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60" r:id="rId1"/>
  </p:sldMasterIdLst>
  <p:notesMasterIdLst>
    <p:notesMasterId r:id="rId41"/>
  </p:notesMasterIdLst>
  <p:handoutMasterIdLst>
    <p:handoutMasterId r:id="rId42"/>
  </p:handoutMasterIdLst>
  <p:sldIdLst>
    <p:sldId id="342" r:id="rId2"/>
    <p:sldId id="416" r:id="rId3"/>
    <p:sldId id="417" r:id="rId4"/>
    <p:sldId id="409" r:id="rId5"/>
    <p:sldId id="344" r:id="rId6"/>
    <p:sldId id="397" r:id="rId7"/>
    <p:sldId id="415" r:id="rId8"/>
    <p:sldId id="410" r:id="rId9"/>
    <p:sldId id="346" r:id="rId10"/>
    <p:sldId id="418" r:id="rId11"/>
    <p:sldId id="347" r:id="rId12"/>
    <p:sldId id="419" r:id="rId13"/>
    <p:sldId id="420" r:id="rId14"/>
    <p:sldId id="421" r:id="rId15"/>
    <p:sldId id="348" r:id="rId16"/>
    <p:sldId id="352" r:id="rId17"/>
    <p:sldId id="353" r:id="rId18"/>
    <p:sldId id="411" r:id="rId19"/>
    <p:sldId id="399" r:id="rId20"/>
    <p:sldId id="408" r:id="rId21"/>
    <p:sldId id="369" r:id="rId22"/>
    <p:sldId id="423" r:id="rId23"/>
    <p:sldId id="422" r:id="rId24"/>
    <p:sldId id="392" r:id="rId25"/>
    <p:sldId id="393" r:id="rId26"/>
    <p:sldId id="412" r:id="rId27"/>
    <p:sldId id="351" r:id="rId28"/>
    <p:sldId id="406" r:id="rId29"/>
    <p:sldId id="407" r:id="rId30"/>
    <p:sldId id="413" r:id="rId31"/>
    <p:sldId id="394" r:id="rId32"/>
    <p:sldId id="356" r:id="rId33"/>
    <p:sldId id="414" r:id="rId34"/>
    <p:sldId id="396" r:id="rId35"/>
    <p:sldId id="357" r:id="rId36"/>
    <p:sldId id="358" r:id="rId37"/>
    <p:sldId id="359" r:id="rId38"/>
    <p:sldId id="360" r:id="rId39"/>
    <p:sldId id="400" r:id="rId40"/>
  </p:sldIdLst>
  <p:sldSz cx="9144000" cy="6858000" type="screen4x3"/>
  <p:notesSz cx="6858000" cy="9144000"/>
  <p:custDataLst>
    <p:tags r:id="rId43"/>
  </p:custDataLst>
  <p:kinsoku lang="ja-JP" invalStChars="、。，．・：；？！゛゜ヽヾゝゞ々ー’”）〕］｝〉》」』】°‰′″℃￠％ぁぃぅぇぉっゃゅょゎァィゥェォッャュョヮヵヶ!%),.:;?]}｡｣､･ｧｨｩｪｫｬｭｮｯｰﾞﾟ" invalEndChars="‘“（〔［｛〈《「『【￥＄$([\{｢￡"/>
  <p:defaultTextStyle>
    <a:defPPr>
      <a:defRPr lang="en-US"/>
    </a:defPPr>
    <a:lvl1pPr algn="l" rtl="0" eaLnBrk="0" fontAlgn="base" hangingPunct="0">
      <a:spcBef>
        <a:spcPct val="0"/>
      </a:spcBef>
      <a:spcAft>
        <a:spcPct val="0"/>
      </a:spcAft>
      <a:defRPr sz="2400" kern="1200">
        <a:solidFill>
          <a:schemeClr val="tx1"/>
        </a:solidFill>
        <a:effectLst>
          <a:outerShdw blurRad="38100" dist="38100" dir="2700000" algn="tl">
            <a:srgbClr val="000000">
              <a:alpha val="43137"/>
            </a:srgbClr>
          </a:outerShdw>
        </a:effectLst>
        <a:latin typeface="Times New Roman" pitchFamily="18" charset="0"/>
        <a:ea typeface="+mn-ea"/>
        <a:cs typeface="+mn-cs"/>
      </a:defRPr>
    </a:lvl1pPr>
    <a:lvl2pPr marL="457200" algn="l" rtl="0" eaLnBrk="0" fontAlgn="base" hangingPunct="0">
      <a:spcBef>
        <a:spcPct val="0"/>
      </a:spcBef>
      <a:spcAft>
        <a:spcPct val="0"/>
      </a:spcAft>
      <a:defRPr sz="2400" kern="1200">
        <a:solidFill>
          <a:schemeClr val="tx1"/>
        </a:solidFill>
        <a:effectLst>
          <a:outerShdw blurRad="38100" dist="38100" dir="2700000" algn="tl">
            <a:srgbClr val="000000">
              <a:alpha val="43137"/>
            </a:srgbClr>
          </a:outerShdw>
        </a:effectLst>
        <a:latin typeface="Times New Roman" pitchFamily="18" charset="0"/>
        <a:ea typeface="+mn-ea"/>
        <a:cs typeface="+mn-cs"/>
      </a:defRPr>
    </a:lvl2pPr>
    <a:lvl3pPr marL="914400" algn="l" rtl="0" eaLnBrk="0" fontAlgn="base" hangingPunct="0">
      <a:spcBef>
        <a:spcPct val="0"/>
      </a:spcBef>
      <a:spcAft>
        <a:spcPct val="0"/>
      </a:spcAft>
      <a:defRPr sz="2400" kern="1200">
        <a:solidFill>
          <a:schemeClr val="tx1"/>
        </a:solidFill>
        <a:effectLst>
          <a:outerShdw blurRad="38100" dist="38100" dir="2700000" algn="tl">
            <a:srgbClr val="000000">
              <a:alpha val="43137"/>
            </a:srgbClr>
          </a:outerShdw>
        </a:effectLst>
        <a:latin typeface="Times New Roman" pitchFamily="18" charset="0"/>
        <a:ea typeface="+mn-ea"/>
        <a:cs typeface="+mn-cs"/>
      </a:defRPr>
    </a:lvl3pPr>
    <a:lvl4pPr marL="1371600" algn="l" rtl="0" eaLnBrk="0" fontAlgn="base" hangingPunct="0">
      <a:spcBef>
        <a:spcPct val="0"/>
      </a:spcBef>
      <a:spcAft>
        <a:spcPct val="0"/>
      </a:spcAft>
      <a:defRPr sz="2400" kern="1200">
        <a:solidFill>
          <a:schemeClr val="tx1"/>
        </a:solidFill>
        <a:effectLst>
          <a:outerShdw blurRad="38100" dist="38100" dir="2700000" algn="tl">
            <a:srgbClr val="000000">
              <a:alpha val="43137"/>
            </a:srgbClr>
          </a:outerShdw>
        </a:effectLst>
        <a:latin typeface="Times New Roman" pitchFamily="18" charset="0"/>
        <a:ea typeface="+mn-ea"/>
        <a:cs typeface="+mn-cs"/>
      </a:defRPr>
    </a:lvl4pPr>
    <a:lvl5pPr marL="1828800" algn="l" rtl="0" eaLnBrk="0" fontAlgn="base" hangingPunct="0">
      <a:spcBef>
        <a:spcPct val="0"/>
      </a:spcBef>
      <a:spcAft>
        <a:spcPct val="0"/>
      </a:spcAft>
      <a:defRPr sz="2400" kern="1200">
        <a:solidFill>
          <a:schemeClr val="tx1"/>
        </a:solidFill>
        <a:effectLst>
          <a:outerShdw blurRad="38100" dist="38100" dir="2700000" algn="tl">
            <a:srgbClr val="000000">
              <a:alpha val="43137"/>
            </a:srgbClr>
          </a:outerShdw>
        </a:effectLst>
        <a:latin typeface="Times New Roman" pitchFamily="18" charset="0"/>
        <a:ea typeface="+mn-ea"/>
        <a:cs typeface="+mn-cs"/>
      </a:defRPr>
    </a:lvl5pPr>
    <a:lvl6pPr marL="2286000" algn="l" defTabSz="914400" rtl="0" eaLnBrk="1" latinLnBrk="0" hangingPunct="1">
      <a:defRPr sz="2400" kern="1200">
        <a:solidFill>
          <a:schemeClr val="tx1"/>
        </a:solidFill>
        <a:effectLst>
          <a:outerShdw blurRad="38100" dist="38100" dir="2700000" algn="tl">
            <a:srgbClr val="000000">
              <a:alpha val="43137"/>
            </a:srgbClr>
          </a:outerShdw>
        </a:effectLst>
        <a:latin typeface="Times New Roman" pitchFamily="18" charset="0"/>
        <a:ea typeface="+mn-ea"/>
        <a:cs typeface="+mn-cs"/>
      </a:defRPr>
    </a:lvl6pPr>
    <a:lvl7pPr marL="2743200" algn="l" defTabSz="914400" rtl="0" eaLnBrk="1" latinLnBrk="0" hangingPunct="1">
      <a:defRPr sz="2400" kern="1200">
        <a:solidFill>
          <a:schemeClr val="tx1"/>
        </a:solidFill>
        <a:effectLst>
          <a:outerShdw blurRad="38100" dist="38100" dir="2700000" algn="tl">
            <a:srgbClr val="000000">
              <a:alpha val="43137"/>
            </a:srgbClr>
          </a:outerShdw>
        </a:effectLst>
        <a:latin typeface="Times New Roman" pitchFamily="18" charset="0"/>
        <a:ea typeface="+mn-ea"/>
        <a:cs typeface="+mn-cs"/>
      </a:defRPr>
    </a:lvl7pPr>
    <a:lvl8pPr marL="3200400" algn="l" defTabSz="914400" rtl="0" eaLnBrk="1" latinLnBrk="0" hangingPunct="1">
      <a:defRPr sz="2400" kern="1200">
        <a:solidFill>
          <a:schemeClr val="tx1"/>
        </a:solidFill>
        <a:effectLst>
          <a:outerShdw blurRad="38100" dist="38100" dir="2700000" algn="tl">
            <a:srgbClr val="000000">
              <a:alpha val="43137"/>
            </a:srgbClr>
          </a:outerShdw>
        </a:effectLst>
        <a:latin typeface="Times New Roman" pitchFamily="18" charset="0"/>
        <a:ea typeface="+mn-ea"/>
        <a:cs typeface="+mn-cs"/>
      </a:defRPr>
    </a:lvl8pPr>
    <a:lvl9pPr marL="3657600" algn="l" defTabSz="914400" rtl="0" eaLnBrk="1" latinLnBrk="0" hangingPunct="1">
      <a:defRPr sz="2400" kern="1200">
        <a:solidFill>
          <a:schemeClr val="tx1"/>
        </a:solidFill>
        <a:effectLst>
          <a:outerShdw blurRad="38100" dist="38100" dir="2700000" algn="tl">
            <a:srgbClr val="000000">
              <a:alpha val="43137"/>
            </a:srgbClr>
          </a:outerShdw>
        </a:effectLst>
        <a:latin typeface="Times New Roman" pitchFamily="18"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Bobbie" initials="BG" lastIdx="19" clrIdx="0"/>
  <p:cmAuthor id="1" name="Anna Lusher" initials="AL" lastIdx="1" clrIdx="1"/>
  <p:cmAuthor id="2" name="Bobbie Gershman" initials="BG" lastIdx="25" clrIdx="2">
    <p:extLst/>
  </p:cmAuthor>
  <p:cmAuthor id="3" name="John Abernathy" initials="JA" lastIdx="6" clrIdx="3">
    <p:extLst/>
  </p:cmAuthor>
  <p:cmAuthor id="4" name="Elizabeth Pappas" initials="EP" lastIdx="0" clrIdx="4"/>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66"/>
    <a:srgbClr val="FFFFFF"/>
    <a:srgbClr val="FF0000"/>
    <a:srgbClr val="00FF00"/>
    <a:srgbClr val="000099"/>
    <a:srgbClr val="663300"/>
    <a:srgbClr val="CCFFCC"/>
    <a:srgbClr val="CCFFFF"/>
    <a:srgbClr val="FFFF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2838" autoAdjust="0"/>
    <p:restoredTop sz="55696" autoAdjust="0"/>
  </p:normalViewPr>
  <p:slideViewPr>
    <p:cSldViewPr>
      <p:cViewPr varScale="1">
        <p:scale>
          <a:sx n="68" d="100"/>
          <a:sy n="68" d="100"/>
        </p:scale>
        <p:origin x="2376" y="48"/>
      </p:cViewPr>
      <p:guideLst>
        <p:guide orient="horz" pos="2160"/>
        <p:guide pos="2880"/>
      </p:guideLst>
    </p:cSldViewPr>
  </p:slideViewPr>
  <p:outlineViewPr>
    <p:cViewPr>
      <p:scale>
        <a:sx n="33" d="100"/>
        <a:sy n="33" d="100"/>
      </p:scale>
      <p:origin x="0" y="18424"/>
    </p:cViewPr>
    <p:sldLst>
      <p:sld r:id="rId1" collapse="1"/>
      <p:sld r:id="rId2" collapse="1"/>
      <p:sld r:id="rId3" collapse="1"/>
      <p:sld r:id="rId4" collapse="1"/>
      <p:sld r:id="rId5" collapse="1"/>
      <p:sld r:id="rId6" collapse="1"/>
      <p:sld r:id="rId7" collapse="1"/>
      <p:sld r:id="rId8" collapse="1"/>
      <p:sld r:id="rId9" collapse="1"/>
      <p:sld r:id="rId10" collapse="1"/>
      <p:sld r:id="rId11" collapse="1"/>
      <p:sld r:id="rId12" collapse="1"/>
      <p:sld r:id="rId13" collapse="1"/>
      <p:sld r:id="rId14" collapse="1"/>
    </p:sldLst>
  </p:outlineViewPr>
  <p:notesTextViewPr>
    <p:cViewPr>
      <p:scale>
        <a:sx n="100" d="100"/>
        <a:sy n="100" d="100"/>
      </p:scale>
      <p:origin x="0" y="0"/>
    </p:cViewPr>
  </p:notesTextViewPr>
  <p:sorterViewPr>
    <p:cViewPr>
      <p:scale>
        <a:sx n="163" d="100"/>
        <a:sy n="163" d="100"/>
      </p:scale>
      <p:origin x="0" y="17880"/>
    </p:cViewPr>
  </p:sorterViewPr>
  <p:notesViewPr>
    <p:cSldViewPr snapToGrid="0" snapToObjects="1">
      <p:cViewPr>
        <p:scale>
          <a:sx n="150" d="100"/>
          <a:sy n="150" d="100"/>
        </p:scale>
        <p:origin x="-1672" y="5536"/>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handoutMaster" Target="handoutMasters/handoutMaster1.xml"/><Relationship Id="rId47"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commentAuthors" Target="commentAuthor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ags" Target="tags/tag1.xml"/><Relationship Id="rId48" Type="http://schemas.openxmlformats.org/officeDocument/2006/relationships/tableStyles" Target="tableStyles.xml"/></Relationships>
</file>

<file path=ppt/_rels/viewProps.xml.rels><?xml version="1.0" encoding="UTF-8" standalone="yes"?>
<Relationships xmlns="http://schemas.openxmlformats.org/package/2006/relationships"><Relationship Id="rId8" Type="http://schemas.openxmlformats.org/officeDocument/2006/relationships/slide" Target="slides/slide22.xml"/><Relationship Id="rId13" Type="http://schemas.openxmlformats.org/officeDocument/2006/relationships/slide" Target="slides/slide30.xml"/><Relationship Id="rId3" Type="http://schemas.openxmlformats.org/officeDocument/2006/relationships/slide" Target="slides/slide3.xml"/><Relationship Id="rId7" Type="http://schemas.openxmlformats.org/officeDocument/2006/relationships/slide" Target="slides/slide21.xml"/><Relationship Id="rId12" Type="http://schemas.openxmlformats.org/officeDocument/2006/relationships/slide" Target="slides/slide26.xml"/><Relationship Id="rId2" Type="http://schemas.openxmlformats.org/officeDocument/2006/relationships/slide" Target="slides/slide2.xml"/><Relationship Id="rId1" Type="http://schemas.openxmlformats.org/officeDocument/2006/relationships/slide" Target="slides/slide1.xml"/><Relationship Id="rId6" Type="http://schemas.openxmlformats.org/officeDocument/2006/relationships/slide" Target="slides/slide18.xml"/><Relationship Id="rId11" Type="http://schemas.openxmlformats.org/officeDocument/2006/relationships/slide" Target="slides/slide25.xml"/><Relationship Id="rId5" Type="http://schemas.openxmlformats.org/officeDocument/2006/relationships/slide" Target="slides/slide8.xml"/><Relationship Id="rId10" Type="http://schemas.openxmlformats.org/officeDocument/2006/relationships/slide" Target="slides/slide24.xml"/><Relationship Id="rId4" Type="http://schemas.openxmlformats.org/officeDocument/2006/relationships/slide" Target="slides/slide4.xml"/><Relationship Id="rId9" Type="http://schemas.openxmlformats.org/officeDocument/2006/relationships/slide" Target="slides/slide23.xml"/><Relationship Id="rId14" Type="http://schemas.openxmlformats.org/officeDocument/2006/relationships/slide" Target="slides/slide3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93" name="Rectangle 21"/>
          <p:cNvSpPr>
            <a:spLocks noChangeArrowheads="1"/>
          </p:cNvSpPr>
          <p:nvPr/>
        </p:nvSpPr>
        <p:spPr bwMode="auto">
          <a:xfrm>
            <a:off x="5945188" y="230188"/>
            <a:ext cx="758825" cy="271462"/>
          </a:xfrm>
          <a:prstGeom prst="rect">
            <a:avLst/>
          </a:prstGeom>
          <a:noFill/>
          <a:ln w="12700">
            <a:noFill/>
            <a:miter lim="800000"/>
            <a:headEnd/>
            <a:tailEnd/>
          </a:ln>
          <a:effectLst/>
        </p:spPr>
        <p:txBody>
          <a:bodyPr lIns="90488" tIns="44450" rIns="90488" bIns="44450">
            <a:spAutoFit/>
          </a:bodyPr>
          <a:lstStyle/>
          <a:p>
            <a:pPr algn="ctr">
              <a:spcBef>
                <a:spcPct val="50000"/>
              </a:spcBef>
              <a:defRPr/>
            </a:pPr>
            <a:r>
              <a:rPr lang="en-US" sz="1200" dirty="0">
                <a:effectLst/>
                <a:latin typeface="Arial" charset="0"/>
              </a:rPr>
              <a:t>1-</a:t>
            </a:r>
            <a:fld id="{5220FE00-BD4E-4A4C-9706-81287971E0E1}" type="slidenum">
              <a:rPr lang="en-US" sz="1200">
                <a:effectLst/>
                <a:latin typeface="Arial" charset="0"/>
              </a:rPr>
              <a:pPr algn="ctr">
                <a:spcBef>
                  <a:spcPct val="50000"/>
                </a:spcBef>
                <a:defRPr/>
              </a:pPr>
              <a:t>‹#›</a:t>
            </a:fld>
            <a:endParaRPr lang="en-US" sz="1200" dirty="0">
              <a:effectLst/>
              <a:latin typeface="Arial" charset="0"/>
            </a:endParaRPr>
          </a:p>
        </p:txBody>
      </p:sp>
    </p:spTree>
    <p:extLst>
      <p:ext uri="{BB962C8B-B14F-4D97-AF65-F5344CB8AC3E}">
        <p14:creationId xmlns:p14="http://schemas.microsoft.com/office/powerpoint/2010/main" val="59194731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body" sz="quarter" idx="3"/>
          </p:nvPr>
        </p:nvSpPr>
        <p:spPr bwMode="auto">
          <a:xfrm>
            <a:off x="914400" y="4343400"/>
            <a:ext cx="5029200" cy="4114800"/>
          </a:xfrm>
          <a:prstGeom prst="rect">
            <a:avLst/>
          </a:prstGeom>
          <a:noFill/>
          <a:ln w="12700">
            <a:noFill/>
            <a:miter lim="800000"/>
            <a:headEnd/>
            <a:tailEnd/>
          </a:ln>
          <a:effectLst/>
        </p:spPr>
        <p:txBody>
          <a:bodyPr vert="horz" wrap="square" lIns="90488" tIns="44450" rIns="90488" bIns="44450"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35843" name="Rectangle 3"/>
          <p:cNvSpPr>
            <a:spLocks noGrp="1" noRot="1" noChangeAspect="1" noChangeArrowheads="1" noTextEdit="1"/>
          </p:cNvSpPr>
          <p:nvPr>
            <p:ph type="sldImg" idx="2"/>
          </p:nvPr>
        </p:nvSpPr>
        <p:spPr bwMode="auto">
          <a:xfrm>
            <a:off x="1149350" y="692150"/>
            <a:ext cx="4559300" cy="3416300"/>
          </a:xfrm>
          <a:prstGeom prst="rect">
            <a:avLst/>
          </a:prstGeom>
          <a:noFill/>
          <a:ln w="12700">
            <a:solidFill>
              <a:schemeClr val="tx1"/>
            </a:solidFill>
            <a:miter lim="800000"/>
            <a:headEnd/>
            <a:tailEnd/>
          </a:ln>
        </p:spPr>
      </p:sp>
    </p:spTree>
    <p:extLst>
      <p:ext uri="{BB962C8B-B14F-4D97-AF65-F5344CB8AC3E}">
        <p14:creationId xmlns:p14="http://schemas.microsoft.com/office/powerpoint/2010/main" val="639692329"/>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Rot="1" noChangeAspect="1" noChangeArrowheads="1" noTextEdit="1"/>
          </p:cNvSpPr>
          <p:nvPr>
            <p:ph type="sldImg"/>
          </p:nvPr>
        </p:nvSpPr>
        <p:spPr>
          <a:xfrm>
            <a:off x="1150938" y="692150"/>
            <a:ext cx="4556125" cy="3416300"/>
          </a:xfrm>
          <a:ln/>
        </p:spPr>
      </p:sp>
      <p:sp>
        <p:nvSpPr>
          <p:cNvPr id="36867" name="Rectangle 3"/>
          <p:cNvSpPr>
            <a:spLocks noGrp="1" noChangeArrowheads="1"/>
          </p:cNvSpPr>
          <p:nvPr>
            <p:ph type="body" idx="1"/>
          </p:nvPr>
        </p:nvSpPr>
        <p:spPr>
          <a:noFill/>
          <a:ln w="9525"/>
        </p:spPr>
        <p:txBody>
          <a:bodyPr/>
          <a:lstStyle/>
          <a:p>
            <a:endParaRPr lang="en-US" dirty="0"/>
          </a:p>
        </p:txBody>
      </p:sp>
    </p:spTree>
    <p:extLst>
      <p:ext uri="{BB962C8B-B14F-4D97-AF65-F5344CB8AC3E}">
        <p14:creationId xmlns:p14="http://schemas.microsoft.com/office/powerpoint/2010/main" val="222950956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noRot="1" noChangeAspect="1" noChangeArrowheads="1" noTextEdit="1"/>
          </p:cNvSpPr>
          <p:nvPr>
            <p:ph type="sldImg"/>
          </p:nvPr>
        </p:nvSpPr>
        <p:spPr>
          <a:xfrm>
            <a:off x="1150938" y="692150"/>
            <a:ext cx="4556125" cy="3416300"/>
          </a:xfrm>
          <a:ln/>
        </p:spPr>
      </p:sp>
      <p:sp>
        <p:nvSpPr>
          <p:cNvPr id="40963" name="Rectangle 3"/>
          <p:cNvSpPr>
            <a:spLocks noGrp="1" noChangeArrowheads="1"/>
          </p:cNvSpPr>
          <p:nvPr>
            <p:ph type="body" idx="1"/>
          </p:nvPr>
        </p:nvSpPr>
        <p:spPr>
          <a:noFill/>
          <a:ln w="9525"/>
        </p:spPr>
        <p:txBody>
          <a:bodyPr/>
          <a:lstStyle/>
          <a:p>
            <a:r>
              <a:rPr lang="en-US" dirty="0"/>
              <a:t>The Securities Act of 1933, often referred to as the </a:t>
            </a:r>
            <a:r>
              <a:rPr lang="en-US" i="1" dirty="0"/>
              <a:t>truth in securities law, </a:t>
            </a:r>
            <a:r>
              <a:rPr lang="en-US" dirty="0"/>
              <a:t>regulates the initial offering of securities by a company or underwriter. </a:t>
            </a:r>
          </a:p>
          <a:p>
            <a:r>
              <a:rPr lang="en-US" sz="1200" b="0" i="0" u="none" strike="noStrike" kern="1200" baseline="0" dirty="0">
                <a:solidFill>
                  <a:schemeClr val="tx1"/>
                </a:solidFill>
                <a:latin typeface="Times New Roman" pitchFamily="18" charset="0"/>
                <a:ea typeface="+mn-ea"/>
                <a:cs typeface="+mn-cs"/>
              </a:rPr>
              <a:t>The Securities Exchange Act of 1934, which actually created the SEC, regulates the subsequent trading of securities through brokers and exchanges. </a:t>
            </a:r>
          </a:p>
        </p:txBody>
      </p:sp>
    </p:spTree>
    <p:extLst>
      <p:ext uri="{BB962C8B-B14F-4D97-AF65-F5344CB8AC3E}">
        <p14:creationId xmlns:p14="http://schemas.microsoft.com/office/powerpoint/2010/main" val="398500601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Rot="1" noChangeAspect="1" noChangeArrowheads="1" noTextEdit="1"/>
          </p:cNvSpPr>
          <p:nvPr>
            <p:ph type="sldImg"/>
          </p:nvPr>
        </p:nvSpPr>
        <p:spPr>
          <a:xfrm>
            <a:off x="1150938" y="692150"/>
            <a:ext cx="4556125" cy="3416300"/>
          </a:xfrm>
          <a:ln/>
        </p:spPr>
      </p:sp>
      <p:sp>
        <p:nvSpPr>
          <p:cNvPr id="41987" name="Rectangle 3"/>
          <p:cNvSpPr>
            <a:spLocks noGrp="1" noChangeArrowheads="1"/>
          </p:cNvSpPr>
          <p:nvPr>
            <p:ph type="body" idx="1"/>
          </p:nvPr>
        </p:nvSpPr>
        <p:spPr>
          <a:noFill/>
          <a:ln w="9525"/>
        </p:spPr>
        <p:txBody>
          <a:bodyPr/>
          <a:lstStyle/>
          <a:p>
            <a:pPr marL="0" indent="0">
              <a:buFont typeface="Arial" panose="020B0604020202020204" pitchFamily="34" charset="0"/>
              <a:buNone/>
            </a:pPr>
            <a:r>
              <a:rPr lang="en-US" sz="1200" b="0" i="0" u="none" strike="noStrike" kern="1200" baseline="0" dirty="0">
                <a:solidFill>
                  <a:schemeClr val="tx1"/>
                </a:solidFill>
                <a:latin typeface="Times New Roman" pitchFamily="18" charset="0"/>
                <a:ea typeface="+mn-ea"/>
                <a:cs typeface="+mn-cs"/>
              </a:rPr>
              <a:t>The SEC has attempted to achieve several interconnected goals including:</a:t>
            </a:r>
          </a:p>
          <a:p>
            <a:pPr marL="171450" indent="-171450">
              <a:buFont typeface="Arial" panose="020B0604020202020204" pitchFamily="34" charset="0"/>
              <a:buChar char="•"/>
            </a:pPr>
            <a:r>
              <a:rPr lang="en-US" sz="1200" b="0" i="0" u="none" strike="noStrike" kern="1200" baseline="0" dirty="0">
                <a:solidFill>
                  <a:schemeClr val="tx1"/>
                </a:solidFill>
                <a:latin typeface="Times New Roman" pitchFamily="18" charset="0"/>
                <a:ea typeface="+mn-ea"/>
                <a:cs typeface="+mn-cs"/>
              </a:rPr>
              <a:t>Ensuring that full and fair information is disclosed to all investors before the securities of a company are allowed to be bought and sold. </a:t>
            </a:r>
          </a:p>
          <a:p>
            <a:pPr marL="171450" indent="-171450">
              <a:buFont typeface="Arial"/>
              <a:buChar char="•"/>
            </a:pPr>
            <a:r>
              <a:rPr lang="en-US" sz="1200" b="0" i="0" u="none" strike="noStrike" kern="1200" baseline="0" dirty="0">
                <a:solidFill>
                  <a:schemeClr val="tx1"/>
                </a:solidFill>
                <a:latin typeface="Times New Roman" pitchFamily="18" charset="0"/>
                <a:ea typeface="+mn-ea"/>
                <a:cs typeface="+mn-cs"/>
              </a:rPr>
              <a:t>Prohibiting the dissemination of materially misstated information. </a:t>
            </a:r>
          </a:p>
          <a:p>
            <a:pPr marL="171450" indent="-171450">
              <a:buFont typeface="Arial"/>
              <a:buChar char="•"/>
            </a:pPr>
            <a:r>
              <a:rPr lang="en-US" sz="1200" b="0" i="0" u="none" strike="noStrike" kern="1200" baseline="0" dirty="0">
                <a:solidFill>
                  <a:schemeClr val="tx1"/>
                </a:solidFill>
                <a:latin typeface="Times New Roman" pitchFamily="18" charset="0"/>
                <a:ea typeface="+mn-ea"/>
                <a:cs typeface="+mn-cs"/>
              </a:rPr>
              <a:t>Preventing the misuse of information especially by inside parties. </a:t>
            </a:r>
          </a:p>
          <a:p>
            <a:pPr marL="171450" indent="-171450">
              <a:buFont typeface="Arial"/>
              <a:buChar char="•"/>
            </a:pPr>
            <a:r>
              <a:rPr lang="en-US" sz="1200" b="0" i="0" u="none" strike="noStrike" kern="1200" baseline="0" dirty="0">
                <a:solidFill>
                  <a:schemeClr val="tx1"/>
                </a:solidFill>
                <a:latin typeface="Times New Roman" pitchFamily="18" charset="0"/>
                <a:ea typeface="+mn-ea"/>
                <a:cs typeface="+mn-cs"/>
              </a:rPr>
              <a:t>Regulating the operation of securities markets such as the New York Stock Exchange and the various over-the-counter exchanges. </a:t>
            </a:r>
            <a:endParaRPr lang="en-US" dirty="0"/>
          </a:p>
        </p:txBody>
      </p:sp>
    </p:spTree>
    <p:extLst>
      <p:ext uri="{BB962C8B-B14F-4D97-AF65-F5344CB8AC3E}">
        <p14:creationId xmlns:p14="http://schemas.microsoft.com/office/powerpoint/2010/main" val="156513919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Rot="1" noChangeAspect="1" noChangeArrowheads="1" noTextEdit="1"/>
          </p:cNvSpPr>
          <p:nvPr>
            <p:ph type="sldImg"/>
          </p:nvPr>
        </p:nvSpPr>
        <p:spPr>
          <a:xfrm>
            <a:off x="1150938" y="692150"/>
            <a:ext cx="4556125" cy="3416300"/>
          </a:xfrm>
          <a:ln/>
        </p:spPr>
      </p:sp>
      <p:sp>
        <p:nvSpPr>
          <p:cNvPr id="41987" name="Rectangle 3"/>
          <p:cNvSpPr>
            <a:spLocks noGrp="1" noChangeArrowheads="1"/>
          </p:cNvSpPr>
          <p:nvPr>
            <p:ph type="body" idx="1"/>
          </p:nvPr>
        </p:nvSpPr>
        <p:spPr>
          <a:noFill/>
          <a:ln w="9525"/>
        </p:spPr>
        <p:txBody>
          <a:bodyPr/>
          <a:lstStyle/>
          <a:p>
            <a:r>
              <a:rPr lang="en-US" sz="1200" b="0" i="0" u="none" strike="noStrike" kern="1200" baseline="0" dirty="0">
                <a:solidFill>
                  <a:schemeClr val="tx1"/>
                </a:solidFill>
                <a:latin typeface="Times New Roman" pitchFamily="18" charset="0"/>
                <a:ea typeface="+mn-ea"/>
                <a:cs typeface="+mn-cs"/>
              </a:rPr>
              <a:t>A cloud has rested over the entire U.S. capital market system. Since the early 2000s when a number of highly publicized corporate scandals shook public confidence in the financial information available for decision-making purposes. An unlimited number of reasons can be put forth for these scandals. Some of them are </a:t>
            </a:r>
          </a:p>
          <a:p>
            <a:pPr marL="171450" indent="-171450">
              <a:buFont typeface="Arial"/>
              <a:buChar char="•"/>
            </a:pPr>
            <a:r>
              <a:rPr lang="en-US" sz="1200" b="0" i="0" u="none" strike="noStrike" kern="1200" baseline="0" dirty="0">
                <a:solidFill>
                  <a:schemeClr val="tx1"/>
                </a:solidFill>
                <a:latin typeface="Times New Roman" pitchFamily="18" charset="0"/>
                <a:ea typeface="+mn-ea"/>
                <a:cs typeface="+mn-cs"/>
              </a:rPr>
              <a:t>Greed by corporate executives. </a:t>
            </a:r>
          </a:p>
          <a:p>
            <a:pPr marL="171450" indent="-171450">
              <a:buFont typeface="Arial"/>
              <a:buChar char="•"/>
            </a:pPr>
            <a:r>
              <a:rPr lang="en-US" sz="1200" b="0" i="0" u="none" strike="noStrike" kern="1200" baseline="0" dirty="0">
                <a:solidFill>
                  <a:schemeClr val="tx1"/>
                </a:solidFill>
                <a:latin typeface="Times New Roman" pitchFamily="18" charset="0"/>
                <a:ea typeface="+mn-ea"/>
                <a:cs typeface="+mn-cs"/>
              </a:rPr>
              <a:t>Failure in the corporate governance process as practiced by many boards of directors. </a:t>
            </a:r>
          </a:p>
          <a:p>
            <a:pPr marL="171450" indent="-171450">
              <a:buFont typeface="Arial"/>
              <a:buChar char="•"/>
            </a:pPr>
            <a:r>
              <a:rPr lang="en-US" sz="1200" b="0" i="0" u="none" strike="noStrike" kern="1200" baseline="0" dirty="0">
                <a:solidFill>
                  <a:schemeClr val="tx1"/>
                </a:solidFill>
                <a:latin typeface="Times New Roman" pitchFamily="18" charset="0"/>
                <a:ea typeface="+mn-ea"/>
                <a:cs typeface="+mn-cs"/>
              </a:rPr>
              <a:t>Failure of public accounting firms to apply appropriate quality control measures to ensure independent judgments. </a:t>
            </a:r>
          </a:p>
        </p:txBody>
      </p:sp>
    </p:spTree>
    <p:extLst>
      <p:ext uri="{BB962C8B-B14F-4D97-AF65-F5344CB8AC3E}">
        <p14:creationId xmlns:p14="http://schemas.microsoft.com/office/powerpoint/2010/main" val="419825376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Rot="1" noChangeAspect="1" noChangeArrowheads="1" noTextEdit="1"/>
          </p:cNvSpPr>
          <p:nvPr>
            <p:ph type="sldImg"/>
          </p:nvPr>
        </p:nvSpPr>
        <p:spPr>
          <a:xfrm>
            <a:off x="1150938" y="692150"/>
            <a:ext cx="4556125" cy="3416300"/>
          </a:xfrm>
          <a:ln/>
        </p:spPr>
      </p:sp>
      <p:sp>
        <p:nvSpPr>
          <p:cNvPr id="41987" name="Rectangle 3"/>
          <p:cNvSpPr>
            <a:spLocks noGrp="1" noChangeArrowheads="1"/>
          </p:cNvSpPr>
          <p:nvPr>
            <p:ph type="body" idx="1"/>
          </p:nvPr>
        </p:nvSpPr>
        <p:spPr>
          <a:noFill/>
          <a:ln w="9525"/>
        </p:spPr>
        <p:txBody>
          <a:bodyPr/>
          <a:lstStyle/>
          <a:p>
            <a:r>
              <a:rPr lang="en-US" dirty="0"/>
              <a:t>An unlimited number of reasons can be put forth for these scandals. Some of them are </a:t>
            </a:r>
          </a:p>
          <a:p>
            <a:pPr marL="0" indent="0">
              <a:buFont typeface="Arial"/>
              <a:buNone/>
            </a:pPr>
            <a:endParaRPr lang="en-US" dirty="0"/>
          </a:p>
          <a:p>
            <a:pPr marL="171450" indent="-171450">
              <a:buFont typeface="Arial"/>
              <a:buChar char="•"/>
            </a:pPr>
            <a:r>
              <a:rPr lang="en-US" dirty="0"/>
              <a:t>Shortcomings in promulgated standards used to self-regulate the accounting profession. </a:t>
            </a:r>
          </a:p>
          <a:p>
            <a:pPr marL="171450" indent="-171450">
              <a:buFont typeface="Arial"/>
              <a:buChar char="•"/>
            </a:pPr>
            <a:r>
              <a:rPr lang="en-US" dirty="0"/>
              <a:t>Unreasonable market expectations brought on by years of skyrocketing stock values fueled in part by technology stocks. </a:t>
            </a:r>
          </a:p>
          <a:p>
            <a:pPr marL="171450" indent="-171450">
              <a:buFont typeface="Arial"/>
              <a:buChar char="•"/>
            </a:pPr>
            <a:r>
              <a:rPr lang="en-US" dirty="0"/>
              <a:t>A workload that overburdened the Securities and Exchange Commission, which the relatively small agency could not handle in an adequate fashion. </a:t>
            </a:r>
          </a:p>
          <a:p>
            <a:r>
              <a:rPr lang="en-US" dirty="0"/>
              <a:t>As a result, on July 30, 2002, President George W. Bush signed the Sarbanes-Oxley Act of 2002. </a:t>
            </a:r>
          </a:p>
        </p:txBody>
      </p:sp>
    </p:spTree>
    <p:extLst>
      <p:ext uri="{BB962C8B-B14F-4D97-AF65-F5344CB8AC3E}">
        <p14:creationId xmlns:p14="http://schemas.microsoft.com/office/powerpoint/2010/main" val="168348121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Rot="1" noChangeAspect="1" noChangeArrowheads="1" noTextEdit="1"/>
          </p:cNvSpPr>
          <p:nvPr>
            <p:ph type="sldImg"/>
          </p:nvPr>
        </p:nvSpPr>
        <p:spPr>
          <a:xfrm>
            <a:off x="1150938" y="692150"/>
            <a:ext cx="4556125" cy="3416300"/>
          </a:xfrm>
          <a:ln/>
        </p:spPr>
      </p:sp>
      <p:sp>
        <p:nvSpPr>
          <p:cNvPr id="41987" name="Rectangle 3"/>
          <p:cNvSpPr>
            <a:spLocks noGrp="1" noChangeArrowheads="1"/>
          </p:cNvSpPr>
          <p:nvPr>
            <p:ph type="body" idx="1"/>
          </p:nvPr>
        </p:nvSpPr>
        <p:spPr>
          <a:noFill/>
          <a:ln w="9525"/>
        </p:spPr>
        <p:txBody>
          <a:bodyPr/>
          <a:lstStyle/>
          <a:p>
            <a:r>
              <a:rPr lang="en-US" sz="1200" b="0" i="0" u="none" strike="noStrike" kern="1200" baseline="0" dirty="0">
                <a:solidFill>
                  <a:schemeClr val="tx1"/>
                </a:solidFill>
                <a:latin typeface="Times New Roman" pitchFamily="18" charset="0"/>
                <a:ea typeface="+mn-ea"/>
                <a:cs typeface="+mn-cs"/>
              </a:rPr>
              <a:t>No responsibility of the SEC is more vital than that of ensuring that a company has disclosed sufficient, reliable information before its stocks, bonds, or other securities are publicly traded. The noted reporting problems that became the scandals at companies such as Enron, WorldCom, Adelphia, and Tyco still draw increased attention to this role. </a:t>
            </a:r>
          </a:p>
          <a:p>
            <a:r>
              <a:rPr lang="en-US" sz="1200" b="0" i="0" u="none" strike="noStrike" kern="1200" baseline="0" dirty="0">
                <a:solidFill>
                  <a:schemeClr val="tx1"/>
                </a:solidFill>
                <a:latin typeface="Times New Roman" pitchFamily="18" charset="0"/>
                <a:ea typeface="+mn-ea"/>
                <a:cs typeface="+mn-cs"/>
              </a:rPr>
              <a:t>Unless specifically exempted, all publicly held companies (frequently referred to as </a:t>
            </a:r>
            <a:r>
              <a:rPr lang="en-US" sz="1200" b="0" i="1" u="none" strike="noStrike" kern="1200" baseline="0" dirty="0">
                <a:solidFill>
                  <a:schemeClr val="tx1"/>
                </a:solidFill>
                <a:latin typeface="Times New Roman" pitchFamily="18" charset="0"/>
                <a:ea typeface="+mn-ea"/>
                <a:cs typeface="+mn-cs"/>
              </a:rPr>
              <a:t>issuers </a:t>
            </a:r>
            <a:r>
              <a:rPr lang="en-US" sz="1200" b="0" i="0" u="none" strike="noStrike" kern="1200" baseline="0" dirty="0">
                <a:solidFill>
                  <a:schemeClr val="tx1"/>
                </a:solidFill>
                <a:latin typeface="Times New Roman" pitchFamily="18" charset="0"/>
                <a:ea typeface="+mn-ea"/>
                <a:cs typeface="+mn-cs"/>
              </a:rPr>
              <a:t>or </a:t>
            </a:r>
            <a:r>
              <a:rPr lang="en-US" sz="1200" b="0" i="1" u="none" strike="noStrike" kern="1200" baseline="0" dirty="0">
                <a:solidFill>
                  <a:schemeClr val="tx1"/>
                </a:solidFill>
                <a:latin typeface="Times New Roman" pitchFamily="18" charset="0"/>
                <a:ea typeface="+mn-ea"/>
                <a:cs typeface="+mn-cs"/>
              </a:rPr>
              <a:t>registrants</a:t>
            </a:r>
            <a:r>
              <a:rPr lang="en-US" sz="1200" b="0" i="0" u="none" strike="noStrike" kern="1200" baseline="0" dirty="0">
                <a:solidFill>
                  <a:schemeClr val="tx1"/>
                </a:solidFill>
                <a:latin typeface="Times New Roman" pitchFamily="18" charset="0"/>
                <a:ea typeface="+mn-ea"/>
                <a:cs typeface="+mn-cs"/>
              </a:rPr>
              <a:t>) must periodically file detailed reports with the SEC. The SEC requires and regulates these filings as a result of a number of laws passed by Congress over the years. </a:t>
            </a:r>
            <a:endParaRPr lang="en-US" dirty="0"/>
          </a:p>
        </p:txBody>
      </p:sp>
    </p:spTree>
    <p:extLst>
      <p:ext uri="{BB962C8B-B14F-4D97-AF65-F5344CB8AC3E}">
        <p14:creationId xmlns:p14="http://schemas.microsoft.com/office/powerpoint/2010/main" val="16296274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noRot="1" noChangeAspect="1" noChangeArrowheads="1" noTextEdit="1"/>
          </p:cNvSpPr>
          <p:nvPr>
            <p:ph type="sldImg"/>
          </p:nvPr>
        </p:nvSpPr>
        <p:spPr>
          <a:xfrm>
            <a:off x="1150938" y="692150"/>
            <a:ext cx="4556125" cy="3416300"/>
          </a:xfrm>
          <a:ln/>
        </p:spPr>
      </p:sp>
      <p:sp>
        <p:nvSpPr>
          <p:cNvPr id="43011" name="Rectangle 3"/>
          <p:cNvSpPr>
            <a:spLocks noGrp="1" noChangeArrowheads="1"/>
          </p:cNvSpPr>
          <p:nvPr>
            <p:ph type="body" idx="1"/>
          </p:nvPr>
        </p:nvSpPr>
        <p:spPr>
          <a:noFill/>
          <a:ln w="9525"/>
        </p:spPr>
        <p:txBody>
          <a:bodyPr>
            <a:normAutofit fontScale="70000" lnSpcReduction="20000"/>
          </a:bodyPr>
          <a:lstStyle/>
          <a:p>
            <a:pPr marL="0" marR="0">
              <a:spcBef>
                <a:spcPts val="0"/>
              </a:spcBef>
              <a:spcAft>
                <a:spcPts val="0"/>
              </a:spcAft>
            </a:pPr>
            <a:r>
              <a:rPr lang="en-US" dirty="0">
                <a:latin typeface="Times New Roman"/>
                <a:ea typeface="ＭＳ 明朝"/>
                <a:cs typeface="Times New Roman"/>
              </a:rPr>
              <a:t>The SEC requires and regulates these filings as a result of a number of laws passed by Congress over the years: </a:t>
            </a:r>
          </a:p>
          <a:p>
            <a:pPr marL="342900" marR="0" lvl="0" indent="-342900">
              <a:spcBef>
                <a:spcPts val="0"/>
              </a:spcBef>
              <a:spcAft>
                <a:spcPts val="0"/>
              </a:spcAft>
              <a:buFont typeface="+mj-lt"/>
              <a:buAutoNum type="arabicPeriod"/>
            </a:pPr>
            <a:r>
              <a:rPr lang="en-US" i="1" dirty="0">
                <a:latin typeface="Times New Roman"/>
                <a:ea typeface="ＭＳ 明朝"/>
                <a:cs typeface="Times New Roman"/>
              </a:rPr>
              <a:t>Securities Act of 1933:</a:t>
            </a:r>
            <a:r>
              <a:rPr lang="en-US" dirty="0">
                <a:latin typeface="Times New Roman"/>
                <a:ea typeface="ＭＳ 明朝"/>
                <a:cs typeface="Times New Roman"/>
              </a:rPr>
              <a:t> Requires the registration of new securities offered for public sale so that potential investors can have adequate information. The act is also intended to prevent deceit and misrepresentation in connection with the sale of securities.</a:t>
            </a:r>
            <a:r>
              <a:rPr lang="en-US" baseline="30000" dirty="0">
                <a:latin typeface="Times New Roman"/>
                <a:ea typeface="ＭＳ 明朝"/>
                <a:cs typeface="Times New Roman"/>
              </a:rPr>
              <a:t>8 </a:t>
            </a:r>
            <a:endParaRPr lang="en-US" dirty="0">
              <a:latin typeface="Times New Roman"/>
              <a:ea typeface="ＭＳ 明朝"/>
              <a:cs typeface="Times New Roman"/>
            </a:endParaRPr>
          </a:p>
          <a:p>
            <a:pPr marL="342900" marR="0" lvl="0" indent="-342900">
              <a:spcBef>
                <a:spcPts val="0"/>
              </a:spcBef>
              <a:spcAft>
                <a:spcPts val="0"/>
              </a:spcAft>
              <a:buFont typeface="+mj-lt"/>
              <a:buAutoNum type="arabicPeriod"/>
            </a:pPr>
            <a:r>
              <a:rPr lang="en-US" i="1" dirty="0">
                <a:latin typeface="Times New Roman"/>
                <a:ea typeface="ＭＳ 明朝"/>
                <a:cs typeface="Times New Roman"/>
              </a:rPr>
              <a:t>Securities Exchange Act of 1934:</a:t>
            </a:r>
            <a:r>
              <a:rPr lang="en-US" dirty="0">
                <a:latin typeface="Times New Roman"/>
                <a:ea typeface="ＭＳ 明朝"/>
                <a:cs typeface="Times New Roman"/>
              </a:rPr>
              <a:t> Created the SEC and empowered it to require reporting by publicly owned companies and registration of securities, security exchanges, and certain brokers and dealers. This act prohibits fraudulent and unfair behavior such as sales practice abuses and insider trading. </a:t>
            </a:r>
          </a:p>
          <a:p>
            <a:pPr marL="342900" marR="0" lvl="0" indent="-342900">
              <a:spcBef>
                <a:spcPts val="0"/>
              </a:spcBef>
              <a:spcAft>
                <a:spcPts val="0"/>
              </a:spcAft>
              <a:buFont typeface="+mj-lt"/>
              <a:buAutoNum type="arabicPeriod"/>
            </a:pPr>
            <a:r>
              <a:rPr lang="en-US" i="1" dirty="0">
                <a:latin typeface="Times New Roman"/>
                <a:ea typeface="ＭＳ 明朝"/>
                <a:cs typeface="Times New Roman"/>
              </a:rPr>
              <a:t>Public Utility Holding Company Act of 1935:</a:t>
            </a:r>
            <a:r>
              <a:rPr lang="en-US" dirty="0">
                <a:latin typeface="Times New Roman"/>
                <a:ea typeface="ＭＳ 明朝"/>
                <a:cs typeface="Times New Roman"/>
              </a:rPr>
              <a:t> Requires registration of interstate holding companies of public utilities covered by this law. This act was passed because of abuses in the 1920s in which huge, complex utility empires were created to minimize the need for equity financing. </a:t>
            </a:r>
          </a:p>
          <a:p>
            <a:pPr marL="342900" marR="0" lvl="0" indent="-342900">
              <a:spcBef>
                <a:spcPts val="0"/>
              </a:spcBef>
              <a:spcAft>
                <a:spcPts val="0"/>
              </a:spcAft>
              <a:buFont typeface="+mj-lt"/>
              <a:buAutoNum type="arabicPeriod"/>
            </a:pPr>
            <a:r>
              <a:rPr lang="en-US" i="1" dirty="0">
                <a:latin typeface="Times New Roman"/>
                <a:ea typeface="ＭＳ 明朝"/>
                <a:cs typeface="Times New Roman"/>
              </a:rPr>
              <a:t>Trust Indenture Act of 1939:</a:t>
            </a:r>
            <a:r>
              <a:rPr lang="en-US" dirty="0">
                <a:latin typeface="Times New Roman"/>
                <a:ea typeface="ＭＳ 明朝"/>
                <a:cs typeface="Times New Roman"/>
              </a:rPr>
              <a:t> Requires registration of trust indenture documents and supporting data in connection with the public sale of bonds, debentures, notes, and other debt securities. </a:t>
            </a:r>
          </a:p>
          <a:p>
            <a:pPr marL="342900" marR="0" lvl="0" indent="-342900">
              <a:spcBef>
                <a:spcPts val="0"/>
              </a:spcBef>
              <a:spcAft>
                <a:spcPts val="0"/>
              </a:spcAft>
              <a:buFont typeface="+mj-lt"/>
              <a:buAutoNum type="arabicPeriod"/>
            </a:pPr>
            <a:r>
              <a:rPr lang="en-US" i="1" dirty="0">
                <a:latin typeface="Times New Roman"/>
                <a:ea typeface="ＭＳ 明朝"/>
                <a:cs typeface="Times New Roman"/>
              </a:rPr>
              <a:t>Investment Company Act of 1940:</a:t>
            </a:r>
            <a:r>
              <a:rPr lang="en-US" dirty="0">
                <a:latin typeface="Times New Roman"/>
                <a:ea typeface="ＭＳ 明朝"/>
                <a:cs typeface="Times New Roman"/>
              </a:rPr>
              <a:t> Requires registration of investment companies, including mutual funds, that engage in investing and trading in securities. This act is designed in part to minimize conflicts of interest that arise with fund management. </a:t>
            </a:r>
          </a:p>
          <a:p>
            <a:pPr marL="342900" marR="0" lvl="0" indent="-342900">
              <a:spcBef>
                <a:spcPts val="0"/>
              </a:spcBef>
              <a:spcAft>
                <a:spcPts val="0"/>
              </a:spcAft>
              <a:buFont typeface="+mj-lt"/>
              <a:buAutoNum type="arabicPeriod"/>
            </a:pPr>
            <a:r>
              <a:rPr lang="en-US" i="1" dirty="0">
                <a:latin typeface="Times New Roman"/>
                <a:ea typeface="ＭＳ 明朝"/>
                <a:cs typeface="Times New Roman"/>
              </a:rPr>
              <a:t>Investment Advisers Act of 1940 and Securities Investor Protection Act of 1970:</a:t>
            </a:r>
            <a:r>
              <a:rPr lang="en-US" dirty="0">
                <a:latin typeface="Times New Roman"/>
                <a:ea typeface="ＭＳ 明朝"/>
                <a:cs typeface="Times New Roman"/>
              </a:rPr>
              <a:t> Require investment advisers to register and to follow certain standards created to protect investors. </a:t>
            </a:r>
          </a:p>
          <a:p>
            <a:pPr marL="342900" marR="0" lvl="0" indent="-342900">
              <a:spcBef>
                <a:spcPts val="0"/>
              </a:spcBef>
              <a:spcAft>
                <a:spcPts val="0"/>
              </a:spcAft>
              <a:buFont typeface="+mj-lt"/>
              <a:buAutoNum type="arabicPeriod"/>
            </a:pPr>
            <a:r>
              <a:rPr lang="en-US" i="1" dirty="0">
                <a:latin typeface="Times New Roman"/>
                <a:ea typeface="ＭＳ 明朝"/>
                <a:cs typeface="Times New Roman"/>
              </a:rPr>
              <a:t>Foreign Corrupt Practices Act of 1977:</a:t>
            </a:r>
            <a:r>
              <a:rPr lang="en-US" dirty="0">
                <a:latin typeface="Times New Roman"/>
                <a:ea typeface="ＭＳ 明朝"/>
                <a:cs typeface="Times New Roman"/>
              </a:rPr>
              <a:t> Affects registration indirectly through amendment to the Securities Exchange Act of 1934. This act requires the maintenance of accounting records and adequate internal accounting controls. </a:t>
            </a:r>
          </a:p>
          <a:p>
            <a:pPr marL="342900" marR="0" lvl="0" indent="-342900">
              <a:spcBef>
                <a:spcPts val="0"/>
              </a:spcBef>
              <a:spcAft>
                <a:spcPts val="0"/>
              </a:spcAft>
              <a:buFont typeface="+mj-lt"/>
              <a:buAutoNum type="arabicPeriod"/>
            </a:pPr>
            <a:r>
              <a:rPr lang="en-US" i="1" dirty="0">
                <a:latin typeface="Times New Roman"/>
                <a:ea typeface="ＭＳ 明朝"/>
                <a:cs typeface="Times New Roman"/>
              </a:rPr>
              <a:t>Insider Trading Sanctions Act of 1984 and Insider Trading and Securities Fraud Enforcement Act of 1988:</a:t>
            </a:r>
            <a:r>
              <a:rPr lang="en-US" dirty="0">
                <a:latin typeface="Times New Roman"/>
                <a:ea typeface="ＭＳ 明朝"/>
                <a:cs typeface="Times New Roman"/>
              </a:rPr>
              <a:t> Also affect registration indirectly. Increase the penalties against persons who profit from illegal use of inside information and who are associated with market manipulation and securities fraud. </a:t>
            </a:r>
          </a:p>
          <a:p>
            <a:pPr marL="342900" marR="0" lvl="0" indent="-342900">
              <a:spcBef>
                <a:spcPts val="0"/>
              </a:spcBef>
              <a:spcAft>
                <a:spcPts val="0"/>
              </a:spcAft>
              <a:buFont typeface="+mj-lt"/>
              <a:buAutoNum type="arabicPeriod"/>
            </a:pPr>
            <a:r>
              <a:rPr lang="en-US" i="1" dirty="0">
                <a:latin typeface="Times New Roman"/>
                <a:ea typeface="ＭＳ 明朝"/>
                <a:cs typeface="Times New Roman"/>
              </a:rPr>
              <a:t>Sarbanes-Oxley Act of 2002:</a:t>
            </a:r>
            <a:r>
              <a:rPr lang="en-US" dirty="0">
                <a:latin typeface="Times New Roman"/>
                <a:ea typeface="ＭＳ 明朝"/>
                <a:cs typeface="Times New Roman"/>
              </a:rPr>
              <a:t> Designed as an answer to the numerous corporate accounting scandals that came to light in 2001 and 2002. As discussed in a later section of this chapter, this act mandated a number of reforms to bolster corporate responsibility, strengthen disclosure, and combat fraud. It also created the Public Company Accounting Oversight Board (PCAOB) to oversee the accounting profession. </a:t>
            </a:r>
          </a:p>
          <a:p>
            <a:pPr marL="342900" marR="0" lvl="0" indent="-342900">
              <a:spcBef>
                <a:spcPts val="0"/>
              </a:spcBef>
              <a:spcAft>
                <a:spcPts val="0"/>
              </a:spcAft>
              <a:buFont typeface="+mj-lt"/>
              <a:buAutoNum type="arabicPeriod"/>
            </a:pPr>
            <a:r>
              <a:rPr lang="en-US" sz="1200" b="0" i="1" u="none" strike="noStrike" kern="1200" baseline="0" dirty="0">
                <a:solidFill>
                  <a:schemeClr val="tx1"/>
                </a:solidFill>
                <a:latin typeface="Times New Roman" pitchFamily="18" charset="0"/>
                <a:ea typeface="+mn-ea"/>
                <a:cs typeface="+mn-cs"/>
              </a:rPr>
              <a:t>Dodd–Frank Act</a:t>
            </a:r>
            <a:r>
              <a:rPr lang="en-US" sz="1200" b="0" i="0" u="none" strike="noStrike" kern="1200" baseline="0" dirty="0">
                <a:solidFill>
                  <a:schemeClr val="tx1"/>
                </a:solidFill>
                <a:latin typeface="Times New Roman" pitchFamily="18" charset="0"/>
                <a:ea typeface="+mn-ea"/>
                <a:cs typeface="+mn-cs"/>
              </a:rPr>
              <a:t>: In light of additional financial market scandals, Congress passed and President Obama signed the Wall Street Reform and Consumer Protection Act of 2010.7 This new legislation marked a significant expansion of the federal government’s role in regulating corporate governance, required both stress tests and so-called living wills as safety valves designed to plan for financial disaster for banks that are deemed too important to the financial system to fail, established the Consumer Financial Protection Bureau (CFPB), and provided expanded authority to the SEC to require extensive disclosures concerning corporate compensation. </a:t>
            </a:r>
            <a:endParaRPr lang="en-US" dirty="0">
              <a:latin typeface="Times New Roman"/>
              <a:ea typeface="ＭＳ 明朝"/>
              <a:cs typeface="Times New Roman"/>
            </a:endParaRPr>
          </a:p>
          <a:p>
            <a:pPr marL="0" marR="0">
              <a:spcBef>
                <a:spcPts val="0"/>
              </a:spcBef>
              <a:spcAft>
                <a:spcPts val="0"/>
              </a:spcAft>
            </a:pPr>
            <a:endParaRPr lang="en-US" dirty="0">
              <a:latin typeface="Times New Roman"/>
              <a:ea typeface="ＭＳ 明朝"/>
              <a:cs typeface="Times New Roman"/>
            </a:endParaRPr>
          </a:p>
        </p:txBody>
      </p:sp>
    </p:spTree>
    <p:extLst>
      <p:ext uri="{BB962C8B-B14F-4D97-AF65-F5344CB8AC3E}">
        <p14:creationId xmlns:p14="http://schemas.microsoft.com/office/powerpoint/2010/main" val="96344559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2"/>
          <p:cNvSpPr>
            <a:spLocks noGrp="1" noRot="1" noChangeAspect="1" noChangeArrowheads="1" noTextEdit="1"/>
          </p:cNvSpPr>
          <p:nvPr>
            <p:ph type="sldImg"/>
          </p:nvPr>
        </p:nvSpPr>
        <p:spPr>
          <a:xfrm>
            <a:off x="1150938" y="692150"/>
            <a:ext cx="4556125" cy="3416300"/>
          </a:xfrm>
          <a:ln/>
        </p:spPr>
      </p:sp>
      <p:sp>
        <p:nvSpPr>
          <p:cNvPr id="47107" name="Rectangle 3"/>
          <p:cNvSpPr>
            <a:spLocks noGrp="1" noChangeArrowheads="1"/>
          </p:cNvSpPr>
          <p:nvPr>
            <p:ph type="body" idx="1"/>
          </p:nvPr>
        </p:nvSpPr>
        <p:spPr>
          <a:noFill/>
          <a:ln w="9525"/>
        </p:spPr>
        <p:txBody>
          <a:bodyPr>
            <a:normAutofit fontScale="92500" lnSpcReduction="20000"/>
          </a:bodyPr>
          <a:lstStyle/>
          <a:p>
            <a:pPr>
              <a:spcBef>
                <a:spcPts val="430"/>
              </a:spcBef>
              <a:spcAft>
                <a:spcPts val="0"/>
              </a:spcAft>
            </a:pPr>
            <a:r>
              <a:rPr lang="en-US" dirty="0">
                <a:solidFill>
                  <a:srgbClr val="000000"/>
                </a:solidFill>
                <a:latin typeface="Times New Roman"/>
              </a:rPr>
              <a:t>The SEC’s disclosure and accounting requirements are not limited to the filings made directly with that body. </a:t>
            </a:r>
            <a:r>
              <a:rPr lang="en-US" i="1" dirty="0">
                <a:solidFill>
                  <a:srgbClr val="000000"/>
                </a:solidFill>
                <a:latin typeface="Times New Roman"/>
              </a:rPr>
              <a:t>Rule 14c–3 </a:t>
            </a:r>
            <a:r>
              <a:rPr lang="en-US" dirty="0">
                <a:solidFill>
                  <a:srgbClr val="000000"/>
                </a:solidFill>
                <a:latin typeface="Times New Roman"/>
              </a:rPr>
              <a:t>of the 1934 Act states that the annual reports of publicly held companies should include financial statements that have been audited. </a:t>
            </a:r>
            <a:endParaRPr lang="en-US" dirty="0">
              <a:latin typeface="Cambria"/>
              <a:ea typeface="ＭＳ 明朝"/>
              <a:cs typeface="Times New Roman"/>
            </a:endParaRPr>
          </a:p>
          <a:p>
            <a:pPr>
              <a:spcBef>
                <a:spcPts val="430"/>
              </a:spcBef>
              <a:spcAft>
                <a:spcPts val="0"/>
              </a:spcAft>
            </a:pPr>
            <a:r>
              <a:rPr lang="en-US" dirty="0">
                <a:solidFill>
                  <a:srgbClr val="000000"/>
                </a:solidFill>
                <a:latin typeface="Times New Roman"/>
              </a:rPr>
              <a:t>Over the years, the SEC has moved toward an </a:t>
            </a:r>
            <a:r>
              <a:rPr lang="en-US" i="1" dirty="0">
                <a:solidFill>
                  <a:srgbClr val="000000"/>
                </a:solidFill>
                <a:latin typeface="Times New Roman"/>
              </a:rPr>
              <a:t>integrated disclosure system. </a:t>
            </a:r>
            <a:r>
              <a:rPr lang="en-US" dirty="0">
                <a:solidFill>
                  <a:srgbClr val="000000"/>
                </a:solidFill>
                <a:latin typeface="Times New Roman"/>
              </a:rPr>
              <a:t>Under this approach, much of the same reported information that the SEC requires must also go to the shareholders. Thus, the overall reporting process is simplified because only a single set of information must be generated in most cases. The integrated disclosure system is also intended as a way to improve the quality of the disclosures received directly by the shareholders. </a:t>
            </a:r>
            <a:endParaRPr lang="en-US" dirty="0">
              <a:latin typeface="Cambria"/>
              <a:ea typeface="ＭＳ 明朝"/>
              <a:cs typeface="Times New Roman"/>
            </a:endParaRPr>
          </a:p>
          <a:p>
            <a:pPr>
              <a:spcBef>
                <a:spcPts val="430"/>
              </a:spcBef>
              <a:spcAft>
                <a:spcPts val="0"/>
              </a:spcAft>
            </a:pPr>
            <a:r>
              <a:rPr lang="en-US" dirty="0">
                <a:solidFill>
                  <a:srgbClr val="000000"/>
                </a:solidFill>
                <a:latin typeface="Times New Roman"/>
              </a:rPr>
              <a:t>Information required in proxy statements, which the shareholders receive directly, includes the following: </a:t>
            </a:r>
            <a:endParaRPr lang="en-US" dirty="0">
              <a:latin typeface="Cambria"/>
              <a:ea typeface="ＭＳ 明朝"/>
              <a:cs typeface="Times New Roman"/>
            </a:endParaRPr>
          </a:p>
          <a:p>
            <a:pPr marL="342900" lvl="0" indent="-342900">
              <a:spcBef>
                <a:spcPts val="430"/>
              </a:spcBef>
              <a:spcAft>
                <a:spcPts val="0"/>
              </a:spcAft>
              <a:buClr>
                <a:srgbClr val="000000"/>
              </a:buClr>
              <a:buSzPts val="1200"/>
              <a:buFont typeface="Times New Roman"/>
              <a:buAutoNum type="arabicPeriod"/>
            </a:pPr>
            <a:r>
              <a:rPr lang="en-US" dirty="0">
                <a:solidFill>
                  <a:srgbClr val="000000"/>
                </a:solidFill>
                <a:latin typeface="Times New Roman"/>
              </a:rPr>
              <a:t>Five-year summary of operations including sales, total assets, income from continuing operations, and cash dividends per share. </a:t>
            </a:r>
            <a:endParaRPr lang="en-US" dirty="0">
              <a:latin typeface="Cambria"/>
            </a:endParaRPr>
          </a:p>
          <a:p>
            <a:pPr marL="342900" lvl="0" indent="-342900">
              <a:spcBef>
                <a:spcPts val="430"/>
              </a:spcBef>
              <a:spcAft>
                <a:spcPts val="0"/>
              </a:spcAft>
              <a:buClr>
                <a:srgbClr val="000000"/>
              </a:buClr>
              <a:buSzPts val="1200"/>
              <a:buFont typeface="Times New Roman"/>
              <a:buAutoNum type="arabicPeriod"/>
            </a:pPr>
            <a:r>
              <a:rPr lang="en-US" dirty="0">
                <a:solidFill>
                  <a:srgbClr val="000000"/>
                </a:solidFill>
                <a:latin typeface="Times New Roman"/>
              </a:rPr>
              <a:t>Description of the business activities including principal products and sources and availability of raw materials. </a:t>
            </a:r>
            <a:endParaRPr lang="en-US" dirty="0">
              <a:latin typeface="Cambria"/>
            </a:endParaRPr>
          </a:p>
          <a:p>
            <a:pPr marL="342900" lvl="0" indent="-342900">
              <a:spcBef>
                <a:spcPts val="430"/>
              </a:spcBef>
              <a:spcAft>
                <a:spcPts val="0"/>
              </a:spcAft>
              <a:buClr>
                <a:srgbClr val="000000"/>
              </a:buClr>
              <a:buSzPts val="1200"/>
              <a:buFont typeface="Times New Roman"/>
              <a:buAutoNum type="arabicPeriod"/>
            </a:pPr>
            <a:r>
              <a:rPr lang="en-US" dirty="0">
                <a:solidFill>
                  <a:srgbClr val="000000"/>
                </a:solidFill>
                <a:latin typeface="Times New Roman"/>
              </a:rPr>
              <a:t>Three-year summary of industry segments, export sales, and foreign and domestic operations. </a:t>
            </a:r>
            <a:endParaRPr lang="en-US" dirty="0">
              <a:latin typeface="Cambria"/>
            </a:endParaRPr>
          </a:p>
          <a:p>
            <a:pPr marL="342900" lvl="0" indent="-342900">
              <a:spcBef>
                <a:spcPts val="430"/>
              </a:spcBef>
              <a:spcAft>
                <a:spcPts val="0"/>
              </a:spcAft>
              <a:buClr>
                <a:srgbClr val="000000"/>
              </a:buClr>
              <a:buSzPts val="1200"/>
              <a:buFont typeface="Times New Roman"/>
              <a:buAutoNum type="arabicPeriod"/>
            </a:pPr>
            <a:r>
              <a:rPr lang="en-US" dirty="0">
                <a:solidFill>
                  <a:srgbClr val="000000"/>
                </a:solidFill>
                <a:latin typeface="Times New Roman"/>
              </a:rPr>
              <a:t>List of company directors and executive officers. </a:t>
            </a:r>
            <a:endParaRPr lang="en-US" dirty="0">
              <a:latin typeface="Cambria"/>
            </a:endParaRPr>
          </a:p>
          <a:p>
            <a:pPr marL="342900" lvl="0" indent="-342900">
              <a:spcBef>
                <a:spcPts val="430"/>
              </a:spcBef>
              <a:spcAft>
                <a:spcPts val="0"/>
              </a:spcAft>
              <a:buClr>
                <a:srgbClr val="000000"/>
              </a:buClr>
              <a:buSzPts val="1200"/>
              <a:buFont typeface="Times New Roman"/>
              <a:buAutoNum type="arabicPeriod"/>
            </a:pPr>
            <a:r>
              <a:rPr lang="en-US" dirty="0">
                <a:solidFill>
                  <a:srgbClr val="000000"/>
                </a:solidFill>
                <a:latin typeface="Times New Roman"/>
              </a:rPr>
              <a:t>Market price of the company’s common stock for each quarterly period within the two most recent fiscal years. </a:t>
            </a:r>
            <a:endParaRPr lang="en-US" dirty="0">
              <a:latin typeface="Cambria"/>
            </a:endParaRPr>
          </a:p>
          <a:p>
            <a:pPr marL="342900" lvl="0" indent="-342900">
              <a:spcBef>
                <a:spcPts val="430"/>
              </a:spcBef>
              <a:spcAft>
                <a:spcPts val="0"/>
              </a:spcAft>
              <a:buClr>
                <a:srgbClr val="000000"/>
              </a:buClr>
              <a:buSzPts val="1200"/>
              <a:buFont typeface="Times New Roman"/>
              <a:buAutoNum type="arabicPeriod"/>
            </a:pPr>
            <a:r>
              <a:rPr lang="en-US" dirty="0">
                <a:solidFill>
                  <a:srgbClr val="000000"/>
                </a:solidFill>
                <a:latin typeface="Times New Roman"/>
              </a:rPr>
              <a:t>Any restrictions on the company’s ability to continue paying dividends. </a:t>
            </a:r>
            <a:endParaRPr lang="en-US" dirty="0">
              <a:latin typeface="Cambria"/>
            </a:endParaRPr>
          </a:p>
          <a:p>
            <a:pPr marL="342900" lvl="0" indent="-342900">
              <a:spcBef>
                <a:spcPts val="430"/>
              </a:spcBef>
              <a:spcAft>
                <a:spcPts val="0"/>
              </a:spcAft>
              <a:buClr>
                <a:srgbClr val="000000"/>
              </a:buClr>
              <a:buSzPts val="1200"/>
              <a:buFont typeface="Times New Roman"/>
              <a:buAutoNum type="arabicPeriod"/>
            </a:pPr>
            <a:r>
              <a:rPr lang="en-US" dirty="0">
                <a:solidFill>
                  <a:srgbClr val="000000"/>
                </a:solidFill>
                <a:latin typeface="Times New Roman"/>
              </a:rPr>
              <a:t>Management’s discussion and analysis of financial condition, changes in financial condition, and results of operations. This discussion should include liquidity, trends and significant events, causes of material changes in the financial statements, and the impact of inflation on the company. </a:t>
            </a:r>
            <a:endParaRPr lang="en-US" dirty="0">
              <a:latin typeface="Cambria"/>
            </a:endParaRPr>
          </a:p>
        </p:txBody>
      </p:sp>
    </p:spTree>
    <p:extLst>
      <p:ext uri="{BB962C8B-B14F-4D97-AF65-F5344CB8AC3E}">
        <p14:creationId xmlns:p14="http://schemas.microsoft.com/office/powerpoint/2010/main" val="148482043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2"/>
          <p:cNvSpPr>
            <a:spLocks noGrp="1" noRot="1" noChangeAspect="1" noChangeArrowheads="1" noTextEdit="1"/>
          </p:cNvSpPr>
          <p:nvPr>
            <p:ph type="sldImg"/>
          </p:nvPr>
        </p:nvSpPr>
        <p:spPr>
          <a:xfrm>
            <a:off x="1150938" y="692150"/>
            <a:ext cx="4556125" cy="3416300"/>
          </a:xfrm>
          <a:ln/>
        </p:spPr>
      </p:sp>
      <p:sp>
        <p:nvSpPr>
          <p:cNvPr id="48131" name="Rectangle 3"/>
          <p:cNvSpPr>
            <a:spLocks noGrp="1" noChangeArrowheads="1"/>
          </p:cNvSpPr>
          <p:nvPr>
            <p:ph type="body" idx="1"/>
          </p:nvPr>
        </p:nvSpPr>
        <p:spPr>
          <a:noFill/>
          <a:ln w="9525"/>
        </p:spPr>
        <p:txBody>
          <a:bodyPr/>
          <a:lstStyle/>
          <a:p>
            <a:r>
              <a:rPr lang="en-US" sz="1200" b="0" i="0" u="none" strike="noStrike" kern="1200" baseline="0" dirty="0">
                <a:solidFill>
                  <a:schemeClr val="tx1"/>
                </a:solidFill>
                <a:latin typeface="Times New Roman" pitchFamily="18" charset="0"/>
                <a:ea typeface="+mn-ea"/>
                <a:cs typeface="+mn-cs"/>
              </a:rPr>
              <a:t>In addition, even prior to passage of the Sarbanes-Oxley Act, the SEC required certain disclosures in proxy statements describing the services provided by the registrant’s independent external auditor. This information helped to ensure that true independence was not endangered. Apparently, mere disclosure was not adequate in all cases. </a:t>
            </a:r>
          </a:p>
          <a:p>
            <a:r>
              <a:rPr lang="en-US" sz="1200" b="0" i="0" u="none" strike="noStrike" kern="1200" baseline="0" dirty="0">
                <a:solidFill>
                  <a:schemeClr val="tx1"/>
                </a:solidFill>
                <a:latin typeface="Times New Roman" pitchFamily="18" charset="0"/>
                <a:ea typeface="+mn-ea"/>
                <a:cs typeface="+mn-cs"/>
              </a:rPr>
              <a:t>Such disclosure must include the following: </a:t>
            </a:r>
          </a:p>
          <a:p>
            <a:pPr marL="228600" indent="-228600">
              <a:buFont typeface="+mj-lt"/>
              <a:buAutoNum type="arabicPeriod"/>
            </a:pPr>
            <a:r>
              <a:rPr lang="en-US" sz="1200" b="0" i="0" u="none" strike="noStrike" kern="1200" baseline="0" dirty="0">
                <a:solidFill>
                  <a:schemeClr val="tx1"/>
                </a:solidFill>
                <a:latin typeface="Times New Roman" pitchFamily="18" charset="0"/>
                <a:ea typeface="+mn-ea"/>
                <a:cs typeface="+mn-cs"/>
              </a:rPr>
              <a:t>All nonaudit services provided by the independent audit firm. </a:t>
            </a:r>
          </a:p>
          <a:p>
            <a:pPr marL="228600" indent="-228600">
              <a:buFont typeface="+mj-lt"/>
              <a:buAutoNum type="arabicPeriod"/>
            </a:pPr>
            <a:r>
              <a:rPr lang="en-US" sz="1200" b="0" i="0" u="none" strike="noStrike" kern="1200" baseline="0" dirty="0">
                <a:solidFill>
                  <a:schemeClr val="tx1"/>
                </a:solidFill>
                <a:latin typeface="Times New Roman" pitchFamily="18" charset="0"/>
                <a:ea typeface="+mn-ea"/>
                <a:cs typeface="+mn-cs"/>
              </a:rPr>
              <a:t>A statement as to whether the board of directors (or its audit committee) approved all nonaudit services after considering the possibility that such services might impair the external auditor’s independence. </a:t>
            </a:r>
          </a:p>
          <a:p>
            <a:pPr marL="228600" indent="-228600">
              <a:buFont typeface="+mj-lt"/>
              <a:buAutoNum type="arabicPeriod"/>
            </a:pPr>
            <a:r>
              <a:rPr lang="en-US" sz="1200" b="0" i="0" u="none" strike="noStrike" kern="1200" baseline="0" dirty="0">
                <a:solidFill>
                  <a:schemeClr val="tx1"/>
                </a:solidFill>
                <a:latin typeface="Times New Roman" pitchFamily="18" charset="0"/>
                <a:ea typeface="+mn-ea"/>
                <a:cs typeface="+mn-cs"/>
              </a:rPr>
              <a:t>The percentage of nonaudit fees to the total annual audit fee. This</a:t>
            </a:r>
            <a:r>
              <a:rPr lang="en-US" sz="1200" b="0" i="0" u="none" strike="noStrike" kern="1200" dirty="0">
                <a:solidFill>
                  <a:schemeClr val="tx1"/>
                </a:solidFill>
                <a:latin typeface="Times New Roman" pitchFamily="18" charset="0"/>
                <a:ea typeface="+mn-ea"/>
                <a:cs typeface="+mn-cs"/>
              </a:rPr>
              <a:t> </a:t>
            </a:r>
            <a:r>
              <a:rPr lang="en-US" sz="1200" b="0" i="0" u="none" strike="noStrike" kern="1200" baseline="0" dirty="0">
                <a:solidFill>
                  <a:schemeClr val="tx1"/>
                </a:solidFill>
                <a:latin typeface="Times New Roman" pitchFamily="18" charset="0"/>
                <a:ea typeface="+mn-ea"/>
                <a:cs typeface="+mn-cs"/>
              </a:rPr>
              <a:t>disclosure helps indicate the importance of the audit work to the firm versus the reward from any other services provided to the registrant. </a:t>
            </a:r>
          </a:p>
          <a:p>
            <a:pPr marL="228600" indent="-228600">
              <a:buFont typeface="+mj-lt"/>
              <a:buAutoNum type="arabicPeriod"/>
            </a:pPr>
            <a:r>
              <a:rPr lang="en-US" sz="1200" b="0" i="0" u="none" strike="noStrike" kern="1200" baseline="0" dirty="0">
                <a:solidFill>
                  <a:schemeClr val="tx1"/>
                </a:solidFill>
                <a:latin typeface="Times New Roman" pitchFamily="18" charset="0"/>
                <a:ea typeface="+mn-ea"/>
                <a:cs typeface="+mn-cs"/>
              </a:rPr>
              <a:t>Individual nonaudit fees that are more than 3 percent of the annual audit fee. </a:t>
            </a:r>
            <a:endParaRPr lang="en-US" dirty="0"/>
          </a:p>
        </p:txBody>
      </p:sp>
    </p:spTree>
    <p:extLst>
      <p:ext uri="{BB962C8B-B14F-4D97-AF65-F5344CB8AC3E}">
        <p14:creationId xmlns:p14="http://schemas.microsoft.com/office/powerpoint/2010/main" val="141649853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Rot="1" noChangeAspect="1" noChangeArrowheads="1" noTextEdit="1"/>
          </p:cNvSpPr>
          <p:nvPr>
            <p:ph type="sldImg"/>
          </p:nvPr>
        </p:nvSpPr>
        <p:spPr>
          <a:xfrm>
            <a:off x="1150938" y="692150"/>
            <a:ext cx="4556125" cy="3416300"/>
          </a:xfrm>
          <a:ln/>
        </p:spPr>
      </p:sp>
      <p:sp>
        <p:nvSpPr>
          <p:cNvPr id="36867" name="Rectangle 3"/>
          <p:cNvSpPr>
            <a:spLocks noGrp="1" noChangeArrowheads="1"/>
          </p:cNvSpPr>
          <p:nvPr>
            <p:ph type="body" idx="1"/>
          </p:nvPr>
        </p:nvSpPr>
        <p:spPr>
          <a:noFill/>
          <a:ln w="9525"/>
        </p:spPr>
        <p:txBody>
          <a:bodyPr/>
          <a:lstStyle/>
          <a:p>
            <a:r>
              <a:rPr lang="en-US" sz="1200" b="0" i="0" u="none" strike="noStrike" kern="1200" baseline="0" dirty="0">
                <a:solidFill>
                  <a:schemeClr val="tx1"/>
                </a:solidFill>
                <a:latin typeface="Times New Roman" pitchFamily="18" charset="0"/>
                <a:ea typeface="+mn-ea"/>
                <a:cs typeface="+mn-cs"/>
              </a:rPr>
              <a:t>LO 12-3: Understand the Congressional rationale for enacting the Sarbanes-Oxley Act and the responsibilities of the Public Accounting Oversight Board. </a:t>
            </a:r>
            <a:endParaRPr lang="en-US" sz="1200" b="1" dirty="0">
              <a:solidFill>
                <a:srgbClr val="002060"/>
              </a:solidFill>
              <a:effectLst/>
              <a:cs typeface="Times New Roman" pitchFamily="18" charset="0"/>
            </a:endParaRPr>
          </a:p>
        </p:txBody>
      </p:sp>
    </p:spTree>
    <p:extLst>
      <p:ext uri="{BB962C8B-B14F-4D97-AF65-F5344CB8AC3E}">
        <p14:creationId xmlns:p14="http://schemas.microsoft.com/office/powerpoint/2010/main" val="63959900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Grp="1" noRot="1" noChangeAspect="1" noChangeArrowheads="1" noTextEdit="1"/>
          </p:cNvSpPr>
          <p:nvPr>
            <p:ph type="sldImg"/>
          </p:nvPr>
        </p:nvSpPr>
        <p:spPr>
          <a:xfrm>
            <a:off x="1150938" y="692150"/>
            <a:ext cx="4556125" cy="3416300"/>
          </a:xfrm>
          <a:ln/>
        </p:spPr>
      </p:sp>
      <p:sp>
        <p:nvSpPr>
          <p:cNvPr id="49155" name="Rectangle 3"/>
          <p:cNvSpPr>
            <a:spLocks noGrp="1" noChangeArrowheads="1"/>
          </p:cNvSpPr>
          <p:nvPr>
            <p:ph type="body" idx="1"/>
          </p:nvPr>
        </p:nvSpPr>
        <p:spPr>
          <a:noFill/>
          <a:ln w="9525"/>
        </p:spPr>
        <p:txBody>
          <a:bodyPr/>
          <a:lstStyle/>
          <a:p>
            <a:r>
              <a:rPr lang="en-US" sz="1200" b="0" i="0" u="none" strike="noStrike" kern="1200" baseline="0" dirty="0">
                <a:solidFill>
                  <a:schemeClr val="tx1"/>
                </a:solidFill>
                <a:latin typeface="Times New Roman" pitchFamily="18" charset="0"/>
                <a:ea typeface="+mn-ea"/>
                <a:cs typeface="+mn-cs"/>
              </a:rPr>
              <a:t>Enron’s former chairman and chief executive, Kenneth Lay, received $152.7 million in payments and stock in the year leading up to the company’s collapse amid revelations that it hid debt and inflated profit for years. Lay’s take in 2001 was more than 11,000 times the maximum amount of severance paid to laid-off workers. </a:t>
            </a:r>
          </a:p>
          <a:p>
            <a:r>
              <a:rPr lang="en-US" sz="1200" b="0" i="0" u="none" strike="noStrike" kern="1200" baseline="0" dirty="0">
                <a:solidFill>
                  <a:schemeClr val="tx1"/>
                </a:solidFill>
                <a:latin typeface="Times New Roman" pitchFamily="18" charset="0"/>
                <a:ea typeface="+mn-ea"/>
                <a:cs typeface="+mn-cs"/>
              </a:rPr>
              <a:t>Former WorldCom CEO Bernard Ebbers borrowed $408 million from the telecommunications company that had improperly accounted for $9 billion and was forced into bankruptcy. Ebbers had pledged company shares as collateral, but with those shares, once valued at $286 million, worthless, he was said to be considering forgoing his $1.5 million annual pension to help settle the debt. </a:t>
            </a:r>
          </a:p>
          <a:p>
            <a:r>
              <a:rPr lang="en-US" sz="1200" b="0" i="0" u="none" strike="noStrike" kern="1200" baseline="0" dirty="0">
                <a:solidFill>
                  <a:schemeClr val="tx1"/>
                </a:solidFill>
                <a:latin typeface="Times New Roman" pitchFamily="18" charset="0"/>
                <a:ea typeface="+mn-ea"/>
                <a:cs typeface="+mn-cs"/>
              </a:rPr>
              <a:t>Adelphia Communications’s founder and former CEO, John J. Rigas, allegedly conspired with four other executives to loot the company, leading prosecutors to seek the forfeiture of more than $2.5 billion.</a:t>
            </a:r>
            <a:endParaRPr lang="en-US" dirty="0"/>
          </a:p>
        </p:txBody>
      </p:sp>
    </p:spTree>
    <p:extLst>
      <p:ext uri="{BB962C8B-B14F-4D97-AF65-F5344CB8AC3E}">
        <p14:creationId xmlns:p14="http://schemas.microsoft.com/office/powerpoint/2010/main" val="46224729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Rot="1" noChangeAspect="1" noChangeArrowheads="1" noTextEdit="1"/>
          </p:cNvSpPr>
          <p:nvPr>
            <p:ph type="sldImg"/>
          </p:nvPr>
        </p:nvSpPr>
        <p:spPr>
          <a:xfrm>
            <a:off x="1150938" y="692150"/>
            <a:ext cx="4556125" cy="3416300"/>
          </a:xfrm>
          <a:ln/>
        </p:spPr>
      </p:sp>
      <p:sp>
        <p:nvSpPr>
          <p:cNvPr id="36867" name="Rectangle 3"/>
          <p:cNvSpPr>
            <a:spLocks noGrp="1" noChangeArrowheads="1"/>
          </p:cNvSpPr>
          <p:nvPr>
            <p:ph type="body" idx="1"/>
          </p:nvPr>
        </p:nvSpPr>
        <p:spPr>
          <a:noFill/>
          <a:ln w="9525"/>
        </p:spPr>
        <p:txBody>
          <a:bodyPr/>
          <a:lstStyle/>
          <a:p>
            <a:r>
              <a:rPr lang="en-US" sz="1200" b="0" i="0" u="none" strike="noStrike" kern="1200" baseline="0" dirty="0">
                <a:solidFill>
                  <a:schemeClr val="tx1"/>
                </a:solidFill>
                <a:latin typeface="Times New Roman" pitchFamily="18" charset="0"/>
                <a:ea typeface="+mn-ea"/>
                <a:cs typeface="+mn-cs"/>
              </a:rPr>
              <a:t>The Securities and Exchange Commission was born on June 6, 1934—a time of despair in the markets. Americans were still suffering from the 1929 market crash after a roaring 1920s when they bought about $50 billion in new securities—half of which turned out to be worthless. Their confidence also was eroded by the 1932 indictment (later acquittal) of Samuel Insull for alleged wrongs in the collapse of his utility “empire,” and by the 1933–34 Senate hearings on improper market activity. </a:t>
            </a:r>
          </a:p>
        </p:txBody>
      </p:sp>
    </p:spTree>
    <p:extLst>
      <p:ext uri="{BB962C8B-B14F-4D97-AF65-F5344CB8AC3E}">
        <p14:creationId xmlns:p14="http://schemas.microsoft.com/office/powerpoint/2010/main" val="14171327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50938" y="692150"/>
            <a:ext cx="4556125" cy="3416300"/>
          </a:xfrm>
        </p:spPr>
      </p:sp>
      <p:sp>
        <p:nvSpPr>
          <p:cNvPr id="3" name="Notes Placeholder 2"/>
          <p:cNvSpPr>
            <a:spLocks noGrp="1"/>
          </p:cNvSpPr>
          <p:nvPr>
            <p:ph type="body" idx="1"/>
          </p:nvPr>
        </p:nvSpPr>
        <p:spPr/>
        <p:txBody>
          <a:bodyPr>
            <a:normAutofit/>
          </a:bodyPr>
          <a:lstStyle/>
          <a:p>
            <a:pPr algn="l">
              <a:defRPr/>
            </a:pPr>
            <a:r>
              <a:rPr lang="en-US" sz="1200" b="0" i="0" u="none" strike="noStrike" kern="1200" baseline="0" dirty="0">
                <a:solidFill>
                  <a:schemeClr val="tx1"/>
                </a:solidFill>
                <a:latin typeface="Times New Roman" pitchFamily="18" charset="0"/>
                <a:ea typeface="+mn-ea"/>
                <a:cs typeface="+mn-cs"/>
              </a:rPr>
              <a:t>Regardless of the reasons, drastic actions had to be taken to reduce or eliminate future abuses (actual and perceived) to begin restoring public confidence in publicly traded entities and their disclosed accounting information. A capitalistic economy needs readily accepted investments, and that is possible only if investors believe they can make wise decisions to buy and sell securities based on the information available. Thus, Congress passed the Sarbanes-Oxley Act in July 2002 by a virtually unanimous vote. The scope and potential consequences of this legislation are extremely broad; the actual impact will probably not be determined for decades. “The Sarbanes-Oxley Act of 2002 is a major reform package mandating the most far-reaching changes Congress has imposed on the business world since FDR’s New Deal.”</a:t>
            </a:r>
            <a:endParaRPr lang="en-US" dirty="0"/>
          </a:p>
        </p:txBody>
      </p:sp>
    </p:spTree>
    <p:extLst>
      <p:ext uri="{BB962C8B-B14F-4D97-AF65-F5344CB8AC3E}">
        <p14:creationId xmlns:p14="http://schemas.microsoft.com/office/powerpoint/2010/main" val="135343972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Grp="1" noRot="1" noChangeAspect="1" noChangeArrowheads="1" noTextEdit="1"/>
          </p:cNvSpPr>
          <p:nvPr>
            <p:ph type="sldImg"/>
          </p:nvPr>
        </p:nvSpPr>
        <p:spPr>
          <a:xfrm>
            <a:off x="1150938" y="692150"/>
            <a:ext cx="4556125" cy="3416300"/>
          </a:xfrm>
          <a:ln/>
        </p:spPr>
      </p:sp>
      <p:sp>
        <p:nvSpPr>
          <p:cNvPr id="50179" name="Rectangle 3"/>
          <p:cNvSpPr>
            <a:spLocks noGrp="1" noChangeArrowheads="1"/>
          </p:cNvSpPr>
          <p:nvPr>
            <p:ph type="body" idx="1"/>
          </p:nvPr>
        </p:nvSpPr>
        <p:spPr>
          <a:noFill/>
          <a:ln w="9525"/>
        </p:spPr>
        <p:txBody>
          <a:bodyPr/>
          <a:lstStyle/>
          <a:p>
            <a:r>
              <a:rPr lang="en-US" sz="1200" b="0" i="0" u="none" strike="noStrike" kern="1200" baseline="0" dirty="0">
                <a:solidFill>
                  <a:schemeClr val="tx1"/>
                </a:solidFill>
                <a:latin typeface="Times New Roman" pitchFamily="18" charset="0"/>
                <a:ea typeface="+mn-ea"/>
                <a:cs typeface="+mn-cs"/>
              </a:rPr>
              <a:t>The public accounting profession has long taken pride in its own self-regulation. Through its major professional body, the American Institute of Certified Public Accountants (AICPA), the profession has established and enforced its own code of conduct and, through its Auditing Standards Board (ASB), created its own auditing standards for decades. The maintenance of public trust was often heard as a litany for the creation of such professional guidelines. Unfortunately, self-regulation obviously was not always successful in the public auditing arena. One of the inherent flaws in the system was that the professional body, the AICPA, was considerably smaller than many of the international audit firms that it sought to control. Discipline and conformity are simply difficult to maintain when the students are many times bigger, richer, and more powerful than the principal. </a:t>
            </a:r>
          </a:p>
          <a:p>
            <a:endParaRPr lang="en-US" sz="1200" dirty="0">
              <a:effectLst/>
              <a:cs typeface="Times New Roman" pitchFamily="18" charset="0"/>
            </a:endParaRPr>
          </a:p>
          <a:p>
            <a:r>
              <a:rPr lang="en-US" sz="1200" dirty="0">
                <a:effectLst/>
                <a:cs typeface="Times New Roman" pitchFamily="18" charset="0"/>
              </a:rPr>
              <a:t>Oversight Board</a:t>
            </a:r>
          </a:p>
          <a:p>
            <a:pPr>
              <a:lnSpc>
                <a:spcPct val="90000"/>
              </a:lnSpc>
              <a:buFont typeface="Wingdings" pitchFamily="2" charset="2"/>
              <a:buNone/>
              <a:defRPr/>
            </a:pPr>
            <a:r>
              <a:rPr lang="en-US" sz="1200" dirty="0"/>
              <a:t>Under the oversight and enforcement authority of the SEC, the board is charged with:</a:t>
            </a:r>
          </a:p>
          <a:p>
            <a:pPr marL="171450" indent="-171450">
              <a:lnSpc>
                <a:spcPct val="90000"/>
              </a:lnSpc>
              <a:buFont typeface="Arial"/>
              <a:buChar char="•"/>
              <a:defRPr/>
            </a:pPr>
            <a:r>
              <a:rPr lang="en-US" sz="1200" dirty="0"/>
              <a:t>Enforcing auditing, quality control, and independence standards.</a:t>
            </a:r>
          </a:p>
          <a:p>
            <a:pPr marL="171450" indent="-171450">
              <a:lnSpc>
                <a:spcPct val="90000"/>
              </a:lnSpc>
              <a:buFont typeface="Arial"/>
              <a:buChar char="•"/>
              <a:defRPr/>
            </a:pPr>
            <a:r>
              <a:rPr lang="en-US" sz="1200" dirty="0"/>
              <a:t>Performing periodic inspections of registered public accounting firms.</a:t>
            </a:r>
          </a:p>
          <a:p>
            <a:pPr>
              <a:lnSpc>
                <a:spcPct val="90000"/>
              </a:lnSpc>
              <a:defRPr/>
            </a:pPr>
            <a:r>
              <a:rPr lang="en-US" sz="1200" dirty="0">
                <a:latin typeface="Times New Roman" pitchFamily="18" charset="0"/>
              </a:rPr>
              <a:t>Could potentially replace the Auditing Standards Board of the AICPA.</a:t>
            </a:r>
          </a:p>
          <a:p>
            <a:endParaRPr lang="en-US" dirty="0"/>
          </a:p>
        </p:txBody>
      </p:sp>
    </p:spTree>
    <p:extLst>
      <p:ext uri="{BB962C8B-B14F-4D97-AF65-F5344CB8AC3E}">
        <p14:creationId xmlns:p14="http://schemas.microsoft.com/office/powerpoint/2010/main" val="29770326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Grp="1" noRot="1" noChangeAspect="1" noChangeArrowheads="1" noTextEdit="1"/>
          </p:cNvSpPr>
          <p:nvPr>
            <p:ph type="sldImg"/>
          </p:nvPr>
        </p:nvSpPr>
        <p:spPr>
          <a:xfrm>
            <a:off x="1150938" y="692150"/>
            <a:ext cx="4556125" cy="3416300"/>
          </a:xfrm>
          <a:ln/>
        </p:spPr>
      </p:sp>
      <p:sp>
        <p:nvSpPr>
          <p:cNvPr id="50179" name="Rectangle 3"/>
          <p:cNvSpPr>
            <a:spLocks noGrp="1" noChangeArrowheads="1"/>
          </p:cNvSpPr>
          <p:nvPr>
            <p:ph type="body" idx="1"/>
          </p:nvPr>
        </p:nvSpPr>
        <p:spPr>
          <a:noFill/>
          <a:ln w="9525"/>
        </p:spPr>
        <p:txBody>
          <a:bodyPr/>
          <a:lstStyle/>
          <a:p>
            <a:r>
              <a:rPr lang="en-US" sz="1200" b="0" i="0" u="none" strike="noStrike" kern="1200" baseline="0" dirty="0">
                <a:solidFill>
                  <a:schemeClr val="tx1"/>
                </a:solidFill>
                <a:latin typeface="Times New Roman" pitchFamily="18" charset="0"/>
                <a:ea typeface="+mn-ea"/>
                <a:cs typeface="+mn-cs"/>
              </a:rPr>
              <a:t>One of the inherent flaws in the system was that the professional body, the AICPA, was considerably smaller than many of the international audit firms that it sought to control. Discipline and conformity are simply difficult to maintain when the students are many times bigger, richer, and more powerful than the principal. </a:t>
            </a:r>
          </a:p>
          <a:p>
            <a:r>
              <a:rPr lang="en-US" sz="1200" b="0" i="0" u="none" strike="noStrike" kern="1200" baseline="0" dirty="0">
                <a:solidFill>
                  <a:schemeClr val="tx1"/>
                </a:solidFill>
                <a:latin typeface="Times New Roman" pitchFamily="18" charset="0"/>
                <a:ea typeface="+mn-ea"/>
                <a:cs typeface="+mn-cs"/>
              </a:rPr>
              <a:t>The Sarbanes-Oxley Act created the Public Company Accounting Oversight Board (PCAOB) to oversee auditors of public companies. The creation of the Oversight Board—a governmental board under the control of the SEC—effectively minimizes self-regulation in the accounting profession. </a:t>
            </a:r>
          </a:p>
        </p:txBody>
      </p:sp>
    </p:spTree>
    <p:extLst>
      <p:ext uri="{BB962C8B-B14F-4D97-AF65-F5344CB8AC3E}">
        <p14:creationId xmlns:p14="http://schemas.microsoft.com/office/powerpoint/2010/main" val="333879810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Grp="1" noRot="1" noChangeAspect="1" noChangeArrowheads="1" noTextEdit="1"/>
          </p:cNvSpPr>
          <p:nvPr>
            <p:ph type="sldImg"/>
          </p:nvPr>
        </p:nvSpPr>
        <p:spPr>
          <a:xfrm>
            <a:off x="1150938" y="692150"/>
            <a:ext cx="4556125" cy="3416300"/>
          </a:xfrm>
          <a:ln/>
        </p:spPr>
      </p:sp>
      <p:sp>
        <p:nvSpPr>
          <p:cNvPr id="50179" name="Rectangle 3"/>
          <p:cNvSpPr>
            <a:spLocks noGrp="1" noChangeArrowheads="1"/>
          </p:cNvSpPr>
          <p:nvPr>
            <p:ph type="body" idx="1"/>
          </p:nvPr>
        </p:nvSpPr>
        <p:spPr>
          <a:noFill/>
          <a:ln w="9525"/>
        </p:spPr>
        <p:txBody>
          <a:bodyPr/>
          <a:lstStyle/>
          <a:p>
            <a:r>
              <a:rPr lang="en-US" sz="1200" b="0" i="0" u="none" strike="noStrike" kern="1200" baseline="0" dirty="0">
                <a:solidFill>
                  <a:schemeClr val="tx1"/>
                </a:solidFill>
                <a:latin typeface="Times New Roman" pitchFamily="18" charset="0"/>
                <a:ea typeface="+mn-ea"/>
                <a:cs typeface="+mn-cs"/>
              </a:rPr>
              <a:t>The board </a:t>
            </a:r>
          </a:p>
          <a:p>
            <a:pPr marL="171450" indent="-171450">
              <a:buFont typeface="Arial"/>
              <a:buChar char="•"/>
            </a:pPr>
            <a:r>
              <a:rPr lang="en-US" sz="1200" b="0" i="0" u="none" strike="noStrike" kern="1200" baseline="0" dirty="0">
                <a:solidFill>
                  <a:schemeClr val="tx1"/>
                </a:solidFill>
                <a:latin typeface="Times New Roman" pitchFamily="18" charset="0"/>
                <a:ea typeface="+mn-ea"/>
                <a:cs typeface="+mn-cs"/>
              </a:rPr>
              <a:t>Has five members appointed by the SEC to staggered five-year terms.</a:t>
            </a:r>
          </a:p>
          <a:p>
            <a:pPr marL="171450" indent="-171450">
              <a:buFont typeface="Arial"/>
              <a:buChar char="•"/>
            </a:pPr>
            <a:r>
              <a:rPr lang="en-US" sz="1200" b="0" i="0" u="none" strike="noStrike" kern="1200" baseline="0" dirty="0">
                <a:solidFill>
                  <a:schemeClr val="tx1"/>
                </a:solidFill>
                <a:latin typeface="Times New Roman" pitchFamily="18" charset="0"/>
                <a:ea typeface="+mn-ea"/>
                <a:cs typeface="+mn-cs"/>
              </a:rPr>
              <a:t>Allows only two members to be accountants, past or present.</a:t>
            </a:r>
          </a:p>
          <a:p>
            <a:pPr marL="171450" indent="-171450">
              <a:buFont typeface="Arial"/>
              <a:buChar char="•"/>
            </a:pPr>
            <a:r>
              <a:rPr lang="en-US" sz="1200" b="0" i="0" u="none" strike="noStrike" kern="1200" baseline="0" dirty="0">
                <a:solidFill>
                  <a:schemeClr val="tx1"/>
                </a:solidFill>
                <a:latin typeface="Times New Roman" pitchFamily="18" charset="0"/>
                <a:ea typeface="+mn-ea"/>
                <a:cs typeface="+mn-cs"/>
              </a:rPr>
              <a:t>Enforces auditing, quality control, and independence standards and rules. </a:t>
            </a:r>
          </a:p>
          <a:p>
            <a:pPr marL="171450" indent="-171450">
              <a:buFont typeface="Arial"/>
              <a:buChar char="•"/>
            </a:pPr>
            <a:r>
              <a:rPr lang="en-US" sz="1200" b="0" i="0" u="none" strike="noStrike" kern="1200" baseline="0" dirty="0">
                <a:solidFill>
                  <a:schemeClr val="tx1"/>
                </a:solidFill>
                <a:latin typeface="Times New Roman" pitchFamily="18" charset="0"/>
                <a:ea typeface="+mn-ea"/>
                <a:cs typeface="+mn-cs"/>
              </a:rPr>
              <a:t>Is under the oversight and enforcement authority of the SEC. </a:t>
            </a:r>
          </a:p>
          <a:p>
            <a:pPr marL="171450" indent="-171450">
              <a:buFont typeface="Arial"/>
              <a:buChar char="•"/>
            </a:pPr>
            <a:r>
              <a:rPr lang="en-US" sz="1200" b="0" i="0" u="none" strike="noStrike" kern="1200" baseline="0" dirty="0">
                <a:solidFill>
                  <a:schemeClr val="tx1"/>
                </a:solidFill>
                <a:latin typeface="Times New Roman" pitchFamily="18" charset="0"/>
                <a:ea typeface="+mn-ea"/>
                <a:cs typeface="+mn-cs"/>
              </a:rPr>
              <a:t>Is funded from fees levied on all publicly traded companies. </a:t>
            </a:r>
            <a:endParaRPr lang="en-US" dirty="0"/>
          </a:p>
        </p:txBody>
      </p:sp>
    </p:spTree>
    <p:extLst>
      <p:ext uri="{BB962C8B-B14F-4D97-AF65-F5344CB8AC3E}">
        <p14:creationId xmlns:p14="http://schemas.microsoft.com/office/powerpoint/2010/main" val="283289025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p:cNvSpPr>
            <a:spLocks noGrp="1" noRot="1" noChangeAspect="1" noChangeArrowheads="1" noTextEdit="1"/>
          </p:cNvSpPr>
          <p:nvPr>
            <p:ph type="sldImg"/>
          </p:nvPr>
        </p:nvSpPr>
        <p:spPr>
          <a:xfrm>
            <a:off x="1150938" y="692150"/>
            <a:ext cx="4556125" cy="3416300"/>
          </a:xfrm>
          <a:ln/>
        </p:spPr>
      </p:sp>
      <p:sp>
        <p:nvSpPr>
          <p:cNvPr id="52227" name="Rectangle 3"/>
          <p:cNvSpPr>
            <a:spLocks noGrp="1" noChangeArrowheads="1"/>
          </p:cNvSpPr>
          <p:nvPr>
            <p:ph type="body" idx="1"/>
          </p:nvPr>
        </p:nvSpPr>
        <p:spPr>
          <a:noFill/>
          <a:ln w="9525"/>
        </p:spPr>
        <p:txBody>
          <a:bodyPr/>
          <a:lstStyle/>
          <a:p>
            <a:pPr>
              <a:lnSpc>
                <a:spcPct val="90000"/>
              </a:lnSpc>
              <a:buFont typeface="Wingdings" pitchFamily="2" charset="2"/>
              <a:buNone/>
              <a:defRPr/>
            </a:pPr>
            <a:r>
              <a:rPr lang="en-US" sz="1200" b="0" i="0" u="none" strike="noStrike" kern="1200" baseline="0" dirty="0">
                <a:solidFill>
                  <a:schemeClr val="tx1"/>
                </a:solidFill>
                <a:latin typeface="Times New Roman" pitchFamily="18" charset="0"/>
                <a:ea typeface="+mn-ea"/>
                <a:cs typeface="+mn-cs"/>
              </a:rPr>
              <a:t>Registration of public accounting firms is required only of firms that prepare, issue, or participate in preparing an audit report for an issuer—basically an entity that issues securities on a publicly traded exchange. Consequently,</a:t>
            </a:r>
            <a:r>
              <a:rPr lang="en-US" sz="1200" b="0" i="0" u="none" strike="noStrike" kern="1200" dirty="0">
                <a:solidFill>
                  <a:schemeClr val="tx1"/>
                </a:solidFill>
                <a:latin typeface="Times New Roman" pitchFamily="18" charset="0"/>
                <a:ea typeface="+mn-ea"/>
                <a:cs typeface="+mn-cs"/>
              </a:rPr>
              <a:t> v</a:t>
            </a:r>
            <a:r>
              <a:rPr lang="en-US" sz="1200" b="0" i="0" u="none" strike="noStrike" kern="1200" baseline="0" dirty="0">
                <a:solidFill>
                  <a:schemeClr val="tx1"/>
                </a:solidFill>
                <a:latin typeface="Times New Roman" pitchFamily="18" charset="0"/>
                <a:ea typeface="+mn-ea"/>
                <a:cs typeface="+mn-cs"/>
              </a:rPr>
              <a:t>irtually all public accounting firms of significant size must register, but most small firms do not need to register. Even foreign firms that play a substantial role in the audit of an organization that has securities registered in the United States must register with the PCAOB and follow the rules of the Sarbanes-Oxley Act. </a:t>
            </a:r>
            <a:endParaRPr lang="en-US" dirty="0"/>
          </a:p>
        </p:txBody>
      </p:sp>
    </p:spTree>
    <p:extLst>
      <p:ext uri="{BB962C8B-B14F-4D97-AF65-F5344CB8AC3E}">
        <p14:creationId xmlns:p14="http://schemas.microsoft.com/office/powerpoint/2010/main" val="111236528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2"/>
          <p:cNvSpPr>
            <a:spLocks noGrp="1" noRot="1" noChangeAspect="1" noChangeArrowheads="1" noTextEdit="1"/>
          </p:cNvSpPr>
          <p:nvPr>
            <p:ph type="sldImg"/>
          </p:nvPr>
        </p:nvSpPr>
        <p:spPr>
          <a:xfrm>
            <a:off x="1150938" y="692150"/>
            <a:ext cx="4556125" cy="3416300"/>
          </a:xfrm>
          <a:ln/>
        </p:spPr>
      </p:sp>
      <p:sp>
        <p:nvSpPr>
          <p:cNvPr id="53251" name="Rectangle 3"/>
          <p:cNvSpPr>
            <a:spLocks noGrp="1" noChangeArrowheads="1"/>
          </p:cNvSpPr>
          <p:nvPr>
            <p:ph type="body" idx="1"/>
          </p:nvPr>
        </p:nvSpPr>
        <p:spPr>
          <a:noFill/>
          <a:ln w="9525"/>
        </p:spPr>
        <p:txBody>
          <a:bodyPr/>
          <a:lstStyle/>
          <a:p>
            <a:r>
              <a:rPr lang="en-US" dirty="0"/>
              <a:t>Other information required of the accounting firms in this application process includes the following: </a:t>
            </a:r>
            <a:endParaRPr lang="en-US" sz="1200" b="0" i="0" u="none" strike="noStrike" kern="1200" baseline="0" dirty="0">
              <a:solidFill>
                <a:schemeClr val="tx1"/>
              </a:solidFill>
              <a:latin typeface="Times New Roman" pitchFamily="18" charset="0"/>
              <a:ea typeface="+mn-ea"/>
              <a:cs typeface="+mn-cs"/>
            </a:endParaRPr>
          </a:p>
          <a:p>
            <a:pPr marL="171450" indent="-171450">
              <a:buFont typeface="Arial"/>
              <a:buChar char="•"/>
            </a:pPr>
            <a:r>
              <a:rPr lang="en-US" sz="1200" b="0" i="0" u="none" strike="noStrike" kern="1200" baseline="0" dirty="0">
                <a:solidFill>
                  <a:schemeClr val="tx1"/>
                </a:solidFill>
                <a:latin typeface="Times New Roman" pitchFamily="18" charset="0"/>
                <a:ea typeface="+mn-ea"/>
                <a:cs typeface="+mn-cs"/>
              </a:rPr>
              <a:t>A list of all accountants participating in the audit report of any client qualifying as an issuer. </a:t>
            </a:r>
          </a:p>
          <a:p>
            <a:pPr marL="171450" indent="-171450">
              <a:buFont typeface="Arial"/>
              <a:buChar char="•"/>
            </a:pPr>
            <a:r>
              <a:rPr lang="en-US" sz="1200" b="0" i="0" u="none" strike="noStrike" kern="1200" baseline="0" dirty="0">
                <a:solidFill>
                  <a:schemeClr val="tx1"/>
                </a:solidFill>
                <a:latin typeface="Times New Roman" pitchFamily="18" charset="0"/>
                <a:ea typeface="+mn-ea"/>
                <a:cs typeface="+mn-cs"/>
              </a:rPr>
              <a:t>Annual fees received from each issuer with the amounts separated as to audit and nonaudit services. </a:t>
            </a:r>
          </a:p>
          <a:p>
            <a:pPr marL="171450" indent="-171450">
              <a:buFont typeface="Arial"/>
              <a:buChar char="•"/>
            </a:pPr>
            <a:r>
              <a:rPr lang="en-US" sz="1200" b="0" i="0" u="none" strike="noStrike" kern="1200" baseline="0" dirty="0">
                <a:solidFill>
                  <a:schemeClr val="tx1"/>
                </a:solidFill>
                <a:latin typeface="Times New Roman" pitchFamily="18" charset="0"/>
                <a:ea typeface="+mn-ea"/>
                <a:cs typeface="+mn-cs"/>
              </a:rPr>
              <a:t>Information about any criminal, civil, or administrative actions pending against the firm or any person associated with the firm. </a:t>
            </a:r>
          </a:p>
          <a:p>
            <a:pPr marL="171450" indent="-171450">
              <a:buFont typeface="Arial"/>
              <a:buChar char="•"/>
            </a:pPr>
            <a:r>
              <a:rPr lang="en-US" sz="1200" b="0" i="0" u="none" strike="noStrike" kern="1200" baseline="0" dirty="0">
                <a:solidFill>
                  <a:schemeClr val="tx1"/>
                </a:solidFill>
                <a:latin typeface="Times New Roman" pitchFamily="18" charset="0"/>
                <a:ea typeface="+mn-ea"/>
                <a:cs typeface="+mn-cs"/>
              </a:rPr>
              <a:t>Information regarding disagreements between the issuer and the auditing firm during the previous year. </a:t>
            </a:r>
            <a:endParaRPr lang="en-US" dirty="0"/>
          </a:p>
        </p:txBody>
      </p:sp>
    </p:spTree>
    <p:extLst>
      <p:ext uri="{BB962C8B-B14F-4D97-AF65-F5344CB8AC3E}">
        <p14:creationId xmlns:p14="http://schemas.microsoft.com/office/powerpoint/2010/main" val="273817471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Rot="1" noChangeAspect="1" noChangeArrowheads="1" noTextEdit="1"/>
          </p:cNvSpPr>
          <p:nvPr>
            <p:ph type="sldImg"/>
          </p:nvPr>
        </p:nvSpPr>
        <p:spPr>
          <a:xfrm>
            <a:off x="1150938" y="692150"/>
            <a:ext cx="4556125" cy="3416300"/>
          </a:xfrm>
          <a:ln/>
        </p:spPr>
      </p:sp>
      <p:sp>
        <p:nvSpPr>
          <p:cNvPr id="36867" name="Rectangle 3"/>
          <p:cNvSpPr>
            <a:spLocks noGrp="1" noChangeArrowheads="1"/>
          </p:cNvSpPr>
          <p:nvPr>
            <p:ph type="body" idx="1"/>
          </p:nvPr>
        </p:nvSpPr>
        <p:spPr>
          <a:noFill/>
          <a:ln w="9525"/>
        </p:spPr>
        <p:txBody>
          <a:bodyPr/>
          <a:lstStyle/>
          <a:p>
            <a:r>
              <a:rPr lang="en-US" sz="1200" b="0" i="0" u="none" strike="noStrike" kern="1200" baseline="0" dirty="0">
                <a:solidFill>
                  <a:schemeClr val="tx1"/>
                </a:solidFill>
                <a:latin typeface="Times New Roman" pitchFamily="18" charset="0"/>
                <a:ea typeface="+mn-ea"/>
                <a:cs typeface="+mn-cs"/>
              </a:rPr>
              <a:t>LO 12-4: Describe the SEC’s role in establishing generally accepted accounting principles (GAAP).</a:t>
            </a:r>
            <a:endParaRPr lang="en-US" sz="1200" b="1" dirty="0">
              <a:solidFill>
                <a:srgbClr val="002060"/>
              </a:solidFill>
              <a:effectLst/>
              <a:cs typeface="Times New Roman" pitchFamily="18" charset="0"/>
            </a:endParaRPr>
          </a:p>
        </p:txBody>
      </p:sp>
    </p:spTree>
    <p:extLst>
      <p:ext uri="{BB962C8B-B14F-4D97-AF65-F5344CB8AC3E}">
        <p14:creationId xmlns:p14="http://schemas.microsoft.com/office/powerpoint/2010/main" val="379008809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2"/>
          <p:cNvSpPr>
            <a:spLocks noGrp="1" noRot="1" noChangeAspect="1" noChangeArrowheads="1" noTextEdit="1"/>
          </p:cNvSpPr>
          <p:nvPr>
            <p:ph type="sldImg"/>
          </p:nvPr>
        </p:nvSpPr>
        <p:spPr>
          <a:xfrm>
            <a:off x="1150938" y="692150"/>
            <a:ext cx="4556125" cy="3416300"/>
          </a:xfrm>
          <a:ln/>
        </p:spPr>
      </p:sp>
      <p:sp>
        <p:nvSpPr>
          <p:cNvPr id="54275" name="Rectangle 3"/>
          <p:cNvSpPr>
            <a:spLocks noGrp="1" noChangeArrowheads="1"/>
          </p:cNvSpPr>
          <p:nvPr>
            <p:ph type="body" idx="1"/>
          </p:nvPr>
        </p:nvSpPr>
        <p:spPr>
          <a:noFill/>
          <a:ln w="9525"/>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200" b="0" i="0" u="none" strike="noStrike" kern="1200" baseline="0" dirty="0">
                <a:solidFill>
                  <a:schemeClr val="tx1"/>
                </a:solidFill>
                <a:latin typeface="Times New Roman" pitchFamily="18" charset="0"/>
                <a:ea typeface="+mn-ea"/>
                <a:cs typeface="+mn-cs"/>
              </a:rPr>
              <a:t>The primary focus of the Sarbanes-Oxley Act was on the regulation of independent auditor and auditing standards. Therefore, it had little impact on accounting standards and the registration of securities. Those regulations continue to evolve over time. Because financial reporting standards can be changed merely by amending </a:t>
            </a:r>
            <a:r>
              <a:rPr lang="en-US" sz="1200" b="0" i="1" u="none" strike="noStrike" kern="1200" baseline="0" dirty="0">
                <a:solidFill>
                  <a:schemeClr val="tx1"/>
                </a:solidFill>
                <a:latin typeface="Times New Roman" pitchFamily="18" charset="0"/>
                <a:ea typeface="+mn-ea"/>
                <a:cs typeface="+mn-cs"/>
              </a:rPr>
              <a:t>Regulation S–X</a:t>
            </a:r>
            <a:r>
              <a:rPr lang="en-US" sz="1200" b="0" i="0" u="none" strike="noStrike" kern="1200" baseline="0" dirty="0">
                <a:solidFill>
                  <a:schemeClr val="tx1"/>
                </a:solidFill>
                <a:latin typeface="Times New Roman" pitchFamily="18" charset="0"/>
                <a:ea typeface="+mn-ea"/>
                <a:cs typeface="+mn-cs"/>
              </a:rPr>
              <a:t>, the SEC holds the ultimate legal authority for establishing accounting principles for most publicly held companies in this country. In the past, the SEC has usually restricted the application of this power to disclosure issues while looking to the private sector (with the SEC’s oversight) to formulate accounting principles. For this reason, the FASB rather than the SEC is generally viewed as the main standards-setting body for financial accounting in the United States. “Under federal law, the SEC has the mandate to determine accounting principles for publicly traded companies. But it has generally ceded that authority to private-sector accounting bodies such as the Financial Accounting Standards Board.”</a:t>
            </a:r>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b="0" i="0" u="none" strike="noStrike" kern="1200" baseline="0" dirty="0">
                <a:solidFill>
                  <a:schemeClr val="tx1"/>
                </a:solidFill>
                <a:latin typeface="Times New Roman" pitchFamily="18" charset="0"/>
                <a:ea typeface="+mn-ea"/>
                <a:cs typeface="+mn-cs"/>
              </a:rPr>
              <a:t>The SEC does retain the ability to exercise its power with regard to the continuing evolution of accounting principles. The chief accountant of the SEC (described earlier in this chapter) is responsible for providing the commissioners and the commission staff with </a:t>
            </a:r>
            <a:r>
              <a:rPr lang="en-US" sz="1200" b="0" dirty="0">
                <a:solidFill>
                  <a:srgbClr val="000066"/>
                </a:solidFill>
                <a:effectLst/>
              </a:rPr>
              <a:t>advice</a:t>
            </a:r>
            <a:r>
              <a:rPr lang="en-US" sz="1200" b="0" dirty="0">
                <a:solidFill>
                  <a:srgbClr val="000000"/>
                </a:solidFill>
                <a:effectLst/>
              </a:rPr>
              <a:t> on all current accounting and auditing matters and helps draft rules for the form and content of financial statement disclosure and other reporting requirements. </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a:p>
        </p:txBody>
      </p:sp>
    </p:spTree>
    <p:extLst>
      <p:ext uri="{BB962C8B-B14F-4D97-AF65-F5344CB8AC3E}">
        <p14:creationId xmlns:p14="http://schemas.microsoft.com/office/powerpoint/2010/main" val="98691687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noRot="1" noChangeAspect="1" noChangeArrowheads="1" noTextEdit="1"/>
          </p:cNvSpPr>
          <p:nvPr>
            <p:ph type="sldImg"/>
          </p:nvPr>
        </p:nvSpPr>
        <p:spPr>
          <a:xfrm>
            <a:off x="1150938" y="692150"/>
            <a:ext cx="4556125" cy="3416300"/>
          </a:xfrm>
          <a:ln/>
        </p:spPr>
      </p:sp>
      <p:sp>
        <p:nvSpPr>
          <p:cNvPr id="57347" name="Rectangle 3"/>
          <p:cNvSpPr>
            <a:spLocks noGrp="1" noChangeArrowheads="1"/>
          </p:cNvSpPr>
          <p:nvPr>
            <p:ph type="body" idx="1"/>
          </p:nvPr>
        </p:nvSpPr>
        <p:spPr>
          <a:noFill/>
          <a:ln w="9525"/>
        </p:spPr>
        <p:txBody>
          <a:bodyPr/>
          <a:lstStyle/>
          <a:p>
            <a:pPr>
              <a:buClr>
                <a:srgbClr val="000066"/>
              </a:buClr>
              <a:buSzPct val="100000"/>
              <a:buFont typeface="Wingdings" panose="05000000000000000000" pitchFamily="2" charset="2"/>
              <a:buChar char="Ø"/>
            </a:pPr>
            <a:r>
              <a:rPr lang="en-US" sz="1200" dirty="0">
                <a:solidFill>
                  <a:srgbClr val="000066"/>
                </a:solidFill>
              </a:rPr>
              <a:t>SEC issues Financial Reporting Releases (FRRs), Regulation S-X, Regulation S-K, and Staff Accounting Bulletins (SABs) to inform the financial community of its positions. </a:t>
            </a:r>
          </a:p>
          <a:p>
            <a:pPr>
              <a:buClr>
                <a:srgbClr val="000066"/>
              </a:buClr>
              <a:buSzPct val="100000"/>
              <a:buFont typeface="Wingdings" panose="05000000000000000000" pitchFamily="2" charset="2"/>
              <a:buChar char="Ø"/>
            </a:pPr>
            <a:r>
              <a:rPr lang="en-US" sz="1200" dirty="0">
                <a:solidFill>
                  <a:srgbClr val="000066"/>
                </a:solidFill>
              </a:rPr>
              <a:t>This content is included in the Accounting Standards Codification (ASC). </a:t>
            </a:r>
          </a:p>
          <a:p>
            <a:pPr>
              <a:buClr>
                <a:srgbClr val="000066"/>
              </a:buClr>
              <a:buSzPct val="100000"/>
              <a:buFont typeface="Wingdings" panose="05000000000000000000" pitchFamily="2" charset="2"/>
              <a:buChar char="Ø"/>
            </a:pPr>
            <a:r>
              <a:rPr lang="en-US" sz="1200" dirty="0">
                <a:solidFill>
                  <a:srgbClr val="000066"/>
                </a:solidFill>
              </a:rPr>
              <a:t>SEC has required additional disclosures when official guidance is not available. </a:t>
            </a:r>
          </a:p>
          <a:p>
            <a:pPr>
              <a:buClr>
                <a:srgbClr val="000066"/>
              </a:buClr>
              <a:buSzPct val="100000"/>
              <a:buFont typeface="Wingdings" panose="05000000000000000000" pitchFamily="2" charset="2"/>
              <a:buChar char="Ø"/>
            </a:pPr>
            <a:r>
              <a:rPr lang="en-US" sz="1200" dirty="0">
                <a:solidFill>
                  <a:srgbClr val="000066"/>
                </a:solidFill>
              </a:rPr>
              <a:t>Can declare a moratorium on specific accounting practices.</a:t>
            </a:r>
          </a:p>
          <a:p>
            <a:pPr>
              <a:buClr>
                <a:srgbClr val="000066"/>
              </a:buClr>
              <a:buSzPct val="100000"/>
              <a:buFont typeface="Wingdings" panose="05000000000000000000" pitchFamily="2" charset="2"/>
              <a:buChar char="Ø"/>
            </a:pPr>
            <a:r>
              <a:rPr lang="en-US" sz="1200" dirty="0">
                <a:solidFill>
                  <a:srgbClr val="000066"/>
                </a:solidFill>
              </a:rPr>
              <a:t>Can ultimately overrule FASB.</a:t>
            </a:r>
          </a:p>
          <a:p>
            <a:endParaRPr lang="en-US" dirty="0"/>
          </a:p>
        </p:txBody>
      </p:sp>
    </p:spTree>
    <p:extLst>
      <p:ext uri="{BB962C8B-B14F-4D97-AF65-F5344CB8AC3E}">
        <p14:creationId xmlns:p14="http://schemas.microsoft.com/office/powerpoint/2010/main" val="151337081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p:cNvSpPr>
            <a:spLocks noGrp="1" noRot="1" noChangeAspect="1" noChangeArrowheads="1" noTextEdit="1"/>
          </p:cNvSpPr>
          <p:nvPr>
            <p:ph type="sldImg"/>
          </p:nvPr>
        </p:nvSpPr>
        <p:spPr>
          <a:xfrm>
            <a:off x="1150938" y="692150"/>
            <a:ext cx="4556125" cy="3416300"/>
          </a:xfrm>
          <a:ln/>
        </p:spPr>
      </p:sp>
      <p:sp>
        <p:nvSpPr>
          <p:cNvPr id="59395" name="Rectangle 3"/>
          <p:cNvSpPr>
            <a:spLocks noGrp="1" noChangeArrowheads="1"/>
          </p:cNvSpPr>
          <p:nvPr>
            <p:ph type="body" idx="1"/>
          </p:nvPr>
        </p:nvSpPr>
        <p:spPr>
          <a:xfrm>
            <a:off x="914399" y="4343400"/>
            <a:ext cx="5088467" cy="4114800"/>
          </a:xfrm>
          <a:noFill/>
          <a:ln w="9525"/>
        </p:spPr>
        <p:txBody>
          <a:bodyPr/>
          <a:lstStyle/>
          <a:p>
            <a:r>
              <a:rPr lang="en-US" sz="1200" b="0" i="0" u="none" strike="noStrike" kern="1200" baseline="0" dirty="0">
                <a:solidFill>
                  <a:schemeClr val="tx1"/>
                </a:solidFill>
                <a:latin typeface="Times New Roman" pitchFamily="18" charset="0"/>
                <a:ea typeface="+mn-ea"/>
                <a:cs typeface="+mn-cs"/>
              </a:rPr>
              <a:t>The SEC charges a registration fee based on the value of the securities offered. This fee is a very small fraction of the value of the securities being issued. In 2019, it was $121.20 for each $1 million of security offering. The SEC collects fees vastly in excess of its operating costs and, in fact, has a net position at the end of most fiscal years. </a:t>
            </a:r>
            <a:endParaRPr lang="en-US" dirty="0"/>
          </a:p>
        </p:txBody>
      </p:sp>
    </p:spTree>
    <p:extLst>
      <p:ext uri="{BB962C8B-B14F-4D97-AF65-F5344CB8AC3E}">
        <p14:creationId xmlns:p14="http://schemas.microsoft.com/office/powerpoint/2010/main" val="236159916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Rot="1" noChangeAspect="1" noChangeArrowheads="1" noTextEdit="1"/>
          </p:cNvSpPr>
          <p:nvPr>
            <p:ph type="sldImg"/>
          </p:nvPr>
        </p:nvSpPr>
        <p:spPr>
          <a:xfrm>
            <a:off x="1150938" y="692150"/>
            <a:ext cx="4556125" cy="3416300"/>
          </a:xfrm>
          <a:ln/>
        </p:spPr>
      </p:sp>
      <p:sp>
        <p:nvSpPr>
          <p:cNvPr id="36867" name="Rectangle 3"/>
          <p:cNvSpPr>
            <a:spLocks noGrp="1" noChangeArrowheads="1"/>
          </p:cNvSpPr>
          <p:nvPr>
            <p:ph type="body" idx="1"/>
          </p:nvPr>
        </p:nvSpPr>
        <p:spPr>
          <a:noFill/>
          <a:ln w="9525"/>
        </p:spPr>
        <p:txBody>
          <a:bodyPr/>
          <a:lstStyle/>
          <a:p>
            <a:r>
              <a:rPr lang="en-US" sz="1200" b="0" i="0" u="none" strike="noStrike" kern="1200" baseline="0" dirty="0">
                <a:solidFill>
                  <a:schemeClr val="tx1"/>
                </a:solidFill>
                <a:latin typeface="Times New Roman" pitchFamily="18" charset="0"/>
                <a:ea typeface="+mn-ea"/>
                <a:cs typeface="+mn-cs"/>
              </a:rPr>
              <a:t>The financing of U.S. industry depends on raising vast amounts of capital. During every business day in the United States, many billions of dollars of stocks, bonds, and other securities are sold to thousands of individuals, corporations, trust funds, pension plans, mutual funds, and other investors. Such investors cannot be expected to venture their money without forethought. They have to be able to assess the risks involved: the possibility of either a profit or loss being returned to them as well as the expected amount. </a:t>
            </a:r>
          </a:p>
          <a:p>
            <a:r>
              <a:rPr lang="en-US" sz="1200" b="0" i="0" u="none" strike="noStrike" kern="1200" baseline="0" dirty="0">
                <a:solidFill>
                  <a:schemeClr val="tx1"/>
                </a:solidFill>
                <a:latin typeface="Times New Roman" pitchFamily="18" charset="0"/>
                <a:ea typeface="+mn-ea"/>
                <a:cs typeface="+mn-cs"/>
              </a:rPr>
              <a:t>Consequently, disclosure of sufficient, accurate information is absolutely necessary to stimulate the inflow of large quantities of capital. Enough data must be available to encourage investors to consider buying and selling securities in hopes of generating profits. With inadequate or unreliable information on which to base these decisions, investing becomes little more than gambling. </a:t>
            </a:r>
            <a:endParaRPr lang="en-US" dirty="0"/>
          </a:p>
        </p:txBody>
      </p:sp>
    </p:spTree>
    <p:extLst>
      <p:ext uri="{BB962C8B-B14F-4D97-AF65-F5344CB8AC3E}">
        <p14:creationId xmlns:p14="http://schemas.microsoft.com/office/powerpoint/2010/main" val="22736925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Rot="1" noChangeAspect="1" noChangeArrowheads="1" noTextEdit="1"/>
          </p:cNvSpPr>
          <p:nvPr>
            <p:ph type="sldImg"/>
          </p:nvPr>
        </p:nvSpPr>
        <p:spPr>
          <a:xfrm>
            <a:off x="1150938" y="692150"/>
            <a:ext cx="4556125" cy="3416300"/>
          </a:xfrm>
          <a:ln/>
        </p:spPr>
      </p:sp>
      <p:sp>
        <p:nvSpPr>
          <p:cNvPr id="36867" name="Rectangle 3"/>
          <p:cNvSpPr>
            <a:spLocks noGrp="1" noChangeArrowheads="1"/>
          </p:cNvSpPr>
          <p:nvPr>
            <p:ph type="body" idx="1"/>
          </p:nvPr>
        </p:nvSpPr>
        <p:spPr>
          <a:noFill/>
          <a:ln w="9525"/>
        </p:spPr>
        <p:txBody>
          <a:bodyPr/>
          <a:lstStyle/>
          <a:p>
            <a:r>
              <a:rPr lang="en-US" sz="1200" b="0" i="0" u="none" strike="noStrike" kern="1200" baseline="0" dirty="0">
                <a:solidFill>
                  <a:schemeClr val="tx1"/>
                </a:solidFill>
                <a:latin typeface="Times New Roman" pitchFamily="18" charset="0"/>
                <a:ea typeface="+mn-ea"/>
                <a:cs typeface="+mn-cs"/>
              </a:rPr>
              <a:t>LO 12-5: Define and describe an issuer’s filings with the Securities and Exchange Commission.</a:t>
            </a:r>
            <a:endParaRPr lang="en-US" sz="1200" b="1" dirty="0">
              <a:solidFill>
                <a:srgbClr val="002060"/>
              </a:solidFill>
              <a:effectLst/>
              <a:cs typeface="Times New Roman" pitchFamily="18" charset="0"/>
            </a:endParaRPr>
          </a:p>
        </p:txBody>
      </p:sp>
    </p:spTree>
    <p:extLst>
      <p:ext uri="{BB962C8B-B14F-4D97-AF65-F5344CB8AC3E}">
        <p14:creationId xmlns:p14="http://schemas.microsoft.com/office/powerpoint/2010/main" val="82766003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2"/>
          <p:cNvSpPr>
            <a:spLocks noGrp="1" noRot="1" noChangeAspect="1" noChangeArrowheads="1" noTextEdit="1"/>
          </p:cNvSpPr>
          <p:nvPr>
            <p:ph type="sldImg"/>
          </p:nvPr>
        </p:nvSpPr>
        <p:spPr>
          <a:xfrm>
            <a:off x="1150938" y="692150"/>
            <a:ext cx="4556125" cy="3416300"/>
          </a:xfrm>
          <a:ln/>
        </p:spPr>
      </p:sp>
      <p:sp>
        <p:nvSpPr>
          <p:cNvPr id="58371" name="Rectangle 3"/>
          <p:cNvSpPr>
            <a:spLocks noGrp="1" noChangeArrowheads="1"/>
          </p:cNvSpPr>
          <p:nvPr>
            <p:ph type="body" idx="1"/>
          </p:nvPr>
        </p:nvSpPr>
        <p:spPr>
          <a:noFill/>
          <a:ln w="9525"/>
        </p:spPr>
        <p:txBody>
          <a:bodyPr/>
          <a:lstStyle/>
          <a:p>
            <a:r>
              <a:rPr lang="en-US" sz="1200" b="0" i="0" u="none" strike="noStrike" kern="1200" baseline="0" dirty="0">
                <a:solidFill>
                  <a:schemeClr val="tx1"/>
                </a:solidFill>
                <a:latin typeface="Times New Roman" pitchFamily="18" charset="0"/>
                <a:ea typeface="+mn-ea"/>
                <a:cs typeface="+mn-cs"/>
              </a:rPr>
              <a:t>Because of legislation and regulations, registrants may be required to make numerous different filings with the SEC. The SEC actually receives hundreds of thousands of filings per year. However, for the overview presented here, the reporting process is divided into two very broad categories: </a:t>
            </a:r>
          </a:p>
          <a:p>
            <a:pPr marL="228600" indent="-228600">
              <a:buFont typeface="+mj-lt"/>
              <a:buAutoNum type="arabicPeriod"/>
            </a:pPr>
            <a:r>
              <a:rPr lang="en-US" sz="1200" b="0" i="0" u="none" strike="noStrike" kern="1200" baseline="0" dirty="0">
                <a:solidFill>
                  <a:schemeClr val="tx1"/>
                </a:solidFill>
                <a:latin typeface="Times New Roman" pitchFamily="18" charset="0"/>
                <a:ea typeface="+mn-ea"/>
                <a:cs typeface="+mn-cs"/>
              </a:rPr>
              <a:t>Registration statements. </a:t>
            </a:r>
          </a:p>
          <a:p>
            <a:pPr marL="228600" indent="-228600">
              <a:buFont typeface="+mj-lt"/>
              <a:buAutoNum type="arabicPeriod"/>
            </a:pPr>
            <a:r>
              <a:rPr lang="en-US" sz="1200" b="0" i="0" u="none" strike="noStrike" kern="1200" baseline="0" dirty="0">
                <a:solidFill>
                  <a:schemeClr val="tx1"/>
                </a:solidFill>
                <a:latin typeface="Times New Roman" pitchFamily="18" charset="0"/>
                <a:ea typeface="+mn-ea"/>
                <a:cs typeface="+mn-cs"/>
              </a:rPr>
              <a:t>Periodic filings. </a:t>
            </a:r>
          </a:p>
          <a:p>
            <a:r>
              <a:rPr lang="en-US" sz="1200" b="0" i="0" u="none" strike="noStrike" kern="1200" baseline="0" dirty="0">
                <a:solidFill>
                  <a:schemeClr val="tx1"/>
                </a:solidFill>
                <a:latin typeface="Times New Roman" pitchFamily="18" charset="0"/>
                <a:ea typeface="+mn-ea"/>
                <a:cs typeface="+mn-cs"/>
              </a:rPr>
              <a:t>Registration statements ensure the disclosure of sufficient, relevant financial data before either a company or its underwriters can </a:t>
            </a:r>
            <a:r>
              <a:rPr lang="en-US" sz="1200" b="0" i="1" u="none" strike="noStrike" kern="1200" baseline="0" dirty="0">
                <a:solidFill>
                  <a:schemeClr val="tx1"/>
                </a:solidFill>
                <a:latin typeface="Times New Roman" pitchFamily="18" charset="0"/>
                <a:ea typeface="+mn-ea"/>
                <a:cs typeface="+mn-cs"/>
              </a:rPr>
              <a:t>initially offer </a:t>
            </a:r>
            <a:r>
              <a:rPr lang="en-US" sz="1200" b="0" i="0" u="none" strike="noStrike" kern="1200" baseline="0" dirty="0">
                <a:solidFill>
                  <a:schemeClr val="tx1"/>
                </a:solidFill>
                <a:latin typeface="Times New Roman" pitchFamily="18" charset="0"/>
                <a:ea typeface="+mn-ea"/>
                <a:cs typeface="+mn-cs"/>
              </a:rPr>
              <a:t>a security to the public. </a:t>
            </a:r>
            <a:endParaRPr lang="en-US" dirty="0"/>
          </a:p>
        </p:txBody>
      </p:sp>
    </p:spTree>
    <p:extLst>
      <p:ext uri="{BB962C8B-B14F-4D97-AF65-F5344CB8AC3E}">
        <p14:creationId xmlns:p14="http://schemas.microsoft.com/office/powerpoint/2010/main" val="123552210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2"/>
          <p:cNvSpPr>
            <a:spLocks noGrp="1" noRot="1" noChangeAspect="1" noChangeArrowheads="1" noTextEdit="1"/>
          </p:cNvSpPr>
          <p:nvPr>
            <p:ph type="sldImg"/>
          </p:nvPr>
        </p:nvSpPr>
        <p:spPr>
          <a:xfrm>
            <a:off x="1150938" y="692150"/>
            <a:ext cx="4556125" cy="3416300"/>
          </a:xfrm>
          <a:ln/>
        </p:spPr>
      </p:sp>
      <p:sp>
        <p:nvSpPr>
          <p:cNvPr id="60419" name="Rectangle 3"/>
          <p:cNvSpPr>
            <a:spLocks noGrp="1" noChangeArrowheads="1"/>
          </p:cNvSpPr>
          <p:nvPr>
            <p:ph type="body" idx="1"/>
          </p:nvPr>
        </p:nvSpPr>
        <p:spPr>
          <a:noFill/>
          <a:ln w="9525"/>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b="0" dirty="0">
                <a:effectLst/>
              </a:rPr>
              <a:t>Some of the most commonly encountered registration statement forms follow:</a:t>
            </a:r>
          </a:p>
          <a:p>
            <a:pPr marL="171450" indent="-171450">
              <a:buFont typeface="Arial"/>
              <a:buChar char="•"/>
            </a:pPr>
            <a:r>
              <a:rPr lang="en-US" sz="1200" b="0" i="0" u="none" strike="noStrike" kern="1200" dirty="0">
                <a:latin typeface="Times New Roman" pitchFamily="18" charset="0"/>
                <a:ea typeface="+mn-ea"/>
                <a:cs typeface="+mn-cs"/>
              </a:rPr>
              <a:t>S-1</a:t>
            </a:r>
            <a:r>
              <a:rPr lang="en-US" b="0" dirty="0"/>
              <a:t> </a:t>
            </a:r>
            <a:r>
              <a:rPr lang="en-US" dirty="0"/>
              <a:t>Used when no other form is prescribed. Usually used by new registrants or by companies that have been filing reports with the SEC for less than 36 months. </a:t>
            </a:r>
            <a:endParaRPr lang="en-US" b="0" dirty="0"/>
          </a:p>
          <a:p>
            <a:pPr marL="171450" indent="-171450">
              <a:buFont typeface="Arial"/>
              <a:buChar char="•"/>
            </a:pPr>
            <a:r>
              <a:rPr lang="en-US" sz="1200" b="0" i="0" u="none" strike="noStrike" kern="1200" dirty="0">
                <a:latin typeface="Times New Roman" pitchFamily="18" charset="0"/>
                <a:ea typeface="+mn-ea"/>
                <a:cs typeface="+mn-cs"/>
              </a:rPr>
              <a:t>S-3</a:t>
            </a:r>
            <a:r>
              <a:rPr lang="en-US" b="0" dirty="0"/>
              <a:t> </a:t>
            </a:r>
            <a:r>
              <a:rPr lang="en-US" dirty="0"/>
              <a:t>Used by companies that are large and already have a significant following in the stock market (at least $75 million of the voting stock is held by nonaffiliates). Disclosure is reduced for these organizations because the public is assumed to already have access to a considerable amount of information. Form F–3 is used if registration is by a foreign issuer. </a:t>
            </a:r>
          </a:p>
          <a:p>
            <a:pPr marL="171450" indent="-171450">
              <a:buFont typeface="Arial"/>
              <a:buChar char="•"/>
            </a:pPr>
            <a:r>
              <a:rPr lang="en-US" sz="1200" b="0" i="0" u="none" strike="noStrike" kern="1200" dirty="0">
                <a:latin typeface="Times New Roman" pitchFamily="18" charset="0"/>
                <a:ea typeface="+mn-ea"/>
                <a:cs typeface="+mn-cs"/>
              </a:rPr>
              <a:t>S-4</a:t>
            </a:r>
            <a:r>
              <a:rPr lang="en-US" b="0" dirty="0"/>
              <a:t> </a:t>
            </a:r>
            <a:r>
              <a:rPr lang="en-US" sz="1200" b="0" i="0" u="none" strike="noStrike" kern="1200" dirty="0">
                <a:latin typeface="Times New Roman" pitchFamily="18" charset="0"/>
                <a:ea typeface="+mn-ea"/>
                <a:cs typeface="+mn-cs"/>
              </a:rPr>
              <a:t>Used for securities issued in connection with business combination transactions.</a:t>
            </a:r>
            <a:r>
              <a:rPr lang="en-US" b="0" dirty="0"/>
              <a:t> </a:t>
            </a:r>
          </a:p>
          <a:p>
            <a:pPr marL="171450" indent="-171450">
              <a:buFont typeface="Arial"/>
              <a:buChar char="•"/>
            </a:pPr>
            <a:r>
              <a:rPr lang="en-US" sz="1200" b="0" i="0" u="none" strike="noStrike" kern="1200" dirty="0">
                <a:latin typeface="Times New Roman" pitchFamily="18" charset="0"/>
                <a:ea typeface="+mn-ea"/>
                <a:cs typeface="+mn-cs"/>
              </a:rPr>
              <a:t>S-8</a:t>
            </a:r>
            <a:r>
              <a:rPr lang="en-US" b="0" dirty="0"/>
              <a:t> </a:t>
            </a:r>
            <a:r>
              <a:rPr lang="en-US" dirty="0"/>
              <a:t>Used as a registration statement for employee stock plans.</a:t>
            </a:r>
            <a:r>
              <a:rPr lang="en-US" b="0" dirty="0"/>
              <a:t> </a:t>
            </a:r>
          </a:p>
          <a:p>
            <a:pPr marL="171450" indent="-171450">
              <a:buFont typeface="Arial"/>
              <a:buChar char="•"/>
            </a:pPr>
            <a:r>
              <a:rPr lang="en-US" sz="1200" b="0" i="0" u="none" strike="noStrike" kern="1200" dirty="0">
                <a:latin typeface="Times New Roman" pitchFamily="18" charset="0"/>
                <a:ea typeface="+mn-ea"/>
                <a:cs typeface="+mn-cs"/>
              </a:rPr>
              <a:t>S-11</a:t>
            </a:r>
            <a:r>
              <a:rPr lang="en-US" b="0" dirty="0"/>
              <a:t> </a:t>
            </a:r>
            <a:r>
              <a:rPr lang="en-US" dirty="0"/>
              <a:t>Used for the registration of securities by certain real estate companies. </a:t>
            </a:r>
          </a:p>
        </p:txBody>
      </p:sp>
    </p:spTree>
    <p:extLst>
      <p:ext uri="{BB962C8B-B14F-4D97-AF65-F5344CB8AC3E}">
        <p14:creationId xmlns:p14="http://schemas.microsoft.com/office/powerpoint/2010/main" val="93201267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Rot="1" noChangeAspect="1" noChangeArrowheads="1" noTextEdit="1"/>
          </p:cNvSpPr>
          <p:nvPr>
            <p:ph type="sldImg"/>
          </p:nvPr>
        </p:nvSpPr>
        <p:spPr>
          <a:xfrm>
            <a:off x="1150938" y="692150"/>
            <a:ext cx="4556125" cy="3416300"/>
          </a:xfrm>
          <a:ln/>
        </p:spPr>
      </p:sp>
      <p:sp>
        <p:nvSpPr>
          <p:cNvPr id="36867" name="Rectangle 3"/>
          <p:cNvSpPr>
            <a:spLocks noGrp="1" noChangeArrowheads="1"/>
          </p:cNvSpPr>
          <p:nvPr>
            <p:ph type="body" idx="1"/>
          </p:nvPr>
        </p:nvSpPr>
        <p:spPr>
          <a:noFill/>
          <a:ln w="9525"/>
        </p:spPr>
        <p:txBody>
          <a:bodyPr/>
          <a:lstStyle/>
          <a:p>
            <a:r>
              <a:rPr lang="en-US" sz="1200" b="0" i="0" u="none" strike="noStrike" kern="1200" baseline="0" dirty="0">
                <a:solidFill>
                  <a:schemeClr val="tx1"/>
                </a:solidFill>
                <a:latin typeface="Times New Roman" pitchFamily="18" charset="0"/>
                <a:ea typeface="+mn-ea"/>
                <a:cs typeface="+mn-cs"/>
              </a:rPr>
              <a:t>LO 12-6: Describe an issuer’s registration process, various forms used by the issuers, and the exemption(s) from registration.</a:t>
            </a:r>
            <a:endParaRPr lang="en-US" sz="1200" b="1" dirty="0">
              <a:solidFill>
                <a:srgbClr val="002060"/>
              </a:solidFill>
              <a:effectLst/>
              <a:cs typeface="Times New Roman" pitchFamily="18" charset="0"/>
            </a:endParaRPr>
          </a:p>
        </p:txBody>
      </p:sp>
    </p:spTree>
    <p:extLst>
      <p:ext uri="{BB962C8B-B14F-4D97-AF65-F5344CB8AC3E}">
        <p14:creationId xmlns:p14="http://schemas.microsoft.com/office/powerpoint/2010/main" val="3153637538"/>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2"/>
          <p:cNvSpPr>
            <a:spLocks noGrp="1" noRot="1" noChangeAspect="1" noChangeArrowheads="1" noTextEdit="1"/>
          </p:cNvSpPr>
          <p:nvPr>
            <p:ph type="sldImg"/>
          </p:nvPr>
        </p:nvSpPr>
        <p:spPr>
          <a:xfrm>
            <a:off x="1150938" y="692150"/>
            <a:ext cx="4556125" cy="3416300"/>
          </a:xfrm>
          <a:ln/>
        </p:spPr>
      </p:sp>
      <p:sp>
        <p:nvSpPr>
          <p:cNvPr id="61443" name="Rectangle 3"/>
          <p:cNvSpPr>
            <a:spLocks noGrp="1" noChangeArrowheads="1"/>
          </p:cNvSpPr>
          <p:nvPr>
            <p:ph type="body" idx="1"/>
          </p:nvPr>
        </p:nvSpPr>
        <p:spPr>
          <a:noFill/>
          <a:ln w="9525"/>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200" b="0" i="0" u="none" strike="noStrike" kern="1200" baseline="0" dirty="0">
                <a:solidFill>
                  <a:schemeClr val="tx1"/>
                </a:solidFill>
                <a:latin typeface="Times New Roman" pitchFamily="18" charset="0"/>
                <a:ea typeface="+mn-ea"/>
                <a:cs typeface="+mn-cs"/>
              </a:rPr>
              <a:t>When the SEC receives it, the Division of Corporation Finance reviews the registration statement.</a:t>
            </a:r>
            <a:r>
              <a:rPr lang="en-US" sz="1200" b="0" i="0" u="none" strike="noStrike" kern="1200" dirty="0">
                <a:solidFill>
                  <a:schemeClr val="tx1"/>
                </a:solidFill>
                <a:latin typeface="Times New Roman" pitchFamily="18" charset="0"/>
                <a:ea typeface="+mn-ea"/>
                <a:cs typeface="+mn-cs"/>
              </a:rPr>
              <a:t> </a:t>
            </a:r>
            <a:r>
              <a:rPr lang="en-US" sz="1200" b="0" i="0" u="none" strike="noStrike" kern="1200" baseline="0" dirty="0">
                <a:solidFill>
                  <a:schemeClr val="tx1"/>
                </a:solidFill>
                <a:latin typeface="Times New Roman" pitchFamily="18" charset="0"/>
                <a:ea typeface="+mn-ea"/>
                <a:cs typeface="+mn-cs"/>
              </a:rPr>
              <a:t>An analyst determines whether all nonfinancial information complies with the SEC’s disclosure requirements in </a:t>
            </a:r>
            <a:r>
              <a:rPr lang="en-US" sz="1200" b="0" i="1" u="none" strike="noStrike" kern="1200" baseline="0" dirty="0">
                <a:solidFill>
                  <a:schemeClr val="tx1"/>
                </a:solidFill>
                <a:latin typeface="Times New Roman" pitchFamily="18" charset="0"/>
                <a:ea typeface="+mn-ea"/>
                <a:cs typeface="+mn-cs"/>
              </a:rPr>
              <a:t>Regulation S–K. </a:t>
            </a:r>
            <a:r>
              <a:rPr lang="en-US" sz="1200" b="0" i="0" u="none" strike="noStrike" kern="1200" baseline="0" dirty="0">
                <a:solidFill>
                  <a:schemeClr val="tx1"/>
                </a:solidFill>
                <a:latin typeface="Times New Roman" pitchFamily="18" charset="0"/>
                <a:ea typeface="+mn-ea"/>
                <a:cs typeface="+mn-cs"/>
              </a:rPr>
              <a:t>At the same time, an accountant verifies that the financial statement data included in the filing meet the standards of </a:t>
            </a:r>
            <a:r>
              <a:rPr lang="en-US" sz="1200" b="0" i="1" u="none" strike="noStrike" kern="1200" baseline="0" dirty="0">
                <a:solidFill>
                  <a:schemeClr val="tx1"/>
                </a:solidFill>
                <a:latin typeface="Times New Roman" pitchFamily="18" charset="0"/>
                <a:ea typeface="+mn-ea"/>
                <a:cs typeface="+mn-cs"/>
              </a:rPr>
              <a:t>Regulation S–X </a:t>
            </a:r>
            <a:r>
              <a:rPr lang="en-US" sz="1200" b="0" i="0" u="none" strike="noStrike" kern="1200" baseline="0" dirty="0">
                <a:solidFill>
                  <a:schemeClr val="tx1"/>
                </a:solidFill>
                <a:latin typeface="Times New Roman" pitchFamily="18" charset="0"/>
                <a:ea typeface="+mn-ea"/>
                <a:cs typeface="+mn-cs"/>
              </a:rPr>
              <a:t>and have been prepared according to generally accepted accounting principles. </a:t>
            </a:r>
            <a:r>
              <a:rPr lang="en-US" sz="1200" b="0" i="1" u="none" strike="noStrike" kern="1200" baseline="0" dirty="0">
                <a:solidFill>
                  <a:schemeClr val="tx1"/>
                </a:solidFill>
                <a:latin typeface="Times New Roman" pitchFamily="18" charset="0"/>
                <a:ea typeface="+mn-ea"/>
                <a:cs typeface="+mn-cs"/>
              </a:rPr>
              <a:t>Because the SEC does not conduct a formal audit, the report of the company’s independent CPA is essential to this particular evaluation. </a:t>
            </a:r>
            <a:r>
              <a:rPr lang="en-US" sz="1200" b="0" i="0" u="none" strike="noStrike" kern="1200" baseline="0" dirty="0">
                <a:solidFill>
                  <a:schemeClr val="tx1"/>
                </a:solidFill>
                <a:latin typeface="Times New Roman" pitchFamily="18" charset="0"/>
                <a:ea typeface="+mn-ea"/>
                <a:cs typeface="+mn-cs"/>
              </a:rPr>
              <a:t>In addition, an SEC lawyer reviews the registration statement to verify its legal aspects. </a:t>
            </a:r>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b="0" i="0" u="none" strike="noStrike" kern="1200" baseline="0" dirty="0">
                <a:solidFill>
                  <a:schemeClr val="tx1"/>
                </a:solidFill>
                <a:latin typeface="Times New Roman" pitchFamily="18" charset="0"/>
                <a:ea typeface="+mn-ea"/>
                <a:cs typeface="+mn-cs"/>
              </a:rPr>
              <a:t>The Division of Corporation Finance regularly requests clarifications, changes, or additional information, especially for those filings involving an initial registration. A </a:t>
            </a:r>
            <a:r>
              <a:rPr lang="en-US" sz="1200" b="0" i="1" u="none" strike="noStrike" kern="1200" baseline="0" dirty="0">
                <a:solidFill>
                  <a:schemeClr val="tx1"/>
                </a:solidFill>
                <a:latin typeface="Times New Roman" pitchFamily="18" charset="0"/>
                <a:ea typeface="+mn-ea"/>
                <a:cs typeface="+mn-cs"/>
              </a:rPr>
              <a:t>letter of comments </a:t>
            </a:r>
            <a:r>
              <a:rPr lang="en-US" sz="1200" b="0" i="0" u="none" strike="noStrike" kern="1200" baseline="0" dirty="0">
                <a:solidFill>
                  <a:schemeClr val="tx1"/>
                </a:solidFill>
                <a:latin typeface="Times New Roman" pitchFamily="18" charset="0"/>
                <a:ea typeface="+mn-ea"/>
                <a:cs typeface="+mn-cs"/>
              </a:rPr>
              <a:t>(also known as a </a:t>
            </a:r>
            <a:r>
              <a:rPr lang="en-US" sz="1200" b="0" i="1" u="none" strike="noStrike" kern="1200" baseline="0" dirty="0">
                <a:solidFill>
                  <a:schemeClr val="tx1"/>
                </a:solidFill>
                <a:latin typeface="Times New Roman" pitchFamily="18" charset="0"/>
                <a:ea typeface="+mn-ea"/>
                <a:cs typeface="+mn-cs"/>
              </a:rPr>
              <a:t>deficiency letter</a:t>
            </a:r>
            <a:r>
              <a:rPr lang="en-US" sz="1200" b="0" i="0" u="none" strike="noStrike" kern="1200" baseline="0" dirty="0">
                <a:solidFill>
                  <a:schemeClr val="tx1"/>
                </a:solidFill>
                <a:latin typeface="Times New Roman" pitchFamily="18" charset="0"/>
                <a:ea typeface="+mn-ea"/>
                <a:cs typeface="+mn-cs"/>
              </a:rPr>
              <a:t>) is issued to the company to communicate these findings. </a:t>
            </a:r>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b="0" i="0" u="none" strike="noStrike" kern="1200" baseline="0" dirty="0">
                <a:solidFill>
                  <a:schemeClr val="tx1"/>
                </a:solidFill>
                <a:latin typeface="Times New Roman" pitchFamily="18" charset="0"/>
                <a:ea typeface="+mn-ea"/>
                <a:cs typeface="+mn-cs"/>
              </a:rPr>
              <a:t>When the Division of Corporation Finance is eventually satisfied that the company has fulfilled all SEC regulations, the registration statement is made effective and the securities can be sold. </a:t>
            </a:r>
            <a:endParaRPr lang="en-US" sz="1200" b="1" dirty="0">
              <a:solidFill>
                <a:srgbClr val="002060"/>
              </a:solidFill>
              <a:effectLst/>
              <a:cs typeface="Times New Roman" pitchFamily="18" charset="0"/>
            </a:endParaRPr>
          </a:p>
        </p:txBody>
      </p:sp>
    </p:spTree>
    <p:extLst>
      <p:ext uri="{BB962C8B-B14F-4D97-AF65-F5344CB8AC3E}">
        <p14:creationId xmlns:p14="http://schemas.microsoft.com/office/powerpoint/2010/main" val="2214772292"/>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2"/>
          <p:cNvSpPr>
            <a:spLocks noGrp="1" noRot="1" noChangeAspect="1" noChangeArrowheads="1" noTextEdit="1"/>
          </p:cNvSpPr>
          <p:nvPr>
            <p:ph type="sldImg"/>
          </p:nvPr>
        </p:nvSpPr>
        <p:spPr>
          <a:xfrm>
            <a:off x="1150938" y="692150"/>
            <a:ext cx="4556125" cy="3416300"/>
          </a:xfrm>
          <a:ln/>
        </p:spPr>
      </p:sp>
      <p:sp>
        <p:nvSpPr>
          <p:cNvPr id="62467" name="Rectangle 3"/>
          <p:cNvSpPr>
            <a:spLocks noGrp="1" noChangeArrowheads="1"/>
          </p:cNvSpPr>
          <p:nvPr>
            <p:ph type="body" idx="1"/>
          </p:nvPr>
        </p:nvSpPr>
        <p:spPr>
          <a:noFill/>
          <a:ln w="9525"/>
        </p:spPr>
        <p:txBody>
          <a:bodyPr/>
          <a:lstStyle/>
          <a:p>
            <a:r>
              <a:rPr lang="en-US" sz="1200" b="0" i="0" u="none" strike="noStrike" kern="1200" baseline="0" dirty="0">
                <a:solidFill>
                  <a:schemeClr val="tx1"/>
                </a:solidFill>
                <a:latin typeface="Times New Roman" pitchFamily="18" charset="0"/>
                <a:ea typeface="+mn-ea"/>
                <a:cs typeface="+mn-cs"/>
              </a:rPr>
              <a:t>The registration statement is physically composed of two parts. Part I, referred to as a </a:t>
            </a:r>
            <a:r>
              <a:rPr lang="en-US" sz="1200" b="0" i="1" u="none" strike="noStrike" kern="1200" baseline="0" dirty="0">
                <a:solidFill>
                  <a:schemeClr val="tx1"/>
                </a:solidFill>
                <a:latin typeface="Times New Roman" pitchFamily="18" charset="0"/>
                <a:ea typeface="+mn-ea"/>
                <a:cs typeface="+mn-cs"/>
              </a:rPr>
              <a:t>prospectus, </a:t>
            </a:r>
            <a:r>
              <a:rPr lang="en-US" sz="1200" b="0" i="0" u="none" strike="noStrike" kern="1200" baseline="0" dirty="0">
                <a:solidFill>
                  <a:schemeClr val="tx1"/>
                </a:solidFill>
                <a:latin typeface="Times New Roman" pitchFamily="18" charset="0"/>
                <a:ea typeface="+mn-ea"/>
                <a:cs typeface="+mn-cs"/>
              </a:rPr>
              <a:t>contains extensive information that includes these items: </a:t>
            </a:r>
          </a:p>
          <a:p>
            <a:pPr marL="228600" indent="-228600">
              <a:buFont typeface="+mj-lt"/>
              <a:buAutoNum type="arabicPeriod"/>
            </a:pPr>
            <a:r>
              <a:rPr lang="en-US" sz="1200" b="0" i="0" u="none" strike="noStrike" kern="1200" baseline="0" dirty="0">
                <a:solidFill>
                  <a:schemeClr val="tx1"/>
                </a:solidFill>
                <a:latin typeface="Times New Roman" pitchFamily="18" charset="0"/>
                <a:ea typeface="+mn-ea"/>
                <a:cs typeface="+mn-cs"/>
              </a:rPr>
              <a:t>Financial statements for the issuing company audited by an independent CPA along with appropriate supplementary data. </a:t>
            </a:r>
          </a:p>
          <a:p>
            <a:pPr marL="228600" indent="-228600">
              <a:buFont typeface="+mj-lt"/>
              <a:buAutoNum type="arabicPeriod"/>
            </a:pPr>
            <a:r>
              <a:rPr lang="en-US" sz="1200" b="0" i="0" u="none" strike="noStrike" kern="1200" baseline="0" dirty="0">
                <a:solidFill>
                  <a:schemeClr val="tx1"/>
                </a:solidFill>
                <a:latin typeface="Times New Roman" pitchFamily="18" charset="0"/>
                <a:ea typeface="+mn-ea"/>
                <a:cs typeface="+mn-cs"/>
              </a:rPr>
              <a:t>An explanation of the intended use of the proceeds to be generated by the sale of the new securities. </a:t>
            </a:r>
          </a:p>
          <a:p>
            <a:pPr marL="228600" indent="-228600">
              <a:buFont typeface="+mj-lt"/>
              <a:buAutoNum type="arabicPeriod"/>
            </a:pPr>
            <a:r>
              <a:rPr lang="en-US" sz="1200" b="0" i="0" u="none" strike="noStrike" kern="1200" baseline="0" dirty="0">
                <a:solidFill>
                  <a:schemeClr val="tx1"/>
                </a:solidFill>
                <a:latin typeface="Times New Roman" pitchFamily="18" charset="0"/>
                <a:ea typeface="+mn-ea"/>
                <a:cs typeface="+mn-cs"/>
              </a:rPr>
              <a:t>A description of the risks associated with the securities. </a:t>
            </a:r>
          </a:p>
          <a:p>
            <a:pPr marL="228600" indent="-228600">
              <a:buFont typeface="+mj-lt"/>
              <a:buAutoNum type="arabicPeriod"/>
            </a:pPr>
            <a:r>
              <a:rPr lang="en-US" sz="1200" b="0" i="0" u="none" strike="noStrike" kern="1200" baseline="0" dirty="0">
                <a:solidFill>
                  <a:schemeClr val="tx1"/>
                </a:solidFill>
                <a:latin typeface="Times New Roman" pitchFamily="18" charset="0"/>
                <a:ea typeface="+mn-ea"/>
                <a:cs typeface="+mn-cs"/>
              </a:rPr>
              <a:t>A description of the business and the properties owned by the issuer. </a:t>
            </a:r>
          </a:p>
          <a:p>
            <a:r>
              <a:rPr lang="en-US" sz="1200" b="0" i="0" u="none" strike="noStrike" kern="1200" baseline="0" dirty="0">
                <a:solidFill>
                  <a:schemeClr val="tx1"/>
                </a:solidFill>
                <a:latin typeface="Times New Roman" pitchFamily="18" charset="0"/>
                <a:ea typeface="+mn-ea"/>
                <a:cs typeface="+mn-cs"/>
              </a:rPr>
              <a:t>Part II of the registration statement is primarily for the informational needs of the SEC staff. Additional data should be disclosed about the company and the securities being issued such as marketing arrangements, expenses of issuance, sales to special parties, and the like. The registrant is not required to provide this information to prospective buyers, although the entire registration statement is available to the public through the SEC. </a:t>
            </a:r>
          </a:p>
          <a:p>
            <a:endParaRPr lang="en-US" dirty="0"/>
          </a:p>
        </p:txBody>
      </p:sp>
    </p:spTree>
    <p:extLst>
      <p:ext uri="{BB962C8B-B14F-4D97-AF65-F5344CB8AC3E}">
        <p14:creationId xmlns:p14="http://schemas.microsoft.com/office/powerpoint/2010/main" val="1686003193"/>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2"/>
          <p:cNvSpPr>
            <a:spLocks noGrp="1" noRot="1" noChangeAspect="1" noChangeArrowheads="1" noTextEdit="1"/>
          </p:cNvSpPr>
          <p:nvPr>
            <p:ph type="sldImg"/>
          </p:nvPr>
        </p:nvSpPr>
        <p:spPr>
          <a:xfrm>
            <a:off x="1150938" y="692150"/>
            <a:ext cx="4556125" cy="3416300"/>
          </a:xfrm>
          <a:ln/>
        </p:spPr>
      </p:sp>
      <p:sp>
        <p:nvSpPr>
          <p:cNvPr id="63491" name="Rectangle 3"/>
          <p:cNvSpPr>
            <a:spLocks noGrp="1" noChangeArrowheads="1"/>
          </p:cNvSpPr>
          <p:nvPr>
            <p:ph type="body" idx="1"/>
          </p:nvPr>
        </p:nvSpPr>
        <p:spPr>
          <a:noFill/>
          <a:ln w="9525"/>
        </p:spPr>
        <p:txBody>
          <a:bodyPr/>
          <a:lstStyle/>
          <a:p>
            <a:pPr marL="0" indent="0">
              <a:buFont typeface="Arial"/>
              <a:buNone/>
            </a:pPr>
            <a:r>
              <a:rPr lang="en-US" dirty="0"/>
              <a:t>Other exempt offerings include but are not limited to the following: </a:t>
            </a:r>
          </a:p>
          <a:p>
            <a:pPr marL="171450" indent="-171450">
              <a:buFont typeface="Arial"/>
              <a:buChar char="•"/>
            </a:pPr>
            <a:r>
              <a:rPr lang="en-US" dirty="0"/>
              <a:t>Securities issued by governments, banks, and S&amp;L’s.</a:t>
            </a:r>
          </a:p>
          <a:p>
            <a:pPr marL="171450" indent="-171450">
              <a:buFont typeface="Arial"/>
              <a:buChar char="•"/>
            </a:pPr>
            <a:r>
              <a:rPr lang="en-US" dirty="0"/>
              <a:t>Securities issued that are restricted to a company’s own existing shareholders.</a:t>
            </a:r>
          </a:p>
          <a:p>
            <a:pPr marL="171450" indent="-171450">
              <a:buFont typeface="Arial"/>
              <a:buChar char="•"/>
            </a:pPr>
            <a:r>
              <a:rPr lang="en-US" dirty="0"/>
              <a:t>Securities issued by nonprofit organizations.</a:t>
            </a:r>
          </a:p>
          <a:p>
            <a:pPr marL="171450" indent="-171450">
              <a:buFont typeface="Arial"/>
              <a:buChar char="•"/>
            </a:pPr>
            <a:r>
              <a:rPr lang="en-US" dirty="0"/>
              <a:t>Regulation A: Offerings &lt; $50 million to be made within a 12-month period.</a:t>
            </a:r>
          </a:p>
          <a:p>
            <a:pPr marL="171450" indent="-171450">
              <a:buFont typeface="Arial"/>
              <a:buChar char="•"/>
            </a:pPr>
            <a:r>
              <a:rPr lang="en-US" dirty="0"/>
              <a:t>Regulation D: Rule 504: Offerings &lt;$1 million made within a 12-month period</a:t>
            </a:r>
          </a:p>
          <a:p>
            <a:pPr marL="171450" indent="-171450">
              <a:buFont typeface="Arial"/>
              <a:buChar char="•"/>
            </a:pPr>
            <a:r>
              <a:rPr lang="en-US" dirty="0"/>
              <a:t>Regulation D: Rule 505: Offerings &lt; $5 million made to 35 or fewer investors within a 12-month period.</a:t>
            </a:r>
          </a:p>
          <a:p>
            <a:pPr marL="171450" indent="-171450">
              <a:buFont typeface="Arial"/>
              <a:buChar char="•"/>
            </a:pPr>
            <a:r>
              <a:rPr lang="en-US" dirty="0"/>
              <a:t>Regulation D: Rule 506: Private placement of securities to no more than 35 sophisticated investors who already have knowledge of the company</a:t>
            </a:r>
          </a:p>
          <a:p>
            <a:pPr marL="171450" indent="-171450">
              <a:buFont typeface="Arial"/>
              <a:buChar char="•"/>
            </a:pPr>
            <a:endParaRPr lang="en-US" dirty="0"/>
          </a:p>
        </p:txBody>
      </p:sp>
    </p:spTree>
    <p:extLst>
      <p:ext uri="{BB962C8B-B14F-4D97-AF65-F5344CB8AC3E}">
        <p14:creationId xmlns:p14="http://schemas.microsoft.com/office/powerpoint/2010/main" val="2290977733"/>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
          <p:cNvSpPr>
            <a:spLocks noGrp="1" noRot="1" noChangeAspect="1" noChangeArrowheads="1" noTextEdit="1"/>
          </p:cNvSpPr>
          <p:nvPr>
            <p:ph type="sldImg"/>
          </p:nvPr>
        </p:nvSpPr>
        <p:spPr>
          <a:xfrm>
            <a:off x="1150938" y="692150"/>
            <a:ext cx="4556125" cy="3416300"/>
          </a:xfrm>
          <a:ln/>
        </p:spPr>
      </p:sp>
      <p:sp>
        <p:nvSpPr>
          <p:cNvPr id="64515" name="Rectangle 3"/>
          <p:cNvSpPr>
            <a:spLocks noGrp="1" noChangeArrowheads="1"/>
          </p:cNvSpPr>
          <p:nvPr>
            <p:ph type="body" idx="1"/>
          </p:nvPr>
        </p:nvSpPr>
        <p:spPr>
          <a:noFill/>
          <a:ln w="9525"/>
        </p:spPr>
        <p:txBody>
          <a:bodyPr/>
          <a:lstStyle/>
          <a:p>
            <a:pPr>
              <a:defRPr/>
            </a:pPr>
            <a:r>
              <a:rPr lang="en-US" dirty="0"/>
              <a:t>Once a company issues securities publicly traded on an exchange or an over-the-counter market, it must continually file information with the SEC to provide adequate disclosure:</a:t>
            </a:r>
            <a:endParaRPr lang="en-US" dirty="0">
              <a:cs typeface="Times New Roman" pitchFamily="18" charset="0"/>
            </a:endParaRPr>
          </a:p>
          <a:p>
            <a:pPr marL="746125" indent="-395288">
              <a:buFont typeface="+mj-lt"/>
              <a:buAutoNum type="arabicParenR"/>
              <a:defRPr/>
            </a:pPr>
            <a:r>
              <a:rPr lang="en-US" dirty="0">
                <a:cs typeface="Times New Roman" pitchFamily="18" charset="0"/>
              </a:rPr>
              <a:t>Form 10-K:</a:t>
            </a:r>
          </a:p>
          <a:p>
            <a:pPr marL="1030288" lvl="1" indent="-282575">
              <a:buFont typeface="Arial"/>
              <a:buChar char="•"/>
              <a:defRPr/>
            </a:pPr>
            <a:r>
              <a:rPr lang="en-US" dirty="0">
                <a:cs typeface="Times New Roman" pitchFamily="18" charset="0"/>
              </a:rPr>
              <a:t>Annual report filed within 90 days of fiscal year-end.</a:t>
            </a:r>
          </a:p>
          <a:p>
            <a:pPr marL="1030288" lvl="1" indent="-282575">
              <a:buFont typeface="Arial"/>
              <a:buChar char="•"/>
              <a:defRPr/>
            </a:pPr>
            <a:r>
              <a:rPr lang="en-US" dirty="0">
                <a:cs typeface="Times New Roman" pitchFamily="18" charset="0"/>
              </a:rPr>
              <a:t>Includes audited financial statements. </a:t>
            </a:r>
          </a:p>
          <a:p>
            <a:pPr marL="746125" indent="-395288">
              <a:buFont typeface="+mj-lt"/>
              <a:buAutoNum type="arabicPeriod" startAt="2"/>
              <a:defRPr/>
            </a:pPr>
            <a:r>
              <a:rPr lang="en-US" dirty="0">
                <a:cs typeface="Times New Roman" pitchFamily="18" charset="0"/>
              </a:rPr>
              <a:t>Form 10-Q:</a:t>
            </a:r>
          </a:p>
          <a:p>
            <a:pPr marL="1030288" lvl="1" indent="-282575">
              <a:buFont typeface="Arial"/>
              <a:buChar char="•"/>
              <a:defRPr/>
            </a:pPr>
            <a:r>
              <a:rPr lang="en-US" dirty="0">
                <a:cs typeface="Times New Roman" pitchFamily="18" charset="0"/>
              </a:rPr>
              <a:t>Quarterly report filed within 45 days of end of quarter.</a:t>
            </a:r>
          </a:p>
          <a:p>
            <a:pPr marL="1030288" lvl="1" indent="-282575">
              <a:buFont typeface="Arial"/>
              <a:buChar char="•"/>
              <a:defRPr/>
            </a:pPr>
            <a:r>
              <a:rPr lang="en-US" dirty="0">
                <a:cs typeface="Times New Roman" pitchFamily="18" charset="0"/>
              </a:rPr>
              <a:t>Financial statement is unaudited. </a:t>
            </a:r>
          </a:p>
          <a:p>
            <a:pPr marL="746125" indent="-395288">
              <a:buFont typeface="+mj-lt"/>
              <a:buAutoNum type="arabicPeriod" startAt="3"/>
              <a:defRPr/>
            </a:pPr>
            <a:r>
              <a:rPr lang="en-US" dirty="0">
                <a:cs typeface="Times New Roman" pitchFamily="18" charset="0"/>
              </a:rPr>
              <a:t>Form 8-K:</a:t>
            </a:r>
          </a:p>
          <a:p>
            <a:pPr marL="1030288" lvl="1" indent="-282575">
              <a:buFont typeface="Arial"/>
              <a:buChar char="•"/>
              <a:defRPr/>
            </a:pPr>
            <a:r>
              <a:rPr lang="en-US" dirty="0">
                <a:cs typeface="Times New Roman" pitchFamily="18" charset="0"/>
              </a:rPr>
              <a:t>Discloses a unique or significant happening, within 15 days of the event.</a:t>
            </a:r>
          </a:p>
        </p:txBody>
      </p:sp>
    </p:spTree>
    <p:extLst>
      <p:ext uri="{BB962C8B-B14F-4D97-AF65-F5344CB8AC3E}">
        <p14:creationId xmlns:p14="http://schemas.microsoft.com/office/powerpoint/2010/main" val="1948720839"/>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2"/>
          <p:cNvSpPr>
            <a:spLocks noGrp="1" noRot="1" noChangeAspect="1" noChangeArrowheads="1" noTextEdit="1"/>
          </p:cNvSpPr>
          <p:nvPr>
            <p:ph type="sldImg"/>
          </p:nvPr>
        </p:nvSpPr>
        <p:spPr>
          <a:xfrm>
            <a:off x="1150938" y="692150"/>
            <a:ext cx="4556125" cy="3416300"/>
          </a:xfrm>
          <a:ln/>
        </p:spPr>
      </p:sp>
      <p:sp>
        <p:nvSpPr>
          <p:cNvPr id="65539" name="Rectangle 3"/>
          <p:cNvSpPr>
            <a:spLocks noGrp="1" noChangeArrowheads="1"/>
          </p:cNvSpPr>
          <p:nvPr>
            <p:ph type="body" idx="1"/>
          </p:nvPr>
        </p:nvSpPr>
        <p:spPr>
          <a:noFill/>
          <a:ln w="9525"/>
        </p:spPr>
        <p:txBody>
          <a:bodyPr/>
          <a:lstStyle/>
          <a:p>
            <a:r>
              <a:rPr lang="en-US" sz="1200" b="0" i="0" u="none" strike="noStrike" kern="1200" baseline="0" dirty="0">
                <a:solidFill>
                  <a:schemeClr val="tx1"/>
                </a:solidFill>
                <a:latin typeface="Times New Roman" pitchFamily="18" charset="0"/>
                <a:ea typeface="+mn-ea"/>
                <a:cs typeface="+mn-cs"/>
              </a:rPr>
              <a:t>A proxy statement has to be filed with the SEC at least 10 days before being distributed. In addition to the disclosed items previously described, other data must be reported to the owners: </a:t>
            </a:r>
          </a:p>
          <a:p>
            <a:pPr marL="171450" indent="-171450">
              <a:buFont typeface="Arial"/>
              <a:buChar char="•"/>
            </a:pPr>
            <a:r>
              <a:rPr lang="en-US" dirty="0"/>
              <a:t>The proxy statement needs to indicate on whose behalf the solicitation is being made. </a:t>
            </a:r>
          </a:p>
          <a:p>
            <a:pPr marL="171450" indent="-171450">
              <a:buFont typeface="Arial"/>
              <a:buChar char="•"/>
            </a:pPr>
            <a:r>
              <a:rPr lang="en-US" dirty="0"/>
              <a:t>The proxy statement must disclose fully all matters that are to be voted on at the meeting. </a:t>
            </a:r>
          </a:p>
          <a:p>
            <a:pPr marL="171450" indent="-171450">
              <a:buFont typeface="Arial"/>
              <a:buChar char="•"/>
            </a:pPr>
            <a:r>
              <a:rPr lang="en-US" dirty="0"/>
              <a:t>In most cases, the proxy statement has to be accompanied (or preceded) by an annual report </a:t>
            </a:r>
            <a:r>
              <a:rPr lang="en-US" sz="1200" b="0" i="0" u="none" strike="noStrike" kern="1200" baseline="0" dirty="0">
                <a:solidFill>
                  <a:schemeClr val="tx1"/>
                </a:solidFill>
                <a:latin typeface="Times New Roman" pitchFamily="18" charset="0"/>
                <a:ea typeface="+mn-ea"/>
                <a:cs typeface="+mn-cs"/>
              </a:rPr>
              <a:t>to the shareholders. </a:t>
            </a:r>
            <a:endParaRPr lang="en-US" dirty="0"/>
          </a:p>
        </p:txBody>
      </p:sp>
    </p:spTree>
    <p:extLst>
      <p:ext uri="{BB962C8B-B14F-4D97-AF65-F5344CB8AC3E}">
        <p14:creationId xmlns:p14="http://schemas.microsoft.com/office/powerpoint/2010/main" val="2933390590"/>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2"/>
          <p:cNvSpPr>
            <a:spLocks noGrp="1" noRot="1" noChangeAspect="1" noChangeArrowheads="1" noTextEdit="1"/>
          </p:cNvSpPr>
          <p:nvPr>
            <p:ph type="sldImg"/>
          </p:nvPr>
        </p:nvSpPr>
        <p:spPr>
          <a:xfrm>
            <a:off x="1150938" y="692150"/>
            <a:ext cx="4556125" cy="3416300"/>
          </a:xfrm>
          <a:ln/>
        </p:spPr>
      </p:sp>
      <p:sp>
        <p:nvSpPr>
          <p:cNvPr id="66563" name="Rectangle 3"/>
          <p:cNvSpPr>
            <a:spLocks noGrp="1" noChangeArrowheads="1"/>
          </p:cNvSpPr>
          <p:nvPr>
            <p:ph type="body" idx="1"/>
          </p:nvPr>
        </p:nvSpPr>
        <p:spPr>
          <a:noFill/>
          <a:ln w="9525"/>
        </p:spPr>
        <p:txBody>
          <a:bodyPr/>
          <a:lstStyle/>
          <a:p>
            <a:r>
              <a:rPr lang="en-US" sz="1200" b="0" i="0" u="none" strike="noStrike" kern="1200" baseline="0" dirty="0">
                <a:solidFill>
                  <a:schemeClr val="tx1"/>
                </a:solidFill>
                <a:latin typeface="Times New Roman" pitchFamily="18" charset="0"/>
                <a:ea typeface="+mn-ea"/>
                <a:cs typeface="+mn-cs"/>
              </a:rPr>
              <a:t>The SEC created the EDGAR database to allow companies to make electronic filings with the commission. More importantly, EDGAR allows any person with access to the Internet to review these documents in a timely fashion. Thus, access to financial and other information about filing entities has become much more widely available. </a:t>
            </a:r>
          </a:p>
          <a:p>
            <a:r>
              <a:rPr lang="en-US" sz="1200" b="0" i="0" u="none" strike="noStrike" kern="1200" baseline="0" dirty="0">
                <a:solidFill>
                  <a:schemeClr val="tx1"/>
                </a:solidFill>
                <a:latin typeface="Times New Roman" pitchFamily="18" charset="0"/>
                <a:ea typeface="+mn-ea"/>
                <a:cs typeface="+mn-cs"/>
              </a:rPr>
              <a:t>The SEC has been almost overwhelmed by the sheer mountains of documents that it receives, reviews, and makes available to the public. Filings with the SEC contain millions of pieces of paper each year. Not surprisingly, some problems in the capital markets during the last few years have been blamed, in part, on this overload. “[The SEC’s] corporation finance division cannot keep up with the deluge of company filings.”</a:t>
            </a:r>
          </a:p>
          <a:p>
            <a:r>
              <a:rPr lang="en-US" dirty="0"/>
              <a:t>Virtually all publicly held companies are required to file their SEC reports electronically. Paper filings, when permitted, are also converted to electronic files and available to the general public. The resultant EDGAR filings are typically available via the SEC’s website within 24 hours of filings. These public filings, combined with the ease of access via the Internet, have resulted in the virtually immediate dissemination of vital investment-related data to accounting professionals, financial advisers, government regulators, and the investing public. EDGAR users can locate filings based on entity names, standard industrial classification (SIC) codes, central index keys (CIK), addresses, date–time frames, and a variety of other variables. This extensive database has helped move financial reporting to a significantly higher level of transparency.</a:t>
            </a:r>
          </a:p>
          <a:p>
            <a:endParaRPr lang="en-US" dirty="0"/>
          </a:p>
        </p:txBody>
      </p:sp>
    </p:spTree>
    <p:extLst>
      <p:ext uri="{BB962C8B-B14F-4D97-AF65-F5344CB8AC3E}">
        <p14:creationId xmlns:p14="http://schemas.microsoft.com/office/powerpoint/2010/main" val="137282816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Rot="1" noChangeAspect="1" noChangeArrowheads="1" noTextEdit="1"/>
          </p:cNvSpPr>
          <p:nvPr>
            <p:ph type="sldImg"/>
          </p:nvPr>
        </p:nvSpPr>
        <p:spPr>
          <a:xfrm>
            <a:off x="1150938" y="692150"/>
            <a:ext cx="4556125" cy="3416300"/>
          </a:xfrm>
          <a:ln/>
        </p:spPr>
      </p:sp>
      <p:sp>
        <p:nvSpPr>
          <p:cNvPr id="36867" name="Rectangle 3"/>
          <p:cNvSpPr>
            <a:spLocks noGrp="1" noChangeArrowheads="1"/>
          </p:cNvSpPr>
          <p:nvPr>
            <p:ph type="body" idx="1"/>
          </p:nvPr>
        </p:nvSpPr>
        <p:spPr>
          <a:noFill/>
          <a:ln w="9525"/>
        </p:spPr>
        <p:txBody>
          <a:bodyPr/>
          <a:lstStyle/>
          <a:p>
            <a:r>
              <a:rPr lang="en-US" sz="1200" b="0" i="0" u="none" strike="noStrike" kern="1200" baseline="0" dirty="0">
                <a:solidFill>
                  <a:schemeClr val="tx1"/>
                </a:solidFill>
                <a:latin typeface="Times New Roman" pitchFamily="18" charset="0"/>
                <a:ea typeface="+mn-ea"/>
                <a:cs typeface="+mn-cs"/>
              </a:rPr>
              <a:t>LO 12-1: Understand the origin and expansive role of the Securities and Exchange Commission. </a:t>
            </a:r>
            <a:endParaRPr lang="en-US" dirty="0"/>
          </a:p>
        </p:txBody>
      </p:sp>
    </p:spTree>
    <p:extLst>
      <p:ext uri="{BB962C8B-B14F-4D97-AF65-F5344CB8AC3E}">
        <p14:creationId xmlns:p14="http://schemas.microsoft.com/office/powerpoint/2010/main" val="350312212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Rot="1" noChangeAspect="1" noChangeArrowheads="1" noTextEdit="1"/>
          </p:cNvSpPr>
          <p:nvPr>
            <p:ph type="sldImg"/>
          </p:nvPr>
        </p:nvSpPr>
        <p:spPr>
          <a:xfrm>
            <a:off x="1150938" y="692150"/>
            <a:ext cx="4556125" cy="3416300"/>
          </a:xfrm>
          <a:ln/>
        </p:spPr>
      </p:sp>
      <p:sp>
        <p:nvSpPr>
          <p:cNvPr id="37891" name="Rectangle 3"/>
          <p:cNvSpPr>
            <a:spLocks noGrp="1" noChangeArrowheads="1"/>
          </p:cNvSpPr>
          <p:nvPr>
            <p:ph type="body" idx="1"/>
          </p:nvPr>
        </p:nvSpPr>
        <p:spPr>
          <a:noFill/>
          <a:ln w="9525"/>
        </p:spPr>
        <p:txBody>
          <a:bodyPr/>
          <a:lstStyle/>
          <a:p>
            <a:r>
              <a:rPr lang="en-US" sz="1200" b="0" i="0" u="none" strike="noStrike" kern="1200" baseline="0" dirty="0">
                <a:solidFill>
                  <a:schemeClr val="tx1"/>
                </a:solidFill>
                <a:latin typeface="Times New Roman" pitchFamily="18" charset="0"/>
                <a:ea typeface="+mn-ea"/>
                <a:cs typeface="+mn-cs"/>
              </a:rPr>
              <a:t>In the United States, the responsibility for ensuring that complete and reliable information is available to investors lies with the Securities and Exchange Commission (SEC), an independent agency of the federal government created by the Securities Exchange Act of 1934. Although the SEC’s authority applies mainly to publicly held companies, the commission’s guidelines and requirements have had a major influence in the United States on the development of all generally accepted accounting principles (GAAP). </a:t>
            </a:r>
          </a:p>
          <a:p>
            <a:r>
              <a:rPr lang="en-US" sz="1200" b="0" i="0" u="none" strike="noStrike" kern="1200" baseline="0" dirty="0">
                <a:solidFill>
                  <a:schemeClr val="tx1"/>
                </a:solidFill>
                <a:latin typeface="Times New Roman" pitchFamily="18" charset="0"/>
                <a:ea typeface="+mn-ea"/>
                <a:cs typeface="+mn-cs"/>
              </a:rPr>
              <a:t>The mission of the U.S. Securities and Exchange Commission is to protect investors, maintain fair, orderly, and efficient markets, and facilitate capital formation. </a:t>
            </a:r>
            <a:endParaRPr lang="en-US" dirty="0"/>
          </a:p>
        </p:txBody>
      </p:sp>
    </p:spTree>
    <p:extLst>
      <p:ext uri="{BB962C8B-B14F-4D97-AF65-F5344CB8AC3E}">
        <p14:creationId xmlns:p14="http://schemas.microsoft.com/office/powerpoint/2010/main" val="79444881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Grp="1" noRot="1" noChangeAspect="1" noChangeArrowheads="1" noTextEdit="1"/>
          </p:cNvSpPr>
          <p:nvPr>
            <p:ph type="sldImg"/>
          </p:nvPr>
        </p:nvSpPr>
        <p:spPr>
          <a:xfrm>
            <a:off x="1150938" y="692150"/>
            <a:ext cx="4556125" cy="3416300"/>
          </a:xfrm>
          <a:ln/>
        </p:spPr>
      </p:sp>
      <p:sp>
        <p:nvSpPr>
          <p:cNvPr id="38915" name="Rectangle 3"/>
          <p:cNvSpPr>
            <a:spLocks noGrp="1" noChangeArrowheads="1"/>
          </p:cNvSpPr>
          <p:nvPr>
            <p:ph type="body" idx="1"/>
          </p:nvPr>
        </p:nvSpPr>
        <p:spPr>
          <a:noFill/>
          <a:ln w="9525"/>
        </p:spPr>
        <p:txBody>
          <a:bodyPr/>
          <a:lstStyle/>
          <a:p>
            <a:r>
              <a:rPr lang="en-US" sz="1200" b="0" i="0" u="none" strike="noStrike" kern="1200" baseline="0" dirty="0">
                <a:solidFill>
                  <a:schemeClr val="tx1"/>
                </a:solidFill>
                <a:latin typeface="Times New Roman" pitchFamily="18" charset="0"/>
                <a:ea typeface="+mn-ea"/>
                <a:cs typeface="+mn-cs"/>
              </a:rPr>
              <a:t>The SEC is headed by five commissioners appointed by the president of the United States (with the consent of the Senate) to serve five-year staggered terms. To ensure the bipartisan nature of this group, no more than three of these individuals can belong to the same political party. The chairman is from the same political party as the president. The commissioners provide leadership for an agency that has grown over the years into an organization with approximately 4,600 employees in 11 regional locations. Despite its importance, the SEC is a relatively small component of the federal government. However, the SEC generates significant fees primarily from issuers, relative to 8–K, 10–K, 10–Q, and registration statement fees. This results in a fully self-funded SEC. </a:t>
            </a:r>
          </a:p>
        </p:txBody>
      </p:sp>
    </p:spTree>
    <p:extLst>
      <p:ext uri="{BB962C8B-B14F-4D97-AF65-F5344CB8AC3E}">
        <p14:creationId xmlns:p14="http://schemas.microsoft.com/office/powerpoint/2010/main" val="376109830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Grp="1" noRot="1" noChangeAspect="1" noChangeArrowheads="1" noTextEdit="1"/>
          </p:cNvSpPr>
          <p:nvPr>
            <p:ph type="sldImg"/>
          </p:nvPr>
        </p:nvSpPr>
        <p:spPr>
          <a:xfrm>
            <a:off x="1150938" y="692150"/>
            <a:ext cx="4556125" cy="3416300"/>
          </a:xfrm>
          <a:ln/>
        </p:spPr>
      </p:sp>
      <p:sp>
        <p:nvSpPr>
          <p:cNvPr id="38915" name="Rectangle 3"/>
          <p:cNvSpPr>
            <a:spLocks noGrp="1" noChangeArrowheads="1"/>
          </p:cNvSpPr>
          <p:nvPr>
            <p:ph type="body" idx="1"/>
          </p:nvPr>
        </p:nvSpPr>
        <p:spPr>
          <a:noFill/>
          <a:ln w="9525"/>
        </p:spPr>
        <p:txBody>
          <a:bodyPr>
            <a:normAutofit fontScale="77500" lnSpcReduction="20000"/>
          </a:bodyPr>
          <a:lstStyle/>
          <a:p>
            <a:pPr marL="169863" marR="0" lvl="0" indent="-169863">
              <a:spcBef>
                <a:spcPts val="0"/>
              </a:spcBef>
              <a:spcAft>
                <a:spcPts val="0"/>
              </a:spcAft>
              <a:buFont typeface="Arial"/>
              <a:buChar char="•"/>
              <a:tabLst>
                <a:tab pos="457200" algn="l"/>
              </a:tabLst>
            </a:pPr>
            <a:r>
              <a:rPr lang="en-US" dirty="0">
                <a:latin typeface="Times New Roman"/>
                <a:ea typeface="ＭＳ 明朝"/>
                <a:cs typeface="Times New Roman"/>
              </a:rPr>
              <a:t>The </a:t>
            </a:r>
            <a:r>
              <a:rPr lang="en-US" i="1" dirty="0">
                <a:latin typeface="Times New Roman"/>
                <a:ea typeface="ＭＳ 明朝"/>
                <a:cs typeface="Times New Roman"/>
              </a:rPr>
              <a:t>Division of Corporation Finance </a:t>
            </a:r>
            <a:r>
              <a:rPr lang="en-US" dirty="0">
                <a:latin typeface="Times New Roman"/>
                <a:ea typeface="ＭＳ 明朝"/>
                <a:cs typeface="Times New Roman"/>
              </a:rPr>
              <a:t>has responsibility to ensure that publicly held companies meet disclosure requirements. This division reviews registration statements, annual and quarterly filings, proxy materials, annual reports, and tender offers.</a:t>
            </a:r>
          </a:p>
          <a:p>
            <a:pPr marL="169863" indent="-169863">
              <a:spcBef>
                <a:spcPts val="0"/>
              </a:spcBef>
              <a:spcAft>
                <a:spcPts val="0"/>
              </a:spcAft>
              <a:buFont typeface="Arial"/>
              <a:buChar char="•"/>
              <a:tabLst>
                <a:tab pos="457200" algn="l"/>
              </a:tabLst>
            </a:pPr>
            <a:r>
              <a:rPr lang="en-US" dirty="0">
                <a:latin typeface="Times New Roman"/>
                <a:ea typeface="ＭＳ 明朝"/>
                <a:cs typeface="Times New Roman"/>
              </a:rPr>
              <a:t>The </a:t>
            </a:r>
            <a:r>
              <a:rPr lang="en-US" i="1" dirty="0">
                <a:latin typeface="Times New Roman"/>
                <a:ea typeface="ＭＳ 明朝"/>
                <a:cs typeface="Times New Roman"/>
              </a:rPr>
              <a:t>Division of Trading and Markets </a:t>
            </a:r>
            <a:r>
              <a:rPr lang="en-US" dirty="0">
                <a:latin typeface="Times New Roman"/>
                <a:ea typeface="ＭＳ 明朝"/>
                <a:cs typeface="Times New Roman"/>
              </a:rPr>
              <a:t>oversees the securities markets in this country and is responsible for registering and regulating brokerage firms. This division also oversees the Securities Investor Protection Corporation (SIPC), a nonprofit corporation that provides insurance for cash and securities held by customers in member brokerage firms. This insurance protects (“insures”) against the failure of the member brokerage firms.</a:t>
            </a:r>
          </a:p>
          <a:p>
            <a:pPr marL="169863" marR="0" lvl="0" indent="-169863">
              <a:spcBef>
                <a:spcPts val="0"/>
              </a:spcBef>
              <a:spcAft>
                <a:spcPts val="0"/>
              </a:spcAft>
              <a:buFont typeface="Arial"/>
              <a:buChar char="•"/>
              <a:tabLst>
                <a:tab pos="457200" algn="l"/>
              </a:tabLst>
            </a:pPr>
            <a:r>
              <a:rPr lang="en-US" dirty="0">
                <a:latin typeface="Times New Roman"/>
                <a:ea typeface="ＭＳ 明朝"/>
                <a:cs typeface="Times New Roman"/>
              </a:rPr>
              <a:t>The </a:t>
            </a:r>
            <a:r>
              <a:rPr lang="en-US" i="1" dirty="0">
                <a:latin typeface="Times New Roman"/>
                <a:ea typeface="ＭＳ 明朝"/>
                <a:cs typeface="Times New Roman"/>
              </a:rPr>
              <a:t>Division of Enforcement </a:t>
            </a:r>
            <a:r>
              <a:rPr lang="en-US" dirty="0">
                <a:latin typeface="Times New Roman"/>
                <a:ea typeface="ＭＳ 明朝"/>
                <a:cs typeface="Times New Roman"/>
              </a:rPr>
              <a:t>helps to ensure compliance with federal securities laws. This division investigates possible violations of securities laws and recommends appropriate remedies. The most common issues facing this division are insider trading, misrepresentation or omission of important information about securities, manipulation of the market price of a security, and issuance of securities without proper registration. According to the SEC’s annual report, 734 investigations of possible violations were initiated in 2012.</a:t>
            </a:r>
          </a:p>
          <a:p>
            <a:pPr marL="169863" marR="0" lvl="0" indent="-169863">
              <a:spcBef>
                <a:spcPts val="0"/>
              </a:spcBef>
              <a:spcAft>
                <a:spcPts val="0"/>
              </a:spcAft>
              <a:buFont typeface="Arial"/>
              <a:buChar char="•"/>
              <a:tabLst>
                <a:tab pos="457200" algn="l"/>
              </a:tabLst>
            </a:pPr>
            <a:r>
              <a:rPr lang="en-US" dirty="0">
                <a:latin typeface="Times New Roman"/>
                <a:ea typeface="ＭＳ 明朝"/>
                <a:cs typeface="Times New Roman"/>
              </a:rPr>
              <a:t>The </a:t>
            </a:r>
            <a:r>
              <a:rPr lang="en-US" i="1" dirty="0">
                <a:latin typeface="Times New Roman"/>
                <a:ea typeface="ＭＳ 明朝"/>
                <a:cs typeface="Times New Roman"/>
              </a:rPr>
              <a:t>Division of Investment Management </a:t>
            </a:r>
            <a:r>
              <a:rPr lang="en-US" dirty="0">
                <a:latin typeface="Times New Roman"/>
                <a:ea typeface="ＭＳ 明朝"/>
                <a:cs typeface="Times New Roman"/>
              </a:rPr>
              <a:t>oversees the $66.8 trillion investment management industry and administers the securities laws affecting investment companies including mutual funds and investment advisers. This division also interprets laws and regulations for the public and the SEC staff.</a:t>
            </a:r>
          </a:p>
          <a:p>
            <a:pPr marL="169863" marR="0" lvl="0" indent="-169863">
              <a:spcBef>
                <a:spcPts val="0"/>
              </a:spcBef>
              <a:spcAft>
                <a:spcPts val="0"/>
              </a:spcAft>
              <a:buFont typeface="Arial"/>
              <a:buChar char="•"/>
              <a:tabLst>
                <a:tab pos="457200" algn="l"/>
              </a:tabLst>
            </a:pPr>
            <a:r>
              <a:rPr lang="en-US" dirty="0">
                <a:latin typeface="Times New Roman"/>
                <a:ea typeface="ＭＳ 明朝"/>
                <a:cs typeface="Times New Roman"/>
              </a:rPr>
              <a:t>The </a:t>
            </a:r>
            <a:r>
              <a:rPr lang="en-US" i="1" dirty="0">
                <a:latin typeface="Times New Roman"/>
                <a:ea typeface="ＭＳ 明朝"/>
                <a:cs typeface="Times New Roman"/>
              </a:rPr>
              <a:t>Division of Economic and Risk Analysis</a:t>
            </a:r>
            <a:r>
              <a:rPr lang="en-US" dirty="0">
                <a:latin typeface="Times New Roman"/>
                <a:ea typeface="ＭＳ 明朝"/>
                <a:cs typeface="Times New Roman"/>
              </a:rPr>
              <a:t> assists the SEC in efforts to protect investors, maintain efficient markets, and facilitate capital creation. This Division interacts with every SEC Division and office and provides access to sophisticated economic and risk analysis to help advise and inform policy makers and rule makers. </a:t>
            </a:r>
          </a:p>
          <a:p>
            <a:pPr marL="169863" marR="0" lvl="0" indent="-169863">
              <a:spcBef>
                <a:spcPts val="0"/>
              </a:spcBef>
              <a:spcAft>
                <a:spcPts val="0"/>
              </a:spcAft>
              <a:buFont typeface="Arial"/>
              <a:buChar char="•"/>
              <a:tabLst>
                <a:tab pos="457200" algn="l"/>
              </a:tabLst>
            </a:pPr>
            <a:r>
              <a:rPr lang="en-US" dirty="0">
                <a:latin typeface="Times New Roman"/>
                <a:ea typeface="ＭＳ 明朝"/>
                <a:cs typeface="Times New Roman"/>
              </a:rPr>
              <a:t>The </a:t>
            </a:r>
            <a:r>
              <a:rPr lang="en-US" i="1" dirty="0">
                <a:latin typeface="Times New Roman"/>
                <a:ea typeface="ＭＳ 明朝"/>
                <a:cs typeface="Times New Roman"/>
              </a:rPr>
              <a:t>Office of Information Technology</a:t>
            </a:r>
            <a:r>
              <a:rPr lang="en-US" dirty="0">
                <a:latin typeface="Times New Roman"/>
                <a:ea typeface="ＭＳ 明朝"/>
                <a:cs typeface="Times New Roman"/>
              </a:rPr>
              <a:t> supports the SEC and its staff in all aspects of information technology. This office operates the Electronic Data Gathering Analysis and Retrieval (EDGAR) system, which electronically receives, processes, and disseminates more than half a million financial statements every year. This office also maintains a very active website that contains a tremendous amount of data about the SEC and the securities industry and free access to EDGAR. 3</a:t>
            </a:r>
          </a:p>
          <a:p>
            <a:pPr marL="169863" marR="0" lvl="0" indent="-169863">
              <a:spcBef>
                <a:spcPts val="0"/>
              </a:spcBef>
              <a:spcAft>
                <a:spcPts val="0"/>
              </a:spcAft>
              <a:buFont typeface="Arial"/>
              <a:buChar char="•"/>
              <a:tabLst>
                <a:tab pos="457200" algn="l"/>
              </a:tabLst>
            </a:pPr>
            <a:r>
              <a:rPr lang="en-US" dirty="0">
                <a:latin typeface="Times New Roman"/>
                <a:ea typeface="ＭＳ 明朝"/>
                <a:cs typeface="Times New Roman"/>
              </a:rPr>
              <a:t>The </a:t>
            </a:r>
            <a:r>
              <a:rPr lang="en-US" i="1" dirty="0">
                <a:latin typeface="Times New Roman"/>
                <a:ea typeface="ＭＳ 明朝"/>
                <a:cs typeface="Times New Roman"/>
              </a:rPr>
              <a:t>Office of Compliance Inspections and Examinations</a:t>
            </a:r>
            <a:r>
              <a:rPr lang="en-US" dirty="0">
                <a:latin typeface="Times New Roman"/>
                <a:ea typeface="ＭＳ 明朝"/>
                <a:cs typeface="Times New Roman"/>
              </a:rPr>
              <a:t> determines whether brokers, dealers, and investment companies and advisers comply with federal securities laws. One of the most important goals of this office is the quick and often informal correction of compliance problems. </a:t>
            </a:r>
          </a:p>
          <a:p>
            <a:pPr marL="169863" marR="0" lvl="0" indent="-169863">
              <a:spcBef>
                <a:spcPts val="0"/>
              </a:spcBef>
              <a:spcAft>
                <a:spcPts val="0"/>
              </a:spcAft>
              <a:buFont typeface="Arial"/>
              <a:buChar char="•"/>
              <a:tabLst>
                <a:tab pos="457200" algn="l"/>
              </a:tabLst>
            </a:pPr>
            <a:r>
              <a:rPr lang="en-US" dirty="0">
                <a:latin typeface="Times New Roman"/>
                <a:ea typeface="ＭＳ 明朝"/>
                <a:cs typeface="Times New Roman"/>
              </a:rPr>
              <a:t>The </a:t>
            </a:r>
            <a:r>
              <a:rPr lang="en-US" i="1" dirty="0">
                <a:latin typeface="Times New Roman"/>
                <a:ea typeface="ＭＳ 明朝"/>
                <a:cs typeface="Times New Roman"/>
              </a:rPr>
              <a:t>Office of the Chief Accountant </a:t>
            </a:r>
            <a:r>
              <a:rPr lang="en-US" dirty="0">
                <a:latin typeface="Times New Roman"/>
                <a:ea typeface="ＭＳ 明朝"/>
                <a:cs typeface="Times New Roman"/>
              </a:rPr>
              <a:t>is the principal adviser to the commission on accounting and auditing matters that arise in connection with the securities laws. The office also works closely with private sector bodies such as the FASB and the AICPA that set various accounting and auditing standards.</a:t>
            </a:r>
          </a:p>
        </p:txBody>
      </p:sp>
    </p:spTree>
    <p:extLst>
      <p:ext uri="{BB962C8B-B14F-4D97-AF65-F5344CB8AC3E}">
        <p14:creationId xmlns:p14="http://schemas.microsoft.com/office/powerpoint/2010/main" val="304553591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Rot="1" noChangeAspect="1" noChangeArrowheads="1" noTextEdit="1"/>
          </p:cNvSpPr>
          <p:nvPr>
            <p:ph type="sldImg"/>
          </p:nvPr>
        </p:nvSpPr>
        <p:spPr>
          <a:xfrm>
            <a:off x="1150938" y="692150"/>
            <a:ext cx="4556125" cy="3416300"/>
          </a:xfrm>
          <a:ln/>
        </p:spPr>
      </p:sp>
      <p:sp>
        <p:nvSpPr>
          <p:cNvPr id="36867" name="Rectangle 3"/>
          <p:cNvSpPr>
            <a:spLocks noGrp="1" noChangeArrowheads="1"/>
          </p:cNvSpPr>
          <p:nvPr>
            <p:ph type="body" idx="1"/>
          </p:nvPr>
        </p:nvSpPr>
        <p:spPr>
          <a:noFill/>
          <a:ln w="9525"/>
        </p:spPr>
        <p:txBody>
          <a:bodyPr/>
          <a:lstStyle/>
          <a:p>
            <a:r>
              <a:rPr lang="en-US" sz="1200" b="0" i="0" u="none" strike="noStrike" kern="1200" baseline="0" dirty="0">
                <a:solidFill>
                  <a:schemeClr val="tx1"/>
                </a:solidFill>
                <a:latin typeface="Times New Roman" pitchFamily="18" charset="0"/>
                <a:ea typeface="+mn-ea"/>
                <a:cs typeface="+mn-cs"/>
              </a:rPr>
              <a:t>LO 12-2: Describe the purpose(s) of various federal securities laws.</a:t>
            </a:r>
            <a:endParaRPr lang="en-US" dirty="0"/>
          </a:p>
        </p:txBody>
      </p:sp>
    </p:spTree>
    <p:extLst>
      <p:ext uri="{BB962C8B-B14F-4D97-AF65-F5344CB8AC3E}">
        <p14:creationId xmlns:p14="http://schemas.microsoft.com/office/powerpoint/2010/main" val="205433242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noRot="1" noChangeAspect="1" noChangeArrowheads="1" noTextEdit="1"/>
          </p:cNvSpPr>
          <p:nvPr>
            <p:ph type="sldImg"/>
          </p:nvPr>
        </p:nvSpPr>
        <p:spPr>
          <a:xfrm>
            <a:off x="1150938" y="692150"/>
            <a:ext cx="4556125" cy="3416300"/>
          </a:xfrm>
          <a:ln/>
        </p:spPr>
      </p:sp>
      <p:sp>
        <p:nvSpPr>
          <p:cNvPr id="40963" name="Rectangle 3"/>
          <p:cNvSpPr>
            <a:spLocks noGrp="1" noChangeArrowheads="1"/>
          </p:cNvSpPr>
          <p:nvPr>
            <p:ph type="body" idx="1"/>
          </p:nvPr>
        </p:nvSpPr>
        <p:spPr>
          <a:noFill/>
          <a:ln w="9525"/>
        </p:spPr>
        <p:txBody>
          <a:bodyPr/>
          <a:lstStyle/>
          <a:p>
            <a:r>
              <a:rPr lang="en-US" sz="1200" b="0" i="0" u="none" strike="noStrike" kern="1200" baseline="0" dirty="0">
                <a:solidFill>
                  <a:schemeClr val="tx1"/>
                </a:solidFill>
                <a:latin typeface="Times New Roman" pitchFamily="18" charset="0"/>
                <a:ea typeface="+mn-ea"/>
                <a:cs typeface="+mn-cs"/>
              </a:rPr>
              <a:t>The Industrial Commission created by Congress suggested in 1902 that all publicly held companies should be required to disclose material information including annual financial reports. However, the crisis following the stock market crash of 1929 and the widespread fraud that was subsequently discovered were necessary to prompt Congress to act in hope of reestablishing the trust and stability needed for the capital markets. </a:t>
            </a:r>
          </a:p>
        </p:txBody>
      </p:sp>
    </p:spTree>
    <p:extLst>
      <p:ext uri="{BB962C8B-B14F-4D97-AF65-F5344CB8AC3E}">
        <p14:creationId xmlns:p14="http://schemas.microsoft.com/office/powerpoint/2010/main" val="299474499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lvl1pPr>
              <a:defRPr/>
            </a:lvl1pPr>
          </a:lstStyle>
          <a:p>
            <a:pPr>
              <a:defRPr/>
            </a:pPr>
            <a:r>
              <a:rPr lang="en-US" dirty="0"/>
              <a:t>McGraw-Hill/Irwin </a:t>
            </a:r>
          </a:p>
        </p:txBody>
      </p:sp>
      <p:sp>
        <p:nvSpPr>
          <p:cNvPr id="5" name="Footer Placeholder 4"/>
          <p:cNvSpPr>
            <a:spLocks noGrp="1"/>
          </p:cNvSpPr>
          <p:nvPr>
            <p:ph type="ftr" sz="quarter" idx="11"/>
          </p:nvPr>
        </p:nvSpPr>
        <p:spPr>
          <a:xfrm>
            <a:off x="3200400" y="6477000"/>
            <a:ext cx="5105400" cy="396875"/>
          </a:xfrm>
        </p:spPr>
        <p:txBody>
          <a:bodyPr/>
          <a:lstStyle>
            <a:lvl1pPr>
              <a:defRPr/>
            </a:lvl1pPr>
          </a:lstStyle>
          <a:p>
            <a:pPr>
              <a:defRPr/>
            </a:pPr>
            <a:r>
              <a:rPr lang="en-US" dirty="0"/>
              <a:t>Copyright © 2015 by The McGraw-Hill Companies, Inc. All rights reserved. </a:t>
            </a:r>
          </a:p>
        </p:txBody>
      </p:sp>
      <p:sp>
        <p:nvSpPr>
          <p:cNvPr id="6" name="Slide Number Placeholder 5"/>
          <p:cNvSpPr>
            <a:spLocks noGrp="1"/>
          </p:cNvSpPr>
          <p:nvPr>
            <p:ph type="sldNum" sz="quarter" idx="12"/>
          </p:nvPr>
        </p:nvSpPr>
        <p:spPr/>
        <p:txBody>
          <a:bodyPr/>
          <a:lstStyle>
            <a:lvl1pPr>
              <a:defRPr/>
            </a:lvl1pPr>
          </a:lstStyle>
          <a:p>
            <a:pPr>
              <a:defRPr/>
            </a:pPr>
            <a:r>
              <a:rPr lang="en-US" dirty="0"/>
              <a:t>12-</a:t>
            </a:r>
            <a:fld id="{4F8AB9E3-FD97-473C-AD55-753A94B65355}" type="slidenum">
              <a:rPr lang="en-US" smtClean="0"/>
              <a:pPr>
                <a:defRPr/>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pPr>
              <a:defRPr/>
            </a:pPr>
            <a:r>
              <a:rPr lang="en-US" dirty="0"/>
              <a:t>McGraw-Hill/Irwin </a:t>
            </a:r>
          </a:p>
        </p:txBody>
      </p:sp>
      <p:sp>
        <p:nvSpPr>
          <p:cNvPr id="5" name="Footer Placeholder 4"/>
          <p:cNvSpPr>
            <a:spLocks noGrp="1"/>
          </p:cNvSpPr>
          <p:nvPr>
            <p:ph type="ftr" sz="quarter" idx="11"/>
          </p:nvPr>
        </p:nvSpPr>
        <p:spPr>
          <a:xfrm>
            <a:off x="3200400" y="6477000"/>
            <a:ext cx="5105400" cy="396875"/>
          </a:xfrm>
        </p:spPr>
        <p:txBody>
          <a:bodyPr/>
          <a:lstStyle>
            <a:lvl1pPr>
              <a:defRPr/>
            </a:lvl1pPr>
          </a:lstStyle>
          <a:p>
            <a:pPr>
              <a:defRPr/>
            </a:pPr>
            <a:r>
              <a:rPr lang="en-US" dirty="0"/>
              <a:t>Copyright © 2015 by The McGraw-Hill Companies, Inc. All rights reserved. </a:t>
            </a:r>
          </a:p>
        </p:txBody>
      </p:sp>
      <p:sp>
        <p:nvSpPr>
          <p:cNvPr id="6" name="Slide Number Placeholder 5"/>
          <p:cNvSpPr>
            <a:spLocks noGrp="1"/>
          </p:cNvSpPr>
          <p:nvPr>
            <p:ph type="sldNum" sz="quarter" idx="12"/>
          </p:nvPr>
        </p:nvSpPr>
        <p:spPr/>
        <p:txBody>
          <a:bodyPr/>
          <a:lstStyle>
            <a:lvl1pPr>
              <a:defRPr/>
            </a:lvl1pPr>
          </a:lstStyle>
          <a:p>
            <a:pPr>
              <a:defRPr/>
            </a:pPr>
            <a:r>
              <a:rPr lang="en-US" dirty="0"/>
              <a:t>12-</a:t>
            </a:r>
            <a:fld id="{16095C05-3BD2-4BCB-B26C-C72851C7E6B3}" type="slidenum">
              <a:rPr lang="en-US" smtClean="0"/>
              <a:pPr>
                <a:defRPr/>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pPr>
              <a:defRPr/>
            </a:pPr>
            <a:r>
              <a:rPr lang="en-US" dirty="0"/>
              <a:t>McGraw-Hill/Irwin </a:t>
            </a:r>
          </a:p>
        </p:txBody>
      </p:sp>
      <p:sp>
        <p:nvSpPr>
          <p:cNvPr id="5" name="Footer Placeholder 4"/>
          <p:cNvSpPr>
            <a:spLocks noGrp="1"/>
          </p:cNvSpPr>
          <p:nvPr>
            <p:ph type="ftr" sz="quarter" idx="11"/>
          </p:nvPr>
        </p:nvSpPr>
        <p:spPr>
          <a:xfrm>
            <a:off x="3200400" y="6477000"/>
            <a:ext cx="5105400" cy="396875"/>
          </a:xfrm>
        </p:spPr>
        <p:txBody>
          <a:bodyPr/>
          <a:lstStyle>
            <a:lvl1pPr>
              <a:defRPr/>
            </a:lvl1pPr>
          </a:lstStyle>
          <a:p>
            <a:pPr>
              <a:defRPr/>
            </a:pPr>
            <a:r>
              <a:rPr lang="en-US" dirty="0"/>
              <a:t>Copyright © 2015 by The McGraw-Hill Companies, Inc. All rights reserved. </a:t>
            </a:r>
          </a:p>
        </p:txBody>
      </p:sp>
      <p:sp>
        <p:nvSpPr>
          <p:cNvPr id="6" name="Slide Number Placeholder 5"/>
          <p:cNvSpPr>
            <a:spLocks noGrp="1"/>
          </p:cNvSpPr>
          <p:nvPr>
            <p:ph type="sldNum" sz="quarter" idx="12"/>
          </p:nvPr>
        </p:nvSpPr>
        <p:spPr/>
        <p:txBody>
          <a:bodyPr/>
          <a:lstStyle>
            <a:lvl1pPr>
              <a:defRPr/>
            </a:lvl1pPr>
          </a:lstStyle>
          <a:p>
            <a:pPr>
              <a:defRPr/>
            </a:pPr>
            <a:r>
              <a:rPr lang="en-US" dirty="0"/>
              <a:t>12-</a:t>
            </a:r>
            <a:fld id="{4021DB56-3B06-48D6-B7B5-1E827031D1A5}" type="slidenum">
              <a:rPr lang="en-US" smtClean="0"/>
              <a:pPr>
                <a:defRPr/>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pPr>
              <a:defRPr/>
            </a:pPr>
            <a:r>
              <a:rPr lang="en-US" dirty="0"/>
              <a:t>McGraw-Hill/Irwin </a:t>
            </a:r>
          </a:p>
        </p:txBody>
      </p:sp>
      <p:sp>
        <p:nvSpPr>
          <p:cNvPr id="5" name="Footer Placeholder 4"/>
          <p:cNvSpPr>
            <a:spLocks noGrp="1"/>
          </p:cNvSpPr>
          <p:nvPr>
            <p:ph type="ftr" sz="quarter" idx="11"/>
          </p:nvPr>
        </p:nvSpPr>
        <p:spPr>
          <a:xfrm>
            <a:off x="3200400" y="6461125"/>
            <a:ext cx="5105400" cy="396875"/>
          </a:xfrm>
        </p:spPr>
        <p:txBody>
          <a:bodyPr/>
          <a:lstStyle>
            <a:lvl1pPr>
              <a:defRPr/>
            </a:lvl1pPr>
          </a:lstStyle>
          <a:p>
            <a:pPr>
              <a:defRPr/>
            </a:pPr>
            <a:r>
              <a:rPr lang="en-US" dirty="0"/>
              <a:t>Copyright © 2015 by The McGraw-Hill Companies, Inc. All rights reserved. </a:t>
            </a:r>
          </a:p>
        </p:txBody>
      </p:sp>
      <p:sp>
        <p:nvSpPr>
          <p:cNvPr id="6" name="Slide Number Placeholder 5"/>
          <p:cNvSpPr>
            <a:spLocks noGrp="1"/>
          </p:cNvSpPr>
          <p:nvPr>
            <p:ph type="sldNum" sz="quarter" idx="12"/>
          </p:nvPr>
        </p:nvSpPr>
        <p:spPr/>
        <p:txBody>
          <a:bodyPr/>
          <a:lstStyle>
            <a:lvl1pPr>
              <a:defRPr/>
            </a:lvl1pPr>
          </a:lstStyle>
          <a:p>
            <a:pPr>
              <a:defRPr/>
            </a:pPr>
            <a:r>
              <a:rPr lang="en-US" dirty="0"/>
              <a:t>12-</a:t>
            </a:r>
            <a:fld id="{F77E9BDD-0B80-47CC-ABA1-CC4F6202E142}" type="slidenum">
              <a:rPr lang="en-US" smtClean="0"/>
              <a:pPr>
                <a:defRPr/>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lvl1pPr>
              <a:defRPr/>
            </a:lvl1pPr>
          </a:lstStyle>
          <a:p>
            <a:pPr>
              <a:defRPr/>
            </a:pPr>
            <a:r>
              <a:rPr lang="en-US" dirty="0"/>
              <a:t>McGraw-Hill/Irwin </a:t>
            </a:r>
          </a:p>
        </p:txBody>
      </p:sp>
      <p:sp>
        <p:nvSpPr>
          <p:cNvPr id="5" name="Footer Placeholder 4"/>
          <p:cNvSpPr>
            <a:spLocks noGrp="1"/>
          </p:cNvSpPr>
          <p:nvPr>
            <p:ph type="ftr" sz="quarter" idx="11"/>
          </p:nvPr>
        </p:nvSpPr>
        <p:spPr>
          <a:xfrm>
            <a:off x="3200400" y="6477000"/>
            <a:ext cx="5105400" cy="396875"/>
          </a:xfrm>
        </p:spPr>
        <p:txBody>
          <a:bodyPr/>
          <a:lstStyle>
            <a:lvl1pPr>
              <a:defRPr/>
            </a:lvl1pPr>
          </a:lstStyle>
          <a:p>
            <a:pPr>
              <a:defRPr/>
            </a:pPr>
            <a:r>
              <a:rPr lang="en-US" dirty="0"/>
              <a:t>Copyright © 2015 by The McGraw-Hill Companies, Inc. All rights reserved. </a:t>
            </a:r>
          </a:p>
        </p:txBody>
      </p:sp>
      <p:sp>
        <p:nvSpPr>
          <p:cNvPr id="6" name="Slide Number Placeholder 5"/>
          <p:cNvSpPr>
            <a:spLocks noGrp="1"/>
          </p:cNvSpPr>
          <p:nvPr>
            <p:ph type="sldNum" sz="quarter" idx="12"/>
          </p:nvPr>
        </p:nvSpPr>
        <p:spPr/>
        <p:txBody>
          <a:bodyPr/>
          <a:lstStyle>
            <a:lvl1pPr>
              <a:defRPr/>
            </a:lvl1pPr>
          </a:lstStyle>
          <a:p>
            <a:pPr>
              <a:defRPr/>
            </a:pPr>
            <a:r>
              <a:rPr lang="en-US" dirty="0"/>
              <a:t>12-</a:t>
            </a:r>
            <a:fld id="{51506A05-F762-47E0-8EBE-0755BF2930D3}" type="slidenum">
              <a:rPr lang="en-US" smtClean="0"/>
              <a:pPr>
                <a:defRPr/>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p:cNvSpPr>
            <a:spLocks noGrp="1"/>
          </p:cNvSpPr>
          <p:nvPr>
            <p:ph type="dt" sz="half" idx="10"/>
          </p:nvPr>
        </p:nvSpPr>
        <p:spPr/>
        <p:txBody>
          <a:bodyPr/>
          <a:lstStyle>
            <a:lvl1pPr>
              <a:defRPr/>
            </a:lvl1pPr>
          </a:lstStyle>
          <a:p>
            <a:pPr>
              <a:defRPr/>
            </a:pPr>
            <a:r>
              <a:rPr lang="en-US" dirty="0"/>
              <a:t>McGraw-Hill/Irwin </a:t>
            </a:r>
          </a:p>
        </p:txBody>
      </p:sp>
      <p:sp>
        <p:nvSpPr>
          <p:cNvPr id="6" name="Footer Placeholder 4"/>
          <p:cNvSpPr>
            <a:spLocks noGrp="1"/>
          </p:cNvSpPr>
          <p:nvPr>
            <p:ph type="ftr" sz="quarter" idx="11"/>
          </p:nvPr>
        </p:nvSpPr>
        <p:spPr>
          <a:xfrm>
            <a:off x="3200400" y="6477000"/>
            <a:ext cx="5105400" cy="396875"/>
          </a:xfrm>
        </p:spPr>
        <p:txBody>
          <a:bodyPr/>
          <a:lstStyle>
            <a:lvl1pPr>
              <a:defRPr/>
            </a:lvl1pPr>
          </a:lstStyle>
          <a:p>
            <a:pPr>
              <a:defRPr/>
            </a:pPr>
            <a:r>
              <a:rPr lang="en-US" dirty="0"/>
              <a:t>Copyright © 2015 by The McGraw-Hill Companies, Inc. All rights reserved. </a:t>
            </a:r>
          </a:p>
        </p:txBody>
      </p:sp>
      <p:sp>
        <p:nvSpPr>
          <p:cNvPr id="7" name="Slide Number Placeholder 5"/>
          <p:cNvSpPr>
            <a:spLocks noGrp="1"/>
          </p:cNvSpPr>
          <p:nvPr>
            <p:ph type="sldNum" sz="quarter" idx="12"/>
          </p:nvPr>
        </p:nvSpPr>
        <p:spPr/>
        <p:txBody>
          <a:bodyPr/>
          <a:lstStyle>
            <a:lvl1pPr>
              <a:defRPr/>
            </a:lvl1pPr>
          </a:lstStyle>
          <a:p>
            <a:pPr>
              <a:defRPr/>
            </a:pPr>
            <a:r>
              <a:rPr lang="en-US" dirty="0"/>
              <a:t>12-</a:t>
            </a:r>
            <a:fld id="{32E31A11-C3ED-4A59-9AEE-CE525DCB4141}" type="slidenum">
              <a:rPr lang="en-US" smtClean="0"/>
              <a:pPr>
                <a:defRPr/>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3"/>
          <p:cNvSpPr>
            <a:spLocks noGrp="1"/>
          </p:cNvSpPr>
          <p:nvPr>
            <p:ph type="dt" sz="half" idx="10"/>
          </p:nvPr>
        </p:nvSpPr>
        <p:spPr/>
        <p:txBody>
          <a:bodyPr/>
          <a:lstStyle>
            <a:lvl1pPr>
              <a:defRPr/>
            </a:lvl1pPr>
          </a:lstStyle>
          <a:p>
            <a:pPr>
              <a:defRPr/>
            </a:pPr>
            <a:r>
              <a:rPr lang="en-US" dirty="0"/>
              <a:t>McGraw-Hill/Irwin </a:t>
            </a:r>
          </a:p>
        </p:txBody>
      </p:sp>
      <p:sp>
        <p:nvSpPr>
          <p:cNvPr id="8" name="Footer Placeholder 4"/>
          <p:cNvSpPr>
            <a:spLocks noGrp="1"/>
          </p:cNvSpPr>
          <p:nvPr>
            <p:ph type="ftr" sz="quarter" idx="11"/>
          </p:nvPr>
        </p:nvSpPr>
        <p:spPr>
          <a:xfrm>
            <a:off x="3200400" y="6477000"/>
            <a:ext cx="5105400" cy="396875"/>
          </a:xfrm>
        </p:spPr>
        <p:txBody>
          <a:bodyPr/>
          <a:lstStyle>
            <a:lvl1pPr>
              <a:defRPr/>
            </a:lvl1pPr>
          </a:lstStyle>
          <a:p>
            <a:pPr>
              <a:defRPr/>
            </a:pPr>
            <a:r>
              <a:rPr lang="en-US" dirty="0"/>
              <a:t>Copyright © 2015 by The McGraw-Hill Companies, Inc. All rights reserved. </a:t>
            </a:r>
          </a:p>
        </p:txBody>
      </p:sp>
      <p:sp>
        <p:nvSpPr>
          <p:cNvPr id="9" name="Slide Number Placeholder 5"/>
          <p:cNvSpPr>
            <a:spLocks noGrp="1"/>
          </p:cNvSpPr>
          <p:nvPr>
            <p:ph type="sldNum" sz="quarter" idx="12"/>
          </p:nvPr>
        </p:nvSpPr>
        <p:spPr/>
        <p:txBody>
          <a:bodyPr/>
          <a:lstStyle>
            <a:lvl1pPr>
              <a:defRPr/>
            </a:lvl1pPr>
          </a:lstStyle>
          <a:p>
            <a:pPr>
              <a:defRPr/>
            </a:pPr>
            <a:r>
              <a:rPr lang="en-US" dirty="0"/>
              <a:t>12-</a:t>
            </a:r>
            <a:fld id="{A1ED252C-0DC8-4227-A78C-7578626EB48B}" type="slidenum">
              <a:rPr lang="en-US" smtClean="0"/>
              <a:pPr>
                <a:defRPr/>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3"/>
          <p:cNvSpPr>
            <a:spLocks noGrp="1"/>
          </p:cNvSpPr>
          <p:nvPr>
            <p:ph type="dt" sz="half" idx="10"/>
          </p:nvPr>
        </p:nvSpPr>
        <p:spPr/>
        <p:txBody>
          <a:bodyPr/>
          <a:lstStyle>
            <a:lvl1pPr>
              <a:defRPr/>
            </a:lvl1pPr>
          </a:lstStyle>
          <a:p>
            <a:pPr>
              <a:defRPr/>
            </a:pPr>
            <a:r>
              <a:rPr lang="en-US" dirty="0"/>
              <a:t>McGraw-Hill/Irwin </a:t>
            </a:r>
          </a:p>
        </p:txBody>
      </p:sp>
      <p:sp>
        <p:nvSpPr>
          <p:cNvPr id="4" name="Footer Placeholder 4"/>
          <p:cNvSpPr>
            <a:spLocks noGrp="1"/>
          </p:cNvSpPr>
          <p:nvPr>
            <p:ph type="ftr" sz="quarter" idx="11"/>
          </p:nvPr>
        </p:nvSpPr>
        <p:spPr>
          <a:xfrm>
            <a:off x="3200400" y="6477000"/>
            <a:ext cx="5105400" cy="396875"/>
          </a:xfrm>
        </p:spPr>
        <p:txBody>
          <a:bodyPr/>
          <a:lstStyle>
            <a:lvl1pPr>
              <a:defRPr/>
            </a:lvl1pPr>
          </a:lstStyle>
          <a:p>
            <a:pPr>
              <a:defRPr/>
            </a:pPr>
            <a:r>
              <a:rPr lang="en-US" dirty="0"/>
              <a:t>Copyright © 2015 by The McGraw-Hill Companies, Inc. All rights reserved. </a:t>
            </a:r>
          </a:p>
        </p:txBody>
      </p:sp>
      <p:sp>
        <p:nvSpPr>
          <p:cNvPr id="5" name="Slide Number Placeholder 5"/>
          <p:cNvSpPr>
            <a:spLocks noGrp="1"/>
          </p:cNvSpPr>
          <p:nvPr>
            <p:ph type="sldNum" sz="quarter" idx="12"/>
          </p:nvPr>
        </p:nvSpPr>
        <p:spPr/>
        <p:txBody>
          <a:bodyPr/>
          <a:lstStyle>
            <a:lvl1pPr>
              <a:defRPr/>
            </a:lvl1pPr>
          </a:lstStyle>
          <a:p>
            <a:pPr>
              <a:defRPr/>
            </a:pPr>
            <a:r>
              <a:rPr lang="en-US" dirty="0"/>
              <a:t>12-</a:t>
            </a:r>
            <a:fld id="{7432997F-274D-4167-8340-78EB65E700B7}" type="slidenum">
              <a:rPr lang="en-US" smtClean="0"/>
              <a:pPr>
                <a:defRPr/>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r>
              <a:rPr lang="en-US" dirty="0"/>
              <a:t>McGraw-Hill/Irwin </a:t>
            </a:r>
          </a:p>
        </p:txBody>
      </p:sp>
      <p:sp>
        <p:nvSpPr>
          <p:cNvPr id="3" name="Footer Placeholder 4"/>
          <p:cNvSpPr>
            <a:spLocks noGrp="1"/>
          </p:cNvSpPr>
          <p:nvPr>
            <p:ph type="ftr" sz="quarter" idx="11"/>
          </p:nvPr>
        </p:nvSpPr>
        <p:spPr>
          <a:xfrm>
            <a:off x="3200400" y="6477000"/>
            <a:ext cx="5105400" cy="396875"/>
          </a:xfrm>
        </p:spPr>
        <p:txBody>
          <a:bodyPr/>
          <a:lstStyle>
            <a:lvl1pPr>
              <a:defRPr/>
            </a:lvl1pPr>
          </a:lstStyle>
          <a:p>
            <a:pPr>
              <a:defRPr/>
            </a:pPr>
            <a:r>
              <a:rPr lang="en-US" dirty="0"/>
              <a:t>Copyright © 2015 by The McGraw-Hill Companies, Inc. All rights reserved. </a:t>
            </a:r>
          </a:p>
        </p:txBody>
      </p:sp>
      <p:sp>
        <p:nvSpPr>
          <p:cNvPr id="4" name="Slide Number Placeholder 5"/>
          <p:cNvSpPr>
            <a:spLocks noGrp="1"/>
          </p:cNvSpPr>
          <p:nvPr>
            <p:ph type="sldNum" sz="quarter" idx="12"/>
          </p:nvPr>
        </p:nvSpPr>
        <p:spPr/>
        <p:txBody>
          <a:bodyPr/>
          <a:lstStyle>
            <a:lvl1pPr>
              <a:defRPr/>
            </a:lvl1pPr>
          </a:lstStyle>
          <a:p>
            <a:pPr>
              <a:defRPr/>
            </a:pPr>
            <a:r>
              <a:rPr lang="en-US" dirty="0"/>
              <a:t>12-</a:t>
            </a:r>
            <a:fld id="{9EB5B589-FD06-4391-A247-3D81A17090A9}" type="slidenum">
              <a:rPr lang="en-US" smtClean="0"/>
              <a:pPr>
                <a:defRPr/>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p:cNvSpPr>
            <a:spLocks noGrp="1"/>
          </p:cNvSpPr>
          <p:nvPr>
            <p:ph type="dt" sz="half" idx="10"/>
          </p:nvPr>
        </p:nvSpPr>
        <p:spPr/>
        <p:txBody>
          <a:bodyPr/>
          <a:lstStyle>
            <a:lvl1pPr>
              <a:defRPr/>
            </a:lvl1pPr>
          </a:lstStyle>
          <a:p>
            <a:pPr>
              <a:defRPr/>
            </a:pPr>
            <a:r>
              <a:rPr lang="en-US" dirty="0"/>
              <a:t>McGraw-Hill/Irwin </a:t>
            </a:r>
          </a:p>
        </p:txBody>
      </p:sp>
      <p:sp>
        <p:nvSpPr>
          <p:cNvPr id="6" name="Footer Placeholder 4"/>
          <p:cNvSpPr>
            <a:spLocks noGrp="1"/>
          </p:cNvSpPr>
          <p:nvPr>
            <p:ph type="ftr" sz="quarter" idx="11"/>
          </p:nvPr>
        </p:nvSpPr>
        <p:spPr>
          <a:xfrm>
            <a:off x="3200400" y="6477000"/>
            <a:ext cx="5105400" cy="396875"/>
          </a:xfrm>
        </p:spPr>
        <p:txBody>
          <a:bodyPr/>
          <a:lstStyle>
            <a:lvl1pPr>
              <a:defRPr/>
            </a:lvl1pPr>
          </a:lstStyle>
          <a:p>
            <a:pPr>
              <a:defRPr/>
            </a:pPr>
            <a:r>
              <a:rPr lang="en-US" dirty="0"/>
              <a:t>Copyright © 2015 by The McGraw-Hill Companies, Inc. All rights reserved. </a:t>
            </a:r>
          </a:p>
        </p:txBody>
      </p:sp>
      <p:sp>
        <p:nvSpPr>
          <p:cNvPr id="7" name="Slide Number Placeholder 5"/>
          <p:cNvSpPr>
            <a:spLocks noGrp="1"/>
          </p:cNvSpPr>
          <p:nvPr>
            <p:ph type="sldNum" sz="quarter" idx="12"/>
          </p:nvPr>
        </p:nvSpPr>
        <p:spPr/>
        <p:txBody>
          <a:bodyPr/>
          <a:lstStyle>
            <a:lvl1pPr>
              <a:defRPr/>
            </a:lvl1pPr>
          </a:lstStyle>
          <a:p>
            <a:pPr>
              <a:defRPr/>
            </a:pPr>
            <a:r>
              <a:rPr lang="en-US" dirty="0"/>
              <a:t>12-</a:t>
            </a:r>
            <a:fld id="{A8E5E510-489B-4D2E-80E5-28C8D9768967}" type="slidenum">
              <a:rPr lang="en-US" smtClean="0"/>
              <a:pPr>
                <a:defRPr/>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dirty="0"/>
              <a:t>Click icon to add picture</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p:cNvSpPr>
            <a:spLocks noGrp="1"/>
          </p:cNvSpPr>
          <p:nvPr>
            <p:ph type="dt" sz="half" idx="10"/>
          </p:nvPr>
        </p:nvSpPr>
        <p:spPr/>
        <p:txBody>
          <a:bodyPr/>
          <a:lstStyle>
            <a:lvl1pPr>
              <a:defRPr/>
            </a:lvl1pPr>
          </a:lstStyle>
          <a:p>
            <a:pPr>
              <a:defRPr/>
            </a:pPr>
            <a:r>
              <a:rPr lang="en-US" dirty="0"/>
              <a:t>McGraw-Hill/Irwin </a:t>
            </a:r>
          </a:p>
        </p:txBody>
      </p:sp>
      <p:sp>
        <p:nvSpPr>
          <p:cNvPr id="6" name="Footer Placeholder 4"/>
          <p:cNvSpPr>
            <a:spLocks noGrp="1"/>
          </p:cNvSpPr>
          <p:nvPr>
            <p:ph type="ftr" sz="quarter" idx="11"/>
          </p:nvPr>
        </p:nvSpPr>
        <p:spPr>
          <a:xfrm>
            <a:off x="3200400" y="6477000"/>
            <a:ext cx="5105400" cy="396875"/>
          </a:xfrm>
        </p:spPr>
        <p:txBody>
          <a:bodyPr/>
          <a:lstStyle>
            <a:lvl1pPr>
              <a:defRPr/>
            </a:lvl1pPr>
          </a:lstStyle>
          <a:p>
            <a:pPr>
              <a:defRPr/>
            </a:pPr>
            <a:r>
              <a:rPr lang="en-US" dirty="0"/>
              <a:t>Copyright © 2015 by The McGraw-Hill Companies, Inc. All rights reserved. </a:t>
            </a:r>
          </a:p>
        </p:txBody>
      </p:sp>
      <p:sp>
        <p:nvSpPr>
          <p:cNvPr id="7" name="Slide Number Placeholder 5"/>
          <p:cNvSpPr>
            <a:spLocks noGrp="1"/>
          </p:cNvSpPr>
          <p:nvPr>
            <p:ph type="sldNum" sz="quarter" idx="12"/>
          </p:nvPr>
        </p:nvSpPr>
        <p:spPr/>
        <p:txBody>
          <a:bodyPr/>
          <a:lstStyle>
            <a:lvl1pPr>
              <a:defRPr/>
            </a:lvl1pPr>
          </a:lstStyle>
          <a:p>
            <a:pPr>
              <a:defRPr/>
            </a:pPr>
            <a:r>
              <a:rPr lang="en-US" dirty="0"/>
              <a:t>12-</a:t>
            </a:r>
            <a:fld id="{75D509FB-987E-4BC9-95F5-86762DB49788}" type="slidenum">
              <a:rPr lang="en-US" smtClean="0"/>
              <a:pPr>
                <a:defRPr/>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152400" y="152400"/>
            <a:ext cx="8763000" cy="1143000"/>
          </a:xfrm>
          <a:prstGeom prst="roundRect">
            <a:avLst/>
          </a:prstGeom>
          <a:noFill/>
          <a:ln w="57150">
            <a:solidFill>
              <a:srgbClr val="002060"/>
            </a:solidFill>
            <a:miter lim="800000"/>
            <a:headEnd/>
            <a:tailEnd/>
          </a:ln>
        </p:spPr>
        <p:txBody>
          <a:bodyPr vert="horz" wrap="square" lIns="91440" tIns="45720" rIns="91440" bIns="45720" numCol="1" anchor="ctr" anchorCtr="0" compatLnSpc="1">
            <a:prstTxWarp prst="textNoShape">
              <a:avLst/>
            </a:prstTxWarp>
          </a:bodyPr>
          <a:lstStyle/>
          <a:p>
            <a:pPr lvl="0"/>
            <a:r>
              <a:rPr lang="en-US" dirty="0"/>
              <a:t>Click to edit Master title style</a:t>
            </a:r>
          </a:p>
        </p:txBody>
      </p:sp>
      <p:sp>
        <p:nvSpPr>
          <p:cNvPr id="1027" name="Text Placeholder 2"/>
          <p:cNvSpPr>
            <a:spLocks noGrp="1"/>
          </p:cNvSpPr>
          <p:nvPr>
            <p:ph type="body" idx="1"/>
          </p:nvPr>
        </p:nvSpPr>
        <p:spPr bwMode="auto">
          <a:xfrm>
            <a:off x="228600" y="1600200"/>
            <a:ext cx="84582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1676400" y="6477000"/>
            <a:ext cx="1524000" cy="381000"/>
          </a:xfrm>
          <a:prstGeom prst="rect">
            <a:avLst/>
          </a:prstGeom>
        </p:spPr>
        <p:txBody>
          <a:bodyPr vert="horz" lIns="91440" tIns="45720" rIns="91440" bIns="45720" rtlCol="0" anchor="ctr"/>
          <a:lstStyle>
            <a:lvl1pPr algn="l" fontAlgn="auto">
              <a:spcBef>
                <a:spcPts val="0"/>
              </a:spcBef>
              <a:spcAft>
                <a:spcPts val="0"/>
              </a:spcAft>
              <a:defRPr sz="1200" b="1" i="1" smtClean="0">
                <a:solidFill>
                  <a:srgbClr val="002060"/>
                </a:solidFill>
                <a:effectLst/>
                <a:latin typeface="Times New Roman" pitchFamily="18" charset="0"/>
                <a:cs typeface="Times New Roman" pitchFamily="18" charset="0"/>
              </a:defRPr>
            </a:lvl1pPr>
          </a:lstStyle>
          <a:p>
            <a:pPr>
              <a:defRPr/>
            </a:pPr>
            <a:r>
              <a:rPr lang="en-US" dirty="0">
                <a:cs typeface="+mn-cs"/>
              </a:rPr>
              <a:t>McGraw-Hill/Irwin </a:t>
            </a:r>
            <a:endParaRPr lang="en-US" dirty="0"/>
          </a:p>
        </p:txBody>
      </p:sp>
      <p:sp>
        <p:nvSpPr>
          <p:cNvPr id="5" name="Footer Placeholder 4"/>
          <p:cNvSpPr>
            <a:spLocks noGrp="1"/>
          </p:cNvSpPr>
          <p:nvPr>
            <p:ph type="ftr" sz="quarter" idx="3"/>
          </p:nvPr>
        </p:nvSpPr>
        <p:spPr>
          <a:xfrm>
            <a:off x="3200400" y="6537325"/>
            <a:ext cx="5105400" cy="396875"/>
          </a:xfrm>
          <a:prstGeom prst="rect">
            <a:avLst/>
          </a:prstGeom>
        </p:spPr>
        <p:txBody>
          <a:bodyPr vert="horz" lIns="91440" tIns="45720" rIns="91440" bIns="45720" rtlCol="0" anchor="ctr"/>
          <a:lstStyle>
            <a:lvl1pPr algn="ctr" fontAlgn="auto">
              <a:spcBef>
                <a:spcPts val="0"/>
              </a:spcBef>
              <a:spcAft>
                <a:spcPts val="0"/>
              </a:spcAft>
              <a:defRPr sz="1200" b="1" i="1" smtClean="0">
                <a:solidFill>
                  <a:srgbClr val="002060"/>
                </a:solidFill>
                <a:effectLst/>
                <a:latin typeface="Times New Roman" pitchFamily="18" charset="0"/>
                <a:cs typeface="Times New Roman" pitchFamily="18" charset="0"/>
              </a:defRPr>
            </a:lvl1pPr>
          </a:lstStyle>
          <a:p>
            <a:pPr>
              <a:defRPr/>
            </a:pPr>
            <a:r>
              <a:rPr lang="en-US" dirty="0">
                <a:cs typeface="+mn-cs"/>
              </a:rPr>
              <a:t>Copyright © 2015 by The McGraw-Hill Companies, Inc. All rights reserved. </a:t>
            </a:r>
          </a:p>
          <a:p>
            <a:pPr>
              <a:defRPr/>
            </a:pPr>
            <a:endParaRPr lang="en-US" dirty="0"/>
          </a:p>
        </p:txBody>
      </p:sp>
      <p:sp>
        <p:nvSpPr>
          <p:cNvPr id="6" name="Slide Number Placeholder 5"/>
          <p:cNvSpPr>
            <a:spLocks noGrp="1"/>
          </p:cNvSpPr>
          <p:nvPr>
            <p:ph type="sldNum" sz="quarter" idx="4"/>
          </p:nvPr>
        </p:nvSpPr>
        <p:spPr>
          <a:xfrm>
            <a:off x="8382000" y="6461125"/>
            <a:ext cx="609600" cy="396875"/>
          </a:xfrm>
          <a:prstGeom prst="rect">
            <a:avLst/>
          </a:prstGeom>
        </p:spPr>
        <p:txBody>
          <a:bodyPr vert="horz" lIns="91440" tIns="45720" rIns="91440" bIns="45720" rtlCol="0" anchor="ctr"/>
          <a:lstStyle>
            <a:lvl1pPr algn="r" fontAlgn="auto">
              <a:spcBef>
                <a:spcPts val="0"/>
              </a:spcBef>
              <a:spcAft>
                <a:spcPts val="0"/>
              </a:spcAft>
              <a:defRPr sz="1200" b="1" i="1" smtClean="0">
                <a:solidFill>
                  <a:srgbClr val="002060"/>
                </a:solidFill>
                <a:effectLst/>
                <a:latin typeface="Times New Roman" pitchFamily="18" charset="0"/>
                <a:cs typeface="Times New Roman" pitchFamily="18" charset="0"/>
              </a:defRPr>
            </a:lvl1pPr>
          </a:lstStyle>
          <a:p>
            <a:pPr>
              <a:defRPr/>
            </a:pPr>
            <a:r>
              <a:rPr lang="en-US" dirty="0"/>
              <a:t>12-</a:t>
            </a:r>
            <a:fld id="{B389CB3F-DA7F-4D11-BE91-32EDAB2B185B}" type="slidenum">
              <a:rPr lang="en-US" smtClean="0"/>
              <a:pPr>
                <a:defRPr/>
              </a:pPr>
              <a:t>‹#›</a:t>
            </a:fld>
            <a:endParaRPr lang="en-US" dirty="0"/>
          </a:p>
        </p:txBody>
      </p:sp>
      <p:sp>
        <p:nvSpPr>
          <p:cNvPr id="9" name="Date Placeholder 7"/>
          <p:cNvSpPr txBox="1">
            <a:spLocks/>
          </p:cNvSpPr>
          <p:nvPr userDrawn="1"/>
        </p:nvSpPr>
        <p:spPr>
          <a:xfrm>
            <a:off x="1447800" y="7070725"/>
            <a:ext cx="1981200" cy="473075"/>
          </a:xfrm>
          <a:prstGeom prst="rect">
            <a:avLst/>
          </a:prstGeom>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dirty="0">
              <a:ln>
                <a:noFill/>
              </a:ln>
              <a:solidFill>
                <a:schemeClr val="tx1"/>
              </a:solidFill>
              <a:effectLst>
                <a:outerShdw blurRad="38100" dist="38100" dir="2700000" algn="tl">
                  <a:srgbClr val="000000">
                    <a:alpha val="43137"/>
                  </a:srgbClr>
                </a:outerShdw>
              </a:effectLst>
              <a:uLnTx/>
              <a:uFillTx/>
              <a:latin typeface="Times New Roman" pitchFamily="18" charset="0"/>
              <a:ea typeface="+mn-ea"/>
              <a:cs typeface="+mn-cs"/>
            </a:endParaRPr>
          </a:p>
        </p:txBody>
      </p:sp>
      <p:sp>
        <p:nvSpPr>
          <p:cNvPr id="10" name="Footer Placeholder 9"/>
          <p:cNvSpPr txBox="1">
            <a:spLocks/>
          </p:cNvSpPr>
          <p:nvPr userDrawn="1"/>
        </p:nvSpPr>
        <p:spPr>
          <a:xfrm>
            <a:off x="2971800" y="7070725"/>
            <a:ext cx="5181600" cy="473075"/>
          </a:xfrm>
          <a:prstGeom prst="rect">
            <a:avLst/>
          </a:prstGeom>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dirty="0">
              <a:ln>
                <a:noFill/>
              </a:ln>
              <a:solidFill>
                <a:schemeClr val="tx1"/>
              </a:solidFill>
              <a:effectLst>
                <a:outerShdw blurRad="38100" dist="38100" dir="2700000" algn="tl">
                  <a:srgbClr val="000000">
                    <a:alpha val="43137"/>
                  </a:srgbClr>
                </a:outerShdw>
              </a:effectLst>
              <a:uLnTx/>
              <a:uFillTx/>
              <a:latin typeface="Times New Roman" pitchFamily="18" charset="0"/>
              <a:ea typeface="+mn-ea"/>
              <a:cs typeface="+mn-cs"/>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hdr="0"/>
  <p:txStyles>
    <p:titleStyle>
      <a:lvl1pPr algn="ctr" rtl="0" eaLnBrk="1" fontAlgn="base" hangingPunct="1">
        <a:spcBef>
          <a:spcPct val="0"/>
        </a:spcBef>
        <a:spcAft>
          <a:spcPct val="0"/>
        </a:spcAft>
        <a:defRPr sz="4000" b="1" kern="1200">
          <a:solidFill>
            <a:srgbClr val="002060"/>
          </a:solidFill>
          <a:latin typeface="Times New Roman" pitchFamily="18" charset="0"/>
          <a:ea typeface="+mj-ea"/>
          <a:cs typeface="Times New Roman" pitchFamily="18" charset="0"/>
        </a:defRPr>
      </a:lvl1pPr>
      <a:lvl2pPr algn="ctr" rtl="0" eaLnBrk="1" fontAlgn="base" hangingPunct="1">
        <a:spcBef>
          <a:spcPct val="0"/>
        </a:spcBef>
        <a:spcAft>
          <a:spcPct val="0"/>
        </a:spcAft>
        <a:defRPr sz="4400">
          <a:solidFill>
            <a:schemeClr val="tx1"/>
          </a:solidFill>
          <a:latin typeface="Calibri" pitchFamily="34" charset="0"/>
        </a:defRPr>
      </a:lvl2pPr>
      <a:lvl3pPr algn="ctr" rtl="0" eaLnBrk="1" fontAlgn="base" hangingPunct="1">
        <a:spcBef>
          <a:spcPct val="0"/>
        </a:spcBef>
        <a:spcAft>
          <a:spcPct val="0"/>
        </a:spcAft>
        <a:defRPr sz="4400">
          <a:solidFill>
            <a:schemeClr val="tx1"/>
          </a:solidFill>
          <a:latin typeface="Calibri" pitchFamily="34" charset="0"/>
        </a:defRPr>
      </a:lvl3pPr>
      <a:lvl4pPr algn="ctr" rtl="0" eaLnBrk="1" fontAlgn="base" hangingPunct="1">
        <a:spcBef>
          <a:spcPct val="0"/>
        </a:spcBef>
        <a:spcAft>
          <a:spcPct val="0"/>
        </a:spcAft>
        <a:defRPr sz="4400">
          <a:solidFill>
            <a:schemeClr val="tx1"/>
          </a:solidFill>
          <a:latin typeface="Calibri" pitchFamily="34" charset="0"/>
        </a:defRPr>
      </a:lvl4pPr>
      <a:lvl5pPr algn="ctr" rtl="0" eaLnBrk="1" fontAlgn="base" hangingPunct="1">
        <a:spcBef>
          <a:spcPct val="0"/>
        </a:spcBef>
        <a:spcAft>
          <a:spcPct val="0"/>
        </a:spcAft>
        <a:defRPr sz="4400">
          <a:solidFill>
            <a:schemeClr val="tx1"/>
          </a:solidFill>
          <a:latin typeface="Calibri" pitchFamily="34" charset="0"/>
        </a:defRPr>
      </a:lvl5pPr>
      <a:lvl6pPr marL="457200" algn="ctr" rtl="0" eaLnBrk="1" fontAlgn="base" hangingPunct="1">
        <a:spcBef>
          <a:spcPct val="0"/>
        </a:spcBef>
        <a:spcAft>
          <a:spcPct val="0"/>
        </a:spcAft>
        <a:defRPr sz="4400">
          <a:solidFill>
            <a:schemeClr val="tx1"/>
          </a:solidFill>
          <a:latin typeface="Calibri" pitchFamily="34" charset="0"/>
        </a:defRPr>
      </a:lvl6pPr>
      <a:lvl7pPr marL="914400" algn="ctr" rtl="0" eaLnBrk="1" fontAlgn="base" hangingPunct="1">
        <a:spcBef>
          <a:spcPct val="0"/>
        </a:spcBef>
        <a:spcAft>
          <a:spcPct val="0"/>
        </a:spcAft>
        <a:defRPr sz="4400">
          <a:solidFill>
            <a:schemeClr val="tx1"/>
          </a:solidFill>
          <a:latin typeface="Calibri" pitchFamily="34" charset="0"/>
        </a:defRPr>
      </a:lvl7pPr>
      <a:lvl8pPr marL="1371600" algn="ctr" rtl="0" eaLnBrk="1" fontAlgn="base" hangingPunct="1">
        <a:spcBef>
          <a:spcPct val="0"/>
        </a:spcBef>
        <a:spcAft>
          <a:spcPct val="0"/>
        </a:spcAft>
        <a:defRPr sz="4400">
          <a:solidFill>
            <a:schemeClr val="tx1"/>
          </a:solidFill>
          <a:latin typeface="Calibri" pitchFamily="34" charset="0"/>
        </a:defRPr>
      </a:lvl8pPr>
      <a:lvl9pPr marL="1828800" algn="ctr" rtl="0" eaLnBrk="1" fontAlgn="base" hangingPunct="1">
        <a:spcBef>
          <a:spcPct val="0"/>
        </a:spcBef>
        <a:spcAft>
          <a:spcPct val="0"/>
        </a:spcAft>
        <a:defRPr sz="4400">
          <a:solidFill>
            <a:schemeClr val="tx1"/>
          </a:solidFill>
          <a:latin typeface="Calibri" pitchFamily="34" charset="0"/>
        </a:defRPr>
      </a:lvl9pPr>
    </p:titleStyle>
    <p:bodyStyle>
      <a:lvl1pPr marL="342900" indent="-342900" algn="l" rtl="0" eaLnBrk="1" fontAlgn="base" hangingPunct="1">
        <a:spcBef>
          <a:spcPct val="20000"/>
        </a:spcBef>
        <a:spcAft>
          <a:spcPct val="0"/>
        </a:spcAft>
        <a:buFont typeface="Arial" charset="0"/>
        <a:buChar char="•"/>
        <a:defRPr sz="3200" b="1" kern="1200">
          <a:solidFill>
            <a:srgbClr val="002060"/>
          </a:solidFill>
          <a:latin typeface="Times New Roman" pitchFamily="18" charset="0"/>
          <a:ea typeface="+mn-ea"/>
          <a:cs typeface="Times New Roman" pitchFamily="18" charset="0"/>
        </a:defRPr>
      </a:lvl1pPr>
      <a:lvl2pPr marL="742950" indent="-285750" algn="l" rtl="0" eaLnBrk="1" fontAlgn="base" hangingPunct="1">
        <a:spcBef>
          <a:spcPct val="20000"/>
        </a:spcBef>
        <a:spcAft>
          <a:spcPct val="0"/>
        </a:spcAft>
        <a:buFont typeface="Arial" charset="0"/>
        <a:buChar char="–"/>
        <a:defRPr sz="2800" b="1" kern="1200">
          <a:solidFill>
            <a:srgbClr val="002060"/>
          </a:solidFill>
          <a:latin typeface="Times New Roman" pitchFamily="18" charset="0"/>
          <a:ea typeface="+mn-ea"/>
          <a:cs typeface="Times New Roman" pitchFamily="18" charset="0"/>
        </a:defRPr>
      </a:lvl2pPr>
      <a:lvl3pPr marL="1143000" indent="-228600" algn="l" rtl="0" eaLnBrk="1" fontAlgn="base" hangingPunct="1">
        <a:spcBef>
          <a:spcPct val="20000"/>
        </a:spcBef>
        <a:spcAft>
          <a:spcPct val="0"/>
        </a:spcAft>
        <a:buFont typeface="Arial" charset="0"/>
        <a:buChar char="•"/>
        <a:defRPr sz="2400" b="1" kern="1200">
          <a:solidFill>
            <a:srgbClr val="002060"/>
          </a:solidFill>
          <a:latin typeface="Times New Roman" pitchFamily="18" charset="0"/>
          <a:ea typeface="+mn-ea"/>
          <a:cs typeface="Times New Roman" pitchFamily="18" charset="0"/>
        </a:defRPr>
      </a:lvl3pPr>
      <a:lvl4pPr marL="1600200" indent="-228600" algn="l" rtl="0" eaLnBrk="1" fontAlgn="base" hangingPunct="1">
        <a:spcBef>
          <a:spcPct val="20000"/>
        </a:spcBef>
        <a:spcAft>
          <a:spcPct val="0"/>
        </a:spcAft>
        <a:buFont typeface="Arial" charset="0"/>
        <a:buChar char="–"/>
        <a:defRPr sz="2000" b="1" kern="1200">
          <a:solidFill>
            <a:srgbClr val="002060"/>
          </a:solidFill>
          <a:latin typeface="Times New Roman" pitchFamily="18" charset="0"/>
          <a:ea typeface="+mn-ea"/>
          <a:cs typeface="Times New Roman" pitchFamily="18" charset="0"/>
        </a:defRPr>
      </a:lvl4pPr>
      <a:lvl5pPr marL="2057400" indent="-228600" algn="l" rtl="0" eaLnBrk="1" fontAlgn="base" hangingPunct="1">
        <a:spcBef>
          <a:spcPct val="20000"/>
        </a:spcBef>
        <a:spcAft>
          <a:spcPct val="0"/>
        </a:spcAft>
        <a:buFont typeface="Arial" charset="0"/>
        <a:buChar char="»"/>
        <a:defRPr sz="2000" b="1" kern="1200">
          <a:solidFill>
            <a:srgbClr val="002060"/>
          </a:solidFill>
          <a:latin typeface="Times New Roman" pitchFamily="18" charset="0"/>
          <a:ea typeface="+mn-ea"/>
          <a:cs typeface="Times New Roman" pitchFamily="18"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2.xml"/><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9"/>
          <p:cNvSpPr>
            <a:spLocks noGrp="1" noChangeArrowheads="1"/>
          </p:cNvSpPr>
          <p:nvPr>
            <p:ph type="title"/>
          </p:nvPr>
        </p:nvSpPr>
        <p:spPr/>
        <p:txBody>
          <a:bodyPr/>
          <a:lstStyle/>
          <a:p>
            <a:r>
              <a:rPr lang="en-US" sz="4000" dirty="0"/>
              <a:t>Chapter Twelve</a:t>
            </a:r>
          </a:p>
        </p:txBody>
      </p:sp>
      <p:sp>
        <p:nvSpPr>
          <p:cNvPr id="198664" name="Rectangle 8"/>
          <p:cNvSpPr>
            <a:spLocks noChangeArrowheads="1"/>
          </p:cNvSpPr>
          <p:nvPr/>
        </p:nvSpPr>
        <p:spPr bwMode="auto">
          <a:xfrm>
            <a:off x="304800" y="1828800"/>
            <a:ext cx="3962400" cy="4038600"/>
          </a:xfrm>
          <a:prstGeom prst="rect">
            <a:avLst/>
          </a:prstGeom>
          <a:noFill/>
          <a:ln w="12700">
            <a:noFill/>
            <a:miter lim="800000"/>
            <a:headEnd/>
            <a:tailEnd/>
          </a:ln>
          <a:effectLst/>
        </p:spPr>
        <p:txBody>
          <a:bodyPr anchor="ctr" anchorCtr="1"/>
          <a:lstStyle/>
          <a:p>
            <a:pPr algn="ctr">
              <a:defRPr/>
            </a:pPr>
            <a:r>
              <a:rPr lang="en-US" sz="4000" b="1" dirty="0">
                <a:solidFill>
                  <a:srgbClr val="002060"/>
                </a:solidFill>
                <a:effectLst/>
                <a:cs typeface="Times New Roman" pitchFamily="18" charset="0"/>
              </a:rPr>
              <a:t>Financial Reporting and the Securities and Exchange Commission</a:t>
            </a:r>
          </a:p>
        </p:txBody>
      </p:sp>
      <p:sp>
        <p:nvSpPr>
          <p:cNvPr id="5" name="Rectangle 4"/>
          <p:cNvSpPr/>
          <p:nvPr/>
        </p:nvSpPr>
        <p:spPr>
          <a:xfrm>
            <a:off x="495300" y="6535579"/>
            <a:ext cx="8210550" cy="230832"/>
          </a:xfrm>
          <a:prstGeom prst="rect">
            <a:avLst/>
          </a:prstGeom>
        </p:spPr>
        <p:txBody>
          <a:bodyPr wrap="square">
            <a:spAutoFit/>
          </a:bodyPr>
          <a:lstStyle/>
          <a:p>
            <a:pPr algn="ctr"/>
            <a:r>
              <a:rPr lang="en-IN" sz="900" dirty="0">
                <a:solidFill>
                  <a:srgbClr val="000066"/>
                </a:solidFill>
                <a:effectLst/>
              </a:rPr>
              <a:t>Copyright ©2021 McGraw-Hill Education. All rights reserved. No reproduction or distribution without the prior written consent of McGraw-Hill Education.</a:t>
            </a:r>
          </a:p>
        </p:txBody>
      </p:sp>
      <p:pic>
        <p:nvPicPr>
          <p:cNvPr id="6" name="Picture 5">
            <a:extLst>
              <a:ext uri="{FF2B5EF4-FFF2-40B4-BE49-F238E27FC236}">
                <a16:creationId xmlns:a16="http://schemas.microsoft.com/office/drawing/2014/main" id="{EA87F15D-2F80-404C-928A-176FEF4E12B1}"/>
              </a:ext>
            </a:extLst>
          </p:cNvPr>
          <p:cNvPicPr>
            <a:picLocks noChangeAspect="1"/>
          </p:cNvPicPr>
          <p:nvPr/>
        </p:nvPicPr>
        <p:blipFill>
          <a:blip r:embed="rId3"/>
          <a:stretch>
            <a:fillRect/>
          </a:stretch>
        </p:blipFill>
        <p:spPr>
          <a:xfrm>
            <a:off x="4953000" y="1752599"/>
            <a:ext cx="3505200" cy="4485281"/>
          </a:xfrm>
          <a:prstGeom prst="rect">
            <a:avLst/>
          </a:prstGeom>
        </p:spPr>
      </p:pic>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00" name="Rectangle 5"/>
          <p:cNvSpPr>
            <a:spLocks noGrp="1" noChangeArrowheads="1"/>
          </p:cNvSpPr>
          <p:nvPr>
            <p:ph type="title"/>
          </p:nvPr>
        </p:nvSpPr>
        <p:spPr>
          <a:xfrm>
            <a:off x="228600" y="152400"/>
            <a:ext cx="8763000" cy="1143000"/>
          </a:xfrm>
        </p:spPr>
        <p:txBody>
          <a:bodyPr/>
          <a:lstStyle/>
          <a:p>
            <a:r>
              <a:rPr lang="en-US" dirty="0"/>
              <a:t>Securities Act of 1933 and Securities Exchange Act of 1934</a:t>
            </a:r>
          </a:p>
        </p:txBody>
      </p:sp>
      <p:sp>
        <p:nvSpPr>
          <p:cNvPr id="4104" name="Oval 12"/>
          <p:cNvSpPr>
            <a:spLocks noChangeArrowheads="1"/>
          </p:cNvSpPr>
          <p:nvPr/>
        </p:nvSpPr>
        <p:spPr bwMode="auto">
          <a:xfrm>
            <a:off x="838200" y="1295400"/>
            <a:ext cx="7772400" cy="4953000"/>
          </a:xfrm>
          <a:prstGeom prst="rect">
            <a:avLst/>
          </a:prstGeom>
          <a:noFill/>
          <a:ln w="38100">
            <a:noFill/>
            <a:round/>
            <a:headEnd/>
            <a:tailEnd/>
          </a:ln>
        </p:spPr>
        <p:txBody>
          <a:bodyPr wrap="none" anchor="ctr"/>
          <a:lstStyle/>
          <a:p>
            <a:pPr marL="731520" indent="-457200">
              <a:spcBef>
                <a:spcPts val="0"/>
              </a:spcBef>
              <a:buFont typeface="Wingdings" panose="05000000000000000000" pitchFamily="2" charset="2"/>
              <a:buChar char="Ø"/>
            </a:pPr>
            <a:r>
              <a:rPr lang="en-US" sz="2600" b="1" dirty="0">
                <a:solidFill>
                  <a:srgbClr val="000066"/>
                </a:solidFill>
                <a:effectLst/>
              </a:rPr>
              <a:t>Congress enacted the </a:t>
            </a:r>
            <a:r>
              <a:rPr lang="en-US" sz="2600" b="1" dirty="0">
                <a:solidFill>
                  <a:srgbClr val="000066"/>
                </a:solidFill>
                <a:effectLst/>
                <a:cs typeface="Times New Roman" pitchFamily="18" charset="0"/>
              </a:rPr>
              <a:t>Securities Act of 1933, </a:t>
            </a:r>
          </a:p>
          <a:p>
            <a:pPr marL="274320">
              <a:spcBef>
                <a:spcPts val="0"/>
              </a:spcBef>
            </a:pPr>
            <a:r>
              <a:rPr lang="en-US" sz="2600" b="1" dirty="0">
                <a:solidFill>
                  <a:srgbClr val="000066"/>
                </a:solidFill>
                <a:effectLst/>
              </a:rPr>
              <a:t>referred to as the “truth in securities law,” to</a:t>
            </a:r>
            <a:r>
              <a:rPr lang="en-US" sz="2600" b="1" dirty="0">
                <a:solidFill>
                  <a:srgbClr val="000066"/>
                </a:solidFill>
                <a:effectLst/>
                <a:cs typeface="Times New Roman" pitchFamily="18" charset="0"/>
              </a:rPr>
              <a:t> </a:t>
            </a:r>
          </a:p>
          <a:p>
            <a:pPr marL="274320">
              <a:spcBef>
                <a:spcPts val="0"/>
              </a:spcBef>
            </a:pPr>
            <a:r>
              <a:rPr lang="en-US" sz="2600" b="1" dirty="0">
                <a:solidFill>
                  <a:srgbClr val="000066"/>
                </a:solidFill>
                <a:effectLst/>
                <a:cs typeface="Times New Roman" pitchFamily="18" charset="0"/>
              </a:rPr>
              <a:t>regulate the initial offering of securities by a </a:t>
            </a:r>
          </a:p>
          <a:p>
            <a:pPr marL="274320">
              <a:spcBef>
                <a:spcPts val="0"/>
              </a:spcBef>
            </a:pPr>
            <a:r>
              <a:rPr lang="en-US" sz="2600" b="1" dirty="0">
                <a:solidFill>
                  <a:srgbClr val="000066"/>
                </a:solidFill>
                <a:effectLst/>
                <a:cs typeface="Times New Roman" pitchFamily="18" charset="0"/>
              </a:rPr>
              <a:t>company or underwriter.</a:t>
            </a:r>
          </a:p>
          <a:p>
            <a:pPr marL="731520" indent="-457200">
              <a:spcBef>
                <a:spcPts val="600"/>
              </a:spcBef>
              <a:buFont typeface="Wingdings" panose="05000000000000000000" pitchFamily="2" charset="2"/>
              <a:buChar char="Ø"/>
            </a:pPr>
            <a:r>
              <a:rPr lang="en-US" sz="2600" b="1" dirty="0">
                <a:solidFill>
                  <a:srgbClr val="000066"/>
                </a:solidFill>
                <a:effectLst/>
              </a:rPr>
              <a:t>The Securities Exchange Act of 1934 created </a:t>
            </a:r>
          </a:p>
          <a:p>
            <a:pPr marL="274320">
              <a:spcBef>
                <a:spcPts val="0"/>
              </a:spcBef>
            </a:pPr>
            <a:r>
              <a:rPr lang="en-US" sz="2600" b="1" dirty="0">
                <a:solidFill>
                  <a:srgbClr val="000066"/>
                </a:solidFill>
                <a:effectLst/>
              </a:rPr>
              <a:t>the SEC and regulates the subsequent trading </a:t>
            </a:r>
          </a:p>
          <a:p>
            <a:pPr marL="274320">
              <a:spcBef>
                <a:spcPts val="0"/>
              </a:spcBef>
            </a:pPr>
            <a:r>
              <a:rPr lang="en-US" sz="2600" b="1" dirty="0">
                <a:solidFill>
                  <a:srgbClr val="000066"/>
                </a:solidFill>
                <a:effectLst/>
              </a:rPr>
              <a:t>of securities through brokers and exchanges. </a:t>
            </a:r>
          </a:p>
          <a:p>
            <a:pPr marL="731520" lvl="1">
              <a:spcBef>
                <a:spcPts val="0"/>
              </a:spcBef>
              <a:spcAft>
                <a:spcPts val="1200"/>
              </a:spcAft>
            </a:pPr>
            <a:endParaRPr lang="en-US" sz="2500" b="1" dirty="0">
              <a:solidFill>
                <a:srgbClr val="000066"/>
              </a:solidFill>
              <a:effectLst/>
              <a:cs typeface="Times New Roman" pitchFamily="18" charset="0"/>
            </a:endParaRPr>
          </a:p>
        </p:txBody>
      </p:sp>
      <p:sp>
        <p:nvSpPr>
          <p:cNvPr id="12" name="Slide Number Placeholder 11"/>
          <p:cNvSpPr>
            <a:spLocks noGrp="1"/>
          </p:cNvSpPr>
          <p:nvPr>
            <p:ph type="sldNum" sz="quarter" idx="12"/>
          </p:nvPr>
        </p:nvSpPr>
        <p:spPr>
          <a:xfrm>
            <a:off x="8305800" y="6461125"/>
            <a:ext cx="609600" cy="396875"/>
          </a:xfrm>
        </p:spPr>
        <p:txBody>
          <a:bodyPr/>
          <a:lstStyle/>
          <a:p>
            <a:pPr>
              <a:defRPr/>
            </a:pPr>
            <a:r>
              <a:rPr lang="en-US" sz="1000" i="0" dirty="0"/>
              <a:t>12-</a:t>
            </a:r>
            <a:fld id="{7432997F-274D-4167-8340-78EB65E700B7}" type="slidenum">
              <a:rPr lang="en-US" sz="1000" i="0" smtClean="0"/>
              <a:pPr>
                <a:defRPr/>
              </a:pPr>
              <a:t>10</a:t>
            </a:fld>
            <a:endParaRPr lang="en-US" sz="1000" i="0" dirty="0"/>
          </a:p>
        </p:txBody>
      </p:sp>
      <p:sp>
        <p:nvSpPr>
          <p:cNvPr id="5" name="Rectangle 4"/>
          <p:cNvSpPr/>
          <p:nvPr/>
        </p:nvSpPr>
        <p:spPr>
          <a:xfrm>
            <a:off x="495300" y="6535579"/>
            <a:ext cx="8210550" cy="230832"/>
          </a:xfrm>
          <a:prstGeom prst="rect">
            <a:avLst/>
          </a:prstGeom>
        </p:spPr>
        <p:txBody>
          <a:bodyPr wrap="square">
            <a:spAutoFit/>
          </a:bodyPr>
          <a:lstStyle/>
          <a:p>
            <a:pPr algn="ctr"/>
            <a:r>
              <a:rPr lang="en-IN" sz="900" dirty="0">
                <a:solidFill>
                  <a:srgbClr val="000066"/>
                </a:solidFill>
                <a:effectLst/>
              </a:rPr>
              <a:t>Copyright ©2021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253102461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Rectangle 2"/>
          <p:cNvSpPr>
            <a:spLocks noGrp="1" noChangeArrowheads="1"/>
          </p:cNvSpPr>
          <p:nvPr>
            <p:ph type="title"/>
          </p:nvPr>
        </p:nvSpPr>
        <p:spPr/>
        <p:txBody>
          <a:bodyPr/>
          <a:lstStyle/>
          <a:p>
            <a:r>
              <a:rPr lang="en-US" dirty="0"/>
              <a:t>Goals of the SEC</a:t>
            </a:r>
          </a:p>
        </p:txBody>
      </p:sp>
      <p:sp>
        <p:nvSpPr>
          <p:cNvPr id="930819" name="Oval 3"/>
          <p:cNvSpPr>
            <a:spLocks noChangeArrowheads="1"/>
          </p:cNvSpPr>
          <p:nvPr/>
        </p:nvSpPr>
        <p:spPr bwMode="auto">
          <a:xfrm>
            <a:off x="228600" y="2362200"/>
            <a:ext cx="8610600" cy="4038600"/>
          </a:xfrm>
          <a:prstGeom prst="rect">
            <a:avLst/>
          </a:prstGeom>
          <a:noFill/>
          <a:ln>
            <a:noFill/>
            <a:headEnd/>
            <a:tailEnd/>
          </a:ln>
        </p:spPr>
        <p:style>
          <a:lnRef idx="2">
            <a:schemeClr val="accent3"/>
          </a:lnRef>
          <a:fillRef idx="1">
            <a:schemeClr val="lt1"/>
          </a:fillRef>
          <a:effectRef idx="0">
            <a:schemeClr val="accent3"/>
          </a:effectRef>
          <a:fontRef idx="minor">
            <a:schemeClr val="dk1"/>
          </a:fontRef>
        </p:style>
        <p:txBody>
          <a:bodyPr anchor="ctr"/>
          <a:lstStyle/>
          <a:p>
            <a:pPr>
              <a:spcBef>
                <a:spcPts val="600"/>
              </a:spcBef>
              <a:buClr>
                <a:srgbClr val="002060"/>
              </a:buClr>
              <a:buSzPct val="75000"/>
              <a:defRPr/>
            </a:pPr>
            <a:r>
              <a:rPr lang="en-US" sz="2500" b="1" dirty="0">
                <a:solidFill>
                  <a:srgbClr val="000066"/>
                </a:solidFill>
                <a:effectLst/>
                <a:latin typeface="Times New Roman" panose="02020603050405020304" pitchFamily="18" charset="0"/>
                <a:cs typeface="Times New Roman" panose="02020603050405020304" pitchFamily="18" charset="0"/>
              </a:rPr>
              <a:t>The SEC has attempted to achieve several interconnected goals including:</a:t>
            </a:r>
          </a:p>
          <a:p>
            <a:pPr marL="914400" lvl="1" indent="-457200">
              <a:spcBef>
                <a:spcPts val="1200"/>
              </a:spcBef>
              <a:buClr>
                <a:srgbClr val="002060"/>
              </a:buClr>
              <a:buSzPct val="75000"/>
              <a:buFont typeface="Wingdings" pitchFamily="2" charset="2"/>
              <a:buChar char="Ø"/>
              <a:defRPr/>
            </a:pPr>
            <a:r>
              <a:rPr lang="en-US" sz="2500" b="1" dirty="0">
                <a:solidFill>
                  <a:srgbClr val="000066"/>
                </a:solidFill>
                <a:effectLst/>
                <a:latin typeface="Times New Roman" panose="02020603050405020304" pitchFamily="18" charset="0"/>
                <a:cs typeface="Times New Roman" panose="02020603050405020304" pitchFamily="18" charset="0"/>
              </a:rPr>
              <a:t>Ensuring that full and fair information is disclosed to all investors before the securities of a company are allowed to be bought and sold. </a:t>
            </a:r>
          </a:p>
          <a:p>
            <a:pPr marL="914400" lvl="1" indent="-457200">
              <a:spcBef>
                <a:spcPts val="1200"/>
              </a:spcBef>
              <a:buClr>
                <a:srgbClr val="002060"/>
              </a:buClr>
              <a:buSzPct val="75000"/>
              <a:buFont typeface="Wingdings" pitchFamily="2" charset="2"/>
              <a:buChar char="Ø"/>
              <a:defRPr/>
            </a:pPr>
            <a:r>
              <a:rPr lang="en-US" sz="2500" b="1" dirty="0">
                <a:solidFill>
                  <a:srgbClr val="000066"/>
                </a:solidFill>
                <a:effectLst/>
                <a:latin typeface="Times New Roman" pitchFamily="18" charset="0"/>
              </a:rPr>
              <a:t>Prohibiting the dissemination of materially misstated information.</a:t>
            </a:r>
            <a:endParaRPr lang="en-US" sz="2500" b="1" dirty="0">
              <a:solidFill>
                <a:srgbClr val="000066"/>
              </a:solidFill>
              <a:effectLst/>
              <a:latin typeface="Times New Roman" panose="02020603050405020304" pitchFamily="18" charset="0"/>
              <a:cs typeface="Times New Roman" panose="02020603050405020304" pitchFamily="18" charset="0"/>
            </a:endParaRPr>
          </a:p>
          <a:p>
            <a:pPr marL="914400" lvl="1" indent="-457200">
              <a:spcBef>
                <a:spcPts val="600"/>
              </a:spcBef>
              <a:buClr>
                <a:srgbClr val="002060"/>
              </a:buClr>
              <a:buSzPct val="75000"/>
              <a:buFont typeface="Wingdings" pitchFamily="2" charset="2"/>
              <a:buChar char="Ø"/>
              <a:defRPr/>
            </a:pPr>
            <a:r>
              <a:rPr lang="en-US" sz="2500" b="1" dirty="0">
                <a:solidFill>
                  <a:srgbClr val="000066"/>
                </a:solidFill>
                <a:effectLst/>
                <a:latin typeface="Times New Roman" panose="02020603050405020304" pitchFamily="18" charset="0"/>
                <a:cs typeface="Times New Roman" panose="02020603050405020304" pitchFamily="18" charset="0"/>
              </a:rPr>
              <a:t>Preventing misuse of information by inside parties. </a:t>
            </a:r>
          </a:p>
          <a:p>
            <a:pPr marL="914400" lvl="1" indent="-457200">
              <a:spcBef>
                <a:spcPts val="600"/>
              </a:spcBef>
              <a:buClr>
                <a:srgbClr val="002060"/>
              </a:buClr>
              <a:buSzPct val="75000"/>
              <a:buFont typeface="Wingdings" pitchFamily="2" charset="2"/>
              <a:buChar char="Ø"/>
              <a:defRPr/>
            </a:pPr>
            <a:r>
              <a:rPr lang="en-US" sz="2500" b="1" dirty="0">
                <a:solidFill>
                  <a:srgbClr val="000066"/>
                </a:solidFill>
                <a:effectLst/>
                <a:latin typeface="Times New Roman" pitchFamily="18" charset="0"/>
              </a:rPr>
              <a:t>Regulating the operation of securities markets such as the New York Stock Exchange and the various over-the-counter exchanges. </a:t>
            </a:r>
            <a:endParaRPr lang="en-US" sz="2500" b="1" dirty="0">
              <a:solidFill>
                <a:srgbClr val="000066"/>
              </a:solidFill>
              <a:effectLst/>
            </a:endParaRPr>
          </a:p>
          <a:p>
            <a:pPr marL="914400" lvl="1" indent="-457200">
              <a:spcBef>
                <a:spcPts val="600"/>
              </a:spcBef>
              <a:buClr>
                <a:srgbClr val="002060"/>
              </a:buClr>
              <a:buSzPct val="75000"/>
              <a:buFont typeface="Wingdings" pitchFamily="2" charset="2"/>
              <a:buChar char="Ø"/>
              <a:defRPr/>
            </a:pPr>
            <a:endParaRPr lang="en-US" sz="2500" b="1" dirty="0">
              <a:solidFill>
                <a:srgbClr val="002060"/>
              </a:solidFill>
              <a:effectLst/>
              <a:latin typeface="Times New Roman" pitchFamily="18" charset="0"/>
              <a:cs typeface="Times New Roman" pitchFamily="18" charset="0"/>
            </a:endParaRPr>
          </a:p>
          <a:p>
            <a:pPr>
              <a:spcBef>
                <a:spcPts val="600"/>
              </a:spcBef>
              <a:buClr>
                <a:srgbClr val="002060"/>
              </a:buClr>
              <a:buSzPct val="75000"/>
              <a:defRPr/>
            </a:pPr>
            <a:endParaRPr lang="en-US" sz="2500" b="1" dirty="0">
              <a:solidFill>
                <a:srgbClr val="000066"/>
              </a:solidFill>
              <a:effectLst/>
              <a:latin typeface="Times New Roman" panose="02020603050405020304" pitchFamily="18" charset="0"/>
              <a:cs typeface="Times New Roman" panose="02020603050405020304" pitchFamily="18" charset="0"/>
            </a:endParaRPr>
          </a:p>
        </p:txBody>
      </p:sp>
      <p:sp>
        <p:nvSpPr>
          <p:cNvPr id="8" name="Slide Number Placeholder 11"/>
          <p:cNvSpPr>
            <a:spLocks noGrp="1"/>
          </p:cNvSpPr>
          <p:nvPr>
            <p:ph type="sldNum" sz="quarter" idx="12"/>
          </p:nvPr>
        </p:nvSpPr>
        <p:spPr>
          <a:xfrm>
            <a:off x="8305800" y="6461125"/>
            <a:ext cx="609600" cy="396875"/>
          </a:xfrm>
        </p:spPr>
        <p:txBody>
          <a:bodyPr/>
          <a:lstStyle/>
          <a:p>
            <a:pPr>
              <a:defRPr/>
            </a:pPr>
            <a:r>
              <a:rPr lang="en-US" sz="1000" i="0" dirty="0"/>
              <a:t>12-</a:t>
            </a:r>
            <a:fld id="{7432997F-274D-4167-8340-78EB65E700B7}" type="slidenum">
              <a:rPr lang="en-US" sz="1000" i="0" smtClean="0"/>
              <a:pPr>
                <a:defRPr/>
              </a:pPr>
              <a:t>11</a:t>
            </a:fld>
            <a:endParaRPr lang="en-US" sz="1000" i="0" dirty="0"/>
          </a:p>
        </p:txBody>
      </p:sp>
      <p:sp>
        <p:nvSpPr>
          <p:cNvPr id="5" name="Rectangle 4"/>
          <p:cNvSpPr/>
          <p:nvPr/>
        </p:nvSpPr>
        <p:spPr>
          <a:xfrm>
            <a:off x="495300" y="6535579"/>
            <a:ext cx="8210550" cy="230832"/>
          </a:xfrm>
          <a:prstGeom prst="rect">
            <a:avLst/>
          </a:prstGeom>
        </p:spPr>
        <p:txBody>
          <a:bodyPr wrap="square">
            <a:spAutoFit/>
          </a:bodyPr>
          <a:lstStyle/>
          <a:p>
            <a:pPr algn="ctr"/>
            <a:r>
              <a:rPr lang="en-IN" sz="900" dirty="0">
                <a:solidFill>
                  <a:srgbClr val="000066"/>
                </a:solidFill>
                <a:effectLst/>
              </a:rPr>
              <a:t>Copyright ©2021 McGraw-Hill Education. All rights reserved. No reproduction or distribution without the prior written consent of McGraw-Hill Education.</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Rectangle 2"/>
          <p:cNvSpPr>
            <a:spLocks noGrp="1" noChangeArrowheads="1"/>
          </p:cNvSpPr>
          <p:nvPr>
            <p:ph type="title"/>
          </p:nvPr>
        </p:nvSpPr>
        <p:spPr/>
        <p:txBody>
          <a:bodyPr/>
          <a:lstStyle/>
          <a:p>
            <a:r>
              <a:rPr lang="en-US" dirty="0"/>
              <a:t>Scandals of the 2000s</a:t>
            </a:r>
          </a:p>
        </p:txBody>
      </p:sp>
      <p:sp>
        <p:nvSpPr>
          <p:cNvPr id="930819" name="Oval 3"/>
          <p:cNvSpPr>
            <a:spLocks noChangeArrowheads="1"/>
          </p:cNvSpPr>
          <p:nvPr/>
        </p:nvSpPr>
        <p:spPr bwMode="auto">
          <a:xfrm>
            <a:off x="304800" y="1905000"/>
            <a:ext cx="8458200" cy="4648200"/>
          </a:xfrm>
          <a:prstGeom prst="rect">
            <a:avLst/>
          </a:prstGeom>
          <a:noFill/>
          <a:ln>
            <a:noFill/>
            <a:headEnd/>
            <a:tailEnd/>
          </a:ln>
        </p:spPr>
        <p:style>
          <a:lnRef idx="2">
            <a:schemeClr val="accent3"/>
          </a:lnRef>
          <a:fillRef idx="1">
            <a:schemeClr val="lt1"/>
          </a:fillRef>
          <a:effectRef idx="0">
            <a:schemeClr val="accent3"/>
          </a:effectRef>
          <a:fontRef idx="minor">
            <a:schemeClr val="dk1"/>
          </a:fontRef>
        </p:style>
        <p:txBody>
          <a:bodyPr anchor="ctr"/>
          <a:lstStyle/>
          <a:p>
            <a:pPr>
              <a:spcAft>
                <a:spcPts val="1200"/>
              </a:spcAft>
            </a:pPr>
            <a:endParaRPr lang="en-US" sz="2500" b="1" dirty="0">
              <a:solidFill>
                <a:srgbClr val="000066"/>
              </a:solidFill>
              <a:effectLst/>
              <a:latin typeface="Times New Roman" pitchFamily="18" charset="0"/>
            </a:endParaRPr>
          </a:p>
          <a:p>
            <a:pPr>
              <a:spcAft>
                <a:spcPts val="1200"/>
              </a:spcAft>
            </a:pPr>
            <a:r>
              <a:rPr lang="en-US" sz="2500" b="1" dirty="0">
                <a:solidFill>
                  <a:srgbClr val="000066"/>
                </a:solidFill>
                <a:effectLst/>
                <a:latin typeface="Times New Roman" pitchFamily="18" charset="0"/>
              </a:rPr>
              <a:t>A cloud has rested over the entire U.S. capital market system since the early 2000s, when a number of highly publicized corporate scandals shook public confidence in the financial information available for decision-making purposes. </a:t>
            </a:r>
          </a:p>
          <a:p>
            <a:pPr>
              <a:spcAft>
                <a:spcPts val="600"/>
              </a:spcAft>
            </a:pPr>
            <a:r>
              <a:rPr lang="en-US" sz="2500" b="1" dirty="0">
                <a:solidFill>
                  <a:srgbClr val="000066"/>
                </a:solidFill>
                <a:effectLst/>
                <a:latin typeface="Times New Roman" pitchFamily="18" charset="0"/>
              </a:rPr>
              <a:t>Some of the numerous reasons offered for the scandals: </a:t>
            </a:r>
          </a:p>
          <a:p>
            <a:pPr marL="800100" lvl="1" indent="-342900">
              <a:buFont typeface="Wingdings" panose="05000000000000000000" pitchFamily="2" charset="2"/>
              <a:buChar char="Ø"/>
            </a:pPr>
            <a:r>
              <a:rPr lang="en-US" b="1" dirty="0">
                <a:solidFill>
                  <a:srgbClr val="000066"/>
                </a:solidFill>
                <a:effectLst/>
                <a:latin typeface="Times New Roman" pitchFamily="18" charset="0"/>
              </a:rPr>
              <a:t>Greed by corporate executives. </a:t>
            </a:r>
          </a:p>
          <a:p>
            <a:pPr marL="800100" lvl="1" indent="-342900">
              <a:buFont typeface="Wingdings" panose="05000000000000000000" pitchFamily="2" charset="2"/>
              <a:buChar char="Ø"/>
            </a:pPr>
            <a:r>
              <a:rPr lang="en-US" b="1" dirty="0">
                <a:solidFill>
                  <a:srgbClr val="000066"/>
                </a:solidFill>
                <a:effectLst/>
                <a:latin typeface="Times New Roman" pitchFamily="18" charset="0"/>
              </a:rPr>
              <a:t>Failure in the corporate governance process as practiced by many boards of directors. </a:t>
            </a:r>
          </a:p>
          <a:p>
            <a:pPr marL="800100" lvl="1" indent="-342900">
              <a:buFont typeface="Wingdings" panose="05000000000000000000" pitchFamily="2" charset="2"/>
              <a:buChar char="Ø"/>
            </a:pPr>
            <a:r>
              <a:rPr lang="en-US" b="1" dirty="0">
                <a:solidFill>
                  <a:srgbClr val="000066"/>
                </a:solidFill>
                <a:effectLst/>
                <a:latin typeface="Times New Roman" pitchFamily="18" charset="0"/>
              </a:rPr>
              <a:t>Failure of public accounting firms to apply appropriate quality control measures to ensure independent judgments. </a:t>
            </a:r>
          </a:p>
          <a:p>
            <a:pPr marL="914400" lvl="1" indent="-457200">
              <a:spcBef>
                <a:spcPts val="600"/>
              </a:spcBef>
              <a:buClr>
                <a:srgbClr val="002060"/>
              </a:buClr>
              <a:buSzPct val="75000"/>
              <a:buFont typeface="Wingdings" panose="05000000000000000000" pitchFamily="2" charset="2"/>
              <a:buChar char="Ø"/>
              <a:defRPr/>
            </a:pPr>
            <a:endParaRPr lang="en-US" sz="2500" b="1" dirty="0">
              <a:solidFill>
                <a:srgbClr val="000066"/>
              </a:solidFill>
              <a:effectLst/>
              <a:latin typeface="Times New Roman" panose="02020603050405020304" pitchFamily="18" charset="0"/>
              <a:cs typeface="Times New Roman" panose="02020603050405020304" pitchFamily="18" charset="0"/>
            </a:endParaRPr>
          </a:p>
          <a:p>
            <a:pPr marL="342900" indent="-342900">
              <a:spcBef>
                <a:spcPts val="600"/>
              </a:spcBef>
              <a:buClr>
                <a:srgbClr val="002060"/>
              </a:buClr>
              <a:buSzPct val="75000"/>
              <a:buFont typeface="Wingdings" panose="05000000000000000000" pitchFamily="2" charset="2"/>
              <a:buChar char="Ø"/>
              <a:defRPr/>
            </a:pPr>
            <a:endParaRPr lang="en-US" sz="2500" b="1" dirty="0">
              <a:solidFill>
                <a:srgbClr val="000066"/>
              </a:solidFill>
              <a:effectLst/>
              <a:latin typeface="Times New Roman" panose="02020603050405020304" pitchFamily="18" charset="0"/>
              <a:cs typeface="Times New Roman" panose="02020603050405020304" pitchFamily="18" charset="0"/>
            </a:endParaRPr>
          </a:p>
        </p:txBody>
      </p:sp>
      <p:sp>
        <p:nvSpPr>
          <p:cNvPr id="8" name="Slide Number Placeholder 11"/>
          <p:cNvSpPr>
            <a:spLocks noGrp="1"/>
          </p:cNvSpPr>
          <p:nvPr>
            <p:ph type="sldNum" sz="quarter" idx="12"/>
          </p:nvPr>
        </p:nvSpPr>
        <p:spPr>
          <a:xfrm>
            <a:off x="8305800" y="6461125"/>
            <a:ext cx="609600" cy="396875"/>
          </a:xfrm>
        </p:spPr>
        <p:txBody>
          <a:bodyPr/>
          <a:lstStyle/>
          <a:p>
            <a:pPr>
              <a:defRPr/>
            </a:pPr>
            <a:r>
              <a:rPr lang="en-US" sz="1000" i="0" dirty="0"/>
              <a:t>12-</a:t>
            </a:r>
            <a:fld id="{7432997F-274D-4167-8340-78EB65E700B7}" type="slidenum">
              <a:rPr lang="en-US" sz="1000" i="0" smtClean="0"/>
              <a:pPr>
                <a:defRPr/>
              </a:pPr>
              <a:t>12</a:t>
            </a:fld>
            <a:endParaRPr lang="en-US" sz="1000" i="0" dirty="0"/>
          </a:p>
        </p:txBody>
      </p:sp>
      <p:sp>
        <p:nvSpPr>
          <p:cNvPr id="5" name="Rectangle 4"/>
          <p:cNvSpPr/>
          <p:nvPr/>
        </p:nvSpPr>
        <p:spPr>
          <a:xfrm>
            <a:off x="495300" y="6535579"/>
            <a:ext cx="8210550" cy="230832"/>
          </a:xfrm>
          <a:prstGeom prst="rect">
            <a:avLst/>
          </a:prstGeom>
        </p:spPr>
        <p:txBody>
          <a:bodyPr wrap="square">
            <a:spAutoFit/>
          </a:bodyPr>
          <a:lstStyle/>
          <a:p>
            <a:pPr algn="ctr"/>
            <a:r>
              <a:rPr lang="en-IN" sz="900" dirty="0">
                <a:solidFill>
                  <a:srgbClr val="000066"/>
                </a:solidFill>
                <a:effectLst/>
              </a:rPr>
              <a:t>Copyright ©2021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139999821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Rectangle 2"/>
          <p:cNvSpPr>
            <a:spLocks noGrp="1" noChangeArrowheads="1"/>
          </p:cNvSpPr>
          <p:nvPr>
            <p:ph type="title"/>
          </p:nvPr>
        </p:nvSpPr>
        <p:spPr>
          <a:xfrm>
            <a:off x="76200" y="152400"/>
            <a:ext cx="8991600" cy="1143000"/>
          </a:xfrm>
        </p:spPr>
        <p:txBody>
          <a:bodyPr/>
          <a:lstStyle/>
          <a:p>
            <a:r>
              <a:rPr lang="en-US" dirty="0"/>
              <a:t>Reasons for Sarbanes-Oxley Act of 2002</a:t>
            </a:r>
          </a:p>
        </p:txBody>
      </p:sp>
      <p:sp>
        <p:nvSpPr>
          <p:cNvPr id="930819" name="Oval 3"/>
          <p:cNvSpPr>
            <a:spLocks noChangeArrowheads="1"/>
          </p:cNvSpPr>
          <p:nvPr/>
        </p:nvSpPr>
        <p:spPr bwMode="auto">
          <a:xfrm>
            <a:off x="76200" y="2057400"/>
            <a:ext cx="8686800" cy="4038600"/>
          </a:xfrm>
          <a:prstGeom prst="rect">
            <a:avLst/>
          </a:prstGeom>
          <a:noFill/>
          <a:ln>
            <a:noFill/>
            <a:headEnd/>
            <a:tailEnd/>
          </a:ln>
        </p:spPr>
        <p:style>
          <a:lnRef idx="2">
            <a:schemeClr val="accent3"/>
          </a:lnRef>
          <a:fillRef idx="1">
            <a:schemeClr val="lt1"/>
          </a:fillRef>
          <a:effectRef idx="0">
            <a:schemeClr val="accent3"/>
          </a:effectRef>
          <a:fontRef idx="minor">
            <a:schemeClr val="dk1"/>
          </a:fontRef>
        </p:style>
        <p:txBody>
          <a:bodyPr anchor="ctr"/>
          <a:lstStyle/>
          <a:p>
            <a:pPr marL="342900" indent="-342900">
              <a:spcBef>
                <a:spcPts val="600"/>
              </a:spcBef>
              <a:buFont typeface="Wingdings" panose="05000000000000000000" pitchFamily="2" charset="2"/>
              <a:buChar char="Ø"/>
            </a:pPr>
            <a:endParaRPr lang="en-US" sz="2500" b="1" dirty="0">
              <a:solidFill>
                <a:srgbClr val="000066"/>
              </a:solidFill>
              <a:effectLst/>
              <a:latin typeface="Times New Roman" pitchFamily="18" charset="0"/>
            </a:endParaRPr>
          </a:p>
          <a:p>
            <a:pPr>
              <a:spcBef>
                <a:spcPts val="600"/>
              </a:spcBef>
              <a:spcAft>
                <a:spcPts val="600"/>
              </a:spcAft>
            </a:pPr>
            <a:r>
              <a:rPr lang="en-US" sz="2500" b="1" dirty="0">
                <a:solidFill>
                  <a:srgbClr val="000066"/>
                </a:solidFill>
                <a:effectLst/>
                <a:latin typeface="Times New Roman" pitchFamily="18" charset="0"/>
              </a:rPr>
              <a:t>Some of the many reasons offered for scandals (continued): </a:t>
            </a:r>
          </a:p>
          <a:p>
            <a:pPr marL="800100" lvl="1" indent="-342900">
              <a:spcBef>
                <a:spcPts val="600"/>
              </a:spcBef>
              <a:buFont typeface="Wingdings" panose="05000000000000000000" pitchFamily="2" charset="2"/>
              <a:buChar char="Ø"/>
            </a:pPr>
            <a:r>
              <a:rPr lang="en-US" b="1" dirty="0">
                <a:solidFill>
                  <a:srgbClr val="000066"/>
                </a:solidFill>
                <a:effectLst/>
                <a:latin typeface="Times New Roman" pitchFamily="18" charset="0"/>
              </a:rPr>
              <a:t>Shortcomings in promulgated standards used to self-regulate the accounting profession. </a:t>
            </a:r>
          </a:p>
          <a:p>
            <a:pPr marL="800100" lvl="1" indent="-342900">
              <a:spcBef>
                <a:spcPts val="600"/>
              </a:spcBef>
              <a:buFont typeface="Wingdings" panose="05000000000000000000" pitchFamily="2" charset="2"/>
              <a:buChar char="Ø"/>
            </a:pPr>
            <a:r>
              <a:rPr lang="en-US" b="1" dirty="0">
                <a:solidFill>
                  <a:srgbClr val="000066"/>
                </a:solidFill>
                <a:effectLst/>
                <a:latin typeface="Times New Roman" pitchFamily="18" charset="0"/>
              </a:rPr>
              <a:t>Unreasonable market expectations brought on by years of skyrocketing stock values fueled in part by technology stocks. </a:t>
            </a:r>
          </a:p>
          <a:p>
            <a:pPr marL="800100" lvl="1" indent="-342900">
              <a:spcBef>
                <a:spcPts val="600"/>
              </a:spcBef>
              <a:buFont typeface="Wingdings" panose="05000000000000000000" pitchFamily="2" charset="2"/>
              <a:buChar char="Ø"/>
            </a:pPr>
            <a:r>
              <a:rPr lang="en-US" b="1" dirty="0">
                <a:solidFill>
                  <a:srgbClr val="000066"/>
                </a:solidFill>
                <a:effectLst/>
                <a:latin typeface="Times New Roman" pitchFamily="18" charset="0"/>
              </a:rPr>
              <a:t>A workload that overburdened the Securities and Exchange Commission, which the relatively small agency could not handle in an adequate fashion. </a:t>
            </a:r>
          </a:p>
          <a:p>
            <a:pPr>
              <a:spcBef>
                <a:spcPts val="1200"/>
              </a:spcBef>
            </a:pPr>
            <a:r>
              <a:rPr lang="en-US" sz="2500" b="1" dirty="0">
                <a:solidFill>
                  <a:srgbClr val="000066"/>
                </a:solidFill>
                <a:effectLst/>
                <a:latin typeface="Times New Roman" pitchFamily="18" charset="0"/>
              </a:rPr>
              <a:t>As a result, on July 30, 2002, President George W. Bush signed the Sarbanes-Oxley Act of 2002. </a:t>
            </a:r>
          </a:p>
          <a:p>
            <a:pPr marL="914400" lvl="1" indent="-457200">
              <a:spcBef>
                <a:spcPts val="600"/>
              </a:spcBef>
              <a:buClr>
                <a:srgbClr val="002060"/>
              </a:buClr>
              <a:buSzPct val="75000"/>
              <a:buFont typeface="Wingdings" panose="05000000000000000000" pitchFamily="2" charset="2"/>
              <a:buChar char="Ø"/>
              <a:defRPr/>
            </a:pPr>
            <a:endParaRPr lang="en-US" sz="2500" b="1" dirty="0">
              <a:solidFill>
                <a:srgbClr val="000066"/>
              </a:solidFill>
              <a:effectLst/>
              <a:latin typeface="Times New Roman" panose="02020603050405020304" pitchFamily="18" charset="0"/>
              <a:cs typeface="Times New Roman" panose="02020603050405020304" pitchFamily="18" charset="0"/>
            </a:endParaRPr>
          </a:p>
          <a:p>
            <a:pPr marL="342900" indent="-342900">
              <a:spcBef>
                <a:spcPts val="600"/>
              </a:spcBef>
              <a:buClr>
                <a:srgbClr val="002060"/>
              </a:buClr>
              <a:buSzPct val="75000"/>
              <a:buFont typeface="Wingdings" panose="05000000000000000000" pitchFamily="2" charset="2"/>
              <a:buChar char="Ø"/>
              <a:defRPr/>
            </a:pPr>
            <a:endParaRPr lang="en-US" sz="2500" b="1" dirty="0">
              <a:solidFill>
                <a:srgbClr val="000066"/>
              </a:solidFill>
              <a:effectLst/>
              <a:latin typeface="Times New Roman" panose="02020603050405020304" pitchFamily="18" charset="0"/>
              <a:cs typeface="Times New Roman" panose="02020603050405020304" pitchFamily="18" charset="0"/>
            </a:endParaRPr>
          </a:p>
        </p:txBody>
      </p:sp>
      <p:sp>
        <p:nvSpPr>
          <p:cNvPr id="8" name="Slide Number Placeholder 11"/>
          <p:cNvSpPr>
            <a:spLocks noGrp="1"/>
          </p:cNvSpPr>
          <p:nvPr>
            <p:ph type="sldNum" sz="quarter" idx="12"/>
          </p:nvPr>
        </p:nvSpPr>
        <p:spPr>
          <a:xfrm>
            <a:off x="8305800" y="6461125"/>
            <a:ext cx="609600" cy="396875"/>
          </a:xfrm>
        </p:spPr>
        <p:txBody>
          <a:bodyPr/>
          <a:lstStyle/>
          <a:p>
            <a:pPr>
              <a:defRPr/>
            </a:pPr>
            <a:r>
              <a:rPr lang="en-US" sz="1000" i="0" dirty="0"/>
              <a:t>12-</a:t>
            </a:r>
            <a:fld id="{7432997F-274D-4167-8340-78EB65E700B7}" type="slidenum">
              <a:rPr lang="en-US" sz="1000" i="0" smtClean="0"/>
              <a:pPr>
                <a:defRPr/>
              </a:pPr>
              <a:t>13</a:t>
            </a:fld>
            <a:endParaRPr lang="en-US" sz="1000" i="0" dirty="0"/>
          </a:p>
        </p:txBody>
      </p:sp>
      <p:sp>
        <p:nvSpPr>
          <p:cNvPr id="5" name="Rectangle 4"/>
          <p:cNvSpPr/>
          <p:nvPr/>
        </p:nvSpPr>
        <p:spPr>
          <a:xfrm>
            <a:off x="495300" y="6535579"/>
            <a:ext cx="8210550" cy="230832"/>
          </a:xfrm>
          <a:prstGeom prst="rect">
            <a:avLst/>
          </a:prstGeom>
        </p:spPr>
        <p:txBody>
          <a:bodyPr wrap="square">
            <a:spAutoFit/>
          </a:bodyPr>
          <a:lstStyle/>
          <a:p>
            <a:pPr algn="ctr"/>
            <a:r>
              <a:rPr lang="en-IN" sz="900" dirty="0">
                <a:solidFill>
                  <a:srgbClr val="000066"/>
                </a:solidFill>
                <a:effectLst/>
              </a:rPr>
              <a:t>Copyright ©2021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338188491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Rectangle 2"/>
          <p:cNvSpPr>
            <a:spLocks noGrp="1" noChangeArrowheads="1"/>
          </p:cNvSpPr>
          <p:nvPr>
            <p:ph type="title"/>
          </p:nvPr>
        </p:nvSpPr>
        <p:spPr/>
        <p:txBody>
          <a:bodyPr/>
          <a:lstStyle/>
          <a:p>
            <a:r>
              <a:rPr lang="en-US" dirty="0"/>
              <a:t>SEC Required Filings</a:t>
            </a:r>
          </a:p>
        </p:txBody>
      </p:sp>
      <p:sp>
        <p:nvSpPr>
          <p:cNvPr id="930819" name="Oval 3"/>
          <p:cNvSpPr>
            <a:spLocks noChangeArrowheads="1"/>
          </p:cNvSpPr>
          <p:nvPr/>
        </p:nvSpPr>
        <p:spPr bwMode="auto">
          <a:xfrm>
            <a:off x="228600" y="1981200"/>
            <a:ext cx="8686800" cy="4038600"/>
          </a:xfrm>
          <a:prstGeom prst="rect">
            <a:avLst/>
          </a:prstGeom>
          <a:noFill/>
          <a:ln>
            <a:noFill/>
            <a:headEnd/>
            <a:tailEnd/>
          </a:ln>
        </p:spPr>
        <p:style>
          <a:lnRef idx="2">
            <a:schemeClr val="accent3"/>
          </a:lnRef>
          <a:fillRef idx="1">
            <a:schemeClr val="lt1"/>
          </a:fillRef>
          <a:effectRef idx="0">
            <a:schemeClr val="accent3"/>
          </a:effectRef>
          <a:fontRef idx="minor">
            <a:schemeClr val="dk1"/>
          </a:fontRef>
        </p:style>
        <p:txBody>
          <a:bodyPr anchor="ctr"/>
          <a:lstStyle/>
          <a:p>
            <a:pPr marL="342900" indent="-342900">
              <a:spcBef>
                <a:spcPts val="600"/>
              </a:spcBef>
              <a:buFont typeface="Wingdings" panose="05000000000000000000" pitchFamily="2" charset="2"/>
              <a:buChar char="Ø"/>
            </a:pPr>
            <a:endParaRPr lang="en-US" sz="2500" b="1" dirty="0">
              <a:solidFill>
                <a:srgbClr val="000066"/>
              </a:solidFill>
              <a:effectLst/>
              <a:latin typeface="Times New Roman" panose="02020603050405020304" pitchFamily="18" charset="0"/>
              <a:cs typeface="Times New Roman" panose="02020603050405020304" pitchFamily="18" charset="0"/>
            </a:endParaRPr>
          </a:p>
          <a:p>
            <a:pPr marL="342900" indent="-342900">
              <a:spcBef>
                <a:spcPts val="600"/>
              </a:spcBef>
              <a:buFont typeface="Wingdings" panose="05000000000000000000" pitchFamily="2" charset="2"/>
              <a:buChar char="Ø"/>
            </a:pPr>
            <a:r>
              <a:rPr lang="en-US" sz="2500" b="1" dirty="0">
                <a:solidFill>
                  <a:srgbClr val="000066"/>
                </a:solidFill>
                <a:effectLst/>
                <a:latin typeface="Times New Roman" panose="02020603050405020304" pitchFamily="18" charset="0"/>
                <a:cs typeface="Times New Roman" panose="02020603050405020304" pitchFamily="18" charset="0"/>
              </a:rPr>
              <a:t>The most vital responsibility of the SEC is ensuring that a company discloses sufficient, reliable information before its stocks, bonds, or other securities are publicly traded. </a:t>
            </a:r>
          </a:p>
          <a:p>
            <a:pPr marL="342900" indent="-342900">
              <a:spcBef>
                <a:spcPts val="600"/>
              </a:spcBef>
              <a:buFont typeface="Wingdings" panose="05000000000000000000" pitchFamily="2" charset="2"/>
              <a:buChar char="Ø"/>
            </a:pPr>
            <a:r>
              <a:rPr lang="en-US" sz="2500" b="1" dirty="0">
                <a:solidFill>
                  <a:srgbClr val="000066"/>
                </a:solidFill>
                <a:effectLst/>
                <a:latin typeface="Times New Roman" panose="02020603050405020304" pitchFamily="18" charset="0"/>
                <a:cs typeface="Times New Roman" panose="02020603050405020304" pitchFamily="18" charset="0"/>
              </a:rPr>
              <a:t>Reporting problems that became the scandals at companies such as Enron, WorldCom, Adelphia, and Tyco still draw increased attention to this role. </a:t>
            </a:r>
          </a:p>
          <a:p>
            <a:pPr marL="342900" indent="-342900">
              <a:spcBef>
                <a:spcPts val="600"/>
              </a:spcBef>
              <a:buFont typeface="Wingdings" panose="05000000000000000000" pitchFamily="2" charset="2"/>
              <a:buChar char="Ø"/>
            </a:pPr>
            <a:r>
              <a:rPr lang="en-US" sz="2500" b="1" dirty="0">
                <a:solidFill>
                  <a:srgbClr val="000066"/>
                </a:solidFill>
                <a:effectLst/>
                <a:latin typeface="Times New Roman" panose="02020603050405020304" pitchFamily="18" charset="0"/>
                <a:cs typeface="Times New Roman" panose="02020603050405020304" pitchFamily="18" charset="0"/>
              </a:rPr>
              <a:t>Unless specifically exempted, all publicly held companies (issuers or registrants) must periodically file detailed reports with the SEC. </a:t>
            </a:r>
          </a:p>
          <a:p>
            <a:pPr marL="342900" indent="-342900">
              <a:spcBef>
                <a:spcPts val="600"/>
              </a:spcBef>
              <a:buClr>
                <a:srgbClr val="002060"/>
              </a:buClr>
              <a:buSzPct val="100000"/>
              <a:buFont typeface="Wingdings" panose="05000000000000000000" pitchFamily="2" charset="2"/>
              <a:buChar char="Ø"/>
              <a:defRPr/>
            </a:pPr>
            <a:r>
              <a:rPr lang="en-US" sz="2500" b="1" dirty="0">
                <a:solidFill>
                  <a:srgbClr val="000066"/>
                </a:solidFill>
                <a:effectLst/>
                <a:latin typeface="Times New Roman" pitchFamily="18" charset="0"/>
              </a:rPr>
              <a:t>The SEC requires and regulates these filings as a result of a number of laws passed by Congress over the years. </a:t>
            </a:r>
            <a:endParaRPr lang="en-US" sz="2500" b="1" dirty="0">
              <a:solidFill>
                <a:srgbClr val="000066"/>
              </a:solidFill>
              <a:effectLst/>
            </a:endParaRPr>
          </a:p>
          <a:p>
            <a:pPr marL="342900" indent="-342900">
              <a:spcBef>
                <a:spcPts val="600"/>
              </a:spcBef>
              <a:buClr>
                <a:srgbClr val="002060"/>
              </a:buClr>
              <a:buSzPct val="75000"/>
              <a:buFont typeface="Wingdings" panose="05000000000000000000" pitchFamily="2" charset="2"/>
              <a:buChar char="Ø"/>
              <a:defRPr/>
            </a:pPr>
            <a:endParaRPr lang="en-US" sz="2500" b="1" dirty="0">
              <a:solidFill>
                <a:srgbClr val="000066"/>
              </a:solidFill>
              <a:effectLst/>
              <a:latin typeface="Times New Roman" panose="02020603050405020304" pitchFamily="18" charset="0"/>
              <a:cs typeface="Times New Roman" panose="02020603050405020304" pitchFamily="18" charset="0"/>
            </a:endParaRPr>
          </a:p>
        </p:txBody>
      </p:sp>
      <p:sp>
        <p:nvSpPr>
          <p:cNvPr id="8" name="Slide Number Placeholder 11"/>
          <p:cNvSpPr>
            <a:spLocks noGrp="1"/>
          </p:cNvSpPr>
          <p:nvPr>
            <p:ph type="sldNum" sz="quarter" idx="12"/>
          </p:nvPr>
        </p:nvSpPr>
        <p:spPr>
          <a:xfrm>
            <a:off x="8305800" y="6461125"/>
            <a:ext cx="609600" cy="396875"/>
          </a:xfrm>
        </p:spPr>
        <p:txBody>
          <a:bodyPr/>
          <a:lstStyle/>
          <a:p>
            <a:pPr>
              <a:defRPr/>
            </a:pPr>
            <a:r>
              <a:rPr lang="en-US" sz="1000" i="0" dirty="0"/>
              <a:t>12-</a:t>
            </a:r>
            <a:fld id="{7432997F-274D-4167-8340-78EB65E700B7}" type="slidenum">
              <a:rPr lang="en-US" sz="1000" i="0" smtClean="0"/>
              <a:pPr>
                <a:defRPr/>
              </a:pPr>
              <a:t>14</a:t>
            </a:fld>
            <a:endParaRPr lang="en-US" sz="1000" i="0" dirty="0"/>
          </a:p>
        </p:txBody>
      </p:sp>
      <p:sp>
        <p:nvSpPr>
          <p:cNvPr id="5" name="Rectangle 4"/>
          <p:cNvSpPr/>
          <p:nvPr/>
        </p:nvSpPr>
        <p:spPr>
          <a:xfrm>
            <a:off x="495300" y="6535579"/>
            <a:ext cx="8210550" cy="230832"/>
          </a:xfrm>
          <a:prstGeom prst="rect">
            <a:avLst/>
          </a:prstGeom>
        </p:spPr>
        <p:txBody>
          <a:bodyPr wrap="square">
            <a:spAutoFit/>
          </a:bodyPr>
          <a:lstStyle/>
          <a:p>
            <a:pPr algn="ctr"/>
            <a:r>
              <a:rPr lang="en-IN" sz="900" dirty="0">
                <a:solidFill>
                  <a:srgbClr val="000066"/>
                </a:solidFill>
                <a:effectLst/>
              </a:rPr>
              <a:t>Copyright ©2021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160965185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6"/>
          <p:cNvSpPr>
            <a:spLocks noGrp="1" noChangeArrowheads="1"/>
          </p:cNvSpPr>
          <p:nvPr>
            <p:ph type="title"/>
          </p:nvPr>
        </p:nvSpPr>
        <p:spPr/>
        <p:txBody>
          <a:bodyPr/>
          <a:lstStyle/>
          <a:p>
            <a:r>
              <a:rPr lang="en-US" dirty="0"/>
              <a:t>Full and Fair Disclosure—Laws</a:t>
            </a:r>
          </a:p>
        </p:txBody>
      </p:sp>
      <p:sp>
        <p:nvSpPr>
          <p:cNvPr id="931844" name="Rectangle 4"/>
          <p:cNvSpPr>
            <a:spLocks noChangeArrowheads="1"/>
          </p:cNvSpPr>
          <p:nvPr/>
        </p:nvSpPr>
        <p:spPr bwMode="auto">
          <a:xfrm>
            <a:off x="484175" y="1372054"/>
            <a:ext cx="3783025" cy="2133146"/>
          </a:xfrm>
          <a:prstGeom prst="rect">
            <a:avLst/>
          </a:prstGeom>
          <a:noFill/>
          <a:ln w="38100">
            <a:noFill/>
            <a:miter lim="800000"/>
            <a:headEnd/>
            <a:tailEnd/>
          </a:ln>
          <a:effectLst>
            <a:outerShdw dist="107763" dir="2700000" algn="ctr" rotWithShape="0">
              <a:srgbClr val="000000"/>
            </a:outerShdw>
          </a:effectLst>
        </p:spPr>
        <p:txBody>
          <a:bodyPr lIns="90488" tIns="44450" rIns="90488" bIns="44450" anchor="ctr"/>
          <a:lstStyle/>
          <a:p>
            <a:pPr algn="ctr">
              <a:defRPr/>
            </a:pPr>
            <a:endParaRPr lang="en-US" sz="2800" b="1" dirty="0">
              <a:solidFill>
                <a:srgbClr val="002060"/>
              </a:solidFill>
              <a:effectLst/>
              <a:cs typeface="Times New Roman" pitchFamily="18" charset="0"/>
            </a:endParaRPr>
          </a:p>
        </p:txBody>
      </p:sp>
      <p:sp>
        <p:nvSpPr>
          <p:cNvPr id="7" name="Slide Number Placeholder 11"/>
          <p:cNvSpPr>
            <a:spLocks noGrp="1"/>
          </p:cNvSpPr>
          <p:nvPr>
            <p:ph type="sldNum" sz="quarter" idx="12"/>
          </p:nvPr>
        </p:nvSpPr>
        <p:spPr>
          <a:xfrm>
            <a:off x="8305800" y="6461125"/>
            <a:ext cx="609600" cy="396875"/>
          </a:xfrm>
        </p:spPr>
        <p:txBody>
          <a:bodyPr/>
          <a:lstStyle/>
          <a:p>
            <a:pPr>
              <a:defRPr/>
            </a:pPr>
            <a:r>
              <a:rPr lang="en-US" sz="1000" i="0" dirty="0"/>
              <a:t>12-</a:t>
            </a:r>
            <a:fld id="{7432997F-274D-4167-8340-78EB65E700B7}" type="slidenum">
              <a:rPr lang="en-US" sz="1000" i="0" smtClean="0"/>
              <a:pPr>
                <a:defRPr/>
              </a:pPr>
              <a:t>15</a:t>
            </a:fld>
            <a:endParaRPr lang="en-US" sz="1000" i="0" dirty="0"/>
          </a:p>
        </p:txBody>
      </p:sp>
      <p:sp>
        <p:nvSpPr>
          <p:cNvPr id="2" name="Rectangle 1"/>
          <p:cNvSpPr/>
          <p:nvPr/>
        </p:nvSpPr>
        <p:spPr>
          <a:xfrm>
            <a:off x="106680" y="1295936"/>
            <a:ext cx="8580120" cy="5247590"/>
          </a:xfrm>
          <a:prstGeom prst="rect">
            <a:avLst/>
          </a:prstGeom>
        </p:spPr>
        <p:txBody>
          <a:bodyPr wrap="square">
            <a:spAutoFit/>
          </a:bodyPr>
          <a:lstStyle/>
          <a:p>
            <a:pPr marL="0" lvl="1">
              <a:spcAft>
                <a:spcPts val="1200"/>
              </a:spcAft>
            </a:pPr>
            <a:r>
              <a:rPr lang="en-US" sz="2500" b="1" dirty="0">
                <a:solidFill>
                  <a:srgbClr val="000066"/>
                </a:solidFill>
                <a:effectLst/>
              </a:rPr>
              <a:t>Laws passed by Congress over the years:</a:t>
            </a:r>
          </a:p>
          <a:p>
            <a:pPr lvl="2" indent="-457200">
              <a:spcAft>
                <a:spcPts val="0"/>
              </a:spcAft>
              <a:buFont typeface="+mj-lt"/>
              <a:buAutoNum type="arabicParenR"/>
            </a:pPr>
            <a:r>
              <a:rPr lang="en-US" sz="2500" b="1" dirty="0">
                <a:solidFill>
                  <a:srgbClr val="000066"/>
                </a:solidFill>
                <a:effectLst/>
              </a:rPr>
              <a:t>Securities Act of 1933  </a:t>
            </a:r>
          </a:p>
          <a:p>
            <a:pPr lvl="2" indent="-457200">
              <a:spcAft>
                <a:spcPts val="0"/>
              </a:spcAft>
              <a:buFont typeface="+mj-lt"/>
              <a:buAutoNum type="arabicParenR"/>
            </a:pPr>
            <a:r>
              <a:rPr lang="en-US" sz="2500" b="1" dirty="0">
                <a:solidFill>
                  <a:srgbClr val="000066"/>
                </a:solidFill>
                <a:effectLst/>
              </a:rPr>
              <a:t>Securities Exchange Act of 1934 </a:t>
            </a:r>
          </a:p>
          <a:p>
            <a:pPr lvl="2" indent="-457200">
              <a:spcAft>
                <a:spcPts val="0"/>
              </a:spcAft>
              <a:buFont typeface="+mj-lt"/>
              <a:buAutoNum type="arabicParenR"/>
            </a:pPr>
            <a:r>
              <a:rPr lang="en-US" sz="2500" b="1" dirty="0">
                <a:solidFill>
                  <a:srgbClr val="000066"/>
                </a:solidFill>
                <a:effectLst/>
              </a:rPr>
              <a:t>Public Utility Holding Company Act of 1935</a:t>
            </a:r>
          </a:p>
          <a:p>
            <a:pPr lvl="2" indent="-457200">
              <a:spcAft>
                <a:spcPts val="0"/>
              </a:spcAft>
              <a:buFont typeface="+mj-lt"/>
              <a:buAutoNum type="arabicParenR"/>
            </a:pPr>
            <a:r>
              <a:rPr lang="en-US" sz="2500" b="1" dirty="0">
                <a:solidFill>
                  <a:srgbClr val="000066"/>
                </a:solidFill>
                <a:effectLst/>
              </a:rPr>
              <a:t>Trust Indenture Act of 1939 </a:t>
            </a:r>
          </a:p>
          <a:p>
            <a:pPr lvl="2" indent="-457200">
              <a:spcAft>
                <a:spcPts val="0"/>
              </a:spcAft>
              <a:buFont typeface="+mj-lt"/>
              <a:buAutoNum type="arabicParenR"/>
            </a:pPr>
            <a:r>
              <a:rPr lang="en-US" sz="2500" b="1" dirty="0">
                <a:solidFill>
                  <a:srgbClr val="000066"/>
                </a:solidFill>
                <a:effectLst/>
              </a:rPr>
              <a:t>Investment Company Act of 1940 </a:t>
            </a:r>
          </a:p>
          <a:p>
            <a:pPr lvl="2" indent="-457200">
              <a:spcAft>
                <a:spcPts val="0"/>
              </a:spcAft>
              <a:buFont typeface="+mj-lt"/>
              <a:buAutoNum type="arabicParenR"/>
            </a:pPr>
            <a:r>
              <a:rPr lang="en-US" sz="2500" b="1" dirty="0">
                <a:solidFill>
                  <a:srgbClr val="000066"/>
                </a:solidFill>
                <a:effectLst/>
              </a:rPr>
              <a:t>Investment Advisers Act of 1940 and Securities Investor Protection Act of 1970</a:t>
            </a:r>
          </a:p>
          <a:p>
            <a:pPr lvl="2" indent="-457200">
              <a:spcAft>
                <a:spcPts val="0"/>
              </a:spcAft>
              <a:buFont typeface="+mj-lt"/>
              <a:buAutoNum type="arabicParenR"/>
            </a:pPr>
            <a:r>
              <a:rPr lang="en-US" sz="2500" b="1" dirty="0">
                <a:solidFill>
                  <a:srgbClr val="000066"/>
                </a:solidFill>
                <a:effectLst/>
              </a:rPr>
              <a:t>Foreign Corrupt Practices Act of 1977</a:t>
            </a:r>
          </a:p>
          <a:p>
            <a:pPr lvl="2" indent="-457200">
              <a:spcAft>
                <a:spcPts val="0"/>
              </a:spcAft>
              <a:buFont typeface="+mj-lt"/>
              <a:buAutoNum type="arabicParenR"/>
            </a:pPr>
            <a:r>
              <a:rPr lang="en-US" sz="2500" b="1" dirty="0">
                <a:solidFill>
                  <a:srgbClr val="000066"/>
                </a:solidFill>
                <a:effectLst/>
              </a:rPr>
              <a:t>Insider Trading Sanctions Act of 1984 and Insider Trading and Securities Fraud Enforcement Act of 1988</a:t>
            </a:r>
          </a:p>
          <a:p>
            <a:pPr lvl="2" indent="-457200">
              <a:spcAft>
                <a:spcPts val="0"/>
              </a:spcAft>
              <a:buFont typeface="+mj-lt"/>
              <a:buAutoNum type="arabicParenR"/>
            </a:pPr>
            <a:r>
              <a:rPr lang="en-US" sz="2500" b="1" dirty="0">
                <a:solidFill>
                  <a:srgbClr val="000066"/>
                </a:solidFill>
                <a:effectLst/>
              </a:rPr>
              <a:t>Sarbanes-Oxley Act of 2002 </a:t>
            </a:r>
          </a:p>
          <a:p>
            <a:pPr lvl="2" indent="-457200">
              <a:spcAft>
                <a:spcPts val="0"/>
              </a:spcAft>
              <a:buFont typeface="+mj-lt"/>
              <a:buAutoNum type="arabicParenR"/>
            </a:pPr>
            <a:r>
              <a:rPr lang="en-US" sz="2500" b="1" dirty="0">
                <a:solidFill>
                  <a:srgbClr val="000066"/>
                </a:solidFill>
                <a:effectLst/>
              </a:rPr>
              <a:t>Dodd-Frank Act</a:t>
            </a:r>
          </a:p>
        </p:txBody>
      </p:sp>
      <p:sp>
        <p:nvSpPr>
          <p:cNvPr id="6" name="Rectangle 5"/>
          <p:cNvSpPr/>
          <p:nvPr/>
        </p:nvSpPr>
        <p:spPr>
          <a:xfrm>
            <a:off x="495300" y="6535579"/>
            <a:ext cx="8210550" cy="230832"/>
          </a:xfrm>
          <a:prstGeom prst="rect">
            <a:avLst/>
          </a:prstGeom>
        </p:spPr>
        <p:txBody>
          <a:bodyPr wrap="square">
            <a:spAutoFit/>
          </a:bodyPr>
          <a:lstStyle/>
          <a:p>
            <a:pPr algn="ctr"/>
            <a:r>
              <a:rPr lang="en-IN" sz="900" dirty="0">
                <a:solidFill>
                  <a:srgbClr val="000066"/>
                </a:solidFill>
                <a:effectLst/>
              </a:rPr>
              <a:t>Copyright ©2021 McGraw-Hill Education. All rights reserved. No reproduction or distribution without the prior written consent of McGraw-Hill Education.</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3"/>
          <p:cNvSpPr>
            <a:spLocks noGrp="1" noChangeArrowheads="1"/>
          </p:cNvSpPr>
          <p:nvPr>
            <p:ph type="title"/>
          </p:nvPr>
        </p:nvSpPr>
        <p:spPr>
          <a:xfrm>
            <a:off x="152400" y="152400"/>
            <a:ext cx="8763000" cy="1295400"/>
          </a:xfrm>
        </p:spPr>
        <p:txBody>
          <a:bodyPr/>
          <a:lstStyle/>
          <a:p>
            <a:r>
              <a:rPr lang="en-US" dirty="0"/>
              <a:t>The SEC’s Impact on Financial Reporting</a:t>
            </a:r>
          </a:p>
        </p:txBody>
      </p:sp>
      <p:sp>
        <p:nvSpPr>
          <p:cNvPr id="935940" name="Rectangle 4"/>
          <p:cNvSpPr>
            <a:spLocks noGrp="1" noChangeArrowheads="1"/>
          </p:cNvSpPr>
          <p:nvPr>
            <p:ph idx="1"/>
          </p:nvPr>
        </p:nvSpPr>
        <p:spPr>
          <a:xfrm>
            <a:off x="228600" y="1600200"/>
            <a:ext cx="8686800" cy="4800600"/>
          </a:xfrm>
          <a:noFill/>
          <a:ln w="38100">
            <a:noFill/>
          </a:ln>
          <a:effectLst>
            <a:outerShdw sx="1000" sy="1000" algn="ctr" rotWithShape="0">
              <a:schemeClr val="bg2"/>
            </a:outerShdw>
          </a:effectLst>
        </p:spPr>
        <p:txBody>
          <a:bodyPr/>
          <a:lstStyle/>
          <a:p>
            <a:pPr marL="0" indent="0">
              <a:lnSpc>
                <a:spcPct val="90000"/>
              </a:lnSpc>
              <a:buClr>
                <a:srgbClr val="002060"/>
              </a:buClr>
              <a:buNone/>
              <a:defRPr/>
            </a:pPr>
            <a:r>
              <a:rPr lang="en-US" sz="2500" dirty="0">
                <a:solidFill>
                  <a:srgbClr val="000066"/>
                </a:solidFill>
              </a:rPr>
              <a:t>In addition to audited financial statements, </a:t>
            </a:r>
            <a:r>
              <a:rPr lang="en-US" sz="2500" i="1" dirty="0">
                <a:solidFill>
                  <a:srgbClr val="000066"/>
                </a:solidFill>
              </a:rPr>
              <a:t>Rule 14c-3 </a:t>
            </a:r>
            <a:r>
              <a:rPr lang="en-US" sz="2500" dirty="0">
                <a:solidFill>
                  <a:srgbClr val="000066"/>
                </a:solidFill>
              </a:rPr>
              <a:t>of the 1934 Act requires the following to be included in proxy statements sent to shareholders:</a:t>
            </a:r>
          </a:p>
          <a:p>
            <a:pPr marL="857250" lvl="1" indent="-457200">
              <a:lnSpc>
                <a:spcPct val="90000"/>
              </a:lnSpc>
              <a:buClr>
                <a:srgbClr val="002060"/>
              </a:buClr>
              <a:buFont typeface="+mj-lt"/>
              <a:buAutoNum type="arabicParenR"/>
              <a:defRPr/>
            </a:pPr>
            <a:r>
              <a:rPr lang="en-US" sz="2500" dirty="0">
                <a:solidFill>
                  <a:srgbClr val="000066"/>
                </a:solidFill>
              </a:rPr>
              <a:t>Five-year summary of operations.</a:t>
            </a:r>
          </a:p>
          <a:p>
            <a:pPr marL="857250" lvl="1" indent="-457200">
              <a:lnSpc>
                <a:spcPct val="90000"/>
              </a:lnSpc>
              <a:buClr>
                <a:srgbClr val="002060"/>
              </a:buClr>
              <a:buFont typeface="+mj-lt"/>
              <a:buAutoNum type="arabicParenR"/>
              <a:defRPr/>
            </a:pPr>
            <a:r>
              <a:rPr lang="en-US" sz="2500" dirty="0">
                <a:solidFill>
                  <a:srgbClr val="000066"/>
                </a:solidFill>
              </a:rPr>
              <a:t>Description of the business activities.</a:t>
            </a:r>
          </a:p>
          <a:p>
            <a:pPr marL="857250" lvl="1" indent="-457200">
              <a:lnSpc>
                <a:spcPct val="90000"/>
              </a:lnSpc>
              <a:buClr>
                <a:srgbClr val="002060"/>
              </a:buClr>
              <a:buFont typeface="+mj-lt"/>
              <a:buAutoNum type="arabicParenR"/>
              <a:defRPr/>
            </a:pPr>
            <a:r>
              <a:rPr lang="en-US" sz="2500" dirty="0">
                <a:solidFill>
                  <a:srgbClr val="000066"/>
                </a:solidFill>
              </a:rPr>
              <a:t>Three-year summary of industry segments.</a:t>
            </a:r>
          </a:p>
          <a:p>
            <a:pPr marL="857250" lvl="1" indent="-457200">
              <a:lnSpc>
                <a:spcPct val="90000"/>
              </a:lnSpc>
              <a:buClr>
                <a:srgbClr val="002060"/>
              </a:buClr>
              <a:buFont typeface="+mj-lt"/>
              <a:buAutoNum type="arabicParenR"/>
              <a:defRPr/>
            </a:pPr>
            <a:r>
              <a:rPr lang="en-US" sz="2500" dirty="0">
                <a:solidFill>
                  <a:srgbClr val="000066"/>
                </a:solidFill>
              </a:rPr>
              <a:t>List of company directors and executive officers.</a:t>
            </a:r>
          </a:p>
          <a:p>
            <a:pPr marL="857250" lvl="1" indent="-457200">
              <a:lnSpc>
                <a:spcPct val="90000"/>
              </a:lnSpc>
              <a:buClr>
                <a:srgbClr val="002060"/>
              </a:buClr>
              <a:buFont typeface="+mj-lt"/>
              <a:buAutoNum type="arabicParenR"/>
              <a:defRPr/>
            </a:pPr>
            <a:r>
              <a:rPr lang="en-US" sz="2500" dirty="0">
                <a:solidFill>
                  <a:srgbClr val="000066"/>
                </a:solidFill>
              </a:rPr>
              <a:t>Market price of the common stock for each quarter of the last two years.</a:t>
            </a:r>
          </a:p>
          <a:p>
            <a:pPr marL="857250" lvl="1" indent="-457200">
              <a:lnSpc>
                <a:spcPct val="90000"/>
              </a:lnSpc>
              <a:buClr>
                <a:srgbClr val="002060"/>
              </a:buClr>
              <a:buFont typeface="+mj-lt"/>
              <a:buAutoNum type="arabicParenR"/>
              <a:defRPr/>
            </a:pPr>
            <a:r>
              <a:rPr lang="en-US" sz="2500" dirty="0">
                <a:solidFill>
                  <a:srgbClr val="000066"/>
                </a:solidFill>
              </a:rPr>
              <a:t>Restrictions on the company’s ability to pay dividends.</a:t>
            </a:r>
          </a:p>
          <a:p>
            <a:pPr marL="857250" lvl="1" indent="-457200">
              <a:lnSpc>
                <a:spcPct val="90000"/>
              </a:lnSpc>
              <a:buClr>
                <a:srgbClr val="002060"/>
              </a:buClr>
              <a:buFont typeface="+mj-lt"/>
              <a:buAutoNum type="arabicParenR"/>
              <a:defRPr/>
            </a:pPr>
            <a:r>
              <a:rPr lang="en-US" sz="2500" dirty="0">
                <a:solidFill>
                  <a:srgbClr val="000066"/>
                </a:solidFill>
              </a:rPr>
              <a:t>Management’s discussion and analysis (MD&amp;A) of financial condition.</a:t>
            </a:r>
          </a:p>
        </p:txBody>
      </p:sp>
      <p:sp>
        <p:nvSpPr>
          <p:cNvPr id="5" name="Slide Number Placeholder 11"/>
          <p:cNvSpPr>
            <a:spLocks noGrp="1"/>
          </p:cNvSpPr>
          <p:nvPr>
            <p:ph type="sldNum" sz="quarter" idx="12"/>
          </p:nvPr>
        </p:nvSpPr>
        <p:spPr>
          <a:xfrm>
            <a:off x="8305800" y="6461125"/>
            <a:ext cx="609600" cy="396875"/>
          </a:xfrm>
        </p:spPr>
        <p:txBody>
          <a:bodyPr/>
          <a:lstStyle/>
          <a:p>
            <a:pPr>
              <a:defRPr/>
            </a:pPr>
            <a:r>
              <a:rPr lang="en-US" sz="1000" i="0" dirty="0"/>
              <a:t>12-</a:t>
            </a:r>
            <a:fld id="{7432997F-274D-4167-8340-78EB65E700B7}" type="slidenum">
              <a:rPr lang="en-US" sz="1000" i="0" smtClean="0"/>
              <a:pPr>
                <a:defRPr/>
              </a:pPr>
              <a:t>16</a:t>
            </a:fld>
            <a:endParaRPr lang="en-US" sz="1000" i="0" dirty="0"/>
          </a:p>
        </p:txBody>
      </p:sp>
      <p:sp>
        <p:nvSpPr>
          <p:cNvPr id="6" name="Rectangle 5"/>
          <p:cNvSpPr/>
          <p:nvPr/>
        </p:nvSpPr>
        <p:spPr>
          <a:xfrm>
            <a:off x="495300" y="6535579"/>
            <a:ext cx="8210550" cy="230832"/>
          </a:xfrm>
          <a:prstGeom prst="rect">
            <a:avLst/>
          </a:prstGeom>
        </p:spPr>
        <p:txBody>
          <a:bodyPr wrap="square">
            <a:spAutoFit/>
          </a:bodyPr>
          <a:lstStyle/>
          <a:p>
            <a:pPr algn="ctr"/>
            <a:r>
              <a:rPr lang="en-IN" sz="900" dirty="0">
                <a:solidFill>
                  <a:srgbClr val="000066"/>
                </a:solidFill>
                <a:effectLst/>
              </a:rPr>
              <a:t>Copyright ©2021 McGraw-Hill Education. All rights reserved. No reproduction or distribution without the prior written consent of McGraw-Hill Education.</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ChangeArrowheads="1"/>
          </p:cNvSpPr>
          <p:nvPr/>
        </p:nvSpPr>
        <p:spPr bwMode="auto">
          <a:xfrm>
            <a:off x="152400" y="1676400"/>
            <a:ext cx="8686800" cy="1290097"/>
          </a:xfrm>
          <a:prstGeom prst="rect">
            <a:avLst/>
          </a:prstGeom>
          <a:noFill/>
          <a:ln w="12700">
            <a:noFill/>
            <a:miter lim="800000"/>
            <a:headEnd/>
            <a:tailEnd/>
          </a:ln>
        </p:spPr>
        <p:txBody>
          <a:bodyPr wrap="square" lIns="90488" tIns="44450" rIns="90488" bIns="44450">
            <a:spAutoFit/>
          </a:bodyPr>
          <a:lstStyle/>
          <a:p>
            <a:pPr>
              <a:spcBef>
                <a:spcPct val="50000"/>
              </a:spcBef>
            </a:pPr>
            <a:r>
              <a:rPr lang="en-US" sz="2600" b="1" dirty="0">
                <a:solidFill>
                  <a:srgbClr val="000066"/>
                </a:solidFill>
                <a:effectLst/>
              </a:rPr>
              <a:t>Required certain disclosures in proxy statements describing the services provided by the registrant’s independent external auditor include: </a:t>
            </a:r>
            <a:endParaRPr lang="en-US" sz="2600" b="1" dirty="0">
              <a:solidFill>
                <a:srgbClr val="000066"/>
              </a:solidFill>
              <a:effectLst/>
              <a:cs typeface="Times New Roman" pitchFamily="18" charset="0"/>
            </a:endParaRPr>
          </a:p>
        </p:txBody>
      </p:sp>
      <p:sp>
        <p:nvSpPr>
          <p:cNvPr id="17411" name="Rectangle 4"/>
          <p:cNvSpPr>
            <a:spLocks noGrp="1" noChangeArrowheads="1"/>
          </p:cNvSpPr>
          <p:nvPr>
            <p:ph type="title"/>
          </p:nvPr>
        </p:nvSpPr>
        <p:spPr>
          <a:xfrm>
            <a:off x="152400" y="152400"/>
            <a:ext cx="8763000" cy="1371600"/>
          </a:xfrm>
        </p:spPr>
        <p:txBody>
          <a:bodyPr/>
          <a:lstStyle/>
          <a:p>
            <a:r>
              <a:rPr lang="en-US" dirty="0"/>
              <a:t>The SEC’s Impact on Financial Reporting—Disclosures</a:t>
            </a:r>
          </a:p>
        </p:txBody>
      </p:sp>
      <p:sp>
        <p:nvSpPr>
          <p:cNvPr id="936965" name="Rectangle 5"/>
          <p:cNvSpPr>
            <a:spLocks noGrp="1" noChangeArrowheads="1"/>
          </p:cNvSpPr>
          <p:nvPr>
            <p:ph idx="1"/>
          </p:nvPr>
        </p:nvSpPr>
        <p:spPr>
          <a:xfrm>
            <a:off x="457200" y="3048000"/>
            <a:ext cx="8077200" cy="3810000"/>
          </a:xfrm>
          <a:noFill/>
          <a:ln w="38100">
            <a:noFill/>
          </a:ln>
          <a:effectLst>
            <a:outerShdw dist="107763" dir="2700000" algn="ctr" rotWithShape="0">
              <a:schemeClr val="bg2"/>
            </a:outerShdw>
          </a:effectLst>
        </p:spPr>
        <p:txBody>
          <a:bodyPr/>
          <a:lstStyle/>
          <a:p>
            <a:pPr marL="514350" indent="-514350">
              <a:lnSpc>
                <a:spcPct val="90000"/>
              </a:lnSpc>
              <a:buClr>
                <a:srgbClr val="002060"/>
              </a:buClr>
              <a:buSzPct val="100000"/>
              <a:buFont typeface="+mj-lt"/>
              <a:buAutoNum type="arabicParenR"/>
              <a:defRPr/>
            </a:pPr>
            <a:r>
              <a:rPr lang="en-US" sz="2600" dirty="0">
                <a:solidFill>
                  <a:srgbClr val="000066"/>
                </a:solidFill>
              </a:rPr>
              <a:t>All nonaudit services provided by the independent audit firm.</a:t>
            </a:r>
          </a:p>
          <a:p>
            <a:pPr marL="514350" indent="-514350">
              <a:lnSpc>
                <a:spcPct val="90000"/>
              </a:lnSpc>
              <a:buClr>
                <a:srgbClr val="002060"/>
              </a:buClr>
              <a:buSzPct val="100000"/>
              <a:buFont typeface="+mj-lt"/>
              <a:buAutoNum type="arabicParenR"/>
              <a:defRPr/>
            </a:pPr>
            <a:r>
              <a:rPr lang="en-US" sz="2600" dirty="0">
                <a:solidFill>
                  <a:srgbClr val="000066"/>
                </a:solidFill>
              </a:rPr>
              <a:t>Whether the board of directors approved all nonaudit services and considered whether they would impair the auditor’s independence.</a:t>
            </a:r>
          </a:p>
          <a:p>
            <a:pPr marL="514350" indent="-514350">
              <a:lnSpc>
                <a:spcPct val="90000"/>
              </a:lnSpc>
              <a:buClr>
                <a:srgbClr val="002060"/>
              </a:buClr>
              <a:buSzPct val="100000"/>
              <a:buFont typeface="+mj-lt"/>
              <a:buAutoNum type="arabicParenR"/>
              <a:defRPr/>
            </a:pPr>
            <a:r>
              <a:rPr lang="en-US" sz="2600" dirty="0">
                <a:solidFill>
                  <a:srgbClr val="000066"/>
                </a:solidFill>
              </a:rPr>
              <a:t>The percentage of nonaudit fees to the total annual audit fee.</a:t>
            </a:r>
          </a:p>
          <a:p>
            <a:pPr marL="514350" indent="-514350">
              <a:lnSpc>
                <a:spcPct val="90000"/>
              </a:lnSpc>
              <a:buClr>
                <a:srgbClr val="002060"/>
              </a:buClr>
              <a:buSzPct val="100000"/>
              <a:buFont typeface="+mj-lt"/>
              <a:buAutoNum type="arabicParenR"/>
              <a:defRPr/>
            </a:pPr>
            <a:r>
              <a:rPr lang="en-US" sz="2600" dirty="0">
                <a:solidFill>
                  <a:srgbClr val="000066"/>
                </a:solidFill>
              </a:rPr>
              <a:t>Individual nonaudit fees for more than 3 percent of the annual audit fee.</a:t>
            </a:r>
          </a:p>
        </p:txBody>
      </p:sp>
      <p:sp>
        <p:nvSpPr>
          <p:cNvPr id="6" name="Slide Number Placeholder 11"/>
          <p:cNvSpPr>
            <a:spLocks noGrp="1"/>
          </p:cNvSpPr>
          <p:nvPr>
            <p:ph type="sldNum" sz="quarter" idx="12"/>
          </p:nvPr>
        </p:nvSpPr>
        <p:spPr>
          <a:xfrm>
            <a:off x="8305800" y="6461125"/>
            <a:ext cx="609600" cy="396875"/>
          </a:xfrm>
        </p:spPr>
        <p:txBody>
          <a:bodyPr/>
          <a:lstStyle/>
          <a:p>
            <a:pPr>
              <a:defRPr/>
            </a:pPr>
            <a:r>
              <a:rPr lang="en-US" sz="1000" i="0" dirty="0"/>
              <a:t>12-</a:t>
            </a:r>
            <a:fld id="{7432997F-274D-4167-8340-78EB65E700B7}" type="slidenum">
              <a:rPr lang="en-US" sz="1000" i="0" smtClean="0"/>
              <a:pPr>
                <a:defRPr/>
              </a:pPr>
              <a:t>17</a:t>
            </a:fld>
            <a:endParaRPr lang="en-US" sz="1000" i="0" dirty="0"/>
          </a:p>
        </p:txBody>
      </p:sp>
      <p:sp>
        <p:nvSpPr>
          <p:cNvPr id="7" name="Rectangle 6"/>
          <p:cNvSpPr/>
          <p:nvPr/>
        </p:nvSpPr>
        <p:spPr>
          <a:xfrm>
            <a:off x="495300" y="6535579"/>
            <a:ext cx="8210550" cy="230832"/>
          </a:xfrm>
          <a:prstGeom prst="rect">
            <a:avLst/>
          </a:prstGeom>
        </p:spPr>
        <p:txBody>
          <a:bodyPr wrap="square">
            <a:spAutoFit/>
          </a:bodyPr>
          <a:lstStyle/>
          <a:p>
            <a:pPr algn="ctr"/>
            <a:r>
              <a:rPr lang="en-IN" sz="900" dirty="0">
                <a:solidFill>
                  <a:srgbClr val="000066"/>
                </a:solidFill>
                <a:effectLst/>
              </a:rPr>
              <a:t>Copyright ©2021 McGraw-Hill Education. All rights reserved. No reproduction or distribution without the prior written consent of McGraw-Hill Education.</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9"/>
          <p:cNvSpPr>
            <a:spLocks noGrp="1" noChangeArrowheads="1"/>
          </p:cNvSpPr>
          <p:nvPr>
            <p:ph type="title"/>
          </p:nvPr>
        </p:nvSpPr>
        <p:spPr/>
        <p:txBody>
          <a:bodyPr/>
          <a:lstStyle/>
          <a:p>
            <a:r>
              <a:rPr lang="en-US" sz="4000" dirty="0"/>
              <a:t>Learning Objective 12-3</a:t>
            </a:r>
          </a:p>
        </p:txBody>
      </p:sp>
      <p:sp>
        <p:nvSpPr>
          <p:cNvPr id="198664" name="Rectangle 8"/>
          <p:cNvSpPr>
            <a:spLocks noChangeArrowheads="1"/>
          </p:cNvSpPr>
          <p:nvPr/>
        </p:nvSpPr>
        <p:spPr bwMode="auto">
          <a:xfrm>
            <a:off x="762000" y="1676400"/>
            <a:ext cx="7315200" cy="4038600"/>
          </a:xfrm>
          <a:prstGeom prst="rect">
            <a:avLst/>
          </a:prstGeom>
          <a:noFill/>
          <a:ln w="12700">
            <a:noFill/>
            <a:miter lim="800000"/>
            <a:headEnd/>
            <a:tailEnd/>
          </a:ln>
          <a:effectLst/>
        </p:spPr>
        <p:txBody>
          <a:bodyPr anchor="ctr" anchorCtr="1"/>
          <a:lstStyle/>
          <a:p>
            <a:r>
              <a:rPr lang="en-US" sz="4000" b="1" dirty="0">
                <a:solidFill>
                  <a:srgbClr val="002060"/>
                </a:solidFill>
                <a:effectLst/>
              </a:rPr>
              <a:t>Understand the Congressional</a:t>
            </a:r>
          </a:p>
          <a:p>
            <a:r>
              <a:rPr lang="en-US" sz="4000" b="1" dirty="0">
                <a:solidFill>
                  <a:srgbClr val="002060"/>
                </a:solidFill>
                <a:effectLst/>
              </a:rPr>
              <a:t>rationale for enacting the</a:t>
            </a:r>
          </a:p>
          <a:p>
            <a:r>
              <a:rPr lang="en-US" sz="4000" b="1" dirty="0">
                <a:solidFill>
                  <a:srgbClr val="002060"/>
                </a:solidFill>
                <a:effectLst/>
              </a:rPr>
              <a:t>Sarbanes-Oxley Act and the</a:t>
            </a:r>
          </a:p>
          <a:p>
            <a:r>
              <a:rPr lang="en-US" sz="4000" b="1" dirty="0">
                <a:solidFill>
                  <a:srgbClr val="002060"/>
                </a:solidFill>
                <a:effectLst/>
              </a:rPr>
              <a:t>responsibilities of the Public</a:t>
            </a:r>
          </a:p>
          <a:p>
            <a:r>
              <a:rPr lang="en-US" sz="4000" b="1" dirty="0">
                <a:solidFill>
                  <a:srgbClr val="002060"/>
                </a:solidFill>
                <a:effectLst/>
              </a:rPr>
              <a:t>Accounting Oversight Board.</a:t>
            </a:r>
            <a:endParaRPr lang="en-US" sz="4000" b="1" dirty="0">
              <a:solidFill>
                <a:srgbClr val="002060"/>
              </a:solidFill>
              <a:effectLst/>
              <a:cs typeface="Times New Roman" pitchFamily="18" charset="0"/>
            </a:endParaRPr>
          </a:p>
        </p:txBody>
      </p:sp>
      <p:sp>
        <p:nvSpPr>
          <p:cNvPr id="5" name="Slide Number Placeholder 11"/>
          <p:cNvSpPr>
            <a:spLocks noGrp="1"/>
          </p:cNvSpPr>
          <p:nvPr>
            <p:ph type="sldNum" sz="quarter" idx="12"/>
          </p:nvPr>
        </p:nvSpPr>
        <p:spPr>
          <a:xfrm>
            <a:off x="8305800" y="6461125"/>
            <a:ext cx="609600" cy="396875"/>
          </a:xfrm>
        </p:spPr>
        <p:txBody>
          <a:bodyPr/>
          <a:lstStyle/>
          <a:p>
            <a:pPr>
              <a:defRPr/>
            </a:pPr>
            <a:r>
              <a:rPr lang="en-US" sz="1000" i="0" dirty="0"/>
              <a:t>12-</a:t>
            </a:r>
            <a:fld id="{7432997F-274D-4167-8340-78EB65E700B7}" type="slidenum">
              <a:rPr lang="en-US" sz="1000" i="0" smtClean="0"/>
              <a:pPr>
                <a:defRPr/>
              </a:pPr>
              <a:t>18</a:t>
            </a:fld>
            <a:endParaRPr lang="en-US" sz="1000" i="0" dirty="0"/>
          </a:p>
        </p:txBody>
      </p:sp>
      <p:sp>
        <p:nvSpPr>
          <p:cNvPr id="6" name="Rectangle 5"/>
          <p:cNvSpPr/>
          <p:nvPr/>
        </p:nvSpPr>
        <p:spPr>
          <a:xfrm>
            <a:off x="495300" y="6535579"/>
            <a:ext cx="8210550" cy="230832"/>
          </a:xfrm>
          <a:prstGeom prst="rect">
            <a:avLst/>
          </a:prstGeom>
        </p:spPr>
        <p:txBody>
          <a:bodyPr wrap="square">
            <a:spAutoFit/>
          </a:bodyPr>
          <a:lstStyle/>
          <a:p>
            <a:pPr algn="ctr"/>
            <a:r>
              <a:rPr lang="en-IN" sz="900" dirty="0">
                <a:solidFill>
                  <a:srgbClr val="000066"/>
                </a:solidFill>
                <a:effectLst/>
              </a:rPr>
              <a:t>Copyright ©2021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34797099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p:txBody>
          <a:bodyPr/>
          <a:lstStyle/>
          <a:p>
            <a:r>
              <a:rPr lang="en-US" dirty="0"/>
              <a:t>Corporate Scandals Led to Sarbanes-Oxley in 2002</a:t>
            </a:r>
          </a:p>
        </p:txBody>
      </p:sp>
      <p:sp>
        <p:nvSpPr>
          <p:cNvPr id="2" name="Content Placeholder 1"/>
          <p:cNvSpPr>
            <a:spLocks noGrp="1"/>
          </p:cNvSpPr>
          <p:nvPr>
            <p:ph idx="1"/>
          </p:nvPr>
        </p:nvSpPr>
        <p:spPr>
          <a:xfrm>
            <a:off x="228600" y="1600200"/>
            <a:ext cx="8763000" cy="4525963"/>
          </a:xfrm>
        </p:spPr>
        <p:txBody>
          <a:bodyPr/>
          <a:lstStyle/>
          <a:p>
            <a:pPr>
              <a:spcBef>
                <a:spcPts val="0"/>
              </a:spcBef>
              <a:buFont typeface="Wingdings" charset="2"/>
              <a:buChar char="Ø"/>
            </a:pPr>
            <a:r>
              <a:rPr lang="en-US" sz="2600" dirty="0">
                <a:solidFill>
                  <a:srgbClr val="000066"/>
                </a:solidFill>
              </a:rPr>
              <a:t>Enron: Ken Lay, former chairman and chief executive, received $152.7 million in payments and stock in the year his firm collapsed, zeroing out pensions.</a:t>
            </a:r>
          </a:p>
          <a:p>
            <a:pPr>
              <a:spcBef>
                <a:spcPts val="0"/>
              </a:spcBef>
              <a:buFont typeface="Wingdings" charset="2"/>
              <a:buChar char="Ø"/>
            </a:pPr>
            <a:r>
              <a:rPr lang="en-US" sz="2600" dirty="0">
                <a:solidFill>
                  <a:srgbClr val="000066"/>
                </a:solidFill>
              </a:rPr>
              <a:t>WorldCom:</a:t>
            </a:r>
            <a:r>
              <a:rPr lang="en-US" sz="2600" dirty="0"/>
              <a:t> </a:t>
            </a:r>
            <a:r>
              <a:rPr lang="en-US" sz="2600" dirty="0">
                <a:solidFill>
                  <a:srgbClr val="000066"/>
                </a:solidFill>
              </a:rPr>
              <a:t>Former CEO Bernard Ebbers borrowed $408 million from the company that had improperly accounted for $9 billion and was forced into bankruptcy.</a:t>
            </a:r>
          </a:p>
          <a:p>
            <a:pPr>
              <a:spcBef>
                <a:spcPts val="0"/>
              </a:spcBef>
              <a:buFont typeface="Wingdings" charset="2"/>
              <a:buChar char="Ø"/>
            </a:pPr>
            <a:r>
              <a:rPr lang="en-US" sz="2600" dirty="0">
                <a:solidFill>
                  <a:srgbClr val="000066"/>
                </a:solidFill>
              </a:rPr>
              <a:t>Adelphia Communications: Founder and former CEO, John J. Rigas, allegedly conspired with four other executives to loot the company, leading prosecutors to seek the forfeiture of more than $2.5 billion.</a:t>
            </a:r>
            <a:endParaRPr lang="en-US" sz="2600" dirty="0"/>
          </a:p>
        </p:txBody>
      </p:sp>
      <p:sp>
        <p:nvSpPr>
          <p:cNvPr id="5" name="Rectangle 4"/>
          <p:cNvSpPr/>
          <p:nvPr/>
        </p:nvSpPr>
        <p:spPr>
          <a:xfrm>
            <a:off x="495300" y="6535579"/>
            <a:ext cx="8210550" cy="230832"/>
          </a:xfrm>
          <a:prstGeom prst="rect">
            <a:avLst/>
          </a:prstGeom>
        </p:spPr>
        <p:txBody>
          <a:bodyPr wrap="square">
            <a:spAutoFit/>
          </a:bodyPr>
          <a:lstStyle/>
          <a:p>
            <a:pPr algn="ctr"/>
            <a:r>
              <a:rPr lang="en-IN" sz="900" dirty="0">
                <a:solidFill>
                  <a:srgbClr val="000066"/>
                </a:solidFill>
                <a:effectLst/>
              </a:rPr>
              <a:t>Copyright ©2021 McGraw-Hill Education. All rights reserved. No reproduction or distribution without the prior written consent of McGraw-Hill Education.</a:t>
            </a:r>
          </a:p>
        </p:txBody>
      </p:sp>
      <p:sp>
        <p:nvSpPr>
          <p:cNvPr id="6" name="Slide Number Placeholder 11"/>
          <p:cNvSpPr>
            <a:spLocks noGrp="1"/>
          </p:cNvSpPr>
          <p:nvPr>
            <p:ph type="sldNum" sz="quarter" idx="12"/>
          </p:nvPr>
        </p:nvSpPr>
        <p:spPr>
          <a:xfrm>
            <a:off x="8305800" y="6461125"/>
            <a:ext cx="609600" cy="396875"/>
          </a:xfrm>
        </p:spPr>
        <p:txBody>
          <a:bodyPr/>
          <a:lstStyle/>
          <a:p>
            <a:pPr>
              <a:defRPr/>
            </a:pPr>
            <a:r>
              <a:rPr lang="en-US" sz="1000" i="0" dirty="0"/>
              <a:t>12-</a:t>
            </a:r>
            <a:fld id="{7432997F-274D-4167-8340-78EB65E700B7}" type="slidenum">
              <a:rPr lang="en-US" sz="1000" i="0" smtClean="0"/>
              <a:pPr>
                <a:defRPr/>
              </a:pPr>
              <a:t>19</a:t>
            </a:fld>
            <a:endParaRPr lang="en-US" sz="1000" i="0"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9"/>
          <p:cNvSpPr>
            <a:spLocks noGrp="1" noChangeArrowheads="1"/>
          </p:cNvSpPr>
          <p:nvPr>
            <p:ph type="title"/>
          </p:nvPr>
        </p:nvSpPr>
        <p:spPr/>
        <p:txBody>
          <a:bodyPr/>
          <a:lstStyle/>
          <a:p>
            <a:r>
              <a:rPr lang="en-US" dirty="0">
                <a:solidFill>
                  <a:srgbClr val="000066"/>
                </a:solidFill>
              </a:rPr>
              <a:t>Securities and Exchange Commission (SEC)</a:t>
            </a:r>
            <a:endParaRPr lang="en-US" sz="4000" dirty="0"/>
          </a:p>
        </p:txBody>
      </p:sp>
      <p:sp>
        <p:nvSpPr>
          <p:cNvPr id="198664" name="Rectangle 8"/>
          <p:cNvSpPr>
            <a:spLocks noChangeArrowheads="1"/>
          </p:cNvSpPr>
          <p:nvPr/>
        </p:nvSpPr>
        <p:spPr bwMode="auto">
          <a:xfrm>
            <a:off x="381000" y="1447800"/>
            <a:ext cx="8077200" cy="4953000"/>
          </a:xfrm>
          <a:prstGeom prst="rect">
            <a:avLst/>
          </a:prstGeom>
          <a:noFill/>
          <a:ln w="12700">
            <a:noFill/>
            <a:miter lim="800000"/>
            <a:headEnd/>
            <a:tailEnd/>
          </a:ln>
          <a:effectLst/>
        </p:spPr>
        <p:txBody>
          <a:bodyPr anchor="ctr" anchorCtr="1"/>
          <a:lstStyle/>
          <a:p>
            <a:pPr marL="457200" indent="-457200">
              <a:buFont typeface="Wingdings" panose="05000000000000000000" pitchFamily="2" charset="2"/>
              <a:buChar char="Ø"/>
            </a:pPr>
            <a:r>
              <a:rPr lang="en-US" sz="2600" b="1" dirty="0">
                <a:solidFill>
                  <a:srgbClr val="000066"/>
                </a:solidFill>
                <a:effectLst/>
              </a:rPr>
              <a:t>The Securities and Exchange Commission (SEC) was born on June 6, 1934 during a time of despair in the markets. </a:t>
            </a:r>
          </a:p>
          <a:p>
            <a:pPr marL="457200" indent="-457200">
              <a:buFont typeface="Wingdings" panose="05000000000000000000" pitchFamily="2" charset="2"/>
              <a:buChar char="Ø"/>
            </a:pPr>
            <a:r>
              <a:rPr lang="en-US" sz="2600" b="1" dirty="0">
                <a:solidFill>
                  <a:srgbClr val="000066"/>
                </a:solidFill>
                <a:effectLst/>
              </a:rPr>
              <a:t>Americans were suffering from the 1929 market crash after the roaring 1920s when they bought about $50 billion in new securities, half of which turned out to be worthless. </a:t>
            </a:r>
          </a:p>
          <a:p>
            <a:pPr marL="457200" indent="-457200">
              <a:buFont typeface="Wingdings" panose="05000000000000000000" pitchFamily="2" charset="2"/>
              <a:buChar char="Ø"/>
            </a:pPr>
            <a:r>
              <a:rPr lang="en-US" sz="2600" b="1" dirty="0">
                <a:solidFill>
                  <a:srgbClr val="000066"/>
                </a:solidFill>
                <a:effectLst/>
              </a:rPr>
              <a:t>Confidence was eroded by the 1932 indictment (later acquittal) of Samuel Insull for alleged wrongs in the collapse of his utility “empire,” and by the 1933–34 Senate hearings on improper market activity. </a:t>
            </a:r>
            <a:endParaRPr lang="en-US" sz="2600" b="1" dirty="0">
              <a:solidFill>
                <a:srgbClr val="000066"/>
              </a:solidFill>
              <a:effectLst/>
              <a:cs typeface="Times New Roman" pitchFamily="18" charset="0"/>
            </a:endParaRPr>
          </a:p>
        </p:txBody>
      </p:sp>
      <p:sp>
        <p:nvSpPr>
          <p:cNvPr id="12" name="Slide Number Placeholder 11"/>
          <p:cNvSpPr>
            <a:spLocks noGrp="1"/>
          </p:cNvSpPr>
          <p:nvPr>
            <p:ph type="sldNum" sz="quarter" idx="12"/>
          </p:nvPr>
        </p:nvSpPr>
        <p:spPr>
          <a:xfrm>
            <a:off x="8305800" y="6461125"/>
            <a:ext cx="609600" cy="396875"/>
          </a:xfrm>
        </p:spPr>
        <p:txBody>
          <a:bodyPr/>
          <a:lstStyle/>
          <a:p>
            <a:pPr>
              <a:defRPr/>
            </a:pPr>
            <a:r>
              <a:rPr lang="en-US" sz="1000" i="0" dirty="0"/>
              <a:t>12-</a:t>
            </a:r>
            <a:fld id="{7432997F-274D-4167-8340-78EB65E700B7}" type="slidenum">
              <a:rPr lang="en-US" sz="1000" i="0" smtClean="0"/>
              <a:pPr>
                <a:defRPr/>
              </a:pPr>
              <a:t>2</a:t>
            </a:fld>
            <a:endParaRPr lang="en-US" sz="1000" i="0" dirty="0"/>
          </a:p>
        </p:txBody>
      </p:sp>
      <p:sp>
        <p:nvSpPr>
          <p:cNvPr id="5" name="Rectangle 4"/>
          <p:cNvSpPr/>
          <p:nvPr/>
        </p:nvSpPr>
        <p:spPr>
          <a:xfrm>
            <a:off x="495300" y="6535579"/>
            <a:ext cx="8210550" cy="230832"/>
          </a:xfrm>
          <a:prstGeom prst="rect">
            <a:avLst/>
          </a:prstGeom>
        </p:spPr>
        <p:txBody>
          <a:bodyPr wrap="square">
            <a:spAutoFit/>
          </a:bodyPr>
          <a:lstStyle/>
          <a:p>
            <a:pPr algn="ctr"/>
            <a:r>
              <a:rPr lang="en-IN" sz="900" dirty="0">
                <a:solidFill>
                  <a:srgbClr val="000066"/>
                </a:solidFill>
                <a:effectLst/>
              </a:rPr>
              <a:t>Copyright ©2021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358234554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p:cNvSpPr>
            <a:spLocks noGrp="1"/>
          </p:cNvSpPr>
          <p:nvPr>
            <p:ph type="title"/>
          </p:nvPr>
        </p:nvSpPr>
        <p:spPr>
          <a:xfrm>
            <a:off x="152400" y="152400"/>
            <a:ext cx="8763000" cy="1295400"/>
          </a:xfrm>
        </p:spPr>
        <p:txBody>
          <a:bodyPr/>
          <a:lstStyle/>
          <a:p>
            <a:r>
              <a:rPr lang="en-US" dirty="0"/>
              <a:t>Sarbanes-Oxley in 2002</a:t>
            </a:r>
          </a:p>
        </p:txBody>
      </p:sp>
      <p:sp>
        <p:nvSpPr>
          <p:cNvPr id="6" name="Slide Number Placeholder 11"/>
          <p:cNvSpPr>
            <a:spLocks noGrp="1"/>
          </p:cNvSpPr>
          <p:nvPr>
            <p:ph type="sldNum" sz="quarter" idx="12"/>
          </p:nvPr>
        </p:nvSpPr>
        <p:spPr>
          <a:xfrm>
            <a:off x="8305800" y="6461125"/>
            <a:ext cx="609600" cy="396875"/>
          </a:xfrm>
        </p:spPr>
        <p:txBody>
          <a:bodyPr/>
          <a:lstStyle/>
          <a:p>
            <a:pPr>
              <a:defRPr/>
            </a:pPr>
            <a:r>
              <a:rPr lang="en-US" sz="1000" i="0" dirty="0"/>
              <a:t>12-</a:t>
            </a:r>
            <a:fld id="{7432997F-274D-4167-8340-78EB65E700B7}" type="slidenum">
              <a:rPr lang="en-US" sz="1000" i="0" smtClean="0"/>
              <a:pPr>
                <a:defRPr/>
              </a:pPr>
              <a:t>20</a:t>
            </a:fld>
            <a:endParaRPr lang="en-US" sz="1000" i="0" dirty="0"/>
          </a:p>
        </p:txBody>
      </p:sp>
      <p:sp>
        <p:nvSpPr>
          <p:cNvPr id="2" name="Rectangle 1"/>
          <p:cNvSpPr/>
          <p:nvPr/>
        </p:nvSpPr>
        <p:spPr>
          <a:xfrm>
            <a:off x="152400" y="1676400"/>
            <a:ext cx="8763000" cy="3293209"/>
          </a:xfrm>
          <a:prstGeom prst="rect">
            <a:avLst/>
          </a:prstGeom>
        </p:spPr>
        <p:txBody>
          <a:bodyPr wrap="square">
            <a:spAutoFit/>
          </a:bodyPr>
          <a:lstStyle/>
          <a:p>
            <a:pPr marL="457200" indent="-457200">
              <a:buFont typeface="Wingdings" charset="2"/>
              <a:buChar char="Ø"/>
            </a:pPr>
            <a:r>
              <a:rPr lang="en-US" sz="2600" b="1" dirty="0">
                <a:solidFill>
                  <a:srgbClr val="000066"/>
                </a:solidFill>
                <a:effectLst/>
              </a:rPr>
              <a:t>Drastic actions had to be taken to reduce or eliminate future abuses (actual and perceived) to begin restoring public confidence in publicly traded entities and their disclosed accounting information.</a:t>
            </a:r>
          </a:p>
          <a:p>
            <a:pPr marL="457200" indent="-457200">
              <a:buFont typeface="Wingdings" charset="2"/>
              <a:buChar char="Ø"/>
            </a:pPr>
            <a:r>
              <a:rPr lang="en-US" sz="2600" b="1" dirty="0">
                <a:solidFill>
                  <a:srgbClr val="000066"/>
                </a:solidFill>
                <a:effectLst/>
              </a:rPr>
              <a:t>Congress passed the Sarbanes-Oxley Act in July 2002, “a major reform package mandating the most far-reaching changes Congress has imposed on the business world since FDR’s New Deal.”</a:t>
            </a:r>
          </a:p>
        </p:txBody>
      </p:sp>
      <p:sp>
        <p:nvSpPr>
          <p:cNvPr id="5" name="Rectangle 4"/>
          <p:cNvSpPr/>
          <p:nvPr/>
        </p:nvSpPr>
        <p:spPr>
          <a:xfrm>
            <a:off x="495300" y="6535579"/>
            <a:ext cx="8210550" cy="230832"/>
          </a:xfrm>
          <a:prstGeom prst="rect">
            <a:avLst/>
          </a:prstGeom>
        </p:spPr>
        <p:txBody>
          <a:bodyPr wrap="square">
            <a:spAutoFit/>
          </a:bodyPr>
          <a:lstStyle/>
          <a:p>
            <a:pPr algn="ctr"/>
            <a:r>
              <a:rPr lang="en-IN" sz="900" dirty="0">
                <a:solidFill>
                  <a:srgbClr val="000066"/>
                </a:solidFill>
                <a:effectLst/>
              </a:rPr>
              <a:t>Copyright ©2021 McGraw-Hill Education. All rights reserved. No reproduction or distribution without the prior written consent of McGraw-Hill Education.</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9459" name="Rectangle 2"/>
          <p:cNvSpPr>
            <a:spLocks noGrp="1" noChangeArrowheads="1"/>
          </p:cNvSpPr>
          <p:nvPr>
            <p:ph type="title"/>
          </p:nvPr>
        </p:nvSpPr>
        <p:spPr>
          <a:xfrm>
            <a:off x="152400" y="76200"/>
            <a:ext cx="8763000" cy="1143000"/>
          </a:xfrm>
        </p:spPr>
        <p:txBody>
          <a:bodyPr/>
          <a:lstStyle/>
          <a:p>
            <a:r>
              <a:rPr lang="en-US" sz="3600" dirty="0"/>
              <a:t>Public Accounting Profession</a:t>
            </a:r>
            <a:endParaRPr lang="en-US" sz="3800" dirty="0"/>
          </a:p>
        </p:txBody>
      </p:sp>
      <p:sp>
        <p:nvSpPr>
          <p:cNvPr id="953347" name="Rectangle 3"/>
          <p:cNvSpPr>
            <a:spLocks noGrp="1" noChangeArrowheads="1"/>
          </p:cNvSpPr>
          <p:nvPr>
            <p:ph idx="1"/>
          </p:nvPr>
        </p:nvSpPr>
        <p:spPr>
          <a:xfrm>
            <a:off x="609600" y="1600200"/>
            <a:ext cx="7772400" cy="4724400"/>
          </a:xfrm>
          <a:noFill/>
          <a:ln w="38100">
            <a:noFill/>
          </a:ln>
          <a:effectLst/>
        </p:spPr>
        <p:txBody>
          <a:bodyPr/>
          <a:lstStyle/>
          <a:p>
            <a:pPr>
              <a:buFont typeface="Wingdings" panose="05000000000000000000" pitchFamily="2" charset="2"/>
              <a:buChar char="Ø"/>
            </a:pPr>
            <a:r>
              <a:rPr lang="en-US" sz="2600" dirty="0"/>
              <a:t>The public accounting profession is self-regulated. </a:t>
            </a:r>
          </a:p>
          <a:p>
            <a:pPr>
              <a:buFont typeface="Wingdings" panose="05000000000000000000" pitchFamily="2" charset="2"/>
              <a:buChar char="Ø"/>
            </a:pPr>
            <a:r>
              <a:rPr lang="en-US" sz="2600" dirty="0"/>
              <a:t>Through its major professional body, the American Institute of Certified Public Accountants (AICPA), the profession establishes and enforces its own code of conduct.</a:t>
            </a:r>
          </a:p>
          <a:p>
            <a:pPr>
              <a:buFont typeface="Wingdings" panose="05000000000000000000" pitchFamily="2" charset="2"/>
              <a:buChar char="Ø"/>
            </a:pPr>
            <a:r>
              <a:rPr lang="en-US" sz="2600" dirty="0"/>
              <a:t>The profession’s Auditing Standards Board (ASB) has created its own auditing standards for decades. </a:t>
            </a:r>
          </a:p>
          <a:p>
            <a:pPr>
              <a:buFont typeface="Wingdings" panose="05000000000000000000" pitchFamily="2" charset="2"/>
              <a:buChar char="Ø"/>
            </a:pPr>
            <a:r>
              <a:rPr lang="en-US" sz="2600" dirty="0"/>
              <a:t>Maintenance of public trust was often heard as a litany for the creation of such professional guidelines, but self-regulation was not always successful. </a:t>
            </a:r>
          </a:p>
        </p:txBody>
      </p:sp>
      <p:sp>
        <p:nvSpPr>
          <p:cNvPr id="6" name="Slide Number Placeholder 11"/>
          <p:cNvSpPr>
            <a:spLocks noGrp="1"/>
          </p:cNvSpPr>
          <p:nvPr>
            <p:ph type="sldNum" sz="quarter" idx="12"/>
          </p:nvPr>
        </p:nvSpPr>
        <p:spPr>
          <a:xfrm>
            <a:off x="8305800" y="6461125"/>
            <a:ext cx="609600" cy="396875"/>
          </a:xfrm>
        </p:spPr>
        <p:txBody>
          <a:bodyPr/>
          <a:lstStyle/>
          <a:p>
            <a:pPr>
              <a:defRPr/>
            </a:pPr>
            <a:r>
              <a:rPr lang="en-US" sz="1000" i="0" dirty="0"/>
              <a:t>12-</a:t>
            </a:r>
            <a:fld id="{7432997F-274D-4167-8340-78EB65E700B7}" type="slidenum">
              <a:rPr lang="en-US" sz="1000" i="0" smtClean="0"/>
              <a:pPr>
                <a:defRPr/>
              </a:pPr>
              <a:t>21</a:t>
            </a:fld>
            <a:endParaRPr lang="en-US" sz="1000" i="0" dirty="0"/>
          </a:p>
        </p:txBody>
      </p:sp>
      <p:sp>
        <p:nvSpPr>
          <p:cNvPr id="5" name="Rectangle 4"/>
          <p:cNvSpPr/>
          <p:nvPr/>
        </p:nvSpPr>
        <p:spPr>
          <a:xfrm>
            <a:off x="495300" y="6535579"/>
            <a:ext cx="8210550" cy="230832"/>
          </a:xfrm>
          <a:prstGeom prst="rect">
            <a:avLst/>
          </a:prstGeom>
        </p:spPr>
        <p:txBody>
          <a:bodyPr wrap="square">
            <a:spAutoFit/>
          </a:bodyPr>
          <a:lstStyle/>
          <a:p>
            <a:pPr algn="ctr"/>
            <a:r>
              <a:rPr lang="en-IN" sz="900" dirty="0">
                <a:solidFill>
                  <a:srgbClr val="000066"/>
                </a:solidFill>
                <a:effectLst/>
              </a:rPr>
              <a:t>Copyright ©2021 McGraw-Hill Education. All rights reserved. No reproduction or distribution without the prior written consent of McGraw-Hill Education.</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9459" name="Rectangle 2"/>
          <p:cNvSpPr>
            <a:spLocks noGrp="1" noChangeArrowheads="1"/>
          </p:cNvSpPr>
          <p:nvPr>
            <p:ph type="title"/>
          </p:nvPr>
        </p:nvSpPr>
        <p:spPr>
          <a:xfrm>
            <a:off x="152400" y="76200"/>
            <a:ext cx="8763000" cy="1143000"/>
          </a:xfrm>
        </p:spPr>
        <p:txBody>
          <a:bodyPr/>
          <a:lstStyle/>
          <a:p>
            <a:r>
              <a:rPr lang="en-US" sz="3600" dirty="0"/>
              <a:t>Creation of the Public Company Accounting Oversight Board (PCAOB)</a:t>
            </a:r>
            <a:endParaRPr lang="en-US" sz="3800" dirty="0"/>
          </a:p>
        </p:txBody>
      </p:sp>
      <p:sp>
        <p:nvSpPr>
          <p:cNvPr id="953347" name="Rectangle 3"/>
          <p:cNvSpPr>
            <a:spLocks noGrp="1" noChangeArrowheads="1"/>
          </p:cNvSpPr>
          <p:nvPr>
            <p:ph idx="1"/>
          </p:nvPr>
        </p:nvSpPr>
        <p:spPr>
          <a:xfrm>
            <a:off x="228600" y="1371600"/>
            <a:ext cx="8686800" cy="5410200"/>
          </a:xfrm>
          <a:noFill/>
          <a:ln w="38100">
            <a:noFill/>
          </a:ln>
          <a:effectLst/>
        </p:spPr>
        <p:txBody>
          <a:bodyPr/>
          <a:lstStyle/>
          <a:p>
            <a:pPr>
              <a:buFont typeface="Wingdings" panose="05000000000000000000" pitchFamily="2" charset="2"/>
              <a:buChar char="Ø"/>
            </a:pPr>
            <a:r>
              <a:rPr lang="en-US" sz="2500" dirty="0">
                <a:solidFill>
                  <a:srgbClr val="000066"/>
                </a:solidFill>
              </a:rPr>
              <a:t>An inherent flaw of the system was that the professional body, the AICPA, was considerably smaller than many of the international audit firms that it sought to control. </a:t>
            </a:r>
          </a:p>
          <a:p>
            <a:pPr>
              <a:buFont typeface="Wingdings" panose="05000000000000000000" pitchFamily="2" charset="2"/>
              <a:buChar char="Ø"/>
            </a:pPr>
            <a:r>
              <a:rPr lang="en-US" sz="2500" dirty="0">
                <a:solidFill>
                  <a:srgbClr val="000066"/>
                </a:solidFill>
              </a:rPr>
              <a:t>Discipline and conformity are simply difficult to maintain when the students are many times bigger, richer, and more powerful than the principal. </a:t>
            </a:r>
          </a:p>
          <a:p>
            <a:pPr>
              <a:buFont typeface="Wingdings" panose="05000000000000000000" pitchFamily="2" charset="2"/>
              <a:buChar char="Ø"/>
            </a:pPr>
            <a:r>
              <a:rPr lang="en-US" sz="2500" dirty="0">
                <a:solidFill>
                  <a:srgbClr val="000066"/>
                </a:solidFill>
              </a:rPr>
              <a:t>The Sarbanes-Oxley Act created the Public Company Accounting Oversight Board (PCAOB) to oversee auditors of public companies. </a:t>
            </a:r>
          </a:p>
          <a:p>
            <a:pPr>
              <a:buFont typeface="Wingdings" panose="05000000000000000000" pitchFamily="2" charset="2"/>
              <a:buChar char="Ø"/>
            </a:pPr>
            <a:r>
              <a:rPr lang="en-US" sz="2500" dirty="0">
                <a:solidFill>
                  <a:srgbClr val="000066"/>
                </a:solidFill>
              </a:rPr>
              <a:t>The Oversight Board, a governmental board under the control of the SEC, effectively minimizes self-regulation in the accounting profession. </a:t>
            </a:r>
          </a:p>
        </p:txBody>
      </p:sp>
      <p:sp>
        <p:nvSpPr>
          <p:cNvPr id="6" name="Slide Number Placeholder 11"/>
          <p:cNvSpPr>
            <a:spLocks noGrp="1"/>
          </p:cNvSpPr>
          <p:nvPr>
            <p:ph type="sldNum" sz="quarter" idx="12"/>
          </p:nvPr>
        </p:nvSpPr>
        <p:spPr>
          <a:xfrm>
            <a:off x="8305800" y="6461125"/>
            <a:ext cx="609600" cy="396875"/>
          </a:xfrm>
        </p:spPr>
        <p:txBody>
          <a:bodyPr/>
          <a:lstStyle/>
          <a:p>
            <a:pPr>
              <a:defRPr/>
            </a:pPr>
            <a:r>
              <a:rPr lang="en-US" sz="1000" i="0" dirty="0"/>
              <a:t>12-</a:t>
            </a:r>
            <a:fld id="{7432997F-274D-4167-8340-78EB65E700B7}" type="slidenum">
              <a:rPr lang="en-US" sz="1000" i="0" smtClean="0"/>
              <a:pPr>
                <a:defRPr/>
              </a:pPr>
              <a:t>22</a:t>
            </a:fld>
            <a:endParaRPr lang="en-US" sz="1000" i="0" dirty="0"/>
          </a:p>
        </p:txBody>
      </p:sp>
      <p:sp>
        <p:nvSpPr>
          <p:cNvPr id="5" name="Rectangle 4"/>
          <p:cNvSpPr/>
          <p:nvPr/>
        </p:nvSpPr>
        <p:spPr>
          <a:xfrm>
            <a:off x="495300" y="6535579"/>
            <a:ext cx="8210550" cy="230832"/>
          </a:xfrm>
          <a:prstGeom prst="rect">
            <a:avLst/>
          </a:prstGeom>
        </p:spPr>
        <p:txBody>
          <a:bodyPr wrap="square">
            <a:spAutoFit/>
          </a:bodyPr>
          <a:lstStyle/>
          <a:p>
            <a:pPr algn="ctr"/>
            <a:r>
              <a:rPr lang="en-IN" sz="900" dirty="0">
                <a:solidFill>
                  <a:srgbClr val="000066"/>
                </a:solidFill>
                <a:effectLst/>
              </a:rPr>
              <a:t>Copyright ©2021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122285264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9459" name="Rectangle 2"/>
          <p:cNvSpPr>
            <a:spLocks noGrp="1" noChangeArrowheads="1"/>
          </p:cNvSpPr>
          <p:nvPr>
            <p:ph type="title"/>
          </p:nvPr>
        </p:nvSpPr>
        <p:spPr>
          <a:xfrm>
            <a:off x="152400" y="228600"/>
            <a:ext cx="8763000" cy="1143000"/>
          </a:xfrm>
        </p:spPr>
        <p:txBody>
          <a:bodyPr/>
          <a:lstStyle/>
          <a:p>
            <a:r>
              <a:rPr lang="en-US" sz="3600" dirty="0"/>
              <a:t>Public Company Accounting Oversight Board </a:t>
            </a:r>
            <a:endParaRPr lang="en-US" sz="3800" dirty="0"/>
          </a:p>
        </p:txBody>
      </p:sp>
      <p:sp>
        <p:nvSpPr>
          <p:cNvPr id="953347" name="Rectangle 3"/>
          <p:cNvSpPr>
            <a:spLocks noGrp="1" noChangeArrowheads="1"/>
          </p:cNvSpPr>
          <p:nvPr>
            <p:ph idx="1"/>
          </p:nvPr>
        </p:nvSpPr>
        <p:spPr>
          <a:xfrm>
            <a:off x="152400" y="1600200"/>
            <a:ext cx="8839200" cy="4267200"/>
          </a:xfrm>
          <a:noFill/>
          <a:ln w="38100">
            <a:noFill/>
          </a:ln>
          <a:effectLst/>
        </p:spPr>
        <p:txBody>
          <a:bodyPr/>
          <a:lstStyle/>
          <a:p>
            <a:pPr marL="0" indent="0">
              <a:spcBef>
                <a:spcPts val="600"/>
              </a:spcBef>
              <a:buClr>
                <a:srgbClr val="000066"/>
              </a:buClr>
              <a:buNone/>
              <a:defRPr/>
            </a:pPr>
            <a:r>
              <a:rPr lang="en-US" sz="2400" dirty="0">
                <a:solidFill>
                  <a:srgbClr val="000066"/>
                </a:solidFill>
              </a:rPr>
              <a:t>The board:</a:t>
            </a:r>
          </a:p>
          <a:p>
            <a:pPr>
              <a:buClr>
                <a:srgbClr val="000066"/>
              </a:buClr>
              <a:buFont typeface="Wingdings" panose="05000000000000000000" pitchFamily="2" charset="2"/>
              <a:buChar char="Ø"/>
            </a:pPr>
            <a:r>
              <a:rPr lang="en-US" sz="2400" dirty="0">
                <a:solidFill>
                  <a:srgbClr val="000066"/>
                </a:solidFill>
              </a:rPr>
              <a:t>Has five members appointed by the SEC to staggered five-year terms.</a:t>
            </a:r>
          </a:p>
          <a:p>
            <a:pPr>
              <a:buClr>
                <a:srgbClr val="000066"/>
              </a:buClr>
              <a:buFont typeface="Wingdings" panose="05000000000000000000" pitchFamily="2" charset="2"/>
              <a:buChar char="Ø"/>
            </a:pPr>
            <a:r>
              <a:rPr lang="en-US" sz="2400" dirty="0">
                <a:solidFill>
                  <a:srgbClr val="000066"/>
                </a:solidFill>
              </a:rPr>
              <a:t>Allows only two members to be accountants, past or present.</a:t>
            </a:r>
          </a:p>
          <a:p>
            <a:pPr>
              <a:buClr>
                <a:srgbClr val="000066"/>
              </a:buClr>
              <a:buFont typeface="Wingdings" panose="05000000000000000000" pitchFamily="2" charset="2"/>
              <a:buChar char="Ø"/>
            </a:pPr>
            <a:r>
              <a:rPr lang="en-US" sz="2400" dirty="0">
                <a:solidFill>
                  <a:srgbClr val="000066"/>
                </a:solidFill>
              </a:rPr>
              <a:t>Enforces auditing, quality control, and independence standards and rules. </a:t>
            </a:r>
          </a:p>
          <a:p>
            <a:pPr>
              <a:buClr>
                <a:srgbClr val="000066"/>
              </a:buClr>
              <a:buFont typeface="Wingdings" panose="05000000000000000000" pitchFamily="2" charset="2"/>
              <a:buChar char="Ø"/>
            </a:pPr>
            <a:r>
              <a:rPr lang="en-US" sz="2400" dirty="0">
                <a:solidFill>
                  <a:srgbClr val="000066"/>
                </a:solidFill>
              </a:rPr>
              <a:t>Is under the oversight and enforcement authority of the SEC. </a:t>
            </a:r>
          </a:p>
          <a:p>
            <a:pPr>
              <a:buClr>
                <a:srgbClr val="000066"/>
              </a:buClr>
              <a:buFont typeface="Wingdings" panose="05000000000000000000" pitchFamily="2" charset="2"/>
              <a:buChar char="Ø"/>
            </a:pPr>
            <a:r>
              <a:rPr lang="en-US" sz="2400" dirty="0">
                <a:solidFill>
                  <a:srgbClr val="000066"/>
                </a:solidFill>
              </a:rPr>
              <a:t>Is funded from fees levied on all publicly traded companies. </a:t>
            </a:r>
          </a:p>
        </p:txBody>
      </p:sp>
      <p:sp>
        <p:nvSpPr>
          <p:cNvPr id="6" name="Slide Number Placeholder 11"/>
          <p:cNvSpPr>
            <a:spLocks noGrp="1"/>
          </p:cNvSpPr>
          <p:nvPr>
            <p:ph type="sldNum" sz="quarter" idx="12"/>
          </p:nvPr>
        </p:nvSpPr>
        <p:spPr>
          <a:xfrm>
            <a:off x="8305800" y="6461125"/>
            <a:ext cx="609600" cy="396875"/>
          </a:xfrm>
        </p:spPr>
        <p:txBody>
          <a:bodyPr/>
          <a:lstStyle/>
          <a:p>
            <a:pPr>
              <a:defRPr/>
            </a:pPr>
            <a:r>
              <a:rPr lang="en-US" sz="1000" i="0" dirty="0"/>
              <a:t>12-</a:t>
            </a:r>
            <a:fld id="{7432997F-274D-4167-8340-78EB65E700B7}" type="slidenum">
              <a:rPr lang="en-US" sz="1000" i="0" smtClean="0"/>
              <a:pPr>
                <a:defRPr/>
              </a:pPr>
              <a:t>23</a:t>
            </a:fld>
            <a:endParaRPr lang="en-US" sz="1000" i="0" dirty="0"/>
          </a:p>
        </p:txBody>
      </p:sp>
      <p:sp>
        <p:nvSpPr>
          <p:cNvPr id="5" name="Rectangle 4"/>
          <p:cNvSpPr/>
          <p:nvPr/>
        </p:nvSpPr>
        <p:spPr>
          <a:xfrm>
            <a:off x="495300" y="6535579"/>
            <a:ext cx="8210550" cy="230832"/>
          </a:xfrm>
          <a:prstGeom prst="rect">
            <a:avLst/>
          </a:prstGeom>
        </p:spPr>
        <p:txBody>
          <a:bodyPr wrap="square">
            <a:spAutoFit/>
          </a:bodyPr>
          <a:lstStyle/>
          <a:p>
            <a:pPr algn="ctr"/>
            <a:r>
              <a:rPr lang="en-IN" sz="900" dirty="0">
                <a:solidFill>
                  <a:srgbClr val="000066"/>
                </a:solidFill>
                <a:effectLst/>
              </a:rPr>
              <a:t>Copyright ©2021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168984278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1507" name="Rectangle 3"/>
          <p:cNvSpPr>
            <a:spLocks noGrp="1" noChangeArrowheads="1"/>
          </p:cNvSpPr>
          <p:nvPr>
            <p:ph type="title"/>
          </p:nvPr>
        </p:nvSpPr>
        <p:spPr>
          <a:xfrm>
            <a:off x="76200" y="76200"/>
            <a:ext cx="8839200" cy="1295400"/>
          </a:xfrm>
        </p:spPr>
        <p:txBody>
          <a:bodyPr/>
          <a:lstStyle/>
          <a:p>
            <a:r>
              <a:rPr lang="en-US" dirty="0"/>
              <a:t>Registration of Public Accounting Firms</a:t>
            </a:r>
          </a:p>
        </p:txBody>
      </p:sp>
      <p:sp>
        <p:nvSpPr>
          <p:cNvPr id="976900" name="Rectangle 4"/>
          <p:cNvSpPr>
            <a:spLocks noGrp="1" noChangeArrowheads="1"/>
          </p:cNvSpPr>
          <p:nvPr>
            <p:ph idx="1"/>
          </p:nvPr>
        </p:nvSpPr>
        <p:spPr>
          <a:xfrm>
            <a:off x="228600" y="1828800"/>
            <a:ext cx="8686800" cy="4724400"/>
          </a:xfrm>
          <a:noFill/>
          <a:ln w="38100">
            <a:noFill/>
          </a:ln>
          <a:effectLst/>
        </p:spPr>
        <p:txBody>
          <a:bodyPr/>
          <a:lstStyle/>
          <a:p>
            <a:pPr>
              <a:spcBef>
                <a:spcPts val="600"/>
              </a:spcBef>
              <a:spcAft>
                <a:spcPts val="600"/>
              </a:spcAft>
              <a:buFont typeface="Wingdings" panose="05000000000000000000" pitchFamily="2" charset="2"/>
              <a:buChar char="Ø"/>
              <a:defRPr/>
            </a:pPr>
            <a:r>
              <a:rPr lang="en-US" sz="2600" dirty="0">
                <a:solidFill>
                  <a:srgbClr val="000066"/>
                </a:solidFill>
              </a:rPr>
              <a:t>Registration of public accounting firms is required only of firms that prepare, issue, or participate in preparing an audit report for an issuer</a:t>
            </a:r>
            <a:r>
              <a:rPr lang="en-US" sz="2800" dirty="0"/>
              <a:t>—</a:t>
            </a:r>
            <a:r>
              <a:rPr lang="en-US" sz="2600" dirty="0">
                <a:solidFill>
                  <a:srgbClr val="000066"/>
                </a:solidFill>
              </a:rPr>
              <a:t>basically an entity that issues securities on a publicly traded exchange. </a:t>
            </a:r>
          </a:p>
          <a:p>
            <a:pPr>
              <a:spcBef>
                <a:spcPts val="600"/>
              </a:spcBef>
              <a:spcAft>
                <a:spcPts val="600"/>
              </a:spcAft>
              <a:buFont typeface="Wingdings" panose="05000000000000000000" pitchFamily="2" charset="2"/>
              <a:buChar char="Ø"/>
              <a:defRPr/>
            </a:pPr>
            <a:r>
              <a:rPr lang="en-US" sz="2600" dirty="0">
                <a:solidFill>
                  <a:srgbClr val="000066"/>
                </a:solidFill>
              </a:rPr>
              <a:t>Nearly all public accounting firms of significant size  must register; small firms do not need to register. </a:t>
            </a:r>
          </a:p>
          <a:p>
            <a:pPr>
              <a:spcBef>
                <a:spcPts val="600"/>
              </a:spcBef>
              <a:spcAft>
                <a:spcPts val="600"/>
              </a:spcAft>
              <a:buFont typeface="Wingdings" panose="05000000000000000000" pitchFamily="2" charset="2"/>
              <a:buChar char="Ø"/>
              <a:defRPr/>
            </a:pPr>
            <a:r>
              <a:rPr lang="en-US" sz="2600" dirty="0">
                <a:solidFill>
                  <a:srgbClr val="000066"/>
                </a:solidFill>
              </a:rPr>
              <a:t>Foreign firms that play a substantial role in the audit of an organization that has securities registered in the United States must register with the PCAOB and follow the rules of the Sarbanes-Oxley Act.</a:t>
            </a:r>
          </a:p>
        </p:txBody>
      </p:sp>
      <p:sp>
        <p:nvSpPr>
          <p:cNvPr id="5" name="Slide Number Placeholder 11"/>
          <p:cNvSpPr>
            <a:spLocks noGrp="1"/>
          </p:cNvSpPr>
          <p:nvPr>
            <p:ph type="sldNum" sz="quarter" idx="12"/>
          </p:nvPr>
        </p:nvSpPr>
        <p:spPr>
          <a:xfrm>
            <a:off x="8305800" y="6461125"/>
            <a:ext cx="609600" cy="396875"/>
          </a:xfrm>
        </p:spPr>
        <p:txBody>
          <a:bodyPr/>
          <a:lstStyle/>
          <a:p>
            <a:pPr>
              <a:defRPr/>
            </a:pPr>
            <a:r>
              <a:rPr lang="en-US" sz="1000" i="0" dirty="0"/>
              <a:t>12-</a:t>
            </a:r>
            <a:fld id="{7432997F-274D-4167-8340-78EB65E700B7}" type="slidenum">
              <a:rPr lang="en-US" sz="1000" i="0" smtClean="0"/>
              <a:pPr>
                <a:defRPr/>
              </a:pPr>
              <a:t>24</a:t>
            </a:fld>
            <a:endParaRPr lang="en-US" sz="1000" i="0" dirty="0"/>
          </a:p>
        </p:txBody>
      </p:sp>
      <p:sp>
        <p:nvSpPr>
          <p:cNvPr id="6" name="Rectangle 5"/>
          <p:cNvSpPr/>
          <p:nvPr/>
        </p:nvSpPr>
        <p:spPr>
          <a:xfrm>
            <a:off x="495300" y="6535579"/>
            <a:ext cx="8210550" cy="230832"/>
          </a:xfrm>
          <a:prstGeom prst="rect">
            <a:avLst/>
          </a:prstGeom>
        </p:spPr>
        <p:txBody>
          <a:bodyPr wrap="square">
            <a:spAutoFit/>
          </a:bodyPr>
          <a:lstStyle/>
          <a:p>
            <a:pPr algn="ctr"/>
            <a:r>
              <a:rPr lang="en-IN" sz="900" dirty="0">
                <a:solidFill>
                  <a:srgbClr val="000066"/>
                </a:solidFill>
                <a:effectLst/>
              </a:rPr>
              <a:t>Copyright ©2021 McGraw-Hill Education. All rights reserved. No reproduction or distribution without the prior written consent of McGraw-Hill Education.</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2531" name="Rectangle 3"/>
          <p:cNvSpPr>
            <a:spLocks noGrp="1" noChangeArrowheads="1"/>
          </p:cNvSpPr>
          <p:nvPr>
            <p:ph type="title"/>
          </p:nvPr>
        </p:nvSpPr>
        <p:spPr/>
        <p:txBody>
          <a:bodyPr/>
          <a:lstStyle/>
          <a:p>
            <a:r>
              <a:rPr lang="en-US" dirty="0"/>
              <a:t>Sarbanes-Oxley Act of 2002</a:t>
            </a:r>
            <a:r>
              <a:rPr lang="en-US" baseline="0" dirty="0"/>
              <a:t> </a:t>
            </a:r>
            <a:r>
              <a:rPr lang="en-US" dirty="0"/>
              <a:t>Audit Committees</a:t>
            </a:r>
          </a:p>
        </p:txBody>
      </p:sp>
      <p:sp>
        <p:nvSpPr>
          <p:cNvPr id="977924" name="Rectangle 4"/>
          <p:cNvSpPr>
            <a:spLocks noGrp="1" noChangeArrowheads="1"/>
          </p:cNvSpPr>
          <p:nvPr>
            <p:ph idx="1"/>
          </p:nvPr>
        </p:nvSpPr>
        <p:spPr>
          <a:xfrm>
            <a:off x="228600" y="1600200"/>
            <a:ext cx="8534400" cy="4038600"/>
          </a:xfrm>
          <a:noFill/>
          <a:ln w="38100">
            <a:noFill/>
          </a:ln>
          <a:effectLst/>
        </p:spPr>
        <p:txBody>
          <a:bodyPr/>
          <a:lstStyle/>
          <a:p>
            <a:pPr marL="0" indent="0">
              <a:buNone/>
            </a:pPr>
            <a:r>
              <a:rPr lang="en-US" sz="2500" dirty="0">
                <a:solidFill>
                  <a:srgbClr val="000066"/>
                </a:solidFill>
              </a:rPr>
              <a:t>Other information required of the accounting firms in the application process includes the following: </a:t>
            </a:r>
          </a:p>
          <a:p>
            <a:pPr marL="514350" indent="-514350">
              <a:buFont typeface="+mj-lt"/>
              <a:buAutoNum type="arabicParenR"/>
            </a:pPr>
            <a:r>
              <a:rPr lang="en-US" sz="2500" dirty="0">
                <a:solidFill>
                  <a:srgbClr val="000066"/>
                </a:solidFill>
              </a:rPr>
              <a:t>A list of all accountants participating in the audit report of any client qualifying as an issuer. </a:t>
            </a:r>
          </a:p>
          <a:p>
            <a:pPr marL="514350" indent="-514350">
              <a:buFont typeface="+mj-lt"/>
              <a:buAutoNum type="arabicParenR"/>
            </a:pPr>
            <a:r>
              <a:rPr lang="en-US" sz="2500" dirty="0">
                <a:solidFill>
                  <a:srgbClr val="000066"/>
                </a:solidFill>
              </a:rPr>
              <a:t>Annual fees received from each issuer with the amounts separated as to audit and nonaudit services. </a:t>
            </a:r>
          </a:p>
          <a:p>
            <a:pPr marL="514350" indent="-514350">
              <a:buFont typeface="+mj-lt"/>
              <a:buAutoNum type="arabicParenR"/>
            </a:pPr>
            <a:r>
              <a:rPr lang="en-US" sz="2500" dirty="0">
                <a:solidFill>
                  <a:srgbClr val="000066"/>
                </a:solidFill>
              </a:rPr>
              <a:t>Information about any criminal, civil, or administrative actions pending against the firm or any person associated with the firm. </a:t>
            </a:r>
          </a:p>
          <a:p>
            <a:pPr marL="514350" indent="-514350">
              <a:buFont typeface="+mj-lt"/>
              <a:buAutoNum type="arabicParenR"/>
            </a:pPr>
            <a:r>
              <a:rPr lang="en-US" sz="2500" dirty="0">
                <a:solidFill>
                  <a:srgbClr val="000066"/>
                </a:solidFill>
              </a:rPr>
              <a:t>Information regarding disagreements between the issuer and the auditing firm during the previous year. </a:t>
            </a:r>
          </a:p>
          <a:p>
            <a:pPr marL="0" indent="0">
              <a:spcBef>
                <a:spcPts val="600"/>
              </a:spcBef>
              <a:spcAft>
                <a:spcPts val="600"/>
              </a:spcAft>
              <a:buClr>
                <a:srgbClr val="002060"/>
              </a:buClr>
              <a:buSzPct val="75000"/>
              <a:buNone/>
              <a:defRPr/>
            </a:pPr>
            <a:endParaRPr lang="en-US" sz="2500" dirty="0">
              <a:solidFill>
                <a:srgbClr val="000066"/>
              </a:solidFill>
            </a:endParaRPr>
          </a:p>
        </p:txBody>
      </p:sp>
      <p:sp>
        <p:nvSpPr>
          <p:cNvPr id="5" name="Slide Number Placeholder 11"/>
          <p:cNvSpPr>
            <a:spLocks noGrp="1"/>
          </p:cNvSpPr>
          <p:nvPr>
            <p:ph type="sldNum" sz="quarter" idx="12"/>
          </p:nvPr>
        </p:nvSpPr>
        <p:spPr>
          <a:xfrm>
            <a:off x="8305800" y="6461125"/>
            <a:ext cx="609600" cy="396875"/>
          </a:xfrm>
        </p:spPr>
        <p:txBody>
          <a:bodyPr/>
          <a:lstStyle/>
          <a:p>
            <a:pPr>
              <a:defRPr/>
            </a:pPr>
            <a:r>
              <a:rPr lang="en-US" sz="1000" i="0" dirty="0"/>
              <a:t>12-</a:t>
            </a:r>
            <a:fld id="{7432997F-274D-4167-8340-78EB65E700B7}" type="slidenum">
              <a:rPr lang="en-US" sz="1000" i="0" smtClean="0"/>
              <a:pPr>
                <a:defRPr/>
              </a:pPr>
              <a:t>25</a:t>
            </a:fld>
            <a:endParaRPr lang="en-US" sz="1000" i="0" dirty="0"/>
          </a:p>
        </p:txBody>
      </p:sp>
      <p:sp>
        <p:nvSpPr>
          <p:cNvPr id="6" name="Rectangle 5"/>
          <p:cNvSpPr/>
          <p:nvPr/>
        </p:nvSpPr>
        <p:spPr>
          <a:xfrm>
            <a:off x="495300" y="6535579"/>
            <a:ext cx="8210550" cy="230832"/>
          </a:xfrm>
          <a:prstGeom prst="rect">
            <a:avLst/>
          </a:prstGeom>
        </p:spPr>
        <p:txBody>
          <a:bodyPr wrap="square">
            <a:spAutoFit/>
          </a:bodyPr>
          <a:lstStyle/>
          <a:p>
            <a:pPr algn="ctr"/>
            <a:r>
              <a:rPr lang="en-IN" sz="900" dirty="0">
                <a:solidFill>
                  <a:srgbClr val="000066"/>
                </a:solidFill>
                <a:effectLst/>
              </a:rPr>
              <a:t>Copyright ©2021 McGraw-Hill Education. All rights reserved. No reproduction or distribution without the prior written consent of McGraw-Hill Education.</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9"/>
          <p:cNvSpPr>
            <a:spLocks noGrp="1" noChangeArrowheads="1"/>
          </p:cNvSpPr>
          <p:nvPr>
            <p:ph type="title"/>
          </p:nvPr>
        </p:nvSpPr>
        <p:spPr/>
        <p:txBody>
          <a:bodyPr/>
          <a:lstStyle/>
          <a:p>
            <a:r>
              <a:rPr lang="en-US" sz="4000" dirty="0"/>
              <a:t>Learning Objective 12-4</a:t>
            </a:r>
          </a:p>
        </p:txBody>
      </p:sp>
      <p:sp>
        <p:nvSpPr>
          <p:cNvPr id="198664" name="Rectangle 8"/>
          <p:cNvSpPr>
            <a:spLocks noChangeArrowheads="1"/>
          </p:cNvSpPr>
          <p:nvPr/>
        </p:nvSpPr>
        <p:spPr bwMode="auto">
          <a:xfrm>
            <a:off x="762000" y="1676400"/>
            <a:ext cx="7315200" cy="4038600"/>
          </a:xfrm>
          <a:prstGeom prst="rect">
            <a:avLst/>
          </a:prstGeom>
          <a:noFill/>
          <a:ln w="12700">
            <a:noFill/>
            <a:miter lim="800000"/>
            <a:headEnd/>
            <a:tailEnd/>
          </a:ln>
          <a:effectLst/>
        </p:spPr>
        <p:txBody>
          <a:bodyPr anchor="ctr" anchorCtr="1"/>
          <a:lstStyle/>
          <a:p>
            <a:r>
              <a:rPr lang="en-US" sz="4000" b="1" dirty="0">
                <a:solidFill>
                  <a:srgbClr val="002060"/>
                </a:solidFill>
                <a:effectLst/>
              </a:rPr>
              <a:t>Describe the SEC’s role in</a:t>
            </a:r>
          </a:p>
          <a:p>
            <a:r>
              <a:rPr lang="en-US" sz="4000" b="1" dirty="0">
                <a:solidFill>
                  <a:srgbClr val="002060"/>
                </a:solidFill>
                <a:effectLst/>
              </a:rPr>
              <a:t>establishing generally accepted</a:t>
            </a:r>
          </a:p>
          <a:p>
            <a:r>
              <a:rPr lang="en-US" sz="4000" b="1" dirty="0">
                <a:solidFill>
                  <a:srgbClr val="002060"/>
                </a:solidFill>
                <a:effectLst/>
              </a:rPr>
              <a:t>accounting principles (GAAP).</a:t>
            </a:r>
            <a:endParaRPr lang="en-US" sz="4000" b="1" dirty="0">
              <a:solidFill>
                <a:srgbClr val="002060"/>
              </a:solidFill>
              <a:effectLst/>
              <a:cs typeface="Times New Roman" pitchFamily="18" charset="0"/>
            </a:endParaRPr>
          </a:p>
        </p:txBody>
      </p:sp>
      <p:sp>
        <p:nvSpPr>
          <p:cNvPr id="5" name="Slide Number Placeholder 11"/>
          <p:cNvSpPr>
            <a:spLocks noGrp="1"/>
          </p:cNvSpPr>
          <p:nvPr>
            <p:ph type="sldNum" sz="quarter" idx="12"/>
          </p:nvPr>
        </p:nvSpPr>
        <p:spPr>
          <a:xfrm>
            <a:off x="8305800" y="6461125"/>
            <a:ext cx="609600" cy="396875"/>
          </a:xfrm>
        </p:spPr>
        <p:txBody>
          <a:bodyPr/>
          <a:lstStyle/>
          <a:p>
            <a:pPr>
              <a:defRPr/>
            </a:pPr>
            <a:r>
              <a:rPr lang="en-US" sz="1000" i="0" dirty="0"/>
              <a:t>12-</a:t>
            </a:r>
            <a:fld id="{7432997F-274D-4167-8340-78EB65E700B7}" type="slidenum">
              <a:rPr lang="en-US" sz="1000" i="0" smtClean="0"/>
              <a:pPr>
                <a:defRPr/>
              </a:pPr>
              <a:t>26</a:t>
            </a:fld>
            <a:endParaRPr lang="en-US" sz="1000" i="0" dirty="0"/>
          </a:p>
        </p:txBody>
      </p:sp>
      <p:sp>
        <p:nvSpPr>
          <p:cNvPr id="6" name="Rectangle 5"/>
          <p:cNvSpPr/>
          <p:nvPr/>
        </p:nvSpPr>
        <p:spPr>
          <a:xfrm>
            <a:off x="495300" y="6535579"/>
            <a:ext cx="8210550" cy="230832"/>
          </a:xfrm>
          <a:prstGeom prst="rect">
            <a:avLst/>
          </a:prstGeom>
        </p:spPr>
        <p:txBody>
          <a:bodyPr wrap="square">
            <a:spAutoFit/>
          </a:bodyPr>
          <a:lstStyle/>
          <a:p>
            <a:pPr algn="ctr"/>
            <a:r>
              <a:rPr lang="en-IN" sz="900" dirty="0">
                <a:solidFill>
                  <a:srgbClr val="000066"/>
                </a:solidFill>
                <a:effectLst/>
              </a:rPr>
              <a:t>Copyright ©2021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35814499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5"/>
          <p:cNvSpPr>
            <a:spLocks noGrp="1" noChangeArrowheads="1"/>
          </p:cNvSpPr>
          <p:nvPr>
            <p:ph type="title"/>
          </p:nvPr>
        </p:nvSpPr>
        <p:spPr>
          <a:xfrm>
            <a:off x="76200" y="76200"/>
            <a:ext cx="8991600" cy="1143000"/>
          </a:xfrm>
        </p:spPr>
        <p:txBody>
          <a:bodyPr/>
          <a:lstStyle/>
          <a:p>
            <a:r>
              <a:rPr lang="en-US" sz="3900" dirty="0"/>
              <a:t>SEC’s Authority over Generally Accepted Accounting Principles (GAAP)</a:t>
            </a:r>
          </a:p>
        </p:txBody>
      </p:sp>
      <p:sp>
        <p:nvSpPr>
          <p:cNvPr id="23558" name="Rectangle 2"/>
          <p:cNvSpPr>
            <a:spLocks noChangeArrowheads="1"/>
          </p:cNvSpPr>
          <p:nvPr/>
        </p:nvSpPr>
        <p:spPr bwMode="auto">
          <a:xfrm>
            <a:off x="228600" y="1541983"/>
            <a:ext cx="8686800" cy="4552528"/>
          </a:xfrm>
          <a:prstGeom prst="rect">
            <a:avLst/>
          </a:prstGeom>
          <a:noFill/>
          <a:ln w="38100">
            <a:noFill/>
            <a:miter lim="800000"/>
            <a:headEnd/>
            <a:tailEnd/>
          </a:ln>
        </p:spPr>
        <p:txBody>
          <a:bodyPr wrap="square" lIns="90488" tIns="44450" rIns="90488" bIns="44450">
            <a:spAutoFit/>
          </a:bodyPr>
          <a:lstStyle/>
          <a:p>
            <a:pPr marL="342900" indent="-342900">
              <a:spcBef>
                <a:spcPct val="50000"/>
              </a:spcBef>
              <a:buFont typeface="Wingdings" panose="05000000000000000000" pitchFamily="2" charset="2"/>
              <a:buChar char="Ø"/>
            </a:pPr>
            <a:r>
              <a:rPr lang="en-US" sz="2500" b="1" dirty="0">
                <a:solidFill>
                  <a:srgbClr val="000066"/>
                </a:solidFill>
                <a:effectLst/>
              </a:rPr>
              <a:t>Primary focus of the Sarbanes-Oxley Act is on the regulation of independent auditor and auditing standards. It had little impact on accounting standards and the registration of securities.</a:t>
            </a:r>
          </a:p>
          <a:p>
            <a:pPr marL="342900" indent="-342900">
              <a:spcBef>
                <a:spcPct val="30000"/>
              </a:spcBef>
              <a:buFont typeface="Wingdings" panose="05000000000000000000" pitchFamily="2" charset="2"/>
              <a:buChar char="Ø"/>
              <a:defRPr/>
            </a:pPr>
            <a:r>
              <a:rPr lang="en-US" sz="2500" b="1" dirty="0">
                <a:solidFill>
                  <a:srgbClr val="000066"/>
                </a:solidFill>
                <a:effectLst/>
              </a:rPr>
              <a:t>Because financial reporting standards can be changed by amending </a:t>
            </a:r>
            <a:r>
              <a:rPr lang="en-US" sz="2500" b="1" i="1" dirty="0">
                <a:solidFill>
                  <a:srgbClr val="000066"/>
                </a:solidFill>
                <a:effectLst/>
              </a:rPr>
              <a:t>Regulation S–X</a:t>
            </a:r>
            <a:r>
              <a:rPr lang="en-US" sz="2500" b="1" dirty="0">
                <a:solidFill>
                  <a:srgbClr val="000066"/>
                </a:solidFill>
                <a:effectLst/>
              </a:rPr>
              <a:t>, the SEC holds the ultimate legal authority for establishing accounting principles for most publicly held companies in this country. </a:t>
            </a:r>
          </a:p>
          <a:p>
            <a:pPr marL="342900" indent="-342900">
              <a:spcBef>
                <a:spcPct val="30000"/>
              </a:spcBef>
              <a:buFont typeface="Wingdings" panose="05000000000000000000" pitchFamily="2" charset="2"/>
              <a:buChar char="Ø"/>
              <a:defRPr/>
            </a:pPr>
            <a:r>
              <a:rPr lang="en-US" sz="2500" b="1" dirty="0">
                <a:solidFill>
                  <a:srgbClr val="000066"/>
                </a:solidFill>
                <a:effectLst/>
              </a:rPr>
              <a:t>For this reason, the FASB rather than the SEC is generally viewed as the main standards-setting body for financial accounting in the United States. </a:t>
            </a:r>
          </a:p>
        </p:txBody>
      </p:sp>
      <p:sp>
        <p:nvSpPr>
          <p:cNvPr id="7" name="Slide Number Placeholder 11"/>
          <p:cNvSpPr>
            <a:spLocks noGrp="1"/>
          </p:cNvSpPr>
          <p:nvPr>
            <p:ph type="sldNum" sz="quarter" idx="12"/>
          </p:nvPr>
        </p:nvSpPr>
        <p:spPr>
          <a:xfrm>
            <a:off x="8305800" y="6461125"/>
            <a:ext cx="609600" cy="396875"/>
          </a:xfrm>
        </p:spPr>
        <p:txBody>
          <a:bodyPr/>
          <a:lstStyle/>
          <a:p>
            <a:pPr>
              <a:defRPr/>
            </a:pPr>
            <a:r>
              <a:rPr lang="en-US" sz="1000" i="0" dirty="0"/>
              <a:t>12-</a:t>
            </a:r>
            <a:fld id="{7432997F-274D-4167-8340-78EB65E700B7}" type="slidenum">
              <a:rPr lang="en-US" sz="1000" i="0" smtClean="0"/>
              <a:pPr>
                <a:defRPr/>
              </a:pPr>
              <a:t>27</a:t>
            </a:fld>
            <a:endParaRPr lang="en-US" sz="1000" i="0" dirty="0"/>
          </a:p>
        </p:txBody>
      </p:sp>
      <p:sp>
        <p:nvSpPr>
          <p:cNvPr id="5" name="Rectangle 4"/>
          <p:cNvSpPr/>
          <p:nvPr/>
        </p:nvSpPr>
        <p:spPr>
          <a:xfrm>
            <a:off x="495300" y="6535579"/>
            <a:ext cx="8210550" cy="230832"/>
          </a:xfrm>
          <a:prstGeom prst="rect">
            <a:avLst/>
          </a:prstGeom>
        </p:spPr>
        <p:txBody>
          <a:bodyPr wrap="square">
            <a:spAutoFit/>
          </a:bodyPr>
          <a:lstStyle/>
          <a:p>
            <a:pPr algn="ctr"/>
            <a:r>
              <a:rPr lang="en-IN" sz="900" dirty="0">
                <a:solidFill>
                  <a:srgbClr val="000066"/>
                </a:solidFill>
                <a:effectLst/>
              </a:rPr>
              <a:t>Copyright ©2021 McGraw-Hill Education. All rights reserved. No reproduction or distribution without the prior written consent of McGraw-Hill Education.</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p:txBody>
          <a:bodyPr/>
          <a:lstStyle/>
          <a:p>
            <a:r>
              <a:rPr lang="en-US" dirty="0"/>
              <a:t>Additional SEC Authority</a:t>
            </a:r>
          </a:p>
        </p:txBody>
      </p:sp>
      <p:sp>
        <p:nvSpPr>
          <p:cNvPr id="25603" name="Rectangle 3"/>
          <p:cNvSpPr>
            <a:spLocks noGrp="1" noChangeArrowheads="1"/>
          </p:cNvSpPr>
          <p:nvPr>
            <p:ph idx="1"/>
          </p:nvPr>
        </p:nvSpPr>
        <p:spPr>
          <a:xfrm>
            <a:off x="29817" y="1600200"/>
            <a:ext cx="8763000" cy="4525963"/>
          </a:xfrm>
        </p:spPr>
        <p:txBody>
          <a:bodyPr/>
          <a:lstStyle/>
          <a:p>
            <a:pPr>
              <a:buClr>
                <a:srgbClr val="000066"/>
              </a:buClr>
              <a:buSzPct val="100000"/>
              <a:buFont typeface="Wingdings" panose="05000000000000000000" pitchFamily="2" charset="2"/>
              <a:buChar char="Ø"/>
            </a:pPr>
            <a:r>
              <a:rPr lang="en-US" sz="2600" dirty="0">
                <a:solidFill>
                  <a:srgbClr val="000066"/>
                </a:solidFill>
              </a:rPr>
              <a:t>SEC issues Financial Reporting Releases (FRRs), Regulation S-X, Regulation S-K, and Staff Accounting Bulletins (SABs) to inform the financial community of its positions. </a:t>
            </a:r>
          </a:p>
          <a:p>
            <a:pPr>
              <a:buClr>
                <a:srgbClr val="000066"/>
              </a:buClr>
              <a:buSzPct val="100000"/>
              <a:buFont typeface="Wingdings" panose="05000000000000000000" pitchFamily="2" charset="2"/>
              <a:buChar char="Ø"/>
            </a:pPr>
            <a:r>
              <a:rPr lang="en-US" sz="2600" dirty="0">
                <a:solidFill>
                  <a:srgbClr val="000066"/>
                </a:solidFill>
              </a:rPr>
              <a:t>This content is included in the Accounting Standards Codification (ASC). </a:t>
            </a:r>
          </a:p>
          <a:p>
            <a:pPr>
              <a:buClr>
                <a:srgbClr val="000066"/>
              </a:buClr>
              <a:buSzPct val="100000"/>
              <a:buFont typeface="Wingdings" panose="05000000000000000000" pitchFamily="2" charset="2"/>
              <a:buChar char="Ø"/>
            </a:pPr>
            <a:r>
              <a:rPr lang="en-US" sz="2600" dirty="0">
                <a:solidFill>
                  <a:srgbClr val="000066"/>
                </a:solidFill>
              </a:rPr>
              <a:t>SEC has required additional disclosures when official guidance is not available. </a:t>
            </a:r>
          </a:p>
          <a:p>
            <a:pPr>
              <a:buClr>
                <a:srgbClr val="000066"/>
              </a:buClr>
              <a:buSzPct val="100000"/>
              <a:buFont typeface="Wingdings" panose="05000000000000000000" pitchFamily="2" charset="2"/>
              <a:buChar char="Ø"/>
            </a:pPr>
            <a:r>
              <a:rPr lang="en-US" sz="2600" dirty="0">
                <a:solidFill>
                  <a:srgbClr val="000066"/>
                </a:solidFill>
              </a:rPr>
              <a:t>Can declare a moratorium on specific accounting practices.</a:t>
            </a:r>
          </a:p>
          <a:p>
            <a:pPr>
              <a:buClr>
                <a:srgbClr val="000066"/>
              </a:buClr>
              <a:buSzPct val="100000"/>
              <a:buFont typeface="Wingdings" panose="05000000000000000000" pitchFamily="2" charset="2"/>
              <a:buChar char="Ø"/>
            </a:pPr>
            <a:r>
              <a:rPr lang="en-US" sz="2600" dirty="0">
                <a:solidFill>
                  <a:srgbClr val="000066"/>
                </a:solidFill>
              </a:rPr>
              <a:t>Can ultimately overrule FASB.</a:t>
            </a:r>
          </a:p>
          <a:p>
            <a:pPr marL="0" indent="0">
              <a:buClr>
                <a:srgbClr val="000066"/>
              </a:buClr>
              <a:buSzPct val="100000"/>
              <a:buNone/>
            </a:pPr>
            <a:endParaRPr lang="en-US" sz="2600" dirty="0">
              <a:solidFill>
                <a:srgbClr val="000066"/>
              </a:solidFill>
            </a:endParaRPr>
          </a:p>
        </p:txBody>
      </p:sp>
      <p:sp>
        <p:nvSpPr>
          <p:cNvPr id="5" name="Slide Number Placeholder 11"/>
          <p:cNvSpPr>
            <a:spLocks noGrp="1"/>
          </p:cNvSpPr>
          <p:nvPr>
            <p:ph type="sldNum" sz="quarter" idx="12"/>
          </p:nvPr>
        </p:nvSpPr>
        <p:spPr>
          <a:xfrm>
            <a:off x="8305800" y="6461125"/>
            <a:ext cx="609600" cy="396875"/>
          </a:xfrm>
        </p:spPr>
        <p:txBody>
          <a:bodyPr/>
          <a:lstStyle/>
          <a:p>
            <a:pPr>
              <a:defRPr/>
            </a:pPr>
            <a:r>
              <a:rPr lang="en-US" sz="1000" i="0" dirty="0"/>
              <a:t>12-</a:t>
            </a:r>
            <a:fld id="{7432997F-274D-4167-8340-78EB65E700B7}" type="slidenum">
              <a:rPr lang="en-US" sz="1000" i="0" smtClean="0"/>
              <a:pPr>
                <a:defRPr/>
              </a:pPr>
              <a:t>28</a:t>
            </a:fld>
            <a:endParaRPr lang="en-US" sz="1000" i="0" dirty="0"/>
          </a:p>
        </p:txBody>
      </p:sp>
      <p:sp>
        <p:nvSpPr>
          <p:cNvPr id="6" name="Rectangle 5"/>
          <p:cNvSpPr/>
          <p:nvPr/>
        </p:nvSpPr>
        <p:spPr>
          <a:xfrm>
            <a:off x="495300" y="6535579"/>
            <a:ext cx="8210550" cy="230832"/>
          </a:xfrm>
          <a:prstGeom prst="rect">
            <a:avLst/>
          </a:prstGeom>
        </p:spPr>
        <p:txBody>
          <a:bodyPr wrap="square">
            <a:spAutoFit/>
          </a:bodyPr>
          <a:lstStyle/>
          <a:p>
            <a:pPr algn="ctr"/>
            <a:r>
              <a:rPr lang="en-IN" sz="900" dirty="0">
                <a:solidFill>
                  <a:srgbClr val="000066"/>
                </a:solidFill>
                <a:effectLst/>
              </a:rPr>
              <a:t>Copyright ©2021 McGraw-Hill Education. All rights reserved. No reproduction or distribution without the prior written consent of McGraw-Hill Education.</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p:txBody>
          <a:bodyPr/>
          <a:lstStyle/>
          <a:p>
            <a:r>
              <a:rPr lang="en-US" dirty="0"/>
              <a:t>SEC Fees</a:t>
            </a:r>
          </a:p>
        </p:txBody>
      </p:sp>
      <p:sp>
        <p:nvSpPr>
          <p:cNvPr id="27651" name="Rectangle 3"/>
          <p:cNvSpPr>
            <a:spLocks noGrp="1" noChangeArrowheads="1"/>
          </p:cNvSpPr>
          <p:nvPr>
            <p:ph idx="1"/>
          </p:nvPr>
        </p:nvSpPr>
        <p:spPr>
          <a:xfrm>
            <a:off x="76200" y="1524000"/>
            <a:ext cx="8686800" cy="4419600"/>
          </a:xfrm>
        </p:spPr>
        <p:txBody>
          <a:bodyPr/>
          <a:lstStyle/>
          <a:p>
            <a:pPr>
              <a:buFont typeface="Wingdings" pitchFamily="2" charset="2"/>
              <a:buChar char="Ø"/>
            </a:pPr>
            <a:r>
              <a:rPr lang="en-US" sz="2500" dirty="0">
                <a:solidFill>
                  <a:srgbClr val="000066"/>
                </a:solidFill>
              </a:rPr>
              <a:t>In 2019, the SEC charged a registration fee based on the value of securities offered</a:t>
            </a:r>
            <a:r>
              <a:rPr lang="en-US" sz="2800" dirty="0"/>
              <a:t>, </a:t>
            </a:r>
            <a:r>
              <a:rPr lang="en-US" sz="2500" dirty="0">
                <a:solidFill>
                  <a:srgbClr val="000066"/>
                </a:solidFill>
              </a:rPr>
              <a:t>$121.20 for each $1 million, a fraction of the offering.</a:t>
            </a:r>
          </a:p>
          <a:p>
            <a:pPr>
              <a:buFont typeface="Wingdings" pitchFamily="2" charset="2"/>
              <a:buChar char="Ø"/>
            </a:pPr>
            <a:r>
              <a:rPr lang="en-US" sz="2500" dirty="0">
                <a:solidFill>
                  <a:srgbClr val="000066"/>
                </a:solidFill>
              </a:rPr>
              <a:t>Fees in excess of costs create a surplus that is a source of debate.</a:t>
            </a:r>
          </a:p>
        </p:txBody>
      </p:sp>
      <p:sp>
        <p:nvSpPr>
          <p:cNvPr id="5" name="Slide Number Placeholder 11"/>
          <p:cNvSpPr>
            <a:spLocks noGrp="1"/>
          </p:cNvSpPr>
          <p:nvPr>
            <p:ph type="sldNum" sz="quarter" idx="12"/>
          </p:nvPr>
        </p:nvSpPr>
        <p:spPr>
          <a:xfrm>
            <a:off x="8305800" y="6461125"/>
            <a:ext cx="609600" cy="396875"/>
          </a:xfrm>
        </p:spPr>
        <p:txBody>
          <a:bodyPr/>
          <a:lstStyle/>
          <a:p>
            <a:pPr>
              <a:defRPr/>
            </a:pPr>
            <a:r>
              <a:rPr lang="en-US" sz="1000" i="0" dirty="0"/>
              <a:t>12-</a:t>
            </a:r>
            <a:fld id="{7432997F-274D-4167-8340-78EB65E700B7}" type="slidenum">
              <a:rPr lang="en-US" sz="1000" i="0" smtClean="0"/>
              <a:pPr>
                <a:defRPr/>
              </a:pPr>
              <a:t>29</a:t>
            </a:fld>
            <a:endParaRPr lang="en-US" sz="1000" i="0" dirty="0"/>
          </a:p>
        </p:txBody>
      </p:sp>
      <p:sp>
        <p:nvSpPr>
          <p:cNvPr id="6" name="Rectangle 5"/>
          <p:cNvSpPr/>
          <p:nvPr/>
        </p:nvSpPr>
        <p:spPr>
          <a:xfrm>
            <a:off x="495300" y="6535579"/>
            <a:ext cx="8210550" cy="230832"/>
          </a:xfrm>
          <a:prstGeom prst="rect">
            <a:avLst/>
          </a:prstGeom>
        </p:spPr>
        <p:txBody>
          <a:bodyPr wrap="square">
            <a:spAutoFit/>
          </a:bodyPr>
          <a:lstStyle/>
          <a:p>
            <a:pPr algn="ctr"/>
            <a:r>
              <a:rPr lang="en-IN" sz="900" dirty="0">
                <a:solidFill>
                  <a:srgbClr val="000066"/>
                </a:solidFill>
                <a:effectLst/>
              </a:rPr>
              <a:t>Copyright ©2021 McGraw-Hill Education. All rights reserved. No reproduction or distribution without the prior written consent of McGraw-Hill Education.</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9"/>
          <p:cNvSpPr>
            <a:spLocks noGrp="1" noChangeArrowheads="1"/>
          </p:cNvSpPr>
          <p:nvPr>
            <p:ph type="title"/>
          </p:nvPr>
        </p:nvSpPr>
        <p:spPr/>
        <p:txBody>
          <a:bodyPr/>
          <a:lstStyle/>
          <a:p>
            <a:r>
              <a:rPr lang="en-US" sz="4000" dirty="0"/>
              <a:t>The Financing of the U.S. Industry</a:t>
            </a:r>
          </a:p>
        </p:txBody>
      </p:sp>
      <p:sp>
        <p:nvSpPr>
          <p:cNvPr id="198664" name="Rectangle 8"/>
          <p:cNvSpPr>
            <a:spLocks noChangeArrowheads="1"/>
          </p:cNvSpPr>
          <p:nvPr/>
        </p:nvSpPr>
        <p:spPr bwMode="auto">
          <a:xfrm>
            <a:off x="152400" y="1752600"/>
            <a:ext cx="8686800" cy="4419600"/>
          </a:xfrm>
          <a:prstGeom prst="rect">
            <a:avLst/>
          </a:prstGeom>
          <a:noFill/>
          <a:ln w="12700">
            <a:noFill/>
            <a:miter lim="800000"/>
            <a:headEnd/>
            <a:tailEnd/>
          </a:ln>
          <a:effectLst/>
        </p:spPr>
        <p:txBody>
          <a:bodyPr anchor="ctr" anchorCtr="1"/>
          <a:lstStyle/>
          <a:p>
            <a:pPr marL="342900" indent="-342900">
              <a:spcBef>
                <a:spcPts val="0"/>
              </a:spcBef>
              <a:spcAft>
                <a:spcPts val="600"/>
              </a:spcAft>
              <a:buFont typeface="Wingdings" panose="05000000000000000000" pitchFamily="2" charset="2"/>
              <a:buChar char="Ø"/>
            </a:pPr>
            <a:r>
              <a:rPr lang="en-US" sz="2500" b="1" dirty="0">
                <a:solidFill>
                  <a:srgbClr val="000066"/>
                </a:solidFill>
                <a:effectLst/>
              </a:rPr>
              <a:t>Financing of U.S. industry depends on billions of dollars of stocks, bonds, and other securities sold to thousands of individuals, corporations, trust funds, pension plans, and mutual funds daily. </a:t>
            </a:r>
          </a:p>
          <a:p>
            <a:pPr marL="342900" indent="-342900">
              <a:spcBef>
                <a:spcPts val="0"/>
              </a:spcBef>
              <a:spcAft>
                <a:spcPts val="600"/>
              </a:spcAft>
              <a:buFont typeface="Wingdings" panose="05000000000000000000" pitchFamily="2" charset="2"/>
              <a:buChar char="Ø"/>
            </a:pPr>
            <a:r>
              <a:rPr lang="en-US" sz="2500" b="1" dirty="0">
                <a:solidFill>
                  <a:srgbClr val="000066"/>
                </a:solidFill>
                <a:effectLst/>
              </a:rPr>
              <a:t>Investors must be able to assess the risks involved.</a:t>
            </a:r>
          </a:p>
          <a:p>
            <a:pPr marL="342900" indent="-342900">
              <a:spcBef>
                <a:spcPts val="0"/>
              </a:spcBef>
              <a:spcAft>
                <a:spcPts val="600"/>
              </a:spcAft>
              <a:buFont typeface="Wingdings" panose="05000000000000000000" pitchFamily="2" charset="2"/>
              <a:buChar char="Ø"/>
            </a:pPr>
            <a:r>
              <a:rPr lang="en-US" sz="2500" b="1" dirty="0">
                <a:solidFill>
                  <a:srgbClr val="000066"/>
                </a:solidFill>
                <a:effectLst/>
              </a:rPr>
              <a:t>Disclosure of sufficient, accurate information is imperative to stimulate the inflow of large quantities of capital. </a:t>
            </a:r>
          </a:p>
          <a:p>
            <a:pPr marL="342900" indent="-342900">
              <a:spcBef>
                <a:spcPts val="0"/>
              </a:spcBef>
              <a:spcAft>
                <a:spcPts val="600"/>
              </a:spcAft>
              <a:buFont typeface="Wingdings" panose="05000000000000000000" pitchFamily="2" charset="2"/>
              <a:buChar char="Ø"/>
            </a:pPr>
            <a:r>
              <a:rPr lang="en-US" sz="2500" b="1" dirty="0">
                <a:solidFill>
                  <a:srgbClr val="000066"/>
                </a:solidFill>
                <a:effectLst/>
              </a:rPr>
              <a:t>With inadequate or unreliable information available for decision-making, investing becomes little more than gambling. </a:t>
            </a:r>
            <a:endParaRPr lang="en-US" sz="2500" b="1" dirty="0">
              <a:solidFill>
                <a:srgbClr val="000066"/>
              </a:solidFill>
              <a:effectLst/>
              <a:cs typeface="Times New Roman" pitchFamily="18" charset="0"/>
            </a:endParaRPr>
          </a:p>
        </p:txBody>
      </p:sp>
      <p:sp>
        <p:nvSpPr>
          <p:cNvPr id="12" name="Slide Number Placeholder 11"/>
          <p:cNvSpPr>
            <a:spLocks noGrp="1"/>
          </p:cNvSpPr>
          <p:nvPr>
            <p:ph type="sldNum" sz="quarter" idx="12"/>
          </p:nvPr>
        </p:nvSpPr>
        <p:spPr>
          <a:xfrm>
            <a:off x="8305800" y="6461125"/>
            <a:ext cx="609600" cy="396875"/>
          </a:xfrm>
        </p:spPr>
        <p:txBody>
          <a:bodyPr/>
          <a:lstStyle/>
          <a:p>
            <a:pPr>
              <a:defRPr/>
            </a:pPr>
            <a:r>
              <a:rPr lang="en-US" sz="1000" i="0" dirty="0"/>
              <a:t>12-</a:t>
            </a:r>
            <a:fld id="{7432997F-274D-4167-8340-78EB65E700B7}" type="slidenum">
              <a:rPr lang="en-US" sz="1000" i="0" smtClean="0"/>
              <a:pPr>
                <a:defRPr/>
              </a:pPr>
              <a:t>3</a:t>
            </a:fld>
            <a:endParaRPr lang="en-US" sz="1000" i="0" dirty="0"/>
          </a:p>
        </p:txBody>
      </p:sp>
      <p:sp>
        <p:nvSpPr>
          <p:cNvPr id="5" name="Rectangle 4"/>
          <p:cNvSpPr/>
          <p:nvPr/>
        </p:nvSpPr>
        <p:spPr>
          <a:xfrm>
            <a:off x="495300" y="6535579"/>
            <a:ext cx="8210550" cy="230832"/>
          </a:xfrm>
          <a:prstGeom prst="rect">
            <a:avLst/>
          </a:prstGeom>
        </p:spPr>
        <p:txBody>
          <a:bodyPr wrap="square">
            <a:spAutoFit/>
          </a:bodyPr>
          <a:lstStyle/>
          <a:p>
            <a:pPr algn="ctr"/>
            <a:r>
              <a:rPr lang="en-IN" sz="900" dirty="0">
                <a:solidFill>
                  <a:srgbClr val="000066"/>
                </a:solidFill>
                <a:effectLst/>
              </a:rPr>
              <a:t>Copyright ©2021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313963262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9"/>
          <p:cNvSpPr>
            <a:spLocks noGrp="1" noChangeArrowheads="1"/>
          </p:cNvSpPr>
          <p:nvPr>
            <p:ph type="title"/>
          </p:nvPr>
        </p:nvSpPr>
        <p:spPr/>
        <p:txBody>
          <a:bodyPr/>
          <a:lstStyle/>
          <a:p>
            <a:r>
              <a:rPr lang="en-US" sz="4000" dirty="0"/>
              <a:t>Learning Objective 12-5</a:t>
            </a:r>
          </a:p>
        </p:txBody>
      </p:sp>
      <p:sp>
        <p:nvSpPr>
          <p:cNvPr id="198664" name="Rectangle 8"/>
          <p:cNvSpPr>
            <a:spLocks noChangeArrowheads="1"/>
          </p:cNvSpPr>
          <p:nvPr/>
        </p:nvSpPr>
        <p:spPr bwMode="auto">
          <a:xfrm>
            <a:off x="762000" y="1676400"/>
            <a:ext cx="7315200" cy="4038600"/>
          </a:xfrm>
          <a:prstGeom prst="rect">
            <a:avLst/>
          </a:prstGeom>
          <a:noFill/>
          <a:ln w="12700">
            <a:noFill/>
            <a:miter lim="800000"/>
            <a:headEnd/>
            <a:tailEnd/>
          </a:ln>
          <a:effectLst/>
        </p:spPr>
        <p:txBody>
          <a:bodyPr anchor="ctr" anchorCtr="1"/>
          <a:lstStyle/>
          <a:p>
            <a:r>
              <a:rPr lang="en-US" sz="4000" b="1" dirty="0">
                <a:solidFill>
                  <a:srgbClr val="002060"/>
                </a:solidFill>
                <a:effectLst/>
              </a:rPr>
              <a:t>Define and describe an issuer’s</a:t>
            </a:r>
          </a:p>
          <a:p>
            <a:r>
              <a:rPr lang="en-US" sz="4000" b="1" dirty="0">
                <a:solidFill>
                  <a:srgbClr val="002060"/>
                </a:solidFill>
                <a:effectLst/>
              </a:rPr>
              <a:t>filings with the Securities and</a:t>
            </a:r>
          </a:p>
          <a:p>
            <a:r>
              <a:rPr lang="en-US" sz="4000" b="1" dirty="0">
                <a:solidFill>
                  <a:srgbClr val="002060"/>
                </a:solidFill>
                <a:effectLst/>
              </a:rPr>
              <a:t>Exchange Commission.</a:t>
            </a:r>
            <a:endParaRPr lang="en-US" sz="4000" b="1" dirty="0">
              <a:solidFill>
                <a:srgbClr val="002060"/>
              </a:solidFill>
              <a:effectLst/>
              <a:cs typeface="Times New Roman" pitchFamily="18" charset="0"/>
            </a:endParaRPr>
          </a:p>
        </p:txBody>
      </p:sp>
      <p:sp>
        <p:nvSpPr>
          <p:cNvPr id="5" name="Slide Number Placeholder 11"/>
          <p:cNvSpPr>
            <a:spLocks noGrp="1"/>
          </p:cNvSpPr>
          <p:nvPr>
            <p:ph type="sldNum" sz="quarter" idx="12"/>
          </p:nvPr>
        </p:nvSpPr>
        <p:spPr>
          <a:xfrm>
            <a:off x="8305800" y="6461125"/>
            <a:ext cx="609600" cy="396875"/>
          </a:xfrm>
        </p:spPr>
        <p:txBody>
          <a:bodyPr/>
          <a:lstStyle/>
          <a:p>
            <a:pPr>
              <a:defRPr/>
            </a:pPr>
            <a:r>
              <a:rPr lang="en-US" sz="1000" i="0" dirty="0"/>
              <a:t>12-</a:t>
            </a:r>
            <a:fld id="{7432997F-274D-4167-8340-78EB65E700B7}" type="slidenum">
              <a:rPr lang="en-US" sz="1000" i="0" smtClean="0"/>
              <a:pPr>
                <a:defRPr/>
              </a:pPr>
              <a:t>30</a:t>
            </a:fld>
            <a:endParaRPr lang="en-US" sz="1000" i="0" dirty="0"/>
          </a:p>
        </p:txBody>
      </p:sp>
      <p:sp>
        <p:nvSpPr>
          <p:cNvPr id="6" name="Rectangle 5"/>
          <p:cNvSpPr/>
          <p:nvPr/>
        </p:nvSpPr>
        <p:spPr>
          <a:xfrm>
            <a:off x="495300" y="6535579"/>
            <a:ext cx="8210550" cy="230832"/>
          </a:xfrm>
          <a:prstGeom prst="rect">
            <a:avLst/>
          </a:prstGeom>
        </p:spPr>
        <p:txBody>
          <a:bodyPr wrap="square">
            <a:spAutoFit/>
          </a:bodyPr>
          <a:lstStyle/>
          <a:p>
            <a:pPr algn="ctr"/>
            <a:r>
              <a:rPr lang="en-IN" sz="900" dirty="0">
                <a:solidFill>
                  <a:srgbClr val="000066"/>
                </a:solidFill>
                <a:effectLst/>
              </a:rPr>
              <a:t>Copyright ©2021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410433673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title"/>
          </p:nvPr>
        </p:nvSpPr>
        <p:spPr/>
        <p:txBody>
          <a:bodyPr/>
          <a:lstStyle/>
          <a:p>
            <a:r>
              <a:rPr lang="en-US" dirty="0"/>
              <a:t>Filings with the SEC</a:t>
            </a:r>
          </a:p>
        </p:txBody>
      </p:sp>
      <p:sp>
        <p:nvSpPr>
          <p:cNvPr id="978948" name="Rectangle 4"/>
          <p:cNvSpPr>
            <a:spLocks noChangeArrowheads="1"/>
          </p:cNvSpPr>
          <p:nvPr/>
        </p:nvSpPr>
        <p:spPr bwMode="auto">
          <a:xfrm>
            <a:off x="228600" y="1828800"/>
            <a:ext cx="8686800" cy="5105400"/>
          </a:xfrm>
          <a:prstGeom prst="rect">
            <a:avLst/>
          </a:prstGeom>
          <a:noFill/>
          <a:ln w="38100">
            <a:noFill/>
            <a:miter lim="800000"/>
            <a:headEnd/>
            <a:tailEnd/>
          </a:ln>
          <a:effectLst/>
        </p:spPr>
        <p:txBody>
          <a:bodyPr anchor="ctr" anchorCtr="1"/>
          <a:lstStyle/>
          <a:p>
            <a:pPr marL="457200" indent="-457200">
              <a:spcBef>
                <a:spcPts val="600"/>
              </a:spcBef>
              <a:buFont typeface="Wingdings" panose="05000000000000000000" pitchFamily="2" charset="2"/>
              <a:buChar char="Ø"/>
            </a:pPr>
            <a:r>
              <a:rPr lang="en-US" sz="2600" b="1" dirty="0">
                <a:solidFill>
                  <a:srgbClr val="000066"/>
                </a:solidFill>
                <a:effectLst/>
                <a:cs typeface="Times New Roman" pitchFamily="18" charset="0"/>
              </a:rPr>
              <a:t>Legislation and regulations require registrants to make numerous filings including these two basic categories of filings. </a:t>
            </a:r>
            <a:r>
              <a:rPr lang="en-US" sz="2600" b="1" dirty="0">
                <a:solidFill>
                  <a:srgbClr val="000066"/>
                </a:solidFill>
                <a:effectLst/>
              </a:rPr>
              <a:t>The reporting process is divided into two very broad categories: </a:t>
            </a:r>
          </a:p>
          <a:p>
            <a:pPr>
              <a:spcBef>
                <a:spcPts val="600"/>
              </a:spcBef>
            </a:pPr>
            <a:r>
              <a:rPr lang="en-US" sz="2600" b="1" dirty="0">
                <a:solidFill>
                  <a:srgbClr val="000066"/>
                </a:solidFill>
                <a:effectLst/>
              </a:rPr>
              <a:t>	1. Registration statements. </a:t>
            </a:r>
          </a:p>
          <a:p>
            <a:pPr>
              <a:spcBef>
                <a:spcPts val="600"/>
              </a:spcBef>
            </a:pPr>
            <a:r>
              <a:rPr lang="en-US" sz="2600" b="1" dirty="0">
                <a:solidFill>
                  <a:srgbClr val="000066"/>
                </a:solidFill>
                <a:effectLst/>
              </a:rPr>
              <a:t>	2. Periodic filings. </a:t>
            </a:r>
          </a:p>
          <a:p>
            <a:pPr marL="457200" indent="-457200">
              <a:spcBef>
                <a:spcPts val="600"/>
              </a:spcBef>
              <a:buFont typeface="Wingdings" panose="05000000000000000000" pitchFamily="2" charset="2"/>
              <a:buChar char="Ø"/>
              <a:defRPr/>
            </a:pPr>
            <a:r>
              <a:rPr lang="en-US" sz="2600" b="1" dirty="0">
                <a:solidFill>
                  <a:srgbClr val="000066"/>
                </a:solidFill>
                <a:effectLst/>
              </a:rPr>
              <a:t>Registration statements ensure the disclosure of sufficient, relevant financial data before a company or its underwriters can initially offer a security to the public. </a:t>
            </a:r>
          </a:p>
          <a:p>
            <a:pPr marL="457200" indent="-457200">
              <a:spcBef>
                <a:spcPts val="600"/>
              </a:spcBef>
              <a:buFont typeface="Wingdings" panose="05000000000000000000" pitchFamily="2" charset="2"/>
              <a:buChar char="Ø"/>
              <a:defRPr/>
            </a:pPr>
            <a:endParaRPr lang="en-US" sz="2600" b="1" dirty="0">
              <a:solidFill>
                <a:srgbClr val="000066"/>
              </a:solidFill>
              <a:effectLst/>
              <a:cs typeface="Times New Roman" pitchFamily="18" charset="0"/>
            </a:endParaRPr>
          </a:p>
          <a:p>
            <a:pPr marL="457200" indent="-457200">
              <a:spcBef>
                <a:spcPts val="600"/>
              </a:spcBef>
              <a:buFont typeface="Wingdings" panose="05000000000000000000" pitchFamily="2" charset="2"/>
              <a:buChar char="Ø"/>
              <a:defRPr/>
            </a:pPr>
            <a:endParaRPr lang="en-US" sz="2600" b="1" dirty="0">
              <a:solidFill>
                <a:srgbClr val="000066"/>
              </a:solidFill>
              <a:effectLst/>
              <a:cs typeface="Times New Roman" pitchFamily="18" charset="0"/>
            </a:endParaRPr>
          </a:p>
        </p:txBody>
      </p:sp>
      <p:sp>
        <p:nvSpPr>
          <p:cNvPr id="8" name="Slide Number Placeholder 11"/>
          <p:cNvSpPr>
            <a:spLocks noGrp="1"/>
          </p:cNvSpPr>
          <p:nvPr>
            <p:ph type="sldNum" sz="quarter" idx="12"/>
          </p:nvPr>
        </p:nvSpPr>
        <p:spPr>
          <a:xfrm>
            <a:off x="8305800" y="6461125"/>
            <a:ext cx="609600" cy="396875"/>
          </a:xfrm>
        </p:spPr>
        <p:txBody>
          <a:bodyPr/>
          <a:lstStyle/>
          <a:p>
            <a:pPr>
              <a:defRPr/>
            </a:pPr>
            <a:r>
              <a:rPr lang="en-US" sz="1000" i="0" dirty="0"/>
              <a:t>12-</a:t>
            </a:r>
            <a:fld id="{7432997F-274D-4167-8340-78EB65E700B7}" type="slidenum">
              <a:rPr lang="en-US" sz="1000" i="0" smtClean="0"/>
              <a:pPr>
                <a:defRPr/>
              </a:pPr>
              <a:t>31</a:t>
            </a:fld>
            <a:endParaRPr lang="en-US" sz="1000" i="0" dirty="0"/>
          </a:p>
        </p:txBody>
      </p:sp>
      <p:sp>
        <p:nvSpPr>
          <p:cNvPr id="5" name="Rectangle 4"/>
          <p:cNvSpPr/>
          <p:nvPr/>
        </p:nvSpPr>
        <p:spPr>
          <a:xfrm>
            <a:off x="495300" y="6535579"/>
            <a:ext cx="8210550" cy="230832"/>
          </a:xfrm>
          <a:prstGeom prst="rect">
            <a:avLst/>
          </a:prstGeom>
        </p:spPr>
        <p:txBody>
          <a:bodyPr wrap="square">
            <a:spAutoFit/>
          </a:bodyPr>
          <a:lstStyle/>
          <a:p>
            <a:pPr algn="ctr"/>
            <a:r>
              <a:rPr lang="en-IN" sz="900" dirty="0">
                <a:solidFill>
                  <a:srgbClr val="000066"/>
                </a:solidFill>
                <a:effectLst/>
              </a:rPr>
              <a:t>Copyright ©2021 McGraw-Hill Education. All rights reserved. No reproduction or distribution without the prior written consent of McGraw-Hill Education.</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1" name="Rectangle 3"/>
          <p:cNvSpPr>
            <a:spLocks noGrp="1" noChangeArrowheads="1"/>
          </p:cNvSpPr>
          <p:nvPr>
            <p:ph type="title"/>
          </p:nvPr>
        </p:nvSpPr>
        <p:spPr/>
        <p:txBody>
          <a:bodyPr/>
          <a:lstStyle/>
          <a:p>
            <a:r>
              <a:rPr lang="en-US" dirty="0"/>
              <a:t>Common SEC Registration Statement Forms</a:t>
            </a:r>
          </a:p>
        </p:txBody>
      </p:sp>
      <p:sp>
        <p:nvSpPr>
          <p:cNvPr id="5" name="Slide Number Placeholder 11"/>
          <p:cNvSpPr>
            <a:spLocks noGrp="1"/>
          </p:cNvSpPr>
          <p:nvPr>
            <p:ph type="sldNum" sz="quarter" idx="12"/>
          </p:nvPr>
        </p:nvSpPr>
        <p:spPr>
          <a:xfrm>
            <a:off x="8305800" y="6461125"/>
            <a:ext cx="609600" cy="396875"/>
          </a:xfrm>
        </p:spPr>
        <p:txBody>
          <a:bodyPr/>
          <a:lstStyle/>
          <a:p>
            <a:pPr>
              <a:defRPr/>
            </a:pPr>
            <a:r>
              <a:rPr lang="en-US" sz="1000" i="0" dirty="0"/>
              <a:t>12-</a:t>
            </a:r>
            <a:fld id="{7432997F-274D-4167-8340-78EB65E700B7}" type="slidenum">
              <a:rPr lang="en-US" sz="1000" i="0" smtClean="0"/>
              <a:pPr>
                <a:defRPr/>
              </a:pPr>
              <a:t>32</a:t>
            </a:fld>
            <a:endParaRPr lang="en-US" sz="1000" i="0" dirty="0"/>
          </a:p>
        </p:txBody>
      </p:sp>
      <p:sp>
        <p:nvSpPr>
          <p:cNvPr id="3" name="Rectangle 2"/>
          <p:cNvSpPr/>
          <p:nvPr/>
        </p:nvSpPr>
        <p:spPr>
          <a:xfrm>
            <a:off x="228600" y="1683603"/>
            <a:ext cx="8915400" cy="830997"/>
          </a:xfrm>
          <a:prstGeom prst="rect">
            <a:avLst/>
          </a:prstGeom>
        </p:spPr>
        <p:txBody>
          <a:bodyPr wrap="square">
            <a:spAutoFit/>
          </a:bodyPr>
          <a:lstStyle/>
          <a:p>
            <a:r>
              <a:rPr lang="en-US" b="1" dirty="0">
                <a:solidFill>
                  <a:srgbClr val="000066"/>
                </a:solidFill>
                <a:effectLst/>
              </a:rPr>
              <a:t>Some of the most commonly encountered registration statement forms follow:</a:t>
            </a:r>
          </a:p>
        </p:txBody>
      </p:sp>
      <p:sp>
        <p:nvSpPr>
          <p:cNvPr id="6" name="Rectangle 5"/>
          <p:cNvSpPr/>
          <p:nvPr/>
        </p:nvSpPr>
        <p:spPr>
          <a:xfrm>
            <a:off x="495300" y="6535579"/>
            <a:ext cx="8210550" cy="230832"/>
          </a:xfrm>
          <a:prstGeom prst="rect">
            <a:avLst/>
          </a:prstGeom>
        </p:spPr>
        <p:txBody>
          <a:bodyPr wrap="square">
            <a:spAutoFit/>
          </a:bodyPr>
          <a:lstStyle/>
          <a:p>
            <a:pPr algn="ctr"/>
            <a:r>
              <a:rPr lang="en-IN" sz="900" dirty="0">
                <a:solidFill>
                  <a:srgbClr val="000066"/>
                </a:solidFill>
                <a:effectLst/>
              </a:rPr>
              <a:t>Copyright ©2021 McGraw-Hill Education. All rights reserved. No reproduction or distribution without the prior written consent of McGraw-Hill Education.</a:t>
            </a:r>
          </a:p>
        </p:txBody>
      </p:sp>
      <p:pic>
        <p:nvPicPr>
          <p:cNvPr id="2" name="Picture 1" descr="Screen Shot 2019-09-18 at 8.49.32 A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2743200"/>
            <a:ext cx="9144000" cy="3219651"/>
          </a:xfrm>
          <a:prstGeom prst="rect">
            <a:avLst/>
          </a:prstGeom>
        </p:spPr>
      </p:pic>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9"/>
          <p:cNvSpPr>
            <a:spLocks noGrp="1" noChangeArrowheads="1"/>
          </p:cNvSpPr>
          <p:nvPr>
            <p:ph type="title"/>
          </p:nvPr>
        </p:nvSpPr>
        <p:spPr/>
        <p:txBody>
          <a:bodyPr/>
          <a:lstStyle/>
          <a:p>
            <a:r>
              <a:rPr lang="en-US" sz="4000" dirty="0"/>
              <a:t>Learning Objective 12-6</a:t>
            </a:r>
          </a:p>
        </p:txBody>
      </p:sp>
      <p:sp>
        <p:nvSpPr>
          <p:cNvPr id="198664" name="Rectangle 8"/>
          <p:cNvSpPr>
            <a:spLocks noChangeArrowheads="1"/>
          </p:cNvSpPr>
          <p:nvPr/>
        </p:nvSpPr>
        <p:spPr bwMode="auto">
          <a:xfrm>
            <a:off x="762000" y="1676400"/>
            <a:ext cx="7315200" cy="4038600"/>
          </a:xfrm>
          <a:prstGeom prst="rect">
            <a:avLst/>
          </a:prstGeom>
          <a:noFill/>
          <a:ln w="12700">
            <a:noFill/>
            <a:miter lim="800000"/>
            <a:headEnd/>
            <a:tailEnd/>
          </a:ln>
          <a:effectLst/>
        </p:spPr>
        <p:txBody>
          <a:bodyPr anchor="ctr" anchorCtr="1"/>
          <a:lstStyle/>
          <a:p>
            <a:r>
              <a:rPr lang="en-US" sz="4000" b="1" dirty="0">
                <a:solidFill>
                  <a:srgbClr val="002060"/>
                </a:solidFill>
                <a:effectLst/>
              </a:rPr>
              <a:t>Describe an issuer’s registration</a:t>
            </a:r>
          </a:p>
          <a:p>
            <a:r>
              <a:rPr lang="en-US" sz="4000" b="1" dirty="0">
                <a:solidFill>
                  <a:srgbClr val="002060"/>
                </a:solidFill>
                <a:effectLst/>
              </a:rPr>
              <a:t>process, various forms used by the issuers, and the exemption(s) from registration.</a:t>
            </a:r>
            <a:endParaRPr lang="en-US" sz="4000" b="1" dirty="0">
              <a:solidFill>
                <a:srgbClr val="002060"/>
              </a:solidFill>
              <a:effectLst/>
              <a:cs typeface="Times New Roman" pitchFamily="18" charset="0"/>
            </a:endParaRPr>
          </a:p>
        </p:txBody>
      </p:sp>
      <p:sp>
        <p:nvSpPr>
          <p:cNvPr id="5" name="Slide Number Placeholder 11"/>
          <p:cNvSpPr>
            <a:spLocks noGrp="1"/>
          </p:cNvSpPr>
          <p:nvPr>
            <p:ph type="sldNum" sz="quarter" idx="12"/>
          </p:nvPr>
        </p:nvSpPr>
        <p:spPr>
          <a:xfrm>
            <a:off x="8305800" y="6461125"/>
            <a:ext cx="609600" cy="396875"/>
          </a:xfrm>
        </p:spPr>
        <p:txBody>
          <a:bodyPr/>
          <a:lstStyle/>
          <a:p>
            <a:pPr>
              <a:defRPr/>
            </a:pPr>
            <a:r>
              <a:rPr lang="en-US" sz="1000" i="0" dirty="0"/>
              <a:t>12-</a:t>
            </a:r>
            <a:fld id="{7432997F-274D-4167-8340-78EB65E700B7}" type="slidenum">
              <a:rPr lang="en-US" sz="1000" i="0" smtClean="0"/>
              <a:pPr>
                <a:defRPr/>
              </a:pPr>
              <a:t>33</a:t>
            </a:fld>
            <a:endParaRPr lang="en-US" sz="1000" i="0" dirty="0"/>
          </a:p>
        </p:txBody>
      </p:sp>
      <p:sp>
        <p:nvSpPr>
          <p:cNvPr id="6" name="Rectangle 5"/>
          <p:cNvSpPr/>
          <p:nvPr/>
        </p:nvSpPr>
        <p:spPr>
          <a:xfrm>
            <a:off x="495300" y="6535579"/>
            <a:ext cx="8210550" cy="230832"/>
          </a:xfrm>
          <a:prstGeom prst="rect">
            <a:avLst/>
          </a:prstGeom>
        </p:spPr>
        <p:txBody>
          <a:bodyPr wrap="square">
            <a:spAutoFit/>
          </a:bodyPr>
          <a:lstStyle/>
          <a:p>
            <a:pPr algn="ctr"/>
            <a:r>
              <a:rPr lang="en-IN" sz="900" dirty="0">
                <a:solidFill>
                  <a:srgbClr val="000066"/>
                </a:solidFill>
                <a:effectLst/>
              </a:rPr>
              <a:t>Copyright ©2021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287279819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8" name="Rectangle 29"/>
          <p:cNvSpPr>
            <a:spLocks noGrp="1" noChangeArrowheads="1"/>
          </p:cNvSpPr>
          <p:nvPr>
            <p:ph type="title"/>
          </p:nvPr>
        </p:nvSpPr>
        <p:spPr/>
        <p:txBody>
          <a:bodyPr/>
          <a:lstStyle/>
          <a:p>
            <a:r>
              <a:rPr lang="en-US" dirty="0"/>
              <a:t>Registration Process</a:t>
            </a:r>
          </a:p>
        </p:txBody>
      </p:sp>
      <p:sp>
        <p:nvSpPr>
          <p:cNvPr id="2" name="Rectangle 1"/>
          <p:cNvSpPr/>
          <p:nvPr/>
        </p:nvSpPr>
        <p:spPr>
          <a:xfrm>
            <a:off x="228600" y="1371600"/>
            <a:ext cx="8686800" cy="5478423"/>
          </a:xfrm>
          <a:prstGeom prst="rect">
            <a:avLst/>
          </a:prstGeom>
        </p:spPr>
        <p:txBody>
          <a:bodyPr wrap="square">
            <a:spAutoFit/>
          </a:bodyPr>
          <a:lstStyle/>
          <a:p>
            <a:pPr>
              <a:spcBef>
                <a:spcPts val="600"/>
              </a:spcBef>
            </a:pPr>
            <a:r>
              <a:rPr lang="en-US" sz="2500" b="1" dirty="0">
                <a:solidFill>
                  <a:srgbClr val="000066"/>
                </a:solidFill>
                <a:effectLst/>
              </a:rPr>
              <a:t>When the </a:t>
            </a:r>
            <a:r>
              <a:rPr lang="en-US" sz="2500" b="1" dirty="0">
                <a:solidFill>
                  <a:srgbClr val="000066"/>
                </a:solidFill>
                <a:effectLst/>
                <a:cs typeface="Times New Roman" pitchFamily="18" charset="0"/>
              </a:rPr>
              <a:t>registration statements are delivered to the SEC:</a:t>
            </a:r>
          </a:p>
          <a:p>
            <a:pPr marL="457200" indent="-457200">
              <a:spcBef>
                <a:spcPts val="600"/>
              </a:spcBef>
              <a:buFont typeface="+mj-lt"/>
              <a:buAutoNum type="arabicPeriod"/>
            </a:pPr>
            <a:r>
              <a:rPr lang="en-US" sz="2500" b="1" dirty="0">
                <a:solidFill>
                  <a:srgbClr val="000066"/>
                </a:solidFill>
                <a:effectLst/>
              </a:rPr>
              <a:t>Analyst determines whether nonfinancial information complies with the SEC’s disclosure requirements in </a:t>
            </a:r>
            <a:r>
              <a:rPr lang="en-US" sz="2500" b="1" i="1" dirty="0">
                <a:solidFill>
                  <a:srgbClr val="000066"/>
                </a:solidFill>
                <a:effectLst/>
              </a:rPr>
              <a:t>Regulation S–K</a:t>
            </a:r>
            <a:r>
              <a:rPr lang="en-US" sz="2500" b="1" dirty="0">
                <a:solidFill>
                  <a:srgbClr val="000066"/>
                </a:solidFill>
                <a:effectLst/>
              </a:rPr>
              <a:t>. </a:t>
            </a:r>
          </a:p>
          <a:p>
            <a:pPr marL="457200" indent="-457200">
              <a:spcBef>
                <a:spcPts val="600"/>
              </a:spcBef>
              <a:buFont typeface="+mj-lt"/>
              <a:buAutoNum type="arabicPeriod"/>
            </a:pPr>
            <a:r>
              <a:rPr lang="en-US" sz="2500" b="1" dirty="0">
                <a:solidFill>
                  <a:srgbClr val="000066"/>
                </a:solidFill>
                <a:effectLst/>
              </a:rPr>
              <a:t>Division of Corporation Finance regularly requests clarifications, changes, or additional information, especially for initial registration. </a:t>
            </a:r>
          </a:p>
          <a:p>
            <a:pPr marL="457200" indent="-457200">
              <a:spcBef>
                <a:spcPts val="600"/>
              </a:spcBef>
              <a:buFont typeface="+mj-lt"/>
              <a:buAutoNum type="arabicPeriod"/>
            </a:pPr>
            <a:r>
              <a:rPr lang="en-US" sz="2500" b="1" dirty="0">
                <a:solidFill>
                  <a:srgbClr val="000066"/>
                </a:solidFill>
                <a:effectLst/>
              </a:rPr>
              <a:t>A letter of comments (deficiency letter) is issued to the company to communicate these findings. </a:t>
            </a:r>
          </a:p>
          <a:p>
            <a:pPr marL="457200" indent="-457200">
              <a:spcBef>
                <a:spcPts val="600"/>
              </a:spcBef>
              <a:buFont typeface="+mj-lt"/>
              <a:buAutoNum type="arabicPeriod"/>
            </a:pPr>
            <a:r>
              <a:rPr lang="en-US" sz="2500" b="1" dirty="0">
                <a:solidFill>
                  <a:srgbClr val="000066"/>
                </a:solidFill>
                <a:effectLst/>
                <a:cs typeface="Times New Roman" pitchFamily="18" charset="0"/>
              </a:rPr>
              <a:t>A r</a:t>
            </a:r>
            <a:r>
              <a:rPr lang="en-US" sz="2500" b="1" dirty="0">
                <a:solidFill>
                  <a:srgbClr val="000066"/>
                </a:solidFill>
                <a:effectLst/>
              </a:rPr>
              <a:t>egistration statement is made effective when the</a:t>
            </a:r>
          </a:p>
          <a:p>
            <a:pPr>
              <a:spcBef>
                <a:spcPts val="0"/>
              </a:spcBef>
            </a:pPr>
            <a:r>
              <a:rPr lang="en-US" sz="2500" b="1" dirty="0">
                <a:solidFill>
                  <a:srgbClr val="000066"/>
                </a:solidFill>
                <a:effectLst/>
              </a:rPr>
              <a:t>    Division is satisfied the company has fulfilled all SEC </a:t>
            </a:r>
          </a:p>
          <a:p>
            <a:pPr>
              <a:spcBef>
                <a:spcPts val="0"/>
              </a:spcBef>
            </a:pPr>
            <a:r>
              <a:rPr lang="en-US" sz="2500" b="1" dirty="0">
                <a:solidFill>
                  <a:srgbClr val="000066"/>
                </a:solidFill>
                <a:effectLst/>
              </a:rPr>
              <a:t>    regulations, and securities can be sold. </a:t>
            </a:r>
            <a:endParaRPr lang="en-US" sz="2500" b="1" dirty="0">
              <a:solidFill>
                <a:srgbClr val="000066"/>
              </a:solidFill>
              <a:effectLst/>
              <a:cs typeface="Times New Roman" pitchFamily="18" charset="0"/>
            </a:endParaRPr>
          </a:p>
          <a:p>
            <a:pPr>
              <a:spcBef>
                <a:spcPts val="600"/>
              </a:spcBef>
            </a:pPr>
            <a:r>
              <a:rPr lang="en-US" sz="2500" b="1" dirty="0">
                <a:solidFill>
                  <a:srgbClr val="000066"/>
                </a:solidFill>
                <a:effectLst/>
              </a:rPr>
              <a:t> </a:t>
            </a:r>
          </a:p>
        </p:txBody>
      </p:sp>
      <p:sp>
        <p:nvSpPr>
          <p:cNvPr id="5" name="Rectangle 4"/>
          <p:cNvSpPr/>
          <p:nvPr/>
        </p:nvSpPr>
        <p:spPr>
          <a:xfrm>
            <a:off x="495300" y="6535579"/>
            <a:ext cx="8210550" cy="230832"/>
          </a:xfrm>
          <a:prstGeom prst="rect">
            <a:avLst/>
          </a:prstGeom>
        </p:spPr>
        <p:txBody>
          <a:bodyPr wrap="square">
            <a:spAutoFit/>
          </a:bodyPr>
          <a:lstStyle/>
          <a:p>
            <a:pPr algn="ctr"/>
            <a:r>
              <a:rPr lang="en-IN" sz="900" dirty="0">
                <a:solidFill>
                  <a:srgbClr val="000066"/>
                </a:solidFill>
                <a:effectLst/>
              </a:rPr>
              <a:t>Copyright ©2021 McGraw-Hill Education. All rights reserved. No reproduction or distribution without the prior written consent of McGraw-Hill Education.</a:t>
            </a:r>
          </a:p>
        </p:txBody>
      </p:sp>
      <p:sp>
        <p:nvSpPr>
          <p:cNvPr id="6" name="Slide Number Placeholder 11"/>
          <p:cNvSpPr>
            <a:spLocks noGrp="1"/>
          </p:cNvSpPr>
          <p:nvPr>
            <p:ph type="sldNum" sz="quarter" idx="12"/>
          </p:nvPr>
        </p:nvSpPr>
        <p:spPr>
          <a:xfrm>
            <a:off x="8305800" y="6461125"/>
            <a:ext cx="609600" cy="396875"/>
          </a:xfrm>
        </p:spPr>
        <p:txBody>
          <a:bodyPr/>
          <a:lstStyle/>
          <a:p>
            <a:pPr>
              <a:defRPr/>
            </a:pPr>
            <a:r>
              <a:rPr lang="en-US" sz="1000" i="0" dirty="0"/>
              <a:t>12-</a:t>
            </a:r>
            <a:fld id="{7432997F-274D-4167-8340-78EB65E700B7}" type="slidenum">
              <a:rPr lang="en-US" sz="1000" i="0" smtClean="0"/>
              <a:pPr>
                <a:defRPr/>
              </a:pPr>
              <a:t>34</a:t>
            </a:fld>
            <a:endParaRPr lang="en-US" sz="1000" i="0" dirty="0"/>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3"/>
          <p:cNvSpPr>
            <a:spLocks noGrp="1" noChangeArrowheads="1"/>
          </p:cNvSpPr>
          <p:nvPr>
            <p:ph type="title"/>
          </p:nvPr>
        </p:nvSpPr>
        <p:spPr>
          <a:xfrm>
            <a:off x="152400" y="76200"/>
            <a:ext cx="8763000" cy="1295400"/>
          </a:xfrm>
        </p:spPr>
        <p:txBody>
          <a:bodyPr/>
          <a:lstStyle/>
          <a:p>
            <a:r>
              <a:rPr lang="en-US" dirty="0"/>
              <a:t>Registration Requirements—General Contents Report</a:t>
            </a:r>
          </a:p>
        </p:txBody>
      </p:sp>
      <p:sp>
        <p:nvSpPr>
          <p:cNvPr id="941060" name="Rectangle 4"/>
          <p:cNvSpPr>
            <a:spLocks noGrp="1" noChangeArrowheads="1"/>
          </p:cNvSpPr>
          <p:nvPr>
            <p:ph sz="half" idx="1"/>
          </p:nvPr>
        </p:nvSpPr>
        <p:spPr>
          <a:xfrm>
            <a:off x="228600" y="1524000"/>
            <a:ext cx="8915400" cy="3048000"/>
          </a:xfrm>
          <a:noFill/>
          <a:ln w="38100">
            <a:noFill/>
          </a:ln>
          <a:effectLst/>
        </p:spPr>
        <p:txBody>
          <a:bodyPr/>
          <a:lstStyle/>
          <a:p>
            <a:pPr>
              <a:spcBef>
                <a:spcPts val="0"/>
              </a:spcBef>
              <a:buClr>
                <a:srgbClr val="002060"/>
              </a:buClr>
              <a:buNone/>
              <a:defRPr/>
            </a:pPr>
            <a:r>
              <a:rPr lang="en-US" sz="2500" dirty="0">
                <a:solidFill>
                  <a:srgbClr val="000066"/>
                </a:solidFill>
              </a:rPr>
              <a:t>Part I</a:t>
            </a:r>
            <a:r>
              <a:rPr lang="en-US" sz="2400" dirty="0"/>
              <a:t>—</a:t>
            </a:r>
            <a:r>
              <a:rPr lang="en-US" sz="2500" dirty="0">
                <a:solidFill>
                  <a:srgbClr val="000066"/>
                </a:solidFill>
              </a:rPr>
              <a:t>A </a:t>
            </a:r>
            <a:r>
              <a:rPr lang="en-US" sz="2500" i="1" dirty="0">
                <a:solidFill>
                  <a:srgbClr val="000066"/>
                </a:solidFill>
              </a:rPr>
              <a:t>prospectus</a:t>
            </a:r>
            <a:r>
              <a:rPr lang="en-US" sz="2500" dirty="0">
                <a:solidFill>
                  <a:srgbClr val="000066"/>
                </a:solidFill>
              </a:rPr>
              <a:t> that contains this information: </a:t>
            </a:r>
          </a:p>
          <a:p>
            <a:pPr marL="625475" indent="-336550">
              <a:spcBef>
                <a:spcPts val="0"/>
              </a:spcBef>
              <a:buClr>
                <a:srgbClr val="002060"/>
              </a:buClr>
              <a:buFont typeface="+mj-lt"/>
              <a:buAutoNum type="arabicParenR"/>
              <a:defRPr/>
            </a:pPr>
            <a:r>
              <a:rPr lang="en-US" sz="2400" dirty="0">
                <a:solidFill>
                  <a:srgbClr val="000066"/>
                </a:solidFill>
              </a:rPr>
              <a:t>Financial statements audited by an independent CPA with appropriate supplementary data. </a:t>
            </a:r>
          </a:p>
          <a:p>
            <a:pPr marL="625475" indent="-336550">
              <a:spcBef>
                <a:spcPts val="0"/>
              </a:spcBef>
              <a:buClr>
                <a:srgbClr val="002060"/>
              </a:buClr>
              <a:buFont typeface="+mj-lt"/>
              <a:buAutoNum type="arabicParenR"/>
              <a:defRPr/>
            </a:pPr>
            <a:r>
              <a:rPr lang="en-US" sz="2400" dirty="0">
                <a:solidFill>
                  <a:srgbClr val="000066"/>
                </a:solidFill>
              </a:rPr>
              <a:t>An explanation of the intended use of proceeds generated by new securities sales.</a:t>
            </a:r>
          </a:p>
          <a:p>
            <a:pPr marL="625475" indent="-336550">
              <a:spcBef>
                <a:spcPts val="0"/>
              </a:spcBef>
              <a:buClr>
                <a:srgbClr val="002060"/>
              </a:buClr>
              <a:buFont typeface="+mj-lt"/>
              <a:buAutoNum type="arabicParenR"/>
              <a:defRPr/>
            </a:pPr>
            <a:r>
              <a:rPr lang="en-US" sz="2400" dirty="0">
                <a:solidFill>
                  <a:srgbClr val="000066"/>
                </a:solidFill>
              </a:rPr>
              <a:t>Description of security risks.</a:t>
            </a:r>
          </a:p>
          <a:p>
            <a:pPr marL="625475" indent="-336550">
              <a:spcBef>
                <a:spcPts val="0"/>
              </a:spcBef>
              <a:buClr>
                <a:srgbClr val="002060"/>
              </a:buClr>
              <a:buFont typeface="+mj-lt"/>
              <a:buAutoNum type="arabicParenR"/>
              <a:defRPr/>
            </a:pPr>
            <a:r>
              <a:rPr lang="en-US" sz="2400" dirty="0">
                <a:solidFill>
                  <a:srgbClr val="000066"/>
                </a:solidFill>
              </a:rPr>
              <a:t>Description of business and properties owned by issuer.</a:t>
            </a:r>
          </a:p>
        </p:txBody>
      </p:sp>
      <p:sp>
        <p:nvSpPr>
          <p:cNvPr id="941061" name="Rectangle 5"/>
          <p:cNvSpPr>
            <a:spLocks noGrp="1" noChangeArrowheads="1"/>
          </p:cNvSpPr>
          <p:nvPr>
            <p:ph sz="half" idx="2"/>
          </p:nvPr>
        </p:nvSpPr>
        <p:spPr>
          <a:xfrm>
            <a:off x="228600" y="4343400"/>
            <a:ext cx="8839200" cy="2057400"/>
          </a:xfrm>
          <a:noFill/>
          <a:ln w="38100">
            <a:noFill/>
          </a:ln>
          <a:effectLst/>
        </p:spPr>
        <p:txBody>
          <a:bodyPr/>
          <a:lstStyle/>
          <a:p>
            <a:pPr marL="0" indent="0">
              <a:buClr>
                <a:srgbClr val="002060"/>
              </a:buClr>
              <a:buNone/>
              <a:defRPr/>
            </a:pPr>
            <a:r>
              <a:rPr lang="en-US" sz="2500" dirty="0">
                <a:solidFill>
                  <a:srgbClr val="000066"/>
                </a:solidFill>
              </a:rPr>
              <a:t>Part II contains primarily informational needs of the SEC staff. Additional information should be disclosed about the company securities being issued.</a:t>
            </a:r>
          </a:p>
          <a:p>
            <a:pPr marL="0" indent="0">
              <a:buClr>
                <a:srgbClr val="002060"/>
              </a:buClr>
              <a:buNone/>
              <a:defRPr/>
            </a:pPr>
            <a:r>
              <a:rPr lang="en-US" sz="2500" dirty="0">
                <a:solidFill>
                  <a:srgbClr val="000066"/>
                </a:solidFill>
              </a:rPr>
              <a:t>Offerings may still be regulated by securities laws of the individual states (blue sky laws), which vary significantly.</a:t>
            </a:r>
          </a:p>
        </p:txBody>
      </p:sp>
      <p:sp>
        <p:nvSpPr>
          <p:cNvPr id="6" name="Slide Number Placeholder 11"/>
          <p:cNvSpPr>
            <a:spLocks noGrp="1"/>
          </p:cNvSpPr>
          <p:nvPr>
            <p:ph type="sldNum" sz="quarter" idx="12"/>
          </p:nvPr>
        </p:nvSpPr>
        <p:spPr>
          <a:xfrm>
            <a:off x="8305800" y="6461125"/>
            <a:ext cx="609600" cy="396875"/>
          </a:xfrm>
        </p:spPr>
        <p:txBody>
          <a:bodyPr/>
          <a:lstStyle/>
          <a:p>
            <a:pPr>
              <a:defRPr/>
            </a:pPr>
            <a:r>
              <a:rPr lang="en-US" sz="1000" i="0" dirty="0"/>
              <a:t>12-</a:t>
            </a:r>
            <a:fld id="{7432997F-274D-4167-8340-78EB65E700B7}" type="slidenum">
              <a:rPr lang="en-US" sz="1000" i="0" smtClean="0"/>
              <a:pPr>
                <a:defRPr/>
              </a:pPr>
              <a:t>35</a:t>
            </a:fld>
            <a:endParaRPr lang="en-US" sz="1000" i="0" dirty="0"/>
          </a:p>
        </p:txBody>
      </p:sp>
      <p:sp>
        <p:nvSpPr>
          <p:cNvPr id="7" name="Rectangle 6"/>
          <p:cNvSpPr/>
          <p:nvPr/>
        </p:nvSpPr>
        <p:spPr>
          <a:xfrm>
            <a:off x="495300" y="6535579"/>
            <a:ext cx="8210550" cy="230832"/>
          </a:xfrm>
          <a:prstGeom prst="rect">
            <a:avLst/>
          </a:prstGeom>
        </p:spPr>
        <p:txBody>
          <a:bodyPr wrap="square">
            <a:spAutoFit/>
          </a:bodyPr>
          <a:lstStyle/>
          <a:p>
            <a:pPr algn="ctr"/>
            <a:r>
              <a:rPr lang="en-IN" sz="900" dirty="0">
                <a:solidFill>
                  <a:srgbClr val="000066"/>
                </a:solidFill>
                <a:effectLst/>
              </a:rPr>
              <a:t>Copyright ©2021 McGraw-Hill Education. All rights reserved. No reproduction or distribution without the prior written consent of McGraw-Hill Education.</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3"/>
          <p:cNvSpPr>
            <a:spLocks noGrp="1" noChangeArrowheads="1"/>
          </p:cNvSpPr>
          <p:nvPr>
            <p:ph type="title"/>
          </p:nvPr>
        </p:nvSpPr>
        <p:spPr>
          <a:xfrm>
            <a:off x="152400" y="152400"/>
            <a:ext cx="8763000" cy="1295400"/>
          </a:xfrm>
        </p:spPr>
        <p:txBody>
          <a:bodyPr/>
          <a:lstStyle/>
          <a:p>
            <a:r>
              <a:rPr lang="en-US" dirty="0"/>
              <a:t>Securities Exempt from Registration </a:t>
            </a:r>
          </a:p>
        </p:txBody>
      </p:sp>
      <p:sp>
        <p:nvSpPr>
          <p:cNvPr id="30723" name="Rectangle 4"/>
          <p:cNvSpPr>
            <a:spLocks noGrp="1" noChangeArrowheads="1"/>
          </p:cNvSpPr>
          <p:nvPr>
            <p:ph sz="half" idx="1"/>
          </p:nvPr>
        </p:nvSpPr>
        <p:spPr>
          <a:xfrm>
            <a:off x="257175" y="1522254"/>
            <a:ext cx="8686800" cy="4419600"/>
          </a:xfrm>
          <a:solidFill>
            <a:srgbClr val="FFFFFF"/>
          </a:solidFill>
          <a:ln>
            <a:noFill/>
          </a:ln>
        </p:spPr>
        <p:txBody>
          <a:bodyPr/>
          <a:lstStyle/>
          <a:p>
            <a:pPr marL="0" indent="0">
              <a:lnSpc>
                <a:spcPct val="90000"/>
              </a:lnSpc>
              <a:buNone/>
            </a:pPr>
            <a:r>
              <a:rPr lang="en-US" sz="2000" dirty="0">
                <a:solidFill>
                  <a:srgbClr val="000066"/>
                </a:solidFill>
              </a:rPr>
              <a:t>Other exempt offerings include but are not limited to the following:</a:t>
            </a:r>
            <a:r>
              <a:rPr lang="en-US" sz="2000" b="0" dirty="0">
                <a:solidFill>
                  <a:srgbClr val="000066"/>
                </a:solidFill>
              </a:rPr>
              <a:t> </a:t>
            </a:r>
          </a:p>
          <a:p>
            <a:pPr>
              <a:lnSpc>
                <a:spcPct val="90000"/>
              </a:lnSpc>
              <a:buFont typeface="Wingdings" pitchFamily="2" charset="2"/>
              <a:buChar char="Ø"/>
            </a:pPr>
            <a:r>
              <a:rPr lang="en-US" sz="2000" dirty="0">
                <a:solidFill>
                  <a:srgbClr val="000066"/>
                </a:solidFill>
              </a:rPr>
              <a:t>Securities issued by governments, banks, and S&amp;L’s.</a:t>
            </a:r>
          </a:p>
          <a:p>
            <a:pPr>
              <a:lnSpc>
                <a:spcPct val="90000"/>
              </a:lnSpc>
              <a:buFont typeface="Wingdings" pitchFamily="2" charset="2"/>
              <a:buChar char="Ø"/>
            </a:pPr>
            <a:r>
              <a:rPr lang="en-US" sz="2000" dirty="0">
                <a:solidFill>
                  <a:srgbClr val="000066"/>
                </a:solidFill>
              </a:rPr>
              <a:t>Securities issued that are restricted to a company’s own existing shareholders.</a:t>
            </a:r>
          </a:p>
          <a:p>
            <a:pPr>
              <a:lnSpc>
                <a:spcPct val="90000"/>
              </a:lnSpc>
              <a:buFont typeface="Wingdings" pitchFamily="2" charset="2"/>
              <a:buChar char="Ø"/>
            </a:pPr>
            <a:r>
              <a:rPr lang="en-US" sz="2000" dirty="0">
                <a:solidFill>
                  <a:srgbClr val="000066"/>
                </a:solidFill>
              </a:rPr>
              <a:t>Securities issued by nonprofit organizations.</a:t>
            </a:r>
          </a:p>
          <a:p>
            <a:pPr>
              <a:lnSpc>
                <a:spcPct val="90000"/>
              </a:lnSpc>
              <a:buFont typeface="Wingdings" pitchFamily="2" charset="2"/>
              <a:buChar char="Ø"/>
            </a:pPr>
            <a:r>
              <a:rPr lang="en-US" sz="2000" dirty="0">
                <a:solidFill>
                  <a:srgbClr val="000066"/>
                </a:solidFill>
              </a:rPr>
              <a:t>Regulation A: Offerings &lt; $50 million to be made within a 12-month period.</a:t>
            </a:r>
          </a:p>
          <a:p>
            <a:pPr>
              <a:lnSpc>
                <a:spcPct val="90000"/>
              </a:lnSpc>
              <a:buFont typeface="Wingdings" pitchFamily="2" charset="2"/>
              <a:buChar char="Ø"/>
            </a:pPr>
            <a:r>
              <a:rPr lang="en-US" sz="2000" dirty="0">
                <a:solidFill>
                  <a:srgbClr val="000066"/>
                </a:solidFill>
              </a:rPr>
              <a:t>Regulation D: Rule 504: Offerings &lt;$1 million made within a 12-month period</a:t>
            </a:r>
          </a:p>
          <a:p>
            <a:pPr>
              <a:lnSpc>
                <a:spcPct val="90000"/>
              </a:lnSpc>
              <a:buFont typeface="Wingdings" pitchFamily="2" charset="2"/>
              <a:buChar char="Ø"/>
            </a:pPr>
            <a:r>
              <a:rPr lang="en-US" sz="2000" dirty="0">
                <a:solidFill>
                  <a:srgbClr val="000066"/>
                </a:solidFill>
              </a:rPr>
              <a:t>Regulation D: Rule 505: Offerings &lt; $5 million made to 35 or fewer investors within a 12-month period.</a:t>
            </a:r>
          </a:p>
          <a:p>
            <a:pPr>
              <a:lnSpc>
                <a:spcPct val="90000"/>
              </a:lnSpc>
              <a:buFont typeface="Wingdings" pitchFamily="2" charset="2"/>
              <a:buChar char="Ø"/>
            </a:pPr>
            <a:r>
              <a:rPr lang="en-US" sz="2000" dirty="0">
                <a:solidFill>
                  <a:srgbClr val="000066"/>
                </a:solidFill>
              </a:rPr>
              <a:t>Regulation D: Rule 506: Private placement of securities to no more than 35 sophisticated investors who already have knowledge of the company</a:t>
            </a:r>
          </a:p>
        </p:txBody>
      </p:sp>
      <p:sp>
        <p:nvSpPr>
          <p:cNvPr id="6" name="Slide Number Placeholder 11"/>
          <p:cNvSpPr>
            <a:spLocks noGrp="1"/>
          </p:cNvSpPr>
          <p:nvPr>
            <p:ph type="sldNum" sz="quarter" idx="12"/>
          </p:nvPr>
        </p:nvSpPr>
        <p:spPr>
          <a:xfrm>
            <a:off x="8305800" y="6461125"/>
            <a:ext cx="609600" cy="396875"/>
          </a:xfrm>
        </p:spPr>
        <p:txBody>
          <a:bodyPr/>
          <a:lstStyle/>
          <a:p>
            <a:pPr>
              <a:defRPr/>
            </a:pPr>
            <a:r>
              <a:rPr lang="en-US" sz="1000" i="0" dirty="0"/>
              <a:t>12-</a:t>
            </a:r>
            <a:fld id="{7432997F-274D-4167-8340-78EB65E700B7}" type="slidenum">
              <a:rPr lang="en-US" sz="1000" i="0" smtClean="0"/>
              <a:pPr>
                <a:defRPr/>
              </a:pPr>
              <a:t>36</a:t>
            </a:fld>
            <a:endParaRPr lang="en-US" sz="1000" i="0" dirty="0"/>
          </a:p>
        </p:txBody>
      </p:sp>
      <p:sp>
        <p:nvSpPr>
          <p:cNvPr id="5" name="Rectangle 4"/>
          <p:cNvSpPr/>
          <p:nvPr/>
        </p:nvSpPr>
        <p:spPr>
          <a:xfrm>
            <a:off x="495300" y="6535579"/>
            <a:ext cx="8210550" cy="230832"/>
          </a:xfrm>
          <a:prstGeom prst="rect">
            <a:avLst/>
          </a:prstGeom>
        </p:spPr>
        <p:txBody>
          <a:bodyPr wrap="square">
            <a:spAutoFit/>
          </a:bodyPr>
          <a:lstStyle/>
          <a:p>
            <a:pPr algn="ctr"/>
            <a:r>
              <a:rPr lang="en-IN" sz="900" dirty="0">
                <a:solidFill>
                  <a:srgbClr val="000066"/>
                </a:solidFill>
                <a:effectLst/>
              </a:rPr>
              <a:t>Copyright ©2021 McGraw-Hill Education. All rights reserved. No reproduction or distribution without the prior written consent of McGraw-Hill Education.</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3109" name="Rectangle 5"/>
          <p:cNvSpPr>
            <a:spLocks noChangeArrowheads="1"/>
          </p:cNvSpPr>
          <p:nvPr/>
        </p:nvSpPr>
        <p:spPr bwMode="auto">
          <a:xfrm>
            <a:off x="213360" y="1371600"/>
            <a:ext cx="8534400" cy="4800600"/>
          </a:xfrm>
          <a:prstGeom prst="rect">
            <a:avLst/>
          </a:prstGeom>
          <a:solidFill>
            <a:schemeClr val="bg1"/>
          </a:solidFill>
          <a:ln w="38100">
            <a:noFill/>
            <a:miter lim="800000"/>
            <a:headEnd/>
            <a:tailEnd/>
          </a:ln>
          <a:effectLst/>
        </p:spPr>
        <p:txBody>
          <a:bodyPr lIns="90488" tIns="44450" rIns="90488" bIns="44450" anchor="ctr"/>
          <a:lstStyle/>
          <a:p>
            <a:pPr>
              <a:defRPr/>
            </a:pPr>
            <a:r>
              <a:rPr lang="en-US" sz="2500" b="1" dirty="0">
                <a:solidFill>
                  <a:srgbClr val="000066"/>
                </a:solidFill>
                <a:effectLst/>
              </a:rPr>
              <a:t>Once a company issues securities publicly traded on an exchange or an over-the-counter market, it must continually </a:t>
            </a:r>
          </a:p>
          <a:p>
            <a:pPr>
              <a:defRPr/>
            </a:pPr>
            <a:r>
              <a:rPr lang="en-US" sz="2500" b="1" dirty="0">
                <a:solidFill>
                  <a:srgbClr val="000066"/>
                </a:solidFill>
                <a:effectLst/>
              </a:rPr>
              <a:t>file information with the SEC to provide adequate disclosure:</a:t>
            </a:r>
            <a:endParaRPr lang="en-US" sz="2500" b="1" dirty="0">
              <a:solidFill>
                <a:srgbClr val="000066"/>
              </a:solidFill>
              <a:effectLst/>
              <a:cs typeface="Times New Roman" pitchFamily="18" charset="0"/>
            </a:endParaRPr>
          </a:p>
          <a:p>
            <a:pPr marL="746125" indent="-395288">
              <a:buFont typeface="+mj-lt"/>
              <a:buAutoNum type="arabicParenR"/>
              <a:defRPr/>
            </a:pPr>
            <a:r>
              <a:rPr lang="en-US" sz="2500" b="1" dirty="0">
                <a:solidFill>
                  <a:srgbClr val="000066"/>
                </a:solidFill>
                <a:effectLst/>
                <a:cs typeface="Times New Roman" pitchFamily="18" charset="0"/>
              </a:rPr>
              <a:t>Form 10-K:</a:t>
            </a:r>
          </a:p>
          <a:p>
            <a:pPr marL="1030288" lvl="1" indent="-282575">
              <a:buFont typeface="Arial"/>
              <a:buChar char="•"/>
              <a:defRPr/>
            </a:pPr>
            <a:r>
              <a:rPr lang="en-US" sz="2500" b="1" dirty="0">
                <a:solidFill>
                  <a:srgbClr val="000066"/>
                </a:solidFill>
                <a:effectLst/>
                <a:cs typeface="Times New Roman" pitchFamily="18" charset="0"/>
              </a:rPr>
              <a:t>Annual report filed within 90 days of fiscal year-end.</a:t>
            </a:r>
          </a:p>
          <a:p>
            <a:pPr marL="1030288" lvl="1" indent="-282575">
              <a:buFont typeface="Arial"/>
              <a:buChar char="•"/>
              <a:defRPr/>
            </a:pPr>
            <a:r>
              <a:rPr lang="en-US" sz="2500" b="1" dirty="0">
                <a:solidFill>
                  <a:srgbClr val="000066"/>
                </a:solidFill>
                <a:effectLst/>
                <a:cs typeface="Times New Roman" pitchFamily="18" charset="0"/>
              </a:rPr>
              <a:t>Includes audited financial statements. </a:t>
            </a:r>
          </a:p>
          <a:p>
            <a:pPr marL="808037" indent="-457200">
              <a:buFont typeface="+mj-lt"/>
              <a:buAutoNum type="arabicPeriod" startAt="2"/>
              <a:defRPr/>
            </a:pPr>
            <a:r>
              <a:rPr lang="en-US" sz="2500" b="1" dirty="0">
                <a:solidFill>
                  <a:srgbClr val="000066"/>
                </a:solidFill>
                <a:effectLst/>
                <a:cs typeface="Times New Roman" pitchFamily="18" charset="0"/>
              </a:rPr>
              <a:t>Form 10-Q:</a:t>
            </a:r>
          </a:p>
          <a:p>
            <a:pPr marL="1030288" lvl="1" indent="-282575">
              <a:buFont typeface="Arial"/>
              <a:buChar char="•"/>
              <a:defRPr/>
            </a:pPr>
            <a:r>
              <a:rPr lang="en-US" sz="2500" b="1" dirty="0">
                <a:solidFill>
                  <a:srgbClr val="000066"/>
                </a:solidFill>
                <a:effectLst/>
                <a:cs typeface="Times New Roman" pitchFamily="18" charset="0"/>
              </a:rPr>
              <a:t>Quarterly report filed within 45 days of end of quarter.</a:t>
            </a:r>
          </a:p>
          <a:p>
            <a:pPr marL="1030288" lvl="1" indent="-282575">
              <a:buFont typeface="Arial"/>
              <a:buChar char="•"/>
              <a:defRPr/>
            </a:pPr>
            <a:r>
              <a:rPr lang="en-US" sz="2500" b="1" dirty="0">
                <a:solidFill>
                  <a:srgbClr val="000066"/>
                </a:solidFill>
                <a:effectLst/>
                <a:cs typeface="Times New Roman" pitchFamily="18" charset="0"/>
              </a:rPr>
              <a:t>Financial statement is unaudited. </a:t>
            </a:r>
          </a:p>
          <a:p>
            <a:pPr marL="808037" indent="-457200">
              <a:buFont typeface="+mj-lt"/>
              <a:buAutoNum type="arabicPeriod" startAt="3"/>
              <a:defRPr/>
            </a:pPr>
            <a:r>
              <a:rPr lang="en-US" sz="2500" b="1" dirty="0">
                <a:solidFill>
                  <a:srgbClr val="000066"/>
                </a:solidFill>
                <a:effectLst/>
                <a:cs typeface="Times New Roman" pitchFamily="18" charset="0"/>
              </a:rPr>
              <a:t>Form 8-K:</a:t>
            </a:r>
          </a:p>
          <a:p>
            <a:pPr marL="1030288" lvl="1" indent="-282575">
              <a:buFont typeface="Arial"/>
              <a:buChar char="•"/>
              <a:defRPr/>
            </a:pPr>
            <a:r>
              <a:rPr lang="en-US" sz="2500" b="1" dirty="0">
                <a:solidFill>
                  <a:srgbClr val="000066"/>
                </a:solidFill>
                <a:effectLst/>
                <a:cs typeface="Times New Roman" pitchFamily="18" charset="0"/>
              </a:rPr>
              <a:t>Discloses a unique or significant happening, within 15 days of the event.</a:t>
            </a:r>
          </a:p>
        </p:txBody>
      </p:sp>
      <p:sp>
        <p:nvSpPr>
          <p:cNvPr id="8201" name="Rectangle 9"/>
          <p:cNvSpPr>
            <a:spLocks noGrp="1" noChangeArrowheads="1"/>
          </p:cNvSpPr>
          <p:nvPr>
            <p:ph type="title"/>
          </p:nvPr>
        </p:nvSpPr>
        <p:spPr/>
        <p:txBody>
          <a:bodyPr/>
          <a:lstStyle/>
          <a:p>
            <a:r>
              <a:rPr lang="en-US" dirty="0"/>
              <a:t>Periodic Filings with the SEC</a:t>
            </a:r>
          </a:p>
        </p:txBody>
      </p:sp>
      <p:sp>
        <p:nvSpPr>
          <p:cNvPr id="7" name="Slide Number Placeholder 11"/>
          <p:cNvSpPr>
            <a:spLocks noGrp="1"/>
          </p:cNvSpPr>
          <p:nvPr>
            <p:ph type="sldNum" sz="quarter" idx="12"/>
          </p:nvPr>
        </p:nvSpPr>
        <p:spPr>
          <a:xfrm>
            <a:off x="8305800" y="6461125"/>
            <a:ext cx="609600" cy="396875"/>
          </a:xfrm>
        </p:spPr>
        <p:txBody>
          <a:bodyPr/>
          <a:lstStyle/>
          <a:p>
            <a:pPr>
              <a:defRPr/>
            </a:pPr>
            <a:r>
              <a:rPr lang="en-US" sz="1000" i="0" dirty="0"/>
              <a:t>12-</a:t>
            </a:r>
            <a:fld id="{7432997F-274D-4167-8340-78EB65E700B7}" type="slidenum">
              <a:rPr lang="en-US" sz="1000" i="0" smtClean="0"/>
              <a:pPr>
                <a:defRPr/>
              </a:pPr>
              <a:t>37</a:t>
            </a:fld>
            <a:endParaRPr lang="en-US" sz="1000" i="0" dirty="0"/>
          </a:p>
        </p:txBody>
      </p:sp>
      <p:sp>
        <p:nvSpPr>
          <p:cNvPr id="5" name="Rectangle 4"/>
          <p:cNvSpPr/>
          <p:nvPr/>
        </p:nvSpPr>
        <p:spPr>
          <a:xfrm>
            <a:off x="495300" y="6535579"/>
            <a:ext cx="8210550" cy="230832"/>
          </a:xfrm>
          <a:prstGeom prst="rect">
            <a:avLst/>
          </a:prstGeom>
        </p:spPr>
        <p:txBody>
          <a:bodyPr wrap="square">
            <a:spAutoFit/>
          </a:bodyPr>
          <a:lstStyle/>
          <a:p>
            <a:pPr algn="ctr"/>
            <a:r>
              <a:rPr lang="en-IN" sz="900" dirty="0">
                <a:solidFill>
                  <a:srgbClr val="000066"/>
                </a:solidFill>
                <a:effectLst/>
              </a:rPr>
              <a:t>Copyright ©2021 McGraw-Hill Education. All rights reserved. No reproduction or distribution without the prior written consent of McGraw-Hill Education.</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1746" name="Rectangle 2"/>
          <p:cNvSpPr>
            <a:spLocks noGrp="1" noChangeArrowheads="1"/>
          </p:cNvSpPr>
          <p:nvPr>
            <p:ph type="title"/>
          </p:nvPr>
        </p:nvSpPr>
        <p:spPr/>
        <p:txBody>
          <a:bodyPr/>
          <a:lstStyle/>
          <a:p>
            <a:r>
              <a:rPr lang="en-US" dirty="0"/>
              <a:t>Proxy Statements</a:t>
            </a:r>
          </a:p>
        </p:txBody>
      </p:sp>
      <p:sp>
        <p:nvSpPr>
          <p:cNvPr id="944132" name="Rectangle 4"/>
          <p:cNvSpPr>
            <a:spLocks noGrp="1" noChangeArrowheads="1"/>
          </p:cNvSpPr>
          <p:nvPr>
            <p:ph sz="half" idx="2"/>
          </p:nvPr>
        </p:nvSpPr>
        <p:spPr>
          <a:xfrm>
            <a:off x="304800" y="1600200"/>
            <a:ext cx="8382000" cy="4572000"/>
          </a:xfrm>
          <a:noFill/>
          <a:ln w="38100">
            <a:noFill/>
          </a:ln>
          <a:effectLst/>
        </p:spPr>
        <p:txBody>
          <a:bodyPr/>
          <a:lstStyle/>
          <a:p>
            <a:pPr marL="0" indent="0">
              <a:spcBef>
                <a:spcPts val="600"/>
              </a:spcBef>
              <a:spcAft>
                <a:spcPts val="600"/>
              </a:spcAft>
              <a:buClr>
                <a:srgbClr val="002060"/>
              </a:buClr>
              <a:buSzPct val="75000"/>
              <a:buNone/>
            </a:pPr>
            <a:r>
              <a:rPr lang="en-US" sz="2600" dirty="0">
                <a:solidFill>
                  <a:srgbClr val="000066"/>
                </a:solidFill>
              </a:rPr>
              <a:t>Proxy statements must be filed with the SEC at least 10 days before being distributed. The proxy statement:</a:t>
            </a:r>
          </a:p>
          <a:p>
            <a:pPr>
              <a:buClr>
                <a:srgbClr val="000066"/>
              </a:buClr>
              <a:buFont typeface="Wingdings" panose="05000000000000000000" pitchFamily="2" charset="2"/>
              <a:buChar char="Ø"/>
            </a:pPr>
            <a:r>
              <a:rPr lang="en-US" sz="2600" dirty="0">
                <a:solidFill>
                  <a:srgbClr val="000066"/>
                </a:solidFill>
              </a:rPr>
              <a:t>Needs to indicate on whose behalf the solicitation is being made. </a:t>
            </a:r>
          </a:p>
          <a:p>
            <a:pPr>
              <a:buClr>
                <a:srgbClr val="000066"/>
              </a:buClr>
              <a:buFont typeface="Wingdings" panose="05000000000000000000" pitchFamily="2" charset="2"/>
              <a:buChar char="Ø"/>
            </a:pPr>
            <a:r>
              <a:rPr lang="en-US" sz="2600" dirty="0">
                <a:solidFill>
                  <a:srgbClr val="000066"/>
                </a:solidFill>
              </a:rPr>
              <a:t>Must disclose fully all matters that are to be voted on at the meeting. </a:t>
            </a:r>
          </a:p>
          <a:p>
            <a:pPr>
              <a:buClr>
                <a:srgbClr val="000066"/>
              </a:buClr>
              <a:buFont typeface="Wingdings" panose="05000000000000000000" pitchFamily="2" charset="2"/>
              <a:buChar char="Ø"/>
            </a:pPr>
            <a:r>
              <a:rPr lang="en-US" sz="2600" dirty="0">
                <a:solidFill>
                  <a:srgbClr val="000066"/>
                </a:solidFill>
              </a:rPr>
              <a:t>Has to be accompanied (or preceded) by an annual report to the shareholders. </a:t>
            </a:r>
          </a:p>
          <a:p>
            <a:pPr marL="0" indent="0">
              <a:spcBef>
                <a:spcPts val="600"/>
              </a:spcBef>
              <a:spcAft>
                <a:spcPts val="600"/>
              </a:spcAft>
              <a:buClr>
                <a:srgbClr val="002060"/>
              </a:buClr>
              <a:buSzPct val="75000"/>
              <a:buNone/>
              <a:defRPr/>
            </a:pPr>
            <a:r>
              <a:rPr lang="en-US" sz="2600" dirty="0">
                <a:solidFill>
                  <a:srgbClr val="000066"/>
                </a:solidFill>
              </a:rPr>
              <a:t>SEC regulation of proxy statements has greatly enhanced information available to investors. </a:t>
            </a:r>
          </a:p>
        </p:txBody>
      </p:sp>
      <p:sp>
        <p:nvSpPr>
          <p:cNvPr id="5" name="Slide Number Placeholder 11"/>
          <p:cNvSpPr>
            <a:spLocks noGrp="1"/>
          </p:cNvSpPr>
          <p:nvPr>
            <p:ph type="sldNum" sz="quarter" idx="12"/>
          </p:nvPr>
        </p:nvSpPr>
        <p:spPr>
          <a:xfrm>
            <a:off x="8305800" y="6461125"/>
            <a:ext cx="609600" cy="396875"/>
          </a:xfrm>
        </p:spPr>
        <p:txBody>
          <a:bodyPr/>
          <a:lstStyle/>
          <a:p>
            <a:pPr>
              <a:defRPr/>
            </a:pPr>
            <a:r>
              <a:rPr lang="en-US" sz="1000" i="0" dirty="0"/>
              <a:t>12-</a:t>
            </a:r>
            <a:fld id="{7432997F-274D-4167-8340-78EB65E700B7}" type="slidenum">
              <a:rPr lang="en-US" sz="1000" i="0" smtClean="0"/>
              <a:pPr>
                <a:defRPr/>
              </a:pPr>
              <a:t>38</a:t>
            </a:fld>
            <a:endParaRPr lang="en-US" sz="1000" i="0" dirty="0"/>
          </a:p>
        </p:txBody>
      </p:sp>
      <p:sp>
        <p:nvSpPr>
          <p:cNvPr id="6" name="Rectangle 5"/>
          <p:cNvSpPr/>
          <p:nvPr/>
        </p:nvSpPr>
        <p:spPr>
          <a:xfrm>
            <a:off x="495300" y="6535579"/>
            <a:ext cx="8210550" cy="230832"/>
          </a:xfrm>
          <a:prstGeom prst="rect">
            <a:avLst/>
          </a:prstGeom>
        </p:spPr>
        <p:txBody>
          <a:bodyPr wrap="square">
            <a:spAutoFit/>
          </a:bodyPr>
          <a:lstStyle/>
          <a:p>
            <a:pPr algn="ctr"/>
            <a:r>
              <a:rPr lang="en-IN" sz="900" dirty="0">
                <a:solidFill>
                  <a:srgbClr val="000066"/>
                </a:solidFill>
                <a:effectLst/>
              </a:rPr>
              <a:t>Copyright ©2021 McGraw-Hill Education. All rights reserved. No reproduction or distribution without the prior written consent of McGraw-Hill Education.</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ChangeArrowheads="1"/>
          </p:cNvSpPr>
          <p:nvPr>
            <p:ph type="title"/>
          </p:nvPr>
        </p:nvSpPr>
        <p:spPr/>
        <p:txBody>
          <a:bodyPr/>
          <a:lstStyle/>
          <a:p>
            <a:r>
              <a:rPr lang="en-US" sz="3600" dirty="0"/>
              <a:t>Electronic Data Gathering, Analysis, and Retrieval System—EDGAR</a:t>
            </a:r>
          </a:p>
        </p:txBody>
      </p:sp>
      <p:sp>
        <p:nvSpPr>
          <p:cNvPr id="32771" name="Rectangle 3"/>
          <p:cNvSpPr>
            <a:spLocks noGrp="1" noChangeArrowheads="1"/>
          </p:cNvSpPr>
          <p:nvPr>
            <p:ph idx="1"/>
          </p:nvPr>
        </p:nvSpPr>
        <p:spPr>
          <a:xfrm>
            <a:off x="304800" y="1524000"/>
            <a:ext cx="8458200" cy="5029200"/>
          </a:xfrm>
        </p:spPr>
        <p:txBody>
          <a:bodyPr/>
          <a:lstStyle/>
          <a:p>
            <a:pPr marL="0" indent="0">
              <a:buSzPct val="75000"/>
              <a:buNone/>
            </a:pPr>
            <a:r>
              <a:rPr lang="en-US" sz="2600" dirty="0"/>
              <a:t>SEC’s “Electronic Data Gathering and Retrieval” System:</a:t>
            </a:r>
          </a:p>
          <a:p>
            <a:pPr>
              <a:buSzPct val="75000"/>
              <a:buFont typeface="Wingdings" pitchFamily="2" charset="2"/>
              <a:buChar char="Ø"/>
            </a:pPr>
            <a:r>
              <a:rPr lang="en-US" sz="2600" dirty="0"/>
              <a:t>Designed to reduce overwhelming paper flow into the SEC.</a:t>
            </a:r>
          </a:p>
          <a:p>
            <a:pPr>
              <a:buSzPct val="75000"/>
              <a:buFont typeface="Wingdings" pitchFamily="2" charset="2"/>
              <a:buChar char="Ø"/>
            </a:pPr>
            <a:r>
              <a:rPr lang="en-US" sz="2600" dirty="0"/>
              <a:t>Allows for public access to SEC filings and information through the Internet.</a:t>
            </a:r>
          </a:p>
          <a:p>
            <a:pPr>
              <a:buSzPct val="75000"/>
              <a:buFont typeface="Wingdings" pitchFamily="2" charset="2"/>
              <a:buChar char="Ø"/>
            </a:pPr>
            <a:r>
              <a:rPr lang="en-US" sz="2600" dirty="0"/>
              <a:t>Virtually all publicly held companies are required to file their SEC reports electronically. </a:t>
            </a:r>
          </a:p>
          <a:p>
            <a:pPr>
              <a:buSzPct val="75000"/>
              <a:buFont typeface="Wingdings" pitchFamily="2" charset="2"/>
              <a:buChar char="Ø"/>
            </a:pPr>
            <a:r>
              <a:rPr lang="en-US" sz="2600" dirty="0"/>
              <a:t>Paper filings, when permitted, are also converted to electronic files and available to the general public. </a:t>
            </a:r>
          </a:p>
          <a:p>
            <a:pPr>
              <a:buSzPct val="75000"/>
              <a:buFont typeface="Wingdings" pitchFamily="2" charset="2"/>
              <a:buChar char="Ø"/>
            </a:pPr>
            <a:r>
              <a:rPr lang="en-US" sz="2600" dirty="0"/>
              <a:t>Extensive database moved financial reporting to a significantly higher level of transparency.</a:t>
            </a:r>
          </a:p>
          <a:p>
            <a:pPr>
              <a:buSzPct val="75000"/>
              <a:buFont typeface="Wingdings" pitchFamily="2" charset="2"/>
              <a:buChar char="Ø"/>
            </a:pPr>
            <a:endParaRPr lang="en-US" sz="2600" dirty="0"/>
          </a:p>
        </p:txBody>
      </p:sp>
      <p:sp>
        <p:nvSpPr>
          <p:cNvPr id="5" name="Slide Number Placeholder 11"/>
          <p:cNvSpPr>
            <a:spLocks noGrp="1"/>
          </p:cNvSpPr>
          <p:nvPr>
            <p:ph type="sldNum" sz="quarter" idx="12"/>
          </p:nvPr>
        </p:nvSpPr>
        <p:spPr>
          <a:xfrm>
            <a:off x="8305800" y="6461125"/>
            <a:ext cx="609600" cy="396875"/>
          </a:xfrm>
        </p:spPr>
        <p:txBody>
          <a:bodyPr/>
          <a:lstStyle/>
          <a:p>
            <a:pPr>
              <a:defRPr/>
            </a:pPr>
            <a:r>
              <a:rPr lang="en-US" sz="1000" i="0" dirty="0"/>
              <a:t>12-</a:t>
            </a:r>
            <a:fld id="{7432997F-274D-4167-8340-78EB65E700B7}" type="slidenum">
              <a:rPr lang="en-US" sz="1000" i="0" smtClean="0"/>
              <a:pPr>
                <a:defRPr/>
              </a:pPr>
              <a:t>39</a:t>
            </a:fld>
            <a:endParaRPr lang="en-US" sz="1000" i="0" dirty="0"/>
          </a:p>
        </p:txBody>
      </p:sp>
      <p:sp>
        <p:nvSpPr>
          <p:cNvPr id="6" name="Rectangle 5"/>
          <p:cNvSpPr/>
          <p:nvPr/>
        </p:nvSpPr>
        <p:spPr>
          <a:xfrm>
            <a:off x="495300" y="6535579"/>
            <a:ext cx="8210550" cy="230832"/>
          </a:xfrm>
          <a:prstGeom prst="rect">
            <a:avLst/>
          </a:prstGeom>
        </p:spPr>
        <p:txBody>
          <a:bodyPr wrap="square">
            <a:spAutoFit/>
          </a:bodyPr>
          <a:lstStyle/>
          <a:p>
            <a:pPr algn="ctr"/>
            <a:r>
              <a:rPr lang="en-IN" sz="900" dirty="0">
                <a:solidFill>
                  <a:srgbClr val="000066"/>
                </a:solidFill>
                <a:effectLst/>
              </a:rPr>
              <a:t>Copyright ©2021 McGraw-Hill Education. All rights reserved. No reproduction or distribution without the prior written consent of McGraw-Hill Education.</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9"/>
          <p:cNvSpPr>
            <a:spLocks noGrp="1" noChangeArrowheads="1"/>
          </p:cNvSpPr>
          <p:nvPr>
            <p:ph type="title"/>
          </p:nvPr>
        </p:nvSpPr>
        <p:spPr/>
        <p:txBody>
          <a:bodyPr/>
          <a:lstStyle/>
          <a:p>
            <a:r>
              <a:rPr lang="en-US" sz="4000" dirty="0"/>
              <a:t>Learning Objective 12-1</a:t>
            </a:r>
          </a:p>
        </p:txBody>
      </p:sp>
      <p:sp>
        <p:nvSpPr>
          <p:cNvPr id="198664" name="Rectangle 8"/>
          <p:cNvSpPr>
            <a:spLocks noChangeArrowheads="1"/>
          </p:cNvSpPr>
          <p:nvPr/>
        </p:nvSpPr>
        <p:spPr bwMode="auto">
          <a:xfrm>
            <a:off x="762000" y="1676400"/>
            <a:ext cx="7315200" cy="4038600"/>
          </a:xfrm>
          <a:prstGeom prst="rect">
            <a:avLst/>
          </a:prstGeom>
          <a:noFill/>
          <a:ln w="12700">
            <a:noFill/>
            <a:miter lim="800000"/>
            <a:headEnd/>
            <a:tailEnd/>
          </a:ln>
          <a:effectLst/>
        </p:spPr>
        <p:txBody>
          <a:bodyPr anchor="ctr" anchorCtr="1"/>
          <a:lstStyle/>
          <a:p>
            <a:r>
              <a:rPr lang="en-US" sz="4000" b="1" dirty="0">
                <a:solidFill>
                  <a:srgbClr val="002060"/>
                </a:solidFill>
                <a:effectLst/>
              </a:rPr>
              <a:t>Understand the origin and</a:t>
            </a:r>
          </a:p>
          <a:p>
            <a:r>
              <a:rPr lang="en-US" sz="4000" b="1" dirty="0">
                <a:solidFill>
                  <a:srgbClr val="002060"/>
                </a:solidFill>
                <a:effectLst/>
              </a:rPr>
              <a:t>expansive role of the Securities and Exchange Commission.</a:t>
            </a:r>
            <a:endParaRPr lang="en-US" sz="4000" b="1" dirty="0">
              <a:solidFill>
                <a:srgbClr val="002060"/>
              </a:solidFill>
              <a:effectLst/>
              <a:cs typeface="Times New Roman" pitchFamily="18" charset="0"/>
            </a:endParaRPr>
          </a:p>
        </p:txBody>
      </p:sp>
      <p:sp>
        <p:nvSpPr>
          <p:cNvPr id="12" name="Slide Number Placeholder 11"/>
          <p:cNvSpPr>
            <a:spLocks noGrp="1"/>
          </p:cNvSpPr>
          <p:nvPr>
            <p:ph type="sldNum" sz="quarter" idx="12"/>
          </p:nvPr>
        </p:nvSpPr>
        <p:spPr>
          <a:xfrm>
            <a:off x="8305800" y="6461125"/>
            <a:ext cx="609600" cy="396875"/>
          </a:xfrm>
        </p:spPr>
        <p:txBody>
          <a:bodyPr/>
          <a:lstStyle/>
          <a:p>
            <a:pPr>
              <a:defRPr/>
            </a:pPr>
            <a:r>
              <a:rPr lang="en-US" sz="1000" i="0" dirty="0"/>
              <a:t>12-</a:t>
            </a:r>
            <a:fld id="{7432997F-274D-4167-8340-78EB65E700B7}" type="slidenum">
              <a:rPr lang="en-US" sz="1000" i="0" smtClean="0"/>
              <a:pPr>
                <a:defRPr/>
              </a:pPr>
              <a:t>4</a:t>
            </a:fld>
            <a:endParaRPr lang="en-US" sz="1000" i="0" dirty="0"/>
          </a:p>
        </p:txBody>
      </p:sp>
      <p:sp>
        <p:nvSpPr>
          <p:cNvPr id="5" name="Rectangle 4"/>
          <p:cNvSpPr/>
          <p:nvPr/>
        </p:nvSpPr>
        <p:spPr>
          <a:xfrm>
            <a:off x="495300" y="6535579"/>
            <a:ext cx="8210550" cy="230832"/>
          </a:xfrm>
          <a:prstGeom prst="rect">
            <a:avLst/>
          </a:prstGeom>
        </p:spPr>
        <p:txBody>
          <a:bodyPr wrap="square">
            <a:spAutoFit/>
          </a:bodyPr>
          <a:lstStyle/>
          <a:p>
            <a:pPr algn="ctr"/>
            <a:r>
              <a:rPr lang="en-IN" sz="900" dirty="0">
                <a:solidFill>
                  <a:srgbClr val="000066"/>
                </a:solidFill>
                <a:effectLst/>
              </a:rPr>
              <a:t>Copyright ©2021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322099519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7747" name="Rectangle 3"/>
          <p:cNvSpPr>
            <a:spLocks noChangeArrowheads="1"/>
          </p:cNvSpPr>
          <p:nvPr/>
        </p:nvSpPr>
        <p:spPr bwMode="auto">
          <a:xfrm>
            <a:off x="228600" y="1828800"/>
            <a:ext cx="8382000" cy="4800600"/>
          </a:xfrm>
          <a:prstGeom prst="rect">
            <a:avLst/>
          </a:prstGeom>
          <a:solidFill>
            <a:schemeClr val="bg1"/>
          </a:solidFill>
          <a:ln w="38100">
            <a:noFill/>
            <a:miter lim="800000"/>
            <a:headEnd/>
            <a:tailEnd/>
          </a:ln>
        </p:spPr>
        <p:txBody>
          <a:bodyPr lIns="90488" tIns="44450" rIns="90488" bIns="44450" anchor="ctr"/>
          <a:lstStyle/>
          <a:p>
            <a:pPr>
              <a:spcBef>
                <a:spcPts val="600"/>
              </a:spcBef>
            </a:pPr>
            <a:r>
              <a:rPr lang="en-US" sz="2500" b="1" dirty="0">
                <a:solidFill>
                  <a:srgbClr val="000066"/>
                </a:solidFill>
                <a:effectLst/>
                <a:cs typeface="Times New Roman" pitchFamily="18" charset="0"/>
              </a:rPr>
              <a:t>The SEC, an independent agency of the federal government, was established by the Securities Exchange Act of 1934. </a:t>
            </a:r>
          </a:p>
          <a:p>
            <a:pPr marL="342900" indent="-342900">
              <a:spcBef>
                <a:spcPts val="600"/>
              </a:spcBef>
              <a:buFont typeface="Wingdings" panose="05000000000000000000" pitchFamily="2" charset="2"/>
              <a:buChar char="Ø"/>
            </a:pPr>
            <a:r>
              <a:rPr lang="en-US" sz="2500" b="1" dirty="0">
                <a:solidFill>
                  <a:srgbClr val="000066"/>
                </a:solidFill>
                <a:effectLst/>
                <a:cs typeface="Times New Roman" pitchFamily="18" charset="0"/>
              </a:rPr>
              <a:t>Authority applies mainly to publicly held companies.</a:t>
            </a:r>
          </a:p>
          <a:p>
            <a:pPr marL="342900" indent="-342900">
              <a:spcBef>
                <a:spcPts val="600"/>
              </a:spcBef>
              <a:buFont typeface="Wingdings" panose="05000000000000000000" pitchFamily="2" charset="2"/>
              <a:buChar char="Ø"/>
            </a:pPr>
            <a:r>
              <a:rPr lang="en-US" sz="2500" b="1" dirty="0">
                <a:solidFill>
                  <a:srgbClr val="000066"/>
                </a:solidFill>
                <a:effectLst/>
                <a:cs typeface="Times New Roman" pitchFamily="18" charset="0"/>
              </a:rPr>
              <a:t>G</a:t>
            </a:r>
            <a:r>
              <a:rPr lang="en-US" sz="2500" b="1" dirty="0">
                <a:solidFill>
                  <a:srgbClr val="000066"/>
                </a:solidFill>
                <a:effectLst/>
              </a:rPr>
              <a:t>uidelines and requirements have a major influence in the United States on the development of all generally accepted accounting principles (GAAP). </a:t>
            </a:r>
          </a:p>
          <a:p>
            <a:pPr marL="342900" indent="-342900">
              <a:spcBef>
                <a:spcPts val="600"/>
              </a:spcBef>
              <a:buFont typeface="Wingdings" panose="05000000000000000000" pitchFamily="2" charset="2"/>
              <a:buChar char="Ø"/>
            </a:pPr>
            <a:r>
              <a:rPr lang="en-US" sz="2500" b="1" dirty="0">
                <a:solidFill>
                  <a:srgbClr val="000066"/>
                </a:solidFill>
                <a:effectLst/>
              </a:rPr>
              <a:t>Mission of the U.S. SEC is to: </a:t>
            </a:r>
          </a:p>
          <a:p>
            <a:pPr marL="914400" lvl="1" indent="-457200">
              <a:spcBef>
                <a:spcPts val="0"/>
              </a:spcBef>
              <a:buFont typeface="+mj-lt"/>
              <a:buAutoNum type="arabicParenR"/>
            </a:pPr>
            <a:r>
              <a:rPr lang="en-US" sz="2500" b="1" dirty="0">
                <a:solidFill>
                  <a:srgbClr val="000066"/>
                </a:solidFill>
                <a:effectLst/>
              </a:rPr>
              <a:t>Protect investors. 	</a:t>
            </a:r>
          </a:p>
          <a:p>
            <a:pPr marL="914400" lvl="1" indent="-457200">
              <a:spcBef>
                <a:spcPts val="0"/>
              </a:spcBef>
              <a:buFont typeface="+mj-lt"/>
              <a:buAutoNum type="arabicParenR"/>
            </a:pPr>
            <a:r>
              <a:rPr lang="en-US" sz="2500" b="1" dirty="0">
                <a:solidFill>
                  <a:srgbClr val="000066"/>
                </a:solidFill>
                <a:effectLst/>
              </a:rPr>
              <a:t>Maintain fair, orderly, and efficient markets.</a:t>
            </a:r>
          </a:p>
          <a:p>
            <a:pPr marL="914400" lvl="1" indent="-457200">
              <a:spcBef>
                <a:spcPts val="0"/>
              </a:spcBef>
              <a:buFont typeface="+mj-lt"/>
              <a:buAutoNum type="arabicParenR"/>
            </a:pPr>
            <a:r>
              <a:rPr lang="en-US" sz="2500" b="1" dirty="0">
                <a:solidFill>
                  <a:srgbClr val="000066"/>
                </a:solidFill>
                <a:effectLst/>
              </a:rPr>
              <a:t>Facilitate capital formation. </a:t>
            </a:r>
            <a:endParaRPr lang="en-US" sz="2500" b="1" dirty="0">
              <a:solidFill>
                <a:srgbClr val="000066"/>
              </a:solidFill>
              <a:effectLst/>
              <a:cs typeface="Times New Roman" pitchFamily="18" charset="0"/>
            </a:endParaRPr>
          </a:p>
          <a:p>
            <a:pPr marL="342900" indent="-342900">
              <a:spcBef>
                <a:spcPts val="600"/>
              </a:spcBef>
              <a:buFont typeface="Wingdings" panose="05000000000000000000" pitchFamily="2" charset="2"/>
              <a:buChar char="Ø"/>
            </a:pPr>
            <a:r>
              <a:rPr lang="en-US" sz="2500" b="1" dirty="0">
                <a:solidFill>
                  <a:srgbClr val="000066"/>
                </a:solidFill>
                <a:effectLst/>
                <a:cs typeface="Times New Roman" pitchFamily="18" charset="0"/>
              </a:rPr>
              <a:t>Mandate is to ensure that complete and reliable information is available to investors.</a:t>
            </a:r>
          </a:p>
          <a:p>
            <a:pPr>
              <a:spcBef>
                <a:spcPts val="600"/>
              </a:spcBef>
            </a:pPr>
            <a:endParaRPr lang="en-US" sz="2500" b="1" dirty="0">
              <a:solidFill>
                <a:srgbClr val="000066"/>
              </a:solidFill>
              <a:effectLst/>
              <a:cs typeface="Times New Roman" pitchFamily="18" charset="0"/>
            </a:endParaRPr>
          </a:p>
        </p:txBody>
      </p:sp>
      <p:sp>
        <p:nvSpPr>
          <p:cNvPr id="1033" name="Rectangle 10"/>
          <p:cNvSpPr>
            <a:spLocks noGrp="1" noChangeArrowheads="1"/>
          </p:cNvSpPr>
          <p:nvPr>
            <p:ph type="title"/>
          </p:nvPr>
        </p:nvSpPr>
        <p:spPr/>
        <p:txBody>
          <a:bodyPr/>
          <a:lstStyle/>
          <a:p>
            <a:r>
              <a:rPr lang="en-US" dirty="0"/>
              <a:t>Mission of the SEC</a:t>
            </a:r>
          </a:p>
        </p:txBody>
      </p:sp>
      <p:sp>
        <p:nvSpPr>
          <p:cNvPr id="10" name="Slide Number Placeholder 11"/>
          <p:cNvSpPr>
            <a:spLocks noGrp="1"/>
          </p:cNvSpPr>
          <p:nvPr>
            <p:ph type="sldNum" sz="quarter" idx="12"/>
          </p:nvPr>
        </p:nvSpPr>
        <p:spPr>
          <a:xfrm>
            <a:off x="8305800" y="6461125"/>
            <a:ext cx="609600" cy="396875"/>
          </a:xfrm>
        </p:spPr>
        <p:txBody>
          <a:bodyPr/>
          <a:lstStyle/>
          <a:p>
            <a:pPr>
              <a:defRPr/>
            </a:pPr>
            <a:r>
              <a:rPr lang="en-US" sz="1000" i="0" dirty="0"/>
              <a:t>12-</a:t>
            </a:r>
            <a:fld id="{7432997F-274D-4167-8340-78EB65E700B7}" type="slidenum">
              <a:rPr lang="en-US" sz="1000" i="0" smtClean="0"/>
              <a:pPr>
                <a:defRPr/>
              </a:pPr>
              <a:t>5</a:t>
            </a:fld>
            <a:endParaRPr lang="en-US" sz="1000" i="0" dirty="0"/>
          </a:p>
        </p:txBody>
      </p:sp>
      <p:sp>
        <p:nvSpPr>
          <p:cNvPr id="5" name="Rectangle 4"/>
          <p:cNvSpPr/>
          <p:nvPr/>
        </p:nvSpPr>
        <p:spPr>
          <a:xfrm>
            <a:off x="495300" y="6535579"/>
            <a:ext cx="8210550" cy="230832"/>
          </a:xfrm>
          <a:prstGeom prst="rect">
            <a:avLst/>
          </a:prstGeom>
        </p:spPr>
        <p:txBody>
          <a:bodyPr wrap="square">
            <a:spAutoFit/>
          </a:bodyPr>
          <a:lstStyle/>
          <a:p>
            <a:pPr algn="ctr"/>
            <a:r>
              <a:rPr lang="en-IN" sz="900" dirty="0">
                <a:solidFill>
                  <a:srgbClr val="000066"/>
                </a:solidFill>
                <a:effectLst/>
              </a:rPr>
              <a:t>Copyright ©2021 McGraw-Hill Education. All rights reserved. No reproduction or distribution without the prior written consent of McGraw-Hill Education.</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2020" name="Rectangle 4"/>
          <p:cNvSpPr>
            <a:spLocks noChangeArrowheads="1"/>
          </p:cNvSpPr>
          <p:nvPr/>
        </p:nvSpPr>
        <p:spPr bwMode="auto">
          <a:xfrm>
            <a:off x="457200" y="1447800"/>
            <a:ext cx="8077200" cy="5105400"/>
          </a:xfrm>
          <a:prstGeom prst="rect">
            <a:avLst/>
          </a:prstGeom>
          <a:solidFill>
            <a:schemeClr val="bg1"/>
          </a:solidFill>
          <a:ln w="38100">
            <a:noFill/>
            <a:miter lim="800000"/>
            <a:headEnd/>
            <a:tailEnd/>
          </a:ln>
        </p:spPr>
        <p:txBody>
          <a:bodyPr lIns="90488" tIns="44450" rIns="90488" bIns="44450" anchor="ctr"/>
          <a:lstStyle/>
          <a:p>
            <a:pPr marL="342900" indent="-342900">
              <a:spcBef>
                <a:spcPts val="0"/>
              </a:spcBef>
              <a:spcAft>
                <a:spcPts val="600"/>
              </a:spcAft>
              <a:buFont typeface="Wingdings" panose="05000000000000000000" pitchFamily="2" charset="2"/>
              <a:buChar char="Ø"/>
            </a:pPr>
            <a:r>
              <a:rPr lang="en-US" b="1" dirty="0">
                <a:solidFill>
                  <a:srgbClr val="000066"/>
                </a:solidFill>
                <a:effectLst/>
                <a:cs typeface="Times New Roman" pitchFamily="18" charset="0"/>
              </a:rPr>
              <a:t>The SEC is headed by five commissioners appointed by the president (with Senate consent). </a:t>
            </a:r>
          </a:p>
          <a:p>
            <a:pPr marL="342900" indent="-342900">
              <a:spcBef>
                <a:spcPts val="0"/>
              </a:spcBef>
              <a:spcAft>
                <a:spcPts val="600"/>
              </a:spcAft>
              <a:buFont typeface="Wingdings" panose="05000000000000000000" pitchFamily="2" charset="2"/>
              <a:buChar char="Ø"/>
            </a:pPr>
            <a:r>
              <a:rPr lang="en-US" b="1" dirty="0">
                <a:solidFill>
                  <a:srgbClr val="000066"/>
                </a:solidFill>
                <a:effectLst/>
                <a:cs typeface="Times New Roman" pitchFamily="18" charset="0"/>
              </a:rPr>
              <a:t>Only three of the five can belong to the same political party. </a:t>
            </a:r>
          </a:p>
          <a:p>
            <a:pPr marL="342900" indent="-342900">
              <a:spcBef>
                <a:spcPts val="0"/>
              </a:spcBef>
              <a:spcAft>
                <a:spcPts val="600"/>
              </a:spcAft>
              <a:buFont typeface="Wingdings" panose="05000000000000000000" pitchFamily="2" charset="2"/>
              <a:buChar char="Ø"/>
            </a:pPr>
            <a:r>
              <a:rPr lang="en-US" b="1" dirty="0">
                <a:solidFill>
                  <a:srgbClr val="000066"/>
                </a:solidFill>
                <a:effectLst/>
                <a:cs typeface="Times New Roman" pitchFamily="18" charset="0"/>
              </a:rPr>
              <a:t>The chairperson is usually from the same political party as the president.</a:t>
            </a:r>
          </a:p>
          <a:p>
            <a:pPr marL="342900" indent="-342900">
              <a:spcBef>
                <a:spcPts val="0"/>
              </a:spcBef>
              <a:spcAft>
                <a:spcPts val="600"/>
              </a:spcAft>
              <a:buFont typeface="Wingdings" panose="05000000000000000000" pitchFamily="2" charset="2"/>
              <a:buChar char="Ø"/>
            </a:pPr>
            <a:r>
              <a:rPr lang="en-US" b="1" dirty="0">
                <a:solidFill>
                  <a:srgbClr val="000066"/>
                </a:solidFill>
                <a:effectLst/>
                <a:cs typeface="Times New Roman" pitchFamily="18" charset="0"/>
              </a:rPr>
              <a:t>Commissioners serve five-year staggered terms.</a:t>
            </a:r>
          </a:p>
          <a:p>
            <a:pPr marL="342900" indent="-342900">
              <a:spcBef>
                <a:spcPts val="0"/>
              </a:spcBef>
              <a:spcAft>
                <a:spcPts val="600"/>
              </a:spcAft>
              <a:buFont typeface="Wingdings" panose="05000000000000000000" pitchFamily="2" charset="2"/>
              <a:buChar char="Ø"/>
            </a:pPr>
            <a:r>
              <a:rPr lang="en-US" b="1" dirty="0">
                <a:solidFill>
                  <a:srgbClr val="000066"/>
                </a:solidFill>
                <a:effectLst/>
              </a:rPr>
              <a:t>SEC generates significant fees primarily from issuers, relative to 8–K, 10–K, 10–Q, and registration statement fees. </a:t>
            </a:r>
          </a:p>
          <a:p>
            <a:pPr marL="342900" indent="-342900">
              <a:spcBef>
                <a:spcPts val="0"/>
              </a:spcBef>
              <a:spcAft>
                <a:spcPts val="600"/>
              </a:spcAft>
              <a:buFont typeface="Wingdings" panose="05000000000000000000" pitchFamily="2" charset="2"/>
              <a:buChar char="Ø"/>
            </a:pPr>
            <a:r>
              <a:rPr lang="en-US" b="1" dirty="0">
                <a:solidFill>
                  <a:srgbClr val="000066"/>
                </a:solidFill>
                <a:effectLst/>
              </a:rPr>
              <a:t>This results in a fully self-funded SEC.</a:t>
            </a:r>
            <a:endParaRPr lang="en-US" b="1" dirty="0">
              <a:solidFill>
                <a:srgbClr val="000066"/>
              </a:solidFill>
              <a:effectLst/>
              <a:cs typeface="Times New Roman" pitchFamily="18" charset="0"/>
            </a:endParaRPr>
          </a:p>
        </p:txBody>
      </p:sp>
      <p:sp>
        <p:nvSpPr>
          <p:cNvPr id="2057" name="Rectangle 10"/>
          <p:cNvSpPr>
            <a:spLocks noGrp="1" noChangeArrowheads="1"/>
          </p:cNvSpPr>
          <p:nvPr>
            <p:ph type="title"/>
          </p:nvPr>
        </p:nvSpPr>
        <p:spPr/>
        <p:txBody>
          <a:bodyPr/>
          <a:lstStyle/>
          <a:p>
            <a:r>
              <a:rPr lang="en-US" dirty="0"/>
              <a:t>The Work of the SEC</a:t>
            </a:r>
          </a:p>
        </p:txBody>
      </p:sp>
      <p:sp>
        <p:nvSpPr>
          <p:cNvPr id="10" name="Slide Number Placeholder 11"/>
          <p:cNvSpPr>
            <a:spLocks noGrp="1"/>
          </p:cNvSpPr>
          <p:nvPr>
            <p:ph type="sldNum" sz="quarter" idx="12"/>
          </p:nvPr>
        </p:nvSpPr>
        <p:spPr>
          <a:xfrm>
            <a:off x="8305800" y="6461125"/>
            <a:ext cx="609600" cy="396875"/>
          </a:xfrm>
        </p:spPr>
        <p:txBody>
          <a:bodyPr/>
          <a:lstStyle/>
          <a:p>
            <a:pPr>
              <a:defRPr/>
            </a:pPr>
            <a:r>
              <a:rPr lang="en-US" sz="1000" i="0" dirty="0"/>
              <a:t>12-</a:t>
            </a:r>
            <a:fld id="{7432997F-274D-4167-8340-78EB65E700B7}" type="slidenum">
              <a:rPr lang="en-US" sz="1000" i="0" smtClean="0"/>
              <a:pPr>
                <a:defRPr/>
              </a:pPr>
              <a:t>6</a:t>
            </a:fld>
            <a:endParaRPr lang="en-US" sz="1000" i="0" dirty="0"/>
          </a:p>
        </p:txBody>
      </p:sp>
      <p:sp>
        <p:nvSpPr>
          <p:cNvPr id="5" name="Rectangle 4"/>
          <p:cNvSpPr/>
          <p:nvPr/>
        </p:nvSpPr>
        <p:spPr>
          <a:xfrm>
            <a:off x="495300" y="6535579"/>
            <a:ext cx="8210550" cy="230832"/>
          </a:xfrm>
          <a:prstGeom prst="rect">
            <a:avLst/>
          </a:prstGeom>
        </p:spPr>
        <p:txBody>
          <a:bodyPr wrap="square">
            <a:spAutoFit/>
          </a:bodyPr>
          <a:lstStyle/>
          <a:p>
            <a:pPr algn="ctr"/>
            <a:r>
              <a:rPr lang="en-IN" sz="900" dirty="0">
                <a:solidFill>
                  <a:srgbClr val="000066"/>
                </a:solidFill>
                <a:effectLst/>
              </a:rPr>
              <a:t>Copyright ©2021 McGraw-Hill Education. All rights reserved. No reproduction or distribution without the prior written consent of McGraw-Hill Education.</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2018" name="Rectangle 2"/>
          <p:cNvSpPr>
            <a:spLocks noChangeArrowheads="1"/>
          </p:cNvSpPr>
          <p:nvPr/>
        </p:nvSpPr>
        <p:spPr bwMode="auto">
          <a:xfrm>
            <a:off x="1822450" y="4692650"/>
            <a:ext cx="2578100" cy="1435100"/>
          </a:xfrm>
          <a:prstGeom prst="rect">
            <a:avLst/>
          </a:prstGeom>
          <a:noFill/>
          <a:ln w="38100">
            <a:noFill/>
            <a:miter lim="800000"/>
            <a:headEnd/>
            <a:tailEnd/>
          </a:ln>
        </p:spPr>
        <p:txBody>
          <a:bodyPr lIns="90488" tIns="44450" rIns="90488" bIns="44450" anchor="ctr"/>
          <a:lstStyle/>
          <a:p>
            <a:pPr algn="ctr"/>
            <a:endParaRPr lang="en-US" b="1" dirty="0">
              <a:solidFill>
                <a:srgbClr val="002060"/>
              </a:solidFill>
              <a:effectLst/>
              <a:cs typeface="Times New Roman" pitchFamily="18" charset="0"/>
            </a:endParaRPr>
          </a:p>
        </p:txBody>
      </p:sp>
      <p:sp>
        <p:nvSpPr>
          <p:cNvPr id="982019" name="Rectangle 3"/>
          <p:cNvSpPr>
            <a:spLocks noChangeArrowheads="1"/>
          </p:cNvSpPr>
          <p:nvPr/>
        </p:nvSpPr>
        <p:spPr bwMode="auto">
          <a:xfrm>
            <a:off x="4851400" y="4845050"/>
            <a:ext cx="2349500" cy="1282700"/>
          </a:xfrm>
          <a:prstGeom prst="rect">
            <a:avLst/>
          </a:prstGeom>
          <a:noFill/>
          <a:ln w="38100">
            <a:noFill/>
            <a:miter lim="800000"/>
            <a:headEnd/>
            <a:tailEnd/>
          </a:ln>
        </p:spPr>
        <p:txBody>
          <a:bodyPr lIns="90488" tIns="44450" rIns="90488" bIns="44450" anchor="ctr"/>
          <a:lstStyle/>
          <a:p>
            <a:pPr algn="ctr"/>
            <a:endParaRPr lang="en-US" b="1" dirty="0">
              <a:solidFill>
                <a:srgbClr val="002060"/>
              </a:solidFill>
              <a:effectLst/>
              <a:cs typeface="Times New Roman" pitchFamily="18" charset="0"/>
            </a:endParaRPr>
          </a:p>
        </p:txBody>
      </p:sp>
      <p:sp>
        <p:nvSpPr>
          <p:cNvPr id="982020" name="Rectangle 4"/>
          <p:cNvSpPr>
            <a:spLocks noChangeArrowheads="1"/>
          </p:cNvSpPr>
          <p:nvPr/>
        </p:nvSpPr>
        <p:spPr bwMode="auto">
          <a:xfrm>
            <a:off x="228600" y="1447800"/>
            <a:ext cx="8610600" cy="882650"/>
          </a:xfrm>
          <a:prstGeom prst="rect">
            <a:avLst/>
          </a:prstGeom>
          <a:noFill/>
          <a:ln w="38100">
            <a:noFill/>
            <a:miter lim="800000"/>
            <a:headEnd/>
            <a:tailEnd/>
          </a:ln>
        </p:spPr>
        <p:txBody>
          <a:bodyPr lIns="90488" tIns="44450" rIns="90488" bIns="44450" anchor="ctr"/>
          <a:lstStyle/>
          <a:p>
            <a:pPr>
              <a:spcAft>
                <a:spcPts val="600"/>
              </a:spcAft>
            </a:pPr>
            <a:r>
              <a:rPr lang="en-US" sz="2600" b="1" dirty="0">
                <a:solidFill>
                  <a:srgbClr val="000066"/>
                </a:solidFill>
                <a:effectLst/>
              </a:rPr>
              <a:t>The SEC is composed of five divisions and 23 offices, including the following:</a:t>
            </a:r>
            <a:endParaRPr lang="en-US" sz="2600" b="1" dirty="0">
              <a:solidFill>
                <a:srgbClr val="000066"/>
              </a:solidFill>
              <a:effectLst/>
              <a:cs typeface="Times New Roman" pitchFamily="18" charset="0"/>
            </a:endParaRPr>
          </a:p>
        </p:txBody>
      </p:sp>
      <p:sp>
        <p:nvSpPr>
          <p:cNvPr id="982022" name="Rectangle 6"/>
          <p:cNvSpPr>
            <a:spLocks noChangeArrowheads="1"/>
          </p:cNvSpPr>
          <p:nvPr/>
        </p:nvSpPr>
        <p:spPr bwMode="auto">
          <a:xfrm>
            <a:off x="762000" y="2438400"/>
            <a:ext cx="8077200" cy="3733800"/>
          </a:xfrm>
          <a:prstGeom prst="rect">
            <a:avLst/>
          </a:prstGeom>
          <a:noFill/>
          <a:ln w="38100">
            <a:noFill/>
            <a:miter lim="800000"/>
            <a:headEnd/>
            <a:tailEnd/>
          </a:ln>
        </p:spPr>
        <p:txBody>
          <a:bodyPr lIns="90488" tIns="44450" rIns="90488" bIns="44450" anchor="t"/>
          <a:lstStyle/>
          <a:p>
            <a:pPr marL="342900" indent="-342900">
              <a:spcBef>
                <a:spcPts val="0"/>
              </a:spcBef>
              <a:spcAft>
                <a:spcPts val="600"/>
              </a:spcAft>
              <a:buFont typeface="Wingdings" charset="2"/>
              <a:buChar char="Ø"/>
            </a:pPr>
            <a:r>
              <a:rPr lang="en-US" sz="2500" b="1" dirty="0">
                <a:solidFill>
                  <a:srgbClr val="000066"/>
                </a:solidFill>
                <a:effectLst/>
                <a:cs typeface="Times New Roman" pitchFamily="18" charset="0"/>
              </a:rPr>
              <a:t>Division of Corporation Finance</a:t>
            </a:r>
          </a:p>
          <a:p>
            <a:pPr marL="342900" indent="-342900">
              <a:spcBef>
                <a:spcPts val="0"/>
              </a:spcBef>
              <a:spcAft>
                <a:spcPts val="600"/>
              </a:spcAft>
              <a:buFont typeface="Wingdings" charset="2"/>
              <a:buChar char="Ø"/>
            </a:pPr>
            <a:r>
              <a:rPr lang="en-US" sz="2500" b="1" dirty="0">
                <a:solidFill>
                  <a:srgbClr val="000066"/>
                </a:solidFill>
                <a:effectLst/>
                <a:cs typeface="Times New Roman" pitchFamily="18" charset="0"/>
              </a:rPr>
              <a:t>Division of Trading and Markets </a:t>
            </a:r>
          </a:p>
          <a:p>
            <a:pPr marL="342900" indent="-342900">
              <a:spcBef>
                <a:spcPts val="0"/>
              </a:spcBef>
              <a:spcAft>
                <a:spcPts val="600"/>
              </a:spcAft>
              <a:buFont typeface="Wingdings" charset="2"/>
              <a:buChar char="Ø"/>
            </a:pPr>
            <a:r>
              <a:rPr lang="en-US" sz="2500" b="1" dirty="0">
                <a:solidFill>
                  <a:srgbClr val="000066"/>
                </a:solidFill>
                <a:effectLst/>
                <a:cs typeface="Times New Roman" pitchFamily="18" charset="0"/>
              </a:rPr>
              <a:t>Division of Enforcement</a:t>
            </a:r>
          </a:p>
          <a:p>
            <a:pPr marL="342900" lvl="0" indent="-342900">
              <a:spcBef>
                <a:spcPts val="0"/>
              </a:spcBef>
              <a:spcAft>
                <a:spcPts val="600"/>
              </a:spcAft>
              <a:buFont typeface="Wingdings" charset="2"/>
              <a:buChar char="Ø"/>
            </a:pPr>
            <a:r>
              <a:rPr lang="en-US" sz="2500" b="1" dirty="0">
                <a:solidFill>
                  <a:srgbClr val="000066"/>
                </a:solidFill>
                <a:effectLst/>
                <a:cs typeface="Times New Roman" pitchFamily="18" charset="0"/>
              </a:rPr>
              <a:t>Division of Investment Management </a:t>
            </a:r>
          </a:p>
          <a:p>
            <a:pPr marL="342900" lvl="0" indent="-342900">
              <a:spcBef>
                <a:spcPts val="0"/>
              </a:spcBef>
              <a:spcAft>
                <a:spcPts val="600"/>
              </a:spcAft>
              <a:buFont typeface="Wingdings" charset="2"/>
              <a:buChar char="Ø"/>
            </a:pPr>
            <a:r>
              <a:rPr lang="en-US" sz="2500" b="1" dirty="0">
                <a:solidFill>
                  <a:srgbClr val="000066"/>
                </a:solidFill>
                <a:effectLst/>
              </a:rPr>
              <a:t>Division of Economic and Risk Analysis </a:t>
            </a:r>
            <a:endParaRPr lang="en-US" sz="2500" b="1" dirty="0">
              <a:solidFill>
                <a:srgbClr val="000066"/>
              </a:solidFill>
              <a:effectLst/>
              <a:cs typeface="Times New Roman" pitchFamily="18" charset="0"/>
            </a:endParaRPr>
          </a:p>
          <a:p>
            <a:pPr marL="342900" indent="-342900">
              <a:spcBef>
                <a:spcPts val="0"/>
              </a:spcBef>
              <a:spcAft>
                <a:spcPts val="600"/>
              </a:spcAft>
              <a:buFont typeface="Wingdings" charset="2"/>
              <a:buChar char="Ø"/>
            </a:pPr>
            <a:r>
              <a:rPr lang="en-US" sz="2500" b="1" dirty="0">
                <a:solidFill>
                  <a:srgbClr val="000066"/>
                </a:solidFill>
                <a:effectLst/>
              </a:rPr>
              <a:t>Office of Information Technology </a:t>
            </a:r>
          </a:p>
          <a:p>
            <a:pPr marL="342900" indent="-342900">
              <a:spcBef>
                <a:spcPts val="0"/>
              </a:spcBef>
              <a:spcAft>
                <a:spcPts val="600"/>
              </a:spcAft>
              <a:buFont typeface="Wingdings" charset="2"/>
              <a:buChar char="Ø"/>
            </a:pPr>
            <a:r>
              <a:rPr lang="en-US" sz="2500" b="1" dirty="0">
                <a:solidFill>
                  <a:srgbClr val="000066"/>
                </a:solidFill>
                <a:effectLst/>
              </a:rPr>
              <a:t>Office of Compliance Inspections and Examinations </a:t>
            </a:r>
          </a:p>
          <a:p>
            <a:pPr marL="342900" indent="-342900">
              <a:spcBef>
                <a:spcPts val="0"/>
              </a:spcBef>
              <a:spcAft>
                <a:spcPts val="600"/>
              </a:spcAft>
              <a:buFont typeface="Wingdings" charset="2"/>
              <a:buChar char="Ø"/>
            </a:pPr>
            <a:r>
              <a:rPr lang="en-US" sz="2500" b="1" dirty="0">
                <a:solidFill>
                  <a:srgbClr val="000066"/>
                </a:solidFill>
                <a:effectLst/>
              </a:rPr>
              <a:t>Office of the Chief Accountant </a:t>
            </a:r>
            <a:endParaRPr lang="en-US" sz="2500" b="1" dirty="0">
              <a:solidFill>
                <a:srgbClr val="000066"/>
              </a:solidFill>
              <a:effectLst/>
              <a:cs typeface="Times New Roman" pitchFamily="18" charset="0"/>
            </a:endParaRPr>
          </a:p>
          <a:p>
            <a:pPr algn="ctr">
              <a:spcBef>
                <a:spcPts val="0"/>
              </a:spcBef>
              <a:spcAft>
                <a:spcPts val="600"/>
              </a:spcAft>
            </a:pPr>
            <a:endParaRPr lang="en-US" sz="2500" b="1" dirty="0">
              <a:solidFill>
                <a:srgbClr val="000066"/>
              </a:solidFill>
              <a:effectLst/>
              <a:cs typeface="Times New Roman" pitchFamily="18" charset="0"/>
            </a:endParaRPr>
          </a:p>
        </p:txBody>
      </p:sp>
      <p:sp>
        <p:nvSpPr>
          <p:cNvPr id="2057" name="Rectangle 10"/>
          <p:cNvSpPr>
            <a:spLocks noGrp="1" noChangeArrowheads="1"/>
          </p:cNvSpPr>
          <p:nvPr>
            <p:ph type="title"/>
          </p:nvPr>
        </p:nvSpPr>
        <p:spPr/>
        <p:txBody>
          <a:bodyPr/>
          <a:lstStyle/>
          <a:p>
            <a:r>
              <a:rPr lang="en-US" dirty="0"/>
              <a:t>Composition of the SEC</a:t>
            </a:r>
          </a:p>
        </p:txBody>
      </p:sp>
      <p:sp>
        <p:nvSpPr>
          <p:cNvPr id="8" name="Slide Number Placeholder 11"/>
          <p:cNvSpPr>
            <a:spLocks noGrp="1"/>
          </p:cNvSpPr>
          <p:nvPr>
            <p:ph type="sldNum" sz="quarter" idx="12"/>
          </p:nvPr>
        </p:nvSpPr>
        <p:spPr>
          <a:xfrm>
            <a:off x="8305800" y="6461125"/>
            <a:ext cx="609600" cy="396875"/>
          </a:xfrm>
        </p:spPr>
        <p:txBody>
          <a:bodyPr/>
          <a:lstStyle/>
          <a:p>
            <a:pPr>
              <a:defRPr/>
            </a:pPr>
            <a:r>
              <a:rPr lang="en-US" sz="1000" i="0" dirty="0"/>
              <a:t>12-</a:t>
            </a:r>
            <a:fld id="{7432997F-274D-4167-8340-78EB65E700B7}" type="slidenum">
              <a:rPr lang="en-US" sz="1000" i="0" smtClean="0"/>
              <a:pPr>
                <a:defRPr/>
              </a:pPr>
              <a:t>7</a:t>
            </a:fld>
            <a:endParaRPr lang="en-US" sz="1000" i="0" dirty="0"/>
          </a:p>
        </p:txBody>
      </p:sp>
      <p:sp>
        <p:nvSpPr>
          <p:cNvPr id="9" name="Rectangle 8"/>
          <p:cNvSpPr/>
          <p:nvPr/>
        </p:nvSpPr>
        <p:spPr>
          <a:xfrm>
            <a:off x="495300" y="6535579"/>
            <a:ext cx="8210550" cy="230832"/>
          </a:xfrm>
          <a:prstGeom prst="rect">
            <a:avLst/>
          </a:prstGeom>
        </p:spPr>
        <p:txBody>
          <a:bodyPr wrap="square">
            <a:spAutoFit/>
          </a:bodyPr>
          <a:lstStyle/>
          <a:p>
            <a:pPr algn="ctr"/>
            <a:r>
              <a:rPr lang="en-IN" sz="900" dirty="0">
                <a:solidFill>
                  <a:srgbClr val="000066"/>
                </a:solidFill>
                <a:effectLst/>
              </a:rPr>
              <a:t>Copyright ©2021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159566985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9"/>
          <p:cNvSpPr>
            <a:spLocks noGrp="1" noChangeArrowheads="1"/>
          </p:cNvSpPr>
          <p:nvPr>
            <p:ph type="title"/>
          </p:nvPr>
        </p:nvSpPr>
        <p:spPr/>
        <p:txBody>
          <a:bodyPr/>
          <a:lstStyle/>
          <a:p>
            <a:r>
              <a:rPr lang="en-US" sz="4000" dirty="0"/>
              <a:t>Learning Objective 12-2</a:t>
            </a:r>
          </a:p>
        </p:txBody>
      </p:sp>
      <p:sp>
        <p:nvSpPr>
          <p:cNvPr id="198664" name="Rectangle 8"/>
          <p:cNvSpPr>
            <a:spLocks noChangeArrowheads="1"/>
          </p:cNvSpPr>
          <p:nvPr/>
        </p:nvSpPr>
        <p:spPr bwMode="auto">
          <a:xfrm>
            <a:off x="762000" y="1676400"/>
            <a:ext cx="7315200" cy="4038600"/>
          </a:xfrm>
          <a:prstGeom prst="rect">
            <a:avLst/>
          </a:prstGeom>
          <a:noFill/>
          <a:ln w="12700">
            <a:noFill/>
            <a:miter lim="800000"/>
            <a:headEnd/>
            <a:tailEnd/>
          </a:ln>
          <a:effectLst/>
        </p:spPr>
        <p:txBody>
          <a:bodyPr anchor="ctr" anchorCtr="1"/>
          <a:lstStyle/>
          <a:p>
            <a:r>
              <a:rPr lang="en-US" sz="4000" b="1" dirty="0">
                <a:solidFill>
                  <a:srgbClr val="002060"/>
                </a:solidFill>
                <a:effectLst/>
              </a:rPr>
              <a:t>Describe the purpose(s) of</a:t>
            </a:r>
          </a:p>
          <a:p>
            <a:r>
              <a:rPr lang="en-US" sz="4000" b="1" dirty="0">
                <a:solidFill>
                  <a:srgbClr val="002060"/>
                </a:solidFill>
                <a:effectLst/>
              </a:rPr>
              <a:t>various federal securities laws.</a:t>
            </a:r>
            <a:endParaRPr lang="en-US" sz="4000" b="1" dirty="0">
              <a:solidFill>
                <a:srgbClr val="002060"/>
              </a:solidFill>
              <a:effectLst/>
              <a:cs typeface="Times New Roman" pitchFamily="18" charset="0"/>
            </a:endParaRPr>
          </a:p>
        </p:txBody>
      </p:sp>
      <p:sp>
        <p:nvSpPr>
          <p:cNvPr id="5" name="Slide Number Placeholder 11"/>
          <p:cNvSpPr>
            <a:spLocks noGrp="1"/>
          </p:cNvSpPr>
          <p:nvPr>
            <p:ph type="sldNum" sz="quarter" idx="12"/>
          </p:nvPr>
        </p:nvSpPr>
        <p:spPr>
          <a:xfrm>
            <a:off x="8305800" y="6461125"/>
            <a:ext cx="609600" cy="396875"/>
          </a:xfrm>
        </p:spPr>
        <p:txBody>
          <a:bodyPr/>
          <a:lstStyle/>
          <a:p>
            <a:pPr>
              <a:defRPr/>
            </a:pPr>
            <a:r>
              <a:rPr lang="en-US" sz="1000" i="0" dirty="0"/>
              <a:t>12-</a:t>
            </a:r>
            <a:fld id="{7432997F-274D-4167-8340-78EB65E700B7}" type="slidenum">
              <a:rPr lang="en-US" sz="1000" i="0" smtClean="0"/>
              <a:pPr>
                <a:defRPr/>
              </a:pPr>
              <a:t>8</a:t>
            </a:fld>
            <a:endParaRPr lang="en-US" sz="1000" i="0" dirty="0"/>
          </a:p>
        </p:txBody>
      </p:sp>
      <p:sp>
        <p:nvSpPr>
          <p:cNvPr id="6" name="Rectangle 5"/>
          <p:cNvSpPr/>
          <p:nvPr/>
        </p:nvSpPr>
        <p:spPr>
          <a:xfrm>
            <a:off x="495300" y="6535579"/>
            <a:ext cx="8210550" cy="230832"/>
          </a:xfrm>
          <a:prstGeom prst="rect">
            <a:avLst/>
          </a:prstGeom>
        </p:spPr>
        <p:txBody>
          <a:bodyPr wrap="square">
            <a:spAutoFit/>
          </a:bodyPr>
          <a:lstStyle/>
          <a:p>
            <a:pPr algn="ctr"/>
            <a:r>
              <a:rPr lang="en-IN" sz="900" dirty="0">
                <a:solidFill>
                  <a:srgbClr val="000066"/>
                </a:solidFill>
                <a:effectLst/>
              </a:rPr>
              <a:t>Copyright ©2021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349219742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00" name="Rectangle 5"/>
          <p:cNvSpPr>
            <a:spLocks noGrp="1" noChangeArrowheads="1"/>
          </p:cNvSpPr>
          <p:nvPr>
            <p:ph type="title"/>
          </p:nvPr>
        </p:nvSpPr>
        <p:spPr/>
        <p:txBody>
          <a:bodyPr/>
          <a:lstStyle/>
          <a:p>
            <a:r>
              <a:rPr lang="en-US" dirty="0"/>
              <a:t>Purpose of the Federal Securities Laws</a:t>
            </a:r>
          </a:p>
        </p:txBody>
      </p:sp>
      <p:sp>
        <p:nvSpPr>
          <p:cNvPr id="2" name="Content Placeholder 1"/>
          <p:cNvSpPr>
            <a:spLocks noGrp="1"/>
          </p:cNvSpPr>
          <p:nvPr>
            <p:ph idx="1"/>
          </p:nvPr>
        </p:nvSpPr>
        <p:spPr>
          <a:xfrm>
            <a:off x="228600" y="1600200"/>
            <a:ext cx="8610600" cy="4525963"/>
          </a:xfrm>
        </p:spPr>
        <p:txBody>
          <a:bodyPr/>
          <a:lstStyle/>
          <a:p>
            <a:pPr marL="731520" indent="-457200">
              <a:spcBef>
                <a:spcPts val="0"/>
              </a:spcBef>
              <a:buFont typeface="Wingdings" panose="05000000000000000000" pitchFamily="2" charset="2"/>
              <a:buChar char="Ø"/>
            </a:pPr>
            <a:r>
              <a:rPr lang="en-US" sz="2800" dirty="0">
                <a:solidFill>
                  <a:srgbClr val="000066"/>
                </a:solidFill>
              </a:rPr>
              <a:t>The Industrial Commission created by Congress suggested in 1902 that all publicly held companies should be required to disclose material information including annual financial reports. </a:t>
            </a:r>
          </a:p>
          <a:p>
            <a:pPr marL="731520" indent="-457200">
              <a:spcBef>
                <a:spcPts val="0"/>
              </a:spcBef>
              <a:buFont typeface="Wingdings" panose="05000000000000000000" pitchFamily="2" charset="2"/>
              <a:buChar char="Ø"/>
            </a:pPr>
            <a:r>
              <a:rPr lang="en-US" sz="2800" dirty="0">
                <a:solidFill>
                  <a:srgbClr val="000066"/>
                </a:solidFill>
              </a:rPr>
              <a:t>The crisis following the stock market crash of 1929 and the widespread fraud subsequently discovered were necessary to prompt Congress to act in hope of reestablishing trust and stability needed for the capital markets. </a:t>
            </a:r>
          </a:p>
        </p:txBody>
      </p:sp>
      <p:sp>
        <p:nvSpPr>
          <p:cNvPr id="5" name="Rectangle 4"/>
          <p:cNvSpPr/>
          <p:nvPr/>
        </p:nvSpPr>
        <p:spPr>
          <a:xfrm>
            <a:off x="495300" y="6535579"/>
            <a:ext cx="8210550" cy="230832"/>
          </a:xfrm>
          <a:prstGeom prst="rect">
            <a:avLst/>
          </a:prstGeom>
        </p:spPr>
        <p:txBody>
          <a:bodyPr wrap="square">
            <a:spAutoFit/>
          </a:bodyPr>
          <a:lstStyle/>
          <a:p>
            <a:pPr algn="ctr"/>
            <a:r>
              <a:rPr lang="en-IN" sz="900" dirty="0">
                <a:solidFill>
                  <a:srgbClr val="000066"/>
                </a:solidFill>
                <a:effectLst/>
              </a:rPr>
              <a:t>Copyright ©2021 McGraw-Hill Education. All rights reserved. No reproduction or distribution without the prior written consent of McGraw-Hill Education.</a:t>
            </a:r>
          </a:p>
        </p:txBody>
      </p:sp>
      <p:sp>
        <p:nvSpPr>
          <p:cNvPr id="6" name="Slide Number Placeholder 11"/>
          <p:cNvSpPr>
            <a:spLocks noGrp="1"/>
          </p:cNvSpPr>
          <p:nvPr>
            <p:ph type="sldNum" sz="quarter" idx="12"/>
          </p:nvPr>
        </p:nvSpPr>
        <p:spPr>
          <a:xfrm>
            <a:off x="8305800" y="6461125"/>
            <a:ext cx="609600" cy="396875"/>
          </a:xfrm>
        </p:spPr>
        <p:txBody>
          <a:bodyPr/>
          <a:lstStyle/>
          <a:p>
            <a:pPr>
              <a:defRPr/>
            </a:pPr>
            <a:r>
              <a:rPr lang="en-US" sz="1000" i="0" dirty="0"/>
              <a:t>12-</a:t>
            </a:r>
            <a:fld id="{7432997F-274D-4167-8340-78EB65E700B7}" type="slidenum">
              <a:rPr lang="en-US" sz="1000" i="0" smtClean="0"/>
              <a:pPr>
                <a:defRPr/>
              </a:pPr>
              <a:t>9</a:t>
            </a:fld>
            <a:endParaRPr lang="en-US" sz="1000" i="0" dirty="0"/>
          </a:p>
        </p:txBody>
      </p:sp>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 name="ARTICULATE_SLIDE_COUNT" val="37"/>
</p:tagLst>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Sample slide colors">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Equity">
      <a:fillStyleLst>
        <a:solidFill>
          <a:schemeClr val="phClr"/>
        </a:solidFill>
        <a:blipFill>
          <a:blip xmlns:r="http://schemas.openxmlformats.org/officeDocument/2006/relationships" r:embed="rId1">
            <a:duotone>
              <a:schemeClr val="phClr">
                <a:tint val="30000"/>
                <a:satMod val="300000"/>
              </a:schemeClr>
              <a:schemeClr val="phClr">
                <a:tint val="40000"/>
                <a:satMod val="200000"/>
              </a:schemeClr>
            </a:duotone>
          </a:blip>
          <a:tile tx="0" ty="0" sx="70000" sy="70000" flip="none" algn="ctr"/>
        </a:blipFill>
        <a:blipFill>
          <a:blip xmlns:r="http://schemas.openxmlformats.org/officeDocument/2006/relationships" r:embed="rId1">
            <a:duotone>
              <a:schemeClr val="phClr">
                <a:shade val="22000"/>
                <a:satMod val="160000"/>
              </a:schemeClr>
              <a:schemeClr val="phClr">
                <a:shade val="45000"/>
                <a:satMod val="100000"/>
              </a:schemeClr>
            </a:duotone>
          </a:blip>
          <a:tile tx="0" ty="0" sx="65000" sy="65000" flip="none" algn="ctr"/>
        </a:blipFill>
      </a:fillStyleLst>
      <a:lnStyleLst>
        <a:ln w="9525" cap="flat" cmpd="sng" algn="ctr">
          <a:solidFill>
            <a:schemeClr val="phClr">
              <a:shade val="60000"/>
              <a:satMod val="110000"/>
            </a:schemeClr>
          </a:solidFill>
          <a:prstDash val="solid"/>
        </a:ln>
        <a:ln w="127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algn="t" rotWithShape="0">
              <a:srgbClr val="000000">
                <a:alpha val="50000"/>
              </a:srgbClr>
            </a:outerShdw>
          </a:effectLst>
        </a:effectStyle>
        <a:effectStyle>
          <a:effectLst>
            <a:outerShdw blurRad="38100" dist="25400" dir="5400000" algn="t" rotWithShape="0">
              <a:srgbClr val="000000">
                <a:alpha val="50000"/>
              </a:srgbClr>
            </a:outerShdw>
          </a:effectLst>
        </a:effectStyle>
        <a:effectStyle>
          <a:effectLst>
            <a:outerShdw blurRad="50800" dist="50800" dir="5400000" algn="t" rotWithShape="0">
              <a:srgbClr val="000000">
                <a:alpha val="60000"/>
              </a:srgbClr>
            </a:outerShdw>
          </a:effectLst>
          <a:scene3d>
            <a:camera prst="isometricBottomUp" fov="0">
              <a:rot lat="0" lon="0" rev="0"/>
            </a:camera>
            <a:lightRig rig="soft" dir="b">
              <a:rot lat="0" lon="0" rev="9000000"/>
            </a:lightRig>
          </a:scene3d>
          <a:sp3d contourW="35000" prstMaterial="matte">
            <a:bevelT w="45000" h="38100" prst="convex"/>
            <a:contourClr>
              <a:schemeClr val="phClr">
                <a:tint val="10000"/>
                <a:satMod val="13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Sample slide colors</Template>
  <TotalTime>5757</TotalTime>
  <Pages>10</Pages>
  <Words>8545</Words>
  <Application>Microsoft Office PowerPoint</Application>
  <PresentationFormat>On-screen Show (4:3)</PresentationFormat>
  <Paragraphs>448</Paragraphs>
  <Slides>39</Slides>
  <Notes>39</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39</vt:i4>
      </vt:variant>
    </vt:vector>
  </HeadingPairs>
  <TitlesOfParts>
    <vt:vector size="45" baseType="lpstr">
      <vt:lpstr>Arial</vt:lpstr>
      <vt:lpstr>Calibri</vt:lpstr>
      <vt:lpstr>Cambria</vt:lpstr>
      <vt:lpstr>Times New Roman</vt:lpstr>
      <vt:lpstr>Wingdings</vt:lpstr>
      <vt:lpstr>Sample slide colors</vt:lpstr>
      <vt:lpstr>Chapter Twelve</vt:lpstr>
      <vt:lpstr>Securities and Exchange Commission (SEC)</vt:lpstr>
      <vt:lpstr>The Financing of the U.S. Industry</vt:lpstr>
      <vt:lpstr>Learning Objective 12-1</vt:lpstr>
      <vt:lpstr>Mission of the SEC</vt:lpstr>
      <vt:lpstr>The Work of the SEC</vt:lpstr>
      <vt:lpstr>Composition of the SEC</vt:lpstr>
      <vt:lpstr>Learning Objective 12-2</vt:lpstr>
      <vt:lpstr>Purpose of the Federal Securities Laws</vt:lpstr>
      <vt:lpstr>Securities Act of 1933 and Securities Exchange Act of 1934</vt:lpstr>
      <vt:lpstr>Goals of the SEC</vt:lpstr>
      <vt:lpstr>Scandals of the 2000s</vt:lpstr>
      <vt:lpstr>Reasons for Sarbanes-Oxley Act of 2002</vt:lpstr>
      <vt:lpstr>SEC Required Filings</vt:lpstr>
      <vt:lpstr>Full and Fair Disclosure—Laws</vt:lpstr>
      <vt:lpstr>The SEC’s Impact on Financial Reporting</vt:lpstr>
      <vt:lpstr>The SEC’s Impact on Financial Reporting—Disclosures</vt:lpstr>
      <vt:lpstr>Learning Objective 12-3</vt:lpstr>
      <vt:lpstr>Corporate Scandals Led to Sarbanes-Oxley in 2002</vt:lpstr>
      <vt:lpstr>Sarbanes-Oxley in 2002</vt:lpstr>
      <vt:lpstr>Public Accounting Profession</vt:lpstr>
      <vt:lpstr>Creation of the Public Company Accounting Oversight Board (PCAOB)</vt:lpstr>
      <vt:lpstr>Public Company Accounting Oversight Board </vt:lpstr>
      <vt:lpstr>Registration of Public Accounting Firms</vt:lpstr>
      <vt:lpstr>Sarbanes-Oxley Act of 2002 Audit Committees</vt:lpstr>
      <vt:lpstr>Learning Objective 12-4</vt:lpstr>
      <vt:lpstr>SEC’s Authority over Generally Accepted Accounting Principles (GAAP)</vt:lpstr>
      <vt:lpstr>Additional SEC Authority</vt:lpstr>
      <vt:lpstr>SEC Fees</vt:lpstr>
      <vt:lpstr>Learning Objective 12-5</vt:lpstr>
      <vt:lpstr>Filings with the SEC</vt:lpstr>
      <vt:lpstr>Common SEC Registration Statement Forms</vt:lpstr>
      <vt:lpstr>Learning Objective 12-6</vt:lpstr>
      <vt:lpstr>Registration Process</vt:lpstr>
      <vt:lpstr>Registration Requirements—General Contents Report</vt:lpstr>
      <vt:lpstr>Securities Exempt from Registration </vt:lpstr>
      <vt:lpstr>Periodic Filings with the SEC</vt:lpstr>
      <vt:lpstr>Proxy Statements</vt:lpstr>
      <vt:lpstr>Electronic Data Gathering, Analysis, and Retrieval System—EDGAR</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Advanced Accounting by Hoyle et al, 6th Edition</dc:title>
  <dc:subject>Chapter 1</dc:subject>
  <dc:creator>Richard Rand</dc:creator>
  <cp:lastModifiedBy>Sanders, Christina</cp:lastModifiedBy>
  <cp:revision>393</cp:revision>
  <dcterms:created xsi:type="dcterms:W3CDTF">1998-05-05T02:49:56Z</dcterms:created>
  <dcterms:modified xsi:type="dcterms:W3CDTF">2019-10-15T17:23:25Z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rticulateGUID">
    <vt:lpwstr>921CDC00-6D62-4A50-95F8-45EF69D37FF2</vt:lpwstr>
  </property>
  <property fmtid="{D5CDD505-2E9C-101B-9397-08002B2CF9AE}" pid="3" name="ArticulatePath">
    <vt:lpwstr>IPPTChap0012</vt:lpwstr>
  </property>
</Properties>
</file>