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6.xml" ContentType="application/vnd.openxmlformats-officedocument.presentationml.tags+xml"/>
  <Override PartName="/ppt/notesSlides/notesSlide39.xml" ContentType="application/vnd.openxmlformats-officedocument.presentationml.notesSlide+xml"/>
  <Override PartName="/ppt/tags/tag7.xml" ContentType="application/vnd.openxmlformats-officedocument.presentationml.tags+xml"/>
  <Override PartName="/ppt/notesSlides/notesSlide40.xml" ContentType="application/vnd.openxmlformats-officedocument.presentationml.notesSlide+xml"/>
  <Override PartName="/ppt/tags/tag8.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9.xml" ContentType="application/vnd.openxmlformats-officedocument.presentationml.tags+xml"/>
  <Override PartName="/ppt/notesSlides/notesSlide57.xml" ContentType="application/vnd.openxmlformats-officedocument.presentationml.notesSlide+xml"/>
  <Override PartName="/ppt/tags/tag10.xml" ContentType="application/vnd.openxmlformats-officedocument.presentationml.tags+xml"/>
  <Override PartName="/ppt/notesSlides/notesSlide58.xml" ContentType="application/vnd.openxmlformats-officedocument.presentationml.notesSlide+xml"/>
  <Override PartName="/ppt/tags/tag11.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63"/>
  </p:notesMasterIdLst>
  <p:handoutMasterIdLst>
    <p:handoutMasterId r:id="rId64"/>
  </p:handoutMasterIdLst>
  <p:sldIdLst>
    <p:sldId id="342" r:id="rId2"/>
    <p:sldId id="344" r:id="rId3"/>
    <p:sldId id="437" r:id="rId4"/>
    <p:sldId id="424" r:id="rId5"/>
    <p:sldId id="372" r:id="rId6"/>
    <p:sldId id="413" r:id="rId7"/>
    <p:sldId id="414" r:id="rId8"/>
    <p:sldId id="376" r:id="rId9"/>
    <p:sldId id="375" r:id="rId10"/>
    <p:sldId id="438" r:id="rId11"/>
    <p:sldId id="377" r:id="rId12"/>
    <p:sldId id="425" r:id="rId13"/>
    <p:sldId id="346" r:id="rId14"/>
    <p:sldId id="439" r:id="rId15"/>
    <p:sldId id="362" r:id="rId16"/>
    <p:sldId id="441" r:id="rId17"/>
    <p:sldId id="351" r:id="rId18"/>
    <p:sldId id="440" r:id="rId19"/>
    <p:sldId id="426" r:id="rId20"/>
    <p:sldId id="442" r:id="rId21"/>
    <p:sldId id="443" r:id="rId22"/>
    <p:sldId id="444" r:id="rId23"/>
    <p:sldId id="445" r:id="rId24"/>
    <p:sldId id="446" r:id="rId25"/>
    <p:sldId id="427" r:id="rId26"/>
    <p:sldId id="382" r:id="rId27"/>
    <p:sldId id="417" r:id="rId28"/>
    <p:sldId id="384" r:id="rId29"/>
    <p:sldId id="429" r:id="rId30"/>
    <p:sldId id="430" r:id="rId31"/>
    <p:sldId id="449" r:id="rId32"/>
    <p:sldId id="450" r:id="rId33"/>
    <p:sldId id="378" r:id="rId34"/>
    <p:sldId id="448" r:id="rId35"/>
    <p:sldId id="453" r:id="rId36"/>
    <p:sldId id="454" r:id="rId37"/>
    <p:sldId id="406" r:id="rId38"/>
    <p:sldId id="455" r:id="rId39"/>
    <p:sldId id="421" r:id="rId40"/>
    <p:sldId id="456" r:id="rId41"/>
    <p:sldId id="457" r:id="rId42"/>
    <p:sldId id="452" r:id="rId43"/>
    <p:sldId id="385" r:id="rId44"/>
    <p:sldId id="458" r:id="rId45"/>
    <p:sldId id="418" r:id="rId46"/>
    <p:sldId id="459" r:id="rId47"/>
    <p:sldId id="420" r:id="rId48"/>
    <p:sldId id="460" r:id="rId49"/>
    <p:sldId id="432" r:id="rId50"/>
    <p:sldId id="462" r:id="rId51"/>
    <p:sldId id="433" r:id="rId52"/>
    <p:sldId id="451" r:id="rId53"/>
    <p:sldId id="407" r:id="rId54"/>
    <p:sldId id="465" r:id="rId55"/>
    <p:sldId id="467" r:id="rId56"/>
    <p:sldId id="466" r:id="rId57"/>
    <p:sldId id="436" r:id="rId58"/>
    <p:sldId id="463" r:id="rId59"/>
    <p:sldId id="412" r:id="rId60"/>
    <p:sldId id="422" r:id="rId61"/>
    <p:sldId id="464" r:id="rId62"/>
  </p:sldIdLst>
  <p:sldSz cx="9144000" cy="6858000" type="screen4x3"/>
  <p:notesSz cx="7010400" cy="9296400"/>
  <p:custDataLst>
    <p:tags r:id="rId65"/>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12" clrIdx="0"/>
  <p:cmAuthor id="1" name="Anna Lusher" initials="AL" lastIdx="1" clrIdx="1"/>
  <p:cmAuthor id="2" name="Bobbie Gershman" initials="BG" lastIdx="56" clrIdx="2">
    <p:extLst/>
  </p:cmAuthor>
  <p:cmAuthor id="3" name="Owner" initials="O" lastIdx="1" clrIdx="3"/>
  <p:cmAuthor id="4" name="John Abernathy" initials="JA" lastIdx="26" clrIdx="4">
    <p:extLst/>
  </p:cmAuthor>
  <p:cmAuthor id="5" name="Elizabeth Pappas" initials="EP"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FF00"/>
    <a:srgbClr val="008000"/>
    <a:srgbClr val="000099"/>
    <a:srgbClr val="663300"/>
    <a:srgbClr val="99FF33"/>
    <a:srgbClr val="0000FF"/>
    <a:srgbClr val="FF66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63" autoAdjust="0"/>
    <p:restoredTop sz="75144" autoAdjust="0"/>
  </p:normalViewPr>
  <p:slideViewPr>
    <p:cSldViewPr>
      <p:cViewPr varScale="1">
        <p:scale>
          <a:sx n="92" d="100"/>
          <a:sy n="92" d="100"/>
        </p:scale>
        <p:origin x="1482" y="66"/>
      </p:cViewPr>
      <p:guideLst>
        <p:guide orient="horz" pos="2160"/>
        <p:guide pos="2880"/>
      </p:guideLst>
    </p:cSldViewPr>
  </p:slideViewPr>
  <p:outlineViewPr>
    <p:cViewPr>
      <p:scale>
        <a:sx n="33" d="100"/>
        <a:sy n="33" d="100"/>
      </p:scale>
      <p:origin x="0" y="53888"/>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214" d="100"/>
        <a:sy n="214" d="100"/>
      </p:scale>
      <p:origin x="0" y="2640"/>
    </p:cViewPr>
  </p:sorterViewPr>
  <p:notesViewPr>
    <p:cSldViewPr>
      <p:cViewPr>
        <p:scale>
          <a:sx n="150" d="100"/>
          <a:sy n="150" d="100"/>
        </p:scale>
        <p:origin x="-912" y="106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57.xml"/><Relationship Id="rId3" Type="http://schemas.openxmlformats.org/officeDocument/2006/relationships/slide" Target="slides/slide12.xml"/><Relationship Id="rId7" Type="http://schemas.openxmlformats.org/officeDocument/2006/relationships/slide" Target="slides/slide41.xml"/><Relationship Id="rId2" Type="http://schemas.openxmlformats.org/officeDocument/2006/relationships/slide" Target="slides/slide4.xml"/><Relationship Id="rId1" Type="http://schemas.openxmlformats.org/officeDocument/2006/relationships/slide" Target="slides/slide1.xml"/><Relationship Id="rId6" Type="http://schemas.openxmlformats.org/officeDocument/2006/relationships/slide" Target="slides/slide29.xml"/><Relationship Id="rId5" Type="http://schemas.openxmlformats.org/officeDocument/2006/relationships/slide" Target="slides/slide25.xml"/><Relationship Id="rId4" Type="http://schemas.openxmlformats.org/officeDocument/2006/relationships/slide" Target="slides/slide19.xml"/><Relationship Id="rId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6077304" y="234025"/>
            <a:ext cx="775688" cy="275986"/>
          </a:xfrm>
          <a:prstGeom prst="rect">
            <a:avLst/>
          </a:prstGeom>
          <a:noFill/>
          <a:ln w="12700">
            <a:noFill/>
            <a:miter lim="800000"/>
            <a:headEnd/>
            <a:tailEnd/>
          </a:ln>
          <a:effectLst/>
        </p:spPr>
        <p:txBody>
          <a:bodyPr lIns="92207" tIns="45295" rIns="92207" bIns="45295">
            <a:spAutoFit/>
          </a:bodyPr>
          <a:lstStyle/>
          <a:p>
            <a:pPr algn="ctr">
              <a:spcBef>
                <a:spcPct val="50000"/>
              </a:spcBef>
              <a:defRPr/>
            </a:pPr>
            <a:r>
              <a:rPr lang="en-US" sz="1200" dirty="0">
                <a:effectLst/>
                <a:latin typeface="Arial" charset="0"/>
              </a:rPr>
              <a:t>1-</a:t>
            </a:r>
            <a:fld id="{10EF87E1-AF14-4244-B789-90FDD07FDD7B}" type="slidenum">
              <a:rPr lang="en-US" sz="1200">
                <a:effectLst/>
                <a:latin typeface="Arial" charset="0"/>
              </a:rPr>
              <a:pPr algn="ctr">
                <a:spcBef>
                  <a:spcPct val="50000"/>
                </a:spcBef>
                <a:defRPr/>
              </a:pPr>
              <a:t>‹#›</a:t>
            </a:fld>
            <a:endParaRPr lang="en-US" sz="1200" dirty="0">
              <a:effectLst/>
              <a:latin typeface="Arial" charset="0"/>
            </a:endParaRPr>
          </a:p>
        </p:txBody>
      </p:sp>
    </p:spTree>
    <p:extLst>
      <p:ext uri="{BB962C8B-B14F-4D97-AF65-F5344CB8AC3E}">
        <p14:creationId xmlns:p14="http://schemas.microsoft.com/office/powerpoint/2010/main" val="39613405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4720" y="4415790"/>
            <a:ext cx="5140960" cy="4183380"/>
          </a:xfrm>
          <a:prstGeom prst="rect">
            <a:avLst/>
          </a:prstGeom>
          <a:noFill/>
          <a:ln w="12700">
            <a:noFill/>
            <a:miter lim="800000"/>
            <a:headEnd/>
            <a:tailEnd/>
          </a:ln>
          <a:effectLst/>
        </p:spPr>
        <p:txBody>
          <a:bodyPr vert="horz" wrap="square" lIns="92207" tIns="45295" rIns="92207" bIns="4529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5" name="Rectangle 3"/>
          <p:cNvSpPr>
            <a:spLocks noGrp="1" noRot="1" noChangeAspect="1" noChangeArrowheads="1" noTextEdit="1"/>
          </p:cNvSpPr>
          <p:nvPr>
            <p:ph type="sldImg" idx="2"/>
          </p:nvPr>
        </p:nvSpPr>
        <p:spPr bwMode="auto">
          <a:xfrm>
            <a:off x="1189038" y="703263"/>
            <a:ext cx="4632325" cy="347345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7406383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3602445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89038" y="703263"/>
            <a:ext cx="4632325" cy="3473450"/>
          </a:xfrm>
          <a:ln/>
        </p:spPr>
      </p:sp>
      <p:sp>
        <p:nvSpPr>
          <p:cNvPr id="46083" name="Rectangle 3"/>
          <p:cNvSpPr>
            <a:spLocks noGrp="1" noChangeArrowheads="1"/>
          </p:cNvSpPr>
          <p:nvPr>
            <p:ph type="body" idx="1"/>
          </p:nvPr>
        </p:nvSpPr>
        <p:spPr>
          <a:noFill/>
          <a:ln w="9525"/>
        </p:spPr>
        <p:txBody>
          <a:bodyPr/>
          <a:lstStyle/>
          <a:p>
            <a:pPr>
              <a:spcBef>
                <a:spcPts val="1223"/>
              </a:spcBef>
              <a:buClr>
                <a:srgbClr val="FFC000"/>
              </a:buClr>
            </a:pPr>
            <a:r>
              <a:rPr lang="en-US" dirty="0"/>
              <a:t>Inflation</a:t>
            </a:r>
          </a:p>
          <a:p>
            <a:r>
              <a:rPr lang="en-US" dirty="0"/>
              <a:t>Historically, countries with chronically high rates of inflation were compelled to develop accounting rules that required the inflation adjustment of historical cost amounts. This was especially true in Latin America, which as a region has had more inflation than any other part of the world. For example, prior to economic reform in the mid-1990s, Brazil regularly experienced annual inflation rates exceeding 100 percent. Double and triple-digit inflation rates render historical costs meaningless. Historically, this factor primarily distinguished accounting in Latin America from the rest of the world. However, inflation has been brought under control in most countries and inflation accounting has been abandoned throughout Latin America. </a:t>
            </a:r>
          </a:p>
        </p:txBody>
      </p:sp>
    </p:spTree>
    <p:extLst>
      <p:ext uri="{BB962C8B-B14F-4D97-AF65-F5344CB8AC3E}">
        <p14:creationId xmlns:p14="http://schemas.microsoft.com/office/powerpoint/2010/main" val="4125344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89038" y="703263"/>
            <a:ext cx="4632325" cy="3473450"/>
          </a:xfrm>
          <a:ln/>
        </p:spPr>
      </p:sp>
      <p:sp>
        <p:nvSpPr>
          <p:cNvPr id="47107" name="Rectangle 3"/>
          <p:cNvSpPr>
            <a:spLocks noGrp="1" noChangeArrowheads="1"/>
          </p:cNvSpPr>
          <p:nvPr>
            <p:ph type="body" idx="1"/>
          </p:nvPr>
        </p:nvSpPr>
        <p:spPr>
          <a:noFill/>
          <a:ln w="9525"/>
        </p:spPr>
        <p:txBody>
          <a:bodyPr/>
          <a:lstStyle/>
          <a:p>
            <a:r>
              <a:rPr lang="en-US" dirty="0"/>
              <a:t>Political and Economic Ties</a:t>
            </a:r>
          </a:p>
          <a:p>
            <a:pPr>
              <a:spcBef>
                <a:spcPts val="1223"/>
              </a:spcBef>
              <a:buClr>
                <a:srgbClr val="7030A0"/>
              </a:buClr>
              <a:tabLst>
                <a:tab pos="232943" algn="l"/>
              </a:tabLst>
            </a:pPr>
            <a:r>
              <a:rPr lang="en-US" dirty="0"/>
              <a:t>Accounting is a technology that can be borrowed relatively easily from or imposed on another country. Through political and economic linkages, accounting rules historically have been conveyed from one country to another. For example, through previous colonialism, both England and France transferred their accounting frameworks to a variety of countries around the world. British style accounting systems can be found in countries as far-flung as Australia and Zimbabwe. French accounting is prevalent in the former French colonies of western Africa. More recently, the member nations of the European Union (which is a political and economic union) have adopted a common set of accounting standards (IFRS) for publicly traded companies. </a:t>
            </a:r>
          </a:p>
        </p:txBody>
      </p:sp>
    </p:spTree>
    <p:extLst>
      <p:ext uri="{BB962C8B-B14F-4D97-AF65-F5344CB8AC3E}">
        <p14:creationId xmlns:p14="http://schemas.microsoft.com/office/powerpoint/2010/main" val="181847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dirty="0"/>
              <a:t>LO 11-2: Understand the problems</a:t>
            </a:r>
            <a:r>
              <a:rPr lang="en-US" baseline="0" dirty="0"/>
              <a:t> </a:t>
            </a:r>
            <a:r>
              <a:rPr lang="en-US" dirty="0"/>
              <a:t>created by differences in</a:t>
            </a:r>
            <a:r>
              <a:rPr lang="en-US" baseline="0" dirty="0"/>
              <a:t> </a:t>
            </a:r>
            <a:r>
              <a:rPr lang="en-US" dirty="0"/>
              <a:t>accounting across countries and the reasons to develop a set of internationally accepted accounting standards.</a:t>
            </a:r>
          </a:p>
        </p:txBody>
      </p:sp>
    </p:spTree>
    <p:extLst>
      <p:ext uri="{BB962C8B-B14F-4D97-AF65-F5344CB8AC3E}">
        <p14:creationId xmlns:p14="http://schemas.microsoft.com/office/powerpoint/2010/main" val="2935203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89038" y="703263"/>
            <a:ext cx="4632325" cy="3473450"/>
          </a:xfrm>
          <a:ln/>
        </p:spPr>
      </p:sp>
      <p:sp>
        <p:nvSpPr>
          <p:cNvPr id="51203" name="Rectangle 3"/>
          <p:cNvSpPr>
            <a:spLocks noGrp="1" noChangeArrowheads="1"/>
          </p:cNvSpPr>
          <p:nvPr>
            <p:ph type="body" idx="1"/>
          </p:nvPr>
        </p:nvSpPr>
        <p:spPr>
          <a:noFill/>
          <a:ln w="9525"/>
        </p:spPr>
        <p:txBody>
          <a:bodyPr>
            <a:noAutofit/>
          </a:bodyPr>
          <a:lstStyle/>
          <a:p>
            <a:r>
              <a:rPr lang="en-US" dirty="0"/>
              <a:t>Diversity in accounting across countries causes problems for both preparers and users of financial statements. One problem relates to the preparation of consolidated financial statements by companies with foreign operations. Consider The Coca-Cola Company, which has subsidiaries in more than 40 countries around the world. Each subsidiary incorporated in the country in which it is located is required to prepare financial statements in accordance with local regulations. These regulations usually require companies to keep books in the local currency and follow local accounting principles. </a:t>
            </a:r>
          </a:p>
          <a:p>
            <a:r>
              <a:rPr lang="en-US" dirty="0"/>
              <a:t>A second problem relates to companies gaining access to foreign capital markets. If a company desires to obtain capital by selling stock or borrowing money in a foreign country, it might be required to present a set of financial statements prepared in accordance with the accounting standards in the country in which the capital is being obtained. </a:t>
            </a:r>
          </a:p>
        </p:txBody>
      </p:sp>
    </p:spTree>
    <p:extLst>
      <p:ext uri="{BB962C8B-B14F-4D97-AF65-F5344CB8AC3E}">
        <p14:creationId xmlns:p14="http://schemas.microsoft.com/office/powerpoint/2010/main" val="3635946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89038" y="703263"/>
            <a:ext cx="4632325" cy="3473450"/>
          </a:xfrm>
          <a:ln/>
        </p:spPr>
      </p:sp>
      <p:sp>
        <p:nvSpPr>
          <p:cNvPr id="51203" name="Rectangle 3"/>
          <p:cNvSpPr>
            <a:spLocks noGrp="1" noChangeArrowheads="1"/>
          </p:cNvSpPr>
          <p:nvPr>
            <p:ph type="body" idx="1"/>
          </p:nvPr>
        </p:nvSpPr>
        <p:spPr>
          <a:noFill/>
          <a:ln w="9525"/>
        </p:spPr>
        <p:txBody>
          <a:bodyPr/>
          <a:lstStyle/>
          <a:p>
            <a:r>
              <a:rPr lang="en-US" dirty="0"/>
              <a:t>A third problem arising from accounting diversity relates to the lack of comparability of financial statements between companies using different accounting standards. This complicates international investors’ job of deciding which foreign companies to invest in. It is very difficult, if not impossible, for a potential investor to directly compare the financial position and performance of, for example, automobile manufacturers in Germany (BMW), Japan (Toyota), and the U.S. (Ford) because these three countries have different financial accounting and reporting standards. </a:t>
            </a:r>
          </a:p>
          <a:p>
            <a:r>
              <a:rPr lang="en-US" dirty="0"/>
              <a:t>Because of the problems associated with worldwide accounting diversity, work to reduce accounting differences across countries and establish a single set of global accounting standards has been ongoing for more than four decades. The ultimate goal is to have all companies in the world following one set of accounting standards. While numerous organizations have been involved in the international convergence of financial reporting over the years, the most important players in this effort have been the International Accounting Standards Board and its predecessor, the International Accounting Standards Committee. </a:t>
            </a:r>
          </a:p>
        </p:txBody>
      </p:sp>
    </p:spTree>
    <p:extLst>
      <p:ext uri="{BB962C8B-B14F-4D97-AF65-F5344CB8AC3E}">
        <p14:creationId xmlns:p14="http://schemas.microsoft.com/office/powerpoint/2010/main" val="1825145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89038" y="703263"/>
            <a:ext cx="4632325" cy="3473450"/>
          </a:xfrm>
          <a:ln/>
        </p:spPr>
      </p:sp>
      <p:sp>
        <p:nvSpPr>
          <p:cNvPr id="53251" name="Rectangle 3"/>
          <p:cNvSpPr>
            <a:spLocks noGrp="1" noChangeArrowheads="1"/>
          </p:cNvSpPr>
          <p:nvPr>
            <p:ph type="body" idx="1"/>
          </p:nvPr>
        </p:nvSpPr>
        <p:spPr>
          <a:noFill/>
          <a:ln w="9525"/>
        </p:spPr>
        <p:txBody>
          <a:bodyPr/>
          <a:lstStyle/>
          <a:p>
            <a:r>
              <a:rPr lang="en-US" dirty="0"/>
              <a:t>In hopes of eliminating the diversity of principles used throughout the world, the International Accounting Standards Committee (IASC) was formed in June 1973 by accountancy bodies in Australia, Canada, France, Germany, Japan, Mexico, the Netherlands, the United Kingdom and Ireland, and the United States. The IASC operated until April 1, 2001, when it was succeeded by the International Accounting Standards Board (IASB). </a:t>
            </a:r>
          </a:p>
          <a:p>
            <a:r>
              <a:rPr lang="en-US" dirty="0"/>
              <a:t>Based in London, the IASC’s primary objective was to develop international accounting standards (IASs). The IASC had no power to require the use of its standards, but member accountancy bodies pledged to work toward adoption of IASs in their countries. IASs were approved by a board consisting of representatives from 14 countries. The part-time board members normally met only three times a year for three or four days. The publication of a final IAS required approval of at least 11 of the 14 board members. </a:t>
            </a:r>
          </a:p>
        </p:txBody>
      </p:sp>
    </p:spTree>
    <p:extLst>
      <p:ext uri="{BB962C8B-B14F-4D97-AF65-F5344CB8AC3E}">
        <p14:creationId xmlns:p14="http://schemas.microsoft.com/office/powerpoint/2010/main" val="453825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89038" y="703263"/>
            <a:ext cx="4632325" cy="3473450"/>
          </a:xfrm>
          <a:ln/>
        </p:spPr>
      </p:sp>
      <p:sp>
        <p:nvSpPr>
          <p:cNvPr id="53251" name="Rectangle 3"/>
          <p:cNvSpPr>
            <a:spLocks noGrp="1" noChangeArrowheads="1"/>
          </p:cNvSpPr>
          <p:nvPr>
            <p:ph type="body" idx="1"/>
          </p:nvPr>
        </p:nvSpPr>
        <p:spPr>
          <a:noFill/>
          <a:ln w="9525"/>
        </p:spPr>
        <p:txBody>
          <a:bodyPr/>
          <a:lstStyle/>
          <a:p>
            <a:r>
              <a:rPr lang="en-US" dirty="0"/>
              <a:t>Early IASs tended to follow a lowest common denominator approach and often allowed at least two methods for dealing with a particular accounting issue. For example, </a:t>
            </a:r>
            <a:r>
              <a:rPr lang="en-US" i="1" dirty="0"/>
              <a:t>IAS 2, </a:t>
            </a:r>
            <a:r>
              <a:rPr lang="en-US" dirty="0"/>
              <a:t>originally issued in 1975, allowed the use of specific identification, FIFO, LIFO, average cost, and the base stock method for valuing inventories, effectively sanctioning most of the alternative methods in worldwide use. For the same reason, the IASC initially allowed both the traditional U.S. treatment of expensing goodwill over a period of up to 40 years and the U.K. approach of writing off goodwill directly to stockholders’ equity. Although perhaps necessary from a political perspective, such compromise brought the IASC under heavy criticism. </a:t>
            </a:r>
          </a:p>
        </p:txBody>
      </p:sp>
    </p:spTree>
    <p:extLst>
      <p:ext uri="{BB962C8B-B14F-4D97-AF65-F5344CB8AC3E}">
        <p14:creationId xmlns:p14="http://schemas.microsoft.com/office/powerpoint/2010/main" val="273794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In 1987, the International Organization of Securities Commissions (IOSCO) became a member of the IASC’s Consultative Group. IOSCO is composed of the stock exchange regulators in more than 100 countries, including the U.S. SEC. As one of its objectives, IOSCO works to facilitate cross-border securities offerings and listings by multinational issuers. To this end, IOSCO supported the IASC’s efforts at developing IASs that foreign issuers could use in lieu of local accounting standards when entering capital markets outside of their home country. “This could mean, for example, that if a French company had a simultaneous stock offering in the United States, Canada, and Japan, financial statements prepared in accordance with international standards could be used in all three nations.”</a:t>
            </a:r>
            <a:r>
              <a:rPr lang="en-US" baseline="30000" dirty="0"/>
              <a:t>7 </a:t>
            </a:r>
          </a:p>
          <a:p>
            <a:r>
              <a:rPr lang="en-US" dirty="0"/>
              <a:t>IOSCO supported the IASC’s Comparability Project (begun in 1987) “to eliminate most of the choices of accounting treatment currently permitted under International Accounting Standards.”</a:t>
            </a:r>
            <a:r>
              <a:rPr lang="en-US" baseline="30000" dirty="0"/>
              <a:t>8</a:t>
            </a:r>
            <a:r>
              <a:rPr lang="en-US" dirty="0"/>
              <a:t> As a result of the Comparability Project, 10 revised </a:t>
            </a:r>
            <a:r>
              <a:rPr lang="en-US" u="sng" dirty="0"/>
              <a:t>IASs </a:t>
            </a:r>
            <a:r>
              <a:rPr lang="en-US" dirty="0"/>
              <a:t>were approved in 1993 to become effective in 1995. In 1993, IOSCO and the IASC agreed upon a list of “core” standards to use in financial statements of companies involved in cross-border securities offerings and listings. Upon their completion, IOSCO agreed to evaluate the core standards for possible endorsement for cross-border listing purposes. </a:t>
            </a:r>
          </a:p>
        </p:txBody>
      </p:sp>
    </p:spTree>
    <p:extLst>
      <p:ext uri="{BB962C8B-B14F-4D97-AF65-F5344CB8AC3E}">
        <p14:creationId xmlns:p14="http://schemas.microsoft.com/office/powerpoint/2010/main" val="25559666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The IASC accelerated its pace of standards development, issuing or revising 16 standards in the period 1997–1998. With the publication of </a:t>
            </a:r>
            <a:r>
              <a:rPr lang="en-US" i="1" dirty="0"/>
              <a:t>IAS 39 </a:t>
            </a:r>
            <a:r>
              <a:rPr lang="en-US" dirty="0"/>
              <a:t>in December 1998, the IASC completed its work program to develop the core set of standards. In 2000, IOSCO’s Technical Committee recommended that securities regulators permit foreign issuers to use IASC standards to gain access to a country’s capital market as an alternative to using local standards, and many stock exchanges around the world implemented this recommendation. </a:t>
            </a:r>
          </a:p>
        </p:txBody>
      </p:sp>
    </p:spTree>
    <p:extLst>
      <p:ext uri="{BB962C8B-B14F-4D97-AF65-F5344CB8AC3E}">
        <p14:creationId xmlns:p14="http://schemas.microsoft.com/office/powerpoint/2010/main" val="38446293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dirty="0"/>
              <a:t>LO 11-3: List the types of authoritative pronouncements that constitute International Financial Reporting Standards (IFRS).</a:t>
            </a:r>
          </a:p>
          <a:p>
            <a:endParaRPr lang="en-US" dirty="0"/>
          </a:p>
        </p:txBody>
      </p:sp>
    </p:spTree>
    <p:extLst>
      <p:ext uri="{BB962C8B-B14F-4D97-AF65-F5344CB8AC3E}">
        <p14:creationId xmlns:p14="http://schemas.microsoft.com/office/powerpoint/2010/main" val="3765690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89038" y="703263"/>
            <a:ext cx="4632325" cy="3473450"/>
          </a:xfrm>
          <a:ln/>
        </p:spPr>
      </p:sp>
      <p:sp>
        <p:nvSpPr>
          <p:cNvPr id="40963" name="Rectangle 3"/>
          <p:cNvSpPr>
            <a:spLocks noGrp="1" noChangeArrowheads="1"/>
          </p:cNvSpPr>
          <p:nvPr>
            <p:ph type="body" idx="1"/>
          </p:nvPr>
        </p:nvSpPr>
        <p:spPr>
          <a:noFill/>
          <a:ln w="9525"/>
        </p:spPr>
        <p:txBody>
          <a:bodyPr/>
          <a:lstStyle/>
          <a:p>
            <a:pPr defTabSz="931774">
              <a:defRPr/>
            </a:pPr>
            <a:r>
              <a:rPr lang="en-US" dirty="0">
                <a:solidFill>
                  <a:srgbClr val="000000"/>
                </a:solidFill>
                <a:cs typeface="Times New Roman" panose="02020603050405020304" pitchFamily="18" charset="0"/>
              </a:rPr>
              <a:t>Historically, considerable differences have existed across countries with respect to how financial reports are prepared and presented. </a:t>
            </a:r>
          </a:p>
          <a:p>
            <a:r>
              <a:rPr lang="en-US" dirty="0">
                <a:solidFill>
                  <a:srgbClr val="000000"/>
                </a:solidFill>
              </a:rPr>
              <a:t>Many European companies present intangible assets first and cash last in the balance sheet, and some include a line item in the income statement labeled “own work performed and capitalized.” </a:t>
            </a:r>
          </a:p>
          <a:p>
            <a:r>
              <a:rPr lang="en-US" dirty="0">
                <a:solidFill>
                  <a:srgbClr val="000000"/>
                </a:solidFill>
              </a:rPr>
              <a:t>A significant number of U.S. companies use LIFO in measuring inventory, whereas this method is not acceptable in most other countries in the world. </a:t>
            </a:r>
            <a:endParaRPr lang="en-US" b="1" dirty="0">
              <a:solidFill>
                <a:srgbClr val="000000"/>
              </a:solidFill>
              <a:cs typeface="Times New Roman" pitchFamily="18" charset="0"/>
            </a:endParaRPr>
          </a:p>
          <a:p>
            <a:pPr defTabSz="931774">
              <a:defRPr/>
            </a:pPr>
            <a:endParaRPr lang="en-US" b="1" dirty="0">
              <a:solidFill>
                <a:srgbClr val="000000"/>
              </a:solidFill>
              <a:cs typeface="Times New Roman" pitchFamily="18" charset="0"/>
            </a:endParaRPr>
          </a:p>
          <a:p>
            <a:endParaRPr lang="en-US" dirty="0">
              <a:solidFill>
                <a:srgbClr val="000000"/>
              </a:solidFill>
            </a:endParaRPr>
          </a:p>
        </p:txBody>
      </p:sp>
    </p:spTree>
    <p:extLst>
      <p:ext uri="{BB962C8B-B14F-4D97-AF65-F5344CB8AC3E}">
        <p14:creationId xmlns:p14="http://schemas.microsoft.com/office/powerpoint/2010/main" val="3410508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International Financial Reporting Standards (IFRS) </a:t>
            </a:r>
          </a:p>
          <a:p>
            <a:r>
              <a:rPr lang="en-US" dirty="0"/>
              <a:t>In April 2001, the IASB adopted all international accounting standards (IASs) issued by the IASC and announced that its accounting standards would be called </a:t>
            </a:r>
            <a:r>
              <a:rPr lang="en-US" i="1" dirty="0"/>
              <a:t>international financial reporting standards </a:t>
            </a:r>
            <a:r>
              <a:rPr lang="en-US" dirty="0"/>
              <a:t>(IFRS). </a:t>
            </a:r>
            <a:r>
              <a:rPr lang="en-US" i="1" dirty="0"/>
              <a:t>IAS 1, </a:t>
            </a:r>
            <a:r>
              <a:rPr lang="en-US" dirty="0"/>
              <a:t>“Presentation of Financial Statements,” was amended in 2003 and defines IFRS as standards and interpretations adopted by the IASB. </a:t>
            </a:r>
          </a:p>
        </p:txBody>
      </p:sp>
    </p:spTree>
    <p:extLst>
      <p:ext uri="{BB962C8B-B14F-4D97-AF65-F5344CB8AC3E}">
        <p14:creationId xmlns:p14="http://schemas.microsoft.com/office/powerpoint/2010/main" val="2312759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The authoritative pronouncements that make up IFRS consist of these: </a:t>
            </a:r>
          </a:p>
          <a:p>
            <a:pPr marL="171450" indent="-171450">
              <a:buFont typeface="Arial"/>
              <a:buChar char="•"/>
            </a:pPr>
            <a:r>
              <a:rPr lang="en-US" dirty="0"/>
              <a:t>International Financial Reporting Standards (IFRSs) issued by the IASB. </a:t>
            </a:r>
          </a:p>
          <a:p>
            <a:pPr marL="171450" indent="-171450">
              <a:buFont typeface="Arial"/>
              <a:buChar char="•"/>
            </a:pPr>
            <a:r>
              <a:rPr lang="en-US" dirty="0"/>
              <a:t>International Accounting Standards (IASs) issued by the IASC (and adopted by the IASB). </a:t>
            </a:r>
          </a:p>
          <a:p>
            <a:pPr marL="171450" indent="-171450">
              <a:buFont typeface="Arial"/>
              <a:buChar char="•"/>
            </a:pPr>
            <a:r>
              <a:rPr lang="en-US" dirty="0"/>
              <a:t>Interpretations issued by the International Financial Reporting Interpretations Committee (IFRICs). </a:t>
            </a:r>
          </a:p>
          <a:p>
            <a:pPr marL="171450" indent="-171450">
              <a:buFont typeface="Arial"/>
              <a:buChar char="•"/>
            </a:pPr>
            <a:r>
              <a:rPr lang="en-US" dirty="0"/>
              <a:t>Interpretations issued by the Standing Interpretations Committee (SICs) (and adopted by the IASB). </a:t>
            </a:r>
          </a:p>
          <a:p>
            <a:endParaRPr lang="en-US" dirty="0"/>
          </a:p>
          <a:p>
            <a:r>
              <a:rPr lang="en-US" dirty="0"/>
              <a:t>The IASC issued 41 IASs from 1975 to 2001, and the IASB had issued 16 IFRSs as of January 2016. Several IASs have been withdrawn or superseded by subsequent standards. </a:t>
            </a:r>
          </a:p>
        </p:txBody>
      </p:sp>
    </p:spTree>
    <p:extLst>
      <p:ext uri="{BB962C8B-B14F-4D97-AF65-F5344CB8AC3E}">
        <p14:creationId xmlns:p14="http://schemas.microsoft.com/office/powerpoint/2010/main" val="2286859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The IASC issued 41 IASs from 1975 to 2001, and the IASB had issued 16 IFRSs as of January 2016. Several IASs have been withdrawn or superseded by subsequent standards. Other IASs have been revised one or more times since their original issuance. For example, </a:t>
            </a:r>
            <a:r>
              <a:rPr lang="en-US" i="1" dirty="0"/>
              <a:t>IAS 2, </a:t>
            </a:r>
            <a:r>
              <a:rPr lang="en-US" dirty="0"/>
              <a:t>“Inventories,” was originally issued in 1975 but was revised in 1993 and updated in 2003. Of the 41 IASs issued by the IASC, only 25 were still in force as of January 2019. </a:t>
            </a:r>
          </a:p>
        </p:txBody>
      </p:sp>
    </p:spTree>
    <p:extLst>
      <p:ext uri="{BB962C8B-B14F-4D97-AF65-F5344CB8AC3E}">
        <p14:creationId xmlns:p14="http://schemas.microsoft.com/office/powerpoint/2010/main" val="20538366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As of January 2019, 20 Interpretations (15 IFRICs and 5 SICs) were in effect on that date. Together, the two sets of standards and two sets of interpretations comprise what the IASB refers to as IFRS and what can be thought of as International GAAP. IFRSs constitute a comprehensive set of financial reporting standards that covers most major accounting issues. In addition, the IASB’s </a:t>
            </a:r>
            <a:r>
              <a:rPr lang="en-US" i="1" dirty="0"/>
              <a:t>Conceptual Framework for Financial Reporting, </a:t>
            </a:r>
            <a:r>
              <a:rPr lang="en-US" dirty="0"/>
              <a:t>which is very similar in scope to the FASB’s conceptual framework</a:t>
            </a:r>
            <a:r>
              <a:rPr lang="en-US" i="1" dirty="0"/>
              <a:t>, </a:t>
            </a:r>
            <a:r>
              <a:rPr lang="en-US" dirty="0"/>
              <a:t>provides a basis for determining the appropriate accounting treatment for items not covered by a specific standard or interpretation. As was true for its predecessor, the IASB does not have the ability to enforce its standards. It develops IFRSs for the public good and makes them available to any organization or nation that wishes to use them. </a:t>
            </a:r>
          </a:p>
          <a:p>
            <a:r>
              <a:rPr lang="en-US" dirty="0"/>
              <a:t>The IASB </a:t>
            </a:r>
            <a:r>
              <a:rPr lang="en-US" i="1" dirty="0"/>
              <a:t>Conceptual Framework </a:t>
            </a:r>
            <a:r>
              <a:rPr lang="en-US" dirty="0"/>
              <a:t>states that the “the objective of general purpose financial reporting is to provide financial information about the reporting entity that is useful to existing and potential investors, lenders and other creditors in making decisions about providing resources to the entity.”</a:t>
            </a:r>
            <a:r>
              <a:rPr lang="en-US" baseline="30000" dirty="0"/>
              <a:t>9</a:t>
            </a:r>
            <a:r>
              <a:rPr lang="en-US" dirty="0"/>
              <a:t> The framework further states that “other parties, such as regulators and members of the public other than investors, lenders and other creditors, may also find general purpose financial reports useful. However, those reports are not primarily directed to these other groups.</a:t>
            </a:r>
          </a:p>
        </p:txBody>
      </p:sp>
    </p:spTree>
    <p:extLst>
      <p:ext uri="{BB962C8B-B14F-4D97-AF65-F5344CB8AC3E}">
        <p14:creationId xmlns:p14="http://schemas.microsoft.com/office/powerpoint/2010/main" val="2109686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89038" y="703263"/>
            <a:ext cx="4632325" cy="3473450"/>
          </a:xfrm>
          <a:ln/>
        </p:spPr>
      </p:sp>
      <p:sp>
        <p:nvSpPr>
          <p:cNvPr id="52227" name="Rectangle 3"/>
          <p:cNvSpPr>
            <a:spLocks noGrp="1" noChangeArrowheads="1"/>
          </p:cNvSpPr>
          <p:nvPr>
            <p:ph type="body" idx="1"/>
          </p:nvPr>
        </p:nvSpPr>
        <p:spPr>
          <a:noFill/>
          <a:ln w="9525"/>
        </p:spPr>
        <p:txBody>
          <a:bodyPr/>
          <a:lstStyle/>
          <a:p>
            <a:r>
              <a:rPr lang="en-US" dirty="0"/>
              <a:t>The IASB </a:t>
            </a:r>
            <a:r>
              <a:rPr lang="en-US" i="1" dirty="0"/>
              <a:t>Conceptual Framework </a:t>
            </a:r>
            <a:r>
              <a:rPr lang="en-US" dirty="0"/>
              <a:t>states that the “the objective of general purpose financial reporting is to provide financial information about the reporting entity that is useful to existing and potential investors, lenders and other creditors in making decisions about providing resources to the entity.”</a:t>
            </a:r>
            <a:r>
              <a:rPr lang="en-US" baseline="30000" dirty="0"/>
              <a:t>9</a:t>
            </a:r>
            <a:r>
              <a:rPr lang="en-US" dirty="0"/>
              <a:t> The framework further states that “other parties, such as regulators and members of the public other than investors, lenders and other creditors, may also find general purpose financial reports useful. However, those reports are not primarily directed to these other groups.</a:t>
            </a:r>
          </a:p>
        </p:txBody>
      </p:sp>
    </p:spTree>
    <p:extLst>
      <p:ext uri="{BB962C8B-B14F-4D97-AF65-F5344CB8AC3E}">
        <p14:creationId xmlns:p14="http://schemas.microsoft.com/office/powerpoint/2010/main" val="12795487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dirty="0"/>
              <a:t>LO 11-4: Describe the ways and the extent to which IFRS Standards are used around the world. </a:t>
            </a:r>
          </a:p>
        </p:txBody>
      </p:sp>
    </p:spTree>
    <p:extLst>
      <p:ext uri="{BB962C8B-B14F-4D97-AF65-F5344CB8AC3E}">
        <p14:creationId xmlns:p14="http://schemas.microsoft.com/office/powerpoint/2010/main" val="75962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89038" y="703263"/>
            <a:ext cx="4632325" cy="3473450"/>
          </a:xfrm>
          <a:ln/>
        </p:spPr>
      </p:sp>
      <p:sp>
        <p:nvSpPr>
          <p:cNvPr id="55299" name="Rectangle 3"/>
          <p:cNvSpPr>
            <a:spLocks noGrp="1" noChangeArrowheads="1"/>
          </p:cNvSpPr>
          <p:nvPr>
            <p:ph type="body" idx="1"/>
          </p:nvPr>
        </p:nvSpPr>
        <p:spPr>
          <a:noFill/>
          <a:ln w="9525"/>
        </p:spPr>
        <p:txBody>
          <a:bodyPr/>
          <a:lstStyle/>
          <a:p>
            <a:r>
              <a:rPr lang="en-US" dirty="0"/>
              <a:t>A country can use IFRS in a number of different ways. For example, a country could (1) adopt IFRS as its national GAAP, (2) </a:t>
            </a:r>
            <a:r>
              <a:rPr lang="en-US" i="1" dirty="0"/>
              <a:t>require </a:t>
            </a:r>
            <a:r>
              <a:rPr lang="en-US" dirty="0"/>
              <a:t>domestic listed companies to use IFRS in preparing their </a:t>
            </a:r>
            <a:r>
              <a:rPr lang="en-US" i="1" dirty="0"/>
              <a:t>consolidated </a:t>
            </a:r>
            <a:r>
              <a:rPr lang="en-US" dirty="0"/>
              <a:t>financial statements, (3) </a:t>
            </a:r>
            <a:r>
              <a:rPr lang="en-US" i="1" dirty="0"/>
              <a:t>permit </a:t>
            </a:r>
            <a:r>
              <a:rPr lang="en-US" dirty="0"/>
              <a:t>domestic listed companies to use IFRS, and/or (4) require or allow </a:t>
            </a:r>
            <a:r>
              <a:rPr lang="en-US" i="1" dirty="0"/>
              <a:t>foreign </a:t>
            </a:r>
            <a:r>
              <a:rPr lang="en-US" dirty="0"/>
              <a:t>companies listed on a domestic stock exchange to use IFRS. See Exhibit 11.5 for a summary of the extent to which IFRS are required or permitted to be used by domestic listed companies in preparing consolidated financial statements in countries around the world. </a:t>
            </a:r>
            <a:endParaRPr lang="en-US" sz="1600" dirty="0"/>
          </a:p>
        </p:txBody>
      </p:sp>
    </p:spTree>
    <p:extLst>
      <p:ext uri="{BB962C8B-B14F-4D97-AF65-F5344CB8AC3E}">
        <p14:creationId xmlns:p14="http://schemas.microsoft.com/office/powerpoint/2010/main" val="1043898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89038" y="703263"/>
            <a:ext cx="4632325" cy="3473450"/>
          </a:xfrm>
          <a:ln/>
        </p:spPr>
      </p:sp>
      <p:sp>
        <p:nvSpPr>
          <p:cNvPr id="55299" name="Rectangle 3"/>
          <p:cNvSpPr>
            <a:spLocks noGrp="1" noChangeArrowheads="1"/>
          </p:cNvSpPr>
          <p:nvPr>
            <p:ph type="body" idx="1"/>
          </p:nvPr>
        </p:nvSpPr>
        <p:spPr>
          <a:noFill/>
          <a:ln w="9525"/>
        </p:spPr>
        <p:txBody>
          <a:bodyPr/>
          <a:lstStyle/>
          <a:p>
            <a:r>
              <a:rPr lang="en-US" dirty="0"/>
              <a:t>Of the 149 countries included in Exhibit 11.5, as of 2019, 105 required all or most domestic listed companies to use IFRS. Most significant among this group of IFRS users are the 28 countries of the European Union (EU). All publicly traded companies in the EU have been required to use IFRS to prepare their consolidated financial statements since January 1, 2005. In some EU countries, such as France and Germany, publicly traded companies continue to use domestic GAAP to prepare separate parent-company financial statements, which often serve as the basis for taxation. With the EU’s adoption of IFRS, the IASB gained a substantial amount of legitimacy as the global accounting standard setter. </a:t>
            </a:r>
          </a:p>
          <a:p>
            <a:r>
              <a:rPr lang="en-US" dirty="0"/>
              <a:t>By 2015, most countries of economic importance required or permitted domestic listed companies to use IFRS in preparing consolidated financial statements (or were in the process of doing so). The most important exceptions were China and the United States, the two largest economies in the world. </a:t>
            </a:r>
            <a:endParaRPr lang="en-US" sz="1600" dirty="0"/>
          </a:p>
        </p:txBody>
      </p:sp>
    </p:spTree>
    <p:extLst>
      <p:ext uri="{BB962C8B-B14F-4D97-AF65-F5344CB8AC3E}">
        <p14:creationId xmlns:p14="http://schemas.microsoft.com/office/powerpoint/2010/main" val="10163030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r>
              <a:rPr lang="en-US" dirty="0"/>
              <a:t>China developed a completely new set of Accounting Standards for Business Enterprises (ASBE) which are substantially converged with IFRS.</a:t>
            </a:r>
            <a:r>
              <a:rPr lang="en-US" baseline="0" dirty="0"/>
              <a:t> </a:t>
            </a:r>
            <a:r>
              <a:rPr lang="en-US" dirty="0"/>
              <a:t>In addition, Chinese companies listed on the Hong Kong stock exchange are permitted to use either Hong Kong GAAP or IFRS. More than 250 Chinese companies listed in Hong Kong prepare IFRS financial statements in addition to financial reports prepared in accordance with ASBE for their listing in China. (The process of IFRS convergence in the United States is described in the next section of this chapter.) </a:t>
            </a:r>
          </a:p>
          <a:p>
            <a:r>
              <a:rPr lang="en-US" dirty="0"/>
              <a:t>There are two primary methods used by countries to incorporate IFRS into their financial reporting requirements for listed companies: (1) full adoption of IFRS as issued by the IASB, without any intervening review or approval by a local body and (2) adoption of IFRS after some form of jurisdictional review and approval process. </a:t>
            </a:r>
          </a:p>
        </p:txBody>
      </p:sp>
    </p:spTree>
    <p:extLst>
      <p:ext uri="{BB962C8B-B14F-4D97-AF65-F5344CB8AC3E}">
        <p14:creationId xmlns:p14="http://schemas.microsoft.com/office/powerpoint/2010/main" val="22862823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dirty="0"/>
              <a:t>LO 11-5: Explain the purpose of </a:t>
            </a:r>
            <a:r>
              <a:rPr lang="en-US" i="0" dirty="0"/>
              <a:t>IFRS for SMEs </a:t>
            </a:r>
            <a:r>
              <a:rPr lang="en-US" dirty="0"/>
              <a:t>and how it differs from full IFRS. </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3923155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89038" y="703263"/>
            <a:ext cx="4632325" cy="3473450"/>
          </a:xfrm>
          <a:ln/>
        </p:spPr>
      </p:sp>
      <p:sp>
        <p:nvSpPr>
          <p:cNvPr id="40963" name="Rectangle 3"/>
          <p:cNvSpPr>
            <a:spLocks noGrp="1" noChangeArrowheads="1"/>
          </p:cNvSpPr>
          <p:nvPr>
            <p:ph type="body" idx="1"/>
          </p:nvPr>
        </p:nvSpPr>
        <p:spPr>
          <a:noFill/>
          <a:ln w="9525"/>
        </p:spPr>
        <p:txBody>
          <a:bodyPr/>
          <a:lstStyle/>
          <a:p>
            <a:r>
              <a:rPr lang="en-US" dirty="0"/>
              <a:t>Efforts have been underway for over four decades to reduce the differences that exist in financial reporting across countries and converge on a single set of global accounting standards. The most important of these efforts has been the work that was begun by the International Accounting Standards Committee (IASC) and continues with the International Accounting Standards Board (IASB) to develop International Financial Reporting Standards (IFRS). Today, publicly traded companies in more than 100 countries around the world are using IFRS to prepare consolidated financial statements. The second part of this chapter describes the process of international convergence of financial reporting, focusing on the work of the IASB and recent efforts to converge U.S. GAAP with IFRS. </a:t>
            </a:r>
          </a:p>
        </p:txBody>
      </p:sp>
    </p:spTree>
    <p:extLst>
      <p:ext uri="{BB962C8B-B14F-4D97-AF65-F5344CB8AC3E}">
        <p14:creationId xmlns:p14="http://schemas.microsoft.com/office/powerpoint/2010/main" val="1465504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a:spcBef>
                <a:spcPts val="611"/>
              </a:spcBef>
              <a:spcAft>
                <a:spcPts val="611"/>
              </a:spcAft>
            </a:pPr>
            <a:r>
              <a:rPr lang="en-US" dirty="0"/>
              <a:t>The vast majority of companies in the world are </a:t>
            </a:r>
            <a:r>
              <a:rPr lang="en-US" i="1" dirty="0"/>
              <a:t>not </a:t>
            </a:r>
            <a:r>
              <a:rPr lang="en-US" dirty="0"/>
              <a:t>publicly traded. The 52 largest stock exchanges globally are estimated to have about 45,000 listed companies. In contrast, there are approximately 28 million private (non-publicly traded) companies in Europe and another 25 million in the United States, not to mention other parts of the world.</a:t>
            </a:r>
            <a:r>
              <a:rPr lang="en-US" baseline="30000" dirty="0"/>
              <a:t>11</a:t>
            </a:r>
            <a:r>
              <a:rPr lang="en-US" dirty="0"/>
              <a:t> Nonpublic companies often are referred to as small and medium-sized entities (SMEs). Full IFRS are primarily designed to meet the needs of public companies. To meet the needs of nonpublic companies, the IASB created a less complex set of standards in 2009. </a:t>
            </a:r>
            <a:r>
              <a:rPr lang="en-US" i="1" dirty="0"/>
              <a:t>IFRS for SMEs </a:t>
            </a:r>
            <a:r>
              <a:rPr lang="en-US" dirty="0"/>
              <a:t>is a self-contained book of standards less than 250 pages in length that differs from full IFRS in the following ways.</a:t>
            </a:r>
            <a:endParaRPr lang="en-US" sz="3700" dirty="0"/>
          </a:p>
        </p:txBody>
      </p:sp>
    </p:spTree>
    <p:extLst>
      <p:ext uri="{BB962C8B-B14F-4D97-AF65-F5344CB8AC3E}">
        <p14:creationId xmlns:p14="http://schemas.microsoft.com/office/powerpoint/2010/main" val="29145205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marL="171450" indent="-171450">
              <a:buFont typeface="Arial"/>
              <a:buChar char="•"/>
            </a:pPr>
            <a:r>
              <a:rPr lang="en-US" dirty="0"/>
              <a:t>Topics in full IFRS not deemed to be relevant for private companies are omitted. Examples include earnings per share, interim reporting, and segment reporting. </a:t>
            </a:r>
          </a:p>
          <a:p>
            <a:pPr marL="171450" indent="-171450">
              <a:buFont typeface="Arial"/>
              <a:buChar char="•"/>
            </a:pPr>
            <a:r>
              <a:rPr lang="en-US" dirty="0"/>
              <a:t>Significantly fewer disclosures are required. There are approximately 300 disclosures in </a:t>
            </a:r>
            <a:r>
              <a:rPr lang="en-US" i="1" dirty="0"/>
              <a:t>IFRS for SMEs </a:t>
            </a:r>
            <a:r>
              <a:rPr lang="en-US" dirty="0"/>
              <a:t>compared to around 3,000 in full IFRS. </a:t>
            </a:r>
          </a:p>
          <a:p>
            <a:pPr marL="171450" indent="-171450">
              <a:buFont typeface="Arial"/>
              <a:buChar char="•"/>
            </a:pPr>
            <a:r>
              <a:rPr lang="en-US" dirty="0"/>
              <a:t>Some principles for recognizing and measuring assets, liabilities, income, and expenses in full IFRS are simplified. Examples include: </a:t>
            </a:r>
          </a:p>
          <a:p>
            <a:pPr marL="628650" lvl="1" indent="-171450">
              <a:buFont typeface="Arial"/>
              <a:buChar char="•"/>
            </a:pPr>
            <a:r>
              <a:rPr lang="en-US" dirty="0"/>
              <a:t>Borrowing costs: all borrowing costs are expensed as incurred (full IFRS requires some borrowing costs to be capitalized). </a:t>
            </a:r>
          </a:p>
          <a:p>
            <a:pPr marL="628650" lvl="1" indent="-171450">
              <a:buFont typeface="Arial"/>
              <a:buChar char="•"/>
            </a:pPr>
            <a:r>
              <a:rPr lang="en-US" dirty="0"/>
              <a:t>Development costs: all development costs are expensed as incurred (full IFRS requires some development costs to be capitalized). </a:t>
            </a:r>
          </a:p>
          <a:p>
            <a:pPr marL="628650" lvl="1" indent="-171450">
              <a:buFont typeface="Arial"/>
              <a:buChar char="•"/>
            </a:pPr>
            <a:r>
              <a:rPr lang="en-US" dirty="0"/>
              <a:t>Goodwill: amortized over useful life (full IFRS requires testing goodwill for impairment without amortization). </a:t>
            </a:r>
          </a:p>
          <a:p>
            <a:pPr marL="628650" lvl="1" indent="-171450">
              <a:buFont typeface="Arial"/>
              <a:buChar char="•"/>
            </a:pPr>
            <a:r>
              <a:rPr lang="en-US" dirty="0"/>
              <a:t>Property, plant, and equipment: cost model must be used (full IFRS allows choice between cost and revaluation models). </a:t>
            </a:r>
          </a:p>
          <a:p>
            <a:pPr marL="628650" lvl="1" indent="-171450">
              <a:buFont typeface="Arial"/>
              <a:buChar char="•"/>
            </a:pPr>
            <a:r>
              <a:rPr lang="en-US" dirty="0"/>
              <a:t>Defined benefit plans: actuarial gains and losses are recognized immediately (full IFRS allows choice between immediate recognition or deferral and amortization). </a:t>
            </a:r>
            <a:endParaRPr lang="en-US" sz="3700" dirty="0"/>
          </a:p>
        </p:txBody>
      </p:sp>
    </p:spTree>
    <p:extLst>
      <p:ext uri="{BB962C8B-B14F-4D97-AF65-F5344CB8AC3E}">
        <p14:creationId xmlns:p14="http://schemas.microsoft.com/office/powerpoint/2010/main" val="1607816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marL="628650" lvl="1" indent="-171450">
              <a:buFont typeface="Arial"/>
              <a:buChar char="•"/>
            </a:pPr>
            <a:r>
              <a:rPr lang="en-US" dirty="0"/>
              <a:t>Goodwill: amortized over useful life (full IFRS requires testing goodwill for impairment without amortization). </a:t>
            </a:r>
          </a:p>
          <a:p>
            <a:pPr marL="628650" lvl="1" indent="-171450">
              <a:buFont typeface="Arial"/>
              <a:buChar char="•"/>
            </a:pPr>
            <a:r>
              <a:rPr lang="en-US" dirty="0"/>
              <a:t>Property, plant, and equipment: cost model must be used (full IFRS allows choice between cost and revaluation models). </a:t>
            </a:r>
          </a:p>
          <a:p>
            <a:pPr marL="628650" lvl="1" indent="-171450">
              <a:buFont typeface="Arial"/>
              <a:buChar char="•"/>
            </a:pPr>
            <a:r>
              <a:rPr lang="en-US" dirty="0"/>
              <a:t>Defined benefit plans: actuarial gains and losses are recognized immediately (full IFRS allows choice between immediate recognition or deferral and amortization). </a:t>
            </a:r>
            <a:endParaRPr lang="en-US" sz="3700" dirty="0"/>
          </a:p>
          <a:p>
            <a:r>
              <a:rPr lang="en-US" i="1" dirty="0"/>
              <a:t>IFRS for SMEs </a:t>
            </a:r>
            <a:r>
              <a:rPr lang="en-US" dirty="0"/>
              <a:t>is available for any country to adopt, regardless of whether it has adopted full IFRS. To date, a smaller number of countries has opted to require private companies to use </a:t>
            </a:r>
            <a:r>
              <a:rPr lang="en-US" i="1" dirty="0"/>
              <a:t>IFRS for SMEs </a:t>
            </a:r>
            <a:r>
              <a:rPr lang="en-US" dirty="0"/>
              <a:t>than the number of countries that requires public companies to use full IFRS. </a:t>
            </a:r>
            <a:endParaRPr lang="en-US" sz="3700" dirty="0"/>
          </a:p>
        </p:txBody>
      </p:sp>
    </p:spTree>
    <p:extLst>
      <p:ext uri="{BB962C8B-B14F-4D97-AF65-F5344CB8AC3E}">
        <p14:creationId xmlns:p14="http://schemas.microsoft.com/office/powerpoint/2010/main" val="8014285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89038" y="703263"/>
            <a:ext cx="4632325" cy="3473450"/>
          </a:xfrm>
          <a:ln/>
        </p:spPr>
      </p:sp>
      <p:sp>
        <p:nvSpPr>
          <p:cNvPr id="48131" name="Rectangle 3"/>
          <p:cNvSpPr>
            <a:spLocks noGrp="1" noChangeArrowheads="1"/>
          </p:cNvSpPr>
          <p:nvPr>
            <p:ph type="body" idx="1"/>
          </p:nvPr>
        </p:nvSpPr>
        <p:spPr>
          <a:noFill/>
          <a:ln w="9525"/>
        </p:spPr>
        <p:txBody>
          <a:bodyPr/>
          <a:lstStyle/>
          <a:p>
            <a:r>
              <a:rPr lang="en-US" dirty="0"/>
              <a:t>LO 11-6: Understand the steps to be taken in preparing IFRS financial statements for the first time.</a:t>
            </a:r>
          </a:p>
        </p:txBody>
      </p:sp>
    </p:spTree>
    <p:extLst>
      <p:ext uri="{BB962C8B-B14F-4D97-AF65-F5344CB8AC3E}">
        <p14:creationId xmlns:p14="http://schemas.microsoft.com/office/powerpoint/2010/main" val="33959929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a:spcBef>
                <a:spcPts val="611"/>
              </a:spcBef>
              <a:spcAft>
                <a:spcPts val="611"/>
              </a:spcAft>
            </a:pPr>
            <a:r>
              <a:rPr lang="en-US" dirty="0"/>
              <a:t>Publicly traded companies in more than 100 countries around the world have been required to discontinue using their old accounting standards and adopt IFRS in preparing their consolidated financial statements. The process of converting from one set of accounting standards to another is quite complex and there are many questions to be answered. To provide guidance on this issue, the first standard developed by the IASB was </a:t>
            </a:r>
            <a:r>
              <a:rPr lang="en-US" i="1" dirty="0"/>
              <a:t>IFRS 1, </a:t>
            </a:r>
            <a:r>
              <a:rPr lang="en-US" dirty="0"/>
              <a:t>“First-Time Adoption of IFRS.” </a:t>
            </a:r>
            <a:r>
              <a:rPr lang="en-US" i="1" dirty="0"/>
              <a:t>IFRS 1 </a:t>
            </a:r>
            <a:r>
              <a:rPr lang="en-US" dirty="0"/>
              <a:t>establishes the procedures to be followed in converting from previously used accounting standards to IFRS for the first time, and introduces the concept of the “opening balance sheet.” </a:t>
            </a:r>
            <a:endParaRPr lang="en-US" sz="3700" dirty="0"/>
          </a:p>
        </p:txBody>
      </p:sp>
    </p:spTree>
    <p:extLst>
      <p:ext uri="{BB962C8B-B14F-4D97-AF65-F5344CB8AC3E}">
        <p14:creationId xmlns:p14="http://schemas.microsoft.com/office/powerpoint/2010/main" val="37270199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a:spcBef>
                <a:spcPts val="611"/>
              </a:spcBef>
              <a:spcAft>
                <a:spcPts val="611"/>
              </a:spcAft>
            </a:pPr>
            <a:r>
              <a:rPr lang="en-US" i="1" dirty="0"/>
              <a:t>IFRS 1 </a:t>
            </a:r>
            <a:r>
              <a:rPr lang="en-US" dirty="0"/>
              <a:t>requires companies transitioning to IFRS to prepare an </a:t>
            </a:r>
            <a:r>
              <a:rPr lang="en-US" i="1" dirty="0"/>
              <a:t>opening balance sheet </a:t>
            </a:r>
            <a:r>
              <a:rPr lang="en-US" dirty="0"/>
              <a:t>at the “date of transition.” The transition date is the beginning of the earliest period for which an entity presents full comparative information under IFRS. The following timeline shows how the transition date is determined.</a:t>
            </a:r>
            <a:endParaRPr lang="en-US" sz="3700" dirty="0"/>
          </a:p>
        </p:txBody>
      </p:sp>
    </p:spTree>
    <p:extLst>
      <p:ext uri="{BB962C8B-B14F-4D97-AF65-F5344CB8AC3E}">
        <p14:creationId xmlns:p14="http://schemas.microsoft.com/office/powerpoint/2010/main" val="8569185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a:spcBef>
                <a:spcPts val="611"/>
              </a:spcBef>
              <a:spcAft>
                <a:spcPts val="611"/>
              </a:spcAft>
            </a:pPr>
            <a:r>
              <a:rPr lang="en-US" dirty="0"/>
              <a:t>If a company is preparing financial statements using IFRS for the first time for the year ended December 31, 2019, under </a:t>
            </a:r>
            <a:r>
              <a:rPr lang="en-US" i="1" dirty="0"/>
              <a:t>IFRS 1 </a:t>
            </a:r>
            <a:r>
              <a:rPr lang="en-US" dirty="0"/>
              <a:t>it also must provide comparative financial statements for the year ended December 31, 2020. January 1, 2021, is the beginning of the earliest period for which the comparative information must be provided, and therefore is the transition date. This means that a company must begin using IFRS prior to January 1, 2018, to be able to prepare IFRS financial statements for 2019. </a:t>
            </a:r>
            <a:endParaRPr lang="en-US" sz="3700" dirty="0"/>
          </a:p>
        </p:txBody>
      </p:sp>
    </p:spTree>
    <p:extLst>
      <p:ext uri="{BB962C8B-B14F-4D97-AF65-F5344CB8AC3E}">
        <p14:creationId xmlns:p14="http://schemas.microsoft.com/office/powerpoint/2010/main" val="17082096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fontScale="85000" lnSpcReduction="20000"/>
          </a:bodyPr>
          <a:lstStyle/>
          <a:p>
            <a:r>
              <a:rPr lang="en-US" i="1" dirty="0"/>
              <a:t>Step 1—Determine Applicable IFRS Accounting Policies Based on Standards in Force on the Reporting Date. </a:t>
            </a:r>
          </a:p>
          <a:p>
            <a:r>
              <a:rPr lang="en-US" dirty="0"/>
              <a:t>This requirement implies that companies must know on the transition date what the applicable standards will be on the reporting date. For example, in preparing the opening balance sheet at January 1, 2018, a company would need to determine what IFRS policies will be in effect on December 31, 2019. As a result, companies adopting IFRS must keep track of the date on which new standards go into effect. </a:t>
            </a:r>
          </a:p>
          <a:p>
            <a:r>
              <a:rPr lang="en-US" i="1" dirty="0"/>
              <a:t>Step 2—Recognize Assets and Liabilities Required to Be Recognized under IFRS That Were Not Recognized under Previous GAAP and Derecognize Assets and Liabilities Previously Recognized That Are Not Allowed to Be Recognized under IFRS. </a:t>
            </a:r>
          </a:p>
          <a:p>
            <a:r>
              <a:rPr lang="en-US" i="1" dirty="0"/>
              <a:t>Step 3—Measure Assets and Liabilities Recognized on the Opening Balance Sheet in Accordance with IFRS. </a:t>
            </a:r>
            <a:endParaRPr lang="en-US" dirty="0"/>
          </a:p>
          <a:p>
            <a:r>
              <a:rPr lang="en-US" dirty="0"/>
              <a:t>An entity must retrospectively apply applicable IASB standards to each asset and liability reported on the opening balance sheet. As an example, a U.S.-GAAP company previously using LIFO to measure inventory would have to select a method acceptable under IFRS (FIFO or weighted average cost) and retroactively apply that method to the inventory carried on the opening balance sheet. This represents a change in accounting principle. </a:t>
            </a:r>
            <a:r>
              <a:rPr lang="en-US" i="1" dirty="0"/>
              <a:t>IFRS 1 </a:t>
            </a:r>
            <a:r>
              <a:rPr lang="en-US" dirty="0"/>
              <a:t>indicates that the effect of the change should be recognized in stockholders’ equity on the opening balance sheet, and not in net income. </a:t>
            </a:r>
          </a:p>
          <a:p>
            <a:r>
              <a:rPr lang="en-US" i="1" dirty="0"/>
              <a:t>Step 4—Reclassify Items Previously Classified in a Different Manner from What Is Acceptable under IFRS. </a:t>
            </a:r>
            <a:endParaRPr lang="en-US" dirty="0"/>
          </a:p>
          <a:p>
            <a:r>
              <a:rPr lang="en-US" dirty="0"/>
              <a:t>There are several situations in which accounting elements are classified differently under IFRS and U.S. GAAP. For example, U.S.-GAAP companies classify bank overdrafts as a current liability. </a:t>
            </a:r>
            <a:r>
              <a:rPr lang="en-US" i="1" dirty="0"/>
              <a:t>IAS 7, </a:t>
            </a:r>
            <a:r>
              <a:rPr lang="en-US" dirty="0"/>
              <a:t>“Statement of Cash Flows” stipulates that bank overdrafts that form an integral part of an entity’s cash managements should be classified as a reduction in cash and cash equivalents. </a:t>
            </a:r>
          </a:p>
          <a:p>
            <a:r>
              <a:rPr lang="en-US" i="1" dirty="0"/>
              <a:t>Step 5—Comply with All Presentation and Disclosure Requirements. </a:t>
            </a:r>
            <a:endParaRPr lang="en-US" dirty="0"/>
          </a:p>
          <a:p>
            <a:r>
              <a:rPr lang="en-US" dirty="0"/>
              <a:t>First-time adopters of IFRS must be careful to comply with all presentation and disclosure requirements, especially those contained in </a:t>
            </a:r>
            <a:r>
              <a:rPr lang="en-US" i="1" dirty="0"/>
              <a:t>IAS 1, </a:t>
            </a:r>
            <a:r>
              <a:rPr lang="en-US" dirty="0"/>
              <a:t>“Presentation of Financial Statements.” </a:t>
            </a:r>
            <a:endParaRPr lang="en-US" i="1" dirty="0"/>
          </a:p>
          <a:p>
            <a:endParaRPr lang="en-US" b="1" kern="0" dirty="0">
              <a:solidFill>
                <a:srgbClr val="002060"/>
              </a:solidFill>
              <a:cs typeface="Times New Roman" pitchFamily="18" charset="0"/>
            </a:endParaRPr>
          </a:p>
        </p:txBody>
      </p:sp>
    </p:spTree>
    <p:extLst>
      <p:ext uri="{BB962C8B-B14F-4D97-AF65-F5344CB8AC3E}">
        <p14:creationId xmlns:p14="http://schemas.microsoft.com/office/powerpoint/2010/main" val="9049621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dirty="0"/>
              <a:t>Once the opening IFRS balance sheet has been prepared (for example, on January 1, 2018), the company continues to use IFRS for the next two years so that comparative information can be included in the first set of annual financial statements prepared under IFRS (for example, for the year ended December 31, 2020). </a:t>
            </a:r>
          </a:p>
          <a:p>
            <a:pPr marL="228600" indent="-228600">
              <a:buFont typeface="+mj-lt"/>
              <a:buAutoNum type="arabicPeriod"/>
            </a:pPr>
            <a:r>
              <a:rPr lang="en-US" dirty="0"/>
              <a:t>Reconciliation of total equity measured under previous GAAP to total equity measured under IFRS at: </a:t>
            </a:r>
          </a:p>
          <a:p>
            <a:pPr marL="228600" indent="-228600">
              <a:buFont typeface="+mj-lt"/>
              <a:buAutoNum type="alphaLcParenR"/>
            </a:pPr>
            <a:r>
              <a:rPr lang="en-US" dirty="0"/>
              <a:t>the date of transition (e.g., January 1, 2021), and </a:t>
            </a:r>
          </a:p>
          <a:p>
            <a:pPr marL="228600" indent="-228600">
              <a:buFont typeface="+mj-lt"/>
              <a:buAutoNum type="alphaLcParenR"/>
            </a:pPr>
            <a:r>
              <a:rPr lang="en-US" dirty="0"/>
              <a:t>the end of the comparative period (e.g., December 31, 2020). </a:t>
            </a:r>
          </a:p>
          <a:p>
            <a:pPr marL="228600" indent="-228600">
              <a:buFont typeface="+mj-lt"/>
              <a:buAutoNum type="arabicPeriod" startAt="2"/>
            </a:pPr>
            <a:r>
              <a:rPr lang="en-US" dirty="0"/>
              <a:t>Reconciliation of net income measured under previous GAAP to net income measured under IFRS for the comparative period (e.g., for the year ended December 31, 2018). </a:t>
            </a:r>
          </a:p>
          <a:p>
            <a:r>
              <a:rPr lang="en-US" i="1" dirty="0"/>
              <a:t>IFRS 1 </a:t>
            </a:r>
            <a:r>
              <a:rPr lang="en-US" dirty="0"/>
              <a:t>also requires disclosures explaining the company’s adoption of IFRS, including notes to accompany the IFRS reconciliations. </a:t>
            </a:r>
            <a:endParaRPr lang="en-US" b="1" kern="0" dirty="0">
              <a:solidFill>
                <a:srgbClr val="002060"/>
              </a:solidFill>
              <a:cs typeface="Times New Roman" pitchFamily="18" charset="0"/>
            </a:endParaRPr>
          </a:p>
        </p:txBody>
      </p:sp>
    </p:spTree>
    <p:extLst>
      <p:ext uri="{BB962C8B-B14F-4D97-AF65-F5344CB8AC3E}">
        <p14:creationId xmlns:p14="http://schemas.microsoft.com/office/powerpoint/2010/main" val="15392780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dirty="0"/>
              <a:t>With respect to the issue of determining appropriate accounting policies to use in preparing IFRS financial statements, </a:t>
            </a:r>
            <a:r>
              <a:rPr lang="en-US" i="1" dirty="0"/>
              <a:t>IAS 8, “</a:t>
            </a:r>
            <a:r>
              <a:rPr lang="en-US" dirty="0"/>
              <a:t>Accounting Policies, Changes in Accounting Estimates and Errors,” establishes the following hierarchy that firms must follow: </a:t>
            </a:r>
          </a:p>
          <a:p>
            <a:pPr marL="228600" indent="-228600">
              <a:buFont typeface="+mj-lt"/>
              <a:buAutoNum type="arabicPeriod"/>
            </a:pPr>
            <a:r>
              <a:rPr lang="en-US" dirty="0"/>
              <a:t>Apply specifically relevant standards (IASs, IFRSs, SICs, or IFRICs) dealing with an accounting issue. </a:t>
            </a:r>
          </a:p>
          <a:p>
            <a:pPr marL="228600" indent="-228600">
              <a:buFont typeface="+mj-lt"/>
              <a:buAutoNum type="arabicPeriod"/>
            </a:pPr>
            <a:r>
              <a:rPr lang="en-US" dirty="0"/>
              <a:t>Refer to other IASB standards dealing with similar or related issues. </a:t>
            </a:r>
          </a:p>
          <a:p>
            <a:pPr marL="228600" indent="-228600">
              <a:buFont typeface="+mj-lt"/>
              <a:buAutoNum type="arabicPeriod"/>
            </a:pPr>
            <a:r>
              <a:rPr lang="en-US" dirty="0"/>
              <a:t>Refer to the definitions, recognition criteria, and measurement concepts in the IASB Conceptual Framework</a:t>
            </a:r>
            <a:r>
              <a:rPr lang="en-US" i="1" dirty="0"/>
              <a:t>. </a:t>
            </a:r>
            <a:endParaRPr lang="en-US" dirty="0"/>
          </a:p>
          <a:p>
            <a:pPr marL="228600" indent="-228600">
              <a:buFont typeface="+mj-lt"/>
              <a:buAutoNum type="arabicPeriod"/>
            </a:pPr>
            <a:r>
              <a:rPr lang="en-US" dirty="0"/>
              <a:t>Consider the most recent pronouncements of other standard-setting bodies that use a similar conceptual framework, other accounting literature, and accepted industry practice to the extent that these do not conflict with sources in items 2 and 3 above. </a:t>
            </a:r>
            <a:endParaRPr lang="en-US" b="1" dirty="0">
              <a:solidFill>
                <a:srgbClr val="002060"/>
              </a:solidFill>
            </a:endParaRPr>
          </a:p>
        </p:txBody>
      </p:sp>
    </p:spTree>
    <p:extLst>
      <p:ext uri="{BB962C8B-B14F-4D97-AF65-F5344CB8AC3E}">
        <p14:creationId xmlns:p14="http://schemas.microsoft.com/office/powerpoint/2010/main" val="2280287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dirty="0"/>
              <a:t>LO 11-1: Explain the major factors influencing the international development of accounting systems.</a:t>
            </a:r>
          </a:p>
        </p:txBody>
      </p:sp>
    </p:spTree>
    <p:extLst>
      <p:ext uri="{BB962C8B-B14F-4D97-AF65-F5344CB8AC3E}">
        <p14:creationId xmlns:p14="http://schemas.microsoft.com/office/powerpoint/2010/main" val="30140742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dirty="0"/>
              <a:t>In establishing accounting policies to be followed under IFRS, the two extreme approaches that companies can follow are </a:t>
            </a:r>
          </a:p>
          <a:p>
            <a:pPr marL="228600" indent="-228600">
              <a:buFont typeface="+mj-lt"/>
              <a:buAutoNum type="arabicPeriod"/>
            </a:pPr>
            <a:r>
              <a:rPr lang="en-US" i="1" dirty="0"/>
              <a:t>Minimize change. </a:t>
            </a:r>
            <a:r>
              <a:rPr lang="en-US" dirty="0"/>
              <a:t>Under this approach a company would adopt accounting policies consistent with IFRS that are most consistent with the company’s current accounting policies. </a:t>
            </a:r>
          </a:p>
          <a:p>
            <a:pPr marL="228600" indent="-228600">
              <a:buFont typeface="+mj-lt"/>
              <a:buAutoNum type="arabicPeriod"/>
            </a:pPr>
            <a:r>
              <a:rPr lang="en-US" i="1" dirty="0"/>
              <a:t>Fresh start. </a:t>
            </a:r>
            <a:r>
              <a:rPr lang="en-US" dirty="0"/>
              <a:t>Under this approach a company would ignore its current accounting policies and adopt accounting policies consistent with IFRS that best reflect economic reality. </a:t>
            </a:r>
          </a:p>
          <a:p>
            <a:r>
              <a:rPr lang="en-US" dirty="0"/>
              <a:t>The first approach is likely to be less costly than the second approach. However, many commentators encourage companies to take advantage of the opportunity to start from a clean slate and adopt a fresh start approach.</a:t>
            </a:r>
            <a:endParaRPr lang="en-US" b="1" dirty="0">
              <a:solidFill>
                <a:srgbClr val="002060"/>
              </a:solidFill>
            </a:endParaRPr>
          </a:p>
        </p:txBody>
      </p:sp>
    </p:spTree>
    <p:extLst>
      <p:ext uri="{BB962C8B-B14F-4D97-AF65-F5344CB8AC3E}">
        <p14:creationId xmlns:p14="http://schemas.microsoft.com/office/powerpoint/2010/main" val="42287421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dirty="0"/>
              <a:t>LO 11-7: Describe the FASB–IASB convergence process and SEC recognition of IFRS.</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14659843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89038" y="703263"/>
            <a:ext cx="4632325" cy="3473450"/>
          </a:xfrm>
          <a:ln/>
        </p:spPr>
      </p:sp>
      <p:sp>
        <p:nvSpPr>
          <p:cNvPr id="57347" name="Rectangle 3"/>
          <p:cNvSpPr>
            <a:spLocks noGrp="1" noChangeArrowheads="1"/>
          </p:cNvSpPr>
          <p:nvPr>
            <p:ph type="body" idx="1"/>
          </p:nvPr>
        </p:nvSpPr>
        <p:spPr>
          <a:noFill/>
          <a:ln w="9525"/>
        </p:spPr>
        <p:txBody>
          <a:bodyPr/>
          <a:lstStyle/>
          <a:p>
            <a:pPr>
              <a:spcBef>
                <a:spcPts val="611"/>
              </a:spcBef>
              <a:spcAft>
                <a:spcPts val="611"/>
              </a:spcAft>
            </a:pPr>
            <a:r>
              <a:rPr lang="en-US" dirty="0"/>
              <a:t>At a joint meeting in Norwalk, Connecticut, in September 2002, the FASB and IASB agreed to “use their best efforts to (a) make their existing financial reporting standards fully compatible as soon as is practicable and (b) to coordinate their work program to ensure that once achieved, compatibility is maintained.”</a:t>
            </a:r>
            <a:r>
              <a:rPr lang="en-US" baseline="30000" dirty="0"/>
              <a:t>14</a:t>
            </a:r>
            <a:r>
              <a:rPr lang="en-US" dirty="0"/>
              <a:t> This so-called “Norwalk Agreement” set the FASB and IASB along the path of convergence of accounting standards.</a:t>
            </a:r>
            <a:endParaRPr lang="en-US" sz="3700" dirty="0"/>
          </a:p>
        </p:txBody>
      </p:sp>
    </p:spTree>
    <p:extLst>
      <p:ext uri="{BB962C8B-B14F-4D97-AF65-F5344CB8AC3E}">
        <p14:creationId xmlns:p14="http://schemas.microsoft.com/office/powerpoint/2010/main" val="2159666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89038" y="703263"/>
            <a:ext cx="4632325" cy="3473450"/>
          </a:xfrm>
          <a:ln/>
        </p:spPr>
      </p:sp>
      <p:sp>
        <p:nvSpPr>
          <p:cNvPr id="58371" name="Rectangle 3"/>
          <p:cNvSpPr>
            <a:spLocks noGrp="1" noChangeArrowheads="1"/>
          </p:cNvSpPr>
          <p:nvPr>
            <p:ph type="body" idx="1"/>
          </p:nvPr>
        </p:nvSpPr>
        <p:spPr>
          <a:noFill/>
          <a:ln w="9525"/>
        </p:spPr>
        <p:txBody>
          <a:bodyPr/>
          <a:lstStyle/>
          <a:p>
            <a:r>
              <a:rPr lang="en-US" dirty="0"/>
              <a:t>The FASB–IASB convergence process has resulted in changes made to U.S. GAAP, IFRS, or both in a number of important areas. Exhibit 11.7 summarizes some of the key accomplishments from this process. As shown in this exhibit, in many cases convergence did not result in complete elimination of differences between the applicable IFRS and U.S. GAAP. For example, although both standard setters adopted the acquisition method for business combinations and require noncontrolling interest to be classified as equity, </a:t>
            </a:r>
            <a:r>
              <a:rPr lang="en-US" i="1" dirty="0"/>
              <a:t>IFRS 3 </a:t>
            </a:r>
            <a:r>
              <a:rPr lang="en-US" dirty="0"/>
              <a:t>allows companies to choose from two different methods to measure noncontrolling interest whereas </a:t>
            </a:r>
            <a:r>
              <a:rPr lang="en-US" i="1" dirty="0"/>
              <a:t>SFAS 141 </a:t>
            </a:r>
            <a:r>
              <a:rPr lang="en-US" dirty="0"/>
              <a:t>(</a:t>
            </a:r>
            <a:r>
              <a:rPr lang="en-US" i="1" dirty="0"/>
              <a:t>ASC Topic 805) </a:t>
            </a:r>
            <a:r>
              <a:rPr lang="en-US" dirty="0"/>
              <a:t>only allows one method. As a result, both noncontrolling interest and goodwill can be measured two different ways under IFRS but only one way under U.S. GAAP. </a:t>
            </a:r>
          </a:p>
          <a:p>
            <a:endParaRPr lang="en-US" dirty="0"/>
          </a:p>
          <a:p>
            <a:r>
              <a:rPr lang="en-US" dirty="0"/>
              <a:t>The</a:t>
            </a:r>
            <a:r>
              <a:rPr lang="en-US" baseline="0" dirty="0"/>
              <a:t> </a:t>
            </a:r>
            <a:r>
              <a:rPr lang="en-US" dirty="0"/>
              <a:t>FASB–IASB convergence process had resulted in changes made to U.S. GAAP, IFRS, or both in the following areas:</a:t>
            </a:r>
          </a:p>
          <a:p>
            <a:pPr marL="171450" indent="-171450">
              <a:buFont typeface="Arial"/>
              <a:buChar char="•"/>
            </a:pPr>
            <a:r>
              <a:rPr lang="en-US" dirty="0"/>
              <a:t>Business combinations</a:t>
            </a:r>
          </a:p>
          <a:p>
            <a:pPr marL="171450" indent="-171450">
              <a:buFont typeface="Arial"/>
              <a:buChar char="•"/>
            </a:pPr>
            <a:r>
              <a:rPr lang="en-US" dirty="0"/>
              <a:t>Joint ventures</a:t>
            </a:r>
          </a:p>
          <a:p>
            <a:pPr marL="171450" indent="-171450">
              <a:buFont typeface="Arial"/>
              <a:buChar char="•"/>
            </a:pPr>
            <a:r>
              <a:rPr lang="en-US" dirty="0"/>
              <a:t>Share‐based payment</a:t>
            </a:r>
          </a:p>
          <a:p>
            <a:pPr marL="171450" indent="-171450">
              <a:buFont typeface="Arial"/>
              <a:buChar char="•"/>
            </a:pPr>
            <a:r>
              <a:rPr lang="en-US" dirty="0"/>
              <a:t>Borrowing costs</a:t>
            </a:r>
          </a:p>
          <a:p>
            <a:pPr marL="171450" indent="-171450">
              <a:buFont typeface="Arial"/>
              <a:buChar char="•"/>
            </a:pPr>
            <a:r>
              <a:rPr lang="en-US" dirty="0"/>
              <a:t>Revenue Recognition</a:t>
            </a:r>
          </a:p>
          <a:p>
            <a:pPr marL="171450" indent="-171450">
              <a:buFont typeface="Arial"/>
              <a:buChar char="•"/>
            </a:pPr>
            <a:r>
              <a:rPr lang="en-US" dirty="0"/>
              <a:t>Fair value option</a:t>
            </a:r>
          </a:p>
          <a:p>
            <a:pPr marL="171450" indent="-171450">
              <a:buFont typeface="Arial"/>
              <a:buChar char="•"/>
            </a:pPr>
            <a:r>
              <a:rPr lang="en-US" dirty="0"/>
              <a:t>Fair value measurement</a:t>
            </a:r>
          </a:p>
          <a:p>
            <a:pPr marL="171450" indent="-171450">
              <a:buFont typeface="Arial"/>
              <a:buChar char="•"/>
            </a:pPr>
            <a:r>
              <a:rPr lang="en-US" dirty="0"/>
              <a:t>Segment reporting</a:t>
            </a:r>
          </a:p>
          <a:p>
            <a:pPr marL="171450" indent="-171450">
              <a:buFont typeface="Arial"/>
              <a:buChar char="•"/>
            </a:pPr>
            <a:r>
              <a:rPr lang="en-US" dirty="0"/>
              <a:t>Discontinued Operations</a:t>
            </a:r>
          </a:p>
          <a:p>
            <a:pPr marL="174708" indent="-174708">
              <a:buFont typeface="Arial" panose="020B0604020202020204" pitchFamily="34" charset="0"/>
              <a:buChar char="•"/>
            </a:pPr>
            <a:r>
              <a:rPr lang="en-US" dirty="0"/>
              <a:t>Leases</a:t>
            </a:r>
          </a:p>
          <a:p>
            <a:pPr marL="174708" indent="-174708">
              <a:buFont typeface="Arial" panose="020B0604020202020204" pitchFamily="34" charset="0"/>
              <a:buChar char="•"/>
            </a:pPr>
            <a:r>
              <a:rPr lang="en-US" dirty="0"/>
              <a:t>Comprehensive Income</a:t>
            </a:r>
          </a:p>
        </p:txBody>
      </p:sp>
    </p:spTree>
    <p:extLst>
      <p:ext uri="{BB962C8B-B14F-4D97-AF65-F5344CB8AC3E}">
        <p14:creationId xmlns:p14="http://schemas.microsoft.com/office/powerpoint/2010/main" val="24263490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89038" y="703263"/>
            <a:ext cx="4632325" cy="3473450"/>
          </a:xfrm>
          <a:ln/>
        </p:spPr>
      </p:sp>
      <p:sp>
        <p:nvSpPr>
          <p:cNvPr id="58371" name="Rectangle 3"/>
          <p:cNvSpPr>
            <a:spLocks noGrp="1" noChangeArrowheads="1"/>
          </p:cNvSpPr>
          <p:nvPr>
            <p:ph type="body" idx="1"/>
          </p:nvPr>
        </p:nvSpPr>
        <p:spPr>
          <a:noFill/>
          <a:ln w="9525"/>
        </p:spPr>
        <p:txBody>
          <a:bodyPr/>
          <a:lstStyle/>
          <a:p>
            <a:r>
              <a:rPr lang="en-US" dirty="0"/>
              <a:t>Even though formal FASB-IASB convergence has ended, convergence continues on an informal basis. For example: </a:t>
            </a:r>
          </a:p>
          <a:p>
            <a:r>
              <a:rPr lang="en-US" dirty="0"/>
              <a:t>ASU 2015-01 “Income Statement—Extraordinary and Unusual Items (Subtopic 225-20)—Simplifying Income Statement Presentation by Eliminating the Concept of Extraordinary Items.” </a:t>
            </a:r>
          </a:p>
          <a:p>
            <a:r>
              <a:rPr lang="en-US" dirty="0"/>
              <a:t>ASU 2015-11 “Inventory (Topic 330)—Simplifying the Measurement of Inventory,” requires inventory to be measured at the lower of cost or net realizable value. </a:t>
            </a:r>
          </a:p>
          <a:p>
            <a:r>
              <a:rPr lang="en-US" dirty="0"/>
              <a:t>FASB acknowledged in each update that one purpose was to more closely align US GAAP with IFRS. </a:t>
            </a:r>
          </a:p>
          <a:p>
            <a:endParaRPr lang="en-US" dirty="0"/>
          </a:p>
        </p:txBody>
      </p:sp>
    </p:spTree>
    <p:extLst>
      <p:ext uri="{BB962C8B-B14F-4D97-AF65-F5344CB8AC3E}">
        <p14:creationId xmlns:p14="http://schemas.microsoft.com/office/powerpoint/2010/main" val="27324367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As a result of the IOSCO agreement discussed earlier, the SEC’s early focus on international accounting standards related to whether it should allow foreign companies to use IFRS without reconciliation to U.S. GAAP. The SEC began formal consideration of this question in 2000 and finally issued a rule in 2007 aptly titled “Acceptance from Foreign Private Issuers of Financial Statements Prepared in Accordance with International Financial Reporting Standards without Reconciliation to U.S. GAAP.” Beginning with financial statements filed for fiscal years ending after November 15, 2007, foreign companies using IFRS no longer provide U.S. GAAP information in their annual reports filed with the SEC. However, foreign companies using foreign GAAP other than IFRS must continue to provide a U.S. GAAP reconciliation in their Form 20-F. </a:t>
            </a:r>
          </a:p>
          <a:p>
            <a:r>
              <a:rPr lang="en-US" dirty="0"/>
              <a:t>Elimination of the U.S. GAAP reconciliation requirement for foreign filers using IFRS resulted in an asymmetric situation for U.S. domestic companies that are required to use U.S. GAAP. To level the playing field, the SEC issued a Concept Release in July 2007 to solicit public comment on the idea of allowing U.S. companies to choose between U.S. GAAP and IFRS. </a:t>
            </a:r>
          </a:p>
        </p:txBody>
      </p:sp>
    </p:spTree>
    <p:extLst>
      <p:ext uri="{BB962C8B-B14F-4D97-AF65-F5344CB8AC3E}">
        <p14:creationId xmlns:p14="http://schemas.microsoft.com/office/powerpoint/2010/main" val="5886582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In reaction to the support expressed for IFRS, the SEC issued a proposed rule for the potential use of IFRS by U.S. public companies in November 2008.</a:t>
            </a:r>
            <a:r>
              <a:rPr lang="en-US" baseline="30000" dirty="0"/>
              <a:t>17</a:t>
            </a:r>
            <a:r>
              <a:rPr lang="en-US" dirty="0"/>
              <a:t> This so-called IFRS Roadmap sets forth several milestones that, if achieved, could lead to the </a:t>
            </a:r>
            <a:r>
              <a:rPr lang="en-US" i="1" dirty="0"/>
              <a:t>required </a:t>
            </a:r>
            <a:r>
              <a:rPr lang="en-US" dirty="0"/>
              <a:t>use of IFRS by U.S. issuers. The SEC indicated that it would monitor these milestones until 2011, and if significant progress had been made at that time the SEC would then require the mandatory adoption of IFRS by U.S. public companies over a 3-year phase-in period. The roadmap indicated 2014 as the first year of IFRS adoption, but a subsequent SEC Release in February 2010 pushed that date back to “approximately 2015 or 2016.”</a:t>
            </a:r>
          </a:p>
        </p:txBody>
      </p:sp>
    </p:spTree>
    <p:extLst>
      <p:ext uri="{BB962C8B-B14F-4D97-AF65-F5344CB8AC3E}">
        <p14:creationId xmlns:p14="http://schemas.microsoft.com/office/powerpoint/2010/main" val="27038719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This framework combined the existing FASB–IASB convergence project with the endorsement process followed in many countries and the EU. Some refer to this method as “condorsement.” The framework would retain both U.S. GAAP and the FASB as the U.S. accounting standard setter. At the end of a transition period, a U.S. company following U.S. GAAP also would be able to represent that its financial statements are in compliance with IFRS. </a:t>
            </a:r>
          </a:p>
          <a:p>
            <a:r>
              <a:rPr lang="en-US" dirty="0"/>
              <a:t>The proposed condorsement framework was not adopted. </a:t>
            </a:r>
          </a:p>
          <a:p>
            <a:pPr defTabSz="931774">
              <a:defRPr/>
            </a:pPr>
            <a:r>
              <a:rPr lang="en-US" dirty="0"/>
              <a:t>However, in May 2011, the SEC published a suggested framework for an “endorsement process” incorporating IFRS into U.S. GAAP. </a:t>
            </a:r>
          </a:p>
          <a:p>
            <a:r>
              <a:rPr lang="en-US" dirty="0"/>
              <a:t>The two components of the framework are:</a:t>
            </a:r>
          </a:p>
          <a:p>
            <a:pPr marL="228600" indent="-228600">
              <a:buFont typeface="+mj-lt"/>
              <a:buAutoNum type="arabicPeriod"/>
            </a:pPr>
            <a:r>
              <a:rPr lang="en-US" dirty="0"/>
              <a:t>FASB continues to participate in the process of developing new IFRSs and incorporates those standards into U.S. GAAP by means of an endorsement process.</a:t>
            </a:r>
          </a:p>
          <a:p>
            <a:pPr marL="228600" indent="-228600">
              <a:buFont typeface="+mj-lt"/>
              <a:buAutoNum type="arabicPeriod"/>
            </a:pPr>
            <a:r>
              <a:rPr lang="en-US" dirty="0"/>
              <a:t>The FASB would incorporate existing IFRSs into U.S. GAAP over a defined period of time, e.g., five to seven years, with a focus on minimizing transition costs for U.S. companies.</a:t>
            </a:r>
          </a:p>
          <a:p>
            <a:endParaRPr lang="en-US" dirty="0"/>
          </a:p>
        </p:txBody>
      </p:sp>
    </p:spTree>
    <p:extLst>
      <p:ext uri="{BB962C8B-B14F-4D97-AF65-F5344CB8AC3E}">
        <p14:creationId xmlns:p14="http://schemas.microsoft.com/office/powerpoint/2010/main" val="32921134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The 2011 deadline established by the SEC in its IFRS Roadmap came and went without the Commission making a decision whether to require the use of IFRS in the U.S. In July 2012, the SEC staff issued a Final Staff Report that identified several unresolved issues related to the possible use of IFRS by U.S. companies including: </a:t>
            </a:r>
          </a:p>
          <a:p>
            <a:pPr marL="228600" indent="-228600">
              <a:buFont typeface="+mj-lt"/>
              <a:buAutoNum type="arabicPeriod"/>
            </a:pPr>
            <a:r>
              <a:rPr lang="en-US" dirty="0"/>
              <a:t>The diversity in how IFRS are interpreted, applied and enforced in various jurisdictions, </a:t>
            </a:r>
          </a:p>
          <a:p>
            <a:pPr marL="228600" indent="-228600">
              <a:buFont typeface="+mj-lt"/>
              <a:buAutoNum type="arabicPeriod"/>
            </a:pPr>
            <a:r>
              <a:rPr lang="en-US" dirty="0"/>
              <a:t>The potential cost to U.S issuers of adopting or incorporating IFRS, and </a:t>
            </a:r>
          </a:p>
          <a:p>
            <a:pPr marL="228600" indent="-228600">
              <a:buFont typeface="+mj-lt"/>
              <a:buAutoNum type="arabicPeriod"/>
            </a:pPr>
            <a:r>
              <a:rPr lang="en-US" dirty="0"/>
              <a:t>Investor education. </a:t>
            </a:r>
          </a:p>
        </p:txBody>
      </p:sp>
    </p:spTree>
    <p:extLst>
      <p:ext uri="{BB962C8B-B14F-4D97-AF65-F5344CB8AC3E}">
        <p14:creationId xmlns:p14="http://schemas.microsoft.com/office/powerpoint/2010/main" val="16079202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The Final Staff Report did not include conclusions or recommendation for action by the Commission with regard to adoption of IFRS and did not provide insight into the nature or timetable for next steps. </a:t>
            </a:r>
          </a:p>
          <a:p>
            <a:r>
              <a:rPr lang="en-US" dirty="0"/>
              <a:t>Since 2012, several public statements made by SEC Chief Accountant James Schnurr suggest that the SEC is unlikely to require U.S. public companies to adopt IFRS in the foreseeable future. </a:t>
            </a:r>
          </a:p>
        </p:txBody>
      </p:sp>
    </p:spTree>
    <p:extLst>
      <p:ext uri="{BB962C8B-B14F-4D97-AF65-F5344CB8AC3E}">
        <p14:creationId xmlns:p14="http://schemas.microsoft.com/office/powerpoint/2010/main" val="2160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89038" y="703263"/>
            <a:ext cx="4632325" cy="3473450"/>
          </a:xfrm>
          <a:ln/>
        </p:spPr>
      </p:sp>
      <p:sp>
        <p:nvSpPr>
          <p:cNvPr id="41987" name="Rectangle 3"/>
          <p:cNvSpPr>
            <a:spLocks noGrp="1" noChangeArrowheads="1"/>
          </p:cNvSpPr>
          <p:nvPr>
            <p:ph type="body" idx="1"/>
          </p:nvPr>
        </p:nvSpPr>
        <p:spPr>
          <a:noFill/>
          <a:ln w="9525"/>
        </p:spPr>
        <p:txBody>
          <a:bodyPr/>
          <a:lstStyle/>
          <a:p>
            <a:r>
              <a:rPr lang="en-US" dirty="0"/>
              <a:t>The following five items have been identified as major factors influencing the development of a country’s financial reporting practices: (1) legal system, (2) taxation, (3) financing system, (4) inflation, and (5) political and economic ties. The two major types of legal systems used around the world are common law and codified Roman law. </a:t>
            </a:r>
          </a:p>
        </p:txBody>
      </p:sp>
    </p:spTree>
    <p:extLst>
      <p:ext uri="{BB962C8B-B14F-4D97-AF65-F5344CB8AC3E}">
        <p14:creationId xmlns:p14="http://schemas.microsoft.com/office/powerpoint/2010/main" val="2899279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In May 2015, the SEC Chief Accountant suggested that he probably would not recommend that U.S. companies be required or allowed to use IFRS in preparing financial statements. </a:t>
            </a:r>
          </a:p>
          <a:p>
            <a:r>
              <a:rPr lang="en-US" dirty="0"/>
              <a:t>In December 2016, the new SEC Chief Accountant, Wesley Bricker, reiterated this.</a:t>
            </a:r>
          </a:p>
          <a:p>
            <a:r>
              <a:rPr lang="en-US" dirty="0"/>
              <a:t>However, in December 2017, Bricker indicted he continued to encourage FASB and IASB to work together. </a:t>
            </a:r>
          </a:p>
        </p:txBody>
      </p:sp>
    </p:spTree>
    <p:extLst>
      <p:ext uri="{BB962C8B-B14F-4D97-AF65-F5344CB8AC3E}">
        <p14:creationId xmlns:p14="http://schemas.microsoft.com/office/powerpoint/2010/main" val="11920254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9038" y="703263"/>
            <a:ext cx="4632325" cy="3473450"/>
          </a:xfrm>
          <a:ln/>
        </p:spPr>
      </p:sp>
      <p:sp>
        <p:nvSpPr>
          <p:cNvPr id="61443" name="Rectangle 3"/>
          <p:cNvSpPr>
            <a:spLocks noGrp="1" noChangeArrowheads="1"/>
          </p:cNvSpPr>
          <p:nvPr>
            <p:ph type="body" idx="1"/>
          </p:nvPr>
        </p:nvSpPr>
        <p:spPr>
          <a:noFill/>
          <a:ln w="9525"/>
        </p:spPr>
        <p:txBody>
          <a:bodyPr/>
          <a:lstStyle/>
          <a:p>
            <a:r>
              <a:rPr lang="en-US" dirty="0"/>
              <a:t>Notwithstanding the fact that it appears unlikely that the SEC will require or even allow U.S. public companies to use IFRS in preparing financial statements, a working knowledge of IFRS is still important for many U.S. accountants. In response to the question “Where do entry-level CPAs currently work with IFRS?" the American Institute of Certified Public Accountants (AICPA) responded as follows: </a:t>
            </a:r>
          </a:p>
          <a:p>
            <a:pPr lvl="1"/>
            <a:r>
              <a:rPr lang="en-US" dirty="0"/>
              <a:t>In many settings. For example, in US companies that are owned by international entities, entry-level CPAs use IFRS in preparing reporting packages; in US companies that own international entities, entry-level CPAs work on converting IFRS financials to US GAAP. In addition, entry-level CPA auditors use IFRS when auditing companies or subsidiaries that report in IFRS.</a:t>
            </a:r>
          </a:p>
          <a:p>
            <a:r>
              <a:rPr lang="en-US" dirty="0"/>
              <a:t>Because of the relevance of IFRS for many entry level accountants, the AICPA began testing IFRS on the Uniform CPA Examination in 2011. More specifically, the AICPA indicates that CPA exam candidates will be expected to be able to </a:t>
            </a:r>
          </a:p>
          <a:p>
            <a:pPr lvl="1"/>
            <a:r>
              <a:rPr lang="en-US" dirty="0"/>
              <a:t>Identify and understand the differences between financial statements prepared on the basis of accounting principles generally accepted in the United States of America (U.S. GAAP) and International Financial Reporting Standards (IFRS).</a:t>
            </a:r>
          </a:p>
        </p:txBody>
      </p:sp>
    </p:spTree>
    <p:extLst>
      <p:ext uri="{BB962C8B-B14F-4D97-AF65-F5344CB8AC3E}">
        <p14:creationId xmlns:p14="http://schemas.microsoft.com/office/powerpoint/2010/main" val="20776096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89038" y="703263"/>
            <a:ext cx="4632325" cy="3473450"/>
          </a:xfrm>
          <a:ln/>
        </p:spPr>
      </p:sp>
      <p:sp>
        <p:nvSpPr>
          <p:cNvPr id="48131" name="Rectangle 3"/>
          <p:cNvSpPr>
            <a:spLocks noGrp="1" noChangeArrowheads="1"/>
          </p:cNvSpPr>
          <p:nvPr>
            <p:ph type="body" idx="1"/>
          </p:nvPr>
        </p:nvSpPr>
        <p:spPr>
          <a:noFill/>
          <a:ln w="9525"/>
        </p:spPr>
        <p:txBody>
          <a:bodyPr/>
          <a:lstStyle/>
          <a:p>
            <a:r>
              <a:rPr lang="en-US" dirty="0"/>
              <a:t>LO 11-8: Recognize acceptable accounting treatments under IFRS and identify key differences between IFRS and U.S. GAAP.</a:t>
            </a:r>
          </a:p>
        </p:txBody>
      </p:sp>
    </p:spTree>
    <p:extLst>
      <p:ext uri="{BB962C8B-B14F-4D97-AF65-F5344CB8AC3E}">
        <p14:creationId xmlns:p14="http://schemas.microsoft.com/office/powerpoint/2010/main" val="35665416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IFRS and U.S. GAAP share a similar conceptual framework and are designed to provide useful information to providers of financing. Moreover, the IASB and FASB worked for over a decade to converge IFRS and U.S. GAAP. As a result, there are more similarities than differences between the two sets of standards. However, as the adage goes, “the devil is in the details,” and numerous differences between the two sets of standards continue to exist. Exhibit 11.8 summarizes some of the key differences between IFRS and U.S. GAAP. These are only a few of the differences that remain. </a:t>
            </a:r>
          </a:p>
          <a:p>
            <a:r>
              <a:rPr lang="en-US" sz="1200" b="0" i="0" u="none" strike="noStrike" kern="1200" baseline="0" dirty="0">
                <a:solidFill>
                  <a:schemeClr val="tx1"/>
                </a:solidFill>
                <a:latin typeface="Times New Roman" pitchFamily="18" charset="0"/>
                <a:ea typeface="+mn-ea"/>
                <a:cs typeface="+mn-cs"/>
              </a:rPr>
              <a:t>The types of differences that exist between IFRS and U.S. GAAP can be generally classified as follows: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Recognition differences.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Measurement differences.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Classification, presentation, and disclosure differences. </a:t>
            </a:r>
          </a:p>
        </p:txBody>
      </p:sp>
    </p:spTree>
    <p:extLst>
      <p:ext uri="{BB962C8B-B14F-4D97-AF65-F5344CB8AC3E}">
        <p14:creationId xmlns:p14="http://schemas.microsoft.com/office/powerpoint/2010/main" val="24197148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36869287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32667810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4180098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11-9: Determine the impact that specific differences between IFRS and U.S. GAAP have on financial statements and prepare adjustments to convert IFRS balances to U.S. GAAP. </a:t>
            </a:r>
            <a:endParaRPr lang="en-US" dirty="0">
              <a:solidFill>
                <a:srgbClr val="002060"/>
              </a:solidFill>
              <a:cs typeface="Times New Roman" pitchFamily="18" charset="0"/>
            </a:endParaRPr>
          </a:p>
        </p:txBody>
      </p:sp>
    </p:spTree>
    <p:extLst>
      <p:ext uri="{BB962C8B-B14F-4D97-AF65-F5344CB8AC3E}">
        <p14:creationId xmlns:p14="http://schemas.microsoft.com/office/powerpoint/2010/main" val="6843986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89038" y="703263"/>
            <a:ext cx="4632325" cy="3473450"/>
          </a:xfrm>
          <a:ln/>
        </p:spPr>
      </p:sp>
      <p:sp>
        <p:nvSpPr>
          <p:cNvPr id="399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Unfortunately, converting IFRS-based amounts to U.S. GAAP is not as easy as, say, converting kilometers to miles. It is not possible to employ a simple decision rule such as “take IFRS net income and add 10 percent” to approximate U.S. GAAP net income. Converting financial statements from IFRS to U.S. GAAP requires not only an expertise in both sets of accounting standards, but also the analytical ability to determine how to get from point A (IFRS) to point B (U.S. GAAP). This section demonstrates the process for determining the adjustments needed to convert IFRS amounts to U.S. GAAP, focusing on differences that exist between the two sets of standards with regard to the recognition and measurement of loss contingencies. The comprehensive illustration at the end of this chapter provides additional examples of this process. </a:t>
            </a:r>
          </a:p>
        </p:txBody>
      </p:sp>
    </p:spTree>
    <p:extLst>
      <p:ext uri="{BB962C8B-B14F-4D97-AF65-F5344CB8AC3E}">
        <p14:creationId xmlns:p14="http://schemas.microsoft.com/office/powerpoint/2010/main" val="29067855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a:spcBef>
                <a:spcPct val="20000"/>
              </a:spcBef>
              <a:buClr>
                <a:srgbClr val="7030A0"/>
              </a:buClr>
              <a:buSzPct val="80000"/>
              <a:defRPr/>
            </a:pPr>
            <a:r>
              <a:rPr lang="en-US" sz="1200" b="0" i="0" u="none" strike="noStrike" kern="1200" baseline="0" dirty="0">
                <a:solidFill>
                  <a:schemeClr val="tx1"/>
                </a:solidFill>
                <a:latin typeface="Times New Roman" pitchFamily="18" charset="0"/>
                <a:ea typeface="+mn-ea"/>
                <a:cs typeface="+mn-cs"/>
              </a:rPr>
              <a:t>IFRS are written in English and therefore must be translated into other languages for use by non-English-speaking accountants. The IASB created an official translation process in 1997, and by 2016, IFRS had been translated into more than 40 other languages. Most translations are into European languages because of the European Union’s required usage of IFRS. However, IFRS also have been translated into Chinese, Japanese, and Arabic, among other languages. Despite the care the IASB took in the translation process, several research studies suggest that certain English-language expressions used in IFRS are difficult to translate without some distortion of meaning. In one study, Canadian researchers examined English-speaking and French-speaking students’ interpretations of probability expressions such as </a:t>
            </a:r>
            <a:r>
              <a:rPr lang="en-US" sz="1200" b="0" i="1" u="none" strike="noStrike" kern="1200" baseline="0" dirty="0">
                <a:solidFill>
                  <a:schemeClr val="tx1"/>
                </a:solidFill>
                <a:latin typeface="Times New Roman" pitchFamily="18" charset="0"/>
                <a:ea typeface="+mn-ea"/>
                <a:cs typeface="+mn-cs"/>
              </a:rPr>
              <a:t>probable, not likely, </a:t>
            </a:r>
            <a:r>
              <a:rPr lang="en-US" sz="1200" b="0" i="0" u="none" strike="noStrike" kern="1200" baseline="0" dirty="0">
                <a:solidFill>
                  <a:schemeClr val="tx1"/>
                </a:solidFill>
                <a:latin typeface="Times New Roman" pitchFamily="18" charset="0"/>
                <a:ea typeface="+mn-ea"/>
                <a:cs typeface="+mn-cs"/>
              </a:rPr>
              <a:t>and </a:t>
            </a:r>
            <a:r>
              <a:rPr lang="en-US" sz="1200" b="0" i="1" u="none" strike="noStrike" kern="1200" baseline="0" dirty="0">
                <a:solidFill>
                  <a:schemeClr val="tx1"/>
                </a:solidFill>
                <a:latin typeface="Times New Roman" pitchFamily="18" charset="0"/>
                <a:ea typeface="+mn-ea"/>
                <a:cs typeface="+mn-cs"/>
              </a:rPr>
              <a:t>reasonable assurance </a:t>
            </a:r>
            <a:r>
              <a:rPr lang="en-US" sz="1200" b="0" i="0" u="none" strike="noStrike" kern="1200" baseline="0" dirty="0">
                <a:solidFill>
                  <a:schemeClr val="tx1"/>
                </a:solidFill>
                <a:latin typeface="Times New Roman" pitchFamily="18" charset="0"/>
                <a:ea typeface="+mn-ea"/>
                <a:cs typeface="+mn-cs"/>
              </a:rPr>
              <a:t>used to establish recognition and disclosure thresholds in IASs. English-speaking students’ interpretations of these expressions differed significantly from the interpretations made by French-speaking students of the French-language translation. </a:t>
            </a:r>
          </a:p>
          <a:p>
            <a:pPr>
              <a:spcBef>
                <a:spcPct val="20000"/>
              </a:spcBef>
              <a:buClr>
                <a:srgbClr val="7030A0"/>
              </a:buClr>
              <a:buSzPct val="80000"/>
              <a:defRPr/>
            </a:pPr>
            <a:r>
              <a:rPr lang="en-US" sz="1200" b="0" i="0" u="none" strike="noStrike" kern="1200" baseline="0" dirty="0">
                <a:solidFill>
                  <a:schemeClr val="tx1"/>
                </a:solidFill>
                <a:latin typeface="Times New Roman" pitchFamily="18" charset="0"/>
                <a:ea typeface="+mn-ea"/>
                <a:cs typeface="+mn-cs"/>
              </a:rPr>
              <a:t>The SEC implicitly acknowledged the potential problem in translating IFRS to other languages in its rule eliminating the U.S. GAAP reconciliation requirement for foreign registrants. That rule applies only to those foreign companies that prepare financial statements in accordance with the </a:t>
            </a:r>
            <a:r>
              <a:rPr lang="en-US" sz="1200" b="0" i="1" u="none" strike="noStrike" kern="1200" baseline="0" dirty="0">
                <a:solidFill>
                  <a:schemeClr val="tx1"/>
                </a:solidFill>
                <a:latin typeface="Times New Roman" pitchFamily="18" charset="0"/>
                <a:ea typeface="+mn-ea"/>
                <a:cs typeface="+mn-cs"/>
              </a:rPr>
              <a:t>English language version </a:t>
            </a:r>
            <a:r>
              <a:rPr lang="en-US" sz="1200" b="0" i="0" u="none" strike="noStrike" kern="1200" baseline="0" dirty="0">
                <a:solidFill>
                  <a:schemeClr val="tx1"/>
                </a:solidFill>
                <a:latin typeface="Times New Roman" pitchFamily="18" charset="0"/>
                <a:ea typeface="+mn-ea"/>
                <a:cs typeface="+mn-cs"/>
              </a:rPr>
              <a:t>of IFRS. </a:t>
            </a:r>
            <a:endParaRPr lang="en-US" dirty="0"/>
          </a:p>
        </p:txBody>
      </p:sp>
    </p:spTree>
    <p:extLst>
      <p:ext uri="{BB962C8B-B14F-4D97-AF65-F5344CB8AC3E}">
        <p14:creationId xmlns:p14="http://schemas.microsoft.com/office/powerpoint/2010/main" val="3307262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89038" y="703263"/>
            <a:ext cx="4632325" cy="3473450"/>
          </a:xfrm>
          <a:ln/>
        </p:spPr>
      </p:sp>
      <p:sp>
        <p:nvSpPr>
          <p:cNvPr id="43011" name="Rectangle 3"/>
          <p:cNvSpPr>
            <a:spLocks noGrp="1" noChangeArrowheads="1"/>
          </p:cNvSpPr>
          <p:nvPr>
            <p:ph type="body" idx="1"/>
          </p:nvPr>
        </p:nvSpPr>
        <p:spPr>
          <a:noFill/>
          <a:ln w="9525"/>
        </p:spPr>
        <p:txBody>
          <a:bodyPr/>
          <a:lstStyle/>
          <a:p>
            <a:pPr>
              <a:spcBef>
                <a:spcPts val="611"/>
              </a:spcBef>
              <a:buClr>
                <a:srgbClr val="FF0000"/>
              </a:buClr>
            </a:pPr>
            <a:r>
              <a:rPr lang="en-US" dirty="0"/>
              <a:t>Common law began in England and is found primarily in the English-speaking countries of the world. Common law countries rely on a limited amount of statute law interpreted by the courts. In countries with a tradition of common law, although a corporation law laying the basic framework for accounting might exist (such as in the United Kingdom), the profession or an independent, nongovernmental body representing a variety of constituencies establishes specific accounting rules. Historically, common law countries, where a nongovernment organization developed accounting standards, have had much more detailed rules. The extreme case might be the FASB in the United States. </a:t>
            </a:r>
          </a:p>
        </p:txBody>
      </p:sp>
    </p:spTree>
    <p:extLst>
      <p:ext uri="{BB962C8B-B14F-4D97-AF65-F5344CB8AC3E}">
        <p14:creationId xmlns:p14="http://schemas.microsoft.com/office/powerpoint/2010/main" val="20980305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marL="0" indent="0">
              <a:spcBef>
                <a:spcPts val="611"/>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Even if translating IFRS into languages other than English was not difficult, differences in national culture values could lead to differences in the interpretation and application of IFRS. In 1988, Gray proposed a model that hypothesizes a relationship between cultural values, accounting values, and the financial reporting rules developed in a country. More recently, Gray’s model was extended to hypothesize that accounting values not only affect a country’s accounting rules but also the manner in which those rules are applied.</a:t>
            </a:r>
            <a:r>
              <a:rPr lang="en-US" sz="1200" b="0" i="0" u="none" strike="noStrike" kern="1200" baseline="30000" dirty="0">
                <a:solidFill>
                  <a:schemeClr val="tx1"/>
                </a:solidFill>
                <a:latin typeface="Times New Roman" pitchFamily="18" charset="0"/>
                <a:ea typeface="+mn-ea"/>
                <a:cs typeface="+mn-cs"/>
              </a:rPr>
              <a:t>28</a:t>
            </a:r>
            <a:r>
              <a:rPr lang="en-US" sz="1200" b="0" i="0" u="none" strike="noStrike" kern="1200" baseline="0" dirty="0">
                <a:solidFill>
                  <a:schemeClr val="tx1"/>
                </a:solidFill>
                <a:latin typeface="Times New Roman" pitchFamily="18" charset="0"/>
                <a:ea typeface="+mn-ea"/>
                <a:cs typeface="+mn-cs"/>
              </a:rPr>
              <a:t> This hypothesis has important implications for a world in which countries with different national cultures use the same accounting standards.</a:t>
            </a:r>
            <a:endParaRPr lang="en-US" dirty="0"/>
          </a:p>
        </p:txBody>
      </p:sp>
    </p:spTree>
    <p:extLst>
      <p:ext uri="{BB962C8B-B14F-4D97-AF65-F5344CB8AC3E}">
        <p14:creationId xmlns:p14="http://schemas.microsoft.com/office/powerpoint/2010/main" val="4945483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703263"/>
            <a:ext cx="4632325" cy="3473450"/>
          </a:xfrm>
        </p:spPr>
      </p:sp>
      <p:sp>
        <p:nvSpPr>
          <p:cNvPr id="3" name="Notes Placeholder 2"/>
          <p:cNvSpPr>
            <a:spLocks noGrp="1"/>
          </p:cNvSpPr>
          <p:nvPr>
            <p:ph type="body" idx="1"/>
          </p:nvPr>
        </p:nvSpPr>
        <p:spPr/>
        <p:txBody>
          <a:bodyPr>
            <a:normAutofit/>
          </a:bodyPr>
          <a:lstStyle/>
          <a:p>
            <a:pPr marL="0" indent="0">
              <a:spcBef>
                <a:spcPts val="611"/>
              </a:spcBef>
              <a:buClr>
                <a:srgbClr val="002060"/>
              </a:buClr>
              <a:buSzPct val="80000"/>
              <a:defRPr/>
            </a:pPr>
            <a:r>
              <a:rPr lang="en-US" dirty="0"/>
              <a:t>Even if translating IFRS into languages other than English was not difficult, differences in national culture values could lead to differences in the interpretation and application of IFRS. In 1988, Gray proposed a model that hypothesizes a relationship between cultural values, accounting values, and the financial reporting rules developed in a country. More recently, Gray’s model was extended to hypothesize that accounting values not only affect a country’s accounting rules but also the manner in which those rules are </a:t>
            </a:r>
            <a:r>
              <a:rPr lang="en-US"/>
              <a:t>applied. </a:t>
            </a:r>
            <a:r>
              <a:rPr lang="en-US" dirty="0"/>
              <a:t>This hypothesis has important implications for a world in which countries with different national cultures use the same accounting standards. It implies that for accounting issues in which accountants must use their judgment in applying an accounting principle, culturally based biases could cause accountants in one country to apply the standard differently from accountants in another country.</a:t>
            </a:r>
          </a:p>
        </p:txBody>
      </p:sp>
    </p:spTree>
    <p:extLst>
      <p:ext uri="{BB962C8B-B14F-4D97-AF65-F5344CB8AC3E}">
        <p14:creationId xmlns:p14="http://schemas.microsoft.com/office/powerpoint/2010/main" val="4173663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89038" y="703263"/>
            <a:ext cx="4632325" cy="3473450"/>
          </a:xfrm>
          <a:ln/>
        </p:spPr>
      </p:sp>
      <p:sp>
        <p:nvSpPr>
          <p:cNvPr id="43011" name="Rectangle 3"/>
          <p:cNvSpPr>
            <a:spLocks noGrp="1" noChangeArrowheads="1"/>
          </p:cNvSpPr>
          <p:nvPr>
            <p:ph type="body" idx="1"/>
          </p:nvPr>
        </p:nvSpPr>
        <p:spPr>
          <a:noFill/>
          <a:ln w="9525"/>
        </p:spPr>
        <p:txBody>
          <a:bodyPr/>
          <a:lstStyle/>
          <a:p>
            <a:pPr marL="0" lvl="1">
              <a:spcBef>
                <a:spcPts val="1223"/>
              </a:spcBef>
              <a:buClr>
                <a:srgbClr val="FF0000"/>
              </a:buClr>
            </a:pPr>
            <a:r>
              <a:rPr lang="en-US" dirty="0"/>
              <a:t>A system of code law, followed in most non-English-speaking countries, originated in the Roman </a:t>
            </a:r>
            <a:r>
              <a:rPr lang="en-US" i="1" dirty="0"/>
              <a:t>jus civile. </a:t>
            </a:r>
            <a:r>
              <a:rPr lang="en-US" dirty="0"/>
              <a:t>Code law countries tend to have relatively more statute or codified law governing a wider range of human activity. </a:t>
            </a:r>
          </a:p>
          <a:p>
            <a:pPr marL="0" lvl="1">
              <a:spcBef>
                <a:spcPts val="1223"/>
              </a:spcBef>
              <a:buClr>
                <a:srgbClr val="FF0000"/>
              </a:buClr>
            </a:pPr>
            <a:r>
              <a:rPr lang="en-US" dirty="0"/>
              <a:t>Code law countries generally have a corporation law (sometimes called a </a:t>
            </a:r>
            <a:r>
              <a:rPr lang="en-US" i="1" dirty="0"/>
              <a:t>commercial code </a:t>
            </a:r>
            <a:r>
              <a:rPr lang="en-US" dirty="0"/>
              <a:t>or </a:t>
            </a:r>
            <a:r>
              <a:rPr lang="en-US" i="1" dirty="0"/>
              <a:t>companies act) </a:t>
            </a:r>
            <a:r>
              <a:rPr lang="en-US" dirty="0"/>
              <a:t>that establishes the basic legal parameters governing business enterprises. Corporation law often stipulates which financial statements must be published in accordance with a prescribed format. Additional accounting measurement and disclosure rules are included in an accounting law that has been debated and passed by the national legislature. The accounting profession tends to have little influence on the development of accounting standards. </a:t>
            </a:r>
          </a:p>
          <a:p>
            <a:pPr marL="0" lvl="1">
              <a:spcBef>
                <a:spcPts val="1223"/>
              </a:spcBef>
              <a:buClr>
                <a:srgbClr val="FF0000"/>
              </a:buClr>
            </a:pPr>
            <a:r>
              <a:rPr lang="en-US" dirty="0"/>
              <a:t>The accounting law tends to be rather general and does not provide much guidance regarding specific accounting practices. </a:t>
            </a:r>
          </a:p>
        </p:txBody>
      </p:sp>
    </p:spTree>
    <p:extLst>
      <p:ext uri="{BB962C8B-B14F-4D97-AF65-F5344CB8AC3E}">
        <p14:creationId xmlns:p14="http://schemas.microsoft.com/office/powerpoint/2010/main" val="2175173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89038" y="703263"/>
            <a:ext cx="4632325" cy="3473450"/>
          </a:xfrm>
          <a:ln/>
        </p:spPr>
      </p:sp>
      <p:sp>
        <p:nvSpPr>
          <p:cNvPr id="46083" name="Rectangle 3"/>
          <p:cNvSpPr>
            <a:spLocks noGrp="1" noChangeArrowheads="1"/>
          </p:cNvSpPr>
          <p:nvPr>
            <p:ph type="body" idx="1"/>
          </p:nvPr>
        </p:nvSpPr>
        <p:spPr>
          <a:noFill/>
          <a:ln w="9525"/>
        </p:spPr>
        <p:txBody>
          <a:bodyPr/>
          <a:lstStyle/>
          <a:p>
            <a:pPr>
              <a:spcBef>
                <a:spcPts val="1223"/>
              </a:spcBef>
              <a:buClr>
                <a:srgbClr val="FFC000"/>
              </a:buClr>
            </a:pPr>
            <a:r>
              <a:rPr lang="en-US" dirty="0"/>
              <a:t>Taxation</a:t>
            </a:r>
          </a:p>
          <a:p>
            <a:pPr>
              <a:spcBef>
                <a:spcPts val="1223"/>
              </a:spcBef>
              <a:buClr>
                <a:srgbClr val="FFC000"/>
              </a:buClr>
            </a:pPr>
            <a:r>
              <a:rPr lang="en-US" dirty="0"/>
              <a:t>In some countries, parent company financial statements are the basis for taxation. Germany’s so-called reverse conformity principle (</a:t>
            </a:r>
            <a:r>
              <a:rPr lang="en-US" i="1" dirty="0"/>
              <a:t>umgekehrte Massgeblichkeitsprinzip) </a:t>
            </a:r>
            <a:r>
              <a:rPr lang="en-US" dirty="0"/>
              <a:t>required that, in most cases, an expense had to be recognized in accounting income to be deductible for tax purposes. Well-managed German companies attempted to minimize income for tax purposes, for example, by using accelerated depreciation to reduce their tax liability. As a result of the reverse conformity principle, accelerated depreciation also had to be taken in calculating accounting income. As part of the accounting modernization law (</a:t>
            </a:r>
            <a:r>
              <a:rPr lang="en-US" i="1" dirty="0"/>
              <a:t>Bilanzrechtsmodernisierungsgesetz) </a:t>
            </a:r>
            <a:r>
              <a:rPr lang="en-US" dirty="0"/>
              <a:t>passed in 2009, the reverse conformity requirement was removed, thereby reducing the influence that taxation has on financial reporting in Germany. </a:t>
            </a:r>
          </a:p>
          <a:p>
            <a:pPr>
              <a:spcBef>
                <a:spcPts val="1223"/>
              </a:spcBef>
              <a:buClr>
                <a:srgbClr val="FFC000"/>
              </a:buClr>
            </a:pPr>
            <a:r>
              <a:rPr lang="en-US" dirty="0"/>
              <a:t>In the United States, on the other hand, conformity between the tax statement and financial statements is required only for the use of the LIFO inventory cost-flow assumption. U.S. companies are allowed, for example, to use accelerated depreciation for tax purposes and straight-line depreciation in the financial statements. All else being equal, prior to 2009, the reverse conformity principle in Germany was likely to result in a U.S. company reporting a larger net income than its German counterpart. </a:t>
            </a:r>
          </a:p>
        </p:txBody>
      </p:sp>
    </p:spTree>
    <p:extLst>
      <p:ext uri="{BB962C8B-B14F-4D97-AF65-F5344CB8AC3E}">
        <p14:creationId xmlns:p14="http://schemas.microsoft.com/office/powerpoint/2010/main" val="269461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89038" y="703263"/>
            <a:ext cx="4632325" cy="3473450"/>
          </a:xfrm>
          <a:ln/>
        </p:spPr>
      </p:sp>
      <p:sp>
        <p:nvSpPr>
          <p:cNvPr id="45059" name="Rectangle 3"/>
          <p:cNvSpPr>
            <a:spLocks noGrp="1" noChangeArrowheads="1"/>
          </p:cNvSpPr>
          <p:nvPr>
            <p:ph type="body" idx="1"/>
          </p:nvPr>
        </p:nvSpPr>
        <p:spPr>
          <a:noFill/>
          <a:ln w="9525"/>
        </p:spPr>
        <p:txBody>
          <a:bodyPr/>
          <a:lstStyle/>
          <a:p>
            <a:r>
              <a:rPr lang="en-US" dirty="0"/>
              <a:t>Financing System</a:t>
            </a:r>
          </a:p>
          <a:p>
            <a:r>
              <a:rPr lang="en-US" dirty="0"/>
              <a:t>It has been argued that differences in the purpose for financial reporting across countries is the major reason for international differences in financial reporting, and that the most relevant factor in determining the purpose of financial reporting is the nature of a country’s financing system. Specifically, whether or not a country has a strong equity financing system with large numbers of outside shareholders determines the type of financial reporting system a country uses. Countries with a strong equity-outsider financing system use a so-called Class A accounting system, which is less conservative, provides more disclosure, and does not follow tax rules. Australia, the U.S., and the U.K. are examples of countries with strong equity-outsider financing systems. Countries with a weak equity-outsider financing systems have a Class B accounting system, which is more conservative, disclosure is not as extensive, and financial reporting more closely follows tax rules. France, Germany, and Italy are examples of countries with weak equity-outsider financing systems. </a:t>
            </a:r>
          </a:p>
        </p:txBody>
      </p:sp>
    </p:spTree>
    <p:extLst>
      <p:ext uri="{BB962C8B-B14F-4D97-AF65-F5344CB8AC3E}">
        <p14:creationId xmlns:p14="http://schemas.microsoft.com/office/powerpoint/2010/main" val="3641122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0"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11"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12" name="Slide Number Placeholder 5"/>
          <p:cNvSpPr>
            <a:spLocks noGrp="1"/>
          </p:cNvSpPr>
          <p:nvPr>
            <p:ph type="sldNum" sz="quarter" idx="4"/>
          </p:nvPr>
        </p:nvSpPr>
        <p:spPr>
          <a:xfrm>
            <a:off x="8382000" y="64611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8"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9"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8"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9"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00200" y="88900"/>
            <a:ext cx="7391400" cy="1206500"/>
          </a:xfrm>
        </p:spPr>
        <p:txBody>
          <a:bodyPr/>
          <a:lstStyle/>
          <a:p>
            <a:r>
              <a:rPr lang="en-US"/>
              <a:t>Click to edit Master title style</a:t>
            </a:r>
          </a:p>
        </p:txBody>
      </p:sp>
      <p:sp>
        <p:nvSpPr>
          <p:cNvPr id="3" name="Table Placeholder 2"/>
          <p:cNvSpPr>
            <a:spLocks noGrp="1"/>
          </p:cNvSpPr>
          <p:nvPr>
            <p:ph type="tbl" idx="1"/>
          </p:nvPr>
        </p:nvSpPr>
        <p:spPr>
          <a:xfrm>
            <a:off x="1600200" y="1371600"/>
            <a:ext cx="7086600" cy="4724400"/>
          </a:xfrm>
        </p:spPr>
        <p:txBody>
          <a:bodyPr/>
          <a:lstStyle/>
          <a:p>
            <a:pPr lvl="0"/>
            <a:r>
              <a:rPr lang="en-US" noProof="0" dirty="0"/>
              <a:t>Click icon to add table</a:t>
            </a:r>
          </a:p>
        </p:txBody>
      </p:sp>
      <p:sp>
        <p:nvSpPr>
          <p:cNvPr id="7"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8"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9"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447800" y="6384925"/>
            <a:ext cx="1676400" cy="473075"/>
          </a:xfrm>
        </p:spPr>
        <p:txBody>
          <a:bodyPr/>
          <a:lstStyle>
            <a:lvl1pPr>
              <a:defRPr b="1" i="1">
                <a:solidFill>
                  <a:srgbClr val="002060"/>
                </a:solidFill>
                <a:effectLst/>
                <a:latin typeface="Times New Roman" pitchFamily="18" charset="0"/>
                <a:cs typeface="Times New Roman" pitchFamily="18" charset="0"/>
              </a:defRPr>
            </a:lvl1pPr>
          </a:lstStyle>
          <a:p>
            <a:pPr>
              <a:defRPr/>
            </a:pPr>
            <a:r>
              <a:rPr lang="en-US" dirty="0"/>
              <a:t>McGraw-Hill/Irwin </a:t>
            </a:r>
          </a:p>
        </p:txBody>
      </p:sp>
      <p:sp>
        <p:nvSpPr>
          <p:cNvPr id="5" name="Footer Placeholder 4"/>
          <p:cNvSpPr>
            <a:spLocks noGrp="1"/>
          </p:cNvSpPr>
          <p:nvPr>
            <p:ph type="ftr" sz="quarter" idx="11"/>
          </p:nvPr>
        </p:nvSpPr>
        <p:spPr>
          <a:xfrm>
            <a:off x="2971800" y="6384925"/>
            <a:ext cx="5257800" cy="473075"/>
          </a:xfrm>
        </p:spPr>
        <p:txBody>
          <a:bodyPr/>
          <a:lstStyle>
            <a:lvl1pPr>
              <a:defRPr b="1" i="1">
                <a:solidFill>
                  <a:srgbClr val="002060"/>
                </a:solidFill>
                <a:effectLst/>
                <a:latin typeface="Times New Roman" pitchFamily="18" charset="0"/>
                <a:cs typeface="Times New Roman" pitchFamily="18" charset="0"/>
              </a:defRPr>
            </a:lvl1pPr>
          </a:lstStyle>
          <a:p>
            <a:pPr>
              <a:defRPr/>
            </a:pPr>
            <a:r>
              <a:rPr lang="en-US" dirty="0"/>
              <a:t>Copyright © 2015 by The McGraw-Hill Companies, Inc. All rights reserved.</a:t>
            </a:r>
          </a:p>
        </p:txBody>
      </p:sp>
      <p:sp>
        <p:nvSpPr>
          <p:cNvPr id="6" name="Slide Number Placeholder 5"/>
          <p:cNvSpPr>
            <a:spLocks noGrp="1"/>
          </p:cNvSpPr>
          <p:nvPr>
            <p:ph type="sldNum" sz="quarter" idx="12"/>
          </p:nvPr>
        </p:nvSpPr>
        <p:spPr>
          <a:xfrm>
            <a:off x="8229600" y="6477000"/>
            <a:ext cx="762000" cy="381000"/>
          </a:xfrm>
        </p:spPr>
        <p:txBody>
          <a:bodyPr/>
          <a:lstStyle>
            <a:lvl1pPr>
              <a:defRPr b="1" i="0">
                <a:solidFill>
                  <a:srgbClr val="002060"/>
                </a:solidFill>
                <a:effectLst/>
                <a:latin typeface="Times New Roman" pitchFamily="18" charset="0"/>
                <a:cs typeface="Times New Roman" pitchFamily="18" charset="0"/>
              </a:defRPr>
            </a:lvl1pPr>
          </a:lstStyle>
          <a:p>
            <a:pPr>
              <a:defRPr/>
            </a:pPr>
            <a:r>
              <a:rPr lang="en-US" dirty="0"/>
              <a:t>11-</a:t>
            </a:r>
            <a:fld id="{A3C95745-97E6-4B78-A967-8C7F56075039}"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p:cNvSpPr>
            <a:spLocks noGrp="1"/>
          </p:cNvSpPr>
          <p:nvPr>
            <p:ph type="dt" sz="half" idx="2"/>
          </p:nvPr>
        </p:nvSpPr>
        <p:spPr>
          <a:xfrm>
            <a:off x="14478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McGraw-Hill/Irwin </a:t>
            </a:r>
          </a:p>
        </p:txBody>
      </p:sp>
      <p:sp>
        <p:nvSpPr>
          <p:cNvPr id="8" name="Footer Placeholder 4"/>
          <p:cNvSpPr>
            <a:spLocks noGrp="1"/>
          </p:cNvSpPr>
          <p:nvPr>
            <p:ph type="ftr" sz="quarter" idx="3"/>
          </p:nvPr>
        </p:nvSpPr>
        <p:spPr>
          <a:xfrm>
            <a:off x="3048000" y="6384925"/>
            <a:ext cx="51816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Copyright © 2015 by The McGraw-Hill Companies, Inc. All rights reserved.</a:t>
            </a:r>
          </a:p>
        </p:txBody>
      </p:sp>
      <p:sp>
        <p:nvSpPr>
          <p:cNvPr id="9" name="Slide Number Placeholder 5"/>
          <p:cNvSpPr>
            <a:spLocks noGrp="1"/>
          </p:cNvSpPr>
          <p:nvPr>
            <p:ph type="sldNum" sz="quarter" idx="4"/>
          </p:nvPr>
        </p:nvSpPr>
        <p:spPr>
          <a:xfrm>
            <a:off x="8382000" y="64611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11-</a:t>
            </a:r>
            <a:fld id="{3A156FF6-7BC9-4BA8-ACC0-5112188DDED6}"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a:xfrm>
            <a:off x="1676400" y="64611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9" name="Footer Placeholder 4"/>
          <p:cNvSpPr>
            <a:spLocks noGrp="1"/>
          </p:cNvSpPr>
          <p:nvPr>
            <p:ph type="ftr" sz="quarter" idx="3"/>
          </p:nvPr>
        </p:nvSpPr>
        <p:spPr>
          <a:xfrm>
            <a:off x="3276600" y="64611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477000"/>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3"/>
          <p:cNvSpPr>
            <a:spLocks noGrp="1"/>
          </p:cNvSpPr>
          <p:nvPr>
            <p:ph type="dt" sz="half" idx="10"/>
          </p:nvPr>
        </p:nvSpPr>
        <p:spPr>
          <a:xfrm>
            <a:off x="1676400" y="64611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11" name="Footer Placeholder 4"/>
          <p:cNvSpPr>
            <a:spLocks noGrp="1"/>
          </p:cNvSpPr>
          <p:nvPr>
            <p:ph type="ftr" sz="quarter" idx="11"/>
          </p:nvPr>
        </p:nvSpPr>
        <p:spPr>
          <a:xfrm>
            <a:off x="3276600" y="64611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12" name="Slide Number Placeholder 5"/>
          <p:cNvSpPr>
            <a:spLocks noGrp="1"/>
          </p:cNvSpPr>
          <p:nvPr>
            <p:ph type="sldNum" sz="quarter" idx="12"/>
          </p:nvPr>
        </p:nvSpPr>
        <p:spPr>
          <a:xfrm>
            <a:off x="8382000" y="6521450"/>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Date Placeholder 8"/>
          <p:cNvSpPr>
            <a:spLocks noGrp="1"/>
          </p:cNvSpPr>
          <p:nvPr>
            <p:ph type="dt" sz="half" idx="10"/>
          </p:nvPr>
        </p:nvSpPr>
        <p:spPr/>
        <p:txBody>
          <a:bodyPr/>
          <a:lstStyle/>
          <a:p>
            <a:pPr>
              <a:defRPr/>
            </a:pPr>
            <a:r>
              <a:rPr lang="en-US" dirty="0"/>
              <a:t>McGraw-Hill/Irwin </a:t>
            </a:r>
          </a:p>
        </p:txBody>
      </p:sp>
      <p:sp>
        <p:nvSpPr>
          <p:cNvPr id="10" name="Slide Number Placeholder 9"/>
          <p:cNvSpPr>
            <a:spLocks noGrp="1"/>
          </p:cNvSpPr>
          <p:nvPr>
            <p:ph type="sldNum" sz="quarter" idx="11"/>
          </p:nvPr>
        </p:nvSpPr>
        <p:spPr/>
        <p:txBody>
          <a:bodyPr/>
          <a:lstStyle/>
          <a:p>
            <a:pPr>
              <a:defRPr/>
            </a:pPr>
            <a:r>
              <a:rPr lang="en-US" dirty="0"/>
              <a:t>11-</a:t>
            </a:r>
            <a:fld id="{3A156FF6-7BC9-4BA8-ACC0-5112188DDED6}" type="slidenum">
              <a:rPr lang="en-US" smtClean="0"/>
              <a:pPr>
                <a:defRPr/>
              </a:pPr>
              <a:t>‹#›</a:t>
            </a:fld>
            <a:endParaRPr lang="en-US" dirty="0"/>
          </a:p>
        </p:txBody>
      </p:sp>
      <p:sp>
        <p:nvSpPr>
          <p:cNvPr id="11" name="Footer Placeholder 10"/>
          <p:cNvSpPr>
            <a:spLocks noGrp="1"/>
          </p:cNvSpPr>
          <p:nvPr>
            <p:ph type="ftr" sz="quarter" idx="12"/>
          </p:nvPr>
        </p:nvSpPr>
        <p:spPr/>
        <p:txBody>
          <a:bodyPr/>
          <a:lstStyle/>
          <a:p>
            <a:pPr>
              <a:defRPr/>
            </a:pPr>
            <a:r>
              <a:rPr lang="en-US" dirty="0"/>
              <a:t>Copyright © 2015 by The McGraw-Hill Companies, Inc. All rights reserved.</a:t>
            </a:r>
          </a:p>
        </p:txBody>
      </p:sp>
      <p:sp>
        <p:nvSpPr>
          <p:cNvPr id="12" name="Title 1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9"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3"/>
          <p:cNvSpPr>
            <a:spLocks noGrp="1"/>
          </p:cNvSpPr>
          <p:nvPr>
            <p:ph type="dt" sz="half" idx="10"/>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9"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3"/>
          <p:cNvSpPr>
            <a:spLocks noGrp="1"/>
          </p:cNvSpPr>
          <p:nvPr>
            <p:ph type="dt" sz="half" idx="10"/>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McGraw-Hill/Irwin </a:t>
            </a:r>
            <a:endParaRPr lang="en-US" dirty="0"/>
          </a:p>
        </p:txBody>
      </p:sp>
      <p:sp>
        <p:nvSpPr>
          <p:cNvPr id="9"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Copyright © 2015 by The McGraw-Hill Companies, Inc. All rights reserved.</a:t>
            </a:r>
            <a:endParaRPr lang="en-US" dirty="0"/>
          </a:p>
        </p:txBody>
      </p:sp>
      <p:sp>
        <p:nvSpPr>
          <p:cNvPr id="10" name="Slide Number Placeholder 5"/>
          <p:cNvSpPr>
            <a:spLocks noGrp="1"/>
          </p:cNvSpPr>
          <p:nvPr>
            <p:ph type="sldNum" sz="quarter" idx="4"/>
          </p:nvPr>
        </p:nvSpPr>
        <p:spPr>
          <a:xfrm>
            <a:off x="8382000" y="63849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latin typeface="Times New Roman" pitchFamily="18" charset="0"/>
              </a:rPr>
              <a:t>11-</a:t>
            </a:r>
            <a:fld id="{3A156FF6-7BC9-4BA8-ACC0-5112188DDED6}"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152400"/>
            <a:ext cx="8839200"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304800" y="1600200"/>
            <a:ext cx="83820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6400" y="6384925"/>
            <a:ext cx="1676400" cy="473075"/>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McGraw-Hill/Irwin </a:t>
            </a:r>
          </a:p>
        </p:txBody>
      </p:sp>
      <p:sp>
        <p:nvSpPr>
          <p:cNvPr id="5" name="Footer Placeholder 4"/>
          <p:cNvSpPr>
            <a:spLocks noGrp="1"/>
          </p:cNvSpPr>
          <p:nvPr>
            <p:ph type="ftr" sz="quarter" idx="3"/>
          </p:nvPr>
        </p:nvSpPr>
        <p:spPr>
          <a:xfrm>
            <a:off x="3276600" y="6384925"/>
            <a:ext cx="4953000" cy="4730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Copyright © 2015 by The McGraw-Hill Companies, Inc. All rights reserved.</a:t>
            </a:r>
          </a:p>
        </p:txBody>
      </p:sp>
      <p:sp>
        <p:nvSpPr>
          <p:cNvPr id="6" name="Slide Number Placeholder 5"/>
          <p:cNvSpPr>
            <a:spLocks noGrp="1"/>
          </p:cNvSpPr>
          <p:nvPr>
            <p:ph type="sldNum" sz="quarter" idx="4"/>
          </p:nvPr>
        </p:nvSpPr>
        <p:spPr>
          <a:xfrm>
            <a:off x="8382000" y="6461125"/>
            <a:ext cx="609600" cy="396875"/>
          </a:xfrm>
          <a:prstGeom prst="rect">
            <a:avLst/>
          </a:prstGeom>
        </p:spPr>
        <p:txBody>
          <a:bodyPr vert="horz" lIns="91440" tIns="45720" rIns="91440" bIns="45720" rtlCol="0" anchor="ctr"/>
          <a:lstStyle>
            <a:lvl1pPr algn="r" fontAlgn="auto">
              <a:spcBef>
                <a:spcPts val="0"/>
              </a:spcBef>
              <a:spcAft>
                <a:spcPts val="0"/>
              </a:spcAft>
              <a:defRPr sz="1200" b="1" i="0" smtClean="0">
                <a:solidFill>
                  <a:srgbClr val="002060"/>
                </a:solidFill>
                <a:effectLst/>
                <a:latin typeface="Times New Roman" pitchFamily="18" charset="0"/>
                <a:cs typeface="Times New Roman" pitchFamily="18" charset="0"/>
              </a:defRPr>
            </a:lvl1pPr>
          </a:lstStyle>
          <a:p>
            <a:pPr>
              <a:defRPr/>
            </a:pPr>
            <a:r>
              <a:rPr lang="en-US" dirty="0"/>
              <a:t>11-</a:t>
            </a:r>
            <a:fld id="{3A156FF6-7BC9-4BA8-ACC0-5112188DDED6}" type="slidenum">
              <a:rPr lang="en-US" smtClean="0"/>
              <a:pPr>
                <a:defRPr/>
              </a:pPr>
              <a:t>‹#›</a:t>
            </a:fld>
            <a:endParaRPr lang="en-US" dirty="0"/>
          </a:p>
        </p:txBody>
      </p:sp>
      <p:sp>
        <p:nvSpPr>
          <p:cNvPr id="9" name="Date Placeholder 2"/>
          <p:cNvSpPr txBox="1">
            <a:spLocks/>
          </p:cNvSpPr>
          <p:nvPr/>
        </p:nvSpPr>
        <p:spPr>
          <a:xfrm>
            <a:off x="0" y="7162800"/>
            <a:ext cx="1524000" cy="4572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1" name="Slide Number Placeholder 4"/>
          <p:cNvSpPr txBox="1">
            <a:spLocks/>
          </p:cNvSpPr>
          <p:nvPr/>
        </p:nvSpPr>
        <p:spPr>
          <a:xfrm>
            <a:off x="6858000" y="7315200"/>
            <a:ext cx="685800" cy="3048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p:txStyles>
    <p:titleStyle>
      <a:lvl1pPr algn="ctr" rtl="0" eaLnBrk="1" fontAlgn="base" hangingPunct="1">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Tx/>
        <a:buNone/>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Tx/>
        <a:buNone/>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Tx/>
        <a:buNone/>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Tx/>
        <a:buNone/>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a:xfrm>
            <a:off x="152400" y="152400"/>
            <a:ext cx="8839200" cy="1143000"/>
          </a:xfrm>
        </p:spPr>
        <p:txBody>
          <a:bodyPr/>
          <a:lstStyle/>
          <a:p>
            <a:r>
              <a:rPr lang="en-US" sz="4000" dirty="0"/>
              <a:t>Chapter Eleven</a:t>
            </a:r>
          </a:p>
        </p:txBody>
      </p:sp>
      <p:sp>
        <p:nvSpPr>
          <p:cNvPr id="198664" name="Rectangle 8"/>
          <p:cNvSpPr>
            <a:spLocks noChangeArrowheads="1"/>
          </p:cNvSpPr>
          <p:nvPr/>
        </p:nvSpPr>
        <p:spPr bwMode="auto">
          <a:xfrm>
            <a:off x="304800" y="1752600"/>
            <a:ext cx="47244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effectLst/>
                <a:cs typeface="Times New Roman" pitchFamily="18" charset="0"/>
              </a:rPr>
              <a:t>Worldwide Accounting Diversity and International Standards</a:t>
            </a:r>
          </a:p>
        </p:txBody>
      </p:sp>
      <p:sp>
        <p:nvSpPr>
          <p:cNvPr id="10" name="Rectangle 9"/>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03758118-4ABE-452E-B183-8E4E8944CA9A}"/>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52400" y="152400"/>
            <a:ext cx="8839200" cy="1143000"/>
          </a:xfrm>
        </p:spPr>
        <p:txBody>
          <a:bodyPr/>
          <a:lstStyle/>
          <a:p>
            <a:r>
              <a:rPr lang="en-US" dirty="0">
                <a:solidFill>
                  <a:srgbClr val="000066"/>
                </a:solidFill>
              </a:rPr>
              <a:t>Reasons for Accounting Diversity: Inflation</a:t>
            </a:r>
          </a:p>
        </p:txBody>
      </p:sp>
      <p:sp>
        <p:nvSpPr>
          <p:cNvPr id="9219" name="Rectangle 3"/>
          <p:cNvSpPr>
            <a:spLocks noGrp="1" noChangeArrowheads="1"/>
          </p:cNvSpPr>
          <p:nvPr>
            <p:ph idx="1"/>
          </p:nvPr>
        </p:nvSpPr>
        <p:spPr>
          <a:xfrm>
            <a:off x="685800" y="1752600"/>
            <a:ext cx="7848600" cy="4724400"/>
          </a:xfrm>
        </p:spPr>
        <p:txBody>
          <a:bodyPr/>
          <a:lstStyle/>
          <a:p>
            <a:pPr marL="0" indent="0">
              <a:spcBef>
                <a:spcPts val="1200"/>
              </a:spcBef>
              <a:buClr>
                <a:srgbClr val="000066"/>
              </a:buClr>
            </a:pPr>
            <a:r>
              <a:rPr lang="en-US" sz="2600" dirty="0">
                <a:solidFill>
                  <a:srgbClr val="000066"/>
                </a:solidFill>
              </a:rPr>
              <a:t>Inflation:</a:t>
            </a:r>
            <a:endParaRPr lang="en-US" sz="800" dirty="0">
              <a:solidFill>
                <a:srgbClr val="000066"/>
              </a:solidFill>
            </a:endParaRPr>
          </a:p>
          <a:p>
            <a:pPr>
              <a:spcBef>
                <a:spcPts val="0"/>
              </a:spcBef>
              <a:buClr>
                <a:srgbClr val="000066"/>
              </a:buClr>
              <a:buFont typeface="Wingdings" panose="05000000000000000000" pitchFamily="2" charset="2"/>
              <a:buChar char="Ø"/>
            </a:pPr>
            <a:r>
              <a:rPr lang="en-US" sz="2600" dirty="0">
                <a:solidFill>
                  <a:srgbClr val="000066"/>
                </a:solidFill>
              </a:rPr>
              <a:t>High inflation tends to render historical cost useless.</a:t>
            </a:r>
          </a:p>
          <a:p>
            <a:pPr>
              <a:spcBef>
                <a:spcPts val="1200"/>
              </a:spcBef>
              <a:buClr>
                <a:srgbClr val="000066"/>
              </a:buClr>
              <a:buFont typeface="Wingdings" panose="05000000000000000000" pitchFamily="2" charset="2"/>
              <a:buChar char="Ø"/>
            </a:pPr>
            <a:r>
              <a:rPr lang="en-US" sz="2600" dirty="0">
                <a:solidFill>
                  <a:srgbClr val="000066"/>
                </a:solidFill>
              </a:rPr>
              <a:t>High inflation rates compelled the development of accounting rules that required inflation adjustment of historical cost amounts. </a:t>
            </a:r>
          </a:p>
          <a:p>
            <a:pPr>
              <a:spcBef>
                <a:spcPts val="1200"/>
              </a:spcBef>
              <a:buClr>
                <a:srgbClr val="000066"/>
              </a:buClr>
              <a:buFont typeface="Wingdings" panose="05000000000000000000" pitchFamily="2" charset="2"/>
              <a:buChar char="Ø"/>
            </a:pPr>
            <a:r>
              <a:rPr lang="en-US" sz="2600" dirty="0">
                <a:solidFill>
                  <a:srgbClr val="000066"/>
                </a:solidFill>
              </a:rPr>
              <a:t>Although it was necessary to use it for a while in Latin America, inflation accounting has been abandoned throughout the area now. </a:t>
            </a:r>
          </a:p>
        </p:txBody>
      </p:sp>
      <p:sp>
        <p:nvSpPr>
          <p:cNvPr id="5" name="Slide Number Placeholder 10"/>
          <p:cNvSpPr>
            <a:spLocks noGrp="1"/>
          </p:cNvSpPr>
          <p:nvPr>
            <p:ph type="sldNum" sz="quarter" idx="11"/>
          </p:nvPr>
        </p:nvSpPr>
        <p:spPr>
          <a:xfrm>
            <a:off x="8458200" y="6461125"/>
            <a:ext cx="609600" cy="396875"/>
          </a:xfrm>
        </p:spPr>
        <p:txBody>
          <a:bodyPr/>
          <a:lstStyle/>
          <a:p>
            <a:pPr>
              <a:defRPr/>
            </a:pPr>
            <a:r>
              <a:rPr lang="en-US" sz="1000" i="0" dirty="0"/>
              <a:t>11-</a:t>
            </a:r>
            <a:fld id="{3A156FF6-7BC9-4BA8-ACC0-5112188DDED6}" type="slidenum">
              <a:rPr lang="en-US" sz="1000" i="0" smtClean="0"/>
              <a:pPr>
                <a:defRPr/>
              </a:pPr>
              <a:t>10</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86805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3600" dirty="0">
                <a:solidFill>
                  <a:srgbClr val="000066"/>
                </a:solidFill>
              </a:rPr>
              <a:t>Reasons for Accounting Diversity:</a:t>
            </a:r>
            <a:r>
              <a:rPr lang="en-US" sz="3600" baseline="0" dirty="0">
                <a:solidFill>
                  <a:srgbClr val="000066"/>
                </a:solidFill>
              </a:rPr>
              <a:t> </a:t>
            </a:r>
            <a:r>
              <a:rPr lang="en-US" sz="3600" dirty="0">
                <a:solidFill>
                  <a:srgbClr val="000066"/>
                </a:solidFill>
              </a:rPr>
              <a:t>Political and Economic Ties</a:t>
            </a:r>
          </a:p>
        </p:txBody>
      </p:sp>
      <p:sp>
        <p:nvSpPr>
          <p:cNvPr id="10243" name="Rectangle 3"/>
          <p:cNvSpPr>
            <a:spLocks noGrp="1" noChangeArrowheads="1"/>
          </p:cNvSpPr>
          <p:nvPr>
            <p:ph idx="1"/>
          </p:nvPr>
        </p:nvSpPr>
        <p:spPr>
          <a:xfrm>
            <a:off x="152400" y="1524000"/>
            <a:ext cx="8534400" cy="5105400"/>
          </a:xfrm>
        </p:spPr>
        <p:txBody>
          <a:bodyPr/>
          <a:lstStyle/>
          <a:p>
            <a:pPr>
              <a:spcBef>
                <a:spcPts val="1200"/>
              </a:spcBef>
              <a:buClr>
                <a:srgbClr val="000066"/>
              </a:buClr>
              <a:buFont typeface="Wingdings" panose="05000000000000000000" pitchFamily="2" charset="2"/>
              <a:buChar char="Ø"/>
              <a:tabLst>
                <a:tab pos="228600" algn="l"/>
              </a:tabLst>
            </a:pPr>
            <a:r>
              <a:rPr lang="en-US" sz="2500" dirty="0">
                <a:solidFill>
                  <a:srgbClr val="000066"/>
                </a:solidFill>
              </a:rPr>
              <a:t>Accounting is a technology borrowed relatively easily from or imposed on another country. </a:t>
            </a:r>
          </a:p>
          <a:p>
            <a:pPr>
              <a:spcBef>
                <a:spcPts val="1200"/>
              </a:spcBef>
              <a:buClr>
                <a:srgbClr val="000066"/>
              </a:buClr>
              <a:buFont typeface="Wingdings" panose="05000000000000000000" pitchFamily="2" charset="2"/>
              <a:buChar char="Ø"/>
              <a:tabLst>
                <a:tab pos="228600" algn="l"/>
              </a:tabLst>
            </a:pPr>
            <a:r>
              <a:rPr lang="en-US" sz="2500" dirty="0">
                <a:solidFill>
                  <a:srgbClr val="000066"/>
                </a:solidFill>
              </a:rPr>
              <a:t>Through political and economic linkages, accounting rules have been conveyed from one country to another. </a:t>
            </a:r>
          </a:p>
          <a:p>
            <a:pPr>
              <a:spcBef>
                <a:spcPts val="1200"/>
              </a:spcBef>
              <a:buClr>
                <a:srgbClr val="000066"/>
              </a:buClr>
              <a:buFont typeface="Wingdings" panose="05000000000000000000" pitchFamily="2" charset="2"/>
              <a:buChar char="Ø"/>
              <a:tabLst>
                <a:tab pos="228600" algn="l"/>
              </a:tabLst>
            </a:pPr>
            <a:r>
              <a:rPr lang="en-US" sz="2500" dirty="0">
                <a:solidFill>
                  <a:srgbClr val="000066"/>
                </a:solidFill>
              </a:rPr>
              <a:t>British style accounting systems can be found in countries as far-flung as Australia and Zimbabwe. </a:t>
            </a:r>
          </a:p>
          <a:p>
            <a:pPr>
              <a:spcBef>
                <a:spcPts val="1200"/>
              </a:spcBef>
              <a:buClr>
                <a:srgbClr val="000066"/>
              </a:buClr>
              <a:buFont typeface="Wingdings" panose="05000000000000000000" pitchFamily="2" charset="2"/>
              <a:buChar char="Ø"/>
              <a:tabLst>
                <a:tab pos="228600" algn="l"/>
              </a:tabLst>
            </a:pPr>
            <a:r>
              <a:rPr lang="en-US" sz="2500" dirty="0">
                <a:solidFill>
                  <a:srgbClr val="000066"/>
                </a:solidFill>
              </a:rPr>
              <a:t>French accounting is prevalent in the former French colonies of western Africa. </a:t>
            </a:r>
          </a:p>
          <a:p>
            <a:pPr>
              <a:spcBef>
                <a:spcPts val="1200"/>
              </a:spcBef>
              <a:buClr>
                <a:srgbClr val="000066"/>
              </a:buClr>
              <a:buFont typeface="Wingdings" panose="05000000000000000000" pitchFamily="2" charset="2"/>
              <a:buChar char="Ø"/>
              <a:tabLst>
                <a:tab pos="228600" algn="l"/>
              </a:tabLst>
            </a:pPr>
            <a:r>
              <a:rPr lang="en-US" sz="2500" dirty="0">
                <a:solidFill>
                  <a:srgbClr val="000066"/>
                </a:solidFill>
              </a:rPr>
              <a:t>Recently, the member nations of the European Union, a political and economic union, have adopted a common set of International Accounting Standards (IFRS).</a:t>
            </a:r>
          </a:p>
        </p:txBody>
      </p:sp>
      <p:sp>
        <p:nvSpPr>
          <p:cNvPr id="5" name="Slide Number Placeholder 10"/>
          <p:cNvSpPr>
            <a:spLocks noGrp="1"/>
          </p:cNvSpPr>
          <p:nvPr>
            <p:ph type="sldNum" sz="quarter" idx="11"/>
          </p:nvPr>
        </p:nvSpPr>
        <p:spPr>
          <a:xfrm>
            <a:off x="8458200" y="6461125"/>
            <a:ext cx="609600" cy="396875"/>
          </a:xfrm>
        </p:spPr>
        <p:txBody>
          <a:bodyPr/>
          <a:lstStyle/>
          <a:p>
            <a:pPr>
              <a:defRPr/>
            </a:pPr>
            <a:r>
              <a:rPr lang="en-US" sz="1000" i="0" dirty="0"/>
              <a:t>11-</a:t>
            </a:r>
            <a:fld id="{3A156FF6-7BC9-4BA8-ACC0-5112188DDED6}" type="slidenum">
              <a:rPr lang="en-US" sz="1000" i="0" smtClean="0"/>
              <a:pPr>
                <a:defRPr/>
              </a:pPr>
              <a:t>11</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11-2</a:t>
            </a:r>
          </a:p>
        </p:txBody>
      </p:sp>
      <p:sp>
        <p:nvSpPr>
          <p:cNvPr id="2" name="Content Placeholder 1"/>
          <p:cNvSpPr>
            <a:spLocks noGrp="1"/>
          </p:cNvSpPr>
          <p:nvPr>
            <p:ph idx="1"/>
          </p:nvPr>
        </p:nvSpPr>
        <p:spPr/>
        <p:txBody>
          <a:bodyPr/>
          <a:lstStyle/>
          <a:p>
            <a:pPr marL="0" lvl="0" indent="0" eaLnBrk="0" hangingPunct="0">
              <a:spcBef>
                <a:spcPct val="0"/>
              </a:spcBef>
            </a:pPr>
            <a:r>
              <a:rPr lang="en-US" sz="4000" dirty="0">
                <a:cs typeface="+mn-cs"/>
              </a:rPr>
              <a:t>Understand the problems</a:t>
            </a:r>
          </a:p>
          <a:p>
            <a:pPr marL="0" lvl="0" indent="0" eaLnBrk="0" hangingPunct="0">
              <a:spcBef>
                <a:spcPct val="0"/>
              </a:spcBef>
            </a:pPr>
            <a:r>
              <a:rPr lang="en-US" sz="4000" dirty="0">
                <a:cs typeface="+mn-cs"/>
              </a:rPr>
              <a:t>created by differences in</a:t>
            </a:r>
          </a:p>
          <a:p>
            <a:pPr marL="0" lvl="0" indent="0" eaLnBrk="0" hangingPunct="0">
              <a:spcBef>
                <a:spcPct val="0"/>
              </a:spcBef>
            </a:pPr>
            <a:r>
              <a:rPr lang="en-US" sz="4000" dirty="0">
                <a:cs typeface="+mn-cs"/>
              </a:rPr>
              <a:t>accounting across countries and the reasons to develop a set of internationally accepted accounting standards.</a:t>
            </a:r>
            <a:endParaRPr lang="en-US" sz="4000" dirty="0"/>
          </a:p>
          <a:p>
            <a:endParaRPr lang="en-US" dirty="0"/>
          </a:p>
        </p:txBody>
      </p:sp>
      <p:sp>
        <p:nvSpPr>
          <p:cNvPr id="8" name="Slide Number Placeholder 10"/>
          <p:cNvSpPr>
            <a:spLocks noGrp="1"/>
          </p:cNvSpPr>
          <p:nvPr>
            <p:ph type="sldNum" sz="quarter" idx="12"/>
          </p:nvPr>
        </p:nvSpPr>
        <p:spPr/>
        <p:txBody>
          <a:bodyPr/>
          <a:lstStyle/>
          <a:p>
            <a:pPr>
              <a:defRPr/>
            </a:pPr>
            <a:r>
              <a:rPr lang="en-US" sz="1000" i="0" dirty="0"/>
              <a:t>11-</a:t>
            </a:r>
            <a:fld id="{3A156FF6-7BC9-4BA8-ACC0-5112188DDED6}" type="slidenum">
              <a:rPr lang="en-US" sz="1000" i="0" smtClean="0"/>
              <a:pPr>
                <a:defRPr/>
              </a:pPr>
              <a:t>12</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73508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152400"/>
            <a:ext cx="8839200" cy="1371600"/>
          </a:xfrm>
        </p:spPr>
        <p:txBody>
          <a:bodyPr/>
          <a:lstStyle/>
          <a:p>
            <a:r>
              <a:rPr lang="en-US" dirty="0"/>
              <a:t>Problems Caused by Diverse Accounting Standards</a:t>
            </a:r>
          </a:p>
        </p:txBody>
      </p:sp>
      <p:sp>
        <p:nvSpPr>
          <p:cNvPr id="14339" name="Rectangle 3"/>
          <p:cNvSpPr>
            <a:spLocks noGrp="1" noChangeArrowheads="1"/>
          </p:cNvSpPr>
          <p:nvPr>
            <p:ph sz="half" idx="1"/>
          </p:nvPr>
        </p:nvSpPr>
        <p:spPr>
          <a:xfrm>
            <a:off x="381000" y="1752600"/>
            <a:ext cx="8458200" cy="4191000"/>
          </a:xfrm>
          <a:ln w="38100">
            <a:noFill/>
          </a:ln>
        </p:spPr>
        <p:txBody>
          <a:bodyPr/>
          <a:lstStyle/>
          <a:p>
            <a:pPr marL="0" indent="0">
              <a:spcBef>
                <a:spcPts val="600"/>
              </a:spcBef>
              <a:spcAft>
                <a:spcPts val="600"/>
              </a:spcAft>
              <a:buClr>
                <a:srgbClr val="002060"/>
              </a:buClr>
            </a:pPr>
            <a:r>
              <a:rPr lang="en-US" sz="2500" dirty="0">
                <a:solidFill>
                  <a:srgbClr val="000066"/>
                </a:solidFill>
              </a:rPr>
              <a:t>Diversity in accounting across countries causes problems for both preparers and users of financial statements. </a:t>
            </a:r>
          </a:p>
          <a:p>
            <a:pPr marL="457200" indent="-457200">
              <a:spcBef>
                <a:spcPts val="600"/>
              </a:spcBef>
              <a:spcAft>
                <a:spcPts val="600"/>
              </a:spcAft>
              <a:buClr>
                <a:srgbClr val="002060"/>
              </a:buClr>
              <a:buFont typeface="+mj-lt"/>
              <a:buAutoNum type="arabicParenR"/>
            </a:pPr>
            <a:r>
              <a:rPr lang="en-US" sz="2500" dirty="0">
                <a:solidFill>
                  <a:srgbClr val="000066"/>
                </a:solidFill>
              </a:rPr>
              <a:t>The preparation of consolidated financial statements by companies with foreign operations usually requires companies to keep books in the local currency and follow local accounting principles. </a:t>
            </a:r>
          </a:p>
          <a:p>
            <a:pPr marL="457200" indent="-457200">
              <a:spcBef>
                <a:spcPts val="600"/>
              </a:spcBef>
              <a:spcAft>
                <a:spcPts val="600"/>
              </a:spcAft>
              <a:buClr>
                <a:srgbClr val="002060"/>
              </a:buClr>
              <a:buFont typeface="+mj-lt"/>
              <a:buAutoNum type="arabicParenR"/>
            </a:pPr>
            <a:r>
              <a:rPr lang="en-US" sz="2500" dirty="0">
                <a:solidFill>
                  <a:srgbClr val="000066"/>
                </a:solidFill>
              </a:rPr>
              <a:t>Companies that want to gain access to foreign capital markets and obtain capital by selling stock or borrowing money in a foreign country might be required to present financial statements prepared in accordance with that company’s accounting standards.</a:t>
            </a: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8"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13</a:t>
            </a:fld>
            <a:endParaRPr lang="en-US" sz="1000" b="1" i="0" dirty="0">
              <a:effectLst/>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152400"/>
            <a:ext cx="8839200" cy="1371600"/>
          </a:xfrm>
        </p:spPr>
        <p:txBody>
          <a:bodyPr/>
          <a:lstStyle/>
          <a:p>
            <a:r>
              <a:rPr lang="en-US" dirty="0"/>
              <a:t>Problems Caused by Diverse Accounting Standards (continued)</a:t>
            </a:r>
          </a:p>
        </p:txBody>
      </p:sp>
      <p:sp>
        <p:nvSpPr>
          <p:cNvPr id="14339" name="Rectangle 3"/>
          <p:cNvSpPr>
            <a:spLocks noGrp="1" noChangeArrowheads="1"/>
          </p:cNvSpPr>
          <p:nvPr>
            <p:ph sz="half" idx="1"/>
          </p:nvPr>
        </p:nvSpPr>
        <p:spPr>
          <a:xfrm>
            <a:off x="228600" y="1828800"/>
            <a:ext cx="8839200" cy="4191000"/>
          </a:xfrm>
          <a:ln w="38100">
            <a:noFill/>
          </a:ln>
        </p:spPr>
        <p:txBody>
          <a:bodyPr/>
          <a:lstStyle/>
          <a:p>
            <a:pPr marL="457200" indent="-457200">
              <a:spcBef>
                <a:spcPts val="600"/>
              </a:spcBef>
              <a:spcAft>
                <a:spcPts val="600"/>
              </a:spcAft>
              <a:buClr>
                <a:srgbClr val="002060"/>
              </a:buClr>
              <a:buFont typeface="+mj-lt"/>
              <a:buAutoNum type="arabicParenR" startAt="3"/>
            </a:pPr>
            <a:r>
              <a:rPr lang="en-US" sz="2500" dirty="0">
                <a:solidFill>
                  <a:srgbClr val="000066"/>
                </a:solidFill>
              </a:rPr>
              <a:t>Lack of comparability of financial statements between companies using different accounting standards complicates the job of deciding which company to invest in; different countries have different financial accounting and reporting.</a:t>
            </a:r>
          </a:p>
          <a:p>
            <a:pPr marL="0" indent="0">
              <a:spcBef>
                <a:spcPts val="600"/>
              </a:spcBef>
              <a:spcAft>
                <a:spcPts val="600"/>
              </a:spcAft>
              <a:buClr>
                <a:srgbClr val="002060"/>
              </a:buClr>
            </a:pPr>
            <a:r>
              <a:rPr lang="en-US" sz="2400" dirty="0">
                <a:solidFill>
                  <a:srgbClr val="000066"/>
                </a:solidFill>
              </a:rPr>
              <a:t>Due to these problems associated with worldwide accounting diversity, work to reduce accounting differences across countries and establish a single set of global accounting standards has been ongoing for more than four decades. </a:t>
            </a:r>
            <a:endParaRPr lang="en-US" sz="2500" dirty="0">
              <a:solidFill>
                <a:srgbClr val="000066"/>
              </a:solidFill>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9"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14</a:t>
            </a:fld>
            <a:endParaRPr lang="en-US" sz="1000" b="1" i="0" dirty="0">
              <a:effectLst/>
            </a:endParaRPr>
          </a:p>
        </p:txBody>
      </p:sp>
    </p:spTree>
    <p:custDataLst>
      <p:tags r:id="rId1"/>
    </p:custDataLst>
    <p:extLst>
      <p:ext uri="{BB962C8B-B14F-4D97-AF65-F5344CB8AC3E}">
        <p14:creationId xmlns:p14="http://schemas.microsoft.com/office/powerpoint/2010/main" val="1564514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US" sz="3600" dirty="0">
                <a:solidFill>
                  <a:srgbClr val="000066"/>
                </a:solidFill>
              </a:rPr>
              <a:t>International Accounting Standards Committee (IASC)</a:t>
            </a:r>
          </a:p>
        </p:txBody>
      </p:sp>
      <p:sp>
        <p:nvSpPr>
          <p:cNvPr id="2052" name="Rectangle 4"/>
          <p:cNvSpPr>
            <a:spLocks noGrp="1" noChangeArrowheads="1"/>
          </p:cNvSpPr>
          <p:nvPr>
            <p:ph idx="1"/>
          </p:nvPr>
        </p:nvSpPr>
        <p:spPr>
          <a:xfrm>
            <a:off x="152400" y="1447800"/>
            <a:ext cx="8763000" cy="4648200"/>
          </a:xfrm>
        </p:spPr>
        <p:txBody>
          <a:bodyPr>
            <a:noAutofit/>
          </a:bodyPr>
          <a:lstStyle/>
          <a:p>
            <a:pPr>
              <a:spcBef>
                <a:spcPts val="600"/>
              </a:spcBef>
              <a:spcAft>
                <a:spcPts val="0"/>
              </a:spcAft>
              <a:buClr>
                <a:srgbClr val="002060"/>
              </a:buClr>
              <a:buFont typeface="Wingdings" panose="05000000000000000000" pitchFamily="2" charset="2"/>
              <a:buChar char="Ø"/>
            </a:pPr>
            <a:r>
              <a:rPr lang="en-US" sz="2500" dirty="0">
                <a:solidFill>
                  <a:srgbClr val="000066"/>
                </a:solidFill>
              </a:rPr>
              <a:t>IASC was established in 1973 to eliminate the diversity of principles used throughout the world.</a:t>
            </a:r>
          </a:p>
          <a:p>
            <a:pPr>
              <a:spcBef>
                <a:spcPts val="600"/>
              </a:spcBef>
              <a:spcAft>
                <a:spcPts val="0"/>
              </a:spcAft>
              <a:buClr>
                <a:srgbClr val="002060"/>
              </a:buClr>
              <a:buFont typeface="Wingdings" panose="05000000000000000000" pitchFamily="2" charset="2"/>
              <a:buChar char="Ø"/>
            </a:pPr>
            <a:r>
              <a:rPr lang="en-US" sz="2500" dirty="0">
                <a:solidFill>
                  <a:srgbClr val="000066"/>
                </a:solidFill>
              </a:rPr>
              <a:t>The primary objective was to develop international accounting standards (IASs). </a:t>
            </a:r>
          </a:p>
          <a:p>
            <a:pPr>
              <a:spcBef>
                <a:spcPts val="600"/>
              </a:spcBef>
              <a:spcAft>
                <a:spcPts val="0"/>
              </a:spcAft>
              <a:buClr>
                <a:srgbClr val="002060"/>
              </a:buClr>
              <a:buFont typeface="Wingdings" panose="05000000000000000000" pitchFamily="2" charset="2"/>
              <a:buChar char="Ø"/>
            </a:pPr>
            <a:r>
              <a:rPr lang="en-US" sz="2500" dirty="0">
                <a:solidFill>
                  <a:srgbClr val="000066"/>
                </a:solidFill>
              </a:rPr>
              <a:t>The IASC had no power to require the use of its standards, but member accountancy bodies pledged to work toward adoption of IASs in their countries. </a:t>
            </a:r>
          </a:p>
          <a:p>
            <a:pPr>
              <a:spcBef>
                <a:spcPts val="600"/>
              </a:spcBef>
              <a:spcAft>
                <a:spcPts val="0"/>
              </a:spcAft>
              <a:buClr>
                <a:srgbClr val="002060"/>
              </a:buClr>
              <a:buFont typeface="Wingdings" panose="05000000000000000000" pitchFamily="2" charset="2"/>
              <a:buChar char="Ø"/>
            </a:pPr>
            <a:r>
              <a:rPr lang="en-US" sz="2500" dirty="0">
                <a:solidFill>
                  <a:srgbClr val="000066"/>
                </a:solidFill>
              </a:rPr>
              <a:t>IASs were approved by a board consisting of representatives from 14 countries. </a:t>
            </a:r>
          </a:p>
          <a:p>
            <a:pPr>
              <a:spcBef>
                <a:spcPts val="600"/>
              </a:spcBef>
              <a:spcAft>
                <a:spcPts val="0"/>
              </a:spcAft>
              <a:buClr>
                <a:srgbClr val="002060"/>
              </a:buClr>
              <a:buFont typeface="Wingdings" panose="05000000000000000000" pitchFamily="2" charset="2"/>
              <a:buChar char="Ø"/>
            </a:pPr>
            <a:r>
              <a:rPr lang="en-US" sz="2500" dirty="0">
                <a:solidFill>
                  <a:srgbClr val="000066"/>
                </a:solidFill>
              </a:rPr>
              <a:t>Part-time board members normally met only three times a year for three or four days.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15</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a:xfrm>
            <a:off x="76200" y="152400"/>
            <a:ext cx="8991600" cy="1143000"/>
          </a:xfrm>
        </p:spPr>
        <p:txBody>
          <a:bodyPr/>
          <a:lstStyle/>
          <a:p>
            <a:r>
              <a:rPr lang="en-US" sz="3600" dirty="0">
                <a:solidFill>
                  <a:srgbClr val="000066"/>
                </a:solidFill>
              </a:rPr>
              <a:t>International Accounting Standards </a:t>
            </a:r>
            <a:r>
              <a:rPr lang="en-US" sz="3600" i="1" dirty="0">
                <a:solidFill>
                  <a:srgbClr val="000066"/>
                </a:solidFill>
              </a:rPr>
              <a:t>(IAS 2)</a:t>
            </a:r>
          </a:p>
        </p:txBody>
      </p:sp>
      <p:sp>
        <p:nvSpPr>
          <p:cNvPr id="2052" name="Rectangle 4"/>
          <p:cNvSpPr>
            <a:spLocks noGrp="1" noChangeArrowheads="1"/>
          </p:cNvSpPr>
          <p:nvPr>
            <p:ph idx="1"/>
          </p:nvPr>
        </p:nvSpPr>
        <p:spPr>
          <a:xfrm>
            <a:off x="152400" y="1676400"/>
            <a:ext cx="8839200" cy="4648200"/>
          </a:xfrm>
        </p:spPr>
        <p:txBody>
          <a:bodyPr>
            <a:noAutofit/>
          </a:bodyPr>
          <a:lstStyle/>
          <a:p>
            <a:pPr marL="288925" indent="-288925">
              <a:spcBef>
                <a:spcPts val="1200"/>
              </a:spcBef>
              <a:buClr>
                <a:srgbClr val="002060"/>
              </a:buClr>
              <a:buFont typeface="Wingdings" pitchFamily="2" charset="2"/>
              <a:buChar char="Ø"/>
            </a:pPr>
            <a:r>
              <a:rPr lang="en-US" sz="2500" dirty="0">
                <a:solidFill>
                  <a:srgbClr val="000066"/>
                </a:solidFill>
              </a:rPr>
              <a:t>Early IASs followed a lowest common denominator approach and often allowed at least two methods for dealing with a particular accounting issue. </a:t>
            </a:r>
          </a:p>
          <a:p>
            <a:pPr marL="0" indent="0">
              <a:spcBef>
                <a:spcPts val="1200"/>
              </a:spcBef>
              <a:buClr>
                <a:srgbClr val="002060"/>
              </a:buClr>
              <a:buFont typeface="Wingdings" pitchFamily="2" charset="2"/>
              <a:buChar char="Ø"/>
            </a:pPr>
            <a:r>
              <a:rPr lang="en-US" sz="2500" i="1" dirty="0">
                <a:solidFill>
                  <a:srgbClr val="000066"/>
                </a:solidFill>
              </a:rPr>
              <a:t>IAS 2, </a:t>
            </a:r>
            <a:r>
              <a:rPr lang="en-US" sz="2500" dirty="0">
                <a:solidFill>
                  <a:srgbClr val="000066"/>
                </a:solidFill>
              </a:rPr>
              <a:t>originally issued in 1975, allowed the use of specific identification, FIFO, LIFO, average cost, and the base stock method for valuing inventories, effectively sanctioning most of the alternative methods in worldwide use. </a:t>
            </a:r>
          </a:p>
          <a:p>
            <a:pPr marL="0" indent="0">
              <a:spcBef>
                <a:spcPts val="1200"/>
              </a:spcBef>
              <a:buClr>
                <a:srgbClr val="002060"/>
              </a:buClr>
              <a:buFont typeface="Wingdings" pitchFamily="2" charset="2"/>
              <a:buChar char="Ø"/>
            </a:pPr>
            <a:r>
              <a:rPr lang="en-US" sz="2500" dirty="0">
                <a:solidFill>
                  <a:srgbClr val="000066"/>
                </a:solidFill>
              </a:rPr>
              <a:t>IASC allowed the traditional U.S. treatment of expensing goodwill over a period of up to 40 years and the U.K. approach of writing off goodwill directly to stockholders’ equity.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16</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691215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The IOSCO Agreement </a:t>
            </a:r>
          </a:p>
        </p:txBody>
      </p:sp>
      <p:sp>
        <p:nvSpPr>
          <p:cNvPr id="15363" name="Rectangle 4"/>
          <p:cNvSpPr>
            <a:spLocks noGrp="1" noChangeArrowheads="1"/>
          </p:cNvSpPr>
          <p:nvPr>
            <p:ph idx="1"/>
          </p:nvPr>
        </p:nvSpPr>
        <p:spPr>
          <a:xfrm>
            <a:off x="152400" y="1600200"/>
            <a:ext cx="8686800" cy="4038600"/>
          </a:xfrm>
        </p:spPr>
        <p:txBody>
          <a:bodyPr/>
          <a:lstStyle/>
          <a:p>
            <a:pPr>
              <a:lnSpc>
                <a:spcPct val="90000"/>
              </a:lnSpc>
              <a:spcBef>
                <a:spcPts val="600"/>
              </a:spcBef>
              <a:spcAft>
                <a:spcPts val="600"/>
              </a:spcAft>
              <a:buClr>
                <a:srgbClr val="002060"/>
              </a:buClr>
              <a:buFont typeface="Wingdings" panose="05000000000000000000" pitchFamily="2" charset="2"/>
              <a:buChar char="Ø"/>
            </a:pPr>
            <a:r>
              <a:rPr lang="en-US" sz="2500" dirty="0">
                <a:solidFill>
                  <a:srgbClr val="000066"/>
                </a:solidFill>
              </a:rPr>
              <a:t>The International Organization of Securities Commissions (IOSCO), a member of the IASC’s Consultative Group, is composed of the stock exchange regulators in more than 100 countries, including the U.S. SEC.</a:t>
            </a:r>
          </a:p>
          <a:p>
            <a:pPr>
              <a:lnSpc>
                <a:spcPct val="90000"/>
              </a:lnSpc>
              <a:spcBef>
                <a:spcPts val="600"/>
              </a:spcBef>
              <a:spcAft>
                <a:spcPts val="600"/>
              </a:spcAft>
              <a:buClr>
                <a:srgbClr val="002060"/>
              </a:buClr>
              <a:buFont typeface="Wingdings" panose="05000000000000000000" pitchFamily="2" charset="2"/>
              <a:buChar char="Ø"/>
            </a:pPr>
            <a:r>
              <a:rPr lang="en-US" sz="2500" dirty="0">
                <a:solidFill>
                  <a:srgbClr val="000066"/>
                </a:solidFill>
              </a:rPr>
              <a:t>As one of its objectives, IOSCO works to facilitate cross-border securities offerings and listings by multinational issuers. </a:t>
            </a:r>
          </a:p>
          <a:p>
            <a:pPr marL="457200" indent="-457200">
              <a:lnSpc>
                <a:spcPct val="90000"/>
              </a:lnSpc>
              <a:spcBef>
                <a:spcPts val="600"/>
              </a:spcBef>
              <a:spcAft>
                <a:spcPts val="600"/>
              </a:spcAft>
              <a:buClr>
                <a:srgbClr val="002060"/>
              </a:buClr>
              <a:buFont typeface="Wingdings" panose="05000000000000000000" pitchFamily="2" charset="2"/>
              <a:buChar char="Ø"/>
            </a:pPr>
            <a:r>
              <a:rPr lang="en-US" sz="2500" dirty="0">
                <a:solidFill>
                  <a:srgbClr val="000066"/>
                </a:solidFill>
              </a:rPr>
              <a:t>Due to the Comparability Project, 10 revised IASs were approved in 1993 to become effective in 1995. </a:t>
            </a:r>
          </a:p>
          <a:p>
            <a:pPr marL="457200" indent="-457200">
              <a:lnSpc>
                <a:spcPct val="90000"/>
              </a:lnSpc>
              <a:spcBef>
                <a:spcPts val="600"/>
              </a:spcBef>
              <a:spcAft>
                <a:spcPts val="600"/>
              </a:spcAft>
              <a:buClr>
                <a:srgbClr val="002060"/>
              </a:buClr>
              <a:buFont typeface="Wingdings" panose="05000000000000000000" pitchFamily="2" charset="2"/>
              <a:buChar char="Ø"/>
            </a:pPr>
            <a:r>
              <a:rPr lang="en-US" sz="2500" dirty="0">
                <a:solidFill>
                  <a:srgbClr val="000066"/>
                </a:solidFill>
              </a:rPr>
              <a:t>In 1993, the two groups agreed upon a list of “core” standards to use in financial statements of companies involved in cross-border securities offerings and listings.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17</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The IOSCO Agreement (continued) </a:t>
            </a:r>
          </a:p>
        </p:txBody>
      </p:sp>
      <p:sp>
        <p:nvSpPr>
          <p:cNvPr id="15363" name="Rectangle 4"/>
          <p:cNvSpPr>
            <a:spLocks noGrp="1" noChangeArrowheads="1"/>
          </p:cNvSpPr>
          <p:nvPr>
            <p:ph idx="1"/>
          </p:nvPr>
        </p:nvSpPr>
        <p:spPr>
          <a:xfrm>
            <a:off x="457200" y="1752600"/>
            <a:ext cx="8077200" cy="4038600"/>
          </a:xfrm>
        </p:spPr>
        <p:txBody>
          <a:bodyPr/>
          <a:lstStyle/>
          <a:p>
            <a:pPr marL="457200" indent="-457200">
              <a:spcAft>
                <a:spcPts val="600"/>
              </a:spcAft>
              <a:buClr>
                <a:srgbClr val="000066"/>
              </a:buClr>
              <a:buFont typeface="Wingdings" panose="05000000000000000000" pitchFamily="2" charset="2"/>
              <a:buChar char="Ø"/>
            </a:pPr>
            <a:r>
              <a:rPr lang="en-US" sz="2500" dirty="0">
                <a:solidFill>
                  <a:srgbClr val="000066"/>
                </a:solidFill>
              </a:rPr>
              <a:t>The IASC issued or revised 16 standards in 1997–1998. </a:t>
            </a:r>
            <a:r>
              <a:rPr lang="en-US" sz="2500" i="1" dirty="0">
                <a:solidFill>
                  <a:srgbClr val="000066"/>
                </a:solidFill>
              </a:rPr>
              <a:t>IAS 39,</a:t>
            </a:r>
            <a:r>
              <a:rPr lang="en-US" sz="2500" dirty="0">
                <a:solidFill>
                  <a:srgbClr val="000066"/>
                </a:solidFill>
              </a:rPr>
              <a:t> December 1998, was the last standard developed to complete the core set of standards. </a:t>
            </a:r>
          </a:p>
          <a:p>
            <a:pPr marL="457200" indent="-457200">
              <a:spcAft>
                <a:spcPts val="600"/>
              </a:spcAft>
              <a:buClr>
                <a:srgbClr val="000066"/>
              </a:buClr>
              <a:buFont typeface="Wingdings" panose="05000000000000000000" pitchFamily="2" charset="2"/>
              <a:buChar char="Ø"/>
            </a:pPr>
            <a:r>
              <a:rPr lang="en-US" sz="2500" dirty="0">
                <a:solidFill>
                  <a:srgbClr val="000066"/>
                </a:solidFill>
              </a:rPr>
              <a:t>In 2000, IOSCO’s Technical Committee recommended that securities regulators permit foreign issuers to use IASC standards to gain access to a country’s capital market as an alternative to using local standards.</a:t>
            </a:r>
          </a:p>
          <a:p>
            <a:pPr marL="457200" indent="-457200">
              <a:spcAft>
                <a:spcPts val="600"/>
              </a:spcAft>
              <a:buClr>
                <a:srgbClr val="000066"/>
              </a:buClr>
              <a:buFont typeface="Wingdings" panose="05000000000000000000" pitchFamily="2" charset="2"/>
              <a:buChar char="Ø"/>
            </a:pPr>
            <a:r>
              <a:rPr lang="en-US" sz="2500" dirty="0">
                <a:solidFill>
                  <a:srgbClr val="000066"/>
                </a:solidFill>
              </a:rPr>
              <a:t>Many stock exchanges around the world implemented the recommendation.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18</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32908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11-3</a:t>
            </a:r>
          </a:p>
        </p:txBody>
      </p:sp>
      <p:sp>
        <p:nvSpPr>
          <p:cNvPr id="2" name="Content Placeholder 1"/>
          <p:cNvSpPr>
            <a:spLocks noGrp="1"/>
          </p:cNvSpPr>
          <p:nvPr>
            <p:ph idx="1"/>
          </p:nvPr>
        </p:nvSpPr>
        <p:spPr/>
        <p:txBody>
          <a:bodyPr/>
          <a:lstStyle/>
          <a:p>
            <a:pPr marL="0" lvl="0" indent="0" eaLnBrk="0" hangingPunct="0">
              <a:spcBef>
                <a:spcPct val="0"/>
              </a:spcBef>
            </a:pPr>
            <a:endParaRPr lang="en-US" sz="4000" dirty="0">
              <a:cs typeface="+mn-cs"/>
            </a:endParaRPr>
          </a:p>
          <a:p>
            <a:pPr marL="0" lvl="0" indent="0" eaLnBrk="0" hangingPunct="0">
              <a:spcBef>
                <a:spcPct val="0"/>
              </a:spcBef>
            </a:pPr>
            <a:r>
              <a:rPr lang="en-US" sz="4000" dirty="0">
                <a:cs typeface="+mn-cs"/>
              </a:rPr>
              <a:t>List the types of authoritative</a:t>
            </a:r>
          </a:p>
          <a:p>
            <a:pPr marL="0" lvl="0" indent="0" eaLnBrk="0" hangingPunct="0">
              <a:spcBef>
                <a:spcPct val="0"/>
              </a:spcBef>
            </a:pPr>
            <a:r>
              <a:rPr lang="en-US" sz="4000" dirty="0">
                <a:cs typeface="+mn-cs"/>
              </a:rPr>
              <a:t>pronouncements that constitute</a:t>
            </a:r>
          </a:p>
          <a:p>
            <a:pPr marL="0" lvl="0" indent="0" eaLnBrk="0" hangingPunct="0">
              <a:spcBef>
                <a:spcPct val="0"/>
              </a:spcBef>
            </a:pPr>
            <a:r>
              <a:rPr lang="en-US" sz="4000" dirty="0">
                <a:cs typeface="+mn-cs"/>
              </a:rPr>
              <a:t>International Financial</a:t>
            </a:r>
          </a:p>
          <a:p>
            <a:pPr marL="0" lvl="0" indent="0" eaLnBrk="0" hangingPunct="0">
              <a:spcBef>
                <a:spcPct val="0"/>
              </a:spcBef>
            </a:pPr>
            <a:r>
              <a:rPr lang="en-US" sz="4000" dirty="0">
                <a:cs typeface="+mn-cs"/>
              </a:rPr>
              <a:t>Reporting Standards (IFRS).</a:t>
            </a:r>
            <a:endParaRPr lang="en-US" sz="4000" dirty="0"/>
          </a:p>
          <a:p>
            <a:endParaRPr lang="en-US" dirty="0"/>
          </a:p>
        </p:txBody>
      </p:sp>
      <p:sp>
        <p:nvSpPr>
          <p:cNvPr id="6" name="Slide Number Placeholder 10"/>
          <p:cNvSpPr>
            <a:spLocks noGrp="1"/>
          </p:cNvSpPr>
          <p:nvPr>
            <p:ph type="sldNum" sz="quarter" idx="12"/>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19</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34004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dirty="0"/>
              <a:t>International Accounting Diversity— Historically</a:t>
            </a:r>
          </a:p>
        </p:txBody>
      </p:sp>
      <p:sp>
        <p:nvSpPr>
          <p:cNvPr id="3" name="Content Placeholder 2"/>
          <p:cNvSpPr>
            <a:spLocks noGrp="1"/>
          </p:cNvSpPr>
          <p:nvPr>
            <p:ph idx="1"/>
          </p:nvPr>
        </p:nvSpPr>
        <p:spPr>
          <a:xfrm>
            <a:off x="76200" y="1524000"/>
            <a:ext cx="8915400"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400" dirty="0">
                <a:solidFill>
                  <a:srgbClr val="000066"/>
                </a:solidFill>
              </a:rPr>
              <a:t>Historically, many differences have existed across countries about the preparation and presentation of financial reports.</a:t>
            </a:r>
          </a:p>
          <a:p>
            <a:pPr marL="457200" lvl="0" indent="-457200" eaLnBrk="0" hangingPunct="0">
              <a:spcBef>
                <a:spcPts val="600"/>
              </a:spcBef>
              <a:spcAft>
                <a:spcPts val="600"/>
              </a:spcAft>
              <a:buFont typeface="Wingdings" panose="05000000000000000000" pitchFamily="2" charset="2"/>
              <a:buChar char="Ø"/>
            </a:pPr>
            <a:r>
              <a:rPr lang="en-US" sz="2400" dirty="0">
                <a:solidFill>
                  <a:srgbClr val="000066"/>
                </a:solidFill>
                <a:cs typeface="+mn-cs"/>
              </a:rPr>
              <a:t>Many European companies present intangible assets first and cash last in the balance sheet, and some include a line item in the income statement labeled “own work performed and capitalized.” </a:t>
            </a:r>
          </a:p>
          <a:p>
            <a:pPr marL="457200" lvl="0" indent="-457200" eaLnBrk="0" hangingPunct="0">
              <a:spcBef>
                <a:spcPts val="600"/>
              </a:spcBef>
              <a:spcAft>
                <a:spcPts val="600"/>
              </a:spcAft>
              <a:buFont typeface="Wingdings" panose="05000000000000000000" pitchFamily="2" charset="2"/>
              <a:buChar char="Ø"/>
            </a:pPr>
            <a:r>
              <a:rPr lang="en-US" sz="2400" dirty="0">
                <a:solidFill>
                  <a:srgbClr val="000066"/>
                </a:solidFill>
                <a:cs typeface="+mn-cs"/>
              </a:rPr>
              <a:t>A significant number of U.S. companies use LIFO in measuring inventory; this method is not acceptable in most other countries. </a:t>
            </a:r>
          </a:p>
          <a:p>
            <a:pPr marL="457200" lvl="0" indent="-457200" eaLnBrk="0" hangingPunct="0">
              <a:spcBef>
                <a:spcPts val="600"/>
              </a:spcBef>
              <a:spcAft>
                <a:spcPts val="600"/>
              </a:spcAft>
              <a:buFont typeface="Wingdings" panose="05000000000000000000" pitchFamily="2" charset="2"/>
              <a:buChar char="Ø"/>
            </a:pPr>
            <a:r>
              <a:rPr lang="en-US" sz="2400" dirty="0">
                <a:solidFill>
                  <a:srgbClr val="000066"/>
                </a:solidFill>
                <a:cs typeface="+mn-cs"/>
              </a:rPr>
              <a:t>For over four decades, efforts have been made to reduce the differences that exist in financial reporting across countries and converge on a single set of global accounting standards. </a:t>
            </a:r>
          </a:p>
          <a:p>
            <a:endParaRPr lang="en-US" dirty="0"/>
          </a:p>
        </p:txBody>
      </p:sp>
      <p:sp>
        <p:nvSpPr>
          <p:cNvPr id="11" name="Slide Number Placeholder 10"/>
          <p:cNvSpPr>
            <a:spLocks noGrp="1"/>
          </p:cNvSpPr>
          <p:nvPr>
            <p:ph type="sldNum" sz="quarter" idx="12"/>
          </p:nvPr>
        </p:nvSpPr>
        <p:spPr/>
        <p:txBody>
          <a:bodyPr/>
          <a:lstStyle/>
          <a:p>
            <a:pPr>
              <a:defRPr/>
            </a:pPr>
            <a:r>
              <a:rPr lang="en-US" sz="1000" i="0" dirty="0"/>
              <a:t>11-</a:t>
            </a:r>
            <a:fld id="{3A156FF6-7BC9-4BA8-ACC0-5112188DDED6}" type="slidenum">
              <a:rPr lang="en-US" sz="1000" i="0" smtClean="0"/>
              <a:pPr>
                <a:defRPr/>
              </a:pPr>
              <a:t>2</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International Accounting Standards (IAS)</a:t>
            </a:r>
          </a:p>
        </p:txBody>
      </p:sp>
      <p:sp>
        <p:nvSpPr>
          <p:cNvPr id="15363" name="Rectangle 4"/>
          <p:cNvSpPr>
            <a:spLocks noGrp="1" noChangeArrowheads="1"/>
          </p:cNvSpPr>
          <p:nvPr>
            <p:ph idx="1"/>
          </p:nvPr>
        </p:nvSpPr>
        <p:spPr>
          <a:xfrm>
            <a:off x="762000" y="1752600"/>
            <a:ext cx="7543800" cy="4038600"/>
          </a:xfrm>
        </p:spPr>
        <p:txBody>
          <a:bodyPr/>
          <a:lstStyle/>
          <a:p>
            <a:pPr>
              <a:buFont typeface="Wingdings" charset="2"/>
              <a:buChar char="Ø"/>
            </a:pPr>
            <a:r>
              <a:rPr lang="en-US" sz="2500" dirty="0">
                <a:solidFill>
                  <a:srgbClr val="000066"/>
                </a:solidFill>
              </a:rPr>
              <a:t>IASB succeeded IASC in 2001.</a:t>
            </a:r>
          </a:p>
          <a:p>
            <a:pPr>
              <a:buFont typeface="Wingdings" charset="2"/>
              <a:buChar char="Ø"/>
            </a:pPr>
            <a:r>
              <a:rPr lang="en-US" sz="2500" dirty="0">
                <a:solidFill>
                  <a:srgbClr val="000066"/>
                </a:solidFill>
              </a:rPr>
              <a:t>In April 2001, the IASB adopted all international accounting standards (IASs) issued by the IASC and announced that its accounting standards would be called </a:t>
            </a:r>
            <a:r>
              <a:rPr lang="en-US" sz="2500" i="1" dirty="0">
                <a:solidFill>
                  <a:srgbClr val="000066"/>
                </a:solidFill>
              </a:rPr>
              <a:t>international financial reporting standards </a:t>
            </a:r>
            <a:r>
              <a:rPr lang="en-US" sz="2500" dirty="0">
                <a:solidFill>
                  <a:srgbClr val="000066"/>
                </a:solidFill>
              </a:rPr>
              <a:t>(IFRS).</a:t>
            </a:r>
          </a:p>
          <a:p>
            <a:pPr>
              <a:buFont typeface="Wingdings" charset="2"/>
              <a:buChar char="Ø"/>
            </a:pPr>
            <a:r>
              <a:rPr lang="en-US" sz="2500" i="1" dirty="0">
                <a:solidFill>
                  <a:srgbClr val="000066"/>
                </a:solidFill>
              </a:rPr>
              <a:t>IAS 1, </a:t>
            </a:r>
            <a:r>
              <a:rPr lang="en-US" sz="2500" dirty="0">
                <a:solidFill>
                  <a:srgbClr val="000066"/>
                </a:solidFill>
              </a:rPr>
              <a:t>“Presentation of Financial Statements,” was amended in 2003 and defines IFRS as standards and interpretations adopted by the IASB.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20</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33292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International Financial Reporting Standards (IFRS)</a:t>
            </a:r>
          </a:p>
        </p:txBody>
      </p:sp>
      <p:sp>
        <p:nvSpPr>
          <p:cNvPr id="15363" name="Rectangle 4"/>
          <p:cNvSpPr>
            <a:spLocks noGrp="1" noChangeArrowheads="1"/>
          </p:cNvSpPr>
          <p:nvPr>
            <p:ph idx="1"/>
          </p:nvPr>
        </p:nvSpPr>
        <p:spPr>
          <a:xfrm>
            <a:off x="457200" y="1600200"/>
            <a:ext cx="8153400" cy="4038600"/>
          </a:xfrm>
        </p:spPr>
        <p:txBody>
          <a:bodyPr/>
          <a:lstStyle/>
          <a:p>
            <a:pPr marL="0" indent="0">
              <a:buClr>
                <a:srgbClr val="000066"/>
              </a:buClr>
            </a:pPr>
            <a:r>
              <a:rPr lang="en-US" sz="2500" dirty="0">
                <a:solidFill>
                  <a:srgbClr val="000066"/>
                </a:solidFill>
              </a:rPr>
              <a:t>The authoritative pronouncements that make up IFRS consist of these: </a:t>
            </a:r>
          </a:p>
          <a:p>
            <a:pPr marL="457200" indent="-457200">
              <a:buClr>
                <a:srgbClr val="000066"/>
              </a:buClr>
              <a:buFont typeface="Wingdings" panose="05000000000000000000" pitchFamily="2" charset="2"/>
              <a:buChar char="Ø"/>
            </a:pPr>
            <a:r>
              <a:rPr lang="en-US" sz="2500" dirty="0">
                <a:solidFill>
                  <a:srgbClr val="000066"/>
                </a:solidFill>
              </a:rPr>
              <a:t>International Financial Reporting Standards (IFRSs) issued by the IASB. </a:t>
            </a:r>
          </a:p>
          <a:p>
            <a:pPr marL="457200" indent="-457200">
              <a:buClr>
                <a:srgbClr val="000066"/>
              </a:buClr>
              <a:buFont typeface="Wingdings" panose="05000000000000000000" pitchFamily="2" charset="2"/>
              <a:buChar char="Ø"/>
            </a:pPr>
            <a:r>
              <a:rPr lang="en-US" sz="2500" dirty="0">
                <a:solidFill>
                  <a:srgbClr val="000066"/>
                </a:solidFill>
              </a:rPr>
              <a:t>International Accounting Standards (IASs) issued by the IASC (and adopted by the IASB). </a:t>
            </a:r>
          </a:p>
          <a:p>
            <a:pPr marL="457200" indent="-457200">
              <a:buClr>
                <a:srgbClr val="000066"/>
              </a:buClr>
              <a:buFont typeface="Wingdings" panose="05000000000000000000" pitchFamily="2" charset="2"/>
              <a:buChar char="Ø"/>
            </a:pPr>
            <a:r>
              <a:rPr lang="en-US" sz="2500" dirty="0">
                <a:solidFill>
                  <a:srgbClr val="000066"/>
                </a:solidFill>
              </a:rPr>
              <a:t>Interpretations issued by the International Financial Reporting Interpretations Committee (IFRICs). </a:t>
            </a:r>
          </a:p>
          <a:p>
            <a:pPr marL="457200" indent="-457200">
              <a:buClr>
                <a:srgbClr val="000066"/>
              </a:buClr>
              <a:buFont typeface="Wingdings" panose="05000000000000000000" pitchFamily="2" charset="2"/>
              <a:buChar char="Ø"/>
            </a:pPr>
            <a:r>
              <a:rPr lang="en-US" sz="2500" dirty="0">
                <a:solidFill>
                  <a:srgbClr val="000066"/>
                </a:solidFill>
              </a:rPr>
              <a:t>Interpretations issued by the Standing Interpretations Committee (SICs) (and adopted by the IASB).</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21</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20261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IAS or IFRS</a:t>
            </a:r>
          </a:p>
        </p:txBody>
      </p:sp>
      <p:sp>
        <p:nvSpPr>
          <p:cNvPr id="15363" name="Rectangle 4"/>
          <p:cNvSpPr>
            <a:spLocks noGrp="1" noChangeArrowheads="1"/>
          </p:cNvSpPr>
          <p:nvPr>
            <p:ph idx="1"/>
          </p:nvPr>
        </p:nvSpPr>
        <p:spPr>
          <a:xfrm>
            <a:off x="533400" y="1905000"/>
            <a:ext cx="7772400" cy="4038600"/>
          </a:xfrm>
        </p:spPr>
        <p:txBody>
          <a:bodyPr/>
          <a:lstStyle/>
          <a:p>
            <a:pPr>
              <a:spcBef>
                <a:spcPts val="600"/>
              </a:spcBef>
              <a:spcAft>
                <a:spcPts val="0"/>
              </a:spcAft>
              <a:buClr>
                <a:srgbClr val="000066"/>
              </a:buClr>
              <a:buFont typeface="Wingdings" panose="05000000000000000000" pitchFamily="2" charset="2"/>
              <a:buChar char="Ø"/>
            </a:pPr>
            <a:r>
              <a:rPr lang="en-US" sz="2500" dirty="0">
                <a:solidFill>
                  <a:srgbClr val="000066"/>
                </a:solidFill>
              </a:rPr>
              <a:t>The IASC issued 41 IASs from 1975 to 2001.</a:t>
            </a:r>
          </a:p>
          <a:p>
            <a:pPr>
              <a:spcBef>
                <a:spcPts val="600"/>
              </a:spcBef>
              <a:spcAft>
                <a:spcPts val="0"/>
              </a:spcAft>
              <a:buClr>
                <a:srgbClr val="000066"/>
              </a:buClr>
              <a:buFont typeface="Wingdings" panose="05000000000000000000" pitchFamily="2" charset="2"/>
              <a:buChar char="Ø"/>
            </a:pPr>
            <a:r>
              <a:rPr lang="en-US" sz="2500" dirty="0">
                <a:solidFill>
                  <a:srgbClr val="000066"/>
                </a:solidFill>
              </a:rPr>
              <a:t>IASB had issued 16 IFRSs as of January 2016. </a:t>
            </a:r>
          </a:p>
          <a:p>
            <a:pPr>
              <a:spcBef>
                <a:spcPts val="600"/>
              </a:spcBef>
              <a:spcAft>
                <a:spcPts val="0"/>
              </a:spcAft>
              <a:buClr>
                <a:srgbClr val="000066"/>
              </a:buClr>
              <a:buFont typeface="Wingdings" panose="05000000000000000000" pitchFamily="2" charset="2"/>
              <a:buChar char="Ø"/>
            </a:pPr>
            <a:r>
              <a:rPr lang="en-US" sz="2500" dirty="0">
                <a:solidFill>
                  <a:srgbClr val="000066"/>
                </a:solidFill>
              </a:rPr>
              <a:t>Several IASs have been withdrawn or superseded by subsequent standards. </a:t>
            </a:r>
          </a:p>
          <a:p>
            <a:pPr marL="457200" indent="-457200">
              <a:spcBef>
                <a:spcPts val="600"/>
              </a:spcBef>
              <a:spcAft>
                <a:spcPts val="0"/>
              </a:spcAft>
              <a:buClr>
                <a:srgbClr val="000066"/>
              </a:buClr>
              <a:buFont typeface="Wingdings" panose="05000000000000000000" pitchFamily="2" charset="2"/>
              <a:buChar char="Ø"/>
            </a:pPr>
            <a:r>
              <a:rPr lang="en-US" sz="2500" dirty="0">
                <a:solidFill>
                  <a:srgbClr val="000066"/>
                </a:solidFill>
              </a:rPr>
              <a:t>Other IASs have been revised one or more times since their original issuance. </a:t>
            </a:r>
          </a:p>
          <a:p>
            <a:pPr marL="457200" indent="-457200">
              <a:spcBef>
                <a:spcPts val="600"/>
              </a:spcBef>
              <a:spcAft>
                <a:spcPts val="0"/>
              </a:spcAft>
              <a:buClr>
                <a:srgbClr val="000066"/>
              </a:buClr>
              <a:buFont typeface="Wingdings" panose="05000000000000000000" pitchFamily="2" charset="2"/>
              <a:buChar char="Ø"/>
            </a:pPr>
            <a:r>
              <a:rPr lang="en-US" sz="2500" dirty="0">
                <a:solidFill>
                  <a:srgbClr val="000066"/>
                </a:solidFill>
              </a:rPr>
              <a:t>Of the 41 IASs issued by the IASC, only 25 were still in force as of January 2019.</a:t>
            </a:r>
          </a:p>
          <a:p>
            <a:pPr marL="457200" indent="-457200">
              <a:spcBef>
                <a:spcPts val="600"/>
              </a:spcBef>
              <a:spcAft>
                <a:spcPts val="0"/>
              </a:spcAft>
              <a:buClr>
                <a:srgbClr val="000066"/>
              </a:buClr>
              <a:buFont typeface="Wingdings" panose="05000000000000000000" pitchFamily="2" charset="2"/>
              <a:buChar char="Ø"/>
            </a:pPr>
            <a:r>
              <a:rPr lang="en-US" sz="2500" dirty="0">
                <a:solidFill>
                  <a:srgbClr val="000066"/>
                </a:solidFill>
              </a:rPr>
              <a:t>IASB issued the first IFRS in 2003.</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22</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185218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International GAAP</a:t>
            </a:r>
          </a:p>
        </p:txBody>
      </p:sp>
      <p:sp>
        <p:nvSpPr>
          <p:cNvPr id="15363" name="Rectangle 4"/>
          <p:cNvSpPr>
            <a:spLocks noGrp="1" noChangeArrowheads="1"/>
          </p:cNvSpPr>
          <p:nvPr>
            <p:ph idx="1"/>
          </p:nvPr>
        </p:nvSpPr>
        <p:spPr>
          <a:xfrm>
            <a:off x="304800" y="1524000"/>
            <a:ext cx="8610600" cy="4038600"/>
          </a:xfrm>
        </p:spPr>
        <p:txBody>
          <a:bodyPr/>
          <a:lstStyle/>
          <a:p>
            <a:pPr>
              <a:buFont typeface="Wingdings" charset="2"/>
              <a:buChar char="Ø"/>
            </a:pPr>
            <a:r>
              <a:rPr lang="en-US" sz="2500" dirty="0">
                <a:solidFill>
                  <a:srgbClr val="000066"/>
                </a:solidFill>
              </a:rPr>
              <a:t>As of January 2019, 20 Interpretations (15 IFRICs and 5 SICs) were in effect. </a:t>
            </a:r>
          </a:p>
          <a:p>
            <a:pPr>
              <a:buFont typeface="Wingdings" charset="2"/>
              <a:buChar char="Ø"/>
            </a:pPr>
            <a:r>
              <a:rPr lang="en-US" sz="2500" dirty="0">
                <a:solidFill>
                  <a:srgbClr val="000066"/>
                </a:solidFill>
              </a:rPr>
              <a:t>The two sets of standards and two sets of interpretations comprise what the IASB refers to as IFRS and can be thought of as International GAAP. </a:t>
            </a:r>
          </a:p>
          <a:p>
            <a:pPr>
              <a:buFont typeface="Wingdings" charset="2"/>
              <a:buChar char="Ø"/>
            </a:pPr>
            <a:r>
              <a:rPr lang="en-US" sz="2500" dirty="0">
                <a:solidFill>
                  <a:srgbClr val="000066"/>
                </a:solidFill>
              </a:rPr>
              <a:t>IFRSs constitute a comprehensive set of financial reporting standards that covers most major accounting issues. </a:t>
            </a:r>
          </a:p>
          <a:p>
            <a:pPr>
              <a:buFont typeface="Wingdings" charset="2"/>
              <a:buChar char="Ø"/>
            </a:pPr>
            <a:r>
              <a:rPr lang="en-US" sz="2500" dirty="0">
                <a:solidFill>
                  <a:srgbClr val="000066"/>
                </a:solidFill>
              </a:rPr>
              <a:t>IASB’s </a:t>
            </a:r>
            <a:r>
              <a:rPr lang="en-US" sz="2500" i="1" dirty="0">
                <a:solidFill>
                  <a:srgbClr val="000066"/>
                </a:solidFill>
              </a:rPr>
              <a:t>Conceptual Framework for Financial Reporting </a:t>
            </a:r>
            <a:r>
              <a:rPr lang="en-US" sz="2500" dirty="0">
                <a:solidFill>
                  <a:srgbClr val="000066"/>
                </a:solidFill>
              </a:rPr>
              <a:t>provides a basis for determining appropriate accounting treatment for items not covered by a specific standard or interpretation.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23</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92948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title"/>
          </p:nvPr>
        </p:nvSpPr>
        <p:spPr/>
        <p:txBody>
          <a:bodyPr/>
          <a:lstStyle/>
          <a:p>
            <a:r>
              <a:rPr lang="en-US" sz="3600" dirty="0">
                <a:solidFill>
                  <a:srgbClr val="000066"/>
                </a:solidFill>
              </a:rPr>
              <a:t>Conceptual Framework</a:t>
            </a:r>
          </a:p>
        </p:txBody>
      </p:sp>
      <p:sp>
        <p:nvSpPr>
          <p:cNvPr id="15363" name="Rectangle 4"/>
          <p:cNvSpPr>
            <a:spLocks noGrp="1" noChangeArrowheads="1"/>
          </p:cNvSpPr>
          <p:nvPr>
            <p:ph idx="1"/>
          </p:nvPr>
        </p:nvSpPr>
        <p:spPr>
          <a:xfrm>
            <a:off x="457200" y="1447800"/>
            <a:ext cx="8382000" cy="4038600"/>
          </a:xfrm>
        </p:spPr>
        <p:txBody>
          <a:bodyPr/>
          <a:lstStyle/>
          <a:p>
            <a:pPr>
              <a:buFont typeface="Wingdings" charset="2"/>
              <a:buChar char="Ø"/>
            </a:pPr>
            <a:r>
              <a:rPr lang="en-US" sz="2400" dirty="0">
                <a:solidFill>
                  <a:srgbClr val="000066"/>
                </a:solidFill>
              </a:rPr>
              <a:t>IASB does not have the ability to enforce its standards. It develops IFRSs for the public good and makes them available to any organization or nation that wishes to use them. </a:t>
            </a:r>
          </a:p>
          <a:p>
            <a:pPr>
              <a:buFont typeface="Wingdings" charset="2"/>
              <a:buChar char="Ø"/>
            </a:pPr>
            <a:r>
              <a:rPr lang="en-US" sz="2400" dirty="0">
                <a:solidFill>
                  <a:srgbClr val="000066"/>
                </a:solidFill>
              </a:rPr>
              <a:t>IASB </a:t>
            </a:r>
            <a:r>
              <a:rPr lang="en-US" sz="2400" i="1" dirty="0">
                <a:solidFill>
                  <a:srgbClr val="000066"/>
                </a:solidFill>
              </a:rPr>
              <a:t>Conceptual Framework</a:t>
            </a:r>
            <a:r>
              <a:rPr lang="en-US" sz="2400" dirty="0">
                <a:solidFill>
                  <a:srgbClr val="000066"/>
                </a:solidFill>
              </a:rPr>
              <a:t>’s</a:t>
            </a:r>
            <a:r>
              <a:rPr lang="en-US" sz="2400" i="1" dirty="0">
                <a:solidFill>
                  <a:srgbClr val="000066"/>
                </a:solidFill>
              </a:rPr>
              <a:t> “</a:t>
            </a:r>
            <a:r>
              <a:rPr lang="en-US" sz="2400" dirty="0">
                <a:solidFill>
                  <a:srgbClr val="000066"/>
                </a:solidFill>
              </a:rPr>
              <a:t>objective of general purpose financial reporting is to provide financial information about a reporting entity that is useful to existing and potential investors, lenders and other creditors in making decisions about providing resources to the entity.” </a:t>
            </a:r>
          </a:p>
          <a:p>
            <a:pPr>
              <a:buFont typeface="Wingdings" charset="2"/>
              <a:buChar char="Ø"/>
            </a:pPr>
            <a:r>
              <a:rPr lang="en-US" sz="2400" dirty="0">
                <a:solidFill>
                  <a:srgbClr val="000066"/>
                </a:solidFill>
              </a:rPr>
              <a:t>Framework states that “other parties, such as regulators and members of the public . . . may also find general purpose financial reports useful.”</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24</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65622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11-4</a:t>
            </a:r>
          </a:p>
        </p:txBody>
      </p:sp>
      <p:sp>
        <p:nvSpPr>
          <p:cNvPr id="2" name="Content Placeholder 1"/>
          <p:cNvSpPr>
            <a:spLocks noGrp="1"/>
          </p:cNvSpPr>
          <p:nvPr>
            <p:ph idx="1"/>
          </p:nvPr>
        </p:nvSpPr>
        <p:spPr/>
        <p:txBody>
          <a:bodyPr/>
          <a:lstStyle/>
          <a:p>
            <a:pPr marL="0" lvl="0" indent="0" eaLnBrk="0" hangingPunct="0">
              <a:spcBef>
                <a:spcPct val="0"/>
              </a:spcBef>
            </a:pPr>
            <a:endParaRPr lang="en-US" sz="4000" dirty="0">
              <a:cs typeface="+mn-cs"/>
            </a:endParaRPr>
          </a:p>
          <a:p>
            <a:pPr marL="0" lvl="0" indent="0" eaLnBrk="0" hangingPunct="0">
              <a:spcBef>
                <a:spcPct val="0"/>
              </a:spcBef>
            </a:pPr>
            <a:r>
              <a:rPr lang="en-US" sz="4000" dirty="0">
                <a:cs typeface="+mn-cs"/>
              </a:rPr>
              <a:t>Describe the ways and the extent to which IFRS Standards are used around the world.</a:t>
            </a:r>
            <a:endParaRPr lang="en-US" sz="4000" dirty="0"/>
          </a:p>
          <a:p>
            <a:endParaRPr lang="en-US" dirty="0"/>
          </a:p>
        </p:txBody>
      </p:sp>
      <p:sp>
        <p:nvSpPr>
          <p:cNvPr id="6" name="Slide Number Placeholder 10"/>
          <p:cNvSpPr>
            <a:spLocks noGrp="1"/>
          </p:cNvSpPr>
          <p:nvPr>
            <p:ph type="sldNum" sz="quarter" idx="12"/>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25</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135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International Financial Reporting Standards (IFRS) Adoption</a:t>
            </a:r>
          </a:p>
        </p:txBody>
      </p:sp>
      <p:sp>
        <p:nvSpPr>
          <p:cNvPr id="17411" name="Rectangle 3"/>
          <p:cNvSpPr>
            <a:spLocks noGrp="1" noChangeArrowheads="1"/>
          </p:cNvSpPr>
          <p:nvPr>
            <p:ph idx="1"/>
          </p:nvPr>
        </p:nvSpPr>
        <p:spPr>
          <a:xfrm>
            <a:off x="762000" y="1676400"/>
            <a:ext cx="8001000" cy="4724400"/>
          </a:xfrm>
        </p:spPr>
        <p:txBody>
          <a:bodyPr/>
          <a:lstStyle/>
          <a:p>
            <a:pPr>
              <a:spcBef>
                <a:spcPts val="1200"/>
              </a:spcBef>
            </a:pPr>
            <a:r>
              <a:rPr lang="en-US" sz="2800" dirty="0"/>
              <a:t>Countries can use IFRS by:</a:t>
            </a:r>
          </a:p>
          <a:p>
            <a:pPr marL="514350" indent="-514350">
              <a:spcBef>
                <a:spcPts val="1200"/>
              </a:spcBef>
              <a:buFont typeface="+mj-lt"/>
              <a:buAutoNum type="arabicPeriod"/>
            </a:pPr>
            <a:r>
              <a:rPr lang="en-US" sz="2800" dirty="0"/>
              <a:t>Adopting IFRS as their national GAAP.</a:t>
            </a:r>
          </a:p>
          <a:p>
            <a:pPr marL="514350" indent="-514350">
              <a:spcBef>
                <a:spcPts val="1200"/>
              </a:spcBef>
              <a:buFont typeface="+mj-lt"/>
              <a:buAutoNum type="arabicPeriod"/>
            </a:pPr>
            <a:r>
              <a:rPr lang="en-US" sz="2800" dirty="0"/>
              <a:t>Requiring domestic listed companies to use IFRS in preparing their consolidated financial statements.</a:t>
            </a:r>
          </a:p>
          <a:p>
            <a:pPr marL="514350" indent="-514350">
              <a:spcBef>
                <a:spcPts val="1200"/>
              </a:spcBef>
              <a:buFont typeface="+mj-lt"/>
              <a:buAutoNum type="arabicPeriod"/>
            </a:pPr>
            <a:r>
              <a:rPr lang="en-US" sz="2800" dirty="0"/>
              <a:t>Allowing domestic listed companies to use IFRS.</a:t>
            </a:r>
          </a:p>
          <a:p>
            <a:pPr marL="514350" indent="-514350">
              <a:spcBef>
                <a:spcPts val="1200"/>
              </a:spcBef>
              <a:buFont typeface="+mj-lt"/>
              <a:buAutoNum type="arabicPeriod"/>
            </a:pPr>
            <a:r>
              <a:rPr lang="en-US" sz="2800" dirty="0"/>
              <a:t>Requiring or allowing foreign companies listed on a domestic stock exchange to use IFRS.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26</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52400" y="76200"/>
            <a:ext cx="8839200" cy="1143000"/>
          </a:xfrm>
        </p:spPr>
        <p:txBody>
          <a:bodyPr/>
          <a:lstStyle/>
          <a:p>
            <a:r>
              <a:rPr lang="en-US" dirty="0"/>
              <a:t>International Financial Reporting Standards (IFRS) as of June 2015</a:t>
            </a:r>
          </a:p>
        </p:txBody>
      </p:sp>
      <p:sp>
        <p:nvSpPr>
          <p:cNvPr id="17411" name="Rectangle 3"/>
          <p:cNvSpPr>
            <a:spLocks noGrp="1" noChangeArrowheads="1"/>
          </p:cNvSpPr>
          <p:nvPr>
            <p:ph idx="1"/>
          </p:nvPr>
        </p:nvSpPr>
        <p:spPr>
          <a:xfrm>
            <a:off x="533400" y="1752600"/>
            <a:ext cx="8077200" cy="4267200"/>
          </a:xfrm>
        </p:spPr>
        <p:txBody>
          <a:bodyPr/>
          <a:lstStyle/>
          <a:p>
            <a:pPr>
              <a:spcBef>
                <a:spcPts val="1200"/>
              </a:spcBef>
            </a:pPr>
            <a:r>
              <a:rPr lang="en-US" sz="2400" dirty="0"/>
              <a:t>Of the 149 countries using IFRS as of the beginning of 2019:</a:t>
            </a:r>
          </a:p>
          <a:p>
            <a:pPr marL="514350" indent="-514350">
              <a:spcBef>
                <a:spcPts val="1200"/>
              </a:spcBef>
              <a:buFont typeface="+mj-lt"/>
              <a:buAutoNum type="arabicPeriod"/>
            </a:pPr>
            <a:r>
              <a:rPr lang="en-US" sz="2400" dirty="0"/>
              <a:t>105 require all domestic listed companies to use IFRS in preparing their consolidated financial statements.</a:t>
            </a:r>
          </a:p>
          <a:p>
            <a:pPr marL="514350" indent="-514350">
              <a:spcBef>
                <a:spcPts val="1200"/>
              </a:spcBef>
              <a:buAutoNum type="arabicPeriod"/>
            </a:pPr>
            <a:r>
              <a:rPr lang="en-US" sz="2400" dirty="0"/>
              <a:t>28 of them are countries of the European Union (EU).</a:t>
            </a:r>
          </a:p>
          <a:p>
            <a:pPr marL="514350" indent="-514350">
              <a:buFont typeface="+mj-lt"/>
              <a:buAutoNum type="arabicPeriod"/>
            </a:pPr>
            <a:r>
              <a:rPr lang="en-US" sz="2400" dirty="0"/>
              <a:t>All publicly traded companies in the EU are required to use IFRS.</a:t>
            </a:r>
          </a:p>
          <a:p>
            <a:pPr marL="514350" indent="-514350">
              <a:buFont typeface="+mj-lt"/>
              <a:buAutoNum type="arabicPeriod"/>
            </a:pPr>
            <a:r>
              <a:rPr lang="en-US" sz="2400" dirty="0"/>
              <a:t>Most countries of economic importance required or permitted domestic listed companies to use IFRS in preparing consolidated financial statements. </a:t>
            </a:r>
          </a:p>
          <a:p>
            <a:pPr marL="914400" lvl="1" indent="-514350">
              <a:buFont typeface="+mj-lt"/>
              <a:buAutoNum type="arabicPeriod"/>
            </a:pPr>
            <a:r>
              <a:rPr lang="en-US" sz="2000" dirty="0"/>
              <a:t>Two significant exceptions—China and the U.S.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27</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6200" y="152400"/>
            <a:ext cx="8991600" cy="1143000"/>
          </a:xfrm>
        </p:spPr>
        <p:txBody>
          <a:bodyPr/>
          <a:lstStyle/>
          <a:p>
            <a:r>
              <a:rPr lang="en-US" sz="3600" dirty="0"/>
              <a:t> Standards for Business Enterprises (ASBE)</a:t>
            </a:r>
          </a:p>
        </p:txBody>
      </p:sp>
      <p:sp>
        <p:nvSpPr>
          <p:cNvPr id="19459" name="Rectangle 3"/>
          <p:cNvSpPr>
            <a:spLocks noGrp="1" noChangeArrowheads="1"/>
          </p:cNvSpPr>
          <p:nvPr>
            <p:ph idx="1"/>
          </p:nvPr>
        </p:nvSpPr>
        <p:spPr>
          <a:xfrm>
            <a:off x="228600" y="1798637"/>
            <a:ext cx="8610600" cy="4525963"/>
          </a:xfrm>
        </p:spPr>
        <p:txBody>
          <a:bodyPr/>
          <a:lstStyle/>
          <a:p>
            <a:pPr>
              <a:spcAft>
                <a:spcPts val="600"/>
              </a:spcAft>
              <a:buFont typeface="Wingdings" panose="05000000000000000000" pitchFamily="2" charset="2"/>
              <a:buChar char="Ø"/>
            </a:pPr>
            <a:r>
              <a:rPr lang="en-US" sz="2000" dirty="0">
                <a:solidFill>
                  <a:srgbClr val="000066"/>
                </a:solidFill>
              </a:rPr>
              <a:t>China developed a completely new set of Accounting Standards for Business Enterprises (ASBE) which are substantially converged with IFRS</a:t>
            </a:r>
          </a:p>
          <a:p>
            <a:pPr>
              <a:spcAft>
                <a:spcPts val="600"/>
              </a:spcAft>
              <a:buFont typeface="Wingdings" panose="05000000000000000000" pitchFamily="2" charset="2"/>
              <a:buChar char="Ø"/>
            </a:pPr>
            <a:r>
              <a:rPr lang="en-US" sz="2000" dirty="0">
                <a:solidFill>
                  <a:srgbClr val="000066"/>
                </a:solidFill>
              </a:rPr>
              <a:t>Chinese companies listed on the Hong Kong stock exchange are permitted to use either Hong Kong GAAP or IFRS. </a:t>
            </a:r>
          </a:p>
          <a:p>
            <a:pPr>
              <a:spcAft>
                <a:spcPts val="600"/>
              </a:spcAft>
              <a:buFont typeface="Wingdings" panose="05000000000000000000" pitchFamily="2" charset="2"/>
              <a:buChar char="Ø"/>
            </a:pPr>
            <a:r>
              <a:rPr lang="en-US" sz="2000" dirty="0">
                <a:solidFill>
                  <a:srgbClr val="000066"/>
                </a:solidFill>
              </a:rPr>
              <a:t>Two primary methods used to incorporate IFRS into their financial reporting requirements for listed companies are: </a:t>
            </a:r>
          </a:p>
          <a:p>
            <a:pPr marL="457200" indent="-457200">
              <a:spcAft>
                <a:spcPts val="600"/>
              </a:spcAft>
              <a:buFont typeface="+mj-lt"/>
              <a:buAutoNum type="arabicPeriod"/>
            </a:pPr>
            <a:r>
              <a:rPr lang="en-US" sz="2000" dirty="0">
                <a:solidFill>
                  <a:srgbClr val="000066"/>
                </a:solidFill>
              </a:rPr>
              <a:t>Full adoption of IFRS as issued by the IASB, without any intervening review or approval by a local body and </a:t>
            </a:r>
          </a:p>
          <a:p>
            <a:pPr marL="457200" indent="-457200">
              <a:spcAft>
                <a:spcPts val="600"/>
              </a:spcAft>
              <a:buFont typeface="+mj-lt"/>
              <a:buAutoNum type="arabicPeriod"/>
            </a:pPr>
            <a:r>
              <a:rPr lang="en-US" sz="2000" dirty="0">
                <a:solidFill>
                  <a:srgbClr val="000066"/>
                </a:solidFill>
              </a:rPr>
              <a:t>Adoption after some form of jurisdictional review and approval process.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28</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11-5</a:t>
            </a:r>
          </a:p>
        </p:txBody>
      </p:sp>
      <p:sp>
        <p:nvSpPr>
          <p:cNvPr id="2" name="Content Placeholder 1"/>
          <p:cNvSpPr>
            <a:spLocks noGrp="1"/>
          </p:cNvSpPr>
          <p:nvPr>
            <p:ph idx="1"/>
          </p:nvPr>
        </p:nvSpPr>
        <p:spPr/>
        <p:txBody>
          <a:bodyPr/>
          <a:lstStyle/>
          <a:p>
            <a:pPr marL="0" lvl="0" indent="0" eaLnBrk="0" hangingPunct="0">
              <a:spcBef>
                <a:spcPct val="0"/>
              </a:spcBef>
            </a:pPr>
            <a:endParaRPr lang="en-US" sz="4000" dirty="0">
              <a:solidFill>
                <a:srgbClr val="000066"/>
              </a:solidFill>
              <a:cs typeface="+mn-cs"/>
            </a:endParaRPr>
          </a:p>
          <a:p>
            <a:pPr marL="0" lvl="0" indent="0" eaLnBrk="0" hangingPunct="0">
              <a:spcBef>
                <a:spcPct val="0"/>
              </a:spcBef>
            </a:pPr>
            <a:r>
              <a:rPr lang="en-US" sz="4000" dirty="0">
                <a:solidFill>
                  <a:srgbClr val="000066"/>
                </a:solidFill>
                <a:cs typeface="+mn-cs"/>
              </a:rPr>
              <a:t>Explain the purpose of IFRS for SMEs and how it differs from full IFRS. </a:t>
            </a:r>
            <a:endParaRPr lang="en-US" sz="4000" dirty="0">
              <a:solidFill>
                <a:srgbClr val="000066"/>
              </a:solidFill>
            </a:endParaRPr>
          </a:p>
          <a:p>
            <a:endParaRPr lang="en-US" dirty="0"/>
          </a:p>
        </p:txBody>
      </p:sp>
      <p:sp>
        <p:nvSpPr>
          <p:cNvPr id="6" name="Slide Number Placeholder 10"/>
          <p:cNvSpPr>
            <a:spLocks noGrp="1"/>
          </p:cNvSpPr>
          <p:nvPr>
            <p:ph type="sldNum" sz="quarter" idx="12"/>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29</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28977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dirty="0"/>
              <a:t>International Accounting Diversity—International Accounting Standards</a:t>
            </a:r>
          </a:p>
        </p:txBody>
      </p:sp>
      <p:sp>
        <p:nvSpPr>
          <p:cNvPr id="3" name="Content Placeholder 2"/>
          <p:cNvSpPr>
            <a:spLocks noGrp="1"/>
          </p:cNvSpPr>
          <p:nvPr>
            <p:ph idx="1"/>
          </p:nvPr>
        </p:nvSpPr>
        <p:spPr>
          <a:xfrm>
            <a:off x="152400" y="1447800"/>
            <a:ext cx="8839200" cy="4525963"/>
          </a:xfrm>
        </p:spPr>
        <p:txBody>
          <a:bodyPr/>
          <a:lstStyle/>
          <a:p>
            <a:pPr lvl="0" eaLnBrk="0" hangingPunct="0">
              <a:spcBef>
                <a:spcPts val="600"/>
              </a:spcBef>
              <a:spcAft>
                <a:spcPts val="600"/>
              </a:spcAft>
              <a:buFont typeface="Wingdings" panose="05000000000000000000" pitchFamily="2" charset="2"/>
              <a:buChar char="Ø"/>
            </a:pPr>
            <a:r>
              <a:rPr lang="en-US" sz="2400" dirty="0">
                <a:solidFill>
                  <a:srgbClr val="000066"/>
                </a:solidFill>
                <a:cs typeface="+mn-cs"/>
              </a:rPr>
              <a:t>The work that was started by the International Accounting Standards Committee (IASC) and now the International Accounting Standards Board (IASB) continues to develop International Financial Reporting Standards (IFRS).</a:t>
            </a:r>
          </a:p>
          <a:p>
            <a:pPr lvl="0" eaLnBrk="0" hangingPunct="0">
              <a:spcBef>
                <a:spcPts val="600"/>
              </a:spcBef>
              <a:spcAft>
                <a:spcPts val="600"/>
              </a:spcAft>
              <a:buFont typeface="Wingdings" panose="05000000000000000000" pitchFamily="2" charset="2"/>
              <a:buChar char="Ø"/>
            </a:pPr>
            <a:r>
              <a:rPr lang="en-US" sz="2400" dirty="0">
                <a:solidFill>
                  <a:srgbClr val="000066"/>
                </a:solidFill>
                <a:cs typeface="+mn-cs"/>
              </a:rPr>
              <a:t>Today, publicly traded companies in more than 100 countries around the world use IFRS to prepare consolidated financial statements. This chapter describes the process of international convergence of financial reporting, focusing on the work of the IASB and recent efforts to converge U.S. GAAP with IFRS.</a:t>
            </a:r>
          </a:p>
          <a:p>
            <a:pPr lvl="0" eaLnBrk="0" hangingPunct="0">
              <a:spcBef>
                <a:spcPts val="600"/>
              </a:spcBef>
              <a:spcAft>
                <a:spcPts val="600"/>
              </a:spcAft>
              <a:buFont typeface="Wingdings" panose="05000000000000000000" pitchFamily="2" charset="2"/>
              <a:buChar char="Ø"/>
            </a:pPr>
            <a:r>
              <a:rPr lang="en-US" sz="2400" dirty="0">
                <a:solidFill>
                  <a:srgbClr val="000066"/>
                </a:solidFill>
                <a:cs typeface="+mn-cs"/>
              </a:rPr>
              <a:t>IFRS and U.S. GAAP are not fully converged, and many differences exist between these two sets of standards. This chapter focuses on those differences and illustrates the process of converting from one set of standards to the other. </a:t>
            </a:r>
            <a:endParaRPr lang="en-US" sz="2400" dirty="0">
              <a:solidFill>
                <a:srgbClr val="000066"/>
              </a:solidFill>
            </a:endParaRPr>
          </a:p>
        </p:txBody>
      </p:sp>
      <p:sp>
        <p:nvSpPr>
          <p:cNvPr id="11" name="Slide Number Placeholder 10"/>
          <p:cNvSpPr>
            <a:spLocks noGrp="1"/>
          </p:cNvSpPr>
          <p:nvPr>
            <p:ph type="sldNum" sz="quarter" idx="12"/>
          </p:nvPr>
        </p:nvSpPr>
        <p:spPr/>
        <p:txBody>
          <a:bodyPr/>
          <a:lstStyle/>
          <a:p>
            <a:pPr>
              <a:defRPr/>
            </a:pPr>
            <a:r>
              <a:rPr lang="en-US" sz="1000" i="0" dirty="0"/>
              <a:t>11-</a:t>
            </a:r>
            <a:fld id="{3A156FF6-7BC9-4BA8-ACC0-5112188DDED6}" type="slidenum">
              <a:rPr lang="en-US" sz="1000" i="0" smtClean="0"/>
              <a:pPr>
                <a:defRPr/>
              </a:pPr>
              <a:t>3</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37787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t>IFRS for SMEs </a:t>
            </a:r>
          </a:p>
        </p:txBody>
      </p:sp>
      <p:sp>
        <p:nvSpPr>
          <p:cNvPr id="19459" name="Rectangle 3"/>
          <p:cNvSpPr>
            <a:spLocks noGrp="1" noChangeArrowheads="1"/>
          </p:cNvSpPr>
          <p:nvPr>
            <p:ph idx="1"/>
          </p:nvPr>
        </p:nvSpPr>
        <p:spPr>
          <a:xfrm>
            <a:off x="533400" y="1722437"/>
            <a:ext cx="8305800" cy="4525963"/>
          </a:xfrm>
        </p:spPr>
        <p:txBody>
          <a:bodyPr/>
          <a:lstStyle/>
          <a:p>
            <a:pPr marL="338138" indent="-338138">
              <a:spcBef>
                <a:spcPts val="600"/>
              </a:spcBef>
              <a:spcAft>
                <a:spcPts val="600"/>
              </a:spcAft>
              <a:buFont typeface="Wingdings" charset="2"/>
              <a:buChar char="Ø"/>
            </a:pPr>
            <a:r>
              <a:rPr lang="en-US" sz="2500" dirty="0">
                <a:solidFill>
                  <a:srgbClr val="000066"/>
                </a:solidFill>
              </a:rPr>
              <a:t>There are approximately 28 million private (non-publicly traded) companies in Europe and another 25 million in the United States, not to mention other parts of the world.</a:t>
            </a:r>
          </a:p>
          <a:p>
            <a:pPr marL="338138" indent="-338138">
              <a:spcBef>
                <a:spcPts val="600"/>
              </a:spcBef>
              <a:spcAft>
                <a:spcPts val="600"/>
              </a:spcAft>
              <a:buFont typeface="Wingdings" charset="2"/>
              <a:buChar char="Ø"/>
            </a:pPr>
            <a:r>
              <a:rPr lang="en-US" sz="2500" dirty="0">
                <a:solidFill>
                  <a:srgbClr val="000066"/>
                </a:solidFill>
              </a:rPr>
              <a:t>Nonpublic companies often are referred to as small and medium-sized entities (SMEs).</a:t>
            </a:r>
          </a:p>
          <a:p>
            <a:pPr marL="338138" indent="-338138">
              <a:spcBef>
                <a:spcPts val="600"/>
              </a:spcBef>
              <a:spcAft>
                <a:spcPts val="600"/>
              </a:spcAft>
              <a:buFont typeface="Wingdings" charset="2"/>
              <a:buChar char="Ø"/>
            </a:pPr>
            <a:r>
              <a:rPr lang="en-US" sz="2500" dirty="0">
                <a:solidFill>
                  <a:srgbClr val="000066"/>
                </a:solidFill>
              </a:rPr>
              <a:t>IASB created a less complex set of standards in 2009, </a:t>
            </a:r>
            <a:r>
              <a:rPr lang="en-US" sz="2500" i="1" dirty="0">
                <a:solidFill>
                  <a:srgbClr val="000066"/>
                </a:solidFill>
              </a:rPr>
              <a:t>IFRS for SMEs</a:t>
            </a:r>
            <a:r>
              <a:rPr lang="en-US" sz="2500" dirty="0">
                <a:solidFill>
                  <a:srgbClr val="000066"/>
                </a:solidFill>
              </a:rPr>
              <a:t>, which</a:t>
            </a:r>
            <a:r>
              <a:rPr lang="en-US" sz="2500" i="1" dirty="0">
                <a:solidFill>
                  <a:srgbClr val="000066"/>
                </a:solidFill>
              </a:rPr>
              <a:t> </a:t>
            </a:r>
            <a:r>
              <a:rPr lang="en-US" sz="2500" dirty="0">
                <a:solidFill>
                  <a:srgbClr val="000066"/>
                </a:solidFill>
              </a:rPr>
              <a:t>is a self-contained book of standards less than 250 pages in length that differ from full IFRS as outlined on the following slide.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30</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148036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t>IFRS for SMEs—Topics</a:t>
            </a:r>
          </a:p>
        </p:txBody>
      </p:sp>
      <p:sp>
        <p:nvSpPr>
          <p:cNvPr id="19459" name="Rectangle 3"/>
          <p:cNvSpPr>
            <a:spLocks noGrp="1" noChangeArrowheads="1"/>
          </p:cNvSpPr>
          <p:nvPr>
            <p:ph idx="1"/>
          </p:nvPr>
        </p:nvSpPr>
        <p:spPr>
          <a:xfrm>
            <a:off x="304800" y="1722437"/>
            <a:ext cx="8305800" cy="4525963"/>
          </a:xfrm>
        </p:spPr>
        <p:txBody>
          <a:bodyPr/>
          <a:lstStyle/>
          <a:p>
            <a:pPr marL="457200" indent="-457200">
              <a:buFont typeface="Wingdings" panose="05000000000000000000" pitchFamily="2" charset="2"/>
              <a:buChar char="Ø"/>
            </a:pPr>
            <a:r>
              <a:rPr lang="en-US" sz="2500" dirty="0">
                <a:solidFill>
                  <a:srgbClr val="000066"/>
                </a:solidFill>
              </a:rPr>
              <a:t>Full IFRS topics deemed not to be relevant for private companies are omitted. </a:t>
            </a:r>
          </a:p>
          <a:p>
            <a:pPr marL="457200" indent="-457200">
              <a:buFont typeface="Wingdings" panose="05000000000000000000" pitchFamily="2" charset="2"/>
              <a:buChar char="Ø"/>
            </a:pPr>
            <a:r>
              <a:rPr lang="en-US" sz="2500" dirty="0">
                <a:solidFill>
                  <a:srgbClr val="000066"/>
                </a:solidFill>
              </a:rPr>
              <a:t>Significantly fewer disclosures are required. </a:t>
            </a:r>
          </a:p>
          <a:p>
            <a:pPr marL="457200" indent="-457200">
              <a:buFont typeface="Wingdings" panose="05000000000000000000" pitchFamily="2" charset="2"/>
              <a:buChar char="Ø"/>
            </a:pPr>
            <a:r>
              <a:rPr lang="en-US" sz="2500" dirty="0">
                <a:solidFill>
                  <a:srgbClr val="000066"/>
                </a:solidFill>
              </a:rPr>
              <a:t>Approximately 300 disclosures in </a:t>
            </a:r>
            <a:r>
              <a:rPr lang="en-US" sz="2500" i="1" dirty="0">
                <a:solidFill>
                  <a:srgbClr val="000066"/>
                </a:solidFill>
              </a:rPr>
              <a:t>IFRS for SMEs </a:t>
            </a:r>
            <a:r>
              <a:rPr lang="en-US" sz="2500" dirty="0">
                <a:solidFill>
                  <a:srgbClr val="000066"/>
                </a:solidFill>
              </a:rPr>
              <a:t>compared to around 3,000 in full IFRS. </a:t>
            </a:r>
          </a:p>
          <a:p>
            <a:pPr marL="457200" indent="-457200">
              <a:buFont typeface="Wingdings" panose="05000000000000000000" pitchFamily="2" charset="2"/>
              <a:buChar char="Ø"/>
            </a:pPr>
            <a:r>
              <a:rPr lang="en-US" sz="2500" dirty="0">
                <a:solidFill>
                  <a:srgbClr val="000066"/>
                </a:solidFill>
              </a:rPr>
              <a:t>Principles for recognizing and measuring assets, liabilities, income, and expenses in full IFRS are simplified. </a:t>
            </a:r>
          </a:p>
          <a:p>
            <a:pPr marL="857250" lvl="1" indent="-457200">
              <a:buFont typeface="Wingdings" panose="05000000000000000000" pitchFamily="2" charset="2"/>
              <a:buChar char="Ø"/>
            </a:pPr>
            <a:r>
              <a:rPr lang="en-US" sz="2500" dirty="0">
                <a:solidFill>
                  <a:srgbClr val="000066"/>
                </a:solidFill>
              </a:rPr>
              <a:t>All borrowing costs are expensed as incurred. </a:t>
            </a:r>
          </a:p>
          <a:p>
            <a:pPr marL="857250" lvl="1" indent="-457200">
              <a:buFont typeface="Wingdings" panose="05000000000000000000" pitchFamily="2" charset="2"/>
              <a:buChar char="Ø"/>
            </a:pPr>
            <a:r>
              <a:rPr lang="en-US" sz="2500" dirty="0">
                <a:solidFill>
                  <a:srgbClr val="000066"/>
                </a:solidFill>
              </a:rPr>
              <a:t>All development costs are expensed as incurred.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31</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45744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52400" y="76200"/>
            <a:ext cx="8839200" cy="1143000"/>
          </a:xfrm>
        </p:spPr>
        <p:txBody>
          <a:bodyPr/>
          <a:lstStyle/>
          <a:p>
            <a:r>
              <a:rPr lang="en-US" sz="3600" dirty="0"/>
              <a:t>IFRS for SMEs—Topics (Continued)</a:t>
            </a:r>
          </a:p>
        </p:txBody>
      </p:sp>
      <p:sp>
        <p:nvSpPr>
          <p:cNvPr id="19459" name="Rectangle 3"/>
          <p:cNvSpPr>
            <a:spLocks noGrp="1" noChangeArrowheads="1"/>
          </p:cNvSpPr>
          <p:nvPr>
            <p:ph idx="1"/>
          </p:nvPr>
        </p:nvSpPr>
        <p:spPr>
          <a:xfrm>
            <a:off x="304800" y="1752600"/>
            <a:ext cx="8153400" cy="4525963"/>
          </a:xfrm>
        </p:spPr>
        <p:txBody>
          <a:bodyPr/>
          <a:lstStyle/>
          <a:p>
            <a:pPr marL="857250" lvl="1" indent="-457200">
              <a:buFont typeface="Wingdings" panose="05000000000000000000" pitchFamily="2" charset="2"/>
              <a:buChar char="Ø"/>
            </a:pPr>
            <a:r>
              <a:rPr lang="en-US" sz="2500" dirty="0">
                <a:solidFill>
                  <a:srgbClr val="000066"/>
                </a:solidFill>
              </a:rPr>
              <a:t>Goodwill is amortized over useful life. </a:t>
            </a:r>
          </a:p>
          <a:p>
            <a:pPr marL="857250" lvl="1" indent="-457200">
              <a:buFont typeface="Wingdings" panose="05000000000000000000" pitchFamily="2" charset="2"/>
              <a:buChar char="Ø"/>
            </a:pPr>
            <a:r>
              <a:rPr lang="en-US" sz="2500" dirty="0">
                <a:solidFill>
                  <a:srgbClr val="000066"/>
                </a:solidFill>
              </a:rPr>
              <a:t>Property, plant, and equipment cost model must be used. </a:t>
            </a:r>
          </a:p>
          <a:p>
            <a:pPr marL="857250" lvl="1" indent="-457200">
              <a:buFont typeface="Wingdings" panose="05000000000000000000" pitchFamily="2" charset="2"/>
              <a:buChar char="Ø"/>
            </a:pPr>
            <a:r>
              <a:rPr lang="en-US" sz="2500" dirty="0">
                <a:solidFill>
                  <a:srgbClr val="000066"/>
                </a:solidFill>
              </a:rPr>
              <a:t>Benefit plan actuarial gains and losses are recognized immediately. </a:t>
            </a:r>
          </a:p>
          <a:p>
            <a:pPr marL="457200" indent="-457200">
              <a:buFont typeface="Wingdings" panose="05000000000000000000" pitchFamily="2" charset="2"/>
              <a:buChar char="Ø"/>
            </a:pPr>
            <a:r>
              <a:rPr lang="en-US" sz="2500" i="1" dirty="0">
                <a:solidFill>
                  <a:srgbClr val="000066"/>
                </a:solidFill>
              </a:rPr>
              <a:t>IFRS for SMEs </a:t>
            </a:r>
            <a:r>
              <a:rPr lang="en-US" sz="2500" dirty="0">
                <a:solidFill>
                  <a:srgbClr val="000066"/>
                </a:solidFill>
              </a:rPr>
              <a:t>is available for any country to adopt, regardless of whether it has adopted full IFRS. </a:t>
            </a:r>
          </a:p>
          <a:p>
            <a:pPr marL="457200" indent="-457200">
              <a:buFont typeface="Wingdings" panose="05000000000000000000" pitchFamily="2" charset="2"/>
              <a:buChar char="Ø"/>
            </a:pPr>
            <a:r>
              <a:rPr lang="en-US" sz="2500" dirty="0">
                <a:solidFill>
                  <a:srgbClr val="000066"/>
                </a:solidFill>
              </a:rPr>
              <a:t>A smaller number of countries has opted to require private companies to use </a:t>
            </a:r>
            <a:r>
              <a:rPr lang="en-US" sz="2500" i="1" dirty="0">
                <a:solidFill>
                  <a:srgbClr val="000066"/>
                </a:solidFill>
              </a:rPr>
              <a:t>IFRS for SMEs </a:t>
            </a:r>
            <a:r>
              <a:rPr lang="en-US" sz="2500" dirty="0">
                <a:solidFill>
                  <a:srgbClr val="000066"/>
                </a:solidFill>
              </a:rPr>
              <a:t>than those that require public companies to use full IFRS.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32</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897692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Learning Objective 11-6</a:t>
            </a:r>
            <a:endParaRPr lang="en-US" dirty="0">
              <a:solidFill>
                <a:srgbClr val="000066"/>
              </a:solidFill>
            </a:endParaRPr>
          </a:p>
        </p:txBody>
      </p:sp>
      <p:sp>
        <p:nvSpPr>
          <p:cNvPr id="11267" name="Rectangle 3"/>
          <p:cNvSpPr>
            <a:spLocks noGrp="1" noChangeArrowheads="1"/>
          </p:cNvSpPr>
          <p:nvPr>
            <p:ph idx="1"/>
          </p:nvPr>
        </p:nvSpPr>
        <p:spPr>
          <a:xfrm>
            <a:off x="228600" y="1752600"/>
            <a:ext cx="8839200" cy="4648200"/>
          </a:xfrm>
        </p:spPr>
        <p:txBody>
          <a:bodyPr anchor="ctr"/>
          <a:lstStyle/>
          <a:p>
            <a:pPr marL="91440" indent="0">
              <a:spcBef>
                <a:spcPts val="0"/>
              </a:spcBef>
            </a:pPr>
            <a:r>
              <a:rPr lang="en-US" sz="4000" dirty="0"/>
              <a:t>Understand the steps to be taken in preparing IFRS financial statements for the first time.</a:t>
            </a:r>
          </a:p>
        </p:txBody>
      </p:sp>
      <p:sp>
        <p:nvSpPr>
          <p:cNvPr id="5" name="Slide Number Placeholder 10"/>
          <p:cNvSpPr>
            <a:spLocks noGrp="1"/>
          </p:cNvSpPr>
          <p:nvPr>
            <p:ph type="sldNum" sz="quarter" idx="11"/>
          </p:nvPr>
        </p:nvSpPr>
        <p:spPr>
          <a:xfrm>
            <a:off x="8458200" y="6461125"/>
            <a:ext cx="609600" cy="396875"/>
          </a:xfrm>
        </p:spPr>
        <p:txBody>
          <a:bodyPr/>
          <a:lstStyle/>
          <a:p>
            <a:pPr algn="r">
              <a:defRPr/>
            </a:pPr>
            <a:r>
              <a:rPr lang="en-US" sz="1000" i="0" dirty="0"/>
              <a:t>11-</a:t>
            </a:r>
            <a:fld id="{3A156FF6-7BC9-4BA8-ACC0-5112188DDED6}" type="slidenum">
              <a:rPr lang="en-US" sz="1000" i="0" smtClean="0"/>
              <a:pPr algn="r">
                <a:defRPr/>
              </a:pPr>
              <a:t>33</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t>First-Time Adoption of IFRS </a:t>
            </a:r>
          </a:p>
        </p:txBody>
      </p:sp>
      <p:sp>
        <p:nvSpPr>
          <p:cNvPr id="19459" name="Rectangle 3"/>
          <p:cNvSpPr>
            <a:spLocks noGrp="1" noChangeArrowheads="1"/>
          </p:cNvSpPr>
          <p:nvPr>
            <p:ph idx="1"/>
          </p:nvPr>
        </p:nvSpPr>
        <p:spPr>
          <a:xfrm>
            <a:off x="304800" y="1524000"/>
            <a:ext cx="8686800" cy="4525963"/>
          </a:xfrm>
        </p:spPr>
        <p:txBody>
          <a:bodyPr/>
          <a:lstStyle/>
          <a:p>
            <a:pPr marL="0">
              <a:spcBef>
                <a:spcPts val="600"/>
              </a:spcBef>
              <a:spcAft>
                <a:spcPts val="600"/>
              </a:spcAft>
              <a:buFont typeface="Wingdings" panose="05000000000000000000" pitchFamily="2" charset="2"/>
              <a:buChar char="Ø"/>
            </a:pPr>
            <a:r>
              <a:rPr lang="en-US" sz="2500" dirty="0"/>
              <a:t> Publicly traded companies in more than 100 countries have been required to stop using their old accounting standards and adopt IFRS to prepare consolidated financial statements. </a:t>
            </a:r>
          </a:p>
          <a:p>
            <a:pPr marL="0">
              <a:spcBef>
                <a:spcPts val="600"/>
              </a:spcBef>
              <a:spcAft>
                <a:spcPts val="600"/>
              </a:spcAft>
              <a:buFont typeface="Wingdings" panose="05000000000000000000" pitchFamily="2" charset="2"/>
              <a:buChar char="Ø"/>
            </a:pPr>
            <a:r>
              <a:rPr lang="en-US" sz="2500" dirty="0"/>
              <a:t>The process of converting from one set of accounting standards to another is complex, and many questions need to be answered. IASB’s first standard, </a:t>
            </a:r>
            <a:r>
              <a:rPr lang="en-US" sz="2500" i="1" dirty="0"/>
              <a:t>IFRS 1, </a:t>
            </a:r>
            <a:r>
              <a:rPr lang="en-US" sz="2500" dirty="0"/>
              <a:t>“First-Time Adoption of IFRS,” provides guidance.</a:t>
            </a:r>
          </a:p>
          <a:p>
            <a:pPr marL="0">
              <a:spcBef>
                <a:spcPts val="600"/>
              </a:spcBef>
              <a:spcAft>
                <a:spcPts val="600"/>
              </a:spcAft>
              <a:buFont typeface="Wingdings" panose="05000000000000000000" pitchFamily="2" charset="2"/>
              <a:buChar char="Ø"/>
            </a:pPr>
            <a:r>
              <a:rPr lang="en-US" sz="2500" i="1" dirty="0"/>
              <a:t>IFRS 1</a:t>
            </a:r>
            <a:r>
              <a:rPr lang="en-US" sz="2500" dirty="0"/>
              <a:t>: </a:t>
            </a:r>
          </a:p>
          <a:p>
            <a:pPr marL="457200" indent="-457200">
              <a:spcBef>
                <a:spcPts val="0"/>
              </a:spcBef>
              <a:spcAft>
                <a:spcPts val="0"/>
              </a:spcAft>
              <a:buFont typeface="+mj-lt"/>
              <a:buAutoNum type="arabicParenR"/>
            </a:pPr>
            <a:r>
              <a:rPr lang="en-US" sz="2500" dirty="0"/>
              <a:t>Establishes procedures to convert from previously used accounting standards to IFRS for the first time. </a:t>
            </a:r>
          </a:p>
          <a:p>
            <a:pPr marL="457200" indent="-457200">
              <a:spcBef>
                <a:spcPts val="0"/>
              </a:spcBef>
              <a:spcAft>
                <a:spcPts val="0"/>
              </a:spcAft>
              <a:buFont typeface="+mj-lt"/>
              <a:buAutoNum type="arabicParenR"/>
            </a:pPr>
            <a:r>
              <a:rPr lang="en-US" sz="2500" dirty="0"/>
              <a:t>Introduces the concept of the “opening balance sheet.”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34</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046015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t>First-Time Adoption of IFRS—Transition Date </a:t>
            </a:r>
          </a:p>
        </p:txBody>
      </p:sp>
      <p:sp>
        <p:nvSpPr>
          <p:cNvPr id="19459" name="Rectangle 3"/>
          <p:cNvSpPr>
            <a:spLocks noGrp="1" noChangeArrowheads="1"/>
          </p:cNvSpPr>
          <p:nvPr>
            <p:ph idx="1"/>
          </p:nvPr>
        </p:nvSpPr>
        <p:spPr>
          <a:xfrm>
            <a:off x="304800" y="1447800"/>
            <a:ext cx="8686800" cy="3276600"/>
          </a:xfrm>
        </p:spPr>
        <p:txBody>
          <a:bodyPr/>
          <a:lstStyle/>
          <a:p>
            <a:pPr marL="0">
              <a:spcBef>
                <a:spcPts val="600"/>
              </a:spcBef>
              <a:spcAft>
                <a:spcPts val="600"/>
              </a:spcAft>
              <a:buFont typeface="Wingdings" panose="05000000000000000000" pitchFamily="2" charset="2"/>
              <a:buChar char="Ø"/>
            </a:pPr>
            <a:r>
              <a:rPr lang="en-US" sz="2500" i="1" dirty="0"/>
              <a:t>IFRS 1 </a:t>
            </a:r>
            <a:r>
              <a:rPr lang="en-US" sz="2500" dirty="0"/>
              <a:t>requires companies transitioning to IFRS to prepare an opening balance sheet at the “date of transition.” </a:t>
            </a:r>
          </a:p>
          <a:p>
            <a:pPr marL="0">
              <a:spcBef>
                <a:spcPts val="600"/>
              </a:spcBef>
              <a:spcAft>
                <a:spcPts val="600"/>
              </a:spcAft>
              <a:buFont typeface="Wingdings" panose="05000000000000000000" pitchFamily="2" charset="2"/>
              <a:buChar char="Ø"/>
            </a:pPr>
            <a:r>
              <a:rPr lang="en-US" sz="2500" dirty="0"/>
              <a:t>The transition date is the beginning of the earliest period for which an entity presents full comparative information under IFRS. </a:t>
            </a:r>
          </a:p>
          <a:p>
            <a:pPr marL="0" indent="0">
              <a:spcBef>
                <a:spcPts val="600"/>
              </a:spcBef>
              <a:spcAft>
                <a:spcPts val="600"/>
              </a:spcAft>
            </a:pPr>
            <a:r>
              <a:rPr lang="en-US" sz="2500" dirty="0"/>
              <a:t>The following timeline shows how the transition date is determined: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35</a:t>
            </a:fld>
            <a:endParaRPr lang="en-US" sz="1000" b="1" i="0" dirty="0">
              <a:effectLst/>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2" name="Picture 1" descr="Screen Shot 2019-10-02 at 11.14.4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24400"/>
            <a:ext cx="9153554" cy="1752600"/>
          </a:xfrm>
          <a:prstGeom prst="rect">
            <a:avLst/>
          </a:prstGeom>
        </p:spPr>
      </p:pic>
    </p:spTree>
    <p:extLst>
      <p:ext uri="{BB962C8B-B14F-4D97-AF65-F5344CB8AC3E}">
        <p14:creationId xmlns:p14="http://schemas.microsoft.com/office/powerpoint/2010/main" val="1005674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solidFill>
                  <a:srgbClr val="000066"/>
                </a:solidFill>
              </a:rPr>
              <a:t>First-Time Adoption of IFRS</a:t>
            </a:r>
            <a:r>
              <a:rPr lang="en-US" sz="3600" dirty="0"/>
              <a:t>—</a:t>
            </a:r>
            <a:r>
              <a:rPr lang="en-US" sz="3600" dirty="0">
                <a:solidFill>
                  <a:srgbClr val="000066"/>
                </a:solidFill>
              </a:rPr>
              <a:t>Timeline </a:t>
            </a:r>
          </a:p>
        </p:txBody>
      </p:sp>
      <p:sp>
        <p:nvSpPr>
          <p:cNvPr id="19459" name="Rectangle 3"/>
          <p:cNvSpPr>
            <a:spLocks noGrp="1" noChangeArrowheads="1"/>
          </p:cNvSpPr>
          <p:nvPr>
            <p:ph idx="1"/>
          </p:nvPr>
        </p:nvSpPr>
        <p:spPr>
          <a:xfrm>
            <a:off x="304800" y="1447800"/>
            <a:ext cx="8686800" cy="4419600"/>
          </a:xfrm>
        </p:spPr>
        <p:txBody>
          <a:bodyPr/>
          <a:lstStyle/>
          <a:p>
            <a:pPr marL="114300" indent="-457200">
              <a:spcBef>
                <a:spcPts val="600"/>
              </a:spcBef>
              <a:spcAft>
                <a:spcPts val="600"/>
              </a:spcAft>
              <a:buFont typeface="Wingdings" panose="05000000000000000000" pitchFamily="2" charset="2"/>
              <a:buChar char="Ø"/>
            </a:pPr>
            <a:r>
              <a:rPr lang="en-US" sz="2800" dirty="0"/>
              <a:t>Preparing financial statements using IFRS for the first time, under </a:t>
            </a:r>
            <a:r>
              <a:rPr lang="en-US" sz="2800" i="1" dirty="0"/>
              <a:t>IFRS 1</a:t>
            </a:r>
            <a:r>
              <a:rPr lang="en-US" sz="2800" dirty="0"/>
              <a:t>, a company must provide comparative financial statements for the beginning of the earliest period for which the comparative information must be provided, and therefore is the transition date. </a:t>
            </a:r>
          </a:p>
          <a:p>
            <a:pPr marL="114300" indent="-457200">
              <a:spcBef>
                <a:spcPts val="600"/>
              </a:spcBef>
              <a:spcAft>
                <a:spcPts val="600"/>
              </a:spcAft>
              <a:buFont typeface="Wingdings" panose="05000000000000000000" pitchFamily="2" charset="2"/>
              <a:buChar char="Ø"/>
            </a:pPr>
            <a:r>
              <a:rPr lang="en-US" sz="2800" dirty="0"/>
              <a:t>A company must begin using IFRS prior to that transition date to be able to prepare IFRS financial statements for the year of transition. </a:t>
            </a:r>
            <a:endParaRPr lang="en-US" sz="2500" dirty="0"/>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36</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342605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76200" y="1524000"/>
            <a:ext cx="8839200" cy="4343400"/>
          </a:xfrm>
          <a:prstGeom prst="rect">
            <a:avLst/>
          </a:prstGeom>
          <a:noFill/>
          <a:ln w="38100">
            <a:noFill/>
            <a:miter lim="800000"/>
            <a:headEnd/>
            <a:tailEnd/>
          </a:ln>
        </p:spPr>
        <p:txBody>
          <a:bodyPr lIns="90488" tIns="44450" rIns="90488" bIns="44450"/>
          <a:lstStyle/>
          <a:p>
            <a:pPr marL="342900" indent="-342900">
              <a:spcBef>
                <a:spcPct val="20000"/>
              </a:spcBef>
              <a:buClr>
                <a:srgbClr val="7030A0"/>
              </a:buClr>
              <a:buSzPct val="100000"/>
              <a:defRPr/>
            </a:pPr>
            <a:r>
              <a:rPr lang="en-US" b="1" kern="0" dirty="0">
                <a:solidFill>
                  <a:srgbClr val="000066"/>
                </a:solidFill>
                <a:effectLst/>
                <a:cs typeface="Times New Roman" pitchFamily="18" charset="0"/>
              </a:rPr>
              <a:t>Steps to prepare opening IFRS balance sheet:</a:t>
            </a:r>
          </a:p>
          <a:p>
            <a:pPr marL="514350" indent="-514350">
              <a:spcBef>
                <a:spcPct val="20000"/>
              </a:spcBef>
              <a:buClr>
                <a:srgbClr val="002060"/>
              </a:buClr>
              <a:buSzPct val="100000"/>
              <a:buFont typeface="+mj-lt"/>
              <a:buAutoNum type="arabicPeriod"/>
              <a:defRPr/>
            </a:pPr>
            <a:r>
              <a:rPr lang="en-US" b="1" kern="0" dirty="0">
                <a:solidFill>
                  <a:srgbClr val="000066"/>
                </a:solidFill>
                <a:effectLst/>
                <a:cs typeface="Times New Roman" pitchFamily="18" charset="0"/>
              </a:rPr>
              <a:t>Determine the applicable IFRS.</a:t>
            </a:r>
          </a:p>
          <a:p>
            <a:pPr marL="514350" indent="-514350">
              <a:spcBef>
                <a:spcPct val="20000"/>
              </a:spcBef>
              <a:buClr>
                <a:srgbClr val="002060"/>
              </a:buClr>
              <a:buSzPct val="100000"/>
              <a:buFont typeface="+mj-lt"/>
              <a:buAutoNum type="arabicPeriod"/>
              <a:defRPr/>
            </a:pPr>
            <a:r>
              <a:rPr lang="en-US" b="1" dirty="0">
                <a:solidFill>
                  <a:srgbClr val="000066"/>
                </a:solidFill>
                <a:effectLst/>
              </a:rPr>
              <a:t>Recognize assets and liabilities required to be recognized under IFRS that were not recognized under previous GAAP, and derecognize assets and liabilities previously recognized that are not allowed to be recognized under IFRS</a:t>
            </a:r>
            <a:r>
              <a:rPr lang="en-US" b="1" kern="0" dirty="0">
                <a:solidFill>
                  <a:srgbClr val="000066"/>
                </a:solidFill>
                <a:effectLst/>
                <a:cs typeface="Times New Roman" pitchFamily="18" charset="0"/>
              </a:rPr>
              <a:t>.</a:t>
            </a:r>
          </a:p>
          <a:p>
            <a:pPr marL="514350" indent="-514350">
              <a:spcBef>
                <a:spcPct val="20000"/>
              </a:spcBef>
              <a:buClr>
                <a:srgbClr val="002060"/>
              </a:buClr>
              <a:buSzPct val="100000"/>
              <a:buFont typeface="+mj-lt"/>
              <a:buAutoNum type="arabicPeriod"/>
              <a:defRPr/>
            </a:pPr>
            <a:r>
              <a:rPr lang="en-US" b="1" dirty="0">
                <a:solidFill>
                  <a:srgbClr val="000066"/>
                </a:solidFill>
                <a:effectLst/>
              </a:rPr>
              <a:t>Measure assets and liabilities recognized on the opening balance sheet in accordance with IFRS. </a:t>
            </a:r>
          </a:p>
          <a:p>
            <a:pPr marL="514350" indent="-514350">
              <a:spcBef>
                <a:spcPct val="20000"/>
              </a:spcBef>
              <a:buClr>
                <a:srgbClr val="002060"/>
              </a:buClr>
              <a:buSzPct val="100000"/>
              <a:buFont typeface="+mj-lt"/>
              <a:buAutoNum type="arabicPeriod"/>
              <a:defRPr/>
            </a:pPr>
            <a:r>
              <a:rPr lang="en-US" b="1" dirty="0">
                <a:solidFill>
                  <a:srgbClr val="000066"/>
                </a:solidFill>
                <a:effectLst/>
              </a:rPr>
              <a:t>Reclassify items previously classified in a different manner from what is acceptable under IFRS</a:t>
            </a:r>
            <a:r>
              <a:rPr lang="en-US" i="1" dirty="0"/>
              <a:t>.</a:t>
            </a:r>
            <a:endParaRPr lang="en-US" b="1" kern="0" dirty="0">
              <a:solidFill>
                <a:srgbClr val="000066"/>
              </a:solidFill>
              <a:effectLst/>
              <a:cs typeface="Times New Roman" pitchFamily="18" charset="0"/>
            </a:endParaRPr>
          </a:p>
          <a:p>
            <a:pPr marL="514350" indent="-514350">
              <a:spcBef>
                <a:spcPct val="20000"/>
              </a:spcBef>
              <a:buClr>
                <a:srgbClr val="002060"/>
              </a:buClr>
              <a:buSzPct val="100000"/>
              <a:buFont typeface="+mj-lt"/>
              <a:buAutoNum type="arabicPeriod"/>
              <a:defRPr/>
            </a:pPr>
            <a:r>
              <a:rPr lang="en-US" b="1" dirty="0">
                <a:solidFill>
                  <a:srgbClr val="000066"/>
                </a:solidFill>
                <a:effectLst/>
              </a:rPr>
              <a:t>Comply with all presentation and disclosure requirements. </a:t>
            </a:r>
          </a:p>
          <a:p>
            <a:pPr marL="514350" indent="-514350">
              <a:spcBef>
                <a:spcPct val="20000"/>
              </a:spcBef>
              <a:buClr>
                <a:srgbClr val="002060"/>
              </a:buClr>
              <a:buSzPct val="100000"/>
              <a:buFont typeface="+mj-lt"/>
              <a:buAutoNum type="arabicPeriod"/>
              <a:defRPr/>
            </a:pPr>
            <a:endParaRPr lang="en-US" b="1" kern="0" dirty="0">
              <a:solidFill>
                <a:srgbClr val="000066"/>
              </a:solidFill>
              <a:effectLst/>
              <a:cs typeface="Times New Roman" pitchFamily="18" charset="0"/>
            </a:endParaRP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37</a:t>
            </a:fld>
            <a:endParaRPr lang="en-US" sz="1000" b="1" i="0" dirty="0">
              <a:effectLst/>
            </a:endParaRPr>
          </a:p>
        </p:txBody>
      </p:sp>
      <p:sp>
        <p:nvSpPr>
          <p:cNvPr id="3" name="Title 2"/>
          <p:cNvSpPr>
            <a:spLocks noGrp="1"/>
          </p:cNvSpPr>
          <p:nvPr>
            <p:ph type="title"/>
          </p:nvPr>
        </p:nvSpPr>
        <p:spPr/>
        <p:txBody>
          <a:bodyPr/>
          <a:lstStyle/>
          <a:p>
            <a:r>
              <a:rPr lang="en-US" sz="3600" b="1" dirty="0">
                <a:solidFill>
                  <a:srgbClr val="000066"/>
                </a:solidFill>
                <a:effectLst/>
                <a:latin typeface="Times New Roman"/>
                <a:ea typeface="+mn-ea"/>
                <a:cs typeface="Times New Roman"/>
              </a:rPr>
              <a:t>Opening IFRS Balance Sheet</a:t>
            </a:r>
            <a:r>
              <a:rPr lang="en-US" dirty="0"/>
              <a:t> </a:t>
            </a: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76200" y="1447800"/>
            <a:ext cx="8991600" cy="4343400"/>
          </a:xfrm>
          <a:prstGeom prst="rect">
            <a:avLst/>
          </a:prstGeom>
          <a:noFill/>
          <a:ln w="38100">
            <a:noFill/>
            <a:miter lim="800000"/>
            <a:headEnd/>
            <a:tailEnd/>
          </a:ln>
        </p:spPr>
        <p:txBody>
          <a:bodyPr lIns="90488" tIns="44450" rIns="90488" bIns="44450"/>
          <a:lstStyle/>
          <a:p>
            <a:pPr marL="342900" indent="-342900">
              <a:spcBef>
                <a:spcPts val="600"/>
              </a:spcBef>
              <a:buClr>
                <a:srgbClr val="7030A0"/>
              </a:buClr>
              <a:buSzPct val="100000"/>
              <a:buFont typeface="Wingdings" panose="05000000000000000000" pitchFamily="2" charset="2"/>
              <a:buChar char="Ø"/>
              <a:defRPr/>
            </a:pPr>
            <a:r>
              <a:rPr lang="en-US" sz="2500" b="1" dirty="0">
                <a:solidFill>
                  <a:srgbClr val="000066"/>
                </a:solidFill>
                <a:effectLst/>
              </a:rPr>
              <a:t>After the opening IFRS balance sheet has been prepared, the company continues to use IFRS for the next two years to provide comparative information for the first set of annual financial statements prepared under IFRS.</a:t>
            </a:r>
            <a:r>
              <a:rPr lang="en-US" sz="2500" b="1" i="1" dirty="0">
                <a:solidFill>
                  <a:srgbClr val="000066"/>
                </a:solidFill>
                <a:effectLst/>
              </a:rPr>
              <a:t> </a:t>
            </a:r>
          </a:p>
          <a:p>
            <a:pPr marL="342900" indent="-342900">
              <a:spcBef>
                <a:spcPts val="600"/>
              </a:spcBef>
              <a:buFont typeface="Wingdings" panose="05000000000000000000" pitchFamily="2" charset="2"/>
              <a:buChar char="Ø"/>
            </a:pPr>
            <a:r>
              <a:rPr lang="en-US" sz="2500" b="1" i="1" dirty="0">
                <a:solidFill>
                  <a:srgbClr val="000066"/>
                </a:solidFill>
                <a:effectLst/>
              </a:rPr>
              <a:t>IFRS 1 </a:t>
            </a:r>
            <a:r>
              <a:rPr lang="en-US" sz="2500" b="1" dirty="0">
                <a:solidFill>
                  <a:srgbClr val="000066"/>
                </a:solidFill>
                <a:effectLst/>
              </a:rPr>
              <a:t>requires a company to provide reconciliations and disclosure notes in its first set of IFRS financial statements: </a:t>
            </a:r>
          </a:p>
          <a:p>
            <a:pPr marL="457200" indent="-457200">
              <a:spcBef>
                <a:spcPts val="600"/>
              </a:spcBef>
              <a:buFont typeface="+mj-lt"/>
              <a:buAutoNum type="arabicPeriod"/>
              <a:tabLst>
                <a:tab pos="625475" algn="l"/>
              </a:tabLst>
            </a:pPr>
            <a:r>
              <a:rPr lang="en-US" sz="2500" b="1" dirty="0">
                <a:solidFill>
                  <a:srgbClr val="000066"/>
                </a:solidFill>
                <a:effectLst/>
              </a:rPr>
              <a:t>Reconciliation of total equity measured under previous GAAP to total equity measured under IFRS at: </a:t>
            </a:r>
          </a:p>
          <a:p>
            <a:pPr marL="914400" lvl="1" indent="-457200">
              <a:spcBef>
                <a:spcPts val="600"/>
              </a:spcBef>
              <a:buFont typeface="+mj-lt"/>
              <a:buAutoNum type="alphaLcParenR"/>
              <a:tabLst>
                <a:tab pos="625475" algn="l"/>
              </a:tabLst>
            </a:pPr>
            <a:r>
              <a:rPr lang="en-US" sz="2500" b="1" dirty="0">
                <a:solidFill>
                  <a:srgbClr val="000066"/>
                </a:solidFill>
                <a:effectLst/>
              </a:rPr>
              <a:t>the date of transition, and </a:t>
            </a:r>
          </a:p>
          <a:p>
            <a:pPr marL="914400" lvl="1" indent="-457200">
              <a:spcBef>
                <a:spcPts val="600"/>
              </a:spcBef>
              <a:buFont typeface="+mj-lt"/>
              <a:buAutoNum type="alphaLcParenR"/>
              <a:tabLst>
                <a:tab pos="625475" algn="l"/>
              </a:tabLst>
            </a:pPr>
            <a:r>
              <a:rPr lang="en-US" sz="2500" b="1" dirty="0">
                <a:solidFill>
                  <a:srgbClr val="000066"/>
                </a:solidFill>
                <a:effectLst/>
              </a:rPr>
              <a:t>the end of the comparative period</a:t>
            </a:r>
          </a:p>
          <a:p>
            <a:pPr marL="457200" indent="-457200">
              <a:spcBef>
                <a:spcPts val="600"/>
              </a:spcBef>
              <a:buFont typeface="+mj-lt"/>
              <a:buAutoNum type="arabicPeriod" startAt="2"/>
              <a:tabLst>
                <a:tab pos="625475" algn="l"/>
              </a:tabLst>
            </a:pPr>
            <a:r>
              <a:rPr lang="en-US" sz="2500" b="1" dirty="0">
                <a:solidFill>
                  <a:srgbClr val="000066"/>
                </a:solidFill>
                <a:effectLst/>
              </a:rPr>
              <a:t>Reconciliation of net income under previous GAAP to net income under IFRS for the comparative period. </a:t>
            </a:r>
          </a:p>
          <a:p>
            <a:pPr marL="342900" indent="-342900">
              <a:spcBef>
                <a:spcPts val="600"/>
              </a:spcBef>
              <a:buClr>
                <a:srgbClr val="7030A0"/>
              </a:buClr>
              <a:buSzPct val="100000"/>
              <a:buFont typeface="Wingdings" panose="05000000000000000000" pitchFamily="2" charset="2"/>
              <a:buChar char="Ø"/>
              <a:defRPr/>
            </a:pPr>
            <a:endParaRPr lang="en-US" sz="2500" b="1" kern="0" dirty="0">
              <a:solidFill>
                <a:srgbClr val="000066"/>
              </a:solidFill>
              <a:effectLst/>
              <a:cs typeface="Times New Roman" pitchFamily="18" charset="0"/>
            </a:endParaRP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38</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After Opening IFRS Balance Sheet</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0299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447800"/>
            <a:ext cx="8763000" cy="5416868"/>
          </a:xfrm>
          <a:prstGeom prst="rect">
            <a:avLst/>
          </a:prstGeom>
        </p:spPr>
        <p:txBody>
          <a:bodyPr wrap="square">
            <a:spAutoFit/>
          </a:bodyPr>
          <a:lstStyle/>
          <a:p>
            <a:pPr>
              <a:spcBef>
                <a:spcPts val="1200"/>
              </a:spcBef>
              <a:spcAft>
                <a:spcPts val="600"/>
              </a:spcAft>
            </a:pPr>
            <a:r>
              <a:rPr lang="en-US" sz="2500" b="1" i="1" dirty="0">
                <a:solidFill>
                  <a:srgbClr val="000066"/>
                </a:solidFill>
                <a:effectLst/>
              </a:rPr>
              <a:t>IAS 8</a:t>
            </a:r>
            <a:r>
              <a:rPr lang="en-US" sz="2500" b="1" dirty="0">
                <a:solidFill>
                  <a:srgbClr val="000066"/>
                </a:solidFill>
                <a:effectLst/>
              </a:rPr>
              <a:t>, “Accounting Policies, Changes in Accounting Estimates and Errors,” establishes the hierarchy that firms must follow when dealing with an accounting issue:</a:t>
            </a:r>
          </a:p>
          <a:p>
            <a:pPr marL="512763" indent="-457200">
              <a:spcBef>
                <a:spcPts val="0"/>
              </a:spcBef>
              <a:buFont typeface="+mj-lt"/>
              <a:buAutoNum type="arabicPeriod"/>
            </a:pPr>
            <a:r>
              <a:rPr lang="en-US" b="1" dirty="0">
                <a:solidFill>
                  <a:srgbClr val="000066"/>
                </a:solidFill>
                <a:effectLst/>
              </a:rPr>
              <a:t>Apply specifically relevant standards. </a:t>
            </a:r>
          </a:p>
          <a:p>
            <a:pPr marL="512763" indent="-457200">
              <a:spcBef>
                <a:spcPts val="0"/>
              </a:spcBef>
              <a:buFont typeface="+mj-lt"/>
              <a:buAutoNum type="arabicPeriod"/>
            </a:pPr>
            <a:r>
              <a:rPr lang="en-US" b="1" dirty="0">
                <a:solidFill>
                  <a:srgbClr val="000066"/>
                </a:solidFill>
                <a:effectLst/>
              </a:rPr>
              <a:t>Refer to other IASB standards dealing with similar or related issues.</a:t>
            </a:r>
          </a:p>
          <a:p>
            <a:pPr marL="512763" indent="-457200">
              <a:spcBef>
                <a:spcPts val="0"/>
              </a:spcBef>
              <a:buFont typeface="+mj-lt"/>
              <a:buAutoNum type="arabicPeriod"/>
              <a:tabLst>
                <a:tab pos="517525" algn="l"/>
              </a:tabLst>
            </a:pPr>
            <a:r>
              <a:rPr lang="en-US" b="1" dirty="0">
                <a:solidFill>
                  <a:srgbClr val="000066"/>
                </a:solidFill>
                <a:effectLst/>
              </a:rPr>
              <a:t>Refer to the definitions, recognition criteria, and measurement concepts in the IASB Conceptual Framework</a:t>
            </a:r>
            <a:r>
              <a:rPr lang="en-US" b="1" i="1" dirty="0">
                <a:solidFill>
                  <a:srgbClr val="000066"/>
                </a:solidFill>
                <a:effectLst/>
              </a:rPr>
              <a:t>. </a:t>
            </a:r>
            <a:endParaRPr lang="en-US" b="1" dirty="0">
              <a:solidFill>
                <a:srgbClr val="000066"/>
              </a:solidFill>
              <a:effectLst/>
            </a:endParaRPr>
          </a:p>
          <a:p>
            <a:pPr marL="512763" indent="-457200">
              <a:spcBef>
                <a:spcPts val="0"/>
              </a:spcBef>
              <a:buFont typeface="+mj-lt"/>
              <a:buAutoNum type="arabicPeriod"/>
            </a:pPr>
            <a:r>
              <a:rPr lang="en-US" b="1" dirty="0">
                <a:solidFill>
                  <a:srgbClr val="000066"/>
                </a:solidFill>
                <a:effectLst/>
              </a:rPr>
              <a:t>Consider the most recent pronouncements of other standard-setting bodies that use a similar conceptual framework, other accounting literature, and accepted industry practice to the extent that these do not conflict with sources in items 2 and 3 above. </a:t>
            </a:r>
          </a:p>
          <a:p>
            <a:pPr marL="401638" indent="-401638">
              <a:spcBef>
                <a:spcPts val="0"/>
              </a:spcBef>
            </a:pPr>
            <a:endParaRPr lang="en-US" sz="2500" b="1" dirty="0">
              <a:solidFill>
                <a:srgbClr val="000066"/>
              </a:solidFill>
              <a:effectLst/>
            </a:endParaRP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39</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3600" b="1" kern="1200" dirty="0">
                <a:solidFill>
                  <a:srgbClr val="002060"/>
                </a:solidFill>
                <a:effectLst/>
                <a:latin typeface="Times New Roman"/>
                <a:ea typeface="+mn-ea"/>
                <a:cs typeface="+mn-cs"/>
              </a:rPr>
              <a:t>IFRS Accounting Policy Hierarchy</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11-1</a:t>
            </a:r>
          </a:p>
        </p:txBody>
      </p:sp>
      <p:sp>
        <p:nvSpPr>
          <p:cNvPr id="2" name="Content Placeholder 1"/>
          <p:cNvSpPr>
            <a:spLocks noGrp="1"/>
          </p:cNvSpPr>
          <p:nvPr>
            <p:ph idx="1"/>
          </p:nvPr>
        </p:nvSpPr>
        <p:spPr/>
        <p:txBody>
          <a:bodyPr/>
          <a:lstStyle/>
          <a:p>
            <a:pPr marL="0" lvl="0" indent="0" eaLnBrk="0" hangingPunct="0">
              <a:spcBef>
                <a:spcPct val="0"/>
              </a:spcBef>
            </a:pPr>
            <a:endParaRPr lang="en-US" sz="4000" dirty="0">
              <a:cs typeface="+mn-cs"/>
            </a:endParaRPr>
          </a:p>
          <a:p>
            <a:pPr marL="0" lvl="0" indent="0" eaLnBrk="0" hangingPunct="0">
              <a:spcBef>
                <a:spcPct val="0"/>
              </a:spcBef>
            </a:pPr>
            <a:r>
              <a:rPr lang="en-US" sz="4000" dirty="0">
                <a:cs typeface="+mn-cs"/>
              </a:rPr>
              <a:t>Explain the major factors</a:t>
            </a:r>
          </a:p>
          <a:p>
            <a:pPr marL="0" lvl="0" indent="0" eaLnBrk="0" hangingPunct="0">
              <a:spcBef>
                <a:spcPct val="0"/>
              </a:spcBef>
            </a:pPr>
            <a:r>
              <a:rPr lang="en-US" sz="4000" dirty="0">
                <a:cs typeface="+mn-cs"/>
              </a:rPr>
              <a:t>influencing the international</a:t>
            </a:r>
          </a:p>
          <a:p>
            <a:pPr marL="0" lvl="0" indent="0" eaLnBrk="0" hangingPunct="0">
              <a:spcBef>
                <a:spcPct val="0"/>
              </a:spcBef>
            </a:pPr>
            <a:r>
              <a:rPr lang="en-US" sz="4000" dirty="0">
                <a:cs typeface="+mn-cs"/>
              </a:rPr>
              <a:t>development of accounting</a:t>
            </a:r>
          </a:p>
          <a:p>
            <a:pPr marL="0" lvl="0" indent="0" eaLnBrk="0" hangingPunct="0">
              <a:spcBef>
                <a:spcPct val="0"/>
              </a:spcBef>
            </a:pPr>
            <a:r>
              <a:rPr lang="en-US" sz="4000" dirty="0">
                <a:cs typeface="+mn-cs"/>
              </a:rPr>
              <a:t>systems.</a:t>
            </a:r>
            <a:endParaRPr lang="en-US" sz="4000" dirty="0"/>
          </a:p>
          <a:p>
            <a:endParaRPr lang="en-US" dirty="0"/>
          </a:p>
        </p:txBody>
      </p:sp>
      <p:sp>
        <p:nvSpPr>
          <p:cNvPr id="5" name="Slide Number Placeholder 10"/>
          <p:cNvSpPr>
            <a:spLocks noGrp="1"/>
          </p:cNvSpPr>
          <p:nvPr>
            <p:ph type="sldNum" sz="quarter" idx="12"/>
          </p:nvPr>
        </p:nvSpPr>
        <p:spPr/>
        <p:txBody>
          <a:bodyPr/>
          <a:lstStyle/>
          <a:p>
            <a:pPr>
              <a:defRPr/>
            </a:pPr>
            <a:r>
              <a:rPr lang="en-US" sz="1000" i="0" dirty="0"/>
              <a:t>11-</a:t>
            </a:r>
            <a:fld id="{3A156FF6-7BC9-4BA8-ACC0-5112188DDED6}" type="slidenum">
              <a:rPr lang="en-US" sz="1000" i="0" smtClean="0"/>
              <a:pPr>
                <a:defRPr/>
              </a:pPr>
              <a:t>4</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298176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28600" y="1447800"/>
            <a:ext cx="8763000" cy="4785926"/>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pPr>
            <a:r>
              <a:rPr lang="en-US" sz="2500" b="1" dirty="0">
                <a:solidFill>
                  <a:srgbClr val="000066"/>
                </a:solidFill>
                <a:effectLst/>
              </a:rPr>
              <a:t>Companies can follow two extreme approaches in establishing accounting policies under IFRS:</a:t>
            </a:r>
          </a:p>
          <a:p>
            <a:pPr marL="808037" indent="-457200">
              <a:spcBef>
                <a:spcPts val="0"/>
              </a:spcBef>
              <a:spcAft>
                <a:spcPts val="0"/>
              </a:spcAft>
              <a:buFont typeface="+mj-lt"/>
              <a:buAutoNum type="arabicPeriod"/>
            </a:pPr>
            <a:r>
              <a:rPr lang="en-US" b="1" dirty="0">
                <a:solidFill>
                  <a:srgbClr val="000066"/>
                </a:solidFill>
                <a:effectLst/>
              </a:rPr>
              <a:t>Minimize change. A company could adopt accounting policies consistent with IFRS that are most consistent with the company’s current accounting policies. </a:t>
            </a:r>
          </a:p>
          <a:p>
            <a:pPr marL="808037" indent="-457200">
              <a:spcBef>
                <a:spcPts val="0"/>
              </a:spcBef>
              <a:spcAft>
                <a:spcPts val="0"/>
              </a:spcAft>
              <a:buFont typeface="+mj-lt"/>
              <a:buAutoNum type="arabicPeriod"/>
            </a:pPr>
            <a:r>
              <a:rPr lang="en-US" b="1" dirty="0">
                <a:solidFill>
                  <a:srgbClr val="000066"/>
                </a:solidFill>
                <a:effectLst/>
              </a:rPr>
              <a:t>Fresh start. A company could ignore its current accounting policies and adopt accounting policies consistent with IFRS that best reflect economic reality. </a:t>
            </a:r>
          </a:p>
          <a:p>
            <a:pPr marL="342900" indent="-342900">
              <a:spcBef>
                <a:spcPts val="600"/>
              </a:spcBef>
              <a:spcAft>
                <a:spcPts val="600"/>
              </a:spcAft>
              <a:buFont typeface="Wingdings" panose="05000000000000000000" pitchFamily="2" charset="2"/>
              <a:buChar char="Ø"/>
            </a:pPr>
            <a:r>
              <a:rPr lang="en-US" sz="2500" b="1" dirty="0">
                <a:solidFill>
                  <a:srgbClr val="000066"/>
                </a:solidFill>
                <a:effectLst/>
              </a:rPr>
              <a:t>The first approach is likely to be less costly than the second. Companies are encouraged to take advantage of the opportunity to start from a clean slate and adopt a fresh start approach.</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40</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3600" b="1" kern="1200" dirty="0">
                <a:solidFill>
                  <a:srgbClr val="002060"/>
                </a:solidFill>
                <a:effectLst/>
                <a:latin typeface="Times New Roman"/>
                <a:ea typeface="+mn-ea"/>
                <a:cs typeface="+mn-cs"/>
              </a:rPr>
              <a:t>IFRS Accounting Policy Approaches</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1201202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11-7</a:t>
            </a:r>
          </a:p>
        </p:txBody>
      </p:sp>
      <p:sp>
        <p:nvSpPr>
          <p:cNvPr id="2" name="Content Placeholder 1"/>
          <p:cNvSpPr>
            <a:spLocks noGrp="1"/>
          </p:cNvSpPr>
          <p:nvPr>
            <p:ph idx="1"/>
          </p:nvPr>
        </p:nvSpPr>
        <p:spPr/>
        <p:txBody>
          <a:bodyPr/>
          <a:lstStyle/>
          <a:p>
            <a:pPr marL="0" lvl="0" indent="0" eaLnBrk="0" hangingPunct="0">
              <a:spcBef>
                <a:spcPct val="0"/>
              </a:spcBef>
            </a:pPr>
            <a:endParaRPr lang="en-US" sz="4000" dirty="0">
              <a:solidFill>
                <a:srgbClr val="000066"/>
              </a:solidFill>
              <a:cs typeface="+mn-cs"/>
            </a:endParaRPr>
          </a:p>
          <a:p>
            <a:pPr marL="0" lvl="0" indent="0" eaLnBrk="0" hangingPunct="0">
              <a:spcBef>
                <a:spcPct val="0"/>
              </a:spcBef>
            </a:pPr>
            <a:r>
              <a:rPr lang="en-US" sz="4000" dirty="0">
                <a:solidFill>
                  <a:srgbClr val="000066"/>
                </a:solidFill>
                <a:cs typeface="+mn-cs"/>
              </a:rPr>
              <a:t>Describe the FASB–IASB convergence process and SEC recognition of IFRS.</a:t>
            </a:r>
            <a:endParaRPr lang="en-US" sz="4000" dirty="0">
              <a:solidFill>
                <a:srgbClr val="000066"/>
              </a:solidFill>
            </a:endParaRPr>
          </a:p>
          <a:p>
            <a:endParaRPr lang="en-US" dirty="0"/>
          </a:p>
        </p:txBody>
      </p:sp>
      <p:sp>
        <p:nvSpPr>
          <p:cNvPr id="6" name="Slide Number Placeholder 10"/>
          <p:cNvSpPr>
            <a:spLocks noGrp="1"/>
          </p:cNvSpPr>
          <p:nvPr>
            <p:ph type="sldNum" sz="quarter" idx="12"/>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41</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7999452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600" dirty="0"/>
              <a:t>Norwalk Agreement: FASB–IASB Convergence</a:t>
            </a:r>
          </a:p>
        </p:txBody>
      </p:sp>
      <p:sp>
        <p:nvSpPr>
          <p:cNvPr id="19459" name="Rectangle 3"/>
          <p:cNvSpPr>
            <a:spLocks noGrp="1" noChangeArrowheads="1"/>
          </p:cNvSpPr>
          <p:nvPr>
            <p:ph idx="1"/>
          </p:nvPr>
        </p:nvSpPr>
        <p:spPr>
          <a:xfrm>
            <a:off x="228600" y="1600200"/>
            <a:ext cx="8610600" cy="4525963"/>
          </a:xfrm>
        </p:spPr>
        <p:txBody>
          <a:bodyPr/>
          <a:lstStyle/>
          <a:p>
            <a:pPr marL="457200" indent="-457200">
              <a:spcBef>
                <a:spcPts val="600"/>
              </a:spcBef>
              <a:spcAft>
                <a:spcPts val="0"/>
              </a:spcAft>
              <a:buFont typeface="Wingdings" panose="05000000000000000000" pitchFamily="2" charset="2"/>
              <a:buChar char="Ø"/>
            </a:pPr>
            <a:r>
              <a:rPr lang="en-US" sz="2500" dirty="0">
                <a:solidFill>
                  <a:srgbClr val="000066"/>
                </a:solidFill>
              </a:rPr>
              <a:t>In September 2002, in Norwalk, Connecticut, the FASB and IASB agreed </a:t>
            </a:r>
            <a:r>
              <a:rPr lang="en-US" sz="2500" b="0" dirty="0">
                <a:solidFill>
                  <a:schemeClr val="tx1"/>
                </a:solidFill>
              </a:rPr>
              <a:t>“</a:t>
            </a:r>
            <a:r>
              <a:rPr lang="en-US" sz="2500" dirty="0">
                <a:solidFill>
                  <a:srgbClr val="000066"/>
                </a:solidFill>
              </a:rPr>
              <a:t>use their best efforts to: </a:t>
            </a:r>
          </a:p>
          <a:p>
            <a:pPr marL="914400" indent="-457200">
              <a:spcBef>
                <a:spcPts val="0"/>
              </a:spcBef>
              <a:spcAft>
                <a:spcPts val="0"/>
              </a:spcAft>
              <a:buAutoNum type="alphaLcParenBoth"/>
            </a:pPr>
            <a:r>
              <a:rPr lang="en-US" sz="2400" dirty="0">
                <a:solidFill>
                  <a:srgbClr val="000066"/>
                </a:solidFill>
              </a:rPr>
              <a:t>make their existing financial reporting standards fully compatible as soon as is practicable and </a:t>
            </a:r>
          </a:p>
          <a:p>
            <a:pPr marL="914400" indent="-457200">
              <a:spcBef>
                <a:spcPts val="0"/>
              </a:spcBef>
              <a:spcAft>
                <a:spcPts val="0"/>
              </a:spcAft>
              <a:buAutoNum type="alphaLcParenBoth"/>
            </a:pPr>
            <a:r>
              <a:rPr lang="en-US" sz="2400" dirty="0">
                <a:solidFill>
                  <a:srgbClr val="000066"/>
                </a:solidFill>
              </a:rPr>
              <a:t>coordinate their work program to ensure that once achieved, compatibility is maintained.”</a:t>
            </a:r>
          </a:p>
          <a:p>
            <a:pPr marL="457200" indent="-457200">
              <a:spcBef>
                <a:spcPts val="600"/>
              </a:spcBef>
              <a:spcAft>
                <a:spcPts val="0"/>
              </a:spcAft>
              <a:buFont typeface="Wingdings" panose="05000000000000000000" pitchFamily="2" charset="2"/>
              <a:buChar char="Ø"/>
            </a:pPr>
            <a:r>
              <a:rPr lang="en-US" sz="2500" dirty="0">
                <a:solidFill>
                  <a:srgbClr val="000066"/>
                </a:solidFill>
              </a:rPr>
              <a:t>Under the “Norwalk Agreement,” convergence can occur by:</a:t>
            </a:r>
          </a:p>
          <a:p>
            <a:pPr marL="914400" indent="-457200">
              <a:spcBef>
                <a:spcPts val="600"/>
              </a:spcBef>
              <a:spcAft>
                <a:spcPts val="0"/>
              </a:spcAft>
              <a:buFont typeface="+mj-lt"/>
              <a:buAutoNum type="arabicPeriod"/>
            </a:pPr>
            <a:r>
              <a:rPr lang="en-US" sz="2400" dirty="0">
                <a:solidFill>
                  <a:srgbClr val="000066"/>
                </a:solidFill>
              </a:rPr>
              <a:t>FASB adopting an existing IASB standard. </a:t>
            </a:r>
          </a:p>
          <a:p>
            <a:pPr marL="914400" indent="-457200">
              <a:spcBef>
                <a:spcPts val="600"/>
              </a:spcBef>
              <a:spcAft>
                <a:spcPts val="0"/>
              </a:spcAft>
              <a:buFont typeface="+mj-lt"/>
              <a:buAutoNum type="arabicPeriod"/>
            </a:pPr>
            <a:r>
              <a:rPr lang="en-US" sz="2400" dirty="0">
                <a:solidFill>
                  <a:srgbClr val="000066"/>
                </a:solidFill>
              </a:rPr>
              <a:t>IASB adopting an existing FASB standard. </a:t>
            </a:r>
          </a:p>
          <a:p>
            <a:pPr marL="914400" indent="-457200">
              <a:spcBef>
                <a:spcPts val="600"/>
              </a:spcBef>
              <a:spcAft>
                <a:spcPts val="0"/>
              </a:spcAft>
              <a:buFont typeface="+mj-lt"/>
              <a:buAutoNum type="arabicPeriod"/>
            </a:pPr>
            <a:r>
              <a:rPr lang="en-US" sz="2400" dirty="0">
                <a:solidFill>
                  <a:srgbClr val="000066"/>
                </a:solidFill>
              </a:rPr>
              <a:t>The Boards working together to develop a new standard.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42</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320906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FASB–IASB Convergence Changes</a:t>
            </a:r>
          </a:p>
        </p:txBody>
      </p:sp>
      <p:sp>
        <p:nvSpPr>
          <p:cNvPr id="20483" name="Rectangle 3"/>
          <p:cNvSpPr>
            <a:spLocks noGrp="1" noChangeArrowheads="1"/>
          </p:cNvSpPr>
          <p:nvPr>
            <p:ph sz="half" idx="1"/>
          </p:nvPr>
        </p:nvSpPr>
        <p:spPr>
          <a:xfrm>
            <a:off x="228600" y="2941637"/>
            <a:ext cx="4419600" cy="3916363"/>
          </a:xfrm>
        </p:spPr>
        <p:txBody>
          <a:bodyPr/>
          <a:lstStyle/>
          <a:p>
            <a:pPr marL="457200" indent="-457200">
              <a:buSzPct val="55000"/>
              <a:buFont typeface="Arial"/>
              <a:buChar char="•"/>
              <a:tabLst>
                <a:tab pos="4972050" algn="l"/>
              </a:tabLst>
            </a:pPr>
            <a:r>
              <a:rPr lang="en-US" dirty="0"/>
              <a:t>Business combinations</a:t>
            </a:r>
          </a:p>
          <a:p>
            <a:pPr marL="457200" indent="-457200">
              <a:buSzPct val="55000"/>
              <a:buFont typeface="Arial"/>
              <a:buChar char="•"/>
            </a:pPr>
            <a:r>
              <a:rPr lang="en-US" dirty="0"/>
              <a:t>Discontinued operations</a:t>
            </a:r>
          </a:p>
          <a:p>
            <a:pPr marL="457200" indent="-457200">
              <a:buSzPct val="55000"/>
              <a:buFont typeface="Arial"/>
              <a:buChar char="•"/>
            </a:pPr>
            <a:r>
              <a:rPr lang="en-US" dirty="0"/>
              <a:t>Fair value option</a:t>
            </a:r>
          </a:p>
          <a:p>
            <a:pPr marL="457200" indent="-457200">
              <a:buSzPct val="55000"/>
              <a:buFont typeface="Arial"/>
              <a:buChar char="•"/>
            </a:pPr>
            <a:r>
              <a:rPr lang="en-US" dirty="0"/>
              <a:t>Joint ventures</a:t>
            </a:r>
          </a:p>
          <a:p>
            <a:pPr marL="457200" indent="-457200">
              <a:buSzPct val="55000"/>
              <a:buFont typeface="Arial"/>
              <a:buChar char="•"/>
            </a:pPr>
            <a:r>
              <a:rPr lang="en-US" dirty="0"/>
              <a:t>Revenue recognition</a:t>
            </a:r>
          </a:p>
          <a:p>
            <a:pPr marL="457200" indent="-457200">
              <a:buSzPct val="55000"/>
              <a:buFont typeface="Arial"/>
              <a:buChar char="•"/>
            </a:pPr>
            <a:r>
              <a:rPr lang="en-US" dirty="0"/>
              <a:t>Leases</a:t>
            </a:r>
          </a:p>
        </p:txBody>
      </p:sp>
      <p:sp>
        <p:nvSpPr>
          <p:cNvPr id="3" name="Content Placeholder 2"/>
          <p:cNvSpPr>
            <a:spLocks noGrp="1"/>
          </p:cNvSpPr>
          <p:nvPr>
            <p:ph sz="half" idx="2"/>
          </p:nvPr>
        </p:nvSpPr>
        <p:spPr>
          <a:xfrm>
            <a:off x="4817533" y="2971800"/>
            <a:ext cx="4343400" cy="3124200"/>
          </a:xfrm>
        </p:spPr>
        <p:txBody>
          <a:bodyPr/>
          <a:lstStyle/>
          <a:p>
            <a:pPr marL="457200" lvl="0" indent="-457200">
              <a:buFont typeface="Arial"/>
              <a:buChar char="•"/>
            </a:pPr>
            <a:r>
              <a:rPr lang="en-US" dirty="0"/>
              <a:t>Borrowing costs</a:t>
            </a:r>
          </a:p>
          <a:p>
            <a:pPr marL="457200" indent="-457200">
              <a:buFont typeface="Arial"/>
              <a:buChar char="•"/>
            </a:pPr>
            <a:r>
              <a:rPr lang="en-US" dirty="0"/>
              <a:t>Share-based payment</a:t>
            </a:r>
          </a:p>
          <a:p>
            <a:pPr marL="457200" indent="-457200">
              <a:buFont typeface="Arial"/>
              <a:buChar char="•"/>
            </a:pPr>
            <a:r>
              <a:rPr lang="en-US" dirty="0"/>
              <a:t>Comprehensive income</a:t>
            </a:r>
          </a:p>
          <a:p>
            <a:pPr marL="457200" indent="-457200">
              <a:buFont typeface="Arial"/>
              <a:buChar char="•"/>
            </a:pPr>
            <a:r>
              <a:rPr lang="en-US" dirty="0"/>
              <a:t>Segment reporting</a:t>
            </a:r>
          </a:p>
          <a:p>
            <a:pPr marL="457200" lvl="0" indent="-457200">
              <a:buFont typeface="Arial"/>
              <a:buChar char="•"/>
            </a:pPr>
            <a:r>
              <a:rPr lang="en-US" dirty="0"/>
              <a:t>Fair value measurement</a:t>
            </a:r>
          </a:p>
        </p:txBody>
      </p:sp>
      <p:sp>
        <p:nvSpPr>
          <p:cNvPr id="6" name="Slide Number Placeholder 10"/>
          <p:cNvSpPr>
            <a:spLocks noGrp="1"/>
          </p:cNvSpPr>
          <p:nvPr>
            <p:ph type="sldNum" sz="quarter" idx="4"/>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43</a:t>
            </a:fld>
            <a:endParaRPr lang="en-US" sz="1000" b="1" i="0" dirty="0">
              <a:effectLst/>
            </a:endParaRPr>
          </a:p>
        </p:txBody>
      </p:sp>
      <p:sp>
        <p:nvSpPr>
          <p:cNvPr id="4" name="TextBox 3"/>
          <p:cNvSpPr txBox="1"/>
          <p:nvPr/>
        </p:nvSpPr>
        <p:spPr>
          <a:xfrm>
            <a:off x="304800" y="1524000"/>
            <a:ext cx="8534400" cy="954107"/>
          </a:xfrm>
          <a:prstGeom prst="rect">
            <a:avLst/>
          </a:prstGeom>
          <a:noFill/>
        </p:spPr>
        <p:txBody>
          <a:bodyPr wrap="square" rtlCol="0">
            <a:spAutoFit/>
          </a:bodyPr>
          <a:lstStyle/>
          <a:p>
            <a:pPr eaLnBrk="1" hangingPunct="1">
              <a:spcBef>
                <a:spcPct val="20000"/>
              </a:spcBef>
              <a:buSzPct val="55000"/>
              <a:tabLst>
                <a:tab pos="4972050" algn="l"/>
              </a:tabLst>
            </a:pPr>
            <a:r>
              <a:rPr lang="en-US" sz="2800" b="1" dirty="0">
                <a:solidFill>
                  <a:srgbClr val="002060"/>
                </a:solidFill>
                <a:effectLst/>
                <a:cs typeface="Times New Roman" pitchFamily="18" charset="0"/>
              </a:rPr>
              <a:t>The FASB–IASB convergence process has resulted in changes made to U.S. GAAP, IFRS, or both: </a:t>
            </a: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FASB Accounting Standards Update (ASU)</a:t>
            </a:r>
          </a:p>
        </p:txBody>
      </p:sp>
      <p:sp>
        <p:nvSpPr>
          <p:cNvPr id="20483" name="Rectangle 3"/>
          <p:cNvSpPr>
            <a:spLocks noGrp="1" noChangeArrowheads="1"/>
          </p:cNvSpPr>
          <p:nvPr>
            <p:ph idx="1"/>
          </p:nvPr>
        </p:nvSpPr>
        <p:spPr>
          <a:xfrm>
            <a:off x="228600" y="1371600"/>
            <a:ext cx="8991600" cy="5029200"/>
          </a:xfrm>
        </p:spPr>
        <p:txBody>
          <a:bodyPr/>
          <a:lstStyle/>
          <a:p>
            <a:pPr marL="0" indent="0">
              <a:spcBef>
                <a:spcPts val="600"/>
              </a:spcBef>
              <a:spcAft>
                <a:spcPts val="600"/>
              </a:spcAft>
              <a:buSzPct val="55000"/>
            </a:pPr>
            <a:r>
              <a:rPr lang="en-US" sz="2500" dirty="0">
                <a:solidFill>
                  <a:srgbClr val="000066"/>
                </a:solidFill>
              </a:rPr>
              <a:t>Even though formal FASB-IASB convergence has ended, convergence continues on an informal basis. For example: </a:t>
            </a:r>
          </a:p>
          <a:p>
            <a:pPr>
              <a:spcBef>
                <a:spcPts val="600"/>
              </a:spcBef>
              <a:spcAft>
                <a:spcPts val="600"/>
              </a:spcAft>
              <a:buSzPct val="55000"/>
              <a:buFont typeface="Wingdings" panose="05000000000000000000" pitchFamily="2" charset="2"/>
              <a:buChar char="Ø"/>
            </a:pPr>
            <a:r>
              <a:rPr lang="en-US" sz="2500" i="1" dirty="0">
                <a:solidFill>
                  <a:srgbClr val="000066"/>
                </a:solidFill>
              </a:rPr>
              <a:t>ASU 2015-01 </a:t>
            </a:r>
            <a:r>
              <a:rPr lang="en-US" sz="2500" dirty="0">
                <a:solidFill>
                  <a:srgbClr val="000066"/>
                </a:solidFill>
              </a:rPr>
              <a:t>“Income Statement—Extraordinary and Unusual Items (Subtopic 225-20)—Simplifying Income Statement Presentation by Eliminating the Concept of Extraordinary Items.” </a:t>
            </a:r>
          </a:p>
          <a:p>
            <a:pPr>
              <a:spcBef>
                <a:spcPts val="600"/>
              </a:spcBef>
              <a:spcAft>
                <a:spcPts val="600"/>
              </a:spcAft>
              <a:buSzPct val="55000"/>
              <a:buFont typeface="Wingdings" panose="05000000000000000000" pitchFamily="2" charset="2"/>
              <a:buChar char="Ø"/>
            </a:pPr>
            <a:r>
              <a:rPr lang="en-US" sz="2500" i="1" dirty="0">
                <a:solidFill>
                  <a:srgbClr val="000066"/>
                </a:solidFill>
              </a:rPr>
              <a:t>ASU 2015-11 </a:t>
            </a:r>
            <a:r>
              <a:rPr lang="en-US" sz="2500" dirty="0">
                <a:solidFill>
                  <a:srgbClr val="000066"/>
                </a:solidFill>
              </a:rPr>
              <a:t>“Inventory (Topic 330)—Simplifying the Measurement of Inventory,” requires inventory to be measured at the lower of cost or net realizable value. </a:t>
            </a:r>
          </a:p>
          <a:p>
            <a:pPr marL="0" indent="0">
              <a:spcBef>
                <a:spcPts val="600"/>
              </a:spcBef>
              <a:spcAft>
                <a:spcPts val="600"/>
              </a:spcAft>
              <a:buSzPct val="55000"/>
            </a:pPr>
            <a:r>
              <a:rPr lang="en-US" sz="2500" dirty="0">
                <a:solidFill>
                  <a:srgbClr val="000066"/>
                </a:solidFill>
              </a:rPr>
              <a:t>FASB acknowledged in each update that one purpose was to more closely align US GAAP with IFRS.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44</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635791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Security Exchange Commission (SEC) Recognition of IFRS </a:t>
            </a:r>
          </a:p>
        </p:txBody>
      </p:sp>
      <p:sp>
        <p:nvSpPr>
          <p:cNvPr id="24579" name="Rectangle 3"/>
          <p:cNvSpPr>
            <a:spLocks noGrp="1" noChangeArrowheads="1"/>
          </p:cNvSpPr>
          <p:nvPr>
            <p:ph idx="1"/>
          </p:nvPr>
        </p:nvSpPr>
        <p:spPr>
          <a:xfrm>
            <a:off x="457200" y="1600200"/>
            <a:ext cx="8001000" cy="3429000"/>
          </a:xfrm>
        </p:spPr>
        <p:txBody>
          <a:bodyPr/>
          <a:lstStyle/>
          <a:p>
            <a:pPr>
              <a:spcBef>
                <a:spcPts val="600"/>
              </a:spcBef>
              <a:spcAft>
                <a:spcPts val="600"/>
              </a:spcAft>
              <a:buClr>
                <a:srgbClr val="002060"/>
              </a:buClr>
              <a:buFont typeface="Wingdings" panose="05000000000000000000" pitchFamily="2" charset="2"/>
              <a:buChar char="Ø"/>
            </a:pPr>
            <a:r>
              <a:rPr lang="en-US" sz="2500" dirty="0">
                <a:solidFill>
                  <a:srgbClr val="000066"/>
                </a:solidFill>
              </a:rPr>
              <a:t>Due to the International Organization of Securities Commissions (IOSCO) agreement, the SEC focused early on whether foreign companies should be allowed to use IFRS without reconciliation to U.S. GAAP. </a:t>
            </a:r>
          </a:p>
          <a:p>
            <a:pPr>
              <a:spcBef>
                <a:spcPts val="600"/>
              </a:spcBef>
              <a:spcAft>
                <a:spcPts val="600"/>
              </a:spcAft>
              <a:buClr>
                <a:srgbClr val="002060"/>
              </a:buClr>
              <a:buFont typeface="Wingdings" panose="05000000000000000000" pitchFamily="2" charset="2"/>
              <a:buChar char="Ø"/>
            </a:pPr>
            <a:r>
              <a:rPr lang="en-US" sz="2500" dirty="0">
                <a:solidFill>
                  <a:srgbClr val="000066"/>
                </a:solidFill>
              </a:rPr>
              <a:t>Elimination of the U.S. GAAP reconciliation requirement for foreign filers resulted in an asymmetric situation for U.S. domestic companies required to use U.S. GAAP. </a:t>
            </a:r>
          </a:p>
          <a:p>
            <a:pPr>
              <a:spcBef>
                <a:spcPts val="600"/>
              </a:spcBef>
              <a:spcAft>
                <a:spcPts val="600"/>
              </a:spcAft>
              <a:buClr>
                <a:srgbClr val="002060"/>
              </a:buClr>
              <a:buFont typeface="Wingdings" panose="05000000000000000000" pitchFamily="2" charset="2"/>
              <a:buChar char="Ø"/>
            </a:pPr>
            <a:r>
              <a:rPr lang="en-US" sz="2500" dirty="0">
                <a:solidFill>
                  <a:srgbClr val="000066"/>
                </a:solidFill>
              </a:rPr>
              <a:t>The SEC issued a Concept Release in July 2007 to solicit public comment on the idea of allowing U.S. companies to choose between U.S. GAAP and IFRS.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45</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IFRS Roadmap and the SEC</a:t>
            </a:r>
          </a:p>
        </p:txBody>
      </p:sp>
      <p:sp>
        <p:nvSpPr>
          <p:cNvPr id="24579" name="Rectangle 3"/>
          <p:cNvSpPr>
            <a:spLocks noGrp="1" noChangeArrowheads="1"/>
          </p:cNvSpPr>
          <p:nvPr>
            <p:ph idx="1"/>
          </p:nvPr>
        </p:nvSpPr>
        <p:spPr>
          <a:xfrm>
            <a:off x="152400" y="1752600"/>
            <a:ext cx="8305800" cy="4953000"/>
          </a:xfrm>
        </p:spPr>
        <p:txBody>
          <a:bodyPr/>
          <a:lstStyle/>
          <a:p>
            <a:pPr>
              <a:spcBef>
                <a:spcPts val="600"/>
              </a:spcBef>
              <a:spcAft>
                <a:spcPts val="0"/>
              </a:spcAft>
              <a:buClr>
                <a:srgbClr val="002060"/>
              </a:buClr>
              <a:buFont typeface="Wingdings" pitchFamily="2" charset="2"/>
              <a:buChar char="Ø"/>
            </a:pPr>
            <a:r>
              <a:rPr lang="en-US" sz="2500" dirty="0">
                <a:solidFill>
                  <a:srgbClr val="000066"/>
                </a:solidFill>
              </a:rPr>
              <a:t>In November 2008, SEC issued a proposed rule for potential use of IFRS by U.S. public companies. </a:t>
            </a:r>
          </a:p>
          <a:p>
            <a:pPr>
              <a:spcBef>
                <a:spcPts val="600"/>
              </a:spcBef>
              <a:spcAft>
                <a:spcPts val="0"/>
              </a:spcAft>
              <a:buClr>
                <a:srgbClr val="002060"/>
              </a:buClr>
              <a:buFont typeface="Wingdings" pitchFamily="2" charset="2"/>
              <a:buChar char="Ø"/>
            </a:pPr>
            <a:r>
              <a:rPr lang="en-US" sz="2500" dirty="0">
                <a:solidFill>
                  <a:srgbClr val="000066"/>
                </a:solidFill>
              </a:rPr>
              <a:t>The SEC set forth milestones that could lead to the </a:t>
            </a:r>
            <a:r>
              <a:rPr lang="en-US" sz="2500" i="1" dirty="0">
                <a:solidFill>
                  <a:srgbClr val="000066"/>
                </a:solidFill>
              </a:rPr>
              <a:t>required </a:t>
            </a:r>
            <a:r>
              <a:rPr lang="en-US" sz="2500" dirty="0">
                <a:solidFill>
                  <a:srgbClr val="000066"/>
                </a:solidFill>
              </a:rPr>
              <a:t>use of IFRS by U.S. issuers. </a:t>
            </a:r>
          </a:p>
          <a:p>
            <a:pPr>
              <a:spcBef>
                <a:spcPts val="600"/>
              </a:spcBef>
              <a:spcAft>
                <a:spcPts val="0"/>
              </a:spcAft>
              <a:buClr>
                <a:srgbClr val="002060"/>
              </a:buClr>
              <a:buFont typeface="Wingdings" pitchFamily="2" charset="2"/>
              <a:buChar char="Ø"/>
            </a:pPr>
            <a:r>
              <a:rPr lang="en-US" sz="2500" dirty="0">
                <a:solidFill>
                  <a:srgbClr val="000066"/>
                </a:solidFill>
              </a:rPr>
              <a:t>The SEC also indicated:</a:t>
            </a:r>
          </a:p>
          <a:p>
            <a:pPr marL="914400" lvl="1" indent="-457200">
              <a:spcBef>
                <a:spcPts val="0"/>
              </a:spcBef>
              <a:spcAft>
                <a:spcPts val="0"/>
              </a:spcAft>
              <a:buClr>
                <a:srgbClr val="002060"/>
              </a:buClr>
              <a:buFont typeface="+mj-lt"/>
              <a:buAutoNum type="arabicParenR"/>
            </a:pPr>
            <a:r>
              <a:rPr lang="en-US" sz="2400" dirty="0">
                <a:solidFill>
                  <a:srgbClr val="000066"/>
                </a:solidFill>
              </a:rPr>
              <a:t>That it would monitor the milestones until 2011 and</a:t>
            </a:r>
          </a:p>
          <a:p>
            <a:pPr marL="914400" lvl="1" indent="-457200">
              <a:spcBef>
                <a:spcPts val="0"/>
              </a:spcBef>
              <a:spcAft>
                <a:spcPts val="0"/>
              </a:spcAft>
              <a:buClr>
                <a:srgbClr val="002060"/>
              </a:buClr>
              <a:buFont typeface="+mj-lt"/>
              <a:buAutoNum type="arabicParenR"/>
            </a:pPr>
            <a:r>
              <a:rPr lang="en-US" sz="2400" dirty="0">
                <a:solidFill>
                  <a:srgbClr val="000066"/>
                </a:solidFill>
              </a:rPr>
              <a:t>If significant progress had been made at that time, the mandatory adoption of IFRS by U.S. companies would be required by 2014.</a:t>
            </a:r>
          </a:p>
          <a:p>
            <a:pPr>
              <a:spcBef>
                <a:spcPts val="600"/>
              </a:spcBef>
              <a:spcAft>
                <a:spcPts val="0"/>
              </a:spcAft>
              <a:buClr>
                <a:srgbClr val="002060"/>
              </a:buClr>
              <a:buFont typeface="Wingdings" pitchFamily="2" charset="2"/>
              <a:buChar char="Ø"/>
            </a:pPr>
            <a:r>
              <a:rPr lang="en-US" sz="2500" dirty="0">
                <a:solidFill>
                  <a:srgbClr val="000066"/>
                </a:solidFill>
              </a:rPr>
              <a:t>In February 2010, SEC pushed that date back to “approximately 2015 or 2016.”</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46</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3787746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IFRS Framework</a:t>
            </a:r>
          </a:p>
        </p:txBody>
      </p:sp>
      <p:sp>
        <p:nvSpPr>
          <p:cNvPr id="24579" name="Rectangle 3"/>
          <p:cNvSpPr>
            <a:spLocks noGrp="1" noChangeArrowheads="1"/>
          </p:cNvSpPr>
          <p:nvPr>
            <p:ph idx="1"/>
          </p:nvPr>
        </p:nvSpPr>
        <p:spPr>
          <a:xfrm>
            <a:off x="266700" y="1383287"/>
            <a:ext cx="8610600" cy="4525963"/>
          </a:xfrm>
        </p:spPr>
        <p:txBody>
          <a:bodyPr/>
          <a:lstStyle/>
          <a:p>
            <a:pPr marL="0">
              <a:spcBef>
                <a:spcPts val="600"/>
              </a:spcBef>
              <a:spcAft>
                <a:spcPts val="600"/>
              </a:spcAft>
            </a:pPr>
            <a:r>
              <a:rPr lang="en-US" sz="2400" dirty="0">
                <a:solidFill>
                  <a:srgbClr val="000066"/>
                </a:solidFill>
              </a:rPr>
              <a:t>In May 2011, the SEC published a suggested framework for an “endorsement process” incorporating IFRS into U.S. GAAP referred to as “condorsement,” but the proposed framework was not adopted.</a:t>
            </a:r>
          </a:p>
          <a:p>
            <a:pPr marL="0">
              <a:spcBef>
                <a:spcPts val="600"/>
              </a:spcBef>
              <a:spcAft>
                <a:spcPts val="600"/>
              </a:spcAft>
            </a:pPr>
            <a:r>
              <a:rPr lang="en-US" sz="2400" dirty="0">
                <a:solidFill>
                  <a:srgbClr val="000066"/>
                </a:solidFill>
              </a:rPr>
              <a:t>The two components of the framework are:</a:t>
            </a:r>
          </a:p>
          <a:p>
            <a:pPr marL="1036637" indent="-457200">
              <a:spcBef>
                <a:spcPts val="600"/>
              </a:spcBef>
              <a:spcAft>
                <a:spcPts val="600"/>
              </a:spcAft>
              <a:buFont typeface="+mj-lt"/>
              <a:buAutoNum type="arabicPeriod"/>
            </a:pPr>
            <a:r>
              <a:rPr lang="en-US" sz="2400" dirty="0">
                <a:solidFill>
                  <a:srgbClr val="000066"/>
                </a:solidFill>
              </a:rPr>
              <a:t>FASB continues to participate in the process of developing new IFRS and incorporates those standards into U.S. GAAP by means of an endorsement process.</a:t>
            </a:r>
          </a:p>
          <a:p>
            <a:pPr marL="1036637" indent="-457200">
              <a:spcBef>
                <a:spcPts val="600"/>
              </a:spcBef>
              <a:spcAft>
                <a:spcPts val="600"/>
              </a:spcAft>
              <a:buFont typeface="+mj-lt"/>
              <a:buAutoNum type="arabicPeriod"/>
            </a:pPr>
            <a:r>
              <a:rPr lang="en-US" sz="2400" dirty="0">
                <a:solidFill>
                  <a:srgbClr val="000066"/>
                </a:solidFill>
              </a:rPr>
              <a:t>The FASB would incorporate existing IFRS into U.S. GAAP over a defined period of time, e.g., five to seven years, with a focus on minimizing transition costs for U.S. companies.</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47</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IFRS Framework Deadline</a:t>
            </a:r>
          </a:p>
        </p:txBody>
      </p:sp>
      <p:sp>
        <p:nvSpPr>
          <p:cNvPr id="24579" name="Rectangle 3"/>
          <p:cNvSpPr>
            <a:spLocks noGrp="1" noChangeArrowheads="1"/>
          </p:cNvSpPr>
          <p:nvPr>
            <p:ph idx="1"/>
          </p:nvPr>
        </p:nvSpPr>
        <p:spPr>
          <a:xfrm>
            <a:off x="152400" y="1524000"/>
            <a:ext cx="8686800" cy="4525963"/>
          </a:xfrm>
        </p:spPr>
        <p:txBody>
          <a:bodyPr/>
          <a:lstStyle/>
          <a:p>
            <a:pPr>
              <a:buFont typeface="Wingdings" charset="2"/>
              <a:buChar char="Ø"/>
            </a:pPr>
            <a:r>
              <a:rPr lang="en-US" sz="2500" dirty="0">
                <a:solidFill>
                  <a:srgbClr val="000066"/>
                </a:solidFill>
              </a:rPr>
              <a:t>The 2011 deadline established by the SEC in the Roadmap passed without a decision from the SEC about the required use of IFRS in the U.S. </a:t>
            </a:r>
          </a:p>
          <a:p>
            <a:pPr>
              <a:buFont typeface="Wingdings" charset="2"/>
              <a:buChar char="Ø"/>
            </a:pPr>
            <a:r>
              <a:rPr lang="en-US" sz="2500" dirty="0">
                <a:solidFill>
                  <a:srgbClr val="000066"/>
                </a:solidFill>
              </a:rPr>
              <a:t>In July 2012, the SEC staff issued a Final Staff Report that identified several unresolved issues related to the possible use of IFRS by U.S. companies including: </a:t>
            </a:r>
          </a:p>
          <a:p>
            <a:pPr marL="854075" indent="-457200">
              <a:buFont typeface="+mj-lt"/>
              <a:buAutoNum type="arabicPeriod"/>
            </a:pPr>
            <a:r>
              <a:rPr lang="en-US" sz="2400" dirty="0">
                <a:solidFill>
                  <a:srgbClr val="000066"/>
                </a:solidFill>
              </a:rPr>
              <a:t>The diversity in how IFRS are interpreted, applied and enforced in various jurisdictions. </a:t>
            </a:r>
          </a:p>
          <a:p>
            <a:pPr marL="854075" indent="-457200">
              <a:buFont typeface="+mj-lt"/>
              <a:buAutoNum type="arabicPeriod"/>
            </a:pPr>
            <a:r>
              <a:rPr lang="en-US" sz="2400" dirty="0">
                <a:solidFill>
                  <a:srgbClr val="000066"/>
                </a:solidFill>
              </a:rPr>
              <a:t>The potential cost to U.S issuers of adopting or incorporating IFRS.</a:t>
            </a:r>
          </a:p>
          <a:p>
            <a:pPr marL="854075" indent="-457200">
              <a:buFont typeface="+mj-lt"/>
              <a:buAutoNum type="arabicPeriod"/>
            </a:pPr>
            <a:r>
              <a:rPr lang="en-US" sz="2400" dirty="0">
                <a:solidFill>
                  <a:srgbClr val="000066"/>
                </a:solidFill>
              </a:rPr>
              <a:t>Investor education.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48</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658301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Final Staff Report</a:t>
            </a:r>
          </a:p>
        </p:txBody>
      </p:sp>
      <p:sp>
        <p:nvSpPr>
          <p:cNvPr id="24579" name="Rectangle 3"/>
          <p:cNvSpPr>
            <a:spLocks noGrp="1" noChangeArrowheads="1"/>
          </p:cNvSpPr>
          <p:nvPr>
            <p:ph idx="1"/>
          </p:nvPr>
        </p:nvSpPr>
        <p:spPr>
          <a:xfrm>
            <a:off x="457200" y="1646237"/>
            <a:ext cx="7620000" cy="4525963"/>
          </a:xfrm>
        </p:spPr>
        <p:txBody>
          <a:bodyPr/>
          <a:lstStyle/>
          <a:p>
            <a:pPr marL="0" indent="0"/>
            <a:r>
              <a:rPr lang="en-US" sz="2500" dirty="0">
                <a:solidFill>
                  <a:srgbClr val="000066"/>
                </a:solidFill>
              </a:rPr>
              <a:t>The Final Staff Report did not:</a:t>
            </a:r>
          </a:p>
          <a:p>
            <a:pPr marL="685800" indent="-334963">
              <a:buAutoNum type="arabicParenR"/>
            </a:pPr>
            <a:r>
              <a:rPr lang="en-US" sz="2400" dirty="0">
                <a:solidFill>
                  <a:srgbClr val="000066"/>
                </a:solidFill>
              </a:rPr>
              <a:t>Include conclusions or recommendation for action by the SEC in regard to adoption of IFRS. </a:t>
            </a:r>
          </a:p>
          <a:p>
            <a:pPr marL="685800" indent="-334963">
              <a:buAutoNum type="arabicParenR"/>
            </a:pPr>
            <a:r>
              <a:rPr lang="en-US" sz="2400" dirty="0">
                <a:solidFill>
                  <a:srgbClr val="000066"/>
                </a:solidFill>
              </a:rPr>
              <a:t> Provide insight into the nature or timetable for next steps. </a:t>
            </a:r>
          </a:p>
          <a:p>
            <a:pPr marL="0" indent="0"/>
            <a:r>
              <a:rPr lang="en-US" sz="2500" dirty="0">
                <a:solidFill>
                  <a:srgbClr val="000066"/>
                </a:solidFill>
              </a:rPr>
              <a:t>Since 2012, several public statements made by the SEC Chief Accountant suggest the SEC is unlikely to require U.S. public companies to adopt IFRS in the foreseeable future.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49</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1302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Reasons for Accounting Diversity</a:t>
            </a:r>
          </a:p>
        </p:txBody>
      </p:sp>
      <p:sp>
        <p:nvSpPr>
          <p:cNvPr id="2" name="Rectangle 1"/>
          <p:cNvSpPr/>
          <p:nvPr/>
        </p:nvSpPr>
        <p:spPr>
          <a:xfrm>
            <a:off x="457200" y="1447800"/>
            <a:ext cx="8534400" cy="3985706"/>
          </a:xfrm>
          <a:prstGeom prst="rect">
            <a:avLst/>
          </a:prstGeom>
        </p:spPr>
        <p:txBody>
          <a:bodyPr wrap="square">
            <a:spAutoFit/>
          </a:bodyPr>
          <a:lstStyle/>
          <a:p>
            <a:r>
              <a:rPr lang="en-US" sz="2600" b="1" dirty="0">
                <a:solidFill>
                  <a:srgbClr val="000066"/>
                </a:solidFill>
                <a:effectLst/>
              </a:rPr>
              <a:t>The following five items have been identified as major factors influencing the development of a country’s financial reporting practices: </a:t>
            </a:r>
          </a:p>
          <a:p>
            <a:pPr marL="514350" indent="-514350">
              <a:spcBef>
                <a:spcPts val="600"/>
              </a:spcBef>
              <a:spcAft>
                <a:spcPts val="600"/>
              </a:spcAft>
              <a:buFont typeface="+mj-lt"/>
              <a:buAutoNum type="arabicPeriod"/>
            </a:pPr>
            <a:r>
              <a:rPr lang="en-US" sz="2600" b="1" dirty="0">
                <a:solidFill>
                  <a:srgbClr val="000066"/>
                </a:solidFill>
                <a:effectLst/>
              </a:rPr>
              <a:t>Legal system </a:t>
            </a:r>
          </a:p>
          <a:p>
            <a:pPr marL="514350" indent="-514350">
              <a:spcBef>
                <a:spcPts val="600"/>
              </a:spcBef>
              <a:spcAft>
                <a:spcPts val="600"/>
              </a:spcAft>
              <a:buFont typeface="+mj-lt"/>
              <a:buAutoNum type="arabicPeriod"/>
            </a:pPr>
            <a:r>
              <a:rPr lang="en-US" sz="2600" b="1" dirty="0">
                <a:solidFill>
                  <a:srgbClr val="000066"/>
                </a:solidFill>
                <a:effectLst/>
              </a:rPr>
              <a:t>Taxation</a:t>
            </a:r>
          </a:p>
          <a:p>
            <a:pPr marL="514350" indent="-514350">
              <a:spcBef>
                <a:spcPts val="600"/>
              </a:spcBef>
              <a:spcAft>
                <a:spcPts val="600"/>
              </a:spcAft>
              <a:buFont typeface="+mj-lt"/>
              <a:buAutoNum type="arabicPeriod"/>
            </a:pPr>
            <a:r>
              <a:rPr lang="en-US" sz="2600" b="1" dirty="0">
                <a:solidFill>
                  <a:srgbClr val="000066"/>
                </a:solidFill>
                <a:effectLst/>
              </a:rPr>
              <a:t>Financing system</a:t>
            </a:r>
          </a:p>
          <a:p>
            <a:pPr marL="514350" indent="-514350">
              <a:spcBef>
                <a:spcPts val="600"/>
              </a:spcBef>
              <a:spcAft>
                <a:spcPts val="600"/>
              </a:spcAft>
              <a:buFont typeface="+mj-lt"/>
              <a:buAutoNum type="arabicPeriod"/>
            </a:pPr>
            <a:r>
              <a:rPr lang="en-US" sz="2600" b="1" dirty="0">
                <a:solidFill>
                  <a:srgbClr val="000066"/>
                </a:solidFill>
                <a:effectLst/>
              </a:rPr>
              <a:t>Inflation</a:t>
            </a:r>
          </a:p>
          <a:p>
            <a:pPr marL="514350" indent="-514350">
              <a:spcBef>
                <a:spcPts val="600"/>
              </a:spcBef>
              <a:spcAft>
                <a:spcPts val="600"/>
              </a:spcAft>
              <a:buFont typeface="+mj-lt"/>
              <a:buAutoNum type="arabicPeriod"/>
            </a:pPr>
            <a:r>
              <a:rPr lang="en-US" sz="2600" b="1" dirty="0">
                <a:solidFill>
                  <a:srgbClr val="000066"/>
                </a:solidFill>
                <a:effectLst/>
              </a:rPr>
              <a:t>Political and economic ties</a:t>
            </a:r>
          </a:p>
        </p:txBody>
      </p:sp>
      <p:sp>
        <p:nvSpPr>
          <p:cNvPr id="4" name="Slide Number Placeholder 3"/>
          <p:cNvSpPr>
            <a:spLocks noGrp="1"/>
          </p:cNvSpPr>
          <p:nvPr>
            <p:ph type="sldNum" sz="quarter" idx="12"/>
          </p:nvPr>
        </p:nvSpPr>
        <p:spPr/>
        <p:txBody>
          <a:bodyPr/>
          <a:lstStyle/>
          <a:p>
            <a:pPr>
              <a:defRPr/>
            </a:pPr>
            <a:r>
              <a:rPr lang="en-US" sz="1000" i="0" dirty="0"/>
              <a:t>11-</a:t>
            </a:r>
            <a:fld id="{A3C95745-97E6-4B78-A967-8C7F56075039}" type="slidenum">
              <a:rPr lang="en-US" sz="1000" i="0" smtClean="0"/>
              <a:pPr>
                <a:defRPr/>
              </a:pPr>
              <a:t>5</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Future of IFRS Framework and SEC Requirements</a:t>
            </a:r>
          </a:p>
        </p:txBody>
      </p:sp>
      <p:sp>
        <p:nvSpPr>
          <p:cNvPr id="24579" name="Rectangle 3"/>
          <p:cNvSpPr>
            <a:spLocks noGrp="1" noChangeArrowheads="1"/>
          </p:cNvSpPr>
          <p:nvPr>
            <p:ph idx="1"/>
          </p:nvPr>
        </p:nvSpPr>
        <p:spPr>
          <a:xfrm>
            <a:off x="457200" y="1752600"/>
            <a:ext cx="7848600" cy="4525963"/>
          </a:xfrm>
        </p:spPr>
        <p:txBody>
          <a:bodyPr/>
          <a:lstStyle/>
          <a:p>
            <a:pPr>
              <a:spcAft>
                <a:spcPts val="600"/>
              </a:spcAft>
              <a:buFont typeface="Wingdings" panose="05000000000000000000" pitchFamily="2" charset="2"/>
              <a:buChar char="Ø"/>
            </a:pPr>
            <a:r>
              <a:rPr lang="en-US" sz="2500" dirty="0">
                <a:solidFill>
                  <a:srgbClr val="000066"/>
                </a:solidFill>
              </a:rPr>
              <a:t>In May 2015, the SEC Chief Accountant suggested that he probably would not recommend that U.S. companies be required or allowed to use IFRS in preparing financial statements. </a:t>
            </a:r>
          </a:p>
          <a:p>
            <a:pPr>
              <a:spcAft>
                <a:spcPts val="600"/>
              </a:spcAft>
              <a:buFont typeface="Wingdings" panose="05000000000000000000" pitchFamily="2" charset="2"/>
              <a:buChar char="Ø"/>
            </a:pPr>
            <a:r>
              <a:rPr lang="en-US" sz="2500" dirty="0">
                <a:solidFill>
                  <a:srgbClr val="000066"/>
                </a:solidFill>
              </a:rPr>
              <a:t>In December 2016, the new SEC Chief Accountant, Wesley Bricker, reiterated this</a:t>
            </a:r>
            <a:r>
              <a:rPr lang="en-US" sz="2500" dirty="0"/>
              <a:t>.</a:t>
            </a:r>
          </a:p>
          <a:p>
            <a:pPr>
              <a:spcAft>
                <a:spcPts val="600"/>
              </a:spcAft>
              <a:buFont typeface="Wingdings" panose="05000000000000000000" pitchFamily="2" charset="2"/>
              <a:buChar char="Ø"/>
            </a:pPr>
            <a:r>
              <a:rPr lang="en-US" sz="2500" dirty="0">
                <a:solidFill>
                  <a:srgbClr val="000066"/>
                </a:solidFill>
              </a:rPr>
              <a:t>However, in December 2017, Bricker indicted he continued to encourage FASB and IASB to work together.</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50</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309547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6200" y="152400"/>
            <a:ext cx="8991600" cy="1143000"/>
          </a:xfrm>
        </p:spPr>
        <p:txBody>
          <a:bodyPr/>
          <a:lstStyle/>
          <a:p>
            <a:r>
              <a:rPr lang="en-US" dirty="0"/>
              <a:t>Relevance of IFRS for U.S. Accountants</a:t>
            </a:r>
          </a:p>
        </p:txBody>
      </p:sp>
      <p:sp>
        <p:nvSpPr>
          <p:cNvPr id="24579" name="Rectangle 3"/>
          <p:cNvSpPr>
            <a:spLocks noGrp="1" noChangeArrowheads="1"/>
          </p:cNvSpPr>
          <p:nvPr>
            <p:ph idx="1"/>
          </p:nvPr>
        </p:nvSpPr>
        <p:spPr>
          <a:xfrm>
            <a:off x="533400" y="1798637"/>
            <a:ext cx="7848600" cy="3992563"/>
          </a:xfrm>
        </p:spPr>
        <p:txBody>
          <a:bodyPr/>
          <a:lstStyle/>
          <a:p>
            <a:pPr>
              <a:spcAft>
                <a:spcPts val="600"/>
              </a:spcAft>
              <a:buFont typeface="Wingdings" panose="05000000000000000000" pitchFamily="2" charset="2"/>
              <a:buChar char="Ø"/>
            </a:pPr>
            <a:r>
              <a:rPr lang="en-US" sz="2500" dirty="0">
                <a:solidFill>
                  <a:srgbClr val="000066"/>
                </a:solidFill>
              </a:rPr>
              <a:t>It appears unlikely the SEC will require or allow U.S. public companies to use IFRS to prepare financial statements, but a working knowledge of IFRS is still important for many U.S. accountants. </a:t>
            </a:r>
          </a:p>
          <a:p>
            <a:pPr>
              <a:spcAft>
                <a:spcPts val="600"/>
              </a:spcAft>
              <a:buFont typeface="Wingdings" panose="05000000000000000000" pitchFamily="2" charset="2"/>
              <a:buChar char="Ø"/>
            </a:pPr>
            <a:r>
              <a:rPr lang="en-US" sz="2500" dirty="0">
                <a:solidFill>
                  <a:srgbClr val="000066"/>
                </a:solidFill>
              </a:rPr>
              <a:t>Because of the relevance of IFRS for entry level accountants, the AICPA began testing IFRS on the Uniform CPA Examination in 2011. </a:t>
            </a:r>
          </a:p>
          <a:p>
            <a:pPr>
              <a:spcAft>
                <a:spcPts val="600"/>
              </a:spcAft>
              <a:buFont typeface="Wingdings" panose="05000000000000000000" pitchFamily="2" charset="2"/>
              <a:buChar char="Ø"/>
            </a:pPr>
            <a:r>
              <a:rPr lang="en-US" sz="2500" dirty="0">
                <a:solidFill>
                  <a:srgbClr val="000066"/>
                </a:solidFill>
              </a:rPr>
              <a:t>Exam candidates will be expected to be able to identify and understand differences between financial statements prepared on the basis of U.S. GAAP and IFRS.</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51</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357412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solidFill>
                  <a:srgbClr val="000066"/>
                </a:solidFill>
              </a:rPr>
              <a:t>Learning Objective 11-8</a:t>
            </a:r>
          </a:p>
        </p:txBody>
      </p:sp>
      <p:sp>
        <p:nvSpPr>
          <p:cNvPr id="11267" name="Rectangle 3"/>
          <p:cNvSpPr>
            <a:spLocks noGrp="1" noChangeArrowheads="1"/>
          </p:cNvSpPr>
          <p:nvPr>
            <p:ph idx="1"/>
          </p:nvPr>
        </p:nvSpPr>
        <p:spPr>
          <a:xfrm>
            <a:off x="228600" y="1752600"/>
            <a:ext cx="8839200" cy="4648200"/>
          </a:xfrm>
        </p:spPr>
        <p:txBody>
          <a:bodyPr/>
          <a:lstStyle/>
          <a:p>
            <a:pPr marL="91440" indent="0">
              <a:spcBef>
                <a:spcPts val="0"/>
              </a:spcBef>
            </a:pPr>
            <a:r>
              <a:rPr lang="en-US" sz="4000" dirty="0">
                <a:solidFill>
                  <a:srgbClr val="000066"/>
                </a:solidFill>
              </a:rPr>
              <a:t>Recognize acceptable accounting treatments under IFRS and identify key differences between IFRS and U.S. GAAP.</a:t>
            </a:r>
          </a:p>
        </p:txBody>
      </p:sp>
      <p:sp>
        <p:nvSpPr>
          <p:cNvPr id="5" name="Slide Number Placeholder 10"/>
          <p:cNvSpPr>
            <a:spLocks noGrp="1"/>
          </p:cNvSpPr>
          <p:nvPr>
            <p:ph type="sldNum" sz="quarter" idx="11"/>
          </p:nvPr>
        </p:nvSpPr>
        <p:spPr>
          <a:xfrm>
            <a:off x="8458200" y="6461125"/>
            <a:ext cx="609600" cy="396875"/>
          </a:xfrm>
        </p:spPr>
        <p:txBody>
          <a:bodyPr/>
          <a:lstStyle/>
          <a:p>
            <a:pPr algn="r">
              <a:defRPr/>
            </a:pPr>
            <a:r>
              <a:rPr lang="en-US" sz="1000" i="0" dirty="0"/>
              <a:t>11-</a:t>
            </a:r>
            <a:fld id="{3A156FF6-7BC9-4BA8-ACC0-5112188DDED6}" type="slidenum">
              <a:rPr lang="en-US" sz="1000" i="0" smtClean="0"/>
              <a:pPr algn="r">
                <a:defRPr/>
              </a:pPr>
              <a:t>52</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968192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bwMode="auto">
          <a:xfrm>
            <a:off x="304800" y="1600200"/>
            <a:ext cx="8382000" cy="3657600"/>
          </a:xfrm>
          <a:prstGeom prst="rect">
            <a:avLst/>
          </a:prstGeom>
          <a:noFill/>
          <a:ln w="38100">
            <a:noFill/>
            <a:miter lim="800000"/>
            <a:headEnd/>
            <a:tailEnd/>
          </a:ln>
        </p:spPr>
        <p:txBody>
          <a:bodyPr lIns="90488" tIns="44450" rIns="90488" bIns="44450"/>
          <a:lstStyle/>
          <a:p>
            <a:pPr marL="342900" indent="-342900">
              <a:spcBef>
                <a:spcPts val="600"/>
              </a:spcBef>
              <a:spcAft>
                <a:spcPts val="600"/>
              </a:spcAft>
              <a:buFont typeface="Wingdings" panose="05000000000000000000" pitchFamily="2" charset="2"/>
              <a:buChar char="Ø"/>
            </a:pPr>
            <a:r>
              <a:rPr lang="en-US" sz="2500" b="1" dirty="0">
                <a:solidFill>
                  <a:srgbClr val="000066"/>
                </a:solidFill>
                <a:effectLst/>
              </a:rPr>
              <a:t>IFRS and U.S. GAAP share a similar conceptual framework, and more similarities than differences exist between the two sets of standards.</a:t>
            </a:r>
          </a:p>
          <a:p>
            <a:pPr marL="342900" indent="-342900">
              <a:spcBef>
                <a:spcPts val="600"/>
              </a:spcBef>
              <a:spcAft>
                <a:spcPts val="600"/>
              </a:spcAft>
              <a:buFont typeface="Wingdings" panose="05000000000000000000" pitchFamily="2" charset="2"/>
              <a:buChar char="Ø"/>
            </a:pPr>
            <a:r>
              <a:rPr lang="en-US" sz="2500" b="1" dirty="0">
                <a:solidFill>
                  <a:srgbClr val="000066"/>
                </a:solidFill>
                <a:effectLst/>
              </a:rPr>
              <a:t>Some key differences between IFRS and U.S. GAAP remain. The types of differences that exist between IFRS and U.S. GAAP can be generally classified as follows: </a:t>
            </a:r>
          </a:p>
          <a:p>
            <a:pPr marL="914400" lvl="1" indent="-457200">
              <a:spcBef>
                <a:spcPts val="0"/>
              </a:spcBef>
              <a:spcAft>
                <a:spcPts val="0"/>
              </a:spcAft>
              <a:buFont typeface="+mj-lt"/>
              <a:buAutoNum type="arabicPeriod"/>
            </a:pPr>
            <a:r>
              <a:rPr lang="en-US" b="1" dirty="0">
                <a:solidFill>
                  <a:srgbClr val="000066"/>
                </a:solidFill>
                <a:effectLst/>
              </a:rPr>
              <a:t>Recognition differences. </a:t>
            </a:r>
          </a:p>
          <a:p>
            <a:pPr marL="914400" lvl="1" indent="-457200">
              <a:spcBef>
                <a:spcPts val="0"/>
              </a:spcBef>
              <a:spcAft>
                <a:spcPts val="0"/>
              </a:spcAft>
              <a:buFont typeface="+mj-lt"/>
              <a:buAutoNum type="arabicPeriod"/>
            </a:pPr>
            <a:r>
              <a:rPr lang="en-US" b="1" dirty="0">
                <a:solidFill>
                  <a:srgbClr val="000066"/>
                </a:solidFill>
                <a:effectLst/>
              </a:rPr>
              <a:t>Measurement differences. </a:t>
            </a:r>
          </a:p>
          <a:p>
            <a:pPr marL="914400" lvl="1" indent="-457200">
              <a:spcBef>
                <a:spcPts val="0"/>
              </a:spcBef>
              <a:spcAft>
                <a:spcPts val="0"/>
              </a:spcAft>
              <a:buFont typeface="+mj-lt"/>
              <a:buAutoNum type="arabicPeriod"/>
            </a:pPr>
            <a:r>
              <a:rPr lang="en-US" b="1" dirty="0">
                <a:solidFill>
                  <a:srgbClr val="000066"/>
                </a:solidFill>
                <a:effectLst/>
              </a:rPr>
              <a:t>Classification, presentation, and disclosure differences. </a:t>
            </a:r>
          </a:p>
        </p:txBody>
      </p:sp>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53</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Current Differences between IFRS and U.S. GAAP</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54</a:t>
            </a:fld>
            <a:endParaRPr lang="en-US" sz="1000" b="1" i="0" dirty="0">
              <a:effectLst/>
            </a:endParaRPr>
          </a:p>
        </p:txBody>
      </p:sp>
      <p:sp>
        <p:nvSpPr>
          <p:cNvPr id="2" name="Title 1"/>
          <p:cNvSpPr>
            <a:spLocks noGrp="1"/>
          </p:cNvSpPr>
          <p:nvPr>
            <p:ph type="title"/>
          </p:nvPr>
        </p:nvSpPr>
        <p:spPr>
          <a:xfrm>
            <a:off x="152400" y="152400"/>
            <a:ext cx="8839200" cy="762000"/>
          </a:xfrm>
        </p:spPr>
        <p:txBody>
          <a:bodyPr/>
          <a:lstStyle/>
          <a:p>
            <a:pPr rtl="0" eaLnBrk="0" fontAlgn="base" hangingPunct="0"/>
            <a:r>
              <a:rPr lang="en-US" sz="2800" b="1" dirty="0">
                <a:solidFill>
                  <a:srgbClr val="002060"/>
                </a:solidFill>
                <a:effectLst/>
                <a:latin typeface="Times New Roman"/>
                <a:ea typeface="+mn-ea"/>
                <a:cs typeface="Times New Roman"/>
              </a:rPr>
              <a:t>Current Differences between IFRS and U.S. GAAP (2 of 4)</a:t>
            </a:r>
            <a:endParaRPr lang="en-US" sz="320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7" name="Picture 6"/>
          <p:cNvPicPr>
            <a:picLocks noChangeAspect="1"/>
          </p:cNvPicPr>
          <p:nvPr/>
        </p:nvPicPr>
        <p:blipFill>
          <a:blip r:embed="rId3"/>
          <a:stretch>
            <a:fillRect/>
          </a:stretch>
        </p:blipFill>
        <p:spPr>
          <a:xfrm>
            <a:off x="609600" y="1208699"/>
            <a:ext cx="8096250" cy="5073741"/>
          </a:xfrm>
          <a:prstGeom prst="rect">
            <a:avLst/>
          </a:prstGeom>
        </p:spPr>
      </p:pic>
    </p:spTree>
    <p:extLst>
      <p:ext uri="{BB962C8B-B14F-4D97-AF65-F5344CB8AC3E}">
        <p14:creationId xmlns:p14="http://schemas.microsoft.com/office/powerpoint/2010/main" val="18063456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55</a:t>
            </a:fld>
            <a:endParaRPr lang="en-US" sz="1000" b="1" i="0" dirty="0">
              <a:effectLst/>
            </a:endParaRPr>
          </a:p>
        </p:txBody>
      </p:sp>
      <p:sp>
        <p:nvSpPr>
          <p:cNvPr id="2" name="Title 1"/>
          <p:cNvSpPr>
            <a:spLocks noGrp="1"/>
          </p:cNvSpPr>
          <p:nvPr>
            <p:ph type="title"/>
          </p:nvPr>
        </p:nvSpPr>
        <p:spPr>
          <a:xfrm>
            <a:off x="152400" y="152400"/>
            <a:ext cx="8839200" cy="762000"/>
          </a:xfrm>
        </p:spPr>
        <p:txBody>
          <a:bodyPr/>
          <a:lstStyle/>
          <a:p>
            <a:pPr rtl="0" eaLnBrk="0" fontAlgn="base" hangingPunct="0"/>
            <a:r>
              <a:rPr lang="en-US" sz="2800" b="1" dirty="0">
                <a:solidFill>
                  <a:srgbClr val="002060"/>
                </a:solidFill>
                <a:effectLst/>
                <a:latin typeface="Times New Roman"/>
                <a:ea typeface="+mn-ea"/>
                <a:cs typeface="Times New Roman"/>
              </a:rPr>
              <a:t>Current Differences between IFRS and U.S. GAAP (3 of 4)</a:t>
            </a:r>
            <a:endParaRPr lang="en-US" sz="320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3" name="Picture 2"/>
          <p:cNvPicPr>
            <a:picLocks noChangeAspect="1"/>
          </p:cNvPicPr>
          <p:nvPr/>
        </p:nvPicPr>
        <p:blipFill>
          <a:blip r:embed="rId3"/>
          <a:stretch>
            <a:fillRect/>
          </a:stretch>
        </p:blipFill>
        <p:spPr>
          <a:xfrm>
            <a:off x="495300" y="1123905"/>
            <a:ext cx="8181641" cy="5261021"/>
          </a:xfrm>
          <a:prstGeom prst="rect">
            <a:avLst/>
          </a:prstGeom>
        </p:spPr>
      </p:pic>
    </p:spTree>
    <p:extLst>
      <p:ext uri="{BB962C8B-B14F-4D97-AF65-F5344CB8AC3E}">
        <p14:creationId xmlns:p14="http://schemas.microsoft.com/office/powerpoint/2010/main" val="13937055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56</a:t>
            </a:fld>
            <a:endParaRPr lang="en-US" sz="1000" b="1" i="0" dirty="0">
              <a:effectLst/>
            </a:endParaRPr>
          </a:p>
        </p:txBody>
      </p:sp>
      <p:sp>
        <p:nvSpPr>
          <p:cNvPr id="2" name="Title 1"/>
          <p:cNvSpPr>
            <a:spLocks noGrp="1"/>
          </p:cNvSpPr>
          <p:nvPr>
            <p:ph type="title"/>
          </p:nvPr>
        </p:nvSpPr>
        <p:spPr>
          <a:xfrm>
            <a:off x="152400" y="152400"/>
            <a:ext cx="8839200" cy="762000"/>
          </a:xfrm>
        </p:spPr>
        <p:txBody>
          <a:bodyPr/>
          <a:lstStyle/>
          <a:p>
            <a:pPr rtl="0" eaLnBrk="0" fontAlgn="base" hangingPunct="0"/>
            <a:r>
              <a:rPr lang="en-US" sz="2800" b="1" dirty="0">
                <a:solidFill>
                  <a:srgbClr val="002060"/>
                </a:solidFill>
                <a:effectLst/>
                <a:latin typeface="Times New Roman"/>
                <a:ea typeface="+mn-ea"/>
                <a:cs typeface="Times New Roman"/>
              </a:rPr>
              <a:t>Current Differences between IFRS and U.S. GAAP (4 of 4)</a:t>
            </a:r>
            <a:endParaRPr lang="en-US" sz="320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9" name="Picture 8" descr="Screen Shot 2019-10-02 at 11.22.3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053095"/>
          </a:xfrm>
          <a:prstGeom prst="rect">
            <a:avLst/>
          </a:prstGeom>
        </p:spPr>
      </p:pic>
    </p:spTree>
    <p:extLst>
      <p:ext uri="{BB962C8B-B14F-4D97-AF65-F5344CB8AC3E}">
        <p14:creationId xmlns:p14="http://schemas.microsoft.com/office/powerpoint/2010/main" val="17299811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sz="4000" dirty="0"/>
              <a:t>Learning Objective 11-9</a:t>
            </a:r>
          </a:p>
        </p:txBody>
      </p:sp>
      <p:sp>
        <p:nvSpPr>
          <p:cNvPr id="2" name="Content Placeholder 1"/>
          <p:cNvSpPr>
            <a:spLocks noGrp="1"/>
          </p:cNvSpPr>
          <p:nvPr>
            <p:ph idx="1"/>
          </p:nvPr>
        </p:nvSpPr>
        <p:spPr/>
        <p:txBody>
          <a:bodyPr/>
          <a:lstStyle/>
          <a:p>
            <a:pPr marL="0" lvl="0" indent="0" eaLnBrk="0" hangingPunct="0">
              <a:spcBef>
                <a:spcPct val="0"/>
              </a:spcBef>
            </a:pPr>
            <a:endParaRPr lang="en-US" sz="4000" dirty="0">
              <a:solidFill>
                <a:srgbClr val="000066"/>
              </a:solidFill>
              <a:cs typeface="+mn-cs"/>
            </a:endParaRPr>
          </a:p>
          <a:p>
            <a:pPr marL="0" lvl="0" indent="0" eaLnBrk="0" hangingPunct="0">
              <a:spcBef>
                <a:spcPct val="0"/>
              </a:spcBef>
            </a:pPr>
            <a:r>
              <a:rPr lang="en-US" sz="4000" dirty="0">
                <a:solidFill>
                  <a:srgbClr val="000066"/>
                </a:solidFill>
                <a:cs typeface="+mn-cs"/>
              </a:rPr>
              <a:t>Determine the impact that specific differences between IFRS and U.S. GAAP have on financial statements and prepare adjustments to convert IFRS balances to U.S. GAAP.</a:t>
            </a:r>
            <a:endParaRPr lang="en-US" sz="4000" dirty="0">
              <a:solidFill>
                <a:srgbClr val="000066"/>
              </a:solidFill>
            </a:endParaRPr>
          </a:p>
          <a:p>
            <a:endParaRPr lang="en-US" dirty="0"/>
          </a:p>
        </p:txBody>
      </p:sp>
      <p:sp>
        <p:nvSpPr>
          <p:cNvPr id="6" name="Slide Number Placeholder 10"/>
          <p:cNvSpPr>
            <a:spLocks noGrp="1"/>
          </p:cNvSpPr>
          <p:nvPr>
            <p:ph type="sldNum" sz="quarter" idx="12"/>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57</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6680500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title"/>
          </p:nvPr>
        </p:nvSpPr>
        <p:spPr/>
        <p:txBody>
          <a:bodyPr/>
          <a:lstStyle/>
          <a:p>
            <a:r>
              <a:rPr lang="en-US" dirty="0"/>
              <a:t>Conversion of IFRS Financial Statements to U.S. GAAP</a:t>
            </a:r>
            <a:endParaRPr lang="en-US" sz="4000" dirty="0"/>
          </a:p>
        </p:txBody>
      </p:sp>
      <p:sp>
        <p:nvSpPr>
          <p:cNvPr id="2" name="Content Placeholder 1"/>
          <p:cNvSpPr>
            <a:spLocks noGrp="1"/>
          </p:cNvSpPr>
          <p:nvPr>
            <p:ph idx="1"/>
          </p:nvPr>
        </p:nvSpPr>
        <p:spPr/>
        <p:txBody>
          <a:bodyPr/>
          <a:lstStyle/>
          <a:p>
            <a:pPr lvl="0" eaLnBrk="0" hangingPunct="0">
              <a:spcBef>
                <a:spcPts val="600"/>
              </a:spcBef>
              <a:spcAft>
                <a:spcPts val="600"/>
              </a:spcAft>
              <a:buFont typeface="Wingdings" panose="05000000000000000000" pitchFamily="2" charset="2"/>
              <a:buChar char="Ø"/>
            </a:pPr>
            <a:r>
              <a:rPr lang="en-US" sz="2500" dirty="0">
                <a:solidFill>
                  <a:srgbClr val="000066"/>
                </a:solidFill>
                <a:cs typeface="+mn-cs"/>
              </a:rPr>
              <a:t>Converting IFRS-based amounts to U.S. GAAP is not as easy as converting kilometers to miles. </a:t>
            </a:r>
          </a:p>
          <a:p>
            <a:pPr lvl="0" eaLnBrk="0" hangingPunct="0">
              <a:spcBef>
                <a:spcPts val="600"/>
              </a:spcBef>
              <a:spcAft>
                <a:spcPts val="600"/>
              </a:spcAft>
              <a:buFont typeface="Wingdings" panose="05000000000000000000" pitchFamily="2" charset="2"/>
              <a:buChar char="Ø"/>
            </a:pPr>
            <a:r>
              <a:rPr lang="en-US" sz="2500" dirty="0">
                <a:solidFill>
                  <a:srgbClr val="000066"/>
                </a:solidFill>
                <a:cs typeface="+mn-cs"/>
              </a:rPr>
              <a:t>The conversion requires not only an expertise in both sets of accounting standards, but also the analytical ability to determine how to get from point A (IFRS) to point B (U.S. GAAP). </a:t>
            </a:r>
          </a:p>
          <a:p>
            <a:pPr lvl="0" eaLnBrk="0" hangingPunct="0">
              <a:spcBef>
                <a:spcPts val="600"/>
              </a:spcBef>
              <a:spcAft>
                <a:spcPts val="600"/>
              </a:spcAft>
              <a:buFont typeface="Wingdings" panose="05000000000000000000" pitchFamily="2" charset="2"/>
              <a:buChar char="Ø"/>
            </a:pPr>
            <a:r>
              <a:rPr lang="en-US" sz="2500" kern="0" dirty="0">
                <a:solidFill>
                  <a:srgbClr val="000066"/>
                </a:solidFill>
              </a:rPr>
              <a:t>IFRS are drafted in English, then translated into other languages. </a:t>
            </a:r>
          </a:p>
          <a:p>
            <a:endParaRPr lang="en-US" dirty="0"/>
          </a:p>
        </p:txBody>
      </p:sp>
      <p:sp>
        <p:nvSpPr>
          <p:cNvPr id="6" name="Slide Number Placeholder 10"/>
          <p:cNvSpPr>
            <a:spLocks noGrp="1"/>
          </p:cNvSpPr>
          <p:nvPr>
            <p:ph type="sldNum" sz="quarter" idx="12"/>
          </p:nvPr>
        </p:nvSpPr>
        <p:spPr>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58</a:t>
            </a:fld>
            <a:endParaRPr lang="en-US" sz="1000" b="1" i="0"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5151720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381000" y="1981200"/>
            <a:ext cx="8153400" cy="3657600"/>
          </a:xfrm>
          <a:prstGeom prst="rect">
            <a:avLst/>
          </a:prstGeom>
          <a:noFill/>
          <a:ln w="38100">
            <a:noFill/>
            <a:miter lim="800000"/>
            <a:headEnd/>
            <a:tailEnd/>
          </a:ln>
        </p:spPr>
        <p:txBody>
          <a:bodyPr lIns="90488" tIns="44450" rIns="90488" bIns="44450"/>
          <a:lstStyle/>
          <a:p>
            <a:pPr marL="342900" indent="-342900">
              <a:spcBef>
                <a:spcPts val="600"/>
              </a:spcBef>
              <a:spcAft>
                <a:spcPts val="600"/>
              </a:spcAft>
              <a:buClr>
                <a:srgbClr val="7030A0"/>
              </a:buClr>
              <a:buSzPct val="80000"/>
              <a:buFont typeface="Wingdings" charset="2"/>
              <a:buChar char="Ø"/>
              <a:defRPr/>
            </a:pPr>
            <a:r>
              <a:rPr lang="en-US" sz="2500" b="1" dirty="0">
                <a:solidFill>
                  <a:srgbClr val="000066"/>
                </a:solidFill>
                <a:effectLst/>
              </a:rPr>
              <a:t>Research studies show that certain English-language expressions used in IFRS are difficult to translate without distortion.</a:t>
            </a:r>
          </a:p>
          <a:p>
            <a:pPr marL="342900" indent="-342900">
              <a:spcBef>
                <a:spcPts val="600"/>
              </a:spcBef>
              <a:spcAft>
                <a:spcPts val="600"/>
              </a:spcAft>
              <a:buClr>
                <a:srgbClr val="7030A0"/>
              </a:buClr>
              <a:buSzPct val="80000"/>
              <a:buFont typeface="Wingdings" charset="2"/>
              <a:buChar char="Ø"/>
              <a:defRPr/>
            </a:pPr>
            <a:r>
              <a:rPr lang="en-US" sz="2500" b="1" dirty="0">
                <a:solidFill>
                  <a:srgbClr val="000066"/>
                </a:solidFill>
                <a:effectLst/>
              </a:rPr>
              <a:t>The SEC implicitly acknowledged the potential problem in translating IFRS to other languages in its rule eliminating the U.S. GAAP reconciliation requirement for foreign registrants except those that prepare financial statements in accordance with the </a:t>
            </a:r>
            <a:r>
              <a:rPr lang="en-US" sz="2500" b="1" i="1" dirty="0">
                <a:solidFill>
                  <a:srgbClr val="000066"/>
                </a:solidFill>
                <a:effectLst/>
              </a:rPr>
              <a:t>English language version </a:t>
            </a:r>
            <a:r>
              <a:rPr lang="en-US" sz="2500" b="1" dirty="0">
                <a:solidFill>
                  <a:srgbClr val="000066"/>
                </a:solidFill>
                <a:effectLst/>
              </a:rPr>
              <a:t>of IFRS. </a:t>
            </a:r>
          </a:p>
          <a:p>
            <a:pPr>
              <a:spcBef>
                <a:spcPts val="600"/>
              </a:spcBef>
              <a:spcAft>
                <a:spcPts val="600"/>
              </a:spcAft>
              <a:buClr>
                <a:srgbClr val="7030A0"/>
              </a:buClr>
              <a:buSzPct val="80000"/>
              <a:defRPr/>
            </a:pPr>
            <a:endParaRPr lang="en-US" sz="2500" b="1" kern="0" dirty="0">
              <a:solidFill>
                <a:srgbClr val="000066"/>
              </a:solidFill>
              <a:effectLst/>
              <a:cs typeface="Times New Roman" pitchFamily="18" charset="0"/>
            </a:endParaRPr>
          </a:p>
          <a:p>
            <a:pPr marL="342900" indent="-342900">
              <a:spcBef>
                <a:spcPts val="600"/>
              </a:spcBef>
              <a:spcAft>
                <a:spcPts val="600"/>
              </a:spcAft>
              <a:buClr>
                <a:srgbClr val="7030A0"/>
              </a:buClr>
              <a:buSzPct val="80000"/>
              <a:defRPr/>
            </a:pPr>
            <a:r>
              <a:rPr lang="en-US" sz="2500" b="1" kern="0" dirty="0">
                <a:solidFill>
                  <a:srgbClr val="000066"/>
                </a:solidFill>
                <a:effectLst/>
                <a:cs typeface="Times New Roman" pitchFamily="18" charset="0"/>
              </a:rPr>
              <a:t> </a:t>
            </a:r>
          </a:p>
        </p:txBody>
      </p:sp>
      <p:sp>
        <p:nvSpPr>
          <p:cNvPr id="10"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59</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3600" b="1" kern="1200" dirty="0">
                <a:solidFill>
                  <a:srgbClr val="000066"/>
                </a:solidFill>
                <a:effectLst/>
                <a:latin typeface="Times New Roman"/>
                <a:ea typeface="+mn-ea"/>
                <a:cs typeface="+mn-cs"/>
              </a:rPr>
              <a:t>Translation of IFRS into Other Languages </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 y="152400"/>
            <a:ext cx="8839200" cy="1371600"/>
          </a:xfrm>
        </p:spPr>
        <p:txBody>
          <a:bodyPr/>
          <a:lstStyle/>
          <a:p>
            <a:r>
              <a:rPr lang="en-US" dirty="0"/>
              <a:t>Reasons for Accounting Diversity: </a:t>
            </a:r>
            <a:r>
              <a:rPr lang="en-US" dirty="0">
                <a:solidFill>
                  <a:srgbClr val="000066"/>
                </a:solidFill>
              </a:rPr>
              <a:t>Legal System</a:t>
            </a:r>
            <a:r>
              <a:rPr lang="en-US" dirty="0"/>
              <a:t>—Common Law </a:t>
            </a:r>
          </a:p>
        </p:txBody>
      </p:sp>
      <p:sp>
        <p:nvSpPr>
          <p:cNvPr id="6147" name="Rectangle 3"/>
          <p:cNvSpPr>
            <a:spLocks noGrp="1" noChangeArrowheads="1"/>
          </p:cNvSpPr>
          <p:nvPr>
            <p:ph idx="1"/>
          </p:nvPr>
        </p:nvSpPr>
        <p:spPr>
          <a:xfrm>
            <a:off x="76200" y="1752600"/>
            <a:ext cx="8915400" cy="4724400"/>
          </a:xfrm>
        </p:spPr>
        <p:txBody>
          <a:bodyPr/>
          <a:lstStyle/>
          <a:p>
            <a:pPr marL="0" lvl="1" indent="0">
              <a:spcBef>
                <a:spcPts val="600"/>
              </a:spcBef>
              <a:buClr>
                <a:srgbClr val="FF0000"/>
              </a:buClr>
              <a:buNone/>
            </a:pPr>
            <a:r>
              <a:rPr lang="en-US" sz="2500" dirty="0">
                <a:solidFill>
                  <a:srgbClr val="000066"/>
                </a:solidFill>
              </a:rPr>
              <a:t>Common law:</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Began in England and is found primarily in English-speaking countries. </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Common law countries rely on a limited amount of statute law interpreted by the courts.</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Corporation law might lay basic framework for accounting, but the accounting profession or an independent, nongovernmental body, representing a variety of constituencies, establishes specific detailed accounting rules</a:t>
            </a:r>
            <a:r>
              <a:rPr lang="en-US" sz="2500" dirty="0"/>
              <a:t>. </a:t>
            </a:r>
          </a:p>
        </p:txBody>
      </p:sp>
      <p:sp>
        <p:nvSpPr>
          <p:cNvPr id="5" name="Slide Number Placeholder 10"/>
          <p:cNvSpPr>
            <a:spLocks noGrp="1"/>
          </p:cNvSpPr>
          <p:nvPr>
            <p:ph type="sldNum" sz="quarter" idx="11"/>
          </p:nvPr>
        </p:nvSpPr>
        <p:spPr>
          <a:xfrm>
            <a:off x="8458200" y="6461125"/>
            <a:ext cx="609600" cy="396875"/>
          </a:xfrm>
        </p:spPr>
        <p:txBody>
          <a:bodyPr/>
          <a:lstStyle/>
          <a:p>
            <a:pPr>
              <a:defRPr/>
            </a:pPr>
            <a:r>
              <a:rPr lang="en-US" sz="1000" i="0" dirty="0"/>
              <a:t>11-</a:t>
            </a:r>
            <a:fld id="{3A156FF6-7BC9-4BA8-ACC0-5112188DDED6}" type="slidenum">
              <a:rPr lang="en-US" sz="1000" i="0" smtClean="0"/>
              <a:pPr>
                <a:defRPr/>
              </a:pPr>
              <a:t>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152400" y="2133600"/>
            <a:ext cx="8686800" cy="4419600"/>
          </a:xfrm>
          <a:prstGeom prst="rect">
            <a:avLst/>
          </a:prstGeom>
          <a:noFill/>
          <a:ln w="38100">
            <a:noFill/>
            <a:miter lim="800000"/>
            <a:headEnd/>
            <a:tailEnd/>
          </a:ln>
        </p:spPr>
        <p:txBody>
          <a:bodyPr lIns="90488" tIns="44450" rIns="90488" bIns="44450"/>
          <a:lstStyle/>
          <a:p>
            <a:pPr marL="457200" indent="-457200">
              <a:spcBef>
                <a:spcPts val="600"/>
              </a:spcBef>
              <a:buClr>
                <a:srgbClr val="002060"/>
              </a:buClr>
              <a:buSzPct val="100000"/>
              <a:buFont typeface="Wingdings" panose="05000000000000000000" pitchFamily="2" charset="2"/>
              <a:buChar char="Ø"/>
              <a:defRPr/>
            </a:pPr>
            <a:r>
              <a:rPr lang="en-US" sz="2500" b="1" dirty="0">
                <a:solidFill>
                  <a:srgbClr val="000066"/>
                </a:solidFill>
                <a:effectLst/>
              </a:rPr>
              <a:t>Differences in national culture values could lead to differences in the interpretation and application of IFRS. </a:t>
            </a:r>
          </a:p>
          <a:p>
            <a:pPr marL="457200" indent="-457200">
              <a:spcBef>
                <a:spcPts val="600"/>
              </a:spcBef>
              <a:buClr>
                <a:srgbClr val="002060"/>
              </a:buClr>
              <a:buSzPct val="100000"/>
              <a:buFont typeface="Wingdings" panose="05000000000000000000" pitchFamily="2" charset="2"/>
              <a:buChar char="Ø"/>
              <a:defRPr/>
            </a:pPr>
            <a:r>
              <a:rPr lang="en-US" sz="2500" b="1" dirty="0">
                <a:solidFill>
                  <a:srgbClr val="000066"/>
                </a:solidFill>
                <a:effectLst/>
              </a:rPr>
              <a:t>In 1988, Gray proposed a model that hypothesizes a relationship between cultural values, accounting values, and financial reporting rules developed in a country.</a:t>
            </a:r>
          </a:p>
          <a:p>
            <a:pPr marL="457200" indent="-457200">
              <a:spcBef>
                <a:spcPts val="600"/>
              </a:spcBef>
              <a:buClr>
                <a:srgbClr val="002060"/>
              </a:buClr>
              <a:buSzPct val="100000"/>
              <a:buFont typeface="Wingdings" panose="05000000000000000000" pitchFamily="2" charset="2"/>
              <a:buChar char="Ø"/>
              <a:defRPr/>
            </a:pPr>
            <a:r>
              <a:rPr lang="en-US" sz="2500" b="1" dirty="0">
                <a:solidFill>
                  <a:srgbClr val="000066"/>
                </a:solidFill>
                <a:effectLst/>
              </a:rPr>
              <a:t>Gray’s model was extended to hypothesize that accounting values not only affect a country’s accounting rules but also the manner in which those rules are applied. </a:t>
            </a:r>
          </a:p>
        </p:txBody>
      </p:sp>
      <p:sp>
        <p:nvSpPr>
          <p:cNvPr id="8"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60</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4000" b="1" kern="1200" dirty="0">
                <a:solidFill>
                  <a:srgbClr val="000066"/>
                </a:solidFill>
                <a:effectLst/>
                <a:latin typeface="Times New Roman"/>
                <a:ea typeface="+mn-ea"/>
                <a:cs typeface="+mn-cs"/>
              </a:rPr>
              <a:t>The Impact of Culture on Financial Reporting </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381000" y="1981200"/>
            <a:ext cx="8229600" cy="4419600"/>
          </a:xfrm>
          <a:prstGeom prst="rect">
            <a:avLst/>
          </a:prstGeom>
          <a:noFill/>
          <a:ln w="38100">
            <a:noFill/>
            <a:miter lim="800000"/>
            <a:headEnd/>
            <a:tailEnd/>
          </a:ln>
        </p:spPr>
        <p:txBody>
          <a:bodyPr lIns="90488" tIns="44450" rIns="90488" bIns="44450"/>
          <a:lstStyle/>
          <a:p>
            <a:pPr marL="457200" indent="-457200">
              <a:spcBef>
                <a:spcPts val="611"/>
              </a:spcBef>
              <a:buClr>
                <a:srgbClr val="002060"/>
              </a:buClr>
              <a:buSzPct val="100000"/>
              <a:buFont typeface="Wingdings" panose="05000000000000000000" pitchFamily="2" charset="2"/>
              <a:buChar char="Ø"/>
              <a:defRPr/>
            </a:pPr>
            <a:r>
              <a:rPr lang="en-US" sz="2500" b="1" dirty="0">
                <a:solidFill>
                  <a:srgbClr val="000066"/>
                </a:solidFill>
                <a:effectLst/>
              </a:rPr>
              <a:t>Gray’s hypothesis has important implications for a world in which countries with different national cultures use the same accounting standards. </a:t>
            </a:r>
          </a:p>
          <a:p>
            <a:pPr marL="457200" indent="-457200">
              <a:spcBef>
                <a:spcPts val="611"/>
              </a:spcBef>
              <a:buClr>
                <a:srgbClr val="002060"/>
              </a:buClr>
              <a:buSzPct val="100000"/>
              <a:buFont typeface="Wingdings" panose="05000000000000000000" pitchFamily="2" charset="2"/>
              <a:buChar char="Ø"/>
              <a:defRPr/>
            </a:pPr>
            <a:r>
              <a:rPr lang="en-US" sz="2500" b="1" dirty="0">
                <a:solidFill>
                  <a:srgbClr val="000066"/>
                </a:solidFill>
                <a:effectLst/>
              </a:rPr>
              <a:t>It implies that for accounting issues in which accountants must use their judgment in applying an accounting principle, culturally based biases could cause accountants in one country to apply the standard differently from accountants in another country. </a:t>
            </a:r>
          </a:p>
        </p:txBody>
      </p:sp>
      <p:sp>
        <p:nvSpPr>
          <p:cNvPr id="8" name="Slide Number Placeholder 10"/>
          <p:cNvSpPr>
            <a:spLocks noGrp="1"/>
          </p:cNvSpPr>
          <p:nvPr>
            <p:ph type="sldNum" sz="quarter" idx="4294967295"/>
          </p:nvPr>
        </p:nvSpPr>
        <p:spPr>
          <a:xfrm>
            <a:off x="8458200" y="6477000"/>
            <a:ext cx="609600" cy="396875"/>
          </a:xfrm>
          <a:prstGeom prst="rect">
            <a:avLst/>
          </a:prstGeom>
        </p:spPr>
        <p:txBody>
          <a:bodyPr/>
          <a:lstStyle/>
          <a:p>
            <a:pPr algn="r">
              <a:defRPr/>
            </a:pPr>
            <a:r>
              <a:rPr lang="en-US" sz="1000" b="1" i="0" dirty="0">
                <a:effectLst/>
              </a:rPr>
              <a:t>11-</a:t>
            </a:r>
            <a:fld id="{3A156FF6-7BC9-4BA8-ACC0-5112188DDED6}" type="slidenum">
              <a:rPr lang="en-US" sz="1000" b="1" i="0" smtClean="0">
                <a:effectLst/>
              </a:rPr>
              <a:pPr algn="r">
                <a:defRPr/>
              </a:pPr>
              <a:t>61</a:t>
            </a:fld>
            <a:endParaRPr lang="en-US" sz="1000" b="1" i="0" dirty="0">
              <a:effectLst/>
            </a:endParaRPr>
          </a:p>
        </p:txBody>
      </p:sp>
      <p:sp>
        <p:nvSpPr>
          <p:cNvPr id="2" name="Title 1"/>
          <p:cNvSpPr>
            <a:spLocks noGrp="1"/>
          </p:cNvSpPr>
          <p:nvPr>
            <p:ph type="title"/>
          </p:nvPr>
        </p:nvSpPr>
        <p:spPr/>
        <p:txBody>
          <a:bodyPr/>
          <a:lstStyle/>
          <a:p>
            <a:pPr rtl="0" eaLnBrk="0" fontAlgn="base" hangingPunct="0"/>
            <a:r>
              <a:rPr lang="en-US" sz="4000" b="1" kern="1200" dirty="0">
                <a:solidFill>
                  <a:srgbClr val="000066"/>
                </a:solidFill>
                <a:effectLst/>
                <a:latin typeface="Times New Roman"/>
                <a:ea typeface="+mn-ea"/>
                <a:cs typeface="+mn-cs"/>
              </a:rPr>
              <a:t>The Impact of Culture on Financial Reporting</a:t>
            </a:r>
            <a:r>
              <a:rPr lang="en-US" sz="4000" kern="1200" dirty="0">
                <a:solidFill>
                  <a:srgbClr val="000000"/>
                </a:solidFill>
                <a:effectLst/>
                <a:latin typeface="Times New Roman"/>
                <a:ea typeface="+mn-ea"/>
                <a:cs typeface="+mn-cs"/>
              </a:rPr>
              <a:t>—</a:t>
            </a:r>
            <a:r>
              <a:rPr lang="en-US" sz="4000" b="1" dirty="0">
                <a:solidFill>
                  <a:srgbClr val="000066"/>
                </a:solidFill>
                <a:effectLst/>
                <a:latin typeface="Times New Roman"/>
                <a:ea typeface="+mn-ea"/>
                <a:cs typeface="Times New Roman"/>
              </a:rPr>
              <a:t>Gray’s Model</a:t>
            </a:r>
            <a:endParaRPr lang="en-US" dirty="0">
              <a:effectLst/>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69639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 y="76200"/>
            <a:ext cx="8839200" cy="1371600"/>
          </a:xfrm>
        </p:spPr>
        <p:txBody>
          <a:bodyPr/>
          <a:lstStyle/>
          <a:p>
            <a:pPr lvl="1"/>
            <a:r>
              <a:rPr lang="en-US" sz="4000" b="1" dirty="0">
                <a:solidFill>
                  <a:srgbClr val="000066"/>
                </a:solidFill>
                <a:latin typeface="Times New Roman" panose="02020603050405020304" pitchFamily="18" charset="0"/>
                <a:cs typeface="Times New Roman" panose="02020603050405020304" pitchFamily="18" charset="0"/>
              </a:rPr>
              <a:t>Reasons for Accounting Diversity:</a:t>
            </a:r>
            <a:r>
              <a:rPr lang="en-US" sz="4000" b="1" baseline="0" dirty="0">
                <a:solidFill>
                  <a:srgbClr val="000066"/>
                </a:solidFill>
                <a:latin typeface="Times New Roman" panose="02020603050405020304" pitchFamily="18" charset="0"/>
                <a:cs typeface="Times New Roman" panose="02020603050405020304" pitchFamily="18" charset="0"/>
              </a:rPr>
              <a:t> </a:t>
            </a:r>
            <a:r>
              <a:rPr lang="en-US" sz="4000" b="1" dirty="0">
                <a:solidFill>
                  <a:srgbClr val="000066"/>
                </a:solidFill>
                <a:latin typeface="Times New Roman" panose="02020603050405020304" pitchFamily="18" charset="0"/>
                <a:cs typeface="Times New Roman" panose="02020603050405020304" pitchFamily="18" charset="0"/>
              </a:rPr>
              <a:t>Legal System</a:t>
            </a:r>
            <a:r>
              <a:rPr lang="en-US" sz="4000" dirty="0"/>
              <a:t>—</a:t>
            </a:r>
            <a:r>
              <a:rPr lang="en-US" sz="4000" b="1" dirty="0">
                <a:solidFill>
                  <a:srgbClr val="000066"/>
                </a:solidFill>
                <a:latin typeface="Times New Roman" panose="02020603050405020304" pitchFamily="18" charset="0"/>
                <a:cs typeface="Times New Roman" panose="02020603050405020304" pitchFamily="18" charset="0"/>
              </a:rPr>
              <a:t>Roman (Codified) Law</a:t>
            </a:r>
          </a:p>
        </p:txBody>
      </p:sp>
      <p:sp>
        <p:nvSpPr>
          <p:cNvPr id="6147" name="Rectangle 3"/>
          <p:cNvSpPr>
            <a:spLocks noGrp="1" noChangeArrowheads="1"/>
          </p:cNvSpPr>
          <p:nvPr>
            <p:ph idx="1"/>
          </p:nvPr>
        </p:nvSpPr>
        <p:spPr>
          <a:xfrm>
            <a:off x="152400" y="1600200"/>
            <a:ext cx="8763000" cy="4953000"/>
          </a:xfrm>
        </p:spPr>
        <p:txBody>
          <a:bodyPr/>
          <a:lstStyle/>
          <a:p>
            <a:pPr marL="0" lvl="1" indent="0">
              <a:spcBef>
                <a:spcPts val="600"/>
              </a:spcBef>
              <a:buClr>
                <a:srgbClr val="000066"/>
              </a:buClr>
              <a:buNone/>
            </a:pPr>
            <a:r>
              <a:rPr lang="en-US" sz="2500" dirty="0">
                <a:solidFill>
                  <a:srgbClr val="000066"/>
                </a:solidFill>
              </a:rPr>
              <a:t>Roman (codified) law:</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Followed in most non-English-speaking countries; originated in the Roman </a:t>
            </a:r>
            <a:r>
              <a:rPr lang="en-US" sz="2500" i="1" dirty="0">
                <a:solidFill>
                  <a:srgbClr val="000066"/>
                </a:solidFill>
              </a:rPr>
              <a:t>jus civile</a:t>
            </a:r>
            <a:r>
              <a:rPr lang="en-US" sz="2500" i="1" dirty="0">
                <a:solidFill>
                  <a:schemeClr val="tx1"/>
                </a:solidFill>
              </a:rPr>
              <a:t>. </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Tends to have relatively more statute or codified law</a:t>
            </a:r>
            <a:r>
              <a:rPr lang="en-US" sz="2500" dirty="0">
                <a:solidFill>
                  <a:schemeClr val="tx1"/>
                </a:solidFill>
              </a:rPr>
              <a:t>. </a:t>
            </a:r>
            <a:endParaRPr lang="en-US" sz="2500" dirty="0">
              <a:solidFill>
                <a:srgbClr val="000066"/>
              </a:solidFill>
            </a:endParaRP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Corporation law establishes basic legal parameters governing business enterprises.</a:t>
            </a:r>
            <a:r>
              <a:rPr lang="en-US" sz="2500" dirty="0"/>
              <a:t> </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Often stipulates which financial statements must be published in accordance with a prescribed format. </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Accounting profession tends to have little influence.</a:t>
            </a:r>
          </a:p>
          <a:p>
            <a:pPr marL="457200" lvl="1" indent="-457200">
              <a:spcBef>
                <a:spcPts val="600"/>
              </a:spcBef>
              <a:buClr>
                <a:srgbClr val="000066"/>
              </a:buClr>
              <a:buFont typeface="Wingdings" panose="05000000000000000000" pitchFamily="2" charset="2"/>
              <a:buChar char="Ø"/>
            </a:pPr>
            <a:r>
              <a:rPr lang="en-US" sz="2500" dirty="0">
                <a:solidFill>
                  <a:srgbClr val="000066"/>
                </a:solidFill>
              </a:rPr>
              <a:t>Accounting law tends to be rather general; does not provide much guidance regarding specific accounting practices. </a:t>
            </a:r>
          </a:p>
        </p:txBody>
      </p:sp>
      <p:sp>
        <p:nvSpPr>
          <p:cNvPr id="5" name="Slide Number Placeholder 10"/>
          <p:cNvSpPr>
            <a:spLocks noGrp="1"/>
          </p:cNvSpPr>
          <p:nvPr>
            <p:ph type="sldNum" sz="quarter" idx="11"/>
          </p:nvPr>
        </p:nvSpPr>
        <p:spPr>
          <a:xfrm>
            <a:off x="8458200" y="6461125"/>
            <a:ext cx="609600" cy="396875"/>
          </a:xfrm>
        </p:spPr>
        <p:txBody>
          <a:bodyPr/>
          <a:lstStyle/>
          <a:p>
            <a:pPr>
              <a:defRPr/>
            </a:pPr>
            <a:r>
              <a:rPr lang="en-US" sz="1000" i="0" dirty="0"/>
              <a:t>11-</a:t>
            </a:r>
            <a:fld id="{3A156FF6-7BC9-4BA8-ACC0-5112188DDED6}" type="slidenum">
              <a:rPr lang="en-US" sz="1000" i="0" smtClean="0"/>
              <a:pPr>
                <a:defRPr/>
              </a:pPr>
              <a:t>7</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solidFill>
                  <a:srgbClr val="000066"/>
                </a:solidFill>
              </a:rPr>
              <a:t>Reasons for Accounting Diversity</a:t>
            </a:r>
            <a:r>
              <a:rPr lang="en-US" dirty="0"/>
              <a:t>:</a:t>
            </a:r>
            <a:r>
              <a:rPr lang="en-US" dirty="0">
                <a:solidFill>
                  <a:srgbClr val="000066"/>
                </a:solidFill>
              </a:rPr>
              <a:t> Taxation</a:t>
            </a:r>
          </a:p>
        </p:txBody>
      </p:sp>
      <p:sp>
        <p:nvSpPr>
          <p:cNvPr id="9219" name="Rectangle 3"/>
          <p:cNvSpPr>
            <a:spLocks noGrp="1" noChangeArrowheads="1"/>
          </p:cNvSpPr>
          <p:nvPr>
            <p:ph idx="1"/>
          </p:nvPr>
        </p:nvSpPr>
        <p:spPr>
          <a:xfrm>
            <a:off x="228600" y="1981200"/>
            <a:ext cx="8153400" cy="3429000"/>
          </a:xfrm>
        </p:spPr>
        <p:txBody>
          <a:bodyPr/>
          <a:lstStyle/>
          <a:p>
            <a:pPr marL="0" indent="0">
              <a:spcBef>
                <a:spcPts val="0"/>
              </a:spcBef>
              <a:buClr>
                <a:srgbClr val="000066"/>
              </a:buClr>
            </a:pPr>
            <a:r>
              <a:rPr lang="en-US" sz="2600" dirty="0">
                <a:solidFill>
                  <a:srgbClr val="000066"/>
                </a:solidFill>
              </a:rPr>
              <a:t>Taxation:</a:t>
            </a:r>
            <a:endParaRPr lang="en-US" sz="800" dirty="0">
              <a:solidFill>
                <a:srgbClr val="000066"/>
              </a:solidFill>
            </a:endParaRPr>
          </a:p>
          <a:p>
            <a:pPr>
              <a:spcBef>
                <a:spcPts val="0"/>
              </a:spcBef>
              <a:buClr>
                <a:srgbClr val="000066"/>
              </a:buClr>
              <a:buFont typeface="Wingdings" panose="05000000000000000000" pitchFamily="2" charset="2"/>
              <a:buChar char="Ø"/>
            </a:pPr>
            <a:r>
              <a:rPr lang="en-US" sz="2600" dirty="0">
                <a:solidFill>
                  <a:srgbClr val="000066"/>
                </a:solidFill>
              </a:rPr>
              <a:t>Financial statements are the basis for taxation in some countries. </a:t>
            </a:r>
          </a:p>
          <a:p>
            <a:pPr>
              <a:spcBef>
                <a:spcPts val="1200"/>
              </a:spcBef>
              <a:buClr>
                <a:srgbClr val="000066"/>
              </a:buClr>
              <a:buFont typeface="Wingdings" panose="05000000000000000000" pitchFamily="2" charset="2"/>
              <a:buChar char="Ø"/>
            </a:pPr>
            <a:r>
              <a:rPr lang="en-US" sz="2600" dirty="0">
                <a:solidFill>
                  <a:srgbClr val="000066"/>
                </a:solidFill>
              </a:rPr>
              <a:t>Other countries adjust financial statements for tax purposes. </a:t>
            </a:r>
          </a:p>
          <a:p>
            <a:pPr>
              <a:spcBef>
                <a:spcPts val="1200"/>
              </a:spcBef>
              <a:buClr>
                <a:srgbClr val="000066"/>
              </a:buClr>
              <a:buFont typeface="Wingdings" panose="05000000000000000000" pitchFamily="2" charset="2"/>
              <a:buChar char="Ø"/>
            </a:pPr>
            <a:r>
              <a:rPr lang="en-US" sz="2600" dirty="0">
                <a:solidFill>
                  <a:srgbClr val="000066"/>
                </a:solidFill>
              </a:rPr>
              <a:t>Financial reports are issued following different, but permitted, accounting principles.</a:t>
            </a:r>
          </a:p>
        </p:txBody>
      </p:sp>
      <p:sp>
        <p:nvSpPr>
          <p:cNvPr id="5" name="Slide Number Placeholder 10"/>
          <p:cNvSpPr>
            <a:spLocks noGrp="1"/>
          </p:cNvSpPr>
          <p:nvPr>
            <p:ph type="sldNum" sz="quarter" idx="11"/>
          </p:nvPr>
        </p:nvSpPr>
        <p:spPr>
          <a:xfrm>
            <a:off x="8458200" y="6461125"/>
            <a:ext cx="609600" cy="396875"/>
          </a:xfrm>
        </p:spPr>
        <p:txBody>
          <a:bodyPr/>
          <a:lstStyle/>
          <a:p>
            <a:pPr>
              <a:defRPr/>
            </a:pPr>
            <a:r>
              <a:rPr lang="en-US" sz="1000" i="0" dirty="0"/>
              <a:t>11-</a:t>
            </a:r>
            <a:fld id="{3A156FF6-7BC9-4BA8-ACC0-5112188DDED6}" type="slidenum">
              <a:rPr lang="en-US" sz="1000" i="0" smtClean="0"/>
              <a:pPr>
                <a:defRPr/>
              </a:pPr>
              <a:t>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52400" y="152400"/>
            <a:ext cx="8839200" cy="1371600"/>
          </a:xfrm>
        </p:spPr>
        <p:txBody>
          <a:bodyPr/>
          <a:lstStyle/>
          <a:p>
            <a:r>
              <a:rPr lang="en-US" dirty="0">
                <a:solidFill>
                  <a:srgbClr val="000066"/>
                </a:solidFill>
              </a:rPr>
              <a:t>Reasons for Accounting Diversity</a:t>
            </a:r>
            <a:r>
              <a:rPr lang="en-US" dirty="0"/>
              <a:t>:</a:t>
            </a:r>
            <a:r>
              <a:rPr lang="en-US" baseline="0" dirty="0">
                <a:solidFill>
                  <a:srgbClr val="000066"/>
                </a:solidFill>
              </a:rPr>
              <a:t> </a:t>
            </a:r>
            <a:r>
              <a:rPr lang="en-US" dirty="0">
                <a:solidFill>
                  <a:srgbClr val="000066"/>
                </a:solidFill>
              </a:rPr>
              <a:t>Financing Systems</a:t>
            </a:r>
          </a:p>
        </p:txBody>
      </p:sp>
      <p:sp>
        <p:nvSpPr>
          <p:cNvPr id="8195" name="Rectangle 3"/>
          <p:cNvSpPr>
            <a:spLocks noGrp="1" noChangeArrowheads="1"/>
          </p:cNvSpPr>
          <p:nvPr>
            <p:ph idx="1"/>
          </p:nvPr>
        </p:nvSpPr>
        <p:spPr>
          <a:xfrm>
            <a:off x="0" y="1676400"/>
            <a:ext cx="8991600" cy="4648200"/>
          </a:xfrm>
        </p:spPr>
        <p:txBody>
          <a:bodyPr/>
          <a:lstStyle/>
          <a:p>
            <a:pPr marL="640080" indent="-457200">
              <a:spcBef>
                <a:spcPts val="1200"/>
              </a:spcBef>
              <a:buClr>
                <a:srgbClr val="002060"/>
              </a:buClr>
              <a:buFont typeface="Wingdings" panose="05000000000000000000" pitchFamily="2" charset="2"/>
              <a:buChar char="Ø"/>
            </a:pPr>
            <a:r>
              <a:rPr lang="en-US" sz="2400" dirty="0">
                <a:solidFill>
                  <a:srgbClr val="000066"/>
                </a:solidFill>
              </a:rPr>
              <a:t>Differences in financial reporting purposes is argued to be the major reason for international reporting differences.</a:t>
            </a:r>
          </a:p>
          <a:p>
            <a:pPr marL="640080" indent="-457200">
              <a:spcBef>
                <a:spcPts val="1200"/>
              </a:spcBef>
              <a:buClr>
                <a:srgbClr val="002060"/>
              </a:buClr>
              <a:buFont typeface="Wingdings" panose="05000000000000000000" pitchFamily="2" charset="2"/>
              <a:buChar char="Ø"/>
            </a:pPr>
            <a:r>
              <a:rPr lang="en-US" sz="2400" dirty="0">
                <a:solidFill>
                  <a:srgbClr val="000066"/>
                </a:solidFill>
              </a:rPr>
              <a:t>The most relevant factor in determining the purpose of financial reporting is the nature of a country’s financing system.</a:t>
            </a:r>
          </a:p>
          <a:p>
            <a:pPr marL="640080" indent="-457200">
              <a:spcBef>
                <a:spcPts val="1200"/>
              </a:spcBef>
              <a:buClr>
                <a:srgbClr val="002060"/>
              </a:buClr>
              <a:buFont typeface="Wingdings" panose="05000000000000000000" pitchFamily="2" charset="2"/>
              <a:buChar char="Ø"/>
            </a:pPr>
            <a:r>
              <a:rPr lang="en-US" sz="2400" dirty="0">
                <a:solidFill>
                  <a:srgbClr val="000066"/>
                </a:solidFill>
              </a:rPr>
              <a:t>Countries with a strong equity-outsider financing system use a less conservative, Class A accounting system, which provides more disclosure, and does not follow tax rules.</a:t>
            </a:r>
          </a:p>
          <a:p>
            <a:pPr marL="640080" indent="-457200">
              <a:spcBef>
                <a:spcPts val="1200"/>
              </a:spcBef>
              <a:buClr>
                <a:srgbClr val="002060"/>
              </a:buClr>
              <a:buFont typeface="Wingdings" panose="05000000000000000000" pitchFamily="2" charset="2"/>
              <a:buChar char="Ø"/>
            </a:pPr>
            <a:r>
              <a:rPr lang="en-US" sz="2400" dirty="0">
                <a:solidFill>
                  <a:srgbClr val="000066"/>
                </a:solidFill>
              </a:rPr>
              <a:t>Countries with a weak equity-outsider financing system use a Class B accounting system, which is more conservative, disclosure is not as extensive, and financial reporting more closely follows tax rules.</a:t>
            </a:r>
          </a:p>
        </p:txBody>
      </p:sp>
      <p:sp>
        <p:nvSpPr>
          <p:cNvPr id="6" name="Slide Number Placeholder 10"/>
          <p:cNvSpPr>
            <a:spLocks noGrp="1"/>
          </p:cNvSpPr>
          <p:nvPr>
            <p:ph type="sldNum" sz="quarter" idx="11"/>
          </p:nvPr>
        </p:nvSpPr>
        <p:spPr>
          <a:xfrm>
            <a:off x="8458200" y="6461125"/>
            <a:ext cx="609600" cy="396875"/>
          </a:xfrm>
        </p:spPr>
        <p:txBody>
          <a:bodyPr/>
          <a:lstStyle/>
          <a:p>
            <a:pPr>
              <a:defRPr/>
            </a:pPr>
            <a:r>
              <a:rPr lang="en-US" sz="1000" i="0" dirty="0"/>
              <a:t>11-</a:t>
            </a:r>
            <a:fld id="{3A156FF6-7BC9-4BA8-ACC0-5112188DDED6}" type="slidenum">
              <a:rPr lang="en-US" sz="1000" i="0" smtClean="0"/>
              <a:pPr>
                <a:defRPr/>
              </a:pPr>
              <a:t>9</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4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8003</TotalTime>
  <Pages>10</Pages>
  <Words>12906</Words>
  <Application>Microsoft Office PowerPoint</Application>
  <PresentationFormat>On-screen Show (4:3)</PresentationFormat>
  <Paragraphs>563</Paragraphs>
  <Slides>61</Slides>
  <Notes>61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61</vt:i4>
      </vt:variant>
    </vt:vector>
  </HeadingPairs>
  <TitlesOfParts>
    <vt:vector size="66" baseType="lpstr">
      <vt:lpstr>Arial</vt:lpstr>
      <vt:lpstr>Calibri</vt:lpstr>
      <vt:lpstr>Times New Roman</vt:lpstr>
      <vt:lpstr>Wingdings</vt:lpstr>
      <vt:lpstr>Theme1</vt:lpstr>
      <vt:lpstr>Chapter Eleven</vt:lpstr>
      <vt:lpstr>International Accounting Diversity— Historically</vt:lpstr>
      <vt:lpstr>International Accounting Diversity—International Accounting Standards</vt:lpstr>
      <vt:lpstr>Learning Objective 11-1</vt:lpstr>
      <vt:lpstr>Reasons for Accounting Diversity</vt:lpstr>
      <vt:lpstr>Reasons for Accounting Diversity: Legal System—Common Law </vt:lpstr>
      <vt:lpstr>Reasons for Accounting Diversity: Legal System—Roman (Codified) Law</vt:lpstr>
      <vt:lpstr>Reasons for Accounting Diversity: Taxation</vt:lpstr>
      <vt:lpstr>Reasons for Accounting Diversity: Financing Systems</vt:lpstr>
      <vt:lpstr>Reasons for Accounting Diversity: Inflation</vt:lpstr>
      <vt:lpstr>Reasons for Accounting Diversity: Political and Economic Ties</vt:lpstr>
      <vt:lpstr>Learning Objective 11-2</vt:lpstr>
      <vt:lpstr>Problems Caused by Diverse Accounting Standards</vt:lpstr>
      <vt:lpstr>Problems Caused by Diverse Accounting Standards (continued)</vt:lpstr>
      <vt:lpstr>International Accounting Standards Committee (IASC)</vt:lpstr>
      <vt:lpstr>International Accounting Standards (IAS 2)</vt:lpstr>
      <vt:lpstr>The IOSCO Agreement </vt:lpstr>
      <vt:lpstr>The IOSCO Agreement (continued) </vt:lpstr>
      <vt:lpstr>Learning Objective 11-3</vt:lpstr>
      <vt:lpstr>International Accounting Standards (IAS)</vt:lpstr>
      <vt:lpstr>International Financial Reporting Standards (IFRS)</vt:lpstr>
      <vt:lpstr>IAS or IFRS</vt:lpstr>
      <vt:lpstr>International GAAP</vt:lpstr>
      <vt:lpstr>Conceptual Framework</vt:lpstr>
      <vt:lpstr>Learning Objective 11-4</vt:lpstr>
      <vt:lpstr>International Financial Reporting Standards (IFRS) Adoption</vt:lpstr>
      <vt:lpstr>International Financial Reporting Standards (IFRS) as of June 2015</vt:lpstr>
      <vt:lpstr> Standards for Business Enterprises (ASBE)</vt:lpstr>
      <vt:lpstr>Learning Objective 11-5</vt:lpstr>
      <vt:lpstr>IFRS for SMEs </vt:lpstr>
      <vt:lpstr>IFRS for SMEs—Topics</vt:lpstr>
      <vt:lpstr>IFRS for SMEs—Topics (Continued)</vt:lpstr>
      <vt:lpstr>Learning Objective 11-6</vt:lpstr>
      <vt:lpstr>First-Time Adoption of IFRS </vt:lpstr>
      <vt:lpstr>First-Time Adoption of IFRS—Transition Date </vt:lpstr>
      <vt:lpstr>First-Time Adoption of IFRS—Timeline </vt:lpstr>
      <vt:lpstr>Opening IFRS Balance Sheet </vt:lpstr>
      <vt:lpstr>After Opening IFRS Balance Sheet</vt:lpstr>
      <vt:lpstr>IFRS Accounting Policy Hierarchy</vt:lpstr>
      <vt:lpstr>IFRS Accounting Policy Approaches</vt:lpstr>
      <vt:lpstr>Learning Objective 11-7</vt:lpstr>
      <vt:lpstr>Norwalk Agreement: FASB–IASB Convergence</vt:lpstr>
      <vt:lpstr>FASB–IASB Convergence Changes</vt:lpstr>
      <vt:lpstr>FASB Accounting Standards Update (ASU)</vt:lpstr>
      <vt:lpstr>Security Exchange Commission (SEC) Recognition of IFRS </vt:lpstr>
      <vt:lpstr>IFRS Roadmap and the SEC</vt:lpstr>
      <vt:lpstr>IFRS Framework</vt:lpstr>
      <vt:lpstr>IFRS Framework Deadline</vt:lpstr>
      <vt:lpstr>Final Staff Report</vt:lpstr>
      <vt:lpstr>Future of IFRS Framework and SEC Requirements</vt:lpstr>
      <vt:lpstr>Relevance of IFRS for U.S. Accountants</vt:lpstr>
      <vt:lpstr>Learning Objective 11-8</vt:lpstr>
      <vt:lpstr>Current Differences between IFRS and U.S. GAAP</vt:lpstr>
      <vt:lpstr>Current Differences between IFRS and U.S. GAAP (2 of 4)</vt:lpstr>
      <vt:lpstr>Current Differences between IFRS and U.S. GAAP (3 of 4)</vt:lpstr>
      <vt:lpstr>Current Differences between IFRS and U.S. GAAP (4 of 4)</vt:lpstr>
      <vt:lpstr>Learning Objective 11-9</vt:lpstr>
      <vt:lpstr>Conversion of IFRS Financial Statements to U.S. GAAP</vt:lpstr>
      <vt:lpstr>Translation of IFRS into Other Languages </vt:lpstr>
      <vt:lpstr>The Impact of Culture on Financial Reporting </vt:lpstr>
      <vt:lpstr>The Impact of Culture on Financial Reporting—Gray’s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516</cp:revision>
  <cp:lastPrinted>2016-09-11T16:44:32Z</cp:lastPrinted>
  <dcterms:created xsi:type="dcterms:W3CDTF">1998-05-05T02:49:56Z</dcterms:created>
  <dcterms:modified xsi:type="dcterms:W3CDTF">2019-10-15T17:23:11Z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623987A0-08CF-4F3F-A343-E67D5882E36E</vt:lpwstr>
  </property>
  <property fmtid="{D5CDD505-2E9C-101B-9397-08002B2CF9AE}" pid="3" name="ArticulatePath">
    <vt:lpwstr>IPPTChap0011</vt:lpwstr>
  </property>
</Properties>
</file>