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42.xml" ContentType="application/vnd.openxmlformats-officedocument.presentationml.tags+xml"/>
  <Override PartName="/ppt/notesSlides/notesSlide45.xml" ContentType="application/vnd.openxmlformats-officedocument.presentationml.notesSlide+xml"/>
  <Override PartName="/ppt/tags/tag43.xml" ContentType="application/vnd.openxmlformats-officedocument.presentationml.tags+xml"/>
  <Override PartName="/ppt/notesSlides/notesSlide46.xml" ContentType="application/vnd.openxmlformats-officedocument.presentationml.notesSlide+xml"/>
  <Override PartName="/ppt/tags/tag44.xml" ContentType="application/vnd.openxmlformats-officedocument.presentationml.tags+xml"/>
  <Override PartName="/ppt/notesSlides/notesSlide47.xml" ContentType="application/vnd.openxmlformats-officedocument.presentationml.notesSlide+xml"/>
  <Override PartName="/ppt/tags/tag45.xml" ContentType="application/vnd.openxmlformats-officedocument.presentationml.tags+xml"/>
  <Override PartName="/ppt/notesSlides/notesSlide48.xml" ContentType="application/vnd.openxmlformats-officedocument.presentationml.notesSlide+xml"/>
  <Override PartName="/ppt/tags/tag46.xml" ContentType="application/vnd.openxmlformats-officedocument.presentationml.tags+xml"/>
  <Override PartName="/ppt/notesSlides/notesSlide49.xml" ContentType="application/vnd.openxmlformats-officedocument.presentationml.notesSlide+xml"/>
  <Override PartName="/ppt/tags/tag47.xml" ContentType="application/vnd.openxmlformats-officedocument.presentationml.tags+xml"/>
  <Override PartName="/ppt/notesSlides/notesSlide50.xml" ContentType="application/vnd.openxmlformats-officedocument.presentationml.notesSlide+xml"/>
  <Override PartName="/ppt/tags/tag48.xml" ContentType="application/vnd.openxmlformats-officedocument.presentationml.tags+xml"/>
  <Override PartName="/ppt/notesSlides/notesSlide51.xml" ContentType="application/vnd.openxmlformats-officedocument.presentationml.notesSlide+xml"/>
  <Override PartName="/ppt/tags/tag49.xml" ContentType="application/vnd.openxmlformats-officedocument.presentationml.tags+xml"/>
  <Override PartName="/ppt/notesSlides/notesSlide52.xml" ContentType="application/vnd.openxmlformats-officedocument.presentationml.notesSlide+xml"/>
  <Override PartName="/ppt/tags/tag50.xml" ContentType="application/vnd.openxmlformats-officedocument.presentationml.tags+xml"/>
  <Override PartName="/ppt/notesSlides/notesSlide53.xml" ContentType="application/vnd.openxmlformats-officedocument.presentationml.notesSlide+xml"/>
  <Override PartName="/ppt/tags/tag51.xml" ContentType="application/vnd.openxmlformats-officedocument.presentationml.tags+xml"/>
  <Override PartName="/ppt/notesSlides/notesSlide54.xml" ContentType="application/vnd.openxmlformats-officedocument.presentationml.notesSlide+xml"/>
  <Override PartName="/ppt/tags/tag52.xml" ContentType="application/vnd.openxmlformats-officedocument.presentationml.tags+xml"/>
  <Override PartName="/ppt/notesSlides/notesSlide55.xml" ContentType="application/vnd.openxmlformats-officedocument.presentationml.notesSlide+xml"/>
  <Override PartName="/ppt/tags/tag53.xml" ContentType="application/vnd.openxmlformats-officedocument.presentationml.tags+xml"/>
  <Override PartName="/ppt/notesSlides/notesSlide56.xml" ContentType="application/vnd.openxmlformats-officedocument.presentationml.notesSlide+xml"/>
  <Override PartName="/ppt/tags/tag54.xml" ContentType="application/vnd.openxmlformats-officedocument.presentationml.tags+xml"/>
  <Override PartName="/ppt/notesSlides/notesSlide57.xml" ContentType="application/vnd.openxmlformats-officedocument.presentationml.notesSlide+xml"/>
  <Override PartName="/ppt/tags/tag55.xml" ContentType="application/vnd.openxmlformats-officedocument.presentationml.tags+xml"/>
  <Override PartName="/ppt/notesSlides/notesSlide58.xml" ContentType="application/vnd.openxmlformats-officedocument.presentationml.notesSlide+xml"/>
  <Override PartName="/ppt/tags/tag56.xml" ContentType="application/vnd.openxmlformats-officedocument.presentationml.tags+xml"/>
  <Override PartName="/ppt/notesSlides/notesSlide59.xml" ContentType="application/vnd.openxmlformats-officedocument.presentationml.notesSlide+xml"/>
  <Override PartName="/ppt/tags/tag57.xml" ContentType="application/vnd.openxmlformats-officedocument.presentationml.tags+xml"/>
  <Override PartName="/ppt/notesSlides/notesSlide60.xml" ContentType="application/vnd.openxmlformats-officedocument.presentationml.notesSlide+xml"/>
  <Override PartName="/ppt/tags/tag58.xml" ContentType="application/vnd.openxmlformats-officedocument.presentationml.tags+xml"/>
  <Override PartName="/ppt/notesSlides/notesSlide61.xml" ContentType="application/vnd.openxmlformats-officedocument.presentationml.notesSlide+xml"/>
  <Override PartName="/ppt/tags/tag59.xml" ContentType="application/vnd.openxmlformats-officedocument.presentationml.tags+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64"/>
  </p:notesMasterIdLst>
  <p:handoutMasterIdLst>
    <p:handoutMasterId r:id="rId65"/>
  </p:handoutMasterIdLst>
  <p:sldIdLst>
    <p:sldId id="342" r:id="rId2"/>
    <p:sldId id="422" r:id="rId3"/>
    <p:sldId id="345" r:id="rId4"/>
    <p:sldId id="412" r:id="rId5"/>
    <p:sldId id="376" r:id="rId6"/>
    <p:sldId id="449" r:id="rId7"/>
    <p:sldId id="448" r:id="rId8"/>
    <p:sldId id="353" r:id="rId9"/>
    <p:sldId id="450" r:id="rId10"/>
    <p:sldId id="414" r:id="rId11"/>
    <p:sldId id="423" r:id="rId12"/>
    <p:sldId id="347" r:id="rId13"/>
    <p:sldId id="424" r:id="rId14"/>
    <p:sldId id="451" r:id="rId15"/>
    <p:sldId id="425" r:id="rId16"/>
    <p:sldId id="452" r:id="rId17"/>
    <p:sldId id="426" r:id="rId18"/>
    <p:sldId id="453" r:id="rId19"/>
    <p:sldId id="348" r:id="rId20"/>
    <p:sldId id="378" r:id="rId21"/>
    <p:sldId id="428" r:id="rId22"/>
    <p:sldId id="483" r:id="rId23"/>
    <p:sldId id="484" r:id="rId24"/>
    <p:sldId id="454" r:id="rId25"/>
    <p:sldId id="429" r:id="rId26"/>
    <p:sldId id="456" r:id="rId27"/>
    <p:sldId id="458" r:id="rId28"/>
    <p:sldId id="461" r:id="rId29"/>
    <p:sldId id="459" r:id="rId30"/>
    <p:sldId id="460" r:id="rId31"/>
    <p:sldId id="463" r:id="rId32"/>
    <p:sldId id="464" r:id="rId33"/>
    <p:sldId id="355" r:id="rId34"/>
    <p:sldId id="467" r:id="rId35"/>
    <p:sldId id="468" r:id="rId36"/>
    <p:sldId id="462" r:id="rId37"/>
    <p:sldId id="385" r:id="rId38"/>
    <p:sldId id="469" r:id="rId39"/>
    <p:sldId id="431" r:id="rId40"/>
    <p:sldId id="432" r:id="rId41"/>
    <p:sldId id="435" r:id="rId42"/>
    <p:sldId id="470" r:id="rId43"/>
    <p:sldId id="473" r:id="rId44"/>
    <p:sldId id="472" r:id="rId45"/>
    <p:sldId id="434" r:id="rId46"/>
    <p:sldId id="474" r:id="rId47"/>
    <p:sldId id="486" r:id="rId48"/>
    <p:sldId id="475" r:id="rId49"/>
    <p:sldId id="485" r:id="rId50"/>
    <p:sldId id="436" r:id="rId51"/>
    <p:sldId id="477" r:id="rId52"/>
    <p:sldId id="402" r:id="rId53"/>
    <p:sldId id="476" r:id="rId54"/>
    <p:sldId id="471" r:id="rId55"/>
    <p:sldId id="479" r:id="rId56"/>
    <p:sldId id="404" r:id="rId57"/>
    <p:sldId id="480" r:id="rId58"/>
    <p:sldId id="439" r:id="rId59"/>
    <p:sldId id="418" r:id="rId60"/>
    <p:sldId id="440" r:id="rId61"/>
    <p:sldId id="445" r:id="rId62"/>
    <p:sldId id="446" r:id="rId63"/>
  </p:sldIdLst>
  <p:sldSz cx="9144000" cy="6858000" type="screen4x3"/>
  <p:notesSz cx="9296400" cy="7010400"/>
  <p:custDataLst>
    <p:tags r:id="rId66"/>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08">
          <p15:clr>
            <a:srgbClr val="A4A3A4"/>
          </p15:clr>
        </p15:guide>
        <p15:guide id="2" pos="29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8" clrIdx="0"/>
  <p:cmAuthor id="1" name="Anna Lusher" initials="AL" lastIdx="2" clrIdx="1"/>
  <p:cmAuthor id="2" name="Gershman, Barbara L." initials="GBL" lastIdx="24" clrIdx="2">
    <p:extLst/>
  </p:cmAuthor>
  <p:cmAuthor id="3" name="Janine Loechel" initials="JL" lastIdx="1" clrIdx="3"/>
  <p:cmAuthor id="4" name="Bobbie Gershman" initials="BG" lastIdx="25" clrIdx="4">
    <p:extLst/>
  </p:cmAuthor>
  <p:cmAuthor id="5" name="John Abernathy" initials="JA" lastIdx="24" clrIdx="5">
    <p:extLst/>
  </p:cmAuthor>
  <p:cmAuthor id="6" name="Elizabeth Pappas" initials="EP"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FFFF"/>
    <a:srgbClr val="FF0000"/>
    <a:srgbClr val="00FF00"/>
    <a:srgbClr val="000099"/>
    <a:srgbClr val="663300"/>
    <a:srgbClr val="CCFFCC"/>
    <a:srgbClr val="CC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8" autoAdjust="0"/>
    <p:restoredTop sz="80552" autoAdjust="0"/>
  </p:normalViewPr>
  <p:slideViewPr>
    <p:cSldViewPr>
      <p:cViewPr varScale="1">
        <p:scale>
          <a:sx n="99" d="100"/>
          <a:sy n="99" d="100"/>
        </p:scale>
        <p:origin x="1446" y="7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Lst>
  </p:outlineViewPr>
  <p:notesTextViewPr>
    <p:cViewPr>
      <p:scale>
        <a:sx n="114" d="100"/>
        <a:sy n="114" d="100"/>
      </p:scale>
      <p:origin x="0" y="0"/>
    </p:cViewPr>
  </p:notesTextViewPr>
  <p:sorterViewPr>
    <p:cViewPr>
      <p:scale>
        <a:sx n="66" d="100"/>
        <a:sy n="66" d="100"/>
      </p:scale>
      <p:origin x="0" y="11454"/>
    </p:cViewPr>
  </p:sorterViewPr>
  <p:notesViewPr>
    <p:cSldViewPr>
      <p:cViewPr>
        <p:scale>
          <a:sx n="150" d="100"/>
          <a:sy n="150" d="100"/>
        </p:scale>
        <p:origin x="-560" y="448"/>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19.xml"/><Relationship Id="rId13" Type="http://schemas.openxmlformats.org/officeDocument/2006/relationships/slide" Target="slides/slide40.xml"/><Relationship Id="rId3" Type="http://schemas.openxmlformats.org/officeDocument/2006/relationships/slide" Target="slides/slide11.xml"/><Relationship Id="rId7" Type="http://schemas.openxmlformats.org/officeDocument/2006/relationships/slide" Target="slides/slide15.xml"/><Relationship Id="rId12" Type="http://schemas.openxmlformats.org/officeDocument/2006/relationships/slide" Target="slides/slide35.xml"/><Relationship Id="rId2" Type="http://schemas.openxmlformats.org/officeDocument/2006/relationships/slide" Target="slides/slide2.xml"/><Relationship Id="rId16" Type="http://schemas.openxmlformats.org/officeDocument/2006/relationships/slide" Target="slides/slide58.xml"/><Relationship Id="rId1" Type="http://schemas.openxmlformats.org/officeDocument/2006/relationships/slide" Target="slides/slide1.xml"/><Relationship Id="rId6" Type="http://schemas.openxmlformats.org/officeDocument/2006/relationships/slide" Target="slides/slide14.xml"/><Relationship Id="rId11" Type="http://schemas.openxmlformats.org/officeDocument/2006/relationships/slide" Target="slides/slide28.xml"/><Relationship Id="rId5" Type="http://schemas.openxmlformats.org/officeDocument/2006/relationships/slide" Target="slides/slide13.xml"/><Relationship Id="rId15" Type="http://schemas.openxmlformats.org/officeDocument/2006/relationships/slide" Target="slides/slide55.xml"/><Relationship Id="rId10" Type="http://schemas.openxmlformats.org/officeDocument/2006/relationships/slide" Target="slides/slide25.xml"/><Relationship Id="rId4" Type="http://schemas.openxmlformats.org/officeDocument/2006/relationships/slide" Target="slides/slide12.xml"/><Relationship Id="rId9" Type="http://schemas.openxmlformats.org/officeDocument/2006/relationships/slide" Target="slides/slide21.xml"/><Relationship Id="rId14"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8059033" y="176478"/>
            <a:ext cx="1028630" cy="276141"/>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dirty="0">
                <a:latin typeface="Arial" charset="0"/>
              </a:rPr>
              <a:t>1-</a:t>
            </a:r>
            <a:fld id="{EC01E422-C23A-4453-8D31-2B2A5E205228}"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2781199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Slide Image Placeholder 9"/>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3177" tIns="46589" rIns="93177" bIns="46589" rtlCol="0" anchor="ctr"/>
          <a:lstStyle/>
          <a:p>
            <a:endParaRPr lang="en-US" dirty="0"/>
          </a:p>
        </p:txBody>
      </p:sp>
      <p:sp>
        <p:nvSpPr>
          <p:cNvPr id="11" name="Notes Placeholder 10"/>
          <p:cNvSpPr>
            <a:spLocks noGrp="1"/>
          </p:cNvSpPr>
          <p:nvPr>
            <p:ph type="body" sz="quarter" idx="3"/>
          </p:nvPr>
        </p:nvSpPr>
        <p:spPr>
          <a:xfrm>
            <a:off x="929640" y="3329940"/>
            <a:ext cx="7437120" cy="31546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0272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endParaRPr lang="en-US" dirty="0"/>
          </a:p>
        </p:txBody>
      </p:sp>
    </p:spTree>
    <p:extLst>
      <p:ext uri="{BB962C8B-B14F-4D97-AF65-F5344CB8AC3E}">
        <p14:creationId xmlns:p14="http://schemas.microsoft.com/office/powerpoint/2010/main" val="1243347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2901950" y="530225"/>
            <a:ext cx="3492500" cy="2619375"/>
          </a:xfrm>
          <a:prstGeom prst="rect">
            <a:avLst/>
          </a:prstGeom>
          <a:ln/>
        </p:spPr>
      </p:sp>
      <p:sp>
        <p:nvSpPr>
          <p:cNvPr id="86019"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Options must be purchased by paying an </a:t>
            </a:r>
            <a:r>
              <a:rPr lang="en-US" i="1" dirty="0"/>
              <a:t>option premium, </a:t>
            </a:r>
            <a:r>
              <a:rPr lang="en-US" dirty="0"/>
              <a:t>which is a function of two components: intrinsic value and time value. An option’s </a:t>
            </a:r>
            <a:r>
              <a:rPr lang="en-US" i="1" dirty="0"/>
              <a:t>intrinsic value </a:t>
            </a:r>
            <a:r>
              <a:rPr lang="en-US" dirty="0"/>
              <a:t>is equal to the gain that could be realized by exercising the option immediately. </a:t>
            </a:r>
          </a:p>
          <a:p>
            <a:r>
              <a:rPr lang="en-US" dirty="0"/>
              <a:t>An option with a positive intrinsic value is said to be “in-the-money.” The </a:t>
            </a:r>
            <a:r>
              <a:rPr lang="en-US" i="1" dirty="0"/>
              <a:t>time value </a:t>
            </a:r>
            <a:r>
              <a:rPr lang="en-US" dirty="0"/>
              <a:t>of an option relates to the fact that the spot rate can change over time and cause the option’s intrinsic value to increase. </a:t>
            </a:r>
          </a:p>
          <a:p>
            <a:r>
              <a:rPr lang="en-US" dirty="0"/>
              <a:t>As time passes, the time value of an option decreases because there is less time remaining for the option to increase in intrinsic value. The fair value of a foreign currency option on a specific date is the sum of its intrinsic and time values on that date. </a:t>
            </a:r>
          </a:p>
        </p:txBody>
      </p:sp>
    </p:spTree>
    <p:extLst>
      <p:ext uri="{BB962C8B-B14F-4D97-AF65-F5344CB8AC3E}">
        <p14:creationId xmlns:p14="http://schemas.microsoft.com/office/powerpoint/2010/main" val="2424851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LO</a:t>
            </a:r>
            <a:r>
              <a:rPr lang="en-US" baseline="0" dirty="0"/>
              <a:t> 9-2: </a:t>
            </a:r>
            <a:r>
              <a:rPr lang="en-US" dirty="0"/>
              <a:t>Account for foreign currency transactions using the two-transaction perspective, accrual approach.</a:t>
            </a:r>
          </a:p>
        </p:txBody>
      </p:sp>
    </p:spTree>
    <p:extLst>
      <p:ext uri="{BB962C8B-B14F-4D97-AF65-F5344CB8AC3E}">
        <p14:creationId xmlns:p14="http://schemas.microsoft.com/office/powerpoint/2010/main" val="1212223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2901950" y="530225"/>
            <a:ext cx="3492500" cy="2619375"/>
          </a:xfrm>
          <a:prstGeom prst="rect">
            <a:avLst/>
          </a:prstGeom>
          <a:ln/>
        </p:spPr>
      </p:sp>
      <p:sp>
        <p:nvSpPr>
          <p:cNvPr id="59395" name="Rectangle 3"/>
          <p:cNvSpPr>
            <a:spLocks noGrp="1" noChangeArrowheads="1"/>
          </p:cNvSpPr>
          <p:nvPr>
            <p:ph type="body" idx="1"/>
          </p:nvPr>
        </p:nvSpPr>
        <p:spPr>
          <a:xfrm>
            <a:off x="1239520" y="3329940"/>
            <a:ext cx="6817360" cy="3154680"/>
          </a:xfrm>
          <a:prstGeom prst="rect">
            <a:avLst/>
          </a:prstGeom>
          <a:noFill/>
          <a:ln w="9525"/>
        </p:spPr>
        <p:txBody>
          <a:bodyPr/>
          <a:lstStyle/>
          <a:p>
            <a:pPr>
              <a:spcBef>
                <a:spcPts val="1223"/>
              </a:spcBef>
            </a:pPr>
            <a:r>
              <a:rPr lang="en-US" dirty="0"/>
              <a:t>Export sales and import purchases are international transactions; they are components of what is called </a:t>
            </a:r>
            <a:r>
              <a:rPr lang="en-US" i="1" dirty="0"/>
              <a:t>trade. </a:t>
            </a:r>
            <a:r>
              <a:rPr lang="en-US" dirty="0"/>
              <a:t>When two parties from different countries enter into a transaction, they must decide which of the two countries’ currencies to use to settle the transaction. For example, if a U.S. computer manufacturer sells to a customer in Japan, the parties must decide whether the transaction will be denominated (payment will be made) in U.S. dollars or in Japanese yen. </a:t>
            </a:r>
          </a:p>
          <a:p>
            <a:pPr>
              <a:spcBef>
                <a:spcPts val="1223"/>
              </a:spcBef>
            </a:pPr>
            <a:r>
              <a:rPr lang="en-US" dirty="0"/>
              <a:t>Assume that a U.S. exporter (Amerco) sells goods to a German importer that will pay in euros (€). In this situation, Amerco has entered into a foreign currency transaction. It must restate the euro amount that it actually will receive into U.S. dollars to account for this transaction. This happens because Amerco keeps its books and prepares financial statements in U.S. dollars. Although the German importer has entered into an international transaction, it does not have a foreign currency transaction (payment will be made in its currency) and no restatement is necessary. </a:t>
            </a:r>
          </a:p>
        </p:txBody>
      </p:sp>
    </p:spTree>
    <p:extLst>
      <p:ext uri="{BB962C8B-B14F-4D97-AF65-F5344CB8AC3E}">
        <p14:creationId xmlns:p14="http://schemas.microsoft.com/office/powerpoint/2010/main" val="2813663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2901950" y="530225"/>
            <a:ext cx="3492500" cy="2619375"/>
          </a:xfrm>
          <a:prstGeom prst="rect">
            <a:avLst/>
          </a:prstGeom>
          <a:ln/>
        </p:spPr>
      </p:sp>
      <p:sp>
        <p:nvSpPr>
          <p:cNvPr id="5939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Assume that, as is customary in its industry, Amerco does not require immediate payment and allows its German customer 30 days to pay for its purchases. By doing this, Amerco runs the risk that the euro might depreciate against the U.S. dollar between the sale date and the date of payment. If so, the sale would generate fewer U.S. dollars than it would have had the euro not decreased in value, and the sale is less profitable because it was made on a credit basis. In this situation Amerco is said to have an </a:t>
            </a:r>
            <a:r>
              <a:rPr lang="en-US" i="1" dirty="0"/>
              <a:t>exposure to foreign exchange risk. </a:t>
            </a:r>
          </a:p>
        </p:txBody>
      </p:sp>
    </p:spTree>
    <p:extLst>
      <p:ext uri="{BB962C8B-B14F-4D97-AF65-F5344CB8AC3E}">
        <p14:creationId xmlns:p14="http://schemas.microsoft.com/office/powerpoint/2010/main" val="1266669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2901950" y="530225"/>
            <a:ext cx="3492500" cy="2619375"/>
          </a:xfrm>
          <a:prstGeom prst="rect">
            <a:avLst/>
          </a:prstGeom>
          <a:ln/>
        </p:spPr>
      </p:sp>
      <p:sp>
        <p:nvSpPr>
          <p:cNvPr id="5939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i="1" dirty="0"/>
              <a:t>Export sale: </a:t>
            </a:r>
            <a:r>
              <a:rPr lang="en-US" dirty="0"/>
              <a:t>A transaction exposure exists when the exporter </a:t>
            </a:r>
            <a:r>
              <a:rPr lang="en-US" i="1" dirty="0"/>
              <a:t>allows the buyer to pay in a foreign currency </a:t>
            </a:r>
            <a:r>
              <a:rPr lang="en-US" u="sng" dirty="0"/>
              <a:t>and</a:t>
            </a:r>
            <a:r>
              <a:rPr lang="en-US" dirty="0"/>
              <a:t> </a:t>
            </a:r>
            <a:r>
              <a:rPr lang="en-US" i="1" dirty="0"/>
              <a:t>allows the buyer to pay sometime after the sale has been made. </a:t>
            </a:r>
            <a:r>
              <a:rPr lang="en-US" dirty="0"/>
              <a:t>The exporter is exposed to the risk that the foreign currency might depreciate (decrease in value) between the date of sale and the date payment is received, thereby decreasing the U.S. dollars ultimately collected. </a:t>
            </a:r>
          </a:p>
          <a:p>
            <a:pPr marL="171450" indent="-171450">
              <a:buFont typeface="Arial"/>
              <a:buChar char="•"/>
            </a:pPr>
            <a:r>
              <a:rPr lang="en-US" dirty="0"/>
              <a:t>Note that there is no exposure to foreign exchange risk if the exporter requires the foreign customer to make payment on the date of sale. In that case, the exporter would receive foreign currency and immediately convert it into U.S. dollars at the spot rate on the date of sale. </a:t>
            </a:r>
          </a:p>
        </p:txBody>
      </p:sp>
    </p:spTree>
    <p:extLst>
      <p:ext uri="{BB962C8B-B14F-4D97-AF65-F5344CB8AC3E}">
        <p14:creationId xmlns:p14="http://schemas.microsoft.com/office/powerpoint/2010/main" val="3694603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2901950" y="530225"/>
            <a:ext cx="3492500" cy="2619375"/>
          </a:xfrm>
          <a:prstGeom prst="rect">
            <a:avLst/>
          </a:prstGeom>
          <a:ln/>
        </p:spPr>
      </p:sp>
      <p:sp>
        <p:nvSpPr>
          <p:cNvPr id="5939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i="1" dirty="0"/>
              <a:t>Import purchase: </a:t>
            </a:r>
            <a:r>
              <a:rPr lang="en-US" dirty="0"/>
              <a:t>A transaction exposure exists when the importer </a:t>
            </a:r>
            <a:r>
              <a:rPr lang="en-US" i="1" dirty="0"/>
              <a:t>is required to pay in foreign currency </a:t>
            </a:r>
            <a:r>
              <a:rPr lang="en-US" u="sng" dirty="0"/>
              <a:t>and</a:t>
            </a:r>
            <a:r>
              <a:rPr lang="en-US" u="none" dirty="0"/>
              <a:t> </a:t>
            </a:r>
            <a:r>
              <a:rPr lang="en-US" i="1" dirty="0"/>
              <a:t>is allowed to pay sometime after the purchase has been made. </a:t>
            </a:r>
            <a:r>
              <a:rPr lang="en-US" dirty="0"/>
              <a:t>The importer is exposed to the risk that the foreign currency might appreciate (increase in price) between the date of purchase and the date of payment, thereby increasing the U.S. dollars that have to be paid for the imported goods. </a:t>
            </a:r>
          </a:p>
          <a:p>
            <a:pPr marL="171450" indent="-171450">
              <a:buFont typeface="Arial"/>
              <a:buChar char="•"/>
            </a:pPr>
            <a:r>
              <a:rPr lang="en-US" dirty="0"/>
              <a:t>Note that there is no exposure to foreign exchange risk if the importer makes payment in foreign currency on the date of purchase. In that case, the importer converts U.S. dollars into foreign currency at the spot rate on the date of purchase and immediately makes payment. </a:t>
            </a:r>
          </a:p>
        </p:txBody>
      </p:sp>
    </p:spTree>
    <p:extLst>
      <p:ext uri="{BB962C8B-B14F-4D97-AF65-F5344CB8AC3E}">
        <p14:creationId xmlns:p14="http://schemas.microsoft.com/office/powerpoint/2010/main" val="2625492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2901950" y="530225"/>
            <a:ext cx="3492500" cy="2619375"/>
          </a:xfrm>
          <a:prstGeom prst="rect">
            <a:avLst/>
          </a:prstGeom>
          <a:ln/>
        </p:spPr>
      </p:sp>
      <p:sp>
        <p:nvSpPr>
          <p:cNvPr id="60419"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The major issue in accounting for foreign currency transactions is how to deal with the change in U.S. dollar value of the sales revenue and account receivable resulting from the export when the foreign currency changes in value. (The corollary issue is how to deal with the change in the U.S. dollar value of the account payable and goods being acquired in an import purchase.) </a:t>
            </a:r>
          </a:p>
        </p:txBody>
      </p:sp>
    </p:spTree>
    <p:extLst>
      <p:ext uri="{BB962C8B-B14F-4D97-AF65-F5344CB8AC3E}">
        <p14:creationId xmlns:p14="http://schemas.microsoft.com/office/powerpoint/2010/main" val="3504327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2901950" y="530225"/>
            <a:ext cx="3492500" cy="2619375"/>
          </a:xfrm>
          <a:prstGeom prst="rect">
            <a:avLst/>
          </a:prstGeom>
          <a:ln/>
        </p:spPr>
      </p:sp>
      <p:sp>
        <p:nvSpPr>
          <p:cNvPr id="60419"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FASB </a:t>
            </a:r>
            <a:r>
              <a:rPr lang="en-US" i="1" dirty="0"/>
              <a:t>ASC </a:t>
            </a:r>
            <a:r>
              <a:rPr lang="en-US" dirty="0"/>
              <a:t>830-20 Foreign Currency Matters - Foreign Currency Transactions requires companies to use what can be referred to as a </a:t>
            </a:r>
            <a:r>
              <a:rPr lang="en-US" i="1" dirty="0"/>
              <a:t>two-transaction perspective </a:t>
            </a:r>
            <a:r>
              <a:rPr lang="en-US" dirty="0"/>
              <a:t>in accounting for foreign currency transactions. This perspective treats the export sale and the subsequent collection of cash as two separate transactions. Because management has made two decisions—(1) to make the export sale and (2) to extend credit in foreign currency to the customer—the company should report the income effect from each of these decisions separately. The U.S. dollar value of the sale is recorded at the date the sale occurs. At that point, the sale has been completed; there are no subsequent adjustments to the Sales account. Any difference between the number of U.S. dollars that could have been received at the date of sale and the number of U.S. dollars actually received at the date of collection due to fluctuations in the exchange rate is a result of the decision to extend foreign currency credit to the customer. This difference is treated as a foreign exchange gain or loss that is reported separately from Sales in the income statement. </a:t>
            </a:r>
          </a:p>
        </p:txBody>
      </p:sp>
    </p:spTree>
    <p:extLst>
      <p:ext uri="{BB962C8B-B14F-4D97-AF65-F5344CB8AC3E}">
        <p14:creationId xmlns:p14="http://schemas.microsoft.com/office/powerpoint/2010/main" val="3007934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2901950" y="530225"/>
            <a:ext cx="3492500" cy="2619375"/>
          </a:xfrm>
          <a:prstGeom prst="rect">
            <a:avLst/>
          </a:prstGeom>
          <a:ln/>
        </p:spPr>
      </p:sp>
      <p:sp>
        <p:nvSpPr>
          <p:cNvPr id="60419"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Similarly, an import purchase denominated in a foreign currency and the subsequent payment of cash must be accounted for separately. The U.S. dollar value of the goods purchased is recorded at the date of purchase, with no subsequent adjustments to the cost of the goods. Any difference between the number of U.S. dollars that could have been paid on the date of purchase and the actual number of U.S. dollars that is paid on the payment date due to a change in the exchange rate is treated as a foreign exchange gain or loss. </a:t>
            </a:r>
          </a:p>
        </p:txBody>
      </p:sp>
    </p:spTree>
    <p:extLst>
      <p:ext uri="{BB962C8B-B14F-4D97-AF65-F5344CB8AC3E}">
        <p14:creationId xmlns:p14="http://schemas.microsoft.com/office/powerpoint/2010/main" val="566608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prstGeom prst="rect">
            <a:avLst/>
          </a:prstGeom>
          <a:ln/>
        </p:spPr>
      </p:sp>
      <p:sp>
        <p:nvSpPr>
          <p:cNvPr id="61443" name="Rectangle 3"/>
          <p:cNvSpPr>
            <a:spLocks noGrp="1" noChangeArrowheads="1"/>
          </p:cNvSpPr>
          <p:nvPr>
            <p:ph type="body" idx="1"/>
          </p:nvPr>
        </p:nvSpPr>
        <p:spPr>
          <a:xfrm>
            <a:off x="1239520" y="3329940"/>
            <a:ext cx="6817360" cy="3154680"/>
          </a:xfrm>
          <a:prstGeom prst="rect">
            <a:avLst/>
          </a:prstGeom>
          <a:noFill/>
          <a:ln w="9525"/>
        </p:spPr>
        <p:txBody>
          <a:bodyPr/>
          <a:lstStyle/>
          <a:p>
            <a:pPr defTabSz="931774">
              <a:defRPr/>
            </a:pPr>
            <a:r>
              <a:rPr lang="en-US" dirty="0"/>
              <a:t>A summary of the relationship between fluctuations in exchange rates and foreign exchange gains and losses is presented in the table. A foreign currency receivable arising from an export sale creates an </a:t>
            </a:r>
            <a:r>
              <a:rPr lang="en-US" i="1" dirty="0"/>
              <a:t>asset exposure </a:t>
            </a:r>
            <a:r>
              <a:rPr lang="en-US" dirty="0"/>
              <a:t>to foreign exchange risk. If the foreign currency appreciates, the foreign currency asset increases in U.S. dollar value and a foreign exchange gain arises; depreciation of the foreign currency causes a foreign exchange loss. A foreign currency payable arising from an import purchase creates a </a:t>
            </a:r>
            <a:r>
              <a:rPr lang="en-US" i="1" dirty="0"/>
              <a:t>liability exposure </a:t>
            </a:r>
            <a:r>
              <a:rPr lang="en-US" dirty="0"/>
              <a:t>to foreign exchange risk. If the foreign currency appreciates, the foreign currency liability increases in U.S. dollar value and a foreign exchange loss results; depreciation of the currency results in a foreign exchange gain. </a:t>
            </a:r>
          </a:p>
        </p:txBody>
      </p:sp>
    </p:spTree>
    <p:extLst>
      <p:ext uri="{BB962C8B-B14F-4D97-AF65-F5344CB8AC3E}">
        <p14:creationId xmlns:p14="http://schemas.microsoft.com/office/powerpoint/2010/main" val="3781359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LO 9-1: Understand concepts related to foreign currency, exchange rates, and foreign exchange risk. </a:t>
            </a:r>
          </a:p>
        </p:txBody>
      </p:sp>
    </p:spTree>
    <p:extLst>
      <p:ext uri="{BB962C8B-B14F-4D97-AF65-F5344CB8AC3E}">
        <p14:creationId xmlns:p14="http://schemas.microsoft.com/office/powerpoint/2010/main" val="3211052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2901950" y="530225"/>
            <a:ext cx="3492500" cy="2619375"/>
          </a:xfrm>
          <a:prstGeom prst="rect">
            <a:avLst/>
          </a:prstGeom>
          <a:ln/>
        </p:spPr>
      </p:sp>
      <p:sp>
        <p:nvSpPr>
          <p:cNvPr id="60419"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dirty="0"/>
              <a:t>Authoritative accounting literature requires foreign currency balances such as a foreign currency receivable or a foreign currency payable to be revalued at the balance sheet date to account for the change in exchange rates. Under the two-transaction perspective, this means that a foreign exchange gain or loss arises at the balance sheet date. The next question then is what should be done with these foreign exchange gains and losses that have not yet been realized in cash. Should they be included in net income? </a:t>
            </a:r>
          </a:p>
          <a:p>
            <a:r>
              <a:rPr lang="en-US" sz="1200" dirty="0"/>
              <a:t>U.S. GAAP requires unrealized foreign exchange gains and losses to be reported in net income in the period in which the exchange rate changes. This is consistent with accrual accounting as it results in reporting the effect of a rate change that will have an impact on cash flow in the period when the event causing the impact takes place. </a:t>
            </a:r>
          </a:p>
        </p:txBody>
      </p:sp>
    </p:spTree>
    <p:extLst>
      <p:ext uri="{BB962C8B-B14F-4D97-AF65-F5344CB8AC3E}">
        <p14:creationId xmlns:p14="http://schemas.microsoft.com/office/powerpoint/2010/main" val="3386986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prstGeom prst="rect">
            <a:avLst/>
          </a:prstGeom>
          <a:ln/>
        </p:spPr>
      </p:sp>
      <p:sp>
        <p:nvSpPr>
          <p:cNvPr id="6144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U.S. GAAP requires unrealized foreign exchange gains and losses to be reported in net income in the period in which the exchange rate changes. This is consistent with accrual accounting as it results in reporting the effect of a rate change that will have an impact on cash flow in the period when the event causing the impact takes place. Thus, any change in the exchange rate from the date of sale to the balance sheet date results in a foreign exchange gain or loss to be reported in income in that period. Any change in the exchange rate from the balance sheet date to the date of collection results in a second foreign exchange gain or loss that is reported in the net income in the second accounting period.</a:t>
            </a:r>
          </a:p>
        </p:txBody>
      </p:sp>
    </p:spTree>
    <p:extLst>
      <p:ext uri="{BB962C8B-B14F-4D97-AF65-F5344CB8AC3E}">
        <p14:creationId xmlns:p14="http://schemas.microsoft.com/office/powerpoint/2010/main" val="3294552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mn-ea"/>
                <a:cs typeface="+mn-cs"/>
              </a:rPr>
              <a:t>Sales are reported in net income at the amount that would have been received if the customer had not been given 30 days to pay the 1 million pounds—that is, $1,300,000. A separate foreign exchange loss of $15,000 is reported in net income to indicate that because of the decision to extend foreign currency credit to the British customer and because the pound decreased in value, Eximco actually received fewer U.S. dollars.</a:t>
            </a:r>
          </a:p>
          <a:p>
            <a:r>
              <a:rPr lang="en-US" sz="1200" kern="1200" dirty="0">
                <a:solidFill>
                  <a:schemeClr val="tx1"/>
                </a:solidFill>
                <a:effectLst/>
                <a:latin typeface="Times New Roman" pitchFamily="18" charset="0"/>
                <a:ea typeface="+mn-ea"/>
                <a:cs typeface="+mn-cs"/>
              </a:rPr>
              <a:t>Note that Eximco creates an “Account” account, which is separate from its U.S. dollar receivables. Companies engaged in international trade need to keep separate receivable and payable accounts in each of the currencies in which they have transactions. Each foreign currency receivable and payable should have a separate account number in the company’s chart of accounts.</a:t>
            </a:r>
          </a:p>
          <a:p>
            <a:r>
              <a:rPr lang="en-US" sz="1200" kern="1200" dirty="0">
                <a:solidFill>
                  <a:schemeClr val="tx1"/>
                </a:solidFill>
                <a:effectLst/>
                <a:latin typeface="Times New Roman" pitchFamily="18" charset="0"/>
                <a:ea typeface="+mn-ea"/>
                <a:cs typeface="+mn-cs"/>
              </a:rPr>
              <a:t>The loss on the account receivable is recorded in a Foreign Exchange Gain or Loss account, which will have either a debit (net loss) or credit (net gain) balance at the end of each accounting period. If the British pound had appreciated against the U.S. dollar from the date of sale to the date of collection, Eximco would have made a credit to the Foreign Exchange Gain or Loss account to recognize the gain.</a:t>
            </a:r>
          </a:p>
          <a:p>
            <a:endParaRPr lang="en-US" dirty="0"/>
          </a:p>
        </p:txBody>
      </p:sp>
    </p:spTree>
    <p:extLst>
      <p:ext uri="{BB962C8B-B14F-4D97-AF65-F5344CB8AC3E}">
        <p14:creationId xmlns:p14="http://schemas.microsoft.com/office/powerpoint/2010/main" val="3232017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In 2021, Eximco records a foreign exchange loss of $13,000. This results in a net increase of $1,272,000 in Retained Earnings that is balanced by an equal increase in Cash over the two-year period. Over the two-year period, Eximco recognizes a net foreign exchange loss of $28,000.</a:t>
            </a:r>
          </a:p>
          <a:p>
            <a:endParaRPr lang="en-US" dirty="0"/>
          </a:p>
        </p:txBody>
      </p:sp>
    </p:spTree>
    <p:extLst>
      <p:ext uri="{BB962C8B-B14F-4D97-AF65-F5344CB8AC3E}">
        <p14:creationId xmlns:p14="http://schemas.microsoft.com/office/powerpoint/2010/main" val="545253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b="1" i="1" dirty="0"/>
              <a:t>International Accounting Standard 21</a:t>
            </a:r>
            <a:r>
              <a:rPr lang="en-US" i="1" dirty="0"/>
              <a:t>—</a:t>
            </a:r>
            <a:r>
              <a:rPr lang="en-US" b="1" dirty="0"/>
              <a:t>The Effects of Changes in Foreign Exchange Rates </a:t>
            </a:r>
            <a:endParaRPr lang="en-US" dirty="0"/>
          </a:p>
          <a:p>
            <a:r>
              <a:rPr lang="en-US" dirty="0"/>
              <a:t>Similar to U.S. GAAP, </a:t>
            </a:r>
            <a:r>
              <a:rPr lang="en-US" i="1" dirty="0"/>
              <a:t>IAS 21, </a:t>
            </a:r>
            <a:r>
              <a:rPr lang="en-US" dirty="0"/>
              <a:t>“The Effects of Changes in Foreign Exchange Rates,” also requires the use of a two-transaction perspective in accounting for foreign currency transactions with unrealized foreign exchange gains and losses accrued in net income in the period of exchange rate change. There are no substantive differences between IFRS and U.S. GAAP in the accounting for foreign currency transactions. </a:t>
            </a:r>
          </a:p>
        </p:txBody>
      </p:sp>
    </p:spTree>
    <p:extLst>
      <p:ext uri="{BB962C8B-B14F-4D97-AF65-F5344CB8AC3E}">
        <p14:creationId xmlns:p14="http://schemas.microsoft.com/office/powerpoint/2010/main" val="3524140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LO 9-3: Account for foreign currency borrowings.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0561712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In addition to the receivables and payables that arise from import and export activities, companies often must account for foreign currency borrowings, another type of foreign currency transaction. Companies borrow foreign currency from foreign lenders either to finance foreign operations or perhaps to take advantage of more favorable interest rates. The facts that both the principal and interest are denominated in foreign currency and both create an exposure to foreign exchange risk complicate accounting for a foreign currency borrowing. </a:t>
            </a:r>
          </a:p>
        </p:txBody>
      </p:sp>
    </p:spTree>
    <p:extLst>
      <p:ext uri="{BB962C8B-B14F-4D97-AF65-F5344CB8AC3E}">
        <p14:creationId xmlns:p14="http://schemas.microsoft.com/office/powerpoint/2010/main" val="37787400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At times companies lend foreign currency to related parties, creating the opposite situation from a foreign currency borrowing. The accounting involves keeping track of a note receivable and related interest receivable, both of which are denominated in foreign currency. Fluctuations in the U.S. dollar value of the principal and interest generally give rise to foreign exchange gains and losses that would be included in net income. An exception arises when the foreign currency loan is made on a long-term basis to a foreign branch, subsidiary, or equity method affiliate. Foreign exchange gains and losses on “intra-entity foreign currency transactions that are of a long-term investment nature (that is, settlement is not planned or anticipated in the foreseeable future)” are deferred in accumulated other comprehensive income until the loan is repaid. Only the foreign exchange gains and losses related to the interest receivable are recorded currently in net income. </a:t>
            </a:r>
          </a:p>
        </p:txBody>
      </p:sp>
    </p:spTree>
    <p:extLst>
      <p:ext uri="{BB962C8B-B14F-4D97-AF65-F5344CB8AC3E}">
        <p14:creationId xmlns:p14="http://schemas.microsoft.com/office/powerpoint/2010/main" val="3723016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LO 9-4: Understand the different types of foreign exchange risk that can be hedged and how foreign currency forward contracts and foreign currency options can be used to hedge those risks.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8814336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2901950" y="530225"/>
            <a:ext cx="3492500" cy="2619375"/>
          </a:xfrm>
          <a:prstGeom prst="rect">
            <a:avLst/>
          </a:prstGeom>
          <a:ln/>
        </p:spPr>
      </p:sp>
      <p:sp>
        <p:nvSpPr>
          <p:cNvPr id="6451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To avoid uncertainty of unfavorable changes in the value of foreign currencies, companies often use derivative financial instruments to hedge against the effect of unfavorable changes in the value of foreign currencies. A derivative financial instrument, or simply derivative, derives its value from some “underlying.” In the case of foreign currency derivatives, the underlying is the currency exchange rate. The two most common derivatives used to hedge foreign exchange risk are </a:t>
            </a:r>
            <a:r>
              <a:rPr lang="en-US" i="1" dirty="0"/>
              <a:t>foreign currency forward contracts </a:t>
            </a:r>
            <a:r>
              <a:rPr lang="en-US" dirty="0"/>
              <a:t>and </a:t>
            </a:r>
            <a:r>
              <a:rPr lang="en-US" i="1" dirty="0"/>
              <a:t>foreign currency options. </a:t>
            </a:r>
            <a:endParaRPr lang="en-US" dirty="0"/>
          </a:p>
        </p:txBody>
      </p:sp>
    </p:spTree>
    <p:extLst>
      <p:ext uri="{BB962C8B-B14F-4D97-AF65-F5344CB8AC3E}">
        <p14:creationId xmlns:p14="http://schemas.microsoft.com/office/powerpoint/2010/main" val="2852254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prstGeom prst="rect">
            <a:avLst/>
          </a:prstGeom>
          <a:ln/>
        </p:spPr>
      </p:sp>
      <p:sp>
        <p:nvSpPr>
          <p:cNvPr id="5222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Each country (or group of countries) uses its own currency as the unit of value for the purchase and sale of goods and services. The currency used in the United States is the U.S. dollar, the currency used in Mexico is the Mexican peso, the currency used by a subset of European Union countries is the Euro, and so on. If a U.S. citizen travels to Mexico and wishes to purchase local goods, Mexican merchants require payment to be made in Mexican pesos. To make a purchase in Mexico, a U.S. citizen would need to acquire pesos using U.S. dollars. The foreign currency </a:t>
            </a:r>
            <a:r>
              <a:rPr lang="en-US" i="1" dirty="0"/>
              <a:t>exchange rate </a:t>
            </a:r>
            <a:r>
              <a:rPr lang="en-US" dirty="0"/>
              <a:t>is the price at which the foreign currency can be acquired (or sold). A variety of factors determine the exchange rate between two currencies; unfortunately for those engaged in international business, the exchange rate can fluctuate over time.</a:t>
            </a:r>
            <a:endParaRPr lang="en-US" baseline="30000" dirty="0"/>
          </a:p>
          <a:p>
            <a:r>
              <a:rPr lang="en-US" dirty="0"/>
              <a:t>Exchange Rate Mechanisms </a:t>
            </a:r>
          </a:p>
          <a:p>
            <a:r>
              <a:rPr lang="en-US" dirty="0"/>
              <a:t>Exchange rates have not always fluctuated. During the period 1945–1973, countries fixed the value of their currency in terms of the U.S. dollar, and the value of the U.S. dollar was fixed in terms of gold. In March 1973, most countries allowed their currencies to float in value. Today, several different currency arrangements exist. </a:t>
            </a:r>
          </a:p>
        </p:txBody>
      </p:sp>
    </p:spTree>
    <p:extLst>
      <p:ext uri="{BB962C8B-B14F-4D97-AF65-F5344CB8AC3E}">
        <p14:creationId xmlns:p14="http://schemas.microsoft.com/office/powerpoint/2010/main" val="129231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2901950" y="530225"/>
            <a:ext cx="3492500" cy="2619375"/>
          </a:xfrm>
          <a:prstGeom prst="rect">
            <a:avLst/>
          </a:prstGeom>
          <a:ln/>
        </p:spPr>
      </p:sp>
      <p:sp>
        <p:nvSpPr>
          <p:cNvPr id="65539" name="Rectangle 3"/>
          <p:cNvSpPr>
            <a:spLocks noGrp="1" noChangeArrowheads="1"/>
          </p:cNvSpPr>
          <p:nvPr>
            <p:ph type="body" idx="1"/>
          </p:nvPr>
        </p:nvSpPr>
        <p:spPr>
          <a:xfrm>
            <a:off x="1239520" y="3329940"/>
            <a:ext cx="6817360" cy="3154680"/>
          </a:xfrm>
          <a:prstGeom prst="rect">
            <a:avLst/>
          </a:prstGeom>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Through a forward contract, a company can lock in the price at which it will sell foreign currency it receives in three months. An option establishes a price at which it will be able, but is not required, to sell the foreign currency it receives in three months. If the company enters into a forward contract or purchases a put option on the date the sale is made, the derivative is being used as a </a:t>
            </a:r>
            <a:r>
              <a:rPr lang="en-US" i="1" dirty="0"/>
              <a:t>hedge of a recognized foreign currency</a:t>
            </a:r>
            <a:r>
              <a:rPr lang="mr-IN" i="1" dirty="0"/>
              <a:t>–</a:t>
            </a:r>
            <a:r>
              <a:rPr lang="en-US" i="1" dirty="0"/>
              <a:t>denominated asset </a:t>
            </a:r>
            <a:r>
              <a:rPr lang="en-US" dirty="0"/>
              <a:t>(the euro account receivable). </a:t>
            </a:r>
          </a:p>
        </p:txBody>
      </p:sp>
    </p:spTree>
    <p:extLst>
      <p:ext uri="{BB962C8B-B14F-4D97-AF65-F5344CB8AC3E}">
        <p14:creationId xmlns:p14="http://schemas.microsoft.com/office/powerpoint/2010/main" val="6218523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901950" y="530225"/>
            <a:ext cx="3492500" cy="2619375"/>
          </a:xfrm>
          <a:prstGeom prst="rect">
            <a:avLst/>
          </a:prstGeom>
          <a:ln/>
        </p:spPr>
      </p:sp>
      <p:sp>
        <p:nvSpPr>
          <p:cNvPr id="66563" name="Rectangle 3"/>
          <p:cNvSpPr>
            <a:spLocks noGrp="1" noChangeArrowheads="1"/>
          </p:cNvSpPr>
          <p:nvPr>
            <p:ph type="body" idx="1"/>
          </p:nvPr>
        </p:nvSpPr>
        <p:spPr>
          <a:xfrm>
            <a:off x="1239520" y="3329940"/>
            <a:ext cx="6817360" cy="3154680"/>
          </a:xfrm>
          <a:prstGeom prst="rect">
            <a:avLst/>
          </a:prstGeom>
          <a:noFill/>
          <a:ln w="9525"/>
        </p:spPr>
        <p:txBody>
          <a:bodyPr/>
          <a:lstStyle/>
          <a:p>
            <a:pPr defTabSz="931774">
              <a:defRPr/>
            </a:pPr>
            <a:r>
              <a:rPr lang="en-US" dirty="0"/>
              <a:t>Companies engaged in foreign currency activities often enter into hedging arrangements as soon as they receive a noncancelable sales order or place a noncancelable purchase order. A noncancelable order that specifies the foreign currency price and date of delivery is known as a </a:t>
            </a:r>
            <a:r>
              <a:rPr lang="en-US" i="1" dirty="0"/>
              <a:t>foreign currency firm commitment. </a:t>
            </a:r>
          </a:p>
        </p:txBody>
      </p:sp>
    </p:spTree>
    <p:extLst>
      <p:ext uri="{BB962C8B-B14F-4D97-AF65-F5344CB8AC3E}">
        <p14:creationId xmlns:p14="http://schemas.microsoft.com/office/powerpoint/2010/main" val="17282942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901950" y="530225"/>
            <a:ext cx="3492500" cy="2619375"/>
          </a:xfrm>
          <a:prstGeom prst="rect">
            <a:avLst/>
          </a:prstGeom>
          <a:ln/>
        </p:spPr>
      </p:sp>
      <p:sp>
        <p:nvSpPr>
          <p:cNvPr id="66563" name="Rectangle 3"/>
          <p:cNvSpPr>
            <a:spLocks noGrp="1" noChangeArrowheads="1"/>
          </p:cNvSpPr>
          <p:nvPr>
            <p:ph type="body" idx="1"/>
          </p:nvPr>
        </p:nvSpPr>
        <p:spPr>
          <a:xfrm>
            <a:off x="1239520" y="3329940"/>
            <a:ext cx="6817360" cy="3154680"/>
          </a:xfrm>
          <a:prstGeom prst="rect">
            <a:avLst/>
          </a:prstGeom>
          <a:noFill/>
          <a:ln w="9525"/>
        </p:spPr>
        <p:txBody>
          <a:bodyPr/>
          <a:lstStyle/>
          <a:p>
            <a:pPr marL="457200" indent="-457200">
              <a:spcBef>
                <a:spcPct val="30000"/>
              </a:spcBef>
              <a:buFont typeface="Wingdings" panose="05000000000000000000" pitchFamily="2" charset="2"/>
              <a:buChar char="Ø"/>
              <a:defRPr/>
            </a:pPr>
            <a:r>
              <a:rPr lang="en-US" sz="1200" b="1" dirty="0">
                <a:solidFill>
                  <a:srgbClr val="000066"/>
                </a:solidFill>
              </a:rPr>
              <a:t>Assume an American company, Amerco, accepts an order to sell parts to a customer in South Korea at a price of 5 million Korean won. The parts will be delivered and payment will be received on August 15. </a:t>
            </a:r>
          </a:p>
          <a:p>
            <a:pPr marL="457200" indent="-457200">
              <a:spcBef>
                <a:spcPct val="30000"/>
              </a:spcBef>
              <a:buFont typeface="Wingdings" panose="05000000000000000000" pitchFamily="2" charset="2"/>
              <a:buChar char="Ø"/>
              <a:defRPr/>
            </a:pPr>
            <a:r>
              <a:rPr lang="en-US" sz="1200" b="1" dirty="0">
                <a:solidFill>
                  <a:srgbClr val="000066"/>
                </a:solidFill>
              </a:rPr>
              <a:t>On June 1, before the sale has been made, Amerco enters into a forward contract to sell 5 million Korean won on August 15. In this case, Amerco is using a foreign currency derivative as a hedge of an unrecognized foreign currency firm commitment. </a:t>
            </a:r>
            <a:endParaRPr lang="en-US" sz="1200" b="1" dirty="0">
              <a:solidFill>
                <a:srgbClr val="000066"/>
              </a:solidFill>
              <a:cs typeface="Times New Roman" pitchFamily="18" charset="0"/>
            </a:endParaRPr>
          </a:p>
        </p:txBody>
      </p:sp>
    </p:spTree>
    <p:extLst>
      <p:ext uri="{BB962C8B-B14F-4D97-AF65-F5344CB8AC3E}">
        <p14:creationId xmlns:p14="http://schemas.microsoft.com/office/powerpoint/2010/main" val="6438083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901950" y="530225"/>
            <a:ext cx="3492500" cy="2619375"/>
          </a:xfrm>
          <a:prstGeom prst="rect">
            <a:avLst/>
          </a:prstGeom>
          <a:ln/>
        </p:spPr>
      </p:sp>
      <p:sp>
        <p:nvSpPr>
          <p:cNvPr id="66563" name="Rectangle 3"/>
          <p:cNvSpPr>
            <a:spLocks noGrp="1" noChangeArrowheads="1"/>
          </p:cNvSpPr>
          <p:nvPr>
            <p:ph type="body" idx="1"/>
          </p:nvPr>
        </p:nvSpPr>
        <p:spPr>
          <a:xfrm>
            <a:off x="1239520" y="3329940"/>
            <a:ext cx="6817360" cy="3154680"/>
          </a:xfrm>
          <a:prstGeom prst="rect">
            <a:avLst/>
          </a:prstGeom>
          <a:noFill/>
          <a:ln w="9525"/>
        </p:spPr>
        <p:txBody>
          <a:bodyPr/>
          <a:lstStyle/>
          <a:p>
            <a:pPr defTabSz="931774">
              <a:defRPr/>
            </a:pPr>
            <a:r>
              <a:rPr lang="en-US" dirty="0"/>
              <a:t>Some companies have foreign currency transactions that occur on a regular basis and can be reliably forecasted. For example, Amerco regularly purchases materials from a supplier in Hong Kong for which it pays in Hong Kong dollars. Even if Amerco has no contract to make future purchases, it has an exposure to foreign currency risk if it plans to continue making purchases from the Hong Kong supplier. </a:t>
            </a:r>
          </a:p>
        </p:txBody>
      </p:sp>
    </p:spTree>
    <p:extLst>
      <p:ext uri="{BB962C8B-B14F-4D97-AF65-F5344CB8AC3E}">
        <p14:creationId xmlns:p14="http://schemas.microsoft.com/office/powerpoint/2010/main" val="32651239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901950" y="530225"/>
            <a:ext cx="3492500" cy="2619375"/>
          </a:xfrm>
          <a:prstGeom prst="rect">
            <a:avLst/>
          </a:prstGeom>
          <a:ln/>
        </p:spPr>
      </p:sp>
      <p:sp>
        <p:nvSpPr>
          <p:cNvPr id="66563" name="Rectangle 3"/>
          <p:cNvSpPr>
            <a:spLocks noGrp="1" noChangeArrowheads="1"/>
          </p:cNvSpPr>
          <p:nvPr>
            <p:ph type="body" idx="1"/>
          </p:nvPr>
        </p:nvSpPr>
        <p:spPr>
          <a:xfrm>
            <a:off x="1239520" y="3329940"/>
            <a:ext cx="6817360" cy="3154680"/>
          </a:xfrm>
          <a:prstGeom prst="rect">
            <a:avLst/>
          </a:prstGeom>
          <a:noFill/>
          <a:ln w="9525"/>
        </p:spPr>
        <p:txBody>
          <a:bodyPr/>
          <a:lstStyle/>
          <a:p>
            <a:pPr marL="0" marR="0" indent="0" algn="l" defTabSz="931774"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Assume that on October 1, Amerco forecasts that it will make a purchase from the Hong Kong supplier in three months. To hedge against a possible increase in the price of the Hong Kong dollar, Amerco acquires a call option on October 1 to purchase Hong Kong dollars in three months. The foreign currency option represents a </a:t>
            </a:r>
            <a:r>
              <a:rPr lang="en-US" sz="1200" b="0" i="1" u="none" strike="noStrike" kern="1200" baseline="0" dirty="0">
                <a:solidFill>
                  <a:schemeClr val="tx1"/>
                </a:solidFill>
                <a:latin typeface="Times New Roman" pitchFamily="18" charset="0"/>
                <a:ea typeface="+mn-ea"/>
                <a:cs typeface="+mn-cs"/>
              </a:rPr>
              <a:t>hedge of a forecasted foreign currency</a:t>
            </a:r>
            <a:r>
              <a:rPr lang="mr-IN" sz="1200" b="0" i="1" u="none" strike="noStrike" kern="1200" baseline="0" dirty="0">
                <a:solidFill>
                  <a:schemeClr val="tx1"/>
                </a:solidFill>
                <a:latin typeface="Times New Roman" pitchFamily="18" charset="0"/>
                <a:ea typeface="+mn-ea"/>
                <a:cs typeface="+mn-cs"/>
              </a:rPr>
              <a:t>–</a:t>
            </a:r>
            <a:r>
              <a:rPr lang="en-US" sz="1200" b="0" i="1" u="none" strike="noStrike" kern="1200" baseline="0" dirty="0">
                <a:solidFill>
                  <a:schemeClr val="tx1"/>
                </a:solidFill>
                <a:latin typeface="Times New Roman" pitchFamily="18" charset="0"/>
                <a:ea typeface="+mn-ea"/>
                <a:cs typeface="+mn-cs"/>
              </a:rPr>
              <a:t>denominated transaction. </a:t>
            </a:r>
            <a:endParaRPr lang="en-US" dirty="0"/>
          </a:p>
        </p:txBody>
      </p:sp>
    </p:spTree>
    <p:extLst>
      <p:ext uri="{BB962C8B-B14F-4D97-AF65-F5344CB8AC3E}">
        <p14:creationId xmlns:p14="http://schemas.microsoft.com/office/powerpoint/2010/main" val="2149355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LO 9-5: Understand the accounting guidelines for derivative financial instruments.</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377525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2901950" y="530225"/>
            <a:ext cx="3492500" cy="2619375"/>
          </a:xfrm>
          <a:prstGeom prst="rect">
            <a:avLst/>
          </a:prstGeom>
          <a:ln/>
        </p:spPr>
      </p:sp>
      <p:sp>
        <p:nvSpPr>
          <p:cNvPr id="6656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FASB </a:t>
            </a:r>
            <a:r>
              <a:rPr lang="en-US" sz="1200" b="0" i="1" u="none" strike="noStrike" kern="1200" baseline="0" dirty="0">
                <a:solidFill>
                  <a:schemeClr val="tx1"/>
                </a:solidFill>
                <a:latin typeface="Times New Roman" pitchFamily="18" charset="0"/>
                <a:ea typeface="+mn-ea"/>
                <a:cs typeface="+mn-cs"/>
              </a:rPr>
              <a:t>ASC </a:t>
            </a:r>
            <a:r>
              <a:rPr lang="en-US" sz="1200" b="0" i="0" u="none" strike="noStrike" kern="1200" baseline="0" dirty="0">
                <a:solidFill>
                  <a:schemeClr val="tx1"/>
                </a:solidFill>
                <a:latin typeface="Times New Roman" pitchFamily="18" charset="0"/>
                <a:ea typeface="+mn-ea"/>
                <a:cs typeface="+mn-cs"/>
              </a:rPr>
              <a:t>Topic 815, “Derivatives and Hedging,” governs the accounting for derivatives, including those used to hedge foreign exchange risk. This authoritative literature provides guidance for hedges of the following sources of foreign exchange risk: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1. Recognized foreign currency</a:t>
            </a:r>
            <a:r>
              <a:rPr lang="mr-IN" sz="1200" b="0" i="0" u="none" strike="noStrike" kern="1200" baseline="0" dirty="0">
                <a:solidFill>
                  <a:schemeClr val="tx1"/>
                </a:solidFill>
                <a:latin typeface="Times New Roman" pitchFamily="18" charset="0"/>
                <a:ea typeface="+mn-ea"/>
                <a:cs typeface="+mn-cs"/>
              </a:rPr>
              <a:t>–</a:t>
            </a:r>
            <a:r>
              <a:rPr lang="en-US" sz="1200" b="0" i="0" u="none" strike="noStrike" kern="1200" baseline="0" dirty="0">
                <a:solidFill>
                  <a:schemeClr val="tx1"/>
                </a:solidFill>
                <a:latin typeface="Times New Roman" pitchFamily="18" charset="0"/>
                <a:ea typeface="+mn-ea"/>
                <a:cs typeface="+mn-cs"/>
              </a:rPr>
              <a:t>denominated assets and liabilities. </a:t>
            </a:r>
          </a:p>
          <a:p>
            <a:r>
              <a:rPr lang="en-US" sz="1200" b="0" i="0" u="none" strike="noStrike" kern="1200" baseline="0" dirty="0">
                <a:solidFill>
                  <a:schemeClr val="tx1"/>
                </a:solidFill>
                <a:latin typeface="Times New Roman" pitchFamily="18" charset="0"/>
                <a:ea typeface="+mn-ea"/>
                <a:cs typeface="+mn-cs"/>
              </a:rPr>
              <a:t>2. Unrecognized foreign currency firm commitments.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3. Forecasted foreign currency</a:t>
            </a:r>
            <a:r>
              <a:rPr lang="mr-IN" sz="1200" b="0" i="0" u="none" strike="noStrike" kern="1200" baseline="0" dirty="0">
                <a:solidFill>
                  <a:schemeClr val="tx1"/>
                </a:solidFill>
                <a:latin typeface="Times New Roman" pitchFamily="18" charset="0"/>
                <a:ea typeface="+mn-ea"/>
                <a:cs typeface="+mn-cs"/>
              </a:rPr>
              <a:t>–</a:t>
            </a:r>
            <a:r>
              <a:rPr lang="en-US" sz="1200" b="0" i="0" u="none" strike="noStrike" kern="1200" baseline="0" dirty="0">
                <a:solidFill>
                  <a:schemeClr val="tx1"/>
                </a:solidFill>
                <a:latin typeface="Times New Roman" pitchFamily="18" charset="0"/>
                <a:ea typeface="+mn-ea"/>
                <a:cs typeface="+mn-cs"/>
              </a:rPr>
              <a:t>denominated transactions. </a:t>
            </a:r>
          </a:p>
          <a:p>
            <a:r>
              <a:rPr lang="en-US" sz="1200" b="0" i="0" u="none" strike="noStrike" kern="1200" baseline="0" dirty="0">
                <a:solidFill>
                  <a:schemeClr val="tx1"/>
                </a:solidFill>
                <a:latin typeface="Times New Roman" pitchFamily="18" charset="0"/>
                <a:ea typeface="+mn-ea"/>
                <a:cs typeface="+mn-cs"/>
              </a:rPr>
              <a:t>4. Net investments in foreign operations. </a:t>
            </a:r>
          </a:p>
          <a:p>
            <a:r>
              <a:rPr lang="en-US" sz="1200" b="0" i="0" u="none" strike="noStrike" kern="1200" baseline="0" dirty="0">
                <a:solidFill>
                  <a:schemeClr val="tx1"/>
                </a:solidFill>
                <a:latin typeface="Times New Roman" pitchFamily="18" charset="0"/>
                <a:ea typeface="+mn-ea"/>
                <a:cs typeface="+mn-cs"/>
              </a:rPr>
              <a:t>Different accounting applies to each type of foreign currency hedge. This chapter demonstrates the accounting for the first three types of hedges. The next chapter covers hedges of net investments in foreign operations. </a:t>
            </a:r>
            <a:endParaRPr lang="en-US" dirty="0"/>
          </a:p>
        </p:txBody>
      </p:sp>
    </p:spTree>
    <p:extLst>
      <p:ext uri="{BB962C8B-B14F-4D97-AF65-F5344CB8AC3E}">
        <p14:creationId xmlns:p14="http://schemas.microsoft.com/office/powerpoint/2010/main" val="2437828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2901950" y="530225"/>
            <a:ext cx="3492500" cy="2619375"/>
          </a:xfrm>
          <a:prstGeom prst="rect">
            <a:avLst/>
          </a:prstGeom>
          <a:ln/>
        </p:spPr>
      </p:sp>
      <p:sp>
        <p:nvSpPr>
          <p:cNvPr id="6758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The </a:t>
            </a:r>
            <a:r>
              <a:rPr lang="en-US" sz="1200" b="0" i="1" u="none" strike="noStrike" kern="1200" baseline="0" dirty="0">
                <a:solidFill>
                  <a:schemeClr val="tx1"/>
                </a:solidFill>
                <a:latin typeface="Times New Roman" pitchFamily="18" charset="0"/>
                <a:ea typeface="+mn-ea"/>
                <a:cs typeface="+mn-cs"/>
              </a:rPr>
              <a:t>fair value of a foreign currency forward contract </a:t>
            </a:r>
            <a:r>
              <a:rPr lang="en-US" sz="1200" b="0" i="0" u="none" strike="noStrike" kern="1200" baseline="0" dirty="0">
                <a:solidFill>
                  <a:schemeClr val="tx1"/>
                </a:solidFill>
                <a:latin typeface="Times New Roman" pitchFamily="18" charset="0"/>
                <a:ea typeface="+mn-ea"/>
                <a:cs typeface="+mn-cs"/>
              </a:rPr>
              <a:t>is determined by reference to changes in the forward rate over the life of the contract, discounted to the present value. Three pieces of information are needed to determine the fair value of a forward contract at any point in time: </a:t>
            </a:r>
          </a:p>
          <a:p>
            <a:r>
              <a:rPr lang="en-US" sz="1200" b="0" i="0" u="none" strike="noStrike" kern="1200" baseline="0" dirty="0">
                <a:solidFill>
                  <a:schemeClr val="tx1"/>
                </a:solidFill>
                <a:latin typeface="Times New Roman" pitchFamily="18" charset="0"/>
                <a:ea typeface="+mn-ea"/>
                <a:cs typeface="+mn-cs"/>
              </a:rPr>
              <a:t>1. The forward rate when the forward contract was entered into. </a:t>
            </a:r>
          </a:p>
          <a:p>
            <a:r>
              <a:rPr lang="en-US" sz="1200" b="0" i="0" u="none" strike="noStrike" kern="1200" baseline="0" dirty="0">
                <a:solidFill>
                  <a:schemeClr val="tx1"/>
                </a:solidFill>
                <a:latin typeface="Times New Roman" pitchFamily="18" charset="0"/>
                <a:ea typeface="+mn-ea"/>
                <a:cs typeface="+mn-cs"/>
              </a:rPr>
              <a:t>2. The current forward rate for a contract that matures on the same date as the forward contract entered into. </a:t>
            </a:r>
          </a:p>
          <a:p>
            <a:r>
              <a:rPr lang="en-US" sz="1200" b="0" i="0" u="none" strike="noStrike" kern="1200" baseline="0" dirty="0">
                <a:solidFill>
                  <a:schemeClr val="tx1"/>
                </a:solidFill>
                <a:latin typeface="Times New Roman" pitchFamily="18" charset="0"/>
                <a:ea typeface="+mn-ea"/>
                <a:cs typeface="+mn-cs"/>
              </a:rPr>
              <a:t>3. A discount rate—typically, the company’s incremental borrowing rate. </a:t>
            </a:r>
            <a:endParaRPr lang="en-US" dirty="0"/>
          </a:p>
        </p:txBody>
      </p:sp>
    </p:spTree>
    <p:extLst>
      <p:ext uri="{BB962C8B-B14F-4D97-AF65-F5344CB8AC3E}">
        <p14:creationId xmlns:p14="http://schemas.microsoft.com/office/powerpoint/2010/main" val="13913108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2901950" y="530225"/>
            <a:ext cx="3492500" cy="2619375"/>
          </a:xfrm>
          <a:prstGeom prst="rect">
            <a:avLst/>
          </a:prstGeom>
          <a:ln/>
        </p:spPr>
      </p:sp>
      <p:sp>
        <p:nvSpPr>
          <p:cNvPr id="6758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The manner in which the </a:t>
            </a:r>
            <a:r>
              <a:rPr lang="en-US" sz="1200" b="0" i="1" u="none" strike="noStrike" kern="1200" baseline="0" dirty="0">
                <a:solidFill>
                  <a:schemeClr val="tx1"/>
                </a:solidFill>
                <a:latin typeface="Times New Roman" pitchFamily="18" charset="0"/>
                <a:ea typeface="+mn-ea"/>
                <a:cs typeface="+mn-cs"/>
              </a:rPr>
              <a:t>fair value of a foreign currency option </a:t>
            </a:r>
            <a:r>
              <a:rPr lang="en-US" sz="1200" b="0" i="0" u="none" strike="noStrike" kern="1200" baseline="0" dirty="0">
                <a:solidFill>
                  <a:schemeClr val="tx1"/>
                </a:solidFill>
                <a:latin typeface="Times New Roman" pitchFamily="18" charset="0"/>
                <a:ea typeface="+mn-ea"/>
                <a:cs typeface="+mn-cs"/>
              </a:rPr>
              <a:t>is determined depends on whether the option is traded on an exchange or has been acquired in the over-the-counter market. The fair value of an exchange-traded foreign currency option is its current market price quoted on the exchange. For over-the-counter options, fair value can be determined by obtaining a price quote from an option dealer (such as a bank). If dealer price quotes are unavailable, the company can estimate the value of an option using the modified Black-Scholes option pricing model (briefly mentioned earlier). Regardless of who does the calculation, principles similar to those of the Black-Scholes pricing model can be used to determine the fair value of the option. </a:t>
            </a:r>
            <a:endParaRPr lang="en-US" dirty="0"/>
          </a:p>
        </p:txBody>
      </p:sp>
    </p:spTree>
    <p:extLst>
      <p:ext uri="{BB962C8B-B14F-4D97-AF65-F5344CB8AC3E}">
        <p14:creationId xmlns:p14="http://schemas.microsoft.com/office/powerpoint/2010/main" val="30109859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2901950" y="530225"/>
            <a:ext cx="3492500" cy="2619375"/>
          </a:xfrm>
          <a:prstGeom prst="rect">
            <a:avLst/>
          </a:prstGeom>
          <a:ln/>
        </p:spPr>
      </p:sp>
      <p:sp>
        <p:nvSpPr>
          <p:cNvPr id="6758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Although using derivatives for speculation is not commonly done by nonfinancial institutions, financial entities might acquire derivative financial instruments as investments for speculative purposes. For speculative derivatives, the change in the fair value of the derivative must be recognized immediately as a</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gain or loss in net income.</a:t>
            </a:r>
          </a:p>
          <a:p>
            <a:r>
              <a:rPr lang="en-US" sz="1200" b="0" i="0" u="none" strike="noStrike" kern="1200" baseline="0" dirty="0">
                <a:solidFill>
                  <a:schemeClr val="tx1"/>
                </a:solidFill>
                <a:latin typeface="Times New Roman" pitchFamily="18" charset="0"/>
                <a:ea typeface="+mn-ea"/>
                <a:cs typeface="+mn-cs"/>
              </a:rPr>
              <a:t>The accounting for changes in the fair value of derivatives used for hedging depends on the nature of the foreign exchange risk being hedged and on whether the derivative qualifies for </a:t>
            </a:r>
            <a:r>
              <a:rPr lang="en-US" sz="1200" b="0" i="1" u="none" strike="noStrike" kern="1200" baseline="0" dirty="0">
                <a:solidFill>
                  <a:schemeClr val="tx1"/>
                </a:solidFill>
                <a:latin typeface="Times New Roman" pitchFamily="18" charset="0"/>
                <a:ea typeface="+mn-ea"/>
                <a:cs typeface="+mn-cs"/>
              </a:rPr>
              <a:t>hedge accounting.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906396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2901950" y="530225"/>
            <a:ext cx="3492500" cy="2619375"/>
          </a:xfrm>
          <a:prstGeom prst="rect">
            <a:avLst/>
          </a:prstGeom>
          <a:ln/>
        </p:spPr>
      </p:sp>
      <p:sp>
        <p:nvSpPr>
          <p:cNvPr id="53251" name="Rectangle 3"/>
          <p:cNvSpPr>
            <a:spLocks noGrp="1" noChangeArrowheads="1"/>
          </p:cNvSpPr>
          <p:nvPr>
            <p:ph type="body" idx="1"/>
          </p:nvPr>
        </p:nvSpPr>
        <p:spPr>
          <a:xfrm>
            <a:off x="1239520" y="3329940"/>
            <a:ext cx="6817360" cy="3154680"/>
          </a:xfrm>
          <a:prstGeom prst="rect">
            <a:avLst/>
          </a:prstGeom>
          <a:noFill/>
          <a:ln w="9525"/>
        </p:spPr>
        <p:txBody>
          <a:bodyPr/>
          <a:lstStyle/>
          <a:p>
            <a:pPr marL="228600" indent="-228600">
              <a:buFont typeface="+mj-lt"/>
              <a:buAutoNum type="arabicPeriod"/>
            </a:pPr>
            <a:r>
              <a:rPr lang="en-US" i="1" dirty="0"/>
              <a:t>Independent float: </a:t>
            </a:r>
            <a:r>
              <a:rPr lang="en-US" dirty="0"/>
              <a:t>The value of the currency is allowed to fluctuate freely according to market forces with little or no intervention from the central bank (example countries include Australia, Brazil, Canada, Japan, Sweden, Switzerland, the United Kingdom, and the United States). </a:t>
            </a:r>
          </a:p>
          <a:p>
            <a:pPr marL="228600" indent="-228600">
              <a:buFont typeface="+mj-lt"/>
              <a:buAutoNum type="arabicPeriod"/>
            </a:pPr>
            <a:r>
              <a:rPr lang="en-US" i="1" dirty="0"/>
              <a:t>Pegged to another currency: </a:t>
            </a:r>
            <a:r>
              <a:rPr lang="en-US" dirty="0"/>
              <a:t>The value of the currency is fixed (pegged) in terms of a particular foreign currency and the central bank intervenes as necessary to maintain the fixed value. For example, Bahrain, Panama, and Saudi Arabia peg their currency to the U.S. dollar. China has pegged its currency, the yuan (or Renminbi), to the U.S. dollar since 1994, while allowing a revaluation in 2005 and again in 2015. By managing the value of its currency (downward) rather than allowing it to float freely, the Chinese government has made it easier for Chinese companies to export their products overseas. </a:t>
            </a:r>
          </a:p>
          <a:p>
            <a:pPr marL="228600" indent="-228600">
              <a:buFont typeface="+mj-lt"/>
              <a:buAutoNum type="arabicPeriod"/>
            </a:pPr>
            <a:r>
              <a:rPr lang="en-US" i="1" dirty="0"/>
              <a:t>European Monetary System (euro): </a:t>
            </a:r>
            <a:r>
              <a:rPr lang="en-US" dirty="0"/>
              <a:t>In 1998, the countries comprising the European Monetary System adopted a common currency called the </a:t>
            </a:r>
            <a:r>
              <a:rPr lang="en-US" i="1" dirty="0"/>
              <a:t>euro </a:t>
            </a:r>
            <a:r>
              <a:rPr lang="en-US" dirty="0"/>
              <a:t>and established a European Central Bank. Until 2002, local currencies such as the German mark and French franc continued to exist but were fixed in value in terms of the euro. On January 1, 2002, local currencies disappeared, and the euro became the currency in 12 European countries. Today, 19 countries are part of the euro zone. The value of the euro floats against other currencies such as the Swiss franc, British pound, and U.S. dollar. </a:t>
            </a:r>
          </a:p>
        </p:txBody>
      </p:sp>
    </p:spTree>
    <p:extLst>
      <p:ext uri="{BB962C8B-B14F-4D97-AF65-F5344CB8AC3E}">
        <p14:creationId xmlns:p14="http://schemas.microsoft.com/office/powerpoint/2010/main" val="9943324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LO 9-6: Understand the basic concepts of hedge accounting.</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7493257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Companies enter into hedging relationships to minimize the adverse effect that changes in exchange rates have on cash flows and net income. As such, companies would like to account for hedges in a way that recognizes the gain or loss from the hedge in net income in the same period as the loss or gain on the risk being hedged. This approach is known as </a:t>
            </a:r>
            <a:r>
              <a:rPr lang="en-US" sz="1200" b="0" i="1" u="none" strike="noStrike" kern="1200" baseline="0" dirty="0">
                <a:solidFill>
                  <a:schemeClr val="tx1"/>
                </a:solidFill>
                <a:latin typeface="Times New Roman" pitchFamily="18" charset="0"/>
                <a:ea typeface="+mn-ea"/>
                <a:cs typeface="+mn-cs"/>
              </a:rPr>
              <a:t>hedge accounting. </a:t>
            </a:r>
            <a:r>
              <a:rPr lang="en-US" sz="1200" b="0" i="0" u="none" strike="noStrike" kern="1200" baseline="0" dirty="0">
                <a:solidFill>
                  <a:schemeClr val="tx1"/>
                </a:solidFill>
                <a:latin typeface="Times New Roman" pitchFamily="18" charset="0"/>
                <a:ea typeface="+mn-ea"/>
                <a:cs typeface="+mn-cs"/>
              </a:rPr>
              <a:t>U.S. GAAP allows hedge accounting for foreign currency derivatives only if three conditions are satisfied: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derivative is used to hedge either a cash flow exposure or a fair value exposure to foreign exchange risk.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derivative is highly effective in offsetting changes in the cash flows or fair value related to the hedged item.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derivative is properly documented as a hedge. </a:t>
            </a:r>
          </a:p>
          <a:p>
            <a:r>
              <a:rPr lang="en-US" sz="1200" b="0" i="0" u="none" strike="noStrike" kern="1200" baseline="0" dirty="0">
                <a:solidFill>
                  <a:schemeClr val="tx1"/>
                </a:solidFill>
                <a:latin typeface="Times New Roman" pitchFamily="18" charset="0"/>
                <a:ea typeface="+mn-ea"/>
                <a:cs typeface="+mn-cs"/>
              </a:rPr>
              <a:t>Each of these conditions is discussed in turn. </a:t>
            </a:r>
            <a:endParaRPr lang="en-US" dirty="0"/>
          </a:p>
        </p:txBody>
      </p:sp>
    </p:spTree>
    <p:extLst>
      <p:ext uri="{BB962C8B-B14F-4D97-AF65-F5344CB8AC3E}">
        <p14:creationId xmlns:p14="http://schemas.microsoft.com/office/powerpoint/2010/main" val="11666901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Derivatives for which companies wish to use hedge accounting must be designated as either a </a:t>
            </a:r>
            <a:r>
              <a:rPr lang="en-US" sz="1200" b="0" i="1" u="none" strike="noStrike" kern="1200" baseline="0" dirty="0">
                <a:solidFill>
                  <a:schemeClr val="tx1"/>
                </a:solidFill>
                <a:latin typeface="Times New Roman" pitchFamily="18" charset="0"/>
                <a:ea typeface="+mn-ea"/>
                <a:cs typeface="+mn-cs"/>
              </a:rPr>
              <a:t>cash flow hedge </a:t>
            </a:r>
            <a:r>
              <a:rPr lang="en-US" sz="1200" b="0" i="0" u="none" strike="noStrike" kern="1200" baseline="0" dirty="0">
                <a:solidFill>
                  <a:schemeClr val="tx1"/>
                </a:solidFill>
                <a:latin typeface="Times New Roman" pitchFamily="18" charset="0"/>
                <a:ea typeface="+mn-ea"/>
                <a:cs typeface="+mn-cs"/>
              </a:rPr>
              <a:t>or a </a:t>
            </a:r>
            <a:r>
              <a:rPr lang="en-US" sz="1200" b="0" i="1" u="none" strike="noStrike" kern="1200" baseline="0" dirty="0">
                <a:solidFill>
                  <a:schemeClr val="tx1"/>
                </a:solidFill>
                <a:latin typeface="Times New Roman" pitchFamily="18" charset="0"/>
                <a:ea typeface="+mn-ea"/>
                <a:cs typeface="+mn-cs"/>
              </a:rPr>
              <a:t>fair value hedge. </a:t>
            </a:r>
            <a:r>
              <a:rPr lang="en-US" sz="1200" b="0" i="0" u="none" strike="noStrike" kern="1200" baseline="0" dirty="0">
                <a:solidFill>
                  <a:schemeClr val="tx1"/>
                </a:solidFill>
                <a:latin typeface="Times New Roman" pitchFamily="18" charset="0"/>
                <a:ea typeface="+mn-ea"/>
                <a:cs typeface="+mn-cs"/>
              </a:rPr>
              <a:t>For hedges of recognized foreign currency assets and liabilities and hedges of foreign currency firm commitments, companies must choose between the two types of designation. Hedges of forecasted foreign currency transactions can qualify only as cash flow hedges. </a:t>
            </a:r>
            <a:endParaRPr lang="en-US" dirty="0"/>
          </a:p>
        </p:txBody>
      </p:sp>
    </p:spTree>
    <p:extLst>
      <p:ext uri="{BB962C8B-B14F-4D97-AF65-F5344CB8AC3E}">
        <p14:creationId xmlns:p14="http://schemas.microsoft.com/office/powerpoint/2010/main" val="4120515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Accounting procedures differ for the two types of hedges. In general, gains and losses on cash flow hedges are included in other comprehensive income (and therefore deferred on the balance sheet in accumulated other comprehensive income), and gains and losses on fair value hedges are recognized immediately in net income. </a:t>
            </a:r>
            <a:endParaRPr lang="en-US" dirty="0"/>
          </a:p>
          <a:p>
            <a:endParaRPr lang="en-US" dirty="0"/>
          </a:p>
        </p:txBody>
      </p:sp>
    </p:spTree>
    <p:extLst>
      <p:ext uri="{BB962C8B-B14F-4D97-AF65-F5344CB8AC3E}">
        <p14:creationId xmlns:p14="http://schemas.microsoft.com/office/powerpoint/2010/main" val="845754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fair value exposure </a:t>
            </a:r>
            <a:r>
              <a:rPr lang="en-US" sz="1200" b="0" i="0" u="none" strike="noStrike" kern="1200" baseline="0" dirty="0">
                <a:solidFill>
                  <a:schemeClr val="tx1"/>
                </a:solidFill>
                <a:latin typeface="Times New Roman" pitchFamily="18" charset="0"/>
                <a:ea typeface="+mn-ea"/>
                <a:cs typeface="+mn-cs"/>
              </a:rPr>
              <a:t>exists if changes in exchange rates can affect the fair value of an asset or liability reported on the balance sheet. To qualify for hedge accounting, the fair value risk must have the potential to affect net income if it is not hedged. For example, a fair value risk is associated with a foreign currency account receivable. If the foreign currency depreciates, the receivable must be written down with an offsetting loss recognized in net income. The authoritative literature has determined that a fair value exposure also exists for foreign currency firm commitments. </a:t>
            </a:r>
            <a:endParaRPr lang="en-US" dirty="0"/>
          </a:p>
        </p:txBody>
      </p:sp>
    </p:spTree>
    <p:extLst>
      <p:ext uri="{BB962C8B-B14F-4D97-AF65-F5344CB8AC3E}">
        <p14:creationId xmlns:p14="http://schemas.microsoft.com/office/powerpoint/2010/main" val="845754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cash flow exposure </a:t>
            </a:r>
            <a:r>
              <a:rPr lang="en-US" sz="1200" b="0" i="0" u="none" strike="noStrike" kern="1200" baseline="0" dirty="0">
                <a:solidFill>
                  <a:schemeClr val="tx1"/>
                </a:solidFill>
                <a:latin typeface="Times New Roman" pitchFamily="18" charset="0"/>
                <a:ea typeface="+mn-ea"/>
                <a:cs typeface="+mn-cs"/>
              </a:rPr>
              <a:t>exists if changes in exchange rates can affect the amount of cash flow to be realized from a foreign currency transaction with changes in cash flow reflected in net income. A foreign currency account receivable, for example, has both a fair value exposure and a cash flow exposure. A cash flow exposure exists for (1) recognized foreign currency assets and liabilities, (2) foreign currency firm commitments, and (3) forecasted foreign currency transactions. </a:t>
            </a:r>
            <a:endParaRPr lang="en-US" dirty="0"/>
          </a:p>
        </p:txBody>
      </p:sp>
    </p:spTree>
    <p:extLst>
      <p:ext uri="{BB962C8B-B14F-4D97-AF65-F5344CB8AC3E}">
        <p14:creationId xmlns:p14="http://schemas.microsoft.com/office/powerpoint/2010/main" val="4365190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normAutofit/>
          </a:bodyPr>
          <a:lstStyle/>
          <a:p>
            <a:r>
              <a:rPr lang="en-US" sz="1200" b="0" i="0" u="none" strike="noStrike" kern="1200" baseline="0" dirty="0">
                <a:solidFill>
                  <a:schemeClr val="tx1"/>
                </a:solidFill>
                <a:latin typeface="Times New Roman" pitchFamily="18" charset="0"/>
                <a:ea typeface="+mn-ea"/>
                <a:cs typeface="+mn-cs"/>
              </a:rPr>
              <a:t>For hedge accounting to be applied, U.S. GAAP requires formal documentation of the hedging relationship at the inception of the hedge (i.e., on the date a foreign currency forward contract is entered into or a foreign currency option is acquired). </a:t>
            </a:r>
          </a:p>
          <a:p>
            <a:r>
              <a:rPr lang="en-US" sz="1200" b="0" i="0" u="none" strike="noStrike" kern="1200" baseline="0" dirty="0">
                <a:solidFill>
                  <a:schemeClr val="tx1"/>
                </a:solidFill>
                <a:latin typeface="Times New Roman" pitchFamily="18" charset="0"/>
                <a:ea typeface="+mn-ea"/>
                <a:cs typeface="+mn-cs"/>
              </a:rPr>
              <a:t>The hedging company must prepare a document that identifies the hedged item (for example, a 100,000 Canadian dollar liability), the hedging instrument (a forward contract to purchase 100,000 Canadian dollars), the nature of the risk being hedged (a cash flow exposure), how the hedging instrument’s effectiveness will be assessed (through comparison of critical terms), and the risk management objective and strategy for undertaking the hedge (to minimize risk associated with a possible Canadian dollar appreciation). </a:t>
            </a:r>
            <a:endParaRPr lang="en-US" dirty="0"/>
          </a:p>
        </p:txBody>
      </p:sp>
    </p:spTree>
    <p:extLst>
      <p:ext uri="{BB962C8B-B14F-4D97-AF65-F5344CB8AC3E}">
        <p14:creationId xmlns:p14="http://schemas.microsoft.com/office/powerpoint/2010/main" val="12068750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normAutofit fontScale="92500" lnSpcReduction="10000"/>
          </a:bodyPr>
          <a:lstStyle/>
          <a:p>
            <a:r>
              <a:rPr lang="en-US" sz="1200" b="0" i="0" u="none" strike="noStrike" kern="1200" baseline="0" dirty="0">
                <a:solidFill>
                  <a:schemeClr val="tx1"/>
                </a:solidFill>
                <a:latin typeface="Times New Roman" pitchFamily="18" charset="0"/>
                <a:ea typeface="+mn-ea"/>
                <a:cs typeface="+mn-cs"/>
              </a:rPr>
              <a:t>The specific accounting procedures followed and journal entries needed to account for a foreign currency hedging relationship are determined by a combination of the following factors: </a:t>
            </a:r>
          </a:p>
          <a:p>
            <a:r>
              <a:rPr lang="en-US" sz="1200" b="0" i="0" u="none" strike="noStrike" kern="1200" baseline="0" dirty="0">
                <a:solidFill>
                  <a:schemeClr val="tx1"/>
                </a:solidFill>
                <a:latin typeface="Times New Roman" pitchFamily="18" charset="0"/>
                <a:ea typeface="+mn-ea"/>
                <a:cs typeface="+mn-cs"/>
              </a:rPr>
              <a:t>1. The type of foreign currency item being hedged: </a:t>
            </a:r>
          </a:p>
          <a:p>
            <a:pPr lvl="1" indent="-169863"/>
            <a:r>
              <a:rPr lang="en-US" b="0" i="0" u="none" strike="noStrike" kern="1200" baseline="0" dirty="0">
                <a:solidFill>
                  <a:schemeClr val="tx1"/>
                </a:solidFill>
                <a:latin typeface="Times New Roman" pitchFamily="18" charset="0"/>
                <a:ea typeface="+mn-ea"/>
                <a:cs typeface="+mn-cs"/>
              </a:rPr>
              <a:t>a</a:t>
            </a:r>
            <a:r>
              <a:rPr lang="en-US" b="0" i="1" u="none" strike="noStrike" kern="1200" baseline="0" dirty="0">
                <a:solidFill>
                  <a:schemeClr val="tx1"/>
                </a:solidFill>
                <a:latin typeface="Times New Roman" pitchFamily="18" charset="0"/>
                <a:ea typeface="+mn-ea"/>
                <a:cs typeface="+mn-cs"/>
              </a:rPr>
              <a:t>. </a:t>
            </a:r>
            <a:r>
              <a:rPr lang="en-US" b="0" i="0" u="none" strike="noStrike" kern="1200" baseline="0" dirty="0">
                <a:solidFill>
                  <a:schemeClr val="tx1"/>
                </a:solidFill>
                <a:latin typeface="Times New Roman" pitchFamily="18" charset="0"/>
                <a:ea typeface="+mn-ea"/>
                <a:cs typeface="+mn-cs"/>
              </a:rPr>
              <a:t>Foreign currency</a:t>
            </a:r>
            <a:r>
              <a:rPr lang="en-US" sz="1200" dirty="0">
                <a:solidFill>
                  <a:srgbClr val="000066"/>
                </a:solidFill>
                <a:cs typeface="+mn-cs"/>
              </a:rPr>
              <a:t>–</a:t>
            </a:r>
            <a:r>
              <a:rPr lang="en-US" b="0" i="0" u="none" strike="noStrike" kern="1200" baseline="0" dirty="0">
                <a:solidFill>
                  <a:schemeClr val="tx1"/>
                </a:solidFill>
                <a:latin typeface="Times New Roman" pitchFamily="18" charset="0"/>
                <a:ea typeface="+mn-ea"/>
                <a:cs typeface="+mn-cs"/>
              </a:rPr>
              <a:t>denominated asset or liability. </a:t>
            </a:r>
          </a:p>
          <a:p>
            <a:pPr lvl="1" indent="-169863"/>
            <a:r>
              <a:rPr lang="en-US" b="0" i="0" u="none" strike="noStrike" kern="1200" baseline="0" dirty="0">
                <a:solidFill>
                  <a:schemeClr val="tx1"/>
                </a:solidFill>
                <a:latin typeface="Times New Roman" pitchFamily="18" charset="0"/>
                <a:ea typeface="+mn-ea"/>
                <a:cs typeface="+mn-cs"/>
              </a:rPr>
              <a:t>b</a:t>
            </a:r>
            <a:r>
              <a:rPr lang="en-US" b="0" i="1" u="none" strike="noStrike" kern="1200" baseline="0" dirty="0">
                <a:solidFill>
                  <a:schemeClr val="tx1"/>
                </a:solidFill>
                <a:latin typeface="Times New Roman" pitchFamily="18" charset="0"/>
                <a:ea typeface="+mn-ea"/>
                <a:cs typeface="+mn-cs"/>
              </a:rPr>
              <a:t>. </a:t>
            </a:r>
            <a:r>
              <a:rPr lang="en-US" b="0" i="0" u="none" strike="noStrike" kern="1200" baseline="0" dirty="0">
                <a:solidFill>
                  <a:schemeClr val="tx1"/>
                </a:solidFill>
                <a:latin typeface="Times New Roman" pitchFamily="18" charset="0"/>
                <a:ea typeface="+mn-ea"/>
                <a:cs typeface="+mn-cs"/>
              </a:rPr>
              <a:t>Foreign currency firm commitment. </a:t>
            </a:r>
          </a:p>
          <a:p>
            <a:pPr lvl="1" indent="-169863"/>
            <a:r>
              <a:rPr lang="en-US" b="0" i="0" u="none" strike="noStrike" kern="1200" baseline="0" dirty="0">
                <a:solidFill>
                  <a:schemeClr val="tx1"/>
                </a:solidFill>
                <a:latin typeface="Times New Roman" pitchFamily="18" charset="0"/>
                <a:ea typeface="+mn-ea"/>
                <a:cs typeface="+mn-cs"/>
              </a:rPr>
              <a:t>c</a:t>
            </a:r>
            <a:r>
              <a:rPr lang="en-US" b="0" i="1" u="none" strike="noStrike" kern="1200" baseline="0" dirty="0">
                <a:solidFill>
                  <a:schemeClr val="tx1"/>
                </a:solidFill>
                <a:latin typeface="Times New Roman" pitchFamily="18" charset="0"/>
                <a:ea typeface="+mn-ea"/>
                <a:cs typeface="+mn-cs"/>
              </a:rPr>
              <a:t>. </a:t>
            </a:r>
            <a:r>
              <a:rPr lang="en-US" b="0" i="0" u="none" strike="noStrike" kern="1200" baseline="0" dirty="0">
                <a:solidFill>
                  <a:schemeClr val="tx1"/>
                </a:solidFill>
                <a:latin typeface="Times New Roman" pitchFamily="18" charset="0"/>
                <a:ea typeface="+mn-ea"/>
                <a:cs typeface="+mn-cs"/>
              </a:rPr>
              <a:t>Forecasted foreign currency transaction. </a:t>
            </a:r>
          </a:p>
          <a:p>
            <a:pPr indent="-169863"/>
            <a:r>
              <a:rPr lang="en-US" b="0" i="0" u="none" strike="noStrike" kern="1200" baseline="0" dirty="0">
                <a:solidFill>
                  <a:schemeClr val="tx1"/>
                </a:solidFill>
                <a:latin typeface="Times New Roman" pitchFamily="18" charset="0"/>
                <a:ea typeface="+mn-ea"/>
                <a:cs typeface="+mn-cs"/>
              </a:rPr>
              <a:t>2. The type of hedging instrument used: </a:t>
            </a:r>
          </a:p>
          <a:p>
            <a:pPr lvl="1" indent="-169863"/>
            <a:r>
              <a:rPr lang="en-US" b="0" i="0" u="none" strike="noStrike" kern="1200" baseline="0" dirty="0">
                <a:solidFill>
                  <a:schemeClr val="tx1"/>
                </a:solidFill>
                <a:latin typeface="Times New Roman" pitchFamily="18" charset="0"/>
                <a:ea typeface="+mn-ea"/>
                <a:cs typeface="+mn-cs"/>
              </a:rPr>
              <a:t>a. Forward contract. </a:t>
            </a:r>
          </a:p>
          <a:p>
            <a:pPr lvl="1" indent="-169863"/>
            <a:r>
              <a:rPr lang="en-US" b="0" i="0" u="none" strike="noStrike" kern="1200" baseline="0" dirty="0">
                <a:solidFill>
                  <a:schemeClr val="tx1"/>
                </a:solidFill>
                <a:latin typeface="Times New Roman" pitchFamily="18" charset="0"/>
                <a:ea typeface="+mn-ea"/>
                <a:cs typeface="+mn-cs"/>
              </a:rPr>
              <a:t>b. Option. </a:t>
            </a:r>
          </a:p>
          <a:p>
            <a:r>
              <a:rPr lang="en-US" sz="1200" b="0" i="0" u="none" strike="noStrike" kern="1200" baseline="0" dirty="0">
                <a:solidFill>
                  <a:schemeClr val="tx1"/>
                </a:solidFill>
                <a:latin typeface="Times New Roman" pitchFamily="18" charset="0"/>
                <a:ea typeface="+mn-ea"/>
                <a:cs typeface="+mn-cs"/>
              </a:rPr>
              <a:t>3. The nature of the hedged risk: </a:t>
            </a:r>
          </a:p>
          <a:p>
            <a:pPr lvl="1" indent="-169863"/>
            <a:r>
              <a:rPr lang="en-US" b="0" i="0" u="none" strike="noStrike" kern="1200" baseline="0" dirty="0">
                <a:solidFill>
                  <a:schemeClr val="tx1"/>
                </a:solidFill>
                <a:latin typeface="Times New Roman" pitchFamily="18" charset="0"/>
                <a:ea typeface="+mn-ea"/>
                <a:cs typeface="+mn-cs"/>
              </a:rPr>
              <a:t>a. Cash flow exposure. </a:t>
            </a:r>
          </a:p>
          <a:p>
            <a:pPr lvl="1" indent="-169863"/>
            <a:r>
              <a:rPr lang="en-US" b="0" i="0" u="none" strike="noStrike" kern="1200" baseline="0" dirty="0">
                <a:solidFill>
                  <a:schemeClr val="tx1"/>
                </a:solidFill>
                <a:latin typeface="Times New Roman" pitchFamily="18" charset="0"/>
                <a:ea typeface="+mn-ea"/>
                <a:cs typeface="+mn-cs"/>
              </a:rPr>
              <a:t>b. Fair value exposure. </a:t>
            </a:r>
          </a:p>
          <a:p>
            <a:r>
              <a:rPr lang="en-US" sz="1200" b="0" i="0" u="none" strike="noStrike" kern="1200" baseline="0" dirty="0">
                <a:solidFill>
                  <a:schemeClr val="tx1"/>
                </a:solidFill>
                <a:latin typeface="Times New Roman" pitchFamily="18" charset="0"/>
                <a:ea typeface="+mn-ea"/>
                <a:cs typeface="+mn-cs"/>
              </a:rPr>
              <a:t>4. The nature of the foreign currency item being hedged: </a:t>
            </a:r>
          </a:p>
          <a:p>
            <a:pPr lvl="1" indent="-169863"/>
            <a:r>
              <a:rPr lang="en-US" b="0" i="0" u="none" strike="noStrike" kern="1200" baseline="0" dirty="0">
                <a:solidFill>
                  <a:schemeClr val="tx1"/>
                </a:solidFill>
                <a:latin typeface="Times New Roman" pitchFamily="18" charset="0"/>
                <a:ea typeface="+mn-ea"/>
                <a:cs typeface="+mn-cs"/>
              </a:rPr>
              <a:t>a</a:t>
            </a:r>
            <a:r>
              <a:rPr lang="en-US" b="0" i="1" u="none" strike="noStrike" kern="1200" baseline="0" dirty="0">
                <a:solidFill>
                  <a:schemeClr val="tx1"/>
                </a:solidFill>
                <a:latin typeface="Times New Roman" pitchFamily="18" charset="0"/>
                <a:ea typeface="+mn-ea"/>
                <a:cs typeface="+mn-cs"/>
              </a:rPr>
              <a:t>. </a:t>
            </a:r>
            <a:r>
              <a:rPr lang="en-US" b="0" i="0" u="none" strike="noStrike" kern="1200" baseline="0" dirty="0">
                <a:solidFill>
                  <a:schemeClr val="tx1"/>
                </a:solidFill>
                <a:latin typeface="Times New Roman" pitchFamily="18" charset="0"/>
                <a:ea typeface="+mn-ea"/>
                <a:cs typeface="+mn-cs"/>
              </a:rPr>
              <a:t>Asset (existing or future). </a:t>
            </a:r>
          </a:p>
          <a:p>
            <a:pPr lvl="1" indent="-169863"/>
            <a:r>
              <a:rPr lang="en-US" b="0" i="0" u="none" strike="noStrike" kern="1200" baseline="0" dirty="0">
                <a:solidFill>
                  <a:schemeClr val="tx1"/>
                </a:solidFill>
                <a:latin typeface="Times New Roman" pitchFamily="18" charset="0"/>
                <a:ea typeface="+mn-ea"/>
                <a:cs typeface="+mn-cs"/>
              </a:rPr>
              <a:t>b</a:t>
            </a:r>
            <a:r>
              <a:rPr lang="en-US" b="0" i="1" u="none" strike="noStrike" kern="1200" baseline="0" dirty="0">
                <a:solidFill>
                  <a:schemeClr val="tx1"/>
                </a:solidFill>
                <a:latin typeface="Times New Roman" pitchFamily="18" charset="0"/>
                <a:ea typeface="+mn-ea"/>
                <a:cs typeface="+mn-cs"/>
              </a:rPr>
              <a:t>. </a:t>
            </a:r>
            <a:r>
              <a:rPr lang="en-US" b="0" i="0" u="none" strike="noStrike" kern="1200" baseline="0" dirty="0">
                <a:solidFill>
                  <a:schemeClr val="tx1"/>
                </a:solidFill>
                <a:latin typeface="Times New Roman" pitchFamily="18" charset="0"/>
                <a:ea typeface="+mn-ea"/>
                <a:cs typeface="+mn-cs"/>
              </a:rPr>
              <a:t>Liability (existing or future). </a:t>
            </a:r>
            <a:endParaRPr lang="en-US" dirty="0"/>
          </a:p>
        </p:txBody>
      </p:sp>
    </p:spTree>
    <p:extLst>
      <p:ext uri="{BB962C8B-B14F-4D97-AF65-F5344CB8AC3E}">
        <p14:creationId xmlns:p14="http://schemas.microsoft.com/office/powerpoint/2010/main" val="5155563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pPr lvl="0"/>
            <a:r>
              <a:rPr lang="en-US" sz="1200" kern="1200" dirty="0">
                <a:solidFill>
                  <a:schemeClr val="tx1"/>
                </a:solidFill>
                <a:effectLst/>
                <a:latin typeface="Times New Roman" pitchFamily="18" charset="0"/>
                <a:ea typeface="+mn-ea"/>
                <a:cs typeface="+mn-cs"/>
              </a:rPr>
              <a:t>The nature of the risk exposure being hedged:</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Fair value exposure.</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Cash flow exposure.</a:t>
            </a:r>
            <a:endParaRPr lang="en-US" sz="16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The nature of the foreign currency item being hedged:</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Asset (or future sale).</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Liability (or future purchase).</a:t>
            </a:r>
            <a:endParaRPr lang="en-US" sz="16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The type of derivative hedging instrument used:</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Forward contract.</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Option.</a:t>
            </a:r>
            <a:endParaRPr lang="en-US" sz="1600" kern="1200" dirty="0">
              <a:solidFill>
                <a:schemeClr val="tx1"/>
              </a:solidFill>
              <a:effectLst/>
              <a:latin typeface="Times New Roman" pitchFamily="18" charset="0"/>
              <a:ea typeface="+mn-ea"/>
              <a:cs typeface="+mn-cs"/>
            </a:endParaRPr>
          </a:p>
          <a:p>
            <a:pPr indent="-169863"/>
            <a:endParaRPr lang="en-US" dirty="0"/>
          </a:p>
        </p:txBody>
      </p:sp>
    </p:spTree>
    <p:extLst>
      <p:ext uri="{BB962C8B-B14F-4D97-AF65-F5344CB8AC3E}">
        <p14:creationId xmlns:p14="http://schemas.microsoft.com/office/powerpoint/2010/main" val="41483191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pPr lvl="0"/>
            <a:r>
              <a:rPr lang="en-US" sz="1200" kern="1200" dirty="0">
                <a:solidFill>
                  <a:schemeClr val="tx1"/>
                </a:solidFill>
                <a:effectLst/>
                <a:latin typeface="Times New Roman" pitchFamily="18" charset="0"/>
                <a:ea typeface="+mn-ea"/>
                <a:cs typeface="+mn-cs"/>
              </a:rPr>
              <a:t>The component(s) of the derivative identified as the hedging instrument:</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Forward contract—spot component only or spot and forward components.</a:t>
            </a:r>
            <a:endParaRPr lang="en-US" sz="16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Option—intrinsic value component only or intrinsic and time value components.</a:t>
            </a:r>
            <a:endParaRPr lang="en-US" sz="1600" kern="1200" dirty="0">
              <a:solidFill>
                <a:schemeClr val="tx1"/>
              </a:solidFill>
              <a:effectLst/>
              <a:latin typeface="Times New Roman" pitchFamily="18" charset="0"/>
              <a:ea typeface="+mn-ea"/>
              <a:cs typeface="+mn-cs"/>
            </a:endParaRPr>
          </a:p>
          <a:p>
            <a:pPr indent="-169863"/>
            <a:endParaRPr lang="en-US" dirty="0"/>
          </a:p>
        </p:txBody>
      </p:sp>
    </p:spTree>
    <p:extLst>
      <p:ext uri="{BB962C8B-B14F-4D97-AF65-F5344CB8AC3E}">
        <p14:creationId xmlns:p14="http://schemas.microsoft.com/office/powerpoint/2010/main" val="1050763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2901950" y="530225"/>
            <a:ext cx="3492500" cy="2619375"/>
          </a:xfrm>
          <a:prstGeom prst="rect">
            <a:avLst/>
          </a:prstGeom>
          <a:ln/>
        </p:spPr>
      </p:sp>
      <p:sp>
        <p:nvSpPr>
          <p:cNvPr id="5427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Exchange rates between the U.S. dollar and many foreign currencies are published on a daily basis in </a:t>
            </a:r>
            <a:r>
              <a:rPr lang="en-US" i="1" dirty="0"/>
              <a:t>The Wall Street Journal </a:t>
            </a:r>
            <a:r>
              <a:rPr lang="en-US" dirty="0"/>
              <a:t>and major U.S. newspapers. Exchange rates also are available online at websites such as www.oanda.com and www.x-rates.com. </a:t>
            </a:r>
          </a:p>
          <a:p>
            <a:r>
              <a:rPr lang="en-US" dirty="0"/>
              <a:t>The exchange rates are for trades between banks; that is, these are interbank or wholesale prices. Prices charged by banks to retail customers, such as companies engaged in international business, are higher. These are selling rates at which banks will sell currency to one another. The prices that banks are willing to pay to buy foreign currency are somewhat less than the selling rates. The difference between the buying and selling rates is the spread through which the banks earn a profit on foreign exchange trades. </a:t>
            </a:r>
          </a:p>
        </p:txBody>
      </p:sp>
    </p:spTree>
    <p:extLst>
      <p:ext uri="{BB962C8B-B14F-4D97-AF65-F5344CB8AC3E}">
        <p14:creationId xmlns:p14="http://schemas.microsoft.com/office/powerpoint/2010/main" val="40101870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LO 9-7: Account for forward contracts and options used as hedges of foreign–currency denominated assets and liabilities.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1742683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Hedges of foreign currency</a:t>
            </a:r>
            <a:r>
              <a:rPr lang="mr-IN" sz="1200" b="0" i="0" u="none" strike="noStrike" kern="1200" baseline="0" dirty="0">
                <a:solidFill>
                  <a:schemeClr val="tx1"/>
                </a:solidFill>
                <a:latin typeface="Times New Roman" pitchFamily="18" charset="0"/>
                <a:ea typeface="+mn-ea"/>
                <a:cs typeface="+mn-cs"/>
              </a:rPr>
              <a:t>–</a:t>
            </a:r>
            <a:r>
              <a:rPr lang="en-US" sz="1200" b="0" i="0" u="none" strike="noStrike" kern="1200" baseline="0" dirty="0">
                <a:solidFill>
                  <a:schemeClr val="tx1"/>
                </a:solidFill>
                <a:latin typeface="Times New Roman" pitchFamily="18" charset="0"/>
                <a:ea typeface="+mn-ea"/>
                <a:cs typeface="+mn-cs"/>
              </a:rPr>
              <a:t>denominated assets and liabilities, such as accounts receivable and accounts payable, can qualify as either </a:t>
            </a:r>
            <a:r>
              <a:rPr lang="en-US" sz="1200" b="0" i="1" u="none" strike="noStrike" kern="1200" baseline="0" dirty="0">
                <a:solidFill>
                  <a:schemeClr val="tx1"/>
                </a:solidFill>
                <a:latin typeface="Times New Roman" pitchFamily="18" charset="0"/>
                <a:ea typeface="+mn-ea"/>
                <a:cs typeface="+mn-cs"/>
              </a:rPr>
              <a:t>cash flow hedges </a:t>
            </a:r>
            <a:r>
              <a:rPr lang="en-US" sz="1200" b="0" i="0" u="none" strike="noStrike" kern="1200" baseline="0" dirty="0">
                <a:solidFill>
                  <a:schemeClr val="tx1"/>
                </a:solidFill>
                <a:latin typeface="Times New Roman" pitchFamily="18" charset="0"/>
                <a:ea typeface="+mn-ea"/>
                <a:cs typeface="+mn-cs"/>
              </a:rPr>
              <a:t>or </a:t>
            </a:r>
            <a:r>
              <a:rPr lang="en-US" sz="1200" b="0" i="1" u="none" strike="noStrike" kern="1200" baseline="0" dirty="0">
                <a:solidFill>
                  <a:schemeClr val="tx1"/>
                </a:solidFill>
                <a:latin typeface="Times New Roman" pitchFamily="18" charset="0"/>
                <a:ea typeface="+mn-ea"/>
                <a:cs typeface="+mn-cs"/>
              </a:rPr>
              <a:t>fair value hedges. </a:t>
            </a:r>
            <a:r>
              <a:rPr lang="en-US" sz="1200" b="0" i="0" u="none" strike="noStrike" kern="1200" baseline="0" dirty="0">
                <a:solidFill>
                  <a:schemeClr val="tx1"/>
                </a:solidFill>
                <a:latin typeface="Times New Roman" pitchFamily="18" charset="0"/>
                <a:ea typeface="+mn-ea"/>
                <a:cs typeface="+mn-cs"/>
              </a:rPr>
              <a:t>To qualify as a cash flow hedge, the hedging instrument must completely offset the variability in the cash flows associated with the foreign currency receivable or payable. If the hedging instrument does not qualify as a cash flow hedge or if the company elects not to designate the hedging instrument as a cash flow hedge, the hedge is designated as a fair value hedge. </a:t>
            </a:r>
            <a:endParaRPr lang="en-US" dirty="0"/>
          </a:p>
        </p:txBody>
      </p:sp>
    </p:spTree>
    <p:extLst>
      <p:ext uri="{BB962C8B-B14F-4D97-AF65-F5344CB8AC3E}">
        <p14:creationId xmlns:p14="http://schemas.microsoft.com/office/powerpoint/2010/main" val="15923368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At each balance sheet date, the following procedures are required: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hedged asset (foreign currency account receivable) or liability (foreign currency account payable) is adjusted to fair value based on changes in the spot exchange rate, and a foreign exchange gain or loss is recognized in net income (Cash Flow Hedge Step B.1. in Exhibit 9.2).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To comply with the fundamental requirement of derivatives accounting, the derivative hedging instrument (forward contract or option) is adjusted to fair value (resulting in an asset or liability reported on the balance sheet) with the counterpart recognized as a change in Accumulated Other Comprehensive Income (AOCI) (Cash Flow Hedge Step B.2. in Exhibit 9.2). </a:t>
            </a:r>
          </a:p>
        </p:txBody>
      </p:sp>
    </p:spTree>
    <p:extLst>
      <p:ext uri="{BB962C8B-B14F-4D97-AF65-F5344CB8AC3E}">
        <p14:creationId xmlns:p14="http://schemas.microsoft.com/office/powerpoint/2010/main" val="41263923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pPr marL="228600" indent="-228600">
              <a:buFont typeface="+mj-lt"/>
              <a:buAutoNum type="arabicPeriod" startAt="3"/>
            </a:pPr>
            <a:r>
              <a:rPr lang="en-US" dirty="0"/>
              <a:t>An amount equal to the foreign exchange gain or loss on the hedged asset or liability is then transferred from AOCI to net income; the net effect is to offset any gain or loss on the hedged asset or liability (Cash Flow Hedge Step B.3. in Exhibit 9.2). </a:t>
            </a:r>
          </a:p>
          <a:p>
            <a:pPr marL="228600" indent="-228600">
              <a:buFont typeface="+mj-lt"/>
              <a:buAutoNum type="arabicPeriod" startAt="3"/>
            </a:pPr>
            <a:r>
              <a:rPr lang="en-US" sz="1200" b="0" i="0" u="none" strike="noStrike" kern="1200" baseline="0" dirty="0">
                <a:solidFill>
                  <a:schemeClr val="tx1"/>
                </a:solidFill>
                <a:latin typeface="Times New Roman" pitchFamily="18" charset="0"/>
                <a:ea typeface="+mn-ea"/>
                <a:cs typeface="+mn-cs"/>
              </a:rPr>
              <a:t>An additional amount is removed from AOCI and recognized in net income to reflect (a) the current period’s amortization of the original discount or premium on the forward contract (if a forward contract is the hedging instrument) or (b) the change in the </a:t>
            </a:r>
            <a:r>
              <a:rPr lang="en-US" sz="1200" b="0" i="1" u="none" strike="noStrike" kern="1200" baseline="0" dirty="0">
                <a:solidFill>
                  <a:schemeClr val="tx1"/>
                </a:solidFill>
                <a:latin typeface="Times New Roman" pitchFamily="18" charset="0"/>
                <a:ea typeface="+mn-ea"/>
                <a:cs typeface="+mn-cs"/>
              </a:rPr>
              <a:t>time value </a:t>
            </a:r>
            <a:r>
              <a:rPr lang="en-US" sz="1200" b="0" i="0" u="none" strike="noStrike" kern="1200" baseline="0" dirty="0">
                <a:solidFill>
                  <a:schemeClr val="tx1"/>
                </a:solidFill>
                <a:latin typeface="Times New Roman" pitchFamily="18" charset="0"/>
                <a:ea typeface="+mn-ea"/>
                <a:cs typeface="+mn-cs"/>
              </a:rPr>
              <a:t>of the option (if an option is the hedging instrument) (Cash Flow Hedge Step B.4. in Exhibit 9.2). </a:t>
            </a:r>
            <a:endParaRPr lang="en-US" dirty="0"/>
          </a:p>
        </p:txBody>
      </p:sp>
    </p:spTree>
    <p:extLst>
      <p:ext uri="{BB962C8B-B14F-4D97-AF65-F5344CB8AC3E}">
        <p14:creationId xmlns:p14="http://schemas.microsoft.com/office/powerpoint/2010/main" val="18240695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prstGeom prst="rect">
            <a:avLst/>
          </a:prstGeom>
          <a:ln/>
        </p:spPr>
      </p:sp>
      <p:sp>
        <p:nvSpPr>
          <p:cNvPr id="696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Fair Value Hedge </a:t>
            </a:r>
          </a:p>
          <a:p>
            <a:r>
              <a:rPr lang="en-US" sz="1200" b="0" i="0" u="none" strike="noStrike" kern="1200" baseline="0" dirty="0">
                <a:solidFill>
                  <a:schemeClr val="tx1"/>
                </a:solidFill>
                <a:latin typeface="Times New Roman" pitchFamily="18" charset="0"/>
                <a:ea typeface="+mn-ea"/>
                <a:cs typeface="+mn-cs"/>
              </a:rPr>
              <a:t>At each balance sheet date, the following procedures are required: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Adjust the hedged asset or liability to fair value based on changes in the spot exchange rate and recognize a foreign exchange gain or loss in net income (Fair Value Hedge Step B.1. in Exhibit 9.2).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Adjust the derivative hedging instrument to fair value (resulting in an asset or liability reported on the balance sheet) and recognize the counterpart as a gain or loss in net income (Fair Value Hedge Step B.2. in Exhibit 9.2). </a:t>
            </a:r>
            <a:endParaRPr lang="en-US" dirty="0"/>
          </a:p>
        </p:txBody>
      </p:sp>
    </p:spTree>
    <p:extLst>
      <p:ext uri="{BB962C8B-B14F-4D97-AF65-F5344CB8AC3E}">
        <p14:creationId xmlns:p14="http://schemas.microsoft.com/office/powerpoint/2010/main" val="4199617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LO 9-8:</a:t>
            </a:r>
            <a:r>
              <a:rPr lang="en-US" baseline="0" dirty="0"/>
              <a:t> </a:t>
            </a:r>
            <a:r>
              <a:rPr lang="en-US" dirty="0"/>
              <a:t>Account for forward contracts and options used as hedges of foreign currency firm commitments.</a:t>
            </a:r>
          </a:p>
        </p:txBody>
      </p:sp>
    </p:spTree>
    <p:extLst>
      <p:ext uri="{BB962C8B-B14F-4D97-AF65-F5344CB8AC3E}">
        <p14:creationId xmlns:p14="http://schemas.microsoft.com/office/powerpoint/2010/main" val="12401297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2901950" y="530225"/>
            <a:ext cx="3492500" cy="2619375"/>
          </a:xfrm>
          <a:prstGeom prst="rect">
            <a:avLst/>
          </a:prstGeom>
          <a:ln/>
        </p:spPr>
      </p:sp>
      <p:sp>
        <p:nvSpPr>
          <p:cNvPr id="8704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A firm commitment is an executory contract; the company has not delivered goods nor has the customer paid for them. Normally, executory contracts are not recognized in financial statements. However, when a firm commitment is hedged using a derivative financial instrument, hedge accounting requires explicit recognition on the balance sheet at fair value of both the derivative financial instrument (forward contract or option) and the firm commitment. </a:t>
            </a:r>
            <a:endParaRPr lang="en-US" dirty="0"/>
          </a:p>
        </p:txBody>
      </p:sp>
    </p:spTree>
    <p:extLst>
      <p:ext uri="{BB962C8B-B14F-4D97-AF65-F5344CB8AC3E}">
        <p14:creationId xmlns:p14="http://schemas.microsoft.com/office/powerpoint/2010/main" val="39581037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2901950" y="530225"/>
            <a:ext cx="3492500" cy="2619375"/>
          </a:xfrm>
          <a:prstGeom prst="rect">
            <a:avLst/>
          </a:prstGeom>
          <a:ln/>
        </p:spPr>
      </p:sp>
      <p:sp>
        <p:nvSpPr>
          <p:cNvPr id="8704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This raises the conceptual question of how to measure the fair value of the firm commitment. When a forward contract is used as the hedging instrument, the fair value of the firm commitment is determined through reference to changes in the forward exchange rate. Changes in the spot exchange rate are used to determine the fair value of the firm commitment when a foreign currency option is the hedging instrument. </a:t>
            </a:r>
            <a:endParaRPr lang="en-US" dirty="0"/>
          </a:p>
        </p:txBody>
      </p:sp>
    </p:spTree>
    <p:extLst>
      <p:ext uri="{BB962C8B-B14F-4D97-AF65-F5344CB8AC3E}">
        <p14:creationId xmlns:p14="http://schemas.microsoft.com/office/powerpoint/2010/main" val="26299074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2901950" y="530225"/>
            <a:ext cx="3492500" cy="2619375"/>
          </a:xfrm>
          <a:prstGeom prst="rect">
            <a:avLst/>
          </a:prstGeom>
          <a:ln/>
        </p:spPr>
      </p:sp>
      <p:sp>
        <p:nvSpPr>
          <p:cNvPr id="51203"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LO 9-9: Account for forward contracts and options used as hedges of forecasted foreign currency transactions.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2444210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Cash flow hedge accounting also is used for foreign currency derivatives used to hedge the cash flow risk associated with a forecasted foreign currency transaction. For hedge accounting to apply, the forecasted transaction must be probable (likely to occur), the hedge must be highly effective in offsetting fluctuations in the cash flow associated with the foreign currency risk, and the hedging relationship must be properly documented.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Unlike the accounting for a firm commitment, there is no recognition of the forecasted transaction or gains and losses on the forecasted transaction. (Because there is no recognition of an asset or liability, there is no fair value exposure to foreign exchange risk. Thus, fair value hedge accounting is not appropriate for hedges of forecasted transactions.) </a:t>
            </a:r>
            <a:endParaRPr lang="en-US" dirty="0"/>
          </a:p>
        </p:txBody>
      </p:sp>
    </p:spTree>
    <p:extLst>
      <p:ext uri="{BB962C8B-B14F-4D97-AF65-F5344CB8AC3E}">
        <p14:creationId xmlns:p14="http://schemas.microsoft.com/office/powerpoint/2010/main" val="951099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2901950" y="530225"/>
            <a:ext cx="3492500" cy="2619375"/>
          </a:xfrm>
          <a:prstGeom prst="rect">
            <a:avLst/>
          </a:prstGeom>
          <a:ln/>
        </p:spPr>
      </p:sp>
      <p:sp>
        <p:nvSpPr>
          <p:cNvPr id="53251"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Two columns of information are shown for each day’s exchange rates. The first column reports </a:t>
            </a:r>
            <a:r>
              <a:rPr lang="en-US" i="1" dirty="0"/>
              <a:t>direct quotes, </a:t>
            </a:r>
            <a:r>
              <a:rPr lang="en-US" dirty="0"/>
              <a:t>which indicate the number of U.S. dollars needed to purchase one unit of foreign currency. The second column reports </a:t>
            </a:r>
            <a:r>
              <a:rPr lang="en-US" i="1" dirty="0"/>
              <a:t>indirect quotes, </a:t>
            </a:r>
            <a:r>
              <a:rPr lang="en-US" dirty="0"/>
              <a:t>which indicate the number of foreign currency units that could be purchased with one U.S. dollar. These rates are simply the inverse of direct quotes. </a:t>
            </a:r>
          </a:p>
        </p:txBody>
      </p:sp>
    </p:spTree>
    <p:extLst>
      <p:ext uri="{BB962C8B-B14F-4D97-AF65-F5344CB8AC3E}">
        <p14:creationId xmlns:p14="http://schemas.microsoft.com/office/powerpoint/2010/main" val="39259840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pPr marL="228600" indent="-228600">
              <a:buFont typeface="+mj-lt"/>
              <a:buAutoNum type="arabicPeriod" startAt="2"/>
            </a:pPr>
            <a:r>
              <a:rPr lang="en-US" sz="1200" b="0" i="0" u="none" strike="noStrike" kern="1200" baseline="0" dirty="0">
                <a:solidFill>
                  <a:schemeClr val="tx1"/>
                </a:solidFill>
                <a:latin typeface="Times New Roman" pitchFamily="18" charset="0"/>
                <a:ea typeface="+mn-ea"/>
                <a:cs typeface="+mn-cs"/>
              </a:rPr>
              <a:t>The company reports the hedging instrument (forward contract or option) at fair value, but because no gain or loss occurs on the forecasted transaction to offset against, the company does not report changes in the fair value of the hedging instrument as gains and losses in net income. Instead, it reports them in other comprehensive income. On the projected date of the forecasted transaction, the company transfers the cumulative change in the fair value of the hedging instrument from accumulated other comprehensive income (balance sheet) to net income (income statement). </a:t>
            </a:r>
            <a:endParaRPr lang="en-US" dirty="0"/>
          </a:p>
        </p:txBody>
      </p:sp>
    </p:spTree>
    <p:extLst>
      <p:ext uri="{BB962C8B-B14F-4D97-AF65-F5344CB8AC3E}">
        <p14:creationId xmlns:p14="http://schemas.microsoft.com/office/powerpoint/2010/main" val="37237342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1" u="none" strike="noStrike" kern="1200" baseline="0" dirty="0">
                <a:solidFill>
                  <a:schemeClr val="tx1"/>
                </a:solidFill>
                <a:latin typeface="Times New Roman" pitchFamily="18" charset="0"/>
                <a:ea typeface="+mn-ea"/>
                <a:cs typeface="+mn-cs"/>
              </a:rPr>
              <a:t>IFRS 9, </a:t>
            </a:r>
            <a:r>
              <a:rPr lang="en-US" sz="1200" b="0" i="0" u="none" strike="noStrike" kern="1200" baseline="0" dirty="0">
                <a:solidFill>
                  <a:schemeClr val="tx1"/>
                </a:solidFill>
                <a:latin typeface="Times New Roman" pitchFamily="18" charset="0"/>
                <a:ea typeface="+mn-ea"/>
                <a:cs typeface="+mn-cs"/>
              </a:rPr>
              <a:t>“Financial Instruments,” provides guidance on the accounting for hedging instruments including those used to hedge foreign exchange risk. Rules and procedures in </a:t>
            </a:r>
            <a:r>
              <a:rPr lang="en-US" sz="1200" b="0" i="1" u="none" strike="noStrike" kern="1200" baseline="0" dirty="0">
                <a:solidFill>
                  <a:schemeClr val="tx1"/>
                </a:solidFill>
                <a:latin typeface="Times New Roman" pitchFamily="18" charset="0"/>
                <a:ea typeface="+mn-ea"/>
                <a:cs typeface="+mn-cs"/>
              </a:rPr>
              <a:t>IFRS 9 </a:t>
            </a:r>
            <a:r>
              <a:rPr lang="en-US" sz="1200" b="0" i="0" u="none" strike="noStrike" kern="1200" baseline="0" dirty="0">
                <a:solidFill>
                  <a:schemeClr val="tx1"/>
                </a:solidFill>
                <a:latin typeface="Times New Roman" pitchFamily="18" charset="0"/>
                <a:ea typeface="+mn-ea"/>
                <a:cs typeface="+mn-cs"/>
              </a:rPr>
              <a:t>related to foreign currency hedge accounting generally are consistent with U.S. GAAP. Similar to current U.S. standards, </a:t>
            </a:r>
            <a:r>
              <a:rPr lang="en-US" sz="1200" b="0" i="1" u="none" strike="noStrike" kern="1200" baseline="0" dirty="0">
                <a:solidFill>
                  <a:schemeClr val="tx1"/>
                </a:solidFill>
                <a:latin typeface="Times New Roman" pitchFamily="18" charset="0"/>
                <a:ea typeface="+mn-ea"/>
                <a:cs typeface="+mn-cs"/>
              </a:rPr>
              <a:t>IFRS 9 </a:t>
            </a:r>
            <a:r>
              <a:rPr lang="en-US" sz="1200" b="0" i="0" u="none" strike="noStrike" kern="1200" baseline="0" dirty="0">
                <a:solidFill>
                  <a:schemeClr val="tx1"/>
                </a:solidFill>
                <a:latin typeface="Times New Roman" pitchFamily="18" charset="0"/>
                <a:ea typeface="+mn-ea"/>
                <a:cs typeface="+mn-cs"/>
              </a:rPr>
              <a:t>allows hedge accounting for foreign currency-denominated assets and liabilities, firm commitments, and forecasted transactions when documentation requirements and effectiveness tests are met and requires hedges to be designated as cash flow or fair value hedges. </a:t>
            </a:r>
          </a:p>
        </p:txBody>
      </p:sp>
    </p:spTree>
    <p:extLst>
      <p:ext uri="{BB962C8B-B14F-4D97-AF65-F5344CB8AC3E}">
        <p14:creationId xmlns:p14="http://schemas.microsoft.com/office/powerpoint/2010/main" val="16904821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prstGeom prst="rect">
            <a:avLst/>
          </a:prstGeom>
          <a:ln/>
        </p:spPr>
      </p:sp>
      <p:sp>
        <p:nvSpPr>
          <p:cNvPr id="95235"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sz="1200" b="0" i="0" u="none" strike="noStrike" kern="1200" baseline="0" dirty="0">
                <a:solidFill>
                  <a:schemeClr val="tx1"/>
                </a:solidFill>
                <a:latin typeface="Times New Roman" pitchFamily="18" charset="0"/>
                <a:ea typeface="+mn-ea"/>
                <a:cs typeface="+mn-cs"/>
              </a:rPr>
              <a:t>One difference between the two sets of standards relates to the type of financial instrument that can be designated as a foreign currency cash flow hedge. Under U.S. GAAP, only derivative financial instruments can be used as a cash flow hedge, whereas </a:t>
            </a:r>
            <a:r>
              <a:rPr lang="en-US" sz="1200" b="0" i="1" u="none" strike="noStrike" kern="1200" baseline="0" dirty="0">
                <a:solidFill>
                  <a:schemeClr val="tx1"/>
                </a:solidFill>
                <a:latin typeface="Times New Roman" pitchFamily="18" charset="0"/>
                <a:ea typeface="+mn-ea"/>
                <a:cs typeface="+mn-cs"/>
              </a:rPr>
              <a:t>IFRS 9 </a:t>
            </a:r>
            <a:r>
              <a:rPr lang="en-US" sz="1200" b="0" i="0" u="none" strike="noStrike" kern="1200" baseline="0" dirty="0">
                <a:solidFill>
                  <a:schemeClr val="tx1"/>
                </a:solidFill>
                <a:latin typeface="Times New Roman" pitchFamily="18" charset="0"/>
                <a:ea typeface="+mn-ea"/>
                <a:cs typeface="+mn-cs"/>
              </a:rPr>
              <a:t>also allows nonderivative financial instruments, such as foreign currency loans, to be designated as hedging instruments in a foreign currency cash flow hedge. </a:t>
            </a:r>
          </a:p>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782397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2901950" y="530225"/>
            <a:ext cx="3492500" cy="2619375"/>
          </a:xfrm>
          <a:prstGeom prst="rect">
            <a:avLst/>
          </a:prstGeom>
          <a:ln/>
        </p:spPr>
      </p:sp>
      <p:sp>
        <p:nvSpPr>
          <p:cNvPr id="53251"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Foreign currency trades can be executed on a spot or forward basis. The </a:t>
            </a:r>
            <a:r>
              <a:rPr lang="en-US" i="1" dirty="0"/>
              <a:t>spot rate </a:t>
            </a:r>
            <a:r>
              <a:rPr lang="en-US" dirty="0"/>
              <a:t>is the price at which a foreign currency can be purchased or sold today. In contrast, the </a:t>
            </a:r>
            <a:r>
              <a:rPr lang="en-US" i="1" dirty="0"/>
              <a:t>forward rate </a:t>
            </a:r>
            <a:r>
              <a:rPr lang="en-US" dirty="0"/>
              <a:t>is the price available today at which foreign currency can be purchased or sold sometime in the future. Because many international business transactions take some time to be completed, the ability to lock in a price today at which foreign currency can be purchased or sold at some future date has definite advantages. </a:t>
            </a:r>
          </a:p>
        </p:txBody>
      </p:sp>
    </p:spTree>
    <p:extLst>
      <p:ext uri="{BB962C8B-B14F-4D97-AF65-F5344CB8AC3E}">
        <p14:creationId xmlns:p14="http://schemas.microsoft.com/office/powerpoint/2010/main" val="1377714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2901950" y="530225"/>
            <a:ext cx="3492500" cy="2619375"/>
          </a:xfrm>
          <a:prstGeom prst="rect">
            <a:avLst/>
          </a:prstGeom>
          <a:ln/>
        </p:spPr>
      </p:sp>
      <p:sp>
        <p:nvSpPr>
          <p:cNvPr id="5734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The forward rate can exceed the spot rate on a given date, in which case the foreign currency is said to be selling at a </a:t>
            </a:r>
            <a:r>
              <a:rPr lang="en-US" i="1" dirty="0"/>
              <a:t>premium </a:t>
            </a:r>
            <a:r>
              <a:rPr lang="en-US" dirty="0"/>
              <a:t>in the forward market, or the forward rate can be less than the spot rate, in which case the currency is selling at a </a:t>
            </a:r>
            <a:r>
              <a:rPr lang="en-US" i="1" dirty="0"/>
              <a:t>discount. </a:t>
            </a:r>
            <a:r>
              <a:rPr lang="en-US" dirty="0"/>
              <a:t>Currencies sell at a premium or a discount because of differences in interest rates between two countries. When the interest rate in the foreign country exceeds the domestic interest rate, the foreign currency sells at a discount in the forward market. Conversely, if the foreign interest rate is less than the domestic rate, the foreign currency sells at a premium.</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450690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2901950" y="530225"/>
            <a:ext cx="3492500" cy="2619375"/>
          </a:xfrm>
          <a:prstGeom prst="rect">
            <a:avLst/>
          </a:prstGeom>
          <a:ln/>
        </p:spPr>
      </p:sp>
      <p:sp>
        <p:nvSpPr>
          <p:cNvPr id="57347" name="Rectangle 3"/>
          <p:cNvSpPr>
            <a:spLocks noGrp="1" noChangeArrowheads="1"/>
          </p:cNvSpPr>
          <p:nvPr>
            <p:ph type="body" idx="1"/>
          </p:nvPr>
        </p:nvSpPr>
        <p:spPr>
          <a:xfrm>
            <a:off x="1239520" y="3329940"/>
            <a:ext cx="6817360" cy="3154680"/>
          </a:xfrm>
          <a:prstGeom prst="rect">
            <a:avLst/>
          </a:prstGeom>
          <a:noFill/>
          <a:ln w="9525"/>
        </p:spPr>
        <p:txBody>
          <a:bodyPr/>
          <a:lstStyle/>
          <a:p>
            <a:r>
              <a:rPr lang="en-US" dirty="0"/>
              <a:t>To provide companies more flexibility than exists with a forward contract, a market for </a:t>
            </a:r>
            <a:r>
              <a:rPr lang="en-US" i="1" dirty="0"/>
              <a:t>foreign currency options </a:t>
            </a:r>
            <a:r>
              <a:rPr lang="en-US" dirty="0"/>
              <a:t>has developed. A foreign currency option gives the holder of the option </a:t>
            </a:r>
            <a:r>
              <a:rPr lang="en-US" i="1" dirty="0"/>
              <a:t>the right but not the obligation </a:t>
            </a:r>
            <a:r>
              <a:rPr lang="en-US" dirty="0"/>
              <a:t>to trade foreign currency in the future. A </a:t>
            </a:r>
            <a:r>
              <a:rPr lang="en-US" i="1" dirty="0"/>
              <a:t>put </a:t>
            </a:r>
            <a:r>
              <a:rPr lang="en-US" dirty="0"/>
              <a:t>option is for the sale of foreign currency by the holder of the option; a </a:t>
            </a:r>
            <a:r>
              <a:rPr lang="en-US" i="1" dirty="0"/>
              <a:t>call </a:t>
            </a:r>
            <a:r>
              <a:rPr lang="en-US" dirty="0"/>
              <a:t>option is for the purchase of foreign currency by the holder of the option. The </a:t>
            </a:r>
            <a:r>
              <a:rPr lang="en-US" i="1" dirty="0"/>
              <a:t>strike price </a:t>
            </a:r>
            <a:r>
              <a:rPr lang="en-US" dirty="0"/>
              <a:t>is the exchange rate at which the option will be executed if the option holder decides to exercise the option. The strike price is similar to a forward rate. There are generally several strike prices to choose from at any particular time. Foreign currency options can be purchased on the Philadelphia Stock Exchange or the Chicago Mercantile Exchange, but most foreign currency options are purchased directly from a bank in the so-called over-the-counter (OTC) market. Options purchased in the OTC market usually have a strike price that is equal to the spot rate on that date. These options are said to be “at-the-money.” </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1673768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0" name="Date Placeholder 10"/>
          <p:cNvSpPr>
            <a:spLocks noGrp="1"/>
          </p:cNvSpPr>
          <p:nvPr>
            <p:ph type="dt" sz="half" idx="2"/>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11"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2"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0"/>
          <p:cNvSpPr>
            <a:spLocks noGrp="1"/>
          </p:cNvSpPr>
          <p:nvPr>
            <p:ph type="dt" sz="half" idx="2"/>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8"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9"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524000" y="6553200"/>
            <a:ext cx="1524000" cy="320675"/>
          </a:xfrm>
          <a:prstGeom prst="rect">
            <a:avLst/>
          </a:prstGeom>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124200" y="6553200"/>
            <a:ext cx="5029200" cy="396875"/>
          </a:xfrm>
          <a:prstGeom prst="rect">
            <a:avLst/>
          </a:prstGeo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a:xfrm>
            <a:off x="8229600" y="6553200"/>
            <a:ext cx="609600" cy="396875"/>
          </a:xfrm>
          <a:prstGeom prst="rect">
            <a:avLst/>
          </a:prstGeom>
        </p:spPr>
        <p:txBody>
          <a:bodyPr/>
          <a:lstStyle>
            <a:lvl1pPr>
              <a:defRPr/>
            </a:lvl1pPr>
          </a:lstStyle>
          <a:p>
            <a:pPr>
              <a:defRPr/>
            </a:pPr>
            <a:r>
              <a:rPr lang="en-US" dirty="0"/>
              <a:t>9-</a:t>
            </a:r>
            <a:fld id="{64AB2139-A1E3-4BB4-9E4B-A115728413D1}"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1524000" y="6537325"/>
            <a:ext cx="1676400" cy="396875"/>
          </a:xfrm>
          <a:prstGeom prst="rect">
            <a:avLst/>
          </a:prstGeom>
        </p:spPr>
        <p:txBody>
          <a:bodyPr/>
          <a:lstStyle>
            <a:lvl1pPr>
              <a:defRPr/>
            </a:lvl1pPr>
          </a:lstStyle>
          <a:p>
            <a:pPr>
              <a:defRPr/>
            </a:pPr>
            <a:r>
              <a:rPr lang="en-US" dirty="0"/>
              <a:t>McGraw-Hill/Irwin </a:t>
            </a:r>
          </a:p>
        </p:txBody>
      </p:sp>
      <p:sp>
        <p:nvSpPr>
          <p:cNvPr id="8" name="Footer Placeholder 4"/>
          <p:cNvSpPr>
            <a:spLocks noGrp="1"/>
          </p:cNvSpPr>
          <p:nvPr>
            <p:ph type="ftr" sz="quarter" idx="11"/>
          </p:nvPr>
        </p:nvSpPr>
        <p:spPr>
          <a:xfrm>
            <a:off x="3276600" y="6537325"/>
            <a:ext cx="4953000" cy="396875"/>
          </a:xfrm>
          <a:prstGeom prst="rect">
            <a:avLst/>
          </a:prstGeom>
        </p:spPr>
        <p:txBody>
          <a:bodyPr/>
          <a:lstStyle>
            <a:lvl1pPr>
              <a:defRPr/>
            </a:lvl1pPr>
          </a:lstStyle>
          <a:p>
            <a:pPr>
              <a:defRPr/>
            </a:pPr>
            <a:r>
              <a:rPr lang="en-US" dirty="0"/>
              <a:t>Copyright © 2015 by The McGraw-Hill Companies, Inc. All rights reserved. </a:t>
            </a:r>
          </a:p>
        </p:txBody>
      </p:sp>
      <p:sp>
        <p:nvSpPr>
          <p:cNvPr id="9" name="Slide Number Placeholder 5"/>
          <p:cNvSpPr>
            <a:spLocks noGrp="1"/>
          </p:cNvSpPr>
          <p:nvPr>
            <p:ph type="sldNum" sz="quarter" idx="12"/>
          </p:nvPr>
        </p:nvSpPr>
        <p:spPr>
          <a:xfrm>
            <a:off x="8382000" y="6537325"/>
            <a:ext cx="685800" cy="396875"/>
          </a:xfrm>
          <a:prstGeom prst="rect">
            <a:avLst/>
          </a:prstGeom>
        </p:spPr>
        <p:txBody>
          <a:bodyPr/>
          <a:lstStyle>
            <a:lvl1pPr>
              <a:defRPr/>
            </a:lvl1pPr>
          </a:lstStyle>
          <a:p>
            <a:pPr>
              <a:defRPr/>
            </a:pPr>
            <a:r>
              <a:rPr lang="en-US" dirty="0"/>
              <a:t>9-</a:t>
            </a:r>
            <a:fld id="{DFB8B78D-3F46-4FB2-B0CD-C67B5AE26806}"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10"/>
          <p:cNvSpPr>
            <a:spLocks noGrp="1"/>
          </p:cNvSpPr>
          <p:nvPr>
            <p:ph type="dt" sz="half" idx="2"/>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8"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9"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10"/>
          <p:cNvSpPr>
            <a:spLocks noGrp="1"/>
          </p:cNvSpPr>
          <p:nvPr>
            <p:ph type="dt" sz="half" idx="10"/>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9"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0"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10"/>
          <p:cNvSpPr>
            <a:spLocks noGrp="1"/>
          </p:cNvSpPr>
          <p:nvPr>
            <p:ph type="dt" sz="half" idx="10"/>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11" name="Slide Number Placeholder 11"/>
          <p:cNvSpPr>
            <a:spLocks noGrp="1"/>
          </p:cNvSpPr>
          <p:nvPr>
            <p:ph type="sldNum" sz="quarter" idx="11"/>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2" name="Footer Placeholder 12"/>
          <p:cNvSpPr>
            <a:spLocks noGrp="1"/>
          </p:cNvSpPr>
          <p:nvPr>
            <p:ph type="ftr" sz="quarter" idx="12"/>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228600" y="152400"/>
            <a:ext cx="8686800" cy="1189038"/>
          </a:xfrm>
        </p:spPr>
        <p:txBody>
          <a:bodyPr/>
          <a:lstStyle/>
          <a:p>
            <a:r>
              <a:rPr lang="en-US"/>
              <a:t>Click to edit Master title style</a:t>
            </a:r>
          </a:p>
        </p:txBody>
      </p:sp>
      <p:sp>
        <p:nvSpPr>
          <p:cNvPr id="9" name="Footer Placeholder 8"/>
          <p:cNvSpPr>
            <a:spLocks noGrp="1"/>
          </p:cNvSpPr>
          <p:nvPr/>
        </p:nvSpPr>
        <p:spPr/>
        <p:txBody>
          <a:bodyPr/>
          <a:lstStyle/>
          <a:p>
            <a:pPr>
              <a:defRPr/>
            </a:pPr>
            <a:r>
              <a:rPr lang="en-US" dirty="0"/>
              <a:t>Copyright © 2013 by The McGraw-Hill Companies, Inc. All rights reserved. </a:t>
            </a:r>
          </a:p>
        </p:txBody>
      </p:sp>
      <p:sp>
        <p:nvSpPr>
          <p:cNvPr id="10"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1" name="Date Placeholder 6"/>
          <p:cNvSpPr>
            <a:spLocks noGrp="1"/>
          </p:cNvSpPr>
          <p:nvPr userDrawn="1">
            <p:ph type="dt" sz="half" idx="2"/>
          </p:nvPr>
        </p:nvSpPr>
        <p:spPr>
          <a:xfrm>
            <a:off x="1447800" y="6537325"/>
            <a:ext cx="1524000" cy="381000"/>
          </a:xfrm>
          <a:prstGeom prst="rect">
            <a:avLst/>
          </a:prstGeom>
        </p:spPr>
        <p:txBody>
          <a:bodyPr/>
          <a:lstStyle>
            <a:lvl1pPr>
              <a:defRPr sz="1200" b="1" i="1"/>
            </a:lvl1pPr>
          </a:lstStyle>
          <a:p>
            <a:pPr>
              <a:defRPr/>
            </a:pPr>
            <a:r>
              <a:rPr lang="en-US" dirty="0"/>
              <a:t>McGraw-Hill/Irwin </a:t>
            </a:r>
          </a:p>
        </p:txBody>
      </p:sp>
      <p:sp>
        <p:nvSpPr>
          <p:cNvPr id="12" name="Footer Placeholder 8"/>
          <p:cNvSpPr>
            <a:spLocks noGrp="1"/>
          </p:cNvSpPr>
          <p:nvPr userDrawn="1">
            <p:ph type="ftr" sz="quarter" idx="3"/>
          </p:nvPr>
        </p:nvSpPr>
        <p:spPr>
          <a:xfrm>
            <a:off x="2971800" y="6537325"/>
            <a:ext cx="5105400" cy="396875"/>
          </a:xfrm>
          <a:prstGeom prst="rect">
            <a:avLst/>
          </a:prstGeom>
        </p:spPr>
        <p:txBody>
          <a:bodyPr/>
          <a:lstStyle>
            <a:lvl1pPr>
              <a:defRPr sz="1200" b="1" i="1"/>
            </a:lvl1pPr>
          </a:lstStyle>
          <a:p>
            <a:pPr>
              <a:defRPr/>
            </a:pPr>
            <a:r>
              <a:rPr lang="en-US" dirty="0"/>
              <a:t>Copyright © 2015 by The McGraw-Hill Companies, Inc. All rights reserved. </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10"/>
          <p:cNvSpPr>
            <a:spLocks noGrp="1"/>
          </p:cNvSpPr>
          <p:nvPr>
            <p:ph type="dt" sz="half" idx="2"/>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6"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7"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10"/>
          <p:cNvSpPr>
            <a:spLocks noGrp="1"/>
          </p:cNvSpPr>
          <p:nvPr>
            <p:ph type="dt" sz="half" idx="10"/>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9"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0"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10"/>
          <p:cNvSpPr>
            <a:spLocks noGrp="1"/>
          </p:cNvSpPr>
          <p:nvPr>
            <p:ph type="dt" sz="half" idx="10"/>
          </p:nvPr>
        </p:nvSpPr>
        <p:spPr>
          <a:xfrm>
            <a:off x="16764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9" name="Slide Number Placeholder 11"/>
          <p:cNvSpPr>
            <a:spLocks noGrp="1"/>
          </p:cNvSpPr>
          <p:nvPr>
            <p:ph type="sldNum" sz="quarter" idx="4"/>
          </p:nvPr>
        </p:nvSpPr>
        <p:spPr>
          <a:xfrm>
            <a:off x="8382000" y="6521450"/>
            <a:ext cx="609600" cy="396875"/>
          </a:xfrm>
          <a:prstGeom prst="rect">
            <a:avLst/>
          </a:prstGeom>
        </p:spPr>
        <p:txBody>
          <a:bodyPr/>
          <a:lstStyle>
            <a:lvl1pPr>
              <a:defRPr sz="1200" b="1" i="1">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0" name="Footer Placeholder 12"/>
          <p:cNvSpPr>
            <a:spLocks noGrp="1"/>
          </p:cNvSpPr>
          <p:nvPr>
            <p:ph type="ftr" sz="quarter" idx="3"/>
          </p:nvPr>
        </p:nvSpPr>
        <p:spPr>
          <a:xfrm>
            <a:off x="32004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76200"/>
            <a:ext cx="8915400" cy="1189038"/>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1066800" y="1600200"/>
            <a:ext cx="6934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11"/>
          <p:cNvSpPr>
            <a:spLocks noGrp="1"/>
          </p:cNvSpPr>
          <p:nvPr>
            <p:ph type="sldNum" sz="quarter" idx="4"/>
          </p:nvPr>
        </p:nvSpPr>
        <p:spPr>
          <a:xfrm>
            <a:off x="8382000" y="6521450"/>
            <a:ext cx="609600" cy="396875"/>
          </a:xfrm>
          <a:prstGeom prst="rect">
            <a:avLst/>
          </a:prstGeom>
        </p:spPr>
        <p:txBody>
          <a:bodyPr/>
          <a:lstStyle>
            <a:lvl1pPr>
              <a:defRPr sz="1200" b="1" i="0">
                <a:solidFill>
                  <a:srgbClr val="002060"/>
                </a:solidFill>
              </a:defRPr>
            </a:lvl1pPr>
          </a:lstStyle>
          <a:p>
            <a:pPr>
              <a:defRPr/>
            </a:pPr>
            <a:r>
              <a:rPr lang="en-US" dirty="0"/>
              <a:t>9-</a:t>
            </a:r>
            <a:fld id="{7432997F-274D-4167-8340-78EB65E700B7}" type="slidenum">
              <a:rPr lang="en-US" smtClean="0"/>
              <a:pPr>
                <a:defRPr/>
              </a:pPr>
              <a:t>‹#›</a:t>
            </a:fld>
            <a:endParaRPr lang="en-US" dirty="0"/>
          </a:p>
        </p:txBody>
      </p:sp>
      <p:sp>
        <p:nvSpPr>
          <p:cNvPr id="14" name="Date Placeholder 6"/>
          <p:cNvSpPr>
            <a:spLocks noGrp="1"/>
          </p:cNvSpPr>
          <p:nvPr userDrawn="1">
            <p:ph type="dt" sz="half" idx="2"/>
          </p:nvPr>
        </p:nvSpPr>
        <p:spPr>
          <a:xfrm>
            <a:off x="1447800" y="6537325"/>
            <a:ext cx="1524000" cy="381000"/>
          </a:xfrm>
          <a:prstGeom prst="rect">
            <a:avLst/>
          </a:prstGeom>
        </p:spPr>
        <p:txBody>
          <a:bodyPr/>
          <a:lstStyle>
            <a:lvl1pPr>
              <a:defRPr sz="1200" b="1" i="1">
                <a:solidFill>
                  <a:srgbClr val="002060"/>
                </a:solidFill>
              </a:defRPr>
            </a:lvl1pPr>
          </a:lstStyle>
          <a:p>
            <a:pPr>
              <a:defRPr/>
            </a:pPr>
            <a:r>
              <a:rPr lang="en-US" dirty="0"/>
              <a:t>McGraw-Hill/Irwin </a:t>
            </a:r>
          </a:p>
        </p:txBody>
      </p:sp>
      <p:sp>
        <p:nvSpPr>
          <p:cNvPr id="16" name="Footer Placeholder 8"/>
          <p:cNvSpPr>
            <a:spLocks noGrp="1"/>
          </p:cNvSpPr>
          <p:nvPr userDrawn="1">
            <p:ph type="ftr" sz="quarter" idx="3"/>
          </p:nvPr>
        </p:nvSpPr>
        <p:spPr>
          <a:xfrm>
            <a:off x="2971800" y="6537325"/>
            <a:ext cx="5105400" cy="396875"/>
          </a:xfrm>
          <a:prstGeom prst="rect">
            <a:avLst/>
          </a:prstGeom>
        </p:spPr>
        <p:txBody>
          <a:bodyPr/>
          <a:lstStyle>
            <a:lvl1pPr>
              <a:defRPr sz="1200" b="1" i="1">
                <a:solidFill>
                  <a:srgbClr val="002060"/>
                </a:solidFill>
              </a:defRPr>
            </a:lvl1pPr>
          </a:lstStyle>
          <a:p>
            <a:pPr>
              <a:defRPr/>
            </a:pPr>
            <a:r>
              <a:rPr lang="en-US" dirty="0"/>
              <a:t>Copyright © 2015 by The McGraw-Hill Companies, Inc. All rights reserved. </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a:xfrm>
            <a:off x="228600" y="76200"/>
            <a:ext cx="8839200" cy="1143000"/>
          </a:xfrm>
        </p:spPr>
        <p:txBody>
          <a:bodyPr/>
          <a:lstStyle/>
          <a:p>
            <a:r>
              <a:rPr lang="en-US" sz="4000" dirty="0"/>
              <a:t>Chapter Nine</a:t>
            </a:r>
          </a:p>
        </p:txBody>
      </p:sp>
      <p:sp>
        <p:nvSpPr>
          <p:cNvPr id="198664" name="Rectangle 8"/>
          <p:cNvSpPr>
            <a:spLocks noChangeArrowheads="1"/>
          </p:cNvSpPr>
          <p:nvPr/>
        </p:nvSpPr>
        <p:spPr bwMode="auto">
          <a:xfrm>
            <a:off x="457200" y="1676400"/>
            <a:ext cx="40386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cs typeface="Times New Roman" pitchFamily="18" charset="0"/>
              </a:rPr>
              <a:t>Foreign Currency Transactions and Hedging Foreign Exchange Risk</a:t>
            </a:r>
          </a:p>
        </p:txBody>
      </p:sp>
      <p:sp>
        <p:nvSpPr>
          <p:cNvPr id="8" name="Rectangle 7"/>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8BEAD84B-FB2F-4608-9F10-0AC851B750ED}"/>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Option Values</a:t>
            </a:r>
          </a:p>
        </p:txBody>
      </p:sp>
      <p:sp>
        <p:nvSpPr>
          <p:cNvPr id="38915" name="Rectangle 3"/>
          <p:cNvSpPr>
            <a:spLocks noGrp="1" noChangeArrowheads="1"/>
          </p:cNvSpPr>
          <p:nvPr>
            <p:ph idx="1"/>
          </p:nvPr>
        </p:nvSpPr>
        <p:spPr>
          <a:xfrm>
            <a:off x="152400" y="1447800"/>
            <a:ext cx="8686800" cy="3276600"/>
          </a:xfrm>
        </p:spPr>
        <p:txBody>
          <a:bodyPr/>
          <a:lstStyle/>
          <a:p>
            <a:pPr marL="0" indent="0">
              <a:spcBef>
                <a:spcPts val="600"/>
              </a:spcBef>
              <a:spcAft>
                <a:spcPts val="600"/>
              </a:spcAft>
              <a:buClr>
                <a:srgbClr val="0070C0"/>
              </a:buClr>
              <a:buNone/>
            </a:pPr>
            <a:r>
              <a:rPr lang="en-US" sz="2400" dirty="0">
                <a:solidFill>
                  <a:srgbClr val="000066"/>
                </a:solidFill>
              </a:rPr>
              <a:t>Options are purchased by paying an </a:t>
            </a:r>
            <a:r>
              <a:rPr lang="en-US" sz="2400" i="1" dirty="0">
                <a:solidFill>
                  <a:srgbClr val="000066"/>
                </a:solidFill>
              </a:rPr>
              <a:t>option premium, </a:t>
            </a:r>
            <a:r>
              <a:rPr lang="en-US" sz="2400" dirty="0">
                <a:solidFill>
                  <a:srgbClr val="000066"/>
                </a:solidFill>
              </a:rPr>
              <a:t>a function of two components: intrinsic value and time value.</a:t>
            </a:r>
          </a:p>
          <a:p>
            <a:pPr marL="571500" lvl="1" indent="-400050">
              <a:spcBef>
                <a:spcPts val="600"/>
              </a:spcBef>
              <a:spcAft>
                <a:spcPts val="600"/>
              </a:spcAft>
              <a:buClr>
                <a:srgbClr val="002060"/>
              </a:buClr>
              <a:buFont typeface="Wingdings" pitchFamily="2" charset="2"/>
              <a:buChar char="Ø"/>
            </a:pPr>
            <a:r>
              <a:rPr lang="en-US" sz="2400" i="1" dirty="0">
                <a:solidFill>
                  <a:srgbClr val="000066"/>
                </a:solidFill>
              </a:rPr>
              <a:t>Intrinsic value </a:t>
            </a:r>
            <a:r>
              <a:rPr lang="en-US" sz="2400" dirty="0">
                <a:solidFill>
                  <a:srgbClr val="000066"/>
                </a:solidFill>
              </a:rPr>
              <a:t>is equal to the gain that could be realized by exercising the option immediately. An option with a positive intrinsic value is said to be “in-the-money.”</a:t>
            </a:r>
            <a:r>
              <a:rPr lang="en-US" sz="2400" dirty="0"/>
              <a:t> </a:t>
            </a:r>
          </a:p>
          <a:p>
            <a:pPr marL="571500" lvl="1" indent="-400050">
              <a:spcBef>
                <a:spcPts val="600"/>
              </a:spcBef>
              <a:spcAft>
                <a:spcPts val="600"/>
              </a:spcAft>
              <a:buClr>
                <a:srgbClr val="002060"/>
              </a:buClr>
              <a:buFont typeface="Wingdings" pitchFamily="2" charset="2"/>
              <a:buChar char="Ø"/>
            </a:pPr>
            <a:r>
              <a:rPr lang="en-US" sz="2400" i="1" dirty="0"/>
              <a:t>Time value </a:t>
            </a:r>
            <a:r>
              <a:rPr lang="en-US" sz="2400" dirty="0"/>
              <a:t>relates to the spot rate which can change over time and cause the option’s intrinsic value to increase.</a:t>
            </a:r>
            <a:endParaRPr lang="en-US" sz="2400" dirty="0">
              <a:solidFill>
                <a:srgbClr val="000066"/>
              </a:solidFill>
            </a:endParaRPr>
          </a:p>
          <a:p>
            <a:pPr marL="571500" lvl="1" indent="-400050">
              <a:spcBef>
                <a:spcPts val="600"/>
              </a:spcBef>
              <a:spcAft>
                <a:spcPts val="600"/>
              </a:spcAft>
              <a:buClr>
                <a:srgbClr val="002060"/>
              </a:buClr>
              <a:buFont typeface="Wingdings" pitchFamily="2" charset="2"/>
              <a:buChar char="Ø"/>
            </a:pPr>
            <a:r>
              <a:rPr lang="en-US" sz="2400" dirty="0">
                <a:solidFill>
                  <a:srgbClr val="000066"/>
                </a:solidFill>
              </a:rPr>
              <a:t>Time value of an option decreases over time because less time remains for the option to increase in intrinsic value. </a:t>
            </a:r>
          </a:p>
          <a:p>
            <a:pPr marL="571500" lvl="1" indent="-400050">
              <a:spcBef>
                <a:spcPts val="600"/>
              </a:spcBef>
              <a:spcAft>
                <a:spcPts val="600"/>
              </a:spcAft>
              <a:buClr>
                <a:srgbClr val="002060"/>
              </a:buClr>
              <a:buFont typeface="Wingdings" pitchFamily="2" charset="2"/>
              <a:buChar char="Ø"/>
            </a:pPr>
            <a:r>
              <a:rPr lang="en-US" sz="2400" dirty="0">
                <a:solidFill>
                  <a:srgbClr val="000066"/>
                </a:solidFill>
              </a:rPr>
              <a:t>The fair value of a foreign currency option on a specific date is the sum of its intrinsic and time values on that date.</a:t>
            </a:r>
          </a:p>
        </p:txBody>
      </p:sp>
      <p:sp>
        <p:nvSpPr>
          <p:cNvPr id="7"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10</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9-2</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Account for foreign currency transactions using the two- transaction perspective, accrual approach.</a:t>
            </a:r>
            <a:endParaRPr lang="en-US" sz="4000" dirty="0"/>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11</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30054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r>
              <a:rPr lang="en-US" dirty="0"/>
              <a:t>Foreign Currency Transactions</a:t>
            </a:r>
          </a:p>
        </p:txBody>
      </p:sp>
      <p:sp>
        <p:nvSpPr>
          <p:cNvPr id="12291" name="Rectangle 9"/>
          <p:cNvSpPr>
            <a:spLocks noGrp="1" noChangeArrowheads="1"/>
          </p:cNvSpPr>
          <p:nvPr>
            <p:ph idx="1"/>
          </p:nvPr>
        </p:nvSpPr>
        <p:spPr>
          <a:xfrm>
            <a:off x="457200" y="1752600"/>
            <a:ext cx="8077200" cy="4267200"/>
          </a:xfrm>
        </p:spPr>
        <p:txBody>
          <a:bodyPr/>
          <a:lstStyle/>
          <a:p>
            <a:pPr>
              <a:spcBef>
                <a:spcPts val="1200"/>
              </a:spcBef>
              <a:buFont typeface="Wingdings" pitchFamily="2" charset="2"/>
              <a:buChar char="Ø"/>
            </a:pPr>
            <a:r>
              <a:rPr lang="en-US" sz="2600" dirty="0">
                <a:solidFill>
                  <a:srgbClr val="000066"/>
                </a:solidFill>
              </a:rPr>
              <a:t>Export sales and import purchases are international transactions; they are components of what is called </a:t>
            </a:r>
            <a:r>
              <a:rPr lang="en-US" sz="2600" i="1" dirty="0">
                <a:solidFill>
                  <a:srgbClr val="000066"/>
                </a:solidFill>
              </a:rPr>
              <a:t>trade</a:t>
            </a:r>
            <a:r>
              <a:rPr lang="en-US" sz="2600" dirty="0">
                <a:solidFill>
                  <a:schemeClr val="tx1"/>
                </a:solidFill>
              </a:rPr>
              <a:t>. </a:t>
            </a:r>
          </a:p>
          <a:p>
            <a:pPr>
              <a:spcBef>
                <a:spcPts val="1200"/>
              </a:spcBef>
              <a:buFont typeface="Wingdings" pitchFamily="2" charset="2"/>
              <a:buChar char="Ø"/>
            </a:pPr>
            <a:r>
              <a:rPr lang="en-US" sz="2600" dirty="0"/>
              <a:t>The companies involved must decide which currency will be used to settle the transaction, and whether the transaction will be denominated (payment will be made) in domestic or foreign currency.</a:t>
            </a:r>
          </a:p>
          <a:p>
            <a:pPr>
              <a:spcBef>
                <a:spcPts val="1200"/>
              </a:spcBef>
              <a:buFont typeface="Wingdings" pitchFamily="2" charset="2"/>
              <a:buChar char="Ø"/>
            </a:pPr>
            <a:r>
              <a:rPr lang="en-US" sz="2600" dirty="0"/>
              <a:t>If a company receives foreign currency to settle the transaction, it must restate the amount of foreign currency received into domestic currency. </a:t>
            </a:r>
          </a:p>
          <a:p>
            <a:pPr>
              <a:spcBef>
                <a:spcPts val="1200"/>
              </a:spcBef>
              <a:buFont typeface="Wingdings" pitchFamily="2" charset="2"/>
              <a:buChar char="Ø"/>
            </a:pPr>
            <a:endParaRPr lang="en-US" sz="2600" dirty="0"/>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12</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r>
              <a:rPr lang="en-US" dirty="0"/>
              <a:t>Transaction Exposure</a:t>
            </a:r>
          </a:p>
        </p:txBody>
      </p:sp>
      <p:sp>
        <p:nvSpPr>
          <p:cNvPr id="12291" name="Rectangle 9"/>
          <p:cNvSpPr>
            <a:spLocks noGrp="1" noChangeArrowheads="1"/>
          </p:cNvSpPr>
          <p:nvPr>
            <p:ph idx="1"/>
          </p:nvPr>
        </p:nvSpPr>
        <p:spPr>
          <a:xfrm>
            <a:off x="304800" y="1524000"/>
            <a:ext cx="8077200" cy="4876800"/>
          </a:xfrm>
        </p:spPr>
        <p:txBody>
          <a:bodyPr/>
          <a:lstStyle/>
          <a:p>
            <a:pPr>
              <a:spcAft>
                <a:spcPts val="600"/>
              </a:spcAft>
              <a:buFont typeface="Wingdings" panose="05000000000000000000" pitchFamily="2" charset="2"/>
              <a:buChar char="Ø"/>
            </a:pPr>
            <a:r>
              <a:rPr lang="en-US" sz="2600" dirty="0">
                <a:solidFill>
                  <a:srgbClr val="000066"/>
                </a:solidFill>
              </a:rPr>
              <a:t>Assume an American company enters into a transaction and allows its foreign customer 30 days to pay for its purchases. </a:t>
            </a:r>
          </a:p>
          <a:p>
            <a:pPr>
              <a:spcAft>
                <a:spcPts val="600"/>
              </a:spcAft>
              <a:buFont typeface="Wingdings" panose="05000000000000000000" pitchFamily="2" charset="2"/>
              <a:buChar char="Ø"/>
            </a:pPr>
            <a:r>
              <a:rPr lang="en-US" sz="2600" dirty="0">
                <a:solidFill>
                  <a:srgbClr val="000066"/>
                </a:solidFill>
              </a:rPr>
              <a:t>The American company runs the risk that the value of the foreign currency and domestic currency might change between the sale date and date of payment. </a:t>
            </a:r>
          </a:p>
          <a:p>
            <a:pPr>
              <a:spcAft>
                <a:spcPts val="600"/>
              </a:spcAft>
              <a:buFont typeface="Wingdings" panose="05000000000000000000" pitchFamily="2" charset="2"/>
              <a:buChar char="Ø"/>
            </a:pPr>
            <a:r>
              <a:rPr lang="en-US" sz="2600" dirty="0">
                <a:solidFill>
                  <a:srgbClr val="000066"/>
                </a:solidFill>
              </a:rPr>
              <a:t>The sale could generate less or more domestic currency than it would have at the date of sale. If so, the American company has an exposure to foreign exchange risk. </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13</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620514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r>
              <a:rPr lang="en-US" dirty="0"/>
              <a:t>Export Sale</a:t>
            </a:r>
          </a:p>
        </p:txBody>
      </p:sp>
      <p:sp>
        <p:nvSpPr>
          <p:cNvPr id="4" name="Content Placeholder 3"/>
          <p:cNvSpPr>
            <a:spLocks noGrp="1"/>
          </p:cNvSpPr>
          <p:nvPr>
            <p:ph idx="1"/>
          </p:nvPr>
        </p:nvSpPr>
        <p:spPr>
          <a:xfrm>
            <a:off x="228600" y="1524000"/>
            <a:ext cx="8610600" cy="4525963"/>
          </a:xfrm>
        </p:spPr>
        <p:txBody>
          <a:bodyPr/>
          <a:lstStyle/>
          <a:p>
            <a:pPr marL="0" indent="0">
              <a:buNone/>
            </a:pPr>
            <a:r>
              <a:rPr lang="en-US" sz="2600" dirty="0">
                <a:solidFill>
                  <a:srgbClr val="000066"/>
                </a:solidFill>
              </a:rPr>
              <a:t>Export sale: </a:t>
            </a:r>
          </a:p>
          <a:p>
            <a:pPr>
              <a:buFont typeface="Wingdings" panose="05000000000000000000" pitchFamily="2" charset="2"/>
              <a:buChar char="Ø"/>
            </a:pPr>
            <a:r>
              <a:rPr lang="en-US" sz="2600" dirty="0">
                <a:solidFill>
                  <a:srgbClr val="000066"/>
                </a:solidFill>
              </a:rPr>
              <a:t>Exposure exists when an exporter allows a buyer to pay in a foreign currency after the sale has been made. </a:t>
            </a:r>
          </a:p>
          <a:p>
            <a:pPr>
              <a:buFont typeface="Wingdings" panose="05000000000000000000" pitchFamily="2" charset="2"/>
              <a:buChar char="Ø"/>
            </a:pPr>
            <a:r>
              <a:rPr lang="en-US" sz="2600" dirty="0">
                <a:solidFill>
                  <a:srgbClr val="000066"/>
                </a:solidFill>
              </a:rPr>
              <a:t>The exporter is exposed to the risk that the foreign currency might depreciate between the sale and payment dates.</a:t>
            </a:r>
          </a:p>
          <a:p>
            <a:pPr>
              <a:buFont typeface="Wingdings" panose="05000000000000000000" pitchFamily="2" charset="2"/>
              <a:buChar char="Ø"/>
            </a:pPr>
            <a:r>
              <a:rPr lang="en-US" sz="2600" dirty="0">
                <a:solidFill>
                  <a:srgbClr val="000066"/>
                </a:solidFill>
              </a:rPr>
              <a:t>No foreign exchange risk exposure exists if the exporter requires payment on the date of sale. </a:t>
            </a:r>
          </a:p>
          <a:p>
            <a:pPr lvl="1">
              <a:buFont typeface="Wingdings" panose="05000000000000000000" pitchFamily="2" charset="2"/>
              <a:buChar char="Ø"/>
            </a:pPr>
            <a:r>
              <a:rPr lang="en-US" sz="2500" dirty="0">
                <a:solidFill>
                  <a:srgbClr val="000066"/>
                </a:solidFill>
              </a:rPr>
              <a:t>The foreign currency received would be immediately converted into domestic currency at the spot rate on the date of sale. </a:t>
            </a:r>
          </a:p>
        </p:txBody>
      </p:sp>
      <p:sp>
        <p:nvSpPr>
          <p:cNvPr id="5" name="Slide Number Placeholder 3"/>
          <p:cNvSpPr>
            <a:spLocks noGrp="1"/>
          </p:cNvSpPr>
          <p:nvPr>
            <p:ph type="sldNum" sz="quarter" idx="12"/>
          </p:nvPr>
        </p:nvSpPr>
        <p:spPr/>
        <p:txBody>
          <a:bodyPr/>
          <a:lstStyle/>
          <a:p>
            <a:r>
              <a:rPr lang="en-US" sz="1000" dirty="0"/>
              <a:t>9-</a:t>
            </a:r>
            <a:fld id="{7432997F-274D-4167-8340-78EB65E700B7}" type="slidenum">
              <a:rPr lang="en-US" sz="1000" smtClean="0"/>
              <a:pPr/>
              <a:t>14</a:t>
            </a:fld>
            <a:endParaRPr lang="en-US" sz="100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594197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5"/>
          <p:cNvSpPr>
            <a:spLocks noGrp="1" noChangeArrowheads="1"/>
          </p:cNvSpPr>
          <p:nvPr>
            <p:ph type="title"/>
          </p:nvPr>
        </p:nvSpPr>
        <p:spPr/>
        <p:txBody>
          <a:bodyPr/>
          <a:lstStyle/>
          <a:p>
            <a:r>
              <a:rPr lang="en-US" dirty="0"/>
              <a:t>Import Purchase</a:t>
            </a:r>
          </a:p>
        </p:txBody>
      </p:sp>
      <p:sp>
        <p:nvSpPr>
          <p:cNvPr id="12291" name="Rectangle 9"/>
          <p:cNvSpPr>
            <a:spLocks noGrp="1" noChangeArrowheads="1"/>
          </p:cNvSpPr>
          <p:nvPr>
            <p:ph idx="1"/>
          </p:nvPr>
        </p:nvSpPr>
        <p:spPr>
          <a:xfrm>
            <a:off x="228600" y="1600200"/>
            <a:ext cx="8382000" cy="4114800"/>
          </a:xfrm>
        </p:spPr>
        <p:txBody>
          <a:bodyPr/>
          <a:lstStyle/>
          <a:p>
            <a:pPr marL="0" indent="0">
              <a:spcBef>
                <a:spcPts val="600"/>
              </a:spcBef>
              <a:spcAft>
                <a:spcPts val="600"/>
              </a:spcAft>
              <a:buNone/>
            </a:pPr>
            <a:r>
              <a:rPr lang="en-US" sz="2500" dirty="0"/>
              <a:t>Import purchase: </a:t>
            </a:r>
          </a:p>
          <a:p>
            <a:pPr>
              <a:spcBef>
                <a:spcPts val="600"/>
              </a:spcBef>
              <a:spcAft>
                <a:spcPts val="600"/>
              </a:spcAft>
              <a:buFont typeface="Wingdings" panose="05000000000000000000" pitchFamily="2" charset="2"/>
              <a:buChar char="Ø"/>
            </a:pPr>
            <a:r>
              <a:rPr lang="en-US" sz="2500" dirty="0"/>
              <a:t>Exposure exists when the importer is required to pay in foreign currency sometime after the purchase. </a:t>
            </a:r>
          </a:p>
          <a:p>
            <a:pPr>
              <a:spcBef>
                <a:spcPts val="600"/>
              </a:spcBef>
              <a:spcAft>
                <a:spcPts val="600"/>
              </a:spcAft>
              <a:buFont typeface="Wingdings" panose="05000000000000000000" pitchFamily="2" charset="2"/>
              <a:buChar char="Ø"/>
            </a:pPr>
            <a:r>
              <a:rPr lang="en-US" sz="2500" dirty="0"/>
              <a:t>The importer is exposed to the risk that the foreign currency might appreciate between the purchase and payment dates, increasing the domestic currency paid.</a:t>
            </a:r>
          </a:p>
          <a:p>
            <a:pPr>
              <a:spcBef>
                <a:spcPts val="600"/>
              </a:spcBef>
              <a:spcAft>
                <a:spcPts val="600"/>
              </a:spcAft>
              <a:buFont typeface="Wingdings" panose="05000000000000000000" pitchFamily="2" charset="2"/>
              <a:buChar char="Ø"/>
            </a:pPr>
            <a:r>
              <a:rPr lang="en-US" sz="2500" dirty="0"/>
              <a:t>No foreign exchange risk exposure exists if the importer makes a payment on the date of purchase. </a:t>
            </a:r>
          </a:p>
          <a:p>
            <a:pPr lvl="1">
              <a:spcBef>
                <a:spcPts val="600"/>
              </a:spcBef>
              <a:spcAft>
                <a:spcPts val="600"/>
              </a:spcAft>
              <a:buFont typeface="Wingdings" panose="05000000000000000000" pitchFamily="2" charset="2"/>
              <a:buChar char="Ø"/>
            </a:pPr>
            <a:r>
              <a:rPr lang="en-US" sz="2500" dirty="0"/>
              <a:t>The domestic currency paid would be immediately converted into foreign currency at the spot rate on the date of purchase.</a:t>
            </a:r>
          </a:p>
          <a:p>
            <a:pPr lvl="1">
              <a:spcBef>
                <a:spcPts val="600"/>
              </a:spcBef>
              <a:spcAft>
                <a:spcPts val="600"/>
              </a:spcAft>
              <a:buFont typeface="Wingdings" panose="05000000000000000000" pitchFamily="2" charset="2"/>
              <a:buChar char="Ø"/>
            </a:pPr>
            <a:endParaRPr lang="en-US" sz="2200" dirty="0">
              <a:solidFill>
                <a:srgbClr val="000066"/>
              </a:solidFill>
            </a:endParaRPr>
          </a:p>
          <a:p>
            <a:pPr>
              <a:spcBef>
                <a:spcPts val="600"/>
              </a:spcBef>
              <a:spcAft>
                <a:spcPts val="600"/>
              </a:spcAft>
              <a:buFont typeface="Wingdings" panose="05000000000000000000" pitchFamily="2" charset="2"/>
              <a:buChar char="Ø"/>
            </a:pPr>
            <a:endParaRPr lang="en-US" sz="2600" dirty="0"/>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15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77643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r>
              <a:rPr lang="en-US" dirty="0">
                <a:solidFill>
                  <a:srgbClr val="000066"/>
                </a:solidFill>
              </a:rPr>
              <a:t>Accounting for Foreign Currency Transactions</a:t>
            </a:r>
          </a:p>
        </p:txBody>
      </p:sp>
      <p:sp>
        <p:nvSpPr>
          <p:cNvPr id="3" name="Content Placeholder 2"/>
          <p:cNvSpPr>
            <a:spLocks noGrp="1"/>
          </p:cNvSpPr>
          <p:nvPr>
            <p:ph idx="1"/>
          </p:nvPr>
        </p:nvSpPr>
        <p:spPr/>
        <p:txBody>
          <a:bodyPr/>
          <a:lstStyle/>
          <a:p>
            <a:pPr marL="0" lvl="0" indent="0" eaLnBrk="0" hangingPunct="0">
              <a:spcBef>
                <a:spcPts val="600"/>
              </a:spcBef>
              <a:spcAft>
                <a:spcPts val="600"/>
              </a:spcAft>
              <a:buNone/>
            </a:pPr>
            <a:r>
              <a:rPr lang="en-US" sz="2800" dirty="0">
                <a:solidFill>
                  <a:srgbClr val="000066"/>
                </a:solidFill>
                <a:cs typeface="+mn-cs"/>
              </a:rPr>
              <a:t>A major issue in accounting for foreign currency transactions is how to account for the:</a:t>
            </a:r>
          </a:p>
          <a:p>
            <a:pPr marL="457200" lvl="0" indent="-457200" eaLnBrk="0" hangingPunct="0">
              <a:spcBef>
                <a:spcPts val="600"/>
              </a:spcBef>
              <a:spcAft>
                <a:spcPts val="600"/>
              </a:spcAft>
              <a:buFont typeface="Wingdings" panose="05000000000000000000" pitchFamily="2" charset="2"/>
              <a:buChar char="Ø"/>
            </a:pPr>
            <a:r>
              <a:rPr lang="en-US" sz="2800" dirty="0">
                <a:solidFill>
                  <a:srgbClr val="000066"/>
                </a:solidFill>
                <a:cs typeface="+mn-cs"/>
              </a:rPr>
              <a:t>Change in the domestic currency value of the sales revenue and account receivable resulting from the export when the foreign currency changes in value. </a:t>
            </a:r>
          </a:p>
          <a:p>
            <a:pPr marL="457200" lvl="0" indent="-457200" eaLnBrk="0" hangingPunct="0">
              <a:spcBef>
                <a:spcPts val="600"/>
              </a:spcBef>
              <a:spcAft>
                <a:spcPts val="600"/>
              </a:spcAft>
              <a:buFont typeface="Wingdings" panose="05000000000000000000" pitchFamily="2" charset="2"/>
              <a:buChar char="Ø"/>
            </a:pPr>
            <a:r>
              <a:rPr lang="en-US" sz="2800" dirty="0">
                <a:solidFill>
                  <a:srgbClr val="000066"/>
                </a:solidFill>
                <a:cs typeface="+mn-cs"/>
              </a:rPr>
              <a:t>Change in the domestic currency value of the account payable and goods being acquired in an import purchase. </a:t>
            </a:r>
          </a:p>
          <a:p>
            <a:endParaRPr lang="en-US" dirty="0"/>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16</a:t>
            </a:fld>
            <a:endParaRPr lang="en-US" sz="1000" i="0" dirty="0"/>
          </a:p>
        </p:txBody>
      </p:sp>
      <p:sp>
        <p:nvSpPr>
          <p:cNvPr id="13315" name="Rectangle 1028"/>
          <p:cNvSpPr>
            <a:spLocks noChangeArrowheads="1"/>
          </p:cNvSpPr>
          <p:nvPr/>
        </p:nvSpPr>
        <p:spPr bwMode="auto">
          <a:xfrm>
            <a:off x="373117" y="1143000"/>
            <a:ext cx="8077200" cy="2438400"/>
          </a:xfrm>
          <a:prstGeom prst="rect">
            <a:avLst/>
          </a:prstGeom>
          <a:noFill/>
          <a:ln w="12700">
            <a:noFill/>
            <a:miter lim="800000"/>
            <a:headEnd/>
            <a:tailEnd/>
          </a:ln>
        </p:spPr>
        <p:txBody>
          <a:bodyPr anchor="ctr" anchorCtr="1"/>
          <a:lstStyle/>
          <a:p>
            <a:endParaRPr lang="en-US" sz="2800" b="1" dirty="0">
              <a:solidFill>
                <a:srgbClr val="002060"/>
              </a:solidFill>
              <a:cs typeface="Times New Roman" pitchFamily="18" charset="0"/>
            </a:endParaRPr>
          </a:p>
        </p:txBody>
      </p:sp>
      <p:sp>
        <p:nvSpPr>
          <p:cNvPr id="7" name="Rectangle 6"/>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64045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r>
              <a:rPr lang="en-US" sz="3600" dirty="0"/>
              <a:t>Accounting for Foreign Currency—Sales</a:t>
            </a:r>
          </a:p>
        </p:txBody>
      </p:sp>
      <p:sp>
        <p:nvSpPr>
          <p:cNvPr id="2" name="Content Placeholder 1"/>
          <p:cNvSpPr>
            <a:spLocks noGrp="1"/>
          </p:cNvSpPr>
          <p:nvPr>
            <p:ph idx="1"/>
          </p:nvPr>
        </p:nvSpPr>
        <p:spPr>
          <a:xfrm>
            <a:off x="381000" y="1600200"/>
            <a:ext cx="8458200" cy="4525963"/>
          </a:xfrm>
        </p:spPr>
        <p:txBody>
          <a:bodyPr/>
          <a:lstStyle/>
          <a:p>
            <a:pPr marL="0" lvl="0" indent="0" eaLnBrk="0" hangingPunct="0">
              <a:spcBef>
                <a:spcPts val="600"/>
              </a:spcBef>
              <a:spcAft>
                <a:spcPts val="600"/>
              </a:spcAft>
              <a:buNone/>
            </a:pPr>
            <a:r>
              <a:rPr lang="en-US" sz="2800" dirty="0"/>
              <a:t>FASB </a:t>
            </a:r>
            <a:r>
              <a:rPr lang="en-US" sz="2800" i="1" dirty="0"/>
              <a:t>ASC</a:t>
            </a:r>
            <a:r>
              <a:rPr lang="en-US" sz="2800" dirty="0"/>
              <a:t> 830-20 Foreign Currency Matters - Foreign Currency Transactions requires the two-transaction perspective and treats the sale and collection of cash as two separate transactions. </a:t>
            </a:r>
          </a:p>
          <a:p>
            <a:pPr marL="514350" lvl="0" indent="-514350" eaLnBrk="0" hangingPunct="0">
              <a:spcBef>
                <a:spcPts val="600"/>
              </a:spcBef>
              <a:spcAft>
                <a:spcPts val="600"/>
              </a:spcAft>
              <a:buFont typeface="+mj-lt"/>
              <a:buAutoNum type="arabicPeriod"/>
            </a:pPr>
            <a:r>
              <a:rPr lang="en-US" sz="2800" dirty="0"/>
              <a:t>Account for the original sale in U.S. dollars at date of sale. No subsequent adjustments are required.</a:t>
            </a:r>
          </a:p>
          <a:p>
            <a:pPr marL="514350" lvl="0" indent="-514350" eaLnBrk="0" hangingPunct="0">
              <a:spcBef>
                <a:spcPts val="600"/>
              </a:spcBef>
              <a:spcAft>
                <a:spcPts val="600"/>
              </a:spcAft>
              <a:buFont typeface="+mj-lt"/>
              <a:buAutoNum type="arabicPeriod"/>
            </a:pPr>
            <a:r>
              <a:rPr lang="en-US" sz="2800" dirty="0">
                <a:cs typeface="+mn-cs"/>
              </a:rPr>
              <a:t>Changes in the U.S. dollar value of the foreign currency are a</a:t>
            </a:r>
            <a:r>
              <a:rPr lang="en-US" sz="2800" dirty="0"/>
              <a:t>ccounted for as gains/losses from exchange rate fluctuations reported separately from sales in the income statement.</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17</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2581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r>
              <a:rPr lang="en-US" sz="3200" dirty="0">
                <a:solidFill>
                  <a:srgbClr val="000066"/>
                </a:solidFill>
              </a:rPr>
              <a:t>Accounting for Foreign Currency</a:t>
            </a:r>
            <a:r>
              <a:rPr lang="en-US" sz="3200" dirty="0"/>
              <a:t>—</a:t>
            </a:r>
            <a:r>
              <a:rPr lang="en-US" sz="3200" dirty="0">
                <a:solidFill>
                  <a:srgbClr val="000066"/>
                </a:solidFill>
              </a:rPr>
              <a:t>Purchases</a:t>
            </a:r>
          </a:p>
        </p:txBody>
      </p:sp>
      <p:sp>
        <p:nvSpPr>
          <p:cNvPr id="3" name="Content Placeholder 2"/>
          <p:cNvSpPr>
            <a:spLocks noGrp="1"/>
          </p:cNvSpPr>
          <p:nvPr>
            <p:ph idx="1"/>
          </p:nvPr>
        </p:nvSpPr>
        <p:spPr>
          <a:xfrm>
            <a:off x="381000" y="1600200"/>
            <a:ext cx="8229600" cy="4525963"/>
          </a:xfrm>
        </p:spPr>
        <p:txBody>
          <a:bodyPr/>
          <a:lstStyle/>
          <a:p>
            <a:pPr marL="0" lvl="0" indent="0" eaLnBrk="0" hangingPunct="0">
              <a:spcBef>
                <a:spcPts val="600"/>
              </a:spcBef>
              <a:spcAft>
                <a:spcPts val="600"/>
              </a:spcAft>
              <a:buNone/>
            </a:pPr>
            <a:r>
              <a:rPr lang="en-US" sz="2600" dirty="0">
                <a:solidFill>
                  <a:srgbClr val="000066"/>
                </a:solidFill>
                <a:cs typeface="+mn-cs"/>
              </a:rPr>
              <a:t>Import purchases denominated in a foreign currency and the subsequent cash payment must be accounted for separately.</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The U.S. dollar value of the goods purchased is recorded at the date of purchase, with no subsequent adjustments to the cost of the goods.</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Any difference between the number of U.S. dollars that could have been paid on the purchase date and the actual number of U.S. dollars paid on the payment date due to a change in the exchange rate is treated as a foreign exchange gain or loss. </a:t>
            </a:r>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18</a:t>
            </a:fld>
            <a:endParaRPr lang="en-US" sz="1000" i="0" dirty="0"/>
          </a:p>
        </p:txBody>
      </p:sp>
      <p:sp>
        <p:nvSpPr>
          <p:cNvPr id="13315" name="Rectangle 1028"/>
          <p:cNvSpPr>
            <a:spLocks noChangeArrowheads="1"/>
          </p:cNvSpPr>
          <p:nvPr/>
        </p:nvSpPr>
        <p:spPr bwMode="auto">
          <a:xfrm>
            <a:off x="373117" y="1143000"/>
            <a:ext cx="8077200" cy="2438400"/>
          </a:xfrm>
          <a:prstGeom prst="rect">
            <a:avLst/>
          </a:prstGeom>
          <a:noFill/>
          <a:ln w="12700">
            <a:noFill/>
            <a:miter lim="800000"/>
            <a:headEnd/>
            <a:tailEnd/>
          </a:ln>
        </p:spPr>
        <p:txBody>
          <a:bodyPr anchor="ctr" anchorCtr="1"/>
          <a:lstStyle/>
          <a:p>
            <a:endParaRPr lang="en-US" sz="2600" b="1" dirty="0">
              <a:solidFill>
                <a:srgbClr val="002060"/>
              </a:solidFill>
              <a:cs typeface="Times New Roman" pitchFamily="18" charset="0"/>
            </a:endParaRPr>
          </a:p>
        </p:txBody>
      </p:sp>
      <p:sp>
        <p:nvSpPr>
          <p:cNvPr id="7" name="Rectangle 6"/>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838095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3"/>
          <p:cNvSpPr>
            <a:spLocks noGrp="1" noChangeArrowheads="1"/>
          </p:cNvSpPr>
          <p:nvPr>
            <p:ph type="title"/>
          </p:nvPr>
        </p:nvSpPr>
        <p:spPr>
          <a:xfrm>
            <a:off x="152400" y="0"/>
            <a:ext cx="8915400" cy="1371600"/>
          </a:xfrm>
        </p:spPr>
        <p:txBody>
          <a:bodyPr/>
          <a:lstStyle/>
          <a:p>
            <a:r>
              <a:rPr lang="en-US" sz="3600" dirty="0"/>
              <a:t>Summary of Exchange Rates and Foreign Exchange Gains and Losses</a:t>
            </a:r>
          </a:p>
        </p:txBody>
      </p:sp>
      <p:sp>
        <p:nvSpPr>
          <p:cNvPr id="2" name="Content Placeholder 1"/>
          <p:cNvSpPr>
            <a:spLocks noGrp="1"/>
          </p:cNvSpPr>
          <p:nvPr>
            <p:ph idx="1"/>
          </p:nvPr>
        </p:nvSpPr>
        <p:spPr>
          <a:xfrm>
            <a:off x="365986" y="1447800"/>
            <a:ext cx="8473214" cy="914400"/>
          </a:xfrm>
        </p:spPr>
        <p:txBody>
          <a:bodyPr/>
          <a:lstStyle/>
          <a:p>
            <a:pPr marL="0" indent="0">
              <a:buNone/>
            </a:pPr>
            <a:r>
              <a:rPr lang="en-US" sz="2800" dirty="0"/>
              <a:t>Summary of the relationship between fluctuations in exchange rates and foreign exchange gains and losses:</a:t>
            </a:r>
          </a:p>
        </p:txBody>
      </p:sp>
      <p:sp>
        <p:nvSpPr>
          <p:cNvPr id="3" name="Rectangle 2"/>
          <p:cNvSpPr/>
          <p:nvPr/>
        </p:nvSpPr>
        <p:spPr>
          <a:xfrm>
            <a:off x="152400" y="4419600"/>
            <a:ext cx="8763000" cy="1969770"/>
          </a:xfrm>
          <a:prstGeom prst="rect">
            <a:avLst/>
          </a:prstGeom>
        </p:spPr>
        <p:txBody>
          <a:bodyPr wrap="square">
            <a:spAutoFit/>
          </a:bodyPr>
          <a:lstStyle/>
          <a:p>
            <a:pPr marL="457200" indent="-457200">
              <a:spcBef>
                <a:spcPts val="600"/>
              </a:spcBef>
              <a:spcAft>
                <a:spcPts val="600"/>
              </a:spcAft>
              <a:buFont typeface="Wingdings" pitchFamily="2" charset="2"/>
              <a:buChar char="Ø"/>
            </a:pPr>
            <a:r>
              <a:rPr lang="en-US" sz="2800" b="1" dirty="0">
                <a:solidFill>
                  <a:srgbClr val="002060"/>
                </a:solidFill>
              </a:rPr>
              <a:t>Foreign currency receivables from an export sale create an </a:t>
            </a:r>
            <a:r>
              <a:rPr lang="en-US" sz="2800" b="1" i="1" dirty="0">
                <a:solidFill>
                  <a:srgbClr val="002060"/>
                </a:solidFill>
              </a:rPr>
              <a:t>asset exposure </a:t>
            </a:r>
            <a:r>
              <a:rPr lang="en-US" sz="2800" b="1" dirty="0">
                <a:solidFill>
                  <a:srgbClr val="002060"/>
                </a:solidFill>
              </a:rPr>
              <a:t>to foreign exchange risk. </a:t>
            </a:r>
          </a:p>
          <a:p>
            <a:pPr marL="457200" indent="-457200">
              <a:spcBef>
                <a:spcPts val="600"/>
              </a:spcBef>
              <a:spcAft>
                <a:spcPts val="600"/>
              </a:spcAft>
              <a:buFont typeface="Wingdings" pitchFamily="2" charset="2"/>
              <a:buChar char="Ø"/>
            </a:pPr>
            <a:r>
              <a:rPr lang="en-US" sz="2800" b="1" dirty="0">
                <a:solidFill>
                  <a:srgbClr val="002060"/>
                </a:solidFill>
              </a:rPr>
              <a:t>Foreign currency payables from an import purchase create a </a:t>
            </a:r>
            <a:r>
              <a:rPr lang="en-US" sz="2800" b="1" i="1" dirty="0">
                <a:solidFill>
                  <a:srgbClr val="002060"/>
                </a:solidFill>
              </a:rPr>
              <a:t>liability exposure </a:t>
            </a:r>
            <a:r>
              <a:rPr lang="en-US" sz="2800" b="1" dirty="0">
                <a:solidFill>
                  <a:srgbClr val="002060"/>
                </a:solidFill>
              </a:rPr>
              <a:t>to foreign exchange risk. </a:t>
            </a:r>
          </a:p>
        </p:txBody>
      </p:sp>
      <p:sp>
        <p:nvSpPr>
          <p:cNvPr id="7"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19</a:t>
            </a:fld>
            <a:endParaRPr lang="en-US" sz="1000" i="0" dirty="0"/>
          </a:p>
        </p:txBody>
      </p:sp>
      <p:sp>
        <p:nvSpPr>
          <p:cNvPr id="8" name="Rectangle 7"/>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10-01 at 1.08.4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65" y="2590800"/>
            <a:ext cx="9144000" cy="1552175"/>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9-1</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Understand concepts related to foreign currency, exchange rates, and foreign exchange risk.</a:t>
            </a:r>
            <a:endParaRPr lang="en-US" sz="4000" dirty="0"/>
          </a:p>
          <a:p>
            <a:endParaRPr lang="en-US" dirty="0"/>
          </a:p>
        </p:txBody>
      </p:sp>
      <p:sp>
        <p:nvSpPr>
          <p:cNvPr id="4" name="Slide Number Placeholder 3"/>
          <p:cNvSpPr>
            <a:spLocks noGrp="1"/>
          </p:cNvSpPr>
          <p:nvPr>
            <p:ph type="sldNum" sz="quarter" idx="12"/>
          </p:nvPr>
        </p:nvSpPr>
        <p:spPr/>
        <p:txBody>
          <a:bodyPr/>
          <a:lstStyle/>
          <a:p>
            <a:pPr>
              <a:defRPr/>
            </a:pPr>
            <a:r>
              <a:rPr lang="en-US" sz="1000" i="0" dirty="0"/>
              <a:t>9-</a:t>
            </a:r>
            <a:fld id="{7432997F-274D-4167-8340-78EB65E700B7}" type="slidenum">
              <a:rPr lang="en-US" sz="1000" i="0" smtClean="0"/>
              <a:pPr>
                <a:defRPr/>
              </a:pPr>
              <a:t>2</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610922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r>
              <a:rPr lang="en-US" sz="3600" dirty="0"/>
              <a:t>Balance Sheet Date before Date of Payment</a:t>
            </a:r>
          </a:p>
        </p:txBody>
      </p:sp>
      <p:sp>
        <p:nvSpPr>
          <p:cNvPr id="2" name="Content Placeholder 1"/>
          <p:cNvSpPr>
            <a:spLocks noGrp="1"/>
          </p:cNvSpPr>
          <p:nvPr>
            <p:ph idx="1"/>
          </p:nvPr>
        </p:nvSpPr>
        <p:spPr>
          <a:xfrm>
            <a:off x="228600" y="1600200"/>
            <a:ext cx="83058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Authoritative accounting literature requires foreign currency balances</a:t>
            </a:r>
            <a:r>
              <a:rPr lang="en-US" sz="2800" b="0" dirty="0">
                <a:solidFill>
                  <a:prstClr val="black"/>
                </a:solidFill>
                <a:cs typeface="+mn-cs"/>
              </a:rPr>
              <a:t>—</a:t>
            </a:r>
            <a:r>
              <a:rPr lang="en-US" sz="2600" dirty="0">
                <a:solidFill>
                  <a:srgbClr val="000066"/>
                </a:solidFill>
                <a:cs typeface="+mn-cs"/>
              </a:rPr>
              <a:t>foreign currency receivables or foreign currency payables</a:t>
            </a:r>
            <a:r>
              <a:rPr lang="en-US" sz="2800" b="0" dirty="0">
                <a:solidFill>
                  <a:prstClr val="black"/>
                </a:solidFill>
                <a:cs typeface="+mn-cs"/>
              </a:rPr>
              <a:t>—</a:t>
            </a:r>
            <a:r>
              <a:rPr lang="en-US" sz="2600" dirty="0">
                <a:solidFill>
                  <a:srgbClr val="000066"/>
                </a:solidFill>
                <a:cs typeface="+mn-cs"/>
              </a:rPr>
              <a:t>to be revalued at the balance sheet date to account for change in exchange rates.</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Consistent with accrual accounting, under the two-transaction perspective, a foreign exchange gain or loss arises at the balance sheet date. </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U.S. GAAP requires the accrual accounting approach to be used to account for foreign exchange rate changes.</a:t>
            </a:r>
          </a:p>
          <a:p>
            <a:endParaRPr lang="en-US" dirty="0"/>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20</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5986" y="1828800"/>
            <a:ext cx="7863614" cy="4191000"/>
          </a:xfrm>
        </p:spPr>
        <p:txBody>
          <a:bodyPr/>
          <a:lstStyle/>
          <a:p>
            <a:pPr marL="0" indent="0">
              <a:spcBef>
                <a:spcPts val="600"/>
              </a:spcBef>
              <a:spcAft>
                <a:spcPts val="600"/>
              </a:spcAft>
              <a:buNone/>
            </a:pPr>
            <a:r>
              <a:rPr lang="en-US" sz="2800" dirty="0"/>
              <a:t>Accrual approach (required by U.S. GAAP): </a:t>
            </a:r>
          </a:p>
          <a:p>
            <a:pPr>
              <a:spcBef>
                <a:spcPts val="600"/>
              </a:spcBef>
              <a:spcAft>
                <a:spcPts val="600"/>
              </a:spcAft>
              <a:buFont typeface="Wingdings" panose="05000000000000000000" pitchFamily="2" charset="2"/>
              <a:buChar char="Ø"/>
            </a:pPr>
            <a:r>
              <a:rPr lang="en-US" sz="2800" dirty="0"/>
              <a:t>Unrealized foreign exchange gains and losses are reported in net income in the period in which the exchange rate changes. </a:t>
            </a:r>
          </a:p>
          <a:p>
            <a:pPr>
              <a:spcBef>
                <a:spcPts val="600"/>
              </a:spcBef>
              <a:spcAft>
                <a:spcPts val="600"/>
              </a:spcAft>
              <a:buFont typeface="Wingdings" panose="05000000000000000000" pitchFamily="2" charset="2"/>
              <a:buChar char="Ø"/>
            </a:pPr>
            <a:r>
              <a:rPr lang="en-US" sz="2800" dirty="0"/>
              <a:t>Change in the exchange rate from the balance sheet date to date of payment results in a second foreign exchange gain or loss that is reported in the second accounting period.</a:t>
            </a:r>
          </a:p>
          <a:p>
            <a:pPr>
              <a:spcBef>
                <a:spcPts val="600"/>
              </a:spcBef>
              <a:spcAft>
                <a:spcPts val="600"/>
              </a:spcAft>
              <a:buFont typeface="Wingdings" panose="05000000000000000000" pitchFamily="2" charset="2"/>
              <a:buChar char="Ø"/>
            </a:pPr>
            <a:endParaRPr lang="en-US" sz="2800" dirty="0"/>
          </a:p>
          <a:p>
            <a:pPr>
              <a:spcBef>
                <a:spcPts val="600"/>
              </a:spcBef>
              <a:spcAft>
                <a:spcPts val="600"/>
              </a:spcAft>
              <a:buFont typeface="Wingdings" panose="05000000000000000000" pitchFamily="2" charset="2"/>
              <a:buChar char="Ø"/>
            </a:pPr>
            <a:endParaRPr lang="en-US" sz="2800" dirty="0"/>
          </a:p>
          <a:p>
            <a:pPr>
              <a:spcBef>
                <a:spcPts val="600"/>
              </a:spcBef>
              <a:spcAft>
                <a:spcPts val="600"/>
              </a:spcAft>
              <a:buFont typeface="Wingdings" panose="05000000000000000000" pitchFamily="2" charset="2"/>
              <a:buChar char="Ø"/>
            </a:pPr>
            <a:endParaRPr lang="en-US" sz="2800" dirty="0"/>
          </a:p>
        </p:txBody>
      </p:sp>
      <p:sp>
        <p:nvSpPr>
          <p:cNvPr id="8" name="Rectangle 3"/>
          <p:cNvSpPr>
            <a:spLocks noGrp="1" noChangeArrowheads="1"/>
          </p:cNvSpPr>
          <p:nvPr>
            <p:ph type="title"/>
          </p:nvPr>
        </p:nvSpPr>
        <p:spPr/>
        <p:txBody>
          <a:bodyPr/>
          <a:lstStyle/>
          <a:p>
            <a:pPr algn="l"/>
            <a:r>
              <a:rPr lang="en-US" sz="3500" dirty="0"/>
              <a:t>Accounting for Unrealized Gains and Losses</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21</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231700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r>
              <a:rPr lang="en-US" dirty="0"/>
              <a:t>9-</a:t>
            </a:r>
            <a:fld id="{7432997F-274D-4167-8340-78EB65E700B7}" type="slidenum">
              <a:rPr lang="en-US" smtClean="0"/>
              <a:pPr>
                <a:defRPr/>
              </a:pPr>
              <a:t>22</a:t>
            </a:fld>
            <a:endParaRPr lang="en-US" dirty="0"/>
          </a:p>
        </p:txBody>
      </p:sp>
      <p:sp>
        <p:nvSpPr>
          <p:cNvPr id="5" name="Footer Placeholder 4"/>
          <p:cNvSpPr>
            <a:spLocks noGrp="1"/>
          </p:cNvSpPr>
          <p:nvPr>
            <p:ph type="ftr" sz="quarter" idx="3"/>
          </p:nvPr>
        </p:nvSpPr>
        <p:spPr>
          <a:xfrm>
            <a:off x="533400" y="6537325"/>
            <a:ext cx="7696200" cy="396875"/>
          </a:xfrm>
        </p:spPr>
        <p:txBody>
          <a:bodyPr/>
          <a:lstStyle/>
          <a:p>
            <a:pPr lvl="0" algn="ctr"/>
            <a:r>
              <a:rPr lang="en-IN" sz="900" b="0" i="0" dirty="0">
                <a:solidFill>
                  <a:srgbClr val="000066"/>
                </a:solidFill>
              </a:rPr>
              <a:t>Copyright ©2021 McGraw-Hill Education. All rights reserved. No reproduction or distribution without the prior written consent of McGraw-Hill Education.</a:t>
            </a:r>
          </a:p>
        </p:txBody>
      </p:sp>
      <p:sp>
        <p:nvSpPr>
          <p:cNvPr id="6" name="Rectangle 3"/>
          <p:cNvSpPr>
            <a:spLocks noGrp="1" noChangeArrowheads="1"/>
          </p:cNvSpPr>
          <p:nvPr>
            <p:ph type="title"/>
          </p:nvPr>
        </p:nvSpPr>
        <p:spPr/>
        <p:txBody>
          <a:bodyPr/>
          <a:lstStyle/>
          <a:p>
            <a:pPr algn="l"/>
            <a:r>
              <a:rPr lang="en-US" sz="3200" dirty="0"/>
              <a:t>Accounting for Unrealized Gains and Losses</a:t>
            </a:r>
          </a:p>
        </p:txBody>
      </p:sp>
      <p:sp>
        <p:nvSpPr>
          <p:cNvPr id="7" name="Rectangle 6"/>
          <p:cNvSpPr/>
          <p:nvPr/>
        </p:nvSpPr>
        <p:spPr>
          <a:xfrm>
            <a:off x="615696" y="1524000"/>
            <a:ext cx="8229600" cy="2308324"/>
          </a:xfrm>
          <a:prstGeom prst="rect">
            <a:avLst/>
          </a:prstGeom>
        </p:spPr>
        <p:txBody>
          <a:bodyPr wrap="square">
            <a:spAutoFit/>
          </a:bodyPr>
          <a:lstStyle/>
          <a:p>
            <a:r>
              <a:rPr lang="en-US" b="1" dirty="0">
                <a:solidFill>
                  <a:srgbClr val="002060"/>
                </a:solidFill>
                <a:cs typeface="Times New Roman" pitchFamily="18" charset="0"/>
              </a:rPr>
              <a:t>On December 1, 2020, Eximco, a U.S. company, sells goods to a British customer at a price of 1 million British pounds, with payment to be received on March 1, 2021. On December 1, 2020, the spot exchange rate is $1.300 per pound. On December 31, the spot exchange rate is $1.285 per pound, and by March 1, 2021, the spot rate is $1.272. </a:t>
            </a:r>
          </a:p>
        </p:txBody>
      </p:sp>
      <p:pic>
        <p:nvPicPr>
          <p:cNvPr id="9" name="Picture 8" descr="Screen Shot 2019-10-01 at 1.14.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886200"/>
            <a:ext cx="7924800" cy="2547257"/>
          </a:xfrm>
          <a:prstGeom prst="rect">
            <a:avLst/>
          </a:prstGeom>
        </p:spPr>
      </p:pic>
    </p:spTree>
    <p:extLst>
      <p:ext uri="{BB962C8B-B14F-4D97-AF65-F5344CB8AC3E}">
        <p14:creationId xmlns:p14="http://schemas.microsoft.com/office/powerpoint/2010/main" val="2223484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r>
              <a:rPr lang="en-US" dirty="0"/>
              <a:t>9-</a:t>
            </a:r>
            <a:fld id="{7432997F-274D-4167-8340-78EB65E700B7}" type="slidenum">
              <a:rPr lang="en-US" smtClean="0"/>
              <a:pPr>
                <a:defRPr/>
              </a:pPr>
              <a:t>23</a:t>
            </a:fld>
            <a:endParaRPr lang="en-US" dirty="0"/>
          </a:p>
        </p:txBody>
      </p:sp>
      <p:sp>
        <p:nvSpPr>
          <p:cNvPr id="5" name="Footer Placeholder 4"/>
          <p:cNvSpPr>
            <a:spLocks noGrp="1"/>
          </p:cNvSpPr>
          <p:nvPr>
            <p:ph type="ftr" sz="quarter" idx="3"/>
          </p:nvPr>
        </p:nvSpPr>
        <p:spPr>
          <a:xfrm>
            <a:off x="609600" y="6537325"/>
            <a:ext cx="7467600" cy="396875"/>
          </a:xfrm>
        </p:spPr>
        <p:txBody>
          <a:bodyPr/>
          <a:lstStyle/>
          <a:p>
            <a:pPr lvl="0" algn="ctr"/>
            <a:r>
              <a:rPr lang="en-IN" sz="900" b="0" i="0" dirty="0">
                <a:solidFill>
                  <a:srgbClr val="000066"/>
                </a:solidFill>
              </a:rPr>
              <a:t>Copyright ©2021 McGraw-Hill Education. All rights reserved. No reproduction or distribution without the prior written consent of McGraw-Hill Education.</a:t>
            </a:r>
          </a:p>
        </p:txBody>
      </p:sp>
      <p:sp>
        <p:nvSpPr>
          <p:cNvPr id="6" name="Rectangle 3"/>
          <p:cNvSpPr>
            <a:spLocks noGrp="1" noChangeArrowheads="1"/>
          </p:cNvSpPr>
          <p:nvPr>
            <p:ph type="title"/>
          </p:nvPr>
        </p:nvSpPr>
        <p:spPr/>
        <p:txBody>
          <a:bodyPr/>
          <a:lstStyle/>
          <a:p>
            <a:pPr algn="l"/>
            <a:r>
              <a:rPr lang="en-US" sz="3200" dirty="0"/>
              <a:t>Accounting for Unrealized Gains and Losses</a:t>
            </a:r>
          </a:p>
        </p:txBody>
      </p:sp>
      <p:sp>
        <p:nvSpPr>
          <p:cNvPr id="7" name="Rectangle 6"/>
          <p:cNvSpPr/>
          <p:nvPr/>
        </p:nvSpPr>
        <p:spPr>
          <a:xfrm>
            <a:off x="615696" y="1524000"/>
            <a:ext cx="8229600" cy="2308324"/>
          </a:xfrm>
          <a:prstGeom prst="rect">
            <a:avLst/>
          </a:prstGeom>
        </p:spPr>
        <p:txBody>
          <a:bodyPr wrap="square">
            <a:spAutoFit/>
          </a:bodyPr>
          <a:lstStyle/>
          <a:p>
            <a:r>
              <a:rPr lang="en-US" b="1" dirty="0">
                <a:solidFill>
                  <a:srgbClr val="002060"/>
                </a:solidFill>
                <a:cs typeface="Times New Roman" pitchFamily="18" charset="0"/>
              </a:rPr>
              <a:t>On December 1, 2020, Eximco, a U.S. company, sells goods to a British customer at a price of 1 million British pounds, with payment to be received on March 1, 2021. On December 1, 2020, the spot exchange rate is $1.300 per pound. On December 31, the spot exchange rate is $1.285 per pound, and by March 1, 2021, the spot rate is $1.272. </a:t>
            </a:r>
          </a:p>
        </p:txBody>
      </p:sp>
      <p:pic>
        <p:nvPicPr>
          <p:cNvPr id="2" name="Picture 1" descr="Screen Shot 2019-10-01 at 1.14.4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810000"/>
            <a:ext cx="8153400" cy="1405924"/>
          </a:xfrm>
          <a:prstGeom prst="rect">
            <a:avLst/>
          </a:prstGeom>
        </p:spPr>
      </p:pic>
      <p:pic>
        <p:nvPicPr>
          <p:cNvPr id="10" name="Picture 9" descr="Screen Shot 2019-10-01 at 1.16.3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5257800"/>
            <a:ext cx="8153400" cy="1251264"/>
          </a:xfrm>
          <a:prstGeom prst="rect">
            <a:avLst/>
          </a:prstGeom>
        </p:spPr>
      </p:pic>
    </p:spTree>
    <p:extLst>
      <p:ext uri="{BB962C8B-B14F-4D97-AF65-F5344CB8AC3E}">
        <p14:creationId xmlns:p14="http://schemas.microsoft.com/office/powerpoint/2010/main" val="3265126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52400" y="182562"/>
            <a:ext cx="8839200" cy="1189038"/>
          </a:xfrm>
        </p:spPr>
        <p:txBody>
          <a:bodyPr/>
          <a:lstStyle/>
          <a:p>
            <a:r>
              <a:rPr lang="en-US" sz="3200" dirty="0">
                <a:solidFill>
                  <a:srgbClr val="000066"/>
                </a:solidFill>
              </a:rPr>
              <a:t>International Financial Accounting Standards (IFRS)</a:t>
            </a:r>
            <a:endParaRPr lang="en-US" sz="3100" dirty="0">
              <a:solidFill>
                <a:srgbClr val="000066"/>
              </a:solidFill>
            </a:endParaRPr>
          </a:p>
        </p:txBody>
      </p:sp>
      <p:sp>
        <p:nvSpPr>
          <p:cNvPr id="47107" name="Rectangle 3"/>
          <p:cNvSpPr>
            <a:spLocks noGrp="1" noChangeArrowheads="1"/>
          </p:cNvSpPr>
          <p:nvPr>
            <p:ph idx="1"/>
          </p:nvPr>
        </p:nvSpPr>
        <p:spPr>
          <a:xfrm>
            <a:off x="457200" y="1676400"/>
            <a:ext cx="8001000" cy="4572000"/>
          </a:xfrm>
        </p:spPr>
        <p:txBody>
          <a:bodyPr/>
          <a:lstStyle/>
          <a:p>
            <a:pPr>
              <a:spcBef>
                <a:spcPts val="600"/>
              </a:spcBef>
              <a:spcAft>
                <a:spcPts val="600"/>
              </a:spcAft>
              <a:buFont typeface="Wingdings" panose="05000000000000000000" pitchFamily="2" charset="2"/>
              <a:buChar char="Ø"/>
            </a:pPr>
            <a:r>
              <a:rPr lang="en-US" sz="2800" dirty="0"/>
              <a:t>Similar to U.S. GAAP, </a:t>
            </a:r>
            <a:r>
              <a:rPr lang="en-US" sz="2800" i="1" dirty="0"/>
              <a:t>IAS 21, </a:t>
            </a:r>
            <a:r>
              <a:rPr lang="en-US" sz="2800" dirty="0"/>
              <a:t>“The Effects of Changes in Foreign Exchange Rates,” requires the use of a two-transaction perspective to account for foreign currency transactions with unrealized foreign exchange gains and losses accrued in net income in the period of exchange rate change. </a:t>
            </a:r>
          </a:p>
          <a:p>
            <a:pPr>
              <a:spcBef>
                <a:spcPts val="600"/>
              </a:spcBef>
              <a:spcAft>
                <a:spcPts val="600"/>
              </a:spcAft>
              <a:buFont typeface="Wingdings" panose="05000000000000000000" pitchFamily="2" charset="2"/>
              <a:buChar char="Ø"/>
            </a:pPr>
            <a:r>
              <a:rPr lang="en-US" sz="2800" dirty="0"/>
              <a:t>There are no substantive differences between U.S. GAAP and IFRS in accounting for foreign currency transactions.</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24</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22154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9-3</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solidFill>
                <a:srgbClr val="000066"/>
              </a:solidFill>
              <a:cs typeface="+mn-cs"/>
            </a:endParaRPr>
          </a:p>
          <a:p>
            <a:pPr marL="0" lvl="0" indent="0" eaLnBrk="0" hangingPunct="0">
              <a:spcBef>
                <a:spcPct val="0"/>
              </a:spcBef>
              <a:buNone/>
            </a:pPr>
            <a:r>
              <a:rPr lang="en-US" sz="3600" dirty="0">
                <a:solidFill>
                  <a:srgbClr val="000066"/>
                </a:solidFill>
                <a:cs typeface="+mn-cs"/>
              </a:rPr>
              <a:t>Account for foreign currency borrowings.</a:t>
            </a:r>
            <a:endParaRPr lang="en-US" sz="3600" dirty="0">
              <a:solidFill>
                <a:srgbClr val="000066"/>
              </a:solidFill>
            </a:endParaRP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25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489644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z="3200" dirty="0"/>
              <a:t>Foreign Currency Borrowings</a:t>
            </a:r>
          </a:p>
        </p:txBody>
      </p:sp>
      <p:sp>
        <p:nvSpPr>
          <p:cNvPr id="47107" name="Rectangle 3"/>
          <p:cNvSpPr>
            <a:spLocks noGrp="1" noChangeArrowheads="1"/>
          </p:cNvSpPr>
          <p:nvPr>
            <p:ph idx="1"/>
          </p:nvPr>
        </p:nvSpPr>
        <p:spPr>
          <a:xfrm>
            <a:off x="533400" y="1676400"/>
            <a:ext cx="8305800" cy="4572000"/>
          </a:xfrm>
        </p:spPr>
        <p:txBody>
          <a:bodyPr/>
          <a:lstStyle/>
          <a:p>
            <a:pPr>
              <a:buFont typeface="Wingdings" panose="05000000000000000000" pitchFamily="2" charset="2"/>
              <a:buChar char="Ø"/>
            </a:pPr>
            <a:r>
              <a:rPr lang="en-US" sz="2800" dirty="0"/>
              <a:t>Companies often must account for foreign currency borrowings, another type of foreign currency transaction. </a:t>
            </a:r>
          </a:p>
          <a:p>
            <a:pPr>
              <a:buFont typeface="Wingdings" panose="05000000000000000000" pitchFamily="2" charset="2"/>
              <a:buChar char="Ø"/>
            </a:pPr>
            <a:r>
              <a:rPr lang="en-US" sz="2800" dirty="0"/>
              <a:t>Companies borrow foreign currency from foreign lenders to finance foreign operations or to take advantage of more favorable interest rates. </a:t>
            </a:r>
          </a:p>
          <a:p>
            <a:pPr>
              <a:buFont typeface="Wingdings" panose="05000000000000000000" pitchFamily="2" charset="2"/>
              <a:buChar char="Ø"/>
            </a:pPr>
            <a:r>
              <a:rPr lang="en-US" sz="2800" dirty="0"/>
              <a:t>The principal and interest are denominated in foreign currency and create an exposure to foreign exchange risk, which complicate accounting for a foreign currency borrowing.</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26</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9011722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28600" y="152400"/>
            <a:ext cx="8686800" cy="1189038"/>
          </a:xfrm>
        </p:spPr>
        <p:txBody>
          <a:bodyPr/>
          <a:lstStyle/>
          <a:p>
            <a:r>
              <a:rPr lang="en-US" sz="3200" dirty="0"/>
              <a:t>Foreign Currency Loans</a:t>
            </a:r>
          </a:p>
        </p:txBody>
      </p:sp>
      <p:sp>
        <p:nvSpPr>
          <p:cNvPr id="47107" name="Rectangle 3"/>
          <p:cNvSpPr>
            <a:spLocks noGrp="1" noChangeArrowheads="1"/>
          </p:cNvSpPr>
          <p:nvPr>
            <p:ph idx="1"/>
          </p:nvPr>
        </p:nvSpPr>
        <p:spPr>
          <a:xfrm>
            <a:off x="533400" y="1676400"/>
            <a:ext cx="8001000" cy="4572000"/>
          </a:xfrm>
        </p:spPr>
        <p:txBody>
          <a:bodyPr/>
          <a:lstStyle/>
          <a:p>
            <a:pPr>
              <a:buFont typeface="Wingdings" panose="05000000000000000000" pitchFamily="2" charset="2"/>
              <a:buChar char="Ø"/>
            </a:pPr>
            <a:r>
              <a:rPr lang="en-US" sz="2600" dirty="0"/>
              <a:t>Companies lend foreign currency to related parties, creating the opposite situation from a foreign currency borrowing. </a:t>
            </a:r>
          </a:p>
          <a:p>
            <a:pPr>
              <a:buFont typeface="Wingdings" panose="05000000000000000000" pitchFamily="2" charset="2"/>
              <a:buChar char="Ø"/>
            </a:pPr>
            <a:r>
              <a:rPr lang="en-US" sz="2600" dirty="0"/>
              <a:t>The company must keep track of a note receivable and interest receivable, both of which are denominated in foreign currency.</a:t>
            </a:r>
          </a:p>
          <a:p>
            <a:pPr>
              <a:buFont typeface="Wingdings" panose="05000000000000000000" pitchFamily="2" charset="2"/>
              <a:buChar char="Ø"/>
            </a:pPr>
            <a:r>
              <a:rPr lang="en-US" sz="2600" dirty="0"/>
              <a:t>Fluctuations in the U.S. dollar value of the principal and interest generally give rise to foreign exchange gains and losses that would be included in income. </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27</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622653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9-4</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solidFill>
                <a:srgbClr val="000066"/>
              </a:solidFill>
              <a:cs typeface="+mn-cs"/>
            </a:endParaRPr>
          </a:p>
          <a:p>
            <a:pPr marL="0" lvl="0" indent="0" eaLnBrk="0" hangingPunct="0">
              <a:spcBef>
                <a:spcPct val="0"/>
              </a:spcBef>
              <a:buNone/>
            </a:pPr>
            <a:r>
              <a:rPr lang="en-US" sz="3600" dirty="0">
                <a:solidFill>
                  <a:srgbClr val="000066"/>
                </a:solidFill>
                <a:cs typeface="+mn-cs"/>
              </a:rPr>
              <a:t>Understand the different types of foreign exchange risk that can be hedged and how foreign currency forward contracts and foreign currency options can be used to hedge those risks. </a:t>
            </a:r>
            <a:endParaRPr lang="en-US" sz="3600" dirty="0">
              <a:solidFill>
                <a:srgbClr val="000066"/>
              </a:solidFill>
            </a:endParaRP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28</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63711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Hedging Foreign Exchange Risk</a:t>
            </a:r>
          </a:p>
        </p:txBody>
      </p:sp>
      <p:sp>
        <p:nvSpPr>
          <p:cNvPr id="17411" name="Rectangle 3"/>
          <p:cNvSpPr>
            <a:spLocks noGrp="1" noChangeArrowheads="1"/>
          </p:cNvSpPr>
          <p:nvPr>
            <p:ph idx="1"/>
          </p:nvPr>
        </p:nvSpPr>
        <p:spPr>
          <a:xfrm>
            <a:off x="228600" y="1524000"/>
            <a:ext cx="8686800" cy="4953000"/>
          </a:xfrm>
        </p:spPr>
        <p:txBody>
          <a:bodyPr/>
          <a:lstStyle/>
          <a:p>
            <a:pPr marL="0" indent="0">
              <a:spcBef>
                <a:spcPts val="600"/>
              </a:spcBef>
              <a:spcAft>
                <a:spcPts val="600"/>
              </a:spcAft>
              <a:buClr>
                <a:srgbClr val="002060"/>
              </a:buClr>
              <a:buNone/>
            </a:pPr>
            <a:r>
              <a:rPr lang="en-US" sz="2500" dirty="0">
                <a:solidFill>
                  <a:srgbClr val="000066"/>
                </a:solidFill>
              </a:rPr>
              <a:t>To avoid uncertainty of unfavorable changes in the value of foreign currencies in foreign transactions, companies often use derivative financial instruments to hedge against the effect of unfavorable changes in the value of foreign currencies.</a:t>
            </a:r>
          </a:p>
          <a:p>
            <a:pPr>
              <a:spcBef>
                <a:spcPts val="600"/>
              </a:spcBef>
              <a:spcAft>
                <a:spcPts val="600"/>
              </a:spcAft>
              <a:buClr>
                <a:srgbClr val="002060"/>
              </a:buClr>
              <a:buFont typeface="Wingdings" panose="05000000000000000000" pitchFamily="2" charset="2"/>
              <a:buChar char="Ø"/>
            </a:pPr>
            <a:r>
              <a:rPr lang="en-US" sz="2500" dirty="0">
                <a:solidFill>
                  <a:srgbClr val="000066"/>
                </a:solidFill>
              </a:rPr>
              <a:t>A derivative financial instrument, or simply derivative, derives its value from some “underlying.” In this case, the underlying is the currency exchange rate. </a:t>
            </a:r>
          </a:p>
          <a:p>
            <a:pPr>
              <a:spcBef>
                <a:spcPts val="0"/>
              </a:spcBef>
              <a:spcAft>
                <a:spcPts val="0"/>
              </a:spcAft>
              <a:buFont typeface="Wingdings" panose="05000000000000000000" pitchFamily="2" charset="2"/>
              <a:buChar char="Ø"/>
            </a:pPr>
            <a:r>
              <a:rPr lang="en-US" sz="2500" dirty="0">
                <a:solidFill>
                  <a:srgbClr val="000066"/>
                </a:solidFill>
              </a:rPr>
              <a:t>The two most common derivatives used to hedge foreign exchange risk are: </a:t>
            </a:r>
          </a:p>
          <a:p>
            <a:pPr lvl="1">
              <a:spcBef>
                <a:spcPts val="0"/>
              </a:spcBef>
              <a:spcAft>
                <a:spcPts val="0"/>
              </a:spcAft>
              <a:buFont typeface="Wingdings" panose="05000000000000000000" pitchFamily="2" charset="2"/>
              <a:buChar char="Ø"/>
            </a:pPr>
            <a:r>
              <a:rPr lang="en-US" sz="2400" dirty="0">
                <a:solidFill>
                  <a:srgbClr val="000066"/>
                </a:solidFill>
              </a:rPr>
              <a:t>Foreign currency forward contracts. </a:t>
            </a:r>
          </a:p>
          <a:p>
            <a:pPr lvl="1">
              <a:spcBef>
                <a:spcPts val="0"/>
              </a:spcBef>
              <a:spcAft>
                <a:spcPts val="0"/>
              </a:spcAft>
              <a:buFont typeface="Wingdings" panose="05000000000000000000" pitchFamily="2" charset="2"/>
              <a:buChar char="Ø"/>
            </a:pPr>
            <a:r>
              <a:rPr lang="en-US" sz="2400" dirty="0">
                <a:solidFill>
                  <a:srgbClr val="000066"/>
                </a:solidFill>
              </a:rPr>
              <a:t>Foreign currency options.</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29</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97542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3600" dirty="0"/>
              <a:t>Exchange Rate Mechanisms </a:t>
            </a:r>
          </a:p>
        </p:txBody>
      </p:sp>
      <p:sp>
        <p:nvSpPr>
          <p:cNvPr id="8195" name="Rectangle 3"/>
          <p:cNvSpPr>
            <a:spLocks noGrp="1" noChangeArrowheads="1"/>
          </p:cNvSpPr>
          <p:nvPr>
            <p:ph idx="1"/>
          </p:nvPr>
        </p:nvSpPr>
        <p:spPr>
          <a:xfrm>
            <a:off x="457200" y="1752600"/>
            <a:ext cx="8229600" cy="4343400"/>
          </a:xfrm>
          <a:ln w="38100">
            <a:noFill/>
          </a:ln>
        </p:spPr>
        <p:txBody>
          <a:bodyPr/>
          <a:lstStyle/>
          <a:p>
            <a:pPr>
              <a:buClr>
                <a:srgbClr val="002060"/>
              </a:buClr>
              <a:buFont typeface="Wingdings" pitchFamily="2" charset="2"/>
              <a:buChar char="Ø"/>
            </a:pPr>
            <a:r>
              <a:rPr lang="en-US" sz="2600" dirty="0">
                <a:solidFill>
                  <a:srgbClr val="000066"/>
                </a:solidFill>
              </a:rPr>
              <a:t>Each country (or group of countries) uses its own currency as the unit of value for the purchase and sale of goods and services.</a:t>
            </a:r>
          </a:p>
          <a:p>
            <a:pPr>
              <a:buClr>
                <a:srgbClr val="002060"/>
              </a:buClr>
              <a:buFont typeface="Wingdings" pitchFamily="2" charset="2"/>
              <a:buChar char="Ø"/>
            </a:pPr>
            <a:r>
              <a:rPr lang="en-US" sz="2600" dirty="0">
                <a:solidFill>
                  <a:srgbClr val="000066"/>
                </a:solidFill>
              </a:rPr>
              <a:t>Between 1945 and 1973, countries fixed the par value of their currency in terms of the U.S. dollar.</a:t>
            </a:r>
          </a:p>
          <a:p>
            <a:pPr>
              <a:buClr>
                <a:srgbClr val="002060"/>
              </a:buClr>
              <a:buFont typeface="Wingdings" pitchFamily="2" charset="2"/>
              <a:buChar char="Ø"/>
            </a:pPr>
            <a:r>
              <a:rPr lang="en-US" sz="2600" dirty="0">
                <a:solidFill>
                  <a:srgbClr val="000066"/>
                </a:solidFill>
              </a:rPr>
              <a:t>The U.S. dollar was based on the gold standard until 1971. </a:t>
            </a:r>
          </a:p>
          <a:p>
            <a:pPr>
              <a:buClr>
                <a:srgbClr val="002060"/>
              </a:buClr>
              <a:buFont typeface="Wingdings" pitchFamily="2" charset="2"/>
              <a:buChar char="Ø"/>
            </a:pPr>
            <a:r>
              <a:rPr lang="en-US" sz="2600" dirty="0">
                <a:solidFill>
                  <a:srgbClr val="000066"/>
                </a:solidFill>
              </a:rPr>
              <a:t>Since 1973, exchange rates have been allowed to float in value.</a:t>
            </a:r>
          </a:p>
          <a:p>
            <a:pPr>
              <a:buClr>
                <a:srgbClr val="002060"/>
              </a:buClr>
              <a:buFont typeface="Wingdings" pitchFamily="2" charset="2"/>
              <a:buChar char="Ø"/>
            </a:pPr>
            <a:r>
              <a:rPr lang="en-US" sz="2600" dirty="0">
                <a:solidFill>
                  <a:srgbClr val="000066"/>
                </a:solidFill>
              </a:rPr>
              <a:t>Several currency arrangements exist.</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3</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solidFill>
                  <a:srgbClr val="000066"/>
                </a:solidFill>
              </a:rPr>
              <a:t>Hedge of a Recognized Foreign Currency–Denominated Asset </a:t>
            </a:r>
          </a:p>
        </p:txBody>
      </p:sp>
      <p:sp>
        <p:nvSpPr>
          <p:cNvPr id="18435" name="Rectangle 3"/>
          <p:cNvSpPr>
            <a:spLocks noGrp="1" noChangeArrowheads="1"/>
          </p:cNvSpPr>
          <p:nvPr>
            <p:ph idx="1"/>
          </p:nvPr>
        </p:nvSpPr>
        <p:spPr>
          <a:xfrm>
            <a:off x="457200" y="1676400"/>
            <a:ext cx="8077200" cy="4343400"/>
          </a:xfrm>
          <a:noFill/>
          <a:ln w="9525">
            <a:noFill/>
            <a:miter lim="800000"/>
            <a:headEnd/>
            <a:tailEnd/>
          </a:ln>
        </p:spPr>
        <p:txBody>
          <a:bodyPr vert="horz" wrap="square" lIns="91440" tIns="45720" rIns="91440" bIns="45720" numCol="1" anchor="t" anchorCtr="0" compatLnSpc="1">
            <a:prstTxWarp prst="textNoShape">
              <a:avLst/>
            </a:prstTxWarp>
          </a:bodyPr>
          <a:lstStyle/>
          <a:p>
            <a:pPr>
              <a:buFont typeface="Wingdings" panose="05000000000000000000" pitchFamily="2" charset="2"/>
              <a:buChar char="Ø"/>
            </a:pPr>
            <a:r>
              <a:rPr lang="en-US" sz="2800" dirty="0"/>
              <a:t>Foreign currency forward contracts lock in the price for which the currency will sell at contract’s maturity.</a:t>
            </a:r>
          </a:p>
          <a:p>
            <a:pPr>
              <a:buFont typeface="Wingdings" panose="05000000000000000000" pitchFamily="2" charset="2"/>
              <a:buChar char="Ø"/>
            </a:pPr>
            <a:r>
              <a:rPr lang="en-US" sz="2800" dirty="0"/>
              <a:t>Foreign currency options establish a price for which the currency can be sold, but is not required to be sold at maturity.</a:t>
            </a:r>
          </a:p>
          <a:p>
            <a:pPr>
              <a:buFont typeface="Wingdings" panose="05000000000000000000" pitchFamily="2" charset="2"/>
              <a:buChar char="Ø"/>
            </a:pPr>
            <a:r>
              <a:rPr lang="en-US" sz="2800" dirty="0"/>
              <a:t>If a company enters into a forward contract or purchases a put option on the date the sale is made, the derivative is used as a hedge of a recognized foreign currency</a:t>
            </a:r>
            <a:r>
              <a:rPr lang="mr-IN" sz="2800" dirty="0"/>
              <a:t>–</a:t>
            </a:r>
            <a:r>
              <a:rPr lang="en-US" sz="2800" dirty="0"/>
              <a:t>denominated asset.</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30</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97631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t>Accounting for Foreign Currency Firm Commitments</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defRPr/>
            </a:pPr>
            <a:r>
              <a:rPr lang="en-US" sz="2800" dirty="0">
                <a:solidFill>
                  <a:srgbClr val="000066"/>
                </a:solidFill>
                <a:cs typeface="+mn-cs"/>
              </a:rPr>
              <a:t>Companies engaged in foreign currency activities often enter into hedging arrangements as soon as they receive a </a:t>
            </a:r>
            <a:r>
              <a:rPr lang="en-US" sz="2800" dirty="0" err="1">
                <a:solidFill>
                  <a:srgbClr val="000066"/>
                </a:solidFill>
                <a:cs typeface="+mn-cs"/>
              </a:rPr>
              <a:t>noncancelable</a:t>
            </a:r>
            <a:r>
              <a:rPr lang="en-US" sz="2800" dirty="0">
                <a:solidFill>
                  <a:srgbClr val="000066"/>
                </a:solidFill>
                <a:cs typeface="+mn-cs"/>
              </a:rPr>
              <a:t> sales order or place a </a:t>
            </a:r>
            <a:r>
              <a:rPr lang="en-US" sz="2800" dirty="0" err="1">
                <a:solidFill>
                  <a:srgbClr val="000066"/>
                </a:solidFill>
                <a:cs typeface="+mn-cs"/>
              </a:rPr>
              <a:t>noncancelable</a:t>
            </a:r>
            <a:r>
              <a:rPr lang="en-US" sz="2800" dirty="0">
                <a:solidFill>
                  <a:srgbClr val="000066"/>
                </a:solidFill>
                <a:cs typeface="+mn-cs"/>
              </a:rPr>
              <a:t> purchase order. </a:t>
            </a:r>
          </a:p>
          <a:p>
            <a:pPr marL="457200" lvl="0" indent="-457200" eaLnBrk="0" hangingPunct="0">
              <a:spcBef>
                <a:spcPts val="600"/>
              </a:spcBef>
              <a:spcAft>
                <a:spcPts val="600"/>
              </a:spcAft>
              <a:buFont typeface="Wingdings" panose="05000000000000000000" pitchFamily="2" charset="2"/>
              <a:buChar char="Ø"/>
              <a:defRPr/>
            </a:pPr>
            <a:r>
              <a:rPr lang="en-US" sz="2800" dirty="0">
                <a:solidFill>
                  <a:srgbClr val="000066"/>
                </a:solidFill>
                <a:cs typeface="+mn-cs"/>
              </a:rPr>
              <a:t>A </a:t>
            </a:r>
            <a:r>
              <a:rPr lang="en-US" sz="2800" dirty="0" err="1">
                <a:solidFill>
                  <a:srgbClr val="000066"/>
                </a:solidFill>
                <a:cs typeface="+mn-cs"/>
              </a:rPr>
              <a:t>noncancelable</a:t>
            </a:r>
            <a:r>
              <a:rPr lang="en-US" sz="2800" dirty="0">
                <a:solidFill>
                  <a:srgbClr val="000066"/>
                </a:solidFill>
                <a:cs typeface="+mn-cs"/>
              </a:rPr>
              <a:t> order that specifies the foreign currency price and date of delivery is known as a foreign currency firm commitment. </a:t>
            </a:r>
            <a:endParaRPr lang="en-US" sz="2800" dirty="0">
              <a:solidFill>
                <a:srgbClr val="000066"/>
              </a:solidFill>
            </a:endParaRPr>
          </a:p>
        </p:txBody>
      </p:sp>
      <p:sp>
        <p:nvSpPr>
          <p:cNvPr id="9"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31</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0148928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0" hangingPunct="0">
              <a:spcBef>
                <a:spcPct val="30000"/>
              </a:spcBef>
              <a:defRPr/>
            </a:pPr>
            <a:r>
              <a:rPr lang="en-US" sz="3600" dirty="0">
                <a:solidFill>
                  <a:srgbClr val="000066"/>
                </a:solidFill>
              </a:rPr>
              <a:t>Hedge of a Forecasted Foreign Currency–Denominated Transaction Example</a:t>
            </a:r>
          </a:p>
        </p:txBody>
      </p:sp>
      <p:sp>
        <p:nvSpPr>
          <p:cNvPr id="2" name="Content Placeholder 1"/>
          <p:cNvSpPr>
            <a:spLocks noGrp="1"/>
          </p:cNvSpPr>
          <p:nvPr>
            <p:ph idx="1"/>
          </p:nvPr>
        </p:nvSpPr>
        <p:spPr/>
        <p:txBody>
          <a:bodyPr/>
          <a:lstStyle/>
          <a:p>
            <a:pPr marL="457200" lvl="0" indent="-457200" eaLnBrk="0" hangingPunct="0">
              <a:spcBef>
                <a:spcPct val="30000"/>
              </a:spcBef>
              <a:buFont typeface="Wingdings" panose="05000000000000000000" pitchFamily="2" charset="2"/>
              <a:buChar char="Ø"/>
              <a:defRPr/>
            </a:pPr>
            <a:r>
              <a:rPr lang="en-US" sz="2600" dirty="0">
                <a:solidFill>
                  <a:srgbClr val="000066"/>
                </a:solidFill>
                <a:cs typeface="+mn-cs"/>
              </a:rPr>
              <a:t>Assume an American company, Amerco, accepts an order to sell parts to a customer in South Korea at a price of 5 million Korean won. The parts will be delivered and payment will be received on August 15. </a:t>
            </a:r>
          </a:p>
          <a:p>
            <a:pPr marL="457200" lvl="0" indent="-457200" eaLnBrk="0" hangingPunct="0">
              <a:spcBef>
                <a:spcPct val="30000"/>
              </a:spcBef>
              <a:buFont typeface="Wingdings" panose="05000000000000000000" pitchFamily="2" charset="2"/>
              <a:buChar char="Ø"/>
              <a:defRPr/>
            </a:pPr>
            <a:r>
              <a:rPr lang="en-US" sz="2600" dirty="0">
                <a:solidFill>
                  <a:srgbClr val="000066"/>
                </a:solidFill>
                <a:cs typeface="+mn-cs"/>
              </a:rPr>
              <a:t>On June 1, before the sale has been made, Amerco enters into a forward contract to sell 5 million Korean won on August 15. In this case, Amerco is using a foreign currency derivative as a hedge of an unrecognized foreign currency firm commitment. </a:t>
            </a:r>
            <a:endParaRPr lang="en-US" sz="2600" dirty="0">
              <a:solidFill>
                <a:srgbClr val="000066"/>
              </a:solidFill>
            </a:endParaRPr>
          </a:p>
        </p:txBody>
      </p:sp>
      <p:sp>
        <p:nvSpPr>
          <p:cNvPr id="9"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32</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859394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0" hangingPunct="0">
              <a:spcBef>
                <a:spcPct val="30000"/>
              </a:spcBef>
              <a:defRPr/>
            </a:pPr>
            <a:r>
              <a:rPr lang="en-US" dirty="0">
                <a:solidFill>
                  <a:srgbClr val="000066"/>
                </a:solidFill>
              </a:rPr>
              <a:t>Hedge of an Unrecognized Foreign Currency Firm Commitment</a:t>
            </a:r>
          </a:p>
        </p:txBody>
      </p:sp>
      <p:sp>
        <p:nvSpPr>
          <p:cNvPr id="2" name="Content Placeholder 1"/>
          <p:cNvSpPr>
            <a:spLocks noGrp="1"/>
          </p:cNvSpPr>
          <p:nvPr>
            <p:ph idx="1"/>
          </p:nvPr>
        </p:nvSpPr>
        <p:spPr>
          <a:xfrm>
            <a:off x="152400" y="1600200"/>
            <a:ext cx="8763000" cy="4525963"/>
          </a:xfrm>
        </p:spPr>
        <p:txBody>
          <a:bodyPr/>
          <a:lstStyle/>
          <a:p>
            <a:pPr marL="457200" lvl="0" indent="-457200" eaLnBrk="0" hangingPunct="0">
              <a:spcBef>
                <a:spcPct val="30000"/>
              </a:spcBef>
              <a:buFont typeface="Wingdings" panose="05000000000000000000" pitchFamily="2" charset="2"/>
              <a:buChar char="Ø"/>
              <a:defRPr/>
            </a:pPr>
            <a:r>
              <a:rPr lang="en-US" sz="2800" dirty="0">
                <a:solidFill>
                  <a:srgbClr val="000066"/>
                </a:solidFill>
                <a:cs typeface="+mn-cs"/>
              </a:rPr>
              <a:t>Some companies have foreign currency transactions that occur on a regular basis and can be reliably forecasted. </a:t>
            </a:r>
          </a:p>
          <a:p>
            <a:pPr marL="457200" lvl="0" indent="-457200" eaLnBrk="0" hangingPunct="0">
              <a:spcBef>
                <a:spcPct val="30000"/>
              </a:spcBef>
              <a:buFont typeface="Wingdings" panose="05000000000000000000" pitchFamily="2" charset="2"/>
              <a:buChar char="Ø"/>
              <a:defRPr/>
            </a:pPr>
            <a:r>
              <a:rPr lang="en-US" sz="2800" dirty="0">
                <a:solidFill>
                  <a:srgbClr val="000066"/>
                </a:solidFill>
                <a:cs typeface="+mn-cs"/>
              </a:rPr>
              <a:t>For example, Amerco regularly purchases materials from a supplier in Hong Kong for which it pays in Hong Kong dollars. </a:t>
            </a:r>
          </a:p>
          <a:p>
            <a:pPr marL="457200" lvl="0" indent="-457200" eaLnBrk="0" hangingPunct="0">
              <a:spcBef>
                <a:spcPct val="30000"/>
              </a:spcBef>
              <a:buFont typeface="Wingdings" panose="05000000000000000000" pitchFamily="2" charset="2"/>
              <a:buChar char="Ø"/>
              <a:defRPr/>
            </a:pPr>
            <a:r>
              <a:rPr lang="en-US" sz="2800" dirty="0">
                <a:solidFill>
                  <a:srgbClr val="000066"/>
                </a:solidFill>
                <a:cs typeface="+mn-cs"/>
              </a:rPr>
              <a:t>Even if Amerco has no contract to make future purchases, it has an exposure to foreign currency risk if it plans to continue making purchases from the Hong Kong supplier. </a:t>
            </a:r>
            <a:endParaRPr lang="en-US" sz="2600" dirty="0">
              <a:solidFill>
                <a:srgbClr val="000066"/>
              </a:solidFill>
            </a:endParaRPr>
          </a:p>
          <a:p>
            <a:endParaRPr lang="en-US" dirty="0"/>
          </a:p>
        </p:txBody>
      </p:sp>
      <p:sp>
        <p:nvSpPr>
          <p:cNvPr id="9"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33</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0" hangingPunct="0">
              <a:spcBef>
                <a:spcPct val="30000"/>
              </a:spcBef>
              <a:defRPr/>
            </a:pPr>
            <a:r>
              <a:rPr lang="en-US" sz="3800" dirty="0">
                <a:solidFill>
                  <a:srgbClr val="000066"/>
                </a:solidFill>
              </a:rPr>
              <a:t>Hedge of an Unrecognized Foreign Currency Firm Commitment (continued) </a:t>
            </a:r>
          </a:p>
        </p:txBody>
      </p:sp>
      <p:sp>
        <p:nvSpPr>
          <p:cNvPr id="2" name="Content Placeholder 1"/>
          <p:cNvSpPr>
            <a:spLocks noGrp="1"/>
          </p:cNvSpPr>
          <p:nvPr>
            <p:ph idx="1"/>
          </p:nvPr>
        </p:nvSpPr>
        <p:spPr/>
        <p:txBody>
          <a:bodyPr/>
          <a:lstStyle/>
          <a:p>
            <a:pPr marL="457200" lvl="0" indent="-457200" eaLnBrk="0" hangingPunct="0">
              <a:spcBef>
                <a:spcPct val="30000"/>
              </a:spcBef>
              <a:buFont typeface="Wingdings" panose="05000000000000000000" pitchFamily="2" charset="2"/>
              <a:buChar char="Ø"/>
              <a:defRPr/>
            </a:pPr>
            <a:r>
              <a:rPr lang="en-US" sz="2600" dirty="0">
                <a:solidFill>
                  <a:srgbClr val="000066"/>
                </a:solidFill>
                <a:cs typeface="+mn-cs"/>
              </a:rPr>
              <a:t>Assume on October 1, Amerco forecasts that it will make a purchase from the Hong Kong supplier in three months. </a:t>
            </a:r>
          </a:p>
          <a:p>
            <a:pPr marL="457200" lvl="0" indent="-457200" eaLnBrk="0" hangingPunct="0">
              <a:spcBef>
                <a:spcPct val="30000"/>
              </a:spcBef>
              <a:buFont typeface="Wingdings" panose="05000000000000000000" pitchFamily="2" charset="2"/>
              <a:buChar char="Ø"/>
              <a:defRPr/>
            </a:pPr>
            <a:r>
              <a:rPr lang="en-US" sz="2600" dirty="0">
                <a:solidFill>
                  <a:srgbClr val="000066"/>
                </a:solidFill>
                <a:cs typeface="+mn-cs"/>
              </a:rPr>
              <a:t>To hedge against a possible increase in the price of the Hong Kong dollar, Amerco acquires a call option on October 1 to purchase Hong Kong dollars in three months. </a:t>
            </a:r>
          </a:p>
          <a:p>
            <a:pPr marL="457200" indent="-457200" eaLnBrk="0" hangingPunct="0">
              <a:spcBef>
                <a:spcPct val="30000"/>
              </a:spcBef>
              <a:buFont typeface="Wingdings" panose="05000000000000000000" pitchFamily="2" charset="2"/>
              <a:buChar char="Ø"/>
              <a:defRPr/>
            </a:pPr>
            <a:r>
              <a:rPr lang="en-US" sz="2600" dirty="0">
                <a:solidFill>
                  <a:srgbClr val="000066"/>
                </a:solidFill>
                <a:cs typeface="+mn-cs"/>
              </a:rPr>
              <a:t>The foreign currency option represents a hedge of a forecasted foreign currency</a:t>
            </a:r>
            <a:r>
              <a:rPr lang="mr-IN" sz="2600" dirty="0">
                <a:solidFill>
                  <a:srgbClr val="000066"/>
                </a:solidFill>
                <a:cs typeface="+mn-cs"/>
              </a:rPr>
              <a:t>–</a:t>
            </a:r>
            <a:r>
              <a:rPr lang="en-US" sz="2600" dirty="0">
                <a:solidFill>
                  <a:srgbClr val="000066"/>
                </a:solidFill>
                <a:cs typeface="+mn-cs"/>
              </a:rPr>
              <a:t>denominated transaction. </a:t>
            </a:r>
          </a:p>
          <a:p>
            <a:endParaRPr lang="en-US" dirty="0"/>
          </a:p>
        </p:txBody>
      </p:sp>
      <p:sp>
        <p:nvSpPr>
          <p:cNvPr id="9"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34</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0699275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9-5</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solidFill>
                <a:srgbClr val="000066"/>
              </a:solidFill>
              <a:cs typeface="+mn-cs"/>
            </a:endParaRPr>
          </a:p>
          <a:p>
            <a:pPr marL="0" lvl="0" indent="0" eaLnBrk="0" hangingPunct="0">
              <a:spcBef>
                <a:spcPct val="0"/>
              </a:spcBef>
              <a:buNone/>
            </a:pPr>
            <a:r>
              <a:rPr lang="en-US" sz="3600" dirty="0">
                <a:solidFill>
                  <a:srgbClr val="000066"/>
                </a:solidFill>
                <a:cs typeface="+mn-cs"/>
              </a:rPr>
              <a:t>Understand the accounting guidelines for derivative financial instruments.</a:t>
            </a:r>
            <a:endParaRPr lang="en-US" sz="3600" dirty="0">
              <a:solidFill>
                <a:srgbClr val="000066"/>
              </a:solidFill>
            </a:endParaRP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284702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solidFill>
                  <a:srgbClr val="000066"/>
                </a:solidFill>
              </a:rPr>
              <a:t>FASB </a:t>
            </a:r>
            <a:r>
              <a:rPr lang="en-US" sz="3600" i="1" dirty="0">
                <a:solidFill>
                  <a:srgbClr val="000066"/>
                </a:solidFill>
              </a:rPr>
              <a:t>ASC </a:t>
            </a:r>
            <a:r>
              <a:rPr lang="en-US" sz="3600" dirty="0">
                <a:solidFill>
                  <a:srgbClr val="000066"/>
                </a:solidFill>
              </a:rPr>
              <a:t>Topic 815,</a:t>
            </a:r>
            <a:r>
              <a:rPr lang="en-US" sz="3600" baseline="0" dirty="0">
                <a:solidFill>
                  <a:srgbClr val="000066"/>
                </a:solidFill>
              </a:rPr>
              <a:t> </a:t>
            </a:r>
            <a:r>
              <a:rPr lang="en-US" sz="3600" dirty="0">
                <a:solidFill>
                  <a:srgbClr val="000066"/>
                </a:solidFill>
              </a:rPr>
              <a:t>“Derivatives and Hedging” </a:t>
            </a:r>
          </a:p>
        </p:txBody>
      </p:sp>
      <p:sp>
        <p:nvSpPr>
          <p:cNvPr id="2" name="Content Placeholder 1"/>
          <p:cNvSpPr>
            <a:spLocks noGrp="1"/>
          </p:cNvSpPr>
          <p:nvPr>
            <p:ph idx="1"/>
          </p:nvPr>
        </p:nvSpPr>
        <p:spPr>
          <a:xfrm>
            <a:off x="457200" y="1600200"/>
            <a:ext cx="8077200" cy="4525963"/>
          </a:xfrm>
        </p:spPr>
        <p:txBody>
          <a:bodyPr/>
          <a:lstStyle/>
          <a:p>
            <a:pPr lvl="0" eaLnBrk="0" hangingPunct="0">
              <a:spcBef>
                <a:spcPts val="600"/>
              </a:spcBef>
              <a:spcAft>
                <a:spcPts val="600"/>
              </a:spcAft>
              <a:buFont typeface="Wingdings" charset="2"/>
              <a:buChar char="Ø"/>
            </a:pPr>
            <a:r>
              <a:rPr lang="en-US" sz="2500" i="1" dirty="0">
                <a:solidFill>
                  <a:srgbClr val="000066"/>
                </a:solidFill>
              </a:rPr>
              <a:t>ASC</a:t>
            </a:r>
            <a:r>
              <a:rPr lang="en-US" sz="2500" dirty="0">
                <a:solidFill>
                  <a:srgbClr val="000066"/>
                </a:solidFill>
              </a:rPr>
              <a:t> Topic 815 provides guidance for hedges of four types of foreign exchange risk:</a:t>
            </a:r>
          </a:p>
          <a:p>
            <a:pPr marL="914400" lvl="0" indent="-457200" eaLnBrk="0" hangingPunct="0">
              <a:spcBef>
                <a:spcPts val="0"/>
              </a:spcBef>
              <a:spcAft>
                <a:spcPts val="0"/>
              </a:spcAft>
              <a:buFont typeface="+mj-lt"/>
              <a:buAutoNum type="arabicPeriod"/>
            </a:pPr>
            <a:r>
              <a:rPr lang="en-US" sz="2500" dirty="0">
                <a:solidFill>
                  <a:srgbClr val="000066"/>
                </a:solidFill>
                <a:cs typeface="+mn-cs"/>
              </a:rPr>
              <a:t>Recognized foreign currency</a:t>
            </a:r>
            <a:r>
              <a:rPr lang="en-US" sz="2500" dirty="0">
                <a:solidFill>
                  <a:srgbClr val="000066"/>
                </a:solidFill>
              </a:rPr>
              <a:t>–</a:t>
            </a:r>
            <a:r>
              <a:rPr lang="en-US" sz="2500" dirty="0">
                <a:solidFill>
                  <a:srgbClr val="000066"/>
                </a:solidFill>
                <a:cs typeface="+mn-cs"/>
              </a:rPr>
              <a:t>denominated assets and liabilities. </a:t>
            </a:r>
          </a:p>
          <a:p>
            <a:pPr marL="914400" lvl="0" indent="-457200" eaLnBrk="0" hangingPunct="0">
              <a:spcBef>
                <a:spcPts val="0"/>
              </a:spcBef>
              <a:spcAft>
                <a:spcPts val="0"/>
              </a:spcAft>
              <a:buFont typeface="+mj-lt"/>
              <a:buAutoNum type="arabicPeriod"/>
            </a:pPr>
            <a:r>
              <a:rPr lang="en-US" sz="2500" dirty="0">
                <a:solidFill>
                  <a:srgbClr val="000066"/>
                </a:solidFill>
                <a:cs typeface="+mn-cs"/>
              </a:rPr>
              <a:t>Unrecognized foreign currency firm commitments. </a:t>
            </a:r>
          </a:p>
          <a:p>
            <a:pPr marL="914400" lvl="0" indent="-457200" eaLnBrk="0" hangingPunct="0">
              <a:spcBef>
                <a:spcPts val="0"/>
              </a:spcBef>
              <a:spcAft>
                <a:spcPts val="0"/>
              </a:spcAft>
              <a:buFont typeface="+mj-lt"/>
              <a:buAutoNum type="arabicPeriod"/>
            </a:pPr>
            <a:r>
              <a:rPr lang="en-US" sz="2500" dirty="0">
                <a:solidFill>
                  <a:srgbClr val="000066"/>
                </a:solidFill>
                <a:cs typeface="+mn-cs"/>
              </a:rPr>
              <a:t>Forecasted foreign currency–denominated transactions. </a:t>
            </a:r>
          </a:p>
          <a:p>
            <a:pPr marL="914400" lvl="0" indent="-457200" eaLnBrk="0" hangingPunct="0">
              <a:spcBef>
                <a:spcPts val="0"/>
              </a:spcBef>
              <a:spcAft>
                <a:spcPts val="0"/>
              </a:spcAft>
              <a:buFont typeface="+mj-lt"/>
              <a:buAutoNum type="arabicPeriod"/>
            </a:pPr>
            <a:r>
              <a:rPr lang="en-US" sz="2500" dirty="0">
                <a:solidFill>
                  <a:srgbClr val="000066"/>
                </a:solidFill>
                <a:cs typeface="+mn-cs"/>
              </a:rPr>
              <a:t>Net investments in foreign operations. </a:t>
            </a:r>
          </a:p>
          <a:p>
            <a:pPr lvl="0" eaLnBrk="0" hangingPunct="0">
              <a:spcBef>
                <a:spcPts val="600"/>
              </a:spcBef>
              <a:spcAft>
                <a:spcPts val="600"/>
              </a:spcAft>
              <a:buFont typeface="Wingdings" charset="2"/>
              <a:buChar char="Ø"/>
            </a:pPr>
            <a:r>
              <a:rPr lang="en-US" sz="2500" dirty="0">
                <a:solidFill>
                  <a:srgbClr val="000066"/>
                </a:solidFill>
              </a:rPr>
              <a:t>Different</a:t>
            </a:r>
            <a:r>
              <a:rPr lang="en-US" sz="2500" dirty="0">
                <a:solidFill>
                  <a:srgbClr val="000066"/>
                </a:solidFill>
                <a:cs typeface="+mn-cs"/>
              </a:rPr>
              <a:t> accounting applies to each type of foreign currency hedge. </a:t>
            </a:r>
            <a:endParaRPr lang="en-US" sz="2500" dirty="0">
              <a:solidFill>
                <a:srgbClr val="000066"/>
              </a:solidFill>
            </a:endParaRPr>
          </a:p>
        </p:txBody>
      </p:sp>
      <p:sp>
        <p:nvSpPr>
          <p:cNvPr id="9"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36</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5567526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ln>
            <a:solidFill>
              <a:srgbClr val="002060"/>
            </a:solidFill>
          </a:ln>
        </p:spPr>
        <p:txBody>
          <a:bodyPr/>
          <a:lstStyle/>
          <a:p>
            <a:r>
              <a:rPr lang="en-US" sz="3600" dirty="0"/>
              <a:t>Determination of Fair Value of a Foreign Currency Forward Contract</a:t>
            </a:r>
          </a:p>
        </p:txBody>
      </p:sp>
      <p:sp>
        <p:nvSpPr>
          <p:cNvPr id="2" name="Content Placeholder 1"/>
          <p:cNvSpPr>
            <a:spLocks noGrp="1"/>
          </p:cNvSpPr>
          <p:nvPr>
            <p:ph idx="1"/>
          </p:nvPr>
        </p:nvSpPr>
        <p:spPr>
          <a:xfrm>
            <a:off x="304800" y="1600200"/>
            <a:ext cx="8534400" cy="4525963"/>
          </a:xfrm>
        </p:spPr>
        <p:txBody>
          <a:bodyPr/>
          <a:lstStyle/>
          <a:p>
            <a:pPr lvl="0" eaLnBrk="0" hangingPunct="0">
              <a:spcBef>
                <a:spcPts val="600"/>
              </a:spcBef>
              <a:buFont typeface="Wingdings" charset="2"/>
              <a:buChar char="Ø"/>
            </a:pPr>
            <a:r>
              <a:rPr lang="en-US" sz="2500" dirty="0">
                <a:solidFill>
                  <a:srgbClr val="000066"/>
                </a:solidFill>
                <a:cs typeface="+mn-cs"/>
              </a:rPr>
              <a:t>The</a:t>
            </a:r>
            <a:r>
              <a:rPr lang="en-US" sz="2500" i="1" dirty="0">
                <a:solidFill>
                  <a:srgbClr val="000066"/>
                </a:solidFill>
                <a:cs typeface="+mn-cs"/>
              </a:rPr>
              <a:t> fair value of a foreign currency forward contract </a:t>
            </a:r>
            <a:r>
              <a:rPr lang="en-US" sz="2500" dirty="0">
                <a:solidFill>
                  <a:srgbClr val="000066"/>
                </a:solidFill>
                <a:cs typeface="+mn-cs"/>
              </a:rPr>
              <a:t>is determined by reference to changes in the forward rate over the life of the contract, discounted to present value. </a:t>
            </a:r>
          </a:p>
          <a:p>
            <a:pPr lvl="0" eaLnBrk="0" hangingPunct="0">
              <a:spcBef>
                <a:spcPts val="600"/>
              </a:spcBef>
              <a:buFont typeface="Wingdings" charset="2"/>
              <a:buChar char="Ø"/>
            </a:pPr>
            <a:r>
              <a:rPr lang="en-US" sz="2500" dirty="0">
                <a:solidFill>
                  <a:srgbClr val="000066"/>
                </a:solidFill>
                <a:cs typeface="+mn-cs"/>
              </a:rPr>
              <a:t>Three pieces of information determine the fair value of a forward contract at any point in time: </a:t>
            </a:r>
          </a:p>
          <a:p>
            <a:pPr marL="914400" lvl="1" indent="-457200" eaLnBrk="0" hangingPunct="0">
              <a:spcBef>
                <a:spcPts val="600"/>
              </a:spcBef>
              <a:buFont typeface="+mj-lt"/>
              <a:buAutoNum type="arabicPeriod"/>
            </a:pPr>
            <a:r>
              <a:rPr lang="en-US" sz="2500" dirty="0">
                <a:solidFill>
                  <a:srgbClr val="000066"/>
                </a:solidFill>
                <a:cs typeface="+mn-cs"/>
              </a:rPr>
              <a:t>The forward rate when the forward contract was entered into. </a:t>
            </a:r>
          </a:p>
          <a:p>
            <a:pPr marL="914400" lvl="1" indent="-457200" eaLnBrk="0" hangingPunct="0">
              <a:spcBef>
                <a:spcPts val="600"/>
              </a:spcBef>
              <a:buFont typeface="+mj-lt"/>
              <a:buAutoNum type="arabicPeriod"/>
            </a:pPr>
            <a:r>
              <a:rPr lang="en-US" sz="2500" dirty="0">
                <a:solidFill>
                  <a:srgbClr val="000066"/>
                </a:solidFill>
                <a:cs typeface="+mn-cs"/>
              </a:rPr>
              <a:t>The current forward rate for a contract that matures on the same date as the forward contract entered into. </a:t>
            </a:r>
          </a:p>
          <a:p>
            <a:pPr marL="914400" lvl="1" indent="-457200" eaLnBrk="0" hangingPunct="0">
              <a:spcBef>
                <a:spcPts val="600"/>
              </a:spcBef>
              <a:buFont typeface="+mj-lt"/>
              <a:buAutoNum type="arabicPeriod"/>
            </a:pPr>
            <a:r>
              <a:rPr lang="en-US" sz="2500" dirty="0">
                <a:solidFill>
                  <a:srgbClr val="000066"/>
                </a:solidFill>
                <a:cs typeface="+mn-cs"/>
              </a:rPr>
              <a:t>A discount rate—typically, the company’s incremental borrowing rate. </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37</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ln>
            <a:solidFill>
              <a:srgbClr val="002060"/>
            </a:solidFill>
          </a:ln>
        </p:spPr>
        <p:txBody>
          <a:bodyPr/>
          <a:lstStyle/>
          <a:p>
            <a:r>
              <a:rPr lang="en-US" sz="3600" dirty="0"/>
              <a:t>Determination of Fair Value of a Foreign Currency Option</a:t>
            </a:r>
          </a:p>
        </p:txBody>
      </p:sp>
      <p:sp>
        <p:nvSpPr>
          <p:cNvPr id="2" name="Content Placeholder 1"/>
          <p:cNvSpPr>
            <a:spLocks noGrp="1"/>
          </p:cNvSpPr>
          <p:nvPr>
            <p:ph idx="1"/>
          </p:nvPr>
        </p:nvSpPr>
        <p:spPr>
          <a:xfrm>
            <a:off x="228600" y="1600200"/>
            <a:ext cx="8686800" cy="4525963"/>
          </a:xfrm>
        </p:spPr>
        <p:txBody>
          <a:bodyPr/>
          <a:lstStyle/>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The manner in which </a:t>
            </a:r>
            <a:r>
              <a:rPr lang="en-US" sz="2500" i="1" dirty="0">
                <a:solidFill>
                  <a:srgbClr val="000066"/>
                </a:solidFill>
                <a:cs typeface="+mn-cs"/>
              </a:rPr>
              <a:t>fair value of a foreign currency option </a:t>
            </a:r>
            <a:r>
              <a:rPr lang="en-US" sz="2500" dirty="0">
                <a:solidFill>
                  <a:srgbClr val="000066"/>
                </a:solidFill>
                <a:cs typeface="+mn-cs"/>
              </a:rPr>
              <a:t>is determined depends on whether the option is traded on an exchange or acquired in the over-the-counter market. </a:t>
            </a:r>
          </a:p>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The fair value of an exchange-traded foreign currency option is its current market price quoted on the exchange. </a:t>
            </a:r>
          </a:p>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For over-the-counter options, fair value can be determined by obtaining a price quote from an option dealer. </a:t>
            </a:r>
          </a:p>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If dealer price quotes are unavailable, the value of an option can be estimated using the modified Black-Scholes option pricing. </a:t>
            </a: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38</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285827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ln>
            <a:solidFill>
              <a:srgbClr val="002060"/>
            </a:solidFill>
          </a:ln>
        </p:spPr>
        <p:txBody>
          <a:bodyPr/>
          <a:lstStyle/>
          <a:p>
            <a:r>
              <a:rPr lang="en-US" dirty="0">
                <a:solidFill>
                  <a:srgbClr val="000066"/>
                </a:solidFill>
              </a:rPr>
              <a:t>Accounting for Changes in the Fair Value of Derivatives </a:t>
            </a:r>
          </a:p>
        </p:txBody>
      </p:sp>
      <p:sp>
        <p:nvSpPr>
          <p:cNvPr id="2" name="Content Placeholder 1"/>
          <p:cNvSpPr>
            <a:spLocks noGrp="1"/>
          </p:cNvSpPr>
          <p:nvPr>
            <p:ph idx="1"/>
          </p:nvPr>
        </p:nvSpPr>
        <p:spPr>
          <a:xfrm>
            <a:off x="304800" y="1600200"/>
            <a:ext cx="8458200" cy="4525963"/>
          </a:xfrm>
        </p:spPr>
        <p:txBody>
          <a:bodyPr/>
          <a:lstStyle/>
          <a:p>
            <a:pPr marL="457200" lvl="0" indent="-457200" eaLnBrk="0" hangingPunct="0">
              <a:spcBef>
                <a:spcPts val="600"/>
              </a:spcBef>
              <a:spcAft>
                <a:spcPts val="0"/>
              </a:spcAft>
              <a:buFont typeface="Wingdings" panose="05000000000000000000" pitchFamily="2" charset="2"/>
              <a:buChar char="Ø"/>
            </a:pPr>
            <a:r>
              <a:rPr lang="en-US" sz="2600" dirty="0">
                <a:solidFill>
                  <a:srgbClr val="000066"/>
                </a:solidFill>
                <a:cs typeface="+mn-cs"/>
              </a:rPr>
              <a:t>Although using derivatives for speculation is not commonly done by nonfinancial institutions, financial entities might acquire derivative financial instruments as investments for speculative purposes. </a:t>
            </a:r>
          </a:p>
          <a:p>
            <a:pPr marL="457200" lvl="0" indent="-457200" eaLnBrk="0" hangingPunct="0">
              <a:spcBef>
                <a:spcPts val="600"/>
              </a:spcBef>
              <a:spcAft>
                <a:spcPts val="0"/>
              </a:spcAft>
              <a:buFont typeface="Wingdings" panose="05000000000000000000" pitchFamily="2" charset="2"/>
              <a:buChar char="Ø"/>
            </a:pPr>
            <a:r>
              <a:rPr lang="en-US" sz="2600" dirty="0">
                <a:solidFill>
                  <a:srgbClr val="000066"/>
                </a:solidFill>
                <a:cs typeface="+mn-cs"/>
              </a:rPr>
              <a:t>For speculative derivatives, the change in the fair value of the derivative must be recognized immediately as a gain or loss in net income.</a:t>
            </a:r>
          </a:p>
          <a:p>
            <a:pPr marL="457200" lvl="0" indent="-457200" eaLnBrk="0" hangingPunct="0">
              <a:spcBef>
                <a:spcPts val="600"/>
              </a:spcBef>
              <a:spcAft>
                <a:spcPts val="0"/>
              </a:spcAft>
              <a:buFont typeface="Wingdings" panose="05000000000000000000" pitchFamily="2" charset="2"/>
              <a:buChar char="Ø"/>
            </a:pPr>
            <a:r>
              <a:rPr lang="en-US" sz="2600" dirty="0">
                <a:solidFill>
                  <a:srgbClr val="000066"/>
                </a:solidFill>
                <a:cs typeface="+mn-cs"/>
              </a:rPr>
              <a:t>Accounting for changes in the fair value of derivatives used for hedging depends on the nature of the foreign exchange risk being hedged and on whether the derivative qualifies for </a:t>
            </a:r>
            <a:r>
              <a:rPr lang="en-US" sz="2600" i="1" dirty="0">
                <a:solidFill>
                  <a:srgbClr val="000066"/>
                </a:solidFill>
                <a:cs typeface="+mn-cs"/>
              </a:rPr>
              <a:t>hedge accounting. </a:t>
            </a:r>
            <a:endParaRPr lang="en-US" sz="2600" dirty="0">
              <a:solidFill>
                <a:srgbClr val="000066"/>
              </a:solidFill>
            </a:endParaRPr>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39</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73045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dirty="0"/>
              <a:t>Different Currency Mechanisms</a:t>
            </a:r>
          </a:p>
        </p:txBody>
      </p:sp>
      <p:sp>
        <p:nvSpPr>
          <p:cNvPr id="9219" name="Rectangle 3"/>
          <p:cNvSpPr>
            <a:spLocks noGrp="1" noChangeArrowheads="1"/>
          </p:cNvSpPr>
          <p:nvPr>
            <p:ph idx="1"/>
          </p:nvPr>
        </p:nvSpPr>
        <p:spPr>
          <a:xfrm>
            <a:off x="304800" y="1752600"/>
            <a:ext cx="8001000" cy="4648200"/>
          </a:xfrm>
        </p:spPr>
        <p:txBody>
          <a:bodyPr/>
          <a:lstStyle/>
          <a:p>
            <a:pPr>
              <a:buFont typeface="Wingdings" pitchFamily="2" charset="2"/>
              <a:buChar char="Ø"/>
            </a:pPr>
            <a:r>
              <a:rPr lang="en-US" sz="2800" dirty="0"/>
              <a:t>Independent float—the currency is allowed to fluctuate according to market forces.</a:t>
            </a:r>
          </a:p>
          <a:p>
            <a:pPr>
              <a:buFont typeface="Wingdings" pitchFamily="2" charset="2"/>
              <a:buChar char="Ø"/>
            </a:pPr>
            <a:r>
              <a:rPr lang="en-US" sz="2800" dirty="0"/>
              <a:t>Pegged to another currency—the currency’s value is fixed in terms of a particular foreign currency, and the central bank intervenes to maintain the fixed value.</a:t>
            </a:r>
          </a:p>
          <a:p>
            <a:pPr>
              <a:buFont typeface="Wingdings" pitchFamily="2" charset="2"/>
              <a:buChar char="Ø"/>
            </a:pPr>
            <a:r>
              <a:rPr lang="en-US" sz="2800" dirty="0"/>
              <a:t>European Monetary System—a common currency (the euro) is used in multiple countries. Its value floats against other world currencies.</a:t>
            </a:r>
          </a:p>
        </p:txBody>
      </p:sp>
      <p:sp>
        <p:nvSpPr>
          <p:cNvPr id="6"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4</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9-6</a:t>
            </a:r>
          </a:p>
        </p:txBody>
      </p:sp>
      <p:sp>
        <p:nvSpPr>
          <p:cNvPr id="2" name="Content Placeholder 1"/>
          <p:cNvSpPr>
            <a:spLocks noGrp="1"/>
          </p:cNvSpPr>
          <p:nvPr>
            <p:ph idx="1"/>
          </p:nvPr>
        </p:nvSpPr>
        <p:spPr/>
        <p:txBody>
          <a:bodyPr/>
          <a:lstStyle/>
          <a:p>
            <a:pPr marL="0" lvl="0" indent="0" algn="ctr" eaLnBrk="0" hangingPunct="0">
              <a:spcBef>
                <a:spcPct val="0"/>
              </a:spcBef>
              <a:buNone/>
            </a:pPr>
            <a:endParaRPr lang="en-US" sz="4000" dirty="0">
              <a:solidFill>
                <a:srgbClr val="000066"/>
              </a:solidFill>
              <a:cs typeface="+mn-cs"/>
            </a:endParaRPr>
          </a:p>
          <a:p>
            <a:pPr marL="0" lvl="0" indent="0" eaLnBrk="0" hangingPunct="0">
              <a:spcBef>
                <a:spcPct val="0"/>
              </a:spcBef>
              <a:buNone/>
            </a:pPr>
            <a:r>
              <a:rPr lang="en-US" sz="4000" dirty="0">
                <a:solidFill>
                  <a:srgbClr val="000066"/>
                </a:solidFill>
                <a:cs typeface="+mn-cs"/>
              </a:rPr>
              <a:t>Understand the basic concepts of hedge accounting.</a:t>
            </a:r>
            <a:endParaRPr lang="en-US" sz="4000" dirty="0">
              <a:solidFill>
                <a:srgbClr val="000066"/>
              </a:solidFill>
            </a:endParaRP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40</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2594180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t>Hedge Accounting</a:t>
            </a:r>
          </a:p>
        </p:txBody>
      </p:sp>
      <p:sp>
        <p:nvSpPr>
          <p:cNvPr id="2" name="Content Placeholder 1"/>
          <p:cNvSpPr>
            <a:spLocks noGrp="1"/>
          </p:cNvSpPr>
          <p:nvPr>
            <p:ph idx="1"/>
          </p:nvPr>
        </p:nvSpPr>
        <p:spPr>
          <a:xfrm>
            <a:off x="228600" y="1600200"/>
            <a:ext cx="8534400" cy="4525963"/>
          </a:xfrm>
        </p:spPr>
        <p:txBody>
          <a:bodyPr/>
          <a:lstStyle/>
          <a:p>
            <a:pPr lvl="0" eaLnBrk="0" hangingPunct="0">
              <a:spcBef>
                <a:spcPts val="0"/>
              </a:spcBef>
              <a:spcAft>
                <a:spcPts val="600"/>
              </a:spcAft>
              <a:buSzPct val="100000"/>
              <a:buFont typeface="Wingdings" panose="05000000000000000000" pitchFamily="2" charset="2"/>
              <a:buChar char="Ø"/>
            </a:pPr>
            <a:r>
              <a:rPr lang="en-US" sz="2600" dirty="0">
                <a:solidFill>
                  <a:srgbClr val="000066"/>
                </a:solidFill>
                <a:cs typeface="+mn-cs"/>
              </a:rPr>
              <a:t>Hedge accounting minimizes the adverse effect that changes in exchange rates have on cash flows and net income. </a:t>
            </a:r>
          </a:p>
          <a:p>
            <a:pPr lvl="0" eaLnBrk="0" hangingPunct="0">
              <a:spcBef>
                <a:spcPts val="0"/>
              </a:spcBef>
              <a:spcAft>
                <a:spcPts val="600"/>
              </a:spcAft>
              <a:buSzPct val="100000"/>
              <a:buFont typeface="Wingdings" panose="05000000000000000000" pitchFamily="2" charset="2"/>
              <a:buChar char="Ø"/>
            </a:pPr>
            <a:r>
              <a:rPr lang="en-US" sz="2600" dirty="0">
                <a:solidFill>
                  <a:srgbClr val="000066"/>
                </a:solidFill>
                <a:cs typeface="+mn-cs"/>
              </a:rPr>
              <a:t>Companies recognize the gain or loss from the hedge in net income in the same period as the loss or gain on the risk being hedged only if the derivative is:</a:t>
            </a:r>
          </a:p>
          <a:p>
            <a:pPr marL="854075" lvl="0" indent="-457200" eaLnBrk="0" hangingPunct="0">
              <a:spcBef>
                <a:spcPts val="0"/>
              </a:spcBef>
              <a:spcAft>
                <a:spcPts val="0"/>
              </a:spcAft>
              <a:buSzPct val="80000"/>
              <a:buFont typeface="+mj-lt"/>
              <a:buAutoNum type="arabicPeriod"/>
            </a:pPr>
            <a:r>
              <a:rPr lang="en-US" sz="2400" dirty="0">
                <a:solidFill>
                  <a:srgbClr val="000066"/>
                </a:solidFill>
                <a:cs typeface="+mn-cs"/>
              </a:rPr>
              <a:t>Used to hedge either a cash flow exposure or a fair value exposure to foreign exchange risk. </a:t>
            </a:r>
          </a:p>
          <a:p>
            <a:pPr marL="854075" lvl="0" indent="-457200" eaLnBrk="0" hangingPunct="0">
              <a:spcBef>
                <a:spcPts val="0"/>
              </a:spcBef>
              <a:spcAft>
                <a:spcPts val="0"/>
              </a:spcAft>
              <a:buSzPct val="80000"/>
              <a:buFont typeface="+mj-lt"/>
              <a:buAutoNum type="arabicPeriod"/>
            </a:pPr>
            <a:r>
              <a:rPr lang="en-US" sz="2400" dirty="0">
                <a:solidFill>
                  <a:srgbClr val="000066"/>
                </a:solidFill>
                <a:cs typeface="+mn-cs"/>
              </a:rPr>
              <a:t>Highly effective in offsetting changes in the cash flows or fair value related to the hedged item. </a:t>
            </a:r>
          </a:p>
          <a:p>
            <a:pPr marL="854075" lvl="0" indent="-457200" eaLnBrk="0" hangingPunct="0">
              <a:spcBef>
                <a:spcPts val="0"/>
              </a:spcBef>
              <a:spcAft>
                <a:spcPts val="0"/>
              </a:spcAft>
              <a:buFont typeface="+mj-lt"/>
              <a:buAutoNum type="arabicPeriod"/>
            </a:pPr>
            <a:r>
              <a:rPr lang="en-US" sz="2400" dirty="0">
                <a:solidFill>
                  <a:srgbClr val="000066"/>
                </a:solidFill>
                <a:cs typeface="+mn-cs"/>
              </a:rPr>
              <a:t>Properly documented as a hedge.</a:t>
            </a:r>
            <a:endParaRPr lang="en-US" sz="2400" dirty="0">
              <a:solidFill>
                <a:srgbClr val="000066"/>
              </a:solidFill>
            </a:endParaRPr>
          </a:p>
        </p:txBody>
      </p:sp>
      <p:sp>
        <p:nvSpPr>
          <p:cNvPr id="7"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41</a:t>
            </a:fld>
            <a:endParaRPr lang="en-US" sz="1000" i="0" dirty="0"/>
          </a:p>
        </p:txBody>
      </p:sp>
      <p:sp>
        <p:nvSpPr>
          <p:cNvPr id="834565" name="AutoShape 5" descr="Bouquet"/>
          <p:cNvSpPr>
            <a:spLocks noChangeArrowheads="1"/>
          </p:cNvSpPr>
          <p:nvPr/>
        </p:nvSpPr>
        <p:spPr bwMode="auto">
          <a:xfrm>
            <a:off x="152400" y="1447800"/>
            <a:ext cx="8382000" cy="4876800"/>
          </a:xfrm>
          <a:prstGeom prst="roundRect">
            <a:avLst/>
          </a:prstGeom>
          <a:noFill/>
          <a:ln w="38100">
            <a:noFill/>
            <a:miter lim="800000"/>
            <a:headEnd/>
            <a:tailEnd/>
          </a:ln>
        </p:spPr>
        <p:txBody>
          <a:bodyPr lIns="0" rIns="0" anchor="t" anchorCtr="1"/>
          <a:lstStyle/>
          <a:p>
            <a:pPr>
              <a:buClr>
                <a:srgbClr val="002060"/>
              </a:buClr>
            </a:pPr>
            <a:endParaRPr lang="en-US" dirty="0">
              <a:solidFill>
                <a:srgbClr val="000066"/>
              </a:solidFill>
              <a:cs typeface="Times New Roman" pitchFamily="18" charset="0"/>
            </a:endParaRPr>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265425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66"/>
                </a:solidFill>
              </a:rPr>
              <a:t>Accounting for Derivatives</a:t>
            </a:r>
          </a:p>
        </p:txBody>
      </p:sp>
      <p:sp>
        <p:nvSpPr>
          <p:cNvPr id="3" name="Content Placeholder 2"/>
          <p:cNvSpPr>
            <a:spLocks noGrp="1"/>
          </p:cNvSpPr>
          <p:nvPr>
            <p:ph idx="1"/>
          </p:nvPr>
        </p:nvSpPr>
        <p:spPr>
          <a:xfrm>
            <a:off x="609600" y="1600200"/>
            <a:ext cx="73914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Derivatives for which companies wish to use hedge accounting must be designated as either a </a:t>
            </a:r>
            <a:r>
              <a:rPr lang="en-US" sz="2600" i="1" dirty="0">
                <a:solidFill>
                  <a:srgbClr val="000066"/>
                </a:solidFill>
                <a:cs typeface="+mn-cs"/>
              </a:rPr>
              <a:t>cash flow hedge </a:t>
            </a:r>
            <a:r>
              <a:rPr lang="en-US" sz="2600" dirty="0">
                <a:solidFill>
                  <a:srgbClr val="000066"/>
                </a:solidFill>
                <a:cs typeface="+mn-cs"/>
              </a:rPr>
              <a:t>or a </a:t>
            </a:r>
            <a:r>
              <a:rPr lang="en-US" sz="2600" i="1" dirty="0">
                <a:solidFill>
                  <a:srgbClr val="000066"/>
                </a:solidFill>
                <a:cs typeface="+mn-cs"/>
              </a:rPr>
              <a:t>fair value hedge. </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For hedges of recognized foreign currency assets and liabilities and hedges of foreign currency firm commitments, companies must choose between the two types of designation. </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Hedges of forecasted foreign currency transactions can qualify only as cash flow hedges. </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42</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3994217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66"/>
                </a:solidFill>
              </a:rPr>
              <a:t>Accounting Procedures for Hedges</a:t>
            </a:r>
            <a:endParaRPr lang="en-US" dirty="0"/>
          </a:p>
        </p:txBody>
      </p:sp>
      <p:sp>
        <p:nvSpPr>
          <p:cNvPr id="4" name="Content Placeholder 3"/>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Accounting procedures differ for the two types of hedges.</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In general, gains and losses on cash flow hedges are included in other comprehensive income (and therefore deferred on the balance sheet in accumulated other comprehensive income). </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Gains and losses on fair value hedges are recognized immediately in net income. </a:t>
            </a:r>
          </a:p>
          <a:p>
            <a:endParaRPr lang="en-US" dirty="0"/>
          </a:p>
        </p:txBody>
      </p:sp>
      <p:sp>
        <p:nvSpPr>
          <p:cNvPr id="3" name="Slide Number Placeholder 2"/>
          <p:cNvSpPr>
            <a:spLocks noGrp="1"/>
          </p:cNvSpPr>
          <p:nvPr>
            <p:ph type="sldNum" sz="quarter" idx="12"/>
          </p:nvPr>
        </p:nvSpPr>
        <p:spPr/>
        <p:txBody>
          <a:bodyPr/>
          <a:lstStyle/>
          <a:p>
            <a:pPr>
              <a:defRPr/>
            </a:pPr>
            <a:r>
              <a:rPr lang="en-US" sz="1000" i="0" dirty="0"/>
              <a:t>9-</a:t>
            </a:r>
            <a:fld id="{7432997F-274D-4167-8340-78EB65E700B7}" type="slidenum">
              <a:rPr lang="en-US" sz="1000" i="0" smtClean="0"/>
              <a:pPr>
                <a:defRPr/>
              </a:pPr>
              <a:t>43</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034953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66"/>
                </a:solidFill>
              </a:rPr>
              <a:t>Accounting for Fair Value Hedges</a:t>
            </a:r>
            <a:endParaRPr lang="en-US" dirty="0"/>
          </a:p>
        </p:txBody>
      </p:sp>
      <p:sp>
        <p:nvSpPr>
          <p:cNvPr id="4" name="Content Placeholder 3"/>
          <p:cNvSpPr>
            <a:spLocks noGrp="1"/>
          </p:cNvSpPr>
          <p:nvPr>
            <p:ph idx="1"/>
          </p:nvPr>
        </p:nvSpPr>
        <p:spPr>
          <a:xfrm>
            <a:off x="381000" y="1600200"/>
            <a:ext cx="84582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A fair value exposure exists if changes in exchange rates can affect the fair value of an asset or liability reported on the balance sheet. </a:t>
            </a:r>
          </a:p>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To qualify for hedge accounting, the fair value risk must have the potential to affect net income if it is not hedged. </a:t>
            </a:r>
          </a:p>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If the foreign currency depreciates for a foreign currency account receivable, the receivable must be written down with an offsetting loss recognized in net income. </a:t>
            </a:r>
          </a:p>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The authoritative literature has determined that a fair value exposure also exists for foreign currency firm commitments. </a:t>
            </a:r>
          </a:p>
          <a:p>
            <a:endParaRPr lang="en-US" dirty="0"/>
          </a:p>
        </p:txBody>
      </p:sp>
      <p:sp>
        <p:nvSpPr>
          <p:cNvPr id="3" name="Slide Number Placeholder 2"/>
          <p:cNvSpPr>
            <a:spLocks noGrp="1"/>
          </p:cNvSpPr>
          <p:nvPr>
            <p:ph type="sldNum" sz="quarter" idx="12"/>
          </p:nvPr>
        </p:nvSpPr>
        <p:spPr/>
        <p:txBody>
          <a:bodyPr/>
          <a:lstStyle/>
          <a:p>
            <a:pPr>
              <a:defRPr/>
            </a:pPr>
            <a:r>
              <a:rPr lang="en-US" sz="1000" i="0" dirty="0"/>
              <a:t>9-</a:t>
            </a:r>
            <a:fld id="{7432997F-274D-4167-8340-78EB65E700B7}" type="slidenum">
              <a:rPr lang="en-US" sz="1000" i="0" smtClean="0"/>
              <a:pPr>
                <a:defRPr/>
              </a:pPr>
              <a:t>44</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354689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Cash Flow Hedges</a:t>
            </a:r>
          </a:p>
        </p:txBody>
      </p:sp>
      <p:sp>
        <p:nvSpPr>
          <p:cNvPr id="4" name="Content Placeholder 3"/>
          <p:cNvSpPr>
            <a:spLocks noGrp="1"/>
          </p:cNvSpPr>
          <p:nvPr>
            <p:ph idx="1"/>
          </p:nvPr>
        </p:nvSpPr>
        <p:spPr>
          <a:xfrm>
            <a:off x="685800" y="1600200"/>
            <a:ext cx="7848600" cy="4525963"/>
          </a:xfrm>
        </p:spPr>
        <p:txBody>
          <a:bodyPr/>
          <a:lstStyle/>
          <a:p>
            <a:pPr lvl="0" eaLnBrk="0" hangingPunct="0">
              <a:spcBef>
                <a:spcPct val="0"/>
              </a:spcBef>
              <a:spcAft>
                <a:spcPts val="600"/>
              </a:spcAft>
              <a:buFont typeface="Wingdings" charset="2"/>
              <a:buChar char="Ø"/>
            </a:pPr>
            <a:r>
              <a:rPr lang="en-US" sz="2500" dirty="0">
                <a:solidFill>
                  <a:srgbClr val="000066"/>
                </a:solidFill>
                <a:cs typeface="+mn-cs"/>
              </a:rPr>
              <a:t>A </a:t>
            </a:r>
            <a:r>
              <a:rPr lang="en-US" sz="2500" i="1" dirty="0">
                <a:solidFill>
                  <a:srgbClr val="000066"/>
                </a:solidFill>
                <a:cs typeface="+mn-cs"/>
              </a:rPr>
              <a:t>cash flow exposure </a:t>
            </a:r>
            <a:r>
              <a:rPr lang="en-US" sz="2500" dirty="0">
                <a:solidFill>
                  <a:srgbClr val="000066"/>
                </a:solidFill>
                <a:cs typeface="+mn-cs"/>
              </a:rPr>
              <a:t>exists if changes in exchange rates can affect the amount of cash flow to be realized from a foreign currency transaction with changes in cash flow reflected in net income. </a:t>
            </a:r>
          </a:p>
          <a:p>
            <a:pPr lvl="0" eaLnBrk="0" hangingPunct="0">
              <a:spcBef>
                <a:spcPct val="0"/>
              </a:spcBef>
              <a:spcAft>
                <a:spcPts val="600"/>
              </a:spcAft>
              <a:buFont typeface="Wingdings" charset="2"/>
              <a:buChar char="Ø"/>
            </a:pPr>
            <a:r>
              <a:rPr lang="en-US" sz="2500" dirty="0">
                <a:solidFill>
                  <a:srgbClr val="000066"/>
                </a:solidFill>
                <a:cs typeface="+mn-cs"/>
              </a:rPr>
              <a:t>A foreign currency account receivable, for example, has both a fair value exposure and a cash flow exposure. </a:t>
            </a:r>
          </a:p>
          <a:p>
            <a:pPr lvl="0" eaLnBrk="0" hangingPunct="0">
              <a:spcBef>
                <a:spcPct val="0"/>
              </a:spcBef>
              <a:buFont typeface="Wingdings" charset="2"/>
              <a:buChar char="Ø"/>
            </a:pPr>
            <a:r>
              <a:rPr lang="en-US" sz="2500" dirty="0">
                <a:solidFill>
                  <a:srgbClr val="000066"/>
                </a:solidFill>
                <a:cs typeface="+mn-cs"/>
              </a:rPr>
              <a:t>A cash flow exposure exists for: </a:t>
            </a:r>
          </a:p>
          <a:p>
            <a:pPr marL="914400" lvl="1" indent="-457200" eaLnBrk="0" hangingPunct="0">
              <a:spcBef>
                <a:spcPct val="0"/>
              </a:spcBef>
              <a:buFont typeface="+mj-lt"/>
              <a:buAutoNum type="arabicPeriod"/>
            </a:pPr>
            <a:r>
              <a:rPr lang="en-US" sz="2500" dirty="0">
                <a:solidFill>
                  <a:srgbClr val="000066"/>
                </a:solidFill>
                <a:cs typeface="+mn-cs"/>
              </a:rPr>
              <a:t>Recognized foreign currency assets and liabilities. </a:t>
            </a:r>
          </a:p>
          <a:p>
            <a:pPr marL="914400" lvl="1" indent="-457200" eaLnBrk="0" hangingPunct="0">
              <a:spcBef>
                <a:spcPct val="0"/>
              </a:spcBef>
              <a:buFontTx/>
              <a:buAutoNum type="arabicPeriod"/>
            </a:pPr>
            <a:r>
              <a:rPr lang="en-US" sz="2500" dirty="0">
                <a:solidFill>
                  <a:srgbClr val="000066"/>
                </a:solidFill>
                <a:cs typeface="+mn-cs"/>
              </a:rPr>
              <a:t>Foreign currency firm commitments.</a:t>
            </a:r>
          </a:p>
          <a:p>
            <a:pPr marL="914400" lvl="1" indent="-457200" eaLnBrk="0" hangingPunct="0">
              <a:spcBef>
                <a:spcPct val="0"/>
              </a:spcBef>
              <a:buFont typeface="+mj-lt"/>
              <a:buAutoNum type="arabicPeriod"/>
            </a:pPr>
            <a:r>
              <a:rPr lang="en-US" sz="2500" dirty="0">
                <a:solidFill>
                  <a:srgbClr val="000066"/>
                </a:solidFill>
                <a:cs typeface="+mn-cs"/>
              </a:rPr>
              <a:t>Forecasted foreign currency transactions. </a:t>
            </a:r>
          </a:p>
          <a:p>
            <a:pPr lvl="0" eaLnBrk="0" hangingPunct="0">
              <a:spcBef>
                <a:spcPct val="0"/>
              </a:spcBef>
              <a:buFont typeface="Wingdings" panose="05000000000000000000" pitchFamily="2" charset="2"/>
              <a:buChar char="Ø"/>
            </a:pPr>
            <a:endParaRPr lang="en-US" sz="2500" dirty="0">
              <a:solidFill>
                <a:srgbClr val="000066"/>
              </a:solidFill>
              <a:cs typeface="+mn-cs"/>
            </a:endParaRP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2965494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Hedging Documentation</a:t>
            </a:r>
          </a:p>
        </p:txBody>
      </p:sp>
      <p:sp>
        <p:nvSpPr>
          <p:cNvPr id="4" name="Content Placeholder 3"/>
          <p:cNvSpPr>
            <a:spLocks noGrp="1"/>
          </p:cNvSpPr>
          <p:nvPr>
            <p:ph idx="1"/>
          </p:nvPr>
        </p:nvSpPr>
        <p:spPr>
          <a:xfrm>
            <a:off x="533400" y="1600200"/>
            <a:ext cx="8229600" cy="4525963"/>
          </a:xfrm>
        </p:spPr>
        <p:txBody>
          <a:bodyPr/>
          <a:lstStyle/>
          <a:p>
            <a:pPr marL="457200" lvl="0" indent="-457200" eaLnBrk="0" hangingPunct="0">
              <a:spcBef>
                <a:spcPts val="600"/>
              </a:spcBef>
              <a:spcAft>
                <a:spcPts val="600"/>
              </a:spcAft>
              <a:buFont typeface="Wingdings" charset="2"/>
              <a:buChar char="Ø"/>
            </a:pPr>
            <a:r>
              <a:rPr lang="en-US" sz="2400" dirty="0">
                <a:solidFill>
                  <a:srgbClr val="000066"/>
                </a:solidFill>
                <a:cs typeface="+mn-cs"/>
              </a:rPr>
              <a:t>U.S. GAAP requires formal documentation of the hedging relationship at the inception date of the hedge.</a:t>
            </a:r>
          </a:p>
          <a:p>
            <a:pPr marL="457200" lvl="0" indent="-457200" eaLnBrk="0" hangingPunct="0">
              <a:spcBef>
                <a:spcPts val="600"/>
              </a:spcBef>
              <a:spcAft>
                <a:spcPts val="600"/>
              </a:spcAft>
              <a:buFont typeface="Wingdings" charset="2"/>
              <a:buChar char="Ø"/>
            </a:pPr>
            <a:r>
              <a:rPr lang="en-US" sz="2400" dirty="0">
                <a:solidFill>
                  <a:srgbClr val="000066"/>
                </a:solidFill>
                <a:cs typeface="+mn-cs"/>
              </a:rPr>
              <a:t>The hedging company must prepare a document that identifies the hedged item (for example, a 100,000 Canadian dollar liability), the hedging instrument (a forward contract to purchase 100,000 Canadian dollars), the nature of the risk being hedged (a cash flow exposure), how the hedging instrument’s effectiveness will be assessed (through comparison of critical terms), and the risk management objective and strategy for undertaking the hedge (to minimize risk associated with a possible Canadian dollar appreciation).</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46</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21020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Hedging Documentation</a:t>
            </a:r>
          </a:p>
        </p:txBody>
      </p:sp>
      <p:sp>
        <p:nvSpPr>
          <p:cNvPr id="3" name="Content Placeholder 2"/>
          <p:cNvSpPr>
            <a:spLocks noGrp="1"/>
          </p:cNvSpPr>
          <p:nvPr>
            <p:ph idx="1"/>
          </p:nvPr>
        </p:nvSpPr>
        <p:spPr/>
        <p:txBody>
          <a:bodyPr/>
          <a:lstStyle/>
          <a:p>
            <a:pPr marL="457200" lvl="0" indent="-457200" eaLnBrk="0" hangingPunct="0">
              <a:spcBef>
                <a:spcPts val="600"/>
              </a:spcBef>
              <a:spcAft>
                <a:spcPts val="600"/>
              </a:spcAft>
              <a:buFont typeface="Wingdings" charset="2"/>
              <a:buChar char="Ø"/>
            </a:pPr>
            <a:r>
              <a:rPr lang="en-US" sz="2600" dirty="0">
                <a:solidFill>
                  <a:srgbClr val="000066"/>
                </a:solidFill>
                <a:cs typeface="+mn-cs"/>
              </a:rPr>
              <a:t>Specific accounting procedures followed and journal entries needed to account for a foreign currency hedging relationship are determined by a combination of the following factors:</a:t>
            </a:r>
          </a:p>
          <a:p>
            <a:pPr marL="457200" lvl="0" indent="-457200" eaLnBrk="0" hangingPunct="0">
              <a:spcBef>
                <a:spcPts val="600"/>
              </a:spcBef>
              <a:spcAft>
                <a:spcPts val="0"/>
              </a:spcAft>
              <a:buFont typeface="+mj-lt"/>
              <a:buAutoNum type="arabicPeriod"/>
            </a:pPr>
            <a:r>
              <a:rPr lang="en-US" sz="2500" dirty="0">
                <a:solidFill>
                  <a:srgbClr val="000066"/>
                </a:solidFill>
                <a:cs typeface="+mn-cs"/>
              </a:rPr>
              <a:t>The type of foreign currency item being hedged: </a:t>
            </a:r>
          </a:p>
          <a:p>
            <a:pPr marL="914400" lvl="1" indent="-457200" eaLnBrk="0" hangingPunct="0">
              <a:spcBef>
                <a:spcPts val="0"/>
              </a:spcBef>
              <a:spcAft>
                <a:spcPts val="0"/>
              </a:spcAft>
              <a:buFont typeface="+mj-lt"/>
              <a:buAutoNum type="alphaLcPeriod"/>
            </a:pPr>
            <a:r>
              <a:rPr lang="en-US" sz="2500" dirty="0">
                <a:solidFill>
                  <a:srgbClr val="000066"/>
                </a:solidFill>
                <a:cs typeface="+mn-cs"/>
              </a:rPr>
              <a:t>Foreign currency</a:t>
            </a:r>
            <a:r>
              <a:rPr lang="en-US" sz="2500" dirty="0">
                <a:solidFill>
                  <a:srgbClr val="000066"/>
                </a:solidFill>
              </a:rPr>
              <a:t>–</a:t>
            </a:r>
            <a:r>
              <a:rPr lang="en-US" sz="2500" dirty="0">
                <a:solidFill>
                  <a:srgbClr val="000066"/>
                </a:solidFill>
                <a:cs typeface="+mn-cs"/>
              </a:rPr>
              <a:t>denominated asset or liability. </a:t>
            </a:r>
          </a:p>
          <a:p>
            <a:pPr marL="914400" lvl="1" indent="-457200" eaLnBrk="0" hangingPunct="0">
              <a:spcBef>
                <a:spcPts val="0"/>
              </a:spcBef>
              <a:spcAft>
                <a:spcPts val="0"/>
              </a:spcAft>
              <a:buFont typeface="+mj-lt"/>
              <a:buAutoNum type="alphaLcPeriod"/>
            </a:pPr>
            <a:r>
              <a:rPr lang="en-US" sz="2500" dirty="0">
                <a:solidFill>
                  <a:srgbClr val="000066"/>
                </a:solidFill>
                <a:cs typeface="+mn-cs"/>
              </a:rPr>
              <a:t>Foreign currency firm commitment. </a:t>
            </a:r>
          </a:p>
          <a:p>
            <a:pPr marL="914400" lvl="1" indent="-457200" eaLnBrk="0" hangingPunct="0">
              <a:spcBef>
                <a:spcPts val="0"/>
              </a:spcBef>
              <a:spcAft>
                <a:spcPts val="0"/>
              </a:spcAft>
              <a:buFont typeface="+mj-lt"/>
              <a:buAutoNum type="alphaLcPeriod"/>
            </a:pPr>
            <a:r>
              <a:rPr lang="en-US" sz="2500" dirty="0">
                <a:solidFill>
                  <a:srgbClr val="000066"/>
                </a:solidFill>
                <a:cs typeface="+mn-cs"/>
              </a:rPr>
              <a:t>Forecasted foreign currency transaction.</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47</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796408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Hedging Documentation (continued)</a:t>
            </a:r>
          </a:p>
        </p:txBody>
      </p:sp>
      <p:sp>
        <p:nvSpPr>
          <p:cNvPr id="3" name="Content Placeholder 2"/>
          <p:cNvSpPr>
            <a:spLocks noGrp="1"/>
          </p:cNvSpPr>
          <p:nvPr>
            <p:ph idx="1"/>
          </p:nvPr>
        </p:nvSpPr>
        <p:spPr/>
        <p:txBody>
          <a:bodyPr/>
          <a:lstStyle/>
          <a:p>
            <a:pPr marL="514350" lvl="0" indent="-514350" eaLnBrk="0" hangingPunct="0">
              <a:spcBef>
                <a:spcPts val="600"/>
              </a:spcBef>
              <a:buFont typeface="+mj-lt"/>
              <a:buAutoNum type="arabicPeriod" startAt="2"/>
            </a:pPr>
            <a:r>
              <a:rPr lang="en-US" sz="2800" dirty="0">
                <a:solidFill>
                  <a:srgbClr val="000066"/>
                </a:solidFill>
                <a:cs typeface="+mn-cs"/>
              </a:rPr>
              <a:t>The nature of the hedged risk: </a:t>
            </a:r>
          </a:p>
          <a:p>
            <a:pPr marL="971550" lvl="1" indent="-514350" eaLnBrk="0" hangingPunct="0">
              <a:spcBef>
                <a:spcPts val="0"/>
              </a:spcBef>
              <a:buFont typeface="+mj-lt"/>
              <a:buAutoNum type="alphaLcPeriod"/>
            </a:pPr>
            <a:r>
              <a:rPr lang="en-US" sz="2600" dirty="0">
                <a:solidFill>
                  <a:srgbClr val="000066"/>
                </a:solidFill>
                <a:cs typeface="+mn-cs"/>
              </a:rPr>
              <a:t>Cash flow exposure. </a:t>
            </a:r>
          </a:p>
          <a:p>
            <a:pPr marL="971550" lvl="1" indent="-514350" eaLnBrk="0" hangingPunct="0">
              <a:spcBef>
                <a:spcPts val="0"/>
              </a:spcBef>
              <a:buFont typeface="+mj-lt"/>
              <a:buAutoNum type="alphaLcPeriod"/>
            </a:pPr>
            <a:r>
              <a:rPr lang="en-US" sz="2600" dirty="0">
                <a:solidFill>
                  <a:srgbClr val="000066"/>
                </a:solidFill>
                <a:cs typeface="+mn-cs"/>
              </a:rPr>
              <a:t>Fair value exposure. </a:t>
            </a:r>
          </a:p>
          <a:p>
            <a:pPr marL="514350" lvl="0" indent="-514350" eaLnBrk="0" hangingPunct="0">
              <a:spcBef>
                <a:spcPts val="600"/>
              </a:spcBef>
              <a:buFont typeface="+mj-lt"/>
              <a:buAutoNum type="arabicPeriod" startAt="2"/>
            </a:pPr>
            <a:r>
              <a:rPr lang="en-US" sz="2800" dirty="0">
                <a:solidFill>
                  <a:srgbClr val="000066"/>
                </a:solidFill>
                <a:cs typeface="+mn-cs"/>
              </a:rPr>
              <a:t>The nature of the foreign currency item being hedged: </a:t>
            </a:r>
          </a:p>
          <a:p>
            <a:pPr marL="971550" lvl="1" indent="-514350" eaLnBrk="0" hangingPunct="0">
              <a:spcBef>
                <a:spcPts val="0"/>
              </a:spcBef>
              <a:buFont typeface="+mj-lt"/>
              <a:buAutoNum type="alphaLcPeriod"/>
            </a:pPr>
            <a:r>
              <a:rPr lang="en-US" sz="2600" dirty="0">
                <a:solidFill>
                  <a:srgbClr val="000066"/>
                </a:solidFill>
                <a:cs typeface="+mn-cs"/>
              </a:rPr>
              <a:t>Asset (existing or future). </a:t>
            </a:r>
          </a:p>
          <a:p>
            <a:pPr marL="971550" lvl="1" indent="-514350" eaLnBrk="0" hangingPunct="0">
              <a:spcBef>
                <a:spcPts val="0"/>
              </a:spcBef>
              <a:buFont typeface="+mj-lt"/>
              <a:buAutoNum type="alphaLcPeriod"/>
            </a:pPr>
            <a:r>
              <a:rPr lang="en-US" sz="2600" dirty="0">
                <a:solidFill>
                  <a:srgbClr val="000066"/>
                </a:solidFill>
                <a:cs typeface="+mn-cs"/>
              </a:rPr>
              <a:t>Liability (existing or future). </a:t>
            </a:r>
            <a:endParaRPr lang="en-US" dirty="0">
              <a:solidFill>
                <a:srgbClr val="000066"/>
              </a:solidFill>
              <a:cs typeface="+mn-cs"/>
            </a:endParaRPr>
          </a:p>
          <a:p>
            <a:pPr marL="514350" lvl="0" indent="-514350" eaLnBrk="0" hangingPunct="0">
              <a:spcBef>
                <a:spcPts val="600"/>
              </a:spcBef>
              <a:buFont typeface="+mj-lt"/>
              <a:buAutoNum type="arabicPeriod" startAt="2"/>
            </a:pPr>
            <a:r>
              <a:rPr lang="en-US" sz="2800" dirty="0">
                <a:solidFill>
                  <a:srgbClr val="000066"/>
                </a:solidFill>
                <a:cs typeface="+mn-cs"/>
              </a:rPr>
              <a:t>The type of hedging instrument used: </a:t>
            </a:r>
          </a:p>
          <a:p>
            <a:pPr marL="971550" lvl="1" indent="-514350" eaLnBrk="0" hangingPunct="0">
              <a:spcBef>
                <a:spcPts val="0"/>
              </a:spcBef>
              <a:buFont typeface="+mj-lt"/>
              <a:buAutoNum type="alphaLcPeriod"/>
            </a:pPr>
            <a:r>
              <a:rPr lang="en-US" sz="2600" dirty="0">
                <a:solidFill>
                  <a:srgbClr val="000066"/>
                </a:solidFill>
                <a:cs typeface="+mn-cs"/>
              </a:rPr>
              <a:t>Forward contract. </a:t>
            </a:r>
          </a:p>
          <a:p>
            <a:pPr marL="971550" lvl="1" indent="-514350" eaLnBrk="0" hangingPunct="0">
              <a:spcBef>
                <a:spcPts val="0"/>
              </a:spcBef>
              <a:buFont typeface="+mj-lt"/>
              <a:buAutoNum type="alphaLcPeriod"/>
            </a:pPr>
            <a:r>
              <a:rPr lang="en-US" sz="2600" dirty="0">
                <a:solidFill>
                  <a:srgbClr val="000066"/>
                </a:solidFill>
                <a:cs typeface="+mn-cs"/>
              </a:rPr>
              <a:t>Option. </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48</a:t>
            </a:fld>
            <a:endParaRPr lang="en-US" sz="1000" i="0" dirty="0"/>
          </a:p>
        </p:txBody>
      </p:sp>
      <p:sp>
        <p:nvSpPr>
          <p:cNvPr id="834565" name="AutoShape 5" descr="Bouquet"/>
          <p:cNvSpPr>
            <a:spLocks noChangeArrowheads="1"/>
          </p:cNvSpPr>
          <p:nvPr/>
        </p:nvSpPr>
        <p:spPr bwMode="auto">
          <a:xfrm>
            <a:off x="275586" y="1447800"/>
            <a:ext cx="8479531" cy="3886200"/>
          </a:xfrm>
          <a:prstGeom prst="roundRect">
            <a:avLst/>
          </a:prstGeom>
          <a:noFill/>
          <a:ln w="38100">
            <a:noFill/>
            <a:miter lim="800000"/>
            <a:headEnd/>
            <a:tailEnd/>
          </a:ln>
        </p:spPr>
        <p:txBody>
          <a:bodyPr anchor="ctr" anchorCtr="1"/>
          <a:lstStyle/>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endParaRPr>
          </a:p>
          <a:p>
            <a:pPr>
              <a:spcBef>
                <a:spcPts val="600"/>
              </a:spcBef>
              <a:spcAft>
                <a:spcPts val="600"/>
              </a:spcAft>
            </a:pPr>
            <a:endParaRPr lang="en-US" b="1" dirty="0">
              <a:solidFill>
                <a:srgbClr val="002060"/>
              </a:solidFill>
              <a:cs typeface="Times New Roman" pitchFamily="18" charset="0"/>
            </a:endParaRPr>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8521722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Hedging Documentation (concluded)</a:t>
            </a:r>
          </a:p>
        </p:txBody>
      </p:sp>
      <p:sp>
        <p:nvSpPr>
          <p:cNvPr id="3" name="Content Placeholder 2"/>
          <p:cNvSpPr>
            <a:spLocks noGrp="1"/>
          </p:cNvSpPr>
          <p:nvPr>
            <p:ph idx="1"/>
          </p:nvPr>
        </p:nvSpPr>
        <p:spPr/>
        <p:txBody>
          <a:bodyPr/>
          <a:lstStyle/>
          <a:p>
            <a:pPr marL="514350" lvl="0" indent="-514350" eaLnBrk="0" hangingPunct="0">
              <a:spcBef>
                <a:spcPts val="600"/>
              </a:spcBef>
              <a:buFont typeface="+mj-lt"/>
              <a:buAutoNum type="arabicPeriod" startAt="5"/>
            </a:pPr>
            <a:r>
              <a:rPr lang="en-US" sz="2800" dirty="0">
                <a:solidFill>
                  <a:srgbClr val="000066"/>
                </a:solidFill>
                <a:cs typeface="+mn-cs"/>
              </a:rPr>
              <a:t>The component of the derivative identified as the hedging instrument</a:t>
            </a:r>
          </a:p>
          <a:p>
            <a:pPr marL="971550" lvl="1" indent="-514350" eaLnBrk="0" hangingPunct="0">
              <a:spcBef>
                <a:spcPts val="0"/>
              </a:spcBef>
              <a:buFont typeface="+mj-lt"/>
              <a:buAutoNum type="alphaLcPeriod"/>
            </a:pPr>
            <a:r>
              <a:rPr lang="en-US" sz="2600" dirty="0">
                <a:solidFill>
                  <a:srgbClr val="000066"/>
                </a:solidFill>
                <a:cs typeface="+mn-cs"/>
              </a:rPr>
              <a:t>Forward contract- spot component only or spot and forward components</a:t>
            </a:r>
          </a:p>
          <a:p>
            <a:pPr marL="971550" lvl="1" indent="-514350" eaLnBrk="0" hangingPunct="0">
              <a:spcBef>
                <a:spcPts val="0"/>
              </a:spcBef>
              <a:buFont typeface="+mj-lt"/>
              <a:buAutoNum type="alphaLcPeriod"/>
            </a:pPr>
            <a:r>
              <a:rPr lang="en-US" sz="2600" dirty="0">
                <a:solidFill>
                  <a:srgbClr val="000066"/>
                </a:solidFill>
                <a:cs typeface="+mn-cs"/>
              </a:rPr>
              <a:t>Option – intrinsic value component only or intrinsic and time value components. </a:t>
            </a:r>
          </a:p>
          <a:p>
            <a:pPr marL="457200" lvl="1" indent="0" eaLnBrk="0" hangingPunct="0">
              <a:spcBef>
                <a:spcPts val="600"/>
              </a:spcBef>
              <a:buNone/>
            </a:pPr>
            <a:endParaRPr lang="en-US" sz="2600" dirty="0">
              <a:solidFill>
                <a:srgbClr val="000066"/>
              </a:solidFill>
              <a:cs typeface="+mn-cs"/>
            </a:endParaRP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49</a:t>
            </a:fld>
            <a:endParaRPr lang="en-US" sz="1000" i="0" dirty="0"/>
          </a:p>
        </p:txBody>
      </p:sp>
      <p:sp>
        <p:nvSpPr>
          <p:cNvPr id="834565" name="AutoShape 5" descr="Bouquet"/>
          <p:cNvSpPr>
            <a:spLocks noChangeArrowheads="1"/>
          </p:cNvSpPr>
          <p:nvPr/>
        </p:nvSpPr>
        <p:spPr bwMode="auto">
          <a:xfrm>
            <a:off x="275586" y="1371600"/>
            <a:ext cx="8479531" cy="3886200"/>
          </a:xfrm>
          <a:prstGeom prst="roundRect">
            <a:avLst/>
          </a:prstGeom>
          <a:noFill/>
          <a:ln w="38100">
            <a:noFill/>
            <a:miter lim="800000"/>
            <a:headEnd/>
            <a:tailEnd/>
          </a:ln>
        </p:spPr>
        <p:txBody>
          <a:bodyPr anchor="ctr" anchorCtr="1"/>
          <a:lstStyle/>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cs typeface="Times New Roman" pitchFamily="18" charset="0"/>
            </a:endParaRPr>
          </a:p>
          <a:p>
            <a:pPr>
              <a:spcBef>
                <a:spcPts val="600"/>
              </a:spcBef>
              <a:spcAft>
                <a:spcPts val="600"/>
              </a:spcAft>
            </a:pPr>
            <a:endParaRPr lang="en-US" b="1" dirty="0">
              <a:solidFill>
                <a:srgbClr val="002060"/>
              </a:solidFill>
            </a:endParaRPr>
          </a:p>
          <a:p>
            <a:pPr>
              <a:spcBef>
                <a:spcPts val="600"/>
              </a:spcBef>
              <a:spcAft>
                <a:spcPts val="600"/>
              </a:spcAft>
            </a:pPr>
            <a:endParaRPr lang="en-US" b="1" dirty="0">
              <a:solidFill>
                <a:srgbClr val="002060"/>
              </a:solidFill>
              <a:cs typeface="Times New Roman" pitchFamily="18" charset="0"/>
            </a:endParaRPr>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3999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3600" dirty="0"/>
              <a:t>Foreign Exchange Rates</a:t>
            </a:r>
          </a:p>
        </p:txBody>
      </p:sp>
      <p:sp>
        <p:nvSpPr>
          <p:cNvPr id="10243" name="Rectangle 3"/>
          <p:cNvSpPr>
            <a:spLocks noGrp="1" noChangeArrowheads="1"/>
          </p:cNvSpPr>
          <p:nvPr>
            <p:ph idx="1"/>
          </p:nvPr>
        </p:nvSpPr>
        <p:spPr>
          <a:xfrm>
            <a:off x="381000" y="1676400"/>
            <a:ext cx="8305800" cy="4724400"/>
          </a:xfrm>
          <a:effectLst/>
        </p:spPr>
        <p:txBody>
          <a:bodyPr/>
          <a:lstStyle/>
          <a:p>
            <a:pPr>
              <a:spcBef>
                <a:spcPts val="1200"/>
              </a:spcBef>
              <a:buClr>
                <a:srgbClr val="002060"/>
              </a:buClr>
              <a:buFont typeface="Wingdings" pitchFamily="2" charset="2"/>
              <a:buChar char="Ø"/>
            </a:pPr>
            <a:r>
              <a:rPr lang="en-US" sz="2500" dirty="0">
                <a:solidFill>
                  <a:srgbClr val="000066"/>
                </a:solidFill>
              </a:rPr>
              <a:t>An exchange rate is the cost of one currency in terms of another.</a:t>
            </a:r>
          </a:p>
          <a:p>
            <a:pPr>
              <a:spcBef>
                <a:spcPts val="1200"/>
              </a:spcBef>
              <a:buClr>
                <a:srgbClr val="002060"/>
              </a:buClr>
              <a:buFont typeface="Wingdings" pitchFamily="2" charset="2"/>
              <a:buChar char="Ø"/>
            </a:pPr>
            <a:r>
              <a:rPr lang="en-US" sz="2500" dirty="0">
                <a:solidFill>
                  <a:srgbClr val="000066"/>
                </a:solidFill>
              </a:rPr>
              <a:t>Rates published daily in </a:t>
            </a:r>
            <a:r>
              <a:rPr lang="en-US" sz="2500" i="1" dirty="0">
                <a:solidFill>
                  <a:srgbClr val="000066"/>
                </a:solidFill>
              </a:rPr>
              <a:t>The Wall Street Journal </a:t>
            </a:r>
            <a:r>
              <a:rPr lang="en-US" sz="2500" dirty="0">
                <a:solidFill>
                  <a:srgbClr val="000066"/>
                </a:solidFill>
              </a:rPr>
              <a:t>are as of 4:00 p.m. eastern standard time on the day prior to publication. Rates are also available at the websites of www.oanda.com and www.x-rates.com</a:t>
            </a:r>
          </a:p>
          <a:p>
            <a:pPr>
              <a:spcBef>
                <a:spcPts val="1200"/>
              </a:spcBef>
              <a:buClr>
                <a:srgbClr val="002060"/>
              </a:buClr>
              <a:buFont typeface="Wingdings" pitchFamily="2" charset="2"/>
              <a:buChar char="Ø"/>
            </a:pPr>
            <a:r>
              <a:rPr lang="en-US" sz="2500" dirty="0">
                <a:solidFill>
                  <a:srgbClr val="000066"/>
                </a:solidFill>
              </a:rPr>
              <a:t>The published rates are wholesale rates that banks use with each other; retail rates to consumers are higher.</a:t>
            </a:r>
          </a:p>
          <a:p>
            <a:pPr>
              <a:spcBef>
                <a:spcPts val="1200"/>
              </a:spcBef>
              <a:buClr>
                <a:srgbClr val="002060"/>
              </a:buClr>
              <a:buFont typeface="Wingdings" pitchFamily="2" charset="2"/>
              <a:buChar char="Ø"/>
            </a:pPr>
            <a:r>
              <a:rPr lang="en-US" sz="2500" dirty="0">
                <a:solidFill>
                  <a:srgbClr val="000066"/>
                </a:solidFill>
              </a:rPr>
              <a:t>The difference between the rates at which a bank is willing to buy and sell currency is known as the “spread.”</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9-7</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solidFill>
                <a:srgbClr val="000066"/>
              </a:solidFill>
              <a:cs typeface="+mn-cs"/>
            </a:endParaRPr>
          </a:p>
          <a:p>
            <a:pPr marL="0" lvl="0" indent="0" eaLnBrk="0" hangingPunct="0">
              <a:spcBef>
                <a:spcPct val="0"/>
              </a:spcBef>
              <a:buNone/>
            </a:pPr>
            <a:r>
              <a:rPr lang="en-US" sz="4000" dirty="0">
                <a:solidFill>
                  <a:srgbClr val="000066"/>
                </a:solidFill>
                <a:cs typeface="+mn-cs"/>
              </a:rPr>
              <a:t>Account for forward contracts and options used as hedges of foreign currency–denominated assets and liabilities.</a:t>
            </a:r>
            <a:endParaRPr lang="en-US" sz="4000" dirty="0">
              <a:solidFill>
                <a:srgbClr val="000066"/>
              </a:solidFill>
            </a:endParaRP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50</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697119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z="2800" dirty="0"/>
              <a:t>Hedge of a Forecasted Foreign Currency</a:t>
            </a:r>
            <a:r>
              <a:rPr lang="mr-IN" sz="2800" dirty="0"/>
              <a:t>–</a:t>
            </a:r>
            <a:r>
              <a:rPr lang="en-US" sz="2800" dirty="0"/>
              <a:t>Denominated Transaction—Cash Flow Hedges and Fair Value Hedges</a:t>
            </a:r>
          </a:p>
        </p:txBody>
      </p:sp>
      <p:sp>
        <p:nvSpPr>
          <p:cNvPr id="47107" name="Rectangle 3"/>
          <p:cNvSpPr>
            <a:spLocks noGrp="1" noChangeArrowheads="1"/>
          </p:cNvSpPr>
          <p:nvPr>
            <p:ph idx="1"/>
          </p:nvPr>
        </p:nvSpPr>
        <p:spPr>
          <a:xfrm>
            <a:off x="381000" y="1600200"/>
            <a:ext cx="8305800" cy="4801314"/>
          </a:xfrm>
          <a:ln w="38100">
            <a:noFill/>
          </a:ln>
        </p:spPr>
        <p:txBody>
          <a:bodyPr wrap="square">
            <a:spAutoFit/>
          </a:bodyPr>
          <a:lstStyle/>
          <a:p>
            <a:pPr marL="457200" indent="-457200" eaLnBrk="0" hangingPunct="0">
              <a:spcBef>
                <a:spcPts val="600"/>
              </a:spcBef>
              <a:spcAft>
                <a:spcPts val="600"/>
              </a:spcAft>
              <a:buFont typeface="Wingdings" charset="2"/>
              <a:buChar char="Ø"/>
            </a:pPr>
            <a:r>
              <a:rPr lang="en-US" sz="2600" dirty="0"/>
              <a:t>Hedges of foreign currency</a:t>
            </a:r>
            <a:r>
              <a:rPr lang="mr-IN" sz="2600" dirty="0"/>
              <a:t>–</a:t>
            </a:r>
            <a:r>
              <a:rPr lang="en-US" sz="2600" dirty="0"/>
              <a:t>denominated assets and liabilities, accounts receivable and accounts payable, can qualify as either cash flow hedges or fair value hedges. </a:t>
            </a:r>
          </a:p>
          <a:p>
            <a:pPr marL="457200" indent="-457200" eaLnBrk="0" hangingPunct="0">
              <a:spcBef>
                <a:spcPts val="600"/>
              </a:spcBef>
              <a:spcAft>
                <a:spcPts val="600"/>
              </a:spcAft>
              <a:buFont typeface="Wingdings" charset="2"/>
              <a:buChar char="Ø"/>
            </a:pPr>
            <a:r>
              <a:rPr lang="en-US" sz="2600" dirty="0"/>
              <a:t>To qualify as a cash flow hedge, the hedging instrument must completely offset the variability in the cash flows associated with the foreign currency receivable or payable. </a:t>
            </a:r>
          </a:p>
          <a:p>
            <a:pPr marL="457200" indent="-457200" eaLnBrk="0" hangingPunct="0">
              <a:spcBef>
                <a:spcPts val="600"/>
              </a:spcBef>
              <a:spcAft>
                <a:spcPts val="600"/>
              </a:spcAft>
              <a:buFont typeface="Wingdings" charset="2"/>
              <a:buChar char="Ø"/>
            </a:pPr>
            <a:r>
              <a:rPr lang="en-US" sz="2600" dirty="0"/>
              <a:t>If it does not qualify as a cash flow hedge or if the company elects not to designate it as a cash flow hedge, the hedge is designated as a fair value hedge. </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51</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2074953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Cash Flow Hedge </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charset="2"/>
              <a:buChar char="Ø"/>
            </a:pPr>
            <a:r>
              <a:rPr lang="en-US" sz="2600" dirty="0"/>
              <a:t>At the balance sheet date:</a:t>
            </a:r>
          </a:p>
          <a:p>
            <a:pPr marL="914400" lvl="1" indent="-457200" eaLnBrk="0" hangingPunct="0">
              <a:spcBef>
                <a:spcPts val="0"/>
              </a:spcBef>
              <a:spcAft>
                <a:spcPts val="600"/>
              </a:spcAft>
              <a:buFontTx/>
              <a:buAutoNum type="arabicPeriod"/>
            </a:pPr>
            <a:r>
              <a:rPr lang="en-US" sz="2600" dirty="0">
                <a:cs typeface="+mn-cs"/>
              </a:rPr>
              <a:t>Adjust the hedged asset or liability to fair value based on changes in the spot exchange rate and recognize a foreign exchange gain or loss in net income. </a:t>
            </a:r>
          </a:p>
          <a:p>
            <a:pPr marL="914400" lvl="1" indent="-457200" eaLnBrk="0" hangingPunct="0">
              <a:spcBef>
                <a:spcPts val="0"/>
              </a:spcBef>
              <a:spcAft>
                <a:spcPts val="600"/>
              </a:spcAft>
              <a:buFontTx/>
              <a:buAutoNum type="arabicPeriod"/>
            </a:pPr>
            <a:r>
              <a:rPr lang="en-US" sz="2600" dirty="0">
                <a:cs typeface="+mn-cs"/>
              </a:rPr>
              <a:t>Adjust the derivative hedging instrument to fair value (resulting in an asset or liability reported on the balance sheet) with the counterpart recognized as a change in Accumulated Other Comprehensive Income (AOCI).</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52</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solidFill>
                  <a:srgbClr val="000066"/>
                </a:solidFill>
              </a:rPr>
              <a:t>Cash Flow Hedge (continued) </a:t>
            </a:r>
          </a:p>
        </p:txBody>
      </p:sp>
      <p:sp>
        <p:nvSpPr>
          <p:cNvPr id="3" name="Content Placeholder 2"/>
          <p:cNvSpPr>
            <a:spLocks noGrp="1"/>
          </p:cNvSpPr>
          <p:nvPr>
            <p:ph idx="1"/>
          </p:nvPr>
        </p:nvSpPr>
        <p:spPr>
          <a:xfrm>
            <a:off x="762000" y="1600200"/>
            <a:ext cx="7239000" cy="4525963"/>
          </a:xfrm>
        </p:spPr>
        <p:txBody>
          <a:bodyPr/>
          <a:lstStyle/>
          <a:p>
            <a:pPr marL="514350" lvl="0" indent="-514350" eaLnBrk="0" hangingPunct="0">
              <a:spcBef>
                <a:spcPts val="600"/>
              </a:spcBef>
              <a:spcAft>
                <a:spcPts val="600"/>
              </a:spcAft>
              <a:buFont typeface="+mj-lt"/>
              <a:buAutoNum type="arabicPeriod" startAt="3"/>
            </a:pPr>
            <a:r>
              <a:rPr lang="en-US" sz="2600" dirty="0">
                <a:solidFill>
                  <a:srgbClr val="000066"/>
                </a:solidFill>
                <a:cs typeface="+mn-cs"/>
              </a:rPr>
              <a:t>An amount equal to the foreign exchange gain or loss on the hedged asset or liability is transferred from AOCI to net income; the net effect is to offset any gain or loss on the hedged asset or liability. </a:t>
            </a:r>
          </a:p>
          <a:p>
            <a:pPr marL="514350" lvl="0" indent="-514350" eaLnBrk="0" hangingPunct="0">
              <a:spcBef>
                <a:spcPts val="600"/>
              </a:spcBef>
              <a:spcAft>
                <a:spcPts val="600"/>
              </a:spcAft>
              <a:buFont typeface="+mj-lt"/>
              <a:buAutoNum type="arabicPeriod" startAt="3"/>
            </a:pPr>
            <a:r>
              <a:rPr lang="en-US" sz="2600" dirty="0">
                <a:solidFill>
                  <a:srgbClr val="000066"/>
                </a:solidFill>
                <a:cs typeface="+mn-cs"/>
              </a:rPr>
              <a:t>An additional amount is removed from AOCI and recognized in net income to reflect:</a:t>
            </a:r>
            <a:endParaRPr lang="en-US" sz="2500" dirty="0">
              <a:solidFill>
                <a:srgbClr val="000066"/>
              </a:solidFill>
              <a:cs typeface="+mn-cs"/>
            </a:endParaRPr>
          </a:p>
          <a:p>
            <a:pPr marL="914400" lvl="1" indent="-457200" eaLnBrk="0" hangingPunct="0">
              <a:spcBef>
                <a:spcPts val="0"/>
              </a:spcBef>
              <a:spcAft>
                <a:spcPts val="0"/>
              </a:spcAft>
              <a:buFont typeface="+mj-lt"/>
              <a:buAutoNum type="alphaLcPeriod"/>
            </a:pPr>
            <a:r>
              <a:rPr lang="en-US" sz="2500" dirty="0">
                <a:solidFill>
                  <a:srgbClr val="000066"/>
                </a:solidFill>
                <a:cs typeface="+mn-cs"/>
              </a:rPr>
              <a:t>the current period’s amortization of the original discount or premium on the forward contract or </a:t>
            </a:r>
          </a:p>
          <a:p>
            <a:pPr marL="914400" lvl="1" indent="-457200" eaLnBrk="0" hangingPunct="0">
              <a:spcBef>
                <a:spcPts val="0"/>
              </a:spcBef>
              <a:spcAft>
                <a:spcPts val="0"/>
              </a:spcAft>
              <a:buFont typeface="+mj-lt"/>
              <a:buAutoNum type="alphaLcPeriod"/>
            </a:pPr>
            <a:r>
              <a:rPr lang="en-US" sz="2500" dirty="0">
                <a:solidFill>
                  <a:srgbClr val="000066"/>
                </a:solidFill>
                <a:cs typeface="+mn-cs"/>
              </a:rPr>
              <a:t>the change in the </a:t>
            </a:r>
            <a:r>
              <a:rPr lang="en-US" sz="2500" i="1" dirty="0">
                <a:solidFill>
                  <a:srgbClr val="000066"/>
                </a:solidFill>
                <a:cs typeface="+mn-cs"/>
              </a:rPr>
              <a:t>time value </a:t>
            </a:r>
            <a:r>
              <a:rPr lang="en-US" sz="2500" dirty="0">
                <a:solidFill>
                  <a:srgbClr val="000066"/>
                </a:solidFill>
                <a:cs typeface="+mn-cs"/>
              </a:rPr>
              <a:t>of the option.</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53</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99387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a:t>Fair Value Hedges</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None/>
            </a:pPr>
            <a:r>
              <a:rPr lang="en-US" sz="2600" dirty="0"/>
              <a:t>At each balance sheet date:</a:t>
            </a:r>
          </a:p>
          <a:p>
            <a:pPr marL="914400" lvl="1" indent="-457200" eaLnBrk="0" hangingPunct="0">
              <a:spcBef>
                <a:spcPts val="0"/>
              </a:spcBef>
              <a:spcAft>
                <a:spcPts val="600"/>
              </a:spcAft>
              <a:buFontTx/>
              <a:buAutoNum type="arabicPeriod"/>
            </a:pPr>
            <a:r>
              <a:rPr lang="en-US" sz="2600" dirty="0">
                <a:cs typeface="+mn-cs"/>
              </a:rPr>
              <a:t>Adjust the hedged asset or liability to fair value based on changes in the spot exchange rate and recognize a foreign exchange gain or loss in net income. </a:t>
            </a:r>
          </a:p>
          <a:p>
            <a:pPr marL="914400" lvl="1" indent="-457200" eaLnBrk="0" hangingPunct="0">
              <a:spcBef>
                <a:spcPts val="600"/>
              </a:spcBef>
              <a:spcAft>
                <a:spcPts val="600"/>
              </a:spcAft>
              <a:buFontTx/>
              <a:buAutoNum type="arabicPeriod"/>
            </a:pPr>
            <a:r>
              <a:rPr lang="en-US" sz="2600" dirty="0">
                <a:cs typeface="+mn-cs"/>
              </a:rPr>
              <a:t>Adjust the derivative hedging instrument to fair value (resulting in an asset or liability reported on the balance sheet) and recognize the counterpart as a gain or loss in net income.</a:t>
            </a:r>
            <a:endParaRPr lang="en-US" sz="2600" dirty="0"/>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54</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706828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a:t>
            </a:r>
            <a:r>
              <a:rPr lang="en-US" dirty="0"/>
              <a:t>8</a:t>
            </a:r>
            <a:endParaRPr lang="en-US" sz="4000" dirty="0"/>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Account for forward contracts and options used as hedges of foreign currency firm commitments.</a:t>
            </a:r>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55</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114399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a:t>Unrecognized Foreign Currency Firm Commitment Hedge</a:t>
            </a:r>
          </a:p>
        </p:txBody>
      </p:sp>
      <p:sp>
        <p:nvSpPr>
          <p:cNvPr id="2" name="Content Placeholder 1"/>
          <p:cNvSpPr>
            <a:spLocks noGrp="1"/>
          </p:cNvSpPr>
          <p:nvPr>
            <p:ph idx="1"/>
          </p:nvPr>
        </p:nvSpPr>
        <p:spPr>
          <a:xfrm>
            <a:off x="228600" y="1600200"/>
            <a:ext cx="8458200" cy="4525963"/>
          </a:xfrm>
        </p:spPr>
        <p:txBody>
          <a:bodyPr/>
          <a:lstStyle/>
          <a:p>
            <a:pPr lvl="0" eaLnBrk="0" hangingPunct="0">
              <a:spcBef>
                <a:spcPts val="600"/>
              </a:spcBef>
              <a:spcAft>
                <a:spcPts val="600"/>
              </a:spcAft>
              <a:buFont typeface="Wingdings" panose="05000000000000000000" pitchFamily="2" charset="2"/>
              <a:buChar char="Ø"/>
            </a:pPr>
            <a:r>
              <a:rPr lang="en-US" sz="2500" dirty="0">
                <a:cs typeface="+mn-cs"/>
              </a:rPr>
              <a:t>A firm commitment is an </a:t>
            </a:r>
            <a:r>
              <a:rPr lang="en-US" sz="2500" dirty="0" err="1">
                <a:cs typeface="+mn-cs"/>
              </a:rPr>
              <a:t>executory</a:t>
            </a:r>
            <a:r>
              <a:rPr lang="en-US" sz="2500" dirty="0">
                <a:cs typeface="+mn-cs"/>
              </a:rPr>
              <a:t> contract not normally recognized in financial statements; the company has not delivered goods nor has the customer paid for them. </a:t>
            </a:r>
          </a:p>
          <a:p>
            <a:pPr lvl="0" eaLnBrk="0" hangingPunct="0">
              <a:spcBef>
                <a:spcPts val="600"/>
              </a:spcBef>
              <a:spcAft>
                <a:spcPts val="600"/>
              </a:spcAft>
              <a:buFont typeface="Wingdings" panose="05000000000000000000" pitchFamily="2" charset="2"/>
              <a:buChar char="Ø"/>
            </a:pPr>
            <a:r>
              <a:rPr lang="en-US" sz="2500" dirty="0">
                <a:cs typeface="+mn-cs"/>
              </a:rPr>
              <a:t>When a firm commitment is hedged using a derivative financial instrument, hedge accounting requires explicit recognition on the balance sheet at fair value of both the derivative financial instrument and the firm commitment.</a:t>
            </a:r>
          </a:p>
          <a:p>
            <a:pPr lvl="0" eaLnBrk="0" hangingPunct="0">
              <a:spcBef>
                <a:spcPts val="600"/>
              </a:spcBef>
              <a:spcAft>
                <a:spcPts val="600"/>
              </a:spcAft>
              <a:buFont typeface="Wingdings" panose="05000000000000000000" pitchFamily="2" charset="2"/>
              <a:buChar char="Ø"/>
            </a:pPr>
            <a:r>
              <a:rPr lang="en-US" sz="2500" dirty="0">
                <a:cs typeface="+mn-cs"/>
              </a:rPr>
              <a:t>The change in fair value of the firm commitment results in a gain or loss that offsets the loss or gain on the hedging instrument (forward contract or option). </a:t>
            </a: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56</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a:t>Foreign Currency Forward Contract and Spot Rate Hedges</a:t>
            </a:r>
          </a:p>
        </p:txBody>
      </p:sp>
      <p:sp>
        <p:nvSpPr>
          <p:cNvPr id="3" name="Content Placeholder 2"/>
          <p:cNvSpPr>
            <a:spLocks noGrp="1"/>
          </p:cNvSpPr>
          <p:nvPr>
            <p:ph idx="1"/>
          </p:nvPr>
        </p:nvSpPr>
        <p:spPr/>
        <p:txBody>
          <a:bodyPr/>
          <a:lstStyle/>
          <a:p>
            <a:pPr lvl="0" eaLnBrk="0" hangingPunct="0">
              <a:spcBef>
                <a:spcPts val="600"/>
              </a:spcBef>
              <a:spcAft>
                <a:spcPts val="600"/>
              </a:spcAft>
              <a:buClr>
                <a:srgbClr val="000066"/>
              </a:buClr>
              <a:buFont typeface="Wingdings" panose="05000000000000000000" pitchFamily="2" charset="2"/>
              <a:buChar char="Ø"/>
            </a:pPr>
            <a:r>
              <a:rPr lang="en-US" sz="2600" dirty="0">
                <a:solidFill>
                  <a:srgbClr val="000066"/>
                </a:solidFill>
                <a:cs typeface="+mn-cs"/>
              </a:rPr>
              <a:t>When a forward contract is used as the hedging instrument, the fair value of the firm commitment is determined through reference to changes in the forward exchange rate. </a:t>
            </a:r>
          </a:p>
          <a:p>
            <a:pPr lvl="0" eaLnBrk="0" hangingPunct="0">
              <a:spcBef>
                <a:spcPts val="600"/>
              </a:spcBef>
              <a:spcAft>
                <a:spcPts val="600"/>
              </a:spcAft>
              <a:buClr>
                <a:srgbClr val="000066"/>
              </a:buClr>
              <a:buFont typeface="Wingdings" panose="05000000000000000000" pitchFamily="2" charset="2"/>
              <a:buChar char="Ø"/>
            </a:pPr>
            <a:r>
              <a:rPr lang="en-US" sz="2600" dirty="0">
                <a:solidFill>
                  <a:srgbClr val="000066"/>
                </a:solidFill>
                <a:cs typeface="+mn-cs"/>
              </a:rPr>
              <a:t>Changes in the spot exchange rate are used to determine the fair value of the firm commitment when a foreign currency option is the hedging instrument. </a:t>
            </a:r>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57</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2694801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9"/>
          <p:cNvSpPr>
            <a:spLocks noGrp="1" noChangeArrowheads="1"/>
          </p:cNvSpPr>
          <p:nvPr>
            <p:ph type="title"/>
          </p:nvPr>
        </p:nvSpPr>
        <p:spPr/>
        <p:txBody>
          <a:bodyPr/>
          <a:lstStyle/>
          <a:p>
            <a:r>
              <a:rPr lang="en-US" sz="4000" dirty="0"/>
              <a:t>Learning Objective 9-9</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Account for forward contracts and options used as hedges of forecasted foreign currency transactions.</a:t>
            </a:r>
            <a:endParaRPr lang="en-US" sz="4000" dirty="0"/>
          </a:p>
          <a:p>
            <a:endParaRPr lang="en-US" dirty="0"/>
          </a:p>
        </p:txBody>
      </p:sp>
      <p:sp>
        <p:nvSpPr>
          <p:cNvPr id="5"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58</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807111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a:t>Hedge of a Forecasted Foreign Currency</a:t>
            </a:r>
            <a:r>
              <a:rPr lang="mr-IN" dirty="0"/>
              <a:t>–</a:t>
            </a:r>
            <a:r>
              <a:rPr lang="en-US" dirty="0"/>
              <a:t>Denominated Transaction</a:t>
            </a:r>
          </a:p>
        </p:txBody>
      </p:sp>
      <p:sp>
        <p:nvSpPr>
          <p:cNvPr id="47107" name="Rectangle 3"/>
          <p:cNvSpPr>
            <a:spLocks noGrp="1" noChangeArrowheads="1"/>
          </p:cNvSpPr>
          <p:nvPr>
            <p:ph idx="1"/>
          </p:nvPr>
        </p:nvSpPr>
        <p:spPr>
          <a:xfrm>
            <a:off x="533400" y="1676400"/>
            <a:ext cx="8305800" cy="4419600"/>
          </a:xfrm>
        </p:spPr>
        <p:txBody>
          <a:bodyPr/>
          <a:lstStyle/>
          <a:p>
            <a:pPr>
              <a:spcBef>
                <a:spcPts val="600"/>
              </a:spcBef>
              <a:buClr>
                <a:srgbClr val="000066"/>
              </a:buClr>
              <a:buFont typeface="Wingdings" panose="05000000000000000000" pitchFamily="2" charset="2"/>
              <a:buChar char="Ø"/>
            </a:pPr>
            <a:r>
              <a:rPr lang="en-US" sz="2800" dirty="0"/>
              <a:t>Cash flow hedge accounting may be used for foreign currency derivatives associated with a forecasted foreign currency transaction.</a:t>
            </a:r>
          </a:p>
          <a:p>
            <a:pPr marL="342900" lvl="1" indent="-342900">
              <a:spcBef>
                <a:spcPts val="600"/>
              </a:spcBef>
              <a:buClr>
                <a:srgbClr val="000066"/>
              </a:buClr>
              <a:buFont typeface="Wingdings" panose="05000000000000000000" pitchFamily="2" charset="2"/>
              <a:buChar char="Ø"/>
            </a:pPr>
            <a:r>
              <a:rPr lang="en-US" dirty="0"/>
              <a:t>The forecasted transaction must be probable, highly effective, and the hedging relationship must be properly documented.</a:t>
            </a:r>
          </a:p>
          <a:p>
            <a:pPr>
              <a:spcBef>
                <a:spcPts val="600"/>
              </a:spcBef>
              <a:buClr>
                <a:srgbClr val="000066"/>
              </a:buClr>
              <a:buFont typeface="Wingdings" panose="05000000000000000000" pitchFamily="2" charset="2"/>
              <a:buChar char="Ø"/>
            </a:pPr>
            <a:r>
              <a:rPr lang="en-US" sz="2800" dirty="0"/>
              <a:t>There is no recognition of the forecasted transaction or gains and losses on the forecasted transaction.</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59</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dirty="0"/>
              <a:t>Foreign Currency Quotes</a:t>
            </a:r>
          </a:p>
        </p:txBody>
      </p:sp>
      <p:sp>
        <p:nvSpPr>
          <p:cNvPr id="9219" name="Rectangle 3"/>
          <p:cNvSpPr>
            <a:spLocks noGrp="1" noChangeArrowheads="1"/>
          </p:cNvSpPr>
          <p:nvPr>
            <p:ph idx="1"/>
          </p:nvPr>
        </p:nvSpPr>
        <p:spPr>
          <a:xfrm>
            <a:off x="533400" y="1752600"/>
            <a:ext cx="7924800" cy="4648200"/>
          </a:xfrm>
        </p:spPr>
        <p:txBody>
          <a:bodyPr/>
          <a:lstStyle/>
          <a:p>
            <a:pPr marL="0" indent="0">
              <a:buNone/>
            </a:pPr>
            <a:r>
              <a:rPr lang="en-US" sz="2800" dirty="0">
                <a:solidFill>
                  <a:srgbClr val="000066"/>
                </a:solidFill>
              </a:rPr>
              <a:t>Information is reported for each day’s exchange rates as: </a:t>
            </a:r>
          </a:p>
          <a:p>
            <a:pPr>
              <a:buFont typeface="Wingdings" panose="05000000000000000000" pitchFamily="2" charset="2"/>
              <a:buChar char="Ø"/>
            </a:pPr>
            <a:r>
              <a:rPr lang="en-US" sz="2800" dirty="0">
                <a:solidFill>
                  <a:srgbClr val="000066"/>
                </a:solidFill>
              </a:rPr>
              <a:t>Direct quotes</a:t>
            </a:r>
            <a:r>
              <a:rPr lang="en-US" sz="2800" dirty="0"/>
              <a:t>—</a:t>
            </a:r>
            <a:r>
              <a:rPr lang="en-US" sz="2800" dirty="0">
                <a:solidFill>
                  <a:srgbClr val="000066"/>
                </a:solidFill>
              </a:rPr>
              <a:t>indicate the number of domestic currency needed to purchase one unit of foreign currency, and</a:t>
            </a:r>
          </a:p>
          <a:p>
            <a:pPr>
              <a:buFont typeface="Wingdings" panose="05000000000000000000" pitchFamily="2" charset="2"/>
              <a:buChar char="Ø"/>
            </a:pPr>
            <a:r>
              <a:rPr lang="en-US" sz="2800" dirty="0">
                <a:solidFill>
                  <a:srgbClr val="000066"/>
                </a:solidFill>
              </a:rPr>
              <a:t>Indirect quotes</a:t>
            </a:r>
            <a:r>
              <a:rPr lang="en-US" sz="2800" dirty="0"/>
              <a:t>—</a:t>
            </a:r>
            <a:r>
              <a:rPr lang="en-US" sz="2800" dirty="0">
                <a:solidFill>
                  <a:srgbClr val="000066"/>
                </a:solidFill>
              </a:rPr>
              <a:t>indicate the number of foreign currency units that could be purchased with one unit of domestic currency. These rates are simply the inverse of direct quotes.</a:t>
            </a:r>
            <a:endParaRPr lang="en-US" sz="2500" dirty="0">
              <a:solidFill>
                <a:srgbClr val="000066"/>
              </a:solidFill>
            </a:endParaRPr>
          </a:p>
        </p:txBody>
      </p:sp>
      <p:sp>
        <p:nvSpPr>
          <p:cNvPr id="6"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6</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7872821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52400" y="106362"/>
            <a:ext cx="8915400" cy="1189038"/>
          </a:xfrm>
        </p:spPr>
        <p:txBody>
          <a:bodyPr/>
          <a:lstStyle/>
          <a:p>
            <a:r>
              <a:rPr lang="en-US" dirty="0"/>
              <a:t>Reporting the Hedging Instrument</a:t>
            </a:r>
          </a:p>
        </p:txBody>
      </p:sp>
      <p:sp>
        <p:nvSpPr>
          <p:cNvPr id="47107" name="Rectangle 3"/>
          <p:cNvSpPr>
            <a:spLocks noGrp="1" noChangeArrowheads="1"/>
          </p:cNvSpPr>
          <p:nvPr>
            <p:ph idx="1"/>
          </p:nvPr>
        </p:nvSpPr>
        <p:spPr>
          <a:xfrm>
            <a:off x="533400" y="1676400"/>
            <a:ext cx="8001000" cy="4572000"/>
          </a:xfrm>
        </p:spPr>
        <p:txBody>
          <a:bodyPr/>
          <a:lstStyle/>
          <a:p>
            <a:pPr>
              <a:buClr>
                <a:srgbClr val="000066"/>
              </a:buClr>
              <a:buFont typeface="Wingdings" panose="05000000000000000000" pitchFamily="2" charset="2"/>
              <a:buChar char="Ø"/>
            </a:pPr>
            <a:r>
              <a:rPr lang="en-US" sz="2800" dirty="0"/>
              <a:t>The company reports the hedging instrument (forward contract or option) at fair value, but changes in the fair value of the hedging instrument are not reported in net income.</a:t>
            </a:r>
          </a:p>
          <a:p>
            <a:pPr>
              <a:buClr>
                <a:srgbClr val="000066"/>
              </a:buClr>
              <a:buFont typeface="Wingdings" panose="05000000000000000000" pitchFamily="2" charset="2"/>
              <a:buChar char="Ø"/>
            </a:pPr>
            <a:r>
              <a:rPr lang="en-US" sz="2800" dirty="0"/>
              <a:t>Gains and losses on the hedging instrument are recorded in Other Comprehensive Income until the date of the forecasted transaction, then transferred to net income on the projected transaction date.</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60</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3230978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04800" y="182562"/>
            <a:ext cx="8610600" cy="808038"/>
          </a:xfrm>
        </p:spPr>
        <p:txBody>
          <a:bodyPr/>
          <a:lstStyle/>
          <a:p>
            <a:r>
              <a:rPr lang="en-US" sz="3100" i="1" dirty="0">
                <a:solidFill>
                  <a:srgbClr val="000066"/>
                </a:solidFill>
              </a:rPr>
              <a:t>IFRS 9</a:t>
            </a:r>
            <a:r>
              <a:rPr lang="en-US" sz="3200" dirty="0"/>
              <a:t>—</a:t>
            </a:r>
            <a:r>
              <a:rPr lang="en-US" sz="3100" dirty="0">
                <a:solidFill>
                  <a:srgbClr val="000066"/>
                </a:solidFill>
              </a:rPr>
              <a:t>Financial Instruments</a:t>
            </a:r>
          </a:p>
        </p:txBody>
      </p:sp>
      <p:sp>
        <p:nvSpPr>
          <p:cNvPr id="47107" name="Rectangle 3"/>
          <p:cNvSpPr>
            <a:spLocks noGrp="1" noChangeArrowheads="1"/>
          </p:cNvSpPr>
          <p:nvPr>
            <p:ph idx="1"/>
          </p:nvPr>
        </p:nvSpPr>
        <p:spPr>
          <a:xfrm>
            <a:off x="228600" y="1219200"/>
            <a:ext cx="8686800" cy="4572000"/>
          </a:xfrm>
        </p:spPr>
        <p:txBody>
          <a:bodyPr/>
          <a:lstStyle/>
          <a:p>
            <a:pPr marL="0" indent="0">
              <a:spcBef>
                <a:spcPts val="600"/>
              </a:spcBef>
              <a:spcAft>
                <a:spcPts val="600"/>
              </a:spcAft>
              <a:buNone/>
            </a:pPr>
            <a:r>
              <a:rPr lang="en-US" sz="2400" i="1" dirty="0">
                <a:solidFill>
                  <a:srgbClr val="000066"/>
                </a:solidFill>
              </a:rPr>
              <a:t>IFRS 9, </a:t>
            </a:r>
            <a:r>
              <a:rPr lang="en-US" sz="2400" dirty="0">
                <a:solidFill>
                  <a:srgbClr val="000066"/>
                </a:solidFill>
              </a:rPr>
              <a:t>“Financial Instruments,” provides guidance on the accounting for hedging instruments including those used to hedge foreign exchange risk. </a:t>
            </a:r>
            <a:r>
              <a:rPr lang="en-US" sz="2400" i="1" dirty="0">
                <a:solidFill>
                  <a:srgbClr val="000066"/>
                </a:solidFill>
              </a:rPr>
              <a:t>IFRS 9 </a:t>
            </a:r>
            <a:r>
              <a:rPr lang="en-US" sz="2400" dirty="0">
                <a:solidFill>
                  <a:srgbClr val="000066"/>
                </a:solidFill>
              </a:rPr>
              <a:t>rules and procedures related to foreign currency hedge accounting generally are consistent with U.S. GAAP in that it:</a:t>
            </a:r>
          </a:p>
          <a:p>
            <a:pPr marL="914400" indent="-336550">
              <a:spcBef>
                <a:spcPts val="600"/>
              </a:spcBef>
              <a:spcAft>
                <a:spcPts val="600"/>
              </a:spcAft>
              <a:buNone/>
            </a:pPr>
            <a:r>
              <a:rPr lang="en-US" sz="2400" dirty="0">
                <a:solidFill>
                  <a:srgbClr val="000066"/>
                </a:solidFill>
              </a:rPr>
              <a:t>1) Allows hedge accounting for foreign currency-denominated assets and liabilities, firm commitments, and forecasted transactions that meet documentation requirements and effectiveness tests, and </a:t>
            </a:r>
          </a:p>
          <a:p>
            <a:pPr marL="914400" indent="-336550">
              <a:spcBef>
                <a:spcPts val="600"/>
              </a:spcBef>
              <a:spcAft>
                <a:spcPts val="600"/>
              </a:spcAft>
              <a:buNone/>
            </a:pPr>
            <a:r>
              <a:rPr lang="en-US" sz="2400" dirty="0">
                <a:solidFill>
                  <a:srgbClr val="000066"/>
                </a:solidFill>
              </a:rPr>
              <a:t>2) Requires hedges to be designated as cash flow or fair value hedges. </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61</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6584707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04800" y="182562"/>
            <a:ext cx="8610600" cy="1189038"/>
          </a:xfrm>
        </p:spPr>
        <p:txBody>
          <a:bodyPr/>
          <a:lstStyle/>
          <a:p>
            <a:r>
              <a:rPr lang="en-US" sz="3100" i="1" dirty="0"/>
              <a:t>IFRS 9 </a:t>
            </a:r>
            <a:r>
              <a:rPr lang="en-US" sz="3100" dirty="0"/>
              <a:t>and U.S. GAAP Designation Differences</a:t>
            </a:r>
          </a:p>
        </p:txBody>
      </p:sp>
      <p:sp>
        <p:nvSpPr>
          <p:cNvPr id="47107" name="Rectangle 3"/>
          <p:cNvSpPr>
            <a:spLocks noGrp="1" noChangeArrowheads="1"/>
          </p:cNvSpPr>
          <p:nvPr>
            <p:ph idx="1"/>
          </p:nvPr>
        </p:nvSpPr>
        <p:spPr>
          <a:xfrm>
            <a:off x="533400" y="1676400"/>
            <a:ext cx="8001000" cy="3962400"/>
          </a:xfrm>
        </p:spPr>
        <p:txBody>
          <a:bodyPr/>
          <a:lstStyle/>
          <a:p>
            <a:pPr>
              <a:spcBef>
                <a:spcPts val="600"/>
              </a:spcBef>
              <a:spcAft>
                <a:spcPts val="600"/>
              </a:spcAft>
              <a:buFont typeface="Wingdings" panose="05000000000000000000" pitchFamily="2" charset="2"/>
              <a:buChar char="Ø"/>
            </a:pPr>
            <a:r>
              <a:rPr lang="en-US" sz="2400" dirty="0">
                <a:solidFill>
                  <a:srgbClr val="000066"/>
                </a:solidFill>
              </a:rPr>
              <a:t>One difference between the two sets of standards relates to the type of financial instrument that can be designated as a foreign currency cash flow hedge. </a:t>
            </a:r>
          </a:p>
          <a:p>
            <a:pPr>
              <a:spcBef>
                <a:spcPts val="600"/>
              </a:spcBef>
              <a:spcAft>
                <a:spcPts val="600"/>
              </a:spcAft>
              <a:buFont typeface="Wingdings" panose="05000000000000000000" pitchFamily="2" charset="2"/>
              <a:buChar char="Ø"/>
            </a:pPr>
            <a:r>
              <a:rPr lang="en-US" sz="2400" dirty="0">
                <a:solidFill>
                  <a:srgbClr val="000066"/>
                </a:solidFill>
              </a:rPr>
              <a:t>Under U.S. GAAP, only derivative financial instruments can be used as a cash flow hedge. </a:t>
            </a:r>
          </a:p>
          <a:p>
            <a:pPr>
              <a:spcBef>
                <a:spcPts val="600"/>
              </a:spcBef>
              <a:spcAft>
                <a:spcPts val="600"/>
              </a:spcAft>
              <a:buFont typeface="Wingdings" panose="05000000000000000000" pitchFamily="2" charset="2"/>
              <a:buChar char="Ø"/>
            </a:pPr>
            <a:r>
              <a:rPr lang="en-US" sz="2400" i="1" dirty="0">
                <a:solidFill>
                  <a:srgbClr val="000066"/>
                </a:solidFill>
              </a:rPr>
              <a:t>IFRS 9 </a:t>
            </a:r>
            <a:r>
              <a:rPr lang="en-US" sz="2400" dirty="0">
                <a:solidFill>
                  <a:srgbClr val="000066"/>
                </a:solidFill>
              </a:rPr>
              <a:t>also allows nonderivative financial instruments, such as foreign currency loans, to be designated as hedging instruments in a foreign currency cash flow hedge. </a:t>
            </a:r>
          </a:p>
        </p:txBody>
      </p:sp>
      <p:sp>
        <p:nvSpPr>
          <p:cNvPr id="5"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62</a:t>
            </a:fld>
            <a:endParaRPr lang="en-US" sz="1000" i="0" dirty="0"/>
          </a:p>
        </p:txBody>
      </p:sp>
      <p:sp>
        <p:nvSpPr>
          <p:cNvPr id="6" name="Rectangle 5"/>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817532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600" dirty="0"/>
              <a:t>Foreign Currency Trades</a:t>
            </a:r>
          </a:p>
        </p:txBody>
      </p:sp>
      <p:sp>
        <p:nvSpPr>
          <p:cNvPr id="9219" name="Rectangle 3"/>
          <p:cNvSpPr>
            <a:spLocks noGrp="1" noChangeArrowheads="1"/>
          </p:cNvSpPr>
          <p:nvPr>
            <p:ph idx="1"/>
          </p:nvPr>
        </p:nvSpPr>
        <p:spPr>
          <a:xfrm>
            <a:off x="381000" y="1600200"/>
            <a:ext cx="8229600" cy="4648200"/>
          </a:xfrm>
        </p:spPr>
        <p:txBody>
          <a:bodyPr/>
          <a:lstStyle/>
          <a:p>
            <a:pPr marL="0" indent="0">
              <a:buNone/>
            </a:pPr>
            <a:r>
              <a:rPr lang="en-US" sz="2500" dirty="0">
                <a:solidFill>
                  <a:srgbClr val="000066"/>
                </a:solidFill>
              </a:rPr>
              <a:t>Foreign currency trades can be executed on a spot or forward basis. </a:t>
            </a:r>
          </a:p>
          <a:p>
            <a:pPr>
              <a:buFont typeface="Wingdings" panose="05000000000000000000" pitchFamily="2" charset="2"/>
              <a:buChar char="Ø"/>
            </a:pPr>
            <a:r>
              <a:rPr lang="en-US" sz="2500" dirty="0">
                <a:solidFill>
                  <a:srgbClr val="000066"/>
                </a:solidFill>
              </a:rPr>
              <a:t>The </a:t>
            </a:r>
            <a:r>
              <a:rPr lang="en-US" sz="2500" i="1" dirty="0">
                <a:solidFill>
                  <a:srgbClr val="000066"/>
                </a:solidFill>
              </a:rPr>
              <a:t>spot rate </a:t>
            </a:r>
            <a:r>
              <a:rPr lang="en-US" sz="2500" dirty="0">
                <a:solidFill>
                  <a:srgbClr val="000066"/>
                </a:solidFill>
              </a:rPr>
              <a:t>is the price at which a foreign currency can be purchased or sold today. </a:t>
            </a:r>
          </a:p>
          <a:p>
            <a:pPr>
              <a:buFont typeface="Wingdings" panose="05000000000000000000" pitchFamily="2" charset="2"/>
              <a:buChar char="Ø"/>
            </a:pPr>
            <a:r>
              <a:rPr lang="en-US" sz="2500" dirty="0">
                <a:solidFill>
                  <a:srgbClr val="000066"/>
                </a:solidFill>
              </a:rPr>
              <a:t>The </a:t>
            </a:r>
            <a:r>
              <a:rPr lang="en-US" sz="2500" i="1" dirty="0">
                <a:solidFill>
                  <a:srgbClr val="000066"/>
                </a:solidFill>
              </a:rPr>
              <a:t>forward rate </a:t>
            </a:r>
            <a:r>
              <a:rPr lang="en-US" sz="2500" dirty="0">
                <a:solidFill>
                  <a:srgbClr val="000066"/>
                </a:solidFill>
              </a:rPr>
              <a:t>is the price available today at which foreign currency can be purchased or sold in the future. </a:t>
            </a:r>
          </a:p>
          <a:p>
            <a:pPr>
              <a:buFont typeface="Wingdings" panose="05000000000000000000" pitchFamily="2" charset="2"/>
              <a:buChar char="Ø"/>
            </a:pPr>
            <a:r>
              <a:rPr lang="en-US" sz="2500" dirty="0">
                <a:solidFill>
                  <a:srgbClr val="000066"/>
                </a:solidFill>
              </a:rPr>
              <a:t>Many international business transactions take some time to be completed. </a:t>
            </a:r>
          </a:p>
          <a:p>
            <a:pPr>
              <a:buFont typeface="Wingdings" panose="05000000000000000000" pitchFamily="2" charset="2"/>
              <a:buChar char="Ø"/>
            </a:pPr>
            <a:r>
              <a:rPr lang="en-US" sz="2500" dirty="0">
                <a:solidFill>
                  <a:srgbClr val="000066"/>
                </a:solidFill>
              </a:rPr>
              <a:t>The ability to lock in a price today at which foreign currency can be purchased or sold at some future date has definite advantages. </a:t>
            </a:r>
          </a:p>
        </p:txBody>
      </p:sp>
      <p:sp>
        <p:nvSpPr>
          <p:cNvPr id="6" name="Slide Number Placeholder 3"/>
          <p:cNvSpPr>
            <a:spLocks noGrp="1"/>
          </p:cNvSpPr>
          <p:nvPr>
            <p:ph type="sldNum" sz="quarter" idx="4294967295"/>
          </p:nvPr>
        </p:nvSpPr>
        <p:spPr>
          <a:xfrm>
            <a:off x="8382000" y="6537325"/>
            <a:ext cx="609600" cy="396875"/>
          </a:xfrm>
          <a:prstGeom prst="rect">
            <a:avLst/>
          </a:prstGeom>
        </p:spPr>
        <p:txBody>
          <a:bodyPr/>
          <a:lstStyle/>
          <a:p>
            <a:pPr>
              <a:defRPr/>
            </a:pPr>
            <a:r>
              <a:rPr lang="en-US" sz="1000" i="0" dirty="0"/>
              <a:t>9-</a:t>
            </a:r>
            <a:fld id="{7432997F-274D-4167-8340-78EB65E700B7}" type="slidenum">
              <a:rPr lang="en-US" sz="1000" i="0" smtClean="0"/>
              <a:pPr>
                <a:defRPr/>
              </a:pPr>
              <a:t>7</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879600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7" name="Rectangle 1030"/>
          <p:cNvSpPr>
            <a:spLocks noGrp="1" noChangeArrowheads="1"/>
          </p:cNvSpPr>
          <p:nvPr>
            <p:ph type="title"/>
          </p:nvPr>
        </p:nvSpPr>
        <p:spPr/>
        <p:txBody>
          <a:bodyPr/>
          <a:lstStyle/>
          <a:p>
            <a:r>
              <a:rPr lang="en-US" dirty="0"/>
              <a:t>Forward Rates</a:t>
            </a:r>
          </a:p>
        </p:txBody>
      </p:sp>
      <p:sp>
        <p:nvSpPr>
          <p:cNvPr id="2" name="Content Placeholder 1"/>
          <p:cNvSpPr>
            <a:spLocks noGrp="1"/>
          </p:cNvSpPr>
          <p:nvPr>
            <p:ph idx="1"/>
          </p:nvPr>
        </p:nvSpPr>
        <p:spPr>
          <a:xfrm>
            <a:off x="1066800" y="1447800"/>
            <a:ext cx="6934200" cy="4525963"/>
          </a:xfrm>
        </p:spPr>
        <p:txBody>
          <a:bodyPr/>
          <a:lstStyle/>
          <a:p>
            <a:pPr marL="0" lvl="0" indent="0" eaLnBrk="0" hangingPunct="0">
              <a:spcBef>
                <a:spcPts val="600"/>
              </a:spcBef>
              <a:spcAft>
                <a:spcPts val="0"/>
              </a:spcAft>
              <a:buNone/>
            </a:pPr>
            <a:r>
              <a:rPr lang="en-US" sz="2800" dirty="0">
                <a:solidFill>
                  <a:srgbClr val="000066"/>
                </a:solidFill>
                <a:cs typeface="+mn-cs"/>
              </a:rPr>
              <a:t>Forward rates can fluctuate. </a:t>
            </a:r>
          </a:p>
          <a:p>
            <a:pPr marL="457200" lvl="0" indent="-457200" eaLnBrk="0" hangingPunct="0">
              <a:spcBef>
                <a:spcPts val="600"/>
              </a:spcBef>
              <a:spcAft>
                <a:spcPts val="0"/>
              </a:spcAft>
              <a:buFont typeface="Wingdings" panose="05000000000000000000" pitchFamily="2" charset="2"/>
              <a:buChar char="Ø"/>
            </a:pPr>
            <a:r>
              <a:rPr lang="en-US" sz="2800" dirty="0">
                <a:solidFill>
                  <a:srgbClr val="000066"/>
                </a:solidFill>
                <a:cs typeface="+mn-cs"/>
              </a:rPr>
              <a:t>If forward rates exceed spot rates on any given date, the foreign currency is said to be selling at a </a:t>
            </a:r>
            <a:r>
              <a:rPr lang="en-US" sz="2800" i="1" dirty="0">
                <a:solidFill>
                  <a:srgbClr val="000066"/>
                </a:solidFill>
                <a:cs typeface="+mn-cs"/>
              </a:rPr>
              <a:t>premium </a:t>
            </a:r>
            <a:r>
              <a:rPr lang="en-US" sz="2800" dirty="0">
                <a:solidFill>
                  <a:srgbClr val="000066"/>
                </a:solidFill>
                <a:cs typeface="+mn-cs"/>
              </a:rPr>
              <a:t>in the forward market. </a:t>
            </a:r>
          </a:p>
          <a:p>
            <a:pPr marL="457200" lvl="0" indent="-457200" eaLnBrk="0" hangingPunct="0">
              <a:spcBef>
                <a:spcPts val="600"/>
              </a:spcBef>
              <a:spcAft>
                <a:spcPts val="0"/>
              </a:spcAft>
              <a:buFont typeface="Wingdings" panose="05000000000000000000" pitchFamily="2" charset="2"/>
              <a:buChar char="Ø"/>
            </a:pPr>
            <a:r>
              <a:rPr lang="en-US" sz="2800" dirty="0">
                <a:solidFill>
                  <a:srgbClr val="000066"/>
                </a:solidFill>
                <a:cs typeface="+mn-cs"/>
              </a:rPr>
              <a:t>If forward rates are less than spot rates, the currency is said to be selling at a </a:t>
            </a:r>
            <a:r>
              <a:rPr lang="en-US" sz="2800" i="1" dirty="0">
                <a:solidFill>
                  <a:srgbClr val="000066"/>
                </a:solidFill>
                <a:cs typeface="+mn-cs"/>
              </a:rPr>
              <a:t>discount.</a:t>
            </a:r>
          </a:p>
          <a:p>
            <a:pPr marL="0" lvl="0" indent="0" eaLnBrk="0" hangingPunct="0">
              <a:spcBef>
                <a:spcPts val="600"/>
              </a:spcBef>
              <a:spcAft>
                <a:spcPts val="0"/>
              </a:spcAft>
              <a:buNone/>
            </a:pPr>
            <a:r>
              <a:rPr lang="en-US" sz="2800" dirty="0">
                <a:solidFill>
                  <a:srgbClr val="000066"/>
                </a:solidFill>
                <a:cs typeface="+mn-cs"/>
              </a:rPr>
              <a:t>Currencies sell at a premium or a discount because of differences in interest rates between two countries. </a:t>
            </a:r>
            <a:endParaRPr lang="en-US" sz="2800" dirty="0">
              <a:solidFill>
                <a:srgbClr val="000066"/>
              </a:solidFill>
            </a:endParaRPr>
          </a:p>
          <a:p>
            <a:endParaRPr lang="en-US" dirty="0"/>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8</a:t>
            </a:fld>
            <a:endParaRPr lang="en-US" sz="1000" i="0" dirty="0"/>
          </a:p>
        </p:txBody>
      </p:sp>
      <p:sp>
        <p:nvSpPr>
          <p:cNvPr id="5" name="Rectangle 4"/>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7" name="Rectangle 1030"/>
          <p:cNvSpPr>
            <a:spLocks noGrp="1" noChangeArrowheads="1"/>
          </p:cNvSpPr>
          <p:nvPr>
            <p:ph type="title"/>
          </p:nvPr>
        </p:nvSpPr>
        <p:spPr/>
        <p:txBody>
          <a:bodyPr/>
          <a:lstStyle/>
          <a:p>
            <a:r>
              <a:rPr lang="en-US" dirty="0"/>
              <a:t>Foreign Exchange—Option Contracts</a:t>
            </a:r>
          </a:p>
        </p:txBody>
      </p:sp>
      <p:sp>
        <p:nvSpPr>
          <p:cNvPr id="2" name="Content Placeholder 1"/>
          <p:cNvSpPr>
            <a:spLocks noGrp="1"/>
          </p:cNvSpPr>
          <p:nvPr>
            <p:ph idx="1"/>
          </p:nvPr>
        </p:nvSpPr>
        <p:spPr>
          <a:xfrm>
            <a:off x="152400" y="1600200"/>
            <a:ext cx="8991600" cy="4525963"/>
          </a:xfrm>
        </p:spPr>
        <p:txBody>
          <a:bodyPr/>
          <a:lstStyle/>
          <a:p>
            <a:pPr marL="0" lvl="0" indent="0" eaLnBrk="0" hangingPunct="0">
              <a:spcBef>
                <a:spcPct val="0"/>
              </a:spcBef>
              <a:buNone/>
            </a:pPr>
            <a:r>
              <a:rPr lang="en-US" sz="2400" dirty="0">
                <a:solidFill>
                  <a:srgbClr val="000066"/>
                </a:solidFill>
                <a:cs typeface="+mn-cs"/>
              </a:rPr>
              <a:t>Foreign currency options give the holder of an option </a:t>
            </a:r>
            <a:r>
              <a:rPr lang="en-US" sz="2400" i="1" dirty="0">
                <a:solidFill>
                  <a:srgbClr val="000066"/>
                </a:solidFill>
                <a:cs typeface="+mn-cs"/>
              </a:rPr>
              <a:t>the right but not the obligation </a:t>
            </a:r>
            <a:r>
              <a:rPr lang="en-US" sz="2400" dirty="0">
                <a:solidFill>
                  <a:srgbClr val="000066"/>
                </a:solidFill>
                <a:cs typeface="+mn-cs"/>
              </a:rPr>
              <a:t>to trade foreign currency in the future. </a:t>
            </a:r>
            <a:endParaRPr lang="en-US" sz="2400" dirty="0">
              <a:solidFill>
                <a:srgbClr val="000066"/>
              </a:solidFill>
            </a:endParaRPr>
          </a:p>
          <a:p>
            <a:pPr marL="0" lvl="0" indent="0" eaLnBrk="0" hangingPunct="0">
              <a:spcBef>
                <a:spcPct val="0"/>
              </a:spcBef>
              <a:buFont typeface="Wingdings" pitchFamily="2" charset="2"/>
              <a:buChar char="Ø"/>
            </a:pPr>
            <a:r>
              <a:rPr lang="en-US" sz="2400" dirty="0">
                <a:solidFill>
                  <a:srgbClr val="000066"/>
                </a:solidFill>
                <a:cs typeface="+mn-cs"/>
              </a:rPr>
              <a:t>“Put” options allow for the </a:t>
            </a:r>
            <a:r>
              <a:rPr lang="en-US" sz="2400" u="sng" dirty="0">
                <a:solidFill>
                  <a:srgbClr val="000066"/>
                </a:solidFill>
                <a:cs typeface="+mn-cs"/>
              </a:rPr>
              <a:t>sale</a:t>
            </a:r>
            <a:r>
              <a:rPr lang="en-US" sz="2400" dirty="0">
                <a:solidFill>
                  <a:srgbClr val="000066"/>
                </a:solidFill>
                <a:cs typeface="+mn-cs"/>
              </a:rPr>
              <a:t> of foreign currency by the option holder.</a:t>
            </a:r>
          </a:p>
          <a:p>
            <a:pPr marL="0" lvl="0" indent="0" eaLnBrk="0" hangingPunct="0">
              <a:spcBef>
                <a:spcPct val="0"/>
              </a:spcBef>
              <a:buFont typeface="Wingdings" pitchFamily="2" charset="2"/>
              <a:buChar char="Ø"/>
            </a:pPr>
            <a:r>
              <a:rPr lang="en-US" sz="2400" dirty="0">
                <a:solidFill>
                  <a:srgbClr val="000066"/>
                </a:solidFill>
                <a:cs typeface="+mn-cs"/>
              </a:rPr>
              <a:t>“Call” options allow for the </a:t>
            </a:r>
            <a:r>
              <a:rPr lang="en-US" sz="2400" u="sng" dirty="0">
                <a:solidFill>
                  <a:srgbClr val="000066"/>
                </a:solidFill>
                <a:cs typeface="+mn-cs"/>
              </a:rPr>
              <a:t>purchase</a:t>
            </a:r>
            <a:r>
              <a:rPr lang="en-US" sz="2400" dirty="0">
                <a:solidFill>
                  <a:srgbClr val="000066"/>
                </a:solidFill>
                <a:cs typeface="+mn-cs"/>
              </a:rPr>
              <a:t> of foreign currency by the option holder.</a:t>
            </a:r>
            <a:r>
              <a:rPr lang="en-US" sz="2400" kern="0" dirty="0">
                <a:solidFill>
                  <a:srgbClr val="000066"/>
                </a:solidFill>
                <a:cs typeface="+mn-cs"/>
              </a:rPr>
              <a:t> </a:t>
            </a:r>
          </a:p>
          <a:p>
            <a:pPr marL="0" lvl="0" indent="0" eaLnBrk="0" hangingPunct="0">
              <a:spcBef>
                <a:spcPct val="0"/>
              </a:spcBef>
              <a:buFont typeface="Wingdings" pitchFamily="2" charset="2"/>
              <a:buChar char="Ø"/>
            </a:pPr>
            <a:r>
              <a:rPr lang="en-US" sz="2400" dirty="0">
                <a:solidFill>
                  <a:srgbClr val="000066"/>
                </a:solidFill>
                <a:cs typeface="+mn-cs"/>
              </a:rPr>
              <a:t>A </a:t>
            </a:r>
            <a:r>
              <a:rPr lang="en-US" sz="2400" i="1" dirty="0">
                <a:solidFill>
                  <a:srgbClr val="000066"/>
                </a:solidFill>
                <a:cs typeface="+mn-cs"/>
              </a:rPr>
              <a:t>strike price </a:t>
            </a:r>
            <a:r>
              <a:rPr lang="en-US" sz="2400" dirty="0">
                <a:solidFill>
                  <a:srgbClr val="000066"/>
                </a:solidFill>
                <a:cs typeface="+mn-cs"/>
              </a:rPr>
              <a:t>is the exchange rate at which options will be executed if option holders decide to exercise options. </a:t>
            </a:r>
          </a:p>
          <a:p>
            <a:pPr marL="0" lvl="0" indent="0" eaLnBrk="0" hangingPunct="0">
              <a:spcBef>
                <a:spcPct val="0"/>
              </a:spcBef>
              <a:buFont typeface="Wingdings" pitchFamily="2" charset="2"/>
              <a:buChar char="Ø"/>
            </a:pPr>
            <a:r>
              <a:rPr lang="en-US" sz="2400" dirty="0">
                <a:solidFill>
                  <a:srgbClr val="000066"/>
                </a:solidFill>
                <a:cs typeface="+mn-cs"/>
              </a:rPr>
              <a:t>Options purchased in the over-the-counter (OTC) market usually have a strike price equal to the spot rate on that date. These options are said to be “at-the-money.” </a:t>
            </a:r>
          </a:p>
          <a:p>
            <a:pPr marL="0" indent="0">
              <a:buNone/>
            </a:pPr>
            <a:endParaRPr lang="en-US" dirty="0"/>
          </a:p>
        </p:txBody>
      </p:sp>
      <p:sp>
        <p:nvSpPr>
          <p:cNvPr id="6" name="Slide Number Placeholder 3"/>
          <p:cNvSpPr>
            <a:spLocks noGrp="1"/>
          </p:cNvSpPr>
          <p:nvPr>
            <p:ph type="sldNum" sz="quarter" idx="12"/>
          </p:nvPr>
        </p:nvSpPr>
        <p:spPr>
          <a:prstGeom prst="rect">
            <a:avLst/>
          </a:prstGeom>
        </p:spPr>
        <p:txBody>
          <a:bodyPr/>
          <a:lstStyle/>
          <a:p>
            <a:pPr>
              <a:defRPr/>
            </a:pPr>
            <a:r>
              <a:rPr lang="en-US" sz="1000" i="0" dirty="0"/>
              <a:t>9-</a:t>
            </a:r>
            <a:fld id="{7432997F-274D-4167-8340-78EB65E700B7}" type="slidenum">
              <a:rPr lang="en-US" sz="1000" i="0" smtClean="0"/>
              <a:pPr>
                <a:defRPr/>
              </a:pPr>
              <a:t>9</a:t>
            </a:fld>
            <a:endParaRPr lang="en-US" sz="1000" i="0" dirty="0"/>
          </a:p>
        </p:txBody>
      </p:sp>
      <p:sp>
        <p:nvSpPr>
          <p:cNvPr id="7" name="Rectangle 6"/>
          <p:cNvSpPr/>
          <p:nvPr/>
        </p:nvSpPr>
        <p:spPr>
          <a:xfrm>
            <a:off x="495300" y="64593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8182420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8575</TotalTime>
  <Pages>10</Pages>
  <Words>12130</Words>
  <Application>Microsoft Office PowerPoint</Application>
  <PresentationFormat>On-screen Show (4:3)</PresentationFormat>
  <Paragraphs>516</Paragraphs>
  <Slides>62</Slides>
  <Notes>62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Times New Roman</vt:lpstr>
      <vt:lpstr>Wingdings</vt:lpstr>
      <vt:lpstr>Sample slide colors</vt:lpstr>
      <vt:lpstr>Chapter Nine</vt:lpstr>
      <vt:lpstr>Learning Objective 9-1</vt:lpstr>
      <vt:lpstr>Exchange Rate Mechanisms </vt:lpstr>
      <vt:lpstr>Different Currency Mechanisms</vt:lpstr>
      <vt:lpstr>Foreign Exchange Rates</vt:lpstr>
      <vt:lpstr>Foreign Currency Quotes</vt:lpstr>
      <vt:lpstr>Foreign Currency Trades</vt:lpstr>
      <vt:lpstr>Forward Rates</vt:lpstr>
      <vt:lpstr>Foreign Exchange—Option Contracts</vt:lpstr>
      <vt:lpstr>Option Values</vt:lpstr>
      <vt:lpstr>Learning Objective 9-2</vt:lpstr>
      <vt:lpstr>Foreign Currency Transactions</vt:lpstr>
      <vt:lpstr>Transaction Exposure</vt:lpstr>
      <vt:lpstr>Export Sale</vt:lpstr>
      <vt:lpstr>Import Purchase</vt:lpstr>
      <vt:lpstr>Accounting for Foreign Currency Transactions</vt:lpstr>
      <vt:lpstr>Accounting for Foreign Currency—Sales</vt:lpstr>
      <vt:lpstr>Accounting for Foreign Currency—Purchases</vt:lpstr>
      <vt:lpstr>Summary of Exchange Rates and Foreign Exchange Gains and Losses</vt:lpstr>
      <vt:lpstr>Balance Sheet Date before Date of Payment</vt:lpstr>
      <vt:lpstr>Accounting for Unrealized Gains and Losses</vt:lpstr>
      <vt:lpstr>Accounting for Unrealized Gains and Losses</vt:lpstr>
      <vt:lpstr>Accounting for Unrealized Gains and Losses</vt:lpstr>
      <vt:lpstr>International Financial Accounting Standards (IFRS)</vt:lpstr>
      <vt:lpstr>Learning Objective 9-3</vt:lpstr>
      <vt:lpstr>Foreign Currency Borrowings</vt:lpstr>
      <vt:lpstr>Foreign Currency Loans</vt:lpstr>
      <vt:lpstr>Learning Objective 9-4</vt:lpstr>
      <vt:lpstr>Hedging Foreign Exchange Risk</vt:lpstr>
      <vt:lpstr>Hedge of a Recognized Foreign Currency–Denominated Asset </vt:lpstr>
      <vt:lpstr>Accounting for Foreign Currency Firm Commitments</vt:lpstr>
      <vt:lpstr>Hedge of a Forecasted Foreign Currency–Denominated Transaction Example</vt:lpstr>
      <vt:lpstr>Hedge of an Unrecognized Foreign Currency Firm Commitment</vt:lpstr>
      <vt:lpstr>Hedge of an Unrecognized Foreign Currency Firm Commitment (continued) </vt:lpstr>
      <vt:lpstr>Learning Objective 9-5</vt:lpstr>
      <vt:lpstr>FASB ASC Topic 815, “Derivatives and Hedging” </vt:lpstr>
      <vt:lpstr>Determination of Fair Value of a Foreign Currency Forward Contract</vt:lpstr>
      <vt:lpstr>Determination of Fair Value of a Foreign Currency Option</vt:lpstr>
      <vt:lpstr>Accounting for Changes in the Fair Value of Derivatives </vt:lpstr>
      <vt:lpstr>Learning Objective 9-6</vt:lpstr>
      <vt:lpstr>Hedge Accounting</vt:lpstr>
      <vt:lpstr>Accounting for Derivatives</vt:lpstr>
      <vt:lpstr>Accounting Procedures for Hedges</vt:lpstr>
      <vt:lpstr>Accounting for Fair Value Hedges</vt:lpstr>
      <vt:lpstr>Accounting for Cash Flow Hedges</vt:lpstr>
      <vt:lpstr>Hedging Documentation</vt:lpstr>
      <vt:lpstr>Hedging Documentation</vt:lpstr>
      <vt:lpstr>Hedging Documentation (continued)</vt:lpstr>
      <vt:lpstr>Hedging Documentation (concluded)</vt:lpstr>
      <vt:lpstr>Learning Objective 9-7</vt:lpstr>
      <vt:lpstr>Hedge of a Forecasted Foreign Currency–Denominated Transaction—Cash Flow Hedges and Fair Value Hedges</vt:lpstr>
      <vt:lpstr>Cash Flow Hedge </vt:lpstr>
      <vt:lpstr>Cash Flow Hedge (continued) </vt:lpstr>
      <vt:lpstr>Fair Value Hedges</vt:lpstr>
      <vt:lpstr>Learning Objective 9-8</vt:lpstr>
      <vt:lpstr>Unrecognized Foreign Currency Firm Commitment Hedge</vt:lpstr>
      <vt:lpstr>Foreign Currency Forward Contract and Spot Rate Hedges</vt:lpstr>
      <vt:lpstr>Learning Objective 9-9</vt:lpstr>
      <vt:lpstr>Hedge of a Forecasted Foreign Currency–Denominated Transaction</vt:lpstr>
      <vt:lpstr>Reporting the Hedging Instrument</vt:lpstr>
      <vt:lpstr>IFRS 9—Financial Instruments</vt:lpstr>
      <vt:lpstr>IFRS 9 and U.S. GAAP Designation Differences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483</cp:revision>
  <cp:lastPrinted>2016-09-01T15:27:39Z</cp:lastPrinted>
  <dcterms:created xsi:type="dcterms:W3CDTF">1998-05-05T02:49:56Z</dcterms:created>
  <dcterms:modified xsi:type="dcterms:W3CDTF">2019-10-15T17:20:49Z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DE0831E2-6045-40BA-AF9D-F7BC724C5D05</vt:lpwstr>
  </property>
  <property fmtid="{D5CDD505-2E9C-101B-9397-08002B2CF9AE}" pid="3" name="ArticulatePath">
    <vt:lpwstr>IPPTChap009</vt:lpwstr>
  </property>
</Properties>
</file>