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4.xml" ContentType="application/vnd.openxmlformats-officedocument.presentationml.tags+xml"/>
  <Override PartName="/ppt/notesSlides/notesSlide1.xml" ContentType="application/vnd.openxmlformats-officedocument.presentationml.notesSlide+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notesSlides/notesSlide3.xml" ContentType="application/vnd.openxmlformats-officedocument.presentationml.notesSlide+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notesSlides/notesSlide6.xml" ContentType="application/vnd.openxmlformats-officedocument.presentationml.notesSlide+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notesSlides/notesSlide8.xml" ContentType="application/vnd.openxmlformats-officedocument.presentationml.notesSlide+xml"/>
  <Override PartName="/ppt/tags/tag3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 id="2147483674" r:id="rId2"/>
  </p:sldMasterIdLst>
  <p:notesMasterIdLst>
    <p:notesMasterId r:id="rId42"/>
  </p:notesMasterIdLst>
  <p:handoutMasterIdLst>
    <p:handoutMasterId r:id="rId43"/>
  </p:handoutMasterIdLst>
  <p:sldIdLst>
    <p:sldId id="342" r:id="rId3"/>
    <p:sldId id="418" r:id="rId4"/>
    <p:sldId id="389" r:id="rId5"/>
    <p:sldId id="393" r:id="rId6"/>
    <p:sldId id="422" r:id="rId7"/>
    <p:sldId id="350" r:id="rId8"/>
    <p:sldId id="402" r:id="rId9"/>
    <p:sldId id="403" r:id="rId10"/>
    <p:sldId id="404" r:id="rId11"/>
    <p:sldId id="405" r:id="rId12"/>
    <p:sldId id="406" r:id="rId13"/>
    <p:sldId id="409" r:id="rId14"/>
    <p:sldId id="408" r:id="rId15"/>
    <p:sldId id="355" r:id="rId16"/>
    <p:sldId id="423" r:id="rId17"/>
    <p:sldId id="421" r:id="rId18"/>
    <p:sldId id="345" r:id="rId19"/>
    <p:sldId id="424" r:id="rId20"/>
    <p:sldId id="429" r:id="rId21"/>
    <p:sldId id="425" r:id="rId22"/>
    <p:sldId id="371" r:id="rId23"/>
    <p:sldId id="420" r:id="rId24"/>
    <p:sldId id="381" r:id="rId25"/>
    <p:sldId id="382" r:id="rId26"/>
    <p:sldId id="412" r:id="rId27"/>
    <p:sldId id="383" r:id="rId28"/>
    <p:sldId id="410" r:id="rId29"/>
    <p:sldId id="419" r:id="rId30"/>
    <p:sldId id="411" r:id="rId31"/>
    <p:sldId id="373" r:id="rId32"/>
    <p:sldId id="430" r:id="rId33"/>
    <p:sldId id="388" r:id="rId34"/>
    <p:sldId id="427" r:id="rId35"/>
    <p:sldId id="416" r:id="rId36"/>
    <p:sldId id="428" r:id="rId37"/>
    <p:sldId id="376" r:id="rId38"/>
    <p:sldId id="397" r:id="rId39"/>
    <p:sldId id="414" r:id="rId40"/>
    <p:sldId id="413" r:id="rId41"/>
  </p:sldIdLst>
  <p:sldSz cx="9144000" cy="6858000" type="screen4x3"/>
  <p:notesSz cx="6858000" cy="9144000"/>
  <p:custDataLst>
    <p:tags r:id="rId44"/>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6" clrIdx="0"/>
  <p:cmAuthor id="1" name="Anna Lusher" initials="AL" lastIdx="3" clrIdx="1"/>
  <p:cmAuthor id="2" name="Bobbie Gershman" initials="BG" lastIdx="22" clrIdx="2">
    <p:extLst/>
  </p:cmAuthor>
  <p:cmAuthor id="3" name="Janine Loechel" initials="JL" lastIdx="0" clrIdx="3"/>
  <p:cmAuthor id="4" name="John Abernathy" initials="JA" lastIdx="8" clrIdx="4">
    <p:extLst/>
  </p:cmAuthor>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663300"/>
    <a:srgbClr val="202060"/>
    <a:srgbClr val="001122"/>
    <a:srgbClr val="FF9900"/>
    <a:srgbClr val="FF0000"/>
    <a:srgbClr val="00FF00"/>
    <a:srgbClr val="000099"/>
    <a:srgbClr val="CC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0" autoAdjust="0"/>
    <p:restoredTop sz="66513" autoAdjust="0"/>
  </p:normalViewPr>
  <p:slideViewPr>
    <p:cSldViewPr>
      <p:cViewPr varScale="1">
        <p:scale>
          <a:sx n="81" d="100"/>
          <a:sy n="81" d="100"/>
        </p:scale>
        <p:origin x="1926" y="96"/>
      </p:cViewPr>
      <p:guideLst>
        <p:guide orient="horz" pos="2160"/>
        <p:guide pos="2880"/>
      </p:guideLst>
    </p:cSldViewPr>
  </p:slideViewPr>
  <p:outlineViewPr>
    <p:cViewPr>
      <p:scale>
        <a:sx n="33" d="100"/>
        <a:sy n="33" d="100"/>
      </p:scale>
      <p:origin x="0" y="11936"/>
    </p:cViewPr>
    <p:sldLst>
      <p:sld r:id="rId1" collapse="1"/>
    </p:sldLst>
  </p:outlineViewPr>
  <p:notesTextViewPr>
    <p:cViewPr>
      <p:scale>
        <a:sx n="100" d="100"/>
        <a:sy n="100" d="100"/>
      </p:scale>
      <p:origin x="0" y="0"/>
    </p:cViewPr>
  </p:notesTextViewPr>
  <p:sorterViewPr>
    <p:cViewPr>
      <p:scale>
        <a:sx n="66" d="100"/>
        <a:sy n="66" d="100"/>
      </p:scale>
      <p:origin x="0" y="-600"/>
    </p:cViewPr>
  </p:sorterViewPr>
  <p:notesViewPr>
    <p:cSldViewPr>
      <p:cViewPr>
        <p:scale>
          <a:sx n="150" d="100"/>
          <a:sy n="150" d="100"/>
        </p:scale>
        <p:origin x="-1424" y="3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latin typeface="Arial" charset="0"/>
              </a:rPr>
              <a:t>1-</a:t>
            </a:r>
            <a:fld id="{A0A4F5FF-3B33-49D2-8DD6-22EA493CF51C}"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617676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277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894988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256398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000000"/>
                </a:solidFill>
                <a:cs typeface="Times New Roman" pitchFamily="18" charset="0"/>
              </a:rPr>
              <a:t>Atkinson’s six segments had the following financial results:</a:t>
            </a:r>
          </a:p>
          <a:p>
            <a:r>
              <a:rPr lang="en-US" dirty="0"/>
              <a:t>Segment		Profit	Loss</a:t>
            </a:r>
          </a:p>
          <a:p>
            <a:r>
              <a:rPr lang="en-US" dirty="0"/>
              <a:t>Automotive		$11.0*	</a:t>
            </a:r>
          </a:p>
          <a:p>
            <a:r>
              <a:rPr lang="en-US" dirty="0"/>
              <a:t>Furniture		  2.0</a:t>
            </a:r>
          </a:p>
          <a:p>
            <a:r>
              <a:rPr lang="en-US" dirty="0"/>
              <a:t>Textbook		  	$1.2	</a:t>
            </a:r>
          </a:p>
          <a:p>
            <a:r>
              <a:rPr lang="en-US" dirty="0"/>
              <a:t>Motion picture	 </a:t>
            </a:r>
            <a:r>
              <a:rPr lang="en-US" baseline="0" dirty="0"/>
              <a:t>                      </a:t>
            </a:r>
            <a:r>
              <a:rPr lang="en-US" dirty="0"/>
              <a:t>2.7	</a:t>
            </a:r>
          </a:p>
          <a:p>
            <a:r>
              <a:rPr lang="en-US" dirty="0"/>
              <a:t>Appliance		  0.5	</a:t>
            </a:r>
          </a:p>
          <a:p>
            <a:r>
              <a:rPr lang="en-US" dirty="0"/>
              <a:t>Finance		  </a:t>
            </a:r>
            <a:r>
              <a:rPr lang="en-US" u="sng" dirty="0"/>
              <a:t>3.0</a:t>
            </a:r>
            <a:r>
              <a:rPr lang="en-US" u="none" dirty="0"/>
              <a:t>               </a:t>
            </a:r>
            <a:r>
              <a:rPr lang="en-US" u="sng" dirty="0"/>
              <a:t>0.0 </a:t>
            </a:r>
          </a:p>
          <a:p>
            <a:pPr>
              <a:tabLst>
                <a:tab pos="398463" algn="l"/>
                <a:tab pos="1887538" algn="l"/>
              </a:tabLst>
            </a:pPr>
            <a:r>
              <a:rPr lang="en-US" dirty="0"/>
              <a:t>	Totals	$16.5 	$3.9</a:t>
            </a:r>
          </a:p>
          <a:p>
            <a:r>
              <a:rPr lang="en-US" dirty="0"/>
              <a:t>*In</a:t>
            </a:r>
            <a:r>
              <a:rPr lang="en-US" baseline="0" dirty="0"/>
              <a:t> millions</a:t>
            </a:r>
            <a:endParaRPr lang="en-US" dirty="0"/>
          </a:p>
          <a:p>
            <a:endParaRPr lang="en-US" dirty="0"/>
          </a:p>
        </p:txBody>
      </p:sp>
    </p:spTree>
    <p:extLst>
      <p:ext uri="{BB962C8B-B14F-4D97-AF65-F5344CB8AC3E}">
        <p14:creationId xmlns:p14="http://schemas.microsoft.com/office/powerpoint/2010/main" val="849209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defRPr/>
            </a:pPr>
            <a:r>
              <a:rPr lang="en-US" sz="1200" b="0" dirty="0">
                <a:solidFill>
                  <a:srgbClr val="000000"/>
                </a:solidFill>
                <a:cs typeface="Times New Roman" pitchFamily="18" charset="0"/>
              </a:rPr>
              <a:t>Subtracting segment expenses from total segment revenues determines the profit or loss of each operating segment. Common costs are not required to be allocated to individual segments to determine segment profit or loss if this is not normally done for internal purposes. </a:t>
            </a:r>
          </a:p>
          <a:p>
            <a:pPr>
              <a:defRPr/>
            </a:pPr>
            <a:r>
              <a:rPr lang="en-US" b="0" dirty="0"/>
              <a:t>The $16.5 million in total profit is larger in an absolute sense than the $3.9 million in losses. Therefore, this larger balance is the basis for the second quantitative test. As a result of the 10 percent criterion, either a profit or loss of $1.65 million or more qualifies a segment for disaggregation. According to the profit or loss totals just calculated, Atkinson Company’s automotive, furniture, motion picture, and finance segments are large enough to warrant separate disclosure. </a:t>
            </a:r>
          </a:p>
          <a:p>
            <a:pPr>
              <a:defRPr/>
            </a:pPr>
            <a:endParaRPr lang="en-US" b="0" dirty="0"/>
          </a:p>
        </p:txBody>
      </p:sp>
    </p:spTree>
    <p:extLst>
      <p:ext uri="{BB962C8B-B14F-4D97-AF65-F5344CB8AC3E}">
        <p14:creationId xmlns:p14="http://schemas.microsoft.com/office/powerpoint/2010/main" val="2110660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Consequently, according to this final significance test, the automotive, motion picture, and finance segments are all considered of sufficient size to require disaggregation. The three remaining segments do not have sufficient assets to pass this particular test.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Because 10 percent of the combined total equals $4.43 million, any segment holding at least that amount of assets is viewed as a reportable segment. Consequently, according to this final significance test, the automotive, motion picture, and finance segments are all considered of sufficient size to require disaggregation. The three remaining segments do not have sufficient assets to pass this particular test.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solidFill>
                <a:srgbClr val="000000"/>
              </a:solidFill>
            </a:endParaRPr>
          </a:p>
        </p:txBody>
      </p:sp>
    </p:spTree>
    <p:extLst>
      <p:ext uri="{BB962C8B-B14F-4D97-AF65-F5344CB8AC3E}">
        <p14:creationId xmlns:p14="http://schemas.microsoft.com/office/powerpoint/2010/main" val="3137046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Four of this company’s operating segments meet at least one of the quantitative thresholds (automotive, furniture, motion picture, and finance) and therefore are separately reportable. Because neither the textbook nor the appliance segment has met any of these three tests, disaggregated information describing their </a:t>
            </a:r>
            <a:r>
              <a:rPr lang="en-US" i="1" dirty="0"/>
              <a:t>individual</a:t>
            </a:r>
            <a:r>
              <a:rPr lang="en-US" dirty="0"/>
              <a:t> operations is not required. However, the financial data accumulated from these two nonsignificant segments still have to be presented. The amounts for these two segments can be combined and disclosed as aggregate amounts in an All Other category with appropriate disclosure of the source of revenues.</a:t>
            </a:r>
          </a:p>
          <a:p>
            <a:r>
              <a:rPr lang="en-US" dirty="0"/>
              <a:t>Other Guidelines </a:t>
            </a:r>
          </a:p>
          <a:p>
            <a:r>
              <a:rPr lang="en-US" dirty="0"/>
              <a:t>Additional guidelines apply to the disclosure of operating segment information.</a:t>
            </a:r>
          </a:p>
        </p:txBody>
      </p:sp>
    </p:spTree>
    <p:extLst>
      <p:ext uri="{BB962C8B-B14F-4D97-AF65-F5344CB8AC3E}">
        <p14:creationId xmlns:p14="http://schemas.microsoft.com/office/powerpoint/2010/main" val="532471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a:lstStyle/>
          <a:p>
            <a:r>
              <a:rPr lang="en-US" dirty="0"/>
              <a:t>A</a:t>
            </a:r>
            <a:r>
              <a:rPr lang="en-US" baseline="0" dirty="0"/>
              <a:t> </a:t>
            </a:r>
            <a:r>
              <a:rPr lang="en-US" dirty="0"/>
              <a:t>substantial portion of a company’s operations should be presented individually. A sufficient number of segments is presumed to be included only if the combined segment sales to unaffiliated customers are at least 75 percent of total company consolidated sales made to outsiders. If this lower limit is not achieved, additional segments must be disclosed separately despite their failure to satisfy even one of the three quantitative thresholds. </a:t>
            </a:r>
          </a:p>
          <a:p>
            <a:r>
              <a:rPr lang="en-US" sz="1200" dirty="0"/>
              <a:t>Although a maximum number is not prescribed, </a:t>
            </a:r>
            <a:r>
              <a:rPr lang="en-US" dirty="0"/>
              <a:t>FASB ASC 280-10-50-18 suggests that 10 separately reported segments might be the practical limit. </a:t>
            </a:r>
          </a:p>
          <a:p>
            <a:endParaRPr lang="en-US" dirty="0"/>
          </a:p>
        </p:txBody>
      </p:sp>
    </p:spTree>
    <p:extLst>
      <p:ext uri="{BB962C8B-B14F-4D97-AF65-F5344CB8AC3E}">
        <p14:creationId xmlns:p14="http://schemas.microsoft.com/office/powerpoint/2010/main" val="2594365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a:lstStyle/>
          <a:p>
            <a:r>
              <a:rPr lang="en-US" dirty="0"/>
              <a:t>Exhibit 8.2 provides a flowchart summarizing the procedures for determining separately reportable operating segments.</a:t>
            </a:r>
          </a:p>
        </p:txBody>
      </p:sp>
    </p:spTree>
    <p:extLst>
      <p:ext uri="{BB962C8B-B14F-4D97-AF65-F5344CB8AC3E}">
        <p14:creationId xmlns:p14="http://schemas.microsoft.com/office/powerpoint/2010/main" val="628212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rPr>
              <a:t>List the basic disclosure requirements for operating segments.</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3280560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dirty="0"/>
              <a:t>A significant amount of information is required to be disclosed for each operating segment: </a:t>
            </a:r>
          </a:p>
          <a:p>
            <a:pPr marL="228600" indent="-228600">
              <a:buAutoNum type="arabicPeriod"/>
            </a:pPr>
            <a:r>
              <a:rPr lang="en-US" i="1" dirty="0"/>
              <a:t>General information </a:t>
            </a:r>
            <a:r>
              <a:rPr lang="en-US" dirty="0"/>
              <a:t>about the operating segment: </a:t>
            </a:r>
          </a:p>
          <a:p>
            <a:pPr marL="169863" indent="-169863">
              <a:buFont typeface="Arial"/>
              <a:buChar char="•"/>
            </a:pPr>
            <a:r>
              <a:rPr lang="en-US" dirty="0"/>
              <a:t>Factors used to identify reportable operating segments. </a:t>
            </a:r>
          </a:p>
          <a:p>
            <a:pPr marL="171450" indent="-171450">
              <a:buFont typeface="Arial"/>
              <a:buChar char="•"/>
            </a:pPr>
            <a:r>
              <a:rPr lang="en-US" dirty="0"/>
              <a:t>Types of products and services from which each operating segment reported derives its revenues.</a:t>
            </a:r>
          </a:p>
        </p:txBody>
      </p:sp>
    </p:spTree>
    <p:extLst>
      <p:ext uri="{BB962C8B-B14F-4D97-AF65-F5344CB8AC3E}">
        <p14:creationId xmlns:p14="http://schemas.microsoft.com/office/powerpoint/2010/main" val="3449404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pPr marL="228600" indent="-228600">
              <a:buFont typeface="+mj-lt"/>
              <a:buAutoNum type="arabicPeriod" startAt="2"/>
            </a:pPr>
            <a:r>
              <a:rPr lang="en-US" i="1" dirty="0"/>
              <a:t>Segment profit or loss</a:t>
            </a:r>
            <a:r>
              <a:rPr lang="en-US" dirty="0"/>
              <a:t> and each of the following if it is regularly provided to or included in the measure of segment profit or loss reviewed by the chief operating decision maker: </a:t>
            </a:r>
          </a:p>
          <a:p>
            <a:pPr marL="171450" indent="-171450">
              <a:buFont typeface="Arial"/>
              <a:buChar char="•"/>
            </a:pPr>
            <a:r>
              <a:rPr lang="en-US" dirty="0"/>
              <a:t>Revenues from external customers. </a:t>
            </a:r>
          </a:p>
          <a:p>
            <a:pPr marL="171450" indent="-171450">
              <a:buFont typeface="Arial"/>
              <a:buChar char="•"/>
            </a:pPr>
            <a:r>
              <a:rPr lang="en-US" dirty="0"/>
              <a:t>Revenues from transactions with other operating segments. </a:t>
            </a:r>
          </a:p>
          <a:p>
            <a:pPr marL="171450" indent="-171450">
              <a:buFont typeface="Arial"/>
              <a:buChar char="•"/>
            </a:pPr>
            <a:r>
              <a:rPr lang="en-US" dirty="0"/>
              <a:t>Interest revenue and interest expense (reported separately); net interest revenue may be reported for finance segments if this measure is used internally for evaluation. </a:t>
            </a:r>
          </a:p>
          <a:p>
            <a:pPr marL="171450" indent="-171450">
              <a:buFont typeface="Arial"/>
              <a:buChar char="•"/>
            </a:pPr>
            <a:r>
              <a:rPr lang="en-US" dirty="0"/>
              <a:t>Depreciation, depletion, and amortization expenses. </a:t>
            </a:r>
          </a:p>
          <a:p>
            <a:pPr marL="171450" indent="-171450">
              <a:buFont typeface="Arial"/>
              <a:buChar char="•"/>
            </a:pPr>
            <a:r>
              <a:rPr lang="en-US" dirty="0"/>
              <a:t>Unusual items. </a:t>
            </a:r>
          </a:p>
          <a:p>
            <a:pPr marL="171450" indent="-171450">
              <a:buFont typeface="Arial"/>
              <a:buChar char="•"/>
            </a:pPr>
            <a:r>
              <a:rPr lang="en-US" dirty="0"/>
              <a:t>Equity in the net income of investees accounted for by the equity method. </a:t>
            </a:r>
          </a:p>
          <a:p>
            <a:pPr marL="171450" indent="-171450">
              <a:buFont typeface="Arial"/>
              <a:buChar char="•"/>
            </a:pPr>
            <a:r>
              <a:rPr lang="en-US" dirty="0"/>
              <a:t>Income tax expense or benefit. </a:t>
            </a:r>
          </a:p>
          <a:p>
            <a:pPr marL="171450" indent="-171450">
              <a:buFont typeface="Arial"/>
              <a:buChar char="•"/>
            </a:pPr>
            <a:r>
              <a:rPr lang="en-US" dirty="0"/>
              <a:t>Other significant noncash items included in segment profit or loss. </a:t>
            </a:r>
          </a:p>
        </p:txBody>
      </p:sp>
    </p:spTree>
    <p:extLst>
      <p:ext uri="{BB962C8B-B14F-4D97-AF65-F5344CB8AC3E}">
        <p14:creationId xmlns:p14="http://schemas.microsoft.com/office/powerpoint/2010/main" val="1995675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pPr marL="514350" indent="-514350">
              <a:spcBef>
                <a:spcPts val="600"/>
              </a:spcBef>
              <a:buClr>
                <a:schemeClr val="tx2">
                  <a:lumMod val="75000"/>
                </a:schemeClr>
              </a:buClr>
              <a:buFont typeface="+mj-lt"/>
              <a:buAutoNum type="arabicParenR" startAt="3"/>
            </a:pPr>
            <a:r>
              <a:rPr lang="en-US" sz="2800" dirty="0"/>
              <a:t>Total segment assets and the following related items:</a:t>
            </a:r>
          </a:p>
          <a:p>
            <a:pPr lvl="1">
              <a:spcBef>
                <a:spcPts val="600"/>
              </a:spcBef>
              <a:buClr>
                <a:schemeClr val="tx2">
                  <a:lumMod val="75000"/>
                </a:schemeClr>
              </a:buClr>
              <a:buFont typeface="Wingdings" panose="05000000000000000000" pitchFamily="2" charset="2"/>
              <a:buChar char="Ø"/>
            </a:pPr>
            <a:r>
              <a:rPr lang="en-US" sz="2400" dirty="0"/>
              <a:t>Investment in equity method affiliates.</a:t>
            </a:r>
          </a:p>
          <a:p>
            <a:pPr lvl="1">
              <a:spcBef>
                <a:spcPts val="600"/>
              </a:spcBef>
              <a:buClr>
                <a:schemeClr val="tx2">
                  <a:lumMod val="75000"/>
                </a:schemeClr>
              </a:buClr>
              <a:buFont typeface="Wingdings" panose="05000000000000000000" pitchFamily="2" charset="2"/>
              <a:buChar char="Ø"/>
            </a:pPr>
            <a:r>
              <a:rPr lang="en-US" sz="2400" dirty="0"/>
              <a:t>Expenditures for additions to long-lived assets.</a:t>
            </a:r>
          </a:p>
          <a:p>
            <a:pPr marL="0" indent="0">
              <a:buFont typeface="+mj-lt"/>
              <a:buNone/>
            </a:pPr>
            <a:endParaRPr lang="en-US" dirty="0"/>
          </a:p>
        </p:txBody>
      </p:sp>
    </p:spTree>
    <p:extLst>
      <p:ext uri="{BB962C8B-B14F-4D97-AF65-F5344CB8AC3E}">
        <p14:creationId xmlns:p14="http://schemas.microsoft.com/office/powerpoint/2010/main" val="138555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cs typeface="Times New Roman" pitchFamily="18" charset="0"/>
              </a:rPr>
              <a:t>Understand how an enterprise determines its operating segments.</a:t>
            </a:r>
          </a:p>
        </p:txBody>
      </p:sp>
    </p:spTree>
    <p:extLst>
      <p:ext uri="{BB962C8B-B14F-4D97-AF65-F5344CB8AC3E}">
        <p14:creationId xmlns:p14="http://schemas.microsoft.com/office/powerpoint/2010/main" val="1032988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50938" y="692150"/>
            <a:ext cx="4556125" cy="3416300"/>
          </a:xfrm>
          <a:ln/>
        </p:spPr>
      </p:sp>
      <p:sp>
        <p:nvSpPr>
          <p:cNvPr id="3993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a:t>
            </a:r>
            <a:r>
              <a:rPr lang="en-US" sz="1200" b="0" i="0" u="none" strike="noStrike" kern="1200" baseline="0" dirty="0">
                <a:solidFill>
                  <a:schemeClr val="tx1"/>
                </a:solidFill>
                <a:latin typeface="Times New Roman" pitchFamily="18" charset="0"/>
                <a:ea typeface="+mn-ea"/>
                <a:cs typeface="+mn-cs"/>
              </a:rPr>
              <a:t>he total of the reportable segments’ revenues must be reconciled to consolidated revenues, the total of the reportable segments’ profit or loss must be reconciled to consolidated income before tax, and the total of the reportable segments’ assets must be reconciled to consolidated total assets. To carry out this reconciliation, adjustments and eliminations that have been made to prepare consolidated financial statements in compliance with GAAP must be identified. Examples are the elimination of intersegment revenues and an adjustment for companywide pension expense. </a:t>
            </a:r>
            <a:endParaRPr lang="en-US" dirty="0"/>
          </a:p>
        </p:txBody>
      </p:sp>
    </p:spTree>
    <p:extLst>
      <p:ext uri="{BB962C8B-B14F-4D97-AF65-F5344CB8AC3E}">
        <p14:creationId xmlns:p14="http://schemas.microsoft.com/office/powerpoint/2010/main" val="3653907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50938" y="692150"/>
            <a:ext cx="4556125" cy="3416300"/>
          </a:xfrm>
          <a:ln/>
        </p:spPr>
      </p:sp>
      <p:sp>
        <p:nvSpPr>
          <p:cNvPr id="3993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In addition to the operating segment disclosures and reconciliation of segment results to consolidated totals, companies also must explain the measurement of segment profit or loss and segment assets, including a description of any differences in measuring (1) segment profit or loss and consolidated income before tax, (2) segment assets and consolidated assets, and (3) segment profit or loss and segment assets. An example of this last item would be the allocation of depreciation expense to segments in determining segment profit or loss even though the related depreciable assets are not included in segment assets. The basis of accounting for intersegment transactions also must be described.</a:t>
            </a:r>
            <a:endParaRPr lang="en-US" dirty="0">
              <a:solidFill>
                <a:srgbClr val="000000"/>
              </a:solidFill>
            </a:endParaRPr>
          </a:p>
        </p:txBody>
      </p:sp>
    </p:spTree>
    <p:extLst>
      <p:ext uri="{BB962C8B-B14F-4D97-AF65-F5344CB8AC3E}">
        <p14:creationId xmlns:p14="http://schemas.microsoft.com/office/powerpoint/2010/main" val="41118971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cs typeface="Times New Roman" pitchFamily="18" charset="0"/>
              </a:rPr>
              <a:t>Determine when and what types of information must be disclosed for geographic areas</a:t>
            </a:r>
          </a:p>
        </p:txBody>
      </p:sp>
    </p:spTree>
    <p:extLst>
      <p:ext uri="{BB962C8B-B14F-4D97-AF65-F5344CB8AC3E}">
        <p14:creationId xmlns:p14="http://schemas.microsoft.com/office/powerpoint/2010/main" val="3896606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For those companies with international activities, two items of information—revenues from external customers and long-lived assets—must be reported (1) for the </a:t>
            </a:r>
            <a:r>
              <a:rPr lang="en-US" i="1" dirty="0"/>
              <a:t>domestic country </a:t>
            </a:r>
            <a:r>
              <a:rPr lang="en-US" dirty="0"/>
              <a:t>and (2) for </a:t>
            </a:r>
            <a:r>
              <a:rPr lang="en-US" i="1" dirty="0"/>
              <a:t>all foreign countries in total </a:t>
            </a:r>
            <a:r>
              <a:rPr lang="en-US" dirty="0"/>
              <a:t>in which the enterprise derives revenues or holds assets. </a:t>
            </a:r>
          </a:p>
        </p:txBody>
      </p:sp>
    </p:spTree>
    <p:extLst>
      <p:ext uri="{BB962C8B-B14F-4D97-AF65-F5344CB8AC3E}">
        <p14:creationId xmlns:p14="http://schemas.microsoft.com/office/powerpoint/2010/main" val="80493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a:spcBef>
                <a:spcPct val="30000"/>
              </a:spcBef>
              <a:defRPr/>
            </a:pPr>
            <a:r>
              <a:rPr lang="en-US" sz="1200" b="0" dirty="0">
                <a:solidFill>
                  <a:srgbClr val="000000"/>
                </a:solidFill>
                <a:cs typeface="Times New Roman" pitchFamily="18" charset="0"/>
              </a:rPr>
              <a:t>For those companies with international activities, two items of information—revenues from external customers and long-lived assets—must be reported (1) for the </a:t>
            </a:r>
            <a:r>
              <a:rPr lang="en-US" sz="1200" b="0" i="1" dirty="0">
                <a:solidFill>
                  <a:srgbClr val="000000"/>
                </a:solidFill>
                <a:cs typeface="Times New Roman" pitchFamily="18" charset="0"/>
              </a:rPr>
              <a:t>domestic country </a:t>
            </a:r>
            <a:r>
              <a:rPr lang="en-US" sz="1200" b="0" dirty="0">
                <a:solidFill>
                  <a:srgbClr val="000000"/>
                </a:solidFill>
                <a:cs typeface="Times New Roman" pitchFamily="18" charset="0"/>
              </a:rPr>
              <a:t>and (2) for </a:t>
            </a:r>
            <a:r>
              <a:rPr lang="en-US" sz="1200" b="0" i="1" dirty="0">
                <a:solidFill>
                  <a:srgbClr val="000000"/>
                </a:solidFill>
                <a:cs typeface="Times New Roman" pitchFamily="18" charset="0"/>
              </a:rPr>
              <a:t>all foreign countries in total</a:t>
            </a:r>
            <a:r>
              <a:rPr lang="en-US" sz="1200" b="0" dirty="0">
                <a:solidFill>
                  <a:srgbClr val="000000"/>
                </a:solidFill>
                <a:cs typeface="Times New Roman" pitchFamily="18" charset="0"/>
              </a:rPr>
              <a:t> in which the enterprise derives revenues or holds assets. In addition, if revenues from external customers attributed to an </a:t>
            </a:r>
            <a:r>
              <a:rPr lang="en-US" sz="1200" b="0" i="1" dirty="0">
                <a:solidFill>
                  <a:srgbClr val="000000"/>
                </a:solidFill>
                <a:cs typeface="Times New Roman" pitchFamily="18" charset="0"/>
              </a:rPr>
              <a:t>individual foreign country </a:t>
            </a:r>
            <a:r>
              <a:rPr lang="en-US" sz="1200" b="0" dirty="0">
                <a:solidFill>
                  <a:srgbClr val="000000"/>
                </a:solidFill>
                <a:cs typeface="Times New Roman" pitchFamily="18" charset="0"/>
              </a:rPr>
              <a:t>are material, the specific country and amount of revenues must be disclosed separately as </a:t>
            </a:r>
            <a:r>
              <a:rPr lang="en-US" sz="1200" b="0" dirty="0">
                <a:solidFill>
                  <a:srgbClr val="000000"/>
                </a:solidFill>
              </a:rPr>
              <a:t>must a material amount of long-lived assets located in an individual foreign country. Even if the company has only one operating segment and therefore does not otherwise provide segment information, it must report geographic area information. </a:t>
            </a:r>
          </a:p>
          <a:p>
            <a:pPr>
              <a:spcBef>
                <a:spcPts val="1200"/>
              </a:spcBef>
              <a:buClr>
                <a:srgbClr val="002060"/>
              </a:buClr>
            </a:pPr>
            <a:endParaRPr lang="en-US" b="0" dirty="0">
              <a:solidFill>
                <a:srgbClr val="000000"/>
              </a:solidFill>
            </a:endParaRPr>
          </a:p>
        </p:txBody>
      </p:sp>
    </p:spTree>
    <p:extLst>
      <p:ext uri="{BB962C8B-B14F-4D97-AF65-F5344CB8AC3E}">
        <p14:creationId xmlns:p14="http://schemas.microsoft.com/office/powerpoint/2010/main" val="2153805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t>Apply the criterion for determining when disclosure of a major customer is required.</a:t>
            </a:r>
            <a:endParaRPr lang="en-US" sz="1200" b="0" dirty="0">
              <a:cs typeface="Times New Roman" pitchFamily="18" charset="0"/>
            </a:endParaRPr>
          </a:p>
        </p:txBody>
      </p:sp>
    </p:spTree>
    <p:extLst>
      <p:ext uri="{BB962C8B-B14F-4D97-AF65-F5344CB8AC3E}">
        <p14:creationId xmlns:p14="http://schemas.microsoft.com/office/powerpoint/2010/main" val="257496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lstStyle/>
          <a:p>
            <a:r>
              <a:rPr lang="en-US" sz="1200" b="0" dirty="0">
                <a:solidFill>
                  <a:srgbClr val="000000"/>
                </a:solidFill>
                <a:cs typeface="Times New Roman" pitchFamily="18" charset="0"/>
              </a:rPr>
              <a:t>FASB ASC 280-10-50-42 requires one final but important disclosure. A reporting entity must indicate its reliance on any major external customer. </a:t>
            </a:r>
            <a:r>
              <a:rPr lang="en-US" sz="1200" b="0" i="1" dirty="0">
                <a:solidFill>
                  <a:srgbClr val="000000"/>
                </a:solidFill>
                <a:cs typeface="Times New Roman" pitchFamily="18" charset="0"/>
              </a:rPr>
              <a:t>Presentation of this information is required whenever 10 percent or more of a company’s consolidated revenues is derived from a single external customer. </a:t>
            </a:r>
            <a:r>
              <a:rPr lang="en-US" sz="1200" b="0" dirty="0">
                <a:solidFill>
                  <a:srgbClr val="000000"/>
                </a:solidFill>
                <a:cs typeface="Times New Roman" pitchFamily="18" charset="0"/>
              </a:rPr>
              <a:t>The existence of all major customers must be disclosed along with the related amount of revenues and the identity of the operating segment generating the revenues. </a:t>
            </a:r>
          </a:p>
        </p:txBody>
      </p:sp>
    </p:spTree>
    <p:extLst>
      <p:ext uri="{BB962C8B-B14F-4D97-AF65-F5344CB8AC3E}">
        <p14:creationId xmlns:p14="http://schemas.microsoft.com/office/powerpoint/2010/main" val="1375864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spcBef>
                <a:spcPct val="20000"/>
              </a:spcBef>
              <a:buClr>
                <a:srgbClr val="002060"/>
              </a:buClr>
              <a:buSzPct val="80000"/>
              <a:defRPr/>
            </a:pPr>
            <a:r>
              <a:rPr lang="en-US" sz="1200" b="0" kern="0" dirty="0">
                <a:solidFill>
                  <a:srgbClr val="000000"/>
                </a:solidFill>
                <a:cs typeface="Times New Roman" pitchFamily="18" charset="0"/>
              </a:rPr>
              <a:t>The major differences between </a:t>
            </a:r>
            <a:r>
              <a:rPr lang="en-US" sz="1200" b="0" i="1" kern="0" dirty="0">
                <a:solidFill>
                  <a:srgbClr val="000000"/>
                </a:solidFill>
                <a:cs typeface="Times New Roman" pitchFamily="18" charset="0"/>
              </a:rPr>
              <a:t>IFRS 8</a:t>
            </a:r>
            <a:r>
              <a:rPr lang="en-US" sz="1200" b="0" kern="0" dirty="0">
                <a:solidFill>
                  <a:srgbClr val="000000"/>
                </a:solidFill>
                <a:cs typeface="Times New Roman" pitchFamily="18" charset="0"/>
              </a:rPr>
              <a:t> and U.S. GAAP are: </a:t>
            </a:r>
          </a:p>
          <a:p>
            <a:pPr marL="228600" indent="-228600">
              <a:spcBef>
                <a:spcPct val="20000"/>
              </a:spcBef>
              <a:buClr>
                <a:srgbClr val="002060"/>
              </a:buClr>
              <a:buSzPct val="80000"/>
              <a:buAutoNum type="arabicPeriod"/>
              <a:defRPr/>
            </a:pPr>
            <a:r>
              <a:rPr lang="en-US" sz="1200" b="0" i="1" kern="0" dirty="0">
                <a:solidFill>
                  <a:srgbClr val="000000"/>
                </a:solidFill>
                <a:cs typeface="Times New Roman" pitchFamily="18" charset="0"/>
              </a:rPr>
              <a:t>IFRS 8 </a:t>
            </a:r>
            <a:r>
              <a:rPr lang="en-US" sz="1200" b="0" kern="0" dirty="0">
                <a:solidFill>
                  <a:srgbClr val="000000"/>
                </a:solidFill>
                <a:cs typeface="Times New Roman" pitchFamily="18" charset="0"/>
              </a:rPr>
              <a:t>requires disclosure of total assets and total liabilities by operating segment, but only if such information is provided to the chief operating decision maker. U.S. GAAP requires disclosure of segment assets in general and is silent with respect to the disclosure of liabilities, even if this information is provided to the chief operating decision maker. </a:t>
            </a:r>
          </a:p>
          <a:p>
            <a:pPr marL="228600" indent="-228600">
              <a:spcBef>
                <a:spcPct val="20000"/>
              </a:spcBef>
              <a:buClr>
                <a:srgbClr val="002060"/>
              </a:buClr>
              <a:buSzPct val="80000"/>
              <a:buAutoNum type="arabicPeriod"/>
              <a:defRPr/>
            </a:pPr>
            <a:r>
              <a:rPr lang="en-US" sz="1200" b="0" i="1" kern="0" dirty="0">
                <a:solidFill>
                  <a:srgbClr val="000000"/>
                </a:solidFill>
                <a:cs typeface="Times New Roman" pitchFamily="18" charset="0"/>
              </a:rPr>
              <a:t>IFRS 8 </a:t>
            </a:r>
            <a:r>
              <a:rPr lang="en-US" sz="1200" b="0" kern="0" dirty="0">
                <a:solidFill>
                  <a:srgbClr val="000000"/>
                </a:solidFill>
                <a:cs typeface="Times New Roman" pitchFamily="18" charset="0"/>
              </a:rPr>
              <a:t>indicates that intangible assets are to be included in providing disclosure of long-lived assets attributable to geographic segments. In contrast, U.S. GAAP does not define what is intended to be included in long-lived assets. However, FASB ASC 280-10-55-23 indicates long-lived assets “implies hard assets that cannot be readily removed, which would exclude intangibles.” Many U.S. companies define long-lived assets as property, plant, and equipment only, which is inconsistent with </a:t>
            </a:r>
            <a:r>
              <a:rPr lang="en-US" sz="1200" b="0" i="1" kern="0" dirty="0">
                <a:solidFill>
                  <a:srgbClr val="000000"/>
                </a:solidFill>
                <a:cs typeface="Times New Roman" pitchFamily="18" charset="0"/>
              </a:rPr>
              <a:t>IFRS 8.</a:t>
            </a:r>
            <a:r>
              <a:rPr lang="en-US" sz="1200" b="0" kern="0" dirty="0">
                <a:solidFill>
                  <a:srgbClr val="000000"/>
                </a:solidFill>
                <a:cs typeface="Times New Roman" pitchFamily="18" charset="0"/>
              </a:rPr>
              <a:t> </a:t>
            </a:r>
          </a:p>
          <a:p>
            <a:pPr marL="228600" indent="-228600">
              <a:spcBef>
                <a:spcPct val="20000"/>
              </a:spcBef>
              <a:buClr>
                <a:srgbClr val="002060"/>
              </a:buClr>
              <a:buSzPct val="80000"/>
              <a:buAutoNum type="arabicPeriod"/>
              <a:defRPr/>
            </a:pPr>
            <a:r>
              <a:rPr lang="en-US" sz="1200" b="0" kern="0" dirty="0">
                <a:solidFill>
                  <a:srgbClr val="000000"/>
                </a:solidFill>
                <a:cs typeface="Times New Roman" pitchFamily="18" charset="0"/>
              </a:rPr>
              <a:t>When a company has a matrix form of organization, </a:t>
            </a:r>
            <a:r>
              <a:rPr lang="en-US" sz="1200" b="0" i="1" kern="0" dirty="0">
                <a:solidFill>
                  <a:srgbClr val="000000"/>
                </a:solidFill>
                <a:cs typeface="Times New Roman" pitchFamily="18" charset="0"/>
              </a:rPr>
              <a:t>IFRS 8 </a:t>
            </a:r>
            <a:r>
              <a:rPr lang="en-US" sz="1200" b="0" kern="0" dirty="0">
                <a:solidFill>
                  <a:srgbClr val="000000"/>
                </a:solidFill>
                <a:cs typeface="Times New Roman" pitchFamily="18" charset="0"/>
              </a:rPr>
              <a:t>indicates operating segments are to be determined based on the core principle of the standard. As a result, operating segments can be based on either products and services or geographic areas. U.S. GAAP stipulates that in a matrix form of organization, segments must be based on products and services, not geographic areas.</a:t>
            </a:r>
          </a:p>
        </p:txBody>
      </p:sp>
    </p:spTree>
    <p:extLst>
      <p:ext uri="{BB962C8B-B14F-4D97-AF65-F5344CB8AC3E}">
        <p14:creationId xmlns:p14="http://schemas.microsoft.com/office/powerpoint/2010/main" val="2193886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dirty="0"/>
              <a:t>Understand and apply procedures used in interim financial reports to treat an interim period as an integral part of the annual period.</a:t>
            </a:r>
            <a:endParaRPr lang="en-US" sz="1200" b="1" dirty="0">
              <a:solidFill>
                <a:srgbClr val="002060"/>
              </a:solidFill>
              <a:cs typeface="Times New Roman" pitchFamily="18" charset="0"/>
            </a:endParaRPr>
          </a:p>
        </p:txBody>
      </p:sp>
    </p:spTree>
    <p:extLst>
      <p:ext uri="{BB962C8B-B14F-4D97-AF65-F5344CB8AC3E}">
        <p14:creationId xmlns:p14="http://schemas.microsoft.com/office/powerpoint/2010/main" val="1434039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R="0" algn="l" defTabSz="914400" rtl="0" eaLnBrk="0" fontAlgn="base" latinLnBrk="0" hangingPunct="0">
              <a:lnSpc>
                <a:spcPct val="100000"/>
              </a:lnSpc>
              <a:spcBef>
                <a:spcPct val="20000"/>
              </a:spcBef>
              <a:spcAft>
                <a:spcPct val="0"/>
              </a:spcAft>
              <a:buClr>
                <a:srgbClr val="002060"/>
              </a:buClr>
              <a:buSzPct val="80000"/>
              <a:buFontTx/>
              <a:buNone/>
              <a:tabLst/>
              <a:defRPr/>
            </a:pPr>
            <a:r>
              <a:rPr lang="en-US" dirty="0">
                <a:solidFill>
                  <a:srgbClr val="000000"/>
                </a:solidFill>
              </a:rPr>
              <a:t>To give investors and creditors more timely information than an annual report provides, companies publish financial information for periods of less than one year. The SEC requires publicly traded companies in the United States to provide financial statements on a quarterly basis. Unlike annual financial statements, financial statements included in quarterly reports filed with the SEC need not be audited. This allows companies to disseminate the information to investors and creditors as quickly as possible. FASB ASC Topic 270, “Interim Reporting,” provides guidance to companies as how to prepare interim statements.</a:t>
            </a:r>
          </a:p>
          <a:p>
            <a:pPr marR="0" algn="l" defTabSz="914400" rtl="0" eaLnBrk="0" fontAlgn="base" latinLnBrk="0" hangingPunct="0">
              <a:lnSpc>
                <a:spcPct val="100000"/>
              </a:lnSpc>
              <a:spcBef>
                <a:spcPct val="20000"/>
              </a:spcBef>
              <a:spcAft>
                <a:spcPct val="0"/>
              </a:spcAft>
              <a:buClr>
                <a:srgbClr val="002060"/>
              </a:buClr>
              <a:buSzPct val="80000"/>
              <a:buFontTx/>
              <a:buNone/>
              <a:tabLst/>
              <a:defRPr/>
            </a:pPr>
            <a:endParaRPr lang="en-US" dirty="0">
              <a:solidFill>
                <a:srgbClr val="000000"/>
              </a:solidFill>
            </a:endParaRPr>
          </a:p>
          <a:p>
            <a:pPr marR="0" algn="l" defTabSz="914400" rtl="0" eaLnBrk="0" fontAlgn="base" latinLnBrk="0" hangingPunct="0">
              <a:lnSpc>
                <a:spcPct val="100000"/>
              </a:lnSpc>
              <a:spcBef>
                <a:spcPct val="20000"/>
              </a:spcBef>
              <a:spcAft>
                <a:spcPct val="0"/>
              </a:spcAft>
              <a:buClr>
                <a:srgbClr val="002060"/>
              </a:buClr>
              <a:buSzPct val="80000"/>
              <a:buFontTx/>
              <a:buNone/>
              <a:tabLst/>
              <a:defRPr/>
            </a:pPr>
            <a:r>
              <a:rPr lang="en-US" dirty="0">
                <a:solidFill>
                  <a:srgbClr val="000000"/>
                </a:solidFill>
              </a:rPr>
              <a:t>To provide more timely information, the SEC requires quarterly financial statements from publicly traded companies in the U.S. </a:t>
            </a:r>
          </a:p>
          <a:p>
            <a:pPr marR="0" algn="l" defTabSz="914400" rtl="0" eaLnBrk="0" fontAlgn="base" latinLnBrk="0" hangingPunct="0">
              <a:lnSpc>
                <a:spcPct val="100000"/>
              </a:lnSpc>
              <a:spcBef>
                <a:spcPct val="20000"/>
              </a:spcBef>
              <a:spcAft>
                <a:spcPct val="0"/>
              </a:spcAft>
              <a:buClr>
                <a:srgbClr val="002060"/>
              </a:buClr>
              <a:buSzPct val="80000"/>
              <a:buFontTx/>
              <a:buNone/>
              <a:tabLst/>
              <a:defRPr/>
            </a:pPr>
            <a:endParaRPr lang="en-US" b="0" kern="0" dirty="0">
              <a:solidFill>
                <a:srgbClr val="000000"/>
              </a:solidFill>
              <a:cs typeface="Times New Roman" pitchFamily="18" charset="0"/>
            </a:endParaRPr>
          </a:p>
          <a:p>
            <a:pPr marL="0" marR="0" lvl="0" indent="0" algn="l" defTabSz="914400" rtl="0" eaLnBrk="0" fontAlgn="base" latinLnBrk="0" hangingPunct="0">
              <a:lnSpc>
                <a:spcPct val="100000"/>
              </a:lnSpc>
              <a:spcBef>
                <a:spcPct val="20000"/>
              </a:spcBef>
              <a:spcAft>
                <a:spcPct val="0"/>
              </a:spcAft>
              <a:buClr>
                <a:srgbClr val="002060"/>
              </a:buClr>
              <a:buSzPct val="80000"/>
              <a:buFontTx/>
              <a:buNone/>
              <a:tabLst/>
              <a:defRPr/>
            </a:pPr>
            <a:r>
              <a:rPr lang="en-US" b="0" kern="0" dirty="0">
                <a:solidFill>
                  <a:srgbClr val="000000"/>
                </a:solidFill>
                <a:cs typeface="Times New Roman" pitchFamily="18" charset="0"/>
              </a:rPr>
              <a:t>Two approaches can be followed in preparing interim reports: (1) Treat the interim period as a </a:t>
            </a:r>
            <a:r>
              <a:rPr lang="en-US" b="1" kern="0" dirty="0">
                <a:solidFill>
                  <a:srgbClr val="000000"/>
                </a:solidFill>
                <a:cs typeface="Times New Roman" pitchFamily="18" charset="0"/>
              </a:rPr>
              <a:t>discrete</a:t>
            </a:r>
            <a:r>
              <a:rPr lang="en-US" b="0" kern="0" dirty="0">
                <a:solidFill>
                  <a:srgbClr val="000000"/>
                </a:solidFill>
                <a:cs typeface="Times New Roman" pitchFamily="18" charset="0"/>
              </a:rPr>
              <a:t> accounting period, standing on its own, or (2) treat it as an </a:t>
            </a:r>
            <a:r>
              <a:rPr lang="en-US" b="1" kern="0" dirty="0">
                <a:solidFill>
                  <a:srgbClr val="000000"/>
                </a:solidFill>
                <a:cs typeface="Times New Roman" pitchFamily="18" charset="0"/>
              </a:rPr>
              <a:t>integral</a:t>
            </a:r>
            <a:r>
              <a:rPr lang="en-US" b="0" kern="0" dirty="0">
                <a:solidFill>
                  <a:srgbClr val="000000"/>
                </a:solidFill>
                <a:cs typeface="Times New Roman" pitchFamily="18" charset="0"/>
              </a:rPr>
              <a:t> portion of a longer period. </a:t>
            </a:r>
            <a:r>
              <a:rPr lang="en-US" sz="1200" b="1" kern="0" dirty="0">
                <a:solidFill>
                  <a:srgbClr val="002060"/>
                </a:solidFill>
                <a:cs typeface="Times New Roman" pitchFamily="18" charset="0"/>
              </a:rPr>
              <a:t>FASB ASC 270 requires companies to use the integral approach.</a:t>
            </a:r>
          </a:p>
          <a:p>
            <a:pPr marR="0" algn="l" defTabSz="914400" rtl="0" eaLnBrk="0" fontAlgn="base" latinLnBrk="0" hangingPunct="0">
              <a:lnSpc>
                <a:spcPct val="100000"/>
              </a:lnSpc>
              <a:spcBef>
                <a:spcPct val="20000"/>
              </a:spcBef>
              <a:spcAft>
                <a:spcPct val="0"/>
              </a:spcAft>
              <a:buClr>
                <a:srgbClr val="002060"/>
              </a:buClr>
              <a:buSzPct val="80000"/>
              <a:buFontTx/>
              <a:buNone/>
              <a:tabLst/>
              <a:defRPr/>
            </a:pPr>
            <a:endParaRPr lang="en-US" b="0" dirty="0">
              <a:solidFill>
                <a:srgbClr val="000000"/>
              </a:solidFill>
            </a:endParaRPr>
          </a:p>
        </p:txBody>
      </p:sp>
    </p:spTree>
    <p:extLst>
      <p:ext uri="{BB962C8B-B14F-4D97-AF65-F5344CB8AC3E}">
        <p14:creationId xmlns:p14="http://schemas.microsoft.com/office/powerpoint/2010/main" val="1097363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dirty="0"/>
              <a:t>According to FASB </a:t>
            </a:r>
            <a:r>
              <a:rPr lang="en-US" i="1" dirty="0"/>
              <a:t>Accounting Standards Codification</a:t>
            </a:r>
            <a:r>
              <a:rPr lang="en-US" baseline="30000" dirty="0"/>
              <a:t>®</a:t>
            </a:r>
            <a:r>
              <a:rPr lang="en-US" dirty="0"/>
              <a:t> (ASC) Topic 280, “Segment Reporting,” the objective of segment reporting is to provide information about the different business activities in which an enterprise engages and the different economic environments in which it operates to help users of financial statements </a:t>
            </a:r>
          </a:p>
          <a:p>
            <a:r>
              <a:rPr lang="en-US" dirty="0"/>
              <a:t>∙ Better understand the enterprise’s performance. </a:t>
            </a:r>
          </a:p>
          <a:p>
            <a:r>
              <a:rPr lang="en-US" dirty="0"/>
              <a:t>∙ Better assess its prospects for future net cash flows. </a:t>
            </a:r>
          </a:p>
          <a:p>
            <a:r>
              <a:rPr lang="en-US" dirty="0"/>
              <a:t>∙ Make more informed judgments about the enterprise as a whole.</a:t>
            </a:r>
          </a:p>
        </p:txBody>
      </p:sp>
    </p:spTree>
    <p:extLst>
      <p:ext uri="{BB962C8B-B14F-4D97-AF65-F5344CB8AC3E}">
        <p14:creationId xmlns:p14="http://schemas.microsoft.com/office/powerpoint/2010/main" val="39841336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dirty="0">
                <a:solidFill>
                  <a:srgbClr val="000000"/>
                </a:solidFill>
                <a:cs typeface="Times New Roman" pitchFamily="18" charset="0"/>
              </a:rPr>
              <a:t>Companies should recognize revenues in interim periods the same way they recognize revenues on an annual basis. For example, revenues from a long-term construction contract that includes performance obligations that are satisfied by a company over time should be recognized in interim periods on the same basis as such revenues are recognized for the full year. Moreover, a company should recognize projected losses on long-term construction contracts to their full extent in the interim period in which it becomes apparent that a loss will arise.</a:t>
            </a:r>
          </a:p>
        </p:txBody>
      </p:sp>
    </p:spTree>
    <p:extLst>
      <p:ext uri="{BB962C8B-B14F-4D97-AF65-F5344CB8AC3E}">
        <p14:creationId xmlns:p14="http://schemas.microsoft.com/office/powerpoint/2010/main" val="1245231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Interim period accounting for inventory and cost of goods sold requires several modifications to procedures used on an annual basis. The modifications relate to (1) a LIFO liquidation, (2) application of the lower-of-cost-or-net realizable value rule, and (3) standard costing. </a:t>
            </a:r>
          </a:p>
          <a:p>
            <a:r>
              <a:rPr lang="en-US" sz="1200" b="0" i="0" u="none" strike="noStrike" kern="1200" baseline="0" dirty="0">
                <a:solidFill>
                  <a:schemeClr val="tx1"/>
                </a:solidFill>
                <a:latin typeface="Times New Roman" pitchFamily="18" charset="0"/>
                <a:ea typeface="+mn-ea"/>
                <a:cs typeface="+mn-cs"/>
              </a:rPr>
              <a:t>1. The LIFO liquidation account will be removed in the second quarter when new goods are purchased. </a:t>
            </a:r>
          </a:p>
          <a:p>
            <a:r>
              <a:rPr lang="en-US" sz="1200" b="0" i="0" u="none" strike="noStrike" kern="1200" baseline="0" dirty="0">
                <a:solidFill>
                  <a:schemeClr val="tx1"/>
                </a:solidFill>
                <a:latin typeface="Times New Roman" pitchFamily="18" charset="0"/>
                <a:ea typeface="+mn-ea"/>
                <a:cs typeface="+mn-cs"/>
              </a:rPr>
              <a:t>2. </a:t>
            </a:r>
            <a:r>
              <a:rPr lang="en-US" sz="1200" b="0" i="1" u="none" strike="noStrike" kern="1200" baseline="0" dirty="0">
                <a:solidFill>
                  <a:schemeClr val="tx1"/>
                </a:solidFill>
                <a:latin typeface="Times New Roman" pitchFamily="18" charset="0"/>
                <a:ea typeface="+mn-ea"/>
                <a:cs typeface="+mn-cs"/>
              </a:rPr>
              <a:t>Lower-of-cost-or-net realizable value: </a:t>
            </a:r>
            <a:r>
              <a:rPr lang="en-US" sz="1200" b="0" i="0" u="none" strike="noStrike" kern="1200" baseline="0" dirty="0">
                <a:solidFill>
                  <a:schemeClr val="tx1"/>
                </a:solidFill>
                <a:latin typeface="Times New Roman" pitchFamily="18" charset="0"/>
                <a:ea typeface="+mn-ea"/>
                <a:cs typeface="+mn-cs"/>
              </a:rPr>
              <a:t>If at the end of an interim period, the net realizable value of inventory is less than its cost, the company normally should write down inventory and recognize a loss. However, if the company expects the net realizable value to recover above the inventory’s original cost by year-end, it should not write down inventory and recognize a loss at the interim balance sheet date. Instead, it should continue to carry inventory at cost. </a:t>
            </a:r>
          </a:p>
          <a:p>
            <a:r>
              <a:rPr lang="en-US" sz="1200" b="0" i="0" u="none" strike="noStrike" kern="1200" baseline="0" dirty="0">
                <a:solidFill>
                  <a:schemeClr val="tx1"/>
                </a:solidFill>
                <a:latin typeface="Times New Roman" pitchFamily="18" charset="0"/>
                <a:ea typeface="+mn-ea"/>
                <a:cs typeface="+mn-cs"/>
              </a:rPr>
              <a:t>3. </a:t>
            </a:r>
            <a:r>
              <a:rPr lang="en-US" sz="1200" b="0" i="1" u="none" strike="noStrike" kern="1200" baseline="0" dirty="0">
                <a:solidFill>
                  <a:schemeClr val="tx1"/>
                </a:solidFill>
                <a:latin typeface="Times New Roman" pitchFamily="18" charset="0"/>
                <a:ea typeface="+mn-ea"/>
                <a:cs typeface="+mn-cs"/>
              </a:rPr>
              <a:t>Standard costing: </a:t>
            </a:r>
            <a:r>
              <a:rPr lang="en-US" sz="1200" b="0" i="0" u="none" strike="noStrike" kern="1200" baseline="0" dirty="0">
                <a:solidFill>
                  <a:schemeClr val="tx1"/>
                </a:solidFill>
                <a:latin typeface="Times New Roman" pitchFamily="18" charset="0"/>
                <a:ea typeface="+mn-ea"/>
                <a:cs typeface="+mn-cs"/>
              </a:rPr>
              <a:t>A company should not reflect in interim financial statements planned price, volume, or capacity variances arising from the use of a standard cost system that are expected to be absorbed by the end of the annual period. However, it should report unplanned variances at the end of the interim period in the same fashion as it would in the annual financial statements. </a:t>
            </a:r>
            <a:endParaRPr lang="en-US" sz="1200" b="0" dirty="0">
              <a:solidFill>
                <a:srgbClr val="000000"/>
              </a:solidFill>
              <a:cs typeface="Times New Roman" pitchFamily="18" charset="0"/>
            </a:endParaRPr>
          </a:p>
        </p:txBody>
      </p:sp>
    </p:spTree>
    <p:extLst>
      <p:ext uri="{BB962C8B-B14F-4D97-AF65-F5344CB8AC3E}">
        <p14:creationId xmlns:p14="http://schemas.microsoft.com/office/powerpoint/2010/main" val="468115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Companies should compute income tax related to ordinary income at an estimated </a:t>
            </a:r>
            <a:r>
              <a:rPr lang="en-US" sz="1200" b="0" i="1" dirty="0">
                <a:solidFill>
                  <a:srgbClr val="000000"/>
                </a:solidFill>
                <a:cs typeface="Times New Roman" pitchFamily="18" charset="0"/>
              </a:rPr>
              <a:t>annual</a:t>
            </a:r>
            <a:r>
              <a:rPr lang="en-US" sz="1200" b="0" dirty="0">
                <a:solidFill>
                  <a:srgbClr val="000000"/>
                </a:solidFill>
                <a:cs typeface="Times New Roman" pitchFamily="18" charset="0"/>
              </a:rPr>
              <a:t> effective tax rate. At the end of each interim period, a company makes its best estimate of the effective tax rate for the entire year. The effective tax rate reflects anticipated tax credits, foreign tax rates, and tax planning activities for the year. It then applies this rate to the pretax ordinary income earned to date during the year, resulting in the cumulative income tax expense to recognize to date. The difference between the cumulative income tax recognized to date and income tax recognized in earlier interim periods is the amount of income tax expense recognized in the current interim period.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0000"/>
                </a:solidFill>
              </a:rPr>
              <a:t>Discontinued operations should be reported in net income on a </a:t>
            </a:r>
            <a:r>
              <a:rPr lang="en-US" b="0" i="1" dirty="0">
                <a:solidFill>
                  <a:srgbClr val="000000"/>
                </a:solidFill>
              </a:rPr>
              <a:t>net of tax </a:t>
            </a:r>
            <a:r>
              <a:rPr lang="en-US" b="0" dirty="0">
                <a:solidFill>
                  <a:srgbClr val="000000"/>
                </a:solidFill>
              </a:rPr>
              <a:t>basis in the interim period in which a business component is discontinued or classified as held-for-sale. The income tax on an interim period discontinued operation is calculated at the margin as the difference between income tax on income including discontinued operations and income tax on income excluding discontinued operations.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Current accounting guidelines require retrospective application of a new accounting principle to prior periods’ financial statements. </a:t>
            </a:r>
            <a:r>
              <a:rPr lang="en-US" sz="1200" b="0" i="1" dirty="0">
                <a:solidFill>
                  <a:srgbClr val="000000"/>
                </a:solidFill>
                <a:cs typeface="Times New Roman" pitchFamily="18" charset="0"/>
              </a:rPr>
              <a:t>Retrospective application</a:t>
            </a:r>
            <a:r>
              <a:rPr lang="en-US" sz="1200" b="0" dirty="0">
                <a:solidFill>
                  <a:srgbClr val="000000"/>
                </a:solidFill>
                <a:cs typeface="Times New Roman" pitchFamily="18" charset="0"/>
              </a:rPr>
              <a:t> means that comparative financial statements will be restated as if the new accounting principle had always been used.</a:t>
            </a:r>
            <a:endParaRPr lang="en-US" b="0" dirty="0">
              <a:solidFill>
                <a:srgbClr val="000000"/>
              </a:solidFill>
            </a:endParaRPr>
          </a:p>
        </p:txBody>
      </p:sp>
    </p:spTree>
    <p:extLst>
      <p:ext uri="{BB962C8B-B14F-4D97-AF65-F5344CB8AC3E}">
        <p14:creationId xmlns:p14="http://schemas.microsoft.com/office/powerpoint/2010/main" val="39836436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Changes in accounting principle, regardless of when the accounting change is made, are handled as follows (according to FASB ASC 250-10-45-5): </a:t>
            </a:r>
          </a:p>
          <a:p>
            <a:pPr marL="228600" marR="0" indent="-228600" algn="l" defTabSz="914400" rtl="0" eaLnBrk="0" fontAlgn="base" latinLnBrk="0" hangingPunct="0">
              <a:lnSpc>
                <a:spcPct val="100000"/>
              </a:lnSpc>
              <a:spcBef>
                <a:spcPct val="30000"/>
              </a:spcBef>
              <a:spcAft>
                <a:spcPct val="0"/>
              </a:spcAft>
              <a:buClrTx/>
              <a:buSzTx/>
              <a:buFontTx/>
              <a:buAutoNum type="alphaLcPeriod"/>
              <a:tabLst/>
              <a:defRPr/>
            </a:pPr>
            <a:r>
              <a:rPr lang="en-US" sz="1200" b="0" dirty="0">
                <a:solidFill>
                  <a:srgbClr val="000000"/>
                </a:solidFill>
                <a:cs typeface="Times New Roman" pitchFamily="18" charset="0"/>
              </a:rPr>
              <a:t>The cumulative effect of the change to the new accounting principle on periods prior to those presented is reflected in the carrying amounts of assets and liabilities as of the beginning of the first period presented. </a:t>
            </a:r>
          </a:p>
          <a:p>
            <a:pPr marL="228600" marR="0" indent="-228600" algn="l" defTabSz="914400" rtl="0" eaLnBrk="0" fontAlgn="base" latinLnBrk="0" hangingPunct="0">
              <a:lnSpc>
                <a:spcPct val="100000"/>
              </a:lnSpc>
              <a:spcBef>
                <a:spcPct val="30000"/>
              </a:spcBef>
              <a:spcAft>
                <a:spcPct val="0"/>
              </a:spcAft>
              <a:buClrTx/>
              <a:buSzTx/>
              <a:buFontTx/>
              <a:buAutoNum type="alphaLcPeriod"/>
              <a:tabLst/>
              <a:defRPr/>
            </a:pPr>
            <a:r>
              <a:rPr lang="en-US" sz="1200" b="0" dirty="0">
                <a:solidFill>
                  <a:srgbClr val="000000"/>
                </a:solidFill>
                <a:cs typeface="Times New Roman" pitchFamily="18" charset="0"/>
              </a:rPr>
              <a:t>An offsetting adjustment, if any, is made to the opening balance of retained earnings (or other appropriate components of equity or net assets in the statement of financial position) for that period. </a:t>
            </a:r>
          </a:p>
          <a:p>
            <a:pPr marL="228600" marR="0" indent="-228600" algn="l" defTabSz="914400" rtl="0" eaLnBrk="0" fontAlgn="base" latinLnBrk="0" hangingPunct="0">
              <a:lnSpc>
                <a:spcPct val="100000"/>
              </a:lnSpc>
              <a:spcBef>
                <a:spcPct val="30000"/>
              </a:spcBef>
              <a:spcAft>
                <a:spcPct val="0"/>
              </a:spcAft>
              <a:buClrTx/>
              <a:buSzTx/>
              <a:buFontTx/>
              <a:buAutoNum type="alphaLcPeriod"/>
              <a:tabLst/>
              <a:defRPr/>
            </a:pPr>
            <a:r>
              <a:rPr lang="en-US" sz="1200" b="0" dirty="0">
                <a:solidFill>
                  <a:srgbClr val="000000"/>
                </a:solidFill>
                <a:cs typeface="Times New Roman" pitchFamily="18" charset="0"/>
              </a:rPr>
              <a:t>Financial statements for each individual prior period are adjusted to reflect the period-specific effects of applying the new accounting principle. </a:t>
            </a:r>
            <a:endParaRPr lang="en-US" b="0" dirty="0">
              <a:solidFill>
                <a:srgbClr val="00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0000"/>
                </a:solidFill>
              </a:rPr>
              <a:t> </a:t>
            </a:r>
          </a:p>
        </p:txBody>
      </p:sp>
    </p:spTree>
    <p:extLst>
      <p:ext uri="{BB962C8B-B14F-4D97-AF65-F5344CB8AC3E}">
        <p14:creationId xmlns:p14="http://schemas.microsoft.com/office/powerpoint/2010/main" val="7702323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rPr>
              <a:t>List the minimum disclosure requirements for interim financial reports.</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41443976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r>
              <a:rPr lang="en-US" dirty="0"/>
              <a:t>Many companies provide summary financial statements and notes in their interim reports that contain less information than is included in the annual financial statements. Authoritative accounting literature requires companies to provide the following minimum information in their interim reports:</a:t>
            </a:r>
          </a:p>
          <a:p>
            <a:pPr marL="171450" indent="-171450">
              <a:buFont typeface="Arial"/>
              <a:buChar char="•"/>
            </a:pPr>
            <a:r>
              <a:rPr lang="en-US" dirty="0"/>
              <a:t>Sales or gross revenues, provision for income taxes, and net income.</a:t>
            </a:r>
          </a:p>
          <a:p>
            <a:pPr marL="171450" indent="-171450">
              <a:buFont typeface="Arial"/>
              <a:buChar char="•"/>
            </a:pPr>
            <a:r>
              <a:rPr lang="en-US" dirty="0"/>
              <a:t>Earnings per share. </a:t>
            </a:r>
          </a:p>
          <a:p>
            <a:pPr marL="171450" indent="-171450">
              <a:buFont typeface="Arial"/>
              <a:buChar char="•"/>
            </a:pPr>
            <a:r>
              <a:rPr lang="en-US" dirty="0"/>
              <a:t>Seasonal revenues and expenses. </a:t>
            </a:r>
          </a:p>
          <a:p>
            <a:pPr marL="171450" indent="-171450">
              <a:buFont typeface="Arial"/>
              <a:buChar char="•"/>
            </a:pPr>
            <a:r>
              <a:rPr lang="en-US" dirty="0"/>
              <a:t>Significant changes in estimates or provisions for income taxes. </a:t>
            </a:r>
          </a:p>
        </p:txBody>
      </p:sp>
    </p:spTree>
    <p:extLst>
      <p:ext uri="{BB962C8B-B14F-4D97-AF65-F5344CB8AC3E}">
        <p14:creationId xmlns:p14="http://schemas.microsoft.com/office/powerpoint/2010/main" val="32303961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pPr marL="171450" indent="-171450">
              <a:buFont typeface="Arial"/>
              <a:buChar char="•"/>
            </a:pPr>
            <a:r>
              <a:rPr lang="en-US" dirty="0"/>
              <a:t>Disposal of a component of the business and unusual or infrequently occurring items. </a:t>
            </a:r>
          </a:p>
          <a:p>
            <a:pPr marL="171450" indent="-171450">
              <a:buFont typeface="Arial"/>
              <a:buChar char="•"/>
            </a:pPr>
            <a:r>
              <a:rPr lang="en-US" dirty="0"/>
              <a:t>Contingent items. </a:t>
            </a:r>
          </a:p>
          <a:p>
            <a:pPr marL="171450" indent="-171450">
              <a:buFont typeface="Arial"/>
              <a:buChar char="•"/>
            </a:pPr>
            <a:r>
              <a:rPr lang="en-US" dirty="0"/>
              <a:t>Changes in accounting principles or estimates. </a:t>
            </a:r>
          </a:p>
          <a:p>
            <a:pPr marL="171450" indent="-171450">
              <a:buFont typeface="Arial"/>
              <a:buChar char="•"/>
            </a:pPr>
            <a:r>
              <a:rPr lang="en-US" dirty="0"/>
              <a:t>Significant changes in financial position. </a:t>
            </a:r>
          </a:p>
          <a:p>
            <a:r>
              <a:rPr lang="en-US" dirty="0"/>
              <a:t>Authoritative guidelines also encourage, but do not require, companies to publish balance sheet and cash flow information in interim reports.</a:t>
            </a:r>
          </a:p>
        </p:txBody>
      </p:sp>
    </p:spTree>
    <p:extLst>
      <p:ext uri="{BB962C8B-B14F-4D97-AF65-F5344CB8AC3E}">
        <p14:creationId xmlns:p14="http://schemas.microsoft.com/office/powerpoint/2010/main" val="1659156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a:buClr>
                <a:srgbClr val="0070C0"/>
              </a:buClr>
            </a:pPr>
            <a:r>
              <a:rPr lang="en-US" dirty="0"/>
              <a:t>The management approach to determining operating segments results in readily available information for disclosure because, by definition, management already collects this data. Because the information is available on a timely basis, segment disclosures also must be included in interim reports. U.S. GAAP requires that the following information be included in interim reports for each operating segment: </a:t>
            </a:r>
          </a:p>
          <a:p>
            <a:pPr marL="171450" indent="-171450">
              <a:buClr>
                <a:srgbClr val="0070C0"/>
              </a:buClr>
              <a:buFont typeface="Arial"/>
              <a:buChar char="•"/>
            </a:pPr>
            <a:r>
              <a:rPr lang="en-US" dirty="0"/>
              <a:t>Revenues from external customers. </a:t>
            </a:r>
          </a:p>
          <a:p>
            <a:pPr marL="171450" indent="-171450">
              <a:buClr>
                <a:srgbClr val="0070C0"/>
              </a:buClr>
              <a:buFont typeface="Arial"/>
              <a:buChar char="•"/>
            </a:pPr>
            <a:r>
              <a:rPr lang="en-US" dirty="0"/>
              <a:t>Intersegment revenues. </a:t>
            </a:r>
          </a:p>
          <a:p>
            <a:pPr marL="171450" indent="-171450">
              <a:buClr>
                <a:srgbClr val="0070C0"/>
              </a:buClr>
              <a:buFont typeface="Arial"/>
              <a:buChar char="•"/>
            </a:pPr>
            <a:r>
              <a:rPr lang="en-US" dirty="0"/>
              <a:t>Segment profit or loss. </a:t>
            </a:r>
          </a:p>
          <a:p>
            <a:pPr marL="171450" indent="-171450">
              <a:buClr>
                <a:srgbClr val="0070C0"/>
              </a:buClr>
              <a:buFont typeface="Arial"/>
              <a:buChar char="•"/>
            </a:pPr>
            <a:r>
              <a:rPr lang="en-US" dirty="0"/>
              <a:t>Total assets, if there has been a material change from the last annual report. </a:t>
            </a:r>
          </a:p>
          <a:p>
            <a:pPr>
              <a:buClr>
                <a:srgbClr val="0070C0"/>
              </a:buClr>
            </a:pPr>
            <a:r>
              <a:rPr lang="en-US" dirty="0"/>
              <a:t>In addition, an enterprise must reconcile total segments’ profit or loss to the company’s total income before taxes and disclose any change from the last annual report in the basis for measuring segment profit or loss. Requiring only a few items of information in interim reports is a compromise between users’ desire to have the same information as is provided in annual financial statements and preparers’ cost in reporting the information. There is no requirement to provide information about geographic areas or major customers in interim reports.</a:t>
            </a:r>
          </a:p>
        </p:txBody>
      </p:sp>
    </p:spTree>
    <p:extLst>
      <p:ext uri="{BB962C8B-B14F-4D97-AF65-F5344CB8AC3E}">
        <p14:creationId xmlns:p14="http://schemas.microsoft.com/office/powerpoint/2010/main" val="1429913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i="1" dirty="0">
                <a:solidFill>
                  <a:srgbClr val="000000"/>
                </a:solidFill>
              </a:rPr>
              <a:t>I</a:t>
            </a:r>
            <a:r>
              <a:rPr lang="en-US" b="0" i="1" dirty="0">
                <a:solidFill>
                  <a:srgbClr val="000000"/>
                </a:solidFill>
              </a:rPr>
              <a:t>AS 34</a:t>
            </a:r>
            <a:r>
              <a:rPr lang="en-US" b="0" dirty="0">
                <a:solidFill>
                  <a:srgbClr val="000000"/>
                </a:solidFill>
              </a:rPr>
              <a:t>, “Interim Financial Reporting,” provides guidance with respect to the form and content of interim financial statements, and the recognition and measurement principles to be followed in preparing them. </a:t>
            </a:r>
            <a:r>
              <a:rPr lang="en-US" b="0" i="1" dirty="0">
                <a:solidFill>
                  <a:srgbClr val="000000"/>
                </a:solidFill>
              </a:rPr>
              <a:t>IAS 34 </a:t>
            </a:r>
            <a:r>
              <a:rPr lang="en-US" b="0" dirty="0">
                <a:solidFill>
                  <a:srgbClr val="000000"/>
                </a:solidFill>
              </a:rPr>
              <a:t>requires the following minimum components in an interim report: </a:t>
            </a:r>
          </a:p>
          <a:p>
            <a:pPr marL="171450" indent="-171450">
              <a:buFont typeface="Arial"/>
              <a:buChar char="•"/>
            </a:pPr>
            <a:r>
              <a:rPr lang="en-US" b="0" dirty="0">
                <a:solidFill>
                  <a:srgbClr val="000000"/>
                </a:solidFill>
              </a:rPr>
              <a:t>A condensed statement of financial position (balance sheet). </a:t>
            </a:r>
          </a:p>
          <a:p>
            <a:pPr marL="171450" indent="-171450">
              <a:buFont typeface="Arial"/>
              <a:buChar char="•"/>
            </a:pPr>
            <a:r>
              <a:rPr lang="en-US" b="0" dirty="0">
                <a:solidFill>
                  <a:srgbClr val="000000"/>
                </a:solidFill>
              </a:rPr>
              <a:t>A condensed statement of comprehensive income, presented as: </a:t>
            </a:r>
          </a:p>
          <a:p>
            <a:pPr lvl="1" indent="-169863">
              <a:buAutoNum type="alphaLcPeriod"/>
            </a:pPr>
            <a:r>
              <a:rPr lang="en-US" b="0" dirty="0">
                <a:solidFill>
                  <a:srgbClr val="000000"/>
                </a:solidFill>
              </a:rPr>
              <a:t>A condensed single statement of net income and comprehensive income, or </a:t>
            </a:r>
          </a:p>
          <a:p>
            <a:pPr lvl="1" indent="-169863">
              <a:buAutoNum type="alphaLcPeriod"/>
            </a:pPr>
            <a:r>
              <a:rPr lang="en-US" b="0" dirty="0">
                <a:solidFill>
                  <a:srgbClr val="000000"/>
                </a:solidFill>
              </a:rPr>
              <a:t>Separate condensed statements of net income and comprehensive income. </a:t>
            </a:r>
          </a:p>
          <a:p>
            <a:pPr marL="228600" indent="-228600">
              <a:buFont typeface="Arial"/>
              <a:buChar char="•"/>
            </a:pPr>
            <a:r>
              <a:rPr lang="en-US" b="0" dirty="0">
                <a:solidFill>
                  <a:srgbClr val="000000"/>
                </a:solidFill>
              </a:rPr>
              <a:t>A condensed statement of changes in equity. </a:t>
            </a:r>
          </a:p>
          <a:p>
            <a:pPr marL="228600" indent="-228600">
              <a:buFont typeface="Arial"/>
              <a:buChar char="•"/>
            </a:pPr>
            <a:r>
              <a:rPr lang="en-US" b="0" dirty="0">
                <a:solidFill>
                  <a:srgbClr val="000000"/>
                </a:solidFill>
              </a:rPr>
              <a:t>A condensed statement of cash flows. </a:t>
            </a:r>
          </a:p>
          <a:p>
            <a:pPr marL="228600" indent="-228600">
              <a:buFont typeface="Arial"/>
              <a:buChar char="•"/>
            </a:pPr>
            <a:r>
              <a:rPr lang="en-US" b="0" dirty="0">
                <a:solidFill>
                  <a:srgbClr val="000000"/>
                </a:solidFill>
                <a:cs typeface="Times New Roman" pitchFamily="18" charset="0"/>
              </a:rPr>
              <a:t>Selected explanatory notes.</a:t>
            </a:r>
          </a:p>
        </p:txBody>
      </p:sp>
    </p:spTree>
    <p:extLst>
      <p:ext uri="{BB962C8B-B14F-4D97-AF65-F5344CB8AC3E}">
        <p14:creationId xmlns:p14="http://schemas.microsoft.com/office/powerpoint/2010/main" val="1092718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b="0" dirty="0">
                <a:solidFill>
                  <a:srgbClr val="000000"/>
                </a:solidFill>
              </a:rPr>
              <a:t>Unlike U.S. GAAP, </a:t>
            </a:r>
            <a:r>
              <a:rPr lang="en-US" b="0" i="1" dirty="0">
                <a:solidFill>
                  <a:srgbClr val="000000"/>
                </a:solidFill>
              </a:rPr>
              <a:t>IAS 34 </a:t>
            </a:r>
            <a:r>
              <a:rPr lang="en-US" b="0" dirty="0">
                <a:solidFill>
                  <a:srgbClr val="000000"/>
                </a:solidFill>
              </a:rPr>
              <a:t>requires each interim period to be treated as a discrete period in determining the amounts to be recognized. Thus, expenses that are incurred in one quarter are recognized in full in that quarter, even though the expenditure benefits the entire year. In addition, there is no accrual in earlier quarters for expenses expected to be incurred in a later quarter of the year. The only exception to this rule is the accrual of income tax expense at the end of each interim period.</a:t>
            </a:r>
            <a:endParaRPr lang="en-US" b="0" dirty="0">
              <a:solidFill>
                <a:srgbClr val="000000"/>
              </a:solidFill>
              <a:cs typeface="Times New Roman" pitchFamily="18" charset="0"/>
            </a:endParaRPr>
          </a:p>
        </p:txBody>
      </p:sp>
    </p:spTree>
    <p:extLst>
      <p:ext uri="{BB962C8B-B14F-4D97-AF65-F5344CB8AC3E}">
        <p14:creationId xmlns:p14="http://schemas.microsoft.com/office/powerpoint/2010/main" val="3203013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dirty="0"/>
              <a:t>To achieve this objective, U.S. GAAP follows a management approach for determining segments. The management approach is based on the way that management disaggregates the enterprise for making operating decisions. These disaggregated components are </a:t>
            </a:r>
            <a:r>
              <a:rPr lang="en-US" i="1" dirty="0"/>
              <a:t>operating segments,</a:t>
            </a:r>
            <a:r>
              <a:rPr lang="en-US" dirty="0"/>
              <a:t> which will be evident from the enterprise’s organization structure. More specifically, an operating segment is a component of an enterprise if </a:t>
            </a:r>
          </a:p>
          <a:p>
            <a:pPr marL="171450" indent="-171450">
              <a:buFont typeface="Arial"/>
              <a:buChar char="•"/>
            </a:pPr>
            <a:r>
              <a:rPr lang="en-US" dirty="0"/>
              <a:t>It engages in business activities from which it recognizes revenues and incurs expenses. </a:t>
            </a:r>
          </a:p>
          <a:p>
            <a:pPr marL="171450" indent="-171450">
              <a:buFont typeface="Arial"/>
              <a:buChar char="•"/>
            </a:pPr>
            <a:r>
              <a:rPr lang="en-US" dirty="0"/>
              <a:t>The chief operating decision maker regularly reviews its operating results to assess performance and make resource allocation decisions. </a:t>
            </a:r>
          </a:p>
          <a:p>
            <a:pPr marL="171450" indent="-171450">
              <a:buFont typeface="Arial"/>
              <a:buChar char="•"/>
            </a:pPr>
            <a:r>
              <a:rPr lang="en-US" dirty="0"/>
              <a:t>Its discrete financial information is available. </a:t>
            </a:r>
          </a:p>
        </p:txBody>
      </p:sp>
    </p:spTree>
    <p:extLst>
      <p:ext uri="{BB962C8B-B14F-4D97-AF65-F5344CB8AC3E}">
        <p14:creationId xmlns:p14="http://schemas.microsoft.com/office/powerpoint/2010/main" val="1725126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dirty="0">
                <a:solidFill>
                  <a:srgbClr val="002060"/>
                </a:solidFill>
              </a:rPr>
              <a:t>Apply the three tests that are used to determine which operating segments are of significant size to warrant separate disclosure.</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876015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pPr>
              <a:spcBef>
                <a:spcPts val="1200"/>
              </a:spcBef>
              <a:buFont typeface="Wingdings" pitchFamily="2" charset="2"/>
              <a:buNone/>
            </a:pPr>
            <a:r>
              <a:rPr lang="en-US" sz="1200" dirty="0"/>
              <a:t>In determining whether business activities and environments are similar, management must consider these aggregation criteria: </a:t>
            </a:r>
          </a:p>
          <a:p>
            <a:pPr marL="228600" indent="-228600">
              <a:spcBef>
                <a:spcPts val="1200"/>
              </a:spcBef>
              <a:buFont typeface="Wingdings" pitchFamily="2" charset="2"/>
              <a:buAutoNum type="arabicPeriod"/>
            </a:pPr>
            <a:r>
              <a:rPr lang="en-US" sz="1200" dirty="0"/>
              <a:t>The nature of the products and services provided by each operating segment. </a:t>
            </a:r>
          </a:p>
          <a:p>
            <a:pPr marL="228600" indent="-228600">
              <a:spcBef>
                <a:spcPts val="1200"/>
              </a:spcBef>
              <a:buFont typeface="Wingdings" pitchFamily="2" charset="2"/>
              <a:buAutoNum type="arabicPeriod"/>
            </a:pPr>
            <a:r>
              <a:rPr lang="en-US" sz="1200" dirty="0"/>
              <a:t>The nature of the production process. </a:t>
            </a:r>
          </a:p>
          <a:p>
            <a:pPr marL="228600" indent="-228600">
              <a:spcBef>
                <a:spcPts val="1200"/>
              </a:spcBef>
              <a:buFont typeface="Wingdings" pitchFamily="2" charset="2"/>
              <a:buAutoNum type="arabicPeriod"/>
            </a:pPr>
            <a:r>
              <a:rPr lang="en-US" sz="1200" dirty="0"/>
              <a:t>The type or class of customer. </a:t>
            </a:r>
          </a:p>
          <a:p>
            <a:pPr marL="228600" indent="-228600">
              <a:spcBef>
                <a:spcPts val="1200"/>
              </a:spcBef>
              <a:buFont typeface="Wingdings" pitchFamily="2" charset="2"/>
              <a:buAutoNum type="arabicPeriod"/>
            </a:pPr>
            <a:r>
              <a:rPr lang="en-US" sz="1200" dirty="0"/>
              <a:t>The distribution methods. </a:t>
            </a:r>
          </a:p>
          <a:p>
            <a:pPr marL="228600" indent="-228600">
              <a:spcBef>
                <a:spcPts val="1200"/>
              </a:spcBef>
              <a:buFont typeface="Wingdings" pitchFamily="2" charset="2"/>
              <a:buAutoNum type="arabicPeriod"/>
            </a:pPr>
            <a:r>
              <a:rPr lang="en-US" sz="1200" dirty="0"/>
              <a:t>If applicable, the nature of the regulatory environment. </a:t>
            </a:r>
          </a:p>
          <a:p>
            <a:pPr marL="0" indent="0">
              <a:spcBef>
                <a:spcPts val="1200"/>
              </a:spcBef>
              <a:buFont typeface="Wingdings" pitchFamily="2" charset="2"/>
              <a:buNone/>
            </a:pPr>
            <a:r>
              <a:rPr lang="en-US" sz="1200" dirty="0"/>
              <a:t>Segments must be similar in each and every one of these areas to be combined. However, aggregation of similar segments is not required.</a:t>
            </a:r>
            <a:endParaRPr lang="en-US" dirty="0"/>
          </a:p>
        </p:txBody>
      </p:sp>
    </p:spTree>
    <p:extLst>
      <p:ext uri="{BB962C8B-B14F-4D97-AF65-F5344CB8AC3E}">
        <p14:creationId xmlns:p14="http://schemas.microsoft.com/office/powerpoint/2010/main" val="749235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An operating segment is considered to be significant if it meets any one of the following tests: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Revenue test. </a:t>
            </a:r>
            <a:r>
              <a:rPr lang="en-US" sz="1200" b="0" i="0" u="none" strike="noStrike" kern="1200" baseline="0" dirty="0">
                <a:solidFill>
                  <a:schemeClr val="tx1"/>
                </a:solidFill>
                <a:latin typeface="Times New Roman" pitchFamily="18" charset="0"/>
                <a:ea typeface="+mn-ea"/>
                <a:cs typeface="+mn-cs"/>
              </a:rPr>
              <a:t>Segment revenues, both external and intersegment, are 10 percent or more of the combined revenue, internal and external, of all reported operating segments.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Profit or loss test. </a:t>
            </a:r>
            <a:r>
              <a:rPr lang="en-US" sz="1200" b="0" i="0" u="none" strike="noStrike" kern="1200" baseline="0" dirty="0">
                <a:solidFill>
                  <a:schemeClr val="tx1"/>
                </a:solidFill>
                <a:latin typeface="Times New Roman" pitchFamily="18" charset="0"/>
                <a:ea typeface="+mn-ea"/>
                <a:cs typeface="+mn-cs"/>
              </a:rPr>
              <a:t>Segment profit or loss is 10 percent or more of the larger (in absolute terms) of the combined reported profit of all profitable segments or the combined reported loss of all segments incurring a loss.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Asset test. </a:t>
            </a:r>
            <a:r>
              <a:rPr lang="en-US" sz="1200" b="0" i="0" u="none" strike="noStrike" kern="1200" baseline="0" dirty="0">
                <a:solidFill>
                  <a:schemeClr val="tx1"/>
                </a:solidFill>
                <a:latin typeface="Times New Roman" pitchFamily="18" charset="0"/>
                <a:ea typeface="+mn-ea"/>
                <a:cs typeface="+mn-cs"/>
              </a:rPr>
              <a:t>Segment assets are 10 percent or more of the combined assets of all operating segments. </a:t>
            </a:r>
            <a:endParaRPr lang="en-US" dirty="0"/>
          </a:p>
        </p:txBody>
      </p:sp>
    </p:spTree>
    <p:extLst>
      <p:ext uri="{BB962C8B-B14F-4D97-AF65-F5344CB8AC3E}">
        <p14:creationId xmlns:p14="http://schemas.microsoft.com/office/powerpoint/2010/main" val="3395374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gn="l">
              <a:defRPr/>
            </a:pPr>
            <a:r>
              <a:rPr lang="en-US" sz="1200" b="0" dirty="0">
                <a:cs typeface="Times New Roman" pitchFamily="18" charset="0"/>
              </a:rPr>
              <a:t>Atkinson Company is a large business combination comprising six operating segments: automotive, furniture, textbook, motion picture, appliance, and finance. The combined revenue of all segments must be determined:</a:t>
            </a:r>
          </a:p>
          <a:p>
            <a:endParaRPr lang="en-US" b="1" dirty="0"/>
          </a:p>
          <a:p>
            <a:r>
              <a:rPr lang="en-US" b="1" dirty="0"/>
              <a:t>Operating Segment	Total Revenues</a:t>
            </a:r>
          </a:p>
          <a:p>
            <a:r>
              <a:rPr lang="en-US" b="0" dirty="0"/>
              <a:t>Automotive		$41.6*	</a:t>
            </a:r>
          </a:p>
          <a:p>
            <a:r>
              <a:rPr lang="en-US" b="0" dirty="0"/>
              <a:t>Furniture		 </a:t>
            </a:r>
            <a:r>
              <a:rPr lang="en-US" dirty="0"/>
              <a:t> </a:t>
            </a:r>
            <a:r>
              <a:rPr lang="en-US" b="0" dirty="0"/>
              <a:t>9.0</a:t>
            </a:r>
          </a:p>
          <a:p>
            <a:r>
              <a:rPr lang="en-US" b="0" dirty="0"/>
              <a:t>Textbook		  6.8	</a:t>
            </a:r>
          </a:p>
          <a:p>
            <a:r>
              <a:rPr lang="en-US" b="0" dirty="0"/>
              <a:t>Motion Picture	 22.8	</a:t>
            </a:r>
          </a:p>
          <a:p>
            <a:r>
              <a:rPr lang="en-US" b="0" dirty="0"/>
              <a:t>Appliance		  5.3</a:t>
            </a:r>
          </a:p>
          <a:p>
            <a:r>
              <a:rPr lang="en-US" b="0" dirty="0"/>
              <a:t>Finance		 </a:t>
            </a:r>
            <a:r>
              <a:rPr lang="en-US" b="0" u="sng" dirty="0"/>
              <a:t>12.3</a:t>
            </a:r>
          </a:p>
          <a:p>
            <a:r>
              <a:rPr lang="en-US" b="0" dirty="0"/>
              <a:t>Total		$97.8 </a:t>
            </a:r>
          </a:p>
          <a:p>
            <a:r>
              <a:rPr lang="en-US" b="0" dirty="0"/>
              <a:t>*In</a:t>
            </a:r>
            <a:r>
              <a:rPr lang="en-US" b="0" baseline="0" dirty="0"/>
              <a:t> millions</a:t>
            </a:r>
            <a:endParaRPr lang="en-US" b="0" dirty="0"/>
          </a:p>
        </p:txBody>
      </p:sp>
    </p:spTree>
    <p:extLst>
      <p:ext uri="{BB962C8B-B14F-4D97-AF65-F5344CB8AC3E}">
        <p14:creationId xmlns:p14="http://schemas.microsoft.com/office/powerpoint/2010/main" val="1513538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cs typeface="Times New Roman" pitchFamily="18" charset="0"/>
              </a:rPr>
              <a:t>Because these six segments have total revenues of $97.8 million, that amount is used in applying the revenue test. Based on the 10 percent significance level, any segment with revenues of more than $9.78 million qualifies for required disclosure. Accordingly, the automotive, motion picture, and finance segments have satisfied this particular criterion. Atkinson must present appropriate disaggregated information for each of these three operating segments within its financial statements. </a:t>
            </a:r>
          </a:p>
        </p:txBody>
      </p:sp>
    </p:spTree>
    <p:extLst>
      <p:ext uri="{BB962C8B-B14F-4D97-AF65-F5344CB8AC3E}">
        <p14:creationId xmlns:p14="http://schemas.microsoft.com/office/powerpoint/2010/main" val="32623102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3.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4.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5.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6.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7.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8.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0.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1.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7"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28600" y="88900"/>
            <a:ext cx="8839200" cy="1206500"/>
          </a:xfrm>
        </p:spPr>
        <p:txBody>
          <a:bodyPr/>
          <a:lstStyle/>
          <a:p>
            <a:r>
              <a:rPr lang="en-US"/>
              <a:t>Click to edit Master title style</a:t>
            </a:r>
          </a:p>
        </p:txBody>
      </p:sp>
      <p:sp>
        <p:nvSpPr>
          <p:cNvPr id="3" name="Text Placeholder 2"/>
          <p:cNvSpPr>
            <a:spLocks noGrp="1"/>
          </p:cNvSpPr>
          <p:nvPr>
            <p:ph type="body" sz="half" idx="1"/>
          </p:nvPr>
        </p:nvSpPr>
        <p:spPr>
          <a:xfrm>
            <a:off x="838200" y="1676400"/>
            <a:ext cx="34671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81600" y="1600200"/>
            <a:ext cx="3467100" cy="4724400"/>
          </a:xfrm>
        </p:spPr>
        <p:txBody>
          <a:bodyPr/>
          <a:lstStyle/>
          <a:p>
            <a:pPr lvl="0"/>
            <a:endParaRPr lang="en-US" noProof="0" dirty="0"/>
          </a:p>
        </p:txBody>
      </p:sp>
      <p:sp>
        <p:nvSpPr>
          <p:cNvPr id="5"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ustDataLst>
      <p:tags r:id="rId1"/>
    </p:custDataLst>
    <p:extLst>
      <p:ext uri="{BB962C8B-B14F-4D97-AF65-F5344CB8AC3E}">
        <p14:creationId xmlns:p14="http://schemas.microsoft.com/office/powerpoint/2010/main" val="1758092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548312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dirty="0"/>
          </a:p>
        </p:txBody>
      </p:sp>
    </p:spTree>
    <p:custDataLst>
      <p:tags r:id="rId1"/>
    </p:custDataLst>
    <p:extLst>
      <p:ext uri="{BB962C8B-B14F-4D97-AF65-F5344CB8AC3E}">
        <p14:creationId xmlns:p14="http://schemas.microsoft.com/office/powerpoint/2010/main" val="27848938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18760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1258656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ustDataLst>
      <p:tags r:id="rId1"/>
    </p:custDataLst>
    <p:extLst>
      <p:ext uri="{BB962C8B-B14F-4D97-AF65-F5344CB8AC3E}">
        <p14:creationId xmlns:p14="http://schemas.microsoft.com/office/powerpoint/2010/main" val="6848163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006266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ustDataLst>
      <p:tags r:id="rId1"/>
    </p:custDataLst>
    <p:extLst>
      <p:ext uri="{BB962C8B-B14F-4D97-AF65-F5344CB8AC3E}">
        <p14:creationId xmlns:p14="http://schemas.microsoft.com/office/powerpoint/2010/main" val="4554981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ustDataLst>
      <p:tags r:id="rId1"/>
    </p:custDataLst>
    <p:extLst>
      <p:ext uri="{BB962C8B-B14F-4D97-AF65-F5344CB8AC3E}">
        <p14:creationId xmlns:p14="http://schemas.microsoft.com/office/powerpoint/2010/main" val="2401020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40820962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2239836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228600" y="88900"/>
            <a:ext cx="8839200" cy="1206500"/>
          </a:xfrm>
        </p:spPr>
        <p:txBody>
          <a:bodyPr/>
          <a:lstStyle/>
          <a:p>
            <a:r>
              <a:rPr lang="en-US"/>
              <a:t>Click to edit Master title style</a:t>
            </a:r>
          </a:p>
        </p:txBody>
      </p:sp>
      <p:sp>
        <p:nvSpPr>
          <p:cNvPr id="3" name="Text Placeholder 2"/>
          <p:cNvSpPr>
            <a:spLocks noGrp="1"/>
          </p:cNvSpPr>
          <p:nvPr>
            <p:ph type="body" sz="half" idx="1"/>
          </p:nvPr>
        </p:nvSpPr>
        <p:spPr>
          <a:xfrm>
            <a:off x="838200" y="1676400"/>
            <a:ext cx="34671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81600" y="1600200"/>
            <a:ext cx="3467100" cy="4724400"/>
          </a:xfrm>
        </p:spPr>
        <p:txBody>
          <a:bodyPr/>
          <a:lstStyle/>
          <a:p>
            <a:pPr lvl="0"/>
            <a:endParaRPr lang="en-US" noProof="0" dirty="0"/>
          </a:p>
        </p:txBody>
      </p:sp>
    </p:spTree>
    <p:custDataLst>
      <p:tags r:id="rId1"/>
    </p:custDataLst>
    <p:extLst>
      <p:ext uri="{BB962C8B-B14F-4D97-AF65-F5344CB8AC3E}">
        <p14:creationId xmlns:p14="http://schemas.microsoft.com/office/powerpoint/2010/main" val="2957147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endParaRPr lang="en-US" dirty="0"/>
          </a:p>
        </p:txBody>
      </p:sp>
      <p:sp>
        <p:nvSpPr>
          <p:cNvPr id="7"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p:cNvSpPr>
            <a:spLocks noGrp="1"/>
          </p:cNvSpPr>
          <p:nvPr>
            <p:ph type="sldNum" sz="quarter" idx="10"/>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9"/>
          <p:cNvSpPr>
            <a:spLocks noGrp="1"/>
          </p:cNvSpPr>
          <p:nvPr>
            <p:ph type="sldNum" sz="quarter" idx="4"/>
          </p:nvPr>
        </p:nvSpPr>
        <p:spPr>
          <a:xfrm>
            <a:off x="8229600" y="6553200"/>
            <a:ext cx="533400" cy="304800"/>
          </a:xfrm>
          <a:prstGeom prst="rect">
            <a:avLst/>
          </a:prstGeom>
        </p:spPr>
        <p:txBody>
          <a:bodyPr/>
          <a:lstStyle>
            <a:lvl1pPr>
              <a:defRPr sz="1200" b="0" i="0">
                <a:solidFill>
                  <a:srgbClr val="002060"/>
                </a:solidFill>
              </a:defRPr>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9"/>
          <p:cNvSpPr>
            <a:spLocks noGrp="1"/>
          </p:cNvSpPr>
          <p:nvPr>
            <p:ph type="sldNum" sz="quarter" idx="4"/>
          </p:nvPr>
        </p:nvSpPr>
        <p:spPr>
          <a:xfrm>
            <a:off x="8229600" y="6553200"/>
            <a:ext cx="533400" cy="304800"/>
          </a:xfrm>
          <a:prstGeom prst="rect">
            <a:avLst/>
          </a:prstGeom>
        </p:spPr>
        <p:txBody>
          <a:bodyPr/>
          <a:lstStyle>
            <a:lvl1pPr>
              <a:defRPr sz="1200"/>
            </a:lvl1pPr>
          </a:lstStyle>
          <a:p>
            <a:r>
              <a:rPr lang="en-US" dirty="0"/>
              <a:t>8-</a:t>
            </a:r>
            <a:fld id="{0CD9D783-C76B-4F4C-BE39-54956A6C484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4800" y="152400"/>
            <a:ext cx="87630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p:cNvSpPr>
            <a:spLocks noGrp="1"/>
          </p:cNvSpPr>
          <p:nvPr>
            <p:ph type="sldNum" sz="quarter" idx="4"/>
          </p:nvPr>
        </p:nvSpPr>
        <p:spPr>
          <a:xfrm>
            <a:off x="8229600" y="6553200"/>
            <a:ext cx="533400" cy="304800"/>
          </a:xfrm>
          <a:prstGeom prst="rect">
            <a:avLst/>
          </a:prstGeom>
        </p:spPr>
        <p:txBody>
          <a:bodyPr/>
          <a:lstStyle>
            <a:lvl1pPr>
              <a:defRPr sz="1200" b="1" i="1">
                <a:solidFill>
                  <a:srgbClr val="002060"/>
                </a:solidFill>
              </a:defRPr>
            </a:lvl1pPr>
          </a:lstStyle>
          <a:p>
            <a:r>
              <a:rPr lang="en-US" dirty="0"/>
              <a:t>8-</a:t>
            </a:r>
            <a:fld id="{0CD9D783-C76B-4F4C-BE39-54956A6C4847}" type="slidenum">
              <a:rPr lang="en-US" smtClean="0"/>
              <a:pPr/>
              <a:t>‹#›</a:t>
            </a:fld>
            <a:endParaRPr lang="en-US" dirty="0"/>
          </a:p>
        </p:txBody>
      </p:sp>
    </p:spTree>
    <p:custDataLst>
      <p:tags r:id="rId14"/>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4800" y="152400"/>
            <a:ext cx="87630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6"/>
          <p:cNvSpPr txBox="1">
            <a:spLocks/>
          </p:cNvSpPr>
          <p:nvPr userDrawn="1"/>
        </p:nvSpPr>
        <p:spPr bwMode="auto">
          <a:xfrm>
            <a:off x="8153400" y="6477000"/>
            <a:ext cx="762000" cy="3048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defPPr>
              <a:defRPr lang="en-US"/>
            </a:defPPr>
            <a:lvl1pPr algn="l" rtl="0" eaLnBrk="0" fontAlgn="base" hangingPunct="0">
              <a:spcBef>
                <a:spcPct val="0"/>
              </a:spcBef>
              <a:spcAft>
                <a:spcPct val="0"/>
              </a:spcAft>
              <a:defRPr sz="1200" b="1" kern="1200" dirty="0">
                <a:solidFill>
                  <a:srgbClr val="000099"/>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66"/>
                </a:solidFill>
                <a:effectLst/>
                <a:uLnTx/>
                <a:uFillTx/>
                <a:latin typeface="Times New Roman" pitchFamily="18" charset="0"/>
              </a:rPr>
              <a:t>8-</a:t>
            </a:r>
            <a:fld id="{2CA3D332-B4E7-4509-B296-76CD361CF01C}" type="slidenum">
              <a:rPr kumimoji="0" lang="en-US" sz="1200" b="1" i="0" u="none" strike="noStrike" kern="1200" cap="none" spc="0" normalizeH="0" baseline="0" noProof="0" smtClean="0">
                <a:ln>
                  <a:noFill/>
                </a:ln>
                <a:solidFill>
                  <a:srgbClr val="000066"/>
                </a:solidFill>
                <a:effectLst/>
                <a:uLnTx/>
                <a:uFillTx/>
                <a:latin typeface="Times New Roman" pitchFamily="18"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1200" b="1" i="0" u="none" strike="noStrike" kern="1200" cap="none" spc="0" normalizeH="0" baseline="0" noProof="0" dirty="0">
              <a:ln>
                <a:noFill/>
              </a:ln>
              <a:solidFill>
                <a:srgbClr val="000066"/>
              </a:solidFill>
              <a:effectLst/>
              <a:uLnTx/>
              <a:uFillTx/>
              <a:latin typeface="Times New Roman" pitchFamily="18" charset="0"/>
            </a:endParaRPr>
          </a:p>
        </p:txBody>
      </p:sp>
    </p:spTree>
    <p:custDataLst>
      <p:tags r:id="rId14"/>
    </p:custDataLst>
    <p:extLst>
      <p:ext uri="{BB962C8B-B14F-4D97-AF65-F5344CB8AC3E}">
        <p14:creationId xmlns:p14="http://schemas.microsoft.com/office/powerpoint/2010/main" val="408922363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tags" Target="../tags/tag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tags" Target="../tags/tag3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tags" Target="../tags/tag3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52400" y="152400"/>
            <a:ext cx="8763000" cy="1143000"/>
          </a:xfrm>
        </p:spPr>
        <p:txBody>
          <a:bodyPr/>
          <a:lstStyle/>
          <a:p>
            <a:r>
              <a:rPr lang="en-US" sz="4000" dirty="0"/>
              <a:t>Chapter Eight</a:t>
            </a:r>
          </a:p>
        </p:txBody>
      </p:sp>
      <p:sp>
        <p:nvSpPr>
          <p:cNvPr id="198664" name="Rectangle 8"/>
          <p:cNvSpPr>
            <a:spLocks noChangeArrowheads="1"/>
          </p:cNvSpPr>
          <p:nvPr/>
        </p:nvSpPr>
        <p:spPr bwMode="auto">
          <a:xfrm>
            <a:off x="228600" y="1981200"/>
            <a:ext cx="4724400" cy="4038600"/>
          </a:xfrm>
          <a:prstGeom prst="rect">
            <a:avLst/>
          </a:prstGeom>
          <a:noFill/>
          <a:ln w="12700">
            <a:noFill/>
            <a:miter lim="800000"/>
            <a:headEnd/>
            <a:tailEnd/>
          </a:ln>
          <a:effectLst/>
        </p:spPr>
        <p:txBody>
          <a:bodyPr anchor="ctr" anchorCtr="1"/>
          <a:lstStyle/>
          <a:p>
            <a:pPr algn="ctr">
              <a:defRPr/>
            </a:pPr>
            <a:r>
              <a:rPr lang="en-US" sz="4400" b="1" dirty="0">
                <a:solidFill>
                  <a:srgbClr val="002060"/>
                </a:solidFill>
                <a:cs typeface="Times New Roman" pitchFamily="18" charset="0"/>
              </a:rPr>
              <a:t>Segment and Interim </a:t>
            </a:r>
          </a:p>
          <a:p>
            <a:pPr algn="ctr">
              <a:defRPr/>
            </a:pPr>
            <a:r>
              <a:rPr lang="en-US" sz="4400" b="1" dirty="0">
                <a:solidFill>
                  <a:srgbClr val="002060"/>
                </a:solidFill>
                <a:cs typeface="Times New Roman" pitchFamily="18" charset="0"/>
              </a:rPr>
              <a:t>Reporting</a:t>
            </a:r>
          </a:p>
        </p:txBody>
      </p:sp>
      <p:sp>
        <p:nvSpPr>
          <p:cNvPr id="7" name="Rectangle 6"/>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11D63E27-10C7-4378-98F1-C9C1AF4E6A58}"/>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95400" y="2170113"/>
            <a:ext cx="6934200" cy="954087"/>
          </a:xfrm>
          <a:prstGeom prst="rect">
            <a:avLst/>
          </a:prstGeom>
          <a:noFill/>
        </p:spPr>
        <p:txBody>
          <a:bodyPr wrap="square">
            <a:spAutoFit/>
          </a:bodyPr>
          <a:lstStyle/>
          <a:p>
            <a:pPr>
              <a:defRPr/>
            </a:pPr>
            <a:r>
              <a:rPr lang="en-US" sz="2800" b="1" dirty="0">
                <a:solidFill>
                  <a:srgbClr val="002060"/>
                </a:solidFill>
                <a:cs typeface="Times New Roman" pitchFamily="18" charset="0"/>
              </a:rPr>
              <a:t>Atkinson’s six segments had the following financial results:</a:t>
            </a:r>
          </a:p>
        </p:txBody>
      </p:sp>
      <p:sp>
        <p:nvSpPr>
          <p:cNvPr id="3" name="Rectangle 2"/>
          <p:cNvSpPr/>
          <p:nvPr/>
        </p:nvSpPr>
        <p:spPr>
          <a:xfrm>
            <a:off x="3300337" y="1762780"/>
            <a:ext cx="3112262" cy="523220"/>
          </a:xfrm>
          <a:prstGeom prst="rect">
            <a:avLst/>
          </a:prstGeom>
        </p:spPr>
        <p:txBody>
          <a:bodyPr wrap="none">
            <a:spAutoFit/>
          </a:bodyPr>
          <a:lstStyle/>
          <a:p>
            <a:r>
              <a:rPr lang="en-US" sz="2800" b="1" dirty="0">
                <a:solidFill>
                  <a:srgbClr val="002060"/>
                </a:solidFill>
              </a:rPr>
              <a:t>Profit or Loss Test:</a:t>
            </a:r>
          </a:p>
        </p:txBody>
      </p:sp>
      <p:sp>
        <p:nvSpPr>
          <p:cNvPr id="2" name="Title 1"/>
          <p:cNvSpPr>
            <a:spLocks noGrp="1"/>
          </p:cNvSpPr>
          <p:nvPr>
            <p:ph type="title"/>
          </p:nvPr>
        </p:nvSpPr>
        <p:spPr/>
        <p:txBody>
          <a:bodyPr/>
          <a:lstStyle/>
          <a:p>
            <a:r>
              <a:rPr lang="en-US" kern="0" dirty="0"/>
              <a:t>Profit or Loss Test Example </a:t>
            </a:r>
            <a:endParaRPr lang="en-US" dirty="0"/>
          </a:p>
        </p:txBody>
      </p:sp>
      <p:sp>
        <p:nvSpPr>
          <p:cNvPr id="10" name="Rectangle 9"/>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10-01 at 10.51.0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124200"/>
            <a:ext cx="3617743" cy="3289868"/>
          </a:xfrm>
          <a:prstGeom prst="rect">
            <a:avLst/>
          </a:prstGeom>
        </p:spPr>
      </p:pic>
      <p:pic>
        <p:nvPicPr>
          <p:cNvPr id="5" name="Picture 4" descr="Screen Shot 2019-10-01 at 10.51.20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600" y="3124200"/>
            <a:ext cx="2819400" cy="330048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9-10-01 at 10.53.32 A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3581400"/>
            <a:ext cx="7620000" cy="2748064"/>
          </a:xfrm>
          <a:prstGeom prst="rect">
            <a:avLst/>
          </a:prstGeom>
        </p:spPr>
      </p:pic>
      <p:sp>
        <p:nvSpPr>
          <p:cNvPr id="6" name="TextBox 5"/>
          <p:cNvSpPr txBox="1"/>
          <p:nvPr/>
        </p:nvSpPr>
        <p:spPr>
          <a:xfrm>
            <a:off x="609600" y="1507629"/>
            <a:ext cx="7391400" cy="2092881"/>
          </a:xfrm>
          <a:prstGeom prst="rect">
            <a:avLst/>
          </a:prstGeom>
          <a:noFill/>
        </p:spPr>
        <p:txBody>
          <a:bodyPr wrap="square">
            <a:spAutoFit/>
          </a:bodyPr>
          <a:lstStyle/>
          <a:p>
            <a:pPr>
              <a:defRPr/>
            </a:pPr>
            <a:r>
              <a:rPr lang="en-US" sz="2600" b="1" dirty="0">
                <a:solidFill>
                  <a:srgbClr val="002060"/>
                </a:solidFill>
                <a:cs typeface="Times New Roman" pitchFamily="18" charset="0"/>
              </a:rPr>
              <a:t>The individual profits and losses are compared to 10 percent of the LARGER of the profit or loss totals, and four are determined to be reportable because they are greater than $1.65 million = ($16.5 × .10).</a:t>
            </a:r>
          </a:p>
        </p:txBody>
      </p:sp>
      <p:cxnSp>
        <p:nvCxnSpPr>
          <p:cNvPr id="27" name="Straight Arrow Connector 8"/>
          <p:cNvCxnSpPr>
            <a:cxnSpLocks noChangeShapeType="1"/>
          </p:cNvCxnSpPr>
          <p:nvPr/>
        </p:nvCxnSpPr>
        <p:spPr bwMode="auto">
          <a:xfrm flipH="1" flipV="1">
            <a:off x="8153400" y="4343400"/>
            <a:ext cx="838200" cy="685800"/>
          </a:xfrm>
          <a:prstGeom prst="straightConnector1">
            <a:avLst/>
          </a:prstGeom>
          <a:noFill/>
          <a:ln w="38100" algn="ctr">
            <a:solidFill>
              <a:schemeClr val="accent5">
                <a:lumMod val="50000"/>
              </a:schemeClr>
            </a:solidFill>
            <a:round/>
            <a:headEnd/>
            <a:tailEnd type="arrow" w="med" len="med"/>
          </a:ln>
        </p:spPr>
      </p:cxnSp>
      <p:cxnSp>
        <p:nvCxnSpPr>
          <p:cNvPr id="28" name="Straight Arrow Connector 9"/>
          <p:cNvCxnSpPr>
            <a:cxnSpLocks noChangeShapeType="1"/>
          </p:cNvCxnSpPr>
          <p:nvPr/>
        </p:nvCxnSpPr>
        <p:spPr bwMode="auto">
          <a:xfrm flipH="1" flipV="1">
            <a:off x="8229600" y="4955432"/>
            <a:ext cx="762000" cy="73768"/>
          </a:xfrm>
          <a:prstGeom prst="straightConnector1">
            <a:avLst/>
          </a:prstGeom>
          <a:noFill/>
          <a:ln w="38100" algn="ctr">
            <a:solidFill>
              <a:schemeClr val="accent5">
                <a:lumMod val="50000"/>
              </a:schemeClr>
            </a:solidFill>
            <a:round/>
            <a:headEnd/>
            <a:tailEnd type="arrow" w="med" len="med"/>
          </a:ln>
        </p:spPr>
      </p:cxnSp>
      <p:cxnSp>
        <p:nvCxnSpPr>
          <p:cNvPr id="30" name="Straight Arrow Connector 21"/>
          <p:cNvCxnSpPr>
            <a:cxnSpLocks noChangeShapeType="1"/>
          </p:cNvCxnSpPr>
          <p:nvPr/>
        </p:nvCxnSpPr>
        <p:spPr bwMode="auto">
          <a:xfrm flipH="1">
            <a:off x="8153400" y="5029200"/>
            <a:ext cx="914400" cy="457200"/>
          </a:xfrm>
          <a:prstGeom prst="straightConnector1">
            <a:avLst/>
          </a:prstGeom>
          <a:noFill/>
          <a:ln w="38100" algn="ctr">
            <a:solidFill>
              <a:schemeClr val="accent5">
                <a:lumMod val="50000"/>
              </a:schemeClr>
            </a:solidFill>
            <a:round/>
            <a:headEnd/>
            <a:tailEnd type="arrow" w="med" len="med"/>
          </a:ln>
        </p:spPr>
      </p:cxnSp>
      <p:cxnSp>
        <p:nvCxnSpPr>
          <p:cNvPr id="22" name="Straight Arrow Connector 9"/>
          <p:cNvCxnSpPr>
            <a:cxnSpLocks noChangeShapeType="1"/>
          </p:cNvCxnSpPr>
          <p:nvPr/>
        </p:nvCxnSpPr>
        <p:spPr bwMode="auto">
          <a:xfrm flipH="1" flipV="1">
            <a:off x="8229600" y="4572001"/>
            <a:ext cx="762000" cy="457199"/>
          </a:xfrm>
          <a:prstGeom prst="straightConnector1">
            <a:avLst/>
          </a:prstGeom>
          <a:noFill/>
          <a:ln w="38100" algn="ctr">
            <a:solidFill>
              <a:schemeClr val="accent5">
                <a:lumMod val="50000"/>
              </a:schemeClr>
            </a:solidFill>
            <a:round/>
            <a:headEnd/>
            <a:tailEnd type="arrow" w="med" len="med"/>
          </a:ln>
        </p:spPr>
      </p:cxnSp>
      <p:sp>
        <p:nvSpPr>
          <p:cNvPr id="2" name="Title 1"/>
          <p:cNvSpPr>
            <a:spLocks noGrp="1"/>
          </p:cNvSpPr>
          <p:nvPr>
            <p:ph type="title"/>
          </p:nvPr>
        </p:nvSpPr>
        <p:spPr/>
        <p:txBody>
          <a:bodyPr/>
          <a:lstStyle/>
          <a:p>
            <a:pPr rtl="0" eaLnBrk="0" fontAlgn="base" hangingPunct="0"/>
            <a:r>
              <a:rPr lang="en-US" dirty="0"/>
              <a:t>Profit </a:t>
            </a:r>
            <a:r>
              <a:rPr lang="en-US" sz="4000" b="1" kern="1200" dirty="0">
                <a:solidFill>
                  <a:srgbClr val="002060"/>
                </a:solidFill>
                <a:effectLst/>
                <a:latin typeface="Times New Roman" pitchFamily="18" charset="0"/>
                <a:ea typeface="+mj-ea"/>
                <a:cs typeface="Times New Roman" pitchFamily="18" charset="0"/>
              </a:rPr>
              <a:t>and Loss Test Reportable Segments</a:t>
            </a:r>
            <a:endParaRPr lang="en-US" dirty="0">
              <a:effectLst/>
            </a:endParaRPr>
          </a:p>
        </p:txBody>
      </p:sp>
      <p:sp>
        <p:nvSpPr>
          <p:cNvPr id="9" name="Rectangle 8"/>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9-10-01 at 10.55.4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971800"/>
            <a:ext cx="7543800" cy="3348138"/>
          </a:xfrm>
          <a:prstGeom prst="rect">
            <a:avLst/>
          </a:prstGeom>
        </p:spPr>
      </p:pic>
      <p:sp>
        <p:nvSpPr>
          <p:cNvPr id="7" name="TextBox 6"/>
          <p:cNvSpPr txBox="1"/>
          <p:nvPr/>
        </p:nvSpPr>
        <p:spPr>
          <a:xfrm>
            <a:off x="457200" y="1865313"/>
            <a:ext cx="8458200" cy="954087"/>
          </a:xfrm>
          <a:prstGeom prst="rect">
            <a:avLst/>
          </a:prstGeom>
          <a:noFill/>
        </p:spPr>
        <p:txBody>
          <a:bodyPr wrap="square">
            <a:spAutoFit/>
          </a:bodyPr>
          <a:lstStyle/>
          <a:p>
            <a:pPr>
              <a:defRPr/>
            </a:pPr>
            <a:r>
              <a:rPr lang="en-US" sz="2800" b="1" dirty="0">
                <a:solidFill>
                  <a:srgbClr val="002060"/>
                </a:solidFill>
                <a:cs typeface="Times New Roman" pitchFamily="18" charset="0"/>
              </a:rPr>
              <a:t>Three of Atkinson’s segments have at least 10 percent of the total assets ($4.43 million):</a:t>
            </a:r>
          </a:p>
        </p:txBody>
      </p:sp>
      <p:cxnSp>
        <p:nvCxnSpPr>
          <p:cNvPr id="11" name="Straight Arrow Connector 7"/>
          <p:cNvCxnSpPr>
            <a:cxnSpLocks noChangeShapeType="1"/>
          </p:cNvCxnSpPr>
          <p:nvPr/>
        </p:nvCxnSpPr>
        <p:spPr bwMode="auto">
          <a:xfrm flipH="1" flipV="1">
            <a:off x="8077200" y="3733800"/>
            <a:ext cx="914400" cy="838200"/>
          </a:xfrm>
          <a:prstGeom prst="straightConnector1">
            <a:avLst/>
          </a:prstGeom>
          <a:noFill/>
          <a:ln w="38100" algn="ctr">
            <a:solidFill>
              <a:schemeClr val="accent5">
                <a:lumMod val="50000"/>
              </a:schemeClr>
            </a:solidFill>
            <a:round/>
            <a:headEnd/>
            <a:tailEnd type="arrow" w="med" len="med"/>
          </a:ln>
        </p:spPr>
      </p:cxnSp>
      <p:cxnSp>
        <p:nvCxnSpPr>
          <p:cNvPr id="12" name="Straight Arrow Connector 8"/>
          <p:cNvCxnSpPr>
            <a:cxnSpLocks noChangeShapeType="1"/>
          </p:cNvCxnSpPr>
          <p:nvPr/>
        </p:nvCxnSpPr>
        <p:spPr bwMode="auto">
          <a:xfrm flipH="1">
            <a:off x="8077200" y="4571999"/>
            <a:ext cx="914400" cy="1"/>
          </a:xfrm>
          <a:prstGeom prst="straightConnector1">
            <a:avLst/>
          </a:prstGeom>
          <a:noFill/>
          <a:ln w="38100" algn="ctr">
            <a:solidFill>
              <a:schemeClr val="accent5">
                <a:lumMod val="50000"/>
              </a:schemeClr>
            </a:solidFill>
            <a:round/>
            <a:headEnd/>
            <a:tailEnd type="arrow" w="med" len="med"/>
          </a:ln>
        </p:spPr>
      </p:cxnSp>
      <p:cxnSp>
        <p:nvCxnSpPr>
          <p:cNvPr id="13" name="Straight Arrow Connector 9"/>
          <p:cNvCxnSpPr>
            <a:cxnSpLocks noChangeShapeType="1"/>
          </p:cNvCxnSpPr>
          <p:nvPr/>
        </p:nvCxnSpPr>
        <p:spPr bwMode="auto">
          <a:xfrm flipH="1">
            <a:off x="8077200" y="4572000"/>
            <a:ext cx="914400" cy="609600"/>
          </a:xfrm>
          <a:prstGeom prst="straightConnector1">
            <a:avLst/>
          </a:prstGeom>
          <a:noFill/>
          <a:ln w="38100" algn="ctr">
            <a:solidFill>
              <a:schemeClr val="accent5">
                <a:lumMod val="50000"/>
              </a:schemeClr>
            </a:solidFill>
            <a:round/>
            <a:headEnd/>
            <a:tailEnd type="arrow" w="med" len="med"/>
          </a:ln>
        </p:spPr>
      </p:cxnSp>
      <p:sp>
        <p:nvSpPr>
          <p:cNvPr id="2" name="Title 1"/>
          <p:cNvSpPr>
            <a:spLocks noGrp="1"/>
          </p:cNvSpPr>
          <p:nvPr>
            <p:ph type="title"/>
          </p:nvPr>
        </p:nvSpPr>
        <p:spPr/>
        <p:txBody>
          <a:bodyPr/>
          <a:lstStyle/>
          <a:p>
            <a:r>
              <a:rPr lang="en-US" kern="0" dirty="0"/>
              <a:t>Asset Test Reportable Segments </a:t>
            </a:r>
            <a:endParaRPr lang="en-US" dirty="0"/>
          </a:p>
        </p:txBody>
      </p:sp>
      <p:sp>
        <p:nvSpPr>
          <p:cNvPr id="8" name="Rectangle 7"/>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7200" y="1510605"/>
            <a:ext cx="8458200" cy="1384995"/>
          </a:xfrm>
          <a:prstGeom prst="rect">
            <a:avLst/>
          </a:prstGeom>
          <a:noFill/>
        </p:spPr>
        <p:txBody>
          <a:bodyPr wrap="square">
            <a:spAutoFit/>
          </a:bodyPr>
          <a:lstStyle/>
          <a:p>
            <a:pPr>
              <a:defRPr/>
            </a:pPr>
            <a:r>
              <a:rPr lang="en-US" sz="2800" b="1" dirty="0">
                <a:solidFill>
                  <a:srgbClr val="002060"/>
                </a:solidFill>
                <a:cs typeface="Times New Roman" pitchFamily="18" charset="0"/>
              </a:rPr>
              <a:t>Because four of Atkinson’s operating segments meet at least one of the quantitative tests, they are considered reportable.</a:t>
            </a:r>
          </a:p>
        </p:txBody>
      </p:sp>
      <p:sp>
        <p:nvSpPr>
          <p:cNvPr id="2" name="Title 1"/>
          <p:cNvSpPr>
            <a:spLocks noGrp="1"/>
          </p:cNvSpPr>
          <p:nvPr>
            <p:ph type="title"/>
          </p:nvPr>
        </p:nvSpPr>
        <p:spPr/>
        <p:txBody>
          <a:bodyPr/>
          <a:lstStyle/>
          <a:p>
            <a:pPr>
              <a:lnSpc>
                <a:spcPct val="85000"/>
              </a:lnSpc>
              <a:defRPr/>
            </a:pPr>
            <a:r>
              <a:rPr lang="en-US" kern="0" dirty="0"/>
              <a:t>Segments Meeting Quantitative Tests Threshold</a:t>
            </a:r>
            <a:endParaRPr lang="en-US" dirty="0"/>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10-01 at 10.57.1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00400"/>
            <a:ext cx="9144000" cy="23069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Operating Segment Tests: Other Guidelines</a:t>
            </a:r>
          </a:p>
        </p:txBody>
      </p:sp>
      <p:sp>
        <p:nvSpPr>
          <p:cNvPr id="14339" name="Rectangle 3"/>
          <p:cNvSpPr>
            <a:spLocks noGrp="1" noChangeArrowheads="1"/>
          </p:cNvSpPr>
          <p:nvPr>
            <p:ph idx="4294967295"/>
          </p:nvPr>
        </p:nvSpPr>
        <p:spPr>
          <a:xfrm>
            <a:off x="838200" y="1600200"/>
            <a:ext cx="7772400" cy="4495800"/>
          </a:xfrm>
          <a:ln w="38100">
            <a:noFill/>
          </a:ln>
        </p:spPr>
        <p:txBody>
          <a:bodyPr/>
          <a:lstStyle/>
          <a:p>
            <a:pPr>
              <a:spcBef>
                <a:spcPts val="1200"/>
              </a:spcBef>
              <a:buFont typeface="Wingdings" panose="05000000000000000000" pitchFamily="2" charset="2"/>
              <a:buChar char="Ø"/>
            </a:pPr>
            <a:r>
              <a:rPr lang="en-US" sz="2600" dirty="0"/>
              <a:t>The combined sales revenues of the disclosed segments must be at least 75 percent of total company sales, excluding intra-entity sales.</a:t>
            </a:r>
          </a:p>
          <a:p>
            <a:pPr>
              <a:spcBef>
                <a:spcPts val="1200"/>
              </a:spcBef>
              <a:buFont typeface="Wingdings" panose="05000000000000000000" pitchFamily="2" charset="2"/>
              <a:buChar char="Ø"/>
            </a:pPr>
            <a:r>
              <a:rPr lang="en-US" sz="2600" dirty="0"/>
              <a:t>Segments must be added until the 75 percent test is met (even if the additional segments do not meet the reportable segment criteria).</a:t>
            </a:r>
          </a:p>
          <a:p>
            <a:pPr>
              <a:spcBef>
                <a:spcPts val="1200"/>
              </a:spcBef>
              <a:buFont typeface="Wingdings" panose="05000000000000000000" pitchFamily="2" charset="2"/>
              <a:buChar char="Ø"/>
            </a:pPr>
            <a:r>
              <a:rPr lang="en-US" sz="2600" dirty="0"/>
              <a:t>Although a maximum number is not prescribed, </a:t>
            </a:r>
            <a:r>
              <a:rPr lang="en-US" sz="2800" dirty="0"/>
              <a:t>FASB ASC 280-10-50-18 </a:t>
            </a:r>
            <a:r>
              <a:rPr lang="en-US" sz="2600" dirty="0"/>
              <a:t>suggests that 10 separately reported segments might be the practical limit.</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Procedures to Determine Separately Reportable Operating Segments</a:t>
            </a:r>
          </a:p>
        </p:txBody>
      </p:sp>
      <p:pic>
        <p:nvPicPr>
          <p:cNvPr id="3" name="Content Placeholder 2" descr="Screen Shot 2019-10-01 at 10.58.34 AM.png"/>
          <p:cNvPicPr>
            <a:picLocks noGrp="1" noChangeAspect="1"/>
          </p:cNvPicPr>
          <p:nvPr>
            <p:ph idx="1"/>
          </p:nvPr>
        </p:nvPicPr>
        <p:blipFill>
          <a:blip r:embed="rId3">
            <a:extLst>
              <a:ext uri="{28A0092B-C50C-407E-A947-70E740481C1C}">
                <a14:useLocalDpi xmlns:a14="http://schemas.microsoft.com/office/drawing/2010/main" val="0"/>
              </a:ext>
            </a:extLst>
          </a:blip>
          <a:srcRect l="-44264" r="-44264"/>
          <a:stretch>
            <a:fillRect/>
          </a:stretch>
        </p:blipFill>
        <p:spPr/>
      </p:pic>
      <p:sp>
        <p:nvSpPr>
          <p:cNvPr id="5" name="Rectangle 4"/>
          <p:cNvSpPr/>
          <p:nvPr/>
        </p:nvSpPr>
        <p:spPr>
          <a:xfrm>
            <a:off x="217714" y="6437784"/>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52706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8-3</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List the basic disclosure requirements for operating segments.</a:t>
            </a:r>
            <a:endParaRPr lang="en-US" sz="36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35963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dirty="0"/>
              <a:t>Required Segment Disclosures—General Information</a:t>
            </a:r>
          </a:p>
        </p:txBody>
      </p:sp>
      <p:sp>
        <p:nvSpPr>
          <p:cNvPr id="15363" name="Rectangle 4"/>
          <p:cNvSpPr>
            <a:spLocks noGrp="1" noChangeArrowheads="1"/>
          </p:cNvSpPr>
          <p:nvPr>
            <p:ph idx="1"/>
          </p:nvPr>
        </p:nvSpPr>
        <p:spPr>
          <a:ln w="38100">
            <a:noFill/>
          </a:ln>
        </p:spPr>
        <p:txBody>
          <a:bodyPr/>
          <a:lstStyle/>
          <a:p>
            <a:pPr marL="0" indent="0">
              <a:lnSpc>
                <a:spcPct val="90000"/>
              </a:lnSpc>
              <a:buClr>
                <a:schemeClr val="tx2">
                  <a:lumMod val="75000"/>
                </a:schemeClr>
              </a:buClr>
              <a:buNone/>
            </a:pPr>
            <a:r>
              <a:rPr lang="en-US" sz="2800" dirty="0"/>
              <a:t>Significant company information is required to be disclosed for each operating segment: </a:t>
            </a:r>
          </a:p>
          <a:p>
            <a:pPr marL="514350" indent="-514350">
              <a:lnSpc>
                <a:spcPct val="90000"/>
              </a:lnSpc>
              <a:buClr>
                <a:schemeClr val="tx2">
                  <a:lumMod val="75000"/>
                </a:schemeClr>
              </a:buClr>
              <a:buFont typeface="+mj-lt"/>
              <a:buAutoNum type="arabicParenR"/>
            </a:pPr>
            <a:r>
              <a:rPr lang="en-US" sz="2800" dirty="0"/>
              <a:t>General information about each operating segment:</a:t>
            </a:r>
          </a:p>
          <a:p>
            <a:pPr marL="914400" lvl="1" indent="-514350">
              <a:lnSpc>
                <a:spcPct val="90000"/>
              </a:lnSpc>
              <a:buClr>
                <a:schemeClr val="tx2">
                  <a:lumMod val="75000"/>
                </a:schemeClr>
              </a:buClr>
              <a:buFont typeface="Wingdings" panose="05000000000000000000" pitchFamily="2" charset="2"/>
              <a:buChar char="Ø"/>
            </a:pPr>
            <a:r>
              <a:rPr lang="en-US" sz="2600" dirty="0"/>
              <a:t>Factors used to identify reportable operating segments.</a:t>
            </a:r>
          </a:p>
          <a:p>
            <a:pPr marL="914400" lvl="1" indent="-514350">
              <a:lnSpc>
                <a:spcPct val="90000"/>
              </a:lnSpc>
              <a:buClr>
                <a:schemeClr val="tx2">
                  <a:lumMod val="75000"/>
                </a:schemeClr>
              </a:buClr>
              <a:buFont typeface="Wingdings" panose="05000000000000000000" pitchFamily="2" charset="2"/>
              <a:buChar char="Ø"/>
            </a:pPr>
            <a:r>
              <a:rPr lang="en-US" sz="2600" dirty="0"/>
              <a:t>Types of products and services from which each operating segment reported derives its revenues. </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dirty="0"/>
              <a:t>Required Segment Disclosures—Profit or Loss</a:t>
            </a:r>
          </a:p>
        </p:txBody>
      </p:sp>
      <p:sp>
        <p:nvSpPr>
          <p:cNvPr id="15363" name="Rectangle 4"/>
          <p:cNvSpPr>
            <a:spLocks noGrp="1" noChangeArrowheads="1"/>
          </p:cNvSpPr>
          <p:nvPr>
            <p:ph idx="1"/>
          </p:nvPr>
        </p:nvSpPr>
        <p:spPr>
          <a:xfrm>
            <a:off x="457200" y="1524000"/>
            <a:ext cx="8229600" cy="4525963"/>
          </a:xfrm>
          <a:ln w="38100">
            <a:noFill/>
          </a:ln>
        </p:spPr>
        <p:txBody>
          <a:bodyPr/>
          <a:lstStyle/>
          <a:p>
            <a:pPr marL="514350" indent="-514350">
              <a:spcBef>
                <a:spcPts val="600"/>
              </a:spcBef>
              <a:buClr>
                <a:schemeClr val="tx2">
                  <a:lumMod val="75000"/>
                </a:schemeClr>
              </a:buClr>
              <a:buFont typeface="+mj-lt"/>
              <a:buAutoNum type="arabicParenR" startAt="2"/>
            </a:pPr>
            <a:r>
              <a:rPr lang="en-US" sz="2600" dirty="0"/>
              <a:t>Segment profit or loss must be disclosed if it is regularly provided to or included in the measure of segment profit or loss reviewed by the chief operating decision maker:</a:t>
            </a:r>
          </a:p>
          <a:p>
            <a:pPr lvl="1">
              <a:spcBef>
                <a:spcPts val="600"/>
              </a:spcBef>
              <a:buClr>
                <a:schemeClr val="tx2">
                  <a:lumMod val="75000"/>
                </a:schemeClr>
              </a:buClr>
              <a:buFont typeface="Wingdings" panose="05000000000000000000" pitchFamily="2" charset="2"/>
              <a:buChar char="Ø"/>
            </a:pPr>
            <a:r>
              <a:rPr lang="en-US" sz="2500" dirty="0"/>
              <a:t>Revenues from external customers. </a:t>
            </a:r>
          </a:p>
          <a:p>
            <a:pPr lvl="1">
              <a:spcBef>
                <a:spcPts val="600"/>
              </a:spcBef>
              <a:buClr>
                <a:schemeClr val="tx2">
                  <a:lumMod val="75000"/>
                </a:schemeClr>
              </a:buClr>
              <a:buFont typeface="Wingdings" panose="05000000000000000000" pitchFamily="2" charset="2"/>
              <a:buChar char="Ø"/>
            </a:pPr>
            <a:r>
              <a:rPr lang="en-US" sz="2500" dirty="0"/>
              <a:t>Transaction revenues from other operating segments. </a:t>
            </a:r>
          </a:p>
          <a:p>
            <a:pPr lvl="1">
              <a:spcBef>
                <a:spcPts val="600"/>
              </a:spcBef>
              <a:buClr>
                <a:schemeClr val="tx2">
                  <a:lumMod val="75000"/>
                </a:schemeClr>
              </a:buClr>
              <a:buFont typeface="Wingdings" panose="05000000000000000000" pitchFamily="2" charset="2"/>
              <a:buChar char="Ø"/>
            </a:pPr>
            <a:r>
              <a:rPr lang="en-US" sz="2500" dirty="0"/>
              <a:t>Interest revenue and expense (reported separately).</a:t>
            </a:r>
          </a:p>
          <a:p>
            <a:pPr lvl="1">
              <a:spcBef>
                <a:spcPts val="600"/>
              </a:spcBef>
              <a:buClr>
                <a:schemeClr val="tx2">
                  <a:lumMod val="75000"/>
                </a:schemeClr>
              </a:buClr>
              <a:buFont typeface="Wingdings" panose="05000000000000000000" pitchFamily="2" charset="2"/>
              <a:buChar char="Ø"/>
            </a:pPr>
            <a:r>
              <a:rPr lang="en-US" sz="2500" dirty="0"/>
              <a:t>Depreciation, depletion, and amortization expense.</a:t>
            </a:r>
          </a:p>
          <a:p>
            <a:pPr lvl="1">
              <a:spcBef>
                <a:spcPts val="600"/>
              </a:spcBef>
              <a:buClr>
                <a:schemeClr val="tx2">
                  <a:lumMod val="75000"/>
                </a:schemeClr>
              </a:buClr>
              <a:buFont typeface="Wingdings" panose="05000000000000000000" pitchFamily="2" charset="2"/>
              <a:buChar char="Ø"/>
            </a:pPr>
            <a:r>
              <a:rPr lang="en-US" sz="2500" dirty="0"/>
              <a:t>Equity in the net income of investees (equity method). </a:t>
            </a:r>
          </a:p>
          <a:p>
            <a:pPr lvl="1">
              <a:spcBef>
                <a:spcPts val="600"/>
              </a:spcBef>
              <a:buClr>
                <a:schemeClr val="tx2">
                  <a:lumMod val="75000"/>
                </a:schemeClr>
              </a:buClr>
              <a:buFont typeface="Wingdings" panose="05000000000000000000" pitchFamily="2" charset="2"/>
              <a:buChar char="Ø"/>
            </a:pPr>
            <a:r>
              <a:rPr lang="en-US" sz="2500" dirty="0"/>
              <a:t>Significant noncash and unusual items.</a:t>
            </a:r>
          </a:p>
          <a:p>
            <a:pPr lvl="1">
              <a:spcBef>
                <a:spcPts val="600"/>
              </a:spcBef>
              <a:buClr>
                <a:schemeClr val="tx2">
                  <a:lumMod val="75000"/>
                </a:schemeClr>
              </a:buClr>
              <a:buFont typeface="Wingdings" panose="05000000000000000000" pitchFamily="2" charset="2"/>
              <a:buChar char="Ø"/>
            </a:pPr>
            <a:r>
              <a:rPr lang="en-US" sz="2500" dirty="0"/>
              <a:t>Income tax expense or benefit.</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90312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dirty="0"/>
              <a:t>Required Segment Disclosures—Total Segment Assets and Related Items</a:t>
            </a:r>
          </a:p>
        </p:txBody>
      </p:sp>
      <p:sp>
        <p:nvSpPr>
          <p:cNvPr id="15363" name="Rectangle 4"/>
          <p:cNvSpPr>
            <a:spLocks noGrp="1" noChangeArrowheads="1"/>
          </p:cNvSpPr>
          <p:nvPr>
            <p:ph idx="1"/>
          </p:nvPr>
        </p:nvSpPr>
        <p:spPr>
          <a:ln w="38100">
            <a:noFill/>
          </a:ln>
        </p:spPr>
        <p:txBody>
          <a:bodyPr/>
          <a:lstStyle/>
          <a:p>
            <a:pPr marL="514350" indent="-514350">
              <a:spcBef>
                <a:spcPts val="600"/>
              </a:spcBef>
              <a:buClr>
                <a:schemeClr val="tx2">
                  <a:lumMod val="75000"/>
                </a:schemeClr>
              </a:buClr>
              <a:buFont typeface="+mj-lt"/>
              <a:buAutoNum type="arabicParenR" startAt="3"/>
            </a:pPr>
            <a:r>
              <a:rPr lang="en-US" sz="2800" dirty="0"/>
              <a:t>Total segment assets and the following related items:</a:t>
            </a:r>
          </a:p>
          <a:p>
            <a:pPr lvl="1">
              <a:spcBef>
                <a:spcPts val="600"/>
              </a:spcBef>
              <a:buClr>
                <a:schemeClr val="tx2">
                  <a:lumMod val="75000"/>
                </a:schemeClr>
              </a:buClr>
              <a:buFont typeface="Wingdings" panose="05000000000000000000" pitchFamily="2" charset="2"/>
              <a:buChar char="Ø"/>
            </a:pPr>
            <a:r>
              <a:rPr lang="en-US" sz="2400" dirty="0"/>
              <a:t>Investment in equity method affiliates.</a:t>
            </a:r>
          </a:p>
          <a:p>
            <a:pPr lvl="1">
              <a:spcBef>
                <a:spcPts val="600"/>
              </a:spcBef>
              <a:buClr>
                <a:schemeClr val="tx2">
                  <a:lumMod val="75000"/>
                </a:schemeClr>
              </a:buClr>
              <a:buFont typeface="Wingdings" panose="05000000000000000000" pitchFamily="2" charset="2"/>
              <a:buChar char="Ø"/>
            </a:pPr>
            <a:r>
              <a:rPr lang="en-US" sz="2400" dirty="0"/>
              <a:t>Expenditures for additions to long-lived assets.</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3856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8-1</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4000" dirty="0">
              <a:cs typeface="+mn-cs"/>
            </a:endParaRPr>
          </a:p>
          <a:p>
            <a:pPr marL="0" lvl="0" indent="0" algn="ctr" eaLnBrk="0" hangingPunct="0">
              <a:spcBef>
                <a:spcPct val="0"/>
              </a:spcBef>
              <a:buNone/>
            </a:pPr>
            <a:r>
              <a:rPr lang="en-US" sz="4000" dirty="0">
                <a:cs typeface="+mn-cs"/>
              </a:rPr>
              <a:t>Understand how an enterprise determines its operating segments.</a:t>
            </a:r>
            <a:endParaRPr lang="en-US" sz="40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8772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a:t>Reconciliations to Consolidated Totals</a:t>
            </a:r>
          </a:p>
        </p:txBody>
      </p:sp>
      <p:sp>
        <p:nvSpPr>
          <p:cNvPr id="2" name="Content Placeholder 1"/>
          <p:cNvSpPr>
            <a:spLocks noGrp="1"/>
          </p:cNvSpPr>
          <p:nvPr>
            <p:ph idx="1"/>
          </p:nvPr>
        </p:nvSpPr>
        <p:spPr/>
        <p:txBody>
          <a:bodyPr/>
          <a:lstStyle/>
          <a:p>
            <a:pPr marL="800100" lvl="0" indent="-457200" eaLnBrk="0" hangingPunct="0">
              <a:buFont typeface="Wingdings" panose="05000000000000000000" pitchFamily="2" charset="2"/>
              <a:buChar char="Ø"/>
            </a:pPr>
            <a:r>
              <a:rPr lang="en-US" sz="2800" dirty="0"/>
              <a:t>The total of reportable segments’ revenues must be reconciled to consolidated revenues. </a:t>
            </a:r>
          </a:p>
          <a:p>
            <a:pPr marL="800100" lvl="0" indent="-457200" eaLnBrk="0" hangingPunct="0">
              <a:buFont typeface="Wingdings" panose="05000000000000000000" pitchFamily="2" charset="2"/>
              <a:buChar char="Ø"/>
            </a:pPr>
            <a:r>
              <a:rPr lang="en-US" sz="2800" dirty="0"/>
              <a:t>The total of reportable segments’ profit or loss must be reconciled to consolidated income before tax.</a:t>
            </a:r>
          </a:p>
          <a:p>
            <a:pPr marL="800100" lvl="0" indent="-457200" eaLnBrk="0" hangingPunct="0">
              <a:buFont typeface="Wingdings" panose="05000000000000000000" pitchFamily="2" charset="2"/>
              <a:buChar char="Ø"/>
            </a:pPr>
            <a:r>
              <a:rPr lang="en-US" sz="2800" dirty="0"/>
              <a:t>The total of the reportable segments’ assets must be reconciled to consolidated total assets.</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3162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a:solidFill>
                  <a:srgbClr val="000066"/>
                </a:solidFill>
              </a:rPr>
              <a:t>Explanation of Measurement</a:t>
            </a:r>
          </a:p>
        </p:txBody>
      </p:sp>
      <p:sp>
        <p:nvSpPr>
          <p:cNvPr id="2" name="Content Placeholder 1"/>
          <p:cNvSpPr>
            <a:spLocks noGrp="1"/>
          </p:cNvSpPr>
          <p:nvPr>
            <p:ph idx="1"/>
          </p:nvPr>
        </p:nvSpPr>
        <p:spPr/>
        <p:txBody>
          <a:bodyPr/>
          <a:lstStyle/>
          <a:p>
            <a:pPr marL="457200" lvl="0" indent="-457200" eaLnBrk="0" hangingPunct="0">
              <a:spcBef>
                <a:spcPct val="30000"/>
              </a:spcBef>
              <a:buFont typeface="Wingdings" panose="05000000000000000000" pitchFamily="2" charset="2"/>
              <a:buChar char="Ø"/>
              <a:defRPr/>
            </a:pPr>
            <a:r>
              <a:rPr lang="en-US" sz="2700" dirty="0"/>
              <a:t>Companies also must explain the measurement of segment profit or loss and segment assets, including a description of any differences in measuring: </a:t>
            </a:r>
          </a:p>
          <a:p>
            <a:pPr marL="1265237" lvl="1" indent="-457200" eaLnBrk="0" hangingPunct="0">
              <a:spcBef>
                <a:spcPct val="30000"/>
              </a:spcBef>
              <a:buFont typeface="+mj-lt"/>
              <a:buAutoNum type="arabicParenR"/>
              <a:defRPr/>
            </a:pPr>
            <a:r>
              <a:rPr lang="en-US" sz="2500" dirty="0"/>
              <a:t>Segment profit or loss and consolidated income before tax. </a:t>
            </a:r>
          </a:p>
          <a:p>
            <a:pPr marL="1265237" lvl="1" indent="-457200" eaLnBrk="0" hangingPunct="0">
              <a:spcBef>
                <a:spcPct val="30000"/>
              </a:spcBef>
              <a:buFont typeface="+mj-lt"/>
              <a:buAutoNum type="arabicParenR"/>
              <a:defRPr/>
            </a:pPr>
            <a:r>
              <a:rPr lang="en-US" sz="2500" dirty="0"/>
              <a:t>Segment assets and consolidated assets. </a:t>
            </a:r>
          </a:p>
          <a:p>
            <a:pPr marL="1265237" lvl="1" indent="-457200" eaLnBrk="0" hangingPunct="0">
              <a:spcBef>
                <a:spcPct val="30000"/>
              </a:spcBef>
              <a:buFont typeface="+mj-lt"/>
              <a:buAutoNum type="arabicParenR"/>
              <a:defRPr/>
            </a:pPr>
            <a:r>
              <a:rPr lang="en-US" sz="2500" dirty="0"/>
              <a:t>Segment profit or loss and segment assets. </a:t>
            </a:r>
          </a:p>
          <a:p>
            <a:pPr marL="457200" lvl="0" indent="-457200" eaLnBrk="0" hangingPunct="0">
              <a:spcBef>
                <a:spcPct val="30000"/>
              </a:spcBef>
              <a:buFont typeface="Wingdings" panose="05000000000000000000" pitchFamily="2" charset="2"/>
              <a:buChar char="Ø"/>
              <a:defRPr/>
            </a:pPr>
            <a:r>
              <a:rPr lang="en-US" sz="2700" dirty="0"/>
              <a:t>The basis of accounting for intersegment transactions also must be described.</a:t>
            </a:r>
            <a:endParaRPr lang="en-US" sz="2700" dirty="0">
              <a:solidFill>
                <a:prstClr val="black"/>
              </a:solidFill>
              <a:cs typeface="+mn-cs"/>
            </a:endParaRP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8-4</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Determine when and what types of information must be disclosed for geographic areas.</a:t>
            </a:r>
            <a:endParaRPr lang="en-US" sz="3600"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78999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solidFill>
                  <a:srgbClr val="000066"/>
                </a:solidFill>
              </a:rPr>
              <a:t>Information about Geographic Area</a:t>
            </a:r>
          </a:p>
        </p:txBody>
      </p:sp>
      <p:sp>
        <p:nvSpPr>
          <p:cNvPr id="2" name="Content Placeholder 1"/>
          <p:cNvSpPr>
            <a:spLocks noGrp="1"/>
          </p:cNvSpPr>
          <p:nvPr>
            <p:ph idx="1"/>
          </p:nvPr>
        </p:nvSpPr>
        <p:spPr/>
        <p:txBody>
          <a:bodyPr/>
          <a:lstStyle/>
          <a:p>
            <a:pPr marL="0" lvl="0" indent="0" eaLnBrk="0" hangingPunct="0">
              <a:spcBef>
                <a:spcPts val="600"/>
              </a:spcBef>
              <a:buNone/>
            </a:pPr>
            <a:r>
              <a:rPr lang="en-US" sz="2800" dirty="0">
                <a:solidFill>
                  <a:srgbClr val="000066"/>
                </a:solidFill>
                <a:cs typeface="+mn-cs"/>
              </a:rPr>
              <a:t>For companies with international activities, two items must be reported: </a:t>
            </a:r>
          </a:p>
          <a:p>
            <a:pPr marL="457200" lvl="0" indent="-457200" eaLnBrk="0" hangingPunct="0">
              <a:spcBef>
                <a:spcPts val="0"/>
              </a:spcBef>
              <a:buFont typeface="Wingdings" panose="05000000000000000000" pitchFamily="2" charset="2"/>
              <a:buChar char="Ø"/>
            </a:pPr>
            <a:r>
              <a:rPr lang="en-US" sz="2800" dirty="0">
                <a:solidFill>
                  <a:srgbClr val="000066"/>
                </a:solidFill>
                <a:cs typeface="+mn-cs"/>
              </a:rPr>
              <a:t>Revenues from external customers.</a:t>
            </a:r>
          </a:p>
          <a:p>
            <a:pPr marL="457200" lvl="0" indent="-457200" eaLnBrk="0" hangingPunct="0">
              <a:spcBef>
                <a:spcPts val="0"/>
              </a:spcBef>
              <a:buFont typeface="Wingdings" panose="05000000000000000000" pitchFamily="2" charset="2"/>
              <a:buChar char="Ø"/>
            </a:pPr>
            <a:r>
              <a:rPr lang="en-US" sz="2800" dirty="0">
                <a:solidFill>
                  <a:srgbClr val="000066"/>
                </a:solidFill>
                <a:cs typeface="+mn-cs"/>
              </a:rPr>
              <a:t>Long-lived assets for</a:t>
            </a:r>
          </a:p>
          <a:p>
            <a:pPr marL="746125" lvl="0" indent="-517525" eaLnBrk="0" hangingPunct="0">
              <a:spcBef>
                <a:spcPts val="600"/>
              </a:spcBef>
              <a:buFont typeface="+mj-lt"/>
              <a:buAutoNum type="arabicParenR"/>
            </a:pPr>
            <a:r>
              <a:rPr lang="en-US" sz="2800" dirty="0">
                <a:solidFill>
                  <a:srgbClr val="000066"/>
                </a:solidFill>
                <a:cs typeface="+mn-cs"/>
              </a:rPr>
              <a:t>The domestic country.</a:t>
            </a:r>
          </a:p>
          <a:p>
            <a:pPr marL="746125" lvl="0" indent="-517525" eaLnBrk="0" hangingPunct="0">
              <a:spcBef>
                <a:spcPts val="600"/>
              </a:spcBef>
              <a:buFont typeface="+mj-lt"/>
              <a:buAutoNum type="arabicParenR"/>
            </a:pPr>
            <a:r>
              <a:rPr lang="en-US" sz="2800" dirty="0">
                <a:solidFill>
                  <a:srgbClr val="000066"/>
                </a:solidFill>
                <a:cs typeface="+mn-cs"/>
              </a:rPr>
              <a:t>All foreign countries in total in which the enterprise derives revenues or holds assets.</a:t>
            </a:r>
          </a:p>
          <a:p>
            <a:endParaRPr lang="en-US" dirty="0"/>
          </a:p>
        </p:txBody>
      </p:sp>
      <p:sp>
        <p:nvSpPr>
          <p:cNvPr id="6" name="Oval 3"/>
          <p:cNvSpPr>
            <a:spLocks noChangeArrowheads="1"/>
          </p:cNvSpPr>
          <p:nvPr/>
        </p:nvSpPr>
        <p:spPr bwMode="auto">
          <a:xfrm>
            <a:off x="762000" y="1219200"/>
            <a:ext cx="7848600" cy="1143000"/>
          </a:xfrm>
          <a:prstGeom prst="ellipse">
            <a:avLst/>
          </a:prstGeom>
          <a:noFill/>
          <a:ln w="38100">
            <a:noFill/>
            <a:round/>
            <a:headEnd/>
            <a:tailEnd/>
          </a:ln>
        </p:spPr>
        <p:txBody>
          <a:bodyPr anchor="ctr"/>
          <a:lstStyle/>
          <a:p>
            <a:pPr algn="ctr"/>
            <a:endParaRPr lang="en-US" sz="3600" b="1" dirty="0">
              <a:solidFill>
                <a:srgbClr val="002060"/>
              </a:solidFill>
              <a:cs typeface="Times New Roman" pitchFamily="18" charset="0"/>
            </a:endParaRPr>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solidFill>
                  <a:srgbClr val="000066"/>
                </a:solidFill>
              </a:rPr>
              <a:t>Information about Geographic Area Disclosures</a:t>
            </a:r>
            <a:endParaRPr lang="en-US" dirty="0"/>
          </a:p>
        </p:txBody>
      </p:sp>
      <p:sp>
        <p:nvSpPr>
          <p:cNvPr id="2" name="Content Placeholder 1"/>
          <p:cNvSpPr>
            <a:spLocks noGrp="1"/>
          </p:cNvSpPr>
          <p:nvPr>
            <p:ph idx="1"/>
          </p:nvPr>
        </p:nvSpPr>
        <p:spPr/>
        <p:txBody>
          <a:bodyPr/>
          <a:lstStyle/>
          <a:p>
            <a:pPr marL="0" lvl="0" indent="0" eaLnBrk="0" hangingPunct="0">
              <a:spcBef>
                <a:spcPts val="1200"/>
              </a:spcBef>
              <a:buClr>
                <a:srgbClr val="002060"/>
              </a:buClr>
              <a:buNone/>
            </a:pPr>
            <a:r>
              <a:rPr lang="en-US" sz="2800" dirty="0">
                <a:solidFill>
                  <a:srgbClr val="000066"/>
                </a:solidFill>
              </a:rPr>
              <a:t>Revenues from external customers and long-lived assets must be disclosed for:</a:t>
            </a:r>
          </a:p>
          <a:p>
            <a:pPr marL="457200" lvl="0" indent="-457200" eaLnBrk="0" hangingPunct="0">
              <a:spcBef>
                <a:spcPts val="0"/>
              </a:spcBef>
              <a:buClr>
                <a:srgbClr val="002060"/>
              </a:buClr>
              <a:buFont typeface="Wingdings" pitchFamily="2" charset="2"/>
              <a:buChar char="Ø"/>
            </a:pPr>
            <a:r>
              <a:rPr lang="en-US" sz="2600" dirty="0">
                <a:solidFill>
                  <a:srgbClr val="000066"/>
                </a:solidFill>
              </a:rPr>
              <a:t>The domestic country.</a:t>
            </a:r>
          </a:p>
          <a:p>
            <a:pPr marL="457200" lvl="0" indent="-457200" eaLnBrk="0" hangingPunct="0">
              <a:spcBef>
                <a:spcPts val="0"/>
              </a:spcBef>
              <a:buClr>
                <a:srgbClr val="002060"/>
              </a:buClr>
              <a:buFont typeface="Wingdings" pitchFamily="2" charset="2"/>
              <a:buChar char="Ø"/>
            </a:pPr>
            <a:r>
              <a:rPr lang="en-US" sz="2600" dirty="0">
                <a:solidFill>
                  <a:srgbClr val="000066"/>
                </a:solidFill>
              </a:rPr>
              <a:t>All foreign countries where the enterprise derives revenue or holds assets.</a:t>
            </a:r>
          </a:p>
          <a:p>
            <a:pPr marL="457200" lvl="0" indent="-457200" eaLnBrk="0" hangingPunct="0">
              <a:spcBef>
                <a:spcPts val="0"/>
              </a:spcBef>
              <a:buClr>
                <a:srgbClr val="002060"/>
              </a:buClr>
              <a:buFont typeface="Wingdings" pitchFamily="2" charset="2"/>
              <a:buChar char="Ø"/>
            </a:pPr>
            <a:r>
              <a:rPr lang="en-US" sz="2600" dirty="0">
                <a:solidFill>
                  <a:srgbClr val="000066"/>
                </a:solidFill>
              </a:rPr>
              <a:t>Each foreign country in which a material amount of revenue is derived or assets are held.</a:t>
            </a:r>
          </a:p>
          <a:p>
            <a:pPr marL="0" lvl="0" indent="0" eaLnBrk="0" hangingPunct="0">
              <a:buClr>
                <a:srgbClr val="002060"/>
              </a:buClr>
              <a:buNone/>
            </a:pPr>
            <a:r>
              <a:rPr lang="en-US" sz="2800" dirty="0">
                <a:solidFill>
                  <a:srgbClr val="000066"/>
                </a:solidFill>
                <a:cs typeface="+mn-cs"/>
              </a:rPr>
              <a:t>If the company has only one operating segment and does not provide segment information, it must report geographic area information. </a:t>
            </a:r>
          </a:p>
          <a:p>
            <a:pPr marL="0" lvl="0" indent="0" eaLnBrk="0" hangingPunct="0">
              <a:buClr>
                <a:srgbClr val="002060"/>
              </a:buClr>
              <a:buNone/>
            </a:pPr>
            <a:endParaRPr lang="en-US" sz="2800" dirty="0">
              <a:solidFill>
                <a:srgbClr val="000066"/>
              </a:solidFill>
            </a:endParaRP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8-5</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Apply the criterion for determining when disclosure of a major customer is required.</a:t>
            </a:r>
            <a:endParaRPr lang="en-US" sz="36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effectLst/>
        </p:spPr>
        <p:txBody>
          <a:bodyPr/>
          <a:lstStyle/>
          <a:p>
            <a:r>
              <a:rPr lang="en-US" dirty="0"/>
              <a:t>Major Customers</a:t>
            </a:r>
          </a:p>
        </p:txBody>
      </p:sp>
      <p:sp>
        <p:nvSpPr>
          <p:cNvPr id="2" name="Content Placeholder 1"/>
          <p:cNvSpPr>
            <a:spLocks noGrp="1"/>
          </p:cNvSpPr>
          <p:nvPr>
            <p:ph idx="1"/>
          </p:nvPr>
        </p:nvSpPr>
        <p:spPr/>
        <p:txBody>
          <a:bodyPr/>
          <a:lstStyle/>
          <a:p>
            <a:pPr lvl="0" eaLnBrk="0" hangingPunct="0">
              <a:spcBef>
                <a:spcPct val="0"/>
              </a:spcBef>
              <a:buFont typeface="Wingdings" panose="05000000000000000000" pitchFamily="2" charset="2"/>
              <a:buChar char="Ø"/>
            </a:pPr>
            <a:r>
              <a:rPr lang="en-US" sz="2500" dirty="0"/>
              <a:t>FASB ASC 280-10-50-42 requires one final but important disclosure. </a:t>
            </a:r>
          </a:p>
          <a:p>
            <a:pPr lvl="0" eaLnBrk="0" hangingPunct="0">
              <a:spcBef>
                <a:spcPct val="0"/>
              </a:spcBef>
              <a:buFont typeface="Wingdings" panose="05000000000000000000" pitchFamily="2" charset="2"/>
              <a:buChar char="Ø"/>
            </a:pPr>
            <a:r>
              <a:rPr lang="en-US" sz="2500" dirty="0"/>
              <a:t>A reporting entity must indicate its reliance on any major external customer:</a:t>
            </a:r>
          </a:p>
          <a:p>
            <a:pPr marL="800100" lvl="1" indent="-342900" eaLnBrk="0" hangingPunct="0">
              <a:spcBef>
                <a:spcPct val="0"/>
              </a:spcBef>
              <a:buFont typeface="Wingdings" charset="2"/>
              <a:buChar char="Ø"/>
            </a:pPr>
            <a:r>
              <a:rPr lang="en-US" sz="2500" dirty="0"/>
              <a:t>Whenever 10 percent or more of a company’s consolidated revenues is derived from a single external customer. </a:t>
            </a:r>
          </a:p>
          <a:p>
            <a:pPr lvl="0" eaLnBrk="0" hangingPunct="0">
              <a:spcBef>
                <a:spcPct val="0"/>
              </a:spcBef>
              <a:buFont typeface="Wingdings" panose="05000000000000000000" pitchFamily="2" charset="2"/>
              <a:buChar char="Ø"/>
            </a:pPr>
            <a:r>
              <a:rPr lang="en-US" sz="2500" dirty="0"/>
              <a:t>The existence of all major customers must be disclosed along with the related amount of revenues and the identity of the operating segment generating the revenues. </a:t>
            </a:r>
          </a:p>
          <a:p>
            <a:endParaRPr lang="en-US" dirty="0"/>
          </a:p>
        </p:txBody>
      </p:sp>
      <p:sp>
        <p:nvSpPr>
          <p:cNvPr id="7" name="Oval 5"/>
          <p:cNvSpPr>
            <a:spLocks noChangeArrowheads="1"/>
          </p:cNvSpPr>
          <p:nvPr/>
        </p:nvSpPr>
        <p:spPr bwMode="auto">
          <a:xfrm>
            <a:off x="990600" y="1143000"/>
            <a:ext cx="6858000" cy="990600"/>
          </a:xfrm>
          <a:prstGeom prst="ellipse">
            <a:avLst/>
          </a:prstGeom>
          <a:noFill/>
          <a:ln w="38100">
            <a:noFill/>
            <a:round/>
            <a:headEnd/>
            <a:tailEnd/>
          </a:ln>
          <a:effectLst/>
        </p:spPr>
        <p:txBody>
          <a:bodyPr anchor="ctr"/>
          <a:lstStyle/>
          <a:p>
            <a:pPr algn="ctr">
              <a:defRPr/>
            </a:pPr>
            <a:endParaRPr lang="en-US" sz="3600" b="1" dirty="0">
              <a:solidFill>
                <a:srgbClr val="002060"/>
              </a:solidFill>
              <a:effectLst>
                <a:outerShdw blurRad="38100" dist="38100" dir="2700000" algn="tl">
                  <a:srgbClr val="000000">
                    <a:alpha val="43137"/>
                  </a:srgbClr>
                </a:outerShdw>
              </a:effectLst>
              <a:cs typeface="Times New Roman" pitchFamily="18" charset="0"/>
            </a:endParaRPr>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i="1" dirty="0"/>
              <a:t>International Financial Reporting Standard 8</a:t>
            </a:r>
            <a:r>
              <a:rPr lang="en-US" dirty="0"/>
              <a:t>—Operating Segments</a:t>
            </a:r>
          </a:p>
        </p:txBody>
      </p:sp>
      <p:sp>
        <p:nvSpPr>
          <p:cNvPr id="2" name="Content Placeholder 1"/>
          <p:cNvSpPr>
            <a:spLocks noGrp="1"/>
          </p:cNvSpPr>
          <p:nvPr>
            <p:ph idx="1"/>
          </p:nvPr>
        </p:nvSpPr>
        <p:spPr>
          <a:xfrm>
            <a:off x="457200" y="1524000"/>
            <a:ext cx="8229600" cy="4525963"/>
          </a:xfrm>
        </p:spPr>
        <p:txBody>
          <a:bodyPr/>
          <a:lstStyle/>
          <a:p>
            <a:pPr marL="0" lvl="0" indent="0" eaLnBrk="0" hangingPunct="0">
              <a:buClr>
                <a:srgbClr val="002060"/>
              </a:buClr>
              <a:buSzPct val="80000"/>
              <a:buNone/>
              <a:defRPr/>
            </a:pPr>
            <a:r>
              <a:rPr lang="en-US" sz="2500" kern="0" dirty="0"/>
              <a:t>IFRS and GAAP are substantially the same, except…</a:t>
            </a:r>
          </a:p>
          <a:p>
            <a:pPr lvl="0" eaLnBrk="0" hangingPunct="0">
              <a:buClr>
                <a:srgbClr val="002060"/>
              </a:buClr>
              <a:buSzPct val="80000"/>
              <a:buFont typeface="Wingdings" pitchFamily="2" charset="2"/>
              <a:buChar char="Ø"/>
              <a:defRPr/>
            </a:pPr>
            <a:r>
              <a:rPr lang="en-US" sz="2500" kern="0" dirty="0"/>
              <a:t>IFRS requires disclosure of total assets AND liabilities if that information is provided to the chief decision maker. GAAP requires disclosure of total assets and is silent on liabilities.</a:t>
            </a:r>
          </a:p>
          <a:p>
            <a:pPr lvl="0" eaLnBrk="0" hangingPunct="0">
              <a:buClr>
                <a:srgbClr val="002060"/>
              </a:buClr>
              <a:buSzPct val="80000"/>
              <a:buFont typeface="Wingdings" pitchFamily="2" charset="2"/>
              <a:buChar char="Ø"/>
              <a:defRPr/>
            </a:pPr>
            <a:r>
              <a:rPr lang="en-US" sz="2500" kern="0" dirty="0"/>
              <a:t>IFRS includes intangible assets as long-lived assets. U.S. GAAP does not define what to include in long-lived assets. </a:t>
            </a:r>
          </a:p>
          <a:p>
            <a:pPr lvl="0" eaLnBrk="0" hangingPunct="0">
              <a:buClr>
                <a:srgbClr val="002060"/>
              </a:buClr>
              <a:buSzPct val="80000"/>
              <a:buFont typeface="Wingdings" pitchFamily="2" charset="2"/>
              <a:buChar char="Ø"/>
              <a:defRPr/>
            </a:pPr>
            <a:r>
              <a:rPr lang="en-US" sz="2500" kern="0" dirty="0"/>
              <a:t>In a company with a matrix form of organization, IFRS permits operating segments to be based on geographic area, as opposed to products/services. GAAP does not permit geographic area.</a:t>
            </a: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8-6</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Understand and apply procedures used in interim financial reports to treat an interim period as an integral part of the annual period.</a:t>
            </a:r>
            <a:endParaRPr lang="en-US" sz="36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719555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t>Interim Reporting</a:t>
            </a:r>
          </a:p>
        </p:txBody>
      </p:sp>
      <p:sp>
        <p:nvSpPr>
          <p:cNvPr id="2" name="Content Placeholder 1"/>
          <p:cNvSpPr>
            <a:spLocks noGrp="1"/>
          </p:cNvSpPr>
          <p:nvPr>
            <p:ph idx="1"/>
          </p:nvPr>
        </p:nvSpPr>
        <p:spPr/>
        <p:txBody>
          <a:bodyPr/>
          <a:lstStyle/>
          <a:p>
            <a:pPr marL="457200" lvl="0" indent="-457200" eaLnBrk="0" hangingPunct="0">
              <a:spcBef>
                <a:spcPts val="0"/>
              </a:spcBef>
              <a:buClr>
                <a:srgbClr val="002060"/>
              </a:buClr>
              <a:buSzPct val="80000"/>
              <a:buFont typeface="Wingdings" panose="05000000000000000000" pitchFamily="2" charset="2"/>
              <a:buChar char="Ø"/>
              <a:defRPr/>
            </a:pPr>
            <a:r>
              <a:rPr lang="en-US" sz="2500" dirty="0">
                <a:solidFill>
                  <a:srgbClr val="000066"/>
                </a:solidFill>
                <a:cs typeface="+mn-cs"/>
              </a:rPr>
              <a:t>The SEC requires publicly traded companies in the United States to provide unaudited financial statements on a quarterly basis. </a:t>
            </a:r>
          </a:p>
          <a:p>
            <a:pPr marL="457200" lvl="0" indent="-457200" eaLnBrk="0" hangingPunct="0">
              <a:spcBef>
                <a:spcPts val="1200"/>
              </a:spcBef>
              <a:buClr>
                <a:srgbClr val="002060"/>
              </a:buClr>
              <a:buSzPct val="80000"/>
              <a:buFont typeface="Wingdings" panose="05000000000000000000" pitchFamily="2" charset="2"/>
              <a:buChar char="Ø"/>
              <a:defRPr/>
            </a:pPr>
            <a:r>
              <a:rPr lang="en-US" sz="2500" dirty="0">
                <a:solidFill>
                  <a:srgbClr val="000066"/>
                </a:solidFill>
                <a:cs typeface="+mn-cs"/>
              </a:rPr>
              <a:t>FASB ASC Topic 270, “Interim Reporting,” provides guidance on how to prepare interim statements.</a:t>
            </a:r>
          </a:p>
          <a:p>
            <a:pPr marL="457200" lvl="0" indent="-457200" eaLnBrk="0" hangingPunct="0">
              <a:spcBef>
                <a:spcPts val="0"/>
              </a:spcBef>
              <a:buClr>
                <a:srgbClr val="002060"/>
              </a:buClr>
              <a:buSzPct val="80000"/>
              <a:buFont typeface="Wingdings" panose="05000000000000000000" pitchFamily="2" charset="2"/>
              <a:buChar char="Ø"/>
              <a:defRPr/>
            </a:pPr>
            <a:r>
              <a:rPr lang="en-US" sz="2500" kern="0" dirty="0"/>
              <a:t>There are two possible approaches:</a:t>
            </a:r>
          </a:p>
          <a:p>
            <a:pPr lvl="1" eaLnBrk="0" hangingPunct="0">
              <a:spcBef>
                <a:spcPts val="0"/>
              </a:spcBef>
              <a:buClr>
                <a:srgbClr val="002060"/>
              </a:buClr>
              <a:buSzPct val="85000"/>
              <a:buFont typeface="Wingdings" pitchFamily="2" charset="2"/>
              <a:buChar char="Ø"/>
              <a:defRPr/>
            </a:pPr>
            <a:r>
              <a:rPr lang="en-US" sz="2400" kern="0" dirty="0"/>
              <a:t>Discrete</a:t>
            </a:r>
            <a:r>
              <a:rPr lang="en-US" sz="2400" b="0" dirty="0">
                <a:solidFill>
                  <a:prstClr val="black"/>
                </a:solidFill>
                <a:cs typeface="+mn-cs"/>
              </a:rPr>
              <a:t>—</a:t>
            </a:r>
            <a:r>
              <a:rPr lang="en-US" sz="2400" kern="0" dirty="0"/>
              <a:t>the accounting period stands on its own.</a:t>
            </a:r>
          </a:p>
          <a:p>
            <a:pPr lvl="1" eaLnBrk="0" hangingPunct="0">
              <a:spcBef>
                <a:spcPts val="0"/>
              </a:spcBef>
              <a:buClr>
                <a:srgbClr val="002060"/>
              </a:buClr>
              <a:buSzPct val="85000"/>
              <a:buFont typeface="Wingdings" pitchFamily="2" charset="2"/>
              <a:buChar char="Ø"/>
              <a:defRPr/>
            </a:pPr>
            <a:r>
              <a:rPr lang="en-US" sz="2400" kern="0" dirty="0"/>
              <a:t>Integral</a:t>
            </a:r>
            <a:r>
              <a:rPr lang="en-US" sz="2400" b="0" dirty="0">
                <a:solidFill>
                  <a:prstClr val="black"/>
                </a:solidFill>
                <a:cs typeface="+mn-cs"/>
              </a:rPr>
              <a:t>—</a:t>
            </a:r>
            <a:r>
              <a:rPr lang="en-US" sz="2400" kern="0" dirty="0"/>
              <a:t>treat the accounting period as a portion of a longer period.</a:t>
            </a:r>
          </a:p>
          <a:p>
            <a:pPr marL="457200" lvl="0" indent="-457200" eaLnBrk="0" hangingPunct="0">
              <a:spcBef>
                <a:spcPts val="1200"/>
              </a:spcBef>
              <a:spcAft>
                <a:spcPts val="0"/>
              </a:spcAft>
              <a:buClr>
                <a:srgbClr val="002060"/>
              </a:buClr>
              <a:buSzPct val="80000"/>
              <a:buFont typeface="Wingdings" panose="05000000000000000000" pitchFamily="2" charset="2"/>
              <a:buChar char="Ø"/>
              <a:defRPr/>
            </a:pPr>
            <a:r>
              <a:rPr lang="en-US" sz="2500" kern="0" dirty="0"/>
              <a:t>FASB ASC 270 requires companies to use the integral approach.</a:t>
            </a: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a:t>Segment Reporting</a:t>
            </a:r>
          </a:p>
        </p:txBody>
      </p:sp>
      <p:sp>
        <p:nvSpPr>
          <p:cNvPr id="3075" name="Rectangle 3"/>
          <p:cNvSpPr>
            <a:spLocks noGrp="1" noChangeArrowheads="1"/>
          </p:cNvSpPr>
          <p:nvPr>
            <p:ph idx="1"/>
          </p:nvPr>
        </p:nvSpPr>
        <p:spPr/>
        <p:txBody>
          <a:bodyPr/>
          <a:lstStyle/>
          <a:p>
            <a:pPr marL="0" indent="0">
              <a:buClr>
                <a:srgbClr val="001D3A"/>
              </a:buClr>
              <a:buNone/>
            </a:pPr>
            <a:r>
              <a:rPr lang="en-US" sz="2600" dirty="0"/>
              <a:t>According to FASB </a:t>
            </a:r>
            <a:r>
              <a:rPr lang="en-US" sz="2600" i="1" dirty="0"/>
              <a:t>Accounting Standards Codification</a:t>
            </a:r>
            <a:r>
              <a:rPr lang="en-US" sz="2600" baseline="30000" dirty="0"/>
              <a:t>®</a:t>
            </a:r>
            <a:r>
              <a:rPr lang="en-US" sz="2600" dirty="0"/>
              <a:t> (ASC) Topic 280, “Segment Reporting,” segment reporting provides information to help users of financial statements to:</a:t>
            </a:r>
          </a:p>
          <a:p>
            <a:pPr lvl="1">
              <a:buClr>
                <a:srgbClr val="001D3A"/>
              </a:buClr>
              <a:buFont typeface="Wingdings" pitchFamily="2" charset="2"/>
              <a:buChar char="Ø"/>
            </a:pPr>
            <a:r>
              <a:rPr lang="en-US" sz="2600" dirty="0"/>
              <a:t>Better understand the enterprise’s performance.</a:t>
            </a:r>
          </a:p>
          <a:p>
            <a:pPr lvl="1">
              <a:buClr>
                <a:srgbClr val="001D3A"/>
              </a:buClr>
              <a:buFont typeface="Wingdings" pitchFamily="2" charset="2"/>
              <a:buChar char="Ø"/>
            </a:pPr>
            <a:r>
              <a:rPr lang="en-US" sz="2600" dirty="0"/>
              <a:t>Better assess the entity’s prospects for future net cash flows.</a:t>
            </a:r>
          </a:p>
          <a:p>
            <a:pPr lvl="1">
              <a:buClr>
                <a:srgbClr val="001D3A"/>
              </a:buClr>
              <a:buFont typeface="Wingdings" pitchFamily="2" charset="2"/>
              <a:buChar char="Ø"/>
            </a:pPr>
            <a:r>
              <a:rPr lang="en-US" sz="2600" dirty="0"/>
              <a:t>Make more informed judgments about the enterprise as a whole.</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Interim Reporting—Revenues</a:t>
            </a:r>
          </a:p>
        </p:txBody>
      </p:sp>
      <p:sp>
        <p:nvSpPr>
          <p:cNvPr id="2" name="Content Placeholder 1"/>
          <p:cNvSpPr>
            <a:spLocks noGrp="1"/>
          </p:cNvSpPr>
          <p:nvPr>
            <p:ph idx="1"/>
          </p:nvPr>
        </p:nvSpPr>
        <p:spPr/>
        <p:txBody>
          <a:bodyPr/>
          <a:lstStyle/>
          <a:p>
            <a:pPr>
              <a:buFont typeface="Wingdings" charset="2"/>
              <a:buChar char="Ø"/>
            </a:pPr>
            <a:r>
              <a:rPr lang="en-US" sz="2600" dirty="0"/>
              <a:t>Revenues should be recognized in interim periods the same way revenues are recognized on an annual basis. </a:t>
            </a:r>
          </a:p>
          <a:p>
            <a:pPr>
              <a:buFont typeface="Wingdings" charset="2"/>
              <a:buChar char="Ø"/>
            </a:pPr>
            <a:r>
              <a:rPr lang="en-US" sz="2600" dirty="0"/>
              <a:t>Revenues from long-term contracts should be recognized using the same methodology as used on an annual basis. </a:t>
            </a:r>
          </a:p>
          <a:p>
            <a:pPr>
              <a:buFont typeface="Wingdings" charset="2"/>
              <a:buChar char="Ø"/>
            </a:pPr>
            <a:r>
              <a:rPr lang="en-US" sz="2600" dirty="0"/>
              <a:t>A company should recognize projected losses on long-term contracts to their full extent in the interim period in which it becomes apparent that a loss will arise.</a:t>
            </a:r>
          </a:p>
        </p:txBody>
      </p:sp>
      <p:sp>
        <p:nvSpPr>
          <p:cNvPr id="750595" name="Rectangle 3"/>
          <p:cNvSpPr>
            <a:spLocks noChangeArrowheads="1"/>
          </p:cNvSpPr>
          <p:nvPr/>
        </p:nvSpPr>
        <p:spPr bwMode="auto">
          <a:xfrm>
            <a:off x="533400" y="1600200"/>
            <a:ext cx="8458200" cy="1371600"/>
          </a:xfrm>
          <a:prstGeom prst="rect">
            <a:avLst/>
          </a:prstGeom>
          <a:noFill/>
          <a:ln w="38100">
            <a:noFill/>
            <a:miter lim="800000"/>
            <a:headEnd/>
            <a:tailEnd/>
          </a:ln>
        </p:spPr>
        <p:txBody>
          <a:bodyPr anchor="ctr"/>
          <a:lstStyle/>
          <a:p>
            <a:endParaRPr lang="en-US" sz="2800" b="1" dirty="0">
              <a:solidFill>
                <a:srgbClr val="002060"/>
              </a:solidFill>
              <a:cs typeface="Times New Roman" pitchFamily="18" charset="0"/>
            </a:endParaRPr>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Interim Reporting—Inventory and Cost of Good Sold</a:t>
            </a:r>
          </a:p>
        </p:txBody>
      </p:sp>
      <p:sp>
        <p:nvSpPr>
          <p:cNvPr id="2" name="Content Placeholder 1"/>
          <p:cNvSpPr>
            <a:spLocks noGrp="1"/>
          </p:cNvSpPr>
          <p:nvPr>
            <p:ph idx="1"/>
          </p:nvPr>
        </p:nvSpPr>
        <p:spPr/>
        <p:txBody>
          <a:bodyPr/>
          <a:lstStyle/>
          <a:p>
            <a:pPr>
              <a:buFont typeface="Wingdings" charset="2"/>
              <a:buChar char="Ø"/>
            </a:pPr>
            <a:r>
              <a:rPr lang="en-US" sz="2400" dirty="0"/>
              <a:t>Interim period accounting for inventory and cost of goods sold requires several modifications to procedures used on an annual basis. The modifications relate to </a:t>
            </a:r>
          </a:p>
          <a:p>
            <a:pPr lvl="1">
              <a:buFont typeface="Wingdings" charset="2"/>
              <a:buChar char="Ø"/>
            </a:pPr>
            <a:r>
              <a:rPr lang="en-US" sz="2400" dirty="0"/>
              <a:t>LIFO liquidation.</a:t>
            </a:r>
          </a:p>
          <a:p>
            <a:pPr lvl="1">
              <a:buFont typeface="Wingdings" charset="2"/>
              <a:buChar char="Ø"/>
            </a:pPr>
            <a:r>
              <a:rPr lang="en-US" sz="2400" dirty="0"/>
              <a:t>application of the lower-of-cost-or-net realizable value rule.</a:t>
            </a:r>
          </a:p>
          <a:p>
            <a:pPr lvl="1">
              <a:buFont typeface="Wingdings" charset="2"/>
              <a:buChar char="Ø"/>
            </a:pPr>
            <a:r>
              <a:rPr lang="en-US" sz="2400" dirty="0"/>
              <a:t>standard costing.</a:t>
            </a:r>
          </a:p>
        </p:txBody>
      </p:sp>
      <p:sp>
        <p:nvSpPr>
          <p:cNvPr id="750595" name="Rectangle 3"/>
          <p:cNvSpPr>
            <a:spLocks noChangeArrowheads="1"/>
          </p:cNvSpPr>
          <p:nvPr/>
        </p:nvSpPr>
        <p:spPr bwMode="auto">
          <a:xfrm>
            <a:off x="533400" y="1600200"/>
            <a:ext cx="8458200" cy="1371600"/>
          </a:xfrm>
          <a:prstGeom prst="rect">
            <a:avLst/>
          </a:prstGeom>
          <a:noFill/>
          <a:ln w="38100">
            <a:noFill/>
            <a:miter lim="800000"/>
            <a:headEnd/>
            <a:tailEnd/>
          </a:ln>
        </p:spPr>
        <p:txBody>
          <a:bodyPr anchor="ctr"/>
          <a:lstStyle/>
          <a:p>
            <a:endParaRPr lang="en-US" sz="2800" b="1" dirty="0">
              <a:solidFill>
                <a:srgbClr val="002060"/>
              </a:solidFill>
              <a:cs typeface="Times New Roman" pitchFamily="18" charset="0"/>
            </a:endParaRPr>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92262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a:t>Interim Reporting—Other Items</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defRPr/>
            </a:pPr>
            <a:r>
              <a:rPr lang="en-US" sz="2600" dirty="0">
                <a:solidFill>
                  <a:srgbClr val="000066"/>
                </a:solidFill>
              </a:rPr>
              <a:t>Income taxes for each interim period should be computed based on an estimated annual effective tax rate.</a:t>
            </a:r>
          </a:p>
          <a:p>
            <a:pPr marL="457200" lvl="0" indent="-457200" eaLnBrk="0" hangingPunct="0">
              <a:spcBef>
                <a:spcPts val="600"/>
              </a:spcBef>
              <a:spcAft>
                <a:spcPts val="600"/>
              </a:spcAft>
              <a:buFont typeface="Wingdings" panose="05000000000000000000" pitchFamily="2" charset="2"/>
              <a:buChar char="Ø"/>
              <a:defRPr/>
            </a:pPr>
            <a:r>
              <a:rPr lang="en-US" sz="2600" dirty="0">
                <a:solidFill>
                  <a:srgbClr val="000066"/>
                </a:solidFill>
                <a:cs typeface="+mn-cs"/>
              </a:rPr>
              <a:t>Discontinued operations should be reported in net income on a net of tax basis in the interim period in which a business component is discontinued or classified as held-for-sale. </a:t>
            </a:r>
          </a:p>
          <a:p>
            <a:pPr marL="457200" lvl="0" indent="-457200" eaLnBrk="0" hangingPunct="0">
              <a:spcBef>
                <a:spcPts val="600"/>
              </a:spcBef>
              <a:spcAft>
                <a:spcPts val="600"/>
              </a:spcAft>
              <a:buFont typeface="Wingdings" panose="05000000000000000000" pitchFamily="2" charset="2"/>
              <a:buChar char="Ø"/>
              <a:defRPr/>
            </a:pPr>
            <a:r>
              <a:rPr lang="en-US" sz="2600" dirty="0">
                <a:solidFill>
                  <a:srgbClr val="000066"/>
                </a:solidFill>
                <a:cs typeface="+mn-cs"/>
              </a:rPr>
              <a:t>Current guidelines require the retrospective application of a new accounting principle to prior periods’ financial statements.</a:t>
            </a:r>
          </a:p>
          <a:p>
            <a:pPr marL="457200" lvl="0" indent="-457200" eaLnBrk="0" hangingPunct="0">
              <a:spcBef>
                <a:spcPts val="600"/>
              </a:spcBef>
              <a:spcAft>
                <a:spcPts val="600"/>
              </a:spcAft>
              <a:buFont typeface="Wingdings" panose="05000000000000000000" pitchFamily="2" charset="2"/>
              <a:buChar char="Ø"/>
              <a:defRPr/>
            </a:pPr>
            <a:endParaRPr lang="en-US" sz="2600" dirty="0">
              <a:solidFill>
                <a:srgbClr val="000066"/>
              </a:solidFill>
            </a:endParaRP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a:t>Interim Reporting—Change in Accounting Principles</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None/>
              <a:defRPr/>
            </a:pPr>
            <a:r>
              <a:rPr lang="en-US" sz="2600" dirty="0">
                <a:solidFill>
                  <a:srgbClr val="000066"/>
                </a:solidFill>
              </a:rPr>
              <a:t>FASB ASC 250-10-45-5 requires:</a:t>
            </a:r>
          </a:p>
          <a:p>
            <a:pPr marL="514350" lvl="0" indent="-514350" eaLnBrk="0" hangingPunct="0">
              <a:spcBef>
                <a:spcPts val="0"/>
              </a:spcBef>
              <a:spcAft>
                <a:spcPts val="0"/>
              </a:spcAft>
              <a:buFont typeface="+mj-lt"/>
              <a:buAutoNum type="arabicParenR"/>
              <a:defRPr/>
            </a:pPr>
            <a:r>
              <a:rPr lang="en-US" sz="2800" dirty="0">
                <a:solidFill>
                  <a:srgbClr val="000066"/>
                </a:solidFill>
              </a:rPr>
              <a:t>The cumulative effect of the change on prior periods be reflected in the carrying amounts of assets and liabilities as of the beginning of the first period presented. </a:t>
            </a:r>
          </a:p>
          <a:p>
            <a:pPr marL="514350" lvl="0" indent="-514350" eaLnBrk="0" hangingPunct="0">
              <a:spcBef>
                <a:spcPts val="600"/>
              </a:spcBef>
              <a:spcAft>
                <a:spcPts val="600"/>
              </a:spcAft>
              <a:buFont typeface="+mj-lt"/>
              <a:buAutoNum type="arabicParenR"/>
              <a:defRPr/>
            </a:pPr>
            <a:r>
              <a:rPr lang="en-US" sz="2800" dirty="0">
                <a:solidFill>
                  <a:srgbClr val="000066"/>
                </a:solidFill>
              </a:rPr>
              <a:t>Any offsetting adjustment is made to the opening balance of retained earnings (or other appropriate accounts). </a:t>
            </a:r>
          </a:p>
          <a:p>
            <a:pPr marL="514350" lvl="0" indent="-514350" eaLnBrk="0" hangingPunct="0">
              <a:spcBef>
                <a:spcPts val="600"/>
              </a:spcBef>
              <a:spcAft>
                <a:spcPts val="600"/>
              </a:spcAft>
              <a:buFont typeface="+mj-lt"/>
              <a:buAutoNum type="arabicParenR"/>
              <a:defRPr/>
            </a:pPr>
            <a:r>
              <a:rPr lang="en-US" sz="2800" dirty="0">
                <a:solidFill>
                  <a:srgbClr val="000066"/>
                </a:solidFill>
              </a:rPr>
              <a:t>Financial statements for each prior period are adjusted to reflect the period-specific effects. </a:t>
            </a:r>
            <a:endParaRPr lang="en-US" sz="2600" dirty="0">
              <a:solidFill>
                <a:srgbClr val="000066"/>
              </a:solidFill>
            </a:endParaRP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319548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8-7</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List the minimum disclosure requirements for interim financial reports.</a:t>
            </a:r>
            <a:endParaRPr lang="en-US" sz="36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45203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3600" dirty="0"/>
              <a:t>Minimum Disclosures in Interim Reports </a:t>
            </a:r>
          </a:p>
        </p:txBody>
      </p:sp>
      <p:sp>
        <p:nvSpPr>
          <p:cNvPr id="3" name="Content Placeholder 2"/>
          <p:cNvSpPr>
            <a:spLocks noGrp="1"/>
          </p:cNvSpPr>
          <p:nvPr>
            <p:ph idx="1"/>
          </p:nvPr>
        </p:nvSpPr>
        <p:spPr/>
        <p:txBody>
          <a:bodyPr/>
          <a:lstStyle/>
          <a:p>
            <a:pPr marL="0" lvl="0" indent="0" eaLnBrk="0" hangingPunct="0">
              <a:spcBef>
                <a:spcPts val="600"/>
              </a:spcBef>
              <a:spcAft>
                <a:spcPts val="600"/>
              </a:spcAft>
              <a:buNone/>
            </a:pPr>
            <a:r>
              <a:rPr lang="en-US" sz="2800" dirty="0">
                <a:solidFill>
                  <a:srgbClr val="000066"/>
                </a:solidFill>
                <a:cs typeface="+mn-cs"/>
              </a:rPr>
              <a:t>Authoritative accounting literature requires companies to provide minimum information in their interim reports for:</a:t>
            </a:r>
          </a:p>
          <a:p>
            <a:pPr lvl="0" eaLnBrk="0" hangingPunct="0">
              <a:spcBef>
                <a:spcPts val="600"/>
              </a:spcBef>
              <a:spcAft>
                <a:spcPts val="0"/>
              </a:spcAft>
              <a:buFont typeface="Wingdings" panose="05000000000000000000" pitchFamily="2" charset="2"/>
              <a:buChar char="Ø"/>
            </a:pPr>
            <a:r>
              <a:rPr lang="en-US" sz="2800" dirty="0">
                <a:solidFill>
                  <a:srgbClr val="000066"/>
                </a:solidFill>
                <a:cs typeface="+mn-cs"/>
              </a:rPr>
              <a:t>Sales or gross revenues. </a:t>
            </a:r>
          </a:p>
          <a:p>
            <a:pPr lvl="0" eaLnBrk="0" hangingPunct="0">
              <a:spcBef>
                <a:spcPts val="600"/>
              </a:spcBef>
              <a:spcAft>
                <a:spcPts val="0"/>
              </a:spcAft>
              <a:buFont typeface="Wingdings" panose="05000000000000000000" pitchFamily="2" charset="2"/>
              <a:buChar char="Ø"/>
            </a:pPr>
            <a:r>
              <a:rPr lang="en-US" sz="2800" dirty="0">
                <a:solidFill>
                  <a:srgbClr val="000066"/>
                </a:solidFill>
                <a:cs typeface="+mn-cs"/>
              </a:rPr>
              <a:t>Earnings per share (basic and diluted). </a:t>
            </a:r>
          </a:p>
          <a:p>
            <a:pPr lvl="0" eaLnBrk="0" hangingPunct="0">
              <a:spcBef>
                <a:spcPts val="600"/>
              </a:spcBef>
              <a:spcAft>
                <a:spcPts val="0"/>
              </a:spcAft>
              <a:buFont typeface="Wingdings" panose="05000000000000000000" pitchFamily="2" charset="2"/>
              <a:buChar char="Ø"/>
            </a:pPr>
            <a:r>
              <a:rPr lang="en-US" sz="2800" dirty="0">
                <a:solidFill>
                  <a:srgbClr val="000066"/>
                </a:solidFill>
                <a:cs typeface="+mn-cs"/>
              </a:rPr>
              <a:t>Seasonal revenues and expenses.</a:t>
            </a:r>
          </a:p>
          <a:p>
            <a:pPr lvl="0" eaLnBrk="0" hangingPunct="0">
              <a:spcBef>
                <a:spcPts val="600"/>
              </a:spcBef>
              <a:spcAft>
                <a:spcPts val="0"/>
              </a:spcAft>
              <a:buFont typeface="Wingdings" panose="05000000000000000000" pitchFamily="2" charset="2"/>
              <a:buChar char="Ø"/>
            </a:pPr>
            <a:r>
              <a:rPr lang="en-US" sz="2800" dirty="0">
                <a:solidFill>
                  <a:srgbClr val="000066"/>
                </a:solidFill>
                <a:cs typeface="+mn-cs"/>
              </a:rPr>
              <a:t>Significant changes in estimates or provisions for income taxes. </a:t>
            </a: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647097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3600" dirty="0"/>
              <a:t>Minimum Disclosures in Interim Reports </a:t>
            </a:r>
            <a:br>
              <a:rPr lang="en-US" sz="3600" dirty="0"/>
            </a:br>
            <a:r>
              <a:rPr lang="en-US" sz="3600" dirty="0"/>
              <a:t>(continued)</a:t>
            </a:r>
          </a:p>
        </p:txBody>
      </p:sp>
      <p:sp>
        <p:nvSpPr>
          <p:cNvPr id="3" name="Content Placeholder 2"/>
          <p:cNvSpPr>
            <a:spLocks noGrp="1"/>
          </p:cNvSpPr>
          <p:nvPr>
            <p:ph idx="1"/>
          </p:nvPr>
        </p:nvSpPr>
        <p:spPr/>
        <p:txBody>
          <a:bodyPr/>
          <a:lstStyle/>
          <a:p>
            <a:pPr marL="0" lvl="0" indent="0" eaLnBrk="0" hangingPunct="0">
              <a:spcBef>
                <a:spcPts val="600"/>
              </a:spcBef>
              <a:spcAft>
                <a:spcPts val="600"/>
              </a:spcAft>
              <a:buNone/>
            </a:pPr>
            <a:r>
              <a:rPr lang="en-US" sz="2600" dirty="0">
                <a:solidFill>
                  <a:srgbClr val="000066"/>
                </a:solidFill>
                <a:cs typeface="+mn-cs"/>
              </a:rPr>
              <a:t>Authoritative accounting literature requirements (continued):</a:t>
            </a:r>
          </a:p>
          <a:p>
            <a:pPr lvl="0" eaLnBrk="0" hangingPunct="0">
              <a:spcBef>
                <a:spcPts val="600"/>
              </a:spcBef>
              <a:spcAft>
                <a:spcPts val="0"/>
              </a:spcAft>
              <a:buFont typeface="Wingdings" panose="05000000000000000000" pitchFamily="2" charset="2"/>
              <a:buChar char="Ø"/>
            </a:pPr>
            <a:r>
              <a:rPr lang="en-US" sz="2600" dirty="0">
                <a:solidFill>
                  <a:srgbClr val="000066"/>
                </a:solidFill>
                <a:cs typeface="+mn-cs"/>
              </a:rPr>
              <a:t>Disposal of a component of the business and unusual or infrequently occurring items.</a:t>
            </a:r>
          </a:p>
          <a:p>
            <a:pPr lvl="0" eaLnBrk="0" hangingPunct="0">
              <a:spcBef>
                <a:spcPts val="600"/>
              </a:spcBef>
              <a:spcAft>
                <a:spcPts val="0"/>
              </a:spcAft>
              <a:buFont typeface="Wingdings" panose="05000000000000000000" pitchFamily="2" charset="2"/>
              <a:buChar char="Ø"/>
            </a:pPr>
            <a:r>
              <a:rPr lang="en-US" sz="2600" dirty="0">
                <a:solidFill>
                  <a:srgbClr val="000066"/>
                </a:solidFill>
                <a:cs typeface="+mn-cs"/>
              </a:rPr>
              <a:t>Contingent items.</a:t>
            </a:r>
          </a:p>
          <a:p>
            <a:pPr lvl="0" eaLnBrk="0" hangingPunct="0">
              <a:spcBef>
                <a:spcPts val="600"/>
              </a:spcBef>
              <a:spcAft>
                <a:spcPts val="0"/>
              </a:spcAft>
              <a:buFont typeface="Wingdings" panose="05000000000000000000" pitchFamily="2" charset="2"/>
              <a:buChar char="Ø"/>
            </a:pPr>
            <a:r>
              <a:rPr lang="en-US" sz="2600" dirty="0">
                <a:solidFill>
                  <a:srgbClr val="000066"/>
                </a:solidFill>
                <a:cs typeface="+mn-cs"/>
              </a:rPr>
              <a:t>Changes in accounting principles or estimates. </a:t>
            </a:r>
          </a:p>
          <a:p>
            <a:pPr lvl="0" eaLnBrk="0" hangingPunct="0">
              <a:spcBef>
                <a:spcPts val="600"/>
              </a:spcBef>
              <a:spcAft>
                <a:spcPts val="0"/>
              </a:spcAft>
              <a:buFont typeface="Wingdings" panose="05000000000000000000" pitchFamily="2" charset="2"/>
              <a:buChar char="Ø"/>
            </a:pPr>
            <a:r>
              <a:rPr lang="en-US" sz="2600" dirty="0">
                <a:solidFill>
                  <a:srgbClr val="000066"/>
                </a:solidFill>
                <a:cs typeface="+mn-cs"/>
              </a:rPr>
              <a:t>Significant changes in financial position. </a:t>
            </a:r>
          </a:p>
          <a:p>
            <a:pPr marL="0" lvl="0" indent="0" eaLnBrk="0" hangingPunct="0">
              <a:spcBef>
                <a:spcPts val="600"/>
              </a:spcBef>
              <a:spcAft>
                <a:spcPts val="0"/>
              </a:spcAft>
              <a:buNone/>
            </a:pPr>
            <a:r>
              <a:rPr lang="en-US" sz="2600" dirty="0">
                <a:solidFill>
                  <a:srgbClr val="000066"/>
                </a:solidFill>
                <a:cs typeface="+mn-cs"/>
              </a:rPr>
              <a:t>Companies are encouraged, but not required, to publish balance sheet and cash flow information in interim reports.</a:t>
            </a: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z="3600" dirty="0"/>
              <a:t>Segment Information in Interim Reports—U.S. GAAP</a:t>
            </a:r>
          </a:p>
        </p:txBody>
      </p:sp>
      <p:sp>
        <p:nvSpPr>
          <p:cNvPr id="28675" name="Rectangle 3"/>
          <p:cNvSpPr>
            <a:spLocks noGrp="1" noChangeArrowheads="1"/>
          </p:cNvSpPr>
          <p:nvPr>
            <p:ph idx="1"/>
          </p:nvPr>
        </p:nvSpPr>
        <p:spPr/>
        <p:txBody>
          <a:bodyPr/>
          <a:lstStyle/>
          <a:p>
            <a:pPr>
              <a:buClr>
                <a:srgbClr val="000066"/>
              </a:buClr>
              <a:buFont typeface="Wingdings" panose="05000000000000000000" pitchFamily="2" charset="2"/>
              <a:buChar char="Ø"/>
            </a:pPr>
            <a:r>
              <a:rPr lang="en-US" sz="2600" dirty="0">
                <a:solidFill>
                  <a:srgbClr val="000066"/>
                </a:solidFill>
              </a:rPr>
              <a:t>GAAP requires the following interim disclosure for each reportable operating segment:</a:t>
            </a:r>
          </a:p>
          <a:p>
            <a:pPr marL="971550" lvl="1" indent="-514350">
              <a:spcBef>
                <a:spcPts val="0"/>
              </a:spcBef>
              <a:buClr>
                <a:srgbClr val="002060"/>
              </a:buClr>
              <a:buFont typeface="+mj-lt"/>
              <a:buAutoNum type="alphaLcParenR"/>
            </a:pPr>
            <a:r>
              <a:rPr lang="en-US" sz="2600" dirty="0">
                <a:solidFill>
                  <a:srgbClr val="000066"/>
                </a:solidFill>
              </a:rPr>
              <a:t>Revenues from external customers.</a:t>
            </a:r>
          </a:p>
          <a:p>
            <a:pPr marL="971550" lvl="1" indent="-514350">
              <a:spcBef>
                <a:spcPts val="0"/>
              </a:spcBef>
              <a:buClr>
                <a:srgbClr val="002060"/>
              </a:buClr>
              <a:buFont typeface="+mj-lt"/>
              <a:buAutoNum type="alphaLcParenR"/>
            </a:pPr>
            <a:r>
              <a:rPr lang="en-US" sz="2600" dirty="0">
                <a:solidFill>
                  <a:srgbClr val="000066"/>
                </a:solidFill>
              </a:rPr>
              <a:t>Intersegment revenues.</a:t>
            </a:r>
          </a:p>
          <a:p>
            <a:pPr marL="971550" lvl="1" indent="-514350">
              <a:spcBef>
                <a:spcPts val="0"/>
              </a:spcBef>
              <a:buClr>
                <a:srgbClr val="002060"/>
              </a:buClr>
              <a:buFont typeface="+mj-lt"/>
              <a:buAutoNum type="alphaLcParenR"/>
            </a:pPr>
            <a:r>
              <a:rPr lang="en-US" sz="2600" dirty="0">
                <a:solidFill>
                  <a:srgbClr val="000066"/>
                </a:solidFill>
              </a:rPr>
              <a:t>Segment profit or loss.</a:t>
            </a:r>
          </a:p>
          <a:p>
            <a:pPr marL="971550" lvl="1" indent="-514350">
              <a:spcBef>
                <a:spcPts val="0"/>
              </a:spcBef>
              <a:buClr>
                <a:srgbClr val="002060"/>
              </a:buClr>
              <a:buFont typeface="+mj-lt"/>
              <a:buAutoNum type="alphaLcParenR"/>
            </a:pPr>
            <a:r>
              <a:rPr lang="en-US" sz="2600" dirty="0">
                <a:solidFill>
                  <a:srgbClr val="000066"/>
                </a:solidFill>
              </a:rPr>
              <a:t>Total assets (if there has been a material change from the last annual report).</a:t>
            </a:r>
          </a:p>
        </p:txBody>
      </p:sp>
      <p:sp>
        <p:nvSpPr>
          <p:cNvPr id="778244" name="Text Box 4"/>
          <p:cNvSpPr txBox="1">
            <a:spLocks noChangeArrowheads="1"/>
          </p:cNvSpPr>
          <p:nvPr/>
        </p:nvSpPr>
        <p:spPr bwMode="auto">
          <a:xfrm>
            <a:off x="228600" y="4343400"/>
            <a:ext cx="8763000" cy="1815882"/>
          </a:xfrm>
          <a:prstGeom prst="rect">
            <a:avLst/>
          </a:prstGeom>
          <a:noFill/>
          <a:ln w="38100">
            <a:noFill/>
            <a:miter lim="800000"/>
            <a:headEnd/>
            <a:tailEnd/>
          </a:ln>
          <a:effectLst/>
        </p:spPr>
        <p:txBody>
          <a:bodyPr wrap="square">
            <a:spAutoFit/>
          </a:bodyPr>
          <a:lstStyle/>
          <a:p>
            <a:pPr marL="457200" indent="-457200">
              <a:buFont typeface="Wingdings" panose="05000000000000000000" pitchFamily="2" charset="2"/>
              <a:buChar char="Ø"/>
              <a:defRPr/>
            </a:pPr>
            <a:r>
              <a:rPr lang="en-US" sz="2800" b="1" dirty="0">
                <a:solidFill>
                  <a:srgbClr val="000066"/>
                </a:solidFill>
              </a:rPr>
              <a:t>An enterprise must reconcile total segments’ profit or loss to the company’s total income before taxes.</a:t>
            </a:r>
            <a:endParaRPr lang="en-US" sz="2800" b="1" dirty="0">
              <a:solidFill>
                <a:srgbClr val="000066"/>
              </a:solidFill>
              <a:cs typeface="Times New Roman" pitchFamily="18" charset="0"/>
            </a:endParaRPr>
          </a:p>
          <a:p>
            <a:pPr marL="457200" indent="-457200">
              <a:buFont typeface="Wingdings" panose="05000000000000000000" pitchFamily="2" charset="2"/>
              <a:buChar char="Ø"/>
              <a:defRPr/>
            </a:pPr>
            <a:r>
              <a:rPr lang="en-US" sz="2800" b="1" dirty="0">
                <a:solidFill>
                  <a:srgbClr val="000066"/>
                </a:solidFill>
                <a:cs typeface="Times New Roman" pitchFamily="18" charset="0"/>
              </a:rPr>
              <a:t>There are no requirements for interim disclosures about major customers or geographic areas.</a:t>
            </a:r>
          </a:p>
        </p:txBody>
      </p:sp>
      <p:sp>
        <p:nvSpPr>
          <p:cNvPr id="5" name="Rectangle 4"/>
          <p:cNvSpPr/>
          <p:nvPr/>
        </p:nvSpPr>
        <p:spPr>
          <a:xfrm>
            <a:off x="466725" y="6398568"/>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IFRS—Interim Reports</a:t>
            </a:r>
          </a:p>
        </p:txBody>
      </p:sp>
      <p:sp>
        <p:nvSpPr>
          <p:cNvPr id="2" name="Content Placeholder 1"/>
          <p:cNvSpPr>
            <a:spLocks noGrp="1"/>
          </p:cNvSpPr>
          <p:nvPr>
            <p:ph idx="1"/>
          </p:nvPr>
        </p:nvSpPr>
        <p:spPr>
          <a:xfrm>
            <a:off x="457200" y="1600200"/>
            <a:ext cx="8686800" cy="4525963"/>
          </a:xfrm>
        </p:spPr>
        <p:txBody>
          <a:bodyPr/>
          <a:lstStyle/>
          <a:p>
            <a:pPr marL="0" lvl="0" indent="0" eaLnBrk="0" hangingPunct="0">
              <a:spcBef>
                <a:spcPts val="600"/>
              </a:spcBef>
              <a:spcAft>
                <a:spcPts val="0"/>
              </a:spcAft>
              <a:buNone/>
            </a:pPr>
            <a:r>
              <a:rPr lang="en-US" sz="2600" i="1" dirty="0">
                <a:cs typeface="+mn-cs"/>
              </a:rPr>
              <a:t>IAS 34 </a:t>
            </a:r>
            <a:r>
              <a:rPr lang="en-US" sz="2600" dirty="0">
                <a:cs typeface="+mn-cs"/>
              </a:rPr>
              <a:t>required minimum components in an interim report:</a:t>
            </a:r>
          </a:p>
          <a:p>
            <a:pPr marL="457200" lvl="0" indent="-457200" eaLnBrk="0" hangingPunct="0">
              <a:spcBef>
                <a:spcPts val="600"/>
              </a:spcBef>
              <a:spcAft>
                <a:spcPts val="0"/>
              </a:spcAft>
              <a:buFont typeface="Wingdings" panose="05000000000000000000" pitchFamily="2" charset="2"/>
              <a:buChar char="Ø"/>
            </a:pPr>
            <a:r>
              <a:rPr lang="en-US" sz="2600" dirty="0">
                <a:cs typeface="+mn-cs"/>
              </a:rPr>
              <a:t>Condensed statement of financial position (balance sheet).</a:t>
            </a:r>
          </a:p>
          <a:p>
            <a:pPr marL="457200" lvl="0" indent="-457200" eaLnBrk="0" hangingPunct="0">
              <a:spcBef>
                <a:spcPts val="600"/>
              </a:spcBef>
              <a:spcAft>
                <a:spcPts val="0"/>
              </a:spcAft>
              <a:buFont typeface="Wingdings" panose="05000000000000000000" pitchFamily="2" charset="2"/>
              <a:buChar char="Ø"/>
            </a:pPr>
            <a:r>
              <a:rPr lang="en-US" sz="2600" dirty="0">
                <a:cs typeface="+mn-cs"/>
              </a:rPr>
              <a:t>Condensed statement of comprehensive income:</a:t>
            </a:r>
          </a:p>
          <a:p>
            <a:pPr marL="971550" lvl="1" indent="-514350" eaLnBrk="0" hangingPunct="0">
              <a:spcBef>
                <a:spcPts val="0"/>
              </a:spcBef>
              <a:spcAft>
                <a:spcPts val="0"/>
              </a:spcAft>
              <a:buFont typeface="+mj-lt"/>
              <a:buAutoNum type="alphaLcParenR"/>
            </a:pPr>
            <a:r>
              <a:rPr lang="en-US" sz="2500" dirty="0">
                <a:cs typeface="+mn-cs"/>
              </a:rPr>
              <a:t>A condensed single statement of net income and comprehensive income, or </a:t>
            </a:r>
          </a:p>
          <a:p>
            <a:pPr marL="914400" lvl="1" indent="-457200" eaLnBrk="0" hangingPunct="0">
              <a:spcBef>
                <a:spcPts val="0"/>
              </a:spcBef>
              <a:spcAft>
                <a:spcPts val="0"/>
              </a:spcAft>
              <a:buFont typeface="+mj-lt"/>
              <a:buAutoNum type="alphaLcParenR"/>
            </a:pPr>
            <a:r>
              <a:rPr lang="en-US" sz="2500" dirty="0">
                <a:cs typeface="+mn-cs"/>
              </a:rPr>
              <a:t>Separate condensed statements of net income and comprehensive income.</a:t>
            </a:r>
          </a:p>
          <a:p>
            <a:pPr marL="457200" lvl="0" indent="-457200" eaLnBrk="0" hangingPunct="0">
              <a:spcBef>
                <a:spcPts val="600"/>
              </a:spcBef>
              <a:spcAft>
                <a:spcPts val="0"/>
              </a:spcAft>
              <a:buFont typeface="Wingdings" panose="05000000000000000000" pitchFamily="2" charset="2"/>
              <a:buChar char="Ø"/>
              <a:defRPr/>
            </a:pPr>
            <a:r>
              <a:rPr lang="en-US" sz="2600" dirty="0">
                <a:cs typeface="+mn-cs"/>
              </a:rPr>
              <a:t>Condensed statement of changes in equity.</a:t>
            </a:r>
          </a:p>
          <a:p>
            <a:pPr marL="457200" lvl="0" indent="-457200" eaLnBrk="0" hangingPunct="0">
              <a:spcBef>
                <a:spcPts val="600"/>
              </a:spcBef>
              <a:spcAft>
                <a:spcPts val="0"/>
              </a:spcAft>
              <a:buFont typeface="Wingdings" panose="05000000000000000000" pitchFamily="2" charset="2"/>
              <a:buChar char="Ø"/>
              <a:defRPr/>
            </a:pPr>
            <a:r>
              <a:rPr lang="en-US" sz="2600" dirty="0"/>
              <a:t>Condensed statement of cash flows.</a:t>
            </a:r>
          </a:p>
          <a:p>
            <a:pPr marL="457200" lvl="0" indent="-457200" eaLnBrk="0" hangingPunct="0">
              <a:spcBef>
                <a:spcPts val="600"/>
              </a:spcBef>
              <a:spcAft>
                <a:spcPts val="0"/>
              </a:spcAft>
              <a:buFont typeface="Wingdings" panose="05000000000000000000" pitchFamily="2" charset="2"/>
              <a:buChar char="Ø"/>
              <a:defRPr/>
            </a:pPr>
            <a:r>
              <a:rPr lang="en-US" sz="2600" dirty="0"/>
              <a:t>Selected explanatory notes.</a:t>
            </a:r>
          </a:p>
          <a:p>
            <a:pPr>
              <a:spcAft>
                <a:spcPts val="0"/>
              </a:spcAft>
            </a:pPr>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476914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IFRS—Interim Reporting</a:t>
            </a:r>
          </a:p>
        </p:txBody>
      </p:sp>
      <p:sp>
        <p:nvSpPr>
          <p:cNvPr id="2" name="Content Placeholder 1"/>
          <p:cNvSpPr>
            <a:spLocks noGrp="1"/>
          </p:cNvSpPr>
          <p:nvPr>
            <p:ph idx="1"/>
          </p:nvPr>
        </p:nvSpPr>
        <p:spPr/>
        <p:txBody>
          <a:bodyPr/>
          <a:lstStyle/>
          <a:p>
            <a:pPr marL="457200" lvl="0" indent="-457200" eaLnBrk="0" hangingPunct="0">
              <a:spcBef>
                <a:spcPts val="1200"/>
              </a:spcBef>
              <a:buFont typeface="Wingdings" panose="05000000000000000000" pitchFamily="2" charset="2"/>
              <a:buChar char="Ø"/>
            </a:pPr>
            <a:r>
              <a:rPr lang="en-US" sz="2500" i="1" dirty="0">
                <a:cs typeface="+mn-cs"/>
              </a:rPr>
              <a:t>IAS 34 </a:t>
            </a:r>
            <a:r>
              <a:rPr lang="en-US" sz="2500" dirty="0">
                <a:cs typeface="+mn-cs"/>
              </a:rPr>
              <a:t>requires each interim period to be treated as a discrete period in determining the amounts to be recognized. </a:t>
            </a:r>
          </a:p>
          <a:p>
            <a:pPr marL="457200" lvl="0" indent="-457200" eaLnBrk="0" hangingPunct="0">
              <a:spcBef>
                <a:spcPts val="1200"/>
              </a:spcBef>
              <a:buFont typeface="Wingdings" panose="05000000000000000000" pitchFamily="2" charset="2"/>
              <a:buChar char="Ø"/>
            </a:pPr>
            <a:r>
              <a:rPr lang="en-US" sz="2500" dirty="0">
                <a:cs typeface="+mn-cs"/>
              </a:rPr>
              <a:t>Expenses that are incurred in one quarter are recognized in full in that quarter, even though the expenditure benefits the entire year. </a:t>
            </a:r>
          </a:p>
          <a:p>
            <a:pPr marL="457200" lvl="0" indent="-457200" eaLnBrk="0" hangingPunct="0">
              <a:spcBef>
                <a:spcPts val="1200"/>
              </a:spcBef>
              <a:buFont typeface="Wingdings" panose="05000000000000000000" pitchFamily="2" charset="2"/>
              <a:buChar char="Ø"/>
            </a:pPr>
            <a:r>
              <a:rPr lang="en-US" sz="2500" dirty="0">
                <a:cs typeface="+mn-cs"/>
              </a:rPr>
              <a:t>No accrual of expenses in earlier quarters for expenses is expected to be incurred in a later quarter of the year. </a:t>
            </a:r>
          </a:p>
          <a:p>
            <a:pPr marL="457200" lvl="0" indent="-457200" eaLnBrk="0" hangingPunct="0">
              <a:spcBef>
                <a:spcPts val="1200"/>
              </a:spcBef>
              <a:buFont typeface="Wingdings" panose="05000000000000000000" pitchFamily="2" charset="2"/>
              <a:buChar char="Ø"/>
            </a:pPr>
            <a:r>
              <a:rPr lang="en-US" sz="2500" dirty="0">
                <a:cs typeface="+mn-cs"/>
              </a:rPr>
              <a:t>The only exception to this rule is the accrual of income tax expense at the end of each interim period.</a:t>
            </a:r>
            <a:endParaRPr lang="en-US" sz="2500" kern="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a:t>Management Approach</a:t>
            </a:r>
          </a:p>
        </p:txBody>
      </p:sp>
      <p:sp>
        <p:nvSpPr>
          <p:cNvPr id="4099" name="Rectangle 3"/>
          <p:cNvSpPr>
            <a:spLocks noGrp="1" noChangeArrowheads="1"/>
          </p:cNvSpPr>
          <p:nvPr>
            <p:ph idx="1"/>
          </p:nvPr>
        </p:nvSpPr>
        <p:spPr/>
        <p:txBody>
          <a:bodyPr/>
          <a:lstStyle/>
          <a:p>
            <a:pPr marL="0" indent="0">
              <a:spcBef>
                <a:spcPts val="1200"/>
              </a:spcBef>
              <a:buClr>
                <a:schemeClr val="tx2">
                  <a:lumMod val="75000"/>
                </a:schemeClr>
              </a:buClr>
              <a:buNone/>
            </a:pPr>
            <a:r>
              <a:rPr lang="en-US" sz="2600" dirty="0"/>
              <a:t>An operating segment is a component of an enterprise:</a:t>
            </a:r>
          </a:p>
          <a:p>
            <a:pPr lvl="1">
              <a:spcBef>
                <a:spcPts val="1200"/>
              </a:spcBef>
              <a:buClr>
                <a:schemeClr val="tx2">
                  <a:lumMod val="75000"/>
                </a:schemeClr>
              </a:buClr>
              <a:buFont typeface="Wingdings" pitchFamily="2" charset="2"/>
              <a:buChar char="Ø"/>
            </a:pPr>
            <a:r>
              <a:rPr lang="en-US" sz="2600" dirty="0"/>
              <a:t>That engages in business activities from which it earns revenues and incurs expenses.</a:t>
            </a:r>
          </a:p>
          <a:p>
            <a:pPr lvl="1">
              <a:spcBef>
                <a:spcPts val="1200"/>
              </a:spcBef>
              <a:buClr>
                <a:schemeClr val="tx2">
                  <a:lumMod val="75000"/>
                </a:schemeClr>
              </a:buClr>
              <a:buFont typeface="Wingdings" pitchFamily="2" charset="2"/>
              <a:buChar char="Ø"/>
            </a:pPr>
            <a:r>
              <a:rPr lang="en-US" sz="2600" dirty="0"/>
              <a:t>Whose operating results are regularly reviewed by the chief operating decision maker to assess performance and make resource allocation decisions.</a:t>
            </a:r>
          </a:p>
          <a:p>
            <a:pPr lvl="1">
              <a:spcBef>
                <a:spcPts val="1200"/>
              </a:spcBef>
              <a:buClr>
                <a:schemeClr val="tx2">
                  <a:lumMod val="75000"/>
                </a:schemeClr>
              </a:buClr>
              <a:buFont typeface="Wingdings" pitchFamily="2" charset="2"/>
              <a:buChar char="Ø"/>
            </a:pPr>
            <a:r>
              <a:rPr lang="en-US" sz="2600" dirty="0"/>
              <a:t>For which discrete financial information is available.</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Learning Objective 8-2</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algn="ctr" eaLnBrk="0" hangingPunct="0">
              <a:spcBef>
                <a:spcPct val="0"/>
              </a:spcBef>
              <a:buNone/>
            </a:pPr>
            <a:r>
              <a:rPr lang="en-US" sz="3600" dirty="0">
                <a:cs typeface="+mn-cs"/>
              </a:rPr>
              <a:t>Apply the three tests that are used to determine which operating segments are of significant size to warrant separate disclosure.</a:t>
            </a:r>
            <a:endParaRPr lang="en-US" sz="3600" dirty="0"/>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538082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US" dirty="0"/>
              <a:t>Determining Segments</a:t>
            </a:r>
          </a:p>
        </p:txBody>
      </p:sp>
      <p:sp>
        <p:nvSpPr>
          <p:cNvPr id="5123" name="Rectangle 5"/>
          <p:cNvSpPr>
            <a:spLocks noGrp="1" noChangeArrowheads="1"/>
          </p:cNvSpPr>
          <p:nvPr>
            <p:ph idx="1"/>
          </p:nvPr>
        </p:nvSpPr>
        <p:spPr/>
        <p:txBody>
          <a:bodyPr/>
          <a:lstStyle/>
          <a:p>
            <a:pPr indent="0">
              <a:spcBef>
                <a:spcPts val="1200"/>
              </a:spcBef>
              <a:buNone/>
            </a:pPr>
            <a:r>
              <a:rPr lang="en-US" dirty="0"/>
              <a:t>Management must consider these aggregation criteria</a:t>
            </a:r>
            <a:r>
              <a:rPr lang="en-US" baseline="0" dirty="0"/>
              <a:t> </a:t>
            </a:r>
            <a:r>
              <a:rPr lang="en-US" dirty="0"/>
              <a:t>to determine whether to combine operating segments:</a:t>
            </a:r>
          </a:p>
          <a:p>
            <a:pPr lvl="1">
              <a:spcBef>
                <a:spcPts val="1200"/>
              </a:spcBef>
              <a:buFont typeface="Wingdings" charset="2"/>
              <a:buChar char="Ø"/>
            </a:pPr>
            <a:r>
              <a:rPr lang="en-US" sz="2400" dirty="0"/>
              <a:t>The nature of the products or services provided by each operating segment.</a:t>
            </a:r>
          </a:p>
          <a:p>
            <a:pPr lvl="1">
              <a:spcBef>
                <a:spcPts val="1200"/>
              </a:spcBef>
              <a:buFont typeface="Wingdings" charset="2"/>
              <a:buChar char="Ø"/>
            </a:pPr>
            <a:r>
              <a:rPr lang="en-US" sz="2400" dirty="0"/>
              <a:t>The nature of the production process.</a:t>
            </a:r>
          </a:p>
          <a:p>
            <a:pPr lvl="1">
              <a:spcBef>
                <a:spcPts val="1200"/>
              </a:spcBef>
              <a:buFont typeface="Wingdings" charset="2"/>
              <a:buChar char="Ø"/>
            </a:pPr>
            <a:r>
              <a:rPr lang="en-US" sz="2400" dirty="0"/>
              <a:t>The type or class of customer.</a:t>
            </a:r>
          </a:p>
          <a:p>
            <a:pPr lvl="1">
              <a:spcBef>
                <a:spcPts val="1200"/>
              </a:spcBef>
              <a:buFont typeface="Wingdings" charset="2"/>
              <a:buChar char="Ø"/>
            </a:pPr>
            <a:r>
              <a:rPr lang="en-US" sz="2400" dirty="0"/>
              <a:t>The distribution methods.</a:t>
            </a:r>
          </a:p>
          <a:p>
            <a:pPr lvl="1">
              <a:spcBef>
                <a:spcPts val="1200"/>
              </a:spcBef>
              <a:buFont typeface="Wingdings" charset="2"/>
              <a:buChar char="Ø"/>
            </a:pPr>
            <a:r>
              <a:rPr lang="en-US" sz="2400" dirty="0"/>
              <a:t>The nature of the regulatory environment.</a:t>
            </a:r>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Quantitative Thresholds</a:t>
            </a:r>
          </a:p>
        </p:txBody>
      </p:sp>
      <p:sp>
        <p:nvSpPr>
          <p:cNvPr id="3" name="Content Placeholder 2"/>
          <p:cNvSpPr>
            <a:spLocks noGrp="1"/>
          </p:cNvSpPr>
          <p:nvPr>
            <p:ph idx="1"/>
          </p:nvPr>
        </p:nvSpPr>
        <p:spPr/>
        <p:txBody>
          <a:bodyPr/>
          <a:lstStyle/>
          <a:p>
            <a:pPr marL="0" lvl="0" indent="0" eaLnBrk="0" hangingPunct="0">
              <a:spcBef>
                <a:spcPts val="1200"/>
              </a:spcBef>
              <a:buClr>
                <a:srgbClr val="1F497D">
                  <a:lumMod val="75000"/>
                </a:srgbClr>
              </a:buClr>
              <a:buSzPct val="80000"/>
              <a:buNone/>
              <a:defRPr/>
            </a:pPr>
            <a:r>
              <a:rPr lang="en-US" sz="2600" kern="0" dirty="0"/>
              <a:t>A segment is considered reportable if it satisfies only one of these tests:</a:t>
            </a:r>
          </a:p>
          <a:p>
            <a:pPr marL="514350" lvl="0" indent="-514350" eaLnBrk="0" hangingPunct="0">
              <a:spcBef>
                <a:spcPts val="1200"/>
              </a:spcBef>
              <a:buClr>
                <a:srgbClr val="1F497D">
                  <a:lumMod val="75000"/>
                </a:srgbClr>
              </a:buClr>
              <a:buSzPct val="80000"/>
              <a:buFont typeface="+mj-lt"/>
              <a:buAutoNum type="arabicPeriod"/>
              <a:defRPr/>
            </a:pPr>
            <a:r>
              <a:rPr lang="en-US" sz="2600" kern="0" dirty="0"/>
              <a:t>Revenue test</a:t>
            </a:r>
            <a:r>
              <a:rPr lang="en-US" sz="2800" b="0" dirty="0">
                <a:solidFill>
                  <a:prstClr val="black"/>
                </a:solidFill>
                <a:cs typeface="+mn-cs"/>
              </a:rPr>
              <a:t>—</a:t>
            </a:r>
            <a:r>
              <a:rPr lang="en-US" sz="2600" kern="0" dirty="0"/>
              <a:t>its revenues are 10 percent or more of the combined revenue of all reported operating segments.</a:t>
            </a:r>
          </a:p>
          <a:p>
            <a:pPr marL="514350" lvl="0" indent="-514350" eaLnBrk="0" hangingPunct="0">
              <a:spcBef>
                <a:spcPts val="1200"/>
              </a:spcBef>
              <a:buClr>
                <a:srgbClr val="1F497D">
                  <a:lumMod val="75000"/>
                </a:srgbClr>
              </a:buClr>
              <a:buSzPct val="80000"/>
              <a:buFont typeface="+mj-lt"/>
              <a:buAutoNum type="arabicPeriod"/>
              <a:defRPr/>
            </a:pPr>
            <a:r>
              <a:rPr lang="en-US" sz="2600" kern="0" dirty="0"/>
              <a:t>Profit or loss test</a:t>
            </a:r>
            <a:r>
              <a:rPr lang="en-US" sz="2800" b="0" dirty="0">
                <a:solidFill>
                  <a:prstClr val="black"/>
                </a:solidFill>
                <a:cs typeface="+mn-cs"/>
              </a:rPr>
              <a:t>—</a:t>
            </a:r>
            <a:r>
              <a:rPr lang="en-US" sz="2600" kern="0" dirty="0"/>
              <a:t>its profit or loss is 10 percent or more of the combined profit (or combined loss if larger) of all segments reporting a profit.</a:t>
            </a:r>
          </a:p>
          <a:p>
            <a:pPr marL="514350" lvl="0" indent="-514350" eaLnBrk="0" hangingPunct="0">
              <a:spcBef>
                <a:spcPts val="1200"/>
              </a:spcBef>
              <a:buClr>
                <a:srgbClr val="1F497D">
                  <a:lumMod val="75000"/>
                </a:srgbClr>
              </a:buClr>
              <a:buSzPct val="80000"/>
              <a:buFont typeface="+mj-lt"/>
              <a:buAutoNum type="arabicPeriod"/>
              <a:defRPr/>
            </a:pPr>
            <a:r>
              <a:rPr lang="en-US" sz="2600" kern="0" dirty="0"/>
              <a:t>Asset test</a:t>
            </a:r>
            <a:r>
              <a:rPr lang="en-US" sz="2800" b="0" dirty="0">
                <a:solidFill>
                  <a:prstClr val="black"/>
                </a:solidFill>
                <a:cs typeface="+mn-cs"/>
              </a:rPr>
              <a:t>—</a:t>
            </a:r>
            <a:r>
              <a:rPr lang="en-US" sz="2600" kern="0" dirty="0"/>
              <a:t>its assets are 10 percent or more of the combined assets of all operating segments.</a:t>
            </a:r>
          </a:p>
          <a:p>
            <a:endParaRPr lang="en-US" dirty="0"/>
          </a:p>
        </p:txBody>
      </p:sp>
      <p:sp>
        <p:nvSpPr>
          <p:cNvPr id="4" name="Rectangle 3"/>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 y="76200"/>
            <a:ext cx="8763000" cy="1143000"/>
          </a:xfrm>
        </p:spPr>
        <p:txBody>
          <a:bodyPr/>
          <a:lstStyle/>
          <a:p>
            <a:r>
              <a:rPr lang="en-US" dirty="0"/>
              <a:t>Revenue Test Example</a:t>
            </a:r>
          </a:p>
        </p:txBody>
      </p:sp>
      <p:sp>
        <p:nvSpPr>
          <p:cNvPr id="8" name="TextBox 7"/>
          <p:cNvSpPr txBox="1"/>
          <p:nvPr/>
        </p:nvSpPr>
        <p:spPr>
          <a:xfrm>
            <a:off x="685800" y="1560513"/>
            <a:ext cx="7924800" cy="1815882"/>
          </a:xfrm>
          <a:prstGeom prst="rect">
            <a:avLst/>
          </a:prstGeom>
          <a:noFill/>
        </p:spPr>
        <p:txBody>
          <a:bodyPr wrap="square">
            <a:spAutoFit/>
          </a:bodyPr>
          <a:lstStyle/>
          <a:p>
            <a:pPr algn="ctr">
              <a:defRPr/>
            </a:pPr>
            <a:r>
              <a:rPr lang="en-US" sz="2800" b="1" dirty="0">
                <a:solidFill>
                  <a:srgbClr val="002060"/>
                </a:solidFill>
                <a:cs typeface="Times New Roman" pitchFamily="18" charset="0"/>
              </a:rPr>
              <a:t>Revenue Test:</a:t>
            </a:r>
          </a:p>
          <a:p>
            <a:pPr>
              <a:defRPr/>
            </a:pPr>
            <a:r>
              <a:rPr lang="en-US" sz="2800" b="1" dirty="0">
                <a:solidFill>
                  <a:srgbClr val="002060"/>
                </a:solidFill>
                <a:cs typeface="Times New Roman" pitchFamily="18" charset="0"/>
              </a:rPr>
              <a:t>Atkinson Company is a business with the following six segments:</a:t>
            </a:r>
          </a:p>
          <a:p>
            <a:pPr>
              <a:defRPr/>
            </a:pPr>
            <a:endParaRPr lang="en-US" sz="2800" b="1" dirty="0">
              <a:solidFill>
                <a:srgbClr val="002060"/>
              </a:solidFill>
              <a:cs typeface="Times New Roman" pitchFamily="18" charset="0"/>
            </a:endParaRPr>
          </a:p>
        </p:txBody>
      </p:sp>
      <p:sp>
        <p:nvSpPr>
          <p:cNvPr id="5" name="Rectangle 4"/>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10-01 at 10.47.4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2895600"/>
            <a:ext cx="6705600" cy="3346723"/>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9-10-01 at 10.47.49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2819400"/>
            <a:ext cx="7162800" cy="3574908"/>
          </a:xfrm>
          <a:prstGeom prst="rect">
            <a:avLst/>
          </a:prstGeom>
        </p:spPr>
      </p:pic>
      <p:sp>
        <p:nvSpPr>
          <p:cNvPr id="8" name="TextBox 7"/>
          <p:cNvSpPr txBox="1"/>
          <p:nvPr/>
        </p:nvSpPr>
        <p:spPr>
          <a:xfrm>
            <a:off x="304800" y="1435100"/>
            <a:ext cx="8763000" cy="1384300"/>
          </a:xfrm>
          <a:prstGeom prst="rect">
            <a:avLst/>
          </a:prstGeom>
          <a:noFill/>
        </p:spPr>
        <p:txBody>
          <a:bodyPr wrap="square">
            <a:spAutoFit/>
          </a:bodyPr>
          <a:lstStyle/>
          <a:p>
            <a:pPr>
              <a:defRPr/>
            </a:pPr>
            <a:r>
              <a:rPr lang="en-US" sz="2800" b="1" dirty="0">
                <a:solidFill>
                  <a:srgbClr val="002060"/>
                </a:solidFill>
                <a:cs typeface="Times New Roman" pitchFamily="18" charset="0"/>
              </a:rPr>
              <a:t>Based on the test for revenue, three of the following segments will be reportable (they exceed 10 percent of $97.8 million):</a:t>
            </a:r>
          </a:p>
        </p:txBody>
      </p:sp>
      <p:cxnSp>
        <p:nvCxnSpPr>
          <p:cNvPr id="8198" name="Straight Arrow Connector 10"/>
          <p:cNvCxnSpPr>
            <a:cxnSpLocks noChangeShapeType="1"/>
          </p:cNvCxnSpPr>
          <p:nvPr/>
        </p:nvCxnSpPr>
        <p:spPr bwMode="auto">
          <a:xfrm flipH="1" flipV="1">
            <a:off x="7543800" y="3581400"/>
            <a:ext cx="838200" cy="381000"/>
          </a:xfrm>
          <a:prstGeom prst="straightConnector1">
            <a:avLst/>
          </a:prstGeom>
          <a:noFill/>
          <a:ln w="38100" algn="ctr">
            <a:solidFill>
              <a:schemeClr val="accent5">
                <a:lumMod val="50000"/>
              </a:schemeClr>
            </a:solidFill>
            <a:round/>
            <a:headEnd/>
            <a:tailEnd type="arrow" w="med" len="med"/>
          </a:ln>
        </p:spPr>
      </p:cxnSp>
      <p:cxnSp>
        <p:nvCxnSpPr>
          <p:cNvPr id="8199" name="Straight Arrow Connector 13"/>
          <p:cNvCxnSpPr>
            <a:cxnSpLocks noChangeShapeType="1"/>
          </p:cNvCxnSpPr>
          <p:nvPr/>
        </p:nvCxnSpPr>
        <p:spPr bwMode="auto">
          <a:xfrm flipH="1">
            <a:off x="7543800" y="3962400"/>
            <a:ext cx="838200" cy="609600"/>
          </a:xfrm>
          <a:prstGeom prst="straightConnector1">
            <a:avLst/>
          </a:prstGeom>
          <a:noFill/>
          <a:ln w="38100" algn="ctr">
            <a:solidFill>
              <a:schemeClr val="accent5">
                <a:lumMod val="50000"/>
              </a:schemeClr>
            </a:solidFill>
            <a:round/>
            <a:headEnd/>
            <a:tailEnd type="arrow" w="med" len="med"/>
          </a:ln>
        </p:spPr>
      </p:cxnSp>
      <p:cxnSp>
        <p:nvCxnSpPr>
          <p:cNvPr id="8200" name="Straight Arrow Connector 14"/>
          <p:cNvCxnSpPr>
            <a:cxnSpLocks noChangeShapeType="1"/>
          </p:cNvCxnSpPr>
          <p:nvPr/>
        </p:nvCxnSpPr>
        <p:spPr bwMode="auto">
          <a:xfrm flipH="1">
            <a:off x="7543800" y="3962400"/>
            <a:ext cx="838200" cy="1295400"/>
          </a:xfrm>
          <a:prstGeom prst="straightConnector1">
            <a:avLst/>
          </a:prstGeom>
          <a:noFill/>
          <a:ln w="38100" algn="ctr">
            <a:solidFill>
              <a:schemeClr val="accent5">
                <a:lumMod val="50000"/>
              </a:schemeClr>
            </a:solidFill>
            <a:round/>
            <a:headEnd/>
            <a:tailEnd type="arrow" w="med" len="med"/>
          </a:ln>
        </p:spPr>
      </p:cxnSp>
      <p:sp>
        <p:nvSpPr>
          <p:cNvPr id="2" name="Title 1"/>
          <p:cNvSpPr>
            <a:spLocks noGrp="1"/>
          </p:cNvSpPr>
          <p:nvPr>
            <p:ph type="title"/>
          </p:nvPr>
        </p:nvSpPr>
        <p:spPr>
          <a:xfrm>
            <a:off x="304800" y="152400"/>
            <a:ext cx="8763000" cy="1143000"/>
          </a:xfrm>
        </p:spPr>
        <p:txBody>
          <a:bodyPr/>
          <a:lstStyle/>
          <a:p>
            <a:pPr rtl="0" eaLnBrk="0" fontAlgn="base" hangingPunct="0"/>
            <a:r>
              <a:rPr lang="en-US" sz="4000" b="1" dirty="0">
                <a:solidFill>
                  <a:srgbClr val="002060"/>
                </a:solidFill>
                <a:effectLst/>
                <a:latin typeface="Times New Roman"/>
                <a:ea typeface="+mn-ea"/>
                <a:cs typeface="Times New Roman"/>
              </a:rPr>
              <a:t>Revenue Test Reportable Segments </a:t>
            </a:r>
            <a:endParaRPr lang="en-US" dirty="0">
              <a:effectLst/>
            </a:endParaRPr>
          </a:p>
        </p:txBody>
      </p:sp>
      <p:sp>
        <p:nvSpPr>
          <p:cNvPr id="9" name="Rectangle 8"/>
          <p:cNvSpPr/>
          <p:nvPr/>
        </p:nvSpPr>
        <p:spPr>
          <a:xfrm>
            <a:off x="466725" y="6383179"/>
            <a:ext cx="8210550" cy="230832"/>
          </a:xfrm>
          <a:prstGeom prst="rect">
            <a:avLst/>
          </a:prstGeom>
        </p:spPr>
        <p:txBody>
          <a:bodyPr wrap="square">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4473</TotalTime>
  <Pages>10</Pages>
  <Words>6117</Words>
  <Application>Microsoft Office PowerPoint</Application>
  <PresentationFormat>On-screen Show (4:3)</PresentationFormat>
  <Paragraphs>340</Paragraphs>
  <Slides>39</Slides>
  <Notes>39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39</vt:i4>
      </vt:variant>
    </vt:vector>
  </HeadingPairs>
  <TitlesOfParts>
    <vt:vector size="45" baseType="lpstr">
      <vt:lpstr>Arial</vt:lpstr>
      <vt:lpstr>Calibri</vt:lpstr>
      <vt:lpstr>Times New Roman</vt:lpstr>
      <vt:lpstr>Wingdings</vt:lpstr>
      <vt:lpstr>Sample slide colors</vt:lpstr>
      <vt:lpstr>1_Sample slide colors</vt:lpstr>
      <vt:lpstr>Chapter Eight</vt:lpstr>
      <vt:lpstr>Learning Objective 8-1</vt:lpstr>
      <vt:lpstr>Segment Reporting</vt:lpstr>
      <vt:lpstr>Management Approach</vt:lpstr>
      <vt:lpstr>Learning Objective 8-2</vt:lpstr>
      <vt:lpstr>Determining Segments</vt:lpstr>
      <vt:lpstr>Quantitative Thresholds</vt:lpstr>
      <vt:lpstr>Revenue Test Example</vt:lpstr>
      <vt:lpstr>Revenue Test Reportable Segments </vt:lpstr>
      <vt:lpstr>Profit or Loss Test Example </vt:lpstr>
      <vt:lpstr>Profit and Loss Test Reportable Segments</vt:lpstr>
      <vt:lpstr>Asset Test Reportable Segments </vt:lpstr>
      <vt:lpstr>Segments Meeting Quantitative Tests Threshold</vt:lpstr>
      <vt:lpstr>Operating Segment Tests: Other Guidelines</vt:lpstr>
      <vt:lpstr>Procedures to Determine Separately Reportable Operating Segments</vt:lpstr>
      <vt:lpstr>Learning Objective 8-3</vt:lpstr>
      <vt:lpstr>Required Segment Disclosures—General Information</vt:lpstr>
      <vt:lpstr>Required Segment Disclosures—Profit or Loss</vt:lpstr>
      <vt:lpstr>Required Segment Disclosures—Total Segment Assets and Related Items</vt:lpstr>
      <vt:lpstr>Reconciliations to Consolidated Totals</vt:lpstr>
      <vt:lpstr>Explanation of Measurement</vt:lpstr>
      <vt:lpstr>Learning Objective 8-4</vt:lpstr>
      <vt:lpstr>Information about Geographic Area</vt:lpstr>
      <vt:lpstr>Information about Geographic Area Disclosures</vt:lpstr>
      <vt:lpstr>Learning Objective 8-5</vt:lpstr>
      <vt:lpstr>Major Customers</vt:lpstr>
      <vt:lpstr>International Financial Reporting Standard 8—Operating Segments</vt:lpstr>
      <vt:lpstr>Learning Objective 8-6</vt:lpstr>
      <vt:lpstr>Interim Reporting</vt:lpstr>
      <vt:lpstr>Interim Reporting—Revenues</vt:lpstr>
      <vt:lpstr>Interim Reporting—Inventory and Cost of Good Sold</vt:lpstr>
      <vt:lpstr>Interim Reporting—Other Items</vt:lpstr>
      <vt:lpstr>Interim Reporting—Change in Accounting Principles</vt:lpstr>
      <vt:lpstr>Learning Objective 8-7</vt:lpstr>
      <vt:lpstr>Minimum Disclosures in Interim Reports </vt:lpstr>
      <vt:lpstr>Minimum Disclosures in Interim Reports  (continued)</vt:lpstr>
      <vt:lpstr>Segment Information in Interim Reports—U.S. GAAP</vt:lpstr>
      <vt:lpstr>IFRS—Interim Reports</vt:lpstr>
      <vt:lpstr>IFRS—Interim Reporting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345</cp:revision>
  <dcterms:created xsi:type="dcterms:W3CDTF">1998-05-05T02:49:56Z</dcterms:created>
  <dcterms:modified xsi:type="dcterms:W3CDTF">2019-10-15T17:20:29Z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4DE8D195-EA15-414A-9017-960DB983FBA4</vt:lpwstr>
  </property>
  <property fmtid="{D5CDD505-2E9C-101B-9397-08002B2CF9AE}" pid="3" name="ArticulatePath">
    <vt:lpwstr>IPPTChap008</vt:lpwstr>
  </property>
</Properties>
</file>