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8"/>
  </p:notesMasterIdLst>
  <p:handoutMasterIdLst>
    <p:handoutMasterId r:id="rId59"/>
  </p:handoutMasterIdLst>
  <p:sldIdLst>
    <p:sldId id="342" r:id="rId2"/>
    <p:sldId id="406" r:id="rId3"/>
    <p:sldId id="426" r:id="rId4"/>
    <p:sldId id="384" r:id="rId5"/>
    <p:sldId id="427" r:id="rId6"/>
    <p:sldId id="407" r:id="rId7"/>
    <p:sldId id="348" r:id="rId8"/>
    <p:sldId id="370" r:id="rId9"/>
    <p:sldId id="428" r:id="rId10"/>
    <p:sldId id="349" r:id="rId11"/>
    <p:sldId id="393" r:id="rId12"/>
    <p:sldId id="413" r:id="rId13"/>
    <p:sldId id="431" r:id="rId14"/>
    <p:sldId id="412" r:id="rId15"/>
    <p:sldId id="396" r:id="rId16"/>
    <p:sldId id="433" r:id="rId17"/>
    <p:sldId id="398" r:id="rId18"/>
    <p:sldId id="432" r:id="rId19"/>
    <p:sldId id="353" r:id="rId20"/>
    <p:sldId id="397" r:id="rId21"/>
    <p:sldId id="355" r:id="rId22"/>
    <p:sldId id="414" r:id="rId23"/>
    <p:sldId id="434" r:id="rId24"/>
    <p:sldId id="356" r:id="rId25"/>
    <p:sldId id="435" r:id="rId26"/>
    <p:sldId id="394" r:id="rId27"/>
    <p:sldId id="425" r:id="rId28"/>
    <p:sldId id="437" r:id="rId29"/>
    <p:sldId id="408" r:id="rId30"/>
    <p:sldId id="359" r:id="rId31"/>
    <p:sldId id="360" r:id="rId32"/>
    <p:sldId id="361" r:id="rId33"/>
    <p:sldId id="415" r:id="rId34"/>
    <p:sldId id="416" r:id="rId35"/>
    <p:sldId id="362" r:id="rId36"/>
    <p:sldId id="363" r:id="rId37"/>
    <p:sldId id="438" r:id="rId38"/>
    <p:sldId id="439" r:id="rId39"/>
    <p:sldId id="364" r:id="rId40"/>
    <p:sldId id="365" r:id="rId41"/>
    <p:sldId id="387" r:id="rId42"/>
    <p:sldId id="419" r:id="rId43"/>
    <p:sldId id="420" r:id="rId44"/>
    <p:sldId id="421" r:id="rId45"/>
    <p:sldId id="422" r:id="rId46"/>
    <p:sldId id="423" r:id="rId47"/>
    <p:sldId id="417" r:id="rId48"/>
    <p:sldId id="403" r:id="rId49"/>
    <p:sldId id="440" r:id="rId50"/>
    <p:sldId id="424" r:id="rId51"/>
    <p:sldId id="391" r:id="rId52"/>
    <p:sldId id="392" r:id="rId53"/>
    <p:sldId id="401" r:id="rId54"/>
    <p:sldId id="402" r:id="rId55"/>
    <p:sldId id="395" r:id="rId56"/>
    <p:sldId id="442" r:id="rId57"/>
  </p:sldIdLst>
  <p:sldSz cx="9144000" cy="6858000" type="screen4x3"/>
  <p:notesSz cx="6858000" cy="9144000"/>
  <p:custDataLst>
    <p:tags r:id="rId60"/>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20" clrIdx="0"/>
  <p:cmAuthor id="1" name="Anna Lusher" initials="AL" lastIdx="2" clrIdx="1"/>
  <p:cmAuthor id="2" name="Bobbie Gershman" initials="BG" lastIdx="17" clrIdx="2">
    <p:extLst/>
  </p:cmAuthor>
  <p:cmAuthor id="3" name="Amanda Brenner" initials="" lastIdx="0" clrIdx="3"/>
  <p:cmAuthor id="4" name="John Abernathy" initials="JA" lastIdx="4" clrIdx="4">
    <p:extLst/>
  </p:cmAuthor>
  <p:cmAuthor id="5" name="Elizabeth Pappas" initials="EP"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FFFF"/>
    <a:srgbClr val="000099"/>
    <a:srgbClr val="F20000"/>
    <a:srgbClr val="001122"/>
    <a:srgbClr val="00FF00"/>
    <a:srgbClr val="663300"/>
    <a:srgbClr val="FF0000"/>
    <a:srgbClr val="CC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7" autoAdjust="0"/>
    <p:restoredTop sz="57307" autoAdjust="0"/>
  </p:normalViewPr>
  <p:slideViewPr>
    <p:cSldViewPr>
      <p:cViewPr varScale="1">
        <p:scale>
          <a:sx n="70" d="100"/>
          <a:sy n="70" d="100"/>
        </p:scale>
        <p:origin x="2172" y="72"/>
      </p:cViewPr>
      <p:guideLst>
        <p:guide orient="horz" pos="2160"/>
        <p:guide pos="2880"/>
      </p:guideLst>
    </p:cSldViewPr>
  </p:slideViewPr>
  <p:outlineViewPr>
    <p:cViewPr>
      <p:scale>
        <a:sx n="33" d="100"/>
        <a:sy n="33" d="100"/>
      </p:scale>
      <p:origin x="48"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14" d="100"/>
        <a:sy n="114"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34.xml"/><Relationship Id="rId3" Type="http://schemas.openxmlformats.org/officeDocument/2006/relationships/slide" Target="slides/slide14.xml"/><Relationship Id="rId7" Type="http://schemas.openxmlformats.org/officeDocument/2006/relationships/slide" Target="slides/slide33.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32.xml"/><Relationship Id="rId11" Type="http://schemas.openxmlformats.org/officeDocument/2006/relationships/slide" Target="slides/slide50.xml"/><Relationship Id="rId5" Type="http://schemas.openxmlformats.org/officeDocument/2006/relationships/slide" Target="slides/slide29.xml"/><Relationship Id="rId10" Type="http://schemas.openxmlformats.org/officeDocument/2006/relationships/slide" Target="slides/slide47.xml"/><Relationship Id="rId4" Type="http://schemas.openxmlformats.org/officeDocument/2006/relationships/slide" Target="slides/slide22.xml"/><Relationship Id="rId9"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latin typeface="Arial" charset="0"/>
              </a:rPr>
              <a:t>1-</a:t>
            </a:r>
            <a:fld id="{95455B6D-365B-42B5-9665-6C0E08FD810C}" type="slidenum">
              <a:rPr lang="en-US" sz="1200">
                <a:latin typeface="Arial" charset="0"/>
              </a:rPr>
              <a:pPr algn="ctr">
                <a:spcBef>
                  <a:spcPct val="50000"/>
                </a:spcBef>
                <a:defRPr/>
              </a:pPr>
              <a:t>‹#›</a:t>
            </a:fld>
            <a:endParaRPr lang="en-US" sz="1200" dirty="0">
              <a:latin typeface="Arial" charset="0"/>
            </a:endParaRPr>
          </a:p>
        </p:txBody>
      </p:sp>
    </p:spTree>
    <p:extLst>
      <p:ext uri="{BB962C8B-B14F-4D97-AF65-F5344CB8AC3E}">
        <p14:creationId xmlns:p14="http://schemas.microsoft.com/office/powerpoint/2010/main" val="20973012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277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7261387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882089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50938" y="692150"/>
            <a:ext cx="4556125" cy="3416300"/>
          </a:xfrm>
          <a:ln/>
        </p:spPr>
      </p:sp>
      <p:sp>
        <p:nvSpPr>
          <p:cNvPr id="399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Midway’s $223,000 accrual-based income differs from its separate internally calculated profit of $350,000. The difference reflects a consolidated perspective for the entire ownership structure including excess amortization and intra-entity transfers. Continuing with the successive derivation of each company’s net income, we now can determine Top Company’s net income. After computing the son’s net income, the father’s net income is derived as shown.</a:t>
            </a:r>
          </a:p>
        </p:txBody>
      </p:sp>
    </p:spTree>
    <p:extLst>
      <p:ext uri="{BB962C8B-B14F-4D97-AF65-F5344CB8AC3E}">
        <p14:creationId xmlns:p14="http://schemas.microsoft.com/office/powerpoint/2010/main" val="3990597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b="0" dirty="0">
                <a:solidFill>
                  <a:srgbClr val="000066"/>
                </a:solidFill>
              </a:rPr>
              <a:t>The income statement for Top Company and its consolidated subsidiaries discloses an $88,900 balance as the “net income attributable to the noncontrolling interest.”</a:t>
            </a:r>
            <a:endParaRPr lang="en-US" b="0" dirty="0">
              <a:solidFill>
                <a:srgbClr val="000066"/>
              </a:solidFill>
              <a:cs typeface="Times New Roman" pitchFamily="18" charset="0"/>
            </a:endParaRPr>
          </a:p>
        </p:txBody>
      </p:sp>
    </p:spTree>
    <p:extLst>
      <p:ext uri="{BB962C8B-B14F-4D97-AF65-F5344CB8AC3E}">
        <p14:creationId xmlns:p14="http://schemas.microsoft.com/office/powerpoint/2010/main" val="3817806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rPr>
              <a:t>If appropriate equity accruals are recognized, the sum of the parent’s accrual-based net income and the noncontrolling interest net income share serves as a “proof figure” for the consolidated total. Thus, if the consolidation process is performed correctly, the earnings this entire organization reports should equal $735,000 ($646,100 + $88,900). Observe that consolidated net income can also be computed as shown.</a:t>
            </a:r>
          </a:p>
        </p:txBody>
      </p:sp>
    </p:spTree>
    <p:extLst>
      <p:ext uri="{BB962C8B-B14F-4D97-AF65-F5344CB8AC3E}">
        <p14:creationId xmlns:p14="http://schemas.microsoft.com/office/powerpoint/2010/main" val="3469562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b="0" dirty="0">
                <a:solidFill>
                  <a:srgbClr val="002060"/>
                </a:solidFill>
              </a:rPr>
              <a:t>After analyzing the income calculations within a father-son-grandson configuration, a full-scale consolidation can be produced. As demonstrated, this type of ownership pattern does not alter significantly the worksheet process.</a:t>
            </a:r>
            <a:r>
              <a:rPr lang="en-US" b="0" baseline="0" dirty="0">
                <a:solidFill>
                  <a:srgbClr val="002060"/>
                </a:solidFill>
              </a:rPr>
              <a:t> </a:t>
            </a:r>
            <a:r>
              <a:rPr lang="en-US" b="0" dirty="0">
                <a:solidFill>
                  <a:srgbClr val="002060"/>
                </a:solidFill>
              </a:rPr>
              <a:t>Most worksheet entries are simply made twice: first for the son’s investment in the grandson and then for the father’s ownership of the son.</a:t>
            </a:r>
            <a:r>
              <a:rPr lang="en-US" b="0" baseline="0" dirty="0">
                <a:solidFill>
                  <a:srgbClr val="002060"/>
                </a:solidFill>
              </a:rPr>
              <a:t> </a:t>
            </a:r>
            <a:r>
              <a:rPr lang="en-US" b="0" dirty="0">
                <a:solidFill>
                  <a:srgbClr val="002060"/>
                </a:solidFill>
              </a:rPr>
              <a:t>Although this sudden doubling of entries may seem overwhelming, close examination reveals that the individual procedures remain unaffected.</a:t>
            </a:r>
          </a:p>
        </p:txBody>
      </p:sp>
    </p:spTree>
    <p:extLst>
      <p:ext uri="{BB962C8B-B14F-4D97-AF65-F5344CB8AC3E}">
        <p14:creationId xmlns:p14="http://schemas.microsoft.com/office/powerpoint/2010/main" val="1450977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dirty="0">
                <a:solidFill>
                  <a:srgbClr val="002060"/>
                </a:solidFill>
              </a:rPr>
              <a:t>LO 7-2: Demonstrate the consolidation process when a corporate ownership structure is characterized by a connecting affiliation.</a:t>
            </a:r>
            <a:endParaRPr lang="en-US" dirty="0"/>
          </a:p>
        </p:txBody>
      </p:sp>
    </p:spTree>
    <p:extLst>
      <p:ext uri="{BB962C8B-B14F-4D97-AF65-F5344CB8AC3E}">
        <p14:creationId xmlns:p14="http://schemas.microsoft.com/office/powerpoint/2010/main" val="2151419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father-son-grandson organization is only one of many corporate ownership patterns. The number of possible configurations found in today’s business world is almost limitless. </a:t>
            </a:r>
            <a:r>
              <a:rPr lang="en-US" b="0" dirty="0">
                <a:solidFill>
                  <a:srgbClr val="002060"/>
                </a:solidFill>
              </a:rPr>
              <a:t>To illustrate the consolidation procedures that accompany these alternative patterns, we briefly discuss a second basic ownership structure referred to as a </a:t>
            </a:r>
            <a:r>
              <a:rPr lang="en-US" b="0" i="1" dirty="0">
                <a:solidFill>
                  <a:srgbClr val="002060"/>
                </a:solidFill>
              </a:rPr>
              <a:t>connecting affiliation</a:t>
            </a:r>
            <a:r>
              <a:rPr lang="en-US" b="0" dirty="0">
                <a:solidFill>
                  <a:srgbClr val="002060"/>
                </a:solidFill>
              </a:rPr>
              <a:t>. It exists when two or more companies within a consolidated entity own an interest in another member of that organization. The simplest form of this configuration is frequently drawn as a triangle.</a:t>
            </a:r>
            <a:endParaRPr lang="en-US" b="0" dirty="0"/>
          </a:p>
        </p:txBody>
      </p:sp>
    </p:spTree>
    <p:extLst>
      <p:ext uri="{BB962C8B-B14F-4D97-AF65-F5344CB8AC3E}">
        <p14:creationId xmlns:p14="http://schemas.microsoft.com/office/powerpoint/2010/main" val="3108439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rPr>
              <a:t>In this example, both High Company and Side Company maintain an ownership interest in Low Company, thus creating a connecting affiliation. Although neither of these individual companies possesses enough voting stock to establish direct control over Low’s operations, the consolidated entity’s members hold a total of 75 percent of the outstanding shares. Consequently, control lies within the single economic entity’s boundaries and requires inclusion of Low’s financial information as a part of consolidated statements.</a:t>
            </a:r>
          </a:p>
        </p:txBody>
      </p:sp>
    </p:spTree>
    <p:extLst>
      <p:ext uri="{BB962C8B-B14F-4D97-AF65-F5344CB8AC3E}">
        <p14:creationId xmlns:p14="http://schemas.microsoft.com/office/powerpoint/2010/main" val="1284605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rPr>
              <a:t>On the date the parent obtains control, the valuation basis for the subsidiary in the parent’s consolidated statements is established. For Low, we assume that Side Company’s ownership preceded that of High’s. Subsequently, High obtained control upon acquiring its 30 percent interest in Low, and the valuation basis for inclusion of Low’s assets and liabilities (and related excess fair value over book value amortization) was established at that date.</a:t>
            </a:r>
            <a:endParaRPr lang="en-US" b="0" dirty="0"/>
          </a:p>
        </p:txBody>
      </p:sp>
    </p:spTree>
    <p:extLst>
      <p:ext uri="{BB962C8B-B14F-4D97-AF65-F5344CB8AC3E}">
        <p14:creationId xmlns:p14="http://schemas.microsoft.com/office/powerpoint/2010/main" val="2236645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indent="0">
              <a:spcBef>
                <a:spcPts val="600"/>
              </a:spcBef>
              <a:spcAft>
                <a:spcPts val="600"/>
              </a:spcAft>
              <a:buFont typeface="Wingdings" panose="05000000000000000000" pitchFamily="2" charset="2"/>
              <a:buNone/>
            </a:pPr>
            <a:r>
              <a:rPr lang="en-US" sz="1050" b="0" dirty="0">
                <a:solidFill>
                  <a:srgbClr val="002060"/>
                </a:solidFill>
              </a:rPr>
              <a:t>As with the father-son-grandson structure, one key aspect of the consolidation process warrants additional illustration: the determination of accrual-based income figures for each individual company. Assume High, Side, and Low have separate internal operating incomes of $300,000, $200,000, and $100,000, respectively. Each company</a:t>
            </a:r>
            <a:r>
              <a:rPr lang="en-US" sz="1050" b="0" baseline="0" dirty="0">
                <a:solidFill>
                  <a:srgbClr val="002060"/>
                </a:solidFill>
              </a:rPr>
              <a:t> also retains</a:t>
            </a:r>
            <a:r>
              <a:rPr lang="en-US" sz="1050" b="0" dirty="0">
                <a:solidFill>
                  <a:srgbClr val="002060"/>
                </a:solidFill>
              </a:rPr>
              <a:t> a $30,000 net intra-entity gain in its current year income figures. </a:t>
            </a:r>
            <a:r>
              <a:rPr lang="en-US" sz="1050" b="0" i="0" u="none" strike="noStrike" kern="1200" baseline="0" dirty="0">
                <a:solidFill>
                  <a:schemeClr val="tx1"/>
                </a:solidFill>
                <a:latin typeface="Times New Roman" pitchFamily="18" charset="0"/>
                <a:ea typeface="+mn-ea"/>
                <a:cs typeface="+mn-cs"/>
              </a:rPr>
              <a:t>Assume that annual amortization expense of $10,000 has been identified within the acquisition-date excess fair value over book value for each of the two subsidiaries.</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4262319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b="0" dirty="0">
                <a:solidFill>
                  <a:srgbClr val="002060"/>
                </a:solidFill>
                <a:cs typeface="Times New Roman" pitchFamily="18" charset="0"/>
              </a:rPr>
              <a:t>In the same manner as a father-son-grandson organization, determining accrual-based earnings begins with any companies solely in a subsidiary position (Low, in this case). Next, companies that are both parents and subsidiaries (Side) compute their accrual-based income. Finally, this same calculation is made for the one company (High) that has ultimate control over the entire consolidated entity. Accrual-based income figures for the three companies in this consolidated entity are derived as shown</a:t>
            </a:r>
            <a:r>
              <a:rPr lang="en-US" sz="1200" b="0" baseline="0" dirty="0">
                <a:solidFill>
                  <a:srgbClr val="002060"/>
                </a:solidFill>
                <a:cs typeface="Times New Roman" pitchFamily="18" charset="0"/>
              </a:rPr>
              <a:t> on the following slide.</a:t>
            </a:r>
            <a:r>
              <a:rPr lang="en-US" sz="1200" b="0" dirty="0">
                <a:solidFill>
                  <a:srgbClr val="002060"/>
                </a:solidFill>
                <a:cs typeface="Times New Roman" pitchFamily="18" charset="0"/>
              </a:rPr>
              <a:t> </a:t>
            </a:r>
            <a:r>
              <a:rPr lang="en-US" sz="1200" b="0" dirty="0">
                <a:solidFill>
                  <a:srgbClr val="002060"/>
                </a:solidFill>
              </a:rPr>
              <a:t>Although neither of the individual companies possesses enough voting stock to establish direct control over Low’s operations, the combination’s members hold a total of 75 percent of the outstanding shares.</a:t>
            </a:r>
          </a:p>
          <a:p>
            <a:endParaRPr lang="en-US" sz="800" b="0" dirty="0">
              <a:cs typeface="Times New Roman" pitchFamily="18" charset="0"/>
            </a:endParaRPr>
          </a:p>
        </p:txBody>
      </p:sp>
    </p:spTree>
    <p:extLst>
      <p:ext uri="{BB962C8B-B14F-4D97-AF65-F5344CB8AC3E}">
        <p14:creationId xmlns:p14="http://schemas.microsoft.com/office/powerpoint/2010/main" val="1326148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dirty="0">
                <a:solidFill>
                  <a:srgbClr val="002060"/>
                </a:solidFill>
              </a:rPr>
              <a:t>LO 7-1: Demonstrate the consolidation process when indirect control is present in a father-son-grandson ownership configuration.</a:t>
            </a:r>
          </a:p>
          <a:p>
            <a:r>
              <a:rPr lang="en-US" sz="1200" b="0" dirty="0">
                <a:solidFill>
                  <a:srgbClr val="002060"/>
                </a:solidFill>
              </a:rPr>
              <a:t> </a:t>
            </a:r>
            <a:endParaRPr lang="en-US" dirty="0"/>
          </a:p>
        </p:txBody>
      </p:sp>
    </p:spTree>
    <p:extLst>
      <p:ext uri="{BB962C8B-B14F-4D97-AF65-F5344CB8AC3E}">
        <p14:creationId xmlns:p14="http://schemas.microsoft.com/office/powerpoint/2010/main" val="3825121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dirty="0"/>
              <a:t>Accrual-based income figures for the three companies in this consolidated entity are derived as shown on</a:t>
            </a:r>
            <a:r>
              <a:rPr lang="en-US" baseline="0" dirty="0"/>
              <a:t> the slide.</a:t>
            </a:r>
            <a:endParaRPr lang="en-US" dirty="0"/>
          </a:p>
        </p:txBody>
      </p:sp>
    </p:spTree>
    <p:extLst>
      <p:ext uri="{BB962C8B-B14F-4D97-AF65-F5344CB8AC3E}">
        <p14:creationId xmlns:p14="http://schemas.microsoft.com/office/powerpoint/2010/main" val="1487135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150938" y="692150"/>
            <a:ext cx="4556125" cy="3416300"/>
          </a:xfrm>
          <a:ln/>
        </p:spPr>
      </p:sp>
      <p:sp>
        <p:nvSpPr>
          <p:cNvPr id="44035" name="Rectangle 3"/>
          <p:cNvSpPr>
            <a:spLocks noGrp="1" noChangeArrowheads="1"/>
          </p:cNvSpPr>
          <p:nvPr>
            <p:ph type="body" idx="1"/>
          </p:nvPr>
        </p:nvSpPr>
        <p:spPr>
          <a:noFill/>
          <a:ln w="9525"/>
        </p:spPr>
        <p:txBody>
          <a:bodyPr/>
          <a:lstStyle/>
          <a:p>
            <a:pPr algn="l">
              <a:lnSpc>
                <a:spcPct val="90000"/>
              </a:lnSpc>
              <a:buClr>
                <a:srgbClr val="002060"/>
              </a:buClr>
              <a:buFont typeface="Wingdings" pitchFamily="2" charset="2"/>
              <a:buNone/>
            </a:pPr>
            <a:r>
              <a:rPr lang="en-US" sz="800" u="none" dirty="0"/>
              <a:t>Although in this illustration a connecting affiliation exists, the basic tenets of the consolidation process remain the same: </a:t>
            </a:r>
          </a:p>
          <a:p>
            <a:pPr marL="171450" indent="-171450" algn="l">
              <a:lnSpc>
                <a:spcPct val="90000"/>
              </a:lnSpc>
              <a:buClr>
                <a:srgbClr val="002060"/>
              </a:buClr>
              <a:buFont typeface="Arial"/>
              <a:buChar char="•"/>
            </a:pPr>
            <a:r>
              <a:rPr lang="en-US" sz="1200" u="none" dirty="0"/>
              <a:t>Remove all effects from intra-entity transfers. </a:t>
            </a:r>
          </a:p>
          <a:p>
            <a:pPr marL="171450" indent="-171450" algn="l">
              <a:lnSpc>
                <a:spcPct val="90000"/>
              </a:lnSpc>
              <a:buClr>
                <a:srgbClr val="002060"/>
              </a:buClr>
              <a:buFont typeface="Arial"/>
              <a:buChar char="•"/>
            </a:pPr>
            <a:r>
              <a:rPr lang="en-US" sz="1200" u="none" dirty="0"/>
              <a:t>Adjust the parents’ beginning retained earnings to recognize the equity income resulting from ownership of the subsidiaries in prior years. Determining accrual-based earnings for this period properly aligns the balances with the perspective of a single economic entity. </a:t>
            </a:r>
          </a:p>
          <a:p>
            <a:pPr marL="171450" indent="-171450" algn="l">
              <a:lnSpc>
                <a:spcPct val="90000"/>
              </a:lnSpc>
              <a:buClr>
                <a:srgbClr val="002060"/>
              </a:buClr>
              <a:buFont typeface="Arial"/>
              <a:buChar char="•"/>
            </a:pPr>
            <a:r>
              <a:rPr lang="en-US" sz="1200" u="none" dirty="0"/>
              <a:t>Eliminate the beginning stockholders’ equity accounts of each subsidiary and recognize the noncontrolling interests’ figures as of the first day of the year. </a:t>
            </a:r>
          </a:p>
          <a:p>
            <a:pPr marL="171450" indent="-171450" algn="l">
              <a:lnSpc>
                <a:spcPct val="90000"/>
              </a:lnSpc>
              <a:buClr>
                <a:srgbClr val="002060"/>
              </a:buClr>
              <a:buFont typeface="Arial"/>
              <a:buChar char="•"/>
            </a:pPr>
            <a:r>
              <a:rPr lang="en-US" sz="1200" u="none" dirty="0"/>
              <a:t>Enter all unamortized balances created by the original acquisition-date excess of fair value over book value onto the worksheet and allocated to controlling and noncontrolling interests.</a:t>
            </a:r>
          </a:p>
          <a:p>
            <a:pPr marL="171450" indent="-171450" algn="l">
              <a:lnSpc>
                <a:spcPct val="90000"/>
              </a:lnSpc>
              <a:buClr>
                <a:srgbClr val="002060"/>
              </a:buClr>
              <a:buFont typeface="Arial"/>
              <a:buChar char="•"/>
            </a:pPr>
            <a:r>
              <a:rPr lang="en-US" sz="1200" u="none" dirty="0"/>
              <a:t>Recognize amortization expense for the current year. </a:t>
            </a:r>
          </a:p>
          <a:p>
            <a:pPr marL="171450" indent="-171450" algn="l">
              <a:lnSpc>
                <a:spcPct val="90000"/>
              </a:lnSpc>
              <a:buClr>
                <a:srgbClr val="002060"/>
              </a:buClr>
              <a:buFont typeface="Arial"/>
              <a:buChar char="•"/>
            </a:pPr>
            <a:r>
              <a:rPr lang="en-US" sz="1200" u="none" dirty="0"/>
              <a:t>Remove intra-entity income and dividends. </a:t>
            </a:r>
          </a:p>
          <a:p>
            <a:pPr marL="171450" indent="-171450" algn="l">
              <a:lnSpc>
                <a:spcPct val="90000"/>
              </a:lnSpc>
              <a:buClr>
                <a:srgbClr val="002060"/>
              </a:buClr>
              <a:buFont typeface="Arial"/>
              <a:buChar char="•"/>
            </a:pPr>
            <a:r>
              <a:rPr lang="en-US" sz="1200" u="none" dirty="0"/>
              <a:t>Compute the net income attributable to the noncontrolling interest (as just shown) and include it in the consolidated </a:t>
            </a:r>
            <a:r>
              <a:rPr lang="en-US" u="none" dirty="0"/>
              <a:t>entity’s financial statements.</a:t>
            </a:r>
          </a:p>
          <a:p>
            <a:pPr algn="l">
              <a:lnSpc>
                <a:spcPct val="90000"/>
              </a:lnSpc>
              <a:buClr>
                <a:srgbClr val="002060"/>
              </a:buClr>
              <a:buFont typeface="Wingdings" pitchFamily="2" charset="2"/>
              <a:buNone/>
            </a:pPr>
            <a:endParaRPr lang="en-US" u="none" dirty="0"/>
          </a:p>
        </p:txBody>
      </p:sp>
    </p:spTree>
    <p:extLst>
      <p:ext uri="{BB962C8B-B14F-4D97-AF65-F5344CB8AC3E}">
        <p14:creationId xmlns:p14="http://schemas.microsoft.com/office/powerpoint/2010/main" val="3483402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dirty="0">
                <a:solidFill>
                  <a:srgbClr val="002060"/>
                </a:solidFill>
              </a:rPr>
              <a:t>LO 7-3: Demonstrate the consolidation process when a corporate ownership structure is characterized by mutual ownership.</a:t>
            </a:r>
            <a:endParaRPr lang="en-US" dirty="0"/>
          </a:p>
        </p:txBody>
      </p:sp>
    </p:spTree>
    <p:extLst>
      <p:ext uri="{BB962C8B-B14F-4D97-AF65-F5344CB8AC3E}">
        <p14:creationId xmlns:p14="http://schemas.microsoft.com/office/powerpoint/2010/main" val="4876626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pPr marL="0" indent="0">
              <a:spcBef>
                <a:spcPts val="1200"/>
              </a:spcBef>
              <a:buClr>
                <a:srgbClr val="002060"/>
              </a:buClr>
              <a:buNone/>
            </a:pPr>
            <a:r>
              <a:rPr lang="en-US" sz="1200" dirty="0"/>
              <a:t>One specific corporate structure that requires further analysis is a mutual ownership. This type of configuration exists when two companies within a business combination hold an equity interest in each other. This ownership pattern is sometimes created as a result of financial battles that occur during takeover attempts. A defensive strategy (often called the Pac-Man Defense) is occasionally adopted whereby the target company attempts to avoid takeover by reversing roles and acquiring shares of its investor. Consequently, the two parties hold shares of each other, and one usually gains control. </a:t>
            </a:r>
          </a:p>
          <a:p>
            <a:pPr marL="0" indent="0">
              <a:spcBef>
                <a:spcPts val="1200"/>
              </a:spcBef>
              <a:buClr>
                <a:srgbClr val="002060"/>
              </a:buClr>
              <a:buNone/>
            </a:pPr>
            <a:endParaRPr lang="en-US" sz="1200" dirty="0"/>
          </a:p>
          <a:p>
            <a:endParaRPr lang="en-US" dirty="0"/>
          </a:p>
        </p:txBody>
      </p:sp>
    </p:spTree>
    <p:extLst>
      <p:ext uri="{BB962C8B-B14F-4D97-AF65-F5344CB8AC3E}">
        <p14:creationId xmlns:p14="http://schemas.microsoft.com/office/powerpoint/2010/main" val="1665889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ts val="1200"/>
              </a:spcBef>
              <a:spcAft>
                <a:spcPct val="0"/>
              </a:spcAft>
              <a:buClr>
                <a:srgbClr val="002060"/>
              </a:buClr>
              <a:buSzTx/>
              <a:buFontTx/>
              <a:buNone/>
              <a:tabLst/>
              <a:defRPr/>
            </a:pPr>
            <a:r>
              <a:rPr lang="en-US" sz="1200" dirty="0"/>
              <a:t>Accounting for mutual ownership raises unique conceptual issues. These concerns center on handling any parent company stock owned by a subsidiary. According to FASB ASC 810-10-45-5, shares of the parent held by a subsidiary shall not be treated as outstanding shares in the consolidated statement of financial position and, therefore, shall be eliminated in the consolidated financial statements and reflected as treasury shares. </a:t>
            </a:r>
          </a:p>
          <a:p>
            <a:pPr marL="457200" marR="0" lvl="1" indent="0" algn="l" defTabSz="914400" rtl="0" eaLnBrk="0" fontAlgn="base" latinLnBrk="0" hangingPunct="0">
              <a:lnSpc>
                <a:spcPct val="100000"/>
              </a:lnSpc>
              <a:spcBef>
                <a:spcPts val="1200"/>
              </a:spcBef>
              <a:spcAft>
                <a:spcPct val="0"/>
              </a:spcAft>
              <a:buClr>
                <a:srgbClr val="002060"/>
              </a:buClr>
              <a:buSzTx/>
              <a:buFontTx/>
              <a:buNone/>
              <a:tabLst/>
              <a:defRPr/>
            </a:pPr>
            <a:endParaRPr lang="en-US" sz="1200" dirty="0"/>
          </a:p>
          <a:p>
            <a:pPr marL="0" marR="0" lvl="0" indent="0" algn="l" defTabSz="914400" rtl="0" eaLnBrk="0" fontAlgn="base" latinLnBrk="0" hangingPunct="0">
              <a:lnSpc>
                <a:spcPct val="100000"/>
              </a:lnSpc>
              <a:spcBef>
                <a:spcPts val="1200"/>
              </a:spcBef>
              <a:spcAft>
                <a:spcPct val="0"/>
              </a:spcAft>
              <a:buClr>
                <a:srgbClr val="002060"/>
              </a:buClr>
              <a:buSzTx/>
              <a:buFontTx/>
              <a:buNone/>
              <a:tabLst/>
              <a:defRPr/>
            </a:pPr>
            <a:r>
              <a:rPr lang="en-US" sz="1200" dirty="0"/>
              <a:t>The treasury stock approach is used to account for the mutually owned shares.</a:t>
            </a:r>
            <a:endParaRPr lang="en-US" dirty="0"/>
          </a:p>
        </p:txBody>
      </p:sp>
    </p:spTree>
    <p:extLst>
      <p:ext uri="{BB962C8B-B14F-4D97-AF65-F5344CB8AC3E}">
        <p14:creationId xmlns:p14="http://schemas.microsoft.com/office/powerpoint/2010/main" val="1434873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50938" y="692150"/>
            <a:ext cx="4556125" cy="3416300"/>
          </a:xfrm>
          <a:ln/>
        </p:spPr>
      </p:sp>
      <p:sp>
        <p:nvSpPr>
          <p:cNvPr id="46083" name="Rectangle 3"/>
          <p:cNvSpPr>
            <a:spLocks noGrp="1" noChangeArrowheads="1"/>
          </p:cNvSpPr>
          <p:nvPr>
            <p:ph type="body" idx="1"/>
          </p:nvPr>
        </p:nvSpPr>
        <p:spPr>
          <a:noFill/>
          <a:ln w="9525"/>
        </p:spPr>
        <p:txBody>
          <a:bodyPr/>
          <a:lstStyle/>
          <a:p>
            <a:pPr marL="0" indent="0">
              <a:spcBef>
                <a:spcPts val="1200"/>
              </a:spcBef>
              <a:buClr>
                <a:srgbClr val="002060"/>
              </a:buClr>
              <a:buNone/>
            </a:pPr>
            <a:r>
              <a:rPr lang="en-US" sz="1200" dirty="0"/>
              <a:t>This approach has theoretical merit because ownership of parent shares by its subsidiary does not involve parties outside of the affiliated group. For consolidation purposes, no accounting distinction is drawn between the parent reacquiring its own shares and the same transaction made by its subsidiary. The acquisition of treasury shares by either a parent or its controlled subsidiary represents an identical economic event that should have identical financial reporting implications. </a:t>
            </a:r>
            <a:r>
              <a:rPr lang="en-US" dirty="0"/>
              <a:t>The treasury stock approach to mutual ownership focuses on the parent’s control over the subsidiary.</a:t>
            </a:r>
          </a:p>
        </p:txBody>
      </p:sp>
    </p:spTree>
    <p:extLst>
      <p:ext uri="{BB962C8B-B14F-4D97-AF65-F5344CB8AC3E}">
        <p14:creationId xmlns:p14="http://schemas.microsoft.com/office/powerpoint/2010/main" val="216936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lnSpc>
                <a:spcPct val="80000"/>
              </a:lnSpc>
              <a:spcBef>
                <a:spcPct val="20000"/>
              </a:spcBef>
              <a:buClr>
                <a:schemeClr val="accent2"/>
              </a:buClr>
              <a:buSzPct val="80000"/>
              <a:defRPr/>
            </a:pPr>
            <a:r>
              <a:rPr lang="en-US" sz="800" b="0" kern="0" dirty="0">
                <a:solidFill>
                  <a:srgbClr val="002060"/>
                </a:solidFill>
                <a:cs typeface="Times New Roman" pitchFamily="18" charset="0"/>
              </a:rPr>
              <a:t>Assume that on January 1, 2019, Sun Company purchased 10 percent of Pop Company. Sun paid $120,000 for these shares, an amount that exactly equaled Pop’s proportionate book value. Many possible reasons exist for this transaction. The acquisition could be simply an investment or an attempt to forestall a takeover move by Pop. To simplify the illustration, it is assumed that Pop’s shares are not traded actively and therefore continuous market values are unavailable. Under these circumstances, Sun’s books appropriately carry the investment in Pop at the $120,000 initial value.</a:t>
            </a:r>
          </a:p>
          <a:p>
            <a:pPr>
              <a:lnSpc>
                <a:spcPct val="80000"/>
              </a:lnSpc>
              <a:spcBef>
                <a:spcPct val="20000"/>
              </a:spcBef>
              <a:buClr>
                <a:schemeClr val="accent2"/>
              </a:buClr>
              <a:buSzPct val="80000"/>
              <a:defRPr/>
            </a:pPr>
            <a:endParaRPr lang="en-US" sz="800" b="0" kern="0" dirty="0">
              <a:solidFill>
                <a:srgbClr val="002060"/>
              </a:solidFill>
              <a:cs typeface="Times New Roman" pitchFamily="18" charset="0"/>
            </a:endParaRPr>
          </a:p>
          <a:p>
            <a:pPr>
              <a:lnSpc>
                <a:spcPct val="80000"/>
              </a:lnSpc>
              <a:spcBef>
                <a:spcPct val="20000"/>
              </a:spcBef>
              <a:buClr>
                <a:schemeClr val="accent2"/>
              </a:buClr>
              <a:buSzPct val="80000"/>
              <a:defRPr/>
            </a:pPr>
            <a:r>
              <a:rPr lang="en-US" sz="1200" b="0" i="0" u="none" strike="noStrike" kern="1200" baseline="0" dirty="0">
                <a:solidFill>
                  <a:schemeClr val="tx1"/>
                </a:solidFill>
                <a:latin typeface="Times New Roman" pitchFamily="18" charset="0"/>
                <a:ea typeface="+mn-ea"/>
                <a:cs typeface="+mn-cs"/>
              </a:rPr>
              <a:t>On January 1, 2020, Pop manages to gain control over Sun by acquiring a 70 percent ownership interest, an acquisition that requires consolidation.</a:t>
            </a:r>
            <a:endParaRPr lang="en-US" sz="800" b="0" kern="0" dirty="0">
              <a:solidFill>
                <a:srgbClr val="002060"/>
              </a:solidFill>
              <a:cs typeface="Times New Roman" pitchFamily="18" charset="0"/>
            </a:endParaRPr>
          </a:p>
        </p:txBody>
      </p:sp>
    </p:spTree>
    <p:extLst>
      <p:ext uri="{BB962C8B-B14F-4D97-AF65-F5344CB8AC3E}">
        <p14:creationId xmlns:p14="http://schemas.microsoft.com/office/powerpoint/2010/main" val="41048952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lnSpc>
                <a:spcPct val="80000"/>
              </a:lnSpc>
              <a:spcBef>
                <a:spcPct val="20000"/>
              </a:spcBef>
              <a:buClr>
                <a:schemeClr val="accent2"/>
              </a:buClr>
              <a:buSzPct val="80000"/>
              <a:defRPr/>
            </a:pPr>
            <a:r>
              <a:rPr lang="en-US" sz="1200" b="0" i="0" u="none" strike="noStrike" kern="1200" baseline="0" dirty="0">
                <a:solidFill>
                  <a:schemeClr val="tx1"/>
                </a:solidFill>
                <a:latin typeface="Times New Roman" pitchFamily="18" charset="0"/>
                <a:ea typeface="+mn-ea"/>
                <a:cs typeface="+mn-cs"/>
              </a:rPr>
              <a:t>Exhibit 7.2 presents the consolidation of Pop and Sun for 2021. This worksheet has been developed under the treasury stock approach to mutual ownership so that Pop’s investment in Sun is consolidated along routine lines. </a:t>
            </a:r>
            <a:endParaRPr lang="en-US" b="0" kern="0" dirty="0">
              <a:solidFill>
                <a:srgbClr val="002060"/>
              </a:solidFill>
              <a:cs typeface="Times New Roman" pitchFamily="18" charset="0"/>
            </a:endParaRPr>
          </a:p>
        </p:txBody>
      </p:sp>
    </p:spTree>
    <p:extLst>
      <p:ext uri="{BB962C8B-B14F-4D97-AF65-F5344CB8AC3E}">
        <p14:creationId xmlns:p14="http://schemas.microsoft.com/office/powerpoint/2010/main" val="2356220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80000"/>
              </a:lnSpc>
              <a:spcBef>
                <a:spcPct val="20000"/>
              </a:spcBef>
              <a:spcAft>
                <a:spcPct val="0"/>
              </a:spcAft>
              <a:buClr>
                <a:schemeClr val="accent2"/>
              </a:buClr>
              <a:buSzPct val="80000"/>
              <a:buFontTx/>
              <a:buNone/>
              <a:tabLst/>
              <a:defRPr/>
            </a:pPr>
            <a:r>
              <a:rPr lang="en-US" sz="800" b="0" kern="0" dirty="0">
                <a:solidFill>
                  <a:srgbClr val="002060"/>
                </a:solidFill>
                <a:cs typeface="Times New Roman" pitchFamily="18" charset="0"/>
              </a:rPr>
              <a:t>Following</a:t>
            </a:r>
            <a:r>
              <a:rPr lang="en-US" sz="800" b="0" kern="0" baseline="0" dirty="0">
                <a:solidFill>
                  <a:srgbClr val="002060"/>
                </a:solidFill>
                <a:cs typeface="Times New Roman" pitchFamily="18" charset="0"/>
              </a:rPr>
              <a:t> the calculation of the franchise value and amortization, regular worksheet entries are developed for Pop’s investment.</a:t>
            </a:r>
            <a:endParaRPr lang="en-US" sz="800" b="0" kern="0" dirty="0">
              <a:solidFill>
                <a:srgbClr val="002060"/>
              </a:solidFill>
              <a:cs typeface="Times New Roman" pitchFamily="18" charset="0"/>
            </a:endParaRPr>
          </a:p>
          <a:p>
            <a:pPr marL="0" marR="0" indent="0" algn="l" defTabSz="914400" rtl="0" eaLnBrk="0" fontAlgn="base" latinLnBrk="0" hangingPunct="0">
              <a:lnSpc>
                <a:spcPct val="80000"/>
              </a:lnSpc>
              <a:spcBef>
                <a:spcPct val="20000"/>
              </a:spcBef>
              <a:spcAft>
                <a:spcPct val="0"/>
              </a:spcAft>
              <a:buClr>
                <a:schemeClr val="accent2"/>
              </a:buClr>
              <a:buSzPct val="80000"/>
              <a:buFontTx/>
              <a:buNone/>
              <a:tabLst/>
              <a:defRPr/>
            </a:pPr>
            <a:endParaRPr lang="en-US" sz="800" b="0" kern="0" dirty="0">
              <a:solidFill>
                <a:srgbClr val="002060"/>
              </a:solidFill>
              <a:cs typeface="Times New Roman" pitchFamily="18" charset="0"/>
            </a:endParaRPr>
          </a:p>
          <a:p>
            <a:pPr marL="0" marR="0" indent="0" algn="l" defTabSz="914400" rtl="0" eaLnBrk="0" fontAlgn="base" latinLnBrk="0" hangingPunct="0">
              <a:lnSpc>
                <a:spcPct val="80000"/>
              </a:lnSpc>
              <a:spcBef>
                <a:spcPct val="20000"/>
              </a:spcBef>
              <a:spcAft>
                <a:spcPct val="0"/>
              </a:spcAft>
              <a:buClr>
                <a:schemeClr val="accent2"/>
              </a:buClr>
              <a:buSzPct val="80000"/>
              <a:buFontTx/>
              <a:buNone/>
              <a:tabLst/>
              <a:defRPr/>
            </a:pPr>
            <a:r>
              <a:rPr lang="en-US" sz="800" b="0" kern="0" dirty="0">
                <a:solidFill>
                  <a:srgbClr val="002060"/>
                </a:solidFill>
                <a:cs typeface="Times New Roman" pitchFamily="18" charset="0"/>
              </a:rPr>
              <a:t>Note: Parentheses indicate a credit balance. </a:t>
            </a:r>
          </a:p>
          <a:p>
            <a:pPr>
              <a:lnSpc>
                <a:spcPct val="80000"/>
              </a:lnSpc>
              <a:spcBef>
                <a:spcPct val="20000"/>
              </a:spcBef>
              <a:buClr>
                <a:schemeClr val="accent2"/>
              </a:buClr>
              <a:buSzPct val="80000"/>
              <a:defRPr/>
            </a:pPr>
            <a:r>
              <a:rPr lang="en-US" sz="800" b="0" kern="0" dirty="0">
                <a:solidFill>
                  <a:srgbClr val="002060"/>
                </a:solidFill>
                <a:cs typeface="Times New Roman" pitchFamily="18" charset="0"/>
              </a:rPr>
              <a:t>Consolidation entries: </a:t>
            </a:r>
          </a:p>
          <a:p>
            <a:pPr>
              <a:lnSpc>
                <a:spcPct val="80000"/>
              </a:lnSpc>
              <a:spcBef>
                <a:spcPct val="20000"/>
              </a:spcBef>
              <a:buClr>
                <a:schemeClr val="accent2"/>
              </a:buClr>
              <a:buSzPct val="80000"/>
              <a:defRPr/>
            </a:pPr>
            <a:r>
              <a:rPr lang="en-US" sz="800" b="0" kern="0" dirty="0">
                <a:solidFill>
                  <a:srgbClr val="002060"/>
                </a:solidFill>
                <a:cs typeface="Times New Roman" pitchFamily="18" charset="0"/>
              </a:rPr>
              <a:t>(*C)</a:t>
            </a:r>
            <a:r>
              <a:rPr lang="en-US" sz="800" b="0" kern="0" baseline="0" dirty="0">
                <a:solidFill>
                  <a:srgbClr val="002060"/>
                </a:solidFill>
                <a:cs typeface="Times New Roman" pitchFamily="18" charset="0"/>
              </a:rPr>
              <a:t>  </a:t>
            </a:r>
            <a:r>
              <a:rPr lang="en-US" sz="800" b="0" kern="0" dirty="0">
                <a:solidFill>
                  <a:srgbClr val="002060"/>
                </a:solidFill>
                <a:cs typeface="Times New Roman" pitchFamily="18" charset="0"/>
              </a:rPr>
              <a:t>Conversion of initial value method to equity method. This entry recognizes 70 percent of the increase in Sun Company’s book value less amortization expense applicable to the previous year [70% ($25,000 − $3,000)]. </a:t>
            </a:r>
          </a:p>
          <a:p>
            <a:pPr>
              <a:lnSpc>
                <a:spcPct val="80000"/>
              </a:lnSpc>
              <a:spcBef>
                <a:spcPct val="20000"/>
              </a:spcBef>
              <a:buClr>
                <a:schemeClr val="accent2"/>
              </a:buClr>
              <a:buSzPct val="80000"/>
              <a:defRPr/>
            </a:pPr>
            <a:r>
              <a:rPr lang="en-US" sz="800" b="0" kern="0" dirty="0">
                <a:solidFill>
                  <a:srgbClr val="002060"/>
                </a:solidFill>
                <a:cs typeface="Times New Roman" pitchFamily="18" charset="0"/>
              </a:rPr>
              <a:t>(S)</a:t>
            </a:r>
            <a:r>
              <a:rPr lang="en-US" sz="800" b="0" kern="0" baseline="0" dirty="0">
                <a:solidFill>
                  <a:srgbClr val="002060"/>
                </a:solidFill>
                <a:cs typeface="Times New Roman" pitchFamily="18" charset="0"/>
              </a:rPr>
              <a:t>    </a:t>
            </a:r>
            <a:r>
              <a:rPr lang="en-US" sz="800" b="0" kern="0" dirty="0">
                <a:solidFill>
                  <a:srgbClr val="002060"/>
                </a:solidFill>
                <a:cs typeface="Times New Roman" pitchFamily="18" charset="0"/>
              </a:rPr>
              <a:t>Elimination of subsidiary’s stockholders’ equity accounts along with recognition of January 1, noncontrolling interest. </a:t>
            </a:r>
          </a:p>
          <a:p>
            <a:pPr>
              <a:lnSpc>
                <a:spcPct val="80000"/>
              </a:lnSpc>
              <a:spcBef>
                <a:spcPct val="20000"/>
              </a:spcBef>
              <a:buClr>
                <a:schemeClr val="accent2"/>
              </a:buClr>
              <a:buSzPct val="80000"/>
              <a:defRPr/>
            </a:pPr>
            <a:r>
              <a:rPr lang="en-US" sz="800" b="0" kern="0" dirty="0">
                <a:solidFill>
                  <a:srgbClr val="002060"/>
                </a:solidFill>
                <a:cs typeface="Times New Roman" pitchFamily="18" charset="0"/>
              </a:rPr>
              <a:t>(TS)</a:t>
            </a:r>
            <a:r>
              <a:rPr lang="en-US" sz="800" b="0" kern="0" baseline="0" dirty="0">
                <a:solidFill>
                  <a:srgbClr val="002060"/>
                </a:solidFill>
                <a:cs typeface="Times New Roman" pitchFamily="18" charset="0"/>
              </a:rPr>
              <a:t>  </a:t>
            </a:r>
            <a:r>
              <a:rPr lang="en-US" sz="800" b="0" kern="0" dirty="0">
                <a:solidFill>
                  <a:srgbClr val="002060"/>
                </a:solidFill>
                <a:cs typeface="Times New Roman" pitchFamily="18" charset="0"/>
              </a:rPr>
              <a:t>Reclassification of Sun Company’s ownership in Pop Company into a treasury stock account. </a:t>
            </a:r>
          </a:p>
          <a:p>
            <a:pPr marL="228600" indent="-228600">
              <a:lnSpc>
                <a:spcPct val="80000"/>
              </a:lnSpc>
              <a:spcBef>
                <a:spcPct val="20000"/>
              </a:spcBef>
              <a:buClr>
                <a:schemeClr val="accent2"/>
              </a:buClr>
              <a:buSzPct val="80000"/>
              <a:buAutoNum type="alphaUcParenBoth"/>
              <a:defRPr/>
            </a:pPr>
            <a:r>
              <a:rPr lang="en-US" sz="800" b="0" kern="0" dirty="0">
                <a:solidFill>
                  <a:srgbClr val="002060"/>
                </a:solidFill>
                <a:cs typeface="Times New Roman" pitchFamily="18" charset="0"/>
              </a:rPr>
              <a:t>    Allocation to franchises, unamortized balance recognized as of January 1. </a:t>
            </a:r>
          </a:p>
          <a:p>
            <a:pPr marL="285750" indent="-285750">
              <a:lnSpc>
                <a:spcPct val="80000"/>
              </a:lnSpc>
              <a:spcBef>
                <a:spcPct val="20000"/>
              </a:spcBef>
              <a:buClr>
                <a:schemeClr val="accent2"/>
              </a:buClr>
              <a:buSzPct val="80000"/>
              <a:buAutoNum type="romanUcParenBoth"/>
              <a:defRPr/>
            </a:pPr>
            <a:r>
              <a:rPr lang="en-US" sz="800" b="0" kern="0" dirty="0">
                <a:solidFill>
                  <a:srgbClr val="002060"/>
                </a:solidFill>
                <a:cs typeface="Times New Roman" pitchFamily="18" charset="0"/>
              </a:rPr>
              <a:t>  Elimination of intra-entity dividend income for the period. </a:t>
            </a:r>
          </a:p>
          <a:p>
            <a:pPr marL="0" indent="0">
              <a:lnSpc>
                <a:spcPct val="80000"/>
              </a:lnSpc>
              <a:spcBef>
                <a:spcPct val="20000"/>
              </a:spcBef>
              <a:buClr>
                <a:schemeClr val="accent2"/>
              </a:buClr>
              <a:buSzPct val="80000"/>
              <a:buNone/>
              <a:defRPr/>
            </a:pPr>
            <a:r>
              <a:rPr lang="en-US" sz="800" b="0" kern="0" dirty="0">
                <a:solidFill>
                  <a:srgbClr val="002060"/>
                </a:solidFill>
                <a:cs typeface="Times New Roman" pitchFamily="18" charset="0"/>
              </a:rPr>
              <a:t>(E)</a:t>
            </a:r>
            <a:r>
              <a:rPr lang="en-US" sz="800" b="0" kern="0" baseline="0" dirty="0">
                <a:solidFill>
                  <a:srgbClr val="002060"/>
                </a:solidFill>
                <a:cs typeface="Times New Roman" pitchFamily="18" charset="0"/>
              </a:rPr>
              <a:t>    </a:t>
            </a:r>
            <a:r>
              <a:rPr lang="en-US" sz="800" b="0" kern="0" dirty="0">
                <a:solidFill>
                  <a:srgbClr val="002060"/>
                </a:solidFill>
                <a:cs typeface="Times New Roman" pitchFamily="18" charset="0"/>
              </a:rPr>
              <a:t>Recognition of amortization expense for the current year.</a:t>
            </a:r>
          </a:p>
        </p:txBody>
      </p:sp>
    </p:spTree>
    <p:extLst>
      <p:ext uri="{BB962C8B-B14F-4D97-AF65-F5344CB8AC3E}">
        <p14:creationId xmlns:p14="http://schemas.microsoft.com/office/powerpoint/2010/main" val="35667939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7-4: List the criteria for </a:t>
            </a:r>
            <a:r>
              <a:rPr lang="en-US" sz="1200" b="0" i="0" u="none" strike="noStrike" kern="1200" baseline="0">
                <a:solidFill>
                  <a:schemeClr val="tx1"/>
                </a:solidFill>
                <a:latin typeface="Times New Roman" pitchFamily="18" charset="0"/>
                <a:ea typeface="+mn-ea"/>
                <a:cs typeface="+mn-cs"/>
              </a:rPr>
              <a:t>membership in an </a:t>
            </a:r>
            <a:r>
              <a:rPr lang="en-US" sz="1200" b="0" i="0" u="none" strike="noStrike" kern="1200" baseline="0" dirty="0">
                <a:solidFill>
                  <a:schemeClr val="tx1"/>
                </a:solidFill>
                <a:latin typeface="Times New Roman" pitchFamily="18" charset="0"/>
                <a:ea typeface="+mn-ea"/>
                <a:cs typeface="+mn-cs"/>
              </a:rPr>
              <a:t>affiliated group for income tax filing purposes.</a:t>
            </a:r>
            <a:endParaRPr lang="en-US" sz="1200" b="1" dirty="0">
              <a:solidFill>
                <a:srgbClr val="002060"/>
              </a:solidFill>
              <a:cs typeface="Times New Roman" pitchFamily="18" charset="0"/>
            </a:endParaRPr>
          </a:p>
        </p:txBody>
      </p:sp>
    </p:spTree>
    <p:extLst>
      <p:ext uri="{BB962C8B-B14F-4D97-AF65-F5344CB8AC3E}">
        <p14:creationId xmlns:p14="http://schemas.microsoft.com/office/powerpoint/2010/main" val="153786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sz="1200" b="0" dirty="0">
                <a:solidFill>
                  <a:srgbClr val="002060"/>
                </a:solidFill>
              </a:rPr>
              <a:t>Chapters 2 through 5 focus primarily on one particular type of financial control structure for a consolidated entity. Specifically, a parent holds a direct majority voting interest in a single subsidiary. This ownership pattern expedites the explanation of consolidation theories and techniques. In practice, though, more elaborate corporate ownership structures commonly exist.</a:t>
            </a:r>
            <a:r>
              <a:rPr lang="en-US" sz="1200" b="0" baseline="0" dirty="0">
                <a:solidFill>
                  <a:srgbClr val="002060"/>
                </a:solidFill>
              </a:rPr>
              <a:t> One of these more elaborate corporate configurations is referred to as a </a:t>
            </a:r>
            <a:r>
              <a:rPr lang="en-US" sz="1200" b="0" i="1" baseline="0" dirty="0">
                <a:solidFill>
                  <a:srgbClr val="002060"/>
                </a:solidFill>
              </a:rPr>
              <a:t>father-son-grandson relationship</a:t>
            </a:r>
            <a:r>
              <a:rPr lang="en-US" sz="1200" b="0" baseline="0" dirty="0">
                <a:solidFill>
                  <a:srgbClr val="002060"/>
                </a:solidFill>
              </a:rPr>
              <a:t> because it involves descending tiers that create a pattern.</a:t>
            </a:r>
            <a:endParaRPr lang="en-US" sz="1200" b="0" dirty="0">
              <a:solidFill>
                <a:srgbClr val="002060"/>
              </a:solidFill>
            </a:endParaRPr>
          </a:p>
        </p:txBody>
      </p:sp>
    </p:spTree>
    <p:extLst>
      <p:ext uri="{BB962C8B-B14F-4D97-AF65-F5344CB8AC3E}">
        <p14:creationId xmlns:p14="http://schemas.microsoft.com/office/powerpoint/2010/main" val="3980146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pPr marL="0" indent="0">
              <a:spcBef>
                <a:spcPts val="1200"/>
              </a:spcBef>
              <a:buClr>
                <a:srgbClr val="0070C0"/>
              </a:buClr>
              <a:buNone/>
            </a:pPr>
            <a:r>
              <a:rPr lang="en-US" sz="1200" dirty="0"/>
              <a:t>A central issue in accounting for the income taxes of an affiliated group involves the entity filing its tax returns. Many consolidated entities require only a single consolidated return; in other cases, some, or even all, of the component corporations prepare separate returns. According to current tax laws, a consolidated entity may elect to file a consolidated return encompassing all companies that compose an affiliated group as defined by the Internal Revenue Code. The Code automatically requires all other corporations to submit separate income tax returns. Consequently, a first step in the taxation process is to delineate the boundaries of an affiliated group.</a:t>
            </a:r>
            <a:r>
              <a:rPr lang="en-US" sz="1200" baseline="0" dirty="0"/>
              <a:t> </a:t>
            </a:r>
            <a:r>
              <a:rPr lang="en-US" sz="1200" dirty="0"/>
              <a:t>Because of specific requirements outlined in the tax laws, this designation does not necessarily cover the same constituents as a consolidated entity.</a:t>
            </a:r>
          </a:p>
        </p:txBody>
      </p:sp>
    </p:spTree>
    <p:extLst>
      <p:ext uri="{BB962C8B-B14F-4D97-AF65-F5344CB8AC3E}">
        <p14:creationId xmlns:p14="http://schemas.microsoft.com/office/powerpoint/2010/main" val="3642857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pPr>
              <a:buFont typeface="Wingdings" pitchFamily="2" charset="2"/>
              <a:buNone/>
            </a:pPr>
            <a:r>
              <a:rPr lang="en-US" u="none" dirty="0"/>
              <a:t>According to the Internal Revenue Code, the essential criterion for including a subsidiary within an affiliated group is the parent’s ownership of at least 80 percent of the voting stock and at least 80 percent of each class of nonvoting stock. This ownership may be direct or indirect, although the parent must meet these requirements in connection with at least one directly owned subsidiary. As another condition, each company in the affiliated group must be a domestic (rather than a foreign) corporation. A company’s options can be described as follows:</a:t>
            </a:r>
          </a:p>
          <a:p>
            <a:pPr marL="171450" indent="-171450">
              <a:buFont typeface="Arial"/>
              <a:buChar char="•"/>
            </a:pPr>
            <a:r>
              <a:rPr lang="en-US" i="1" u="none" dirty="0"/>
              <a:t>Domestic subsidiary</a:t>
            </a:r>
            <a:r>
              <a:rPr lang="en-US" u="none" dirty="0"/>
              <a:t>, </a:t>
            </a:r>
            <a:r>
              <a:rPr lang="en-US" i="1" u="none" dirty="0"/>
              <a:t>80 percent to 100 percent owned</a:t>
            </a:r>
            <a:r>
              <a:rPr lang="en-US" u="none" dirty="0"/>
              <a:t>: May file as part of consolidated return or may file separately.</a:t>
            </a:r>
          </a:p>
          <a:p>
            <a:pPr marL="171450" indent="-171450">
              <a:buFont typeface="Arial"/>
              <a:buChar char="•"/>
            </a:pPr>
            <a:r>
              <a:rPr lang="en-US" i="1" u="none" dirty="0"/>
              <a:t>Domestic subsidiary, less than 80 percent owned</a:t>
            </a:r>
            <a:r>
              <a:rPr lang="en-US" u="none" dirty="0"/>
              <a:t>: Must file separately.</a:t>
            </a:r>
          </a:p>
          <a:p>
            <a:pPr marL="171450" indent="-171450">
              <a:buFont typeface="Arial"/>
              <a:buChar char="•"/>
            </a:pPr>
            <a:r>
              <a:rPr lang="en-US" i="1" u="none" dirty="0"/>
              <a:t>Foreign subsidiary</a:t>
            </a:r>
            <a:r>
              <a:rPr lang="en-US" u="none" dirty="0"/>
              <a:t>: Must file separately. </a:t>
            </a:r>
          </a:p>
        </p:txBody>
      </p:sp>
    </p:spTree>
    <p:extLst>
      <p:ext uri="{BB962C8B-B14F-4D97-AF65-F5344CB8AC3E}">
        <p14:creationId xmlns:p14="http://schemas.microsoft.com/office/powerpoint/2010/main" val="3365938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0" indent="0">
              <a:buNone/>
            </a:pPr>
            <a:r>
              <a:rPr lang="en-US" sz="1200" dirty="0"/>
              <a:t>Clearly, a distinction exists between consolidated entities (identified for financial reporting) and affiliated groups as defined for tax purposes. Chapter 2 described a consolidated entity as comprising all subsidiaries controlled by a parent company unless control is only temporary. The possession (either directly or indirectly) of a mere majority of voting stock normally supports control. Conversely, the Internal Revenue Code’s 80 percent rule creates a smaller circle of companies qualifying for inclusion in an affiliated group.</a:t>
            </a:r>
            <a:endParaRPr lang="en-US" dirty="0"/>
          </a:p>
        </p:txBody>
      </p:sp>
    </p:spTree>
    <p:extLst>
      <p:ext uri="{BB962C8B-B14F-4D97-AF65-F5344CB8AC3E}">
        <p14:creationId xmlns:p14="http://schemas.microsoft.com/office/powerpoint/2010/main" val="31147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0" indent="0">
              <a:buNone/>
            </a:pPr>
            <a:r>
              <a:rPr lang="en-US" sz="1200" dirty="0"/>
              <a:t>A parent company is not required to file a consolidated tax return. However, for the companies of an affiliated group, the following represent distinct benefits associated with a consolidated tax return:</a:t>
            </a:r>
          </a:p>
          <a:p>
            <a:pPr marL="171450" indent="-171450">
              <a:buFont typeface="Arial"/>
              <a:buChar char="•"/>
            </a:pPr>
            <a:r>
              <a:rPr lang="en-US" sz="1200" dirty="0"/>
              <a:t>Intra-entity profits are not taxed until the asset leaves the consolidated entity; similarly, intra-entity losses (which are rare) are not deducted until the asset leaves the consolidated entity.</a:t>
            </a:r>
          </a:p>
          <a:p>
            <a:pPr marL="171450" indent="-171450">
              <a:buFont typeface="Arial"/>
              <a:buChar char="•"/>
            </a:pPr>
            <a:r>
              <a:rPr lang="en-US" sz="1200" dirty="0"/>
              <a:t>Losses incurred by one affiliated company can be used to reduce taxable income recognized by other group members.</a:t>
            </a:r>
          </a:p>
        </p:txBody>
      </p:sp>
    </p:spTree>
    <p:extLst>
      <p:ext uri="{BB962C8B-B14F-4D97-AF65-F5344CB8AC3E}">
        <p14:creationId xmlns:p14="http://schemas.microsoft.com/office/powerpoint/2010/main" val="6233448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7-5: Compute taxable income and deferred tax amounts for an affiliated group based on information presented in a consolidated set of financial statements.</a:t>
            </a:r>
            <a:endParaRPr lang="en-US" sz="1200" b="1" dirty="0">
              <a:solidFill>
                <a:srgbClr val="002060"/>
              </a:solidFill>
              <a:cs typeface="Times New Roman" pitchFamily="18" charset="0"/>
            </a:endParaRPr>
          </a:p>
        </p:txBody>
      </p:sp>
    </p:spTree>
    <p:extLst>
      <p:ext uri="{BB962C8B-B14F-4D97-AF65-F5344CB8AC3E}">
        <p14:creationId xmlns:p14="http://schemas.microsoft.com/office/powerpoint/2010/main" val="4446840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50938" y="692150"/>
            <a:ext cx="4556125" cy="3416300"/>
          </a:xfrm>
          <a:ln/>
        </p:spPr>
      </p:sp>
      <p:sp>
        <p:nvSpPr>
          <p:cNvPr id="51203" name="Rectangle 3"/>
          <p:cNvSpPr>
            <a:spLocks noGrp="1" noChangeArrowheads="1"/>
          </p:cNvSpPr>
          <p:nvPr>
            <p:ph type="body" idx="1"/>
          </p:nvPr>
        </p:nvSpPr>
        <p:spPr>
          <a:noFill/>
          <a:ln w="9525"/>
        </p:spPr>
        <p:txBody>
          <a:bodyPr/>
          <a:lstStyle/>
          <a:p>
            <a:pPr marL="0" indent="0">
              <a:buClr>
                <a:srgbClr val="0070C0"/>
              </a:buClr>
              <a:buNone/>
            </a:pPr>
            <a:r>
              <a:rPr lang="en-US" dirty="0"/>
              <a:t>Some deviations between generally accepted accounting principles and income tax laws create temporary differences whereby (1) a variation between an asset or liability’s recorded book value and its tax basis exists and (2) this difference results in taxable or deductible amounts in future years. When a temporary difference is present, financial reporting principles require recognizing a deferred tax asset or liability. The specific amount of this income tax deferral depends somewhat on whether consolidated or separate returns are being filed. Thus, we analyze here the tax consequences of several common transactions to demonstrate a consolidated entity’s income tax expense reporting.</a:t>
            </a:r>
          </a:p>
        </p:txBody>
      </p:sp>
    </p:spTree>
    <p:extLst>
      <p:ext uri="{BB962C8B-B14F-4D97-AF65-F5344CB8AC3E}">
        <p14:creationId xmlns:p14="http://schemas.microsoft.com/office/powerpoint/2010/main" val="1724237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marL="0" indent="0">
              <a:spcBef>
                <a:spcPts val="1200"/>
              </a:spcBef>
              <a:buClr>
                <a:srgbClr val="FF0000"/>
              </a:buClr>
              <a:buNone/>
            </a:pPr>
            <a:r>
              <a:rPr lang="en-US" sz="1200" dirty="0"/>
              <a:t>For financial reporting, dividends between the members of a consolidated entity always are eliminated; they represent intra-entity cash transfers. For tax accounting, dividends also are removed from income but only if at least 80 percent of the subsidiary’s stock is held. Consequently, at this ownership level, no difference between financial and tax reporting exists; both eliminate all intra-entity dividends. Income tax expense is not recorded on the intra-entity dividends. Deferred tax recognition is also ignored because no temporary difference has been created.</a:t>
            </a:r>
          </a:p>
        </p:txBody>
      </p:sp>
    </p:spTree>
    <p:extLst>
      <p:ext uri="{BB962C8B-B14F-4D97-AF65-F5344CB8AC3E}">
        <p14:creationId xmlns:p14="http://schemas.microsoft.com/office/powerpoint/2010/main" val="3540593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ts val="1200"/>
              </a:spcBef>
              <a:spcAft>
                <a:spcPct val="0"/>
              </a:spcAft>
              <a:buClr>
                <a:srgbClr val="FF0000"/>
              </a:buClr>
              <a:buSzTx/>
              <a:buFontTx/>
              <a:buNone/>
              <a:tabLst/>
              <a:defRPr/>
            </a:pPr>
            <a:r>
              <a:rPr lang="en-US" sz="1200" dirty="0"/>
              <a:t>However, if less than 80 percent of a subsidiary’s stock is held, tax recognition becomes necessary. Intra-entity dividends are taxed partially because, at that ownership level, 80 percent is taxable. The dividends-received deduction on the tax return (the nontaxable portion) is only 80 percent. Thus, an income tax liability is immediately created for the recipient. In addition, deferred income taxes are required for any of the subsidiary’s income not paid currently as a dividend.</a:t>
            </a:r>
            <a:endParaRPr lang="en-US" dirty="0"/>
          </a:p>
        </p:txBody>
      </p:sp>
    </p:spTree>
    <p:extLst>
      <p:ext uri="{BB962C8B-B14F-4D97-AF65-F5344CB8AC3E}">
        <p14:creationId xmlns:p14="http://schemas.microsoft.com/office/powerpoint/2010/main" val="6915091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marL="0" indent="0">
              <a:spcBef>
                <a:spcPts val="1200"/>
              </a:spcBef>
              <a:buClr>
                <a:srgbClr val="FF0000"/>
              </a:buClr>
              <a:buNone/>
            </a:pPr>
            <a:r>
              <a:rPr lang="en-US" sz="1200" dirty="0"/>
              <a:t>A temporary difference is created because tax payments will occur in future years when the subsidiary’s earnings eventually are distributed to the parent. Hence, a current tax liability is recorded based on the dividends collected, and a deferred tax liability is recorded for the taxable portion of any income not paid to the parent during the year.</a:t>
            </a:r>
          </a:p>
        </p:txBody>
      </p:sp>
    </p:spTree>
    <p:extLst>
      <p:ext uri="{BB962C8B-B14F-4D97-AF65-F5344CB8AC3E}">
        <p14:creationId xmlns:p14="http://schemas.microsoft.com/office/powerpoint/2010/main" val="9275197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50938" y="692150"/>
            <a:ext cx="4556125" cy="3416300"/>
          </a:xfrm>
          <a:ln/>
        </p:spPr>
      </p:sp>
      <p:sp>
        <p:nvSpPr>
          <p:cNvPr id="53251" name="Rectangle 3"/>
          <p:cNvSpPr>
            <a:spLocks noGrp="1" noChangeArrowheads="1"/>
          </p:cNvSpPr>
          <p:nvPr>
            <p:ph type="body" idx="1"/>
          </p:nvPr>
        </p:nvSpPr>
        <p:spPr>
          <a:noFill/>
          <a:ln w="9525"/>
        </p:spPr>
        <p:txBody>
          <a:bodyPr/>
          <a:lstStyle/>
          <a:p>
            <a:pPr marL="0" indent="0" algn="l">
              <a:spcBef>
                <a:spcPts val="1200"/>
              </a:spcBef>
              <a:buClr>
                <a:schemeClr val="bg1"/>
              </a:buClr>
              <a:buNone/>
            </a:pPr>
            <a:r>
              <a:rPr lang="en-US" sz="1200" u="none" dirty="0"/>
              <a:t>Current law allows, in some cases, the amortization of goodwill and other purchased intangibles (referred to as </a:t>
            </a:r>
            <a:r>
              <a:rPr lang="en-US" sz="1200" i="1" u="none" dirty="0"/>
              <a:t>Section 197 property</a:t>
            </a:r>
            <a:r>
              <a:rPr lang="en-US" sz="1200" u="none" dirty="0"/>
              <a:t>) over a 15-year period. For financial reporting, goodwill is written off if it is impaired or if the related business is disposed of in some manner. Because of the difference in the periods in which taxable income and financial income are reduced, the presence of tax-deductible goodwill creates a temporary difference that necessitates recognizing deferred income taxes. A temporary difference will also exist for other purchased intangibles that qualify as Section 197 property.</a:t>
            </a:r>
          </a:p>
        </p:txBody>
      </p:sp>
    </p:spTree>
    <p:extLst>
      <p:ext uri="{BB962C8B-B14F-4D97-AF65-F5344CB8AC3E}">
        <p14:creationId xmlns:p14="http://schemas.microsoft.com/office/powerpoint/2010/main" val="1745634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dirty="0"/>
              <a:t>Regardless of a company’s reason for establishing indirect control over a subsidiary, a new accounting challenge emerges: The parent must consolidate financial information from each of the connecting corporations into a single set of financial statements. Fortunately, indirect ownership does not introduce any new conceptual issues but affects only the mechanical elements of this process. For example, in preparing consolidated statements, the parent company must allocate acquisition-date fair values and recognize any related excess amortizations for each affiliate regardless of whether control is direct or indirect. In addition, all worksheet entries previously demonstrated continue to apply. For consolidated entities involving indirect control, the entire consolidation process is basically repeated for each separate affiliate. </a:t>
            </a:r>
          </a:p>
        </p:txBody>
      </p:sp>
    </p:spTree>
    <p:extLst>
      <p:ext uri="{BB962C8B-B14F-4D97-AF65-F5344CB8AC3E}">
        <p14:creationId xmlns:p14="http://schemas.microsoft.com/office/powerpoint/2010/main" val="17793002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50938" y="692150"/>
            <a:ext cx="4556125" cy="3416300"/>
          </a:xfrm>
          <a:ln/>
        </p:spPr>
      </p:sp>
      <p:sp>
        <p:nvSpPr>
          <p:cNvPr id="54275" name="Rectangle 3"/>
          <p:cNvSpPr>
            <a:spLocks noGrp="1" noChangeArrowheads="1"/>
          </p:cNvSpPr>
          <p:nvPr>
            <p:ph type="body" idx="1"/>
          </p:nvPr>
        </p:nvSpPr>
        <p:spPr>
          <a:noFill/>
          <a:ln w="9525"/>
        </p:spPr>
        <p:txBody>
          <a:bodyPr/>
          <a:lstStyle/>
          <a:p>
            <a:pPr marL="0" indent="0">
              <a:lnSpc>
                <a:spcPct val="80000"/>
              </a:lnSpc>
              <a:spcBef>
                <a:spcPts val="1200"/>
              </a:spcBef>
              <a:buClr>
                <a:srgbClr val="7030A0"/>
              </a:buClr>
              <a:buNone/>
            </a:pPr>
            <a:r>
              <a:rPr lang="en-US" sz="1200" dirty="0"/>
              <a:t>Taxes on intra-entity gains that result from transfers between related companies within a consolidated entity create a special accounting situation. On consolidated financial statements, the impact of all such transactions is deferred until the asset leaves the group (either through sale or use). The same is true for a consolidated tax return; the intra-entity gains are removed until the transferred asset leaves the group. No temporary difference is created.</a:t>
            </a:r>
          </a:p>
          <a:p>
            <a:pPr marL="0" indent="0">
              <a:lnSpc>
                <a:spcPct val="80000"/>
              </a:lnSpc>
              <a:spcBef>
                <a:spcPts val="1200"/>
              </a:spcBef>
              <a:buClr>
                <a:srgbClr val="7030A0"/>
              </a:buClr>
              <a:buNone/>
            </a:pPr>
            <a:endParaRPr lang="en-US" sz="1200" dirty="0"/>
          </a:p>
          <a:p>
            <a:pPr marL="0" indent="0">
              <a:lnSpc>
                <a:spcPct val="80000"/>
              </a:lnSpc>
              <a:spcBef>
                <a:spcPts val="1200"/>
              </a:spcBef>
              <a:buClr>
                <a:srgbClr val="7030A0"/>
              </a:buClr>
              <a:buNone/>
            </a:pPr>
            <a:r>
              <a:rPr lang="en-US" sz="1200" dirty="0"/>
              <a:t>If separate returns are filed, though, tax laws require the profits to be reported in the period of transfer even though they’re not yet recognized by the consolidated entity. Thus, the income is taxed immediately, although no sale is recognized from a financial reporting perspective. This “prepayment” of the tax creates a deferred income tax asset based on the amount of taxes paid on the intra-entity gain by the selling affiliate.</a:t>
            </a:r>
          </a:p>
        </p:txBody>
      </p:sp>
    </p:spTree>
    <p:extLst>
      <p:ext uri="{BB962C8B-B14F-4D97-AF65-F5344CB8AC3E}">
        <p14:creationId xmlns:p14="http://schemas.microsoft.com/office/powerpoint/2010/main" val="17258398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pPr marL="0" indent="0">
              <a:spcBef>
                <a:spcPts val="1200"/>
              </a:spcBef>
              <a:buClr>
                <a:srgbClr val="0070C0"/>
              </a:buClr>
              <a:buNone/>
            </a:pPr>
            <a:r>
              <a:rPr lang="en-US" dirty="0"/>
              <a:t>After computing its income taxes for financial reporting purposes, a parent company includes a single total income tax expense figure on its consolidated income statement. This total income tax expense is then allocated across the members of the affiliated group. This figure is especially important to the subsidiary if it must produce separate financial statements for a loan or a future issuance of equity. The subsidiary’s expense also serves as a basis for calculating the net income attributable to the noncontrolling interest.</a:t>
            </a:r>
          </a:p>
          <a:p>
            <a:pPr marL="0" indent="0">
              <a:spcBef>
                <a:spcPts val="1200"/>
              </a:spcBef>
              <a:buClr>
                <a:srgbClr val="0070C0"/>
              </a:buClr>
              <a:buNone/>
            </a:pPr>
            <a:endParaRPr lang="en-US" dirty="0"/>
          </a:p>
          <a:p>
            <a:pPr marL="0" indent="0">
              <a:spcBef>
                <a:spcPts val="1200"/>
              </a:spcBef>
              <a:buClr>
                <a:srgbClr val="0070C0"/>
              </a:buClr>
              <a:buNone/>
            </a:pPr>
            <a:r>
              <a:rPr lang="en-US" dirty="0"/>
              <a:t>Several techniques can accomplish this proration. For example, the expense charged to the subsidiary often is based on the percentage of the total taxable income from each company (the percentage allocation method) or on the appropriate taxable income figures if separate returns were filed (the separate return method).</a:t>
            </a:r>
          </a:p>
          <a:p>
            <a:pPr marL="0" indent="0">
              <a:spcBef>
                <a:spcPts val="1200"/>
              </a:spcBef>
              <a:buClr>
                <a:srgbClr val="0070C0"/>
              </a:buClr>
              <a:buNone/>
            </a:pPr>
            <a:endParaRPr lang="en-US" dirty="0"/>
          </a:p>
          <a:p>
            <a:pPr marL="0" indent="0">
              <a:spcBef>
                <a:spcPts val="1200"/>
              </a:spcBef>
              <a:buClr>
                <a:srgbClr val="0070C0"/>
              </a:buClr>
              <a:buNone/>
            </a:pPr>
            <a:r>
              <a:rPr lang="en-US" dirty="0"/>
              <a:t>To illustrate, we use the figures from Great and Small in a previous example. Great owned 90 percent of Small’s outstanding stock. Based on filing a consolidated return, total GAAP income tax expense of $48,600 was recognized.</a:t>
            </a:r>
          </a:p>
        </p:txBody>
      </p:sp>
    </p:spTree>
    <p:extLst>
      <p:ext uri="{BB962C8B-B14F-4D97-AF65-F5344CB8AC3E}">
        <p14:creationId xmlns:p14="http://schemas.microsoft.com/office/powerpoint/2010/main" val="18995118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ts val="1200"/>
              </a:spcBef>
              <a:spcAft>
                <a:spcPct val="0"/>
              </a:spcAft>
              <a:buClr>
                <a:srgbClr val="0070C0"/>
              </a:buClr>
              <a:buSzTx/>
              <a:buFontTx/>
              <a:buNone/>
              <a:tabLst/>
              <a:defRPr/>
            </a:pPr>
            <a:r>
              <a:rPr lang="en-US" b="0" dirty="0"/>
              <a:t>The percentage allocation method attributes the GAAP tax expense based on the relative contribution of each affiliate to taxable income.</a:t>
            </a:r>
            <a:r>
              <a:rPr lang="en-US" b="0" baseline="0" dirty="0"/>
              <a:t> </a:t>
            </a:r>
            <a:r>
              <a:rPr lang="en-US" dirty="0"/>
              <a:t>An alternative allocation technique, the separate return</a:t>
            </a:r>
            <a:r>
              <a:rPr lang="en-US" baseline="0" dirty="0"/>
              <a:t> method,</a:t>
            </a:r>
            <a:r>
              <a:rPr lang="en-US" dirty="0"/>
              <a:t> uses the taxable income that results from filing separate tax returns. On separate returns, intra-entity gains are taxable.</a:t>
            </a:r>
          </a:p>
        </p:txBody>
      </p:sp>
    </p:spTree>
    <p:extLst>
      <p:ext uri="{BB962C8B-B14F-4D97-AF65-F5344CB8AC3E}">
        <p14:creationId xmlns:p14="http://schemas.microsoft.com/office/powerpoint/2010/main" val="23768147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7-6: Compute taxable income and deferred tax amounts to be recognized when separate tax returns are filed by any of the affiliates of a consolidated entity.</a:t>
            </a:r>
            <a:endParaRPr lang="en-US" sz="1200" b="1" dirty="0">
              <a:solidFill>
                <a:srgbClr val="002060"/>
              </a:solidFill>
              <a:cs typeface="Times New Roman" pitchFamily="18" charset="0"/>
            </a:endParaRPr>
          </a:p>
        </p:txBody>
      </p:sp>
    </p:spTree>
    <p:extLst>
      <p:ext uri="{BB962C8B-B14F-4D97-AF65-F5344CB8AC3E}">
        <p14:creationId xmlns:p14="http://schemas.microsoft.com/office/powerpoint/2010/main" val="33755771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pPr marL="0" indent="0">
              <a:buNone/>
            </a:pPr>
            <a:r>
              <a:rPr lang="en-US" sz="1200" dirty="0"/>
              <a:t>Separate returns are mandatory for foreign subsidiaries and for domestic corporations not meeting the 80 percent ownership rule. Canadian and Mexican subsidiaries can qualify for treatment as domestic companies for purposes of filing a consolidated return. A company may still elect to file separately even if it meets the conditions for inclusion within an affiliated group.</a:t>
            </a:r>
            <a:r>
              <a:rPr lang="en-US" sz="1200" baseline="0" dirty="0"/>
              <a:t> </a:t>
            </a:r>
            <a:r>
              <a:rPr lang="en-US" sz="1200" b="0" i="0" u="none" strike="noStrike" kern="1200" baseline="0" dirty="0">
                <a:solidFill>
                  <a:schemeClr val="tx1"/>
                </a:solidFill>
                <a:latin typeface="Times New Roman" pitchFamily="18" charset="0"/>
                <a:ea typeface="+mn-ea"/>
                <a:cs typeface="+mn-cs"/>
              </a:rPr>
              <a:t>If all companies in an affiliated group are profitable and few intra-entity transactions occur, they may prefer separate returns. Filing in this manner gives the various companies more flexibility in their choice of accounting methods and fiscal tax years. </a:t>
            </a:r>
            <a:endParaRPr lang="en-US" sz="1200" dirty="0"/>
          </a:p>
        </p:txBody>
      </p:sp>
    </p:spTree>
    <p:extLst>
      <p:ext uri="{BB962C8B-B14F-4D97-AF65-F5344CB8AC3E}">
        <p14:creationId xmlns:p14="http://schemas.microsoft.com/office/powerpoint/2010/main" val="7746356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pPr marL="0" indent="0">
              <a:spcBef>
                <a:spcPts val="1200"/>
              </a:spcBef>
              <a:buNone/>
            </a:pPr>
            <a:r>
              <a:rPr lang="en-US" sz="1200" dirty="0"/>
              <a:t>Tax laws, though, do not allow a company to switch back and forth between consolidated and separate returns. Once a company elects to file a consolidated tax return as part of an affiliated group, obtaining Internal Revenue Service permission to file separately can be difficult.</a:t>
            </a:r>
            <a:r>
              <a:rPr lang="en-US" sz="1200" baseline="0" dirty="0"/>
              <a:t> </a:t>
            </a:r>
            <a:r>
              <a:rPr lang="en-US" sz="1200" dirty="0"/>
              <a:t>When members of a consolidated entity do file separate tax returns, temporary differences often emerge across income recognized for consolidated financial reporting and for income tax reporting. </a:t>
            </a:r>
          </a:p>
        </p:txBody>
      </p:sp>
    </p:spTree>
    <p:extLst>
      <p:ext uri="{BB962C8B-B14F-4D97-AF65-F5344CB8AC3E}">
        <p14:creationId xmlns:p14="http://schemas.microsoft.com/office/powerpoint/2010/main" val="11400583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pPr marL="0" indent="0">
              <a:spcBef>
                <a:spcPts val="1200"/>
              </a:spcBef>
              <a:buNone/>
            </a:pPr>
            <a:r>
              <a:rPr lang="en-US" sz="1200" dirty="0"/>
              <a:t>The sources of such differences include (1) the immediate taxation of intra-entity gains (and losses) and (2) possible future tax effects of subsidiary income in excess of dividend payments. Differences in the timing of income recognition across consolidated reporting and income tax purposes create deferred tax assets and/or liabilities.</a:t>
            </a:r>
            <a:r>
              <a:rPr lang="en-US" sz="1200" baseline="0" dirty="0"/>
              <a:t> </a:t>
            </a:r>
            <a:r>
              <a:rPr lang="en-US" sz="1200" dirty="0"/>
              <a:t>FASB ASC 740-30-25-4 addresses this issue as follows: “A deferred tax liability shall be recognized for . . . an excess of the amount for financial reporting over the tax basis of an investment in a domestic subsidiary.”</a:t>
            </a:r>
          </a:p>
        </p:txBody>
      </p:sp>
    </p:spTree>
    <p:extLst>
      <p:ext uri="{BB962C8B-B14F-4D97-AF65-F5344CB8AC3E}">
        <p14:creationId xmlns:p14="http://schemas.microsoft.com/office/powerpoint/2010/main" val="318886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7-7: Determine the deferred tax consequences for temporary differences generated when a business combination is created.</a:t>
            </a:r>
            <a:endParaRPr lang="en-US" sz="1200" b="1" dirty="0">
              <a:solidFill>
                <a:srgbClr val="002060"/>
              </a:solidFill>
              <a:cs typeface="Times New Roman" pitchFamily="18" charset="0"/>
            </a:endParaRPr>
          </a:p>
        </p:txBody>
      </p:sp>
    </p:spTree>
    <p:extLst>
      <p:ext uri="{BB962C8B-B14F-4D97-AF65-F5344CB8AC3E}">
        <p14:creationId xmlns:p14="http://schemas.microsoft.com/office/powerpoint/2010/main" val="36081749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indent="0">
              <a:spcBef>
                <a:spcPts val="1200"/>
              </a:spcBef>
              <a:buNone/>
            </a:pPr>
            <a:r>
              <a:rPr lang="en-US" sz="1200" dirty="0"/>
              <a:t>Based on the transaction’s nature, the tax laws deem some acquisitions to be tax-free (to the seller) but others to be taxable. In most tax-free acquisitions and in a few taxable acquisitions, the resulting book values of the acquired company’s assets and liabilities differ from their tax bases. Such differences result because the subsidiary’s cost is retained for tax purposes (in tax-free exchanges) or because the allocations for tax purposes vary from those used for financial reporting (a situation found in some taxable transactions).</a:t>
            </a:r>
            <a:endParaRPr lang="en-US" dirty="0"/>
          </a:p>
        </p:txBody>
      </p:sp>
    </p:spTree>
    <p:extLst>
      <p:ext uri="{BB962C8B-B14F-4D97-AF65-F5344CB8AC3E}">
        <p14:creationId xmlns:p14="http://schemas.microsoft.com/office/powerpoint/2010/main" val="33336707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indent="0">
              <a:spcBef>
                <a:spcPts val="1200"/>
              </a:spcBef>
              <a:buNone/>
            </a:pPr>
            <a:r>
              <a:rPr lang="en-US" sz="1200" dirty="0"/>
              <a:t>GAAP provides extensive guidance on reporting deferred tax assets and deferred tax liabilities created in a business combination. According to FASB ASC 805-740-25-2,</a:t>
            </a:r>
            <a:r>
              <a:rPr lang="en-US" sz="1200" baseline="0" dirty="0"/>
              <a:t> </a:t>
            </a:r>
            <a:r>
              <a:rPr lang="en-US" sz="1200" dirty="0"/>
              <a:t>an acquirer shall recognize a deferred tax asset or deferred tax liability arising from the assets acquired and liabilities assumed in a business combination and shall account for the potential tax effects of temporary differences, carryforwards, and any income tax uncertainties of an acquiree that exist at the acquisition date . . .</a:t>
            </a:r>
            <a:endParaRPr lang="en-US" dirty="0"/>
          </a:p>
        </p:txBody>
      </p:sp>
    </p:spTree>
    <p:extLst>
      <p:ext uri="{BB962C8B-B14F-4D97-AF65-F5344CB8AC3E}">
        <p14:creationId xmlns:p14="http://schemas.microsoft.com/office/powerpoint/2010/main" val="3262834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dirty="0"/>
              <a:t>Although the presence of an indirect ownership does not change most consolidation procedures, a calculation of each subsidiary’s accrual-based income does pose some difficulty. Appropriate income determination is essential for calculating (1) equity income accruals and (2) the net income attributable to the noncontrolling interest.</a:t>
            </a:r>
          </a:p>
        </p:txBody>
      </p:sp>
    </p:spTree>
    <p:extLst>
      <p:ext uri="{BB962C8B-B14F-4D97-AF65-F5344CB8AC3E}">
        <p14:creationId xmlns:p14="http://schemas.microsoft.com/office/powerpoint/2010/main" val="11761319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7-8: Explain the impact that a net operating loss of an acquired affiliate has on consolidated figures.</a:t>
            </a:r>
            <a:endParaRPr lang="en-US" sz="1200" b="1" dirty="0">
              <a:solidFill>
                <a:srgbClr val="002060"/>
              </a:solidFill>
              <a:cs typeface="Times New Roman" pitchFamily="18" charset="0"/>
            </a:endParaRPr>
          </a:p>
        </p:txBody>
      </p:sp>
    </p:spTree>
    <p:extLst>
      <p:ext uri="{BB962C8B-B14F-4D97-AF65-F5344CB8AC3E}">
        <p14:creationId xmlns:p14="http://schemas.microsoft.com/office/powerpoint/2010/main" val="9672777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pPr marL="0" indent="0">
              <a:spcBef>
                <a:spcPts val="1200"/>
              </a:spcBef>
              <a:buClr>
                <a:srgbClr val="0070C0"/>
              </a:buClr>
              <a:buNone/>
            </a:pPr>
            <a:r>
              <a:rPr lang="en-US" dirty="0"/>
              <a:t>Tax laws in the United States provide a measure of relief for companies incurring net operating losses (NOLs) when they file current tax returns. They may carry such losses back for two years and apply them as a reduction to taxable income figures previously reported. This procedure generates a cash refund of income taxes the company paid during these earlier periods.</a:t>
            </a:r>
          </a:p>
          <a:p>
            <a:pPr marL="0" indent="0">
              <a:spcBef>
                <a:spcPts val="1200"/>
              </a:spcBef>
              <a:buClr>
                <a:srgbClr val="0070C0"/>
              </a:buClr>
              <a:buNone/>
            </a:pPr>
            <a:endParaRPr lang="en-US" dirty="0"/>
          </a:p>
          <a:p>
            <a:pPr marL="0" indent="0">
              <a:spcBef>
                <a:spcPts val="1200"/>
              </a:spcBef>
              <a:buClr>
                <a:srgbClr val="0070C0"/>
              </a:buClr>
              <a:buNone/>
            </a:pPr>
            <a:r>
              <a:rPr lang="en-US" dirty="0"/>
              <a:t>If a loss still exists after the carryback (or if the taxpayer elects not to carry the loss back), a carryforward for the subsequent 20 years also is allowed.</a:t>
            </a:r>
            <a:r>
              <a:rPr lang="en-US" baseline="0" dirty="0"/>
              <a:t> </a:t>
            </a:r>
            <a:r>
              <a:rPr lang="en-US" dirty="0"/>
              <a:t>Carrying the loss forward reduces subsequent taxable income levels until the NOL is entirely eliminated or the time period expires. Thus, NOL carryforwards can benefit the company only if it has future positive taxable income. The recognition of future tax savings associated with NOL carryforwards has always been controversial because it requires the company to anticipate positive taxable income.</a:t>
            </a:r>
          </a:p>
          <a:p>
            <a:pPr marL="0" indent="0">
              <a:spcBef>
                <a:spcPts val="1200"/>
              </a:spcBef>
              <a:buClr>
                <a:srgbClr val="0070C0"/>
              </a:buClr>
              <a:buNone/>
            </a:pPr>
            <a:endParaRPr lang="en-US" dirty="0"/>
          </a:p>
          <a:p>
            <a:pPr marL="0" indent="0">
              <a:spcBef>
                <a:spcPts val="1200"/>
              </a:spcBef>
              <a:buClr>
                <a:srgbClr val="0070C0"/>
              </a:buClr>
              <a:buNone/>
            </a:pPr>
            <a:r>
              <a:rPr lang="en-US" dirty="0"/>
              <a:t>In the past, some companies created business combinations, at least in part, to take advantage of tax carryforwards. If an acquired company had an unused NOL while the parent projected significant profitability, the consolidated entity could use the acquired company’s NOL to offset the parent’s taxable income after the acquisition. U.S. laws have now been changed so that only the company that reported the loss can use virtually all of an NOL carryforward. Hence, acquiring companies with an NOL carryforward has ceased to be a popular business strategy. However, because the practice has not disappeared, reporting rules for a subsidiary’s NOL carryforward are still needed.</a:t>
            </a:r>
          </a:p>
        </p:txBody>
      </p:sp>
    </p:spTree>
    <p:extLst>
      <p:ext uri="{BB962C8B-B14F-4D97-AF65-F5344CB8AC3E}">
        <p14:creationId xmlns:p14="http://schemas.microsoft.com/office/powerpoint/2010/main" val="37351637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50938" y="692150"/>
            <a:ext cx="4556125" cy="3416300"/>
          </a:xfrm>
          <a:ln/>
        </p:spPr>
      </p:sp>
      <p:sp>
        <p:nvSpPr>
          <p:cNvPr id="58371" name="Rectangle 3"/>
          <p:cNvSpPr>
            <a:spLocks noGrp="1" noChangeArrowheads="1"/>
          </p:cNvSpPr>
          <p:nvPr>
            <p:ph type="body" idx="1"/>
          </p:nvPr>
        </p:nvSpPr>
        <p:spPr>
          <a:noFill/>
          <a:ln w="9525"/>
        </p:spPr>
        <p:txBody>
          <a:bodyPr/>
          <a:lstStyle/>
          <a:p>
            <a:pPr marL="0" indent="0">
              <a:spcBef>
                <a:spcPts val="1200"/>
              </a:spcBef>
              <a:buClr>
                <a:srgbClr val="0070C0"/>
              </a:buClr>
              <a:buNone/>
            </a:pPr>
            <a:r>
              <a:rPr lang="en-US" sz="1200" dirty="0"/>
              <a:t>FASB ASC Topic 740: Income Taxes requires an acquiring firm to recognize a deferred income tax asset for any NOL carryforward. However, a valuation allowance also must be recognized</a:t>
            </a:r>
            <a:r>
              <a:rPr lang="en-US" sz="1200" baseline="0" dirty="0"/>
              <a:t> </a:t>
            </a:r>
            <a:r>
              <a:rPr lang="en-US" sz="1200" dirty="0"/>
              <a:t>if, based on the weight of available evidence, it is more likely than not (a likelihood of more than 50 percent) that some portion or all of the deferred tax assets will not be realized. The valuation allowance should be sufficient to reduce the deferred tax asset to the amount that is more likely than not to be realized. (FASB ASC</a:t>
            </a:r>
            <a:r>
              <a:rPr lang="en-US" sz="1200" baseline="0" dirty="0"/>
              <a:t> </a:t>
            </a:r>
            <a:r>
              <a:rPr lang="en-US" sz="1200" dirty="0"/>
              <a:t>740-10-30-5) </a:t>
            </a:r>
          </a:p>
        </p:txBody>
      </p:sp>
    </p:spTree>
    <p:extLst>
      <p:ext uri="{BB962C8B-B14F-4D97-AF65-F5344CB8AC3E}">
        <p14:creationId xmlns:p14="http://schemas.microsoft.com/office/powerpoint/2010/main" val="38988867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indent="0">
              <a:spcBef>
                <a:spcPts val="1200"/>
              </a:spcBef>
              <a:buNone/>
            </a:pPr>
            <a:r>
              <a:rPr lang="en-US" sz="1200" dirty="0"/>
              <a:t>As an example, assume that a company has one asset (a building) worth $500,000. Because of recent losses, this company has a $200,000 NOL carryforward. The assumed tax rate is 30 percent so that the company will derive $42,000 in future tax savings ($200,000 × 21%) if it earns future taxable income.</a:t>
            </a:r>
          </a:p>
          <a:p>
            <a:pPr marL="0" indent="0">
              <a:spcBef>
                <a:spcPts val="1200"/>
              </a:spcBef>
              <a:buNone/>
            </a:pPr>
            <a:endParaRPr lang="en-US" sz="1200" dirty="0"/>
          </a:p>
          <a:p>
            <a:pPr marL="0" indent="0">
              <a:spcBef>
                <a:spcPts val="1200"/>
              </a:spcBef>
              <a:buNone/>
            </a:pPr>
            <a:r>
              <a:rPr lang="en-US" sz="1200" dirty="0"/>
              <a:t>Assume that the parent acquired this company for $640,000. In accounting for the acquisition, the parent must anticipate the likelihood that the new subsidiary will utilize some or all of the NOL carryforward.</a:t>
            </a:r>
          </a:p>
        </p:txBody>
      </p:sp>
    </p:spTree>
    <p:extLst>
      <p:ext uri="{BB962C8B-B14F-4D97-AF65-F5344CB8AC3E}">
        <p14:creationId xmlns:p14="http://schemas.microsoft.com/office/powerpoint/2010/main" val="37467738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If it is more likely than not that the benefit will be realized, goodwill of $98,000 results as shown.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dirty="0">
              <a:solidFill>
                <a:srgbClr val="00206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rPr>
              <a:t>Conversely, if the chances that this subsidiary will use the NOL carryforward are 50 percent or less, the parent must record a valuation allowance against the NOL carryforward deferred tax asset. This will cause the recognition of $140,000 of consolidated goodwill as shown. In this second case, a question arises if this carryforward successfully reduces future taxes: How should the company remove the valuation allowance? Any changes in a valuation allowance for an acquired entity’s deferred tax asset must be reported as a reduction or increase to income tax expense. However, changes within the measurement period that result from new information about facts and circumstances that existed at the acquisition date are recognized through a corresponding adjustment to goodwill.</a:t>
            </a:r>
            <a:endParaRPr lang="en-US" b="0" dirty="0"/>
          </a:p>
        </p:txBody>
      </p:sp>
    </p:spTree>
    <p:extLst>
      <p:ext uri="{BB962C8B-B14F-4D97-AF65-F5344CB8AC3E}">
        <p14:creationId xmlns:p14="http://schemas.microsoft.com/office/powerpoint/2010/main" val="18614145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rPr>
              <a:t>U.S. GAAP on accounting for income taxes and </a:t>
            </a:r>
            <a:r>
              <a:rPr lang="en-US" sz="1200" b="0" i="1" dirty="0">
                <a:solidFill>
                  <a:srgbClr val="002060"/>
                </a:solidFill>
              </a:rPr>
              <a:t>International Accounting Standard (IAS) 12 </a:t>
            </a:r>
            <a:r>
              <a:rPr lang="en-US" sz="1200" b="0" dirty="0">
                <a:solidFill>
                  <a:srgbClr val="002060"/>
                </a:solidFill>
              </a:rPr>
              <a:t>each require consolidated entities to recognize both current tax effects and anticipated future tax consequences using deferred tax assets and liabilities. For many financial reporting tax issues that arise with consolidated entities, the standards are the same.</a:t>
            </a:r>
          </a:p>
          <a:p>
            <a:endParaRPr lang="en-US" sz="1200" b="0" dirty="0">
              <a:solidFill>
                <a:srgbClr val="002060"/>
              </a:solidFill>
            </a:endParaRPr>
          </a:p>
          <a:p>
            <a:r>
              <a:rPr lang="en-US" sz="1200" b="0" dirty="0">
                <a:solidFill>
                  <a:srgbClr val="002060"/>
                </a:solidFill>
              </a:rPr>
              <a:t>One</a:t>
            </a:r>
            <a:r>
              <a:rPr lang="en-US" sz="1200" b="0" baseline="0" dirty="0">
                <a:solidFill>
                  <a:srgbClr val="002060"/>
                </a:solidFill>
              </a:rPr>
              <a:t> area, however, w</a:t>
            </a:r>
            <a:r>
              <a:rPr lang="en-US" sz="1200" b="0" dirty="0">
                <a:solidFill>
                  <a:srgbClr val="002060"/>
                </a:solidFill>
              </a:rPr>
              <a:t>here a difference remains concerns taxes on intra-entity asset transfers that remain within the consolidated group. U.S. GAAP requires the deferral of intra-entity profits on assets that have been transferred across affiliates until the asset is sold to a third party or consumed within the consolidated group. Therefore the selling firm defers any related current tax effects until the asset leaves the consolidated group. In contrast, IFRS requires the taxes paid by the selling firm on intra-entity profits to be recognized as incurred. Further, although prohibited by U.S. GAAP, IFRS requires tax deferral on differences between the tax bases of assets transferred across entities (and tax jurisdictions) that remain within the consolidated group.</a:t>
            </a:r>
          </a:p>
        </p:txBody>
      </p:sp>
    </p:spTree>
    <p:extLst>
      <p:ext uri="{BB962C8B-B14F-4D97-AF65-F5344CB8AC3E}">
        <p14:creationId xmlns:p14="http://schemas.microsoft.com/office/powerpoint/2010/main" val="36308840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rPr>
              <a:t>The FASB in 2016 issued </a:t>
            </a:r>
            <a:r>
              <a:rPr lang="en-US" sz="1200" b="0" i="1" dirty="0">
                <a:solidFill>
                  <a:srgbClr val="002060"/>
                </a:solidFill>
              </a:rPr>
              <a:t>Accounting Standards Update (ASU) 2016-16</a:t>
            </a:r>
            <a:r>
              <a:rPr lang="en-US" sz="1200" b="0" dirty="0">
                <a:solidFill>
                  <a:srgbClr val="002060"/>
                </a:solidFill>
              </a:rPr>
              <a:t> Income Taxes (Topic 740), “Intra-Entity Transfers of Assets othe</a:t>
            </a:r>
            <a:r>
              <a:rPr lang="en-US" sz="1200" b="0" baseline="0" dirty="0">
                <a:solidFill>
                  <a:srgbClr val="002060"/>
                </a:solidFill>
              </a:rPr>
              <a:t>r than Inventory</a:t>
            </a:r>
            <a:r>
              <a:rPr lang="en-US" sz="1200" b="0" dirty="0">
                <a:solidFill>
                  <a:srgbClr val="002060"/>
                </a:solidFill>
              </a:rPr>
              <a:t>.” The accounting standard would converges the IFRS and U.S. GAAP treatment for transfers</a:t>
            </a:r>
            <a:r>
              <a:rPr lang="en-US" sz="1200" b="0" baseline="0" dirty="0">
                <a:solidFill>
                  <a:srgbClr val="002060"/>
                </a:solidFill>
              </a:rPr>
              <a:t> of fixed assets, but does not extend to inventory</a:t>
            </a:r>
            <a:r>
              <a:rPr lang="en-US" sz="1200" b="0" dirty="0">
                <a:solidFill>
                  <a:srgbClr val="002060"/>
                </a:solidFill>
              </a:rPr>
              <a:t>. First, the selling affiliate in an intra-entity asset transfer would recognize an expense for current income taxes paid in its jurisdiction.</a:t>
            </a:r>
          </a:p>
        </p:txBody>
      </p:sp>
    </p:spTree>
    <p:extLst>
      <p:ext uri="{BB962C8B-B14F-4D97-AF65-F5344CB8AC3E}">
        <p14:creationId xmlns:p14="http://schemas.microsoft.com/office/powerpoint/2010/main" val="621456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sz="1200" b="0" dirty="0">
                <a:solidFill>
                  <a:srgbClr val="002060"/>
                </a:solidFill>
              </a:rPr>
              <a:t>Assume that three companies form a business combination: Top Company owns 70 percent of Midway Company, which, in turn, possesses 60 percent of Bottom Company. As the following display indicates, Top controls both subsidiaries, although the parent’s relationship with Bottom is only of an indirect nature.</a:t>
            </a:r>
          </a:p>
        </p:txBody>
      </p:sp>
    </p:spTree>
    <p:extLst>
      <p:ext uri="{BB962C8B-B14F-4D97-AF65-F5344CB8AC3E}">
        <p14:creationId xmlns:p14="http://schemas.microsoft.com/office/powerpoint/2010/main" val="2477149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ln/>
        </p:spPr>
      </p:sp>
      <p:sp>
        <p:nvSpPr>
          <p:cNvPr id="37891"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11588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 specified, we begin with the grandson of the organization and calculate each company’s 2021 accrual-based income. From the perspective of the consolidated entity, Bottom’s income for the period is only $55,000 after deferring the $20,000 in net intra-entity gains and recognizing the $25,000 excess amortization associated with the acquisition by Midway. Thus, $55,000 is the basis for the equity accrual by its parent and noncontrolling interest recognition.</a:t>
            </a:r>
            <a:endParaRPr lang="en-US" dirty="0"/>
          </a:p>
        </p:txBody>
      </p:sp>
    </p:spTree>
    <p:extLst>
      <p:ext uri="{BB962C8B-B14F-4D97-AF65-F5344CB8AC3E}">
        <p14:creationId xmlns:p14="http://schemas.microsoft.com/office/powerpoint/2010/main" val="2073756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Once the grandson’s income has been derived, this figure then is used to compute the accrual-based earnings of the son, Midway.</a:t>
            </a:r>
            <a:endParaRPr lang="en-US" dirty="0"/>
          </a:p>
        </p:txBody>
      </p:sp>
    </p:spTree>
    <p:extLst>
      <p:ext uri="{BB962C8B-B14F-4D97-AF65-F5344CB8AC3E}">
        <p14:creationId xmlns:p14="http://schemas.microsoft.com/office/powerpoint/2010/main" val="1985950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Date Placeholder 7"/>
          <p:cNvSpPr>
            <a:spLocks noGrp="1"/>
          </p:cNvSpPr>
          <p:nvPr>
            <p:ph type="dt" sz="half" idx="2"/>
          </p:nvPr>
        </p:nvSpPr>
        <p:spPr>
          <a:xfrm>
            <a:off x="1524000" y="6553200"/>
            <a:ext cx="1524000" cy="457200"/>
          </a:xfrm>
          <a:prstGeom prst="rect">
            <a:avLst/>
          </a:prstGeom>
        </p:spPr>
        <p:txBody>
          <a:bodyPr/>
          <a:lstStyle>
            <a:lvl1pPr>
              <a:defRPr sz="1200" b="1" i="1">
                <a:solidFill>
                  <a:srgbClr val="002060"/>
                </a:solidFill>
              </a:defRPr>
            </a:lvl1pPr>
          </a:lstStyle>
          <a:p>
            <a:r>
              <a:rPr lang="en-US" dirty="0"/>
              <a:t>McGraw-Hill/Irwin</a:t>
            </a:r>
          </a:p>
        </p:txBody>
      </p:sp>
      <p:sp>
        <p:nvSpPr>
          <p:cNvPr id="6" name="Slide Number Placeholder 8"/>
          <p:cNvSpPr>
            <a:spLocks noGrp="1"/>
          </p:cNvSpPr>
          <p:nvPr>
            <p:ph type="sldNum" sz="quarter" idx="4"/>
          </p:nvPr>
        </p:nvSpPr>
        <p:spPr>
          <a:xfrm>
            <a:off x="8534400" y="6553200"/>
            <a:ext cx="533400" cy="304800"/>
          </a:xfrm>
          <a:prstGeom prst="rect">
            <a:avLst/>
          </a:prstGeom>
        </p:spPr>
        <p:txBody>
          <a:bodyPr/>
          <a:lstStyle>
            <a:lvl1pPr>
              <a:defRPr sz="1200" b="1" i="1">
                <a:solidFill>
                  <a:srgbClr val="002060"/>
                </a:solidFill>
              </a:defRPr>
            </a:lvl1pPr>
          </a:lstStyle>
          <a:p>
            <a:r>
              <a:rPr lang="en-US" dirty="0"/>
              <a:t>7-</a:t>
            </a:r>
            <a:fld id="{0CD9D783-C76B-4F4C-BE39-54956A6C4847}" type="slidenum">
              <a:rPr lang="en-US" smtClean="0"/>
              <a:pPr/>
              <a:t>‹#›</a:t>
            </a:fld>
            <a:endParaRPr lang="en-US" dirty="0"/>
          </a:p>
        </p:txBody>
      </p:sp>
      <p:sp>
        <p:nvSpPr>
          <p:cNvPr id="7" name="Footer Placeholder 9"/>
          <p:cNvSpPr>
            <a:spLocks noGrp="1"/>
          </p:cNvSpPr>
          <p:nvPr>
            <p:ph type="ftr" sz="quarter" idx="3"/>
          </p:nvPr>
        </p:nvSpPr>
        <p:spPr>
          <a:xfrm>
            <a:off x="3124200" y="6553200"/>
            <a:ext cx="5257800" cy="457200"/>
          </a:xfrm>
          <a:prstGeom prst="rect">
            <a:avLst/>
          </a:prstGeom>
        </p:spPr>
        <p:txBody>
          <a:bodyPr/>
          <a:lstStyle>
            <a:lvl1pPr>
              <a:defRPr sz="1200" b="1" i="1">
                <a:solidFill>
                  <a:srgbClr val="002060"/>
                </a:solidFill>
              </a:defRPr>
            </a:lvl1pPr>
          </a:lstStyle>
          <a:p>
            <a:r>
              <a:rPr lang="en-US" dirty="0"/>
              <a:t>Copyright © 2015 by The McGraw-Hill Companies, Inc. All rights reserved.</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5"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6"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5"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6"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5"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6"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Date Placeholder 7"/>
          <p:cNvSpPr>
            <a:spLocks noGrp="1"/>
          </p:cNvSpPr>
          <p:nvPr>
            <p:ph type="dt" sz="half" idx="2"/>
          </p:nvPr>
        </p:nvSpPr>
        <p:spPr>
          <a:xfrm>
            <a:off x="1524000" y="6553200"/>
            <a:ext cx="1524000" cy="457200"/>
          </a:xfrm>
          <a:prstGeom prst="rect">
            <a:avLst/>
          </a:prstGeom>
        </p:spPr>
        <p:txBody>
          <a:bodyPr/>
          <a:lstStyle>
            <a:lvl1pPr>
              <a:defRPr sz="1200" b="1" i="1">
                <a:solidFill>
                  <a:srgbClr val="002060"/>
                </a:solidFill>
              </a:defRPr>
            </a:lvl1pPr>
          </a:lstStyle>
          <a:p>
            <a:r>
              <a:rPr lang="en-US" dirty="0"/>
              <a:t>McGraw-Hill/Irwin</a:t>
            </a:r>
          </a:p>
        </p:txBody>
      </p:sp>
      <p:sp>
        <p:nvSpPr>
          <p:cNvPr id="6" name="Slide Number Placeholder 8"/>
          <p:cNvSpPr>
            <a:spLocks noGrp="1"/>
          </p:cNvSpPr>
          <p:nvPr>
            <p:ph type="sldNum" sz="quarter" idx="4"/>
          </p:nvPr>
        </p:nvSpPr>
        <p:spPr>
          <a:xfrm>
            <a:off x="8534400" y="6553200"/>
            <a:ext cx="533400" cy="304800"/>
          </a:xfrm>
          <a:prstGeom prst="rect">
            <a:avLst/>
          </a:prstGeom>
        </p:spPr>
        <p:txBody>
          <a:bodyPr/>
          <a:lstStyle>
            <a:lvl1pPr>
              <a:defRPr sz="1200" b="1" i="1">
                <a:solidFill>
                  <a:srgbClr val="002060"/>
                </a:solidFill>
              </a:defRPr>
            </a:lvl1pPr>
          </a:lstStyle>
          <a:p>
            <a:r>
              <a:rPr lang="en-US" dirty="0"/>
              <a:t>7-</a:t>
            </a:r>
            <a:fld id="{0CD9D783-C76B-4F4C-BE39-54956A6C4847}" type="slidenum">
              <a:rPr lang="en-US" smtClean="0"/>
              <a:pPr/>
              <a:t>‹#›</a:t>
            </a:fld>
            <a:endParaRPr lang="en-US" dirty="0"/>
          </a:p>
        </p:txBody>
      </p:sp>
      <p:sp>
        <p:nvSpPr>
          <p:cNvPr id="7" name="Footer Placeholder 9"/>
          <p:cNvSpPr>
            <a:spLocks noGrp="1"/>
          </p:cNvSpPr>
          <p:nvPr>
            <p:ph type="ftr" sz="quarter" idx="3"/>
          </p:nvPr>
        </p:nvSpPr>
        <p:spPr>
          <a:xfrm>
            <a:off x="3124200" y="6553200"/>
            <a:ext cx="5257800" cy="457200"/>
          </a:xfrm>
          <a:prstGeom prst="rect">
            <a:avLst/>
          </a:prstGeom>
        </p:spPr>
        <p:txBody>
          <a:bodyPr/>
          <a:lstStyle>
            <a:lvl1pPr>
              <a:defRPr sz="1200" b="1" i="1">
                <a:solidFill>
                  <a:srgbClr val="002060"/>
                </a:solidFill>
              </a:defRPr>
            </a:lvl1pPr>
          </a:lstStyle>
          <a:p>
            <a:r>
              <a:rPr lang="en-US" dirty="0"/>
              <a:t>Copyright © 2015 by The McGraw-Hill Companies, Inc. All rights reserved.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002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7"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8"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467600" cy="1143000"/>
          </a:xfrm>
        </p:spPr>
        <p:txBody>
          <a:bodyPr/>
          <a:lstStyle>
            <a:lvl1pPr algn="ct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8"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9"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5400" y="88900"/>
            <a:ext cx="7772400" cy="1206500"/>
          </a:xfrm>
          <a:prstGeom prst="roundRect">
            <a:avLst/>
          </a:prstGeom>
          <a:noFill/>
          <a:ln w="57150">
            <a:solidFill>
              <a:srgbClr val="002060"/>
            </a:solidFill>
          </a:ln>
        </p:spPr>
        <p:txBody>
          <a:bodyPr/>
          <a:lstStyle>
            <a:lvl1pPr>
              <a:defRPr>
                <a:solidFill>
                  <a:srgbClr val="002060"/>
                </a:solidFill>
              </a:defRPr>
            </a:lvl1pPr>
          </a:lstStyle>
          <a:p>
            <a:r>
              <a:rPr lang="en-US"/>
              <a:t>Click to edit Master title style</a:t>
            </a:r>
          </a:p>
        </p:txBody>
      </p:sp>
      <p:sp>
        <p:nvSpPr>
          <p:cNvPr id="3"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4"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5"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3"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4"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6"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7"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p:cNvSpPr>
            <a:spLocks noGrp="1"/>
          </p:cNvSpPr>
          <p:nvPr userDrawn="1">
            <p:ph type="dt" sz="half" idx="10"/>
          </p:nvPr>
        </p:nvSpPr>
        <p:spPr>
          <a:xfrm>
            <a:off x="1447800" y="6553200"/>
            <a:ext cx="1524000" cy="457200"/>
          </a:xfrm>
        </p:spPr>
        <p:txBody>
          <a:bodyPr/>
          <a:lstStyle/>
          <a:p>
            <a:r>
              <a:rPr lang="en-US" dirty="0"/>
              <a:t>McGraw-Hill/Irwin</a:t>
            </a:r>
          </a:p>
        </p:txBody>
      </p:sp>
      <p:sp>
        <p:nvSpPr>
          <p:cNvPr id="6" name="Slide Number Placeholder 8"/>
          <p:cNvSpPr>
            <a:spLocks noGrp="1"/>
          </p:cNvSpPr>
          <p:nvPr userDrawn="1">
            <p:ph type="sldNum" sz="quarter" idx="12"/>
          </p:nvPr>
        </p:nvSpPr>
        <p:spPr>
          <a:xfrm>
            <a:off x="8305800" y="6553200"/>
            <a:ext cx="533400" cy="304800"/>
          </a:xfrm>
        </p:spPr>
        <p:txBody>
          <a:bodyPr/>
          <a:lstStyle/>
          <a:p>
            <a:r>
              <a:rPr lang="en-US" dirty="0"/>
              <a:t>7-</a:t>
            </a:r>
            <a:fld id="{0CD9D783-C76B-4F4C-BE39-54956A6C4847}" type="slidenum">
              <a:rPr lang="en-US" smtClean="0"/>
              <a:pPr/>
              <a:t>‹#›</a:t>
            </a:fld>
            <a:endParaRPr lang="en-US" dirty="0"/>
          </a:p>
        </p:txBody>
      </p:sp>
      <p:sp>
        <p:nvSpPr>
          <p:cNvPr id="7" name="Footer Placeholder 9"/>
          <p:cNvSpPr>
            <a:spLocks noGrp="1"/>
          </p:cNvSpPr>
          <p:nvPr userDrawn="1">
            <p:ph type="ftr" sz="quarter" idx="11"/>
          </p:nvPr>
        </p:nvSpPr>
        <p:spPr>
          <a:xfrm>
            <a:off x="3048000" y="6553200"/>
            <a:ext cx="5257800" cy="457200"/>
          </a:xfrm>
        </p:spPr>
        <p:txBody>
          <a:bodyPr/>
          <a:lstStyle/>
          <a:p>
            <a:r>
              <a:rPr lang="en-US" dirty="0"/>
              <a:t>Copyright © 2015 by The McGraw-Hill Companies, Inc. All rights reserved.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0200" y="88900"/>
            <a:ext cx="7467600" cy="1206500"/>
          </a:xfrm>
          <a:prstGeom prst="roundRect">
            <a:avLst/>
          </a:prstGeom>
          <a:noFill/>
          <a:ln w="57150">
            <a:solidFill>
              <a:srgbClr val="002060"/>
            </a:solid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5124" name="Rectangle 3"/>
          <p:cNvSpPr>
            <a:spLocks noGrp="1" noChangeArrowheads="1"/>
          </p:cNvSpPr>
          <p:nvPr>
            <p:ph type="body" idx="1"/>
          </p:nvPr>
        </p:nvSpPr>
        <p:spPr bwMode="auto">
          <a:xfrm>
            <a:off x="1600200" y="1371600"/>
            <a:ext cx="7086600" cy="4724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	click here for second level</a:t>
            </a:r>
          </a:p>
        </p:txBody>
      </p:sp>
      <p:sp>
        <p:nvSpPr>
          <p:cNvPr id="5" name="Rectangle 7"/>
          <p:cNvSpPr>
            <a:spLocks noChangeArrowheads="1"/>
          </p:cNvSpPr>
          <p:nvPr userDrawn="1"/>
        </p:nvSpPr>
        <p:spPr bwMode="auto">
          <a:xfrm>
            <a:off x="0" y="0"/>
            <a:ext cx="1447800" cy="6858000"/>
          </a:xfrm>
          <a:prstGeom prst="rect">
            <a:avLst/>
          </a:prstGeom>
          <a:gradFill>
            <a:gsLst>
              <a:gs pos="73000">
                <a:srgbClr val="001122"/>
              </a:gs>
              <a:gs pos="100000">
                <a:schemeClr val="accent1">
                  <a:shade val="94000"/>
                  <a:satMod val="135000"/>
                </a:schemeClr>
              </a:gs>
            </a:gsLst>
            <a:lin ang="5400000" scaled="1"/>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dirty="0"/>
          </a:p>
        </p:txBody>
      </p:sp>
      <p:sp>
        <p:nvSpPr>
          <p:cNvPr id="6" name="Date Placeholder 7"/>
          <p:cNvSpPr>
            <a:spLocks noGrp="1"/>
          </p:cNvSpPr>
          <p:nvPr userDrawn="1">
            <p:ph type="dt" sz="half" idx="2"/>
          </p:nvPr>
        </p:nvSpPr>
        <p:spPr>
          <a:xfrm>
            <a:off x="1524000" y="6553200"/>
            <a:ext cx="1524000" cy="457200"/>
          </a:xfrm>
          <a:prstGeom prst="rect">
            <a:avLst/>
          </a:prstGeom>
        </p:spPr>
        <p:txBody>
          <a:bodyPr/>
          <a:lstStyle>
            <a:lvl1pPr>
              <a:defRPr sz="1200" b="1" i="1">
                <a:solidFill>
                  <a:srgbClr val="002060"/>
                </a:solidFill>
              </a:defRPr>
            </a:lvl1pPr>
          </a:lstStyle>
          <a:p>
            <a:r>
              <a:rPr lang="en-US" dirty="0"/>
              <a:t>McGraw-Hill/Irwin</a:t>
            </a:r>
          </a:p>
        </p:txBody>
      </p:sp>
      <p:sp>
        <p:nvSpPr>
          <p:cNvPr id="7" name="Slide Number Placeholder 8"/>
          <p:cNvSpPr>
            <a:spLocks noGrp="1"/>
          </p:cNvSpPr>
          <p:nvPr userDrawn="1">
            <p:ph type="sldNum" sz="quarter" idx="4"/>
          </p:nvPr>
        </p:nvSpPr>
        <p:spPr>
          <a:xfrm>
            <a:off x="8534400" y="6553200"/>
            <a:ext cx="533400" cy="304800"/>
          </a:xfrm>
          <a:prstGeom prst="rect">
            <a:avLst/>
          </a:prstGeom>
        </p:spPr>
        <p:txBody>
          <a:bodyPr/>
          <a:lstStyle>
            <a:lvl1pPr>
              <a:defRPr sz="1200" b="1" i="1">
                <a:solidFill>
                  <a:srgbClr val="002060"/>
                </a:solidFill>
              </a:defRPr>
            </a:lvl1pPr>
          </a:lstStyle>
          <a:p>
            <a:r>
              <a:rPr lang="en-US" dirty="0"/>
              <a:t>7-</a:t>
            </a:r>
            <a:fld id="{0CD9D783-C76B-4F4C-BE39-54956A6C4847}" type="slidenum">
              <a:rPr lang="en-US" smtClean="0"/>
              <a:pPr/>
              <a:t>‹#›</a:t>
            </a:fld>
            <a:endParaRPr lang="en-US" dirty="0"/>
          </a:p>
        </p:txBody>
      </p:sp>
      <p:sp>
        <p:nvSpPr>
          <p:cNvPr id="8" name="Footer Placeholder 9"/>
          <p:cNvSpPr>
            <a:spLocks noGrp="1"/>
          </p:cNvSpPr>
          <p:nvPr userDrawn="1">
            <p:ph type="ftr" sz="quarter" idx="3"/>
          </p:nvPr>
        </p:nvSpPr>
        <p:spPr>
          <a:xfrm>
            <a:off x="3124200" y="6553200"/>
            <a:ext cx="5257800" cy="457200"/>
          </a:xfrm>
          <a:prstGeom prst="rect">
            <a:avLst/>
          </a:prstGeom>
        </p:spPr>
        <p:txBody>
          <a:bodyPr/>
          <a:lstStyle>
            <a:lvl1pPr>
              <a:defRPr sz="1200" b="1" i="1">
                <a:solidFill>
                  <a:srgbClr val="002060"/>
                </a:solidFill>
              </a:defRPr>
            </a:lvl1pPr>
          </a:lstStyle>
          <a:p>
            <a:r>
              <a:rPr lang="en-US" dirty="0"/>
              <a:t>Copyright © 2015 by The McGraw-Hill Companies, Inc. All rights reserved.</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rtl="0" eaLnBrk="0" fontAlgn="base" hangingPunct="0">
        <a:lnSpc>
          <a:spcPct val="85000"/>
        </a:lnSpc>
        <a:spcBef>
          <a:spcPct val="0"/>
        </a:spcBef>
        <a:spcAft>
          <a:spcPct val="0"/>
        </a:spcAft>
        <a:defRPr sz="3600" b="1">
          <a:solidFill>
            <a:srgbClr val="002060"/>
          </a:solidFill>
          <a:latin typeface="Times New Roman" pitchFamily="18" charset="0"/>
          <a:ea typeface="+mj-ea"/>
          <a:cs typeface="Times New Roman" pitchFamily="18" charset="0"/>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2800" b="1">
          <a:solidFill>
            <a:srgbClr val="002060"/>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SzPct val="85000"/>
        <a:buFont typeface="Wingdings" pitchFamily="2" charset="2"/>
        <a:buChar char="v"/>
        <a:defRPr sz="2400" b="1">
          <a:solidFill>
            <a:srgbClr val="002060"/>
          </a:solidFill>
          <a:latin typeface="Times New Roman" pitchFamily="18" charset="0"/>
          <a:cs typeface="Times New Roman"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4592"/>
            <a:ext cx="8759952" cy="1206500"/>
          </a:xfrm>
        </p:spPr>
        <p:txBody>
          <a:bodyPr/>
          <a:lstStyle/>
          <a:p>
            <a:pPr algn="ctr"/>
            <a:r>
              <a:rPr lang="en-US" sz="4000" dirty="0"/>
              <a:t>Chapter Seven</a:t>
            </a:r>
          </a:p>
        </p:txBody>
      </p:sp>
      <p:sp>
        <p:nvSpPr>
          <p:cNvPr id="198664" name="Rectangle 8"/>
          <p:cNvSpPr>
            <a:spLocks noChangeArrowheads="1"/>
          </p:cNvSpPr>
          <p:nvPr/>
        </p:nvSpPr>
        <p:spPr bwMode="auto">
          <a:xfrm>
            <a:off x="530352" y="1755648"/>
            <a:ext cx="38862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cs typeface="Times New Roman" pitchFamily="18" charset="0"/>
              </a:rPr>
              <a:t>Consolidated Financial Statements—Ownership Patterns and Income Taxes</a:t>
            </a:r>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DCB97D9B-12A7-482F-81A1-5D6D2CD7600D}"/>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Screen Shot 2019-09-17 at 3.05.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1800"/>
            <a:ext cx="9144000" cy="1207008"/>
          </a:xfrm>
          <a:prstGeom prst="rect">
            <a:avLst/>
          </a:prstGeom>
        </p:spPr>
      </p:pic>
      <p:sp>
        <p:nvSpPr>
          <p:cNvPr id="11266" name="Rectangle 1028"/>
          <p:cNvSpPr>
            <a:spLocks noGrp="1" noChangeArrowheads="1"/>
          </p:cNvSpPr>
          <p:nvPr>
            <p:ph type="title"/>
          </p:nvPr>
        </p:nvSpPr>
        <p:spPr>
          <a:xfrm>
            <a:off x="192024" y="165100"/>
            <a:ext cx="8763000" cy="1206500"/>
          </a:xfrm>
        </p:spPr>
        <p:txBody>
          <a:bodyPr/>
          <a:lstStyle/>
          <a:p>
            <a:pPr algn="ctr"/>
            <a:r>
              <a:rPr lang="en-US" sz="4000" dirty="0"/>
              <a:t>Income Computation Example—Father</a:t>
            </a:r>
          </a:p>
        </p:txBody>
      </p:sp>
      <p:sp>
        <p:nvSpPr>
          <p:cNvPr id="11267" name="Rectangle 1032"/>
          <p:cNvSpPr>
            <a:spLocks noChangeArrowheads="1"/>
          </p:cNvSpPr>
          <p:nvPr/>
        </p:nvSpPr>
        <p:spPr bwMode="auto">
          <a:xfrm>
            <a:off x="3657600" y="4800600"/>
            <a:ext cx="990600" cy="381000"/>
          </a:xfrm>
          <a:prstGeom prst="rect">
            <a:avLst/>
          </a:prstGeom>
          <a:noFill/>
          <a:ln w="12700">
            <a:noFill/>
            <a:miter lim="800000"/>
            <a:headEnd/>
            <a:tailEnd/>
          </a:ln>
        </p:spPr>
        <p:txBody>
          <a:bodyPr wrap="none" anchor="ctr"/>
          <a:lstStyle/>
          <a:p>
            <a:endParaRPr lang="en-US" dirty="0"/>
          </a:p>
        </p:txBody>
      </p:sp>
      <p:sp>
        <p:nvSpPr>
          <p:cNvPr id="11268" name="Rectangle 1033"/>
          <p:cNvSpPr>
            <a:spLocks noChangeArrowheads="1"/>
          </p:cNvSpPr>
          <p:nvPr/>
        </p:nvSpPr>
        <p:spPr bwMode="auto">
          <a:xfrm>
            <a:off x="3657600" y="4495800"/>
            <a:ext cx="990600" cy="381000"/>
          </a:xfrm>
          <a:prstGeom prst="rect">
            <a:avLst/>
          </a:prstGeom>
          <a:noFill/>
          <a:ln w="12700">
            <a:noFill/>
            <a:miter lim="800000"/>
            <a:headEnd/>
            <a:tailEnd/>
          </a:ln>
        </p:spPr>
        <p:txBody>
          <a:bodyPr wrap="none" anchor="ctr"/>
          <a:lstStyle/>
          <a:p>
            <a:endParaRPr lang="en-US" dirty="0"/>
          </a:p>
        </p:txBody>
      </p:sp>
      <p:sp>
        <p:nvSpPr>
          <p:cNvPr id="11269" name="Rectangle 1034"/>
          <p:cNvSpPr>
            <a:spLocks noChangeArrowheads="1"/>
          </p:cNvSpPr>
          <p:nvPr/>
        </p:nvSpPr>
        <p:spPr bwMode="auto">
          <a:xfrm>
            <a:off x="6400800" y="5638800"/>
            <a:ext cx="990600" cy="381000"/>
          </a:xfrm>
          <a:prstGeom prst="rect">
            <a:avLst/>
          </a:prstGeom>
          <a:noFill/>
          <a:ln w="12700">
            <a:noFill/>
            <a:miter lim="800000"/>
            <a:headEnd/>
            <a:tailEnd/>
          </a:ln>
        </p:spPr>
        <p:txBody>
          <a:bodyPr wrap="none" anchor="ctr"/>
          <a:lstStyle/>
          <a:p>
            <a:endParaRPr lang="en-US" dirty="0"/>
          </a:p>
        </p:txBody>
      </p:sp>
      <p:sp>
        <p:nvSpPr>
          <p:cNvPr id="11270" name="Rectangle 1035"/>
          <p:cNvSpPr>
            <a:spLocks noChangeArrowheads="1"/>
          </p:cNvSpPr>
          <p:nvPr/>
        </p:nvSpPr>
        <p:spPr bwMode="auto">
          <a:xfrm>
            <a:off x="6324600" y="4495800"/>
            <a:ext cx="990600" cy="381000"/>
          </a:xfrm>
          <a:prstGeom prst="rect">
            <a:avLst/>
          </a:prstGeom>
          <a:noFill/>
          <a:ln w="12700">
            <a:noFill/>
            <a:miter lim="800000"/>
            <a:headEnd/>
            <a:tailEnd/>
          </a:ln>
        </p:spPr>
        <p:txBody>
          <a:bodyPr wrap="none" anchor="ctr"/>
          <a:lstStyle/>
          <a:p>
            <a:endParaRPr lang="en-US" dirty="0"/>
          </a:p>
        </p:txBody>
      </p:sp>
      <p:sp>
        <p:nvSpPr>
          <p:cNvPr id="14" name="TextBox 13"/>
          <p:cNvSpPr txBox="1"/>
          <p:nvPr/>
        </p:nvSpPr>
        <p:spPr>
          <a:xfrm>
            <a:off x="411480" y="1554480"/>
            <a:ext cx="8321040" cy="954107"/>
          </a:xfrm>
          <a:prstGeom prst="rect">
            <a:avLst/>
          </a:prstGeom>
          <a:noFill/>
        </p:spPr>
        <p:txBody>
          <a:bodyPr wrap="square">
            <a:spAutoFit/>
          </a:bodyPr>
          <a:lstStyle/>
          <a:p>
            <a:r>
              <a:rPr lang="en-US" sz="2800" b="1" dirty="0">
                <a:solidFill>
                  <a:srgbClr val="000066"/>
                </a:solidFill>
              </a:rPr>
              <a:t>After computing the son’s net income, the father’s net income is derived as follows:</a:t>
            </a:r>
          </a:p>
        </p:txBody>
      </p:sp>
      <p:sp>
        <p:nvSpPr>
          <p:cNvPr id="15" name="TextBox 14"/>
          <p:cNvSpPr txBox="1"/>
          <p:nvPr/>
        </p:nvSpPr>
        <p:spPr>
          <a:xfrm>
            <a:off x="411480" y="4810780"/>
            <a:ext cx="8321040" cy="523220"/>
          </a:xfrm>
          <a:prstGeom prst="rect">
            <a:avLst/>
          </a:prstGeom>
          <a:noFill/>
        </p:spPr>
        <p:txBody>
          <a:bodyPr wrap="square">
            <a:spAutoFit/>
          </a:bodyPr>
          <a:lstStyle/>
          <a:p>
            <a:pPr>
              <a:defRPr/>
            </a:pPr>
            <a:r>
              <a:rPr lang="en-US" sz="2800" b="1" dirty="0">
                <a:solidFill>
                  <a:srgbClr val="002060"/>
                </a:solidFill>
                <a:cs typeface="Times New Roman" pitchFamily="18" charset="0"/>
              </a:rPr>
              <a:t>Midway’s realized income as previously calculated.</a:t>
            </a:r>
          </a:p>
        </p:txBody>
      </p:sp>
      <p:cxnSp>
        <p:nvCxnSpPr>
          <p:cNvPr id="11275" name="Straight Arrow Connector 16"/>
          <p:cNvCxnSpPr>
            <a:cxnSpLocks noChangeShapeType="1"/>
          </p:cNvCxnSpPr>
          <p:nvPr/>
        </p:nvCxnSpPr>
        <p:spPr bwMode="auto">
          <a:xfrm flipV="1">
            <a:off x="4419600" y="3515380"/>
            <a:ext cx="1371600" cy="1371600"/>
          </a:xfrm>
          <a:prstGeom prst="straightConnector1">
            <a:avLst/>
          </a:prstGeom>
          <a:noFill/>
          <a:ln w="38100" algn="ctr">
            <a:solidFill>
              <a:srgbClr val="002060"/>
            </a:solidFill>
            <a:round/>
            <a:headEnd/>
            <a:tailEnd type="arrow" w="med" len="med"/>
          </a:ln>
        </p:spPr>
      </p:cxnSp>
      <p:sp>
        <p:nvSpPr>
          <p:cNvPr id="12"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10</a:t>
            </a:fld>
            <a:endParaRPr lang="en-US" sz="1000" i="0" dirty="0"/>
          </a:p>
        </p:txBody>
      </p:sp>
      <p:sp>
        <p:nvSpPr>
          <p:cNvPr id="13" name="Rectangle 12"/>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Screen Shot 2019-09-17 at 3.05.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657600"/>
            <a:ext cx="8686800" cy="2096468"/>
          </a:xfrm>
          <a:prstGeom prst="rect">
            <a:avLst/>
          </a:prstGeom>
        </p:spPr>
      </p:pic>
      <p:sp>
        <p:nvSpPr>
          <p:cNvPr id="12291" name="Rectangle 1032"/>
          <p:cNvSpPr>
            <a:spLocks noChangeArrowheads="1"/>
          </p:cNvSpPr>
          <p:nvPr/>
        </p:nvSpPr>
        <p:spPr bwMode="auto">
          <a:xfrm>
            <a:off x="3657600" y="4800600"/>
            <a:ext cx="990600" cy="381000"/>
          </a:xfrm>
          <a:prstGeom prst="rect">
            <a:avLst/>
          </a:prstGeom>
          <a:noFill/>
          <a:ln w="12700">
            <a:noFill/>
            <a:miter lim="800000"/>
            <a:headEnd/>
            <a:tailEnd/>
          </a:ln>
        </p:spPr>
        <p:txBody>
          <a:bodyPr wrap="none" anchor="ctr"/>
          <a:lstStyle/>
          <a:p>
            <a:endParaRPr lang="en-US" dirty="0"/>
          </a:p>
        </p:txBody>
      </p:sp>
      <p:sp>
        <p:nvSpPr>
          <p:cNvPr id="12292" name="Rectangle 1033"/>
          <p:cNvSpPr>
            <a:spLocks noChangeArrowheads="1"/>
          </p:cNvSpPr>
          <p:nvPr/>
        </p:nvSpPr>
        <p:spPr bwMode="auto">
          <a:xfrm>
            <a:off x="3657600" y="4495800"/>
            <a:ext cx="990600" cy="381000"/>
          </a:xfrm>
          <a:prstGeom prst="rect">
            <a:avLst/>
          </a:prstGeom>
          <a:noFill/>
          <a:ln w="12700">
            <a:noFill/>
            <a:miter lim="800000"/>
            <a:headEnd/>
            <a:tailEnd/>
          </a:ln>
        </p:spPr>
        <p:txBody>
          <a:bodyPr wrap="none" anchor="ctr"/>
          <a:lstStyle/>
          <a:p>
            <a:endParaRPr lang="en-US" dirty="0"/>
          </a:p>
        </p:txBody>
      </p:sp>
      <p:sp>
        <p:nvSpPr>
          <p:cNvPr id="12293" name="Rectangle 1034"/>
          <p:cNvSpPr>
            <a:spLocks noChangeArrowheads="1"/>
          </p:cNvSpPr>
          <p:nvPr/>
        </p:nvSpPr>
        <p:spPr bwMode="auto">
          <a:xfrm>
            <a:off x="6400800" y="5638800"/>
            <a:ext cx="990600" cy="381000"/>
          </a:xfrm>
          <a:prstGeom prst="rect">
            <a:avLst/>
          </a:prstGeom>
          <a:noFill/>
          <a:ln w="12700">
            <a:noFill/>
            <a:miter lim="800000"/>
            <a:headEnd/>
            <a:tailEnd/>
          </a:ln>
        </p:spPr>
        <p:txBody>
          <a:bodyPr wrap="none" anchor="ctr"/>
          <a:lstStyle/>
          <a:p>
            <a:endParaRPr lang="en-US" dirty="0"/>
          </a:p>
        </p:txBody>
      </p:sp>
      <p:sp>
        <p:nvSpPr>
          <p:cNvPr id="12294" name="Rectangle 1035"/>
          <p:cNvSpPr>
            <a:spLocks noChangeArrowheads="1"/>
          </p:cNvSpPr>
          <p:nvPr/>
        </p:nvSpPr>
        <p:spPr bwMode="auto">
          <a:xfrm>
            <a:off x="6324600" y="4495800"/>
            <a:ext cx="990600" cy="381000"/>
          </a:xfrm>
          <a:prstGeom prst="rect">
            <a:avLst/>
          </a:prstGeom>
          <a:noFill/>
          <a:ln w="12700">
            <a:noFill/>
            <a:miter lim="800000"/>
            <a:headEnd/>
            <a:tailEnd/>
          </a:ln>
        </p:spPr>
        <p:txBody>
          <a:bodyPr wrap="none" anchor="ctr"/>
          <a:lstStyle/>
          <a:p>
            <a:endParaRPr lang="en-US" dirty="0"/>
          </a:p>
        </p:txBody>
      </p:sp>
      <p:cxnSp>
        <p:nvCxnSpPr>
          <p:cNvPr id="12299" name="Straight Arrow Connector 11"/>
          <p:cNvCxnSpPr>
            <a:cxnSpLocks noChangeShapeType="1"/>
          </p:cNvCxnSpPr>
          <p:nvPr/>
        </p:nvCxnSpPr>
        <p:spPr bwMode="auto">
          <a:xfrm>
            <a:off x="5334000" y="2895600"/>
            <a:ext cx="2286000" cy="2438400"/>
          </a:xfrm>
          <a:prstGeom prst="straightConnector1">
            <a:avLst/>
          </a:prstGeom>
          <a:noFill/>
          <a:ln w="38100" algn="ctr">
            <a:solidFill>
              <a:srgbClr val="002060"/>
            </a:solidFill>
            <a:round/>
            <a:headEnd/>
            <a:tailEnd type="arrow" w="med" len="med"/>
          </a:ln>
        </p:spPr>
      </p:cxnSp>
      <p:sp>
        <p:nvSpPr>
          <p:cNvPr id="2" name="Title 1"/>
          <p:cNvSpPr>
            <a:spLocks noGrp="1"/>
          </p:cNvSpPr>
          <p:nvPr>
            <p:ph type="title"/>
          </p:nvPr>
        </p:nvSpPr>
        <p:spPr>
          <a:xfrm>
            <a:off x="152400" y="88900"/>
            <a:ext cx="8915400" cy="1206500"/>
          </a:xfrm>
        </p:spPr>
        <p:txBody>
          <a:bodyPr/>
          <a:lstStyle/>
          <a:p>
            <a:pPr algn="ctr"/>
            <a:r>
              <a:rPr lang="en-US" sz="3200" dirty="0"/>
              <a:t>Income Computation Example—Net Income Attributable to the Noncontrolling Interest</a:t>
            </a:r>
          </a:p>
        </p:txBody>
      </p:sp>
      <p:sp>
        <p:nvSpPr>
          <p:cNvPr id="13"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11</a:t>
            </a:fld>
            <a:endParaRPr lang="en-US" sz="1000" i="0" dirty="0"/>
          </a:p>
        </p:txBody>
      </p:sp>
      <p:sp>
        <p:nvSpPr>
          <p:cNvPr id="14" name="TextBox 13"/>
          <p:cNvSpPr txBox="1"/>
          <p:nvPr/>
        </p:nvSpPr>
        <p:spPr>
          <a:xfrm>
            <a:off x="411480" y="1554480"/>
            <a:ext cx="8321040" cy="1815882"/>
          </a:xfrm>
          <a:prstGeom prst="rect">
            <a:avLst/>
          </a:prstGeom>
          <a:noFill/>
        </p:spPr>
        <p:txBody>
          <a:bodyPr wrap="square">
            <a:spAutoFit/>
          </a:bodyPr>
          <a:lstStyle/>
          <a:p>
            <a:r>
              <a:rPr lang="en-US" sz="2800" b="1" dirty="0">
                <a:solidFill>
                  <a:srgbClr val="000066"/>
                </a:solidFill>
              </a:rPr>
              <a:t>The income statement for Top Company and its consolidated subsidiaries discloses an $88,900 balance as the “net income attributable to the noncontrolling interest.”</a:t>
            </a:r>
            <a:endParaRPr lang="en-US" sz="2800" b="1" dirty="0">
              <a:solidFill>
                <a:srgbClr val="000066"/>
              </a:solidFill>
              <a:cs typeface="Times New Roman" pitchFamily="18" charset="0"/>
            </a:endParaRPr>
          </a:p>
        </p:txBody>
      </p:sp>
      <p:sp>
        <p:nvSpPr>
          <p:cNvPr id="11" name="Rectangle 10"/>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Screen Shot 2019-09-17 at 3.07.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24400"/>
            <a:ext cx="9144000" cy="1305422"/>
          </a:xfrm>
          <a:prstGeom prst="rect">
            <a:avLst/>
          </a:prstGeom>
        </p:spPr>
      </p:pic>
      <p:sp>
        <p:nvSpPr>
          <p:cNvPr id="12291" name="Rectangle 1032"/>
          <p:cNvSpPr>
            <a:spLocks noChangeArrowheads="1"/>
          </p:cNvSpPr>
          <p:nvPr/>
        </p:nvSpPr>
        <p:spPr bwMode="auto">
          <a:xfrm>
            <a:off x="3657600" y="4800600"/>
            <a:ext cx="990600" cy="381000"/>
          </a:xfrm>
          <a:prstGeom prst="rect">
            <a:avLst/>
          </a:prstGeom>
          <a:noFill/>
          <a:ln w="12700">
            <a:noFill/>
            <a:miter lim="800000"/>
            <a:headEnd/>
            <a:tailEnd/>
          </a:ln>
        </p:spPr>
        <p:txBody>
          <a:bodyPr wrap="none" anchor="ctr"/>
          <a:lstStyle/>
          <a:p>
            <a:endParaRPr lang="en-US" dirty="0"/>
          </a:p>
        </p:txBody>
      </p:sp>
      <p:sp>
        <p:nvSpPr>
          <p:cNvPr id="12292" name="Rectangle 1033"/>
          <p:cNvSpPr>
            <a:spLocks noChangeArrowheads="1"/>
          </p:cNvSpPr>
          <p:nvPr/>
        </p:nvSpPr>
        <p:spPr bwMode="auto">
          <a:xfrm>
            <a:off x="3657600" y="4495800"/>
            <a:ext cx="990600" cy="381000"/>
          </a:xfrm>
          <a:prstGeom prst="rect">
            <a:avLst/>
          </a:prstGeom>
          <a:noFill/>
          <a:ln w="12700">
            <a:noFill/>
            <a:miter lim="800000"/>
            <a:headEnd/>
            <a:tailEnd/>
          </a:ln>
        </p:spPr>
        <p:txBody>
          <a:bodyPr wrap="none" anchor="ctr"/>
          <a:lstStyle/>
          <a:p>
            <a:endParaRPr lang="en-US" dirty="0"/>
          </a:p>
        </p:txBody>
      </p:sp>
      <p:sp>
        <p:nvSpPr>
          <p:cNvPr id="12293" name="Rectangle 1034"/>
          <p:cNvSpPr>
            <a:spLocks noChangeArrowheads="1"/>
          </p:cNvSpPr>
          <p:nvPr/>
        </p:nvSpPr>
        <p:spPr bwMode="auto">
          <a:xfrm>
            <a:off x="6400800" y="5638800"/>
            <a:ext cx="990600" cy="381000"/>
          </a:xfrm>
          <a:prstGeom prst="rect">
            <a:avLst/>
          </a:prstGeom>
          <a:noFill/>
          <a:ln w="12700">
            <a:noFill/>
            <a:miter lim="800000"/>
            <a:headEnd/>
            <a:tailEnd/>
          </a:ln>
        </p:spPr>
        <p:txBody>
          <a:bodyPr wrap="none" anchor="ctr"/>
          <a:lstStyle/>
          <a:p>
            <a:endParaRPr lang="en-US" dirty="0"/>
          </a:p>
        </p:txBody>
      </p:sp>
      <p:sp>
        <p:nvSpPr>
          <p:cNvPr id="12294" name="Rectangle 1035"/>
          <p:cNvSpPr>
            <a:spLocks noChangeArrowheads="1"/>
          </p:cNvSpPr>
          <p:nvPr/>
        </p:nvSpPr>
        <p:spPr bwMode="auto">
          <a:xfrm>
            <a:off x="6324600" y="4495800"/>
            <a:ext cx="990600" cy="381000"/>
          </a:xfrm>
          <a:prstGeom prst="rect">
            <a:avLst/>
          </a:prstGeom>
          <a:noFill/>
          <a:ln w="12700">
            <a:noFill/>
            <a:miter lim="800000"/>
            <a:headEnd/>
            <a:tailEnd/>
          </a:ln>
        </p:spPr>
        <p:txBody>
          <a:bodyPr wrap="none" anchor="ctr"/>
          <a:lstStyle/>
          <a:p>
            <a:endParaRPr lang="en-US" dirty="0"/>
          </a:p>
        </p:txBody>
      </p:sp>
      <p:sp>
        <p:nvSpPr>
          <p:cNvPr id="2" name="Rectangle 1"/>
          <p:cNvSpPr/>
          <p:nvPr/>
        </p:nvSpPr>
        <p:spPr>
          <a:xfrm>
            <a:off x="411480" y="1554480"/>
            <a:ext cx="8321040" cy="2492990"/>
          </a:xfrm>
          <a:prstGeom prst="rect">
            <a:avLst/>
          </a:prstGeom>
        </p:spPr>
        <p:txBody>
          <a:bodyPr wrap="square">
            <a:spAutoFit/>
          </a:bodyPr>
          <a:lstStyle/>
          <a:p>
            <a:r>
              <a:rPr lang="en-US" sz="2600" b="1" dirty="0">
                <a:solidFill>
                  <a:srgbClr val="002060"/>
                </a:solidFill>
              </a:rPr>
              <a:t>If appropriate equity accruals are recognized, the sum of the parent’s accrual-based income and the noncontrolling interest income share serve as a “proof figure” for the consolidated total. Thus, if the consolidation process is performed correctly, the earnings this entire organization reports should equal $735,000.</a:t>
            </a:r>
          </a:p>
        </p:txBody>
      </p:sp>
      <p:cxnSp>
        <p:nvCxnSpPr>
          <p:cNvPr id="12299" name="Straight Arrow Connector 11"/>
          <p:cNvCxnSpPr>
            <a:cxnSpLocks noChangeShapeType="1"/>
          </p:cNvCxnSpPr>
          <p:nvPr/>
        </p:nvCxnSpPr>
        <p:spPr bwMode="auto">
          <a:xfrm>
            <a:off x="4953000" y="3810000"/>
            <a:ext cx="2819400" cy="1981200"/>
          </a:xfrm>
          <a:prstGeom prst="straightConnector1">
            <a:avLst/>
          </a:prstGeom>
          <a:noFill/>
          <a:ln w="38100" algn="ctr">
            <a:solidFill>
              <a:srgbClr val="002060"/>
            </a:solidFill>
            <a:round/>
            <a:headEnd/>
            <a:tailEnd type="arrow" w="med" len="med"/>
          </a:ln>
        </p:spPr>
      </p:cxnSp>
      <p:sp>
        <p:nvSpPr>
          <p:cNvPr id="4" name="Title 3"/>
          <p:cNvSpPr>
            <a:spLocks noGrp="1"/>
          </p:cNvSpPr>
          <p:nvPr>
            <p:ph type="title"/>
          </p:nvPr>
        </p:nvSpPr>
        <p:spPr>
          <a:xfrm>
            <a:off x="276779" y="88900"/>
            <a:ext cx="8791021" cy="1206500"/>
          </a:xfrm>
        </p:spPr>
        <p:txBody>
          <a:bodyPr/>
          <a:lstStyle/>
          <a:p>
            <a:pPr algn="ctr"/>
            <a:r>
              <a:rPr lang="en-US" dirty="0"/>
              <a:t>Income Computation Example—Combined Organization’s Net Income</a:t>
            </a:r>
          </a:p>
        </p:txBody>
      </p:sp>
      <p:sp>
        <p:nvSpPr>
          <p:cNvPr id="11"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12</a:t>
            </a:fld>
            <a:endParaRPr lang="en-US" sz="1000" i="0" dirty="0"/>
          </a:p>
        </p:txBody>
      </p:sp>
      <p:sp>
        <p:nvSpPr>
          <p:cNvPr id="12" name="Rectangle 11"/>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88695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1" name="Rectangle 1032"/>
          <p:cNvSpPr>
            <a:spLocks noChangeArrowheads="1"/>
          </p:cNvSpPr>
          <p:nvPr/>
        </p:nvSpPr>
        <p:spPr bwMode="auto">
          <a:xfrm>
            <a:off x="3657600" y="4800600"/>
            <a:ext cx="990600" cy="381000"/>
          </a:xfrm>
          <a:prstGeom prst="rect">
            <a:avLst/>
          </a:prstGeom>
          <a:noFill/>
          <a:ln w="12700">
            <a:noFill/>
            <a:miter lim="800000"/>
            <a:headEnd/>
            <a:tailEnd/>
          </a:ln>
        </p:spPr>
        <p:txBody>
          <a:bodyPr wrap="none" anchor="ctr"/>
          <a:lstStyle/>
          <a:p>
            <a:endParaRPr lang="en-US" dirty="0"/>
          </a:p>
        </p:txBody>
      </p:sp>
      <p:sp>
        <p:nvSpPr>
          <p:cNvPr id="12292" name="Rectangle 1033"/>
          <p:cNvSpPr>
            <a:spLocks noChangeArrowheads="1"/>
          </p:cNvSpPr>
          <p:nvPr/>
        </p:nvSpPr>
        <p:spPr bwMode="auto">
          <a:xfrm>
            <a:off x="3657600" y="4495800"/>
            <a:ext cx="990600" cy="381000"/>
          </a:xfrm>
          <a:prstGeom prst="rect">
            <a:avLst/>
          </a:prstGeom>
          <a:noFill/>
          <a:ln w="12700">
            <a:noFill/>
            <a:miter lim="800000"/>
            <a:headEnd/>
            <a:tailEnd/>
          </a:ln>
        </p:spPr>
        <p:txBody>
          <a:bodyPr wrap="none" anchor="ctr"/>
          <a:lstStyle/>
          <a:p>
            <a:endParaRPr lang="en-US" dirty="0"/>
          </a:p>
        </p:txBody>
      </p:sp>
      <p:sp>
        <p:nvSpPr>
          <p:cNvPr id="12293" name="Rectangle 1034"/>
          <p:cNvSpPr>
            <a:spLocks noChangeArrowheads="1"/>
          </p:cNvSpPr>
          <p:nvPr/>
        </p:nvSpPr>
        <p:spPr bwMode="auto">
          <a:xfrm>
            <a:off x="6400800" y="5638800"/>
            <a:ext cx="990600" cy="381000"/>
          </a:xfrm>
          <a:prstGeom prst="rect">
            <a:avLst/>
          </a:prstGeom>
          <a:noFill/>
          <a:ln w="12700">
            <a:noFill/>
            <a:miter lim="800000"/>
            <a:headEnd/>
            <a:tailEnd/>
          </a:ln>
        </p:spPr>
        <p:txBody>
          <a:bodyPr wrap="none" anchor="ctr"/>
          <a:lstStyle/>
          <a:p>
            <a:endParaRPr lang="en-US" dirty="0"/>
          </a:p>
        </p:txBody>
      </p:sp>
      <p:sp>
        <p:nvSpPr>
          <p:cNvPr id="12294" name="Rectangle 1035"/>
          <p:cNvSpPr>
            <a:spLocks noChangeArrowheads="1"/>
          </p:cNvSpPr>
          <p:nvPr/>
        </p:nvSpPr>
        <p:spPr bwMode="auto">
          <a:xfrm>
            <a:off x="6324600" y="4495800"/>
            <a:ext cx="990600" cy="381000"/>
          </a:xfrm>
          <a:prstGeom prst="rect">
            <a:avLst/>
          </a:prstGeom>
          <a:noFill/>
          <a:ln w="12700">
            <a:noFill/>
            <a:miter lim="800000"/>
            <a:headEnd/>
            <a:tailEnd/>
          </a:ln>
        </p:spPr>
        <p:txBody>
          <a:bodyPr wrap="none" anchor="ctr"/>
          <a:lstStyle/>
          <a:p>
            <a:endParaRPr lang="en-US" dirty="0"/>
          </a:p>
        </p:txBody>
      </p:sp>
      <p:sp>
        <p:nvSpPr>
          <p:cNvPr id="2" name="Rectangle 1"/>
          <p:cNvSpPr/>
          <p:nvPr/>
        </p:nvSpPr>
        <p:spPr>
          <a:xfrm>
            <a:off x="411480" y="1554480"/>
            <a:ext cx="8321040" cy="3847207"/>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800" b="1" dirty="0">
                <a:solidFill>
                  <a:srgbClr val="002060"/>
                </a:solidFill>
              </a:rPr>
              <a:t>After analyzing the income calculations within a father-son-grandson configuration, a full-scale consolidation is produced. </a:t>
            </a:r>
          </a:p>
          <a:p>
            <a:pPr marL="457200" indent="-457200">
              <a:spcBef>
                <a:spcPts val="600"/>
              </a:spcBef>
              <a:spcAft>
                <a:spcPts val="0"/>
              </a:spcAft>
              <a:buFont typeface="Wingdings" panose="05000000000000000000" pitchFamily="2" charset="2"/>
              <a:buChar char="Ø"/>
            </a:pPr>
            <a:r>
              <a:rPr lang="en-US" sz="2800" b="1" dirty="0">
                <a:solidFill>
                  <a:srgbClr val="002060"/>
                </a:solidFill>
              </a:rPr>
              <a:t>The father-son-grandson ownership pattern does not alter significantly the worksheet process. </a:t>
            </a:r>
          </a:p>
          <a:p>
            <a:pPr marL="457200" indent="-457200">
              <a:spcBef>
                <a:spcPts val="600"/>
              </a:spcBef>
              <a:spcAft>
                <a:spcPts val="0"/>
              </a:spcAft>
              <a:buFont typeface="Wingdings" panose="05000000000000000000" pitchFamily="2" charset="2"/>
              <a:buChar char="Ø"/>
            </a:pPr>
            <a:r>
              <a:rPr lang="en-US" sz="2800" b="1" dirty="0">
                <a:solidFill>
                  <a:srgbClr val="002060"/>
                </a:solidFill>
              </a:rPr>
              <a:t>Most worksheet entries are simply made twice:</a:t>
            </a:r>
          </a:p>
          <a:p>
            <a:pPr marL="911225" indent="-449263">
              <a:spcBef>
                <a:spcPts val="600"/>
              </a:spcBef>
              <a:spcAft>
                <a:spcPts val="0"/>
              </a:spcAft>
              <a:buFont typeface="+mj-lt"/>
              <a:buAutoNum type="arabicParenR"/>
            </a:pPr>
            <a:r>
              <a:rPr lang="en-US" sz="2800" b="1" dirty="0">
                <a:solidFill>
                  <a:srgbClr val="002060"/>
                </a:solidFill>
              </a:rPr>
              <a:t>For the son’s investment in the grandson.</a:t>
            </a:r>
          </a:p>
          <a:p>
            <a:pPr marL="911225" indent="-449263">
              <a:spcBef>
                <a:spcPts val="600"/>
              </a:spcBef>
              <a:spcAft>
                <a:spcPts val="0"/>
              </a:spcAft>
              <a:buFont typeface="+mj-lt"/>
              <a:buAutoNum type="arabicParenR"/>
            </a:pPr>
            <a:r>
              <a:rPr lang="en-US" sz="2800" b="1" dirty="0">
                <a:solidFill>
                  <a:srgbClr val="002060"/>
                </a:solidFill>
              </a:rPr>
              <a:t>For the father’s ownership of the son.</a:t>
            </a:r>
          </a:p>
        </p:txBody>
      </p:sp>
      <p:sp>
        <p:nvSpPr>
          <p:cNvPr id="4" name="Title 3"/>
          <p:cNvSpPr>
            <a:spLocks noGrp="1"/>
          </p:cNvSpPr>
          <p:nvPr>
            <p:ph type="title"/>
          </p:nvPr>
        </p:nvSpPr>
        <p:spPr>
          <a:xfrm>
            <a:off x="304800" y="88900"/>
            <a:ext cx="8763000" cy="1206500"/>
          </a:xfrm>
        </p:spPr>
        <p:txBody>
          <a:bodyPr/>
          <a:lstStyle/>
          <a:p>
            <a:pPr algn="ctr"/>
            <a:r>
              <a:rPr lang="en-US" dirty="0"/>
              <a:t>Consolidation Process—Indirect Control</a:t>
            </a:r>
          </a:p>
        </p:txBody>
      </p:sp>
      <p:sp>
        <p:nvSpPr>
          <p:cNvPr id="11"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13</a:t>
            </a:fld>
            <a:endParaRPr lang="en-US" sz="1000" i="0" dirty="0"/>
          </a:p>
        </p:txBody>
      </p:sp>
      <p:sp>
        <p:nvSpPr>
          <p:cNvPr id="9" name="Rectangle 8"/>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24814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5100"/>
            <a:ext cx="8759952" cy="1206500"/>
          </a:xfrm>
        </p:spPr>
        <p:txBody>
          <a:bodyPr/>
          <a:lstStyle/>
          <a:p>
            <a:pPr algn="ctr"/>
            <a:r>
              <a:rPr lang="en-US" sz="4000" dirty="0"/>
              <a:t>Learning Objective 7-2</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Demonstrate the consolidation process when a corporate ownership structure is characterized by a connecting affiliation.</a:t>
            </a:r>
            <a:endParaRPr lang="en-US" sz="3600" b="1" dirty="0">
              <a:solidFill>
                <a:srgbClr val="002060"/>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14</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43234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solidFill>
                  <a:srgbClr val="000066"/>
                </a:solidFill>
              </a:rPr>
              <a:t>Indirect Subsidiary Control—Connecting Affiliation</a:t>
            </a:r>
          </a:p>
        </p:txBody>
      </p:sp>
      <p:sp>
        <p:nvSpPr>
          <p:cNvPr id="6" name="Rectangle 5"/>
          <p:cNvSpPr/>
          <p:nvPr/>
        </p:nvSpPr>
        <p:spPr>
          <a:xfrm>
            <a:off x="411480" y="1554480"/>
            <a:ext cx="8321040" cy="1692771"/>
          </a:xfrm>
          <a:prstGeom prst="rect">
            <a:avLst/>
          </a:prstGeom>
          <a:noFill/>
        </p:spPr>
        <p:txBody>
          <a:bodyPr wrap="square">
            <a:spAutoFit/>
          </a:bodyPr>
          <a:lstStyle/>
          <a:p>
            <a:pPr>
              <a:spcBef>
                <a:spcPct val="30000"/>
              </a:spcBef>
              <a:defRPr/>
            </a:pPr>
            <a:r>
              <a:rPr lang="en-US" sz="2600" b="1" dirty="0">
                <a:solidFill>
                  <a:srgbClr val="000066"/>
                </a:solidFill>
              </a:rPr>
              <a:t>A second basic ownership structure, referred to as a </a:t>
            </a:r>
            <a:r>
              <a:rPr lang="en-US" sz="2600" b="1" i="1" dirty="0">
                <a:solidFill>
                  <a:srgbClr val="000066"/>
                </a:solidFill>
              </a:rPr>
              <a:t>connecting affiliation, </a:t>
            </a:r>
            <a:r>
              <a:rPr lang="en-US" sz="2600" b="1" dirty="0">
                <a:solidFill>
                  <a:srgbClr val="000066"/>
                </a:solidFill>
              </a:rPr>
              <a:t>exists when two or more companies within a consolidated entity own an interest in another member of that organization.</a:t>
            </a:r>
          </a:p>
        </p:txBody>
      </p:sp>
      <p:sp>
        <p:nvSpPr>
          <p:cNvPr id="7"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15</a:t>
            </a:fld>
            <a:endParaRPr lang="en-US" sz="1000" i="0" dirty="0"/>
          </a:p>
        </p:txBody>
      </p:sp>
      <p:sp>
        <p:nvSpPr>
          <p:cNvPr id="8" name="Rectangle 7"/>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7 at 3.08.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276600"/>
            <a:ext cx="5410200" cy="32620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Indirect Subsidiary Control—Connecting Affiliation Example</a:t>
            </a:r>
          </a:p>
        </p:txBody>
      </p:sp>
      <p:sp>
        <p:nvSpPr>
          <p:cNvPr id="7" name="Rectangle 6"/>
          <p:cNvSpPr/>
          <p:nvPr/>
        </p:nvSpPr>
        <p:spPr>
          <a:xfrm>
            <a:off x="411480" y="1554480"/>
            <a:ext cx="8321040" cy="4124206"/>
          </a:xfrm>
          <a:prstGeom prst="rect">
            <a:avLst/>
          </a:prstGeom>
          <a:solidFill>
            <a:schemeClr val="accent3"/>
          </a:solidFill>
          <a:ln>
            <a:noFill/>
          </a:ln>
        </p:spPr>
        <p:txBody>
          <a:bodyPr wrap="square">
            <a:spAutoFit/>
          </a:bodyPr>
          <a:lstStyle/>
          <a:p>
            <a:pPr marL="457200" indent="-457200">
              <a:spcBef>
                <a:spcPts val="600"/>
              </a:spcBef>
              <a:spcAft>
                <a:spcPts val="0"/>
              </a:spcAft>
              <a:buFont typeface="Wingdings" panose="05000000000000000000" pitchFamily="2" charset="2"/>
              <a:buChar char="Ø"/>
            </a:pPr>
            <a:r>
              <a:rPr lang="en-US" sz="2800" b="1" dirty="0">
                <a:solidFill>
                  <a:srgbClr val="002060"/>
                </a:solidFill>
              </a:rPr>
              <a:t>High company and Side Company maintain an ownership interest in Low Company, creating a connecting affiliation. </a:t>
            </a:r>
          </a:p>
          <a:p>
            <a:pPr marL="457200" indent="-457200">
              <a:spcBef>
                <a:spcPts val="600"/>
              </a:spcBef>
              <a:spcAft>
                <a:spcPts val="0"/>
              </a:spcAft>
              <a:buFont typeface="Wingdings" panose="05000000000000000000" pitchFamily="2" charset="2"/>
              <a:buChar char="Ø"/>
            </a:pPr>
            <a:r>
              <a:rPr lang="en-US" sz="2800" b="1" dirty="0">
                <a:solidFill>
                  <a:srgbClr val="002060"/>
                </a:solidFill>
              </a:rPr>
              <a:t>Neither owns enough stock to establish direct control over Low’s operations, but they hold a total of 75 percent of the outstanding shares. </a:t>
            </a:r>
          </a:p>
          <a:p>
            <a:pPr marL="457200" indent="-457200">
              <a:spcBef>
                <a:spcPts val="600"/>
              </a:spcBef>
              <a:spcAft>
                <a:spcPts val="0"/>
              </a:spcAft>
              <a:buFont typeface="Wingdings" panose="05000000000000000000" pitchFamily="2" charset="2"/>
              <a:buChar char="Ø"/>
            </a:pPr>
            <a:r>
              <a:rPr lang="en-US" sz="2800" b="1" dirty="0">
                <a:solidFill>
                  <a:srgbClr val="002060"/>
                </a:solidFill>
              </a:rPr>
              <a:t>Control lies within the single consolidated entity, and Low’s financial information must be included in the consolidated statements.</a:t>
            </a:r>
          </a:p>
        </p:txBody>
      </p:sp>
      <p:sp>
        <p:nvSpPr>
          <p:cNvPr id="8"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16</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65212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Indirect Subsidiary Control—Connecting Affiliation Valuation</a:t>
            </a:r>
          </a:p>
        </p:txBody>
      </p:sp>
      <p:sp>
        <p:nvSpPr>
          <p:cNvPr id="7" name="Rectangle 6"/>
          <p:cNvSpPr/>
          <p:nvPr/>
        </p:nvSpPr>
        <p:spPr>
          <a:xfrm>
            <a:off x="411480" y="1554480"/>
            <a:ext cx="8321040" cy="4555094"/>
          </a:xfrm>
          <a:prstGeom prst="rect">
            <a:avLst/>
          </a:prstGeom>
          <a:solidFill>
            <a:schemeClr val="accent3"/>
          </a:solidFill>
          <a:ln>
            <a:noFill/>
          </a:ln>
        </p:spPr>
        <p:txBody>
          <a:bodyPr wrap="square">
            <a:spAutoFit/>
          </a:bodyPr>
          <a:lstStyle/>
          <a:p>
            <a:pPr marL="457200" indent="-457200">
              <a:spcBef>
                <a:spcPts val="600"/>
              </a:spcBef>
              <a:buFont typeface="Wingdings" panose="05000000000000000000" pitchFamily="2" charset="2"/>
              <a:buChar char="Ø"/>
              <a:defRPr/>
            </a:pPr>
            <a:r>
              <a:rPr lang="en-US" sz="2800" b="1" dirty="0">
                <a:solidFill>
                  <a:srgbClr val="002060"/>
                </a:solidFill>
              </a:rPr>
              <a:t>On the date the parent obtains control, the valuation basis for the subsidiary in the parent’s consolidated statements is established. </a:t>
            </a:r>
          </a:p>
          <a:p>
            <a:pPr marL="457200" indent="-457200">
              <a:spcBef>
                <a:spcPts val="600"/>
              </a:spcBef>
              <a:buFont typeface="Wingdings" panose="05000000000000000000" pitchFamily="2" charset="2"/>
              <a:buChar char="Ø"/>
              <a:defRPr/>
            </a:pPr>
            <a:r>
              <a:rPr lang="en-US" sz="2800" b="1" dirty="0">
                <a:solidFill>
                  <a:srgbClr val="002060"/>
                </a:solidFill>
              </a:rPr>
              <a:t>For Low, we assume that Side Company’s ownership preceded that of High. </a:t>
            </a:r>
          </a:p>
          <a:p>
            <a:pPr marL="457200" indent="-457200">
              <a:spcBef>
                <a:spcPts val="600"/>
              </a:spcBef>
              <a:buFont typeface="Wingdings" panose="05000000000000000000" pitchFamily="2" charset="2"/>
              <a:buChar char="Ø"/>
              <a:defRPr/>
            </a:pPr>
            <a:r>
              <a:rPr lang="en-US" sz="2800" b="1" dirty="0">
                <a:solidFill>
                  <a:srgbClr val="002060"/>
                </a:solidFill>
              </a:rPr>
              <a:t>Subsequently, High obtained control upon acquiring its 30 percent interest in Low, and the valuation basis for inclusion of Low’s assets and liabilities (and related excess fair value over book value amortization) was established at that date. </a:t>
            </a:r>
            <a:endParaRPr lang="en-US" sz="2800" b="1" dirty="0"/>
          </a:p>
        </p:txBody>
      </p:sp>
      <p:sp>
        <p:nvSpPr>
          <p:cNvPr id="8"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17</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Indirect Subsidiary Control—Connecting Affiliation Consolidation</a:t>
            </a:r>
          </a:p>
        </p:txBody>
      </p:sp>
      <p:sp>
        <p:nvSpPr>
          <p:cNvPr id="6" name="Rectangle 5"/>
          <p:cNvSpPr/>
          <p:nvPr/>
        </p:nvSpPr>
        <p:spPr>
          <a:xfrm>
            <a:off x="411480" y="1554480"/>
            <a:ext cx="8321040" cy="4647427"/>
          </a:xfrm>
          <a:prstGeom prst="rect">
            <a:avLst/>
          </a:prstGeom>
          <a:solidFill>
            <a:srgbClr val="FFFFFF"/>
          </a:solidFill>
          <a:ln>
            <a:noFill/>
          </a:ln>
        </p:spPr>
        <p:txBody>
          <a:bodyPr wrap="square">
            <a:spAutoFit/>
          </a:bodyPr>
          <a:lstStyle/>
          <a:p>
            <a:pPr marL="457200" indent="-457200">
              <a:spcBef>
                <a:spcPts val="600"/>
              </a:spcBef>
              <a:spcAft>
                <a:spcPts val="0"/>
              </a:spcAft>
              <a:buFont typeface="Wingdings" panose="05000000000000000000" pitchFamily="2" charset="2"/>
              <a:buChar char="Ø"/>
            </a:pPr>
            <a:r>
              <a:rPr lang="en-US" sz="2600" b="1" dirty="0">
                <a:solidFill>
                  <a:srgbClr val="002060"/>
                </a:solidFill>
              </a:rPr>
              <a:t>As with the father-son-grandson structure, the determination of accrual-based income figures for each individual company warrants additional illustration. </a:t>
            </a:r>
          </a:p>
          <a:p>
            <a:pPr marL="457200" indent="-457200">
              <a:spcBef>
                <a:spcPts val="600"/>
              </a:spcBef>
              <a:spcAft>
                <a:spcPts val="0"/>
              </a:spcAft>
              <a:buFont typeface="Wingdings" panose="05000000000000000000" pitchFamily="2" charset="2"/>
              <a:buChar char="Ø"/>
            </a:pPr>
            <a:r>
              <a:rPr lang="en-US" sz="2600" b="1" dirty="0">
                <a:solidFill>
                  <a:srgbClr val="002060"/>
                </a:solidFill>
              </a:rPr>
              <a:t>Assume High, Side, and Low have separate internal operating incomes of $300,000, $200,000, and $100,000, respectively. </a:t>
            </a:r>
          </a:p>
          <a:p>
            <a:pPr marL="457200" indent="-457200">
              <a:spcBef>
                <a:spcPts val="600"/>
              </a:spcBef>
              <a:spcAft>
                <a:spcPts val="0"/>
              </a:spcAft>
              <a:buFont typeface="Wingdings" panose="05000000000000000000" pitchFamily="2" charset="2"/>
              <a:buChar char="Ø"/>
            </a:pPr>
            <a:r>
              <a:rPr lang="en-US" sz="2600" b="1" dirty="0">
                <a:solidFill>
                  <a:srgbClr val="002060"/>
                </a:solidFill>
              </a:rPr>
              <a:t>Each has a $30,000 net intra-entity gain in its current income. Annual amortization expense is $10,000 for acquisition-date excess fair value over book value for each subsidiary.</a:t>
            </a:r>
            <a:endParaRPr lang="en-US" sz="2600" b="1" dirty="0">
              <a:solidFill>
                <a:srgbClr val="002060"/>
              </a:solidFill>
              <a:cs typeface="Times New Roman" pitchFamily="18" charset="0"/>
            </a:endParaRPr>
          </a:p>
        </p:txBody>
      </p:sp>
      <p:sp>
        <p:nvSpPr>
          <p:cNvPr id="8"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18</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971328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3" name="Rectangle 2"/>
          <p:cNvSpPr>
            <a:spLocks noGrp="1" noChangeArrowheads="1"/>
          </p:cNvSpPr>
          <p:nvPr>
            <p:ph type="title"/>
          </p:nvPr>
        </p:nvSpPr>
        <p:spPr>
          <a:xfrm>
            <a:off x="192024" y="165100"/>
            <a:ext cx="8759952" cy="1206500"/>
          </a:xfrm>
        </p:spPr>
        <p:txBody>
          <a:bodyPr/>
          <a:lstStyle/>
          <a:p>
            <a:pPr algn="ctr"/>
            <a:r>
              <a:rPr lang="en-US" sz="3700" dirty="0"/>
              <a:t>Indirect Subsidiary Control—Connecting Affiliation Accrual-Based Income</a:t>
            </a:r>
          </a:p>
        </p:txBody>
      </p:sp>
      <p:sp>
        <p:nvSpPr>
          <p:cNvPr id="25" name="Rectangle 3"/>
          <p:cNvSpPr>
            <a:spLocks noChangeArrowheads="1"/>
          </p:cNvSpPr>
          <p:nvPr/>
        </p:nvSpPr>
        <p:spPr bwMode="auto">
          <a:xfrm>
            <a:off x="1676400" y="1524000"/>
            <a:ext cx="7162800" cy="4876800"/>
          </a:xfrm>
          <a:prstGeom prst="rect">
            <a:avLst/>
          </a:prstGeom>
          <a:noFill/>
          <a:ln w="38100">
            <a:noFill/>
            <a:miter lim="800000"/>
            <a:headEnd/>
            <a:tailEnd/>
          </a:ln>
        </p:spPr>
        <p:txBody>
          <a:bodyPr anchor="ctr"/>
          <a:lstStyle/>
          <a:p>
            <a:pPr>
              <a:spcBef>
                <a:spcPts val="0"/>
              </a:spcBef>
              <a:spcAft>
                <a:spcPts val="600"/>
              </a:spcAft>
            </a:pPr>
            <a:endParaRPr lang="en-US" b="1" dirty="0">
              <a:solidFill>
                <a:srgbClr val="002060"/>
              </a:solidFill>
              <a:latin typeface="Arial" charset="0"/>
            </a:endParaRPr>
          </a:p>
        </p:txBody>
      </p:sp>
      <p:sp>
        <p:nvSpPr>
          <p:cNvPr id="2" name="Rectangle 1"/>
          <p:cNvSpPr/>
          <p:nvPr/>
        </p:nvSpPr>
        <p:spPr>
          <a:xfrm>
            <a:off x="411480" y="1554480"/>
            <a:ext cx="8321040" cy="5124480"/>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600" b="1" dirty="0">
                <a:solidFill>
                  <a:srgbClr val="002060"/>
                </a:solidFill>
              </a:rPr>
              <a:t>As with a father-son-grandson organization, determining accrual-based earnings begins with any companies solely in a subsidiary position (Low). </a:t>
            </a:r>
          </a:p>
          <a:p>
            <a:pPr marL="457200" indent="-457200">
              <a:spcBef>
                <a:spcPts val="600"/>
              </a:spcBef>
              <a:spcAft>
                <a:spcPts val="0"/>
              </a:spcAft>
              <a:buFont typeface="Wingdings" panose="05000000000000000000" pitchFamily="2" charset="2"/>
              <a:buChar char="Ø"/>
            </a:pPr>
            <a:r>
              <a:rPr lang="en-US" sz="2600" b="1" dirty="0">
                <a:solidFill>
                  <a:srgbClr val="002060"/>
                </a:solidFill>
              </a:rPr>
              <a:t>Next, companies that are both parents and subsidiaries (Side) compute their accrual-based income. </a:t>
            </a:r>
          </a:p>
          <a:p>
            <a:pPr marL="457200" indent="-457200">
              <a:spcBef>
                <a:spcPts val="600"/>
              </a:spcBef>
              <a:spcAft>
                <a:spcPts val="0"/>
              </a:spcAft>
              <a:buFont typeface="Wingdings" panose="05000000000000000000" pitchFamily="2" charset="2"/>
              <a:buChar char="Ø"/>
            </a:pPr>
            <a:r>
              <a:rPr lang="en-US" sz="2600" b="1" dirty="0">
                <a:solidFill>
                  <a:srgbClr val="002060"/>
                </a:solidFill>
              </a:rPr>
              <a:t>Finally, this same calculation is made for the one company (High) that has ultimate control over the entire combination.</a:t>
            </a:r>
          </a:p>
          <a:p>
            <a:pPr marL="457200" indent="-457200">
              <a:spcBef>
                <a:spcPts val="600"/>
              </a:spcBef>
              <a:spcAft>
                <a:spcPts val="0"/>
              </a:spcAft>
              <a:buFont typeface="Wingdings" panose="05000000000000000000" pitchFamily="2" charset="2"/>
              <a:buChar char="Ø"/>
            </a:pPr>
            <a:r>
              <a:rPr lang="en-US" sz="2600" b="1" dirty="0">
                <a:solidFill>
                  <a:srgbClr val="002060"/>
                </a:solidFill>
                <a:cs typeface="Times New Roman" pitchFamily="18" charset="0"/>
              </a:rPr>
              <a:t>Accrual-based income figures for the three companies in this combination are derived as seen on the following slide.</a:t>
            </a:r>
            <a:endParaRPr lang="en-US" sz="2600" b="1" dirty="0">
              <a:solidFill>
                <a:srgbClr val="002060"/>
              </a:solidFill>
            </a:endParaRPr>
          </a:p>
        </p:txBody>
      </p:sp>
      <p:sp>
        <p:nvSpPr>
          <p:cNvPr id="7"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19</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4592"/>
            <a:ext cx="8759952" cy="1206500"/>
          </a:xfrm>
        </p:spPr>
        <p:txBody>
          <a:bodyPr/>
          <a:lstStyle/>
          <a:p>
            <a:pPr algn="ctr"/>
            <a:r>
              <a:rPr lang="en-US" sz="4000" dirty="0"/>
              <a:t>Learning Objective 7-1</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Demonstrate the consolidation process when indirect control is present in a father-son-grandson ownership configuration.</a:t>
            </a:r>
            <a:endParaRPr lang="en-US" sz="3600" b="1" dirty="0">
              <a:solidFill>
                <a:srgbClr val="002060"/>
              </a:solidFill>
              <a:cs typeface="Times New Roman" pitchFamily="18" charset="0"/>
            </a:endParaRPr>
          </a:p>
        </p:txBody>
      </p:sp>
      <p:sp>
        <p:nvSpPr>
          <p:cNvPr id="10" name="Slide Number Placeholder 9"/>
          <p:cNvSpPr>
            <a:spLocks noGrp="1"/>
          </p:cNvSpPr>
          <p:nvPr>
            <p:ph type="sldNum" sz="quarter" idx="12"/>
          </p:nvPr>
        </p:nvSpPr>
        <p:spPr>
          <a:xfrm>
            <a:off x="8229600" y="6553200"/>
            <a:ext cx="533400" cy="384048"/>
          </a:xfrm>
        </p:spPr>
        <p:txBody>
          <a:bodyPr/>
          <a:lstStyle/>
          <a:p>
            <a:r>
              <a:rPr lang="en-US" sz="1000" i="0" dirty="0"/>
              <a:t>7-</a:t>
            </a:r>
            <a:fld id="{0CD9D783-C76B-4F4C-BE39-54956A6C4847}" type="slidenum">
              <a:rPr lang="en-US" sz="1000" i="0" smtClean="0"/>
              <a:pPr/>
              <a:t>2</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8445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88900"/>
            <a:ext cx="8915400" cy="1206500"/>
          </a:xfrm>
        </p:spPr>
        <p:txBody>
          <a:bodyPr/>
          <a:lstStyle/>
          <a:p>
            <a:pPr algn="ctr"/>
            <a:r>
              <a:rPr lang="en-US" sz="3300" dirty="0"/>
              <a:t>Indirect Subsidiary Control—Connecting Affiliation Accrual-Based Income Calculations</a:t>
            </a:r>
          </a:p>
        </p:txBody>
      </p:sp>
      <p:pic>
        <p:nvPicPr>
          <p:cNvPr id="7" name="Content Placeholder 6" descr="Screen Shot 2019-09-17 at 3.09.47 PM.png"/>
          <p:cNvPicPr>
            <a:picLocks noGrp="1" noChangeAspect="1"/>
          </p:cNvPicPr>
          <p:nvPr>
            <p:ph idx="1"/>
          </p:nvPr>
        </p:nvPicPr>
        <p:blipFill>
          <a:blip r:embed="rId3">
            <a:extLst>
              <a:ext uri="{28A0092B-C50C-407E-A947-70E740481C1C}">
                <a14:useLocalDpi xmlns:a14="http://schemas.microsoft.com/office/drawing/2010/main" val="0"/>
              </a:ext>
            </a:extLst>
          </a:blip>
          <a:srcRect l="-15767" r="-15767"/>
          <a:stretch>
            <a:fillRect/>
          </a:stretch>
        </p:blipFill>
        <p:spPr>
          <a:xfrm>
            <a:off x="1371600" y="1524000"/>
            <a:ext cx="7086600" cy="4724400"/>
          </a:xfrm>
        </p:spPr>
      </p:pic>
      <p:sp>
        <p:nvSpPr>
          <p:cNvPr id="5"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20</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3"/>
          <p:cNvSpPr>
            <a:spLocks noGrp="1" noChangeArrowheads="1"/>
          </p:cNvSpPr>
          <p:nvPr>
            <p:ph type="title"/>
          </p:nvPr>
        </p:nvSpPr>
        <p:spPr>
          <a:xfrm>
            <a:off x="192024" y="164592"/>
            <a:ext cx="8759952" cy="1206500"/>
          </a:xfrm>
        </p:spPr>
        <p:txBody>
          <a:bodyPr/>
          <a:lstStyle/>
          <a:p>
            <a:pPr algn="ctr"/>
            <a:r>
              <a:rPr lang="en-US" sz="3700" dirty="0"/>
              <a:t>Indirect Subsidiary Control—Connecting Affiliation Consolidation Rules</a:t>
            </a:r>
          </a:p>
        </p:txBody>
      </p:sp>
      <p:sp>
        <p:nvSpPr>
          <p:cNvPr id="14339" name="Rectangle 4"/>
          <p:cNvSpPr>
            <a:spLocks noGrp="1" noChangeArrowheads="1"/>
          </p:cNvSpPr>
          <p:nvPr>
            <p:ph idx="1"/>
          </p:nvPr>
        </p:nvSpPr>
        <p:spPr>
          <a:xfrm>
            <a:off x="411480" y="1554480"/>
            <a:ext cx="8321040" cy="4937760"/>
          </a:xfrm>
        </p:spPr>
        <p:txBody>
          <a:bodyPr/>
          <a:lstStyle/>
          <a:p>
            <a:pPr>
              <a:lnSpc>
                <a:spcPct val="90000"/>
              </a:lnSpc>
              <a:spcBef>
                <a:spcPts val="600"/>
              </a:spcBef>
              <a:spcAft>
                <a:spcPts val="600"/>
              </a:spcAft>
              <a:buClr>
                <a:srgbClr val="002060"/>
              </a:buClr>
              <a:buNone/>
            </a:pPr>
            <a:r>
              <a:rPr lang="en-US" dirty="0"/>
              <a:t>Basic consolidation rules still hold:</a:t>
            </a:r>
            <a:endParaRPr lang="en-US" u="sng" dirty="0"/>
          </a:p>
          <a:p>
            <a:pPr marL="457200" indent="-457200">
              <a:spcBef>
                <a:spcPts val="600"/>
              </a:spcBef>
              <a:spcAft>
                <a:spcPts val="0"/>
              </a:spcAft>
              <a:buClr>
                <a:srgbClr val="002060"/>
              </a:buClr>
              <a:buSzPct val="100000"/>
              <a:buFont typeface="Wingdings" pitchFamily="2" charset="2"/>
              <a:buChar char="Ø"/>
            </a:pPr>
            <a:r>
              <a:rPr lang="en-US" dirty="0"/>
              <a:t>Eliminate effects from intra-entity transfers.</a:t>
            </a:r>
          </a:p>
          <a:p>
            <a:pPr marL="457200" indent="-457200">
              <a:spcBef>
                <a:spcPts val="600"/>
              </a:spcBef>
              <a:spcAft>
                <a:spcPts val="0"/>
              </a:spcAft>
              <a:buClr>
                <a:srgbClr val="002060"/>
              </a:buClr>
              <a:buSzPct val="100000"/>
              <a:buFont typeface="Wingdings" pitchFamily="2" charset="2"/>
              <a:buChar char="Ø"/>
            </a:pPr>
            <a:r>
              <a:rPr lang="en-US" dirty="0"/>
              <a:t>Adjust parent’s beginning retained earnings to recognize prior period ownership.</a:t>
            </a:r>
          </a:p>
          <a:p>
            <a:pPr marL="457200" indent="-457200">
              <a:spcBef>
                <a:spcPts val="600"/>
              </a:spcBef>
              <a:spcAft>
                <a:spcPts val="0"/>
              </a:spcAft>
              <a:buClr>
                <a:srgbClr val="002060"/>
              </a:buClr>
              <a:buSzPct val="100000"/>
              <a:buFont typeface="Wingdings" pitchFamily="2" charset="2"/>
              <a:buChar char="Ø"/>
            </a:pPr>
            <a:r>
              <a:rPr lang="en-US" dirty="0"/>
              <a:t>Eliminate each sub’s beginning equity accounts.</a:t>
            </a:r>
          </a:p>
          <a:p>
            <a:pPr marL="457200" indent="-457200">
              <a:spcBef>
                <a:spcPts val="600"/>
              </a:spcBef>
              <a:spcAft>
                <a:spcPts val="0"/>
              </a:spcAft>
              <a:buClr>
                <a:srgbClr val="002060"/>
              </a:buClr>
              <a:buSzPct val="100000"/>
              <a:buFont typeface="Wingdings" pitchFamily="2" charset="2"/>
              <a:buChar char="Ø"/>
            </a:pPr>
            <a:r>
              <a:rPr lang="en-US" dirty="0"/>
              <a:t>Adjust for unamortized fair value adjustments.</a:t>
            </a:r>
          </a:p>
          <a:p>
            <a:pPr marL="457200" indent="-457200">
              <a:spcBef>
                <a:spcPts val="600"/>
              </a:spcBef>
              <a:spcAft>
                <a:spcPts val="0"/>
              </a:spcAft>
              <a:buClr>
                <a:srgbClr val="002060"/>
              </a:buClr>
              <a:buSzPct val="100000"/>
              <a:buFont typeface="Wingdings" pitchFamily="2" charset="2"/>
              <a:buChar char="Ø"/>
            </a:pPr>
            <a:r>
              <a:rPr lang="en-US" dirty="0"/>
              <a:t>Record amortization expense.</a:t>
            </a:r>
          </a:p>
          <a:p>
            <a:pPr marL="457200" indent="-457200">
              <a:spcBef>
                <a:spcPts val="600"/>
              </a:spcBef>
              <a:spcAft>
                <a:spcPts val="0"/>
              </a:spcAft>
              <a:buClr>
                <a:srgbClr val="002060"/>
              </a:buClr>
              <a:buSzPct val="100000"/>
              <a:buFont typeface="Wingdings" pitchFamily="2" charset="2"/>
              <a:buChar char="Ø"/>
            </a:pPr>
            <a:r>
              <a:rPr lang="en-US" dirty="0"/>
              <a:t>Remove intra-entity income and dividends.</a:t>
            </a:r>
          </a:p>
          <a:p>
            <a:pPr marL="457200" indent="-457200">
              <a:spcBef>
                <a:spcPts val="600"/>
              </a:spcBef>
              <a:spcAft>
                <a:spcPts val="0"/>
              </a:spcAft>
              <a:buClr>
                <a:srgbClr val="002060"/>
              </a:buClr>
              <a:buSzPct val="100000"/>
              <a:buFont typeface="Wingdings" pitchFamily="2" charset="2"/>
              <a:buChar char="Ø"/>
            </a:pPr>
            <a:r>
              <a:rPr lang="en-US" dirty="0"/>
              <a:t>Compute and record noncontrolling interest in subsidiaries’ net income.</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21</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4592"/>
            <a:ext cx="8759952" cy="1206500"/>
          </a:xfrm>
        </p:spPr>
        <p:txBody>
          <a:bodyPr/>
          <a:lstStyle/>
          <a:p>
            <a:pPr algn="ctr"/>
            <a:r>
              <a:rPr lang="en-US" sz="4000" dirty="0"/>
              <a:t>Learning Objective 7-3</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pPr>
              <a:spcBef>
                <a:spcPts val="600"/>
              </a:spcBef>
            </a:pPr>
            <a:r>
              <a:rPr lang="en-US" sz="3600" b="1" dirty="0">
                <a:solidFill>
                  <a:srgbClr val="002060"/>
                </a:solidFill>
              </a:rPr>
              <a:t>Demonstrate the consolidation process when a corporate ownership structure is characterized by mutual ownership.</a:t>
            </a:r>
            <a:endParaRPr lang="en-US" sz="3600" b="1" dirty="0">
              <a:solidFill>
                <a:srgbClr val="002060"/>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22</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57513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04" name="Rectangle 14"/>
          <p:cNvSpPr>
            <a:spLocks noGrp="1" noChangeArrowheads="1"/>
          </p:cNvSpPr>
          <p:nvPr>
            <p:ph type="title"/>
          </p:nvPr>
        </p:nvSpPr>
        <p:spPr>
          <a:xfrm>
            <a:off x="192024" y="164592"/>
            <a:ext cx="8763000" cy="1206500"/>
          </a:xfrm>
        </p:spPr>
        <p:txBody>
          <a:bodyPr/>
          <a:lstStyle/>
          <a:p>
            <a:pPr algn="ctr"/>
            <a:r>
              <a:rPr lang="en-US" sz="4000" dirty="0"/>
              <a:t>Mutual Ownership</a:t>
            </a:r>
          </a:p>
        </p:txBody>
      </p:sp>
      <p:sp>
        <p:nvSpPr>
          <p:cNvPr id="684047" name="Rectangle 15"/>
          <p:cNvSpPr>
            <a:spLocks noGrp="1" noChangeArrowheads="1"/>
          </p:cNvSpPr>
          <p:nvPr>
            <p:ph idx="1"/>
          </p:nvPr>
        </p:nvSpPr>
        <p:spPr>
          <a:xfrm>
            <a:off x="411480" y="1554480"/>
            <a:ext cx="8321040" cy="4937760"/>
          </a:xfrm>
        </p:spPr>
        <p:txBody>
          <a:bodyPr/>
          <a:lstStyle/>
          <a:p>
            <a:pPr marL="457200" indent="-457200">
              <a:spcBef>
                <a:spcPts val="600"/>
              </a:spcBef>
              <a:buClr>
                <a:srgbClr val="002060"/>
              </a:buClr>
              <a:buSzPct val="100000"/>
              <a:buFont typeface="Wingdings" panose="05000000000000000000" pitchFamily="2" charset="2"/>
              <a:buChar char="Ø"/>
            </a:pPr>
            <a:r>
              <a:rPr lang="en-US" sz="2600" dirty="0"/>
              <a:t>Mutual ownership occurs when two companies within a business combination hold an equity interest in each other. </a:t>
            </a:r>
          </a:p>
          <a:p>
            <a:pPr marL="457200" indent="-457200">
              <a:spcBef>
                <a:spcPts val="600"/>
              </a:spcBef>
              <a:buClr>
                <a:srgbClr val="002060"/>
              </a:buClr>
              <a:buSzPct val="100000"/>
              <a:buFont typeface="Wingdings" panose="05000000000000000000" pitchFamily="2" charset="2"/>
              <a:buChar char="Ø"/>
            </a:pPr>
            <a:r>
              <a:rPr lang="en-US" sz="2600" dirty="0"/>
              <a:t>This ownership pattern is created as a result of financial battles that occur during takeover attempts. </a:t>
            </a:r>
          </a:p>
          <a:p>
            <a:pPr marL="457200" indent="-457200">
              <a:spcBef>
                <a:spcPts val="600"/>
              </a:spcBef>
              <a:buClr>
                <a:srgbClr val="002060"/>
              </a:buClr>
              <a:buSzPct val="100000"/>
              <a:buFont typeface="Wingdings" panose="05000000000000000000" pitchFamily="2" charset="2"/>
              <a:buChar char="Ø"/>
            </a:pPr>
            <a:r>
              <a:rPr lang="en-US" sz="2600" dirty="0"/>
              <a:t>A defensive strategy (often called the Pac-Man Defense) is occasionally adopted whereby the target company attempts to avoid takeover by reversing roles and acquiring shares of its investor. </a:t>
            </a:r>
          </a:p>
          <a:p>
            <a:pPr marL="457200" indent="-457200">
              <a:spcBef>
                <a:spcPts val="600"/>
              </a:spcBef>
              <a:buClr>
                <a:srgbClr val="002060"/>
              </a:buClr>
              <a:buSzPct val="100000"/>
              <a:buFont typeface="Wingdings" panose="05000000000000000000" pitchFamily="2" charset="2"/>
              <a:buChar char="Ø"/>
            </a:pPr>
            <a:r>
              <a:rPr lang="en-US" sz="2600" dirty="0"/>
              <a:t>The two parties hold shares of each other, and one usually gains control.</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23</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29308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04" name="Rectangle 14"/>
          <p:cNvSpPr>
            <a:spLocks noGrp="1" noChangeArrowheads="1"/>
          </p:cNvSpPr>
          <p:nvPr>
            <p:ph type="title"/>
          </p:nvPr>
        </p:nvSpPr>
        <p:spPr>
          <a:xfrm>
            <a:off x="192024" y="164592"/>
            <a:ext cx="8763000" cy="1206500"/>
          </a:xfrm>
        </p:spPr>
        <p:txBody>
          <a:bodyPr/>
          <a:lstStyle/>
          <a:p>
            <a:pPr algn="ctr"/>
            <a:r>
              <a:rPr lang="en-US" sz="4000" dirty="0"/>
              <a:t>Mutual Ownership—Parent’s </a:t>
            </a:r>
            <a:br>
              <a:rPr lang="en-US" sz="4000" dirty="0"/>
            </a:br>
            <a:r>
              <a:rPr lang="en-US" sz="4000" dirty="0"/>
              <a:t>Stock Owned by Subsidiary</a:t>
            </a:r>
          </a:p>
        </p:txBody>
      </p:sp>
      <p:sp>
        <p:nvSpPr>
          <p:cNvPr id="684047" name="Rectangle 15"/>
          <p:cNvSpPr>
            <a:spLocks noGrp="1" noChangeArrowheads="1"/>
          </p:cNvSpPr>
          <p:nvPr>
            <p:ph idx="1"/>
          </p:nvPr>
        </p:nvSpPr>
        <p:spPr>
          <a:xfrm>
            <a:off x="411480" y="1554480"/>
            <a:ext cx="8321040" cy="4937760"/>
          </a:xfrm>
        </p:spPr>
        <p:txBody>
          <a:bodyPr/>
          <a:lstStyle/>
          <a:p>
            <a:pPr marL="457200" indent="-457200">
              <a:spcBef>
                <a:spcPts val="600"/>
              </a:spcBef>
              <a:buClr>
                <a:srgbClr val="002060"/>
              </a:buClr>
              <a:buSzPct val="100000"/>
              <a:buFont typeface="Wingdings" panose="05000000000000000000" pitchFamily="2" charset="2"/>
              <a:buChar char="Ø"/>
            </a:pPr>
            <a:r>
              <a:rPr lang="en-US" dirty="0"/>
              <a:t>According to FASB ASC 810-10-45-5, “shares of the parent held by the subsidiary . . . shall be eliminated in the consolidated financial statements and reflected as treasury shares.”</a:t>
            </a:r>
            <a:endParaRPr lang="en-US" dirty="0">
              <a:solidFill>
                <a:schemeClr val="tx2"/>
              </a:solidFill>
            </a:endParaRPr>
          </a:p>
          <a:p>
            <a:pPr marL="457200" indent="-457200">
              <a:spcBef>
                <a:spcPts val="600"/>
              </a:spcBef>
              <a:buClr>
                <a:srgbClr val="002060"/>
              </a:buClr>
              <a:buSzPct val="100000"/>
              <a:buFont typeface="Wingdings" panose="05000000000000000000" pitchFamily="2" charset="2"/>
              <a:buChar char="Ø"/>
            </a:pPr>
            <a:r>
              <a:rPr lang="en-US" dirty="0"/>
              <a:t>The shares are not outstanding because they are not held by parties outside the combination.</a:t>
            </a:r>
          </a:p>
          <a:p>
            <a:pPr marL="457200" indent="-457200">
              <a:spcBef>
                <a:spcPts val="600"/>
              </a:spcBef>
              <a:buClr>
                <a:srgbClr val="002060"/>
              </a:buClr>
              <a:buSzPct val="100000"/>
              <a:buFont typeface="Wingdings" panose="05000000000000000000" pitchFamily="2" charset="2"/>
              <a:buChar char="Ø"/>
            </a:pPr>
            <a:r>
              <a:rPr lang="en-US" dirty="0"/>
              <a:t>The treasury stock approach is used to account for the mutually owned shares.</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24</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92023" y="165100"/>
            <a:ext cx="8759952" cy="1206500"/>
          </a:xfrm>
        </p:spPr>
        <p:txBody>
          <a:bodyPr/>
          <a:lstStyle/>
          <a:p>
            <a:pPr algn="ctr"/>
            <a:r>
              <a:rPr lang="en-US" sz="4000" dirty="0"/>
              <a:t>Mutual Ownership—Financial Reporting</a:t>
            </a:r>
          </a:p>
        </p:txBody>
      </p:sp>
      <p:sp>
        <p:nvSpPr>
          <p:cNvPr id="15363" name="Rectangle 3"/>
          <p:cNvSpPr>
            <a:spLocks noGrp="1" noChangeArrowheads="1"/>
          </p:cNvSpPr>
          <p:nvPr>
            <p:ph idx="1"/>
          </p:nvPr>
        </p:nvSpPr>
        <p:spPr>
          <a:xfrm>
            <a:off x="411480" y="1844040"/>
            <a:ext cx="8321040" cy="4937760"/>
          </a:xfrm>
        </p:spPr>
        <p:txBody>
          <a:bodyPr/>
          <a:lstStyle/>
          <a:p>
            <a:pPr marL="457200" indent="-457200">
              <a:spcBef>
                <a:spcPts val="600"/>
              </a:spcBef>
              <a:spcAft>
                <a:spcPts val="0"/>
              </a:spcAft>
              <a:buClr>
                <a:srgbClr val="000066"/>
              </a:buClr>
              <a:buSzPct val="100000"/>
              <a:buFont typeface="Wingdings" panose="05000000000000000000" pitchFamily="2" charset="2"/>
              <a:buChar char="Ø"/>
            </a:pPr>
            <a:r>
              <a:rPr lang="en-US" dirty="0"/>
              <a:t>No accounting distinction is drawn between the parent reacquiring its own shares and the same transaction made by its subsidiary.</a:t>
            </a:r>
          </a:p>
          <a:p>
            <a:pPr marL="457200" indent="-457200">
              <a:spcBef>
                <a:spcPts val="600"/>
              </a:spcBef>
              <a:spcAft>
                <a:spcPts val="0"/>
              </a:spcAft>
              <a:buClr>
                <a:srgbClr val="000066"/>
              </a:buClr>
              <a:buSzPct val="100000"/>
              <a:buFont typeface="Wingdings" panose="05000000000000000000" pitchFamily="2" charset="2"/>
              <a:buChar char="Ø"/>
            </a:pPr>
            <a:r>
              <a:rPr lang="en-US" dirty="0"/>
              <a:t>The acquisition of treasury shares by either a parent or its controlled subsidiary represents an identical economic event with identical financial reporting implications. </a:t>
            </a:r>
          </a:p>
          <a:p>
            <a:pPr marL="457200" indent="-457200">
              <a:spcBef>
                <a:spcPts val="600"/>
              </a:spcBef>
              <a:spcAft>
                <a:spcPts val="0"/>
              </a:spcAft>
              <a:buClr>
                <a:srgbClr val="000066"/>
              </a:buClr>
              <a:buSzPct val="100000"/>
              <a:buFont typeface="Wingdings" panose="05000000000000000000" pitchFamily="2" charset="2"/>
              <a:buChar char="Ø"/>
            </a:pPr>
            <a:r>
              <a:rPr lang="en-US" dirty="0"/>
              <a:t>The treasury stock approach to mutual ownership focuses on the parent’s control over the subsidiary. </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25</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304544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411480" y="1554480"/>
            <a:ext cx="8321040" cy="4937760"/>
          </a:xfrm>
          <a:prstGeom prst="rect">
            <a:avLst/>
          </a:prstGeom>
          <a:noFill/>
          <a:ln w="12700">
            <a:noFill/>
            <a:miter lim="800000"/>
            <a:headEnd/>
            <a:tailEnd/>
          </a:ln>
        </p:spPr>
        <p:txBody>
          <a:bodyPr lIns="90488" tIns="44450" rIns="90488" bIns="44450"/>
          <a:lstStyle/>
          <a:p>
            <a:pPr marL="457200" indent="-457200">
              <a:spcBef>
                <a:spcPts val="600"/>
              </a:spcBef>
              <a:spcAft>
                <a:spcPts val="0"/>
              </a:spcAft>
              <a:buClr>
                <a:srgbClr val="000066"/>
              </a:buClr>
              <a:buSzPct val="100000"/>
              <a:buFont typeface="Wingdings" panose="05000000000000000000" pitchFamily="2" charset="2"/>
              <a:buChar char="Ø"/>
              <a:defRPr/>
            </a:pPr>
            <a:r>
              <a:rPr lang="en-US" sz="2500" b="1" kern="0" dirty="0">
                <a:solidFill>
                  <a:srgbClr val="002060"/>
                </a:solidFill>
                <a:cs typeface="Times New Roman" pitchFamily="18" charset="0"/>
              </a:rPr>
              <a:t>On January 1, 2019, Sun Company purchased 10 percent of Pop Company. Sun paid $120,000 for these shares, an amount that exactly equaled Pop’s proportionate book value. </a:t>
            </a:r>
          </a:p>
          <a:p>
            <a:pPr marL="457200" indent="-457200">
              <a:spcBef>
                <a:spcPts val="600"/>
              </a:spcBef>
              <a:spcAft>
                <a:spcPts val="0"/>
              </a:spcAft>
              <a:buClr>
                <a:srgbClr val="000066"/>
              </a:buClr>
              <a:buSzPct val="100000"/>
              <a:buFont typeface="Wingdings" panose="05000000000000000000" pitchFamily="2" charset="2"/>
              <a:buChar char="Ø"/>
              <a:defRPr/>
            </a:pPr>
            <a:r>
              <a:rPr lang="en-US" sz="2500" b="1" kern="0" dirty="0">
                <a:solidFill>
                  <a:srgbClr val="002060"/>
                </a:solidFill>
                <a:cs typeface="Times New Roman" pitchFamily="18" charset="0"/>
              </a:rPr>
              <a:t>Assume Pop’s shares are not traded actively and continuous market values are unavailable. </a:t>
            </a:r>
          </a:p>
          <a:p>
            <a:pPr marL="457200" indent="-457200">
              <a:spcBef>
                <a:spcPts val="600"/>
              </a:spcBef>
              <a:spcAft>
                <a:spcPts val="0"/>
              </a:spcAft>
              <a:buClr>
                <a:srgbClr val="000066"/>
              </a:buClr>
              <a:buSzPct val="100000"/>
              <a:buFont typeface="Wingdings" panose="05000000000000000000" pitchFamily="2" charset="2"/>
              <a:buChar char="Ø"/>
              <a:defRPr/>
            </a:pPr>
            <a:r>
              <a:rPr lang="en-US" sz="2500" b="1" kern="0" dirty="0">
                <a:solidFill>
                  <a:srgbClr val="002060"/>
                </a:solidFill>
                <a:cs typeface="Times New Roman" pitchFamily="18" charset="0"/>
              </a:rPr>
              <a:t>Sun’s books appropriately carry the investment in Pop at the $120,000 initial value.</a:t>
            </a:r>
          </a:p>
          <a:p>
            <a:pPr marL="457200" indent="-457200">
              <a:spcBef>
                <a:spcPts val="600"/>
              </a:spcBef>
              <a:spcAft>
                <a:spcPts val="0"/>
              </a:spcAft>
              <a:buClr>
                <a:srgbClr val="000066"/>
              </a:buClr>
              <a:buSzPct val="100000"/>
              <a:buFont typeface="Wingdings" panose="05000000000000000000" pitchFamily="2" charset="2"/>
              <a:buChar char="Ø"/>
              <a:defRPr/>
            </a:pPr>
            <a:r>
              <a:rPr lang="en-US" sz="2500" b="1" kern="0" dirty="0">
                <a:solidFill>
                  <a:srgbClr val="002060"/>
                </a:solidFill>
                <a:cs typeface="Times New Roman" pitchFamily="18" charset="0"/>
              </a:rPr>
              <a:t>On January 1, 2020, Pop gains control over Sun by acquiring a 70 percent ownership interest, an acquisition that requires consolidation.</a:t>
            </a:r>
          </a:p>
        </p:txBody>
      </p:sp>
      <p:sp>
        <p:nvSpPr>
          <p:cNvPr id="2" name="Title 1"/>
          <p:cNvSpPr>
            <a:spLocks noGrp="1"/>
          </p:cNvSpPr>
          <p:nvPr>
            <p:ph type="title"/>
          </p:nvPr>
        </p:nvSpPr>
        <p:spPr>
          <a:xfrm>
            <a:off x="152400" y="88900"/>
            <a:ext cx="8915400" cy="1206500"/>
          </a:xfrm>
        </p:spPr>
        <p:txBody>
          <a:bodyPr/>
          <a:lstStyle/>
          <a:p>
            <a:pPr algn="ctr"/>
            <a:r>
              <a:rPr lang="en-US" dirty="0"/>
              <a:t>Mutual Ownership—Treasury Stock Approach Example</a:t>
            </a:r>
          </a:p>
        </p:txBody>
      </p:sp>
      <p:sp>
        <p:nvSpPr>
          <p:cNvPr id="6"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26</a:t>
            </a:fld>
            <a:endParaRPr lang="en-US" sz="1000" i="0" dirty="0"/>
          </a:p>
        </p:txBody>
      </p:sp>
      <p:sp>
        <p:nvSpPr>
          <p:cNvPr id="7" name="Rectangle 6"/>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88900"/>
            <a:ext cx="8686800" cy="825500"/>
          </a:xfrm>
        </p:spPr>
        <p:txBody>
          <a:bodyPr/>
          <a:lstStyle/>
          <a:p>
            <a:pPr algn="ctr"/>
            <a:r>
              <a:rPr lang="en-US" sz="2800" dirty="0"/>
              <a:t>Mutual Ownership—Treasury Stock Approach Worksheet</a:t>
            </a:r>
          </a:p>
        </p:txBody>
      </p:sp>
      <p:sp>
        <p:nvSpPr>
          <p:cNvPr id="5"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27</a:t>
            </a:fld>
            <a:endParaRPr lang="en-US" sz="1000" i="0" dirty="0"/>
          </a:p>
        </p:txBody>
      </p:sp>
      <p:sp>
        <p:nvSpPr>
          <p:cNvPr id="2" name="Rectangle 1"/>
          <p:cNvSpPr/>
          <p:nvPr/>
        </p:nvSpPr>
        <p:spPr>
          <a:xfrm>
            <a:off x="152400" y="899928"/>
            <a:ext cx="6725519" cy="369332"/>
          </a:xfrm>
          <a:prstGeom prst="rect">
            <a:avLst/>
          </a:prstGeom>
        </p:spPr>
        <p:txBody>
          <a:bodyPr wrap="none">
            <a:spAutoFit/>
          </a:bodyPr>
          <a:lstStyle/>
          <a:p>
            <a:pPr algn="ctr"/>
            <a:r>
              <a:rPr lang="en-US" sz="1800" b="1" kern="0" dirty="0">
                <a:solidFill>
                  <a:srgbClr val="002060"/>
                </a:solidFill>
                <a:cs typeface="Times New Roman" pitchFamily="18" charset="0"/>
              </a:rPr>
              <a:t>EXHIBIT 7.2 Treasury Stock Approach Consolidation Worksheet</a:t>
            </a:r>
            <a:endParaRPr lang="en-US" sz="1800" b="1"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8" name="Picture 7" descr="Screen Shot 2019-09-17 at 3.10.4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1219199"/>
            <a:ext cx="4724400" cy="5370141"/>
          </a:xfrm>
          <a:prstGeom prst="rect">
            <a:avLst/>
          </a:prstGeom>
        </p:spPr>
      </p:pic>
    </p:spTree>
    <p:extLst>
      <p:ext uri="{BB962C8B-B14F-4D97-AF65-F5344CB8AC3E}">
        <p14:creationId xmlns:p14="http://schemas.microsoft.com/office/powerpoint/2010/main" val="40430709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411480" y="1554480"/>
            <a:ext cx="8321040" cy="5170646"/>
          </a:xfrm>
          <a:prstGeom prst="rect">
            <a:avLst/>
          </a:prstGeom>
        </p:spPr>
        <p:txBody>
          <a:bodyPr wrap="square">
            <a:spAutoFit/>
          </a:bodyPr>
          <a:lstStyle/>
          <a:p>
            <a:pPr marL="911225" indent="-911225">
              <a:spcBef>
                <a:spcPts val="0"/>
              </a:spcBef>
            </a:pPr>
            <a:r>
              <a:rPr lang="en-US" b="1" dirty="0">
                <a:solidFill>
                  <a:srgbClr val="002060"/>
                </a:solidFill>
              </a:rPr>
              <a:t>Consolidation Entries:</a:t>
            </a:r>
          </a:p>
          <a:p>
            <a:pPr marL="914400" indent="-911225">
              <a:spcBef>
                <a:spcPts val="600"/>
              </a:spcBef>
            </a:pPr>
            <a:r>
              <a:rPr lang="en-US" b="1" dirty="0">
                <a:solidFill>
                  <a:srgbClr val="002060"/>
                </a:solidFill>
              </a:rPr>
              <a:t>(*C)	Conversion of initial value method to equity method.</a:t>
            </a:r>
          </a:p>
          <a:p>
            <a:pPr marL="914400" indent="-911225">
              <a:spcBef>
                <a:spcPts val="600"/>
              </a:spcBef>
            </a:pPr>
            <a:r>
              <a:rPr lang="en-US" b="1" dirty="0">
                <a:solidFill>
                  <a:srgbClr val="002060"/>
                </a:solidFill>
              </a:rPr>
              <a:t>(S)	Elimination of subsidiary’s stockholders’ equity and recognition of January 1 noncontrolling interest.</a:t>
            </a:r>
          </a:p>
          <a:p>
            <a:pPr marL="914400" indent="-911225">
              <a:spcBef>
                <a:spcPts val="600"/>
              </a:spcBef>
            </a:pPr>
            <a:r>
              <a:rPr lang="en-US" b="1" dirty="0">
                <a:solidFill>
                  <a:srgbClr val="002060"/>
                </a:solidFill>
              </a:rPr>
              <a:t>(TS)	Reclassification of Sun’s ownership in Pop into a treasury stock account.</a:t>
            </a:r>
          </a:p>
          <a:p>
            <a:pPr marL="914400" indent="-911225">
              <a:spcBef>
                <a:spcPts val="600"/>
              </a:spcBef>
            </a:pPr>
            <a:r>
              <a:rPr lang="en-US" b="1" dirty="0">
                <a:solidFill>
                  <a:srgbClr val="002060"/>
                </a:solidFill>
              </a:rPr>
              <a:t>(A)	Allocation to franchises, unamortized balance recognized as of January 1.</a:t>
            </a:r>
          </a:p>
          <a:p>
            <a:pPr marL="914400" indent="-911225">
              <a:spcBef>
                <a:spcPts val="600"/>
              </a:spcBef>
            </a:pPr>
            <a:r>
              <a:rPr lang="en-US" b="1" dirty="0">
                <a:solidFill>
                  <a:srgbClr val="002060"/>
                </a:solidFill>
              </a:rPr>
              <a:t>(I)	Elimination of intra-entity dividend income for the period.</a:t>
            </a:r>
          </a:p>
          <a:p>
            <a:pPr marL="914400" indent="-911225">
              <a:spcBef>
                <a:spcPts val="600"/>
              </a:spcBef>
            </a:pPr>
            <a:r>
              <a:rPr lang="en-US" b="1" dirty="0">
                <a:solidFill>
                  <a:srgbClr val="002060"/>
                </a:solidFill>
              </a:rPr>
              <a:t>(E)	Recognition of amortization expense for the current year.</a:t>
            </a:r>
          </a:p>
        </p:txBody>
      </p:sp>
      <p:sp>
        <p:nvSpPr>
          <p:cNvPr id="2" name="Title 1"/>
          <p:cNvSpPr>
            <a:spLocks noGrp="1"/>
          </p:cNvSpPr>
          <p:nvPr>
            <p:ph type="title"/>
          </p:nvPr>
        </p:nvSpPr>
        <p:spPr>
          <a:xfrm>
            <a:off x="152400" y="88900"/>
            <a:ext cx="8915400" cy="1206500"/>
          </a:xfrm>
        </p:spPr>
        <p:txBody>
          <a:bodyPr/>
          <a:lstStyle/>
          <a:p>
            <a:pPr algn="ctr">
              <a:defRPr/>
            </a:pPr>
            <a:r>
              <a:rPr lang="en-US" dirty="0"/>
              <a:t>Mutual Ownership—Treasury Stock </a:t>
            </a:r>
            <a:br>
              <a:rPr lang="en-US" dirty="0"/>
            </a:br>
            <a:r>
              <a:rPr lang="en-US" dirty="0"/>
              <a:t>Approach Consolidation Entries</a:t>
            </a:r>
          </a:p>
        </p:txBody>
      </p:sp>
      <p:sp>
        <p:nvSpPr>
          <p:cNvPr id="6"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28</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00802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5100"/>
            <a:ext cx="8759952" cy="1206500"/>
          </a:xfrm>
        </p:spPr>
        <p:txBody>
          <a:bodyPr/>
          <a:lstStyle/>
          <a:p>
            <a:pPr algn="ctr"/>
            <a:r>
              <a:rPr lang="en-US" sz="4000" dirty="0"/>
              <a:t>Learning Objective 7-4</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List the criteria for membership in an affiliated group for income tax filing purposes.</a:t>
            </a:r>
            <a:endParaRPr lang="en-US" sz="3600" b="1" dirty="0">
              <a:solidFill>
                <a:srgbClr val="002060"/>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29</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634775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2024" y="164592"/>
            <a:ext cx="8759952" cy="1206500"/>
          </a:xfrm>
        </p:spPr>
        <p:txBody>
          <a:bodyPr/>
          <a:lstStyle/>
          <a:p>
            <a:pPr algn="ctr"/>
            <a:r>
              <a:rPr lang="en-US" sz="4000" dirty="0"/>
              <a:t>Indirect Subsidiary Control</a:t>
            </a:r>
          </a:p>
        </p:txBody>
      </p:sp>
      <p:sp>
        <p:nvSpPr>
          <p:cNvPr id="12" name="Rectangle 11"/>
          <p:cNvSpPr/>
          <p:nvPr/>
        </p:nvSpPr>
        <p:spPr>
          <a:xfrm>
            <a:off x="411480" y="1554480"/>
            <a:ext cx="8321040" cy="3693319"/>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800" b="1" dirty="0">
                <a:solidFill>
                  <a:srgbClr val="002060"/>
                </a:solidFill>
              </a:rPr>
              <a:t>Previous chapters focused on one type of financial control structure for a consolidated entity. </a:t>
            </a:r>
          </a:p>
          <a:p>
            <a:pPr marL="457200" indent="-457200">
              <a:spcBef>
                <a:spcPts val="600"/>
              </a:spcBef>
              <a:spcAft>
                <a:spcPts val="0"/>
              </a:spcAft>
              <a:buFont typeface="Wingdings" panose="05000000000000000000" pitchFamily="2" charset="2"/>
              <a:buChar char="Ø"/>
            </a:pPr>
            <a:r>
              <a:rPr lang="en-US" sz="2800" b="1" dirty="0">
                <a:solidFill>
                  <a:srgbClr val="002060"/>
                </a:solidFill>
              </a:rPr>
              <a:t>In practice, more elaborate corporate ownership structure often exist.</a:t>
            </a:r>
          </a:p>
          <a:p>
            <a:pPr marL="457200" indent="-457200">
              <a:spcBef>
                <a:spcPts val="600"/>
              </a:spcBef>
              <a:spcAft>
                <a:spcPts val="0"/>
              </a:spcAft>
              <a:buFont typeface="Wingdings" panose="05000000000000000000" pitchFamily="2" charset="2"/>
              <a:buChar char="Ø"/>
            </a:pPr>
            <a:r>
              <a:rPr lang="en-US" sz="2800" b="1" dirty="0">
                <a:solidFill>
                  <a:srgbClr val="002060"/>
                </a:solidFill>
              </a:rPr>
              <a:t>One of these more elaborate corporate configurations is referred to as a </a:t>
            </a:r>
            <a:r>
              <a:rPr lang="en-US" sz="2800" b="1" i="1" dirty="0">
                <a:solidFill>
                  <a:srgbClr val="002060"/>
                </a:solidFill>
              </a:rPr>
              <a:t>father-son-grandson relationship </a:t>
            </a:r>
            <a:r>
              <a:rPr lang="en-US" sz="2800" b="1" dirty="0">
                <a:solidFill>
                  <a:srgbClr val="002060"/>
                </a:solidFill>
              </a:rPr>
              <a:t>because it involves descending tiers that create a pattern. </a:t>
            </a:r>
          </a:p>
        </p:txBody>
      </p:sp>
      <p:sp>
        <p:nvSpPr>
          <p:cNvPr id="6" name="Slide Number Placeholder 9"/>
          <p:cNvSpPr>
            <a:spLocks noGrp="1"/>
          </p:cNvSpPr>
          <p:nvPr>
            <p:ph type="sldNum" sz="quarter" idx="12"/>
          </p:nvPr>
        </p:nvSpPr>
        <p:spPr>
          <a:xfrm>
            <a:off x="8229600" y="6553200"/>
            <a:ext cx="533400" cy="384048"/>
          </a:xfrm>
        </p:spPr>
        <p:txBody>
          <a:bodyPr/>
          <a:lstStyle/>
          <a:p>
            <a:r>
              <a:rPr lang="en-US" sz="1000" i="0" dirty="0"/>
              <a:t>7-</a:t>
            </a:r>
            <a:fld id="{0CD9D783-C76B-4F4C-BE39-54956A6C4847}" type="slidenum">
              <a:rPr lang="en-US" sz="1000" i="0" smtClean="0"/>
              <a:pPr/>
              <a:t>3</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73066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a:xfrm>
            <a:off x="192024" y="165100"/>
            <a:ext cx="8759952" cy="1206500"/>
          </a:xfrm>
        </p:spPr>
        <p:txBody>
          <a:bodyPr/>
          <a:lstStyle/>
          <a:p>
            <a:pPr algn="ctr"/>
            <a:r>
              <a:rPr lang="en-US" sz="3900" dirty="0"/>
              <a:t>Income Tax Accounting for a Consolidated Entity—Affiliated Groups</a:t>
            </a:r>
          </a:p>
        </p:txBody>
      </p:sp>
      <p:sp>
        <p:nvSpPr>
          <p:cNvPr id="19459" name="Rectangle 4"/>
          <p:cNvSpPr>
            <a:spLocks noGrp="1" noChangeArrowheads="1"/>
          </p:cNvSpPr>
          <p:nvPr>
            <p:ph idx="1"/>
          </p:nvPr>
        </p:nvSpPr>
        <p:spPr>
          <a:xfrm>
            <a:off x="411480" y="1554480"/>
            <a:ext cx="8321040" cy="4937760"/>
          </a:xfrm>
          <a:ln w="38100">
            <a:noFill/>
          </a:ln>
        </p:spPr>
        <p:txBody>
          <a:bodyPr/>
          <a:lstStyle/>
          <a:p>
            <a:pPr marL="457200" indent="-457200">
              <a:spcBef>
                <a:spcPts val="600"/>
              </a:spcBef>
              <a:buClr>
                <a:srgbClr val="000066"/>
              </a:buClr>
              <a:buSzPct val="100000"/>
              <a:buFont typeface="Wingdings" panose="05000000000000000000" pitchFamily="2" charset="2"/>
              <a:buChar char="Ø"/>
            </a:pPr>
            <a:r>
              <a:rPr lang="en-US" sz="2400" dirty="0"/>
              <a:t>According to current tax laws, a consolidated entity may elect to file a consolidated return encompassing all companies that compose an affiliated group as defined by the Internal Revenue Code.</a:t>
            </a:r>
          </a:p>
          <a:p>
            <a:pPr marL="457200" indent="-457200">
              <a:spcBef>
                <a:spcPts val="600"/>
              </a:spcBef>
              <a:buClr>
                <a:srgbClr val="000066"/>
              </a:buClr>
              <a:buSzPct val="100000"/>
              <a:buFont typeface="Wingdings" panose="05000000000000000000" pitchFamily="2" charset="2"/>
              <a:buChar char="Ø"/>
            </a:pPr>
            <a:r>
              <a:rPr lang="en-US" sz="2400" dirty="0"/>
              <a:t>The Code automatically requires all other corporations to submit separate tax returns, so a first step in the taxation process is to delineate the boundaries of an affiliated group.</a:t>
            </a:r>
          </a:p>
          <a:p>
            <a:pPr marL="457200" indent="-457200">
              <a:spcBef>
                <a:spcPts val="600"/>
              </a:spcBef>
              <a:buClr>
                <a:srgbClr val="000066"/>
              </a:buClr>
              <a:buSzPct val="100000"/>
              <a:buFont typeface="Wingdings" panose="05000000000000000000" pitchFamily="2" charset="2"/>
              <a:buChar char="Ø"/>
            </a:pPr>
            <a:r>
              <a:rPr lang="en-US" sz="2400" dirty="0"/>
              <a:t>This designation does not necessarily cover the same constituents as a consolidated entity.</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30</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2024" y="165100"/>
            <a:ext cx="8759952" cy="1206500"/>
          </a:xfrm>
        </p:spPr>
        <p:txBody>
          <a:bodyPr/>
          <a:lstStyle/>
          <a:p>
            <a:pPr algn="ctr"/>
            <a:r>
              <a:rPr lang="en-US" sz="4000" dirty="0"/>
              <a:t>Income Tax Accounting for a Consolidated Entity Criteria</a:t>
            </a:r>
          </a:p>
        </p:txBody>
      </p:sp>
      <p:sp>
        <p:nvSpPr>
          <p:cNvPr id="20483"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buClr>
                <a:srgbClr val="000066"/>
              </a:buClr>
              <a:buSzPct val="100000"/>
              <a:buFont typeface="Wingdings" panose="05000000000000000000" pitchFamily="2" charset="2"/>
              <a:buChar char="Ø"/>
            </a:pPr>
            <a:r>
              <a:rPr lang="en-US" sz="2400" dirty="0"/>
              <a:t>To include a subsidiary within an affiliated group, parent must have (direct or indirect) ownership of at least 80 percent of the voting stock and at least 80 percent of each class of nonvoting stock.</a:t>
            </a:r>
          </a:p>
          <a:p>
            <a:pPr marL="457200" indent="-457200">
              <a:spcBef>
                <a:spcPts val="600"/>
              </a:spcBef>
              <a:buClr>
                <a:srgbClr val="000066"/>
              </a:buClr>
              <a:buSzPct val="100000"/>
              <a:buFont typeface="Wingdings" panose="05000000000000000000" pitchFamily="2" charset="2"/>
              <a:buChar char="Ø"/>
            </a:pPr>
            <a:r>
              <a:rPr lang="en-US" sz="2400" dirty="0"/>
              <a:t>Parent must have at least one directly owned subsidiary.</a:t>
            </a:r>
          </a:p>
          <a:p>
            <a:pPr marL="457200" indent="-457200">
              <a:spcBef>
                <a:spcPts val="600"/>
              </a:spcBef>
              <a:buClr>
                <a:srgbClr val="000066"/>
              </a:buClr>
              <a:buSzPct val="100000"/>
              <a:buFont typeface="Wingdings" panose="05000000000000000000" pitchFamily="2" charset="2"/>
              <a:buChar char="Ø"/>
            </a:pPr>
            <a:r>
              <a:rPr lang="en-US" sz="2400" dirty="0"/>
              <a:t>Domestic subsidiary where parent owns 80 percent or more of the voting stock and 80 percent of each class of nonvoting stock may file a consolidated return or file separately.</a:t>
            </a:r>
          </a:p>
          <a:p>
            <a:pPr marL="457200" indent="-457200">
              <a:spcBef>
                <a:spcPts val="600"/>
              </a:spcBef>
              <a:buClr>
                <a:srgbClr val="000066"/>
              </a:buClr>
              <a:buSzPct val="100000"/>
              <a:buFont typeface="Wingdings" panose="05000000000000000000" pitchFamily="2" charset="2"/>
              <a:buChar char="Ø"/>
            </a:pPr>
            <a:r>
              <a:rPr lang="en-US" sz="2400" dirty="0"/>
              <a:t>All others must file separately (including any foreign subsidiaries.)</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31</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2024" y="164592"/>
            <a:ext cx="8759952" cy="1206500"/>
          </a:xfrm>
        </p:spPr>
        <p:txBody>
          <a:bodyPr/>
          <a:lstStyle/>
          <a:p>
            <a:pPr algn="ctr"/>
            <a:r>
              <a:rPr lang="en-US" dirty="0"/>
              <a:t>Income Tax Accounting for a Consolidated Entity vs. Financial Reporting </a:t>
            </a:r>
          </a:p>
        </p:txBody>
      </p:sp>
      <p:sp>
        <p:nvSpPr>
          <p:cNvPr id="21507"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buClr>
                <a:srgbClr val="000066"/>
              </a:buClr>
              <a:buSzPct val="100000"/>
              <a:buFont typeface="Wingdings" panose="05000000000000000000" pitchFamily="2" charset="2"/>
              <a:buChar char="Ø"/>
            </a:pPr>
            <a:r>
              <a:rPr lang="en-US" dirty="0"/>
              <a:t>There is a distinction between consolidated entities as identified for financial reporting and affiliated groups as defined for tax purposes. </a:t>
            </a:r>
          </a:p>
          <a:p>
            <a:pPr marL="457200" indent="-457200">
              <a:spcBef>
                <a:spcPts val="600"/>
              </a:spcBef>
              <a:buClr>
                <a:srgbClr val="000066"/>
              </a:buClr>
              <a:buSzPct val="100000"/>
              <a:buFont typeface="Wingdings" panose="05000000000000000000" pitchFamily="2" charset="2"/>
              <a:buChar char="Ø"/>
            </a:pPr>
            <a:r>
              <a:rPr lang="en-US" dirty="0"/>
              <a:t>A business combination comprises all subsidiaries controlled by a parent company unless control is only temporary.</a:t>
            </a:r>
          </a:p>
          <a:p>
            <a:pPr marL="457200" indent="-457200">
              <a:spcBef>
                <a:spcPts val="600"/>
              </a:spcBef>
              <a:buClr>
                <a:srgbClr val="000066"/>
              </a:buClr>
              <a:buSzPct val="100000"/>
              <a:buFont typeface="Wingdings" panose="05000000000000000000" pitchFamily="2" charset="2"/>
              <a:buChar char="Ø"/>
            </a:pPr>
            <a:r>
              <a:rPr lang="en-US" dirty="0"/>
              <a:t>The Internal Revenue Code’s 80 percent rule creates a smaller circle of companies qualifying for inclusion in an affiliated group.</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32</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2024" y="165100"/>
            <a:ext cx="8759952" cy="1206500"/>
          </a:xfrm>
        </p:spPr>
        <p:txBody>
          <a:bodyPr/>
          <a:lstStyle/>
          <a:p>
            <a:pPr algn="ctr"/>
            <a:r>
              <a:rPr lang="en-US" sz="3400" dirty="0"/>
              <a:t>Income Tax Accounting for a Business Combination Intra-Entity Profits and Losses</a:t>
            </a:r>
          </a:p>
        </p:txBody>
      </p:sp>
      <p:sp>
        <p:nvSpPr>
          <p:cNvPr id="21507" name="Rectangle 3"/>
          <p:cNvSpPr>
            <a:spLocks noGrp="1" noChangeArrowheads="1"/>
          </p:cNvSpPr>
          <p:nvPr>
            <p:ph idx="1"/>
          </p:nvPr>
        </p:nvSpPr>
        <p:spPr>
          <a:xfrm>
            <a:off x="411480" y="1554480"/>
            <a:ext cx="8321040" cy="4937760"/>
          </a:xfrm>
          <a:ln w="38100">
            <a:noFill/>
          </a:ln>
        </p:spPr>
        <p:txBody>
          <a:bodyPr/>
          <a:lstStyle/>
          <a:p>
            <a:pPr marL="0" indent="0">
              <a:buClr>
                <a:srgbClr val="000066"/>
              </a:buClr>
              <a:buSzPct val="100000"/>
              <a:buNone/>
            </a:pPr>
            <a:r>
              <a:rPr lang="en-US" dirty="0"/>
              <a:t>A parent company is not required to file a consolidated tax return, but there are benefits to doing so:</a:t>
            </a:r>
          </a:p>
          <a:p>
            <a:pPr marL="457200" indent="-457200">
              <a:spcBef>
                <a:spcPts val="600"/>
              </a:spcBef>
              <a:buClr>
                <a:srgbClr val="000066"/>
              </a:buClr>
              <a:buSzPct val="100000"/>
              <a:buFont typeface="Wingdings" pitchFamily="2" charset="2"/>
              <a:buChar char="Ø"/>
            </a:pPr>
            <a:r>
              <a:rPr lang="en-US" dirty="0"/>
              <a:t>Intra-entity profits are not taxed until the asset leaves the consolidated entity; similarly, intra-entity losses are not deducted until the asset leaves the consolidated entity.</a:t>
            </a:r>
          </a:p>
          <a:p>
            <a:pPr marL="457200" indent="-457200">
              <a:spcBef>
                <a:spcPts val="600"/>
              </a:spcBef>
              <a:buClr>
                <a:srgbClr val="000066"/>
              </a:buClr>
              <a:buSzPct val="100000"/>
              <a:buFont typeface="Wingdings" pitchFamily="2" charset="2"/>
              <a:buChar char="Ø"/>
            </a:pPr>
            <a:r>
              <a:rPr lang="en-US" dirty="0"/>
              <a:t>Losses incurred by one affiliated company can be used to reduce taxable income recognized by other group members.</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33</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255322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4592"/>
            <a:ext cx="8759952" cy="1206500"/>
          </a:xfrm>
        </p:spPr>
        <p:txBody>
          <a:bodyPr/>
          <a:lstStyle/>
          <a:p>
            <a:pPr algn="ctr"/>
            <a:r>
              <a:rPr lang="en-US" sz="4000" dirty="0"/>
              <a:t>Learning Objective 7-5</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Compute taxable income and deferred tax amounts for an affiliated group based on information presented in a consolidated set of financial statements.</a:t>
            </a:r>
            <a:endParaRPr lang="en-US" sz="3600" b="1" dirty="0">
              <a:solidFill>
                <a:srgbClr val="002060"/>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34</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294381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92024" y="165100"/>
            <a:ext cx="8763000" cy="1206500"/>
          </a:xfrm>
        </p:spPr>
        <p:txBody>
          <a:bodyPr/>
          <a:lstStyle/>
          <a:p>
            <a:pPr algn="ctr"/>
            <a:r>
              <a:rPr lang="en-US" sz="4000" dirty="0"/>
              <a:t>Income Tax Accounting—Deferred Income Taxes</a:t>
            </a:r>
          </a:p>
        </p:txBody>
      </p:sp>
      <p:sp>
        <p:nvSpPr>
          <p:cNvPr id="22531" name="Rectangle 3"/>
          <p:cNvSpPr>
            <a:spLocks noGrp="1" noChangeArrowheads="1"/>
          </p:cNvSpPr>
          <p:nvPr>
            <p:ph idx="1"/>
          </p:nvPr>
        </p:nvSpPr>
        <p:spPr>
          <a:xfrm>
            <a:off x="411480" y="1554480"/>
            <a:ext cx="8321040" cy="4937760"/>
          </a:xfrm>
        </p:spPr>
        <p:txBody>
          <a:bodyPr/>
          <a:lstStyle/>
          <a:p>
            <a:pPr marL="0" indent="0">
              <a:buClr>
                <a:srgbClr val="002060"/>
              </a:buClr>
              <a:buSzPct val="100000"/>
              <a:buNone/>
            </a:pPr>
            <a:r>
              <a:rPr lang="en-US" sz="2600" dirty="0"/>
              <a:t>Deviations between generally accepted accounting principles and income tax laws create temporary differences when: </a:t>
            </a:r>
          </a:p>
          <a:p>
            <a:pPr marL="457200" indent="-457200">
              <a:spcBef>
                <a:spcPts val="600"/>
              </a:spcBef>
              <a:buClr>
                <a:srgbClr val="002060"/>
              </a:buClr>
              <a:buSzPct val="100000"/>
              <a:buFont typeface="+mj-lt"/>
              <a:buAutoNum type="arabicParenR"/>
            </a:pPr>
            <a:r>
              <a:rPr lang="en-US" sz="2600" dirty="0"/>
              <a:t>A variation between an asset or liability’s recorded book value and its tax basis exists. </a:t>
            </a:r>
          </a:p>
          <a:p>
            <a:pPr marL="457200" indent="-457200">
              <a:spcBef>
                <a:spcPts val="600"/>
              </a:spcBef>
              <a:buClr>
                <a:srgbClr val="002060"/>
              </a:buClr>
              <a:buSzPct val="100000"/>
              <a:buFont typeface="+mj-lt"/>
              <a:buAutoNum type="arabicParenR"/>
            </a:pPr>
            <a:r>
              <a:rPr lang="en-US" sz="2600" dirty="0"/>
              <a:t>This difference results in taxable or deductible amounts in future years. </a:t>
            </a:r>
          </a:p>
          <a:p>
            <a:pPr marL="0" indent="0">
              <a:buClr>
                <a:srgbClr val="002060"/>
              </a:buClr>
              <a:buSzPct val="100000"/>
              <a:buNone/>
            </a:pPr>
            <a:r>
              <a:rPr lang="en-US" sz="2600" dirty="0"/>
              <a:t>Financial reporting principles require recognizing a deferred tax asset or liability. The specific amount depends on whether consolidated or separate returns are filed.</a:t>
            </a:r>
          </a:p>
        </p:txBody>
      </p:sp>
      <p:sp>
        <p:nvSpPr>
          <p:cNvPr id="8"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35</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92024" y="164592"/>
            <a:ext cx="8759952" cy="1206500"/>
          </a:xfrm>
        </p:spPr>
        <p:txBody>
          <a:bodyPr/>
          <a:lstStyle/>
          <a:p>
            <a:pPr algn="ctr"/>
            <a:r>
              <a:rPr lang="en-US" sz="4000" dirty="0"/>
              <a:t>Intra-Entity Dividends—80 Percent Ownership</a:t>
            </a:r>
          </a:p>
        </p:txBody>
      </p:sp>
      <p:sp>
        <p:nvSpPr>
          <p:cNvPr id="23555" name="Rectangle 4"/>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sz="2600" dirty="0"/>
              <a:t>For accounting purposes, all intra-entity dividends (cash transfers) are eliminated.</a:t>
            </a:r>
          </a:p>
          <a:p>
            <a:pPr marL="457200" indent="-457200">
              <a:spcBef>
                <a:spcPts val="600"/>
              </a:spcBef>
              <a:buClr>
                <a:srgbClr val="000066"/>
              </a:buClr>
              <a:buSzPct val="100000"/>
              <a:buFont typeface="Wingdings" panose="05000000000000000000" pitchFamily="2" charset="2"/>
              <a:buChar char="Ø"/>
            </a:pPr>
            <a:r>
              <a:rPr lang="en-US" sz="2600" dirty="0"/>
              <a:t>For tax purposes, dividends are removed from income if at least 80 percent of the subsidiary’s stock is held. </a:t>
            </a:r>
          </a:p>
          <a:p>
            <a:pPr marL="911225" lvl="1" indent="-454025">
              <a:spcBef>
                <a:spcPts val="600"/>
              </a:spcBef>
              <a:buClr>
                <a:srgbClr val="000066"/>
              </a:buClr>
              <a:buSzPct val="100000"/>
              <a:buFont typeface="Wingdings" panose="05000000000000000000" pitchFamily="2" charset="2"/>
              <a:buChar char="Ø"/>
            </a:pPr>
            <a:r>
              <a:rPr lang="en-US" sz="2600" dirty="0"/>
              <a:t>No difference between financial and tax reporting exists; both eliminate all intra-entity dividends.</a:t>
            </a:r>
          </a:p>
          <a:p>
            <a:pPr marL="911225" lvl="1" indent="-454025">
              <a:spcBef>
                <a:spcPts val="600"/>
              </a:spcBef>
              <a:buClr>
                <a:srgbClr val="000066"/>
              </a:buClr>
              <a:buSzPct val="100000"/>
              <a:buFont typeface="Wingdings" panose="05000000000000000000" pitchFamily="2" charset="2"/>
              <a:buChar char="Ø"/>
            </a:pPr>
            <a:r>
              <a:rPr lang="en-US" sz="2600" dirty="0"/>
              <a:t>Income tax expense is not recorded. </a:t>
            </a:r>
          </a:p>
          <a:p>
            <a:pPr marL="911225" lvl="1" indent="-454025">
              <a:spcBef>
                <a:spcPts val="600"/>
              </a:spcBef>
              <a:buClr>
                <a:srgbClr val="000066"/>
              </a:buClr>
              <a:buSzPct val="100000"/>
              <a:buFont typeface="Wingdings" panose="05000000000000000000" pitchFamily="2" charset="2"/>
              <a:buChar char="Ø"/>
            </a:pPr>
            <a:r>
              <a:rPr lang="en-US" sz="2600" dirty="0"/>
              <a:t>Deferred tax recognition is ignored because no temporary difference has been created.</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36</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92024" y="164592"/>
            <a:ext cx="8763000" cy="1206500"/>
          </a:xfrm>
        </p:spPr>
        <p:txBody>
          <a:bodyPr/>
          <a:lstStyle/>
          <a:p>
            <a:pPr algn="ctr"/>
            <a:r>
              <a:rPr lang="en-US" sz="4000" dirty="0"/>
              <a:t>Intra-Entity Dividends—Less Than 80 Percent Ownership</a:t>
            </a:r>
          </a:p>
        </p:txBody>
      </p:sp>
      <p:sp>
        <p:nvSpPr>
          <p:cNvPr id="23555" name="Rectangle 4"/>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dirty="0"/>
              <a:t>If less than 80 percent of a subsidiary’s stock is held, tax recognition for intra-entity dividends is necessary. (35 percent is taxable.)</a:t>
            </a:r>
          </a:p>
          <a:p>
            <a:pPr marL="457200" indent="-457200">
              <a:spcBef>
                <a:spcPts val="600"/>
              </a:spcBef>
              <a:buClr>
                <a:srgbClr val="000066"/>
              </a:buClr>
              <a:buSzPct val="100000"/>
              <a:buFont typeface="Wingdings" panose="05000000000000000000" pitchFamily="2" charset="2"/>
              <a:buChar char="Ø"/>
            </a:pPr>
            <a:r>
              <a:rPr lang="en-US" dirty="0"/>
              <a:t>Dividends-received deduction on the tax return is 65 percent. </a:t>
            </a:r>
          </a:p>
          <a:p>
            <a:pPr marL="457200" indent="-457200">
              <a:spcBef>
                <a:spcPts val="600"/>
              </a:spcBef>
              <a:buClr>
                <a:srgbClr val="000066"/>
              </a:buClr>
              <a:buSzPct val="100000"/>
              <a:buFont typeface="Wingdings" panose="05000000000000000000" pitchFamily="2" charset="2"/>
              <a:buChar char="Ø"/>
            </a:pPr>
            <a:r>
              <a:rPr lang="en-US" dirty="0"/>
              <a:t>An income tax liability is created for the recipient. </a:t>
            </a:r>
          </a:p>
          <a:p>
            <a:pPr marL="457200" indent="-457200">
              <a:spcBef>
                <a:spcPts val="600"/>
              </a:spcBef>
              <a:buClr>
                <a:srgbClr val="000066"/>
              </a:buClr>
              <a:buSzPct val="100000"/>
              <a:buFont typeface="Wingdings" panose="05000000000000000000" pitchFamily="2" charset="2"/>
              <a:buChar char="Ø"/>
            </a:pPr>
            <a:r>
              <a:rPr lang="en-US" dirty="0"/>
              <a:t>Deferred income taxes are required for any of the subsidiary’s income not paid currently as a dividend.</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37</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008461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92024" y="164592"/>
            <a:ext cx="8763000" cy="1206500"/>
          </a:xfrm>
        </p:spPr>
        <p:txBody>
          <a:bodyPr/>
          <a:lstStyle/>
          <a:p>
            <a:pPr algn="ctr"/>
            <a:r>
              <a:rPr lang="en-US" sz="4000" dirty="0"/>
              <a:t>Intra-Entity Dividends—Less Than 80 Percent Ownership (continued)</a:t>
            </a:r>
          </a:p>
        </p:txBody>
      </p:sp>
      <p:sp>
        <p:nvSpPr>
          <p:cNvPr id="23555" name="Rectangle 4"/>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dirty="0"/>
              <a:t>Tax payments will occur in future years when the subsidiary’s earnings are distributed to the parent. </a:t>
            </a:r>
          </a:p>
          <a:p>
            <a:pPr marL="457200" indent="-457200">
              <a:spcBef>
                <a:spcPts val="600"/>
              </a:spcBef>
              <a:buClr>
                <a:srgbClr val="000066"/>
              </a:buClr>
              <a:buSzPct val="100000"/>
              <a:buFont typeface="Wingdings" panose="05000000000000000000" pitchFamily="2" charset="2"/>
              <a:buChar char="Ø"/>
            </a:pPr>
            <a:r>
              <a:rPr lang="en-US" dirty="0"/>
              <a:t>A current tax liability is recorded based on dividends collected.</a:t>
            </a:r>
          </a:p>
          <a:p>
            <a:pPr marL="457200" indent="-457200">
              <a:spcBef>
                <a:spcPts val="600"/>
              </a:spcBef>
              <a:buClr>
                <a:srgbClr val="000066"/>
              </a:buClr>
              <a:buSzPct val="100000"/>
              <a:buFont typeface="Wingdings" panose="05000000000000000000" pitchFamily="2" charset="2"/>
              <a:buChar char="Ø"/>
            </a:pPr>
            <a:r>
              <a:rPr lang="en-US" dirty="0"/>
              <a:t>A deferred tax liability is recorded for the taxable portion of income not paid to the parent during the year.</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38</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10687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92024" y="165100"/>
            <a:ext cx="8759952" cy="1206500"/>
          </a:xfrm>
        </p:spPr>
        <p:txBody>
          <a:bodyPr/>
          <a:lstStyle/>
          <a:p>
            <a:pPr algn="ctr"/>
            <a:r>
              <a:rPr lang="en-US" sz="4000" dirty="0"/>
              <a:t>Income Tax Accounting—The Impact of Goodwill</a:t>
            </a:r>
          </a:p>
        </p:txBody>
      </p:sp>
      <p:sp>
        <p:nvSpPr>
          <p:cNvPr id="24579" name="Rectangle 3"/>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sz="2600" dirty="0"/>
              <a:t>Current tax law permits the amortization of goodwill and other purchased intangible assets over 15 years.</a:t>
            </a:r>
          </a:p>
          <a:p>
            <a:pPr marL="457200" indent="-457200">
              <a:spcBef>
                <a:spcPts val="600"/>
              </a:spcBef>
              <a:buClr>
                <a:srgbClr val="000066"/>
              </a:buClr>
              <a:buSzPct val="100000"/>
              <a:buFont typeface="Wingdings" panose="05000000000000000000" pitchFamily="2" charset="2"/>
              <a:buChar char="Ø"/>
            </a:pPr>
            <a:r>
              <a:rPr lang="en-US" sz="2600" dirty="0"/>
              <a:t>GAAP does not systematically amortize goodwill for financial reporting purposes but instead reviews it annually for impairment.</a:t>
            </a:r>
          </a:p>
          <a:p>
            <a:pPr marL="457200" indent="-457200">
              <a:spcBef>
                <a:spcPts val="600"/>
              </a:spcBef>
              <a:buClr>
                <a:srgbClr val="000066"/>
              </a:buClr>
              <a:buSzPct val="100000"/>
              <a:buFont typeface="Wingdings" panose="05000000000000000000" pitchFamily="2" charset="2"/>
              <a:buChar char="Ø"/>
            </a:pPr>
            <a:r>
              <a:rPr lang="en-US" sz="2600" dirty="0"/>
              <a:t>Timing differences between the amortization and write-off create a temporary difference that results in deferred income taxes.</a:t>
            </a:r>
          </a:p>
          <a:p>
            <a:pPr marL="457200" indent="-457200">
              <a:spcBef>
                <a:spcPts val="600"/>
              </a:spcBef>
              <a:buClr>
                <a:srgbClr val="000066"/>
              </a:buClr>
              <a:buSzPct val="100000"/>
              <a:buFont typeface="Wingdings" panose="05000000000000000000" pitchFamily="2" charset="2"/>
              <a:buChar char="Ø"/>
            </a:pPr>
            <a:r>
              <a:rPr lang="en-US" sz="2600" dirty="0"/>
              <a:t>A temporary difference also exists for other purchased intangibles that qualify as Section 197 property.</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39</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2024" y="164592"/>
            <a:ext cx="8763000" cy="1206500"/>
          </a:xfrm>
        </p:spPr>
        <p:txBody>
          <a:bodyPr/>
          <a:lstStyle/>
          <a:p>
            <a:pPr algn="ctr"/>
            <a:r>
              <a:rPr lang="en-US" sz="4000" dirty="0"/>
              <a:t> The Consolidation Process </a:t>
            </a:r>
            <a:br>
              <a:rPr lang="en-US" sz="4000" dirty="0"/>
            </a:br>
            <a:r>
              <a:rPr lang="en-US" sz="4000" dirty="0"/>
              <a:t>When Indirect Control Is Present</a:t>
            </a:r>
          </a:p>
        </p:txBody>
      </p:sp>
      <p:sp>
        <p:nvSpPr>
          <p:cNvPr id="2" name="Rectangle 1"/>
          <p:cNvSpPr/>
          <p:nvPr/>
        </p:nvSpPr>
        <p:spPr>
          <a:xfrm>
            <a:off x="411480" y="1554478"/>
            <a:ext cx="8321040" cy="4401205"/>
          </a:xfrm>
          <a:prstGeom prst="rect">
            <a:avLst/>
          </a:prstGeom>
        </p:spPr>
        <p:txBody>
          <a:bodyPr wrap="square">
            <a:spAutoFit/>
          </a:bodyPr>
          <a:lstStyle/>
          <a:p>
            <a:pPr>
              <a:spcBef>
                <a:spcPts val="600"/>
              </a:spcBef>
              <a:spcAft>
                <a:spcPts val="0"/>
              </a:spcAft>
            </a:pPr>
            <a:r>
              <a:rPr lang="en-US" sz="2600" b="1" dirty="0">
                <a:solidFill>
                  <a:srgbClr val="000066"/>
                </a:solidFill>
              </a:rPr>
              <a:t>Indirect ownership does not introduce any new conceptual issues. </a:t>
            </a:r>
          </a:p>
          <a:p>
            <a:pPr>
              <a:spcBef>
                <a:spcPts val="600"/>
              </a:spcBef>
              <a:spcAft>
                <a:spcPts val="0"/>
              </a:spcAft>
            </a:pPr>
            <a:r>
              <a:rPr lang="en-US" sz="2600" b="1" dirty="0">
                <a:solidFill>
                  <a:srgbClr val="000066"/>
                </a:solidFill>
              </a:rPr>
              <a:t>All previous worksheet entries still apply, and in the consolidated statements for each affiliate, regardless of whether control is direct or indirect, the parent company must:</a:t>
            </a:r>
          </a:p>
          <a:p>
            <a:pPr lvl="1" indent="-457200">
              <a:spcBef>
                <a:spcPts val="600"/>
              </a:spcBef>
              <a:spcAft>
                <a:spcPts val="0"/>
              </a:spcAft>
              <a:buFont typeface="Wingdings" panose="05000000000000000000" pitchFamily="2" charset="2"/>
              <a:buChar char="Ø"/>
            </a:pPr>
            <a:r>
              <a:rPr lang="en-US" sz="2600" b="1" dirty="0">
                <a:solidFill>
                  <a:srgbClr val="000066"/>
                </a:solidFill>
              </a:rPr>
              <a:t>Allocate acquisition-date fair values.</a:t>
            </a:r>
          </a:p>
          <a:p>
            <a:pPr lvl="1" indent="-457200">
              <a:spcBef>
                <a:spcPts val="600"/>
              </a:spcBef>
              <a:spcAft>
                <a:spcPts val="0"/>
              </a:spcAft>
              <a:buFont typeface="Wingdings" panose="05000000000000000000" pitchFamily="2" charset="2"/>
              <a:buChar char="Ø"/>
            </a:pPr>
            <a:r>
              <a:rPr lang="en-US" sz="2600" b="1" dirty="0">
                <a:solidFill>
                  <a:srgbClr val="000066"/>
                </a:solidFill>
              </a:rPr>
              <a:t>Recognize any related excess amortizations.</a:t>
            </a:r>
          </a:p>
          <a:p>
            <a:pPr>
              <a:spcBef>
                <a:spcPts val="600"/>
              </a:spcBef>
              <a:spcAft>
                <a:spcPts val="0"/>
              </a:spcAft>
            </a:pPr>
            <a:r>
              <a:rPr lang="en-US" sz="2600" b="1" dirty="0">
                <a:solidFill>
                  <a:srgbClr val="000066"/>
                </a:solidFill>
              </a:rPr>
              <a:t>The entire consolidation process is repeated for each separate affiliate.</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3"/>
          <p:cNvSpPr>
            <a:spLocks noGrp="1" noChangeArrowheads="1"/>
          </p:cNvSpPr>
          <p:nvPr>
            <p:ph type="title"/>
          </p:nvPr>
        </p:nvSpPr>
        <p:spPr>
          <a:xfrm>
            <a:off x="192024" y="164592"/>
            <a:ext cx="8759952" cy="1206500"/>
          </a:xfrm>
        </p:spPr>
        <p:txBody>
          <a:bodyPr/>
          <a:lstStyle/>
          <a:p>
            <a:pPr algn="ctr"/>
            <a:r>
              <a:rPr lang="en-US" sz="4000" dirty="0"/>
              <a:t>Income Tax Accounting—</a:t>
            </a:r>
            <a:br>
              <a:rPr lang="en-US" sz="4000" dirty="0"/>
            </a:br>
            <a:r>
              <a:rPr lang="en-US" sz="4000" dirty="0"/>
              <a:t>Intra-Entity Gains </a:t>
            </a:r>
          </a:p>
        </p:txBody>
      </p:sp>
      <p:sp>
        <p:nvSpPr>
          <p:cNvPr id="25603" name="Rectangle 4"/>
          <p:cNvSpPr>
            <a:spLocks noGrp="1" noChangeArrowheads="1"/>
          </p:cNvSpPr>
          <p:nvPr>
            <p:ph idx="1"/>
          </p:nvPr>
        </p:nvSpPr>
        <p:spPr>
          <a:xfrm>
            <a:off x="411480" y="1554480"/>
            <a:ext cx="8321040" cy="4937760"/>
          </a:xfrm>
        </p:spPr>
        <p:txBody>
          <a:bodyPr/>
          <a:lstStyle/>
          <a:p>
            <a:pPr marL="0" indent="0">
              <a:spcBef>
                <a:spcPts val="600"/>
              </a:spcBef>
              <a:buClr>
                <a:srgbClr val="000066"/>
              </a:buClr>
              <a:buSzPct val="100000"/>
              <a:buNone/>
            </a:pPr>
            <a:r>
              <a:rPr lang="en-US" sz="2400" dirty="0"/>
              <a:t>Taxes on intra-entity gains resulting from transfers between related companies within a consolidated entity create a special accounting situation.</a:t>
            </a:r>
          </a:p>
          <a:p>
            <a:pPr marL="457200" lvl="1" indent="-457200">
              <a:spcBef>
                <a:spcPts val="600"/>
              </a:spcBef>
              <a:buClr>
                <a:srgbClr val="000066"/>
              </a:buClr>
              <a:buSzPct val="100000"/>
              <a:buFont typeface="Wingdings" panose="05000000000000000000" pitchFamily="2" charset="2"/>
              <a:buChar char="Ø"/>
            </a:pPr>
            <a:r>
              <a:rPr lang="en-US" dirty="0"/>
              <a:t>On consolidated financial statements, the impact of these transactions is deferred until the asset leaves the group (either through sale or use). </a:t>
            </a:r>
          </a:p>
          <a:p>
            <a:pPr marL="457200" lvl="1" indent="-457200">
              <a:spcBef>
                <a:spcPts val="600"/>
              </a:spcBef>
              <a:buClr>
                <a:srgbClr val="000066"/>
              </a:buClr>
              <a:buSzPct val="100000"/>
              <a:buFont typeface="Wingdings" panose="05000000000000000000" pitchFamily="2" charset="2"/>
              <a:buChar char="Ø"/>
            </a:pPr>
            <a:r>
              <a:rPr lang="en-US" dirty="0"/>
              <a:t>On consolidated tax returns, the gains are removed until the transferred asset leaves the group. </a:t>
            </a:r>
          </a:p>
          <a:p>
            <a:pPr marL="457200" lvl="1" indent="-457200">
              <a:spcBef>
                <a:spcPts val="600"/>
              </a:spcBef>
              <a:buClr>
                <a:srgbClr val="000066"/>
              </a:buClr>
              <a:buSzPct val="100000"/>
              <a:buFont typeface="Wingdings" panose="05000000000000000000" pitchFamily="2" charset="2"/>
              <a:buChar char="Ø"/>
            </a:pPr>
            <a:r>
              <a:rPr lang="en-US" dirty="0"/>
              <a:t>If separate returns are filed, taxable gains must be reported and the income is taxed in the period of transfer. </a:t>
            </a:r>
          </a:p>
          <a:p>
            <a:pPr marL="457200" lvl="1" indent="-457200">
              <a:spcBef>
                <a:spcPts val="600"/>
              </a:spcBef>
              <a:buClr>
                <a:srgbClr val="000066"/>
              </a:buClr>
              <a:buSzPct val="100000"/>
              <a:buFont typeface="Wingdings" panose="05000000000000000000" pitchFamily="2" charset="2"/>
              <a:buChar char="Ø"/>
            </a:pPr>
            <a:r>
              <a:rPr lang="en-US" dirty="0"/>
              <a:t>The “prepayment” of taxes on unrealized gains creates a deferred income tax asset.</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40</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92024" y="165100"/>
            <a:ext cx="8759952" cy="1206500"/>
          </a:xfrm>
        </p:spPr>
        <p:txBody>
          <a:bodyPr/>
          <a:lstStyle/>
          <a:p>
            <a:pPr algn="ctr"/>
            <a:r>
              <a:rPr lang="en-US" sz="4000" dirty="0"/>
              <a:t>Assigning Income Tax Expense—Consolidated Return</a:t>
            </a:r>
          </a:p>
        </p:txBody>
      </p:sp>
      <p:sp>
        <p:nvSpPr>
          <p:cNvPr id="26627" name="Rectangle 3"/>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sz="2600" dirty="0"/>
              <a:t>After computing income taxes for financial reporting purposes, a parent includes a single total income tax expense figure on its consolidated income statement. </a:t>
            </a:r>
          </a:p>
          <a:p>
            <a:pPr marL="457200" indent="-457200">
              <a:spcBef>
                <a:spcPts val="600"/>
              </a:spcBef>
              <a:buClr>
                <a:srgbClr val="000066"/>
              </a:buClr>
              <a:buSzPct val="100000"/>
              <a:buFont typeface="Wingdings" panose="05000000000000000000" pitchFamily="2" charset="2"/>
              <a:buChar char="Ø"/>
            </a:pPr>
            <a:r>
              <a:rPr lang="en-US" sz="2600" dirty="0"/>
              <a:t>Total income tax expense is allocated across the members of the affiliated group. </a:t>
            </a:r>
          </a:p>
          <a:p>
            <a:pPr marL="457200" indent="-457200">
              <a:spcBef>
                <a:spcPts val="600"/>
              </a:spcBef>
              <a:buClr>
                <a:srgbClr val="000066"/>
              </a:buClr>
              <a:buSzPct val="100000"/>
              <a:buFont typeface="Wingdings" panose="05000000000000000000" pitchFamily="2" charset="2"/>
              <a:buChar char="Ø"/>
            </a:pPr>
            <a:r>
              <a:rPr lang="en-US" sz="2600" dirty="0"/>
              <a:t>The subsidiary’s expense is the basis for calculating net income attributable to the noncontrolling interest. </a:t>
            </a:r>
          </a:p>
          <a:p>
            <a:pPr marL="457200" indent="-457200">
              <a:spcBef>
                <a:spcPts val="600"/>
              </a:spcBef>
              <a:buClr>
                <a:srgbClr val="000066"/>
              </a:buClr>
              <a:buSzPct val="100000"/>
              <a:buFont typeface="Wingdings" panose="05000000000000000000" pitchFamily="2" charset="2"/>
              <a:buChar char="Ø"/>
            </a:pPr>
            <a:r>
              <a:rPr lang="en-US" sz="2600" dirty="0"/>
              <a:t>Expense charged to the subsidiary often is based on </a:t>
            </a:r>
          </a:p>
          <a:p>
            <a:pPr marL="914400" lvl="1" indent="-457200">
              <a:spcBef>
                <a:spcPts val="600"/>
              </a:spcBef>
              <a:buClr>
                <a:srgbClr val="000066"/>
              </a:buClr>
              <a:buSzPct val="100000"/>
              <a:buFont typeface="+mj-lt"/>
              <a:buAutoNum type="arabicParenR"/>
            </a:pPr>
            <a:r>
              <a:rPr lang="en-US" sz="2600" dirty="0"/>
              <a:t>The percentage allocation method or </a:t>
            </a:r>
          </a:p>
          <a:p>
            <a:pPr marL="914400" lvl="1" indent="-457200">
              <a:spcBef>
                <a:spcPts val="600"/>
              </a:spcBef>
              <a:buClr>
                <a:srgbClr val="000066"/>
              </a:buClr>
              <a:buSzPct val="100000"/>
              <a:buFont typeface="+mj-lt"/>
              <a:buAutoNum type="arabicParenR"/>
            </a:pPr>
            <a:r>
              <a:rPr lang="en-US" sz="2600" dirty="0"/>
              <a:t>The separate return method.</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41</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92024" y="165100"/>
            <a:ext cx="8759952" cy="1206500"/>
          </a:xfrm>
        </p:spPr>
        <p:txBody>
          <a:bodyPr/>
          <a:lstStyle/>
          <a:p>
            <a:pPr algn="ctr"/>
            <a:r>
              <a:rPr lang="en-US" sz="4000" dirty="0"/>
              <a:t>Percentage Allocation Method and Separate Return Method</a:t>
            </a:r>
          </a:p>
        </p:txBody>
      </p:sp>
      <p:sp>
        <p:nvSpPr>
          <p:cNvPr id="26627" name="Rectangle 3"/>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dirty="0"/>
              <a:t>The percentage allocation method attributes the GAAP tax expense based on the relative contribution of each affiliate to taxable income. </a:t>
            </a:r>
          </a:p>
          <a:p>
            <a:pPr marL="457200" indent="-457200">
              <a:spcBef>
                <a:spcPts val="600"/>
              </a:spcBef>
              <a:buClr>
                <a:srgbClr val="000066"/>
              </a:buClr>
              <a:buSzPct val="100000"/>
              <a:buFont typeface="Wingdings" panose="05000000000000000000" pitchFamily="2" charset="2"/>
              <a:buChar char="Ø"/>
            </a:pPr>
            <a:r>
              <a:rPr lang="en-US" dirty="0"/>
              <a:t>The separate return method, an alternative technique, uses the taxable income that results from filing separate tax returns.</a:t>
            </a:r>
          </a:p>
          <a:p>
            <a:pPr marL="457200" indent="-457200">
              <a:spcBef>
                <a:spcPts val="600"/>
              </a:spcBef>
              <a:buClr>
                <a:srgbClr val="000066"/>
              </a:buClr>
              <a:buSzPct val="100000"/>
              <a:buFont typeface="Wingdings" panose="05000000000000000000" pitchFamily="2" charset="2"/>
              <a:buChar char="Ø"/>
            </a:pPr>
            <a:r>
              <a:rPr lang="en-US" dirty="0"/>
              <a:t>On separate returns, intra-entity gains are taxable.</a:t>
            </a:r>
          </a:p>
        </p:txBody>
      </p:sp>
      <p:sp>
        <p:nvSpPr>
          <p:cNvPr id="6"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42</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771786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4592"/>
            <a:ext cx="8759952" cy="1206500"/>
          </a:xfrm>
        </p:spPr>
        <p:txBody>
          <a:bodyPr/>
          <a:lstStyle/>
          <a:p>
            <a:pPr algn="ctr"/>
            <a:r>
              <a:rPr lang="en-US" sz="4000" dirty="0"/>
              <a:t>Learning Objective 7-6</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0066"/>
                </a:solidFill>
              </a:rPr>
              <a:t>Compute taxable income and deferred tax amounts to be recognized when separate tax returns are filed by any of the affiliates of a business combination.</a:t>
            </a:r>
            <a:endParaRPr lang="en-US" sz="3600" b="1" dirty="0">
              <a:solidFill>
                <a:srgbClr val="000066"/>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43</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920694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92024" y="164592"/>
            <a:ext cx="8763000" cy="1206500"/>
          </a:xfrm>
        </p:spPr>
        <p:txBody>
          <a:bodyPr/>
          <a:lstStyle/>
          <a:p>
            <a:pPr algn="ctr"/>
            <a:r>
              <a:rPr lang="en-US" sz="4000" dirty="0"/>
              <a:t>Filing of Separate Tax Returns </a:t>
            </a:r>
          </a:p>
        </p:txBody>
      </p:sp>
      <p:sp>
        <p:nvSpPr>
          <p:cNvPr id="26627" name="Rectangle 3"/>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panose="05000000000000000000" pitchFamily="2" charset="2"/>
              <a:buChar char="Ø"/>
            </a:pPr>
            <a:r>
              <a:rPr lang="en-US" sz="2500" dirty="0"/>
              <a:t>Separate returns are mandatory for foreign subsidiaries and for domestic corporations not meeting the 80 percent ownership rule. Canadian and Mexican subsidiaries can qualify for treatment as domestic companies for purposes of filing a consolidated return.</a:t>
            </a:r>
          </a:p>
          <a:p>
            <a:pPr marL="457200" indent="-457200">
              <a:spcBef>
                <a:spcPts val="600"/>
              </a:spcBef>
              <a:buClr>
                <a:srgbClr val="000066"/>
              </a:buClr>
              <a:buSzPct val="100000"/>
              <a:buFont typeface="Wingdings" panose="05000000000000000000" pitchFamily="2" charset="2"/>
              <a:buChar char="Ø"/>
            </a:pPr>
            <a:r>
              <a:rPr lang="en-US" sz="2500" dirty="0"/>
              <a:t>A company may still elect to file separately even if it meets the conditions for inclusion within an affiliated group.</a:t>
            </a:r>
          </a:p>
          <a:p>
            <a:pPr marL="457200" indent="-457200">
              <a:spcBef>
                <a:spcPts val="600"/>
              </a:spcBef>
              <a:buClr>
                <a:srgbClr val="000066"/>
              </a:buClr>
              <a:buSzPct val="100000"/>
              <a:buFont typeface="Wingdings" panose="05000000000000000000" pitchFamily="2" charset="2"/>
              <a:buChar char="Ø"/>
            </a:pPr>
            <a:r>
              <a:rPr lang="en-US" sz="2500" dirty="0"/>
              <a:t>If all companies in an affiliated group are profitable and few intra-entity transactions occur, separate returns can give companies flexibility in choice of accounting methods and fiscal tax years.</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44</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837166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92024" y="165100"/>
            <a:ext cx="8759952" cy="1206500"/>
          </a:xfrm>
        </p:spPr>
        <p:txBody>
          <a:bodyPr/>
          <a:lstStyle/>
          <a:p>
            <a:pPr algn="ctr"/>
            <a:r>
              <a:rPr lang="en-US" sz="4000" dirty="0"/>
              <a:t>Filing Separate Tax Returns (continued)</a:t>
            </a:r>
          </a:p>
        </p:txBody>
      </p:sp>
      <p:sp>
        <p:nvSpPr>
          <p:cNvPr id="26627" name="Rectangle 3"/>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charset="2"/>
              <a:buChar char="Ø"/>
            </a:pPr>
            <a:r>
              <a:rPr lang="en-US" sz="2600" dirty="0"/>
              <a:t>Tax laws do not allow a company to switch back and forth between consolidated and separate returns. </a:t>
            </a:r>
          </a:p>
          <a:p>
            <a:pPr marL="457200" indent="-457200">
              <a:spcBef>
                <a:spcPts val="600"/>
              </a:spcBef>
              <a:buClr>
                <a:srgbClr val="000066"/>
              </a:buClr>
              <a:buSzPct val="100000"/>
              <a:buFont typeface="Wingdings" charset="2"/>
              <a:buChar char="Ø"/>
            </a:pPr>
            <a:r>
              <a:rPr lang="en-US" sz="2600" dirty="0"/>
              <a:t>Obtaining Internal Revenue Service permission to file separately can be difficult once consolidation is selected. </a:t>
            </a:r>
          </a:p>
          <a:p>
            <a:pPr marL="457200" indent="-457200">
              <a:spcBef>
                <a:spcPts val="600"/>
              </a:spcBef>
              <a:buClr>
                <a:srgbClr val="000066"/>
              </a:buClr>
              <a:buSzPct val="100000"/>
              <a:buFont typeface="Wingdings" charset="2"/>
              <a:buChar char="Ø"/>
            </a:pPr>
            <a:r>
              <a:rPr lang="en-US" sz="2600" dirty="0"/>
              <a:t>When members of a consolidated entity file separate tax returns, temporary differences often emerge across income recognized for consolidated financial reporting and for income tax reporting. </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45</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519040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92024" y="164592"/>
            <a:ext cx="8759952" cy="1206500"/>
          </a:xfrm>
        </p:spPr>
        <p:txBody>
          <a:bodyPr/>
          <a:lstStyle/>
          <a:p>
            <a:pPr algn="ctr"/>
            <a:r>
              <a:rPr lang="en-US" sz="4000" dirty="0"/>
              <a:t>Filing Separate Tax Returns—Timing Differences</a:t>
            </a:r>
          </a:p>
        </p:txBody>
      </p:sp>
      <p:sp>
        <p:nvSpPr>
          <p:cNvPr id="26627" name="Rectangle 3"/>
          <p:cNvSpPr>
            <a:spLocks noGrp="1" noChangeArrowheads="1"/>
          </p:cNvSpPr>
          <p:nvPr>
            <p:ph idx="1"/>
          </p:nvPr>
        </p:nvSpPr>
        <p:spPr>
          <a:xfrm>
            <a:off x="411480" y="1554480"/>
            <a:ext cx="8321040" cy="4937760"/>
          </a:xfrm>
        </p:spPr>
        <p:txBody>
          <a:bodyPr/>
          <a:lstStyle/>
          <a:p>
            <a:pPr marL="0" indent="0">
              <a:spcBef>
                <a:spcPts val="600"/>
              </a:spcBef>
              <a:buNone/>
            </a:pPr>
            <a:r>
              <a:rPr lang="en-US" sz="2600" dirty="0"/>
              <a:t>Sources of temporary differences include:</a:t>
            </a:r>
          </a:p>
          <a:p>
            <a:pPr marL="514350" indent="-514350">
              <a:spcBef>
                <a:spcPts val="600"/>
              </a:spcBef>
              <a:buClr>
                <a:srgbClr val="000066"/>
              </a:buClr>
              <a:buSzPct val="100000"/>
              <a:buFont typeface="+mj-lt"/>
              <a:buAutoNum type="arabicParenR"/>
            </a:pPr>
            <a:r>
              <a:rPr lang="en-US" sz="2600" dirty="0"/>
              <a:t>The immediate taxation of intra-entity gains (and losses). </a:t>
            </a:r>
          </a:p>
          <a:p>
            <a:pPr marL="514350" indent="-514350">
              <a:spcBef>
                <a:spcPts val="600"/>
              </a:spcBef>
              <a:buClr>
                <a:srgbClr val="000066"/>
              </a:buClr>
              <a:buSzPct val="100000"/>
              <a:buFont typeface="+mj-lt"/>
              <a:buAutoNum type="arabicParenR"/>
            </a:pPr>
            <a:r>
              <a:rPr lang="en-US" sz="2600" dirty="0"/>
              <a:t>Possible future tax effects of subsidiary income in excess of dividend payments.</a:t>
            </a:r>
          </a:p>
          <a:p>
            <a:pPr marL="0" indent="0">
              <a:spcBef>
                <a:spcPts val="600"/>
              </a:spcBef>
              <a:buClr>
                <a:srgbClr val="000066"/>
              </a:buClr>
              <a:buSzPct val="100000"/>
              <a:buNone/>
            </a:pPr>
            <a:r>
              <a:rPr lang="en-US" sz="2600" dirty="0"/>
              <a:t>FASB ASC 740-30-25-4 states: “A deferred tax liability shall be recognized for . . . an excess of the amount for financial reporting over the tax basis of an investment in a domestic subsidiary.”</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46</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354136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5100"/>
            <a:ext cx="8759952" cy="1206500"/>
          </a:xfrm>
        </p:spPr>
        <p:txBody>
          <a:bodyPr/>
          <a:lstStyle/>
          <a:p>
            <a:pPr algn="ctr"/>
            <a:r>
              <a:rPr lang="en-US" sz="4000" dirty="0"/>
              <a:t>Learning Objective 7-7</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Determine the deferred tax consequences for temporary differences generated when a business combination is created.</a:t>
            </a:r>
            <a:endParaRPr lang="en-US" sz="3600" b="1" dirty="0">
              <a:solidFill>
                <a:srgbClr val="002060"/>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47</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331748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Temporary Differences Generated by Business Combinations</a:t>
            </a:r>
          </a:p>
        </p:txBody>
      </p:sp>
      <p:sp>
        <p:nvSpPr>
          <p:cNvPr id="3" name="Content Placeholder 2"/>
          <p:cNvSpPr>
            <a:spLocks noGrp="1"/>
          </p:cNvSpPr>
          <p:nvPr>
            <p:ph idx="1"/>
          </p:nvPr>
        </p:nvSpPr>
        <p:spPr>
          <a:xfrm>
            <a:off x="411480" y="1554480"/>
            <a:ext cx="8321040" cy="4937760"/>
          </a:xfrm>
        </p:spPr>
        <p:txBody>
          <a:bodyPr/>
          <a:lstStyle/>
          <a:p>
            <a:pPr marL="457200" indent="-457200">
              <a:spcBef>
                <a:spcPts val="600"/>
              </a:spcBef>
              <a:buClr>
                <a:srgbClr val="000066"/>
              </a:buClr>
              <a:buSzPct val="100000"/>
              <a:buFont typeface="Wingdings" charset="2"/>
              <a:buChar char="Ø"/>
            </a:pPr>
            <a:r>
              <a:rPr lang="en-US" sz="2600" dirty="0"/>
              <a:t>A business combination can create temporary differences due to differences in tax bases and book value stemming from the takeover.</a:t>
            </a:r>
          </a:p>
          <a:p>
            <a:pPr marL="457200" indent="-457200">
              <a:spcBef>
                <a:spcPts val="600"/>
              </a:spcBef>
              <a:buClr>
                <a:srgbClr val="000066"/>
              </a:buClr>
              <a:buSzPct val="100000"/>
              <a:buFont typeface="Wingdings" charset="2"/>
              <a:buChar char="Ø"/>
            </a:pPr>
            <a:r>
              <a:rPr lang="en-US" sz="2600" dirty="0"/>
              <a:t>In most purchases, book values of acquired company’s assets and liabilities differ from their tax bases because:</a:t>
            </a:r>
          </a:p>
          <a:p>
            <a:pPr marL="914400" indent="-457200">
              <a:spcBef>
                <a:spcPts val="600"/>
              </a:spcBef>
              <a:buClr>
                <a:srgbClr val="000066"/>
              </a:buClr>
              <a:buSzPct val="100000"/>
              <a:buFont typeface="+mj-lt"/>
              <a:buAutoNum type="arabicParenR"/>
            </a:pPr>
            <a:r>
              <a:rPr lang="en-US" sz="2600" dirty="0"/>
              <a:t>Subsidiary’s cost is retained for tax purposes (in tax-free exchanges). </a:t>
            </a:r>
          </a:p>
          <a:p>
            <a:pPr marL="914400" indent="-457200">
              <a:spcBef>
                <a:spcPts val="600"/>
              </a:spcBef>
              <a:buClr>
                <a:srgbClr val="000066"/>
              </a:buClr>
              <a:buSzPct val="100000"/>
              <a:buFont typeface="+mj-lt"/>
              <a:buAutoNum type="arabicParenR"/>
            </a:pPr>
            <a:r>
              <a:rPr lang="en-US" sz="2600" dirty="0"/>
              <a:t>Allocations for tax purposes vary from those used for financial reporting (found in taxable transactions).</a:t>
            </a:r>
          </a:p>
        </p:txBody>
      </p:sp>
      <p:sp>
        <p:nvSpPr>
          <p:cNvPr id="6"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48</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GAAP Guidance on Temporary </a:t>
            </a:r>
            <a:br>
              <a:rPr lang="en-US" sz="4000" dirty="0"/>
            </a:br>
            <a:r>
              <a:rPr lang="en-US" sz="4000" dirty="0"/>
              <a:t>Differences in Business Combinations</a:t>
            </a:r>
          </a:p>
        </p:txBody>
      </p:sp>
      <p:sp>
        <p:nvSpPr>
          <p:cNvPr id="3" name="Content Placeholder 2"/>
          <p:cNvSpPr>
            <a:spLocks noGrp="1"/>
          </p:cNvSpPr>
          <p:nvPr>
            <p:ph idx="1"/>
          </p:nvPr>
        </p:nvSpPr>
        <p:spPr>
          <a:xfrm>
            <a:off x="411480" y="1554480"/>
            <a:ext cx="8321040" cy="4937760"/>
          </a:xfrm>
        </p:spPr>
        <p:txBody>
          <a:bodyPr/>
          <a:lstStyle/>
          <a:p>
            <a:pPr marL="0" indent="0">
              <a:spcBef>
                <a:spcPts val="1200"/>
              </a:spcBef>
              <a:buNone/>
            </a:pPr>
            <a:r>
              <a:rPr lang="en-US" sz="2600" dirty="0"/>
              <a:t>GAAP provides guidance on reporting deferred tax assets and deferred tax liabilities created in a business combination.</a:t>
            </a:r>
          </a:p>
          <a:p>
            <a:pPr marL="0" indent="0">
              <a:spcBef>
                <a:spcPts val="1200"/>
              </a:spcBef>
              <a:buNone/>
            </a:pPr>
            <a:r>
              <a:rPr lang="en-US" sz="2600" dirty="0"/>
              <a:t>According to FASB ASC 805-740-25-2:</a:t>
            </a:r>
          </a:p>
          <a:p>
            <a:pPr marL="0" indent="0">
              <a:spcBef>
                <a:spcPts val="0"/>
              </a:spcBef>
              <a:buNone/>
            </a:pPr>
            <a:r>
              <a:rPr lang="en-US" sz="2600" dirty="0"/>
              <a:t>	</a:t>
            </a:r>
            <a:r>
              <a:rPr lang="en-US" sz="2400" dirty="0"/>
              <a:t>an acquirer shall recognize a deferred tax asset </a:t>
            </a:r>
          </a:p>
          <a:p>
            <a:pPr marL="0" indent="0">
              <a:spcBef>
                <a:spcPts val="0"/>
              </a:spcBef>
              <a:buNone/>
            </a:pPr>
            <a:r>
              <a:rPr lang="en-US" sz="2400" dirty="0"/>
              <a:t>	or deferred tax liability arising from the assets 	acquired and liabilities assumed in a business 	combination and shall account for the potential </a:t>
            </a:r>
          </a:p>
          <a:p>
            <a:pPr marL="0" indent="0">
              <a:spcBef>
                <a:spcPts val="0"/>
              </a:spcBef>
              <a:buNone/>
            </a:pPr>
            <a:r>
              <a:rPr lang="en-US" sz="2400" dirty="0"/>
              <a:t>	tax effects of temporary differences, 	carryforwards, and any income tax uncertainties 	of an acquiree that exist at the acquisition date . . .</a:t>
            </a:r>
          </a:p>
        </p:txBody>
      </p:sp>
      <p:sp>
        <p:nvSpPr>
          <p:cNvPr id="6"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49</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97013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2024" y="164592"/>
            <a:ext cx="8763000" cy="1206500"/>
          </a:xfrm>
        </p:spPr>
        <p:txBody>
          <a:bodyPr/>
          <a:lstStyle/>
          <a:p>
            <a:pPr algn="ctr"/>
            <a:r>
              <a:rPr lang="en-US" sz="4000" dirty="0"/>
              <a:t>Calculation of Subsidiary Income</a:t>
            </a:r>
          </a:p>
        </p:txBody>
      </p:sp>
      <p:sp>
        <p:nvSpPr>
          <p:cNvPr id="2" name="Rectangle 1"/>
          <p:cNvSpPr/>
          <p:nvPr/>
        </p:nvSpPr>
        <p:spPr>
          <a:xfrm>
            <a:off x="411480" y="1554480"/>
            <a:ext cx="8321040" cy="4201150"/>
          </a:xfrm>
          <a:prstGeom prst="rect">
            <a:avLst/>
          </a:prstGeom>
        </p:spPr>
        <p:txBody>
          <a:bodyPr wrap="square">
            <a:spAutoFit/>
          </a:bodyPr>
          <a:lstStyle/>
          <a:p>
            <a:pPr>
              <a:spcBef>
                <a:spcPts val="600"/>
              </a:spcBef>
              <a:spcAft>
                <a:spcPts val="600"/>
              </a:spcAft>
            </a:pPr>
            <a:r>
              <a:rPr lang="en-US" sz="2800" b="1" dirty="0">
                <a:solidFill>
                  <a:srgbClr val="002060"/>
                </a:solidFill>
              </a:rPr>
              <a:t>The presence of an indirect ownership does not change most consolidation procedures; however, a calculation of each subsidiary’s accrual-based income does pose some difficulty.</a:t>
            </a:r>
          </a:p>
          <a:p>
            <a:pPr>
              <a:spcBef>
                <a:spcPts val="600"/>
              </a:spcBef>
              <a:spcAft>
                <a:spcPts val="600"/>
              </a:spcAft>
            </a:pPr>
            <a:r>
              <a:rPr lang="en-US" sz="2800" b="1" dirty="0">
                <a:solidFill>
                  <a:srgbClr val="002060"/>
                </a:solidFill>
              </a:rPr>
              <a:t>Appropriate income determination is essential for calculating:</a:t>
            </a:r>
          </a:p>
          <a:p>
            <a:pPr marL="457200" indent="-457200">
              <a:spcBef>
                <a:spcPts val="0"/>
              </a:spcBef>
              <a:spcAft>
                <a:spcPts val="0"/>
              </a:spcAft>
              <a:buFont typeface="Wingdings" panose="05000000000000000000" pitchFamily="2" charset="2"/>
              <a:buChar char="Ø"/>
            </a:pPr>
            <a:r>
              <a:rPr lang="en-US" sz="2800" b="1" dirty="0">
                <a:solidFill>
                  <a:srgbClr val="002060"/>
                </a:solidFill>
              </a:rPr>
              <a:t>Equity income accruals. </a:t>
            </a:r>
          </a:p>
          <a:p>
            <a:pPr marL="457200" indent="-457200">
              <a:spcBef>
                <a:spcPts val="0"/>
              </a:spcBef>
              <a:spcAft>
                <a:spcPts val="0"/>
              </a:spcAft>
              <a:buFont typeface="Wingdings" panose="05000000000000000000" pitchFamily="2" charset="2"/>
              <a:buChar char="Ø"/>
            </a:pPr>
            <a:r>
              <a:rPr lang="en-US" sz="2800" b="1" dirty="0">
                <a:solidFill>
                  <a:srgbClr val="002060"/>
                </a:solidFill>
              </a:rPr>
              <a:t>The net income attributable to the noncontrolling interest.</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7004881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5100"/>
            <a:ext cx="8759952" cy="1206500"/>
          </a:xfrm>
        </p:spPr>
        <p:txBody>
          <a:bodyPr/>
          <a:lstStyle/>
          <a:p>
            <a:pPr algn="ctr"/>
            <a:r>
              <a:rPr lang="en-US" sz="4000" dirty="0"/>
              <a:t>Learning Objective 7-8</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Explain the impact that a net operating loss of an acquired affiliate has on consolidated figures.</a:t>
            </a:r>
            <a:endParaRPr lang="en-US" sz="3600" b="1" dirty="0">
              <a:solidFill>
                <a:srgbClr val="002060"/>
              </a:solidFill>
              <a:cs typeface="Times New Roman" pitchFamily="18" charset="0"/>
            </a:endParaRP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50</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143900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92024" y="165100"/>
            <a:ext cx="8759952" cy="1206500"/>
          </a:xfrm>
        </p:spPr>
        <p:txBody>
          <a:bodyPr/>
          <a:lstStyle/>
          <a:p>
            <a:pPr algn="ctr"/>
            <a:r>
              <a:rPr lang="en-US" sz="4000" dirty="0"/>
              <a:t>Consolidated Entities and </a:t>
            </a:r>
            <a:br>
              <a:rPr lang="en-US" sz="4000" dirty="0"/>
            </a:br>
            <a:r>
              <a:rPr lang="en-US" sz="4000" dirty="0"/>
              <a:t>Operating Loss Carryforward</a:t>
            </a:r>
          </a:p>
        </p:txBody>
      </p:sp>
      <p:sp>
        <p:nvSpPr>
          <p:cNvPr id="28675" name="Rectangle 3"/>
          <p:cNvSpPr>
            <a:spLocks noGrp="1" noChangeArrowheads="1"/>
          </p:cNvSpPr>
          <p:nvPr>
            <p:ph idx="1"/>
          </p:nvPr>
        </p:nvSpPr>
        <p:spPr>
          <a:xfrm>
            <a:off x="411480" y="1554480"/>
            <a:ext cx="8321040" cy="4937760"/>
          </a:xfrm>
        </p:spPr>
        <p:txBody>
          <a:bodyPr/>
          <a:lstStyle/>
          <a:p>
            <a:pPr marL="457200" indent="-457200">
              <a:spcBef>
                <a:spcPts val="600"/>
              </a:spcBef>
              <a:buClr>
                <a:srgbClr val="000066"/>
              </a:buClr>
              <a:buSzPct val="100000"/>
              <a:buFont typeface="Wingdings" charset="2"/>
              <a:buChar char="Ø"/>
            </a:pPr>
            <a:r>
              <a:rPr lang="en-US" sz="2400" dirty="0"/>
              <a:t>Companies can carry net operating losses (NOLs) back for two years and apply them as a reduction to taxable income figures previously reported.</a:t>
            </a:r>
          </a:p>
          <a:p>
            <a:pPr marL="457200" indent="-457200">
              <a:spcBef>
                <a:spcPts val="600"/>
              </a:spcBef>
              <a:buClr>
                <a:srgbClr val="000066"/>
              </a:buClr>
              <a:buSzPct val="100000"/>
              <a:buFont typeface="Wingdings" charset="2"/>
              <a:buChar char="Ø"/>
            </a:pPr>
            <a:r>
              <a:rPr lang="en-US" sz="2400" dirty="0"/>
              <a:t>A carryforward for the subsequent 20 years also is allowed. </a:t>
            </a:r>
          </a:p>
          <a:p>
            <a:pPr marL="457200" indent="-457200">
              <a:spcBef>
                <a:spcPts val="600"/>
              </a:spcBef>
              <a:buClr>
                <a:srgbClr val="000066"/>
              </a:buClr>
              <a:buSzPct val="100000"/>
              <a:buFont typeface="Wingdings" charset="2"/>
              <a:buChar char="Ø"/>
            </a:pPr>
            <a:r>
              <a:rPr lang="en-US" sz="2400" dirty="0"/>
              <a:t>NOLs generate cash refunds on income taxes paid in earlier tax periods.</a:t>
            </a:r>
          </a:p>
          <a:p>
            <a:pPr marL="457200" indent="-457200">
              <a:spcBef>
                <a:spcPts val="600"/>
              </a:spcBef>
              <a:buClr>
                <a:srgbClr val="000066"/>
              </a:buClr>
              <a:buSzPct val="100000"/>
              <a:buFont typeface="Wingdings" charset="2"/>
              <a:buChar char="Ø"/>
            </a:pPr>
            <a:r>
              <a:rPr lang="en-US" sz="2400" dirty="0"/>
              <a:t>Because some acquisitions appeared to be done primarily to take advantage of NOLs, U.S. laws have been changed to require operating loss carryforwards to be used only by the company incurring the loss (in most situations).</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51</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2024" y="164592"/>
            <a:ext cx="8759952" cy="1206500"/>
          </a:xfrm>
        </p:spPr>
        <p:txBody>
          <a:bodyPr/>
          <a:lstStyle/>
          <a:p>
            <a:pPr algn="ctr"/>
            <a:r>
              <a:rPr lang="en-US" sz="4000" dirty="0"/>
              <a:t>Operating Loss Carryforwards</a:t>
            </a:r>
            <a:br>
              <a:rPr lang="en-US" sz="4000" dirty="0"/>
            </a:br>
            <a:r>
              <a:rPr lang="en-US" sz="4000" dirty="0"/>
              <a:t>FASB ASC Topic 740</a:t>
            </a:r>
          </a:p>
        </p:txBody>
      </p:sp>
      <p:sp>
        <p:nvSpPr>
          <p:cNvPr id="29699" name="Rectangle 3"/>
          <p:cNvSpPr>
            <a:spLocks noGrp="1" noChangeArrowheads="1"/>
          </p:cNvSpPr>
          <p:nvPr>
            <p:ph idx="1"/>
          </p:nvPr>
        </p:nvSpPr>
        <p:spPr>
          <a:xfrm>
            <a:off x="411480" y="1554480"/>
            <a:ext cx="8321040" cy="4937760"/>
          </a:xfrm>
        </p:spPr>
        <p:txBody>
          <a:bodyPr/>
          <a:lstStyle/>
          <a:p>
            <a:pPr marL="0" indent="0">
              <a:spcBef>
                <a:spcPts val="1200"/>
              </a:spcBef>
              <a:buClr>
                <a:srgbClr val="0070C0"/>
              </a:buClr>
              <a:buNone/>
            </a:pPr>
            <a:r>
              <a:rPr lang="en-US" dirty="0"/>
              <a:t>FASB ASC Topic 740: Income Taxes requires an acquiring firm to recognize a deferred income tax asset for any NOL carryforward. </a:t>
            </a:r>
          </a:p>
          <a:p>
            <a:pPr marL="0" indent="0">
              <a:spcBef>
                <a:spcPts val="1200"/>
              </a:spcBef>
              <a:buClr>
                <a:srgbClr val="0070C0"/>
              </a:buClr>
              <a:buNone/>
            </a:pPr>
            <a:r>
              <a:rPr lang="en-US" dirty="0"/>
              <a:t>However, a valuation allowance also must be recognized if it is more likely than not (based on available evidence) that some or all of the deferred tax asset will not be realized. </a:t>
            </a:r>
          </a:p>
          <a:p>
            <a:pPr marL="0" indent="0">
              <a:spcBef>
                <a:spcPts val="1200"/>
              </a:spcBef>
              <a:buClr>
                <a:srgbClr val="0070C0"/>
              </a:buClr>
              <a:buNone/>
            </a:pPr>
            <a:r>
              <a:rPr lang="en-US" dirty="0"/>
              <a:t>(FASB ASC 740-10-30-5)</a:t>
            </a:r>
          </a:p>
        </p:txBody>
      </p:sp>
      <p:sp>
        <p:nvSpPr>
          <p:cNvPr id="5"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52</a:t>
            </a:fld>
            <a:endParaRPr lang="en-US" sz="1000" i="0" dirty="0"/>
          </a:p>
        </p:txBody>
      </p:sp>
      <p:sp>
        <p:nvSpPr>
          <p:cNvPr id="6" name="Rectangle 5"/>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pPr algn="ctr"/>
            <a:r>
              <a:rPr lang="en-US" sz="4000" dirty="0"/>
              <a:t>Operating Loss Carryforwards Example</a:t>
            </a:r>
          </a:p>
        </p:txBody>
      </p:sp>
      <p:sp>
        <p:nvSpPr>
          <p:cNvPr id="3" name="Content Placeholder 2"/>
          <p:cNvSpPr>
            <a:spLocks noGrp="1"/>
          </p:cNvSpPr>
          <p:nvPr>
            <p:ph idx="1"/>
          </p:nvPr>
        </p:nvSpPr>
        <p:spPr>
          <a:xfrm>
            <a:off x="411480" y="1554480"/>
            <a:ext cx="8321040" cy="4937760"/>
          </a:xfrm>
        </p:spPr>
        <p:txBody>
          <a:bodyPr/>
          <a:lstStyle/>
          <a:p>
            <a:pPr marL="0" indent="0">
              <a:spcBef>
                <a:spcPts val="1200"/>
              </a:spcBef>
              <a:buNone/>
            </a:pPr>
            <a:r>
              <a:rPr lang="en-US" sz="2600" dirty="0"/>
              <a:t>Assume a parent purchased a company (subsidiary) with one asset, a building, worth $500,000 for $640,000. </a:t>
            </a:r>
          </a:p>
          <a:p>
            <a:pPr marL="0" indent="0">
              <a:spcBef>
                <a:spcPts val="1200"/>
              </a:spcBef>
              <a:buNone/>
            </a:pPr>
            <a:r>
              <a:rPr lang="en-US" sz="2600" dirty="0"/>
              <a:t>Due to recent losses, the subsidiary has a $200,000 NOL carryforward. The assumed tax rate is 21 percent, so the parent can derive $42,000 in future tax savings if it earns future income.</a:t>
            </a:r>
          </a:p>
          <a:p>
            <a:pPr marL="0" indent="0">
              <a:spcBef>
                <a:spcPts val="1200"/>
              </a:spcBef>
              <a:buNone/>
            </a:pPr>
            <a:r>
              <a:rPr lang="en-US" sz="2600" dirty="0"/>
              <a:t>The parent anticipates the subsidiary will utilize some or all of the NOL carryforward.</a:t>
            </a:r>
          </a:p>
        </p:txBody>
      </p:sp>
      <p:sp>
        <p:nvSpPr>
          <p:cNvPr id="6"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53</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Operating Loss Carryforwards Example—Goodwill Calculation</a:t>
            </a:r>
          </a:p>
        </p:txBody>
      </p:sp>
      <p:sp>
        <p:nvSpPr>
          <p:cNvPr id="10" name="Rectangle 9"/>
          <p:cNvSpPr/>
          <p:nvPr/>
        </p:nvSpPr>
        <p:spPr>
          <a:xfrm>
            <a:off x="411480" y="1554480"/>
            <a:ext cx="8321040" cy="830997"/>
          </a:xfrm>
          <a:prstGeom prst="rect">
            <a:avLst/>
          </a:prstGeom>
        </p:spPr>
        <p:txBody>
          <a:bodyPr wrap="square">
            <a:spAutoFit/>
          </a:bodyPr>
          <a:lstStyle/>
          <a:p>
            <a:r>
              <a:rPr lang="en-US" b="1" dirty="0">
                <a:solidFill>
                  <a:srgbClr val="002060"/>
                </a:solidFill>
              </a:rPr>
              <a:t>If it is more likely than not that the benefit will be realized, goodwill of $98,000 results.</a:t>
            </a:r>
          </a:p>
        </p:txBody>
      </p:sp>
      <p:sp>
        <p:nvSpPr>
          <p:cNvPr id="11" name="Rectangle 10"/>
          <p:cNvSpPr/>
          <p:nvPr/>
        </p:nvSpPr>
        <p:spPr>
          <a:xfrm>
            <a:off x="411480" y="3676471"/>
            <a:ext cx="8321040" cy="1200329"/>
          </a:xfrm>
          <a:prstGeom prst="rect">
            <a:avLst/>
          </a:prstGeom>
        </p:spPr>
        <p:txBody>
          <a:bodyPr wrap="square">
            <a:spAutoFit/>
          </a:bodyPr>
          <a:lstStyle/>
          <a:p>
            <a:r>
              <a:rPr lang="en-US" b="1" dirty="0">
                <a:solidFill>
                  <a:srgbClr val="002060"/>
                </a:solidFill>
              </a:rPr>
              <a:t>If chances are 50 percent or less that the subsidiary will use the NOL carryforward, the parent records a valuation allowance and $140,000 of consolidated goodwill.</a:t>
            </a:r>
          </a:p>
        </p:txBody>
      </p:sp>
      <p:sp>
        <p:nvSpPr>
          <p:cNvPr id="8"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54</a:t>
            </a:fld>
            <a:endParaRPr lang="en-US" sz="1000" i="0" dirty="0"/>
          </a:p>
        </p:txBody>
      </p:sp>
      <p:sp>
        <p:nvSpPr>
          <p:cNvPr id="9" name="Rectangle 8"/>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7 at 3.13.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362200"/>
            <a:ext cx="8316406" cy="1371600"/>
          </a:xfrm>
          <a:prstGeom prst="rect">
            <a:avLst/>
          </a:prstGeom>
        </p:spPr>
      </p:pic>
      <p:pic>
        <p:nvPicPr>
          <p:cNvPr id="7" name="Picture 6" descr="Screen Shot 2019-09-17 at 3.14.2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4876800"/>
            <a:ext cx="8305800" cy="1627902"/>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a:xfrm>
            <a:off x="192024" y="164592"/>
            <a:ext cx="8759952" cy="1206500"/>
          </a:xfrm>
        </p:spPr>
        <p:txBody>
          <a:bodyPr/>
          <a:lstStyle/>
          <a:p>
            <a:pPr algn="ctr"/>
            <a:r>
              <a:rPr lang="en-US" sz="4000" dirty="0"/>
              <a:t>IFRS and U.S. GAAP Differences</a:t>
            </a:r>
          </a:p>
        </p:txBody>
      </p:sp>
      <p:sp>
        <p:nvSpPr>
          <p:cNvPr id="18435" name="Rectangle 3"/>
          <p:cNvSpPr>
            <a:spLocks noChangeArrowheads="1"/>
          </p:cNvSpPr>
          <p:nvPr/>
        </p:nvSpPr>
        <p:spPr bwMode="auto">
          <a:xfrm>
            <a:off x="411480" y="1554480"/>
            <a:ext cx="8321040" cy="4937760"/>
          </a:xfrm>
          <a:prstGeom prst="rect">
            <a:avLst/>
          </a:prstGeom>
          <a:solidFill>
            <a:srgbClr val="FFFFFF"/>
          </a:solidFill>
          <a:ln w="38100">
            <a:noFill/>
            <a:miter lim="800000"/>
            <a:headEnd/>
            <a:tailEnd/>
          </a:ln>
        </p:spPr>
        <p:txBody>
          <a:bodyPr anchor="t" anchorCtr="0"/>
          <a:lstStyle/>
          <a:p>
            <a:pPr>
              <a:spcBef>
                <a:spcPts val="600"/>
              </a:spcBef>
              <a:spcAft>
                <a:spcPts val="600"/>
              </a:spcAft>
            </a:pPr>
            <a:r>
              <a:rPr lang="en-US" sz="2600" b="1" dirty="0">
                <a:solidFill>
                  <a:srgbClr val="002060"/>
                </a:solidFill>
              </a:rPr>
              <a:t>U.S. GAAP prohibits the recognition of unrealized intra-entity profits on asset transfers; therefore, the selling firm defers any related current tax effects until the asset is sold to a third party.</a:t>
            </a:r>
            <a:r>
              <a:rPr lang="en-US" sz="2600" b="1" i="1" dirty="0">
                <a:solidFill>
                  <a:srgbClr val="002060"/>
                </a:solidFill>
              </a:rPr>
              <a:t> </a:t>
            </a:r>
          </a:p>
          <a:p>
            <a:pPr>
              <a:spcBef>
                <a:spcPts val="600"/>
              </a:spcBef>
              <a:spcAft>
                <a:spcPts val="600"/>
              </a:spcAft>
            </a:pPr>
            <a:r>
              <a:rPr lang="en-US" sz="2600" b="1" i="1" dirty="0">
                <a:solidFill>
                  <a:srgbClr val="002060"/>
                </a:solidFill>
              </a:rPr>
              <a:t>International Accounting Standard (IAS) 12 </a:t>
            </a:r>
            <a:r>
              <a:rPr lang="en-US" sz="2600" b="1" dirty="0">
                <a:solidFill>
                  <a:srgbClr val="002060"/>
                </a:solidFill>
              </a:rPr>
              <a:t>requires taxes paid by a selling firm on intra-entity profits to be recognized as incurred and allows tax deferral on differences between the tax bases of assets transferred across entities</a:t>
            </a:r>
            <a:r>
              <a:rPr lang="en-US" sz="2600" b="1" dirty="0">
                <a:solidFill>
                  <a:srgbClr val="002060"/>
                </a:solidFill>
                <a:latin typeface="Arial" charset="0"/>
              </a:rPr>
              <a:t> </a:t>
            </a:r>
            <a:r>
              <a:rPr lang="en-US" sz="2600" b="1" dirty="0">
                <a:solidFill>
                  <a:srgbClr val="002060"/>
                </a:solidFill>
              </a:rPr>
              <a:t>that remain within the consolidated group.</a:t>
            </a:r>
            <a:endParaRPr lang="en-US" sz="2600" b="1" dirty="0">
              <a:solidFill>
                <a:srgbClr val="002060"/>
              </a:solidFill>
              <a:latin typeface="Arial" charset="0"/>
            </a:endParaRPr>
          </a:p>
        </p:txBody>
      </p:sp>
      <p:sp>
        <p:nvSpPr>
          <p:cNvPr id="7"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55</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a:xfrm>
            <a:off x="192024" y="164592"/>
            <a:ext cx="8759952" cy="1206500"/>
          </a:xfrm>
        </p:spPr>
        <p:txBody>
          <a:bodyPr/>
          <a:lstStyle/>
          <a:p>
            <a:pPr algn="ctr"/>
            <a:r>
              <a:rPr lang="en-US" sz="4000" dirty="0"/>
              <a:t>FASB </a:t>
            </a:r>
            <a:r>
              <a:rPr lang="en-US" sz="4000" i="1" dirty="0"/>
              <a:t>Accounting Standards Update (ASU) </a:t>
            </a:r>
            <a:r>
              <a:rPr lang="en-US" sz="4000" dirty="0"/>
              <a:t>(Topic 740)</a:t>
            </a:r>
          </a:p>
        </p:txBody>
      </p:sp>
      <p:sp>
        <p:nvSpPr>
          <p:cNvPr id="18435" name="Rectangle 3"/>
          <p:cNvSpPr>
            <a:spLocks noChangeArrowheads="1"/>
          </p:cNvSpPr>
          <p:nvPr/>
        </p:nvSpPr>
        <p:spPr bwMode="auto">
          <a:xfrm>
            <a:off x="411480" y="1554480"/>
            <a:ext cx="8321040" cy="4937760"/>
          </a:xfrm>
          <a:prstGeom prst="rect">
            <a:avLst/>
          </a:prstGeom>
          <a:solidFill>
            <a:srgbClr val="FFFFFF"/>
          </a:solidFill>
          <a:ln w="38100">
            <a:noFill/>
            <a:miter lim="800000"/>
            <a:headEnd/>
            <a:tailEnd/>
          </a:ln>
        </p:spPr>
        <p:txBody>
          <a:bodyPr anchor="t" anchorCtr="0"/>
          <a:lstStyle/>
          <a:p>
            <a:pPr marL="457200" indent="-457200">
              <a:spcBef>
                <a:spcPts val="600"/>
              </a:spcBef>
              <a:spcAft>
                <a:spcPts val="0"/>
              </a:spcAft>
              <a:buFont typeface="Wingdings" panose="05000000000000000000" pitchFamily="2" charset="2"/>
              <a:buChar char="Ø"/>
            </a:pPr>
            <a:r>
              <a:rPr lang="en-US" b="1" dirty="0">
                <a:solidFill>
                  <a:srgbClr val="002060"/>
                </a:solidFill>
              </a:rPr>
              <a:t>The FASB in 2016 issued </a:t>
            </a:r>
            <a:r>
              <a:rPr lang="en-US" b="1" i="1" dirty="0">
                <a:solidFill>
                  <a:srgbClr val="002060"/>
                </a:solidFill>
              </a:rPr>
              <a:t>ASU 2016-16</a:t>
            </a:r>
            <a:r>
              <a:rPr lang="en-US" b="1" dirty="0">
                <a:solidFill>
                  <a:srgbClr val="002060"/>
                </a:solidFill>
              </a:rPr>
              <a:t> Income Taxes (Topic 740), “Intra-Entity Transfers of Assets Other than Inventory.” </a:t>
            </a:r>
          </a:p>
          <a:p>
            <a:pPr marL="457200" indent="-457200">
              <a:spcBef>
                <a:spcPts val="600"/>
              </a:spcBef>
              <a:spcAft>
                <a:spcPts val="0"/>
              </a:spcAft>
              <a:buFont typeface="Wingdings" panose="05000000000000000000" pitchFamily="2" charset="2"/>
              <a:buChar char="Ø"/>
            </a:pPr>
            <a:r>
              <a:rPr lang="en-US" b="1" dirty="0">
                <a:solidFill>
                  <a:srgbClr val="002060"/>
                </a:solidFill>
              </a:rPr>
              <a:t>Converges the IFRS and U.S. GAAP treatment for intra-entity transfers of fixed assets other than inventory. </a:t>
            </a:r>
          </a:p>
          <a:p>
            <a:pPr marL="457200" indent="-457200">
              <a:spcBef>
                <a:spcPts val="600"/>
              </a:spcBef>
              <a:spcAft>
                <a:spcPts val="0"/>
              </a:spcAft>
              <a:buFont typeface="Wingdings" panose="05000000000000000000" pitchFamily="2" charset="2"/>
              <a:buChar char="Ø"/>
            </a:pPr>
            <a:r>
              <a:rPr lang="en-US" b="1" dirty="0">
                <a:solidFill>
                  <a:srgbClr val="002060"/>
                </a:solidFill>
              </a:rPr>
              <a:t>The selling affiliate in an intra-entity asset transfer would recognize an expense for current income taxes incurred in its jurisdiction resulting from the transfer. </a:t>
            </a:r>
          </a:p>
          <a:p>
            <a:pPr marL="457200" indent="-457200">
              <a:spcBef>
                <a:spcPts val="600"/>
              </a:spcBef>
              <a:spcAft>
                <a:spcPts val="0"/>
              </a:spcAft>
              <a:buFont typeface="Wingdings" panose="05000000000000000000" pitchFamily="2" charset="2"/>
              <a:buChar char="Ø"/>
            </a:pPr>
            <a:r>
              <a:rPr lang="en-US" b="1" dirty="0">
                <a:solidFill>
                  <a:srgbClr val="002060"/>
                </a:solidFill>
              </a:rPr>
              <a:t>Convergence does not extend to inventory transfers.</a:t>
            </a:r>
          </a:p>
        </p:txBody>
      </p:sp>
      <p:sp>
        <p:nvSpPr>
          <p:cNvPr id="7"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56</a:t>
            </a:fld>
            <a:endParaRPr lang="en-US" sz="1000" i="0" dirty="0"/>
          </a:p>
        </p:txBody>
      </p:sp>
      <p:sp>
        <p:nvSpPr>
          <p:cNvPr id="5" name="Rectangle 4"/>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17620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2024" y="164592"/>
            <a:ext cx="8759952" cy="1206500"/>
          </a:xfrm>
        </p:spPr>
        <p:txBody>
          <a:bodyPr/>
          <a:lstStyle/>
          <a:p>
            <a:pPr algn="ctr"/>
            <a:r>
              <a:rPr lang="en-US" sz="4000" dirty="0">
                <a:solidFill>
                  <a:srgbClr val="000066"/>
                </a:solidFill>
              </a:rPr>
              <a:t>Income Computation Example</a:t>
            </a:r>
          </a:p>
        </p:txBody>
      </p:sp>
      <p:sp>
        <p:nvSpPr>
          <p:cNvPr id="12" name="Rectangle 11"/>
          <p:cNvSpPr/>
          <p:nvPr/>
        </p:nvSpPr>
        <p:spPr>
          <a:xfrm>
            <a:off x="411480" y="1554480"/>
            <a:ext cx="5486400" cy="4555094"/>
          </a:xfrm>
          <a:prstGeom prst="rect">
            <a:avLst/>
          </a:prstGeom>
        </p:spPr>
        <p:txBody>
          <a:bodyPr wrap="square">
            <a:spAutoFit/>
          </a:bodyPr>
          <a:lstStyle/>
          <a:p>
            <a:r>
              <a:rPr lang="en-US" sz="2800" b="1" dirty="0">
                <a:solidFill>
                  <a:srgbClr val="002060"/>
                </a:solidFill>
              </a:rPr>
              <a:t>Three companies form a business combination: </a:t>
            </a:r>
          </a:p>
          <a:p>
            <a:pPr marL="457200" indent="-457200">
              <a:spcBef>
                <a:spcPts val="600"/>
              </a:spcBef>
              <a:buFont typeface="Wingdings" panose="05000000000000000000" pitchFamily="2" charset="2"/>
              <a:buChar char="Ø"/>
            </a:pPr>
            <a:r>
              <a:rPr lang="en-US" sz="2800" b="1" dirty="0">
                <a:solidFill>
                  <a:srgbClr val="002060"/>
                </a:solidFill>
              </a:rPr>
              <a:t>Top Company owns 70 percent of Midway Company, which owns 60 percent of Bottom Company.</a:t>
            </a:r>
          </a:p>
          <a:p>
            <a:pPr marL="457200" indent="-457200">
              <a:spcBef>
                <a:spcPts val="600"/>
              </a:spcBef>
              <a:buFont typeface="Wingdings" panose="05000000000000000000" pitchFamily="2" charset="2"/>
              <a:buChar char="Ø"/>
            </a:pPr>
            <a:r>
              <a:rPr lang="en-US" sz="2800" b="1" dirty="0">
                <a:solidFill>
                  <a:srgbClr val="002060"/>
                </a:solidFill>
              </a:rPr>
              <a:t>Top controls both subsidiaries, although the parent’s relationship with Bottom is only of an indirect nature.</a:t>
            </a:r>
          </a:p>
        </p:txBody>
      </p:sp>
      <p:sp>
        <p:nvSpPr>
          <p:cNvPr id="6"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6</a:t>
            </a:fld>
            <a:endParaRPr lang="en-US" sz="1000" i="0" dirty="0"/>
          </a:p>
        </p:txBody>
      </p:sp>
      <p:sp>
        <p:nvSpPr>
          <p:cNvPr id="7" name="Rectangle 6"/>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7 at 3.00.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1600200"/>
            <a:ext cx="3261482" cy="4267200"/>
          </a:xfrm>
          <a:prstGeom prst="rect">
            <a:avLst/>
          </a:prstGeom>
        </p:spPr>
      </p:pic>
    </p:spTree>
    <p:extLst>
      <p:ext uri="{BB962C8B-B14F-4D97-AF65-F5344CB8AC3E}">
        <p14:creationId xmlns:p14="http://schemas.microsoft.com/office/powerpoint/2010/main" val="1604573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4800" y="88900"/>
            <a:ext cx="8763000" cy="1206500"/>
          </a:xfrm>
        </p:spPr>
        <p:txBody>
          <a:bodyPr/>
          <a:lstStyle/>
          <a:p>
            <a:pPr algn="ctr"/>
            <a:r>
              <a:rPr lang="en-US" sz="3900" dirty="0"/>
              <a:t>Income Computation Example—Individual Company Financial Records</a:t>
            </a:r>
          </a:p>
        </p:txBody>
      </p:sp>
      <p:pic>
        <p:nvPicPr>
          <p:cNvPr id="4" name="Content Placeholder 3" descr="Screen Shot 2019-09-17 at 3.02.32 PM.png"/>
          <p:cNvPicPr>
            <a:picLocks noGrp="1" noChangeAspect="1"/>
          </p:cNvPicPr>
          <p:nvPr>
            <p:ph idx="1"/>
          </p:nvPr>
        </p:nvPicPr>
        <p:blipFill>
          <a:blip r:embed="rId3">
            <a:extLst>
              <a:ext uri="{28A0092B-C50C-407E-A947-70E740481C1C}">
                <a14:useLocalDpi xmlns:a14="http://schemas.microsoft.com/office/drawing/2010/main" val="0"/>
              </a:ext>
            </a:extLst>
          </a:blip>
          <a:srcRect t="-18922" b="-18922"/>
          <a:stretch>
            <a:fillRect/>
          </a:stretch>
        </p:blipFill>
        <p:spPr>
          <a:xfrm>
            <a:off x="609600" y="1492865"/>
            <a:ext cx="8077200" cy="4603135"/>
          </a:xfrm>
        </p:spPr>
      </p:pic>
      <p:sp>
        <p:nvSpPr>
          <p:cNvPr id="8" name="Slide Number Placeholder 9"/>
          <p:cNvSpPr>
            <a:spLocks noGrp="1"/>
          </p:cNvSpPr>
          <p:nvPr>
            <p:ph type="sldNum" sz="quarter" idx="12"/>
          </p:nvPr>
        </p:nvSpPr>
        <p:spPr/>
        <p:txBody>
          <a:bodyPr/>
          <a:lstStyle/>
          <a:p>
            <a:r>
              <a:rPr lang="en-US" sz="1000" i="0" dirty="0"/>
              <a:t>7-</a:t>
            </a:r>
            <a:fld id="{0CD9D783-C76B-4F4C-BE39-54956A6C4847}" type="slidenum">
              <a:rPr lang="en-US" sz="1000" i="0" smtClean="0"/>
              <a:pPr/>
              <a:t>7</a:t>
            </a:fld>
            <a:endParaRPr lang="en-US" sz="1000" i="0" dirty="0"/>
          </a:p>
        </p:txBody>
      </p:sp>
      <p:sp>
        <p:nvSpPr>
          <p:cNvPr id="9219" name="Rectangle 6"/>
          <p:cNvSpPr>
            <a:spLocks noChangeArrowheads="1"/>
          </p:cNvSpPr>
          <p:nvPr/>
        </p:nvSpPr>
        <p:spPr bwMode="auto">
          <a:xfrm>
            <a:off x="5638800" y="4767263"/>
            <a:ext cx="685800" cy="381000"/>
          </a:xfrm>
          <a:prstGeom prst="rect">
            <a:avLst/>
          </a:prstGeom>
          <a:noFill/>
          <a:ln w="12700">
            <a:noFill/>
            <a:miter lim="800000"/>
            <a:headEnd/>
            <a:tailEnd/>
          </a:ln>
        </p:spPr>
        <p:txBody>
          <a:bodyPr wrap="none" anchor="ctr"/>
          <a:lstStyle/>
          <a:p>
            <a:endParaRPr lang="en-US" dirty="0"/>
          </a:p>
        </p:txBody>
      </p:sp>
      <p:sp>
        <p:nvSpPr>
          <p:cNvPr id="9220" name="Rectangle 8"/>
          <p:cNvSpPr>
            <a:spLocks noChangeArrowheads="1"/>
          </p:cNvSpPr>
          <p:nvPr/>
        </p:nvSpPr>
        <p:spPr bwMode="auto">
          <a:xfrm>
            <a:off x="8001000" y="4614863"/>
            <a:ext cx="685800" cy="381000"/>
          </a:xfrm>
          <a:prstGeom prst="rect">
            <a:avLst/>
          </a:prstGeom>
          <a:noFill/>
          <a:ln w="12700">
            <a:noFill/>
            <a:miter lim="800000"/>
            <a:headEnd/>
            <a:tailEnd/>
          </a:ln>
        </p:spPr>
        <p:txBody>
          <a:bodyPr wrap="none" anchor="ctr"/>
          <a:lstStyle/>
          <a:p>
            <a:endParaRPr lang="en-US" dirty="0"/>
          </a:p>
        </p:txBody>
      </p:sp>
      <p:sp>
        <p:nvSpPr>
          <p:cNvPr id="7" name="TextBox 6"/>
          <p:cNvSpPr txBox="1"/>
          <p:nvPr/>
        </p:nvSpPr>
        <p:spPr>
          <a:xfrm>
            <a:off x="2095500" y="1554480"/>
            <a:ext cx="4953000" cy="369332"/>
          </a:xfrm>
          <a:prstGeom prst="rect">
            <a:avLst/>
          </a:prstGeom>
          <a:noFill/>
        </p:spPr>
        <p:txBody>
          <a:bodyPr wrap="square">
            <a:spAutoFit/>
          </a:bodyPr>
          <a:lstStyle/>
          <a:p>
            <a:pPr algn="ctr">
              <a:defRPr/>
            </a:pPr>
            <a:r>
              <a:rPr lang="en-US" sz="1800" b="1" dirty="0">
                <a:solidFill>
                  <a:srgbClr val="002060"/>
                </a:solidFill>
                <a:cs typeface="Times New Roman" pitchFamily="18" charset="0"/>
              </a:rPr>
              <a:t>Data from individual company financial records</a:t>
            </a:r>
          </a:p>
        </p:txBody>
      </p:sp>
      <p:sp>
        <p:nvSpPr>
          <p:cNvPr id="9" name="Rectangle 8"/>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192024" y="164592"/>
            <a:ext cx="8759952" cy="1206500"/>
          </a:xfrm>
        </p:spPr>
        <p:txBody>
          <a:bodyPr/>
          <a:lstStyle/>
          <a:p>
            <a:pPr algn="ctr"/>
            <a:r>
              <a:rPr lang="en-US" sz="4000" dirty="0"/>
              <a:t>Income Computation Example—Grandson</a:t>
            </a:r>
          </a:p>
        </p:txBody>
      </p:sp>
      <p:sp>
        <p:nvSpPr>
          <p:cNvPr id="10243" name="Rectangle 6"/>
          <p:cNvSpPr>
            <a:spLocks noChangeArrowheads="1"/>
          </p:cNvSpPr>
          <p:nvPr/>
        </p:nvSpPr>
        <p:spPr bwMode="auto">
          <a:xfrm>
            <a:off x="5638800" y="4876800"/>
            <a:ext cx="685800" cy="381000"/>
          </a:xfrm>
          <a:prstGeom prst="rect">
            <a:avLst/>
          </a:prstGeom>
          <a:noFill/>
          <a:ln w="12700">
            <a:noFill/>
            <a:miter lim="800000"/>
            <a:headEnd/>
            <a:tailEnd/>
          </a:ln>
        </p:spPr>
        <p:txBody>
          <a:bodyPr wrap="none" anchor="ctr"/>
          <a:lstStyle/>
          <a:p>
            <a:endParaRPr lang="en-US" dirty="0"/>
          </a:p>
        </p:txBody>
      </p:sp>
      <p:sp>
        <p:nvSpPr>
          <p:cNvPr id="10244" name="Rectangle 7"/>
          <p:cNvSpPr>
            <a:spLocks noChangeArrowheads="1"/>
          </p:cNvSpPr>
          <p:nvPr/>
        </p:nvSpPr>
        <p:spPr bwMode="auto">
          <a:xfrm>
            <a:off x="7620000" y="3429000"/>
            <a:ext cx="685800" cy="381000"/>
          </a:xfrm>
          <a:prstGeom prst="rect">
            <a:avLst/>
          </a:prstGeom>
          <a:noFill/>
          <a:ln w="12700">
            <a:noFill/>
            <a:miter lim="800000"/>
            <a:headEnd/>
            <a:tailEnd/>
          </a:ln>
        </p:spPr>
        <p:txBody>
          <a:bodyPr wrap="none" anchor="ctr"/>
          <a:lstStyle/>
          <a:p>
            <a:endParaRPr lang="en-US" dirty="0"/>
          </a:p>
        </p:txBody>
      </p:sp>
      <p:sp>
        <p:nvSpPr>
          <p:cNvPr id="10245" name="Rectangle 8"/>
          <p:cNvSpPr>
            <a:spLocks noChangeArrowheads="1"/>
          </p:cNvSpPr>
          <p:nvPr/>
        </p:nvSpPr>
        <p:spPr bwMode="auto">
          <a:xfrm>
            <a:off x="7848600" y="4572000"/>
            <a:ext cx="685800" cy="381000"/>
          </a:xfrm>
          <a:prstGeom prst="rect">
            <a:avLst/>
          </a:prstGeom>
          <a:noFill/>
          <a:ln w="12700">
            <a:noFill/>
            <a:miter lim="800000"/>
            <a:headEnd/>
            <a:tailEnd/>
          </a:ln>
        </p:spPr>
        <p:txBody>
          <a:bodyPr wrap="none" anchor="ctr"/>
          <a:lstStyle/>
          <a:p>
            <a:endParaRPr lang="en-US" dirty="0"/>
          </a:p>
        </p:txBody>
      </p:sp>
      <p:sp>
        <p:nvSpPr>
          <p:cNvPr id="8" name="TextBox 7"/>
          <p:cNvSpPr txBox="1"/>
          <p:nvPr/>
        </p:nvSpPr>
        <p:spPr>
          <a:xfrm>
            <a:off x="411480" y="1554480"/>
            <a:ext cx="8321040" cy="3847207"/>
          </a:xfrm>
          <a:prstGeom prst="rect">
            <a:avLst/>
          </a:prstGeom>
          <a:noFill/>
        </p:spPr>
        <p:txBody>
          <a:bodyPr wrap="square">
            <a:spAutoFit/>
          </a:bodyPr>
          <a:lstStyle/>
          <a:p>
            <a:pPr marL="457200" indent="-457200">
              <a:spcBef>
                <a:spcPts val="600"/>
              </a:spcBef>
              <a:spcAft>
                <a:spcPts val="0"/>
              </a:spcAft>
              <a:buFont typeface="Wingdings" panose="05000000000000000000" pitchFamily="2" charset="2"/>
              <a:buChar char="Ø"/>
              <a:defRPr/>
            </a:pPr>
            <a:r>
              <a:rPr lang="en-US" sz="2600" b="1" dirty="0">
                <a:solidFill>
                  <a:srgbClr val="000066"/>
                </a:solidFill>
              </a:rPr>
              <a:t>Begin with the grandson of the organization, and calculate each company’s 2021 accrual-based income. </a:t>
            </a:r>
          </a:p>
          <a:p>
            <a:pPr marL="457200" indent="-457200">
              <a:spcBef>
                <a:spcPts val="600"/>
              </a:spcBef>
              <a:spcAft>
                <a:spcPts val="0"/>
              </a:spcAft>
              <a:buFont typeface="Wingdings" panose="05000000000000000000" pitchFamily="2" charset="2"/>
              <a:buChar char="Ø"/>
              <a:defRPr/>
            </a:pPr>
            <a:r>
              <a:rPr lang="en-US" sz="2600" b="1" dirty="0">
                <a:solidFill>
                  <a:srgbClr val="000066"/>
                </a:solidFill>
              </a:rPr>
              <a:t>From the perspective of the consolidated entity, Bottom’s income for the period is $55,000 after deferring $20,000 in net intra-entity gains and recognizing the $25,000 excess amortization associated with the acquisition by Midway. </a:t>
            </a:r>
          </a:p>
          <a:p>
            <a:pPr marL="457200" indent="-457200">
              <a:spcBef>
                <a:spcPts val="600"/>
              </a:spcBef>
              <a:spcAft>
                <a:spcPts val="0"/>
              </a:spcAft>
              <a:buFont typeface="Wingdings" panose="05000000000000000000" pitchFamily="2" charset="2"/>
              <a:buChar char="Ø"/>
              <a:defRPr/>
            </a:pPr>
            <a:r>
              <a:rPr lang="en-US" sz="2600" b="1" dirty="0">
                <a:solidFill>
                  <a:srgbClr val="000066"/>
                </a:solidFill>
              </a:rPr>
              <a:t>$55,000 is the basis for the equity accrual by its parent and noncontrolling interest recognition.</a:t>
            </a:r>
            <a:endParaRPr lang="en-US" sz="2600" b="1" dirty="0">
              <a:solidFill>
                <a:srgbClr val="000066"/>
              </a:solidFill>
              <a:cs typeface="Times New Roman" pitchFamily="18" charset="0"/>
            </a:endParaRPr>
          </a:p>
        </p:txBody>
      </p:sp>
      <p:sp>
        <p:nvSpPr>
          <p:cNvPr id="9"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8</a:t>
            </a:fld>
            <a:endParaRPr lang="en-US" sz="1000" i="0" dirty="0"/>
          </a:p>
        </p:txBody>
      </p:sp>
      <p:sp>
        <p:nvSpPr>
          <p:cNvPr id="10" name="Rectangle 9"/>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192024" y="164592"/>
            <a:ext cx="8759952" cy="1206500"/>
          </a:xfrm>
        </p:spPr>
        <p:txBody>
          <a:bodyPr/>
          <a:lstStyle/>
          <a:p>
            <a:pPr algn="ctr"/>
            <a:r>
              <a:rPr lang="en-US" sz="4000" dirty="0"/>
              <a:t>Income Computation Example—Son</a:t>
            </a:r>
          </a:p>
        </p:txBody>
      </p:sp>
      <p:sp>
        <p:nvSpPr>
          <p:cNvPr id="10243" name="Rectangle 6"/>
          <p:cNvSpPr>
            <a:spLocks noChangeArrowheads="1"/>
          </p:cNvSpPr>
          <p:nvPr/>
        </p:nvSpPr>
        <p:spPr bwMode="auto">
          <a:xfrm>
            <a:off x="5638800" y="4876800"/>
            <a:ext cx="685800" cy="381000"/>
          </a:xfrm>
          <a:prstGeom prst="rect">
            <a:avLst/>
          </a:prstGeom>
          <a:noFill/>
          <a:ln w="12700">
            <a:noFill/>
            <a:miter lim="800000"/>
            <a:headEnd/>
            <a:tailEnd/>
          </a:ln>
        </p:spPr>
        <p:txBody>
          <a:bodyPr wrap="none" anchor="ctr"/>
          <a:lstStyle/>
          <a:p>
            <a:endParaRPr lang="en-US" dirty="0"/>
          </a:p>
        </p:txBody>
      </p:sp>
      <p:sp>
        <p:nvSpPr>
          <p:cNvPr id="10244" name="Rectangle 7"/>
          <p:cNvSpPr>
            <a:spLocks noChangeArrowheads="1"/>
          </p:cNvSpPr>
          <p:nvPr/>
        </p:nvSpPr>
        <p:spPr bwMode="auto">
          <a:xfrm>
            <a:off x="7620000" y="3429000"/>
            <a:ext cx="685800" cy="381000"/>
          </a:xfrm>
          <a:prstGeom prst="rect">
            <a:avLst/>
          </a:prstGeom>
          <a:noFill/>
          <a:ln w="12700">
            <a:noFill/>
            <a:miter lim="800000"/>
            <a:headEnd/>
            <a:tailEnd/>
          </a:ln>
        </p:spPr>
        <p:txBody>
          <a:bodyPr wrap="none" anchor="ctr"/>
          <a:lstStyle/>
          <a:p>
            <a:endParaRPr lang="en-US" dirty="0"/>
          </a:p>
        </p:txBody>
      </p:sp>
      <p:sp>
        <p:nvSpPr>
          <p:cNvPr id="10245" name="Rectangle 8"/>
          <p:cNvSpPr>
            <a:spLocks noChangeArrowheads="1"/>
          </p:cNvSpPr>
          <p:nvPr/>
        </p:nvSpPr>
        <p:spPr bwMode="auto">
          <a:xfrm>
            <a:off x="7848600" y="4572000"/>
            <a:ext cx="685800" cy="381000"/>
          </a:xfrm>
          <a:prstGeom prst="rect">
            <a:avLst/>
          </a:prstGeom>
          <a:noFill/>
          <a:ln w="12700">
            <a:noFill/>
            <a:miter lim="800000"/>
            <a:headEnd/>
            <a:tailEnd/>
          </a:ln>
        </p:spPr>
        <p:txBody>
          <a:bodyPr wrap="none" anchor="ctr"/>
          <a:lstStyle/>
          <a:p>
            <a:endParaRPr lang="en-US" dirty="0"/>
          </a:p>
        </p:txBody>
      </p:sp>
      <p:sp>
        <p:nvSpPr>
          <p:cNvPr id="8" name="TextBox 7"/>
          <p:cNvSpPr txBox="1"/>
          <p:nvPr/>
        </p:nvSpPr>
        <p:spPr>
          <a:xfrm>
            <a:off x="411479" y="1554480"/>
            <a:ext cx="8321040" cy="954107"/>
          </a:xfrm>
          <a:prstGeom prst="rect">
            <a:avLst/>
          </a:prstGeom>
          <a:noFill/>
        </p:spPr>
        <p:txBody>
          <a:bodyPr wrap="square">
            <a:spAutoFit/>
          </a:bodyPr>
          <a:lstStyle/>
          <a:p>
            <a:pPr>
              <a:defRPr/>
            </a:pPr>
            <a:r>
              <a:rPr lang="en-US" sz="2800" b="1" dirty="0">
                <a:solidFill>
                  <a:srgbClr val="002060"/>
                </a:solidFill>
                <a:cs typeface="Times New Roman" pitchFamily="18" charset="0"/>
              </a:rPr>
              <a:t>Following the consolidation steps, determine Midway’s accrual-based income:</a:t>
            </a:r>
          </a:p>
        </p:txBody>
      </p:sp>
      <p:sp>
        <p:nvSpPr>
          <p:cNvPr id="9" name="Slide Number Placeholder 9"/>
          <p:cNvSpPr>
            <a:spLocks noGrp="1"/>
          </p:cNvSpPr>
          <p:nvPr>
            <p:ph type="sldNum" sz="quarter" idx="12"/>
          </p:nvPr>
        </p:nvSpPr>
        <p:spPr>
          <a:xfrm>
            <a:off x="8229600" y="6553200"/>
            <a:ext cx="533400" cy="304800"/>
          </a:xfrm>
        </p:spPr>
        <p:txBody>
          <a:bodyPr/>
          <a:lstStyle/>
          <a:p>
            <a:r>
              <a:rPr lang="en-US" sz="1000" i="0" dirty="0"/>
              <a:t>7-</a:t>
            </a:r>
            <a:fld id="{0CD9D783-C76B-4F4C-BE39-54956A6C4847}" type="slidenum">
              <a:rPr lang="en-US" sz="1000" i="0" smtClean="0"/>
              <a:pPr/>
              <a:t>9</a:t>
            </a:fld>
            <a:endParaRPr lang="en-US" sz="1000" i="0" dirty="0"/>
          </a:p>
        </p:txBody>
      </p:sp>
      <p:sp>
        <p:nvSpPr>
          <p:cNvPr id="10" name="Rectangle 9"/>
          <p:cNvSpPr/>
          <p:nvPr/>
        </p:nvSpPr>
        <p:spPr>
          <a:xfrm>
            <a:off x="466344"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7 at 3.04.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67000"/>
            <a:ext cx="9144000" cy="3250350"/>
          </a:xfrm>
          <a:prstGeom prst="rect">
            <a:avLst/>
          </a:prstGeom>
        </p:spPr>
      </p:pic>
    </p:spTree>
    <p:extLst>
      <p:ext uri="{BB962C8B-B14F-4D97-AF65-F5344CB8AC3E}">
        <p14:creationId xmlns:p14="http://schemas.microsoft.com/office/powerpoint/2010/main" val="170913712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4"/>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de Bar">
  <a:themeElements>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fontScheme name="Side B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6544</TotalTime>
  <Pages>10</Pages>
  <Words>8857</Words>
  <Application>Microsoft Office PowerPoint</Application>
  <PresentationFormat>On-screen Show (4:3)</PresentationFormat>
  <Paragraphs>429</Paragraphs>
  <Slides>56</Slides>
  <Notes>56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56</vt:i4>
      </vt:variant>
    </vt:vector>
  </HeadingPairs>
  <TitlesOfParts>
    <vt:vector size="60" baseType="lpstr">
      <vt:lpstr>Arial</vt:lpstr>
      <vt:lpstr>Times New Roman</vt:lpstr>
      <vt:lpstr>Wingdings</vt:lpstr>
      <vt:lpstr>Side Bar</vt:lpstr>
      <vt:lpstr>Chapter Seven</vt:lpstr>
      <vt:lpstr>Learning Objective 7-1</vt:lpstr>
      <vt:lpstr>Indirect Subsidiary Control</vt:lpstr>
      <vt:lpstr> The Consolidation Process  When Indirect Control Is Present</vt:lpstr>
      <vt:lpstr>Calculation of Subsidiary Income</vt:lpstr>
      <vt:lpstr>Income Computation Example</vt:lpstr>
      <vt:lpstr>Income Computation Example—Individual Company Financial Records</vt:lpstr>
      <vt:lpstr>Income Computation Example—Grandson</vt:lpstr>
      <vt:lpstr>Income Computation Example—Son</vt:lpstr>
      <vt:lpstr>Income Computation Example—Father</vt:lpstr>
      <vt:lpstr>Income Computation Example—Net Income Attributable to the Noncontrolling Interest</vt:lpstr>
      <vt:lpstr>Income Computation Example—Combined Organization’s Net Income</vt:lpstr>
      <vt:lpstr>Consolidation Process—Indirect Control</vt:lpstr>
      <vt:lpstr>Learning Objective 7-2</vt:lpstr>
      <vt:lpstr>Indirect Subsidiary Control—Connecting Affiliation</vt:lpstr>
      <vt:lpstr>Indirect Subsidiary Control—Connecting Affiliation Example</vt:lpstr>
      <vt:lpstr>Indirect Subsidiary Control—Connecting Affiliation Valuation</vt:lpstr>
      <vt:lpstr>Indirect Subsidiary Control—Connecting Affiliation Consolidation</vt:lpstr>
      <vt:lpstr>Indirect Subsidiary Control—Connecting Affiliation Accrual-Based Income</vt:lpstr>
      <vt:lpstr>Indirect Subsidiary Control—Connecting Affiliation Accrual-Based Income Calculations</vt:lpstr>
      <vt:lpstr>Indirect Subsidiary Control—Connecting Affiliation Consolidation Rules</vt:lpstr>
      <vt:lpstr>Learning Objective 7-3</vt:lpstr>
      <vt:lpstr>Mutual Ownership</vt:lpstr>
      <vt:lpstr>Mutual Ownership—Parent’s  Stock Owned by Subsidiary</vt:lpstr>
      <vt:lpstr>Mutual Ownership—Financial Reporting</vt:lpstr>
      <vt:lpstr>Mutual Ownership—Treasury Stock Approach Example</vt:lpstr>
      <vt:lpstr>Mutual Ownership—Treasury Stock Approach Worksheet</vt:lpstr>
      <vt:lpstr>Mutual Ownership—Treasury Stock  Approach Consolidation Entries</vt:lpstr>
      <vt:lpstr>Learning Objective 7-4</vt:lpstr>
      <vt:lpstr>Income Tax Accounting for a Consolidated Entity—Affiliated Groups</vt:lpstr>
      <vt:lpstr>Income Tax Accounting for a Consolidated Entity Criteria</vt:lpstr>
      <vt:lpstr>Income Tax Accounting for a Consolidated Entity vs. Financial Reporting </vt:lpstr>
      <vt:lpstr>Income Tax Accounting for a Business Combination Intra-Entity Profits and Losses</vt:lpstr>
      <vt:lpstr>Learning Objective 7-5</vt:lpstr>
      <vt:lpstr>Income Tax Accounting—Deferred Income Taxes</vt:lpstr>
      <vt:lpstr>Intra-Entity Dividends—80 Percent Ownership</vt:lpstr>
      <vt:lpstr>Intra-Entity Dividends—Less Than 80 Percent Ownership</vt:lpstr>
      <vt:lpstr>Intra-Entity Dividends—Less Than 80 Percent Ownership (continued)</vt:lpstr>
      <vt:lpstr>Income Tax Accounting—The Impact of Goodwill</vt:lpstr>
      <vt:lpstr>Income Tax Accounting— Intra-Entity Gains </vt:lpstr>
      <vt:lpstr>Assigning Income Tax Expense—Consolidated Return</vt:lpstr>
      <vt:lpstr>Percentage Allocation Method and Separate Return Method</vt:lpstr>
      <vt:lpstr>Learning Objective 7-6</vt:lpstr>
      <vt:lpstr>Filing of Separate Tax Returns </vt:lpstr>
      <vt:lpstr>Filing Separate Tax Returns (continued)</vt:lpstr>
      <vt:lpstr>Filing Separate Tax Returns—Timing Differences</vt:lpstr>
      <vt:lpstr>Learning Objective 7-7</vt:lpstr>
      <vt:lpstr>Temporary Differences Generated by Business Combinations</vt:lpstr>
      <vt:lpstr>GAAP Guidance on Temporary  Differences in Business Combinations</vt:lpstr>
      <vt:lpstr>Learning Objective 7-8</vt:lpstr>
      <vt:lpstr>Consolidated Entities and  Operating Loss Carryforward</vt:lpstr>
      <vt:lpstr>Operating Loss Carryforwards FASB ASC Topic 740</vt:lpstr>
      <vt:lpstr>Operating Loss Carryforwards Example</vt:lpstr>
      <vt:lpstr>Operating Loss Carryforwards Example—Goodwill Calculation</vt:lpstr>
      <vt:lpstr>IFRS and U.S. GAAP Differences</vt:lpstr>
      <vt:lpstr>FASB Accounting Standards Update (ASU) (Topic 740)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524</cp:revision>
  <dcterms:created xsi:type="dcterms:W3CDTF">1998-05-05T02:49:56Z</dcterms:created>
  <dcterms:modified xsi:type="dcterms:W3CDTF">2019-10-15T17:20:10Z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656A3809-50FE-4B55-88DB-E3A179383EB2</vt:lpwstr>
  </property>
  <property fmtid="{D5CDD505-2E9C-101B-9397-08002B2CF9AE}" pid="3" name="ArticulatePath">
    <vt:lpwstr>IPPTChap007</vt:lpwstr>
  </property>
</Properties>
</file>