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56"/>
  </p:notesMasterIdLst>
  <p:handoutMasterIdLst>
    <p:handoutMasterId r:id="rId57"/>
  </p:handoutMasterIdLst>
  <p:sldIdLst>
    <p:sldId id="342" r:id="rId2"/>
    <p:sldId id="388" r:id="rId3"/>
    <p:sldId id="344" r:id="rId4"/>
    <p:sldId id="389" r:id="rId5"/>
    <p:sldId id="391" r:id="rId6"/>
    <p:sldId id="345" r:id="rId7"/>
    <p:sldId id="401" r:id="rId8"/>
    <p:sldId id="392" r:id="rId9"/>
    <p:sldId id="403" r:id="rId10"/>
    <p:sldId id="346" r:id="rId11"/>
    <p:sldId id="402" r:id="rId12"/>
    <p:sldId id="408" r:id="rId13"/>
    <p:sldId id="393" r:id="rId14"/>
    <p:sldId id="347" r:id="rId15"/>
    <p:sldId id="404" r:id="rId16"/>
    <p:sldId id="348" r:id="rId17"/>
    <p:sldId id="405" r:id="rId18"/>
    <p:sldId id="380" r:id="rId19"/>
    <p:sldId id="394" r:id="rId20"/>
    <p:sldId id="381" r:id="rId21"/>
    <p:sldId id="377" r:id="rId22"/>
    <p:sldId id="378" r:id="rId23"/>
    <p:sldId id="379" r:id="rId24"/>
    <p:sldId id="382" r:id="rId25"/>
    <p:sldId id="383" r:id="rId26"/>
    <p:sldId id="351" r:id="rId27"/>
    <p:sldId id="406" r:id="rId28"/>
    <p:sldId id="416" r:id="rId29"/>
    <p:sldId id="375" r:id="rId30"/>
    <p:sldId id="350" r:id="rId31"/>
    <p:sldId id="387" r:id="rId32"/>
    <p:sldId id="386" r:id="rId33"/>
    <p:sldId id="407" r:id="rId34"/>
    <p:sldId id="396" r:id="rId35"/>
    <p:sldId id="354" r:id="rId36"/>
    <p:sldId id="410" r:id="rId37"/>
    <p:sldId id="409" r:id="rId38"/>
    <p:sldId id="355" r:id="rId39"/>
    <p:sldId id="356" r:id="rId40"/>
    <p:sldId id="411" r:id="rId41"/>
    <p:sldId id="369" r:id="rId42"/>
    <p:sldId id="395" r:id="rId43"/>
    <p:sldId id="372" r:id="rId44"/>
    <p:sldId id="412" r:id="rId45"/>
    <p:sldId id="398" r:id="rId46"/>
    <p:sldId id="359" r:id="rId47"/>
    <p:sldId id="360" r:id="rId48"/>
    <p:sldId id="413" r:id="rId49"/>
    <p:sldId id="361" r:id="rId50"/>
    <p:sldId id="363" r:id="rId51"/>
    <p:sldId id="366" r:id="rId52"/>
    <p:sldId id="374" r:id="rId53"/>
    <p:sldId id="414" r:id="rId54"/>
    <p:sldId id="415" r:id="rId55"/>
  </p:sldIdLst>
  <p:sldSz cx="9144000" cy="6858000" type="screen4x3"/>
  <p:notesSz cx="9296400" cy="70104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8" clrIdx="0"/>
  <p:cmAuthor id="1" name="Anna Lusher" initials="AL" lastIdx="4" clrIdx="1"/>
  <p:cmAuthor id="2" name="Bobbie Gershman" initials="BG" lastIdx="28" clrIdx="2">
    <p:extLst/>
  </p:cmAuthor>
  <p:cmAuthor id="3" name="Amanda Brenner" initials="" lastIdx="0" clrIdx="3"/>
  <p:cmAuthor id="4" name="John Abernathy" initials="JA" lastIdx="4" clrIdx="4">
    <p:extLst/>
  </p:cmAuthor>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75F"/>
    <a:srgbClr val="333300"/>
    <a:srgbClr val="CCFFFF"/>
    <a:srgbClr val="777777"/>
    <a:srgbClr val="FFFFFF"/>
    <a:srgbClr val="000099"/>
    <a:srgbClr val="00FF00"/>
    <a:srgbClr val="663300"/>
    <a:srgbClr val="FF00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46" autoAdjust="0"/>
    <p:restoredTop sz="55926" autoAdjust="0"/>
  </p:normalViewPr>
  <p:slideViewPr>
    <p:cSldViewPr>
      <p:cViewPr varScale="1">
        <p:scale>
          <a:sx n="68" d="100"/>
          <a:sy n="68" d="100"/>
        </p:scale>
        <p:origin x="2388" y="7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42.xml"/><Relationship Id="rId3" Type="http://schemas.openxmlformats.org/officeDocument/2006/relationships/slide" Target="slides/slide5.xml"/><Relationship Id="rId7" Type="http://schemas.openxmlformats.org/officeDocument/2006/relationships/slide" Target="slides/slide34.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19.xml"/><Relationship Id="rId5" Type="http://schemas.openxmlformats.org/officeDocument/2006/relationships/slide" Target="slides/slide13.xml"/><Relationship Id="rId4"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8059034" y="176477"/>
            <a:ext cx="1028630" cy="280533"/>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dirty="0">
                <a:latin typeface="Arial" charset="0"/>
              </a:rPr>
              <a:t>1-</a:t>
            </a:r>
            <a:fld id="{3D51AB34-8A7E-4400-B8BA-FF60565CBE73}"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362161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239520" y="3329940"/>
            <a:ext cx="6817360" cy="3154680"/>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1747" name="Rectangle 3"/>
          <p:cNvSpPr>
            <a:spLocks noGrp="1" noRot="1" noChangeAspect="1" noChangeArrowheads="1" noTextEdit="1"/>
          </p:cNvSpPr>
          <p:nvPr>
            <p:ph type="sldImg" idx="2"/>
          </p:nvPr>
        </p:nvSpPr>
        <p:spPr bwMode="auto">
          <a:xfrm>
            <a:off x="2901950" y="530225"/>
            <a:ext cx="3492500" cy="26193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2690395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234949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4</a:t>
            </a:r>
          </a:p>
        </p:txBody>
      </p:sp>
      <p:sp>
        <p:nvSpPr>
          <p:cNvPr id="3584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6" name="Rectangle 6"/>
          <p:cNvSpPr>
            <a:spLocks noGrp="1" noRot="1" noChangeAspect="1" noChangeArrowheads="1" noTextEdit="1"/>
          </p:cNvSpPr>
          <p:nvPr>
            <p:ph type="sldImg"/>
          </p:nvPr>
        </p:nvSpPr>
        <p:spPr>
          <a:xfrm>
            <a:off x="2901950" y="530225"/>
            <a:ext cx="3492500" cy="2619375"/>
          </a:xfrm>
          <a:ln cap="flat"/>
        </p:spPr>
      </p:sp>
      <p:sp>
        <p:nvSpPr>
          <p:cNvPr id="35847"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 addition, because of the markup, Arlington’s records show a $30,000 gross profit from this intra-entity sale. However,</a:t>
            </a:r>
            <a:r>
              <a:rPr lang="en-US" baseline="0" dirty="0"/>
              <a:t> b</a:t>
            </a:r>
            <a:r>
              <a:rPr lang="en-US" dirty="0"/>
              <a:t>ecause the transaction did not occur with an outside party, recognition of this profit is not appropriate for the combination as a whole.</a:t>
            </a:r>
            <a:endParaRPr lang="en-US" b="1" dirty="0"/>
          </a:p>
          <a:p>
            <a:endParaRPr lang="en-US" dirty="0"/>
          </a:p>
          <a:p>
            <a:r>
              <a:rPr lang="en-US" dirty="0"/>
              <a:t>Correcting the ending inventory requires only reducing the asset. However, correcting gross profit requires a careful analysis of the effect of the intra-entity transfer on the Cost of Goods Sold account.</a:t>
            </a:r>
            <a:r>
              <a:rPr lang="en-US" baseline="0" dirty="0"/>
              <a:t> In the Arlington/Zirkin example, d</a:t>
            </a:r>
            <a:r>
              <a:rPr lang="en-US" dirty="0"/>
              <a:t>espite Entry </a:t>
            </a:r>
            <a:r>
              <a:rPr lang="en-US" b="0" dirty="0"/>
              <a:t>TI, </a:t>
            </a:r>
            <a:r>
              <a:rPr lang="en-US" dirty="0"/>
              <a:t>the inflated ending inventory figure causes Cost of Goods Sold to be too low and, thus, profits to be too high by $30,000. For consolidation purposes, the expense is increased by this amount through a worksheet adjustment that properly removes the unrealized gross profit from consolidated net income. </a:t>
            </a:r>
          </a:p>
        </p:txBody>
      </p:sp>
    </p:spTree>
    <p:extLst>
      <p:ext uri="{BB962C8B-B14F-4D97-AF65-F5344CB8AC3E}">
        <p14:creationId xmlns:p14="http://schemas.microsoft.com/office/powerpoint/2010/main" val="2587193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4</a:t>
            </a:r>
          </a:p>
        </p:txBody>
      </p:sp>
      <p:sp>
        <p:nvSpPr>
          <p:cNvPr id="3584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6" name="Rectangle 6"/>
          <p:cNvSpPr>
            <a:spLocks noGrp="1" noRot="1" noChangeAspect="1" noChangeArrowheads="1" noTextEdit="1"/>
          </p:cNvSpPr>
          <p:nvPr>
            <p:ph type="sldImg"/>
          </p:nvPr>
        </p:nvSpPr>
        <p:spPr>
          <a:xfrm>
            <a:off x="2901950" y="530225"/>
            <a:ext cx="3492500" cy="2619375"/>
          </a:xfrm>
          <a:ln cap="flat"/>
        </p:spPr>
      </p:sp>
      <p:sp>
        <p:nvSpPr>
          <p:cNvPr id="35847" name="Rectangle 7"/>
          <p:cNvSpPr>
            <a:spLocks noGrp="1" noChangeArrowheads="1"/>
          </p:cNvSpPr>
          <p:nvPr>
            <p:ph type="body" idx="1"/>
          </p:nvPr>
        </p:nvSpPr>
        <p:spPr>
          <a:noFill/>
          <a:ln w="9525"/>
        </p:spPr>
        <p:txBody>
          <a:bodyPr/>
          <a:lstStyle/>
          <a:p>
            <a:r>
              <a:rPr lang="en-US" dirty="0"/>
              <a:t>Consequently, if all of the transferred inventory is retained by the business combination at the end of the year, the worksheet entry labeled</a:t>
            </a:r>
            <a:r>
              <a:rPr lang="en-US" baseline="0" dirty="0"/>
              <a:t> G</a:t>
            </a:r>
            <a:r>
              <a:rPr lang="en-US" dirty="0"/>
              <a:t> also must be included to eliminate the effects of the seller’s gross profit</a:t>
            </a:r>
            <a:r>
              <a:rPr lang="en-US" baseline="0" dirty="0"/>
              <a:t> (</a:t>
            </a:r>
            <a:r>
              <a:rPr lang="en-US" dirty="0"/>
              <a:t>$30,000) that remains unrealized within the buyer’s ending inventory in Year 1.</a:t>
            </a:r>
          </a:p>
        </p:txBody>
      </p:sp>
    </p:spTree>
    <p:extLst>
      <p:ext uri="{BB962C8B-B14F-4D97-AF65-F5344CB8AC3E}">
        <p14:creationId xmlns:p14="http://schemas.microsoft.com/office/powerpoint/2010/main" val="4243430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4</a:t>
            </a:r>
          </a:p>
        </p:txBody>
      </p:sp>
      <p:sp>
        <p:nvSpPr>
          <p:cNvPr id="3584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6" name="Rectangle 6"/>
          <p:cNvSpPr>
            <a:spLocks noGrp="1" noRot="1" noChangeAspect="1" noChangeArrowheads="1" noTextEdit="1"/>
          </p:cNvSpPr>
          <p:nvPr>
            <p:ph type="sldImg"/>
          </p:nvPr>
        </p:nvSpPr>
        <p:spPr>
          <a:xfrm>
            <a:off x="2901950" y="530225"/>
            <a:ext cx="3492500" cy="2619375"/>
          </a:xfrm>
          <a:ln cap="flat"/>
        </p:spPr>
      </p:sp>
      <p:sp>
        <p:nvSpPr>
          <p:cNvPr id="35847" name="Rectangle 7"/>
          <p:cNvSpPr>
            <a:spLocks noGrp="1" noChangeArrowheads="1"/>
          </p:cNvSpPr>
          <p:nvPr>
            <p:ph type="body" idx="1"/>
          </p:nvPr>
        </p:nvSpPr>
        <p:spPr>
          <a:noFill/>
          <a:ln w="9525"/>
        </p:spPr>
        <p:txBody>
          <a:bodyPr/>
          <a:lstStyle/>
          <a:p>
            <a:r>
              <a:rPr lang="en-US" dirty="0"/>
              <a:t>Only the transferred inventory still held at year-end continues to be recorded in the separate statements at a value more than the historical cost.</a:t>
            </a:r>
            <a:r>
              <a:rPr lang="en-US" baseline="0" dirty="0"/>
              <a:t> </a:t>
            </a:r>
            <a:r>
              <a:rPr lang="en-US" dirty="0"/>
              <a:t>For this reason, the ending inventory intra-entity gross profit elimination (Entry G) is based not on total intra-entity sales but only on the amount of transferred merchandise retained within the business at the end of the year.</a:t>
            </a:r>
          </a:p>
          <a:p>
            <a:endParaRPr lang="en-US" dirty="0"/>
          </a:p>
          <a:p>
            <a:r>
              <a:rPr lang="en-US" dirty="0"/>
              <a:t>Because the gross profit rate was 37</a:t>
            </a:r>
            <a:r>
              <a:rPr lang="en-US" baseline="30000" dirty="0"/>
              <a:t>1</a:t>
            </a:r>
            <a:r>
              <a:rPr lang="en-US" dirty="0"/>
              <a:t>⁄</a:t>
            </a:r>
            <a:r>
              <a:rPr lang="en-US" baseline="-25000" dirty="0"/>
              <a:t>2</a:t>
            </a:r>
            <a:r>
              <a:rPr lang="en-US" dirty="0"/>
              <a:t> percent ($30,000 gross profit/$80,000 transfer price), this retained inventory is stated at a value $7,500 more than its original cost ($20,000 × 37</a:t>
            </a:r>
            <a:r>
              <a:rPr lang="en-US" baseline="30000" dirty="0"/>
              <a:t>1</a:t>
            </a:r>
            <a:r>
              <a:rPr lang="en-US" dirty="0"/>
              <a:t>⁄</a:t>
            </a:r>
            <a:r>
              <a:rPr lang="en-US" baseline="-25000" dirty="0"/>
              <a:t>2</a:t>
            </a:r>
            <a:r>
              <a:rPr lang="en-US" dirty="0"/>
              <a:t>%). The required reduction (Entry G) is not the entire $30,000 shown previously but only the $7,500 intra-entity gross profit that remains in ending inventory.</a:t>
            </a:r>
          </a:p>
        </p:txBody>
      </p:sp>
    </p:spTree>
    <p:extLst>
      <p:ext uri="{BB962C8B-B14F-4D97-AF65-F5344CB8AC3E}">
        <p14:creationId xmlns:p14="http://schemas.microsoft.com/office/powerpoint/2010/main" val="345266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t>LO 5-4:</a:t>
            </a:r>
            <a:r>
              <a:rPr lang="en-US" baseline="0" dirty="0"/>
              <a:t> </a:t>
            </a:r>
            <a:r>
              <a:rPr lang="en-US" dirty="0"/>
              <a:t>Understand that the consolidation process for inventory transfers is designed to defer the intra-entity gross profit remaining in ending inventory from the year of transfer into the year of disposal or consumption.</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074986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6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5</a:t>
            </a:r>
          </a:p>
        </p:txBody>
      </p:sp>
      <p:sp>
        <p:nvSpPr>
          <p:cNvPr id="3686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6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70" name="Rectangle 6"/>
          <p:cNvSpPr>
            <a:spLocks noGrp="1" noRot="1" noChangeAspect="1" noChangeArrowheads="1" noTextEdit="1"/>
          </p:cNvSpPr>
          <p:nvPr>
            <p:ph type="sldImg"/>
          </p:nvPr>
        </p:nvSpPr>
        <p:spPr>
          <a:xfrm>
            <a:off x="2901950" y="530225"/>
            <a:ext cx="3492500" cy="2619375"/>
          </a:xfrm>
          <a:ln cap="flat"/>
        </p:spPr>
      </p:sp>
      <p:sp>
        <p:nvSpPr>
          <p:cNvPr id="36871" name="Rectangle 7"/>
          <p:cNvSpPr>
            <a:spLocks noGrp="1" noChangeArrowheads="1"/>
          </p:cNvSpPr>
          <p:nvPr>
            <p:ph type="body" idx="1"/>
          </p:nvPr>
        </p:nvSpPr>
        <p:spPr>
          <a:noFill/>
          <a:ln w="9525"/>
        </p:spPr>
        <p:txBody>
          <a:bodyPr/>
          <a:lstStyle/>
          <a:p>
            <a:r>
              <a:rPr lang="en-US" dirty="0"/>
              <a:t>Whenever intra-entity profit is present in ending inventory, one further consolidation entry is eventually required. Although Entry G removes the gross profit from the consolidated inventory balances in the year of transfer, the $7,500 overstatement remains within the separate financial records of the buyer and seller. Although Entry G removes the gross profit from the consolidated inventory balances in the year of transfer, the $7,500 overstatement remains within the separate financial records of the buyer and seller. The effects of this deferred gross profit are carried into their beginning balances in the subsequent year. Hence, a worksheet adjustment is necessary in the period following the transfer. For consolidation purposes, the ending inventory portion of intra-entity gross profit must be adjusted in two successive years (from ending inventory in the year of transfer and from beginning inventory of the next period). </a:t>
            </a:r>
          </a:p>
          <a:p>
            <a:endParaRPr lang="en-US" dirty="0"/>
          </a:p>
          <a:p>
            <a:r>
              <a:rPr lang="en-US" dirty="0"/>
              <a:t>Referring again to Arlington’s sale of inventory to Zirkin, the $7,500 intra-entity gross profit is still in Zirkin’s Inventory account at the start of the subsequent year.</a:t>
            </a:r>
          </a:p>
        </p:txBody>
      </p:sp>
    </p:spTree>
    <p:extLst>
      <p:ext uri="{BB962C8B-B14F-4D97-AF65-F5344CB8AC3E}">
        <p14:creationId xmlns:p14="http://schemas.microsoft.com/office/powerpoint/2010/main" val="980782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6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5</a:t>
            </a:r>
          </a:p>
        </p:txBody>
      </p:sp>
      <p:sp>
        <p:nvSpPr>
          <p:cNvPr id="3686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6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6870" name="Rectangle 6"/>
          <p:cNvSpPr>
            <a:spLocks noGrp="1" noRot="1" noChangeAspect="1" noChangeArrowheads="1" noTextEdit="1"/>
          </p:cNvSpPr>
          <p:nvPr>
            <p:ph type="sldImg"/>
          </p:nvPr>
        </p:nvSpPr>
        <p:spPr>
          <a:xfrm>
            <a:off x="2901950" y="530225"/>
            <a:ext cx="3492500" cy="2619375"/>
          </a:xfrm>
          <a:ln cap="flat"/>
        </p:spPr>
      </p:sp>
      <p:sp>
        <p:nvSpPr>
          <p:cNvPr id="36871" name="Rectangle 7"/>
          <p:cNvSpPr>
            <a:spLocks noGrp="1" noChangeArrowheads="1"/>
          </p:cNvSpPr>
          <p:nvPr>
            <p:ph type="body" idx="1"/>
          </p:nvPr>
        </p:nvSpPr>
        <p:spPr>
          <a:noFill/>
          <a:ln w="9525"/>
        </p:spPr>
        <p:txBody>
          <a:bodyPr/>
          <a:lstStyle/>
          <a:p>
            <a:r>
              <a:rPr lang="en-US" dirty="0"/>
              <a:t>Once again, the overstatement is removed within the consolidation process but this time from the beginning inventory balance (which appears in the financial statements only as a positive component of cost of goods sold). This elimination is termed </a:t>
            </a:r>
            <a:r>
              <a:rPr lang="en-US" i="1" dirty="0"/>
              <a:t>Entry *G</a:t>
            </a:r>
            <a:r>
              <a:rPr lang="en-US" dirty="0"/>
              <a:t>. The asterisk indicates that a previous year transfer created the intra-entity gross profits.</a:t>
            </a:r>
          </a:p>
          <a:p>
            <a:endParaRPr lang="en-US" dirty="0"/>
          </a:p>
          <a:p>
            <a:r>
              <a:rPr lang="en-US" dirty="0"/>
              <a:t>From a consolidated view, the buyer’s Cost of Goods Sold (through the beginning inventory component) and the seller’s Retained Earnings accounts as of the beginning of Year 2 contain the intra-entity profit and must both be reduced in Entry *G.</a:t>
            </a:r>
          </a:p>
        </p:txBody>
      </p:sp>
    </p:spTree>
    <p:extLst>
      <p:ext uri="{BB962C8B-B14F-4D97-AF65-F5344CB8AC3E}">
        <p14:creationId xmlns:p14="http://schemas.microsoft.com/office/powerpoint/2010/main" val="3721267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6</a:t>
            </a:r>
          </a:p>
        </p:txBody>
      </p:sp>
      <p:sp>
        <p:nvSpPr>
          <p:cNvPr id="3891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8" name="Rectangle 6"/>
          <p:cNvSpPr>
            <a:spLocks noGrp="1" noRot="1" noChangeAspect="1" noChangeArrowheads="1" noTextEdit="1"/>
          </p:cNvSpPr>
          <p:nvPr>
            <p:ph type="sldImg"/>
          </p:nvPr>
        </p:nvSpPr>
        <p:spPr>
          <a:xfrm>
            <a:off x="2901950" y="530225"/>
            <a:ext cx="3492500" cy="2619375"/>
          </a:xfrm>
          <a:ln cap="flat"/>
        </p:spPr>
      </p:sp>
      <p:sp>
        <p:nvSpPr>
          <p:cNvPr id="38919" name="Rectangle 7"/>
          <p:cNvSpPr>
            <a:spLocks noGrp="1" noChangeArrowheads="1"/>
          </p:cNvSpPr>
          <p:nvPr>
            <p:ph type="body" idx="1"/>
          </p:nvPr>
        </p:nvSpPr>
        <p:spPr>
          <a:noFill/>
          <a:ln w="9525"/>
        </p:spPr>
        <p:txBody>
          <a:bodyPr/>
          <a:lstStyle/>
          <a:p>
            <a:r>
              <a:rPr lang="en-US" dirty="0"/>
              <a:t>In Entry *G, removal of the $7,500 from beginning inventory (within Cost of Goods Sold) appropriately increases current net income and should not pose a significant conceptual problem. However, the rationale for decreasing the seller’s beginning Retained Earnings deserves further explanation. This reduction removes the intra-entity gross profit in ending inventory (recognized by the seller in the year of transfer) so that the profit is reported in the period when a sale to an outside party takes place. Despite the consolidation entries in Year 1, the $7,500 gross profit remained on this company’s separate books and was closed to Retained Earnings at the end of the period. Recall that consolidation entries are never posted to the individual affiliate’s books.</a:t>
            </a:r>
          </a:p>
        </p:txBody>
      </p:sp>
    </p:spTree>
    <p:extLst>
      <p:ext uri="{BB962C8B-B14F-4D97-AF65-F5344CB8AC3E}">
        <p14:creationId xmlns:p14="http://schemas.microsoft.com/office/powerpoint/2010/main" val="1111034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6</a:t>
            </a:r>
          </a:p>
        </p:txBody>
      </p:sp>
      <p:sp>
        <p:nvSpPr>
          <p:cNvPr id="3891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8918" name="Rectangle 6"/>
          <p:cNvSpPr>
            <a:spLocks noGrp="1" noRot="1" noChangeAspect="1" noChangeArrowheads="1" noTextEdit="1"/>
          </p:cNvSpPr>
          <p:nvPr>
            <p:ph type="sldImg"/>
          </p:nvPr>
        </p:nvSpPr>
        <p:spPr>
          <a:xfrm>
            <a:off x="2901950" y="530225"/>
            <a:ext cx="3492500" cy="2619375"/>
          </a:xfrm>
          <a:ln cap="flat"/>
        </p:spPr>
      </p:sp>
      <p:sp>
        <p:nvSpPr>
          <p:cNvPr id="38919" name="Rectangle 7"/>
          <p:cNvSpPr>
            <a:spLocks noGrp="1" noChangeArrowheads="1"/>
          </p:cNvSpPr>
          <p:nvPr>
            <p:ph type="body" idx="1"/>
          </p:nvPr>
        </p:nvSpPr>
        <p:spPr>
          <a:noFill/>
          <a:ln w="9525"/>
        </p:spPr>
        <p:txBody>
          <a:bodyPr/>
          <a:lstStyle/>
          <a:p>
            <a:pPr>
              <a:lnSpc>
                <a:spcPct val="90000"/>
              </a:lnSpc>
            </a:pPr>
            <a:r>
              <a:rPr lang="en-US" dirty="0"/>
              <a:t>The worksheet eliminations for intra-entity sales/purchases (Entry TI) and intra-entity gross profit in ending inventory (Entry G) are both standard, regardless of the circumstances of the consolidation. In contrast, for one specific situation, the consolidation entry to recognize intra-entity beginning inventory gross profit differs from the Entry *G just presented. If (1) the original transfer is downstream (intra-entity sales made by the parent) and (2) the parent applies the equity method for internal accounting purposes, then the </a:t>
            </a:r>
            <a:r>
              <a:rPr lang="en-US" b="0" dirty="0">
                <a:solidFill>
                  <a:srgbClr val="002060"/>
                </a:solidFill>
              </a:rPr>
              <a:t>Investment in Subsidiary account replaces the parent’s beginning Retained Earnings</a:t>
            </a:r>
            <a:r>
              <a:rPr lang="en-US" b="0" baseline="0" dirty="0">
                <a:solidFill>
                  <a:srgbClr val="002060"/>
                </a:solidFill>
              </a:rPr>
              <a:t> in consolidation entry *</a:t>
            </a:r>
            <a:r>
              <a:rPr lang="en-US" dirty="0"/>
              <a:t>G as shown</a:t>
            </a:r>
            <a:r>
              <a:rPr lang="en-US" baseline="0" dirty="0"/>
              <a:t> on the next slide.</a:t>
            </a:r>
          </a:p>
        </p:txBody>
      </p:sp>
    </p:spTree>
    <p:extLst>
      <p:ext uri="{BB962C8B-B14F-4D97-AF65-F5344CB8AC3E}">
        <p14:creationId xmlns:p14="http://schemas.microsoft.com/office/powerpoint/2010/main" val="2406090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Why debit the Investment in Subsidiary (and not the parent’s beginning Retained Earnings) account in this situation? When the parent uses the equity method in its internal records, it recognizes beginning inventory gross profits on its books (and defers intra-entity ending inventory gross profits) as part of its equity income accruals. Therefore, both the parent’s net income and retained earnings appropriately reflect consolidated balances. </a:t>
            </a:r>
          </a:p>
          <a:p>
            <a:endParaRPr lang="en-US" dirty="0"/>
          </a:p>
          <a:p>
            <a:r>
              <a:rPr lang="en-US" dirty="0"/>
              <a:t>Consolidation entry I, however, removes the current year equity income accruals from the Investment in Subsidiary account as part of the investment account elimination sequence. With the equity income removed, the beginning inventory intra-entity profit reappears as a credit to the Investment in Subsidiary account’s beginning of the year balance. Following our example, consolidation entry *G is thus needed to transfer the original $7,500 Year 1 Investment in Subsidiary account credit to a Year 2 earnings credit (through Cost of Goods Sold). Consolidation entry *G also ensures that the Investment in Subsidiary account is brought to a zero balance on the worksheet.</a:t>
            </a:r>
          </a:p>
        </p:txBody>
      </p:sp>
    </p:spTree>
    <p:extLst>
      <p:ext uri="{BB962C8B-B14F-4D97-AF65-F5344CB8AC3E}">
        <p14:creationId xmlns:p14="http://schemas.microsoft.com/office/powerpoint/2010/main" val="1425048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t>LO 5-5: Explain the difference between upstream and downstream intra-entity transfers and how each affects the computation of noncontrolling interest balances.</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79798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solidFill>
                  <a:srgbClr val="002060"/>
                </a:solidFill>
              </a:rPr>
              <a:t>LO 5-1: Understand why intra-entity asset transfers create accounting effects within the financial records of affiliated companies that must be eliminated or adjusted in preparing consolidated financial statements.</a:t>
            </a:r>
            <a:endParaRPr lang="en-US" dirty="0"/>
          </a:p>
        </p:txBody>
      </p:sp>
    </p:spTree>
    <p:extLst>
      <p:ext uri="{BB962C8B-B14F-4D97-AF65-F5344CB8AC3E}">
        <p14:creationId xmlns:p14="http://schemas.microsoft.com/office/powerpoint/2010/main" val="1546330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Paragraph 810-10-45-18 of the FASB ASC states,</a:t>
            </a:r>
          </a:p>
          <a:p>
            <a:endParaRPr lang="en-US" dirty="0"/>
          </a:p>
          <a:p>
            <a:pPr lvl="1"/>
            <a:r>
              <a:rPr lang="en-US" dirty="0"/>
              <a:t>The amount of intra-entity profit or loss to be eliminated in accordance with paragraph</a:t>
            </a:r>
            <a:r>
              <a:rPr lang="en-US" baseline="0" dirty="0"/>
              <a:t> </a:t>
            </a:r>
            <a:r>
              <a:rPr lang="en-US" dirty="0"/>
              <a:t>810-10-45-1 is not affected by the existence of a noncontrolling interest. The complete elimination of the intra-entity income or loss is consistent with the underlying assumption that consolidated financial statements represent the financial position and operating results of a single economic entity. The elimination of the intra-entity income or loss may be allocated between the parent and noncontrolling interests.</a:t>
            </a:r>
          </a:p>
          <a:p>
            <a:endParaRPr lang="en-US" dirty="0"/>
          </a:p>
          <a:p>
            <a:r>
              <a:rPr lang="en-US" dirty="0"/>
              <a:t>The last sentence indicates that alternative approaches are available in computing the noncontrolling interest’s share of a subsidiary’s net income. According to this pronouncement, gross profits in inventory resulting from intra-entity transfers may or may not affect recognition of outside ownership.</a:t>
            </a:r>
            <a:r>
              <a:rPr lang="en-US" baseline="0" dirty="0"/>
              <a:t> </a:t>
            </a:r>
            <a:r>
              <a:rPr lang="en-US" dirty="0"/>
              <a:t>Because the amount attributed to a noncontrolling interest reduces consolidated net income, the handling of this issue can affect the reported profitability of a business combination.</a:t>
            </a:r>
          </a:p>
        </p:txBody>
      </p:sp>
    </p:spTree>
    <p:extLst>
      <p:ext uri="{BB962C8B-B14F-4D97-AF65-F5344CB8AC3E}">
        <p14:creationId xmlns:p14="http://schemas.microsoft.com/office/powerpoint/2010/main" val="2930953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fontScale="85000" lnSpcReduction="10000"/>
          </a:bodyPr>
          <a:lstStyle/>
          <a:p>
            <a:r>
              <a:rPr lang="en-US" dirty="0"/>
              <a:t>A summary of the effects of intra-entity inventory transfers on consolidated accounts</a:t>
            </a:r>
            <a:r>
              <a:rPr lang="en-US" baseline="0" dirty="0"/>
              <a:t> follows</a:t>
            </a:r>
            <a:r>
              <a:rPr lang="en-US" dirty="0"/>
              <a:t>: </a:t>
            </a:r>
          </a:p>
          <a:p>
            <a:pPr marL="174708" indent="-174708">
              <a:buFont typeface="Arial" panose="020B0604020202020204" pitchFamily="34" charset="0"/>
              <a:buChar char="•"/>
            </a:pPr>
            <a:r>
              <a:rPr lang="en-US" i="1" dirty="0"/>
              <a:t>Revenues. </a:t>
            </a:r>
            <a:r>
              <a:rPr lang="en-US" dirty="0"/>
              <a:t>Parent and subsidiary balances are combined, but all intra-entity transfers are then removed. </a:t>
            </a:r>
          </a:p>
          <a:p>
            <a:pPr marL="174708" indent="-174708">
              <a:buFont typeface="Arial" panose="020B0604020202020204" pitchFamily="34" charset="0"/>
              <a:buChar char="•"/>
            </a:pPr>
            <a:r>
              <a:rPr lang="en-US" i="1" dirty="0"/>
              <a:t>Cost of Goods Sold.</a:t>
            </a:r>
            <a:r>
              <a:rPr lang="en-US" dirty="0"/>
              <a:t> Parent and subsidiary balances are combined, but all intra-entity transfers are removed. The resulting total is decreased by any intra-entity gross profit in beginning inventory (thus raising net income) and increased by any intra-entity gross profit in ending inventory (reducing net income). </a:t>
            </a:r>
          </a:p>
          <a:p>
            <a:pPr marL="174708" indent="-174708">
              <a:buFont typeface="Arial" panose="020B0604020202020204" pitchFamily="34" charset="0"/>
              <a:buChar char="•"/>
            </a:pPr>
            <a:r>
              <a:rPr lang="en-US" i="1" dirty="0"/>
              <a:t>Net Income Attributable to the Noncontrolling Interest.</a:t>
            </a:r>
            <a:r>
              <a:rPr lang="en-US" dirty="0"/>
              <a:t> The subsidiary’s reported net income is adjusted for any excess acquisition-date fair-value amortizations and the effects of intra-entity gross profits in inventory from upstream transfers (but not downstream transfers) and then multiplied by the percentage of outside ownership. </a:t>
            </a:r>
          </a:p>
          <a:p>
            <a:pPr marL="174708" indent="-174708">
              <a:buFont typeface="Arial" panose="020B0604020202020204" pitchFamily="34" charset="0"/>
              <a:buChar char="•"/>
            </a:pPr>
            <a:r>
              <a:rPr lang="en-US" i="1" dirty="0"/>
              <a:t>Retained Earnings at the Beginning of the Year.</a:t>
            </a:r>
            <a:r>
              <a:rPr lang="en-US" dirty="0"/>
              <a:t> As discussed in previous chapters, if the equity method is applied, the parent’s balance mirrors the consolidated total. When any other method is used, the parent’s beginning Retained Earnings must be converted to the equity method by Entry *C. Accruals for this purpose must recognize (1) the effects on reported subsidiary net income of intra-entity gross profits in beginning inventory that arose from upstream sales in the prior year and (2) prior years’ excess acquisition-date fair-value amortizations.</a:t>
            </a:r>
          </a:p>
          <a:p>
            <a:pPr marL="174708" indent="-174708">
              <a:buFont typeface="Arial" panose="020B0604020202020204" pitchFamily="34" charset="0"/>
              <a:buChar char="•"/>
            </a:pPr>
            <a:r>
              <a:rPr lang="en-US" i="1" dirty="0"/>
              <a:t>Inventory. </a:t>
            </a:r>
            <a:r>
              <a:rPr lang="en-US" dirty="0"/>
              <a:t>Parent and subsidiary balances are combined. Any intra-entity gross profit remaining at the end of the current year is removed to adjust the reported balance to historical cost.</a:t>
            </a:r>
          </a:p>
          <a:p>
            <a:pPr marL="174708" indent="-174708">
              <a:buFont typeface="Arial" panose="020B0604020202020204" pitchFamily="34" charset="0"/>
              <a:buChar char="•"/>
            </a:pPr>
            <a:r>
              <a:rPr lang="en-US" i="1" dirty="0"/>
              <a:t>Noncontrolling Interest in Subsidiary at End of Year.</a:t>
            </a:r>
            <a:r>
              <a:rPr lang="en-US" dirty="0"/>
              <a:t> The final total begins with the noncontrolling interest at the beginning of the year. This figure is based on the subsidiary’s book value on that date plus its share of any unamortized acquisition-date excess fair value less its share of gross profits in beginning inventory that arose from upstream sales in the prior year. The beginning balance is updated by adding the portion of the subsidiary’s net income assigned to these outside owners (as described above) and subtracting the noncontrolling interest’s share of subsidiary dividends.</a:t>
            </a:r>
          </a:p>
        </p:txBody>
      </p:sp>
    </p:spTree>
    <p:extLst>
      <p:ext uri="{BB962C8B-B14F-4D97-AF65-F5344CB8AC3E}">
        <p14:creationId xmlns:p14="http://schemas.microsoft.com/office/powerpoint/2010/main" val="1764864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sz="1100" dirty="0"/>
              <a:t>Assume</a:t>
            </a:r>
            <a:r>
              <a:rPr lang="en-US" sz="1100" baseline="0" dirty="0"/>
              <a:t> that </a:t>
            </a:r>
            <a:r>
              <a:rPr lang="en-US" sz="1100" dirty="0"/>
              <a:t>Top Company acquires 80 percent of the voting stock of Bottom Company on January 1, 2020. The parent pays $400,000 and the acquisition-date fair value of the noncontrolling interest is $100,000. Top allocates the entire $50,000 excess fair value over book value to adjust a database owned by Bottom to fair value. The database has an estimated remaining life of 20 years.</a:t>
            </a:r>
          </a:p>
        </p:txBody>
      </p:sp>
    </p:spTree>
    <p:extLst>
      <p:ext uri="{BB962C8B-B14F-4D97-AF65-F5344CB8AC3E}">
        <p14:creationId xmlns:p14="http://schemas.microsoft.com/office/powerpoint/2010/main" val="4197987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fontScale="70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3200" dirty="0"/>
              <a:t>Top Company applies the equity method to its investment in Bottom.</a:t>
            </a:r>
            <a:r>
              <a:rPr lang="en-US" sz="3200" baseline="0" dirty="0"/>
              <a:t> </a:t>
            </a:r>
            <a:r>
              <a:rPr lang="en-US" sz="3200" dirty="0"/>
              <a:t>The subsidiary reports net income of $30,000 in 2020 and $70,000 in 2021, the current year. The subsidiary declares dividends of $20,000 in the first year and $50,000 in the second. After the takeover, intra-entity inventory transfers between the two companies occurred as shown in Exhibit 5.2. A $10,000 intra-entity receivable and payable also exists as of December 31, 2021.</a:t>
            </a:r>
            <a:endParaRPr lang="en-US" sz="2900" dirty="0"/>
          </a:p>
          <a:p>
            <a:pPr>
              <a:spcBef>
                <a:spcPts val="0"/>
              </a:spcBef>
            </a:pPr>
            <a:endParaRPr lang="en-US" sz="1000" dirty="0"/>
          </a:p>
          <a:p>
            <a:pPr>
              <a:spcBef>
                <a:spcPts val="0"/>
              </a:spcBef>
            </a:pPr>
            <a:r>
              <a:rPr lang="en-US" sz="2000" dirty="0"/>
              <a:t>Intra-entity inventory transfers between the two companies are shown in Exhibit</a:t>
            </a:r>
            <a:r>
              <a:rPr lang="en-US" sz="2000" baseline="0" dirty="0"/>
              <a:t> 5.2</a:t>
            </a:r>
            <a:endParaRPr lang="en-US" sz="2000" dirty="0"/>
          </a:p>
        </p:txBody>
      </p:sp>
    </p:spTree>
    <p:extLst>
      <p:ext uri="{BB962C8B-B14F-4D97-AF65-F5344CB8AC3E}">
        <p14:creationId xmlns:p14="http://schemas.microsoft.com/office/powerpoint/2010/main" val="72912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We examine only three of these entries in detail along with the computation of the net income attributable to the noncontrolling interest.</a:t>
            </a:r>
          </a:p>
          <a:p>
            <a:endParaRPr lang="en-US" dirty="0"/>
          </a:p>
          <a:p>
            <a:r>
              <a:rPr lang="en-US" dirty="0"/>
              <a:t>First, consolidation entry *G adjusts for the intra-entity gross profit carried over in the beginning inventory from the 2020 intra-entity downstream transfers.</a:t>
            </a:r>
            <a:r>
              <a:rPr lang="en-US" baseline="0" dirty="0"/>
              <a:t> </a:t>
            </a:r>
            <a:r>
              <a:rPr lang="en-US" dirty="0"/>
              <a:t>The gross profit rate (Exhibit 5.2) on these items was 25 percent ($20,000 gross profit ÷ $80,000 transfer price), indicating an intra-entity profit of $4,000 (25 percent of the remaining $16,000 in inventory). To recognize this gross profit in 2021, Entry *G reduces Cost of Goods Sold (or the beginning inventory component of that expense) by that amount. The reduction in Cost of Goods Sold creates an increase in current year net income. From a consolidation perspective, the gross profit is correctly recognized in 2021 when the inventory is sold to an outside party. The debit to the Investment in Bottom account becomes part of the sequence of adjustments to bring that account to a zero balance in consolidation.</a:t>
            </a:r>
          </a:p>
        </p:txBody>
      </p:sp>
    </p:spTree>
    <p:extLst>
      <p:ext uri="{BB962C8B-B14F-4D97-AF65-F5344CB8AC3E}">
        <p14:creationId xmlns:p14="http://schemas.microsoft.com/office/powerpoint/2010/main" val="501352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Entry TI eliminates the intra-entity sales/purchases for 2018. The entire $100,000 transfer recorded by the two parties during the current period is removed to arrive at consolidated figures for the business combination.</a:t>
            </a:r>
          </a:p>
          <a:p>
            <a:endParaRPr lang="en-US" dirty="0"/>
          </a:p>
          <a:p>
            <a:r>
              <a:rPr lang="en-US" b="0" dirty="0"/>
              <a:t>Entry G defers the intra-entity gross profit remaining in ending inventory at the end of 2021. The $20,000 in transferred merchandise (Exhibit 5.2) that Bottom has not yet sold has a gross profit rate of 30 percent ($30,000 gross profit ÷ $100,000 transfer price); thus, the intra-entity gross profit amounts to $6,000. On the worksheet, Entry G eliminates this overstatement in the Inventory asset balance as well as the ending inventory (credit) component of Cost of Goods Sold. Because the gross profit must be deferred, the increase in this expense appropriately decreases consolidated net income.</a:t>
            </a:r>
          </a:p>
        </p:txBody>
      </p:sp>
    </p:spTree>
    <p:extLst>
      <p:ext uri="{BB962C8B-B14F-4D97-AF65-F5344CB8AC3E}">
        <p14:creationId xmlns:p14="http://schemas.microsoft.com/office/powerpoint/2010/main" val="593992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198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90" name="Rectangle 6"/>
          <p:cNvSpPr>
            <a:spLocks noGrp="1" noRot="1" noChangeAspect="1" noChangeArrowheads="1" noTextEdit="1"/>
          </p:cNvSpPr>
          <p:nvPr>
            <p:ph type="sldImg"/>
          </p:nvPr>
        </p:nvSpPr>
        <p:spPr>
          <a:xfrm>
            <a:off x="2901950" y="530225"/>
            <a:ext cx="3492500" cy="2619375"/>
          </a:xfrm>
          <a:ln cap="flat"/>
        </p:spPr>
      </p:sp>
      <p:sp>
        <p:nvSpPr>
          <p:cNvPr id="41991" name="Rectangle 7"/>
          <p:cNvSpPr>
            <a:spLocks noGrp="1" noChangeArrowheads="1"/>
          </p:cNvSpPr>
          <p:nvPr>
            <p:ph type="body" idx="1"/>
          </p:nvPr>
        </p:nvSpPr>
        <p:spPr>
          <a:noFill/>
          <a:ln w="9525"/>
        </p:spPr>
        <p:txBody>
          <a:bodyPr/>
          <a:lstStyle/>
          <a:p>
            <a:pPr>
              <a:spcBef>
                <a:spcPts val="1223"/>
              </a:spcBef>
            </a:pPr>
            <a:r>
              <a:rPr lang="en-US" b="0" dirty="0">
                <a:solidFill>
                  <a:srgbClr val="002060"/>
                </a:solidFill>
              </a:rPr>
              <a:t>In this first illustration, the intra-entity transfers are downstream. Thus, the deferred intra-entity gross profits are considered to relate solely to the parent company, creating no effect on the subsidiary or the outside ownership. For this reason, the noncontrolling interest’s share of consolidated net income is unaffected by the downstream intra-entity profit deferral and subsequent recognition. Therefore, Top allocates $13,500 of Bottom’s net income to the noncontrolling interest computed as 20 percent of $67,500 ($70,000 reported net income less $2,500 current year database excess fair-value amortization).</a:t>
            </a:r>
          </a:p>
          <a:p>
            <a:pPr>
              <a:spcBef>
                <a:spcPts val="1223"/>
              </a:spcBef>
            </a:pPr>
            <a:endParaRPr lang="en-US" b="0" dirty="0">
              <a:solidFill>
                <a:srgbClr val="002060"/>
              </a:solidFill>
            </a:endParaRPr>
          </a:p>
          <a:p>
            <a:pPr>
              <a:spcBef>
                <a:spcPts val="1223"/>
              </a:spcBef>
            </a:pPr>
            <a:r>
              <a:rPr lang="en-US" b="0" dirty="0">
                <a:solidFill>
                  <a:srgbClr val="002060"/>
                </a:solidFill>
              </a:rPr>
              <a:t>By including these entries along with the other routine worksheet eliminations and adjustments, the accounting information generated by Top and Bottom is brought together into a single set of consolidated financial statements. However, this process does more than simply delete intra-entity transfers; it also affects reported net income. A $4,000 gross profit is removed on the worksheet from 2020 figures and subsequently recognized in 2021 (Entry *G). A $6,000 gross profit is deferred in a similar fashion from 2021 (Entry G) and subsequently recognized in 2022. However, these changes do not affect the noncontrolling interest because the transfers were downstream.</a:t>
            </a:r>
            <a:endParaRPr lang="en-US" b="0" dirty="0"/>
          </a:p>
        </p:txBody>
      </p:sp>
    </p:spTree>
    <p:extLst>
      <p:ext uri="{BB962C8B-B14F-4D97-AF65-F5344CB8AC3E}">
        <p14:creationId xmlns:p14="http://schemas.microsoft.com/office/powerpoint/2010/main" val="39851763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198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90" name="Rectangle 6"/>
          <p:cNvSpPr>
            <a:spLocks noGrp="1" noRot="1" noChangeAspect="1" noChangeArrowheads="1" noTextEdit="1"/>
          </p:cNvSpPr>
          <p:nvPr>
            <p:ph type="sldImg"/>
          </p:nvPr>
        </p:nvSpPr>
        <p:spPr>
          <a:xfrm>
            <a:off x="2901950" y="530225"/>
            <a:ext cx="3492500" cy="2619375"/>
          </a:xfrm>
          <a:ln cap="flat"/>
        </p:spPr>
      </p:sp>
      <p:sp>
        <p:nvSpPr>
          <p:cNvPr id="41991" name="Rectangle 7"/>
          <p:cNvSpPr>
            <a:spLocks noGrp="1" noChangeArrowheads="1"/>
          </p:cNvSpPr>
          <p:nvPr>
            <p:ph type="body" idx="1"/>
          </p:nvPr>
        </p:nvSpPr>
        <p:spPr>
          <a:noFill/>
          <a:ln w="9525"/>
        </p:spPr>
        <p:txBody>
          <a:bodyPr/>
          <a:lstStyle/>
          <a:p>
            <a:pPr>
              <a:spcBef>
                <a:spcPts val="1223"/>
              </a:spcBef>
            </a:pPr>
            <a:r>
              <a:rPr lang="en-US" b="0" dirty="0">
                <a:solidFill>
                  <a:srgbClr val="002060"/>
                </a:solidFill>
              </a:rPr>
              <a:t>A different set of consolidation procedures is necessary if the intra-entity transfers are upstream from Bottom to Top. As previously discussed, upstream gross profits are attributed to the subsidiary rather than to the parent company. Therefore, had these transfers been upstream, both the $4,000 beginning inventory gross profit recognition (Entry *G) and the $6,000 intra-entity gross profit deferral (Entry G) would be considered adjustments to Bottom’s reported totals.</a:t>
            </a:r>
          </a:p>
          <a:p>
            <a:pPr>
              <a:spcBef>
                <a:spcPts val="1223"/>
              </a:spcBef>
            </a:pPr>
            <a:endParaRPr lang="en-US" b="0" dirty="0">
              <a:solidFill>
                <a:srgbClr val="002060"/>
              </a:solidFill>
            </a:endParaRPr>
          </a:p>
          <a:p>
            <a:pPr>
              <a:spcBef>
                <a:spcPts val="1223"/>
              </a:spcBef>
            </a:pPr>
            <a:r>
              <a:rPr lang="en-US" b="0" dirty="0">
                <a:solidFill>
                  <a:srgbClr val="002060"/>
                </a:solidFill>
              </a:rPr>
              <a:t>&gt;When the inventory transfers are upstream from subsidiary to parent, only Ownership percentage of the profit deferral and subsequent recognition is allocated to the parent’s equity earnings and investment account.</a:t>
            </a:r>
          </a:p>
          <a:p>
            <a:pPr>
              <a:spcBef>
                <a:spcPts val="1223"/>
              </a:spcBef>
            </a:pPr>
            <a:r>
              <a:rPr lang="en-US" b="0" dirty="0">
                <a:solidFill>
                  <a:srgbClr val="002060"/>
                </a:solidFill>
              </a:rPr>
              <a:t> As a result, the intra-entity profit reallocation across time affects both the subsidiary’s reported net income and the noncontrolling interest.</a:t>
            </a:r>
          </a:p>
          <a:p>
            <a:pPr>
              <a:spcBef>
                <a:spcPts val="1223"/>
              </a:spcBef>
            </a:pPr>
            <a:endParaRPr lang="en-US" b="0" dirty="0">
              <a:solidFill>
                <a:srgbClr val="002060"/>
              </a:solidFill>
            </a:endParaRPr>
          </a:p>
          <a:p>
            <a:pPr>
              <a:spcBef>
                <a:spcPts val="1223"/>
              </a:spcBef>
            </a:pPr>
            <a:r>
              <a:rPr lang="en-US" b="0" dirty="0"/>
              <a:t>Because the intra-entity sales are upstream, the $4,000 beginning intra-entity gross profit (Entry *G) deferral no longer involves a debit to the parent’s Investment in Bottom account.</a:t>
            </a:r>
          </a:p>
        </p:txBody>
      </p:sp>
    </p:spTree>
    <p:extLst>
      <p:ext uri="{BB962C8B-B14F-4D97-AF65-F5344CB8AC3E}">
        <p14:creationId xmlns:p14="http://schemas.microsoft.com/office/powerpoint/2010/main" val="3044907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198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8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1990" name="Rectangle 6"/>
          <p:cNvSpPr>
            <a:spLocks noGrp="1" noRot="1" noChangeAspect="1" noChangeArrowheads="1" noTextEdit="1"/>
          </p:cNvSpPr>
          <p:nvPr>
            <p:ph type="sldImg"/>
          </p:nvPr>
        </p:nvSpPr>
        <p:spPr>
          <a:xfrm>
            <a:off x="2901950" y="530225"/>
            <a:ext cx="3492500" cy="2619375"/>
          </a:xfrm>
          <a:ln cap="flat"/>
        </p:spPr>
      </p:sp>
      <p:sp>
        <p:nvSpPr>
          <p:cNvPr id="41991" name="Rectangle 7"/>
          <p:cNvSpPr>
            <a:spLocks noGrp="1" noChangeArrowheads="1"/>
          </p:cNvSpPr>
          <p:nvPr>
            <p:ph type="body" idx="1"/>
          </p:nvPr>
        </p:nvSpPr>
        <p:spPr>
          <a:noFill/>
          <a:ln w="9525"/>
        </p:spPr>
        <p:txBody>
          <a:bodyPr/>
          <a:lstStyle/>
          <a:p>
            <a:pPr>
              <a:spcBef>
                <a:spcPts val="1223"/>
              </a:spcBef>
            </a:pPr>
            <a:r>
              <a:rPr lang="en-US" b="0" dirty="0">
                <a:solidFill>
                  <a:srgbClr val="002060"/>
                </a:solidFill>
              </a:rPr>
              <a:t>A different set of consolidation procedures is necessary if the intra-entity transfers are upstream from Bottom to Top. As previously discussed, upstream gross profits are attributed to the subsidiary rather than to the parent company. Therefore, had these transfers been upstream, both the $4,000 beginning inventory gross profit recognition (Entry *G) and the $6,000 intra-entity gross profit deferral (Entry G) would be considered adjustments to Bottom’s reported totals.</a:t>
            </a:r>
          </a:p>
          <a:p>
            <a:pPr>
              <a:spcBef>
                <a:spcPts val="1223"/>
              </a:spcBef>
            </a:pPr>
            <a:r>
              <a:rPr lang="en-US" b="0" dirty="0">
                <a:solidFill>
                  <a:srgbClr val="002060"/>
                </a:solidFill>
              </a:rPr>
              <a:t>When the inventory transfers are upstream from subsidiary to parent, only Ownership percentage of the profit deferral and subsequent recognition is allocated to the parent’s equity earnings and investment account.</a:t>
            </a:r>
          </a:p>
          <a:p>
            <a:pPr>
              <a:spcBef>
                <a:spcPts val="1223"/>
              </a:spcBef>
            </a:pPr>
            <a:r>
              <a:rPr lang="en-US" b="0" dirty="0">
                <a:solidFill>
                  <a:srgbClr val="002060"/>
                </a:solidFill>
              </a:rPr>
              <a:t> As a result, the intra-entity profit reallocation across time affects both the subsidiary’s reported net income and the noncontrolling interest</a:t>
            </a:r>
          </a:p>
          <a:p>
            <a:pPr>
              <a:spcBef>
                <a:spcPts val="1223"/>
              </a:spcBef>
            </a:pPr>
            <a:endParaRPr lang="en-US" b="0" dirty="0">
              <a:solidFill>
                <a:srgbClr val="002060"/>
              </a:solidFill>
            </a:endParaRPr>
          </a:p>
          <a:p>
            <a:pPr>
              <a:spcBef>
                <a:spcPts val="1223"/>
              </a:spcBef>
            </a:pPr>
            <a:r>
              <a:rPr lang="en-US" b="0" dirty="0"/>
              <a:t>Because the intra-entity sales are upstream, the $4,000 beginning intra-entity gross profit (Entry *G) deferral no longer involves a debit to the parent’s Investment in Bottom account.</a:t>
            </a:r>
          </a:p>
        </p:txBody>
      </p:sp>
    </p:spTree>
    <p:extLst>
      <p:ext uri="{BB962C8B-B14F-4D97-AF65-F5344CB8AC3E}">
        <p14:creationId xmlns:p14="http://schemas.microsoft.com/office/powerpoint/2010/main" val="19430175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b="0" dirty="0"/>
              <a:t>Recall that Top and Bottom, as separate legal entities, maintain independent accounting information systems. Thus, when it transferred inventory to Top in 2020, Bottom recorded the transfer as a regular sale even though the counterparty (Top) is a member of the consolidated group. Because $16,000 of these transfers remain in Top’s inventory, $4,000 of gross profit (25 percent) is deferred from a consolidated perspective as of January 1, 2021. Also from a consolidated standpoint, Bottom’s January 1, 2021, Retained Earnings are overstated by the $4,000 gross profit from the 2020 intra-entity transfers. Thus, Exhibit 5.6 shows a worksheet adjustment that reduces Bottom’s January 1, 2021, Retained Earnings balance. Similar to Exhibit 5.4, the credit to Cost of Goods Sold increases consolidated net income to recognize the profit in 2021 from sales to outsiders as shown.</a:t>
            </a:r>
          </a:p>
        </p:txBody>
      </p:sp>
    </p:spTree>
    <p:extLst>
      <p:ext uri="{BB962C8B-B14F-4D97-AF65-F5344CB8AC3E}">
        <p14:creationId xmlns:p14="http://schemas.microsoft.com/office/powerpoint/2010/main" val="2049201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2</a:t>
            </a:r>
          </a:p>
        </p:txBody>
      </p:sp>
      <p:sp>
        <p:nvSpPr>
          <p:cNvPr id="3379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8" name="Rectangle 6"/>
          <p:cNvSpPr>
            <a:spLocks noGrp="1" noRot="1" noChangeAspect="1" noChangeArrowheads="1" noTextEdit="1"/>
          </p:cNvSpPr>
          <p:nvPr>
            <p:ph type="sldImg"/>
          </p:nvPr>
        </p:nvSpPr>
        <p:spPr>
          <a:xfrm>
            <a:off x="2901950" y="530225"/>
            <a:ext cx="3492500" cy="2619375"/>
          </a:xfrm>
          <a:ln cap="flat"/>
        </p:spPr>
      </p:sp>
      <p:sp>
        <p:nvSpPr>
          <p:cNvPr id="33799" name="Rectangle 7"/>
          <p:cNvSpPr>
            <a:spLocks noGrp="1" noChangeArrowheads="1"/>
          </p:cNvSpPr>
          <p:nvPr>
            <p:ph type="body" idx="1"/>
          </p:nvPr>
        </p:nvSpPr>
        <p:spPr>
          <a:noFill/>
          <a:ln w="9525"/>
        </p:spPr>
        <p:txBody>
          <a:bodyPr/>
          <a:lstStyle/>
          <a:p>
            <a:r>
              <a:rPr lang="en-US" dirty="0"/>
              <a:t>Companies that make up a business combination frequently retain their legal identities as separate operating centers and maintain their own record-keeping. Thus, inventory sales between these companies trigger the independent accounting systems of both parties. The seller duly records revenue, and the buyer simultaneously enters the purchase into its accounts. For internal reporting purposes, recording an inventory transfer as a sale/purchase provides vital data to help measure the operational efficiency of each enterprise.</a:t>
            </a:r>
          </a:p>
        </p:txBody>
      </p:sp>
    </p:spTree>
    <p:extLst>
      <p:ext uri="{BB962C8B-B14F-4D97-AF65-F5344CB8AC3E}">
        <p14:creationId xmlns:p14="http://schemas.microsoft.com/office/powerpoint/2010/main" val="21320358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096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6" name="Rectangle 6"/>
          <p:cNvSpPr>
            <a:spLocks noGrp="1" noRot="1" noChangeAspect="1" noChangeArrowheads="1" noTextEdit="1"/>
          </p:cNvSpPr>
          <p:nvPr>
            <p:ph type="sldImg"/>
          </p:nvPr>
        </p:nvSpPr>
        <p:spPr>
          <a:xfrm>
            <a:off x="2901950" y="530225"/>
            <a:ext cx="3492500" cy="2619375"/>
          </a:xfrm>
          <a:ln cap="flat"/>
        </p:spPr>
      </p:sp>
      <p:sp>
        <p:nvSpPr>
          <p:cNvPr id="40967" name="Rectangle 7"/>
          <p:cNvSpPr>
            <a:spLocks noGrp="1" noChangeArrowheads="1"/>
          </p:cNvSpPr>
          <p:nvPr>
            <p:ph type="body" idx="1"/>
          </p:nvPr>
        </p:nvSpPr>
        <p:spPr>
          <a:noFill/>
          <a:ln w="9525"/>
        </p:spPr>
        <p:txBody>
          <a:bodyPr/>
          <a:lstStyle/>
          <a:p>
            <a:r>
              <a:rPr lang="en-US" b="0" dirty="0">
                <a:solidFill>
                  <a:srgbClr val="002060"/>
                </a:solidFill>
              </a:rPr>
              <a:t>Consolidation entry S eliminates a portion of the parent’s investment account and provides the initial noncontrolling interest balance. This worksheet entry also removes the stockholders’ equity accounts of the subsidiary as of the beginning of the current year. Thus, the above $4,000 reduction in Bottom’s January 1, 2021, Retained Earnings to defer the intra-entity gross profit affects Entry S. After posting Entry *G, only $306,000 remains as the subsidiary’s January 1, 2021, Retained Earnings, which along with Bottom’s common stock is eliminated</a:t>
            </a:r>
            <a:r>
              <a:rPr lang="en-US" b="0" baseline="0" dirty="0">
                <a:solidFill>
                  <a:srgbClr val="002060"/>
                </a:solidFill>
              </a:rPr>
              <a:t> as shown.</a:t>
            </a:r>
            <a:endParaRPr lang="en-US" b="0" dirty="0"/>
          </a:p>
        </p:txBody>
      </p:sp>
    </p:spTree>
    <p:extLst>
      <p:ext uri="{BB962C8B-B14F-4D97-AF65-F5344CB8AC3E}">
        <p14:creationId xmlns:p14="http://schemas.microsoft.com/office/powerpoint/2010/main" val="6597491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b="0" dirty="0">
                <a:solidFill>
                  <a:srgbClr val="002060"/>
                </a:solidFill>
              </a:rPr>
              <a:t>To help clarify the effect of downstream and upstream transfers when the parent uses the equity method, we compare two of the worksheet entries in more detail.</a:t>
            </a:r>
          </a:p>
        </p:txBody>
      </p:sp>
    </p:spTree>
    <p:extLst>
      <p:ext uri="{BB962C8B-B14F-4D97-AF65-F5344CB8AC3E}">
        <p14:creationId xmlns:p14="http://schemas.microsoft.com/office/powerpoint/2010/main" val="3070284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096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6" name="Rectangle 6"/>
          <p:cNvSpPr>
            <a:spLocks noGrp="1" noRot="1" noChangeAspect="1" noChangeArrowheads="1" noTextEdit="1"/>
          </p:cNvSpPr>
          <p:nvPr>
            <p:ph type="sldImg"/>
          </p:nvPr>
        </p:nvSpPr>
        <p:spPr>
          <a:xfrm>
            <a:off x="2901950" y="530225"/>
            <a:ext cx="3492500" cy="2619375"/>
          </a:xfrm>
          <a:ln cap="flat"/>
        </p:spPr>
      </p:sp>
      <p:sp>
        <p:nvSpPr>
          <p:cNvPr id="40967" name="Rectangle 7"/>
          <p:cNvSpPr>
            <a:spLocks noGrp="1" noChangeArrowheads="1"/>
          </p:cNvSpPr>
          <p:nvPr>
            <p:ph type="body" idx="1"/>
          </p:nvPr>
        </p:nvSpPr>
        <p:spPr>
          <a:noFill/>
          <a:ln w="9525"/>
        </p:spPr>
        <p:txBody>
          <a:bodyPr/>
          <a:lstStyle/>
          <a:p>
            <a:pPr defTabSz="931774">
              <a:defRPr/>
            </a:pPr>
            <a:r>
              <a:rPr lang="en-US" b="0" dirty="0">
                <a:solidFill>
                  <a:srgbClr val="002060"/>
                </a:solidFill>
              </a:rPr>
              <a:t>To help clarify the effect of downstream and upstream transfers when the parent uses the equity method, we compare two of the worksheet entries in more detail.</a:t>
            </a:r>
            <a:endParaRPr lang="en-US" b="0" dirty="0"/>
          </a:p>
        </p:txBody>
      </p:sp>
    </p:spTree>
    <p:extLst>
      <p:ext uri="{BB962C8B-B14F-4D97-AF65-F5344CB8AC3E}">
        <p14:creationId xmlns:p14="http://schemas.microsoft.com/office/powerpoint/2010/main" val="2532975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8</a:t>
            </a:r>
          </a:p>
        </p:txBody>
      </p:sp>
      <p:sp>
        <p:nvSpPr>
          <p:cNvPr id="4096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0966" name="Rectangle 6"/>
          <p:cNvSpPr>
            <a:spLocks noGrp="1" noRot="1" noChangeAspect="1" noChangeArrowheads="1" noTextEdit="1"/>
          </p:cNvSpPr>
          <p:nvPr>
            <p:ph type="sldImg"/>
          </p:nvPr>
        </p:nvSpPr>
        <p:spPr>
          <a:xfrm>
            <a:off x="2901950" y="530225"/>
            <a:ext cx="3492500" cy="2619375"/>
          </a:xfrm>
          <a:ln cap="flat"/>
        </p:spPr>
      </p:sp>
      <p:sp>
        <p:nvSpPr>
          <p:cNvPr id="40967" name="Rectangle 7"/>
          <p:cNvSpPr>
            <a:spLocks noGrp="1" noChangeArrowheads="1"/>
          </p:cNvSpPr>
          <p:nvPr>
            <p:ph type="body" idx="1"/>
          </p:nvPr>
        </p:nvSpPr>
        <p:spPr>
          <a:noFill/>
          <a:ln w="9525"/>
        </p:spPr>
        <p:txBody>
          <a:bodyPr/>
          <a:lstStyle/>
          <a:p>
            <a:pPr marL="0" marR="0" indent="0" algn="l" defTabSz="931774" rtl="0" eaLnBrk="0" fontAlgn="base" latinLnBrk="0" hangingPunct="0">
              <a:lnSpc>
                <a:spcPct val="100000"/>
              </a:lnSpc>
              <a:spcBef>
                <a:spcPct val="30000"/>
              </a:spcBef>
              <a:spcAft>
                <a:spcPct val="0"/>
              </a:spcAft>
              <a:buClrTx/>
              <a:buSzTx/>
              <a:buFontTx/>
              <a:buNone/>
              <a:tabLst/>
              <a:defRPr/>
            </a:pPr>
            <a:r>
              <a:rPr lang="en-US" b="0" dirty="0">
                <a:solidFill>
                  <a:srgbClr val="002060"/>
                </a:solidFill>
              </a:rPr>
              <a:t>When the parent uses either the initial value or the partial equity method, consolidation procedures normally continue to follow the same patterns analyzed in the previous chapters of this textbook. However, these alternative methods lack the full accrual properties of the equity method. Therefore, an additional worksheet adjustment (*C) is needed to ensure the consolidated financial statements reflect a full accrual GAAP basis. As was the case previously, the worksheet adjustments depend on whether the intra-entity inventories result from downstream or upstream sales.</a:t>
            </a:r>
          </a:p>
          <a:p>
            <a:pPr marL="0" marR="0" indent="0" algn="l" defTabSz="931774" rtl="0" eaLnBrk="0" fontAlgn="base" latinLnBrk="0" hangingPunct="0">
              <a:lnSpc>
                <a:spcPct val="100000"/>
              </a:lnSpc>
              <a:spcBef>
                <a:spcPct val="30000"/>
              </a:spcBef>
              <a:spcAft>
                <a:spcPct val="0"/>
              </a:spcAft>
              <a:buClrTx/>
              <a:buSzTx/>
              <a:buFontTx/>
              <a:buNone/>
              <a:tabLst/>
              <a:defRPr/>
            </a:pPr>
            <a:endParaRPr lang="en-US" b="1" dirty="0">
              <a:solidFill>
                <a:srgbClr val="002060"/>
              </a:solidFill>
            </a:endParaRPr>
          </a:p>
          <a:p>
            <a:pPr marL="0" marR="0" indent="0" algn="l" defTabSz="931774" rtl="0" eaLnBrk="0" fontAlgn="base" latinLnBrk="0" hangingPunct="0">
              <a:lnSpc>
                <a:spcPct val="100000"/>
              </a:lnSpc>
              <a:spcBef>
                <a:spcPct val="30000"/>
              </a:spcBef>
              <a:spcAft>
                <a:spcPct val="0"/>
              </a:spcAft>
              <a:buClrTx/>
              <a:buSzTx/>
              <a:buFontTx/>
              <a:buNone/>
              <a:tabLst/>
              <a:defRPr/>
            </a:pPr>
            <a:r>
              <a:rPr lang="en-US" b="0" dirty="0">
                <a:solidFill>
                  <a:srgbClr val="002060"/>
                </a:solidFill>
              </a:rPr>
              <a:t>Using the same example, we now assume the parent applies the initial value method. Given that the subsidiary declares and pays dividends of $20,000 in 2020 and $50,000 in 2021, Top records dividend income of $16,000 ($20,000 × 80%) and $40,000 ($50,000 × 80%) during these two years.</a:t>
            </a:r>
          </a:p>
          <a:p>
            <a:pPr marL="0" marR="0" indent="0" algn="l" defTabSz="931774" rtl="0" eaLnBrk="0" fontAlgn="base" latinLnBrk="0" hangingPunct="0">
              <a:lnSpc>
                <a:spcPct val="100000"/>
              </a:lnSpc>
              <a:spcBef>
                <a:spcPct val="30000"/>
              </a:spcBef>
              <a:spcAft>
                <a:spcPct val="0"/>
              </a:spcAft>
              <a:buClrTx/>
              <a:buSzTx/>
              <a:buFontTx/>
              <a:buNone/>
              <a:tabLst/>
              <a:defRPr/>
            </a:pPr>
            <a:endParaRPr lang="en-US" b="1" dirty="0">
              <a:solidFill>
                <a:srgbClr val="002060"/>
              </a:solidFill>
            </a:endParaRPr>
          </a:p>
          <a:p>
            <a:pPr marL="0" marR="0" indent="0" algn="l" defTabSz="931774" rtl="0" eaLnBrk="0" fontAlgn="base" latinLnBrk="0" hangingPunct="0">
              <a:lnSpc>
                <a:spcPct val="100000"/>
              </a:lnSpc>
              <a:spcBef>
                <a:spcPct val="30000"/>
              </a:spcBef>
              <a:spcAft>
                <a:spcPct val="0"/>
              </a:spcAft>
              <a:buClrTx/>
              <a:buSzTx/>
              <a:buFontTx/>
              <a:buNone/>
              <a:tabLst/>
              <a:defRPr/>
            </a:pPr>
            <a:r>
              <a:rPr lang="en-US" b="0" dirty="0">
                <a:solidFill>
                  <a:srgbClr val="002060"/>
                </a:solidFill>
              </a:rPr>
              <a:t>Exhibits 5.7 and 5.8 present the worksheets to consolidate these two companies for the year ending December 31, 2021. As in the previous examples, most of the worksheet entries found in Exhibits 5.7 and 5.8 are described and analyzed in previous chapters of this textbook.</a:t>
            </a:r>
            <a:r>
              <a:rPr lang="en-US" b="0" baseline="0" dirty="0">
                <a:solidFill>
                  <a:srgbClr val="002060"/>
                </a:solidFill>
              </a:rPr>
              <a:t> </a:t>
            </a:r>
            <a:r>
              <a:rPr lang="en-US" b="0" dirty="0">
                <a:solidFill>
                  <a:srgbClr val="002060"/>
                </a:solidFill>
              </a:rPr>
              <a:t>Additionally, many of the worksheet entries required by intra-entity sales are identical to those used when the parent applies the equity method.</a:t>
            </a:r>
            <a:r>
              <a:rPr lang="en-US" b="0" baseline="0" dirty="0">
                <a:solidFill>
                  <a:srgbClr val="002060"/>
                </a:solidFill>
              </a:rPr>
              <a:t> </a:t>
            </a:r>
            <a:r>
              <a:rPr lang="en-US" b="0" dirty="0">
                <a:solidFill>
                  <a:srgbClr val="002060"/>
                </a:solidFill>
              </a:rPr>
              <a:t>Thus, only Consolidation Entries *C and *G are examined in detail separately for downstream intra-entity sales (Exhibit 5.7) and upstream intra-entity sales (Exhibit 5.8). </a:t>
            </a:r>
          </a:p>
          <a:p>
            <a:pPr marL="0" marR="0" indent="0" algn="l" defTabSz="931774" rtl="0" eaLnBrk="0" fontAlgn="base" latinLnBrk="0" hangingPunct="0">
              <a:lnSpc>
                <a:spcPct val="100000"/>
              </a:lnSpc>
              <a:spcBef>
                <a:spcPct val="30000"/>
              </a:spcBef>
              <a:spcAft>
                <a:spcPct val="0"/>
              </a:spcAft>
              <a:buClrTx/>
              <a:buSzTx/>
              <a:buFontTx/>
              <a:buNone/>
              <a:tabLst/>
              <a:defRPr/>
            </a:pPr>
            <a:endParaRPr lang="en-US" b="1" dirty="0">
              <a:solidFill>
                <a:srgbClr val="002060"/>
              </a:solidFill>
            </a:endParaRPr>
          </a:p>
          <a:p>
            <a:pPr defTabSz="931774">
              <a:defRPr/>
            </a:pPr>
            <a:r>
              <a:rPr lang="en-US" dirty="0"/>
              <a:t>Consolidation entry *C is required in periods subsequent to acquisition whenever the parent does not apply the equity method. This adjustment converts the parent’s beginning Retained Earnings to a full-accrual consolidated total.</a:t>
            </a:r>
          </a:p>
          <a:p>
            <a:pPr defTabSz="931774">
              <a:defRPr/>
            </a:pPr>
            <a:endParaRPr lang="en-US" dirty="0"/>
          </a:p>
          <a:p>
            <a:pPr defTabSz="931774">
              <a:defRPr/>
            </a:pPr>
            <a:r>
              <a:rPr lang="en-US" dirty="0"/>
              <a:t>If the parent had applied the partial equity method in its internal records, little would change in the consolidation processes previously described for the equity method. The primary change would involve inclusion of a consolidation entry *C. Because the parent would have recorded changes in reported subsidiary book value, the *C adjustment would be computed only for (1) previous years’ excess fair over book value amortizations and (2) the immediate past year’s intra-entity profit deferral.</a:t>
            </a:r>
          </a:p>
          <a:p>
            <a:pPr defTabSz="931774">
              <a:defRPr/>
            </a:pPr>
            <a:endParaRPr lang="en-US" dirty="0"/>
          </a:p>
          <a:p>
            <a:pPr defTabSz="931774">
              <a:defRPr/>
            </a:pPr>
            <a:r>
              <a:rPr lang="en-US" dirty="0"/>
              <a:t>Because in this case the sales are upstream, the subsidiary’s January 1, 2021, Retained Earnings will be overstated from a consolidated view by the intra-entity gross profit in beginning inventory. Consolidation entry *G corrects this overstatement and appropriately recognizes the profit in the current year.</a:t>
            </a:r>
          </a:p>
        </p:txBody>
      </p:sp>
    </p:spTree>
    <p:extLst>
      <p:ext uri="{BB962C8B-B14F-4D97-AF65-F5344CB8AC3E}">
        <p14:creationId xmlns:p14="http://schemas.microsoft.com/office/powerpoint/2010/main" val="2790477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t>LO 5-6: Prepare the consolidation entry to defer any gain created by an intra-entity transfer of land from the accounting records of the year of transfer and subsequent years.</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18957588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10</a:t>
            </a:r>
          </a:p>
        </p:txBody>
      </p:sp>
      <p:sp>
        <p:nvSpPr>
          <p:cNvPr id="4301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4" name="Rectangle 6"/>
          <p:cNvSpPr>
            <a:spLocks noGrp="1" noRot="1" noChangeAspect="1" noChangeArrowheads="1" noTextEdit="1"/>
          </p:cNvSpPr>
          <p:nvPr>
            <p:ph type="sldImg"/>
          </p:nvPr>
        </p:nvSpPr>
        <p:spPr>
          <a:xfrm>
            <a:off x="2901950" y="530225"/>
            <a:ext cx="3492500" cy="2619375"/>
          </a:xfrm>
          <a:ln cap="flat"/>
        </p:spPr>
      </p:sp>
      <p:sp>
        <p:nvSpPr>
          <p:cNvPr id="43015" name="Rectangle 7"/>
          <p:cNvSpPr>
            <a:spLocks noGrp="1" noChangeArrowheads="1"/>
          </p:cNvSpPr>
          <p:nvPr>
            <p:ph type="body" idx="1"/>
          </p:nvPr>
        </p:nvSpPr>
        <p:spPr>
          <a:noFill/>
          <a:ln w="9525"/>
        </p:spPr>
        <p:txBody>
          <a:bodyPr/>
          <a:lstStyle/>
          <a:p>
            <a:pPr algn="l"/>
            <a:r>
              <a:rPr lang="en-US" b="0" dirty="0"/>
              <a:t>The consolidation procedures necessitated by intra-entity land transfers partially parallel those for intra-entity inventory. As with inventory, the sale of land creates a series of effects on the individual records of the two companies. The worksheet process must then adjust the account balances to reflect the perspective of a single economic entity.</a:t>
            </a:r>
          </a:p>
          <a:p>
            <a:pPr algn="l"/>
            <a:endParaRPr lang="en-US" b="0" dirty="0"/>
          </a:p>
          <a:p>
            <a:pPr algn="l"/>
            <a:r>
              <a:rPr lang="en-US" b="0" dirty="0"/>
              <a:t>By reviewing the sequence of events occurring in an intra-entity land sale, the similarities to inventory transfers can be ascertained as well as the unique features of this transaction.</a:t>
            </a:r>
          </a:p>
          <a:p>
            <a:pPr algn="l"/>
            <a:endParaRPr lang="en-US" b="0" dirty="0"/>
          </a:p>
          <a:p>
            <a:pPr marL="228600" indent="-228600" algn="l">
              <a:buFont typeface="+mj-lt"/>
              <a:buAutoNum type="arabicPeriod"/>
            </a:pPr>
            <a:r>
              <a:rPr lang="en-US" b="0" dirty="0"/>
              <a:t>The original seller of the land reports a gain (losses are rare in intra-entity asset transfers), even though the transaction occurred between related parties.</a:t>
            </a:r>
            <a:r>
              <a:rPr lang="en-US" b="0" baseline="0" dirty="0"/>
              <a:t> </a:t>
            </a:r>
            <a:r>
              <a:rPr lang="en-US" b="0" dirty="0"/>
              <a:t>At the same time, the acquiring company capitalizes the inflated transfer price rather than the land’s historical cost to the business combination. </a:t>
            </a:r>
            <a:endParaRPr lang="en-US" dirty="0"/>
          </a:p>
        </p:txBody>
      </p:sp>
    </p:spTree>
    <p:extLst>
      <p:ext uri="{BB962C8B-B14F-4D97-AF65-F5344CB8AC3E}">
        <p14:creationId xmlns:p14="http://schemas.microsoft.com/office/powerpoint/2010/main" val="2735198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10</a:t>
            </a:r>
          </a:p>
        </p:txBody>
      </p:sp>
      <p:sp>
        <p:nvSpPr>
          <p:cNvPr id="4301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4" name="Rectangle 6"/>
          <p:cNvSpPr>
            <a:spLocks noGrp="1" noRot="1" noChangeAspect="1" noChangeArrowheads="1" noTextEdit="1"/>
          </p:cNvSpPr>
          <p:nvPr>
            <p:ph type="sldImg"/>
          </p:nvPr>
        </p:nvSpPr>
        <p:spPr>
          <a:xfrm>
            <a:off x="2901950" y="530225"/>
            <a:ext cx="3492500" cy="2619375"/>
          </a:xfrm>
          <a:ln cap="flat"/>
        </p:spPr>
      </p:sp>
      <p:sp>
        <p:nvSpPr>
          <p:cNvPr id="43015" name="Rectangle 7"/>
          <p:cNvSpPr>
            <a:spLocks noGrp="1" noChangeArrowheads="1"/>
          </p:cNvSpPr>
          <p:nvPr>
            <p:ph type="body" idx="1"/>
          </p:nvPr>
        </p:nvSpPr>
        <p:spPr>
          <a:noFill/>
          <a:ln w="9525"/>
        </p:spPr>
        <p:txBody>
          <a:bodyPr/>
          <a:lstStyle/>
          <a:p>
            <a:pPr marL="228600" indent="-228600" algn="l">
              <a:buFont typeface="+mj-lt"/>
              <a:buAutoNum type="arabicPeriod" startAt="2"/>
            </a:pPr>
            <a:r>
              <a:rPr lang="en-US" b="0" dirty="0"/>
              <a:t>The gain the seller recorded is closed into Retained Earnings at the end of the year. From a consolidated perspective, this account has been artificially increased by a related party. Thus, both the buyer’s Land account and the seller’s Retained Earnings account continue to contain the intra-entity gain.</a:t>
            </a:r>
          </a:p>
          <a:p>
            <a:pPr marL="228600" indent="-228600" algn="l">
              <a:buFont typeface="+mj-lt"/>
              <a:buAutoNum type="arabicPeriod" startAt="2"/>
            </a:pPr>
            <a:r>
              <a:rPr lang="en-US" b="0" dirty="0"/>
              <a:t>The gain on the original transfer is recognized in consolidated net income only when the land is subsequently disposed of to an outside party. Therefore, appropriate consolidation techniques must be designed to eliminate the intra-entity gain each period until the time of resale. </a:t>
            </a:r>
            <a:endParaRPr lang="en-US" dirty="0"/>
          </a:p>
        </p:txBody>
      </p:sp>
    </p:spTree>
    <p:extLst>
      <p:ext uri="{BB962C8B-B14F-4D97-AF65-F5344CB8AC3E}">
        <p14:creationId xmlns:p14="http://schemas.microsoft.com/office/powerpoint/2010/main" val="34615715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10</a:t>
            </a:r>
          </a:p>
        </p:txBody>
      </p:sp>
      <p:sp>
        <p:nvSpPr>
          <p:cNvPr id="4301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3014" name="Rectangle 6"/>
          <p:cNvSpPr>
            <a:spLocks noGrp="1" noRot="1" noChangeAspect="1" noChangeArrowheads="1" noTextEdit="1"/>
          </p:cNvSpPr>
          <p:nvPr>
            <p:ph type="sldImg"/>
          </p:nvPr>
        </p:nvSpPr>
        <p:spPr>
          <a:xfrm>
            <a:off x="2901950" y="530225"/>
            <a:ext cx="3492500" cy="2619375"/>
          </a:xfrm>
          <a:ln cap="flat"/>
        </p:spPr>
      </p:sp>
      <p:sp>
        <p:nvSpPr>
          <p:cNvPr id="43015" name="Rectangle 7"/>
          <p:cNvSpPr>
            <a:spLocks noGrp="1" noChangeArrowheads="1"/>
          </p:cNvSpPr>
          <p:nvPr>
            <p:ph type="body" idx="1"/>
          </p:nvPr>
        </p:nvSpPr>
        <p:spPr>
          <a:noFill/>
          <a:ln w="9525"/>
        </p:spPr>
        <p:txBody>
          <a:bodyPr/>
          <a:lstStyle/>
          <a:p>
            <a:pPr algn="l"/>
            <a:r>
              <a:rPr lang="en-US" b="0" dirty="0"/>
              <a:t>Assume that Hastings Company and Patrick Company are related parties. On July 1, 2021, Hastings sold land that originally cost $60,000 to Patrick at a $100,000 transfer price. The seller reports a $40,000 gain; the buyer records the land at the $100,000 acquisition price. At the end of this fiscal period, the intra-entity effect of this transaction must be eliminated for consolidation purposes.</a:t>
            </a:r>
            <a:endParaRPr lang="en-US" dirty="0"/>
          </a:p>
        </p:txBody>
      </p:sp>
    </p:spTree>
    <p:extLst>
      <p:ext uri="{BB962C8B-B14F-4D97-AF65-F5344CB8AC3E}">
        <p14:creationId xmlns:p14="http://schemas.microsoft.com/office/powerpoint/2010/main" val="2768572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403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11</a:t>
            </a:r>
          </a:p>
        </p:txBody>
      </p:sp>
      <p:sp>
        <p:nvSpPr>
          <p:cNvPr id="4403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403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4038" name="Rectangle 6"/>
          <p:cNvSpPr>
            <a:spLocks noGrp="1" noRot="1" noChangeAspect="1" noChangeArrowheads="1" noTextEdit="1"/>
          </p:cNvSpPr>
          <p:nvPr>
            <p:ph type="sldImg"/>
          </p:nvPr>
        </p:nvSpPr>
        <p:spPr>
          <a:xfrm>
            <a:off x="2901950" y="530225"/>
            <a:ext cx="3492500" cy="2619375"/>
          </a:xfrm>
          <a:ln cap="flat"/>
        </p:spPr>
      </p:sp>
      <p:sp>
        <p:nvSpPr>
          <p:cNvPr id="44039" name="Rectangle 7"/>
          <p:cNvSpPr>
            <a:spLocks noGrp="1" noChangeArrowheads="1"/>
          </p:cNvSpPr>
          <p:nvPr>
            <p:ph type="body" idx="1"/>
          </p:nvPr>
        </p:nvSpPr>
        <p:spPr>
          <a:noFill/>
          <a:ln w="9525"/>
        </p:spPr>
        <p:txBody>
          <a:bodyPr/>
          <a:lstStyle/>
          <a:p>
            <a:r>
              <a:rPr lang="en-US" dirty="0"/>
              <a:t>This worksheet entry eliminates the intra-entity gain from the 2021 consolidated statements and returns the land to its recorded value at date of transfer, for consolidated purposes. However, as with the transfer of inventory, the effects created by the original transaction remain in the financial records of the individual companies for as long as the property is held. The gain recorded by Hastings carries through to Retained Earnings while Patrick’s Land account retains the inflated transfer price. Therefore, for every subsequent consolidation until the land is eventually sold, the elimination process must be repeated. Including the entry as shown on each subsequent worksheet removes the intra-entity gain from the asset and from the earnings reported by the combination.</a:t>
            </a:r>
          </a:p>
        </p:txBody>
      </p:sp>
    </p:spTree>
    <p:extLst>
      <p:ext uri="{BB962C8B-B14F-4D97-AF65-F5344CB8AC3E}">
        <p14:creationId xmlns:p14="http://schemas.microsoft.com/office/powerpoint/2010/main" val="40361991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59"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12</a:t>
            </a:r>
          </a:p>
        </p:txBody>
      </p:sp>
      <p:sp>
        <p:nvSpPr>
          <p:cNvPr id="45060"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61"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62" name="Rectangle 6"/>
          <p:cNvSpPr>
            <a:spLocks noGrp="1" noRot="1" noChangeAspect="1" noChangeArrowheads="1" noTextEdit="1"/>
          </p:cNvSpPr>
          <p:nvPr>
            <p:ph type="sldImg"/>
          </p:nvPr>
        </p:nvSpPr>
        <p:spPr>
          <a:xfrm>
            <a:off x="2901950" y="530225"/>
            <a:ext cx="3492500" cy="2619375"/>
          </a:xfrm>
          <a:ln cap="flat"/>
        </p:spPr>
      </p:sp>
      <p:sp>
        <p:nvSpPr>
          <p:cNvPr id="45063" name="Rectangle 7"/>
          <p:cNvSpPr>
            <a:spLocks noGrp="1" noChangeArrowheads="1"/>
          </p:cNvSpPr>
          <p:nvPr>
            <p:ph type="body" idx="1"/>
          </p:nvPr>
        </p:nvSpPr>
        <p:spPr>
          <a:noFill/>
          <a:ln w="9525"/>
        </p:spPr>
        <p:txBody>
          <a:bodyPr/>
          <a:lstStyle/>
          <a:p>
            <a:pPr>
              <a:lnSpc>
                <a:spcPct val="90000"/>
              </a:lnSpc>
              <a:buFont typeface="Wingdings" panose="05000000000000000000" pitchFamily="2" charset="2"/>
              <a:buNone/>
            </a:pPr>
            <a:r>
              <a:rPr lang="en-US" sz="1200" dirty="0"/>
              <a:t>Note that the reduction in Retained Earnings is changed to an increase in the Investment in Subsidiary account when the original sale is downstream and the parent has applied the equity method. In that specific situation, equity method adjustments have already corrected the timing of the parent’s intra-entity gain. Removing the gain has created a reduction in the Investment account that is appropriately allocated to the subsidiary’s Land account on the worksheet. Conversely, if sales were upstream, the Retained Earnings of the seller (the subsidiary) continue to be overstated even if the parent applies the equity method.</a:t>
            </a:r>
          </a:p>
        </p:txBody>
      </p:sp>
    </p:spTree>
    <p:extLst>
      <p:ext uri="{BB962C8B-B14F-4D97-AF65-F5344CB8AC3E}">
        <p14:creationId xmlns:p14="http://schemas.microsoft.com/office/powerpoint/2010/main" val="4028971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2</a:t>
            </a:r>
          </a:p>
        </p:txBody>
      </p:sp>
      <p:sp>
        <p:nvSpPr>
          <p:cNvPr id="3379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3798" name="Rectangle 6"/>
          <p:cNvSpPr>
            <a:spLocks noGrp="1" noRot="1" noChangeAspect="1" noChangeArrowheads="1" noTextEdit="1"/>
          </p:cNvSpPr>
          <p:nvPr>
            <p:ph type="sldImg"/>
          </p:nvPr>
        </p:nvSpPr>
        <p:spPr>
          <a:xfrm>
            <a:off x="2901950" y="530225"/>
            <a:ext cx="3492500" cy="2619375"/>
          </a:xfrm>
          <a:ln cap="flat"/>
        </p:spPr>
      </p:sp>
      <p:sp>
        <p:nvSpPr>
          <p:cNvPr id="33799" name="Rectangle 7"/>
          <p:cNvSpPr>
            <a:spLocks noGrp="1" noChangeArrowheads="1"/>
          </p:cNvSpPr>
          <p:nvPr>
            <p:ph type="body" idx="1"/>
          </p:nvPr>
        </p:nvSpPr>
        <p:spPr>
          <a:noFill/>
          <a:ln w="9525"/>
        </p:spPr>
        <p:txBody>
          <a:bodyPr/>
          <a:lstStyle/>
          <a:p>
            <a:pPr>
              <a:buFont typeface="Wingdings" pitchFamily="2" charset="2"/>
              <a:buNone/>
            </a:pPr>
            <a:r>
              <a:rPr lang="en-US" dirty="0"/>
              <a:t>From a consolidated perspective, neither a sale nor a purchase has occurred. An intra-entity transfer is merely the internal movement of inventory, an event that creates no net change in the financial position of the business combination taken as a whole. Thus, in producing consolidated financial statements, the recorded effects of these transfers are eliminated so that consolidated statements reflect only transactions (and thus profits) with outside parties. Worksheet entries serve this purpose; they adapt the financial information reported by the separate companies to the perspective of the consolidated enterprise. The entire impact of the intra-entity transfer must be identified and then removed. Deleting the effects of the actual transfer is described here first.</a:t>
            </a:r>
          </a:p>
        </p:txBody>
      </p:sp>
    </p:spTree>
    <p:extLst>
      <p:ext uri="{BB962C8B-B14F-4D97-AF65-F5344CB8AC3E}">
        <p14:creationId xmlns:p14="http://schemas.microsoft.com/office/powerpoint/2010/main" val="34952972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59"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12</a:t>
            </a:r>
          </a:p>
        </p:txBody>
      </p:sp>
      <p:sp>
        <p:nvSpPr>
          <p:cNvPr id="45060"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61"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5062" name="Rectangle 6"/>
          <p:cNvSpPr>
            <a:spLocks noGrp="1" noRot="1" noChangeAspect="1" noChangeArrowheads="1" noTextEdit="1"/>
          </p:cNvSpPr>
          <p:nvPr>
            <p:ph type="sldImg"/>
          </p:nvPr>
        </p:nvSpPr>
        <p:spPr>
          <a:xfrm>
            <a:off x="2901950" y="530225"/>
            <a:ext cx="3492500" cy="2619375"/>
          </a:xfrm>
          <a:ln cap="flat"/>
        </p:spPr>
      </p:sp>
      <p:sp>
        <p:nvSpPr>
          <p:cNvPr id="45063" name="Rectangle 7"/>
          <p:cNvSpPr>
            <a:spLocks noGrp="1" noChangeArrowheads="1"/>
          </p:cNvSpPr>
          <p:nvPr>
            <p:ph type="body" idx="1"/>
          </p:nvPr>
        </p:nvSpPr>
        <p:spPr>
          <a:noFill/>
          <a:ln w="9525"/>
        </p:spPr>
        <p:txBody>
          <a:bodyPr/>
          <a:lstStyle/>
          <a:p>
            <a:pPr>
              <a:lnSpc>
                <a:spcPct val="90000"/>
              </a:lnSpc>
              <a:buFont typeface="Wingdings" panose="05000000000000000000" pitchFamily="2" charset="2"/>
              <a:buNone/>
            </a:pPr>
            <a:r>
              <a:rPr lang="en-US" sz="1200" dirty="0"/>
              <a:t>The gain or loss being recognized is incorrect for consolidation purposes; it has not been computed by comparison to the land’s historical cost. Again, the separate financial records fail to reflect the transaction from the perspective of the single economic entity.</a:t>
            </a:r>
          </a:p>
          <a:p>
            <a:pPr>
              <a:lnSpc>
                <a:spcPct val="90000"/>
              </a:lnSpc>
              <a:buFont typeface="Wingdings" panose="05000000000000000000" pitchFamily="2" charset="2"/>
              <a:buNone/>
            </a:pPr>
            <a:endParaRPr lang="en-US" sz="1200" dirty="0"/>
          </a:p>
          <a:p>
            <a:pPr>
              <a:lnSpc>
                <a:spcPct val="90000"/>
              </a:lnSpc>
              <a:buFont typeface="Wingdings" panose="05000000000000000000" pitchFamily="2" charset="2"/>
              <a:buNone/>
            </a:pPr>
            <a:r>
              <a:rPr lang="en-US" sz="1200" dirty="0"/>
              <a:t>Therefore, if the company eventually sells the land, it must recognize the gain deferred at the time of the original transfer. Gain recognition is appropriate once the property is sold to outsiders. On the worksheet, the gain is removed one last time from beginning Retained Earnings (or the investment account, if applicable). In this instance, though, the worksheet entry reclassifies the amount as a recognized gain. Thus, the gain recognition is reallocated from the year of transfer into the fiscal period in which the land is sold to the unrelated party.</a:t>
            </a:r>
          </a:p>
        </p:txBody>
      </p:sp>
    </p:spTree>
    <p:extLst>
      <p:ext uri="{BB962C8B-B14F-4D97-AF65-F5344CB8AC3E}">
        <p14:creationId xmlns:p14="http://schemas.microsoft.com/office/powerpoint/2010/main" val="15843173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2901950" y="530225"/>
            <a:ext cx="3492500" cy="2619375"/>
          </a:xfrm>
          <a:ln/>
        </p:spPr>
      </p:sp>
      <p:sp>
        <p:nvSpPr>
          <p:cNvPr id="46083" name="Rectangle 3"/>
          <p:cNvSpPr>
            <a:spLocks noGrp="1" noChangeArrowheads="1"/>
          </p:cNvSpPr>
          <p:nvPr>
            <p:ph type="body" idx="1"/>
          </p:nvPr>
        </p:nvSpPr>
        <p:spPr>
          <a:noFill/>
          <a:ln w="9525"/>
        </p:spPr>
        <p:txBody>
          <a:bodyPr/>
          <a:lstStyle/>
          <a:p>
            <a:pPr defTabSz="931774">
              <a:defRPr/>
            </a:pPr>
            <a:r>
              <a:rPr lang="en-US" b="0" dirty="0">
                <a:solidFill>
                  <a:srgbClr val="002060"/>
                </a:solidFill>
                <a:cs typeface="Times New Roman" pitchFamily="18" charset="0"/>
              </a:rPr>
              <a:t>If the original sale was a downstream transaction, neither the annual deferral nor the eventual recognition of the intra-entity gain has any effect on the noncontrolling interest. The rationale for this treatment, as previously indicated, is that profits from downstream transfers relate solely to the parent company.</a:t>
            </a:r>
          </a:p>
          <a:p>
            <a:pPr defTabSz="931774">
              <a:defRPr/>
            </a:pPr>
            <a:endParaRPr lang="en-US" b="0" dirty="0">
              <a:solidFill>
                <a:srgbClr val="002060"/>
              </a:solidFill>
              <a:cs typeface="Times New Roman" pitchFamily="18" charset="0"/>
            </a:endParaRPr>
          </a:p>
          <a:p>
            <a:pPr defTabSz="931774">
              <a:defRPr/>
            </a:pPr>
            <a:r>
              <a:rPr lang="en-US" b="0" dirty="0">
                <a:solidFill>
                  <a:srgbClr val="002060"/>
                </a:solidFill>
                <a:cs typeface="Times New Roman" pitchFamily="18" charset="0"/>
              </a:rPr>
              <a:t>Conversely, if the transfer is made upstream, deferral and recognition of gains are attributed to the subsidiary and, hence, to the noncontrolling interest. As with inventory, all noncontrolling interest balances are computed on the reported earnings of the subsidiary after adjustment for any upstream transfers.</a:t>
            </a:r>
            <a:endParaRPr lang="en-US" dirty="0"/>
          </a:p>
        </p:txBody>
      </p:sp>
    </p:spTree>
    <p:extLst>
      <p:ext uri="{BB962C8B-B14F-4D97-AF65-F5344CB8AC3E}">
        <p14:creationId xmlns:p14="http://schemas.microsoft.com/office/powerpoint/2010/main" val="32007763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t>LO 5-7: Prepare the consolidation entries to remove the effects of upstream and downstream intra-entity fixed asset transfers across affiliated entities.</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3032639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indent="0" algn="l">
              <a:spcBef>
                <a:spcPts val="0"/>
              </a:spcBef>
              <a:buClr>
                <a:srgbClr val="002060"/>
              </a:buClr>
              <a:buSzPct val="80000"/>
              <a:defRPr/>
            </a:pPr>
            <a:r>
              <a:rPr lang="en-US" b="0" kern="0" dirty="0">
                <a:solidFill>
                  <a:srgbClr val="002060"/>
                </a:solidFill>
                <a:cs typeface="Times New Roman" pitchFamily="18" charset="0"/>
              </a:rPr>
              <a:t>For</a:t>
            </a:r>
            <a:r>
              <a:rPr lang="en-US" b="0" kern="0" baseline="0" dirty="0">
                <a:solidFill>
                  <a:srgbClr val="002060"/>
                </a:solidFill>
                <a:cs typeface="Times New Roman" pitchFamily="18" charset="0"/>
              </a:rPr>
              <a:t> </a:t>
            </a:r>
            <a:r>
              <a:rPr lang="en-US" b="0" kern="0" dirty="0">
                <a:solidFill>
                  <a:srgbClr val="002060"/>
                </a:solidFill>
                <a:cs typeface="Times New Roman" pitchFamily="18" charset="0"/>
              </a:rPr>
              <a:t>intra-entity sales of depreciable assets, financial reporting objectives remain unchanged: defer intra-entity gains, re-establish historical cost balances, and</a:t>
            </a:r>
            <a:r>
              <a:rPr lang="en-US" b="0" kern="0" baseline="0" dirty="0">
                <a:solidFill>
                  <a:srgbClr val="002060"/>
                </a:solidFill>
                <a:cs typeface="Times New Roman" pitchFamily="18" charset="0"/>
              </a:rPr>
              <a:t> </a:t>
            </a:r>
            <a:r>
              <a:rPr lang="en-US" b="0" kern="0" dirty="0">
                <a:solidFill>
                  <a:srgbClr val="002060"/>
                </a:solidFill>
                <a:cs typeface="Times New Roman" pitchFamily="18" charset="0"/>
              </a:rPr>
              <a:t>recognize appropriate income within the consolidated financial statements. More specifically, we defer gains created by intra-entity transfers</a:t>
            </a:r>
            <a:r>
              <a:rPr lang="en-US" b="0" kern="0" baseline="0" dirty="0">
                <a:solidFill>
                  <a:srgbClr val="002060"/>
                </a:solidFill>
                <a:cs typeface="Times New Roman" pitchFamily="18" charset="0"/>
              </a:rPr>
              <a:t> </a:t>
            </a:r>
            <a:r>
              <a:rPr lang="en-US" b="0" kern="0" dirty="0">
                <a:solidFill>
                  <a:srgbClr val="002060"/>
                </a:solidFill>
                <a:cs typeface="Times New Roman" pitchFamily="18" charset="0"/>
              </a:rPr>
              <a:t>until such time as the subsequent use or resale of the asset consummates the original transaction.</a:t>
            </a:r>
          </a:p>
        </p:txBody>
      </p:sp>
    </p:spTree>
    <p:extLst>
      <p:ext uri="{BB962C8B-B14F-4D97-AF65-F5344CB8AC3E}">
        <p14:creationId xmlns:p14="http://schemas.microsoft.com/office/powerpoint/2010/main" val="5562165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indent="0" algn="l">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To examine the consolidation procedures required by the intra-entity transfer of a depreciable asset, assume that Able Company sells equipment to Baker Company at the current market value of $90,000. Able originally acquired the equipment for $100,000 several years ago; since that time, it has recorded $40,000 in accumulated depreciation. The transfer is made on January 1, 2020, when the equipment has a 10-year remaining life.</a:t>
            </a:r>
            <a:endParaRPr lang="en-US" b="0" kern="0" dirty="0">
              <a:solidFill>
                <a:srgbClr val="002060"/>
              </a:solidFill>
              <a:cs typeface="Times New Roman" pitchFamily="18" charset="0"/>
            </a:endParaRPr>
          </a:p>
        </p:txBody>
      </p:sp>
    </p:spTree>
    <p:extLst>
      <p:ext uri="{BB962C8B-B14F-4D97-AF65-F5344CB8AC3E}">
        <p14:creationId xmlns:p14="http://schemas.microsoft.com/office/powerpoint/2010/main" val="15724032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The 2020 effects on the separate financial accounts of the two companies can be quickly enumerated:</a:t>
            </a:r>
          </a:p>
          <a:p>
            <a:endParaRPr lang="en-US" dirty="0"/>
          </a:p>
          <a:p>
            <a:pPr marL="228600" indent="-228600">
              <a:buFont typeface="+mj-lt"/>
              <a:buAutoNum type="arabicPeriod"/>
            </a:pPr>
            <a:r>
              <a:rPr lang="en-US" dirty="0"/>
              <a:t>Baker, as the buyer, enters the equipment into its records at the $90,000 transfer price. However, from a consolidated view, the asset has not been sold, and therefore the $60,000 book value ($100,000 cost less $40,000 accumulated depreciation) remains appropriate.</a:t>
            </a:r>
          </a:p>
          <a:p>
            <a:pPr marL="228600" indent="-228600">
              <a:buFont typeface="+mj-lt"/>
              <a:buAutoNum type="arabicPeriod"/>
            </a:pPr>
            <a:r>
              <a:rPr lang="en-US" dirty="0"/>
              <a:t>Able, as the seller, reports a $30,000 gain, although the consolidated entity has not yet sold the asset to outsiders. After preparation of the 12/31/20 consolidated financial statements, Able then closes this gain to its Retained Earnings account.</a:t>
            </a:r>
          </a:p>
        </p:txBody>
      </p:sp>
    </p:spTree>
    <p:extLst>
      <p:ext uri="{BB962C8B-B14F-4D97-AF65-F5344CB8AC3E}">
        <p14:creationId xmlns:p14="http://schemas.microsoft.com/office/powerpoint/2010/main" val="29770467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7107"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15</a:t>
            </a:r>
          </a:p>
        </p:txBody>
      </p:sp>
      <p:sp>
        <p:nvSpPr>
          <p:cNvPr id="47108"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7109"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7110" name="Rectangle 6"/>
          <p:cNvSpPr>
            <a:spLocks noGrp="1" noRot="1" noChangeAspect="1" noChangeArrowheads="1" noTextEdit="1"/>
          </p:cNvSpPr>
          <p:nvPr>
            <p:ph type="sldImg"/>
          </p:nvPr>
        </p:nvSpPr>
        <p:spPr>
          <a:xfrm>
            <a:off x="2901950" y="530225"/>
            <a:ext cx="3492500" cy="2619375"/>
          </a:xfrm>
          <a:ln cap="flat"/>
        </p:spPr>
      </p:sp>
      <p:sp>
        <p:nvSpPr>
          <p:cNvPr id="47111" name="Rectangle 7"/>
          <p:cNvSpPr>
            <a:spLocks noGrp="1" noChangeArrowheads="1"/>
          </p:cNvSpPr>
          <p:nvPr>
            <p:ph type="body" idx="1"/>
          </p:nvPr>
        </p:nvSpPr>
        <p:spPr>
          <a:noFill/>
          <a:ln w="9525"/>
        </p:spPr>
        <p:txBody>
          <a:bodyPr/>
          <a:lstStyle/>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dirty="0"/>
              <a:t>Assuming application of the straight-line depreciation method with no salvage value, Baker records expense of $9,000 at the end of 2020 ($90,000 transfer price ÷ 10 years). The proper depreciation expense for consolidation, however, is based on the asset’s carrying amount to the consolidated entity at the date of the intra-entity transfer. Consolidated depreciation expense for this asset would thus be $6,000 ($60,000 carrying amount ÷ 10 remaining years). This requires a $3,000 consolidated worksheet adjustment to depreciation expense. </a:t>
            </a:r>
          </a:p>
          <a:p>
            <a:endParaRPr lang="en-US" dirty="0"/>
          </a:p>
          <a:p>
            <a:r>
              <a:rPr lang="en-US" sz="1200" b="0" i="0" u="none" strike="noStrike" kern="1200" baseline="0" dirty="0">
                <a:solidFill>
                  <a:schemeClr val="tx1"/>
                </a:solidFill>
                <a:latin typeface="Times New Roman" pitchFamily="18" charset="0"/>
                <a:ea typeface="+mn-ea"/>
                <a:cs typeface="+mn-cs"/>
              </a:rPr>
              <a:t>To report these events as seen by the consolidated entity, we first acknowledge that an asset write up cannot be recognized based on an intra-entity transfer. </a:t>
            </a:r>
            <a:r>
              <a:rPr lang="en-US" dirty="0"/>
              <a:t>A consolidated worksheet entry must therefore return the asset to its pre-transfer carrying amount based on historical cost.</a:t>
            </a:r>
            <a:r>
              <a:rPr lang="en-US" baseline="0" dirty="0"/>
              <a:t> </a:t>
            </a:r>
            <a:r>
              <a:rPr lang="en-US" dirty="0"/>
              <a:t>Moreover, both the $30,000 intra-entity gain and the $3,000 overstatement in depreciation expense must be eliminated on the worksheet. The two consolidation entries for 2020 are shown</a:t>
            </a:r>
            <a:r>
              <a:rPr lang="en-US" baseline="0" dirty="0"/>
              <a:t> on the following slides.</a:t>
            </a:r>
            <a:endParaRPr lang="en-US" dirty="0"/>
          </a:p>
        </p:txBody>
      </p:sp>
    </p:spTree>
    <p:extLst>
      <p:ext uri="{BB962C8B-B14F-4D97-AF65-F5344CB8AC3E}">
        <p14:creationId xmlns:p14="http://schemas.microsoft.com/office/powerpoint/2010/main" val="22045196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16</a:t>
            </a:r>
          </a:p>
        </p:txBody>
      </p:sp>
      <p:sp>
        <p:nvSpPr>
          <p:cNvPr id="4813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4" name="Rectangle 6"/>
          <p:cNvSpPr>
            <a:spLocks noGrp="1" noRot="1" noChangeAspect="1" noChangeArrowheads="1" noTextEdit="1"/>
          </p:cNvSpPr>
          <p:nvPr>
            <p:ph type="sldImg"/>
          </p:nvPr>
        </p:nvSpPr>
        <p:spPr>
          <a:xfrm>
            <a:off x="2901950" y="530225"/>
            <a:ext cx="3492500" cy="2619375"/>
          </a:xfrm>
          <a:ln cap="flat"/>
        </p:spPr>
      </p:sp>
      <p:sp>
        <p:nvSpPr>
          <p:cNvPr id="48135"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21175F"/>
                </a:solidFill>
              </a:rPr>
              <a:t>The $30,000 intra-entity gain and $3,000 overstated depreciation expense must be eliminated. </a:t>
            </a:r>
            <a:r>
              <a:rPr lang="en-US" b="0" dirty="0"/>
              <a:t>In the year of the intra-entity depreciable asset transfer, the preceding consolidation entries TA and ED are applicable regardless of whether the transfer was upstream or downstream. </a:t>
            </a:r>
            <a:r>
              <a:rPr lang="en-US" b="0" dirty="0">
                <a:solidFill>
                  <a:srgbClr val="21175F"/>
                </a:solidFill>
              </a:rPr>
              <a:t>Entry TA removes intra-entity gain and returns equipment accounts to balances based on original historical cost. It is labeled “TA” in reference to the transferred asset.</a:t>
            </a:r>
          </a:p>
        </p:txBody>
      </p:sp>
    </p:spTree>
    <p:extLst>
      <p:ext uri="{BB962C8B-B14F-4D97-AF65-F5344CB8AC3E}">
        <p14:creationId xmlns:p14="http://schemas.microsoft.com/office/powerpoint/2010/main" val="11637708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16</a:t>
            </a:r>
          </a:p>
        </p:txBody>
      </p:sp>
      <p:sp>
        <p:nvSpPr>
          <p:cNvPr id="4813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8134" name="Rectangle 6"/>
          <p:cNvSpPr>
            <a:spLocks noGrp="1" noRot="1" noChangeAspect="1" noChangeArrowheads="1" noTextEdit="1"/>
          </p:cNvSpPr>
          <p:nvPr>
            <p:ph type="sldImg"/>
          </p:nvPr>
        </p:nvSpPr>
        <p:spPr>
          <a:xfrm>
            <a:off x="2901950" y="530225"/>
            <a:ext cx="3492500" cy="2619375"/>
          </a:xfrm>
          <a:ln cap="flat"/>
        </p:spPr>
      </p:sp>
      <p:sp>
        <p:nvSpPr>
          <p:cNvPr id="48135" name="Rectangle 7"/>
          <p:cNvSpPr>
            <a:spLocks noGrp="1" noChangeArrowheads="1"/>
          </p:cNvSpPr>
          <p:nvPr>
            <p:ph type="body" idx="1"/>
          </p:nvPr>
        </p:nvSpPr>
        <p:spPr>
          <a:noFill/>
          <a:ln w="9525"/>
        </p:spPr>
        <p:txBody>
          <a:bodyPr/>
          <a:lstStyle/>
          <a:p>
            <a:r>
              <a:rPr lang="en-US" dirty="0"/>
              <a:t>Deferred intra-entity profits on depreciable asset transfers are achieved on the consolidated worksheet through a credit to depreciation expense. Entry ED eliminates the overstatement of depreciation expense caused by the inflated transfer price. It is labeled “ED” in</a:t>
            </a:r>
            <a:r>
              <a:rPr lang="en-US" baseline="0" dirty="0"/>
              <a:t> reference to excess depreciation.</a:t>
            </a:r>
            <a:endParaRPr lang="en-US" dirty="0"/>
          </a:p>
        </p:txBody>
      </p:sp>
    </p:spTree>
    <p:extLst>
      <p:ext uri="{BB962C8B-B14F-4D97-AF65-F5344CB8AC3E}">
        <p14:creationId xmlns:p14="http://schemas.microsoft.com/office/powerpoint/2010/main" val="25160373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9155"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17</a:t>
            </a:r>
          </a:p>
        </p:txBody>
      </p:sp>
      <p:sp>
        <p:nvSpPr>
          <p:cNvPr id="49156"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9157"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49158" name="Rectangle 6"/>
          <p:cNvSpPr>
            <a:spLocks noGrp="1" noRot="1" noChangeAspect="1" noChangeArrowheads="1" noTextEdit="1"/>
          </p:cNvSpPr>
          <p:nvPr>
            <p:ph type="sldImg"/>
          </p:nvPr>
        </p:nvSpPr>
        <p:spPr>
          <a:xfrm>
            <a:off x="2901950" y="530225"/>
            <a:ext cx="3492500" cy="2619375"/>
          </a:xfrm>
          <a:ln cap="flat"/>
        </p:spPr>
      </p:sp>
      <p:sp>
        <p:nvSpPr>
          <p:cNvPr id="49159" name="Rectangle 7"/>
          <p:cNvSpPr>
            <a:spLocks noGrp="1" noChangeArrowheads="1"/>
          </p:cNvSpPr>
          <p:nvPr>
            <p:ph type="body" idx="1"/>
          </p:nvPr>
        </p:nvSpPr>
        <p:spPr>
          <a:noFill/>
          <a:ln w="9525"/>
        </p:spPr>
        <p:txBody>
          <a:bodyPr/>
          <a:lstStyle/>
          <a:p>
            <a:r>
              <a:rPr lang="en-US" b="0" dirty="0"/>
              <a:t>Both the intra-entity gain and the excess depreciation expense remain on the separate books and are closed into Retained Earnings of the respective companies at year-end. Similarly, the Equipment account with the related Accumulated Depreciation continues to hold balances based on the transfer price, not historical cost. Thus, for every subsequent period, the separately reported figures must be adjusted on the worksheet to present the consolidated totals from a single entity’s perspective.</a:t>
            </a:r>
          </a:p>
          <a:p>
            <a:endParaRPr lang="en-US" b="0" dirty="0"/>
          </a:p>
          <a:p>
            <a:r>
              <a:rPr lang="en-US" b="0" dirty="0"/>
              <a:t>To derive worksheet entries at any future point, the balances in the accounts of the individual companies must be ascertained and compared to the figures appropriate for the consolidated entity.</a:t>
            </a:r>
            <a:endParaRPr lang="en-US" dirty="0"/>
          </a:p>
        </p:txBody>
      </p:sp>
    </p:spTree>
    <p:extLst>
      <p:ext uri="{BB962C8B-B14F-4D97-AF65-F5344CB8AC3E}">
        <p14:creationId xmlns:p14="http://schemas.microsoft.com/office/powerpoint/2010/main" val="2596064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t>LO-2: Demonstrate the consolidation procedures to eliminate intra-entity sales and purchases balances.</a:t>
            </a:r>
          </a:p>
        </p:txBody>
      </p:sp>
    </p:spTree>
    <p:extLst>
      <p:ext uri="{BB962C8B-B14F-4D97-AF65-F5344CB8AC3E}">
        <p14:creationId xmlns:p14="http://schemas.microsoft.com/office/powerpoint/2010/main" val="17249746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0179"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17</a:t>
            </a:r>
          </a:p>
        </p:txBody>
      </p:sp>
      <p:sp>
        <p:nvSpPr>
          <p:cNvPr id="50180"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0181"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0182" name="Rectangle 6"/>
          <p:cNvSpPr>
            <a:spLocks noGrp="1" noRot="1" noChangeAspect="1" noChangeArrowheads="1" noTextEdit="1"/>
          </p:cNvSpPr>
          <p:nvPr>
            <p:ph type="sldImg"/>
          </p:nvPr>
        </p:nvSpPr>
        <p:spPr>
          <a:xfrm>
            <a:off x="2901950" y="530225"/>
            <a:ext cx="3492500" cy="2619375"/>
          </a:xfrm>
          <a:ln cap="flat"/>
        </p:spPr>
      </p:sp>
      <p:sp>
        <p:nvSpPr>
          <p:cNvPr id="50183" name="Rectangle 7"/>
          <p:cNvSpPr>
            <a:spLocks noGrp="1" noChangeArrowheads="1"/>
          </p:cNvSpPr>
          <p:nvPr>
            <p:ph type="body" idx="1"/>
          </p:nvPr>
        </p:nvSpPr>
        <p:spPr>
          <a:noFill/>
          <a:ln w="9525"/>
        </p:spPr>
        <p:txBody>
          <a:bodyPr/>
          <a:lstStyle/>
          <a:p>
            <a:r>
              <a:rPr lang="en-US" dirty="0"/>
              <a:t>As an illustration, the separate records of Able and Baker two years after the transfer (December 31, 2021) are</a:t>
            </a:r>
            <a:r>
              <a:rPr lang="en-US" baseline="0" dirty="0"/>
              <a:t> shown</a:t>
            </a:r>
            <a:r>
              <a:rPr lang="en-US" dirty="0"/>
              <a:t>. Consolidated totals are calculated based on the original historical cost of $100,000 and accumulated depreciation of $40,000.</a:t>
            </a:r>
          </a:p>
          <a:p>
            <a:endParaRPr lang="en-US" dirty="0"/>
          </a:p>
          <a:p>
            <a:r>
              <a:rPr lang="en-US" dirty="0"/>
              <a:t>Note: Parentheses indicate a credit balance.</a:t>
            </a:r>
          </a:p>
          <a:p>
            <a:r>
              <a:rPr lang="en-US" dirty="0"/>
              <a:t>*Accumulated depreciation before transfer $(40,000) plus 2 years × $(6,000). †Intra-entity transfer gain $(30,000) less one year’s depreciation of $9,000.</a:t>
            </a:r>
          </a:p>
        </p:txBody>
      </p:sp>
    </p:spTree>
    <p:extLst>
      <p:ext uri="{BB962C8B-B14F-4D97-AF65-F5344CB8AC3E}">
        <p14:creationId xmlns:p14="http://schemas.microsoft.com/office/powerpoint/2010/main" val="17931343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17</a:t>
            </a:r>
          </a:p>
        </p:txBody>
      </p:sp>
      <p:sp>
        <p:nvSpPr>
          <p:cNvPr id="53252"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xfrm>
            <a:off x="2901950" y="530225"/>
            <a:ext cx="3492500" cy="2619375"/>
          </a:xfrm>
          <a:ln cap="flat"/>
        </p:spPr>
      </p:sp>
      <p:sp>
        <p:nvSpPr>
          <p:cNvPr id="53255" name="Rectangle 7"/>
          <p:cNvSpPr>
            <a:spLocks noGrp="1" noChangeArrowheads="1"/>
          </p:cNvSpPr>
          <p:nvPr>
            <p:ph type="body" idx="1"/>
          </p:nvPr>
        </p:nvSpPr>
        <p:spPr>
          <a:noFill/>
          <a:ln w="9525"/>
        </p:spPr>
        <p:txBody>
          <a:bodyPr/>
          <a:lstStyle/>
          <a:p>
            <a:r>
              <a:rPr lang="en-US" dirty="0"/>
              <a:t>Because the intra-entity transfer’s effects remain in the separate financial records, the various accounts must be adjusted in each subsequent consolidation. Moreover, the amounts involved must be updated every period because of the continual impact of depreciation recorded by the buyer. Continuing our example, to adjust the individual figures to the consolidated totals derived above, the 2021 worksheet includes the entries shown on the slide.</a:t>
            </a:r>
          </a:p>
          <a:p>
            <a:endParaRPr lang="en-US" dirty="0"/>
          </a:p>
          <a:p>
            <a:r>
              <a:rPr lang="en-US" dirty="0"/>
              <a:t>Consolidation entry *TA removes $27,000 of the original intra-entity gain on sale from Retained Earnings. Then, in consolidation entry ED, the $3,000 credit to Depreciation Expense serves to increase consolidated net income by $3,000. Essentially, the remaining intra-entity gain as of the beginning of the year is removed from Retained Earnings and partially recognized as a current year increase in consolidated net income (via the decrease in depreciation expense).</a:t>
            </a:r>
          </a:p>
        </p:txBody>
      </p:sp>
    </p:spTree>
    <p:extLst>
      <p:ext uri="{BB962C8B-B14F-4D97-AF65-F5344CB8AC3E}">
        <p14:creationId xmlns:p14="http://schemas.microsoft.com/office/powerpoint/2010/main" val="18767287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r>
              <a:rPr lang="en-US" dirty="0"/>
              <a:t>Consolidation entry *TA requires a slight modification when the intra-entity depreciable asset transfer is downstream and the parent uses the equity method. In applying the equity method, the parent adjusts its book income for both the original transfer gain and periodic depreciation expense adjustments.</a:t>
            </a:r>
            <a:r>
              <a:rPr lang="en-US" baseline="0" dirty="0"/>
              <a:t> </a:t>
            </a:r>
            <a:r>
              <a:rPr lang="en-US" dirty="0"/>
              <a:t>Thus, in downstream intra-entity transfers when the equity method is used, from a consolidated view, the parent’s Retained Earnings balance has been already reduced for the gain. Therefore, continuing with the previous example, the following worksheet consolidation entries would be made for a downstream sale assuming that (1) Able is the parent and (2) Able has applied the equity method to account for its investment in Baker.</a:t>
            </a:r>
          </a:p>
        </p:txBody>
      </p:sp>
    </p:spTree>
    <p:extLst>
      <p:ext uri="{BB962C8B-B14F-4D97-AF65-F5344CB8AC3E}">
        <p14:creationId xmlns:p14="http://schemas.microsoft.com/office/powerpoint/2010/main" val="33210429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In Entry *TA, note that the Investment in Baker account replaces the parent’s Retained Earnings. This temporary increase to the Investment account then effectively allocates the adjustments necessitated by the intra-entity transfer to the appropriate subsidiary Equipment and Accumulated Depreciation accounts.</a:t>
            </a:r>
            <a:endParaRPr lang="en-US" b="0" dirty="0">
              <a:solidFill>
                <a:srgbClr val="21175F"/>
              </a:solidFill>
            </a:endParaRPr>
          </a:p>
        </p:txBody>
      </p:sp>
    </p:spTree>
    <p:extLst>
      <p:ext uri="{BB962C8B-B14F-4D97-AF65-F5344CB8AC3E}">
        <p14:creationId xmlns:p14="http://schemas.microsoft.com/office/powerpoint/2010/main" val="2882161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1950" y="530225"/>
            <a:ext cx="3492500" cy="2619375"/>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21175F"/>
                </a:solidFill>
              </a:rPr>
              <a:t>Because of the lack of official guidance, no easy answer exists as to the assignment of any income effects created within the consolidation process. All income is assigned here to the original seller. In Entry *TA, for example, the beginning Retained Earnings account of Able (the seller) is reduced. Both the intra-entity gain on the transfer and the excess depreciation expense subsequently recognized are assigned to that party.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dirty="0">
              <a:solidFill>
                <a:srgbClr val="21175F"/>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solidFill>
                  <a:srgbClr val="21175F"/>
                </a:solidFill>
              </a:rPr>
              <a:t>Thus, again, downstream sales are assumed to have no effect on any noncontrolling interest values. The parent rather than the subsidiary made the sale.</a:t>
            </a:r>
            <a:r>
              <a:rPr lang="en-US" b="0" baseline="0" dirty="0">
                <a:solidFill>
                  <a:srgbClr val="21175F"/>
                </a:solidFill>
              </a:rPr>
              <a:t> </a:t>
            </a:r>
            <a:r>
              <a:rPr lang="en-US" b="0" dirty="0">
                <a:solidFill>
                  <a:srgbClr val="21175F"/>
                </a:solidFill>
              </a:rPr>
              <a:t>Conversely, the impact on net income created by upstream sales must be considered in computing the balances attributed to these outside owners.</a:t>
            </a:r>
            <a:r>
              <a:rPr lang="en-US" b="0" baseline="0" dirty="0">
                <a:solidFill>
                  <a:srgbClr val="21175F"/>
                </a:solidFill>
              </a:rPr>
              <a:t> </a:t>
            </a:r>
            <a:r>
              <a:rPr lang="en-US" b="0" dirty="0">
                <a:solidFill>
                  <a:srgbClr val="21175F"/>
                </a:solidFill>
              </a:rPr>
              <a:t>Currently, this approach is one of many acceptable alternatives. However, in its future deliberations on consolidation policies and procedures, the FASB could mandate a specific allocation pattern.</a:t>
            </a:r>
          </a:p>
        </p:txBody>
      </p:sp>
    </p:spTree>
    <p:extLst>
      <p:ext uri="{BB962C8B-B14F-4D97-AF65-F5344CB8AC3E}">
        <p14:creationId xmlns:p14="http://schemas.microsoft.com/office/powerpoint/2010/main" val="398352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19"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3</a:t>
            </a:r>
          </a:p>
        </p:txBody>
      </p:sp>
      <p:sp>
        <p:nvSpPr>
          <p:cNvPr id="34820"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21"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22" name="Rectangle 6"/>
          <p:cNvSpPr>
            <a:spLocks noGrp="1" noRot="1" noChangeAspect="1" noChangeArrowheads="1" noTextEdit="1"/>
          </p:cNvSpPr>
          <p:nvPr>
            <p:ph type="sldImg"/>
          </p:nvPr>
        </p:nvSpPr>
        <p:spPr>
          <a:xfrm>
            <a:off x="2901950" y="530225"/>
            <a:ext cx="3492500" cy="2619375"/>
          </a:xfrm>
          <a:ln cap="flat"/>
        </p:spPr>
      </p:sp>
      <p:sp>
        <p:nvSpPr>
          <p:cNvPr id="34823" name="Rectangle 7"/>
          <p:cNvSpPr>
            <a:spLocks noGrp="1" noChangeArrowheads="1"/>
          </p:cNvSpPr>
          <p:nvPr>
            <p:ph type="body" idx="1"/>
          </p:nvPr>
        </p:nvSpPr>
        <p:spPr>
          <a:noFill/>
          <a:ln w="9525"/>
        </p:spPr>
        <p:txBody>
          <a:bodyPr/>
          <a:lstStyle/>
          <a:p>
            <a:pPr defTabSz="931774">
              <a:defRPr/>
            </a:pPr>
            <a:r>
              <a:rPr lang="en-US" sz="1200" b="0" i="0" u="none" strike="noStrike" kern="1200" baseline="0" dirty="0">
                <a:solidFill>
                  <a:schemeClr val="tx1"/>
                </a:solidFill>
                <a:latin typeface="Times New Roman" pitchFamily="18" charset="0"/>
                <a:ea typeface="+mn-ea"/>
                <a:cs typeface="+mn-cs"/>
              </a:rPr>
              <a:t>To account for related companies as a single economic entity requires eliminating all intra-entity sales/purchases balances. </a:t>
            </a:r>
            <a:r>
              <a:rPr lang="en-US" sz="1200" dirty="0"/>
              <a:t>For example,</a:t>
            </a:r>
            <a:r>
              <a:rPr lang="en-US" sz="1200" baseline="0" dirty="0"/>
              <a:t> </a:t>
            </a:r>
            <a:r>
              <a:rPr lang="en-US" sz="1200" dirty="0"/>
              <a:t>if Arlington Company makes an $80,000 inventory sale to Zirkin Company, an affiliated party within a business combination, both parties record the transfer in their internal records as a normal sale/purchase.</a:t>
            </a:r>
          </a:p>
          <a:p>
            <a:pPr defTabSz="931774">
              <a:defRPr/>
            </a:pPr>
            <a:endParaRPr lang="en-US" sz="1200" dirty="0"/>
          </a:p>
          <a:p>
            <a:pPr defTabSz="931774">
              <a:defRPr/>
            </a:pPr>
            <a:r>
              <a:rPr lang="en-US" sz="1200" dirty="0"/>
              <a:t>In the preparation of consolidated financial statements, the preceding elimination must be made for all intra-entity inventory transfers. A consolidation worksheet entry, TI, is then necessary to remove the resulting balances from the externally reported figures. </a:t>
            </a:r>
          </a:p>
        </p:txBody>
      </p:sp>
    </p:spTree>
    <p:extLst>
      <p:ext uri="{BB962C8B-B14F-4D97-AF65-F5344CB8AC3E}">
        <p14:creationId xmlns:p14="http://schemas.microsoft.com/office/powerpoint/2010/main" val="2606289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19"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3</a:t>
            </a:r>
          </a:p>
        </p:txBody>
      </p:sp>
      <p:sp>
        <p:nvSpPr>
          <p:cNvPr id="34820"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21"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4822" name="Rectangle 6"/>
          <p:cNvSpPr>
            <a:spLocks noGrp="1" noRot="1" noChangeAspect="1" noChangeArrowheads="1" noTextEdit="1"/>
          </p:cNvSpPr>
          <p:nvPr>
            <p:ph type="sldImg"/>
          </p:nvPr>
        </p:nvSpPr>
        <p:spPr>
          <a:xfrm>
            <a:off x="2901950" y="530225"/>
            <a:ext cx="3492500" cy="2619375"/>
          </a:xfrm>
          <a:ln cap="flat"/>
        </p:spPr>
      </p:sp>
      <p:sp>
        <p:nvSpPr>
          <p:cNvPr id="34823" name="Rectangle 7"/>
          <p:cNvSpPr>
            <a:spLocks noGrp="1" noChangeArrowheads="1"/>
          </p:cNvSpPr>
          <p:nvPr>
            <p:ph type="body" idx="1"/>
          </p:nvPr>
        </p:nvSpPr>
        <p:spPr>
          <a:noFill/>
          <a:ln w="9525"/>
        </p:spPr>
        <p:txBody>
          <a:bodyPr/>
          <a:lstStyle/>
          <a:p>
            <a:pPr defTabSz="931774">
              <a:defRPr/>
            </a:pPr>
            <a:r>
              <a:rPr lang="en-US" sz="1200" b="0" i="0" u="none" strike="noStrike" kern="1200" baseline="0" dirty="0">
                <a:solidFill>
                  <a:schemeClr val="tx1"/>
                </a:solidFill>
                <a:latin typeface="Times New Roman" pitchFamily="18" charset="0"/>
                <a:ea typeface="+mn-ea"/>
                <a:cs typeface="+mn-cs"/>
              </a:rPr>
              <a:t>Cost of Goods Sold is reduced here under the assumption that the Purchases account usually is closed out prior to the consolidation process.</a:t>
            </a:r>
          </a:p>
          <a:p>
            <a:pPr defTabSz="931774">
              <a:defRPr/>
            </a:pPr>
            <a:endParaRPr lang="en-US" dirty="0"/>
          </a:p>
          <a:p>
            <a:pPr defTabSz="931774">
              <a:defRPr/>
            </a:pPr>
            <a:r>
              <a:rPr lang="en-US" dirty="0"/>
              <a:t>The total recorded (intra-entity) sales figure is deleted regardless of whether the transfer was downstream (from parent to subsidiary) or upstream (from subsidiary to parent). Furthermore, any gross profit included in the transfer price does not affect this sales/purchases elimination. Because the entire amount of the transfer occurred between related parties, the total effect must be removed in preparing the consolidated statements.</a:t>
            </a:r>
          </a:p>
        </p:txBody>
      </p:sp>
    </p:spTree>
    <p:extLst>
      <p:ext uri="{BB962C8B-B14F-4D97-AF65-F5344CB8AC3E}">
        <p14:creationId xmlns:p14="http://schemas.microsoft.com/office/powerpoint/2010/main" val="141093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2901950" y="530225"/>
            <a:ext cx="3492500" cy="2619375"/>
          </a:xfrm>
          <a:ln/>
        </p:spPr>
      </p:sp>
      <p:sp>
        <p:nvSpPr>
          <p:cNvPr id="32771" name="Rectangle 3"/>
          <p:cNvSpPr>
            <a:spLocks noGrp="1" noChangeArrowheads="1"/>
          </p:cNvSpPr>
          <p:nvPr>
            <p:ph type="body" idx="1"/>
          </p:nvPr>
        </p:nvSpPr>
        <p:spPr>
          <a:noFill/>
          <a:ln w="9525"/>
        </p:spPr>
        <p:txBody>
          <a:bodyPr/>
          <a:lstStyle/>
          <a:p>
            <a:r>
              <a:rPr lang="en-US" dirty="0">
                <a:solidFill>
                  <a:srgbClr val="002060"/>
                </a:solidFill>
              </a:rPr>
              <a:t>LO 5-3:</a:t>
            </a:r>
            <a:r>
              <a:rPr lang="en-US" baseline="0" dirty="0">
                <a:solidFill>
                  <a:srgbClr val="002060"/>
                </a:solidFill>
              </a:rPr>
              <a:t> </a:t>
            </a:r>
            <a:r>
              <a:rPr lang="en-US" dirty="0">
                <a:solidFill>
                  <a:srgbClr val="002060"/>
                </a:solidFill>
              </a:rPr>
              <a:t>Explain why consolidated entities defer intra-entity gross profit in ending inventory and the consolidation procedures required subsequently to recognize profits.</a:t>
            </a:r>
          </a:p>
        </p:txBody>
      </p:sp>
    </p:spTree>
    <p:extLst>
      <p:ext uri="{BB962C8B-B14F-4D97-AF65-F5344CB8AC3E}">
        <p14:creationId xmlns:p14="http://schemas.microsoft.com/office/powerpoint/2010/main" val="3199722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6796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3" name="Rectangle 3"/>
          <p:cNvSpPr>
            <a:spLocks noChangeArrowheads="1"/>
          </p:cNvSpPr>
          <p:nvPr/>
        </p:nvSpPr>
        <p:spPr bwMode="auto">
          <a:xfrm>
            <a:off x="5267960" y="6659880"/>
            <a:ext cx="4028440" cy="350520"/>
          </a:xfrm>
          <a:prstGeom prst="rect">
            <a:avLst/>
          </a:prstGeom>
          <a:noFill/>
          <a:ln w="12700">
            <a:noFill/>
            <a:miter lim="800000"/>
            <a:headEnd/>
            <a:tailEnd/>
          </a:ln>
        </p:spPr>
        <p:txBody>
          <a:bodyPr lIns="19412" tIns="0" rIns="19412" bIns="0" anchor="b"/>
          <a:lstStyle/>
          <a:p>
            <a:pPr algn="r"/>
            <a:r>
              <a:rPr lang="en-US" sz="1000" i="1" dirty="0"/>
              <a:t>4</a:t>
            </a:r>
          </a:p>
        </p:txBody>
      </p:sp>
      <p:sp>
        <p:nvSpPr>
          <p:cNvPr id="35844" name="Rectangle 4"/>
          <p:cNvSpPr>
            <a:spLocks noChangeArrowheads="1"/>
          </p:cNvSpPr>
          <p:nvPr/>
        </p:nvSpPr>
        <p:spPr bwMode="auto">
          <a:xfrm>
            <a:off x="0" y="665988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5" name="Rectangle 5"/>
          <p:cNvSpPr>
            <a:spLocks noChangeArrowheads="1"/>
          </p:cNvSpPr>
          <p:nvPr/>
        </p:nvSpPr>
        <p:spPr bwMode="auto">
          <a:xfrm>
            <a:off x="0" y="0"/>
            <a:ext cx="4028440" cy="350520"/>
          </a:xfrm>
          <a:prstGeom prst="rect">
            <a:avLst/>
          </a:prstGeom>
          <a:noFill/>
          <a:ln w="12700">
            <a:noFill/>
            <a:miter lim="800000"/>
            <a:headEnd/>
            <a:tailEnd/>
          </a:ln>
        </p:spPr>
        <p:txBody>
          <a:bodyPr wrap="none" lIns="93177" tIns="46589" rIns="93177" bIns="46589" anchor="ctr"/>
          <a:lstStyle/>
          <a:p>
            <a:endParaRPr lang="en-US" dirty="0"/>
          </a:p>
        </p:txBody>
      </p:sp>
      <p:sp>
        <p:nvSpPr>
          <p:cNvPr id="35846" name="Rectangle 6"/>
          <p:cNvSpPr>
            <a:spLocks noGrp="1" noRot="1" noChangeAspect="1" noChangeArrowheads="1" noTextEdit="1"/>
          </p:cNvSpPr>
          <p:nvPr>
            <p:ph type="sldImg"/>
          </p:nvPr>
        </p:nvSpPr>
        <p:spPr>
          <a:xfrm>
            <a:off x="2901950" y="530225"/>
            <a:ext cx="3492500" cy="2619375"/>
          </a:xfrm>
          <a:ln cap="flat"/>
        </p:spPr>
      </p:sp>
      <p:sp>
        <p:nvSpPr>
          <p:cNvPr id="35847" name="Rectangle 7"/>
          <p:cNvSpPr>
            <a:spLocks noGrp="1" noChangeArrowheads="1"/>
          </p:cNvSpPr>
          <p:nvPr>
            <p:ph type="body" idx="1"/>
          </p:nvPr>
        </p:nvSpPr>
        <p:spPr>
          <a:noFill/>
          <a:ln w="9525"/>
        </p:spPr>
        <p:txBody>
          <a:bodyPr/>
          <a:lstStyle/>
          <a:p>
            <a:r>
              <a:rPr lang="en-US" dirty="0"/>
              <a:t>Removal of the sale/purchase is often just the first in a series of consolidation entries necessitated by inventory transfers. Despite the previous elimination, gross profits in ending inventory created by such sales can still exist in the accounting records at year-end. These profits initially result when the merchandise is priced at more than historical cost. Actual transfer prices are established in several ways, including the normal sales price of the inventory, sales price less a specified discount, or at a predetermined markup above cost. </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a:t>
            </a:r>
            <a:r>
              <a:rPr lang="en-US" baseline="0" dirty="0"/>
              <a:t> the preceding example, a</a:t>
            </a:r>
            <a:r>
              <a:rPr lang="en-US" dirty="0"/>
              <a:t>ssume that Arlington acquired or produced this inventory at a cost of $50,000 and then sold it to Zirkin, an affiliated party, at the indicated $80,000 price. From a consolidated perspective, the inventory still has a historical cost of only $50,000.</a:t>
            </a:r>
            <a:r>
              <a:rPr lang="en-US" baseline="0" dirty="0"/>
              <a:t> </a:t>
            </a:r>
            <a:r>
              <a:rPr lang="en-US" dirty="0"/>
              <a:t>However, Zirkin’s records now reflect the inventory at the $80,000 transfer price. </a:t>
            </a:r>
            <a:endParaRPr lang="en-US" b="1" dirty="0"/>
          </a:p>
        </p:txBody>
      </p:sp>
    </p:spTree>
    <p:extLst>
      <p:ext uri="{BB962C8B-B14F-4D97-AF65-F5344CB8AC3E}">
        <p14:creationId xmlns:p14="http://schemas.microsoft.com/office/powerpoint/2010/main" val="607106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dirty="0"/>
              <a:t>McGraw-Hill/Irwin</a:t>
            </a:r>
          </a:p>
        </p:txBody>
      </p:sp>
      <p:sp>
        <p:nvSpPr>
          <p:cNvPr id="5" name="Footer Placeholder 4"/>
          <p:cNvSpPr>
            <a:spLocks noGrp="1"/>
          </p:cNvSpPr>
          <p:nvPr>
            <p:ph type="ftr" sz="quarter" idx="11"/>
          </p:nvPr>
        </p:nvSpPr>
        <p:spPr/>
        <p:txBody>
          <a:bodyPr/>
          <a:lstStyle/>
          <a:p>
            <a:r>
              <a:rPr lang="en-US" dirty="0"/>
              <a:t>Copyright © 2015 by The McGraw-Hill Companies, Inc. All rights reserved.</a:t>
            </a:r>
          </a:p>
        </p:txBody>
      </p:sp>
      <p:sp>
        <p:nvSpPr>
          <p:cNvPr id="6" name="Slide Number Placeholder 5"/>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McGraw-Hill/Irwin</a:t>
            </a:r>
          </a:p>
        </p:txBody>
      </p:sp>
      <p:sp>
        <p:nvSpPr>
          <p:cNvPr id="5" name="Footer Placeholder 4"/>
          <p:cNvSpPr>
            <a:spLocks noGrp="1"/>
          </p:cNvSpPr>
          <p:nvPr>
            <p:ph type="ftr" sz="quarter" idx="11"/>
          </p:nvPr>
        </p:nvSpPr>
        <p:spPr/>
        <p:txBody>
          <a:bodyPr/>
          <a:lstStyle/>
          <a:p>
            <a:r>
              <a:rPr lang="en-US" dirty="0"/>
              <a:t>Copyright © 2015 by The McGraw-Hill Companies, Inc. All rights reserved.</a:t>
            </a:r>
          </a:p>
        </p:txBody>
      </p:sp>
      <p:sp>
        <p:nvSpPr>
          <p:cNvPr id="6" name="Slide Number Placeholder 5"/>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McGraw-Hill/Irwin</a:t>
            </a:r>
          </a:p>
        </p:txBody>
      </p:sp>
      <p:sp>
        <p:nvSpPr>
          <p:cNvPr id="5" name="Footer Placeholder 4"/>
          <p:cNvSpPr>
            <a:spLocks noGrp="1"/>
          </p:cNvSpPr>
          <p:nvPr>
            <p:ph type="ftr" sz="quarter" idx="11"/>
          </p:nvPr>
        </p:nvSpPr>
        <p:spPr/>
        <p:txBody>
          <a:bodyPr/>
          <a:lstStyle/>
          <a:p>
            <a:r>
              <a:rPr lang="en-US" dirty="0"/>
              <a:t>Copyright © 2015 by The McGraw-Hill Companies, Inc. All rights reserved.</a:t>
            </a:r>
          </a:p>
        </p:txBody>
      </p:sp>
      <p:sp>
        <p:nvSpPr>
          <p:cNvPr id="6" name="Slide Number Placeholder 5"/>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
        <p:nvSpPr>
          <p:cNvPr id="7" name="Rectangle 7"/>
          <p:cNvSpPr>
            <a:spLocks noChangeArrowheads="1"/>
          </p:cNvSpPr>
          <p:nvPr userDrawn="1"/>
        </p:nvSpPr>
        <p:spPr bwMode="auto">
          <a:xfrm>
            <a:off x="76200" y="0"/>
            <a:ext cx="1447800" cy="6858000"/>
          </a:xfrm>
          <a:prstGeom prst="rect">
            <a:avLst/>
          </a:prstGeom>
          <a:gradFill>
            <a:gsLst>
              <a:gs pos="46000">
                <a:srgbClr val="001122"/>
              </a:gs>
              <a:gs pos="100000">
                <a:schemeClr val="accent1">
                  <a:shade val="94000"/>
                  <a:satMod val="135000"/>
                </a:schemeClr>
              </a:gs>
            </a:gsLst>
            <a:lin ang="5400000" scaled="1"/>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dirty="0"/>
              <a:t>McGraw-Hill/Irwin</a:t>
            </a:r>
          </a:p>
        </p:txBody>
      </p:sp>
      <p:sp>
        <p:nvSpPr>
          <p:cNvPr id="5" name="Footer Placeholder 4"/>
          <p:cNvSpPr>
            <a:spLocks noGrp="1"/>
          </p:cNvSpPr>
          <p:nvPr>
            <p:ph type="ftr" sz="quarter" idx="11"/>
          </p:nvPr>
        </p:nvSpPr>
        <p:spPr/>
        <p:txBody>
          <a:bodyPr/>
          <a:lstStyle/>
          <a:p>
            <a:r>
              <a:rPr lang="en-US" dirty="0"/>
              <a:t>Copyright © 2015 by The McGraw-Hill Companies, Inc. All rights reserved.</a:t>
            </a:r>
          </a:p>
        </p:txBody>
      </p:sp>
      <p:sp>
        <p:nvSpPr>
          <p:cNvPr id="6" name="Slide Number Placeholder 5"/>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dirty="0"/>
              <a:t>McGraw-Hill/Irwin</a:t>
            </a:r>
          </a:p>
        </p:txBody>
      </p:sp>
      <p:sp>
        <p:nvSpPr>
          <p:cNvPr id="5" name="Footer Placeholder 4"/>
          <p:cNvSpPr>
            <a:spLocks noGrp="1"/>
          </p:cNvSpPr>
          <p:nvPr>
            <p:ph type="ftr" sz="quarter" idx="11"/>
          </p:nvPr>
        </p:nvSpPr>
        <p:spPr/>
        <p:txBody>
          <a:bodyPr/>
          <a:lstStyle/>
          <a:p>
            <a:r>
              <a:rPr lang="en-US" dirty="0"/>
              <a:t>Copyright © 2015 by The McGraw-Hill Companies, Inc. All rights reserved.</a:t>
            </a:r>
          </a:p>
        </p:txBody>
      </p:sp>
      <p:sp>
        <p:nvSpPr>
          <p:cNvPr id="6" name="Slide Number Placeholder 5"/>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dirty="0"/>
              <a:t>McGraw-Hill/Irwin</a:t>
            </a:r>
          </a:p>
        </p:txBody>
      </p:sp>
      <p:sp>
        <p:nvSpPr>
          <p:cNvPr id="6" name="Footer Placeholder 5"/>
          <p:cNvSpPr>
            <a:spLocks noGrp="1"/>
          </p:cNvSpPr>
          <p:nvPr>
            <p:ph type="ftr" sz="quarter" idx="11"/>
          </p:nvPr>
        </p:nvSpPr>
        <p:spPr/>
        <p:txBody>
          <a:bodyPr/>
          <a:lstStyle/>
          <a:p>
            <a:r>
              <a:rPr lang="en-US" dirty="0"/>
              <a:t>Copyright © 2015 by The McGraw-Hill Companies, Inc. All rights reserved.</a:t>
            </a:r>
          </a:p>
        </p:txBody>
      </p:sp>
      <p:sp>
        <p:nvSpPr>
          <p:cNvPr id="7" name="Slide Number Placeholder 6"/>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dirty="0"/>
              <a:t>McGraw-Hill/Irwin</a:t>
            </a:r>
          </a:p>
        </p:txBody>
      </p:sp>
      <p:sp>
        <p:nvSpPr>
          <p:cNvPr id="8" name="Footer Placeholder 7"/>
          <p:cNvSpPr>
            <a:spLocks noGrp="1"/>
          </p:cNvSpPr>
          <p:nvPr>
            <p:ph type="ftr" sz="quarter" idx="11"/>
          </p:nvPr>
        </p:nvSpPr>
        <p:spPr/>
        <p:txBody>
          <a:bodyPr/>
          <a:lstStyle/>
          <a:p>
            <a:r>
              <a:rPr lang="en-US" dirty="0"/>
              <a:t>Copyright © 2015 by The McGraw-Hill Companies, Inc. All rights reserved.</a:t>
            </a:r>
          </a:p>
        </p:txBody>
      </p:sp>
      <p:sp>
        <p:nvSpPr>
          <p:cNvPr id="9" name="Slide Number Placeholder 8"/>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McGraw-Hill/Irwin</a:t>
            </a:r>
          </a:p>
        </p:txBody>
      </p:sp>
      <p:sp>
        <p:nvSpPr>
          <p:cNvPr id="4" name="Footer Placeholder 3"/>
          <p:cNvSpPr>
            <a:spLocks noGrp="1"/>
          </p:cNvSpPr>
          <p:nvPr>
            <p:ph type="ftr" sz="quarter" idx="11"/>
          </p:nvPr>
        </p:nvSpPr>
        <p:spPr/>
        <p:txBody>
          <a:bodyPr/>
          <a:lstStyle/>
          <a:p>
            <a:r>
              <a:rPr lang="en-US" dirty="0"/>
              <a:t>Copyright © 2015 by The McGraw-Hill Companies, Inc. All rights reserved.</a:t>
            </a:r>
          </a:p>
        </p:txBody>
      </p:sp>
      <p:sp>
        <p:nvSpPr>
          <p:cNvPr id="5" name="Slide Number Placeholder 4"/>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McGraw-Hill/Irwin</a:t>
            </a:r>
          </a:p>
        </p:txBody>
      </p:sp>
      <p:sp>
        <p:nvSpPr>
          <p:cNvPr id="3" name="Footer Placeholder 2"/>
          <p:cNvSpPr>
            <a:spLocks noGrp="1"/>
          </p:cNvSpPr>
          <p:nvPr>
            <p:ph type="ftr" sz="quarter" idx="11"/>
          </p:nvPr>
        </p:nvSpPr>
        <p:spPr/>
        <p:txBody>
          <a:bodyPr/>
          <a:lstStyle/>
          <a:p>
            <a:r>
              <a:rPr lang="en-US" dirty="0"/>
              <a:t>Copyright © 2015 by The McGraw-Hill Companies, Inc. All rights reserved.</a:t>
            </a:r>
          </a:p>
        </p:txBody>
      </p:sp>
      <p:sp>
        <p:nvSpPr>
          <p:cNvPr id="4" name="Slide Number Placeholder 3"/>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McGraw-Hill/Irwin</a:t>
            </a:r>
          </a:p>
        </p:txBody>
      </p:sp>
      <p:sp>
        <p:nvSpPr>
          <p:cNvPr id="6" name="Footer Placeholder 5"/>
          <p:cNvSpPr>
            <a:spLocks noGrp="1"/>
          </p:cNvSpPr>
          <p:nvPr>
            <p:ph type="ftr" sz="quarter" idx="11"/>
          </p:nvPr>
        </p:nvSpPr>
        <p:spPr/>
        <p:txBody>
          <a:bodyPr/>
          <a:lstStyle/>
          <a:p>
            <a:r>
              <a:rPr lang="en-US" dirty="0"/>
              <a:t>Copyright © 2015 by The McGraw-Hill Companies, Inc. All rights reserved.</a:t>
            </a:r>
          </a:p>
        </p:txBody>
      </p:sp>
      <p:sp>
        <p:nvSpPr>
          <p:cNvPr id="7" name="Slide Number Placeholder 6"/>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dirty="0"/>
              <a:t>McGraw-Hill/Irwin</a:t>
            </a:r>
          </a:p>
        </p:txBody>
      </p:sp>
      <p:sp>
        <p:nvSpPr>
          <p:cNvPr id="6" name="Footer Placeholder 5"/>
          <p:cNvSpPr>
            <a:spLocks noGrp="1"/>
          </p:cNvSpPr>
          <p:nvPr>
            <p:ph type="ftr" sz="quarter" idx="11"/>
          </p:nvPr>
        </p:nvSpPr>
        <p:spPr/>
        <p:txBody>
          <a:bodyPr/>
          <a:lstStyle/>
          <a:p>
            <a:r>
              <a:rPr lang="en-US" dirty="0"/>
              <a:t>Copyright © 2015 by The McGraw-Hill Companies, Inc. All rights reserved.</a:t>
            </a:r>
          </a:p>
        </p:txBody>
      </p:sp>
      <p:sp>
        <p:nvSpPr>
          <p:cNvPr id="7" name="Slide Number Placeholder 6"/>
          <p:cNvSpPr>
            <a:spLocks noGrp="1"/>
          </p:cNvSpPr>
          <p:nvPr>
            <p:ph type="sldNum" sz="quarter" idx="12"/>
          </p:nvPr>
        </p:nvSpPr>
        <p:spPr/>
        <p:txBody>
          <a:bodyPr/>
          <a:lstStyle/>
          <a:p>
            <a:r>
              <a:rPr lang="en-US" dirty="0"/>
              <a:t>5-</a:t>
            </a:r>
            <a:fld id="{0CD9D783-C76B-4F4C-BE39-54956A6C484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00200" y="76200"/>
            <a:ext cx="7315200" cy="1143000"/>
          </a:xfrm>
          <a:prstGeom prst="roundRect">
            <a:avLst/>
          </a:prstGeom>
          <a:ln w="57150">
            <a:solidFill>
              <a:srgbClr val="002060"/>
            </a:solidFill>
          </a:ln>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524000" y="6477000"/>
            <a:ext cx="1524000" cy="457200"/>
          </a:xfrm>
          <a:prstGeom prst="rect">
            <a:avLst/>
          </a:prstGeom>
        </p:spPr>
        <p:txBody>
          <a:bodyPr vert="horz" lIns="91440" tIns="45720" rIns="91440" bIns="45720" rtlCol="0" anchor="ctr"/>
          <a:lstStyle>
            <a:lvl1pPr algn="l">
              <a:defRPr sz="1200" b="1" i="1">
                <a:solidFill>
                  <a:srgbClr val="002060"/>
                </a:solidFill>
              </a:defRPr>
            </a:lvl1pPr>
          </a:lstStyle>
          <a:p>
            <a:r>
              <a:rPr lang="en-US" dirty="0"/>
              <a:t>McGraw-Hill/Irwin</a:t>
            </a:r>
          </a:p>
        </p:txBody>
      </p:sp>
      <p:sp>
        <p:nvSpPr>
          <p:cNvPr id="5" name="Footer Placeholder 4"/>
          <p:cNvSpPr>
            <a:spLocks noGrp="1"/>
          </p:cNvSpPr>
          <p:nvPr>
            <p:ph type="ftr" sz="quarter" idx="3"/>
          </p:nvPr>
        </p:nvSpPr>
        <p:spPr>
          <a:xfrm>
            <a:off x="3124200" y="6477000"/>
            <a:ext cx="5257800" cy="457200"/>
          </a:xfrm>
          <a:prstGeom prst="rect">
            <a:avLst/>
          </a:prstGeom>
        </p:spPr>
        <p:txBody>
          <a:bodyPr vert="horz" lIns="91440" tIns="45720" rIns="91440" bIns="45720" rtlCol="0" anchor="ctr"/>
          <a:lstStyle>
            <a:lvl1pPr algn="ctr">
              <a:defRPr sz="1200" b="1" i="1">
                <a:solidFill>
                  <a:srgbClr val="002060"/>
                </a:solidFill>
              </a:defRPr>
            </a:lvl1pPr>
          </a:lstStyle>
          <a:p>
            <a:pPr algn="l"/>
            <a:r>
              <a:rPr lang="en-US" dirty="0"/>
              <a:t>Copyright © 2015 by The McGraw-Hill Companies, Inc. All rights reserved.</a:t>
            </a:r>
          </a:p>
        </p:txBody>
      </p:sp>
      <p:sp>
        <p:nvSpPr>
          <p:cNvPr id="6" name="Slide Number Placeholder 5"/>
          <p:cNvSpPr>
            <a:spLocks noGrp="1"/>
          </p:cNvSpPr>
          <p:nvPr>
            <p:ph type="sldNum" sz="quarter" idx="4"/>
          </p:nvPr>
        </p:nvSpPr>
        <p:spPr>
          <a:xfrm>
            <a:off x="8458200" y="6553200"/>
            <a:ext cx="533400" cy="304800"/>
          </a:xfrm>
          <a:prstGeom prst="rect">
            <a:avLst/>
          </a:prstGeom>
        </p:spPr>
        <p:txBody>
          <a:bodyPr vert="horz" lIns="91440" tIns="45720" rIns="91440" bIns="45720" rtlCol="0" anchor="ctr"/>
          <a:lstStyle>
            <a:lvl1pPr algn="r">
              <a:defRPr sz="1200" b="1" i="1">
                <a:solidFill>
                  <a:srgbClr val="002060"/>
                </a:solidFill>
              </a:defRPr>
            </a:lvl1pPr>
          </a:lstStyle>
          <a:p>
            <a:r>
              <a:rPr lang="en-US" dirty="0"/>
              <a:t>5-</a:t>
            </a:r>
            <a:fld id="{0CD9D783-C76B-4F4C-BE39-54956A6C4847}" type="slidenum">
              <a:rPr lang="en-US" smtClean="0"/>
              <a:pPr/>
              <a:t>‹#›</a:t>
            </a:fld>
            <a:endParaRPr lang="en-US" dirty="0"/>
          </a:p>
        </p:txBody>
      </p:sp>
      <p:sp>
        <p:nvSpPr>
          <p:cNvPr id="7" name="Rectangle 7"/>
          <p:cNvSpPr>
            <a:spLocks noChangeArrowheads="1"/>
          </p:cNvSpPr>
          <p:nvPr userDrawn="1"/>
        </p:nvSpPr>
        <p:spPr bwMode="auto">
          <a:xfrm>
            <a:off x="0" y="0"/>
            <a:ext cx="1447800" cy="6858000"/>
          </a:xfrm>
          <a:prstGeom prst="rect">
            <a:avLst/>
          </a:prstGeom>
          <a:gradFill>
            <a:gsLst>
              <a:gs pos="73000">
                <a:srgbClr val="001122"/>
              </a:gs>
              <a:gs pos="100000">
                <a:schemeClr val="accent1">
                  <a:shade val="94000"/>
                  <a:satMod val="135000"/>
                </a:schemeClr>
              </a:gs>
            </a:gsLst>
            <a:lin ang="5400000" scaled="1"/>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defTabSz="914400" rtl="0" eaLnBrk="1" latinLnBrk="0" hangingPunct="1">
        <a:spcBef>
          <a:spcPct val="0"/>
        </a:spcBef>
        <a:buNone/>
        <a:defRPr sz="4000" b="1" kern="1200">
          <a:solidFill>
            <a:srgbClr val="002060"/>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b="1" kern="1200">
          <a:solidFill>
            <a:srgbClr val="002060"/>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b="1" kern="1200">
          <a:solidFill>
            <a:srgbClr val="002060"/>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b="1" kern="1200">
          <a:solidFill>
            <a:srgbClr val="002060"/>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b="1" kern="1200">
          <a:solidFill>
            <a:srgbClr val="002060"/>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Chapter Five</a:t>
            </a:r>
          </a:p>
        </p:txBody>
      </p:sp>
      <p:sp>
        <p:nvSpPr>
          <p:cNvPr id="198664" name="Rectangle 8"/>
          <p:cNvSpPr>
            <a:spLocks noChangeArrowheads="1"/>
          </p:cNvSpPr>
          <p:nvPr/>
        </p:nvSpPr>
        <p:spPr bwMode="auto">
          <a:xfrm>
            <a:off x="530352" y="1755648"/>
            <a:ext cx="38862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cs typeface="Times New Roman" pitchFamily="18" charset="0"/>
              </a:rPr>
              <a:t>Consolidated Financial Statements—Intra-Entity Asset Transactions</a:t>
            </a:r>
          </a:p>
        </p:txBody>
      </p:sp>
      <p:sp>
        <p:nvSpPr>
          <p:cNvPr id="11" name="Rectangle 10"/>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6E0D6ECE-4031-42EF-9165-40F6C279C991}"/>
              </a:ext>
            </a:extLst>
          </p:cNvPr>
          <p:cNvPicPr>
            <a:picLocks noChangeAspect="1"/>
          </p:cNvPicPr>
          <p:nvPr/>
        </p:nvPicPr>
        <p:blipFill>
          <a:blip r:embed="rId3"/>
          <a:stretch>
            <a:fillRect/>
          </a:stretch>
        </p:blipFill>
        <p:spPr>
          <a:xfrm>
            <a:off x="4953000" y="1752599"/>
            <a:ext cx="3505200" cy="44852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92024" y="164592"/>
            <a:ext cx="8759952" cy="1207008"/>
          </a:xfrm>
        </p:spPr>
        <p:txBody>
          <a:bodyPr>
            <a:normAutofit/>
          </a:bodyPr>
          <a:lstStyle/>
          <a:p>
            <a:r>
              <a:rPr lang="en-US" dirty="0"/>
              <a:t>Intra-Entity Gross Profit (continued)</a:t>
            </a:r>
          </a:p>
        </p:txBody>
      </p:sp>
      <p:sp>
        <p:nvSpPr>
          <p:cNvPr id="2053" name="Rectangle 5"/>
          <p:cNvSpPr>
            <a:spLocks noGrp="1" noChangeArrowheads="1"/>
          </p:cNvSpPr>
          <p:nvPr>
            <p:ph idx="1"/>
          </p:nvPr>
        </p:nvSpPr>
        <p:spPr>
          <a:xfrm>
            <a:off x="411480" y="1554480"/>
            <a:ext cx="8321040" cy="4937760"/>
          </a:xfrm>
        </p:spPr>
        <p:txBody>
          <a:bodyPr>
            <a:noAutofit/>
          </a:bodyPr>
          <a:lstStyle/>
          <a:p>
            <a:pPr marL="457200" indent="-457200">
              <a:spcBef>
                <a:spcPts val="600"/>
              </a:spcBef>
              <a:buClr>
                <a:srgbClr val="21175F"/>
              </a:buClr>
              <a:buFont typeface="Wingdings" panose="05000000000000000000" pitchFamily="2" charset="2"/>
              <a:buChar char="Ø"/>
            </a:pPr>
            <a:r>
              <a:rPr lang="en-US" sz="2500" dirty="0">
                <a:solidFill>
                  <a:srgbClr val="21175F"/>
                </a:solidFill>
              </a:rPr>
              <a:t>Because of the markup, Arlington’s records show a $30,000 gross profit from the intra-entity sale. </a:t>
            </a:r>
          </a:p>
          <a:p>
            <a:pPr marL="457200" indent="-457200">
              <a:spcBef>
                <a:spcPts val="600"/>
              </a:spcBef>
              <a:buClr>
                <a:srgbClr val="21175F"/>
              </a:buClr>
              <a:buFont typeface="Wingdings" panose="05000000000000000000" pitchFamily="2" charset="2"/>
              <a:buChar char="Ø"/>
            </a:pPr>
            <a:r>
              <a:rPr lang="en-US" sz="2500" dirty="0">
                <a:solidFill>
                  <a:srgbClr val="21175F"/>
                </a:solidFill>
              </a:rPr>
              <a:t>Because the transaction did not occur with an outside party, recognition of profit is not appropriate for the combination as a whole. </a:t>
            </a:r>
            <a:endParaRPr lang="en-US" sz="2500" dirty="0"/>
          </a:p>
          <a:p>
            <a:pPr marL="457200" indent="-457200">
              <a:spcBef>
                <a:spcPts val="600"/>
              </a:spcBef>
              <a:buClr>
                <a:srgbClr val="21175F"/>
              </a:buClr>
              <a:buFont typeface="Wingdings" panose="05000000000000000000" pitchFamily="2" charset="2"/>
              <a:buChar char="Ø"/>
            </a:pPr>
            <a:r>
              <a:rPr lang="en-US" sz="2500" dirty="0"/>
              <a:t>Despite Entry TI, ending inventory is inflated by $30,000, causing Cost of Goods Sold to be too low and profits to be too high. </a:t>
            </a:r>
          </a:p>
          <a:p>
            <a:pPr marL="457200" indent="-457200">
              <a:spcBef>
                <a:spcPts val="600"/>
              </a:spcBef>
              <a:buClr>
                <a:srgbClr val="21175F"/>
              </a:buClr>
              <a:buFont typeface="Wingdings" panose="05000000000000000000" pitchFamily="2" charset="2"/>
              <a:buChar char="Ø"/>
            </a:pPr>
            <a:r>
              <a:rPr lang="en-US" sz="2500" dirty="0"/>
              <a:t>For consolidation purposes, the expense is increased by this amount through a worksheet adjustment that properly removes the unrealized gross profit from consolidated net income.</a:t>
            </a:r>
          </a:p>
        </p:txBody>
      </p:sp>
      <p:sp>
        <p:nvSpPr>
          <p:cNvPr id="2054" name="Rectangle 7"/>
          <p:cNvSpPr>
            <a:spLocks noChangeArrowheads="1"/>
          </p:cNvSpPr>
          <p:nvPr/>
        </p:nvSpPr>
        <p:spPr bwMode="auto">
          <a:xfrm>
            <a:off x="3124200" y="5181600"/>
            <a:ext cx="990600" cy="304800"/>
          </a:xfrm>
          <a:prstGeom prst="rect">
            <a:avLst/>
          </a:prstGeom>
          <a:noFill/>
          <a:ln w="12700">
            <a:noFill/>
            <a:miter lim="800000"/>
            <a:headEnd/>
            <a:tailEnd/>
          </a:ln>
        </p:spPr>
        <p:txBody>
          <a:bodyPr wrap="none" anchor="ctr"/>
          <a:lstStyle/>
          <a:p>
            <a:endParaRPr lang="en-US" dirty="0">
              <a:solidFill>
                <a:schemeClr val="tx2"/>
              </a:solidFill>
            </a:endParaRP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10</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Gross Profit—Entry G All Inventory Remains at Year-End</a:t>
            </a:r>
          </a:p>
        </p:txBody>
      </p:sp>
      <p:sp>
        <p:nvSpPr>
          <p:cNvPr id="2053" name="Rectangle 5"/>
          <p:cNvSpPr>
            <a:spLocks noGrp="1" noChangeArrowheads="1"/>
          </p:cNvSpPr>
          <p:nvPr>
            <p:ph idx="1"/>
          </p:nvPr>
        </p:nvSpPr>
        <p:spPr>
          <a:xfrm>
            <a:off x="411480" y="1554480"/>
            <a:ext cx="8321040" cy="4937760"/>
          </a:xfrm>
        </p:spPr>
        <p:txBody>
          <a:bodyPr>
            <a:noAutofit/>
          </a:bodyPr>
          <a:lstStyle/>
          <a:p>
            <a:pPr marL="457200" indent="-457200">
              <a:spcBef>
                <a:spcPts val="600"/>
              </a:spcBef>
              <a:buClr>
                <a:srgbClr val="21175F"/>
              </a:buClr>
              <a:buFont typeface="Wingdings" panose="05000000000000000000" pitchFamily="2" charset="2"/>
              <a:buChar char="Ø"/>
            </a:pPr>
            <a:r>
              <a:rPr lang="en-US" sz="2600" dirty="0"/>
              <a:t>If all transferred inventory is retained by the business combination at year-end, Entry G eliminates the effects of the seller’s gross profit that is unrealized in the buyer’s ending inventory in Year 1.</a:t>
            </a:r>
          </a:p>
        </p:txBody>
      </p:sp>
      <p:sp>
        <p:nvSpPr>
          <p:cNvPr id="2054" name="Rectangle 7"/>
          <p:cNvSpPr>
            <a:spLocks noChangeArrowheads="1"/>
          </p:cNvSpPr>
          <p:nvPr/>
        </p:nvSpPr>
        <p:spPr bwMode="auto">
          <a:xfrm>
            <a:off x="3124200" y="5181600"/>
            <a:ext cx="990600" cy="304800"/>
          </a:xfrm>
          <a:prstGeom prst="rect">
            <a:avLst/>
          </a:prstGeom>
          <a:noFill/>
          <a:ln w="12700">
            <a:noFill/>
            <a:miter lim="800000"/>
            <a:headEnd/>
            <a:tailEnd/>
          </a:ln>
        </p:spPr>
        <p:txBody>
          <a:bodyPr wrap="none" anchor="ctr"/>
          <a:lstStyle/>
          <a:p>
            <a:endParaRPr lang="en-US" dirty="0">
              <a:solidFill>
                <a:schemeClr val="tx2"/>
              </a:solidFill>
            </a:endParaRP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11</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2.28.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33800"/>
            <a:ext cx="9144000" cy="1842448"/>
          </a:xfrm>
          <a:prstGeom prst="rect">
            <a:avLst/>
          </a:prstGeom>
        </p:spPr>
      </p:pic>
    </p:spTree>
    <p:extLst>
      <p:ext uri="{BB962C8B-B14F-4D97-AF65-F5344CB8AC3E}">
        <p14:creationId xmlns:p14="http://schemas.microsoft.com/office/powerpoint/2010/main" val="3925876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Gross Profit—Entry G</a:t>
            </a:r>
            <a:br>
              <a:rPr lang="en-US" dirty="0"/>
            </a:br>
            <a:r>
              <a:rPr lang="en-US" dirty="0"/>
              <a:t>Portion of Inventory Remains </a:t>
            </a:r>
          </a:p>
        </p:txBody>
      </p:sp>
      <p:sp>
        <p:nvSpPr>
          <p:cNvPr id="2053" name="Rectangle 5"/>
          <p:cNvSpPr>
            <a:spLocks noGrp="1" noChangeArrowheads="1"/>
          </p:cNvSpPr>
          <p:nvPr>
            <p:ph idx="1"/>
          </p:nvPr>
        </p:nvSpPr>
        <p:spPr>
          <a:xfrm>
            <a:off x="411480" y="1554480"/>
            <a:ext cx="8321040" cy="3276600"/>
          </a:xfrm>
        </p:spPr>
        <p:txBody>
          <a:bodyPr>
            <a:noAutofit/>
          </a:bodyPr>
          <a:lstStyle/>
          <a:p>
            <a:pPr marL="457200" indent="-457200">
              <a:buFont typeface="Wingdings" panose="05000000000000000000" pitchFamily="2" charset="2"/>
              <a:buChar char="Ø"/>
            </a:pPr>
            <a:r>
              <a:rPr lang="en-US" sz="2400" dirty="0"/>
              <a:t>Transferred inventory held at year-end is recorded in separate statements at more than historical cost.</a:t>
            </a:r>
          </a:p>
          <a:p>
            <a:pPr marL="457200" indent="-457200">
              <a:buFont typeface="Wingdings" panose="05000000000000000000" pitchFamily="2" charset="2"/>
              <a:buChar char="Ø"/>
            </a:pPr>
            <a:r>
              <a:rPr lang="en-US" sz="2400" dirty="0"/>
              <a:t>With a gross profit rate of 37</a:t>
            </a:r>
            <a:r>
              <a:rPr lang="en-US" sz="2400" baseline="30000" dirty="0"/>
              <a:t>1</a:t>
            </a:r>
            <a:r>
              <a:rPr lang="en-US" sz="2400" dirty="0"/>
              <a:t>⁄</a:t>
            </a:r>
            <a:r>
              <a:rPr lang="en-US" sz="2400" baseline="-25000" dirty="0"/>
              <a:t>2</a:t>
            </a:r>
            <a:r>
              <a:rPr lang="en-US" sz="2400" dirty="0"/>
              <a:t> percent ($30,000 gross profit ÷ $80,000 transfer price), retained inventory is stated at $7,500 ($20,000 × 37</a:t>
            </a:r>
            <a:r>
              <a:rPr lang="en-US" sz="2400" baseline="30000" dirty="0"/>
              <a:t>1</a:t>
            </a:r>
            <a:r>
              <a:rPr lang="en-US" sz="2400" dirty="0"/>
              <a:t>⁄</a:t>
            </a:r>
            <a:r>
              <a:rPr lang="en-US" sz="2400" baseline="-25000" dirty="0"/>
              <a:t>2</a:t>
            </a:r>
            <a:r>
              <a:rPr lang="en-US" sz="2400" dirty="0"/>
              <a:t>%) more than its original cost.</a:t>
            </a:r>
          </a:p>
          <a:p>
            <a:pPr marL="457200" indent="-457200">
              <a:buFont typeface="Wingdings" panose="05000000000000000000" pitchFamily="2" charset="2"/>
              <a:buChar char="Ø"/>
            </a:pPr>
            <a:r>
              <a:rPr lang="en-US" sz="2400" dirty="0"/>
              <a:t>Ending inventory intra-entity gross profit elimination (Entry G) is based on the amount of transferred merchandise retained by the business at year-end. </a:t>
            </a:r>
          </a:p>
        </p:txBody>
      </p:sp>
      <p:sp>
        <p:nvSpPr>
          <p:cNvPr id="2054" name="Rectangle 7"/>
          <p:cNvSpPr>
            <a:spLocks noChangeArrowheads="1"/>
          </p:cNvSpPr>
          <p:nvPr/>
        </p:nvSpPr>
        <p:spPr bwMode="auto">
          <a:xfrm>
            <a:off x="3124200" y="5181600"/>
            <a:ext cx="990600" cy="304800"/>
          </a:xfrm>
          <a:prstGeom prst="rect">
            <a:avLst/>
          </a:prstGeom>
          <a:noFill/>
          <a:ln w="12700">
            <a:noFill/>
            <a:miter lim="800000"/>
            <a:headEnd/>
            <a:tailEnd/>
          </a:ln>
        </p:spPr>
        <p:txBody>
          <a:bodyPr wrap="none" anchor="ctr"/>
          <a:lstStyle/>
          <a:p>
            <a:endParaRPr lang="en-US" dirty="0">
              <a:solidFill>
                <a:schemeClr val="tx2"/>
              </a:solidFill>
            </a:endParaRP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12</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2.29.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24400"/>
            <a:ext cx="9144000" cy="1839989"/>
          </a:xfrm>
          <a:prstGeom prst="rect">
            <a:avLst/>
          </a:prstGeom>
        </p:spPr>
      </p:pic>
    </p:spTree>
    <p:extLst>
      <p:ext uri="{BB962C8B-B14F-4D97-AF65-F5344CB8AC3E}">
        <p14:creationId xmlns:p14="http://schemas.microsoft.com/office/powerpoint/2010/main" val="3770061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5-4</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21175F"/>
                </a:solidFill>
              </a:rPr>
              <a:t>Understand that the consolidation process for inventory transfers is designed to defer the intra-entity gross profit remaining in ending inventory from the year of transfer into the year of disposal or consumption.</a:t>
            </a:r>
            <a:endParaRPr lang="en-US" sz="3600" b="1" dirty="0">
              <a:solidFill>
                <a:srgbClr val="21175F"/>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13</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15809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92024" y="164592"/>
            <a:ext cx="8763000" cy="1207008"/>
          </a:xfrm>
        </p:spPr>
        <p:txBody>
          <a:bodyPr>
            <a:noAutofit/>
          </a:bodyPr>
          <a:lstStyle/>
          <a:p>
            <a:pPr>
              <a:lnSpc>
                <a:spcPct val="85000"/>
              </a:lnSpc>
            </a:pPr>
            <a:r>
              <a:rPr lang="en-US" dirty="0"/>
              <a:t>Intra-Entity Gross Profit—Year Following Transfer (Year 2)</a:t>
            </a:r>
          </a:p>
        </p:txBody>
      </p:sp>
      <p:sp>
        <p:nvSpPr>
          <p:cNvPr id="3076" name="Rectangle 4"/>
          <p:cNvSpPr>
            <a:spLocks noGrp="1" noChangeArrowheads="1"/>
          </p:cNvSpPr>
          <p:nvPr>
            <p:ph idx="1"/>
          </p:nvPr>
        </p:nvSpPr>
        <p:spPr>
          <a:xfrm>
            <a:off x="411480" y="1554480"/>
            <a:ext cx="8321040" cy="4937760"/>
          </a:xfrm>
        </p:spPr>
        <p:txBody>
          <a:bodyPr>
            <a:noAutofit/>
          </a:bodyPr>
          <a:lstStyle/>
          <a:p>
            <a:pPr marL="0" indent="0">
              <a:spcBef>
                <a:spcPts val="600"/>
              </a:spcBef>
              <a:spcAft>
                <a:spcPts val="600"/>
              </a:spcAft>
              <a:buNone/>
            </a:pPr>
            <a:r>
              <a:rPr lang="en-US" sz="2600" dirty="0"/>
              <a:t>After Entry G, a $7,500 overstatement remains in the separate financial records of the buyer and seller.</a:t>
            </a:r>
          </a:p>
          <a:p>
            <a:pPr marL="457200" indent="-457200">
              <a:spcBef>
                <a:spcPts val="600"/>
              </a:spcBef>
              <a:buFont typeface="Wingdings" panose="05000000000000000000" pitchFamily="2" charset="2"/>
              <a:buChar char="Ø"/>
            </a:pPr>
            <a:r>
              <a:rPr lang="en-US" sz="2600" dirty="0"/>
              <a:t>The ending inventory portion of intra-entity gross profit must be adjusted in two successive years: </a:t>
            </a:r>
          </a:p>
          <a:p>
            <a:pPr marL="914400" lvl="1" indent="-463550">
              <a:spcBef>
                <a:spcPts val="600"/>
              </a:spcBef>
              <a:buFont typeface="+mj-lt"/>
              <a:buAutoNum type="arabicParenR"/>
            </a:pPr>
            <a:r>
              <a:rPr lang="en-US" sz="2600" dirty="0"/>
              <a:t>From ending inventory in the year of transfer.</a:t>
            </a:r>
          </a:p>
          <a:p>
            <a:pPr marL="914400" lvl="1" indent="-463550">
              <a:spcBef>
                <a:spcPts val="600"/>
              </a:spcBef>
              <a:buFont typeface="+mj-lt"/>
              <a:buAutoNum type="arabicParenR"/>
            </a:pPr>
            <a:r>
              <a:rPr lang="en-US" sz="2600" dirty="0"/>
              <a:t>From beginning inventory of the next period.</a:t>
            </a:r>
          </a:p>
          <a:p>
            <a:pPr marL="457200" lvl="1" indent="-457200">
              <a:spcBef>
                <a:spcPts val="600"/>
              </a:spcBef>
              <a:buFont typeface="Wingdings" panose="05000000000000000000" pitchFamily="2" charset="2"/>
              <a:buChar char="Ø"/>
            </a:pPr>
            <a:r>
              <a:rPr lang="en-US" sz="2600" dirty="0"/>
              <a:t>In the example of Arlington’s sale of inventory to Zirkin, the $7,500 intra-entity gross profit is still in Zirkin’s Inventory account at the start of the subsequent year.</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14</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92024" y="164592"/>
            <a:ext cx="8763000" cy="1207008"/>
          </a:xfrm>
        </p:spPr>
        <p:txBody>
          <a:bodyPr>
            <a:normAutofit/>
          </a:bodyPr>
          <a:lstStyle/>
          <a:p>
            <a:r>
              <a:rPr lang="en-US" dirty="0"/>
              <a:t>Intra-Entity Gross Profit—Entry *G </a:t>
            </a:r>
          </a:p>
        </p:txBody>
      </p:sp>
      <p:sp>
        <p:nvSpPr>
          <p:cNvPr id="3076"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The overstatement is removed from beginning inventory in the financial statements with Entry *G. The asterisk indicates that a previous year transfer created the intra-entity gross profits.</a:t>
            </a:r>
          </a:p>
          <a:p>
            <a:pPr marL="457200" indent="-457200">
              <a:spcBef>
                <a:spcPts val="600"/>
              </a:spcBef>
              <a:buFont typeface="Wingdings" panose="05000000000000000000" pitchFamily="2" charset="2"/>
              <a:buChar char="Ø"/>
            </a:pPr>
            <a:r>
              <a:rPr lang="en-US" sz="2400" dirty="0"/>
              <a:t>Buyer’s Cost of Goods Sold and seller’s Retained Earnings accounts as of the beginning of Year 2 contain intra-entity profit and must both be reduced in Entry *G.</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15</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2.30.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19600"/>
            <a:ext cx="9144000" cy="2020258"/>
          </a:xfrm>
          <a:prstGeom prst="rect">
            <a:avLst/>
          </a:prstGeom>
        </p:spPr>
      </p:pic>
    </p:spTree>
    <p:extLst>
      <p:ext uri="{BB962C8B-B14F-4D97-AF65-F5344CB8AC3E}">
        <p14:creationId xmlns:p14="http://schemas.microsoft.com/office/powerpoint/2010/main" val="1269805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Gross Profit—Entry *G (continued)</a:t>
            </a:r>
          </a:p>
        </p:txBody>
      </p:sp>
      <p:sp>
        <p:nvSpPr>
          <p:cNvPr id="4100" name="Rectangle 4"/>
          <p:cNvSpPr>
            <a:spLocks noGrp="1" noChangeArrowheads="1"/>
          </p:cNvSpPr>
          <p:nvPr>
            <p:ph idx="1"/>
          </p:nvPr>
        </p:nvSpPr>
        <p:spPr>
          <a:xfrm>
            <a:off x="411480" y="1554480"/>
            <a:ext cx="8321040" cy="4937760"/>
          </a:xfrm>
        </p:spPr>
        <p:txBody>
          <a:bodyPr>
            <a:noAutofit/>
          </a:bodyPr>
          <a:lstStyle/>
          <a:p>
            <a:pPr marL="0" indent="0">
              <a:spcBef>
                <a:spcPts val="600"/>
              </a:spcBef>
              <a:buFont typeface="Wingdings" pitchFamily="2" charset="2"/>
              <a:buNone/>
            </a:pPr>
            <a:r>
              <a:rPr lang="en-US" sz="2600" dirty="0"/>
              <a:t>Entry *G removes the:</a:t>
            </a:r>
          </a:p>
          <a:p>
            <a:pPr marL="457200" indent="-457200">
              <a:spcBef>
                <a:spcPts val="600"/>
              </a:spcBef>
              <a:buFont typeface="Wingdings" panose="05000000000000000000" pitchFamily="2" charset="2"/>
              <a:buChar char="Ø"/>
            </a:pPr>
            <a:r>
              <a:rPr lang="en-US" sz="2600" dirty="0"/>
              <a:t>$7,500 from beginning inventory (within Cost of Goods Sold) and increases current net income.</a:t>
            </a:r>
          </a:p>
          <a:p>
            <a:pPr marL="457200" indent="-457200">
              <a:spcBef>
                <a:spcPts val="600"/>
              </a:spcBef>
              <a:buFont typeface="Wingdings" panose="05000000000000000000" pitchFamily="2" charset="2"/>
              <a:buChar char="Ø"/>
            </a:pPr>
            <a:r>
              <a:rPr lang="en-US" sz="2600" dirty="0"/>
              <a:t>Intra-entity gross profit in ending inventory (recognized by the seller in the year of transfer) so that the profit is reported in the period when a sale to an outside party takes place. </a:t>
            </a:r>
          </a:p>
          <a:p>
            <a:pPr marL="0" indent="0">
              <a:spcBef>
                <a:spcPts val="600"/>
              </a:spcBef>
              <a:buNone/>
            </a:pPr>
            <a:r>
              <a:rPr lang="en-US" sz="2600" dirty="0"/>
              <a:t>After Year 1 consolidation, the $7,500 gross profit remained on this company’s separate books and was closed to Retained Earnings at the end of the period.</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16</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sz="2800" dirty="0"/>
              <a:t>Intra-Entity Beginning Inventory Profit Adjustment—Downstream Sales When Parent Uses Equity Method</a:t>
            </a:r>
          </a:p>
        </p:txBody>
      </p:sp>
      <p:sp>
        <p:nvSpPr>
          <p:cNvPr id="4100" name="Rectangle 4"/>
          <p:cNvSpPr>
            <a:spLocks noGrp="1" noChangeArrowheads="1"/>
          </p:cNvSpPr>
          <p:nvPr>
            <p:ph idx="1"/>
          </p:nvPr>
        </p:nvSpPr>
        <p:spPr>
          <a:xfrm>
            <a:off x="411480" y="1554480"/>
            <a:ext cx="8321040" cy="4937760"/>
          </a:xfrm>
        </p:spPr>
        <p:txBody>
          <a:bodyPr>
            <a:noAutofit/>
          </a:bodyPr>
          <a:lstStyle/>
          <a:p>
            <a:pPr marL="0" indent="0">
              <a:spcBef>
                <a:spcPts val="600"/>
              </a:spcBef>
              <a:buNone/>
            </a:pPr>
            <a:r>
              <a:rPr lang="en-US" sz="2600" dirty="0"/>
              <a:t>Worksheet Entry TI and Entry G are standard, regardless of the circumstances of the consolidation, but Entry *G differs.</a:t>
            </a:r>
          </a:p>
          <a:p>
            <a:pPr marL="0" indent="0">
              <a:spcBef>
                <a:spcPts val="600"/>
              </a:spcBef>
              <a:buNone/>
            </a:pPr>
            <a:r>
              <a:rPr lang="en-US" sz="2600" dirty="0"/>
              <a:t> IF:</a:t>
            </a:r>
          </a:p>
          <a:p>
            <a:pPr marL="965200" indent="-514350">
              <a:spcBef>
                <a:spcPts val="600"/>
              </a:spcBef>
              <a:buAutoNum type="arabicParenR"/>
            </a:pPr>
            <a:r>
              <a:rPr lang="en-US" sz="2600" dirty="0"/>
              <a:t>The original transfer is downstream (parent’s)</a:t>
            </a:r>
          </a:p>
          <a:p>
            <a:pPr marL="450850" indent="0">
              <a:spcBef>
                <a:spcPts val="600"/>
              </a:spcBef>
              <a:buNone/>
            </a:pPr>
            <a:r>
              <a:rPr lang="en-US" sz="2600" dirty="0"/>
              <a:t>AND</a:t>
            </a:r>
          </a:p>
          <a:p>
            <a:pPr marL="450850" indent="0">
              <a:spcBef>
                <a:spcPts val="600"/>
              </a:spcBef>
              <a:buNone/>
            </a:pPr>
            <a:r>
              <a:rPr lang="en-US" sz="2600" dirty="0"/>
              <a:t>2)	The parent applies the equity method for internal 	accounting purposes</a:t>
            </a:r>
          </a:p>
          <a:p>
            <a:pPr marL="0" indent="0">
              <a:spcBef>
                <a:spcPts val="600"/>
              </a:spcBef>
              <a:buNone/>
            </a:pPr>
            <a:r>
              <a:rPr lang="en-US" sz="2600" dirty="0"/>
              <a:t>THEN:</a:t>
            </a:r>
          </a:p>
          <a:p>
            <a:pPr marL="0" indent="0">
              <a:spcBef>
                <a:spcPts val="600"/>
              </a:spcBef>
              <a:buNone/>
            </a:pPr>
            <a:r>
              <a:rPr lang="en-US" sz="2600" dirty="0"/>
              <a:t>Investment in Subsidiary account replaces parent’s beginning Retained Earnings in consolidation entry *G.</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17</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37647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63000" cy="1207008"/>
          </a:xfrm>
        </p:spPr>
        <p:txBody>
          <a:bodyPr>
            <a:noAutofit/>
          </a:bodyPr>
          <a:lstStyle/>
          <a:p>
            <a:pPr>
              <a:lnSpc>
                <a:spcPct val="85000"/>
              </a:lnSpc>
            </a:pPr>
            <a:r>
              <a:rPr lang="en-US" sz="3200" dirty="0"/>
              <a:t>Intra-Entity Beginning Inventory Profit Adjustment—Downstream Transfers (Entry *G)</a:t>
            </a:r>
          </a:p>
        </p:txBody>
      </p:sp>
      <p:sp>
        <p:nvSpPr>
          <p:cNvPr id="4" name="Content Placeholder 3"/>
          <p:cNvSpPr>
            <a:spLocks noGrp="1"/>
          </p:cNvSpPr>
          <p:nvPr>
            <p:ph idx="1"/>
          </p:nvPr>
        </p:nvSpPr>
        <p:spPr>
          <a:xfrm>
            <a:off x="411480" y="1554480"/>
            <a:ext cx="8321040" cy="2651760"/>
          </a:xfrm>
        </p:spPr>
        <p:txBody>
          <a:bodyPr>
            <a:noAutofit/>
          </a:bodyPr>
          <a:lstStyle/>
          <a:p>
            <a:pPr marL="457200" indent="-457200">
              <a:spcBef>
                <a:spcPts val="600"/>
              </a:spcBef>
              <a:buFont typeface="Wingdings" panose="05000000000000000000" pitchFamily="2" charset="2"/>
              <a:buChar char="Ø"/>
            </a:pPr>
            <a:r>
              <a:rPr lang="en-US" sz="2400" dirty="0"/>
              <a:t>Using the equity method for internal reporting, the parent:</a:t>
            </a:r>
          </a:p>
          <a:p>
            <a:pPr marL="917575" lvl="1" indent="-457200">
              <a:spcBef>
                <a:spcPts val="600"/>
              </a:spcBef>
              <a:buFont typeface="+mj-lt"/>
              <a:buAutoNum type="arabicParenR"/>
            </a:pPr>
            <a:r>
              <a:rPr lang="en-US" sz="2400" dirty="0"/>
              <a:t>Recognizes beginning inventory gross profits. </a:t>
            </a:r>
          </a:p>
          <a:p>
            <a:pPr marL="917575" lvl="1" indent="-457200">
              <a:spcBef>
                <a:spcPts val="600"/>
              </a:spcBef>
              <a:buFont typeface="+mj-lt"/>
              <a:buAutoNum type="arabicParenR"/>
            </a:pPr>
            <a:r>
              <a:rPr lang="en-US" sz="2400" dirty="0"/>
              <a:t>Defers intra-entity ending inventory gross profits. </a:t>
            </a:r>
          </a:p>
          <a:p>
            <a:pPr marL="457200" indent="-457200">
              <a:spcBef>
                <a:spcPts val="600"/>
              </a:spcBef>
              <a:buFont typeface="Wingdings" panose="05000000000000000000" pitchFamily="2" charset="2"/>
              <a:buChar char="Ø"/>
            </a:pPr>
            <a:r>
              <a:rPr lang="en-US" sz="2400" dirty="0"/>
              <a:t>Debiting the Investment account allows parent’s net income and retained earnings to appropriately reflect consolidated balances.</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18</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2.31.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38600"/>
            <a:ext cx="9144000" cy="2524417"/>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5-5</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Explain the difference between upstream and downstream intra-entity transfers and how each affects the computation of noncontrolling interest balances.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19</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28143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5-1</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Understand why intra-entity asset transfers create accounting effects within the financial records of affiliated companies that must be eliminated or adjusted in preparing consolidated financial statements.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81037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Unrealized Gross Profit—Effect on Noncontrolling Interest</a:t>
            </a:r>
          </a:p>
        </p:txBody>
      </p:sp>
      <p:sp>
        <p:nvSpPr>
          <p:cNvPr id="3" name="Content Placeholder 2"/>
          <p:cNvSpPr>
            <a:spLocks noGrp="1"/>
          </p:cNvSpPr>
          <p:nvPr>
            <p:ph idx="1"/>
          </p:nvPr>
        </p:nvSpPr>
        <p:spPr>
          <a:xfrm>
            <a:off x="411480" y="1554480"/>
            <a:ext cx="8321040" cy="4937760"/>
          </a:xfrm>
        </p:spPr>
        <p:txBody>
          <a:bodyPr>
            <a:noAutofit/>
          </a:bodyPr>
          <a:lstStyle/>
          <a:p>
            <a:pPr marL="0" indent="0">
              <a:spcBef>
                <a:spcPts val="600"/>
              </a:spcBef>
              <a:spcAft>
                <a:spcPts val="600"/>
              </a:spcAft>
              <a:buNone/>
            </a:pPr>
            <a:r>
              <a:rPr lang="en-US" sz="2500" dirty="0"/>
              <a:t>According to FASB ASC paragraph 810-10-45-6:</a:t>
            </a:r>
          </a:p>
          <a:p>
            <a:pPr marL="457200" indent="-457200">
              <a:spcBef>
                <a:spcPts val="600"/>
              </a:spcBef>
              <a:buFont typeface="Wingdings" panose="05000000000000000000" pitchFamily="2" charset="2"/>
              <a:buChar char="Ø"/>
            </a:pPr>
            <a:r>
              <a:rPr lang="en-US" sz="2500" dirty="0"/>
              <a:t>Amount of intra-entity profit or loss to be eliminated is not affected by the existence of a noncontrolling interest. </a:t>
            </a:r>
          </a:p>
          <a:p>
            <a:pPr marL="457200" indent="-457200">
              <a:spcBef>
                <a:spcPts val="600"/>
              </a:spcBef>
              <a:buFont typeface="Wingdings" panose="05000000000000000000" pitchFamily="2" charset="2"/>
              <a:buChar char="Ø"/>
            </a:pPr>
            <a:r>
              <a:rPr lang="en-US" sz="2500" dirty="0"/>
              <a:t>Complete elimination of the intra-entity profit or loss is consistent with the underlying assumption that consolidated financial statements represent the financial position and operating results of a single economic entity. </a:t>
            </a:r>
          </a:p>
          <a:p>
            <a:pPr marL="457200" indent="-457200">
              <a:spcBef>
                <a:spcPts val="600"/>
              </a:spcBef>
              <a:buFont typeface="Wingdings" panose="05000000000000000000" pitchFamily="2" charset="2"/>
              <a:buChar char="Ø"/>
            </a:pPr>
            <a:r>
              <a:rPr lang="en-US" sz="2500" dirty="0"/>
              <a:t>Elimination of the intra-entity profit or loss may be allocated proportionately between the parent and noncontrolling interests.</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20</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Consolidated Accounts Affected by Intra-Entity Inventory Transfers</a:t>
            </a:r>
          </a:p>
        </p:txBody>
      </p:sp>
      <p:sp>
        <p:nvSpPr>
          <p:cNvPr id="3" name="Content Placeholder 2"/>
          <p:cNvSpPr>
            <a:spLocks noGrp="1"/>
          </p:cNvSpPr>
          <p:nvPr>
            <p:ph idx="1"/>
          </p:nvPr>
        </p:nvSpPr>
        <p:spPr>
          <a:xfrm>
            <a:off x="411480" y="1554479"/>
            <a:ext cx="8321040" cy="4937760"/>
          </a:xfrm>
        </p:spPr>
        <p:txBody>
          <a:bodyPr>
            <a:normAutofit/>
          </a:bodyPr>
          <a:lstStyle/>
          <a:p>
            <a:pPr>
              <a:spcBef>
                <a:spcPts val="1200"/>
              </a:spcBef>
              <a:buNone/>
            </a:pPr>
            <a:r>
              <a:rPr lang="en-US" sz="2600" dirty="0"/>
              <a:t>Accounts affected by intra-entity transactions: </a:t>
            </a:r>
          </a:p>
          <a:p>
            <a:pPr marL="457200" indent="-457200">
              <a:spcBef>
                <a:spcPts val="600"/>
              </a:spcBef>
              <a:buFont typeface="Wingdings" pitchFamily="2" charset="2"/>
              <a:buChar char="Ø"/>
            </a:pPr>
            <a:r>
              <a:rPr lang="en-US" sz="2600" dirty="0"/>
              <a:t>Revenues </a:t>
            </a:r>
          </a:p>
          <a:p>
            <a:pPr marL="457200" indent="-457200">
              <a:spcBef>
                <a:spcPts val="600"/>
              </a:spcBef>
              <a:buFont typeface="Wingdings" pitchFamily="2" charset="2"/>
              <a:buChar char="Ø"/>
            </a:pPr>
            <a:r>
              <a:rPr lang="en-US" sz="2600" dirty="0"/>
              <a:t>Cost of Goods Sold</a:t>
            </a:r>
          </a:p>
          <a:p>
            <a:pPr marL="457200" indent="-457200">
              <a:spcBef>
                <a:spcPts val="600"/>
              </a:spcBef>
              <a:buFont typeface="Wingdings" pitchFamily="2" charset="2"/>
              <a:buChar char="Ø"/>
            </a:pPr>
            <a:r>
              <a:rPr lang="en-US" sz="2600" dirty="0"/>
              <a:t>Net Income Attributable to the Noncontrolling Interest</a:t>
            </a:r>
          </a:p>
          <a:p>
            <a:pPr marL="457200" indent="-457200">
              <a:spcBef>
                <a:spcPts val="600"/>
              </a:spcBef>
              <a:buFont typeface="Wingdings" pitchFamily="2" charset="2"/>
              <a:buChar char="Ø"/>
            </a:pPr>
            <a:r>
              <a:rPr lang="en-US" sz="2600" dirty="0"/>
              <a:t>Retained Earnings at the Beginning of the Year</a:t>
            </a:r>
          </a:p>
          <a:p>
            <a:pPr marL="457200" indent="-457200">
              <a:spcBef>
                <a:spcPts val="600"/>
              </a:spcBef>
              <a:buFont typeface="Wingdings" pitchFamily="2" charset="2"/>
              <a:buChar char="Ø"/>
            </a:pPr>
            <a:r>
              <a:rPr lang="en-US" sz="2600" dirty="0"/>
              <a:t>Inventory</a:t>
            </a:r>
          </a:p>
          <a:p>
            <a:pPr marL="457200" indent="-457200">
              <a:spcBef>
                <a:spcPts val="600"/>
              </a:spcBef>
              <a:buFont typeface="Wingdings" pitchFamily="2" charset="2"/>
              <a:buChar char="Ø"/>
            </a:pPr>
            <a:r>
              <a:rPr lang="en-US" sz="2600" dirty="0"/>
              <a:t>Noncontrolling Interest in Subsidiary at End of Year</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21</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Intra-Entity Inventory Transfers—Equity Method Example</a:t>
            </a:r>
          </a:p>
        </p:txBody>
      </p:sp>
      <p:sp>
        <p:nvSpPr>
          <p:cNvPr id="3" name="Content Placeholder 2"/>
          <p:cNvSpPr>
            <a:spLocks noGrp="1"/>
          </p:cNvSpPr>
          <p:nvPr>
            <p:ph idx="1"/>
          </p:nvPr>
        </p:nvSpPr>
        <p:spPr>
          <a:xfrm>
            <a:off x="411480" y="1554479"/>
            <a:ext cx="8321040" cy="4937760"/>
          </a:xfrm>
        </p:spPr>
        <p:txBody>
          <a:bodyPr>
            <a:normAutofit fontScale="92500"/>
          </a:bodyPr>
          <a:lstStyle/>
          <a:p>
            <a:pPr marL="457200" indent="-457200">
              <a:lnSpc>
                <a:spcPct val="110000"/>
              </a:lnSpc>
              <a:spcBef>
                <a:spcPts val="600"/>
              </a:spcBef>
              <a:buFont typeface="Wingdings" panose="05000000000000000000" pitchFamily="2" charset="2"/>
              <a:buChar char="Ø"/>
            </a:pPr>
            <a:r>
              <a:rPr lang="en-US" dirty="0"/>
              <a:t>Top pays $400,000 for 80 percent of the voting stock of Bottom Company on January 1, 2020. </a:t>
            </a:r>
          </a:p>
          <a:p>
            <a:pPr marL="457200" indent="-457200">
              <a:lnSpc>
                <a:spcPct val="110000"/>
              </a:lnSpc>
              <a:spcBef>
                <a:spcPts val="600"/>
              </a:spcBef>
              <a:buFont typeface="Wingdings" panose="05000000000000000000" pitchFamily="2" charset="2"/>
              <a:buChar char="Ø"/>
            </a:pPr>
            <a:r>
              <a:rPr lang="en-US" dirty="0"/>
              <a:t>Acquisition-date fair value of noncontrolling interest is $100,000. </a:t>
            </a:r>
          </a:p>
          <a:p>
            <a:pPr marL="457200" indent="-457200">
              <a:lnSpc>
                <a:spcPct val="110000"/>
              </a:lnSpc>
              <a:spcBef>
                <a:spcPts val="600"/>
              </a:spcBef>
              <a:buFont typeface="Wingdings" panose="05000000000000000000" pitchFamily="2" charset="2"/>
              <a:buChar char="Ø"/>
            </a:pPr>
            <a:r>
              <a:rPr lang="en-US" dirty="0"/>
              <a:t>Top allocates the entire $50,000 excess fair value over book value to adjust a database owned by Bottom to fair value.</a:t>
            </a:r>
          </a:p>
          <a:p>
            <a:pPr marL="457200" indent="-457200">
              <a:lnSpc>
                <a:spcPct val="110000"/>
              </a:lnSpc>
              <a:spcBef>
                <a:spcPts val="600"/>
              </a:spcBef>
              <a:buFont typeface="Wingdings" panose="05000000000000000000" pitchFamily="2" charset="2"/>
              <a:buChar char="Ø"/>
            </a:pPr>
            <a:r>
              <a:rPr lang="en-US" dirty="0"/>
              <a:t>The database has an estimated remaining life of 20 years.</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22</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Intra-Entity Inventory Transfers—Equity Method Example (continued)</a:t>
            </a:r>
          </a:p>
        </p:txBody>
      </p:sp>
      <p:sp>
        <p:nvSpPr>
          <p:cNvPr id="3" name="Content Placeholder 2"/>
          <p:cNvSpPr>
            <a:spLocks noGrp="1"/>
          </p:cNvSpPr>
          <p:nvPr>
            <p:ph idx="1"/>
          </p:nvPr>
        </p:nvSpPr>
        <p:spPr>
          <a:xfrm>
            <a:off x="411480" y="1554480"/>
            <a:ext cx="8321040" cy="2514600"/>
          </a:xfrm>
        </p:spPr>
        <p:txBody>
          <a:bodyPr>
            <a:noAutofit/>
          </a:bodyPr>
          <a:lstStyle/>
          <a:p>
            <a:pPr marL="457200" indent="-457200">
              <a:spcBef>
                <a:spcPts val="600"/>
              </a:spcBef>
              <a:buFont typeface="Wingdings" panose="05000000000000000000" pitchFamily="2" charset="2"/>
              <a:buChar char="Ø"/>
            </a:pPr>
            <a:r>
              <a:rPr lang="en-US" sz="2500" dirty="0"/>
              <a:t>The subsidiary reports net income of $30,000 in 2020 and $70,000 in 2021, the current year.</a:t>
            </a:r>
          </a:p>
          <a:p>
            <a:pPr marL="457200" indent="-457200">
              <a:spcBef>
                <a:spcPts val="600"/>
              </a:spcBef>
              <a:buFont typeface="Wingdings" panose="05000000000000000000" pitchFamily="2" charset="2"/>
              <a:buChar char="Ø"/>
            </a:pPr>
            <a:r>
              <a:rPr lang="en-US" sz="2500" dirty="0"/>
              <a:t>Dividends declared are $20,000 in the first year and $50,000 in the second. </a:t>
            </a:r>
          </a:p>
          <a:p>
            <a:pPr marL="457200" indent="-457200">
              <a:spcBef>
                <a:spcPts val="600"/>
              </a:spcBef>
              <a:buFont typeface="Wingdings" panose="05000000000000000000" pitchFamily="2" charset="2"/>
              <a:buChar char="Ø"/>
            </a:pPr>
            <a:r>
              <a:rPr lang="en-US" sz="2500" dirty="0"/>
              <a:t>A $10,000 intra-entity receivable and payable exists as of December 31, 2021.</a:t>
            </a:r>
            <a:endParaRPr lang="en-US" sz="2000" dirty="0"/>
          </a:p>
        </p:txBody>
      </p:sp>
      <p:sp>
        <p:nvSpPr>
          <p:cNvPr id="4" name="TextBox 3"/>
          <p:cNvSpPr txBox="1"/>
          <p:nvPr/>
        </p:nvSpPr>
        <p:spPr>
          <a:xfrm>
            <a:off x="2684122" y="4038600"/>
            <a:ext cx="3775756" cy="369332"/>
          </a:xfrm>
          <a:prstGeom prst="rect">
            <a:avLst/>
          </a:prstGeom>
          <a:noFill/>
        </p:spPr>
        <p:txBody>
          <a:bodyPr wrap="none" rtlCol="0">
            <a:spAutoFit/>
          </a:bodyPr>
          <a:lstStyle/>
          <a:p>
            <a:r>
              <a:rPr lang="en-US" sz="1800" b="1" dirty="0">
                <a:solidFill>
                  <a:srgbClr val="21175F"/>
                </a:solidFill>
              </a:rPr>
              <a:t>EXHIBIT 5.2 Intra-Entity Transfers</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23</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descr="Screen Shot 2019-09-11 at 2.31.4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4038600"/>
            <a:ext cx="8991600" cy="250715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63000" cy="1207008"/>
          </a:xfrm>
        </p:spPr>
        <p:txBody>
          <a:bodyPr>
            <a:noAutofit/>
          </a:bodyPr>
          <a:lstStyle/>
          <a:p>
            <a:pPr>
              <a:lnSpc>
                <a:spcPct val="85000"/>
              </a:lnSpc>
            </a:pPr>
            <a:r>
              <a:rPr lang="en-US" dirty="0"/>
              <a:t>Intra-Entity Inventory Transfers—Entry *G Example</a:t>
            </a:r>
          </a:p>
        </p:txBody>
      </p:sp>
      <p:sp>
        <p:nvSpPr>
          <p:cNvPr id="3" name="Content Placeholder 2"/>
          <p:cNvSpPr>
            <a:spLocks noGrp="1"/>
          </p:cNvSpPr>
          <p:nvPr>
            <p:ph idx="1"/>
          </p:nvPr>
        </p:nvSpPr>
        <p:spPr>
          <a:xfrm>
            <a:off x="411480" y="1554480"/>
            <a:ext cx="8321040" cy="4937760"/>
          </a:xfrm>
        </p:spPr>
        <p:txBody>
          <a:bodyPr>
            <a:noAutofit/>
          </a:bodyPr>
          <a:lstStyle/>
          <a:p>
            <a:pPr marL="0" indent="0">
              <a:spcBef>
                <a:spcPts val="0"/>
              </a:spcBef>
              <a:buNone/>
            </a:pPr>
            <a:r>
              <a:rPr lang="en-US" sz="2300" dirty="0"/>
              <a:t>Entry *G:</a:t>
            </a:r>
          </a:p>
          <a:p>
            <a:pPr marL="457200" indent="-457200">
              <a:spcBef>
                <a:spcPts val="600"/>
              </a:spcBef>
              <a:buFont typeface="Wingdings" panose="05000000000000000000" pitchFamily="2" charset="2"/>
              <a:buChar char="Ø"/>
            </a:pPr>
            <a:r>
              <a:rPr lang="en-US" sz="2300" dirty="0"/>
              <a:t>Recognizes gross profit in 2021. </a:t>
            </a:r>
          </a:p>
          <a:p>
            <a:pPr marL="457200" indent="-457200">
              <a:spcBef>
                <a:spcPts val="600"/>
              </a:spcBef>
              <a:buFont typeface="Wingdings" panose="05000000000000000000" pitchFamily="2" charset="2"/>
              <a:buChar char="Ø"/>
            </a:pPr>
            <a:r>
              <a:rPr lang="en-US" sz="2300" dirty="0"/>
              <a:t>Reduces Cost of Goods Sold (or beginning inventory component).</a:t>
            </a:r>
          </a:p>
          <a:p>
            <a:pPr marL="457200" indent="-457200">
              <a:spcBef>
                <a:spcPts val="600"/>
              </a:spcBef>
              <a:buFont typeface="Wingdings" panose="05000000000000000000" pitchFamily="2" charset="2"/>
              <a:buChar char="Ø"/>
            </a:pPr>
            <a:r>
              <a:rPr lang="en-US" sz="2300" dirty="0"/>
              <a:t>Reduction in Cost of Goods Sold increases current year net income by $4,000 (25 percent of the remaining $16,000 in inventory).</a:t>
            </a:r>
          </a:p>
          <a:p>
            <a:pPr marL="457200" indent="-457200">
              <a:spcBef>
                <a:spcPts val="600"/>
              </a:spcBef>
              <a:buFont typeface="Wingdings" panose="05000000000000000000" pitchFamily="2" charset="2"/>
              <a:buChar char="Ø"/>
            </a:pPr>
            <a:r>
              <a:rPr lang="en-US" sz="2300" dirty="0"/>
              <a:t>Gross profit is correctly recognized in 2021 when the inventory is sold to an outside party.</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24</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descr="Screen Shot 2019-09-11 at 2.32.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5105400"/>
            <a:ext cx="6781800" cy="1500399"/>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Intra-Entity Inventory Downstream Transfer—Entry TI and Entry G</a:t>
            </a:r>
          </a:p>
        </p:txBody>
      </p:sp>
      <p:sp>
        <p:nvSpPr>
          <p:cNvPr id="9" name="Rectangle 8"/>
          <p:cNvSpPr/>
          <p:nvPr/>
        </p:nvSpPr>
        <p:spPr>
          <a:xfrm>
            <a:off x="411480" y="1554480"/>
            <a:ext cx="8321040" cy="3170099"/>
          </a:xfrm>
          <a:prstGeom prst="rect">
            <a:avLst/>
          </a:prstGeom>
          <a:noFill/>
        </p:spPr>
        <p:txBody>
          <a:bodyPr wrap="square">
            <a:spAutoFit/>
          </a:bodyPr>
          <a:lstStyle/>
          <a:p>
            <a:r>
              <a:rPr lang="en-US" sz="2500" b="1" dirty="0">
                <a:solidFill>
                  <a:srgbClr val="002060"/>
                </a:solidFill>
              </a:rPr>
              <a:t>Entry TI eliminates the intra-entity sales/purchases for 2021. </a:t>
            </a:r>
          </a:p>
          <a:p>
            <a:endParaRPr lang="en-US" sz="2500" b="1" dirty="0">
              <a:solidFill>
                <a:srgbClr val="002060"/>
              </a:solidFill>
            </a:endParaRPr>
          </a:p>
          <a:p>
            <a:endParaRPr lang="en-US" sz="2500" b="1" dirty="0">
              <a:solidFill>
                <a:srgbClr val="002060"/>
              </a:solidFill>
            </a:endParaRPr>
          </a:p>
          <a:p>
            <a:endParaRPr lang="en-US" sz="2500" b="1" dirty="0">
              <a:solidFill>
                <a:srgbClr val="002060"/>
              </a:solidFill>
            </a:endParaRPr>
          </a:p>
          <a:p>
            <a:endParaRPr lang="en-US" sz="2500" b="1" dirty="0">
              <a:solidFill>
                <a:srgbClr val="002060"/>
              </a:solidFill>
            </a:endParaRPr>
          </a:p>
          <a:p>
            <a:r>
              <a:rPr lang="en-US" sz="2500" b="1" dirty="0">
                <a:solidFill>
                  <a:srgbClr val="002060"/>
                </a:solidFill>
              </a:rPr>
              <a:t>Entry G defers unrealized gross profit remaining at the end of 2021. </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25</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2.37.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362199"/>
            <a:ext cx="9144000" cy="1549831"/>
          </a:xfrm>
          <a:prstGeom prst="rect">
            <a:avLst/>
          </a:prstGeom>
        </p:spPr>
      </p:pic>
      <p:pic>
        <p:nvPicPr>
          <p:cNvPr id="4" name="Picture 3" descr="Screen Shot 2019-09-11 at 2.37.4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800600"/>
            <a:ext cx="9144000" cy="153951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8" name="Rectangle 5"/>
          <p:cNvSpPr>
            <a:spLocks noGrp="1" noChangeArrowheads="1"/>
          </p:cNvSpPr>
          <p:nvPr>
            <p:ph type="title"/>
          </p:nvPr>
        </p:nvSpPr>
        <p:spPr>
          <a:xfrm>
            <a:off x="192024" y="164592"/>
            <a:ext cx="8759952" cy="1207008"/>
          </a:xfrm>
        </p:spPr>
        <p:txBody>
          <a:bodyPr>
            <a:noAutofit/>
          </a:bodyPr>
          <a:lstStyle/>
          <a:p>
            <a:pPr>
              <a:lnSpc>
                <a:spcPct val="85000"/>
              </a:lnSpc>
            </a:pPr>
            <a:r>
              <a:rPr lang="en-US" dirty="0"/>
              <a:t>Net Income Attributable to the </a:t>
            </a:r>
            <a:br>
              <a:rPr lang="en-US" dirty="0"/>
            </a:br>
            <a:r>
              <a:rPr lang="en-US" dirty="0"/>
              <a:t>Noncontrolling Interest </a:t>
            </a:r>
          </a:p>
        </p:txBody>
      </p:sp>
      <p:sp>
        <p:nvSpPr>
          <p:cNvPr id="8" name="TextBox 7"/>
          <p:cNvSpPr txBox="1"/>
          <p:nvPr/>
        </p:nvSpPr>
        <p:spPr>
          <a:xfrm>
            <a:off x="411480" y="1554480"/>
            <a:ext cx="8321040" cy="3185488"/>
          </a:xfrm>
          <a:prstGeom prst="rect">
            <a:avLst/>
          </a:prstGeom>
          <a:noFill/>
          <a:ln w="38100">
            <a:noFill/>
          </a:ln>
        </p:spPr>
        <p:txBody>
          <a:bodyPr wrap="square">
            <a:spAutoFit/>
          </a:bodyPr>
          <a:lstStyle/>
          <a:p>
            <a:pPr marL="457200" indent="-457200">
              <a:spcBef>
                <a:spcPts val="600"/>
              </a:spcBef>
              <a:buFont typeface="Wingdings" panose="05000000000000000000" pitchFamily="2" charset="2"/>
              <a:buChar char="Ø"/>
            </a:pPr>
            <a:r>
              <a:rPr lang="en-US" sz="2800" b="1" dirty="0">
                <a:solidFill>
                  <a:srgbClr val="002060"/>
                </a:solidFill>
              </a:rPr>
              <a:t>When intra-entity transfers are downstream, deferred intra-entity gross profits relate solely to the parent company and have no effect on the subsidiary or outside ownership. </a:t>
            </a:r>
          </a:p>
          <a:p>
            <a:pPr marL="457200" indent="-457200">
              <a:spcBef>
                <a:spcPts val="600"/>
              </a:spcBef>
              <a:buFont typeface="Wingdings" panose="05000000000000000000" pitchFamily="2" charset="2"/>
              <a:buChar char="Ø"/>
            </a:pPr>
            <a:r>
              <a:rPr lang="en-US" sz="2800" b="1" dirty="0">
                <a:solidFill>
                  <a:srgbClr val="002060"/>
                </a:solidFill>
              </a:rPr>
              <a:t>The noncontrolling interest’s share of consolidated net income is unaffected by the downstream intra-entity profit deferral and subsequent recognition.</a:t>
            </a:r>
            <a:endParaRPr lang="en-US" sz="2800" b="1" dirty="0">
              <a:solidFill>
                <a:srgbClr val="002060"/>
              </a:solidFill>
              <a:latin typeface="+mn-lt"/>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26</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8" name="Rectangle 5"/>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Transactions—Upstream Inventory Transfers</a:t>
            </a:r>
          </a:p>
        </p:txBody>
      </p:sp>
      <p:sp>
        <p:nvSpPr>
          <p:cNvPr id="8" name="TextBox 7"/>
          <p:cNvSpPr txBox="1"/>
          <p:nvPr/>
        </p:nvSpPr>
        <p:spPr>
          <a:xfrm>
            <a:off x="411480" y="1554480"/>
            <a:ext cx="8321040" cy="4555093"/>
          </a:xfrm>
          <a:prstGeom prst="rect">
            <a:avLst/>
          </a:prstGeom>
          <a:noFill/>
          <a:ln w="38100">
            <a:noFill/>
          </a:ln>
        </p:spPr>
        <p:txBody>
          <a:bodyPr wrap="square">
            <a:spAutoFit/>
          </a:bodyPr>
          <a:lstStyle/>
          <a:p>
            <a:pPr marL="457200" indent="-457200">
              <a:spcBef>
                <a:spcPts val="600"/>
              </a:spcBef>
              <a:buFont typeface="Wingdings" panose="05000000000000000000" pitchFamily="2" charset="2"/>
              <a:buChar char="Ø"/>
            </a:pPr>
            <a:r>
              <a:rPr lang="en-US" sz="2800" b="1" dirty="0">
                <a:solidFill>
                  <a:srgbClr val="002060"/>
                </a:solidFill>
              </a:rPr>
              <a:t>A different set of consolidation procedures is necessary if the intra-entity transfers are upstream. </a:t>
            </a:r>
          </a:p>
          <a:p>
            <a:pPr marL="457200" indent="-457200">
              <a:spcBef>
                <a:spcPts val="600"/>
              </a:spcBef>
              <a:buFont typeface="Wingdings" panose="05000000000000000000" pitchFamily="2" charset="2"/>
              <a:buChar char="Ø"/>
            </a:pPr>
            <a:r>
              <a:rPr lang="en-US" sz="2800" b="1" dirty="0">
                <a:solidFill>
                  <a:srgbClr val="002060"/>
                </a:solidFill>
              </a:rPr>
              <a:t>Upstream gross profits are attributed to the subsidiary (Bottom) not the parent (Top). </a:t>
            </a:r>
          </a:p>
          <a:p>
            <a:pPr marL="457200" indent="-457200">
              <a:spcBef>
                <a:spcPts val="600"/>
              </a:spcBef>
              <a:buFont typeface="Wingdings" panose="05000000000000000000" pitchFamily="2" charset="2"/>
              <a:buChar char="Ø"/>
            </a:pPr>
            <a:r>
              <a:rPr lang="en-US" sz="2800" b="1" dirty="0">
                <a:solidFill>
                  <a:srgbClr val="002060"/>
                </a:solidFill>
              </a:rPr>
              <a:t>When the inventory transfers are upstream from subsidiary to parent, only ownership percentage of the profit deferral and subsequent recognition is allocated to the parent’s equity earnings and investment account.</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27</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98828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8" name="Rectangle 5"/>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Transactions—Upstream Inventory Transfers (continued)</a:t>
            </a:r>
          </a:p>
        </p:txBody>
      </p:sp>
      <p:sp>
        <p:nvSpPr>
          <p:cNvPr id="8" name="TextBox 7"/>
          <p:cNvSpPr txBox="1"/>
          <p:nvPr/>
        </p:nvSpPr>
        <p:spPr>
          <a:xfrm>
            <a:off x="411480" y="1554480"/>
            <a:ext cx="8321040" cy="3185487"/>
          </a:xfrm>
          <a:prstGeom prst="rect">
            <a:avLst/>
          </a:prstGeom>
          <a:noFill/>
          <a:ln w="38100">
            <a:noFill/>
          </a:ln>
        </p:spPr>
        <p:txBody>
          <a:bodyPr wrap="square">
            <a:spAutoFit/>
          </a:bodyPr>
          <a:lstStyle/>
          <a:p>
            <a:pPr marL="457200" indent="-457200">
              <a:spcBef>
                <a:spcPts val="600"/>
              </a:spcBef>
              <a:buFont typeface="Wingdings" panose="05000000000000000000" pitchFamily="2" charset="2"/>
              <a:buChar char="Ø"/>
            </a:pPr>
            <a:r>
              <a:rPr lang="en-US" sz="2800" b="1" dirty="0">
                <a:solidFill>
                  <a:srgbClr val="002060"/>
                </a:solidFill>
              </a:rPr>
              <a:t> As a result, the intra-entity profit reallocation across time affects both the subsidiary’s reported net income and the noncontrolling interest.</a:t>
            </a:r>
          </a:p>
          <a:p>
            <a:pPr marL="457200" indent="-457200">
              <a:spcBef>
                <a:spcPts val="600"/>
              </a:spcBef>
              <a:buFont typeface="Wingdings" panose="05000000000000000000" pitchFamily="2" charset="2"/>
              <a:buChar char="Ø"/>
            </a:pPr>
            <a:r>
              <a:rPr lang="en-US" sz="2800" b="1" dirty="0">
                <a:solidFill>
                  <a:srgbClr val="002060"/>
                </a:solidFill>
              </a:rPr>
              <a:t>Because the intra-entity sales are upstream, the $4,000 beginning intra-entity gross profit (Entry *G) deferral no longer involves a debit to the parent’s Investment in Bottom account. </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28</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16929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411480" y="1554480"/>
            <a:ext cx="8321040" cy="2862322"/>
          </a:xfrm>
          <a:prstGeom prst="rect">
            <a:avLst/>
          </a:prstGeom>
          <a:noFill/>
          <a:ln w="38100">
            <a:noFill/>
          </a:ln>
        </p:spPr>
        <p:txBody>
          <a:bodyPr wrap="square">
            <a:spAutoFit/>
          </a:bodyPr>
          <a:lstStyle/>
          <a:p>
            <a:pPr marL="457200" indent="-457200">
              <a:spcBef>
                <a:spcPts val="600"/>
              </a:spcBef>
              <a:spcAft>
                <a:spcPts val="0"/>
              </a:spcAft>
              <a:buFont typeface="Wingdings" panose="05000000000000000000" pitchFamily="2" charset="2"/>
              <a:buChar char="Ø"/>
            </a:pPr>
            <a:r>
              <a:rPr lang="en-US" sz="2500" b="1" dirty="0">
                <a:solidFill>
                  <a:srgbClr val="002060"/>
                </a:solidFill>
              </a:rPr>
              <a:t>As of January 1, 2021, $16,000 of transfers remain in Top’s inventory, and $4,000 of gross profit is unearned. Bottom’s beginning Retained Earnings are overstated by $4,000, the gross profit from 2020 intra-entity transfers. </a:t>
            </a:r>
          </a:p>
          <a:p>
            <a:pPr marL="457200" indent="-457200">
              <a:spcBef>
                <a:spcPts val="600"/>
              </a:spcBef>
              <a:spcAft>
                <a:spcPts val="0"/>
              </a:spcAft>
              <a:buFont typeface="Wingdings" panose="05000000000000000000" pitchFamily="2" charset="2"/>
              <a:buChar char="Ø"/>
            </a:pPr>
            <a:r>
              <a:rPr lang="en-US" sz="2500" b="1" dirty="0">
                <a:solidFill>
                  <a:srgbClr val="002060"/>
                </a:solidFill>
              </a:rPr>
              <a:t>A credit to Cost of Goods Sold increases consolidated net income to recognize the profit in 2021 from sales to outsiders as follows:</a:t>
            </a:r>
            <a:endParaRPr lang="en-US" sz="2500" b="1" dirty="0">
              <a:solidFill>
                <a:srgbClr val="002060"/>
              </a:solidFill>
              <a:cs typeface="Times New Roman" pitchFamily="18" charset="0"/>
            </a:endParaRPr>
          </a:p>
        </p:txBody>
      </p:sp>
      <p:sp>
        <p:nvSpPr>
          <p:cNvPr id="8" name="Rectangle 5"/>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Transactions—Upstream Inventory Transfers (Entry *G)</a:t>
            </a:r>
          </a:p>
        </p:txBody>
      </p:sp>
      <p:sp>
        <p:nvSpPr>
          <p:cNvPr id="10"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29</a:t>
            </a:fld>
            <a:endParaRPr lang="en-US" sz="1000" i="0" dirty="0">
              <a:solidFill>
                <a:srgbClr val="002060"/>
              </a:solidFill>
            </a:endParaRPr>
          </a:p>
        </p:txBody>
      </p:sp>
      <p:sp>
        <p:nvSpPr>
          <p:cNvPr id="9" name="Rectangle 8"/>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1 at 2.51.5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19600"/>
            <a:ext cx="9144000" cy="206001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a:xfrm>
            <a:off x="192024" y="164592"/>
            <a:ext cx="8759952" cy="1207008"/>
          </a:xfrm>
        </p:spPr>
        <p:txBody>
          <a:bodyPr/>
          <a:lstStyle/>
          <a:p>
            <a:r>
              <a:rPr lang="en-US" dirty="0"/>
              <a:t>Intra-Entity Transactions</a:t>
            </a:r>
          </a:p>
        </p:txBody>
      </p:sp>
      <p:sp>
        <p:nvSpPr>
          <p:cNvPr id="13315"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itchFamily="2" charset="2"/>
              <a:buChar char="Ø"/>
            </a:pPr>
            <a:r>
              <a:rPr lang="en-US" sz="2600" dirty="0"/>
              <a:t>Companies that make up a business combination frequently retain their legal identities as separate operating centers and maintain their own record-keeping.</a:t>
            </a:r>
          </a:p>
          <a:p>
            <a:pPr marL="457200" indent="-457200">
              <a:spcBef>
                <a:spcPts val="600"/>
              </a:spcBef>
              <a:buFont typeface="Wingdings" pitchFamily="2" charset="2"/>
              <a:buChar char="Ø"/>
            </a:pPr>
            <a:r>
              <a:rPr lang="en-US" sz="2600" dirty="0"/>
              <a:t>Inventory sales between the companies are recorded in the accounting system of both parties. The seller records revenue, and the buyer enters the purchase into its accounts. </a:t>
            </a:r>
          </a:p>
          <a:p>
            <a:pPr marL="457200" indent="-457200">
              <a:spcBef>
                <a:spcPts val="600"/>
              </a:spcBef>
              <a:buFont typeface="Wingdings" pitchFamily="2" charset="2"/>
              <a:buChar char="Ø"/>
            </a:pPr>
            <a:r>
              <a:rPr lang="en-US" sz="2600" dirty="0"/>
              <a:t>For internal reporting purposes, recording an inventory transfer as a sale/purchase provides vital data to help measure the operational efficiency of each enterprise.</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a:t>
            </a:fld>
            <a:endParaRPr lang="en-US" sz="1000" i="0" dirty="0">
              <a:solidFill>
                <a:srgbClr val="002060"/>
              </a:solidFill>
            </a:endParaRP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Intra-Entity Transactions—Upstream Inventory Transfers (Entry S)</a:t>
            </a:r>
          </a:p>
        </p:txBody>
      </p:sp>
      <p:sp>
        <p:nvSpPr>
          <p:cNvPr id="5125" name="Rectangle 6"/>
          <p:cNvSpPr>
            <a:spLocks noChangeArrowheads="1"/>
          </p:cNvSpPr>
          <p:nvPr/>
        </p:nvSpPr>
        <p:spPr bwMode="auto">
          <a:xfrm>
            <a:off x="7010400" y="2895600"/>
            <a:ext cx="609600" cy="457200"/>
          </a:xfrm>
          <a:prstGeom prst="rect">
            <a:avLst/>
          </a:prstGeom>
          <a:noFill/>
          <a:ln w="38100">
            <a:noFill/>
            <a:miter lim="800000"/>
            <a:headEnd/>
            <a:tailEnd/>
          </a:ln>
        </p:spPr>
        <p:txBody>
          <a:bodyPr wrap="none" anchor="ctr"/>
          <a:lstStyle/>
          <a:p>
            <a:endParaRPr lang="en-US" dirty="0">
              <a:solidFill>
                <a:schemeClr val="tx2"/>
              </a:solidFill>
            </a:endParaRPr>
          </a:p>
        </p:txBody>
      </p:sp>
      <p:sp>
        <p:nvSpPr>
          <p:cNvPr id="13" name="Rectangle 12"/>
          <p:cNvSpPr/>
          <p:nvPr/>
        </p:nvSpPr>
        <p:spPr>
          <a:xfrm>
            <a:off x="411480" y="1554479"/>
            <a:ext cx="8321040" cy="2092881"/>
          </a:xfrm>
          <a:prstGeom prst="rect">
            <a:avLst/>
          </a:prstGeom>
          <a:noFill/>
        </p:spPr>
        <p:txBody>
          <a:bodyPr wrap="square">
            <a:spAutoFit/>
          </a:bodyPr>
          <a:lstStyle/>
          <a:p>
            <a:pPr marL="457200" indent="-457200">
              <a:spcBef>
                <a:spcPts val="600"/>
              </a:spcBef>
              <a:spcAft>
                <a:spcPts val="0"/>
              </a:spcAft>
              <a:buFont typeface="Wingdings" panose="05000000000000000000" pitchFamily="2" charset="2"/>
              <a:buChar char="Ø"/>
            </a:pPr>
            <a:r>
              <a:rPr lang="en-US" sz="2500" b="1" dirty="0">
                <a:solidFill>
                  <a:srgbClr val="002060"/>
                </a:solidFill>
              </a:rPr>
              <a:t>Entry S eliminates a portion of the parent’s investment account and provides the initial noncontrolling interest balance. </a:t>
            </a:r>
          </a:p>
          <a:p>
            <a:pPr marL="457200" indent="-457200">
              <a:spcBef>
                <a:spcPts val="600"/>
              </a:spcBef>
              <a:spcAft>
                <a:spcPts val="0"/>
              </a:spcAft>
              <a:buFont typeface="Wingdings" panose="05000000000000000000" pitchFamily="2" charset="2"/>
              <a:buChar char="Ø"/>
            </a:pPr>
            <a:r>
              <a:rPr lang="en-US" sz="2500" b="1" dirty="0">
                <a:solidFill>
                  <a:srgbClr val="002060"/>
                </a:solidFill>
              </a:rPr>
              <a:t>The entry removes stockholders’ equity accounts of the subsidiary as of the beginning of the current year. </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30</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2.53.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38600"/>
            <a:ext cx="9144000" cy="182013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7609" y="76200"/>
            <a:ext cx="8607791" cy="1143000"/>
          </a:xfrm>
        </p:spPr>
        <p:txBody>
          <a:bodyPr>
            <a:normAutofit fontScale="90000"/>
          </a:bodyPr>
          <a:lstStyle/>
          <a:p>
            <a:r>
              <a:rPr lang="en-US" dirty="0"/>
              <a:t>Consolidations—Downstream versus Upstream Transfers (Entry *G)</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31</a:t>
            </a:fld>
            <a:endParaRPr lang="en-US" sz="1000" i="0" dirty="0">
              <a:solidFill>
                <a:srgbClr val="002060"/>
              </a:solidFill>
            </a:endParaRPr>
          </a:p>
        </p:txBody>
      </p:sp>
      <p:pic>
        <p:nvPicPr>
          <p:cNvPr id="3" name="Picture 2" descr="Screen Shot 2019-09-11 at 2.53.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7" y="1981200"/>
            <a:ext cx="9144000" cy="340548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Rectangle 6"/>
          <p:cNvSpPr>
            <a:spLocks noChangeArrowheads="1"/>
          </p:cNvSpPr>
          <p:nvPr/>
        </p:nvSpPr>
        <p:spPr bwMode="auto">
          <a:xfrm>
            <a:off x="7010400" y="2895600"/>
            <a:ext cx="609600" cy="457200"/>
          </a:xfrm>
          <a:prstGeom prst="rect">
            <a:avLst/>
          </a:prstGeom>
          <a:noFill/>
          <a:ln w="38100">
            <a:noFill/>
            <a:miter lim="800000"/>
            <a:headEnd/>
            <a:tailEnd/>
          </a:ln>
        </p:spPr>
        <p:txBody>
          <a:bodyPr wrap="none" anchor="ctr"/>
          <a:lstStyle/>
          <a:p>
            <a:endParaRPr lang="en-US" dirty="0">
              <a:solidFill>
                <a:schemeClr val="tx2"/>
              </a:solidFill>
            </a:endParaRPr>
          </a:p>
        </p:txBody>
      </p:sp>
      <p:sp>
        <p:nvSpPr>
          <p:cNvPr id="8" name="Rectangle 5"/>
          <p:cNvSpPr txBox="1">
            <a:spLocks noGrp="1" noChangeArrowheads="1"/>
          </p:cNvSpPr>
          <p:nvPr>
            <p:ph type="title"/>
          </p:nvPr>
        </p:nvSpPr>
        <p:spPr bwMode="auto">
          <a:xfrm>
            <a:off x="192024" y="164592"/>
            <a:ext cx="8759952" cy="1207008"/>
          </a:xfrm>
          <a:prstGeom prst="roundRect">
            <a:avLst/>
          </a:prstGeom>
          <a:noFill/>
          <a:ln w="57150">
            <a:solidFill>
              <a:srgbClr val="002060"/>
            </a:solidFill>
            <a:miter lim="800000"/>
            <a:headEnd/>
            <a:tailEnd/>
          </a:ln>
          <a:effectLst/>
        </p:spPr>
        <p:txBody>
          <a:bodyPr lIns="90488" tIns="44450" rIns="90488" bIns="44450" anchor="ctr">
            <a:noAutofit/>
          </a:bodyPr>
          <a:lstStyle/>
          <a:p>
            <a:pPr algn="ctr">
              <a:lnSpc>
                <a:spcPct val="85000"/>
              </a:lnSpc>
              <a:defRPr/>
            </a:pPr>
            <a:r>
              <a:rPr lang="en-US" b="1" dirty="0">
                <a:solidFill>
                  <a:srgbClr val="002060"/>
                </a:solidFill>
              </a:rPr>
              <a:t>Consolidations—Downstream versus Upstream Transfers (Entry S)</a:t>
            </a:r>
            <a:endParaRPr lang="en-US" b="1" kern="0" dirty="0">
              <a:solidFill>
                <a:srgbClr val="002060"/>
              </a:solidFill>
            </a:endParaRP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32</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1 at 2.54.4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447800"/>
            <a:ext cx="6477000" cy="512718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5" name="Rectangle 6"/>
          <p:cNvSpPr>
            <a:spLocks noChangeArrowheads="1"/>
          </p:cNvSpPr>
          <p:nvPr/>
        </p:nvSpPr>
        <p:spPr bwMode="auto">
          <a:xfrm>
            <a:off x="7010400" y="2895600"/>
            <a:ext cx="609600" cy="457200"/>
          </a:xfrm>
          <a:prstGeom prst="rect">
            <a:avLst/>
          </a:prstGeom>
          <a:noFill/>
          <a:ln w="38100">
            <a:noFill/>
            <a:miter lim="800000"/>
            <a:headEnd/>
            <a:tailEnd/>
          </a:ln>
        </p:spPr>
        <p:txBody>
          <a:bodyPr wrap="none" anchor="ctr"/>
          <a:lstStyle/>
          <a:p>
            <a:endParaRPr lang="en-US" dirty="0">
              <a:solidFill>
                <a:schemeClr val="tx2"/>
              </a:solidFill>
            </a:endParaRPr>
          </a:p>
        </p:txBody>
      </p:sp>
      <p:sp>
        <p:nvSpPr>
          <p:cNvPr id="8" name="Rectangle 5"/>
          <p:cNvSpPr txBox="1">
            <a:spLocks noGrp="1" noChangeArrowheads="1"/>
          </p:cNvSpPr>
          <p:nvPr>
            <p:ph type="title"/>
          </p:nvPr>
        </p:nvSpPr>
        <p:spPr bwMode="auto">
          <a:xfrm>
            <a:off x="192024" y="164592"/>
            <a:ext cx="8759952" cy="1207008"/>
          </a:xfrm>
          <a:prstGeom prst="roundRect">
            <a:avLst/>
          </a:prstGeom>
          <a:noFill/>
          <a:ln w="57150">
            <a:solidFill>
              <a:srgbClr val="002060"/>
            </a:solidFill>
            <a:miter lim="800000"/>
            <a:headEnd/>
            <a:tailEnd/>
          </a:ln>
          <a:effectLst/>
        </p:spPr>
        <p:txBody>
          <a:bodyPr lIns="90488" tIns="44450" rIns="90488" bIns="44450" anchor="ctr">
            <a:noAutofit/>
          </a:bodyPr>
          <a:lstStyle/>
          <a:p>
            <a:pPr>
              <a:lnSpc>
                <a:spcPct val="85000"/>
              </a:lnSpc>
              <a:defRPr/>
            </a:pPr>
            <a:r>
              <a:rPr lang="en-US" dirty="0"/>
              <a:t>Effects of Alternative Investment Methods on Consolidation </a:t>
            </a:r>
            <a:endParaRPr lang="en-US" b="1" kern="0" dirty="0">
              <a:solidFill>
                <a:srgbClr val="002060"/>
              </a:solidFill>
            </a:endParaRPr>
          </a:p>
        </p:txBody>
      </p:sp>
      <p:sp>
        <p:nvSpPr>
          <p:cNvPr id="3" name="Rectangle 2"/>
          <p:cNvSpPr/>
          <p:nvPr/>
        </p:nvSpPr>
        <p:spPr>
          <a:xfrm>
            <a:off x="411480" y="1554480"/>
            <a:ext cx="8321040" cy="4555093"/>
          </a:xfrm>
          <a:prstGeom prst="rect">
            <a:avLst/>
          </a:prstGeom>
        </p:spPr>
        <p:txBody>
          <a:bodyPr wrap="square">
            <a:spAutoFit/>
          </a:bodyPr>
          <a:lstStyle/>
          <a:p>
            <a:pPr>
              <a:spcBef>
                <a:spcPts val="600"/>
              </a:spcBef>
              <a:spcAft>
                <a:spcPts val="600"/>
              </a:spcAft>
            </a:pPr>
            <a:r>
              <a:rPr lang="en-US" sz="2500" b="1" dirty="0">
                <a:solidFill>
                  <a:srgbClr val="002060"/>
                </a:solidFill>
              </a:rPr>
              <a:t>If the parent uses either the initial value or the partial equity method, many of the consolidation procedures are identical to those used in the equity method, with two exceptions.</a:t>
            </a:r>
          </a:p>
          <a:p>
            <a:pPr marL="457200" indent="-457200">
              <a:spcBef>
                <a:spcPts val="600"/>
              </a:spcBef>
              <a:spcAft>
                <a:spcPts val="0"/>
              </a:spcAft>
              <a:buFont typeface="Wingdings" panose="05000000000000000000" pitchFamily="2" charset="2"/>
              <a:buChar char="Ø"/>
            </a:pPr>
            <a:r>
              <a:rPr lang="en-US" sz="2500" b="1" dirty="0">
                <a:solidFill>
                  <a:srgbClr val="002060"/>
                </a:solidFill>
              </a:rPr>
              <a:t>Consolidation entry *C is required in periods subsequent to acquisition to convert the parent’s beginning Retained Earnings to a full-accrual consolidated total. </a:t>
            </a:r>
          </a:p>
          <a:p>
            <a:pPr marL="457200" indent="-457200">
              <a:spcBef>
                <a:spcPts val="600"/>
              </a:spcBef>
              <a:spcAft>
                <a:spcPts val="0"/>
              </a:spcAft>
              <a:buFont typeface="Wingdings" panose="05000000000000000000" pitchFamily="2" charset="2"/>
              <a:buChar char="Ø"/>
            </a:pPr>
            <a:r>
              <a:rPr lang="en-US" sz="2500" b="1" dirty="0">
                <a:solidFill>
                  <a:srgbClr val="002060"/>
                </a:solidFill>
              </a:rPr>
              <a:t>Consolidation entry *G corrects the overstatement in the subsidiary’s beginning Retained Earnings and appropriately recognizes the profit in the current year.</a:t>
            </a:r>
            <a:endParaRPr lang="en-US" sz="2500" dirty="0"/>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33</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666212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5-6</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Prepare the consolidation entry to defer any gain created by the intra-entity transfer of land from the accounting records of the year of transfer and subsequent years.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34</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701355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itle 5"/>
          <p:cNvSpPr>
            <a:spLocks noGrp="1"/>
          </p:cNvSpPr>
          <p:nvPr>
            <p:ph type="title"/>
          </p:nvPr>
        </p:nvSpPr>
        <p:spPr>
          <a:xfrm>
            <a:off x="192024" y="164592"/>
            <a:ext cx="8759952" cy="1207008"/>
          </a:xfrm>
        </p:spPr>
        <p:txBody>
          <a:bodyPr>
            <a:noAutofit/>
          </a:bodyPr>
          <a:lstStyle/>
          <a:p>
            <a:pPr>
              <a:lnSpc>
                <a:spcPct val="85000"/>
              </a:lnSpc>
            </a:pPr>
            <a:r>
              <a:rPr lang="en-US" dirty="0"/>
              <a:t>Intra-Entity Transactions—Land Transfers</a:t>
            </a:r>
          </a:p>
        </p:txBody>
      </p:sp>
      <p:sp>
        <p:nvSpPr>
          <p:cNvPr id="2" name="Content Placeholder 1"/>
          <p:cNvSpPr>
            <a:spLocks noGrp="1"/>
          </p:cNvSpPr>
          <p:nvPr>
            <p:ph idx="1"/>
          </p:nvPr>
        </p:nvSpPr>
        <p:spPr>
          <a:xfrm>
            <a:off x="411480" y="1554480"/>
            <a:ext cx="8321040" cy="4937760"/>
          </a:xfrm>
        </p:spPr>
        <p:txBody>
          <a:bodyPr>
            <a:normAutofit/>
          </a:bodyPr>
          <a:lstStyle/>
          <a:p>
            <a:pPr marL="0" indent="0">
              <a:buNone/>
            </a:pPr>
            <a:r>
              <a:rPr lang="en-US" sz="2600" dirty="0">
                <a:solidFill>
                  <a:srgbClr val="21175F"/>
                </a:solidFill>
              </a:rPr>
              <a:t>Consolidation procedures for intra-entity land transfers partially parallel those for the events occurring in an intra-entity inventory transfer. </a:t>
            </a:r>
            <a:r>
              <a:rPr lang="en-US" sz="2600" dirty="0"/>
              <a:t>The worksheet process must adjust the account balances as a single economic entity.</a:t>
            </a:r>
          </a:p>
          <a:p>
            <a:pPr marL="0" indent="0">
              <a:buNone/>
            </a:pPr>
            <a:r>
              <a:rPr lang="en-US" sz="2600" dirty="0"/>
              <a:t>The sequence of events in an intra-entity land sale:</a:t>
            </a:r>
            <a:endParaRPr lang="en-US" sz="2600" dirty="0">
              <a:solidFill>
                <a:srgbClr val="21175F"/>
              </a:solidFill>
            </a:endParaRPr>
          </a:p>
          <a:p>
            <a:pPr marL="457200" indent="-457200">
              <a:spcBef>
                <a:spcPts val="600"/>
              </a:spcBef>
              <a:buNone/>
            </a:pPr>
            <a:r>
              <a:rPr lang="en-US" sz="2600" dirty="0">
                <a:solidFill>
                  <a:srgbClr val="21175F"/>
                </a:solidFill>
              </a:rPr>
              <a:t>1) 	The original seller of the land reports a gain, even though the transaction occurred between related parties. The acquiring company capitalizes the inflated transfer price.</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35</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itle 5"/>
          <p:cNvSpPr>
            <a:spLocks noGrp="1"/>
          </p:cNvSpPr>
          <p:nvPr>
            <p:ph type="title"/>
          </p:nvPr>
        </p:nvSpPr>
        <p:spPr>
          <a:xfrm>
            <a:off x="192024" y="164592"/>
            <a:ext cx="8759952" cy="1207008"/>
          </a:xfrm>
        </p:spPr>
        <p:txBody>
          <a:bodyPr>
            <a:noAutofit/>
          </a:bodyPr>
          <a:lstStyle/>
          <a:p>
            <a:pPr>
              <a:lnSpc>
                <a:spcPct val="85000"/>
              </a:lnSpc>
            </a:pPr>
            <a:r>
              <a:rPr lang="en-US" dirty="0"/>
              <a:t>Intra-Entity Transactions—Land Transfers (continued)</a:t>
            </a:r>
          </a:p>
        </p:txBody>
      </p:sp>
      <p:sp>
        <p:nvSpPr>
          <p:cNvPr id="2" name="Content Placeholder 1"/>
          <p:cNvSpPr>
            <a:spLocks noGrp="1"/>
          </p:cNvSpPr>
          <p:nvPr>
            <p:ph idx="1"/>
          </p:nvPr>
        </p:nvSpPr>
        <p:spPr>
          <a:xfrm>
            <a:off x="411480" y="1554479"/>
            <a:ext cx="8321040" cy="4937760"/>
          </a:xfrm>
        </p:spPr>
        <p:txBody>
          <a:bodyPr>
            <a:noAutofit/>
          </a:bodyPr>
          <a:lstStyle/>
          <a:p>
            <a:pPr marL="457200" indent="-457200">
              <a:spcBef>
                <a:spcPts val="600"/>
              </a:spcBef>
              <a:buFont typeface="+mj-lt"/>
              <a:buAutoNum type="arabicParenR" startAt="2"/>
            </a:pPr>
            <a:r>
              <a:rPr lang="en-US" sz="2600" dirty="0">
                <a:solidFill>
                  <a:srgbClr val="21175F"/>
                </a:solidFill>
              </a:rPr>
              <a:t>The gain recorded by the seller is closed into Retained Earnings at the end of the year. As a consolidated entity, the account is artificially increased by a related party. The buyer’s Land account and the seller’s Retained Earnings account continue to contain the intra-entity gain. </a:t>
            </a:r>
          </a:p>
          <a:p>
            <a:pPr marL="457200" indent="-457200">
              <a:spcBef>
                <a:spcPts val="600"/>
              </a:spcBef>
              <a:buFont typeface="+mj-lt"/>
              <a:buAutoNum type="arabicParenR" startAt="2"/>
            </a:pPr>
            <a:r>
              <a:rPr lang="en-US" sz="2600" dirty="0">
                <a:solidFill>
                  <a:srgbClr val="21175F"/>
                </a:solidFill>
              </a:rPr>
              <a:t>The gain on the original transfer is recognized in consolidated net income only when the land is subsequently disposed of to an outside party. Appropriate consolidation techniques must eliminate the intra-entity gain each period until the time of resale.</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36</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093639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7" name="Title 5"/>
          <p:cNvSpPr>
            <a:spLocks noGrp="1"/>
          </p:cNvSpPr>
          <p:nvPr>
            <p:ph type="title"/>
          </p:nvPr>
        </p:nvSpPr>
        <p:spPr>
          <a:xfrm>
            <a:off x="192024" y="164592"/>
            <a:ext cx="8759952" cy="1207008"/>
          </a:xfrm>
        </p:spPr>
        <p:txBody>
          <a:bodyPr>
            <a:noAutofit/>
          </a:bodyPr>
          <a:lstStyle/>
          <a:p>
            <a:pPr>
              <a:lnSpc>
                <a:spcPct val="85000"/>
              </a:lnSpc>
            </a:pPr>
            <a:r>
              <a:rPr lang="en-US" dirty="0"/>
              <a:t>Eliminating Intra-Entity Gains—Land Transfers (Entry TL)</a:t>
            </a:r>
          </a:p>
        </p:txBody>
      </p:sp>
      <p:sp>
        <p:nvSpPr>
          <p:cNvPr id="8195" name="Rectangle 4"/>
          <p:cNvSpPr>
            <a:spLocks noGrp="1" noChangeArrowheads="1"/>
          </p:cNvSpPr>
          <p:nvPr>
            <p:ph idx="1"/>
          </p:nvPr>
        </p:nvSpPr>
        <p:spPr>
          <a:xfrm>
            <a:off x="411480" y="1554480"/>
            <a:ext cx="8321040" cy="4937760"/>
          </a:xfrm>
        </p:spPr>
        <p:txBody>
          <a:bodyPr>
            <a:noAutofit/>
          </a:bodyPr>
          <a:lstStyle/>
          <a:p>
            <a:pPr marL="0" indent="0">
              <a:spcBef>
                <a:spcPts val="1200"/>
              </a:spcBef>
              <a:buNone/>
            </a:pPr>
            <a:r>
              <a:rPr lang="en-US" sz="2300" dirty="0"/>
              <a:t>Assume that on July 1, 2021, Hastings sold land that originally cost $60,000 to Patrick, a related party, at a $100,000 transfer price. </a:t>
            </a:r>
          </a:p>
          <a:p>
            <a:pPr marL="457200" indent="-457200">
              <a:spcBef>
                <a:spcPts val="600"/>
              </a:spcBef>
              <a:buFont typeface="Wingdings" panose="05000000000000000000" pitchFamily="2" charset="2"/>
              <a:buChar char="Ø"/>
            </a:pPr>
            <a:r>
              <a:rPr lang="en-US" sz="2300" dirty="0"/>
              <a:t>The seller reports a $40,000 gain.</a:t>
            </a:r>
          </a:p>
          <a:p>
            <a:pPr marL="457200" indent="-457200">
              <a:spcBef>
                <a:spcPts val="600"/>
              </a:spcBef>
              <a:buFont typeface="Wingdings" panose="05000000000000000000" pitchFamily="2" charset="2"/>
              <a:buChar char="Ø"/>
            </a:pPr>
            <a:r>
              <a:rPr lang="en-US" sz="2300" dirty="0"/>
              <a:t>The buyer records the land at the $100,000 acquisition price. </a:t>
            </a:r>
          </a:p>
          <a:p>
            <a:pPr marL="457200" indent="-457200">
              <a:spcBef>
                <a:spcPts val="600"/>
              </a:spcBef>
              <a:buFont typeface="Wingdings" panose="05000000000000000000" pitchFamily="2" charset="2"/>
              <a:buChar char="Ø"/>
            </a:pPr>
            <a:r>
              <a:rPr lang="en-US" sz="2300" dirty="0"/>
              <a:t>At the end of this fiscal period, the intra-entity effect of this transaction must be eliminated for consolidation purposes.</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37</a:t>
            </a:fld>
            <a:endParaRPr lang="en-US" sz="1000" i="0" dirty="0">
              <a:solidFill>
                <a:srgbClr val="002060"/>
              </a:solidFill>
            </a:endParaRPr>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11" name="Picture 10" descr="Screen Shot 2019-09-11 at 3.05.5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0"/>
            <a:ext cx="9144000" cy="1732011"/>
          </a:xfrm>
          <a:prstGeom prst="rect">
            <a:avLst/>
          </a:prstGeom>
        </p:spPr>
      </p:pic>
    </p:spTree>
    <p:extLst>
      <p:ext uri="{BB962C8B-B14F-4D97-AF65-F5344CB8AC3E}">
        <p14:creationId xmlns:p14="http://schemas.microsoft.com/office/powerpoint/2010/main" val="36431203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3"/>
          <p:cNvSpPr>
            <a:spLocks noGrp="1" noChangeArrowheads="1"/>
          </p:cNvSpPr>
          <p:nvPr>
            <p:ph type="title"/>
          </p:nvPr>
        </p:nvSpPr>
        <p:spPr>
          <a:xfrm>
            <a:off x="192024" y="164592"/>
            <a:ext cx="8763000" cy="1207008"/>
          </a:xfrm>
        </p:spPr>
        <p:txBody>
          <a:bodyPr>
            <a:noAutofit/>
          </a:bodyPr>
          <a:lstStyle/>
          <a:p>
            <a:pPr>
              <a:lnSpc>
                <a:spcPct val="85000"/>
              </a:lnSpc>
            </a:pPr>
            <a:r>
              <a:rPr lang="en-US" dirty="0"/>
              <a:t>Intra-Entity Transactions—Land Transfers (Entry *GL)</a:t>
            </a:r>
          </a:p>
        </p:txBody>
      </p:sp>
      <p:sp>
        <p:nvSpPr>
          <p:cNvPr id="9220" name="Rectangle 4"/>
          <p:cNvSpPr>
            <a:spLocks noGrp="1" noChangeArrowheads="1"/>
          </p:cNvSpPr>
          <p:nvPr>
            <p:ph idx="1"/>
          </p:nvPr>
        </p:nvSpPr>
        <p:spPr>
          <a:xfrm>
            <a:off x="411480" y="1554480"/>
            <a:ext cx="8321040" cy="4937760"/>
          </a:xfrm>
          <a:noFill/>
          <a:ln>
            <a:noFill/>
          </a:ln>
        </p:spPr>
        <p:txBody>
          <a:bodyPr>
            <a:noAutofit/>
          </a:bodyPr>
          <a:lstStyle/>
          <a:p>
            <a:pPr marL="457200" indent="-457200">
              <a:spcBef>
                <a:spcPts val="600"/>
              </a:spcBef>
              <a:buFont typeface="Wingdings" panose="05000000000000000000" pitchFamily="2" charset="2"/>
              <a:buChar char="Ø"/>
            </a:pPr>
            <a:r>
              <a:rPr lang="en-US" sz="2400" dirty="0"/>
              <a:t>The effects of the original transaction remain in the financial records of the individual companies for as long as the property is held. </a:t>
            </a:r>
          </a:p>
          <a:p>
            <a:pPr marL="457200" indent="-457200">
              <a:spcBef>
                <a:spcPts val="600"/>
              </a:spcBef>
              <a:buFont typeface="Wingdings" panose="05000000000000000000" pitchFamily="2" charset="2"/>
              <a:buChar char="Ø"/>
            </a:pPr>
            <a:r>
              <a:rPr lang="en-US" sz="2400" dirty="0"/>
              <a:t>The gain recorded by Hastings carries through to Retained Earnings while Patrick’s Land account retains the inflated transfer price. </a:t>
            </a:r>
          </a:p>
          <a:p>
            <a:pPr marL="457200" indent="-457200">
              <a:spcBef>
                <a:spcPts val="600"/>
              </a:spcBef>
              <a:buFont typeface="Wingdings" panose="05000000000000000000" pitchFamily="2" charset="2"/>
              <a:buChar char="Ø"/>
            </a:pPr>
            <a:r>
              <a:rPr lang="en-US" sz="2400" dirty="0"/>
              <a:t>For every subsequent consolidation until the land is eventually sold, the elimination process must be repeated.</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38</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descr="Screen Shot 2019-09-12 at 9.59.2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724400"/>
            <a:ext cx="8382000" cy="1806466"/>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Eliminating Intra-Entity Gains—Land Transfers Downstream and Upstream</a:t>
            </a:r>
          </a:p>
        </p:txBody>
      </p:sp>
      <p:sp>
        <p:nvSpPr>
          <p:cNvPr id="10244" name="Rectangle 4"/>
          <p:cNvSpPr>
            <a:spLocks noGrp="1" noChangeArrowheads="1"/>
          </p:cNvSpPr>
          <p:nvPr>
            <p:ph idx="1"/>
          </p:nvPr>
        </p:nvSpPr>
        <p:spPr>
          <a:xfrm>
            <a:off x="411480" y="1554480"/>
            <a:ext cx="8321040" cy="4937760"/>
          </a:xfrm>
        </p:spPr>
        <p:txBody>
          <a:bodyPr>
            <a:noAutofit/>
          </a:bodyPr>
          <a:lstStyle/>
          <a:p>
            <a:pPr marL="457200" indent="-457200">
              <a:buFont typeface="Wingdings" panose="05000000000000000000" pitchFamily="2" charset="2"/>
              <a:buChar char="Ø"/>
            </a:pPr>
            <a:r>
              <a:rPr lang="en-US" sz="2500" dirty="0"/>
              <a:t>The reduction in Retained Earnings is changed to an increase in the Investment in Subsidiary account when the original sale is downstream and the parent has applied the equity method. </a:t>
            </a:r>
          </a:p>
          <a:p>
            <a:pPr marL="457200" indent="-457200">
              <a:buFont typeface="Wingdings" panose="05000000000000000000" pitchFamily="2" charset="2"/>
              <a:buChar char="Ø"/>
            </a:pPr>
            <a:r>
              <a:rPr lang="en-US" sz="2500" dirty="0"/>
              <a:t>In that situation, equity method adjustments have already corrected the timing of the parent’s intra-entity gain, which has created a reduction in the Investment account that is appropriately allocated to the subsidiary’s Land account on the worksheet.</a:t>
            </a:r>
          </a:p>
          <a:p>
            <a:pPr marL="457200" indent="-457200">
              <a:buFont typeface="Wingdings" panose="05000000000000000000" pitchFamily="2" charset="2"/>
              <a:buChar char="Ø"/>
            </a:pPr>
            <a:r>
              <a:rPr lang="en-US" sz="2500" dirty="0"/>
              <a:t>Conversely, if sales were upstream, the Retained Earnings of the seller (the subsidiary) continue to be overstated even if the parent applies the equity method. </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39</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a:xfrm>
            <a:off x="192024" y="164592"/>
            <a:ext cx="8759952" cy="1207008"/>
          </a:xfrm>
        </p:spPr>
        <p:txBody>
          <a:bodyPr/>
          <a:lstStyle/>
          <a:p>
            <a:r>
              <a:rPr lang="en-US" dirty="0"/>
              <a:t>Intra-Entity Transactions (continued)</a:t>
            </a:r>
          </a:p>
        </p:txBody>
      </p:sp>
      <p:sp>
        <p:nvSpPr>
          <p:cNvPr id="13315"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itchFamily="2" charset="2"/>
              <a:buChar char="Ø"/>
            </a:pPr>
            <a:r>
              <a:rPr lang="en-US" sz="2600" dirty="0"/>
              <a:t>From a consolidated perspective, an intra-entity transfer is the internal movement of inventory that creates no net change in the financial position of the business combination taken as a whole.</a:t>
            </a:r>
          </a:p>
          <a:p>
            <a:pPr marL="457200" indent="-457200">
              <a:spcBef>
                <a:spcPts val="600"/>
              </a:spcBef>
              <a:buFont typeface="Wingdings" pitchFamily="2" charset="2"/>
              <a:buChar char="Ø"/>
            </a:pPr>
            <a:r>
              <a:rPr lang="en-US" sz="2600" dirty="0"/>
              <a:t>In producing consolidated financial statements, transfers are eliminated.</a:t>
            </a:r>
          </a:p>
          <a:p>
            <a:pPr marL="457200" indent="-457200">
              <a:spcBef>
                <a:spcPts val="600"/>
              </a:spcBef>
              <a:buFont typeface="Wingdings" pitchFamily="2" charset="2"/>
              <a:buChar char="Ø"/>
            </a:pPr>
            <a:r>
              <a:rPr lang="en-US" sz="2600" dirty="0"/>
              <a:t>Consolidated statements reflect only transactions with outside parties.</a:t>
            </a:r>
          </a:p>
          <a:p>
            <a:pPr marL="457200" indent="-457200">
              <a:spcBef>
                <a:spcPts val="600"/>
              </a:spcBef>
              <a:buFont typeface="Wingdings" pitchFamily="2" charset="2"/>
              <a:buChar char="Ø"/>
            </a:pPr>
            <a:r>
              <a:rPr lang="en-US" sz="2600" dirty="0"/>
              <a:t>The entire impact of the intra-entity transfer must be identified and then removed. </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98259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sz="3500" dirty="0"/>
              <a:t>Eliminating Intra-Entity Gains—Land Transfers (Entry *GL Sale to Outside Party)</a:t>
            </a:r>
          </a:p>
        </p:txBody>
      </p:sp>
      <p:sp>
        <p:nvSpPr>
          <p:cNvPr id="10244" name="Rectangle 4"/>
          <p:cNvSpPr>
            <a:spLocks noGrp="1" noChangeArrowheads="1"/>
          </p:cNvSpPr>
          <p:nvPr>
            <p:ph idx="1"/>
          </p:nvPr>
        </p:nvSpPr>
        <p:spPr>
          <a:xfrm>
            <a:off x="411480" y="1554480"/>
            <a:ext cx="8321040" cy="4937760"/>
          </a:xfrm>
        </p:spPr>
        <p:txBody>
          <a:bodyPr>
            <a:noAutofit/>
          </a:bodyPr>
          <a:lstStyle/>
          <a:p>
            <a:pPr marL="457200" indent="-457200">
              <a:buFont typeface="Wingdings" panose="05000000000000000000" pitchFamily="2" charset="2"/>
              <a:buChar char="Ø"/>
            </a:pPr>
            <a:r>
              <a:rPr lang="en-US" sz="2500" dirty="0"/>
              <a:t>When the company eventually sells the land to an outsider, it must recognize the gain deferred at the time of the original transfer. </a:t>
            </a:r>
          </a:p>
          <a:p>
            <a:pPr marL="457200" indent="-457200">
              <a:buFont typeface="Wingdings" panose="05000000000000000000" pitchFamily="2" charset="2"/>
              <a:buChar char="Ø"/>
            </a:pPr>
            <a:r>
              <a:rPr lang="en-US" sz="2500" dirty="0"/>
              <a:t>On the worksheet, the gain is removed one last time from beginning Retained Earnings (or the investment account, if applicable). In this instance, though, the worksheet entry reclassifies the amount as a recognized gain. </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40</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2 at 10.00.1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5" y="4800600"/>
            <a:ext cx="9144000" cy="1728833"/>
          </a:xfrm>
          <a:prstGeom prst="rect">
            <a:avLst/>
          </a:prstGeom>
        </p:spPr>
      </p:pic>
    </p:spTree>
    <p:extLst>
      <p:ext uri="{BB962C8B-B14F-4D97-AF65-F5344CB8AC3E}">
        <p14:creationId xmlns:p14="http://schemas.microsoft.com/office/powerpoint/2010/main" val="31697429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sz="3700" dirty="0"/>
              <a:t>Recognizing the Effect on Noncontrolling Interest—Land Transfers</a:t>
            </a:r>
          </a:p>
        </p:txBody>
      </p:sp>
      <p:sp>
        <p:nvSpPr>
          <p:cNvPr id="605187" name="Oval 3" descr="Medium wood"/>
          <p:cNvSpPr>
            <a:spLocks noChangeArrowheads="1"/>
          </p:cNvSpPr>
          <p:nvPr/>
        </p:nvSpPr>
        <p:spPr bwMode="auto">
          <a:xfrm>
            <a:off x="411480" y="1554480"/>
            <a:ext cx="8321040" cy="4937760"/>
          </a:xfrm>
          <a:prstGeom prst="rect">
            <a:avLst/>
          </a:prstGeom>
          <a:solidFill>
            <a:srgbClr val="FFFFFF"/>
          </a:solidFill>
          <a:ln w="12700">
            <a:noFill/>
            <a:round/>
            <a:headEnd/>
            <a:tailEnd/>
          </a:ln>
          <a:effectLst/>
        </p:spPr>
        <p:txBody>
          <a:bodyPr anchor="t" anchorCtr="0"/>
          <a:lstStyle/>
          <a:p>
            <a:pPr marL="457200" indent="-457200">
              <a:spcBef>
                <a:spcPts val="600"/>
              </a:spcBef>
              <a:spcAft>
                <a:spcPts val="0"/>
              </a:spcAft>
              <a:buFont typeface="Wingdings" panose="05000000000000000000" pitchFamily="2" charset="2"/>
              <a:buChar char="Ø"/>
              <a:defRPr/>
            </a:pPr>
            <a:r>
              <a:rPr lang="en-US" sz="2800" b="1" dirty="0">
                <a:solidFill>
                  <a:srgbClr val="002060"/>
                </a:solidFill>
                <a:cs typeface="Times New Roman" pitchFamily="18" charset="0"/>
              </a:rPr>
              <a:t>If the original sale was a DOWNSTREAM transaction, it has no effect on the noncontrolling interest.</a:t>
            </a:r>
          </a:p>
          <a:p>
            <a:pPr marL="457200" indent="-457200">
              <a:spcBef>
                <a:spcPts val="600"/>
              </a:spcBef>
              <a:spcAft>
                <a:spcPts val="0"/>
              </a:spcAft>
              <a:buFont typeface="Wingdings" panose="05000000000000000000" pitchFamily="2" charset="2"/>
              <a:buChar char="Ø"/>
            </a:pPr>
            <a:r>
              <a:rPr lang="en-US" sz="2800" b="1" dirty="0">
                <a:solidFill>
                  <a:srgbClr val="002060"/>
                </a:solidFill>
                <a:cs typeface="Times New Roman" pitchFamily="18" charset="0"/>
              </a:rPr>
              <a:t>If the transfer is made UPSTREAM, it is attributed to the subsidiary and the noncontrolling interest. </a:t>
            </a:r>
          </a:p>
          <a:p>
            <a:pPr marL="457200" indent="-457200">
              <a:spcBef>
                <a:spcPts val="600"/>
              </a:spcBef>
              <a:spcAft>
                <a:spcPts val="0"/>
              </a:spcAft>
              <a:buFont typeface="Wingdings" panose="05000000000000000000" pitchFamily="2" charset="2"/>
              <a:buChar char="Ø"/>
            </a:pPr>
            <a:r>
              <a:rPr lang="en-US" sz="2800" b="1" dirty="0">
                <a:solidFill>
                  <a:srgbClr val="002060"/>
                </a:solidFill>
                <a:cs typeface="Times New Roman" pitchFamily="18" charset="0"/>
              </a:rPr>
              <a:t>All noncontrolling interest balances are computed on the reported earnings of the subsidiary after adjustment for any upstream transfers.</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41</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5-7</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pPr>
              <a:spcBef>
                <a:spcPts val="600"/>
              </a:spcBef>
            </a:pPr>
            <a:r>
              <a:rPr lang="en-US" sz="3600" b="1" dirty="0">
                <a:solidFill>
                  <a:srgbClr val="002060"/>
                </a:solidFill>
              </a:rPr>
              <a:t>Prepare the consolidation entries to remove the effects of upstream and downstream intra-entity fixed asset transfers across affiliated entities.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42</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379603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411480" y="1554480"/>
            <a:ext cx="8321040" cy="4937760"/>
          </a:xfrm>
          <a:prstGeom prst="rect">
            <a:avLst/>
          </a:prstGeom>
          <a:noFill/>
          <a:ln w="12700">
            <a:noFill/>
            <a:miter lim="800000"/>
            <a:headEnd/>
            <a:tailEnd/>
          </a:ln>
        </p:spPr>
        <p:txBody>
          <a:bodyPr lIns="90488" tIns="44450" rIns="90488" bIns="44450"/>
          <a:lstStyle/>
          <a:p>
            <a:pPr>
              <a:spcBef>
                <a:spcPct val="20000"/>
              </a:spcBef>
              <a:buClr>
                <a:srgbClr val="002060"/>
              </a:buClr>
              <a:buSzPct val="80000"/>
              <a:defRPr/>
            </a:pPr>
            <a:r>
              <a:rPr lang="en-US" sz="2800" b="1" kern="0" dirty="0">
                <a:solidFill>
                  <a:srgbClr val="002060"/>
                </a:solidFill>
                <a:cs typeface="Times New Roman" pitchFamily="18" charset="0"/>
              </a:rPr>
              <a:t>Financial reporting objectives remain unchanged for intra-entity sales of depreciable assets:</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Defer intra-entity gains. </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Re-establish historical cost balances.</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Recognize appropriate income within the consolidated financial statements. </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Defer gains created by intra-entity transfers until the subsequent use or resale of the asset consummates the original transaction. </a:t>
            </a:r>
          </a:p>
        </p:txBody>
      </p:sp>
      <p:sp>
        <p:nvSpPr>
          <p:cNvPr id="2" name="Title 1"/>
          <p:cNvSpPr>
            <a:spLocks noGrp="1"/>
          </p:cNvSpPr>
          <p:nvPr>
            <p:ph type="title"/>
          </p:nvPr>
        </p:nvSpPr>
        <p:spPr>
          <a:xfrm>
            <a:off x="152400" y="76200"/>
            <a:ext cx="8763000" cy="1143000"/>
          </a:xfrm>
        </p:spPr>
        <p:txBody>
          <a:bodyPr>
            <a:normAutofit fontScale="90000"/>
          </a:bodyPr>
          <a:lstStyle/>
          <a:p>
            <a:pPr>
              <a:lnSpc>
                <a:spcPct val="85000"/>
              </a:lnSpc>
              <a:defRPr/>
            </a:pPr>
            <a:r>
              <a:rPr lang="en-US" kern="0" dirty="0"/>
              <a:t>Deferral and Subsequent Recognition </a:t>
            </a:r>
            <a:br>
              <a:rPr lang="en-US" kern="0" dirty="0"/>
            </a:br>
            <a:r>
              <a:rPr lang="en-US" kern="0" dirty="0"/>
              <a:t>of Intra-Entity Gains</a:t>
            </a:r>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8" name="Slide Number Placeholder 8"/>
          <p:cNvSpPr txBox="1">
            <a:spLocks/>
          </p:cNvSpPr>
          <p:nvPr/>
        </p:nvSpPr>
        <p:spPr>
          <a:xfrm>
            <a:off x="8229600" y="6553200"/>
            <a:ext cx="533400" cy="384048"/>
          </a:xfrm>
          <a:prstGeom prst="rect">
            <a:avLst/>
          </a:prstGeom>
        </p:spPr>
        <p:txBody>
          <a:bodyPr vert="horz" lIns="91440" tIns="45720" rIns="91440" bIns="45720" rtlCol="0" anchor="t" anchorCtr="0"/>
          <a:lstStyle>
            <a:defPPr>
              <a:defRPr lang="en-US"/>
            </a:defPPr>
            <a:lvl1pPr algn="r" rtl="0" eaLnBrk="0" fontAlgn="base" hangingPunct="0">
              <a:spcBef>
                <a:spcPct val="0"/>
              </a:spcBef>
              <a:spcAft>
                <a:spcPct val="0"/>
              </a:spcAft>
              <a:defRPr sz="1200" b="1" i="1" kern="1200">
                <a:solidFill>
                  <a:srgbClr val="002060"/>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l"/>
            <a:r>
              <a:rPr lang="en-US" sz="1000" i="0" dirty="0"/>
              <a:t>5-</a:t>
            </a:r>
            <a:fld id="{0CD9D783-C76B-4F4C-BE39-54956A6C4847}" type="slidenum">
              <a:rPr lang="en-US" sz="1000" i="0" smtClean="0"/>
              <a:pPr algn="l"/>
              <a:t>43</a:t>
            </a:fld>
            <a:endParaRPr lang="en-US" sz="1000" i="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p:cNvSpPr txBox="1">
            <a:spLocks noChangeArrowheads="1"/>
          </p:cNvSpPr>
          <p:nvPr/>
        </p:nvSpPr>
        <p:spPr bwMode="auto">
          <a:xfrm>
            <a:off x="411480" y="1554480"/>
            <a:ext cx="8321040" cy="4937760"/>
          </a:xfrm>
          <a:prstGeom prst="rect">
            <a:avLst/>
          </a:prstGeom>
          <a:noFill/>
          <a:ln w="12700">
            <a:noFill/>
            <a:miter lim="800000"/>
            <a:headEnd/>
            <a:tailEnd/>
          </a:ln>
        </p:spPr>
        <p:txBody>
          <a:bodyPr lIns="90488" tIns="44450" rIns="90488" bIns="44450"/>
          <a:lstStyle/>
          <a:p>
            <a:pPr marL="457200" indent="-457200">
              <a:spcBef>
                <a:spcPct val="20000"/>
              </a:spcBef>
              <a:buClr>
                <a:srgbClr val="002060"/>
              </a:buClr>
              <a:buSzPct val="100000"/>
              <a:buFont typeface="Wingdings" charset="2"/>
              <a:buChar char="Ø"/>
              <a:defRPr/>
            </a:pPr>
            <a:r>
              <a:rPr lang="en-US" sz="2800" b="1" kern="0" dirty="0">
                <a:solidFill>
                  <a:srgbClr val="002060"/>
                </a:solidFill>
                <a:cs typeface="Times New Roman" pitchFamily="18" charset="0"/>
              </a:rPr>
              <a:t>Assume that Able Company sells equipment to Baker Company on January 1, 2020. </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Able originally acquired the equipment for $100,000.</a:t>
            </a:r>
          </a:p>
          <a:p>
            <a:pPr marL="457200"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The equipment had a:</a:t>
            </a:r>
          </a:p>
          <a:p>
            <a:pPr marL="914400" lvl="1"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Current market value of $90,000.</a:t>
            </a:r>
          </a:p>
          <a:p>
            <a:pPr marL="914400" lvl="1"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Recorded accumulated depreciation of $40,000.</a:t>
            </a:r>
          </a:p>
          <a:p>
            <a:pPr marL="914400" lvl="1" indent="-457200">
              <a:spcBef>
                <a:spcPts val="600"/>
              </a:spcBef>
              <a:buClr>
                <a:srgbClr val="002060"/>
              </a:buClr>
              <a:buSzPct val="100000"/>
              <a:buFont typeface="Wingdings" panose="05000000000000000000" pitchFamily="2" charset="2"/>
              <a:buChar char="Ø"/>
              <a:defRPr/>
            </a:pPr>
            <a:r>
              <a:rPr lang="en-US" sz="2800" b="1" kern="0" dirty="0">
                <a:solidFill>
                  <a:srgbClr val="002060"/>
                </a:solidFill>
                <a:cs typeface="Times New Roman" pitchFamily="18" charset="0"/>
              </a:rPr>
              <a:t>Remaining life of 10 years.</a:t>
            </a:r>
          </a:p>
        </p:txBody>
      </p:sp>
      <p:sp>
        <p:nvSpPr>
          <p:cNvPr id="2" name="Title 1"/>
          <p:cNvSpPr>
            <a:spLocks noGrp="1"/>
          </p:cNvSpPr>
          <p:nvPr>
            <p:ph type="title"/>
          </p:nvPr>
        </p:nvSpPr>
        <p:spPr>
          <a:xfrm>
            <a:off x="152400" y="76200"/>
            <a:ext cx="8763000" cy="1143000"/>
          </a:xfrm>
        </p:spPr>
        <p:txBody>
          <a:bodyPr>
            <a:normAutofit fontScale="90000"/>
          </a:bodyPr>
          <a:lstStyle/>
          <a:p>
            <a:r>
              <a:rPr lang="en-US" kern="0" dirty="0"/>
              <a:t>Depreciable Asset Intra-Entity Transfers Illustrated</a:t>
            </a:r>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8"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44</a:t>
            </a:fld>
            <a:endParaRPr lang="en-US" sz="1000" i="0" dirty="0">
              <a:solidFill>
                <a:srgbClr val="002060"/>
              </a:solidFill>
            </a:endParaRPr>
          </a:p>
        </p:txBody>
      </p:sp>
    </p:spTree>
    <p:extLst>
      <p:ext uri="{BB962C8B-B14F-4D97-AF65-F5344CB8AC3E}">
        <p14:creationId xmlns:p14="http://schemas.microsoft.com/office/powerpoint/2010/main" val="3187743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a:spcBef>
                <a:spcPct val="20000"/>
              </a:spcBef>
              <a:buClr>
                <a:srgbClr val="002060"/>
              </a:buClr>
              <a:buSzPct val="80000"/>
              <a:defRPr/>
            </a:pPr>
            <a:r>
              <a:rPr lang="en-US" sz="2500" b="1" dirty="0">
                <a:solidFill>
                  <a:srgbClr val="21175F"/>
                </a:solidFill>
              </a:rPr>
              <a:t>The 2020 effects on the separate financial accounts of the two companies: </a:t>
            </a:r>
          </a:p>
          <a:p>
            <a:pPr marL="457200" indent="-457200">
              <a:spcBef>
                <a:spcPts val="600"/>
              </a:spcBef>
              <a:buClr>
                <a:srgbClr val="002060"/>
              </a:buClr>
              <a:buSzPct val="100000"/>
              <a:buFont typeface="+mj-lt"/>
              <a:buAutoNum type="arabicParenR"/>
              <a:defRPr/>
            </a:pPr>
            <a:r>
              <a:rPr lang="en-US" sz="2500" b="1" dirty="0">
                <a:solidFill>
                  <a:srgbClr val="21175F"/>
                </a:solidFill>
              </a:rPr>
              <a:t>Baker (buyer) enters the equipment into its records at the $90,000 transfer price. From a consolidated view, the asset has not been sold, and the $60,000 book value ($100,000 cost less $40,000 accumulated depreciation) remains appropriate.</a:t>
            </a:r>
            <a:endParaRPr lang="en-US" sz="2500" b="1" kern="0" dirty="0">
              <a:solidFill>
                <a:srgbClr val="21175F"/>
              </a:solidFill>
              <a:cs typeface="Times New Roman" pitchFamily="18" charset="0"/>
            </a:endParaRPr>
          </a:p>
          <a:p>
            <a:pPr marL="457200" indent="-457200">
              <a:spcBef>
                <a:spcPts val="600"/>
              </a:spcBef>
              <a:buClr>
                <a:srgbClr val="002060"/>
              </a:buClr>
              <a:buSzPct val="100000"/>
              <a:buFont typeface="+mj-lt"/>
              <a:buAutoNum type="arabicParenR"/>
              <a:defRPr/>
            </a:pPr>
            <a:r>
              <a:rPr lang="en-US" sz="2500" b="1" dirty="0">
                <a:solidFill>
                  <a:srgbClr val="21175F"/>
                </a:solidFill>
              </a:rPr>
              <a:t>Able (seller) reports a $30,000 gain, which is closed to Retained Earnings. </a:t>
            </a:r>
          </a:p>
        </p:txBody>
      </p:sp>
      <p:sp>
        <p:nvSpPr>
          <p:cNvPr id="2" name="Title 1"/>
          <p:cNvSpPr>
            <a:spLocks noGrp="1"/>
          </p:cNvSpPr>
          <p:nvPr>
            <p:ph type="title"/>
          </p:nvPr>
        </p:nvSpPr>
        <p:spPr>
          <a:xfrm>
            <a:off x="152400" y="76200"/>
            <a:ext cx="8763000" cy="1143000"/>
          </a:xfrm>
        </p:spPr>
        <p:txBody>
          <a:bodyPr>
            <a:normAutofit fontScale="90000"/>
          </a:bodyPr>
          <a:lstStyle/>
          <a:p>
            <a:r>
              <a:rPr lang="en-US" kern="0" dirty="0"/>
              <a:t>Depreciable Asset Intra-Entity Transfers Illustrated (continued)</a:t>
            </a:r>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45</a:t>
            </a:fld>
            <a:endParaRPr lang="en-US" sz="1000" i="0" dirty="0">
              <a:solidFill>
                <a:srgbClr val="002060"/>
              </a:solidFill>
            </a:endParaRPr>
          </a:p>
        </p:txBody>
      </p:sp>
    </p:spTree>
    <p:extLst>
      <p:ext uri="{BB962C8B-B14F-4D97-AF65-F5344CB8AC3E}">
        <p14:creationId xmlns:p14="http://schemas.microsoft.com/office/powerpoint/2010/main" val="25840398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3"/>
          <p:cNvSpPr>
            <a:spLocks noGrp="1" noChangeArrowheads="1"/>
          </p:cNvSpPr>
          <p:nvPr>
            <p:ph type="title"/>
          </p:nvPr>
        </p:nvSpPr>
        <p:spPr>
          <a:xfrm>
            <a:off x="192024" y="164592"/>
            <a:ext cx="8759952" cy="1207008"/>
          </a:xfrm>
        </p:spPr>
        <p:txBody>
          <a:bodyPr>
            <a:noAutofit/>
          </a:bodyPr>
          <a:lstStyle/>
          <a:p>
            <a:pPr>
              <a:lnSpc>
                <a:spcPct val="85000"/>
              </a:lnSpc>
              <a:defRPr/>
            </a:pPr>
            <a:r>
              <a:rPr lang="en-US" kern="0" dirty="0"/>
              <a:t>Depreciable Asset Intra-Entity Transfers Illustrated (concluded)</a:t>
            </a:r>
          </a:p>
        </p:txBody>
      </p:sp>
      <p:sp>
        <p:nvSpPr>
          <p:cNvPr id="20483" name="Rectangle 4"/>
          <p:cNvSpPr>
            <a:spLocks noGrp="1" noChangeArrowheads="1"/>
          </p:cNvSpPr>
          <p:nvPr>
            <p:ph idx="1"/>
          </p:nvPr>
        </p:nvSpPr>
        <p:spPr>
          <a:xfrm>
            <a:off x="411480" y="1554480"/>
            <a:ext cx="8321040" cy="4937760"/>
          </a:xfrm>
        </p:spPr>
        <p:txBody>
          <a:bodyPr>
            <a:noAutofit/>
          </a:bodyPr>
          <a:lstStyle/>
          <a:p>
            <a:pPr marL="457200" indent="-457200">
              <a:buFont typeface="+mj-lt"/>
              <a:buAutoNum type="arabicParenR" startAt="3"/>
            </a:pPr>
            <a:r>
              <a:rPr lang="en-US" sz="2400" dirty="0">
                <a:solidFill>
                  <a:srgbClr val="21175F"/>
                </a:solidFill>
              </a:rPr>
              <a:t>At 2020 year-end, Baker records expense of $9,000 ($90,000 transfer price ÷ 10 years) assuming straight-line depreciation.</a:t>
            </a:r>
            <a:endParaRPr lang="en-US" sz="2400" dirty="0"/>
          </a:p>
          <a:p>
            <a:pPr marL="917575" indent="-457200">
              <a:buFont typeface="Wingdings" panose="05000000000000000000" pitchFamily="2" charset="2"/>
              <a:buChar char="Ø"/>
            </a:pPr>
            <a:r>
              <a:rPr lang="en-US" sz="2400" dirty="0"/>
              <a:t>Proper depreciation expense for consolidation is based on the asset’s carrying amount to the consolidated entity at the date of the intra-entity transfer. </a:t>
            </a:r>
          </a:p>
          <a:p>
            <a:pPr marL="917575" indent="-457200">
              <a:buFont typeface="Wingdings" panose="05000000000000000000" pitchFamily="2" charset="2"/>
              <a:buChar char="Ø"/>
            </a:pPr>
            <a:r>
              <a:rPr lang="en-US" sz="2400" dirty="0"/>
              <a:t>Consolidated depreciation expenses would be $6,000 ($60,000 carrying amount ÷ 10 remaining years). </a:t>
            </a:r>
          </a:p>
          <a:p>
            <a:pPr marL="917575" indent="-457200">
              <a:buFont typeface="Wingdings" panose="05000000000000000000" pitchFamily="2" charset="2"/>
              <a:buChar char="Ø"/>
            </a:pPr>
            <a:r>
              <a:rPr lang="en-US" sz="2400" dirty="0"/>
              <a:t>A $3,000 consolidated worksheet adjustment to depreciation expense is necessary.</a:t>
            </a:r>
          </a:p>
          <a:p>
            <a:pPr marL="0" indent="0">
              <a:spcBef>
                <a:spcPts val="600"/>
              </a:spcBef>
              <a:buNone/>
            </a:pPr>
            <a:r>
              <a:rPr lang="en-US" sz="2400" dirty="0"/>
              <a:t>A consolidated worksheet entry must return the asset to its pre-transfer historical cost.</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46</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Depreciable Asset Transfers—Year of Transfer (Entry TA)</a:t>
            </a:r>
          </a:p>
        </p:txBody>
      </p:sp>
      <p:sp>
        <p:nvSpPr>
          <p:cNvPr id="2" name="Rectangle 1"/>
          <p:cNvSpPr/>
          <p:nvPr/>
        </p:nvSpPr>
        <p:spPr>
          <a:xfrm>
            <a:off x="411480" y="1554480"/>
            <a:ext cx="8321040" cy="2831544"/>
          </a:xfrm>
          <a:prstGeom prst="rect">
            <a:avLst/>
          </a:prstGeom>
        </p:spPr>
        <p:txBody>
          <a:bodyPr wrap="square">
            <a:spAutoFit/>
          </a:bodyPr>
          <a:lstStyle/>
          <a:p>
            <a:pPr marL="457200" indent="-457200">
              <a:spcBef>
                <a:spcPts val="600"/>
              </a:spcBef>
              <a:buFont typeface="Wingdings" panose="05000000000000000000" pitchFamily="2" charset="2"/>
              <a:buChar char="Ø"/>
            </a:pPr>
            <a:r>
              <a:rPr lang="en-US" b="1" dirty="0">
                <a:solidFill>
                  <a:srgbClr val="21175F"/>
                </a:solidFill>
              </a:rPr>
              <a:t>The $30,000 intra-entity gain and $3,000 overstated depreciation expense must be eliminated. </a:t>
            </a:r>
          </a:p>
          <a:p>
            <a:pPr marL="457200" indent="-457200">
              <a:spcBef>
                <a:spcPts val="600"/>
              </a:spcBef>
              <a:buFont typeface="Wingdings" panose="05000000000000000000" pitchFamily="2" charset="2"/>
              <a:buChar char="Ø"/>
            </a:pPr>
            <a:r>
              <a:rPr lang="en-US" b="1" dirty="0">
                <a:solidFill>
                  <a:srgbClr val="21175F"/>
                </a:solidFill>
              </a:rPr>
              <a:t>In the year of transfer, consolidation entries TA and ED are applicable with both upstream and downstream transfers. </a:t>
            </a:r>
          </a:p>
          <a:p>
            <a:pPr marL="457200" indent="-457200">
              <a:spcBef>
                <a:spcPts val="600"/>
              </a:spcBef>
              <a:buFont typeface="Wingdings" panose="05000000000000000000" pitchFamily="2" charset="2"/>
              <a:buChar char="Ø"/>
            </a:pPr>
            <a:r>
              <a:rPr lang="en-US" b="1" dirty="0">
                <a:solidFill>
                  <a:srgbClr val="21175F"/>
                </a:solidFill>
              </a:rPr>
              <a:t>Entry TA removes intra-entity gain and returns equipment accounts to balances based on original historical cost. </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47</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5" name="Content Placeholder 4" descr="Screen Shot 2019-09-12 at 10.02.43 AM.png"/>
          <p:cNvPicPr>
            <a:picLocks noGrp="1" noChangeAspect="1"/>
          </p:cNvPicPr>
          <p:nvPr>
            <p:ph idx="1"/>
          </p:nvPr>
        </p:nvPicPr>
        <p:blipFill>
          <a:blip r:embed="rId3">
            <a:extLst>
              <a:ext uri="{28A0092B-C50C-407E-A947-70E740481C1C}">
                <a14:useLocalDpi xmlns:a14="http://schemas.microsoft.com/office/drawing/2010/main" val="0"/>
              </a:ext>
            </a:extLst>
          </a:blip>
          <a:srcRect t="-56891" b="-56891"/>
          <a:stretch>
            <a:fillRect/>
          </a:stretch>
        </p:blipFill>
        <p:spPr>
          <a:xfrm>
            <a:off x="457200" y="3200400"/>
            <a:ext cx="8229600" cy="4525963"/>
          </a:xfr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sz="3900" dirty="0"/>
              <a:t>Intra-Entity Transactions—Depreciable Asset Transfers (Entry ED)</a:t>
            </a:r>
          </a:p>
        </p:txBody>
      </p:sp>
      <p:sp>
        <p:nvSpPr>
          <p:cNvPr id="9" name="Content Placeholder 8"/>
          <p:cNvSpPr>
            <a:spLocks noGrp="1"/>
          </p:cNvSpPr>
          <p:nvPr>
            <p:ph idx="1"/>
          </p:nvPr>
        </p:nvSpPr>
        <p:spPr>
          <a:xfrm>
            <a:off x="411480" y="1554479"/>
            <a:ext cx="8321040" cy="2169825"/>
          </a:xfrm>
          <a:prstGeom prst="rect">
            <a:avLst/>
          </a:prstGeom>
        </p:spPr>
        <p:txBody>
          <a:bodyPr wrap="square">
            <a:spAutoFit/>
          </a:bodyPr>
          <a:lstStyle/>
          <a:p>
            <a:pPr marL="457200" indent="-457200">
              <a:spcBef>
                <a:spcPts val="600"/>
              </a:spcBef>
              <a:buFont typeface="Wingdings" panose="05000000000000000000" pitchFamily="2" charset="2"/>
              <a:buChar char="Ø"/>
            </a:pPr>
            <a:r>
              <a:rPr lang="en-US" sz="2600" dirty="0">
                <a:solidFill>
                  <a:srgbClr val="21175F"/>
                </a:solidFill>
              </a:rPr>
              <a:t>Deferred intra-entity profits on depreciable asset transfers are achieved on the consolidated worksheet through a credit to depreciation expense. </a:t>
            </a:r>
          </a:p>
          <a:p>
            <a:pPr marL="457200" indent="-457200">
              <a:spcBef>
                <a:spcPts val="600"/>
              </a:spcBef>
              <a:buFont typeface="Wingdings" panose="05000000000000000000" pitchFamily="2" charset="2"/>
              <a:buChar char="Ø"/>
            </a:pPr>
            <a:r>
              <a:rPr lang="en-US" sz="2600" dirty="0">
                <a:solidFill>
                  <a:srgbClr val="21175F"/>
                </a:solidFill>
              </a:rPr>
              <a:t>Entry </a:t>
            </a:r>
            <a:r>
              <a:rPr lang="en-US" sz="2600" b="1" dirty="0">
                <a:solidFill>
                  <a:srgbClr val="21175F"/>
                </a:solidFill>
              </a:rPr>
              <a:t>ED eliminates overstatement of depreciation expense caused by the inflated price.</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48</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2 at 10.04.0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038600"/>
            <a:ext cx="9144000" cy="2016279"/>
          </a:xfrm>
          <a:prstGeom prst="rect">
            <a:avLst/>
          </a:prstGeom>
        </p:spPr>
      </p:pic>
    </p:spTree>
    <p:extLst>
      <p:ext uri="{BB962C8B-B14F-4D97-AF65-F5344CB8AC3E}">
        <p14:creationId xmlns:p14="http://schemas.microsoft.com/office/powerpoint/2010/main" val="20588958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2024" y="164592"/>
            <a:ext cx="8763000" cy="1207008"/>
          </a:xfrm>
        </p:spPr>
        <p:txBody>
          <a:bodyPr>
            <a:noAutofit/>
          </a:bodyPr>
          <a:lstStyle/>
          <a:p>
            <a:pPr>
              <a:lnSpc>
                <a:spcPct val="85000"/>
              </a:lnSpc>
            </a:pPr>
            <a:r>
              <a:rPr lang="en-US" sz="3400" dirty="0"/>
              <a:t>Intra-Entity Transactions—Depreciable Asset Transfers in the Years Following the Transfer</a:t>
            </a:r>
          </a:p>
        </p:txBody>
      </p:sp>
      <p:sp>
        <p:nvSpPr>
          <p:cNvPr id="22531" name="Rectangle 3"/>
          <p:cNvSpPr>
            <a:spLocks noGrp="1" noChangeArrowheads="1"/>
          </p:cNvSpPr>
          <p:nvPr>
            <p:ph idx="1"/>
          </p:nvPr>
        </p:nvSpPr>
        <p:spPr>
          <a:xfrm>
            <a:off x="411480" y="1554480"/>
            <a:ext cx="8321040" cy="4937760"/>
          </a:xfrm>
        </p:spPr>
        <p:txBody>
          <a:bodyPr>
            <a:noAutofit/>
          </a:bodyPr>
          <a:lstStyle/>
          <a:p>
            <a:pPr marL="457200" indent="-457200">
              <a:buFont typeface="Wingdings" panose="05000000000000000000" pitchFamily="2" charset="2"/>
              <a:buChar char="Ø"/>
            </a:pPr>
            <a:r>
              <a:rPr lang="en-US" sz="2500" dirty="0">
                <a:solidFill>
                  <a:srgbClr val="21175F"/>
                </a:solidFill>
              </a:rPr>
              <a:t>The intra-entity gain and excess depreciation expense remain on the separate books and are closed into Retained Earnings of the respective companies at year-end. </a:t>
            </a:r>
          </a:p>
          <a:p>
            <a:pPr marL="457200" indent="-457200">
              <a:buFont typeface="Wingdings" panose="05000000000000000000" pitchFamily="2" charset="2"/>
              <a:buChar char="Ø"/>
            </a:pPr>
            <a:r>
              <a:rPr lang="en-US" sz="2500" dirty="0">
                <a:solidFill>
                  <a:srgbClr val="21175F"/>
                </a:solidFill>
              </a:rPr>
              <a:t>Equipment is carried on the individual books at a different amount than on the consolidated books.</a:t>
            </a:r>
          </a:p>
          <a:p>
            <a:pPr marL="457200" indent="-457200">
              <a:buFont typeface="Wingdings" panose="05000000000000000000" pitchFamily="2" charset="2"/>
              <a:buChar char="Ø"/>
            </a:pPr>
            <a:r>
              <a:rPr lang="en-US" sz="2500" dirty="0">
                <a:solidFill>
                  <a:srgbClr val="21175F"/>
                </a:solidFill>
              </a:rPr>
              <a:t>The amounts change each year as depreciation is computed. For every subsequent period, separately reported figures must be adjusted on the worksheet to present the consolidated totals from a single entity’s perspective.</a:t>
            </a: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49</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5-2</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consolidation procedures to eliminate intra-entity sales and purchases balances.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331778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sz="3800" dirty="0"/>
              <a:t>Intra-Entity Transactions—Depreciable Asset Transfers and Separate Records</a:t>
            </a:r>
          </a:p>
        </p:txBody>
      </p:sp>
      <p:sp>
        <p:nvSpPr>
          <p:cNvPr id="23555" name="Rectangle 5"/>
          <p:cNvSpPr>
            <a:spLocks noGrp="1" noChangeArrowheads="1"/>
          </p:cNvSpPr>
          <p:nvPr>
            <p:ph idx="1"/>
          </p:nvPr>
        </p:nvSpPr>
        <p:spPr>
          <a:xfrm>
            <a:off x="411480" y="1554480"/>
            <a:ext cx="8321040" cy="4937760"/>
          </a:xfrm>
        </p:spPr>
        <p:txBody>
          <a:bodyPr>
            <a:noAutofit/>
          </a:bodyPr>
          <a:lstStyle/>
          <a:p>
            <a:pPr marL="0" indent="0">
              <a:lnSpc>
                <a:spcPct val="90000"/>
              </a:lnSpc>
              <a:buNone/>
            </a:pPr>
            <a:r>
              <a:rPr lang="en-US" sz="2400" dirty="0"/>
              <a:t>The separate records of Able and Baker two years after the transfer (December 31, 2021) follow. </a:t>
            </a:r>
          </a:p>
          <a:p>
            <a:pPr marL="0" indent="0">
              <a:lnSpc>
                <a:spcPct val="90000"/>
              </a:lnSpc>
              <a:buNone/>
            </a:pPr>
            <a:r>
              <a:rPr lang="en-US" sz="2400" dirty="0"/>
              <a:t>Consolidated totals are calculated based on the original historical cost of $100,000 and accumulated depreciation of $40,000.</a:t>
            </a:r>
          </a:p>
          <a:p>
            <a:pPr>
              <a:lnSpc>
                <a:spcPct val="90000"/>
              </a:lnSpc>
              <a:buFont typeface="Wingdings" panose="05000000000000000000" pitchFamily="2" charset="2"/>
              <a:buChar char="Ø"/>
            </a:pPr>
            <a:endParaRPr lang="en-US" sz="2400" dirty="0"/>
          </a:p>
          <a:p>
            <a:pPr>
              <a:lnSpc>
                <a:spcPct val="90000"/>
              </a:lnSpc>
              <a:buFont typeface="Wingdings" panose="05000000000000000000" pitchFamily="2" charset="2"/>
              <a:buChar char="Ø"/>
            </a:pPr>
            <a:endParaRPr lang="en-US" sz="2400" dirty="0"/>
          </a:p>
          <a:p>
            <a:pPr marL="0" indent="0">
              <a:lnSpc>
                <a:spcPct val="90000"/>
              </a:lnSpc>
              <a:buFont typeface="Wingdings" panose="05000000000000000000" pitchFamily="2" charset="2"/>
              <a:buNone/>
            </a:pPr>
            <a:endParaRPr lang="en-US" sz="2400" dirty="0"/>
          </a:p>
          <a:p>
            <a:pPr marL="0" indent="0">
              <a:lnSpc>
                <a:spcPct val="90000"/>
              </a:lnSpc>
              <a:buNone/>
            </a:pPr>
            <a:endParaRPr lang="en-US" sz="2400" dirty="0"/>
          </a:p>
          <a:p>
            <a:pPr marL="0" indent="0">
              <a:lnSpc>
                <a:spcPct val="90000"/>
              </a:lnSpc>
              <a:buNone/>
            </a:pPr>
            <a:endParaRPr lang="en-US" sz="2000" dirty="0"/>
          </a:p>
          <a:p>
            <a:pPr marL="0" indent="0">
              <a:lnSpc>
                <a:spcPct val="90000"/>
              </a:lnSpc>
              <a:buNone/>
            </a:pPr>
            <a:r>
              <a:rPr lang="en-US" sz="2000" dirty="0"/>
              <a:t>Note: Parentheses indicate a credit balance. </a:t>
            </a:r>
          </a:p>
          <a:p>
            <a:pPr marL="0" indent="0">
              <a:lnSpc>
                <a:spcPct val="90000"/>
              </a:lnSpc>
              <a:buNone/>
            </a:pPr>
            <a:r>
              <a:rPr lang="en-US" sz="2000" dirty="0"/>
              <a:t>*Accumulated depreciation before transfer $(40,000) plus 2 years × $(6,000). </a:t>
            </a:r>
          </a:p>
          <a:p>
            <a:pPr marL="0" indent="0">
              <a:lnSpc>
                <a:spcPct val="90000"/>
              </a:lnSpc>
              <a:buNone/>
            </a:pPr>
            <a:r>
              <a:rPr lang="en-US" sz="2000" dirty="0"/>
              <a:t>†Intra-entity transfer gain $(30,000) less one year’s depreciation of $9,000.</a:t>
            </a: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50</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2 at 10.05.5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352800"/>
            <a:ext cx="8803094" cy="1967683"/>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sz="3000" dirty="0"/>
              <a:t>Intra-Entity Transactions—Depreciable Asset Transfers the Following Year (Entries *TA and ED)</a:t>
            </a:r>
          </a:p>
        </p:txBody>
      </p:sp>
      <p:sp>
        <p:nvSpPr>
          <p:cNvPr id="26627" name="Rectangle 4"/>
          <p:cNvSpPr>
            <a:spLocks noGrp="1" noChangeArrowheads="1"/>
          </p:cNvSpPr>
          <p:nvPr>
            <p:ph idx="1"/>
          </p:nvPr>
        </p:nvSpPr>
        <p:spPr>
          <a:xfrm>
            <a:off x="411480" y="1554480"/>
            <a:ext cx="8321040" cy="4937760"/>
          </a:xfrm>
        </p:spPr>
        <p:txBody>
          <a:bodyPr>
            <a:normAutofit/>
          </a:bodyPr>
          <a:lstStyle/>
          <a:p>
            <a:pPr marL="0" indent="0">
              <a:spcBef>
                <a:spcPts val="0"/>
              </a:spcBef>
              <a:buFont typeface="Wingdings" pitchFamily="2" charset="2"/>
              <a:buNone/>
            </a:pPr>
            <a:r>
              <a:rPr lang="en-US" sz="2400" dirty="0"/>
              <a:t>The 2021 worksheet includes these entries the year after transfer:</a:t>
            </a:r>
          </a:p>
        </p:txBody>
      </p:sp>
      <p:sp>
        <p:nvSpPr>
          <p:cNvPr id="8"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51</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2 at 10.07.3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376467"/>
            <a:ext cx="7368317" cy="1662133"/>
          </a:xfrm>
          <a:prstGeom prst="rect">
            <a:avLst/>
          </a:prstGeom>
        </p:spPr>
      </p:pic>
      <p:pic>
        <p:nvPicPr>
          <p:cNvPr id="10" name="Picture 9" descr="Screen Shot 2019-09-12 at 10.10.23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399" y="4114800"/>
            <a:ext cx="7439799" cy="22860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4"/>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a:spcBef>
                <a:spcPct val="20000"/>
              </a:spcBef>
              <a:buClr>
                <a:schemeClr val="accent2"/>
              </a:buClr>
              <a:buSzPct val="80000"/>
              <a:defRPr/>
            </a:pPr>
            <a:r>
              <a:rPr lang="en-US" sz="2500" b="1" kern="0" dirty="0">
                <a:solidFill>
                  <a:srgbClr val="002060"/>
                </a:solidFill>
                <a:cs typeface="Times New Roman" pitchFamily="18" charset="0"/>
              </a:rPr>
              <a:t>If the transfer is downstream and the parent uses the equity method, then their Retained Earnings balance has already been reduced for the gain, and we adjust the Investment account instead.</a:t>
            </a:r>
            <a:endParaRPr lang="en-US" sz="2500" b="1" kern="0" dirty="0">
              <a:solidFill>
                <a:srgbClr val="21175F"/>
              </a:solidFill>
              <a:cs typeface="Times New Roman" pitchFamily="18" charset="0"/>
            </a:endParaRPr>
          </a:p>
          <a:p>
            <a:pPr>
              <a:spcBef>
                <a:spcPct val="20000"/>
              </a:spcBef>
              <a:buClr>
                <a:schemeClr val="accent2"/>
              </a:buClr>
              <a:buSzPct val="80000"/>
              <a:defRPr/>
            </a:pPr>
            <a:r>
              <a:rPr lang="en-US" sz="2500" b="1" dirty="0">
                <a:solidFill>
                  <a:srgbClr val="21175F"/>
                </a:solidFill>
              </a:rPr>
              <a:t>The following worksheet consolidation entries would be made for a downstream sale assuming that: </a:t>
            </a:r>
          </a:p>
          <a:p>
            <a:pPr marL="457200" indent="-457200">
              <a:spcBef>
                <a:spcPct val="20000"/>
              </a:spcBef>
              <a:buClr>
                <a:srgbClr val="21175F"/>
              </a:buClr>
              <a:buSzPct val="100000"/>
              <a:buFont typeface="+mj-lt"/>
              <a:buAutoNum type="arabicParenR"/>
              <a:defRPr/>
            </a:pPr>
            <a:r>
              <a:rPr lang="en-US" sz="2500" b="1" dirty="0">
                <a:solidFill>
                  <a:srgbClr val="21175F"/>
                </a:solidFill>
              </a:rPr>
              <a:t>Able is the parent. </a:t>
            </a:r>
          </a:p>
          <a:p>
            <a:pPr marL="457200" indent="-457200">
              <a:spcBef>
                <a:spcPct val="20000"/>
              </a:spcBef>
              <a:buClr>
                <a:srgbClr val="21175F"/>
              </a:buClr>
              <a:buSzPct val="100000"/>
              <a:buFont typeface="+mj-lt"/>
              <a:buAutoNum type="arabicParenR"/>
              <a:defRPr/>
            </a:pPr>
            <a:r>
              <a:rPr lang="en-US" sz="2500" b="1" dirty="0">
                <a:solidFill>
                  <a:srgbClr val="21175F"/>
                </a:solidFill>
              </a:rPr>
              <a:t>Able has applied the equity method to account for its investment in Baker.</a:t>
            </a:r>
          </a:p>
        </p:txBody>
      </p:sp>
      <p:sp>
        <p:nvSpPr>
          <p:cNvPr id="2" name="Title 1"/>
          <p:cNvSpPr>
            <a:spLocks noGrp="1"/>
          </p:cNvSpPr>
          <p:nvPr>
            <p:ph type="title"/>
          </p:nvPr>
        </p:nvSpPr>
        <p:spPr>
          <a:xfrm>
            <a:off x="228600" y="76200"/>
            <a:ext cx="8686800" cy="1143000"/>
          </a:xfrm>
        </p:spPr>
        <p:txBody>
          <a:bodyPr>
            <a:normAutofit fontScale="90000"/>
          </a:bodyPr>
          <a:lstStyle/>
          <a:p>
            <a:r>
              <a:rPr lang="en-US" kern="0" dirty="0"/>
              <a:t>Years Following Downstream Intra-Entity Depreciable Asset Transfers</a:t>
            </a:r>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52</a:t>
            </a:fld>
            <a:endParaRPr lang="en-US" sz="1000" i="0" dirty="0">
              <a:solidFill>
                <a:srgbClr val="00206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4"/>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r>
              <a:rPr lang="en-US" b="1" dirty="0">
                <a:solidFill>
                  <a:srgbClr val="21175F"/>
                </a:solidFill>
              </a:rPr>
              <a:t>For a downstream transfer, Entry *TA replaces the parent’s Retained Earnings with the Investment in Baker account.</a:t>
            </a:r>
          </a:p>
          <a:p>
            <a:endParaRPr lang="en-US" b="1" dirty="0">
              <a:solidFill>
                <a:srgbClr val="21175F"/>
              </a:solidFill>
            </a:endParaRPr>
          </a:p>
          <a:p>
            <a:endParaRPr lang="en-US" b="1" dirty="0">
              <a:solidFill>
                <a:srgbClr val="21175F"/>
              </a:solidFill>
            </a:endParaRPr>
          </a:p>
          <a:p>
            <a:endParaRPr lang="en-US" b="1" dirty="0">
              <a:solidFill>
                <a:srgbClr val="21175F"/>
              </a:solidFill>
            </a:endParaRPr>
          </a:p>
          <a:p>
            <a:endParaRPr lang="en-US" b="1" dirty="0">
              <a:solidFill>
                <a:srgbClr val="21175F"/>
              </a:solidFill>
            </a:endParaRPr>
          </a:p>
          <a:p>
            <a:endParaRPr lang="en-US" b="1" dirty="0">
              <a:solidFill>
                <a:srgbClr val="21175F"/>
              </a:solidFill>
            </a:endParaRPr>
          </a:p>
          <a:p>
            <a:r>
              <a:rPr lang="en-US" b="1" dirty="0">
                <a:solidFill>
                  <a:srgbClr val="21175F"/>
                </a:solidFill>
              </a:rPr>
              <a:t>Entry ED is not changed.</a:t>
            </a:r>
          </a:p>
        </p:txBody>
      </p:sp>
      <p:sp>
        <p:nvSpPr>
          <p:cNvPr id="3" name="Title 2"/>
          <p:cNvSpPr>
            <a:spLocks noGrp="1"/>
          </p:cNvSpPr>
          <p:nvPr>
            <p:ph type="title"/>
          </p:nvPr>
        </p:nvSpPr>
        <p:spPr>
          <a:xfrm>
            <a:off x="228600" y="76200"/>
            <a:ext cx="8686800" cy="1143000"/>
          </a:xfrm>
        </p:spPr>
        <p:txBody>
          <a:bodyPr>
            <a:noAutofit/>
          </a:bodyPr>
          <a:lstStyle/>
          <a:p>
            <a:r>
              <a:rPr lang="en-US" sz="2400" kern="0" dirty="0"/>
              <a:t>Downstream Intra-Entity Depreciable Asset Transfers—Parent Uses Equity Method (Entries *TA and ED)</a:t>
            </a:r>
            <a:endParaRPr lang="en-US" sz="2400" dirty="0"/>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10"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53</a:t>
            </a:fld>
            <a:endParaRPr lang="en-US" sz="1000" i="0" dirty="0">
              <a:solidFill>
                <a:srgbClr val="002060"/>
              </a:solidFill>
            </a:endParaRPr>
          </a:p>
        </p:txBody>
      </p:sp>
      <p:pic>
        <p:nvPicPr>
          <p:cNvPr id="4" name="Picture 3" descr="Screen Shot 2019-09-12 at 10.11.4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14600"/>
            <a:ext cx="9144000" cy="1520042"/>
          </a:xfrm>
          <a:prstGeom prst="rect">
            <a:avLst/>
          </a:prstGeom>
        </p:spPr>
      </p:pic>
      <p:pic>
        <p:nvPicPr>
          <p:cNvPr id="5" name="Picture 4" descr="Screen Shot 2019-09-12 at 10.12.11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724400"/>
            <a:ext cx="9144000" cy="1211283"/>
          </a:xfrm>
          <a:prstGeom prst="rect">
            <a:avLst/>
          </a:prstGeom>
        </p:spPr>
      </p:pic>
    </p:spTree>
    <p:extLst>
      <p:ext uri="{BB962C8B-B14F-4D97-AF65-F5344CB8AC3E}">
        <p14:creationId xmlns:p14="http://schemas.microsoft.com/office/powerpoint/2010/main" val="39414772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4"/>
          <p:cNvSpPr txBox="1">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a:spcBef>
                <a:spcPts val="600"/>
              </a:spcBef>
              <a:spcAft>
                <a:spcPts val="0"/>
              </a:spcAft>
              <a:buFont typeface="Wingdings" panose="05000000000000000000" pitchFamily="2" charset="2"/>
              <a:buChar char="Ø"/>
            </a:pPr>
            <a:r>
              <a:rPr lang="en-US" sz="2600" b="1" dirty="0">
                <a:solidFill>
                  <a:srgbClr val="21175F"/>
                </a:solidFill>
              </a:rPr>
              <a:t>Downstream sales are assumed to have no effect on any noncontrolling interest values. The parent rather than the subsidiary made the sale. </a:t>
            </a:r>
          </a:p>
          <a:p>
            <a:pPr marL="457200" indent="-457200">
              <a:spcBef>
                <a:spcPts val="600"/>
              </a:spcBef>
              <a:spcAft>
                <a:spcPts val="0"/>
              </a:spcAft>
              <a:buFont typeface="Wingdings" panose="05000000000000000000" pitchFamily="2" charset="2"/>
              <a:buChar char="Ø"/>
            </a:pPr>
            <a:r>
              <a:rPr lang="en-US" sz="2600" b="1" dirty="0">
                <a:solidFill>
                  <a:srgbClr val="21175F"/>
                </a:solidFill>
              </a:rPr>
              <a:t>The impact on net income created by upstream sales must be considered in computing the balances attributed to these outside owners. </a:t>
            </a:r>
          </a:p>
          <a:p>
            <a:pPr marL="457200" indent="-457200">
              <a:spcBef>
                <a:spcPts val="600"/>
              </a:spcBef>
              <a:spcAft>
                <a:spcPts val="0"/>
              </a:spcAft>
              <a:buFont typeface="Wingdings" panose="05000000000000000000" pitchFamily="2" charset="2"/>
              <a:buChar char="Ø"/>
            </a:pPr>
            <a:r>
              <a:rPr lang="en-US" sz="2600" b="1" dirty="0">
                <a:solidFill>
                  <a:srgbClr val="21175F"/>
                </a:solidFill>
              </a:rPr>
              <a:t>Many acceptable alternatives exist for assignment of income created within a consolidation process. The authors chose to assign all income to the original seller.</a:t>
            </a:r>
          </a:p>
        </p:txBody>
      </p:sp>
      <p:sp>
        <p:nvSpPr>
          <p:cNvPr id="2" name="Title 1"/>
          <p:cNvSpPr>
            <a:spLocks noGrp="1"/>
          </p:cNvSpPr>
          <p:nvPr>
            <p:ph type="title"/>
          </p:nvPr>
        </p:nvSpPr>
        <p:spPr>
          <a:xfrm>
            <a:off x="304800" y="76200"/>
            <a:ext cx="8610600" cy="1143000"/>
          </a:xfrm>
        </p:spPr>
        <p:txBody>
          <a:bodyPr>
            <a:normAutofit fontScale="90000"/>
          </a:bodyPr>
          <a:lstStyle/>
          <a:p>
            <a:r>
              <a:rPr lang="en-US" kern="0" dirty="0"/>
              <a:t>Depreciable Asset Transfers—Additional Issues</a:t>
            </a:r>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7"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54</a:t>
            </a:fld>
            <a:endParaRPr lang="en-US" sz="1000" i="0" dirty="0">
              <a:solidFill>
                <a:srgbClr val="002060"/>
              </a:solidFill>
            </a:endParaRPr>
          </a:p>
        </p:txBody>
      </p:sp>
    </p:spTree>
    <p:extLst>
      <p:ext uri="{BB962C8B-B14F-4D97-AF65-F5344CB8AC3E}">
        <p14:creationId xmlns:p14="http://schemas.microsoft.com/office/powerpoint/2010/main" val="3267258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9" name="Rectangle 5"/>
          <p:cNvSpPr>
            <a:spLocks noGrp="1" noChangeArrowheads="1"/>
          </p:cNvSpPr>
          <p:nvPr>
            <p:ph type="title"/>
          </p:nvPr>
        </p:nvSpPr>
        <p:spPr>
          <a:xfrm>
            <a:off x="192024" y="164592"/>
            <a:ext cx="8763000" cy="1207008"/>
          </a:xfrm>
        </p:spPr>
        <p:txBody>
          <a:bodyPr>
            <a:noAutofit/>
          </a:bodyPr>
          <a:lstStyle/>
          <a:p>
            <a:pPr>
              <a:lnSpc>
                <a:spcPct val="85000"/>
              </a:lnSpc>
            </a:pPr>
            <a:r>
              <a:rPr lang="en-US" dirty="0"/>
              <a:t>Sales and Purchases—Intra-Entity Example</a:t>
            </a:r>
          </a:p>
        </p:txBody>
      </p:sp>
      <p:sp>
        <p:nvSpPr>
          <p:cNvPr id="1030" name="Rectangle 6"/>
          <p:cNvSpPr>
            <a:spLocks noGrp="1" noChangeArrowheads="1"/>
          </p:cNvSpPr>
          <p:nvPr>
            <p:ph idx="1"/>
          </p:nvPr>
        </p:nvSpPr>
        <p:spPr>
          <a:xfrm>
            <a:off x="411480" y="1554480"/>
            <a:ext cx="8321040" cy="4937760"/>
          </a:xfrm>
        </p:spPr>
        <p:txBody>
          <a:bodyPr>
            <a:noAutofit/>
          </a:bodyPr>
          <a:lstStyle/>
          <a:p>
            <a:pPr marL="0" indent="0">
              <a:buClr>
                <a:srgbClr val="21175F"/>
              </a:buClr>
              <a:buNone/>
            </a:pPr>
            <a:r>
              <a:rPr lang="en-US" sz="2600" dirty="0"/>
              <a:t>Arlington Company makes an $80,000 inventory sale to Zirkin Company, an affiliated party within a business combination. </a:t>
            </a:r>
          </a:p>
          <a:p>
            <a:pPr marL="457200" indent="-457200">
              <a:spcBef>
                <a:spcPts val="600"/>
              </a:spcBef>
              <a:buClr>
                <a:srgbClr val="21175F"/>
              </a:buClr>
              <a:buFont typeface="Wingdings" panose="05000000000000000000" pitchFamily="2" charset="2"/>
              <a:buChar char="Ø"/>
            </a:pPr>
            <a:r>
              <a:rPr lang="en-US" sz="2600" dirty="0"/>
              <a:t>Both parties record the transfer in their internal records as a normal sale/purchase. </a:t>
            </a:r>
          </a:p>
          <a:p>
            <a:pPr marL="457200" indent="-457200">
              <a:spcBef>
                <a:spcPts val="600"/>
              </a:spcBef>
              <a:buClr>
                <a:srgbClr val="21175F"/>
              </a:buClr>
              <a:buFont typeface="Wingdings" panose="05000000000000000000" pitchFamily="2" charset="2"/>
              <a:buChar char="Ø"/>
            </a:pPr>
            <a:r>
              <a:rPr lang="en-US" sz="2600" dirty="0"/>
              <a:t>In the consolidated financial statements, all intra-entity inventory transfers must be eliminated.</a:t>
            </a:r>
          </a:p>
          <a:p>
            <a:pPr marL="457200" indent="-457200">
              <a:spcBef>
                <a:spcPts val="600"/>
              </a:spcBef>
              <a:buClr>
                <a:srgbClr val="21175F"/>
              </a:buClr>
              <a:buFont typeface="Wingdings" panose="05000000000000000000" pitchFamily="2" charset="2"/>
              <a:buChar char="Ø"/>
            </a:pPr>
            <a:r>
              <a:rPr lang="en-US" sz="2600" dirty="0"/>
              <a:t>A consolidation worksheet entry, TI, will remove the resulting balances from the externally reported figures. </a:t>
            </a:r>
          </a:p>
          <a:p>
            <a:pPr>
              <a:buClr>
                <a:srgbClr val="21175F"/>
              </a:buClr>
              <a:buFont typeface="Wingdings" panose="05000000000000000000" pitchFamily="2" charset="2"/>
              <a:buChar char="Ø"/>
            </a:pPr>
            <a:endParaRPr lang="en-US" sz="2600" dirty="0"/>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6</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9" name="Rectangle 5"/>
          <p:cNvSpPr>
            <a:spLocks noGrp="1" noChangeArrowheads="1"/>
          </p:cNvSpPr>
          <p:nvPr>
            <p:ph type="title"/>
          </p:nvPr>
        </p:nvSpPr>
        <p:spPr>
          <a:xfrm>
            <a:off x="192024" y="164592"/>
            <a:ext cx="8763000" cy="1207008"/>
          </a:xfrm>
        </p:spPr>
        <p:txBody>
          <a:bodyPr>
            <a:noAutofit/>
          </a:bodyPr>
          <a:lstStyle/>
          <a:p>
            <a:pPr>
              <a:lnSpc>
                <a:spcPct val="85000"/>
              </a:lnSpc>
            </a:pPr>
            <a:r>
              <a:rPr lang="en-US" dirty="0"/>
              <a:t>Sales and Purchases—Intra-Entity</a:t>
            </a:r>
            <a:br>
              <a:rPr lang="en-US" dirty="0"/>
            </a:br>
            <a:r>
              <a:rPr lang="en-US" dirty="0"/>
              <a:t>Entry TI</a:t>
            </a:r>
          </a:p>
        </p:txBody>
      </p:sp>
      <p:sp>
        <p:nvSpPr>
          <p:cNvPr id="1030" name="Rectangle 6"/>
          <p:cNvSpPr>
            <a:spLocks noGrp="1" noChangeArrowheads="1"/>
          </p:cNvSpPr>
          <p:nvPr>
            <p:ph idx="1"/>
          </p:nvPr>
        </p:nvSpPr>
        <p:spPr>
          <a:xfrm>
            <a:off x="411480" y="1554480"/>
            <a:ext cx="8321040" cy="3200400"/>
          </a:xfrm>
        </p:spPr>
        <p:txBody>
          <a:bodyPr>
            <a:noAutofit/>
          </a:bodyPr>
          <a:lstStyle/>
          <a:p>
            <a:pPr marL="457200" indent="-457200">
              <a:spcBef>
                <a:spcPts val="600"/>
              </a:spcBef>
              <a:buClr>
                <a:srgbClr val="21175F"/>
              </a:buClr>
              <a:buFont typeface="Wingdings" panose="05000000000000000000" pitchFamily="2" charset="2"/>
              <a:buChar char="Ø"/>
            </a:pPr>
            <a:r>
              <a:rPr lang="en-US" sz="2800" dirty="0"/>
              <a:t>Cost of Goods Sold is reduced under the assumption that the Purchases account usually is closed out prior to the consolidation process.</a:t>
            </a:r>
          </a:p>
          <a:p>
            <a:pPr marL="457200" indent="-457200">
              <a:spcBef>
                <a:spcPts val="600"/>
              </a:spcBef>
              <a:buClr>
                <a:srgbClr val="21175F"/>
              </a:buClr>
              <a:buFont typeface="Wingdings" panose="05000000000000000000" pitchFamily="2" charset="2"/>
              <a:buChar char="Ø"/>
            </a:pPr>
            <a:r>
              <a:rPr lang="en-US" sz="2800" dirty="0"/>
              <a:t>Total recorded (intra-entity) sales is deleted regardless of whether the transfer was downstream (from parent to subsidiary) or upstream (from subsidiary to parent). </a:t>
            </a:r>
            <a:endParaRPr lang="en-US" sz="2600" dirty="0"/>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7</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1 at 2.27.0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24400"/>
            <a:ext cx="9144000" cy="1782987"/>
          </a:xfrm>
          <a:prstGeom prst="rect">
            <a:avLst/>
          </a:prstGeom>
        </p:spPr>
      </p:pic>
    </p:spTree>
    <p:extLst>
      <p:ext uri="{BB962C8B-B14F-4D97-AF65-F5344CB8AC3E}">
        <p14:creationId xmlns:p14="http://schemas.microsoft.com/office/powerpoint/2010/main" val="3684547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9"/>
          <p:cNvSpPr>
            <a:spLocks noGrp="1" noChangeArrowheads="1"/>
          </p:cNvSpPr>
          <p:nvPr>
            <p:ph type="title"/>
          </p:nvPr>
        </p:nvSpPr>
        <p:spPr>
          <a:xfrm>
            <a:off x="192024" y="164592"/>
            <a:ext cx="8763000" cy="1207008"/>
          </a:xfrm>
        </p:spPr>
        <p:txBody>
          <a:bodyPr/>
          <a:lstStyle/>
          <a:p>
            <a:r>
              <a:rPr lang="en-US" sz="4000" dirty="0"/>
              <a:t>Learning Objective 5-3</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Explain why consolidated entities defer intra-entity gross profit in ending inventory and the consolidation procedures required to subsequently recognize profits.</a:t>
            </a:r>
            <a:endParaRPr lang="en-US" sz="3600" b="1" dirty="0">
              <a:solidFill>
                <a:srgbClr val="002060"/>
              </a:solidFill>
              <a:cs typeface="Times New Roman" pitchFamily="18" charset="0"/>
            </a:endParaRPr>
          </a:p>
        </p:txBody>
      </p:sp>
      <p:sp>
        <p:nvSpPr>
          <p:cNvPr id="5"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8</a:t>
            </a:fld>
            <a:endParaRPr lang="en-US" sz="1000" i="0" dirty="0">
              <a:solidFill>
                <a:srgbClr val="002060"/>
              </a:solidFill>
            </a:endParaRPr>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6277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92024" y="164592"/>
            <a:ext cx="8759952" cy="1207008"/>
          </a:xfrm>
        </p:spPr>
        <p:txBody>
          <a:bodyPr>
            <a:normAutofit/>
          </a:bodyPr>
          <a:lstStyle/>
          <a:p>
            <a:r>
              <a:rPr lang="en-US" dirty="0"/>
              <a:t>Intra-Entity Gross Profit</a:t>
            </a:r>
          </a:p>
        </p:txBody>
      </p:sp>
      <p:sp>
        <p:nvSpPr>
          <p:cNvPr id="2053" name="Rectangle 5"/>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Removal of the sale/purchase is often just the first in a series of consolidation entries necessitated by inventory transfers.</a:t>
            </a:r>
          </a:p>
          <a:p>
            <a:pPr marL="457200" indent="-457200">
              <a:spcBef>
                <a:spcPts val="600"/>
              </a:spcBef>
              <a:buFont typeface="Wingdings" panose="05000000000000000000" pitchFamily="2" charset="2"/>
              <a:buChar char="Ø"/>
            </a:pPr>
            <a:r>
              <a:rPr lang="en-US" sz="2600" dirty="0">
                <a:solidFill>
                  <a:srgbClr val="21175F"/>
                </a:solidFill>
              </a:rPr>
              <a:t>Assume that Arlington acquired or produced this inventory at a cost of $50,000 and sold it to Zirkin at the indicated $80,000 price. </a:t>
            </a:r>
          </a:p>
          <a:p>
            <a:pPr marL="457200" indent="-457200">
              <a:spcBef>
                <a:spcPts val="600"/>
              </a:spcBef>
              <a:buFont typeface="Wingdings" panose="05000000000000000000" pitchFamily="2" charset="2"/>
              <a:buChar char="Ø"/>
            </a:pPr>
            <a:r>
              <a:rPr lang="en-US" sz="2600" dirty="0">
                <a:solidFill>
                  <a:srgbClr val="21175F"/>
                </a:solidFill>
              </a:rPr>
              <a:t>From a consolidated perspective, the inventory still has a historical cost of only $50,000.</a:t>
            </a:r>
          </a:p>
          <a:p>
            <a:pPr marL="457200" indent="-457200">
              <a:spcBef>
                <a:spcPts val="600"/>
              </a:spcBef>
              <a:buFont typeface="Wingdings" panose="05000000000000000000" pitchFamily="2" charset="2"/>
              <a:buChar char="Ø"/>
            </a:pPr>
            <a:r>
              <a:rPr lang="en-US" sz="2600" dirty="0">
                <a:solidFill>
                  <a:srgbClr val="21175F"/>
                </a:solidFill>
              </a:rPr>
              <a:t>Zirkin’s records reflect the inventory at the $80,000 transfer price. </a:t>
            </a:r>
          </a:p>
        </p:txBody>
      </p:sp>
      <p:sp>
        <p:nvSpPr>
          <p:cNvPr id="2054" name="Rectangle 7"/>
          <p:cNvSpPr>
            <a:spLocks noChangeArrowheads="1"/>
          </p:cNvSpPr>
          <p:nvPr/>
        </p:nvSpPr>
        <p:spPr bwMode="auto">
          <a:xfrm>
            <a:off x="3124200" y="5181600"/>
            <a:ext cx="990600" cy="304800"/>
          </a:xfrm>
          <a:prstGeom prst="rect">
            <a:avLst/>
          </a:prstGeom>
          <a:noFill/>
          <a:ln w="12700">
            <a:noFill/>
            <a:miter lim="800000"/>
            <a:headEnd/>
            <a:tailEnd/>
          </a:ln>
        </p:spPr>
        <p:txBody>
          <a:bodyPr wrap="none" anchor="ctr"/>
          <a:lstStyle/>
          <a:p>
            <a:endParaRPr lang="en-US" dirty="0">
              <a:solidFill>
                <a:schemeClr val="tx2"/>
              </a:solidFill>
            </a:endParaRPr>
          </a:p>
        </p:txBody>
      </p:sp>
      <p:sp>
        <p:nvSpPr>
          <p:cNvPr id="6" name="Slide Number Placeholder 8"/>
          <p:cNvSpPr>
            <a:spLocks noGrp="1"/>
          </p:cNvSpPr>
          <p:nvPr>
            <p:ph type="sldNum" sz="quarter" idx="12"/>
          </p:nvPr>
        </p:nvSpPr>
        <p:spPr>
          <a:xfrm>
            <a:off x="8229600" y="6553200"/>
            <a:ext cx="533400" cy="384048"/>
          </a:xfrm>
        </p:spPr>
        <p:txBody>
          <a:bodyPr anchor="t" anchorCtr="0"/>
          <a:lstStyle/>
          <a:p>
            <a:pPr algn="l"/>
            <a:r>
              <a:rPr lang="en-US" sz="1000" i="0" dirty="0">
                <a:solidFill>
                  <a:srgbClr val="002060"/>
                </a:solidFill>
              </a:rPr>
              <a:t>5-</a:t>
            </a:r>
            <a:fld id="{0CD9D783-C76B-4F4C-BE39-54956A6C4847}" type="slidenum">
              <a:rPr lang="en-US" sz="1000" i="0" smtClean="0">
                <a:solidFill>
                  <a:srgbClr val="002060"/>
                </a:solidFill>
              </a:rPr>
              <a:pPr algn="l"/>
              <a:t>9</a:t>
            </a:fld>
            <a:endParaRPr lang="en-US" sz="1000" i="0" dirty="0">
              <a:solidFill>
                <a:srgbClr val="002060"/>
              </a:solidFill>
            </a:endParaRPr>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225225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10452</TotalTime>
  <Pages>10</Pages>
  <Words>10466</Words>
  <Application>Microsoft Office PowerPoint</Application>
  <PresentationFormat>On-screen Show (4:3)</PresentationFormat>
  <Paragraphs>491</Paragraphs>
  <Slides>54</Slides>
  <Notes>54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Times New Roman</vt:lpstr>
      <vt:lpstr>Wingdings</vt:lpstr>
      <vt:lpstr>Office Theme</vt:lpstr>
      <vt:lpstr>Chapter Five</vt:lpstr>
      <vt:lpstr>Learning Objective 5-1</vt:lpstr>
      <vt:lpstr>Intra-Entity Transactions</vt:lpstr>
      <vt:lpstr>Intra-Entity Transactions (continued)</vt:lpstr>
      <vt:lpstr>Learning Objective 5-2</vt:lpstr>
      <vt:lpstr>Sales and Purchases—Intra-Entity Example</vt:lpstr>
      <vt:lpstr>Sales and Purchases—Intra-Entity Entry TI</vt:lpstr>
      <vt:lpstr>Learning Objective 5-3</vt:lpstr>
      <vt:lpstr>Intra-Entity Gross Profit</vt:lpstr>
      <vt:lpstr>Intra-Entity Gross Profit (continued)</vt:lpstr>
      <vt:lpstr>Intra-Entity Gross Profit—Entry G All Inventory Remains at Year-End</vt:lpstr>
      <vt:lpstr>Intra-Entity Gross Profit—Entry G Portion of Inventory Remains </vt:lpstr>
      <vt:lpstr>Learning Objective 5-4</vt:lpstr>
      <vt:lpstr>Intra-Entity Gross Profit—Year Following Transfer (Year 2)</vt:lpstr>
      <vt:lpstr>Intra-Entity Gross Profit—Entry *G </vt:lpstr>
      <vt:lpstr>Intra-Entity Gross Profit—Entry *G (continued)</vt:lpstr>
      <vt:lpstr>Intra-Entity Beginning Inventory Profit Adjustment—Downstream Sales When Parent Uses Equity Method</vt:lpstr>
      <vt:lpstr>Intra-Entity Beginning Inventory Profit Adjustment—Downstream Transfers (Entry *G)</vt:lpstr>
      <vt:lpstr>Learning Objective 5-5</vt:lpstr>
      <vt:lpstr>Unrealized Gross Profit—Effect on Noncontrolling Interest</vt:lpstr>
      <vt:lpstr>Consolidated Accounts Affected by Intra-Entity Inventory Transfers</vt:lpstr>
      <vt:lpstr>Intra-Entity Inventory Transfers—Equity Method Example</vt:lpstr>
      <vt:lpstr>Intra-Entity Inventory Transfers—Equity Method Example (continued)</vt:lpstr>
      <vt:lpstr>Intra-Entity Inventory Transfers—Entry *G Example</vt:lpstr>
      <vt:lpstr>Intra-Entity Inventory Downstream Transfer—Entry TI and Entry G</vt:lpstr>
      <vt:lpstr>Net Income Attributable to the  Noncontrolling Interest </vt:lpstr>
      <vt:lpstr>Intra-Entity Transactions—Upstream Inventory Transfers</vt:lpstr>
      <vt:lpstr>Intra-Entity Transactions—Upstream Inventory Transfers (continued)</vt:lpstr>
      <vt:lpstr>Intra-Entity Transactions—Upstream Inventory Transfers (Entry *G)</vt:lpstr>
      <vt:lpstr>Intra-Entity Transactions—Upstream Inventory Transfers (Entry S)</vt:lpstr>
      <vt:lpstr>Consolidations—Downstream versus Upstream Transfers (Entry *G)</vt:lpstr>
      <vt:lpstr>Consolidations—Downstream versus Upstream Transfers (Entry S)</vt:lpstr>
      <vt:lpstr>Effects of Alternative Investment Methods on Consolidation </vt:lpstr>
      <vt:lpstr>Learning Objective 5-6</vt:lpstr>
      <vt:lpstr>Intra-Entity Transactions—Land Transfers</vt:lpstr>
      <vt:lpstr>Intra-Entity Transactions—Land Transfers (continued)</vt:lpstr>
      <vt:lpstr>Eliminating Intra-Entity Gains—Land Transfers (Entry TL)</vt:lpstr>
      <vt:lpstr>Intra-Entity Transactions—Land Transfers (Entry *GL)</vt:lpstr>
      <vt:lpstr>Eliminating Intra-Entity Gains—Land Transfers Downstream and Upstream</vt:lpstr>
      <vt:lpstr>Eliminating Intra-Entity Gains—Land Transfers (Entry *GL Sale to Outside Party)</vt:lpstr>
      <vt:lpstr>Recognizing the Effect on Noncontrolling Interest—Land Transfers</vt:lpstr>
      <vt:lpstr>Learning Objective 5-7</vt:lpstr>
      <vt:lpstr>Deferral and Subsequent Recognition  of Intra-Entity Gains</vt:lpstr>
      <vt:lpstr>Depreciable Asset Intra-Entity Transfers Illustrated</vt:lpstr>
      <vt:lpstr>Depreciable Asset Intra-Entity Transfers Illustrated (continued)</vt:lpstr>
      <vt:lpstr>Depreciable Asset Intra-Entity Transfers Illustrated (concluded)</vt:lpstr>
      <vt:lpstr>Depreciable Asset Transfers—Year of Transfer (Entry TA)</vt:lpstr>
      <vt:lpstr>Intra-Entity Transactions—Depreciable Asset Transfers (Entry ED)</vt:lpstr>
      <vt:lpstr>Intra-Entity Transactions—Depreciable Asset Transfers in the Years Following the Transfer</vt:lpstr>
      <vt:lpstr>Intra-Entity Transactions—Depreciable Asset Transfers and Separate Records</vt:lpstr>
      <vt:lpstr>Intra-Entity Transactions—Depreciable Asset Transfers the Following Year (Entries *TA and ED)</vt:lpstr>
      <vt:lpstr>Years Following Downstream Intra-Entity Depreciable Asset Transfers</vt:lpstr>
      <vt:lpstr>Downstream Intra-Entity Depreciable Asset Transfers—Parent Uses Equity Method (Entries *TA and ED)</vt:lpstr>
      <vt:lpstr>Depreciable Asset Transfers—Additional Issues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 Lusher</dc:creator>
  <cp:lastModifiedBy>Sanders, Christina</cp:lastModifiedBy>
  <cp:revision>575</cp:revision>
  <cp:lastPrinted>2016-08-09T17:23:49Z</cp:lastPrinted>
  <dcterms:created xsi:type="dcterms:W3CDTF">1998-05-05T02:49:56Z</dcterms:created>
  <dcterms:modified xsi:type="dcterms:W3CDTF">2019-10-15T17:17:17Z</dcterms:modified>
</cp:coreProperties>
</file>