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4.xml" ContentType="application/vnd.openxmlformats-officedocument.presentationml.tags+xml"/>
  <Override PartName="/ppt/notesSlides/notesSlide39.xml" ContentType="application/vnd.openxmlformats-officedocument.presentationml.notesSlide+xml"/>
  <Override PartName="/ppt/tags/tag5.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9"/>
  </p:notesMasterIdLst>
  <p:handoutMasterIdLst>
    <p:handoutMasterId r:id="rId50"/>
  </p:handoutMasterIdLst>
  <p:sldIdLst>
    <p:sldId id="342" r:id="rId2"/>
    <p:sldId id="407" r:id="rId3"/>
    <p:sldId id="344" r:id="rId4"/>
    <p:sldId id="408" r:id="rId5"/>
    <p:sldId id="378" r:id="rId6"/>
    <p:sldId id="345" r:id="rId7"/>
    <p:sldId id="387" r:id="rId8"/>
    <p:sldId id="409" r:id="rId9"/>
    <p:sldId id="388" r:id="rId10"/>
    <p:sldId id="419" r:id="rId11"/>
    <p:sldId id="400" r:id="rId12"/>
    <p:sldId id="389" r:id="rId13"/>
    <p:sldId id="410" r:id="rId14"/>
    <p:sldId id="351" r:id="rId15"/>
    <p:sldId id="420" r:id="rId16"/>
    <p:sldId id="421" r:id="rId17"/>
    <p:sldId id="411" r:id="rId18"/>
    <p:sldId id="391" r:id="rId19"/>
    <p:sldId id="422" r:id="rId20"/>
    <p:sldId id="392" r:id="rId21"/>
    <p:sldId id="393" r:id="rId22"/>
    <p:sldId id="403" r:id="rId23"/>
    <p:sldId id="394" r:id="rId24"/>
    <p:sldId id="362" r:id="rId25"/>
    <p:sldId id="423" r:id="rId26"/>
    <p:sldId id="364" r:id="rId27"/>
    <p:sldId id="395" r:id="rId28"/>
    <p:sldId id="412" r:id="rId29"/>
    <p:sldId id="424" r:id="rId30"/>
    <p:sldId id="404" r:id="rId31"/>
    <p:sldId id="365" r:id="rId32"/>
    <p:sldId id="366" r:id="rId33"/>
    <p:sldId id="414" r:id="rId34"/>
    <p:sldId id="396" r:id="rId35"/>
    <p:sldId id="405" r:id="rId36"/>
    <p:sldId id="381" r:id="rId37"/>
    <p:sldId id="380" r:id="rId38"/>
    <p:sldId id="415" r:id="rId39"/>
    <p:sldId id="376" r:id="rId40"/>
    <p:sldId id="416" r:id="rId41"/>
    <p:sldId id="375" r:id="rId42"/>
    <p:sldId id="417" r:id="rId43"/>
    <p:sldId id="418" r:id="rId44"/>
    <p:sldId id="397" r:id="rId45"/>
    <p:sldId id="406" r:id="rId46"/>
    <p:sldId id="398" r:id="rId47"/>
    <p:sldId id="425" r:id="rId48"/>
  </p:sldIdLst>
  <p:sldSz cx="9144000" cy="6858000" type="screen4x3"/>
  <p:notesSz cx="6858000" cy="9144000"/>
  <p:custDataLst>
    <p:tags r:id="rId51"/>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6" clrIdx="0"/>
  <p:cmAuthor id="1" name="Anna Lusher" initials="AL" lastIdx="1" clrIdx="1"/>
  <p:cmAuthor id="2" name="Bobbie Gershman" initials="BG" lastIdx="86" clrIdx="2">
    <p:extLst/>
  </p:cmAuthor>
  <p:cmAuthor id="3" name="Colton Gigot" initials="CG" lastIdx="0" clrIdx="3"/>
  <p:cmAuthor id="4" name="Amanda Brenner" initials="" lastIdx="2" clrIdx="4"/>
  <p:cmAuthor id="5" name="John Abernathy" initials="JA" lastIdx="10" clrIdx="5">
    <p:extLst/>
  </p:cmAuthor>
  <p:cmAuthor id="6" name="Elizabeth Pappas" initials="EP"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000066"/>
    <a:srgbClr val="003300"/>
    <a:srgbClr val="336699"/>
    <a:srgbClr val="CBE9F3"/>
    <a:srgbClr val="FFFFFF"/>
    <a:srgbClr val="FFFFCC"/>
    <a:srgbClr val="000099"/>
    <a:srgbClr val="00FF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70" autoAdjust="0"/>
    <p:restoredTop sz="46835" autoAdjust="0"/>
  </p:normalViewPr>
  <p:slideViewPr>
    <p:cSldViewPr>
      <p:cViewPr varScale="1">
        <p:scale>
          <a:sx n="57" d="100"/>
          <a:sy n="57" d="100"/>
        </p:scale>
        <p:origin x="2718" y="72"/>
      </p:cViewPr>
      <p:guideLst>
        <p:guide orient="horz" pos="2160"/>
        <p:guide pos="2880"/>
      </p:guideLst>
    </p:cSldViewPr>
  </p:slideViewPr>
  <p:outlineViewPr>
    <p:cViewPr>
      <p:scale>
        <a:sx n="33" d="100"/>
        <a:sy n="33" d="100"/>
      </p:scale>
      <p:origin x="198"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8" Type="http://schemas.openxmlformats.org/officeDocument/2006/relationships/slide" Target="slides/slide28.xml"/><Relationship Id="rId3" Type="http://schemas.openxmlformats.org/officeDocument/2006/relationships/slide" Target="slides/slide4.xml"/><Relationship Id="rId7" Type="http://schemas.openxmlformats.org/officeDocument/2006/relationships/slide" Target="slides/slide17.xml"/><Relationship Id="rId12" Type="http://schemas.openxmlformats.org/officeDocument/2006/relationships/slide" Target="slides/slide43.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13.xml"/><Relationship Id="rId11" Type="http://schemas.openxmlformats.org/officeDocument/2006/relationships/slide" Target="slides/slide40.xml"/><Relationship Id="rId5" Type="http://schemas.openxmlformats.org/officeDocument/2006/relationships/slide" Target="slides/slide8.xml"/><Relationship Id="rId10" Type="http://schemas.openxmlformats.org/officeDocument/2006/relationships/slide" Target="slides/slide38.xml"/><Relationship Id="rId4" Type="http://schemas.openxmlformats.org/officeDocument/2006/relationships/slide" Target="slides/slide5.xml"/><Relationship Id="rId9"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5945188" y="230188"/>
            <a:ext cx="758825" cy="271462"/>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1200" dirty="0">
                <a:latin typeface="Arial" charset="0"/>
              </a:rPr>
              <a:t>1-</a:t>
            </a:r>
            <a:fld id="{AA3386D0-06B9-42E1-9E66-9782BA7F3C63}" type="slidenum">
              <a:rPr lang="en-US" sz="1200">
                <a:latin typeface="Arial" charset="0"/>
              </a:rPr>
              <a:pPr algn="ctr">
                <a:spcBef>
                  <a:spcPct val="50000"/>
                </a:spcBef>
                <a:defRPr/>
              </a:pPr>
              <a:t>‹#›</a:t>
            </a:fld>
            <a:endParaRPr lang="en-US" sz="1200" dirty="0">
              <a:latin typeface="Arial" charset="0"/>
            </a:endParaRPr>
          </a:p>
        </p:txBody>
      </p:sp>
    </p:spTree>
    <p:extLst>
      <p:ext uri="{BB962C8B-B14F-4D97-AF65-F5344CB8AC3E}">
        <p14:creationId xmlns:p14="http://schemas.microsoft.com/office/powerpoint/2010/main" val="561865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4819"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40502681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3816940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To properly report ownership equity in consolidated financial statements, acquisition-date goodwill should be apportioned across the controlling and noncontrolling interests. The parent first allocates goodwill to its controlling interest for the excess of the fair value of the parent’s equity interest over its share of the fair value of the identifiable net assets. Any remaining goodwill is then attributed to the noncontrolling interest.</a:t>
            </a:r>
            <a:endParaRPr lang="en-US" dirty="0"/>
          </a:p>
        </p:txBody>
      </p:sp>
    </p:spTree>
    <p:extLst>
      <p:ext uri="{BB962C8B-B14F-4D97-AF65-F5344CB8AC3E}">
        <p14:creationId xmlns:p14="http://schemas.microsoft.com/office/powerpoint/2010/main" val="2479421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b="0" dirty="0">
                <a:solidFill>
                  <a:srgbClr val="002060"/>
                </a:solidFill>
              </a:rPr>
              <a:t>As a result, the allocated goodwill will not always be proportional to the percentages owned. Continuing the Parker and Strong example, all of the acquisition goodwill is allocated to the controlling interest as follows:</a:t>
            </a:r>
          </a:p>
          <a:p>
            <a:endParaRPr lang="en-US" b="0" dirty="0">
              <a:solidFill>
                <a:srgbClr val="002060"/>
              </a:solidFill>
            </a:endParaRPr>
          </a:p>
          <a:p>
            <a:r>
              <a:rPr lang="en-US" b="0" dirty="0">
                <a:solidFill>
                  <a:srgbClr val="002060"/>
                </a:solidFill>
              </a:rPr>
              <a:t>Total acquisition-date fair value  . . . . . . . . . .   	$690,000</a:t>
            </a:r>
          </a:p>
          <a:p>
            <a:r>
              <a:rPr lang="en-US" b="0" dirty="0">
                <a:solidFill>
                  <a:srgbClr val="002060"/>
                </a:solidFill>
              </a:rPr>
              <a:t>Fair value of net identifiable net assets . . . . .   	(600,000)</a:t>
            </a:r>
          </a:p>
          <a:p>
            <a:r>
              <a:rPr lang="en-US" b="0" dirty="0">
                <a:solidFill>
                  <a:srgbClr val="002060"/>
                </a:solidFill>
              </a:rPr>
              <a:t>Goodwill . . . . . . . . . . . . . . . . . . . . . . . . . . . . . .  		$90,000</a:t>
            </a:r>
          </a:p>
          <a:p>
            <a:endParaRPr lang="en-US" sz="800" b="0" dirty="0">
              <a:solidFill>
                <a:srgbClr val="002060"/>
              </a:solidFill>
            </a:endParaRPr>
          </a:p>
          <a:p>
            <a:r>
              <a:rPr lang="en-US" b="0" dirty="0">
                <a:solidFill>
                  <a:srgbClr val="002060"/>
                </a:solidFill>
              </a:rPr>
              <a:t>	</a:t>
            </a:r>
            <a:r>
              <a:rPr lang="en-US" b="0" baseline="0" dirty="0">
                <a:solidFill>
                  <a:srgbClr val="002060"/>
                </a:solidFill>
              </a:rPr>
              <a:t>     </a:t>
            </a:r>
            <a:r>
              <a:rPr lang="en-US" b="0" dirty="0">
                <a:solidFill>
                  <a:srgbClr val="002060"/>
                </a:solidFill>
              </a:rPr>
              <a:t>                              	Controlling     Noncontrolling</a:t>
            </a:r>
          </a:p>
          <a:p>
            <a:r>
              <a:rPr lang="en-US" b="0" dirty="0">
                <a:solidFill>
                  <a:srgbClr val="002060"/>
                </a:solidFill>
              </a:rPr>
              <a:t>                                                          	 Interest            Interest</a:t>
            </a:r>
          </a:p>
          <a:p>
            <a:r>
              <a:rPr lang="en-US" b="0" dirty="0">
                <a:solidFill>
                  <a:srgbClr val="002060"/>
                </a:solidFill>
              </a:rPr>
              <a:t>Fair value at acquisition date . . . . .  	$630,000          $60,000</a:t>
            </a:r>
          </a:p>
          <a:p>
            <a:r>
              <a:rPr lang="en-US" b="0" dirty="0">
                <a:solidFill>
                  <a:srgbClr val="002060"/>
                </a:solidFill>
              </a:rPr>
              <a:t>Relative fair value of identifiable net</a:t>
            </a:r>
          </a:p>
          <a:p>
            <a:r>
              <a:rPr lang="en-US" b="0" dirty="0">
                <a:solidFill>
                  <a:srgbClr val="002060"/>
                </a:solidFill>
              </a:rPr>
              <a:t>   assets acquired (90%</a:t>
            </a:r>
            <a:r>
              <a:rPr lang="en-US" b="0" baseline="0" dirty="0">
                <a:solidFill>
                  <a:srgbClr val="002060"/>
                </a:solidFill>
              </a:rPr>
              <a:t> and </a:t>
            </a:r>
            <a:br>
              <a:rPr lang="en-US" b="0" baseline="0" dirty="0">
                <a:solidFill>
                  <a:srgbClr val="002060"/>
                </a:solidFill>
              </a:rPr>
            </a:br>
            <a:r>
              <a:rPr lang="en-US" b="0" baseline="0" dirty="0">
                <a:solidFill>
                  <a:srgbClr val="002060"/>
                </a:solidFill>
              </a:rPr>
              <a:t>   10% of </a:t>
            </a:r>
            <a:r>
              <a:rPr lang="en-US" b="0" dirty="0">
                <a:solidFill>
                  <a:srgbClr val="002060"/>
                </a:solidFill>
              </a:rPr>
              <a:t>$600,000) . . . . . . . . . . . . .</a:t>
            </a:r>
            <a:r>
              <a:rPr lang="en-US" b="0" baseline="0" dirty="0">
                <a:solidFill>
                  <a:srgbClr val="002060"/>
                </a:solidFill>
              </a:rPr>
              <a:t> 	 </a:t>
            </a:r>
            <a:r>
              <a:rPr lang="en-US" b="0" u="sng" dirty="0">
                <a:solidFill>
                  <a:srgbClr val="002060"/>
                </a:solidFill>
              </a:rPr>
              <a:t>540,000          $60,000</a:t>
            </a:r>
          </a:p>
          <a:p>
            <a:r>
              <a:rPr lang="en-US" b="0" dirty="0">
                <a:solidFill>
                  <a:srgbClr val="002060"/>
                </a:solidFill>
              </a:rPr>
              <a:t>   Goodwill . . . . . . . . . . . . . . . . . . . . </a:t>
            </a:r>
            <a:r>
              <a:rPr lang="en-US" b="0" baseline="0" dirty="0">
                <a:solidFill>
                  <a:srgbClr val="002060"/>
                </a:solidFill>
              </a:rPr>
              <a:t> 	 </a:t>
            </a:r>
            <a:r>
              <a:rPr lang="en-US" b="0" dirty="0">
                <a:solidFill>
                  <a:srgbClr val="002060"/>
                </a:solidFill>
              </a:rPr>
              <a:t>$90,000             $-0-</a:t>
            </a:r>
          </a:p>
          <a:p>
            <a:endParaRPr lang="en-US" b="0" dirty="0">
              <a:solidFill>
                <a:srgbClr val="002060"/>
              </a:solidFill>
            </a:endParaRPr>
          </a:p>
          <a:p>
            <a:r>
              <a:rPr lang="en-US" b="0" dirty="0">
                <a:solidFill>
                  <a:srgbClr val="002060"/>
                </a:solidFill>
              </a:rPr>
              <a:t>There is no excess goodwill to assign to the noncontrolling interest.</a:t>
            </a:r>
          </a:p>
        </p:txBody>
      </p:sp>
    </p:spTree>
    <p:extLst>
      <p:ext uri="{BB962C8B-B14F-4D97-AF65-F5344CB8AC3E}">
        <p14:creationId xmlns:p14="http://schemas.microsoft.com/office/powerpoint/2010/main" val="18421923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In the unlikely event that the noncontrolling interest’s proportionate share of the subsidiary’s net asset fair values exceeds its total fair value, such an excess would serve to reduce the goodwill recognized by the parent. </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If the total fair value of the acquired firm is less than the collective sum of its identifiable net assets, a </a:t>
            </a:r>
            <a:r>
              <a:rPr lang="en-US" sz="1200" b="0" i="1" u="none" strike="noStrike" kern="1200" baseline="0" dirty="0">
                <a:solidFill>
                  <a:schemeClr val="tx1"/>
                </a:solidFill>
                <a:latin typeface="Times New Roman" pitchFamily="18" charset="0"/>
                <a:ea typeface="+mn-ea"/>
                <a:cs typeface="+mn-cs"/>
              </a:rPr>
              <a:t>bargain purchase</a:t>
            </a:r>
            <a:r>
              <a:rPr lang="en-US" sz="1200" b="0" i="0" u="none" strike="noStrike" kern="1200" baseline="0" dirty="0">
                <a:solidFill>
                  <a:schemeClr val="tx1"/>
                </a:solidFill>
                <a:latin typeface="Times New Roman" pitchFamily="18" charset="0"/>
                <a:ea typeface="+mn-ea"/>
                <a:cs typeface="+mn-cs"/>
              </a:rPr>
              <a:t> occurs. In such rare combinations, the parent recognizes the entire gain on bargain purchase in current income. In no case is any amount of the gain allocated to the noncontrolling interest. </a:t>
            </a:r>
          </a:p>
          <a:p>
            <a:endParaRPr lang="en-US" sz="1200" b="0" dirty="0">
              <a:solidFill>
                <a:srgbClr val="002060"/>
              </a:solidFill>
            </a:endParaRPr>
          </a:p>
          <a:p>
            <a:r>
              <a:rPr lang="en-US" sz="1200" b="0" dirty="0">
                <a:solidFill>
                  <a:srgbClr val="002060"/>
                </a:solidFill>
              </a:rPr>
              <a:t>In other cases, especially when a large percentage of the acquiree’s voting stock is purchased, the consideration paid by the parent may be reflective of the acquiree’s total fair value. Note that in this case, because the price per share paid by the parent equals the noncontrolling interest per share fair value, goodwill is recognized proportionately across the two ownership groups. </a:t>
            </a:r>
            <a:endParaRPr lang="en-US" dirty="0"/>
          </a:p>
        </p:txBody>
      </p:sp>
    </p:spTree>
    <p:extLst>
      <p:ext uri="{BB962C8B-B14F-4D97-AF65-F5344CB8AC3E}">
        <p14:creationId xmlns:p14="http://schemas.microsoft.com/office/powerpoint/2010/main" val="20584832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4-4: Demonstrate the computation and allocation of consolidated net income in the presence of a noncontrolling interest.</a:t>
            </a:r>
            <a:endParaRPr lang="en-US" dirty="0"/>
          </a:p>
        </p:txBody>
      </p:sp>
    </p:spTree>
    <p:extLst>
      <p:ext uri="{BB962C8B-B14F-4D97-AF65-F5344CB8AC3E}">
        <p14:creationId xmlns:p14="http://schemas.microsoft.com/office/powerpoint/2010/main" val="7332246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dirty="0"/>
          </a:p>
        </p:txBody>
      </p:sp>
      <p:sp>
        <p:nvSpPr>
          <p:cNvPr id="40963"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50" tIns="0" rIns="19050" bIns="0" anchor="b"/>
          <a:lstStyle/>
          <a:p>
            <a:pPr algn="r"/>
            <a:r>
              <a:rPr lang="en-US" sz="1000" i="1" dirty="0"/>
              <a:t>5</a:t>
            </a:r>
          </a:p>
        </p:txBody>
      </p:sp>
      <p:sp>
        <p:nvSpPr>
          <p:cNvPr id="40964"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anchor="ctr"/>
          <a:lstStyle/>
          <a:p>
            <a:endParaRPr lang="en-US" dirty="0"/>
          </a:p>
        </p:txBody>
      </p:sp>
      <p:sp>
        <p:nvSpPr>
          <p:cNvPr id="40965" name="Rectangle 5"/>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dirty="0"/>
          </a:p>
        </p:txBody>
      </p:sp>
      <p:sp>
        <p:nvSpPr>
          <p:cNvPr id="40966" name="Rectangle 6"/>
          <p:cNvSpPr>
            <a:spLocks noGrp="1" noRot="1" noChangeAspect="1" noChangeArrowheads="1" noTextEdit="1"/>
          </p:cNvSpPr>
          <p:nvPr>
            <p:ph type="sldImg"/>
          </p:nvPr>
        </p:nvSpPr>
        <p:spPr>
          <a:xfrm>
            <a:off x="1150938" y="692150"/>
            <a:ext cx="4556125" cy="3416300"/>
          </a:xfrm>
          <a:ln cap="flat"/>
        </p:spPr>
      </p:sp>
      <p:sp>
        <p:nvSpPr>
          <p:cNvPr id="40967" name="Rectangle 7"/>
          <p:cNvSpPr>
            <a:spLocks noGrp="1" noChangeArrowheads="1"/>
          </p:cNvSpPr>
          <p:nvPr>
            <p:ph type="body" idx="1"/>
          </p:nvPr>
        </p:nvSpPr>
        <p:spPr>
          <a:noFill/>
          <a:ln w="9525"/>
        </p:spPr>
        <p:txBody>
          <a:bodyPr/>
          <a:lstStyle/>
          <a:p>
            <a:pPr marL="0">
              <a:spcBef>
                <a:spcPts val="300"/>
              </a:spcBef>
              <a:buNone/>
            </a:pPr>
            <a:r>
              <a:rPr lang="en-US" sz="1200" dirty="0"/>
              <a:t>Consolidated net income measures the results of operations for the combined entity. Reflecting the economic unit concept, consolidated net income includes 100 percent of the parent’s net income and 100 percent of the subsidiary’s net income, adjusted for excess acquisition-date fair value over book value amortizations. Once consolidated net income is determined, it is then allocated to the parent company and the noncontrolling interests. Because the noncontrolling interests’ ownership pertains only to the subsidiary, their share of consolidated net income is limited to a share of the subsidiary’s net income adjusted for acquisition-date excess fair-value amortizations.</a:t>
            </a:r>
          </a:p>
        </p:txBody>
      </p:sp>
    </p:spTree>
    <p:extLst>
      <p:ext uri="{BB962C8B-B14F-4D97-AF65-F5344CB8AC3E}">
        <p14:creationId xmlns:p14="http://schemas.microsoft.com/office/powerpoint/2010/main" val="1071796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dirty="0"/>
          </a:p>
        </p:txBody>
      </p:sp>
      <p:sp>
        <p:nvSpPr>
          <p:cNvPr id="40963"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50" tIns="0" rIns="19050" bIns="0" anchor="b"/>
          <a:lstStyle/>
          <a:p>
            <a:pPr algn="r"/>
            <a:r>
              <a:rPr lang="en-US" sz="1000" i="1" dirty="0"/>
              <a:t>5</a:t>
            </a:r>
          </a:p>
        </p:txBody>
      </p:sp>
      <p:sp>
        <p:nvSpPr>
          <p:cNvPr id="40964"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anchor="ctr"/>
          <a:lstStyle/>
          <a:p>
            <a:endParaRPr lang="en-US" dirty="0"/>
          </a:p>
        </p:txBody>
      </p:sp>
      <p:sp>
        <p:nvSpPr>
          <p:cNvPr id="40965" name="Rectangle 5"/>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dirty="0"/>
          </a:p>
        </p:txBody>
      </p:sp>
      <p:sp>
        <p:nvSpPr>
          <p:cNvPr id="40966" name="Rectangle 6"/>
          <p:cNvSpPr>
            <a:spLocks noGrp="1" noRot="1" noChangeAspect="1" noChangeArrowheads="1" noTextEdit="1"/>
          </p:cNvSpPr>
          <p:nvPr>
            <p:ph type="sldImg"/>
          </p:nvPr>
        </p:nvSpPr>
        <p:spPr>
          <a:xfrm>
            <a:off x="1150938" y="692150"/>
            <a:ext cx="4556125" cy="3416300"/>
          </a:xfrm>
          <a:ln cap="flat"/>
        </p:spPr>
      </p:sp>
      <p:sp>
        <p:nvSpPr>
          <p:cNvPr id="40967" name="Rectangle 7"/>
          <p:cNvSpPr>
            <a:spLocks noGrp="1" noChangeArrowheads="1"/>
          </p:cNvSpPr>
          <p:nvPr>
            <p:ph type="body" idx="1"/>
          </p:nvPr>
        </p:nvSpPr>
        <p:spPr>
          <a:noFill/>
          <a:ln w="9525"/>
        </p:spPr>
        <p:txBody>
          <a:bodyPr/>
          <a:lstStyle/>
          <a:p>
            <a:pPr marL="0">
              <a:spcBef>
                <a:spcPts val="300"/>
              </a:spcBef>
              <a:buNone/>
            </a:pPr>
            <a:r>
              <a:rPr lang="en-US" sz="1200" dirty="0"/>
              <a:t>Assume that Parker acquires 90 percent of Strong Company. Further assume that current year consolidated net income equals $108,000 including $10,000 of annual acquisition-date excess fair-value amortization. If Strong reports revenues of $280,000 and expenses of $160,000 based on its internal book values, then the noncontrolling interest share of Strong’s income can be computed as shown.</a:t>
            </a:r>
          </a:p>
        </p:txBody>
      </p:sp>
    </p:spTree>
    <p:extLst>
      <p:ext uri="{BB962C8B-B14F-4D97-AF65-F5344CB8AC3E}">
        <p14:creationId xmlns:p14="http://schemas.microsoft.com/office/powerpoint/2010/main" val="3246600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dirty="0"/>
          </a:p>
        </p:txBody>
      </p:sp>
      <p:sp>
        <p:nvSpPr>
          <p:cNvPr id="40963"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50" tIns="0" rIns="19050" bIns="0" anchor="b"/>
          <a:lstStyle/>
          <a:p>
            <a:pPr algn="r"/>
            <a:r>
              <a:rPr lang="en-US" sz="1000" i="1" dirty="0"/>
              <a:t>5</a:t>
            </a:r>
          </a:p>
        </p:txBody>
      </p:sp>
      <p:sp>
        <p:nvSpPr>
          <p:cNvPr id="40964"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anchor="ctr"/>
          <a:lstStyle/>
          <a:p>
            <a:endParaRPr lang="en-US" dirty="0"/>
          </a:p>
        </p:txBody>
      </p:sp>
      <p:sp>
        <p:nvSpPr>
          <p:cNvPr id="40965" name="Rectangle 5"/>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dirty="0"/>
          </a:p>
        </p:txBody>
      </p:sp>
      <p:sp>
        <p:nvSpPr>
          <p:cNvPr id="40966" name="Rectangle 6"/>
          <p:cNvSpPr>
            <a:spLocks noGrp="1" noRot="1" noChangeAspect="1" noChangeArrowheads="1" noTextEdit="1"/>
          </p:cNvSpPr>
          <p:nvPr>
            <p:ph type="sldImg"/>
          </p:nvPr>
        </p:nvSpPr>
        <p:spPr>
          <a:xfrm>
            <a:off x="1150938" y="692150"/>
            <a:ext cx="4556125" cy="3416300"/>
          </a:xfrm>
          <a:ln cap="flat"/>
        </p:spPr>
      </p:sp>
      <p:sp>
        <p:nvSpPr>
          <p:cNvPr id="40967" name="Rectangle 7"/>
          <p:cNvSpPr>
            <a:spLocks noGrp="1" noChangeArrowheads="1"/>
          </p:cNvSpPr>
          <p:nvPr>
            <p:ph type="body" idx="1"/>
          </p:nvPr>
        </p:nvSpPr>
        <p:spPr>
          <a:noFill/>
          <a:ln w="9525"/>
        </p:spPr>
        <p:txBody>
          <a:bodyPr/>
          <a:lstStyle/>
          <a:p>
            <a:pPr marL="0">
              <a:spcBef>
                <a:spcPts val="300"/>
              </a:spcBef>
              <a:buNone/>
            </a:pPr>
            <a:r>
              <a:rPr lang="en-US" sz="1200" dirty="0"/>
              <a:t>The $11,000 noncontrolling interest share of adjusted subsidiary net income is equivalent to the noncontrolling interest share of consolidated net income. This figure is then simply subtracted from the combined entity’s consolidated net income to derive the parent’s interest in consolidated net income.</a:t>
            </a:r>
          </a:p>
          <a:p>
            <a:pPr marL="0">
              <a:spcBef>
                <a:spcPts val="300"/>
              </a:spcBef>
              <a:buNone/>
            </a:pPr>
            <a:endParaRPr lang="en-US" sz="1200" dirty="0"/>
          </a:p>
          <a:p>
            <a:pPr marL="0">
              <a:spcBef>
                <a:spcPts val="300"/>
              </a:spcBef>
              <a:buNone/>
            </a:pPr>
            <a:r>
              <a:rPr lang="en-US" sz="1200" dirty="0"/>
              <a:t>Note that the noncontrolling shareholders’ portion of consolidated net income is limited to their 10 percent share of the adjusted </a:t>
            </a:r>
            <a:r>
              <a:rPr lang="en-US" sz="1200" i="1" dirty="0"/>
              <a:t>subsidiary</a:t>
            </a:r>
            <a:r>
              <a:rPr lang="en-US" sz="1200" dirty="0"/>
              <a:t> income. These shareholders own a 10 percent interest in the subsidiary company but no ownership in the parent firm.</a:t>
            </a:r>
          </a:p>
        </p:txBody>
      </p:sp>
    </p:spTree>
    <p:extLst>
      <p:ext uri="{BB962C8B-B14F-4D97-AF65-F5344CB8AC3E}">
        <p14:creationId xmlns:p14="http://schemas.microsoft.com/office/powerpoint/2010/main" val="641515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dirty="0"/>
              <a:t>LO 4-5: Identify and calculate the four noncontrolling interest figures that must be included within the consolidation process and prepare a consolidation worksheet in the presence of a noncontrolling interest.</a:t>
            </a:r>
          </a:p>
        </p:txBody>
      </p:sp>
    </p:spTree>
    <p:extLst>
      <p:ext uri="{BB962C8B-B14F-4D97-AF65-F5344CB8AC3E}">
        <p14:creationId xmlns:p14="http://schemas.microsoft.com/office/powerpoint/2010/main" val="42310875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b="0" dirty="0"/>
              <a:t>The acquisition method focuses on incorporating in the consolidated financial statements 100 percent of the subsidiary’s assets and liabilities at their acquisition-date fair values. Note that subsequent to acquisition, changes in current fair values for assets and liabilities are not recognized. Instead, the subsidiary assets acquired and liabilities assumed are reflected in future consolidated financial statements using their acquisition-date fair values net of subsequent excess fair-value amortizations (or possibly reduced for impairment). </a:t>
            </a:r>
          </a:p>
        </p:txBody>
      </p:sp>
    </p:spTree>
    <p:extLst>
      <p:ext uri="{BB962C8B-B14F-4D97-AF65-F5344CB8AC3E}">
        <p14:creationId xmlns:p14="http://schemas.microsoft.com/office/powerpoint/2010/main" val="2359199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The presence of a noncontrolling interest does not dramatically alter the consolidation procedures presented in Chapter 3. The unamortized balance of the acquisition-date fair-value allocation must still be computed and included within the consolidated totals. Excess fair-value amortization expenses of these allocations are recognized each year as appropriate. Reciprocal balances are eliminated. Beyond these basic steps, the measurement and recognition of four noncontrolling interest balances add a new dimension to the process of consolidating financial information. The parent company must determine and then enter each of these figures when constructing a worksheet: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Noncontrolling interest in the subsidiary as of the beginning of the current year.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Net income attributable to the noncontrolling interest.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Subsidiary dividends attributable to the noncontrolling interest.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Noncontrolling interest as of the end of the year (found by combining the three balances above).</a:t>
            </a:r>
            <a:endParaRPr lang="en-US" b="0" dirty="0"/>
          </a:p>
        </p:txBody>
      </p:sp>
    </p:spTree>
    <p:extLst>
      <p:ext uri="{BB962C8B-B14F-4D97-AF65-F5344CB8AC3E}">
        <p14:creationId xmlns:p14="http://schemas.microsoft.com/office/powerpoint/2010/main" val="4111283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dirty="0">
                <a:solidFill>
                  <a:srgbClr val="002060"/>
                </a:solidFill>
              </a:rPr>
              <a:t>LO 4-1:</a:t>
            </a:r>
            <a:r>
              <a:rPr lang="en-US" sz="1200" b="0" baseline="0" dirty="0">
                <a:solidFill>
                  <a:srgbClr val="002060"/>
                </a:solidFill>
              </a:rPr>
              <a:t> </a:t>
            </a:r>
            <a:r>
              <a:rPr lang="en-US" sz="1200" b="0" dirty="0">
                <a:solidFill>
                  <a:srgbClr val="002060"/>
                </a:solidFill>
              </a:rPr>
              <a:t>Understand that business combinations can occur with less than complete ownership.</a:t>
            </a:r>
            <a:endParaRPr lang="en-US" dirty="0"/>
          </a:p>
        </p:txBody>
      </p:sp>
    </p:spTree>
    <p:extLst>
      <p:ext uri="{BB962C8B-B14F-4D97-AF65-F5344CB8AC3E}">
        <p14:creationId xmlns:p14="http://schemas.microsoft.com/office/powerpoint/2010/main" val="2989840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a:spcBef>
                <a:spcPts val="1200"/>
              </a:spcBef>
              <a:buClr>
                <a:srgbClr val="002060"/>
              </a:buClr>
              <a:buFont typeface="Wingdings" pitchFamily="2" charset="2"/>
              <a:buNone/>
              <a:defRPr/>
            </a:pPr>
            <a:r>
              <a:rPr lang="en-US" sz="1400" b="0" i="0" dirty="0">
                <a:solidFill>
                  <a:srgbClr val="002060"/>
                </a:solidFill>
                <a:cs typeface="Times New Roman" pitchFamily="18" charset="0"/>
              </a:rPr>
              <a:t>Assume that King Company acquires 80 percent of Pawn Company’s 100,000 outstanding voting shares on January 1, 2020, for $9.75 per share or a total of $780,000 cash consideration. Further assume that the 20 percent noncontrolling interest shares traded both before and after the acquisition date at an average of $9.75 per share. The total fair value of Pawn to be used initially in consolidation is $975,000.</a:t>
            </a:r>
          </a:p>
        </p:txBody>
      </p:sp>
    </p:spTree>
    <p:extLst>
      <p:ext uri="{BB962C8B-B14F-4D97-AF65-F5344CB8AC3E}">
        <p14:creationId xmlns:p14="http://schemas.microsoft.com/office/powerpoint/2010/main" val="6069186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Exhibit 4.3 shows first that all identifiable assets acquired and liabilities assumed are adjusted to their full individual fair values at the acquisition date. The noncontrolling interest will share proportionately in these fair-value adjustments. The exhibit also shows that any excess fair value not attributable to Pawn’s identifiable net assets is assigned to goodwill. Because the controlling and noncontrolling interests’ acquisition-date fair values are identical at $9.75 per share, the resulting goodwill is allocated proportionately across these ownership interests. </a:t>
            </a:r>
            <a:endParaRPr lang="en-US" b="1" dirty="0">
              <a:solidFill>
                <a:srgbClr val="002060"/>
              </a:solidFill>
            </a:endParaRPr>
          </a:p>
        </p:txBody>
      </p:sp>
    </p:spTree>
    <p:extLst>
      <p:ext uri="{BB962C8B-B14F-4D97-AF65-F5344CB8AC3E}">
        <p14:creationId xmlns:p14="http://schemas.microsoft.com/office/powerpoint/2010/main" val="516255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To complete the information needed for this combination, assume that Pawn Company reports the following changes in retained earnings since King’s acquisition:</a:t>
            </a:r>
          </a:p>
          <a:p>
            <a:endParaRPr lang="en-US" sz="1200" b="0" i="0" u="none" strike="noStrike" kern="1200" baseline="0" dirty="0">
              <a:solidFill>
                <a:schemeClr val="tx1"/>
              </a:solidFill>
              <a:latin typeface="Times New Roman" pitchFamily="18" charset="0"/>
              <a:ea typeface="+mn-ea"/>
              <a:cs typeface="+mn-cs"/>
            </a:endParaRPr>
          </a:p>
          <a:p>
            <a:r>
              <a:rPr lang="en-US" b="0" dirty="0">
                <a:solidFill>
                  <a:srgbClr val="002060"/>
                </a:solidFill>
              </a:rPr>
              <a:t>Current</a:t>
            </a:r>
            <a:r>
              <a:rPr lang="en-US" b="0" baseline="0" dirty="0">
                <a:solidFill>
                  <a:srgbClr val="002060"/>
                </a:solidFill>
              </a:rPr>
              <a:t> year (2021)</a:t>
            </a:r>
            <a:endParaRPr lang="en-US" b="0" dirty="0">
              <a:solidFill>
                <a:srgbClr val="002060"/>
              </a:solidFill>
            </a:endParaRPr>
          </a:p>
          <a:p>
            <a:r>
              <a:rPr lang="en-US" b="0" dirty="0">
                <a:solidFill>
                  <a:srgbClr val="002060"/>
                </a:solidFill>
              </a:rPr>
              <a:t>   Net income .</a:t>
            </a:r>
            <a:r>
              <a:rPr lang="en-US" b="0" baseline="0" dirty="0">
                <a:solidFill>
                  <a:srgbClr val="002060"/>
                </a:solidFill>
              </a:rPr>
              <a:t> . . . . . . . . . . . . . . . . .</a:t>
            </a:r>
            <a:r>
              <a:rPr lang="en-US" b="0" dirty="0">
                <a:solidFill>
                  <a:srgbClr val="002060"/>
                </a:solidFill>
              </a:rPr>
              <a:t> . . . . . . . . . . . .  	$90,000</a:t>
            </a:r>
          </a:p>
          <a:p>
            <a:r>
              <a:rPr lang="en-US" b="0" dirty="0">
                <a:solidFill>
                  <a:srgbClr val="002060"/>
                </a:solidFill>
              </a:rPr>
              <a:t>   Less: Dividends declared . . . . . . . . . . . . . . . . . . .   	</a:t>
            </a:r>
            <a:r>
              <a:rPr lang="en-US" b="0" u="sng" dirty="0">
                <a:solidFill>
                  <a:srgbClr val="002060"/>
                </a:solidFill>
              </a:rPr>
              <a:t>(50,000)</a:t>
            </a:r>
          </a:p>
          <a:p>
            <a:r>
              <a:rPr lang="en-US" b="0" dirty="0">
                <a:solidFill>
                  <a:srgbClr val="002060"/>
                </a:solidFill>
              </a:rPr>
              <a:t>   Increase in retained earnings .</a:t>
            </a:r>
            <a:r>
              <a:rPr lang="en-US" b="0" baseline="0" dirty="0">
                <a:solidFill>
                  <a:srgbClr val="002060"/>
                </a:solidFill>
              </a:rPr>
              <a:t> . . . . .</a:t>
            </a:r>
            <a:r>
              <a:rPr lang="en-US" b="0" dirty="0">
                <a:solidFill>
                  <a:srgbClr val="002060"/>
                </a:solidFill>
              </a:rPr>
              <a:t> . . . . . . . . . .  	$40,000</a:t>
            </a:r>
          </a:p>
          <a:p>
            <a:r>
              <a:rPr lang="en-US" b="0" dirty="0">
                <a:solidFill>
                  <a:srgbClr val="002060"/>
                </a:solidFill>
              </a:rPr>
              <a:t>Prior years (only 2020 in this illustration):</a:t>
            </a:r>
          </a:p>
          <a:p>
            <a:r>
              <a:rPr lang="en-US" b="0" dirty="0">
                <a:solidFill>
                  <a:srgbClr val="002060"/>
                </a:solidFill>
              </a:rPr>
              <a:t>Increase in retained earnings . </a:t>
            </a:r>
            <a:r>
              <a:rPr lang="en-US" b="0" baseline="0" dirty="0">
                <a:solidFill>
                  <a:srgbClr val="002060"/>
                </a:solidFill>
              </a:rPr>
              <a:t>. . . . .</a:t>
            </a:r>
            <a:r>
              <a:rPr lang="en-US" b="0" dirty="0">
                <a:solidFill>
                  <a:srgbClr val="002060"/>
                </a:solidFill>
              </a:rPr>
              <a:t> </a:t>
            </a:r>
            <a:r>
              <a:rPr lang="en-US" b="0" baseline="0" dirty="0">
                <a:solidFill>
                  <a:srgbClr val="002060"/>
                </a:solidFill>
              </a:rPr>
              <a:t>. . . . .</a:t>
            </a:r>
            <a:r>
              <a:rPr lang="en-US" b="0" dirty="0">
                <a:solidFill>
                  <a:srgbClr val="002060"/>
                </a:solidFill>
              </a:rPr>
              <a:t> </a:t>
            </a:r>
            <a:r>
              <a:rPr lang="en-US" b="0" baseline="0" dirty="0">
                <a:solidFill>
                  <a:srgbClr val="002060"/>
                </a:solidFill>
              </a:rPr>
              <a:t>. . . . .</a:t>
            </a:r>
            <a:r>
              <a:rPr lang="en-US" b="0" dirty="0">
                <a:solidFill>
                  <a:srgbClr val="002060"/>
                </a:solidFill>
              </a:rPr>
              <a:t> </a:t>
            </a:r>
            <a:r>
              <a:rPr lang="en-US" b="0" baseline="0" dirty="0">
                <a:solidFill>
                  <a:srgbClr val="002060"/>
                </a:solidFill>
              </a:rPr>
              <a:t>. .	 </a:t>
            </a:r>
            <a:r>
              <a:rPr lang="en-US" b="0" dirty="0">
                <a:solidFill>
                  <a:srgbClr val="002060"/>
                </a:solidFill>
              </a:rPr>
              <a:t>$70,000</a:t>
            </a:r>
          </a:p>
        </p:txBody>
      </p:sp>
    </p:spTree>
    <p:extLst>
      <p:ext uri="{BB962C8B-B14F-4D97-AF65-F5344CB8AC3E}">
        <p14:creationId xmlns:p14="http://schemas.microsoft.com/office/powerpoint/2010/main" val="741397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fontScale="92500"/>
          </a:bodyPr>
          <a:lstStyle/>
          <a:p>
            <a:pPr>
              <a:defRPr/>
            </a:pPr>
            <a:r>
              <a:rPr lang="en-US" sz="1200" b="0" dirty="0">
                <a:solidFill>
                  <a:srgbClr val="002060"/>
                </a:solidFill>
                <a:cs typeface="Times New Roman" pitchFamily="18" charset="0"/>
              </a:rPr>
              <a:t>Assuming that King Company applies the equity method, the Investment in Pawn Company account as of December 31, 2021, can be constructed as shown in Exhibit 4.4. Note that the $852,000 balance is computed based on applying King’s 80 percent ownership to Pawn’s income (less amortization) and dividends. Although 100 percent of the subsidiary’s assets, liabilities, revenues, and expenses will be combined in consolidation, the internal accounting for King’s investment in Pawn is based on its 80 percent ownership. This technique facilitates worksheet adjustments that allocate various amounts to the noncontrolling interest. Exhibit 4.5 presents the separate financial statements for these two companies as of December 31, 2018, and the year then ended, based on the information provided. </a:t>
            </a:r>
          </a:p>
          <a:p>
            <a:pPr>
              <a:defRPr/>
            </a:pPr>
            <a:endParaRPr lang="en-US" sz="1200" b="0" dirty="0">
              <a:solidFill>
                <a:srgbClr val="002060"/>
              </a:solidFill>
              <a:cs typeface="Times New Roman" pitchFamily="18" charset="0"/>
            </a:endParaRPr>
          </a:p>
          <a:p>
            <a:pPr>
              <a:defRPr/>
            </a:pPr>
            <a:r>
              <a:rPr lang="en-US" sz="1200" b="0" dirty="0">
                <a:solidFill>
                  <a:srgbClr val="002060"/>
                </a:solidFill>
                <a:cs typeface="Times New Roman" pitchFamily="18" charset="0"/>
              </a:rPr>
              <a:t>The worksheet still includes elimination of the subsidiary’s stockholders’ equity accounts (Entry S) although, this entry is expanded to record the beginning noncontrolling interest for the year. The second worksheet entry (Entry A) recognizes the excess acquisition-date fair-value allocations at January 1 after one year of amortization with an additional adjustment to the beginning noncontrolling interest. Intra-entity income and dividends are removed also (Entries I and D) while current-year excess amortization expenses are recognized (Entry E). The differences from the Chapter 3 illustrations relate exclusively to the recognition of the three components of the noncontrolling interest. In addition, a separate Noncontrolling Interest column is added to the worksheet to accumulate these components to form the year-end figure to be reported on the consolidated balance sheet</a:t>
            </a:r>
            <a:r>
              <a:rPr lang="en-US" sz="1200" b="1" dirty="0">
                <a:solidFill>
                  <a:srgbClr val="002060"/>
                </a:solidFill>
                <a:cs typeface="Times New Roman" pitchFamily="18" charset="0"/>
              </a:rPr>
              <a:t>.</a:t>
            </a:r>
          </a:p>
        </p:txBody>
      </p:sp>
    </p:spTree>
    <p:extLst>
      <p:ext uri="{BB962C8B-B14F-4D97-AF65-F5344CB8AC3E}">
        <p14:creationId xmlns:p14="http://schemas.microsoft.com/office/powerpoint/2010/main" val="15693558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dirty="0"/>
          </a:p>
        </p:txBody>
      </p:sp>
      <p:sp>
        <p:nvSpPr>
          <p:cNvPr id="43011"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50" tIns="0" rIns="19050" bIns="0" anchor="b"/>
          <a:lstStyle/>
          <a:p>
            <a:pPr algn="r"/>
            <a:r>
              <a:rPr lang="en-US" sz="1000" i="1" dirty="0"/>
              <a:t>19</a:t>
            </a:r>
          </a:p>
        </p:txBody>
      </p:sp>
      <p:sp>
        <p:nvSpPr>
          <p:cNvPr id="43012"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anchor="ctr"/>
          <a:lstStyle/>
          <a:p>
            <a:endParaRPr lang="en-US" dirty="0"/>
          </a:p>
        </p:txBody>
      </p:sp>
      <p:sp>
        <p:nvSpPr>
          <p:cNvPr id="43013" name="Rectangle 5"/>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dirty="0"/>
          </a:p>
        </p:txBody>
      </p:sp>
      <p:sp>
        <p:nvSpPr>
          <p:cNvPr id="43014" name="Rectangle 6"/>
          <p:cNvSpPr>
            <a:spLocks noGrp="1" noRot="1" noChangeAspect="1" noChangeArrowheads="1" noTextEdit="1"/>
          </p:cNvSpPr>
          <p:nvPr>
            <p:ph type="sldImg"/>
          </p:nvPr>
        </p:nvSpPr>
        <p:spPr>
          <a:xfrm>
            <a:off x="1150938" y="692150"/>
            <a:ext cx="4556125" cy="3416300"/>
          </a:xfrm>
          <a:ln cap="flat"/>
        </p:spPr>
      </p:sp>
      <p:sp>
        <p:nvSpPr>
          <p:cNvPr id="43015" name="Rectangle 7"/>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3313672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a:defRPr/>
            </a:pPr>
            <a:r>
              <a:rPr lang="en-US" sz="1200" b="0" dirty="0">
                <a:solidFill>
                  <a:srgbClr val="002060"/>
                </a:solidFill>
                <a:cs typeface="Times New Roman" pitchFamily="18" charset="0"/>
              </a:rPr>
              <a:t>The consolidated totals for King and Pawn also can be determined by means of a worksheet as shown in Exhibit 4.6.</a:t>
            </a:r>
          </a:p>
        </p:txBody>
      </p:sp>
    </p:spTree>
    <p:extLst>
      <p:ext uri="{BB962C8B-B14F-4D97-AF65-F5344CB8AC3E}">
        <p14:creationId xmlns:p14="http://schemas.microsoft.com/office/powerpoint/2010/main" val="27218793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dirty="0"/>
          </a:p>
        </p:txBody>
      </p:sp>
      <p:sp>
        <p:nvSpPr>
          <p:cNvPr id="45059"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50" tIns="0" rIns="19050" bIns="0" anchor="b"/>
          <a:lstStyle/>
          <a:p>
            <a:pPr algn="r"/>
            <a:r>
              <a:rPr lang="en-US" sz="1000" i="1" dirty="0"/>
              <a:t>21</a:t>
            </a:r>
          </a:p>
        </p:txBody>
      </p:sp>
      <p:sp>
        <p:nvSpPr>
          <p:cNvPr id="45060"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anchor="ctr"/>
          <a:lstStyle/>
          <a:p>
            <a:endParaRPr lang="en-US" dirty="0"/>
          </a:p>
        </p:txBody>
      </p:sp>
      <p:sp>
        <p:nvSpPr>
          <p:cNvPr id="45061" name="Rectangle 5"/>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dirty="0"/>
          </a:p>
        </p:txBody>
      </p:sp>
      <p:sp>
        <p:nvSpPr>
          <p:cNvPr id="45062" name="Rectangle 6"/>
          <p:cNvSpPr>
            <a:spLocks noGrp="1" noRot="1" noChangeAspect="1" noChangeArrowheads="1" noTextEdit="1"/>
          </p:cNvSpPr>
          <p:nvPr>
            <p:ph type="sldImg"/>
          </p:nvPr>
        </p:nvSpPr>
        <p:spPr>
          <a:xfrm>
            <a:off x="1150938" y="692150"/>
            <a:ext cx="4556125" cy="3416300"/>
          </a:xfrm>
          <a:ln cap="flat"/>
        </p:spPr>
      </p:sp>
      <p:sp>
        <p:nvSpPr>
          <p:cNvPr id="45063" name="Rectangle 7"/>
          <p:cNvSpPr>
            <a:spLocks noGrp="1" noChangeArrowheads="1"/>
          </p:cNvSpPr>
          <p:nvPr>
            <p:ph type="body" idx="1"/>
          </p:nvPr>
        </p:nvSpPr>
        <p:spPr>
          <a:noFill/>
          <a:ln w="9525"/>
        </p:spPr>
        <p:txBody>
          <a:bodyPr/>
          <a:lstStyle/>
          <a:p>
            <a:r>
              <a:rPr lang="en-US" dirty="0"/>
              <a:t>The worksheet still includes elimination of the subsidiary’s stockholders’ equity accounts (Entry S) although this entry is expanded to record the beginning noncontrolling interest for the year. The second worksheet entry (Entry A) recognizes the excess acquisition-date fair-value allocations at January 1 after one year of amortization with an additional adjustment to the beginning noncontrolling interest.</a:t>
            </a:r>
          </a:p>
        </p:txBody>
      </p:sp>
    </p:spTree>
    <p:extLst>
      <p:ext uri="{BB962C8B-B14F-4D97-AF65-F5344CB8AC3E}">
        <p14:creationId xmlns:p14="http://schemas.microsoft.com/office/powerpoint/2010/main" val="27179936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Intra-entity income and dividends are removed also (Entries I and D) while current-year excess amortization expenses are recognized (Entry E).</a:t>
            </a:r>
          </a:p>
        </p:txBody>
      </p:sp>
    </p:spTree>
    <p:extLst>
      <p:ext uri="{BB962C8B-B14F-4D97-AF65-F5344CB8AC3E}">
        <p14:creationId xmlns:p14="http://schemas.microsoft.com/office/powerpoint/2010/main" val="3262519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dirty="0">
                <a:solidFill>
                  <a:srgbClr val="002060"/>
                </a:solidFill>
              </a:rPr>
              <a:t>LO 4-6: Identify appropriate placements for the components of the noncontrolling interest in consolidated financial statements.</a:t>
            </a:r>
            <a:endParaRPr lang="en-US" sz="1200" b="0" dirty="0">
              <a:solidFill>
                <a:srgbClr val="002060"/>
              </a:solidFill>
              <a:cs typeface="Times New Roman" pitchFamily="18" charset="0"/>
            </a:endParaRPr>
          </a:p>
        </p:txBody>
      </p:sp>
    </p:spTree>
    <p:extLst>
      <p:ext uri="{BB962C8B-B14F-4D97-AF65-F5344CB8AC3E}">
        <p14:creationId xmlns:p14="http://schemas.microsoft.com/office/powerpoint/2010/main" val="2602658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Having successfully consolidated the information for King and Pawn, the resulting financial statements for these two companies are produced in Exhibit 4.7. These figures are taken from the consolidation worksheet.</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Exhibit 4.7 shows first the consolidated income statement. Consolidated net income is computed at the combined entity level as $416,000 and then allocated to the noncontrolling and controlling interests. </a:t>
            </a:r>
          </a:p>
        </p:txBody>
      </p:sp>
    </p:spTree>
    <p:extLst>
      <p:ext uri="{BB962C8B-B14F-4D97-AF65-F5344CB8AC3E}">
        <p14:creationId xmlns:p14="http://schemas.microsoft.com/office/powerpoint/2010/main" val="3388046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dirty="0"/>
          </a:p>
        </p:txBody>
      </p:sp>
      <p:sp>
        <p:nvSpPr>
          <p:cNvPr id="36867"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50" tIns="0" rIns="19050" bIns="0" anchor="b"/>
          <a:lstStyle/>
          <a:p>
            <a:pPr algn="r"/>
            <a:r>
              <a:rPr lang="en-US" sz="1000" i="1" dirty="0"/>
              <a:t>2</a:t>
            </a:r>
          </a:p>
        </p:txBody>
      </p:sp>
      <p:sp>
        <p:nvSpPr>
          <p:cNvPr id="36868"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anchor="ctr"/>
          <a:lstStyle/>
          <a:p>
            <a:endParaRPr lang="en-US" dirty="0"/>
          </a:p>
        </p:txBody>
      </p:sp>
      <p:sp>
        <p:nvSpPr>
          <p:cNvPr id="36869" name="Rectangle 5"/>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dirty="0"/>
          </a:p>
        </p:txBody>
      </p:sp>
      <p:sp>
        <p:nvSpPr>
          <p:cNvPr id="36870" name="Rectangle 6"/>
          <p:cNvSpPr>
            <a:spLocks noGrp="1" noRot="1" noChangeAspect="1" noChangeArrowheads="1" noTextEdit="1"/>
          </p:cNvSpPr>
          <p:nvPr>
            <p:ph type="sldImg"/>
          </p:nvPr>
        </p:nvSpPr>
        <p:spPr>
          <a:xfrm>
            <a:off x="1150938" y="692150"/>
            <a:ext cx="4556125" cy="3416300"/>
          </a:xfrm>
          <a:ln cap="flat"/>
        </p:spPr>
      </p:sp>
      <p:sp>
        <p:nvSpPr>
          <p:cNvPr id="36871"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Although most parent companies own 100 percent of their subsidiaries, a significant number, such as Walmart, establish control with a lesser amount of stock. The remaining outside owners are collectively referred to as a </a:t>
            </a:r>
            <a:r>
              <a:rPr lang="en-US" sz="1200" b="0" i="1" u="none" strike="noStrike" kern="1200" baseline="0" dirty="0">
                <a:solidFill>
                  <a:schemeClr val="tx1"/>
                </a:solidFill>
                <a:latin typeface="Times New Roman" pitchFamily="18" charset="0"/>
                <a:ea typeface="+mn-ea"/>
                <a:cs typeface="+mn-cs"/>
              </a:rPr>
              <a:t>noncontrolling interest</a:t>
            </a:r>
            <a:r>
              <a:rPr lang="en-US" sz="1200" b="0" i="0" u="none" strike="noStrike" kern="1200" baseline="0" dirty="0">
                <a:solidFill>
                  <a:schemeClr val="tx1"/>
                </a:solidFill>
                <a:latin typeface="Times New Roman" pitchFamily="18" charset="0"/>
                <a:ea typeface="+mn-ea"/>
                <a:cs typeface="+mn-cs"/>
              </a:rPr>
              <a:t>, which replaces the traditional term </a:t>
            </a:r>
            <a:r>
              <a:rPr lang="en-US" sz="1200" b="0" i="1" u="none" strike="noStrike" kern="1200" baseline="0" dirty="0">
                <a:solidFill>
                  <a:schemeClr val="tx1"/>
                </a:solidFill>
                <a:latin typeface="Times New Roman" pitchFamily="18" charset="0"/>
                <a:ea typeface="+mn-ea"/>
                <a:cs typeface="+mn-cs"/>
              </a:rPr>
              <a:t>minority interest</a:t>
            </a:r>
            <a:r>
              <a:rPr lang="en-US" sz="1200" b="0" i="0" u="none" strike="noStrike" kern="1200" baseline="0" dirty="0">
                <a:solidFill>
                  <a:schemeClr val="tx1"/>
                </a:solidFill>
                <a:latin typeface="Times New Roman" pitchFamily="18" charset="0"/>
                <a:ea typeface="+mn-ea"/>
                <a:cs typeface="+mn-cs"/>
              </a:rPr>
              <a:t>. The presence of these other stockholders poses a number of reporting questions for the accountant. Whenever less than 100 percent of </a:t>
            </a:r>
            <a:r>
              <a:rPr lang="en-US" dirty="0"/>
              <a:t>a subsidiary’s voting stock is held, how should the subsidiary’s accounts be valued within consolidated financial statements? How should the presence of these additional owners be acknowledged?</a:t>
            </a:r>
          </a:p>
        </p:txBody>
      </p:sp>
    </p:spTree>
    <p:extLst>
      <p:ext uri="{BB962C8B-B14F-4D97-AF65-F5344CB8AC3E}">
        <p14:creationId xmlns:p14="http://schemas.microsoft.com/office/powerpoint/2010/main" val="17255229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The statement of changes in owners’ equity provides details of the ownership changes for the year for both the controlling and noncontrolling interest shareholders. Finally, note the placement of the noncontrolling interest in the subsidiary’s equity squarely in the consolidated owners’ equity section. If appropriate, each component of other comprehensive income is allocated to the controlling and noncontrolling interests. The statement of changes in owners’ equity would also provide an allocation of accumulated other comprehensive income elements across the controlling and noncontrolling interests.</a:t>
            </a:r>
          </a:p>
        </p:txBody>
      </p:sp>
    </p:spTree>
    <p:extLst>
      <p:ext uri="{BB962C8B-B14F-4D97-AF65-F5344CB8AC3E}">
        <p14:creationId xmlns:p14="http://schemas.microsoft.com/office/powerpoint/2010/main" val="39790361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dirty="0"/>
          </a:p>
        </p:txBody>
      </p:sp>
      <p:sp>
        <p:nvSpPr>
          <p:cNvPr id="46083"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50" tIns="0" rIns="19050" bIns="0" anchor="b"/>
          <a:lstStyle/>
          <a:p>
            <a:pPr algn="r"/>
            <a:r>
              <a:rPr lang="en-US" sz="1000" i="1" dirty="0"/>
              <a:t>22</a:t>
            </a:r>
          </a:p>
        </p:txBody>
      </p:sp>
      <p:sp>
        <p:nvSpPr>
          <p:cNvPr id="46084"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anchor="ctr"/>
          <a:lstStyle/>
          <a:p>
            <a:endParaRPr lang="en-US" dirty="0"/>
          </a:p>
        </p:txBody>
      </p:sp>
      <p:sp>
        <p:nvSpPr>
          <p:cNvPr id="46085" name="Rectangle 5"/>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dirty="0"/>
          </a:p>
        </p:txBody>
      </p:sp>
      <p:sp>
        <p:nvSpPr>
          <p:cNvPr id="46086" name="Rectangle 6"/>
          <p:cNvSpPr>
            <a:spLocks noGrp="1" noRot="1" noChangeAspect="1" noChangeArrowheads="1" noTextEdit="1"/>
          </p:cNvSpPr>
          <p:nvPr>
            <p:ph type="sldImg"/>
          </p:nvPr>
        </p:nvSpPr>
        <p:spPr>
          <a:xfrm>
            <a:off x="1150938" y="692150"/>
            <a:ext cx="4556125" cy="3416300"/>
          </a:xfrm>
          <a:ln cap="flat"/>
        </p:spPr>
      </p:sp>
      <p:sp>
        <p:nvSpPr>
          <p:cNvPr id="46087" name="Rectangle 7"/>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12510813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dirty="0"/>
          </a:p>
        </p:txBody>
      </p:sp>
      <p:sp>
        <p:nvSpPr>
          <p:cNvPr id="47107"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50" tIns="0" rIns="19050" bIns="0" anchor="b"/>
          <a:lstStyle/>
          <a:p>
            <a:pPr algn="r"/>
            <a:r>
              <a:rPr lang="en-US" sz="1000" i="1" dirty="0"/>
              <a:t>23</a:t>
            </a:r>
          </a:p>
        </p:txBody>
      </p:sp>
      <p:sp>
        <p:nvSpPr>
          <p:cNvPr id="47108"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anchor="ctr"/>
          <a:lstStyle/>
          <a:p>
            <a:endParaRPr lang="en-US" dirty="0"/>
          </a:p>
        </p:txBody>
      </p:sp>
      <p:sp>
        <p:nvSpPr>
          <p:cNvPr id="47109" name="Rectangle 5"/>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dirty="0"/>
          </a:p>
        </p:txBody>
      </p:sp>
      <p:sp>
        <p:nvSpPr>
          <p:cNvPr id="47110" name="Rectangle 6"/>
          <p:cNvSpPr>
            <a:spLocks noGrp="1" noRot="1" noChangeAspect="1" noChangeArrowheads="1" noTextEdit="1"/>
          </p:cNvSpPr>
          <p:nvPr>
            <p:ph type="sldImg"/>
          </p:nvPr>
        </p:nvSpPr>
        <p:spPr>
          <a:xfrm>
            <a:off x="1150938" y="692150"/>
            <a:ext cx="4556125" cy="3416300"/>
          </a:xfrm>
          <a:ln cap="flat"/>
        </p:spPr>
      </p:sp>
      <p:sp>
        <p:nvSpPr>
          <p:cNvPr id="47111" name="Rectangle 7"/>
          <p:cNvSpPr>
            <a:spLocks noGrp="1" noChangeArrowheads="1"/>
          </p:cNvSpPr>
          <p:nvPr>
            <p:ph type="body" idx="1"/>
          </p:nvPr>
        </p:nvSpPr>
        <p:spPr>
          <a:noFill/>
          <a:ln w="9525"/>
        </p:spPr>
        <p:txBody>
          <a:bodyPr/>
          <a:lstStyle/>
          <a:p>
            <a:endParaRPr lang="en-US" sz="1200" b="0" i="0" u="none" strike="noStrike" kern="1200" baseline="0" dirty="0">
              <a:solidFill>
                <a:schemeClr val="tx1"/>
              </a:solidFill>
              <a:latin typeface="Times New Roman" pitchFamily="18" charset="0"/>
              <a:ea typeface="+mn-ea"/>
              <a:cs typeface="+mn-cs"/>
            </a:endParaRPr>
          </a:p>
        </p:txBody>
      </p:sp>
    </p:spTree>
    <p:extLst>
      <p:ext uri="{BB962C8B-B14F-4D97-AF65-F5344CB8AC3E}">
        <p14:creationId xmlns:p14="http://schemas.microsoft.com/office/powerpoint/2010/main" val="41301963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dirty="0">
                <a:solidFill>
                  <a:srgbClr val="002060"/>
                </a:solidFill>
              </a:rPr>
              <a:t>LO 4-7: Determine the effect on consolidated financial statements of a control premium paid by the parent.</a:t>
            </a:r>
            <a:endParaRPr lang="en-US" sz="1200" b="0" dirty="0">
              <a:solidFill>
                <a:srgbClr val="002060"/>
              </a:solidFill>
              <a:cs typeface="Times New Roman" pitchFamily="18" charset="0"/>
            </a:endParaRPr>
          </a:p>
        </p:txBody>
      </p:sp>
    </p:spTree>
    <p:extLst>
      <p:ext uri="{BB962C8B-B14F-4D97-AF65-F5344CB8AC3E}">
        <p14:creationId xmlns:p14="http://schemas.microsoft.com/office/powerpoint/2010/main" val="27660120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2060"/>
                </a:solidFill>
                <a:cs typeface="Times New Roman" pitchFamily="18" charset="0"/>
              </a:rPr>
              <a:t>Again assume that King Company acquires 80 percent of Pawn Company’s 100,000 outstanding voting shares on January 1, 2020. We also again assume that Pawn’s shares traded before the acquisition date at an average of $9.75 per share. In this scenario, however, we assume that to acquire sufficient shares to gain control, King pays $11 per share or a total of $880,000 cash consideration for its 80 percent interest. King thus pays a control premium of $1.25 ($11 − $9.75) per share to acquire Pawn. King anticipates that synergies with Pawn will create additional value for King’s shareholders. Finally, following the acquisition, the remaining 20 percent noncontrolling interest shares continue to trade at $9.75.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In keeping with the acquisition method’s requirement that identifiable assets acquired and liabilities assumed be adjusted to fair value, King allocates Pawn’s total fair value. Note that the identifiable assets acquired and liabilities assumed are again adjusted to their full individual fair values at the acquisition date. Only the amount designated as goodwill is changed to $125,000 from $25,000 in the original fair-value allocation example as shown in Exhibit 4.3. In this case, King allocates $120,000 of the $125,000 total goodwill amount to its own interest.</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dirty="0">
              <a:solidFill>
                <a:srgbClr val="002060"/>
              </a:solidFill>
              <a:cs typeface="Times New Roma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dirty="0">
              <a:solidFill>
                <a:srgbClr val="002060"/>
              </a:solidFill>
              <a:cs typeface="Times New Roma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b="0" dirty="0"/>
          </a:p>
        </p:txBody>
      </p:sp>
    </p:spTree>
    <p:extLst>
      <p:ext uri="{BB962C8B-B14F-4D97-AF65-F5344CB8AC3E}">
        <p14:creationId xmlns:p14="http://schemas.microsoft.com/office/powerpoint/2010/main" val="3075226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dirty="0"/>
              <a:t>The initial value method ignores two accrual-based adjustments. First, the parent recognizes dividend income rather than an equity income accrual. Thus, the parent does not accrue the percentage of the subsidiary’s net income earned in past years in excess of dividends (the increase in subsidiary retained earnings). Second, the parent does not record amortization expense under the initial value method and therefore must include it in the consolidation process if proper totals are to be achieved. Because neither of these figures is recognized in applying the initial value method, an Entry *C is added to the worksheet to convert the previously recorded balances to the equity method. The parent’s beginning Retained Earnings is affected by this adjustment as well as the Investment in Subsidiary account. The exact amount is computed as follows.</a:t>
            </a:r>
          </a:p>
        </p:txBody>
      </p:sp>
    </p:spTree>
    <p:extLst>
      <p:ext uri="{BB962C8B-B14F-4D97-AF65-F5344CB8AC3E}">
        <p14:creationId xmlns:p14="http://schemas.microsoft.com/office/powerpoint/2010/main" val="23727810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150938" y="692150"/>
            <a:ext cx="4556125" cy="3416300"/>
          </a:xfrm>
          <a:ln/>
        </p:spPr>
      </p:sp>
      <p:sp>
        <p:nvSpPr>
          <p:cNvPr id="49155"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baseline="0" dirty="0">
                <a:solidFill>
                  <a:srgbClr val="002060"/>
                </a:solidFill>
                <a:cs typeface="Times New Roman" pitchFamily="18" charset="0"/>
              </a:rPr>
              <a:t>To c</a:t>
            </a:r>
            <a:r>
              <a:rPr lang="en-US" sz="1200" b="0" dirty="0">
                <a:solidFill>
                  <a:srgbClr val="002060"/>
                </a:solidFill>
                <a:cs typeface="Times New Roman" pitchFamily="18" charset="0"/>
              </a:rPr>
              <a:t>onvert to the</a:t>
            </a:r>
            <a:r>
              <a:rPr lang="en-US" sz="1200" b="0" baseline="0" dirty="0">
                <a:solidFill>
                  <a:srgbClr val="002060"/>
                </a:solidFill>
                <a:cs typeface="Times New Roman" pitchFamily="18" charset="0"/>
              </a:rPr>
              <a:t> e</a:t>
            </a:r>
            <a:r>
              <a:rPr lang="en-US" sz="1200" b="0" dirty="0">
                <a:solidFill>
                  <a:srgbClr val="002060"/>
                </a:solidFill>
                <a:cs typeface="Times New Roman" pitchFamily="18" charset="0"/>
              </a:rPr>
              <a:t>quity method from the</a:t>
            </a:r>
            <a:r>
              <a:rPr lang="en-US" sz="1200" b="0" baseline="0" dirty="0">
                <a:solidFill>
                  <a:srgbClr val="002060"/>
                </a:solidFill>
                <a:cs typeface="Times New Roman" pitchFamily="18" charset="0"/>
              </a:rPr>
              <a:t> i</a:t>
            </a:r>
            <a:r>
              <a:rPr lang="en-US" sz="1200" b="0" dirty="0">
                <a:solidFill>
                  <a:srgbClr val="002060"/>
                </a:solidFill>
                <a:cs typeface="Times New Roman" pitchFamily="18" charset="0"/>
              </a:rPr>
              <a:t>nitial value method (Entry *C),</a:t>
            </a:r>
            <a:r>
              <a:rPr lang="en-US" sz="1200" b="0" baseline="0" dirty="0">
                <a:solidFill>
                  <a:srgbClr val="002060"/>
                </a:solidFill>
                <a:cs typeface="Times New Roman" pitchFamily="18" charset="0"/>
              </a:rPr>
              <a:t> c</a:t>
            </a:r>
            <a:r>
              <a:rPr lang="en-US" sz="1200" b="0" dirty="0">
                <a:solidFill>
                  <a:srgbClr val="002060"/>
                </a:solidFill>
                <a:cs typeface="Times New Roman" pitchFamily="18" charset="0"/>
              </a:rPr>
              <a:t>ombine:</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b="0" dirty="0">
                <a:solidFill>
                  <a:srgbClr val="002060"/>
                </a:solidFill>
                <a:cs typeface="Times New Roman" pitchFamily="18" charset="0"/>
              </a:rPr>
              <a:t>The increase (since acquisition) in the subsidiary’s retained earnings during past years (net income less dividends) times the parent’s ownership percentage.</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b="0" dirty="0">
                <a:solidFill>
                  <a:srgbClr val="002060"/>
                </a:solidFill>
                <a:cs typeface="Times New Roman" pitchFamily="18" charset="0"/>
              </a:rPr>
              <a:t>The parent’s percentage of total amortization expense for these same past years.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dirty="0">
              <a:solidFill>
                <a:srgbClr val="002060"/>
              </a:solidFill>
              <a:cs typeface="Times New Roma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2060"/>
                </a:solidFill>
                <a:cs typeface="Times New Roman" pitchFamily="18" charset="0"/>
              </a:rPr>
              <a:t>The parent’s use of the initial value method requires an additional procedural change. Under this method, the parent recognizes income when its subsidiary declares a dividend. Entry (I) removes both intra-entity dividend income and subsidiary dividends to the parent. Thus, when the initial value method is used, Entry D is unnecessary.</a:t>
            </a:r>
          </a:p>
        </p:txBody>
      </p:sp>
    </p:spTree>
    <p:extLst>
      <p:ext uri="{BB962C8B-B14F-4D97-AF65-F5344CB8AC3E}">
        <p14:creationId xmlns:p14="http://schemas.microsoft.com/office/powerpoint/2010/main" val="27974276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50938" y="692150"/>
            <a:ext cx="4556125" cy="3416300"/>
          </a:xfrm>
          <a:ln/>
        </p:spPr>
      </p:sp>
      <p:sp>
        <p:nvSpPr>
          <p:cNvPr id="48131"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
                <a:srgbClr val="C00000"/>
              </a:buClr>
              <a:buSzTx/>
              <a:buFontTx/>
              <a:buNone/>
              <a:tabLst/>
              <a:defRPr/>
            </a:pPr>
            <a:r>
              <a:rPr lang="en-US" sz="1200" b="0" dirty="0">
                <a:solidFill>
                  <a:srgbClr val="002060"/>
                </a:solidFill>
                <a:cs typeface="Times New Roman" pitchFamily="18" charset="0"/>
              </a:rPr>
              <a:t>If the parent used the partial</a:t>
            </a:r>
            <a:r>
              <a:rPr lang="en-US" sz="1200" b="0" baseline="0" dirty="0">
                <a:solidFill>
                  <a:srgbClr val="002060"/>
                </a:solidFill>
                <a:cs typeface="Times New Roman" pitchFamily="18" charset="0"/>
              </a:rPr>
              <a:t> e</a:t>
            </a:r>
            <a:r>
              <a:rPr lang="en-US" sz="1200" b="0" dirty="0">
                <a:solidFill>
                  <a:srgbClr val="002060"/>
                </a:solidFill>
                <a:cs typeface="Times New Roman" pitchFamily="18" charset="0"/>
              </a:rPr>
              <a:t>quity method to account for the subsidiary after acquisition, </a:t>
            </a:r>
            <a:r>
              <a:rPr lang="en-US" dirty="0"/>
              <a:t>Entry *C is needed to convert the parent’s retained earnings as of January 1 to the equity method. In this case, however, only the amortization expense for the prior years must be included. Recall that under the partial equity method, although the parent accrues its share of reported subsidiary income, it does not recognize any acquisition-date excess fair value amortization expenses. </a:t>
            </a:r>
          </a:p>
        </p:txBody>
      </p:sp>
    </p:spTree>
    <p:extLst>
      <p:ext uri="{BB962C8B-B14F-4D97-AF65-F5344CB8AC3E}">
        <p14:creationId xmlns:p14="http://schemas.microsoft.com/office/powerpoint/2010/main" val="22638502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4-8: Understand the impact on consolidated financial statements of a midyear acquisition.</a:t>
            </a:r>
            <a:endParaRPr lang="en-US" sz="1200" b="0" dirty="0">
              <a:solidFill>
                <a:srgbClr val="002060"/>
              </a:solidFill>
              <a:cs typeface="Times New Roman" pitchFamily="18" charset="0"/>
            </a:endParaRPr>
          </a:p>
        </p:txBody>
      </p:sp>
    </p:spTree>
    <p:extLst>
      <p:ext uri="{BB962C8B-B14F-4D97-AF65-F5344CB8AC3E}">
        <p14:creationId xmlns:p14="http://schemas.microsoft.com/office/powerpoint/2010/main" val="30654311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dirty="0"/>
          </a:p>
        </p:txBody>
      </p:sp>
      <p:sp>
        <p:nvSpPr>
          <p:cNvPr id="50179"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50" tIns="0" rIns="19050" bIns="0" anchor="b"/>
          <a:lstStyle/>
          <a:p>
            <a:pPr algn="r"/>
            <a:r>
              <a:rPr lang="en-US" sz="1000" i="1" dirty="0"/>
              <a:t>32</a:t>
            </a:r>
          </a:p>
        </p:txBody>
      </p:sp>
      <p:sp>
        <p:nvSpPr>
          <p:cNvPr id="50180"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anchor="ctr"/>
          <a:lstStyle/>
          <a:p>
            <a:endParaRPr lang="en-US" dirty="0"/>
          </a:p>
        </p:txBody>
      </p:sp>
      <p:sp>
        <p:nvSpPr>
          <p:cNvPr id="50181" name="Rectangle 5"/>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dirty="0"/>
          </a:p>
        </p:txBody>
      </p:sp>
      <p:sp>
        <p:nvSpPr>
          <p:cNvPr id="50182" name="Rectangle 6"/>
          <p:cNvSpPr>
            <a:spLocks noGrp="1" noRot="1" noChangeAspect="1" noChangeArrowheads="1" noTextEdit="1"/>
          </p:cNvSpPr>
          <p:nvPr>
            <p:ph type="sldImg"/>
          </p:nvPr>
        </p:nvSpPr>
        <p:spPr>
          <a:xfrm>
            <a:off x="1150938" y="692150"/>
            <a:ext cx="4556125" cy="3416300"/>
          </a:xfrm>
          <a:ln cap="flat"/>
        </p:spPr>
      </p:sp>
      <p:sp>
        <p:nvSpPr>
          <p:cNvPr id="50183" name="Rectangle 7"/>
          <p:cNvSpPr>
            <a:spLocks noGrp="1" noChangeArrowheads="1"/>
          </p:cNvSpPr>
          <p:nvPr>
            <p:ph type="body" idx="1"/>
          </p:nvPr>
        </p:nvSpPr>
        <p:spPr>
          <a:noFill/>
          <a:ln w="9525"/>
        </p:spPr>
        <p:txBody>
          <a:bodyPr/>
          <a:lstStyle/>
          <a:p>
            <a:pPr marL="0" indent="0">
              <a:lnSpc>
                <a:spcPct val="90000"/>
              </a:lnSpc>
              <a:spcBef>
                <a:spcPts val="1200"/>
              </a:spcBef>
              <a:buClr>
                <a:srgbClr val="C00000"/>
              </a:buClr>
              <a:buNone/>
            </a:pPr>
            <a:r>
              <a:rPr lang="en-US" dirty="0"/>
              <a:t>When a company gains control at a midyear date, a few obvious changes are needed. The new parent must compute the subsidiary’s book value as of that date to determine excess total fair value over book value allocations (e.g., intangibles). Excess amortization expenses as well as any equity accrual and dividend distributions are recognized for a period of less than a year. Finally, because only net income earned by the subsidiary after the acquisition date accrues to the new owners, it is appropriate to include only postacquisition revenues and expenses in consolidated totals.</a:t>
            </a:r>
          </a:p>
        </p:txBody>
      </p:sp>
    </p:spTree>
    <p:extLst>
      <p:ext uri="{BB962C8B-B14F-4D97-AF65-F5344CB8AC3E}">
        <p14:creationId xmlns:p14="http://schemas.microsoft.com/office/powerpoint/2010/main" val="2813460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4-2: Describe the concepts and valuation principles underlying the acquisition method of accounting for the noncontrolling interest.</a:t>
            </a:r>
            <a:endParaRPr lang="en-US" dirty="0"/>
          </a:p>
        </p:txBody>
      </p:sp>
    </p:spTree>
    <p:extLst>
      <p:ext uri="{BB962C8B-B14F-4D97-AF65-F5344CB8AC3E}">
        <p14:creationId xmlns:p14="http://schemas.microsoft.com/office/powerpoint/2010/main" val="14762402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4-9: Understand the impact on consolidated financial statements when a step acquisition has taken place.</a:t>
            </a:r>
            <a:endParaRPr lang="en-US" sz="1200" b="0" dirty="0">
              <a:solidFill>
                <a:srgbClr val="002060"/>
              </a:solidFill>
              <a:cs typeface="Times New Roman" pitchFamily="18" charset="0"/>
            </a:endParaRPr>
          </a:p>
        </p:txBody>
      </p:sp>
    </p:spTree>
    <p:extLst>
      <p:ext uri="{BB962C8B-B14F-4D97-AF65-F5344CB8AC3E}">
        <p14:creationId xmlns:p14="http://schemas.microsoft.com/office/powerpoint/2010/main" val="34894441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dirty="0"/>
          </a:p>
        </p:txBody>
      </p:sp>
      <p:sp>
        <p:nvSpPr>
          <p:cNvPr id="51203"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50" tIns="0" rIns="19050" bIns="0" anchor="b"/>
          <a:lstStyle/>
          <a:p>
            <a:pPr algn="r"/>
            <a:r>
              <a:rPr lang="en-US" sz="1000" i="1" dirty="0"/>
              <a:t>31</a:t>
            </a:r>
          </a:p>
        </p:txBody>
      </p:sp>
      <p:sp>
        <p:nvSpPr>
          <p:cNvPr id="51204"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anchor="ctr"/>
          <a:lstStyle/>
          <a:p>
            <a:endParaRPr lang="en-US" dirty="0"/>
          </a:p>
        </p:txBody>
      </p:sp>
      <p:sp>
        <p:nvSpPr>
          <p:cNvPr id="51205" name="Rectangle 5"/>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dirty="0"/>
          </a:p>
        </p:txBody>
      </p:sp>
      <p:sp>
        <p:nvSpPr>
          <p:cNvPr id="51206" name="Rectangle 6"/>
          <p:cNvSpPr>
            <a:spLocks noGrp="1" noRot="1" noChangeAspect="1" noChangeArrowheads="1" noTextEdit="1"/>
          </p:cNvSpPr>
          <p:nvPr>
            <p:ph type="sldImg"/>
          </p:nvPr>
        </p:nvSpPr>
        <p:spPr>
          <a:xfrm>
            <a:off x="1150938" y="692150"/>
            <a:ext cx="4556125" cy="3416300"/>
          </a:xfrm>
          <a:ln cap="flat"/>
        </p:spPr>
      </p:sp>
      <p:sp>
        <p:nvSpPr>
          <p:cNvPr id="51207"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 step acquisition occurs when control is achieved in a series of equity acquisitions, as opposed to a single transaction. As with all business combinations, the acquisition method measures the acquired firm (including the noncontrolling interest) at fair value at the date control is obtained. The acquisition of a controlling interest is considered an important economic, and therefore measurement, event. Consequently, the parent utilizes a single uniform valuation basis for all subsidiary assets acquired and liabilities assumed—fair value at the date control is obtained. </a:t>
            </a:r>
          </a:p>
        </p:txBody>
      </p:sp>
    </p:spTree>
    <p:extLst>
      <p:ext uri="{BB962C8B-B14F-4D97-AF65-F5344CB8AC3E}">
        <p14:creationId xmlns:p14="http://schemas.microsoft.com/office/powerpoint/2010/main" val="3003064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dirty="0"/>
          </a:p>
        </p:txBody>
      </p:sp>
      <p:sp>
        <p:nvSpPr>
          <p:cNvPr id="51203"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50" tIns="0" rIns="19050" bIns="0" anchor="b"/>
          <a:lstStyle/>
          <a:p>
            <a:pPr algn="r"/>
            <a:r>
              <a:rPr lang="en-US" sz="1000" i="1" dirty="0"/>
              <a:t>31</a:t>
            </a:r>
          </a:p>
        </p:txBody>
      </p:sp>
      <p:sp>
        <p:nvSpPr>
          <p:cNvPr id="51204"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anchor="ctr"/>
          <a:lstStyle/>
          <a:p>
            <a:endParaRPr lang="en-US" dirty="0"/>
          </a:p>
        </p:txBody>
      </p:sp>
      <p:sp>
        <p:nvSpPr>
          <p:cNvPr id="51205" name="Rectangle 5"/>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dirty="0"/>
          </a:p>
        </p:txBody>
      </p:sp>
      <p:sp>
        <p:nvSpPr>
          <p:cNvPr id="51206" name="Rectangle 6"/>
          <p:cNvSpPr>
            <a:spLocks noGrp="1" noRot="1" noChangeAspect="1" noChangeArrowheads="1" noTextEdit="1"/>
          </p:cNvSpPr>
          <p:nvPr>
            <p:ph type="sldImg"/>
          </p:nvPr>
        </p:nvSpPr>
        <p:spPr>
          <a:xfrm>
            <a:off x="1150938" y="692150"/>
            <a:ext cx="4556125" cy="3416300"/>
          </a:xfrm>
          <a:ln cap="flat"/>
        </p:spPr>
      </p:sp>
      <p:sp>
        <p:nvSpPr>
          <p:cNvPr id="51207" name="Rectangle 7"/>
          <p:cNvSpPr>
            <a:spLocks noGrp="1" noChangeArrowheads="1"/>
          </p:cNvSpPr>
          <p:nvPr>
            <p:ph type="body" idx="1"/>
          </p:nvPr>
        </p:nvSpPr>
        <p:spPr>
          <a:noFill/>
          <a:ln w="9525"/>
        </p:spPr>
        <p:txBody>
          <a:bodyPr/>
          <a:lstStyle/>
          <a:p>
            <a:pPr marL="0" indent="0">
              <a:buNone/>
            </a:pPr>
            <a:r>
              <a:rPr lang="en-US" b="0" dirty="0"/>
              <a:t>If the parent previously held a noncontrolling interest in the acquired firm, the parent remeasures that interest to fair value and recognizes a gain or loss. If after obtaining control, the parent increases its ownership interest in the subsidiary, no further remeasurement takes place. The parent simply accounts for the additional subsidiary shares acquired as an equity transaction—consistent with any transactions with other owners, as opposed to outsiders. Next we present an example of consolidated reporting when the parent obtains a controlling interest in a series of steps. </a:t>
            </a:r>
            <a:endParaRPr lang="en-US" dirty="0"/>
          </a:p>
        </p:txBody>
      </p:sp>
    </p:spTree>
    <p:extLst>
      <p:ext uri="{BB962C8B-B14F-4D97-AF65-F5344CB8AC3E}">
        <p14:creationId xmlns:p14="http://schemas.microsoft.com/office/powerpoint/2010/main" val="16416017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4-10: Record the sale of a subsidiary (or a portion of its shares).</a:t>
            </a:r>
            <a:endParaRPr lang="en-US" sz="1200" b="0" dirty="0">
              <a:solidFill>
                <a:srgbClr val="002060"/>
              </a:solidFill>
              <a:cs typeface="Times New Roman" pitchFamily="18" charset="0"/>
            </a:endParaRPr>
          </a:p>
        </p:txBody>
      </p:sp>
    </p:spTree>
    <p:extLst>
      <p:ext uri="{BB962C8B-B14F-4D97-AF65-F5344CB8AC3E}">
        <p14:creationId xmlns:p14="http://schemas.microsoft.com/office/powerpoint/2010/main" val="9279155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indent="0">
              <a:buFont typeface="Wingdings" pitchFamily="2" charset="2"/>
              <a:buNone/>
            </a:pPr>
            <a:r>
              <a:rPr lang="en-US" sz="1200" b="0" kern="0" dirty="0">
                <a:solidFill>
                  <a:srgbClr val="002060"/>
                </a:solidFill>
                <a:cs typeface="Times New Roman" pitchFamily="18" charset="0"/>
              </a:rPr>
              <a:t>The accounting effect from selling subsidiary shares depends on whether the parent continues to maintain control after the sale. If the sale of the parent’s ownership interest results in the loss of control of a subsidiary, it recognizes any resulting gain or loss in consolidated net income.</a:t>
            </a:r>
          </a:p>
          <a:p>
            <a:pPr indent="0">
              <a:buFont typeface="Wingdings" pitchFamily="2" charset="2"/>
              <a:buNone/>
            </a:pPr>
            <a:endParaRPr lang="en-US" sz="1200" b="0" kern="0" dirty="0">
              <a:solidFill>
                <a:srgbClr val="002060"/>
              </a:solidFill>
              <a:cs typeface="Times New Roman" pitchFamily="18" charset="0"/>
            </a:endParaRPr>
          </a:p>
          <a:p>
            <a:pPr indent="0">
              <a:buFont typeface="Wingdings" pitchFamily="2" charset="2"/>
              <a:buNone/>
            </a:pPr>
            <a:r>
              <a:rPr lang="en-US" sz="1200" b="0" kern="0" dirty="0">
                <a:solidFill>
                  <a:srgbClr val="002060"/>
                </a:solidFill>
                <a:cs typeface="Times New Roman" pitchFamily="18" charset="0"/>
              </a:rPr>
              <a:t>If the parent sells some subsidiary shares but retains control, it recognizes no gains or losses on the sale. Under the acquisition method, as long as control remains with the parent, transactions in the stock of the subsidiary are considered to be transactions in the equity of the consolidated entity. Because such transactions are considered to occur with owners, the parent records any difference between proceeds of the sale and carrying amount as additional paid-in capital.</a:t>
            </a:r>
          </a:p>
        </p:txBody>
      </p:sp>
    </p:spTree>
    <p:extLst>
      <p:ext uri="{BB962C8B-B14F-4D97-AF65-F5344CB8AC3E}">
        <p14:creationId xmlns:p14="http://schemas.microsoft.com/office/powerpoint/2010/main" val="22303149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a:spcBef>
                <a:spcPts val="1200"/>
              </a:spcBef>
            </a:pPr>
            <a:r>
              <a:rPr lang="en-US" sz="1200" dirty="0"/>
              <a:t>If the former parent retains any of its former subsidiary’s shares, the investment should be remeasured to fair value on the date control is lost. Any resulting gain or loss from the remeasurement should be recognized in the parent’s net income. </a:t>
            </a:r>
          </a:p>
          <a:p>
            <a:pPr>
              <a:spcBef>
                <a:spcPts val="1200"/>
              </a:spcBef>
            </a:pPr>
            <a:endParaRPr lang="en-US" sz="1200" dirty="0"/>
          </a:p>
          <a:p>
            <a:pPr>
              <a:spcBef>
                <a:spcPts val="1200"/>
              </a:spcBef>
            </a:pPr>
            <a:r>
              <a:rPr lang="en-US" sz="1200" dirty="0"/>
              <a:t>If the</a:t>
            </a:r>
            <a:r>
              <a:rPr lang="en-US" sz="1200" baseline="0" dirty="0"/>
              <a:t> parent</a:t>
            </a:r>
            <a:r>
              <a:rPr lang="en-US" sz="1200" dirty="0"/>
              <a:t> sells less than the entire investment, it must select an appropriate cost-flow assumption when it has made more than one purchase.</a:t>
            </a:r>
            <a:r>
              <a:rPr lang="en-US" sz="1200" baseline="0" dirty="0"/>
              <a:t> In the sale of</a:t>
            </a:r>
            <a:r>
              <a:rPr lang="en-US" sz="1200" dirty="0"/>
              <a:t> securities, the use of specific identification based on serial numbers is acceptable, although averaging or FIFO assumptions often are applied.</a:t>
            </a:r>
          </a:p>
        </p:txBody>
      </p:sp>
    </p:spTree>
    <p:extLst>
      <p:ext uri="{BB962C8B-B14F-4D97-AF65-F5344CB8AC3E}">
        <p14:creationId xmlns:p14="http://schemas.microsoft.com/office/powerpoint/2010/main" val="15890853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solidFill>
                  <a:srgbClr val="002060"/>
                </a:solidFill>
                <a:cs typeface="Times New Roman" pitchFamily="18" charset="0"/>
              </a:rPr>
              <a:t>The accounting and reporting for business combinations between U.S. and international standards has largely converged with </a:t>
            </a:r>
            <a:r>
              <a:rPr lang="en-US" sz="1200" b="0" i="0" u="none" strike="noStrike" kern="1200" baseline="0" dirty="0">
                <a:solidFill>
                  <a:schemeClr val="tx1"/>
                </a:solidFill>
                <a:latin typeface="Times New Roman" pitchFamily="18" charset="0"/>
                <a:ea typeface="+mn-ea"/>
                <a:cs typeface="+mn-cs"/>
              </a:rPr>
              <a:t>FASB ASC Topic 805 and </a:t>
            </a:r>
            <a:r>
              <a:rPr lang="en-US" sz="1200" b="0" i="1" u="none" strike="noStrike" kern="1200" baseline="0" dirty="0">
                <a:solidFill>
                  <a:schemeClr val="tx1"/>
                </a:solidFill>
                <a:latin typeface="Times New Roman" pitchFamily="18" charset="0"/>
                <a:ea typeface="+mn-ea"/>
                <a:cs typeface="+mn-cs"/>
              </a:rPr>
              <a:t>IFRS 3R, </a:t>
            </a:r>
            <a:r>
              <a:rPr lang="en-US" sz="1200" b="0" i="0" u="none" strike="noStrike" kern="1200" baseline="0" dirty="0">
                <a:solidFill>
                  <a:schemeClr val="tx1"/>
                </a:solidFill>
                <a:latin typeface="Times New Roman" pitchFamily="18" charset="0"/>
                <a:ea typeface="+mn-ea"/>
                <a:cs typeface="+mn-cs"/>
              </a:rPr>
              <a:t>each of which carries the title “Business Combinations,” and ASC Topic 810: “Consolidation.”</a:t>
            </a:r>
            <a:endParaRPr lang="en-US" b="0" dirty="0">
              <a:solidFill>
                <a:srgbClr val="002060"/>
              </a:solidFill>
              <a:cs typeface="Times New Roma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b="0" dirty="0">
              <a:solidFill>
                <a:srgbClr val="002060"/>
              </a:solidFill>
              <a:cs typeface="Times New Roma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solidFill>
                  <a:srgbClr val="002060"/>
                </a:solidFill>
                <a:cs typeface="Times New Roman" pitchFamily="18" charset="0"/>
              </a:rPr>
              <a:t>U.S. GAAP requires a fair-value measurement attribute, consistent with the overall valuation principles for business combinations. Thus, acquisition-date fair value provides a basis for reporting the noncontrolling interest, which is adjusted for its share of subsidiary income and dividends subsequent to acquisition.</a:t>
            </a:r>
          </a:p>
        </p:txBody>
      </p:sp>
    </p:spTree>
    <p:extLst>
      <p:ext uri="{BB962C8B-B14F-4D97-AF65-F5344CB8AC3E}">
        <p14:creationId xmlns:p14="http://schemas.microsoft.com/office/powerpoint/2010/main" val="37759791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solidFill>
                  <a:srgbClr val="002060"/>
                </a:solidFill>
                <a:cs typeface="Times New Roman" pitchFamily="18" charset="0"/>
              </a:rPr>
              <a:t>In contrast, </a:t>
            </a:r>
            <a:r>
              <a:rPr lang="en-US" b="0" i="1" dirty="0">
                <a:solidFill>
                  <a:srgbClr val="002060"/>
                </a:solidFill>
                <a:cs typeface="Times New Roman" pitchFamily="18" charset="0"/>
              </a:rPr>
              <a:t>IFRS 3R </a:t>
            </a:r>
            <a:r>
              <a:rPr lang="en-US" b="0" dirty="0">
                <a:solidFill>
                  <a:srgbClr val="002060"/>
                </a:solidFill>
                <a:cs typeface="Times New Roman" pitchFamily="18" charset="0"/>
              </a:rPr>
              <a:t>allows an option for reporting the noncontrolling interest for each business combination. Under IFRS, the noncontrolling interest may be measured either at its acquisition-date fair value, which can include goodwill, or at a proportionate share of the acquiree’s identifiable net asset fair value, which excludes goodwill. The IFRS proportionate-share option effectively assumes that any goodwill created through the business combination applies solely to the controlling interest.</a:t>
            </a:r>
          </a:p>
        </p:txBody>
      </p:sp>
    </p:spTree>
    <p:extLst>
      <p:ext uri="{BB962C8B-B14F-4D97-AF65-F5344CB8AC3E}">
        <p14:creationId xmlns:p14="http://schemas.microsoft.com/office/powerpoint/2010/main" val="1776601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en-US" dirty="0"/>
          </a:p>
        </p:txBody>
      </p:sp>
      <p:sp>
        <p:nvSpPr>
          <p:cNvPr id="37891" name="Rectangle 3"/>
          <p:cNvSpPr>
            <a:spLocks noChangeArrowheads="1"/>
          </p:cNvSpPr>
          <p:nvPr/>
        </p:nvSpPr>
        <p:spPr bwMode="auto">
          <a:xfrm>
            <a:off x="3886200" y="8686800"/>
            <a:ext cx="2971800" cy="457200"/>
          </a:xfrm>
          <a:prstGeom prst="rect">
            <a:avLst/>
          </a:prstGeom>
          <a:noFill/>
          <a:ln w="12700">
            <a:noFill/>
            <a:miter lim="800000"/>
            <a:headEnd/>
            <a:tailEnd/>
          </a:ln>
        </p:spPr>
        <p:txBody>
          <a:bodyPr lIns="19050" tIns="0" rIns="19050" bIns="0" anchor="b"/>
          <a:lstStyle/>
          <a:p>
            <a:pPr algn="r"/>
            <a:r>
              <a:rPr lang="en-US" sz="1000" i="1" dirty="0"/>
              <a:t>2</a:t>
            </a:r>
          </a:p>
        </p:txBody>
      </p:sp>
      <p:sp>
        <p:nvSpPr>
          <p:cNvPr id="37892" name="Rectangle 4"/>
          <p:cNvSpPr>
            <a:spLocks noChangeArrowheads="1"/>
          </p:cNvSpPr>
          <p:nvPr/>
        </p:nvSpPr>
        <p:spPr bwMode="auto">
          <a:xfrm>
            <a:off x="0" y="8686800"/>
            <a:ext cx="2971800" cy="457200"/>
          </a:xfrm>
          <a:prstGeom prst="rect">
            <a:avLst/>
          </a:prstGeom>
          <a:noFill/>
          <a:ln w="12700">
            <a:noFill/>
            <a:miter lim="800000"/>
            <a:headEnd/>
            <a:tailEnd/>
          </a:ln>
        </p:spPr>
        <p:txBody>
          <a:bodyPr wrap="none" anchor="ctr"/>
          <a:lstStyle/>
          <a:p>
            <a:endParaRPr lang="en-US" dirty="0"/>
          </a:p>
        </p:txBody>
      </p:sp>
      <p:sp>
        <p:nvSpPr>
          <p:cNvPr id="37893" name="Rectangle 5"/>
          <p:cNvSpPr>
            <a:spLocks noChangeArrowheads="1"/>
          </p:cNvSpPr>
          <p:nvPr/>
        </p:nvSpPr>
        <p:spPr bwMode="auto">
          <a:xfrm>
            <a:off x="0" y="0"/>
            <a:ext cx="2971800" cy="457200"/>
          </a:xfrm>
          <a:prstGeom prst="rect">
            <a:avLst/>
          </a:prstGeom>
          <a:noFill/>
          <a:ln w="12700">
            <a:noFill/>
            <a:miter lim="800000"/>
            <a:headEnd/>
            <a:tailEnd/>
          </a:ln>
        </p:spPr>
        <p:txBody>
          <a:bodyPr wrap="none" anchor="ctr"/>
          <a:lstStyle/>
          <a:p>
            <a:endParaRPr lang="en-US" dirty="0"/>
          </a:p>
        </p:txBody>
      </p:sp>
      <p:sp>
        <p:nvSpPr>
          <p:cNvPr id="37894" name="Rectangle 6"/>
          <p:cNvSpPr>
            <a:spLocks noGrp="1" noRot="1" noChangeAspect="1" noChangeArrowheads="1" noTextEdit="1"/>
          </p:cNvSpPr>
          <p:nvPr>
            <p:ph type="sldImg"/>
          </p:nvPr>
        </p:nvSpPr>
        <p:spPr>
          <a:xfrm>
            <a:off x="1150938" y="692150"/>
            <a:ext cx="4556125" cy="3416300"/>
          </a:xfrm>
          <a:ln cap="flat"/>
        </p:spPr>
      </p:sp>
      <p:sp>
        <p:nvSpPr>
          <p:cNvPr id="37895" name="Rectangle 7"/>
          <p:cNvSpPr>
            <a:spLocks noGrp="1" noChangeArrowheads="1"/>
          </p:cNvSpPr>
          <p:nvPr>
            <p:ph type="body" idx="1"/>
          </p:nvPr>
        </p:nvSpPr>
        <p:spPr>
          <a:noFill/>
          <a:ln w="9525"/>
        </p:spPr>
        <p:txBody>
          <a:bodyPr/>
          <a:lstStyle/>
          <a:p>
            <a:r>
              <a:rPr lang="en-US" sz="1200" b="0" dirty="0">
                <a:solidFill>
                  <a:srgbClr val="002060"/>
                </a:solidFill>
                <a:cs typeface="Times New Roman" pitchFamily="18" charset="0"/>
              </a:rPr>
              <a:t>When a parent company acquires a controlling ownership interest with less than</a:t>
            </a:r>
            <a:r>
              <a:rPr lang="en-US" sz="1200" b="0" baseline="0" dirty="0">
                <a:solidFill>
                  <a:srgbClr val="002060"/>
                </a:solidFill>
                <a:cs typeface="Times New Roman" pitchFamily="18" charset="0"/>
              </a:rPr>
              <a:t> </a:t>
            </a:r>
            <a:r>
              <a:rPr lang="en-US" sz="1200" b="0" dirty="0">
                <a:solidFill>
                  <a:srgbClr val="002060"/>
                </a:solidFill>
                <a:cs typeface="Times New Roman" pitchFamily="18" charset="0"/>
              </a:rPr>
              <a:t>100 percent of a subsidiary’s voting shares, it must account for the</a:t>
            </a:r>
            <a:r>
              <a:rPr lang="en-US" sz="1200" b="0" baseline="0" dirty="0">
                <a:solidFill>
                  <a:srgbClr val="002060"/>
                </a:solidFill>
                <a:cs typeface="Times New Roman" pitchFamily="18" charset="0"/>
              </a:rPr>
              <a:t> </a:t>
            </a:r>
            <a:r>
              <a:rPr lang="en-US" sz="1200" b="0" dirty="0">
                <a:solidFill>
                  <a:srgbClr val="002060"/>
                </a:solidFill>
                <a:cs typeface="Times New Roman" pitchFamily="18" charset="0"/>
              </a:rPr>
              <a:t>noncontrolling shareholders’ interest in its consolidated financial statements.</a:t>
            </a:r>
          </a:p>
          <a:p>
            <a:endParaRPr lang="en-US" sz="1200" b="0" dirty="0">
              <a:solidFill>
                <a:srgbClr val="002060"/>
              </a:solidFill>
              <a:cs typeface="Times New Roma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acquisition method involves both the </a:t>
            </a:r>
            <a:r>
              <a:rPr lang="en-US" i="1" dirty="0"/>
              <a:t>economic unit concept </a:t>
            </a:r>
            <a:r>
              <a:rPr lang="en-US" dirty="0"/>
              <a:t>and </a:t>
            </a:r>
            <a:r>
              <a:rPr lang="en-US" i="1" dirty="0"/>
              <a:t>fair value</a:t>
            </a:r>
            <a:r>
              <a:rPr lang="en-US" dirty="0"/>
              <a:t>. First, the economic unit concept views the parent and subsidiary companies as a single economic unit for financial reporting purposes. A controlled company must always be consolidated as a whole regardless of the parent’s level of ownership. When a parent controls a subsidiary through a 70 percent ownership, the parent must consolidate 100 percent of the subsidiary’s (and the parent’s) assets and liabilities in order to reflect the single economic unit. The consolidated balance sheet then provides an owners’ equity amount for the noncontrolling owners’ interest—a recognition that the parent does not own 100 percent of the subsidiary’s assets and liabilities.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acquisition method also captures the subsidiary’s acquisition-date fair values as the relevant attribute for reporting the financial effects of the business combination—including the noncontrolling interest. Fair values also provide for managerial accountability to investors and creditors for assessing the success or failure of the combination. In contrast, the parent’s assets and liabilities remain at their previous carrying amounts.</a:t>
            </a:r>
            <a:endParaRPr lang="en-US" sz="1200" b="0" dirty="0">
              <a:solidFill>
                <a:srgbClr val="002060"/>
              </a:solidFill>
              <a:cs typeface="Times New Roman" pitchFamily="18" charset="0"/>
            </a:endParaRPr>
          </a:p>
          <a:p>
            <a:endParaRPr lang="en-US" sz="1200" b="0" dirty="0">
              <a:solidFill>
                <a:srgbClr val="002060"/>
              </a:solidFill>
              <a:cs typeface="Times New Roman" pitchFamily="18" charset="0"/>
            </a:endParaRPr>
          </a:p>
          <a:p>
            <a:r>
              <a:rPr lang="en-US" sz="1200" b="0" dirty="0">
                <a:solidFill>
                  <a:srgbClr val="002060"/>
                </a:solidFill>
                <a:cs typeface="Times New Roman" pitchFamily="18" charset="0"/>
              </a:rPr>
              <a:t>The total acquired firm fair value in the presence of a partial acquisition is the sum of two components at the acquisition</a:t>
            </a:r>
            <a:r>
              <a:rPr lang="en-US" sz="1200" b="0" baseline="0" dirty="0">
                <a:solidFill>
                  <a:srgbClr val="002060"/>
                </a:solidFill>
                <a:cs typeface="Times New Roman" pitchFamily="18" charset="0"/>
              </a:rPr>
              <a:t> date</a:t>
            </a:r>
            <a:r>
              <a:rPr lang="en-US" sz="1200" b="0" dirty="0">
                <a:solidFill>
                  <a:srgbClr val="002060"/>
                </a:solidFill>
                <a:cs typeface="Times New Roman" pitchFamily="18" charset="0"/>
              </a:rPr>
              <a:t>:</a:t>
            </a:r>
          </a:p>
          <a:p>
            <a:pPr marL="171450" indent="-171450">
              <a:buFont typeface="Arial"/>
              <a:buChar char="•"/>
            </a:pPr>
            <a:r>
              <a:rPr lang="en-US" sz="1200" b="0" dirty="0">
                <a:solidFill>
                  <a:srgbClr val="002060"/>
                </a:solidFill>
                <a:cs typeface="Times New Roman" pitchFamily="18" charset="0"/>
              </a:rPr>
              <a:t>The fair value of the controlling interest.</a:t>
            </a:r>
          </a:p>
          <a:p>
            <a:pPr marL="171450" indent="-171450">
              <a:buFont typeface="Arial"/>
              <a:buChar char="•"/>
            </a:pPr>
            <a:r>
              <a:rPr lang="en-US" sz="1200" b="0" dirty="0">
                <a:solidFill>
                  <a:srgbClr val="002060"/>
                </a:solidFill>
                <a:cs typeface="Times New Roman" pitchFamily="18" charset="0"/>
              </a:rPr>
              <a:t>The fair value of the noncontrolling interest. </a:t>
            </a:r>
          </a:p>
        </p:txBody>
      </p:sp>
    </p:spTree>
    <p:extLst>
      <p:ext uri="{BB962C8B-B14F-4D97-AF65-F5344CB8AC3E}">
        <p14:creationId xmlns:p14="http://schemas.microsoft.com/office/powerpoint/2010/main" val="782707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50938" y="692150"/>
            <a:ext cx="4556125" cy="3416300"/>
          </a:xfrm>
          <a:ln/>
        </p:spPr>
      </p:sp>
      <p:sp>
        <p:nvSpPr>
          <p:cNvPr id="3891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Assume that Parker Corporation wished to acquire 9,000 of the 10,000 outstanding equity shares of Strong Company and projected substantial synergies from the proposed acquisition. Parker estimated that a 100 percent acquisition was not needed to extract these synergies. Also, Parker projected that financing more than a 90 percent acquisition would be too costly.</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Parker then offered all of Strong’s shareholders a premium price for up to 90 percent of the outstanding shares. To induce a sufficient number of shareholders to sell, Parker needed to offer $70 per share, even though the shares had been trading in the $59 to $61 range. During the weeks following the acquisition, the 10 percent noncontrolling interest in Strong Company continues to trade in the $59 to $61 range.</a:t>
            </a:r>
          </a:p>
          <a:p>
            <a:endParaRPr lang="en-US" sz="1200" b="0" i="0" u="none" strike="noStrike" kern="1200" baseline="0" dirty="0">
              <a:solidFill>
                <a:schemeClr val="tx1"/>
              </a:solidFill>
              <a:latin typeface="Times New Roman" pitchFamily="18" charset="0"/>
              <a:ea typeface="+mn-ea"/>
              <a:cs typeface="+mn-cs"/>
            </a:endParaRPr>
          </a:p>
          <a:p>
            <a:r>
              <a:rPr lang="en-US" b="0" dirty="0"/>
              <a:t>In this case, the $70 per share price paid by Parker does not appear representative of the fair value of all the shares of Strong Company. The fact that the noncontrolling interest shares continue to trade around $60 per share indicates a $60,000 fair value for the 1,000 shares not owned by Parker. Therefore, the valuation of the noncontrolling interest is best evidenced by the traded fair value of Strong’s shares, not the price paid by Parker.</a:t>
            </a:r>
          </a:p>
          <a:p>
            <a:endParaRPr lang="en-US" b="0" dirty="0"/>
          </a:p>
          <a:p>
            <a:r>
              <a:rPr lang="en-US" b="0" dirty="0"/>
              <a:t>The $70 share price paid by Parker nonetheless represents a negotiated value for the 9,000 shares. In the absence of any evidence to the contrary, these shares owned by Parker have a fair value of $630,000 incorporating the additional value Parker expects to extract from synergies with Strong. Thus the fair value of Strong is measured as the sum of the respective fair values of the controlling and noncontrolling interests.</a:t>
            </a:r>
          </a:p>
        </p:txBody>
      </p:sp>
    </p:spTree>
    <p:extLst>
      <p:ext uri="{BB962C8B-B14F-4D97-AF65-F5344CB8AC3E}">
        <p14:creationId xmlns:p14="http://schemas.microsoft.com/office/powerpoint/2010/main" val="4135682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800" b="0" dirty="0">
                <a:solidFill>
                  <a:srgbClr val="002060"/>
                </a:solidFill>
              </a:rPr>
              <a:t>The $70 share price paid by Parker represents a negotiated value for the 9,000 shares. In the absence of any evidence to the contrary, these shares owned by Parker have a fair value of $630,000 incorporating the additional value Parker expects to extract from synergies with Strong. Thus the fair value of Strong is measured as the sum of the respective fair values of the controlling and noncontrolling interests as follows:</a:t>
            </a:r>
          </a:p>
          <a:p>
            <a:endParaRPr lang="en-US" sz="800" b="0" dirty="0">
              <a:solidFill>
                <a:srgbClr val="002060"/>
              </a:solidFill>
            </a:endParaRPr>
          </a:p>
          <a:p>
            <a:r>
              <a:rPr lang="en-US" b="0" dirty="0">
                <a:solidFill>
                  <a:srgbClr val="002060"/>
                </a:solidFill>
              </a:rPr>
              <a:t>Fair value of controlling interest ($70 × 9,000 shares) . . . . . . . . . . . . . . . $630,000</a:t>
            </a:r>
          </a:p>
          <a:p>
            <a:r>
              <a:rPr lang="en-US" b="0" dirty="0">
                <a:solidFill>
                  <a:srgbClr val="002060"/>
                </a:solidFill>
              </a:rPr>
              <a:t>Fair value of noncontrolling interest</a:t>
            </a:r>
            <a:r>
              <a:rPr lang="en-US" b="0" baseline="0" dirty="0">
                <a:solidFill>
                  <a:srgbClr val="002060"/>
                </a:solidFill>
              </a:rPr>
              <a:t> </a:t>
            </a:r>
            <a:r>
              <a:rPr lang="en-US" b="0" dirty="0">
                <a:solidFill>
                  <a:srgbClr val="002060"/>
                </a:solidFill>
              </a:rPr>
              <a:t>($60 × 1,000 shares) . . . . . . . . . . . . . . </a:t>
            </a:r>
            <a:r>
              <a:rPr lang="en-US" b="0" u="sng" dirty="0">
                <a:solidFill>
                  <a:srgbClr val="002060"/>
                </a:solidFill>
              </a:rPr>
              <a:t>60,000</a:t>
            </a:r>
          </a:p>
          <a:p>
            <a:r>
              <a:rPr lang="en-US" b="0" dirty="0">
                <a:solidFill>
                  <a:srgbClr val="002060"/>
                </a:solidFill>
              </a:rPr>
              <a:t>Acquisition-date</a:t>
            </a:r>
            <a:r>
              <a:rPr lang="en-US" b="0" baseline="0" dirty="0">
                <a:solidFill>
                  <a:srgbClr val="002060"/>
                </a:solidFill>
              </a:rPr>
              <a:t> </a:t>
            </a:r>
            <a:r>
              <a:rPr lang="en-US" b="0" dirty="0">
                <a:solidFill>
                  <a:srgbClr val="002060"/>
                </a:solidFill>
              </a:rPr>
              <a:t>fair value of Strong</a:t>
            </a:r>
            <a:r>
              <a:rPr lang="en-US" b="0" baseline="0" dirty="0">
                <a:solidFill>
                  <a:srgbClr val="002060"/>
                </a:solidFill>
              </a:rPr>
              <a:t> Company</a:t>
            </a:r>
            <a:r>
              <a:rPr lang="en-US" b="0" dirty="0">
                <a:solidFill>
                  <a:srgbClr val="002060"/>
                </a:solidFill>
              </a:rPr>
              <a:t> . . . . . . . . . . . . . . . . . . . . . $690,000</a:t>
            </a:r>
            <a:endParaRPr lang="en-US" b="0" dirty="0">
              <a:solidFill>
                <a:srgbClr val="002060"/>
              </a:solidFill>
              <a:cs typeface="Times New Roman" pitchFamily="18" charset="0"/>
            </a:endParaRPr>
          </a:p>
        </p:txBody>
      </p:sp>
    </p:spTree>
    <p:extLst>
      <p:ext uri="{BB962C8B-B14F-4D97-AF65-F5344CB8AC3E}">
        <p14:creationId xmlns:p14="http://schemas.microsoft.com/office/powerpoint/2010/main" val="1376684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4-3: Allocate goodwill acquired in a business combination across the controlling and noncontrolling interests.</a:t>
            </a:r>
            <a:endParaRPr lang="en-US" dirty="0"/>
          </a:p>
        </p:txBody>
      </p:sp>
    </p:spTree>
    <p:extLst>
      <p:ext uri="{BB962C8B-B14F-4D97-AF65-F5344CB8AC3E}">
        <p14:creationId xmlns:p14="http://schemas.microsoft.com/office/powerpoint/2010/main" val="3280492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To properly report ownership equity in consolidated financial statements, acquisition-date goodwill should be apportioned across the controlling and noncontrolling interests. The parent first allocates goodwill to its controlling interest for the excess of the fair value of the parent’s equity interest over its share of the fair value of the identifiable net assets.</a:t>
            </a:r>
          </a:p>
          <a:p>
            <a:endParaRPr lang="en-US" sz="1200" b="0" i="0" u="none" strike="noStrike" kern="1200" baseline="0" dirty="0">
              <a:solidFill>
                <a:schemeClr val="tx1"/>
              </a:solidFill>
              <a:latin typeface="Times New Roman" pitchFamily="18" charset="0"/>
              <a:ea typeface="+mn-ea"/>
              <a:cs typeface="+mn-cs"/>
            </a:endParaRPr>
          </a:p>
          <a:p>
            <a:r>
              <a:rPr lang="en-US" sz="1200" b="0" dirty="0">
                <a:solidFill>
                  <a:srgbClr val="002060"/>
                </a:solidFill>
                <a:cs typeface="Times New Roman" pitchFamily="18" charset="0"/>
              </a:rPr>
              <a:t>The total acquisition-date fair value (amount paid) of Strong is $690,000. </a:t>
            </a:r>
            <a:r>
              <a:rPr lang="en-US" sz="1200" b="0" i="0" u="none" strike="noStrike" kern="1200" baseline="0" dirty="0">
                <a:solidFill>
                  <a:schemeClr val="tx1"/>
                </a:solidFill>
                <a:latin typeface="Times New Roman" pitchFamily="18" charset="0"/>
                <a:ea typeface="+mn-ea"/>
                <a:cs typeface="+mn-cs"/>
              </a:rPr>
              <a:t>At the acquisition date, Parker assessed the total fair value of Strong’s identifiable net assets at $600,000. Therefore, goodwill, $90,000, is the excess of the acquisition-date fair value of the firm as a whole over the sum of the fair values of the identifiable net assets.</a:t>
            </a:r>
            <a:endParaRPr lang="en-US" dirty="0"/>
          </a:p>
        </p:txBody>
      </p:sp>
    </p:spTree>
    <p:extLst>
      <p:ext uri="{BB962C8B-B14F-4D97-AF65-F5344CB8AC3E}">
        <p14:creationId xmlns:p14="http://schemas.microsoft.com/office/powerpoint/2010/main" val="2866952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r>
              <a:rPr lang="en-US" dirty="0"/>
              <a:t>McGraw-Hill/Irwin </a:t>
            </a:r>
          </a:p>
        </p:txBody>
      </p:sp>
      <p:sp>
        <p:nvSpPr>
          <p:cNvPr id="5"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2015 by The McGraw-Hill Companies, Inc. All rights reserved. </a:t>
            </a:r>
          </a:p>
        </p:txBody>
      </p:sp>
      <p:sp>
        <p:nvSpPr>
          <p:cNvPr id="6"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2060"/>
                </a:solidFill>
              </a:defRPr>
            </a:lvl1pPr>
          </a:lstStyle>
          <a:p>
            <a:pPr>
              <a:defRPr/>
            </a:pPr>
            <a:r>
              <a:rPr lang="en-US" dirty="0"/>
              <a:t>4-</a:t>
            </a:r>
            <a:fld id="{B389CB3F-DA7F-4D11-BE91-32EDAB2B185B}"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88900"/>
            <a:ext cx="8763000" cy="1206500"/>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0"/>
            <a:ext cx="19431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0"/>
            <a:ext cx="56769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88900"/>
            <a:ext cx="8839200" cy="1206500"/>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r>
              <a:rPr lang="en-US" dirty="0"/>
              <a:t>McGraw-Hill/Irwin </a:t>
            </a:r>
          </a:p>
        </p:txBody>
      </p:sp>
      <p:sp>
        <p:nvSpPr>
          <p:cNvPr id="6"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2015 by The McGraw-Hill Companies, Inc. All rights reserved. </a:t>
            </a:r>
          </a:p>
        </p:txBody>
      </p:sp>
      <p:sp>
        <p:nvSpPr>
          <p:cNvPr id="7"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i="1" dirty="0">
                <a:solidFill>
                  <a:srgbClr val="002060"/>
                </a:solidFill>
              </a:defRPr>
            </a:lvl1pPr>
          </a:lstStyle>
          <a:p>
            <a:pPr>
              <a:defRPr/>
            </a:pPr>
            <a:r>
              <a:rPr lang="en-US" dirty="0"/>
              <a:t>4-</a:t>
            </a:r>
            <a:fld id="{B389CB3F-DA7F-4D11-BE91-32EDAB2B185B}"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88900"/>
            <a:ext cx="8839200" cy="1206500"/>
          </a:xfrm>
        </p:spPr>
        <p:txBody>
          <a:bodyPr/>
          <a:lstStyle/>
          <a:p>
            <a:r>
              <a:rPr lang="en-US"/>
              <a:t>Click to edit Master title style</a:t>
            </a:r>
          </a:p>
        </p:txBody>
      </p:sp>
      <p:sp>
        <p:nvSpPr>
          <p:cNvPr id="3" name="Content Placeholder 2"/>
          <p:cNvSpPr>
            <a:spLocks noGrp="1"/>
          </p:cNvSpPr>
          <p:nvPr>
            <p:ph sz="half" idx="1"/>
          </p:nvPr>
        </p:nvSpPr>
        <p:spPr>
          <a:xfrm>
            <a:off x="914400" y="16002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33900" y="16002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lvl1pPr algn="ct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915400" cy="1206500"/>
          </a:xfrm>
          <a:prstGeom prst="roundRect">
            <a:avLst/>
          </a:prstGeom>
          <a:noFill/>
          <a:ln w="57150">
            <a:solidFill>
              <a:srgbClr val="002060"/>
            </a:solidFill>
          </a:ln>
        </p:spPr>
        <p:txBody>
          <a:bodyPr/>
          <a:lstStyle/>
          <a:p>
            <a:r>
              <a:rPr lang="en-US"/>
              <a:t>Click to edit Master title style</a:t>
            </a:r>
          </a:p>
        </p:txBody>
      </p:sp>
      <p:sp>
        <p:nvSpPr>
          <p:cNvPr id="4"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r>
              <a:rPr lang="en-US" dirty="0"/>
              <a:t>McGraw-Hill/Irwin </a:t>
            </a:r>
          </a:p>
        </p:txBody>
      </p:sp>
      <p:sp>
        <p:nvSpPr>
          <p:cNvPr id="5"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2015 by The McGraw-Hill Companies, Inc. All rights reserved. </a:t>
            </a:r>
          </a:p>
        </p:txBody>
      </p:sp>
      <p:sp>
        <p:nvSpPr>
          <p:cNvPr id="6"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2060"/>
                </a:solidFill>
              </a:defRPr>
            </a:lvl1pPr>
          </a:lstStyle>
          <a:p>
            <a:pPr>
              <a:defRPr/>
            </a:pPr>
            <a:r>
              <a:rPr lang="en-US" dirty="0"/>
              <a:t>4-</a:t>
            </a:r>
            <a:fld id="{B389CB3F-DA7F-4D11-BE91-32EDAB2B185B}"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8600" y="88900"/>
            <a:ext cx="8839200" cy="1206500"/>
          </a:xfrm>
          <a:prstGeom prst="roundRect">
            <a:avLst/>
          </a:prstGeom>
          <a:noFill/>
          <a:ln w="57150">
            <a:solidFill>
              <a:srgbClr val="002060"/>
            </a:solidFill>
            <a:miter lim="800000"/>
            <a:headEnd/>
            <a:tailEnd/>
          </a:ln>
          <a:effectLst/>
        </p:spPr>
        <p:txBody>
          <a:bodyPr vert="horz" wrap="square" lIns="90488" tIns="44450" rIns="90488" bIns="4445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1143000" y="1524000"/>
            <a:ext cx="7086600" cy="47244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	click here for second level</a:t>
            </a:r>
          </a:p>
        </p:txBody>
      </p:sp>
      <p:sp>
        <p:nvSpPr>
          <p:cNvPr id="6"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r>
              <a:rPr lang="en-US" dirty="0"/>
              <a:t>McGraw-Hill/Irwin </a:t>
            </a:r>
          </a:p>
        </p:txBody>
      </p:sp>
      <p:sp>
        <p:nvSpPr>
          <p:cNvPr id="7"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2015 by The McGraw-Hill Companies, Inc. All rights reserved. </a:t>
            </a:r>
          </a:p>
        </p:txBody>
      </p:sp>
      <p:sp>
        <p:nvSpPr>
          <p:cNvPr id="8"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i="1" dirty="0">
                <a:solidFill>
                  <a:srgbClr val="002060"/>
                </a:solidFill>
              </a:defRPr>
            </a:lvl1pPr>
          </a:lstStyle>
          <a:p>
            <a:pPr>
              <a:defRPr/>
            </a:pPr>
            <a:r>
              <a:rPr lang="en-US" dirty="0"/>
              <a:t>4-</a:t>
            </a:r>
            <a:fld id="{B389CB3F-DA7F-4D11-BE91-32EDAB2B185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eaLnBrk="0" fontAlgn="base" hangingPunct="0">
        <a:lnSpc>
          <a:spcPct val="85000"/>
        </a:lnSpc>
        <a:spcBef>
          <a:spcPct val="0"/>
        </a:spcBef>
        <a:spcAft>
          <a:spcPct val="0"/>
        </a:spcAft>
        <a:defRPr sz="3600" b="1">
          <a:solidFill>
            <a:srgbClr val="002060"/>
          </a:solidFill>
          <a:latin typeface="Times New Roman" pitchFamily="18" charset="0"/>
          <a:ea typeface="+mj-ea"/>
          <a:cs typeface="Times New Roman" pitchFamily="18" charset="0"/>
        </a:defRPr>
      </a:lvl1pPr>
      <a:lvl2pPr algn="l" rtl="0" eaLnBrk="0" fontAlgn="base" hangingPunct="0">
        <a:lnSpc>
          <a:spcPct val="85000"/>
        </a:lnSpc>
        <a:spcBef>
          <a:spcPct val="0"/>
        </a:spcBef>
        <a:spcAft>
          <a:spcPct val="0"/>
        </a:spcAft>
        <a:defRPr sz="3600" b="1">
          <a:solidFill>
            <a:schemeClr val="tx2"/>
          </a:solidFill>
          <a:latin typeface="Arial" charset="0"/>
        </a:defRPr>
      </a:lvl2pPr>
      <a:lvl3pPr algn="l" rtl="0" eaLnBrk="0" fontAlgn="base" hangingPunct="0">
        <a:lnSpc>
          <a:spcPct val="85000"/>
        </a:lnSpc>
        <a:spcBef>
          <a:spcPct val="0"/>
        </a:spcBef>
        <a:spcAft>
          <a:spcPct val="0"/>
        </a:spcAft>
        <a:defRPr sz="3600" b="1">
          <a:solidFill>
            <a:schemeClr val="tx2"/>
          </a:solidFill>
          <a:latin typeface="Arial" charset="0"/>
        </a:defRPr>
      </a:lvl3pPr>
      <a:lvl4pPr algn="l" rtl="0" eaLnBrk="0" fontAlgn="base" hangingPunct="0">
        <a:lnSpc>
          <a:spcPct val="85000"/>
        </a:lnSpc>
        <a:spcBef>
          <a:spcPct val="0"/>
        </a:spcBef>
        <a:spcAft>
          <a:spcPct val="0"/>
        </a:spcAft>
        <a:defRPr sz="3600" b="1">
          <a:solidFill>
            <a:schemeClr val="tx2"/>
          </a:solidFill>
          <a:latin typeface="Arial" charset="0"/>
        </a:defRPr>
      </a:lvl4pPr>
      <a:lvl5pPr algn="l" rtl="0" eaLnBrk="0" fontAlgn="base" hangingPunct="0">
        <a:lnSpc>
          <a:spcPct val="85000"/>
        </a:lnSpc>
        <a:spcBef>
          <a:spcPct val="0"/>
        </a:spcBef>
        <a:spcAft>
          <a:spcPct val="0"/>
        </a:spcAft>
        <a:defRPr sz="3600" b="1">
          <a:solidFill>
            <a:schemeClr val="tx2"/>
          </a:solidFill>
          <a:latin typeface="Arial" charset="0"/>
        </a:defRPr>
      </a:lvl5pPr>
      <a:lvl6pPr marL="457200" algn="l" rtl="0" eaLnBrk="0" fontAlgn="base" hangingPunct="0">
        <a:lnSpc>
          <a:spcPct val="85000"/>
        </a:lnSpc>
        <a:spcBef>
          <a:spcPct val="0"/>
        </a:spcBef>
        <a:spcAft>
          <a:spcPct val="0"/>
        </a:spcAft>
        <a:defRPr sz="3600" b="1">
          <a:solidFill>
            <a:schemeClr val="tx2"/>
          </a:solidFill>
          <a:latin typeface="Arial" charset="0"/>
        </a:defRPr>
      </a:lvl6pPr>
      <a:lvl7pPr marL="914400" algn="l" rtl="0" eaLnBrk="0" fontAlgn="base" hangingPunct="0">
        <a:lnSpc>
          <a:spcPct val="85000"/>
        </a:lnSpc>
        <a:spcBef>
          <a:spcPct val="0"/>
        </a:spcBef>
        <a:spcAft>
          <a:spcPct val="0"/>
        </a:spcAft>
        <a:defRPr sz="3600" b="1">
          <a:solidFill>
            <a:schemeClr val="tx2"/>
          </a:solidFill>
          <a:latin typeface="Arial" charset="0"/>
        </a:defRPr>
      </a:lvl7pPr>
      <a:lvl8pPr marL="1371600" algn="l" rtl="0" eaLnBrk="0" fontAlgn="base" hangingPunct="0">
        <a:lnSpc>
          <a:spcPct val="85000"/>
        </a:lnSpc>
        <a:spcBef>
          <a:spcPct val="0"/>
        </a:spcBef>
        <a:spcAft>
          <a:spcPct val="0"/>
        </a:spcAft>
        <a:defRPr sz="3600" b="1">
          <a:solidFill>
            <a:schemeClr val="tx2"/>
          </a:solidFill>
          <a:latin typeface="Arial" charset="0"/>
        </a:defRPr>
      </a:lvl8pPr>
      <a:lvl9pPr marL="1828800" algn="l" rtl="0" eaLnBrk="0" fontAlgn="base" hangingPunct="0">
        <a:lnSpc>
          <a:spcPct val="85000"/>
        </a:lnSpc>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lr>
          <a:srgbClr val="002060"/>
        </a:buClr>
        <a:buSzPct val="80000"/>
        <a:buFont typeface="Wingdings" pitchFamily="2" charset="2"/>
        <a:buChar char="Ø"/>
        <a:defRPr sz="2800" b="1">
          <a:solidFill>
            <a:srgbClr val="002060"/>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rgbClr val="002060"/>
        </a:buClr>
        <a:buSzPct val="85000"/>
        <a:buFont typeface="Wingdings" pitchFamily="2" charset="2"/>
        <a:buChar char="Ø"/>
        <a:defRPr sz="2400" b="1">
          <a:solidFill>
            <a:srgbClr val="002060"/>
          </a:solidFill>
          <a:latin typeface="Times New Roman" pitchFamily="18" charset="0"/>
          <a:cs typeface="Times New Roman"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188686" y="164592"/>
            <a:ext cx="8759952" cy="1206500"/>
          </a:xfrm>
        </p:spPr>
        <p:txBody>
          <a:bodyPr/>
          <a:lstStyle/>
          <a:p>
            <a:pPr algn="ctr"/>
            <a:r>
              <a:rPr lang="en-US" sz="4000" dirty="0"/>
              <a:t>Chapter Four</a:t>
            </a:r>
          </a:p>
        </p:txBody>
      </p:sp>
      <p:sp>
        <p:nvSpPr>
          <p:cNvPr id="198664" name="Rectangle 8"/>
          <p:cNvSpPr>
            <a:spLocks noChangeArrowheads="1"/>
          </p:cNvSpPr>
          <p:nvPr/>
        </p:nvSpPr>
        <p:spPr bwMode="auto">
          <a:xfrm>
            <a:off x="533400" y="1752600"/>
            <a:ext cx="3886200" cy="4038600"/>
          </a:xfrm>
          <a:prstGeom prst="rect">
            <a:avLst/>
          </a:prstGeom>
          <a:noFill/>
          <a:ln w="12700">
            <a:noFill/>
            <a:miter lim="800000"/>
            <a:headEnd/>
            <a:tailEnd/>
          </a:ln>
          <a:effectLst/>
        </p:spPr>
        <p:txBody>
          <a:bodyPr anchor="ctr" anchorCtr="1"/>
          <a:lstStyle/>
          <a:p>
            <a:pPr algn="ctr">
              <a:defRPr/>
            </a:pPr>
            <a:r>
              <a:rPr lang="en-US" sz="4000" b="1" dirty="0">
                <a:solidFill>
                  <a:srgbClr val="002060"/>
                </a:solidFill>
                <a:cs typeface="Times New Roman" pitchFamily="18" charset="0"/>
              </a:rPr>
              <a:t>Consolidated Financial Statements and Outside Ownership</a:t>
            </a:r>
          </a:p>
        </p:txBody>
      </p:sp>
      <p:sp>
        <p:nvSpPr>
          <p:cNvPr id="11" name="Rectangle 10"/>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0BFC81BA-EF31-47B3-AF16-8AD80F307016}"/>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3"/>
          <p:cNvSpPr txBox="1">
            <a:spLocks noChangeArrowheads="1"/>
          </p:cNvSpPr>
          <p:nvPr/>
        </p:nvSpPr>
        <p:spPr bwMode="auto">
          <a:xfrm>
            <a:off x="411480" y="1554480"/>
            <a:ext cx="8321040" cy="3970317"/>
          </a:xfrm>
          <a:prstGeom prst="rect">
            <a:avLst/>
          </a:prstGeom>
          <a:noFill/>
          <a:ln w="38100">
            <a:noFill/>
            <a:miter lim="800000"/>
            <a:headEnd/>
            <a:tailEnd/>
          </a:ln>
        </p:spPr>
        <p:txBody>
          <a:bodyPr wrap="square">
            <a:spAutoFit/>
          </a:bodyPr>
          <a:lstStyle/>
          <a:p>
            <a:pPr>
              <a:spcBef>
                <a:spcPct val="50000"/>
              </a:spcBef>
              <a:buClr>
                <a:srgbClr val="FFFFFF"/>
              </a:buClr>
              <a:buSzPct val="90000"/>
            </a:pPr>
            <a:r>
              <a:rPr lang="en-US" b="1" dirty="0">
                <a:solidFill>
                  <a:srgbClr val="002060"/>
                </a:solidFill>
              </a:rPr>
              <a:t>The parent first allocates goodwill to its controlling interest for the excess of the fair value of its equity interest, $630,000, over its share of the fair value of the identifiable net assets ($600,000 × 90% = 540,000). Any remaining goodwill is then attributed to the noncontrolling interest.</a:t>
            </a:r>
            <a:endParaRPr lang="en-US" sz="1200" b="1" dirty="0">
              <a:solidFill>
                <a:srgbClr val="002060"/>
              </a:solidFill>
            </a:endParaRPr>
          </a:p>
          <a:p>
            <a:pPr>
              <a:spcBef>
                <a:spcPct val="50000"/>
              </a:spcBef>
              <a:buClr>
                <a:srgbClr val="FFFFFF"/>
              </a:buClr>
              <a:buSzPct val="90000"/>
            </a:pPr>
            <a:r>
              <a:rPr lang="en-US" b="1" dirty="0">
                <a:solidFill>
                  <a:srgbClr val="002060"/>
                </a:solidFill>
              </a:rPr>
              <a:t>All of the acquisition goodwill is allocated to the controlling interest as follows:</a:t>
            </a:r>
          </a:p>
          <a:p>
            <a:pPr>
              <a:spcBef>
                <a:spcPct val="50000"/>
              </a:spcBef>
              <a:buClr>
                <a:srgbClr val="FFFFFF"/>
              </a:buClr>
              <a:buSzPct val="90000"/>
            </a:pPr>
            <a:endParaRPr lang="en-US" b="1" dirty="0">
              <a:solidFill>
                <a:srgbClr val="002060"/>
              </a:solidFill>
            </a:endParaRPr>
          </a:p>
          <a:p>
            <a:pPr>
              <a:spcBef>
                <a:spcPct val="50000"/>
              </a:spcBef>
              <a:buClr>
                <a:srgbClr val="FFFFFF"/>
              </a:buClr>
              <a:buSzPct val="90000"/>
            </a:pPr>
            <a:endParaRPr lang="en-US" b="1" dirty="0">
              <a:solidFill>
                <a:srgbClr val="002060"/>
              </a:solidFill>
            </a:endParaRPr>
          </a:p>
        </p:txBody>
      </p:sp>
      <p:sp>
        <p:nvSpPr>
          <p:cNvPr id="5" name="Title 4"/>
          <p:cNvSpPr>
            <a:spLocks noGrp="1"/>
          </p:cNvSpPr>
          <p:nvPr>
            <p:ph type="title"/>
          </p:nvPr>
        </p:nvSpPr>
        <p:spPr/>
        <p:txBody>
          <a:bodyPr/>
          <a:lstStyle/>
          <a:p>
            <a:r>
              <a:rPr lang="en-US" dirty="0"/>
              <a:t>Allocating Acquired Goodwill Example</a:t>
            </a:r>
          </a:p>
        </p:txBody>
      </p:sp>
      <p:sp>
        <p:nvSpPr>
          <p:cNvPr id="7" name="Slide Number Placeholder 6"/>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10</a:t>
            </a:fld>
            <a:endParaRPr lang="en-US" sz="1000" i="0" dirty="0"/>
          </a:p>
        </p:txBody>
      </p:sp>
      <p:sp>
        <p:nvSpPr>
          <p:cNvPr id="8" name="Content Placeholder 6"/>
          <p:cNvSpPr>
            <a:spLocks noGrp="1"/>
          </p:cNvSpPr>
          <p:nvPr>
            <p:ph idx="4294967295"/>
          </p:nvPr>
        </p:nvSpPr>
        <p:spPr>
          <a:xfrm>
            <a:off x="152400" y="3530164"/>
            <a:ext cx="8839200" cy="2459037"/>
          </a:xfrm>
          <a:prstGeom prst="rect">
            <a:avLst/>
          </a:prstGeom>
          <a:solidFill>
            <a:srgbClr val="FFFFFF"/>
          </a:solidFill>
          <a:ln>
            <a:solidFill>
              <a:schemeClr val="accent1"/>
            </a:solidFill>
          </a:ln>
        </p:spPr>
        <p:txBody>
          <a:bodyPr wrap="square">
            <a:spAutoFit/>
          </a:bodyPr>
          <a:lstStyle/>
          <a:p>
            <a:pPr marL="0" indent="0">
              <a:spcBef>
                <a:spcPts val="0"/>
              </a:spcBef>
              <a:buNone/>
            </a:pPr>
            <a:r>
              <a:rPr lang="en-US" sz="2200" dirty="0"/>
              <a:t>				          </a:t>
            </a:r>
            <a:r>
              <a:rPr lang="en-US" sz="2200" b="1" dirty="0">
                <a:solidFill>
                  <a:srgbClr val="002060"/>
                </a:solidFill>
              </a:rPr>
              <a:t>Controlling   Noncontrolling     </a:t>
            </a:r>
          </a:p>
          <a:p>
            <a:pPr marL="0" indent="0">
              <a:spcBef>
                <a:spcPts val="0"/>
              </a:spcBef>
              <a:buNone/>
            </a:pPr>
            <a:r>
              <a:rPr lang="en-US" sz="2200" b="1" dirty="0">
                <a:solidFill>
                  <a:srgbClr val="002060"/>
                </a:solidFill>
              </a:rPr>
              <a:t>                                                                  Interest            Interest        Total</a:t>
            </a:r>
          </a:p>
          <a:p>
            <a:pPr marL="0" indent="0">
              <a:spcBef>
                <a:spcPts val="0"/>
              </a:spcBef>
              <a:buNone/>
            </a:pPr>
            <a:r>
              <a:rPr lang="en-US" sz="2200" b="1" dirty="0">
                <a:solidFill>
                  <a:srgbClr val="002060"/>
                </a:solidFill>
              </a:rPr>
              <a:t>Fair value at acquisition date . . . . .     $630,000            $</a:t>
            </a:r>
            <a:r>
              <a:rPr lang="en-US" sz="2200" dirty="0"/>
              <a:t>6</a:t>
            </a:r>
            <a:r>
              <a:rPr lang="en-US" sz="2200" b="1" dirty="0">
                <a:solidFill>
                  <a:srgbClr val="002060"/>
                </a:solidFill>
              </a:rPr>
              <a:t>0,000    $690,000</a:t>
            </a:r>
          </a:p>
          <a:p>
            <a:pPr marL="0" indent="0">
              <a:spcBef>
                <a:spcPts val="0"/>
              </a:spcBef>
              <a:buNone/>
            </a:pPr>
            <a:r>
              <a:rPr lang="en-US" sz="2200" b="1" dirty="0">
                <a:solidFill>
                  <a:srgbClr val="002060"/>
                </a:solidFill>
              </a:rPr>
              <a:t>Relative fair value of identifiable net</a:t>
            </a:r>
          </a:p>
          <a:p>
            <a:pPr marL="0" indent="0">
              <a:spcBef>
                <a:spcPts val="0"/>
              </a:spcBef>
              <a:buNone/>
            </a:pPr>
            <a:r>
              <a:rPr lang="en-US" sz="2200" dirty="0"/>
              <a:t>   a</a:t>
            </a:r>
            <a:r>
              <a:rPr lang="en-US" sz="2200" b="1" dirty="0">
                <a:solidFill>
                  <a:srgbClr val="002060"/>
                </a:solidFill>
              </a:rPr>
              <a:t>ssets acquired (90% and </a:t>
            </a:r>
            <a:br>
              <a:rPr lang="en-US" sz="2200" b="1" dirty="0">
                <a:solidFill>
                  <a:srgbClr val="002060"/>
                </a:solidFill>
              </a:rPr>
            </a:br>
            <a:r>
              <a:rPr lang="en-US" sz="2200" b="1" dirty="0">
                <a:solidFill>
                  <a:srgbClr val="002060"/>
                </a:solidFill>
              </a:rPr>
              <a:t>   10% of $600,000) . . . . . . . . . . . . .	 </a:t>
            </a:r>
            <a:r>
              <a:rPr lang="en-US" sz="2200" u="sng" dirty="0"/>
              <a:t>540,000</a:t>
            </a:r>
            <a:r>
              <a:rPr lang="en-US" sz="2200" b="1" u="sng" dirty="0">
                <a:solidFill>
                  <a:srgbClr val="002060"/>
                </a:solidFill>
              </a:rPr>
              <a:t>       </a:t>
            </a:r>
            <a:r>
              <a:rPr lang="en-US" sz="2200" u="sng" dirty="0"/>
              <a:t>      </a:t>
            </a:r>
            <a:r>
              <a:rPr lang="en-US" sz="2200" b="1" u="sng" dirty="0">
                <a:solidFill>
                  <a:srgbClr val="002060"/>
                </a:solidFill>
              </a:rPr>
              <a:t>$60,000     600,000</a:t>
            </a:r>
          </a:p>
          <a:p>
            <a:pPr marL="0" indent="0">
              <a:spcBef>
                <a:spcPts val="0"/>
              </a:spcBef>
              <a:buNone/>
            </a:pPr>
            <a:r>
              <a:rPr lang="en-US" sz="2200" b="1" dirty="0">
                <a:solidFill>
                  <a:srgbClr val="002060"/>
                </a:solidFill>
              </a:rPr>
              <a:t>   Goodwill . . . . . . . . . . . . . . . . . . . . . . .  $90,000                $-0-        $90,000</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49616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pPr algn="ctr"/>
            <a:r>
              <a:rPr lang="en-US" sz="4000" dirty="0"/>
              <a:t>Noncontrolling Interest Goodwill Example</a:t>
            </a:r>
          </a:p>
        </p:txBody>
      </p:sp>
      <p:sp>
        <p:nvSpPr>
          <p:cNvPr id="6" name="Slide Number Placeholder 5"/>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11</a:t>
            </a:fld>
            <a:endParaRPr lang="en-US" sz="1000" i="0" dirty="0"/>
          </a:p>
        </p:txBody>
      </p:sp>
      <p:sp>
        <p:nvSpPr>
          <p:cNvPr id="9" name="Rectangle 8"/>
          <p:cNvSpPr/>
          <p:nvPr/>
        </p:nvSpPr>
        <p:spPr>
          <a:xfrm>
            <a:off x="304800" y="1619071"/>
            <a:ext cx="8610600" cy="1246495"/>
          </a:xfrm>
          <a:prstGeom prst="rect">
            <a:avLst/>
          </a:prstGeom>
        </p:spPr>
        <p:txBody>
          <a:bodyPr wrap="square">
            <a:spAutoFit/>
          </a:bodyPr>
          <a:lstStyle/>
          <a:p>
            <a:r>
              <a:rPr lang="en-US" sz="2500" b="1" dirty="0">
                <a:solidFill>
                  <a:srgbClr val="002060"/>
                </a:solidFill>
              </a:rPr>
              <a:t>No excess goodwill is assigned to the noncontrolling interest. Allocated goodwill will not always be proportional to the percentages owned. </a:t>
            </a:r>
          </a:p>
        </p:txBody>
      </p:sp>
      <p:sp>
        <p:nvSpPr>
          <p:cNvPr id="7" name="Content Placeholder 6"/>
          <p:cNvSpPr>
            <a:spLocks noGrp="1"/>
          </p:cNvSpPr>
          <p:nvPr>
            <p:ph idx="1"/>
          </p:nvPr>
        </p:nvSpPr>
        <p:spPr>
          <a:xfrm>
            <a:off x="192024" y="3048000"/>
            <a:ext cx="8723376" cy="3048000"/>
          </a:xfrm>
          <a:prstGeom prst="rect">
            <a:avLst/>
          </a:prstGeom>
          <a:solidFill>
            <a:srgbClr val="FFFFFF"/>
          </a:solidFill>
          <a:ln>
            <a:solidFill>
              <a:schemeClr val="accent1"/>
            </a:solidFill>
          </a:ln>
        </p:spPr>
        <p:txBody>
          <a:bodyPr wrap="square">
            <a:noAutofit/>
          </a:bodyPr>
          <a:lstStyle/>
          <a:p>
            <a:pPr marL="0" indent="0">
              <a:spcBef>
                <a:spcPts val="0"/>
              </a:spcBef>
              <a:buNone/>
            </a:pPr>
            <a:r>
              <a:rPr lang="en-US" sz="2200" b="1" dirty="0">
                <a:solidFill>
                  <a:srgbClr val="002060"/>
                </a:solidFill>
              </a:rPr>
              <a:t>					Controlling	Noncontrolling     </a:t>
            </a:r>
          </a:p>
          <a:p>
            <a:pPr marL="0" indent="0">
              <a:spcBef>
                <a:spcPts val="0"/>
              </a:spcBef>
              <a:buNone/>
            </a:pPr>
            <a:r>
              <a:rPr lang="en-US" sz="2200" b="1" dirty="0">
                <a:solidFill>
                  <a:srgbClr val="002060"/>
                </a:solidFill>
              </a:rPr>
              <a:t>                                                                  Interest            Interest        </a:t>
            </a:r>
          </a:p>
          <a:p>
            <a:pPr marL="0" indent="0">
              <a:spcBef>
                <a:spcPts val="0"/>
              </a:spcBef>
              <a:buNone/>
            </a:pPr>
            <a:r>
              <a:rPr lang="en-US" sz="2200" b="1" dirty="0">
                <a:solidFill>
                  <a:srgbClr val="002060"/>
                </a:solidFill>
              </a:rPr>
              <a:t>Fair value at acquisition date . . . . .     $630,000            $</a:t>
            </a:r>
            <a:r>
              <a:rPr lang="en-US" sz="2200" dirty="0"/>
              <a:t>6</a:t>
            </a:r>
            <a:r>
              <a:rPr lang="en-US" sz="2200" b="1" dirty="0">
                <a:solidFill>
                  <a:srgbClr val="002060"/>
                </a:solidFill>
              </a:rPr>
              <a:t>0,000    </a:t>
            </a:r>
          </a:p>
          <a:p>
            <a:pPr marL="0" indent="0">
              <a:spcBef>
                <a:spcPts val="0"/>
              </a:spcBef>
              <a:buNone/>
            </a:pPr>
            <a:r>
              <a:rPr lang="en-US" sz="2200" b="1" dirty="0">
                <a:solidFill>
                  <a:srgbClr val="002060"/>
                </a:solidFill>
              </a:rPr>
              <a:t>Relative fair value of identifiable net</a:t>
            </a:r>
          </a:p>
          <a:p>
            <a:pPr marL="0" indent="0">
              <a:spcBef>
                <a:spcPts val="0"/>
              </a:spcBef>
              <a:buNone/>
            </a:pPr>
            <a:r>
              <a:rPr lang="en-US" sz="2200" dirty="0"/>
              <a:t>   a</a:t>
            </a:r>
            <a:r>
              <a:rPr lang="en-US" sz="2200" b="1" dirty="0">
                <a:solidFill>
                  <a:srgbClr val="002060"/>
                </a:solidFill>
              </a:rPr>
              <a:t>ssets acquired (90% and </a:t>
            </a:r>
            <a:br>
              <a:rPr lang="en-US" sz="2200" b="1" dirty="0">
                <a:solidFill>
                  <a:srgbClr val="002060"/>
                </a:solidFill>
              </a:rPr>
            </a:br>
            <a:r>
              <a:rPr lang="en-US" sz="2200" b="1" dirty="0">
                <a:solidFill>
                  <a:srgbClr val="002060"/>
                </a:solidFill>
              </a:rPr>
              <a:t>   10% of $600,000) . . . . . . . . . . . . .	 </a:t>
            </a:r>
            <a:r>
              <a:rPr lang="en-US" sz="2200" u="sng" dirty="0"/>
              <a:t>540,000</a:t>
            </a:r>
            <a:r>
              <a:rPr lang="en-US" sz="2200" b="1" u="sng" dirty="0">
                <a:solidFill>
                  <a:srgbClr val="002060"/>
                </a:solidFill>
              </a:rPr>
              <a:t>       </a:t>
            </a:r>
            <a:r>
              <a:rPr lang="en-US" sz="2200" u="sng" dirty="0"/>
              <a:t>      </a:t>
            </a:r>
            <a:r>
              <a:rPr lang="en-US" sz="2200" b="1" u="sng" dirty="0">
                <a:solidFill>
                  <a:srgbClr val="002060"/>
                </a:solidFill>
              </a:rPr>
              <a:t>$60,000</a:t>
            </a:r>
          </a:p>
          <a:p>
            <a:pPr marL="0" indent="0">
              <a:spcBef>
                <a:spcPts val="0"/>
              </a:spcBef>
              <a:buNone/>
            </a:pPr>
            <a:r>
              <a:rPr lang="en-US" sz="2200" b="1" dirty="0">
                <a:solidFill>
                  <a:srgbClr val="002060"/>
                </a:solidFill>
              </a:rPr>
              <a:t>   Goodwill . . . . . . . . . . . . . . . . . . . . . . .  $90,000                $-0-   </a:t>
            </a:r>
          </a:p>
        </p:txBody>
      </p:sp>
      <p:sp>
        <p:nvSpPr>
          <p:cNvPr id="8" name="Rectangle 7"/>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Noncontrolling Interest Additional Issues</a:t>
            </a:r>
          </a:p>
        </p:txBody>
      </p:sp>
      <p:sp>
        <p:nvSpPr>
          <p:cNvPr id="3" name="Content Placeholder 2"/>
          <p:cNvSpPr>
            <a:spLocks noGrp="1"/>
          </p:cNvSpPr>
          <p:nvPr>
            <p:ph idx="1"/>
          </p:nvPr>
        </p:nvSpPr>
        <p:spPr>
          <a:xfrm>
            <a:off x="381000" y="1524000"/>
            <a:ext cx="8458200" cy="4724400"/>
          </a:xfrm>
        </p:spPr>
        <p:txBody>
          <a:bodyPr/>
          <a:lstStyle/>
          <a:p>
            <a:pPr marL="457200" indent="-457200">
              <a:spcBef>
                <a:spcPts val="600"/>
              </a:spcBef>
              <a:spcAft>
                <a:spcPts val="0"/>
              </a:spcAft>
              <a:buSzPct val="100000"/>
            </a:pPr>
            <a:r>
              <a:rPr lang="en-US" sz="2400" dirty="0"/>
              <a:t>If the noncontrolling interest’s proportionate share of subsidiary’s fair values exceeds its total fair value, the excess reduces goodwill recognized by the parent.</a:t>
            </a:r>
          </a:p>
          <a:p>
            <a:pPr marL="457200" indent="-457200">
              <a:spcBef>
                <a:spcPts val="600"/>
              </a:spcBef>
              <a:spcAft>
                <a:spcPts val="0"/>
              </a:spcAft>
              <a:buSzPct val="100000"/>
            </a:pPr>
            <a:r>
              <a:rPr lang="en-US" sz="2400" dirty="0"/>
              <a:t>If the total fair value of the acquired firm is less than the collective sum of its identifiable net assets:</a:t>
            </a:r>
          </a:p>
          <a:p>
            <a:pPr marL="803275" lvl="1" indent="-342900">
              <a:spcBef>
                <a:spcPts val="600"/>
              </a:spcBef>
              <a:spcAft>
                <a:spcPts val="0"/>
              </a:spcAft>
              <a:buSzPct val="100000"/>
            </a:pPr>
            <a:r>
              <a:rPr lang="en-US" sz="2000" dirty="0"/>
              <a:t>A bargain purchase occurs. </a:t>
            </a:r>
          </a:p>
          <a:p>
            <a:pPr marL="803275" lvl="1" indent="-342900">
              <a:spcBef>
                <a:spcPts val="600"/>
              </a:spcBef>
              <a:spcAft>
                <a:spcPts val="0"/>
              </a:spcAft>
              <a:buSzPct val="100000"/>
            </a:pPr>
            <a:r>
              <a:rPr lang="en-US" sz="2000" dirty="0"/>
              <a:t>Parent recognizes the entire gain in current income. </a:t>
            </a:r>
          </a:p>
          <a:p>
            <a:pPr marL="803275" lvl="1" indent="-342900">
              <a:spcBef>
                <a:spcPts val="600"/>
              </a:spcBef>
              <a:spcAft>
                <a:spcPts val="0"/>
              </a:spcAft>
              <a:buSzPct val="100000"/>
            </a:pPr>
            <a:r>
              <a:rPr lang="en-US" sz="2000" b="1" dirty="0">
                <a:solidFill>
                  <a:srgbClr val="002060"/>
                </a:solidFill>
              </a:rPr>
              <a:t>No gain is ever allocated to the noncontrolling interest. </a:t>
            </a:r>
          </a:p>
          <a:p>
            <a:pPr marL="803275" lvl="1" indent="-342900">
              <a:spcBef>
                <a:spcPts val="600"/>
              </a:spcBef>
              <a:spcAft>
                <a:spcPts val="0"/>
              </a:spcAft>
              <a:buSzPct val="100000"/>
            </a:pPr>
            <a:r>
              <a:rPr lang="en-US" sz="2000" dirty="0"/>
              <a:t>If the price per share paid by the parent equals the noncontrolling interest per share fair value, goodwill is recognized proportionately across the two ownership groups.</a:t>
            </a:r>
          </a:p>
        </p:txBody>
      </p:sp>
      <p:sp>
        <p:nvSpPr>
          <p:cNvPr id="7" name="Slide Number Placeholder 6"/>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12</a:t>
            </a:fld>
            <a:endParaRPr lang="en-US" sz="1000" i="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188686" y="164592"/>
            <a:ext cx="8759952" cy="1206500"/>
          </a:xfrm>
        </p:spPr>
        <p:txBody>
          <a:bodyPr/>
          <a:lstStyle/>
          <a:p>
            <a:pPr algn="ctr"/>
            <a:r>
              <a:rPr lang="en-US" sz="4000" dirty="0"/>
              <a:t>Learning Objective 4-4</a:t>
            </a:r>
          </a:p>
        </p:txBody>
      </p:sp>
      <p:sp>
        <p:nvSpPr>
          <p:cNvPr id="9" name="Slide Number Placeholder 8"/>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13</a:t>
            </a:fld>
            <a:endParaRPr lang="en-US" sz="1000" i="0" dirty="0"/>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Demonstrate the computation and allocation of consolidated net income in the presence of a noncontrolling interest.</a:t>
            </a:r>
            <a:endParaRPr lang="en-US" sz="3600" b="1" dirty="0">
              <a:solidFill>
                <a:srgbClr val="002060"/>
              </a:solidFill>
              <a:cs typeface="Times New Roman" pitchFamily="18" charset="0"/>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78563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89186" y="164592"/>
            <a:ext cx="8759952" cy="1206500"/>
          </a:xfrm>
        </p:spPr>
        <p:txBody>
          <a:bodyPr/>
          <a:lstStyle/>
          <a:p>
            <a:pPr algn="ctr"/>
            <a:r>
              <a:rPr lang="en-US" sz="4000" dirty="0"/>
              <a:t>Consolidated Net Income</a:t>
            </a:r>
          </a:p>
        </p:txBody>
      </p:sp>
      <p:sp>
        <p:nvSpPr>
          <p:cNvPr id="7" name="Slide Number Placeholder 6"/>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14</a:t>
            </a:fld>
            <a:endParaRPr lang="en-US" sz="1000" i="0" dirty="0"/>
          </a:p>
        </p:txBody>
      </p:sp>
      <p:sp>
        <p:nvSpPr>
          <p:cNvPr id="2" name="Rectangle 1"/>
          <p:cNvSpPr/>
          <p:nvPr/>
        </p:nvSpPr>
        <p:spPr>
          <a:xfrm>
            <a:off x="411480" y="1554480"/>
            <a:ext cx="8321040" cy="5047536"/>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sz="2600" b="1" dirty="0">
                <a:solidFill>
                  <a:srgbClr val="002060"/>
                </a:solidFill>
                <a:latin typeface="Times New Roman"/>
                <a:cs typeface="Times New Roman"/>
              </a:rPr>
              <a:t>To reflect the economic unit concept, consolidated net income includes 100 percent of both the parent’s and the subsidiary’s net income, adjusted for excess acquisition-date fair value over book value amortizations.</a:t>
            </a:r>
          </a:p>
          <a:p>
            <a:pPr marL="457200" indent="-457200">
              <a:spcBef>
                <a:spcPts val="600"/>
              </a:spcBef>
              <a:spcAft>
                <a:spcPts val="0"/>
              </a:spcAft>
              <a:buFont typeface="Wingdings" panose="05000000000000000000" pitchFamily="2" charset="2"/>
              <a:buChar char="Ø"/>
            </a:pPr>
            <a:r>
              <a:rPr lang="en-US" sz="2600" b="1" dirty="0">
                <a:solidFill>
                  <a:srgbClr val="002060"/>
                </a:solidFill>
                <a:latin typeface="Times New Roman"/>
                <a:cs typeface="Times New Roman"/>
              </a:rPr>
              <a:t>Once consolidated net income is determined, it is allocated to the parent company and the noncontrolling interests. </a:t>
            </a:r>
          </a:p>
          <a:p>
            <a:pPr marL="457200" indent="-457200">
              <a:spcBef>
                <a:spcPts val="600"/>
              </a:spcBef>
              <a:spcAft>
                <a:spcPts val="0"/>
              </a:spcAft>
              <a:buFont typeface="Wingdings" panose="05000000000000000000" pitchFamily="2" charset="2"/>
              <a:buChar char="Ø"/>
            </a:pPr>
            <a:r>
              <a:rPr lang="en-US" sz="2600" b="1" dirty="0">
                <a:solidFill>
                  <a:srgbClr val="002060"/>
                </a:solidFill>
                <a:latin typeface="Times New Roman"/>
                <a:cs typeface="Times New Roman"/>
              </a:rPr>
              <a:t>Noncontrolling interests’ ownership pertains only to the subsidiary; its share of consolidated net income is limited to a share of the adjusted subsidiary’s net income. </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89186" y="164592"/>
            <a:ext cx="8759952" cy="1206500"/>
          </a:xfrm>
        </p:spPr>
        <p:txBody>
          <a:bodyPr/>
          <a:lstStyle/>
          <a:p>
            <a:pPr algn="ctr"/>
            <a:r>
              <a:rPr lang="en-US" sz="4000" dirty="0"/>
              <a:t>Noncontrolling Interest in </a:t>
            </a:r>
            <a:br>
              <a:rPr lang="en-US" sz="4000" dirty="0"/>
            </a:br>
            <a:r>
              <a:rPr lang="en-US" sz="4000" dirty="0"/>
              <a:t>Subsidiary Net Income</a:t>
            </a:r>
          </a:p>
        </p:txBody>
      </p:sp>
      <p:sp>
        <p:nvSpPr>
          <p:cNvPr id="7" name="Slide Number Placeholder 6"/>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15</a:t>
            </a:fld>
            <a:endParaRPr lang="en-US" sz="1000" i="0" dirty="0"/>
          </a:p>
        </p:txBody>
      </p:sp>
      <p:sp>
        <p:nvSpPr>
          <p:cNvPr id="4" name="Rectangle 3"/>
          <p:cNvSpPr/>
          <p:nvPr/>
        </p:nvSpPr>
        <p:spPr>
          <a:xfrm>
            <a:off x="411480" y="1554480"/>
            <a:ext cx="8321040" cy="2308324"/>
          </a:xfrm>
          <a:prstGeom prst="rect">
            <a:avLst/>
          </a:prstGeom>
        </p:spPr>
        <p:txBody>
          <a:bodyPr wrap="square">
            <a:spAutoFit/>
          </a:bodyPr>
          <a:lstStyle/>
          <a:p>
            <a:r>
              <a:rPr lang="en-US" b="1" dirty="0">
                <a:solidFill>
                  <a:srgbClr val="002060"/>
                </a:solidFill>
              </a:rPr>
              <a:t>Parker acquires 90 percent of Stone Company. Current year consolidated net income equals $108,000 including $10,000 of annual acquisition-date excess fair-value amortization. If Strong reports revenues of $280,000 and expenses of $160,000 (internal book values), the noncontrolling interest share of Strong’s income can be computed as follows:</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Content Placeholder 2" descr="Screen Shot 2019-09-11 at 11.47.17 AM.png"/>
          <p:cNvPicPr>
            <a:picLocks noGrp="1" noChangeAspect="1"/>
          </p:cNvPicPr>
          <p:nvPr>
            <p:ph idx="1"/>
          </p:nvPr>
        </p:nvPicPr>
        <p:blipFill>
          <a:blip r:embed="rId3">
            <a:extLst>
              <a:ext uri="{28A0092B-C50C-407E-A947-70E740481C1C}">
                <a14:useLocalDpi xmlns:a14="http://schemas.microsoft.com/office/drawing/2010/main" val="0"/>
              </a:ext>
            </a:extLst>
          </a:blip>
          <a:srcRect t="-53488" b="-53488"/>
          <a:stretch>
            <a:fillRect/>
          </a:stretch>
        </p:blipFill>
        <p:spPr>
          <a:xfrm>
            <a:off x="1219200" y="2743200"/>
            <a:ext cx="7086600" cy="4724400"/>
          </a:xfrm>
        </p:spPr>
      </p:pic>
    </p:spTree>
    <p:extLst>
      <p:ext uri="{BB962C8B-B14F-4D97-AF65-F5344CB8AC3E}">
        <p14:creationId xmlns:p14="http://schemas.microsoft.com/office/powerpoint/2010/main" val="3902466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89186" y="165100"/>
            <a:ext cx="8759952" cy="1206500"/>
          </a:xfrm>
        </p:spPr>
        <p:txBody>
          <a:bodyPr/>
          <a:lstStyle/>
          <a:p>
            <a:pPr algn="ctr"/>
            <a:r>
              <a:rPr lang="en-US" sz="4000" dirty="0"/>
              <a:t>Accounting for Noncontrolling Interest in Subsidiary Net Income</a:t>
            </a:r>
          </a:p>
        </p:txBody>
      </p:sp>
      <p:sp>
        <p:nvSpPr>
          <p:cNvPr id="7" name="Slide Number Placeholder 6"/>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16</a:t>
            </a:fld>
            <a:endParaRPr lang="en-US" sz="1000" i="0" dirty="0"/>
          </a:p>
        </p:txBody>
      </p:sp>
      <p:sp>
        <p:nvSpPr>
          <p:cNvPr id="2" name="Rectangle 1"/>
          <p:cNvSpPr/>
          <p:nvPr/>
        </p:nvSpPr>
        <p:spPr>
          <a:xfrm>
            <a:off x="411480" y="1554479"/>
            <a:ext cx="8321040" cy="4570482"/>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sz="2600" b="1" dirty="0">
                <a:solidFill>
                  <a:srgbClr val="002060"/>
                </a:solidFill>
              </a:rPr>
              <a:t>The $11,000 noncontrolling interest share of adjusted subsidiary net income is equivalent to the noncontrolling interest share of consolidated net income, which is then subtracted from consolidated net income to </a:t>
            </a:r>
            <a:r>
              <a:rPr lang="en-US" sz="2600" b="1" u="sng" dirty="0">
                <a:solidFill>
                  <a:srgbClr val="002060"/>
                </a:solidFill>
              </a:rPr>
              <a:t>determine the parent’s interest in consolidated net income</a:t>
            </a:r>
            <a:r>
              <a:rPr lang="en-US" sz="2600" b="1" dirty="0">
                <a:solidFill>
                  <a:srgbClr val="002060"/>
                </a:solidFill>
              </a:rPr>
              <a:t>.</a:t>
            </a:r>
          </a:p>
          <a:p>
            <a:pPr marL="457200" indent="-457200">
              <a:spcBef>
                <a:spcPts val="600"/>
              </a:spcBef>
              <a:spcAft>
                <a:spcPts val="0"/>
              </a:spcAft>
              <a:buFont typeface="Wingdings" panose="05000000000000000000" pitchFamily="2" charset="2"/>
              <a:buChar char="Ø"/>
            </a:pPr>
            <a:r>
              <a:rPr lang="en-US" sz="2600" b="1" dirty="0">
                <a:solidFill>
                  <a:srgbClr val="002060"/>
                </a:solidFill>
              </a:rPr>
              <a:t>The noncontrolling shareholders’ portion of consolidated net income is limited to their 10 percent share of adjusted </a:t>
            </a:r>
            <a:r>
              <a:rPr lang="en-US" sz="2600" b="1" i="1" dirty="0">
                <a:solidFill>
                  <a:srgbClr val="002060"/>
                </a:solidFill>
              </a:rPr>
              <a:t>subsidiary</a:t>
            </a:r>
            <a:r>
              <a:rPr lang="en-US" sz="2600" b="1" dirty="0">
                <a:solidFill>
                  <a:srgbClr val="002060"/>
                </a:solidFill>
              </a:rPr>
              <a:t> income. They own a 10 percent interest in the subsidiary company but no ownership in the parent firm.</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95189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188686" y="164592"/>
            <a:ext cx="8759952" cy="1206500"/>
          </a:xfrm>
        </p:spPr>
        <p:txBody>
          <a:bodyPr/>
          <a:lstStyle/>
          <a:p>
            <a:pPr algn="ctr"/>
            <a:r>
              <a:rPr lang="en-US" sz="4000" dirty="0"/>
              <a:t>Learning Objective 4-5</a:t>
            </a:r>
          </a:p>
        </p:txBody>
      </p:sp>
      <p:sp>
        <p:nvSpPr>
          <p:cNvPr id="9" name="Slide Number Placeholder 8"/>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17</a:t>
            </a:fld>
            <a:endParaRPr lang="en-US" sz="1000" i="0" dirty="0"/>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Identify and calculate the four noncontrolling interest figures that must be included within the consolidation process and prepare a consolidation worksheet in the presence of a noncontrolling interest.</a:t>
            </a:r>
            <a:endParaRPr lang="en-US" sz="3600" b="1" dirty="0">
              <a:solidFill>
                <a:srgbClr val="002060"/>
              </a:solidFill>
              <a:cs typeface="Times New Roman" pitchFamily="18" charset="0"/>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64750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92024" y="164592"/>
            <a:ext cx="8759952" cy="1206500"/>
          </a:xfrm>
        </p:spPr>
        <p:txBody>
          <a:bodyPr/>
          <a:lstStyle/>
          <a:p>
            <a:r>
              <a:rPr lang="en-US" sz="4000" dirty="0"/>
              <a:t>Partial Ownership Consolidations—Acquisition Method</a:t>
            </a:r>
          </a:p>
        </p:txBody>
      </p:sp>
      <p:sp>
        <p:nvSpPr>
          <p:cNvPr id="7" name="Slide Number Placeholder 6"/>
          <p:cNvSpPr>
            <a:spLocks noGrp="1"/>
          </p:cNvSpPr>
          <p:nvPr>
            <p:ph type="sldNum" sz="quarter" idx="4"/>
          </p:nvPr>
        </p:nvSpPr>
        <p:spPr>
          <a:xfrm>
            <a:off x="8229600" y="6553200"/>
            <a:ext cx="624994" cy="381000"/>
          </a:xfrm>
        </p:spPr>
        <p:txBody>
          <a:bodyPr/>
          <a:lstStyle/>
          <a:p>
            <a:pPr>
              <a:defRPr/>
            </a:pPr>
            <a:r>
              <a:rPr lang="en-US" sz="1000" i="0" dirty="0"/>
              <a:t>4-</a:t>
            </a:r>
            <a:fld id="{B389CB3F-DA7F-4D11-BE91-32EDAB2B185B}" type="slidenum">
              <a:rPr lang="en-US" sz="1000" i="0" smtClean="0"/>
              <a:pPr>
                <a:defRPr/>
              </a:pPr>
              <a:t>18</a:t>
            </a:fld>
            <a:endParaRPr lang="en-US" sz="1000" i="0" dirty="0"/>
          </a:p>
        </p:txBody>
      </p:sp>
      <p:sp>
        <p:nvSpPr>
          <p:cNvPr id="2" name="Rectangle 1"/>
          <p:cNvSpPr/>
          <p:nvPr/>
        </p:nvSpPr>
        <p:spPr>
          <a:xfrm>
            <a:off x="411480" y="1554480"/>
            <a:ext cx="8321040" cy="4247317"/>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sz="2600" b="1" dirty="0">
                <a:solidFill>
                  <a:srgbClr val="002060"/>
                </a:solidFill>
              </a:rPr>
              <a:t>The acquisition method incorporates 100 percent of the subsidiary’s assets and liabilities at their acquisition-date fair values in the consolidated financial statements. </a:t>
            </a:r>
          </a:p>
          <a:p>
            <a:pPr marL="457200" indent="-457200">
              <a:spcBef>
                <a:spcPts val="600"/>
              </a:spcBef>
              <a:spcAft>
                <a:spcPts val="0"/>
              </a:spcAft>
              <a:buFont typeface="Wingdings" panose="05000000000000000000" pitchFamily="2" charset="2"/>
              <a:buChar char="Ø"/>
            </a:pPr>
            <a:r>
              <a:rPr lang="en-US" sz="2600" b="1" dirty="0">
                <a:solidFill>
                  <a:srgbClr val="002060"/>
                </a:solidFill>
              </a:rPr>
              <a:t>Subsequent to acquisition, changes in current fair values for assets and liabilities are not recognized. </a:t>
            </a:r>
          </a:p>
          <a:p>
            <a:pPr marL="457200" indent="-457200">
              <a:spcBef>
                <a:spcPts val="600"/>
              </a:spcBef>
              <a:spcAft>
                <a:spcPts val="0"/>
              </a:spcAft>
              <a:buFont typeface="Wingdings" panose="05000000000000000000" pitchFamily="2" charset="2"/>
              <a:buChar char="Ø"/>
            </a:pPr>
            <a:r>
              <a:rPr lang="en-US" sz="2600" b="1" dirty="0">
                <a:solidFill>
                  <a:srgbClr val="002060"/>
                </a:solidFill>
              </a:rPr>
              <a:t>Subsidiary assets acquired and liabilities assumed are reflected in future consolidated financial statements using acquisition-date fair values net of subsequent amortizations (or reduced for impairment). </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92023" y="164592"/>
            <a:ext cx="8759952" cy="1206500"/>
          </a:xfrm>
        </p:spPr>
        <p:txBody>
          <a:bodyPr/>
          <a:lstStyle/>
          <a:p>
            <a:pPr algn="ctr"/>
            <a:r>
              <a:rPr lang="en-US" sz="4000" dirty="0"/>
              <a:t>Noncontrolling Interest </a:t>
            </a:r>
            <a:br>
              <a:rPr lang="en-US" sz="4000" dirty="0"/>
            </a:br>
            <a:r>
              <a:rPr lang="en-US" sz="4000" dirty="0"/>
              <a:t>and Consolidations</a:t>
            </a:r>
          </a:p>
        </p:txBody>
      </p:sp>
      <p:sp>
        <p:nvSpPr>
          <p:cNvPr id="7" name="Slide Number Placeholder 6"/>
          <p:cNvSpPr>
            <a:spLocks noGrp="1"/>
          </p:cNvSpPr>
          <p:nvPr>
            <p:ph type="sldNum" sz="quarter" idx="4"/>
          </p:nvPr>
        </p:nvSpPr>
        <p:spPr>
          <a:xfrm>
            <a:off x="8229600" y="6553200"/>
            <a:ext cx="624994" cy="381000"/>
          </a:xfrm>
        </p:spPr>
        <p:txBody>
          <a:bodyPr/>
          <a:lstStyle/>
          <a:p>
            <a:pPr>
              <a:defRPr/>
            </a:pPr>
            <a:r>
              <a:rPr lang="en-US" sz="1000" i="0" dirty="0"/>
              <a:t>4-</a:t>
            </a:r>
            <a:fld id="{B389CB3F-DA7F-4D11-BE91-32EDAB2B185B}" type="slidenum">
              <a:rPr lang="en-US" sz="1000" i="0" smtClean="0"/>
              <a:pPr>
                <a:defRPr/>
              </a:pPr>
              <a:t>19</a:t>
            </a:fld>
            <a:endParaRPr lang="en-US" sz="1000" i="0" dirty="0"/>
          </a:p>
        </p:txBody>
      </p:sp>
      <p:sp>
        <p:nvSpPr>
          <p:cNvPr id="5" name="Rectangle 3"/>
          <p:cNvSpPr>
            <a:spLocks noChangeArrowheads="1"/>
          </p:cNvSpPr>
          <p:nvPr/>
        </p:nvSpPr>
        <p:spPr bwMode="auto">
          <a:xfrm>
            <a:off x="411480" y="1554480"/>
            <a:ext cx="8321040" cy="4706417"/>
          </a:xfrm>
          <a:prstGeom prst="rect">
            <a:avLst/>
          </a:prstGeom>
          <a:noFill/>
          <a:ln w="12700">
            <a:noFill/>
            <a:miter lim="800000"/>
            <a:headEnd/>
            <a:tailEnd/>
          </a:ln>
        </p:spPr>
        <p:txBody>
          <a:bodyPr wrap="square" lIns="90488" tIns="44450" rIns="90488" bIns="44450">
            <a:spAutoFit/>
          </a:bodyPr>
          <a:lstStyle/>
          <a:p>
            <a:pPr>
              <a:spcBef>
                <a:spcPts val="600"/>
              </a:spcBef>
            </a:pPr>
            <a:r>
              <a:rPr lang="en-US" sz="2500" b="1" dirty="0">
                <a:solidFill>
                  <a:srgbClr val="002060"/>
                </a:solidFill>
                <a:cs typeface="Times New Roman" pitchFamily="18" charset="0"/>
              </a:rPr>
              <a:t>The consolidation is substantially unchanged with the presence of a noncontrolling interest. </a:t>
            </a:r>
          </a:p>
          <a:p>
            <a:pPr>
              <a:spcBef>
                <a:spcPts val="600"/>
              </a:spcBef>
            </a:pPr>
            <a:r>
              <a:rPr lang="en-US" sz="2500" b="1" dirty="0">
                <a:solidFill>
                  <a:srgbClr val="002060"/>
                </a:solidFill>
              </a:rPr>
              <a:t>The parent company must determine and enter each of these figures when constructing a worksheet:</a:t>
            </a:r>
          </a:p>
          <a:p>
            <a:pPr marL="457200" indent="-457200">
              <a:spcBef>
                <a:spcPts val="600"/>
              </a:spcBef>
              <a:buFont typeface="Wingdings" panose="05000000000000000000" pitchFamily="2" charset="2"/>
              <a:buChar char="Ø"/>
            </a:pPr>
            <a:r>
              <a:rPr lang="en-US" sz="2500" b="1" dirty="0">
                <a:solidFill>
                  <a:srgbClr val="002060"/>
                </a:solidFill>
                <a:cs typeface="Times New Roman" pitchFamily="18" charset="0"/>
              </a:rPr>
              <a:t>Noncontrolling interest in subsidiary at beginning of current year.</a:t>
            </a:r>
          </a:p>
          <a:p>
            <a:pPr marL="457200" indent="-457200">
              <a:spcBef>
                <a:spcPts val="600"/>
              </a:spcBef>
              <a:buClr>
                <a:srgbClr val="002060"/>
              </a:buClr>
              <a:buFont typeface="Wingdings" pitchFamily="2" charset="2"/>
              <a:buChar char="Ø"/>
              <a:defRPr/>
            </a:pPr>
            <a:r>
              <a:rPr lang="en-US" sz="2500" b="1" dirty="0">
                <a:solidFill>
                  <a:srgbClr val="002060"/>
                </a:solidFill>
              </a:rPr>
              <a:t>Net income attributable to noncontrolling interest. </a:t>
            </a:r>
          </a:p>
          <a:p>
            <a:pPr marL="457200" indent="-457200">
              <a:spcBef>
                <a:spcPts val="600"/>
              </a:spcBef>
              <a:buClr>
                <a:srgbClr val="002060"/>
              </a:buClr>
              <a:buFont typeface="Wingdings" pitchFamily="2" charset="2"/>
              <a:buChar char="Ø"/>
              <a:defRPr/>
            </a:pPr>
            <a:r>
              <a:rPr lang="en-US" sz="2500" b="1" dirty="0">
                <a:solidFill>
                  <a:srgbClr val="002060"/>
                </a:solidFill>
              </a:rPr>
              <a:t>Subsidiary dividends attributable to noncontrolling interest.</a:t>
            </a:r>
          </a:p>
          <a:p>
            <a:pPr marL="457200" indent="-457200">
              <a:spcBef>
                <a:spcPts val="600"/>
              </a:spcBef>
              <a:buClr>
                <a:srgbClr val="002060"/>
              </a:buClr>
              <a:buFont typeface="Wingdings" pitchFamily="2" charset="2"/>
              <a:buChar char="Ø"/>
              <a:defRPr/>
            </a:pPr>
            <a:r>
              <a:rPr lang="en-US" sz="2500" b="1" dirty="0">
                <a:solidFill>
                  <a:srgbClr val="002060"/>
                </a:solidFill>
              </a:rPr>
              <a:t>Noncontrolling interest as of the end of the year (three balances above combined).</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02293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188686" y="164592"/>
            <a:ext cx="8759952" cy="1206500"/>
          </a:xfrm>
        </p:spPr>
        <p:txBody>
          <a:bodyPr/>
          <a:lstStyle/>
          <a:p>
            <a:pPr algn="ctr"/>
            <a:r>
              <a:rPr lang="en-US" sz="4000" dirty="0"/>
              <a:t>Learning Objective 4-1</a:t>
            </a:r>
          </a:p>
        </p:txBody>
      </p:sp>
      <p:sp>
        <p:nvSpPr>
          <p:cNvPr id="9" name="Slide Number Placeholder 8"/>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2</a:t>
            </a:fld>
            <a:endParaRPr lang="en-US" sz="1000" i="0" dirty="0"/>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Understand that business combinations can occur with less than complete ownership.</a:t>
            </a:r>
            <a:endParaRPr lang="en-US" sz="3600" b="1" dirty="0">
              <a:solidFill>
                <a:srgbClr val="002060"/>
              </a:solidFill>
              <a:cs typeface="Times New Roman" pitchFamily="18" charset="0"/>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15991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92024" y="164592"/>
            <a:ext cx="8763000" cy="1206500"/>
          </a:xfrm>
        </p:spPr>
        <p:txBody>
          <a:bodyPr/>
          <a:lstStyle/>
          <a:p>
            <a:r>
              <a:rPr lang="en-US" sz="4000" dirty="0"/>
              <a:t>Partial Acquisition with </a:t>
            </a:r>
            <a:br>
              <a:rPr lang="en-US" sz="4000" dirty="0"/>
            </a:br>
            <a:r>
              <a:rPr lang="en-US" sz="4000" dirty="0"/>
              <a:t>No Control Premium Example</a:t>
            </a:r>
          </a:p>
        </p:txBody>
      </p:sp>
      <p:sp>
        <p:nvSpPr>
          <p:cNvPr id="8" name="Slide Number Placeholder 7"/>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20</a:t>
            </a:fld>
            <a:endParaRPr lang="en-US" sz="1000" i="0" dirty="0"/>
          </a:p>
        </p:txBody>
      </p:sp>
      <p:sp>
        <p:nvSpPr>
          <p:cNvPr id="7" name="Rectangle 6"/>
          <p:cNvSpPr/>
          <p:nvPr/>
        </p:nvSpPr>
        <p:spPr>
          <a:xfrm>
            <a:off x="411480" y="1554480"/>
            <a:ext cx="8321040" cy="4970591"/>
          </a:xfrm>
          <a:prstGeom prst="rect">
            <a:avLst/>
          </a:prstGeom>
        </p:spPr>
        <p:txBody>
          <a:bodyPr wrap="square">
            <a:spAutoFit/>
          </a:bodyPr>
          <a:lstStyle/>
          <a:p>
            <a:pPr>
              <a:spcBef>
                <a:spcPts val="1200"/>
              </a:spcBef>
              <a:buClr>
                <a:srgbClr val="002060"/>
              </a:buClr>
              <a:defRPr/>
            </a:pPr>
            <a:r>
              <a:rPr lang="en-US" b="1" dirty="0">
                <a:solidFill>
                  <a:srgbClr val="002060"/>
                </a:solidFill>
                <a:cs typeface="Times New Roman" pitchFamily="18" charset="0"/>
              </a:rPr>
              <a:t>Assume that King Co. acquires 80 percent of Pawn Co.’s 100,000 outstanding voting shares on January 1, 2020, for $9.75 per share or a total of $780,000 cash consideration. </a:t>
            </a:r>
          </a:p>
          <a:p>
            <a:pPr marL="460375" indent="-460375">
              <a:spcBef>
                <a:spcPts val="1200"/>
              </a:spcBef>
              <a:buClr>
                <a:srgbClr val="002060"/>
              </a:buClr>
              <a:buFont typeface="Wingdings" pitchFamily="2" charset="2"/>
              <a:buChar char="Ø"/>
              <a:defRPr/>
            </a:pPr>
            <a:r>
              <a:rPr lang="en-US" b="1" dirty="0">
                <a:solidFill>
                  <a:srgbClr val="002060"/>
                </a:solidFill>
                <a:cs typeface="Times New Roman" pitchFamily="18" charset="0"/>
              </a:rPr>
              <a:t>The shares are trading at an average of $9.75 per share before and after the acquisition.</a:t>
            </a:r>
          </a:p>
          <a:p>
            <a:pPr marL="460375" indent="-460375">
              <a:spcBef>
                <a:spcPts val="1200"/>
              </a:spcBef>
              <a:buClr>
                <a:srgbClr val="002060"/>
              </a:buClr>
              <a:buFont typeface="Wingdings" pitchFamily="2" charset="2"/>
              <a:buChar char="Ø"/>
              <a:defRPr/>
            </a:pPr>
            <a:r>
              <a:rPr lang="en-US" b="1" dirty="0">
                <a:solidFill>
                  <a:srgbClr val="002060"/>
                </a:solidFill>
                <a:cs typeface="Times New Roman" pitchFamily="18" charset="0"/>
              </a:rPr>
              <a:t>The total fair value of Pawn to be used initially in consolidation is:</a:t>
            </a:r>
            <a:br>
              <a:rPr lang="en-US" b="1" dirty="0">
                <a:solidFill>
                  <a:srgbClr val="002060"/>
                </a:solidFill>
                <a:cs typeface="Times New Roman" pitchFamily="18" charset="0"/>
              </a:rPr>
            </a:br>
            <a:endParaRPr lang="en-US" sz="900" b="1" dirty="0">
              <a:solidFill>
                <a:srgbClr val="002060"/>
              </a:solidFill>
              <a:cs typeface="Times New Roman" pitchFamily="18" charset="0"/>
            </a:endParaRPr>
          </a:p>
          <a:p>
            <a:pPr marL="274320">
              <a:spcBef>
                <a:spcPts val="0"/>
              </a:spcBef>
              <a:buClr>
                <a:srgbClr val="002060"/>
              </a:buClr>
              <a:defRPr/>
            </a:pPr>
            <a:r>
              <a:rPr lang="en-US" b="1" dirty="0">
                <a:solidFill>
                  <a:srgbClr val="002060"/>
                </a:solidFill>
                <a:cs typeface="Times New Roman" pitchFamily="18" charset="0"/>
              </a:rPr>
              <a:t>Consideration transferred by King</a:t>
            </a:r>
            <a:br>
              <a:rPr lang="en-US" b="1" dirty="0">
                <a:solidFill>
                  <a:srgbClr val="002060"/>
                </a:solidFill>
                <a:cs typeface="Times New Roman" pitchFamily="18" charset="0"/>
              </a:rPr>
            </a:br>
            <a:r>
              <a:rPr lang="en-US" b="1" dirty="0">
                <a:solidFill>
                  <a:srgbClr val="002060"/>
                </a:solidFill>
                <a:cs typeface="Times New Roman" pitchFamily="18" charset="0"/>
              </a:rPr>
              <a:t>($9.75 × 80,000 shares) . . . . . . . . . . . . . . . . $780,000</a:t>
            </a:r>
          </a:p>
          <a:p>
            <a:pPr marL="274320">
              <a:spcBef>
                <a:spcPts val="0"/>
              </a:spcBef>
              <a:buClr>
                <a:srgbClr val="002060"/>
              </a:buClr>
              <a:defRPr/>
            </a:pPr>
            <a:r>
              <a:rPr lang="en-US" b="1" dirty="0">
                <a:solidFill>
                  <a:srgbClr val="002060"/>
                </a:solidFill>
                <a:cs typeface="Times New Roman" pitchFamily="18" charset="0"/>
              </a:rPr>
              <a:t>Noncontrolling interest fair value</a:t>
            </a:r>
            <a:br>
              <a:rPr lang="en-US" b="1" dirty="0">
                <a:solidFill>
                  <a:srgbClr val="002060"/>
                </a:solidFill>
                <a:cs typeface="Times New Roman" pitchFamily="18" charset="0"/>
              </a:rPr>
            </a:br>
            <a:r>
              <a:rPr lang="en-US" b="1" dirty="0">
                <a:solidFill>
                  <a:srgbClr val="002060"/>
                </a:solidFill>
                <a:cs typeface="Times New Roman" pitchFamily="18" charset="0"/>
              </a:rPr>
              <a:t>($9.75 × 20,000 shares) . . . . . . . . . . . . . . . . . </a:t>
            </a:r>
            <a:r>
              <a:rPr lang="en-US" b="1" u="sng" dirty="0">
                <a:solidFill>
                  <a:srgbClr val="002060"/>
                </a:solidFill>
                <a:cs typeface="Times New Roman" pitchFamily="18" charset="0"/>
              </a:rPr>
              <a:t>195,000</a:t>
            </a:r>
          </a:p>
          <a:p>
            <a:pPr marL="274320">
              <a:spcBef>
                <a:spcPts val="0"/>
              </a:spcBef>
              <a:buClr>
                <a:srgbClr val="002060"/>
              </a:buClr>
              <a:defRPr/>
            </a:pPr>
            <a:r>
              <a:rPr lang="en-US" b="1" dirty="0">
                <a:solidFill>
                  <a:srgbClr val="002060"/>
                </a:solidFill>
                <a:cs typeface="Times New Roman" pitchFamily="18" charset="0"/>
              </a:rPr>
              <a:t>Pawn’s total fair value on Jan. 1, 2020 . . . $975,000</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92024" y="164592"/>
            <a:ext cx="8759952" cy="1206500"/>
          </a:xfrm>
        </p:spPr>
        <p:txBody>
          <a:bodyPr/>
          <a:lstStyle/>
          <a:p>
            <a:pPr algn="ctr"/>
            <a:r>
              <a:rPr lang="en-US" sz="4000" dirty="0"/>
              <a:t>Noncontrolling Interest—Excess </a:t>
            </a:r>
            <a:br>
              <a:rPr lang="en-US" sz="4000" dirty="0"/>
            </a:br>
            <a:r>
              <a:rPr lang="en-US" sz="4000" dirty="0"/>
              <a:t>Fair-Value Allocations Example</a:t>
            </a:r>
          </a:p>
        </p:txBody>
      </p:sp>
      <p:sp>
        <p:nvSpPr>
          <p:cNvPr id="7" name="Slide Number Placeholder 6"/>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21</a:t>
            </a:fld>
            <a:endParaRPr lang="en-US" sz="1000" i="0" dirty="0"/>
          </a:p>
        </p:txBody>
      </p:sp>
      <p:sp>
        <p:nvSpPr>
          <p:cNvPr id="2" name="Rectangle 1"/>
          <p:cNvSpPr/>
          <p:nvPr/>
        </p:nvSpPr>
        <p:spPr>
          <a:xfrm>
            <a:off x="2332520" y="1447800"/>
            <a:ext cx="4478960" cy="369332"/>
          </a:xfrm>
          <a:prstGeom prst="rect">
            <a:avLst/>
          </a:prstGeom>
        </p:spPr>
        <p:txBody>
          <a:bodyPr wrap="none">
            <a:spAutoFit/>
          </a:bodyPr>
          <a:lstStyle/>
          <a:p>
            <a:r>
              <a:rPr lang="en-US" sz="1800" b="1" dirty="0">
                <a:solidFill>
                  <a:srgbClr val="002060"/>
                </a:solidFill>
              </a:rPr>
              <a:t>EXHIBIT 4.3 Excess Fair-Value Allocations </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8" name="Picture 7" descr="Screen Shot 2019-09-11 at 11.50.4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828800"/>
            <a:ext cx="7899469" cy="47371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pPr algn="ctr"/>
            <a:r>
              <a:rPr lang="en-US" sz="4000" dirty="0"/>
              <a:t>Noncontrolling Interest—Changes in Retained Earnings Example</a:t>
            </a:r>
          </a:p>
        </p:txBody>
      </p:sp>
      <p:sp>
        <p:nvSpPr>
          <p:cNvPr id="5" name="Slide Number Placeholder 4"/>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22</a:t>
            </a:fld>
            <a:endParaRPr lang="en-US" sz="1000" i="0" dirty="0"/>
          </a:p>
        </p:txBody>
      </p:sp>
      <p:sp>
        <p:nvSpPr>
          <p:cNvPr id="8" name="Rectangle 7"/>
          <p:cNvSpPr/>
          <p:nvPr/>
        </p:nvSpPr>
        <p:spPr>
          <a:xfrm>
            <a:off x="411480" y="1554480"/>
            <a:ext cx="8321040" cy="1200329"/>
          </a:xfrm>
          <a:prstGeom prst="rect">
            <a:avLst/>
          </a:prstGeom>
        </p:spPr>
        <p:txBody>
          <a:bodyPr wrap="square">
            <a:spAutoFit/>
          </a:bodyPr>
          <a:lstStyle/>
          <a:p>
            <a:r>
              <a:rPr lang="en-US" b="1" dirty="0">
                <a:solidFill>
                  <a:srgbClr val="002060"/>
                </a:solidFill>
              </a:rPr>
              <a:t>To complete the information needed for this combination, assume that Pawn Company reports the following changes in retained earnings since King’s acquisition:</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1 at 11.52.58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48000"/>
            <a:ext cx="9144000" cy="221117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92024" y="164592"/>
            <a:ext cx="8759952" cy="1206500"/>
          </a:xfrm>
        </p:spPr>
        <p:txBody>
          <a:bodyPr/>
          <a:lstStyle/>
          <a:p>
            <a:r>
              <a:rPr lang="en-US" sz="4000" dirty="0"/>
              <a:t>Noncontrolling Interest—Worksheet Process Example</a:t>
            </a:r>
          </a:p>
        </p:txBody>
      </p:sp>
      <p:sp>
        <p:nvSpPr>
          <p:cNvPr id="6" name="Slide Number Placeholder 5"/>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23</a:t>
            </a:fld>
            <a:endParaRPr lang="en-US" sz="1000" i="0" dirty="0"/>
          </a:p>
        </p:txBody>
      </p:sp>
      <p:sp>
        <p:nvSpPr>
          <p:cNvPr id="3" name="TextBox 2"/>
          <p:cNvSpPr txBox="1"/>
          <p:nvPr/>
        </p:nvSpPr>
        <p:spPr>
          <a:xfrm>
            <a:off x="411480" y="1554480"/>
            <a:ext cx="8321040" cy="3693319"/>
          </a:xfrm>
          <a:prstGeom prst="rect">
            <a:avLst/>
          </a:prstGeom>
          <a:noFill/>
        </p:spPr>
        <p:txBody>
          <a:bodyPr wrap="square">
            <a:spAutoFit/>
          </a:bodyPr>
          <a:lstStyle/>
          <a:p>
            <a:pPr marL="457200" indent="-457200">
              <a:spcBef>
                <a:spcPts val="600"/>
              </a:spcBef>
              <a:buFont typeface="Wingdings" panose="05000000000000000000" pitchFamily="2" charset="2"/>
              <a:buChar char="Ø"/>
              <a:defRPr/>
            </a:pPr>
            <a:r>
              <a:rPr lang="en-US" sz="2800" b="1" dirty="0">
                <a:solidFill>
                  <a:srgbClr val="002060"/>
                </a:solidFill>
                <a:cs typeface="Times New Roman" pitchFamily="18" charset="0"/>
              </a:rPr>
              <a:t>King uses the equity method to account for Pawn subsequent to acquisition. The consolidation process is substantially the same as consolidation without a noncontrolling interest.</a:t>
            </a:r>
          </a:p>
          <a:p>
            <a:pPr marL="457200" indent="-457200">
              <a:spcBef>
                <a:spcPts val="600"/>
              </a:spcBef>
              <a:buFont typeface="Wingdings" panose="05000000000000000000" pitchFamily="2" charset="2"/>
              <a:buChar char="Ø"/>
              <a:defRPr/>
            </a:pPr>
            <a:r>
              <a:rPr lang="en-US" sz="2800" b="1" dirty="0">
                <a:solidFill>
                  <a:srgbClr val="002060"/>
                </a:solidFill>
                <a:cs typeface="Times New Roman" pitchFamily="18" charset="0"/>
              </a:rPr>
              <a:t>Consolidation, worksheet Entries S (expanded), A, I, D, and E are prepared.</a:t>
            </a:r>
          </a:p>
          <a:p>
            <a:pPr marL="457200" indent="-457200">
              <a:spcBef>
                <a:spcPts val="600"/>
              </a:spcBef>
              <a:buFont typeface="Wingdings" panose="05000000000000000000" pitchFamily="2" charset="2"/>
              <a:buChar char="Ø"/>
              <a:defRPr/>
            </a:pPr>
            <a:r>
              <a:rPr lang="en-US" sz="2800" b="1" dirty="0">
                <a:solidFill>
                  <a:srgbClr val="002060"/>
                </a:solidFill>
                <a:cs typeface="Times New Roman" pitchFamily="18" charset="0"/>
              </a:rPr>
              <a:t>A column will be added to the worksheet to record the noncontrolling interest in the subsidiary.</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p:cNvSpPr>
            <a:spLocks noGrp="1" noChangeArrowheads="1"/>
          </p:cNvSpPr>
          <p:nvPr>
            <p:ph type="title"/>
          </p:nvPr>
        </p:nvSpPr>
        <p:spPr>
          <a:xfrm>
            <a:off x="192024" y="164592"/>
            <a:ext cx="8759952" cy="1206500"/>
          </a:xfrm>
        </p:spPr>
        <p:txBody>
          <a:bodyPr/>
          <a:lstStyle/>
          <a:p>
            <a:r>
              <a:rPr lang="en-US" sz="4000" dirty="0"/>
              <a:t>Noncontrolling Interest—Separate Financial Records Example</a:t>
            </a:r>
          </a:p>
        </p:txBody>
      </p:sp>
      <p:sp>
        <p:nvSpPr>
          <p:cNvPr id="6" name="Slide Number Placeholder 5"/>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24</a:t>
            </a:fld>
            <a:endParaRPr lang="en-US" sz="1000" i="0" dirty="0"/>
          </a:p>
        </p:txBody>
      </p:sp>
      <p:sp>
        <p:nvSpPr>
          <p:cNvPr id="3" name="Rectangle 2"/>
          <p:cNvSpPr/>
          <p:nvPr/>
        </p:nvSpPr>
        <p:spPr>
          <a:xfrm>
            <a:off x="2426690" y="1371600"/>
            <a:ext cx="4290620" cy="369332"/>
          </a:xfrm>
          <a:prstGeom prst="rect">
            <a:avLst/>
          </a:prstGeom>
        </p:spPr>
        <p:txBody>
          <a:bodyPr wrap="none">
            <a:spAutoFit/>
          </a:bodyPr>
          <a:lstStyle/>
          <a:p>
            <a:r>
              <a:rPr lang="en-US" sz="1800" b="1" dirty="0">
                <a:solidFill>
                  <a:srgbClr val="002060"/>
                </a:solidFill>
              </a:rPr>
              <a:t>EXHIBIT 4.5 Separate Financial Records </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4" name="Picture 3" descr="Screen Shot 2019-09-11 at 11.54.0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1676400"/>
            <a:ext cx="5433101" cy="493776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92024" y="164592"/>
            <a:ext cx="8759952" cy="749808"/>
          </a:xfrm>
        </p:spPr>
        <p:txBody>
          <a:bodyPr/>
          <a:lstStyle/>
          <a:p>
            <a:r>
              <a:rPr lang="en-US" sz="3200" dirty="0"/>
              <a:t>Noncontrolling Interest—Example Worksheet</a:t>
            </a:r>
          </a:p>
        </p:txBody>
      </p:sp>
      <p:sp>
        <p:nvSpPr>
          <p:cNvPr id="6" name="Slide Number Placeholder 5"/>
          <p:cNvSpPr>
            <a:spLocks noGrp="1"/>
          </p:cNvSpPr>
          <p:nvPr>
            <p:ph type="sldNum" sz="quarter" idx="4"/>
          </p:nvPr>
        </p:nvSpPr>
        <p:spPr>
          <a:xfrm>
            <a:off x="8229600" y="6629400"/>
            <a:ext cx="533400" cy="381000"/>
          </a:xfrm>
        </p:spPr>
        <p:txBody>
          <a:bodyPr/>
          <a:lstStyle/>
          <a:p>
            <a:pPr>
              <a:defRPr/>
            </a:pPr>
            <a:r>
              <a:rPr lang="en-US" sz="1000" i="0" dirty="0"/>
              <a:t>4-</a:t>
            </a:r>
            <a:fld id="{B389CB3F-DA7F-4D11-BE91-32EDAB2B185B}" type="slidenum">
              <a:rPr lang="en-US" sz="1000" i="0" smtClean="0"/>
              <a:pPr>
                <a:defRPr/>
              </a:pPr>
              <a:t>25</a:t>
            </a:fld>
            <a:endParaRPr lang="en-US" sz="1000" i="0" dirty="0"/>
          </a:p>
        </p:txBody>
      </p:sp>
      <p:sp>
        <p:nvSpPr>
          <p:cNvPr id="5" name="Rectangle 4"/>
          <p:cNvSpPr/>
          <p:nvPr/>
        </p:nvSpPr>
        <p:spPr>
          <a:xfrm>
            <a:off x="466725" y="6627168"/>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1 at 11.55.18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740633" y="1131033"/>
            <a:ext cx="5738934" cy="5410200"/>
          </a:xfrm>
          <a:prstGeom prst="rect">
            <a:avLst/>
          </a:prstGeom>
        </p:spPr>
      </p:pic>
    </p:spTree>
    <p:extLst>
      <p:ext uri="{BB962C8B-B14F-4D97-AF65-F5344CB8AC3E}">
        <p14:creationId xmlns:p14="http://schemas.microsoft.com/office/powerpoint/2010/main" val="22384183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p:cNvSpPr>
            <a:spLocks noGrp="1" noChangeArrowheads="1"/>
          </p:cNvSpPr>
          <p:nvPr>
            <p:ph type="title"/>
          </p:nvPr>
        </p:nvSpPr>
        <p:spPr>
          <a:xfrm>
            <a:off x="192024" y="164592"/>
            <a:ext cx="8763000" cy="1206500"/>
          </a:xfrm>
        </p:spPr>
        <p:txBody>
          <a:bodyPr/>
          <a:lstStyle/>
          <a:p>
            <a:r>
              <a:rPr lang="en-US" sz="4000" dirty="0"/>
              <a:t>Noncontrolling Interest—Example Consolidation Entries S and A </a:t>
            </a:r>
          </a:p>
        </p:txBody>
      </p:sp>
      <p:sp>
        <p:nvSpPr>
          <p:cNvPr id="6" name="Slide Number Placeholder 5"/>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26</a:t>
            </a:fld>
            <a:endParaRPr lang="en-US" sz="1000" i="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7" name="Picture 6" descr="Screen Shot 2019-09-11 at 11.59.0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447800"/>
            <a:ext cx="6705600" cy="508846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92024" y="164592"/>
            <a:ext cx="8759952" cy="1206500"/>
          </a:xfrm>
        </p:spPr>
        <p:txBody>
          <a:bodyPr/>
          <a:lstStyle/>
          <a:p>
            <a:pPr algn="ctr"/>
            <a:r>
              <a:rPr lang="en-US" sz="4000" dirty="0"/>
              <a:t>Noncontrolling Interest—Example </a:t>
            </a:r>
            <a:br>
              <a:rPr lang="en-US" sz="4000" dirty="0"/>
            </a:br>
            <a:r>
              <a:rPr lang="en-US" sz="4000" dirty="0"/>
              <a:t>Consolidation Entries I, D, and E</a:t>
            </a:r>
          </a:p>
        </p:txBody>
      </p:sp>
      <p:sp>
        <p:nvSpPr>
          <p:cNvPr id="6" name="Slide Number Placeholder 5"/>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27</a:t>
            </a:fld>
            <a:endParaRPr lang="en-US" sz="1000" i="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1 at 12.02.4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1439600"/>
            <a:ext cx="7162800" cy="1532200"/>
          </a:xfrm>
          <a:prstGeom prst="rect">
            <a:avLst/>
          </a:prstGeom>
        </p:spPr>
      </p:pic>
      <p:pic>
        <p:nvPicPr>
          <p:cNvPr id="3" name="Picture 2" descr="Screen Shot 2019-09-11 at 12.02.5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6800" y="2971800"/>
            <a:ext cx="7162800" cy="3640111"/>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188686" y="164592"/>
            <a:ext cx="8759952" cy="1206500"/>
          </a:xfrm>
        </p:spPr>
        <p:txBody>
          <a:bodyPr/>
          <a:lstStyle/>
          <a:p>
            <a:pPr algn="ctr"/>
            <a:r>
              <a:rPr lang="en-US" sz="4000" dirty="0"/>
              <a:t>Learning Objective 4-6</a:t>
            </a:r>
          </a:p>
        </p:txBody>
      </p:sp>
      <p:sp>
        <p:nvSpPr>
          <p:cNvPr id="9" name="Slide Number Placeholder 8"/>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28</a:t>
            </a:fld>
            <a:endParaRPr lang="en-US" sz="1000" i="0" dirty="0"/>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Identify appropriate placements for the components of the noncontrolling interest in consolidated financial statements.</a:t>
            </a:r>
            <a:endParaRPr lang="en-US" sz="3600" b="1" dirty="0">
              <a:solidFill>
                <a:srgbClr val="002060"/>
              </a:solidFill>
              <a:cs typeface="Times New Roman" pitchFamily="18" charset="0"/>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506523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5100"/>
            <a:ext cx="8759952" cy="1206500"/>
          </a:xfrm>
        </p:spPr>
        <p:txBody>
          <a:bodyPr/>
          <a:lstStyle/>
          <a:p>
            <a:pPr algn="ctr"/>
            <a:r>
              <a:rPr lang="en-US" sz="4000" dirty="0"/>
              <a:t>Consolidated Financial Statements—Income Statement and Balance Sheet </a:t>
            </a:r>
          </a:p>
        </p:txBody>
      </p:sp>
      <p:sp>
        <p:nvSpPr>
          <p:cNvPr id="5" name="Slide Number Placeholder 4"/>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29</a:t>
            </a:fld>
            <a:endParaRPr lang="en-US" sz="1000" i="0" dirty="0"/>
          </a:p>
        </p:txBody>
      </p:sp>
      <p:sp>
        <p:nvSpPr>
          <p:cNvPr id="6" name="Rectangle 5"/>
          <p:cNvSpPr/>
          <p:nvPr/>
        </p:nvSpPr>
        <p:spPr>
          <a:xfrm>
            <a:off x="411480" y="1554480"/>
            <a:ext cx="8321040" cy="2662268"/>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sz="2600" b="1" dirty="0">
                <a:solidFill>
                  <a:srgbClr val="002060"/>
                </a:solidFill>
              </a:rPr>
              <a:t>Consolidated net income is computed at the combined entity level and allocated to the noncontrolling and controlling interests. </a:t>
            </a:r>
          </a:p>
          <a:p>
            <a:pPr marL="457200" indent="-457200">
              <a:spcBef>
                <a:spcPts val="600"/>
              </a:spcBef>
              <a:spcAft>
                <a:spcPts val="0"/>
              </a:spcAft>
              <a:buFont typeface="Wingdings" panose="05000000000000000000" pitchFamily="2" charset="2"/>
              <a:buChar char="Ø"/>
            </a:pPr>
            <a:r>
              <a:rPr lang="en-US" sz="2600" b="1" dirty="0">
                <a:solidFill>
                  <a:srgbClr val="002060"/>
                </a:solidFill>
              </a:rPr>
              <a:t>Identifiable assets acquired and liabilities assumed are adjusted to their full individual fair values at the acquisition date.</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698138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title"/>
          </p:nvPr>
        </p:nvSpPr>
        <p:spPr>
          <a:xfrm>
            <a:off x="192024" y="164592"/>
            <a:ext cx="8759952" cy="1206500"/>
          </a:xfrm>
        </p:spPr>
        <p:txBody>
          <a:bodyPr/>
          <a:lstStyle/>
          <a:p>
            <a:pPr algn="ctr"/>
            <a:r>
              <a:rPr lang="en-US" sz="4000" dirty="0"/>
              <a:t>Noncontrolling Interest in a Subsidiary</a:t>
            </a:r>
          </a:p>
        </p:txBody>
      </p:sp>
      <p:sp>
        <p:nvSpPr>
          <p:cNvPr id="3075" name="Rectangle 6"/>
          <p:cNvSpPr>
            <a:spLocks noGrp="1" noChangeArrowheads="1"/>
          </p:cNvSpPr>
          <p:nvPr>
            <p:ph idx="1"/>
          </p:nvPr>
        </p:nvSpPr>
        <p:spPr>
          <a:xfrm>
            <a:off x="411480" y="1554480"/>
            <a:ext cx="8321040" cy="4937760"/>
          </a:xfrm>
        </p:spPr>
        <p:txBody>
          <a:bodyPr/>
          <a:lstStyle/>
          <a:p>
            <a:pPr marL="457200" indent="-457200">
              <a:spcBef>
                <a:spcPts val="600"/>
              </a:spcBef>
              <a:buSzPct val="100000"/>
            </a:pPr>
            <a:r>
              <a:rPr lang="en-US" dirty="0"/>
              <a:t>Although most parent companies have 100 percent ownership of their subsidiaries, a significant number establish control with a lesser amount of stock.</a:t>
            </a:r>
          </a:p>
          <a:p>
            <a:pPr marL="457200" indent="-457200">
              <a:spcBef>
                <a:spcPts val="600"/>
              </a:spcBef>
              <a:buSzPct val="100000"/>
            </a:pPr>
            <a:r>
              <a:rPr lang="en-US" dirty="0"/>
              <a:t>If the parent doesn’t own 100 percent of the company, outside owners are referred to as a </a:t>
            </a:r>
            <a:r>
              <a:rPr lang="en-US" i="1" dirty="0"/>
              <a:t>noncontrolling interest</a:t>
            </a:r>
            <a:r>
              <a:rPr lang="en-US" dirty="0"/>
              <a:t>.</a:t>
            </a:r>
          </a:p>
          <a:p>
            <a:pPr marL="457200" indent="-457200">
              <a:spcBef>
                <a:spcPts val="600"/>
              </a:spcBef>
              <a:buSzPct val="100000"/>
            </a:pPr>
            <a:r>
              <a:rPr lang="en-US" dirty="0"/>
              <a:t>How should the ownership interests of the noncontrolling interest be reflected in the consolidated financial statements?</a:t>
            </a:r>
          </a:p>
        </p:txBody>
      </p:sp>
      <p:sp>
        <p:nvSpPr>
          <p:cNvPr id="7" name="Slide Number Placeholder 6"/>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3</a:t>
            </a:fld>
            <a:endParaRPr lang="en-US" sz="1000" i="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5100"/>
            <a:ext cx="8759952" cy="1206500"/>
          </a:xfrm>
        </p:spPr>
        <p:txBody>
          <a:bodyPr/>
          <a:lstStyle/>
          <a:p>
            <a:pPr algn="ctr"/>
            <a:r>
              <a:rPr lang="en-US" sz="3800" dirty="0"/>
              <a:t>Consolidated Financial Statements—Statement of Changes in Owners’ Equity</a:t>
            </a:r>
          </a:p>
        </p:txBody>
      </p:sp>
      <p:sp>
        <p:nvSpPr>
          <p:cNvPr id="5" name="Slide Number Placeholder 4"/>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30</a:t>
            </a:fld>
            <a:endParaRPr lang="en-US" sz="1000" i="0" dirty="0"/>
          </a:p>
        </p:txBody>
      </p:sp>
      <p:sp>
        <p:nvSpPr>
          <p:cNvPr id="6" name="Rectangle 5"/>
          <p:cNvSpPr/>
          <p:nvPr/>
        </p:nvSpPr>
        <p:spPr>
          <a:xfrm>
            <a:off x="411480" y="1554480"/>
            <a:ext cx="8321040" cy="5124479"/>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b="1" dirty="0">
                <a:solidFill>
                  <a:srgbClr val="002060"/>
                </a:solidFill>
              </a:rPr>
              <a:t>The statement of changes in owners’ equity provides details of the ownership changes for the year for both the controlling and noncontrolling interest shareholders. </a:t>
            </a:r>
          </a:p>
          <a:p>
            <a:pPr marL="457200" indent="-457200">
              <a:spcBef>
                <a:spcPts val="600"/>
              </a:spcBef>
              <a:spcAft>
                <a:spcPts val="0"/>
              </a:spcAft>
              <a:buFont typeface="Wingdings" panose="05000000000000000000" pitchFamily="2" charset="2"/>
              <a:buChar char="Ø"/>
            </a:pPr>
            <a:r>
              <a:rPr lang="en-US" b="1" dirty="0">
                <a:solidFill>
                  <a:srgbClr val="002060"/>
                </a:solidFill>
              </a:rPr>
              <a:t>Note the placement of the noncontrolling interest in the subsidiary’s equity in the consolidated owners’ equity section.</a:t>
            </a:r>
          </a:p>
          <a:p>
            <a:pPr marL="457200" indent="-457200">
              <a:spcBef>
                <a:spcPts val="600"/>
              </a:spcBef>
              <a:spcAft>
                <a:spcPts val="0"/>
              </a:spcAft>
              <a:buFont typeface="Wingdings" panose="05000000000000000000" pitchFamily="2" charset="2"/>
              <a:buChar char="Ø"/>
            </a:pPr>
            <a:r>
              <a:rPr lang="en-US" b="1" dirty="0">
                <a:solidFill>
                  <a:srgbClr val="002060"/>
                </a:solidFill>
              </a:rPr>
              <a:t>If appropriate, each component of other comprehensive income is allocated to the controlling and noncontrolling interests. </a:t>
            </a:r>
          </a:p>
          <a:p>
            <a:pPr marL="457200" indent="-457200">
              <a:spcBef>
                <a:spcPts val="600"/>
              </a:spcBef>
              <a:spcAft>
                <a:spcPts val="0"/>
              </a:spcAft>
              <a:buFont typeface="Wingdings" panose="05000000000000000000" pitchFamily="2" charset="2"/>
              <a:buChar char="Ø"/>
            </a:pPr>
            <a:r>
              <a:rPr lang="en-US" b="1" dirty="0">
                <a:solidFill>
                  <a:srgbClr val="002060"/>
                </a:solidFill>
              </a:rPr>
              <a:t>The statement of changes in owners’ equity provides an allocation of accumulated other comprehensive income elements across the controlling and noncontrolling interests.</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a:xfrm>
            <a:off x="192024" y="164592"/>
            <a:ext cx="8763000" cy="1206500"/>
          </a:xfrm>
        </p:spPr>
        <p:txBody>
          <a:bodyPr/>
          <a:lstStyle/>
          <a:p>
            <a:r>
              <a:rPr lang="en-US" sz="3400" dirty="0"/>
              <a:t>Consolidated Statements—Income Statement and Statement of Changes in Owners’ Equity</a:t>
            </a:r>
          </a:p>
        </p:txBody>
      </p:sp>
      <p:sp>
        <p:nvSpPr>
          <p:cNvPr id="6" name="Slide Number Placeholder 5"/>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31</a:t>
            </a:fld>
            <a:endParaRPr lang="en-US" sz="1000" i="0" dirty="0"/>
          </a:p>
        </p:txBody>
      </p:sp>
      <p:sp>
        <p:nvSpPr>
          <p:cNvPr id="2" name="Rectangle 1"/>
          <p:cNvSpPr/>
          <p:nvPr/>
        </p:nvSpPr>
        <p:spPr>
          <a:xfrm>
            <a:off x="571500" y="1554480"/>
            <a:ext cx="8001000" cy="307777"/>
          </a:xfrm>
          <a:prstGeom prst="rect">
            <a:avLst/>
          </a:prstGeom>
        </p:spPr>
        <p:txBody>
          <a:bodyPr wrap="square">
            <a:spAutoFit/>
          </a:bodyPr>
          <a:lstStyle/>
          <a:p>
            <a:r>
              <a:rPr lang="en-US" sz="1400" b="1" dirty="0">
                <a:solidFill>
                  <a:srgbClr val="002060"/>
                </a:solidFill>
              </a:rPr>
              <a:t>EXHIBIT 4.7 Consolidated Statements with Noncontrolling Interest—Acquisition Method</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4" name="Picture 3" descr="Screen Shot 2019-09-11 at 12.05.3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1828800"/>
            <a:ext cx="6019800" cy="4751694"/>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92024" y="164592"/>
            <a:ext cx="8763000" cy="1206500"/>
          </a:xfrm>
        </p:spPr>
        <p:txBody>
          <a:bodyPr/>
          <a:lstStyle/>
          <a:p>
            <a:pPr algn="ctr"/>
            <a:r>
              <a:rPr lang="en-US" sz="4000" dirty="0"/>
              <a:t>Consolidated Statements—Balance Sheet </a:t>
            </a:r>
          </a:p>
        </p:txBody>
      </p:sp>
      <p:sp>
        <p:nvSpPr>
          <p:cNvPr id="6" name="Slide Number Placeholder 5"/>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32</a:t>
            </a:fld>
            <a:endParaRPr lang="en-US" sz="1000" i="0" dirty="0"/>
          </a:p>
        </p:txBody>
      </p:sp>
      <p:sp>
        <p:nvSpPr>
          <p:cNvPr id="7" name="Rectangle 6"/>
          <p:cNvSpPr/>
          <p:nvPr/>
        </p:nvSpPr>
        <p:spPr>
          <a:xfrm>
            <a:off x="571500" y="1554480"/>
            <a:ext cx="8001000" cy="307777"/>
          </a:xfrm>
          <a:prstGeom prst="rect">
            <a:avLst/>
          </a:prstGeom>
        </p:spPr>
        <p:txBody>
          <a:bodyPr wrap="square">
            <a:spAutoFit/>
          </a:bodyPr>
          <a:lstStyle/>
          <a:p>
            <a:r>
              <a:rPr lang="en-US" sz="1400" b="1" dirty="0">
                <a:solidFill>
                  <a:srgbClr val="002060"/>
                </a:solidFill>
              </a:rPr>
              <a:t>EXHIBIT 4.7 Consolidated Statements with Noncontrolling Interest—Acquisition Method</a:t>
            </a:r>
          </a:p>
        </p:txBody>
      </p:sp>
      <p:sp>
        <p:nvSpPr>
          <p:cNvPr id="8" name="Rectangle 7"/>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1 at 12.07.1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905000"/>
            <a:ext cx="8077200" cy="4612548"/>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188686" y="164592"/>
            <a:ext cx="8759952" cy="1206500"/>
          </a:xfrm>
        </p:spPr>
        <p:txBody>
          <a:bodyPr/>
          <a:lstStyle/>
          <a:p>
            <a:pPr algn="ctr"/>
            <a:r>
              <a:rPr lang="en-US" sz="4000" dirty="0"/>
              <a:t>Learning Objective 4-7</a:t>
            </a:r>
          </a:p>
        </p:txBody>
      </p:sp>
      <p:sp>
        <p:nvSpPr>
          <p:cNvPr id="9" name="Slide Number Placeholder 8"/>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33</a:t>
            </a:fld>
            <a:endParaRPr lang="en-US" sz="1000" i="0" dirty="0"/>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Determine the effect on consolidated financial statements of a control premium paid by the parent.</a:t>
            </a:r>
            <a:endParaRPr lang="en-US" sz="3600" b="1" dirty="0">
              <a:solidFill>
                <a:srgbClr val="002060"/>
              </a:solidFill>
              <a:cs typeface="Times New Roman" pitchFamily="18" charset="0"/>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7584423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92024" y="164592"/>
            <a:ext cx="8759952" cy="1206500"/>
          </a:xfrm>
        </p:spPr>
        <p:txBody>
          <a:bodyPr/>
          <a:lstStyle/>
          <a:p>
            <a:r>
              <a:rPr lang="en-US" sz="4000" dirty="0">
                <a:solidFill>
                  <a:srgbClr val="000066"/>
                </a:solidFill>
              </a:rPr>
              <a:t>Partial Acquisition with Control Premium </a:t>
            </a:r>
          </a:p>
        </p:txBody>
      </p:sp>
      <p:sp>
        <p:nvSpPr>
          <p:cNvPr id="14" name="Slide Number Placeholder 13"/>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34</a:t>
            </a:fld>
            <a:endParaRPr lang="en-US" sz="1000" i="0" dirty="0"/>
          </a:p>
        </p:txBody>
      </p:sp>
      <p:sp>
        <p:nvSpPr>
          <p:cNvPr id="3" name="TextBox 2"/>
          <p:cNvSpPr txBox="1"/>
          <p:nvPr/>
        </p:nvSpPr>
        <p:spPr>
          <a:xfrm>
            <a:off x="411480" y="1554480"/>
            <a:ext cx="8321040" cy="1815882"/>
          </a:xfrm>
          <a:prstGeom prst="rect">
            <a:avLst/>
          </a:prstGeom>
          <a:noFill/>
        </p:spPr>
        <p:txBody>
          <a:bodyPr wrap="square">
            <a:spAutoFit/>
          </a:bodyPr>
          <a:lstStyle/>
          <a:p>
            <a:pPr>
              <a:spcBef>
                <a:spcPct val="30000"/>
              </a:spcBef>
              <a:defRPr/>
            </a:pPr>
            <a:r>
              <a:rPr lang="en-US" sz="2800" b="1" dirty="0">
                <a:solidFill>
                  <a:srgbClr val="000066"/>
                </a:solidFill>
                <a:cs typeface="Times New Roman" pitchFamily="18" charset="0"/>
              </a:rPr>
              <a:t>Assume that to acquire sufficient shares to gain control of Pawn, King pays a control premium of $1.25 ($11 − $9.75) for a total of $880,000 cash consideration for its 80 percent interest. </a:t>
            </a:r>
            <a:endParaRPr lang="en-US" sz="2800" b="1" dirty="0">
              <a:solidFill>
                <a:srgbClr val="000066"/>
              </a:solidFill>
            </a:endParaRP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1 at 12.08.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05200"/>
            <a:ext cx="9144000" cy="208786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pPr algn="ctr"/>
            <a:r>
              <a:rPr lang="en-US" sz="4000" dirty="0"/>
              <a:t>Effects of Using the Initial Value Method</a:t>
            </a:r>
          </a:p>
        </p:txBody>
      </p:sp>
      <p:sp>
        <p:nvSpPr>
          <p:cNvPr id="5" name="Slide Number Placeholder 4"/>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35</a:t>
            </a:fld>
            <a:endParaRPr lang="en-US" sz="1000" i="0" dirty="0"/>
          </a:p>
        </p:txBody>
      </p:sp>
      <p:sp>
        <p:nvSpPr>
          <p:cNvPr id="6" name="Rectangle 5"/>
          <p:cNvSpPr/>
          <p:nvPr/>
        </p:nvSpPr>
        <p:spPr>
          <a:xfrm>
            <a:off x="411480" y="1554480"/>
            <a:ext cx="8321040" cy="4154984"/>
          </a:xfrm>
          <a:prstGeom prst="rect">
            <a:avLst/>
          </a:prstGeom>
        </p:spPr>
        <p:txBody>
          <a:bodyPr wrap="square">
            <a:spAutoFit/>
          </a:bodyPr>
          <a:lstStyle/>
          <a:p>
            <a:pPr>
              <a:spcBef>
                <a:spcPts val="600"/>
              </a:spcBef>
              <a:spcAft>
                <a:spcPts val="600"/>
              </a:spcAft>
            </a:pPr>
            <a:r>
              <a:rPr lang="en-US" sz="2600" b="1" dirty="0">
                <a:solidFill>
                  <a:srgbClr val="000066"/>
                </a:solidFill>
              </a:rPr>
              <a:t>The initial value method ignores two accrual-based adjustments: </a:t>
            </a:r>
          </a:p>
          <a:p>
            <a:pPr marL="920750" indent="-460375">
              <a:spcBef>
                <a:spcPts val="600"/>
              </a:spcBef>
              <a:spcAft>
                <a:spcPts val="0"/>
              </a:spcAft>
              <a:buFont typeface="+mj-lt"/>
              <a:buAutoNum type="arabicParenR"/>
            </a:pPr>
            <a:r>
              <a:rPr lang="en-US" sz="2600" b="1" dirty="0">
                <a:solidFill>
                  <a:srgbClr val="000066"/>
                </a:solidFill>
              </a:rPr>
              <a:t>The parent does not accrue the percentage of subsidiary net income earned in past years in excess of dividends. </a:t>
            </a:r>
          </a:p>
          <a:p>
            <a:pPr marL="920750" indent="-460375">
              <a:spcBef>
                <a:spcPts val="600"/>
              </a:spcBef>
              <a:spcAft>
                <a:spcPts val="0"/>
              </a:spcAft>
              <a:buFont typeface="+mj-lt"/>
              <a:buAutoNum type="arabicParenR"/>
            </a:pPr>
            <a:r>
              <a:rPr lang="en-US" sz="2600" b="1" dirty="0">
                <a:solidFill>
                  <a:srgbClr val="000066"/>
                </a:solidFill>
              </a:rPr>
              <a:t>The parent does not record amortization expense under the initial value method.</a:t>
            </a:r>
          </a:p>
          <a:p>
            <a:pPr>
              <a:spcBef>
                <a:spcPts val="600"/>
              </a:spcBef>
              <a:spcAft>
                <a:spcPts val="600"/>
              </a:spcAft>
            </a:pPr>
            <a:r>
              <a:rPr lang="en-US" sz="2600" b="1" dirty="0">
                <a:solidFill>
                  <a:srgbClr val="000066"/>
                </a:solidFill>
              </a:rPr>
              <a:t>Entry *C is added to the worksheet to convert the previously recorded balances to the equity method. </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11480" y="1554480"/>
            <a:ext cx="8321040" cy="4724371"/>
          </a:xfrm>
          <a:prstGeom prst="rect">
            <a:avLst/>
          </a:prstGeom>
          <a:noFill/>
          <a:ln w="57150">
            <a:noFill/>
          </a:ln>
        </p:spPr>
        <p:txBody>
          <a:bodyPr wrap="square">
            <a:spAutoFit/>
          </a:bodyPr>
          <a:lstStyle/>
          <a:p>
            <a:pPr>
              <a:spcBef>
                <a:spcPts val="600"/>
              </a:spcBef>
              <a:spcAft>
                <a:spcPts val="0"/>
              </a:spcAft>
              <a:defRPr/>
            </a:pPr>
            <a:r>
              <a:rPr lang="en-US" sz="2600" b="1" dirty="0">
                <a:solidFill>
                  <a:srgbClr val="002060"/>
                </a:solidFill>
                <a:cs typeface="Times New Roman" pitchFamily="18" charset="0"/>
              </a:rPr>
              <a:t>Entry *C is used to convert to the equity method. Combine: </a:t>
            </a:r>
          </a:p>
          <a:p>
            <a:pPr marL="971550" lvl="1" indent="-514350">
              <a:spcBef>
                <a:spcPts val="600"/>
              </a:spcBef>
              <a:spcAft>
                <a:spcPts val="0"/>
              </a:spcAft>
              <a:buAutoNum type="arabicParenR"/>
              <a:defRPr/>
            </a:pPr>
            <a:r>
              <a:rPr lang="en-US" sz="2600" b="1" dirty="0">
                <a:solidFill>
                  <a:srgbClr val="002060"/>
                </a:solidFill>
                <a:cs typeface="Times New Roman" pitchFamily="18" charset="0"/>
              </a:rPr>
              <a:t>The increase (since acquisition) in the subsidiary’s retained earnings during past years (net income less dividends) times the parent’s ownership percentage.</a:t>
            </a:r>
          </a:p>
          <a:p>
            <a:pPr marL="971550" lvl="1" indent="-514350">
              <a:spcBef>
                <a:spcPts val="600"/>
              </a:spcBef>
              <a:spcAft>
                <a:spcPts val="0"/>
              </a:spcAft>
              <a:buAutoNum type="arabicParenR"/>
              <a:defRPr/>
            </a:pPr>
            <a:r>
              <a:rPr lang="en-US" sz="2600" b="1" dirty="0">
                <a:solidFill>
                  <a:srgbClr val="002060"/>
                </a:solidFill>
                <a:cs typeface="Times New Roman" pitchFamily="18" charset="0"/>
              </a:rPr>
              <a:t>The parent’s percentage of total amortization expense for these same past years. </a:t>
            </a:r>
          </a:p>
          <a:p>
            <a:pPr>
              <a:spcBef>
                <a:spcPts val="600"/>
              </a:spcBef>
              <a:spcAft>
                <a:spcPts val="0"/>
              </a:spcAft>
              <a:defRPr/>
            </a:pPr>
            <a:r>
              <a:rPr lang="en-US" sz="2600" b="1" dirty="0">
                <a:solidFill>
                  <a:srgbClr val="002060"/>
                </a:solidFill>
                <a:cs typeface="Times New Roman" pitchFamily="18" charset="0"/>
              </a:rPr>
              <a:t>Entry (I) removes both intra-entity dividend income and subsidiary dividends to the parent. (Entry D is unnecessary.)</a:t>
            </a:r>
          </a:p>
        </p:txBody>
      </p:sp>
      <p:sp>
        <p:nvSpPr>
          <p:cNvPr id="2" name="Title 1"/>
          <p:cNvSpPr>
            <a:spLocks noGrp="1"/>
          </p:cNvSpPr>
          <p:nvPr>
            <p:ph type="title"/>
          </p:nvPr>
        </p:nvSpPr>
        <p:spPr/>
        <p:txBody>
          <a:bodyPr/>
          <a:lstStyle/>
          <a:p>
            <a:r>
              <a:rPr lang="en-US" dirty="0"/>
              <a:t>Conversion to Equity Method from Initial Value Method (Entry *C)</a:t>
            </a:r>
          </a:p>
        </p:txBody>
      </p:sp>
      <p:sp>
        <p:nvSpPr>
          <p:cNvPr id="10" name="Slide Number Placeholder 9"/>
          <p:cNvSpPr>
            <a:spLocks noGrp="1"/>
          </p:cNvSpPr>
          <p:nvPr>
            <p:ph type="sldNum" sz="quarter" idx="4"/>
          </p:nvPr>
        </p:nvSpPr>
        <p:spPr/>
        <p:txBody>
          <a:bodyPr/>
          <a:lstStyle/>
          <a:p>
            <a:pPr>
              <a:defRPr/>
            </a:pPr>
            <a:r>
              <a:rPr lang="en-US" sz="1000" i="0" dirty="0">
                <a:cs typeface="Times New Roman" pitchFamily="18" charset="0"/>
              </a:rPr>
              <a:t>4-</a:t>
            </a:r>
            <a:fld id="{B389CB3F-DA7F-4D11-BE91-32EDAB2B185B}" type="slidenum">
              <a:rPr lang="en-US" sz="1000" i="0" smtClean="0">
                <a:cs typeface="Times New Roman" pitchFamily="18" charset="0"/>
              </a:rPr>
              <a:pPr>
                <a:defRPr/>
              </a:pPr>
              <a:t>36</a:t>
            </a:fld>
            <a:endParaRPr lang="en-US" sz="1000" i="0" dirty="0">
              <a:cs typeface="Times New Roman" pitchFamily="18" charset="0"/>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92024" y="164592"/>
            <a:ext cx="8759952" cy="1206500"/>
          </a:xfrm>
        </p:spPr>
        <p:txBody>
          <a:bodyPr/>
          <a:lstStyle/>
          <a:p>
            <a:r>
              <a:rPr lang="en-US" sz="4000" dirty="0"/>
              <a:t>Partial Equity Method</a:t>
            </a:r>
          </a:p>
        </p:txBody>
      </p:sp>
      <p:sp>
        <p:nvSpPr>
          <p:cNvPr id="8" name="Slide Number Placeholder 7"/>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37</a:t>
            </a:fld>
            <a:endParaRPr lang="en-US" sz="1000" i="0" dirty="0"/>
          </a:p>
        </p:txBody>
      </p:sp>
      <p:sp>
        <p:nvSpPr>
          <p:cNvPr id="25603" name="Rectangle 4"/>
          <p:cNvSpPr>
            <a:spLocks noChangeArrowheads="1"/>
          </p:cNvSpPr>
          <p:nvPr/>
        </p:nvSpPr>
        <p:spPr bwMode="auto">
          <a:xfrm>
            <a:off x="1524000" y="2667000"/>
            <a:ext cx="7010400" cy="3810000"/>
          </a:xfrm>
          <a:prstGeom prst="rect">
            <a:avLst/>
          </a:prstGeom>
          <a:noFill/>
          <a:ln w="38100">
            <a:noFill/>
            <a:miter lim="800000"/>
            <a:headEnd/>
            <a:tailEnd/>
          </a:ln>
        </p:spPr>
        <p:txBody>
          <a:bodyPr anchor="ctr" anchorCtr="1"/>
          <a:lstStyle/>
          <a:p>
            <a:pPr marL="457200">
              <a:buClr>
                <a:srgbClr val="C00000"/>
              </a:buClr>
            </a:pPr>
            <a:endParaRPr lang="en-US" b="1" dirty="0">
              <a:solidFill>
                <a:srgbClr val="002060"/>
              </a:solidFill>
              <a:cs typeface="Times New Roman" pitchFamily="18" charset="0"/>
            </a:endParaRPr>
          </a:p>
        </p:txBody>
      </p:sp>
      <p:sp>
        <p:nvSpPr>
          <p:cNvPr id="6" name="TextBox 5"/>
          <p:cNvSpPr txBox="1"/>
          <p:nvPr/>
        </p:nvSpPr>
        <p:spPr>
          <a:xfrm>
            <a:off x="411480" y="1554480"/>
            <a:ext cx="8321040" cy="3939540"/>
          </a:xfrm>
          <a:prstGeom prst="rect">
            <a:avLst/>
          </a:prstGeom>
          <a:noFill/>
        </p:spPr>
        <p:txBody>
          <a:bodyPr wrap="square">
            <a:spAutoFit/>
          </a:bodyPr>
          <a:lstStyle/>
          <a:p>
            <a:pPr marL="457200" indent="-457200">
              <a:spcBef>
                <a:spcPts val="600"/>
              </a:spcBef>
              <a:spcAft>
                <a:spcPts val="0"/>
              </a:spcAft>
              <a:buClr>
                <a:srgbClr val="000066"/>
              </a:buClr>
              <a:buFont typeface="Wingdings" panose="05000000000000000000" pitchFamily="2" charset="2"/>
              <a:buChar char="Ø"/>
            </a:pPr>
            <a:r>
              <a:rPr lang="en-US" sz="2800" b="1" dirty="0">
                <a:solidFill>
                  <a:srgbClr val="002060"/>
                </a:solidFill>
                <a:cs typeface="Times New Roman" pitchFamily="18" charset="0"/>
              </a:rPr>
              <a:t>If the parent used the partial equity method to account for the subsidiary after acquisition, Entry *C is used to convert to the equity method.</a:t>
            </a:r>
            <a:r>
              <a:rPr lang="en-US" sz="2800" b="1" dirty="0"/>
              <a:t> </a:t>
            </a:r>
          </a:p>
          <a:p>
            <a:pPr marL="457200" indent="-457200">
              <a:spcBef>
                <a:spcPts val="600"/>
              </a:spcBef>
              <a:spcAft>
                <a:spcPts val="0"/>
              </a:spcAft>
              <a:buClr>
                <a:srgbClr val="000066"/>
              </a:buClr>
              <a:buFont typeface="Wingdings" panose="05000000000000000000" pitchFamily="2" charset="2"/>
              <a:buChar char="Ø"/>
            </a:pPr>
            <a:r>
              <a:rPr lang="en-US" sz="2600" b="1" dirty="0">
                <a:solidFill>
                  <a:srgbClr val="002060"/>
                </a:solidFill>
                <a:cs typeface="Times New Roman" pitchFamily="18" charset="0"/>
              </a:rPr>
              <a:t>In this case, only the amortization expense for the prior years must be included. </a:t>
            </a:r>
          </a:p>
          <a:p>
            <a:pPr marL="457200" indent="-457200">
              <a:spcBef>
                <a:spcPts val="600"/>
              </a:spcBef>
              <a:spcAft>
                <a:spcPts val="0"/>
              </a:spcAft>
              <a:buClr>
                <a:srgbClr val="000066"/>
              </a:buClr>
              <a:buFont typeface="Wingdings" panose="05000000000000000000" pitchFamily="2" charset="2"/>
              <a:buChar char="Ø"/>
            </a:pPr>
            <a:r>
              <a:rPr lang="en-US" sz="2600" b="1" dirty="0">
                <a:solidFill>
                  <a:srgbClr val="002060"/>
                </a:solidFill>
                <a:cs typeface="Times New Roman" pitchFamily="18" charset="0"/>
              </a:rPr>
              <a:t>Under the partial equity method, the parent accrues its share of reported subsidiary income, but it does not recognize any acquisition-date excess fair value amortization expenses.</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188686" y="164592"/>
            <a:ext cx="8759952" cy="1206500"/>
          </a:xfrm>
        </p:spPr>
        <p:txBody>
          <a:bodyPr/>
          <a:lstStyle/>
          <a:p>
            <a:pPr algn="ctr"/>
            <a:r>
              <a:rPr lang="en-US" sz="4000" dirty="0"/>
              <a:t>Learning Objective 4-8</a:t>
            </a:r>
          </a:p>
        </p:txBody>
      </p:sp>
      <p:sp>
        <p:nvSpPr>
          <p:cNvPr id="9" name="Slide Number Placeholder 8"/>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38</a:t>
            </a:fld>
            <a:endParaRPr lang="en-US" sz="1000" i="0" dirty="0"/>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Understand the impact on consolidated financial statements of a midyear acquisition.</a:t>
            </a:r>
            <a:endParaRPr lang="en-US" sz="3600" b="1" dirty="0">
              <a:solidFill>
                <a:srgbClr val="002060"/>
              </a:solidFill>
              <a:cs typeface="Times New Roman" pitchFamily="18" charset="0"/>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723608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92024" y="164592"/>
            <a:ext cx="8759952" cy="1206500"/>
          </a:xfrm>
        </p:spPr>
        <p:txBody>
          <a:bodyPr/>
          <a:lstStyle/>
          <a:p>
            <a:pPr algn="ctr"/>
            <a:r>
              <a:rPr lang="en-US" sz="4000" dirty="0"/>
              <a:t>Midyear Acquisitions</a:t>
            </a:r>
          </a:p>
        </p:txBody>
      </p:sp>
      <p:sp>
        <p:nvSpPr>
          <p:cNvPr id="27651" name="Rectangle 3"/>
          <p:cNvSpPr>
            <a:spLocks noGrp="1" noChangeArrowheads="1"/>
          </p:cNvSpPr>
          <p:nvPr>
            <p:ph idx="1"/>
          </p:nvPr>
        </p:nvSpPr>
        <p:spPr>
          <a:xfrm>
            <a:off x="411480" y="1554480"/>
            <a:ext cx="8321040" cy="4937760"/>
          </a:xfrm>
          <a:noFill/>
          <a:ln>
            <a:noFill/>
          </a:ln>
        </p:spPr>
        <p:txBody>
          <a:bodyPr/>
          <a:lstStyle/>
          <a:p>
            <a:pPr marL="0" indent="0">
              <a:lnSpc>
                <a:spcPct val="90000"/>
              </a:lnSpc>
              <a:spcBef>
                <a:spcPts val="1200"/>
              </a:spcBef>
              <a:buClr>
                <a:srgbClr val="C00000"/>
              </a:buClr>
              <a:buNone/>
            </a:pPr>
            <a:r>
              <a:rPr lang="en-US" sz="2500" dirty="0"/>
              <a:t>When control of a subsidiary is acquired at a midyear date:</a:t>
            </a:r>
          </a:p>
          <a:p>
            <a:pPr marL="457200" lvl="1" indent="-457200">
              <a:spcBef>
                <a:spcPts val="600"/>
              </a:spcBef>
              <a:buSzPct val="100000"/>
            </a:pPr>
            <a:r>
              <a:rPr lang="en-US" sz="2500" dirty="0"/>
              <a:t>New parent must compute the subsidiary’s book value as of acquisition date to determine excess total fair value over book value allocations.</a:t>
            </a:r>
          </a:p>
          <a:p>
            <a:pPr marL="457200" lvl="1" indent="-457200">
              <a:spcBef>
                <a:spcPts val="600"/>
              </a:spcBef>
              <a:buSzPct val="100000"/>
            </a:pPr>
            <a:r>
              <a:rPr lang="en-US" sz="2500" dirty="0"/>
              <a:t>Excess amortization expenses, any equity accrual, and dividend distributions are recognized for a period of less than a year.</a:t>
            </a:r>
          </a:p>
          <a:p>
            <a:pPr marL="457200" lvl="1" indent="-457200">
              <a:spcBef>
                <a:spcPts val="600"/>
              </a:spcBef>
              <a:buSzPct val="100000"/>
            </a:pPr>
            <a:r>
              <a:rPr lang="en-US" sz="2500" dirty="0"/>
              <a:t>Because only net income earned by the subsidiary after the acquisition date accrues to the new owners, it is appropriate to include only postacquisition revenues and expenses in consolidated totals.</a:t>
            </a:r>
          </a:p>
        </p:txBody>
      </p:sp>
      <p:sp>
        <p:nvSpPr>
          <p:cNvPr id="7" name="Slide Number Placeholder 6"/>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39</a:t>
            </a:fld>
            <a:endParaRPr lang="en-US" sz="1000" i="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188686" y="164592"/>
            <a:ext cx="8759952" cy="1206500"/>
          </a:xfrm>
        </p:spPr>
        <p:txBody>
          <a:bodyPr/>
          <a:lstStyle/>
          <a:p>
            <a:pPr algn="ctr"/>
            <a:r>
              <a:rPr lang="en-US" sz="4000" dirty="0"/>
              <a:t>Learning Objective 4-2</a:t>
            </a:r>
          </a:p>
        </p:txBody>
      </p:sp>
      <p:sp>
        <p:nvSpPr>
          <p:cNvPr id="9" name="Slide Number Placeholder 8"/>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4</a:t>
            </a:fld>
            <a:endParaRPr lang="en-US" sz="1000" i="0" dirty="0"/>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0066"/>
                </a:solidFill>
              </a:rPr>
              <a:t>Describe the concepts and valuation principles underlying the acquisition method of accounting for the noncontrolling interest</a:t>
            </a:r>
            <a:r>
              <a:rPr lang="en-US" sz="3600" b="1" dirty="0">
                <a:solidFill>
                  <a:srgbClr val="002060"/>
                </a:solidFill>
              </a:rPr>
              <a:t>.</a:t>
            </a:r>
            <a:endParaRPr lang="en-US" sz="3600" b="1" dirty="0">
              <a:solidFill>
                <a:srgbClr val="002060"/>
              </a:solidFill>
              <a:cs typeface="Times New Roman" pitchFamily="18" charset="0"/>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6452408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188686" y="164592"/>
            <a:ext cx="8759952" cy="1206500"/>
          </a:xfrm>
        </p:spPr>
        <p:txBody>
          <a:bodyPr/>
          <a:lstStyle/>
          <a:p>
            <a:pPr algn="ctr"/>
            <a:r>
              <a:rPr lang="en-US" sz="4000" dirty="0"/>
              <a:t>Learning Objective 4-9</a:t>
            </a:r>
          </a:p>
        </p:txBody>
      </p:sp>
      <p:sp>
        <p:nvSpPr>
          <p:cNvPr id="9" name="Slide Number Placeholder 8"/>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40</a:t>
            </a:fld>
            <a:endParaRPr lang="en-US" sz="1000" i="0" dirty="0"/>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Understand the impact on consolidated financial statements when a step acquisition has taken place.</a:t>
            </a:r>
            <a:endParaRPr lang="en-US" sz="3600" b="1" dirty="0">
              <a:solidFill>
                <a:srgbClr val="002060"/>
              </a:solidFill>
              <a:cs typeface="Times New Roman" pitchFamily="18" charset="0"/>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6814430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title"/>
          </p:nvPr>
        </p:nvSpPr>
        <p:spPr>
          <a:xfrm>
            <a:off x="192024" y="164592"/>
            <a:ext cx="8759952" cy="1206500"/>
          </a:xfrm>
        </p:spPr>
        <p:txBody>
          <a:bodyPr/>
          <a:lstStyle/>
          <a:p>
            <a:r>
              <a:rPr lang="en-US" sz="4000" dirty="0"/>
              <a:t>Control Achieved in Steps—Acquisition Method</a:t>
            </a:r>
          </a:p>
        </p:txBody>
      </p:sp>
      <p:sp>
        <p:nvSpPr>
          <p:cNvPr id="28675" name="Rectangle 4"/>
          <p:cNvSpPr>
            <a:spLocks noGrp="1" noChangeArrowheads="1"/>
          </p:cNvSpPr>
          <p:nvPr>
            <p:ph idx="1"/>
          </p:nvPr>
        </p:nvSpPr>
        <p:spPr>
          <a:xfrm>
            <a:off x="411480" y="1554480"/>
            <a:ext cx="8321040" cy="4937760"/>
          </a:xfrm>
          <a:ln w="38100">
            <a:noFill/>
          </a:ln>
        </p:spPr>
        <p:txBody>
          <a:bodyPr/>
          <a:lstStyle/>
          <a:p>
            <a:pPr marL="457200" indent="-457200">
              <a:spcBef>
                <a:spcPts val="600"/>
              </a:spcBef>
              <a:buSzPct val="100000"/>
            </a:pPr>
            <a:r>
              <a:rPr lang="en-US" dirty="0"/>
              <a:t>A step acquisition occurs when control is achieved in a series of equity acquisitions. </a:t>
            </a:r>
          </a:p>
          <a:p>
            <a:pPr marL="457200" indent="-457200">
              <a:spcBef>
                <a:spcPts val="600"/>
              </a:spcBef>
              <a:buSzPct val="100000"/>
            </a:pPr>
            <a:r>
              <a:rPr lang="en-US" dirty="0"/>
              <a:t>The acquisition method measures the acquired firm (including the noncontrolling interest) at fair value at the date control is obtained.</a:t>
            </a:r>
          </a:p>
          <a:p>
            <a:pPr marL="457200" indent="-457200">
              <a:spcBef>
                <a:spcPts val="600"/>
              </a:spcBef>
              <a:buSzPct val="100000"/>
            </a:pPr>
            <a:r>
              <a:rPr lang="en-US" dirty="0"/>
              <a:t>The parent utilizes a single uniform valuation basis for all subsidiary assets acquired and liabilities assumed—fair value at the date control is obtained.</a:t>
            </a:r>
          </a:p>
        </p:txBody>
      </p:sp>
      <p:sp>
        <p:nvSpPr>
          <p:cNvPr id="7" name="Slide Number Placeholder 6"/>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41</a:t>
            </a:fld>
            <a:endParaRPr lang="en-US" sz="1000" i="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title"/>
          </p:nvPr>
        </p:nvSpPr>
        <p:spPr>
          <a:xfrm>
            <a:off x="192024" y="164592"/>
            <a:ext cx="8759952" cy="1206500"/>
          </a:xfrm>
        </p:spPr>
        <p:txBody>
          <a:bodyPr/>
          <a:lstStyle/>
          <a:p>
            <a:r>
              <a:rPr lang="en-US" sz="4000" dirty="0"/>
              <a:t>Postacquisition Control Achieved in Steps </a:t>
            </a:r>
          </a:p>
        </p:txBody>
      </p:sp>
      <p:sp>
        <p:nvSpPr>
          <p:cNvPr id="28675" name="Rectangle 4"/>
          <p:cNvSpPr>
            <a:spLocks noGrp="1" noChangeArrowheads="1"/>
          </p:cNvSpPr>
          <p:nvPr>
            <p:ph idx="1"/>
          </p:nvPr>
        </p:nvSpPr>
        <p:spPr>
          <a:xfrm>
            <a:off x="411480" y="1554480"/>
            <a:ext cx="8321040" cy="4937760"/>
          </a:xfrm>
          <a:ln w="38100">
            <a:noFill/>
          </a:ln>
        </p:spPr>
        <p:txBody>
          <a:bodyPr/>
          <a:lstStyle/>
          <a:p>
            <a:pPr marL="457200" indent="-457200">
              <a:spcBef>
                <a:spcPts val="600"/>
              </a:spcBef>
              <a:buSzPct val="100000"/>
            </a:pPr>
            <a:r>
              <a:rPr lang="en-US" sz="2600" dirty="0"/>
              <a:t>If the parent previously held a noncontrolling interest in the acquired firm, the parent remeasures its interest to fair value and recognizes a gain or loss. </a:t>
            </a:r>
          </a:p>
          <a:p>
            <a:pPr marL="457200" indent="-457200">
              <a:spcBef>
                <a:spcPts val="600"/>
              </a:spcBef>
              <a:buSzPct val="100000"/>
            </a:pPr>
            <a:r>
              <a:rPr lang="en-US" sz="2600" dirty="0"/>
              <a:t>If after obtaining control, the parent increases its ownership interest in the subsidiary, no further remeasurement takes place.</a:t>
            </a:r>
          </a:p>
          <a:p>
            <a:pPr marL="457200" indent="-457200">
              <a:spcBef>
                <a:spcPts val="600"/>
              </a:spcBef>
              <a:buSzPct val="100000"/>
            </a:pPr>
            <a:r>
              <a:rPr lang="en-US" sz="2600" dirty="0"/>
              <a:t>The parent accounts for additional subsidiary shares acquired as an equity transaction—consistent with transactions with other owners, as opposed to outsiders. </a:t>
            </a:r>
          </a:p>
        </p:txBody>
      </p:sp>
      <p:sp>
        <p:nvSpPr>
          <p:cNvPr id="7" name="Slide Number Placeholder 6"/>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42</a:t>
            </a:fld>
            <a:endParaRPr lang="en-US" sz="1000" i="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3839182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188686" y="164592"/>
            <a:ext cx="8759952" cy="1206500"/>
          </a:xfrm>
        </p:spPr>
        <p:txBody>
          <a:bodyPr/>
          <a:lstStyle/>
          <a:p>
            <a:pPr algn="ctr"/>
            <a:r>
              <a:rPr lang="en-US" sz="4000" dirty="0"/>
              <a:t>Learning Objective 4-10</a:t>
            </a:r>
          </a:p>
        </p:txBody>
      </p:sp>
      <p:sp>
        <p:nvSpPr>
          <p:cNvPr id="9" name="Slide Number Placeholder 8"/>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43</a:t>
            </a:fld>
            <a:endParaRPr lang="en-US" sz="1000" i="0" dirty="0"/>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Record the sale of a subsidiary (or a portion of its shares).</a:t>
            </a:r>
            <a:endParaRPr lang="en-US" sz="3600" b="1" dirty="0">
              <a:solidFill>
                <a:srgbClr val="002060"/>
              </a:solidFill>
              <a:cs typeface="Times New Roman" pitchFamily="18" charset="0"/>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248037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92024" y="164592"/>
            <a:ext cx="8759952" cy="1206500"/>
          </a:xfrm>
        </p:spPr>
        <p:txBody>
          <a:bodyPr/>
          <a:lstStyle/>
          <a:p>
            <a:r>
              <a:rPr lang="en-US" sz="4000" dirty="0"/>
              <a:t>Parent Company Sale of Subsidiary Stock—Acquisition Method</a:t>
            </a:r>
          </a:p>
        </p:txBody>
      </p:sp>
      <p:sp>
        <p:nvSpPr>
          <p:cNvPr id="29699" name="Content Placeholder 2"/>
          <p:cNvSpPr>
            <a:spLocks noGrp="1"/>
          </p:cNvSpPr>
          <p:nvPr>
            <p:ph idx="1"/>
          </p:nvPr>
        </p:nvSpPr>
        <p:spPr>
          <a:xfrm>
            <a:off x="411480" y="1554480"/>
            <a:ext cx="8321040" cy="4937760"/>
          </a:xfrm>
          <a:ln w="38100">
            <a:noFill/>
          </a:ln>
        </p:spPr>
        <p:txBody>
          <a:bodyPr/>
          <a:lstStyle/>
          <a:p>
            <a:pPr marL="0" indent="0">
              <a:spcBef>
                <a:spcPts val="0"/>
              </a:spcBef>
              <a:buNone/>
            </a:pPr>
            <a:r>
              <a:rPr lang="en-US" sz="2600" dirty="0">
                <a:solidFill>
                  <a:srgbClr val="000066"/>
                </a:solidFill>
              </a:rPr>
              <a:t>The accounting effect from selling subsidiary shares depends on whether the parent continues to maintain control after the sale. </a:t>
            </a:r>
          </a:p>
          <a:p>
            <a:pPr marL="457200" indent="-457200">
              <a:spcBef>
                <a:spcPts val="600"/>
              </a:spcBef>
              <a:buSzPct val="100000"/>
            </a:pPr>
            <a:r>
              <a:rPr lang="en-US" sz="2600" dirty="0">
                <a:solidFill>
                  <a:srgbClr val="000066"/>
                </a:solidFill>
              </a:rPr>
              <a:t>If the sale results in the loss of control, parent recognizes any resulting gain or loss in consolidated net income.</a:t>
            </a:r>
          </a:p>
          <a:p>
            <a:pPr marL="457200" indent="-457200">
              <a:spcBef>
                <a:spcPts val="600"/>
              </a:spcBef>
              <a:buSzPct val="100000"/>
            </a:pPr>
            <a:r>
              <a:rPr lang="en-US" sz="2600" dirty="0">
                <a:solidFill>
                  <a:srgbClr val="000066"/>
                </a:solidFill>
              </a:rPr>
              <a:t>If the parent maintains control, it recognizes no gains or losses – the sale is shown in the equity section. </a:t>
            </a:r>
          </a:p>
          <a:p>
            <a:pPr marL="857250" lvl="1" indent="-457200">
              <a:spcBef>
                <a:spcPts val="600"/>
              </a:spcBef>
              <a:buSzPct val="100000"/>
            </a:pPr>
            <a:r>
              <a:rPr lang="en-US" sz="2200" dirty="0">
                <a:solidFill>
                  <a:srgbClr val="000066"/>
                </a:solidFill>
              </a:rPr>
              <a:t>The parent records any difference between proceeds of the sale and carrying amount as additional paid-in capital.</a:t>
            </a:r>
          </a:p>
        </p:txBody>
      </p:sp>
      <p:sp>
        <p:nvSpPr>
          <p:cNvPr id="8" name="Slide Number Placeholder 7"/>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44</a:t>
            </a:fld>
            <a:endParaRPr lang="en-US" sz="1000" i="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Parent Company Sale of Subsidiary Stock—Loss of Control</a:t>
            </a:r>
          </a:p>
        </p:txBody>
      </p:sp>
      <p:sp>
        <p:nvSpPr>
          <p:cNvPr id="3" name="Content Placeholder 2"/>
          <p:cNvSpPr>
            <a:spLocks noGrp="1"/>
          </p:cNvSpPr>
          <p:nvPr>
            <p:ph idx="1"/>
          </p:nvPr>
        </p:nvSpPr>
        <p:spPr>
          <a:xfrm>
            <a:off x="411480" y="1554480"/>
            <a:ext cx="8321040" cy="4937760"/>
          </a:xfrm>
        </p:spPr>
        <p:txBody>
          <a:bodyPr/>
          <a:lstStyle/>
          <a:p>
            <a:pPr marL="457200" indent="-457200">
              <a:spcBef>
                <a:spcPts val="600"/>
              </a:spcBef>
              <a:buSzPct val="100000"/>
            </a:pPr>
            <a:r>
              <a:rPr lang="en-US" sz="2500" dirty="0"/>
              <a:t>If the former parent retains any of its former subsidiary’s shares, the investment should be remeasured to fair value on the date control is lost. </a:t>
            </a:r>
          </a:p>
          <a:p>
            <a:pPr marL="457200" indent="-457200">
              <a:spcBef>
                <a:spcPts val="600"/>
              </a:spcBef>
              <a:buSzPct val="100000"/>
            </a:pPr>
            <a:r>
              <a:rPr lang="en-US" sz="2500" dirty="0"/>
              <a:t>Any resulting gain or loss from the remeasurement should be recognized in the parent’s net income. </a:t>
            </a:r>
          </a:p>
          <a:p>
            <a:pPr marL="457200" indent="-457200">
              <a:spcBef>
                <a:spcPts val="600"/>
              </a:spcBef>
              <a:buSzPct val="100000"/>
            </a:pPr>
            <a:r>
              <a:rPr lang="en-US" sz="2500" dirty="0"/>
              <a:t>If it sells less than the entire investment, parent must select a cost-flow assumption if it has made more than one purchase. </a:t>
            </a:r>
          </a:p>
          <a:p>
            <a:pPr marL="457200" indent="-457200">
              <a:spcBef>
                <a:spcPts val="600"/>
              </a:spcBef>
              <a:buSzPct val="100000"/>
            </a:pPr>
            <a:r>
              <a:rPr lang="en-US" sz="2500" dirty="0"/>
              <a:t>For securities, the use of specific identification based on serial numbers is acceptable, although averaging or FIFO assumptions often are applied.</a:t>
            </a:r>
          </a:p>
        </p:txBody>
      </p:sp>
      <p:sp>
        <p:nvSpPr>
          <p:cNvPr id="6" name="Slide Number Placeholder 5"/>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45</a:t>
            </a:fld>
            <a:endParaRPr lang="en-US" sz="1000" i="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192024" y="164592"/>
            <a:ext cx="8759952" cy="1206500"/>
          </a:xfrm>
        </p:spPr>
        <p:txBody>
          <a:bodyPr/>
          <a:lstStyle/>
          <a:p>
            <a:pPr algn="ctr"/>
            <a:r>
              <a:rPr lang="en-US" sz="3200" dirty="0"/>
              <a:t>Comparisons with International Accounting Standard --Noncontrolling Interest</a:t>
            </a:r>
          </a:p>
        </p:txBody>
      </p:sp>
      <p:sp>
        <p:nvSpPr>
          <p:cNvPr id="8" name="Slide Number Placeholder 7"/>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46</a:t>
            </a:fld>
            <a:endParaRPr lang="en-US" sz="1000" i="0" dirty="0"/>
          </a:p>
        </p:txBody>
      </p:sp>
      <p:sp>
        <p:nvSpPr>
          <p:cNvPr id="5" name="Rectangle 4"/>
          <p:cNvSpPr/>
          <p:nvPr/>
        </p:nvSpPr>
        <p:spPr>
          <a:xfrm>
            <a:off x="411480" y="1554480"/>
            <a:ext cx="8321040" cy="4170372"/>
          </a:xfrm>
          <a:prstGeom prst="rect">
            <a:avLst/>
          </a:prstGeom>
          <a:ln>
            <a:noFill/>
          </a:ln>
        </p:spPr>
        <p:txBody>
          <a:bodyPr wrap="square">
            <a:spAutoFit/>
          </a:bodyPr>
          <a:lstStyle/>
          <a:p>
            <a:pPr marL="457200" indent="-457200">
              <a:spcBef>
                <a:spcPts val="600"/>
              </a:spcBef>
              <a:buFont typeface="Wingdings" panose="05000000000000000000" pitchFamily="2" charset="2"/>
              <a:buChar char="Ø"/>
              <a:defRPr/>
            </a:pPr>
            <a:r>
              <a:rPr lang="en-US" sz="2600" b="1" dirty="0">
                <a:solidFill>
                  <a:srgbClr val="002060"/>
                </a:solidFill>
                <a:cs typeface="Times New Roman" pitchFamily="18" charset="0"/>
              </a:rPr>
              <a:t>Accounting and reporting for business combinations between U.S. and international standards has converged with FASB ASC Topic 805 and </a:t>
            </a:r>
            <a:r>
              <a:rPr lang="en-US" sz="2600" b="1" i="1" dirty="0">
                <a:solidFill>
                  <a:srgbClr val="002060"/>
                </a:solidFill>
                <a:cs typeface="Times New Roman" pitchFamily="18" charset="0"/>
              </a:rPr>
              <a:t>IFRS 3R</a:t>
            </a:r>
            <a:r>
              <a:rPr lang="en-US" sz="2600" b="1" dirty="0">
                <a:solidFill>
                  <a:srgbClr val="002060"/>
                </a:solidFill>
                <a:cs typeface="Times New Roman" pitchFamily="18" charset="0"/>
              </a:rPr>
              <a:t>, each of which carries the title “Business Combinations” and ASC Topic 810: “Consolidation.”</a:t>
            </a:r>
          </a:p>
          <a:p>
            <a:pPr marL="457200" indent="-457200">
              <a:spcBef>
                <a:spcPts val="600"/>
              </a:spcBef>
              <a:buFont typeface="Wingdings" panose="05000000000000000000" pitchFamily="2" charset="2"/>
              <a:buChar char="Ø"/>
              <a:defRPr/>
            </a:pPr>
            <a:r>
              <a:rPr lang="en-US" sz="2600" b="1" dirty="0">
                <a:solidFill>
                  <a:srgbClr val="002060"/>
                </a:solidFill>
                <a:cs typeface="Times New Roman" pitchFamily="18" charset="0"/>
              </a:rPr>
              <a:t>U.S. GAAP requires fair value measurement. Acquisition-date fair value provides a basis for reporting noncontrolling interest, which is adjusted for its share of subsidiary income and dividends subsequent to acquisition.</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192024" y="164592"/>
            <a:ext cx="8759952" cy="1206500"/>
          </a:xfrm>
        </p:spPr>
        <p:txBody>
          <a:bodyPr/>
          <a:lstStyle/>
          <a:p>
            <a:r>
              <a:rPr lang="en-US" sz="3900" dirty="0"/>
              <a:t>Noncontrolling Interest—International Financial Reporting Standards</a:t>
            </a:r>
          </a:p>
        </p:txBody>
      </p:sp>
      <p:sp>
        <p:nvSpPr>
          <p:cNvPr id="8" name="Slide Number Placeholder 7"/>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47</a:t>
            </a:fld>
            <a:endParaRPr lang="en-US" sz="1000" i="0" dirty="0"/>
          </a:p>
        </p:txBody>
      </p:sp>
      <p:sp>
        <p:nvSpPr>
          <p:cNvPr id="4" name="Rectangle 3"/>
          <p:cNvSpPr/>
          <p:nvPr/>
        </p:nvSpPr>
        <p:spPr>
          <a:xfrm>
            <a:off x="411480" y="1554480"/>
            <a:ext cx="8321040" cy="4985981"/>
          </a:xfrm>
          <a:prstGeom prst="rect">
            <a:avLst/>
          </a:prstGeom>
          <a:ln>
            <a:noFill/>
          </a:ln>
        </p:spPr>
        <p:txBody>
          <a:bodyPr wrap="square">
            <a:spAutoFit/>
          </a:bodyPr>
          <a:lstStyle/>
          <a:p>
            <a:pPr marL="457200" indent="-457200">
              <a:spcBef>
                <a:spcPts val="600"/>
              </a:spcBef>
              <a:spcAft>
                <a:spcPts val="0"/>
              </a:spcAft>
              <a:buFont typeface="Wingdings" panose="05000000000000000000" pitchFamily="2" charset="2"/>
              <a:buChar char="Ø"/>
              <a:defRPr/>
            </a:pPr>
            <a:r>
              <a:rPr lang="en-US" sz="2800" b="1" i="1" dirty="0">
                <a:solidFill>
                  <a:srgbClr val="002060"/>
                </a:solidFill>
                <a:cs typeface="Times New Roman" pitchFamily="18" charset="0"/>
              </a:rPr>
              <a:t>IFRS 3R</a:t>
            </a:r>
            <a:r>
              <a:rPr lang="en-US" sz="2800" b="1" dirty="0">
                <a:solidFill>
                  <a:srgbClr val="002060"/>
                </a:solidFill>
                <a:cs typeface="Times New Roman" pitchFamily="18" charset="0"/>
              </a:rPr>
              <a:t> allows an option for reporting the noncontrolling interest for each business combination.</a:t>
            </a:r>
          </a:p>
          <a:p>
            <a:pPr marL="457200" indent="-457200">
              <a:spcBef>
                <a:spcPts val="600"/>
              </a:spcBef>
              <a:spcAft>
                <a:spcPts val="0"/>
              </a:spcAft>
              <a:buFont typeface="Wingdings" panose="05000000000000000000" pitchFamily="2" charset="2"/>
              <a:buChar char="Ø"/>
              <a:defRPr/>
            </a:pPr>
            <a:r>
              <a:rPr lang="en-US" sz="2800" b="1" dirty="0">
                <a:solidFill>
                  <a:srgbClr val="002060"/>
                </a:solidFill>
                <a:cs typeface="Times New Roman" pitchFamily="18" charset="0"/>
              </a:rPr>
              <a:t>It may be measured either at its acquisition-date fair value, which can include goodwill, or at a proportionate share of the subsidiary’s identifiable net asset fair value, which excludes goodwill. </a:t>
            </a:r>
          </a:p>
          <a:p>
            <a:pPr marL="914400" lvl="1" indent="-457200">
              <a:spcBef>
                <a:spcPts val="600"/>
              </a:spcBef>
              <a:spcAft>
                <a:spcPts val="0"/>
              </a:spcAft>
              <a:buFont typeface="Wingdings" panose="05000000000000000000" pitchFamily="2" charset="2"/>
              <a:buChar char="Ø"/>
              <a:defRPr/>
            </a:pPr>
            <a:r>
              <a:rPr lang="en-US" sz="2800" b="1" dirty="0">
                <a:solidFill>
                  <a:srgbClr val="002060"/>
                </a:solidFill>
                <a:cs typeface="Times New Roman" pitchFamily="18" charset="0"/>
              </a:rPr>
              <a:t>This option assumes that any goodwill created via acquisition applies solely to the controlling interest.</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78039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9"/>
          <p:cNvSpPr>
            <a:spLocks noGrp="1" noChangeArrowheads="1"/>
          </p:cNvSpPr>
          <p:nvPr>
            <p:ph type="title"/>
          </p:nvPr>
        </p:nvSpPr>
        <p:spPr>
          <a:xfrm>
            <a:off x="192024" y="164592"/>
            <a:ext cx="8759952" cy="1206500"/>
          </a:xfrm>
        </p:spPr>
        <p:txBody>
          <a:bodyPr/>
          <a:lstStyle/>
          <a:p>
            <a:r>
              <a:rPr lang="en-US" sz="3800" dirty="0"/>
              <a:t>Consolidated Financial Reporting in the Presence of a Noncontrolling Interest</a:t>
            </a:r>
          </a:p>
        </p:txBody>
      </p:sp>
      <p:sp>
        <p:nvSpPr>
          <p:cNvPr id="10" name="Slide Number Placeholder 9"/>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5</a:t>
            </a:fld>
            <a:endParaRPr lang="en-US" sz="1000" i="0" dirty="0"/>
          </a:p>
        </p:txBody>
      </p:sp>
      <p:sp>
        <p:nvSpPr>
          <p:cNvPr id="7" name="TextBox 6"/>
          <p:cNvSpPr txBox="1"/>
          <p:nvPr/>
        </p:nvSpPr>
        <p:spPr>
          <a:xfrm>
            <a:off x="411480" y="1554480"/>
            <a:ext cx="8321040" cy="4462760"/>
          </a:xfrm>
          <a:prstGeom prst="rect">
            <a:avLst/>
          </a:prstGeom>
          <a:noFill/>
        </p:spPr>
        <p:txBody>
          <a:bodyPr wrap="square">
            <a:spAutoFit/>
          </a:bodyPr>
          <a:lstStyle/>
          <a:p>
            <a:pPr marL="457200" indent="-457200">
              <a:spcBef>
                <a:spcPts val="600"/>
              </a:spcBef>
              <a:spcAft>
                <a:spcPts val="0"/>
              </a:spcAft>
              <a:buFont typeface="Wingdings" panose="05000000000000000000" pitchFamily="2" charset="2"/>
              <a:buChar char="Ø"/>
            </a:pPr>
            <a:r>
              <a:rPr lang="en-US" b="1" dirty="0">
                <a:solidFill>
                  <a:srgbClr val="002060"/>
                </a:solidFill>
                <a:cs typeface="Times New Roman" pitchFamily="18" charset="0"/>
              </a:rPr>
              <a:t>The parent, with controlling interest, must consolidate 100 percent of its subsidiary’s financial information as a single economic unit, regardless of the parent’s level of ownership. </a:t>
            </a:r>
          </a:p>
          <a:p>
            <a:pPr marL="457200" indent="-457200">
              <a:spcBef>
                <a:spcPts val="600"/>
              </a:spcBef>
              <a:spcAft>
                <a:spcPts val="0"/>
              </a:spcAft>
              <a:buFont typeface="Wingdings" panose="05000000000000000000" pitchFamily="2" charset="2"/>
              <a:buChar char="Ø"/>
            </a:pPr>
            <a:r>
              <a:rPr lang="en-US" b="1" dirty="0">
                <a:solidFill>
                  <a:srgbClr val="002060"/>
                </a:solidFill>
                <a:cs typeface="Times New Roman" pitchFamily="18" charset="0"/>
              </a:rPr>
              <a:t>The acquisition method requires that the subsidiary be valued at the acquisition-date fair value. </a:t>
            </a:r>
          </a:p>
          <a:p>
            <a:pPr marL="457200" indent="-457200">
              <a:spcBef>
                <a:spcPts val="600"/>
              </a:spcBef>
              <a:spcAft>
                <a:spcPts val="0"/>
              </a:spcAft>
              <a:buFont typeface="Wingdings" panose="05000000000000000000" pitchFamily="2" charset="2"/>
              <a:buChar char="Ø"/>
            </a:pPr>
            <a:r>
              <a:rPr lang="en-US" b="1" dirty="0">
                <a:solidFill>
                  <a:srgbClr val="002060"/>
                </a:solidFill>
                <a:cs typeface="Times New Roman" pitchFamily="18" charset="0"/>
              </a:rPr>
              <a:t>The total acquired firm fair value in a partial acquisition is the sum of two components at the acquisition date:</a:t>
            </a:r>
          </a:p>
          <a:p>
            <a:pPr marL="914400" lvl="1" indent="-457200">
              <a:spcBef>
                <a:spcPts val="600"/>
              </a:spcBef>
              <a:spcAft>
                <a:spcPts val="0"/>
              </a:spcAft>
              <a:buFont typeface="Wingdings" panose="05000000000000000000" pitchFamily="2" charset="2"/>
              <a:buChar char="Ø"/>
            </a:pPr>
            <a:r>
              <a:rPr lang="en-US" b="1" dirty="0">
                <a:solidFill>
                  <a:srgbClr val="002060"/>
                </a:solidFill>
                <a:cs typeface="Times New Roman" pitchFamily="18" charset="0"/>
              </a:rPr>
              <a:t>The fair value of the controlling interest.</a:t>
            </a:r>
          </a:p>
          <a:p>
            <a:pPr marL="914400" lvl="1" indent="-457200">
              <a:spcBef>
                <a:spcPts val="600"/>
              </a:spcBef>
              <a:spcAft>
                <a:spcPts val="0"/>
              </a:spcAft>
              <a:buFont typeface="Wingdings" panose="05000000000000000000" pitchFamily="2" charset="2"/>
              <a:buChar char="Ø"/>
            </a:pPr>
            <a:r>
              <a:rPr lang="en-US" b="1" dirty="0">
                <a:solidFill>
                  <a:srgbClr val="002060"/>
                </a:solidFill>
                <a:cs typeface="Times New Roman" pitchFamily="18" charset="0"/>
              </a:rPr>
              <a:t>The fair value of the noncontrolling interest at the acquisition date. </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2023" y="164592"/>
            <a:ext cx="8759952" cy="1206500"/>
          </a:xfrm>
        </p:spPr>
        <p:txBody>
          <a:bodyPr/>
          <a:lstStyle/>
          <a:p>
            <a:pPr algn="ctr"/>
            <a:r>
              <a:rPr lang="en-US" sz="4000" dirty="0"/>
              <a:t>Noncontrolling Interest Example</a:t>
            </a:r>
          </a:p>
        </p:txBody>
      </p:sp>
      <p:sp>
        <p:nvSpPr>
          <p:cNvPr id="9" name="Slide Number Placeholder 8"/>
          <p:cNvSpPr>
            <a:spLocks noGrp="1"/>
          </p:cNvSpPr>
          <p:nvPr>
            <p:ph type="sldNum" sz="quarter" idx="4"/>
          </p:nvPr>
        </p:nvSpPr>
        <p:spPr>
          <a:xfrm>
            <a:off x="8229600" y="6553200"/>
            <a:ext cx="618259" cy="381000"/>
          </a:xfrm>
        </p:spPr>
        <p:txBody>
          <a:bodyPr/>
          <a:lstStyle/>
          <a:p>
            <a:pPr>
              <a:defRPr/>
            </a:pPr>
            <a:r>
              <a:rPr lang="en-US" sz="1000" i="0" dirty="0"/>
              <a:t>4-</a:t>
            </a:r>
            <a:fld id="{B389CB3F-DA7F-4D11-BE91-32EDAB2B185B}" type="slidenum">
              <a:rPr lang="en-US" sz="1000" i="0" smtClean="0"/>
              <a:pPr>
                <a:defRPr/>
              </a:pPr>
              <a:t>6</a:t>
            </a:fld>
            <a:endParaRPr lang="en-US" sz="1000" i="0" dirty="0"/>
          </a:p>
        </p:txBody>
      </p:sp>
      <p:sp>
        <p:nvSpPr>
          <p:cNvPr id="5123" name="Text Box 3"/>
          <p:cNvSpPr txBox="1">
            <a:spLocks noChangeArrowheads="1"/>
          </p:cNvSpPr>
          <p:nvPr/>
        </p:nvSpPr>
        <p:spPr bwMode="auto">
          <a:xfrm>
            <a:off x="411480" y="1554480"/>
            <a:ext cx="8321040" cy="4555094"/>
          </a:xfrm>
          <a:prstGeom prst="rect">
            <a:avLst/>
          </a:prstGeom>
          <a:noFill/>
          <a:ln w="38100">
            <a:noFill/>
            <a:miter lim="800000"/>
            <a:headEnd/>
            <a:tailEnd/>
          </a:ln>
        </p:spPr>
        <p:txBody>
          <a:bodyPr wrap="square">
            <a:spAutoFit/>
          </a:bodyPr>
          <a:lstStyle/>
          <a:p>
            <a:pPr marL="457200" indent="-457200">
              <a:spcBef>
                <a:spcPts val="600"/>
              </a:spcBef>
              <a:buClr>
                <a:srgbClr val="000066"/>
              </a:buClr>
              <a:buSzPct val="100000"/>
              <a:buFont typeface="Wingdings" panose="05000000000000000000" pitchFamily="2" charset="2"/>
              <a:buChar char="Ø"/>
            </a:pPr>
            <a:r>
              <a:rPr lang="en-US" sz="2800" b="1" dirty="0">
                <a:solidFill>
                  <a:srgbClr val="002060"/>
                </a:solidFill>
                <a:cs typeface="Times New Roman" pitchFamily="18" charset="0"/>
              </a:rPr>
              <a:t>Assume Parker Corporation wants to acquire 90 percent of Strong Company. Strong’s stock has been trading for around $60 per share.</a:t>
            </a:r>
          </a:p>
          <a:p>
            <a:pPr marL="457200" indent="-457200">
              <a:spcBef>
                <a:spcPts val="600"/>
              </a:spcBef>
              <a:buClr>
                <a:srgbClr val="000066"/>
              </a:buClr>
              <a:buSzPct val="100000"/>
              <a:buFont typeface="Wingdings" panose="05000000000000000000" pitchFamily="2" charset="2"/>
              <a:buChar char="Ø"/>
            </a:pPr>
            <a:r>
              <a:rPr lang="en-US" sz="2800" b="1" dirty="0">
                <a:solidFill>
                  <a:srgbClr val="002060"/>
                </a:solidFill>
                <a:cs typeface="Times New Roman" pitchFamily="18" charset="0"/>
              </a:rPr>
              <a:t>Parker offered all of Strong’s shareholders a premium price of $70 per share for up to 90 percent of the outstanding shares, even though the shares are trading in the $59 to $61 range.</a:t>
            </a:r>
          </a:p>
          <a:p>
            <a:pPr marL="457200" indent="-457200">
              <a:spcBef>
                <a:spcPts val="600"/>
              </a:spcBef>
              <a:buClr>
                <a:srgbClr val="000066"/>
              </a:buClr>
              <a:buSzPct val="100000"/>
              <a:buFont typeface="Wingdings" panose="05000000000000000000" pitchFamily="2" charset="2"/>
              <a:buChar char="Ø"/>
            </a:pPr>
            <a:r>
              <a:rPr lang="en-US" sz="2800" b="1" dirty="0">
                <a:solidFill>
                  <a:srgbClr val="002060"/>
                </a:solidFill>
                <a:cs typeface="Times New Roman" pitchFamily="18" charset="0"/>
              </a:rPr>
              <a:t>The fair value of Strong is measured as the sum of the respective fair values of the controlling and noncontrolling interest.</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Box 3"/>
          <p:cNvSpPr txBox="1">
            <a:spLocks noChangeArrowheads="1"/>
          </p:cNvSpPr>
          <p:nvPr/>
        </p:nvSpPr>
        <p:spPr bwMode="auto">
          <a:xfrm>
            <a:off x="411480" y="1554807"/>
            <a:ext cx="8321040" cy="5093703"/>
          </a:xfrm>
          <a:prstGeom prst="rect">
            <a:avLst/>
          </a:prstGeom>
          <a:noFill/>
          <a:ln w="38100">
            <a:noFill/>
            <a:miter lim="800000"/>
            <a:headEnd/>
            <a:tailEnd/>
          </a:ln>
        </p:spPr>
        <p:txBody>
          <a:bodyPr wrap="square">
            <a:spAutoFit/>
          </a:bodyPr>
          <a:lstStyle/>
          <a:p>
            <a:pPr>
              <a:spcBef>
                <a:spcPct val="50000"/>
              </a:spcBef>
              <a:buClr>
                <a:srgbClr val="FFFFFF"/>
              </a:buClr>
              <a:buSzPct val="90000"/>
              <a:buFont typeface="Wingdings" pitchFamily="2" charset="2"/>
              <a:buNone/>
            </a:pPr>
            <a:r>
              <a:rPr lang="en-US" sz="2600" b="1" dirty="0">
                <a:solidFill>
                  <a:srgbClr val="002060"/>
                </a:solidFill>
                <a:cs typeface="Times New Roman" pitchFamily="18" charset="0"/>
              </a:rPr>
              <a:t>Parker purchased 9,000 shares at $70 per share. The fair value of their consideration transferred is $630,000.</a:t>
            </a:r>
          </a:p>
          <a:p>
            <a:pPr>
              <a:spcBef>
                <a:spcPct val="50000"/>
              </a:spcBef>
              <a:buClr>
                <a:srgbClr val="FFFFFF"/>
              </a:buClr>
              <a:buSzPct val="90000"/>
              <a:buFont typeface="Wingdings" pitchFamily="2" charset="2"/>
              <a:buNone/>
            </a:pPr>
            <a:r>
              <a:rPr lang="en-US" sz="2600" b="1" dirty="0">
                <a:solidFill>
                  <a:srgbClr val="002060"/>
                </a:solidFill>
                <a:cs typeface="Times New Roman" pitchFamily="18" charset="0"/>
              </a:rPr>
              <a:t>The remaining 1,000 shares trade at $60 per share, indicating that the fair value of the noncontrolling interest is $60,000. The total acquisition-date fair value of the subsidiary is $690,000.</a:t>
            </a:r>
            <a:r>
              <a:rPr lang="en-US" sz="2600" b="1" dirty="0">
                <a:solidFill>
                  <a:srgbClr val="002060"/>
                </a:solidFill>
              </a:rPr>
              <a:t> </a:t>
            </a:r>
            <a:br>
              <a:rPr lang="en-US" sz="2600" b="1" dirty="0">
                <a:solidFill>
                  <a:srgbClr val="002060"/>
                </a:solidFill>
              </a:rPr>
            </a:br>
            <a:endParaRPr lang="en-US" sz="2600" b="1" dirty="0">
              <a:solidFill>
                <a:srgbClr val="002060"/>
              </a:solidFill>
            </a:endParaRPr>
          </a:p>
          <a:p>
            <a:r>
              <a:rPr lang="en-US" sz="2600" b="1" dirty="0">
                <a:solidFill>
                  <a:srgbClr val="002060"/>
                </a:solidFill>
              </a:rPr>
              <a:t>	Fair value of controlling interest</a:t>
            </a:r>
          </a:p>
          <a:p>
            <a:r>
              <a:rPr lang="en-US" sz="2600" b="1" dirty="0">
                <a:solidFill>
                  <a:srgbClr val="002060"/>
                </a:solidFill>
              </a:rPr>
              <a:t>	($70 × 9,000 shares) . . . . . . . . . . . . . . . $630,000</a:t>
            </a:r>
          </a:p>
          <a:p>
            <a:r>
              <a:rPr lang="en-US" sz="2600" b="1" dirty="0">
                <a:solidFill>
                  <a:srgbClr val="002060"/>
                </a:solidFill>
              </a:rPr>
              <a:t>	Fair value of noncontrolling interest </a:t>
            </a:r>
          </a:p>
          <a:p>
            <a:r>
              <a:rPr lang="en-US" sz="2600" b="1" dirty="0">
                <a:solidFill>
                  <a:srgbClr val="002060"/>
                </a:solidFill>
              </a:rPr>
              <a:t>	($60 × 1,000 shares) . . . . . . . . . . . . . . . . . </a:t>
            </a:r>
            <a:r>
              <a:rPr lang="en-US" sz="2600" b="1" u="sng" dirty="0">
                <a:solidFill>
                  <a:srgbClr val="002060"/>
                </a:solidFill>
              </a:rPr>
              <a:t>60,000</a:t>
            </a:r>
          </a:p>
          <a:p>
            <a:r>
              <a:rPr lang="en-US" sz="2600" b="1" dirty="0">
                <a:solidFill>
                  <a:srgbClr val="002060"/>
                </a:solidFill>
              </a:rPr>
              <a:t>	   Total fair value of subsidiary . . . . . . $690,000</a:t>
            </a:r>
            <a:endParaRPr lang="en-US" sz="2600" b="1" dirty="0">
              <a:solidFill>
                <a:srgbClr val="002060"/>
              </a:solidFill>
              <a:cs typeface="Times New Roman" pitchFamily="18" charset="0"/>
            </a:endParaRPr>
          </a:p>
        </p:txBody>
      </p:sp>
      <p:sp>
        <p:nvSpPr>
          <p:cNvPr id="2" name="Title 1"/>
          <p:cNvSpPr>
            <a:spLocks noGrp="1"/>
          </p:cNvSpPr>
          <p:nvPr>
            <p:ph type="title"/>
          </p:nvPr>
        </p:nvSpPr>
        <p:spPr/>
        <p:txBody>
          <a:bodyPr/>
          <a:lstStyle/>
          <a:p>
            <a:r>
              <a:rPr lang="en-US" dirty="0"/>
              <a:t>Noncontrolling Interest—Measuring Fair Value Example</a:t>
            </a:r>
          </a:p>
        </p:txBody>
      </p:sp>
      <p:sp>
        <p:nvSpPr>
          <p:cNvPr id="7" name="Slide Number Placeholder 6"/>
          <p:cNvSpPr>
            <a:spLocks noGrp="1"/>
          </p:cNvSpPr>
          <p:nvPr>
            <p:ph type="sldNum" sz="quarter" idx="4"/>
          </p:nvPr>
        </p:nvSpPr>
        <p:spPr/>
        <p:txBody>
          <a:bodyPr/>
          <a:lstStyle/>
          <a:p>
            <a:pPr>
              <a:defRPr/>
            </a:pPr>
            <a:r>
              <a:rPr lang="en-US" sz="1000" i="0" dirty="0">
                <a:cs typeface="Times New Roman" pitchFamily="18" charset="0"/>
              </a:rPr>
              <a:t>4-</a:t>
            </a:r>
            <a:fld id="{B389CB3F-DA7F-4D11-BE91-32EDAB2B185B}" type="slidenum">
              <a:rPr lang="en-US" sz="1000" i="0" smtClean="0">
                <a:cs typeface="Times New Roman" pitchFamily="18" charset="0"/>
              </a:rPr>
              <a:pPr>
                <a:defRPr/>
              </a:pPr>
              <a:t>7</a:t>
            </a:fld>
            <a:endParaRPr lang="en-US" sz="1000" i="0" dirty="0">
              <a:cs typeface="Times New Roman" pitchFamily="18" charset="0"/>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9"/>
          <p:cNvSpPr>
            <a:spLocks noGrp="1" noChangeArrowheads="1"/>
          </p:cNvSpPr>
          <p:nvPr>
            <p:ph type="title"/>
          </p:nvPr>
        </p:nvSpPr>
        <p:spPr>
          <a:xfrm>
            <a:off x="188686" y="164592"/>
            <a:ext cx="8759952" cy="1206500"/>
          </a:xfrm>
        </p:spPr>
        <p:txBody>
          <a:bodyPr/>
          <a:lstStyle/>
          <a:p>
            <a:pPr algn="ctr"/>
            <a:r>
              <a:rPr lang="en-US" sz="4000" dirty="0"/>
              <a:t>Learning Objective 4-3</a:t>
            </a:r>
          </a:p>
        </p:txBody>
      </p:sp>
      <p:sp>
        <p:nvSpPr>
          <p:cNvPr id="9" name="Slide Number Placeholder 8"/>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8</a:t>
            </a:fld>
            <a:endParaRPr lang="en-US" sz="1000" i="0" dirty="0"/>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Allocate goodwill acquired in a business combination across the controlling and noncontrolling interests.</a:t>
            </a:r>
            <a:endParaRPr lang="en-US" sz="3600" b="1" dirty="0">
              <a:solidFill>
                <a:srgbClr val="002060"/>
              </a:solidFill>
              <a:cs typeface="Times New Roman" pitchFamily="18" charset="0"/>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24420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Allocating Acquired Goodwill to the Controlling and Noncontrolling Interests</a:t>
            </a:r>
          </a:p>
        </p:txBody>
      </p:sp>
      <p:sp>
        <p:nvSpPr>
          <p:cNvPr id="3" name="Content Placeholder 2"/>
          <p:cNvSpPr>
            <a:spLocks noGrp="1"/>
          </p:cNvSpPr>
          <p:nvPr>
            <p:ph idx="1"/>
          </p:nvPr>
        </p:nvSpPr>
        <p:spPr>
          <a:xfrm>
            <a:off x="381000" y="1524000"/>
            <a:ext cx="8534400" cy="4724400"/>
          </a:xfrm>
        </p:spPr>
        <p:txBody>
          <a:bodyPr/>
          <a:lstStyle/>
          <a:p>
            <a:pPr marL="457200" indent="-457200">
              <a:spcBef>
                <a:spcPts val="600"/>
              </a:spcBef>
              <a:buClr>
                <a:srgbClr val="000066"/>
              </a:buClr>
              <a:buSzPct val="100000"/>
            </a:pPr>
            <a:r>
              <a:rPr lang="en-US" sz="2400" dirty="0"/>
              <a:t>To report ownership equity in consolidated financial statements, acquisition-date goodwill is apportioned across controlling and noncontrolling interests. </a:t>
            </a:r>
          </a:p>
          <a:p>
            <a:pPr marL="457200" indent="-457200">
              <a:spcBef>
                <a:spcPts val="600"/>
              </a:spcBef>
              <a:buClr>
                <a:srgbClr val="000066"/>
              </a:buClr>
              <a:buSzPct val="100000"/>
            </a:pPr>
            <a:r>
              <a:rPr lang="en-US" sz="2400" dirty="0"/>
              <a:t>The parent first allocates goodwill to its controlling interest for the excess of the fair value of its equity interest over its share of the fair value of the net assets.</a:t>
            </a:r>
          </a:p>
          <a:p>
            <a:pPr marL="457200" indent="-457200">
              <a:spcBef>
                <a:spcPts val="600"/>
              </a:spcBef>
              <a:buClr>
                <a:srgbClr val="000066"/>
              </a:buClr>
              <a:buSzPct val="100000"/>
            </a:pPr>
            <a:r>
              <a:rPr lang="en-US" sz="2400" dirty="0"/>
              <a:t>Total acquisition-date fair value (amount paid) of Strong, $690,000, is greater than the fair value of the identifiable net assets acquired of $600,000 (10,000 shares × $60 per share). The difference, $90,000, is allocated to Goodwill.</a:t>
            </a:r>
          </a:p>
        </p:txBody>
      </p:sp>
      <p:sp>
        <p:nvSpPr>
          <p:cNvPr id="7" name="Slide Number Placeholder 6"/>
          <p:cNvSpPr>
            <a:spLocks noGrp="1"/>
          </p:cNvSpPr>
          <p:nvPr>
            <p:ph type="sldNum" sz="quarter" idx="4"/>
          </p:nvPr>
        </p:nvSpPr>
        <p:spPr/>
        <p:txBody>
          <a:bodyPr/>
          <a:lstStyle/>
          <a:p>
            <a:pPr>
              <a:defRPr/>
            </a:pPr>
            <a:r>
              <a:rPr lang="en-US" sz="1000" i="0" dirty="0"/>
              <a:t>4-</a:t>
            </a:r>
            <a:fld id="{B389CB3F-DA7F-4D11-BE91-32EDAB2B185B}" type="slidenum">
              <a:rPr lang="en-US" sz="1000" i="0" smtClean="0"/>
              <a:pPr>
                <a:defRPr/>
              </a:pPr>
              <a:t>9</a:t>
            </a:fld>
            <a:endParaRPr lang="en-US" sz="1000" i="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2"/>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de Bar">
  <a:themeElements>
    <a:clrScheme name="Side Bar 8">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C0C0C0"/>
      </a:folHlink>
    </a:clrScheme>
    <a:fontScheme name="Side Ba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ide Bar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ide Ba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ide Bar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ide Bar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ide Ba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ide Ba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ide Ba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ide Bar 8">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4642</TotalTime>
  <Pages>10</Pages>
  <Words>7358</Words>
  <Application>Microsoft Office PowerPoint</Application>
  <PresentationFormat>On-screen Show (4:3)</PresentationFormat>
  <Paragraphs>386</Paragraphs>
  <Slides>47</Slides>
  <Notes>47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47</vt:i4>
      </vt:variant>
    </vt:vector>
  </HeadingPairs>
  <TitlesOfParts>
    <vt:vector size="51" baseType="lpstr">
      <vt:lpstr>Arial</vt:lpstr>
      <vt:lpstr>Times New Roman</vt:lpstr>
      <vt:lpstr>Wingdings</vt:lpstr>
      <vt:lpstr>Side Bar</vt:lpstr>
      <vt:lpstr>Chapter Four</vt:lpstr>
      <vt:lpstr>Learning Objective 4-1</vt:lpstr>
      <vt:lpstr>Noncontrolling Interest in a Subsidiary</vt:lpstr>
      <vt:lpstr>Learning Objective 4-2</vt:lpstr>
      <vt:lpstr>Consolidated Financial Reporting in the Presence of a Noncontrolling Interest</vt:lpstr>
      <vt:lpstr>Noncontrolling Interest Example</vt:lpstr>
      <vt:lpstr>Noncontrolling Interest—Measuring Fair Value Example</vt:lpstr>
      <vt:lpstr>Learning Objective 4-3</vt:lpstr>
      <vt:lpstr>Allocating Acquired Goodwill to the Controlling and Noncontrolling Interests</vt:lpstr>
      <vt:lpstr>Allocating Acquired Goodwill Example</vt:lpstr>
      <vt:lpstr>Noncontrolling Interest Goodwill Example</vt:lpstr>
      <vt:lpstr>Noncontrolling Interest Additional Issues</vt:lpstr>
      <vt:lpstr>Learning Objective 4-4</vt:lpstr>
      <vt:lpstr>Consolidated Net Income</vt:lpstr>
      <vt:lpstr>Noncontrolling Interest in  Subsidiary Net Income</vt:lpstr>
      <vt:lpstr>Accounting for Noncontrolling Interest in Subsidiary Net Income</vt:lpstr>
      <vt:lpstr>Learning Objective 4-5</vt:lpstr>
      <vt:lpstr>Partial Ownership Consolidations—Acquisition Method</vt:lpstr>
      <vt:lpstr>Noncontrolling Interest  and Consolidations</vt:lpstr>
      <vt:lpstr>Partial Acquisition with  No Control Premium Example</vt:lpstr>
      <vt:lpstr>Noncontrolling Interest—Excess  Fair-Value Allocations Example</vt:lpstr>
      <vt:lpstr>Noncontrolling Interest—Changes in Retained Earnings Example</vt:lpstr>
      <vt:lpstr>Noncontrolling Interest—Worksheet Process Example</vt:lpstr>
      <vt:lpstr>Noncontrolling Interest—Separate Financial Records Example</vt:lpstr>
      <vt:lpstr>Noncontrolling Interest—Example Worksheet</vt:lpstr>
      <vt:lpstr>Noncontrolling Interest—Example Consolidation Entries S and A </vt:lpstr>
      <vt:lpstr>Noncontrolling Interest—Example  Consolidation Entries I, D, and E</vt:lpstr>
      <vt:lpstr>Learning Objective 4-6</vt:lpstr>
      <vt:lpstr>Consolidated Financial Statements—Income Statement and Balance Sheet </vt:lpstr>
      <vt:lpstr>Consolidated Financial Statements—Statement of Changes in Owners’ Equity</vt:lpstr>
      <vt:lpstr>Consolidated Statements—Income Statement and Statement of Changes in Owners’ Equity</vt:lpstr>
      <vt:lpstr>Consolidated Statements—Balance Sheet </vt:lpstr>
      <vt:lpstr>Learning Objective 4-7</vt:lpstr>
      <vt:lpstr>Partial Acquisition with Control Premium </vt:lpstr>
      <vt:lpstr>Effects of Using the Initial Value Method</vt:lpstr>
      <vt:lpstr>Conversion to Equity Method from Initial Value Method (Entry *C)</vt:lpstr>
      <vt:lpstr>Partial Equity Method</vt:lpstr>
      <vt:lpstr>Learning Objective 4-8</vt:lpstr>
      <vt:lpstr>Midyear Acquisitions</vt:lpstr>
      <vt:lpstr>Learning Objective 4-9</vt:lpstr>
      <vt:lpstr>Control Achieved in Steps—Acquisition Method</vt:lpstr>
      <vt:lpstr>Postacquisition Control Achieved in Steps </vt:lpstr>
      <vt:lpstr>Learning Objective 4-10</vt:lpstr>
      <vt:lpstr>Parent Company Sale of Subsidiary Stock—Acquisition Method</vt:lpstr>
      <vt:lpstr>Parent Company Sale of Subsidiary Stock—Loss of Control</vt:lpstr>
      <vt:lpstr>Comparisons with International Accounting Standard --Noncontrolling Interest</vt:lpstr>
      <vt:lpstr>Noncontrolling Interest—International Financial Reporting Standards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Anna L Lusher</dc:creator>
  <cp:lastModifiedBy>Sanders, Christina</cp:lastModifiedBy>
  <cp:revision>433</cp:revision>
  <dcterms:created xsi:type="dcterms:W3CDTF">1998-05-05T02:49:56Z</dcterms:created>
  <dcterms:modified xsi:type="dcterms:W3CDTF">2019-10-15T17:17:04Z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94A3CD9D-B646-4DF1-A02A-C6E2ED215C3D</vt:lpwstr>
  </property>
  <property fmtid="{D5CDD505-2E9C-101B-9397-08002B2CF9AE}" pid="3" name="ArticulatePath">
    <vt:lpwstr>IPPTChap004</vt:lpwstr>
  </property>
</Properties>
</file>