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74"/>
  </p:notesMasterIdLst>
  <p:handoutMasterIdLst>
    <p:handoutMasterId r:id="rId75"/>
  </p:handoutMasterIdLst>
  <p:sldIdLst>
    <p:sldId id="342" r:id="rId2"/>
    <p:sldId id="455" r:id="rId3"/>
    <p:sldId id="409" r:id="rId4"/>
    <p:sldId id="479" r:id="rId5"/>
    <p:sldId id="410" r:id="rId6"/>
    <p:sldId id="344" r:id="rId7"/>
    <p:sldId id="456" r:id="rId8"/>
    <p:sldId id="480" r:id="rId9"/>
    <p:sldId id="399" r:id="rId10"/>
    <p:sldId id="458" r:id="rId11"/>
    <p:sldId id="345" r:id="rId12"/>
    <p:sldId id="484" r:id="rId13"/>
    <p:sldId id="485" r:id="rId14"/>
    <p:sldId id="486" r:id="rId15"/>
    <p:sldId id="446" r:id="rId16"/>
    <p:sldId id="423" r:id="rId17"/>
    <p:sldId id="347" r:id="rId18"/>
    <p:sldId id="412" r:id="rId19"/>
    <p:sldId id="414" r:id="rId20"/>
    <p:sldId id="459" r:id="rId21"/>
    <p:sldId id="418" r:id="rId22"/>
    <p:sldId id="434" r:id="rId23"/>
    <p:sldId id="481" r:id="rId24"/>
    <p:sldId id="435" r:id="rId25"/>
    <p:sldId id="460" r:id="rId26"/>
    <p:sldId id="483" r:id="rId27"/>
    <p:sldId id="462" r:id="rId28"/>
    <p:sldId id="358" r:id="rId29"/>
    <p:sldId id="482" r:id="rId30"/>
    <p:sldId id="464" r:id="rId31"/>
    <p:sldId id="487" r:id="rId32"/>
    <p:sldId id="463" r:id="rId33"/>
    <p:sldId id="359" r:id="rId34"/>
    <p:sldId id="466" r:id="rId35"/>
    <p:sldId id="488" r:id="rId36"/>
    <p:sldId id="489" r:id="rId37"/>
    <p:sldId id="467" r:id="rId38"/>
    <p:sldId id="509" r:id="rId39"/>
    <p:sldId id="490" r:id="rId40"/>
    <p:sldId id="491" r:id="rId41"/>
    <p:sldId id="368" r:id="rId42"/>
    <p:sldId id="449" r:id="rId43"/>
    <p:sldId id="493" r:id="rId44"/>
    <p:sldId id="468" r:id="rId45"/>
    <p:sldId id="495" r:id="rId46"/>
    <p:sldId id="494" r:id="rId47"/>
    <p:sldId id="508" r:id="rId48"/>
    <p:sldId id="472" r:id="rId49"/>
    <p:sldId id="450" r:id="rId50"/>
    <p:sldId id="471" r:id="rId51"/>
    <p:sldId id="473" r:id="rId52"/>
    <p:sldId id="474" r:id="rId53"/>
    <p:sldId id="453" r:id="rId54"/>
    <p:sldId id="452" r:id="rId55"/>
    <p:sldId id="469" r:id="rId56"/>
    <p:sldId id="454" r:id="rId57"/>
    <p:sldId id="360" r:id="rId58"/>
    <p:sldId id="470" r:id="rId59"/>
    <p:sldId id="507" r:id="rId60"/>
    <p:sldId id="427" r:id="rId61"/>
    <p:sldId id="497" r:id="rId62"/>
    <p:sldId id="381" r:id="rId63"/>
    <p:sldId id="498" r:id="rId64"/>
    <p:sldId id="383" r:id="rId65"/>
    <p:sldId id="499" r:id="rId66"/>
    <p:sldId id="500" r:id="rId67"/>
    <p:sldId id="501" r:id="rId68"/>
    <p:sldId id="502" r:id="rId69"/>
    <p:sldId id="477" r:id="rId70"/>
    <p:sldId id="478" r:id="rId71"/>
    <p:sldId id="496" r:id="rId72"/>
    <p:sldId id="503" r:id="rId73"/>
  </p:sldIdLst>
  <p:sldSz cx="9144000" cy="6858000" type="screen4x3"/>
  <p:notesSz cx="9296400" cy="7010400"/>
  <p:custDataLst>
    <p:tags r:id="rId76"/>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u="sng"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u="sng"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u="sng"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u="sng"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u="sng" kern="1200">
        <a:solidFill>
          <a:schemeClr val="tx1"/>
        </a:solidFill>
        <a:latin typeface="Times New Roman" pitchFamily="18" charset="0"/>
        <a:ea typeface="+mn-ea"/>
        <a:cs typeface="+mn-cs"/>
      </a:defRPr>
    </a:lvl5pPr>
    <a:lvl6pPr marL="2286000" algn="l" defTabSz="914400" rtl="0" eaLnBrk="1" latinLnBrk="0" hangingPunct="1">
      <a:defRPr sz="2400" u="sng" kern="1200">
        <a:solidFill>
          <a:schemeClr val="tx1"/>
        </a:solidFill>
        <a:latin typeface="Times New Roman" pitchFamily="18" charset="0"/>
        <a:ea typeface="+mn-ea"/>
        <a:cs typeface="+mn-cs"/>
      </a:defRPr>
    </a:lvl6pPr>
    <a:lvl7pPr marL="2743200" algn="l" defTabSz="914400" rtl="0" eaLnBrk="1" latinLnBrk="0" hangingPunct="1">
      <a:defRPr sz="2400" u="sng" kern="1200">
        <a:solidFill>
          <a:schemeClr val="tx1"/>
        </a:solidFill>
        <a:latin typeface="Times New Roman" pitchFamily="18" charset="0"/>
        <a:ea typeface="+mn-ea"/>
        <a:cs typeface="+mn-cs"/>
      </a:defRPr>
    </a:lvl7pPr>
    <a:lvl8pPr marL="3200400" algn="l" defTabSz="914400" rtl="0" eaLnBrk="1" latinLnBrk="0" hangingPunct="1">
      <a:defRPr sz="2400" u="sng" kern="1200">
        <a:solidFill>
          <a:schemeClr val="tx1"/>
        </a:solidFill>
        <a:latin typeface="Times New Roman" pitchFamily="18" charset="0"/>
        <a:ea typeface="+mn-ea"/>
        <a:cs typeface="+mn-cs"/>
      </a:defRPr>
    </a:lvl8pPr>
    <a:lvl9pPr marL="3657600" algn="l" defTabSz="914400" rtl="0" eaLnBrk="1" latinLnBrk="0" hangingPunct="1">
      <a:defRPr sz="2400" u="sng"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15" clrIdx="0"/>
  <p:cmAuthor id="1" name="Anna Lusher" initials="AL" lastIdx="3" clrIdx="1"/>
  <p:cmAuthor id="2" name="Colton Gigot" initials="CG" lastIdx="1" clrIdx="2"/>
  <p:cmAuthor id="3" name="Bobbie Gershman" initials="BG" lastIdx="33" clrIdx="3"/>
  <p:cmAuthor id="4" name="Amanda Brenner" initials="" lastIdx="3" clrIdx="4"/>
  <p:cmAuthor id="5" name="John Abernathy" initials="JA" lastIdx="7" clrIdx="5">
    <p:extLst/>
  </p:cmAuthor>
  <p:cmAuthor id="6" name="Elizabeth Pappas" initials="EP"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5C"/>
    <a:srgbClr val="F5E3B5"/>
    <a:srgbClr val="F8EBCC"/>
    <a:srgbClr val="F9EDCF"/>
    <a:srgbClr val="F7E9C5"/>
    <a:srgbClr val="BAAF90"/>
    <a:srgbClr val="E7CFB7"/>
    <a:srgbClr val="F7F0C5"/>
    <a:srgbClr val="DBD3A5"/>
    <a:srgbClr val="EBCA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73" autoAdjust="0"/>
    <p:restoredTop sz="68815" autoAdjust="0"/>
  </p:normalViewPr>
  <p:slideViewPr>
    <p:cSldViewPr>
      <p:cViewPr varScale="1">
        <p:scale>
          <a:sx n="84" d="100"/>
          <a:sy n="84" d="100"/>
        </p:scale>
        <p:origin x="1764" y="9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F6D31A0-D71E-4DE6-9A2E-0142ACFDD1FD}"/>
    <pc:docChg chg="">
      <pc:chgData name="" userId="" providerId="" clId="Web-{4F6D31A0-D71E-4DE6-9A2E-0142ACFDD1FD}" dt="2019-08-25T20:21:02.288" v="2"/>
      <pc:docMkLst>
        <pc:docMk/>
      </pc:docMkLst>
      <pc:sldChg chg="addCm modCm">
        <pc:chgData name="" userId="" providerId="" clId="Web-{4F6D31A0-D71E-4DE6-9A2E-0142ACFDD1FD}" dt="2019-08-25T20:19:29.038" v="1"/>
        <pc:sldMkLst>
          <pc:docMk/>
          <pc:sldMk cId="0" sldId="409"/>
        </pc:sldMkLst>
      </pc:sldChg>
      <pc:sldChg chg="addCm">
        <pc:chgData name="" userId="" providerId="" clId="Web-{4F6D31A0-D71E-4DE6-9A2E-0142ACFDD1FD}" dt="2019-08-25T20:21:02.288" v="2"/>
        <pc:sldMkLst>
          <pc:docMk/>
          <pc:sldMk cId="0" sldId="410"/>
        </pc:sldMkLst>
      </pc:sldChg>
    </pc:docChg>
  </pc:docChgLst>
  <pc:docChgLst>
    <pc:chgData clId="Web-{BA54A522-0C60-4B0A-9ABF-B7BC7FF8216B}"/>
    <pc:docChg chg="modSld">
      <pc:chgData name="" userId="" providerId="" clId="Web-{BA54A522-0C60-4B0A-9ABF-B7BC7FF8216B}" dt="2019-08-26T03:33:22.109" v="11" actId="20577"/>
      <pc:docMkLst>
        <pc:docMk/>
      </pc:docMkLst>
      <pc:sldChg chg="modSp">
        <pc:chgData name="" userId="" providerId="" clId="Web-{BA54A522-0C60-4B0A-9ABF-B7BC7FF8216B}" dt="2019-08-26T03:30:34.936" v="8" actId="20577"/>
        <pc:sldMkLst>
          <pc:docMk/>
          <pc:sldMk cId="0" sldId="358"/>
        </pc:sldMkLst>
        <pc:spChg chg="mod">
          <ac:chgData name="" userId="" providerId="" clId="Web-{BA54A522-0C60-4B0A-9ABF-B7BC7FF8216B}" dt="2019-08-26T03:30:34.936" v="8" actId="20577"/>
          <ac:spMkLst>
            <pc:docMk/>
            <pc:sldMk cId="0" sldId="358"/>
            <ac:spMk id="3" creationId="{00000000-0000-0000-0000-000000000000}"/>
          </ac:spMkLst>
        </pc:spChg>
      </pc:sldChg>
      <pc:sldChg chg="addCm modCm">
        <pc:chgData name="" userId="" providerId="" clId="Web-{BA54A522-0C60-4B0A-9ABF-B7BC7FF8216B}" dt="2019-08-26T02:02:27.402" v="1"/>
        <pc:sldMkLst>
          <pc:docMk/>
          <pc:sldMk cId="0" sldId="453"/>
        </pc:sldMkLst>
      </pc:sldChg>
      <pc:sldChg chg="addCm modCm">
        <pc:chgData name="" userId="" providerId="" clId="Web-{BA54A522-0C60-4B0A-9ABF-B7BC7FF8216B}" dt="2019-08-26T03:20:56.341" v="5"/>
        <pc:sldMkLst>
          <pc:docMk/>
          <pc:sldMk cId="3328832246" sldId="483"/>
        </pc:sldMkLst>
      </pc:sldChg>
      <pc:sldChg chg="addCm modCm">
        <pc:chgData name="" userId="" providerId="" clId="Web-{BA54A522-0C60-4B0A-9ABF-B7BC7FF8216B}" dt="2019-08-26T02:17:53.948" v="3"/>
        <pc:sldMkLst>
          <pc:docMk/>
          <pc:sldMk cId="2208306953" sldId="50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8058564" y="175979"/>
            <a:ext cx="1029425" cy="276141"/>
          </a:xfrm>
          <a:prstGeom prst="rect">
            <a:avLst/>
          </a:prstGeom>
          <a:noFill/>
          <a:ln w="12700">
            <a:noFill/>
            <a:miter lim="800000"/>
            <a:headEnd/>
            <a:tailEnd/>
          </a:ln>
          <a:effectLst/>
        </p:spPr>
        <p:txBody>
          <a:bodyPr lIns="92207" tIns="45295" rIns="92207" bIns="45295">
            <a:spAutoFit/>
          </a:bodyPr>
          <a:lstStyle/>
          <a:p>
            <a:pPr algn="ctr">
              <a:spcBef>
                <a:spcPct val="50000"/>
              </a:spcBef>
              <a:defRPr/>
            </a:pPr>
            <a:r>
              <a:rPr lang="en-US" sz="1200" u="none" dirty="0">
                <a:latin typeface="Arial" charset="0"/>
              </a:rPr>
              <a:t>1-</a:t>
            </a:r>
            <a:fld id="{1EDC38FA-2147-48F6-8398-9D8CE0DF2768}" type="slidenum">
              <a:rPr lang="en-US" sz="1200" u="none">
                <a:latin typeface="Arial" charset="0"/>
              </a:rPr>
              <a:pPr algn="ctr">
                <a:spcBef>
                  <a:spcPct val="50000"/>
                </a:spcBef>
                <a:defRPr/>
              </a:pPr>
              <a:t>‹#›</a:t>
            </a:fld>
            <a:endParaRPr lang="en-US" sz="1200" u="none" dirty="0">
              <a:latin typeface="Arial" charset="0"/>
            </a:endParaRPr>
          </a:p>
        </p:txBody>
      </p:sp>
    </p:spTree>
    <p:extLst>
      <p:ext uri="{BB962C8B-B14F-4D97-AF65-F5344CB8AC3E}">
        <p14:creationId xmlns:p14="http://schemas.microsoft.com/office/powerpoint/2010/main" val="8474182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239942" y="3330419"/>
            <a:ext cx="6816518" cy="3154441"/>
          </a:xfrm>
          <a:prstGeom prst="rect">
            <a:avLst/>
          </a:prstGeom>
          <a:noFill/>
          <a:ln w="12700">
            <a:noFill/>
            <a:miter lim="800000"/>
            <a:headEnd/>
            <a:tailEnd/>
          </a:ln>
          <a:effectLst/>
        </p:spPr>
        <p:txBody>
          <a:bodyPr vert="horz" wrap="square" lIns="92207" tIns="45295" rIns="92207" bIns="4529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7107" name="Rectangle 3"/>
          <p:cNvSpPr>
            <a:spLocks noGrp="1" noRot="1" noChangeAspect="1" noChangeArrowheads="1" noTextEdit="1"/>
          </p:cNvSpPr>
          <p:nvPr>
            <p:ph type="sldImg" idx="2"/>
          </p:nvPr>
        </p:nvSpPr>
        <p:spPr bwMode="auto">
          <a:xfrm>
            <a:off x="2901950" y="530225"/>
            <a:ext cx="3492500" cy="261937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4803686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010485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LO 2-3: Define the term </a:t>
            </a:r>
            <a:r>
              <a:rPr lang="en-US" sz="1200" i="1" dirty="0"/>
              <a:t>business combination </a:t>
            </a:r>
            <a:r>
              <a:rPr lang="en-US" sz="1200" dirty="0"/>
              <a:t>and differentiate across various forms of business combinations.</a:t>
            </a:r>
          </a:p>
        </p:txBody>
      </p:sp>
    </p:spTree>
    <p:extLst>
      <p:ext uri="{BB962C8B-B14F-4D97-AF65-F5344CB8AC3E}">
        <p14:creationId xmlns:p14="http://schemas.microsoft.com/office/powerpoint/2010/main" val="4017102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a:t>
            </a:r>
          </a:p>
        </p:txBody>
      </p:sp>
      <p:sp>
        <p:nvSpPr>
          <p:cNvPr id="5325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ln cap="flat"/>
        </p:spPr>
      </p:sp>
      <p:sp>
        <p:nvSpPr>
          <p:cNvPr id="5325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business combination refers to a transaction or other event in which an acquirer obtains control over one or more businesses.</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Business combinations are formed by a wide variety of transactions or events with various formats. For example, each of the transactions on the following slides is identified as a business combination although they differ widely in legal form. In every case, two or more enterprises are being united into a single economic entity so that consolidated financial statements are required.</a:t>
            </a:r>
            <a:endParaRPr lang="en-US" dirty="0"/>
          </a:p>
        </p:txBody>
      </p:sp>
    </p:spTree>
    <p:extLst>
      <p:ext uri="{BB962C8B-B14F-4D97-AF65-F5344CB8AC3E}">
        <p14:creationId xmlns:p14="http://schemas.microsoft.com/office/powerpoint/2010/main" val="3798786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a:t>
            </a:r>
          </a:p>
        </p:txBody>
      </p:sp>
      <p:sp>
        <p:nvSpPr>
          <p:cNvPr id="5325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ln cap="flat"/>
        </p:spPr>
      </p:sp>
      <p:sp>
        <p:nvSpPr>
          <p:cNvPr id="5325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Any business combination in which only one of the original companies continues to exist is referred to in legal terms as a </a:t>
            </a:r>
            <a:r>
              <a:rPr lang="en-US" sz="1200" b="0" i="1" u="none" strike="noStrike" kern="1200" baseline="0" dirty="0">
                <a:solidFill>
                  <a:schemeClr val="tx1"/>
                </a:solidFill>
                <a:latin typeface="Times New Roman" pitchFamily="18" charset="0"/>
                <a:ea typeface="+mn-ea"/>
                <a:cs typeface="+mn-cs"/>
              </a:rPr>
              <a:t>statutory merger</a:t>
            </a:r>
            <a:r>
              <a:rPr lang="en-US" sz="1200" b="0" i="0" u="none" strike="noStrike" kern="1200" baseline="0" dirty="0">
                <a:solidFill>
                  <a:schemeClr val="tx1"/>
                </a:solidFill>
                <a:latin typeface="Times New Roman" pitchFamily="18" charset="0"/>
                <a:ea typeface="+mn-ea"/>
                <a:cs typeface="+mn-cs"/>
              </a:rPr>
              <a:t>. One company company obtains the assets, and often the liabilities, of another company in exchange for cash, other assets, liabilities, stock, or a combination of these. The second organization normally dissolves itself as a legal corporation. Thus, only the acquiring company remains in existence, having absorbed the acquired net assets directly into its own operations. </a:t>
            </a:r>
          </a:p>
          <a:p>
            <a:endParaRPr lang="en-US" sz="1200" b="0" i="0" u="none" strike="noStrike" kern="1200" baseline="0" dirty="0">
              <a:solidFill>
                <a:schemeClr val="tx1"/>
              </a:solidFill>
              <a:latin typeface="Times New Roman" pitchFamily="18" charset="0"/>
              <a:ea typeface="+mn-ea"/>
              <a:cs typeface="+mn-cs"/>
            </a:endParaRPr>
          </a:p>
          <a:p>
            <a:r>
              <a:rPr lang="en-US" dirty="0"/>
              <a:t>Another</a:t>
            </a:r>
            <a:r>
              <a:rPr lang="en-US" baseline="0" dirty="0"/>
              <a:t> type of statutory merger is when o</a:t>
            </a:r>
            <a:r>
              <a:rPr lang="en-US" dirty="0"/>
              <a:t>ne company obtains all of the capital stock of another in exchange for cash, other assets, liabilities, stock, or a combination of these. After gaining control, the acquiring company can decide to transfer all assets and liabilities to its own financial records with the second company being dissolved as a separate corporation. The business combination is, once again, a statutory merger because only one of the companies maintains legal existence. This statutory merger, however, is achieved by obtaining equity securities rather than by buying the target company’s assets. Because stock is obtained, the acquiring company must gain 100 percent control of all shares before legally dissolving the subsidiary.</a:t>
            </a:r>
          </a:p>
        </p:txBody>
      </p:sp>
    </p:spTree>
    <p:extLst>
      <p:ext uri="{BB962C8B-B14F-4D97-AF65-F5344CB8AC3E}">
        <p14:creationId xmlns:p14="http://schemas.microsoft.com/office/powerpoint/2010/main" val="3309352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a:t>
            </a:r>
          </a:p>
        </p:txBody>
      </p:sp>
      <p:sp>
        <p:nvSpPr>
          <p:cNvPr id="5325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ln cap="flat"/>
        </p:spPr>
      </p:sp>
      <p:sp>
        <p:nvSpPr>
          <p:cNvPr id="5325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statutory consolidation occurs when two or more companies transfer either their assets or their capital stock to a newly formed corporation. Both original companies are dissolved, leaving only the new organization in existence. A business combination effected in this manner is a </a:t>
            </a:r>
            <a:r>
              <a:rPr lang="en-US" sz="1200" b="0" i="1" u="none" strike="noStrike" kern="1200" baseline="0" dirty="0">
                <a:solidFill>
                  <a:schemeClr val="tx1"/>
                </a:solidFill>
                <a:latin typeface="Times New Roman" pitchFamily="18" charset="0"/>
                <a:ea typeface="+mn-ea"/>
                <a:cs typeface="+mn-cs"/>
              </a:rPr>
              <a:t>statutory consolidation. </a:t>
            </a:r>
            <a:r>
              <a:rPr lang="en-US" sz="1200" b="0" i="0" u="none" strike="noStrike" kern="1200" baseline="0" dirty="0">
                <a:solidFill>
                  <a:schemeClr val="tx1"/>
                </a:solidFill>
                <a:latin typeface="Times New Roman" pitchFamily="18" charset="0"/>
                <a:ea typeface="+mn-ea"/>
                <a:cs typeface="+mn-cs"/>
              </a:rPr>
              <a:t>The use here of the term </a:t>
            </a:r>
            <a:r>
              <a:rPr lang="en-US" sz="1200" b="0" i="1" u="none" strike="noStrike" kern="1200" baseline="0" dirty="0">
                <a:solidFill>
                  <a:schemeClr val="tx1"/>
                </a:solidFill>
                <a:latin typeface="Times New Roman" pitchFamily="18" charset="0"/>
                <a:ea typeface="+mn-ea"/>
                <a:cs typeface="+mn-cs"/>
              </a:rPr>
              <a:t>consolidation </a:t>
            </a:r>
            <a:r>
              <a:rPr lang="en-US" sz="1200" b="0" i="0" u="none" strike="noStrike" kern="1200" baseline="0" dirty="0">
                <a:solidFill>
                  <a:schemeClr val="tx1"/>
                </a:solidFill>
                <a:latin typeface="Times New Roman" pitchFamily="18" charset="0"/>
                <a:ea typeface="+mn-ea"/>
                <a:cs typeface="+mn-cs"/>
              </a:rPr>
              <a:t>should not be confused with the accounting meaning of that same word. In accounting, </a:t>
            </a:r>
            <a:r>
              <a:rPr lang="en-US" sz="1200" b="0" i="1" u="none" strike="noStrike" kern="1200" baseline="0" dirty="0">
                <a:solidFill>
                  <a:schemeClr val="tx1"/>
                </a:solidFill>
                <a:latin typeface="Times New Roman" pitchFamily="18" charset="0"/>
                <a:ea typeface="+mn-ea"/>
                <a:cs typeface="+mn-cs"/>
              </a:rPr>
              <a:t>consolidation </a:t>
            </a:r>
            <a:r>
              <a:rPr lang="en-US" sz="1200" b="0" i="0" u="none" strike="noStrike" kern="1200" baseline="0" dirty="0">
                <a:solidFill>
                  <a:schemeClr val="tx1"/>
                </a:solidFill>
                <a:latin typeface="Times New Roman" pitchFamily="18" charset="0"/>
                <a:ea typeface="+mn-ea"/>
                <a:cs typeface="+mn-cs"/>
              </a:rPr>
              <a:t>refers to the mechanical process of bringing together the financial records of two or more organizations to form a single set of statements. A statutory consolidation denotes a specific type of business combination that has united two or more existing companies under the ownership of a newly created company. </a:t>
            </a:r>
          </a:p>
          <a:p>
            <a:endParaRPr lang="en-US" dirty="0"/>
          </a:p>
          <a:p>
            <a:r>
              <a:rPr lang="en-US" dirty="0"/>
              <a:t>Another</a:t>
            </a:r>
            <a:r>
              <a:rPr lang="en-US" baseline="0" dirty="0"/>
              <a:t> type of business combination is when o</a:t>
            </a:r>
            <a:r>
              <a:rPr lang="en-US" dirty="0"/>
              <a:t>ne company achieves legal control over another by acquiring a majority of voting stock. Although control is present, no dissolution takes place; each company remains in existence as an incorporated operation. NBC Universal, as an example, continues to retain its legal status as a corporation after being acquired by Comcast Corporation. Separate incorporation is frequently preferred to take full advantage of any intangible benefits accruing to the acquired company as a going concern. Better utilization of such factors as licenses, trade names, employee loyalty, and the company’s reputation can be possible when the subsidiary maintains its own legal identity. Moreover, maintaining an independent information system for a subsidiary often enhances its market value for an eventual sale or initial public offering as a stand-alone entity.</a:t>
            </a:r>
          </a:p>
          <a:p>
            <a:endParaRPr lang="en-US" dirty="0"/>
          </a:p>
          <a:p>
            <a:r>
              <a:rPr lang="en-US" dirty="0"/>
              <a:t>Because the asset and liability account balances are not physically combined as in statutory mergers and consolidations, each company continues to maintain an independent accounting system. To reflect the combination, the acquiring company enters the takeover transaction into its own records by establishing a single investment asset account. However, the newly acquired subsidiary omits any recording of this event; its stock is simply transferred to the parent from the subsidiary’s shareholders. Thus, the subsidiary’s financial records are not directly affected by a takeover.</a:t>
            </a:r>
          </a:p>
        </p:txBody>
      </p:sp>
    </p:spTree>
    <p:extLst>
      <p:ext uri="{BB962C8B-B14F-4D97-AF65-F5344CB8AC3E}">
        <p14:creationId xmlns:p14="http://schemas.microsoft.com/office/powerpoint/2010/main" val="691664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a:t>
            </a:r>
          </a:p>
        </p:txBody>
      </p:sp>
      <p:sp>
        <p:nvSpPr>
          <p:cNvPr id="5325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5325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3254" name="Rectangle 6"/>
          <p:cNvSpPr>
            <a:spLocks noGrp="1" noRot="1" noChangeAspect="1" noChangeArrowheads="1" noTextEdit="1"/>
          </p:cNvSpPr>
          <p:nvPr>
            <p:ph type="sldImg"/>
          </p:nvPr>
        </p:nvSpPr>
        <p:spPr>
          <a:ln cap="flat"/>
        </p:spPr>
      </p:sp>
      <p:sp>
        <p:nvSpPr>
          <p:cNvPr id="53255" name="Rectangle 7"/>
          <p:cNvSpPr>
            <a:spLocks noGrp="1" noChangeArrowheads="1"/>
          </p:cNvSpPr>
          <p:nvPr>
            <p:ph type="body" idx="1"/>
          </p:nvPr>
        </p:nvSpPr>
        <p:spPr>
          <a:noFill/>
          <a:ln w="9525"/>
        </p:spPr>
        <p:txBody>
          <a:bodyPr/>
          <a:lstStyle/>
          <a:p>
            <a:r>
              <a:rPr lang="en-US" dirty="0"/>
              <a:t>A final vehicle for control of another business entity does not involve a majority voting stock interest or direct ownership of assets. Control of a variable interest entity (VIE) by design often does not rest with its equity holders. Instead, control is exercised through contractual arrangements with a sponsoring firm that, although it technically may not own the VIE, becomes its “primary beneficiary” with rights to its residual profits. These contracts can take the form of leases, participation rights, guarantees, or other interests. Past use of VIEs was criticized because these structures provided sponsoring firms with off-balance-sheet financing and sometimes questionable profits on sales to their VIEs. Prior to 2004, many sponsoring entities of VIEs did not technically meet the definition of a controlling financial interest (i.e., majority voting stock ownership) and thus did not consolidate their VIEs. Current GAAP, however, expands the notion of control and thus requires consolidation of VIEs by their primary beneficiary. </a:t>
            </a:r>
          </a:p>
        </p:txBody>
      </p:sp>
    </p:spTree>
    <p:extLst>
      <p:ext uri="{BB962C8B-B14F-4D97-AF65-F5344CB8AC3E}">
        <p14:creationId xmlns:p14="http://schemas.microsoft.com/office/powerpoint/2010/main" val="1921167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Business combinations are created in many distinct forms. The specific format is a critical factor in the subsequent consolidation of financial information. Exhibit 2.2 provides an overview of the various combinations. </a:t>
            </a:r>
          </a:p>
          <a:p>
            <a:endParaRPr lang="en-US" dirty="0"/>
          </a:p>
        </p:txBody>
      </p:sp>
    </p:spTree>
    <p:extLst>
      <p:ext uri="{BB962C8B-B14F-4D97-AF65-F5344CB8AC3E}">
        <p14:creationId xmlns:p14="http://schemas.microsoft.com/office/powerpoint/2010/main" val="5076586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w="9525"/>
        </p:spPr>
        <p:txBody>
          <a:bodyPr/>
          <a:lstStyle/>
          <a:p>
            <a:r>
              <a:rPr lang="en-US" dirty="0"/>
              <a:t>The definition of control is central to determining when two or more entities become one economic entity and therefore one reporting entity. Control of one firm by another is most often achieved through the acquisition of voting shares. The ASC (810-10-15-8) describes </a:t>
            </a:r>
            <a:r>
              <a:rPr lang="en-US" i="1" dirty="0"/>
              <a:t>control</a:t>
            </a:r>
            <a:r>
              <a:rPr lang="en-US" dirty="0"/>
              <a:t> as follows:</a:t>
            </a:r>
          </a:p>
          <a:p>
            <a:endParaRPr lang="en-US" dirty="0"/>
          </a:p>
          <a:p>
            <a:pPr lvl="1"/>
            <a:r>
              <a:rPr lang="en-US" dirty="0"/>
              <a:t>The usual condition for a controlling financial interest is ownership of a majority voting interest, and, therefore, as a general rule ownership by one reporting entity, directly or indirectly, of more than 50 percent of the outstanding voting shares of another entity is a condition pointing toward consolidation. </a:t>
            </a:r>
          </a:p>
          <a:p>
            <a:endParaRPr lang="en-US" dirty="0"/>
          </a:p>
          <a:p>
            <a:r>
              <a:rPr lang="en-US" dirty="0"/>
              <a:t>By exercising majority voting power, one firm can literally dictate the financing and operating activities of another firm. Accordingly, U.S. GAAP traditionally has pointed to a majority voting share ownership as a controlling financial interest that requires consolidation.</a:t>
            </a:r>
          </a:p>
          <a:p>
            <a:endParaRPr lang="en-US" dirty="0"/>
          </a:p>
          <a:p>
            <a:r>
              <a:rPr lang="en-US" dirty="0"/>
              <a:t>Notably, the power to control may also exist with less than 50 percent of the outstanding shares of another entity. The ASC (810-10-15-8) goes on to observe that:</a:t>
            </a:r>
          </a:p>
          <a:p>
            <a:endParaRPr lang="en-US" dirty="0"/>
          </a:p>
          <a:p>
            <a:pPr lvl="1"/>
            <a:r>
              <a:rPr lang="en-US" dirty="0"/>
              <a:t>The power to control may also exist with a lesser percentage of ownership, for example, by contract, lease, agreement with other stockholders, or by court decree.</a:t>
            </a:r>
          </a:p>
        </p:txBody>
      </p:sp>
    </p:spTree>
    <p:extLst>
      <p:ext uri="{BB962C8B-B14F-4D97-AF65-F5344CB8AC3E}">
        <p14:creationId xmlns:p14="http://schemas.microsoft.com/office/powerpoint/2010/main" val="740943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5299"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4</a:t>
            </a:r>
          </a:p>
        </p:txBody>
      </p:sp>
      <p:sp>
        <p:nvSpPr>
          <p:cNvPr id="55300"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55301"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55302" name="Rectangle 6"/>
          <p:cNvSpPr>
            <a:spLocks noGrp="1" noRot="1" noChangeAspect="1" noChangeArrowheads="1" noTextEdit="1"/>
          </p:cNvSpPr>
          <p:nvPr>
            <p:ph type="sldImg"/>
          </p:nvPr>
        </p:nvSpPr>
        <p:spPr>
          <a:ln cap="flat"/>
        </p:spPr>
      </p:sp>
      <p:sp>
        <p:nvSpPr>
          <p:cNvPr id="55303"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When one company gains control over another, a business combination is established. Financial data gathered from the individual companies are then brought together to form a single set of consolidated statements. Although this process can be complicated, the objectives of a consolidation are straightforward—to report the financial position, results of operations, and cash flows for the combined entity. As a part of this process, reciprocal accounts and intra-entity transactions must be adjusted or eliminated to ensure that all reported balances truly represent the single entity. Applicable consolidation procedures vary significantly depending on the legal format employed in creating a business combination.</a:t>
            </a:r>
            <a:endParaRPr lang="en-US" dirty="0"/>
          </a:p>
        </p:txBody>
      </p:sp>
    </p:spTree>
    <p:extLst>
      <p:ext uri="{BB962C8B-B14F-4D97-AF65-F5344CB8AC3E}">
        <p14:creationId xmlns:p14="http://schemas.microsoft.com/office/powerpoint/2010/main" val="3800425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w="9525"/>
        </p:spPr>
        <p:txBody>
          <a:bodyPr/>
          <a:lstStyle/>
          <a:p>
            <a:r>
              <a:rPr lang="en-US" dirty="0"/>
              <a:t>What is to be consolidated? </a:t>
            </a:r>
          </a:p>
          <a:p>
            <a:pPr marL="171450" indent="-171450">
              <a:buFont typeface="Arial"/>
              <a:buChar char="•"/>
            </a:pPr>
            <a:r>
              <a:rPr lang="en-US" dirty="0"/>
              <a:t>If dissolution takes place, appropriate account balances are physically consolidated in the surviving company’s financial records. </a:t>
            </a:r>
          </a:p>
          <a:p>
            <a:pPr marL="171450" indent="-171450">
              <a:buFont typeface="Arial"/>
              <a:buChar char="•"/>
            </a:pPr>
            <a:r>
              <a:rPr lang="en-US" dirty="0"/>
              <a:t>If separate incorporation is maintained, only the financial statement information (not the actual records) is consolidated</a:t>
            </a:r>
          </a:p>
          <a:p>
            <a:endParaRPr lang="en-US" u="none" dirty="0"/>
          </a:p>
          <a:p>
            <a:r>
              <a:rPr lang="en-US" u="none" dirty="0"/>
              <a:t>When does</a:t>
            </a:r>
            <a:r>
              <a:rPr lang="en-US" u="none" baseline="0" dirty="0"/>
              <a:t> the</a:t>
            </a:r>
            <a:r>
              <a:rPr lang="en-US" u="none" dirty="0"/>
              <a:t> consolidation take</a:t>
            </a:r>
            <a:r>
              <a:rPr lang="en-US" u="none" baseline="0" dirty="0"/>
              <a:t> place</a:t>
            </a:r>
            <a:r>
              <a:rPr lang="en-US" u="none" dirty="0"/>
              <a:t>?</a:t>
            </a:r>
          </a:p>
          <a:p>
            <a:pPr marL="171450" indent="-171450">
              <a:buFont typeface="Arial"/>
              <a:buChar char="•"/>
            </a:pPr>
            <a:r>
              <a:rPr lang="en-US" sz="3200" u="none" dirty="0"/>
              <a:t>If dissolution occurs,</a:t>
            </a:r>
            <a:r>
              <a:rPr lang="en-US" sz="3200" u="none" baseline="0" dirty="0"/>
              <a:t> a p</a:t>
            </a:r>
            <a:r>
              <a:rPr lang="en-US" sz="2800" u="none" dirty="0"/>
              <a:t>ermanent consolidation occurs at the combination date.</a:t>
            </a:r>
          </a:p>
          <a:p>
            <a:pPr marL="171450" indent="-171450">
              <a:buFont typeface="Arial"/>
              <a:buChar char="•"/>
            </a:pPr>
            <a:r>
              <a:rPr lang="en-US" sz="3200" u="none" dirty="0"/>
              <a:t>If separate incorporation is maintained,</a:t>
            </a:r>
            <a:r>
              <a:rPr lang="en-US" sz="3200" u="none" baseline="0" dirty="0"/>
              <a:t> the c</a:t>
            </a:r>
            <a:r>
              <a:rPr lang="en-US" sz="2800" u="none" dirty="0"/>
              <a:t>onsolidation process is carried out at regular intervals whenever financial statements are to be prepared.</a:t>
            </a:r>
          </a:p>
        </p:txBody>
      </p:sp>
    </p:spTree>
    <p:extLst>
      <p:ext uri="{BB962C8B-B14F-4D97-AF65-F5344CB8AC3E}">
        <p14:creationId xmlns:p14="http://schemas.microsoft.com/office/powerpoint/2010/main" val="874351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w="9525"/>
        </p:spPr>
        <p:txBody>
          <a:bodyPr/>
          <a:lstStyle/>
          <a:p>
            <a:r>
              <a:rPr lang="en-US" dirty="0"/>
              <a:t>How does consolidation affect the accounting records?</a:t>
            </a:r>
          </a:p>
          <a:p>
            <a:pPr marL="171450" indent="-171450">
              <a:buFont typeface="Arial"/>
              <a:buChar char="•"/>
            </a:pPr>
            <a:r>
              <a:rPr lang="en-US" dirty="0"/>
              <a:t>If dissolution takes place, the</a:t>
            </a:r>
            <a:r>
              <a:rPr lang="en-US" baseline="0" dirty="0"/>
              <a:t> surviving company’s accounts are adjusted to include appropriate balances of the dissolved company. The dissolved company’s records are closed out.</a:t>
            </a:r>
            <a:endParaRPr lang="en-US" dirty="0"/>
          </a:p>
          <a:p>
            <a:pPr marL="171450" indent="-171450">
              <a:buFont typeface="Arial"/>
              <a:buChar char="•"/>
            </a:pPr>
            <a:r>
              <a:rPr lang="en-US" dirty="0"/>
              <a:t>If separate incorporation is maintained, e</a:t>
            </a:r>
            <a:r>
              <a:rPr lang="en-US" sz="2800" u="none" dirty="0"/>
              <a:t>ach company continues to retain its own records. Using </a:t>
            </a:r>
            <a:r>
              <a:rPr lang="en-US" u="none" dirty="0"/>
              <a:t>worksheets facilitates the periodic consolidation process without disturbing individual accounting systems.</a:t>
            </a:r>
          </a:p>
        </p:txBody>
      </p:sp>
    </p:spTree>
    <p:extLst>
      <p:ext uri="{BB962C8B-B14F-4D97-AF65-F5344CB8AC3E}">
        <p14:creationId xmlns:p14="http://schemas.microsoft.com/office/powerpoint/2010/main" val="3389222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FASB Accounting Standards Codification (ASC) contains the current accounting standards for business combinations under the following topics: </a:t>
            </a:r>
          </a:p>
          <a:p>
            <a:pPr marL="171450" indent="-171450">
              <a:buSzPct val="125000"/>
              <a:buFont typeface="Arial"/>
              <a:buChar char="•"/>
            </a:pPr>
            <a:r>
              <a:rPr lang="en-US" dirty="0"/>
              <a:t>“Business Combinations” (Topic 805)</a:t>
            </a:r>
          </a:p>
          <a:p>
            <a:pPr marL="171450" indent="-171450">
              <a:buFont typeface="Arial"/>
              <a:buChar char="•"/>
            </a:pPr>
            <a:r>
              <a:rPr lang="en-US" dirty="0"/>
              <a:t>“Consolidation” (Topic 810)</a:t>
            </a:r>
          </a:p>
        </p:txBody>
      </p:sp>
    </p:spTree>
    <p:extLst>
      <p:ext uri="{BB962C8B-B14F-4D97-AF65-F5344CB8AC3E}">
        <p14:creationId xmlns:p14="http://schemas.microsoft.com/office/powerpoint/2010/main" val="4017102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2-4: </a:t>
            </a:r>
            <a:r>
              <a:rPr lang="en-US" sz="1200" dirty="0"/>
              <a:t>Describe the valuation principles of the acquisition method.</a:t>
            </a:r>
          </a:p>
        </p:txBody>
      </p:sp>
    </p:spTree>
    <p:extLst>
      <p:ext uri="{BB962C8B-B14F-4D97-AF65-F5344CB8AC3E}">
        <p14:creationId xmlns:p14="http://schemas.microsoft.com/office/powerpoint/2010/main" val="4017102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Regardless of whether the acquired firm maintains its separate incorporation or dissolution takes place, current standards require the acquisition method to account for business combinations. Applying the acquisition method involves recognizing and measuring</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dirty="0"/>
              <a:t>The consideration transferred for the acquired business and any noncontrolling interest. </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dirty="0"/>
              <a:t>The separately identified assets acquired and liabilities assumed. </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dirty="0"/>
              <a:t>Goodwill, or a gain from a bargain purchase.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Fair value is the measurement attribute used to recognize these and other aspects of a business combination. </a:t>
            </a:r>
          </a:p>
        </p:txBody>
      </p:sp>
    </p:spTree>
    <p:extLst>
      <p:ext uri="{BB962C8B-B14F-4D97-AF65-F5344CB8AC3E}">
        <p14:creationId xmlns:p14="http://schemas.microsoft.com/office/powerpoint/2010/main" val="753695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Fair value, as defined by GAAP, is the price that would be received from selling an asset or paid for transferring a liability in an orderly transaction between market participants at the measurement date. However, determining the acquisition-date fair values of the individual assets acquired and liabilities assumed can prove challenging.</a:t>
            </a:r>
          </a:p>
        </p:txBody>
      </p:sp>
    </p:spTree>
    <p:extLst>
      <p:ext uri="{BB962C8B-B14F-4D97-AF65-F5344CB8AC3E}">
        <p14:creationId xmlns:p14="http://schemas.microsoft.com/office/powerpoint/2010/main" val="3206582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The ASC (820-10-35-28) points to three sets of valuation techniques typically employed: the market approach, the income approach, and the cost approach.</a:t>
            </a:r>
          </a:p>
          <a:p>
            <a:endParaRPr lang="en-US" dirty="0"/>
          </a:p>
          <a:p>
            <a:r>
              <a:rPr lang="en-US" dirty="0"/>
              <a:t>The market approach estimates fair values using other market transactions involving similar assets or liabilities. In a business combination, assets acquired such as marketable securities and some tangible assets may have established markets that can provide comparable market values for estimating fair values. Similarly, the fair values of many liabilities assumed can be determined by reference to market trades for similar debt instruments.</a:t>
            </a:r>
          </a:p>
          <a:p>
            <a:endParaRPr lang="en-US" dirty="0"/>
          </a:p>
          <a:p>
            <a:r>
              <a:rPr lang="en-US" dirty="0"/>
              <a:t>The income approach relies on multi-period estimates of future cash flows projected to be generated by an asset. These projected cash flows are then discounted at a required rate of return that reflects the time value of money and the risk associated with realizing the future estimated cash flows. The multi-period income approach is often useful for obtaining fair value estimates of intangible assets and acquired in-process research and development. </a:t>
            </a:r>
          </a:p>
          <a:p>
            <a:endParaRPr lang="en-US" dirty="0"/>
          </a:p>
          <a:p>
            <a:r>
              <a:rPr lang="en-US" dirty="0"/>
              <a:t>The cost approach estimates fair values by reference to the current cost of replacing an asset with another of comparable economic utility. Used assets can present a particular valuation challenge if active markets only exist for newer versions of the asset. Thus, the cost to replace a particular asset reflects both its estimated replacement cost and the effects of obsolescence. In this sense, obsolescence is meant to capture economic declines in value including both technological obsolescence and physical deterioration. The cost approach is widely used to estimate fair values for many tangible assets acquired in business combinations such as property, plant, and equipment. </a:t>
            </a:r>
          </a:p>
        </p:txBody>
      </p:sp>
    </p:spTree>
    <p:extLst>
      <p:ext uri="{BB962C8B-B14F-4D97-AF65-F5344CB8AC3E}">
        <p14:creationId xmlns:p14="http://schemas.microsoft.com/office/powerpoint/2010/main" val="18851501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the consideration transferred exceeds the acquisition-date net amount of the identified assets acquired and the liabilities assumed, the acquirer recognizes the intangible asset goodwill for the excess. Goodwill is defined as an asset representing the future economic benefits arising in a business combination that are not individually identified and separately recognized. Goodwill often embodies the expected synergies that the acquirer expects to achieve through control of the acquired firm’s assets. Goodwill may also capture non-recognized intangibles of the acquired firm such as employee expertise.</a:t>
            </a:r>
          </a:p>
          <a:p>
            <a:endParaRPr lang="en-US" dirty="0"/>
          </a:p>
          <a:p>
            <a:r>
              <a:rPr lang="en-US" dirty="0"/>
              <a:t>Conversely, if the collective fair value of the net identified assets acquired and liabilities assumed exceeds the consideration transferred, the acquirer recognizes a “gain on bargain purchase.” In such cases, the fair value of the net assets acquired replaces the consideration transferred as the valuation basis for the acquired firm. Bargain purchases can result from business divestitures forced by regulatory agencies or other types of distress sales. Before recognizing a gain on bargain purchase, however, the acquirer must reassess whether it has correctly identified and measured all of the acquired assets and liabilities.</a:t>
            </a:r>
          </a:p>
        </p:txBody>
      </p:sp>
    </p:spTree>
    <p:extLst>
      <p:ext uri="{BB962C8B-B14F-4D97-AF65-F5344CB8AC3E}">
        <p14:creationId xmlns:p14="http://schemas.microsoft.com/office/powerpoint/2010/main" val="13798061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2-5:</a:t>
            </a:r>
            <a:r>
              <a:rPr lang="en-US" baseline="0" dirty="0"/>
              <a:t> </a:t>
            </a:r>
            <a:r>
              <a:rPr lang="en-US" dirty="0"/>
              <a:t>Determine the fair value of the consideration transferred for an acquisition, and allocate that fair value to specific assets acquired</a:t>
            </a:r>
          </a:p>
          <a:p>
            <a:r>
              <a:rPr lang="en-US" dirty="0"/>
              <a:t>(including goodwill) and liabilities assumed or to a gain on bargain purchase.</a:t>
            </a:r>
          </a:p>
        </p:txBody>
      </p:sp>
    </p:spTree>
    <p:extLst>
      <p:ext uri="{BB962C8B-B14F-4D97-AF65-F5344CB8AC3E}">
        <p14:creationId xmlns:p14="http://schemas.microsoft.com/office/powerpoint/2010/main" val="4017102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19</a:t>
            </a:r>
          </a:p>
        </p:txBody>
      </p:sp>
      <p:sp>
        <p:nvSpPr>
          <p:cNvPr id="6349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349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4" name="Rectangle 6"/>
          <p:cNvSpPr>
            <a:spLocks noGrp="1" noRot="1" noChangeAspect="1" noChangeArrowheads="1" noTextEdit="1"/>
          </p:cNvSpPr>
          <p:nvPr>
            <p:ph type="sldImg"/>
          </p:nvPr>
        </p:nvSpPr>
        <p:spPr>
          <a:ln cap="flat"/>
        </p:spPr>
      </p:sp>
      <p:sp>
        <p:nvSpPr>
          <p:cNvPr id="6349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that after negotiations with the owners of Smallport, BigNet Company agrees to pay cash of $550,000 and to issue 20,000 previously unissued shares of its $10 par value common stock (currently selling for $100 per share) for all of Smallport’s assets and liabilities. Following the acquisition, Smallport then dissolves itself as a legal entity. </a:t>
            </a:r>
            <a:r>
              <a:rPr lang="en-US" sz="1200" b="0" u="none" dirty="0">
                <a:solidFill>
                  <a:srgbClr val="00005C"/>
                </a:solidFill>
              </a:rPr>
              <a:t>The consideration transferred from BigNet to Smallport exactly equals the collective fair values of Smallport’s assets less liabilities.</a:t>
            </a:r>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3943540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19</a:t>
            </a:r>
          </a:p>
        </p:txBody>
      </p:sp>
      <p:sp>
        <p:nvSpPr>
          <p:cNvPr id="6349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349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4" name="Rectangle 6"/>
          <p:cNvSpPr>
            <a:spLocks noGrp="1" noRot="1" noChangeAspect="1" noChangeArrowheads="1" noTextEdit="1"/>
          </p:cNvSpPr>
          <p:nvPr>
            <p:ph type="sldImg"/>
          </p:nvPr>
        </p:nvSpPr>
        <p:spPr>
          <a:ln cap="flat"/>
        </p:spPr>
      </p:sp>
      <p:sp>
        <p:nvSpPr>
          <p:cNvPr id="63495"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$2,550,000 fair value of the consideration transferred by BigNet represents the fair value of the acquired Smallport business and serves as the basis for recording the combination in total. </a:t>
            </a:r>
          </a:p>
        </p:txBody>
      </p:sp>
    </p:spTree>
    <p:extLst>
      <p:ext uri="{BB962C8B-B14F-4D97-AF65-F5344CB8AC3E}">
        <p14:creationId xmlns:p14="http://schemas.microsoft.com/office/powerpoint/2010/main" val="4001521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19</a:t>
            </a:r>
          </a:p>
        </p:txBody>
      </p:sp>
      <p:sp>
        <p:nvSpPr>
          <p:cNvPr id="6349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349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4" name="Rectangle 6"/>
          <p:cNvSpPr>
            <a:spLocks noGrp="1" noRot="1" noChangeAspect="1" noChangeArrowheads="1" noTextEdit="1"/>
          </p:cNvSpPr>
          <p:nvPr>
            <p:ph type="sldImg"/>
          </p:nvPr>
        </p:nvSpPr>
        <p:spPr>
          <a:ln cap="flat"/>
        </p:spPr>
      </p:sp>
      <p:sp>
        <p:nvSpPr>
          <p:cNvPr id="6349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Legal as well as accounting distinctions divide business combinations into several separate categories. To facilitate the introduction of consolidation accounting, we present the various procedures utilized in this process according to the following sequence:</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Acquisition method when dissolution takes place.</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Acquisition method when separate incorporation is maintained.</a:t>
            </a:r>
          </a:p>
          <a:p>
            <a:pPr marL="228600" indent="-228600">
              <a:buFont typeface="+mj-lt"/>
              <a:buAutoNum type="arabicPeriod"/>
            </a:pPr>
            <a:endParaRPr lang="en-US" sz="1200" b="0" i="0" u="none" strike="noStrike" kern="1200" baseline="0" dirty="0">
              <a:solidFill>
                <a:schemeClr val="tx1"/>
              </a:solidFill>
              <a:latin typeface="Times New Roman" pitchFamily="18" charset="0"/>
              <a:ea typeface="+mn-ea"/>
              <a:cs typeface="+mn-cs"/>
            </a:endParaRPr>
          </a:p>
          <a:p>
            <a:r>
              <a:rPr lang="en-US" sz="1200" b="0" u="none" dirty="0">
                <a:solidFill>
                  <a:srgbClr val="002060"/>
                </a:solidFill>
              </a:rPr>
              <a:t>When an acquired firm’s legal status is dissolved in a business combination, the continuing firm owns the former firm’s net assets. </a:t>
            </a:r>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3997176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19</a:t>
            </a:r>
          </a:p>
        </p:txBody>
      </p:sp>
      <p:sp>
        <p:nvSpPr>
          <p:cNvPr id="6349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349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4" name="Rectangle 6"/>
          <p:cNvSpPr>
            <a:spLocks noGrp="1" noRot="1" noChangeAspect="1" noChangeArrowheads="1" noTextEdit="1"/>
          </p:cNvSpPr>
          <p:nvPr>
            <p:ph type="sldImg"/>
          </p:nvPr>
        </p:nvSpPr>
        <p:spPr>
          <a:ln cap="flat"/>
        </p:spPr>
      </p:sp>
      <p:sp>
        <p:nvSpPr>
          <p:cNvPr id="6349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When the acquired firm’s legal status is dissolved in a business combination, the continuing firm takes direct ownership of the former firm’s assets and assumes its liabilities. Thus, the continuing firm will prepare a journal entry to record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fair value of the consideration transferred by the acquiring firm to the former owners of the acquiree and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identified assets acquired and liabilities assumed at their individual fair values. </a:t>
            </a:r>
          </a:p>
          <a:p>
            <a:pPr marL="171450" indent="-171450">
              <a:buFont typeface="Arial"/>
              <a:buChar char="•"/>
            </a:pP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However, the entry to record the combination further depends on the relation between the consideration transferred and the net amount of the fair values assigned to the identified assets acquired and liabilities assumed.</a:t>
            </a:r>
            <a:endParaRPr lang="en-US" sz="1200" b="0" u="none" dirty="0">
              <a:solidFill>
                <a:srgbClr val="002060"/>
              </a:solidFill>
            </a:endParaRPr>
          </a:p>
        </p:txBody>
      </p:sp>
    </p:spTree>
    <p:extLst>
      <p:ext uri="{BB962C8B-B14F-4D97-AF65-F5344CB8AC3E}">
        <p14:creationId xmlns:p14="http://schemas.microsoft.com/office/powerpoint/2010/main" val="2192302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w="9525"/>
        </p:spPr>
        <p:txBody>
          <a:bodyPr/>
          <a:lstStyle/>
          <a:p>
            <a:pPr>
              <a:spcBef>
                <a:spcPts val="0"/>
              </a:spcBef>
              <a:buClr>
                <a:srgbClr val="002060"/>
              </a:buClr>
              <a:buFont typeface="Wingdings" pitchFamily="2" charset="2"/>
              <a:buNone/>
            </a:pPr>
            <a:r>
              <a:rPr lang="en-US" sz="1200" dirty="0"/>
              <a:t>The ASC “Business Combinations” topic provides guidance on the accounting and reporting for business combinations using the </a:t>
            </a:r>
            <a:r>
              <a:rPr lang="en-US" sz="1200" i="1" dirty="0"/>
              <a:t>acquisition method</a:t>
            </a:r>
            <a:r>
              <a:rPr lang="en-US" sz="1200" dirty="0"/>
              <a:t>. The acquisition method embraces a </a:t>
            </a:r>
            <a:r>
              <a:rPr lang="en-US" sz="1200" i="1" dirty="0"/>
              <a:t>fair-value </a:t>
            </a:r>
            <a:r>
              <a:rPr lang="en-US" sz="1200" dirty="0"/>
              <a:t>measurement attribute. Adoption of this attribute reflects the FASB’s increasing emphasis on fair value for measuring and assessing business activity.</a:t>
            </a:r>
          </a:p>
          <a:p>
            <a:pPr>
              <a:spcBef>
                <a:spcPts val="0"/>
              </a:spcBef>
              <a:buClr>
                <a:srgbClr val="002060"/>
              </a:buClr>
              <a:buFont typeface="Wingdings" pitchFamily="2" charset="2"/>
              <a:buNone/>
            </a:pPr>
            <a:endParaRPr lang="en-US" sz="1200" dirty="0"/>
          </a:p>
          <a:p>
            <a:pPr>
              <a:spcBef>
                <a:spcPts val="0"/>
              </a:spcBef>
              <a:buClr>
                <a:srgbClr val="002060"/>
              </a:buClr>
              <a:buFont typeface="Wingdings" pitchFamily="2" charset="2"/>
              <a:buNone/>
            </a:pPr>
            <a:r>
              <a:rPr lang="en-US" sz="1200" dirty="0"/>
              <a:t>The ASC “Consolidation” topic provides guidance on circumstances that require a firm to prepare consolidated financial reports and various other related reporting issues.</a:t>
            </a:r>
          </a:p>
        </p:txBody>
      </p:sp>
    </p:spTree>
    <p:extLst>
      <p:ext uri="{BB962C8B-B14F-4D97-AF65-F5344CB8AC3E}">
        <p14:creationId xmlns:p14="http://schemas.microsoft.com/office/powerpoint/2010/main" val="2954061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2-6a: </a:t>
            </a:r>
            <a:r>
              <a:rPr lang="en-US" sz="1200" dirty="0"/>
              <a:t>Prepare an acquiring firm’s journal entry to record a business combination when dissolution takes place. </a:t>
            </a:r>
          </a:p>
          <a:p>
            <a:endParaRPr lang="en-US" dirty="0"/>
          </a:p>
        </p:txBody>
      </p:sp>
    </p:spTree>
    <p:extLst>
      <p:ext uri="{BB962C8B-B14F-4D97-AF65-F5344CB8AC3E}">
        <p14:creationId xmlns:p14="http://schemas.microsoft.com/office/powerpoint/2010/main" val="4017102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19</a:t>
            </a:r>
          </a:p>
        </p:txBody>
      </p:sp>
      <p:sp>
        <p:nvSpPr>
          <p:cNvPr id="6349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349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4" name="Rectangle 6"/>
          <p:cNvSpPr>
            <a:spLocks noGrp="1" noRot="1" noChangeAspect="1" noChangeArrowheads="1" noTextEdit="1"/>
          </p:cNvSpPr>
          <p:nvPr>
            <p:ph type="sldImg"/>
          </p:nvPr>
        </p:nvSpPr>
        <p:spPr>
          <a:ln cap="flat"/>
        </p:spPr>
      </p:sp>
      <p:sp>
        <p:nvSpPr>
          <p:cNvPr id="63495"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Because Smallport Company will be dissolved, BigNet (the surviving company) enters a journal entry in its financial records to record the combination. BigNet has directly acquired the assets and assumed the liabilities of Smallport. Under the acquisition method, BigNet records Smallport’s assets and liabilities at fair value, ignoring original book values. Revenue, expense, dividend, and equity accounts cannot be transferred to a parent and are not included in recording the business combination.</a:t>
            </a:r>
          </a:p>
        </p:txBody>
      </p:sp>
    </p:spTree>
    <p:extLst>
      <p:ext uri="{BB962C8B-B14F-4D97-AF65-F5344CB8AC3E}">
        <p14:creationId xmlns:p14="http://schemas.microsoft.com/office/powerpoint/2010/main" val="3890423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19</a:t>
            </a:r>
          </a:p>
        </p:txBody>
      </p:sp>
      <p:sp>
        <p:nvSpPr>
          <p:cNvPr id="6349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349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3494" name="Rectangle 6"/>
          <p:cNvSpPr>
            <a:spLocks noGrp="1" noRot="1" noChangeAspect="1" noChangeArrowheads="1" noTextEdit="1"/>
          </p:cNvSpPr>
          <p:nvPr>
            <p:ph type="sldImg"/>
          </p:nvPr>
        </p:nvSpPr>
        <p:spPr>
          <a:ln cap="flat"/>
        </p:spPr>
      </p:sp>
      <p:sp>
        <p:nvSpPr>
          <p:cNvPr id="63495" name="Rectangle 7"/>
          <p:cNvSpPr>
            <a:spLocks noGrp="1" noChangeArrowheads="1"/>
          </p:cNvSpPr>
          <p:nvPr>
            <p:ph type="body" idx="1"/>
          </p:nvPr>
        </p:nvSpPr>
        <p:spPr>
          <a:noFill/>
          <a:ln w="9525"/>
        </p:spPr>
        <p:txBody>
          <a:bodyPr/>
          <a:lstStyle/>
          <a:p>
            <a:r>
              <a:rPr lang="en-US" sz="1200" b="0" u="none" dirty="0">
                <a:solidFill>
                  <a:srgbClr val="002060"/>
                </a:solidFill>
              </a:rPr>
              <a:t>BigNet transfers to the owners of Smallport consideration of $1,000,000 in cash plus 20,000 shares of common stock with a fair value of $100 per share in exchange for ownership of the company. The consideration transferred from BigNet to Smallport results in an excess amount exchanged over the fair value of the net assets acquired.</a:t>
            </a:r>
          </a:p>
        </p:txBody>
      </p:sp>
    </p:spTree>
    <p:extLst>
      <p:ext uri="{BB962C8B-B14F-4D97-AF65-F5344CB8AC3E}">
        <p14:creationId xmlns:p14="http://schemas.microsoft.com/office/powerpoint/2010/main" val="12642717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5"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20</a:t>
            </a:r>
          </a:p>
        </p:txBody>
      </p:sp>
      <p:sp>
        <p:nvSpPr>
          <p:cNvPr id="64516"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4517"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8" name="Rectangle 6"/>
          <p:cNvSpPr>
            <a:spLocks noGrp="1" noRot="1" noChangeAspect="1" noChangeArrowheads="1" noTextEdit="1"/>
          </p:cNvSpPr>
          <p:nvPr>
            <p:ph type="sldImg"/>
          </p:nvPr>
        </p:nvSpPr>
        <p:spPr>
          <a:ln cap="flat"/>
        </p:spPr>
      </p:sp>
      <p:sp>
        <p:nvSpPr>
          <p:cNvPr id="64519" name="Rectangle 7"/>
          <p:cNvSpPr>
            <a:spLocks noGrp="1" noChangeArrowheads="1"/>
          </p:cNvSpPr>
          <p:nvPr>
            <p:ph type="body" idx="1"/>
          </p:nvPr>
        </p:nvSpPr>
        <p:spPr>
          <a:noFill/>
          <a:ln w="9525"/>
        </p:spPr>
        <p:txBody>
          <a:bodyPr/>
          <a:lstStyle/>
          <a:p>
            <a:r>
              <a:rPr lang="en-US" dirty="0"/>
              <a:t>Returning to BigNet’s $3,000,000 consideration, $450,000 is in excess of the fair value of Smallport’s net assets. Thus, goodwill of that amount is entered into BigNet’s accounting system along with the fair value of each individual asset and liability. BigNet makes the journal entry at the date of acquisition</a:t>
            </a:r>
            <a:r>
              <a:rPr lang="en-US" baseline="0" dirty="0"/>
              <a:t> as shown.</a:t>
            </a:r>
            <a:endParaRPr lang="en-US" dirty="0"/>
          </a:p>
        </p:txBody>
      </p:sp>
    </p:spTree>
    <p:extLst>
      <p:ext uri="{BB962C8B-B14F-4D97-AF65-F5344CB8AC3E}">
        <p14:creationId xmlns:p14="http://schemas.microsoft.com/office/powerpoint/2010/main" val="17414328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5"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20</a:t>
            </a:r>
          </a:p>
        </p:txBody>
      </p:sp>
      <p:sp>
        <p:nvSpPr>
          <p:cNvPr id="64516"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4517"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8" name="Rectangle 6"/>
          <p:cNvSpPr>
            <a:spLocks noGrp="1" noRot="1" noChangeAspect="1" noChangeArrowheads="1" noTextEdit="1"/>
          </p:cNvSpPr>
          <p:nvPr>
            <p:ph type="sldImg"/>
          </p:nvPr>
        </p:nvSpPr>
        <p:spPr>
          <a:ln cap="flat"/>
        </p:spPr>
      </p:sp>
      <p:sp>
        <p:nvSpPr>
          <p:cNvPr id="64519" name="Rectangle 7"/>
          <p:cNvSpPr>
            <a:spLocks noGrp="1" noChangeArrowheads="1"/>
          </p:cNvSpPr>
          <p:nvPr>
            <p:ph type="body" idx="1"/>
          </p:nvPr>
        </p:nvSpPr>
        <p:spPr>
          <a:noFill/>
          <a:ln w="9525"/>
        </p:spPr>
        <p:txBody>
          <a:bodyPr/>
          <a:lstStyle/>
          <a:p>
            <a:r>
              <a:rPr lang="en-US" dirty="0"/>
              <a:t>A bargain purchase</a:t>
            </a:r>
            <a:r>
              <a:rPr lang="en-US" baseline="0" dirty="0"/>
              <a:t> is when t</a:t>
            </a:r>
            <a:r>
              <a:rPr lang="en-US" dirty="0"/>
              <a:t>he fair value of the consideration transferred by the acquirer is less than the fair value received in an acquisition.</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consequence of implementing a fair-value concept to acquisition accounting is the recognition of an unrealized gain on the bargain purchase. A criticism of the gain recognition is that the acquirer recognizes profit from a buying activity that occurs prior to traditional accrual measures of earned income (i.e., selling activity). Nonetheless, an exception to the general rule of recording business acquisitions at fair value of the consideration transferred occurs in the rare circumstance of a bargain purchase. Thus, in a bargain purchase, the fair values of the assets received and all liabilities assumed in a business combination are considered more relevant for asset valuation than the consideration transferred.</a:t>
            </a:r>
          </a:p>
        </p:txBody>
      </p:sp>
    </p:spTree>
    <p:extLst>
      <p:ext uri="{BB962C8B-B14F-4D97-AF65-F5344CB8AC3E}">
        <p14:creationId xmlns:p14="http://schemas.microsoft.com/office/powerpoint/2010/main" val="39153026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5"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20</a:t>
            </a:r>
          </a:p>
        </p:txBody>
      </p:sp>
      <p:sp>
        <p:nvSpPr>
          <p:cNvPr id="64516"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4517"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8" name="Rectangle 6"/>
          <p:cNvSpPr>
            <a:spLocks noGrp="1" noRot="1" noChangeAspect="1" noChangeArrowheads="1" noTextEdit="1"/>
          </p:cNvSpPr>
          <p:nvPr>
            <p:ph type="sldImg"/>
          </p:nvPr>
        </p:nvSpPr>
        <p:spPr>
          <a:ln cap="flat"/>
        </p:spPr>
      </p:sp>
      <p:sp>
        <p:nvSpPr>
          <p:cNvPr id="64519" name="Rectangle 7"/>
          <p:cNvSpPr>
            <a:spLocks noGrp="1" noChangeArrowheads="1"/>
          </p:cNvSpPr>
          <p:nvPr>
            <p:ph type="body" idx="1"/>
          </p:nvPr>
        </p:nvSpPr>
        <p:spPr>
          <a:noFill/>
          <a:ln w="9525"/>
        </p:spPr>
        <p:txBody>
          <a:bodyPr/>
          <a:lstStyle/>
          <a:p>
            <a:r>
              <a:rPr lang="en-US" dirty="0"/>
              <a:t>BigNet transfers consideration of $2,000,000 to the owners of Smallport in exchange for their business. BigNet conveys no cash and issues 20,000 shares of $10 par common stock that has a $100 per share fair value. The consideration transferred from BigNet to Smallport results in a gain on bargain purchase.</a:t>
            </a:r>
          </a:p>
        </p:txBody>
      </p:sp>
    </p:spTree>
    <p:extLst>
      <p:ext uri="{BB962C8B-B14F-4D97-AF65-F5344CB8AC3E}">
        <p14:creationId xmlns:p14="http://schemas.microsoft.com/office/powerpoint/2010/main" val="541604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LO 2-6b: </a:t>
            </a:r>
            <a:r>
              <a:rPr lang="en-US" sz="1200" dirty="0"/>
              <a:t>Prepare an acquiring firm’s journal entry to record the various related costs involved in a business combination. </a:t>
            </a:r>
          </a:p>
        </p:txBody>
      </p:sp>
    </p:spTree>
    <p:extLst>
      <p:ext uri="{BB962C8B-B14F-4D97-AF65-F5344CB8AC3E}">
        <p14:creationId xmlns:p14="http://schemas.microsoft.com/office/powerpoint/2010/main" val="4017102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Three additional categories of costs typically accompany business combinations, regardless of whether dissolution takes place. First, firms often engage attorneys, accountants, investment bankers, and other professionals for combination-related services. The acquisition method does not consider such expenditures as part of the fair value received by the acquirer. Therefore, professional service fees are expensed in the period incurred. The second category concerns an acquiring firm’s internal costs. Examples include secretarial and management time allocated to the acquisition activity. Such indirect costs are reported as current year expenses, too. Finally, amounts incurred to register and issue securities in connection with a business combination simply reduce the otherwise determinable fair value of those securities. Exhibit 2.5 summarizes the three categories of related payments that accompany a business combination and their respective accounting treatments. </a:t>
            </a:r>
            <a:endParaRPr lang="en-US" dirty="0"/>
          </a:p>
        </p:txBody>
      </p:sp>
    </p:spTree>
    <p:extLst>
      <p:ext uri="{BB962C8B-B14F-4D97-AF65-F5344CB8AC3E}">
        <p14:creationId xmlns:p14="http://schemas.microsoft.com/office/powerpoint/2010/main" val="19388367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Three additional categories of costs typically accompany business combinations, regardless of whether dissolution takes place. First, firms often engage attorneys, accountants, investment bankers, and other professionals for combination-related services. The acquisition method does not consider such expenditures as part of the fair value received by the acquirer. Therefore, professional service fees are expensed in the period incurred. The second category concerns an acquiring firm’s internal costs. Examples include secretarial and management time allocated to the acquisition activity. Such indirect costs are reported as current year expenses, too. Finally, amounts incurred to register and issue securities in connection with a business combination simply reduce the otherwise determinable fair value of those securities. Exhibit 2.5 summarizes the three categories of related payments that accompany a business combination and their respective accounting treatments. </a:t>
            </a:r>
            <a:endParaRPr lang="en-US" dirty="0"/>
          </a:p>
        </p:txBody>
      </p:sp>
    </p:spTree>
    <p:extLst>
      <p:ext uri="{BB962C8B-B14F-4D97-AF65-F5344CB8AC3E}">
        <p14:creationId xmlns:p14="http://schemas.microsoft.com/office/powerpoint/2010/main" val="40671460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Following the acquisition method, regardless of whether dissolution occurs or separate incorporation is maintained, BigNet would record these transactions as shown.</a:t>
            </a:r>
          </a:p>
        </p:txBody>
      </p:sp>
    </p:spTree>
    <p:extLst>
      <p:ext uri="{BB962C8B-B14F-4D97-AF65-F5344CB8AC3E}">
        <p14:creationId xmlns:p14="http://schemas.microsoft.com/office/powerpoint/2010/main" val="2270775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2-1: Discuss the motives for business combinations.</a:t>
            </a:r>
          </a:p>
        </p:txBody>
      </p:sp>
    </p:spTree>
    <p:extLst>
      <p:ext uri="{BB962C8B-B14F-4D97-AF65-F5344CB8AC3E}">
        <p14:creationId xmlns:p14="http://schemas.microsoft.com/office/powerpoint/2010/main" val="4017102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US" dirty="0"/>
              <a:t>LO 2-6c:</a:t>
            </a:r>
            <a:r>
              <a:rPr lang="en-US" baseline="0" dirty="0"/>
              <a:t> </a:t>
            </a:r>
            <a:r>
              <a:rPr lang="en-US" sz="1200" dirty="0"/>
              <a:t>Prepare an acquiring firm’s journal entry to record a business combination when the acquired firm retains its separate existence.</a:t>
            </a:r>
          </a:p>
        </p:txBody>
      </p:sp>
    </p:spTree>
    <p:extLst>
      <p:ext uri="{BB962C8B-B14F-4D97-AF65-F5344CB8AC3E}">
        <p14:creationId xmlns:p14="http://schemas.microsoft.com/office/powerpoint/2010/main" val="40171025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8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6</a:t>
            </a:r>
          </a:p>
        </p:txBody>
      </p:sp>
      <p:sp>
        <p:nvSpPr>
          <p:cNvPr id="6758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758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90" name="Rectangle 6"/>
          <p:cNvSpPr>
            <a:spLocks noGrp="1" noRot="1" noChangeAspect="1" noChangeArrowheads="1" noTextEdit="1"/>
          </p:cNvSpPr>
          <p:nvPr>
            <p:ph type="sldImg"/>
          </p:nvPr>
        </p:nvSpPr>
        <p:spPr>
          <a:ln cap="flat"/>
        </p:spPr>
      </p:sp>
      <p:sp>
        <p:nvSpPr>
          <p:cNvPr id="67591" name="Rectangle 7"/>
          <p:cNvSpPr>
            <a:spLocks noGrp="1" noChangeArrowheads="1"/>
          </p:cNvSpPr>
          <p:nvPr>
            <p:ph type="body" idx="1"/>
          </p:nvPr>
        </p:nvSpPr>
        <p:spPr>
          <a:noFill/>
          <a:ln w="9525"/>
        </p:spPr>
        <p:txBody>
          <a:bodyPr/>
          <a:lstStyle/>
          <a:p>
            <a:pPr>
              <a:buClr>
                <a:srgbClr val="000036"/>
              </a:buClr>
            </a:pPr>
            <a:r>
              <a:rPr lang="en-US" b="0" u="none" dirty="0">
                <a:solidFill>
                  <a:srgbClr val="002060"/>
                </a:solidFill>
              </a:rPr>
              <a:t>Several significant differences are evident in combinations in which each company remains a legally incorporated separate entity. Most noticeably, the consolidation of the financial information is only simulated; the acquiring company does not physically record the acquired assets and liabilities. Because dissolution does not occur, each company maintains independent record-keeping. To facilitate the preparation of consolidated financial statements, a worksheet and consolidation entries are employed using data gathered from these separate companies.</a:t>
            </a:r>
          </a:p>
          <a:p>
            <a:pPr>
              <a:buClr>
                <a:srgbClr val="000036"/>
              </a:buClr>
            </a:pPr>
            <a:endParaRPr lang="en-US" b="0" u="none" dirty="0">
              <a:solidFill>
                <a:srgbClr val="002060"/>
              </a:solidFill>
            </a:endParaRPr>
          </a:p>
          <a:p>
            <a:pPr>
              <a:buClr>
                <a:srgbClr val="000036"/>
              </a:buClr>
            </a:pPr>
            <a:r>
              <a:rPr lang="en-US" b="0" u="none" dirty="0">
                <a:solidFill>
                  <a:srgbClr val="002060"/>
                </a:solidFill>
              </a:rPr>
              <a:t>A worksheet provides the structure for generating financial reports for the single economic entity. An integral part of this process employs consolidation worksheet entries that either adjust or eliminate various account balances of the parent and subsidiary. These adjustments and eliminations are entered on the worksheet to produce consolidated statements as if the financial records had been physically combined. Because no actual union occurs, neither company ever records consolidation worksheet entries in its journals. Instead, these adjustments and eliminations appear solely on the worksheet to derive consolidated balances for financial reporting purposes. </a:t>
            </a:r>
            <a:endParaRPr lang="en-US" dirty="0"/>
          </a:p>
        </p:txBody>
      </p:sp>
    </p:spTree>
    <p:extLst>
      <p:ext uri="{BB962C8B-B14F-4D97-AF65-F5344CB8AC3E}">
        <p14:creationId xmlns:p14="http://schemas.microsoft.com/office/powerpoint/2010/main" val="40889056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5"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20</a:t>
            </a:r>
          </a:p>
        </p:txBody>
      </p:sp>
      <p:sp>
        <p:nvSpPr>
          <p:cNvPr id="64516"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4517"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8" name="Rectangle 6"/>
          <p:cNvSpPr>
            <a:spLocks noGrp="1" noRot="1" noChangeAspect="1" noChangeArrowheads="1" noTextEdit="1"/>
          </p:cNvSpPr>
          <p:nvPr>
            <p:ph type="sldImg"/>
          </p:nvPr>
        </p:nvSpPr>
        <p:spPr>
          <a:ln cap="flat"/>
        </p:spPr>
      </p:sp>
      <p:sp>
        <p:nvSpPr>
          <p:cNvPr id="64519"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that BigNet acquires Smallport Company on December 31 by issuing 26,000 shares of $10 par value common stock valued at $100 per share (or $2,600,000 in total). BigNet pays fees of $40,000 to a third party for its assistance in arranging the transaction.</a:t>
            </a:r>
          </a:p>
          <a:p>
            <a:endParaRPr lang="en-US" sz="1200" b="0" i="0" u="none" strike="noStrike" kern="1200" baseline="0" dirty="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Then, to settle a difference of opinion regarding Smallport’s fair value, BigNet promises to pay an additional $83,200 to the former owners if Smallport’s earnings exceed $300,000 during the next annual period. BigNet estimates a 25 percent probability that the $83,200 contingent payment will be required. A discount rate of 4 percent (to represent the time value of money) yields an expected present value of $20,000 for the contingent liability ($83,200 × 25% × 0.961538). The fair-value approach of the acquisition method views such contingent payments as part of the consideration transferred. According to this view, contingencies have value to those who receive the consideration and represent measurable obligations of the acquirer. (The ASC [805-30-35-1] notes several reasons for contingent consideration including meeting an earnings target, reaching a specified share price, or reaching a milestone on a research and development project.) Therefore, the fair value of the consideration transferred in this example consists of the following two elements:</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Fair value of securities issued by BigNet.....................  $2,600,000</a:t>
            </a:r>
          </a:p>
          <a:p>
            <a:r>
              <a:rPr lang="en-US" sz="1200" b="0" i="0" u="none" strike="noStrike" kern="1200" baseline="0" dirty="0">
                <a:solidFill>
                  <a:schemeClr val="tx1"/>
                </a:solidFill>
                <a:latin typeface="Times New Roman" pitchFamily="18" charset="0"/>
                <a:ea typeface="+mn-ea"/>
                <a:cs typeface="+mn-cs"/>
              </a:rPr>
              <a:t>Fair value of contingent performance liability .............          20,000</a:t>
            </a:r>
          </a:p>
          <a:p>
            <a:r>
              <a:rPr lang="en-US" sz="1200" b="0" i="0" u="none" strike="noStrike" kern="1200" baseline="0" dirty="0">
                <a:solidFill>
                  <a:schemeClr val="tx1"/>
                </a:solidFill>
                <a:latin typeface="Times New Roman" pitchFamily="18" charset="0"/>
                <a:ea typeface="+mn-ea"/>
                <a:cs typeface="+mn-cs"/>
              </a:rPr>
              <a:t>Total fair value of consideration transferred.................  $2,620,000</a:t>
            </a:r>
            <a:endParaRPr lang="en-US" dirty="0"/>
          </a:p>
        </p:txBody>
      </p:sp>
    </p:spTree>
    <p:extLst>
      <p:ext uri="{BB962C8B-B14F-4D97-AF65-F5344CB8AC3E}">
        <p14:creationId xmlns:p14="http://schemas.microsoft.com/office/powerpoint/2010/main" val="20832195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5"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20</a:t>
            </a:r>
          </a:p>
        </p:txBody>
      </p:sp>
      <p:sp>
        <p:nvSpPr>
          <p:cNvPr id="64516"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4517"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4518" name="Rectangle 6"/>
          <p:cNvSpPr>
            <a:spLocks noGrp="1" noRot="1" noChangeAspect="1" noChangeArrowheads="1" noTextEdit="1"/>
          </p:cNvSpPr>
          <p:nvPr>
            <p:ph type="sldImg"/>
          </p:nvPr>
        </p:nvSpPr>
        <p:spPr>
          <a:ln cap="flat"/>
        </p:spPr>
      </p:sp>
      <p:sp>
        <p:nvSpPr>
          <p:cNvPr id="64519" name="Rectangle 7"/>
          <p:cNvSpPr>
            <a:spLocks noGrp="1" noChangeArrowheads="1"/>
          </p:cNvSpPr>
          <p:nvPr>
            <p:ph type="body" idx="1"/>
          </p:nvPr>
        </p:nvSpPr>
        <p:spPr>
          <a:noFill/>
          <a:ln w="9525"/>
        </p:spPr>
        <p:txBody>
          <a:bodyPr/>
          <a:lstStyle/>
          <a:p>
            <a:r>
              <a:rPr lang="en-US" dirty="0"/>
              <a:t>Although the assets and liabilities are not transferred, BigNet must still record the consideration provided to Smallport’s owners. When the subsidiary remains separate, the parent establishes an investment account that initially reflects the acquired firm’s acquisition-date fair value. Because Smallport maintains its separate identity, BigNet prepares the journal entries on its books to record the business combination</a:t>
            </a:r>
            <a:r>
              <a:rPr lang="en-US" baseline="0" dirty="0"/>
              <a:t> as shown.</a:t>
            </a:r>
            <a:endParaRPr lang="en-US" dirty="0"/>
          </a:p>
        </p:txBody>
      </p:sp>
    </p:spTree>
    <p:extLst>
      <p:ext uri="{BB962C8B-B14F-4D97-AF65-F5344CB8AC3E}">
        <p14:creationId xmlns:p14="http://schemas.microsoft.com/office/powerpoint/2010/main" val="42725907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2-7: </a:t>
            </a:r>
            <a:r>
              <a:rPr lang="en-US" sz="1200" dirty="0"/>
              <a:t>Prepare a worksheet to consolidate the financial statements of two companies that form a business combination in the absence of dissolution.</a:t>
            </a:r>
          </a:p>
        </p:txBody>
      </p:sp>
    </p:spTree>
    <p:extLst>
      <p:ext uri="{BB962C8B-B14F-4D97-AF65-F5344CB8AC3E}">
        <p14:creationId xmlns:p14="http://schemas.microsoft.com/office/powerpoint/2010/main" val="4017102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worksheet can be prepared on the date of acquisition to arrive at consolidated totals for this combination. The entire process consists of six steps.</a:t>
            </a:r>
          </a:p>
        </p:txBody>
      </p:sp>
    </p:spTree>
    <p:extLst>
      <p:ext uri="{BB962C8B-B14F-4D97-AF65-F5344CB8AC3E}">
        <p14:creationId xmlns:p14="http://schemas.microsoft.com/office/powerpoint/2010/main" val="4373900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8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6</a:t>
            </a:r>
          </a:p>
        </p:txBody>
      </p:sp>
      <p:sp>
        <p:nvSpPr>
          <p:cNvPr id="6758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758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90" name="Rectangle 6"/>
          <p:cNvSpPr>
            <a:spLocks noGrp="1" noRot="1" noChangeAspect="1" noChangeArrowheads="1" noTextEdit="1"/>
          </p:cNvSpPr>
          <p:nvPr>
            <p:ph type="sldImg"/>
          </p:nvPr>
        </p:nvSpPr>
        <p:spPr>
          <a:ln cap="flat"/>
        </p:spPr>
      </p:sp>
      <p:sp>
        <p:nvSpPr>
          <p:cNvPr id="67591" name="Rectangle 7"/>
          <p:cNvSpPr>
            <a:spLocks noGrp="1" noChangeArrowheads="1"/>
          </p:cNvSpPr>
          <p:nvPr>
            <p:ph type="body" idx="1"/>
          </p:nvPr>
        </p:nvSpPr>
        <p:spPr>
          <a:noFill/>
          <a:ln w="9525"/>
        </p:spPr>
        <p:txBody>
          <a:bodyPr/>
          <a:lstStyle/>
          <a:p>
            <a:pPr>
              <a:buClr>
                <a:srgbClr val="000036"/>
              </a:buClr>
            </a:pPr>
            <a:r>
              <a:rPr lang="en-US" b="0" u="none" dirty="0">
                <a:solidFill>
                  <a:srgbClr val="002060"/>
                </a:solidFill>
              </a:rPr>
              <a:t>Consolidation worksheet entries (adjustments and eliminations) are entered on the worksheet only. </a:t>
            </a:r>
          </a:p>
          <a:p>
            <a:pPr>
              <a:buClr>
                <a:srgbClr val="000036"/>
              </a:buClr>
            </a:pPr>
            <a:endParaRPr lang="en-US" sz="800" b="0" u="none" dirty="0">
              <a:solidFill>
                <a:srgbClr val="002060"/>
              </a:solidFill>
            </a:endParaRPr>
          </a:p>
          <a:p>
            <a:pPr>
              <a:buClr>
                <a:srgbClr val="000036"/>
              </a:buClr>
            </a:pPr>
            <a:r>
              <a:rPr lang="en-US" b="0" u="none" dirty="0">
                <a:solidFill>
                  <a:srgbClr val="002060"/>
                </a:solidFill>
              </a:rPr>
              <a:t>Steps in the process:</a:t>
            </a:r>
          </a:p>
          <a:p>
            <a:pPr marL="228600" indent="-228600">
              <a:buClr>
                <a:srgbClr val="000036"/>
              </a:buClr>
              <a:buFont typeface="+mj-lt"/>
              <a:buAutoNum type="arabicPeriod"/>
              <a:defRPr/>
            </a:pPr>
            <a:r>
              <a:rPr lang="en-US" b="0" u="none" dirty="0">
                <a:solidFill>
                  <a:srgbClr val="002060"/>
                </a:solidFill>
              </a:rPr>
              <a:t>Prior to constructing a worksheet, the parent prepares a formal allocation of the acquisition-date fair value similar to the equity method procedures. </a:t>
            </a:r>
          </a:p>
        </p:txBody>
      </p:sp>
    </p:spTree>
    <p:extLst>
      <p:ext uri="{BB962C8B-B14F-4D97-AF65-F5344CB8AC3E}">
        <p14:creationId xmlns:p14="http://schemas.microsoft.com/office/powerpoint/2010/main" val="29914516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8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6</a:t>
            </a:r>
          </a:p>
        </p:txBody>
      </p:sp>
      <p:sp>
        <p:nvSpPr>
          <p:cNvPr id="6758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758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90" name="Rectangle 6"/>
          <p:cNvSpPr>
            <a:spLocks noGrp="1" noRot="1" noChangeAspect="1" noChangeArrowheads="1" noTextEdit="1"/>
          </p:cNvSpPr>
          <p:nvPr>
            <p:ph type="sldImg"/>
          </p:nvPr>
        </p:nvSpPr>
        <p:spPr>
          <a:ln cap="flat"/>
        </p:spPr>
      </p:sp>
      <p:sp>
        <p:nvSpPr>
          <p:cNvPr id="67591" name="Rectangle 7"/>
          <p:cNvSpPr>
            <a:spLocks noGrp="1" noChangeArrowheads="1"/>
          </p:cNvSpPr>
          <p:nvPr>
            <p:ph type="body" idx="1"/>
          </p:nvPr>
        </p:nvSpPr>
        <p:spPr>
          <a:noFill/>
          <a:ln w="9525"/>
        </p:spPr>
        <p:txBody>
          <a:bodyPr/>
          <a:lstStyle/>
          <a:p>
            <a:pPr marL="228600" indent="-228600">
              <a:buClr>
                <a:srgbClr val="000036"/>
              </a:buClr>
              <a:buFont typeface="+mj-lt"/>
              <a:buAutoNum type="arabicPeriod" startAt="2"/>
              <a:defRPr/>
            </a:pPr>
            <a:r>
              <a:rPr lang="en-US" b="0" u="none" dirty="0">
                <a:solidFill>
                  <a:srgbClr val="002060"/>
                </a:solidFill>
              </a:rPr>
              <a:t>The consolidation process begins with preparing the first two columns of the worksheet (see Exhibit 2.6) containing the separate companies’ acquisition-date book value financial figures (see Exhibit 2.3). BigNet’s accounts have been adjusted for the journal entries recorded earlier for the investment and the combination costs. As another preliminary step, Smallport’s revenue, expense, and dividend accounts have been closed into its Retained Earnings account. The subsidiary’s operations prior to the December 31 takeover have no direct bearing on the operating results of the business combination. These activities occurred before Smallport was acquired; thus, the new owner should not include any precombination subsidiary revenues or expenses in the consolidated statements.</a:t>
            </a:r>
            <a:br>
              <a:rPr lang="en-US" b="0" u="none" dirty="0">
                <a:solidFill>
                  <a:srgbClr val="002060"/>
                </a:solidFill>
              </a:rPr>
            </a:br>
            <a:endParaRPr lang="en-US" b="0" u="none" dirty="0">
              <a:solidFill>
                <a:srgbClr val="002060"/>
              </a:solidFill>
            </a:endParaRPr>
          </a:p>
          <a:p>
            <a:pPr marL="228600" indent="-228600">
              <a:buClr>
                <a:srgbClr val="000036"/>
              </a:buClr>
              <a:buFont typeface="+mj-lt"/>
              <a:buAutoNum type="arabicPeriod" startAt="2"/>
              <a:defRPr/>
            </a:pPr>
            <a:r>
              <a:rPr lang="en-US" sz="1200" b="0" i="0" u="none" strike="noStrike" kern="1200" baseline="0" dirty="0">
                <a:solidFill>
                  <a:schemeClr val="tx1"/>
                </a:solidFill>
                <a:latin typeface="Times New Roman" pitchFamily="18" charset="0"/>
                <a:ea typeface="+mn-ea"/>
                <a:cs typeface="+mn-cs"/>
              </a:rPr>
              <a:t>Consolidation Entry S eliminates Smallport’s stockholders’ equity accounts (S is a reference to beginning subsidiary stockholders’ equity). Consolidation Entry S is a worksheet entry and accordingly does not affect the financial records of either company. The subsidiary balances (Common Stock, Additional Paid-In Capital, and Retained Earnings) represent ownership interests held by the parent in their entirety and thus no longer are outstanding. By removing these account balances on the worksheet, only Smallport’s assets and liabilities remain to be combined with the parent company figures.</a:t>
            </a:r>
            <a:br>
              <a:rPr lang="en-US" sz="1200" b="0" i="0" u="none" strike="noStrike" kern="1200" baseline="0" dirty="0">
                <a:solidFill>
                  <a:schemeClr val="tx1"/>
                </a:solidFill>
                <a:latin typeface="Times New Roman" pitchFamily="18" charset="0"/>
                <a:ea typeface="+mn-ea"/>
                <a:cs typeface="+mn-cs"/>
              </a:rPr>
            </a:br>
            <a:br>
              <a:rPr lang="en-US" sz="1200" b="0" i="0" u="none" strike="noStrike" kern="1200" baseline="0" dirty="0">
                <a:solidFill>
                  <a:schemeClr val="tx1"/>
                </a:solidFill>
                <a:latin typeface="Times New Roman" pitchFamily="18" charset="0"/>
                <a:ea typeface="+mn-ea"/>
                <a:cs typeface="+mn-cs"/>
              </a:rPr>
            </a:br>
            <a:r>
              <a:rPr lang="en-US" sz="1200" b="0" i="0" u="none" strike="noStrike" kern="1200" baseline="0" dirty="0">
                <a:solidFill>
                  <a:schemeClr val="tx1"/>
                </a:solidFill>
                <a:latin typeface="Times New Roman" pitchFamily="18" charset="0"/>
                <a:ea typeface="+mn-ea"/>
                <a:cs typeface="+mn-cs"/>
              </a:rPr>
              <a:t>Consolidation Entry S also removes the $600,000 component of the parent’s Investment in Smallport Company account balance that equates to the book value of the subsidiary’s net assets. For external reporting purposes, BigNet should include each of Smallport’s assets and liabilities rather than a single investment balance. In effect, this portion of the parent’s Investment in Smallport Company account balance is deleted and replaced by the specific subsidiary assets and liabilities that are already listed in the second column of the worksheet.</a:t>
            </a:r>
          </a:p>
          <a:p>
            <a:pPr marL="228600" indent="-228600">
              <a:buClr>
                <a:srgbClr val="000036"/>
              </a:buClr>
              <a:buFont typeface="+mj-lt"/>
              <a:buAutoNum type="arabicPeriod" startAt="2"/>
              <a:defRPr/>
            </a:pPr>
            <a:endParaRPr lang="en-US" sz="1200" b="0" i="0" u="none" strike="noStrike" kern="1200" baseline="0" dirty="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
                <a:srgbClr val="000036"/>
              </a:buClr>
              <a:buSzTx/>
              <a:buFont typeface="+mj-lt"/>
              <a:buAutoNum type="arabicPeriod" startAt="2"/>
              <a:tabLst/>
              <a:defRPr/>
            </a:pPr>
            <a:r>
              <a:rPr lang="en-US" sz="1200" b="0" i="0" u="none" strike="noStrike" kern="1200" baseline="0" dirty="0">
                <a:solidFill>
                  <a:schemeClr val="tx1"/>
                </a:solidFill>
                <a:latin typeface="Times New Roman" pitchFamily="18" charset="0"/>
                <a:ea typeface="+mn-ea"/>
                <a:cs typeface="+mn-cs"/>
              </a:rPr>
              <a:t>Consolidation Entry A removes the excess payment in the Investment in Smallport Company and assigns it to the specific accounts indicated by the fair-value allocation schedule.</a:t>
            </a:r>
            <a:br>
              <a:rPr lang="en-US" sz="1200" b="0" i="0" u="none" strike="noStrike" kern="1200" baseline="0" dirty="0">
                <a:solidFill>
                  <a:schemeClr val="tx1"/>
                </a:solidFill>
                <a:latin typeface="Times New Roman" pitchFamily="18" charset="0"/>
                <a:ea typeface="+mn-ea"/>
                <a:cs typeface="+mn-cs"/>
              </a:rPr>
            </a:br>
            <a:br>
              <a:rPr lang="en-US" sz="1200" b="0" i="0" u="none" strike="noStrike" kern="1200" baseline="0" dirty="0">
                <a:solidFill>
                  <a:schemeClr val="tx1"/>
                </a:solidFill>
                <a:latin typeface="Times New Roman" pitchFamily="18" charset="0"/>
                <a:ea typeface="+mn-ea"/>
                <a:cs typeface="+mn-cs"/>
              </a:rPr>
            </a:br>
            <a:r>
              <a:rPr lang="en-US" sz="1200" b="0" i="0" u="none" strike="noStrike" kern="1200" baseline="0" dirty="0">
                <a:solidFill>
                  <a:schemeClr val="tx1"/>
                </a:solidFill>
                <a:latin typeface="Times New Roman" pitchFamily="18" charset="0"/>
                <a:ea typeface="+mn-ea"/>
                <a:cs typeface="+mn-cs"/>
              </a:rPr>
              <a:t>Consequently, Computers and Equipment is increased by $200,000 to agree with Smallport’s fair value: $1,100,000 is attributed to Capitalized Software, $700,000 to Customer Contracts, and $50,000 to Notes Payable. The unidentified excess of $70,000 is allocated to Goodwill. This consolidation worksheet entry is labeled Entry A to indicate that it represents the Allocations made in connection with Smallport’s acquisition-date fair value. It also completes the Investment in Smallport Company account balance elimination on the worksheet.</a:t>
            </a:r>
          </a:p>
        </p:txBody>
      </p:sp>
    </p:spTree>
    <p:extLst>
      <p:ext uri="{BB962C8B-B14F-4D97-AF65-F5344CB8AC3E}">
        <p14:creationId xmlns:p14="http://schemas.microsoft.com/office/powerpoint/2010/main" val="29914516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8611"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30</a:t>
            </a:r>
          </a:p>
        </p:txBody>
      </p:sp>
      <p:sp>
        <p:nvSpPr>
          <p:cNvPr id="68612"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8613"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8614" name="Rectangle 6"/>
          <p:cNvSpPr>
            <a:spLocks noGrp="1" noRot="1" noChangeAspect="1" noChangeArrowheads="1" noTextEdit="1"/>
          </p:cNvSpPr>
          <p:nvPr>
            <p:ph type="sldImg"/>
          </p:nvPr>
        </p:nvSpPr>
        <p:spPr>
          <a:ln cap="flat"/>
        </p:spPr>
      </p:sp>
      <p:sp>
        <p:nvSpPr>
          <p:cNvPr id="68615"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Consolidation Entry S eliminates Smallport’s stockholders’ equity accounts as shown.</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Consolidation Entry A removes the $2,020,000 excess payment in the Investment in Smallport Company and assigns it to the specific accounts indicated by the fair-value allocation schedule as shown.</a:t>
            </a:r>
          </a:p>
        </p:txBody>
      </p:sp>
    </p:spTree>
    <p:extLst>
      <p:ext uri="{BB962C8B-B14F-4D97-AF65-F5344CB8AC3E}">
        <p14:creationId xmlns:p14="http://schemas.microsoft.com/office/powerpoint/2010/main" val="20241021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8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6</a:t>
            </a:r>
          </a:p>
        </p:txBody>
      </p:sp>
      <p:sp>
        <p:nvSpPr>
          <p:cNvPr id="6758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6758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67590" name="Rectangle 6"/>
          <p:cNvSpPr>
            <a:spLocks noGrp="1" noRot="1" noChangeAspect="1" noChangeArrowheads="1" noTextEdit="1"/>
          </p:cNvSpPr>
          <p:nvPr>
            <p:ph type="sldImg"/>
          </p:nvPr>
        </p:nvSpPr>
        <p:spPr>
          <a:ln cap="flat"/>
        </p:spPr>
      </p:sp>
      <p:sp>
        <p:nvSpPr>
          <p:cNvPr id="67591" name="Rectangle 7"/>
          <p:cNvSpPr>
            <a:spLocks noGrp="1" noChangeArrowheads="1"/>
          </p:cNvSpPr>
          <p:nvPr>
            <p:ph type="body" idx="1"/>
          </p:nvPr>
        </p:nvSpPr>
        <p:spPr>
          <a:noFill/>
          <a:ln w="9525"/>
        </p:spPr>
        <p:txBody>
          <a:bodyPr/>
          <a:lstStyle/>
          <a:p>
            <a:pPr marL="228600" indent="-228600">
              <a:buFont typeface="+mj-lt"/>
              <a:buAutoNum type="arabicPeriod" startAt="5"/>
            </a:pPr>
            <a:r>
              <a:rPr lang="en-US" sz="1200" b="0" i="0" u="none" strike="noStrike" kern="1200" baseline="0" dirty="0">
                <a:solidFill>
                  <a:schemeClr val="tx1"/>
                </a:solidFill>
                <a:latin typeface="Times New Roman" pitchFamily="18" charset="0"/>
                <a:ea typeface="+mn-ea"/>
                <a:cs typeface="+mn-cs"/>
              </a:rPr>
              <a:t>All accounts are extended into the Consolidated Totals column. For accounts such as Current Assets, this process simply adds Smallport and BigNet book values. However, when applicable, this extension also includes any allocations to establish the acquisition-date fair values of Smallport’s assets and liabilities. Computers and Equipment, for example, is increased by $200,000. By increasing the subsidiary’s book value to fair value, the reported balances are the same as in the previous example when dissolution occurred. The use of a worksheet does not alter the consolidated figures but only the method of deriving those numbers. </a:t>
            </a:r>
          </a:p>
          <a:p>
            <a:pPr marL="228600" indent="-228600">
              <a:buFont typeface="+mj-lt"/>
              <a:buAutoNum type="arabicPeriod" startAt="5"/>
            </a:pPr>
            <a:endParaRPr lang="en-US" sz="1200" b="0" i="0" u="none" strike="noStrike" kern="1200" baseline="0" dirty="0">
              <a:solidFill>
                <a:schemeClr val="tx1"/>
              </a:solidFill>
              <a:latin typeface="Times New Roman" pitchFamily="18" charset="0"/>
              <a:ea typeface="+mn-ea"/>
              <a:cs typeface="+mn-cs"/>
            </a:endParaRPr>
          </a:p>
          <a:p>
            <a:pPr marL="228600" indent="-228600">
              <a:buFont typeface="+mj-lt"/>
              <a:buAutoNum type="arabicPeriod" startAt="5"/>
            </a:pPr>
            <a:r>
              <a:rPr lang="en-US" b="0" u="none" dirty="0">
                <a:solidFill>
                  <a:srgbClr val="002060"/>
                </a:solidFill>
              </a:rPr>
              <a:t>We subtract consolidated expenses from revenues to arrive at net income. Note that because this is an acquisition-date worksheet, we consolidate no amounts for Smallport’s revenues and expenses. Having just been acquired, Smallport has not yet earned any income for BigNet owners.</a:t>
            </a:r>
            <a:r>
              <a:rPr lang="en-US" b="0" u="none" baseline="0" dirty="0">
                <a:solidFill>
                  <a:srgbClr val="002060"/>
                </a:solidFill>
              </a:rPr>
              <a:t> </a:t>
            </a:r>
            <a:r>
              <a:rPr lang="en-US" b="0" u="none" dirty="0">
                <a:solidFill>
                  <a:srgbClr val="002060"/>
                </a:solidFill>
              </a:rPr>
              <a:t>Consolidated revenues, expenses, and net income are identical to BigNet’s balances. Subsequent to acquisition, of course, Smallport’s revenue and expense accounts will be consolidated with BigNet’s</a:t>
            </a:r>
            <a:endParaRPr lang="en-US" dirty="0"/>
          </a:p>
        </p:txBody>
      </p:sp>
    </p:spTree>
    <p:extLst>
      <p:ext uri="{BB962C8B-B14F-4D97-AF65-F5344CB8AC3E}">
        <p14:creationId xmlns:p14="http://schemas.microsoft.com/office/powerpoint/2010/main" val="406977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w="9525"/>
        </p:spPr>
        <p:txBody>
          <a:bodyPr/>
          <a:lstStyle/>
          <a:p>
            <a:r>
              <a:rPr lang="en-US" dirty="0"/>
              <a:t>A frequent economic phenomenon is the combining of two or more businesses into a single entity under common management and control. During recent decades, the United States and the rest of the world have experienced an enormous number of corporate mergers and takeovers, transactions in which one company gains control over another. According to Thomson Reuters, the number of mergers and acquisitions globally in 2015 exceeded 42,300, with a total value of more than $4.7 trillion. Of these deals, more than $2.3 trillion involved a U.S. firm.</a:t>
            </a:r>
          </a:p>
        </p:txBody>
      </p:sp>
    </p:spTree>
    <p:extLst>
      <p:ext uri="{BB962C8B-B14F-4D97-AF65-F5344CB8AC3E}">
        <p14:creationId xmlns:p14="http://schemas.microsoft.com/office/powerpoint/2010/main" val="11383208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a:t>
            </a:r>
            <a:r>
              <a:rPr lang="en-US" baseline="0" dirty="0"/>
              <a:t> 2-8: </a:t>
            </a:r>
            <a:r>
              <a:rPr lang="en-US" dirty="0"/>
              <a:t>Describe the accounting treatment for the various intangible assets often acquired in a business combination.</a:t>
            </a:r>
          </a:p>
        </p:txBody>
      </p:sp>
    </p:spTree>
    <p:extLst>
      <p:ext uri="{BB962C8B-B14F-4D97-AF65-F5344CB8AC3E}">
        <p14:creationId xmlns:p14="http://schemas.microsoft.com/office/powerpoint/2010/main" val="40171025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Intangible assets include both current and noncurrent assets (not including financial instruments) that lack physical substance. In determining whether to recognize an intangible asset in a business combination, two specific criteria are essential.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Does the intangible asset arise from contractual or other legal rights?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Is the intangible asset capable of being sold or otherwise separated from the acquired enterprise? </a:t>
            </a:r>
          </a:p>
          <a:p>
            <a:pPr marL="0" indent="0">
              <a:buFont typeface="+mj-lt"/>
              <a:buNone/>
            </a:pPr>
            <a:endParaRPr lang="en-US" sz="1200" b="0" i="0" u="none" strike="noStrike" kern="1200" baseline="0" dirty="0">
              <a:solidFill>
                <a:schemeClr val="tx1"/>
              </a:solidFill>
              <a:latin typeface="Times New Roman" pitchFamily="18" charset="0"/>
              <a:ea typeface="+mn-ea"/>
              <a:cs typeface="+mn-cs"/>
            </a:endParaRPr>
          </a:p>
          <a:p>
            <a:r>
              <a:rPr lang="en-US" b="0" dirty="0"/>
              <a:t>Intangibles arising from contractual or legal rights are commonplace in business combinations. Often identified among the assets acquired are trademarks, patents, copyrights, franchise agreements, and a number of other intangibles that derive their value from governmental protection (or other contractual agreements) that allow a firm exclusive use of the asset. Most intangible assets recognized in business combinations meet the contractual-legal criterion.</a:t>
            </a:r>
          </a:p>
          <a:p>
            <a:endParaRPr lang="en-US" b="0" dirty="0"/>
          </a:p>
          <a:p>
            <a:r>
              <a:rPr lang="en-US" b="0" dirty="0"/>
              <a:t>Also seen in business combinations are intangible assets meeting the separability criterion. An acquired intangible asset is recognized if it is capable of being separated or divided from the acquiree and sold, transferred, licensed, rented, or exchanged individually or together with a related contract, identifiable asset, or liability. The acquirer is not required to have the intention to sell, license, or otherwise exchange the intangible in order to meet the separability criterion.</a:t>
            </a:r>
          </a:p>
        </p:txBody>
      </p:sp>
    </p:spTree>
    <p:extLst>
      <p:ext uri="{BB962C8B-B14F-4D97-AF65-F5344CB8AC3E}">
        <p14:creationId xmlns:p14="http://schemas.microsoft.com/office/powerpoint/2010/main" val="14281290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intangible assets designated by the symbol </a:t>
            </a:r>
            <a:r>
              <a:rPr lang="en-US" sz="1200" b="0" i="0" u="none" strike="noStrike" kern="1200" baseline="30000" dirty="0">
                <a:solidFill>
                  <a:schemeClr val="tx1"/>
                </a:solidFill>
                <a:latin typeface="Times New Roman" pitchFamily="18" charset="0"/>
                <a:ea typeface="+mn-ea"/>
                <a:cs typeface="+mn-cs"/>
              </a:rPr>
              <a:t>(c)</a:t>
            </a:r>
            <a:r>
              <a:rPr lang="en-US" sz="1200" b="0" i="0" u="none" strike="noStrike" kern="1200" baseline="0" dirty="0">
                <a:solidFill>
                  <a:schemeClr val="tx1"/>
                </a:solidFill>
                <a:latin typeface="Times New Roman" pitchFamily="18" charset="0"/>
                <a:ea typeface="+mn-ea"/>
                <a:cs typeface="+mn-cs"/>
              </a:rPr>
              <a:t> could meet the separability criterion. However, separability is not a necessary condition for an asset to meet the contractual-legal criterion.</a:t>
            </a:r>
          </a:p>
        </p:txBody>
      </p:sp>
    </p:spTree>
    <p:extLst>
      <p:ext uri="{BB962C8B-B14F-4D97-AF65-F5344CB8AC3E}">
        <p14:creationId xmlns:p14="http://schemas.microsoft.com/office/powerpoint/2010/main" val="35597616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By its very nature, preexisting goodwill is not considered identifiable by the parent. Therefore, the new owner simply ignores it in allocating the acquisition-date fair value. The logic is that the total business fair value is first allocated to the identified assets and liabilities. Only if an excess amount remains after recognizing the fair values of the net identified assets is any goodwill recognized.</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Accounting for a business combination begins with the identification of the tangible and intangible assets acquired and liabilities assumed by the acquirer. The fair values of the individual assets and liabilities then provide the basis for financial statement valuations. Many firms—especially those in pharmaceutical and high-tech industries—have allocated significant portions of acquired businesses to in-process research and development (IPR&amp;D).</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Current accounting standards require that acquired IPR&amp;D be measured at acquisition-date fair value and recognized in consolidated financial statements as an asset. An acquired IPR&amp;D asset is tested for impairment and is not amortized until its useful life is determined to be no longer indefinite.</a:t>
            </a:r>
            <a:endParaRPr lang="en-US" b="0" dirty="0"/>
          </a:p>
        </p:txBody>
      </p:sp>
    </p:spTree>
    <p:extLst>
      <p:ext uri="{BB962C8B-B14F-4D97-AF65-F5344CB8AC3E}">
        <p14:creationId xmlns:p14="http://schemas.microsoft.com/office/powerpoint/2010/main" val="29153753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The FASB ASC Topics “Business Combinations” (805) and “Consolidation” (810) represent outcomes of a joint project between the FASB and the International Accounting Standards Board (IASB). The primary objective of the project was stated as follows: </a:t>
            </a:r>
            <a:endParaRPr lang="en-US" dirty="0"/>
          </a:p>
          <a:p>
            <a:endParaRPr lang="en-US" dirty="0"/>
          </a:p>
          <a:p>
            <a:pPr lvl="1"/>
            <a:r>
              <a:rPr lang="en-US" dirty="0"/>
              <a:t>to develop a single high-quality standard for business combinations that can be used for both domestic and cross-border financial reporting. The goal is to develop a standard that includes a common set of principles and related guidance that produces decision-useful information and minimizes exceptions to those principles. The standard should improve the completeness, relevance, and comparability of financial information about business combinations. . . (FASB Project Updates: </a:t>
            </a:r>
            <a:r>
              <a:rPr lang="en-US" i="1" dirty="0"/>
              <a:t>Business Combinations: Applying the Acquisition Method—Joint Project of the IASB and FASB:</a:t>
            </a:r>
            <a:r>
              <a:rPr lang="en-US" dirty="0"/>
              <a:t> October 25, 2007)</a:t>
            </a:r>
          </a:p>
          <a:p>
            <a:endParaRPr lang="en-US" dirty="0"/>
          </a:p>
          <a:p>
            <a:r>
              <a:rPr lang="en-US" dirty="0"/>
              <a:t>The IASB subsequently issued International Financial Reporting Standard 3 (</a:t>
            </a:r>
            <a:r>
              <a:rPr lang="en-US" i="1" dirty="0"/>
              <a:t>IFRS 3</a:t>
            </a:r>
            <a:r>
              <a:rPr lang="en-US" dirty="0"/>
              <a:t>) Revised (effective July 2009), which along with FASB ASC Topics 805, “Business Combinations,” and 810, “Consolidation,” effectively converged the accounting for business combinations internationally.</a:t>
            </a:r>
          </a:p>
        </p:txBody>
      </p:sp>
    </p:spTree>
    <p:extLst>
      <p:ext uri="{BB962C8B-B14F-4D97-AF65-F5344CB8AC3E}">
        <p14:creationId xmlns:p14="http://schemas.microsoft.com/office/powerpoint/2010/main" val="1180491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2-9: Appendix 2A:</a:t>
            </a:r>
            <a:r>
              <a:rPr lang="en-US" baseline="0" dirty="0"/>
              <a:t> </a:t>
            </a:r>
            <a:r>
              <a:rPr lang="en-US" dirty="0"/>
              <a:t>Identify the general characteristics of the legacy purchase and pooling of interest methods of accounting for past business combinations. Understand the effects that persist today in financial statements from the use of these legacy methods.</a:t>
            </a:r>
          </a:p>
        </p:txBody>
      </p:sp>
    </p:spTree>
    <p:extLst>
      <p:ext uri="{BB962C8B-B14F-4D97-AF65-F5344CB8AC3E}">
        <p14:creationId xmlns:p14="http://schemas.microsoft.com/office/powerpoint/2010/main" val="40171025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5267120" y="1"/>
            <a:ext cx="4029282" cy="350760"/>
          </a:xfrm>
          <a:prstGeom prst="rect">
            <a:avLst/>
          </a:prstGeom>
          <a:noFill/>
          <a:ln w="12700">
            <a:noFill/>
            <a:miter lim="800000"/>
            <a:headEnd/>
            <a:tailEnd/>
          </a:ln>
        </p:spPr>
        <p:txBody>
          <a:bodyPr wrap="none" lIns="93169" tIns="46585" rIns="93169" bIns="46585" anchor="ctr"/>
          <a:lstStyle/>
          <a:p>
            <a:endParaRPr lang="en-US" dirty="0"/>
          </a:p>
        </p:txBody>
      </p:sp>
      <p:sp>
        <p:nvSpPr>
          <p:cNvPr id="71683" name="Rectangle 3"/>
          <p:cNvSpPr>
            <a:spLocks noChangeArrowheads="1"/>
          </p:cNvSpPr>
          <p:nvPr/>
        </p:nvSpPr>
        <p:spPr bwMode="auto">
          <a:xfrm>
            <a:off x="5267120" y="6659642"/>
            <a:ext cx="4029282" cy="350759"/>
          </a:xfrm>
          <a:prstGeom prst="rect">
            <a:avLst/>
          </a:prstGeom>
          <a:noFill/>
          <a:ln w="12700">
            <a:noFill/>
            <a:miter lim="800000"/>
            <a:headEnd/>
            <a:tailEnd/>
          </a:ln>
        </p:spPr>
        <p:txBody>
          <a:bodyPr lIns="19410" tIns="0" rIns="19410" bIns="0" anchor="b"/>
          <a:lstStyle/>
          <a:p>
            <a:pPr algn="r"/>
            <a:r>
              <a:rPr lang="en-US" sz="1000" i="1" u="none" dirty="0"/>
              <a:t>6</a:t>
            </a:r>
          </a:p>
        </p:txBody>
      </p:sp>
      <p:sp>
        <p:nvSpPr>
          <p:cNvPr id="71684" name="Rectangle 4"/>
          <p:cNvSpPr>
            <a:spLocks noChangeArrowheads="1"/>
          </p:cNvSpPr>
          <p:nvPr/>
        </p:nvSpPr>
        <p:spPr bwMode="auto">
          <a:xfrm>
            <a:off x="1" y="6659642"/>
            <a:ext cx="4029282" cy="350759"/>
          </a:xfrm>
          <a:prstGeom prst="rect">
            <a:avLst/>
          </a:prstGeom>
          <a:noFill/>
          <a:ln w="12700">
            <a:noFill/>
            <a:miter lim="800000"/>
            <a:headEnd/>
            <a:tailEnd/>
          </a:ln>
        </p:spPr>
        <p:txBody>
          <a:bodyPr wrap="none" lIns="93169" tIns="46585" rIns="93169" bIns="46585" anchor="ctr"/>
          <a:lstStyle/>
          <a:p>
            <a:endParaRPr lang="en-US" dirty="0"/>
          </a:p>
        </p:txBody>
      </p:sp>
      <p:sp>
        <p:nvSpPr>
          <p:cNvPr id="71685" name="Rectangle 5"/>
          <p:cNvSpPr>
            <a:spLocks noChangeArrowheads="1"/>
          </p:cNvSpPr>
          <p:nvPr/>
        </p:nvSpPr>
        <p:spPr bwMode="auto">
          <a:xfrm>
            <a:off x="1" y="1"/>
            <a:ext cx="4029282" cy="350760"/>
          </a:xfrm>
          <a:prstGeom prst="rect">
            <a:avLst/>
          </a:prstGeom>
          <a:noFill/>
          <a:ln w="12700">
            <a:noFill/>
            <a:miter lim="800000"/>
            <a:headEnd/>
            <a:tailEnd/>
          </a:ln>
        </p:spPr>
        <p:txBody>
          <a:bodyPr wrap="none" lIns="93169" tIns="46585" rIns="93169" bIns="46585" anchor="ctr"/>
          <a:lstStyle/>
          <a:p>
            <a:endParaRPr lang="en-US" dirty="0"/>
          </a:p>
        </p:txBody>
      </p:sp>
      <p:sp>
        <p:nvSpPr>
          <p:cNvPr id="71686" name="Rectangle 6"/>
          <p:cNvSpPr>
            <a:spLocks noGrp="1" noRot="1" noChangeAspect="1" noChangeArrowheads="1" noTextEdit="1"/>
          </p:cNvSpPr>
          <p:nvPr>
            <p:ph type="sldImg"/>
          </p:nvPr>
        </p:nvSpPr>
        <p:spPr>
          <a:ln cap="flat"/>
        </p:spPr>
      </p:sp>
      <p:sp>
        <p:nvSpPr>
          <p:cNvPr id="71687"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acquisition method provides the accounting for business combinations occurring in 2009 and thereafter. However, for decades, business combinations were accounted for using either the purchase or pooling of interests method. From 2002 through 2008, the purchase method was used exclusively for business combinations. Prior to 2002, financial reporting standards allowed two alternatives: the purchase method and the pooling of interests method. Because the FASB required prospective application of the acquisition method for 2009 and beyond, the purchase and pooling of interests methods continue to provide the basis for financial reporting for pre-2009 business combinations and thus will remain relevant for many years. Literally tens of thousands of past business combinations will continue to be reported in future statements under one of these legacy methods.</a:t>
            </a:r>
            <a:endParaRPr lang="en-US" dirty="0"/>
          </a:p>
        </p:txBody>
      </p:sp>
    </p:spTree>
    <p:extLst>
      <p:ext uri="{BB962C8B-B14F-4D97-AF65-F5344CB8AC3E}">
        <p14:creationId xmlns:p14="http://schemas.microsoft.com/office/powerpoint/2010/main" val="17891367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270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22</a:t>
            </a:r>
          </a:p>
        </p:txBody>
      </p:sp>
      <p:sp>
        <p:nvSpPr>
          <p:cNvPr id="7270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270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2710" name="Rectangle 6"/>
          <p:cNvSpPr>
            <a:spLocks noGrp="1" noRot="1" noChangeAspect="1" noChangeArrowheads="1" noTextEdit="1"/>
          </p:cNvSpPr>
          <p:nvPr>
            <p:ph type="sldImg"/>
          </p:nvPr>
        </p:nvSpPr>
        <p:spPr>
          <a:ln cap="flat"/>
        </p:spPr>
      </p:sp>
      <p:sp>
        <p:nvSpPr>
          <p:cNvPr id="72711" name="Rectangle 7"/>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basic principle of the purchase method was to record a business combination at the cost to the new owners.</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Several elements of the purchase method reflect a strict application of the cost principle. The following items represent examples of how the cost-based purchase method differs from the fair-value-based acquisition method.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Acquisition date allocations (including bargain purchases).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Direct combination costs.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Contingent consideration.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In-process research and development.</a:t>
            </a:r>
            <a:endParaRPr lang="en-US" sz="1200" b="0" u="none" dirty="0">
              <a:solidFill>
                <a:srgbClr val="002060"/>
              </a:solidFill>
              <a:cs typeface="Times New Roman" pitchFamily="18" charset="0"/>
            </a:endParaRPr>
          </a:p>
        </p:txBody>
      </p:sp>
    </p:spTree>
    <p:extLst>
      <p:ext uri="{BB962C8B-B14F-4D97-AF65-F5344CB8AC3E}">
        <p14:creationId xmlns:p14="http://schemas.microsoft.com/office/powerpoint/2010/main" val="36035333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270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22</a:t>
            </a:r>
          </a:p>
        </p:txBody>
      </p:sp>
      <p:sp>
        <p:nvSpPr>
          <p:cNvPr id="7270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270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2710" name="Rectangle 6"/>
          <p:cNvSpPr>
            <a:spLocks noGrp="1" noRot="1" noChangeAspect="1" noChangeArrowheads="1" noTextEdit="1"/>
          </p:cNvSpPr>
          <p:nvPr>
            <p:ph type="sldImg"/>
          </p:nvPr>
        </p:nvSpPr>
        <p:spPr>
          <a:ln cap="flat"/>
        </p:spPr>
      </p:sp>
      <p:sp>
        <p:nvSpPr>
          <p:cNvPr id="72711" name="Rectangle 7"/>
          <p:cNvSpPr>
            <a:spLocks noGrp="1" noChangeArrowheads="1"/>
          </p:cNvSpPr>
          <p:nvPr>
            <p:ph type="body" idx="1"/>
          </p:nvPr>
        </p:nvSpPr>
        <p:spPr>
          <a:noFill/>
          <a:ln w="9525"/>
        </p:spPr>
        <p:txBody>
          <a:bodyPr/>
          <a:lstStyle/>
          <a:p>
            <a:r>
              <a:rPr lang="en-US" dirty="0"/>
              <a:t>In pre-2009 business combinations, the application of the cost principle often was complicated because literally hundreds of separate assets and liabilities were acquired. Accordingly, for asset valuation and future income determination, firms needed a basis to allocate the total cost among the various assets and liabilities received in the bargained exchange. Similar to the acquisition method, the purchase method based its cost allocations on the combination-date fair values of the acquired assets and liabilities.</a:t>
            </a:r>
            <a:r>
              <a:rPr lang="en-US" baseline="0" dirty="0"/>
              <a:t> </a:t>
            </a:r>
            <a:r>
              <a:rPr lang="en-US" dirty="0"/>
              <a:t>Also closely related to the acquisition method procedures, any excess of cost over the sum of the net identified asset fair values was attributed to goodwill.</a:t>
            </a:r>
          </a:p>
          <a:p>
            <a:endParaRPr lang="en-US" dirty="0"/>
          </a:p>
          <a:p>
            <a:r>
              <a:rPr lang="en-US" dirty="0"/>
              <a:t>But the purchase method stands in marked contrast to the acquisition method in bargain purchase situations. Under the purchase method, a bargain purchase occurred when the sum of the individual fair values of the acquired net assets exceeded the purchase cost. To record a bargain purchase at cost, however, the purchase method required that certain long-term assets be recorded at amounts below their assessed fair values.</a:t>
            </a:r>
          </a:p>
        </p:txBody>
      </p:sp>
    </p:spTree>
    <p:extLst>
      <p:ext uri="{BB962C8B-B14F-4D97-AF65-F5344CB8AC3E}">
        <p14:creationId xmlns:p14="http://schemas.microsoft.com/office/powerpoint/2010/main" val="18491849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2707"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22</a:t>
            </a:r>
          </a:p>
        </p:txBody>
      </p:sp>
      <p:sp>
        <p:nvSpPr>
          <p:cNvPr id="72708"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2709"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2710" name="Rectangle 6"/>
          <p:cNvSpPr>
            <a:spLocks noGrp="1" noRot="1" noChangeAspect="1" noChangeArrowheads="1" noTextEdit="1"/>
          </p:cNvSpPr>
          <p:nvPr>
            <p:ph type="sldImg"/>
          </p:nvPr>
        </p:nvSpPr>
        <p:spPr>
          <a:ln cap="flat"/>
        </p:spPr>
      </p:sp>
      <p:sp>
        <p:nvSpPr>
          <p:cNvPr id="72711" name="Rectangle 7"/>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Note that current assets and liabilities did not share in the proportionate reduction to cost. Long-term assets were subject to the reduction because their fair-value estimates were considered less reliable than current items and liabilities. Finally, in rare situations, firms recognized an extraordinary gain on a purchase but only in the very unusual case that the long-term assets were reduced to a zero valuation.</a:t>
            </a:r>
          </a:p>
          <a:p>
            <a:endParaRPr lang="en-US" dirty="0"/>
          </a:p>
          <a:p>
            <a:r>
              <a:rPr lang="en-US" dirty="0"/>
              <a:t>In contrast, the acquisition method embraces the fair-value concept and discards the consideration transferred as a valuation basis for the business acquired in a bargain purchase. Instead, the acquirer measures and recognizes the fair values of each of the assets acquired and liabilities assumed at the date of combination, regardless of the consideration transferred in the transaction. As a result, (1) no assets are recorded at amounts below their assessed fair values, as is the case with bargain purchases accounted for by the purchase method, and (2) a gain on bargain purchase is recognized at the acquisition date.</a:t>
            </a:r>
          </a:p>
        </p:txBody>
      </p:sp>
    </p:spTree>
    <p:extLst>
      <p:ext uri="{BB962C8B-B14F-4D97-AF65-F5344CB8AC3E}">
        <p14:creationId xmlns:p14="http://schemas.microsoft.com/office/powerpoint/2010/main" val="1849184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Although no two business combinations are exactly alike, many share one or more of the following characteristics that potentially enhance profitability: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Vertical integration of one firm’s output and another firm’s distribution or further processing.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Cost savings through elimination of duplicate facilities and staff.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Quick entry for new and existing products into domestic and foreign markets.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Economies of scale allowing greater efficiency and negotiating power.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ability to access financing at more attractive rates. As firm size increases, negotiating power with financial institutions can increase also.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Diversification of business risk. </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Business combinations also occur because many firms seek the continuous expansion of their organizations, often into diversified areas.</a:t>
            </a:r>
          </a:p>
        </p:txBody>
      </p:sp>
    </p:spTree>
    <p:extLst>
      <p:ext uri="{BB962C8B-B14F-4D97-AF65-F5344CB8AC3E}">
        <p14:creationId xmlns:p14="http://schemas.microsoft.com/office/powerpoint/2010/main" val="10997645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ts val="1200"/>
              </a:spcBef>
              <a:spcAft>
                <a:spcPct val="0"/>
              </a:spcAft>
              <a:buClr>
                <a:srgbClr val="000036"/>
              </a:buClr>
              <a:buSzTx/>
              <a:buFontTx/>
              <a:buNone/>
              <a:tabLst/>
              <a:defRPr/>
            </a:pPr>
            <a:r>
              <a:rPr lang="en-US" sz="1200" b="0" dirty="0"/>
              <a:t>Almost all business combinations employ professional services to assist in various phases of the transaction. Examples include target identification, due diligence regarding the value of an acquisition, financing, tax planning, and preparation of formal legal documents. Prior to 2009, under the purchase </a:t>
            </a:r>
            <a:r>
              <a:rPr lang="en-US" sz="1200" b="0" u="none" dirty="0">
                <a:solidFill>
                  <a:srgbClr val="00005C"/>
                </a:solidFill>
              </a:rPr>
              <a:t>method, the investment cost basis included direct combination costs.</a:t>
            </a:r>
          </a:p>
          <a:p>
            <a:pPr marL="0" marR="0" indent="0" algn="l" defTabSz="914400" rtl="0" eaLnBrk="0" fontAlgn="base" latinLnBrk="0" hangingPunct="0">
              <a:lnSpc>
                <a:spcPct val="100000"/>
              </a:lnSpc>
              <a:spcBef>
                <a:spcPts val="1200"/>
              </a:spcBef>
              <a:spcAft>
                <a:spcPct val="0"/>
              </a:spcAft>
              <a:buClr>
                <a:srgbClr val="000036"/>
              </a:buClr>
              <a:buSzTx/>
              <a:buFontTx/>
              <a:buNone/>
              <a:tabLst/>
              <a:defRPr/>
            </a:pPr>
            <a:endParaRPr lang="en-US" sz="1200" b="0" u="none" dirty="0">
              <a:solidFill>
                <a:srgbClr val="00005C"/>
              </a:solidFill>
            </a:endParaRPr>
          </a:p>
          <a:p>
            <a:pPr marL="0" indent="0">
              <a:spcBef>
                <a:spcPts val="1200"/>
              </a:spcBef>
              <a:buClr>
                <a:srgbClr val="000036"/>
              </a:buClr>
              <a:buNone/>
            </a:pPr>
            <a:r>
              <a:rPr lang="en-US" sz="1200" dirty="0"/>
              <a:t>Often business combination negotiations result in agreements to provide additional payments to former owners if they meet specified future performance measures. The purchase method accounted for such contingent consideration obligations as postcombination adjustments to the purchase cost (or stockholders’ equity if the contingency involved the parent’s equity share value) upon resolution of the contingency.</a:t>
            </a:r>
          </a:p>
        </p:txBody>
      </p:sp>
    </p:spTree>
    <p:extLst>
      <p:ext uri="{BB962C8B-B14F-4D97-AF65-F5344CB8AC3E}">
        <p14:creationId xmlns:p14="http://schemas.microsoft.com/office/powerpoint/2010/main" val="42314494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w="9525"/>
        </p:spPr>
        <p:txBody>
          <a:bodyPr/>
          <a:lstStyle/>
          <a:p>
            <a:r>
              <a:rPr lang="en-US" dirty="0"/>
              <a:t>Prior to 2009, financial reporting standards required the immediate expensing of acquired IPR&amp;D if the project had not yet reached technological feasibility and the assets had no future alternative uses. Expensing acquired IPR&amp;D was consistent with the accounting treatment for a firm’s ongoing research and development costs.</a:t>
            </a:r>
          </a:p>
        </p:txBody>
      </p:sp>
    </p:spTree>
    <p:extLst>
      <p:ext uri="{BB962C8B-B14F-4D97-AF65-F5344CB8AC3E}">
        <p14:creationId xmlns:p14="http://schemas.microsoft.com/office/powerpoint/2010/main" val="10642301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w="9525"/>
        </p:spPr>
        <p:txBody>
          <a:bodyPr/>
          <a:lstStyle/>
          <a:p>
            <a:pPr marL="0" indent="0">
              <a:spcBef>
                <a:spcPts val="0"/>
              </a:spcBef>
              <a:buClr>
                <a:srgbClr val="00B050"/>
              </a:buClr>
              <a:buFont typeface="Wingdings" pitchFamily="2" charset="2"/>
              <a:buNone/>
            </a:pPr>
            <a:r>
              <a:rPr lang="en-US" dirty="0"/>
              <a:t>Historically, former owners of separate firms would agree to combine for their mutual benefit and continue as owners of a combined firm. It was asserted that the assets and liabilities of the former firms were never really bought or sold; former owners merely exchanged ownership shares to become joint owners of the combined firm. Combinations characterized by exchange of voting shares and continuation of previous ownership became known as pooling of interests. Rather than an exchange transaction with one ownership group replacing another, a pooling of interests was characterized by a continuity of ownership interests before and after the business combination. Prior to its elimination, this method was applied to a significant number of business combinations. </a:t>
            </a:r>
          </a:p>
        </p:txBody>
      </p:sp>
    </p:spTree>
    <p:extLst>
      <p:ext uri="{BB962C8B-B14F-4D97-AF65-F5344CB8AC3E}">
        <p14:creationId xmlns:p14="http://schemas.microsoft.com/office/powerpoint/2010/main" val="28147002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w="9525"/>
        </p:spPr>
        <p:txBody>
          <a:bodyPr/>
          <a:lstStyle/>
          <a:p>
            <a:pPr marL="0" indent="0">
              <a:spcBef>
                <a:spcPts val="0"/>
              </a:spcBef>
              <a:buClr>
                <a:srgbClr val="00B050"/>
              </a:buClr>
              <a:buFont typeface="Wingdings" pitchFamily="2" charset="2"/>
              <a:buNone/>
            </a:pPr>
            <a:r>
              <a:rPr lang="en-US" dirty="0"/>
              <a:t>To reflect the continuity of ownership, two important steps characterized the pooling of interests method: </a:t>
            </a:r>
          </a:p>
          <a:p>
            <a:pPr marL="228600" indent="-228600">
              <a:spcBef>
                <a:spcPts val="0"/>
              </a:spcBef>
              <a:buClr>
                <a:srgbClr val="00B050"/>
              </a:buClr>
              <a:buFont typeface="+mj-lt"/>
              <a:buAutoNum type="arabicPeriod"/>
            </a:pPr>
            <a:r>
              <a:rPr lang="en-US" dirty="0"/>
              <a:t>The book values of the assets and liabilities of both companies became the book values reported by the combined entity.</a:t>
            </a:r>
          </a:p>
          <a:p>
            <a:pPr marL="228600" indent="-228600">
              <a:spcBef>
                <a:spcPts val="0"/>
              </a:spcBef>
              <a:buClr>
                <a:srgbClr val="00B050"/>
              </a:buClr>
              <a:buFont typeface="+mj-lt"/>
              <a:buAutoNum type="arabicPeriod"/>
            </a:pPr>
            <a:r>
              <a:rPr lang="en-US" dirty="0"/>
              <a:t>The revenue and expense accounts were combined retrospectively as well as prospectively. The idea of continuity of ownership gave support for the recognition of income accruing to the owners both before and after the combination.</a:t>
            </a:r>
          </a:p>
        </p:txBody>
      </p:sp>
    </p:spTree>
    <p:extLst>
      <p:ext uri="{BB962C8B-B14F-4D97-AF65-F5344CB8AC3E}">
        <p14:creationId xmlns:p14="http://schemas.microsoft.com/office/powerpoint/2010/main" val="42392119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79"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7</a:t>
            </a:r>
          </a:p>
        </p:txBody>
      </p:sp>
      <p:sp>
        <p:nvSpPr>
          <p:cNvPr id="75780"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5781"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82" name="Rectangle 6"/>
          <p:cNvSpPr>
            <a:spLocks noGrp="1" noRot="1" noChangeAspect="1" noChangeArrowheads="1" noTextEdit="1"/>
          </p:cNvSpPr>
          <p:nvPr>
            <p:ph type="sldImg"/>
          </p:nvPr>
        </p:nvSpPr>
        <p:spPr>
          <a:ln cap="flat"/>
        </p:spPr>
      </p:sp>
      <p:sp>
        <p:nvSpPr>
          <p:cNvPr id="75783" name="Rectangle 7"/>
          <p:cNvSpPr>
            <a:spLocks noGrp="1" noChangeArrowheads="1"/>
          </p:cNvSpPr>
          <p:nvPr>
            <p:ph type="body" idx="1"/>
          </p:nvPr>
        </p:nvSpPr>
        <p:spPr>
          <a:noFill/>
          <a:ln w="9525"/>
        </p:spPr>
        <p:txBody>
          <a:bodyPr/>
          <a:lstStyle/>
          <a:p>
            <a:r>
              <a:rPr lang="en-US" dirty="0"/>
              <a:t>Therefore, in a pooling, reported income was typically higher than under the contemporaneous purchase accounting. Under pooling, not only did the firms retrospectively combine incomes but also the smaller asset bases resulted in smaller depreciation and amortization expenses. Because net income reported in financial statements often is used in a variety of contracts, including managerial compensation, managers considered the pooling method an attractive alternative to purchase accounting.</a:t>
            </a:r>
          </a:p>
          <a:p>
            <a:endParaRPr lang="en-US" dirty="0"/>
          </a:p>
          <a:p>
            <a:r>
              <a:rPr lang="en-US" dirty="0"/>
              <a:t>Prior to 2002, accounting and reporting standards allowed both the purchase and pooling of interest methods for business combinations. However, standard setters established strict criteria for use of the pooling method. The criteria were designed to prevent managers from engaging in purchase transactions and then reporting them as poolings of interests. Business combinations that failed to meet the pooling criteria had to be accounted for by the purchase method. </a:t>
            </a:r>
          </a:p>
        </p:txBody>
      </p:sp>
    </p:spTree>
    <p:extLst>
      <p:ext uri="{BB962C8B-B14F-4D97-AF65-F5344CB8AC3E}">
        <p14:creationId xmlns:p14="http://schemas.microsoft.com/office/powerpoint/2010/main" val="14617626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79"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7</a:t>
            </a:r>
          </a:p>
        </p:txBody>
      </p:sp>
      <p:sp>
        <p:nvSpPr>
          <p:cNvPr id="75780"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5781"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82" name="Rectangle 6"/>
          <p:cNvSpPr>
            <a:spLocks noGrp="1" noRot="1" noChangeAspect="1" noChangeArrowheads="1" noTextEdit="1"/>
          </p:cNvSpPr>
          <p:nvPr>
            <p:ph type="sldImg"/>
          </p:nvPr>
        </p:nvSpPr>
        <p:spPr>
          <a:ln cap="flat"/>
        </p:spPr>
      </p:sp>
      <p:sp>
        <p:nvSpPr>
          <p:cNvPr id="75783" name="Rectangle 7"/>
          <p:cNvSpPr>
            <a:spLocks noGrp="1" noChangeArrowheads="1"/>
          </p:cNvSpPr>
          <p:nvPr>
            <p:ph type="body" idx="1"/>
          </p:nvPr>
        </p:nvSpPr>
        <p:spPr>
          <a:noFill/>
          <a:ln w="9525"/>
        </p:spPr>
        <p:txBody>
          <a:bodyPr/>
          <a:lstStyle/>
          <a:p>
            <a:r>
              <a:rPr lang="en-US" dirty="0"/>
              <a:t>These criteria had two overriding objectives. First, to ensure the complete fusion of the two organizations, one company had to obtain substantially all (90 percent or more) of the voting stock of the other. The second general objective of these criteria was to prevent purchase combinations from being disguised as poolings. Past experience had shown that combination transactions were frequently manipulated so that they would qualify for pooling of interests treatment (usually to increase reported earnings). However, subsequent events, often involving cash being paid or received by the parties, revealed the true nature of the combination: One company was purchasing the other in a bargained exchange. A number of qualifying criteria for pooling of interests treatment were designed to stop this practice.</a:t>
            </a:r>
          </a:p>
        </p:txBody>
      </p:sp>
    </p:spTree>
    <p:extLst>
      <p:ext uri="{BB962C8B-B14F-4D97-AF65-F5344CB8AC3E}">
        <p14:creationId xmlns:p14="http://schemas.microsoft.com/office/powerpoint/2010/main" val="19672959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79"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7</a:t>
            </a:r>
          </a:p>
        </p:txBody>
      </p:sp>
      <p:sp>
        <p:nvSpPr>
          <p:cNvPr id="75780"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5781"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82" name="Rectangle 6"/>
          <p:cNvSpPr>
            <a:spLocks noGrp="1" noRot="1" noChangeAspect="1" noChangeArrowheads="1" noTextEdit="1"/>
          </p:cNvSpPr>
          <p:nvPr>
            <p:ph type="sldImg"/>
          </p:nvPr>
        </p:nvSpPr>
        <p:spPr>
          <a:ln cap="flat"/>
        </p:spPr>
      </p:sp>
      <p:sp>
        <p:nvSpPr>
          <p:cNvPr id="75783" name="Rectangle 7"/>
          <p:cNvSpPr>
            <a:spLocks noGrp="1" noChangeArrowheads="1"/>
          </p:cNvSpPr>
          <p:nvPr>
            <p:ph type="body" idx="1"/>
          </p:nvPr>
        </p:nvSpPr>
        <p:spPr>
          <a:noFill/>
          <a:ln w="9525"/>
        </p:spPr>
        <p:txBody>
          <a:bodyPr/>
          <a:lstStyle/>
          <a:p>
            <a:r>
              <a:rPr lang="en-US" dirty="0"/>
              <a:t>Note the following characteristics of the purchase method:</a:t>
            </a:r>
          </a:p>
          <a:p>
            <a:pPr marL="171450" indent="-171450">
              <a:buFont typeface="Arial"/>
              <a:buChar char="•"/>
            </a:pPr>
            <a:r>
              <a:rPr lang="en-US" dirty="0"/>
              <a:t>The valuation basis is cost and includes direct combination costs but excludes the contingent consideration.</a:t>
            </a:r>
          </a:p>
          <a:p>
            <a:pPr marL="171450" indent="-171450">
              <a:buFont typeface="Arial"/>
              <a:buChar char="•"/>
            </a:pPr>
            <a:r>
              <a:rPr lang="en-US" dirty="0"/>
              <a:t>The cost is allocated to the assets acquired and liabilities assumed based on their individual fair values (unless a bargain purchase occurs and then the long-term items may be recorded as amounts less than their fair values).</a:t>
            </a:r>
          </a:p>
          <a:p>
            <a:pPr marL="171450" indent="-171450">
              <a:buFont typeface="Arial"/>
              <a:buChar char="•"/>
            </a:pPr>
            <a:r>
              <a:rPr lang="en-US" dirty="0"/>
              <a:t>Goodwill is the excess of cost over the fair values of the net assets purchased.</a:t>
            </a:r>
          </a:p>
          <a:p>
            <a:pPr marL="171450" indent="-171450">
              <a:buFont typeface="Arial"/>
              <a:buChar char="•"/>
            </a:pPr>
            <a:r>
              <a:rPr lang="en-US" dirty="0"/>
              <a:t>Acquired in-process research and development is expensed immediately at the purchase date. </a:t>
            </a:r>
          </a:p>
        </p:txBody>
      </p:sp>
    </p:spTree>
    <p:extLst>
      <p:ext uri="{BB962C8B-B14F-4D97-AF65-F5344CB8AC3E}">
        <p14:creationId xmlns:p14="http://schemas.microsoft.com/office/powerpoint/2010/main" val="32366868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79"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7</a:t>
            </a:r>
          </a:p>
        </p:txBody>
      </p:sp>
      <p:sp>
        <p:nvSpPr>
          <p:cNvPr id="75780"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5781"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82" name="Rectangle 6"/>
          <p:cNvSpPr>
            <a:spLocks noGrp="1" noRot="1" noChangeAspect="1" noChangeArrowheads="1" noTextEdit="1"/>
          </p:cNvSpPr>
          <p:nvPr>
            <p:ph type="sldImg"/>
          </p:nvPr>
        </p:nvSpPr>
        <p:spPr>
          <a:ln cap="flat"/>
        </p:spPr>
      </p:sp>
      <p:sp>
        <p:nvSpPr>
          <p:cNvPr id="75783" name="Rectangle 7"/>
          <p:cNvSpPr>
            <a:spLocks noGrp="1" noChangeArrowheads="1"/>
          </p:cNvSpPr>
          <p:nvPr>
            <p:ph type="body" idx="1"/>
          </p:nvPr>
        </p:nvSpPr>
        <p:spPr>
          <a:noFill/>
          <a:ln w="9525"/>
        </p:spPr>
        <p:txBody>
          <a:bodyPr/>
          <a:lstStyle/>
          <a:p>
            <a:r>
              <a:rPr lang="en-US" dirty="0"/>
              <a:t>Note the following characteristics of the pooling of interests method:</a:t>
            </a:r>
          </a:p>
          <a:p>
            <a:pPr marL="171450" indent="-171450">
              <a:buFont typeface="Arial"/>
              <a:buChar char="•"/>
            </a:pPr>
            <a:r>
              <a:rPr lang="en-US" dirty="0"/>
              <a:t>Because a pooling of interests was predicated on a continuity of ownership, the accounting incorporated a continuation of previous book values and ignored fair values exchanged in a business combination.</a:t>
            </a:r>
          </a:p>
          <a:p>
            <a:pPr marL="171450" indent="-171450">
              <a:buFont typeface="Arial"/>
              <a:buChar char="•"/>
            </a:pPr>
            <a:r>
              <a:rPr lang="en-US" dirty="0"/>
              <a:t>Previously unrecognized (typically internally developed) intangibles continue to be reported at a zero value postcombination.</a:t>
            </a:r>
          </a:p>
          <a:p>
            <a:pPr marL="171450" indent="-171450">
              <a:buFont typeface="Arial"/>
              <a:buChar char="•"/>
            </a:pPr>
            <a:r>
              <a:rPr lang="en-US" dirty="0"/>
              <a:t>Because the pooling of interests method values an acquired firm at its previously recorded book value, no new amount for goodwill was ever recorded in a pooling.</a:t>
            </a:r>
          </a:p>
        </p:txBody>
      </p:sp>
    </p:spTree>
    <p:extLst>
      <p:ext uri="{BB962C8B-B14F-4D97-AF65-F5344CB8AC3E}">
        <p14:creationId xmlns:p14="http://schemas.microsoft.com/office/powerpoint/2010/main" val="20393436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5267119"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79" name="Rectangle 3"/>
          <p:cNvSpPr>
            <a:spLocks noChangeArrowheads="1"/>
          </p:cNvSpPr>
          <p:nvPr/>
        </p:nvSpPr>
        <p:spPr bwMode="auto">
          <a:xfrm>
            <a:off x="5267119" y="6659641"/>
            <a:ext cx="4029282" cy="350759"/>
          </a:xfrm>
          <a:prstGeom prst="rect">
            <a:avLst/>
          </a:prstGeom>
          <a:noFill/>
          <a:ln w="12700">
            <a:noFill/>
            <a:miter lim="800000"/>
            <a:headEnd/>
            <a:tailEnd/>
          </a:ln>
        </p:spPr>
        <p:txBody>
          <a:bodyPr lIns="19412" tIns="0" rIns="19412" bIns="0" anchor="b"/>
          <a:lstStyle/>
          <a:p>
            <a:pPr algn="r"/>
            <a:r>
              <a:rPr lang="en-US" sz="1000" i="1" u="none" dirty="0"/>
              <a:t>7</a:t>
            </a:r>
          </a:p>
        </p:txBody>
      </p:sp>
      <p:sp>
        <p:nvSpPr>
          <p:cNvPr id="75780" name="Rectangle 4"/>
          <p:cNvSpPr>
            <a:spLocks noChangeArrowheads="1"/>
          </p:cNvSpPr>
          <p:nvPr/>
        </p:nvSpPr>
        <p:spPr bwMode="auto">
          <a:xfrm>
            <a:off x="1" y="6659641"/>
            <a:ext cx="4029282" cy="350759"/>
          </a:xfrm>
          <a:prstGeom prst="rect">
            <a:avLst/>
          </a:prstGeom>
          <a:noFill/>
          <a:ln w="12700">
            <a:noFill/>
            <a:miter lim="800000"/>
            <a:headEnd/>
            <a:tailEnd/>
          </a:ln>
        </p:spPr>
        <p:txBody>
          <a:bodyPr wrap="none" lIns="93177" tIns="46589" rIns="93177" bIns="46589" anchor="ctr"/>
          <a:lstStyle/>
          <a:p>
            <a:endParaRPr lang="en-US" dirty="0"/>
          </a:p>
        </p:txBody>
      </p:sp>
      <p:sp>
        <p:nvSpPr>
          <p:cNvPr id="75781" name="Rectangle 5"/>
          <p:cNvSpPr>
            <a:spLocks noChangeArrowheads="1"/>
          </p:cNvSpPr>
          <p:nvPr/>
        </p:nvSpPr>
        <p:spPr bwMode="auto">
          <a:xfrm>
            <a:off x="1" y="0"/>
            <a:ext cx="4029282" cy="350760"/>
          </a:xfrm>
          <a:prstGeom prst="rect">
            <a:avLst/>
          </a:prstGeom>
          <a:noFill/>
          <a:ln w="12700">
            <a:noFill/>
            <a:miter lim="800000"/>
            <a:headEnd/>
            <a:tailEnd/>
          </a:ln>
        </p:spPr>
        <p:txBody>
          <a:bodyPr wrap="none" lIns="93177" tIns="46589" rIns="93177" bIns="46589" anchor="ctr"/>
          <a:lstStyle/>
          <a:p>
            <a:endParaRPr lang="en-US" dirty="0"/>
          </a:p>
        </p:txBody>
      </p:sp>
      <p:sp>
        <p:nvSpPr>
          <p:cNvPr id="75782" name="Rectangle 6"/>
          <p:cNvSpPr>
            <a:spLocks noGrp="1" noRot="1" noChangeAspect="1" noChangeArrowheads="1" noTextEdit="1"/>
          </p:cNvSpPr>
          <p:nvPr>
            <p:ph type="sldImg"/>
          </p:nvPr>
        </p:nvSpPr>
        <p:spPr>
          <a:ln cap="flat"/>
        </p:spPr>
      </p:sp>
      <p:sp>
        <p:nvSpPr>
          <p:cNvPr id="75783" name="Rectangle 7"/>
          <p:cNvSpPr>
            <a:spLocks noGrp="1" noChangeArrowheads="1"/>
          </p:cNvSpPr>
          <p:nvPr>
            <p:ph type="body" idx="1"/>
          </p:nvPr>
        </p:nvSpPr>
        <p:spPr>
          <a:noFill/>
          <a:ln w="9525"/>
        </p:spPr>
        <p:txBody>
          <a:bodyPr/>
          <a:lstStyle/>
          <a:p>
            <a:r>
              <a:rPr lang="en-US" dirty="0"/>
              <a:t>Note the following characteristics of the acquisition method:</a:t>
            </a:r>
          </a:p>
          <a:p>
            <a:pPr marL="171450" indent="-171450">
              <a:buFont typeface="Arial"/>
              <a:buChar char="•"/>
            </a:pPr>
            <a:r>
              <a:rPr lang="en-US" dirty="0"/>
              <a:t>The valuation basis is fair value of consideration transferred and includes the contingent consideration but excludes direct combination costs. </a:t>
            </a:r>
          </a:p>
          <a:p>
            <a:pPr marL="171450" indent="-171450">
              <a:buFont typeface="Arial"/>
              <a:buChar char="•"/>
            </a:pPr>
            <a:r>
              <a:rPr lang="en-US" dirty="0"/>
              <a:t>The assets acquired and liabilities assumed are recorded at their individual fair values. </a:t>
            </a:r>
          </a:p>
          <a:p>
            <a:pPr marL="171450" indent="-171450">
              <a:buFont typeface="Arial"/>
              <a:buChar char="•"/>
            </a:pPr>
            <a:r>
              <a:rPr lang="en-US" dirty="0"/>
              <a:t>Goodwill is the excess of the consideration transferred over the fair values of the net assets acquired. </a:t>
            </a:r>
          </a:p>
          <a:p>
            <a:pPr marL="171450" indent="-171450">
              <a:buFont typeface="Arial"/>
              <a:buChar char="•"/>
            </a:pPr>
            <a:r>
              <a:rPr lang="en-US" dirty="0"/>
              <a:t>Acquired in-process research and development is recognized as an asset. </a:t>
            </a:r>
          </a:p>
          <a:p>
            <a:pPr marL="171450" indent="-171450">
              <a:buFont typeface="Arial"/>
              <a:buChar char="•"/>
            </a:pPr>
            <a:r>
              <a:rPr lang="en-US" dirty="0"/>
              <a:t>Professional service fees to help accomplish the acquisition are expensed.</a:t>
            </a:r>
          </a:p>
        </p:txBody>
      </p:sp>
    </p:spTree>
    <p:extLst>
      <p:ext uri="{BB962C8B-B14F-4D97-AF65-F5344CB8AC3E}">
        <p14:creationId xmlns:p14="http://schemas.microsoft.com/office/powerpoint/2010/main" val="1338770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ChangeArrowheads="1" noTextEdit="1"/>
          </p:cNvSpPr>
          <p:nvPr>
            <p:ph type="sldImg"/>
          </p:nvPr>
        </p:nvSpPr>
        <p:spPr>
          <a:xfrm>
            <a:off x="2901950" y="530225"/>
            <a:ext cx="3492500" cy="2619375"/>
          </a:xfrm>
          <a:ln/>
        </p:spPr>
      </p:sp>
      <p:sp>
        <p:nvSpPr>
          <p:cNvPr id="716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2-10: Appendix 2-B: Explain the rationale and procedures underlying a subsidiary’s election to adopt pushdown accounting.</a:t>
            </a:r>
            <a:endParaRPr lang="en-US" sz="1200" b="1" dirty="0">
              <a:solidFill>
                <a:srgbClr val="002060"/>
              </a:solidFill>
            </a:endParaRPr>
          </a:p>
        </p:txBody>
      </p:sp>
    </p:spTree>
    <p:extLst>
      <p:ext uri="{BB962C8B-B14F-4D97-AF65-F5344CB8AC3E}">
        <p14:creationId xmlns:p14="http://schemas.microsoft.com/office/powerpoint/2010/main" val="3928886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2-2: </a:t>
            </a:r>
            <a:r>
              <a:rPr lang="en-US" sz="1200" dirty="0"/>
              <a:t>Recognize when consolidation of financial information into a single set of statements is necessary.</a:t>
            </a:r>
          </a:p>
        </p:txBody>
      </p:sp>
    </p:spTree>
    <p:extLst>
      <p:ext uri="{BB962C8B-B14F-4D97-AF65-F5344CB8AC3E}">
        <p14:creationId xmlns:p14="http://schemas.microsoft.com/office/powerpoint/2010/main" val="40171025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Rot="1" noChangeAspect="1" noChangeArrowheads="1" noTextEdit="1"/>
          </p:cNvSpPr>
          <p:nvPr>
            <p:ph type="sldImg"/>
          </p:nvPr>
        </p:nvSpPr>
        <p:spPr>
          <a:xfrm>
            <a:off x="2901950" y="530225"/>
            <a:ext cx="3492500" cy="2619375"/>
          </a:xfrm>
          <a:ln/>
        </p:spPr>
      </p:sp>
      <p:sp>
        <p:nvSpPr>
          <p:cNvPr id="97282" name="Rectangle 3"/>
          <p:cNvSpPr>
            <a:spLocks noGrp="1" noChangeArrowheads="1"/>
          </p:cNvSpPr>
          <p:nvPr>
            <p:ph type="body" idx="1"/>
          </p:nvPr>
        </p:nvSpPr>
        <p:spPr>
          <a:noFill/>
          <a:ln w="9525"/>
        </p:spPr>
        <p:txBody>
          <a:bodyPr/>
          <a:lstStyle/>
          <a:p>
            <a:pPr marL="0" indent="0">
              <a:spcBef>
                <a:spcPts val="1222"/>
              </a:spcBef>
              <a:buNone/>
            </a:pPr>
            <a:r>
              <a:rPr lang="en-US" dirty="0"/>
              <a:t>An additional reporting issue</a:t>
            </a:r>
            <a:r>
              <a:rPr lang="en-US" baseline="0" dirty="0"/>
              <a:t> </a:t>
            </a:r>
            <a:r>
              <a:rPr lang="en-US" dirty="0"/>
              <a:t>arises concerning the separate postacquisition financial statements of subsidiary companies that maintain separate incorporation.</a:t>
            </a:r>
          </a:p>
          <a:p>
            <a:pPr marL="0" indent="0">
              <a:spcBef>
                <a:spcPts val="1222"/>
              </a:spcBef>
              <a:buNone/>
            </a:pPr>
            <a:endParaRPr lang="en-US" dirty="0"/>
          </a:p>
          <a:p>
            <a:pPr marL="0" indent="0">
              <a:spcBef>
                <a:spcPts val="1222"/>
              </a:spcBef>
              <a:buNone/>
            </a:pPr>
            <a:r>
              <a:rPr lang="en-US" dirty="0"/>
              <a:t>To address the valuation issues for a subsidiary’s separately issued financial statements, the FASB issued Accounting Standards Update (ASU) No. 2014-17, </a:t>
            </a:r>
            <a:r>
              <a:rPr lang="en-US" i="1" dirty="0"/>
              <a:t>Business Combinations: Pushdown Accounting</a:t>
            </a:r>
            <a:r>
              <a:rPr lang="en-US" i="0" dirty="0"/>
              <a:t>,</a:t>
            </a:r>
            <a:r>
              <a:rPr lang="en-US" i="1" dirty="0"/>
              <a:t> </a:t>
            </a:r>
            <a:r>
              <a:rPr lang="en-US" dirty="0"/>
              <a:t>in November 2014. The ASU does not require pushdown accounting but instead provides an option to apply pushdown accounting following a business combination in which the acquirer obtains control of an acquired entity and the acquired entity maintains separate incorporation. A newly acquired entity (e.g., subsidiary firm) may elect the option to apply pushdown accounting in the reporting period immediately following the acquisition.</a:t>
            </a:r>
            <a:r>
              <a:rPr lang="en-US" baseline="0" dirty="0"/>
              <a:t> </a:t>
            </a:r>
            <a:r>
              <a:rPr lang="en-US" dirty="0"/>
              <a:t>Alternatively, a newly acquired company may simply choose to continue using its previous accounting valuations in separately issued financial statements.</a:t>
            </a:r>
          </a:p>
          <a:p>
            <a:pPr marL="0" indent="0">
              <a:spcBef>
                <a:spcPts val="1222"/>
              </a:spcBef>
              <a:buNone/>
            </a:pPr>
            <a:endParaRPr lang="en-US" dirty="0"/>
          </a:p>
          <a:p>
            <a:pPr marL="0" indent="0">
              <a:spcBef>
                <a:spcPts val="1222"/>
              </a:spcBef>
              <a:buNone/>
            </a:pPr>
            <a:r>
              <a:rPr lang="en-US" dirty="0"/>
              <a:t>When an acquired entity elects to apply pushdown accounting, it reflects in its financial statements the valuations for the individual assets and liabilities used by the parent in allocating the consideration transferred in the acquisition. Thus, the parent’s acquisition-date valuations for its newly acquired subsidiary are “pushed down” to the subsidiary’s financial statements.</a:t>
            </a:r>
          </a:p>
        </p:txBody>
      </p:sp>
    </p:spTree>
    <p:extLst>
      <p:ext uri="{BB962C8B-B14F-4D97-AF65-F5344CB8AC3E}">
        <p14:creationId xmlns:p14="http://schemas.microsoft.com/office/powerpoint/2010/main" val="41291579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Rot="1" noChangeAspect="1" noChangeArrowheads="1" noTextEdit="1"/>
          </p:cNvSpPr>
          <p:nvPr>
            <p:ph type="sldImg"/>
          </p:nvPr>
        </p:nvSpPr>
        <p:spPr>
          <a:xfrm>
            <a:off x="2901950" y="530225"/>
            <a:ext cx="3492500" cy="2619375"/>
          </a:xfrm>
          <a:ln/>
        </p:spPr>
      </p:sp>
      <p:sp>
        <p:nvSpPr>
          <p:cNvPr id="97282" name="Rectangle 3"/>
          <p:cNvSpPr>
            <a:spLocks noGrp="1" noChangeArrowheads="1"/>
          </p:cNvSpPr>
          <p:nvPr>
            <p:ph type="body" idx="1"/>
          </p:nvPr>
        </p:nvSpPr>
        <p:spPr>
          <a:noFill/>
          <a:ln w="9525"/>
        </p:spPr>
        <p:txBody>
          <a:bodyPr/>
          <a:lstStyle/>
          <a:p>
            <a:pPr marL="0" indent="0">
              <a:spcBef>
                <a:spcPts val="1222"/>
              </a:spcBef>
              <a:buNone/>
            </a:pPr>
            <a:r>
              <a:rPr lang="en-US" dirty="0"/>
              <a:t>When an entity elects pushdown accounting, any goodwill recognized in the combination is reported in the acquired entity’s separate financial statements. </a:t>
            </a:r>
          </a:p>
          <a:p>
            <a:pPr marL="0" indent="0">
              <a:spcBef>
                <a:spcPts val="1222"/>
              </a:spcBef>
              <a:buNone/>
            </a:pPr>
            <a:endParaRPr lang="en-US" dirty="0"/>
          </a:p>
          <a:p>
            <a:pPr marL="0" indent="0">
              <a:spcBef>
                <a:spcPts val="1222"/>
              </a:spcBef>
              <a:buNone/>
            </a:pPr>
            <a:r>
              <a:rPr lang="en-US" dirty="0"/>
              <a:t>An exception to pushdown accounting’s general rule of using the parent’s valuations for the subsidiary’s separate financial statement occurs for bargain purchases. Recall that when the fair values assigned to the subsidiary’s collective net assets exceeds the parent’s consideration transferred, the parent recognizes a bargain purchase gain on its income statement. In this case, however, pushdown accounting requires that the acquired entity not recognize the gain in its income statement but instead as an adjustment to its additional paid-in capital. The reflection of the bargain purchase gain in additional paid-in capital prevents income recognition by both the acquirer and the acquiree for the same event.</a:t>
            </a:r>
          </a:p>
          <a:p>
            <a:pPr marL="0" indent="0">
              <a:spcBef>
                <a:spcPts val="1222"/>
              </a:spcBef>
              <a:buNone/>
            </a:pPr>
            <a:endParaRPr lang="en-US" dirty="0"/>
          </a:p>
          <a:p>
            <a:pPr marL="0" indent="0">
              <a:spcBef>
                <a:spcPts val="1222"/>
              </a:spcBef>
              <a:buNone/>
            </a:pPr>
            <a:r>
              <a:rPr lang="en-US" dirty="0"/>
              <a:t>When acquisition-related liabilities arise, pushdown accounting recognizes only the debt that the acquired firm must recognize under other generally accepted accounting principles. Thus, if an acquired firm is either jointly or severally liable for repayment of the debt, such debt is pushed down to its separate financial statements, possibly including debt incurred by the acquirer. </a:t>
            </a:r>
          </a:p>
          <a:p>
            <a:pPr marL="0" indent="0">
              <a:spcBef>
                <a:spcPts val="1222"/>
              </a:spcBef>
              <a:buNone/>
            </a:pPr>
            <a:endParaRPr lang="en-US" dirty="0"/>
          </a:p>
          <a:p>
            <a:pPr marL="0" indent="0">
              <a:spcBef>
                <a:spcPts val="1222"/>
              </a:spcBef>
              <a:buNone/>
            </a:pPr>
            <a:r>
              <a:rPr lang="en-US" dirty="0"/>
              <a:t>After recognizing the new basis for its assets and liabilities, the acquired firm must then report the effects of the acquisition in its owners’ equity section. Because pushdown accounting treats the acquired firm as a new reporting entity, the acquired firm reports zero acquisition-date retained earnings. The elimination of acquisition-date subsidiary retained earnings is consistent with consolidated financial reporting.</a:t>
            </a:r>
          </a:p>
        </p:txBody>
      </p:sp>
    </p:spTree>
    <p:extLst>
      <p:ext uri="{BB962C8B-B14F-4D97-AF65-F5344CB8AC3E}">
        <p14:creationId xmlns:p14="http://schemas.microsoft.com/office/powerpoint/2010/main" val="15358288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Rot="1" noChangeAspect="1" noChangeArrowheads="1" noTextEdit="1"/>
          </p:cNvSpPr>
          <p:nvPr>
            <p:ph type="sldImg"/>
          </p:nvPr>
        </p:nvSpPr>
        <p:spPr>
          <a:xfrm>
            <a:off x="2901950" y="530225"/>
            <a:ext cx="3492500" cy="2619375"/>
          </a:xfrm>
          <a:ln/>
        </p:spPr>
      </p:sp>
      <p:sp>
        <p:nvSpPr>
          <p:cNvPr id="97282" name="Rectangle 3"/>
          <p:cNvSpPr>
            <a:spLocks noGrp="1" noChangeArrowheads="1"/>
          </p:cNvSpPr>
          <p:nvPr>
            <p:ph type="body" idx="1"/>
          </p:nvPr>
        </p:nvSpPr>
        <p:spPr>
          <a:noFill/>
          <a:ln w="9525"/>
        </p:spPr>
        <p:txBody>
          <a:bodyPr/>
          <a:lstStyle/>
          <a:p>
            <a:pPr marL="0" indent="0">
              <a:spcBef>
                <a:spcPts val="1222"/>
              </a:spcBef>
              <a:buNone/>
            </a:pPr>
            <a:r>
              <a:rPr lang="en-US" dirty="0"/>
              <a:t>Pushdown accounting has several advantages for internal reporting. For example, it simplifies the consolidation process. If the subsidiary enters the acquisition-date fair value allocations into its records, worksheet Entry A (to recognize the allocations originating from the fair-value adjustments) is not needed. Amortizations of the excess fair value allocation (see Chapter 3) would be incorporated in subsequent periods as well.</a:t>
            </a:r>
          </a:p>
          <a:p>
            <a:pPr marL="0" indent="0">
              <a:spcBef>
                <a:spcPts val="1222"/>
              </a:spcBef>
              <a:buNone/>
            </a:pPr>
            <a:endParaRPr lang="en-US" dirty="0"/>
          </a:p>
          <a:p>
            <a:pPr marL="0" indent="0">
              <a:spcBef>
                <a:spcPts val="1222"/>
              </a:spcBef>
              <a:buNone/>
            </a:pPr>
            <a:r>
              <a:rPr lang="en-US" dirty="0"/>
              <a:t>Despite some simplifications to the consolidation process, pushdown accounting does not address the many issues in preparing consolidated financial statements that appear in subsequent chapters of this text. Therefore, it remains to be seen how many acquired companies will choose to elect pushdown accounting. For newly acquired subsidiaries that expect to issue new debt or eventually undergo an initial public offering, fair values may provide investors with a better understanding of the company.</a:t>
            </a:r>
          </a:p>
          <a:p>
            <a:pPr marL="0" indent="0">
              <a:spcBef>
                <a:spcPts val="1222"/>
              </a:spcBef>
              <a:buNone/>
            </a:pPr>
            <a:endParaRPr lang="en-US" dirty="0"/>
          </a:p>
          <a:p>
            <a:pPr marL="0" indent="0">
              <a:spcBef>
                <a:spcPts val="1222"/>
              </a:spcBef>
              <a:buNone/>
            </a:pPr>
            <a:r>
              <a:rPr lang="en-US" dirty="0"/>
              <a:t>In summary, pushdown accounting provides a newly acquired subsidiary the option to revalue its assets and liabilities to acquisition-date fair values in its separately reported financial statements. This valuation option may be useful when the parent expects to offer the subsidiary shares to the public following a period of planned improvements. Other benefits from pushdown accounting may arise when the subsidiary plans to issue debt and needs its separate financial statements to incorporate acquisition-date fair values and previously unrecognized intangibles in their standalone financial reports.</a:t>
            </a:r>
          </a:p>
        </p:txBody>
      </p:sp>
    </p:spTree>
    <p:extLst>
      <p:ext uri="{BB962C8B-B14F-4D97-AF65-F5344CB8AC3E}">
        <p14:creationId xmlns:p14="http://schemas.microsoft.com/office/powerpoint/2010/main" val="1957981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w="9525"/>
        </p:spPr>
        <p:txBody>
          <a:bodyPr/>
          <a:lstStyle/>
          <a:p>
            <a:r>
              <a:rPr lang="en-US" b="0" dirty="0"/>
              <a:t>The consolidation of financial information into a single set of statements becomes necessary when the business combination of two or more companies creates a single economic entity. As stated in FASB ASC (810-10-10-1): “There is a presumption that consolidated financial statements are more meaningful than separate financial statements and that they are usually necessary for a fair presentation when one of the entities in the consolidated group directly or indirectly has a controlling financial interest in the other entities.”</a:t>
            </a:r>
          </a:p>
        </p:txBody>
      </p:sp>
    </p:spTree>
    <p:extLst>
      <p:ext uri="{BB962C8B-B14F-4D97-AF65-F5344CB8AC3E}">
        <p14:creationId xmlns:p14="http://schemas.microsoft.com/office/powerpoint/2010/main" val="3589341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w="9525"/>
        </p:spPr>
        <p:txBody>
          <a:bodyPr/>
          <a:lstStyle/>
          <a:p>
            <a:r>
              <a:rPr lang="en-US" b="0" dirty="0"/>
              <a:t>To explain the process of preparing consolidated financial statements for a business combination, we address three questions: </a:t>
            </a:r>
          </a:p>
          <a:p>
            <a:pPr marL="228600" indent="-228600">
              <a:buFont typeface="+mj-lt"/>
              <a:buAutoNum type="arabicPeriod"/>
            </a:pPr>
            <a:r>
              <a:rPr lang="en-US" b="0" dirty="0"/>
              <a:t>How is a business combination formed?</a:t>
            </a:r>
          </a:p>
          <a:p>
            <a:pPr marL="228600" indent="-228600">
              <a:buFont typeface="+mj-lt"/>
              <a:buAutoNum type="arabicPeriod"/>
            </a:pPr>
            <a:r>
              <a:rPr lang="en-US" b="0" dirty="0"/>
              <a:t>What constitutes a controlling financial interest?</a:t>
            </a:r>
          </a:p>
          <a:p>
            <a:pPr marL="228600" indent="-228600">
              <a:buFont typeface="+mj-lt"/>
              <a:buAutoNum type="arabicPeriod"/>
            </a:pPr>
            <a:r>
              <a:rPr lang="en-US" b="0" dirty="0"/>
              <a:t>How is the consolidation process carried out?</a:t>
            </a:r>
          </a:p>
        </p:txBody>
      </p:sp>
    </p:spTree>
    <p:extLst>
      <p:ext uri="{BB962C8B-B14F-4D97-AF65-F5344CB8AC3E}">
        <p14:creationId xmlns:p14="http://schemas.microsoft.com/office/powerpoint/2010/main" val="713965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u="none"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371600" y="0"/>
            <a:ext cx="7772400" cy="60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4"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5"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u="none"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5"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6"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002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0"/>
            <a:ext cx="7391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atin typeface="Times New Roman" pitchFamily="18" charset="0"/>
                <a:cs typeface="Times New Roman" pitchFamily="18" charset="0"/>
              </a:defRPr>
            </a:lvl1pPr>
          </a:lstStyle>
          <a:p>
            <a:r>
              <a:rPr lang="en-US"/>
              <a:t>Click to edit Master title style</a:t>
            </a:r>
          </a:p>
        </p:txBody>
      </p:sp>
      <p:sp>
        <p:nvSpPr>
          <p:cNvPr id="3"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u="none" dirty="0">
                <a:solidFill>
                  <a:srgbClr val="002060"/>
                </a:solidFill>
              </a:defRPr>
            </a:lvl1pPr>
          </a:lstStyle>
          <a:p>
            <a:pPr>
              <a:defRPr/>
            </a:pPr>
            <a:r>
              <a:rPr lang="en-US" dirty="0"/>
              <a:t>McGraw-Hill/Irwin </a:t>
            </a:r>
          </a:p>
        </p:txBody>
      </p:sp>
      <p:sp>
        <p:nvSpPr>
          <p:cNvPr id="4"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u="none" dirty="0">
                <a:solidFill>
                  <a:srgbClr val="002060"/>
                </a:solidFill>
              </a:defRPr>
            </a:lvl1pPr>
          </a:lstStyle>
          <a:p>
            <a:pPr>
              <a:defRPr/>
            </a:pPr>
            <a:r>
              <a:rPr lang="en-US" dirty="0"/>
              <a:t>Copyright © 2015 by The McGraw-Hill Companies, Inc. All rights reserved. </a:t>
            </a:r>
          </a:p>
        </p:txBody>
      </p:sp>
      <p:sp>
        <p:nvSpPr>
          <p:cNvPr id="5"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u="none"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3"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4"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u="none"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1447800" y="6537325"/>
            <a:ext cx="1981200" cy="473075"/>
          </a:xfrm>
          <a:prstGeom prst="rect">
            <a:avLst/>
          </a:prstGeom>
        </p:spPr>
        <p:txBody>
          <a:bodyPr/>
          <a:lstStyle>
            <a:lvl1pPr eaLnBrk="0" hangingPunct="0">
              <a:defRPr sz="1200" b="1" i="1" dirty="0">
                <a:solidFill>
                  <a:srgbClr val="002060"/>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dirty="0">
                <a:solidFill>
                  <a:srgbClr val="002060"/>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u="none"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userDrawn="1"/>
        </p:nvSpPr>
        <p:spPr bwMode="auto">
          <a:xfrm>
            <a:off x="0" y="14514"/>
            <a:ext cx="1447800" cy="6858000"/>
          </a:xfrm>
          <a:prstGeom prst="rect">
            <a:avLst/>
          </a:prstGeom>
          <a:gradFill>
            <a:gsLst>
              <a:gs pos="46000">
                <a:srgbClr val="001122"/>
              </a:gs>
              <a:gs pos="100000">
                <a:schemeClr val="accent1">
                  <a:shade val="94000"/>
                  <a:satMod val="135000"/>
                </a:schemeClr>
              </a:gs>
            </a:gsLst>
            <a:lin ang="5400000" scaled="1"/>
          </a:gradFill>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dirty="0"/>
          </a:p>
        </p:txBody>
      </p:sp>
      <p:sp>
        <p:nvSpPr>
          <p:cNvPr id="1026" name="Rectangle 2"/>
          <p:cNvSpPr>
            <a:spLocks noGrp="1" noChangeArrowheads="1"/>
          </p:cNvSpPr>
          <p:nvPr>
            <p:ph type="title"/>
          </p:nvPr>
        </p:nvSpPr>
        <p:spPr bwMode="auto">
          <a:xfrm>
            <a:off x="1600200" y="88900"/>
            <a:ext cx="7391400" cy="1206500"/>
          </a:xfrm>
          <a:prstGeom prst="roundRect">
            <a:avLst/>
          </a:prstGeom>
          <a:noFill/>
          <a:ln w="57150">
            <a:solidFill>
              <a:srgbClr val="002060"/>
            </a:solid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5124" name="Rectangle 3"/>
          <p:cNvSpPr>
            <a:spLocks noGrp="1" noChangeArrowheads="1"/>
          </p:cNvSpPr>
          <p:nvPr>
            <p:ph type="body" idx="1"/>
          </p:nvPr>
        </p:nvSpPr>
        <p:spPr bwMode="auto">
          <a:xfrm>
            <a:off x="1600200" y="1371600"/>
            <a:ext cx="7086600" cy="4724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a:t>Click to edit Master text styles</a:t>
            </a:r>
          </a:p>
          <a:p>
            <a:pPr lvl="1"/>
            <a:r>
              <a:rPr lang="en-US" dirty="0"/>
              <a:t>	click here for second level</a:t>
            </a:r>
          </a:p>
        </p:txBody>
      </p:sp>
      <p:sp>
        <p:nvSpPr>
          <p:cNvPr id="5" name="Date Placeholder 3"/>
          <p:cNvSpPr>
            <a:spLocks noGrp="1"/>
          </p:cNvSpPr>
          <p:nvPr>
            <p:ph type="dt" sz="half" idx="2"/>
          </p:nvPr>
        </p:nvSpPr>
        <p:spPr>
          <a:xfrm>
            <a:off x="1447800" y="6537325"/>
            <a:ext cx="1981200" cy="473075"/>
          </a:xfrm>
          <a:prstGeom prst="rect">
            <a:avLst/>
          </a:prstGeom>
        </p:spPr>
        <p:txBody>
          <a:bodyPr/>
          <a:lstStyle>
            <a:lvl1pPr eaLnBrk="0" hangingPunct="0">
              <a:defRPr sz="1200" b="1" i="1" u="none" dirty="0">
                <a:solidFill>
                  <a:srgbClr val="002060"/>
                </a:solidFill>
              </a:defRPr>
            </a:lvl1pPr>
          </a:lstStyle>
          <a:p>
            <a:pPr>
              <a:defRPr/>
            </a:pPr>
            <a:r>
              <a:rPr lang="en-US" dirty="0"/>
              <a:t>McGraw-Hill/Irwin </a:t>
            </a:r>
          </a:p>
        </p:txBody>
      </p:sp>
      <p:sp>
        <p:nvSpPr>
          <p:cNvPr id="6" name="Footer Placeholder 11"/>
          <p:cNvSpPr>
            <a:spLocks noGrp="1"/>
          </p:cNvSpPr>
          <p:nvPr>
            <p:ph type="ftr" sz="quarter" idx="3"/>
          </p:nvPr>
        </p:nvSpPr>
        <p:spPr>
          <a:xfrm>
            <a:off x="2971800" y="6537325"/>
            <a:ext cx="5181600" cy="473075"/>
          </a:xfrm>
          <a:prstGeom prst="rect">
            <a:avLst/>
          </a:prstGeom>
        </p:spPr>
        <p:txBody>
          <a:bodyPr/>
          <a:lstStyle>
            <a:lvl1pPr eaLnBrk="0" hangingPunct="0">
              <a:defRPr sz="1200" b="1" i="1" u="none" dirty="0">
                <a:solidFill>
                  <a:srgbClr val="002060"/>
                </a:solidFill>
              </a:defRPr>
            </a:lvl1pPr>
          </a:lstStyle>
          <a:p>
            <a:pPr>
              <a:defRPr/>
            </a:pPr>
            <a:r>
              <a:rPr lang="en-US" dirty="0"/>
              <a:t>Copyright © 2015 by The McGraw-Hill Companies, Inc. All rights reserved. </a:t>
            </a:r>
          </a:p>
        </p:txBody>
      </p:sp>
      <p:sp>
        <p:nvSpPr>
          <p:cNvPr id="7" name="Slide Number Placeholder 12"/>
          <p:cNvSpPr>
            <a:spLocks noGrp="1"/>
          </p:cNvSpPr>
          <p:nvPr>
            <p:ph type="sldNum" sz="quarter" idx="4"/>
          </p:nvPr>
        </p:nvSpPr>
        <p:spPr>
          <a:xfrm>
            <a:off x="8229600" y="6553200"/>
            <a:ext cx="533400" cy="381000"/>
          </a:xfrm>
          <a:prstGeom prst="rect">
            <a:avLst/>
          </a:prstGeom>
        </p:spPr>
        <p:txBody>
          <a:bodyPr/>
          <a:lstStyle>
            <a:lvl1pPr eaLnBrk="0" hangingPunct="0">
              <a:defRPr sz="1200" b="1" u="none" dirty="0">
                <a:solidFill>
                  <a:srgbClr val="002060"/>
                </a:solidFill>
              </a:defRPr>
            </a:lvl1pPr>
          </a:lstStyle>
          <a:p>
            <a:pPr>
              <a:defRPr/>
            </a:pPr>
            <a:r>
              <a:rPr lang="en-US" dirty="0"/>
              <a:t>2-</a:t>
            </a:r>
            <a:fld id="{B389CB3F-DA7F-4D11-BE91-32EDAB2B185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ctr" rtl="0" eaLnBrk="0" fontAlgn="base" hangingPunct="0">
        <a:lnSpc>
          <a:spcPct val="85000"/>
        </a:lnSpc>
        <a:spcBef>
          <a:spcPct val="0"/>
        </a:spcBef>
        <a:spcAft>
          <a:spcPct val="0"/>
        </a:spcAft>
        <a:defRPr sz="3600" b="1">
          <a:solidFill>
            <a:srgbClr val="002060"/>
          </a:solidFill>
          <a:latin typeface="Times New Roman" pitchFamily="18" charset="0"/>
          <a:ea typeface="+mj-ea"/>
          <a:cs typeface="Times New Roman" pitchFamily="18" charset="0"/>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2800" b="1">
          <a:solidFill>
            <a:srgbClr val="002060"/>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chemeClr val="accent1"/>
        </a:buClr>
        <a:buSzPct val="85000"/>
        <a:buFont typeface="Wingdings" pitchFamily="2" charset="2"/>
        <a:buChar char="v"/>
        <a:defRPr sz="2400" b="1">
          <a:solidFill>
            <a:srgbClr val="002060"/>
          </a:solidFill>
          <a:latin typeface="Times New Roman" pitchFamily="18" charset="0"/>
          <a:cs typeface="Times New Roman"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a:xfrm>
            <a:off x="192024" y="164592"/>
            <a:ext cx="8759952" cy="1206500"/>
          </a:xfrm>
        </p:spPr>
        <p:txBody>
          <a:bodyPr/>
          <a:lstStyle/>
          <a:p>
            <a:r>
              <a:rPr lang="en-US" sz="4000" dirty="0"/>
              <a:t>Chapter Two</a:t>
            </a:r>
          </a:p>
        </p:txBody>
      </p:sp>
      <p:sp>
        <p:nvSpPr>
          <p:cNvPr id="198664" name="Rectangle 8"/>
          <p:cNvSpPr>
            <a:spLocks noChangeArrowheads="1"/>
          </p:cNvSpPr>
          <p:nvPr/>
        </p:nvSpPr>
        <p:spPr bwMode="auto">
          <a:xfrm>
            <a:off x="530352" y="1755648"/>
            <a:ext cx="3886200" cy="4038600"/>
          </a:xfrm>
          <a:prstGeom prst="rect">
            <a:avLst/>
          </a:prstGeom>
          <a:noFill/>
          <a:ln w="12700">
            <a:noFill/>
            <a:miter lim="800000"/>
            <a:headEnd/>
            <a:tailEnd/>
          </a:ln>
          <a:effectLst/>
        </p:spPr>
        <p:txBody>
          <a:bodyPr anchor="ctr" anchorCtr="1"/>
          <a:lstStyle/>
          <a:p>
            <a:pPr algn="ctr">
              <a:defRPr/>
            </a:pPr>
            <a:r>
              <a:rPr lang="en-US" sz="4000" b="1" u="none" dirty="0">
                <a:solidFill>
                  <a:srgbClr val="002060"/>
                </a:solidFill>
                <a:cs typeface="Times New Roman" pitchFamily="18" charset="0"/>
              </a:rPr>
              <a:t>Consolidation of Financial Information</a:t>
            </a:r>
          </a:p>
        </p:txBody>
      </p:sp>
      <p:sp>
        <p:nvSpPr>
          <p:cNvPr id="17" name="Rectangle 1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66DA5D98-2925-499C-8BA3-153E7B37063F}"/>
              </a:ext>
            </a:extLst>
          </p:cNvPr>
          <p:cNvPicPr>
            <a:picLocks noChangeAspect="1"/>
          </p:cNvPicPr>
          <p:nvPr/>
        </p:nvPicPr>
        <p:blipFill>
          <a:blip r:embed="rId3"/>
          <a:stretch>
            <a:fillRect/>
          </a:stretch>
        </p:blipFill>
        <p:spPr>
          <a:xfrm>
            <a:off x="4953000" y="1752599"/>
            <a:ext cx="3505200" cy="44852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8664"/>
                                        </p:tgtEl>
                                        <p:attrNameLst>
                                          <p:attrName>style.visibility</p:attrName>
                                        </p:attrNameLst>
                                      </p:cBhvr>
                                      <p:to>
                                        <p:strVal val="visible"/>
                                      </p:to>
                                    </p:set>
                                    <p:animEffect transition="in" filter="wipe(up)">
                                      <p:cBhvr>
                                        <p:cTn id="7" dur="500"/>
                                        <p:tgtEl>
                                          <p:spTgt spid="198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2-3</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solidFill>
                  <a:srgbClr val="00005C"/>
                </a:solidFill>
              </a:rPr>
              <a:t>Define the term </a:t>
            </a:r>
            <a:r>
              <a:rPr lang="en-US" sz="3600" i="1" dirty="0">
                <a:solidFill>
                  <a:srgbClr val="00005C"/>
                </a:solidFill>
              </a:rPr>
              <a:t>business combination </a:t>
            </a:r>
            <a:r>
              <a:rPr lang="en-US" sz="3600" dirty="0">
                <a:solidFill>
                  <a:srgbClr val="00005C"/>
                </a:solidFill>
              </a:rPr>
              <a:t>and differentiate across various forms of business combinations.</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10</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42701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a:xfrm>
            <a:off x="192024" y="165100"/>
            <a:ext cx="8759952" cy="1206500"/>
          </a:xfrm>
        </p:spPr>
        <p:txBody>
          <a:bodyPr/>
          <a:lstStyle/>
          <a:p>
            <a:r>
              <a:rPr lang="en-US" sz="4000" dirty="0"/>
              <a:t>Business Combinations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11</a:t>
            </a:fld>
            <a:endParaRPr lang="en-US" sz="1000" dirty="0"/>
          </a:p>
        </p:txBody>
      </p:sp>
      <p:sp>
        <p:nvSpPr>
          <p:cNvPr id="227333" name="Text Box 5"/>
          <p:cNvSpPr txBox="1">
            <a:spLocks noChangeArrowheads="1"/>
          </p:cNvSpPr>
          <p:nvPr/>
        </p:nvSpPr>
        <p:spPr bwMode="auto">
          <a:xfrm>
            <a:off x="411480" y="1554480"/>
            <a:ext cx="8321040" cy="4785926"/>
          </a:xfrm>
          <a:prstGeom prst="rect">
            <a:avLst/>
          </a:prstGeom>
          <a:noFill/>
          <a:ln w="12700">
            <a:noFill/>
            <a:miter lim="800000"/>
            <a:headEnd/>
            <a:tailEnd/>
          </a:ln>
          <a:effectLst>
            <a:outerShdw sx="1000" sy="1000" algn="ctr" rotWithShape="0">
              <a:schemeClr val="bg2"/>
            </a:outerShdw>
          </a:effectLst>
        </p:spPr>
        <p:txBody>
          <a:bodyPr wrap="square">
            <a:spAutoFit/>
          </a:bodyPr>
          <a:lstStyle/>
          <a:p>
            <a:pPr>
              <a:spcBef>
                <a:spcPts val="600"/>
              </a:spcBef>
              <a:spcAft>
                <a:spcPts val="600"/>
              </a:spcAft>
              <a:buClr>
                <a:srgbClr val="002060"/>
              </a:buClr>
              <a:buSzPct val="80000"/>
            </a:pPr>
            <a:r>
              <a:rPr lang="en-US" sz="2800" b="1" u="none" dirty="0">
                <a:solidFill>
                  <a:srgbClr val="00005C"/>
                </a:solidFill>
              </a:rPr>
              <a:t>A business combination:</a:t>
            </a:r>
          </a:p>
          <a:p>
            <a:pPr marL="457200" indent="-457200">
              <a:spcBef>
                <a:spcPts val="600"/>
              </a:spcBef>
              <a:spcAft>
                <a:spcPts val="0"/>
              </a:spcAft>
              <a:buClr>
                <a:srgbClr val="002060"/>
              </a:buClr>
              <a:buSzPct val="100000"/>
              <a:buFont typeface="Wingdings" panose="05000000000000000000" pitchFamily="2" charset="2"/>
              <a:buChar char="Ø"/>
            </a:pPr>
            <a:r>
              <a:rPr lang="en-US" sz="2800" b="1" u="none" dirty="0">
                <a:solidFill>
                  <a:srgbClr val="00005C"/>
                </a:solidFill>
              </a:rPr>
              <a:t>Refers to a transaction or other event in which an acquirer obtains control over one or more businesses.</a:t>
            </a:r>
          </a:p>
          <a:p>
            <a:pPr marL="457200" indent="-457200">
              <a:spcBef>
                <a:spcPts val="600"/>
              </a:spcBef>
              <a:spcAft>
                <a:spcPts val="0"/>
              </a:spcAft>
              <a:buClr>
                <a:srgbClr val="002060"/>
              </a:buClr>
              <a:buSzPct val="100000"/>
              <a:buFont typeface="Wingdings" panose="05000000000000000000" pitchFamily="2" charset="2"/>
              <a:buChar char="Ø"/>
            </a:pPr>
            <a:r>
              <a:rPr lang="en-US" sz="2800" b="1" u="none" dirty="0">
                <a:solidFill>
                  <a:srgbClr val="00005C"/>
                </a:solidFill>
              </a:rPr>
              <a:t>Is formed by a wide variety of transactions or events with various formats. </a:t>
            </a:r>
          </a:p>
          <a:p>
            <a:pPr marL="457200" indent="-457200">
              <a:spcBef>
                <a:spcPts val="600"/>
              </a:spcBef>
              <a:spcAft>
                <a:spcPts val="0"/>
              </a:spcAft>
              <a:buClr>
                <a:srgbClr val="002060"/>
              </a:buClr>
              <a:buSzPct val="100000"/>
              <a:buFont typeface="Wingdings" panose="05000000000000000000" pitchFamily="2" charset="2"/>
              <a:buChar char="Ø"/>
            </a:pPr>
            <a:r>
              <a:rPr lang="en-US" sz="2800" b="1" u="none" dirty="0">
                <a:solidFill>
                  <a:srgbClr val="00005C"/>
                </a:solidFill>
              </a:rPr>
              <a:t>Can differ widely in legal form. </a:t>
            </a:r>
          </a:p>
          <a:p>
            <a:pPr marL="457200" indent="-457200">
              <a:spcBef>
                <a:spcPts val="600"/>
              </a:spcBef>
              <a:spcAft>
                <a:spcPts val="0"/>
              </a:spcAft>
              <a:buClr>
                <a:srgbClr val="002060"/>
              </a:buClr>
              <a:buSzPct val="100000"/>
              <a:buFont typeface="Wingdings" panose="05000000000000000000" pitchFamily="2" charset="2"/>
              <a:buChar char="Ø"/>
            </a:pPr>
            <a:r>
              <a:rPr lang="en-US" sz="2800" b="1" u="none" dirty="0">
                <a:solidFill>
                  <a:srgbClr val="00005C"/>
                </a:solidFill>
              </a:rPr>
              <a:t>Unites two or more enterprises into a single economic entity that requires consolidated financial statements.</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7333"/>
                                        </p:tgtEl>
                                        <p:attrNameLst>
                                          <p:attrName>style.visibility</p:attrName>
                                        </p:attrNameLst>
                                      </p:cBhvr>
                                      <p:to>
                                        <p:strVal val="visible"/>
                                      </p:to>
                                    </p:set>
                                    <p:animEffect transition="in" filter="blinds(horizontal)">
                                      <p:cBhvr>
                                        <p:cTn id="7" dur="500"/>
                                        <p:tgtEl>
                                          <p:spTgt spid="227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a:xfrm>
            <a:off x="192024" y="165100"/>
            <a:ext cx="8759952" cy="1206500"/>
          </a:xfrm>
        </p:spPr>
        <p:txBody>
          <a:bodyPr/>
          <a:lstStyle/>
          <a:p>
            <a:r>
              <a:rPr lang="en-US" sz="4000" dirty="0"/>
              <a:t>Types of Business Combinations – Statutory Mergers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12</a:t>
            </a:fld>
            <a:endParaRPr lang="en-US" sz="1000" dirty="0"/>
          </a:p>
        </p:txBody>
      </p:sp>
      <p:sp>
        <p:nvSpPr>
          <p:cNvPr id="227333" name="Text Box 5"/>
          <p:cNvSpPr txBox="1">
            <a:spLocks noChangeArrowheads="1"/>
          </p:cNvSpPr>
          <p:nvPr/>
        </p:nvSpPr>
        <p:spPr bwMode="auto">
          <a:xfrm>
            <a:off x="411480" y="1554480"/>
            <a:ext cx="8321040" cy="4801315"/>
          </a:xfrm>
          <a:prstGeom prst="rect">
            <a:avLst/>
          </a:prstGeom>
          <a:noFill/>
          <a:ln w="12700">
            <a:noFill/>
            <a:miter lim="800000"/>
            <a:headEnd/>
            <a:tailEnd/>
          </a:ln>
          <a:effectLst>
            <a:outerShdw sx="1000" sy="1000" algn="ctr" rotWithShape="0">
              <a:schemeClr val="bg2"/>
            </a:outerShdw>
          </a:effectLst>
        </p:spPr>
        <p:txBody>
          <a:bodyPr wrap="square">
            <a:spAutoFit/>
          </a:bodyPr>
          <a:lstStyle/>
          <a:p>
            <a:pPr>
              <a:spcBef>
                <a:spcPts val="600"/>
              </a:spcBef>
              <a:spcAft>
                <a:spcPts val="600"/>
              </a:spcAft>
              <a:buClr>
                <a:srgbClr val="002060"/>
              </a:buClr>
              <a:buSzPct val="80000"/>
            </a:pPr>
            <a:r>
              <a:rPr lang="en-US" sz="2600" b="1" u="none" dirty="0">
                <a:solidFill>
                  <a:srgbClr val="00005C"/>
                </a:solidFill>
              </a:rPr>
              <a:t>Statutory merger: Any business combination in which only one of the original companies continues to exist. The two types of statutory mergers are:</a:t>
            </a:r>
          </a:p>
          <a:p>
            <a:pPr marL="465138" indent="-465138">
              <a:spcBef>
                <a:spcPts val="600"/>
              </a:spcBef>
              <a:spcAft>
                <a:spcPts val="600"/>
              </a:spcAft>
              <a:buClr>
                <a:srgbClr val="002060"/>
              </a:buClr>
              <a:buSzPct val="100000"/>
              <a:buFont typeface="+mj-lt"/>
              <a:buAutoNum type="arabicPeriod"/>
            </a:pPr>
            <a:r>
              <a:rPr lang="en-US" sz="2600" b="1" u="none" dirty="0">
                <a:solidFill>
                  <a:srgbClr val="00005C"/>
                </a:solidFill>
              </a:rPr>
              <a:t>A business combination in which one company obtains all of the assets, and often the liabilities, of another company.</a:t>
            </a:r>
          </a:p>
          <a:p>
            <a:pPr marL="465138" indent="-465138">
              <a:spcBef>
                <a:spcPts val="600"/>
              </a:spcBef>
              <a:spcAft>
                <a:spcPts val="600"/>
              </a:spcAft>
              <a:buClr>
                <a:srgbClr val="002060"/>
              </a:buClr>
              <a:buSzPct val="100000"/>
              <a:buFont typeface="+mj-lt"/>
              <a:buAutoNum type="arabicPeriod"/>
            </a:pPr>
            <a:r>
              <a:rPr lang="en-US" sz="2600" b="1" u="none" dirty="0">
                <a:solidFill>
                  <a:srgbClr val="00005C"/>
                </a:solidFill>
              </a:rPr>
              <a:t>A business combination in which one company obtains all of the capital stock of another company. The acquiring company must gain 100 percent control of all shares of stock before legally dissolving the company.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52360232"/>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7333"/>
                                        </p:tgtEl>
                                        <p:attrNameLst>
                                          <p:attrName>style.visibility</p:attrName>
                                        </p:attrNameLst>
                                      </p:cBhvr>
                                      <p:to>
                                        <p:strVal val="visible"/>
                                      </p:to>
                                    </p:set>
                                    <p:animEffect transition="in" filter="blinds(horizontal)">
                                      <p:cBhvr>
                                        <p:cTn id="7" dur="500"/>
                                        <p:tgtEl>
                                          <p:spTgt spid="227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a:xfrm>
            <a:off x="192024" y="165100"/>
            <a:ext cx="8759952" cy="1206500"/>
          </a:xfrm>
        </p:spPr>
        <p:txBody>
          <a:bodyPr/>
          <a:lstStyle/>
          <a:p>
            <a:r>
              <a:rPr lang="en-US" sz="4000" dirty="0"/>
              <a:t>Types of Business Combinations—Other Models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13</a:t>
            </a:fld>
            <a:endParaRPr lang="en-US" sz="1000" dirty="0"/>
          </a:p>
        </p:txBody>
      </p:sp>
      <p:sp>
        <p:nvSpPr>
          <p:cNvPr id="227333" name="Text Box 5"/>
          <p:cNvSpPr txBox="1">
            <a:spLocks noChangeArrowheads="1"/>
          </p:cNvSpPr>
          <p:nvPr/>
        </p:nvSpPr>
        <p:spPr bwMode="auto">
          <a:xfrm>
            <a:off x="411480" y="1554479"/>
            <a:ext cx="8321040" cy="4247317"/>
          </a:xfrm>
          <a:prstGeom prst="rect">
            <a:avLst/>
          </a:prstGeom>
          <a:noFill/>
          <a:ln w="12700">
            <a:noFill/>
            <a:miter lim="800000"/>
            <a:headEnd/>
            <a:tailEnd/>
          </a:ln>
          <a:effectLst>
            <a:outerShdw sx="1000" sy="1000" algn="ctr" rotWithShape="0">
              <a:schemeClr val="bg2"/>
            </a:outerShdw>
          </a:effectLst>
        </p:spPr>
        <p:txBody>
          <a:bodyPr wrap="square">
            <a:spAutoFit/>
          </a:bodyPr>
          <a:lstStyle/>
          <a:p>
            <a:pPr marL="457200" indent="-457200">
              <a:spcBef>
                <a:spcPts val="600"/>
              </a:spcBef>
              <a:spcAft>
                <a:spcPts val="0"/>
              </a:spcAft>
              <a:buClr>
                <a:srgbClr val="002060"/>
              </a:buClr>
              <a:buSzPct val="100000"/>
              <a:buFont typeface="Wingdings" panose="05000000000000000000" pitchFamily="2" charset="2"/>
              <a:buChar char="Ø"/>
            </a:pPr>
            <a:r>
              <a:rPr lang="en-US" sz="2600" b="1" u="none" dirty="0">
                <a:solidFill>
                  <a:srgbClr val="002060"/>
                </a:solidFill>
              </a:rPr>
              <a:t>Statutory consolidation: A specific type of business combination that unites two or more companies under the ownership of a newly created company. Two or more companies transfer either their assets or their capital stock to a newly formed corporation. </a:t>
            </a:r>
          </a:p>
          <a:p>
            <a:pPr marL="457200" indent="-457200">
              <a:spcBef>
                <a:spcPts val="600"/>
              </a:spcBef>
              <a:spcAft>
                <a:spcPts val="0"/>
              </a:spcAft>
              <a:buClr>
                <a:srgbClr val="002060"/>
              </a:buClr>
              <a:buSzPct val="100000"/>
              <a:buFont typeface="Wingdings" panose="05000000000000000000" pitchFamily="2" charset="2"/>
              <a:buChar char="Ø"/>
            </a:pPr>
            <a:r>
              <a:rPr lang="en-US" sz="2600" b="1" u="none" dirty="0">
                <a:solidFill>
                  <a:srgbClr val="002060"/>
                </a:solidFill>
              </a:rPr>
              <a:t>Control without dissolution: When one company achieves legal control over another by acquiring a majority of voting stock, although control is present, no dissolution takes place. Each company remains in existence as an incorporated operation.</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93315364"/>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7333"/>
                                        </p:tgtEl>
                                        <p:attrNameLst>
                                          <p:attrName>style.visibility</p:attrName>
                                        </p:attrNameLst>
                                      </p:cBhvr>
                                      <p:to>
                                        <p:strVal val="visible"/>
                                      </p:to>
                                    </p:set>
                                    <p:animEffect transition="in" filter="blinds(horizontal)">
                                      <p:cBhvr>
                                        <p:cTn id="7" dur="500"/>
                                        <p:tgtEl>
                                          <p:spTgt spid="227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a:xfrm>
            <a:off x="192024" y="165100"/>
            <a:ext cx="8759952" cy="1206500"/>
          </a:xfrm>
        </p:spPr>
        <p:txBody>
          <a:bodyPr/>
          <a:lstStyle/>
          <a:p>
            <a:r>
              <a:rPr lang="en-US" sz="4000" dirty="0"/>
              <a:t>Types of Business Combinations—Variable Interest Entity (VIE)</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14</a:t>
            </a:fld>
            <a:endParaRPr lang="en-US" sz="1000" dirty="0"/>
          </a:p>
        </p:txBody>
      </p:sp>
      <p:sp>
        <p:nvSpPr>
          <p:cNvPr id="227333" name="Text Box 5"/>
          <p:cNvSpPr txBox="1">
            <a:spLocks noChangeArrowheads="1"/>
          </p:cNvSpPr>
          <p:nvPr/>
        </p:nvSpPr>
        <p:spPr bwMode="auto">
          <a:xfrm>
            <a:off x="411480" y="1554480"/>
            <a:ext cx="8321040" cy="4093428"/>
          </a:xfrm>
          <a:prstGeom prst="rect">
            <a:avLst/>
          </a:prstGeom>
          <a:noFill/>
          <a:ln w="12700">
            <a:noFill/>
            <a:miter lim="800000"/>
            <a:headEnd/>
            <a:tailEnd/>
          </a:ln>
          <a:effectLst>
            <a:outerShdw sx="1000" sy="1000" algn="ctr" rotWithShape="0">
              <a:schemeClr val="bg2"/>
            </a:outerShdw>
          </a:effectLst>
        </p:spPr>
        <p:txBody>
          <a:bodyPr wrap="square">
            <a:spAutoFit/>
          </a:bodyPr>
          <a:lstStyle/>
          <a:p>
            <a:pPr marL="457200" indent="-457200">
              <a:spcBef>
                <a:spcPts val="600"/>
              </a:spcBef>
              <a:spcAft>
                <a:spcPts val="0"/>
              </a:spcAft>
              <a:buFont typeface="Wingdings" panose="05000000000000000000" pitchFamily="2" charset="2"/>
              <a:buChar char="Ø"/>
            </a:pPr>
            <a:r>
              <a:rPr lang="en-US" sz="2600" b="1" u="none" dirty="0">
                <a:solidFill>
                  <a:srgbClr val="002060"/>
                </a:solidFill>
              </a:rPr>
              <a:t>Variable interest entity (VIE): Vehicle for control exercised through contractual arrangements with a sponsoring firm that may not own the VIE but becomes its “primary beneficiary” with rights to its residual profits. </a:t>
            </a:r>
          </a:p>
          <a:p>
            <a:pPr marL="1371600" lvl="2" indent="-457200">
              <a:spcBef>
                <a:spcPts val="600"/>
              </a:spcBef>
              <a:spcAft>
                <a:spcPts val="0"/>
              </a:spcAft>
              <a:buFont typeface="Wingdings" panose="05000000000000000000" pitchFamily="2" charset="2"/>
              <a:buChar char="Ø"/>
            </a:pPr>
            <a:r>
              <a:rPr lang="en-US" sz="2000" b="1" u="none" dirty="0">
                <a:solidFill>
                  <a:srgbClr val="002060"/>
                </a:solidFill>
              </a:rPr>
              <a:t>Contractual arrangements can include leases, participation rights, guarantees, or other interests. Criticized in the past for providing sponsoring firms with off-balance-sheet financing and sometimes questionable profits. </a:t>
            </a:r>
          </a:p>
          <a:p>
            <a:pPr marL="1371600" lvl="2" indent="-457200">
              <a:spcBef>
                <a:spcPts val="600"/>
              </a:spcBef>
              <a:spcAft>
                <a:spcPts val="0"/>
              </a:spcAft>
              <a:buFont typeface="Wingdings" panose="05000000000000000000" pitchFamily="2" charset="2"/>
              <a:buChar char="Ø"/>
            </a:pPr>
            <a:r>
              <a:rPr lang="en-US" sz="2000" b="1" u="none" dirty="0">
                <a:solidFill>
                  <a:srgbClr val="002060"/>
                </a:solidFill>
              </a:rPr>
              <a:t>Current GAAP expands the notion of control and thus requires consolidation of VIEs by their primary beneficiary.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93652855"/>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7333"/>
                                        </p:tgtEl>
                                        <p:attrNameLst>
                                          <p:attrName>style.visibility</p:attrName>
                                        </p:attrNameLst>
                                      </p:cBhvr>
                                      <p:to>
                                        <p:strVal val="visible"/>
                                      </p:to>
                                    </p:set>
                                    <p:animEffect transition="in" filter="blinds(horizontal)">
                                      <p:cBhvr>
                                        <p:cTn id="7" dur="500"/>
                                        <p:tgtEl>
                                          <p:spTgt spid="227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15</a:t>
            </a:fld>
            <a:endParaRPr lang="en-US" sz="1000" dirty="0"/>
          </a:p>
        </p:txBody>
      </p:sp>
      <p:sp>
        <p:nvSpPr>
          <p:cNvPr id="10" name="Rectangle 3"/>
          <p:cNvSpPr>
            <a:spLocks noGrp="1" noChangeArrowheads="1"/>
          </p:cNvSpPr>
          <p:nvPr>
            <p:ph type="title"/>
          </p:nvPr>
        </p:nvSpPr>
        <p:spPr>
          <a:xfrm>
            <a:off x="192024" y="164592"/>
            <a:ext cx="8759952" cy="1206500"/>
          </a:xfrm>
        </p:spPr>
        <p:txBody>
          <a:bodyPr/>
          <a:lstStyle/>
          <a:p>
            <a:r>
              <a:rPr lang="en-US" sz="4000" dirty="0"/>
              <a:t>Formats of Business Combinations</a:t>
            </a:r>
          </a:p>
        </p:txBody>
      </p:sp>
      <p:sp>
        <p:nvSpPr>
          <p:cNvPr id="6" name="Rectangle 5"/>
          <p:cNvSpPr/>
          <p:nvPr/>
        </p:nvSpPr>
        <p:spPr>
          <a:xfrm>
            <a:off x="2628900" y="1447800"/>
            <a:ext cx="3886200" cy="369332"/>
          </a:xfrm>
          <a:prstGeom prst="rect">
            <a:avLst/>
          </a:prstGeom>
        </p:spPr>
        <p:txBody>
          <a:bodyPr wrap="square">
            <a:spAutoFit/>
          </a:bodyPr>
          <a:lstStyle/>
          <a:p>
            <a:r>
              <a:rPr lang="en-US" sz="1800" b="1" u="none" dirty="0">
                <a:solidFill>
                  <a:srgbClr val="002060"/>
                </a:solidFill>
              </a:rPr>
              <a:t>EXHIBIT 2.2 Business Combinations</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2.52.3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752600"/>
            <a:ext cx="6663824" cy="48006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92024" y="164592"/>
            <a:ext cx="8763000" cy="1206500"/>
          </a:xfrm>
        </p:spPr>
        <p:txBody>
          <a:bodyPr/>
          <a:lstStyle/>
          <a:p>
            <a:r>
              <a:rPr lang="en-US" sz="4000" dirty="0"/>
              <a:t>FASB Control Model</a:t>
            </a:r>
          </a:p>
        </p:txBody>
      </p:sp>
      <p:sp>
        <p:nvSpPr>
          <p:cNvPr id="17411" name="Rectangle 3"/>
          <p:cNvSpPr>
            <a:spLocks noGrp="1" noChangeArrowheads="1"/>
          </p:cNvSpPr>
          <p:nvPr>
            <p:ph idx="1"/>
          </p:nvPr>
        </p:nvSpPr>
        <p:spPr>
          <a:xfrm>
            <a:off x="411480" y="1554480"/>
            <a:ext cx="8321040" cy="4937760"/>
          </a:xfrm>
        </p:spPr>
        <p:txBody>
          <a:bodyPr/>
          <a:lstStyle/>
          <a:p>
            <a:pPr marL="0" indent="0">
              <a:lnSpc>
                <a:spcPct val="90000"/>
              </a:lnSpc>
              <a:buClr>
                <a:srgbClr val="002060"/>
              </a:buClr>
              <a:buNone/>
            </a:pPr>
            <a:r>
              <a:rPr lang="en-US" dirty="0"/>
              <a:t>The FASB ASC (810-10-15-8) provides guidance and describes </a:t>
            </a:r>
            <a:r>
              <a:rPr lang="en-US" i="1" dirty="0"/>
              <a:t>control</a:t>
            </a:r>
            <a:r>
              <a:rPr lang="en-US" dirty="0"/>
              <a:t> as follows:</a:t>
            </a:r>
            <a:br>
              <a:rPr lang="en-US" dirty="0"/>
            </a:br>
            <a:endParaRPr lang="en-US" dirty="0"/>
          </a:p>
          <a:p>
            <a:pPr marL="685800" indent="0">
              <a:spcBef>
                <a:spcPts val="0"/>
              </a:spcBef>
              <a:buClr>
                <a:srgbClr val="002060"/>
              </a:buClr>
              <a:buNone/>
            </a:pPr>
            <a:r>
              <a:rPr lang="en-US" dirty="0"/>
              <a:t>The usual condition for a controlling financial interest is ownership of a majority voting interest, and, therefore, as a general rule ownership by one reporting entity, directly or indirectly, of more than 50 percent of the outstanding voting shares of another entity is a </a:t>
            </a:r>
          </a:p>
          <a:p>
            <a:pPr marL="685800" indent="0">
              <a:spcBef>
                <a:spcPts val="0"/>
              </a:spcBef>
              <a:buClr>
                <a:srgbClr val="002060"/>
              </a:buClr>
              <a:buNone/>
            </a:pPr>
            <a:r>
              <a:rPr lang="en-US" dirty="0"/>
              <a:t>condition pointing toward consolidation.</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16</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wipe(up)">
                                      <p:cBhvr>
                                        <p:cTn id="7" dur="500"/>
                                        <p:tgtEl>
                                          <p:spTgt spid="17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wipe(up)">
                                      <p:cBhvr>
                                        <p:cTn id="12" dur="500"/>
                                        <p:tgtEl>
                                          <p:spTgt spid="17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wipe(up)">
                                      <p:cBhvr>
                                        <p:cTn id="17"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Line 11"/>
          <p:cNvSpPr>
            <a:spLocks noChangeShapeType="1"/>
          </p:cNvSpPr>
          <p:nvPr/>
        </p:nvSpPr>
        <p:spPr bwMode="auto">
          <a:xfrm flipH="1">
            <a:off x="4329434" y="3962400"/>
            <a:ext cx="13966" cy="609600"/>
          </a:xfrm>
          <a:prstGeom prst="line">
            <a:avLst/>
          </a:prstGeom>
          <a:noFill/>
          <a:ln w="50800">
            <a:solidFill>
              <a:srgbClr val="002060"/>
            </a:solidFill>
            <a:round/>
            <a:headEnd/>
            <a:tailEnd type="triangle" w="med" len="med"/>
          </a:ln>
        </p:spPr>
        <p:txBody>
          <a:bodyPr wrap="none" anchor="ctr"/>
          <a:lstStyle/>
          <a:p>
            <a:endParaRPr lang="en-US" b="1" dirty="0">
              <a:solidFill>
                <a:srgbClr val="002060"/>
              </a:solidFill>
            </a:endParaRPr>
          </a:p>
        </p:txBody>
      </p:sp>
      <p:sp>
        <p:nvSpPr>
          <p:cNvPr id="4115" name="Rectangle 20"/>
          <p:cNvSpPr>
            <a:spLocks noChangeArrowheads="1"/>
          </p:cNvSpPr>
          <p:nvPr/>
        </p:nvSpPr>
        <p:spPr bwMode="auto">
          <a:xfrm>
            <a:off x="411480" y="1554480"/>
            <a:ext cx="8321040" cy="4013919"/>
          </a:xfrm>
          <a:prstGeom prst="rect">
            <a:avLst/>
          </a:prstGeom>
          <a:solidFill>
            <a:schemeClr val="accent3"/>
          </a:solidFill>
          <a:ln w="12700">
            <a:noFill/>
            <a:miter lim="800000"/>
            <a:headEnd/>
            <a:tailEnd/>
          </a:ln>
        </p:spPr>
        <p:txBody>
          <a:bodyPr wrap="square" lIns="90488" tIns="44450" rIns="90488" bIns="44450">
            <a:spAutoFit/>
          </a:bodyPr>
          <a:lstStyle/>
          <a:p>
            <a:pPr>
              <a:spcBef>
                <a:spcPct val="50000"/>
              </a:spcBef>
              <a:defRPr/>
            </a:pPr>
            <a:r>
              <a:rPr lang="en-US" b="1" u="none" dirty="0">
                <a:solidFill>
                  <a:srgbClr val="002060"/>
                </a:solidFill>
                <a:cs typeface="Times New Roman" panose="02020603050405020304" pitchFamily="18" charset="0"/>
              </a:rPr>
              <a:t>When one company gains control over another, a business combination is created, and a single set of consolidate financial statements must be prepared. How?</a:t>
            </a:r>
          </a:p>
          <a:p>
            <a:pPr marL="457200" indent="-457200">
              <a:spcBef>
                <a:spcPts val="600"/>
              </a:spcBef>
              <a:buAutoNum type="arabicPeriod"/>
              <a:defRPr/>
            </a:pPr>
            <a:r>
              <a:rPr lang="en-US" b="1" u="none" dirty="0">
                <a:solidFill>
                  <a:srgbClr val="002060"/>
                </a:solidFill>
                <a:cs typeface="Times New Roman" panose="02020603050405020304" pitchFamily="18" charset="0"/>
              </a:rPr>
              <a:t>Parent’s and subsidiary’s financial data are brought together.</a:t>
            </a:r>
          </a:p>
          <a:p>
            <a:pPr marL="457200" indent="-457200">
              <a:spcBef>
                <a:spcPts val="600"/>
              </a:spcBef>
              <a:buAutoNum type="arabicPeriod"/>
              <a:defRPr/>
            </a:pPr>
            <a:r>
              <a:rPr lang="en-US" b="1" u="none" dirty="0">
                <a:solidFill>
                  <a:srgbClr val="002060"/>
                </a:solidFill>
                <a:cs typeface="Times New Roman" panose="02020603050405020304" pitchFamily="18" charset="0"/>
              </a:rPr>
              <a:t>Financial position, results of operations, and cash flows are reported for the combined entity.</a:t>
            </a:r>
          </a:p>
          <a:p>
            <a:pPr marL="457200" indent="-457200">
              <a:spcBef>
                <a:spcPts val="600"/>
              </a:spcBef>
              <a:buAutoNum type="arabicPeriod"/>
              <a:defRPr/>
            </a:pPr>
            <a:r>
              <a:rPr lang="en-US" b="1" u="none" dirty="0">
                <a:solidFill>
                  <a:srgbClr val="002060"/>
                </a:solidFill>
                <a:cs typeface="Times New Roman" panose="02020603050405020304" pitchFamily="18" charset="0"/>
              </a:rPr>
              <a:t>Reciprocal accounts and intra-entity transactions are adjusted or eliminated to ensure reported balances represent the single entity.</a:t>
            </a:r>
          </a:p>
        </p:txBody>
      </p:sp>
      <p:sp>
        <p:nvSpPr>
          <p:cNvPr id="1041" name="Rectangle 23"/>
          <p:cNvSpPr>
            <a:spLocks noGrp="1" noChangeArrowheads="1"/>
          </p:cNvSpPr>
          <p:nvPr>
            <p:ph type="title"/>
          </p:nvPr>
        </p:nvSpPr>
        <p:spPr>
          <a:xfrm>
            <a:off x="192024" y="164592"/>
            <a:ext cx="8763000" cy="1206500"/>
          </a:xfrm>
          <a:ln>
            <a:solidFill>
              <a:srgbClr val="002060"/>
            </a:solidFill>
          </a:ln>
        </p:spPr>
        <p:txBody>
          <a:bodyPr/>
          <a:lstStyle/>
          <a:p>
            <a:r>
              <a:rPr lang="en-US" sz="4000" dirty="0"/>
              <a:t>Consolidation of Financial Information</a:t>
            </a:r>
          </a:p>
        </p:txBody>
      </p:sp>
      <p:sp>
        <p:nvSpPr>
          <p:cNvPr id="27" name="Slide Number Placeholder 2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17</a:t>
            </a:fld>
            <a:endParaRPr lang="en-US" sz="1000" dirty="0"/>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92024" y="164592"/>
            <a:ext cx="8759952" cy="1206500"/>
          </a:xfrm>
        </p:spPr>
        <p:txBody>
          <a:bodyPr/>
          <a:lstStyle/>
          <a:p>
            <a:r>
              <a:rPr lang="en-US" sz="4000" dirty="0"/>
              <a:t>What Is to Be Consolidated and When?</a:t>
            </a:r>
          </a:p>
        </p:txBody>
      </p:sp>
      <p:sp>
        <p:nvSpPr>
          <p:cNvPr id="18435" name="Rectangle 3"/>
          <p:cNvSpPr>
            <a:spLocks noGrp="1" noChangeArrowheads="1"/>
          </p:cNvSpPr>
          <p:nvPr>
            <p:ph idx="1"/>
          </p:nvPr>
        </p:nvSpPr>
        <p:spPr>
          <a:xfrm>
            <a:off x="411480" y="1554480"/>
            <a:ext cx="8321040" cy="4937760"/>
          </a:xfrm>
        </p:spPr>
        <p:txBody>
          <a:bodyPr/>
          <a:lstStyle/>
          <a:p>
            <a:pPr marL="454025" lvl="1" indent="-454025">
              <a:spcBef>
                <a:spcPts val="600"/>
              </a:spcBef>
              <a:spcAft>
                <a:spcPts val="0"/>
              </a:spcAft>
              <a:buClr>
                <a:srgbClr val="002060"/>
              </a:buClr>
              <a:buSzPct val="100000"/>
              <a:buFont typeface="Wingdings" charset="2"/>
              <a:buChar char="Ø"/>
            </a:pPr>
            <a:r>
              <a:rPr lang="en-US" sz="2800" dirty="0"/>
              <a:t>If dissolution occurs:</a:t>
            </a:r>
            <a:br>
              <a:rPr lang="en-US" sz="2800" dirty="0"/>
            </a:br>
            <a:r>
              <a:rPr lang="en-US" sz="2800" dirty="0"/>
              <a:t>All appropriate account balances are physically consolidated in the financial records of the survivor. Permanent consolidation occurs at the combination date.</a:t>
            </a:r>
          </a:p>
          <a:p>
            <a:pPr marL="454025" indent="-454025">
              <a:spcBef>
                <a:spcPts val="600"/>
              </a:spcBef>
              <a:spcAft>
                <a:spcPts val="0"/>
              </a:spcAft>
              <a:buClr>
                <a:srgbClr val="002060"/>
              </a:buClr>
              <a:buSzPct val="100000"/>
              <a:buFont typeface="Wingdings" charset="2"/>
              <a:buChar char="Ø"/>
            </a:pPr>
            <a:r>
              <a:rPr lang="en-US" dirty="0"/>
              <a:t>If separate incorporation is maintained:</a:t>
            </a:r>
            <a:br>
              <a:rPr lang="en-US" dirty="0"/>
            </a:br>
            <a:r>
              <a:rPr lang="en-US" dirty="0"/>
              <a:t>Only the financial statement information (on work papers, not the actual records) is consolidated. The consolidation process is carried out at regular intervals whenever financial statements are to be prepared.</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18</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2024" y="164592"/>
            <a:ext cx="8759952" cy="1206500"/>
          </a:xfrm>
        </p:spPr>
        <p:txBody>
          <a:bodyPr/>
          <a:lstStyle/>
          <a:p>
            <a:r>
              <a:rPr lang="en-US" sz="4000" dirty="0"/>
              <a:t>How Does Consolidation Affect the Accounting Records?</a:t>
            </a:r>
          </a:p>
        </p:txBody>
      </p:sp>
      <p:sp>
        <p:nvSpPr>
          <p:cNvPr id="20483" name="Rectangle 3"/>
          <p:cNvSpPr>
            <a:spLocks noGrp="1" noChangeArrowheads="1"/>
          </p:cNvSpPr>
          <p:nvPr>
            <p:ph idx="1"/>
          </p:nvPr>
        </p:nvSpPr>
        <p:spPr>
          <a:xfrm>
            <a:off x="411480" y="1554480"/>
            <a:ext cx="8321040" cy="4937760"/>
          </a:xfrm>
        </p:spPr>
        <p:txBody>
          <a:bodyPr/>
          <a:lstStyle/>
          <a:p>
            <a:pPr marL="454025" indent="-454025">
              <a:spcBef>
                <a:spcPts val="600"/>
              </a:spcBef>
              <a:spcAft>
                <a:spcPts val="0"/>
              </a:spcAft>
              <a:buClr>
                <a:srgbClr val="002060"/>
              </a:buClr>
              <a:buSzPct val="100000"/>
              <a:buFont typeface="Wingdings" charset="2"/>
              <a:buChar char="Ø"/>
            </a:pPr>
            <a:r>
              <a:rPr lang="en-US" dirty="0"/>
              <a:t>If dissolution occurs:</a:t>
            </a:r>
          </a:p>
          <a:p>
            <a:pPr marL="454025" lvl="1" indent="-454025">
              <a:spcBef>
                <a:spcPts val="0"/>
              </a:spcBef>
              <a:spcAft>
                <a:spcPts val="0"/>
              </a:spcAft>
              <a:buClr>
                <a:srgbClr val="002060"/>
              </a:buClr>
              <a:buNone/>
            </a:pPr>
            <a:r>
              <a:rPr lang="en-US" sz="2800" dirty="0"/>
              <a:t>	Dissolved company’s records are closed out. Surviving company’s accounts are adjusted to include appropriate balances of the dissolved company.</a:t>
            </a:r>
          </a:p>
          <a:p>
            <a:pPr marL="454025" indent="-454025">
              <a:spcBef>
                <a:spcPts val="600"/>
              </a:spcBef>
              <a:buClr>
                <a:srgbClr val="002060"/>
              </a:buClr>
              <a:buSzPct val="100000"/>
              <a:buFont typeface="Wingdings" charset="2"/>
              <a:buChar char="Ø"/>
            </a:pPr>
            <a:r>
              <a:rPr lang="en-US" dirty="0"/>
              <a:t>If separate incorporation is maintained:</a:t>
            </a:r>
          </a:p>
          <a:p>
            <a:pPr marL="454025" lvl="1" indent="-454025">
              <a:spcBef>
                <a:spcPts val="0"/>
              </a:spcBef>
              <a:buClr>
                <a:srgbClr val="002060"/>
              </a:buClr>
              <a:buNone/>
            </a:pPr>
            <a:r>
              <a:rPr lang="en-US" sz="2800" dirty="0"/>
              <a:t>	Each company continues to retain its own records. Worksheets facilitate the periodic consolidation process without disturbing individual accounting systems.</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19</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 calcmode="lin" valueType="num">
                                      <p:cBhvr additive="base">
                                        <p:cTn id="7"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anim calcmode="lin" valueType="num">
                                      <p:cBhvr additive="base">
                                        <p:cTn id="11"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 calcmode="lin" valueType="num">
                                      <p:cBhvr additive="base">
                                        <p:cTn id="17"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483">
                                            <p:txEl>
                                              <p:pRg st="3" end="3"/>
                                            </p:txEl>
                                          </p:spTgt>
                                        </p:tgtEl>
                                        <p:attrNameLst>
                                          <p:attrName>style.visibility</p:attrName>
                                        </p:attrNameLst>
                                      </p:cBhvr>
                                      <p:to>
                                        <p:strVal val="visible"/>
                                      </p:to>
                                    </p:set>
                                    <p:anim calcmode="lin" valueType="num">
                                      <p:cBhvr additive="base">
                                        <p:cTn id="21"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Current Accounting Standards for Business Combinations</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dirty="0"/>
              <a:t>The FASB Accounting Standards Codification (ASC) contains the current accounting standards for business combinations under the following topics:</a:t>
            </a:r>
          </a:p>
          <a:p>
            <a:pPr marL="454025" indent="-454025">
              <a:spcBef>
                <a:spcPts val="600"/>
              </a:spcBef>
              <a:spcAft>
                <a:spcPts val="0"/>
              </a:spcAft>
              <a:buClr>
                <a:srgbClr val="00005C"/>
              </a:buClr>
              <a:buSzPct val="100000"/>
              <a:buFont typeface="Wingdings" pitchFamily="2" charset="2"/>
              <a:buChar char="Ø"/>
            </a:pPr>
            <a:r>
              <a:rPr lang="en-US" dirty="0"/>
              <a:t>“Business Combinations” (Topic 805)</a:t>
            </a:r>
          </a:p>
          <a:p>
            <a:pPr marL="454025" indent="-454025">
              <a:spcBef>
                <a:spcPts val="600"/>
              </a:spcBef>
              <a:spcAft>
                <a:spcPts val="0"/>
              </a:spcAft>
              <a:buClr>
                <a:srgbClr val="00005C"/>
              </a:buClr>
              <a:buSzPct val="100000"/>
              <a:buFont typeface="Wingdings" pitchFamily="2" charset="2"/>
              <a:buChar char="Ø"/>
            </a:pPr>
            <a:r>
              <a:rPr lang="en-US" dirty="0"/>
              <a:t>“Consolidation” (Topic 810)</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2</a:t>
            </a:fld>
            <a:endParaRPr lang="en-US" sz="1000" b="1" u="none" dirty="0">
              <a:solidFill>
                <a:srgbClr val="00005C"/>
              </a:solidFill>
            </a:endParaRP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4" name="Picture 3" descr="Screen Shot 2019-09-13 at 12.54.0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4038600"/>
            <a:ext cx="6400800" cy="2302213"/>
          </a:xfrm>
          <a:prstGeom prst="rect">
            <a:avLst/>
          </a:prstGeom>
        </p:spPr>
      </p:pic>
    </p:spTree>
    <p:extLst>
      <p:ext uri="{BB962C8B-B14F-4D97-AF65-F5344CB8AC3E}">
        <p14:creationId xmlns:p14="http://schemas.microsoft.com/office/powerpoint/2010/main" val="448929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2-4</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t>Describe the valuation principles of the acquisition method.</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20</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558803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2024" y="164592"/>
            <a:ext cx="8759952" cy="1206500"/>
          </a:xfrm>
        </p:spPr>
        <p:txBody>
          <a:bodyPr/>
          <a:lstStyle/>
          <a:p>
            <a:r>
              <a:rPr lang="en-US" sz="4000" dirty="0"/>
              <a:t>The Acquisition Method </a:t>
            </a:r>
          </a:p>
        </p:txBody>
      </p:sp>
      <p:sp>
        <p:nvSpPr>
          <p:cNvPr id="21507" name="Rectangle 3"/>
          <p:cNvSpPr>
            <a:spLocks noGrp="1" noChangeArrowheads="1"/>
          </p:cNvSpPr>
          <p:nvPr>
            <p:ph idx="1"/>
          </p:nvPr>
        </p:nvSpPr>
        <p:spPr>
          <a:xfrm>
            <a:off x="411480" y="1554480"/>
            <a:ext cx="8321040" cy="4937760"/>
          </a:xfrm>
        </p:spPr>
        <p:txBody>
          <a:bodyPr/>
          <a:lstStyle/>
          <a:p>
            <a:pPr marL="0" indent="0">
              <a:buNone/>
            </a:pPr>
            <a:r>
              <a:rPr lang="en-US" sz="2600" dirty="0"/>
              <a:t>The acquisition method is required to account for a business combination. It embraces the fair value in measuring the acquirer’s interest in the acquired business.</a:t>
            </a:r>
          </a:p>
          <a:p>
            <a:pPr marL="0" indent="0">
              <a:buNone/>
            </a:pPr>
            <a:r>
              <a:rPr lang="en-US" sz="2600" dirty="0"/>
              <a:t>Applying the acquisition method involves using fair value to recognize and measure:</a:t>
            </a:r>
          </a:p>
          <a:p>
            <a:pPr marL="454025" indent="-454025">
              <a:spcBef>
                <a:spcPts val="600"/>
              </a:spcBef>
              <a:buClr>
                <a:srgbClr val="002060"/>
              </a:buClr>
              <a:buSzPct val="100000"/>
              <a:buFont typeface="Wingdings" charset="2"/>
              <a:buChar char="Ø"/>
            </a:pPr>
            <a:r>
              <a:rPr lang="en-US" sz="2600" dirty="0"/>
              <a:t>The consideration transferred for the acquired business and any noncontrolling interest.</a:t>
            </a:r>
          </a:p>
          <a:p>
            <a:pPr marL="454025" indent="-454025">
              <a:spcBef>
                <a:spcPts val="600"/>
              </a:spcBef>
              <a:buClr>
                <a:srgbClr val="002060"/>
              </a:buClr>
              <a:buSzPct val="100000"/>
              <a:buFont typeface="Wingdings" charset="2"/>
              <a:buChar char="Ø"/>
            </a:pPr>
            <a:r>
              <a:rPr lang="en-US" sz="2600" dirty="0"/>
              <a:t>Separately identified assets acquired and liabilities assumed.</a:t>
            </a:r>
          </a:p>
          <a:p>
            <a:pPr marL="454025" indent="-454025">
              <a:spcBef>
                <a:spcPts val="600"/>
              </a:spcBef>
              <a:buClr>
                <a:srgbClr val="002060"/>
              </a:buClr>
              <a:buSzPct val="100000"/>
              <a:buFont typeface="Wingdings" charset="2"/>
              <a:buChar char="Ø"/>
            </a:pPr>
            <a:r>
              <a:rPr lang="en-US" sz="2600" dirty="0"/>
              <a:t>Goodwill, or a gain from a bargain purchase.</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21</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wipe(down)">
                                      <p:cBhvr>
                                        <p:cTn id="7" dur="5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wipe(down)">
                                      <p:cBhvr>
                                        <p:cTn id="12" dur="500"/>
                                        <p:tgtEl>
                                          <p:spTgt spid="21507">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1507">
                                            <p:txEl>
                                              <p:pRg st="2" end="2"/>
                                            </p:txEl>
                                          </p:spTgt>
                                        </p:tgtEl>
                                        <p:attrNameLst>
                                          <p:attrName>style.visibility</p:attrName>
                                        </p:attrNameLst>
                                      </p:cBhvr>
                                      <p:to>
                                        <p:strVal val="visible"/>
                                      </p:to>
                                    </p:set>
                                    <p:animEffect transition="in" filter="wipe(down)">
                                      <p:cBhvr>
                                        <p:cTn id="15" dur="500"/>
                                        <p:tgtEl>
                                          <p:spTgt spid="21507">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507">
                                            <p:txEl>
                                              <p:pRg st="3" end="3"/>
                                            </p:txEl>
                                          </p:spTgt>
                                        </p:tgtEl>
                                        <p:attrNameLst>
                                          <p:attrName>style.visibility</p:attrName>
                                        </p:attrNameLst>
                                      </p:cBhvr>
                                      <p:to>
                                        <p:strVal val="visible"/>
                                      </p:to>
                                    </p:set>
                                    <p:animEffect transition="in" filter="wipe(down)">
                                      <p:cBhvr>
                                        <p:cTn id="18" dur="500"/>
                                        <p:tgtEl>
                                          <p:spTgt spid="21507">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1507">
                                            <p:txEl>
                                              <p:pRg st="4" end="4"/>
                                            </p:txEl>
                                          </p:spTgt>
                                        </p:tgtEl>
                                        <p:attrNameLst>
                                          <p:attrName>style.visibility</p:attrName>
                                        </p:attrNameLst>
                                      </p:cBhvr>
                                      <p:to>
                                        <p:strVal val="visible"/>
                                      </p:to>
                                    </p:set>
                                    <p:animEffect transition="in" filter="wipe(down)">
                                      <p:cBhvr>
                                        <p:cTn id="21" dur="5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192024" y="164592"/>
            <a:ext cx="8759952" cy="1206500"/>
          </a:xfrm>
        </p:spPr>
        <p:txBody>
          <a:bodyPr/>
          <a:lstStyle/>
          <a:p>
            <a:r>
              <a:rPr lang="en-US" sz="4000" dirty="0"/>
              <a:t>Fair Value</a:t>
            </a:r>
          </a:p>
        </p:txBody>
      </p:sp>
      <p:sp>
        <p:nvSpPr>
          <p:cNvPr id="23555" name="Content Placeholder 2"/>
          <p:cNvSpPr>
            <a:spLocks noGrp="1"/>
          </p:cNvSpPr>
          <p:nvPr>
            <p:ph idx="1"/>
          </p:nvPr>
        </p:nvSpPr>
        <p:spPr>
          <a:xfrm>
            <a:off x="411480" y="1554480"/>
            <a:ext cx="8321040" cy="4937760"/>
          </a:xfrm>
        </p:spPr>
        <p:txBody>
          <a:bodyPr/>
          <a:lstStyle/>
          <a:p>
            <a:pPr marL="454025" indent="-454025">
              <a:spcBef>
                <a:spcPts val="600"/>
              </a:spcBef>
              <a:spcAft>
                <a:spcPts val="0"/>
              </a:spcAft>
              <a:buClr>
                <a:srgbClr val="00005C"/>
              </a:buClr>
              <a:buSzPct val="100000"/>
              <a:buFont typeface="Wingdings" panose="05000000000000000000" pitchFamily="2" charset="2"/>
              <a:buChar char="Ø"/>
            </a:pPr>
            <a:r>
              <a:rPr lang="en-US" dirty="0"/>
              <a:t>GAAP requires that fair value of assets acquired and liabilities assumed in a business combination be determined at the acquisition date. </a:t>
            </a:r>
          </a:p>
          <a:p>
            <a:pPr marL="454025" indent="-454025">
              <a:spcBef>
                <a:spcPts val="600"/>
              </a:spcBef>
              <a:spcAft>
                <a:spcPts val="0"/>
              </a:spcAft>
              <a:buClr>
                <a:srgbClr val="00005C"/>
              </a:buClr>
              <a:buSzPct val="100000"/>
              <a:buFont typeface="Wingdings" panose="05000000000000000000" pitchFamily="2" charset="2"/>
              <a:buChar char="Ø"/>
            </a:pPr>
            <a:r>
              <a:rPr lang="en-US" dirty="0"/>
              <a:t>Fair value: The price that would be received from selling an asset or paid for transferring a liability in an orderly transaction between market participants at the measurement date.</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22</a:t>
            </a:fld>
            <a:endParaRPr lang="en-US" sz="1000" dirty="0"/>
          </a:p>
        </p:txBody>
      </p:sp>
      <p:sp>
        <p:nvSpPr>
          <p:cNvPr id="8" name="TextBox 7"/>
          <p:cNvSpPr txBox="1"/>
          <p:nvPr/>
        </p:nvSpPr>
        <p:spPr>
          <a:xfrm>
            <a:off x="304800" y="152400"/>
            <a:ext cx="914400" cy="461665"/>
          </a:xfrm>
          <a:prstGeom prst="rect">
            <a:avLst/>
          </a:prstGeom>
          <a:noFill/>
        </p:spPr>
        <p:txBody>
          <a:bodyPr wrap="square" rtlCol="0">
            <a:spAutoFit/>
          </a:bodyPr>
          <a:lstStyle/>
          <a:p>
            <a:r>
              <a:rPr lang="en-US" b="1" u="none" dirty="0">
                <a:solidFill>
                  <a:srgbClr val="FFFFFF"/>
                </a:solidFill>
              </a:rPr>
              <a:t>LO 5</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192024" y="164592"/>
            <a:ext cx="8759952" cy="1206500"/>
          </a:xfrm>
        </p:spPr>
        <p:txBody>
          <a:bodyPr/>
          <a:lstStyle/>
          <a:p>
            <a:r>
              <a:rPr lang="en-US" sz="4000" dirty="0"/>
              <a:t>Valuation Techniques</a:t>
            </a:r>
          </a:p>
        </p:txBody>
      </p:sp>
      <p:sp>
        <p:nvSpPr>
          <p:cNvPr id="23555" name="Content Placeholder 2"/>
          <p:cNvSpPr>
            <a:spLocks noGrp="1"/>
          </p:cNvSpPr>
          <p:nvPr>
            <p:ph idx="1"/>
          </p:nvPr>
        </p:nvSpPr>
        <p:spPr>
          <a:xfrm>
            <a:off x="411480" y="1554480"/>
            <a:ext cx="8321040" cy="4937760"/>
          </a:xfrm>
        </p:spPr>
        <p:txBody>
          <a:bodyPr/>
          <a:lstStyle/>
          <a:p>
            <a:pPr marL="454025" indent="-454025">
              <a:buClr>
                <a:srgbClr val="00005C"/>
              </a:buClr>
              <a:buSzPct val="100000"/>
              <a:buNone/>
            </a:pPr>
            <a:r>
              <a:rPr lang="en-US" sz="2600" dirty="0"/>
              <a:t>ASC (820-10-35-28) identifies three valuation techniques:</a:t>
            </a:r>
          </a:p>
          <a:p>
            <a:pPr marL="514350" indent="-514350">
              <a:buClr>
                <a:srgbClr val="00005C"/>
              </a:buClr>
              <a:buSzPct val="100000"/>
              <a:buFont typeface="+mj-lt"/>
              <a:buAutoNum type="arabicPeriod"/>
            </a:pPr>
            <a:r>
              <a:rPr lang="en-US" sz="2600" dirty="0"/>
              <a:t>The market approach estimates fair values using other market transactions involving similar assets or liabilities.</a:t>
            </a:r>
          </a:p>
          <a:p>
            <a:pPr marL="457200" indent="-457200">
              <a:spcBef>
                <a:spcPts val="600"/>
              </a:spcBef>
              <a:buClr>
                <a:srgbClr val="00005C"/>
              </a:buClr>
              <a:buSzPct val="100000"/>
              <a:buFont typeface="+mj-lt"/>
              <a:buAutoNum type="arabicPeriod"/>
            </a:pPr>
            <a:r>
              <a:rPr lang="en-US" sz="2600" dirty="0"/>
              <a:t>The income approach relies on multi-period estimates of future cash flows projected to be generated by an asset.</a:t>
            </a:r>
          </a:p>
          <a:p>
            <a:pPr marL="457200" indent="-457200">
              <a:spcBef>
                <a:spcPts val="600"/>
              </a:spcBef>
              <a:buClr>
                <a:srgbClr val="00005C"/>
              </a:buClr>
              <a:buSzPct val="100000"/>
              <a:buFont typeface="+mj-lt"/>
              <a:buAutoNum type="arabicPeriod"/>
            </a:pPr>
            <a:r>
              <a:rPr lang="en-US" sz="2600" dirty="0"/>
              <a:t>The cost approach estimates fair values by reference to the current cost of replacing an asset with another of comparable economic utility.</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23</a:t>
            </a:fld>
            <a:endParaRPr lang="en-US" sz="1000" dirty="0"/>
          </a:p>
        </p:txBody>
      </p:sp>
      <p:sp>
        <p:nvSpPr>
          <p:cNvPr id="8" name="TextBox 7"/>
          <p:cNvSpPr txBox="1"/>
          <p:nvPr/>
        </p:nvSpPr>
        <p:spPr>
          <a:xfrm>
            <a:off x="304800" y="152400"/>
            <a:ext cx="914400" cy="461665"/>
          </a:xfrm>
          <a:prstGeom prst="rect">
            <a:avLst/>
          </a:prstGeom>
          <a:noFill/>
        </p:spPr>
        <p:txBody>
          <a:bodyPr wrap="square" rtlCol="0">
            <a:spAutoFit/>
          </a:bodyPr>
          <a:lstStyle/>
          <a:p>
            <a:r>
              <a:rPr lang="en-US" b="1" u="none" dirty="0">
                <a:solidFill>
                  <a:srgbClr val="FFFFFF"/>
                </a:solidFill>
              </a:rPr>
              <a:t>LO 5</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9911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 calcmode="lin" valueType="num">
                                      <p:cBhvr additive="base">
                                        <p:cTn id="2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Title 1"/>
          <p:cNvSpPr>
            <a:spLocks noGrp="1"/>
          </p:cNvSpPr>
          <p:nvPr>
            <p:ph type="title"/>
          </p:nvPr>
        </p:nvSpPr>
        <p:spPr>
          <a:xfrm>
            <a:off x="190500" y="164592"/>
            <a:ext cx="8763000" cy="1206500"/>
          </a:xfrm>
        </p:spPr>
        <p:txBody>
          <a:bodyPr/>
          <a:lstStyle/>
          <a:p>
            <a:r>
              <a:rPr lang="en-US" sz="4000" dirty="0"/>
              <a:t>Goodwill and Gains on Bargain Purchases</a:t>
            </a:r>
          </a:p>
        </p:txBody>
      </p:sp>
      <p:sp>
        <p:nvSpPr>
          <p:cNvPr id="25603" name="Content Placeholder 2"/>
          <p:cNvSpPr>
            <a:spLocks noGrp="1"/>
          </p:cNvSpPr>
          <p:nvPr>
            <p:ph idx="1"/>
          </p:nvPr>
        </p:nvSpPr>
        <p:spPr>
          <a:xfrm>
            <a:off x="411480" y="1554480"/>
            <a:ext cx="8321040" cy="4937760"/>
          </a:xfrm>
          <a:noFill/>
          <a:ln w="38100">
            <a:noFill/>
          </a:ln>
        </p:spPr>
        <p:txBody>
          <a:bodyPr/>
          <a:lstStyle/>
          <a:p>
            <a:pPr marL="0" indent="0">
              <a:spcBef>
                <a:spcPts val="0"/>
              </a:spcBef>
              <a:buClr>
                <a:srgbClr val="00005C"/>
              </a:buClr>
              <a:buNone/>
            </a:pPr>
            <a:r>
              <a:rPr lang="en-US" dirty="0"/>
              <a:t>What if the consideration transferred does NOT equal the fair value of the assets acquired?</a:t>
            </a:r>
          </a:p>
          <a:p>
            <a:pPr marL="454025" indent="-454025">
              <a:spcBef>
                <a:spcPts val="600"/>
              </a:spcBef>
              <a:buClr>
                <a:srgbClr val="00005C"/>
              </a:buClr>
              <a:buSzPct val="100000"/>
              <a:buFont typeface="Wingdings" charset="2"/>
              <a:buChar char="Ø"/>
            </a:pPr>
            <a:r>
              <a:rPr lang="en-US" dirty="0"/>
              <a:t>If the consideration transferred exceeds the net amount of the assets acquired and liabilities assumed, the difference is attributed to the asset goodwill by the acquiring company.</a:t>
            </a:r>
          </a:p>
          <a:p>
            <a:pPr marL="454025" indent="-454025">
              <a:spcBef>
                <a:spcPts val="600"/>
              </a:spcBef>
              <a:buClr>
                <a:srgbClr val="00005C"/>
              </a:buClr>
              <a:buSzPct val="100000"/>
              <a:buFont typeface="Wingdings" charset="2"/>
              <a:buChar char="Ø"/>
            </a:pPr>
            <a:r>
              <a:rPr lang="en-US" dirty="0"/>
              <a:t>If the fair value of the assets acquired and liabilities assumed exceeds the consideration transferred, a “gain on bargain purchase” is recognized by the acquiring business.</a:t>
            </a:r>
          </a:p>
        </p:txBody>
      </p:sp>
      <p:sp>
        <p:nvSpPr>
          <p:cNvPr id="8" name="Slide Number Placeholder 7"/>
          <p:cNvSpPr>
            <a:spLocks noGrp="1"/>
          </p:cNvSpPr>
          <p:nvPr>
            <p:ph type="sldNum" sz="quarter" idx="4"/>
          </p:nvPr>
        </p:nvSpPr>
        <p:spPr>
          <a:xfrm>
            <a:off x="8229600" y="6553200"/>
            <a:ext cx="533400" cy="381000"/>
          </a:xfrm>
        </p:spPr>
        <p:txBody>
          <a:bodyPr/>
          <a:lstStyle/>
          <a:p>
            <a:pPr>
              <a:defRPr/>
            </a:pPr>
            <a:r>
              <a:rPr lang="en-US" sz="1000" dirty="0"/>
              <a:t>2-</a:t>
            </a:r>
            <a:fld id="{B389CB3F-DA7F-4D11-BE91-32EDAB2B185B}" type="slidenum">
              <a:rPr lang="en-US" sz="1000" smtClean="0"/>
              <a:pPr>
                <a:defRPr/>
              </a:pPr>
              <a:t>24</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603">
                                            <p:txEl>
                                              <p:pRg st="1" end="1"/>
                                            </p:txEl>
                                          </p:spTgt>
                                        </p:tgtEl>
                                        <p:attrNameLst>
                                          <p:attrName>style.visibility</p:attrName>
                                        </p:attrNameLst>
                                      </p:cBhvr>
                                      <p:to>
                                        <p:strVal val="visible"/>
                                      </p:to>
                                    </p:set>
                                    <p:anim calcmode="lin" valueType="num">
                                      <p:cBhvr additive="base">
                                        <p:cTn id="13"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5603">
                                            <p:txEl>
                                              <p:pRg st="2" end="2"/>
                                            </p:txEl>
                                          </p:spTgt>
                                        </p:tgtEl>
                                        <p:attrNameLst>
                                          <p:attrName>style.visibility</p:attrName>
                                        </p:attrNameLst>
                                      </p:cBhvr>
                                      <p:to>
                                        <p:strVal val="visible"/>
                                      </p:to>
                                    </p:set>
                                    <p:anim calcmode="lin" valueType="num">
                                      <p:cBhvr additive="base">
                                        <p:cTn id="19"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2-5</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t>Determine the fair value of the consideration transferred for an acquisition, and allocate that fair value to specific assets acquired</a:t>
            </a:r>
          </a:p>
          <a:p>
            <a:pPr marL="0" indent="0">
              <a:spcBef>
                <a:spcPts val="0"/>
              </a:spcBef>
              <a:buNone/>
            </a:pPr>
            <a:r>
              <a:rPr lang="en-US" sz="3600" dirty="0"/>
              <a:t>(including goodwill) and liabilities assumed or to a gain on bargain purchase.</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25</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11776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192024" y="164592"/>
            <a:ext cx="8759952" cy="1206500"/>
          </a:xfrm>
        </p:spPr>
        <p:txBody>
          <a:bodyPr/>
          <a:lstStyle/>
          <a:p>
            <a:r>
              <a:rPr lang="en-US" sz="4000" dirty="0"/>
              <a:t>Consideration Transferred = Fair Value of Net Assets Acquired Example </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26</a:t>
            </a:fld>
            <a:endParaRPr lang="en-US" sz="1000" dirty="0"/>
          </a:p>
        </p:txBody>
      </p:sp>
      <p:sp>
        <p:nvSpPr>
          <p:cNvPr id="2" name="Rectangle 1"/>
          <p:cNvSpPr/>
          <p:nvPr/>
        </p:nvSpPr>
        <p:spPr>
          <a:xfrm>
            <a:off x="411480" y="1554480"/>
            <a:ext cx="8321040" cy="3447098"/>
          </a:xfrm>
          <a:prstGeom prst="rect">
            <a:avLst/>
          </a:prstGeom>
        </p:spPr>
        <p:txBody>
          <a:bodyPr wrap="square">
            <a:spAutoFit/>
          </a:bodyPr>
          <a:lstStyle/>
          <a:p>
            <a:pPr>
              <a:spcBef>
                <a:spcPts val="600"/>
              </a:spcBef>
              <a:spcAft>
                <a:spcPts val="600"/>
              </a:spcAft>
            </a:pPr>
            <a:r>
              <a:rPr lang="en-US" sz="2600" b="1" u="none" dirty="0">
                <a:solidFill>
                  <a:srgbClr val="00005C"/>
                </a:solidFill>
              </a:rPr>
              <a:t>Assume that BigNet agrees to pay cash of $550,000 and to issue 20,000 previously unissued shares of its $10 par value common stock (currently selling for $100 per share) for all of Smallport’s assets and liabilities. </a:t>
            </a:r>
          </a:p>
          <a:p>
            <a:pPr>
              <a:spcBef>
                <a:spcPts val="600"/>
              </a:spcBef>
              <a:spcAft>
                <a:spcPts val="600"/>
              </a:spcAft>
            </a:pPr>
            <a:r>
              <a:rPr lang="en-US" sz="2600" b="1" u="none" dirty="0">
                <a:solidFill>
                  <a:srgbClr val="00005C"/>
                </a:solidFill>
              </a:rPr>
              <a:t>Following the acquisition, Smallport then dissolves itself as a legal entity. The consideration transferred from BigNet to Smallport exactly equals the collective fair values of Smallport’s assets less liabilities.</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28832246"/>
      </p:ext>
    </p:extLst>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192024" y="164592"/>
            <a:ext cx="8759952" cy="1206500"/>
          </a:xfrm>
        </p:spPr>
        <p:txBody>
          <a:bodyPr/>
          <a:lstStyle/>
          <a:p>
            <a:r>
              <a:rPr lang="en-US" sz="4000" dirty="0"/>
              <a:t>Procedures for Consolidating Financial Information</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27</a:t>
            </a:fld>
            <a:endParaRPr lang="en-US" sz="1000" dirty="0"/>
          </a:p>
        </p:txBody>
      </p:sp>
      <p:sp>
        <p:nvSpPr>
          <p:cNvPr id="2" name="Rectangle 1"/>
          <p:cNvSpPr/>
          <p:nvPr/>
        </p:nvSpPr>
        <p:spPr>
          <a:xfrm>
            <a:off x="411480" y="1554480"/>
            <a:ext cx="8321040" cy="1107996"/>
          </a:xfrm>
          <a:prstGeom prst="rect">
            <a:avLst/>
          </a:prstGeom>
        </p:spPr>
        <p:txBody>
          <a:bodyPr wrap="square">
            <a:spAutoFit/>
          </a:bodyPr>
          <a:lstStyle/>
          <a:p>
            <a:pPr>
              <a:spcBef>
                <a:spcPts val="600"/>
              </a:spcBef>
              <a:spcAft>
                <a:spcPts val="600"/>
              </a:spcAft>
            </a:pPr>
            <a:r>
              <a:rPr lang="en-US" sz="2200" b="1" u="none" dirty="0">
                <a:solidFill>
                  <a:srgbClr val="00005C"/>
                </a:solidFill>
              </a:rPr>
              <a:t>The $2,550,000 fair value of the consideration transferred by BigNet equals the collective fair values of Smallport’s assets less liabilities and serves as the basis for recording the combination. </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4" name="Picture 3" descr="Screen Shot 2019-09-10 at 12.54.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631081"/>
            <a:ext cx="7848600" cy="3922119"/>
          </a:xfrm>
          <a:prstGeom prst="rect">
            <a:avLst/>
          </a:prstGeom>
        </p:spPr>
      </p:pic>
    </p:spTree>
    <p:extLst>
      <p:ext uri="{BB962C8B-B14F-4D97-AF65-F5344CB8AC3E}">
        <p14:creationId xmlns:p14="http://schemas.microsoft.com/office/powerpoint/2010/main" val="2847123996"/>
      </p:ext>
    </p:extLst>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192024" y="165100"/>
            <a:ext cx="8759952" cy="1206500"/>
          </a:xfrm>
        </p:spPr>
        <p:txBody>
          <a:bodyPr/>
          <a:lstStyle/>
          <a:p>
            <a:r>
              <a:rPr lang="en-US" sz="4000" dirty="0"/>
              <a:t>Procedures for Consolidating Financial Information (continued)</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28</a:t>
            </a:fld>
            <a:endParaRPr lang="en-US" sz="1000" dirty="0"/>
          </a:p>
        </p:txBody>
      </p:sp>
      <p:sp>
        <p:nvSpPr>
          <p:cNvPr id="3" name="Rectangle 2"/>
          <p:cNvSpPr/>
          <p:nvPr/>
        </p:nvSpPr>
        <p:spPr>
          <a:xfrm>
            <a:off x="411480" y="1554480"/>
            <a:ext cx="8321040" cy="4708982"/>
          </a:xfrm>
          <a:prstGeom prst="rect">
            <a:avLst/>
          </a:prstGeom>
        </p:spPr>
        <p:txBody>
          <a:bodyPr wrap="square" anchor="t">
            <a:spAutoFit/>
          </a:bodyPr>
          <a:lstStyle/>
          <a:p>
            <a:pPr>
              <a:spcBef>
                <a:spcPts val="600"/>
              </a:spcBef>
              <a:spcAft>
                <a:spcPts val="600"/>
              </a:spcAft>
            </a:pPr>
            <a:r>
              <a:rPr lang="en-US" sz="2800" b="1" u="none" dirty="0">
                <a:solidFill>
                  <a:srgbClr val="00005C"/>
                </a:solidFill>
              </a:rPr>
              <a:t>Legal and accounting distinctions divide business combinations into separate categories. Various procedures are utilized in this process according to the following sequence:</a:t>
            </a:r>
          </a:p>
          <a:p>
            <a:pPr marL="457200" indent="-457200">
              <a:spcBef>
                <a:spcPts val="600"/>
              </a:spcBef>
              <a:spcAft>
                <a:spcPts val="0"/>
              </a:spcAft>
              <a:buAutoNum type="arabicPeriod"/>
            </a:pPr>
            <a:r>
              <a:rPr lang="en-US" sz="2800" b="1" u="none" dirty="0">
                <a:solidFill>
                  <a:srgbClr val="00005C"/>
                </a:solidFill>
              </a:rPr>
              <a:t>Acquisition method when dissolution takes place.</a:t>
            </a:r>
          </a:p>
          <a:p>
            <a:pPr marL="457200" indent="-457200">
              <a:spcBef>
                <a:spcPts val="600"/>
              </a:spcBef>
              <a:spcAft>
                <a:spcPts val="0"/>
              </a:spcAft>
              <a:buAutoNum type="arabicPeriod"/>
            </a:pPr>
            <a:r>
              <a:rPr lang="en-US" sz="2800" b="1" u="none" dirty="0">
                <a:solidFill>
                  <a:srgbClr val="00005C"/>
                </a:solidFill>
              </a:rPr>
              <a:t>Acquisition method when separate incorporation is maintained.</a:t>
            </a:r>
          </a:p>
          <a:p>
            <a:pPr>
              <a:spcBef>
                <a:spcPts val="600"/>
              </a:spcBef>
              <a:spcAft>
                <a:spcPts val="600"/>
              </a:spcAft>
            </a:pPr>
            <a:r>
              <a:rPr lang="en-US" sz="2800" b="1" u="none" dirty="0">
                <a:solidFill>
                  <a:srgbClr val="002060"/>
                </a:solidFill>
                <a:latin typeface="Times New Roman"/>
                <a:cs typeface="Times New Roman"/>
              </a:rPr>
              <a:t>When an acquired firm’s legal status is dissolved in a business combination, the continuing firm owns the former firm’s net assets.</a:t>
            </a:r>
            <a:endParaRPr lang="en-US" sz="2800" b="1" dirty="0">
              <a:solidFill>
                <a:srgbClr val="00005C"/>
              </a:solidFill>
              <a:latin typeface="Times New Roman"/>
              <a:cs typeface="Times New Roman"/>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192024" y="165100"/>
            <a:ext cx="8759952" cy="1206500"/>
          </a:xfrm>
        </p:spPr>
        <p:txBody>
          <a:bodyPr/>
          <a:lstStyle/>
          <a:p>
            <a:r>
              <a:rPr lang="en-US" sz="4000" dirty="0"/>
              <a:t>Acquisition Method When Dissolution Takes Place</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29</a:t>
            </a:fld>
            <a:endParaRPr lang="en-US" sz="1000" dirty="0"/>
          </a:p>
        </p:txBody>
      </p:sp>
      <p:sp>
        <p:nvSpPr>
          <p:cNvPr id="3" name="Rectangle 2"/>
          <p:cNvSpPr/>
          <p:nvPr/>
        </p:nvSpPr>
        <p:spPr>
          <a:xfrm>
            <a:off x="411480" y="1554480"/>
            <a:ext cx="8321040" cy="4862870"/>
          </a:xfrm>
          <a:prstGeom prst="rect">
            <a:avLst/>
          </a:prstGeom>
        </p:spPr>
        <p:txBody>
          <a:bodyPr wrap="square">
            <a:spAutoFit/>
          </a:bodyPr>
          <a:lstStyle/>
          <a:p>
            <a:pPr>
              <a:spcBef>
                <a:spcPts val="600"/>
              </a:spcBef>
              <a:spcAft>
                <a:spcPts val="600"/>
              </a:spcAft>
            </a:pPr>
            <a:r>
              <a:rPr lang="en-US" sz="2800" b="1" u="none" dirty="0">
                <a:solidFill>
                  <a:srgbClr val="002060"/>
                </a:solidFill>
              </a:rPr>
              <a:t>The continuing firm prepares a journal entry to record</a:t>
            </a:r>
          </a:p>
          <a:p>
            <a:pPr marL="465138" indent="-350838">
              <a:spcBef>
                <a:spcPts val="600"/>
              </a:spcBef>
              <a:spcAft>
                <a:spcPts val="600"/>
              </a:spcAft>
              <a:buFont typeface="Arial"/>
              <a:buChar char="•"/>
            </a:pPr>
            <a:r>
              <a:rPr lang="en-US" sz="2800" b="1" u="none" dirty="0">
                <a:solidFill>
                  <a:srgbClr val="002060"/>
                </a:solidFill>
              </a:rPr>
              <a:t>Fair value of the consideration transferred to acquire the dissolved firm.</a:t>
            </a:r>
          </a:p>
          <a:p>
            <a:pPr marL="465138" indent="-350838">
              <a:spcBef>
                <a:spcPts val="600"/>
              </a:spcBef>
              <a:spcAft>
                <a:spcPts val="600"/>
              </a:spcAft>
              <a:buFont typeface="Arial"/>
              <a:buChar char="•"/>
            </a:pPr>
            <a:r>
              <a:rPr lang="en-US" sz="2800" b="1" u="none" dirty="0">
                <a:solidFill>
                  <a:srgbClr val="002060"/>
                </a:solidFill>
              </a:rPr>
              <a:t>Identified assets acquired and liabilities assumed at their individual fair values.</a:t>
            </a:r>
          </a:p>
          <a:p>
            <a:pPr marL="114300">
              <a:spcBef>
                <a:spcPts val="600"/>
              </a:spcBef>
              <a:spcAft>
                <a:spcPts val="600"/>
              </a:spcAft>
            </a:pPr>
            <a:r>
              <a:rPr lang="en-US" sz="2800" b="1" u="none" dirty="0">
                <a:solidFill>
                  <a:srgbClr val="002060"/>
                </a:solidFill>
              </a:rPr>
              <a:t>The entry to record the fair value of the combination depends on whether the consideration transferred is equal to, exceeds, or is less than the fair value of the net assets of the firm dissolved.</a:t>
            </a:r>
            <a:endParaRPr lang="en-US" sz="2800" b="1" dirty="0">
              <a:solidFill>
                <a:srgbClr val="002060"/>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12467702"/>
      </p:ext>
    </p:extLst>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2024" y="164592"/>
            <a:ext cx="8763000" cy="1206500"/>
          </a:xfrm>
        </p:spPr>
        <p:txBody>
          <a:bodyPr/>
          <a:lstStyle/>
          <a:p>
            <a:r>
              <a:rPr lang="en-US" sz="4000" dirty="0"/>
              <a:t>FASB ASC Topics 805 and 810</a:t>
            </a:r>
          </a:p>
        </p:txBody>
      </p:sp>
      <p:sp>
        <p:nvSpPr>
          <p:cNvPr id="7171" name="Rectangle 3"/>
          <p:cNvSpPr>
            <a:spLocks noGrp="1" noChangeArrowheads="1"/>
          </p:cNvSpPr>
          <p:nvPr>
            <p:ph idx="1"/>
          </p:nvPr>
        </p:nvSpPr>
        <p:spPr>
          <a:xfrm>
            <a:off x="411480" y="1554480"/>
            <a:ext cx="8321040" cy="4937760"/>
          </a:xfrm>
        </p:spPr>
        <p:txBody>
          <a:bodyPr/>
          <a:lstStyle/>
          <a:p>
            <a:pPr marL="454025" indent="-454025">
              <a:spcBef>
                <a:spcPts val="600"/>
              </a:spcBef>
              <a:spcAft>
                <a:spcPts val="0"/>
              </a:spcAft>
              <a:buClr>
                <a:srgbClr val="00005C"/>
              </a:buClr>
              <a:buSzPct val="100000"/>
              <a:buFont typeface="Wingdings" pitchFamily="2" charset="2"/>
              <a:buChar char="Ø"/>
            </a:pPr>
            <a:r>
              <a:rPr lang="en-US" dirty="0">
                <a:solidFill>
                  <a:srgbClr val="00005C"/>
                </a:solidFill>
              </a:rPr>
              <a:t>FASB Accounting Standards Codification (ASC) “Business Combinations” (Topic 805) and “Consolidation” (Topic 810) provide guidance using the </a:t>
            </a:r>
            <a:r>
              <a:rPr lang="en-US" i="1" dirty="0">
                <a:solidFill>
                  <a:srgbClr val="00005C"/>
                </a:solidFill>
              </a:rPr>
              <a:t>acquisition method</a:t>
            </a:r>
            <a:r>
              <a:rPr lang="en-US" dirty="0">
                <a:solidFill>
                  <a:srgbClr val="00005C"/>
                </a:solidFill>
              </a:rPr>
              <a:t>.</a:t>
            </a:r>
          </a:p>
          <a:p>
            <a:pPr marL="454025" indent="-454025">
              <a:spcBef>
                <a:spcPts val="600"/>
              </a:spcBef>
              <a:spcAft>
                <a:spcPts val="0"/>
              </a:spcAft>
              <a:buClr>
                <a:srgbClr val="00005C"/>
              </a:buClr>
              <a:buSzPct val="100000"/>
              <a:buFont typeface="Wingdings" pitchFamily="2" charset="2"/>
              <a:buChar char="Ø"/>
            </a:pPr>
            <a:r>
              <a:rPr lang="en-US" dirty="0">
                <a:solidFill>
                  <a:srgbClr val="00005C"/>
                </a:solidFill>
              </a:rPr>
              <a:t>The acquisition method embraces the </a:t>
            </a:r>
            <a:r>
              <a:rPr lang="en-US" i="1" dirty="0">
                <a:solidFill>
                  <a:srgbClr val="00005C"/>
                </a:solidFill>
              </a:rPr>
              <a:t>fair-value </a:t>
            </a:r>
            <a:r>
              <a:rPr lang="en-US" dirty="0">
                <a:solidFill>
                  <a:srgbClr val="00005C"/>
                </a:solidFill>
              </a:rPr>
              <a:t>measurement for measuring and assessing business activity.</a:t>
            </a:r>
          </a:p>
          <a:p>
            <a:pPr marL="854075" lvl="1" indent="-454025">
              <a:spcBef>
                <a:spcPts val="600"/>
              </a:spcBef>
              <a:spcAft>
                <a:spcPts val="0"/>
              </a:spcAft>
              <a:buClr>
                <a:srgbClr val="00005C"/>
              </a:buClr>
              <a:buSzPct val="100000"/>
              <a:buFont typeface="Wingdings" pitchFamily="2" charset="2"/>
              <a:buChar char="Ø"/>
            </a:pPr>
            <a:r>
              <a:rPr lang="en-US" dirty="0">
                <a:solidFill>
                  <a:srgbClr val="00005C"/>
                </a:solidFill>
              </a:rPr>
              <a:t>The cost principle was embraced in the past. </a:t>
            </a:r>
          </a:p>
          <a:p>
            <a:pPr marL="854075" lvl="1" indent="-454025">
              <a:spcBef>
                <a:spcPts val="600"/>
              </a:spcBef>
              <a:spcAft>
                <a:spcPts val="0"/>
              </a:spcAft>
              <a:buClr>
                <a:srgbClr val="00005C"/>
              </a:buClr>
              <a:buSzPct val="100000"/>
              <a:buFont typeface="Wingdings" pitchFamily="2" charset="2"/>
              <a:buChar char="Ø"/>
            </a:pPr>
            <a:r>
              <a:rPr lang="en-US" dirty="0">
                <a:solidFill>
                  <a:srgbClr val="00005C"/>
                </a:solidFill>
              </a:rPr>
              <a:t>This fundamental change has transformed the accounting for and reporting of business combinations.</a:t>
            </a:r>
          </a:p>
        </p:txBody>
      </p:sp>
      <p:sp>
        <p:nvSpPr>
          <p:cNvPr id="8" name="Slide Number Placeholder 12"/>
          <p:cNvSpPr>
            <a:spLocks noGrp="1"/>
          </p:cNvSpPr>
          <p:nvPr>
            <p:ph type="sldNum" sz="quarter" idx="4"/>
          </p:nvPr>
        </p:nvSpPr>
        <p:spPr>
          <a:prstGeom prst="rect">
            <a:avLst/>
          </a:prstGeom>
        </p:spPr>
        <p:txBody>
          <a:bodyPr/>
          <a:lstStyle>
            <a:lvl1pPr eaLnBrk="0" hangingPunct="0">
              <a:defRPr sz="1200" b="1" dirty="0">
                <a:solidFill>
                  <a:srgbClr val="000099"/>
                </a:solidFill>
              </a:defRPr>
            </a:lvl1pPr>
          </a:lstStyle>
          <a:p>
            <a:pPr>
              <a:defRPr/>
            </a:pPr>
            <a:r>
              <a:rPr lang="en-US" sz="1000" dirty="0">
                <a:solidFill>
                  <a:srgbClr val="002060"/>
                </a:solidFill>
              </a:rPr>
              <a:t>2-</a:t>
            </a:r>
            <a:fld id="{B389CB3F-DA7F-4D11-BE91-32EDAB2B185B}" type="slidenum">
              <a:rPr lang="en-US" sz="1000" smtClean="0">
                <a:solidFill>
                  <a:srgbClr val="002060"/>
                </a:solidFill>
              </a:rPr>
              <a:pPr>
                <a:defRPr/>
              </a:pPr>
              <a:t>3</a:t>
            </a:fld>
            <a:endParaRPr lang="en-US" sz="1000" dirty="0">
              <a:solidFill>
                <a:srgbClr val="002060"/>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wipe(down)">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wipe(down)">
                                      <p:cBhvr>
                                        <p:cTn id="12" dur="500"/>
                                        <p:tgtEl>
                                          <p:spTgt spid="7171">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171">
                                            <p:txEl>
                                              <p:pRg st="2" end="2"/>
                                            </p:txEl>
                                          </p:spTgt>
                                        </p:tgtEl>
                                        <p:attrNameLst>
                                          <p:attrName>style.visibility</p:attrName>
                                        </p:attrNameLst>
                                      </p:cBhvr>
                                      <p:to>
                                        <p:strVal val="visible"/>
                                      </p:to>
                                    </p:set>
                                    <p:animEffect transition="in" filter="wipe(down)">
                                      <p:cBhvr>
                                        <p:cTn id="15" dur="500"/>
                                        <p:tgtEl>
                                          <p:spTgt spid="7171">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171">
                                            <p:txEl>
                                              <p:pRg st="3" end="3"/>
                                            </p:txEl>
                                          </p:spTgt>
                                        </p:tgtEl>
                                        <p:attrNameLst>
                                          <p:attrName>style.visibility</p:attrName>
                                        </p:attrNameLst>
                                      </p:cBhvr>
                                      <p:to>
                                        <p:strVal val="visible"/>
                                      </p:to>
                                    </p:set>
                                    <p:animEffect transition="in" filter="wipe(down)">
                                      <p:cBhvr>
                                        <p:cTn id="18" dur="500"/>
                                        <p:tgtEl>
                                          <p:spTgt spid="7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2-6a</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t>Prepare an acquiring firm’s journal entry to record a business combination when dissolution takes place. </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30</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651819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192024" y="164592"/>
            <a:ext cx="8759952" cy="1206500"/>
          </a:xfrm>
        </p:spPr>
        <p:txBody>
          <a:bodyPr/>
          <a:lstStyle/>
          <a:p>
            <a:r>
              <a:rPr lang="en-US" sz="3500" dirty="0"/>
              <a:t>Consideration Transferred = Fair Values of Net Assets Acquired—Subsidiary Dissolved</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31</a:t>
            </a:fld>
            <a:endParaRPr lang="en-US" sz="1000" dirty="0"/>
          </a:p>
        </p:txBody>
      </p:sp>
      <p:sp>
        <p:nvSpPr>
          <p:cNvPr id="2" name="Rectangle 1"/>
          <p:cNvSpPr/>
          <p:nvPr/>
        </p:nvSpPr>
        <p:spPr>
          <a:xfrm>
            <a:off x="411480" y="1554480"/>
            <a:ext cx="8321040" cy="1569660"/>
          </a:xfrm>
          <a:prstGeom prst="rect">
            <a:avLst/>
          </a:prstGeom>
        </p:spPr>
        <p:txBody>
          <a:bodyPr wrap="square">
            <a:spAutoFit/>
          </a:bodyPr>
          <a:lstStyle/>
          <a:p>
            <a:pPr>
              <a:spcBef>
                <a:spcPts val="600"/>
              </a:spcBef>
              <a:spcAft>
                <a:spcPts val="600"/>
              </a:spcAft>
            </a:pPr>
            <a:r>
              <a:rPr lang="en-US" b="1" u="none" dirty="0">
                <a:solidFill>
                  <a:srgbClr val="00005C"/>
                </a:solidFill>
              </a:rPr>
              <a:t>Under the acquisition method, BigNet records Smallport’s assets and liabilities at fair value, ignoring original book values. Revenue, expense, dividend, and equity accounts cannot be transferred to a parent and are not included.</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2.59.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3048000"/>
            <a:ext cx="8839200" cy="3473810"/>
          </a:xfrm>
          <a:prstGeom prst="rect">
            <a:avLst/>
          </a:prstGeom>
        </p:spPr>
      </p:pic>
    </p:spTree>
    <p:extLst>
      <p:ext uri="{BB962C8B-B14F-4D97-AF65-F5344CB8AC3E}">
        <p14:creationId xmlns:p14="http://schemas.microsoft.com/office/powerpoint/2010/main" val="2642790774"/>
      </p:ext>
    </p:extLst>
  </p:cSld>
  <p:clrMapOvr>
    <a:masterClrMapping/>
  </p:clrMapOvr>
  <p:transition>
    <p:zoom/>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192024" y="164592"/>
            <a:ext cx="8759952" cy="1206500"/>
          </a:xfrm>
        </p:spPr>
        <p:txBody>
          <a:bodyPr/>
          <a:lstStyle/>
          <a:p>
            <a:r>
              <a:rPr lang="en-US" sz="3200" dirty="0"/>
              <a:t>Consideration Transferred Exceeds Fair Values of Net Assets Acquired and Liabilities Assumed </a:t>
            </a:r>
          </a:p>
        </p:txBody>
      </p:sp>
      <p:sp>
        <p:nvSpPr>
          <p:cNvPr id="6" name="Slide Number Placeholder 5"/>
          <p:cNvSpPr>
            <a:spLocks noGrp="1"/>
          </p:cNvSpPr>
          <p:nvPr>
            <p:ph type="sldNum" sz="quarter" idx="4"/>
          </p:nvPr>
        </p:nvSpPr>
        <p:spPr>
          <a:xfrm>
            <a:off x="8229600" y="6553200"/>
            <a:ext cx="533400" cy="381000"/>
          </a:xfrm>
        </p:spPr>
        <p:txBody>
          <a:bodyPr/>
          <a:lstStyle/>
          <a:p>
            <a:pPr>
              <a:defRPr/>
            </a:pPr>
            <a:r>
              <a:rPr lang="en-US" sz="1000" dirty="0"/>
              <a:t>2-</a:t>
            </a:r>
            <a:fld id="{B389CB3F-DA7F-4D11-BE91-32EDAB2B185B}" type="slidenum">
              <a:rPr lang="en-US" sz="1000" smtClean="0"/>
              <a:pPr>
                <a:defRPr/>
              </a:pPr>
              <a:t>32</a:t>
            </a:fld>
            <a:endParaRPr lang="en-US" sz="1000" dirty="0"/>
          </a:p>
        </p:txBody>
      </p:sp>
      <p:sp>
        <p:nvSpPr>
          <p:cNvPr id="10" name="TextBox 9"/>
          <p:cNvSpPr txBox="1"/>
          <p:nvPr/>
        </p:nvSpPr>
        <p:spPr>
          <a:xfrm>
            <a:off x="152400" y="5243899"/>
            <a:ext cx="152400" cy="318701"/>
          </a:xfrm>
          <a:prstGeom prst="rect">
            <a:avLst/>
          </a:prstGeom>
          <a:solidFill>
            <a:srgbClr val="FFFFFF"/>
          </a:solidFill>
        </p:spPr>
        <p:txBody>
          <a:bodyPr wrap="square" rtlCol="0">
            <a:spAutoFit/>
          </a:bodyPr>
          <a:lstStyle/>
          <a:p>
            <a:endParaRPr lang="en-US" sz="1200" b="1" u="none" dirty="0">
              <a:solidFill>
                <a:schemeClr val="bg2">
                  <a:lumMod val="60000"/>
                  <a:lumOff val="40000"/>
                </a:schemeClr>
              </a:solidFill>
              <a:latin typeface="+mj-lt"/>
            </a:endParaRPr>
          </a:p>
        </p:txBody>
      </p:sp>
      <p:sp>
        <p:nvSpPr>
          <p:cNvPr id="2" name="Rectangle 1"/>
          <p:cNvSpPr/>
          <p:nvPr/>
        </p:nvSpPr>
        <p:spPr>
          <a:xfrm>
            <a:off x="411480" y="1554480"/>
            <a:ext cx="8321040" cy="3939540"/>
          </a:xfrm>
          <a:prstGeom prst="rect">
            <a:avLst/>
          </a:prstGeom>
        </p:spPr>
        <p:txBody>
          <a:bodyPr wrap="square">
            <a:spAutoFit/>
          </a:bodyPr>
          <a:lstStyle/>
          <a:p>
            <a:pPr>
              <a:spcBef>
                <a:spcPts val="600"/>
              </a:spcBef>
              <a:spcAft>
                <a:spcPts val="600"/>
              </a:spcAft>
            </a:pPr>
            <a:r>
              <a:rPr lang="en-US" b="1" u="none" dirty="0">
                <a:solidFill>
                  <a:srgbClr val="00005C"/>
                </a:solidFill>
              </a:rPr>
              <a:t>BigNet transfers to the owners of Smallport consideration of $1,000,000 in cash plus 20,000 shares of common stock with a fair value of $100 per share in exchange for ownership of the company. The $3,000,000 consideration transferred from BigNet to Smallport results in an excess amount exchanged over the fair value of the net assets acquired. </a:t>
            </a:r>
          </a:p>
          <a:p>
            <a:pPr>
              <a:spcBef>
                <a:spcPts val="600"/>
              </a:spcBef>
              <a:spcAft>
                <a:spcPts val="600"/>
              </a:spcAft>
            </a:pPr>
            <a:r>
              <a:rPr lang="en-US" b="1" u="none" dirty="0">
                <a:solidFill>
                  <a:srgbClr val="00005C"/>
                </a:solidFill>
              </a:rPr>
              <a:t>When the consideration transferred in an acquisition exceeds total net fair value of the identified assets and liabilities, the excess ($450,000 in this case) is allocated to an unidentifiable asset known as goodwill.</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7462964"/>
      </p:ext>
    </p:extLst>
  </p:cSld>
  <p:clrMapOvr>
    <a:masterClrMapping/>
  </p:clrMapOvr>
  <p:transition>
    <p:zoom/>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a:xfrm>
            <a:off x="192024" y="165100"/>
            <a:ext cx="8759952" cy="1206500"/>
          </a:xfrm>
        </p:spPr>
        <p:txBody>
          <a:bodyPr/>
          <a:lstStyle/>
          <a:p>
            <a:r>
              <a:rPr lang="en-US" sz="4000" dirty="0"/>
              <a:t>Journal Entry to Record an Acquisition Resulting in Goodwill </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33</a:t>
            </a:fld>
            <a:endParaRPr lang="en-US" sz="1000" dirty="0"/>
          </a:p>
        </p:txBody>
      </p:sp>
      <p:sp>
        <p:nvSpPr>
          <p:cNvPr id="2" name="Rectangle 1"/>
          <p:cNvSpPr/>
          <p:nvPr/>
        </p:nvSpPr>
        <p:spPr>
          <a:xfrm>
            <a:off x="411480" y="1554480"/>
            <a:ext cx="8321040" cy="1569660"/>
          </a:xfrm>
          <a:prstGeom prst="rect">
            <a:avLst/>
          </a:prstGeom>
        </p:spPr>
        <p:txBody>
          <a:bodyPr wrap="square">
            <a:spAutoFit/>
          </a:bodyPr>
          <a:lstStyle/>
          <a:p>
            <a:r>
              <a:rPr lang="en-US" b="1" u="none" dirty="0">
                <a:solidFill>
                  <a:srgbClr val="00005C"/>
                </a:solidFill>
              </a:rPr>
              <a:t>BigNet’s $3,000,000 consideration results in $450,000 in excess of the fair value of Smallport’s net assets. BigNet records $450,000 in goodwill and the fair value of each asset and liability in the following journal entry at the acquisition date.</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00.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048000"/>
            <a:ext cx="7768958" cy="3530129"/>
          </a:xfrm>
          <a:prstGeom prst="rect">
            <a:avLst/>
          </a:prstGeom>
        </p:spPr>
      </p:pic>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a:xfrm>
            <a:off x="192024" y="165100"/>
            <a:ext cx="8759952" cy="1207008"/>
          </a:xfrm>
        </p:spPr>
        <p:txBody>
          <a:bodyPr/>
          <a:lstStyle/>
          <a:p>
            <a:r>
              <a:rPr lang="en-US" sz="4000" dirty="0"/>
              <a:t>Consideration Transferred Is Less Than Net Identified Asset Fair Values</a:t>
            </a:r>
          </a:p>
        </p:txBody>
      </p:sp>
      <p:sp>
        <p:nvSpPr>
          <p:cNvPr id="7" name="Slide Number Placeholder 6"/>
          <p:cNvSpPr>
            <a:spLocks noGrp="1"/>
          </p:cNvSpPr>
          <p:nvPr>
            <p:ph type="sldNum" sz="quarter" idx="4"/>
          </p:nvPr>
        </p:nvSpPr>
        <p:spPr>
          <a:xfrm>
            <a:off x="8229600" y="6553200"/>
            <a:ext cx="533400" cy="381000"/>
          </a:xfrm>
        </p:spPr>
        <p:txBody>
          <a:bodyPr/>
          <a:lstStyle/>
          <a:p>
            <a:pPr>
              <a:defRPr/>
            </a:pPr>
            <a:r>
              <a:rPr lang="en-US" sz="1000" dirty="0"/>
              <a:t>2-</a:t>
            </a:r>
            <a:fld id="{B389CB3F-DA7F-4D11-BE91-32EDAB2B185B}" type="slidenum">
              <a:rPr lang="en-US" sz="1000" smtClean="0"/>
              <a:pPr>
                <a:defRPr/>
              </a:pPr>
              <a:t>34</a:t>
            </a:fld>
            <a:endParaRPr lang="en-US" sz="1000" dirty="0"/>
          </a:p>
        </p:txBody>
      </p:sp>
      <p:sp>
        <p:nvSpPr>
          <p:cNvPr id="2" name="Rectangle 1"/>
          <p:cNvSpPr/>
          <p:nvPr/>
        </p:nvSpPr>
        <p:spPr>
          <a:xfrm>
            <a:off x="411480" y="1554480"/>
            <a:ext cx="8321040" cy="4124206"/>
          </a:xfrm>
          <a:prstGeom prst="rect">
            <a:avLst/>
          </a:prstGeom>
        </p:spPr>
        <p:txBody>
          <a:bodyPr wrap="square">
            <a:spAutoFit/>
          </a:bodyPr>
          <a:lstStyle/>
          <a:p>
            <a:pPr marL="457200" indent="-457200">
              <a:spcBef>
                <a:spcPts val="600"/>
              </a:spcBef>
              <a:spcAft>
                <a:spcPts val="0"/>
              </a:spcAft>
              <a:buClr>
                <a:srgbClr val="00005C"/>
              </a:buClr>
              <a:buFont typeface="Wingdings" panose="05000000000000000000" pitchFamily="2" charset="2"/>
              <a:buChar char="Ø"/>
            </a:pPr>
            <a:r>
              <a:rPr lang="en-US" sz="2800" b="1" u="none" dirty="0">
                <a:solidFill>
                  <a:srgbClr val="00005C"/>
                </a:solidFill>
              </a:rPr>
              <a:t>An exception to the general rule of recording business acquisitions at fair value of the consideration transferred occurs in the rare circumstance of a bargain purchase. </a:t>
            </a:r>
          </a:p>
          <a:p>
            <a:pPr marL="457200" indent="-457200">
              <a:spcBef>
                <a:spcPts val="600"/>
              </a:spcBef>
              <a:spcAft>
                <a:spcPts val="0"/>
              </a:spcAft>
              <a:buClr>
                <a:srgbClr val="00005C"/>
              </a:buClr>
              <a:buFont typeface="Wingdings" panose="05000000000000000000" pitchFamily="2" charset="2"/>
              <a:buChar char="Ø"/>
            </a:pPr>
            <a:r>
              <a:rPr lang="en-US" sz="2800" b="1" u="none" dirty="0">
                <a:solidFill>
                  <a:srgbClr val="00005C"/>
                </a:solidFill>
              </a:rPr>
              <a:t>Bargain purchase: The fair value of the consideration transferred by the acquirer is less than the fair value received in an acquisition, which is considered more relevant for asset valuation than the consideration transferred.</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5271822"/>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a:xfrm>
            <a:off x="192024" y="164592"/>
            <a:ext cx="8763000" cy="1207008"/>
          </a:xfrm>
        </p:spPr>
        <p:txBody>
          <a:bodyPr/>
          <a:lstStyle/>
          <a:p>
            <a:r>
              <a:rPr lang="en-US" sz="4000" dirty="0"/>
              <a:t>Journal Entry to Record a Bargain Purchase</a:t>
            </a:r>
          </a:p>
        </p:txBody>
      </p:sp>
      <p:sp>
        <p:nvSpPr>
          <p:cNvPr id="7" name="Slide Number Placeholder 6"/>
          <p:cNvSpPr>
            <a:spLocks noGrp="1"/>
          </p:cNvSpPr>
          <p:nvPr>
            <p:ph type="sldNum" sz="quarter" idx="4"/>
          </p:nvPr>
        </p:nvSpPr>
        <p:spPr>
          <a:xfrm>
            <a:off x="8229600" y="6553200"/>
            <a:ext cx="533400" cy="381000"/>
          </a:xfrm>
        </p:spPr>
        <p:txBody>
          <a:bodyPr/>
          <a:lstStyle/>
          <a:p>
            <a:pPr>
              <a:defRPr/>
            </a:pPr>
            <a:r>
              <a:rPr lang="en-US" sz="1000" dirty="0"/>
              <a:t>2-</a:t>
            </a:r>
            <a:fld id="{B389CB3F-DA7F-4D11-BE91-32EDAB2B185B}" type="slidenum">
              <a:rPr lang="en-US" sz="1000" smtClean="0"/>
              <a:pPr>
                <a:defRPr/>
              </a:pPr>
              <a:t>35</a:t>
            </a:fld>
            <a:endParaRPr lang="en-US" sz="1000" dirty="0"/>
          </a:p>
        </p:txBody>
      </p:sp>
      <p:sp>
        <p:nvSpPr>
          <p:cNvPr id="2" name="Rectangle 1"/>
          <p:cNvSpPr/>
          <p:nvPr/>
        </p:nvSpPr>
        <p:spPr>
          <a:xfrm>
            <a:off x="411480" y="1554540"/>
            <a:ext cx="8321040" cy="1569660"/>
          </a:xfrm>
          <a:prstGeom prst="rect">
            <a:avLst/>
          </a:prstGeom>
        </p:spPr>
        <p:txBody>
          <a:bodyPr wrap="square">
            <a:spAutoFit/>
          </a:bodyPr>
          <a:lstStyle/>
          <a:p>
            <a:r>
              <a:rPr lang="en-US" b="1" u="none" dirty="0">
                <a:solidFill>
                  <a:srgbClr val="00005C"/>
                </a:solidFill>
              </a:rPr>
              <a:t>BigNet transfers consideration of $2,000,000 to the owners of Smallport in exchange for their business. BigNet conveys no cash and issues 20,000 shares of $10 par common stock that has a $100 per share fair value. </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02.3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048000"/>
            <a:ext cx="8303289" cy="3502478"/>
          </a:xfrm>
          <a:prstGeom prst="rect">
            <a:avLst/>
          </a:prstGeom>
        </p:spPr>
      </p:pic>
    </p:spTree>
    <p:extLst>
      <p:ext uri="{BB962C8B-B14F-4D97-AF65-F5344CB8AC3E}">
        <p14:creationId xmlns:p14="http://schemas.microsoft.com/office/powerpoint/2010/main" val="1196762978"/>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2-6b</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t>Prepare an acquiring firm’s journal entry to record the various related costs involved in a business combination. </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36</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173681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sz="4000" dirty="0"/>
              <a:t>Related Costs of Business Combinations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37</a:t>
            </a:fld>
            <a:endParaRPr lang="en-US" sz="1000" dirty="0"/>
          </a:p>
        </p:txBody>
      </p:sp>
      <p:sp>
        <p:nvSpPr>
          <p:cNvPr id="2" name="Rectangle 1"/>
          <p:cNvSpPr/>
          <p:nvPr/>
        </p:nvSpPr>
        <p:spPr>
          <a:xfrm>
            <a:off x="411480" y="1554480"/>
            <a:ext cx="8321040" cy="4755147"/>
          </a:xfrm>
          <a:prstGeom prst="rect">
            <a:avLst/>
          </a:prstGeom>
        </p:spPr>
        <p:txBody>
          <a:bodyPr wrap="square">
            <a:spAutoFit/>
          </a:bodyPr>
          <a:lstStyle/>
          <a:p>
            <a:pPr>
              <a:spcBef>
                <a:spcPts val="600"/>
              </a:spcBef>
            </a:pPr>
            <a:r>
              <a:rPr lang="en-US" b="1" u="none" dirty="0">
                <a:solidFill>
                  <a:srgbClr val="00005C"/>
                </a:solidFill>
              </a:rPr>
              <a:t>Three additional categories of costs are incurred in business combinations, regardless of whether dissolution takes place: </a:t>
            </a:r>
          </a:p>
          <a:p>
            <a:pPr marL="457200" indent="-457200">
              <a:spcBef>
                <a:spcPts val="600"/>
              </a:spcBef>
              <a:buAutoNum type="arabicPeriod"/>
            </a:pPr>
            <a:r>
              <a:rPr lang="en-US" b="1" u="none" dirty="0">
                <a:solidFill>
                  <a:srgbClr val="00005C"/>
                </a:solidFill>
              </a:rPr>
              <a:t>Attorneys, accountants, investment bankers, and other professionals engaged for combination-related services. These service fees are expensed in the period incurred. </a:t>
            </a:r>
          </a:p>
          <a:p>
            <a:pPr marL="457200" indent="-457200">
              <a:spcBef>
                <a:spcPts val="600"/>
              </a:spcBef>
              <a:buAutoNum type="arabicPeriod"/>
            </a:pPr>
            <a:r>
              <a:rPr lang="en-US" b="1" u="none" dirty="0">
                <a:solidFill>
                  <a:srgbClr val="00005C"/>
                </a:solidFill>
              </a:rPr>
              <a:t>An acquiring firm’s internal costs (secretarial and management time allocated to the acquisition activity). Such indirect costs are reported as current year expenses, too.</a:t>
            </a:r>
          </a:p>
          <a:p>
            <a:pPr marL="457200" indent="-457200">
              <a:spcBef>
                <a:spcPts val="600"/>
              </a:spcBef>
              <a:buAutoNum type="arabicPeriod"/>
            </a:pPr>
            <a:r>
              <a:rPr lang="en-US" b="1" u="none" dirty="0">
                <a:solidFill>
                  <a:srgbClr val="00005C"/>
                </a:solidFill>
              </a:rPr>
              <a:t>Amounts incurred to register and issue securities in connection with a business combination simply reduce the otherwise determinable fair value of those securities.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049439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sz="4000" dirty="0"/>
              <a:t>Related Costs of Business Combinations (continued)</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38</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04.3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1200"/>
            <a:ext cx="9144000" cy="2809268"/>
          </a:xfrm>
          <a:prstGeom prst="rect">
            <a:avLst/>
          </a:prstGeom>
        </p:spPr>
      </p:pic>
    </p:spTree>
    <p:extLst>
      <p:ext uri="{BB962C8B-B14F-4D97-AF65-F5344CB8AC3E}">
        <p14:creationId xmlns:p14="http://schemas.microsoft.com/office/powerpoint/2010/main" val="1686849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2024" y="164592"/>
            <a:ext cx="8759952" cy="1206500"/>
          </a:xfrm>
        </p:spPr>
        <p:txBody>
          <a:bodyPr/>
          <a:lstStyle/>
          <a:p>
            <a:r>
              <a:rPr lang="en-US" sz="4000" dirty="0"/>
              <a:t>Journal Entry to Record Related Costs of Business Combinations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39</a:t>
            </a:fld>
            <a:endParaRPr lang="en-US" sz="1000" dirty="0"/>
          </a:p>
        </p:txBody>
      </p:sp>
      <p:sp>
        <p:nvSpPr>
          <p:cNvPr id="4" name="Rectangle 3"/>
          <p:cNvSpPr/>
          <p:nvPr/>
        </p:nvSpPr>
        <p:spPr>
          <a:xfrm>
            <a:off x="411480" y="1554479"/>
            <a:ext cx="8321040" cy="4937760"/>
          </a:xfrm>
          <a:prstGeom prst="rect">
            <a:avLst/>
          </a:prstGeom>
        </p:spPr>
        <p:txBody>
          <a:bodyPr wrap="square">
            <a:spAutoFit/>
          </a:bodyPr>
          <a:lstStyle/>
          <a:p>
            <a:r>
              <a:rPr lang="en-US" b="1" u="none" dirty="0">
                <a:solidFill>
                  <a:srgbClr val="00005C"/>
                </a:solidFill>
              </a:rPr>
              <a:t>Regardless of whether dissolution occurs or separate incorporation is maintained, BigNet records these transactions as follows:</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2" name="Picture 1" descr="Screen Shot 2019-09-10 at 1.05.0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19400"/>
            <a:ext cx="9144000" cy="3600833"/>
          </a:xfrm>
          <a:prstGeom prst="rect">
            <a:avLst/>
          </a:prstGeom>
        </p:spPr>
      </p:pic>
    </p:spTree>
    <p:extLst>
      <p:ext uri="{BB962C8B-B14F-4D97-AF65-F5344CB8AC3E}">
        <p14:creationId xmlns:p14="http://schemas.microsoft.com/office/powerpoint/2010/main" val="2282674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2-1</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4</a:t>
            </a:fld>
            <a:endParaRPr lang="en-US" sz="1000" b="1" u="none" dirty="0">
              <a:solidFill>
                <a:srgbClr val="00005C"/>
              </a:solidFill>
            </a:endParaRPr>
          </a:p>
        </p:txBody>
      </p:sp>
      <p:sp>
        <p:nvSpPr>
          <p:cNvPr id="4" name="Rectangle 3"/>
          <p:cNvSpPr/>
          <p:nvPr/>
        </p:nvSpPr>
        <p:spPr>
          <a:xfrm>
            <a:off x="411480" y="1554480"/>
            <a:ext cx="8321040" cy="1200329"/>
          </a:xfrm>
          <a:prstGeom prst="rect">
            <a:avLst/>
          </a:prstGeom>
        </p:spPr>
        <p:txBody>
          <a:bodyPr>
            <a:spAutoFit/>
          </a:bodyPr>
          <a:lstStyle/>
          <a:p>
            <a:r>
              <a:rPr lang="en-US" sz="3600" b="1" u="none" dirty="0">
                <a:solidFill>
                  <a:srgbClr val="002060"/>
                </a:solidFill>
              </a:rPr>
              <a:t>Discuss the motives for business combinations.</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29896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2-6c</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t>Prepare an acquiring firm’s journal entry to record a business combination when the acquired firm retains its separate existence.</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40</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557025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92024" y="164592"/>
            <a:ext cx="8759952" cy="1206500"/>
          </a:xfrm>
        </p:spPr>
        <p:txBody>
          <a:bodyPr/>
          <a:lstStyle/>
          <a:p>
            <a:r>
              <a:rPr lang="en-US" sz="4000" dirty="0"/>
              <a:t>The Acquisition Method When Separate Incorporation Is Maintained</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41</a:t>
            </a:fld>
            <a:endParaRPr lang="en-US" sz="1000" dirty="0"/>
          </a:p>
        </p:txBody>
      </p:sp>
      <p:sp>
        <p:nvSpPr>
          <p:cNvPr id="11" name="TextBox 10"/>
          <p:cNvSpPr txBox="1"/>
          <p:nvPr/>
        </p:nvSpPr>
        <p:spPr>
          <a:xfrm>
            <a:off x="411480" y="1554480"/>
            <a:ext cx="8321040" cy="4647427"/>
          </a:xfrm>
          <a:prstGeom prst="rect">
            <a:avLst/>
          </a:prstGeom>
          <a:noFill/>
        </p:spPr>
        <p:txBody>
          <a:bodyPr wrap="square">
            <a:spAutoFit/>
          </a:bodyPr>
          <a:lstStyle/>
          <a:p>
            <a:pPr>
              <a:spcBef>
                <a:spcPts val="600"/>
              </a:spcBef>
              <a:buClr>
                <a:srgbClr val="000036"/>
              </a:buClr>
            </a:pPr>
            <a:r>
              <a:rPr lang="en-US" sz="2300" b="1" u="none" dirty="0">
                <a:solidFill>
                  <a:srgbClr val="00005C"/>
                </a:solidFill>
              </a:rPr>
              <a:t>Significant differences are evident in combinations in which each company remains a legally incorporated separate entity.</a:t>
            </a:r>
          </a:p>
          <a:p>
            <a:pPr marL="457200" indent="-457200">
              <a:spcBef>
                <a:spcPts val="600"/>
              </a:spcBef>
              <a:buClr>
                <a:srgbClr val="000036"/>
              </a:buClr>
              <a:buFont typeface="+mj-lt"/>
              <a:buAutoNum type="arabicPeriod"/>
            </a:pPr>
            <a:r>
              <a:rPr lang="en-US" sz="2300" b="1" u="none" dirty="0">
                <a:solidFill>
                  <a:srgbClr val="00005C"/>
                </a:solidFill>
              </a:rPr>
              <a:t>Consolidation of the financial information is only simulated. </a:t>
            </a:r>
          </a:p>
          <a:p>
            <a:pPr marL="457200" indent="-457200">
              <a:spcBef>
                <a:spcPts val="600"/>
              </a:spcBef>
              <a:buClr>
                <a:srgbClr val="000036"/>
              </a:buClr>
              <a:buFont typeface="+mj-lt"/>
              <a:buAutoNum type="arabicPeriod"/>
            </a:pPr>
            <a:r>
              <a:rPr lang="en-US" sz="2300" b="1" u="none" dirty="0">
                <a:solidFill>
                  <a:srgbClr val="00005C"/>
                </a:solidFill>
              </a:rPr>
              <a:t>Acquiring company does not physically record the acquired assets and liabilities.</a:t>
            </a:r>
          </a:p>
          <a:p>
            <a:pPr marL="457200" indent="-457200">
              <a:spcBef>
                <a:spcPts val="600"/>
              </a:spcBef>
              <a:buClr>
                <a:srgbClr val="000036"/>
              </a:buClr>
              <a:buFont typeface="+mj-lt"/>
              <a:buAutoNum type="arabicPeriod"/>
            </a:pPr>
            <a:r>
              <a:rPr lang="en-US" sz="2300" b="1" u="none" dirty="0">
                <a:solidFill>
                  <a:srgbClr val="00005C"/>
                </a:solidFill>
              </a:rPr>
              <a:t>Dissolution does not occur; each company maintains independent record-keeping. </a:t>
            </a:r>
          </a:p>
          <a:p>
            <a:pPr marL="457200" indent="-457200">
              <a:spcBef>
                <a:spcPts val="600"/>
              </a:spcBef>
              <a:buClr>
                <a:srgbClr val="000036"/>
              </a:buClr>
              <a:buFont typeface="+mj-lt"/>
              <a:buAutoNum type="arabicPeriod"/>
            </a:pPr>
            <a:r>
              <a:rPr lang="en-US" sz="2300" b="1" u="none" dirty="0">
                <a:solidFill>
                  <a:srgbClr val="00005C"/>
                </a:solidFill>
              </a:rPr>
              <a:t>To facilitate the preparation of consolidated financial statements, a worksheet and consolidation entries are employed using data gathered from these separate companies although neither company ever records consolidation worksheet entries in its journals.</a:t>
            </a:r>
            <a:endParaRPr lang="en-US" sz="2300" b="1"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42</a:t>
            </a:fld>
            <a:endParaRPr lang="en-US" sz="1000" dirty="0"/>
          </a:p>
        </p:txBody>
      </p:sp>
      <p:sp>
        <p:nvSpPr>
          <p:cNvPr id="2" name="Rectangle 1"/>
          <p:cNvSpPr/>
          <p:nvPr/>
        </p:nvSpPr>
        <p:spPr>
          <a:xfrm>
            <a:off x="411480" y="1554480"/>
            <a:ext cx="8321040" cy="3200876"/>
          </a:xfrm>
          <a:prstGeom prst="rect">
            <a:avLst/>
          </a:prstGeom>
        </p:spPr>
        <p:txBody>
          <a:bodyPr wrap="square">
            <a:spAutoFit/>
          </a:bodyPr>
          <a:lstStyle/>
          <a:p>
            <a:pPr>
              <a:spcBef>
                <a:spcPts val="600"/>
              </a:spcBef>
              <a:spcAft>
                <a:spcPts val="600"/>
              </a:spcAft>
            </a:pPr>
            <a:r>
              <a:rPr lang="en-US" b="1" u="none" dirty="0">
                <a:solidFill>
                  <a:srgbClr val="00005C"/>
                </a:solidFill>
              </a:rPr>
              <a:t>BigNet acquires Smallport Company on December 31 by issuing 26,000 shares of $10 par value common stock valued at $100 per share. BigNet pays fees of $40,000 to a third party for its assistance.</a:t>
            </a:r>
          </a:p>
          <a:p>
            <a:pPr>
              <a:spcBef>
                <a:spcPts val="600"/>
              </a:spcBef>
              <a:spcAft>
                <a:spcPts val="600"/>
              </a:spcAft>
            </a:pPr>
            <a:r>
              <a:rPr lang="en-US" b="1" u="none" dirty="0">
                <a:solidFill>
                  <a:srgbClr val="00005C"/>
                </a:solidFill>
              </a:rPr>
              <a:t>BigNet promises to pay an additional $83,200 to the former owners if Smallport’s earnings exceed $300,000 during the next annual period, with an expected present value of $20,000 for the contingent liability as shown below.</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4796" y="5257800"/>
            <a:ext cx="6774408" cy="8382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8" name="Rectangle 3"/>
          <p:cNvSpPr>
            <a:spLocks noGrp="1" noChangeArrowheads="1"/>
          </p:cNvSpPr>
          <p:nvPr>
            <p:ph type="title"/>
          </p:nvPr>
        </p:nvSpPr>
        <p:spPr>
          <a:xfrm>
            <a:off x="192024" y="164592"/>
            <a:ext cx="8759952" cy="1206500"/>
          </a:xfrm>
        </p:spPr>
        <p:txBody>
          <a:bodyPr/>
          <a:lstStyle/>
          <a:p>
            <a:r>
              <a:rPr lang="en-US" sz="4000" dirty="0"/>
              <a:t>Acquisition Method—Subsidiary Is Not Dissolved</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43</a:t>
            </a:fld>
            <a:endParaRPr lang="en-US" sz="1000" dirty="0"/>
          </a:p>
        </p:txBody>
      </p:sp>
      <p:sp>
        <p:nvSpPr>
          <p:cNvPr id="3" name="Rectangle 2"/>
          <p:cNvSpPr/>
          <p:nvPr/>
        </p:nvSpPr>
        <p:spPr>
          <a:xfrm>
            <a:off x="411480" y="1554480"/>
            <a:ext cx="8321040" cy="1785104"/>
          </a:xfrm>
          <a:prstGeom prst="rect">
            <a:avLst/>
          </a:prstGeom>
        </p:spPr>
        <p:txBody>
          <a:bodyPr wrap="square">
            <a:spAutoFit/>
          </a:bodyPr>
          <a:lstStyle/>
          <a:p>
            <a:r>
              <a:rPr lang="en-US" sz="2200" b="1" u="none" dirty="0">
                <a:solidFill>
                  <a:srgbClr val="00005C"/>
                </a:solidFill>
              </a:rPr>
              <a:t>When the subsidiary remains separate, the parent establishes an investment account that initially reflects the acquired firm’s acquisition-date fair value. Because Smallport maintains its separate identity, BigNet prepares the following journal entries on its books to record the business combination.</a:t>
            </a:r>
          </a:p>
        </p:txBody>
      </p:sp>
      <p:sp>
        <p:nvSpPr>
          <p:cNvPr id="9" name="Rectangle 3"/>
          <p:cNvSpPr>
            <a:spLocks noGrp="1" noChangeArrowheads="1"/>
          </p:cNvSpPr>
          <p:nvPr>
            <p:ph type="title"/>
          </p:nvPr>
        </p:nvSpPr>
        <p:spPr>
          <a:xfrm>
            <a:off x="192024" y="164592"/>
            <a:ext cx="8759952" cy="1206500"/>
          </a:xfrm>
        </p:spPr>
        <p:txBody>
          <a:bodyPr/>
          <a:lstStyle/>
          <a:p>
            <a:r>
              <a:rPr lang="en-US" sz="4000" dirty="0"/>
              <a:t>Acquisition Method—Subsidiary Is Not Dissolved (continued)</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2" name="Picture 1" descr="Screen Shot 2019-09-10 at 1.05.3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76600"/>
            <a:ext cx="9144000" cy="3318522"/>
          </a:xfrm>
          <a:prstGeom prst="rect">
            <a:avLst/>
          </a:prstGeom>
        </p:spPr>
      </p:pic>
    </p:spTree>
    <p:extLst>
      <p:ext uri="{BB962C8B-B14F-4D97-AF65-F5344CB8AC3E}">
        <p14:creationId xmlns:p14="http://schemas.microsoft.com/office/powerpoint/2010/main" val="660279341"/>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2-7</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t>Prepare a worksheet to consolidate the financial statements of two companies that form a business combination in the absence of dissolution.</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44</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464649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Acquisition Method—Consolidation Workpaper Example</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45</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07.3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447800"/>
            <a:ext cx="7302168" cy="5105400"/>
          </a:xfrm>
          <a:prstGeom prst="rect">
            <a:avLst/>
          </a:prstGeom>
        </p:spPr>
      </p:pic>
    </p:spTree>
    <p:extLst>
      <p:ext uri="{BB962C8B-B14F-4D97-AF65-F5344CB8AC3E}">
        <p14:creationId xmlns:p14="http://schemas.microsoft.com/office/powerpoint/2010/main" val="17989130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92024" y="164592"/>
            <a:ext cx="8759952" cy="1206500"/>
          </a:xfrm>
        </p:spPr>
        <p:txBody>
          <a:bodyPr/>
          <a:lstStyle/>
          <a:p>
            <a:r>
              <a:rPr lang="en-US" sz="4000" dirty="0"/>
              <a:t>Consolidation Worksheet Entries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46</a:t>
            </a:fld>
            <a:endParaRPr lang="en-US" sz="1000" dirty="0"/>
          </a:p>
        </p:txBody>
      </p:sp>
      <p:sp>
        <p:nvSpPr>
          <p:cNvPr id="11" name="TextBox 10"/>
          <p:cNvSpPr txBox="1"/>
          <p:nvPr/>
        </p:nvSpPr>
        <p:spPr>
          <a:xfrm>
            <a:off x="411480" y="1554480"/>
            <a:ext cx="8321040" cy="2646878"/>
          </a:xfrm>
          <a:prstGeom prst="rect">
            <a:avLst/>
          </a:prstGeom>
          <a:noFill/>
        </p:spPr>
        <p:txBody>
          <a:bodyPr wrap="square">
            <a:spAutoFit/>
          </a:bodyPr>
          <a:lstStyle/>
          <a:p>
            <a:pPr>
              <a:buClr>
                <a:srgbClr val="000036"/>
              </a:buClr>
            </a:pPr>
            <a:r>
              <a:rPr lang="en-US" sz="2600" b="1" u="none" dirty="0">
                <a:solidFill>
                  <a:srgbClr val="00005C"/>
                </a:solidFill>
              </a:rPr>
              <a:t>Consolidation worksheet entries (adjustments and eliminations) are entered on the worksheet only. </a:t>
            </a:r>
          </a:p>
          <a:p>
            <a:pPr>
              <a:spcBef>
                <a:spcPts val="600"/>
              </a:spcBef>
              <a:buClr>
                <a:srgbClr val="000036"/>
              </a:buClr>
            </a:pPr>
            <a:r>
              <a:rPr lang="en-US" sz="2600" b="1" u="none" dirty="0">
                <a:solidFill>
                  <a:srgbClr val="00005C"/>
                </a:solidFill>
              </a:rPr>
              <a:t>Steps in the process:</a:t>
            </a:r>
          </a:p>
          <a:p>
            <a:pPr marL="457200" indent="-457200">
              <a:spcBef>
                <a:spcPts val="600"/>
              </a:spcBef>
              <a:buClr>
                <a:srgbClr val="000036"/>
              </a:buClr>
              <a:buFont typeface="+mj-lt"/>
              <a:buAutoNum type="arabicPeriod"/>
              <a:defRPr/>
            </a:pPr>
            <a:r>
              <a:rPr lang="en-US" sz="2600" b="1" u="none" dirty="0">
                <a:solidFill>
                  <a:srgbClr val="00005C"/>
                </a:solidFill>
              </a:rPr>
              <a:t>Prior to constructing a worksheet, the parent prepares a formal allocation of the acquisition-date fair value similar to the equity method procedures.</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2" name="Picture 1" descr="Screen Shot 2019-09-10 at 1.09.2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4191000"/>
            <a:ext cx="6248400" cy="2321526"/>
          </a:xfrm>
          <a:prstGeom prst="rect">
            <a:avLst/>
          </a:prstGeom>
        </p:spPr>
      </p:pic>
    </p:spTree>
    <p:extLst>
      <p:ext uri="{BB962C8B-B14F-4D97-AF65-F5344CB8AC3E}">
        <p14:creationId xmlns:p14="http://schemas.microsoft.com/office/powerpoint/2010/main" val="15957385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 calcmode="lin" valueType="num">
                                      <p:cBhvr additive="base">
                                        <p:cTn id="1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92024" y="164592"/>
            <a:ext cx="8759952" cy="1206500"/>
          </a:xfrm>
        </p:spPr>
        <p:txBody>
          <a:bodyPr/>
          <a:lstStyle/>
          <a:p>
            <a:r>
              <a:rPr lang="en-US" sz="4000" dirty="0"/>
              <a:t>Consolidation Worksheet Entries (continued)</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47</a:t>
            </a:fld>
            <a:endParaRPr lang="en-US" sz="1000" dirty="0"/>
          </a:p>
        </p:txBody>
      </p:sp>
      <p:sp>
        <p:nvSpPr>
          <p:cNvPr id="11" name="TextBox 10"/>
          <p:cNvSpPr txBox="1"/>
          <p:nvPr/>
        </p:nvSpPr>
        <p:spPr>
          <a:xfrm>
            <a:off x="411480" y="1554480"/>
            <a:ext cx="8321040" cy="4647427"/>
          </a:xfrm>
          <a:prstGeom prst="rect">
            <a:avLst/>
          </a:prstGeom>
          <a:noFill/>
        </p:spPr>
        <p:txBody>
          <a:bodyPr wrap="square">
            <a:spAutoFit/>
          </a:bodyPr>
          <a:lstStyle/>
          <a:p>
            <a:pPr marL="514350" indent="-514350">
              <a:spcBef>
                <a:spcPts val="600"/>
              </a:spcBef>
              <a:buClr>
                <a:srgbClr val="00005C"/>
              </a:buClr>
              <a:buFont typeface="+mj-lt"/>
              <a:buAutoNum type="arabicPeriod" startAt="2"/>
              <a:defRPr/>
            </a:pPr>
            <a:r>
              <a:rPr lang="en-US" sz="2600" b="1" u="none" dirty="0">
                <a:solidFill>
                  <a:srgbClr val="00005C"/>
                </a:solidFill>
              </a:rPr>
              <a:t>Acquisition-date financial information for parent (after journal entry for the investment and combination costs) and sub is recorded in the first two columns of the worksheet (sub’s prior revenue and expense already closed).</a:t>
            </a:r>
          </a:p>
          <a:p>
            <a:pPr marL="514350" indent="-514350">
              <a:spcBef>
                <a:spcPts val="600"/>
              </a:spcBef>
              <a:buClr>
                <a:srgbClr val="00005C"/>
              </a:buClr>
              <a:buFont typeface="+mj-lt"/>
              <a:buAutoNum type="arabicPeriod" startAt="2"/>
              <a:defRPr/>
            </a:pPr>
            <a:r>
              <a:rPr lang="en-US" sz="2600" b="1" u="none" dirty="0">
                <a:solidFill>
                  <a:srgbClr val="002060"/>
                </a:solidFill>
              </a:rPr>
              <a:t>Remove the sub’s equity account balances and remove the Investment in Sub balance (Entry S).</a:t>
            </a:r>
          </a:p>
          <a:p>
            <a:pPr marL="514350" indent="-514350">
              <a:spcBef>
                <a:spcPts val="600"/>
              </a:spcBef>
              <a:buClr>
                <a:srgbClr val="00005C"/>
              </a:buClr>
              <a:buFont typeface="+mj-lt"/>
              <a:buAutoNum type="arabicPeriod" startAt="2"/>
              <a:defRPr/>
            </a:pPr>
            <a:r>
              <a:rPr lang="en-US" sz="2600" b="1" u="none" dirty="0">
                <a:solidFill>
                  <a:srgbClr val="002060"/>
                </a:solidFill>
              </a:rPr>
              <a:t>Remove the excess payment in the investment account at acquisition date and assign it to the specific accounts indicated by the fair-value allocation schedule (Entry A).</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315231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 calcmode="lin" valueType="num">
                                      <p:cBhvr additive="base">
                                        <p:cTn id="1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8"/>
          <p:cNvSpPr>
            <a:spLocks noGrp="1" noChangeArrowheads="1"/>
          </p:cNvSpPr>
          <p:nvPr>
            <p:ph type="title"/>
          </p:nvPr>
        </p:nvSpPr>
        <p:spPr>
          <a:xfrm>
            <a:off x="192024" y="164592"/>
            <a:ext cx="8759952" cy="1206500"/>
          </a:xfrm>
        </p:spPr>
        <p:txBody>
          <a:bodyPr/>
          <a:lstStyle/>
          <a:p>
            <a:r>
              <a:rPr lang="en-US" sz="4000" dirty="0"/>
              <a:t>Acquisition Method—Consolidation Workpaper Journal Entries</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48</a:t>
            </a:fld>
            <a:endParaRPr lang="en-US" sz="1000" dirty="0"/>
          </a:p>
        </p:txBody>
      </p:sp>
      <p:sp>
        <p:nvSpPr>
          <p:cNvPr id="2" name="Rectangle 1"/>
          <p:cNvSpPr/>
          <p:nvPr/>
        </p:nvSpPr>
        <p:spPr>
          <a:xfrm>
            <a:off x="3063240" y="3653135"/>
            <a:ext cx="3134191" cy="461665"/>
          </a:xfrm>
          <a:prstGeom prst="rect">
            <a:avLst/>
          </a:prstGeom>
        </p:spPr>
        <p:txBody>
          <a:bodyPr wrap="none">
            <a:spAutoFit/>
          </a:bodyPr>
          <a:lstStyle/>
          <a:p>
            <a:r>
              <a:rPr lang="en-US" b="1" u="none" dirty="0">
                <a:solidFill>
                  <a:srgbClr val="00005C"/>
                </a:solidFill>
              </a:rPr>
              <a:t>Consolidation Entry A </a:t>
            </a:r>
          </a:p>
        </p:txBody>
      </p:sp>
      <p:sp>
        <p:nvSpPr>
          <p:cNvPr id="3" name="Rectangle 2"/>
          <p:cNvSpPr/>
          <p:nvPr/>
        </p:nvSpPr>
        <p:spPr>
          <a:xfrm>
            <a:off x="3017353" y="1524000"/>
            <a:ext cx="3109295" cy="461665"/>
          </a:xfrm>
          <a:prstGeom prst="rect">
            <a:avLst/>
          </a:prstGeom>
        </p:spPr>
        <p:txBody>
          <a:bodyPr wrap="none">
            <a:spAutoFit/>
          </a:bodyPr>
          <a:lstStyle/>
          <a:p>
            <a:r>
              <a:rPr lang="en-US" b="1" u="none" dirty="0">
                <a:solidFill>
                  <a:srgbClr val="00005C"/>
                </a:solidFill>
              </a:rPr>
              <a:t>Consolidation Entry S</a:t>
            </a:r>
          </a:p>
        </p:txBody>
      </p:sp>
      <p:sp>
        <p:nvSpPr>
          <p:cNvPr id="8" name="Rectangle 7"/>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4" name="Picture 3" descr="Screen Shot 2019-09-10 at 1.12.3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57400"/>
            <a:ext cx="9144000" cy="1548540"/>
          </a:xfrm>
          <a:prstGeom prst="rect">
            <a:avLst/>
          </a:prstGeom>
        </p:spPr>
      </p:pic>
      <p:pic>
        <p:nvPicPr>
          <p:cNvPr id="5" name="Picture 4" descr="Screen Shot 2019-09-10 at 1.14.2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04" y="4191000"/>
            <a:ext cx="9128395" cy="2164256"/>
          </a:xfrm>
          <a:prstGeom prst="rect">
            <a:avLst/>
          </a:prstGeom>
        </p:spPr>
      </p:pic>
    </p:spTree>
    <p:extLst>
      <p:ext uri="{BB962C8B-B14F-4D97-AF65-F5344CB8AC3E}">
        <p14:creationId xmlns:p14="http://schemas.microsoft.com/office/powerpoint/2010/main" val="1670970252"/>
      </p:ext>
    </p:extLst>
  </p:cSld>
  <p:clrMapOvr>
    <a:masterClrMapping/>
  </p:clrMapOvr>
  <p:transition>
    <p:zoom/>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192024" y="165100"/>
            <a:ext cx="8759952" cy="1206500"/>
          </a:xfrm>
        </p:spPr>
        <p:txBody>
          <a:bodyPr/>
          <a:lstStyle/>
          <a:p>
            <a:r>
              <a:rPr lang="en-US" sz="4000" dirty="0"/>
              <a:t>Consolidation Worksheet</a:t>
            </a:r>
            <a:br>
              <a:rPr lang="en-US" sz="4000" dirty="0"/>
            </a:br>
            <a:r>
              <a:rPr lang="en-US" sz="4000" dirty="0"/>
              <a:t>Entries (concluded)</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49</a:t>
            </a:fld>
            <a:endParaRPr lang="en-US" sz="1000" dirty="0"/>
          </a:p>
        </p:txBody>
      </p:sp>
      <p:sp>
        <p:nvSpPr>
          <p:cNvPr id="11" name="TextBox 10"/>
          <p:cNvSpPr txBox="1"/>
          <p:nvPr/>
        </p:nvSpPr>
        <p:spPr>
          <a:xfrm>
            <a:off x="411480" y="1554480"/>
            <a:ext cx="8321040" cy="1846659"/>
          </a:xfrm>
          <a:prstGeom prst="rect">
            <a:avLst/>
          </a:prstGeom>
          <a:noFill/>
        </p:spPr>
        <p:txBody>
          <a:bodyPr wrap="square">
            <a:spAutoFit/>
          </a:bodyPr>
          <a:lstStyle/>
          <a:p>
            <a:pPr marL="514350" indent="-514350">
              <a:spcBef>
                <a:spcPts val="600"/>
              </a:spcBef>
              <a:spcAft>
                <a:spcPts val="600"/>
              </a:spcAft>
              <a:buClr>
                <a:srgbClr val="00005C"/>
              </a:buClr>
              <a:buFont typeface="+mj-lt"/>
              <a:buAutoNum type="arabicPeriod" startAt="5"/>
              <a:defRPr/>
            </a:pPr>
            <a:r>
              <a:rPr lang="en-US" sz="2600" b="1" u="none" dirty="0">
                <a:solidFill>
                  <a:srgbClr val="002060"/>
                </a:solidFill>
              </a:rPr>
              <a:t>Combine all account balances and extend into the Consolidated Totals column.</a:t>
            </a:r>
          </a:p>
          <a:p>
            <a:pPr marL="514350" indent="-514350">
              <a:spcBef>
                <a:spcPts val="600"/>
              </a:spcBef>
              <a:spcAft>
                <a:spcPts val="600"/>
              </a:spcAft>
              <a:buClr>
                <a:srgbClr val="00005C"/>
              </a:buClr>
              <a:buFont typeface="+mj-lt"/>
              <a:buAutoNum type="arabicPeriod" startAt="5"/>
              <a:defRPr/>
            </a:pPr>
            <a:r>
              <a:rPr lang="en-US" sz="2600" b="1" u="none" dirty="0">
                <a:solidFill>
                  <a:srgbClr val="002060"/>
                </a:solidFill>
              </a:rPr>
              <a:t>Subtract consolidated expenses from revenues to arrive at net income.</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192024" y="164592"/>
            <a:ext cx="8759952" cy="1206500"/>
          </a:xfrm>
        </p:spPr>
        <p:txBody>
          <a:bodyPr/>
          <a:lstStyle/>
          <a:p>
            <a:r>
              <a:rPr lang="en-US" sz="4000" dirty="0"/>
              <a:t>Recent Notable Business Combinations</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a:t>
            </a:fld>
            <a:endParaRPr lang="en-US" sz="1000" dirty="0"/>
          </a:p>
        </p:txBody>
      </p:sp>
      <p:sp>
        <p:nvSpPr>
          <p:cNvPr id="3" name="Rectangle 2"/>
          <p:cNvSpPr/>
          <p:nvPr/>
        </p:nvSpPr>
        <p:spPr>
          <a:xfrm>
            <a:off x="411480" y="1554480"/>
            <a:ext cx="8321040" cy="369332"/>
          </a:xfrm>
          <a:prstGeom prst="rect">
            <a:avLst/>
          </a:prstGeom>
        </p:spPr>
        <p:txBody>
          <a:bodyPr wrap="square">
            <a:spAutoFit/>
          </a:bodyPr>
          <a:lstStyle/>
          <a:p>
            <a:pPr algn="ctr"/>
            <a:r>
              <a:rPr lang="en-US" sz="1800" b="1" u="none" dirty="0">
                <a:solidFill>
                  <a:srgbClr val="002060"/>
                </a:solidFill>
              </a:rPr>
              <a:t>EXHIBIT 2.1 Recent Notable Business Combinations</a:t>
            </a:r>
          </a:p>
        </p:txBody>
      </p:sp>
      <p:sp>
        <p:nvSpPr>
          <p:cNvPr id="7" name="Rectangle 6"/>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5" name="Picture 4" descr="Screen Shot 2019-09-10 at 12.50.1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905000"/>
            <a:ext cx="8310574" cy="46482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2-8</a:t>
            </a:r>
          </a:p>
        </p:txBody>
      </p:sp>
      <p:sp>
        <p:nvSpPr>
          <p:cNvPr id="3" name="Content Placeholder 2"/>
          <p:cNvSpPr>
            <a:spLocks noGrp="1"/>
          </p:cNvSpPr>
          <p:nvPr>
            <p:ph idx="1"/>
          </p:nvPr>
        </p:nvSpPr>
        <p:spPr>
          <a:xfrm>
            <a:off x="411480" y="1554480"/>
            <a:ext cx="8321040" cy="4937760"/>
          </a:xfrm>
        </p:spPr>
        <p:txBody>
          <a:bodyPr/>
          <a:lstStyle/>
          <a:p>
            <a:pPr marL="0" indent="0">
              <a:buNone/>
            </a:pPr>
            <a:r>
              <a:rPr lang="en-US" sz="3600" dirty="0"/>
              <a:t>Describe the accounting treatment for the various intangible assets often acquired in a business combination.</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50</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581144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92024" y="164592"/>
            <a:ext cx="8759952" cy="1206500"/>
          </a:xfrm>
        </p:spPr>
        <p:txBody>
          <a:bodyPr/>
          <a:lstStyle/>
          <a:p>
            <a:r>
              <a:rPr lang="en-US" sz="4000" dirty="0"/>
              <a:t>Acquisition-Date Fair-Value Allocations</a:t>
            </a:r>
          </a:p>
        </p:txBody>
      </p:sp>
      <p:sp>
        <p:nvSpPr>
          <p:cNvPr id="36867" name="Rectangle 3"/>
          <p:cNvSpPr>
            <a:spLocks noGrp="1" noChangeArrowheads="1"/>
          </p:cNvSpPr>
          <p:nvPr>
            <p:ph idx="1"/>
          </p:nvPr>
        </p:nvSpPr>
        <p:spPr>
          <a:xfrm>
            <a:off x="411480" y="1554480"/>
            <a:ext cx="8321040" cy="4937760"/>
          </a:xfrm>
          <a:noFill/>
          <a:ln w="38100">
            <a:noFill/>
          </a:ln>
        </p:spPr>
        <p:txBody>
          <a:bodyPr/>
          <a:lstStyle/>
          <a:p>
            <a:pPr marL="0" indent="0">
              <a:spcBef>
                <a:spcPts val="0"/>
              </a:spcBef>
              <a:buClr>
                <a:srgbClr val="00005C"/>
              </a:buClr>
              <a:buNone/>
            </a:pPr>
            <a:r>
              <a:rPr lang="en-US" dirty="0"/>
              <a:t>In determining whether to recognize an intangible</a:t>
            </a:r>
          </a:p>
          <a:p>
            <a:pPr marL="0" indent="0">
              <a:spcBef>
                <a:spcPts val="0"/>
              </a:spcBef>
              <a:buClr>
                <a:srgbClr val="00005C"/>
              </a:buClr>
              <a:buNone/>
            </a:pPr>
            <a:r>
              <a:rPr lang="en-US" dirty="0"/>
              <a:t>asset in a business combination, two specific criteria are essential. Intangible assets:</a:t>
            </a:r>
          </a:p>
          <a:p>
            <a:pPr marL="457200" lvl="1" indent="-457200">
              <a:buClr>
                <a:srgbClr val="00005C"/>
              </a:buClr>
              <a:buSzPct val="100000"/>
              <a:buFont typeface="Wingdings" pitchFamily="2" charset="2"/>
              <a:buChar char="Ø"/>
            </a:pPr>
            <a:r>
              <a:rPr lang="en-US" sz="2800" dirty="0"/>
              <a:t>Arise from contractual or other legal rights (most intangibles in business combinations meet the contractual-legal criterion).</a:t>
            </a:r>
          </a:p>
          <a:p>
            <a:pPr marL="457200" lvl="1" indent="-457200">
              <a:buClr>
                <a:srgbClr val="00005C"/>
              </a:buClr>
              <a:buSzPct val="100000"/>
              <a:buFont typeface="Wingdings" pitchFamily="2" charset="2"/>
              <a:buChar char="Ø"/>
            </a:pPr>
            <a:r>
              <a:rPr lang="en-US" sz="2800" dirty="0"/>
              <a:t>Are capable of being sold or otherwise separated from the acquired enterprise.</a:t>
            </a:r>
          </a:p>
        </p:txBody>
      </p:sp>
      <p:sp>
        <p:nvSpPr>
          <p:cNvPr id="9" name="Slide Number Placeholder 8"/>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51</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57335813"/>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6867">
                                            <p:txEl>
                                              <p:pRg st="2" end="2"/>
                                            </p:txEl>
                                          </p:spTgt>
                                        </p:tgtEl>
                                        <p:attrNameLst>
                                          <p:attrName>style.visibility</p:attrName>
                                        </p:attrNameLst>
                                      </p:cBhvr>
                                      <p:to>
                                        <p:strVal val="visible"/>
                                      </p:to>
                                    </p:set>
                                    <p:anim calcmode="lin" valueType="num">
                                      <p:cBhvr additive="base">
                                        <p:cTn id="17" dur="500" fill="hold"/>
                                        <p:tgtEl>
                                          <p:spTgt spid="3686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6867">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6867">
                                            <p:txEl>
                                              <p:pRg st="3" end="3"/>
                                            </p:txEl>
                                          </p:spTgt>
                                        </p:tgtEl>
                                        <p:attrNameLst>
                                          <p:attrName>style.visibility</p:attrName>
                                        </p:attrNameLst>
                                      </p:cBhvr>
                                      <p:to>
                                        <p:strVal val="visible"/>
                                      </p:to>
                                    </p:set>
                                    <p:anim calcmode="lin" valueType="num">
                                      <p:cBhvr additive="base">
                                        <p:cTn id="21" dur="500" fill="hold"/>
                                        <p:tgtEl>
                                          <p:spTgt spid="36867">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686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92024" y="164592"/>
            <a:ext cx="8763000" cy="1207008"/>
          </a:xfrm>
        </p:spPr>
        <p:txBody>
          <a:bodyPr/>
          <a:lstStyle/>
          <a:p>
            <a:r>
              <a:rPr lang="en-US" sz="3700" dirty="0"/>
              <a:t>Intangible Assets That Meet the Criteria for Recognition Separately from Goodwill</a:t>
            </a:r>
          </a:p>
        </p:txBody>
      </p:sp>
      <p:sp>
        <p:nvSpPr>
          <p:cNvPr id="9" name="Slide Number Placeholder 8"/>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52</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pic>
        <p:nvPicPr>
          <p:cNvPr id="3" name="Picture 2" descr="Screen Shot 2019-09-10 at 1.15.2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447800"/>
            <a:ext cx="6649265" cy="5105400"/>
          </a:xfrm>
          <a:prstGeom prst="rect">
            <a:avLst/>
          </a:prstGeom>
        </p:spPr>
      </p:pic>
    </p:spTree>
    <p:extLst>
      <p:ext uri="{BB962C8B-B14F-4D97-AF65-F5344CB8AC3E}">
        <p14:creationId xmlns:p14="http://schemas.microsoft.com/office/powerpoint/2010/main" val="1459508899"/>
      </p:ext>
    </p:extLst>
  </p:cSld>
  <p:clrMapOvr>
    <a:masterClrMapping/>
  </p:clrMapOvr>
  <p:transition>
    <p:blinds dir="vert"/>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92024" y="164592"/>
            <a:ext cx="8759952" cy="1206500"/>
          </a:xfrm>
        </p:spPr>
        <p:txBody>
          <a:bodyPr/>
          <a:lstStyle/>
          <a:p>
            <a:r>
              <a:rPr lang="en-US" sz="4000" dirty="0"/>
              <a:t>Acquisition-Date Fair-Value Allocations—Additional Issues</a:t>
            </a:r>
          </a:p>
        </p:txBody>
      </p:sp>
      <p:sp>
        <p:nvSpPr>
          <p:cNvPr id="9" name="Slide Number Placeholder 8"/>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53</a:t>
            </a:fld>
            <a:endParaRPr lang="en-US" sz="1000" dirty="0"/>
          </a:p>
        </p:txBody>
      </p:sp>
      <p:sp>
        <p:nvSpPr>
          <p:cNvPr id="7" name="TextBox 6"/>
          <p:cNvSpPr txBox="1"/>
          <p:nvPr/>
        </p:nvSpPr>
        <p:spPr>
          <a:xfrm>
            <a:off x="411480" y="1554480"/>
            <a:ext cx="8321040" cy="4478149"/>
          </a:xfrm>
          <a:prstGeom prst="rect">
            <a:avLst/>
          </a:prstGeom>
          <a:noFill/>
        </p:spPr>
        <p:txBody>
          <a:bodyPr wrap="square">
            <a:spAutoFit/>
          </a:bodyPr>
          <a:lstStyle/>
          <a:p>
            <a:pPr marL="457200" indent="-457200">
              <a:spcBef>
                <a:spcPts val="600"/>
              </a:spcBef>
              <a:spcAft>
                <a:spcPts val="0"/>
              </a:spcAft>
              <a:buClr>
                <a:srgbClr val="00005C"/>
              </a:buClr>
              <a:buSzPct val="100000"/>
              <a:buFont typeface="Wingdings" panose="05000000000000000000" pitchFamily="2" charset="2"/>
              <a:buChar char="Ø"/>
            </a:pPr>
            <a:r>
              <a:rPr lang="en-US" sz="2800" b="1" u="none" dirty="0">
                <a:solidFill>
                  <a:srgbClr val="002060"/>
                </a:solidFill>
                <a:cs typeface="Times New Roman" pitchFamily="18" charset="0"/>
              </a:rPr>
              <a:t>Preexisting goodwill recorded in the acquired company’s accounts is ignored in the acquisition-date fair value.</a:t>
            </a:r>
            <a:r>
              <a:rPr lang="en-US" sz="2800" b="1" u="none" dirty="0">
                <a:solidFill>
                  <a:srgbClr val="002060"/>
                </a:solidFill>
              </a:rPr>
              <a:t> Goodwill is recognized only if excess remains after recognizing fair values of net identified assets.</a:t>
            </a:r>
          </a:p>
          <a:p>
            <a:pPr marL="457200" indent="-457200">
              <a:spcBef>
                <a:spcPts val="600"/>
              </a:spcBef>
              <a:spcAft>
                <a:spcPts val="0"/>
              </a:spcAft>
              <a:buClr>
                <a:srgbClr val="00005C"/>
              </a:buClr>
              <a:buFont typeface="Wingdings" panose="05000000000000000000" pitchFamily="2" charset="2"/>
              <a:buChar char="Ø"/>
            </a:pPr>
            <a:r>
              <a:rPr lang="en-US" sz="2800" b="1" u="none" dirty="0">
                <a:solidFill>
                  <a:srgbClr val="002060"/>
                </a:solidFill>
              </a:rPr>
              <a:t>Acquired IPR&amp;D (in-process research and development) is measured at acquisition-date fair value, recognized as an asset, and tested </a:t>
            </a:r>
            <a:r>
              <a:rPr lang="en-US" sz="2800" b="1" u="none" dirty="0">
                <a:solidFill>
                  <a:srgbClr val="00005C"/>
                </a:solidFill>
              </a:rPr>
              <a:t>for impairment. It is not amortized until its useful life is determined to be no longer indefinite.</a:t>
            </a:r>
            <a:endParaRPr lang="en-US" sz="2800" b="1"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Convergence between U.S. and International Accounting Standards</a:t>
            </a:r>
          </a:p>
        </p:txBody>
      </p:sp>
      <p:sp>
        <p:nvSpPr>
          <p:cNvPr id="3" name="Content Placeholder 2"/>
          <p:cNvSpPr>
            <a:spLocks noGrp="1"/>
          </p:cNvSpPr>
          <p:nvPr>
            <p:ph idx="1"/>
          </p:nvPr>
        </p:nvSpPr>
        <p:spPr>
          <a:xfrm>
            <a:off x="411480" y="1554480"/>
            <a:ext cx="8321040" cy="4937760"/>
          </a:xfrm>
        </p:spPr>
        <p:txBody>
          <a:bodyPr/>
          <a:lstStyle/>
          <a:p>
            <a:pPr marL="457200" indent="-457200">
              <a:spcBef>
                <a:spcPts val="600"/>
              </a:spcBef>
              <a:buClr>
                <a:srgbClr val="00005C"/>
              </a:buClr>
              <a:buSzPct val="100000"/>
              <a:buFont typeface="Wingdings" panose="05000000000000000000" pitchFamily="2" charset="2"/>
              <a:buChar char="Ø"/>
            </a:pPr>
            <a:r>
              <a:rPr lang="en-US" sz="2600" dirty="0"/>
              <a:t>FASB Project Updates: </a:t>
            </a:r>
            <a:r>
              <a:rPr lang="en-US" sz="2600" i="1" dirty="0"/>
              <a:t>Business Combinations: Applying the Acquisition Method—Joint Project of the IASB and FASB</a:t>
            </a:r>
            <a:r>
              <a:rPr lang="en-US" sz="2600" dirty="0"/>
              <a:t>: October 25, 2007) goal was to develop a standard with a common set of principles and guidance.</a:t>
            </a:r>
          </a:p>
          <a:p>
            <a:pPr marL="457200" indent="-457200">
              <a:spcBef>
                <a:spcPts val="600"/>
              </a:spcBef>
              <a:buClr>
                <a:srgbClr val="00005C"/>
              </a:buClr>
              <a:buSzPct val="100000"/>
              <a:buFont typeface="Wingdings" panose="05000000000000000000" pitchFamily="2" charset="2"/>
              <a:buChar char="Ø"/>
            </a:pPr>
            <a:r>
              <a:rPr lang="en-US" sz="2600" dirty="0"/>
              <a:t>IASB International Financial Reporting Standard 3 (</a:t>
            </a:r>
            <a:r>
              <a:rPr lang="en-US" sz="2600" i="1" dirty="0"/>
              <a:t>IFRS 3) </a:t>
            </a:r>
            <a:r>
              <a:rPr lang="en-US" sz="2600" dirty="0"/>
              <a:t>Revised and FASB ASC Topics 805, “Business Combinations,” and 810, “Consolidation,” effectively converged accounting for business combinations.</a:t>
            </a:r>
          </a:p>
        </p:txBody>
      </p:sp>
      <p:sp>
        <p:nvSpPr>
          <p:cNvPr id="6" name="Slide Number Placeholder 5"/>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54</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2-9</a:t>
            </a:r>
          </a:p>
        </p:txBody>
      </p:sp>
      <p:sp>
        <p:nvSpPr>
          <p:cNvPr id="3" name="Content Placeholder 2"/>
          <p:cNvSpPr>
            <a:spLocks noGrp="1"/>
          </p:cNvSpPr>
          <p:nvPr>
            <p:ph idx="1"/>
          </p:nvPr>
        </p:nvSpPr>
        <p:spPr>
          <a:xfrm>
            <a:off x="411480" y="1554480"/>
            <a:ext cx="8321040" cy="4937760"/>
          </a:xfrm>
        </p:spPr>
        <p:txBody>
          <a:bodyPr/>
          <a:lstStyle/>
          <a:p>
            <a:pPr marL="0" indent="0">
              <a:spcBef>
                <a:spcPts val="600"/>
              </a:spcBef>
              <a:spcAft>
                <a:spcPts val="600"/>
              </a:spcAft>
              <a:buNone/>
            </a:pPr>
            <a:r>
              <a:rPr lang="en-US" sz="3600" dirty="0"/>
              <a:t>Appendix 2A: Identify the general characteristics of the legacy purchase and pooling of interest methods of accounting for past business combinations. Understand the effects that persist today in financial statements from the use of these legacy methods.</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55</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019562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3"/>
          <p:cNvSpPr>
            <a:spLocks noGrp="1" noChangeArrowheads="1"/>
          </p:cNvSpPr>
          <p:nvPr>
            <p:ph type="title"/>
          </p:nvPr>
        </p:nvSpPr>
        <p:spPr>
          <a:xfrm>
            <a:off x="192024" y="164592"/>
            <a:ext cx="8759952" cy="1206500"/>
          </a:xfrm>
        </p:spPr>
        <p:txBody>
          <a:bodyPr/>
          <a:lstStyle/>
          <a:p>
            <a:r>
              <a:rPr lang="en-US" sz="4000" dirty="0"/>
              <a:t>Appendix A: Legacy Methods of Accounting for Business Combinations</a:t>
            </a:r>
          </a:p>
        </p:txBody>
      </p:sp>
      <p:sp>
        <p:nvSpPr>
          <p:cNvPr id="39939" name="Rectangle 4"/>
          <p:cNvSpPr>
            <a:spLocks noGrp="1" noChangeArrowheads="1"/>
          </p:cNvSpPr>
          <p:nvPr>
            <p:ph idx="1"/>
          </p:nvPr>
        </p:nvSpPr>
        <p:spPr>
          <a:xfrm>
            <a:off x="411480" y="1554480"/>
            <a:ext cx="8321040" cy="4937760"/>
          </a:xfrm>
        </p:spPr>
        <p:txBody>
          <a:bodyPr/>
          <a:lstStyle/>
          <a:p>
            <a:pPr marL="0" indent="0">
              <a:lnSpc>
                <a:spcPct val="90000"/>
              </a:lnSpc>
              <a:buClr>
                <a:srgbClr val="000036"/>
              </a:buClr>
              <a:buNone/>
            </a:pPr>
            <a:r>
              <a:rPr lang="en-US" dirty="0"/>
              <a:t>Since the ACQUISITION METHOD is applied to business combinations occurring in 2009 and after, the two prior methods are still in use.</a:t>
            </a:r>
          </a:p>
          <a:p>
            <a:pPr marL="457200" indent="-457200">
              <a:spcBef>
                <a:spcPts val="600"/>
              </a:spcBef>
              <a:buClr>
                <a:srgbClr val="00005C"/>
              </a:buClr>
              <a:buSzPct val="100000"/>
              <a:buFont typeface="Wingdings" pitchFamily="2" charset="2"/>
              <a:buChar char="Ø"/>
            </a:pPr>
            <a:r>
              <a:rPr lang="en-US" dirty="0"/>
              <a:t>2002 to 2008: Purchase Method</a:t>
            </a:r>
          </a:p>
          <a:p>
            <a:pPr marL="457200" indent="-457200">
              <a:spcBef>
                <a:spcPts val="600"/>
              </a:spcBef>
              <a:buClr>
                <a:srgbClr val="00005C"/>
              </a:buClr>
              <a:buSzPct val="100000"/>
              <a:buFont typeface="Wingdings" pitchFamily="2" charset="2"/>
              <a:buChar char="Ø"/>
            </a:pPr>
            <a:r>
              <a:rPr lang="en-US" dirty="0"/>
              <a:t>Prior to 2002: Purchase Method or Pooling of Interests Method </a:t>
            </a:r>
          </a:p>
        </p:txBody>
      </p:sp>
      <p:sp>
        <p:nvSpPr>
          <p:cNvPr id="9" name="Slide Number Placeholder 8"/>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56</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39">
                                            <p:txEl>
                                              <p:pRg st="2" end="2"/>
                                            </p:txEl>
                                          </p:spTgt>
                                        </p:tgtEl>
                                        <p:attrNameLst>
                                          <p:attrName>style.visibility</p:attrName>
                                        </p:attrNameLst>
                                      </p:cBhvr>
                                      <p:to>
                                        <p:strVal val="visible"/>
                                      </p:to>
                                    </p:set>
                                    <p:anim calcmode="lin" valueType="num">
                                      <p:cBhvr additive="base">
                                        <p:cTn id="19" dur="500" fill="hold"/>
                                        <p:tgtEl>
                                          <p:spTgt spid="399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6"/>
          <p:cNvSpPr>
            <a:spLocks noGrp="1" noChangeArrowheads="1"/>
          </p:cNvSpPr>
          <p:nvPr>
            <p:ph type="title"/>
          </p:nvPr>
        </p:nvSpPr>
        <p:spPr>
          <a:xfrm>
            <a:off x="192024" y="164592"/>
            <a:ext cx="8759952" cy="1206500"/>
          </a:xfrm>
        </p:spPr>
        <p:txBody>
          <a:bodyPr/>
          <a:lstStyle/>
          <a:p>
            <a:r>
              <a:rPr lang="en-US" sz="4000" dirty="0"/>
              <a:t>Purchase Method: An Application of the Cost Principle</a:t>
            </a:r>
          </a:p>
        </p:txBody>
      </p:sp>
      <p:sp>
        <p:nvSpPr>
          <p:cNvPr id="40963" name="Rectangle 7"/>
          <p:cNvSpPr>
            <a:spLocks noGrp="1" noChangeArrowheads="1"/>
          </p:cNvSpPr>
          <p:nvPr>
            <p:ph idx="1"/>
          </p:nvPr>
        </p:nvSpPr>
        <p:spPr>
          <a:xfrm>
            <a:off x="411480" y="1554480"/>
            <a:ext cx="8321040" cy="4937760"/>
          </a:xfrm>
        </p:spPr>
        <p:txBody>
          <a:bodyPr/>
          <a:lstStyle/>
          <a:p>
            <a:pPr marL="0" indent="0">
              <a:buClr>
                <a:srgbClr val="00005C"/>
              </a:buClr>
              <a:buNone/>
            </a:pPr>
            <a:r>
              <a:rPr lang="en-US" dirty="0"/>
              <a:t>How the cost-based purchase method differs from the fair-value-based acquisition method:</a:t>
            </a:r>
          </a:p>
          <a:p>
            <a:pPr marL="457200" indent="-457200">
              <a:spcBef>
                <a:spcPts val="600"/>
              </a:spcBef>
              <a:buClr>
                <a:srgbClr val="00005C"/>
              </a:buClr>
              <a:buSzPct val="100000"/>
              <a:buFont typeface="Wingdings" pitchFamily="2" charset="2"/>
              <a:buChar char="Ø"/>
            </a:pPr>
            <a:r>
              <a:rPr lang="en-US" dirty="0"/>
              <a:t>Acquisition date allocations (including bargain purchases).</a:t>
            </a:r>
          </a:p>
          <a:p>
            <a:pPr marL="457200" indent="-457200">
              <a:spcBef>
                <a:spcPts val="600"/>
              </a:spcBef>
              <a:buClr>
                <a:srgbClr val="00005C"/>
              </a:buClr>
              <a:buSzPct val="100000"/>
              <a:buFont typeface="Wingdings" pitchFamily="2" charset="2"/>
              <a:buChar char="Ø"/>
            </a:pPr>
            <a:r>
              <a:rPr lang="en-US" dirty="0"/>
              <a:t>Direct combination costs.</a:t>
            </a:r>
          </a:p>
          <a:p>
            <a:pPr marL="457200" indent="-457200">
              <a:spcBef>
                <a:spcPts val="600"/>
              </a:spcBef>
              <a:buClr>
                <a:srgbClr val="00005C"/>
              </a:buClr>
              <a:buSzPct val="100000"/>
              <a:buFont typeface="Wingdings" pitchFamily="2" charset="2"/>
              <a:buChar char="Ø"/>
            </a:pPr>
            <a:r>
              <a:rPr lang="en-US" dirty="0"/>
              <a:t>Contingent consideration.</a:t>
            </a:r>
          </a:p>
          <a:p>
            <a:pPr marL="457200" indent="-457200">
              <a:spcBef>
                <a:spcPts val="600"/>
              </a:spcBef>
              <a:buClr>
                <a:srgbClr val="00005C"/>
              </a:buClr>
              <a:buSzPct val="100000"/>
              <a:buFont typeface="Wingdings" pitchFamily="2" charset="2"/>
              <a:buChar char="Ø"/>
              <a:defRPr/>
            </a:pPr>
            <a:r>
              <a:rPr lang="en-US" dirty="0"/>
              <a:t>In-process R&amp;D.</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57</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zoom dir="in"/>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6"/>
          <p:cNvSpPr>
            <a:spLocks noGrp="1" noChangeArrowheads="1"/>
          </p:cNvSpPr>
          <p:nvPr>
            <p:ph type="title"/>
          </p:nvPr>
        </p:nvSpPr>
        <p:spPr>
          <a:xfrm>
            <a:off x="192024" y="164592"/>
            <a:ext cx="8759952" cy="1206500"/>
          </a:xfrm>
        </p:spPr>
        <p:txBody>
          <a:bodyPr/>
          <a:lstStyle/>
          <a:p>
            <a:r>
              <a:rPr lang="en-US" sz="4000" dirty="0"/>
              <a:t>Purchase-Date Cost Allocations (Including Bargain Purchases)</a:t>
            </a:r>
          </a:p>
        </p:txBody>
      </p:sp>
      <p:sp>
        <p:nvSpPr>
          <p:cNvPr id="40963" name="Rectangle 7"/>
          <p:cNvSpPr>
            <a:spLocks noGrp="1" noChangeArrowheads="1"/>
          </p:cNvSpPr>
          <p:nvPr>
            <p:ph idx="1"/>
          </p:nvPr>
        </p:nvSpPr>
        <p:spPr>
          <a:xfrm>
            <a:off x="411480" y="1554480"/>
            <a:ext cx="8321040" cy="4937760"/>
          </a:xfrm>
        </p:spPr>
        <p:txBody>
          <a:bodyPr/>
          <a:lstStyle/>
          <a:p>
            <a:pPr marL="457200" indent="-457200">
              <a:spcBef>
                <a:spcPts val="600"/>
              </a:spcBef>
              <a:buClr>
                <a:srgbClr val="00005C"/>
              </a:buClr>
              <a:buSzPct val="100000"/>
              <a:buFont typeface="Wingdings" pitchFamily="2" charset="2"/>
              <a:buChar char="Ø"/>
            </a:pPr>
            <a:r>
              <a:rPr lang="en-US" sz="2600" dirty="0"/>
              <a:t>The purchase method based its cost allocations on the combination-date fair values of the acquired assets and liabilities.</a:t>
            </a:r>
          </a:p>
          <a:p>
            <a:pPr marL="457200" indent="-457200">
              <a:spcBef>
                <a:spcPts val="600"/>
              </a:spcBef>
              <a:buClr>
                <a:srgbClr val="00005C"/>
              </a:buClr>
              <a:buSzPct val="100000"/>
              <a:buFont typeface="Wingdings" pitchFamily="2" charset="2"/>
              <a:buChar char="Ø"/>
            </a:pPr>
            <a:r>
              <a:rPr lang="en-US" sz="2600" dirty="0"/>
              <a:t>Excess of cost over the sum of the net identified asset fair values was attributed to goodwill.</a:t>
            </a:r>
          </a:p>
          <a:p>
            <a:pPr marL="457200" indent="-457200">
              <a:spcBef>
                <a:spcPts val="600"/>
              </a:spcBef>
              <a:buClr>
                <a:srgbClr val="00005C"/>
              </a:buClr>
              <a:buSzPct val="100000"/>
              <a:buFont typeface="Wingdings" pitchFamily="2" charset="2"/>
              <a:buChar char="Ø"/>
            </a:pPr>
            <a:r>
              <a:rPr lang="en-US" sz="2600" dirty="0"/>
              <a:t>A bargain purchase occurred when the sum of the individual fair values of the acquired net assets exceeded the purchase cost. </a:t>
            </a:r>
          </a:p>
          <a:p>
            <a:pPr marL="457200" indent="-457200">
              <a:spcBef>
                <a:spcPts val="600"/>
              </a:spcBef>
              <a:buClr>
                <a:srgbClr val="00005C"/>
              </a:buClr>
              <a:buSzPct val="100000"/>
              <a:buFont typeface="Wingdings" pitchFamily="2" charset="2"/>
              <a:buChar char="Ø"/>
            </a:pPr>
            <a:r>
              <a:rPr lang="en-US" sz="2600" dirty="0"/>
              <a:t>To record a bargain purchase at cost, however, the purchase method required that certain long-term assets be recorded at amounts below their assessed fair values.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58</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41620760"/>
      </p:ext>
    </p:extLst>
  </p:cSld>
  <p:clrMapOvr>
    <a:masterClrMapping/>
  </p:clrMapOvr>
  <p:transition>
    <p:zoom dir="in"/>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7"/>
          <p:cNvSpPr>
            <a:spLocks noGrp="1" noChangeArrowheads="1"/>
          </p:cNvSpPr>
          <p:nvPr>
            <p:ph idx="1"/>
          </p:nvPr>
        </p:nvSpPr>
        <p:spPr>
          <a:xfrm>
            <a:off x="411480" y="1554480"/>
            <a:ext cx="8321040" cy="4937760"/>
          </a:xfrm>
        </p:spPr>
        <p:txBody>
          <a:bodyPr/>
          <a:lstStyle/>
          <a:p>
            <a:pPr marL="457200" indent="-457200">
              <a:spcBef>
                <a:spcPts val="600"/>
              </a:spcBef>
              <a:buClr>
                <a:srgbClr val="002060"/>
              </a:buClr>
              <a:buSzPct val="100000"/>
              <a:buFont typeface="Wingdings" panose="05000000000000000000" pitchFamily="2" charset="2"/>
              <a:buChar char="Ø"/>
            </a:pPr>
            <a:r>
              <a:rPr lang="en-US" sz="2600" dirty="0"/>
              <a:t>Under the acquisition method, acquirer measures and recognizes fair values of each of the assets acquired and liabilities assumed at the date of combination, regardless of consideration transferred. Therefore: </a:t>
            </a:r>
          </a:p>
          <a:p>
            <a:pPr marL="909638" lvl="2" indent="-509588">
              <a:spcBef>
                <a:spcPts val="600"/>
              </a:spcBef>
              <a:buClr>
                <a:srgbClr val="002060"/>
              </a:buClr>
              <a:buSzPct val="100000"/>
              <a:buFont typeface="Wingdings" panose="05000000000000000000" pitchFamily="2" charset="2"/>
              <a:buChar char="Ø"/>
            </a:pPr>
            <a:r>
              <a:rPr lang="en-US" sz="2600" b="1" dirty="0">
                <a:solidFill>
                  <a:srgbClr val="00005C"/>
                </a:solidFill>
              </a:rPr>
              <a:t>No assets are recorded at amounts below their assessed fair values, as is the case with bargain purchases accounted for by the purchase method.</a:t>
            </a:r>
          </a:p>
          <a:p>
            <a:pPr marL="909638" lvl="2" indent="-509588">
              <a:spcBef>
                <a:spcPts val="600"/>
              </a:spcBef>
              <a:buClr>
                <a:srgbClr val="002060"/>
              </a:buClr>
              <a:buSzPct val="100000"/>
              <a:buFont typeface="Wingdings" panose="05000000000000000000" pitchFamily="2" charset="2"/>
              <a:buChar char="Ø"/>
            </a:pPr>
            <a:r>
              <a:rPr lang="en-US" sz="2600" b="1" dirty="0">
                <a:solidFill>
                  <a:srgbClr val="00005C"/>
                </a:solidFill>
              </a:rPr>
              <a:t>A gain on bargain purchase is recognized at the acquisition date.</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59</a:t>
            </a:fld>
            <a:endParaRPr lang="en-US" sz="1000" dirty="0"/>
          </a:p>
        </p:txBody>
      </p:sp>
      <p:sp>
        <p:nvSpPr>
          <p:cNvPr id="8" name="Rectangle 6"/>
          <p:cNvSpPr>
            <a:spLocks noGrp="1" noChangeArrowheads="1"/>
          </p:cNvSpPr>
          <p:nvPr>
            <p:ph type="title"/>
          </p:nvPr>
        </p:nvSpPr>
        <p:spPr>
          <a:xfrm>
            <a:off x="192024" y="164592"/>
            <a:ext cx="8759952" cy="1206500"/>
          </a:xfrm>
        </p:spPr>
        <p:txBody>
          <a:bodyPr/>
          <a:lstStyle/>
          <a:p>
            <a:r>
              <a:rPr lang="en-US" dirty="0"/>
              <a:t>Purchase-Date Cost Allocations (Including Bargain Purchases) (continued)</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08306953"/>
      </p:ext>
    </p:extLst>
  </p:cSld>
  <p:clrMapOvr>
    <a:masterClrMapping/>
  </p:clrMapOvr>
  <p:transition>
    <p:zoom dir="in"/>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2024" y="164592"/>
            <a:ext cx="8759952" cy="1206500"/>
          </a:xfrm>
        </p:spPr>
        <p:txBody>
          <a:bodyPr/>
          <a:lstStyle/>
          <a:p>
            <a:r>
              <a:rPr lang="en-US" sz="4000" dirty="0"/>
              <a:t>Reasons for Firms to Combine</a:t>
            </a:r>
          </a:p>
        </p:txBody>
      </p:sp>
      <p:sp>
        <p:nvSpPr>
          <p:cNvPr id="8195" name="Rectangle 3"/>
          <p:cNvSpPr>
            <a:spLocks noGrp="1" noChangeArrowheads="1"/>
          </p:cNvSpPr>
          <p:nvPr>
            <p:ph idx="1"/>
          </p:nvPr>
        </p:nvSpPr>
        <p:spPr>
          <a:xfrm>
            <a:off x="411480" y="1554480"/>
            <a:ext cx="8321040" cy="4937760"/>
          </a:xfrm>
          <a:noFill/>
          <a:ln w="38100">
            <a:noFill/>
          </a:ln>
        </p:spPr>
        <p:txBody>
          <a:bodyPr/>
          <a:lstStyle/>
          <a:p>
            <a:pPr marL="0" indent="0">
              <a:buClr>
                <a:srgbClr val="000036"/>
              </a:buClr>
              <a:buNone/>
            </a:pPr>
            <a:r>
              <a:rPr lang="en-US" sz="2600" kern="1200" dirty="0"/>
              <a:t>No two business combinations are exactly alike, but they share one or more of the following characteristics that potentially enhance profitability in increasingly competitive environments: </a:t>
            </a:r>
          </a:p>
          <a:p>
            <a:pPr marL="457200" indent="-457200">
              <a:spcBef>
                <a:spcPts val="600"/>
              </a:spcBef>
              <a:buClr>
                <a:srgbClr val="00005C"/>
              </a:buClr>
              <a:buSzPct val="100000"/>
              <a:buFont typeface="Wingdings" pitchFamily="2" charset="2"/>
              <a:buChar char="Ø"/>
            </a:pPr>
            <a:r>
              <a:rPr lang="en-US" sz="2600" dirty="0"/>
              <a:t>Vertical integration.</a:t>
            </a:r>
          </a:p>
          <a:p>
            <a:pPr marL="457200" indent="-457200">
              <a:spcBef>
                <a:spcPts val="600"/>
              </a:spcBef>
              <a:buClr>
                <a:srgbClr val="00005C"/>
              </a:buClr>
              <a:buSzPct val="100000"/>
              <a:buFont typeface="Wingdings" pitchFamily="2" charset="2"/>
              <a:buChar char="Ø"/>
            </a:pPr>
            <a:r>
              <a:rPr lang="en-US" sz="2600" dirty="0"/>
              <a:t>Cost savings.</a:t>
            </a:r>
          </a:p>
          <a:p>
            <a:pPr marL="457200" indent="-457200">
              <a:spcBef>
                <a:spcPts val="600"/>
              </a:spcBef>
              <a:buClr>
                <a:srgbClr val="00005C"/>
              </a:buClr>
              <a:buSzPct val="100000"/>
              <a:buFont typeface="Wingdings" pitchFamily="2" charset="2"/>
              <a:buChar char="Ø"/>
            </a:pPr>
            <a:r>
              <a:rPr lang="en-US" sz="2600" dirty="0"/>
              <a:t>Quick entry for products into markets.</a:t>
            </a:r>
          </a:p>
          <a:p>
            <a:pPr marL="457200" indent="-457200">
              <a:spcBef>
                <a:spcPts val="600"/>
              </a:spcBef>
              <a:buClr>
                <a:srgbClr val="00005C"/>
              </a:buClr>
              <a:buSzPct val="100000"/>
              <a:buFont typeface="Wingdings" pitchFamily="2" charset="2"/>
              <a:buChar char="Ø"/>
            </a:pPr>
            <a:r>
              <a:rPr lang="en-US" sz="2600" dirty="0"/>
              <a:t>Economies of scale.</a:t>
            </a:r>
          </a:p>
          <a:p>
            <a:pPr marL="457200" indent="-457200">
              <a:spcBef>
                <a:spcPts val="600"/>
              </a:spcBef>
              <a:buClr>
                <a:srgbClr val="00005C"/>
              </a:buClr>
              <a:buSzPct val="100000"/>
              <a:buFont typeface="Wingdings" pitchFamily="2" charset="2"/>
              <a:buChar char="Ø"/>
            </a:pPr>
            <a:r>
              <a:rPr lang="en-US" sz="2600" dirty="0"/>
              <a:t>More attractive financing opportunities.</a:t>
            </a:r>
          </a:p>
          <a:p>
            <a:pPr marL="457200" indent="-457200">
              <a:spcBef>
                <a:spcPts val="600"/>
              </a:spcBef>
              <a:buClr>
                <a:srgbClr val="00005C"/>
              </a:buClr>
              <a:buSzPct val="100000"/>
              <a:buFont typeface="Wingdings" pitchFamily="2" charset="2"/>
              <a:buChar char="Ø"/>
            </a:pPr>
            <a:r>
              <a:rPr lang="en-US" sz="2600" dirty="0"/>
              <a:t>Diversification of business risk.</a:t>
            </a:r>
          </a:p>
          <a:p>
            <a:pPr marL="457200" indent="-457200">
              <a:spcBef>
                <a:spcPts val="600"/>
              </a:spcBef>
              <a:buClr>
                <a:srgbClr val="00005C"/>
              </a:buClr>
              <a:buSzPct val="100000"/>
              <a:buFont typeface="Wingdings" pitchFamily="2" charset="2"/>
              <a:buChar char="Ø"/>
            </a:pPr>
            <a:r>
              <a:rPr lang="en-US" sz="2600" dirty="0"/>
              <a:t>Business expansion.</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6</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wipe(down)">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wipe(down)">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wipe(down)">
                                      <p:cBhvr>
                                        <p:cTn id="17" dur="5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wipe(down)">
                                      <p:cBhvr>
                                        <p:cTn id="22" dur="5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wipe(down)">
                                      <p:cBhvr>
                                        <p:cTn id="27" dur="500"/>
                                        <p:tgtEl>
                                          <p:spTgt spid="81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195">
                                            <p:txEl>
                                              <p:pRg st="5" end="5"/>
                                            </p:txEl>
                                          </p:spTgt>
                                        </p:tgtEl>
                                        <p:attrNameLst>
                                          <p:attrName>style.visibility</p:attrName>
                                        </p:attrNameLst>
                                      </p:cBhvr>
                                      <p:to>
                                        <p:strVal val="visible"/>
                                      </p:to>
                                    </p:set>
                                    <p:animEffect transition="in" filter="wipe(down)">
                                      <p:cBhvr>
                                        <p:cTn id="32" dur="500"/>
                                        <p:tgtEl>
                                          <p:spTgt spid="81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195">
                                            <p:txEl>
                                              <p:pRg st="6" end="6"/>
                                            </p:txEl>
                                          </p:spTgt>
                                        </p:tgtEl>
                                        <p:attrNameLst>
                                          <p:attrName>style.visibility</p:attrName>
                                        </p:attrNameLst>
                                      </p:cBhvr>
                                      <p:to>
                                        <p:strVal val="visible"/>
                                      </p:to>
                                    </p:set>
                                    <p:animEffect transition="in" filter="wipe(down)">
                                      <p:cBhvr>
                                        <p:cTn id="37" dur="500"/>
                                        <p:tgtEl>
                                          <p:spTgt spid="81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195">
                                            <p:txEl>
                                              <p:pRg st="7" end="7"/>
                                            </p:txEl>
                                          </p:spTgt>
                                        </p:tgtEl>
                                        <p:attrNameLst>
                                          <p:attrName>style.visibility</p:attrName>
                                        </p:attrNameLst>
                                      </p:cBhvr>
                                      <p:to>
                                        <p:strVal val="visible"/>
                                      </p:to>
                                    </p:set>
                                    <p:animEffect transition="in" filter="wipe(down)">
                                      <p:cBhvr>
                                        <p:cTn id="42" dur="500"/>
                                        <p:tgtEl>
                                          <p:spTgt spid="8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192024" y="164592"/>
            <a:ext cx="8759952" cy="1206500"/>
          </a:xfrm>
        </p:spPr>
        <p:txBody>
          <a:bodyPr/>
          <a:lstStyle/>
          <a:p>
            <a:r>
              <a:rPr lang="en-US" sz="4000" dirty="0"/>
              <a:t>Direct Combination Costs and Contingent Consideration</a:t>
            </a:r>
          </a:p>
        </p:txBody>
      </p:sp>
      <p:sp>
        <p:nvSpPr>
          <p:cNvPr id="8" name="Slide Number Placeholder 7"/>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60</a:t>
            </a:fld>
            <a:endParaRPr lang="en-US" sz="1000" dirty="0"/>
          </a:p>
        </p:txBody>
      </p:sp>
      <p:sp>
        <p:nvSpPr>
          <p:cNvPr id="11" name="Rectangle 10"/>
          <p:cNvSpPr>
            <a:spLocks noChangeArrowheads="1"/>
          </p:cNvSpPr>
          <p:nvPr/>
        </p:nvSpPr>
        <p:spPr bwMode="auto">
          <a:xfrm>
            <a:off x="152400" y="4724400"/>
            <a:ext cx="8839200" cy="1752600"/>
          </a:xfrm>
          <a:prstGeom prst="rect">
            <a:avLst/>
          </a:prstGeom>
          <a:noFill/>
          <a:ln w="38100">
            <a:noFill/>
            <a:miter lim="800000"/>
            <a:headEnd/>
            <a:tailEnd/>
          </a:ln>
          <a:effectLst/>
        </p:spPr>
        <p:txBody>
          <a:bodyPr anchor="t"/>
          <a:lstStyle/>
          <a:p>
            <a:pPr>
              <a:defRPr/>
            </a:pPr>
            <a:endParaRPr lang="en-US" b="1" u="none" dirty="0">
              <a:solidFill>
                <a:srgbClr val="002060"/>
              </a:solidFill>
              <a:cs typeface="Times New Roman" pitchFamily="18" charset="0"/>
            </a:endParaRPr>
          </a:p>
        </p:txBody>
      </p:sp>
      <p:sp>
        <p:nvSpPr>
          <p:cNvPr id="2" name="Rectangle 1"/>
          <p:cNvSpPr/>
          <p:nvPr/>
        </p:nvSpPr>
        <p:spPr>
          <a:xfrm>
            <a:off x="411480" y="1554480"/>
            <a:ext cx="8321040" cy="4170372"/>
          </a:xfrm>
          <a:prstGeom prst="rect">
            <a:avLst/>
          </a:prstGeom>
        </p:spPr>
        <p:txBody>
          <a:bodyPr wrap="square">
            <a:spAutoFit/>
          </a:bodyPr>
          <a:lstStyle/>
          <a:p>
            <a:pPr marL="457200" indent="-457200">
              <a:spcBef>
                <a:spcPts val="600"/>
              </a:spcBef>
              <a:buClr>
                <a:srgbClr val="002060"/>
              </a:buClr>
              <a:buFont typeface="Wingdings" panose="05000000000000000000" pitchFamily="2" charset="2"/>
              <a:buChar char="Ø"/>
            </a:pPr>
            <a:r>
              <a:rPr lang="en-US" sz="2600" b="1" u="none" dirty="0">
                <a:solidFill>
                  <a:srgbClr val="002060"/>
                </a:solidFill>
              </a:rPr>
              <a:t>Under the purchase method, the investment cost basis included direct combination costs for professional services to assist in various phases of the transaction.</a:t>
            </a:r>
          </a:p>
          <a:p>
            <a:pPr marL="457200" indent="-457200">
              <a:spcBef>
                <a:spcPts val="600"/>
              </a:spcBef>
              <a:spcAft>
                <a:spcPts val="0"/>
              </a:spcAft>
              <a:buFont typeface="Wingdings" panose="05000000000000000000" pitchFamily="2" charset="2"/>
              <a:buChar char="Ø"/>
            </a:pPr>
            <a:r>
              <a:rPr lang="en-US" sz="2600" b="1" u="none" dirty="0">
                <a:solidFill>
                  <a:srgbClr val="002060"/>
                </a:solidFill>
              </a:rPr>
              <a:t>Contingent consideration obligations arising from agreements to provide additional payments to former owners if they meet specified future performance measures are accounted for as postcombination adjustments to the purchase cost (or stockholders’ equity if the parent’s equity share value is involved) upon resolution of the contingency.</a:t>
            </a:r>
          </a:p>
        </p:txBody>
      </p:sp>
      <p:sp>
        <p:nvSpPr>
          <p:cNvPr id="6" name="Rectangle 5"/>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6"/>
          <p:cNvSpPr>
            <a:spLocks noGrp="1" noChangeArrowheads="1"/>
          </p:cNvSpPr>
          <p:nvPr>
            <p:ph type="title"/>
          </p:nvPr>
        </p:nvSpPr>
        <p:spPr>
          <a:xfrm>
            <a:off x="192024" y="164592"/>
            <a:ext cx="8759952" cy="1206500"/>
          </a:xfrm>
        </p:spPr>
        <p:txBody>
          <a:bodyPr/>
          <a:lstStyle/>
          <a:p>
            <a:r>
              <a:rPr lang="en-US" sz="4000" dirty="0"/>
              <a:t>In-Process Research and Development </a:t>
            </a:r>
          </a:p>
        </p:txBody>
      </p:sp>
      <p:sp>
        <p:nvSpPr>
          <p:cNvPr id="43010"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spcAft>
                <a:spcPts val="0"/>
              </a:spcAft>
              <a:buClr>
                <a:srgbClr val="002060"/>
              </a:buClr>
              <a:buSzPct val="100000"/>
              <a:buFont typeface="Wingdings" panose="05000000000000000000" pitchFamily="2" charset="2"/>
              <a:buChar char="Ø"/>
            </a:pPr>
            <a:r>
              <a:rPr lang="en-US" sz="2600" dirty="0"/>
              <a:t>Under the purchase method, financial reporting standards required immediate expensing of acquired IPR&amp;D if the project had not yet reached technological feasibility and the assets had no future alternative uses.</a:t>
            </a:r>
          </a:p>
          <a:p>
            <a:pPr marL="457200" indent="-457200">
              <a:spcBef>
                <a:spcPts val="600"/>
              </a:spcBef>
              <a:spcAft>
                <a:spcPts val="0"/>
              </a:spcAft>
              <a:buClr>
                <a:srgbClr val="002060"/>
              </a:buClr>
              <a:buSzPct val="100000"/>
              <a:buFont typeface="Wingdings" panose="05000000000000000000" pitchFamily="2" charset="2"/>
              <a:buChar char="Ø"/>
            </a:pPr>
            <a:r>
              <a:rPr lang="en-US" sz="2600" dirty="0"/>
              <a:t>Expensing acquired IPR&amp;D was consistent with the accounting treatment for a firm’s ongoing research and development costs. </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61</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05234418"/>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fade">
                                      <p:cBhvr>
                                        <p:cTn id="7" dur="20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Effect transition="in" filter="fade">
                                      <p:cBhvr>
                                        <p:cTn id="12" dur="2000"/>
                                        <p:tgtEl>
                                          <p:spTgt spid="430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6"/>
          <p:cNvSpPr>
            <a:spLocks noGrp="1" noChangeArrowheads="1"/>
          </p:cNvSpPr>
          <p:nvPr>
            <p:ph type="title"/>
          </p:nvPr>
        </p:nvSpPr>
        <p:spPr>
          <a:xfrm>
            <a:off x="192024" y="164592"/>
            <a:ext cx="8759952" cy="1206500"/>
          </a:xfrm>
        </p:spPr>
        <p:txBody>
          <a:bodyPr/>
          <a:lstStyle/>
          <a:p>
            <a:r>
              <a:rPr lang="en-US" sz="4000" dirty="0"/>
              <a:t>The Pooling of Interests Method: Continuity of Previous Ownership</a:t>
            </a:r>
          </a:p>
        </p:txBody>
      </p:sp>
      <p:sp>
        <p:nvSpPr>
          <p:cNvPr id="43010" name="Rectangle 3"/>
          <p:cNvSpPr>
            <a:spLocks noGrp="1" noChangeArrowheads="1"/>
          </p:cNvSpPr>
          <p:nvPr>
            <p:ph idx="1"/>
          </p:nvPr>
        </p:nvSpPr>
        <p:spPr>
          <a:xfrm>
            <a:off x="411480" y="1554480"/>
            <a:ext cx="8321040" cy="4937760"/>
          </a:xfrm>
          <a:ln w="38100">
            <a:noFill/>
          </a:ln>
        </p:spPr>
        <p:txBody>
          <a:bodyPr/>
          <a:lstStyle/>
          <a:p>
            <a:pPr marL="457200" indent="-457200">
              <a:spcBef>
                <a:spcPts val="600"/>
              </a:spcBef>
              <a:spcAft>
                <a:spcPts val="0"/>
              </a:spcAft>
              <a:buClr>
                <a:srgbClr val="00005C"/>
              </a:buClr>
              <a:buSzPct val="100000"/>
              <a:buFont typeface="Wingdings" panose="05000000000000000000" pitchFamily="2" charset="2"/>
              <a:buChar char="Ø"/>
            </a:pPr>
            <a:r>
              <a:rPr lang="en-US" sz="2600" dirty="0"/>
              <a:t>Under the pooling of interests method, owners of separate firms agreed to combine for mutual benefit and continue as owners of a combined firm. </a:t>
            </a:r>
          </a:p>
          <a:p>
            <a:pPr marL="457200" indent="-457200">
              <a:spcBef>
                <a:spcPts val="600"/>
              </a:spcBef>
              <a:spcAft>
                <a:spcPts val="0"/>
              </a:spcAft>
              <a:buClr>
                <a:srgbClr val="00005C"/>
              </a:buClr>
              <a:buSzPct val="100000"/>
              <a:buFont typeface="Wingdings" panose="05000000000000000000" pitchFamily="2" charset="2"/>
              <a:buChar char="Ø"/>
            </a:pPr>
            <a:r>
              <a:rPr lang="en-US" sz="2600" dirty="0"/>
              <a:t>Assets and liabilities were never bought or sold. Owners exchanged ownership shares to become joint owners of the combined firm.</a:t>
            </a:r>
          </a:p>
          <a:p>
            <a:pPr marL="457200" indent="-457200">
              <a:spcBef>
                <a:spcPts val="600"/>
              </a:spcBef>
              <a:spcAft>
                <a:spcPts val="0"/>
              </a:spcAft>
              <a:buClr>
                <a:srgbClr val="00005C"/>
              </a:buClr>
              <a:buSzPct val="100000"/>
              <a:buFont typeface="Wingdings" panose="05000000000000000000" pitchFamily="2" charset="2"/>
              <a:buChar char="Ø"/>
            </a:pPr>
            <a:r>
              <a:rPr lang="en-US" sz="2600" dirty="0"/>
              <a:t>One ownership group did not replace another. The method assured continuity of ownership interests before and after the business combination.</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62</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fade">
                                      <p:cBhvr>
                                        <p:cTn id="7" dur="20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Effect transition="in" filter="fade">
                                      <p:cBhvr>
                                        <p:cTn id="12" dur="2000"/>
                                        <p:tgtEl>
                                          <p:spTgt spid="430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010">
                                            <p:txEl>
                                              <p:pRg st="2" end="2"/>
                                            </p:txEl>
                                          </p:spTgt>
                                        </p:tgtEl>
                                        <p:attrNameLst>
                                          <p:attrName>style.visibility</p:attrName>
                                        </p:attrNameLst>
                                      </p:cBhvr>
                                      <p:to>
                                        <p:strVal val="visible"/>
                                      </p:to>
                                    </p:set>
                                    <p:animEffect transition="in" filter="fade">
                                      <p:cBhvr>
                                        <p:cTn id="17" dur="2000"/>
                                        <p:tgtEl>
                                          <p:spTgt spid="430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2" name="Rectangle 6"/>
          <p:cNvSpPr>
            <a:spLocks noGrp="1" noChangeArrowheads="1"/>
          </p:cNvSpPr>
          <p:nvPr>
            <p:ph type="title"/>
          </p:nvPr>
        </p:nvSpPr>
        <p:spPr>
          <a:xfrm>
            <a:off x="192024" y="164592"/>
            <a:ext cx="8759952" cy="1206500"/>
          </a:xfrm>
        </p:spPr>
        <p:txBody>
          <a:bodyPr/>
          <a:lstStyle/>
          <a:p>
            <a:r>
              <a:rPr lang="en-US" sz="4000" dirty="0"/>
              <a:t>The Pooling of Interests Method Process</a:t>
            </a:r>
          </a:p>
        </p:txBody>
      </p:sp>
      <p:sp>
        <p:nvSpPr>
          <p:cNvPr id="43010" name="Rectangle 3"/>
          <p:cNvSpPr>
            <a:spLocks noGrp="1" noChangeArrowheads="1"/>
          </p:cNvSpPr>
          <p:nvPr>
            <p:ph idx="1"/>
          </p:nvPr>
        </p:nvSpPr>
        <p:spPr>
          <a:xfrm>
            <a:off x="411480" y="1554480"/>
            <a:ext cx="8321040" cy="4937760"/>
          </a:xfrm>
          <a:ln w="38100">
            <a:noFill/>
          </a:ln>
        </p:spPr>
        <p:txBody>
          <a:bodyPr/>
          <a:lstStyle/>
          <a:p>
            <a:pPr marL="0" indent="0">
              <a:spcBef>
                <a:spcPts val="600"/>
              </a:spcBef>
              <a:spcAft>
                <a:spcPts val="600"/>
              </a:spcAft>
              <a:buClr>
                <a:srgbClr val="00B050"/>
              </a:buClr>
              <a:buNone/>
            </a:pPr>
            <a:r>
              <a:rPr lang="en-US" sz="2600" dirty="0">
                <a:solidFill>
                  <a:srgbClr val="00005C"/>
                </a:solidFill>
              </a:rPr>
              <a:t>Two important steps characterized the pooling of interests method:</a:t>
            </a:r>
          </a:p>
          <a:p>
            <a:pPr marL="457200" indent="-457200">
              <a:spcBef>
                <a:spcPts val="600"/>
              </a:spcBef>
              <a:spcAft>
                <a:spcPts val="0"/>
              </a:spcAft>
              <a:buClr>
                <a:srgbClr val="00005C"/>
              </a:buClr>
              <a:buSzPct val="100000"/>
              <a:buFont typeface="+mj-lt"/>
              <a:buAutoNum type="arabicPeriod"/>
            </a:pPr>
            <a:r>
              <a:rPr lang="en-US" sz="2600" dirty="0">
                <a:solidFill>
                  <a:srgbClr val="00005C"/>
                </a:solidFill>
              </a:rPr>
              <a:t>The book values of the assets and liabilities of both companies became the book values reported by the combined entity. </a:t>
            </a:r>
          </a:p>
          <a:p>
            <a:pPr marL="457200" indent="-457200">
              <a:spcBef>
                <a:spcPts val="600"/>
              </a:spcBef>
              <a:spcAft>
                <a:spcPts val="0"/>
              </a:spcAft>
              <a:buClr>
                <a:srgbClr val="00005C"/>
              </a:buClr>
              <a:buSzPct val="100000"/>
              <a:buFont typeface="+mj-lt"/>
              <a:buAutoNum type="arabicPeriod"/>
            </a:pPr>
            <a:r>
              <a:rPr lang="en-US" sz="2600" dirty="0">
                <a:solidFill>
                  <a:srgbClr val="00005C"/>
                </a:solidFill>
              </a:rPr>
              <a:t>The revenue and expense accounts were combined retrospectively as well as prospectively. The idea of continuity of ownership gave support for the recognition of income accruing to the owners both before and after the combination.</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63</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0083056"/>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fade">
                                      <p:cBhvr>
                                        <p:cTn id="7" dur="20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010">
                                            <p:txEl>
                                              <p:pRg st="1" end="1"/>
                                            </p:txEl>
                                          </p:spTgt>
                                        </p:tgtEl>
                                        <p:attrNameLst>
                                          <p:attrName>style.visibility</p:attrName>
                                        </p:attrNameLst>
                                      </p:cBhvr>
                                      <p:to>
                                        <p:strVal val="visible"/>
                                      </p:to>
                                    </p:set>
                                    <p:animEffect transition="in" filter="fade">
                                      <p:cBhvr>
                                        <p:cTn id="12" dur="2000"/>
                                        <p:tgtEl>
                                          <p:spTgt spid="430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010">
                                            <p:txEl>
                                              <p:pRg st="2" end="2"/>
                                            </p:txEl>
                                          </p:spTgt>
                                        </p:tgtEl>
                                        <p:attrNameLst>
                                          <p:attrName>style.visibility</p:attrName>
                                        </p:attrNameLst>
                                      </p:cBhvr>
                                      <p:to>
                                        <p:strVal val="visible"/>
                                      </p:to>
                                    </p:set>
                                    <p:animEffect transition="in" filter="fade">
                                      <p:cBhvr>
                                        <p:cTn id="17" dur="2000"/>
                                        <p:tgtEl>
                                          <p:spTgt spid="430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88900"/>
            <a:ext cx="8839200" cy="1206500"/>
          </a:xfrm>
        </p:spPr>
        <p:txBody>
          <a:bodyPr/>
          <a:lstStyle/>
          <a:p>
            <a:r>
              <a:rPr lang="en-US" dirty="0"/>
              <a:t>Pooling of Interests Review</a:t>
            </a:r>
          </a:p>
        </p:txBody>
      </p:sp>
      <p:sp>
        <p:nvSpPr>
          <p:cNvPr id="7" name="Slide Number Placeholder 6"/>
          <p:cNvSpPr>
            <a:spLocks noGrp="1"/>
          </p:cNvSpPr>
          <p:nvPr>
            <p:ph type="sldNum" sz="quarter" idx="4"/>
          </p:nvPr>
        </p:nvSpPr>
        <p:spPr/>
        <p:txBody>
          <a:bodyPr/>
          <a:lstStyle/>
          <a:p>
            <a:r>
              <a:rPr lang="en-US" sz="1050" dirty="0"/>
              <a:t>2-</a:t>
            </a:r>
            <a:fld id="{B389CB3F-DA7F-4D11-BE91-32EDAB2B185B}" type="slidenum">
              <a:rPr lang="en-US" sz="1050" smtClean="0"/>
              <a:pPr/>
              <a:t>64</a:t>
            </a:fld>
            <a:endParaRPr lang="en-US" sz="1050" dirty="0"/>
          </a:p>
        </p:txBody>
      </p:sp>
      <p:sp>
        <p:nvSpPr>
          <p:cNvPr id="57347" name="Rectangle 5"/>
          <p:cNvSpPr>
            <a:spLocks noGrp="1" noChangeArrowheads="1"/>
          </p:cNvSpPr>
          <p:nvPr>
            <p:ph type="body" sz="half" idx="4294967295"/>
          </p:nvPr>
        </p:nvSpPr>
        <p:spPr>
          <a:xfrm>
            <a:off x="0" y="1646238"/>
            <a:ext cx="8321675" cy="4937125"/>
          </a:xfrm>
          <a:noFill/>
          <a:ln w="38100">
            <a:noFill/>
          </a:ln>
        </p:spPr>
        <p:txBody>
          <a:bodyPr/>
          <a:lstStyle/>
          <a:p>
            <a:pPr marL="457200" indent="-457200">
              <a:spcBef>
                <a:spcPts val="600"/>
              </a:spcBef>
              <a:buClr>
                <a:srgbClr val="00005C"/>
              </a:buClr>
              <a:buSzPct val="100000"/>
              <a:buFont typeface="Wingdings" pitchFamily="2" charset="2"/>
              <a:buChar char="Ø"/>
            </a:pPr>
            <a:r>
              <a:rPr lang="en-US" sz="2600" dirty="0"/>
              <a:t>Reported income was typically higher than under the purchase accounting method. </a:t>
            </a:r>
          </a:p>
          <a:p>
            <a:pPr marL="457200" indent="-457200">
              <a:spcBef>
                <a:spcPts val="600"/>
              </a:spcBef>
              <a:buClr>
                <a:srgbClr val="000036"/>
              </a:buClr>
              <a:buSzPct val="100000"/>
              <a:buFont typeface="Wingdings" pitchFamily="2" charset="2"/>
              <a:buChar char="Ø"/>
            </a:pPr>
            <a:r>
              <a:rPr lang="en-US" sz="2600" dirty="0"/>
              <a:t>There was less depreciation and amortization expense due to the smaller asset bases. </a:t>
            </a:r>
          </a:p>
          <a:p>
            <a:pPr marL="457200" indent="-457200">
              <a:spcBef>
                <a:spcPts val="600"/>
              </a:spcBef>
              <a:buClr>
                <a:srgbClr val="000036"/>
              </a:buClr>
              <a:buSzPct val="100000"/>
              <a:buFont typeface="Wingdings" pitchFamily="2" charset="2"/>
              <a:buChar char="Ø"/>
            </a:pPr>
            <a:r>
              <a:rPr lang="en-US" sz="2600" dirty="0"/>
              <a:t>Prior to 2002, both the purchase and pooling of interest methods were allowed. </a:t>
            </a:r>
          </a:p>
          <a:p>
            <a:pPr marL="457200" indent="-457200">
              <a:spcBef>
                <a:spcPts val="600"/>
              </a:spcBef>
              <a:buClr>
                <a:srgbClr val="000036"/>
              </a:buClr>
              <a:buSzPct val="100000"/>
              <a:buFont typeface="Wingdings" pitchFamily="2" charset="2"/>
              <a:buChar char="Ø"/>
            </a:pPr>
            <a:r>
              <a:rPr lang="en-US" sz="2600" dirty="0"/>
              <a:t>New standards set strict criteria for use of the pooling method. </a:t>
            </a:r>
          </a:p>
          <a:p>
            <a:pPr marL="457200" indent="-457200">
              <a:spcBef>
                <a:spcPts val="600"/>
              </a:spcBef>
              <a:buClr>
                <a:srgbClr val="000036"/>
              </a:buClr>
              <a:buSzPct val="100000"/>
              <a:buFont typeface="Wingdings" pitchFamily="2" charset="2"/>
              <a:buChar char="Ø"/>
            </a:pPr>
            <a:r>
              <a:rPr lang="en-US" sz="2600" dirty="0"/>
              <a:t>If business combinations failed to meet the criteria, they had to be accounted for by the purchase method.</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ipe(down)">
                                      <p:cBhvr>
                                        <p:cTn id="7" dur="5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wipe(down)">
                                      <p:cBhvr>
                                        <p:cTn id="12" dur="500"/>
                                        <p:tgtEl>
                                          <p:spTgt spid="573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wipe(down)">
                                      <p:cBhvr>
                                        <p:cTn id="17" dur="500"/>
                                        <p:tgtEl>
                                          <p:spTgt spid="573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wipe(down)">
                                      <p:cBhvr>
                                        <p:cTn id="22" dur="500"/>
                                        <p:tgtEl>
                                          <p:spTgt spid="573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7347">
                                            <p:txEl>
                                              <p:pRg st="4" end="4"/>
                                            </p:txEl>
                                          </p:spTgt>
                                        </p:tgtEl>
                                        <p:attrNameLst>
                                          <p:attrName>style.visibility</p:attrName>
                                        </p:attrNameLst>
                                      </p:cBhvr>
                                      <p:to>
                                        <p:strVal val="visible"/>
                                      </p:to>
                                    </p:set>
                                    <p:animEffect transition="in" filter="wipe(down)">
                                      <p:cBhvr>
                                        <p:cTn id="27" dur="500"/>
                                        <p:tgtEl>
                                          <p:spTgt spid="573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88900"/>
            <a:ext cx="8839200" cy="1206500"/>
          </a:xfrm>
        </p:spPr>
        <p:txBody>
          <a:bodyPr/>
          <a:lstStyle/>
          <a:p>
            <a:r>
              <a:rPr lang="en-US" dirty="0"/>
              <a:t>Pooling</a:t>
            </a:r>
            <a:r>
              <a:rPr lang="en-US" baseline="0" dirty="0"/>
              <a:t> </a:t>
            </a:r>
            <a:r>
              <a:rPr lang="en-US" dirty="0"/>
              <a:t>of Interests Criteria</a:t>
            </a:r>
          </a:p>
        </p:txBody>
      </p:sp>
      <p:sp>
        <p:nvSpPr>
          <p:cNvPr id="7" name="Slide Number Placeholder 6"/>
          <p:cNvSpPr>
            <a:spLocks noGrp="1"/>
          </p:cNvSpPr>
          <p:nvPr>
            <p:ph type="sldNum" sz="quarter" idx="4"/>
          </p:nvPr>
        </p:nvSpPr>
        <p:spPr/>
        <p:txBody>
          <a:bodyPr/>
          <a:lstStyle/>
          <a:p>
            <a:r>
              <a:rPr lang="en-US" sz="1000" dirty="0"/>
              <a:t>2-</a:t>
            </a:r>
            <a:fld id="{B389CB3F-DA7F-4D11-BE91-32EDAB2B185B}" type="slidenum">
              <a:rPr lang="en-US" sz="1000" smtClean="0"/>
              <a:pPr/>
              <a:t>65</a:t>
            </a:fld>
            <a:endParaRPr lang="en-US" sz="1000" dirty="0"/>
          </a:p>
        </p:txBody>
      </p:sp>
      <p:sp>
        <p:nvSpPr>
          <p:cNvPr id="57347" name="Rectangle 5"/>
          <p:cNvSpPr>
            <a:spLocks noGrp="1" noChangeArrowheads="1"/>
          </p:cNvSpPr>
          <p:nvPr>
            <p:ph type="body" sz="half" idx="4294967295"/>
          </p:nvPr>
        </p:nvSpPr>
        <p:spPr>
          <a:xfrm>
            <a:off x="228600" y="1554163"/>
            <a:ext cx="8093075" cy="4938712"/>
          </a:xfrm>
          <a:noFill/>
          <a:ln w="38100">
            <a:noFill/>
          </a:ln>
        </p:spPr>
        <p:txBody>
          <a:bodyPr/>
          <a:lstStyle/>
          <a:p>
            <a:pPr marL="0" indent="0">
              <a:buNone/>
            </a:pPr>
            <a:r>
              <a:rPr lang="en-US" sz="2600" dirty="0"/>
              <a:t>Objectives of the criteria: </a:t>
            </a:r>
          </a:p>
          <a:p>
            <a:pPr marL="457200" indent="-457200">
              <a:spcBef>
                <a:spcPts val="600"/>
              </a:spcBef>
              <a:buClr>
                <a:srgbClr val="00005C"/>
              </a:buClr>
              <a:buSzPct val="100000"/>
              <a:buFont typeface="+mj-lt"/>
              <a:buAutoNum type="arabicPeriod"/>
            </a:pPr>
            <a:r>
              <a:rPr lang="en-US" sz="2600" dirty="0"/>
              <a:t>To ensure complete fusion of the two organizations, one company had to obtain substantially all (90 percent or more) of the voting stock of the other. </a:t>
            </a:r>
          </a:p>
          <a:p>
            <a:pPr marL="457200" indent="-457200">
              <a:spcBef>
                <a:spcPts val="600"/>
              </a:spcBef>
              <a:buClr>
                <a:srgbClr val="00005C"/>
              </a:buClr>
              <a:buSzPct val="100000"/>
              <a:buFont typeface="+mj-lt"/>
              <a:buAutoNum type="arabicPeriod"/>
            </a:pPr>
            <a:r>
              <a:rPr lang="en-US" sz="2600" dirty="0"/>
              <a:t>To prevent purchase combinations from being disguised as poolings. </a:t>
            </a:r>
          </a:p>
          <a:p>
            <a:pPr marL="0" indent="0">
              <a:buNone/>
            </a:pPr>
            <a:r>
              <a:rPr lang="en-US" sz="2600" dirty="0"/>
              <a:t>Past experience had shown that combination transactions were frequently manipulated so that they would qualify for pooling of interests treatment (usually to increase reported earnings). A number of qualifying criteria for pooling of interests treatment were designed to stop this practice.</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5784749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Effect transition="in" filter="wipe(down)">
                                      <p:cBhvr>
                                        <p:cTn id="7" dur="500"/>
                                        <p:tgtEl>
                                          <p:spTgt spid="573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7347">
                                            <p:txEl>
                                              <p:pRg st="1" end="1"/>
                                            </p:txEl>
                                          </p:spTgt>
                                        </p:tgtEl>
                                        <p:attrNameLst>
                                          <p:attrName>style.visibility</p:attrName>
                                        </p:attrNameLst>
                                      </p:cBhvr>
                                      <p:to>
                                        <p:strVal val="visible"/>
                                      </p:to>
                                    </p:set>
                                    <p:animEffect transition="in" filter="wipe(down)">
                                      <p:cBhvr>
                                        <p:cTn id="12" dur="500"/>
                                        <p:tgtEl>
                                          <p:spTgt spid="573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wipe(down)">
                                      <p:cBhvr>
                                        <p:cTn id="17" dur="500"/>
                                        <p:tgtEl>
                                          <p:spTgt spid="573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wipe(down)">
                                      <p:cBhvr>
                                        <p:cTn id="22" dur="500"/>
                                        <p:tgtEl>
                                          <p:spTgt spid="573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88900"/>
            <a:ext cx="8839200" cy="1206500"/>
          </a:xfrm>
        </p:spPr>
        <p:txBody>
          <a:bodyPr/>
          <a:lstStyle/>
          <a:p>
            <a:r>
              <a:rPr lang="en-US" dirty="0"/>
              <a:t>Characteristics of the Purchase Method</a:t>
            </a:r>
          </a:p>
        </p:txBody>
      </p:sp>
      <p:sp>
        <p:nvSpPr>
          <p:cNvPr id="7" name="Slide Number Placeholder 6"/>
          <p:cNvSpPr>
            <a:spLocks noGrp="1"/>
          </p:cNvSpPr>
          <p:nvPr>
            <p:ph type="sldNum" sz="quarter" idx="4"/>
          </p:nvPr>
        </p:nvSpPr>
        <p:spPr/>
        <p:txBody>
          <a:bodyPr/>
          <a:lstStyle/>
          <a:p>
            <a:r>
              <a:rPr lang="en-US" sz="1000" dirty="0"/>
              <a:t>2-</a:t>
            </a:r>
            <a:fld id="{B389CB3F-DA7F-4D11-BE91-32EDAB2B185B}" type="slidenum">
              <a:rPr lang="en-US" sz="1000" smtClean="0"/>
              <a:pPr/>
              <a:t>66</a:t>
            </a:fld>
            <a:endParaRPr lang="en-US" sz="1000" dirty="0"/>
          </a:p>
        </p:txBody>
      </p:sp>
      <p:sp>
        <p:nvSpPr>
          <p:cNvPr id="57347" name="Rectangle 5"/>
          <p:cNvSpPr>
            <a:spLocks noGrp="1" noChangeArrowheads="1"/>
          </p:cNvSpPr>
          <p:nvPr>
            <p:ph type="body" sz="half" idx="4294967295"/>
          </p:nvPr>
        </p:nvSpPr>
        <p:spPr>
          <a:xfrm>
            <a:off x="304800" y="1554163"/>
            <a:ext cx="8016875" cy="4938712"/>
          </a:xfrm>
          <a:noFill/>
          <a:ln w="38100">
            <a:noFill/>
          </a:ln>
        </p:spPr>
        <p:txBody>
          <a:bodyPr/>
          <a:lstStyle/>
          <a:p>
            <a:pPr marL="0" indent="0">
              <a:spcAft>
                <a:spcPts val="600"/>
              </a:spcAft>
              <a:buNone/>
            </a:pPr>
            <a:r>
              <a:rPr lang="en-US" sz="2400" dirty="0"/>
              <a:t>Characteristics of the purchase method: </a:t>
            </a:r>
          </a:p>
          <a:p>
            <a:pPr marL="457200" indent="-457200">
              <a:spcAft>
                <a:spcPts val="0"/>
              </a:spcAft>
              <a:buClr>
                <a:srgbClr val="00005C"/>
              </a:buClr>
              <a:buSzPct val="100000"/>
              <a:buFont typeface="Wingdings" panose="05000000000000000000" pitchFamily="2" charset="2"/>
              <a:buChar char="Ø"/>
            </a:pPr>
            <a:r>
              <a:rPr lang="en-US" sz="2400" dirty="0"/>
              <a:t>Valuation basis is cost and includes direct combination costs but excludes the contingent consideration. </a:t>
            </a:r>
          </a:p>
          <a:p>
            <a:pPr marL="457200" indent="-457200">
              <a:spcAft>
                <a:spcPts val="0"/>
              </a:spcAft>
              <a:buClr>
                <a:srgbClr val="00005C"/>
              </a:buClr>
              <a:buSzPct val="100000"/>
              <a:buFont typeface="Wingdings" panose="05000000000000000000" pitchFamily="2" charset="2"/>
              <a:buChar char="Ø"/>
            </a:pPr>
            <a:r>
              <a:rPr lang="en-US" sz="2400" dirty="0"/>
              <a:t>Cost is allocated to the assets acquired and liabilities assumed based on their individual fair values (unless a bargain purchase occurs and then the long-term items may be recorded as amounts less than their fair values). </a:t>
            </a:r>
          </a:p>
          <a:p>
            <a:pPr marL="457200" indent="-457200">
              <a:spcAft>
                <a:spcPts val="0"/>
              </a:spcAft>
              <a:buClr>
                <a:srgbClr val="00005C"/>
              </a:buClr>
              <a:buSzPct val="100000"/>
              <a:buFont typeface="Wingdings" panose="05000000000000000000" pitchFamily="2" charset="2"/>
              <a:buChar char="Ø"/>
            </a:pPr>
            <a:r>
              <a:rPr lang="en-US" sz="2400" dirty="0"/>
              <a:t>Goodwill is the excess of cost over the fair values of the net assets purchased.</a:t>
            </a:r>
          </a:p>
          <a:p>
            <a:pPr marL="457200" indent="-457200">
              <a:spcAft>
                <a:spcPts val="0"/>
              </a:spcAft>
              <a:buClr>
                <a:srgbClr val="00005C"/>
              </a:buClr>
              <a:buSzPct val="100000"/>
              <a:buFont typeface="Wingdings" panose="05000000000000000000" pitchFamily="2" charset="2"/>
              <a:buChar char="Ø"/>
            </a:pPr>
            <a:r>
              <a:rPr lang="en-US" sz="2400" dirty="0"/>
              <a:t>Acquired in-process research and development is expensed immediately at the purchase date.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50433445"/>
      </p:ext>
    </p:extLst>
  </p:cSld>
  <p:clrMapOvr>
    <a:masterClrMapping/>
  </p:clrMapOvr>
  <p:transition>
    <p:wipe/>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88900"/>
            <a:ext cx="8839200" cy="1206500"/>
          </a:xfrm>
        </p:spPr>
        <p:txBody>
          <a:bodyPr/>
          <a:lstStyle/>
          <a:p>
            <a:pPr>
              <a:defRPr/>
            </a:pPr>
            <a:r>
              <a:rPr lang="en-US" dirty="0"/>
              <a:t>Characteristics of the Pooling </a:t>
            </a:r>
            <a:br>
              <a:rPr lang="en-US" dirty="0"/>
            </a:br>
            <a:r>
              <a:rPr lang="en-US" dirty="0"/>
              <a:t>of Interests Method</a:t>
            </a:r>
          </a:p>
        </p:txBody>
      </p:sp>
      <p:sp>
        <p:nvSpPr>
          <p:cNvPr id="7" name="Slide Number Placeholder 6"/>
          <p:cNvSpPr>
            <a:spLocks noGrp="1"/>
          </p:cNvSpPr>
          <p:nvPr>
            <p:ph type="sldNum" sz="quarter" idx="4"/>
          </p:nvPr>
        </p:nvSpPr>
        <p:spPr/>
        <p:txBody>
          <a:bodyPr/>
          <a:lstStyle/>
          <a:p>
            <a:r>
              <a:rPr lang="en-US" sz="1000" dirty="0"/>
              <a:t>2-</a:t>
            </a:r>
            <a:fld id="{B389CB3F-DA7F-4D11-BE91-32EDAB2B185B}" type="slidenum">
              <a:rPr lang="en-US" sz="1000" smtClean="0"/>
              <a:pPr/>
              <a:t>67</a:t>
            </a:fld>
            <a:endParaRPr lang="en-US" sz="1000" dirty="0"/>
          </a:p>
        </p:txBody>
      </p:sp>
      <p:sp>
        <p:nvSpPr>
          <p:cNvPr id="57347" name="Rectangle 5"/>
          <p:cNvSpPr>
            <a:spLocks noGrp="1" noChangeArrowheads="1"/>
          </p:cNvSpPr>
          <p:nvPr>
            <p:ph type="body" sz="half" idx="4294967295"/>
          </p:nvPr>
        </p:nvSpPr>
        <p:spPr>
          <a:xfrm>
            <a:off x="228600" y="1554163"/>
            <a:ext cx="8093075" cy="4938712"/>
          </a:xfrm>
          <a:noFill/>
          <a:ln w="38100">
            <a:noFill/>
          </a:ln>
        </p:spPr>
        <p:txBody>
          <a:bodyPr/>
          <a:lstStyle/>
          <a:p>
            <a:pPr marL="0" indent="0">
              <a:spcAft>
                <a:spcPts val="600"/>
              </a:spcAft>
              <a:buNone/>
            </a:pPr>
            <a:r>
              <a:rPr lang="en-US" sz="2600" dirty="0"/>
              <a:t>Characteristics of the pooling of interests method: </a:t>
            </a:r>
          </a:p>
          <a:p>
            <a:pPr marL="457200" indent="-457200">
              <a:spcBef>
                <a:spcPts val="600"/>
              </a:spcBef>
              <a:buClr>
                <a:srgbClr val="00005C"/>
              </a:buClr>
              <a:buSzPct val="100000"/>
              <a:buFont typeface="Wingdings" panose="05000000000000000000" pitchFamily="2" charset="2"/>
              <a:buChar char="Ø"/>
            </a:pPr>
            <a:r>
              <a:rPr lang="en-US" sz="2600" dirty="0"/>
              <a:t>Accounting incorporated a continuation of previous book values and ignored fair values exchanged in a business combination. </a:t>
            </a:r>
          </a:p>
          <a:p>
            <a:pPr marL="457200" indent="-457200">
              <a:spcBef>
                <a:spcPts val="600"/>
              </a:spcBef>
              <a:buClr>
                <a:srgbClr val="00005C"/>
              </a:buClr>
              <a:buSzPct val="100000"/>
              <a:buFont typeface="Wingdings" panose="05000000000000000000" pitchFamily="2" charset="2"/>
              <a:buChar char="Ø"/>
            </a:pPr>
            <a:r>
              <a:rPr lang="en-US" sz="2600" dirty="0"/>
              <a:t>Previously unrecognized (typically internally developed) intangibles continue to be reported at a zero value postcombination. </a:t>
            </a:r>
          </a:p>
          <a:p>
            <a:pPr marL="457200" indent="-457200">
              <a:spcBef>
                <a:spcPts val="600"/>
              </a:spcBef>
              <a:buClr>
                <a:srgbClr val="00005C"/>
              </a:buClr>
              <a:buSzPct val="100000"/>
              <a:buFont typeface="Wingdings" panose="05000000000000000000" pitchFamily="2" charset="2"/>
              <a:buChar char="Ø"/>
            </a:pPr>
            <a:r>
              <a:rPr lang="en-US" sz="2600" dirty="0"/>
              <a:t>Values an acquired firm at its previously recorded book value, so no new amount for goodwill was ever recorded in a pooling.</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91524757"/>
      </p:ext>
    </p:extLst>
  </p:cSld>
  <p:clrMapOvr>
    <a:masterClrMapping/>
  </p:clrMapOvr>
  <p:transition>
    <p:wipe/>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88900"/>
            <a:ext cx="8839200" cy="1206500"/>
          </a:xfrm>
        </p:spPr>
        <p:txBody>
          <a:bodyPr/>
          <a:lstStyle/>
          <a:p>
            <a:r>
              <a:rPr lang="en-US" dirty="0"/>
              <a:t>Characteristics of the Acquisition Method</a:t>
            </a:r>
          </a:p>
        </p:txBody>
      </p:sp>
      <p:sp>
        <p:nvSpPr>
          <p:cNvPr id="7" name="Slide Number Placeholder 6"/>
          <p:cNvSpPr>
            <a:spLocks noGrp="1"/>
          </p:cNvSpPr>
          <p:nvPr>
            <p:ph type="sldNum" sz="quarter" idx="4"/>
          </p:nvPr>
        </p:nvSpPr>
        <p:spPr/>
        <p:txBody>
          <a:bodyPr/>
          <a:lstStyle/>
          <a:p>
            <a:r>
              <a:rPr lang="en-US" sz="1000" dirty="0"/>
              <a:t>2-</a:t>
            </a:r>
            <a:fld id="{B389CB3F-DA7F-4D11-BE91-32EDAB2B185B}" type="slidenum">
              <a:rPr lang="en-US" sz="1000" smtClean="0"/>
              <a:pPr/>
              <a:t>68</a:t>
            </a:fld>
            <a:endParaRPr lang="en-US" sz="1000" dirty="0"/>
          </a:p>
        </p:txBody>
      </p:sp>
      <p:sp>
        <p:nvSpPr>
          <p:cNvPr id="57347" name="Rectangle 5"/>
          <p:cNvSpPr>
            <a:spLocks noGrp="1" noChangeArrowheads="1"/>
          </p:cNvSpPr>
          <p:nvPr>
            <p:ph type="body" sz="half" idx="4294967295"/>
          </p:nvPr>
        </p:nvSpPr>
        <p:spPr>
          <a:xfrm>
            <a:off x="304800" y="1554163"/>
            <a:ext cx="8016875" cy="4938712"/>
          </a:xfrm>
          <a:noFill/>
          <a:ln w="38100">
            <a:noFill/>
          </a:ln>
        </p:spPr>
        <p:txBody>
          <a:bodyPr/>
          <a:lstStyle/>
          <a:p>
            <a:pPr marL="0" indent="0">
              <a:spcAft>
                <a:spcPts val="600"/>
              </a:spcAft>
              <a:buClr>
                <a:srgbClr val="00005C"/>
              </a:buClr>
              <a:buSzPct val="100000"/>
              <a:buNone/>
            </a:pPr>
            <a:r>
              <a:rPr lang="en-US" sz="2400" dirty="0"/>
              <a:t>Characteristics of the acquisition method: </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Valuation basis is fair value of consideration transferred and includes the contingent consideration but excludes direct combination costs. </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Assets acquired and liabilities assumed are recorded at their individual fair values. </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Goodwill is the excess of the consideration transferred over the fair values of the net assets acquired. </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Acquired in-process research and development is recognized as an asset. </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Professional service fees to help accomplish the acquisition are expensed.</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0802189"/>
      </p:ext>
    </p:extLst>
  </p:cSld>
  <p:clrMapOvr>
    <a:masterClrMapping/>
  </p:clrMapOvr>
  <p:transition>
    <p:wipe/>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a:xfrm>
            <a:off x="192024" y="164592"/>
            <a:ext cx="8763000" cy="1206500"/>
          </a:xfrm>
        </p:spPr>
        <p:txBody>
          <a:bodyPr/>
          <a:lstStyle/>
          <a:p>
            <a:pPr algn="ctr"/>
            <a:r>
              <a:rPr lang="en-US" sz="4000" dirty="0"/>
              <a:t>Learning Objective 2-10</a:t>
            </a:r>
          </a:p>
        </p:txBody>
      </p:sp>
      <p:sp>
        <p:nvSpPr>
          <p:cNvPr id="11" name="Slide Number Placeholder 10"/>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69</a:t>
            </a:fld>
            <a:endParaRPr lang="en-US" sz="1000" dirty="0"/>
          </a:p>
        </p:txBody>
      </p:sp>
      <p:sp>
        <p:nvSpPr>
          <p:cNvPr id="2" name="Rectangle 1"/>
          <p:cNvSpPr/>
          <p:nvPr/>
        </p:nvSpPr>
        <p:spPr>
          <a:xfrm>
            <a:off x="411480" y="1554480"/>
            <a:ext cx="8321040" cy="4937760"/>
          </a:xfrm>
          <a:prstGeom prst="rect">
            <a:avLst/>
          </a:prstGeom>
        </p:spPr>
        <p:txBody>
          <a:bodyPr wrap="square">
            <a:spAutoFit/>
          </a:bodyPr>
          <a:lstStyle/>
          <a:p>
            <a:r>
              <a:rPr lang="en-US" sz="3600" b="1" u="none" dirty="0">
                <a:solidFill>
                  <a:srgbClr val="002060"/>
                </a:solidFill>
              </a:rPr>
              <a:t>Appendix 2B: Explain the rationale and procedures underlying a subsidiary’s election to adopt pushdown accounting.</a:t>
            </a:r>
          </a:p>
          <a:p>
            <a:endParaRPr lang="en-US" sz="3600" b="1" u="none" dirty="0">
              <a:solidFill>
                <a:srgbClr val="002060"/>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55349390"/>
      </p:ext>
    </p:extLst>
  </p:cSld>
  <p:clrMapOvr>
    <a:masterClrMapping/>
  </p:clrMapOvr>
  <p:transition>
    <p:blinds dir="vert"/>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2024" y="164592"/>
            <a:ext cx="8759952" cy="1206500"/>
          </a:xfrm>
        </p:spPr>
        <p:txBody>
          <a:bodyPr/>
          <a:lstStyle/>
          <a:p>
            <a:r>
              <a:rPr lang="en-US" sz="4000" dirty="0"/>
              <a:t>Learning Objective 2-2</a:t>
            </a:r>
          </a:p>
        </p:txBody>
      </p:sp>
      <p:sp>
        <p:nvSpPr>
          <p:cNvPr id="3" name="Content Placeholder 2"/>
          <p:cNvSpPr>
            <a:spLocks noGrp="1"/>
          </p:cNvSpPr>
          <p:nvPr>
            <p:ph idx="1"/>
          </p:nvPr>
        </p:nvSpPr>
        <p:spPr>
          <a:xfrm>
            <a:off x="411480" y="1554480"/>
            <a:ext cx="8321040" cy="4937760"/>
          </a:xfrm>
        </p:spPr>
        <p:txBody>
          <a:bodyPr/>
          <a:lstStyle/>
          <a:p>
            <a:pPr marL="0" indent="0">
              <a:spcBef>
                <a:spcPts val="0"/>
              </a:spcBef>
              <a:buNone/>
            </a:pPr>
            <a:r>
              <a:rPr lang="en-US" sz="3600" dirty="0"/>
              <a:t>Recognize when consolidation of financial information into a single set of statements is necessary.</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1" u="none" dirty="0">
                <a:solidFill>
                  <a:srgbClr val="00005C"/>
                </a:solidFill>
              </a:rPr>
              <a:t>2-</a:t>
            </a:r>
            <a:fld id="{DE89CFAE-29A3-4948-B4C2-3A5BCCC6B74C}" type="slidenum">
              <a:rPr lang="en-US" sz="1000" b="1" u="none" smtClean="0">
                <a:solidFill>
                  <a:srgbClr val="00005C"/>
                </a:solidFill>
              </a:rPr>
              <a:pPr>
                <a:defRPr/>
              </a:pPr>
              <a:t>7</a:t>
            </a:fld>
            <a:endParaRPr lang="en-US" sz="1000" b="1" u="none" dirty="0">
              <a:solidFill>
                <a:srgbClr val="00005C"/>
              </a:solidFill>
            </a:endParaRP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00976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a:xfrm>
            <a:off x="192024" y="164592"/>
            <a:ext cx="8763000" cy="1206500"/>
          </a:xfrm>
        </p:spPr>
        <p:txBody>
          <a:bodyPr/>
          <a:lstStyle/>
          <a:p>
            <a:pPr algn="ctr"/>
            <a:r>
              <a:rPr lang="en-US" sz="4000" dirty="0"/>
              <a:t>Appendix B: Pushdown Accounting—External Reporting</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70</a:t>
            </a:fld>
            <a:endParaRPr lang="en-US" sz="1000" dirty="0"/>
          </a:p>
        </p:txBody>
      </p:sp>
      <p:sp>
        <p:nvSpPr>
          <p:cNvPr id="2" name="Content Placeholder 1"/>
          <p:cNvSpPr>
            <a:spLocks noGrp="1"/>
          </p:cNvSpPr>
          <p:nvPr>
            <p:ph idx="1"/>
          </p:nvPr>
        </p:nvSpPr>
        <p:spPr>
          <a:xfrm>
            <a:off x="411480" y="1554480"/>
            <a:ext cx="8321040" cy="4937760"/>
          </a:xfrm>
        </p:spPr>
        <p:txBody>
          <a:bodyPr/>
          <a:lstStyle/>
          <a:p>
            <a:pPr marL="0" indent="0">
              <a:spcBef>
                <a:spcPts val="600"/>
              </a:spcBef>
              <a:spcAft>
                <a:spcPts val="600"/>
              </a:spcAft>
              <a:buNone/>
            </a:pPr>
            <a:r>
              <a:rPr lang="en-US" sz="2300" dirty="0"/>
              <a:t>To address valuation issues for a subsidiary’s separately issued financial statements, the FASB issued Accounting Standards Update (ASU) No. 2014-17, </a:t>
            </a:r>
            <a:r>
              <a:rPr lang="en-US" sz="2300" i="1" dirty="0"/>
              <a:t>Business Combinations: Pushdown Accounting</a:t>
            </a:r>
            <a:r>
              <a:rPr lang="en-US" sz="2300" dirty="0"/>
              <a:t>,</a:t>
            </a:r>
            <a:r>
              <a:rPr lang="en-US" sz="2300" i="1" dirty="0"/>
              <a:t> </a:t>
            </a:r>
            <a:r>
              <a:rPr lang="en-US" sz="2300" dirty="0"/>
              <a:t>in November 2014. The ASU:</a:t>
            </a:r>
          </a:p>
          <a:p>
            <a:pPr marL="457200" indent="-457200">
              <a:spcBef>
                <a:spcPts val="600"/>
              </a:spcBef>
              <a:spcAft>
                <a:spcPts val="0"/>
              </a:spcAft>
              <a:buClr>
                <a:srgbClr val="00005C"/>
              </a:buClr>
              <a:buSzPct val="100000"/>
              <a:buFont typeface="Wingdings" charset="2"/>
              <a:buChar char="Ø"/>
            </a:pPr>
            <a:r>
              <a:rPr lang="en-US" sz="2300" dirty="0"/>
              <a:t>Does not require pushdown accounting when the acquired firm maintains separate incorporation.</a:t>
            </a:r>
          </a:p>
          <a:p>
            <a:pPr marL="457200" indent="-457200">
              <a:spcBef>
                <a:spcPts val="600"/>
              </a:spcBef>
              <a:spcAft>
                <a:spcPts val="0"/>
              </a:spcAft>
              <a:buClr>
                <a:srgbClr val="00005C"/>
              </a:buClr>
              <a:buSzPct val="100000"/>
              <a:buFont typeface="Wingdings" charset="2"/>
              <a:buChar char="Ø"/>
            </a:pPr>
            <a:r>
              <a:rPr lang="en-US" sz="2300" dirty="0"/>
              <a:t>Provides an option to apply pushdown accounting following a business combination in which the acquirer obtains control of an acquired entity and the acquired entity maintains separate incorporation. </a:t>
            </a:r>
          </a:p>
          <a:p>
            <a:pPr marL="0" indent="0">
              <a:spcBef>
                <a:spcPts val="600"/>
              </a:spcBef>
              <a:spcAft>
                <a:spcPts val="600"/>
              </a:spcAft>
              <a:buNone/>
            </a:pPr>
            <a:r>
              <a:rPr lang="en-US" sz="2300" dirty="0"/>
              <a:t>If pushdown accounting is used, the parent’s acquisition date valuations are “pushed down” to the subsidiary’s financial statements.</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516759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a:xfrm>
            <a:off x="192024" y="164592"/>
            <a:ext cx="8763000" cy="1206500"/>
          </a:xfrm>
        </p:spPr>
        <p:txBody>
          <a:bodyPr/>
          <a:lstStyle/>
          <a:p>
            <a:pPr algn="ctr"/>
            <a:r>
              <a:rPr lang="en-US" sz="4000" dirty="0">
                <a:latin typeface="Times New Roman" pitchFamily="18" charset="0"/>
                <a:cs typeface="Times New Roman" pitchFamily="18" charset="0"/>
              </a:rPr>
              <a:t>Pushdown Accounting—Other Issues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71</a:t>
            </a:fld>
            <a:endParaRPr lang="en-US" sz="1000" dirty="0"/>
          </a:p>
        </p:txBody>
      </p:sp>
      <p:sp>
        <p:nvSpPr>
          <p:cNvPr id="2" name="Content Placeholder 1"/>
          <p:cNvSpPr>
            <a:spLocks noGrp="1"/>
          </p:cNvSpPr>
          <p:nvPr>
            <p:ph idx="1"/>
          </p:nvPr>
        </p:nvSpPr>
        <p:spPr>
          <a:xfrm>
            <a:off x="411480" y="1554480"/>
            <a:ext cx="8321040" cy="4937760"/>
          </a:xfrm>
        </p:spPr>
        <p:txBody>
          <a:bodyPr/>
          <a:lstStyle/>
          <a:p>
            <a:pPr marL="457200" indent="-457200">
              <a:spcBef>
                <a:spcPts val="600"/>
              </a:spcBef>
              <a:spcAft>
                <a:spcPts val="0"/>
              </a:spcAft>
              <a:buClr>
                <a:srgbClr val="00005C"/>
              </a:buClr>
              <a:buSzPct val="100000"/>
              <a:buFont typeface="Wingdings" panose="05000000000000000000" pitchFamily="2" charset="2"/>
              <a:buChar char="Ø"/>
            </a:pPr>
            <a:r>
              <a:rPr lang="en-US" sz="2400" dirty="0"/>
              <a:t>Goodwill: Goodwill recognized in the combination is reported in the acquired entity’s separate financial statements.</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Bargain purchase gains: The acquired entity does not recognize the gain in its income statement but as an adjustment to its additional paid-in capital. </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Acquisition-related liabilities: Only the debt for which the acquired firm is jointly or severally liable must be recognized.</a:t>
            </a:r>
          </a:p>
          <a:p>
            <a:pPr marL="457200" indent="-457200">
              <a:spcBef>
                <a:spcPts val="600"/>
              </a:spcBef>
              <a:spcAft>
                <a:spcPts val="0"/>
              </a:spcAft>
              <a:buClr>
                <a:srgbClr val="00005C"/>
              </a:buClr>
              <a:buSzPct val="100000"/>
              <a:buFont typeface="Wingdings" panose="05000000000000000000" pitchFamily="2" charset="2"/>
              <a:buChar char="Ø"/>
            </a:pPr>
            <a:r>
              <a:rPr lang="en-US" sz="2400" dirty="0"/>
              <a:t>Acquisition-date subsidiary retained earnings: Company is recognized as a new reporting entity. Acquired firm reports zero acquisition-date retained earnings.</a:t>
            </a:r>
            <a:endParaRPr lang="en-US" sz="26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558427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a:xfrm>
            <a:off x="192024" y="164592"/>
            <a:ext cx="8763000" cy="1206500"/>
          </a:xfrm>
        </p:spPr>
        <p:txBody>
          <a:bodyPr/>
          <a:lstStyle/>
          <a:p>
            <a:pPr algn="ctr"/>
            <a:r>
              <a:rPr lang="en-US" sz="4000" dirty="0"/>
              <a:t>Pushdown Accounting—Internal Reporting</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72</a:t>
            </a:fld>
            <a:endParaRPr lang="en-US" sz="1000" dirty="0"/>
          </a:p>
        </p:txBody>
      </p:sp>
      <p:sp>
        <p:nvSpPr>
          <p:cNvPr id="2" name="Content Placeholder 1"/>
          <p:cNvSpPr>
            <a:spLocks noGrp="1"/>
          </p:cNvSpPr>
          <p:nvPr>
            <p:ph idx="1"/>
          </p:nvPr>
        </p:nvSpPr>
        <p:spPr>
          <a:xfrm>
            <a:off x="411480" y="1554480"/>
            <a:ext cx="8321040" cy="4937760"/>
          </a:xfrm>
        </p:spPr>
        <p:txBody>
          <a:bodyPr/>
          <a:lstStyle/>
          <a:p>
            <a:pPr marL="0" indent="0">
              <a:spcBef>
                <a:spcPts val="600"/>
              </a:spcBef>
              <a:spcAft>
                <a:spcPts val="0"/>
              </a:spcAft>
              <a:buNone/>
            </a:pPr>
            <a:r>
              <a:rPr lang="en-US" sz="2600" dirty="0"/>
              <a:t>Pushdown accounting has several advantages for internal reporting. </a:t>
            </a:r>
          </a:p>
          <a:p>
            <a:pPr marL="457200" indent="-457200">
              <a:spcBef>
                <a:spcPts val="600"/>
              </a:spcBef>
              <a:spcAft>
                <a:spcPts val="0"/>
              </a:spcAft>
              <a:buClr>
                <a:srgbClr val="00005C"/>
              </a:buClr>
              <a:buSzPct val="100000"/>
              <a:buFont typeface="Wingdings" panose="05000000000000000000" pitchFamily="2" charset="2"/>
              <a:buChar char="Ø"/>
            </a:pPr>
            <a:r>
              <a:rPr lang="en-US" sz="2600" dirty="0"/>
              <a:t>It simplifies the consolidation process. </a:t>
            </a:r>
          </a:p>
          <a:p>
            <a:pPr marL="457200" indent="-457200">
              <a:spcBef>
                <a:spcPts val="600"/>
              </a:spcBef>
              <a:spcAft>
                <a:spcPts val="0"/>
              </a:spcAft>
              <a:buClr>
                <a:srgbClr val="00005C"/>
              </a:buClr>
              <a:buSzPct val="100000"/>
              <a:buFont typeface="Wingdings" panose="05000000000000000000" pitchFamily="2" charset="2"/>
              <a:buChar char="Ø"/>
            </a:pPr>
            <a:r>
              <a:rPr lang="en-US" sz="2600" dirty="0"/>
              <a:t>Amortizations of the excess fair value allocation would be incorporated in subsequent periods as well.</a:t>
            </a:r>
          </a:p>
          <a:p>
            <a:pPr marL="457200" indent="-457200">
              <a:spcBef>
                <a:spcPts val="600"/>
              </a:spcBef>
              <a:spcAft>
                <a:spcPts val="0"/>
              </a:spcAft>
              <a:buClr>
                <a:srgbClr val="00005C"/>
              </a:buClr>
              <a:buSzPct val="100000"/>
              <a:buFont typeface="Wingdings" panose="05000000000000000000" pitchFamily="2" charset="2"/>
              <a:buChar char="Ø"/>
            </a:pPr>
            <a:r>
              <a:rPr lang="en-US" sz="2600" dirty="0"/>
              <a:t>Pushdown accounting does not address the many issues in preparing consolidated financial statements. </a:t>
            </a:r>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9325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2024" y="165100"/>
            <a:ext cx="8759952" cy="1206500"/>
          </a:xfrm>
        </p:spPr>
        <p:txBody>
          <a:bodyPr/>
          <a:lstStyle/>
          <a:p>
            <a:r>
              <a:rPr lang="en-US" sz="4000" dirty="0"/>
              <a:t>Consolidated Financial Reporting</a:t>
            </a:r>
          </a:p>
        </p:txBody>
      </p:sp>
      <p:sp>
        <p:nvSpPr>
          <p:cNvPr id="10243" name="Rectangle 6"/>
          <p:cNvSpPr>
            <a:spLocks noGrp="1" noChangeArrowheads="1"/>
          </p:cNvSpPr>
          <p:nvPr>
            <p:ph idx="1"/>
          </p:nvPr>
        </p:nvSpPr>
        <p:spPr>
          <a:xfrm>
            <a:off x="411480" y="1554480"/>
            <a:ext cx="8321040" cy="4937760"/>
          </a:xfrm>
        </p:spPr>
        <p:txBody>
          <a:bodyPr/>
          <a:lstStyle/>
          <a:p>
            <a:pPr marL="0" lvl="1" indent="0">
              <a:spcBef>
                <a:spcPts val="0"/>
              </a:spcBef>
              <a:spcAft>
                <a:spcPts val="600"/>
              </a:spcAft>
              <a:buClr>
                <a:schemeClr val="accent2"/>
              </a:buClr>
              <a:buSzPct val="80000"/>
              <a:buNone/>
            </a:pPr>
            <a:r>
              <a:rPr lang="en-US" sz="2800" dirty="0"/>
              <a:t>Why consolidate financial information when two or more companies combine to create a single economic entity? Acco</a:t>
            </a:r>
            <a:r>
              <a:rPr lang="en-US" sz="2800" dirty="0">
                <a:solidFill>
                  <a:srgbClr val="00005C"/>
                </a:solidFill>
              </a:rPr>
              <a:t>rding to FASB ASC (810-10-10-1):</a:t>
            </a:r>
            <a:endParaRPr lang="en-US" sz="2800" kern="1200" dirty="0"/>
          </a:p>
          <a:p>
            <a:pPr marL="457200" indent="-457200">
              <a:spcBef>
                <a:spcPts val="600"/>
              </a:spcBef>
              <a:buClr>
                <a:srgbClr val="00005C"/>
              </a:buClr>
              <a:buSzPct val="100000"/>
              <a:buFont typeface="Wingdings" pitchFamily="2" charset="2"/>
              <a:buChar char="Ø"/>
            </a:pPr>
            <a:r>
              <a:rPr lang="en-US" dirty="0">
                <a:solidFill>
                  <a:srgbClr val="00005C"/>
                </a:solidFill>
              </a:rPr>
              <a:t>Cons</a:t>
            </a:r>
            <a:r>
              <a:rPr lang="en-US" dirty="0"/>
              <a:t>olidated financial statements provide more meaningful information than separate statements.</a:t>
            </a:r>
          </a:p>
          <a:p>
            <a:pPr marL="457200" indent="-457200">
              <a:spcBef>
                <a:spcPts val="600"/>
              </a:spcBef>
              <a:buClr>
                <a:srgbClr val="00005C"/>
              </a:buClr>
              <a:buSzPct val="100000"/>
              <a:buFont typeface="Wingdings" pitchFamily="2" charset="2"/>
              <a:buChar char="Ø"/>
            </a:pPr>
            <a:r>
              <a:rPr lang="en-US" dirty="0"/>
              <a:t>Consolidated financial statements more fairly present the activities of the consolidated companies.</a:t>
            </a:r>
          </a:p>
          <a:p>
            <a:pPr marL="457200" indent="-457200">
              <a:spcBef>
                <a:spcPts val="600"/>
              </a:spcBef>
              <a:buClr>
                <a:srgbClr val="00005C"/>
              </a:buClr>
              <a:buSzPct val="100000"/>
              <a:buFont typeface="Wingdings" pitchFamily="2" charset="2"/>
              <a:buChar char="Ø"/>
            </a:pPr>
            <a:r>
              <a:rPr lang="en-US" dirty="0"/>
              <a:t>Consolidated companies may retain their legal identities as separate corporations.</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8</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52189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22"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92024" y="165100"/>
            <a:ext cx="8759952" cy="1206500"/>
          </a:xfrm>
        </p:spPr>
        <p:txBody>
          <a:bodyPr/>
          <a:lstStyle/>
          <a:p>
            <a:r>
              <a:rPr lang="en-US" sz="4000" dirty="0"/>
              <a:t>Consolidated Financial Reporting (continued)</a:t>
            </a:r>
          </a:p>
        </p:txBody>
      </p:sp>
      <p:sp>
        <p:nvSpPr>
          <p:cNvPr id="10243" name="Rectangle 6"/>
          <p:cNvSpPr>
            <a:spLocks noGrp="1" noChangeArrowheads="1"/>
          </p:cNvSpPr>
          <p:nvPr>
            <p:ph idx="1"/>
          </p:nvPr>
        </p:nvSpPr>
        <p:spPr>
          <a:xfrm>
            <a:off x="411480" y="1554480"/>
            <a:ext cx="8321040" cy="4937760"/>
          </a:xfrm>
        </p:spPr>
        <p:txBody>
          <a:bodyPr/>
          <a:lstStyle/>
          <a:p>
            <a:pPr marL="0" lvl="1" indent="0">
              <a:spcBef>
                <a:spcPts val="0"/>
              </a:spcBef>
              <a:spcAft>
                <a:spcPts val="600"/>
              </a:spcAft>
              <a:buClr>
                <a:schemeClr val="accent2"/>
              </a:buClr>
              <a:buSzPct val="80000"/>
              <a:buNone/>
            </a:pPr>
            <a:r>
              <a:rPr lang="en-US" sz="2800" dirty="0"/>
              <a:t>To explain the process of preparing consolidated financial statements for a business combination, we address three questions: </a:t>
            </a:r>
          </a:p>
          <a:p>
            <a:pPr marL="465138" lvl="1" indent="-465138">
              <a:spcBef>
                <a:spcPts val="0"/>
              </a:spcBef>
              <a:spcAft>
                <a:spcPts val="600"/>
              </a:spcAft>
              <a:buClr>
                <a:srgbClr val="00005C"/>
              </a:buClr>
              <a:buSzPct val="100000"/>
              <a:buFont typeface="+mj-lt"/>
              <a:buAutoNum type="arabicPeriod"/>
            </a:pPr>
            <a:r>
              <a:rPr lang="en-US" sz="2800" dirty="0"/>
              <a:t>How is a business combination formed?</a:t>
            </a:r>
          </a:p>
          <a:p>
            <a:pPr marL="465138" lvl="1" indent="-465138">
              <a:spcBef>
                <a:spcPts val="0"/>
              </a:spcBef>
              <a:spcAft>
                <a:spcPts val="600"/>
              </a:spcAft>
              <a:buClr>
                <a:srgbClr val="00005C"/>
              </a:buClr>
              <a:buSzPct val="100000"/>
              <a:buFont typeface="+mj-lt"/>
              <a:buAutoNum type="arabicPeriod"/>
            </a:pPr>
            <a:r>
              <a:rPr lang="en-US" sz="2800" dirty="0"/>
              <a:t>What constitutes a controlling financial interest?</a:t>
            </a:r>
          </a:p>
          <a:p>
            <a:pPr marL="465138" lvl="1" indent="-465138">
              <a:spcBef>
                <a:spcPts val="0"/>
              </a:spcBef>
              <a:spcAft>
                <a:spcPts val="600"/>
              </a:spcAft>
              <a:buClr>
                <a:srgbClr val="00005C"/>
              </a:buClr>
              <a:buSzPct val="100000"/>
              <a:buFont typeface="+mj-lt"/>
              <a:buAutoNum type="arabicPeriod"/>
            </a:pPr>
            <a:r>
              <a:rPr lang="en-US" sz="2800" dirty="0"/>
              <a:t>How is the consolidation process carried out?</a:t>
            </a:r>
          </a:p>
        </p:txBody>
      </p:sp>
      <p:sp>
        <p:nvSpPr>
          <p:cNvPr id="7" name="Slide Number Placeholder 6"/>
          <p:cNvSpPr>
            <a:spLocks noGrp="1"/>
          </p:cNvSpPr>
          <p:nvPr>
            <p:ph type="sldNum" sz="quarter" idx="4"/>
          </p:nvPr>
        </p:nvSpPr>
        <p:spPr/>
        <p:txBody>
          <a:bodyPr/>
          <a:lstStyle/>
          <a:p>
            <a:pPr>
              <a:defRPr/>
            </a:pPr>
            <a:r>
              <a:rPr lang="en-US" sz="1000" dirty="0"/>
              <a:t>2-</a:t>
            </a:r>
            <a:fld id="{B389CB3F-DA7F-4D11-BE91-32EDAB2B185B}" type="slidenum">
              <a:rPr lang="en-US" sz="1000" smtClean="0"/>
              <a:pPr>
                <a:defRPr/>
              </a:pPr>
              <a:t>9</a:t>
            </a:fld>
            <a:endParaRPr lang="en-US" sz="1000" dirty="0"/>
          </a:p>
        </p:txBody>
      </p:sp>
      <p:sp>
        <p:nvSpPr>
          <p:cNvPr id="5" name="Rectangle 4"/>
          <p:cNvSpPr/>
          <p:nvPr/>
        </p:nvSpPr>
        <p:spPr>
          <a:xfrm>
            <a:off x="466725" y="6535579"/>
            <a:ext cx="8210550" cy="230832"/>
          </a:xfrm>
          <a:prstGeom prst="rect">
            <a:avLst/>
          </a:prstGeom>
        </p:spPr>
        <p:txBody>
          <a:bodyPr wrap="square">
            <a:spAutoFit/>
          </a:bodyPr>
          <a:lstStyle/>
          <a:p>
            <a:pPr algn="ctr"/>
            <a:r>
              <a:rPr lang="en-IN" sz="900" u="none" dirty="0">
                <a:solidFill>
                  <a:srgbClr val="00005C"/>
                </a:solidFill>
              </a:rPr>
              <a:t>Copyright ©2021 McGraw-Hill Education. All rights reserved. No reproduction or distribution without the prior written consent of McGraw-Hill Education.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22"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9"/>
</p:tagLst>
</file>

<file path=ppt/theme/theme1.xml><?xml version="1.0" encoding="utf-8"?>
<a:theme xmlns:a="http://schemas.openxmlformats.org/drawingml/2006/main" name="Side Bar">
  <a:themeElements>
    <a:clrScheme name="Side Bar 9">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fontScheme name="Side B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46000">
              <a:srgbClr val="001122"/>
            </a:gs>
            <a:gs pos="100000">
              <a:schemeClr val="accent1">
                <a:shade val="94000"/>
                <a:satMod val="135000"/>
              </a:schemeClr>
            </a:gs>
          </a:gsLst>
          <a:lin ang="5400000" scaled="1"/>
        </a:gradFill>
        <a:ln>
          <a:headEnd/>
          <a:tailEnd/>
        </a:ln>
      </a:spPr>
      <a:bodyPr wrap="none" anchor="ctr"/>
      <a:lstStyle>
        <a:defPPr>
          <a:defRPr/>
        </a:defPPr>
      </a:lstStyle>
      <a:style>
        <a:lnRef idx="0">
          <a:schemeClr val="accent1"/>
        </a:lnRef>
        <a:fillRef idx="3">
          <a:schemeClr val="accent1"/>
        </a:fillRef>
        <a:effectRef idx="3">
          <a:schemeClr val="accent1"/>
        </a:effectRef>
        <a:fontRef idx="minor">
          <a:schemeClr val="lt1"/>
        </a:fontRef>
      </a: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sng" strike="noStrike" cap="none" normalizeH="0" baseline="0" smtClean="0">
            <a:ln>
              <a:noFill/>
            </a:ln>
            <a:solidFill>
              <a:schemeClr val="tx1"/>
            </a:solidFill>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Side Bar 9">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6841</TotalTime>
  <Pages>10</Pages>
  <Words>12873</Words>
  <Application>Microsoft Office PowerPoint</Application>
  <PresentationFormat>On-screen Show (4:3)</PresentationFormat>
  <Paragraphs>644</Paragraphs>
  <Slides>72</Slides>
  <Notes>72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72</vt:i4>
      </vt:variant>
    </vt:vector>
  </HeadingPairs>
  <TitlesOfParts>
    <vt:vector size="76" baseType="lpstr">
      <vt:lpstr>Arial</vt:lpstr>
      <vt:lpstr>Times New Roman</vt:lpstr>
      <vt:lpstr>Wingdings</vt:lpstr>
      <vt:lpstr>Side Bar</vt:lpstr>
      <vt:lpstr>Chapter Two</vt:lpstr>
      <vt:lpstr>Current Accounting Standards for Business Combinations</vt:lpstr>
      <vt:lpstr>FASB ASC Topics 805 and 810</vt:lpstr>
      <vt:lpstr>Learning Objective 2-1</vt:lpstr>
      <vt:lpstr>Recent Notable Business Combinations</vt:lpstr>
      <vt:lpstr>Reasons for Firms to Combine</vt:lpstr>
      <vt:lpstr>Learning Objective 2-2</vt:lpstr>
      <vt:lpstr>Consolidated Financial Reporting</vt:lpstr>
      <vt:lpstr>Consolidated Financial Reporting (continued)</vt:lpstr>
      <vt:lpstr>Learning Objective 2-3</vt:lpstr>
      <vt:lpstr>Business Combinations</vt:lpstr>
      <vt:lpstr>Types of Business Combinations – Statutory Mergers</vt:lpstr>
      <vt:lpstr>Types of Business Combinations—Other Models</vt:lpstr>
      <vt:lpstr>Types of Business Combinations—Variable Interest Entity (VIE)</vt:lpstr>
      <vt:lpstr>Formats of Business Combinations</vt:lpstr>
      <vt:lpstr>FASB Control Model</vt:lpstr>
      <vt:lpstr>Consolidation of Financial Information</vt:lpstr>
      <vt:lpstr>What Is to Be Consolidated and When?</vt:lpstr>
      <vt:lpstr>How Does Consolidation Affect the Accounting Records?</vt:lpstr>
      <vt:lpstr>Learning Objective 2-4</vt:lpstr>
      <vt:lpstr>The Acquisition Method </vt:lpstr>
      <vt:lpstr>Fair Value</vt:lpstr>
      <vt:lpstr>Valuation Techniques</vt:lpstr>
      <vt:lpstr>Goodwill and Gains on Bargain Purchases</vt:lpstr>
      <vt:lpstr>Learning Objective 2-5</vt:lpstr>
      <vt:lpstr>Consideration Transferred = Fair Value of Net Assets Acquired Example </vt:lpstr>
      <vt:lpstr>Procedures for Consolidating Financial Information</vt:lpstr>
      <vt:lpstr>Procedures for Consolidating Financial Information (continued)</vt:lpstr>
      <vt:lpstr>Acquisition Method When Dissolution Takes Place</vt:lpstr>
      <vt:lpstr>Learning Objective 2-6a</vt:lpstr>
      <vt:lpstr>Consideration Transferred = Fair Values of Net Assets Acquired—Subsidiary Dissolved</vt:lpstr>
      <vt:lpstr>Consideration Transferred Exceeds Fair Values of Net Assets Acquired and Liabilities Assumed </vt:lpstr>
      <vt:lpstr>Journal Entry to Record an Acquisition Resulting in Goodwill </vt:lpstr>
      <vt:lpstr>Consideration Transferred Is Less Than Net Identified Asset Fair Values</vt:lpstr>
      <vt:lpstr>Journal Entry to Record a Bargain Purchase</vt:lpstr>
      <vt:lpstr>Learning Objective 2-6b</vt:lpstr>
      <vt:lpstr>Related Costs of Business Combinations</vt:lpstr>
      <vt:lpstr>Related Costs of Business Combinations (continued)</vt:lpstr>
      <vt:lpstr>Journal Entry to Record Related Costs of Business Combinations</vt:lpstr>
      <vt:lpstr>Learning Objective 2-6c</vt:lpstr>
      <vt:lpstr>The Acquisition Method When Separate Incorporation Is Maintained</vt:lpstr>
      <vt:lpstr>Acquisition Method—Subsidiary Is Not Dissolved</vt:lpstr>
      <vt:lpstr>Acquisition Method—Subsidiary Is Not Dissolved (continued)</vt:lpstr>
      <vt:lpstr>Learning Objective 2-7</vt:lpstr>
      <vt:lpstr>Acquisition Method—Consolidation Workpaper Example</vt:lpstr>
      <vt:lpstr>Consolidation Worksheet Entries</vt:lpstr>
      <vt:lpstr>Consolidation Worksheet Entries (continued)</vt:lpstr>
      <vt:lpstr>Acquisition Method—Consolidation Workpaper Journal Entries</vt:lpstr>
      <vt:lpstr>Consolidation Worksheet Entries (concluded)</vt:lpstr>
      <vt:lpstr>Learning Objective 2-8</vt:lpstr>
      <vt:lpstr>Acquisition-Date Fair-Value Allocations</vt:lpstr>
      <vt:lpstr>Intangible Assets That Meet the Criteria for Recognition Separately from Goodwill</vt:lpstr>
      <vt:lpstr>Acquisition-Date Fair-Value Allocations—Additional Issues</vt:lpstr>
      <vt:lpstr>Convergence between U.S. and International Accounting Standards</vt:lpstr>
      <vt:lpstr>Learning Objective 2-9</vt:lpstr>
      <vt:lpstr>Appendix A: Legacy Methods of Accounting for Business Combinations</vt:lpstr>
      <vt:lpstr>Purchase Method: An Application of the Cost Principle</vt:lpstr>
      <vt:lpstr>Purchase-Date Cost Allocations (Including Bargain Purchases)</vt:lpstr>
      <vt:lpstr>Purchase-Date Cost Allocations (Including Bargain Purchases) (continued)</vt:lpstr>
      <vt:lpstr>Direct Combination Costs and Contingent Consideration</vt:lpstr>
      <vt:lpstr>In-Process Research and Development </vt:lpstr>
      <vt:lpstr>The Pooling of Interests Method: Continuity of Previous Ownership</vt:lpstr>
      <vt:lpstr>The Pooling of Interests Method Process</vt:lpstr>
      <vt:lpstr>Pooling of Interests Review</vt:lpstr>
      <vt:lpstr>Pooling of Interests Criteria</vt:lpstr>
      <vt:lpstr>Characteristics of the Purchase Method</vt:lpstr>
      <vt:lpstr>Characteristics of the Pooling  of Interests Method</vt:lpstr>
      <vt:lpstr>Characteristics of the Acquisition Method</vt:lpstr>
      <vt:lpstr>Learning Objective 2-10</vt:lpstr>
      <vt:lpstr>Appendix B: Pushdown Accounting—External Reporting</vt:lpstr>
      <vt:lpstr>Pushdown Accounting—Other Issues</vt:lpstr>
      <vt:lpstr>Pushdown Accounting—Internal Reporting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Anna Lusher</dc:creator>
  <cp:lastModifiedBy>Sanders, Christina</cp:lastModifiedBy>
  <cp:revision>645</cp:revision>
  <cp:lastPrinted>2016-07-22T17:01:17Z</cp:lastPrinted>
  <dcterms:created xsi:type="dcterms:W3CDTF">1998-05-05T02:49:56Z</dcterms:created>
  <dcterms:modified xsi:type="dcterms:W3CDTF">2019-10-15T17:16:36Z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0EAD5C72-59B1-4950-8E77-EB1C5B2EC6A2</vt:lpwstr>
  </property>
  <property fmtid="{D5CDD505-2E9C-101B-9397-08002B2CF9AE}" pid="3" name="ArticulatePath">
    <vt:lpwstr>IPPTChap002</vt:lpwstr>
  </property>
</Properties>
</file>