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ppt/tags/tag43.xml" ContentType="application/vnd.openxmlformats-officedocument.presentationml.tags+xml"/>
  <Override PartName="/ppt/notesSlides/notesSlide42.xml" ContentType="application/vnd.openxmlformats-officedocument.presentationml.notesSlide+xml"/>
  <Override PartName="/ppt/tags/tag44.xml" ContentType="application/vnd.openxmlformats-officedocument.presentationml.tags+xml"/>
  <Override PartName="/ppt/notesSlides/notesSlide43.xml" ContentType="application/vnd.openxmlformats-officedocument.presentationml.notesSlide+xml"/>
  <Override PartName="/ppt/tags/tag45.xml" ContentType="application/vnd.openxmlformats-officedocument.presentationml.tags+xml"/>
  <Override PartName="/ppt/notesSlides/notesSlide44.xml" ContentType="application/vnd.openxmlformats-officedocument.presentationml.notesSlide+xml"/>
  <Override PartName="/ppt/tags/tag46.xml" ContentType="application/vnd.openxmlformats-officedocument.presentationml.tags+xml"/>
  <Override PartName="/ppt/notesSlides/notesSlide45.xml" ContentType="application/vnd.openxmlformats-officedocument.presentationml.notesSlide+xml"/>
  <Override PartName="/ppt/tags/tag47.xml" ContentType="application/vnd.openxmlformats-officedocument.presentationml.tags+xml"/>
  <Override PartName="/ppt/notesSlides/notesSlide46.xml" ContentType="application/vnd.openxmlformats-officedocument.presentationml.notesSlide+xml"/>
  <Override PartName="/ppt/tags/tag48.xml" ContentType="application/vnd.openxmlformats-officedocument.presentationml.tags+xml"/>
  <Override PartName="/ppt/notesSlides/notesSlide47.xml" ContentType="application/vnd.openxmlformats-officedocument.presentationml.notesSlide+xml"/>
  <Override PartName="/ppt/tags/tag49.xml" ContentType="application/vnd.openxmlformats-officedocument.presentationml.tags+xml"/>
  <Override PartName="/ppt/notesSlides/notesSlide48.xml" ContentType="application/vnd.openxmlformats-officedocument.presentationml.notesSlide+xml"/>
  <Override PartName="/ppt/tags/tag50.xml" ContentType="application/vnd.openxmlformats-officedocument.presentationml.tags+xml"/>
  <Override PartName="/ppt/notesSlides/notesSlide49.xml" ContentType="application/vnd.openxmlformats-officedocument.presentationml.notesSlide+xml"/>
  <Override PartName="/ppt/tags/tag51.xml" ContentType="application/vnd.openxmlformats-officedocument.presentationml.tags+xml"/>
  <Override PartName="/ppt/notesSlides/notesSlide50.xml" ContentType="application/vnd.openxmlformats-officedocument.presentationml.notesSlide+xml"/>
  <Override PartName="/ppt/tags/tag52.xml" ContentType="application/vnd.openxmlformats-officedocument.presentationml.tags+xml"/>
  <Override PartName="/ppt/notesSlides/notesSlide51.xml" ContentType="application/vnd.openxmlformats-officedocument.presentationml.notesSlide+xml"/>
  <Override PartName="/ppt/tags/tag53.xml" ContentType="application/vnd.openxmlformats-officedocument.presentationml.tags+xml"/>
  <Override PartName="/ppt/notesSlides/notesSlide52.xml" ContentType="application/vnd.openxmlformats-officedocument.presentationml.notesSlide+xml"/>
  <Override PartName="/ppt/tags/tag54.xml" ContentType="application/vnd.openxmlformats-officedocument.presentationml.tags+xml"/>
  <Override PartName="/ppt/notesSlides/notesSlide53.xml" ContentType="application/vnd.openxmlformats-officedocument.presentationml.notesSlide+xml"/>
  <Override PartName="/ppt/tags/tag55.xml" ContentType="application/vnd.openxmlformats-officedocument.presentationml.tags+xml"/>
  <Override PartName="/ppt/notesSlides/notesSlide54.xml" ContentType="application/vnd.openxmlformats-officedocument.presentationml.notesSlide+xml"/>
  <Override PartName="/ppt/tags/tag56.xml" ContentType="application/vnd.openxmlformats-officedocument.presentationml.tags+xml"/>
  <Override PartName="/ppt/notesSlides/notesSlide55.xml" ContentType="application/vnd.openxmlformats-officedocument.presentationml.notesSlide+xml"/>
  <Override PartName="/ppt/tags/tag57.xml" ContentType="application/vnd.openxmlformats-officedocument.presentationml.tags+xml"/>
  <Override PartName="/ppt/notesSlides/notesSlide56.xml" ContentType="application/vnd.openxmlformats-officedocument.presentationml.notesSlide+xml"/>
  <Override PartName="/ppt/tags/tag58.xml" ContentType="application/vnd.openxmlformats-officedocument.presentationml.tags+xml"/>
  <Override PartName="/ppt/notesSlides/notesSlide5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59"/>
  </p:notesMasterIdLst>
  <p:handoutMasterIdLst>
    <p:handoutMasterId r:id="rId60"/>
  </p:handoutMasterIdLst>
  <p:sldIdLst>
    <p:sldId id="342" r:id="rId2"/>
    <p:sldId id="431" r:id="rId3"/>
    <p:sldId id="432" r:id="rId4"/>
    <p:sldId id="387" r:id="rId5"/>
    <p:sldId id="368" r:id="rId6"/>
    <p:sldId id="369" r:id="rId7"/>
    <p:sldId id="353" r:id="rId8"/>
    <p:sldId id="388" r:id="rId9"/>
    <p:sldId id="295" r:id="rId10"/>
    <p:sldId id="354" r:id="rId11"/>
    <p:sldId id="391" r:id="rId12"/>
    <p:sldId id="390" r:id="rId13"/>
    <p:sldId id="392" r:id="rId14"/>
    <p:sldId id="398" r:id="rId15"/>
    <p:sldId id="399" r:id="rId16"/>
    <p:sldId id="297" r:id="rId17"/>
    <p:sldId id="404" r:id="rId18"/>
    <p:sldId id="433" r:id="rId19"/>
    <p:sldId id="409" r:id="rId20"/>
    <p:sldId id="327" r:id="rId21"/>
    <p:sldId id="405" r:id="rId22"/>
    <p:sldId id="393" r:id="rId23"/>
    <p:sldId id="395" r:id="rId24"/>
    <p:sldId id="410" r:id="rId25"/>
    <p:sldId id="411" r:id="rId26"/>
    <p:sldId id="376" r:id="rId27"/>
    <p:sldId id="403" r:id="rId28"/>
    <p:sldId id="412" r:id="rId29"/>
    <p:sldId id="406" r:id="rId30"/>
    <p:sldId id="413" r:id="rId31"/>
    <p:sldId id="430" r:id="rId32"/>
    <p:sldId id="414" r:id="rId33"/>
    <p:sldId id="397" r:id="rId34"/>
    <p:sldId id="329" r:id="rId35"/>
    <p:sldId id="346" r:id="rId36"/>
    <p:sldId id="415" r:id="rId37"/>
    <p:sldId id="416" r:id="rId38"/>
    <p:sldId id="417" r:id="rId39"/>
    <p:sldId id="358" r:id="rId40"/>
    <p:sldId id="330" r:id="rId41"/>
    <p:sldId id="425" r:id="rId42"/>
    <p:sldId id="419" r:id="rId43"/>
    <p:sldId id="336" r:id="rId44"/>
    <p:sldId id="420" r:id="rId45"/>
    <p:sldId id="421" r:id="rId46"/>
    <p:sldId id="334" r:id="rId47"/>
    <p:sldId id="400" r:id="rId48"/>
    <p:sldId id="319" r:id="rId49"/>
    <p:sldId id="427" r:id="rId50"/>
    <p:sldId id="428" r:id="rId51"/>
    <p:sldId id="423" r:id="rId52"/>
    <p:sldId id="429" r:id="rId53"/>
    <p:sldId id="357" r:id="rId54"/>
    <p:sldId id="408" r:id="rId55"/>
    <p:sldId id="401" r:id="rId56"/>
    <p:sldId id="424" r:id="rId57"/>
    <p:sldId id="379" r:id="rId58"/>
  </p:sldIdLst>
  <p:sldSz cx="9144000" cy="6858000" type="screen4x3"/>
  <p:notesSz cx="7010400" cy="9296400"/>
  <p:custDataLst>
    <p:tags r:id="rId61"/>
  </p:custDataLst>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bbie" initials="BG" lastIdx="36" clrIdx="0"/>
  <p:cmAuthor id="7" name="John Abernathy" initials="JA" lastIdx="15" clrIdx="7">
    <p:extLst/>
  </p:cmAuthor>
  <p:cmAuthor id="1" name=" " initials="MSOffice" lastIdx="19" clrIdx="1"/>
  <p:cmAuthor id="8" name="Elizabeth Pappas" initials="EP" lastIdx="1" clrIdx="8">
    <p:extLst/>
  </p:cmAuthor>
  <p:cmAuthor id="2" name="Andries, Danielle" initials="AD" lastIdx="0" clrIdx="2"/>
  <p:cmAuthor id="3" name="Owner" initials="O" lastIdx="4" clrIdx="3"/>
  <p:cmAuthor id="4" name="all2587" initials="a" lastIdx="12" clrIdx="4"/>
  <p:cmAuthor id="5" name="Bobbie Gershman" initials="BG" lastIdx="40" clrIdx="5"/>
  <p:cmAuthor id="6" name="Amanda Brenner" initials="" lastIdx="0"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a:srgbClr val="333333"/>
    <a:srgbClr val="808080"/>
    <a:srgbClr val="FFFFFF"/>
    <a:srgbClr val="CCFFFF"/>
    <a:srgbClr val="00CCFF"/>
    <a:srgbClr val="FF0000"/>
    <a:srgbClr val="000066"/>
    <a:srgbClr val="000099"/>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52" autoAdjust="0"/>
    <p:restoredTop sz="95958" autoAdjust="0"/>
  </p:normalViewPr>
  <p:slideViewPr>
    <p:cSldViewPr>
      <p:cViewPr varScale="1">
        <p:scale>
          <a:sx n="118" d="100"/>
          <a:sy n="118" d="100"/>
        </p:scale>
        <p:origin x="822" y="96"/>
      </p:cViewPr>
      <p:guideLst>
        <p:guide orient="horz" pos="2160"/>
        <p:guide pos="2880"/>
      </p:guideLst>
    </p:cSldViewPr>
  </p:slideViewPr>
  <p:outlineViewPr>
    <p:cViewPr>
      <p:scale>
        <a:sx n="33" d="100"/>
        <a:sy n="33" d="100"/>
      </p:scale>
      <p:origin x="48" y="19890"/>
    </p:cViewPr>
    <p:sldLst>
      <p:sld r:id="rId1" collapse="1"/>
      <p:sld r:id="rId2" collapse="1"/>
      <p:sld r:id="rId3" collapse="1"/>
    </p:sldLst>
  </p:outlineViewPr>
  <p:notesTextViewPr>
    <p:cViewPr>
      <p:scale>
        <a:sx n="114" d="100"/>
        <a:sy n="114" d="100"/>
      </p:scale>
      <p:origin x="0" y="0"/>
    </p:cViewPr>
  </p:notesTextViewPr>
  <p:sorterViewPr>
    <p:cViewPr>
      <p:scale>
        <a:sx n="66" d="100"/>
        <a:sy n="66" d="100"/>
      </p:scale>
      <p:origin x="0" y="0"/>
    </p:cViewPr>
  </p:sorterViewPr>
  <p:notesViewPr>
    <p:cSldViewPr>
      <p:cViewPr varScale="1">
        <p:scale>
          <a:sx n="48" d="100"/>
          <a:sy n="48" d="100"/>
        </p:scale>
        <p:origin x="-1956"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67"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commentAuthors" Target="commentAuthors.xml"/></Relationships>
</file>

<file path=ppt/_rels/viewProps.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3.xml"/><Relationship Id="rId1"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FF47FD04-CCE1-4694-A885-1AF8E18AC435}"/>
    <pc:docChg chg="">
      <pc:chgData name="" userId="" providerId="" clId="Web-{FF47FD04-CCE1-4694-A885-1AF8E18AC435}" dt="2019-08-21T13:54:32.008" v="1"/>
      <pc:docMkLst>
        <pc:docMk/>
      </pc:docMkLst>
      <pc:sldChg chg="addCm modCm">
        <pc:chgData name="" userId="" providerId="" clId="Web-{FF47FD04-CCE1-4694-A885-1AF8E18AC435}" dt="2019-08-21T13:54:32.008" v="1"/>
        <pc:sldMkLst>
          <pc:docMk/>
          <pc:sldMk cId="139522797" sldId="388"/>
        </pc:sldMkLst>
      </pc:sldChg>
    </pc:docChg>
  </pc:docChgLst>
  <pc:docChgLst>
    <pc:chgData clId="Web-{EE0AA844-C737-43AC-BBA2-92517C5A454D}"/>
    <pc:docChg chg="modSld">
      <pc:chgData name="" userId="" providerId="" clId="Web-{EE0AA844-C737-43AC-BBA2-92517C5A454D}" dt="2019-08-21T20:49:20.482" v="13"/>
      <pc:docMkLst>
        <pc:docMk/>
      </pc:docMkLst>
      <pc:sldChg chg="addCm">
        <pc:chgData name="" userId="" providerId="" clId="Web-{EE0AA844-C737-43AC-BBA2-92517C5A454D}" dt="2019-08-21T20:49:20.482" v="13"/>
        <pc:sldMkLst>
          <pc:docMk/>
          <pc:sldMk cId="0" sldId="327"/>
        </pc:sldMkLst>
      </pc:sldChg>
      <pc:sldChg chg="modSp addCm modCm">
        <pc:chgData name="" userId="" providerId="" clId="Web-{EE0AA844-C737-43AC-BBA2-92517C5A454D}" dt="2019-08-21T20:16:34.682" v="10"/>
        <pc:sldMkLst>
          <pc:docMk/>
          <pc:sldMk cId="3196698476" sldId="391"/>
        </pc:sldMkLst>
        <pc:spChg chg="mod">
          <ac:chgData name="" userId="" providerId="" clId="Web-{EE0AA844-C737-43AC-BBA2-92517C5A454D}" dt="2019-08-21T19:56:11.685" v="5" actId="20577"/>
          <ac:spMkLst>
            <pc:docMk/>
            <pc:sldMk cId="3196698476" sldId="391"/>
            <ac:spMk id="22531" creationId="{00000000-0000-0000-0000-000000000000}"/>
          </ac:spMkLst>
        </pc:spChg>
      </pc:sldChg>
      <pc:sldChg chg="modSp">
        <pc:chgData name="" userId="" providerId="" clId="Web-{EE0AA844-C737-43AC-BBA2-92517C5A454D}" dt="2019-08-21T20:09:55.178" v="7" actId="20577"/>
        <pc:sldMkLst>
          <pc:docMk/>
          <pc:sldMk cId="2772073640" sldId="392"/>
        </pc:sldMkLst>
        <pc:spChg chg="mod">
          <ac:chgData name="" userId="" providerId="" clId="Web-{EE0AA844-C737-43AC-BBA2-92517C5A454D}" dt="2019-08-21T20:09:55.178" v="7" actId="20577"/>
          <ac:spMkLst>
            <pc:docMk/>
            <pc:sldMk cId="2772073640" sldId="392"/>
            <ac:spMk id="95243" creationId="{00000000-0000-0000-0000-000000000000}"/>
          </ac:spMkLst>
        </pc:spChg>
      </pc:sldChg>
      <pc:sldChg chg="addCm modCm">
        <pc:chgData name="" userId="" providerId="" clId="Web-{EE0AA844-C737-43AC-BBA2-92517C5A454D}" dt="2019-08-21T20:28:37.392" v="12"/>
        <pc:sldMkLst>
          <pc:docMk/>
          <pc:sldMk cId="4248000755" sldId="399"/>
        </pc:sldMkLst>
      </pc:sldChg>
    </pc:docChg>
  </pc:docChgLst>
  <pc:docChgLst>
    <pc:chgData clId="Web-{0F7E34E3-ADB5-4196-85C7-17E6440E1C3F}"/>
    <pc:docChg chg="modSld">
      <pc:chgData name="" userId="" providerId="" clId="Web-{0F7E34E3-ADB5-4196-85C7-17E6440E1C3F}" dt="2019-08-22T02:55:01.667" v="15"/>
      <pc:docMkLst>
        <pc:docMk/>
      </pc:docMkLst>
      <pc:sldChg chg="modSp addCm modCm">
        <pc:chgData name="" userId="" providerId="" clId="Web-{0F7E34E3-ADB5-4196-85C7-17E6440E1C3F}" dt="2019-08-22T02:55:01.667" v="15"/>
        <pc:sldMkLst>
          <pc:docMk/>
          <pc:sldMk cId="379380565" sldId="406"/>
        </pc:sldMkLst>
        <pc:spChg chg="mod">
          <ac:chgData name="" userId="" providerId="" clId="Web-{0F7E34E3-ADB5-4196-85C7-17E6440E1C3F}" dt="2019-08-22T02:52:43.338" v="11" actId="20577"/>
          <ac:spMkLst>
            <pc:docMk/>
            <pc:sldMk cId="379380565" sldId="406"/>
            <ac:spMk id="4" creationId="{00000000-0000-0000-0000-000000000000}"/>
          </ac:spMkLst>
        </pc:spChg>
      </pc:sldChg>
    </pc:docChg>
  </pc:docChgLst>
  <pc:docChgLst>
    <pc:chgData clId="Web-{DCD736C3-4A99-4C44-8E99-E75A2598172E}"/>
    <pc:docChg chg="modSld">
      <pc:chgData name="" userId="" providerId="" clId="Web-{DCD736C3-4A99-4C44-8E99-E75A2598172E}" dt="2019-08-22T02:36:53.908" v="4" actId="20577"/>
      <pc:docMkLst>
        <pc:docMk/>
      </pc:docMkLst>
      <pc:sldChg chg="modCm">
        <pc:chgData name="" userId="" providerId="" clId="Web-{DCD736C3-4A99-4C44-8E99-E75A2598172E}" dt="2019-08-22T02:30:52.686" v="0"/>
        <pc:sldMkLst>
          <pc:docMk/>
          <pc:sldMk cId="0" sldId="327"/>
        </pc:sldMkLst>
      </pc:sldChg>
      <pc:sldChg chg="modSp">
        <pc:chgData name="" userId="" providerId="" clId="Web-{DCD736C3-4A99-4C44-8E99-E75A2598172E}" dt="2019-08-22T02:36:53.908" v="3" actId="20577"/>
        <pc:sldMkLst>
          <pc:docMk/>
          <pc:sldMk cId="379380565" sldId="406"/>
        </pc:sldMkLst>
        <pc:spChg chg="mod">
          <ac:chgData name="" userId="" providerId="" clId="Web-{DCD736C3-4A99-4C44-8E99-E75A2598172E}" dt="2019-08-22T02:36:53.908" v="3" actId="20577"/>
          <ac:spMkLst>
            <pc:docMk/>
            <pc:sldMk cId="379380565" sldId="406"/>
            <ac:spMk id="4" creationId="{00000000-0000-0000-0000-000000000000}"/>
          </ac:spMkLst>
        </pc:spChg>
      </pc:sldChg>
    </pc:docChg>
  </pc:docChgLst>
  <pc:docChgLst>
    <pc:chgData clId="Web-{71740F53-A50B-465E-8339-5BFE59A3F1FD}"/>
    <pc:docChg chg="">
      <pc:chgData name="" userId="" providerId="" clId="Web-{71740F53-A50B-465E-8339-5BFE59A3F1FD}" dt="2019-08-23T02:01:40.008" v="5"/>
      <pc:docMkLst>
        <pc:docMk/>
      </pc:docMkLst>
      <pc:sldChg chg="addCm modCm">
        <pc:chgData name="" userId="" providerId="" clId="Web-{71740F53-A50B-465E-8339-5BFE59A3F1FD}" dt="2019-08-23T01:43:00.919" v="2"/>
        <pc:sldMkLst>
          <pc:docMk/>
          <pc:sldMk cId="984742651" sldId="400"/>
        </pc:sldMkLst>
      </pc:sldChg>
      <pc:sldChg chg="addCm">
        <pc:chgData name="" userId="" providerId="" clId="Web-{71740F53-A50B-465E-8339-5BFE59A3F1FD}" dt="2019-08-23T01:41:29.699" v="0"/>
        <pc:sldMkLst>
          <pc:docMk/>
          <pc:sldMk cId="528336966" sldId="416"/>
        </pc:sldMkLst>
      </pc:sldChg>
      <pc:sldChg chg="addCm delCm modCm">
        <pc:chgData name="" userId="" providerId="" clId="Web-{71740F53-A50B-465E-8339-5BFE59A3F1FD}" dt="2019-08-23T02:01:40.008" v="5"/>
        <pc:sldMkLst>
          <pc:docMk/>
          <pc:sldMk cId="2543545639" sldId="427"/>
        </pc:sldMkLst>
      </pc:sldChg>
    </pc:docChg>
  </pc:docChgLst>
  <pc:docChgLst>
    <pc:chgData clId="Web-{1249F875-5E96-4EE8-9CA8-6636808026EE}"/>
    <pc:docChg chg="modSld">
      <pc:chgData name="" userId="" providerId="" clId="Web-{1249F875-5E96-4EE8-9CA8-6636808026EE}" dt="2019-08-22T02:27:42.651" v="26" actId="20577"/>
      <pc:docMkLst>
        <pc:docMk/>
      </pc:docMkLst>
      <pc:sldChg chg="modSp">
        <pc:chgData name="" userId="" providerId="" clId="Web-{1249F875-5E96-4EE8-9CA8-6636808026EE}" dt="2019-08-22T02:27:42.651" v="25" actId="20577"/>
        <pc:sldMkLst>
          <pc:docMk/>
          <pc:sldMk cId="379380565" sldId="406"/>
        </pc:sldMkLst>
        <pc:spChg chg="mod">
          <ac:chgData name="" userId="" providerId="" clId="Web-{1249F875-5E96-4EE8-9CA8-6636808026EE}" dt="2019-08-22T02:27:42.651" v="25" actId="20577"/>
          <ac:spMkLst>
            <pc:docMk/>
            <pc:sldMk cId="379380565" sldId="406"/>
            <ac:spMk id="4" creationId="{00000000-0000-0000-0000-000000000000}"/>
          </ac:spMkLst>
        </pc:spChg>
      </pc:sldChg>
    </pc:docChg>
  </pc:docChgLst>
  <pc:docChgLst>
    <pc:chgData clId="Web-{84566C0F-3523-4E13-8CD7-11E62E7C1835}"/>
    <pc:docChg chg="modSld">
      <pc:chgData name="" userId="" providerId="" clId="Web-{84566C0F-3523-4E13-8CD7-11E62E7C1835}" dt="2019-08-26T17:23:12.051" v="30"/>
      <pc:docMkLst>
        <pc:docMk/>
      </pc:docMkLst>
      <pc:sldChg chg="addCm modCm">
        <pc:chgData name="" userId="" providerId="" clId="Web-{84566C0F-3523-4E13-8CD7-11E62E7C1835}" dt="2019-08-26T17:15:33.623" v="21"/>
        <pc:sldMkLst>
          <pc:docMk/>
          <pc:sldMk cId="0" sldId="330"/>
        </pc:sldMkLst>
      </pc:sldChg>
      <pc:sldChg chg="addCm modCm">
        <pc:chgData name="" userId="" providerId="" clId="Web-{84566C0F-3523-4E13-8CD7-11E62E7C1835}" dt="2019-08-26T17:02:16.866" v="14"/>
        <pc:sldMkLst>
          <pc:docMk/>
          <pc:sldMk cId="0" sldId="376"/>
        </pc:sldMkLst>
      </pc:sldChg>
      <pc:sldChg chg="addCm modCm">
        <pc:chgData name="" userId="" providerId="" clId="Web-{84566C0F-3523-4E13-8CD7-11E62E7C1835}" dt="2019-08-26T17:00:09.329" v="12"/>
        <pc:sldMkLst>
          <pc:docMk/>
          <pc:sldMk cId="3081582516" sldId="395"/>
        </pc:sldMkLst>
      </pc:sldChg>
      <pc:sldChg chg="addCm modCm">
        <pc:chgData name="" userId="" providerId="" clId="Web-{84566C0F-3523-4E13-8CD7-11E62E7C1835}" dt="2019-08-26T17:12:35.990" v="19"/>
        <pc:sldMkLst>
          <pc:docMk/>
          <pc:sldMk cId="4210405804" sldId="397"/>
        </pc:sldMkLst>
      </pc:sldChg>
      <pc:sldChg chg="addCm modCm">
        <pc:chgData name="" userId="" providerId="" clId="Web-{84566C0F-3523-4E13-8CD7-11E62E7C1835}" dt="2019-08-26T17:19:14.087" v="28"/>
        <pc:sldMkLst>
          <pc:docMk/>
          <pc:sldMk cId="984742651" sldId="400"/>
        </pc:sldMkLst>
      </pc:sldChg>
      <pc:sldChg chg="addCm modCm">
        <pc:chgData name="" userId="" providerId="" clId="Web-{84566C0F-3523-4E13-8CD7-11E62E7C1835}" dt="2019-08-26T17:23:12.051" v="30"/>
        <pc:sldMkLst>
          <pc:docMk/>
          <pc:sldMk cId="2454935948" sldId="401"/>
        </pc:sldMkLst>
      </pc:sldChg>
      <pc:sldChg chg="addCm modCm">
        <pc:chgData name="" userId="" providerId="" clId="Web-{84566C0F-3523-4E13-8CD7-11E62E7C1835}" dt="2019-08-26T16:50:03.316" v="4"/>
        <pc:sldMkLst>
          <pc:docMk/>
          <pc:sldMk cId="986005543" sldId="404"/>
        </pc:sldMkLst>
      </pc:sldChg>
      <pc:sldChg chg="addCm modCm">
        <pc:chgData name="" userId="" providerId="" clId="Web-{84566C0F-3523-4E13-8CD7-11E62E7C1835}" dt="2019-08-26T17:10:51.156" v="16"/>
        <pc:sldMkLst>
          <pc:docMk/>
          <pc:sldMk cId="304074269" sldId="414"/>
        </pc:sldMkLst>
      </pc:sldChg>
      <pc:sldChg chg="addCm modCm">
        <pc:chgData name="" userId="" providerId="" clId="Web-{84566C0F-3523-4E13-8CD7-11E62E7C1835}" dt="2019-08-26T17:16:30.829" v="23"/>
        <pc:sldMkLst>
          <pc:docMk/>
          <pc:sldMk cId="2833706934" sldId="419"/>
        </pc:sldMkLst>
      </pc:sldChg>
      <pc:sldChg chg="addCm modCm">
        <pc:chgData name="" userId="" providerId="" clId="Web-{84566C0F-3523-4E13-8CD7-11E62E7C1835}" dt="2019-08-26T17:17:31.285" v="25"/>
        <pc:sldMkLst>
          <pc:docMk/>
          <pc:sldMk cId="4007826126" sldId="421"/>
        </pc:sldMkLst>
      </pc:sldChg>
      <pc:sldChg chg="addCm modCm">
        <pc:chgData name="" userId="" providerId="" clId="Web-{84566C0F-3523-4E13-8CD7-11E62E7C1835}" dt="2019-08-26T16:38:28.267" v="1"/>
        <pc:sldMkLst>
          <pc:docMk/>
          <pc:sldMk cId="1576731513" sldId="432"/>
        </pc:sldMkLst>
      </pc:sldChg>
      <pc:sldChg chg="addCm delCm modNotes">
        <pc:chgData name="" userId="" providerId="" clId="Web-{84566C0F-3523-4E13-8CD7-11E62E7C1835}" dt="2019-08-26T16:58:04.651" v="10"/>
        <pc:sldMkLst>
          <pc:docMk/>
          <pc:sldMk cId="3328850439" sldId="43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93" name="Rectangle 21"/>
          <p:cNvSpPr>
            <a:spLocks noChangeArrowheads="1"/>
          </p:cNvSpPr>
          <p:nvPr/>
        </p:nvSpPr>
        <p:spPr bwMode="auto">
          <a:xfrm>
            <a:off x="6077304" y="234025"/>
            <a:ext cx="775688" cy="275986"/>
          </a:xfrm>
          <a:prstGeom prst="rect">
            <a:avLst/>
          </a:prstGeom>
          <a:noFill/>
          <a:ln w="12700">
            <a:noFill/>
            <a:miter lim="800000"/>
            <a:headEnd/>
            <a:tailEnd/>
          </a:ln>
          <a:effectLst/>
        </p:spPr>
        <p:txBody>
          <a:bodyPr lIns="92207" tIns="45295" rIns="92207" bIns="45295">
            <a:spAutoFit/>
          </a:bodyPr>
          <a:lstStyle/>
          <a:p>
            <a:pPr algn="ctr" eaLnBrk="0" hangingPunct="0">
              <a:spcBef>
                <a:spcPct val="50000"/>
              </a:spcBef>
              <a:defRPr/>
            </a:pPr>
            <a:r>
              <a:rPr lang="en-US" sz="1200" dirty="0">
                <a:latin typeface="Arial" charset="0"/>
              </a:rPr>
              <a:t>1-</a:t>
            </a:r>
            <a:fld id="{00C053B6-0C74-4D60-9FDD-E38B1DB900C7}" type="slidenum">
              <a:rPr lang="en-US" sz="1200">
                <a:latin typeface="Arial" charset="0"/>
              </a:rPr>
              <a:pPr algn="ctr" eaLnBrk="0" hangingPunct="0">
                <a:spcBef>
                  <a:spcPct val="50000"/>
                </a:spcBef>
                <a:defRPr/>
              </a:pPr>
              <a:t>‹#›</a:t>
            </a:fld>
            <a:endParaRPr lang="en-US" sz="1200" dirty="0">
              <a:latin typeface="Arial" charset="0"/>
            </a:endParaRPr>
          </a:p>
        </p:txBody>
      </p:sp>
    </p:spTree>
    <p:extLst>
      <p:ext uri="{BB962C8B-B14F-4D97-AF65-F5344CB8AC3E}">
        <p14:creationId xmlns:p14="http://schemas.microsoft.com/office/powerpoint/2010/main" val="1569534620"/>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34720" y="4415790"/>
            <a:ext cx="5140960" cy="4183380"/>
          </a:xfrm>
          <a:prstGeom prst="rect">
            <a:avLst/>
          </a:prstGeom>
          <a:noFill/>
          <a:ln w="12700">
            <a:noFill/>
            <a:miter lim="800000"/>
            <a:headEnd/>
            <a:tailEnd/>
          </a:ln>
          <a:effectLst/>
        </p:spPr>
        <p:txBody>
          <a:bodyPr vert="horz" wrap="square" lIns="92207" tIns="45295" rIns="92207" bIns="45295"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7347" name="Rectangle 3"/>
          <p:cNvSpPr>
            <a:spLocks noGrp="1" noRot="1" noChangeAspect="1" noChangeArrowheads="1" noTextEdit="1"/>
          </p:cNvSpPr>
          <p:nvPr>
            <p:ph type="sldImg" idx="2"/>
          </p:nvPr>
        </p:nvSpPr>
        <p:spPr bwMode="auto">
          <a:xfrm>
            <a:off x="1189038" y="703263"/>
            <a:ext cx="4632325" cy="3473450"/>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4261468317"/>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xfrm>
            <a:off x="1189038" y="703263"/>
            <a:ext cx="4632325" cy="3473450"/>
          </a:xfrm>
          <a:ln/>
        </p:spPr>
      </p:sp>
      <p:sp>
        <p:nvSpPr>
          <p:cNvPr id="58371" name="Rectangle 3"/>
          <p:cNvSpPr>
            <a:spLocks noGrp="1" noChangeArrowheads="1"/>
          </p:cNvSpPr>
          <p:nvPr>
            <p:ph type="body" idx="1"/>
          </p:nvPr>
        </p:nvSpPr>
        <p:spPr>
          <a:noFill/>
          <a:ln w="9525"/>
        </p:spPr>
        <p:txBody>
          <a:bodyPr/>
          <a:lstStyle/>
          <a:p>
            <a:endParaRPr lang="en-US" dirty="0"/>
          </a:p>
        </p:txBody>
      </p:sp>
    </p:spTree>
    <p:extLst>
      <p:ext uri="{BB962C8B-B14F-4D97-AF65-F5344CB8AC3E}">
        <p14:creationId xmlns:p14="http://schemas.microsoft.com/office/powerpoint/2010/main" val="23930051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1189038" y="703263"/>
            <a:ext cx="4632325" cy="3473450"/>
          </a:xfrm>
          <a:ln/>
        </p:spPr>
      </p:sp>
      <p:sp>
        <p:nvSpPr>
          <p:cNvPr id="69635" name="Rectangle 3"/>
          <p:cNvSpPr>
            <a:spLocks noGrp="1" noChangeArrowheads="1"/>
          </p:cNvSpPr>
          <p:nvPr>
            <p:ph type="body" idx="1"/>
          </p:nvPr>
        </p:nvSpPr>
        <p:spPr>
          <a:noFill/>
          <a:ln w="9525"/>
        </p:spPr>
        <p:txBody>
          <a:bodyPr/>
          <a:lstStyle/>
          <a:p>
            <a:r>
              <a:rPr lang="en-US" dirty="0"/>
              <a:t>The FASB ASC Section 810-10-05 on variable interest entities expands the use of consolidated financial statements to include entities that are financially controlled through special contractual arrangements rather than through voting stock interests. Prior to the accounting requirements for variable interest entities, many firms (e.g., Enron) avoided consolidation of entities in which they owned little or no voting stock but were,</a:t>
            </a:r>
            <a:r>
              <a:rPr lang="en-US" baseline="0" dirty="0"/>
              <a:t> in fact, </a:t>
            </a:r>
            <a:r>
              <a:rPr lang="en-US" dirty="0"/>
              <a:t>controlled through special contracts. These entities were frequently referred to as “special purpose entities (SPEs)” and provided vehicles for some firms to keep large amounts of assets and liabilities off their consolidated financial statements.</a:t>
            </a:r>
          </a:p>
        </p:txBody>
      </p:sp>
    </p:spTree>
    <p:extLst>
      <p:ext uri="{BB962C8B-B14F-4D97-AF65-F5344CB8AC3E}">
        <p14:creationId xmlns:p14="http://schemas.microsoft.com/office/powerpoint/2010/main" val="5277852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0659"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eaLnBrk="0" hangingPunct="0"/>
            <a:r>
              <a:rPr lang="en-US" sz="1000" i="1" dirty="0"/>
              <a:t>5</a:t>
            </a:r>
          </a:p>
        </p:txBody>
      </p:sp>
      <p:sp>
        <p:nvSpPr>
          <p:cNvPr id="70660"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0661"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0662" name="Rectangle 6"/>
          <p:cNvSpPr>
            <a:spLocks noGrp="1" noRot="1" noChangeAspect="1" noChangeArrowheads="1" noTextEdit="1"/>
          </p:cNvSpPr>
          <p:nvPr>
            <p:ph type="sldImg"/>
          </p:nvPr>
        </p:nvSpPr>
        <p:spPr>
          <a:xfrm>
            <a:off x="1189038" y="703263"/>
            <a:ext cx="4632325" cy="3473450"/>
          </a:xfrm>
          <a:ln cap="flat"/>
        </p:spPr>
      </p:sp>
      <p:sp>
        <p:nvSpPr>
          <p:cNvPr id="70663" name="Rectangle 7"/>
          <p:cNvSpPr>
            <a:spLocks noGrp="1" noChangeArrowheads="1"/>
          </p:cNvSpPr>
          <p:nvPr>
            <p:ph type="body" idx="1"/>
          </p:nvPr>
        </p:nvSpPr>
        <p:spPr>
          <a:noFill/>
          <a:ln w="9525"/>
        </p:spPr>
        <p:txBody>
          <a:bodyPr/>
          <a:lstStyle/>
          <a:p>
            <a:r>
              <a:rPr lang="en-US" sz="1200" b="0" kern="1200" dirty="0">
                <a:solidFill>
                  <a:schemeClr val="tx1"/>
                </a:solidFill>
                <a:effectLst/>
                <a:latin typeface="Times New Roman" pitchFamily="18" charset="0"/>
                <a:ea typeface="+mn-ea"/>
                <a:cs typeface="+mn-cs"/>
              </a:rPr>
              <a:t>Another investment relationship is appropriately accounted for using the equity method. In many investments, although control is not achieved, the degree of ownership indicates the ability of the investor to exercise significant influence over the investee. </a:t>
            </a:r>
          </a:p>
          <a:p>
            <a:endParaRPr lang="en-US" sz="1200" b="0" kern="1200" dirty="0">
              <a:solidFill>
                <a:schemeClr val="tx1"/>
              </a:solidFill>
              <a:effectLst/>
              <a:latin typeface="Times New Roman" pitchFamily="18" charset="0"/>
              <a:ea typeface="+mn-ea"/>
              <a:cs typeface="+mn-cs"/>
            </a:endParaRPr>
          </a:p>
          <a:p>
            <a:r>
              <a:rPr lang="en-US" sz="1200" b="0" kern="1200" dirty="0">
                <a:solidFill>
                  <a:schemeClr val="tx1"/>
                </a:solidFill>
                <a:effectLst/>
                <a:latin typeface="Times New Roman" pitchFamily="18" charset="0"/>
                <a:ea typeface="+mn-ea"/>
                <a:cs typeface="+mn-cs"/>
              </a:rPr>
              <a:t>To provide objective reporting for investments with significant influence, FASB ASC Topic 323, “Investments—Equity Method and Joint Ventures,” describes the use of the equity method. The equity method employs the accrual basis for recognizing the investor’s share of investee income. Accordingly, the investor recognizes income as it is earned by the investee. As noted in FASB ASC (para. 323-10-05-5), </a:t>
            </a:r>
            <a:r>
              <a:rPr lang="en-US" sz="1200" b="0" i="0" u="none" strike="noStrike" kern="1200" baseline="0" dirty="0">
                <a:solidFill>
                  <a:schemeClr val="tx1"/>
                </a:solidFill>
                <a:latin typeface="Times New Roman" pitchFamily="18" charset="0"/>
                <a:ea typeface="+mn-ea"/>
                <a:cs typeface="+mn-cs"/>
              </a:rPr>
              <a:t>because of its significant influence over the investee, the investor has a degree of responsibility for the return on its investment and it is appropriate to include in the results of operations of the investor its share of earnings or losses of the investee. </a:t>
            </a:r>
          </a:p>
          <a:p>
            <a:endParaRPr lang="en-US" sz="1200" b="0" i="0" u="none" strike="noStrike" kern="1200" baseline="0" dirty="0">
              <a:solidFill>
                <a:schemeClr val="tx1"/>
              </a:solidFill>
              <a:effectLst/>
              <a:latin typeface="Times New Roman" pitchFamily="18" charset="0"/>
              <a:ea typeface="+mn-ea"/>
              <a:cs typeface="+mn-cs"/>
            </a:endParaRPr>
          </a:p>
          <a:p>
            <a:r>
              <a:rPr lang="en-US" sz="1200" b="0" kern="1200" dirty="0">
                <a:solidFill>
                  <a:schemeClr val="tx1"/>
                </a:solidFill>
                <a:effectLst/>
                <a:latin typeface="Times New Roman" pitchFamily="18" charset="0"/>
                <a:ea typeface="+mn-ea"/>
                <a:cs typeface="+mn-cs"/>
              </a:rPr>
              <a:t>Furthermore, under the equity method, the investor’s share of investee dividends declared are recorded as decreases in the investment account, not as income. </a:t>
            </a:r>
          </a:p>
          <a:p>
            <a:endParaRPr lang="en-US" sz="1200" b="0" kern="1200" dirty="0">
              <a:solidFill>
                <a:schemeClr val="tx1"/>
              </a:solidFill>
              <a:effectLst/>
              <a:latin typeface="Times New Roman" pitchFamily="18" charset="0"/>
              <a:ea typeface="+mn-ea"/>
              <a:cs typeface="+mn-cs"/>
            </a:endParaRPr>
          </a:p>
          <a:p>
            <a:r>
              <a:rPr lang="en-US" sz="1200" b="0" kern="1200" dirty="0">
                <a:solidFill>
                  <a:schemeClr val="tx1"/>
                </a:solidFill>
                <a:effectLst/>
                <a:latin typeface="Times New Roman" pitchFamily="18" charset="0"/>
                <a:ea typeface="+mn-ea"/>
                <a:cs typeface="+mn-cs"/>
              </a:rPr>
              <a:t>In today’s business world, many corporations hold significant ownership interests in other companies without having actual control. The Coca-Cola Company, for example, owns between 20 and 50 percent of several bottling companies, both domestic and international. Many other investments represent joint ventures in which two or more companies form a new enterprise to carry out a specified operating purpose. For example, Ford Motor Company and Sollers formed FordSollers, a passenger and commercial vehicle manufacturing, import, and distribution company in Russia. Each partner owns 50 percent of the joint venture. For each of these investments, the investors do not possess absolute control because they hold less than a majority of the voting stock. Thus, the preparation of consolidated financial statements is inappropriate. However, the large percentage of ownership indicates that each investor possesses some ability to affect the investee’s decision-making process.</a:t>
            </a:r>
          </a:p>
          <a:p>
            <a:endParaRPr lang="en-US" sz="1200" b="0" kern="1200" dirty="0">
              <a:solidFill>
                <a:schemeClr val="tx1"/>
              </a:solidFill>
              <a:effectLst/>
              <a:latin typeface="Times New Roman" pitchFamily="18" charset="0"/>
              <a:ea typeface="+mn-ea"/>
              <a:cs typeface="+mn-cs"/>
            </a:endParaRPr>
          </a:p>
        </p:txBody>
      </p:sp>
    </p:spTree>
    <p:extLst>
      <p:ext uri="{BB962C8B-B14F-4D97-AF65-F5344CB8AC3E}">
        <p14:creationId xmlns:p14="http://schemas.microsoft.com/office/powerpoint/2010/main" val="4365631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703263"/>
            <a:ext cx="4632325" cy="3473450"/>
          </a:xfrm>
        </p:spPr>
      </p:sp>
      <p:sp>
        <p:nvSpPr>
          <p:cNvPr id="3" name="Notes Placeholder 2"/>
          <p:cNvSpPr>
            <a:spLocks noGrp="1"/>
          </p:cNvSpPr>
          <p:nvPr>
            <p:ph type="body" idx="1"/>
          </p:nvPr>
        </p:nvSpPr>
        <p:spPr/>
        <p:txBody>
          <a:bodyPr/>
          <a:lstStyle/>
          <a:p>
            <a:r>
              <a:rPr lang="en-US" dirty="0">
                <a:latin typeface="Times New Roman" pitchFamily="18" charset="0"/>
                <a:cs typeface="Times New Roman" pitchFamily="18" charset="0"/>
              </a:rPr>
              <a:t>LO 1-2: Identify the sole criterion for applying the equity method of accounting and know the guidelines to assess whether the criterion is met. </a:t>
            </a:r>
          </a:p>
        </p:txBody>
      </p:sp>
    </p:spTree>
    <p:extLst>
      <p:ext uri="{BB962C8B-B14F-4D97-AF65-F5344CB8AC3E}">
        <p14:creationId xmlns:p14="http://schemas.microsoft.com/office/powerpoint/2010/main" val="12191645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2707"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eaLnBrk="0" hangingPunct="0"/>
            <a:r>
              <a:rPr lang="en-US" sz="1000" i="1" dirty="0"/>
              <a:t>6</a:t>
            </a:r>
          </a:p>
        </p:txBody>
      </p:sp>
      <p:sp>
        <p:nvSpPr>
          <p:cNvPr id="72708"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2709"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2710" name="Rectangle 6"/>
          <p:cNvSpPr>
            <a:spLocks noGrp="1" noRot="1" noChangeAspect="1" noChangeArrowheads="1" noTextEdit="1"/>
          </p:cNvSpPr>
          <p:nvPr>
            <p:ph type="sldImg"/>
          </p:nvPr>
        </p:nvSpPr>
        <p:spPr>
          <a:xfrm>
            <a:off x="1189038" y="703263"/>
            <a:ext cx="4632325" cy="3473450"/>
          </a:xfrm>
          <a:ln cap="flat"/>
        </p:spPr>
      </p:sp>
      <p:sp>
        <p:nvSpPr>
          <p:cNvPr id="72711" name="Rectangle 7"/>
          <p:cNvSpPr>
            <a:spLocks noGrp="1" noChangeArrowheads="1"/>
          </p:cNvSpPr>
          <p:nvPr>
            <p:ph type="body" idx="1"/>
          </p:nvPr>
        </p:nvSpPr>
        <p:spPr>
          <a:noFill/>
          <a:ln w="9525"/>
        </p:spPr>
        <p:txBody>
          <a:bodyPr/>
          <a:lstStyle/>
          <a:p>
            <a:r>
              <a:rPr lang="en-US" dirty="0"/>
              <a:t>The rationale underlying the equity method is that an investor begins to gain the ability to influence the decision-making process of an investee as the level of ownership rises. According to FASB ASC Topic 323 on equity method investments, achieving this “ability to exercise significant influence over operating and financial policies of an investee even though the investor holds 50 percent or less of the common stock” is the sole criterion for requiring application of the equity method [FASB ASC (para. 323-10-15-3)]. </a:t>
            </a:r>
          </a:p>
          <a:p>
            <a:endParaRPr lang="en-US" dirty="0"/>
          </a:p>
          <a:p>
            <a:r>
              <a:rPr lang="en-US" dirty="0"/>
              <a:t>FASB ASC Topic 323 provides guidance to the accountant by listing several conditions that indicate the presence of this degree of influence:</a:t>
            </a:r>
          </a:p>
          <a:p>
            <a:r>
              <a:rPr lang="en-US" dirty="0"/>
              <a:t>• Investor representation on the board of directors of the investee.</a:t>
            </a:r>
          </a:p>
          <a:p>
            <a:r>
              <a:rPr lang="en-US" dirty="0"/>
              <a:t>• Investor participation in the policy-making process of the investee.</a:t>
            </a:r>
          </a:p>
          <a:p>
            <a:r>
              <a:rPr lang="en-US" dirty="0"/>
              <a:t>• Material intra-entity transactions.</a:t>
            </a:r>
          </a:p>
          <a:p>
            <a:r>
              <a:rPr lang="en-US" dirty="0"/>
              <a:t>• Interchange of managerial personnel.</a:t>
            </a:r>
          </a:p>
          <a:p>
            <a:r>
              <a:rPr lang="en-US" dirty="0"/>
              <a:t>• Technological dependency.</a:t>
            </a:r>
          </a:p>
          <a:p>
            <a:r>
              <a:rPr lang="en-US" dirty="0"/>
              <a:t>• Extent of ownership by the investor in relation to the size and concentration of other ownership interests in the investee.</a:t>
            </a:r>
          </a:p>
          <a:p>
            <a:endParaRPr lang="en-US" dirty="0"/>
          </a:p>
          <a:p>
            <a:r>
              <a:rPr lang="en-US" dirty="0"/>
              <a:t>No single one of these guides should be used exclusively in assessing the applicability of the equity method. Instead, all are evaluated together to determine the presence or absence of the sole criterion: the ability to exercise significant influence over the investee. </a:t>
            </a:r>
          </a:p>
        </p:txBody>
      </p:sp>
    </p:spTree>
    <p:extLst>
      <p:ext uri="{BB962C8B-B14F-4D97-AF65-F5344CB8AC3E}">
        <p14:creationId xmlns:p14="http://schemas.microsoft.com/office/powerpoint/2010/main" val="29041324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2707"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eaLnBrk="0" hangingPunct="0"/>
            <a:r>
              <a:rPr lang="en-US" sz="1000" i="1" dirty="0"/>
              <a:t>6</a:t>
            </a:r>
          </a:p>
        </p:txBody>
      </p:sp>
      <p:sp>
        <p:nvSpPr>
          <p:cNvPr id="72708"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2709"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2710" name="Rectangle 6"/>
          <p:cNvSpPr>
            <a:spLocks noGrp="1" noRot="1" noChangeAspect="1" noChangeArrowheads="1" noTextEdit="1"/>
          </p:cNvSpPr>
          <p:nvPr>
            <p:ph type="sldImg"/>
          </p:nvPr>
        </p:nvSpPr>
        <p:spPr>
          <a:xfrm>
            <a:off x="1189038" y="703263"/>
            <a:ext cx="4632325" cy="3473450"/>
          </a:xfrm>
          <a:ln cap="flat"/>
        </p:spPr>
      </p:sp>
      <p:sp>
        <p:nvSpPr>
          <p:cNvPr id="72711" name="Rectangle 7"/>
          <p:cNvSpPr>
            <a:spLocks noGrp="1" noChangeArrowheads="1"/>
          </p:cNvSpPr>
          <p:nvPr>
            <p:ph type="body" idx="1"/>
          </p:nvPr>
        </p:nvSpPr>
        <p:spPr>
          <a:noFill/>
          <a:ln w="9525"/>
        </p:spPr>
        <p:txBody>
          <a:bodyPr/>
          <a:lstStyle/>
          <a:p>
            <a:r>
              <a:rPr lang="en-US" dirty="0"/>
              <a:t>At first, the 20 to 50 percent rule may appear to be an arbitrarily chosen boundary range established merely to provide a consistent method of reporting for investments. However, the essential criterion is still the ability to significantly influence (but not control) the investee, rather than 20 to 50 percent ownership. If the absence of this ability is proven (or control exists), the equity method should not be applied regardless of the percentage of shares held. For example, the equity method is not appropriate for investments that demonstrate any of the following characteristics regardless of the investor’s degree of ownership:</a:t>
            </a:r>
          </a:p>
          <a:p>
            <a:pPr marL="171450" indent="-171450">
              <a:buFont typeface="Arial"/>
              <a:buChar char="•"/>
            </a:pPr>
            <a:r>
              <a:rPr lang="en-US" dirty="0"/>
              <a:t>An agreement exists between investor and investee by which the investor surrenders significant rights as a shareholder.</a:t>
            </a:r>
          </a:p>
          <a:p>
            <a:pPr marL="171450" indent="-171450">
              <a:buFont typeface="Arial"/>
              <a:buChar char="•"/>
            </a:pPr>
            <a:r>
              <a:rPr lang="en-US" dirty="0"/>
              <a:t>A concentration of ownership operates the investee without regard for the views of the investor.</a:t>
            </a:r>
          </a:p>
          <a:p>
            <a:pPr marL="171450" indent="-171450">
              <a:buFont typeface="Arial"/>
              <a:buChar char="•"/>
            </a:pPr>
            <a:r>
              <a:rPr lang="en-US" dirty="0"/>
              <a:t>The investor attempts but fails to obtain representation on the investee’s board of directors.</a:t>
            </a:r>
          </a:p>
          <a:p>
            <a:endParaRPr lang="en-US" dirty="0"/>
          </a:p>
          <a:p>
            <a:r>
              <a:rPr lang="en-US" dirty="0"/>
              <a:t>Alternatively, if an entity can exercise control over its investee, regardless of its ownership level, consolidation (rather than the equity method) is appropriate.</a:t>
            </a:r>
          </a:p>
        </p:txBody>
      </p:sp>
    </p:spTree>
    <p:extLst>
      <p:ext uri="{BB962C8B-B14F-4D97-AF65-F5344CB8AC3E}">
        <p14:creationId xmlns:p14="http://schemas.microsoft.com/office/powerpoint/2010/main" val="35559508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2707"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eaLnBrk="0" hangingPunct="0"/>
            <a:r>
              <a:rPr lang="en-US" sz="1000" i="1" dirty="0"/>
              <a:t>6</a:t>
            </a:r>
          </a:p>
        </p:txBody>
      </p:sp>
      <p:sp>
        <p:nvSpPr>
          <p:cNvPr id="72708"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2709"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2710" name="Rectangle 6"/>
          <p:cNvSpPr>
            <a:spLocks noGrp="1" noRot="1" noChangeAspect="1" noChangeArrowheads="1" noTextEdit="1"/>
          </p:cNvSpPr>
          <p:nvPr>
            <p:ph type="sldImg"/>
          </p:nvPr>
        </p:nvSpPr>
        <p:spPr>
          <a:xfrm>
            <a:off x="1189038" y="703263"/>
            <a:ext cx="4632325" cy="3473450"/>
          </a:xfrm>
          <a:ln cap="flat"/>
        </p:spPr>
      </p:sp>
      <p:sp>
        <p:nvSpPr>
          <p:cNvPr id="72711" name="Rectangle 7"/>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For some investments that either fall short of or exceed 20 to 50 percent ownership, the equity method is nonetheless appropriately used for financial reporting.</a:t>
            </a:r>
          </a:p>
          <a:p>
            <a:endParaRPr lang="en-US" sz="1200" b="0" i="0" u="none" strike="noStrike" kern="1200" baseline="0" dirty="0">
              <a:solidFill>
                <a:schemeClr val="tx1"/>
              </a:solidFill>
              <a:latin typeface="Times New Roman" pitchFamily="18" charset="0"/>
              <a:ea typeface="+mn-ea"/>
              <a:cs typeface="+mn-cs"/>
            </a:endParaRPr>
          </a:p>
          <a:p>
            <a:r>
              <a:rPr lang="en-US" sz="1200" b="0" i="0" u="none" strike="noStrike" kern="1200" baseline="0" dirty="0">
                <a:solidFill>
                  <a:schemeClr val="tx1"/>
                </a:solidFill>
                <a:latin typeface="Times New Roman" pitchFamily="18" charset="0"/>
                <a:ea typeface="+mn-ea"/>
                <a:cs typeface="+mn-cs"/>
              </a:rPr>
              <a:t>Conditions can also exist where the equity method is appropriate despite a majority ownership interest. In some instances, approval or veto rights granted to noncontrolling shareholders restrict the powers of the majority shareholder. Such rights may include approval over compensation, hiring, termination, and other critical operating and capital spending decisions of an entity. If the noncontrolling rights are so restrictive as to call into question whether control rests with the majority owner, the equity method is employed for financial reporting rather than consolidation.</a:t>
            </a:r>
            <a:endParaRPr lang="en-US" dirty="0"/>
          </a:p>
        </p:txBody>
      </p:sp>
    </p:spTree>
    <p:extLst>
      <p:ext uri="{BB962C8B-B14F-4D97-AF65-F5344CB8AC3E}">
        <p14:creationId xmlns:p14="http://schemas.microsoft.com/office/powerpoint/2010/main" val="35881398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2707"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eaLnBrk="0" hangingPunct="0"/>
            <a:r>
              <a:rPr lang="en-US" sz="1000" i="1" dirty="0"/>
              <a:t>6</a:t>
            </a:r>
          </a:p>
        </p:txBody>
      </p:sp>
      <p:sp>
        <p:nvSpPr>
          <p:cNvPr id="72708"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2709"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2710" name="Rectangle 6"/>
          <p:cNvSpPr>
            <a:spLocks noGrp="1" noRot="1" noChangeAspect="1" noChangeArrowheads="1" noTextEdit="1"/>
          </p:cNvSpPr>
          <p:nvPr>
            <p:ph type="sldImg"/>
          </p:nvPr>
        </p:nvSpPr>
        <p:spPr>
          <a:xfrm>
            <a:off x="1189038" y="703263"/>
            <a:ext cx="4632325" cy="3473450"/>
          </a:xfrm>
          <a:ln cap="flat"/>
        </p:spPr>
      </p:sp>
      <p:sp>
        <p:nvSpPr>
          <p:cNvPr id="72711" name="Rectangle 7"/>
          <p:cNvSpPr>
            <a:spLocks noGrp="1" noChangeArrowheads="1"/>
          </p:cNvSpPr>
          <p:nvPr>
            <p:ph type="body" idx="1"/>
          </p:nvPr>
        </p:nvSpPr>
        <p:spPr>
          <a:noFill/>
          <a:ln w="9525"/>
        </p:spPr>
        <p:txBody>
          <a:bodyPr/>
          <a:lstStyle/>
          <a:p>
            <a:r>
              <a:rPr lang="en-US" dirty="0"/>
              <a:t>The table, page 7, indicates the method of accounting that is typically applicable to various stock investments.</a:t>
            </a:r>
          </a:p>
        </p:txBody>
      </p:sp>
    </p:spTree>
    <p:extLst>
      <p:ext uri="{BB962C8B-B14F-4D97-AF65-F5344CB8AC3E}">
        <p14:creationId xmlns:p14="http://schemas.microsoft.com/office/powerpoint/2010/main" val="6422537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2707"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eaLnBrk="0" hangingPunct="0"/>
            <a:r>
              <a:rPr lang="en-US" sz="1000" i="1" dirty="0"/>
              <a:t>6</a:t>
            </a:r>
          </a:p>
        </p:txBody>
      </p:sp>
      <p:sp>
        <p:nvSpPr>
          <p:cNvPr id="72708"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2709"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2710" name="Rectangle 6"/>
          <p:cNvSpPr>
            <a:spLocks noGrp="1" noRot="1" noChangeAspect="1" noChangeArrowheads="1" noTextEdit="1"/>
          </p:cNvSpPr>
          <p:nvPr>
            <p:ph type="sldImg"/>
          </p:nvPr>
        </p:nvSpPr>
        <p:spPr>
          <a:xfrm>
            <a:off x="1189038" y="703263"/>
            <a:ext cx="4632325" cy="3473450"/>
          </a:xfrm>
          <a:ln cap="flat"/>
        </p:spPr>
      </p:sp>
      <p:sp>
        <p:nvSpPr>
          <p:cNvPr id="72711" name="Rectangle 7"/>
          <p:cNvSpPr>
            <a:spLocks noGrp="1" noChangeArrowheads="1"/>
          </p:cNvSpPr>
          <p:nvPr>
            <p:ph type="body" idx="1"/>
          </p:nvPr>
        </p:nvSpPr>
        <p:spPr>
          <a:noFill/>
          <a:ln w="9525"/>
        </p:spPr>
        <p:txBody>
          <a:bodyPr/>
          <a:lstStyle/>
          <a:p>
            <a:pPr marL="0" indent="0">
              <a:buNone/>
            </a:pPr>
            <a:r>
              <a:rPr lang="en-US" dirty="0"/>
              <a:t>LO 1-4: Describe the financial reporting for equity method investments and prepare basic equity method journal entries for an investor.​</a:t>
            </a:r>
          </a:p>
          <a:p>
            <a:pPr marL="0" indent="0">
              <a:buNone/>
            </a:pPr>
            <a:endParaRPr lang="en-US" dirty="0"/>
          </a:p>
        </p:txBody>
      </p:sp>
    </p:spTree>
    <p:extLst>
      <p:ext uri="{BB962C8B-B14F-4D97-AF65-F5344CB8AC3E}">
        <p14:creationId xmlns:p14="http://schemas.microsoft.com/office/powerpoint/2010/main" val="30606692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2707"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eaLnBrk="0" hangingPunct="0"/>
            <a:r>
              <a:rPr lang="en-US" sz="1000" i="1" dirty="0"/>
              <a:t>6</a:t>
            </a:r>
          </a:p>
        </p:txBody>
      </p:sp>
      <p:sp>
        <p:nvSpPr>
          <p:cNvPr id="72708"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2709"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2710" name="Rectangle 6"/>
          <p:cNvSpPr>
            <a:spLocks noGrp="1" noRot="1" noChangeAspect="1" noChangeArrowheads="1" noTextEdit="1"/>
          </p:cNvSpPr>
          <p:nvPr>
            <p:ph type="sldImg"/>
          </p:nvPr>
        </p:nvSpPr>
        <p:spPr>
          <a:xfrm>
            <a:off x="1189038" y="703263"/>
            <a:ext cx="4632325" cy="3473450"/>
          </a:xfrm>
          <a:ln cap="flat"/>
        </p:spPr>
      </p:sp>
      <p:sp>
        <p:nvSpPr>
          <p:cNvPr id="72711" name="Rectangle 7"/>
          <p:cNvSpPr>
            <a:spLocks noGrp="1" noChangeArrowheads="1"/>
          </p:cNvSpPr>
          <p:nvPr>
            <p:ph type="body" idx="1"/>
          </p:nvPr>
        </p:nvSpPr>
        <p:spPr>
          <a:noFill/>
          <a:ln w="9525"/>
        </p:spPr>
        <p:txBody>
          <a:bodyPr/>
          <a:lstStyle/>
          <a:p>
            <a:r>
              <a:rPr lang="en-US" sz="1200" kern="1200" dirty="0">
                <a:solidFill>
                  <a:schemeClr val="tx1"/>
                </a:solidFill>
                <a:effectLst/>
                <a:latin typeface="Times New Roman" pitchFamily="18" charset="0"/>
                <a:ea typeface="+mn-ea"/>
                <a:cs typeface="+mn-cs"/>
              </a:rPr>
              <a:t>After recording the cost of the acquisition, two equity method entries periodically record the investment’s impact:</a:t>
            </a:r>
            <a:r>
              <a:rPr lang="en-US" sz="1200" kern="1200" baseline="0" dirty="0">
                <a:solidFill>
                  <a:schemeClr val="tx1"/>
                </a:solidFill>
                <a:effectLst/>
                <a:latin typeface="Times New Roman" pitchFamily="18" charset="0"/>
                <a:ea typeface="+mn-ea"/>
                <a:cs typeface="+mn-cs"/>
              </a:rPr>
              <a:t> </a:t>
            </a:r>
          </a:p>
          <a:p>
            <a:endParaRPr lang="en-US" sz="1200" kern="1200" dirty="0">
              <a:solidFill>
                <a:schemeClr val="tx1"/>
              </a:solidFill>
              <a:effectLst/>
              <a:latin typeface="Times New Roman" pitchFamily="18" charset="0"/>
              <a:ea typeface="+mn-ea"/>
              <a:cs typeface="+mn-cs"/>
            </a:endParaRPr>
          </a:p>
          <a:p>
            <a:pPr marL="228600" indent="-228600">
              <a:buFont typeface="+mj-lt"/>
              <a:buAutoNum type="arabicPeriod"/>
            </a:pPr>
            <a:r>
              <a:rPr lang="en-US" sz="1200" kern="1200" dirty="0">
                <a:solidFill>
                  <a:schemeClr val="tx1"/>
                </a:solidFill>
                <a:effectLst/>
                <a:latin typeface="Times New Roman" pitchFamily="18" charset="0"/>
                <a:ea typeface="+mn-ea"/>
                <a:cs typeface="+mn-cs"/>
              </a:rPr>
              <a:t>The investor’s investment account increases as the investee recognizes and reports income. Also, the investor recognizes investment income using the accrual method—that is, in the same period as reported by the investee in its financial statements. Although the investor initially records the acquisition at cost, upward adjustments in the asset balance are recorded as soon as the investee makes a profit.</a:t>
            </a:r>
            <a:r>
              <a:rPr lang="en-US" sz="1200" kern="1200" baseline="0" dirty="0">
                <a:solidFill>
                  <a:schemeClr val="tx1"/>
                </a:solidFill>
                <a:effectLst/>
                <a:latin typeface="Times New Roman" pitchFamily="18" charset="0"/>
                <a:ea typeface="+mn-ea"/>
                <a:cs typeface="+mn-cs"/>
              </a:rPr>
              <a:t> </a:t>
            </a:r>
            <a:r>
              <a:rPr lang="en-US" sz="1200" kern="1200" dirty="0">
                <a:solidFill>
                  <a:schemeClr val="tx1"/>
                </a:solidFill>
                <a:effectLst/>
                <a:latin typeface="Times New Roman" pitchFamily="18" charset="0"/>
                <a:ea typeface="+mn-ea"/>
                <a:cs typeface="+mn-cs"/>
              </a:rPr>
              <a:t>The investor reduces the investment account if the investee reports a loss.</a:t>
            </a:r>
          </a:p>
          <a:p>
            <a:pPr marL="228600" indent="-228600">
              <a:buFont typeface="Calibri"/>
              <a:buAutoNum type="arabicPeriod"/>
            </a:pPr>
            <a:endParaRPr lang="en-US" dirty="0"/>
          </a:p>
        </p:txBody>
      </p:sp>
    </p:spTree>
    <p:extLst>
      <p:ext uri="{BB962C8B-B14F-4D97-AF65-F5344CB8AC3E}">
        <p14:creationId xmlns:p14="http://schemas.microsoft.com/office/powerpoint/2010/main" val="6779466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2707"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eaLnBrk="0" hangingPunct="0"/>
            <a:r>
              <a:rPr lang="en-US" sz="1000" i="1" dirty="0"/>
              <a:t>6</a:t>
            </a:r>
          </a:p>
        </p:txBody>
      </p:sp>
      <p:sp>
        <p:nvSpPr>
          <p:cNvPr id="72708"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2709"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2710" name="Rectangle 6"/>
          <p:cNvSpPr>
            <a:spLocks noGrp="1" noRot="1" noChangeAspect="1" noChangeArrowheads="1" noTextEdit="1"/>
          </p:cNvSpPr>
          <p:nvPr>
            <p:ph type="sldImg"/>
          </p:nvPr>
        </p:nvSpPr>
        <p:spPr>
          <a:xfrm>
            <a:off x="1189038" y="703263"/>
            <a:ext cx="4632325" cy="3473450"/>
          </a:xfrm>
          <a:ln cap="flat"/>
        </p:spPr>
      </p:sp>
      <p:sp>
        <p:nvSpPr>
          <p:cNvPr id="72711" name="Rectangle 7"/>
          <p:cNvSpPr>
            <a:spLocks noGrp="1" noChangeArrowheads="1"/>
          </p:cNvSpPr>
          <p:nvPr>
            <p:ph type="body" idx="1"/>
          </p:nvPr>
        </p:nvSpPr>
        <p:spPr>
          <a:noFill/>
          <a:ln w="9525"/>
        </p:spPr>
        <p:txBody>
          <a:bodyPr/>
          <a:lstStyle/>
          <a:p>
            <a:pPr marL="228600" marR="0" indent="-228600" algn="l" defTabSz="914400" rtl="0" eaLnBrk="0" fontAlgn="base" latinLnBrk="0" hangingPunct="0">
              <a:lnSpc>
                <a:spcPct val="100000"/>
              </a:lnSpc>
              <a:spcBef>
                <a:spcPct val="30000"/>
              </a:spcBef>
              <a:spcAft>
                <a:spcPct val="0"/>
              </a:spcAft>
              <a:buClrTx/>
              <a:buSzTx/>
              <a:buFont typeface="+mj-lt"/>
              <a:buAutoNum type="arabicPeriod" startAt="2"/>
              <a:tabLst/>
              <a:defRPr/>
            </a:pPr>
            <a:r>
              <a:rPr lang="en-US" sz="1200" kern="1200" dirty="0">
                <a:solidFill>
                  <a:schemeClr val="tx1"/>
                </a:solidFill>
                <a:effectLst/>
                <a:latin typeface="Times New Roman" pitchFamily="18" charset="0"/>
                <a:ea typeface="+mn-ea"/>
                <a:cs typeface="+mn-cs"/>
              </a:rPr>
              <a:t>The investor decreases its investment account for its share of investee cash dividends. When the investee declares a cash dividend, its owners’ equity decreases. The investor mirrors this change by recording a reduction in the carrying amount of the investment rather than recognizing the dividend as revenue. Because the investor recognizes income when the investee recognizes it, double counting would occur if the investor also recorded its share of subsequent investee dividends as revenue.</a:t>
            </a:r>
            <a:r>
              <a:rPr lang="en-US" sz="1200" kern="1200" baseline="0" dirty="0">
                <a:solidFill>
                  <a:schemeClr val="tx1"/>
                </a:solidFill>
                <a:effectLst/>
                <a:latin typeface="Times New Roman" pitchFamily="18" charset="0"/>
                <a:ea typeface="+mn-ea"/>
                <a:cs typeface="+mn-cs"/>
              </a:rPr>
              <a:t> </a:t>
            </a:r>
            <a:r>
              <a:rPr lang="en-US" sz="1200" kern="1200" dirty="0">
                <a:solidFill>
                  <a:schemeClr val="tx1"/>
                </a:solidFill>
                <a:effectLst/>
                <a:latin typeface="Times New Roman" pitchFamily="18" charset="0"/>
                <a:ea typeface="+mn-ea"/>
                <a:cs typeface="+mn-cs"/>
              </a:rPr>
              <a:t>Importantly, a cash dividend declaration is not an appropriate point for income recognition. As stated in FASB ASC (para. 323-10-35-4),</a:t>
            </a:r>
          </a:p>
          <a:p>
            <a:pPr marL="0" marR="0" indent="0" algn="l" defTabSz="914400" rtl="0" eaLnBrk="0" fontAlgn="base" latinLnBrk="0" hangingPunct="0">
              <a:lnSpc>
                <a:spcPct val="100000"/>
              </a:lnSpc>
              <a:spcBef>
                <a:spcPct val="30000"/>
              </a:spcBef>
              <a:spcAft>
                <a:spcPct val="0"/>
              </a:spcAft>
              <a:buClrTx/>
              <a:buSzTx/>
              <a:buFont typeface="+mj-lt"/>
              <a:buNone/>
              <a:tabLst/>
              <a:defRPr/>
            </a:pPr>
            <a:endParaRPr lang="en-US" sz="1200" kern="1200" dirty="0">
              <a:solidFill>
                <a:schemeClr val="tx1"/>
              </a:solidFill>
              <a:effectLst/>
              <a:latin typeface="Times New Roman" pitchFamily="18"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 typeface="+mj-lt"/>
              <a:buNone/>
              <a:tabLst/>
              <a:defRPr/>
            </a:pPr>
            <a:r>
              <a:rPr lang="en-US" sz="1200" kern="1200" dirty="0">
                <a:solidFill>
                  <a:schemeClr val="tx1"/>
                </a:solidFill>
                <a:effectLst/>
                <a:latin typeface="Times New Roman" pitchFamily="18" charset="0"/>
                <a:ea typeface="+mn-ea"/>
                <a:cs typeface="+mn-cs"/>
              </a:rPr>
              <a:t>Under the equity method, an investor shall recognize its share of the earnings or losses of an investee in the periods for which they are reported by the investee in its financial statements rather than in the period in which an investee declares a dividend.</a:t>
            </a:r>
          </a:p>
          <a:p>
            <a:pPr marL="0" marR="0" indent="0" algn="l" defTabSz="914400" rtl="0" eaLnBrk="0" fontAlgn="base" latinLnBrk="0" hangingPunct="0">
              <a:lnSpc>
                <a:spcPct val="100000"/>
              </a:lnSpc>
              <a:spcBef>
                <a:spcPct val="30000"/>
              </a:spcBef>
              <a:spcAft>
                <a:spcPct val="0"/>
              </a:spcAft>
              <a:buClrTx/>
              <a:buSzTx/>
              <a:buFont typeface="+mj-lt"/>
              <a:buNone/>
              <a:tabLst/>
              <a:defRPr/>
            </a:pPr>
            <a:endParaRPr lang="en-US" sz="1200" kern="1200" dirty="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 typeface="+mj-lt"/>
              <a:buNone/>
              <a:tabLst/>
              <a:defRPr/>
            </a:pPr>
            <a:r>
              <a:rPr lang="en-US" sz="1200" kern="1200" dirty="0">
                <a:solidFill>
                  <a:schemeClr val="tx1"/>
                </a:solidFill>
                <a:effectLst/>
                <a:latin typeface="Times New Roman" pitchFamily="18" charset="0"/>
                <a:ea typeface="+mn-ea"/>
                <a:cs typeface="+mn-cs"/>
              </a:rPr>
              <a:t>Because the investor can influence their timing, investee dividends cannot objectively measure income generated from the investment.</a:t>
            </a:r>
          </a:p>
        </p:txBody>
      </p:sp>
    </p:spTree>
    <p:extLst>
      <p:ext uri="{BB962C8B-B14F-4D97-AF65-F5344CB8AC3E}">
        <p14:creationId xmlns:p14="http://schemas.microsoft.com/office/powerpoint/2010/main" val="40258189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LO 1-1: </a:t>
            </a:r>
            <a:r>
              <a:rPr lang="en-US" sz="1200" dirty="0">
                <a:latin typeface="Times New Roman" pitchFamily="18" charset="0"/>
                <a:cs typeface="Times New Roman" pitchFamily="18" charset="0"/>
              </a:rPr>
              <a:t>Describe in general the various methods of accounting for an investment in equity shares of another company.</a:t>
            </a:r>
          </a:p>
        </p:txBody>
      </p:sp>
    </p:spTree>
    <p:extLst>
      <p:ext uri="{BB962C8B-B14F-4D97-AF65-F5344CB8AC3E}">
        <p14:creationId xmlns:p14="http://schemas.microsoft.com/office/powerpoint/2010/main" val="3803702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7827"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eaLnBrk="0" hangingPunct="0"/>
            <a:r>
              <a:rPr lang="en-US" sz="1000" i="1" dirty="0"/>
              <a:t>17</a:t>
            </a:r>
          </a:p>
        </p:txBody>
      </p:sp>
      <p:sp>
        <p:nvSpPr>
          <p:cNvPr id="77828"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7829"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7830" name="Rectangle 6"/>
          <p:cNvSpPr>
            <a:spLocks noGrp="1" noRot="1" noChangeAspect="1" noChangeArrowheads="1" noTextEdit="1"/>
          </p:cNvSpPr>
          <p:nvPr>
            <p:ph type="sldImg"/>
          </p:nvPr>
        </p:nvSpPr>
        <p:spPr>
          <a:xfrm>
            <a:off x="1189038" y="703263"/>
            <a:ext cx="4632325" cy="3473450"/>
          </a:xfrm>
          <a:ln cap="flat"/>
        </p:spPr>
      </p:sp>
      <p:sp>
        <p:nvSpPr>
          <p:cNvPr id="77831" name="Rectangle 7"/>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Times New Roman" pitchFamily="18" charset="0"/>
                <a:ea typeface="+mn-ea"/>
                <a:cs typeface="+mn-cs"/>
              </a:rPr>
              <a:t>Big Company owns a 20 percent interest in Little Company purchased on January 1, 2020, for $210,000. Little then reports net income of $200,000, $300,000, and $400,000, respectively, in the next three years while declaring dividends of $50,000, $100,000, and $200,000. The fair values of Big’s investment in Little, as determined by market prices, were $245,000, $282,000, and $325,000 at the end of 2017, 2018, and 2019, respectively.</a:t>
            </a:r>
          </a:p>
          <a:p>
            <a:endParaRPr lang="en-US" dirty="0"/>
          </a:p>
        </p:txBody>
      </p:sp>
    </p:spTree>
    <p:extLst>
      <p:ext uri="{BB962C8B-B14F-4D97-AF65-F5344CB8AC3E}">
        <p14:creationId xmlns:p14="http://schemas.microsoft.com/office/powerpoint/2010/main" val="13068436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2707"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eaLnBrk="0" hangingPunct="0"/>
            <a:r>
              <a:rPr lang="en-US" sz="1000" i="1" dirty="0"/>
              <a:t>6</a:t>
            </a:r>
          </a:p>
        </p:txBody>
      </p:sp>
      <p:sp>
        <p:nvSpPr>
          <p:cNvPr id="72708"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2709"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2710" name="Rectangle 6"/>
          <p:cNvSpPr>
            <a:spLocks noGrp="1" noRot="1" noChangeAspect="1" noChangeArrowheads="1" noTextEdit="1"/>
          </p:cNvSpPr>
          <p:nvPr>
            <p:ph type="sldImg"/>
          </p:nvPr>
        </p:nvSpPr>
        <p:spPr>
          <a:xfrm>
            <a:off x="1189038" y="703263"/>
            <a:ext cx="4632325" cy="3473450"/>
          </a:xfrm>
          <a:ln cap="flat"/>
        </p:spPr>
      </p:sp>
      <p:sp>
        <p:nvSpPr>
          <p:cNvPr id="72711" name="Rectangle 7"/>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Times New Roman" pitchFamily="18" charset="0"/>
                <a:ea typeface="+mn-ea"/>
                <a:cs typeface="+mn-cs"/>
              </a:rPr>
              <a:t>Exhibit 1.1 compares the accounting for Big’s investment in Little across the two methods. The fair-value method carries the investment at its market values, presumed to be readily available in this example. Income is recognized both through changes in Little’s fair value and as Little declares dividends.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Times New Roman" pitchFamily="18" charset="0"/>
                <a:ea typeface="+mn-ea"/>
                <a:cs typeface="+mn-cs"/>
              </a:rPr>
              <a:t>Equity in investee income is 20 percent of the current year income reported by Little Company. The carrying amount of an investment under the equity method is the original cost plus income recognized less dividends. For 2017, as an example, the $240,000 reported balance is the $200,000 cost plus $50,000 equity income less $10,000 in dividends.</a:t>
            </a:r>
          </a:p>
        </p:txBody>
      </p:sp>
    </p:spTree>
    <p:extLst>
      <p:ext uri="{BB962C8B-B14F-4D97-AF65-F5344CB8AC3E}">
        <p14:creationId xmlns:p14="http://schemas.microsoft.com/office/powerpoint/2010/main" val="185853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7827"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eaLnBrk="0" hangingPunct="0"/>
            <a:r>
              <a:rPr lang="en-US" sz="1000" i="1" dirty="0"/>
              <a:t>17</a:t>
            </a:r>
          </a:p>
        </p:txBody>
      </p:sp>
      <p:sp>
        <p:nvSpPr>
          <p:cNvPr id="77828"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7829"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7830" name="Rectangle 6"/>
          <p:cNvSpPr>
            <a:spLocks noGrp="1" noRot="1" noChangeAspect="1" noChangeArrowheads="1" noTextEdit="1"/>
          </p:cNvSpPr>
          <p:nvPr>
            <p:ph type="sldImg"/>
          </p:nvPr>
        </p:nvSpPr>
        <p:spPr>
          <a:xfrm>
            <a:off x="1189038" y="703263"/>
            <a:ext cx="4632325" cy="3473450"/>
          </a:xfrm>
          <a:ln cap="flat"/>
        </p:spPr>
      </p:sp>
      <p:sp>
        <p:nvSpPr>
          <p:cNvPr id="77831" name="Rectangle 7"/>
          <p:cNvSpPr>
            <a:spLocks noGrp="1" noChangeArrowheads="1"/>
          </p:cNvSpPr>
          <p:nvPr>
            <p:ph type="body" idx="1"/>
          </p:nvPr>
        </p:nvSpPr>
        <p:spPr>
          <a:noFill/>
          <a:ln w="9525"/>
        </p:spPr>
        <p:txBody>
          <a:bodyPr/>
          <a:lstStyle/>
          <a:p>
            <a:r>
              <a:rPr lang="en-US" sz="1200" kern="1200" dirty="0">
                <a:solidFill>
                  <a:schemeClr val="tx1"/>
                </a:solidFill>
                <a:effectLst/>
                <a:latin typeface="Times New Roman" pitchFamily="18" charset="0"/>
                <a:ea typeface="+mn-ea"/>
                <a:cs typeface="+mn-cs"/>
              </a:rPr>
              <a:t>Little Company reported net income of $200,000 during 2020 and declared and paid cash dividends of $50,000. These figures indicate that Little’s net assets have increased by $150,000 during the year.</a:t>
            </a:r>
            <a:r>
              <a:rPr lang="en-US" sz="1200" kern="1200" baseline="0" dirty="0">
                <a:solidFill>
                  <a:schemeClr val="tx1"/>
                </a:solidFill>
                <a:effectLst/>
                <a:latin typeface="Times New Roman" pitchFamily="18" charset="0"/>
                <a:ea typeface="+mn-ea"/>
                <a:cs typeface="+mn-cs"/>
              </a:rPr>
              <a:t> </a:t>
            </a:r>
            <a:r>
              <a:rPr lang="en-US" sz="1200" kern="1200" dirty="0">
                <a:solidFill>
                  <a:schemeClr val="tx1"/>
                </a:solidFill>
                <a:effectLst/>
                <a:latin typeface="Times New Roman" pitchFamily="18" charset="0"/>
                <a:ea typeface="+mn-ea"/>
                <a:cs typeface="+mn-cs"/>
              </a:rPr>
              <a:t>Therefore, in its financial records, Big Company records the following</a:t>
            </a:r>
            <a:r>
              <a:rPr lang="en-US" sz="1200" kern="1200" baseline="0" dirty="0">
                <a:solidFill>
                  <a:schemeClr val="tx1"/>
                </a:solidFill>
                <a:effectLst/>
                <a:latin typeface="Times New Roman" pitchFamily="18" charset="0"/>
                <a:ea typeface="+mn-ea"/>
                <a:cs typeface="+mn-cs"/>
              </a:rPr>
              <a:t> </a:t>
            </a:r>
            <a:r>
              <a:rPr lang="en-US" sz="1200" kern="1200" dirty="0">
                <a:solidFill>
                  <a:schemeClr val="tx1"/>
                </a:solidFill>
                <a:effectLst/>
                <a:latin typeface="Times New Roman" pitchFamily="18" charset="0"/>
                <a:ea typeface="+mn-ea"/>
                <a:cs typeface="+mn-cs"/>
              </a:rPr>
              <a:t>journal entries to apply the equity method.</a:t>
            </a:r>
          </a:p>
          <a:p>
            <a:endParaRPr lang="en-US" sz="1200" kern="1200" baseline="0" dirty="0">
              <a:solidFill>
                <a:schemeClr val="tx1"/>
              </a:solidFill>
              <a:effectLst/>
              <a:latin typeface="Times New Roman" pitchFamily="18" charset="0"/>
              <a:ea typeface="+mn-ea"/>
              <a:cs typeface="+mn-cs"/>
            </a:endParaRPr>
          </a:p>
          <a:p>
            <a:r>
              <a:rPr lang="en-US" sz="1200" kern="1200" dirty="0">
                <a:solidFill>
                  <a:schemeClr val="tx1"/>
                </a:solidFill>
                <a:effectLst/>
                <a:latin typeface="Times New Roman" pitchFamily="18" charset="0"/>
                <a:ea typeface="+mn-ea"/>
                <a:cs typeface="+mn-cs"/>
              </a:rPr>
              <a:t>In the first entry, Big accrues income based on the investee’s reported earnings. The second entry reflects the dividend declaration and the related reduction in Little’s net assets followed then by the cash collection.</a:t>
            </a:r>
            <a:r>
              <a:rPr lang="en-US" sz="1200" kern="1200" baseline="0" dirty="0">
                <a:solidFill>
                  <a:schemeClr val="tx1"/>
                </a:solidFill>
                <a:effectLst/>
                <a:latin typeface="Times New Roman" pitchFamily="18" charset="0"/>
                <a:ea typeface="+mn-ea"/>
                <a:cs typeface="+mn-cs"/>
              </a:rPr>
              <a:t> </a:t>
            </a:r>
            <a:r>
              <a:rPr lang="en-US" sz="1200" kern="1200" dirty="0">
                <a:solidFill>
                  <a:schemeClr val="tx1"/>
                </a:solidFill>
                <a:effectLst/>
                <a:latin typeface="Times New Roman" pitchFamily="18" charset="0"/>
                <a:ea typeface="+mn-ea"/>
                <a:cs typeface="+mn-cs"/>
              </a:rPr>
              <a:t>The $40,000 net increment recorded here in Big’s investment account ($50,000 – $10,000) represents 20 percent of the $200,000 increase in Little’s book value that occurred during the year. </a:t>
            </a:r>
          </a:p>
        </p:txBody>
      </p:sp>
    </p:spTree>
    <p:extLst>
      <p:ext uri="{BB962C8B-B14F-4D97-AF65-F5344CB8AC3E}">
        <p14:creationId xmlns:p14="http://schemas.microsoft.com/office/powerpoint/2010/main" val="19880998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703263"/>
            <a:ext cx="4632325" cy="3473450"/>
          </a:xfrm>
        </p:spPr>
      </p:sp>
      <p:sp>
        <p:nvSpPr>
          <p:cNvPr id="3" name="Notes Placeholder 2"/>
          <p:cNvSpPr>
            <a:spLocks noGrp="1"/>
          </p:cNvSpPr>
          <p:nvPr>
            <p:ph type="body" idx="1"/>
          </p:nvPr>
        </p:nvSpPr>
        <p:spPr/>
        <p:txBody>
          <a:bodyPr/>
          <a:lstStyle/>
          <a:p>
            <a:r>
              <a:rPr lang="en-US" dirty="0">
                <a:latin typeface="Times New Roman" pitchFamily="18" charset="0"/>
                <a:cs typeface="Times New Roman" pitchFamily="18" charset="0"/>
              </a:rPr>
              <a:t>LO</a:t>
            </a:r>
            <a:r>
              <a:rPr lang="en-US" baseline="0" dirty="0">
                <a:latin typeface="Times New Roman" pitchFamily="18" charset="0"/>
                <a:cs typeface="Times New Roman" pitchFamily="18" charset="0"/>
              </a:rPr>
              <a:t> 1-5: </a:t>
            </a:r>
            <a:r>
              <a:rPr lang="en-US" dirty="0">
                <a:cs typeface="Times New Roman" pitchFamily="18" charset="0"/>
              </a:rPr>
              <a:t>Allocate the cost of an equity method investment and compute amortization expense to match revenues recognized from the investment to the excess of investor cost over investee book value.</a:t>
            </a:r>
          </a:p>
        </p:txBody>
      </p:sp>
    </p:spTree>
    <p:extLst>
      <p:ext uri="{BB962C8B-B14F-4D97-AF65-F5344CB8AC3E}">
        <p14:creationId xmlns:p14="http://schemas.microsoft.com/office/powerpoint/2010/main" val="12191645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xfrm>
            <a:off x="1189038" y="703263"/>
            <a:ext cx="4632325" cy="3473450"/>
          </a:xfrm>
          <a:ln/>
        </p:spPr>
      </p:sp>
      <p:sp>
        <p:nvSpPr>
          <p:cNvPr id="78851"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Times New Roman" pitchFamily="18" charset="0"/>
                <a:ea typeface="+mn-ea"/>
                <a:cs typeface="+mn-cs"/>
              </a:rPr>
              <a:t>A number of possible reasons exist for a difference between the book value of a company and its fair value as reflected by the price of its stock. A company’s fair value at any time is based on a multitude of factors such as company profitability, the introduction of a new product, expected dividend payments, projected operating results, and general economic conditions. Furthermore, stock prices are based, at least partially, on the perceived worth of a company’s net assets, amounts that often vary dramatically from underlying book values. </a:t>
            </a:r>
            <a:endParaRPr lang="en-US" dirty="0"/>
          </a:p>
        </p:txBody>
      </p:sp>
    </p:spTree>
    <p:extLst>
      <p:ext uri="{BB962C8B-B14F-4D97-AF65-F5344CB8AC3E}">
        <p14:creationId xmlns:p14="http://schemas.microsoft.com/office/powerpoint/2010/main" val="26252766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xfrm>
            <a:off x="1189038" y="703263"/>
            <a:ext cx="4632325" cy="3473450"/>
          </a:xfrm>
          <a:ln/>
        </p:spPr>
      </p:sp>
      <p:sp>
        <p:nvSpPr>
          <p:cNvPr id="78851"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Times New Roman" pitchFamily="18" charset="0"/>
                <a:ea typeface="+mn-ea"/>
                <a:cs typeface="+mn-cs"/>
              </a:rPr>
              <a:t>Many asset and liability accounts shown on a balance sheet tend to measure historical costs rather than current value. In addition, these reported figures are affected by the specific accounting methods adopted by a company. Inventory costing methods such as LIFO and FIFO, for example, obviously lead to different book values as does each of the acceptable depreciation methods.</a:t>
            </a:r>
          </a:p>
          <a:p>
            <a:endParaRPr lang="en-US" dirty="0"/>
          </a:p>
        </p:txBody>
      </p:sp>
    </p:spTree>
    <p:extLst>
      <p:ext uri="{BB962C8B-B14F-4D97-AF65-F5344CB8AC3E}">
        <p14:creationId xmlns:p14="http://schemas.microsoft.com/office/powerpoint/2010/main" val="28240712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91139"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eaLnBrk="0" hangingPunct="0"/>
            <a:r>
              <a:rPr lang="en-US" sz="1000" i="1" dirty="0"/>
              <a:t>21</a:t>
            </a:r>
          </a:p>
        </p:txBody>
      </p:sp>
      <p:sp>
        <p:nvSpPr>
          <p:cNvPr id="91140"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91141"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91142" name="Rectangle 6"/>
          <p:cNvSpPr>
            <a:spLocks noGrp="1" noRot="1" noChangeAspect="1" noChangeArrowheads="1" noTextEdit="1"/>
          </p:cNvSpPr>
          <p:nvPr>
            <p:ph type="sldImg"/>
          </p:nvPr>
        </p:nvSpPr>
        <p:spPr>
          <a:xfrm>
            <a:off x="1189038" y="703263"/>
            <a:ext cx="4632325" cy="3473450"/>
          </a:xfrm>
          <a:ln cap="flat"/>
        </p:spPr>
      </p:sp>
      <p:sp>
        <p:nvSpPr>
          <p:cNvPr id="91143" name="Rectangle 7"/>
          <p:cNvSpPr>
            <a:spLocks noGrp="1" noChangeArrowheads="1"/>
          </p:cNvSpPr>
          <p:nvPr>
            <p:ph type="body" idx="1"/>
          </p:nvPr>
        </p:nvSpPr>
        <p:spPr>
          <a:noFill/>
          <a:ln w="9525"/>
        </p:spPr>
        <p:txBody>
          <a:bodyPr/>
          <a:lstStyle/>
          <a:p>
            <a:pPr algn="l">
              <a:buFont typeface="Wingdings" pitchFamily="2" charset="2"/>
              <a:buNone/>
            </a:pPr>
            <a:r>
              <a:rPr lang="en-US" dirty="0">
                <a:solidFill>
                  <a:srgbClr val="333333"/>
                </a:solidFill>
                <a:cs typeface="Times New Roman" pitchFamily="18" charset="0"/>
              </a:rPr>
              <a:t>When the purchase price exceeds the book value of an</a:t>
            </a:r>
            <a:r>
              <a:rPr lang="en-US" baseline="0" dirty="0">
                <a:solidFill>
                  <a:srgbClr val="333333"/>
                </a:solidFill>
                <a:cs typeface="Times New Roman" pitchFamily="18" charset="0"/>
              </a:rPr>
              <a:t> </a:t>
            </a:r>
            <a:r>
              <a:rPr lang="en-US" dirty="0">
                <a:solidFill>
                  <a:srgbClr val="333333"/>
                </a:solidFill>
                <a:cs typeface="Times New Roman" pitchFamily="18" charset="0"/>
              </a:rPr>
              <a:t>asset acquired, the difference must be identified. </a:t>
            </a:r>
            <a:r>
              <a:rPr lang="en-US" dirty="0">
                <a:solidFill>
                  <a:srgbClr val="333333"/>
                </a:solidFill>
              </a:rPr>
              <a:t>Assets may be undervalued on the investee’s books because:</a:t>
            </a:r>
          </a:p>
          <a:p>
            <a:pPr marL="228600" indent="-228600">
              <a:buFont typeface="+mj-lt"/>
              <a:buAutoNum type="arabicPeriod"/>
              <a:defRPr/>
            </a:pPr>
            <a:r>
              <a:rPr lang="en-US" dirty="0">
                <a:solidFill>
                  <a:srgbClr val="333333"/>
                </a:solidFill>
              </a:rPr>
              <a:t>The fair values (FV) of specific assets and liabilities are different from their book values (BV).</a:t>
            </a:r>
          </a:p>
          <a:p>
            <a:pPr marL="228600" indent="-228600">
              <a:buFont typeface="+mj-lt"/>
              <a:buAutoNum type="arabicPeriod"/>
              <a:defRPr/>
            </a:pPr>
            <a:r>
              <a:rPr lang="en-US" dirty="0">
                <a:solidFill>
                  <a:srgbClr val="333333"/>
                </a:solidFill>
              </a:rPr>
              <a:t>The investor may be willing to pay extra because future benefits are expected to accrue from the investment. </a:t>
            </a:r>
          </a:p>
          <a:p>
            <a:endParaRPr lang="en-US" sz="1200" b="0" dirty="0">
              <a:solidFill>
                <a:srgbClr val="333333"/>
              </a:solidFill>
            </a:endParaRPr>
          </a:p>
          <a:p>
            <a:r>
              <a:rPr lang="en-US" sz="1200" b="0" dirty="0">
                <a:solidFill>
                  <a:srgbClr val="333333"/>
                </a:solidFill>
              </a:rPr>
              <a:t>Extra payment that cannot be attributed to a specific asset or liability is assigned to the intangible asset called </a:t>
            </a:r>
            <a:r>
              <a:rPr lang="en-US" sz="1200" b="0" i="1" dirty="0">
                <a:solidFill>
                  <a:srgbClr val="333333"/>
                </a:solidFill>
              </a:rPr>
              <a:t>goodwill</a:t>
            </a:r>
            <a:r>
              <a:rPr lang="en-US" sz="1200" b="0" dirty="0">
                <a:solidFill>
                  <a:srgbClr val="333333"/>
                </a:solidFill>
              </a:rPr>
              <a:t>. </a:t>
            </a:r>
            <a:endParaRPr lang="en-US" dirty="0">
              <a:solidFill>
                <a:srgbClr val="333333"/>
              </a:solidFill>
            </a:endParaRPr>
          </a:p>
          <a:p>
            <a:pPr algn="l"/>
            <a:endParaRPr lang="en-US" b="0" dirty="0"/>
          </a:p>
        </p:txBody>
      </p:sp>
    </p:spTree>
    <p:extLst>
      <p:ext uri="{BB962C8B-B14F-4D97-AF65-F5344CB8AC3E}">
        <p14:creationId xmlns:p14="http://schemas.microsoft.com/office/powerpoint/2010/main" val="3136477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xfrm>
            <a:off x="1189038" y="703263"/>
            <a:ext cx="4632325" cy="3473450"/>
          </a:xfrm>
          <a:ln/>
        </p:spPr>
      </p:sp>
      <p:sp>
        <p:nvSpPr>
          <p:cNvPr id="78851" name="Rectangle 3"/>
          <p:cNvSpPr>
            <a:spLocks noGrp="1" noChangeArrowheads="1"/>
          </p:cNvSpPr>
          <p:nvPr>
            <p:ph type="body" idx="1"/>
          </p:nvPr>
        </p:nvSpPr>
        <p:spPr>
          <a:noFill/>
          <a:ln w="9525"/>
        </p:spPr>
        <p:txBody>
          <a:bodyPr/>
          <a:lstStyle/>
          <a:p>
            <a:r>
              <a:rPr lang="en-US" dirty="0"/>
              <a:t>Assume that Grande Company is negotiating the acquisition of 30 percent of the outstanding shares of Chico Company. Chico’s balance sheet reports assets of $500,000 and liabilities of $300,000 for a net book value of $200,000. After investigation, Grande determines that Chico’s equipment is undervalued in the company’s financial records by $60,000. One of its patents is also undervalued, but only by $40,000. By adding these valuation adjustments to Chico’s book value, Grande arrives at an estimated $300,000 worth for the company’s net assets. Based on this computation, Grande offers $90,000 for a 30 percent share of the investee’s outstanding stock. </a:t>
            </a:r>
          </a:p>
        </p:txBody>
      </p:sp>
    </p:spTree>
    <p:extLst>
      <p:ext uri="{BB962C8B-B14F-4D97-AF65-F5344CB8AC3E}">
        <p14:creationId xmlns:p14="http://schemas.microsoft.com/office/powerpoint/2010/main" val="14425833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xfrm>
            <a:off x="1189038" y="703263"/>
            <a:ext cx="4632325" cy="3473450"/>
          </a:xfrm>
          <a:ln/>
        </p:spPr>
      </p:sp>
      <p:sp>
        <p:nvSpPr>
          <p:cNvPr id="78851" name="Rectangle 3"/>
          <p:cNvSpPr>
            <a:spLocks noGrp="1" noChangeArrowheads="1"/>
          </p:cNvSpPr>
          <p:nvPr>
            <p:ph type="body" idx="1"/>
          </p:nvPr>
        </p:nvSpPr>
        <p:spPr>
          <a:noFill/>
          <a:ln w="9525"/>
        </p:spPr>
        <p:txBody>
          <a:bodyPr/>
          <a:lstStyle/>
          <a:p>
            <a:r>
              <a:rPr lang="en-US" dirty="0"/>
              <a:t>Although Grande’s purchase price is in excess of the proportionate share of Chico’s book value, this additional amount can be attributed to two specific accounts: Equipment and Patents. No part of the extra payment is traceable to any other projected future benefit. Thus, the cost of Grande’s investment is allocated as shown. </a:t>
            </a:r>
          </a:p>
        </p:txBody>
      </p:sp>
    </p:spTree>
    <p:extLst>
      <p:ext uri="{BB962C8B-B14F-4D97-AF65-F5344CB8AC3E}">
        <p14:creationId xmlns:p14="http://schemas.microsoft.com/office/powerpoint/2010/main" val="3687765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xfrm>
            <a:off x="1189038" y="703263"/>
            <a:ext cx="4632325" cy="3473450"/>
          </a:xfrm>
          <a:ln/>
        </p:spPr>
      </p:sp>
      <p:sp>
        <p:nvSpPr>
          <p:cNvPr id="78851"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payment relating to each specifically identified asset (except land, goodwill, and other indefinite life intangibles) should be amortized over an appropriate time period.</a:t>
            </a:r>
          </a:p>
          <a:p>
            <a:endParaRPr lang="en-US" sz="1200" b="0" i="0" u="none" strike="noStrike" kern="1200" baseline="0" dirty="0">
              <a:solidFill>
                <a:schemeClr val="tx1"/>
              </a:solidFill>
              <a:latin typeface="Times New Roman" pitchFamily="18" charset="0"/>
              <a:ea typeface="+mn-ea"/>
              <a:cs typeface="+mn-cs"/>
            </a:endParaRPr>
          </a:p>
          <a:p>
            <a:r>
              <a:rPr lang="en-US" sz="1200" b="0" i="0" u="none" strike="noStrike" kern="1200" baseline="0" dirty="0">
                <a:solidFill>
                  <a:schemeClr val="tx1"/>
                </a:solidFill>
                <a:latin typeface="Times New Roman" pitchFamily="18" charset="0"/>
                <a:ea typeface="+mn-ea"/>
                <a:cs typeface="+mn-cs"/>
              </a:rPr>
              <a:t>Goodwill associated with equity method investments, for the most part, is measured in the same manner as goodwill arising from a business combination. One difference is that goodwill arising from a business combination is subject to annual impairment reviews, whereas goodwill implicit in equity investments is not. Equity method investments are tested in their entirety for permanent declines in value.</a:t>
            </a:r>
            <a:endParaRPr lang="en-US" dirty="0"/>
          </a:p>
        </p:txBody>
      </p:sp>
    </p:spTree>
    <p:extLst>
      <p:ext uri="{BB962C8B-B14F-4D97-AF65-F5344CB8AC3E}">
        <p14:creationId xmlns:p14="http://schemas.microsoft.com/office/powerpoint/2010/main" val="1586021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62467"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eaLnBrk="0" hangingPunct="0"/>
            <a:r>
              <a:rPr lang="en-US" sz="1000" i="1" dirty="0"/>
              <a:t>2</a:t>
            </a:r>
          </a:p>
        </p:txBody>
      </p:sp>
      <p:sp>
        <p:nvSpPr>
          <p:cNvPr id="62468"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62469"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62470" name="Rectangle 6"/>
          <p:cNvSpPr>
            <a:spLocks noGrp="1" noRot="1" noChangeAspect="1" noChangeArrowheads="1" noTextEdit="1"/>
          </p:cNvSpPr>
          <p:nvPr>
            <p:ph type="sldImg"/>
          </p:nvPr>
        </p:nvSpPr>
        <p:spPr>
          <a:xfrm>
            <a:off x="1189038" y="703263"/>
            <a:ext cx="4632325" cy="3473450"/>
          </a:xfrm>
          <a:ln cap="flat"/>
        </p:spPr>
      </p:sp>
      <p:sp>
        <p:nvSpPr>
          <p:cNvPr id="62471" name="Rectangle 7"/>
          <p:cNvSpPr>
            <a:spLocks noGrp="1" noChangeArrowheads="1"/>
          </p:cNvSpPr>
          <p:nvPr>
            <p:ph type="body" idx="1"/>
          </p:nvPr>
        </p:nvSpPr>
        <p:spPr>
          <a:noFill/>
          <a:ln w="9525"/>
        </p:spPr>
        <p:txBody>
          <a:bodyPr/>
          <a:lstStyle/>
          <a:p>
            <a:r>
              <a:rPr lang="en-US" dirty="0"/>
              <a:t>First, firms may temporarily invest in another firm’s equity shares simply to earn a return on otherwise idle cash. </a:t>
            </a:r>
          </a:p>
          <a:p>
            <a:r>
              <a:rPr lang="en-US" dirty="0"/>
              <a:t>Second, in sufficient quantity, equity shares can provide a powerful business tool to investors. Equity share ownership typically provides voting privileges to elect members to the firm's board of directors.</a:t>
            </a:r>
          </a:p>
        </p:txBody>
      </p:sp>
    </p:spTree>
    <p:extLst>
      <p:ext uri="{BB962C8B-B14F-4D97-AF65-F5344CB8AC3E}">
        <p14:creationId xmlns:p14="http://schemas.microsoft.com/office/powerpoint/2010/main" val="11400416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xfrm>
            <a:off x="1189038" y="703263"/>
            <a:ext cx="4632325" cy="3473450"/>
          </a:xfrm>
          <a:ln/>
        </p:spPr>
      </p:sp>
      <p:sp>
        <p:nvSpPr>
          <p:cNvPr id="78851" name="Rectangle 3"/>
          <p:cNvSpPr>
            <a:spLocks noGrp="1" noChangeArrowheads="1"/>
          </p:cNvSpPr>
          <p:nvPr>
            <p:ph type="body" idx="1"/>
          </p:nvPr>
        </p:nvSpPr>
        <p:spPr>
          <a:noFill/>
          <a:ln w="9525"/>
        </p:spPr>
        <p:txBody>
          <a:bodyPr/>
          <a:lstStyle/>
          <a:p>
            <a:r>
              <a:rPr lang="en-US" dirty="0"/>
              <a:t>Grande reduces the investment balance in the same way it would amortize the cost of any other asset that had a limited life. Therefore, at the end of the first year of holding the investment, the investor records a journal entry under the equity method.</a:t>
            </a:r>
          </a:p>
        </p:txBody>
      </p:sp>
    </p:spTree>
    <p:extLst>
      <p:ext uri="{BB962C8B-B14F-4D97-AF65-F5344CB8AC3E}">
        <p14:creationId xmlns:p14="http://schemas.microsoft.com/office/powerpoint/2010/main" val="38036203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1683"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eaLnBrk="0" hangingPunct="0"/>
            <a:r>
              <a:rPr lang="en-US" sz="1000" i="1" dirty="0"/>
              <a:t>5</a:t>
            </a:r>
          </a:p>
        </p:txBody>
      </p:sp>
      <p:sp>
        <p:nvSpPr>
          <p:cNvPr id="71684"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1685"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71686" name="Rectangle 6"/>
          <p:cNvSpPr>
            <a:spLocks noGrp="1" noRot="1" noChangeAspect="1" noChangeArrowheads="1" noTextEdit="1"/>
          </p:cNvSpPr>
          <p:nvPr>
            <p:ph type="sldImg"/>
          </p:nvPr>
        </p:nvSpPr>
        <p:spPr>
          <a:xfrm>
            <a:off x="1189038" y="703263"/>
            <a:ext cx="4632325" cy="3473450"/>
          </a:xfrm>
          <a:ln cap="flat"/>
        </p:spPr>
      </p:sp>
      <p:sp>
        <p:nvSpPr>
          <p:cNvPr id="71687" name="Rectangle 7"/>
          <p:cNvSpPr>
            <a:spLocks noGrp="1" noChangeArrowheads="1"/>
          </p:cNvSpPr>
          <p:nvPr>
            <p:ph type="body" idx="1"/>
          </p:nvPr>
        </p:nvSpPr>
        <p:spPr>
          <a:noFill/>
          <a:ln w="9525"/>
        </p:spPr>
        <p:txBody>
          <a:bodyPr/>
          <a:lstStyle/>
          <a:p>
            <a:r>
              <a:rPr lang="en-US" sz="1200" kern="1200" dirty="0">
                <a:solidFill>
                  <a:schemeClr val="tx1"/>
                </a:solidFill>
                <a:effectLst/>
                <a:latin typeface="Times New Roman" pitchFamily="18" charset="0"/>
                <a:ea typeface="+mn-ea"/>
                <a:cs typeface="+mn-cs"/>
              </a:rPr>
              <a:t>The International Accounting Standards Board (IASB), similar to the FASB, recognizes the need to take into account the significant influence that can occur when one firm holds a certain amount of voting shares of another. The IASB defines significant influence as the power to participate in the financial and operating policy decisions of the investee, but it is not control or joint control over those policies.</a:t>
            </a:r>
            <a:r>
              <a:rPr lang="en-US" sz="1200" kern="1200" baseline="0" dirty="0">
                <a:solidFill>
                  <a:schemeClr val="tx1"/>
                </a:solidFill>
                <a:effectLst/>
                <a:latin typeface="Times New Roman" pitchFamily="18" charset="0"/>
                <a:ea typeface="+mn-ea"/>
                <a:cs typeface="+mn-cs"/>
              </a:rPr>
              <a:t> </a:t>
            </a:r>
            <a:r>
              <a:rPr lang="en-US" sz="1200" kern="1200" dirty="0">
                <a:solidFill>
                  <a:schemeClr val="tx1"/>
                </a:solidFill>
                <a:effectLst/>
                <a:latin typeface="Times New Roman" pitchFamily="18" charset="0"/>
                <a:ea typeface="+mn-ea"/>
                <a:cs typeface="+mn-cs"/>
              </a:rPr>
              <a:t>The following describes the basics of the equity method in International Accounting Standard (IAS) 28:</a:t>
            </a:r>
          </a:p>
          <a:p>
            <a:pPr lvl="1"/>
            <a:endParaRPr lang="en-US" sz="1200" kern="1200" dirty="0">
              <a:solidFill>
                <a:schemeClr val="tx1"/>
              </a:solidFill>
              <a:effectLst/>
              <a:latin typeface="Times New Roman" pitchFamily="18" charset="0"/>
              <a:ea typeface="+mn-ea"/>
              <a:cs typeface="+mn-cs"/>
            </a:endParaRPr>
          </a:p>
          <a:p>
            <a:pPr lvl="1"/>
            <a:r>
              <a:rPr lang="en-US" sz="1200" kern="1200" dirty="0">
                <a:solidFill>
                  <a:schemeClr val="tx1"/>
                </a:solidFill>
                <a:effectLst/>
                <a:latin typeface="Times New Roman" pitchFamily="18" charset="0"/>
                <a:ea typeface="+mn-ea"/>
                <a:cs typeface="+mn-cs"/>
              </a:rPr>
              <a:t>If an investor holds, directly or indirectly (e.g., through subsidiaries), 20 percent or more of the voting power of the investee, it is presumed that the investor has significant influence, unless it can be clearly demonstrated that this is not the case. Conversely, if the investor holds, directly or indirectly (e.g., through subsidiaries), less than 20 percent of the voting power of the investee, it is presumed that the investor does not have significant influence, unless such influence can be clearly demonstrated. A substantial or majority ownership by another investor does not necessarily preclude an investor from having significant influence. </a:t>
            </a:r>
          </a:p>
          <a:p>
            <a:pPr lvl="1"/>
            <a:r>
              <a:rPr lang="en-US" sz="1200" kern="1200" dirty="0">
                <a:solidFill>
                  <a:schemeClr val="tx1"/>
                </a:solidFill>
                <a:effectLst/>
                <a:latin typeface="Times New Roman" pitchFamily="18" charset="0"/>
                <a:ea typeface="+mn-ea"/>
                <a:cs typeface="+mn-cs"/>
              </a:rPr>
              <a:t>Under the equity method, the investment in an associate is initially recognized at cost and the carrying amount is increased or decreased to recognize the investor’s share of the profit or loss of the investee after the date of acquisition. The investor’s share of the profit or loss of the investee is recognized in the investor’s profit or loss. Distributions received from an investee reduce the carrying amount of the investment.</a:t>
            </a:r>
          </a:p>
          <a:p>
            <a:pPr lvl="1"/>
            <a:endParaRPr lang="en-US" sz="1200" kern="1200" dirty="0">
              <a:solidFill>
                <a:schemeClr val="tx1"/>
              </a:solidFill>
              <a:effectLst/>
              <a:latin typeface="Times New Roman" pitchFamily="18" charset="0"/>
              <a:ea typeface="+mn-ea"/>
              <a:cs typeface="+mn-cs"/>
            </a:endParaRPr>
          </a:p>
          <a:p>
            <a:pPr lvl="0"/>
            <a:r>
              <a:rPr lang="en-US" sz="1200" kern="1200" dirty="0">
                <a:solidFill>
                  <a:schemeClr val="tx1"/>
                </a:solidFill>
                <a:effectLst/>
                <a:latin typeface="Times New Roman" pitchFamily="18" charset="0"/>
                <a:ea typeface="+mn-ea"/>
                <a:cs typeface="+mn-cs"/>
              </a:rPr>
              <a:t>As seen from the above excerpt from </a:t>
            </a:r>
            <a:r>
              <a:rPr lang="en-US" sz="1200" i="1" kern="1200" dirty="0">
                <a:solidFill>
                  <a:schemeClr val="tx1"/>
                </a:solidFill>
                <a:effectLst/>
                <a:latin typeface="Times New Roman" pitchFamily="18" charset="0"/>
                <a:ea typeface="+mn-ea"/>
                <a:cs typeface="+mn-cs"/>
              </a:rPr>
              <a:t>IAS 28</a:t>
            </a:r>
            <a:r>
              <a:rPr lang="en-US" sz="1200" kern="1200" dirty="0">
                <a:solidFill>
                  <a:schemeClr val="tx1"/>
                </a:solidFill>
                <a:effectLst/>
                <a:latin typeface="Times New Roman" pitchFamily="18" charset="0"/>
                <a:ea typeface="+mn-ea"/>
                <a:cs typeface="+mn-cs"/>
              </a:rPr>
              <a:t>, the equity method concepts and applications described are virtually identical to those prescribed by the FASB ASC.</a:t>
            </a:r>
          </a:p>
        </p:txBody>
      </p:sp>
    </p:spTree>
    <p:extLst>
      <p:ext uri="{BB962C8B-B14F-4D97-AF65-F5344CB8AC3E}">
        <p14:creationId xmlns:p14="http://schemas.microsoft.com/office/powerpoint/2010/main" val="17821127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703263"/>
            <a:ext cx="4632325" cy="3473450"/>
          </a:xfrm>
        </p:spPr>
      </p:sp>
      <p:sp>
        <p:nvSpPr>
          <p:cNvPr id="3" name="Notes Placeholder 2"/>
          <p:cNvSpPr>
            <a:spLocks noGrp="1"/>
          </p:cNvSpPr>
          <p:nvPr>
            <p:ph type="body" idx="1"/>
          </p:nvPr>
        </p:nvSpPr>
        <p:spPr/>
        <p:txBody>
          <a:bodyPr/>
          <a:lstStyle/>
          <a:p>
            <a:pPr marL="0" indent="0">
              <a:spcBef>
                <a:spcPts val="0"/>
              </a:spcBef>
              <a:buNone/>
            </a:pPr>
            <a:r>
              <a:rPr lang="en-US" sz="1200" kern="1200" dirty="0">
                <a:solidFill>
                  <a:schemeClr val="tx1"/>
                </a:solidFill>
                <a:effectLst/>
                <a:latin typeface="Times New Roman" pitchFamily="18" charset="0"/>
                <a:ea typeface="+mn-ea"/>
                <a:cs typeface="+mn-cs"/>
              </a:rPr>
              <a:t>The previous sections on equity income accruals and excess cost amortizations provide the basics for applying the equity method.</a:t>
            </a:r>
            <a:r>
              <a:rPr lang="en-US" sz="1200" kern="1200" baseline="0" dirty="0">
                <a:solidFill>
                  <a:schemeClr val="tx1"/>
                </a:solidFill>
                <a:effectLst/>
                <a:latin typeface="Times New Roman" pitchFamily="18" charset="0"/>
                <a:ea typeface="+mn-ea"/>
                <a:cs typeface="+mn-cs"/>
              </a:rPr>
              <a:t> </a:t>
            </a:r>
            <a:r>
              <a:rPr lang="en-US" sz="1200" kern="1200" dirty="0">
                <a:solidFill>
                  <a:schemeClr val="tx1"/>
                </a:solidFill>
                <a:effectLst/>
                <a:latin typeface="Times New Roman" pitchFamily="18" charset="0"/>
                <a:ea typeface="+mn-ea"/>
                <a:cs typeface="+mn-cs"/>
              </a:rPr>
              <a:t>However, special procedures are required in accounting for each of the following: </a:t>
            </a:r>
          </a:p>
          <a:p>
            <a:pPr marL="228600" indent="-228600">
              <a:spcBef>
                <a:spcPts val="0"/>
              </a:spcBef>
              <a:buFont typeface="+mj-lt"/>
              <a:buAutoNum type="arabicPeriod"/>
            </a:pPr>
            <a:r>
              <a:rPr lang="en-US" sz="1200" kern="1200" dirty="0">
                <a:solidFill>
                  <a:schemeClr val="tx1"/>
                </a:solidFill>
                <a:effectLst/>
                <a:latin typeface="Times New Roman" pitchFamily="18" charset="0"/>
                <a:ea typeface="+mn-ea"/>
                <a:cs typeface="+mn-cs"/>
              </a:rPr>
              <a:t>Reporting a change to the equity method. </a:t>
            </a:r>
          </a:p>
          <a:p>
            <a:pPr marL="228600" indent="-228600">
              <a:spcBef>
                <a:spcPts val="0"/>
              </a:spcBef>
              <a:buFont typeface="+mj-lt"/>
              <a:buAutoNum type="arabicPeriod"/>
            </a:pPr>
            <a:r>
              <a:rPr lang="en-US" sz="1200" kern="1200" dirty="0">
                <a:solidFill>
                  <a:schemeClr val="tx1"/>
                </a:solidFill>
                <a:effectLst/>
                <a:latin typeface="Times New Roman" pitchFamily="18" charset="0"/>
                <a:ea typeface="+mn-ea"/>
                <a:cs typeface="+mn-cs"/>
              </a:rPr>
              <a:t>Reporting investee income from sources other than continuing operations. </a:t>
            </a:r>
          </a:p>
          <a:p>
            <a:pPr marL="228600" indent="-228600">
              <a:spcBef>
                <a:spcPts val="0"/>
              </a:spcBef>
              <a:buFont typeface="+mj-lt"/>
              <a:buAutoNum type="arabicPeriod"/>
            </a:pPr>
            <a:r>
              <a:rPr lang="en-US" sz="1200" kern="1200" dirty="0">
                <a:solidFill>
                  <a:schemeClr val="tx1"/>
                </a:solidFill>
                <a:effectLst/>
                <a:latin typeface="Times New Roman" pitchFamily="18" charset="0"/>
                <a:ea typeface="+mn-ea"/>
                <a:cs typeface="+mn-cs"/>
              </a:rPr>
              <a:t>Reporting investee losses. </a:t>
            </a:r>
          </a:p>
          <a:p>
            <a:pPr marL="228600" indent="-228600">
              <a:spcBef>
                <a:spcPts val="0"/>
              </a:spcBef>
              <a:buFont typeface="+mj-lt"/>
              <a:buAutoNum type="arabicPeriod"/>
            </a:pPr>
            <a:r>
              <a:rPr lang="en-US" sz="1200" kern="1200" dirty="0">
                <a:solidFill>
                  <a:schemeClr val="tx1"/>
                </a:solidFill>
                <a:effectLst/>
                <a:latin typeface="Times New Roman" pitchFamily="18" charset="0"/>
                <a:ea typeface="+mn-ea"/>
                <a:cs typeface="+mn-cs"/>
              </a:rPr>
              <a:t>Reporting the sale of an equity investment.</a:t>
            </a:r>
            <a:endParaRPr lang="en-US" sz="1200" dirty="0">
              <a:latin typeface="Times New Roman" pitchFamily="18" charset="0"/>
              <a:cs typeface="Times New Roman" pitchFamily="18" charset="0"/>
            </a:endParaRPr>
          </a:p>
        </p:txBody>
      </p:sp>
    </p:spTree>
    <p:extLst>
      <p:ext uri="{BB962C8B-B14F-4D97-AF65-F5344CB8AC3E}">
        <p14:creationId xmlns:p14="http://schemas.microsoft.com/office/powerpoint/2010/main" val="12191645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703263"/>
            <a:ext cx="4632325" cy="3473450"/>
          </a:xfrm>
        </p:spPr>
      </p:sp>
      <p:sp>
        <p:nvSpPr>
          <p:cNvPr id="3" name="Notes Placeholder 2"/>
          <p:cNvSpPr>
            <a:spLocks noGrp="1"/>
          </p:cNvSpPr>
          <p:nvPr>
            <p:ph type="body" idx="1"/>
          </p:nvPr>
        </p:nvSpPr>
        <p:spPr/>
        <p:txBody>
          <a:bodyPr/>
          <a:lstStyle/>
          <a:p>
            <a:pPr marL="0" indent="0">
              <a:spcBef>
                <a:spcPts val="0"/>
              </a:spcBef>
              <a:buNone/>
            </a:pPr>
            <a:r>
              <a:rPr lang="en-US" sz="1200" baseline="0" dirty="0">
                <a:latin typeface="Times New Roman" pitchFamily="18" charset="0"/>
                <a:cs typeface="Times New Roman" pitchFamily="18" charset="0"/>
              </a:rPr>
              <a:t>LO 1-6a: </a:t>
            </a:r>
            <a:r>
              <a:rPr lang="en-US" sz="1200" dirty="0">
                <a:latin typeface="Times New Roman" pitchFamily="18" charset="0"/>
                <a:cs typeface="Times New Roman" pitchFamily="18" charset="0"/>
              </a:rPr>
              <a:t>Understand the financial reporting consequences for</a:t>
            </a:r>
            <a:r>
              <a:rPr lang="en-US" sz="1200" baseline="0" dirty="0">
                <a:latin typeface="Times New Roman" pitchFamily="18" charset="0"/>
                <a:cs typeface="Times New Roman" pitchFamily="18" charset="0"/>
              </a:rPr>
              <a:t> a</a:t>
            </a:r>
            <a:r>
              <a:rPr lang="en-US" sz="1200" dirty="0">
                <a:latin typeface="Times New Roman" pitchFamily="18" charset="0"/>
                <a:cs typeface="Times New Roman" pitchFamily="18" charset="0"/>
              </a:rPr>
              <a:t> change to the equity method.</a:t>
            </a:r>
          </a:p>
        </p:txBody>
      </p:sp>
    </p:spTree>
    <p:extLst>
      <p:ext uri="{BB962C8B-B14F-4D97-AF65-F5344CB8AC3E}">
        <p14:creationId xmlns:p14="http://schemas.microsoft.com/office/powerpoint/2010/main" val="12191645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xfrm>
            <a:off x="1189038" y="703263"/>
            <a:ext cx="4632325" cy="3473450"/>
          </a:xfrm>
          <a:ln/>
        </p:spPr>
      </p:sp>
      <p:sp>
        <p:nvSpPr>
          <p:cNvPr id="79875" name="Rectangle 3"/>
          <p:cNvSpPr>
            <a:spLocks noGrp="1" noChangeArrowheads="1"/>
          </p:cNvSpPr>
          <p:nvPr>
            <p:ph type="body" idx="1"/>
          </p:nvPr>
        </p:nvSpPr>
        <p:spPr>
          <a:noFill/>
          <a:ln w="9525"/>
        </p:spPr>
        <p:txBody>
          <a:bodyPr/>
          <a:lstStyle/>
          <a:p>
            <a:r>
              <a:rPr lang="en-US" sz="1200" kern="1200" dirty="0">
                <a:solidFill>
                  <a:schemeClr val="tx1"/>
                </a:solidFill>
                <a:effectLst/>
                <a:latin typeface="Times New Roman" pitchFamily="18" charset="0"/>
                <a:ea typeface="+mn-ea"/>
                <a:cs typeface="+mn-cs"/>
              </a:rPr>
              <a:t>The investor could possess only a minor ownership for some years before purchasing enough additional shares to require conversion to the equity method. Before the investor achieves significant influence, any investment should be reported by either the fair-value method, or if the investment fair value is not readily determinable, the cost method. After the investment reaches the point at which the equity method becomes applicable, a technical question arises about the appropriate means of changing from one method to the other.</a:t>
            </a:r>
          </a:p>
          <a:p>
            <a:endParaRPr lang="en-US" sz="1200" kern="1200" dirty="0">
              <a:solidFill>
                <a:schemeClr val="tx1"/>
              </a:solidFill>
              <a:effectLst/>
              <a:latin typeface="Times New Roman" pitchFamily="18" charset="0"/>
              <a:ea typeface="+mn-ea"/>
              <a:cs typeface="+mn-cs"/>
            </a:endParaRPr>
          </a:p>
          <a:p>
            <a:r>
              <a:rPr lang="en-US" sz="1200" kern="1200" dirty="0">
                <a:solidFill>
                  <a:schemeClr val="tx1"/>
                </a:solidFill>
                <a:effectLst/>
                <a:latin typeface="Times New Roman" pitchFamily="18" charset="0"/>
                <a:ea typeface="+mn-ea"/>
                <a:cs typeface="+mn-cs"/>
              </a:rPr>
              <a:t>FASB ASC (para. 323-10-35-33) addresses the issue of how to account for an investment in the common stock of an investee that, through additional stock acquisition or other means (e.g., increased degree of influence, reduction of investee’s outstanding stock, etc.) becomes qualified for use of the equity method.</a:t>
            </a:r>
          </a:p>
          <a:p>
            <a:endParaRPr lang="en-US" sz="1200" kern="1200" dirty="0">
              <a:solidFill>
                <a:schemeClr val="tx1"/>
              </a:solidFill>
              <a:effectLst/>
              <a:latin typeface="Times New Roman" pitchFamily="18" charset="0"/>
              <a:ea typeface="+mn-ea"/>
              <a:cs typeface="+mn-cs"/>
            </a:endParaRPr>
          </a:p>
          <a:p>
            <a:pPr lvl="1"/>
            <a:r>
              <a:rPr lang="en-US" sz="1200" kern="1200" dirty="0">
                <a:solidFill>
                  <a:schemeClr val="tx1"/>
                </a:solidFill>
                <a:effectLst/>
                <a:latin typeface="Times New Roman" pitchFamily="18" charset="0"/>
                <a:ea typeface="+mn-ea"/>
                <a:cs typeface="+mn-cs"/>
              </a:rPr>
              <a:t>If an investment qualifies for use of the equity method . . . , the investor shall add the cost of acquiring the additional interest in the investee (if any) to the current basis of the investor’s previously held interest and adopt the equity method of accounting as of the date the investment becomes qualified for equity method accounting.</a:t>
            </a:r>
          </a:p>
          <a:p>
            <a:endParaRPr lang="en-US" sz="1200" kern="1200" dirty="0">
              <a:solidFill>
                <a:schemeClr val="tx1"/>
              </a:solidFill>
              <a:effectLst/>
              <a:latin typeface="Times New Roman" pitchFamily="18" charset="0"/>
              <a:ea typeface="+mn-ea"/>
              <a:cs typeface="+mn-cs"/>
            </a:endParaRPr>
          </a:p>
          <a:p>
            <a:r>
              <a:rPr lang="en-US" sz="1200" kern="1200" dirty="0">
                <a:solidFill>
                  <a:schemeClr val="tx1"/>
                </a:solidFill>
                <a:effectLst/>
                <a:latin typeface="Times New Roman" pitchFamily="18" charset="0"/>
                <a:ea typeface="+mn-ea"/>
                <a:cs typeface="+mn-cs"/>
              </a:rPr>
              <a:t>The FASB requires a prospective approach by requiring that the cost of any new share acquired simply be added to the current investment carrying amount. By mandating prospective treatment, the FASB avoids the complexity of restating prior period amounts.</a:t>
            </a:r>
          </a:p>
        </p:txBody>
      </p:sp>
    </p:spTree>
    <p:extLst>
      <p:ext uri="{BB962C8B-B14F-4D97-AF65-F5344CB8AC3E}">
        <p14:creationId xmlns:p14="http://schemas.microsoft.com/office/powerpoint/2010/main" val="41138700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1189038" y="703263"/>
            <a:ext cx="4632325" cy="3473450"/>
          </a:xfrm>
          <a:ln/>
        </p:spPr>
      </p:sp>
      <p:sp>
        <p:nvSpPr>
          <p:cNvPr id="80899" name="Rectangle 3"/>
          <p:cNvSpPr>
            <a:spLocks noGrp="1" noChangeArrowheads="1"/>
          </p:cNvSpPr>
          <p:nvPr>
            <p:ph type="body" idx="1"/>
          </p:nvPr>
        </p:nvSpPr>
        <p:spPr>
          <a:noFill/>
          <a:ln w="9525"/>
        </p:spPr>
        <p:txBody>
          <a:bodyPr/>
          <a:lstStyle/>
          <a:p>
            <a:pPr>
              <a:buClr>
                <a:srgbClr val="000066"/>
              </a:buClr>
              <a:buFont typeface="Wingdings" pitchFamily="2" charset="2"/>
              <a:buNone/>
            </a:pPr>
            <a:r>
              <a:rPr lang="en-US" sz="1200" kern="1200" dirty="0">
                <a:solidFill>
                  <a:schemeClr val="tx1"/>
                </a:solidFill>
                <a:effectLst/>
                <a:latin typeface="Times New Roman" pitchFamily="18" charset="0"/>
                <a:ea typeface="+mn-ea"/>
                <a:cs typeface="+mn-cs"/>
              </a:rPr>
              <a:t>Assume that on January 1, 2020, Alpha Company exchanges $84,000 for a 10 percent ownership in Bailey Company. At the time of the transaction, officials of Alpha do not believe that their company gained the ability to exert significant influence over Bailey. Alpha properly accounts for the investment using the fair-value method and recognizes in net income its 10 percent ownership share of changes in Bailey’s fair value. </a:t>
            </a:r>
            <a:endParaRPr lang="en-US" dirty="0"/>
          </a:p>
        </p:txBody>
      </p:sp>
    </p:spTree>
    <p:extLst>
      <p:ext uri="{BB962C8B-B14F-4D97-AF65-F5344CB8AC3E}">
        <p14:creationId xmlns:p14="http://schemas.microsoft.com/office/powerpoint/2010/main" val="34871116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1189038" y="703263"/>
            <a:ext cx="4632325" cy="3473450"/>
          </a:xfrm>
          <a:ln/>
        </p:spPr>
      </p:sp>
      <p:sp>
        <p:nvSpPr>
          <p:cNvPr id="80899" name="Rectangle 3"/>
          <p:cNvSpPr>
            <a:spLocks noGrp="1" noChangeArrowheads="1"/>
          </p:cNvSpPr>
          <p:nvPr>
            <p:ph type="body" idx="1"/>
          </p:nvPr>
        </p:nvSpPr>
        <p:spPr>
          <a:noFill/>
          <a:ln w="9525"/>
        </p:spPr>
        <p:txBody>
          <a:bodyPr/>
          <a:lstStyle/>
          <a:p>
            <a:r>
              <a:rPr lang="en-US" sz="1200" kern="1200" dirty="0">
                <a:solidFill>
                  <a:schemeClr val="tx1"/>
                </a:solidFill>
                <a:effectLst/>
                <a:latin typeface="Times New Roman" pitchFamily="18" charset="0"/>
                <a:ea typeface="+mn-ea"/>
                <a:cs typeface="+mn-cs"/>
              </a:rPr>
              <a:t>At the end of 2020, Alpha recognizes the increase in its 10 percent share of Bailey’s fair value and increases its investment account to $89,000. Because the fair-value method is used to account for the investment, Bailey’s $670,000 book value balance at January 1, 2020,</a:t>
            </a:r>
            <a:r>
              <a:rPr lang="en-US" sz="1200" kern="1200" baseline="0" dirty="0">
                <a:solidFill>
                  <a:schemeClr val="tx1"/>
                </a:solidFill>
                <a:effectLst/>
                <a:latin typeface="Times New Roman" pitchFamily="18" charset="0"/>
                <a:ea typeface="+mn-ea"/>
                <a:cs typeface="+mn-cs"/>
              </a:rPr>
              <a:t> </a:t>
            </a:r>
            <a:r>
              <a:rPr lang="en-US" sz="1200" kern="1200" dirty="0">
                <a:solidFill>
                  <a:schemeClr val="tx1"/>
                </a:solidFill>
                <a:effectLst/>
                <a:latin typeface="Times New Roman" pitchFamily="18" charset="0"/>
                <a:ea typeface="+mn-ea"/>
                <a:cs typeface="+mn-cs"/>
              </a:rPr>
              <a:t>does not affect Alpha’s accounting</a:t>
            </a:r>
          </a:p>
          <a:p>
            <a:r>
              <a:rPr lang="en-US" sz="1200" kern="1200" dirty="0">
                <a:solidFill>
                  <a:schemeClr val="tx1"/>
                </a:solidFill>
                <a:effectLst/>
                <a:latin typeface="Times New Roman" pitchFamily="18" charset="0"/>
                <a:ea typeface="+mn-ea"/>
                <a:cs typeface="+mn-cs"/>
              </a:rPr>
              <a:t>Then on January 1, 2021, Alpha purchases an additional 30 percent of Bailey’s outstanding voting stock for $267,000 and achieves the ability to significantly influence the investee’s decision making. Alpha will now apply the equity method to account for its investment in Bailey.</a:t>
            </a:r>
            <a:endParaRPr lang="en-US" dirty="0"/>
          </a:p>
        </p:txBody>
      </p:sp>
    </p:spTree>
    <p:extLst>
      <p:ext uri="{BB962C8B-B14F-4D97-AF65-F5344CB8AC3E}">
        <p14:creationId xmlns:p14="http://schemas.microsoft.com/office/powerpoint/2010/main" val="11176457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1189038" y="703263"/>
            <a:ext cx="4632325" cy="3473450"/>
          </a:xfrm>
          <a:ln/>
        </p:spPr>
      </p:sp>
      <p:sp>
        <p:nvSpPr>
          <p:cNvPr id="80899" name="Rectangle 3"/>
          <p:cNvSpPr>
            <a:spLocks noGrp="1" noChangeArrowheads="1"/>
          </p:cNvSpPr>
          <p:nvPr>
            <p:ph type="body" idx="1"/>
          </p:nvPr>
        </p:nvSpPr>
        <p:spPr>
          <a:noFill/>
          <a:ln w="9525"/>
        </p:spPr>
        <p:txBody>
          <a:bodyPr/>
          <a:lstStyle/>
          <a:p>
            <a:r>
              <a:rPr lang="en-US" sz="1200" kern="1200" dirty="0">
                <a:solidFill>
                  <a:schemeClr val="tx1"/>
                </a:solidFill>
                <a:effectLst/>
                <a:latin typeface="Times New Roman" pitchFamily="18" charset="0"/>
                <a:ea typeface="+mn-ea"/>
                <a:cs typeface="+mn-cs"/>
              </a:rPr>
              <a:t>With</a:t>
            </a:r>
            <a:r>
              <a:rPr lang="en-US" sz="1200" kern="1200" baseline="0" dirty="0">
                <a:solidFill>
                  <a:schemeClr val="tx1"/>
                </a:solidFill>
                <a:effectLst/>
                <a:latin typeface="Times New Roman" pitchFamily="18" charset="0"/>
                <a:ea typeface="+mn-ea"/>
                <a:cs typeface="+mn-cs"/>
              </a:rPr>
              <a:t> the purchase on </a:t>
            </a:r>
            <a:r>
              <a:rPr lang="en-US" sz="1200" kern="1200" dirty="0">
                <a:solidFill>
                  <a:schemeClr val="tx1"/>
                </a:solidFill>
                <a:effectLst/>
                <a:latin typeface="Times New Roman" pitchFamily="18" charset="0"/>
                <a:ea typeface="+mn-ea"/>
                <a:cs typeface="+mn-cs"/>
              </a:rPr>
              <a:t>January 1, 2021</a:t>
            </a:r>
            <a:r>
              <a:rPr lang="en-US" sz="1200" kern="1200" baseline="0" dirty="0">
                <a:solidFill>
                  <a:schemeClr val="tx1"/>
                </a:solidFill>
                <a:effectLst/>
                <a:latin typeface="Times New Roman" pitchFamily="18" charset="0"/>
                <a:ea typeface="+mn-ea"/>
                <a:cs typeface="+mn-cs"/>
              </a:rPr>
              <a:t> </a:t>
            </a:r>
            <a:r>
              <a:rPr lang="en-US" sz="1200" kern="1200" dirty="0">
                <a:solidFill>
                  <a:schemeClr val="tx1"/>
                </a:solidFill>
                <a:effectLst/>
                <a:latin typeface="Times New Roman" pitchFamily="18" charset="0"/>
                <a:ea typeface="+mn-ea"/>
                <a:cs typeface="+mn-cs"/>
              </a:rPr>
              <a:t>Alpha </a:t>
            </a:r>
            <a:r>
              <a:rPr lang="en-US" sz="1200" b="0" i="0" u="none" strike="noStrike" kern="1200" baseline="0" dirty="0">
                <a:solidFill>
                  <a:schemeClr val="tx1"/>
                </a:solidFill>
                <a:latin typeface="Times New Roman" pitchFamily="18" charset="0"/>
                <a:ea typeface="+mn-ea"/>
                <a:cs typeface="+mn-cs"/>
              </a:rPr>
              <a:t>achieves the ability to significantly influence the investee’s decision making</a:t>
            </a:r>
            <a:r>
              <a:rPr lang="en-US" sz="1200" kern="1200" dirty="0">
                <a:solidFill>
                  <a:schemeClr val="tx1"/>
                </a:solidFill>
                <a:effectLst/>
                <a:latin typeface="Times New Roman" pitchFamily="18" charset="0"/>
                <a:ea typeface="+mn-ea"/>
                <a:cs typeface="+mn-cs"/>
              </a:rPr>
              <a:t>. Alpha will now apply the equity method to account for its investment in Bailey.</a:t>
            </a:r>
          </a:p>
          <a:p>
            <a:endParaRPr lang="en-US" sz="1200" kern="1200" dirty="0">
              <a:solidFill>
                <a:schemeClr val="tx1"/>
              </a:solidFill>
              <a:effectLst/>
              <a:latin typeface="Times New Roman" pitchFamily="18" charset="0"/>
              <a:ea typeface="+mn-ea"/>
              <a:cs typeface="+mn-cs"/>
            </a:endParaRPr>
          </a:p>
          <a:p>
            <a:r>
              <a:rPr lang="en-US" sz="1200" kern="1200" dirty="0">
                <a:solidFill>
                  <a:schemeClr val="tx1"/>
                </a:solidFill>
                <a:effectLst/>
                <a:latin typeface="Times New Roman" pitchFamily="18" charset="0"/>
                <a:ea typeface="+mn-ea"/>
                <a:cs typeface="+mn-cs"/>
              </a:rPr>
              <a:t>On January 1, 2021, Bailey’s carrying amounts for its assets and liabilities equaled their fair values except for a patent, which was undervalued by $175,000 and had a 10-year remaining useful life.</a:t>
            </a:r>
          </a:p>
          <a:p>
            <a:endParaRPr lang="en-US" sz="1200" kern="1200" dirty="0">
              <a:solidFill>
                <a:schemeClr val="tx1"/>
              </a:solidFill>
              <a:effectLst/>
              <a:latin typeface="Times New Roman" pitchFamily="18" charset="0"/>
              <a:ea typeface="+mn-ea"/>
              <a:cs typeface="+mn-cs"/>
            </a:endParaRPr>
          </a:p>
          <a:p>
            <a:r>
              <a:rPr lang="en-US" sz="1200" kern="1200" dirty="0">
                <a:solidFill>
                  <a:schemeClr val="tx1"/>
                </a:solidFill>
                <a:effectLst/>
                <a:latin typeface="Times New Roman" pitchFamily="18" charset="0"/>
                <a:ea typeface="+mn-ea"/>
                <a:cs typeface="+mn-cs"/>
              </a:rPr>
              <a:t>To determine the proper amount of excess fair value amortization required in applying the equity method, Alpha prepares an investment allocation schedule.</a:t>
            </a:r>
            <a:r>
              <a:rPr lang="en-US" sz="1200" kern="1200" baseline="0" dirty="0">
                <a:solidFill>
                  <a:schemeClr val="tx1"/>
                </a:solidFill>
                <a:effectLst/>
                <a:latin typeface="Times New Roman" pitchFamily="18" charset="0"/>
                <a:ea typeface="+mn-ea"/>
                <a:cs typeface="+mn-cs"/>
              </a:rPr>
              <a:t> </a:t>
            </a:r>
            <a:r>
              <a:rPr lang="en-US" sz="1200" kern="1200" dirty="0">
                <a:solidFill>
                  <a:schemeClr val="tx1"/>
                </a:solidFill>
                <a:effectLst/>
                <a:latin typeface="Times New Roman" pitchFamily="18" charset="0"/>
                <a:ea typeface="+mn-ea"/>
                <a:cs typeface="+mn-cs"/>
              </a:rPr>
              <a:t>The fair value of Alpha’s total (40 percent) investment serves as the valuation basis for the allocation schedule.</a:t>
            </a:r>
            <a:endParaRPr lang="en-US" dirty="0"/>
          </a:p>
        </p:txBody>
      </p:sp>
    </p:spTree>
    <p:extLst>
      <p:ext uri="{BB962C8B-B14F-4D97-AF65-F5344CB8AC3E}">
        <p14:creationId xmlns:p14="http://schemas.microsoft.com/office/powerpoint/2010/main" val="42075776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1189038" y="703263"/>
            <a:ext cx="4632325" cy="3473450"/>
          </a:xfrm>
          <a:ln/>
        </p:spPr>
      </p:sp>
      <p:sp>
        <p:nvSpPr>
          <p:cNvPr id="80899"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Times New Roman" pitchFamily="18" charset="0"/>
                <a:ea typeface="+mn-ea"/>
                <a:cs typeface="+mn-cs"/>
              </a:rPr>
              <a:t>On January 1, 20121, Alpha achieves the ability to exercise significant influence over Bailey. To bring about the prospective change to the equity method, Alpha prepares the journal entry as shown on January 1, 2021.</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To determine the proper amount of excess fair value amortization required in applying the equity method, </a:t>
            </a:r>
            <a:r>
              <a:rPr lang="en-US" sz="1200" kern="1200" dirty="0">
                <a:solidFill>
                  <a:schemeClr val="tx1"/>
                </a:solidFill>
                <a:effectLst/>
                <a:latin typeface="Times New Roman" pitchFamily="18" charset="0"/>
                <a:ea typeface="+mn-ea"/>
                <a:cs typeface="+mn-cs"/>
              </a:rPr>
              <a:t>Alpha prepares an investment allocation schedule.</a:t>
            </a:r>
            <a:r>
              <a:rPr lang="en-US" sz="1200" kern="1200" baseline="0" dirty="0">
                <a:solidFill>
                  <a:schemeClr val="tx1"/>
                </a:solidFill>
                <a:effectLst/>
                <a:latin typeface="Times New Roman" pitchFamily="18" charset="0"/>
                <a:ea typeface="+mn-ea"/>
                <a:cs typeface="+mn-cs"/>
              </a:rPr>
              <a:t> T</a:t>
            </a:r>
            <a:r>
              <a:rPr lang="en-US" sz="1200" kern="1200" dirty="0">
                <a:solidFill>
                  <a:schemeClr val="tx1"/>
                </a:solidFill>
                <a:effectLst/>
                <a:latin typeface="Times New Roman" pitchFamily="18" charset="0"/>
                <a:ea typeface="+mn-ea"/>
                <a:cs typeface="+mn-cs"/>
              </a:rPr>
              <a:t>he fair value of Alpha’s total (40 percent) investment serves as the valuation basis for the allocation schedule.</a:t>
            </a:r>
            <a:endParaRPr lang="en-US" dirty="0"/>
          </a:p>
        </p:txBody>
      </p:sp>
    </p:spTree>
    <p:extLst>
      <p:ext uri="{BB962C8B-B14F-4D97-AF65-F5344CB8AC3E}">
        <p14:creationId xmlns:p14="http://schemas.microsoft.com/office/powerpoint/2010/main" val="28619883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xfrm>
            <a:off x="1189038" y="703263"/>
            <a:ext cx="4632325" cy="3473450"/>
          </a:xfrm>
          <a:ln/>
        </p:spPr>
      </p:sp>
      <p:sp>
        <p:nvSpPr>
          <p:cNvPr id="81923" name="Rectangle 3"/>
          <p:cNvSpPr>
            <a:spLocks noGrp="1" noChangeArrowheads="1"/>
          </p:cNvSpPr>
          <p:nvPr>
            <p:ph type="body" idx="1"/>
          </p:nvPr>
        </p:nvSpPr>
        <p:spPr>
          <a:ln w="9525"/>
        </p:spPr>
        <p:txBody>
          <a:bodyPr/>
          <a:lstStyle/>
          <a:p>
            <a:pPr>
              <a:defRPr/>
            </a:pPr>
            <a:r>
              <a:rPr lang="en-US" dirty="0"/>
              <a:t>We next assume that Bailey reports net income of $130,000 and declares and pays a $50,000 dividend at the end of 2021. Accordingly, Alpha applies the equity method and records the three journal entries as shown at the end of 2021.</a:t>
            </a:r>
          </a:p>
          <a:p>
            <a:pPr>
              <a:defRPr/>
            </a:pPr>
            <a:endParaRPr lang="en-US" dirty="0"/>
          </a:p>
        </p:txBody>
      </p:sp>
    </p:spTree>
    <p:extLst>
      <p:ext uri="{BB962C8B-B14F-4D97-AF65-F5344CB8AC3E}">
        <p14:creationId xmlns:p14="http://schemas.microsoft.com/office/powerpoint/2010/main" val="2932828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LO 1-1: </a:t>
            </a:r>
            <a:r>
              <a:rPr lang="en-US" sz="1200" dirty="0">
                <a:latin typeface="Times New Roman" pitchFamily="18" charset="0"/>
                <a:cs typeface="Times New Roman" pitchFamily="18" charset="0"/>
              </a:rPr>
              <a:t>Describe in general the various methods of accounting for an investment in equity shares of another company.</a:t>
            </a:r>
          </a:p>
        </p:txBody>
      </p:sp>
    </p:spTree>
    <p:extLst>
      <p:ext uri="{BB962C8B-B14F-4D97-AF65-F5344CB8AC3E}">
        <p14:creationId xmlns:p14="http://schemas.microsoft.com/office/powerpoint/2010/main" val="157628211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xfrm>
            <a:off x="1189038" y="703263"/>
            <a:ext cx="4632325" cy="3473450"/>
          </a:xfrm>
          <a:ln/>
        </p:spPr>
      </p:sp>
      <p:sp>
        <p:nvSpPr>
          <p:cNvPr id="83971" name="Rectangle 3"/>
          <p:cNvSpPr>
            <a:spLocks noGrp="1" noChangeArrowheads="1"/>
          </p:cNvSpPr>
          <p:nvPr>
            <p:ph type="body" idx="1"/>
          </p:nvPr>
        </p:nvSpPr>
        <p:spPr>
          <a:noFill/>
          <a:ln w="9525"/>
        </p:spPr>
        <p:txBody>
          <a:bodyPr/>
          <a:lstStyle/>
          <a:p>
            <a:pPr marL="0" indent="0">
              <a:spcBef>
                <a:spcPts val="0"/>
              </a:spcBef>
              <a:buNone/>
            </a:pPr>
            <a:r>
              <a:rPr lang="en-US" sz="1200" baseline="0" dirty="0">
                <a:latin typeface="Times New Roman" pitchFamily="18" charset="0"/>
                <a:cs typeface="Times New Roman" pitchFamily="18" charset="0"/>
              </a:rPr>
              <a:t>LO 1-6b: </a:t>
            </a:r>
            <a:r>
              <a:rPr lang="en-US" sz="1200" kern="1200" dirty="0">
                <a:solidFill>
                  <a:schemeClr val="tx1"/>
                </a:solidFill>
                <a:latin typeface="Times New Roman" pitchFamily="18" charset="0"/>
              </a:rPr>
              <a:t>Understand the financial reporting consequences for investee’s other comprehensive income.</a:t>
            </a:r>
          </a:p>
          <a:p>
            <a:endParaRPr lang="en-US" dirty="0"/>
          </a:p>
        </p:txBody>
      </p:sp>
    </p:spTree>
    <p:extLst>
      <p:ext uri="{BB962C8B-B14F-4D97-AF65-F5344CB8AC3E}">
        <p14:creationId xmlns:p14="http://schemas.microsoft.com/office/powerpoint/2010/main" val="39421830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xfrm>
            <a:off x="1189038" y="703263"/>
            <a:ext cx="4632325" cy="3473450"/>
          </a:xfrm>
          <a:ln/>
        </p:spPr>
      </p:sp>
      <p:sp>
        <p:nvSpPr>
          <p:cNvPr id="83971" name="Rectangle 3"/>
          <p:cNvSpPr>
            <a:spLocks noGrp="1" noChangeArrowheads="1"/>
          </p:cNvSpPr>
          <p:nvPr>
            <p:ph type="body" idx="1"/>
          </p:nvPr>
        </p:nvSpPr>
        <p:spPr>
          <a:noFill/>
          <a:ln w="9525"/>
        </p:spPr>
        <p:txBody>
          <a:bodyPr/>
          <a:lstStyle/>
          <a:p>
            <a:r>
              <a:rPr lang="en-US" sz="1200" kern="1200" dirty="0">
                <a:solidFill>
                  <a:schemeClr val="tx1"/>
                </a:solidFill>
                <a:effectLst/>
                <a:latin typeface="Times New Roman" pitchFamily="18" charset="0"/>
                <a:ea typeface="+mn-ea"/>
                <a:cs typeface="+mn-cs"/>
              </a:rPr>
              <a:t>In many cases, reported net income and dividends sufficiently capture changes in an investee’s owners’ equity. When an investee company’s activities require recognition of other comprehensive income (OCI), its owners’ equity (and net assets) will reflect changes not captured in its reported net income.</a:t>
            </a:r>
          </a:p>
          <a:p>
            <a:endParaRPr lang="en-US" sz="1200" kern="1200" dirty="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Times New Roman" pitchFamily="18" charset="0"/>
                <a:ea typeface="+mn-ea"/>
                <a:cs typeface="+mn-cs"/>
              </a:rPr>
              <a:t>OCI is defined as revenues, expenses, gains, and losses that under generally accepted accounting principles are included in comprehensive income but excluded from net income. OCI is accumulated and reported in stockholders’ equity.</a:t>
            </a:r>
          </a:p>
          <a:p>
            <a:endParaRPr lang="en-US" sz="1200" kern="1200" dirty="0">
              <a:solidFill>
                <a:schemeClr val="tx1"/>
              </a:solidFill>
              <a:effectLst/>
              <a:latin typeface="Times New Roman" pitchFamily="18" charset="0"/>
              <a:ea typeface="+mn-ea"/>
              <a:cs typeface="+mn-cs"/>
            </a:endParaRPr>
          </a:p>
          <a:p>
            <a:r>
              <a:rPr lang="en-US" sz="1200" kern="1200" dirty="0">
                <a:solidFill>
                  <a:schemeClr val="tx1"/>
                </a:solidFill>
                <a:effectLst/>
                <a:latin typeface="Times New Roman" pitchFamily="18" charset="0"/>
                <a:ea typeface="+mn-ea"/>
                <a:cs typeface="+mn-cs"/>
              </a:rPr>
              <a:t>Equity method accounting requires that the investor record its share of investee OCI, which then is included in its balance sheet as Accumulated Other Comprehensive Income (AOCI).</a:t>
            </a:r>
          </a:p>
          <a:p>
            <a:endParaRPr lang="en-US" sz="1200" kern="1200" dirty="0">
              <a:solidFill>
                <a:schemeClr val="tx1"/>
              </a:solidFill>
              <a:effectLst/>
              <a:latin typeface="Times New Roman" pitchFamily="18" charset="0"/>
              <a:ea typeface="+mn-ea"/>
              <a:cs typeface="+mn-cs"/>
            </a:endParaRPr>
          </a:p>
          <a:p>
            <a:r>
              <a:rPr lang="en-US" sz="1200" kern="1200" dirty="0">
                <a:solidFill>
                  <a:schemeClr val="tx1"/>
                </a:solidFill>
                <a:effectLst/>
                <a:latin typeface="Times New Roman" pitchFamily="18" charset="0"/>
                <a:ea typeface="+mn-ea"/>
                <a:cs typeface="+mn-cs"/>
              </a:rPr>
              <a:t>Included in AOCI are items such as accumulated derivative net gains and losses, foreign currency translation adjustments, and certain pension adjustments.</a:t>
            </a:r>
          </a:p>
          <a:p>
            <a:endParaRPr lang="en-US" sz="1200" kern="1200" dirty="0">
              <a:solidFill>
                <a:schemeClr val="tx1"/>
              </a:solidFill>
              <a:effectLst/>
              <a:latin typeface="Times New Roman" pitchFamily="18" charset="0"/>
              <a:ea typeface="+mn-ea"/>
              <a:cs typeface="+mn-cs"/>
            </a:endParaRPr>
          </a:p>
          <a:p>
            <a:r>
              <a:rPr lang="en-US" sz="1200" kern="1200" dirty="0">
                <a:solidFill>
                  <a:schemeClr val="tx1"/>
                </a:solidFill>
                <a:effectLst/>
                <a:latin typeface="Times New Roman" pitchFamily="18" charset="0"/>
                <a:ea typeface="+mn-ea"/>
                <a:cs typeface="+mn-cs"/>
              </a:rPr>
              <a:t>OCI thus represents a source of change in investee company net assets that is recognized under the equity method.</a:t>
            </a:r>
          </a:p>
          <a:p>
            <a:endParaRPr lang="en-US" sz="1200" kern="1200" dirty="0">
              <a:solidFill>
                <a:schemeClr val="tx1"/>
              </a:solidFill>
              <a:effectLst/>
              <a:latin typeface="Times New Roman" pitchFamily="18" charset="0"/>
              <a:ea typeface="+mn-ea"/>
              <a:cs typeface="+mn-cs"/>
            </a:endParaRPr>
          </a:p>
          <a:p>
            <a:r>
              <a:rPr lang="en-US" sz="1200" kern="1200" dirty="0">
                <a:solidFill>
                  <a:schemeClr val="tx1"/>
                </a:solidFill>
                <a:effectLst/>
                <a:latin typeface="Times New Roman" pitchFamily="18" charset="0"/>
                <a:ea typeface="+mn-ea"/>
                <a:cs typeface="+mn-cs"/>
              </a:rPr>
              <a:t>Other equity method recognition issues arise for irregular items traditionally included within net income. For example, an investee may report income (loss) from discontinued operations as components of its current net income. In such cases, the equity method requires the investor to record and report its share of these items in recognizing equity earnings of the investee.</a:t>
            </a:r>
          </a:p>
        </p:txBody>
      </p:sp>
    </p:spTree>
    <p:extLst>
      <p:ext uri="{BB962C8B-B14F-4D97-AF65-F5344CB8AC3E}">
        <p14:creationId xmlns:p14="http://schemas.microsoft.com/office/powerpoint/2010/main" val="34564732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xfrm>
            <a:off x="1189038" y="703263"/>
            <a:ext cx="4632325" cy="3473450"/>
          </a:xfrm>
          <a:ln/>
        </p:spPr>
      </p:sp>
      <p:sp>
        <p:nvSpPr>
          <p:cNvPr id="83971" name="Rectangle 3"/>
          <p:cNvSpPr>
            <a:spLocks noGrp="1" noChangeArrowheads="1"/>
          </p:cNvSpPr>
          <p:nvPr>
            <p:ph type="body" idx="1"/>
          </p:nvPr>
        </p:nvSpPr>
        <p:spPr>
          <a:noFill/>
          <a:ln w="9525"/>
        </p:spPr>
        <p:txBody>
          <a:bodyPr/>
          <a:lstStyle/>
          <a:p>
            <a:pPr marL="0" indent="0">
              <a:spcBef>
                <a:spcPts val="0"/>
              </a:spcBef>
              <a:buNone/>
            </a:pPr>
            <a:r>
              <a:rPr lang="en-US" sz="1200" dirty="0">
                <a:latin typeface="Times New Roman" pitchFamily="18" charset="0"/>
                <a:cs typeface="Times New Roman" pitchFamily="18" charset="0"/>
              </a:rPr>
              <a:t>LO</a:t>
            </a:r>
            <a:r>
              <a:rPr lang="en-US" sz="1200" baseline="0" dirty="0">
                <a:latin typeface="Times New Roman" pitchFamily="18" charset="0"/>
                <a:cs typeface="Times New Roman" pitchFamily="18" charset="0"/>
              </a:rPr>
              <a:t> 1-6c: </a:t>
            </a:r>
            <a:r>
              <a:rPr lang="en-US" sz="1200" kern="1200" dirty="0">
                <a:solidFill>
                  <a:schemeClr val="tx1"/>
                </a:solidFill>
                <a:latin typeface="Times New Roman" pitchFamily="18" charset="0"/>
              </a:rPr>
              <a:t>Understand the financial reporting consequences for investee losses.</a:t>
            </a:r>
          </a:p>
          <a:p>
            <a:endParaRPr lang="en-US" dirty="0"/>
          </a:p>
        </p:txBody>
      </p:sp>
    </p:spTree>
    <p:extLst>
      <p:ext uri="{BB962C8B-B14F-4D97-AF65-F5344CB8AC3E}">
        <p14:creationId xmlns:p14="http://schemas.microsoft.com/office/powerpoint/2010/main" val="38254349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xfrm>
            <a:off x="1189038" y="703263"/>
            <a:ext cx="4632325" cy="3473450"/>
          </a:xfrm>
          <a:ln/>
        </p:spPr>
      </p:sp>
      <p:sp>
        <p:nvSpPr>
          <p:cNvPr id="87043" name="Rectangle 3"/>
          <p:cNvSpPr>
            <a:spLocks noGrp="1" noChangeArrowheads="1"/>
          </p:cNvSpPr>
          <p:nvPr>
            <p:ph type="body" idx="1"/>
          </p:nvPr>
        </p:nvSpPr>
        <p:spPr>
          <a:noFill/>
          <a:ln w="9525"/>
        </p:spPr>
        <p:txBody>
          <a:bodyPr/>
          <a:lstStyle/>
          <a:p>
            <a:r>
              <a:rPr lang="en-US" sz="1200" kern="1200" dirty="0">
                <a:solidFill>
                  <a:schemeClr val="tx1"/>
                </a:solidFill>
                <a:effectLst/>
                <a:latin typeface="Times New Roman" pitchFamily="18" charset="0"/>
                <a:ea typeface="+mn-ea"/>
                <a:cs typeface="+mn-cs"/>
              </a:rPr>
              <a:t>Investments can suffer permanent losses in fair value that are not evident through equity method accounting. Such declines can be caused by the loss of major customers, changes in economic conditions, loss of a significant patent or other legal right, damage to the company’s reputation, and the like. The FASB ASC (para. 323-10-35-32) provides the following guidance: </a:t>
            </a:r>
          </a:p>
          <a:p>
            <a:endParaRPr lang="en-US" sz="1200" kern="1200" dirty="0">
              <a:solidFill>
                <a:schemeClr val="tx1"/>
              </a:solidFill>
              <a:effectLst/>
              <a:latin typeface="Times New Roman" pitchFamily="18" charset="0"/>
              <a:ea typeface="+mn-ea"/>
              <a:cs typeface="+mn-cs"/>
            </a:endParaRPr>
          </a:p>
          <a:p>
            <a:pPr lvl="1"/>
            <a:r>
              <a:rPr lang="en-US" sz="1200" kern="1200" dirty="0">
                <a:solidFill>
                  <a:schemeClr val="tx1"/>
                </a:solidFill>
                <a:effectLst/>
                <a:latin typeface="Times New Roman" pitchFamily="18" charset="0"/>
                <a:ea typeface="+mn-ea"/>
                <a:cs typeface="+mn-cs"/>
              </a:rPr>
              <a:t>A loss in value of an investment which is other than a temporary decline shall be recognized. Evidence of a loss in value might include, but would not necessarily be limited to, absence of an ability to recover the carrying amount of the investment or inability of the investee to sustain an earnings capacity that would justify the carrying amount of the investment.</a:t>
            </a:r>
          </a:p>
          <a:p>
            <a:endParaRPr lang="en-US" sz="1200" kern="1200" dirty="0">
              <a:solidFill>
                <a:schemeClr val="tx1"/>
              </a:solidFill>
              <a:effectLst/>
              <a:latin typeface="Times New Roman" pitchFamily="18" charset="0"/>
              <a:ea typeface="+mn-ea"/>
              <a:cs typeface="+mn-cs"/>
            </a:endParaRPr>
          </a:p>
          <a:p>
            <a:r>
              <a:rPr lang="en-US" sz="1200" kern="1200" dirty="0">
                <a:solidFill>
                  <a:schemeClr val="tx1"/>
                </a:solidFill>
                <a:effectLst/>
                <a:latin typeface="Times New Roman" pitchFamily="18" charset="0"/>
                <a:ea typeface="+mn-ea"/>
                <a:cs typeface="+mn-cs"/>
              </a:rPr>
              <a:t>Thus, when a permanent decline in an equity method investment’s value occurs, the investor must recognize an impairment loss and reduce the asset to fair value.</a:t>
            </a:r>
          </a:p>
          <a:p>
            <a:endParaRPr lang="en-US" sz="1200" kern="1200" dirty="0">
              <a:solidFill>
                <a:schemeClr val="tx1"/>
              </a:solidFill>
              <a:effectLst/>
              <a:latin typeface="Times New Roman" pitchFamily="18" charset="0"/>
              <a:ea typeface="+mn-ea"/>
              <a:cs typeface="+mn-cs"/>
            </a:endParaRPr>
          </a:p>
          <a:p>
            <a:r>
              <a:rPr lang="en-US" sz="1200" kern="1200" dirty="0">
                <a:solidFill>
                  <a:schemeClr val="tx1"/>
                </a:solidFill>
                <a:effectLst/>
                <a:latin typeface="Times New Roman" pitchFamily="18" charset="0"/>
                <a:ea typeface="+mn-ea"/>
                <a:cs typeface="+mn-cs"/>
              </a:rPr>
              <a:t>However, this loss must be permanent before such recognition becomes necessary. Under the equity method, a temporary drop in the fair value of an investment is simply ignored. </a:t>
            </a:r>
            <a:endParaRPr lang="en-US" dirty="0"/>
          </a:p>
        </p:txBody>
      </p:sp>
    </p:spTree>
    <p:extLst>
      <p:ext uri="{BB962C8B-B14F-4D97-AF65-F5344CB8AC3E}">
        <p14:creationId xmlns:p14="http://schemas.microsoft.com/office/powerpoint/2010/main" val="31888673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xfrm>
            <a:off x="1189038" y="703263"/>
            <a:ext cx="4632325" cy="3473450"/>
          </a:xfrm>
          <a:ln/>
        </p:spPr>
      </p:sp>
      <p:sp>
        <p:nvSpPr>
          <p:cNvPr id="87043"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Times New Roman" pitchFamily="18" charset="0"/>
                <a:ea typeface="+mn-ea"/>
                <a:cs typeface="+mn-cs"/>
              </a:rPr>
              <a:t>Through the recognition of reported losses as well as any permanent drops in fair value, the investment account can eventually be reduced to a zero balance. This condition is most likely to occur if the investee has suffered extreme losses or if the original purchase was made at a low, bargain price. Regardless of the reason, the carrying amount of the investment account is sometimes eliminated in total.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Times New Roman" pitchFamily="18" charset="0"/>
                <a:ea typeface="+mn-ea"/>
                <a:cs typeface="+mn-cs"/>
              </a:rPr>
              <a:t>Once the original cost of the investment has been eliminated, no additional losses can accrue to the investor (since the entire cost has been written off). Future equity income will be offset by these losses prior to recording equity income in our results.</a:t>
            </a:r>
          </a:p>
        </p:txBody>
      </p:sp>
    </p:spTree>
    <p:extLst>
      <p:ext uri="{BB962C8B-B14F-4D97-AF65-F5344CB8AC3E}">
        <p14:creationId xmlns:p14="http://schemas.microsoft.com/office/powerpoint/2010/main" val="26568588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xfrm>
            <a:off x="1189038" y="703263"/>
            <a:ext cx="4632325" cy="3473450"/>
          </a:xfrm>
          <a:ln/>
        </p:spPr>
      </p:sp>
      <p:sp>
        <p:nvSpPr>
          <p:cNvPr id="83971" name="Rectangle 3"/>
          <p:cNvSpPr>
            <a:spLocks noGrp="1" noChangeArrowheads="1"/>
          </p:cNvSpPr>
          <p:nvPr>
            <p:ph type="body" idx="1"/>
          </p:nvPr>
        </p:nvSpPr>
        <p:spPr>
          <a:noFill/>
          <a:ln w="9525"/>
        </p:spPr>
        <p:txBody>
          <a:bodyPr/>
          <a:lstStyle/>
          <a:p>
            <a:pPr marL="0" indent="0">
              <a:spcBef>
                <a:spcPts val="0"/>
              </a:spcBef>
              <a:buNone/>
            </a:pPr>
            <a:r>
              <a:rPr lang="en-US" sz="1200" dirty="0">
                <a:latin typeface="Times New Roman" pitchFamily="18" charset="0"/>
                <a:cs typeface="Times New Roman" pitchFamily="18" charset="0"/>
              </a:rPr>
              <a:t>LO</a:t>
            </a:r>
            <a:r>
              <a:rPr lang="en-US" sz="1200" baseline="0" dirty="0">
                <a:latin typeface="Times New Roman" pitchFamily="18" charset="0"/>
                <a:cs typeface="Times New Roman" pitchFamily="18" charset="0"/>
              </a:rPr>
              <a:t> 1-6d: </a:t>
            </a:r>
            <a:r>
              <a:rPr lang="en-US" sz="1200" kern="1200" dirty="0">
                <a:solidFill>
                  <a:schemeClr val="tx1"/>
                </a:solidFill>
                <a:latin typeface="Times New Roman" pitchFamily="18" charset="0"/>
              </a:rPr>
              <a:t>Understand the financial reporting consequences for sales of equity method investments.</a:t>
            </a:r>
            <a:endParaRPr lang="en-US" dirty="0"/>
          </a:p>
        </p:txBody>
      </p:sp>
    </p:spTree>
    <p:extLst>
      <p:ext uri="{BB962C8B-B14F-4D97-AF65-F5344CB8AC3E}">
        <p14:creationId xmlns:p14="http://schemas.microsoft.com/office/powerpoint/2010/main" val="262152790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xfrm>
            <a:off x="1189038" y="703263"/>
            <a:ext cx="4632325" cy="3473450"/>
          </a:xfrm>
          <a:ln/>
        </p:spPr>
      </p:sp>
      <p:sp>
        <p:nvSpPr>
          <p:cNvPr id="88067" name="Rectangle 3"/>
          <p:cNvSpPr>
            <a:spLocks noGrp="1" noChangeArrowheads="1"/>
          </p:cNvSpPr>
          <p:nvPr>
            <p:ph type="body" idx="1"/>
          </p:nvPr>
        </p:nvSpPr>
        <p:spPr>
          <a:noFill/>
          <a:ln w="9525"/>
        </p:spPr>
        <p:txBody>
          <a:bodyPr/>
          <a:lstStyle/>
          <a:p>
            <a:pPr eaLnBrk="0" fontAlgn="base" hangingPunct="0"/>
            <a:r>
              <a:rPr lang="en-US" sz="1200" kern="1200" dirty="0">
                <a:solidFill>
                  <a:schemeClr val="tx1"/>
                </a:solidFill>
                <a:effectLst/>
                <a:latin typeface="Times New Roman" pitchFamily="18" charset="0"/>
                <a:ea typeface="+mn-ea"/>
                <a:cs typeface="+mn-cs"/>
              </a:rPr>
              <a:t>At any time, the investor can choose to sell part or all of its holdings in the investee company. If a sale occurs, the equity method continues to be applied until the transaction date, thus establishing an appropriate carrying amount for the investment. The investor then reduces this balance by the percentage of shares sold.</a:t>
            </a:r>
          </a:p>
          <a:p>
            <a:pPr eaLnBrk="0" fontAlgn="base" hangingPunct="0"/>
            <a:endParaRPr lang="en-US" sz="1200" kern="1200" dirty="0">
              <a:solidFill>
                <a:schemeClr val="tx1"/>
              </a:solidFill>
              <a:effectLst/>
              <a:latin typeface="Times New Roman" pitchFamily="18" charset="0"/>
              <a:ea typeface="+mn-ea"/>
              <a:cs typeface="+mn-cs"/>
            </a:endParaRPr>
          </a:p>
          <a:p>
            <a:pPr eaLnBrk="0" fontAlgn="base" hangingPunct="0"/>
            <a:r>
              <a:rPr lang="en-US" sz="1200" kern="1200" dirty="0">
                <a:solidFill>
                  <a:schemeClr val="tx1"/>
                </a:solidFill>
                <a:effectLst/>
                <a:latin typeface="Times New Roman" pitchFamily="18" charset="0"/>
                <a:ea typeface="+mn-ea"/>
                <a:cs typeface="+mn-cs"/>
              </a:rPr>
              <a:t>If an investor is required to change from the equity method to the fair-value method, no retrospective adjustment is made. As previously demonstrated, a change to the equity method is also treated prospectively.</a:t>
            </a:r>
          </a:p>
          <a:p>
            <a:pPr eaLnBrk="0" fontAlgn="base" hangingPunct="0"/>
            <a:r>
              <a:rPr lang="en-US" sz="1200" kern="1200" dirty="0">
                <a:solidFill>
                  <a:schemeClr val="tx1"/>
                </a:solidFill>
                <a:effectLst/>
                <a:latin typeface="Times New Roman" pitchFamily="18" charset="0"/>
                <a:ea typeface="+mn-ea"/>
                <a:cs typeface="+mn-cs"/>
              </a:rPr>
              <a:t> </a:t>
            </a:r>
          </a:p>
        </p:txBody>
      </p:sp>
    </p:spTree>
    <p:extLst>
      <p:ext uri="{BB962C8B-B14F-4D97-AF65-F5344CB8AC3E}">
        <p14:creationId xmlns:p14="http://schemas.microsoft.com/office/powerpoint/2010/main" val="29111190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703263"/>
            <a:ext cx="4632325" cy="3473450"/>
          </a:xfrm>
        </p:spPr>
      </p:sp>
      <p:sp>
        <p:nvSpPr>
          <p:cNvPr id="3" name="Notes Placeholder 2"/>
          <p:cNvSpPr>
            <a:spLocks noGrp="1"/>
          </p:cNvSpPr>
          <p:nvPr>
            <p:ph type="body" idx="1"/>
          </p:nvPr>
        </p:nvSpPr>
        <p:spPr/>
        <p:txBody>
          <a:bodyPr/>
          <a:lstStyle/>
          <a:p>
            <a:r>
              <a:rPr lang="en-US" dirty="0">
                <a:latin typeface="Times New Roman" pitchFamily="18" charset="0"/>
                <a:cs typeface="Times New Roman" pitchFamily="18" charset="0"/>
              </a:rPr>
              <a:t>LO 1-7: </a:t>
            </a:r>
            <a:r>
              <a:rPr lang="en-US" sz="1200" dirty="0">
                <a:latin typeface="Times New Roman" pitchFamily="18" charset="0"/>
                <a:cs typeface="Times New Roman" pitchFamily="18" charset="0"/>
              </a:rPr>
              <a:t>Describe the rationale and computations to defer the investor’s share of gross profits on intra-entity inventory sales until the goods are either consumed by the owner or sold to outside parties.</a:t>
            </a:r>
          </a:p>
        </p:txBody>
      </p:sp>
    </p:spTree>
    <p:extLst>
      <p:ext uri="{BB962C8B-B14F-4D97-AF65-F5344CB8AC3E}">
        <p14:creationId xmlns:p14="http://schemas.microsoft.com/office/powerpoint/2010/main" val="12191645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95235"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eaLnBrk="0" hangingPunct="0"/>
            <a:r>
              <a:rPr lang="en-US" sz="1000" i="1" dirty="0"/>
              <a:t>28</a:t>
            </a:r>
          </a:p>
        </p:txBody>
      </p:sp>
      <p:sp>
        <p:nvSpPr>
          <p:cNvPr id="95236"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95237"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95238" name="Rectangle 6"/>
          <p:cNvSpPr>
            <a:spLocks noGrp="1" noRot="1" noChangeAspect="1" noChangeArrowheads="1" noTextEdit="1"/>
          </p:cNvSpPr>
          <p:nvPr>
            <p:ph type="sldImg"/>
          </p:nvPr>
        </p:nvSpPr>
        <p:spPr>
          <a:xfrm>
            <a:off x="1189038" y="703263"/>
            <a:ext cx="4632325" cy="3473450"/>
          </a:xfrm>
          <a:ln cap="flat"/>
        </p:spPr>
      </p:sp>
      <p:sp>
        <p:nvSpPr>
          <p:cNvPr id="95239" name="Rectangle 7"/>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Times New Roman" pitchFamily="18" charset="0"/>
                <a:ea typeface="+mn-ea"/>
                <a:cs typeface="+mn-cs"/>
              </a:rPr>
              <a:t>Many equity acquisitions establish ties between companies to facilitate the direct purchase and sale of inventory items. The significant influence relationship between an investor and investee in many ways creates its own entity that works to achieve business objectives.</a:t>
            </a:r>
            <a:r>
              <a:rPr lang="en-US" sz="1200" kern="1200" baseline="0" dirty="0">
                <a:solidFill>
                  <a:schemeClr val="tx1"/>
                </a:solidFill>
                <a:effectLst/>
                <a:latin typeface="Times New Roman" pitchFamily="18" charset="0"/>
                <a:ea typeface="+mn-ea"/>
                <a:cs typeface="+mn-cs"/>
              </a:rPr>
              <a:t> </a:t>
            </a:r>
            <a:r>
              <a:rPr lang="en-US" sz="1200" kern="1200" dirty="0">
                <a:solidFill>
                  <a:schemeClr val="tx1"/>
                </a:solidFill>
                <a:effectLst/>
                <a:latin typeface="Times New Roman" pitchFamily="18" charset="0"/>
                <a:ea typeface="+mn-ea"/>
                <a:cs typeface="+mn-cs"/>
              </a:rPr>
              <a:t>Thus, we use the term</a:t>
            </a:r>
            <a:r>
              <a:rPr lang="en-US" sz="1200" i="1" kern="1200" dirty="0">
                <a:solidFill>
                  <a:schemeClr val="tx1"/>
                </a:solidFill>
                <a:effectLst/>
                <a:latin typeface="Times New Roman" pitchFamily="18" charset="0"/>
                <a:ea typeface="+mn-ea"/>
                <a:cs typeface="+mn-cs"/>
              </a:rPr>
              <a:t> intra-entity</a:t>
            </a:r>
            <a:r>
              <a:rPr lang="en-US" sz="1200" kern="1200" dirty="0">
                <a:solidFill>
                  <a:schemeClr val="tx1"/>
                </a:solidFill>
                <a:effectLst/>
                <a:latin typeface="Times New Roman" pitchFamily="18" charset="0"/>
                <a:ea typeface="+mn-ea"/>
                <a:cs typeface="+mn-cs"/>
              </a:rPr>
              <a:t> to describe sales between an investor and its equity method investee.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Times New Roman" pitchFamily="18" charset="0"/>
                <a:ea typeface="+mn-ea"/>
                <a:cs typeface="+mn-cs"/>
              </a:rPr>
              <a:t>Intra-entity sales require special accounting to ensure proper timing for profit recognition.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Transactions between related companies are identified as either </a:t>
            </a:r>
            <a:r>
              <a:rPr lang="en-US" sz="1200" b="0" i="1" u="none" strike="noStrike" kern="1200" baseline="0" dirty="0">
                <a:solidFill>
                  <a:schemeClr val="tx1"/>
                </a:solidFill>
                <a:latin typeface="Times New Roman" pitchFamily="18" charset="0"/>
                <a:ea typeface="+mn-ea"/>
                <a:cs typeface="+mn-cs"/>
              </a:rPr>
              <a:t>downstream </a:t>
            </a:r>
            <a:r>
              <a:rPr lang="en-US" sz="1200" b="0" i="0" u="none" strike="noStrike" kern="1200" baseline="0" dirty="0">
                <a:solidFill>
                  <a:schemeClr val="tx1"/>
                </a:solidFill>
                <a:latin typeface="Times New Roman" pitchFamily="18" charset="0"/>
                <a:ea typeface="+mn-ea"/>
                <a:cs typeface="+mn-cs"/>
              </a:rPr>
              <a:t>or </a:t>
            </a:r>
            <a:r>
              <a:rPr lang="en-US" sz="1200" b="0" i="1" u="none" strike="noStrike" kern="1200" baseline="0" dirty="0">
                <a:solidFill>
                  <a:schemeClr val="tx1"/>
                </a:solidFill>
                <a:latin typeface="Times New Roman" pitchFamily="18" charset="0"/>
                <a:ea typeface="+mn-ea"/>
                <a:cs typeface="+mn-cs"/>
              </a:rPr>
              <a:t>upstream. Downstream sales </a:t>
            </a:r>
            <a:r>
              <a:rPr lang="en-US" sz="1200" b="0" i="0" u="none" strike="noStrike" kern="1200" baseline="0" dirty="0">
                <a:solidFill>
                  <a:schemeClr val="tx1"/>
                </a:solidFill>
                <a:latin typeface="Times New Roman" pitchFamily="18" charset="0"/>
                <a:ea typeface="+mn-ea"/>
                <a:cs typeface="+mn-cs"/>
              </a:rPr>
              <a:t>refer to the investor’s sale of an item to the investee. Conversely, an </a:t>
            </a:r>
            <a:r>
              <a:rPr lang="en-US" sz="1200" b="0" i="1" u="none" strike="noStrike" kern="1200" baseline="0" dirty="0">
                <a:solidFill>
                  <a:schemeClr val="tx1"/>
                </a:solidFill>
                <a:latin typeface="Times New Roman" pitchFamily="18" charset="0"/>
                <a:ea typeface="+mn-ea"/>
                <a:cs typeface="+mn-cs"/>
              </a:rPr>
              <a:t>upstream sale </a:t>
            </a:r>
            <a:r>
              <a:rPr lang="en-US" sz="1200" b="0" i="0" u="none" strike="noStrike" kern="1200" baseline="0" dirty="0">
                <a:solidFill>
                  <a:schemeClr val="tx1"/>
                </a:solidFill>
                <a:latin typeface="Times New Roman" pitchFamily="18" charset="0"/>
                <a:ea typeface="+mn-ea"/>
                <a:cs typeface="+mn-cs"/>
              </a:rPr>
              <a:t>describes one that the investee makes to the investor.</a:t>
            </a:r>
          </a:p>
        </p:txBody>
      </p:sp>
    </p:spTree>
    <p:extLst>
      <p:ext uri="{BB962C8B-B14F-4D97-AF65-F5344CB8AC3E}">
        <p14:creationId xmlns:p14="http://schemas.microsoft.com/office/powerpoint/2010/main" val="33836671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solidFill>
                <a:prstClr val="black"/>
              </a:solidFill>
            </a:endParaRPr>
          </a:p>
        </p:txBody>
      </p:sp>
      <p:sp>
        <p:nvSpPr>
          <p:cNvPr id="96259"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eaLnBrk="0" hangingPunct="0"/>
            <a:r>
              <a:rPr lang="en-US" sz="1000" i="1" dirty="0">
                <a:solidFill>
                  <a:prstClr val="black"/>
                </a:solidFill>
              </a:rPr>
              <a:t>29</a:t>
            </a:r>
          </a:p>
        </p:txBody>
      </p:sp>
      <p:sp>
        <p:nvSpPr>
          <p:cNvPr id="96260"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solidFill>
                <a:prstClr val="black"/>
              </a:solidFill>
            </a:endParaRPr>
          </a:p>
        </p:txBody>
      </p:sp>
      <p:sp>
        <p:nvSpPr>
          <p:cNvPr id="96261"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solidFill>
                <a:prstClr val="black"/>
              </a:solidFill>
            </a:endParaRPr>
          </a:p>
        </p:txBody>
      </p:sp>
      <p:sp>
        <p:nvSpPr>
          <p:cNvPr id="96262" name="Rectangle 6"/>
          <p:cNvSpPr>
            <a:spLocks noGrp="1" noRot="1" noChangeAspect="1" noChangeArrowheads="1" noTextEdit="1"/>
          </p:cNvSpPr>
          <p:nvPr>
            <p:ph type="sldImg"/>
          </p:nvPr>
        </p:nvSpPr>
        <p:spPr>
          <a:xfrm>
            <a:off x="1189038" y="703263"/>
            <a:ext cx="4632325" cy="3473450"/>
          </a:xfrm>
          <a:ln cap="flat"/>
        </p:spPr>
      </p:sp>
      <p:sp>
        <p:nvSpPr>
          <p:cNvPr id="96263" name="Rectangle 7"/>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Times New Roman" pitchFamily="18" charset="0"/>
                <a:ea typeface="+mn-ea"/>
                <a:cs typeface="+mn-cs"/>
              </a:rPr>
              <a:t>The investor has made downstream sales to the investee. In applying the equity method, recognition of the related profit must be delayed until the buyer disposes of these goods.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Times New Roman" pitchFamily="18" charset="0"/>
                <a:ea typeface="+mn-ea"/>
                <a:cs typeface="+mn-cs"/>
              </a:rPr>
              <a:t>After calculating the appropriate deferral, the investor decreases current equity income to reflect the deferred portion of the intra-entity profit. In the subsequent year, when this inventory is eventually consumed by the investee</a:t>
            </a:r>
            <a:r>
              <a:rPr lang="en-US" sz="1200" kern="1200" baseline="0" dirty="0">
                <a:solidFill>
                  <a:schemeClr val="tx1"/>
                </a:solidFill>
                <a:effectLst/>
                <a:latin typeface="Times New Roman" pitchFamily="18" charset="0"/>
                <a:ea typeface="+mn-ea"/>
                <a:cs typeface="+mn-cs"/>
              </a:rPr>
              <a:t> </a:t>
            </a:r>
            <a:r>
              <a:rPr lang="en-US" sz="1200" kern="1200" dirty="0">
                <a:solidFill>
                  <a:schemeClr val="tx1"/>
                </a:solidFill>
                <a:effectLst/>
                <a:latin typeface="Times New Roman" pitchFamily="18" charset="0"/>
                <a:ea typeface="+mn-ea"/>
                <a:cs typeface="+mn-cs"/>
              </a:rPr>
              <a:t>or sold to unrelated parties, the deferral is no longer needed. Because a sale to an outside party has now occurred, the investor should recognize the deferred intra-entity gross profit. Recognition shifts from the year of inventory transfer to the year in which the sale to customers outside of the affiliated entity takes place.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n-ea"/>
              <a:cs typeface="+mn-cs"/>
            </a:endParaRPr>
          </a:p>
          <a:p>
            <a:r>
              <a:rPr lang="en-US" dirty="0">
                <a:solidFill>
                  <a:schemeClr val="tx2"/>
                </a:solidFill>
                <a:cs typeface="Times New Roman" pitchFamily="18" charset="0"/>
              </a:rPr>
              <a:t>An alternative treatment would be the direct reduction of the investor’s inventory balance as a means of accounting for this deferred amount. Although this alternative is acceptable, decreasing the investment account remains the traditional approach for deferring gross profits, even for upstream sales.</a:t>
            </a:r>
          </a:p>
        </p:txBody>
      </p:sp>
    </p:spTree>
    <p:extLst>
      <p:ext uri="{BB962C8B-B14F-4D97-AF65-F5344CB8AC3E}">
        <p14:creationId xmlns:p14="http://schemas.microsoft.com/office/powerpoint/2010/main" val="32564646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62467"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eaLnBrk="0" hangingPunct="0"/>
            <a:r>
              <a:rPr lang="en-US" sz="1000" i="1" dirty="0"/>
              <a:t>2</a:t>
            </a:r>
          </a:p>
        </p:txBody>
      </p:sp>
      <p:sp>
        <p:nvSpPr>
          <p:cNvPr id="62468"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62469"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62470" name="Rectangle 6"/>
          <p:cNvSpPr>
            <a:spLocks noGrp="1" noRot="1" noChangeAspect="1" noChangeArrowheads="1" noTextEdit="1"/>
          </p:cNvSpPr>
          <p:nvPr>
            <p:ph type="sldImg"/>
          </p:nvPr>
        </p:nvSpPr>
        <p:spPr>
          <a:xfrm>
            <a:off x="1189038" y="703263"/>
            <a:ext cx="4632325" cy="3473450"/>
          </a:xfrm>
          <a:ln cap="flat"/>
        </p:spPr>
      </p:sp>
      <p:sp>
        <p:nvSpPr>
          <p:cNvPr id="62471" name="Rectangle 7"/>
          <p:cNvSpPr>
            <a:spLocks noGrp="1" noChangeArrowheads="1"/>
          </p:cNvSpPr>
          <p:nvPr>
            <p:ph type="body" idx="1"/>
          </p:nvPr>
        </p:nvSpPr>
        <p:spPr>
          <a:noFill/>
          <a:ln w="9525"/>
        </p:spPr>
        <p:txBody>
          <a:bodyPr/>
          <a:lstStyle/>
          <a:p>
            <a:r>
              <a:rPr lang="en-US" dirty="0"/>
              <a:t>Generally accepted accounting principles (GAAP) recognize four different approaches to the financial reporting of investments in corporate equity securities:</a:t>
            </a:r>
          </a:p>
          <a:p>
            <a:pPr marL="171450" indent="-171450">
              <a:buFont typeface="Arial"/>
              <a:buChar char="•"/>
            </a:pPr>
            <a:r>
              <a:rPr lang="en-US" dirty="0"/>
              <a:t>Fair-value method.</a:t>
            </a:r>
          </a:p>
          <a:p>
            <a:pPr marL="171450" indent="-171450">
              <a:buFont typeface="Arial"/>
              <a:buChar char="•"/>
            </a:pPr>
            <a:r>
              <a:rPr lang="en-US" dirty="0"/>
              <a:t>Cost method for equity securities without</a:t>
            </a:r>
            <a:r>
              <a:rPr lang="en-US" baseline="0" dirty="0"/>
              <a:t> readily determinable fair values.</a:t>
            </a:r>
            <a:endParaRPr lang="en-US" dirty="0"/>
          </a:p>
          <a:p>
            <a:pPr marL="171450" indent="-171450">
              <a:buFont typeface="Arial"/>
              <a:buChar char="•"/>
            </a:pPr>
            <a:r>
              <a:rPr lang="en-US" dirty="0"/>
              <a:t>Consolidation of financial statements.</a:t>
            </a:r>
          </a:p>
          <a:p>
            <a:pPr marL="171450" indent="-171450">
              <a:buFont typeface="Arial"/>
              <a:buChar char="•"/>
            </a:pPr>
            <a:r>
              <a:rPr lang="en-US" dirty="0"/>
              <a:t>Equity method.</a:t>
            </a:r>
          </a:p>
          <a:p>
            <a:endParaRPr lang="en-US" dirty="0"/>
          </a:p>
          <a:p>
            <a:r>
              <a:rPr lang="en-US" dirty="0"/>
              <a:t>The financial statement reporting for a particular investment depends primarily on the degree of influence that the investor (stockholder) has over the investee, a factor most often indicated by the relative size of ownership. (The relative size of ownership is most often the key factor in assessing one company’s degree of influence over another. However, as discussed later in this chapter, other factors (e.g., contractual relationships between firms) can also provide influence or control over firms regardless of the percentage of shares owned). Because voting power typically accompanies ownership of equity shares, influence increases with the relative size of ownership. The resulting influence can be very little, a significant amount, or, in some cases, complete control.</a:t>
            </a:r>
          </a:p>
        </p:txBody>
      </p:sp>
    </p:spTree>
    <p:extLst>
      <p:ext uri="{BB962C8B-B14F-4D97-AF65-F5344CB8AC3E}">
        <p14:creationId xmlns:p14="http://schemas.microsoft.com/office/powerpoint/2010/main" val="39413787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solidFill>
                <a:prstClr val="black"/>
              </a:solidFill>
            </a:endParaRPr>
          </a:p>
        </p:txBody>
      </p:sp>
      <p:sp>
        <p:nvSpPr>
          <p:cNvPr id="96259"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eaLnBrk="0" hangingPunct="0"/>
            <a:r>
              <a:rPr lang="en-US" sz="1000" i="1" dirty="0">
                <a:solidFill>
                  <a:prstClr val="black"/>
                </a:solidFill>
              </a:rPr>
              <a:t>29</a:t>
            </a:r>
          </a:p>
        </p:txBody>
      </p:sp>
      <p:sp>
        <p:nvSpPr>
          <p:cNvPr id="96260"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solidFill>
                <a:prstClr val="black"/>
              </a:solidFill>
            </a:endParaRPr>
          </a:p>
        </p:txBody>
      </p:sp>
      <p:sp>
        <p:nvSpPr>
          <p:cNvPr id="96261"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solidFill>
                <a:prstClr val="black"/>
              </a:solidFill>
            </a:endParaRPr>
          </a:p>
        </p:txBody>
      </p:sp>
      <p:sp>
        <p:nvSpPr>
          <p:cNvPr id="96262" name="Rectangle 6"/>
          <p:cNvSpPr>
            <a:spLocks noGrp="1" noRot="1" noChangeAspect="1" noChangeArrowheads="1" noTextEdit="1"/>
          </p:cNvSpPr>
          <p:nvPr>
            <p:ph type="sldImg"/>
          </p:nvPr>
        </p:nvSpPr>
        <p:spPr>
          <a:xfrm>
            <a:off x="1189038" y="703263"/>
            <a:ext cx="4632325" cy="3473450"/>
          </a:xfrm>
          <a:ln cap="flat"/>
        </p:spPr>
      </p:sp>
      <p:sp>
        <p:nvSpPr>
          <p:cNvPr id="96263" name="Rectangle 7"/>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solidFill>
                  <a:schemeClr val="tx2"/>
                </a:solidFill>
                <a:cs typeface="Times New Roman" pitchFamily="18" charset="0"/>
              </a:rPr>
              <a:t>For</a:t>
            </a:r>
            <a:r>
              <a:rPr lang="en-US" baseline="0" dirty="0">
                <a:solidFill>
                  <a:schemeClr val="tx2"/>
                </a:solidFill>
                <a:cs typeface="Times New Roman" pitchFamily="18" charset="0"/>
              </a:rPr>
              <a:t> example, if t</a:t>
            </a:r>
            <a:r>
              <a:rPr lang="en-US" dirty="0">
                <a:solidFill>
                  <a:schemeClr val="tx2"/>
                </a:solidFill>
                <a:cs typeface="Times New Roman" pitchFamily="18" charset="0"/>
              </a:rPr>
              <a:t>he gross profit on an original intra-entity sale was 30 percent of a</a:t>
            </a:r>
            <a:r>
              <a:rPr lang="en-US" baseline="0" dirty="0">
                <a:solidFill>
                  <a:schemeClr val="tx2"/>
                </a:solidFill>
                <a:cs typeface="Times New Roman" pitchFamily="18" charset="0"/>
              </a:rPr>
              <a:t> $10,000</a:t>
            </a:r>
            <a:r>
              <a:rPr lang="en-US" dirty="0">
                <a:solidFill>
                  <a:schemeClr val="tx2"/>
                </a:solidFill>
                <a:cs typeface="Times New Roman" pitchFamily="18" charset="0"/>
              </a:rPr>
              <a:t> sale, investor profit associated with the remaining items is $3,000 ($10,000 × 30%). However, 40 percent of the investee’s stock is held. Therefore, just $1,200 ($3,000 × 40%) of this profit is deferred. Investor’s ownership percentage reflects the intra-entity portion of the profit. The total $3,000 gross profit within the ending inventory balance is not the amount deferred. Rather, 40 percent of that gross profit is viewed as the currently deferred figure.</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solidFill>
                  <a:schemeClr val="tx2"/>
                </a:solidFill>
                <a:cs typeface="Times New Roman" pitchFamily="18" charset="0"/>
              </a:rPr>
              <a:t>After calculating the appropriate deferral, the investor decreases current equity income by $1,200 to reflect the deferred portion of the intra-entity profit. This procedure temporarily removes this portion of the profit from the investor’s books in 2018 until the investee disposes of the inventory in 2019.</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solidFill>
                <a:schemeClr val="tx2"/>
              </a:solidFill>
              <a:cs typeface="Times New Roman" pitchFamily="18"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solidFill>
                  <a:schemeClr val="tx2"/>
                </a:solidFill>
                <a:cs typeface="Times New Roman" pitchFamily="18" charset="0"/>
              </a:rPr>
              <a:t>By merely reversing the preceding deferral entry, the accountant succeeds in moving the investor’s profit into the appropriate time period. Recognition shifts from the year of inventory transfer to the year in which the sale to customers outside of the affiliated entity takes place.</a:t>
            </a:r>
          </a:p>
        </p:txBody>
      </p:sp>
    </p:spTree>
    <p:extLst>
      <p:ext uri="{BB962C8B-B14F-4D97-AF65-F5344CB8AC3E}">
        <p14:creationId xmlns:p14="http://schemas.microsoft.com/office/powerpoint/2010/main" val="14490796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96259"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eaLnBrk="0" hangingPunct="0"/>
            <a:r>
              <a:rPr lang="en-US" sz="1000" i="1" dirty="0"/>
              <a:t>29</a:t>
            </a:r>
          </a:p>
        </p:txBody>
      </p:sp>
      <p:sp>
        <p:nvSpPr>
          <p:cNvPr id="96260"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96261"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96262" name="Rectangle 6"/>
          <p:cNvSpPr>
            <a:spLocks noGrp="1" noRot="1" noChangeAspect="1" noChangeArrowheads="1" noTextEdit="1"/>
          </p:cNvSpPr>
          <p:nvPr>
            <p:ph type="sldImg"/>
          </p:nvPr>
        </p:nvSpPr>
        <p:spPr>
          <a:xfrm>
            <a:off x="1189038" y="703263"/>
            <a:ext cx="4632325" cy="3473450"/>
          </a:xfrm>
          <a:ln cap="flat"/>
        </p:spPr>
      </p:sp>
      <p:sp>
        <p:nvSpPr>
          <p:cNvPr id="96263" name="Rectangle 7"/>
          <p:cNvSpPr>
            <a:spLocks noGrp="1" noChangeArrowheads="1"/>
          </p:cNvSpPr>
          <p:nvPr>
            <p:ph type="body" idx="1"/>
          </p:nvPr>
        </p:nvSpPr>
        <p:spPr>
          <a:noFill/>
          <a:ln w="9525"/>
        </p:spPr>
        <p:txBody>
          <a:bodyPr/>
          <a:lstStyle/>
          <a:p>
            <a:r>
              <a:rPr lang="en-US" sz="1200" kern="1200" dirty="0">
                <a:solidFill>
                  <a:schemeClr val="tx1"/>
                </a:solidFill>
                <a:effectLst/>
                <a:latin typeface="Times New Roman" pitchFamily="18" charset="0"/>
                <a:ea typeface="+mn-ea"/>
                <a:cs typeface="+mn-cs"/>
              </a:rPr>
              <a:t>Unlike consolidated financial statements, the equity method reports upstream sales of inventory in the same manner as downstream sales. The investor’s share of gross profits remaining in ending inventory are deferred until the items are used or sold to unrelated parties.</a:t>
            </a:r>
          </a:p>
          <a:p>
            <a:endParaRPr lang="en-US" sz="1200" kern="1200" dirty="0">
              <a:solidFill>
                <a:schemeClr val="tx1"/>
              </a:solidFill>
              <a:effectLst/>
              <a:latin typeface="Times New Roman" pitchFamily="18" charset="0"/>
              <a:ea typeface="+mn-ea"/>
              <a:cs typeface="+mn-cs"/>
            </a:endParaRPr>
          </a:p>
          <a:p>
            <a:r>
              <a:rPr lang="en-US" sz="1200" kern="1200" dirty="0">
                <a:solidFill>
                  <a:schemeClr val="tx1"/>
                </a:solidFill>
                <a:effectLst/>
                <a:latin typeface="Times New Roman" pitchFamily="18" charset="0"/>
                <a:ea typeface="+mn-ea"/>
                <a:cs typeface="+mn-cs"/>
              </a:rPr>
              <a:t>Again, a deferral of the gross profit created by the intra-entity sale is necessary for proper timing of income recognition.</a:t>
            </a:r>
            <a:r>
              <a:rPr lang="en-US" sz="1200" kern="1200" baseline="0" dirty="0">
                <a:solidFill>
                  <a:schemeClr val="tx1"/>
                </a:solidFill>
                <a:effectLst/>
                <a:latin typeface="Times New Roman" pitchFamily="18" charset="0"/>
                <a:ea typeface="+mn-ea"/>
                <a:cs typeface="+mn-cs"/>
              </a:rPr>
              <a:t> </a:t>
            </a:r>
            <a:r>
              <a:rPr lang="en-US" sz="1200" kern="1200" dirty="0">
                <a:solidFill>
                  <a:schemeClr val="tx1"/>
                </a:solidFill>
                <a:effectLst/>
                <a:latin typeface="Times New Roman" pitchFamily="18" charset="0"/>
                <a:ea typeface="+mn-ea"/>
                <a:cs typeface="+mn-cs"/>
              </a:rPr>
              <a:t>Under the equity method for investments with significant influence, the direction of the sale between the investor and investee (upstream or downstream) has no effect on the final amounts reported in the financial statements.</a:t>
            </a:r>
          </a:p>
          <a:p>
            <a:endParaRPr lang="en-US" sz="1200" kern="1200" dirty="0">
              <a:solidFill>
                <a:schemeClr val="tx1"/>
              </a:solidFill>
              <a:effectLst/>
              <a:latin typeface="Times New Roman" pitchFamily="18" charset="0"/>
              <a:ea typeface="+mn-ea"/>
              <a:cs typeface="+mn-cs"/>
            </a:endParaRPr>
          </a:p>
          <a:p>
            <a:r>
              <a:rPr lang="en-US" sz="1200" kern="1200" dirty="0">
                <a:solidFill>
                  <a:schemeClr val="tx1"/>
                </a:solidFill>
                <a:effectLst/>
                <a:latin typeface="Times New Roman" pitchFamily="18" charset="0"/>
                <a:ea typeface="+mn-ea"/>
                <a:cs typeface="+mn-cs"/>
              </a:rPr>
              <a:t>The income accrual is reduced because the investor defers its portion of the intra-entity gross profit. When the investor eventually consumes or sells the merchandise, the deferral is reversed. The effects of the inventory transfer are reported in the proper accounting period when sales to an outside party allow the recognition of the previously deferred intra-entity gross profit.</a:t>
            </a:r>
          </a:p>
          <a:p>
            <a:endParaRPr lang="en-US" sz="1200" kern="1200" dirty="0">
              <a:solidFill>
                <a:schemeClr val="tx1"/>
              </a:solidFill>
              <a:effectLst/>
              <a:latin typeface="Times New Roman" pitchFamily="18" charset="0"/>
              <a:ea typeface="+mn-ea"/>
              <a:cs typeface="+mn-cs"/>
            </a:endParaRPr>
          </a:p>
          <a:p>
            <a:r>
              <a:rPr lang="en-US" sz="1200" kern="1200" dirty="0">
                <a:solidFill>
                  <a:schemeClr val="tx1"/>
                </a:solidFill>
                <a:effectLst/>
                <a:latin typeface="Times New Roman" pitchFamily="18" charset="0"/>
                <a:ea typeface="+mn-ea"/>
                <a:cs typeface="+mn-cs"/>
              </a:rPr>
              <a:t>In an upstream sale, the investor’s own inventory account contains the deferred gross profit.</a:t>
            </a:r>
            <a:r>
              <a:rPr lang="en-US" sz="1200" kern="1200" baseline="0" dirty="0">
                <a:solidFill>
                  <a:schemeClr val="tx1"/>
                </a:solidFill>
                <a:effectLst/>
                <a:latin typeface="Times New Roman" pitchFamily="18" charset="0"/>
                <a:ea typeface="+mn-ea"/>
                <a:cs typeface="+mn-cs"/>
              </a:rPr>
              <a:t> </a:t>
            </a:r>
            <a:r>
              <a:rPr lang="en-US" sz="1200" kern="1200" dirty="0">
                <a:solidFill>
                  <a:schemeClr val="tx1"/>
                </a:solidFill>
                <a:effectLst/>
                <a:latin typeface="Times New Roman" pitchFamily="18" charset="0"/>
                <a:ea typeface="+mn-ea"/>
                <a:cs typeface="+mn-cs"/>
              </a:rPr>
              <a:t>The previous entry, though, defers recognition of this profit by decreasing the</a:t>
            </a:r>
            <a:r>
              <a:rPr lang="en-US" sz="1200" kern="1200" baseline="0" dirty="0">
                <a:solidFill>
                  <a:schemeClr val="tx1"/>
                </a:solidFill>
                <a:effectLst/>
                <a:latin typeface="Times New Roman" pitchFamily="18" charset="0"/>
                <a:ea typeface="+mn-ea"/>
                <a:cs typeface="+mn-cs"/>
              </a:rPr>
              <a:t> investor’s</a:t>
            </a:r>
            <a:r>
              <a:rPr lang="en-US" sz="1200" kern="1200" dirty="0">
                <a:solidFill>
                  <a:schemeClr val="tx1"/>
                </a:solidFill>
                <a:effectLst/>
                <a:latin typeface="Times New Roman" pitchFamily="18" charset="0"/>
                <a:ea typeface="+mn-ea"/>
                <a:cs typeface="+mn-cs"/>
              </a:rPr>
              <a:t> investment account rather than the inventory balance. An alternative treatment would be the direct reduction of the investor’s inventory balance as a means of accounting for the deferred amount. Although this alternative is acceptable, decreasing the investment account remains the traditional approach for deferring gross profits, even for upstream sales.</a:t>
            </a:r>
          </a:p>
        </p:txBody>
      </p:sp>
    </p:spTree>
    <p:extLst>
      <p:ext uri="{BB962C8B-B14F-4D97-AF65-F5344CB8AC3E}">
        <p14:creationId xmlns:p14="http://schemas.microsoft.com/office/powerpoint/2010/main" val="134135491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96259"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eaLnBrk="0" hangingPunct="0"/>
            <a:r>
              <a:rPr lang="en-US" sz="1000" i="1" dirty="0"/>
              <a:t>29</a:t>
            </a:r>
          </a:p>
        </p:txBody>
      </p:sp>
      <p:sp>
        <p:nvSpPr>
          <p:cNvPr id="96260"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96261"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96262" name="Rectangle 6"/>
          <p:cNvSpPr>
            <a:spLocks noGrp="1" noRot="1" noChangeAspect="1" noChangeArrowheads="1" noTextEdit="1"/>
          </p:cNvSpPr>
          <p:nvPr>
            <p:ph type="sldImg"/>
          </p:nvPr>
        </p:nvSpPr>
        <p:spPr>
          <a:xfrm>
            <a:off x="1189038" y="703263"/>
            <a:ext cx="4632325" cy="3473450"/>
          </a:xfrm>
          <a:ln cap="flat"/>
        </p:spPr>
      </p:sp>
      <p:sp>
        <p:nvSpPr>
          <p:cNvPr id="96263" name="Rectangle 7"/>
          <p:cNvSpPr>
            <a:spLocks noGrp="1" noChangeArrowheads="1"/>
          </p:cNvSpPr>
          <p:nvPr>
            <p:ph type="body" idx="1"/>
          </p:nvPr>
        </p:nvSpPr>
        <p:spPr>
          <a:noFill/>
          <a:ln w="9525"/>
        </p:spPr>
        <p:txBody>
          <a:bodyPr/>
          <a:lstStyle/>
          <a:p>
            <a:r>
              <a:rPr lang="en-US" sz="1200" kern="1200" dirty="0">
                <a:solidFill>
                  <a:schemeClr val="tx1"/>
                </a:solidFill>
                <a:effectLst/>
                <a:latin typeface="Times New Roman" pitchFamily="18" charset="0"/>
                <a:ea typeface="+mn-ea"/>
                <a:cs typeface="+mn-cs"/>
              </a:rPr>
              <a:t>During the current year, the investee sells merchandise costing $40,000 to the investor for $60,000. At the end of the fiscal period, the investor still retains $15,000 of the goods. The investee reports net income of $120,000 for the year. The investor records a</a:t>
            </a:r>
            <a:r>
              <a:rPr lang="en-US" sz="1200" kern="1200" baseline="0" dirty="0">
                <a:solidFill>
                  <a:schemeClr val="tx1"/>
                </a:solidFill>
                <a:effectLst/>
                <a:latin typeface="Times New Roman" pitchFamily="18" charset="0"/>
                <a:ea typeface="+mn-ea"/>
                <a:cs typeface="+mn-cs"/>
              </a:rPr>
              <a:t> journal entry t</a:t>
            </a:r>
            <a:r>
              <a:rPr lang="en-US" sz="1200" kern="1200" dirty="0">
                <a:solidFill>
                  <a:schemeClr val="tx1"/>
                </a:solidFill>
                <a:effectLst/>
                <a:latin typeface="Times New Roman" pitchFamily="18" charset="0"/>
                <a:ea typeface="+mn-ea"/>
                <a:cs typeface="+mn-cs"/>
              </a:rPr>
              <a:t>o reflect the basic accrual of the investee’s earnings.</a:t>
            </a:r>
          </a:p>
          <a:p>
            <a:endParaRPr lang="en-US" sz="1200" kern="1200" dirty="0">
              <a:solidFill>
                <a:schemeClr val="tx1"/>
              </a:solidFill>
              <a:effectLst/>
              <a:latin typeface="Times New Roman" pitchFamily="18" charset="0"/>
              <a:ea typeface="+mn-ea"/>
              <a:cs typeface="+mn-cs"/>
            </a:endParaRPr>
          </a:p>
          <a:p>
            <a:r>
              <a:rPr lang="en-US" sz="1200" kern="1200" dirty="0">
                <a:solidFill>
                  <a:schemeClr val="tx1"/>
                </a:solidFill>
                <a:effectLst/>
                <a:latin typeface="Times New Roman" pitchFamily="18" charset="0"/>
                <a:ea typeface="+mn-ea"/>
                <a:cs typeface="+mn-cs"/>
              </a:rPr>
              <a:t>Based on this calculation, a second entry is required of the investor at year-end. After the adjustment, the investor reports earnings from this equity investment of $46,000 ($48,000 − $2,000). The income accrual is reduced because the investor defers its portion of the intra-entity gross profit. When the investor eventually consumes or sells the $15,000 in merchandise, the preceding journal entry is reversed. In this way, the effects of the inventory transfer are reported in the proper accounting period when sales to an outside party allow the recognition of the previously deferred intra-entity gross profit. The previous entry</a:t>
            </a:r>
            <a:r>
              <a:rPr lang="en-US" sz="1200" kern="1200" baseline="0" dirty="0">
                <a:solidFill>
                  <a:schemeClr val="tx1"/>
                </a:solidFill>
                <a:effectLst/>
                <a:latin typeface="Times New Roman" pitchFamily="18" charset="0"/>
                <a:ea typeface="+mn-ea"/>
                <a:cs typeface="+mn-cs"/>
              </a:rPr>
              <a:t> </a:t>
            </a:r>
            <a:r>
              <a:rPr lang="en-US" sz="1200" kern="1200" dirty="0">
                <a:solidFill>
                  <a:schemeClr val="tx1"/>
                </a:solidFill>
                <a:effectLst/>
                <a:latin typeface="Times New Roman" pitchFamily="18" charset="0"/>
                <a:ea typeface="+mn-ea"/>
                <a:cs typeface="+mn-cs"/>
              </a:rPr>
              <a:t>defers recognition of profit by decreasing the investor’s investment account rather than the inventory balance.</a:t>
            </a:r>
          </a:p>
        </p:txBody>
      </p:sp>
    </p:spTree>
    <p:extLst>
      <p:ext uri="{BB962C8B-B14F-4D97-AF65-F5344CB8AC3E}">
        <p14:creationId xmlns:p14="http://schemas.microsoft.com/office/powerpoint/2010/main" val="193293336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xfrm>
            <a:off x="1189038" y="703263"/>
            <a:ext cx="4632325" cy="3473450"/>
          </a:xfrm>
          <a:ln/>
        </p:spPr>
      </p:sp>
      <p:sp>
        <p:nvSpPr>
          <p:cNvPr id="99331"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It is important to realize that business decisions, including equity investments, typically involve the assessment of a wide range of consequences. For example, managers frequently are very interested in how financial statements report the effects of their decisions. This attention to financial reporting effects of business decisions arises because measurements of financial performance often affect the following:</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The firm’s ability to raise capital.</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Managerial compensation.</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The ability to meet debt covenants and future interest rates.</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Managers’ reputations.</a:t>
            </a:r>
            <a:endParaRPr lang="en-US" dirty="0"/>
          </a:p>
        </p:txBody>
      </p:sp>
    </p:spTree>
    <p:extLst>
      <p:ext uri="{BB962C8B-B14F-4D97-AF65-F5344CB8AC3E}">
        <p14:creationId xmlns:p14="http://schemas.microsoft.com/office/powerpoint/2010/main" val="166385170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xfrm>
            <a:off x="1189038" y="703263"/>
            <a:ext cx="4632325" cy="3473450"/>
          </a:xfrm>
          <a:ln/>
        </p:spPr>
      </p:sp>
      <p:sp>
        <p:nvSpPr>
          <p:cNvPr id="99331" name="Rectangle 3"/>
          <p:cNvSpPr>
            <a:spLocks noGrp="1" noChangeArrowheads="1"/>
          </p:cNvSpPr>
          <p:nvPr>
            <p:ph type="body" idx="1"/>
          </p:nvPr>
        </p:nvSpPr>
        <p:spPr>
          <a:noFill/>
          <a:ln w="9525"/>
        </p:spPr>
        <p:txBody>
          <a:bodyPr/>
          <a:lstStyle/>
          <a:p>
            <a:r>
              <a:rPr lang="en-US" dirty="0"/>
              <a:t>Over the past several decades, thousands of business firms have accounted for their investments using the equity method. Recently, however, the equity method has come under criticism for the following: </a:t>
            </a:r>
          </a:p>
          <a:p>
            <a:pPr marL="171450" indent="-171450">
              <a:buFont typeface="Arial"/>
              <a:buChar char="•"/>
            </a:pPr>
            <a:r>
              <a:rPr lang="en-US" dirty="0"/>
              <a:t>Emphasizing the 20</a:t>
            </a:r>
            <a:r>
              <a:rPr lang="en-US" baseline="0" dirty="0"/>
              <a:t>–</a:t>
            </a:r>
            <a:r>
              <a:rPr lang="en-US" dirty="0"/>
              <a:t>50 percent of voting stock in determining significant influence versus control. </a:t>
            </a:r>
          </a:p>
          <a:p>
            <a:pPr marL="171450" indent="-171450">
              <a:buFont typeface="Arial"/>
              <a:buChar char="•"/>
            </a:pPr>
            <a:r>
              <a:rPr lang="en-US" dirty="0"/>
              <a:t>Allowing off-balance-sheet financing. </a:t>
            </a:r>
          </a:p>
          <a:p>
            <a:pPr marL="171450" indent="-171450">
              <a:buFont typeface="Arial"/>
              <a:buChar char="•"/>
            </a:pPr>
            <a:r>
              <a:rPr lang="en-US" dirty="0"/>
              <a:t>Potentially biasing performance ratios.</a:t>
            </a:r>
          </a:p>
          <a:p>
            <a:pPr marL="0" indent="0">
              <a:buFont typeface="Arial"/>
              <a:buNone/>
            </a:pPr>
            <a:endParaRPr lang="en-US" dirty="0"/>
          </a:p>
          <a:p>
            <a:r>
              <a:rPr lang="en-US" dirty="0"/>
              <a:t>The guidelines for the equity method suggest that a 20–50 percent ownership of voting shares indicates significant influence that falls short of control. But can one firm exert “control” over another firm absent an interest of more than 50 percent? Clearly, if one firm controls another, consolidation is the appropriate financial reporting technique. However, over the years, firms have learned ways to control other firms despite owning less than 50 percent of voting shares.</a:t>
            </a:r>
          </a:p>
        </p:txBody>
      </p:sp>
    </p:spTree>
    <p:extLst>
      <p:ext uri="{BB962C8B-B14F-4D97-AF65-F5344CB8AC3E}">
        <p14:creationId xmlns:p14="http://schemas.microsoft.com/office/powerpoint/2010/main" val="314992006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703263"/>
            <a:ext cx="4632325" cy="3473450"/>
          </a:xfrm>
        </p:spPr>
      </p:sp>
      <p:sp>
        <p:nvSpPr>
          <p:cNvPr id="3" name="Notes Placeholder 2"/>
          <p:cNvSpPr>
            <a:spLocks noGrp="1"/>
          </p:cNvSpPr>
          <p:nvPr>
            <p:ph type="body" idx="1"/>
          </p:nvPr>
        </p:nvSpPr>
        <p:spPr/>
        <p:txBody>
          <a:bodyPr/>
          <a:lstStyle/>
          <a:p>
            <a:r>
              <a:rPr lang="en-US" dirty="0">
                <a:latin typeface="Times New Roman" pitchFamily="18" charset="0"/>
                <a:cs typeface="Times New Roman" pitchFamily="18" charset="0"/>
              </a:rPr>
              <a:t>LO 1-8:</a:t>
            </a:r>
            <a:r>
              <a:rPr lang="en-US" baseline="0" dirty="0">
                <a:latin typeface="Times New Roman" pitchFamily="18" charset="0"/>
                <a:cs typeface="Times New Roman" pitchFamily="18" charset="0"/>
              </a:rPr>
              <a:t> </a:t>
            </a:r>
            <a:r>
              <a:rPr lang="en-US" sz="1200" dirty="0">
                <a:latin typeface="Times New Roman" pitchFamily="18" charset="0"/>
                <a:cs typeface="Times New Roman" pitchFamily="18" charset="0"/>
              </a:rPr>
              <a:t>Explain the rationale and reporting implications of fair-value accounting for investments otherwise accounted for by the equity method.</a:t>
            </a:r>
          </a:p>
        </p:txBody>
      </p:sp>
    </p:spTree>
    <p:extLst>
      <p:ext uri="{BB962C8B-B14F-4D97-AF65-F5344CB8AC3E}">
        <p14:creationId xmlns:p14="http://schemas.microsoft.com/office/powerpoint/2010/main" val="121916452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xfrm>
            <a:off x="1189038" y="703263"/>
            <a:ext cx="4632325" cy="3473450"/>
          </a:xfrm>
          <a:ln/>
        </p:spPr>
      </p:sp>
      <p:sp>
        <p:nvSpPr>
          <p:cNvPr id="10035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Financial reporting standards allow a fair-value option under which an entity may irrevocably elect fair value as the initial and subsequent measurement attribute for certain financial assets and financial liabilities. Under the fair-value option, changes in the fair value of the elected financial items are included in earnings. Among the many financial assets available for the fair-value option were investments otherwise accounted for under the equity method. </a:t>
            </a:r>
          </a:p>
        </p:txBody>
      </p:sp>
    </p:spTree>
    <p:extLst>
      <p:ext uri="{BB962C8B-B14F-4D97-AF65-F5344CB8AC3E}">
        <p14:creationId xmlns:p14="http://schemas.microsoft.com/office/powerpoint/2010/main" val="198342963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xfrm>
            <a:off x="1189038" y="703263"/>
            <a:ext cx="4632325" cy="3473450"/>
          </a:xfrm>
          <a:ln/>
        </p:spPr>
      </p:sp>
      <p:sp>
        <p:nvSpPr>
          <p:cNvPr id="100355" name="Rectangle 3"/>
          <p:cNvSpPr>
            <a:spLocks noGrp="1" noChangeArrowheads="1"/>
          </p:cNvSpPr>
          <p:nvPr>
            <p:ph type="body" idx="1"/>
          </p:nvPr>
        </p:nvSpPr>
        <p:spPr>
          <a:noFill/>
          <a:ln w="9525"/>
        </p:spPr>
        <p:txBody>
          <a:bodyPr/>
          <a:lstStyle/>
          <a:p>
            <a:r>
              <a:rPr lang="en-US" dirty="0"/>
              <a:t>As FASB ASC (para. 825-10-10-1) observes, the objective of the fair-value option is</a:t>
            </a:r>
          </a:p>
          <a:p>
            <a:endParaRPr lang="en-US" dirty="0"/>
          </a:p>
          <a:p>
            <a:pPr lvl="1"/>
            <a:r>
              <a:rPr lang="en-US" dirty="0"/>
              <a:t>to improve financial reporting by providing entities with the opportunity to mitigate volatility in reported earnings caused by measuring related assets and liabilities differently without having to apply complex hedge accounting provisions.</a:t>
            </a:r>
          </a:p>
          <a:p>
            <a:pPr lvl="1"/>
            <a:endParaRPr lang="en-US" dirty="0"/>
          </a:p>
          <a:p>
            <a:pPr lvl="0"/>
            <a:r>
              <a:rPr lang="en-US" dirty="0"/>
              <a:t>Thus, the fair-value option is designed to match asset valuation with fair-value reporting requirements for many liabilities.</a:t>
            </a:r>
          </a:p>
        </p:txBody>
      </p:sp>
    </p:spTree>
    <p:extLst>
      <p:ext uri="{BB962C8B-B14F-4D97-AF65-F5344CB8AC3E}">
        <p14:creationId xmlns:p14="http://schemas.microsoft.com/office/powerpoint/2010/main" val="401843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63491"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eaLnBrk="0" hangingPunct="0"/>
            <a:r>
              <a:rPr lang="en-US" sz="1000" i="1" dirty="0"/>
              <a:t>3</a:t>
            </a:r>
          </a:p>
        </p:txBody>
      </p:sp>
      <p:sp>
        <p:nvSpPr>
          <p:cNvPr id="63492"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63493"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63494" name="Rectangle 6"/>
          <p:cNvSpPr>
            <a:spLocks noGrp="1" noRot="1" noChangeAspect="1" noChangeArrowheads="1" noTextEdit="1"/>
          </p:cNvSpPr>
          <p:nvPr>
            <p:ph type="sldImg"/>
          </p:nvPr>
        </p:nvSpPr>
        <p:spPr>
          <a:xfrm>
            <a:off x="1189038" y="703263"/>
            <a:ext cx="4632325" cy="3473450"/>
          </a:xfrm>
          <a:ln cap="flat"/>
        </p:spPr>
      </p:sp>
      <p:sp>
        <p:nvSpPr>
          <p:cNvPr id="63495" name="Rectangle 7"/>
          <p:cNvSpPr>
            <a:spLocks noGrp="1" noChangeArrowheads="1"/>
          </p:cNvSpPr>
          <p:nvPr>
            <p:ph type="body" idx="1"/>
          </p:nvPr>
        </p:nvSpPr>
        <p:spPr>
          <a:noFill/>
          <a:ln w="9525"/>
        </p:spPr>
        <p:txBody>
          <a:bodyPr/>
          <a:lstStyle/>
          <a:p>
            <a:r>
              <a:rPr lang="en-US" dirty="0"/>
              <a:t>In many instances, an investor possesses only a small percentage of an investee company’s outstanding stock, perhaps only a few shares. Because of the limited level of ownership, the investor cannot expect to significantly affect the investee’s operations or decision making. These shares are bought in anticipation of cash dividends or in appreciation of stock market values. Such investments are recorded at cost and periodically adjusted to fair value according to the Financial Accounting Standards Board (FASB) </a:t>
            </a:r>
            <a:r>
              <a:rPr lang="en-US" i="1" dirty="0"/>
              <a:t>Accounting Standards Codification </a:t>
            </a:r>
            <a:r>
              <a:rPr lang="en-US" dirty="0"/>
              <a:t>(ASC) Topic 321, “Investments—Equity Securities.”</a:t>
            </a:r>
          </a:p>
        </p:txBody>
      </p:sp>
    </p:spTree>
    <p:extLst>
      <p:ext uri="{BB962C8B-B14F-4D97-AF65-F5344CB8AC3E}">
        <p14:creationId xmlns:p14="http://schemas.microsoft.com/office/powerpoint/2010/main" val="30961560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65539"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eaLnBrk="0" hangingPunct="0"/>
            <a:r>
              <a:rPr lang="en-US" sz="1000" i="1" dirty="0"/>
              <a:t>3</a:t>
            </a:r>
          </a:p>
        </p:txBody>
      </p:sp>
      <p:sp>
        <p:nvSpPr>
          <p:cNvPr id="65540"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65541"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65542" name="Rectangle 6"/>
          <p:cNvSpPr>
            <a:spLocks noGrp="1" noRot="1" noChangeAspect="1" noChangeArrowheads="1" noTextEdit="1"/>
          </p:cNvSpPr>
          <p:nvPr>
            <p:ph type="sldImg"/>
          </p:nvPr>
        </p:nvSpPr>
        <p:spPr>
          <a:xfrm>
            <a:off x="1189038" y="703263"/>
            <a:ext cx="4632325" cy="3473450"/>
          </a:xfrm>
          <a:ln cap="flat"/>
        </p:spPr>
      </p:sp>
      <p:sp>
        <p:nvSpPr>
          <p:cNvPr id="65543" name="Rectangle 7"/>
          <p:cNvSpPr>
            <a:spLocks noGrp="1" noChangeArrowheads="1"/>
          </p:cNvSpPr>
          <p:nvPr>
            <p:ph type="body" idx="1"/>
          </p:nvPr>
        </p:nvSpPr>
        <p:spPr>
          <a:noFill/>
          <a:ln w="9525"/>
        </p:spPr>
        <p:txBody>
          <a:bodyPr/>
          <a:lstStyle/>
          <a:p>
            <a:r>
              <a:rPr lang="en-US" dirty="0"/>
              <a:t>These procedures are followed for equity security investments when neither significant influence nor control is present.</a:t>
            </a:r>
          </a:p>
          <a:p>
            <a:pPr marL="171450" indent="-171450">
              <a:buFont typeface="Arial"/>
              <a:buChar char="•"/>
            </a:pPr>
            <a:r>
              <a:rPr lang="en-US" dirty="0"/>
              <a:t>Initial investments in equity securities are recorded at cost and subsequently adjusted to fair value if fair value is readily determinable (typically by reference to market value); otherwise, the investment remains at cost. </a:t>
            </a:r>
          </a:p>
          <a:p>
            <a:pPr marL="171450" indent="-171450">
              <a:buFont typeface="Arial"/>
              <a:buChar char="•"/>
            </a:pPr>
            <a:r>
              <a:rPr lang="en-US" dirty="0"/>
              <a:t>Changes in the fair values of equity securities during a reporting period are recognized as income.</a:t>
            </a:r>
          </a:p>
          <a:p>
            <a:pPr marL="171450" indent="-171450">
              <a:buFont typeface="Arial"/>
              <a:buChar char="•"/>
            </a:pPr>
            <a:r>
              <a:rPr lang="en-US" dirty="0"/>
              <a:t>Dividends declared on the equity securities are recognized as income.</a:t>
            </a:r>
          </a:p>
          <a:p>
            <a:endParaRPr lang="en-US" dirty="0"/>
          </a:p>
          <a:p>
            <a:r>
              <a:rPr lang="en-US" dirty="0"/>
              <a:t>FASB Accounting Standards Update (ASU) No. 2016, Financial Instruments—Overall, requires equity investments (except those accounted for under the equity method of accounting or those that result in consolidation of the investee) to be measured at fair value with changes in fair value recognized in net income, unless fair values are not readily determinable. Thus, the previous available-for-sale category with fair value changes recorded in other comprehensive income will no longer be available. The ASU is effective for fiscal years beginning after December 15, 2017, with early adoption permitted.</a:t>
            </a:r>
          </a:p>
        </p:txBody>
      </p:sp>
    </p:spTree>
    <p:extLst>
      <p:ext uri="{BB962C8B-B14F-4D97-AF65-F5344CB8AC3E}">
        <p14:creationId xmlns:p14="http://schemas.microsoft.com/office/powerpoint/2010/main" val="34474536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65539"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eaLnBrk="0" hangingPunct="0"/>
            <a:r>
              <a:rPr lang="en-US" sz="1000" i="1" dirty="0"/>
              <a:t>3</a:t>
            </a:r>
          </a:p>
        </p:txBody>
      </p:sp>
      <p:sp>
        <p:nvSpPr>
          <p:cNvPr id="65540"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65541"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65542" name="Rectangle 6"/>
          <p:cNvSpPr>
            <a:spLocks noGrp="1" noRot="1" noChangeAspect="1" noChangeArrowheads="1" noTextEdit="1"/>
          </p:cNvSpPr>
          <p:nvPr>
            <p:ph type="sldImg"/>
          </p:nvPr>
        </p:nvSpPr>
        <p:spPr>
          <a:xfrm>
            <a:off x="1189038" y="703263"/>
            <a:ext cx="4632325" cy="3473450"/>
          </a:xfrm>
          <a:ln cap="flat"/>
        </p:spPr>
      </p:sp>
      <p:sp>
        <p:nvSpPr>
          <p:cNvPr id="65543" name="Rectangle 7"/>
          <p:cNvSpPr>
            <a:spLocks noGrp="1" noChangeArrowheads="1"/>
          </p:cNvSpPr>
          <p:nvPr>
            <p:ph type="body" idx="1"/>
          </p:nvPr>
        </p:nvSpPr>
        <p:spPr>
          <a:noFill/>
          <a:ln w="9525"/>
        </p:spPr>
        <p:txBody>
          <a:bodyPr/>
          <a:lstStyle/>
          <a:p>
            <a:r>
              <a:rPr lang="en-US" dirty="0"/>
              <a:t>Investments in equity securities that employ the cost method often continue to be reported at their original cost over time. Income from cost method equity investments usually consists of the investor’s share of dividends declared by the investee. However, despite its emphasis on cost measurements, GAAP allows for two fair value assessments that may affect cost method amounts reported on the balance sheet and the income statement. </a:t>
            </a:r>
          </a:p>
          <a:p>
            <a:endParaRPr lang="en-US" dirty="0"/>
          </a:p>
          <a:p>
            <a:r>
              <a:rPr lang="en-US" dirty="0"/>
              <a:t>First, cost method equity investments periodically must be assessed for impairment to determine if the fair value of the investment is less than its carrying amount. The ASC allows a qualitative assessment to determine if impairment is likely. Because the fair value of a cost method equity investment is not readily available (by definition), if impairment is deemed likely, an entity must estimate a fair value for the investment to measure the amount (if any) of the impairment loss.</a:t>
            </a:r>
          </a:p>
          <a:p>
            <a:endParaRPr lang="en-US" baseline="0" dirty="0"/>
          </a:p>
          <a:p>
            <a:r>
              <a:rPr lang="en-US" dirty="0"/>
              <a:t>Second, ASC (321-10-35-2) allows for recognition of “observable price changes in orderly transactions for the identical or a similar investment of the same issuer.” Any unrealized holding gains (or losses) from these observable price changes are included in earnings with a corresponding adjustment to the investment account. So even if equity shares are only infrequently traded (and thus fair value is not readily determinable), such trades can provide a basis for financial statement recognition under the cost method for equity investments. </a:t>
            </a:r>
          </a:p>
        </p:txBody>
      </p:sp>
    </p:spTree>
    <p:extLst>
      <p:ext uri="{BB962C8B-B14F-4D97-AF65-F5344CB8AC3E}">
        <p14:creationId xmlns:p14="http://schemas.microsoft.com/office/powerpoint/2010/main" val="26461365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397256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68611" name="Rectangle 3"/>
          <p:cNvSpPr>
            <a:spLocks noChangeArrowheads="1"/>
          </p:cNvSpPr>
          <p:nvPr/>
        </p:nvSpPr>
        <p:spPr bwMode="auto">
          <a:xfrm>
            <a:off x="3972560" y="8831580"/>
            <a:ext cx="3037840" cy="464820"/>
          </a:xfrm>
          <a:prstGeom prst="rect">
            <a:avLst/>
          </a:prstGeom>
          <a:noFill/>
          <a:ln w="12700">
            <a:noFill/>
            <a:miter lim="800000"/>
            <a:headEnd/>
            <a:tailEnd/>
          </a:ln>
        </p:spPr>
        <p:txBody>
          <a:bodyPr lIns="19412" tIns="0" rIns="19412" bIns="0" anchor="b"/>
          <a:lstStyle/>
          <a:p>
            <a:pPr algn="r" eaLnBrk="0" hangingPunct="0"/>
            <a:r>
              <a:rPr lang="en-US" sz="1000" i="1" dirty="0"/>
              <a:t>4</a:t>
            </a:r>
          </a:p>
        </p:txBody>
      </p:sp>
      <p:sp>
        <p:nvSpPr>
          <p:cNvPr id="68612" name="Rectangle 4"/>
          <p:cNvSpPr>
            <a:spLocks noChangeArrowheads="1"/>
          </p:cNvSpPr>
          <p:nvPr/>
        </p:nvSpPr>
        <p:spPr bwMode="auto">
          <a:xfrm>
            <a:off x="0" y="883158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68613" name="Rectangle 5"/>
          <p:cNvSpPr>
            <a:spLocks noChangeArrowheads="1"/>
          </p:cNvSpPr>
          <p:nvPr/>
        </p:nvSpPr>
        <p:spPr bwMode="auto">
          <a:xfrm>
            <a:off x="0" y="0"/>
            <a:ext cx="3037840" cy="464820"/>
          </a:xfrm>
          <a:prstGeom prst="rect">
            <a:avLst/>
          </a:prstGeom>
          <a:noFill/>
          <a:ln w="12700">
            <a:noFill/>
            <a:miter lim="800000"/>
            <a:headEnd/>
            <a:tailEnd/>
          </a:ln>
        </p:spPr>
        <p:txBody>
          <a:bodyPr wrap="none" lIns="93177" tIns="46589" rIns="93177" bIns="46589" anchor="ctr"/>
          <a:lstStyle/>
          <a:p>
            <a:pPr eaLnBrk="0" hangingPunct="0"/>
            <a:endParaRPr lang="en-US" dirty="0"/>
          </a:p>
        </p:txBody>
      </p:sp>
      <p:sp>
        <p:nvSpPr>
          <p:cNvPr id="68614" name="Rectangle 6"/>
          <p:cNvSpPr>
            <a:spLocks noGrp="1" noRot="1" noChangeAspect="1" noChangeArrowheads="1" noTextEdit="1"/>
          </p:cNvSpPr>
          <p:nvPr>
            <p:ph type="sldImg"/>
          </p:nvPr>
        </p:nvSpPr>
        <p:spPr>
          <a:xfrm>
            <a:off x="1189038" y="703263"/>
            <a:ext cx="4632325" cy="3473450"/>
          </a:xfrm>
          <a:ln cap="flat"/>
        </p:spPr>
      </p:sp>
      <p:sp>
        <p:nvSpPr>
          <p:cNvPr id="68615" name="Rectangle 7"/>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Many corporate investors acquire enough shares to gain actual control over an investee’s operation. In financial accounting, such control is often achieved when a stockholder accumulates more than 50 percent of an organization’s outstanding voting stock. At that point, rather than simply influencing the investee’s decisions, the investor clearly can direct the entire decision-making process.</a:t>
            </a:r>
          </a:p>
          <a:p>
            <a:endParaRPr lang="en-US" sz="1200" b="0" i="0" u="none" strike="noStrike" kern="1200" baseline="0" dirty="0">
              <a:solidFill>
                <a:schemeClr val="tx1"/>
              </a:solidFill>
              <a:latin typeface="Times New Roman" pitchFamily="18" charset="0"/>
              <a:ea typeface="+mn-ea"/>
              <a:cs typeface="+mn-cs"/>
            </a:endParaRPr>
          </a:p>
          <a:p>
            <a:r>
              <a:rPr lang="en-US" sz="1200" b="0" i="0" u="none" strike="noStrike" kern="1200" baseline="0" dirty="0">
                <a:solidFill>
                  <a:schemeClr val="tx1"/>
                </a:solidFill>
                <a:latin typeface="Times New Roman" pitchFamily="18" charset="0"/>
                <a:ea typeface="+mn-ea"/>
                <a:cs typeface="+mn-cs"/>
              </a:rPr>
              <a:t>Investor control over an investee presents a special accounting challenge. Normally, when a majority of voting stock is held, the investor-investee relationship is so closely connected that the two corporations are viewed as a single entity for reporting purposes. Hence, an entirely different set of accounting procedures is applicable. Control generally requires the consolidation of the accounting information produced by the individual companies. Thus, a single set of financial statements is created for external reporting purposes with all assets, liabilities, revenues, and expenses brought together.</a:t>
            </a:r>
          </a:p>
        </p:txBody>
      </p:sp>
    </p:spTree>
    <p:extLst>
      <p:ext uri="{BB962C8B-B14F-4D97-AF65-F5344CB8AC3E}">
        <p14:creationId xmlns:p14="http://schemas.microsoft.com/office/powerpoint/2010/main" val="14233417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00900" y="0"/>
            <a:ext cx="194310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371600" y="0"/>
            <a:ext cx="567690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600200" y="76200"/>
            <a:ext cx="7391400" cy="1206500"/>
          </a:xfrm>
          <a:noFill/>
          <a:ln>
            <a:solidFill>
              <a:srgbClr val="002060"/>
            </a:solidFill>
          </a:ln>
        </p:spPr>
        <p:txBody>
          <a:bodyPr/>
          <a:lstStyle>
            <a:lvl1pPr>
              <a:defRPr sz="4000">
                <a:solidFill>
                  <a:srgbClr val="002060"/>
                </a:solidFill>
                <a:latin typeface="Times New Roman" pitchFamily="18" charset="0"/>
                <a:cs typeface="Times New Roman" pitchFamily="18" charset="0"/>
              </a:defRPr>
            </a:lvl1pPr>
          </a:lstStyle>
          <a:p>
            <a:r>
              <a:rPr lang="en-US"/>
              <a:t>Click to edit Master title style</a:t>
            </a:r>
          </a:p>
        </p:txBody>
      </p:sp>
      <p:sp>
        <p:nvSpPr>
          <p:cNvPr id="3" name="Content Placeholder 2"/>
          <p:cNvSpPr>
            <a:spLocks noGrp="1"/>
          </p:cNvSpPr>
          <p:nvPr>
            <p:ph idx="1"/>
          </p:nvPr>
        </p:nvSpPr>
        <p:spPr>
          <a:xfrm>
            <a:off x="1600200" y="1676400"/>
            <a:ext cx="7086600" cy="4267200"/>
          </a:xfrm>
        </p:spPr>
        <p:txBody>
          <a:bodyPr/>
          <a:lstStyle>
            <a:lvl1pPr>
              <a:buClr>
                <a:srgbClr val="000066"/>
              </a:buClr>
              <a:buFont typeface="Wingdings" pitchFamily="2" charset="2"/>
              <a:buChar char="Ø"/>
              <a:defRPr>
                <a:solidFill>
                  <a:srgbClr val="002060"/>
                </a:solidFill>
              </a:defRPr>
            </a:lvl1pPr>
            <a:lvl2pPr>
              <a:buClr>
                <a:srgbClr val="000066"/>
              </a:buClr>
              <a:buFont typeface="Wingdings" pitchFamily="2" charset="2"/>
              <a:buChar char="Ø"/>
              <a:defRPr>
                <a:solidFill>
                  <a:srgbClr val="002060"/>
                </a:solidFill>
              </a:defRPr>
            </a:lvl2pPr>
            <a:lvl3pPr>
              <a:buClr>
                <a:srgbClr val="000066"/>
              </a:buClr>
              <a:buFont typeface="Wingdings" pitchFamily="2" charset="2"/>
              <a:buChar char="Ø"/>
              <a:defRPr>
                <a:solidFill>
                  <a:srgbClr val="002060"/>
                </a:solidFill>
              </a:defRPr>
            </a:lvl3pPr>
            <a:lvl4pPr>
              <a:buClr>
                <a:srgbClr val="000066"/>
              </a:buClr>
              <a:buFont typeface="Wingdings" pitchFamily="2" charset="2"/>
              <a:buChar char="Ø"/>
              <a:defRPr>
                <a:solidFill>
                  <a:srgbClr val="002060"/>
                </a:solidFill>
              </a:defRPr>
            </a:lvl4pPr>
            <a:lvl5pPr>
              <a:buClr>
                <a:srgbClr val="000066"/>
              </a:buClr>
              <a:buFont typeface="Wingdings" pitchFamily="2" charset="2"/>
              <a:buChar char="Ø"/>
              <a:defRPr>
                <a:solidFill>
                  <a:srgbClr val="00206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userDrawn="1">
            <p:ph type="dt" sz="half" idx="10"/>
          </p:nvPr>
        </p:nvSpPr>
        <p:spPr>
          <a:xfrm>
            <a:off x="1447800" y="6461125"/>
            <a:ext cx="1981200" cy="473075"/>
          </a:xfrm>
        </p:spPr>
        <p:txBody>
          <a:bodyPr/>
          <a:lstStyle>
            <a:lvl1pPr>
              <a:defRPr sz="1200" b="1" dirty="0">
                <a:solidFill>
                  <a:srgbClr val="002060"/>
                </a:solidFill>
              </a:defRPr>
            </a:lvl1pPr>
          </a:lstStyle>
          <a:p>
            <a:pPr>
              <a:defRPr/>
            </a:pPr>
            <a:endParaRPr lang="en-US" dirty="0"/>
          </a:p>
        </p:txBody>
      </p:sp>
      <p:sp>
        <p:nvSpPr>
          <p:cNvPr id="6" name="Footer Placeholder 11"/>
          <p:cNvSpPr>
            <a:spLocks noGrp="1"/>
          </p:cNvSpPr>
          <p:nvPr userDrawn="1">
            <p:ph type="ftr" sz="quarter" idx="11"/>
          </p:nvPr>
        </p:nvSpPr>
        <p:spPr>
          <a:xfrm>
            <a:off x="2971800" y="6461125"/>
            <a:ext cx="5181600" cy="473075"/>
          </a:xfrm>
        </p:spPr>
        <p:txBody>
          <a:bodyPr/>
          <a:lstStyle>
            <a:lvl1pPr>
              <a:defRPr sz="1200" dirty="0"/>
            </a:lvl1pPr>
          </a:lstStyle>
          <a:p>
            <a:pPr>
              <a:defRPr/>
            </a:pPr>
            <a:r>
              <a:rPr lang="en-US" dirty="0"/>
              <a:t>Copyright © 2017 McGraw-Hill Companies, Inc. All rights reserved.</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00200" y="1371600"/>
            <a:ext cx="34671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219700" y="1371600"/>
            <a:ext cx="34671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600200" y="76200"/>
            <a:ext cx="7315200" cy="1206500"/>
          </a:xfrm>
          <a:prstGeom prst="roundRect">
            <a:avLst/>
          </a:prstGeom>
          <a:noFill/>
          <a:ln>
            <a:solidFill>
              <a:srgbClr val="002060"/>
            </a:solidFill>
          </a:ln>
        </p:spPr>
        <p:txBody>
          <a:bodyPr/>
          <a:lstStyle>
            <a:lvl1pPr>
              <a:defRPr sz="4000">
                <a:solidFill>
                  <a:srgbClr val="002060"/>
                </a:solidFill>
                <a:latin typeface="Times New Roman" pitchFamily="18" charset="0"/>
                <a:cs typeface="Times New Roman" pitchFamily="18" charset="0"/>
              </a:defRPr>
            </a:lvl1pPr>
          </a:lstStyle>
          <a:p>
            <a:r>
              <a:rPr lang="en-US"/>
              <a:t>Click to edit Master title style</a:t>
            </a:r>
          </a:p>
        </p:txBody>
      </p:sp>
      <p:sp>
        <p:nvSpPr>
          <p:cNvPr id="9" name="Rectangle 7"/>
          <p:cNvSpPr>
            <a:spLocks noChangeArrowheads="1"/>
          </p:cNvSpPr>
          <p:nvPr userDrawn="1"/>
        </p:nvSpPr>
        <p:spPr bwMode="auto">
          <a:xfrm>
            <a:off x="0" y="14514"/>
            <a:ext cx="1447800" cy="6858000"/>
          </a:xfrm>
          <a:prstGeom prst="rect">
            <a:avLst/>
          </a:prstGeom>
          <a:gradFill rotWithShape="1">
            <a:gsLst>
              <a:gs pos="46000">
                <a:srgbClr val="001122"/>
              </a:gs>
              <a:gs pos="100000">
                <a:srgbClr val="003366">
                  <a:shade val="94000"/>
                  <a:satMod val="135000"/>
                </a:srgbClr>
              </a:gs>
            </a:gsLst>
            <a:lin ang="5400000" scaled="1"/>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Arial"/>
              <a:ea typeface="+mn-ea"/>
              <a:cs typeface="+mn-cs"/>
            </a:endParaRPr>
          </a:p>
        </p:txBody>
      </p:sp>
      <p:sp>
        <p:nvSpPr>
          <p:cNvPr id="10" name="Date Placeholder 9"/>
          <p:cNvSpPr>
            <a:spLocks noGrp="1"/>
          </p:cNvSpPr>
          <p:nvPr>
            <p:ph type="dt" sz="half" idx="10"/>
          </p:nvPr>
        </p:nvSpPr>
        <p:spPr/>
        <p:txBody>
          <a:bodyPr/>
          <a:lstStyle/>
          <a:p>
            <a:pPr>
              <a:defRPr/>
            </a:pPr>
            <a:endParaRPr lang="en-US" dirty="0"/>
          </a:p>
        </p:txBody>
      </p:sp>
      <p:sp>
        <p:nvSpPr>
          <p:cNvPr id="11" name="Footer Placeholder 10"/>
          <p:cNvSpPr>
            <a:spLocks noGrp="1"/>
          </p:cNvSpPr>
          <p:nvPr>
            <p:ph type="ftr" sz="quarter" idx="11"/>
          </p:nvPr>
        </p:nvSpPr>
        <p:spPr/>
        <p:txBody>
          <a:bodyPr/>
          <a:lstStyle/>
          <a:p>
            <a:pPr>
              <a:defRPr/>
            </a:pPr>
            <a:r>
              <a:rPr lang="en-US" dirty="0"/>
              <a:t>Copyright © 2017 McGraw-Hill Companies, Inc. All rights reserved.</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solidFill>
                  <a:srgbClr val="000066"/>
                </a:solidFill>
              </a:defRPr>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buClr>
                <a:srgbClr val="000066"/>
              </a:buClr>
              <a:defRPr sz="3200">
                <a:solidFill>
                  <a:srgbClr val="000066"/>
                </a:solidFill>
              </a:defRPr>
            </a:lvl1pPr>
            <a:lvl2pPr>
              <a:buClr>
                <a:srgbClr val="000066"/>
              </a:buClr>
              <a:defRPr sz="2800">
                <a:solidFill>
                  <a:srgbClr val="000066"/>
                </a:solidFill>
              </a:defRPr>
            </a:lvl2pPr>
            <a:lvl3pPr>
              <a:buClr>
                <a:srgbClr val="000066"/>
              </a:buClr>
              <a:defRPr sz="2400">
                <a:solidFill>
                  <a:srgbClr val="000066"/>
                </a:solidFill>
              </a:defRPr>
            </a:lvl3pPr>
            <a:lvl4pPr>
              <a:buClr>
                <a:srgbClr val="000066"/>
              </a:buClr>
              <a:defRPr sz="2000">
                <a:solidFill>
                  <a:srgbClr val="000066"/>
                </a:solidFill>
              </a:defRPr>
            </a:lvl4pPr>
            <a:lvl5pPr>
              <a:buClr>
                <a:srgbClr val="000066"/>
              </a:buClr>
              <a:defRPr sz="2000">
                <a:solidFill>
                  <a:srgbClr val="000066"/>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solidFill>
                  <a:srgbClr val="00006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rgbClr val="000066"/>
                </a:solidFill>
              </a:defRPr>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solidFill>
                  <a:srgbClr val="000066"/>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solidFill>
                  <a:srgbClr val="00006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24000" y="76200"/>
            <a:ext cx="7543800" cy="1206500"/>
          </a:xfrm>
          <a:prstGeom prst="roundRect">
            <a:avLst>
              <a:gd name="adj" fmla="val 16667"/>
            </a:avLst>
          </a:prstGeom>
          <a:noFill/>
          <a:ln w="57150">
            <a:solidFill>
              <a:srgbClr val="002060"/>
            </a:solidFill>
            <a:miter lim="800000"/>
            <a:headEnd/>
            <a:tailEnd/>
          </a:ln>
        </p:spPr>
        <p:txBody>
          <a:bodyPr vert="horz" wrap="square" lIns="90488" tIns="44450" rIns="90488" bIns="4445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1600200" y="1600200"/>
            <a:ext cx="7086600" cy="44958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dirty="0"/>
              <a:t>Click to edit Master text styles</a:t>
            </a:r>
          </a:p>
          <a:p>
            <a:pPr lvl="1"/>
            <a:r>
              <a:rPr lang="en-US" dirty="0"/>
              <a:t>	click here for second level</a:t>
            </a:r>
          </a:p>
        </p:txBody>
      </p:sp>
      <p:sp>
        <p:nvSpPr>
          <p:cNvPr id="5" name="Date Placeholder 3"/>
          <p:cNvSpPr>
            <a:spLocks noGrp="1"/>
          </p:cNvSpPr>
          <p:nvPr userDrawn="1">
            <p:ph type="dt" sz="half" idx="2"/>
          </p:nvPr>
        </p:nvSpPr>
        <p:spPr>
          <a:xfrm>
            <a:off x="1447800" y="6537325"/>
            <a:ext cx="1981200" cy="473075"/>
          </a:xfrm>
          <a:prstGeom prst="rect">
            <a:avLst/>
          </a:prstGeom>
        </p:spPr>
        <p:txBody>
          <a:bodyPr/>
          <a:lstStyle>
            <a:lvl1pPr eaLnBrk="0" hangingPunct="0">
              <a:defRPr sz="1200" b="1" i="1" dirty="0">
                <a:solidFill>
                  <a:srgbClr val="002060"/>
                </a:solidFill>
              </a:defRPr>
            </a:lvl1pPr>
          </a:lstStyle>
          <a:p>
            <a:pPr>
              <a:defRPr/>
            </a:pPr>
            <a:endParaRPr lang="en-US" dirty="0"/>
          </a:p>
        </p:txBody>
      </p:sp>
      <p:sp>
        <p:nvSpPr>
          <p:cNvPr id="6" name="Footer Placeholder 11"/>
          <p:cNvSpPr>
            <a:spLocks noGrp="1"/>
          </p:cNvSpPr>
          <p:nvPr userDrawn="1">
            <p:ph type="ftr" sz="quarter" idx="3"/>
          </p:nvPr>
        </p:nvSpPr>
        <p:spPr>
          <a:xfrm>
            <a:off x="2971800" y="6537325"/>
            <a:ext cx="5181600" cy="473075"/>
          </a:xfrm>
          <a:prstGeom prst="rect">
            <a:avLst/>
          </a:prstGeom>
        </p:spPr>
        <p:txBody>
          <a:bodyPr/>
          <a:lstStyle>
            <a:lvl1pPr eaLnBrk="0" hangingPunct="0">
              <a:defRPr sz="1200" b="1" i="1" dirty="0">
                <a:solidFill>
                  <a:srgbClr val="002060"/>
                </a:solidFill>
              </a:defRPr>
            </a:lvl1pPr>
          </a:lstStyle>
          <a:p>
            <a:pPr>
              <a:defRPr/>
            </a:pPr>
            <a:r>
              <a:rPr lang="en-US" dirty="0"/>
              <a:t>Copyright © 2017 McGraw-Hill Companies, Inc. All rights reserved.</a:t>
            </a:r>
          </a:p>
        </p:txBody>
      </p:sp>
      <p:sp>
        <p:nvSpPr>
          <p:cNvPr id="12" name="Rectangle 7"/>
          <p:cNvSpPr>
            <a:spLocks noChangeArrowheads="1"/>
          </p:cNvSpPr>
          <p:nvPr userDrawn="1"/>
        </p:nvSpPr>
        <p:spPr bwMode="auto">
          <a:xfrm>
            <a:off x="0" y="14514"/>
            <a:ext cx="1447800" cy="6858000"/>
          </a:xfrm>
          <a:prstGeom prst="rect">
            <a:avLst/>
          </a:prstGeom>
          <a:gradFill rotWithShape="1">
            <a:gsLst>
              <a:gs pos="46000">
                <a:srgbClr val="001122"/>
              </a:gs>
              <a:gs pos="100000">
                <a:srgbClr val="003366">
                  <a:shade val="94000"/>
                  <a:satMod val="135000"/>
                </a:srgbClr>
              </a:gs>
            </a:gsLst>
            <a:lin ang="5400000" scaled="1"/>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Arial"/>
              <a:ea typeface="+mn-ea"/>
              <a:cs typeface="+mn-cs"/>
            </a:endParaRPr>
          </a:p>
        </p:txBody>
      </p:sp>
      <p:sp>
        <p:nvSpPr>
          <p:cNvPr id="13" name="TextBox 12"/>
          <p:cNvSpPr txBox="1"/>
          <p:nvPr userDrawn="1"/>
        </p:nvSpPr>
        <p:spPr>
          <a:xfrm>
            <a:off x="6931152" y="6581001"/>
            <a:ext cx="2130552" cy="276999"/>
          </a:xfrm>
          <a:prstGeom prst="rect">
            <a:avLst/>
          </a:prstGeom>
          <a:noFill/>
        </p:spPr>
        <p:txBody>
          <a:bodyPr wrap="square" rtlCol="0">
            <a:spAutoFit/>
          </a:bodyPr>
          <a:lstStyle/>
          <a:p>
            <a:pPr algn="r"/>
            <a:r>
              <a:rPr lang="en-US" sz="1200" dirty="0">
                <a:solidFill>
                  <a:srgbClr val="00007A"/>
                </a:solidFill>
              </a:rPr>
              <a:t>1-</a:t>
            </a:r>
            <a:fld id="{411817BE-CAAF-C443-9856-FAEEE703C488}" type="slidenum">
              <a:rPr lang="en-US" sz="1200" smtClean="0">
                <a:solidFill>
                  <a:srgbClr val="00007A"/>
                </a:solidFill>
              </a:rPr>
              <a:pPr algn="r"/>
              <a:t>‹#›</a:t>
            </a:fld>
            <a:endParaRPr lang="en-US" sz="1200" dirty="0">
              <a:solidFill>
                <a:srgbClr val="00007A"/>
              </a:solidFill>
            </a:endParaRPr>
          </a:p>
        </p:txBody>
      </p:sp>
    </p:spTree>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Lst>
  <p:hf hdr="0" ftr="0" dt="0"/>
  <p:txStyles>
    <p:titleStyle>
      <a:lvl1pPr algn="ctr" rtl="0" eaLnBrk="0" fontAlgn="base" hangingPunct="0">
        <a:lnSpc>
          <a:spcPct val="85000"/>
        </a:lnSpc>
        <a:spcBef>
          <a:spcPct val="0"/>
        </a:spcBef>
        <a:spcAft>
          <a:spcPct val="0"/>
        </a:spcAft>
        <a:defRPr sz="3600" b="1">
          <a:solidFill>
            <a:srgbClr val="002060"/>
          </a:solidFill>
          <a:latin typeface="+mj-lt"/>
          <a:ea typeface="+mj-ea"/>
          <a:cs typeface="+mj-cs"/>
        </a:defRPr>
      </a:lvl1pPr>
      <a:lvl2pPr algn="ctr" rtl="0" eaLnBrk="0" fontAlgn="base" hangingPunct="0">
        <a:lnSpc>
          <a:spcPct val="85000"/>
        </a:lnSpc>
        <a:spcBef>
          <a:spcPct val="0"/>
        </a:spcBef>
        <a:spcAft>
          <a:spcPct val="0"/>
        </a:spcAft>
        <a:defRPr sz="3600" b="1">
          <a:solidFill>
            <a:srgbClr val="000066"/>
          </a:solidFill>
          <a:latin typeface="Arial" charset="0"/>
        </a:defRPr>
      </a:lvl2pPr>
      <a:lvl3pPr algn="ctr" rtl="0" eaLnBrk="0" fontAlgn="base" hangingPunct="0">
        <a:lnSpc>
          <a:spcPct val="85000"/>
        </a:lnSpc>
        <a:spcBef>
          <a:spcPct val="0"/>
        </a:spcBef>
        <a:spcAft>
          <a:spcPct val="0"/>
        </a:spcAft>
        <a:defRPr sz="3600" b="1">
          <a:solidFill>
            <a:srgbClr val="000066"/>
          </a:solidFill>
          <a:latin typeface="Arial" charset="0"/>
        </a:defRPr>
      </a:lvl3pPr>
      <a:lvl4pPr algn="ctr" rtl="0" eaLnBrk="0" fontAlgn="base" hangingPunct="0">
        <a:lnSpc>
          <a:spcPct val="85000"/>
        </a:lnSpc>
        <a:spcBef>
          <a:spcPct val="0"/>
        </a:spcBef>
        <a:spcAft>
          <a:spcPct val="0"/>
        </a:spcAft>
        <a:defRPr sz="3600" b="1">
          <a:solidFill>
            <a:srgbClr val="000066"/>
          </a:solidFill>
          <a:latin typeface="Arial" charset="0"/>
        </a:defRPr>
      </a:lvl4pPr>
      <a:lvl5pPr algn="ctr" rtl="0" eaLnBrk="0" fontAlgn="base" hangingPunct="0">
        <a:lnSpc>
          <a:spcPct val="85000"/>
        </a:lnSpc>
        <a:spcBef>
          <a:spcPct val="0"/>
        </a:spcBef>
        <a:spcAft>
          <a:spcPct val="0"/>
        </a:spcAft>
        <a:defRPr sz="3600" b="1">
          <a:solidFill>
            <a:srgbClr val="000066"/>
          </a:solidFill>
          <a:latin typeface="Arial" charset="0"/>
        </a:defRPr>
      </a:lvl5pPr>
      <a:lvl6pPr marL="457200" algn="l" rtl="0" eaLnBrk="0" fontAlgn="base" hangingPunct="0">
        <a:lnSpc>
          <a:spcPct val="85000"/>
        </a:lnSpc>
        <a:spcBef>
          <a:spcPct val="0"/>
        </a:spcBef>
        <a:spcAft>
          <a:spcPct val="0"/>
        </a:spcAft>
        <a:defRPr sz="3600" b="1">
          <a:solidFill>
            <a:schemeClr val="tx2"/>
          </a:solidFill>
          <a:latin typeface="Arial" charset="0"/>
        </a:defRPr>
      </a:lvl6pPr>
      <a:lvl7pPr marL="914400" algn="l" rtl="0" eaLnBrk="0" fontAlgn="base" hangingPunct="0">
        <a:lnSpc>
          <a:spcPct val="85000"/>
        </a:lnSpc>
        <a:spcBef>
          <a:spcPct val="0"/>
        </a:spcBef>
        <a:spcAft>
          <a:spcPct val="0"/>
        </a:spcAft>
        <a:defRPr sz="3600" b="1">
          <a:solidFill>
            <a:schemeClr val="tx2"/>
          </a:solidFill>
          <a:latin typeface="Arial" charset="0"/>
        </a:defRPr>
      </a:lvl7pPr>
      <a:lvl8pPr marL="1371600" algn="l" rtl="0" eaLnBrk="0" fontAlgn="base" hangingPunct="0">
        <a:lnSpc>
          <a:spcPct val="85000"/>
        </a:lnSpc>
        <a:spcBef>
          <a:spcPct val="0"/>
        </a:spcBef>
        <a:spcAft>
          <a:spcPct val="0"/>
        </a:spcAft>
        <a:defRPr sz="3600" b="1">
          <a:solidFill>
            <a:schemeClr val="tx2"/>
          </a:solidFill>
          <a:latin typeface="Arial" charset="0"/>
        </a:defRPr>
      </a:lvl8pPr>
      <a:lvl9pPr marL="1828800" algn="l" rtl="0" eaLnBrk="0" fontAlgn="base" hangingPunct="0">
        <a:lnSpc>
          <a:spcPct val="85000"/>
        </a:lnSpc>
        <a:spcBef>
          <a:spcPct val="0"/>
        </a:spcBef>
        <a:spcAft>
          <a:spcPct val="0"/>
        </a:spcAft>
        <a:defRPr sz="3600" b="1">
          <a:solidFill>
            <a:schemeClr val="tx2"/>
          </a:solidFill>
          <a:latin typeface="Arial" charset="0"/>
        </a:defRPr>
      </a:lvl9pPr>
    </p:titleStyle>
    <p:bodyStyle>
      <a:lvl1pPr marL="342900" indent="-342900" algn="l" rtl="0" eaLnBrk="0" fontAlgn="base" hangingPunct="0">
        <a:spcBef>
          <a:spcPct val="20000"/>
        </a:spcBef>
        <a:spcAft>
          <a:spcPct val="0"/>
        </a:spcAft>
        <a:buClr>
          <a:srgbClr val="000066"/>
        </a:buClr>
        <a:buSzPct val="80000"/>
        <a:buFontTx/>
        <a:buNone/>
        <a:defRPr sz="2800" b="1">
          <a:solidFill>
            <a:srgbClr val="002060"/>
          </a:solidFill>
          <a:latin typeface="+mn-lt"/>
          <a:ea typeface="+mn-ea"/>
          <a:cs typeface="+mn-cs"/>
        </a:defRPr>
      </a:lvl1pPr>
      <a:lvl2pPr marL="742950" indent="-285750" algn="l" rtl="0" eaLnBrk="0" fontAlgn="base" hangingPunct="0">
        <a:spcBef>
          <a:spcPct val="20000"/>
        </a:spcBef>
        <a:spcAft>
          <a:spcPct val="0"/>
        </a:spcAft>
        <a:buClr>
          <a:srgbClr val="000066"/>
        </a:buClr>
        <a:buSzPct val="85000"/>
        <a:buFont typeface="Wingdings" pitchFamily="2" charset="2"/>
        <a:buChar char="Ø"/>
        <a:defRPr sz="2400" b="1">
          <a:solidFill>
            <a:srgbClr val="002060"/>
          </a:solidFill>
          <a:latin typeface="+mn-lt"/>
        </a:defRPr>
      </a:lvl2pPr>
      <a:lvl3pPr marL="1143000" indent="-228600" algn="l" rtl="0" eaLnBrk="0" fontAlgn="base" hangingPunct="0">
        <a:spcBef>
          <a:spcPct val="20000"/>
        </a:spcBef>
        <a:spcAft>
          <a:spcPct val="0"/>
        </a:spcAft>
        <a:buChar char="•"/>
        <a:defRPr sz="2400">
          <a:solidFill>
            <a:schemeClr val="tx1"/>
          </a:solidFill>
          <a:latin typeface="Times New Roman" pitchFamily="18" charset="0"/>
        </a:defRPr>
      </a:lvl3pPr>
      <a:lvl4pPr marL="1600200" indent="-228600" algn="l" rtl="0" eaLnBrk="0" fontAlgn="base" hangingPunct="0">
        <a:spcBef>
          <a:spcPct val="20000"/>
        </a:spcBef>
        <a:spcAft>
          <a:spcPct val="0"/>
        </a:spcAft>
        <a:buChar char="–"/>
        <a:defRPr sz="2000">
          <a:solidFill>
            <a:schemeClr val="tx1"/>
          </a:solidFill>
          <a:latin typeface="Times New Roman" pitchFamily="18" charset="0"/>
        </a:defRPr>
      </a:lvl4pPr>
      <a:lvl5pPr marL="2057400" indent="-228600" algn="l" rtl="0" eaLnBrk="0" fontAlgn="base" hangingPunct="0">
        <a:spcBef>
          <a:spcPct val="20000"/>
        </a:spcBef>
        <a:spcAft>
          <a:spcPct val="0"/>
        </a:spcAft>
        <a:buChar char="»"/>
        <a:defRPr sz="2000">
          <a:solidFill>
            <a:schemeClr val="tx1"/>
          </a:solidFill>
          <a:latin typeface="Times New Roman"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itchFamily="18"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17.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22.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29.xml"/><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ags" Target="../tags/tag30.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31.xml"/><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3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6.xml"/><Relationship Id="rId1" Type="http://schemas.openxmlformats.org/officeDocument/2006/relationships/tags" Target="../tags/tag3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6.xml"/><Relationship Id="rId1" Type="http://schemas.openxmlformats.org/officeDocument/2006/relationships/tags" Target="../tags/tag3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6.xml"/><Relationship Id="rId1" Type="http://schemas.openxmlformats.org/officeDocument/2006/relationships/tags" Target="../tags/tag39.xml"/><Relationship Id="rId5" Type="http://schemas.openxmlformats.org/officeDocument/2006/relationships/image" Target="../media/image9.png"/><Relationship Id="rId4" Type="http://schemas.openxmlformats.org/officeDocument/2006/relationships/image" Target="../media/image8.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6.xml"/><Relationship Id="rId1" Type="http://schemas.openxmlformats.org/officeDocument/2006/relationships/tags" Target="../tags/tag40.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49.xml"/><Relationship Id="rId4" Type="http://schemas.openxmlformats.org/officeDocument/2006/relationships/image" Target="../media/image11.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6.xml"/><Relationship Id="rId1" Type="http://schemas.openxmlformats.org/officeDocument/2006/relationships/tags" Target="../tags/tag5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6.xml"/><Relationship Id="rId1" Type="http://schemas.openxmlformats.org/officeDocument/2006/relationships/tags" Target="../tags/tag51.xml"/><Relationship Id="rId5" Type="http://schemas.openxmlformats.org/officeDocument/2006/relationships/image" Target="../media/image13.PNG"/><Relationship Id="rId4" Type="http://schemas.openxmlformats.org/officeDocument/2006/relationships/image" Target="../media/image12.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6.xml"/><Relationship Id="rId1" Type="http://schemas.openxmlformats.org/officeDocument/2006/relationships/tags" Target="../tags/tag5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6.xml"/><Relationship Id="rId1" Type="http://schemas.openxmlformats.org/officeDocument/2006/relationships/tags" Target="../tags/tag53.xml"/><Relationship Id="rId5" Type="http://schemas.openxmlformats.org/officeDocument/2006/relationships/image" Target="../media/image15.png"/><Relationship Id="rId4" Type="http://schemas.openxmlformats.org/officeDocument/2006/relationships/image" Target="../media/image14.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ags" Target="../tags/tag57.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5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2057"/>
          <p:cNvSpPr>
            <a:spLocks noGrp="1" noChangeArrowheads="1"/>
          </p:cNvSpPr>
          <p:nvPr>
            <p:ph type="title"/>
          </p:nvPr>
        </p:nvSpPr>
        <p:spPr>
          <a:xfrm>
            <a:off x="190500" y="164592"/>
            <a:ext cx="8763000" cy="1206500"/>
          </a:xfrm>
        </p:spPr>
        <p:txBody>
          <a:bodyPr/>
          <a:lstStyle/>
          <a:p>
            <a:r>
              <a:rPr lang="en-US" dirty="0"/>
              <a:t>Chapter One</a:t>
            </a:r>
          </a:p>
        </p:txBody>
      </p:sp>
      <p:sp>
        <p:nvSpPr>
          <p:cNvPr id="13316" name="Rectangle 2056"/>
          <p:cNvSpPr>
            <a:spLocks noChangeArrowheads="1"/>
          </p:cNvSpPr>
          <p:nvPr/>
        </p:nvSpPr>
        <p:spPr bwMode="auto">
          <a:xfrm>
            <a:off x="533400" y="1752600"/>
            <a:ext cx="3886200" cy="4038600"/>
          </a:xfrm>
          <a:prstGeom prst="rect">
            <a:avLst/>
          </a:prstGeom>
          <a:noFill/>
          <a:ln w="12700">
            <a:noFill/>
            <a:miter lim="800000"/>
            <a:headEnd/>
            <a:tailEnd/>
          </a:ln>
        </p:spPr>
        <p:txBody>
          <a:bodyPr anchor="ctr" anchorCtr="1"/>
          <a:lstStyle/>
          <a:p>
            <a:pPr algn="ctr" eaLnBrk="0" hangingPunct="0"/>
            <a:r>
              <a:rPr lang="en-US" sz="4000" b="1" dirty="0">
                <a:solidFill>
                  <a:srgbClr val="002060"/>
                </a:solidFill>
                <a:cs typeface="Times New Roman" pitchFamily="18" charset="0"/>
              </a:rPr>
              <a:t>The Equity Method of Accounting for Investments</a:t>
            </a:r>
          </a:p>
        </p:txBody>
      </p:sp>
      <p:sp>
        <p:nvSpPr>
          <p:cNvPr id="6" name="Rectangle 5"/>
          <p:cNvSpPr/>
          <p:nvPr/>
        </p:nvSpPr>
        <p:spPr>
          <a:xfrm>
            <a:off x="466725"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pic>
        <p:nvPicPr>
          <p:cNvPr id="2" name="Picture 1">
            <a:extLst>
              <a:ext uri="{FF2B5EF4-FFF2-40B4-BE49-F238E27FC236}">
                <a16:creationId xmlns:a16="http://schemas.microsoft.com/office/drawing/2014/main" id="{B713197A-AF1F-4B2D-A38B-16BA2FD17FB4}"/>
              </a:ext>
            </a:extLst>
          </p:cNvPr>
          <p:cNvPicPr>
            <a:picLocks noChangeAspect="1"/>
          </p:cNvPicPr>
          <p:nvPr/>
        </p:nvPicPr>
        <p:blipFill>
          <a:blip r:embed="rId4"/>
          <a:stretch>
            <a:fillRect/>
          </a:stretch>
        </p:blipFill>
        <p:spPr>
          <a:xfrm>
            <a:off x="4953000" y="1752599"/>
            <a:ext cx="3505200" cy="4485281"/>
          </a:xfrm>
          <a:prstGeom prst="rect">
            <a:avLst/>
          </a:prstGeom>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192024" y="164592"/>
            <a:ext cx="8759952" cy="1206500"/>
          </a:xfrm>
        </p:spPr>
        <p:txBody>
          <a:bodyPr/>
          <a:lstStyle/>
          <a:p>
            <a:r>
              <a:rPr lang="en-US" dirty="0"/>
              <a:t>FASB ASC Section 810-10-05</a:t>
            </a:r>
            <a:r>
              <a:rPr lang="en-US" i="1" dirty="0"/>
              <a:t>, </a:t>
            </a:r>
            <a:r>
              <a:rPr lang="en-US" dirty="0"/>
              <a:t>Variable Interest Entities</a:t>
            </a:r>
          </a:p>
        </p:txBody>
      </p:sp>
      <p:sp>
        <p:nvSpPr>
          <p:cNvPr id="21507" name="Rectangle 3"/>
          <p:cNvSpPr>
            <a:spLocks noGrp="1" noChangeArrowheads="1"/>
          </p:cNvSpPr>
          <p:nvPr>
            <p:ph idx="1"/>
          </p:nvPr>
        </p:nvSpPr>
        <p:spPr>
          <a:xfrm>
            <a:off x="411480" y="1554480"/>
            <a:ext cx="8321040" cy="4937760"/>
          </a:xfrm>
        </p:spPr>
        <p:txBody>
          <a:bodyPr/>
          <a:lstStyle/>
          <a:p>
            <a:pPr marL="457200" indent="-457200">
              <a:spcBef>
                <a:spcPts val="600"/>
              </a:spcBef>
              <a:buSzPct val="100000"/>
            </a:pPr>
            <a:r>
              <a:rPr lang="en-US" dirty="0">
                <a:latin typeface="Times New Roman" pitchFamily="18" charset="0"/>
                <a:cs typeface="Times New Roman" pitchFamily="18" charset="0"/>
              </a:rPr>
              <a:t>Includes entities controlled through special contractual arrangements (not through voting stock interests).</a:t>
            </a:r>
            <a:endParaRPr lang="en-US" sz="1000" dirty="0">
              <a:latin typeface="Times New Roman" pitchFamily="18" charset="0"/>
              <a:cs typeface="Times New Roman" pitchFamily="18" charset="0"/>
            </a:endParaRPr>
          </a:p>
          <a:p>
            <a:pPr marL="457200" indent="-457200">
              <a:spcBef>
                <a:spcPts val="600"/>
              </a:spcBef>
              <a:buSzPct val="100000"/>
            </a:pPr>
            <a:r>
              <a:rPr lang="en-US" dirty="0">
                <a:latin typeface="Times New Roman" pitchFamily="18" charset="0"/>
                <a:cs typeface="Times New Roman" pitchFamily="18" charset="0"/>
              </a:rPr>
              <a:t>Intended to combat misuse of SPEs (special purpose entities) to keep large amounts of assets and liabilities off the balance sheet, known as “off-balance-sheet financing.”</a:t>
            </a:r>
          </a:p>
        </p:txBody>
      </p:sp>
      <p:sp>
        <p:nvSpPr>
          <p:cNvPr id="6" name="Slide Number Placeholder 5"/>
          <p:cNvSpPr txBox="1">
            <a:spLocks/>
          </p:cNvSpPr>
          <p:nvPr/>
        </p:nvSpPr>
        <p:spPr>
          <a:xfrm>
            <a:off x="8229600" y="6553200"/>
            <a:ext cx="533400" cy="381000"/>
          </a:xfrm>
          <a:prstGeom prst="rect">
            <a:avLst/>
          </a:prstGeom>
        </p:spPr>
        <p:txBody>
          <a:bodyPr/>
          <a:ls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defRPr/>
            </a:pPr>
            <a:r>
              <a:rPr lang="en-US" sz="1000" b="1" dirty="0"/>
              <a:t>1-</a:t>
            </a:r>
            <a:fld id="{B389CB3F-DA7F-4D11-BE91-32EDAB2B185B}" type="slidenum">
              <a:rPr lang="en-US" sz="1000" b="1" smtClean="0"/>
              <a:pPr>
                <a:defRPr/>
              </a:pPr>
              <a:t>10</a:t>
            </a:fld>
            <a:endParaRPr lang="en-US" sz="1000" b="1" dirty="0"/>
          </a:p>
        </p:txBody>
      </p:sp>
      <p:sp>
        <p:nvSpPr>
          <p:cNvPr id="5" name="Rectangle 4"/>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Rectangle 9"/>
          <p:cNvSpPr>
            <a:spLocks noGrp="1" noChangeArrowheads="1"/>
          </p:cNvSpPr>
          <p:nvPr>
            <p:ph type="title"/>
          </p:nvPr>
        </p:nvSpPr>
        <p:spPr>
          <a:xfrm>
            <a:off x="192024" y="164592"/>
            <a:ext cx="8759952" cy="1206500"/>
          </a:xfrm>
        </p:spPr>
        <p:txBody>
          <a:bodyPr/>
          <a:lstStyle/>
          <a:p>
            <a:r>
              <a:rPr lang="en-US" dirty="0"/>
              <a:t>Equity Method</a:t>
            </a:r>
          </a:p>
        </p:txBody>
      </p:sp>
      <p:sp>
        <p:nvSpPr>
          <p:cNvPr id="22531" name="Rectangle 10"/>
          <p:cNvSpPr>
            <a:spLocks noGrp="1" noChangeArrowheads="1"/>
          </p:cNvSpPr>
          <p:nvPr>
            <p:ph idx="1"/>
          </p:nvPr>
        </p:nvSpPr>
        <p:spPr>
          <a:xfrm>
            <a:off x="411480" y="1554480"/>
            <a:ext cx="8321040" cy="4937760"/>
          </a:xfrm>
        </p:spPr>
        <p:txBody>
          <a:bodyPr/>
          <a:lstStyle/>
          <a:p>
            <a:pPr marL="0" indent="0">
              <a:spcBef>
                <a:spcPts val="0"/>
              </a:spcBef>
              <a:spcAft>
                <a:spcPts val="600"/>
              </a:spcAft>
              <a:buNone/>
            </a:pPr>
            <a:r>
              <a:rPr lang="en-US" sz="2600" dirty="0">
                <a:latin typeface="Times New Roman" pitchFamily="18" charset="0"/>
                <a:cs typeface="Times New Roman" pitchFamily="18" charset="0"/>
              </a:rPr>
              <a:t>Use when: </a:t>
            </a:r>
          </a:p>
          <a:p>
            <a:pPr marL="457200" indent="-457200">
              <a:spcBef>
                <a:spcPts val="600"/>
              </a:spcBef>
              <a:spcAft>
                <a:spcPts val="0"/>
              </a:spcAft>
              <a:buSzPct val="100000"/>
            </a:pPr>
            <a:r>
              <a:rPr lang="en-US" sz="2600" dirty="0">
                <a:latin typeface="Times New Roman" pitchFamily="18" charset="0"/>
                <a:cs typeface="Times New Roman" pitchFamily="18" charset="0"/>
              </a:rPr>
              <a:t>Investor has the ability to exercise significant influence on investee operations (whether applied or not).</a:t>
            </a:r>
          </a:p>
          <a:p>
            <a:pPr marL="457200" indent="-457200">
              <a:spcBef>
                <a:spcPts val="600"/>
              </a:spcBef>
              <a:spcAft>
                <a:spcPts val="0"/>
              </a:spcAft>
              <a:buSzPct val="100000"/>
            </a:pPr>
            <a:r>
              <a:rPr lang="en-US" sz="2600" dirty="0">
                <a:latin typeface="Times New Roman" pitchFamily="18" charset="0"/>
                <a:cs typeface="Times New Roman" pitchFamily="18" charset="0"/>
              </a:rPr>
              <a:t>Ownership is between 20 percent and 50 percent.</a:t>
            </a:r>
          </a:p>
          <a:p>
            <a:pPr marL="0" indent="0">
              <a:spcBef>
                <a:spcPts val="600"/>
              </a:spcBef>
              <a:spcAft>
                <a:spcPts val="600"/>
              </a:spcAft>
              <a:buNone/>
            </a:pPr>
            <a:r>
              <a:rPr lang="en-US" sz="2600" dirty="0">
                <a:latin typeface="Times New Roman"/>
                <a:cs typeface="Times New Roman"/>
              </a:rPr>
              <a:t>Significant influence might be present with much lower ownership percentages. </a:t>
            </a:r>
            <a:endParaRPr lang="en-US" sz="2600" dirty="0">
              <a:latin typeface="Times New Roman" pitchFamily="18" charset="0"/>
              <a:cs typeface="Times New Roman" pitchFamily="18" charset="0"/>
            </a:endParaRPr>
          </a:p>
          <a:p>
            <a:pPr marL="0" indent="0">
              <a:spcBef>
                <a:spcPts val="0"/>
              </a:spcBef>
              <a:buNone/>
            </a:pPr>
            <a:endParaRPr lang="en-US" sz="1000" dirty="0">
              <a:latin typeface="Times New Roman" pitchFamily="18" charset="0"/>
              <a:cs typeface="Times New Roman" pitchFamily="18" charset="0"/>
            </a:endParaRPr>
          </a:p>
          <a:p>
            <a:pPr marL="0" indent="0">
              <a:spcBef>
                <a:spcPts val="0"/>
              </a:spcBef>
              <a:buNone/>
            </a:pPr>
            <a:r>
              <a:rPr lang="en-US" sz="2600" dirty="0">
                <a:latin typeface="Times New Roman" pitchFamily="18" charset="0"/>
                <a:cs typeface="Times New Roman" pitchFamily="18" charset="0"/>
              </a:rPr>
              <a:t>Under the equity method, investor’s share of investee dividends declared are recorded as decreases in the investment account, not income.</a:t>
            </a:r>
          </a:p>
        </p:txBody>
      </p:sp>
      <p:sp>
        <p:nvSpPr>
          <p:cNvPr id="7" name="Slide Number Placeholder 5"/>
          <p:cNvSpPr txBox="1">
            <a:spLocks/>
          </p:cNvSpPr>
          <p:nvPr/>
        </p:nvSpPr>
        <p:spPr>
          <a:xfrm>
            <a:off x="8229600" y="6553200"/>
            <a:ext cx="533400" cy="381000"/>
          </a:xfrm>
          <a:prstGeom prst="rect">
            <a:avLst/>
          </a:prstGeom>
        </p:spPr>
        <p:txBody>
          <a:bodyPr/>
          <a:ls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defRPr/>
            </a:pPr>
            <a:r>
              <a:rPr lang="en-US" sz="1000" b="1" dirty="0"/>
              <a:t>1-</a:t>
            </a:r>
            <a:fld id="{B389CB3F-DA7F-4D11-BE91-32EDAB2B185B}" type="slidenum">
              <a:rPr lang="en-US" sz="1000" b="1" smtClean="0"/>
              <a:pPr>
                <a:defRPr/>
              </a:pPr>
              <a:t>11</a:t>
            </a:fld>
            <a:endParaRPr lang="en-US" sz="1000" b="1" dirty="0"/>
          </a:p>
        </p:txBody>
      </p:sp>
      <p:sp>
        <p:nvSpPr>
          <p:cNvPr id="5" name="Rectangle 4"/>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196698476"/>
      </p:ext>
    </p:extLst>
  </p:cSld>
  <p:clrMapOvr>
    <a:masterClrMapping/>
  </p:clrMapOvr>
  <p:transition>
    <p:blinds/>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6500"/>
          </a:xfrm>
        </p:spPr>
        <p:txBody>
          <a:bodyPr/>
          <a:lstStyle/>
          <a:p>
            <a:r>
              <a:rPr lang="en-US" dirty="0"/>
              <a:t>Learning Objective 1-3</a:t>
            </a:r>
          </a:p>
        </p:txBody>
      </p:sp>
      <p:sp>
        <p:nvSpPr>
          <p:cNvPr id="3" name="Content Placeholder 2"/>
          <p:cNvSpPr>
            <a:spLocks noGrp="1"/>
          </p:cNvSpPr>
          <p:nvPr>
            <p:ph idx="1"/>
          </p:nvPr>
        </p:nvSpPr>
        <p:spPr>
          <a:xfrm>
            <a:off x="411480" y="1554480"/>
            <a:ext cx="8321040" cy="4937760"/>
          </a:xfrm>
        </p:spPr>
        <p:txBody>
          <a:bodyPr/>
          <a:lstStyle/>
          <a:p>
            <a:pPr marL="0" indent="0">
              <a:buNone/>
            </a:pPr>
            <a:r>
              <a:rPr lang="en-US" sz="3600" dirty="0">
                <a:latin typeface="Times New Roman" pitchFamily="18" charset="0"/>
                <a:cs typeface="Times New Roman" pitchFamily="18" charset="0"/>
              </a:rPr>
              <a:t>Identify the sole criterion for applying the equity method of accounting and know the guidelines to assess whether the criterion is met. </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12</a:t>
            </a:fld>
            <a:endParaRPr lang="en-US" sz="1000" b="1" u="none" dirty="0">
              <a:solidFill>
                <a:srgbClr val="00005C"/>
              </a:solidFill>
            </a:endParaRP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8846869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18"/>
          <p:cNvSpPr>
            <a:spLocks noGrp="1" noChangeArrowheads="1"/>
          </p:cNvSpPr>
          <p:nvPr>
            <p:ph type="title"/>
          </p:nvPr>
        </p:nvSpPr>
        <p:spPr>
          <a:xfrm>
            <a:off x="192024" y="164592"/>
            <a:ext cx="8759952" cy="1206500"/>
          </a:xfrm>
        </p:spPr>
        <p:txBody>
          <a:bodyPr/>
          <a:lstStyle/>
          <a:p>
            <a:r>
              <a:rPr lang="en-US" dirty="0"/>
              <a:t>Criteria for Utilizing</a:t>
            </a:r>
            <a:br>
              <a:rPr lang="en-US" dirty="0"/>
            </a:br>
            <a:r>
              <a:rPr lang="en-US" dirty="0"/>
              <a:t>the Equity Method</a:t>
            </a:r>
          </a:p>
        </p:txBody>
      </p:sp>
      <p:sp>
        <p:nvSpPr>
          <p:cNvPr id="95243" name="Rectangle 11"/>
          <p:cNvSpPr>
            <a:spLocks noChangeArrowheads="1"/>
          </p:cNvSpPr>
          <p:nvPr/>
        </p:nvSpPr>
        <p:spPr bwMode="auto">
          <a:xfrm>
            <a:off x="411480" y="1554480"/>
            <a:ext cx="8321040" cy="4937760"/>
          </a:xfrm>
          <a:prstGeom prst="rect">
            <a:avLst/>
          </a:prstGeom>
          <a:noFill/>
          <a:ln w="12700">
            <a:noFill/>
            <a:miter lim="800000"/>
            <a:headEnd/>
            <a:tailEnd/>
          </a:ln>
        </p:spPr>
        <p:txBody>
          <a:bodyPr anchor="t"/>
          <a:lstStyle/>
          <a:p>
            <a:pPr eaLnBrk="0" hangingPunct="0">
              <a:spcBef>
                <a:spcPts val="600"/>
              </a:spcBef>
              <a:spcAft>
                <a:spcPts val="600"/>
              </a:spcAft>
              <a:buClr>
                <a:srgbClr val="002060"/>
              </a:buClr>
              <a:buSzPct val="85000"/>
            </a:pPr>
            <a:r>
              <a:rPr lang="en-US" sz="2800" b="1" dirty="0"/>
              <a:t>Significant Influence (FASB ASC Topic 323):</a:t>
            </a:r>
          </a:p>
          <a:p>
            <a:pPr marL="457200" indent="-457200" eaLnBrk="0" hangingPunct="0">
              <a:spcBef>
                <a:spcPts val="600"/>
              </a:spcBef>
              <a:spcAft>
                <a:spcPts val="0"/>
              </a:spcAft>
              <a:buClr>
                <a:srgbClr val="002060"/>
              </a:buClr>
              <a:buSzPct val="100000"/>
              <a:buFont typeface="Wingdings" panose="05000000000000000000" pitchFamily="2" charset="2"/>
              <a:buChar char="Ø"/>
            </a:pPr>
            <a:r>
              <a:rPr lang="en-US" sz="2600" b="1" dirty="0">
                <a:solidFill>
                  <a:srgbClr val="002060"/>
                </a:solidFill>
                <a:cs typeface="Times New Roman" pitchFamily="18" charset="0"/>
              </a:rPr>
              <a:t>Representation on the investee’s board of directors.</a:t>
            </a:r>
          </a:p>
          <a:p>
            <a:pPr marL="457200" indent="-457200" eaLnBrk="0" hangingPunct="0">
              <a:spcBef>
                <a:spcPts val="600"/>
              </a:spcBef>
              <a:spcAft>
                <a:spcPts val="0"/>
              </a:spcAft>
              <a:buClr>
                <a:srgbClr val="002060"/>
              </a:buClr>
              <a:buSzPct val="100000"/>
              <a:buFont typeface="Wingdings" panose="05000000000000000000" pitchFamily="2" charset="2"/>
              <a:buChar char="Ø"/>
            </a:pPr>
            <a:r>
              <a:rPr lang="en-US" sz="2600" b="1" dirty="0">
                <a:solidFill>
                  <a:srgbClr val="002060"/>
                </a:solidFill>
                <a:cs typeface="Times New Roman" pitchFamily="18" charset="0"/>
              </a:rPr>
              <a:t>Participation in the investee’s policy-making process.</a:t>
            </a:r>
          </a:p>
          <a:p>
            <a:pPr marL="457200" indent="-457200" eaLnBrk="0" hangingPunct="0">
              <a:spcBef>
                <a:spcPts val="600"/>
              </a:spcBef>
              <a:spcAft>
                <a:spcPts val="0"/>
              </a:spcAft>
              <a:buClr>
                <a:srgbClr val="002060"/>
              </a:buClr>
              <a:buSzPct val="100000"/>
              <a:buFont typeface="Wingdings" panose="05000000000000000000" pitchFamily="2" charset="2"/>
              <a:buChar char="Ø"/>
            </a:pPr>
            <a:r>
              <a:rPr lang="en-US" sz="2600" b="1" dirty="0">
                <a:solidFill>
                  <a:srgbClr val="002060"/>
                </a:solidFill>
                <a:cs typeface="Times New Roman" pitchFamily="18" charset="0"/>
              </a:rPr>
              <a:t>Material intra-entity transactions.</a:t>
            </a:r>
          </a:p>
          <a:p>
            <a:pPr marL="457200" indent="-457200" eaLnBrk="0" hangingPunct="0">
              <a:spcBef>
                <a:spcPts val="600"/>
              </a:spcBef>
              <a:spcAft>
                <a:spcPts val="0"/>
              </a:spcAft>
              <a:buClr>
                <a:srgbClr val="002060"/>
              </a:buClr>
              <a:buSzPct val="100000"/>
              <a:buFont typeface="Wingdings" panose="05000000000000000000" pitchFamily="2" charset="2"/>
              <a:buChar char="Ø"/>
            </a:pPr>
            <a:r>
              <a:rPr lang="en-US" sz="2600" b="1" dirty="0">
                <a:solidFill>
                  <a:srgbClr val="002060"/>
                </a:solidFill>
                <a:latin typeface="Times New Roman"/>
                <a:cs typeface="Times New Roman"/>
              </a:rPr>
              <a:t>Interchange of managerial personnel.</a:t>
            </a:r>
          </a:p>
          <a:p>
            <a:pPr marL="457200" indent="-457200" eaLnBrk="0" hangingPunct="0">
              <a:spcBef>
                <a:spcPts val="600"/>
              </a:spcBef>
              <a:spcAft>
                <a:spcPts val="0"/>
              </a:spcAft>
              <a:buClr>
                <a:srgbClr val="002060"/>
              </a:buClr>
              <a:buSzPct val="100000"/>
              <a:buFont typeface="Wingdings" panose="05000000000000000000" pitchFamily="2" charset="2"/>
              <a:buChar char="Ø"/>
            </a:pPr>
            <a:r>
              <a:rPr lang="en-US" sz="2600" b="1" dirty="0">
                <a:solidFill>
                  <a:srgbClr val="002060"/>
                </a:solidFill>
                <a:cs typeface="Times New Roman" pitchFamily="18" charset="0"/>
              </a:rPr>
              <a:t>Technological dependency.</a:t>
            </a:r>
          </a:p>
          <a:p>
            <a:pPr marL="457200" indent="-457200" eaLnBrk="0" hangingPunct="0">
              <a:spcBef>
                <a:spcPts val="600"/>
              </a:spcBef>
              <a:spcAft>
                <a:spcPts val="0"/>
              </a:spcAft>
              <a:buClr>
                <a:srgbClr val="002060"/>
              </a:buClr>
              <a:buSzPct val="100000"/>
              <a:buFont typeface="Wingdings" panose="05000000000000000000" pitchFamily="2" charset="2"/>
              <a:buChar char="Ø"/>
            </a:pPr>
            <a:r>
              <a:rPr lang="en-US" sz="2600" b="1" dirty="0">
                <a:solidFill>
                  <a:srgbClr val="002060"/>
                </a:solidFill>
                <a:cs typeface="Times New Roman" pitchFamily="18" charset="0"/>
              </a:rPr>
              <a:t>Other investee ownership percentages.</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13</a:t>
            </a:fld>
            <a:endParaRPr lang="en-US" sz="1000" b="1" u="none" dirty="0">
              <a:solidFill>
                <a:srgbClr val="00005C"/>
              </a:solidFill>
            </a:endParaRP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77207364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18"/>
          <p:cNvSpPr>
            <a:spLocks noGrp="1" noChangeArrowheads="1"/>
          </p:cNvSpPr>
          <p:nvPr>
            <p:ph type="title"/>
          </p:nvPr>
        </p:nvSpPr>
        <p:spPr>
          <a:xfrm>
            <a:off x="192024" y="164592"/>
            <a:ext cx="8759952" cy="1206500"/>
          </a:xfrm>
        </p:spPr>
        <p:txBody>
          <a:bodyPr/>
          <a:lstStyle/>
          <a:p>
            <a:r>
              <a:rPr lang="en-US" dirty="0"/>
              <a:t>Limitations of Equity Method Applicability</a:t>
            </a:r>
          </a:p>
        </p:txBody>
      </p:sp>
      <p:sp>
        <p:nvSpPr>
          <p:cNvPr id="2" name="Rectangle 1"/>
          <p:cNvSpPr/>
          <p:nvPr/>
        </p:nvSpPr>
        <p:spPr>
          <a:xfrm>
            <a:off x="411480" y="1554480"/>
            <a:ext cx="8321040" cy="4878259"/>
          </a:xfrm>
          <a:prstGeom prst="rect">
            <a:avLst/>
          </a:prstGeom>
        </p:spPr>
        <p:txBody>
          <a:bodyPr wrap="square">
            <a:spAutoFit/>
          </a:bodyPr>
          <a:lstStyle/>
          <a:p>
            <a:pPr>
              <a:spcAft>
                <a:spcPts val="600"/>
              </a:spcAft>
            </a:pPr>
            <a:r>
              <a:rPr lang="en-US" sz="2600" b="1" dirty="0"/>
              <a:t>Regardless of investor’s degree of ownership, the equity method is not appropriate if investments demonstrate:</a:t>
            </a:r>
          </a:p>
          <a:p>
            <a:pPr marL="457200" indent="-457200">
              <a:spcBef>
                <a:spcPts val="600"/>
              </a:spcBef>
              <a:spcAft>
                <a:spcPts val="0"/>
              </a:spcAft>
              <a:buFont typeface="Wingdings" panose="05000000000000000000" pitchFamily="2" charset="2"/>
              <a:buChar char="Ø"/>
            </a:pPr>
            <a:r>
              <a:rPr lang="en-US" sz="2600" b="1" dirty="0"/>
              <a:t>An agreement exists between investor and investee by which the investor surrenders significant rights as a shareholder.</a:t>
            </a:r>
          </a:p>
          <a:p>
            <a:pPr marL="457200" indent="-457200">
              <a:spcBef>
                <a:spcPts val="600"/>
              </a:spcBef>
              <a:spcAft>
                <a:spcPts val="0"/>
              </a:spcAft>
              <a:buFont typeface="Wingdings" panose="05000000000000000000" pitchFamily="2" charset="2"/>
              <a:buChar char="Ø"/>
            </a:pPr>
            <a:r>
              <a:rPr lang="en-US" sz="2600" b="1" dirty="0"/>
              <a:t>A concentration of ownership operates the investee without regard for the views of the investor.</a:t>
            </a:r>
          </a:p>
          <a:p>
            <a:pPr marL="457200" indent="-457200">
              <a:spcBef>
                <a:spcPts val="600"/>
              </a:spcBef>
              <a:spcAft>
                <a:spcPts val="600"/>
              </a:spcAft>
              <a:buFont typeface="Wingdings" panose="05000000000000000000" pitchFamily="2" charset="2"/>
              <a:buChar char="Ø"/>
            </a:pPr>
            <a:r>
              <a:rPr lang="en-US" sz="2600" b="1" dirty="0"/>
              <a:t>The investor attempts but fails to obtain representation on the investee’s board of directors.</a:t>
            </a:r>
          </a:p>
          <a:p>
            <a:pPr>
              <a:spcAft>
                <a:spcPts val="600"/>
              </a:spcAft>
            </a:pPr>
            <a:r>
              <a:rPr lang="en-US" sz="2600" b="1" dirty="0"/>
              <a:t>If an entity can exercise control over investee, regardless of ownership level, consolidation is required.</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14</a:t>
            </a:fld>
            <a:endParaRPr lang="en-US" sz="1000" b="1" u="none" dirty="0">
              <a:solidFill>
                <a:srgbClr val="00005C"/>
              </a:solidFill>
            </a:endParaRP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596021686"/>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18"/>
          <p:cNvSpPr>
            <a:spLocks noGrp="1" noChangeArrowheads="1"/>
          </p:cNvSpPr>
          <p:nvPr>
            <p:ph type="title"/>
          </p:nvPr>
        </p:nvSpPr>
        <p:spPr>
          <a:xfrm>
            <a:off x="192024" y="164592"/>
            <a:ext cx="8759952" cy="1206500"/>
          </a:xfrm>
        </p:spPr>
        <p:txBody>
          <a:bodyPr/>
          <a:lstStyle/>
          <a:p>
            <a:r>
              <a:rPr lang="en-US" dirty="0"/>
              <a:t>Extensions of Equity Method Applicability</a:t>
            </a:r>
          </a:p>
        </p:txBody>
      </p:sp>
      <p:sp>
        <p:nvSpPr>
          <p:cNvPr id="2" name="Rectangle 1"/>
          <p:cNvSpPr/>
          <p:nvPr/>
        </p:nvSpPr>
        <p:spPr>
          <a:xfrm>
            <a:off x="411480" y="1554480"/>
            <a:ext cx="8321040" cy="4247317"/>
          </a:xfrm>
          <a:prstGeom prst="rect">
            <a:avLst/>
          </a:prstGeom>
        </p:spPr>
        <p:txBody>
          <a:bodyPr wrap="square">
            <a:spAutoFit/>
          </a:bodyPr>
          <a:lstStyle/>
          <a:p>
            <a:pPr marL="457200" indent="-457200">
              <a:spcBef>
                <a:spcPts val="600"/>
              </a:spcBef>
              <a:spcAft>
                <a:spcPts val="0"/>
              </a:spcAft>
              <a:buFont typeface="Wingdings" panose="05000000000000000000" pitchFamily="2" charset="2"/>
              <a:buChar char="Ø"/>
            </a:pPr>
            <a:r>
              <a:rPr lang="en-US" sz="2800" b="1" dirty="0"/>
              <a:t>For some investments that fall short of or exceed 20 to 50 percent ownership, the equity method is appropriately used for financial reporting.</a:t>
            </a:r>
          </a:p>
          <a:p>
            <a:pPr marL="457200" indent="-457200">
              <a:spcBef>
                <a:spcPts val="600"/>
              </a:spcBef>
              <a:spcAft>
                <a:spcPts val="0"/>
              </a:spcAft>
              <a:buFont typeface="Wingdings" panose="05000000000000000000" pitchFamily="2" charset="2"/>
              <a:buChar char="Ø"/>
            </a:pPr>
            <a:r>
              <a:rPr lang="en-US" sz="2800" b="1" dirty="0"/>
              <a:t>Conditions can exist where the equity method is appropriate despite a majority ownership interest.</a:t>
            </a:r>
          </a:p>
          <a:p>
            <a:pPr marL="914400" lvl="1" indent="-457200">
              <a:spcBef>
                <a:spcPts val="600"/>
              </a:spcBef>
              <a:spcAft>
                <a:spcPts val="0"/>
              </a:spcAft>
              <a:buFont typeface="Wingdings" panose="05000000000000000000" pitchFamily="2" charset="2"/>
              <a:buChar char="Ø"/>
            </a:pPr>
            <a:r>
              <a:rPr lang="en-US" b="1" dirty="0"/>
              <a:t>For example, if the noncontrolling rights are so restrictive as to call into question whether control rests with the majority owner, the equity method is employed for financial reporting rather than consolidation.</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15</a:t>
            </a:fld>
            <a:endParaRPr lang="en-US" sz="1000" b="1" u="none" dirty="0">
              <a:solidFill>
                <a:srgbClr val="00005C"/>
              </a:solidFill>
            </a:endParaRP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4248000755"/>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18"/>
          <p:cNvSpPr>
            <a:spLocks noGrp="1" noChangeArrowheads="1"/>
          </p:cNvSpPr>
          <p:nvPr>
            <p:ph type="title"/>
          </p:nvPr>
        </p:nvSpPr>
        <p:spPr>
          <a:xfrm>
            <a:off x="192024" y="164592"/>
            <a:ext cx="8759952" cy="1206500"/>
          </a:xfrm>
        </p:spPr>
        <p:txBody>
          <a:bodyPr/>
          <a:lstStyle/>
          <a:p>
            <a:r>
              <a:rPr lang="en-US" dirty="0"/>
              <a:t>Summary of Accounting Methods</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16</a:t>
            </a:fld>
            <a:endParaRPr lang="en-US" sz="1000" b="1" u="none" dirty="0">
              <a:solidFill>
                <a:srgbClr val="00005C"/>
              </a:solidFill>
            </a:endParaRPr>
          </a:p>
        </p:txBody>
      </p:sp>
      <p:sp>
        <p:nvSpPr>
          <p:cNvPr id="2" name="TextBox 1"/>
          <p:cNvSpPr txBox="1"/>
          <p:nvPr/>
        </p:nvSpPr>
        <p:spPr>
          <a:xfrm>
            <a:off x="82296" y="1554480"/>
            <a:ext cx="8979408" cy="461665"/>
          </a:xfrm>
          <a:prstGeom prst="rect">
            <a:avLst/>
          </a:prstGeom>
          <a:noFill/>
        </p:spPr>
        <p:txBody>
          <a:bodyPr wrap="square" rtlCol="0">
            <a:spAutoFit/>
          </a:bodyPr>
          <a:lstStyle/>
          <a:p>
            <a:r>
              <a:rPr lang="en-US" b="1" dirty="0">
                <a:solidFill>
                  <a:schemeClr val="bg1"/>
                </a:solidFill>
              </a:rPr>
              <a:t>Accounting Methods Applicable in Various Stock Ownership Levels</a:t>
            </a: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pic>
        <p:nvPicPr>
          <p:cNvPr id="7" name="Picture 6">
            <a:extLst>
              <a:ext uri="{FF2B5EF4-FFF2-40B4-BE49-F238E27FC236}">
                <a16:creationId xmlns:a16="http://schemas.microsoft.com/office/drawing/2014/main" id="{13F837FE-28DF-4A22-9F56-56C2CAA1F6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574278"/>
            <a:ext cx="9144000" cy="2851295"/>
          </a:xfrm>
          <a:prstGeom prst="rect">
            <a:avLst/>
          </a:prstGeom>
        </p:spPr>
      </p:pic>
    </p:spTree>
    <p:custDataLst>
      <p:tags r:id="rId1"/>
    </p:custData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18"/>
          <p:cNvSpPr>
            <a:spLocks noGrp="1" noChangeArrowheads="1"/>
          </p:cNvSpPr>
          <p:nvPr>
            <p:ph type="title"/>
          </p:nvPr>
        </p:nvSpPr>
        <p:spPr>
          <a:xfrm>
            <a:off x="192024" y="164592"/>
            <a:ext cx="8759952" cy="1206500"/>
          </a:xfrm>
        </p:spPr>
        <p:txBody>
          <a:bodyPr/>
          <a:lstStyle/>
          <a:p>
            <a:r>
              <a:rPr lang="en-US" dirty="0"/>
              <a:t>Learning Objective 1-4</a:t>
            </a:r>
          </a:p>
        </p:txBody>
      </p:sp>
      <p:sp>
        <p:nvSpPr>
          <p:cNvPr id="2" name="Rectangle 1"/>
          <p:cNvSpPr/>
          <p:nvPr/>
        </p:nvSpPr>
        <p:spPr>
          <a:xfrm>
            <a:off x="411480" y="1554480"/>
            <a:ext cx="8321040" cy="1384995"/>
          </a:xfrm>
          <a:prstGeom prst="rect">
            <a:avLst/>
          </a:prstGeom>
        </p:spPr>
        <p:txBody>
          <a:bodyPr wrap="square">
            <a:spAutoFit/>
          </a:bodyPr>
          <a:lstStyle/>
          <a:p>
            <a:pPr>
              <a:spcBef>
                <a:spcPts val="600"/>
              </a:spcBef>
              <a:spcAft>
                <a:spcPts val="0"/>
              </a:spcAft>
            </a:pPr>
            <a:r>
              <a:rPr lang="en-US" sz="2800" b="1" dirty="0"/>
              <a:t>Describe the financial reporting for equity method investments and prepare basic equity method journal entries for an investor. </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17</a:t>
            </a:fld>
            <a:endParaRPr lang="en-US" sz="1000" b="1" u="none" dirty="0">
              <a:solidFill>
                <a:srgbClr val="00005C"/>
              </a:solidFill>
            </a:endParaRP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986005543"/>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18"/>
          <p:cNvSpPr>
            <a:spLocks noGrp="1" noChangeArrowheads="1"/>
          </p:cNvSpPr>
          <p:nvPr>
            <p:ph type="title"/>
          </p:nvPr>
        </p:nvSpPr>
        <p:spPr>
          <a:xfrm>
            <a:off x="192024" y="164592"/>
            <a:ext cx="8759952" cy="1206500"/>
          </a:xfrm>
        </p:spPr>
        <p:txBody>
          <a:bodyPr/>
          <a:lstStyle/>
          <a:p>
            <a:r>
              <a:rPr lang="en-US" dirty="0"/>
              <a:t>Accounting for Increases in an Investment—The Equity Method </a:t>
            </a:r>
          </a:p>
        </p:txBody>
      </p:sp>
      <p:sp>
        <p:nvSpPr>
          <p:cNvPr id="2" name="Rectangle 1"/>
          <p:cNvSpPr/>
          <p:nvPr/>
        </p:nvSpPr>
        <p:spPr>
          <a:xfrm>
            <a:off x="411480" y="1554480"/>
            <a:ext cx="8321040" cy="3616375"/>
          </a:xfrm>
          <a:prstGeom prst="rect">
            <a:avLst/>
          </a:prstGeom>
        </p:spPr>
        <p:txBody>
          <a:bodyPr wrap="square">
            <a:spAutoFit/>
          </a:bodyPr>
          <a:lstStyle/>
          <a:p>
            <a:pPr marL="457200" indent="-457200">
              <a:spcBef>
                <a:spcPts val="600"/>
              </a:spcBef>
              <a:spcAft>
                <a:spcPts val="0"/>
              </a:spcAft>
              <a:buFont typeface="Wingdings" panose="05000000000000000000" pitchFamily="2" charset="2"/>
              <a:buChar char="Ø"/>
            </a:pPr>
            <a:r>
              <a:rPr lang="en-US" sz="2800" b="1" dirty="0"/>
              <a:t>The investor increases the investment account as the investee earns and reports income. The investor uses the accrual method to record investment income—recognizing it in the same time period as the investee earns it.</a:t>
            </a:r>
          </a:p>
          <a:p>
            <a:pPr marL="457200" indent="-457200">
              <a:spcBef>
                <a:spcPts val="600"/>
              </a:spcBef>
              <a:spcAft>
                <a:spcPts val="0"/>
              </a:spcAft>
              <a:buFont typeface="Wingdings" panose="05000000000000000000" pitchFamily="2" charset="2"/>
              <a:buChar char="Ø"/>
            </a:pPr>
            <a:r>
              <a:rPr lang="en-US" sz="2800" b="1" dirty="0"/>
              <a:t>The asset balance is increased as the investee makes a profit. The investor reduces the investment account if the investee reports a loss.</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18</a:t>
            </a:fld>
            <a:endParaRPr lang="en-US" sz="1000" b="1" u="none" dirty="0">
              <a:solidFill>
                <a:srgbClr val="00005C"/>
              </a:solidFill>
            </a:endParaRP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328850439"/>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411480" y="1554480"/>
            <a:ext cx="8321040" cy="3693319"/>
          </a:xfrm>
          <a:prstGeom prst="rect">
            <a:avLst/>
          </a:prstGeom>
        </p:spPr>
        <p:txBody>
          <a:bodyPr wrap="square">
            <a:spAutoFit/>
          </a:bodyPr>
          <a:lstStyle/>
          <a:p>
            <a:pPr marL="457200" indent="-457200">
              <a:spcBef>
                <a:spcPts val="600"/>
              </a:spcBef>
              <a:spcAft>
                <a:spcPts val="0"/>
              </a:spcAft>
              <a:buFont typeface="Wingdings" panose="05000000000000000000" pitchFamily="2" charset="2"/>
              <a:buChar char="Ø"/>
            </a:pPr>
            <a:r>
              <a:rPr lang="en-US" sz="2800" b="1" dirty="0"/>
              <a:t>The investor decreases its investment account’s carrying value for its share of investee cash dividends. When the investee declares a cash dividend, its owners’ equity decreases. </a:t>
            </a:r>
          </a:p>
          <a:p>
            <a:pPr marL="457200" indent="-457200">
              <a:spcBef>
                <a:spcPts val="600"/>
              </a:spcBef>
              <a:spcAft>
                <a:spcPts val="0"/>
              </a:spcAft>
              <a:buFont typeface="Wingdings" panose="05000000000000000000" pitchFamily="2" charset="2"/>
              <a:buChar char="Ø"/>
            </a:pPr>
            <a:r>
              <a:rPr lang="en-US" sz="2800" b="1" dirty="0"/>
              <a:t>The investor shall recognize its share of the earnings or losses of an investee in the periods for which they are reported by the investee in its financial statements.</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19</a:t>
            </a:fld>
            <a:endParaRPr lang="en-US" sz="1000" b="1" u="none" dirty="0">
              <a:solidFill>
                <a:srgbClr val="00005C"/>
              </a:solidFill>
            </a:endParaRPr>
          </a:p>
        </p:txBody>
      </p:sp>
      <p:sp>
        <p:nvSpPr>
          <p:cNvPr id="7" name="Rectangle 18"/>
          <p:cNvSpPr>
            <a:spLocks noGrp="1" noChangeArrowheads="1"/>
          </p:cNvSpPr>
          <p:nvPr>
            <p:ph type="title"/>
          </p:nvPr>
        </p:nvSpPr>
        <p:spPr>
          <a:xfrm>
            <a:off x="192024" y="164592"/>
            <a:ext cx="8759952" cy="1206500"/>
          </a:xfrm>
        </p:spPr>
        <p:txBody>
          <a:bodyPr/>
          <a:lstStyle/>
          <a:p>
            <a:r>
              <a:rPr lang="en-US" dirty="0"/>
              <a:t>Accounting for Decreases in an Investment—The Equity Method </a:t>
            </a: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93158085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6500"/>
          </a:xfrm>
        </p:spPr>
        <p:txBody>
          <a:bodyPr/>
          <a:lstStyle/>
          <a:p>
            <a:r>
              <a:rPr lang="en-US" dirty="0"/>
              <a:t>Learning Objective 1-1</a:t>
            </a:r>
          </a:p>
        </p:txBody>
      </p:sp>
      <p:sp>
        <p:nvSpPr>
          <p:cNvPr id="3" name="Content Placeholder 2"/>
          <p:cNvSpPr>
            <a:spLocks noGrp="1"/>
          </p:cNvSpPr>
          <p:nvPr>
            <p:ph idx="1"/>
          </p:nvPr>
        </p:nvSpPr>
        <p:spPr>
          <a:xfrm>
            <a:off x="411480" y="1554480"/>
            <a:ext cx="8321040" cy="4937760"/>
          </a:xfrm>
        </p:spPr>
        <p:txBody>
          <a:bodyPr/>
          <a:lstStyle/>
          <a:p>
            <a:pPr marL="0" indent="0">
              <a:buNone/>
            </a:pPr>
            <a:r>
              <a:rPr lang="en-US" sz="3600" dirty="0">
                <a:latin typeface="Times New Roman" pitchFamily="18" charset="0"/>
                <a:cs typeface="Times New Roman" pitchFamily="18" charset="0"/>
              </a:rPr>
              <a:t>Describe motivations for a firm to gain significant influence over another firm. </a:t>
            </a:r>
          </a:p>
        </p:txBody>
      </p:sp>
      <p:sp>
        <p:nvSpPr>
          <p:cNvPr id="9" name="Slide Number Placeholder 5"/>
          <p:cNvSpPr txBox="1">
            <a:spLocks/>
          </p:cNvSpPr>
          <p:nvPr/>
        </p:nvSpPr>
        <p:spPr>
          <a:xfrm>
            <a:off x="8229600" y="6553200"/>
            <a:ext cx="533400" cy="381000"/>
          </a:xfrm>
          <a:prstGeom prst="rect">
            <a:avLst/>
          </a:prstGeom>
        </p:spPr>
        <p:txBody>
          <a:bodyPr/>
          <a:ls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defRPr/>
            </a:pPr>
            <a:r>
              <a:rPr lang="en-US" sz="1000" b="1" dirty="0"/>
              <a:t>1-</a:t>
            </a:r>
            <a:fld id="{B389CB3F-DA7F-4D11-BE91-32EDAB2B185B}" type="slidenum">
              <a:rPr lang="en-US" sz="1000" b="1" smtClean="0"/>
              <a:pPr>
                <a:defRPr/>
              </a:pPr>
              <a:t>2</a:t>
            </a:fld>
            <a:endParaRPr lang="en-US" sz="1000" b="1" dirty="0"/>
          </a:p>
        </p:txBody>
      </p:sp>
      <p:sp>
        <p:nvSpPr>
          <p:cNvPr id="5" name="Rectangle 4"/>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8450531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Rectangle 22"/>
          <p:cNvSpPr>
            <a:spLocks noGrp="1" noChangeArrowheads="1"/>
          </p:cNvSpPr>
          <p:nvPr>
            <p:ph type="title"/>
          </p:nvPr>
        </p:nvSpPr>
        <p:spPr>
          <a:xfrm>
            <a:off x="192024" y="164592"/>
            <a:ext cx="8759952" cy="1207008"/>
          </a:xfrm>
        </p:spPr>
        <p:txBody>
          <a:bodyPr/>
          <a:lstStyle/>
          <a:p>
            <a:r>
              <a:rPr lang="en-US" dirty="0"/>
              <a:t>Equity Method Example </a:t>
            </a:r>
          </a:p>
        </p:txBody>
      </p:sp>
      <p:sp>
        <p:nvSpPr>
          <p:cNvPr id="28675" name="Rectangle 23"/>
          <p:cNvSpPr>
            <a:spLocks noGrp="1" noChangeArrowheads="1"/>
          </p:cNvSpPr>
          <p:nvPr>
            <p:ph idx="1"/>
          </p:nvPr>
        </p:nvSpPr>
        <p:spPr>
          <a:xfrm>
            <a:off x="411480" y="1554480"/>
            <a:ext cx="8321040" cy="4937760"/>
          </a:xfrm>
        </p:spPr>
        <p:txBody>
          <a:bodyPr/>
          <a:lstStyle/>
          <a:p>
            <a:pPr marL="0" indent="0">
              <a:spcBef>
                <a:spcPct val="30000"/>
              </a:spcBef>
              <a:buClrTx/>
              <a:buSzTx/>
              <a:buNone/>
              <a:defRPr/>
            </a:pPr>
            <a:r>
              <a:rPr lang="en-US" sz="2600" kern="1200" dirty="0">
                <a:solidFill>
                  <a:schemeClr val="tx1"/>
                </a:solidFill>
                <a:latin typeface="Times New Roman" pitchFamily="18" charset="0"/>
              </a:rPr>
              <a:t>Big Company owns a 20 percent interest in Little Company purchased on January 1, 2020, for $210,000. Little reports net income of $200,000, $300,000, and $400,000, respectively, in the next three years while declaring dividends of $50,000, $100,000, and $200,000. </a:t>
            </a:r>
          </a:p>
          <a:p>
            <a:pPr marL="0" indent="0">
              <a:spcBef>
                <a:spcPct val="30000"/>
              </a:spcBef>
              <a:buClrTx/>
              <a:buSzTx/>
              <a:buNone/>
              <a:defRPr/>
            </a:pPr>
            <a:r>
              <a:rPr lang="en-US" sz="2600" kern="1200" dirty="0">
                <a:solidFill>
                  <a:schemeClr val="tx1"/>
                </a:solidFill>
                <a:latin typeface="Times New Roman" pitchFamily="18" charset="0"/>
              </a:rPr>
              <a:t>The fair values of Big’s investment in Little, as determined by market prices, were $245,000, $282,000, and $325,000 at the end of 2017, 2018, and 2019, respectively.</a:t>
            </a:r>
          </a:p>
        </p:txBody>
      </p:sp>
      <p:sp>
        <p:nvSpPr>
          <p:cNvPr id="32774" name="Rectangle 13"/>
          <p:cNvSpPr>
            <a:spLocks noChangeArrowheads="1"/>
          </p:cNvSpPr>
          <p:nvPr/>
        </p:nvSpPr>
        <p:spPr bwMode="auto">
          <a:xfrm>
            <a:off x="7467600" y="4191000"/>
            <a:ext cx="1219200" cy="381000"/>
          </a:xfrm>
          <a:prstGeom prst="rect">
            <a:avLst/>
          </a:prstGeom>
          <a:noFill/>
          <a:ln w="12700">
            <a:noFill/>
            <a:miter lim="800000"/>
            <a:headEnd/>
            <a:tailEnd/>
          </a:ln>
        </p:spPr>
        <p:txBody>
          <a:bodyPr wrap="none" anchor="ctr"/>
          <a:lstStyle/>
          <a:p>
            <a:pPr eaLnBrk="0" hangingPunct="0"/>
            <a:endParaRPr lang="en-US" dirty="0">
              <a:solidFill>
                <a:srgbClr val="002060"/>
              </a:solidFill>
            </a:endParaRPr>
          </a:p>
        </p:txBody>
      </p:sp>
      <p:sp>
        <p:nvSpPr>
          <p:cNvPr id="6"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20</a:t>
            </a:fld>
            <a:endParaRPr lang="en-US" sz="1000" b="1" u="none" dirty="0">
              <a:solidFill>
                <a:srgbClr val="00005C"/>
              </a:solidFill>
            </a:endParaRPr>
          </a:p>
        </p:txBody>
      </p:sp>
      <p:sp>
        <p:nvSpPr>
          <p:cNvPr id="7" name="Rectangle 6"/>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transition>
    <p:blinds dir="vert"/>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18"/>
          <p:cNvSpPr>
            <a:spLocks noGrp="1" noChangeArrowheads="1"/>
          </p:cNvSpPr>
          <p:nvPr>
            <p:ph type="title"/>
          </p:nvPr>
        </p:nvSpPr>
        <p:spPr>
          <a:xfrm>
            <a:off x="192024" y="164592"/>
            <a:ext cx="8759952" cy="1206500"/>
          </a:xfrm>
        </p:spPr>
        <p:txBody>
          <a:bodyPr/>
          <a:lstStyle/>
          <a:p>
            <a:r>
              <a:rPr lang="en-US" dirty="0"/>
              <a:t>Fair-Value vs. Equity Method </a:t>
            </a:r>
          </a:p>
        </p:txBody>
      </p:sp>
      <p:sp>
        <p:nvSpPr>
          <p:cNvPr id="3" name="Rectangle 2"/>
          <p:cNvSpPr/>
          <p:nvPr/>
        </p:nvSpPr>
        <p:spPr>
          <a:xfrm>
            <a:off x="411480" y="4724400"/>
            <a:ext cx="8321040" cy="1938992"/>
          </a:xfrm>
          <a:prstGeom prst="rect">
            <a:avLst/>
          </a:prstGeom>
        </p:spPr>
        <p:txBody>
          <a:bodyPr wrap="square">
            <a:spAutoFit/>
          </a:bodyPr>
          <a:lstStyle/>
          <a:p>
            <a:pPr eaLnBrk="0" hangingPunct="0"/>
            <a:r>
              <a:rPr lang="en-US" sz="2000" b="1" dirty="0">
                <a:solidFill>
                  <a:schemeClr val="bg1"/>
                </a:solidFill>
              </a:rPr>
              <a:t>*Equity in investee income is 20 percent of the current year income reported by Little Company. </a:t>
            </a:r>
          </a:p>
          <a:p>
            <a:pPr eaLnBrk="0" hangingPunct="0"/>
            <a:r>
              <a:rPr lang="en-US" sz="2000" b="1" dirty="0">
                <a:solidFill>
                  <a:schemeClr val="bg1"/>
                </a:solidFill>
              </a:rPr>
              <a:t>†The carrying amount of an investment under the equity method is the original cost plus income recognized less dividends. For 2020, as an example, the $240,000 reported balance is the $210,000 cost plus $50,000 equity income less $10,000 in dividends.</a:t>
            </a:r>
          </a:p>
        </p:txBody>
      </p:sp>
      <p:sp>
        <p:nvSpPr>
          <p:cNvPr id="6"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21</a:t>
            </a:fld>
            <a:endParaRPr lang="en-US" sz="1000" b="1" u="none" dirty="0">
              <a:solidFill>
                <a:srgbClr val="00005C"/>
              </a:solidFill>
            </a:endParaRPr>
          </a:p>
        </p:txBody>
      </p:sp>
      <p:sp>
        <p:nvSpPr>
          <p:cNvPr id="7" name="Rectangle 6"/>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pic>
        <p:nvPicPr>
          <p:cNvPr id="8" name="Picture 7">
            <a:extLst>
              <a:ext uri="{FF2B5EF4-FFF2-40B4-BE49-F238E27FC236}">
                <a16:creationId xmlns:a16="http://schemas.microsoft.com/office/drawing/2014/main" id="{0E8A54F1-37C8-41F6-BFFC-30A6402E89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540452"/>
            <a:ext cx="9144000" cy="3175137"/>
          </a:xfrm>
          <a:prstGeom prst="rect">
            <a:avLst/>
          </a:prstGeom>
        </p:spPr>
      </p:pic>
    </p:spTree>
    <p:custDataLst>
      <p:tags r:id="rId1"/>
    </p:custDataLst>
    <p:extLst>
      <p:ext uri="{BB962C8B-B14F-4D97-AF65-F5344CB8AC3E}">
        <p14:creationId xmlns:p14="http://schemas.microsoft.com/office/powerpoint/2010/main" val="2182671446"/>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Rectangle 22"/>
          <p:cNvSpPr>
            <a:spLocks noGrp="1" noChangeArrowheads="1"/>
          </p:cNvSpPr>
          <p:nvPr>
            <p:ph type="title"/>
          </p:nvPr>
        </p:nvSpPr>
        <p:spPr>
          <a:xfrm>
            <a:off x="192024" y="164592"/>
            <a:ext cx="8759952" cy="1206500"/>
          </a:xfrm>
        </p:spPr>
        <p:txBody>
          <a:bodyPr/>
          <a:lstStyle/>
          <a:p>
            <a:r>
              <a:rPr lang="en-US" dirty="0"/>
              <a:t>Equity Method Example—Journal Entries </a:t>
            </a:r>
          </a:p>
        </p:txBody>
      </p:sp>
      <p:sp>
        <p:nvSpPr>
          <p:cNvPr id="32773" name="Rectangle 12"/>
          <p:cNvSpPr>
            <a:spLocks noChangeArrowheads="1"/>
          </p:cNvSpPr>
          <p:nvPr/>
        </p:nvSpPr>
        <p:spPr bwMode="auto">
          <a:xfrm>
            <a:off x="6019800" y="3810000"/>
            <a:ext cx="1371600" cy="381000"/>
          </a:xfrm>
          <a:prstGeom prst="rect">
            <a:avLst/>
          </a:prstGeom>
          <a:noFill/>
          <a:ln w="12700">
            <a:noFill/>
            <a:miter lim="800000"/>
            <a:headEnd/>
            <a:tailEnd/>
          </a:ln>
        </p:spPr>
        <p:txBody>
          <a:bodyPr wrap="none" anchor="ctr"/>
          <a:lstStyle/>
          <a:p>
            <a:pPr eaLnBrk="0" hangingPunct="0"/>
            <a:endParaRPr lang="en-US" dirty="0">
              <a:solidFill>
                <a:srgbClr val="002060"/>
              </a:solidFill>
            </a:endParaRPr>
          </a:p>
        </p:txBody>
      </p:sp>
      <p:sp>
        <p:nvSpPr>
          <p:cNvPr id="32774" name="Rectangle 13"/>
          <p:cNvSpPr>
            <a:spLocks noChangeArrowheads="1"/>
          </p:cNvSpPr>
          <p:nvPr/>
        </p:nvSpPr>
        <p:spPr bwMode="auto">
          <a:xfrm>
            <a:off x="7924800" y="4114800"/>
            <a:ext cx="1219200" cy="381000"/>
          </a:xfrm>
          <a:prstGeom prst="rect">
            <a:avLst/>
          </a:prstGeom>
          <a:noFill/>
          <a:ln w="12700">
            <a:noFill/>
            <a:miter lim="800000"/>
            <a:headEnd/>
            <a:tailEnd/>
          </a:ln>
        </p:spPr>
        <p:txBody>
          <a:bodyPr wrap="none" anchor="ctr"/>
          <a:lstStyle/>
          <a:p>
            <a:pPr eaLnBrk="0" hangingPunct="0"/>
            <a:endParaRPr lang="en-US" dirty="0">
              <a:solidFill>
                <a:srgbClr val="002060"/>
              </a:solidFill>
            </a:endParaRPr>
          </a:p>
        </p:txBody>
      </p:sp>
      <p:sp>
        <p:nvSpPr>
          <p:cNvPr id="3" name="Rectangle 2"/>
          <p:cNvSpPr/>
          <p:nvPr/>
        </p:nvSpPr>
        <p:spPr>
          <a:xfrm>
            <a:off x="411480" y="1554480"/>
            <a:ext cx="8321040" cy="707886"/>
          </a:xfrm>
          <a:prstGeom prst="rect">
            <a:avLst/>
          </a:prstGeom>
        </p:spPr>
        <p:txBody>
          <a:bodyPr wrap="square">
            <a:spAutoFit/>
          </a:bodyPr>
          <a:lstStyle/>
          <a:p>
            <a:r>
              <a:rPr lang="en-US" sz="2000" b="1" dirty="0"/>
              <a:t>Big Company records the following journal entries to</a:t>
            </a:r>
          </a:p>
          <a:p>
            <a:r>
              <a:rPr lang="en-US" sz="2000" b="1" dirty="0"/>
              <a:t>apply the equity method for its investment in Little Company for 2020:</a:t>
            </a:r>
          </a:p>
        </p:txBody>
      </p:sp>
      <p:sp>
        <p:nvSpPr>
          <p:cNvPr id="8"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22</a:t>
            </a:fld>
            <a:endParaRPr lang="en-US" sz="1000" b="1" u="none" dirty="0">
              <a:solidFill>
                <a:srgbClr val="00005C"/>
              </a:solidFill>
            </a:endParaRPr>
          </a:p>
        </p:txBody>
      </p:sp>
      <p:sp>
        <p:nvSpPr>
          <p:cNvPr id="2" name="Rectangle 1"/>
          <p:cNvSpPr/>
          <p:nvPr/>
        </p:nvSpPr>
        <p:spPr>
          <a:xfrm>
            <a:off x="411480" y="5181600"/>
            <a:ext cx="8321040" cy="1323439"/>
          </a:xfrm>
          <a:prstGeom prst="rect">
            <a:avLst/>
          </a:prstGeom>
        </p:spPr>
        <p:txBody>
          <a:bodyPr wrap="square">
            <a:spAutoFit/>
          </a:bodyPr>
          <a:lstStyle/>
          <a:p>
            <a:r>
              <a:rPr lang="en-US" sz="2000" b="1" dirty="0"/>
              <a:t>1st entry: Big accrues income based on the investee’s reported earnings. </a:t>
            </a:r>
          </a:p>
          <a:p>
            <a:r>
              <a:rPr lang="en-US" sz="2000" b="1" dirty="0"/>
              <a:t>2nd</a:t>
            </a:r>
            <a:r>
              <a:rPr lang="en-US" sz="2000" b="1" baseline="30000" dirty="0"/>
              <a:t> </a:t>
            </a:r>
            <a:r>
              <a:rPr lang="en-US" sz="2000" b="1" dirty="0"/>
              <a:t>entry: Big records dividend declaration and reduction in Little’s net assets. </a:t>
            </a:r>
          </a:p>
          <a:p>
            <a:r>
              <a:rPr lang="en-US" sz="2000" b="1" dirty="0"/>
              <a:t>3rd entry: Big reports the collection of cash dividends. </a:t>
            </a:r>
          </a:p>
        </p:txBody>
      </p:sp>
      <p:sp>
        <p:nvSpPr>
          <p:cNvPr id="9" name="Rectangle 8"/>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pic>
        <p:nvPicPr>
          <p:cNvPr id="11" name="Picture 10">
            <a:extLst>
              <a:ext uri="{FF2B5EF4-FFF2-40B4-BE49-F238E27FC236}">
                <a16:creationId xmlns:a16="http://schemas.microsoft.com/office/drawing/2014/main" id="{0F9FD22C-C1ED-46CA-88E0-E659E085EB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00" y="2213500"/>
            <a:ext cx="8610600" cy="2937560"/>
          </a:xfrm>
          <a:prstGeom prst="rect">
            <a:avLst/>
          </a:prstGeom>
        </p:spPr>
      </p:pic>
    </p:spTree>
    <p:custDataLst>
      <p:tags r:id="rId1"/>
    </p:custDataLst>
    <p:extLst>
      <p:ext uri="{BB962C8B-B14F-4D97-AF65-F5344CB8AC3E}">
        <p14:creationId xmlns:p14="http://schemas.microsoft.com/office/powerpoint/2010/main" val="3686015087"/>
      </p:ext>
    </p:extLst>
  </p:cSld>
  <p:clrMapOvr>
    <a:masterClrMapping/>
  </p:clrMapOvr>
  <p:transition>
    <p:blinds dir="vert"/>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411480" y="1554480"/>
            <a:ext cx="8321040" cy="4937760"/>
          </a:xfrm>
        </p:spPr>
        <p:txBody>
          <a:bodyPr/>
          <a:lstStyle/>
          <a:p>
            <a:pPr marL="0" indent="0">
              <a:buNone/>
            </a:pPr>
            <a:r>
              <a:rPr lang="en-US" sz="3600" dirty="0">
                <a:latin typeface="Times New Roman" pitchFamily="18" charset="0"/>
                <a:cs typeface="Times New Roman" pitchFamily="18" charset="0"/>
              </a:rPr>
              <a:t>Allocate the cost of an equity method investment and compute amortization expense to match revenues recognized from the investment to the excess of investor cost over investee book value.</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23</a:t>
            </a:fld>
            <a:endParaRPr lang="en-US" sz="1000" b="1" u="none" dirty="0">
              <a:solidFill>
                <a:srgbClr val="00005C"/>
              </a:solidFill>
            </a:endParaRPr>
          </a:p>
        </p:txBody>
      </p:sp>
      <p:sp>
        <p:nvSpPr>
          <p:cNvPr id="8" name="Title 1"/>
          <p:cNvSpPr>
            <a:spLocks noGrp="1"/>
          </p:cNvSpPr>
          <p:nvPr>
            <p:ph type="title"/>
          </p:nvPr>
        </p:nvSpPr>
        <p:spPr>
          <a:xfrm>
            <a:off x="192024" y="164592"/>
            <a:ext cx="8759952" cy="1206500"/>
          </a:xfrm>
        </p:spPr>
        <p:txBody>
          <a:bodyPr/>
          <a:lstStyle/>
          <a:p>
            <a:r>
              <a:rPr lang="en-US" dirty="0"/>
              <a:t>Learning Objective 1-5</a:t>
            </a: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0815825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92024" y="164592"/>
            <a:ext cx="8759952" cy="1206500"/>
          </a:xfrm>
        </p:spPr>
        <p:txBody>
          <a:bodyPr/>
          <a:lstStyle/>
          <a:p>
            <a:r>
              <a:rPr lang="en-US" dirty="0"/>
              <a:t>Excess of Investment Cost over Book Value Acquired</a:t>
            </a:r>
          </a:p>
        </p:txBody>
      </p:sp>
      <p:sp>
        <p:nvSpPr>
          <p:cNvPr id="6"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24</a:t>
            </a:fld>
            <a:endParaRPr lang="en-US" sz="1000" b="1" u="none" dirty="0">
              <a:solidFill>
                <a:srgbClr val="00005C"/>
              </a:solidFill>
            </a:endParaRPr>
          </a:p>
        </p:txBody>
      </p:sp>
      <p:sp>
        <p:nvSpPr>
          <p:cNvPr id="7" name="Content Placeholder 6"/>
          <p:cNvSpPr txBox="1">
            <a:spLocks/>
          </p:cNvSpPr>
          <p:nvPr/>
        </p:nvSpPr>
        <p:spPr>
          <a:xfrm>
            <a:off x="411480" y="1554480"/>
            <a:ext cx="8321040" cy="4937760"/>
          </a:xfrm>
          <a:prstGeom prst="rect">
            <a:avLst/>
          </a:prstGeom>
        </p:spPr>
        <p:txBody>
          <a:bodyPr/>
          <a:lstStyle>
            <a:lvl1pPr marL="342900" indent="-342900" algn="l" rtl="0" eaLnBrk="0" fontAlgn="base" hangingPunct="0">
              <a:spcBef>
                <a:spcPct val="20000"/>
              </a:spcBef>
              <a:spcAft>
                <a:spcPct val="0"/>
              </a:spcAft>
              <a:buClr>
                <a:srgbClr val="000066"/>
              </a:buClr>
              <a:buSzPct val="80000"/>
              <a:buFontTx/>
              <a:buNone/>
              <a:defRPr sz="2800" b="1">
                <a:solidFill>
                  <a:srgbClr val="002060"/>
                </a:solidFill>
                <a:latin typeface="+mn-lt"/>
                <a:ea typeface="+mn-ea"/>
                <a:cs typeface="+mn-cs"/>
              </a:defRPr>
            </a:lvl1pPr>
            <a:lvl2pPr marL="742950" indent="-285750" algn="l" rtl="0" eaLnBrk="0" fontAlgn="base" hangingPunct="0">
              <a:spcBef>
                <a:spcPct val="20000"/>
              </a:spcBef>
              <a:spcAft>
                <a:spcPct val="0"/>
              </a:spcAft>
              <a:buClr>
                <a:srgbClr val="000066"/>
              </a:buClr>
              <a:buSzPct val="85000"/>
              <a:buFont typeface="Wingdings" pitchFamily="2" charset="2"/>
              <a:buChar char="Ø"/>
              <a:defRPr sz="2400" b="1">
                <a:solidFill>
                  <a:srgbClr val="002060"/>
                </a:solidFill>
                <a:latin typeface="+mn-lt"/>
              </a:defRPr>
            </a:lvl2pPr>
            <a:lvl3pPr marL="1143000" indent="-228600" algn="l" rtl="0" eaLnBrk="0" fontAlgn="base" hangingPunct="0">
              <a:spcBef>
                <a:spcPct val="20000"/>
              </a:spcBef>
              <a:spcAft>
                <a:spcPct val="0"/>
              </a:spcAft>
              <a:buChar char="•"/>
              <a:defRPr sz="2400">
                <a:solidFill>
                  <a:schemeClr val="tx1"/>
                </a:solidFill>
                <a:latin typeface="Times New Roman" pitchFamily="18" charset="0"/>
              </a:defRPr>
            </a:lvl3pPr>
            <a:lvl4pPr marL="1600200" indent="-228600" algn="l" rtl="0" eaLnBrk="0" fontAlgn="base" hangingPunct="0">
              <a:spcBef>
                <a:spcPct val="20000"/>
              </a:spcBef>
              <a:spcAft>
                <a:spcPct val="0"/>
              </a:spcAft>
              <a:buChar char="–"/>
              <a:defRPr sz="2000">
                <a:solidFill>
                  <a:schemeClr val="tx1"/>
                </a:solidFill>
                <a:latin typeface="Times New Roman" pitchFamily="18" charset="0"/>
              </a:defRPr>
            </a:lvl4pPr>
            <a:lvl5pPr marL="2057400" indent="-228600" algn="l" rtl="0" eaLnBrk="0" fontAlgn="base" hangingPunct="0">
              <a:spcBef>
                <a:spcPct val="20000"/>
              </a:spcBef>
              <a:spcAft>
                <a:spcPct val="0"/>
              </a:spcAft>
              <a:buChar char="»"/>
              <a:defRPr sz="2000">
                <a:solidFill>
                  <a:schemeClr val="tx1"/>
                </a:solidFill>
                <a:latin typeface="Times New Roman"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itchFamily="18" charset="0"/>
              </a:defRPr>
            </a:lvl9pPr>
          </a:lstStyle>
          <a:p>
            <a:pPr marL="0" indent="0">
              <a:spcBef>
                <a:spcPts val="0"/>
              </a:spcBef>
              <a:spcAft>
                <a:spcPts val="0"/>
              </a:spcAft>
            </a:pPr>
            <a:r>
              <a:rPr lang="en-US" dirty="0">
                <a:latin typeface="Times New Roman"/>
                <a:cs typeface="Times New Roman"/>
              </a:rPr>
              <a:t>Differences may exist between a company’s book value and fair value because:</a:t>
            </a:r>
          </a:p>
          <a:p>
            <a:pPr marL="457200" indent="-457200">
              <a:spcBef>
                <a:spcPts val="600"/>
              </a:spcBef>
              <a:spcAft>
                <a:spcPts val="0"/>
              </a:spcAft>
              <a:buSzPct val="100000"/>
              <a:buFont typeface="Wingdings" charset="2"/>
              <a:buChar char="Ø"/>
            </a:pPr>
            <a:r>
              <a:rPr lang="en-US" dirty="0">
                <a:latin typeface="Times New Roman"/>
                <a:cs typeface="Times New Roman"/>
              </a:rPr>
              <a:t>Fair value is based on multiple factors, including but not limited to profitability, new products, expected dividend payments, projected operating results, and general economic conditions. </a:t>
            </a:r>
          </a:p>
          <a:p>
            <a:pPr marL="457200" indent="-457200">
              <a:spcBef>
                <a:spcPts val="600"/>
              </a:spcBef>
              <a:spcAft>
                <a:spcPts val="0"/>
              </a:spcAft>
              <a:buSzPct val="100000"/>
              <a:buFont typeface="Wingdings" charset="2"/>
              <a:buChar char="Ø"/>
            </a:pPr>
            <a:r>
              <a:rPr lang="en-US" dirty="0">
                <a:latin typeface="Times New Roman"/>
                <a:cs typeface="Times New Roman"/>
              </a:rPr>
              <a:t>Stock prices are based, partially, on the perceived worth of a company’s net assets, amounts that often vary from underlying book values. </a:t>
            </a:r>
          </a:p>
        </p:txBody>
      </p:sp>
      <p:sp>
        <p:nvSpPr>
          <p:cNvPr id="5" name="Rectangle 4"/>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739959579"/>
      </p:ext>
    </p:extLst>
  </p:cSld>
  <p:clrMapOvr>
    <a:masterClrMapping/>
  </p:clrMapOvr>
  <p:transition>
    <p:blinds dir="vert"/>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25</a:t>
            </a:fld>
            <a:endParaRPr lang="en-US" sz="1000" b="1" u="none" dirty="0">
              <a:solidFill>
                <a:srgbClr val="00005C"/>
              </a:solidFill>
            </a:endParaRPr>
          </a:p>
        </p:txBody>
      </p:sp>
      <p:sp>
        <p:nvSpPr>
          <p:cNvPr id="7" name="Rectangle 1031"/>
          <p:cNvSpPr>
            <a:spLocks noGrp="1" noChangeArrowheads="1"/>
          </p:cNvSpPr>
          <p:nvPr>
            <p:ph type="title"/>
          </p:nvPr>
        </p:nvSpPr>
        <p:spPr>
          <a:xfrm>
            <a:off x="192024" y="164592"/>
            <a:ext cx="8759952" cy="1206500"/>
          </a:xfrm>
        </p:spPr>
        <p:txBody>
          <a:bodyPr/>
          <a:lstStyle/>
          <a:p>
            <a:r>
              <a:rPr lang="en-US" dirty="0"/>
              <a:t>Excess of Investment Cost over Book Value Acquired (continued)</a:t>
            </a:r>
          </a:p>
        </p:txBody>
      </p:sp>
      <p:sp>
        <p:nvSpPr>
          <p:cNvPr id="5" name="TextBox 4"/>
          <p:cNvSpPr txBox="1"/>
          <p:nvPr/>
        </p:nvSpPr>
        <p:spPr>
          <a:xfrm>
            <a:off x="411480" y="1554478"/>
            <a:ext cx="8321040" cy="4201150"/>
          </a:xfrm>
          <a:prstGeom prst="rect">
            <a:avLst/>
          </a:prstGeom>
          <a:noFill/>
        </p:spPr>
        <p:txBody>
          <a:bodyPr wrap="square">
            <a:spAutoFit/>
          </a:bodyPr>
          <a:lstStyle/>
          <a:p>
            <a:pPr marL="457200" indent="-457200">
              <a:spcBef>
                <a:spcPts val="600"/>
              </a:spcBef>
              <a:buFont typeface="Wingdings" charset="2"/>
              <a:buChar char="Ø"/>
            </a:pPr>
            <a:r>
              <a:rPr lang="en-US" sz="2800" b="1" dirty="0"/>
              <a:t>Asset and liability accounts on the balance sheet tend to measure historical costs rather than current value. </a:t>
            </a:r>
          </a:p>
          <a:p>
            <a:pPr marL="457200" indent="-457200">
              <a:spcBef>
                <a:spcPts val="600"/>
              </a:spcBef>
              <a:buFont typeface="Wingdings" charset="2"/>
              <a:buChar char="Ø"/>
            </a:pPr>
            <a:r>
              <a:rPr lang="en-US" sz="2800" b="1" dirty="0"/>
              <a:t>Reported figures are affected by the accounting methods selected and lead to different book values; for example:</a:t>
            </a:r>
          </a:p>
          <a:p>
            <a:pPr marL="906463" lvl="1" indent="-449263">
              <a:spcBef>
                <a:spcPts val="600"/>
              </a:spcBef>
              <a:buFont typeface="Wingdings" panose="05000000000000000000" pitchFamily="2" charset="2"/>
              <a:buChar char="Ø"/>
            </a:pPr>
            <a:r>
              <a:rPr lang="en-US" sz="2800" b="1" dirty="0"/>
              <a:t>Inventory costing methods (LIFO and FIFO).</a:t>
            </a:r>
          </a:p>
          <a:p>
            <a:pPr marL="906463" lvl="1" indent="-449263">
              <a:spcBef>
                <a:spcPts val="600"/>
              </a:spcBef>
              <a:buFont typeface="Wingdings" panose="05000000000000000000" pitchFamily="2" charset="2"/>
              <a:buChar char="Ø"/>
            </a:pPr>
            <a:r>
              <a:rPr lang="en-US" sz="2800" b="1" dirty="0"/>
              <a:t>Acceptable depreciation methods (straight-line, units of production).</a:t>
            </a:r>
          </a:p>
        </p:txBody>
      </p:sp>
      <p:sp>
        <p:nvSpPr>
          <p:cNvPr id="8" name="Rectangle 7"/>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497517572"/>
      </p:ext>
    </p:extLst>
  </p:cSld>
  <p:clrMapOvr>
    <a:masterClrMapping/>
  </p:clrMapOvr>
  <p:transition>
    <p:blinds dir="vert"/>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Rectangle 1031"/>
          <p:cNvSpPr>
            <a:spLocks noGrp="1" noChangeArrowheads="1"/>
          </p:cNvSpPr>
          <p:nvPr>
            <p:ph type="title"/>
          </p:nvPr>
        </p:nvSpPr>
        <p:spPr>
          <a:xfrm>
            <a:off x="192024" y="164592"/>
            <a:ext cx="8759952" cy="1206500"/>
          </a:xfrm>
        </p:spPr>
        <p:txBody>
          <a:bodyPr/>
          <a:lstStyle/>
          <a:p>
            <a:r>
              <a:rPr lang="en-US" dirty="0"/>
              <a:t>Excess of Investment Cost over Book Value Acquired (concluded)</a:t>
            </a:r>
          </a:p>
        </p:txBody>
      </p:sp>
      <p:sp>
        <p:nvSpPr>
          <p:cNvPr id="11" name="TextBox 10"/>
          <p:cNvSpPr txBox="1"/>
          <p:nvPr/>
        </p:nvSpPr>
        <p:spPr>
          <a:xfrm>
            <a:off x="411480" y="1554479"/>
            <a:ext cx="8321040" cy="4462760"/>
          </a:xfrm>
          <a:prstGeom prst="rect">
            <a:avLst/>
          </a:prstGeom>
          <a:noFill/>
        </p:spPr>
        <p:txBody>
          <a:bodyPr wrap="square">
            <a:spAutoFit/>
          </a:bodyPr>
          <a:lstStyle/>
          <a:p>
            <a:pPr marL="457200" indent="-457200" eaLnBrk="0" hangingPunct="0">
              <a:spcBef>
                <a:spcPts val="600"/>
              </a:spcBef>
              <a:buFont typeface="Wingdings" charset="2"/>
              <a:buChar char="Ø"/>
              <a:defRPr/>
            </a:pPr>
            <a:r>
              <a:rPr lang="en-US" b="1" dirty="0"/>
              <a:t>When purchase price exceeds book value of an investment acquired, the difference must be identified.</a:t>
            </a:r>
          </a:p>
          <a:p>
            <a:pPr marL="457200" indent="-457200" eaLnBrk="0" hangingPunct="0">
              <a:spcBef>
                <a:spcPts val="600"/>
              </a:spcBef>
              <a:buFont typeface="Wingdings" charset="2"/>
              <a:buChar char="Ø"/>
              <a:defRPr/>
            </a:pPr>
            <a:r>
              <a:rPr lang="en-US" b="1" dirty="0"/>
              <a:t>Assets may be undervalued on the investee’s books because:</a:t>
            </a:r>
          </a:p>
          <a:p>
            <a:pPr lvl="2" indent="-457200" eaLnBrk="0" hangingPunct="0">
              <a:spcBef>
                <a:spcPts val="600"/>
              </a:spcBef>
              <a:buFont typeface="Wingdings" charset="2"/>
              <a:buChar char="Ø"/>
              <a:defRPr/>
            </a:pPr>
            <a:r>
              <a:rPr lang="en-US" b="1" dirty="0"/>
              <a:t>The fair values (FV) of some assets and liabilities are different from their book values (BV).</a:t>
            </a:r>
          </a:p>
          <a:p>
            <a:pPr lvl="2" indent="-457200" eaLnBrk="0" hangingPunct="0">
              <a:spcBef>
                <a:spcPts val="600"/>
              </a:spcBef>
              <a:buFont typeface="Wingdings" charset="2"/>
              <a:buChar char="Ø"/>
              <a:defRPr/>
            </a:pPr>
            <a:r>
              <a:rPr lang="en-US" b="1" dirty="0"/>
              <a:t>The investor may be willing to pay extra because future benefits are expected to accrue from the investment. </a:t>
            </a:r>
          </a:p>
          <a:p>
            <a:pPr marL="914400" lvl="1" indent="-457200" eaLnBrk="0" hangingPunct="0">
              <a:spcBef>
                <a:spcPts val="600"/>
              </a:spcBef>
              <a:buFont typeface="Wingdings" charset="2"/>
              <a:buChar char="Ø"/>
              <a:defRPr/>
            </a:pPr>
            <a:r>
              <a:rPr lang="en-US" b="1" dirty="0"/>
              <a:t>Extra payment that cannot be attributed to a specific asset or liability is assigned to the intangible asset goodwill. </a:t>
            </a:r>
          </a:p>
        </p:txBody>
      </p:sp>
      <p:sp>
        <p:nvSpPr>
          <p:cNvPr id="6"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26</a:t>
            </a:fld>
            <a:endParaRPr lang="en-US" sz="1000" b="1" u="none" dirty="0">
              <a:solidFill>
                <a:srgbClr val="00005C"/>
              </a:solidFill>
            </a:endParaRPr>
          </a:p>
        </p:txBody>
      </p:sp>
      <p:sp>
        <p:nvSpPr>
          <p:cNvPr id="5" name="Rectangle 4"/>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transition>
    <p:blinds dir="vert"/>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92024" y="164592"/>
            <a:ext cx="8759952" cy="1206500"/>
          </a:xfrm>
        </p:spPr>
        <p:txBody>
          <a:bodyPr/>
          <a:lstStyle/>
          <a:p>
            <a:r>
              <a:rPr lang="en-US" dirty="0"/>
              <a:t>Excess of Investment Cost over Book Value Acquired Example</a:t>
            </a:r>
          </a:p>
        </p:txBody>
      </p:sp>
      <p:sp>
        <p:nvSpPr>
          <p:cNvPr id="2" name="Rectangle 1"/>
          <p:cNvSpPr/>
          <p:nvPr/>
        </p:nvSpPr>
        <p:spPr>
          <a:xfrm>
            <a:off x="411480" y="1555552"/>
            <a:ext cx="8321040" cy="4616648"/>
          </a:xfrm>
          <a:prstGeom prst="rect">
            <a:avLst/>
          </a:prstGeom>
        </p:spPr>
        <p:txBody>
          <a:bodyPr wrap="square">
            <a:spAutoFit/>
          </a:bodyPr>
          <a:lstStyle/>
          <a:p>
            <a:pPr>
              <a:spcBef>
                <a:spcPts val="600"/>
              </a:spcBef>
              <a:spcAft>
                <a:spcPts val="1200"/>
              </a:spcAft>
            </a:pPr>
            <a:r>
              <a:rPr lang="en-US" b="1" dirty="0"/>
              <a:t>Grande Company is negotiating the acquisition of 30 percent of the outstanding shares of Chico Company. Chico’s balance sheet reports assets of $500,000 and liabilities of $300,000 for a net book value of $200,000. </a:t>
            </a:r>
          </a:p>
          <a:p>
            <a:pPr>
              <a:spcBef>
                <a:spcPts val="600"/>
              </a:spcBef>
              <a:spcAft>
                <a:spcPts val="1200"/>
              </a:spcAft>
            </a:pPr>
            <a:r>
              <a:rPr lang="en-US" b="1" dirty="0"/>
              <a:t>Grande determines that Chico’s equipment is undervalued in the company’s financial records by $60,000. One of its patents is also undervalued, but only by $40,000. </a:t>
            </a:r>
          </a:p>
          <a:p>
            <a:pPr>
              <a:spcBef>
                <a:spcPts val="600"/>
              </a:spcBef>
              <a:spcAft>
                <a:spcPts val="1200"/>
              </a:spcAft>
            </a:pPr>
            <a:r>
              <a:rPr lang="en-US" b="1" dirty="0"/>
              <a:t>Adding these valuation adjustments to Chico’s book value indicates that the company’s net assets are estimated to be valued at $300,000. Therefore, Grande offers $90,000 for a 30 percent share of the investee’s outstanding stock. </a:t>
            </a:r>
          </a:p>
        </p:txBody>
      </p:sp>
      <p:sp>
        <p:nvSpPr>
          <p:cNvPr id="6"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27</a:t>
            </a:fld>
            <a:endParaRPr lang="en-US" sz="1000" b="1" u="none" dirty="0">
              <a:solidFill>
                <a:srgbClr val="00005C"/>
              </a:solidFill>
            </a:endParaRPr>
          </a:p>
        </p:txBody>
      </p:sp>
      <p:sp>
        <p:nvSpPr>
          <p:cNvPr id="5" name="Rectangle 4"/>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971758489"/>
      </p:ext>
    </p:extLst>
  </p:cSld>
  <p:clrMapOvr>
    <a:masterClrMapping/>
  </p:clrMapOvr>
  <p:transition>
    <p:blinds dir="vert"/>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28</a:t>
            </a:fld>
            <a:endParaRPr lang="en-US" sz="1000" b="1" u="none" dirty="0">
              <a:solidFill>
                <a:srgbClr val="00005C"/>
              </a:solidFill>
            </a:endParaRPr>
          </a:p>
        </p:txBody>
      </p:sp>
      <p:sp>
        <p:nvSpPr>
          <p:cNvPr id="3" name="Rectangle 2"/>
          <p:cNvSpPr/>
          <p:nvPr/>
        </p:nvSpPr>
        <p:spPr>
          <a:xfrm>
            <a:off x="411480" y="1554480"/>
            <a:ext cx="8321040" cy="2400657"/>
          </a:xfrm>
          <a:prstGeom prst="rect">
            <a:avLst/>
          </a:prstGeom>
        </p:spPr>
        <p:txBody>
          <a:bodyPr wrap="square">
            <a:spAutoFit/>
          </a:bodyPr>
          <a:lstStyle/>
          <a:p>
            <a:r>
              <a:rPr lang="en-US" sz="2500" b="1" dirty="0"/>
              <a:t>Grande’s purchase price is in excess of the proportionate share of Chico’s book value, which can be attributed to two specific accounts: Equipment and Patents. </a:t>
            </a:r>
          </a:p>
          <a:p>
            <a:r>
              <a:rPr lang="en-US" sz="2500" b="1" dirty="0"/>
              <a:t>No part of the extra payment is traceable to any other projected future benefit. The cost of Grande’s investment is allocated as follows:</a:t>
            </a:r>
          </a:p>
        </p:txBody>
      </p:sp>
      <p:sp>
        <p:nvSpPr>
          <p:cNvPr id="8" name="Rectangle 2"/>
          <p:cNvSpPr>
            <a:spLocks noGrp="1" noChangeArrowheads="1"/>
          </p:cNvSpPr>
          <p:nvPr>
            <p:ph type="title"/>
          </p:nvPr>
        </p:nvSpPr>
        <p:spPr>
          <a:xfrm>
            <a:off x="192024" y="164592"/>
            <a:ext cx="8759952" cy="1206500"/>
          </a:xfrm>
        </p:spPr>
        <p:txBody>
          <a:bodyPr/>
          <a:lstStyle/>
          <a:p>
            <a:r>
              <a:rPr lang="en-US" dirty="0"/>
              <a:t>Excess of Investment Cost over Book Value Acquired—Valuations</a:t>
            </a:r>
          </a:p>
        </p:txBody>
      </p:sp>
      <p:sp>
        <p:nvSpPr>
          <p:cNvPr id="7" name="Rectangle 6"/>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pic>
        <p:nvPicPr>
          <p:cNvPr id="5" name="Picture 4">
            <a:extLst>
              <a:ext uri="{FF2B5EF4-FFF2-40B4-BE49-F238E27FC236}">
                <a16:creationId xmlns:a16="http://schemas.microsoft.com/office/drawing/2014/main" id="{F25B5930-91E7-4CA1-AF14-415DD3163B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198901"/>
            <a:ext cx="9144000" cy="2008237"/>
          </a:xfrm>
          <a:prstGeom prst="rect">
            <a:avLst/>
          </a:prstGeom>
        </p:spPr>
      </p:pic>
    </p:spTree>
    <p:custDataLst>
      <p:tags r:id="rId1"/>
    </p:custDataLst>
    <p:extLst>
      <p:ext uri="{BB962C8B-B14F-4D97-AF65-F5344CB8AC3E}">
        <p14:creationId xmlns:p14="http://schemas.microsoft.com/office/powerpoint/2010/main" val="419031062"/>
      </p:ext>
    </p:extLst>
  </p:cSld>
  <p:clrMapOvr>
    <a:masterClrMapping/>
  </p:clrMapOvr>
  <p:transition>
    <p:blinds dir="vert"/>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92024" y="164592"/>
            <a:ext cx="8759952" cy="1206500"/>
          </a:xfrm>
        </p:spPr>
        <p:txBody>
          <a:bodyPr/>
          <a:lstStyle/>
          <a:p>
            <a:r>
              <a:rPr lang="en-US" dirty="0"/>
              <a:t>The Amortization Process</a:t>
            </a:r>
          </a:p>
        </p:txBody>
      </p:sp>
      <p:sp>
        <p:nvSpPr>
          <p:cNvPr id="3" name="Rectangle 2"/>
          <p:cNvSpPr/>
          <p:nvPr/>
        </p:nvSpPr>
        <p:spPr>
          <a:xfrm>
            <a:off x="411480" y="1554480"/>
            <a:ext cx="8321040" cy="1154162"/>
          </a:xfrm>
          <a:prstGeom prst="rect">
            <a:avLst/>
          </a:prstGeom>
        </p:spPr>
        <p:txBody>
          <a:bodyPr wrap="square">
            <a:spAutoFit/>
          </a:bodyPr>
          <a:lstStyle/>
          <a:p>
            <a:r>
              <a:rPr lang="en-US" sz="2300" b="1" dirty="0"/>
              <a:t>Payment relating to each asset (except land, goodwill, and other indefinite life intangibles) should be amortized over an appropriate time period.</a:t>
            </a:r>
          </a:p>
        </p:txBody>
      </p:sp>
      <p:sp>
        <p:nvSpPr>
          <p:cNvPr id="4" name="Rectangle 3"/>
          <p:cNvSpPr/>
          <p:nvPr/>
        </p:nvSpPr>
        <p:spPr>
          <a:xfrm>
            <a:off x="411480" y="4678740"/>
            <a:ext cx="8321040" cy="1862048"/>
          </a:xfrm>
          <a:prstGeom prst="rect">
            <a:avLst/>
          </a:prstGeom>
        </p:spPr>
        <p:txBody>
          <a:bodyPr wrap="square" anchor="t">
            <a:spAutoFit/>
          </a:bodyPr>
          <a:lstStyle/>
          <a:p>
            <a:r>
              <a:rPr lang="en-US" sz="2300" b="1" dirty="0">
                <a:solidFill>
                  <a:schemeClr val="bg1">
                    <a:lumMod val="75000"/>
                  </a:schemeClr>
                </a:solidFill>
                <a:latin typeface="Times New Roman"/>
                <a:cs typeface="Times New Roman"/>
              </a:rPr>
              <a:t>Goodwill associated with equity method investments and a business combination, for the most part, is measured in the same manner. Except business combinations are tested for declines in value and impairment. Equity method investments are tested in their entirety for permanent declines in value.</a:t>
            </a:r>
            <a:endParaRPr lang="en-US" sz="2300" b="1" dirty="0">
              <a:solidFill>
                <a:schemeClr val="bg1">
                  <a:lumMod val="75000"/>
                </a:schemeClr>
              </a:solidFill>
              <a:cs typeface="Times New Roman"/>
            </a:endParaRPr>
          </a:p>
        </p:txBody>
      </p:sp>
      <p:sp>
        <p:nvSpPr>
          <p:cNvPr id="7"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29</a:t>
            </a:fld>
            <a:endParaRPr lang="en-US" sz="1000" b="1" u="none" dirty="0">
              <a:solidFill>
                <a:srgbClr val="00005C"/>
              </a:solidFill>
            </a:endParaRPr>
          </a:p>
        </p:txBody>
      </p:sp>
      <p:sp>
        <p:nvSpPr>
          <p:cNvPr id="8" name="Rectangle 7"/>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pic>
        <p:nvPicPr>
          <p:cNvPr id="6" name="Picture 5">
            <a:extLst>
              <a:ext uri="{FF2B5EF4-FFF2-40B4-BE49-F238E27FC236}">
                <a16:creationId xmlns:a16="http://schemas.microsoft.com/office/drawing/2014/main" id="{6A190A91-624E-47B3-A507-A676C4FADE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096" y="2663854"/>
            <a:ext cx="8210550" cy="2059675"/>
          </a:xfrm>
          <a:prstGeom prst="rect">
            <a:avLst/>
          </a:prstGeom>
        </p:spPr>
      </p:pic>
    </p:spTree>
    <p:custDataLst>
      <p:tags r:id="rId1"/>
    </p:custDataLst>
    <p:extLst>
      <p:ext uri="{BB962C8B-B14F-4D97-AF65-F5344CB8AC3E}">
        <p14:creationId xmlns:p14="http://schemas.microsoft.com/office/powerpoint/2010/main" val="379380565"/>
      </p:ext>
    </p:extLst>
  </p:cSld>
  <p:clrMapOvr>
    <a:masterClrMapping/>
  </p:clrMapOvr>
  <p:transition>
    <p:blinds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p:cNvSpPr>
            <a:spLocks noGrp="1" noChangeArrowheads="1"/>
          </p:cNvSpPr>
          <p:nvPr>
            <p:ph type="title"/>
          </p:nvPr>
        </p:nvSpPr>
        <p:spPr>
          <a:xfrm>
            <a:off x="192024" y="164592"/>
            <a:ext cx="8759952" cy="1207008"/>
          </a:xfrm>
          <a:noFill/>
          <a:ln w="57150"/>
        </p:spPr>
        <p:style>
          <a:lnRef idx="2">
            <a:schemeClr val="dk1"/>
          </a:lnRef>
          <a:fillRef idx="1">
            <a:schemeClr val="lt1"/>
          </a:fillRef>
          <a:effectRef idx="0">
            <a:schemeClr val="dk1"/>
          </a:effectRef>
          <a:fontRef idx="minor">
            <a:schemeClr val="dk1"/>
          </a:fontRef>
        </p:style>
        <p:txBody>
          <a:bodyPr rtlCol="0">
            <a:noAutofit/>
          </a:bodyPr>
          <a:lstStyle/>
          <a:p>
            <a:pPr eaLnBrk="1" fontAlgn="auto" hangingPunct="1">
              <a:spcAft>
                <a:spcPts val="0"/>
              </a:spcAft>
              <a:defRPr/>
            </a:pPr>
            <a:r>
              <a:rPr lang="en-US" dirty="0"/>
              <a:t>Why do firms buy common stock of other firms? </a:t>
            </a:r>
          </a:p>
        </p:txBody>
      </p:sp>
      <p:sp>
        <p:nvSpPr>
          <p:cNvPr id="2" name="TextBox 1"/>
          <p:cNvSpPr txBox="1"/>
          <p:nvPr/>
        </p:nvSpPr>
        <p:spPr>
          <a:xfrm>
            <a:off x="411481" y="1554477"/>
            <a:ext cx="7818120" cy="1954381"/>
          </a:xfrm>
          <a:prstGeom prst="rect">
            <a:avLst/>
          </a:prstGeom>
          <a:noFill/>
        </p:spPr>
        <p:txBody>
          <a:bodyPr wrap="square" rtlCol="0">
            <a:spAutoFit/>
          </a:bodyPr>
          <a:lstStyle/>
          <a:p>
            <a:pPr marL="457200" indent="-457200" eaLnBrk="0" hangingPunct="0">
              <a:spcBef>
                <a:spcPts val="600"/>
              </a:spcBef>
              <a:spcAft>
                <a:spcPts val="0"/>
              </a:spcAft>
              <a:buFont typeface="Wingdings" panose="05000000000000000000" pitchFamily="2" charset="2"/>
              <a:buChar char="Ø"/>
            </a:pPr>
            <a:r>
              <a:rPr lang="en-US" sz="2900" b="1" dirty="0">
                <a:solidFill>
                  <a:srgbClr val="002060"/>
                </a:solidFill>
                <a:cs typeface="Times New Roman" pitchFamily="18" charset="0"/>
              </a:rPr>
              <a:t>Temporary investment to earn a return on idle cash</a:t>
            </a:r>
          </a:p>
          <a:p>
            <a:pPr marL="457200" indent="-457200" eaLnBrk="0" hangingPunct="0">
              <a:spcBef>
                <a:spcPts val="600"/>
              </a:spcBef>
              <a:spcAft>
                <a:spcPts val="0"/>
              </a:spcAft>
              <a:buFont typeface="Wingdings" panose="05000000000000000000" pitchFamily="2" charset="2"/>
              <a:buChar char="Ø"/>
            </a:pPr>
            <a:r>
              <a:rPr lang="en-US" sz="2900" b="1" dirty="0">
                <a:solidFill>
                  <a:srgbClr val="002060"/>
                </a:solidFill>
                <a:cs typeface="Times New Roman" pitchFamily="18" charset="0"/>
              </a:rPr>
              <a:t>Gain voting privileges to influence how a firm operates </a:t>
            </a:r>
          </a:p>
        </p:txBody>
      </p:sp>
      <p:sp>
        <p:nvSpPr>
          <p:cNvPr id="11" name="Slide Number Placeholder 5"/>
          <p:cNvSpPr txBox="1">
            <a:spLocks/>
          </p:cNvSpPr>
          <p:nvPr/>
        </p:nvSpPr>
        <p:spPr>
          <a:xfrm>
            <a:off x="8229600" y="6553200"/>
            <a:ext cx="533400" cy="381000"/>
          </a:xfrm>
          <a:prstGeom prst="rect">
            <a:avLst/>
          </a:prstGeom>
        </p:spPr>
        <p:txBody>
          <a:bodyPr/>
          <a:ls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defRPr/>
            </a:pPr>
            <a:r>
              <a:rPr lang="en-US" sz="1000" b="1" dirty="0"/>
              <a:t>1-</a:t>
            </a:r>
            <a:fld id="{B389CB3F-DA7F-4D11-BE91-32EDAB2B185B}" type="slidenum">
              <a:rPr lang="en-US" sz="1000" b="1" smtClean="0"/>
              <a:pPr>
                <a:defRPr/>
              </a:pPr>
              <a:t>3</a:t>
            </a:fld>
            <a:endParaRPr lang="en-US" sz="1000" b="1" dirty="0"/>
          </a:p>
        </p:txBody>
      </p:sp>
      <p:sp>
        <p:nvSpPr>
          <p:cNvPr id="5" name="Rectangle 4"/>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576731513"/>
      </p:ext>
    </p:extLst>
  </p:cSld>
  <p:clrMapOvr>
    <a:masterClrMapping/>
  </p:clrMapOvr>
  <p:transition>
    <p:blinds dir="vert"/>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92024" y="164592"/>
            <a:ext cx="8759952" cy="1206500"/>
          </a:xfrm>
        </p:spPr>
        <p:txBody>
          <a:bodyPr/>
          <a:lstStyle/>
          <a:p>
            <a:r>
              <a:rPr lang="en-US" dirty="0"/>
              <a:t>The Amortization Process—</a:t>
            </a:r>
            <a:br>
              <a:rPr lang="en-US" dirty="0"/>
            </a:br>
            <a:r>
              <a:rPr lang="en-US" dirty="0"/>
              <a:t>Journal Entries</a:t>
            </a:r>
          </a:p>
        </p:txBody>
      </p:sp>
      <p:sp>
        <p:nvSpPr>
          <p:cNvPr id="7"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30</a:t>
            </a:fld>
            <a:endParaRPr lang="en-US" sz="1000" b="1" u="none" dirty="0">
              <a:solidFill>
                <a:srgbClr val="00005C"/>
              </a:solidFill>
            </a:endParaRPr>
          </a:p>
        </p:txBody>
      </p:sp>
      <p:sp>
        <p:nvSpPr>
          <p:cNvPr id="2" name="Rectangle 1"/>
          <p:cNvSpPr/>
          <p:nvPr/>
        </p:nvSpPr>
        <p:spPr>
          <a:xfrm>
            <a:off x="411480" y="1554480"/>
            <a:ext cx="8321040" cy="4937760"/>
          </a:xfrm>
          <a:prstGeom prst="rect">
            <a:avLst/>
          </a:prstGeom>
        </p:spPr>
        <p:txBody>
          <a:bodyPr wrap="square">
            <a:spAutoFit/>
          </a:bodyPr>
          <a:lstStyle/>
          <a:p>
            <a:r>
              <a:rPr lang="en-US" sz="2600" b="1" dirty="0"/>
              <a:t>To record the annual expense, Grande reduces the investment balance in the same way it would amortize the cost of any other asset that had a limited life. At the end of the first year of holding the investment, the investor records the following journal entry under the equity method.</a:t>
            </a: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pic>
        <p:nvPicPr>
          <p:cNvPr id="5" name="Picture 4">
            <a:extLst>
              <a:ext uri="{FF2B5EF4-FFF2-40B4-BE49-F238E27FC236}">
                <a16:creationId xmlns:a16="http://schemas.microsoft.com/office/drawing/2014/main" id="{FB1DA8C5-CA79-4633-9A7D-4B12A521EE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82279"/>
            <a:ext cx="9144000" cy="1529237"/>
          </a:xfrm>
          <a:prstGeom prst="rect">
            <a:avLst/>
          </a:prstGeom>
        </p:spPr>
      </p:pic>
    </p:spTree>
    <p:custDataLst>
      <p:tags r:id="rId1"/>
    </p:custDataLst>
    <p:extLst>
      <p:ext uri="{BB962C8B-B14F-4D97-AF65-F5344CB8AC3E}">
        <p14:creationId xmlns:p14="http://schemas.microsoft.com/office/powerpoint/2010/main" val="291666213"/>
      </p:ext>
    </p:extLst>
  </p:cSld>
  <p:clrMapOvr>
    <a:masterClrMapping/>
  </p:clrMapOvr>
  <p:transition>
    <p:blinds dir="ver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9"/>
          <p:cNvSpPr>
            <a:spLocks noGrp="1" noChangeArrowheads="1"/>
          </p:cNvSpPr>
          <p:nvPr>
            <p:ph type="title"/>
          </p:nvPr>
        </p:nvSpPr>
        <p:spPr>
          <a:xfrm>
            <a:off x="192024" y="164592"/>
            <a:ext cx="8759952" cy="1206500"/>
          </a:xfrm>
        </p:spPr>
        <p:txBody>
          <a:bodyPr/>
          <a:lstStyle/>
          <a:p>
            <a:r>
              <a:rPr lang="en-US" dirty="0"/>
              <a:t>International Accounting Standard </a:t>
            </a:r>
            <a:br>
              <a:rPr lang="en-US" dirty="0"/>
            </a:br>
            <a:r>
              <a:rPr lang="en-US" dirty="0"/>
              <a:t>28—Investments in Associates</a:t>
            </a:r>
          </a:p>
        </p:txBody>
      </p:sp>
      <p:sp>
        <p:nvSpPr>
          <p:cNvPr id="22531" name="Rectangle 10"/>
          <p:cNvSpPr>
            <a:spLocks noGrp="1" noChangeArrowheads="1"/>
          </p:cNvSpPr>
          <p:nvPr>
            <p:ph idx="1"/>
          </p:nvPr>
        </p:nvSpPr>
        <p:spPr>
          <a:xfrm>
            <a:off x="411480" y="1554480"/>
            <a:ext cx="8321040" cy="4937760"/>
          </a:xfrm>
        </p:spPr>
        <p:txBody>
          <a:bodyPr/>
          <a:lstStyle/>
          <a:p>
            <a:pPr marL="457200" indent="-457200">
              <a:spcBef>
                <a:spcPts val="600"/>
              </a:spcBef>
              <a:spcAft>
                <a:spcPts val="0"/>
              </a:spcAft>
              <a:buSzPct val="100000"/>
            </a:pPr>
            <a:r>
              <a:rPr lang="en-US" sz="2500" dirty="0">
                <a:latin typeface="Times New Roman" pitchFamily="18" charset="0"/>
                <a:cs typeface="Times New Roman" pitchFamily="18" charset="0"/>
              </a:rPr>
              <a:t>The International Accounting Standards Board defines significant influence as the power to participate in the financial and operating policy decisions of the investee, but it is not control or joint control over those policies.</a:t>
            </a:r>
          </a:p>
          <a:p>
            <a:pPr marL="457200" indent="-457200">
              <a:spcBef>
                <a:spcPts val="600"/>
              </a:spcBef>
              <a:spcAft>
                <a:spcPts val="0"/>
              </a:spcAft>
              <a:buSzPct val="100000"/>
            </a:pPr>
            <a:r>
              <a:rPr lang="en-US" sz="2500" dirty="0">
                <a:latin typeface="Times New Roman" pitchFamily="18" charset="0"/>
                <a:cs typeface="Times New Roman" pitchFamily="18" charset="0"/>
              </a:rPr>
              <a:t>If investor has 20 percent or more ownership, it is presumed to have significant influence, unless it is demonstrated not to be the case. </a:t>
            </a:r>
          </a:p>
          <a:p>
            <a:pPr marL="457200" indent="-457200">
              <a:spcBef>
                <a:spcPts val="600"/>
              </a:spcBef>
              <a:spcAft>
                <a:spcPts val="0"/>
              </a:spcAft>
              <a:buSzPct val="100000"/>
            </a:pPr>
            <a:r>
              <a:rPr lang="en-US" sz="2500" dirty="0">
                <a:latin typeface="Times New Roman" pitchFamily="18" charset="0"/>
                <a:cs typeface="Times New Roman" pitchFamily="18" charset="0"/>
              </a:rPr>
              <a:t>If investor holds less than 20 percent ownership, it is presumed it does not have significant influence, unless influence can be clearly demonstrated.</a:t>
            </a:r>
            <a:endParaRPr lang="en-US" sz="2500" dirty="0">
              <a:solidFill>
                <a:srgbClr val="003399"/>
              </a:solidFill>
              <a:latin typeface="Times New Roman" pitchFamily="18" charset="0"/>
              <a:cs typeface="Times New Roman" pitchFamily="18" charset="0"/>
            </a:endParaRPr>
          </a:p>
        </p:txBody>
      </p:sp>
      <p:sp>
        <p:nvSpPr>
          <p:cNvPr id="6" name="Slide Number Placeholder 5"/>
          <p:cNvSpPr txBox="1">
            <a:spLocks/>
          </p:cNvSpPr>
          <p:nvPr/>
        </p:nvSpPr>
        <p:spPr>
          <a:xfrm>
            <a:off x="8229600" y="6553200"/>
            <a:ext cx="533400" cy="381000"/>
          </a:xfrm>
          <a:prstGeom prst="rect">
            <a:avLst/>
          </a:prstGeom>
        </p:spPr>
        <p:txBody>
          <a:bodyPr/>
          <a:ls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defRPr/>
            </a:pPr>
            <a:r>
              <a:rPr lang="en-US" sz="1000" b="1" dirty="0"/>
              <a:t>1-</a:t>
            </a:r>
            <a:fld id="{B389CB3F-DA7F-4D11-BE91-32EDAB2B185B}" type="slidenum">
              <a:rPr lang="en-US" sz="1000" b="1" smtClean="0"/>
              <a:pPr>
                <a:defRPr/>
              </a:pPr>
              <a:t>31</a:t>
            </a:fld>
            <a:endParaRPr lang="en-US" sz="1000" b="1" dirty="0"/>
          </a:p>
        </p:txBody>
      </p:sp>
      <p:sp>
        <p:nvSpPr>
          <p:cNvPr id="5" name="Rectangle 4"/>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941116986"/>
      </p:ext>
    </p:extLst>
  </p:cSld>
  <p:clrMapOvr>
    <a:masterClrMapping/>
  </p:clrMapOvr>
  <p:transition>
    <p:blinds/>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6500"/>
          </a:xfrm>
        </p:spPr>
        <p:txBody>
          <a:bodyPr/>
          <a:lstStyle/>
          <a:p>
            <a:r>
              <a:rPr lang="en-US" dirty="0"/>
              <a:t>Learning Objective 1-6:</a:t>
            </a:r>
            <a:br>
              <a:rPr lang="en-US" dirty="0"/>
            </a:br>
            <a:r>
              <a:rPr lang="en-US" dirty="0"/>
              <a:t>Equity Method—Additional Issues</a:t>
            </a:r>
          </a:p>
        </p:txBody>
      </p:sp>
      <p:sp>
        <p:nvSpPr>
          <p:cNvPr id="7" name="Content Placeholder 6"/>
          <p:cNvSpPr>
            <a:spLocks noGrp="1"/>
          </p:cNvSpPr>
          <p:nvPr>
            <p:ph idx="1"/>
          </p:nvPr>
        </p:nvSpPr>
        <p:spPr>
          <a:xfrm>
            <a:off x="411480" y="1554480"/>
            <a:ext cx="8321040" cy="4937760"/>
          </a:xfrm>
        </p:spPr>
        <p:txBody>
          <a:bodyPr/>
          <a:lstStyle/>
          <a:p>
            <a:pPr marL="0" indent="0">
              <a:spcBef>
                <a:spcPts val="600"/>
              </a:spcBef>
              <a:buNone/>
            </a:pPr>
            <a:r>
              <a:rPr lang="en-US" dirty="0">
                <a:latin typeface="Times New Roman" panose="02020603050405020304" pitchFamily="18" charset="0"/>
                <a:cs typeface="Times New Roman" panose="02020603050405020304" pitchFamily="18" charset="0"/>
              </a:rPr>
              <a:t>Understand the financial reporting consequences for: </a:t>
            </a:r>
          </a:p>
          <a:p>
            <a:pPr marL="457200" lvl="1" indent="-457200">
              <a:spcBef>
                <a:spcPts val="600"/>
              </a:spcBef>
              <a:buSzPct val="100000"/>
            </a:pPr>
            <a:r>
              <a:rPr lang="en-US" sz="2800" dirty="0">
                <a:latin typeface="Times New Roman" panose="02020603050405020304" pitchFamily="18" charset="0"/>
                <a:cs typeface="Times New Roman" panose="02020603050405020304" pitchFamily="18" charset="0"/>
              </a:rPr>
              <a:t>A change to the equity method. </a:t>
            </a:r>
          </a:p>
          <a:p>
            <a:pPr marL="457200" lvl="1" indent="-457200">
              <a:spcBef>
                <a:spcPts val="600"/>
              </a:spcBef>
              <a:buSzPct val="100000"/>
            </a:pPr>
            <a:r>
              <a:rPr lang="en-US" sz="2800" dirty="0">
                <a:latin typeface="Times New Roman" panose="02020603050405020304" pitchFamily="18" charset="0"/>
                <a:cs typeface="Times New Roman" panose="02020603050405020304" pitchFamily="18" charset="0"/>
              </a:rPr>
              <a:t>Investee’s other comprehensive income. </a:t>
            </a:r>
          </a:p>
          <a:p>
            <a:pPr marL="457200" lvl="1" indent="-457200">
              <a:spcBef>
                <a:spcPts val="600"/>
              </a:spcBef>
              <a:buSzPct val="100000"/>
            </a:pPr>
            <a:r>
              <a:rPr lang="en-US" sz="2800" dirty="0">
                <a:latin typeface="Times New Roman" panose="02020603050405020304" pitchFamily="18" charset="0"/>
                <a:cs typeface="Times New Roman" panose="02020603050405020304" pitchFamily="18" charset="0"/>
              </a:rPr>
              <a:t>Investee losses. </a:t>
            </a:r>
          </a:p>
          <a:p>
            <a:pPr marL="457200" lvl="1" indent="-457200">
              <a:spcBef>
                <a:spcPts val="600"/>
              </a:spcBef>
              <a:buSzPct val="100000"/>
            </a:pPr>
            <a:r>
              <a:rPr lang="en-US" sz="2800" dirty="0">
                <a:latin typeface="Times New Roman" panose="02020603050405020304" pitchFamily="18" charset="0"/>
                <a:cs typeface="Times New Roman" panose="02020603050405020304" pitchFamily="18" charset="0"/>
              </a:rPr>
              <a:t>Sale of equity method investments.</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32</a:t>
            </a:fld>
            <a:endParaRPr lang="en-US" sz="1000" b="1" u="none" dirty="0">
              <a:solidFill>
                <a:srgbClr val="00005C"/>
              </a:solidFill>
            </a:endParaRP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040742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6500"/>
          </a:xfrm>
        </p:spPr>
        <p:txBody>
          <a:bodyPr/>
          <a:lstStyle/>
          <a:p>
            <a:r>
              <a:rPr lang="en-US" dirty="0"/>
              <a:t>Learning Objective 1-6a</a:t>
            </a:r>
          </a:p>
        </p:txBody>
      </p:sp>
      <p:sp>
        <p:nvSpPr>
          <p:cNvPr id="7" name="Content Placeholder 6"/>
          <p:cNvSpPr>
            <a:spLocks noGrp="1"/>
          </p:cNvSpPr>
          <p:nvPr>
            <p:ph idx="1"/>
          </p:nvPr>
        </p:nvSpPr>
        <p:spPr>
          <a:xfrm>
            <a:off x="411480" y="1554480"/>
            <a:ext cx="8321040" cy="4937760"/>
          </a:xfrm>
        </p:spPr>
        <p:txBody>
          <a:bodyPr/>
          <a:lstStyle/>
          <a:p>
            <a:pPr marL="0" indent="0">
              <a:spcBef>
                <a:spcPts val="0"/>
              </a:spcBef>
              <a:buNone/>
            </a:pPr>
            <a:r>
              <a:rPr lang="en-US" sz="3600" dirty="0">
                <a:latin typeface="Times New Roman" pitchFamily="18" charset="0"/>
                <a:cs typeface="Times New Roman" pitchFamily="18" charset="0"/>
              </a:rPr>
              <a:t>Understand the financial reporting consequences for a change to the equity method.</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33</a:t>
            </a:fld>
            <a:endParaRPr lang="en-US" sz="1000" b="1" u="none" dirty="0">
              <a:solidFill>
                <a:srgbClr val="00005C"/>
              </a:solidFill>
            </a:endParaRP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42104058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Rectangle 8"/>
          <p:cNvSpPr>
            <a:spLocks noGrp="1" noChangeArrowheads="1"/>
          </p:cNvSpPr>
          <p:nvPr>
            <p:ph type="title"/>
          </p:nvPr>
        </p:nvSpPr>
        <p:spPr>
          <a:xfrm>
            <a:off x="192024" y="164592"/>
            <a:ext cx="8759952" cy="1206500"/>
          </a:xfrm>
        </p:spPr>
        <p:txBody>
          <a:bodyPr/>
          <a:lstStyle/>
          <a:p>
            <a:r>
              <a:rPr lang="en-US" dirty="0"/>
              <a:t>Reporting a Change to the Equity Method</a:t>
            </a:r>
          </a:p>
        </p:txBody>
      </p:sp>
      <p:sp>
        <p:nvSpPr>
          <p:cNvPr id="30724" name="Rectangle 9"/>
          <p:cNvSpPr>
            <a:spLocks noGrp="1" noChangeArrowheads="1"/>
          </p:cNvSpPr>
          <p:nvPr>
            <p:ph idx="1"/>
          </p:nvPr>
        </p:nvSpPr>
        <p:spPr>
          <a:xfrm>
            <a:off x="411480" y="1554480"/>
            <a:ext cx="8321040" cy="4937760"/>
          </a:xfrm>
        </p:spPr>
        <p:txBody>
          <a:bodyPr/>
          <a:lstStyle/>
          <a:p>
            <a:pPr>
              <a:spcBef>
                <a:spcPts val="600"/>
              </a:spcBef>
              <a:buFont typeface="Wingdings" pitchFamily="2" charset="2"/>
              <a:buNone/>
            </a:pPr>
            <a:r>
              <a:rPr lang="en-US" sz="2600" dirty="0">
                <a:latin typeface="Times New Roman" pitchFamily="18" charset="0"/>
                <a:cs typeface="Times New Roman" pitchFamily="18" charset="0"/>
              </a:rPr>
              <a:t>Report a change to the equity method if:</a:t>
            </a:r>
          </a:p>
          <a:p>
            <a:pPr marL="457200" indent="-457200">
              <a:spcBef>
                <a:spcPts val="600"/>
              </a:spcBef>
              <a:buSzPct val="100000"/>
            </a:pPr>
            <a:r>
              <a:rPr lang="en-US" sz="2600" dirty="0">
                <a:latin typeface="Times New Roman" pitchFamily="18" charset="0"/>
                <a:cs typeface="Times New Roman" pitchFamily="18" charset="0"/>
              </a:rPr>
              <a:t>An investment that was recorded using the cost or fair-value method reaches the point where significant influence is established.</a:t>
            </a:r>
            <a:endParaRPr lang="en-US" sz="1000" dirty="0">
              <a:latin typeface="Times New Roman" pitchFamily="18" charset="0"/>
              <a:cs typeface="Times New Roman" pitchFamily="18" charset="0"/>
            </a:endParaRPr>
          </a:p>
          <a:p>
            <a:pPr marL="457200" indent="-457200">
              <a:spcBef>
                <a:spcPts val="600"/>
              </a:spcBef>
              <a:buSzPct val="100000"/>
            </a:pPr>
            <a:r>
              <a:rPr lang="en-US" sz="2600" dirty="0">
                <a:latin typeface="Times New Roman" pitchFamily="18" charset="0"/>
                <a:cs typeface="Times New Roman" pitchFamily="18" charset="0"/>
              </a:rPr>
              <a:t>When an investment qualifies for use of the equity method, the investor adds the cost of acquiring additional interest in the investee to the current basis and adopts the equity method of accounting [</a:t>
            </a:r>
            <a:r>
              <a:rPr lang="en-US" sz="2400" dirty="0">
                <a:latin typeface="Times New Roman" pitchFamily="18" charset="0"/>
                <a:cs typeface="Times New Roman" pitchFamily="18" charset="0"/>
              </a:rPr>
              <a:t>(FASB ASC (para. 323-10-35-33)].</a:t>
            </a:r>
          </a:p>
          <a:p>
            <a:pPr marL="457200" indent="-457200">
              <a:spcBef>
                <a:spcPts val="600"/>
              </a:spcBef>
              <a:buSzPct val="100000"/>
            </a:pPr>
            <a:r>
              <a:rPr lang="en-US" sz="2600" dirty="0">
                <a:latin typeface="Times New Roman" pitchFamily="18" charset="0"/>
                <a:cs typeface="Times New Roman" pitchFamily="18" charset="0"/>
              </a:rPr>
              <a:t>This prospective approach avoids the complexity of restating prior period amounts.</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34</a:t>
            </a:fld>
            <a:endParaRPr lang="en-US" sz="1000" b="1" u="none" dirty="0">
              <a:solidFill>
                <a:srgbClr val="00005C"/>
              </a:solidFill>
            </a:endParaRP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transition>
    <p:blinds dir="vert"/>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92024" y="165100"/>
            <a:ext cx="8759952" cy="1206500"/>
          </a:xfrm>
        </p:spPr>
        <p:txBody>
          <a:bodyPr/>
          <a:lstStyle/>
          <a:p>
            <a:r>
              <a:rPr lang="en-US" dirty="0"/>
              <a:t>Reporting a Change to the </a:t>
            </a:r>
            <a:br>
              <a:rPr lang="en-US" dirty="0"/>
            </a:br>
            <a:r>
              <a:rPr lang="en-US" dirty="0"/>
              <a:t>Equity Method Example</a:t>
            </a:r>
          </a:p>
        </p:txBody>
      </p:sp>
      <p:sp>
        <p:nvSpPr>
          <p:cNvPr id="31748" name="Rectangle 3"/>
          <p:cNvSpPr>
            <a:spLocks noChangeArrowheads="1"/>
          </p:cNvSpPr>
          <p:nvPr/>
        </p:nvSpPr>
        <p:spPr bwMode="auto">
          <a:xfrm>
            <a:off x="411480" y="1554480"/>
            <a:ext cx="8321040" cy="4937760"/>
          </a:xfrm>
          <a:prstGeom prst="rect">
            <a:avLst/>
          </a:prstGeom>
          <a:noFill/>
          <a:ln w="38100">
            <a:noFill/>
            <a:miter lim="800000"/>
            <a:headEnd/>
            <a:tailEnd/>
          </a:ln>
        </p:spPr>
        <p:txBody>
          <a:bodyPr anchorCtr="1"/>
          <a:lstStyle/>
          <a:p>
            <a:pPr marL="457200" indent="-457200" eaLnBrk="0" hangingPunct="0">
              <a:spcBef>
                <a:spcPts val="600"/>
              </a:spcBef>
              <a:buClr>
                <a:srgbClr val="000066"/>
              </a:buClr>
              <a:buFont typeface="Wingdings" charset="2"/>
              <a:buChar char="Ø"/>
            </a:pPr>
            <a:r>
              <a:rPr lang="en-US" sz="2800" b="1" dirty="0">
                <a:solidFill>
                  <a:srgbClr val="002060"/>
                </a:solidFill>
              </a:rPr>
              <a:t>Alpha Company acquires a 10 percent ownership in Bailey Company on January 1, 2020, for $84,000. </a:t>
            </a:r>
          </a:p>
          <a:p>
            <a:pPr marL="457200" indent="-457200" eaLnBrk="0" hangingPunct="0">
              <a:spcBef>
                <a:spcPts val="600"/>
              </a:spcBef>
              <a:buClr>
                <a:srgbClr val="000066"/>
              </a:buClr>
              <a:buFont typeface="Wingdings" charset="2"/>
              <a:buChar char="Ø"/>
            </a:pPr>
            <a:r>
              <a:rPr lang="en-US" sz="2800" b="1" dirty="0">
                <a:solidFill>
                  <a:srgbClr val="002060"/>
                </a:solidFill>
              </a:rPr>
              <a:t>Alpha company does not have the ability to exert significant influence over Bailey.</a:t>
            </a:r>
          </a:p>
          <a:p>
            <a:pPr marL="457200" indent="-457200" eaLnBrk="0" hangingPunct="0">
              <a:spcBef>
                <a:spcPts val="600"/>
              </a:spcBef>
              <a:buClr>
                <a:srgbClr val="000066"/>
              </a:buClr>
              <a:buFont typeface="Wingdings" charset="2"/>
              <a:buChar char="Ø"/>
            </a:pPr>
            <a:r>
              <a:rPr lang="en-US" sz="2800" b="1" dirty="0">
                <a:solidFill>
                  <a:srgbClr val="002060"/>
                </a:solidFill>
              </a:rPr>
              <a:t>Alpha properly records the investment using the fair-value method and recognizes </a:t>
            </a:r>
            <a:r>
              <a:rPr lang="en-US" sz="2800" b="1" dirty="0"/>
              <a:t>in net income its 10 percent ownership share of changes in Bailey’s fair value. </a:t>
            </a:r>
            <a:endParaRPr lang="en-US" sz="2800" b="1" dirty="0">
              <a:solidFill>
                <a:srgbClr val="002060"/>
              </a:solidFill>
            </a:endParaRP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35</a:t>
            </a:fld>
            <a:endParaRPr lang="en-US" sz="1000" b="1" u="none" dirty="0">
              <a:solidFill>
                <a:srgbClr val="00005C"/>
              </a:solidFill>
            </a:endParaRP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transition>
    <p:pull/>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92024" y="165100"/>
            <a:ext cx="8759952" cy="1206500"/>
          </a:xfrm>
        </p:spPr>
        <p:txBody>
          <a:bodyPr/>
          <a:lstStyle/>
          <a:p>
            <a:r>
              <a:rPr lang="en-US" dirty="0"/>
              <a:t>Reporting a Change to the Equity Method without Significant Influence</a:t>
            </a:r>
          </a:p>
        </p:txBody>
      </p:sp>
      <p:sp>
        <p:nvSpPr>
          <p:cNvPr id="31748" name="Rectangle 3"/>
          <p:cNvSpPr>
            <a:spLocks noChangeArrowheads="1"/>
          </p:cNvSpPr>
          <p:nvPr/>
        </p:nvSpPr>
        <p:spPr bwMode="auto">
          <a:xfrm>
            <a:off x="411480" y="1554480"/>
            <a:ext cx="8321040" cy="4937760"/>
          </a:xfrm>
          <a:prstGeom prst="rect">
            <a:avLst/>
          </a:prstGeom>
          <a:noFill/>
          <a:ln w="38100">
            <a:noFill/>
            <a:miter lim="800000"/>
            <a:headEnd/>
            <a:tailEnd/>
          </a:ln>
        </p:spPr>
        <p:txBody>
          <a:bodyPr anchorCtr="1"/>
          <a:lstStyle/>
          <a:p>
            <a:pPr marL="457200" indent="-457200" eaLnBrk="0" hangingPunct="0">
              <a:spcBef>
                <a:spcPts val="600"/>
              </a:spcBef>
              <a:buClr>
                <a:srgbClr val="000066"/>
              </a:buClr>
              <a:buFont typeface="Wingdings" pitchFamily="2" charset="2"/>
              <a:buChar char="Ø"/>
            </a:pPr>
            <a:r>
              <a:rPr lang="en-US" sz="2800" b="1" dirty="0">
                <a:solidFill>
                  <a:srgbClr val="002060"/>
                </a:solidFill>
              </a:rPr>
              <a:t>Alpha Company recognizes the increase in its 10 percent ownership in Bailey Company at the end of 2020 and increases its investment account to $89,000. </a:t>
            </a:r>
          </a:p>
          <a:p>
            <a:pPr marL="457200" indent="-457200" eaLnBrk="0" hangingPunct="0">
              <a:spcBef>
                <a:spcPts val="600"/>
              </a:spcBef>
              <a:buClr>
                <a:srgbClr val="000066"/>
              </a:buClr>
              <a:buFont typeface="Wingdings" pitchFamily="2" charset="2"/>
              <a:buChar char="Ø"/>
            </a:pPr>
            <a:r>
              <a:rPr lang="en-US" sz="2800" b="1" dirty="0"/>
              <a:t>Because the fair-value method is used to account for the investment, Bailey’s $670,000 book value balance at January 1, 2020 does not affect Alpha’s accounting.</a:t>
            </a:r>
          </a:p>
          <a:p>
            <a:pPr marL="457200" indent="-457200" eaLnBrk="0" hangingPunct="0">
              <a:spcBef>
                <a:spcPts val="600"/>
              </a:spcBef>
              <a:buClr>
                <a:srgbClr val="000066"/>
              </a:buClr>
              <a:buFont typeface="Wingdings" pitchFamily="2" charset="2"/>
              <a:buChar char="Ø"/>
            </a:pPr>
            <a:r>
              <a:rPr lang="en-US" sz="2800" b="1" dirty="0"/>
              <a:t>On January 1, 2021, Alpha purchases an additional 30 percent of Bailey’s outstanding voting stock for $267,000.</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36</a:t>
            </a:fld>
            <a:endParaRPr lang="en-US" sz="1000" b="1" u="none" dirty="0">
              <a:solidFill>
                <a:srgbClr val="00005C"/>
              </a:solidFill>
            </a:endParaRP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470124559"/>
      </p:ext>
    </p:extLst>
  </p:cSld>
  <p:clrMapOvr>
    <a:masterClrMapping/>
  </p:clrMapOvr>
  <p:transition>
    <p:pull/>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92024" y="165100"/>
            <a:ext cx="8759952" cy="1206500"/>
          </a:xfrm>
        </p:spPr>
        <p:txBody>
          <a:bodyPr/>
          <a:lstStyle/>
          <a:p>
            <a:r>
              <a:rPr lang="en-US" dirty="0"/>
              <a:t>Reporting a Change to the Equity Method with Significant Influence</a:t>
            </a:r>
          </a:p>
        </p:txBody>
      </p:sp>
      <p:sp>
        <p:nvSpPr>
          <p:cNvPr id="31748" name="Rectangle 3"/>
          <p:cNvSpPr>
            <a:spLocks noChangeArrowheads="1"/>
          </p:cNvSpPr>
          <p:nvPr/>
        </p:nvSpPr>
        <p:spPr bwMode="auto">
          <a:xfrm>
            <a:off x="411480" y="1554480"/>
            <a:ext cx="8321040" cy="4937760"/>
          </a:xfrm>
          <a:prstGeom prst="rect">
            <a:avLst/>
          </a:prstGeom>
          <a:noFill/>
          <a:ln w="38100">
            <a:noFill/>
            <a:miter lim="800000"/>
            <a:headEnd/>
            <a:tailEnd/>
          </a:ln>
        </p:spPr>
        <p:txBody>
          <a:bodyPr anchorCtr="1"/>
          <a:lstStyle/>
          <a:p>
            <a:pPr marL="457200" indent="-457200">
              <a:spcBef>
                <a:spcPts val="600"/>
              </a:spcBef>
              <a:spcAft>
                <a:spcPts val="0"/>
              </a:spcAft>
              <a:buFont typeface="Wingdings" panose="05000000000000000000" pitchFamily="2" charset="2"/>
              <a:buChar char="Ø"/>
            </a:pPr>
            <a:r>
              <a:rPr lang="en-US" sz="2800" b="1" dirty="0"/>
              <a:t>On January 1, 2021, Alpha achieves the ability to exercise significant influence over Bailey, and will now apply the equity method to account for its investment in Bailey.</a:t>
            </a:r>
          </a:p>
          <a:p>
            <a:pPr marL="457200" indent="-457200" eaLnBrk="0" hangingPunct="0">
              <a:spcBef>
                <a:spcPts val="600"/>
              </a:spcBef>
              <a:spcAft>
                <a:spcPts val="0"/>
              </a:spcAft>
              <a:buClr>
                <a:srgbClr val="000066"/>
              </a:buClr>
              <a:buFont typeface="Wingdings" pitchFamily="2" charset="2"/>
              <a:buChar char="Ø"/>
            </a:pPr>
            <a:r>
              <a:rPr lang="en-US" sz="2800" b="1" dirty="0">
                <a:solidFill>
                  <a:srgbClr val="002060"/>
                </a:solidFill>
              </a:rPr>
              <a:t>On January 1, 2021, Bailey’s carrying amounts for its assets and liabilities equaled their fair values except for a patent, which was undervalued by $175,000 and had a 10-year remaining useful life. </a:t>
            </a:r>
          </a:p>
          <a:p>
            <a:pPr marL="457200" indent="-457200" eaLnBrk="0" hangingPunct="0">
              <a:spcBef>
                <a:spcPts val="600"/>
              </a:spcBef>
              <a:spcAft>
                <a:spcPts val="0"/>
              </a:spcAft>
              <a:buClr>
                <a:srgbClr val="000066"/>
              </a:buClr>
              <a:buFont typeface="Wingdings" pitchFamily="2" charset="2"/>
              <a:buChar char="Ø"/>
            </a:pPr>
            <a:r>
              <a:rPr lang="en-US" sz="2800" b="1" dirty="0">
                <a:solidFill>
                  <a:srgbClr val="002060"/>
                </a:solidFill>
              </a:rPr>
              <a:t>The fair value of Alpha’s total (40 percent) investment serves as the valuation basis.</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37</a:t>
            </a:fld>
            <a:endParaRPr lang="en-US" sz="1000" b="1" u="none" dirty="0">
              <a:solidFill>
                <a:srgbClr val="00005C"/>
              </a:solidFill>
            </a:endParaRP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528336966"/>
      </p:ext>
    </p:extLst>
  </p:cSld>
  <p:clrMapOvr>
    <a:masterClrMapping/>
  </p:clrMapOvr>
  <p:transition>
    <p:pull/>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92024" y="164592"/>
            <a:ext cx="8759952" cy="1206500"/>
          </a:xfrm>
        </p:spPr>
        <p:txBody>
          <a:bodyPr/>
          <a:lstStyle/>
          <a:p>
            <a:r>
              <a:rPr lang="en-US" dirty="0"/>
              <a:t>Recording a Change to the Equity Method </a:t>
            </a:r>
          </a:p>
        </p:txBody>
      </p:sp>
      <p:sp>
        <p:nvSpPr>
          <p:cNvPr id="31748" name="Rectangle 3"/>
          <p:cNvSpPr>
            <a:spLocks noChangeArrowheads="1"/>
          </p:cNvSpPr>
          <p:nvPr/>
        </p:nvSpPr>
        <p:spPr bwMode="auto">
          <a:xfrm>
            <a:off x="277812" y="3581400"/>
            <a:ext cx="8561388" cy="533400"/>
          </a:xfrm>
          <a:prstGeom prst="rect">
            <a:avLst/>
          </a:prstGeom>
          <a:noFill/>
          <a:ln w="38100">
            <a:noFill/>
            <a:miter lim="800000"/>
            <a:headEnd/>
            <a:tailEnd/>
          </a:ln>
        </p:spPr>
        <p:txBody>
          <a:bodyPr anchorCtr="1"/>
          <a:lstStyle/>
          <a:p>
            <a:pPr>
              <a:spcBef>
                <a:spcPts val="600"/>
              </a:spcBef>
              <a:spcAft>
                <a:spcPts val="600"/>
              </a:spcAft>
            </a:pPr>
            <a:r>
              <a:rPr lang="en-US" sz="2500" b="1" dirty="0"/>
              <a:t>Investment Allocation Schedule</a:t>
            </a:r>
            <a:endParaRPr lang="en-US" sz="2500" b="1" dirty="0">
              <a:solidFill>
                <a:srgbClr val="002060"/>
              </a:solidFill>
            </a:endParaRP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38</a:t>
            </a:fld>
            <a:endParaRPr lang="en-US" sz="1000" b="1" u="none" dirty="0">
              <a:solidFill>
                <a:srgbClr val="00005C"/>
              </a:solidFill>
            </a:endParaRPr>
          </a:p>
        </p:txBody>
      </p:sp>
      <p:sp>
        <p:nvSpPr>
          <p:cNvPr id="2" name="Rectangle 1"/>
          <p:cNvSpPr/>
          <p:nvPr/>
        </p:nvSpPr>
        <p:spPr>
          <a:xfrm>
            <a:off x="411480" y="1554480"/>
            <a:ext cx="8321040" cy="830997"/>
          </a:xfrm>
          <a:prstGeom prst="rect">
            <a:avLst/>
          </a:prstGeom>
        </p:spPr>
        <p:txBody>
          <a:bodyPr wrap="square">
            <a:spAutoFit/>
          </a:bodyPr>
          <a:lstStyle/>
          <a:p>
            <a:r>
              <a:rPr lang="en-US" b="1" dirty="0"/>
              <a:t>Alpha prepares the following journal entry on January 1, 2021, to bring about prospective change to the equity method: </a:t>
            </a:r>
          </a:p>
        </p:txBody>
      </p:sp>
      <p:sp>
        <p:nvSpPr>
          <p:cNvPr id="8" name="Rectangle 7"/>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pic>
        <p:nvPicPr>
          <p:cNvPr id="7" name="Picture 6">
            <a:extLst>
              <a:ext uri="{FF2B5EF4-FFF2-40B4-BE49-F238E27FC236}">
                <a16:creationId xmlns:a16="http://schemas.microsoft.com/office/drawing/2014/main" id="{7A182C85-C84C-49B3-823E-BA6BABC5DB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362200"/>
            <a:ext cx="9144000" cy="1275664"/>
          </a:xfrm>
          <a:prstGeom prst="rect">
            <a:avLst/>
          </a:prstGeom>
        </p:spPr>
      </p:pic>
      <p:pic>
        <p:nvPicPr>
          <p:cNvPr id="4" name="Picture 3" descr="Screen Shot 2019-09-10 at 9.32.13 A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600" y="4114800"/>
            <a:ext cx="8664548" cy="2362200"/>
          </a:xfrm>
          <a:prstGeom prst="rect">
            <a:avLst/>
          </a:prstGeom>
        </p:spPr>
      </p:pic>
    </p:spTree>
    <p:custDataLst>
      <p:tags r:id="rId1"/>
    </p:custDataLst>
    <p:extLst>
      <p:ext uri="{BB962C8B-B14F-4D97-AF65-F5344CB8AC3E}">
        <p14:creationId xmlns:p14="http://schemas.microsoft.com/office/powerpoint/2010/main" val="1821112239"/>
      </p:ext>
    </p:extLst>
  </p:cSld>
  <p:clrMapOvr>
    <a:masterClrMapping/>
  </p:clrMapOvr>
  <p:transition>
    <p:pull/>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39</a:t>
            </a:fld>
            <a:endParaRPr lang="en-US" sz="1000" b="1" u="none" dirty="0">
              <a:solidFill>
                <a:srgbClr val="00005C"/>
              </a:solidFill>
            </a:endParaRPr>
          </a:p>
        </p:txBody>
      </p:sp>
      <p:sp>
        <p:nvSpPr>
          <p:cNvPr id="2" name="Rectangle 1"/>
          <p:cNvSpPr/>
          <p:nvPr/>
        </p:nvSpPr>
        <p:spPr>
          <a:xfrm>
            <a:off x="411480" y="1554480"/>
            <a:ext cx="8321040" cy="1200329"/>
          </a:xfrm>
          <a:prstGeom prst="rect">
            <a:avLst/>
          </a:prstGeom>
        </p:spPr>
        <p:txBody>
          <a:bodyPr wrap="square">
            <a:spAutoFit/>
          </a:bodyPr>
          <a:lstStyle/>
          <a:p>
            <a:r>
              <a:rPr lang="en-US" b="1" dirty="0"/>
              <a:t>Bailey reports net income of $130,000 and declares and pays a $50,000 dividend at the end of 2021. Alpha records the following journal entries:</a:t>
            </a:r>
          </a:p>
        </p:txBody>
      </p:sp>
      <p:sp>
        <p:nvSpPr>
          <p:cNvPr id="8" name="Rectangle 2"/>
          <p:cNvSpPr>
            <a:spLocks noGrp="1" noChangeArrowheads="1"/>
          </p:cNvSpPr>
          <p:nvPr>
            <p:ph type="title"/>
          </p:nvPr>
        </p:nvSpPr>
        <p:spPr>
          <a:xfrm>
            <a:off x="192024" y="164592"/>
            <a:ext cx="8759952" cy="1206500"/>
          </a:xfrm>
        </p:spPr>
        <p:txBody>
          <a:bodyPr/>
          <a:lstStyle/>
          <a:p>
            <a:r>
              <a:rPr lang="en-US" dirty="0"/>
              <a:t>Recording a Change to the Equity Method (continued)</a:t>
            </a:r>
          </a:p>
        </p:txBody>
      </p:sp>
      <p:sp>
        <p:nvSpPr>
          <p:cNvPr id="7" name="Rectangle 6"/>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pic>
        <p:nvPicPr>
          <p:cNvPr id="5" name="Picture 4">
            <a:extLst>
              <a:ext uri="{FF2B5EF4-FFF2-40B4-BE49-F238E27FC236}">
                <a16:creationId xmlns:a16="http://schemas.microsoft.com/office/drawing/2014/main" id="{7E598EEA-0F1F-4E56-B477-92D247731D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728549"/>
            <a:ext cx="9144000" cy="3815670"/>
          </a:xfrm>
          <a:prstGeom prst="rect">
            <a:avLst/>
          </a:prstGeom>
        </p:spPr>
      </p:pic>
    </p:spTree>
    <p:custDataLst>
      <p:tags r:id="rId1"/>
    </p:custDataLst>
  </p:cSld>
  <p:clrMapOvr>
    <a:masterClrMapping/>
  </p:clrMapOvr>
  <p:transition>
    <p:pull/>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6500"/>
          </a:xfrm>
        </p:spPr>
        <p:txBody>
          <a:bodyPr/>
          <a:lstStyle/>
          <a:p>
            <a:r>
              <a:rPr lang="en-US" dirty="0"/>
              <a:t>Learning Objective 1-2</a:t>
            </a:r>
          </a:p>
        </p:txBody>
      </p:sp>
      <p:sp>
        <p:nvSpPr>
          <p:cNvPr id="3" name="Content Placeholder 2"/>
          <p:cNvSpPr>
            <a:spLocks noGrp="1"/>
          </p:cNvSpPr>
          <p:nvPr>
            <p:ph idx="1"/>
          </p:nvPr>
        </p:nvSpPr>
        <p:spPr>
          <a:xfrm>
            <a:off x="411480" y="1554480"/>
            <a:ext cx="8321040" cy="4937760"/>
          </a:xfrm>
        </p:spPr>
        <p:txBody>
          <a:bodyPr/>
          <a:lstStyle/>
          <a:p>
            <a:pPr marL="0" indent="0">
              <a:buNone/>
            </a:pPr>
            <a:r>
              <a:rPr lang="en-US" sz="3600" dirty="0">
                <a:latin typeface="Times New Roman" pitchFamily="18" charset="0"/>
                <a:cs typeface="Times New Roman" pitchFamily="18" charset="0"/>
              </a:rPr>
              <a:t>Describe in general the various methods of accounting for an investment in equity shares of another company.</a:t>
            </a:r>
          </a:p>
        </p:txBody>
      </p:sp>
      <p:sp>
        <p:nvSpPr>
          <p:cNvPr id="9" name="Slide Number Placeholder 5"/>
          <p:cNvSpPr txBox="1">
            <a:spLocks/>
          </p:cNvSpPr>
          <p:nvPr/>
        </p:nvSpPr>
        <p:spPr>
          <a:xfrm>
            <a:off x="8229600" y="6553200"/>
            <a:ext cx="533400" cy="381000"/>
          </a:xfrm>
          <a:prstGeom prst="rect">
            <a:avLst/>
          </a:prstGeom>
        </p:spPr>
        <p:txBody>
          <a:bodyPr/>
          <a:ls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defRPr/>
            </a:pPr>
            <a:r>
              <a:rPr lang="en-US" sz="1000" b="1" dirty="0"/>
              <a:t>1-</a:t>
            </a:r>
            <a:fld id="{B389CB3F-DA7F-4D11-BE91-32EDAB2B185B}" type="slidenum">
              <a:rPr lang="en-US" sz="1000" b="1" smtClean="0"/>
              <a:pPr>
                <a:defRPr/>
              </a:pPr>
              <a:t>4</a:t>
            </a:fld>
            <a:endParaRPr lang="en-US" sz="1000" b="1" dirty="0"/>
          </a:p>
        </p:txBody>
      </p:sp>
      <p:sp>
        <p:nvSpPr>
          <p:cNvPr id="5" name="Rectangle 4"/>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5123489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9" name="Rectangle 3"/>
          <p:cNvSpPr>
            <a:spLocks noGrp="1" noChangeArrowheads="1"/>
          </p:cNvSpPr>
          <p:nvPr>
            <p:ph idx="1"/>
          </p:nvPr>
        </p:nvSpPr>
        <p:spPr>
          <a:xfrm>
            <a:off x="411480" y="1554480"/>
            <a:ext cx="8321040" cy="4937760"/>
          </a:xfrm>
        </p:spPr>
        <p:txBody>
          <a:bodyPr/>
          <a:lstStyle/>
          <a:p>
            <a:pPr marL="0" indent="0">
              <a:spcBef>
                <a:spcPts val="0"/>
              </a:spcBef>
              <a:buNone/>
            </a:pPr>
            <a:r>
              <a:rPr lang="en-US" sz="3600" kern="1200" dirty="0">
                <a:solidFill>
                  <a:schemeClr val="tx1"/>
                </a:solidFill>
                <a:latin typeface="Times New Roman" pitchFamily="18" charset="0"/>
              </a:rPr>
              <a:t>Understand the financial reporting consequences for investee’s other comprehensive income.</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40</a:t>
            </a:fld>
            <a:endParaRPr lang="en-US" sz="1000" b="1" u="none" dirty="0">
              <a:solidFill>
                <a:srgbClr val="00005C"/>
              </a:solidFill>
            </a:endParaRPr>
          </a:p>
        </p:txBody>
      </p:sp>
      <p:sp>
        <p:nvSpPr>
          <p:cNvPr id="7" name="Title 1"/>
          <p:cNvSpPr>
            <a:spLocks noGrp="1"/>
          </p:cNvSpPr>
          <p:nvPr>
            <p:ph type="title"/>
          </p:nvPr>
        </p:nvSpPr>
        <p:spPr>
          <a:xfrm>
            <a:off x="192024" y="164592"/>
            <a:ext cx="8759952" cy="1206500"/>
          </a:xfrm>
        </p:spPr>
        <p:txBody>
          <a:bodyPr/>
          <a:lstStyle/>
          <a:p>
            <a:r>
              <a:rPr lang="en-US" dirty="0"/>
              <a:t>Learning Objective 1-6b</a:t>
            </a: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transition>
    <p:blinds dir="vert"/>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192024" y="165100"/>
            <a:ext cx="8759952" cy="1206500"/>
          </a:xfrm>
        </p:spPr>
        <p:txBody>
          <a:bodyPr/>
          <a:lstStyle/>
          <a:p>
            <a:r>
              <a:rPr lang="en-US" dirty="0"/>
              <a:t>Other Comprehensive Income (OCI)</a:t>
            </a:r>
          </a:p>
        </p:txBody>
      </p:sp>
      <p:sp>
        <p:nvSpPr>
          <p:cNvPr id="34819" name="Rectangle 3"/>
          <p:cNvSpPr>
            <a:spLocks noGrp="1" noChangeArrowheads="1"/>
          </p:cNvSpPr>
          <p:nvPr>
            <p:ph idx="1"/>
          </p:nvPr>
        </p:nvSpPr>
        <p:spPr>
          <a:xfrm>
            <a:off x="411480" y="1554480"/>
            <a:ext cx="8321040" cy="4937760"/>
          </a:xfrm>
        </p:spPr>
        <p:txBody>
          <a:bodyPr/>
          <a:lstStyle/>
          <a:p>
            <a:pPr marL="457200" indent="-457200">
              <a:spcBef>
                <a:spcPts val="600"/>
              </a:spcBef>
              <a:buSzPct val="100000"/>
            </a:pPr>
            <a:r>
              <a:rPr lang="en-US" sz="2300" kern="1200" dirty="0">
                <a:solidFill>
                  <a:schemeClr val="tx1"/>
                </a:solidFill>
                <a:latin typeface="Times New Roman" pitchFamily="18" charset="0"/>
              </a:rPr>
              <a:t>OCI is defined as revenues, expenses, gains, and losses that under GAAP are included in comprehensive income but excluded from net income. </a:t>
            </a:r>
          </a:p>
          <a:p>
            <a:pPr marL="457200" indent="-457200">
              <a:spcBef>
                <a:spcPts val="600"/>
              </a:spcBef>
              <a:buSzPct val="100000"/>
            </a:pPr>
            <a:r>
              <a:rPr lang="en-US" sz="2300" kern="1200" dirty="0">
                <a:solidFill>
                  <a:schemeClr val="tx1"/>
                </a:solidFill>
                <a:latin typeface="Times New Roman" pitchFamily="18" charset="0"/>
              </a:rPr>
              <a:t>Items included in AOCI (Accumulated Other Comprehensive Income) on the balance sheet are accumulated derivative net gains and losses, foreign currency translation adjustments, and certain pension adjustments. </a:t>
            </a:r>
          </a:p>
          <a:p>
            <a:pPr marL="457200" indent="-457200">
              <a:spcBef>
                <a:spcPts val="600"/>
              </a:spcBef>
              <a:buSzPct val="100000"/>
            </a:pPr>
            <a:r>
              <a:rPr lang="en-US" sz="2300" kern="1200" dirty="0">
                <a:solidFill>
                  <a:schemeClr val="tx1"/>
                </a:solidFill>
                <a:latin typeface="Times New Roman" pitchFamily="18" charset="0"/>
              </a:rPr>
              <a:t>Equity method accounting requires that the investor record its share of investee OCI and irregular items traditionally found in net income. </a:t>
            </a:r>
          </a:p>
          <a:p>
            <a:pPr marL="457200" indent="-457200">
              <a:spcBef>
                <a:spcPts val="600"/>
              </a:spcBef>
              <a:buSzPct val="100000"/>
            </a:pPr>
            <a:r>
              <a:rPr lang="en-US" sz="2300" kern="1200" dirty="0">
                <a:solidFill>
                  <a:schemeClr val="tx1"/>
                </a:solidFill>
                <a:latin typeface="Times New Roman" pitchFamily="18" charset="0"/>
              </a:rPr>
              <a:t>AOCI is reported in stockholders’ equity and represents a source of change in investee company net assets that is recognized under the equity method. </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dirty="0">
                <a:solidFill>
                  <a:srgbClr val="00005C"/>
                </a:solidFill>
              </a:rPr>
              <a:t>1-</a:t>
            </a:r>
            <a:fld id="{DE89CFAE-29A3-4948-B4C2-3A5BCCC6B74C}" type="slidenum">
              <a:rPr lang="en-US" sz="1000" smtClean="0">
                <a:solidFill>
                  <a:srgbClr val="00005C"/>
                </a:solidFill>
              </a:rPr>
              <a:pPr>
                <a:defRPr/>
              </a:pPr>
              <a:t>41</a:t>
            </a:fld>
            <a:endParaRPr lang="en-US" sz="1000" dirty="0">
              <a:solidFill>
                <a:srgbClr val="00005C"/>
              </a:solidFill>
            </a:endParaRP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4067512046"/>
      </p:ext>
    </p:extLst>
  </p:cSld>
  <p:clrMapOvr>
    <a:masterClrMapping/>
  </p:clrMapOvr>
  <p:transition>
    <p:blinds dir="vert"/>
  </p:transition>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9" name="Rectangle 3"/>
          <p:cNvSpPr>
            <a:spLocks noGrp="1" noChangeArrowheads="1"/>
          </p:cNvSpPr>
          <p:nvPr>
            <p:ph idx="1"/>
          </p:nvPr>
        </p:nvSpPr>
        <p:spPr>
          <a:xfrm>
            <a:off x="411480" y="1554480"/>
            <a:ext cx="8321040" cy="4937760"/>
          </a:xfrm>
        </p:spPr>
        <p:txBody>
          <a:bodyPr/>
          <a:lstStyle/>
          <a:p>
            <a:pPr marL="0" indent="0">
              <a:spcBef>
                <a:spcPts val="0"/>
              </a:spcBef>
              <a:buNone/>
            </a:pPr>
            <a:r>
              <a:rPr lang="en-US" sz="3600" kern="1200" dirty="0">
                <a:solidFill>
                  <a:schemeClr val="tx1"/>
                </a:solidFill>
                <a:latin typeface="Times New Roman" pitchFamily="18" charset="0"/>
              </a:rPr>
              <a:t>Understand the financial reporting consequences for investee losses.</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42</a:t>
            </a:fld>
            <a:endParaRPr lang="en-US" sz="1000" b="1" u="none" dirty="0">
              <a:solidFill>
                <a:srgbClr val="00005C"/>
              </a:solidFill>
            </a:endParaRPr>
          </a:p>
        </p:txBody>
      </p:sp>
      <p:sp>
        <p:nvSpPr>
          <p:cNvPr id="8" name="Title 1"/>
          <p:cNvSpPr>
            <a:spLocks noGrp="1"/>
          </p:cNvSpPr>
          <p:nvPr>
            <p:ph type="title"/>
          </p:nvPr>
        </p:nvSpPr>
        <p:spPr>
          <a:xfrm>
            <a:off x="192024" y="164592"/>
            <a:ext cx="8759952" cy="1206500"/>
          </a:xfrm>
        </p:spPr>
        <p:txBody>
          <a:bodyPr/>
          <a:lstStyle/>
          <a:p>
            <a:r>
              <a:rPr lang="en-US" dirty="0"/>
              <a:t>Learning Objective 1-6c</a:t>
            </a: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833706934"/>
      </p:ext>
    </p:extLst>
  </p:cSld>
  <p:clrMapOvr>
    <a:masterClrMapping/>
  </p:clrMapOvr>
  <p:transition>
    <p:blinds dir="vert"/>
  </p:transition>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192024" y="164592"/>
            <a:ext cx="8759952" cy="1206500"/>
          </a:xfrm>
        </p:spPr>
        <p:txBody>
          <a:bodyPr/>
          <a:lstStyle/>
          <a:p>
            <a:r>
              <a:rPr lang="en-US" dirty="0"/>
              <a:t>Reporting Investee Losses</a:t>
            </a:r>
          </a:p>
        </p:txBody>
      </p:sp>
      <p:sp>
        <p:nvSpPr>
          <p:cNvPr id="37891" name="Rectangle 3"/>
          <p:cNvSpPr>
            <a:spLocks noGrp="1" noChangeArrowheads="1"/>
          </p:cNvSpPr>
          <p:nvPr>
            <p:ph idx="1"/>
          </p:nvPr>
        </p:nvSpPr>
        <p:spPr>
          <a:xfrm>
            <a:off x="411480" y="1554480"/>
            <a:ext cx="8321040" cy="4937760"/>
          </a:xfrm>
        </p:spPr>
        <p:txBody>
          <a:bodyPr/>
          <a:lstStyle/>
          <a:p>
            <a:pPr marL="457200" indent="-457200">
              <a:spcBef>
                <a:spcPts val="600"/>
              </a:spcBef>
              <a:spcAft>
                <a:spcPts val="0"/>
              </a:spcAft>
              <a:buClr>
                <a:srgbClr val="003399"/>
              </a:buClr>
              <a:buSzPct val="100000"/>
            </a:pPr>
            <a:r>
              <a:rPr lang="en-US" sz="2500" kern="1200" dirty="0">
                <a:solidFill>
                  <a:schemeClr val="tx1"/>
                </a:solidFill>
                <a:latin typeface="Times New Roman" pitchFamily="18" charset="0"/>
              </a:rPr>
              <a:t>Declines in investment value can result due to a loss of major customers, changes in economic conditions, loss of a significant patent or other legal right, damage to the company’s reputation, etc. A temporary drop in the fair value of an investment is simply ignored. </a:t>
            </a:r>
          </a:p>
          <a:p>
            <a:pPr marL="457200" indent="-457200">
              <a:spcBef>
                <a:spcPts val="600"/>
              </a:spcBef>
              <a:spcAft>
                <a:spcPts val="0"/>
              </a:spcAft>
              <a:buClr>
                <a:srgbClr val="003399"/>
              </a:buClr>
              <a:buSzPct val="100000"/>
            </a:pPr>
            <a:r>
              <a:rPr lang="en-US" sz="2500" kern="1200" dirty="0">
                <a:solidFill>
                  <a:schemeClr val="tx1"/>
                </a:solidFill>
                <a:latin typeface="Times New Roman" pitchFamily="18" charset="0"/>
              </a:rPr>
              <a:t>FASB ASC (para. 323-10-35-32) requires that a loss in value of an investment which is other than a temporary decline shall be recognized.</a:t>
            </a:r>
          </a:p>
          <a:p>
            <a:pPr marL="457200" indent="-457200">
              <a:spcBef>
                <a:spcPts val="600"/>
              </a:spcBef>
              <a:spcAft>
                <a:spcPts val="0"/>
              </a:spcAft>
              <a:buClr>
                <a:srgbClr val="003399"/>
              </a:buClr>
              <a:buSzPct val="100000"/>
            </a:pPr>
            <a:r>
              <a:rPr lang="en-US" sz="2500" dirty="0">
                <a:solidFill>
                  <a:srgbClr val="000066"/>
                </a:solidFill>
                <a:latin typeface="Times New Roman" panose="02020603050405020304" pitchFamily="18" charset="0"/>
                <a:cs typeface="Times New Roman" panose="02020603050405020304" pitchFamily="18" charset="0"/>
              </a:rPr>
              <a:t>A permanent decline in the investee’s fair market value is recorded as an impairment loss and the investment account is reduced to the fair value.</a:t>
            </a:r>
            <a:r>
              <a:rPr lang="en-US" sz="2500" kern="1200" dirty="0">
                <a:solidFill>
                  <a:schemeClr val="tx1"/>
                </a:solidFill>
                <a:latin typeface="Times New Roman" pitchFamily="18" charset="0"/>
              </a:rPr>
              <a:t> </a:t>
            </a:r>
            <a:endParaRPr lang="en-US" sz="2500" dirty="0">
              <a:latin typeface="Times New Roman" pitchFamily="18" charset="0"/>
              <a:cs typeface="Times New Roman" pitchFamily="18" charset="0"/>
            </a:endParaRP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43</a:t>
            </a:fld>
            <a:endParaRPr lang="en-US" sz="1000" b="1" u="none" dirty="0">
              <a:solidFill>
                <a:srgbClr val="00005C"/>
              </a:solidFill>
            </a:endParaRP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transition>
    <p:blinds dir="vert"/>
  </p:transition>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1" name="Rectangle 3"/>
          <p:cNvSpPr>
            <a:spLocks noGrp="1" noChangeArrowheads="1"/>
          </p:cNvSpPr>
          <p:nvPr>
            <p:ph idx="1"/>
          </p:nvPr>
        </p:nvSpPr>
        <p:spPr>
          <a:xfrm>
            <a:off x="411480" y="1554480"/>
            <a:ext cx="8321040" cy="4937760"/>
          </a:xfrm>
        </p:spPr>
        <p:txBody>
          <a:bodyPr/>
          <a:lstStyle/>
          <a:p>
            <a:pPr marL="457200" indent="-457200">
              <a:spcBef>
                <a:spcPts val="600"/>
              </a:spcBef>
              <a:spcAft>
                <a:spcPts val="0"/>
              </a:spcAft>
              <a:buSzPct val="100000"/>
            </a:pPr>
            <a:r>
              <a:rPr lang="en-US" dirty="0">
                <a:latin typeface="Times New Roman" pitchFamily="18" charset="0"/>
                <a:cs typeface="Times New Roman" pitchFamily="18" charset="0"/>
              </a:rPr>
              <a:t>When accumulated losses incurred and dividends paid by the investee reduce the investment account to $-0-, no further loss can be accrued. </a:t>
            </a:r>
            <a:r>
              <a:rPr lang="en-US" dirty="0">
                <a:solidFill>
                  <a:srgbClr val="000066"/>
                </a:solidFill>
                <a:latin typeface="Times New Roman" panose="02020603050405020304" pitchFamily="18" charset="0"/>
                <a:cs typeface="Times New Roman" panose="02020603050405020304" pitchFamily="18" charset="0"/>
              </a:rPr>
              <a:t>A temporary decline is ignored!</a:t>
            </a:r>
          </a:p>
          <a:p>
            <a:pPr marL="457200" indent="-457200">
              <a:spcBef>
                <a:spcPts val="600"/>
              </a:spcBef>
              <a:spcAft>
                <a:spcPts val="0"/>
              </a:spcAft>
              <a:buSzPct val="100000"/>
            </a:pPr>
            <a:r>
              <a:rPr lang="en-US" kern="1200" dirty="0">
                <a:solidFill>
                  <a:schemeClr val="tx1"/>
                </a:solidFill>
                <a:latin typeface="Times New Roman" pitchFamily="18" charset="0"/>
              </a:rPr>
              <a:t>Once the original cost of the investment has been eliminated, no additional losses can accrue to the investor. </a:t>
            </a:r>
          </a:p>
          <a:p>
            <a:pPr marL="457200" indent="-457200">
              <a:spcBef>
                <a:spcPts val="600"/>
              </a:spcBef>
              <a:spcAft>
                <a:spcPts val="0"/>
              </a:spcAft>
              <a:buSzPct val="100000"/>
            </a:pPr>
            <a:r>
              <a:rPr lang="en-US" kern="1200" dirty="0">
                <a:solidFill>
                  <a:schemeClr val="tx1"/>
                </a:solidFill>
                <a:latin typeface="Times New Roman" pitchFamily="18" charset="0"/>
              </a:rPr>
              <a:t>Future equity income will be offset by these losses prior to recording equity income in our results.</a:t>
            </a:r>
            <a:endParaRPr lang="en-US" dirty="0">
              <a:latin typeface="Times New Roman" pitchFamily="18" charset="0"/>
              <a:cs typeface="Times New Roman" pitchFamily="18" charset="0"/>
            </a:endParaRP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44</a:t>
            </a:fld>
            <a:endParaRPr lang="en-US" sz="1000" b="1" u="none" dirty="0">
              <a:solidFill>
                <a:srgbClr val="00005C"/>
              </a:solidFill>
            </a:endParaRPr>
          </a:p>
        </p:txBody>
      </p:sp>
      <p:sp>
        <p:nvSpPr>
          <p:cNvPr id="7" name="Rectangle 2"/>
          <p:cNvSpPr>
            <a:spLocks noGrp="1" noChangeArrowheads="1"/>
          </p:cNvSpPr>
          <p:nvPr>
            <p:ph type="title"/>
          </p:nvPr>
        </p:nvSpPr>
        <p:spPr>
          <a:xfrm>
            <a:off x="192024" y="164592"/>
            <a:ext cx="8759952" cy="1206500"/>
          </a:xfrm>
        </p:spPr>
        <p:txBody>
          <a:bodyPr/>
          <a:lstStyle/>
          <a:p>
            <a:r>
              <a:rPr lang="en-US" dirty="0"/>
              <a:t>Investment Reduced to Zero</a:t>
            </a: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383708952"/>
      </p:ext>
    </p:extLst>
  </p:cSld>
  <p:clrMapOvr>
    <a:masterClrMapping/>
  </p:clrMapOvr>
  <p:transition>
    <p:blinds dir="vert"/>
  </p:transition>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192024" y="164592"/>
            <a:ext cx="8759952" cy="1206500"/>
          </a:xfrm>
        </p:spPr>
        <p:txBody>
          <a:bodyPr/>
          <a:lstStyle/>
          <a:p>
            <a:r>
              <a:rPr lang="en-US" dirty="0"/>
              <a:t>Learning Objective 1-6d</a:t>
            </a:r>
          </a:p>
        </p:txBody>
      </p:sp>
      <p:sp>
        <p:nvSpPr>
          <p:cNvPr id="34819" name="Rectangle 3"/>
          <p:cNvSpPr>
            <a:spLocks noGrp="1" noChangeArrowheads="1"/>
          </p:cNvSpPr>
          <p:nvPr>
            <p:ph idx="1"/>
          </p:nvPr>
        </p:nvSpPr>
        <p:spPr>
          <a:xfrm>
            <a:off x="411480" y="1554480"/>
            <a:ext cx="8321040" cy="4937760"/>
          </a:xfrm>
        </p:spPr>
        <p:txBody>
          <a:bodyPr/>
          <a:lstStyle/>
          <a:p>
            <a:pPr marL="0" indent="0">
              <a:spcBef>
                <a:spcPts val="0"/>
              </a:spcBef>
              <a:buNone/>
            </a:pPr>
            <a:r>
              <a:rPr lang="en-US" sz="3600" kern="1200" dirty="0">
                <a:solidFill>
                  <a:schemeClr val="tx1"/>
                </a:solidFill>
                <a:latin typeface="Times New Roman" pitchFamily="18" charset="0"/>
              </a:rPr>
              <a:t>Understand the financial reporting consequences for sales of equity method investments.</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45</a:t>
            </a:fld>
            <a:endParaRPr lang="en-US" sz="1000" b="1" u="none" dirty="0">
              <a:solidFill>
                <a:srgbClr val="00005C"/>
              </a:solidFill>
            </a:endParaRP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4007826126"/>
      </p:ext>
    </p:extLst>
  </p:cSld>
  <p:clrMapOvr>
    <a:masterClrMapping/>
  </p:clrMapOvr>
  <p:transition>
    <p:blinds dir="vert"/>
  </p:transition>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Rectangle 1026"/>
          <p:cNvSpPr>
            <a:spLocks noGrp="1" noChangeArrowheads="1"/>
          </p:cNvSpPr>
          <p:nvPr>
            <p:ph type="title"/>
          </p:nvPr>
        </p:nvSpPr>
        <p:spPr>
          <a:xfrm>
            <a:off x="192024" y="164592"/>
            <a:ext cx="8759952" cy="1206500"/>
          </a:xfrm>
        </p:spPr>
        <p:txBody>
          <a:bodyPr/>
          <a:lstStyle/>
          <a:p>
            <a:r>
              <a:rPr lang="en-US" dirty="0"/>
              <a:t>Reporting the Sale of an Equity Investment</a:t>
            </a:r>
          </a:p>
        </p:txBody>
      </p:sp>
      <p:sp>
        <p:nvSpPr>
          <p:cNvPr id="6"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46</a:t>
            </a:fld>
            <a:endParaRPr lang="en-US" sz="1000" b="1" u="none" dirty="0">
              <a:solidFill>
                <a:srgbClr val="00005C"/>
              </a:solidFill>
            </a:endParaRPr>
          </a:p>
        </p:txBody>
      </p:sp>
      <p:sp>
        <p:nvSpPr>
          <p:cNvPr id="7" name="Rectangle 3"/>
          <p:cNvSpPr txBox="1">
            <a:spLocks noChangeArrowheads="1"/>
          </p:cNvSpPr>
          <p:nvPr/>
        </p:nvSpPr>
        <p:spPr bwMode="auto">
          <a:xfrm>
            <a:off x="411480" y="1554480"/>
            <a:ext cx="8321040" cy="493776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Clr>
                <a:srgbClr val="000066"/>
              </a:buClr>
              <a:buSzPct val="80000"/>
              <a:buFont typeface="Wingdings" pitchFamily="2" charset="2"/>
              <a:buChar char="Ø"/>
              <a:defRPr sz="2800" b="1">
                <a:solidFill>
                  <a:srgbClr val="002060"/>
                </a:solidFill>
                <a:latin typeface="+mn-lt"/>
                <a:ea typeface="+mn-ea"/>
                <a:cs typeface="+mn-cs"/>
              </a:defRPr>
            </a:lvl1pPr>
            <a:lvl2pPr marL="742950" indent="-285750" algn="l" rtl="0" eaLnBrk="0" fontAlgn="base" hangingPunct="0">
              <a:spcBef>
                <a:spcPct val="20000"/>
              </a:spcBef>
              <a:spcAft>
                <a:spcPct val="0"/>
              </a:spcAft>
              <a:buClr>
                <a:srgbClr val="000066"/>
              </a:buClr>
              <a:buSzPct val="85000"/>
              <a:buFont typeface="Wingdings" pitchFamily="2" charset="2"/>
              <a:buChar char="Ø"/>
              <a:defRPr sz="2400" b="1">
                <a:solidFill>
                  <a:srgbClr val="002060"/>
                </a:solidFill>
                <a:latin typeface="+mn-lt"/>
              </a:defRPr>
            </a:lvl2pPr>
            <a:lvl3pPr marL="1143000" indent="-228600" algn="l" rtl="0" eaLnBrk="0" fontAlgn="base" hangingPunct="0">
              <a:spcBef>
                <a:spcPct val="20000"/>
              </a:spcBef>
              <a:spcAft>
                <a:spcPct val="0"/>
              </a:spcAft>
              <a:buClr>
                <a:srgbClr val="000066"/>
              </a:buClr>
              <a:buFont typeface="Wingdings" pitchFamily="2" charset="2"/>
              <a:buChar char="Ø"/>
              <a:defRPr sz="2400">
                <a:solidFill>
                  <a:srgbClr val="002060"/>
                </a:solidFill>
                <a:latin typeface="Times New Roman" pitchFamily="18" charset="0"/>
              </a:defRPr>
            </a:lvl3pPr>
            <a:lvl4pPr marL="1600200" indent="-228600" algn="l" rtl="0" eaLnBrk="0" fontAlgn="base" hangingPunct="0">
              <a:spcBef>
                <a:spcPct val="20000"/>
              </a:spcBef>
              <a:spcAft>
                <a:spcPct val="0"/>
              </a:spcAft>
              <a:buClr>
                <a:srgbClr val="000066"/>
              </a:buClr>
              <a:buFont typeface="Wingdings" pitchFamily="2" charset="2"/>
              <a:buChar char="Ø"/>
              <a:defRPr sz="2000">
                <a:solidFill>
                  <a:srgbClr val="002060"/>
                </a:solidFill>
                <a:latin typeface="Times New Roman" pitchFamily="18" charset="0"/>
              </a:defRPr>
            </a:lvl4pPr>
            <a:lvl5pPr marL="2057400" indent="-228600" algn="l" rtl="0" eaLnBrk="0" fontAlgn="base" hangingPunct="0">
              <a:spcBef>
                <a:spcPct val="20000"/>
              </a:spcBef>
              <a:spcAft>
                <a:spcPct val="0"/>
              </a:spcAft>
              <a:buClr>
                <a:srgbClr val="000066"/>
              </a:buClr>
              <a:buFont typeface="Wingdings" pitchFamily="2" charset="2"/>
              <a:buChar char="Ø"/>
              <a:defRPr sz="2000">
                <a:solidFill>
                  <a:srgbClr val="002060"/>
                </a:solidFill>
                <a:latin typeface="Times New Roman"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itchFamily="18" charset="0"/>
              </a:defRPr>
            </a:lvl9pPr>
          </a:lstStyle>
          <a:p>
            <a:pPr marL="0" indent="0">
              <a:spcBef>
                <a:spcPts val="0"/>
              </a:spcBef>
              <a:buClr>
                <a:srgbClr val="003399"/>
              </a:buClr>
              <a:buSzPct val="95000"/>
              <a:buNone/>
            </a:pPr>
            <a:r>
              <a:rPr lang="en-US" sz="2500" dirty="0">
                <a:solidFill>
                  <a:srgbClr val="000066"/>
                </a:solidFill>
                <a:latin typeface="Times New Roman"/>
                <a:cs typeface="Times New Roman"/>
              </a:rPr>
              <a:t>If part of an investment is sold during the period: </a:t>
            </a:r>
            <a:endParaRPr lang="en-US" sz="2500" dirty="0">
              <a:latin typeface="Times New Roman"/>
              <a:cs typeface="Times New Roman"/>
            </a:endParaRPr>
          </a:p>
          <a:p>
            <a:pPr marL="457200" indent="-457200">
              <a:spcBef>
                <a:spcPts val="600"/>
              </a:spcBef>
              <a:buSzPct val="100000"/>
              <a:buFont typeface="Wingdings" charset="2"/>
              <a:buChar char="Ø"/>
            </a:pPr>
            <a:r>
              <a:rPr lang="en-US" sz="2500" dirty="0">
                <a:latin typeface="Times New Roman" pitchFamily="18" charset="0"/>
                <a:cs typeface="Times New Roman" pitchFamily="18" charset="0"/>
              </a:rPr>
              <a:t>The equity method is applied up to the transaction date.</a:t>
            </a:r>
          </a:p>
          <a:p>
            <a:pPr marL="457200" indent="-457200">
              <a:spcBef>
                <a:spcPts val="600"/>
              </a:spcBef>
              <a:buSzPct val="100000"/>
              <a:buFont typeface="Wingdings" charset="2"/>
              <a:buChar char="Ø"/>
            </a:pPr>
            <a:r>
              <a:rPr lang="en-US" sz="2500" dirty="0">
                <a:latin typeface="Times New Roman" pitchFamily="18" charset="0"/>
                <a:cs typeface="Times New Roman" pitchFamily="18" charset="0"/>
              </a:rPr>
              <a:t>At the transaction date, the Investment account balance is reduced by the percentage of shares sold.</a:t>
            </a:r>
          </a:p>
          <a:p>
            <a:pPr marL="457200" indent="-457200">
              <a:spcBef>
                <a:spcPts val="600"/>
              </a:spcBef>
              <a:buSzPct val="100000"/>
              <a:buFont typeface="Wingdings" charset="2"/>
              <a:buChar char="Ø"/>
            </a:pPr>
            <a:r>
              <a:rPr lang="en-US" sz="2500" dirty="0">
                <a:latin typeface="Times New Roman" pitchFamily="18" charset="0"/>
                <a:cs typeface="Times New Roman" pitchFamily="18" charset="0"/>
              </a:rPr>
              <a:t>If significant influence is lost, NO RETROACTIVE ADJUSTMENT is recorded i</a:t>
            </a:r>
            <a:r>
              <a:rPr lang="en-US" sz="2500" dirty="0">
                <a:solidFill>
                  <a:schemeClr val="tx1"/>
                </a:solidFill>
                <a:latin typeface="Times New Roman" pitchFamily="18" charset="0"/>
              </a:rPr>
              <a:t>f the investor is required to change FROM the equity method to the fair-value method.</a:t>
            </a:r>
            <a:endParaRPr lang="en-US" sz="2500" dirty="0">
              <a:latin typeface="Times New Roman" pitchFamily="18" charset="0"/>
              <a:cs typeface="Times New Roman" pitchFamily="18" charset="0"/>
            </a:endParaRPr>
          </a:p>
          <a:p>
            <a:pPr marL="457200" indent="-457200">
              <a:spcBef>
                <a:spcPts val="600"/>
              </a:spcBef>
              <a:buSzPct val="100000"/>
              <a:buFont typeface="Wingdings" charset="2"/>
              <a:buChar char="Ø"/>
            </a:pPr>
            <a:r>
              <a:rPr lang="en-US" sz="2500" dirty="0">
                <a:latin typeface="Times New Roman" pitchFamily="18" charset="0"/>
                <a:cs typeface="Times New Roman" pitchFamily="18" charset="0"/>
              </a:rPr>
              <a:t>Note: A change TO the equity method is also treated prospectively.</a:t>
            </a:r>
          </a:p>
        </p:txBody>
      </p:sp>
      <p:sp>
        <p:nvSpPr>
          <p:cNvPr id="5" name="Rectangle 4"/>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transition>
    <p:blinds dir="vert"/>
  </p:transition>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5100"/>
            <a:ext cx="8759952" cy="1206500"/>
          </a:xfrm>
        </p:spPr>
        <p:txBody>
          <a:bodyPr/>
          <a:lstStyle/>
          <a:p>
            <a:r>
              <a:rPr lang="en-US" dirty="0"/>
              <a:t>Learning Objective 1-7</a:t>
            </a:r>
          </a:p>
        </p:txBody>
      </p:sp>
      <p:sp>
        <p:nvSpPr>
          <p:cNvPr id="3" name="Content Placeholder 2"/>
          <p:cNvSpPr>
            <a:spLocks noGrp="1"/>
          </p:cNvSpPr>
          <p:nvPr>
            <p:ph idx="1"/>
          </p:nvPr>
        </p:nvSpPr>
        <p:spPr>
          <a:xfrm>
            <a:off x="411480" y="1554480"/>
            <a:ext cx="8321040" cy="4937760"/>
          </a:xfrm>
        </p:spPr>
        <p:txBody>
          <a:bodyPr/>
          <a:lstStyle/>
          <a:p>
            <a:pPr marL="0" indent="0">
              <a:spcBef>
                <a:spcPts val="0"/>
              </a:spcBef>
              <a:buNone/>
            </a:pPr>
            <a:r>
              <a:rPr lang="en-US" sz="3600" dirty="0">
                <a:latin typeface="Times New Roman" pitchFamily="18" charset="0"/>
                <a:cs typeface="Times New Roman" pitchFamily="18" charset="0"/>
              </a:rPr>
              <a:t>Describe the rationale and computations to defer the investor’s share of gross profits on intra-entity inventory sales until the goods are either consumed by the owner or sold to outside parties.</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47</a:t>
            </a:fld>
            <a:endParaRPr lang="en-US" sz="1000" b="1" u="none" dirty="0">
              <a:solidFill>
                <a:srgbClr val="00005C"/>
              </a:solidFill>
            </a:endParaRP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9847426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82" name="Rectangle 20"/>
          <p:cNvSpPr>
            <a:spLocks noGrp="1" noChangeArrowheads="1"/>
          </p:cNvSpPr>
          <p:nvPr>
            <p:ph type="title"/>
          </p:nvPr>
        </p:nvSpPr>
        <p:spPr>
          <a:xfrm>
            <a:off x="192024" y="165100"/>
            <a:ext cx="8763000" cy="1206500"/>
          </a:xfrm>
        </p:spPr>
        <p:txBody>
          <a:bodyPr/>
          <a:lstStyle/>
          <a:p>
            <a:r>
              <a:rPr lang="en-US" dirty="0"/>
              <a:t>Deferral of Intra-Entity Gross Profits</a:t>
            </a:r>
            <a:br>
              <a:rPr lang="en-US" dirty="0"/>
            </a:br>
            <a:r>
              <a:rPr lang="en-US" dirty="0"/>
              <a:t>in Inventory</a:t>
            </a:r>
          </a:p>
        </p:txBody>
      </p:sp>
      <p:sp>
        <p:nvSpPr>
          <p:cNvPr id="46087" name="Rectangle 21"/>
          <p:cNvSpPr>
            <a:spLocks noGrp="1" noChangeArrowheads="1"/>
          </p:cNvSpPr>
          <p:nvPr>
            <p:ph idx="1"/>
          </p:nvPr>
        </p:nvSpPr>
        <p:spPr>
          <a:xfrm>
            <a:off x="411480" y="1554480"/>
            <a:ext cx="8321040" cy="4937760"/>
          </a:xfrm>
        </p:spPr>
        <p:txBody>
          <a:bodyPr/>
          <a:lstStyle/>
          <a:p>
            <a:pPr marL="0" indent="0">
              <a:buNone/>
            </a:pPr>
            <a:r>
              <a:rPr lang="en-US" sz="2500" dirty="0">
                <a:latin typeface="Times New Roman" pitchFamily="18" charset="0"/>
                <a:cs typeface="Times New Roman" pitchFamily="18" charset="0"/>
              </a:rPr>
              <a:t>Many equity acquisitions establish ties between companies to facilitate the direct purchase and sale of inventory items. Such intra-entity transactions can occur either on a regular basis or sporadically.</a:t>
            </a:r>
          </a:p>
        </p:txBody>
      </p:sp>
      <p:sp>
        <p:nvSpPr>
          <p:cNvPr id="1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48</a:t>
            </a:fld>
            <a:endParaRPr lang="en-US" sz="1000" b="1" u="none" dirty="0">
              <a:solidFill>
                <a:srgbClr val="00005C"/>
              </a:solidFill>
            </a:endParaRPr>
          </a:p>
        </p:txBody>
      </p:sp>
      <p:sp>
        <p:nvSpPr>
          <p:cNvPr id="2" name="Rectangle 1"/>
          <p:cNvSpPr/>
          <p:nvPr/>
        </p:nvSpPr>
        <p:spPr>
          <a:xfrm>
            <a:off x="2171700" y="3276600"/>
            <a:ext cx="4800600" cy="369332"/>
          </a:xfrm>
          <a:prstGeom prst="rect">
            <a:avLst/>
          </a:prstGeom>
        </p:spPr>
        <p:txBody>
          <a:bodyPr wrap="square">
            <a:spAutoFit/>
          </a:bodyPr>
          <a:lstStyle/>
          <a:p>
            <a:r>
              <a:rPr lang="en-US" sz="1800" b="1" dirty="0"/>
              <a:t>EXHIBIT 1.2 Downstream and Upstream Sales</a:t>
            </a:r>
          </a:p>
        </p:txBody>
      </p:sp>
      <p:sp>
        <p:nvSpPr>
          <p:cNvPr id="7" name="Rectangle 6"/>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pic>
        <p:nvPicPr>
          <p:cNvPr id="5" name="Picture 4">
            <a:extLst>
              <a:ext uri="{FF2B5EF4-FFF2-40B4-BE49-F238E27FC236}">
                <a16:creationId xmlns:a16="http://schemas.microsoft.com/office/drawing/2014/main" id="{33254E27-7E93-4A2F-8223-1332DAF783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7635" y="3581400"/>
            <a:ext cx="4488730" cy="2862080"/>
          </a:xfrm>
          <a:prstGeom prst="rect">
            <a:avLst/>
          </a:prstGeom>
        </p:spPr>
      </p:pic>
    </p:spTree>
    <p:custDataLst>
      <p:tags r:id="rId1"/>
    </p:custDataLst>
  </p:cSld>
  <p:clrMapOvr>
    <a:masterClrMapping/>
  </p:clrMapOvr>
  <p:transition>
    <p:zoom/>
  </p:transition>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Rectangle 15"/>
          <p:cNvSpPr>
            <a:spLocks noGrp="1" noChangeArrowheads="1"/>
          </p:cNvSpPr>
          <p:nvPr>
            <p:ph type="title"/>
          </p:nvPr>
        </p:nvSpPr>
        <p:spPr>
          <a:xfrm>
            <a:off x="192024" y="165100"/>
            <a:ext cx="8759952" cy="1206500"/>
          </a:xfrm>
        </p:spPr>
        <p:txBody>
          <a:bodyPr/>
          <a:lstStyle/>
          <a:p>
            <a:r>
              <a:rPr lang="en-US" dirty="0"/>
              <a:t>Downstream Sales of Inventory—</a:t>
            </a:r>
            <a:br>
              <a:rPr lang="en-US" dirty="0"/>
            </a:br>
            <a:r>
              <a:rPr lang="en-US" dirty="0"/>
              <a:t>Investor Sales to Investee</a:t>
            </a:r>
          </a:p>
        </p:txBody>
      </p:sp>
      <p:sp>
        <p:nvSpPr>
          <p:cNvPr id="47108" name="Rectangle 16"/>
          <p:cNvSpPr>
            <a:spLocks noGrp="1" noChangeArrowheads="1"/>
          </p:cNvSpPr>
          <p:nvPr>
            <p:ph type="body" idx="4294967295"/>
          </p:nvPr>
        </p:nvSpPr>
        <p:spPr>
          <a:xfrm>
            <a:off x="411480" y="1554480"/>
            <a:ext cx="8321040" cy="4937760"/>
          </a:xfrm>
        </p:spPr>
        <p:txBody>
          <a:bodyPr/>
          <a:lstStyle/>
          <a:p>
            <a:pPr marL="457200" indent="-457200">
              <a:spcBef>
                <a:spcPts val="600"/>
              </a:spcBef>
              <a:buSzPct val="100000"/>
              <a:buFont typeface="Wingdings" panose="05000000000000000000" pitchFamily="2" charset="2"/>
              <a:buChar char="Ø"/>
            </a:pPr>
            <a:r>
              <a:rPr lang="en-US" sz="2300" dirty="0">
                <a:latin typeface="Times New Roman" panose="02020603050405020304" pitchFamily="18" charset="0"/>
                <a:cs typeface="Times New Roman" panose="02020603050405020304" pitchFamily="18" charset="0"/>
              </a:rPr>
              <a:t>Profit recognition is delayed until buyer disposes of the goods.</a:t>
            </a:r>
          </a:p>
          <a:p>
            <a:pPr marL="457200" indent="-457200">
              <a:spcBef>
                <a:spcPts val="600"/>
              </a:spcBef>
              <a:buSzPct val="100000"/>
              <a:buFont typeface="Wingdings" panose="05000000000000000000" pitchFamily="2" charset="2"/>
              <a:buChar char="Ø"/>
            </a:pPr>
            <a:r>
              <a:rPr lang="en-US" sz="2300" dirty="0">
                <a:latin typeface="Times New Roman" panose="02020603050405020304" pitchFamily="18" charset="0"/>
                <a:cs typeface="Times New Roman" panose="02020603050405020304" pitchFamily="18" charset="0"/>
              </a:rPr>
              <a:t>Investor decreases current equity income to reflect the deferred portion of the intra-entity profit. </a:t>
            </a:r>
          </a:p>
          <a:p>
            <a:pPr marL="457200" indent="-457200">
              <a:spcBef>
                <a:spcPts val="600"/>
              </a:spcBef>
              <a:buSzPct val="100000"/>
              <a:buFont typeface="Wingdings" panose="05000000000000000000" pitchFamily="2" charset="2"/>
              <a:buChar char="Ø"/>
            </a:pPr>
            <a:r>
              <a:rPr lang="en-US" sz="2300" dirty="0">
                <a:latin typeface="Times New Roman" panose="02020603050405020304" pitchFamily="18" charset="0"/>
                <a:cs typeface="Times New Roman" panose="02020603050405020304" pitchFamily="18" charset="0"/>
              </a:rPr>
              <a:t>When this inventory is eventually consumed or sold to unrelated parties, the deferral is no longer needed. </a:t>
            </a:r>
          </a:p>
          <a:p>
            <a:pPr marL="457200" indent="-457200">
              <a:spcBef>
                <a:spcPts val="600"/>
              </a:spcBef>
              <a:buSzPct val="100000"/>
              <a:buFont typeface="Wingdings" panose="05000000000000000000" pitchFamily="2" charset="2"/>
              <a:buChar char="Ø"/>
            </a:pPr>
            <a:r>
              <a:rPr lang="en-US" sz="2300" dirty="0">
                <a:latin typeface="Times New Roman" panose="02020603050405020304" pitchFamily="18" charset="0"/>
                <a:cs typeface="Times New Roman" panose="02020603050405020304" pitchFamily="18" charset="0"/>
              </a:rPr>
              <a:t>The investor should recognize the deferred intra-entity gross profit. Recognition shifts from the year of inventory transfer to the year in which the sale to unrelated customers occurred.</a:t>
            </a:r>
          </a:p>
          <a:p>
            <a:pPr marL="457200" indent="-457200">
              <a:spcBef>
                <a:spcPts val="600"/>
              </a:spcBef>
              <a:buSzPct val="100000"/>
              <a:buFont typeface="Wingdings" panose="05000000000000000000" pitchFamily="2" charset="2"/>
              <a:buChar char="Ø"/>
            </a:pPr>
            <a:r>
              <a:rPr lang="en-US" sz="2300" dirty="0">
                <a:latin typeface="Times New Roman" panose="02020603050405020304" pitchFamily="18" charset="0"/>
                <a:cs typeface="Times New Roman" panose="02020603050405020304" pitchFamily="18" charset="0"/>
              </a:rPr>
              <a:t>An alternative treatment would be the direct reduction of the investor’s inventory balance as a means of accounting for this deferred amount. </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dirty="0">
                <a:solidFill>
                  <a:srgbClr val="00005C"/>
                </a:solidFill>
              </a:rPr>
              <a:t>1-</a:t>
            </a:r>
            <a:fld id="{DE89CFAE-29A3-4948-B4C2-3A5BCCC6B74C}" type="slidenum">
              <a:rPr lang="en-US" sz="1000" smtClean="0">
                <a:solidFill>
                  <a:srgbClr val="00005C"/>
                </a:solidFill>
              </a:rPr>
              <a:pPr>
                <a:defRPr/>
              </a:pPr>
              <a:t>49</a:t>
            </a:fld>
            <a:endParaRPr lang="en-US" sz="1000" dirty="0">
              <a:solidFill>
                <a:srgbClr val="00005C"/>
              </a:solidFill>
            </a:endParaRP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543545639"/>
      </p:ext>
    </p:extLst>
  </p:cSld>
  <p:clrMapOvr>
    <a:masterClrMapping/>
  </p:clrMapOvr>
  <p:transition>
    <p:strips dir="ld"/>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12"/>
          <p:cNvSpPr>
            <a:spLocks noGrp="1" noChangeArrowheads="1"/>
          </p:cNvSpPr>
          <p:nvPr>
            <p:ph type="title"/>
          </p:nvPr>
        </p:nvSpPr>
        <p:spPr>
          <a:xfrm>
            <a:off x="192024" y="164592"/>
            <a:ext cx="8759952" cy="1207008"/>
          </a:xfrm>
          <a:noFill/>
          <a:ln w="57150"/>
        </p:spPr>
        <p:style>
          <a:lnRef idx="2">
            <a:schemeClr val="dk1"/>
          </a:lnRef>
          <a:fillRef idx="1">
            <a:schemeClr val="lt1"/>
          </a:fillRef>
          <a:effectRef idx="0">
            <a:schemeClr val="dk1"/>
          </a:effectRef>
          <a:fontRef idx="minor">
            <a:schemeClr val="dk1"/>
          </a:fontRef>
        </p:style>
        <p:txBody>
          <a:bodyPr rtlCol="0">
            <a:noAutofit/>
          </a:bodyPr>
          <a:lstStyle/>
          <a:p>
            <a:pPr eaLnBrk="1" fontAlgn="auto" hangingPunct="1">
              <a:spcAft>
                <a:spcPts val="0"/>
              </a:spcAft>
              <a:defRPr/>
            </a:pPr>
            <a:r>
              <a:rPr lang="en-US" dirty="0"/>
              <a:t>The Reporting of Investments in </a:t>
            </a:r>
            <a:br>
              <a:rPr lang="en-US" dirty="0"/>
            </a:br>
            <a:r>
              <a:rPr lang="en-US" dirty="0"/>
              <a:t>Corporate Equity Securities</a:t>
            </a:r>
          </a:p>
        </p:txBody>
      </p:sp>
      <p:sp>
        <p:nvSpPr>
          <p:cNvPr id="2" name="TextBox 1"/>
          <p:cNvSpPr txBox="1"/>
          <p:nvPr/>
        </p:nvSpPr>
        <p:spPr>
          <a:xfrm>
            <a:off x="411480" y="1554477"/>
            <a:ext cx="8661345" cy="5170646"/>
          </a:xfrm>
          <a:prstGeom prst="rect">
            <a:avLst/>
          </a:prstGeom>
          <a:noFill/>
        </p:spPr>
        <p:txBody>
          <a:bodyPr wrap="none" rtlCol="0">
            <a:spAutoFit/>
          </a:bodyPr>
          <a:lstStyle/>
          <a:p>
            <a:pPr eaLnBrk="0" hangingPunct="0">
              <a:spcBef>
                <a:spcPts val="0"/>
              </a:spcBef>
              <a:spcAft>
                <a:spcPts val="600"/>
              </a:spcAft>
            </a:pPr>
            <a:r>
              <a:rPr lang="en-US" sz="2900" b="1" dirty="0">
                <a:solidFill>
                  <a:srgbClr val="002060"/>
                </a:solidFill>
                <a:cs typeface="Times New Roman" pitchFamily="18" charset="0"/>
              </a:rPr>
              <a:t>GAAP recognizes four methods to report</a:t>
            </a:r>
            <a:br>
              <a:rPr lang="en-US" sz="2900" b="1" dirty="0">
                <a:solidFill>
                  <a:srgbClr val="002060"/>
                </a:solidFill>
                <a:cs typeface="Times New Roman" pitchFamily="18" charset="0"/>
              </a:rPr>
            </a:br>
            <a:r>
              <a:rPr lang="en-US" sz="2900" b="1" dirty="0">
                <a:solidFill>
                  <a:srgbClr val="002060"/>
                </a:solidFill>
                <a:cs typeface="Times New Roman" pitchFamily="18" charset="0"/>
              </a:rPr>
              <a:t>investments in other companies:</a:t>
            </a:r>
            <a:endParaRPr lang="en-US" sz="2900" b="1" dirty="0">
              <a:solidFill>
                <a:srgbClr val="002060"/>
              </a:solidFill>
              <a:latin typeface="Arial" charset="0"/>
            </a:endParaRPr>
          </a:p>
          <a:p>
            <a:pPr marL="457200" indent="-457200" eaLnBrk="0" hangingPunct="0">
              <a:spcBef>
                <a:spcPts val="600"/>
              </a:spcBef>
              <a:spcAft>
                <a:spcPts val="0"/>
              </a:spcAft>
              <a:buFont typeface="Wingdings" panose="05000000000000000000" pitchFamily="2" charset="2"/>
              <a:buChar char="Ø"/>
            </a:pPr>
            <a:r>
              <a:rPr lang="en-US" sz="2900" b="1" dirty="0">
                <a:solidFill>
                  <a:srgbClr val="002060"/>
                </a:solidFill>
                <a:cs typeface="Times New Roman" pitchFamily="18" charset="0"/>
              </a:rPr>
              <a:t>Fair-value method.</a:t>
            </a:r>
          </a:p>
          <a:p>
            <a:pPr marL="457200" indent="-457200" eaLnBrk="0" hangingPunct="0">
              <a:spcBef>
                <a:spcPts val="600"/>
              </a:spcBef>
              <a:spcAft>
                <a:spcPts val="0"/>
              </a:spcAft>
              <a:buFont typeface="Wingdings" panose="05000000000000000000" pitchFamily="2" charset="2"/>
              <a:buChar char="Ø"/>
            </a:pPr>
            <a:r>
              <a:rPr lang="en-US" sz="2900" b="1" dirty="0">
                <a:solidFill>
                  <a:srgbClr val="002060"/>
                </a:solidFill>
                <a:cs typeface="Times New Roman" pitchFamily="18" charset="0"/>
              </a:rPr>
              <a:t>Cost method for equity securities without readily </a:t>
            </a:r>
            <a:br>
              <a:rPr lang="en-US" sz="2900" b="1" dirty="0">
                <a:solidFill>
                  <a:srgbClr val="002060"/>
                </a:solidFill>
                <a:cs typeface="Times New Roman" pitchFamily="18" charset="0"/>
              </a:rPr>
            </a:br>
            <a:r>
              <a:rPr lang="en-US" sz="2900" b="1" dirty="0">
                <a:solidFill>
                  <a:srgbClr val="002060"/>
                </a:solidFill>
                <a:cs typeface="Times New Roman" pitchFamily="18" charset="0"/>
              </a:rPr>
              <a:t>determinable fair values.</a:t>
            </a:r>
          </a:p>
          <a:p>
            <a:pPr marL="457200" indent="-457200" eaLnBrk="0" hangingPunct="0">
              <a:spcBef>
                <a:spcPts val="600"/>
              </a:spcBef>
              <a:spcAft>
                <a:spcPts val="0"/>
              </a:spcAft>
              <a:buFont typeface="Wingdings" panose="05000000000000000000" pitchFamily="2" charset="2"/>
              <a:buChar char="Ø"/>
            </a:pPr>
            <a:r>
              <a:rPr lang="en-US" sz="2900" b="1" dirty="0">
                <a:solidFill>
                  <a:srgbClr val="002060"/>
                </a:solidFill>
                <a:cs typeface="Times New Roman" pitchFamily="18" charset="0"/>
              </a:rPr>
              <a:t>Consolidation of financial statements.</a:t>
            </a:r>
          </a:p>
          <a:p>
            <a:pPr marL="457200" indent="-457200" eaLnBrk="0" hangingPunct="0">
              <a:spcBef>
                <a:spcPts val="600"/>
              </a:spcBef>
              <a:spcAft>
                <a:spcPts val="0"/>
              </a:spcAft>
              <a:buFont typeface="Wingdings" panose="05000000000000000000" pitchFamily="2" charset="2"/>
              <a:buChar char="Ø"/>
            </a:pPr>
            <a:r>
              <a:rPr lang="en-US" sz="2900" b="1" dirty="0">
                <a:solidFill>
                  <a:srgbClr val="002060"/>
                </a:solidFill>
                <a:cs typeface="Times New Roman" pitchFamily="18" charset="0"/>
              </a:rPr>
              <a:t>Equity method.</a:t>
            </a:r>
          </a:p>
          <a:p>
            <a:pPr eaLnBrk="0" hangingPunct="0">
              <a:spcBef>
                <a:spcPts val="600"/>
              </a:spcBef>
              <a:spcAft>
                <a:spcPts val="0"/>
              </a:spcAft>
            </a:pPr>
            <a:r>
              <a:rPr lang="en-US" sz="2900" b="1" dirty="0">
                <a:solidFill>
                  <a:srgbClr val="002060"/>
                </a:solidFill>
                <a:cs typeface="Times New Roman" pitchFamily="18" charset="0"/>
              </a:rPr>
              <a:t>The method selected depends upon the degree of </a:t>
            </a:r>
            <a:br>
              <a:rPr lang="en-US" sz="2900" b="1" dirty="0">
                <a:solidFill>
                  <a:srgbClr val="002060"/>
                </a:solidFill>
                <a:cs typeface="Times New Roman" pitchFamily="18" charset="0"/>
              </a:rPr>
            </a:br>
            <a:r>
              <a:rPr lang="en-US" sz="2900" b="1" dirty="0">
                <a:solidFill>
                  <a:srgbClr val="002060"/>
                </a:solidFill>
                <a:cs typeface="Times New Roman" pitchFamily="18" charset="0"/>
              </a:rPr>
              <a:t>influence the investor (stockholder) has over the</a:t>
            </a:r>
            <a:br>
              <a:rPr lang="en-US" sz="2900" b="1" dirty="0">
                <a:solidFill>
                  <a:srgbClr val="002060"/>
                </a:solidFill>
                <a:cs typeface="Times New Roman" pitchFamily="18" charset="0"/>
              </a:rPr>
            </a:br>
            <a:r>
              <a:rPr lang="en-US" sz="2900" b="1" dirty="0">
                <a:solidFill>
                  <a:srgbClr val="002060"/>
                </a:solidFill>
                <a:cs typeface="Times New Roman" pitchFamily="18" charset="0"/>
              </a:rPr>
              <a:t>investee.</a:t>
            </a:r>
          </a:p>
        </p:txBody>
      </p:sp>
      <p:sp>
        <p:nvSpPr>
          <p:cNvPr id="11" name="Slide Number Placeholder 5"/>
          <p:cNvSpPr txBox="1">
            <a:spLocks/>
          </p:cNvSpPr>
          <p:nvPr/>
        </p:nvSpPr>
        <p:spPr>
          <a:xfrm>
            <a:off x="8229600" y="6553200"/>
            <a:ext cx="533400" cy="381000"/>
          </a:xfrm>
          <a:prstGeom prst="rect">
            <a:avLst/>
          </a:prstGeom>
        </p:spPr>
        <p:txBody>
          <a:bodyPr/>
          <a:ls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defRPr/>
            </a:pPr>
            <a:r>
              <a:rPr lang="en-US" sz="1000" b="1" dirty="0"/>
              <a:t>1-</a:t>
            </a:r>
            <a:fld id="{B389CB3F-DA7F-4D11-BE91-32EDAB2B185B}" type="slidenum">
              <a:rPr lang="en-US" sz="1000" b="1" smtClean="0"/>
              <a:pPr>
                <a:defRPr/>
              </a:pPr>
              <a:t>5</a:t>
            </a:fld>
            <a:endParaRPr lang="en-US" sz="1000" b="1" dirty="0"/>
          </a:p>
        </p:txBody>
      </p:sp>
      <p:sp>
        <p:nvSpPr>
          <p:cNvPr id="5" name="Rectangle 4"/>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transition>
    <p:blinds dir="vert"/>
  </p:transition>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Rectangle 15"/>
          <p:cNvSpPr>
            <a:spLocks noGrp="1" noChangeArrowheads="1"/>
          </p:cNvSpPr>
          <p:nvPr>
            <p:ph type="title"/>
          </p:nvPr>
        </p:nvSpPr>
        <p:spPr>
          <a:xfrm>
            <a:off x="192023" y="164592"/>
            <a:ext cx="8759952" cy="1206500"/>
          </a:xfrm>
        </p:spPr>
        <p:txBody>
          <a:bodyPr/>
          <a:lstStyle/>
          <a:p>
            <a:r>
              <a:rPr lang="en-US" sz="3700" dirty="0"/>
              <a:t>Downstream Sales of Inventory—Investor Sales to Investee Journal Entries</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dirty="0">
                <a:solidFill>
                  <a:srgbClr val="00005C"/>
                </a:solidFill>
              </a:rPr>
              <a:t>1-</a:t>
            </a:r>
            <a:fld id="{DE89CFAE-29A3-4948-B4C2-3A5BCCC6B74C}" type="slidenum">
              <a:rPr lang="en-US" sz="1000" smtClean="0">
                <a:solidFill>
                  <a:srgbClr val="00005C"/>
                </a:solidFill>
              </a:rPr>
              <a:pPr>
                <a:defRPr/>
              </a:pPr>
              <a:t>50</a:t>
            </a:fld>
            <a:endParaRPr lang="en-US" sz="1000" dirty="0">
              <a:solidFill>
                <a:srgbClr val="00005C"/>
              </a:solidFill>
            </a:endParaRPr>
          </a:p>
        </p:txBody>
      </p:sp>
      <p:sp>
        <p:nvSpPr>
          <p:cNvPr id="6" name="Rectangle 5"/>
          <p:cNvSpPr/>
          <p:nvPr/>
        </p:nvSpPr>
        <p:spPr>
          <a:xfrm>
            <a:off x="411480" y="1554479"/>
            <a:ext cx="8321040" cy="2031325"/>
          </a:xfrm>
          <a:prstGeom prst="rect">
            <a:avLst/>
          </a:prstGeom>
        </p:spPr>
        <p:txBody>
          <a:bodyPr wrap="square">
            <a:spAutoFit/>
          </a:bodyPr>
          <a:lstStyle/>
          <a:p>
            <a:pPr eaLnBrk="0" hangingPunct="0">
              <a:spcBef>
                <a:spcPct val="30000"/>
              </a:spcBef>
              <a:defRPr/>
            </a:pPr>
            <a:r>
              <a:rPr lang="en-US" sz="2000" b="1" dirty="0">
                <a:solidFill>
                  <a:schemeClr val="tx2"/>
                </a:solidFill>
                <a:cs typeface="Times New Roman" pitchFamily="18" charset="0"/>
              </a:rPr>
              <a:t>If gross profit on an original intra-entity sale is 30 percent of $10,000 in sales, investor profit associated with the sale is $3,000. If 40 percent of investee’s stock is held, just $1,200 of the profit is deferred. </a:t>
            </a:r>
          </a:p>
          <a:p>
            <a:pPr eaLnBrk="0" hangingPunct="0">
              <a:spcBef>
                <a:spcPct val="30000"/>
              </a:spcBef>
              <a:defRPr/>
            </a:pPr>
            <a:r>
              <a:rPr lang="en-US" sz="2000" b="1" dirty="0">
                <a:solidFill>
                  <a:schemeClr val="tx2"/>
                </a:solidFill>
                <a:cs typeface="Times New Roman" pitchFamily="18" charset="0"/>
              </a:rPr>
              <a:t>Current equity income decreases by $1,200 to defer the intra-entity profit and temporarily remove 30 percent of the profit from the investor’s books in 2018 until the investee disposes of the inventory in 2019.</a:t>
            </a:r>
          </a:p>
        </p:txBody>
      </p:sp>
      <p:sp>
        <p:nvSpPr>
          <p:cNvPr id="7" name="Rectangle 6"/>
          <p:cNvSpPr/>
          <p:nvPr/>
        </p:nvSpPr>
        <p:spPr>
          <a:xfrm>
            <a:off x="411480" y="4646294"/>
            <a:ext cx="8321040" cy="707886"/>
          </a:xfrm>
          <a:prstGeom prst="rect">
            <a:avLst/>
          </a:prstGeom>
        </p:spPr>
        <p:txBody>
          <a:bodyPr wrap="square">
            <a:spAutoFit/>
          </a:bodyPr>
          <a:lstStyle/>
          <a:p>
            <a:r>
              <a:rPr lang="en-US" sz="2000" b="1" dirty="0"/>
              <a:t>Reverse the preceding deferral entry to move the profit into the year of sale to outside customers.</a:t>
            </a:r>
          </a:p>
        </p:txBody>
      </p:sp>
      <p:sp>
        <p:nvSpPr>
          <p:cNvPr id="8" name="Rectangle 7"/>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pic>
        <p:nvPicPr>
          <p:cNvPr id="4" name="Picture 3">
            <a:extLst>
              <a:ext uri="{FF2B5EF4-FFF2-40B4-BE49-F238E27FC236}">
                <a16:creationId xmlns:a16="http://schemas.microsoft.com/office/drawing/2014/main" id="{084B9BF4-E871-4248-99AC-7EFF21F3FF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3532" y="3519584"/>
            <a:ext cx="7318248" cy="1247619"/>
          </a:xfrm>
          <a:prstGeom prst="rect">
            <a:avLst/>
          </a:prstGeom>
        </p:spPr>
      </p:pic>
      <p:pic>
        <p:nvPicPr>
          <p:cNvPr id="10" name="Picture 9">
            <a:extLst>
              <a:ext uri="{FF2B5EF4-FFF2-40B4-BE49-F238E27FC236}">
                <a16:creationId xmlns:a16="http://schemas.microsoft.com/office/drawing/2014/main" id="{5F3D5308-0AC5-42B0-840A-F6F843B6A99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33532" y="5298303"/>
            <a:ext cx="6398400" cy="1273823"/>
          </a:xfrm>
          <a:prstGeom prst="rect">
            <a:avLst/>
          </a:prstGeom>
        </p:spPr>
      </p:pic>
    </p:spTree>
    <p:custDataLst>
      <p:tags r:id="rId1"/>
    </p:custDataLst>
    <p:extLst>
      <p:ext uri="{BB962C8B-B14F-4D97-AF65-F5344CB8AC3E}">
        <p14:creationId xmlns:p14="http://schemas.microsoft.com/office/powerpoint/2010/main" val="1395310881"/>
      </p:ext>
    </p:extLst>
  </p:cSld>
  <p:clrMapOvr>
    <a:masterClrMapping/>
  </p:clrMapOvr>
  <p:transition>
    <p:strips dir="ld"/>
  </p:transition>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Rectangle 15"/>
          <p:cNvSpPr>
            <a:spLocks noGrp="1" noChangeArrowheads="1"/>
          </p:cNvSpPr>
          <p:nvPr>
            <p:ph type="title"/>
          </p:nvPr>
        </p:nvSpPr>
        <p:spPr>
          <a:xfrm>
            <a:off x="192024" y="165100"/>
            <a:ext cx="8759952" cy="1206500"/>
          </a:xfrm>
        </p:spPr>
        <p:txBody>
          <a:bodyPr/>
          <a:lstStyle/>
          <a:p>
            <a:r>
              <a:rPr lang="en-US" dirty="0"/>
              <a:t>Upstream Sales of Inventory—Investee Sales to Investor</a:t>
            </a:r>
          </a:p>
        </p:txBody>
      </p:sp>
      <p:sp>
        <p:nvSpPr>
          <p:cNvPr id="47108" name="Rectangle 16"/>
          <p:cNvSpPr>
            <a:spLocks noGrp="1" noChangeArrowheads="1"/>
          </p:cNvSpPr>
          <p:nvPr>
            <p:ph type="body" idx="4294967295"/>
          </p:nvPr>
        </p:nvSpPr>
        <p:spPr>
          <a:xfrm>
            <a:off x="411480" y="1554480"/>
            <a:ext cx="8321040" cy="4937760"/>
          </a:xfrm>
        </p:spPr>
        <p:txBody>
          <a:bodyPr/>
          <a:lstStyle/>
          <a:p>
            <a:pPr marL="457200" indent="-457200">
              <a:spcBef>
                <a:spcPts val="600"/>
              </a:spcBef>
              <a:buSzPct val="100000"/>
              <a:buFont typeface="Wingdings" panose="05000000000000000000" pitchFamily="2" charset="2"/>
              <a:buChar char="Ø"/>
            </a:pPr>
            <a:r>
              <a:rPr lang="en-US" sz="2500" dirty="0">
                <a:latin typeface="Times New Roman" panose="02020603050405020304" pitchFamily="18" charset="0"/>
                <a:cs typeface="Times New Roman" panose="02020603050405020304" pitchFamily="18" charset="0"/>
              </a:rPr>
              <a:t>Upstream sales of inventory are reported in the same manner as downstream sales.</a:t>
            </a:r>
          </a:p>
          <a:p>
            <a:pPr marL="457200" indent="-457200">
              <a:spcBef>
                <a:spcPts val="600"/>
              </a:spcBef>
              <a:buSzPct val="100000"/>
              <a:buFont typeface="Wingdings" panose="05000000000000000000" pitchFamily="2" charset="2"/>
              <a:buChar char="Ø"/>
            </a:pPr>
            <a:r>
              <a:rPr lang="en-US" sz="2500" dirty="0">
                <a:latin typeface="Times New Roman" panose="02020603050405020304" pitchFamily="18" charset="0"/>
                <a:cs typeface="Times New Roman" panose="02020603050405020304" pitchFamily="18" charset="0"/>
              </a:rPr>
              <a:t>Profit recognition is delayed until buyer disposes of the goods.</a:t>
            </a:r>
          </a:p>
          <a:p>
            <a:pPr marL="457200" indent="-457200">
              <a:spcBef>
                <a:spcPts val="600"/>
              </a:spcBef>
              <a:buSzPct val="100000"/>
              <a:buFont typeface="Wingdings" panose="05000000000000000000" pitchFamily="2" charset="2"/>
              <a:buChar char="Ø"/>
            </a:pPr>
            <a:r>
              <a:rPr lang="en-US" sz="2500" dirty="0">
                <a:latin typeface="Times New Roman" panose="02020603050405020304" pitchFamily="18" charset="0"/>
                <a:cs typeface="Times New Roman" panose="02020603050405020304" pitchFamily="18" charset="0"/>
              </a:rPr>
              <a:t>Investor decreases current equity income to reflect the deferred portion of the intra-entity profit. </a:t>
            </a:r>
          </a:p>
          <a:p>
            <a:pPr marL="457200" indent="-457200">
              <a:spcBef>
                <a:spcPts val="600"/>
              </a:spcBef>
              <a:buSzPct val="100000"/>
              <a:buFont typeface="Wingdings" panose="05000000000000000000" pitchFamily="2" charset="2"/>
              <a:buChar char="Ø"/>
            </a:pPr>
            <a:r>
              <a:rPr lang="en-US" sz="2500" kern="1200" dirty="0">
                <a:solidFill>
                  <a:schemeClr val="tx1"/>
                </a:solidFill>
                <a:latin typeface="Times New Roman" pitchFamily="18" charset="0"/>
              </a:rPr>
              <a:t>The investor’s own inventory account contains the deferred gross profit. Recognition of profit is deferred by decreasing the investment account rather than the inventory balance. </a:t>
            </a:r>
          </a:p>
          <a:p>
            <a:pPr marL="457200" indent="-457200">
              <a:spcBef>
                <a:spcPts val="600"/>
              </a:spcBef>
              <a:buSzPct val="100000"/>
              <a:buFont typeface="Wingdings" panose="05000000000000000000" pitchFamily="2" charset="2"/>
              <a:buChar char="Ø"/>
            </a:pPr>
            <a:r>
              <a:rPr lang="en-US" sz="2500" dirty="0">
                <a:latin typeface="Times New Roman" panose="02020603050405020304" pitchFamily="18" charset="0"/>
                <a:cs typeface="Times New Roman" panose="02020603050405020304" pitchFamily="18" charset="0"/>
              </a:rPr>
              <a:t>When this inventory is eventually consumed or sold to unrelated parties, the deferral is reversed. </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51</a:t>
            </a:fld>
            <a:endParaRPr lang="en-US" sz="1000" b="1" u="none" dirty="0">
              <a:solidFill>
                <a:srgbClr val="00005C"/>
              </a:solidFill>
            </a:endParaRP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981460936"/>
      </p:ext>
    </p:extLst>
  </p:cSld>
  <p:clrMapOvr>
    <a:masterClrMapping/>
  </p:clrMapOvr>
  <p:transition>
    <p:strips dir="ld"/>
  </p:transition>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Rectangle 15"/>
          <p:cNvSpPr>
            <a:spLocks noGrp="1" noChangeArrowheads="1"/>
          </p:cNvSpPr>
          <p:nvPr>
            <p:ph type="title"/>
          </p:nvPr>
        </p:nvSpPr>
        <p:spPr>
          <a:xfrm>
            <a:off x="192024" y="164592"/>
            <a:ext cx="8759952" cy="1206500"/>
          </a:xfrm>
        </p:spPr>
        <p:txBody>
          <a:bodyPr/>
          <a:lstStyle/>
          <a:p>
            <a:r>
              <a:rPr lang="en-US" sz="3900" dirty="0"/>
              <a:t>Upstream Sales of Inventory—Investee Sales to Investor Journal Entries</a:t>
            </a:r>
          </a:p>
        </p:txBody>
      </p:sp>
      <p:sp>
        <p:nvSpPr>
          <p:cNvPr id="47108" name="Rectangle 16"/>
          <p:cNvSpPr>
            <a:spLocks noGrp="1" noChangeArrowheads="1"/>
          </p:cNvSpPr>
          <p:nvPr>
            <p:ph type="body" idx="4294967295"/>
          </p:nvPr>
        </p:nvSpPr>
        <p:spPr>
          <a:xfrm>
            <a:off x="411480" y="1554480"/>
            <a:ext cx="8321040" cy="1828800"/>
          </a:xfrm>
        </p:spPr>
        <p:txBody>
          <a:bodyPr/>
          <a:lstStyle/>
          <a:p>
            <a:pPr marL="0" indent="0"/>
            <a:r>
              <a:rPr lang="en-US" sz="2000" kern="1200" dirty="0">
                <a:solidFill>
                  <a:schemeClr val="tx1"/>
                </a:solidFill>
                <a:latin typeface="Times New Roman" pitchFamily="18" charset="0"/>
              </a:rPr>
              <a:t>Suppose the investee sells merchandise costing $40,000 to the investor for $60,000, and at year’s end, the investor still retains $15,000 of the goods. The investee reports net income of $120,000 for the year. The investor records a journal entry to reflect the basic accrual of the investee’s earnings.</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52</a:t>
            </a:fld>
            <a:endParaRPr lang="en-US" sz="1000" b="1" u="none" dirty="0">
              <a:solidFill>
                <a:srgbClr val="00005C"/>
              </a:solidFill>
            </a:endParaRPr>
          </a:p>
        </p:txBody>
      </p:sp>
      <p:sp>
        <p:nvSpPr>
          <p:cNvPr id="2" name="Rectangle 1"/>
          <p:cNvSpPr/>
          <p:nvPr/>
        </p:nvSpPr>
        <p:spPr>
          <a:xfrm>
            <a:off x="411480" y="4626114"/>
            <a:ext cx="8321040" cy="707886"/>
          </a:xfrm>
          <a:prstGeom prst="rect">
            <a:avLst/>
          </a:prstGeom>
        </p:spPr>
        <p:txBody>
          <a:bodyPr wrap="square">
            <a:spAutoFit/>
          </a:bodyPr>
          <a:lstStyle/>
          <a:p>
            <a:r>
              <a:rPr lang="en-US" sz="2000" b="1" dirty="0"/>
              <a:t>A second entry is required of the investor at year-end. Income accrual is reduced, and the investor defers its portion of the intra-entity gross profit. </a:t>
            </a:r>
          </a:p>
        </p:txBody>
      </p:sp>
      <p:sp>
        <p:nvSpPr>
          <p:cNvPr id="8" name="Rectangle 7"/>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pic>
        <p:nvPicPr>
          <p:cNvPr id="6" name="Picture 5">
            <a:extLst>
              <a:ext uri="{FF2B5EF4-FFF2-40B4-BE49-F238E27FC236}">
                <a16:creationId xmlns:a16="http://schemas.microsoft.com/office/drawing/2014/main" id="{2971CED2-7958-4887-8BB9-288D03050D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0372" y="3180621"/>
            <a:ext cx="7763256" cy="1543779"/>
          </a:xfrm>
          <a:prstGeom prst="rect">
            <a:avLst/>
          </a:prstGeom>
        </p:spPr>
      </p:pic>
      <p:pic>
        <p:nvPicPr>
          <p:cNvPr id="12" name="Picture 11" descr="Screen Shot 2019-09-10 at 8.49.34 A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9200" y="5334000"/>
            <a:ext cx="6315936" cy="1219200"/>
          </a:xfrm>
          <a:prstGeom prst="rect">
            <a:avLst/>
          </a:prstGeom>
        </p:spPr>
      </p:pic>
    </p:spTree>
    <p:custDataLst>
      <p:tags r:id="rId1"/>
    </p:custDataLst>
    <p:extLst>
      <p:ext uri="{BB962C8B-B14F-4D97-AF65-F5344CB8AC3E}">
        <p14:creationId xmlns:p14="http://schemas.microsoft.com/office/powerpoint/2010/main" val="3577872109"/>
      </p:ext>
    </p:extLst>
  </p:cSld>
  <p:clrMapOvr>
    <a:masterClrMapping/>
  </p:clrMapOvr>
  <p:transition>
    <p:strips dir="ld"/>
  </p:transition>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192024" y="164592"/>
            <a:ext cx="8763000" cy="1206500"/>
          </a:xfrm>
        </p:spPr>
        <p:txBody>
          <a:bodyPr/>
          <a:lstStyle/>
          <a:p>
            <a:r>
              <a:rPr lang="en-US" dirty="0"/>
              <a:t>Financial Reporting Effects</a:t>
            </a:r>
          </a:p>
        </p:txBody>
      </p:sp>
      <p:sp>
        <p:nvSpPr>
          <p:cNvPr id="50179" name="Rectangle 3"/>
          <p:cNvSpPr>
            <a:spLocks noGrp="1" noChangeArrowheads="1"/>
          </p:cNvSpPr>
          <p:nvPr>
            <p:ph idx="1"/>
          </p:nvPr>
        </p:nvSpPr>
        <p:spPr>
          <a:xfrm>
            <a:off x="411480" y="1554480"/>
            <a:ext cx="8321040" cy="4937760"/>
          </a:xfrm>
        </p:spPr>
        <p:txBody>
          <a:bodyPr/>
          <a:lstStyle/>
          <a:p>
            <a:pPr marL="0" indent="0">
              <a:buNone/>
            </a:pPr>
            <a:r>
              <a:rPr lang="en-US" dirty="0">
                <a:latin typeface="Times New Roman" pitchFamily="18" charset="0"/>
                <a:cs typeface="Times New Roman" pitchFamily="18" charset="0"/>
              </a:rPr>
              <a:t>Measurements of financial performance often affect the following:</a:t>
            </a:r>
          </a:p>
          <a:p>
            <a:pPr marL="457200" indent="-457200">
              <a:spcBef>
                <a:spcPts val="600"/>
              </a:spcBef>
              <a:buSzPct val="100000"/>
            </a:pPr>
            <a:r>
              <a:rPr lang="en-US" dirty="0">
                <a:latin typeface="Times New Roman" pitchFamily="18" charset="0"/>
                <a:cs typeface="Times New Roman" pitchFamily="18" charset="0"/>
              </a:rPr>
              <a:t>The firm’s ability to raise capital.</a:t>
            </a:r>
          </a:p>
          <a:p>
            <a:pPr marL="457200" indent="-457200">
              <a:spcBef>
                <a:spcPts val="600"/>
              </a:spcBef>
              <a:buSzPct val="100000"/>
            </a:pPr>
            <a:r>
              <a:rPr lang="en-US" dirty="0">
                <a:latin typeface="Times New Roman" pitchFamily="18" charset="0"/>
                <a:cs typeface="Times New Roman" pitchFamily="18" charset="0"/>
              </a:rPr>
              <a:t>Managerial compensation.</a:t>
            </a:r>
          </a:p>
          <a:p>
            <a:pPr marL="457200" indent="-457200">
              <a:spcBef>
                <a:spcPts val="600"/>
              </a:spcBef>
              <a:buSzPct val="100000"/>
            </a:pPr>
            <a:r>
              <a:rPr lang="en-US" dirty="0">
                <a:latin typeface="Times New Roman" pitchFamily="18" charset="0"/>
                <a:cs typeface="Times New Roman" pitchFamily="18" charset="0"/>
              </a:rPr>
              <a:t>The ability to meet debt covenants and future interest rates.</a:t>
            </a:r>
          </a:p>
          <a:p>
            <a:pPr marL="457200" indent="-457200">
              <a:spcBef>
                <a:spcPts val="600"/>
              </a:spcBef>
              <a:buSzPct val="100000"/>
            </a:pPr>
            <a:r>
              <a:rPr lang="en-US" dirty="0">
                <a:latin typeface="Times New Roman" pitchFamily="18" charset="0"/>
                <a:cs typeface="Times New Roman" pitchFamily="18" charset="0"/>
              </a:rPr>
              <a:t>Managers’ reputations.</a:t>
            </a:r>
            <a:endParaRPr lang="en-US" dirty="0">
              <a:solidFill>
                <a:schemeClr val="tx2"/>
              </a:solidFill>
              <a:latin typeface="Times New Roman" pitchFamily="18" charset="0"/>
              <a:cs typeface="Times New Roman" pitchFamily="18" charset="0"/>
            </a:endParaRPr>
          </a:p>
        </p:txBody>
      </p:sp>
      <p:sp>
        <p:nvSpPr>
          <p:cNvPr id="6"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53</a:t>
            </a:fld>
            <a:endParaRPr lang="en-US" sz="1000" b="1" u="none" dirty="0">
              <a:solidFill>
                <a:srgbClr val="00005C"/>
              </a:solidFill>
            </a:endParaRPr>
          </a:p>
        </p:txBody>
      </p:sp>
      <p:sp>
        <p:nvSpPr>
          <p:cNvPr id="5" name="Rectangle 4"/>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192024" y="164592"/>
            <a:ext cx="8763000" cy="1206500"/>
          </a:xfrm>
        </p:spPr>
        <p:txBody>
          <a:bodyPr/>
          <a:lstStyle/>
          <a:p>
            <a:r>
              <a:rPr lang="en-US" dirty="0"/>
              <a:t>Criticisms of the Equity Method</a:t>
            </a:r>
          </a:p>
        </p:txBody>
      </p:sp>
      <p:sp>
        <p:nvSpPr>
          <p:cNvPr id="50179" name="Rectangle 3"/>
          <p:cNvSpPr>
            <a:spLocks noGrp="1" noChangeArrowheads="1"/>
          </p:cNvSpPr>
          <p:nvPr>
            <p:ph idx="1"/>
          </p:nvPr>
        </p:nvSpPr>
        <p:spPr>
          <a:xfrm>
            <a:off x="411480" y="1554480"/>
            <a:ext cx="8321040" cy="4937760"/>
          </a:xfrm>
        </p:spPr>
        <p:txBody>
          <a:bodyPr/>
          <a:lstStyle/>
          <a:p>
            <a:pPr marL="457200" indent="-457200">
              <a:spcBef>
                <a:spcPts val="600"/>
              </a:spcBef>
              <a:spcAft>
                <a:spcPts val="0"/>
              </a:spcAft>
              <a:buSzPct val="100000"/>
            </a:pPr>
            <a:r>
              <a:rPr lang="en-US" sz="3200" dirty="0">
                <a:solidFill>
                  <a:schemeClr val="tx2"/>
                </a:solidFill>
                <a:latin typeface="Times New Roman" pitchFamily="18" charset="0"/>
                <a:cs typeface="Times New Roman" pitchFamily="18" charset="0"/>
              </a:rPr>
              <a:t>Emphasizing the 20–50 percent of voting stock in determining significant influence versus control. </a:t>
            </a:r>
          </a:p>
          <a:p>
            <a:pPr marL="457200" indent="-457200">
              <a:spcBef>
                <a:spcPts val="600"/>
              </a:spcBef>
              <a:spcAft>
                <a:spcPts val="0"/>
              </a:spcAft>
              <a:buSzPct val="100000"/>
            </a:pPr>
            <a:r>
              <a:rPr lang="en-US" sz="3200" dirty="0">
                <a:solidFill>
                  <a:schemeClr val="tx2"/>
                </a:solidFill>
                <a:latin typeface="Times New Roman" pitchFamily="18" charset="0"/>
                <a:cs typeface="Times New Roman" pitchFamily="18" charset="0"/>
              </a:rPr>
              <a:t>Allowing off-balance-sheet financing. </a:t>
            </a:r>
          </a:p>
          <a:p>
            <a:pPr marL="457200" indent="-457200">
              <a:spcBef>
                <a:spcPts val="600"/>
              </a:spcBef>
              <a:spcAft>
                <a:spcPts val="0"/>
              </a:spcAft>
              <a:buSzPct val="100000"/>
            </a:pPr>
            <a:r>
              <a:rPr lang="en-US" sz="3200" dirty="0">
                <a:solidFill>
                  <a:schemeClr val="tx2"/>
                </a:solidFill>
                <a:latin typeface="Times New Roman" pitchFamily="18" charset="0"/>
                <a:cs typeface="Times New Roman" pitchFamily="18" charset="0"/>
              </a:rPr>
              <a:t>Potentially biasing performance ratios. </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54</a:t>
            </a:fld>
            <a:endParaRPr lang="en-US" sz="1000" b="1" u="none" dirty="0">
              <a:solidFill>
                <a:srgbClr val="00005C"/>
              </a:solidFill>
            </a:endParaRP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410157768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6500"/>
          </a:xfrm>
        </p:spPr>
        <p:txBody>
          <a:bodyPr/>
          <a:lstStyle/>
          <a:p>
            <a:r>
              <a:rPr lang="en-US" dirty="0"/>
              <a:t>Learning Objective 1-8</a:t>
            </a:r>
          </a:p>
        </p:txBody>
      </p:sp>
      <p:sp>
        <p:nvSpPr>
          <p:cNvPr id="3" name="Content Placeholder 2"/>
          <p:cNvSpPr>
            <a:spLocks noGrp="1"/>
          </p:cNvSpPr>
          <p:nvPr>
            <p:ph idx="1"/>
          </p:nvPr>
        </p:nvSpPr>
        <p:spPr>
          <a:xfrm>
            <a:off x="411480" y="1554480"/>
            <a:ext cx="8321040" cy="4937760"/>
          </a:xfrm>
        </p:spPr>
        <p:txBody>
          <a:bodyPr/>
          <a:lstStyle/>
          <a:p>
            <a:pPr marL="0" indent="0">
              <a:spcBef>
                <a:spcPts val="0"/>
              </a:spcBef>
              <a:buNone/>
            </a:pPr>
            <a:r>
              <a:rPr lang="en-US" sz="3600" dirty="0">
                <a:latin typeface="Times New Roman" pitchFamily="18" charset="0"/>
                <a:cs typeface="Times New Roman" pitchFamily="18" charset="0"/>
              </a:rPr>
              <a:t>Explain the rationale and reporting implications of fair-value accounting for investments otherwise accounted for by the equity method.</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55</a:t>
            </a:fld>
            <a:endParaRPr lang="en-US" sz="1000" b="1" u="none" dirty="0">
              <a:solidFill>
                <a:srgbClr val="00005C"/>
              </a:solidFill>
            </a:endParaRP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45493594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192024" y="164592"/>
            <a:ext cx="8759952" cy="1206500"/>
          </a:xfrm>
        </p:spPr>
        <p:txBody>
          <a:bodyPr/>
          <a:lstStyle/>
          <a:p>
            <a:r>
              <a:rPr lang="en-US" dirty="0"/>
              <a:t>Fair-Value Reporting Option</a:t>
            </a:r>
          </a:p>
        </p:txBody>
      </p:sp>
      <p:sp>
        <p:nvSpPr>
          <p:cNvPr id="51203" name="Rectangle 3"/>
          <p:cNvSpPr>
            <a:spLocks noGrp="1" noChangeArrowheads="1"/>
          </p:cNvSpPr>
          <p:nvPr>
            <p:ph idx="1"/>
          </p:nvPr>
        </p:nvSpPr>
        <p:spPr>
          <a:xfrm>
            <a:off x="411480" y="1554480"/>
            <a:ext cx="8321040" cy="4937760"/>
          </a:xfrm>
        </p:spPr>
        <p:txBody>
          <a:bodyPr/>
          <a:lstStyle/>
          <a:p>
            <a:pPr marL="457200" indent="-457200">
              <a:spcBef>
                <a:spcPts val="600"/>
              </a:spcBef>
              <a:spcAft>
                <a:spcPts val="0"/>
              </a:spcAft>
              <a:buSzPct val="100000"/>
            </a:pPr>
            <a:r>
              <a:rPr lang="en-US" dirty="0">
                <a:latin typeface="Times New Roman" pitchFamily="18" charset="0"/>
                <a:cs typeface="Times New Roman" pitchFamily="18" charset="0"/>
              </a:rPr>
              <a:t>An entity may irrevocably elect fair value as the initial and subsequent measurement for certain financial assets and financial liabilities, including investments accounted for under the equity method</a:t>
            </a:r>
            <a:r>
              <a:rPr lang="en-US" dirty="0">
                <a:solidFill>
                  <a:schemeClr val="tx2"/>
                </a:solidFill>
                <a:latin typeface="Times New Roman" pitchFamily="18" charset="0"/>
                <a:cs typeface="Times New Roman" pitchFamily="18" charset="0"/>
              </a:rPr>
              <a:t>.</a:t>
            </a:r>
          </a:p>
          <a:p>
            <a:pPr marL="457200" indent="-457200">
              <a:spcBef>
                <a:spcPts val="600"/>
              </a:spcBef>
              <a:spcAft>
                <a:spcPts val="0"/>
              </a:spcAft>
              <a:buSzPct val="100000"/>
            </a:pPr>
            <a:r>
              <a:rPr lang="en-US" dirty="0">
                <a:latin typeface="Times New Roman" pitchFamily="18" charset="0"/>
                <a:cs typeface="Times New Roman" pitchFamily="18" charset="0"/>
              </a:rPr>
              <a:t>Under the fair-value option, changes in the fair value of the elected financial items are included in earnings. </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56</a:t>
            </a:fld>
            <a:endParaRPr lang="en-US" sz="1000" b="1" u="none" dirty="0">
              <a:solidFill>
                <a:srgbClr val="00005C"/>
              </a:solidFill>
            </a:endParaRP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13573467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192024" y="164592"/>
            <a:ext cx="8759952" cy="1206500"/>
          </a:xfrm>
        </p:spPr>
        <p:txBody>
          <a:bodyPr/>
          <a:lstStyle/>
          <a:p>
            <a:r>
              <a:rPr lang="en-US" dirty="0"/>
              <a:t>Fair-Value Reporting Option (continued)</a:t>
            </a:r>
          </a:p>
        </p:txBody>
      </p:sp>
      <p:sp>
        <p:nvSpPr>
          <p:cNvPr id="51203" name="Rectangle 3"/>
          <p:cNvSpPr>
            <a:spLocks noGrp="1" noChangeArrowheads="1"/>
          </p:cNvSpPr>
          <p:nvPr>
            <p:ph idx="1"/>
          </p:nvPr>
        </p:nvSpPr>
        <p:spPr>
          <a:xfrm>
            <a:off x="411480" y="1554480"/>
            <a:ext cx="8321040" cy="4937760"/>
          </a:xfrm>
        </p:spPr>
        <p:txBody>
          <a:bodyPr/>
          <a:lstStyle/>
          <a:p>
            <a:pPr marL="457200" indent="-457200">
              <a:spcBef>
                <a:spcPts val="600"/>
              </a:spcBef>
              <a:spcAft>
                <a:spcPts val="0"/>
              </a:spcAft>
              <a:buSzPct val="100000"/>
            </a:pPr>
            <a:r>
              <a:rPr lang="en-US" dirty="0">
                <a:latin typeface="Times New Roman" panose="02020603050405020304" pitchFamily="18" charset="0"/>
                <a:cs typeface="Times New Roman" panose="02020603050405020304" pitchFamily="18" charset="0"/>
              </a:rPr>
              <a:t>The fair-value option improves financial reporting. It provides entities with the opportunity to mitigate volatility in reported earnings caused by measuring related assets and liabilities differently without having to apply complex hedge accounting provisions. </a:t>
            </a:r>
          </a:p>
          <a:p>
            <a:pPr marL="457200" indent="-457200">
              <a:spcBef>
                <a:spcPts val="600"/>
              </a:spcBef>
              <a:spcAft>
                <a:spcPts val="0"/>
              </a:spcAft>
              <a:buSzPct val="100000"/>
            </a:pPr>
            <a:r>
              <a:rPr lang="en-US" dirty="0">
                <a:latin typeface="Times New Roman" panose="02020603050405020304" pitchFamily="18" charset="0"/>
                <a:cs typeface="Times New Roman" panose="02020603050405020304" pitchFamily="18" charset="0"/>
              </a:rPr>
              <a:t>The fair-value option matches asset valuation with fair-value reporting requirements for many liabilities.</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1-</a:t>
            </a:r>
            <a:fld id="{DE89CFAE-29A3-4948-B4C2-3A5BCCC6B74C}" type="slidenum">
              <a:rPr lang="en-US" sz="1000" b="1" u="none" smtClean="0">
                <a:solidFill>
                  <a:srgbClr val="00005C"/>
                </a:solidFill>
              </a:rPr>
              <a:pPr>
                <a:defRPr/>
              </a:pPr>
              <a:t>57</a:t>
            </a:fld>
            <a:endParaRPr lang="en-US" sz="1000" b="1" u="none" dirty="0">
              <a:solidFill>
                <a:srgbClr val="00005C"/>
              </a:solidFill>
            </a:endParaRPr>
          </a:p>
        </p:txBody>
      </p:sp>
      <p:sp>
        <p:nvSpPr>
          <p:cNvPr id="6" name="Rectangle 5"/>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Rectangle 11"/>
          <p:cNvSpPr>
            <a:spLocks noGrp="1" noChangeArrowheads="1"/>
          </p:cNvSpPr>
          <p:nvPr>
            <p:ph type="title"/>
          </p:nvPr>
        </p:nvSpPr>
        <p:spPr>
          <a:xfrm>
            <a:off x="192024" y="164592"/>
            <a:ext cx="8759952" cy="1206500"/>
          </a:xfrm>
        </p:spPr>
        <p:txBody>
          <a:bodyPr/>
          <a:lstStyle/>
          <a:p>
            <a:r>
              <a:rPr lang="en-US" dirty="0"/>
              <a:t>Fair-Value Method</a:t>
            </a:r>
          </a:p>
        </p:txBody>
      </p:sp>
      <p:sp>
        <p:nvSpPr>
          <p:cNvPr id="15364" name="TextBox 5"/>
          <p:cNvSpPr txBox="1">
            <a:spLocks noChangeArrowheads="1"/>
          </p:cNvSpPr>
          <p:nvPr/>
        </p:nvSpPr>
        <p:spPr bwMode="auto">
          <a:xfrm>
            <a:off x="411480" y="1554480"/>
            <a:ext cx="8321040" cy="4201150"/>
          </a:xfrm>
          <a:prstGeom prst="rect">
            <a:avLst/>
          </a:prstGeom>
          <a:noFill/>
          <a:ln w="9525">
            <a:noFill/>
            <a:miter lim="800000"/>
            <a:headEnd/>
            <a:tailEnd/>
          </a:ln>
        </p:spPr>
        <p:txBody>
          <a:bodyPr wrap="square">
            <a:spAutoFit/>
          </a:bodyPr>
          <a:lstStyle/>
          <a:p>
            <a:pPr eaLnBrk="0" hangingPunct="0"/>
            <a:r>
              <a:rPr lang="en-US" sz="3600" b="1" dirty="0">
                <a:solidFill>
                  <a:srgbClr val="002060"/>
                </a:solidFill>
              </a:rPr>
              <a:t>Use when:</a:t>
            </a:r>
          </a:p>
          <a:p>
            <a:pPr marL="457200" indent="-457200" eaLnBrk="0" hangingPunct="0">
              <a:spcBef>
                <a:spcPts val="600"/>
              </a:spcBef>
              <a:buFont typeface="Wingdings" pitchFamily="2" charset="2"/>
              <a:buChar char="Ø"/>
            </a:pPr>
            <a:r>
              <a:rPr lang="en-US" sz="3600" b="1" dirty="0">
                <a:solidFill>
                  <a:srgbClr val="002060"/>
                </a:solidFill>
              </a:rPr>
              <a:t>Investor holds a small percentage of equity securities of investee.</a:t>
            </a:r>
          </a:p>
          <a:p>
            <a:pPr marL="457200" indent="-457200" eaLnBrk="0" hangingPunct="0">
              <a:spcBef>
                <a:spcPts val="600"/>
              </a:spcBef>
              <a:buFont typeface="Wingdings" pitchFamily="2" charset="2"/>
              <a:buChar char="Ø"/>
            </a:pPr>
            <a:r>
              <a:rPr lang="en-US" sz="3600" b="1" dirty="0">
                <a:solidFill>
                  <a:srgbClr val="002060"/>
                </a:solidFill>
              </a:rPr>
              <a:t>Investor cannot significantly affect investee’s operations.</a:t>
            </a:r>
          </a:p>
          <a:p>
            <a:pPr marL="457200" indent="-457200" eaLnBrk="0" hangingPunct="0">
              <a:spcBef>
                <a:spcPts val="600"/>
              </a:spcBef>
              <a:buFont typeface="Wingdings" pitchFamily="2" charset="2"/>
              <a:buChar char="Ø"/>
            </a:pPr>
            <a:r>
              <a:rPr lang="en-US" sz="3600" b="1" dirty="0">
                <a:solidFill>
                  <a:srgbClr val="002060"/>
                </a:solidFill>
              </a:rPr>
              <a:t>Investment is made in anticipation of dividends or market appreciation.</a:t>
            </a:r>
          </a:p>
        </p:txBody>
      </p:sp>
      <p:sp>
        <p:nvSpPr>
          <p:cNvPr id="8" name="Slide Number Placeholder 5"/>
          <p:cNvSpPr txBox="1">
            <a:spLocks/>
          </p:cNvSpPr>
          <p:nvPr/>
        </p:nvSpPr>
        <p:spPr>
          <a:xfrm>
            <a:off x="8229600" y="6553200"/>
            <a:ext cx="533400" cy="381000"/>
          </a:xfrm>
          <a:prstGeom prst="rect">
            <a:avLst/>
          </a:prstGeom>
        </p:spPr>
        <p:txBody>
          <a:bodyPr/>
          <a:ls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defRPr/>
            </a:pPr>
            <a:r>
              <a:rPr lang="en-US" sz="1000" b="1" dirty="0"/>
              <a:t>1-</a:t>
            </a:r>
            <a:fld id="{B389CB3F-DA7F-4D11-BE91-32EDAB2B185B}" type="slidenum">
              <a:rPr lang="en-US" sz="1000" b="1" smtClean="0"/>
              <a:pPr>
                <a:defRPr/>
              </a:pPr>
              <a:t>6</a:t>
            </a:fld>
            <a:endParaRPr lang="en-US" sz="1000" b="1" dirty="0"/>
          </a:p>
        </p:txBody>
      </p:sp>
      <p:sp>
        <p:nvSpPr>
          <p:cNvPr id="5" name="Rectangle 4"/>
          <p:cNvSpPr/>
          <p:nvPr/>
        </p:nvSpPr>
        <p:spPr>
          <a:xfrm>
            <a:off x="381000" y="6477000"/>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transition>
    <p:blinds/>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92024" y="164592"/>
            <a:ext cx="8763000" cy="1206500"/>
          </a:xfrm>
        </p:spPr>
        <p:txBody>
          <a:bodyPr/>
          <a:lstStyle/>
          <a:p>
            <a:r>
              <a:rPr lang="en-US" dirty="0"/>
              <a:t>Recording Fair-Value Method</a:t>
            </a:r>
          </a:p>
        </p:txBody>
      </p:sp>
      <p:sp>
        <p:nvSpPr>
          <p:cNvPr id="17413" name="TextBox 5"/>
          <p:cNvSpPr txBox="1">
            <a:spLocks noChangeArrowheads="1"/>
          </p:cNvSpPr>
          <p:nvPr/>
        </p:nvSpPr>
        <p:spPr bwMode="auto">
          <a:xfrm>
            <a:off x="411480" y="1554480"/>
            <a:ext cx="8321040" cy="4955203"/>
          </a:xfrm>
          <a:prstGeom prst="rect">
            <a:avLst/>
          </a:prstGeom>
          <a:noFill/>
          <a:ln w="9525">
            <a:noFill/>
            <a:miter lim="800000"/>
            <a:headEnd/>
            <a:tailEnd/>
          </a:ln>
        </p:spPr>
        <p:txBody>
          <a:bodyPr wrap="square">
            <a:spAutoFit/>
          </a:bodyPr>
          <a:lstStyle/>
          <a:p>
            <a:pPr eaLnBrk="0" hangingPunct="0"/>
            <a:r>
              <a:rPr lang="en-US" sz="2600" b="1" dirty="0">
                <a:solidFill>
                  <a:srgbClr val="002060"/>
                </a:solidFill>
              </a:rPr>
              <a:t>Initial investments in equity securities </a:t>
            </a:r>
            <a:r>
              <a:rPr lang="en-US" sz="2600" b="1" dirty="0"/>
              <a:t>when significant influence and control are not present </a:t>
            </a:r>
            <a:r>
              <a:rPr lang="en-US" sz="2600" b="1" dirty="0">
                <a:solidFill>
                  <a:srgbClr val="002060"/>
                </a:solidFill>
              </a:rPr>
              <a:t>are:</a:t>
            </a:r>
          </a:p>
          <a:p>
            <a:pPr marL="457200" indent="-457200" eaLnBrk="0" hangingPunct="0">
              <a:spcBef>
                <a:spcPts val="600"/>
              </a:spcBef>
              <a:buFont typeface="Wingdings" panose="05000000000000000000" pitchFamily="2" charset="2"/>
              <a:buChar char="Ø"/>
            </a:pPr>
            <a:r>
              <a:rPr lang="en-US" sz="2600" b="1" dirty="0">
                <a:solidFill>
                  <a:srgbClr val="002060"/>
                </a:solidFill>
              </a:rPr>
              <a:t>Recorded at cost.</a:t>
            </a:r>
          </a:p>
          <a:p>
            <a:pPr marL="914400" lvl="1" indent="-457200" eaLnBrk="0" hangingPunct="0">
              <a:spcBef>
                <a:spcPts val="600"/>
              </a:spcBef>
              <a:buSzPct val="80000"/>
              <a:buFont typeface="Wingdings" panose="05000000000000000000" pitchFamily="2" charset="2"/>
              <a:buChar char="§"/>
            </a:pPr>
            <a:r>
              <a:rPr lang="en-US" sz="2600" b="1" dirty="0">
                <a:solidFill>
                  <a:srgbClr val="002060"/>
                </a:solidFill>
              </a:rPr>
              <a:t>Adjusted to fair value if fair value is determinable.</a:t>
            </a:r>
          </a:p>
          <a:p>
            <a:pPr marL="914400" lvl="1" indent="-457200" eaLnBrk="0" hangingPunct="0">
              <a:spcBef>
                <a:spcPts val="600"/>
              </a:spcBef>
              <a:buSzPct val="80000"/>
              <a:buFont typeface="Wingdings" panose="05000000000000000000" pitchFamily="2" charset="2"/>
              <a:buChar char="§"/>
            </a:pPr>
            <a:r>
              <a:rPr lang="en-US" sz="2600" b="1" dirty="0">
                <a:solidFill>
                  <a:srgbClr val="002060"/>
                </a:solidFill>
              </a:rPr>
              <a:t>If fair value is not determinable, remains at cost.</a:t>
            </a:r>
          </a:p>
          <a:p>
            <a:pPr lvl="1" indent="-457200" eaLnBrk="0" hangingPunct="0">
              <a:spcBef>
                <a:spcPts val="600"/>
              </a:spcBef>
              <a:buFont typeface="Wingdings" panose="05000000000000000000" pitchFamily="2" charset="2"/>
              <a:buChar char="Ø"/>
            </a:pPr>
            <a:r>
              <a:rPr lang="en-US" sz="2600" b="1" dirty="0">
                <a:solidFill>
                  <a:srgbClr val="002060"/>
                </a:solidFill>
              </a:rPr>
              <a:t>Changes in fair values are recognized as income.</a:t>
            </a:r>
          </a:p>
          <a:p>
            <a:pPr lvl="1" indent="-457200" eaLnBrk="0" hangingPunct="0">
              <a:spcBef>
                <a:spcPts val="600"/>
              </a:spcBef>
              <a:buFont typeface="Wingdings" panose="05000000000000000000" pitchFamily="2" charset="2"/>
              <a:buChar char="Ø"/>
            </a:pPr>
            <a:r>
              <a:rPr lang="en-US" sz="2600" b="1" dirty="0">
                <a:solidFill>
                  <a:srgbClr val="002060"/>
                </a:solidFill>
              </a:rPr>
              <a:t>Dividends declared on the securities are recognized as income.</a:t>
            </a:r>
          </a:p>
          <a:p>
            <a:pPr marL="0" lvl="1" eaLnBrk="0" hangingPunct="0">
              <a:spcBef>
                <a:spcPts val="600"/>
              </a:spcBef>
            </a:pPr>
            <a:r>
              <a:rPr lang="en-US" sz="2600" b="1" dirty="0">
                <a:solidFill>
                  <a:srgbClr val="002060"/>
                </a:solidFill>
              </a:rPr>
              <a:t>As of December 15, 2017, available-for-sale category </a:t>
            </a:r>
          </a:p>
          <a:p>
            <a:pPr marL="0" lvl="1" eaLnBrk="0" hangingPunct="0"/>
            <a:r>
              <a:rPr lang="en-US" sz="2600" b="1" dirty="0">
                <a:solidFill>
                  <a:srgbClr val="002060"/>
                </a:solidFill>
              </a:rPr>
              <a:t>with </a:t>
            </a:r>
            <a:r>
              <a:rPr lang="en-US" sz="2600" b="1" dirty="0"/>
              <a:t>fair value changes recorded in other comprehensive income will no longer be available.</a:t>
            </a:r>
            <a:endParaRPr lang="en-US" sz="2600" b="1" dirty="0">
              <a:solidFill>
                <a:srgbClr val="002060"/>
              </a:solidFill>
            </a:endParaRPr>
          </a:p>
        </p:txBody>
      </p:sp>
      <p:sp>
        <p:nvSpPr>
          <p:cNvPr id="8" name="Slide Number Placeholder 5"/>
          <p:cNvSpPr txBox="1">
            <a:spLocks/>
          </p:cNvSpPr>
          <p:nvPr/>
        </p:nvSpPr>
        <p:spPr>
          <a:xfrm>
            <a:off x="8229600" y="6553200"/>
            <a:ext cx="533400" cy="381000"/>
          </a:xfrm>
          <a:prstGeom prst="rect">
            <a:avLst/>
          </a:prstGeom>
        </p:spPr>
        <p:txBody>
          <a:bodyPr/>
          <a:ls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defRPr/>
            </a:pPr>
            <a:r>
              <a:rPr lang="en-US" sz="1000" b="1" dirty="0"/>
              <a:t>1-</a:t>
            </a:r>
            <a:fld id="{B389CB3F-DA7F-4D11-BE91-32EDAB2B185B}" type="slidenum">
              <a:rPr lang="en-US" sz="1000" b="1" smtClean="0"/>
              <a:pPr>
                <a:defRPr/>
              </a:pPr>
              <a:t>7</a:t>
            </a:fld>
            <a:endParaRPr lang="en-US" sz="1000" b="1" dirty="0"/>
          </a:p>
        </p:txBody>
      </p:sp>
      <p:sp>
        <p:nvSpPr>
          <p:cNvPr id="5" name="Rectangle 4"/>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transition>
    <p:blinds/>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92024" y="164592"/>
            <a:ext cx="8759952" cy="1206500"/>
          </a:xfrm>
        </p:spPr>
        <p:txBody>
          <a:bodyPr/>
          <a:lstStyle/>
          <a:p>
            <a:r>
              <a:rPr lang="en-US" dirty="0"/>
              <a:t>Fair-Value Method and</a:t>
            </a:r>
            <a:br>
              <a:rPr lang="en-US" dirty="0"/>
            </a:br>
            <a:r>
              <a:rPr lang="en-US" dirty="0"/>
              <a:t>Impairment Assessment </a:t>
            </a:r>
          </a:p>
        </p:txBody>
      </p:sp>
      <p:sp>
        <p:nvSpPr>
          <p:cNvPr id="3" name="Rectangle 2"/>
          <p:cNvSpPr/>
          <p:nvPr/>
        </p:nvSpPr>
        <p:spPr>
          <a:xfrm>
            <a:off x="411480" y="1554480"/>
            <a:ext cx="8321040" cy="4247317"/>
          </a:xfrm>
          <a:prstGeom prst="rect">
            <a:avLst/>
          </a:prstGeom>
        </p:spPr>
        <p:txBody>
          <a:bodyPr wrap="square">
            <a:spAutoFit/>
          </a:bodyPr>
          <a:lstStyle/>
          <a:p>
            <a:pPr>
              <a:spcBef>
                <a:spcPts val="600"/>
              </a:spcBef>
            </a:pPr>
            <a:r>
              <a:rPr lang="en-US" sz="2600" b="1" dirty="0"/>
              <a:t>GAAP allows for two fair value assessments that may affect cost method amounts reported on the financial statements:</a:t>
            </a:r>
          </a:p>
          <a:p>
            <a:pPr marL="514350" indent="-514350">
              <a:spcBef>
                <a:spcPts val="600"/>
              </a:spcBef>
              <a:buFont typeface="+mj-lt"/>
              <a:buAutoNum type="arabicPeriod"/>
            </a:pPr>
            <a:r>
              <a:rPr lang="en-US" sz="2600" b="1" dirty="0"/>
              <a:t>Periodic assessment for impairment to determine if the fair value of the investment is less than its carrying amount. </a:t>
            </a:r>
          </a:p>
          <a:p>
            <a:pPr marL="514350" indent="-514350">
              <a:spcBef>
                <a:spcPts val="600"/>
              </a:spcBef>
              <a:buFont typeface="+mj-lt"/>
              <a:buAutoNum type="arabicPeriod"/>
            </a:pPr>
            <a:r>
              <a:rPr lang="en-US" sz="2600" b="1" dirty="0"/>
              <a:t>Recognition of “observable price changes in orderly transactions for the identical or a similar investment of the same issuer” as unrealized holding gains (or losses).</a:t>
            </a:r>
          </a:p>
        </p:txBody>
      </p:sp>
      <p:sp>
        <p:nvSpPr>
          <p:cNvPr id="7" name="Slide Number Placeholder 5"/>
          <p:cNvSpPr txBox="1">
            <a:spLocks/>
          </p:cNvSpPr>
          <p:nvPr/>
        </p:nvSpPr>
        <p:spPr>
          <a:xfrm>
            <a:off x="8229600" y="6553200"/>
            <a:ext cx="533400" cy="381000"/>
          </a:xfrm>
          <a:prstGeom prst="rect">
            <a:avLst/>
          </a:prstGeom>
        </p:spPr>
        <p:txBody>
          <a:bodyPr/>
          <a:ls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defRPr/>
            </a:pPr>
            <a:r>
              <a:rPr lang="en-US" sz="1000" b="1" dirty="0"/>
              <a:t>1-</a:t>
            </a:r>
            <a:fld id="{B389CB3F-DA7F-4D11-BE91-32EDAB2B185B}" type="slidenum">
              <a:rPr lang="en-US" sz="1000" b="1" smtClean="0"/>
              <a:pPr>
                <a:defRPr/>
              </a:pPr>
              <a:t>8</a:t>
            </a:fld>
            <a:endParaRPr lang="en-US" sz="1000" b="1" dirty="0"/>
          </a:p>
        </p:txBody>
      </p:sp>
      <p:sp>
        <p:nvSpPr>
          <p:cNvPr id="5" name="Rectangle 4"/>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39522797"/>
      </p:ext>
    </p:extLst>
  </p:cSld>
  <p:clrMapOvr>
    <a:masterClrMapping/>
  </p:clrMapOvr>
  <p:transition>
    <p:blinds/>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Rectangle 9"/>
          <p:cNvSpPr>
            <a:spLocks noGrp="1" noChangeArrowheads="1"/>
          </p:cNvSpPr>
          <p:nvPr>
            <p:ph type="title"/>
          </p:nvPr>
        </p:nvSpPr>
        <p:spPr>
          <a:xfrm>
            <a:off x="192024" y="164592"/>
            <a:ext cx="8759952" cy="1207008"/>
          </a:xfrm>
        </p:spPr>
        <p:txBody>
          <a:bodyPr/>
          <a:lstStyle/>
          <a:p>
            <a:r>
              <a:rPr lang="en-US" dirty="0"/>
              <a:t>Consolidation of </a:t>
            </a:r>
            <a:br>
              <a:rPr lang="en-US" dirty="0"/>
            </a:br>
            <a:r>
              <a:rPr lang="en-US" dirty="0"/>
              <a:t>Financial Statements</a:t>
            </a:r>
          </a:p>
        </p:txBody>
      </p:sp>
      <p:sp>
        <p:nvSpPr>
          <p:cNvPr id="20483" name="Rectangle 10"/>
          <p:cNvSpPr>
            <a:spLocks noGrp="1" noChangeArrowheads="1"/>
          </p:cNvSpPr>
          <p:nvPr>
            <p:ph idx="1"/>
          </p:nvPr>
        </p:nvSpPr>
        <p:spPr>
          <a:xfrm>
            <a:off x="411480" y="1554480"/>
            <a:ext cx="8321040" cy="4937760"/>
          </a:xfrm>
        </p:spPr>
        <p:txBody>
          <a:bodyPr/>
          <a:lstStyle/>
          <a:p>
            <a:pPr marL="457200" indent="-457200">
              <a:spcBef>
                <a:spcPts val="600"/>
              </a:spcBef>
              <a:buSzPct val="100000"/>
            </a:pPr>
            <a:r>
              <a:rPr lang="en-US" dirty="0">
                <a:latin typeface="Times New Roman" pitchFamily="18" charset="0"/>
                <a:cs typeface="Times New Roman" pitchFamily="18" charset="0"/>
              </a:rPr>
              <a:t>Required when investor’s ownership exceeds 50 percent of an organization’s outstanding voting stock.</a:t>
            </a:r>
            <a:endParaRPr lang="en-US" sz="1000" dirty="0">
              <a:latin typeface="Times New Roman" pitchFamily="18" charset="0"/>
              <a:cs typeface="Times New Roman" pitchFamily="18" charset="0"/>
            </a:endParaRPr>
          </a:p>
          <a:p>
            <a:pPr marL="457200" indent="-457200">
              <a:spcBef>
                <a:spcPts val="600"/>
              </a:spcBef>
              <a:buSzPct val="100000"/>
            </a:pPr>
            <a:r>
              <a:rPr lang="en-US" dirty="0">
                <a:latin typeface="Times New Roman" pitchFamily="18" charset="0"/>
                <a:cs typeface="Times New Roman" pitchFamily="18" charset="0"/>
              </a:rPr>
              <a:t>When a majority of voting stock is held, the investor-investee relationship is so closely connected that the two corporations are viewed as a single entity.</a:t>
            </a:r>
            <a:endParaRPr lang="en-US" sz="1000" dirty="0">
              <a:latin typeface="Times New Roman" pitchFamily="18" charset="0"/>
              <a:cs typeface="Times New Roman" pitchFamily="18" charset="0"/>
            </a:endParaRPr>
          </a:p>
          <a:p>
            <a:pPr marL="457200" indent="-457200">
              <a:spcBef>
                <a:spcPts val="600"/>
              </a:spcBef>
              <a:buSzPct val="100000"/>
            </a:pPr>
            <a:r>
              <a:rPr lang="en-US" dirty="0">
                <a:latin typeface="Times New Roman" pitchFamily="18" charset="0"/>
                <a:cs typeface="Times New Roman" pitchFamily="18" charset="0"/>
              </a:rPr>
              <a:t>One set of financial statements is prepared to consolidate all accounts of the parent company and all of its controlled subsidiaries as a single entity. </a:t>
            </a:r>
          </a:p>
        </p:txBody>
      </p:sp>
      <p:sp>
        <p:nvSpPr>
          <p:cNvPr id="7" name="Slide Number Placeholder 5"/>
          <p:cNvSpPr txBox="1">
            <a:spLocks/>
          </p:cNvSpPr>
          <p:nvPr/>
        </p:nvSpPr>
        <p:spPr>
          <a:xfrm>
            <a:off x="8229600" y="6553200"/>
            <a:ext cx="533400" cy="381000"/>
          </a:xfrm>
          <a:prstGeom prst="rect">
            <a:avLst/>
          </a:prstGeom>
        </p:spPr>
        <p:txBody>
          <a:bodyPr/>
          <a:ls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defRPr/>
            </a:pPr>
            <a:r>
              <a:rPr lang="en-US" sz="1000" b="1" dirty="0"/>
              <a:t>1-</a:t>
            </a:r>
            <a:fld id="{B389CB3F-DA7F-4D11-BE91-32EDAB2B185B}" type="slidenum">
              <a:rPr lang="en-US" sz="1000" b="1" smtClean="0"/>
              <a:pPr>
                <a:defRPr/>
              </a:pPr>
              <a:t>9</a:t>
            </a:fld>
            <a:endParaRPr lang="en-US" sz="1000" b="1" dirty="0"/>
          </a:p>
        </p:txBody>
      </p:sp>
      <p:sp>
        <p:nvSpPr>
          <p:cNvPr id="5" name="Rectangle 4"/>
          <p:cNvSpPr/>
          <p:nvPr/>
        </p:nvSpPr>
        <p:spPr>
          <a:xfrm>
            <a:off x="381000" y="6535579"/>
            <a:ext cx="8210550" cy="230832"/>
          </a:xfrm>
          <a:prstGeom prst="rect">
            <a:avLst/>
          </a:prstGeom>
        </p:spPr>
        <p:txBody>
          <a:bodyPr wrap="square">
            <a:spAutoFit/>
          </a:bodyPr>
          <a:lstStyle/>
          <a:p>
            <a:pPr lvl="0" algn="ctr" eaLnBrk="0" hangingPunct="0"/>
            <a:r>
              <a:rPr lang="en-IN" sz="900" dirty="0">
                <a:solidFill>
                  <a:srgbClr val="000066"/>
                </a:solidFill>
              </a:rPr>
              <a:t>Copyright ©2021 McGraw-Hill Education. All rights reserved. No reproduction or distribution without the prior written consent of McGraw-Hill Education.</a:t>
            </a:r>
          </a:p>
        </p:txBody>
      </p:sp>
    </p:spTree>
    <p:custDataLst>
      <p:tags r:id="rId1"/>
    </p:custDataLst>
  </p:cSld>
  <p:clrMapOvr>
    <a:masterClrMapping/>
  </p:clrMapOvr>
  <p:transition>
    <p:blinds/>
  </p:transition>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43"/>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Side Bar">
  <a:themeElements>
    <a:clrScheme name="Custom 8">
      <a:dk1>
        <a:srgbClr val="000066"/>
      </a:dk1>
      <a:lt1>
        <a:srgbClr val="000066"/>
      </a:lt1>
      <a:dk2>
        <a:srgbClr val="000066"/>
      </a:dk2>
      <a:lt2>
        <a:srgbClr val="000066"/>
      </a:lt2>
      <a:accent1>
        <a:srgbClr val="000066"/>
      </a:accent1>
      <a:accent2>
        <a:srgbClr val="000066"/>
      </a:accent2>
      <a:accent3>
        <a:srgbClr val="000066"/>
      </a:accent3>
      <a:accent4>
        <a:srgbClr val="000066"/>
      </a:accent4>
      <a:accent5>
        <a:srgbClr val="000066"/>
      </a:accent5>
      <a:accent6>
        <a:srgbClr val="000066"/>
      </a:accent6>
      <a:hlink>
        <a:srgbClr val="000066"/>
      </a:hlink>
      <a:folHlink>
        <a:srgbClr val="000066"/>
      </a:folHlink>
    </a:clrScheme>
    <a:fontScheme name="Side Bar">
      <a:majorFont>
        <a:latin typeface="Arial"/>
        <a:ea typeface=""/>
        <a:cs typeface=""/>
      </a:majorFont>
      <a:minorFont>
        <a:latin typeface="Arial"/>
        <a:ea typeface=""/>
        <a:cs typeface=""/>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ide Bar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ide Bar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ide Bar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ide Bar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ide Bar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ide Bar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ide Bar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Side Bar 8">
        <a:dk1>
          <a:srgbClr val="000000"/>
        </a:dk1>
        <a:lt1>
          <a:srgbClr val="FFFFFF"/>
        </a:lt1>
        <a:dk2>
          <a:srgbClr val="000000"/>
        </a:dk2>
        <a:lt2>
          <a:srgbClr val="333333"/>
        </a:lt2>
        <a:accent1>
          <a:srgbClr val="003366"/>
        </a:accent1>
        <a:accent2>
          <a:srgbClr val="808080"/>
        </a:accent2>
        <a:accent3>
          <a:srgbClr val="FFFFFF"/>
        </a:accent3>
        <a:accent4>
          <a:srgbClr val="000000"/>
        </a:accent4>
        <a:accent5>
          <a:srgbClr val="AAADB8"/>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Side Bar 9">
        <a:dk1>
          <a:srgbClr val="000000"/>
        </a:dk1>
        <a:lt1>
          <a:srgbClr val="FFFFFF"/>
        </a:lt1>
        <a:dk2>
          <a:srgbClr val="000000"/>
        </a:dk2>
        <a:lt2>
          <a:srgbClr val="333333"/>
        </a:lt2>
        <a:accent1>
          <a:srgbClr val="003366"/>
        </a:accent1>
        <a:accent2>
          <a:srgbClr val="336699"/>
        </a:accent2>
        <a:accent3>
          <a:srgbClr val="FFFFFF"/>
        </a:accent3>
        <a:accent4>
          <a:srgbClr val="000000"/>
        </a:accent4>
        <a:accent5>
          <a:srgbClr val="AAADB8"/>
        </a:accent5>
        <a:accent6>
          <a:srgbClr val="2D5C8A"/>
        </a:accent6>
        <a:hlink>
          <a:srgbClr val="4D4D4D"/>
        </a:hlink>
        <a:folHlink>
          <a:srgbClr val="C0C0C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7115</TotalTime>
  <Pages>10</Pages>
  <Words>10987</Words>
  <Application>Microsoft Office PowerPoint</Application>
  <PresentationFormat>On-screen Show (4:3)</PresentationFormat>
  <Paragraphs>545</Paragraphs>
  <Slides>57</Slides>
  <Notes>57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57</vt:i4>
      </vt:variant>
    </vt:vector>
  </HeadingPairs>
  <TitlesOfParts>
    <vt:vector size="62" baseType="lpstr">
      <vt:lpstr>Arial</vt:lpstr>
      <vt:lpstr>Calibri</vt:lpstr>
      <vt:lpstr>Times New Roman</vt:lpstr>
      <vt:lpstr>Wingdings</vt:lpstr>
      <vt:lpstr>Side Bar</vt:lpstr>
      <vt:lpstr>Chapter One</vt:lpstr>
      <vt:lpstr>Learning Objective 1-1</vt:lpstr>
      <vt:lpstr>Why do firms buy common stock of other firms? </vt:lpstr>
      <vt:lpstr>Learning Objective 1-2</vt:lpstr>
      <vt:lpstr>The Reporting of Investments in  Corporate Equity Securities</vt:lpstr>
      <vt:lpstr>Fair-Value Method</vt:lpstr>
      <vt:lpstr>Recording Fair-Value Method</vt:lpstr>
      <vt:lpstr>Fair-Value Method and Impairment Assessment </vt:lpstr>
      <vt:lpstr>Consolidation of  Financial Statements</vt:lpstr>
      <vt:lpstr>FASB ASC Section 810-10-05, Variable Interest Entities</vt:lpstr>
      <vt:lpstr>Equity Method</vt:lpstr>
      <vt:lpstr>Learning Objective 1-3</vt:lpstr>
      <vt:lpstr>Criteria for Utilizing the Equity Method</vt:lpstr>
      <vt:lpstr>Limitations of Equity Method Applicability</vt:lpstr>
      <vt:lpstr>Extensions of Equity Method Applicability</vt:lpstr>
      <vt:lpstr>Summary of Accounting Methods</vt:lpstr>
      <vt:lpstr>Learning Objective 1-4</vt:lpstr>
      <vt:lpstr>Accounting for Increases in an Investment—The Equity Method </vt:lpstr>
      <vt:lpstr>Accounting for Decreases in an Investment—The Equity Method </vt:lpstr>
      <vt:lpstr>Equity Method Example </vt:lpstr>
      <vt:lpstr>Fair-Value vs. Equity Method </vt:lpstr>
      <vt:lpstr>Equity Method Example—Journal Entries </vt:lpstr>
      <vt:lpstr>Learning Objective 1-5</vt:lpstr>
      <vt:lpstr>Excess of Investment Cost over Book Value Acquired</vt:lpstr>
      <vt:lpstr>Excess of Investment Cost over Book Value Acquired (continued)</vt:lpstr>
      <vt:lpstr>Excess of Investment Cost over Book Value Acquired (concluded)</vt:lpstr>
      <vt:lpstr>Excess of Investment Cost over Book Value Acquired Example</vt:lpstr>
      <vt:lpstr>Excess of Investment Cost over Book Value Acquired—Valuations</vt:lpstr>
      <vt:lpstr>The Amortization Process</vt:lpstr>
      <vt:lpstr>The Amortization Process— Journal Entries</vt:lpstr>
      <vt:lpstr>International Accounting Standard  28—Investments in Associates</vt:lpstr>
      <vt:lpstr>Learning Objective 1-6: Equity Method—Additional Issues</vt:lpstr>
      <vt:lpstr>Learning Objective 1-6a</vt:lpstr>
      <vt:lpstr>Reporting a Change to the Equity Method</vt:lpstr>
      <vt:lpstr>Reporting a Change to the  Equity Method Example</vt:lpstr>
      <vt:lpstr>Reporting a Change to the Equity Method without Significant Influence</vt:lpstr>
      <vt:lpstr>Reporting a Change to the Equity Method with Significant Influence</vt:lpstr>
      <vt:lpstr>Recording a Change to the Equity Method </vt:lpstr>
      <vt:lpstr>Recording a Change to the Equity Method (continued)</vt:lpstr>
      <vt:lpstr>Learning Objective 1-6b</vt:lpstr>
      <vt:lpstr>Other Comprehensive Income (OCI)</vt:lpstr>
      <vt:lpstr>Learning Objective 1-6c</vt:lpstr>
      <vt:lpstr>Reporting Investee Losses</vt:lpstr>
      <vt:lpstr>Investment Reduced to Zero</vt:lpstr>
      <vt:lpstr>Learning Objective 1-6d</vt:lpstr>
      <vt:lpstr>Reporting the Sale of an Equity Investment</vt:lpstr>
      <vt:lpstr>Learning Objective 1-7</vt:lpstr>
      <vt:lpstr>Deferral of Intra-Entity Gross Profits in Inventory</vt:lpstr>
      <vt:lpstr>Downstream Sales of Inventory— Investor Sales to Investee</vt:lpstr>
      <vt:lpstr>Downstream Sales of Inventory—Investor Sales to Investee Journal Entries</vt:lpstr>
      <vt:lpstr>Upstream Sales of Inventory—Investee Sales to Investor</vt:lpstr>
      <vt:lpstr>Upstream Sales of Inventory—Investee Sales to Investor Journal Entries</vt:lpstr>
      <vt:lpstr>Financial Reporting Effects</vt:lpstr>
      <vt:lpstr>Criticisms of the Equity Method</vt:lpstr>
      <vt:lpstr>Learning Objective 1-8</vt:lpstr>
      <vt:lpstr>Fair-Value Reporting Option</vt:lpstr>
      <vt:lpstr>Fair-Value Reporting Option (continued)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Accounting by Hoyle et al, 6th Edition</dc:title>
  <dc:subject>Chapter 1</dc:subject>
  <dc:creator>Anna Lusher</dc:creator>
  <cp:lastModifiedBy>Sanders, Christina</cp:lastModifiedBy>
  <cp:revision>823</cp:revision>
  <cp:lastPrinted>2013-06-10T19:21:31Z</cp:lastPrinted>
  <dcterms:created xsi:type="dcterms:W3CDTF">1998-05-05T02:49:56Z</dcterms:created>
  <dcterms:modified xsi:type="dcterms:W3CDTF">2019-10-15T17:25:19Z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26FCEC6C-19E0-46B3-9444-4FBF9C5D9916</vt:lpwstr>
  </property>
  <property fmtid="{D5CDD505-2E9C-101B-9397-08002B2CF9AE}" pid="3" name="ArticulatePath">
    <vt:lpwstr>IPPTChap001</vt:lpwstr>
  </property>
</Properties>
</file>