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3.xml" ContentType="application/vnd.openxmlformats-officedocument.presentationml.tags+xml"/>
  <Override PartName="/ppt/notesSlides/notesSlide9.xml" ContentType="application/vnd.openxmlformats-officedocument.presentationml.notesSlide+xml"/>
  <Override PartName="/ppt/tags/tag4.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1" r:id="rId1"/>
  </p:sldMasterIdLst>
  <p:notesMasterIdLst>
    <p:notesMasterId r:id="rId74"/>
  </p:notesMasterIdLst>
  <p:handoutMasterIdLst>
    <p:handoutMasterId r:id="rId75"/>
  </p:handoutMasterIdLst>
  <p:sldIdLst>
    <p:sldId id="342" r:id="rId2"/>
    <p:sldId id="402" r:id="rId3"/>
    <p:sldId id="438" r:id="rId4"/>
    <p:sldId id="462" r:id="rId5"/>
    <p:sldId id="463" r:id="rId6"/>
    <p:sldId id="464" r:id="rId7"/>
    <p:sldId id="437" r:id="rId8"/>
    <p:sldId id="349" r:id="rId9"/>
    <p:sldId id="439" r:id="rId10"/>
    <p:sldId id="465" r:id="rId11"/>
    <p:sldId id="355" r:id="rId12"/>
    <p:sldId id="466" r:id="rId13"/>
    <p:sldId id="500" r:id="rId14"/>
    <p:sldId id="467" r:id="rId15"/>
    <p:sldId id="468" r:id="rId16"/>
    <p:sldId id="469" r:id="rId17"/>
    <p:sldId id="470" r:id="rId18"/>
    <p:sldId id="471" r:id="rId19"/>
    <p:sldId id="472" r:id="rId20"/>
    <p:sldId id="473" r:id="rId21"/>
    <p:sldId id="474" r:id="rId22"/>
    <p:sldId id="475" r:id="rId23"/>
    <p:sldId id="476" r:id="rId24"/>
    <p:sldId id="481" r:id="rId25"/>
    <p:sldId id="440" r:id="rId26"/>
    <p:sldId id="358" r:id="rId27"/>
    <p:sldId id="387" r:id="rId28"/>
    <p:sldId id="441" r:id="rId29"/>
    <p:sldId id="388" r:id="rId30"/>
    <p:sldId id="398" r:id="rId31"/>
    <p:sldId id="434" r:id="rId32"/>
    <p:sldId id="483" r:id="rId33"/>
    <p:sldId id="488" r:id="rId34"/>
    <p:sldId id="484" r:id="rId35"/>
    <p:sldId id="485" r:id="rId36"/>
    <p:sldId id="486" r:id="rId37"/>
    <p:sldId id="487" r:id="rId38"/>
    <p:sldId id="489" r:id="rId39"/>
    <p:sldId id="490" r:id="rId40"/>
    <p:sldId id="442" r:id="rId41"/>
    <p:sldId id="482" r:id="rId42"/>
    <p:sldId id="493" r:id="rId43"/>
    <p:sldId id="494" r:id="rId44"/>
    <p:sldId id="491" r:id="rId45"/>
    <p:sldId id="492" r:id="rId46"/>
    <p:sldId id="495" r:id="rId47"/>
    <p:sldId id="501" r:id="rId48"/>
    <p:sldId id="444" r:id="rId49"/>
    <p:sldId id="377" r:id="rId50"/>
    <p:sldId id="435" r:id="rId51"/>
    <p:sldId id="496" r:id="rId52"/>
    <p:sldId id="497" r:id="rId53"/>
    <p:sldId id="433" r:id="rId54"/>
    <p:sldId id="453" r:id="rId55"/>
    <p:sldId id="412" r:id="rId56"/>
    <p:sldId id="447" r:id="rId57"/>
    <p:sldId id="448" r:id="rId58"/>
    <p:sldId id="449" r:id="rId59"/>
    <p:sldId id="393" r:id="rId60"/>
    <p:sldId id="452" r:id="rId61"/>
    <p:sldId id="499" r:id="rId62"/>
    <p:sldId id="454" r:id="rId63"/>
    <p:sldId id="413" r:id="rId64"/>
    <p:sldId id="416" r:id="rId65"/>
    <p:sldId id="417" r:id="rId66"/>
    <p:sldId id="415" r:id="rId67"/>
    <p:sldId id="414" r:id="rId68"/>
    <p:sldId id="418" r:id="rId69"/>
    <p:sldId id="419" r:id="rId70"/>
    <p:sldId id="420" r:id="rId71"/>
    <p:sldId id="461" r:id="rId72"/>
    <p:sldId id="460" r:id="rId73"/>
  </p:sldIdLst>
  <p:sldSz cx="9144000" cy="6858000" type="screen4x3"/>
  <p:notesSz cx="9296400" cy="7010400"/>
  <p:custDataLst>
    <p:tags r:id="rId76"/>
  </p:custDataLst>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5pPr>
    <a:lvl6pPr marL="22860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6pPr>
    <a:lvl7pPr marL="27432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7pPr>
    <a:lvl8pPr marL="32004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8pPr>
    <a:lvl9pPr marL="36576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208">
          <p15:clr>
            <a:srgbClr val="A4A3A4"/>
          </p15:clr>
        </p15:guide>
        <p15:guide id="2" pos="292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obbie" initials="BG" lastIdx="25" clrIdx="0"/>
  <p:cmAuthor id="1" name=" " initials="MSOffice" lastIdx="1" clrIdx="1"/>
  <p:cmAuthor id="2" name="Anna Lusher" initials="AL" lastIdx="2" clrIdx="2"/>
  <p:cmAuthor id="3" name="Gershman, Barbara L." initials="GBL" lastIdx="32" clrIdx="3"/>
  <p:cmAuthor id="4" name="John Abernathy" initials="JA" lastIdx="21" clrIdx="4"/>
  <p:cmAuthor id="5" name="Bobbie Gershman" initials="BG" lastIdx="21" clrIdx="5"/>
  <p:cmAuthor id="6" name="Elizabeth Pappas" initials="EP" lastIdx="1" clrIdx="6"/>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0099"/>
    <a:srgbClr val="CCECFF"/>
    <a:srgbClr val="CCFFFF"/>
    <a:srgbClr val="006666"/>
    <a:srgbClr val="336699"/>
    <a:srgbClr val="666699"/>
    <a:srgbClr val="FFFFFF"/>
    <a:srgbClr val="FF0000"/>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351" autoAdjust="0"/>
    <p:restoredTop sz="76410" autoAdjust="0"/>
  </p:normalViewPr>
  <p:slideViewPr>
    <p:cSldViewPr>
      <p:cViewPr varScale="1">
        <p:scale>
          <a:sx n="75" d="100"/>
          <a:sy n="75" d="100"/>
        </p:scale>
        <p:origin x="954" y="72"/>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Lst>
  </p:outlineViewPr>
  <p:notesTextViewPr>
    <p:cViewPr>
      <p:scale>
        <a:sx n="100" d="100"/>
        <a:sy n="100" d="100"/>
      </p:scale>
      <p:origin x="0" y="-288"/>
    </p:cViewPr>
  </p:notesTextViewPr>
  <p:sorterViewPr>
    <p:cViewPr>
      <p:scale>
        <a:sx n="214" d="100"/>
        <a:sy n="214" d="100"/>
      </p:scale>
      <p:origin x="0" y="58224"/>
    </p:cViewPr>
  </p:sorterViewPr>
  <p:notesViewPr>
    <p:cSldViewPr>
      <p:cViewPr>
        <p:scale>
          <a:sx n="150" d="100"/>
          <a:sy n="150" d="100"/>
        </p:scale>
        <p:origin x="-80" y="2056"/>
      </p:cViewPr>
      <p:guideLst>
        <p:guide orient="horz" pos="2208"/>
        <p:guide pos="292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gs" Target="tags/tag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_rels/viewProps.xml.rels><?xml version="1.0" encoding="UTF-8" standalone="yes"?>
<Relationships xmlns="http://schemas.openxmlformats.org/package/2006/relationships"><Relationship Id="rId8" Type="http://schemas.openxmlformats.org/officeDocument/2006/relationships/slide" Target="slides/slide60.xml"/><Relationship Id="rId3" Type="http://schemas.openxmlformats.org/officeDocument/2006/relationships/slide" Target="slides/slide25.xml"/><Relationship Id="rId7" Type="http://schemas.openxmlformats.org/officeDocument/2006/relationships/slide" Target="slides/slide58.xml"/><Relationship Id="rId2" Type="http://schemas.openxmlformats.org/officeDocument/2006/relationships/slide" Target="slides/slide7.xml"/><Relationship Id="rId1" Type="http://schemas.openxmlformats.org/officeDocument/2006/relationships/slide" Target="slides/slide1.xml"/><Relationship Id="rId6" Type="http://schemas.openxmlformats.org/officeDocument/2006/relationships/slide" Target="slides/slide57.xml"/><Relationship Id="rId5" Type="http://schemas.openxmlformats.org/officeDocument/2006/relationships/slide" Target="slides/slide48.xml"/><Relationship Id="rId10" Type="http://schemas.openxmlformats.org/officeDocument/2006/relationships/slide" Target="slides/slide62.xml"/><Relationship Id="rId4" Type="http://schemas.openxmlformats.org/officeDocument/2006/relationships/slide" Target="slides/slide40.xml"/><Relationship Id="rId9" Type="http://schemas.openxmlformats.org/officeDocument/2006/relationships/slide" Target="slides/slide6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93" name="Rectangle 21"/>
          <p:cNvSpPr>
            <a:spLocks noChangeArrowheads="1"/>
          </p:cNvSpPr>
          <p:nvPr/>
        </p:nvSpPr>
        <p:spPr bwMode="auto">
          <a:xfrm>
            <a:off x="8059034" y="176477"/>
            <a:ext cx="1028630" cy="280533"/>
          </a:xfrm>
          <a:prstGeom prst="rect">
            <a:avLst/>
          </a:prstGeom>
          <a:noFill/>
          <a:ln w="12700">
            <a:noFill/>
            <a:miter lim="800000"/>
            <a:headEnd/>
            <a:tailEnd/>
          </a:ln>
          <a:effectLst/>
        </p:spPr>
        <p:txBody>
          <a:bodyPr lIns="92207" tIns="45295" rIns="92207" bIns="45295">
            <a:spAutoFit/>
          </a:bodyPr>
          <a:lstStyle/>
          <a:p>
            <a:pPr algn="ctr">
              <a:spcBef>
                <a:spcPct val="50000"/>
              </a:spcBef>
              <a:defRPr/>
            </a:pPr>
            <a:r>
              <a:rPr lang="en-US" sz="1200" dirty="0">
                <a:effectLst/>
                <a:latin typeface="Arial" charset="0"/>
              </a:rPr>
              <a:t>1-</a:t>
            </a:r>
            <a:fld id="{30F0A0C2-966F-48C3-B3D2-25CCDC0220A1}" type="slidenum">
              <a:rPr lang="en-US" sz="1200">
                <a:effectLst/>
                <a:latin typeface="Arial" charset="0"/>
              </a:rPr>
              <a:pPr algn="ctr">
                <a:spcBef>
                  <a:spcPct val="50000"/>
                </a:spcBef>
                <a:defRPr/>
              </a:pPr>
              <a:t>‹#›</a:t>
            </a:fld>
            <a:endParaRPr lang="en-US" sz="1200" dirty="0">
              <a:effectLst/>
              <a:latin typeface="Arial" charset="0"/>
            </a:endParaRPr>
          </a:p>
        </p:txBody>
      </p:sp>
    </p:spTree>
    <p:extLst>
      <p:ext uri="{BB962C8B-B14F-4D97-AF65-F5344CB8AC3E}">
        <p14:creationId xmlns:p14="http://schemas.microsoft.com/office/powerpoint/2010/main" val="28379126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1239520" y="3329940"/>
            <a:ext cx="6817360" cy="3154680"/>
          </a:xfrm>
          <a:prstGeom prst="rect">
            <a:avLst/>
          </a:prstGeom>
          <a:noFill/>
          <a:ln w="12700">
            <a:noFill/>
            <a:miter lim="800000"/>
            <a:headEnd/>
            <a:tailEnd/>
          </a:ln>
          <a:effectLst/>
        </p:spPr>
        <p:txBody>
          <a:bodyPr vert="horz" wrap="square" lIns="92207" tIns="45295" rIns="92207" bIns="45295"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1203" name="Rectangle 3"/>
          <p:cNvSpPr>
            <a:spLocks noGrp="1" noRot="1" noChangeAspect="1" noChangeArrowheads="1" noTextEdit="1"/>
          </p:cNvSpPr>
          <p:nvPr>
            <p:ph type="sldImg" idx="2"/>
          </p:nvPr>
        </p:nvSpPr>
        <p:spPr bwMode="auto">
          <a:xfrm>
            <a:off x="2901950" y="530225"/>
            <a:ext cx="3492500" cy="2619375"/>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268346673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2901950" y="530225"/>
            <a:ext cx="3492500" cy="2619375"/>
          </a:xfrm>
          <a:ln/>
        </p:spPr>
      </p:sp>
      <p:sp>
        <p:nvSpPr>
          <p:cNvPr id="52227" name="Rectangle 3"/>
          <p:cNvSpPr>
            <a:spLocks noGrp="1" noChangeArrowheads="1"/>
          </p:cNvSpPr>
          <p:nvPr>
            <p:ph type="body" idx="1"/>
          </p:nvPr>
        </p:nvSpPr>
        <p:spPr>
          <a:noFill/>
          <a:ln w="9525"/>
        </p:spPr>
        <p:txBody>
          <a:bodyPr/>
          <a:lstStyle/>
          <a:p>
            <a:endParaRPr lang="en-US" dirty="0"/>
          </a:p>
        </p:txBody>
      </p:sp>
    </p:spTree>
    <p:extLst>
      <p:ext uri="{BB962C8B-B14F-4D97-AF65-F5344CB8AC3E}">
        <p14:creationId xmlns:p14="http://schemas.microsoft.com/office/powerpoint/2010/main" val="12475371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xfrm>
            <a:off x="2901950" y="530225"/>
            <a:ext cx="3492500" cy="2619375"/>
          </a:xfrm>
          <a:ln/>
        </p:spPr>
      </p:sp>
      <p:sp>
        <p:nvSpPr>
          <p:cNvPr id="61443" name="Rectangle 3"/>
          <p:cNvSpPr>
            <a:spLocks noGrp="1" noChangeArrowheads="1"/>
          </p:cNvSpPr>
          <p:nvPr>
            <p:ph type="body" idx="1"/>
          </p:nvPr>
        </p:nvSpPr>
        <p:spPr>
          <a:noFill/>
          <a:ln w="9525"/>
        </p:spPr>
        <p:txBody>
          <a:bodyPr/>
          <a:lstStyle/>
          <a:p>
            <a:pPr defTabSz="931774">
              <a:defRPr/>
            </a:pPr>
            <a:r>
              <a:rPr lang="en-US" b="0" dirty="0">
                <a:solidFill>
                  <a:srgbClr val="000000"/>
                </a:solidFill>
                <a:effectLst/>
              </a:rPr>
              <a:t>If the foreign currency </a:t>
            </a:r>
            <a:r>
              <a:rPr lang="en-US" b="0" i="1" dirty="0">
                <a:solidFill>
                  <a:srgbClr val="000000"/>
                </a:solidFill>
                <a:effectLst/>
              </a:rPr>
              <a:t>increases </a:t>
            </a:r>
            <a:r>
              <a:rPr lang="en-US" b="0" dirty="0">
                <a:solidFill>
                  <a:srgbClr val="000000"/>
                </a:solidFill>
                <a:effectLst/>
              </a:rPr>
              <a:t>in value, an </a:t>
            </a:r>
            <a:r>
              <a:rPr lang="en-US" b="0" i="1" dirty="0">
                <a:solidFill>
                  <a:srgbClr val="000000"/>
                </a:solidFill>
                <a:effectLst/>
              </a:rPr>
              <a:t>increase in the U</a:t>
            </a:r>
            <a:r>
              <a:rPr lang="en-US" b="0" dirty="0">
                <a:solidFill>
                  <a:srgbClr val="000000"/>
                </a:solidFill>
                <a:effectLst/>
              </a:rPr>
              <a:t>.</a:t>
            </a:r>
            <a:r>
              <a:rPr lang="en-US" b="0" i="1" dirty="0">
                <a:solidFill>
                  <a:srgbClr val="000000"/>
                </a:solidFill>
                <a:effectLst/>
              </a:rPr>
              <a:t>S</a:t>
            </a:r>
            <a:r>
              <a:rPr lang="en-US" b="0" dirty="0">
                <a:solidFill>
                  <a:srgbClr val="000000"/>
                </a:solidFill>
                <a:effectLst/>
              </a:rPr>
              <a:t>. </a:t>
            </a:r>
            <a:r>
              <a:rPr lang="en-US" b="0" i="1" dirty="0">
                <a:solidFill>
                  <a:srgbClr val="000000"/>
                </a:solidFill>
                <a:effectLst/>
              </a:rPr>
              <a:t>dollar value of the net asset </a:t>
            </a:r>
            <a:r>
              <a:rPr lang="en-US" b="0" dirty="0">
                <a:solidFill>
                  <a:srgbClr val="000000"/>
                </a:solidFill>
                <a:effectLst/>
              </a:rPr>
              <a:t>occurs and will be reflected through a </a:t>
            </a:r>
            <a:r>
              <a:rPr lang="en-US" b="0" i="1" dirty="0">
                <a:solidFill>
                  <a:srgbClr val="000000"/>
                </a:solidFill>
                <a:effectLst/>
              </a:rPr>
              <a:t>positive </a:t>
            </a:r>
            <a:r>
              <a:rPr lang="en-US" b="0" dirty="0">
                <a:solidFill>
                  <a:srgbClr val="000000"/>
                </a:solidFill>
                <a:effectLst/>
              </a:rPr>
              <a:t>(credit balance) translation adjustment. </a:t>
            </a:r>
          </a:p>
          <a:p>
            <a:r>
              <a:rPr lang="en-US" dirty="0">
                <a:solidFill>
                  <a:srgbClr val="000000"/>
                </a:solidFill>
              </a:rPr>
              <a:t>To measure the net investment’s exposure to foreign exchange risk, </a:t>
            </a:r>
            <a:r>
              <a:rPr lang="en-US" i="1" dirty="0">
                <a:solidFill>
                  <a:srgbClr val="000000"/>
                </a:solidFill>
              </a:rPr>
              <a:t>all assets and all liabilities </a:t>
            </a:r>
            <a:r>
              <a:rPr lang="en-US" dirty="0">
                <a:solidFill>
                  <a:srgbClr val="000000"/>
                </a:solidFill>
              </a:rPr>
              <a:t>of the foreign operation are translated at the </a:t>
            </a:r>
            <a:r>
              <a:rPr lang="en-US" i="1" dirty="0">
                <a:solidFill>
                  <a:srgbClr val="000000"/>
                </a:solidFill>
              </a:rPr>
              <a:t>current </a:t>
            </a:r>
            <a:r>
              <a:rPr lang="en-US" dirty="0">
                <a:solidFill>
                  <a:srgbClr val="000000"/>
                </a:solidFill>
              </a:rPr>
              <a:t>exchange rate. Stockholders’ equity items are translated at historical rates. </a:t>
            </a:r>
            <a:r>
              <a:rPr lang="en-US" i="1" dirty="0">
                <a:solidFill>
                  <a:srgbClr val="000000"/>
                </a:solidFill>
              </a:rPr>
              <a:t>The balance sheet exposure under the current rate method is equal to the foreign operation’s net asset (total assets minus total liabilities) position</a:t>
            </a:r>
            <a:r>
              <a:rPr lang="en-US" dirty="0">
                <a:solidFill>
                  <a:srgbClr val="000000"/>
                </a:solidFill>
              </a:rPr>
              <a:t>.</a:t>
            </a:r>
          </a:p>
        </p:txBody>
      </p:sp>
    </p:spTree>
    <p:extLst>
      <p:ext uri="{BB962C8B-B14F-4D97-AF65-F5344CB8AC3E}">
        <p14:creationId xmlns:p14="http://schemas.microsoft.com/office/powerpoint/2010/main" val="5856440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xfrm>
            <a:off x="2901950" y="530225"/>
            <a:ext cx="3492500" cy="2619375"/>
          </a:xfrm>
          <a:ln/>
        </p:spPr>
      </p:sp>
      <p:sp>
        <p:nvSpPr>
          <p:cNvPr id="68611" name="Rectangle 3"/>
          <p:cNvSpPr>
            <a:spLocks noGrp="1" noChangeArrowheads="1"/>
          </p:cNvSpPr>
          <p:nvPr>
            <p:ph type="body" idx="1"/>
          </p:nvPr>
        </p:nvSpPr>
        <p:spPr>
          <a:noFill/>
          <a:ln w="9525"/>
        </p:spPr>
        <p:txBody>
          <a:bodyPr/>
          <a:lstStyle/>
          <a:p>
            <a:r>
              <a:rPr lang="en-US" dirty="0"/>
              <a:t>The basic objective underlying the </a:t>
            </a:r>
            <a:r>
              <a:rPr lang="en-US" i="1" dirty="0"/>
              <a:t>temporal method </a:t>
            </a:r>
            <a:r>
              <a:rPr lang="en-US" dirty="0"/>
              <a:t>of translation is to produce a set of U.S. dollar–translated financial statements as if the foreign subsidiary had actually used U.S. dollars in conducting its operations. Using the Gualos subsidiary example, Southwestern, the U.S. parent, should report the Land account on the consolidated balance sheet at the amount of U.S. dollars that it would have spent if it had sent dollars to the subsidiary to purchase land. Because the land cost 150,000 vilseks at a time when one vilsek could be acquired with $0.20, the parent would have sent $30,000 to the subsidiary to acquire the land; this is the land’s historical cost </a:t>
            </a:r>
            <a:r>
              <a:rPr lang="en-US" i="1" dirty="0"/>
              <a:t>in U</a:t>
            </a:r>
            <a:r>
              <a:rPr lang="en-US" dirty="0"/>
              <a:t>.</a:t>
            </a:r>
            <a:r>
              <a:rPr lang="en-US" i="1" dirty="0"/>
              <a:t>S</a:t>
            </a:r>
            <a:r>
              <a:rPr lang="en-US" dirty="0"/>
              <a:t>. </a:t>
            </a:r>
            <a:r>
              <a:rPr lang="en-US" i="1" dirty="0"/>
              <a:t>dollar terms</a:t>
            </a:r>
            <a:r>
              <a:rPr lang="en-US" dirty="0"/>
              <a:t>. The following rule is consistent with the temporal method’s underlying objective: </a:t>
            </a:r>
          </a:p>
          <a:p>
            <a:pPr marL="228600" indent="-228600">
              <a:buFont typeface="+mj-lt"/>
              <a:buAutoNum type="arabicPeriod"/>
            </a:pPr>
            <a:r>
              <a:rPr lang="en-US" dirty="0"/>
              <a:t>Assets and liabilities carried on the foreign operation’s balance sheet at </a:t>
            </a:r>
            <a:r>
              <a:rPr lang="en-US" i="1" dirty="0"/>
              <a:t>historical cost </a:t>
            </a:r>
            <a:r>
              <a:rPr lang="en-US" dirty="0"/>
              <a:t>are translated at </a:t>
            </a:r>
            <a:r>
              <a:rPr lang="en-US" i="1" dirty="0"/>
              <a:t>historical </a:t>
            </a:r>
            <a:r>
              <a:rPr lang="en-US" dirty="0"/>
              <a:t>exchange rates to yield an equivalent historical cost in U.S. dollars. </a:t>
            </a:r>
          </a:p>
          <a:p>
            <a:pPr marL="228600" indent="-228600">
              <a:buFont typeface="+mj-lt"/>
              <a:buAutoNum type="arabicPeriod"/>
            </a:pPr>
            <a:r>
              <a:rPr lang="en-US" dirty="0"/>
              <a:t>Conversely, assets and liabilities carried at a </a:t>
            </a:r>
            <a:r>
              <a:rPr lang="en-US" i="1" dirty="0"/>
              <a:t>current or future value </a:t>
            </a:r>
            <a:r>
              <a:rPr lang="en-US" dirty="0"/>
              <a:t>are translated at the </a:t>
            </a:r>
            <a:r>
              <a:rPr lang="en-US" i="1" dirty="0"/>
              <a:t>current </a:t>
            </a:r>
            <a:r>
              <a:rPr lang="en-US" dirty="0"/>
              <a:t>exchange rate to yield an equivalent current value in U.S. dollars. </a:t>
            </a:r>
          </a:p>
        </p:txBody>
      </p:sp>
    </p:spTree>
    <p:extLst>
      <p:ext uri="{BB962C8B-B14F-4D97-AF65-F5344CB8AC3E}">
        <p14:creationId xmlns:p14="http://schemas.microsoft.com/office/powerpoint/2010/main" val="27625158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xfrm>
            <a:off x="2901950" y="530225"/>
            <a:ext cx="3492500" cy="2619375"/>
          </a:xfrm>
          <a:ln/>
        </p:spPr>
      </p:sp>
      <p:sp>
        <p:nvSpPr>
          <p:cNvPr id="68611" name="Rectangle 3"/>
          <p:cNvSpPr>
            <a:spLocks noGrp="1" noChangeArrowheads="1"/>
          </p:cNvSpPr>
          <p:nvPr>
            <p:ph type="body" idx="1"/>
          </p:nvPr>
        </p:nvSpPr>
        <p:spPr>
          <a:noFill/>
          <a:ln w="9525"/>
        </p:spPr>
        <p:txBody>
          <a:bodyPr/>
          <a:lstStyle/>
          <a:p>
            <a:r>
              <a:rPr lang="en-US" dirty="0"/>
              <a:t>Again, the major difference between the translation adjustment resulting from the use of the temporal method and a foreign exchange gain or loss is that the translation adjustment is not necessarily realized through inflows or outflows of cash. The U.S. dollar translation adjustment in this case </a:t>
            </a:r>
            <a:r>
              <a:rPr lang="en-US" i="1" dirty="0"/>
              <a:t>is realized </a:t>
            </a:r>
            <a:r>
              <a:rPr lang="en-US" dirty="0"/>
              <a:t>only if (1) the parent sends U.S. dollars to the Japanese subsidiary to pay all of its yen liabilities and (2) the subsidiary converts its yen receivables and marketable securities into yen cash and then sends this amount plus the amount in its yen cash account to the U.S. parent, which converts it into U.S. dollars. </a:t>
            </a:r>
          </a:p>
        </p:txBody>
      </p:sp>
    </p:spTree>
    <p:extLst>
      <p:ext uri="{BB962C8B-B14F-4D97-AF65-F5344CB8AC3E}">
        <p14:creationId xmlns:p14="http://schemas.microsoft.com/office/powerpoint/2010/main" val="2414027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xfrm>
            <a:off x="2901950" y="530225"/>
            <a:ext cx="3492500" cy="2619375"/>
          </a:xfrm>
          <a:ln/>
        </p:spPr>
      </p:sp>
      <p:sp>
        <p:nvSpPr>
          <p:cNvPr id="68611" name="Rectangle 3"/>
          <p:cNvSpPr>
            <a:spLocks noGrp="1" noChangeArrowheads="1"/>
          </p:cNvSpPr>
          <p:nvPr>
            <p:ph type="body" idx="1"/>
          </p:nvPr>
        </p:nvSpPr>
        <p:spPr>
          <a:noFill/>
          <a:ln w="9525"/>
        </p:spPr>
        <p:txBody>
          <a:bodyPr/>
          <a:lstStyle/>
          <a:p>
            <a:r>
              <a:rPr lang="en-US" dirty="0"/>
              <a:t>Exhibit 10.1 summarizes appropriate</a:t>
            </a:r>
            <a:r>
              <a:rPr lang="en-US" baseline="0" dirty="0"/>
              <a:t> exchange rates for selected financial statement items under the two methods. </a:t>
            </a:r>
            <a:endParaRPr lang="en-US" dirty="0"/>
          </a:p>
        </p:txBody>
      </p:sp>
    </p:spTree>
    <p:extLst>
      <p:ext uri="{BB962C8B-B14F-4D97-AF65-F5344CB8AC3E}">
        <p14:creationId xmlns:p14="http://schemas.microsoft.com/office/powerpoint/2010/main" val="19248896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xfrm>
            <a:off x="2901950" y="530225"/>
            <a:ext cx="3492500" cy="2619375"/>
          </a:xfrm>
          <a:ln/>
        </p:spPr>
      </p:sp>
      <p:sp>
        <p:nvSpPr>
          <p:cNvPr id="68611" name="Rectangle 3"/>
          <p:cNvSpPr>
            <a:spLocks noGrp="1" noChangeArrowheads="1"/>
          </p:cNvSpPr>
          <p:nvPr>
            <p:ph type="body" idx="1"/>
          </p:nvPr>
        </p:nvSpPr>
        <p:spPr>
          <a:noFill/>
          <a:ln w="9525"/>
        </p:spPr>
        <p:txBody>
          <a:bodyPr/>
          <a:lstStyle/>
          <a:p>
            <a:r>
              <a:rPr lang="en-US" dirty="0"/>
              <a:t>Stockholders’ equity items are translated at historical exchange rates under both the current rate and temporal methods. This creates somewhat of a problem in translating retained earnings. Retained earnings is an accumulation of all of the net income less dividends declared by a company since its inception. </a:t>
            </a:r>
          </a:p>
        </p:txBody>
      </p:sp>
    </p:spTree>
    <p:extLst>
      <p:ext uri="{BB962C8B-B14F-4D97-AF65-F5344CB8AC3E}">
        <p14:creationId xmlns:p14="http://schemas.microsoft.com/office/powerpoint/2010/main" val="35626244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xfrm>
            <a:off x="2901950" y="530225"/>
            <a:ext cx="3492500" cy="2619375"/>
          </a:xfrm>
          <a:ln/>
        </p:spPr>
      </p:sp>
      <p:sp>
        <p:nvSpPr>
          <p:cNvPr id="68611" name="Rectangle 3"/>
          <p:cNvSpPr>
            <a:spLocks noGrp="1" noChangeArrowheads="1"/>
          </p:cNvSpPr>
          <p:nvPr>
            <p:ph type="body" idx="1"/>
          </p:nvPr>
        </p:nvSpPr>
        <p:spPr>
          <a:noFill/>
          <a:ln w="9525"/>
        </p:spPr>
        <p:txBody>
          <a:bodyPr/>
          <a:lstStyle/>
          <a:p>
            <a:r>
              <a:rPr lang="en-US" dirty="0"/>
              <a:t>Stockholders’ equity items are translated at historical exchange rates under both the current rate and temporal methods. This creates somewhat of a problem in translating retained earnings. Retained earnings is an accumulation of all of the net income less dividends declared by a company since its inception. </a:t>
            </a:r>
          </a:p>
        </p:txBody>
      </p:sp>
    </p:spTree>
    <p:extLst>
      <p:ext uri="{BB962C8B-B14F-4D97-AF65-F5344CB8AC3E}">
        <p14:creationId xmlns:p14="http://schemas.microsoft.com/office/powerpoint/2010/main" val="13145790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xfrm>
            <a:off x="2901950" y="530225"/>
            <a:ext cx="3492500" cy="2619375"/>
          </a:xfrm>
          <a:ln/>
        </p:spPr>
      </p:sp>
      <p:sp>
        <p:nvSpPr>
          <p:cNvPr id="68611" name="Rectangle 3"/>
          <p:cNvSpPr>
            <a:spLocks noGrp="1" noChangeArrowheads="1"/>
          </p:cNvSpPr>
          <p:nvPr>
            <p:ph type="body" idx="1"/>
          </p:nvPr>
        </p:nvSpPr>
        <p:spPr>
          <a:noFill/>
          <a:ln w="9525"/>
        </p:spPr>
        <p:txBody>
          <a:bodyPr/>
          <a:lstStyle/>
          <a:p>
            <a:r>
              <a:rPr lang="en-US" dirty="0"/>
              <a:t>Under the </a:t>
            </a:r>
            <a:r>
              <a:rPr lang="en-US" i="1" dirty="0"/>
              <a:t>current rate method, </a:t>
            </a:r>
            <a:r>
              <a:rPr lang="en-US" dirty="0"/>
              <a:t>the account Cost of Goods Sold (COGS) in foreign currency (FC) is simply translated using the average-for-the-period exchange rate (ER): </a:t>
            </a:r>
          </a:p>
          <a:p>
            <a:r>
              <a:rPr lang="en-US" dirty="0"/>
              <a:t>COGS in FC × Average ER = COGS in $ </a:t>
            </a:r>
          </a:p>
          <a:p>
            <a:r>
              <a:rPr lang="en-US" dirty="0"/>
              <a:t>Under the </a:t>
            </a:r>
            <a:r>
              <a:rPr lang="en-US" i="1" dirty="0"/>
              <a:t>temporal method, </a:t>
            </a:r>
            <a:r>
              <a:rPr lang="en-US" dirty="0"/>
              <a:t>no single exchange rate can be used to directly translate COGS in FC into COGS in dollars. Instead, COGS must be decomposed into beginning inventory, purchases, and ending inventory, and each component of COGS must then be translated at its appropriate historical rate. </a:t>
            </a:r>
          </a:p>
        </p:txBody>
      </p:sp>
    </p:spTree>
    <p:extLst>
      <p:ext uri="{BB962C8B-B14F-4D97-AF65-F5344CB8AC3E}">
        <p14:creationId xmlns:p14="http://schemas.microsoft.com/office/powerpoint/2010/main" val="42387513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xfrm>
            <a:off x="2901950" y="530225"/>
            <a:ext cx="3492500" cy="2619375"/>
          </a:xfrm>
          <a:ln/>
        </p:spPr>
      </p:sp>
      <p:sp>
        <p:nvSpPr>
          <p:cNvPr id="68611" name="Rectangle 3"/>
          <p:cNvSpPr>
            <a:spLocks noGrp="1" noChangeArrowheads="1"/>
          </p:cNvSpPr>
          <p:nvPr>
            <p:ph type="body" idx="1"/>
          </p:nvPr>
        </p:nvSpPr>
        <p:spPr>
          <a:noFill/>
          <a:ln w="9525"/>
        </p:spPr>
        <p:txBody>
          <a:bodyPr/>
          <a:lstStyle/>
          <a:p>
            <a:r>
              <a:rPr lang="en-US" dirty="0"/>
              <a:t>When purchases can be assumed to have been made evenly throughout 2020, the average 2020 exchange rate is used to translate purchases. COGS must be decomposed into beginning inventory, purchases, and ending inventory, and each component must then be translated at its appropriate historical rate.</a:t>
            </a:r>
          </a:p>
        </p:txBody>
      </p:sp>
    </p:spTree>
    <p:extLst>
      <p:ext uri="{BB962C8B-B14F-4D97-AF65-F5344CB8AC3E}">
        <p14:creationId xmlns:p14="http://schemas.microsoft.com/office/powerpoint/2010/main" val="38305432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xfrm>
            <a:off x="2901950" y="530225"/>
            <a:ext cx="3492500" cy="2619375"/>
          </a:xfrm>
          <a:ln/>
        </p:spPr>
      </p:sp>
      <p:sp>
        <p:nvSpPr>
          <p:cNvPr id="68611" name="Rectangle 3"/>
          <p:cNvSpPr>
            <a:spLocks noGrp="1" noChangeArrowheads="1"/>
          </p:cNvSpPr>
          <p:nvPr>
            <p:ph type="body" idx="1"/>
          </p:nvPr>
        </p:nvSpPr>
        <p:spPr>
          <a:noFill/>
          <a:ln w="9525"/>
        </p:spPr>
        <p:txBody>
          <a:bodyPr/>
          <a:lstStyle/>
          <a:p>
            <a:r>
              <a:rPr lang="en-US" dirty="0"/>
              <a:t>Under the </a:t>
            </a:r>
            <a:r>
              <a:rPr lang="en-US" i="1" dirty="0"/>
              <a:t>current rate method, </a:t>
            </a:r>
            <a:r>
              <a:rPr lang="en-US" dirty="0"/>
              <a:t>the ending inventory reported on the foreign currency balance sheet is translated at the current exchange rate regardless of whether it is carried at cost or a lower net realizable value. Application of the </a:t>
            </a:r>
            <a:r>
              <a:rPr lang="en-US" i="1" dirty="0"/>
              <a:t>temporal method </a:t>
            </a:r>
            <a:r>
              <a:rPr lang="en-US" dirty="0"/>
              <a:t>requires the inventory’s foreign currency cost to be translated into U.S. dollars at the historical exchange rate and foreign currency net realizable value to be translated into U.S. dollars at the current exchange rate. </a:t>
            </a:r>
          </a:p>
        </p:txBody>
      </p:sp>
    </p:spTree>
    <p:extLst>
      <p:ext uri="{BB962C8B-B14F-4D97-AF65-F5344CB8AC3E}">
        <p14:creationId xmlns:p14="http://schemas.microsoft.com/office/powerpoint/2010/main" val="10641599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xfrm>
            <a:off x="2901950" y="530225"/>
            <a:ext cx="3492500" cy="2619375"/>
          </a:xfrm>
          <a:ln/>
        </p:spPr>
      </p:sp>
      <p:sp>
        <p:nvSpPr>
          <p:cNvPr id="68611" name="Rectangle 3"/>
          <p:cNvSpPr>
            <a:spLocks noGrp="1" noChangeArrowheads="1"/>
          </p:cNvSpPr>
          <p:nvPr>
            <p:ph type="body" idx="1"/>
          </p:nvPr>
        </p:nvSpPr>
        <p:spPr>
          <a:noFill/>
          <a:ln w="9525"/>
        </p:spPr>
        <p:txBody>
          <a:bodyPr/>
          <a:lstStyle/>
          <a:p>
            <a:r>
              <a:rPr lang="en-US" dirty="0"/>
              <a:t>The </a:t>
            </a:r>
            <a:r>
              <a:rPr lang="en-US" i="1" dirty="0"/>
              <a:t>temporal method </a:t>
            </a:r>
            <a:r>
              <a:rPr lang="en-US" dirty="0"/>
              <a:t>requires translating property, plant, and equipment acquired at different times at different (historical) exchange rates. The same is true for depreciation of property, plant, and equipment and accumulated depreciation related to property, plant, and equipment. In comparison with the current rate method, the temporal method can require substantial additional work for subsidiaries that own hundreds and thousands of items of property, plant, and equipment. </a:t>
            </a:r>
          </a:p>
        </p:txBody>
      </p:sp>
    </p:spTree>
    <p:extLst>
      <p:ext uri="{BB962C8B-B14F-4D97-AF65-F5344CB8AC3E}">
        <p14:creationId xmlns:p14="http://schemas.microsoft.com/office/powerpoint/2010/main" val="30044198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xfrm>
            <a:off x="2901950" y="530225"/>
            <a:ext cx="3492500" cy="2619375"/>
          </a:xfrm>
          <a:ln/>
        </p:spPr>
      </p:sp>
      <p:sp>
        <p:nvSpPr>
          <p:cNvPr id="54275" name="Rectangle 3"/>
          <p:cNvSpPr>
            <a:spLocks noGrp="1" noChangeArrowheads="1"/>
          </p:cNvSpPr>
          <p:nvPr>
            <p:ph type="body" idx="1"/>
          </p:nvPr>
        </p:nvSpPr>
        <p:spPr>
          <a:noFill/>
          <a:ln w="9525"/>
        </p:spPr>
        <p:txBody>
          <a:bodyPr/>
          <a:lstStyle/>
          <a:p>
            <a:pPr>
              <a:spcBef>
                <a:spcPts val="1223"/>
              </a:spcBef>
            </a:pPr>
            <a:r>
              <a:rPr lang="en-US" dirty="0"/>
              <a:t>To prepare worldwide consolidated financial statements, a U.S. parent company must (1) convert the foreign GAAP financial statements of its foreign operations into U.S. GAAP and (2) translate the financial statements from the foreign currency into U.S. dollars. This conversion and translation process must be carried out regardless of whether the foreign operation is a branch, joint venture, majority-owned subsidiary, or affiliate accounted for under the equity method. This chapter deals with the issue of translating foreign currency financial statements into the parent’s reporting currency. </a:t>
            </a:r>
          </a:p>
        </p:txBody>
      </p:sp>
    </p:spTree>
    <p:extLst>
      <p:ext uri="{BB962C8B-B14F-4D97-AF65-F5344CB8AC3E}">
        <p14:creationId xmlns:p14="http://schemas.microsoft.com/office/powerpoint/2010/main" val="13494882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xfrm>
            <a:off x="2901950" y="530225"/>
            <a:ext cx="3492500" cy="2619375"/>
          </a:xfrm>
          <a:ln/>
        </p:spPr>
      </p:sp>
      <p:sp>
        <p:nvSpPr>
          <p:cNvPr id="68611" name="Rectangle 3"/>
          <p:cNvSpPr>
            <a:spLocks noGrp="1" noChangeArrowheads="1"/>
          </p:cNvSpPr>
          <p:nvPr>
            <p:ph type="body" idx="1"/>
          </p:nvPr>
        </p:nvSpPr>
        <p:spPr>
          <a:noFill/>
          <a:ln w="9525"/>
        </p:spPr>
        <p:txBody>
          <a:bodyPr/>
          <a:lstStyle/>
          <a:p>
            <a:r>
              <a:rPr lang="en-US" dirty="0"/>
              <a:t>The </a:t>
            </a:r>
            <a:r>
              <a:rPr lang="en-US" i="1" dirty="0"/>
              <a:t>current rate method </a:t>
            </a:r>
            <a:r>
              <a:rPr lang="en-US" dirty="0"/>
              <a:t>translates the gain on sale of land at the exchange rate in effect at the date of sale: </a:t>
            </a:r>
          </a:p>
          <a:p>
            <a:r>
              <a:rPr lang="en-US" dirty="0"/>
              <a:t>FC 200 × $1.20 = $240 </a:t>
            </a:r>
          </a:p>
          <a:p>
            <a:r>
              <a:rPr lang="en-US" dirty="0"/>
              <a:t>The </a:t>
            </a:r>
            <a:r>
              <a:rPr lang="en-US" i="1" dirty="0"/>
              <a:t>temporal method </a:t>
            </a:r>
            <a:r>
              <a:rPr lang="en-US" dirty="0"/>
              <a:t>cannot translate the gain on the sale of land directly. Instead, it requires translating the cash received and the cost of the land sold into U.S. dollars separately, with the difference being the U.S. dollar value of the gain. In accordance with the rules of the temporal method, the Cash account is translated at the exchange rate on the date of sale, and the Land account is translated at the historical rate. </a:t>
            </a:r>
          </a:p>
        </p:txBody>
      </p:sp>
    </p:spTree>
    <p:extLst>
      <p:ext uri="{BB962C8B-B14F-4D97-AF65-F5344CB8AC3E}">
        <p14:creationId xmlns:p14="http://schemas.microsoft.com/office/powerpoint/2010/main" val="37748038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xfrm>
            <a:off x="2901950" y="530225"/>
            <a:ext cx="3492500" cy="2619375"/>
          </a:xfrm>
          <a:ln/>
        </p:spPr>
      </p:sp>
      <p:sp>
        <p:nvSpPr>
          <p:cNvPr id="68611" name="Rectangle 3"/>
          <p:cNvSpPr>
            <a:spLocks noGrp="1" noChangeArrowheads="1"/>
          </p:cNvSpPr>
          <p:nvPr>
            <p:ph type="body" idx="1"/>
          </p:nvPr>
        </p:nvSpPr>
        <p:spPr>
          <a:noFill/>
          <a:ln w="9525"/>
        </p:spPr>
        <p:txBody>
          <a:bodyPr/>
          <a:lstStyle/>
          <a:p>
            <a:r>
              <a:rPr lang="en-US" dirty="0"/>
              <a:t>The </a:t>
            </a:r>
            <a:r>
              <a:rPr lang="en-US" i="1" dirty="0"/>
              <a:t>first issue </a:t>
            </a:r>
            <a:r>
              <a:rPr lang="en-US" dirty="0"/>
              <a:t>related to the translation of foreign currency financial statements is selecting the appropriate method. The </a:t>
            </a:r>
            <a:r>
              <a:rPr lang="en-US" i="1" dirty="0"/>
              <a:t>second issue </a:t>
            </a:r>
            <a:r>
              <a:rPr lang="en-US" dirty="0"/>
              <a:t>in financial statement translation relates to deciding </a:t>
            </a:r>
            <a:r>
              <a:rPr lang="en-US" i="1" dirty="0"/>
              <a:t>where to report the resulting translation adjustment in the consolidated financial statements</a:t>
            </a:r>
            <a:r>
              <a:rPr lang="en-US" dirty="0"/>
              <a:t>. There are two prevailing schools of thought with regard to this second issue: </a:t>
            </a:r>
          </a:p>
          <a:p>
            <a:pPr marL="228600" indent="-228600">
              <a:buFont typeface="+mj-lt"/>
              <a:buAutoNum type="arabicPeriod"/>
            </a:pPr>
            <a:r>
              <a:rPr lang="en-US" dirty="0"/>
              <a:t>Translate the net asset balance of the subsidiary at the beginning of the year at the exchange rate in effect on that date (</a:t>
            </a:r>
            <a:r>
              <a:rPr lang="en-US" i="1" dirty="0"/>
              <a:t>a</a:t>
            </a:r>
            <a:r>
              <a:rPr lang="en-US" dirty="0"/>
              <a:t>). </a:t>
            </a:r>
          </a:p>
        </p:txBody>
      </p:sp>
    </p:spTree>
    <p:extLst>
      <p:ext uri="{BB962C8B-B14F-4D97-AF65-F5344CB8AC3E}">
        <p14:creationId xmlns:p14="http://schemas.microsoft.com/office/powerpoint/2010/main" val="7585733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xfrm>
            <a:off x="2901950" y="530225"/>
            <a:ext cx="3492500" cy="2619375"/>
          </a:xfrm>
          <a:ln/>
        </p:spPr>
      </p:sp>
      <p:sp>
        <p:nvSpPr>
          <p:cNvPr id="68611" name="Rectangle 3"/>
          <p:cNvSpPr>
            <a:spLocks noGrp="1" noChangeArrowheads="1"/>
          </p:cNvSpPr>
          <p:nvPr>
            <p:ph type="body" idx="1"/>
          </p:nvPr>
        </p:nvSpPr>
        <p:spPr>
          <a:noFill/>
          <a:ln w="9525"/>
        </p:spPr>
        <p:txBody>
          <a:bodyPr/>
          <a:lstStyle/>
          <a:p>
            <a:pPr marL="228600" indent="-228600">
              <a:buFont typeface="+mj-lt"/>
              <a:buAutoNum type="arabicPeriod"/>
            </a:pPr>
            <a:r>
              <a:rPr lang="en-US" i="1" dirty="0"/>
              <a:t>Translation gain or loss: </a:t>
            </a:r>
            <a:r>
              <a:rPr lang="en-US" dirty="0"/>
              <a:t>This treatment considers the translation adjustment to be a gain or loss analogous to the gains and losses arising from foreign currency transactions and reports it in net income in the period in which the fluctuation in the exchange rate occurs. </a:t>
            </a:r>
          </a:p>
          <a:p>
            <a:pPr marL="914400" lvl="1" indent="-457200">
              <a:spcBef>
                <a:spcPts val="600"/>
              </a:spcBef>
              <a:spcAft>
                <a:spcPts val="600"/>
              </a:spcAft>
              <a:buFont typeface="Wingdings" panose="05000000000000000000" pitchFamily="2" charset="2"/>
              <a:buChar char="Ø"/>
            </a:pPr>
            <a:r>
              <a:rPr lang="en-US" sz="2800" b="1" dirty="0">
                <a:solidFill>
                  <a:srgbClr val="002060"/>
                </a:solidFill>
                <a:effectLst/>
              </a:rPr>
              <a:t>Problems with treating translation adjustments as gains or losses in income is that the gain or loss is unrealized; no cash inflow or outflow accompanies it. </a:t>
            </a:r>
          </a:p>
          <a:p>
            <a:pPr marL="914400" lvl="1" indent="-457200">
              <a:spcBef>
                <a:spcPts val="600"/>
              </a:spcBef>
              <a:spcAft>
                <a:spcPts val="600"/>
              </a:spcAft>
              <a:buFont typeface="Wingdings" panose="05000000000000000000" pitchFamily="2" charset="2"/>
              <a:buChar char="Ø"/>
            </a:pPr>
            <a:r>
              <a:rPr lang="en-US" sz="2800" b="1" dirty="0">
                <a:solidFill>
                  <a:srgbClr val="002060"/>
                </a:solidFill>
                <a:effectLst/>
              </a:rPr>
              <a:t>The gain or loss could be inconsistent with economic reality</a:t>
            </a:r>
            <a:endParaRPr lang="en-US" dirty="0"/>
          </a:p>
        </p:txBody>
      </p:sp>
    </p:spTree>
    <p:extLst>
      <p:ext uri="{BB962C8B-B14F-4D97-AF65-F5344CB8AC3E}">
        <p14:creationId xmlns:p14="http://schemas.microsoft.com/office/powerpoint/2010/main" val="37265750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xfrm>
            <a:off x="2901950" y="530225"/>
            <a:ext cx="3492500" cy="2619375"/>
          </a:xfrm>
          <a:ln/>
        </p:spPr>
      </p:sp>
      <p:sp>
        <p:nvSpPr>
          <p:cNvPr id="68611" name="Rectangle 3"/>
          <p:cNvSpPr>
            <a:spLocks noGrp="1" noChangeArrowheads="1"/>
          </p:cNvSpPr>
          <p:nvPr>
            <p:ph type="body" idx="1"/>
          </p:nvPr>
        </p:nvSpPr>
        <p:spPr>
          <a:noFill/>
          <a:ln w="9525"/>
        </p:spPr>
        <p:txBody>
          <a:bodyPr/>
          <a:lstStyle/>
          <a:p>
            <a:pPr marL="228600" indent="-228600">
              <a:buFont typeface="+mj-lt"/>
              <a:buAutoNum type="arabicPeriod" startAt="2"/>
            </a:pPr>
            <a:r>
              <a:rPr lang="en-US" i="1" dirty="0"/>
              <a:t>Cumulative translation adjustment in other comprehensive income: </a:t>
            </a:r>
            <a:r>
              <a:rPr lang="en-US" dirty="0"/>
              <a:t>The alternative to reporting the translation adjustment as a gain or loss in net income is to include it in Other Comprehensive Income. In effect, this treatment defers the gain or loss in stockholders’ equity (Accumulated Other Comprehensive Income or AOCI) until it is realized in some way. As a balance sheet account, the cumulative translation adjustment is not closed at the end of an accounting period and fluctuates in amount over time. </a:t>
            </a:r>
          </a:p>
        </p:txBody>
      </p:sp>
    </p:spTree>
    <p:extLst>
      <p:ext uri="{BB962C8B-B14F-4D97-AF65-F5344CB8AC3E}">
        <p14:creationId xmlns:p14="http://schemas.microsoft.com/office/powerpoint/2010/main" val="33659731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a:xfrm>
            <a:off x="2901950" y="530225"/>
            <a:ext cx="3492500" cy="2619375"/>
          </a:xfrm>
          <a:ln/>
        </p:spPr>
      </p:sp>
      <p:sp>
        <p:nvSpPr>
          <p:cNvPr id="98307" name="Rectangle 3"/>
          <p:cNvSpPr>
            <a:spLocks noGrp="1" noChangeArrowheads="1"/>
          </p:cNvSpPr>
          <p:nvPr>
            <p:ph type="body" idx="1"/>
          </p:nvPr>
        </p:nvSpPr>
        <p:spPr>
          <a:noFill/>
          <a:ln w="9525"/>
        </p:spPr>
        <p:txBody>
          <a:bodyPr/>
          <a:lstStyle/>
          <a:p>
            <a:r>
              <a:rPr lang="en-US" dirty="0"/>
              <a:t>In 1975 the FASB issued </a:t>
            </a:r>
            <a:r>
              <a:rPr lang="en-US" i="1" dirty="0"/>
              <a:t>SFAS 8, </a:t>
            </a:r>
            <a:r>
              <a:rPr lang="en-US" dirty="0"/>
              <a:t>“Accounting for the Translation of Foreign Currency Transactions and Foreign Currency Financial Statements.” It mandated use of the </a:t>
            </a:r>
            <a:r>
              <a:rPr lang="en-US" i="1" dirty="0"/>
              <a:t>temporal method </a:t>
            </a:r>
            <a:r>
              <a:rPr lang="en-US" dirty="0"/>
              <a:t>with all companies reporting </a:t>
            </a:r>
            <a:r>
              <a:rPr lang="en-US" i="1" dirty="0"/>
              <a:t>translation gains or losses </a:t>
            </a:r>
            <a:r>
              <a:rPr lang="en-US" dirty="0"/>
              <a:t>in net income for all foreign operations. </a:t>
            </a:r>
          </a:p>
          <a:p>
            <a:r>
              <a:rPr lang="en-US" dirty="0"/>
              <a:t>After releasing two exposure drafts proposing new translation rules, the FASB finally issued </a:t>
            </a:r>
            <a:r>
              <a:rPr lang="en-US" i="1" dirty="0"/>
              <a:t>SFAS 52, </a:t>
            </a:r>
            <a:r>
              <a:rPr lang="en-US" dirty="0"/>
              <a:t>“Foreign Currency Translation,” in 1981. This resulted in a complete overhaul of U.S. GAAP with regard to foreign currency translation. A narrow four-to-three vote of the board approving </a:t>
            </a:r>
            <a:r>
              <a:rPr lang="en-US" i="1" dirty="0"/>
              <a:t>SFAS 52 </a:t>
            </a:r>
            <a:r>
              <a:rPr lang="en-US" dirty="0"/>
              <a:t>indicates how contentious the issue of foreign currency translation has been. Despite the narrow vote, </a:t>
            </a:r>
            <a:r>
              <a:rPr lang="en-US" i="1" dirty="0"/>
              <a:t>SFAS 52 </a:t>
            </a:r>
            <a:r>
              <a:rPr lang="en-US" dirty="0"/>
              <a:t>has stood the test of time and was incorporated into the FASB </a:t>
            </a:r>
            <a:r>
              <a:rPr lang="en-US" i="1" dirty="0"/>
              <a:t>Accounting Standards Codification</a:t>
            </a:r>
            <a:r>
              <a:rPr lang="en-US" baseline="30000" dirty="0"/>
              <a:t>®</a:t>
            </a:r>
            <a:r>
              <a:rPr lang="en-US" dirty="0"/>
              <a:t> (ASC) in 2009 as part of Topic 830, “Foreign Currency Matters.” </a:t>
            </a:r>
          </a:p>
        </p:txBody>
      </p:sp>
    </p:spTree>
    <p:extLst>
      <p:ext uri="{BB962C8B-B14F-4D97-AF65-F5344CB8AC3E}">
        <p14:creationId xmlns:p14="http://schemas.microsoft.com/office/powerpoint/2010/main" val="2365946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2901950" y="530225"/>
            <a:ext cx="3492500" cy="2619375"/>
          </a:xfrm>
          <a:ln/>
        </p:spPr>
      </p:sp>
      <p:sp>
        <p:nvSpPr>
          <p:cNvPr id="52227" name="Rectangle 3"/>
          <p:cNvSpPr>
            <a:spLocks noGrp="1" noChangeArrowheads="1"/>
          </p:cNvSpPr>
          <p:nvPr>
            <p:ph type="body" idx="1"/>
          </p:nvPr>
        </p:nvSpPr>
        <p:spPr>
          <a:noFill/>
          <a:ln w="9525"/>
        </p:spPr>
        <p:txBody>
          <a:bodyPr/>
          <a:lstStyle/>
          <a:p>
            <a:r>
              <a:rPr lang="en-US" dirty="0"/>
              <a:t>LO 10-2: Describe guidelines for determining when foreign currency financial statements are to be translated using the current rate method and when they are to be remeasured using the temporal method. </a:t>
            </a:r>
          </a:p>
        </p:txBody>
      </p:sp>
    </p:spTree>
    <p:extLst>
      <p:ext uri="{BB962C8B-B14F-4D97-AF65-F5344CB8AC3E}">
        <p14:creationId xmlns:p14="http://schemas.microsoft.com/office/powerpoint/2010/main" val="32472184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xfrm>
            <a:off x="2901950" y="530225"/>
            <a:ext cx="3492500" cy="2619375"/>
          </a:xfrm>
          <a:ln/>
        </p:spPr>
      </p:sp>
      <p:sp>
        <p:nvSpPr>
          <p:cNvPr id="69635" name="Rectangle 3"/>
          <p:cNvSpPr>
            <a:spLocks noGrp="1" noChangeArrowheads="1"/>
          </p:cNvSpPr>
          <p:nvPr>
            <p:ph type="body" idx="1"/>
          </p:nvPr>
        </p:nvSpPr>
        <p:spPr>
          <a:noFill/>
          <a:ln w="9525"/>
        </p:spPr>
        <p:txBody>
          <a:bodyPr/>
          <a:lstStyle/>
          <a:p>
            <a:r>
              <a:rPr lang="en-US" dirty="0"/>
              <a:t>Implicit in the </a:t>
            </a:r>
            <a:r>
              <a:rPr lang="en-US" i="1" dirty="0"/>
              <a:t>temporal method </a:t>
            </a:r>
            <a:r>
              <a:rPr lang="en-US" dirty="0"/>
              <a:t>is the assumption that foreign subsidiaries of U.S. MNCs have very close ties to their parent companies and that they would actually carry out their day-to-day operations and keep their books in the U.S. dollar if they could. To reflect the integrated nature of the foreign subsidiary with its U.S. parent, the translation process should create a set of U.S. dollar–translated financial statements as if the foreign subsidiary had actually used the dollar in carrying out its activities. This is the </a:t>
            </a:r>
            <a:r>
              <a:rPr lang="en-US" i="1" dirty="0"/>
              <a:t>U</a:t>
            </a:r>
            <a:r>
              <a:rPr lang="en-US" dirty="0"/>
              <a:t>.</a:t>
            </a:r>
            <a:r>
              <a:rPr lang="en-US" i="1" dirty="0"/>
              <a:t>S</a:t>
            </a:r>
            <a:r>
              <a:rPr lang="en-US" dirty="0"/>
              <a:t>. </a:t>
            </a:r>
            <a:r>
              <a:rPr lang="en-US" i="1" dirty="0"/>
              <a:t>dollar perspective </a:t>
            </a:r>
            <a:r>
              <a:rPr lang="en-US" dirty="0"/>
              <a:t>to translation. </a:t>
            </a:r>
          </a:p>
          <a:p>
            <a:r>
              <a:rPr lang="en-US" dirty="0"/>
              <a:t>In developing the current authoritative guidance, the FASB recognized two types of foreign entities. First, some foreign entities are so closely integrated with their parents that they conduct much of their business in U.S. dollars. </a:t>
            </a:r>
            <a:r>
              <a:rPr lang="en-US" i="1" dirty="0"/>
              <a:t>Second, other foreign entities are relatively self-contained and integrated with the local economy; primarily, they use a foreign currency in their daily operations</a:t>
            </a:r>
            <a:r>
              <a:rPr lang="en-US" dirty="0"/>
              <a:t>. For the first type of entity, the FASB determined that the U.S. dollar perspective still applies and, therefore, use of the temporal method with translation gains and losses reported in net income is still relevant. </a:t>
            </a:r>
          </a:p>
          <a:p>
            <a:r>
              <a:rPr lang="en-US" dirty="0"/>
              <a:t>For the second relatively independent type of entity, a </a:t>
            </a:r>
            <a:r>
              <a:rPr lang="en-US" i="1" dirty="0"/>
              <a:t>local currency perspective </a:t>
            </a:r>
            <a:r>
              <a:rPr lang="en-US" dirty="0"/>
              <a:t>to translation is applicable. For this type of entity, the FASB determined that a different translation methodology, namely the </a:t>
            </a:r>
            <a:r>
              <a:rPr lang="en-US" i="1" dirty="0"/>
              <a:t>current rate method, </a:t>
            </a:r>
            <a:r>
              <a:rPr lang="en-US" dirty="0"/>
              <a:t>should be used for translation and that translation adjustments should be reported as a </a:t>
            </a:r>
            <a:r>
              <a:rPr lang="en-US" i="1" dirty="0"/>
              <a:t>separate component in accumulated other comprehensive income </a:t>
            </a:r>
            <a:r>
              <a:rPr lang="en-US" dirty="0"/>
              <a:t>on the balance sheet. </a:t>
            </a:r>
          </a:p>
        </p:txBody>
      </p:sp>
    </p:spTree>
    <p:extLst>
      <p:ext uri="{BB962C8B-B14F-4D97-AF65-F5344CB8AC3E}">
        <p14:creationId xmlns:p14="http://schemas.microsoft.com/office/powerpoint/2010/main" val="199574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Rot="1" noChangeAspect="1" noChangeArrowheads="1" noTextEdit="1"/>
          </p:cNvSpPr>
          <p:nvPr>
            <p:ph type="sldImg"/>
          </p:nvPr>
        </p:nvSpPr>
        <p:spPr>
          <a:xfrm>
            <a:off x="2901950" y="530225"/>
            <a:ext cx="3492500" cy="2619375"/>
          </a:xfrm>
          <a:ln/>
        </p:spPr>
      </p:sp>
      <p:sp>
        <p:nvSpPr>
          <p:cNvPr id="70659" name="Rectangle 3"/>
          <p:cNvSpPr>
            <a:spLocks noGrp="1" noChangeArrowheads="1"/>
          </p:cNvSpPr>
          <p:nvPr>
            <p:ph type="body" idx="1"/>
          </p:nvPr>
        </p:nvSpPr>
        <p:spPr>
          <a:noFill/>
          <a:ln w="9525"/>
        </p:spPr>
        <p:txBody>
          <a:bodyPr/>
          <a:lstStyle/>
          <a:p>
            <a:pPr defTabSz="931774">
              <a:defRPr/>
            </a:pPr>
            <a:r>
              <a:rPr lang="en-US" dirty="0"/>
              <a:t>To determine whether a specific foreign operation is integrated with its parent or self-contained and integrated with the local economy, the FASB created the concept of the </a:t>
            </a:r>
            <a:r>
              <a:rPr lang="en-US" i="1" dirty="0"/>
              <a:t>functional currency</a:t>
            </a:r>
            <a:r>
              <a:rPr lang="en-US" dirty="0"/>
              <a:t>. The functional currency is the primary currency of the foreign entity’s operating environment. It can be either the parent’s currency (U.S.$ for a U.S.–based company) or a foreign currency (generally the local currency). The functional currency orientation results in the following rule. </a:t>
            </a:r>
            <a:endParaRPr lang="en-US" b="0" i="0" dirty="0"/>
          </a:p>
        </p:txBody>
      </p:sp>
    </p:spTree>
    <p:extLst>
      <p:ext uri="{BB962C8B-B14F-4D97-AF65-F5344CB8AC3E}">
        <p14:creationId xmlns:p14="http://schemas.microsoft.com/office/powerpoint/2010/main" val="25889116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Rot="1" noChangeAspect="1" noChangeArrowheads="1" noTextEdit="1"/>
          </p:cNvSpPr>
          <p:nvPr>
            <p:ph type="sldImg"/>
          </p:nvPr>
        </p:nvSpPr>
        <p:spPr>
          <a:xfrm>
            <a:off x="2901950" y="530225"/>
            <a:ext cx="3492500" cy="2619375"/>
          </a:xfrm>
          <a:ln/>
        </p:spPr>
      </p:sp>
      <p:sp>
        <p:nvSpPr>
          <p:cNvPr id="70659" name="Rectangle 3"/>
          <p:cNvSpPr>
            <a:spLocks noGrp="1" noChangeArrowheads="1"/>
          </p:cNvSpPr>
          <p:nvPr>
            <p:ph type="body" idx="1"/>
          </p:nvPr>
        </p:nvSpPr>
        <p:spPr>
          <a:noFill/>
          <a:ln w="9525"/>
        </p:spPr>
        <p:txBody>
          <a:bodyPr/>
          <a:lstStyle/>
          <a:p>
            <a:r>
              <a:rPr lang="en-US" dirty="0"/>
              <a:t>In addition to introducing the concept of the </a:t>
            </a:r>
            <a:r>
              <a:rPr lang="en-US" i="1" dirty="0"/>
              <a:t>functional currency, </a:t>
            </a:r>
            <a:r>
              <a:rPr lang="en-US" dirty="0"/>
              <a:t>the FASB introduced some new terminology. The </a:t>
            </a:r>
            <a:r>
              <a:rPr lang="en-US" i="1" dirty="0"/>
              <a:t>reporting currency </a:t>
            </a:r>
            <a:r>
              <a:rPr lang="en-US" dirty="0"/>
              <a:t>is the currency in which the entity prepares its financial statements. For U.S.–based corporations, this is the U.S. dollar. If a foreign operation’s functional currency is the U.S. dollar, foreign currency balances must be </a:t>
            </a:r>
            <a:r>
              <a:rPr lang="en-US" i="1" dirty="0"/>
              <a:t>remeasured </a:t>
            </a:r>
            <a:r>
              <a:rPr lang="en-US" dirty="0"/>
              <a:t>into U.S. dollars using the temporal method with translation adjustments reported as </a:t>
            </a:r>
            <a:r>
              <a:rPr lang="en-US" i="1" dirty="0"/>
              <a:t>remeasurement gains and losses </a:t>
            </a:r>
            <a:r>
              <a:rPr lang="en-US" dirty="0"/>
              <a:t>in net income. When a foreign currency is the functional currency, foreign currency balances are </a:t>
            </a:r>
            <a:r>
              <a:rPr lang="en-US" i="1" dirty="0"/>
              <a:t>translated </a:t>
            </a:r>
            <a:r>
              <a:rPr lang="en-US" dirty="0"/>
              <a:t>using the current rate method and a </a:t>
            </a:r>
            <a:r>
              <a:rPr lang="en-US" i="1" dirty="0"/>
              <a:t>translation adjustment </a:t>
            </a:r>
            <a:r>
              <a:rPr lang="en-US" dirty="0"/>
              <a:t>is reported in the stockholders’ equity section of the balance sheet. </a:t>
            </a:r>
            <a:endParaRPr lang="en-US" b="0" i="0" dirty="0"/>
          </a:p>
        </p:txBody>
      </p:sp>
    </p:spTree>
    <p:extLst>
      <p:ext uri="{BB962C8B-B14F-4D97-AF65-F5344CB8AC3E}">
        <p14:creationId xmlns:p14="http://schemas.microsoft.com/office/powerpoint/2010/main" val="11386676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xfrm>
            <a:off x="2901950" y="530225"/>
            <a:ext cx="3492500" cy="2619375"/>
          </a:xfrm>
          <a:ln/>
        </p:spPr>
      </p:sp>
      <p:sp>
        <p:nvSpPr>
          <p:cNvPr id="75779" name="Rectangle 3"/>
          <p:cNvSpPr>
            <a:spLocks noGrp="1" noChangeArrowheads="1"/>
          </p:cNvSpPr>
          <p:nvPr>
            <p:ph type="body" idx="1"/>
          </p:nvPr>
        </p:nvSpPr>
        <p:spPr>
          <a:noFill/>
          <a:ln w="9525"/>
        </p:spPr>
        <p:txBody>
          <a:bodyPr/>
          <a:lstStyle/>
          <a:p>
            <a:r>
              <a:rPr lang="en-US" dirty="0"/>
              <a:t>Multinationals do not need to determine the functional currency of those foreign entities located in a </a:t>
            </a:r>
            <a:r>
              <a:rPr lang="en-US" i="1" dirty="0"/>
              <a:t>highly inflationary economy</a:t>
            </a:r>
            <a:r>
              <a:rPr lang="en-US" dirty="0"/>
              <a:t>. In those cases, entities must use the </a:t>
            </a:r>
            <a:r>
              <a:rPr lang="en-US" i="1" dirty="0"/>
              <a:t>temporal method with remeasurement gains or losses reported in net income</a:t>
            </a:r>
            <a:r>
              <a:rPr lang="en-US" dirty="0"/>
              <a:t>. </a:t>
            </a:r>
          </a:p>
          <a:p>
            <a:r>
              <a:rPr lang="en-US" dirty="0"/>
              <a:t>A country is defined as having a </a:t>
            </a:r>
            <a:r>
              <a:rPr lang="en-US" i="1" dirty="0"/>
              <a:t>highly inflationary economy </a:t>
            </a:r>
            <a:r>
              <a:rPr lang="en-US" dirty="0"/>
              <a:t>when its cumulative three-year inflation exceeds 100 percent. With compounding, this equates to an average of approximately 26 percent per year for three years in a row. Countries that have met this definition at some time include Argentina, Brazil, Israel, Mexico, and Turkey. In any given year, a country may or may not be classified as highly inflationary, depending on its most recent three-year experience with inflation. </a:t>
            </a:r>
          </a:p>
          <a:p>
            <a:r>
              <a:rPr lang="en-US" dirty="0"/>
              <a:t>One reason for this rule is to avoid a “disappearing plant problem” caused by using the current rate method in a country with high inflation. </a:t>
            </a:r>
            <a:endParaRPr lang="en-US" b="0" i="0" dirty="0"/>
          </a:p>
        </p:txBody>
      </p:sp>
    </p:spTree>
    <p:extLst>
      <p:ext uri="{BB962C8B-B14F-4D97-AF65-F5344CB8AC3E}">
        <p14:creationId xmlns:p14="http://schemas.microsoft.com/office/powerpoint/2010/main" val="967591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xfrm>
            <a:off x="2901950" y="530225"/>
            <a:ext cx="3492500" cy="2619375"/>
          </a:xfrm>
          <a:ln/>
        </p:spPr>
      </p:sp>
      <p:sp>
        <p:nvSpPr>
          <p:cNvPr id="54275" name="Rectangle 3"/>
          <p:cNvSpPr>
            <a:spLocks noGrp="1" noChangeArrowheads="1"/>
          </p:cNvSpPr>
          <p:nvPr>
            <p:ph type="body" idx="1"/>
          </p:nvPr>
        </p:nvSpPr>
        <p:spPr>
          <a:noFill/>
          <a:ln w="9525"/>
        </p:spPr>
        <p:txBody>
          <a:bodyPr/>
          <a:lstStyle/>
          <a:p>
            <a:pPr>
              <a:spcBef>
                <a:spcPts val="1223"/>
              </a:spcBef>
            </a:pPr>
            <a:r>
              <a:rPr lang="en-US" dirty="0"/>
              <a:t>This conversion and translation process must be carried out regardless of whether the foreign operation is a branch, joint venture, majority-owned subsidiary, or affiliate accounted for under the equity method. This chapter deals with the issue of translating foreign currency financial statements into the parent’s reporting currency. </a:t>
            </a:r>
          </a:p>
          <a:p>
            <a:pPr>
              <a:spcBef>
                <a:spcPts val="1223"/>
              </a:spcBef>
            </a:pPr>
            <a:r>
              <a:rPr lang="en-US" dirty="0"/>
              <a:t>Two major theoretical issues are related to the translation process: (1) which </a:t>
            </a:r>
            <a:r>
              <a:rPr lang="en-US" i="1" dirty="0"/>
              <a:t>translation method </a:t>
            </a:r>
            <a:r>
              <a:rPr lang="en-US" dirty="0"/>
              <a:t>should be used (the current rate method or the temporal method) and (2) where the resulting </a:t>
            </a:r>
            <a:r>
              <a:rPr lang="en-US" i="1" dirty="0"/>
              <a:t>translation adjustment </a:t>
            </a:r>
            <a:r>
              <a:rPr lang="en-US" dirty="0"/>
              <a:t>should be reported in the consolidated financial statements (as a translation gain/loss in net income or as a component of accumulated other comprehensive income in equity). In this chapter, these two issues are examined first from a conceptual perspective and second by the manner in which the FASB in the United States has resolved these issues. The chapter also discusses IFRS on this topic. </a:t>
            </a:r>
            <a:r>
              <a:rPr lang="en-US" b="1" dirty="0">
                <a:solidFill>
                  <a:srgbClr val="002060"/>
                </a:solidFill>
                <a:effectLst/>
              </a:rPr>
              <a:t> </a:t>
            </a:r>
            <a:endParaRPr lang="en-US" dirty="0"/>
          </a:p>
        </p:txBody>
      </p:sp>
    </p:spTree>
    <p:extLst>
      <p:ext uri="{BB962C8B-B14F-4D97-AF65-F5344CB8AC3E}">
        <p14:creationId xmlns:p14="http://schemas.microsoft.com/office/powerpoint/2010/main" val="34936299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ChangeArrowheads="1" noTextEdit="1"/>
          </p:cNvSpPr>
          <p:nvPr>
            <p:ph type="sldImg"/>
          </p:nvPr>
        </p:nvSpPr>
        <p:spPr>
          <a:xfrm>
            <a:off x="2901950" y="530225"/>
            <a:ext cx="3492500" cy="2619375"/>
          </a:xfrm>
          <a:ln/>
        </p:spPr>
      </p:sp>
      <p:sp>
        <p:nvSpPr>
          <p:cNvPr id="71683" name="Rectangle 3"/>
          <p:cNvSpPr>
            <a:spLocks noGrp="1" noChangeArrowheads="1"/>
          </p:cNvSpPr>
          <p:nvPr>
            <p:ph type="body" idx="1"/>
          </p:nvPr>
        </p:nvSpPr>
        <p:spPr>
          <a:noFill/>
          <a:ln w="9525"/>
        </p:spPr>
        <p:txBody>
          <a:bodyPr/>
          <a:lstStyle/>
          <a:p>
            <a:r>
              <a:rPr lang="en-US" dirty="0"/>
              <a:t>EXHIBIT 10.2 Indicators for Determining the Functional Currency </a:t>
            </a:r>
            <a:endParaRPr lang="en-US" b="0" dirty="0"/>
          </a:p>
        </p:txBody>
      </p:sp>
    </p:spTree>
    <p:extLst>
      <p:ext uri="{BB962C8B-B14F-4D97-AF65-F5344CB8AC3E}">
        <p14:creationId xmlns:p14="http://schemas.microsoft.com/office/powerpoint/2010/main" val="30664561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xfrm>
            <a:off x="2901950" y="530225"/>
            <a:ext cx="3492500" cy="2619375"/>
          </a:xfrm>
          <a:ln/>
        </p:spPr>
      </p:sp>
      <p:sp>
        <p:nvSpPr>
          <p:cNvPr id="76803" name="Rectangle 3"/>
          <p:cNvSpPr>
            <a:spLocks noGrp="1" noChangeArrowheads="1"/>
          </p:cNvSpPr>
          <p:nvPr>
            <p:ph type="body" idx="1"/>
          </p:nvPr>
        </p:nvSpPr>
        <p:spPr>
          <a:noFill/>
          <a:ln w="9525"/>
        </p:spPr>
        <p:txBody>
          <a:bodyPr/>
          <a:lstStyle/>
          <a:p>
            <a:pPr defTabSz="931774">
              <a:spcBef>
                <a:spcPts val="1223"/>
              </a:spcBef>
              <a:defRPr/>
            </a:pPr>
            <a:r>
              <a:rPr lang="en-US" dirty="0"/>
              <a:t>In some countries, such as Venezuela, there is more than one rate at which the local currency can be converted into foreign currency. Often there is an “official rate” that is available from the Central Bank, and a “parallel rate” that is available in the open (sometimes illegal) market. Or in some countries there is one rate for certain types of transactions and another rate for other transactions. The existence of multiple exchange rates raises the question of which exchange rate to use in the financial statement translation process. </a:t>
            </a:r>
            <a:endParaRPr lang="en-US" b="1" dirty="0">
              <a:solidFill>
                <a:srgbClr val="002060"/>
              </a:solidFill>
            </a:endParaRPr>
          </a:p>
        </p:txBody>
      </p:sp>
    </p:spTree>
    <p:extLst>
      <p:ext uri="{BB962C8B-B14F-4D97-AF65-F5344CB8AC3E}">
        <p14:creationId xmlns:p14="http://schemas.microsoft.com/office/powerpoint/2010/main" val="365579576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xfrm>
            <a:off x="2901950" y="530225"/>
            <a:ext cx="3492500" cy="2619375"/>
          </a:xfrm>
          <a:ln/>
        </p:spPr>
      </p:sp>
      <p:sp>
        <p:nvSpPr>
          <p:cNvPr id="76803" name="Rectangle 3"/>
          <p:cNvSpPr>
            <a:spLocks noGrp="1" noChangeArrowheads="1"/>
          </p:cNvSpPr>
          <p:nvPr>
            <p:ph type="body" idx="1"/>
          </p:nvPr>
        </p:nvSpPr>
        <p:spPr>
          <a:noFill/>
          <a:ln w="9525"/>
        </p:spPr>
        <p:txBody>
          <a:bodyPr/>
          <a:lstStyle/>
          <a:p>
            <a:pPr defTabSz="931774">
              <a:spcBef>
                <a:spcPts val="1223"/>
              </a:spcBef>
              <a:defRPr/>
            </a:pPr>
            <a:r>
              <a:rPr lang="en-US" dirty="0"/>
              <a:t>When the temporal method is used, ASC 830-20-30-3 indicates that the appropriate rate to use is the applicable rate at which a transaction could be settled, which is a matter for management judgment. </a:t>
            </a:r>
          </a:p>
          <a:p>
            <a:pPr defTabSz="931774">
              <a:spcBef>
                <a:spcPts val="1223"/>
              </a:spcBef>
              <a:defRPr/>
            </a:pPr>
            <a:r>
              <a:rPr lang="en-US" dirty="0"/>
              <a:t>When the current rate method is used, ASC 830-30-45-6 states that the exchange rate applicable for converting dividend remittances into U.S. dollars should be used to translate financial statements. Generally, this will be the official exchange rate established by the Central Bank or other governmental authority. </a:t>
            </a:r>
            <a:endParaRPr lang="en-US" b="1" dirty="0">
              <a:solidFill>
                <a:srgbClr val="002060"/>
              </a:solidFill>
            </a:endParaRPr>
          </a:p>
        </p:txBody>
      </p:sp>
    </p:spTree>
    <p:extLst>
      <p:ext uri="{BB962C8B-B14F-4D97-AF65-F5344CB8AC3E}">
        <p14:creationId xmlns:p14="http://schemas.microsoft.com/office/powerpoint/2010/main" val="12170151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a:xfrm>
            <a:off x="2901950" y="530225"/>
            <a:ext cx="3492500" cy="2619375"/>
          </a:xfrm>
          <a:ln/>
        </p:spPr>
      </p:sp>
      <p:sp>
        <p:nvSpPr>
          <p:cNvPr id="98307" name="Rectangle 3"/>
          <p:cNvSpPr>
            <a:spLocks noGrp="1" noChangeArrowheads="1"/>
          </p:cNvSpPr>
          <p:nvPr>
            <p:ph type="body" idx="1"/>
          </p:nvPr>
        </p:nvSpPr>
        <p:spPr>
          <a:noFill/>
          <a:ln w="9525"/>
        </p:spPr>
        <p:txBody>
          <a:bodyPr/>
          <a:lstStyle/>
          <a:p>
            <a:r>
              <a:rPr lang="en-US" i="1" dirty="0"/>
              <a:t>IAS 21, </a:t>
            </a:r>
            <a:r>
              <a:rPr lang="en-US" dirty="0"/>
              <a:t>“The Effects of Changes in Foreign Exchange Rates,” provides guidance in IFRS with respect to the translation of foreign currency financial statements. </a:t>
            </a:r>
            <a:r>
              <a:rPr lang="en-US" i="1" dirty="0"/>
              <a:t>IAS 21 </a:t>
            </a:r>
            <a:r>
              <a:rPr lang="en-US" dirty="0"/>
              <a:t>generally follows the functional currency approach introduced by the FASB. Under </a:t>
            </a:r>
            <a:r>
              <a:rPr lang="en-US" i="1" dirty="0"/>
              <a:t>IAS 21, </a:t>
            </a:r>
            <a:r>
              <a:rPr lang="en-US" dirty="0"/>
              <a:t>as is true under U.S. GAAP, a foreign subsidiary’s financial statements are translated using the current rate method when a foreign currency is the functional currency and are remeasured using the temporal method when the parent company’s currency is the functional currency. </a:t>
            </a:r>
          </a:p>
        </p:txBody>
      </p:sp>
    </p:spTree>
    <p:extLst>
      <p:ext uri="{BB962C8B-B14F-4D97-AF65-F5344CB8AC3E}">
        <p14:creationId xmlns:p14="http://schemas.microsoft.com/office/powerpoint/2010/main" val="72451708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a:xfrm>
            <a:off x="2901950" y="530225"/>
            <a:ext cx="3492500" cy="2619375"/>
          </a:xfrm>
          <a:ln/>
        </p:spPr>
      </p:sp>
      <p:sp>
        <p:nvSpPr>
          <p:cNvPr id="98307" name="Rectangle 3"/>
          <p:cNvSpPr>
            <a:spLocks noGrp="1" noChangeArrowheads="1"/>
          </p:cNvSpPr>
          <p:nvPr>
            <p:ph type="body" idx="1"/>
          </p:nvPr>
        </p:nvSpPr>
        <p:spPr>
          <a:noFill/>
          <a:ln w="9525"/>
        </p:spPr>
        <p:txBody>
          <a:bodyPr/>
          <a:lstStyle/>
          <a:p>
            <a:pPr marL="0" lvl="1" defTabSz="931774">
              <a:defRPr/>
            </a:pPr>
            <a:r>
              <a:rPr lang="en-US" dirty="0">
                <a:solidFill>
                  <a:srgbClr val="000000"/>
                </a:solidFill>
              </a:rPr>
              <a:t>Significant differences between IFRS and U.S. GAAP relate to (</a:t>
            </a:r>
            <a:r>
              <a:rPr lang="en-US" i="1" dirty="0">
                <a:solidFill>
                  <a:srgbClr val="000000"/>
                </a:solidFill>
              </a:rPr>
              <a:t>a</a:t>
            </a:r>
            <a:r>
              <a:rPr lang="en-US" dirty="0">
                <a:solidFill>
                  <a:srgbClr val="000000"/>
                </a:solidFill>
              </a:rPr>
              <a:t>) the hierarchy of factors used to determine the functional currency and (</a:t>
            </a:r>
            <a:r>
              <a:rPr lang="en-US" i="1" dirty="0">
                <a:solidFill>
                  <a:srgbClr val="000000"/>
                </a:solidFill>
              </a:rPr>
              <a:t>b</a:t>
            </a:r>
            <a:r>
              <a:rPr lang="en-US" dirty="0">
                <a:solidFill>
                  <a:srgbClr val="000000"/>
                </a:solidFill>
              </a:rPr>
              <a:t>) the method used to translate the foreign currency statements of a subsidiary located in a hyperinflationary country.</a:t>
            </a:r>
            <a:r>
              <a:rPr lang="en-US" b="1" dirty="0">
                <a:solidFill>
                  <a:srgbClr val="000000"/>
                </a:solidFill>
              </a:rPr>
              <a:t> </a:t>
            </a:r>
            <a:r>
              <a:rPr lang="en-US" dirty="0">
                <a:solidFill>
                  <a:srgbClr val="000000"/>
                </a:solidFill>
              </a:rPr>
              <a:t>Factors to be considered in determining functional currency of a foreign subsidiary in </a:t>
            </a:r>
            <a:r>
              <a:rPr lang="en-US" i="1" dirty="0">
                <a:solidFill>
                  <a:srgbClr val="000000"/>
                </a:solidFill>
              </a:rPr>
              <a:t>IAS 21 </a:t>
            </a:r>
            <a:r>
              <a:rPr lang="en-US" dirty="0">
                <a:solidFill>
                  <a:srgbClr val="000000"/>
                </a:solidFill>
              </a:rPr>
              <a:t>generally are consistent with U.S. GAAP functional currency indicators.</a:t>
            </a:r>
          </a:p>
          <a:p>
            <a:endParaRPr lang="en-US" dirty="0">
              <a:solidFill>
                <a:srgbClr val="000000"/>
              </a:solidFill>
            </a:endParaRPr>
          </a:p>
        </p:txBody>
      </p:sp>
    </p:spTree>
    <p:extLst>
      <p:ext uri="{BB962C8B-B14F-4D97-AF65-F5344CB8AC3E}">
        <p14:creationId xmlns:p14="http://schemas.microsoft.com/office/powerpoint/2010/main" val="25498437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a:xfrm>
            <a:off x="2901950" y="530225"/>
            <a:ext cx="3492500" cy="2619375"/>
          </a:xfrm>
          <a:ln/>
        </p:spPr>
      </p:sp>
      <p:sp>
        <p:nvSpPr>
          <p:cNvPr id="98307" name="Rectangle 3"/>
          <p:cNvSpPr>
            <a:spLocks noGrp="1" noChangeArrowheads="1"/>
          </p:cNvSpPr>
          <p:nvPr>
            <p:ph type="body" idx="1"/>
          </p:nvPr>
        </p:nvSpPr>
        <p:spPr>
          <a:noFill/>
          <a:ln w="9525"/>
        </p:spPr>
        <p:txBody>
          <a:bodyPr/>
          <a:lstStyle/>
          <a:p>
            <a:r>
              <a:rPr lang="en-US" dirty="0"/>
              <a:t>Although stated differently, the factors to be considered in determining the functional currency of a foreign subsidiary in </a:t>
            </a:r>
            <a:r>
              <a:rPr lang="en-US" i="1" dirty="0"/>
              <a:t>IAS 21 </a:t>
            </a:r>
            <a:r>
              <a:rPr lang="en-US" dirty="0"/>
              <a:t>generally are consistent with U.S. GAAP functional currency indicators. Specifically, </a:t>
            </a:r>
            <a:r>
              <a:rPr lang="en-US" i="1" dirty="0"/>
              <a:t>IAS 21 </a:t>
            </a:r>
            <a:r>
              <a:rPr lang="en-US" dirty="0"/>
              <a:t>indicates that the </a:t>
            </a:r>
            <a:r>
              <a:rPr lang="en-US" i="1" dirty="0"/>
              <a:t>primary </a:t>
            </a:r>
            <a:r>
              <a:rPr lang="en-US" dirty="0"/>
              <a:t>factors to be considered are: </a:t>
            </a:r>
          </a:p>
          <a:p>
            <a:pPr marL="228600" indent="-228600">
              <a:buFont typeface="+mj-lt"/>
              <a:buAutoNum type="arabicPeriod"/>
            </a:pPr>
            <a:r>
              <a:rPr lang="en-US" dirty="0"/>
              <a:t>The currency that mainly influences sales price. </a:t>
            </a:r>
          </a:p>
          <a:p>
            <a:pPr marL="228600" indent="-228600">
              <a:buFont typeface="+mj-lt"/>
              <a:buAutoNum type="arabicPeriod"/>
            </a:pPr>
            <a:r>
              <a:rPr lang="en-US" dirty="0"/>
              <a:t>The currency of the country whose competitive forces and regulations mainly determine sales price. </a:t>
            </a:r>
          </a:p>
          <a:p>
            <a:pPr marL="228600" indent="-228600">
              <a:buFont typeface="+mj-lt"/>
              <a:buAutoNum type="arabicPeriod"/>
            </a:pPr>
            <a:r>
              <a:rPr lang="en-US" dirty="0"/>
              <a:t>The currency that mainly influences labor, material, and other costs of providing goods and services. </a:t>
            </a:r>
          </a:p>
          <a:p>
            <a:pPr marL="0" lvl="1">
              <a:spcBef>
                <a:spcPts val="0"/>
              </a:spcBef>
              <a:spcAft>
                <a:spcPts val="0"/>
              </a:spcAft>
            </a:pPr>
            <a:endParaRPr lang="en-US" dirty="0"/>
          </a:p>
          <a:p>
            <a:pPr marL="0" lvl="1">
              <a:spcBef>
                <a:spcPts val="0"/>
              </a:spcBef>
              <a:spcAft>
                <a:spcPts val="0"/>
              </a:spcAft>
            </a:pPr>
            <a:r>
              <a:rPr lang="en-US" dirty="0"/>
              <a:t>Other factors to be considered are:</a:t>
            </a:r>
          </a:p>
          <a:p>
            <a:pPr marL="228600" lvl="1" indent="-228600">
              <a:spcBef>
                <a:spcPts val="0"/>
              </a:spcBef>
              <a:spcAft>
                <a:spcPts val="0"/>
              </a:spcAft>
              <a:buAutoNum type="arabicPeriod"/>
            </a:pPr>
            <a:r>
              <a:rPr lang="en-US" dirty="0"/>
              <a:t>The currency in which funds from financing activities are generated.</a:t>
            </a:r>
          </a:p>
          <a:p>
            <a:pPr marL="228600" lvl="1" indent="-228600">
              <a:spcBef>
                <a:spcPts val="0"/>
              </a:spcBef>
              <a:spcAft>
                <a:spcPts val="0"/>
              </a:spcAft>
              <a:buFont typeface="+mj-lt"/>
              <a:buAutoNum type="arabicPeriod"/>
            </a:pPr>
            <a:r>
              <a:rPr lang="en-US" dirty="0"/>
              <a:t>The currency in which receipts from operating activities are retained.</a:t>
            </a:r>
          </a:p>
          <a:p>
            <a:endParaRPr lang="en-US" dirty="0"/>
          </a:p>
        </p:txBody>
      </p:sp>
    </p:spTree>
    <p:extLst>
      <p:ext uri="{BB962C8B-B14F-4D97-AF65-F5344CB8AC3E}">
        <p14:creationId xmlns:p14="http://schemas.microsoft.com/office/powerpoint/2010/main" val="17534308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a:xfrm>
            <a:off x="2901950" y="530225"/>
            <a:ext cx="3492500" cy="2619375"/>
          </a:xfrm>
          <a:ln/>
        </p:spPr>
      </p:sp>
      <p:sp>
        <p:nvSpPr>
          <p:cNvPr id="98307" name="Rectangle 3"/>
          <p:cNvSpPr>
            <a:spLocks noGrp="1" noChangeArrowheads="1"/>
          </p:cNvSpPr>
          <p:nvPr>
            <p:ph type="body" idx="1"/>
          </p:nvPr>
        </p:nvSpPr>
        <p:spPr>
          <a:noFill/>
          <a:ln w="9525"/>
        </p:spPr>
        <p:txBody>
          <a:bodyPr/>
          <a:lstStyle/>
          <a:p>
            <a:r>
              <a:rPr lang="en-US" dirty="0"/>
              <a:t>Other factors to be considered are: </a:t>
            </a:r>
          </a:p>
          <a:p>
            <a:pPr marL="228600" indent="-228600">
              <a:buFont typeface="+mj-lt"/>
              <a:buAutoNum type="arabicPeriod"/>
            </a:pPr>
            <a:r>
              <a:rPr lang="en-US" dirty="0"/>
              <a:t>The currency in which funds from financing activities are generated. </a:t>
            </a:r>
          </a:p>
          <a:p>
            <a:pPr marL="228600" indent="-228600">
              <a:buFont typeface="+mj-lt"/>
              <a:buAutoNum type="arabicPeriod"/>
            </a:pPr>
            <a:r>
              <a:rPr lang="en-US" dirty="0"/>
              <a:t>The currency in which receipts from operating activities are retained. </a:t>
            </a:r>
          </a:p>
          <a:p>
            <a:pPr marL="228600" indent="-228600">
              <a:buFont typeface="+mj-lt"/>
              <a:buAutoNum type="arabicPeriod"/>
            </a:pPr>
            <a:r>
              <a:rPr lang="en-US" dirty="0"/>
              <a:t>Whether the foreign operation carries out its activities as an extension of the parent or with a significant degree of autonomy. </a:t>
            </a:r>
          </a:p>
          <a:p>
            <a:pPr marL="228600" indent="-228600">
              <a:buFont typeface="+mj-lt"/>
              <a:buAutoNum type="arabicPeriod"/>
            </a:pPr>
            <a:r>
              <a:rPr lang="en-US" dirty="0"/>
              <a:t>The volume of transactions with the parent. </a:t>
            </a:r>
          </a:p>
          <a:p>
            <a:pPr marL="228600" indent="-228600">
              <a:buFont typeface="+mj-lt"/>
              <a:buAutoNum type="arabicPeriod"/>
            </a:pPr>
            <a:r>
              <a:rPr lang="en-US" dirty="0"/>
              <a:t>Whether cash flows generated by the foreign operation directly affect the cash flows of the parent. </a:t>
            </a:r>
          </a:p>
          <a:p>
            <a:pPr marL="228600" indent="-228600">
              <a:buFont typeface="+mj-lt"/>
              <a:buAutoNum type="arabicPeriod"/>
            </a:pPr>
            <a:r>
              <a:rPr lang="en-US" dirty="0"/>
              <a:t>Whether cash flows generated by the foreign operation are sufficient to service its debt. </a:t>
            </a:r>
          </a:p>
          <a:p>
            <a:pPr marL="228600" indent="-228600">
              <a:buFont typeface="+mj-lt"/>
              <a:buAutoNum type="arabicPeriod"/>
            </a:pPr>
            <a:endParaRPr lang="en-US" dirty="0"/>
          </a:p>
          <a:p>
            <a:pPr marL="228600" indent="-228600">
              <a:buFont typeface="+mj-lt"/>
              <a:buAutoNum type="arabicPeriod"/>
            </a:pPr>
            <a:endParaRPr lang="en-US" dirty="0"/>
          </a:p>
        </p:txBody>
      </p:sp>
    </p:spTree>
    <p:extLst>
      <p:ext uri="{BB962C8B-B14F-4D97-AF65-F5344CB8AC3E}">
        <p14:creationId xmlns:p14="http://schemas.microsoft.com/office/powerpoint/2010/main" val="136254384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a:xfrm>
            <a:off x="2901950" y="530225"/>
            <a:ext cx="3492500" cy="2619375"/>
          </a:xfrm>
          <a:ln/>
        </p:spPr>
      </p:sp>
      <p:sp>
        <p:nvSpPr>
          <p:cNvPr id="98307" name="Rectangle 3"/>
          <p:cNvSpPr>
            <a:spLocks noGrp="1" noChangeArrowheads="1"/>
          </p:cNvSpPr>
          <p:nvPr>
            <p:ph type="body" idx="1"/>
          </p:nvPr>
        </p:nvSpPr>
        <p:spPr>
          <a:noFill/>
          <a:ln w="9525"/>
        </p:spPr>
        <p:txBody>
          <a:bodyPr/>
          <a:lstStyle/>
          <a:p>
            <a:r>
              <a:rPr lang="en-US" i="1" dirty="0"/>
              <a:t>IAS 21 </a:t>
            </a:r>
            <a:r>
              <a:rPr lang="en-US" dirty="0"/>
              <a:t>states that when the above indicators are mixed and the functional currency is not obvious, the parent must give priority to the primary indicators in determining the foreign entity’s functional currency. </a:t>
            </a:r>
          </a:p>
          <a:p>
            <a:r>
              <a:rPr lang="en-US" dirty="0"/>
              <a:t>As noted earlier, U.S. GAAP is silent with respect to weights to be assigned to various indicators to determine the functional currency and there is no hierarchy provided. Because of this difference in the functional currency determination process, it is possible that a foreign subsidiary could be determined to have a functional currency under </a:t>
            </a:r>
          </a:p>
        </p:txBody>
      </p:sp>
    </p:spTree>
    <p:extLst>
      <p:ext uri="{BB962C8B-B14F-4D97-AF65-F5344CB8AC3E}">
        <p14:creationId xmlns:p14="http://schemas.microsoft.com/office/powerpoint/2010/main" val="316489795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a:xfrm>
            <a:off x="2901950" y="530225"/>
            <a:ext cx="3492500" cy="2619375"/>
          </a:xfrm>
          <a:ln/>
        </p:spPr>
      </p:sp>
      <p:sp>
        <p:nvSpPr>
          <p:cNvPr id="98307" name="Rectangle 3"/>
          <p:cNvSpPr>
            <a:spLocks noGrp="1" noChangeArrowheads="1"/>
          </p:cNvSpPr>
          <p:nvPr>
            <p:ph type="body" idx="1"/>
          </p:nvPr>
        </p:nvSpPr>
        <p:spPr>
          <a:noFill/>
          <a:ln w="9525"/>
        </p:spPr>
        <p:txBody>
          <a:bodyPr/>
          <a:lstStyle/>
          <a:p>
            <a:r>
              <a:rPr lang="en-US" dirty="0"/>
              <a:t>Under </a:t>
            </a:r>
            <a:r>
              <a:rPr lang="en-US" i="1" dirty="0"/>
              <a:t>IAS 21, </a:t>
            </a:r>
            <a:r>
              <a:rPr lang="en-US" dirty="0"/>
              <a:t>the financial statements of a foreign subsidiary located in a hyperinflationary economy are translated into the parent’s currency using a two-step process. First, the financial statements are restated for local inflation in accordance with </a:t>
            </a:r>
            <a:r>
              <a:rPr lang="en-US" i="1" dirty="0"/>
              <a:t>IAS 29, </a:t>
            </a:r>
            <a:r>
              <a:rPr lang="en-US" dirty="0"/>
              <a:t>“Financial Reporting in Hyperinflationary Economies.” Second, each financial statement line item, which has now been restated for local inflation, is translated using the current exchange rate. In effect, neither the temporal method nor the current rate method is used when the subsidiary is located in a country experiencing hyperinflation. Because all balance sheet accounts, including stockholders’ equity, are translated at the current exchange rate, a translation adjustment does not exist. </a:t>
            </a:r>
          </a:p>
        </p:txBody>
      </p:sp>
    </p:spTree>
    <p:extLst>
      <p:ext uri="{BB962C8B-B14F-4D97-AF65-F5344CB8AC3E}">
        <p14:creationId xmlns:p14="http://schemas.microsoft.com/office/powerpoint/2010/main" val="251621279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a:xfrm>
            <a:off x="2901950" y="530225"/>
            <a:ext cx="3492500" cy="2619375"/>
          </a:xfrm>
          <a:ln/>
        </p:spPr>
      </p:sp>
      <p:sp>
        <p:nvSpPr>
          <p:cNvPr id="98307" name="Rectangle 3"/>
          <p:cNvSpPr>
            <a:spLocks noGrp="1" noChangeArrowheads="1"/>
          </p:cNvSpPr>
          <p:nvPr>
            <p:ph type="body" idx="1"/>
          </p:nvPr>
        </p:nvSpPr>
        <p:spPr>
          <a:noFill/>
          <a:ln w="9525"/>
        </p:spPr>
        <p:txBody>
          <a:bodyPr/>
          <a:lstStyle/>
          <a:p>
            <a:r>
              <a:rPr lang="en-US" i="1" dirty="0"/>
              <a:t>IAS 29 </a:t>
            </a:r>
            <a:r>
              <a:rPr lang="en-US" dirty="0"/>
              <a:t>provides a list of characteristics that indicate hyperinflation, including (</a:t>
            </a:r>
            <a:r>
              <a:rPr lang="en-US" i="1" dirty="0"/>
              <a:t>a</a:t>
            </a:r>
            <a:r>
              <a:rPr lang="en-US" dirty="0"/>
              <a:t>) the general population prefers to keep its wealth in a relatively stable foreign currency; (</a:t>
            </a:r>
            <a:r>
              <a:rPr lang="en-US" i="1" dirty="0"/>
              <a:t>b</a:t>
            </a:r>
            <a:r>
              <a:rPr lang="en-US" dirty="0"/>
              <a:t>) interest rates, wages, and other prices are linked to a price index; and (</a:t>
            </a:r>
            <a:r>
              <a:rPr lang="en-US" i="1" dirty="0"/>
              <a:t>c</a:t>
            </a:r>
            <a:r>
              <a:rPr lang="en-US" dirty="0"/>
              <a:t>) the cumulative rate of inflation over three years is approaching, or exceeds, 100 percent. As noted earlier in this chapter, under current U.S. GAAP, the financial statements of a foreign subsidiary located in a highly inflationary economy must be translated using the temporal method, and high inflation is defined as a cumulative three-year inflation of 100 percent or more. </a:t>
            </a:r>
          </a:p>
        </p:txBody>
      </p:sp>
    </p:spTree>
    <p:extLst>
      <p:ext uri="{BB962C8B-B14F-4D97-AF65-F5344CB8AC3E}">
        <p14:creationId xmlns:p14="http://schemas.microsoft.com/office/powerpoint/2010/main" val="948764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xfrm>
            <a:off x="2901950" y="530225"/>
            <a:ext cx="3492500" cy="2619375"/>
          </a:xfrm>
          <a:ln/>
        </p:spPr>
      </p:sp>
      <p:sp>
        <p:nvSpPr>
          <p:cNvPr id="54275" name="Rectangle 3"/>
          <p:cNvSpPr>
            <a:spLocks noGrp="1" noChangeArrowheads="1"/>
          </p:cNvSpPr>
          <p:nvPr>
            <p:ph type="body" idx="1"/>
          </p:nvPr>
        </p:nvSpPr>
        <p:spPr>
          <a:noFill/>
          <a:ln w="9525"/>
        </p:spPr>
        <p:txBody>
          <a:bodyPr/>
          <a:lstStyle/>
          <a:p>
            <a:r>
              <a:rPr lang="en-US" dirty="0"/>
              <a:t>Two methods currently are used in the United States and most other countries to translate foreign currency financial statements into the parent company’s reporting currency, and </a:t>
            </a:r>
            <a:r>
              <a:rPr lang="en-US" i="1" dirty="0"/>
              <a:t>two types of exchange rates </a:t>
            </a:r>
            <a:r>
              <a:rPr lang="en-US" dirty="0"/>
              <a:t>are used in applying these methods: </a:t>
            </a:r>
          </a:p>
          <a:p>
            <a:r>
              <a:rPr lang="en-US" dirty="0"/>
              <a:t>1. </a:t>
            </a:r>
            <a:r>
              <a:rPr lang="en-US" i="1" dirty="0"/>
              <a:t>Historical exchange rate: </a:t>
            </a:r>
            <a:r>
              <a:rPr lang="en-US" dirty="0"/>
              <a:t>the exchange rate that existed when a transaction occurred. </a:t>
            </a:r>
          </a:p>
          <a:p>
            <a:r>
              <a:rPr lang="en-US" dirty="0"/>
              <a:t>2. </a:t>
            </a:r>
            <a:r>
              <a:rPr lang="en-US" i="1" dirty="0"/>
              <a:t>Current exchange rate: </a:t>
            </a:r>
            <a:r>
              <a:rPr lang="en-US" dirty="0"/>
              <a:t>the exchange rate that exists at the balance sheet date. </a:t>
            </a:r>
          </a:p>
          <a:p>
            <a:r>
              <a:rPr lang="en-US" dirty="0"/>
              <a:t>Translation methods differ as to which balance sheet and income statement accounts are translated at historical exchange rates and which are translated at current exchange rates. </a:t>
            </a:r>
          </a:p>
        </p:txBody>
      </p:sp>
    </p:spTree>
    <p:extLst>
      <p:ext uri="{BB962C8B-B14F-4D97-AF65-F5344CB8AC3E}">
        <p14:creationId xmlns:p14="http://schemas.microsoft.com/office/powerpoint/2010/main" val="163200213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2901950" y="530225"/>
            <a:ext cx="3492500" cy="2619375"/>
          </a:xfrm>
          <a:ln/>
        </p:spPr>
      </p:sp>
      <p:sp>
        <p:nvSpPr>
          <p:cNvPr id="52227" name="Rectangle 3"/>
          <p:cNvSpPr>
            <a:spLocks noGrp="1" noChangeArrowheads="1"/>
          </p:cNvSpPr>
          <p:nvPr>
            <p:ph type="body" idx="1"/>
          </p:nvPr>
        </p:nvSpPr>
        <p:spPr>
          <a:noFill/>
          <a:ln w="9525"/>
        </p:spPr>
        <p:txBody>
          <a:bodyPr/>
          <a:lstStyle/>
          <a:p>
            <a:r>
              <a:rPr lang="en-US" dirty="0"/>
              <a:t>LO 10-3: Translate a foreign subsidiary’s financial statements into its parent’s reporting currency using the current rate method and calculate the related translation adjustment. </a:t>
            </a:r>
          </a:p>
        </p:txBody>
      </p:sp>
    </p:spTree>
    <p:extLst>
      <p:ext uri="{BB962C8B-B14F-4D97-AF65-F5344CB8AC3E}">
        <p14:creationId xmlns:p14="http://schemas.microsoft.com/office/powerpoint/2010/main" val="254299920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xfrm>
            <a:off x="2901950" y="530225"/>
            <a:ext cx="3492500" cy="2619375"/>
          </a:xfrm>
          <a:ln/>
        </p:spPr>
      </p:sp>
      <p:sp>
        <p:nvSpPr>
          <p:cNvPr id="76803" name="Rectangle 3"/>
          <p:cNvSpPr>
            <a:spLocks noGrp="1" noChangeArrowheads="1"/>
          </p:cNvSpPr>
          <p:nvPr>
            <p:ph type="body" idx="1"/>
          </p:nvPr>
        </p:nvSpPr>
        <p:spPr>
          <a:noFill/>
          <a:ln w="9525"/>
        </p:spPr>
        <p:txBody>
          <a:bodyPr/>
          <a:lstStyle/>
          <a:p>
            <a:pPr defTabSz="931774">
              <a:defRPr/>
            </a:pPr>
            <a:r>
              <a:rPr lang="en-US" dirty="0"/>
              <a:t>The amount of the cumulative translation adjustment can be determined indirectly as the amount that is needed to keep the translated balance sheet in balance. Translating the income statement first, followed by the statement of retained earnings, and then the balance sheet, facilitates the translation adjustment being reported in the balance sheet. (Conversely, the balance sheet is remeasured first when the temporal method is used.) </a:t>
            </a:r>
          </a:p>
        </p:txBody>
      </p:sp>
    </p:spTree>
    <p:extLst>
      <p:ext uri="{BB962C8B-B14F-4D97-AF65-F5344CB8AC3E}">
        <p14:creationId xmlns:p14="http://schemas.microsoft.com/office/powerpoint/2010/main" val="238707736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xfrm>
            <a:off x="2901950" y="530225"/>
            <a:ext cx="3492500" cy="2619375"/>
          </a:xfrm>
          <a:ln/>
        </p:spPr>
      </p:sp>
      <p:sp>
        <p:nvSpPr>
          <p:cNvPr id="76803" name="Rectangle 3"/>
          <p:cNvSpPr>
            <a:spLocks noGrp="1" noChangeArrowheads="1"/>
          </p:cNvSpPr>
          <p:nvPr>
            <p:ph type="body" idx="1"/>
          </p:nvPr>
        </p:nvSpPr>
        <p:spPr>
          <a:noFill/>
          <a:ln w="9525"/>
        </p:spPr>
        <p:txBody>
          <a:bodyPr/>
          <a:lstStyle/>
          <a:p>
            <a:r>
              <a:rPr lang="en-US" dirty="0"/>
              <a:t>All revenues and expenses are translated at the exchange rate in effect at the date of accounting recognition. We utilize the weighted average exchange rate for 2017 here because each revenue and expense in this illustration would have been recognized evenly throughout the year. However, when an income account, such as a gain or loss, occurs at a specific point in time, the exchange rate as of that date is applied. Depreciation and amortization expenses also are translated at the average rate for the year. These expenses accrue evenly throughout the year even though the journal entry to recognize them might not have been made until year-end for convenience. </a:t>
            </a:r>
          </a:p>
        </p:txBody>
      </p:sp>
    </p:spTree>
    <p:extLst>
      <p:ext uri="{BB962C8B-B14F-4D97-AF65-F5344CB8AC3E}">
        <p14:creationId xmlns:p14="http://schemas.microsoft.com/office/powerpoint/2010/main" val="16022042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xfrm>
            <a:off x="2901950" y="530225"/>
            <a:ext cx="3492500" cy="2619375"/>
          </a:xfrm>
          <a:ln/>
        </p:spPr>
      </p:sp>
      <p:sp>
        <p:nvSpPr>
          <p:cNvPr id="76803" name="Rectangle 3"/>
          <p:cNvSpPr>
            <a:spLocks noGrp="1" noChangeArrowheads="1"/>
          </p:cNvSpPr>
          <p:nvPr>
            <p:ph type="body" idx="1"/>
          </p:nvPr>
        </p:nvSpPr>
        <p:spPr>
          <a:noFill/>
          <a:ln w="9525"/>
        </p:spPr>
        <p:txBody>
          <a:bodyPr/>
          <a:lstStyle/>
          <a:p>
            <a:r>
              <a:rPr lang="en-US" dirty="0"/>
              <a:t>Depreciation and amortization expenses also are translated at the average rate for the year. These expenses accrue evenly throughout the year even though the journal entry to recognize them might not have been made until year-end for convenience. The translated amount of net income for 2017 is brought down from the income statement into the statement of retained earnings. Dividends are translated at the exchange rate on the date of declaration. </a:t>
            </a:r>
          </a:p>
        </p:txBody>
      </p:sp>
    </p:spTree>
    <p:extLst>
      <p:ext uri="{BB962C8B-B14F-4D97-AF65-F5344CB8AC3E}">
        <p14:creationId xmlns:p14="http://schemas.microsoft.com/office/powerpoint/2010/main" val="59892624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xfrm>
            <a:off x="2901950" y="530225"/>
            <a:ext cx="3492500" cy="2619375"/>
          </a:xfrm>
          <a:ln/>
        </p:spPr>
      </p:sp>
      <p:sp>
        <p:nvSpPr>
          <p:cNvPr id="76803" name="Rectangle 3"/>
          <p:cNvSpPr>
            <a:spLocks noGrp="1" noChangeArrowheads="1"/>
          </p:cNvSpPr>
          <p:nvPr>
            <p:ph type="body" idx="1"/>
          </p:nvPr>
        </p:nvSpPr>
        <p:spPr>
          <a:noFill/>
          <a:ln w="9525"/>
        </p:spPr>
        <p:txBody>
          <a:bodyPr/>
          <a:lstStyle/>
          <a:p>
            <a:r>
              <a:rPr lang="en-US" dirty="0"/>
              <a:t>The translation adjustment also can be calculated by considering the impact of exchange rate changes on the beginning balance and subsequent changes in the net asset position summarized as follows: </a:t>
            </a:r>
          </a:p>
          <a:p>
            <a:pPr marL="228600" indent="-228600">
              <a:buFont typeface="+mj-lt"/>
              <a:buAutoNum type="arabicPeriod"/>
            </a:pPr>
            <a:r>
              <a:rPr lang="en-US" dirty="0"/>
              <a:t>Translate the net asset balance of the subsidiary at the beginning of the year at the exchange rate in effect on that date (</a:t>
            </a:r>
            <a:r>
              <a:rPr lang="en-US" i="1" dirty="0"/>
              <a:t>a</a:t>
            </a:r>
            <a:r>
              <a:rPr lang="en-US" dirty="0"/>
              <a:t>). </a:t>
            </a:r>
          </a:p>
          <a:p>
            <a:pPr marL="228600" indent="-228600">
              <a:buFont typeface="+mj-lt"/>
              <a:buAutoNum type="arabicPeriod"/>
            </a:pPr>
            <a:r>
              <a:rPr lang="en-US" dirty="0"/>
              <a:t>Translate individual increases and decreases in the net asset balance during the year at the rates in effect when those increases and decreases occurred (</a:t>
            </a:r>
            <a:r>
              <a:rPr lang="en-US" i="1" dirty="0"/>
              <a:t>b</a:t>
            </a:r>
            <a:r>
              <a:rPr lang="en-US" dirty="0"/>
              <a:t>). Only a few events, such as net income, dividends, stock issuance, and the acquisition of treasury stock, actually change net assets. Transactions such as the acquisition of equipment or the payment of a liability have no effect on total net assets. </a:t>
            </a:r>
          </a:p>
          <a:p>
            <a:pPr marL="228600" indent="-228600">
              <a:buFont typeface="+mj-lt"/>
              <a:buAutoNum type="arabicPeriod"/>
            </a:pPr>
            <a:r>
              <a:rPr lang="en-US" dirty="0"/>
              <a:t>Combine the translated beginning net asset balance (</a:t>
            </a:r>
            <a:r>
              <a:rPr lang="en-US" i="1" dirty="0"/>
              <a:t>a</a:t>
            </a:r>
            <a:r>
              <a:rPr lang="en-US" dirty="0"/>
              <a:t>) and the translated value of the individual changes (</a:t>
            </a:r>
            <a:r>
              <a:rPr lang="en-US" i="1" dirty="0"/>
              <a:t>b</a:t>
            </a:r>
            <a:r>
              <a:rPr lang="en-US" dirty="0"/>
              <a:t>) to arrive at the relative value of the net assets being held prior to the impact of any exchange rate fluctuations during the year (</a:t>
            </a:r>
            <a:r>
              <a:rPr lang="en-US" i="1" dirty="0"/>
              <a:t>c</a:t>
            </a:r>
            <a:r>
              <a:rPr lang="en-US" dirty="0"/>
              <a:t>). </a:t>
            </a:r>
          </a:p>
          <a:p>
            <a:pPr marL="228600" indent="-228600">
              <a:buFont typeface="+mj-lt"/>
              <a:buAutoNum type="arabicPeriod"/>
            </a:pPr>
            <a:r>
              <a:rPr lang="en-US" dirty="0"/>
              <a:t>Translate the ending net asset balance at the current exchange rate to determine the reported value after all exchange rate changes have occurred (</a:t>
            </a:r>
            <a:r>
              <a:rPr lang="en-US" i="1" dirty="0"/>
              <a:t>d</a:t>
            </a:r>
            <a:r>
              <a:rPr lang="en-US" dirty="0"/>
              <a:t>). </a:t>
            </a:r>
          </a:p>
          <a:p>
            <a:pPr marL="228600" indent="-228600">
              <a:buFont typeface="+mj-lt"/>
              <a:buAutoNum type="arabicPeriod"/>
            </a:pPr>
            <a:r>
              <a:rPr lang="en-US" dirty="0"/>
              <a:t>Compare the translated value of the net assets prior to any rate changes (</a:t>
            </a:r>
            <a:r>
              <a:rPr lang="en-US" i="1" dirty="0"/>
              <a:t>c</a:t>
            </a:r>
            <a:r>
              <a:rPr lang="en-US" dirty="0"/>
              <a:t>) with the ending translated value (</a:t>
            </a:r>
            <a:r>
              <a:rPr lang="en-US" i="1" dirty="0"/>
              <a:t>d</a:t>
            </a:r>
            <a:r>
              <a:rPr lang="en-US" dirty="0"/>
              <a:t>). The difference is the result of exchange rate changes during the period. If (</a:t>
            </a:r>
            <a:r>
              <a:rPr lang="en-US" i="1" dirty="0"/>
              <a:t>c</a:t>
            </a:r>
            <a:r>
              <a:rPr lang="en-US" dirty="0"/>
              <a:t>) is higher than (</a:t>
            </a:r>
            <a:r>
              <a:rPr lang="en-US" i="1" dirty="0"/>
              <a:t>d</a:t>
            </a:r>
            <a:r>
              <a:rPr lang="en-US" dirty="0"/>
              <a:t>)</a:t>
            </a:r>
            <a:r>
              <a:rPr lang="en-US" i="1" dirty="0"/>
              <a:t>, </a:t>
            </a:r>
            <a:r>
              <a:rPr lang="en-US" dirty="0"/>
              <a:t>a negative (debit) translation adjustment arises. If (</a:t>
            </a:r>
            <a:r>
              <a:rPr lang="en-US" i="1" dirty="0"/>
              <a:t>d</a:t>
            </a:r>
            <a:r>
              <a:rPr lang="en-US" dirty="0"/>
              <a:t>) is higher than (</a:t>
            </a:r>
            <a:r>
              <a:rPr lang="en-US" i="1" dirty="0"/>
              <a:t>c</a:t>
            </a:r>
            <a:r>
              <a:rPr lang="en-US" dirty="0"/>
              <a:t>)</a:t>
            </a:r>
            <a:r>
              <a:rPr lang="en-US" i="1" dirty="0"/>
              <a:t>, </a:t>
            </a:r>
            <a:r>
              <a:rPr lang="en-US" dirty="0"/>
              <a:t>a positive (credit) translation adjustment results. </a:t>
            </a:r>
          </a:p>
        </p:txBody>
      </p:sp>
    </p:spTree>
    <p:extLst>
      <p:ext uri="{BB962C8B-B14F-4D97-AF65-F5344CB8AC3E}">
        <p14:creationId xmlns:p14="http://schemas.microsoft.com/office/powerpoint/2010/main" val="12700964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xfrm>
            <a:off x="2901950" y="530225"/>
            <a:ext cx="3492500" cy="2619375"/>
          </a:xfrm>
          <a:ln/>
        </p:spPr>
      </p:sp>
      <p:sp>
        <p:nvSpPr>
          <p:cNvPr id="76803" name="Rectangle 3"/>
          <p:cNvSpPr>
            <a:spLocks noGrp="1" noChangeArrowheads="1"/>
          </p:cNvSpPr>
          <p:nvPr>
            <p:ph type="body" idx="1"/>
          </p:nvPr>
        </p:nvSpPr>
        <p:spPr>
          <a:noFill/>
          <a:ln w="9525"/>
        </p:spPr>
        <p:txBody>
          <a:bodyPr/>
          <a:lstStyle/>
          <a:p>
            <a:r>
              <a:rPr lang="en-US" dirty="0"/>
              <a:t>The translation adjustment also can be calculated by considering the impact of exchange rate changes on the beginning balance and subsequent changes in the net asset position summarized as follows: </a:t>
            </a:r>
          </a:p>
          <a:p>
            <a:pPr marL="228600" indent="-228600">
              <a:buFont typeface="+mj-lt"/>
              <a:buAutoNum type="arabicPeriod"/>
            </a:pPr>
            <a:r>
              <a:rPr lang="en-US" dirty="0"/>
              <a:t>Translate the net asset balance of the subsidiary at the beginning of the year at the exchange rate in effect on that date (</a:t>
            </a:r>
            <a:r>
              <a:rPr lang="en-US" i="1" dirty="0"/>
              <a:t>a</a:t>
            </a:r>
            <a:r>
              <a:rPr lang="en-US" dirty="0"/>
              <a:t>). </a:t>
            </a:r>
          </a:p>
          <a:p>
            <a:pPr marL="228600" indent="-228600">
              <a:buFont typeface="+mj-lt"/>
              <a:buAutoNum type="arabicPeriod"/>
            </a:pPr>
            <a:r>
              <a:rPr lang="en-US" dirty="0"/>
              <a:t>Translate individual increases and decreases in the net asset balance during the year at the rates in effect when those increases and decreases occurred (</a:t>
            </a:r>
            <a:r>
              <a:rPr lang="en-US" i="1" dirty="0"/>
              <a:t>b</a:t>
            </a:r>
            <a:r>
              <a:rPr lang="en-US" dirty="0"/>
              <a:t>). Only a few events, such as net income, dividends, stock issuance, and the acquisition of treasury stock, actually change net assets. Transactions such as the acquisition of equipment or the payment of a liability have no effect on total net assets. </a:t>
            </a:r>
          </a:p>
          <a:p>
            <a:pPr marL="228600" indent="-228600">
              <a:buFont typeface="+mj-lt"/>
              <a:buAutoNum type="arabicPeriod"/>
            </a:pPr>
            <a:r>
              <a:rPr lang="en-US" dirty="0"/>
              <a:t>Combine the translated beginning net asset balance (</a:t>
            </a:r>
            <a:r>
              <a:rPr lang="en-US" i="1" dirty="0"/>
              <a:t>a</a:t>
            </a:r>
            <a:r>
              <a:rPr lang="en-US" dirty="0"/>
              <a:t>) and the translated value of the individual changes (</a:t>
            </a:r>
            <a:r>
              <a:rPr lang="en-US" i="1" dirty="0"/>
              <a:t>b</a:t>
            </a:r>
            <a:r>
              <a:rPr lang="en-US" dirty="0"/>
              <a:t>) to arrive at the relative value of the net assets being held prior to the impact of any exchange rate fluctuations during the year (</a:t>
            </a:r>
            <a:r>
              <a:rPr lang="en-US" i="1" dirty="0"/>
              <a:t>c</a:t>
            </a:r>
            <a:r>
              <a:rPr lang="en-US" dirty="0"/>
              <a:t>). </a:t>
            </a:r>
          </a:p>
          <a:p>
            <a:pPr marL="228600" indent="-228600">
              <a:buFont typeface="+mj-lt"/>
              <a:buAutoNum type="arabicPeriod"/>
            </a:pPr>
            <a:r>
              <a:rPr lang="en-US" dirty="0"/>
              <a:t>Translate the ending net asset balance at the current exchange rate to determine the reported value after all exchange rate changes have occurred (</a:t>
            </a:r>
            <a:r>
              <a:rPr lang="en-US" i="1" dirty="0"/>
              <a:t>d</a:t>
            </a:r>
            <a:r>
              <a:rPr lang="en-US" dirty="0"/>
              <a:t>). </a:t>
            </a:r>
          </a:p>
        </p:txBody>
      </p:sp>
    </p:spTree>
    <p:extLst>
      <p:ext uri="{BB962C8B-B14F-4D97-AF65-F5344CB8AC3E}">
        <p14:creationId xmlns:p14="http://schemas.microsoft.com/office/powerpoint/2010/main" val="319314411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xfrm>
            <a:off x="2901950" y="530225"/>
            <a:ext cx="3492500" cy="2619375"/>
          </a:xfrm>
          <a:ln/>
        </p:spPr>
      </p:sp>
      <p:sp>
        <p:nvSpPr>
          <p:cNvPr id="76803" name="Rectangle 3"/>
          <p:cNvSpPr>
            <a:spLocks noGrp="1" noChangeArrowheads="1"/>
          </p:cNvSpPr>
          <p:nvPr>
            <p:ph type="body" idx="1"/>
          </p:nvPr>
        </p:nvSpPr>
        <p:spPr>
          <a:noFill/>
          <a:ln w="9525"/>
        </p:spPr>
        <p:txBody>
          <a:bodyPr/>
          <a:lstStyle/>
          <a:p>
            <a:r>
              <a:rPr lang="en-US" dirty="0"/>
              <a:t>The translation adjustment also can be calculated by considering the impact of exchange rate changes on the beginning balance and subsequent changes in the net asset position summarized as follows: </a:t>
            </a:r>
          </a:p>
          <a:p>
            <a:pPr marL="228600" indent="-228600">
              <a:buFont typeface="+mj-lt"/>
              <a:buAutoNum type="arabicPeriod"/>
            </a:pPr>
            <a:r>
              <a:rPr lang="en-US" dirty="0"/>
              <a:t>Translate the net asset balance of the subsidiary at the beginning of the year at the exchange rate in effect on that date (</a:t>
            </a:r>
            <a:r>
              <a:rPr lang="en-US" i="1" dirty="0"/>
              <a:t>a</a:t>
            </a:r>
            <a:r>
              <a:rPr lang="en-US" dirty="0"/>
              <a:t>). </a:t>
            </a:r>
          </a:p>
          <a:p>
            <a:pPr marL="228600" indent="-228600">
              <a:buFont typeface="+mj-lt"/>
              <a:buAutoNum type="arabicPeriod"/>
            </a:pPr>
            <a:r>
              <a:rPr lang="en-US" dirty="0"/>
              <a:t>Translate individual increases and decreases in the net asset balance during the year at the rates in effect when those increases and decreases occurred (</a:t>
            </a:r>
            <a:r>
              <a:rPr lang="en-US" i="1" dirty="0"/>
              <a:t>b</a:t>
            </a:r>
            <a:r>
              <a:rPr lang="en-US" dirty="0"/>
              <a:t>). Only a few events, such as net income, dividends, stock issuance, and the acquisition of treasury stock, actually change net assets. Transactions such as the acquisition of equipment or the payment of a liability have no effect on total net assets. </a:t>
            </a:r>
          </a:p>
          <a:p>
            <a:pPr marL="228600" indent="-228600">
              <a:buFont typeface="+mj-lt"/>
              <a:buAutoNum type="arabicPeriod"/>
            </a:pPr>
            <a:r>
              <a:rPr lang="en-US" dirty="0"/>
              <a:t>Combine the translated beginning net asset balance (</a:t>
            </a:r>
            <a:r>
              <a:rPr lang="en-US" i="1" dirty="0"/>
              <a:t>a</a:t>
            </a:r>
            <a:r>
              <a:rPr lang="en-US" dirty="0"/>
              <a:t>) and the translated value of the individual changes (</a:t>
            </a:r>
            <a:r>
              <a:rPr lang="en-US" i="1" dirty="0"/>
              <a:t>b</a:t>
            </a:r>
            <a:r>
              <a:rPr lang="en-US" dirty="0"/>
              <a:t>) to arrive at the relative value of the net assets being held prior to the impact of any exchange rate fluctuations during the year (</a:t>
            </a:r>
            <a:r>
              <a:rPr lang="en-US" i="1" dirty="0"/>
              <a:t>c</a:t>
            </a:r>
            <a:r>
              <a:rPr lang="en-US" dirty="0"/>
              <a:t>). </a:t>
            </a:r>
          </a:p>
          <a:p>
            <a:pPr marL="228600" indent="-228600">
              <a:buFont typeface="+mj-lt"/>
              <a:buAutoNum type="arabicPeriod"/>
            </a:pPr>
            <a:r>
              <a:rPr lang="en-US" dirty="0"/>
              <a:t>Translate the ending net asset balance at the current exchange rate to determine the reported value after all exchange rate changes have occurred (</a:t>
            </a:r>
            <a:r>
              <a:rPr lang="en-US" i="1" dirty="0"/>
              <a:t>d</a:t>
            </a:r>
            <a:r>
              <a:rPr lang="en-US" dirty="0"/>
              <a:t>). </a:t>
            </a:r>
          </a:p>
          <a:p>
            <a:pPr marL="228600" indent="-228600">
              <a:buFont typeface="+mj-lt"/>
              <a:buAutoNum type="arabicPeriod"/>
            </a:pPr>
            <a:r>
              <a:rPr lang="en-US" dirty="0"/>
              <a:t>Compare the translated value of the net assets prior to any rate changes (</a:t>
            </a:r>
            <a:r>
              <a:rPr lang="en-US" i="1" dirty="0"/>
              <a:t>c</a:t>
            </a:r>
            <a:r>
              <a:rPr lang="en-US" dirty="0"/>
              <a:t>) with the ending translated value (</a:t>
            </a:r>
            <a:r>
              <a:rPr lang="en-US" i="1" dirty="0"/>
              <a:t>d</a:t>
            </a:r>
            <a:r>
              <a:rPr lang="en-US" dirty="0"/>
              <a:t>). The difference is the result of exchange rate changes during the period. If (</a:t>
            </a:r>
            <a:r>
              <a:rPr lang="en-US" i="1" dirty="0"/>
              <a:t>c</a:t>
            </a:r>
            <a:r>
              <a:rPr lang="en-US" dirty="0"/>
              <a:t>) is higher than (</a:t>
            </a:r>
            <a:r>
              <a:rPr lang="en-US" i="1" dirty="0"/>
              <a:t>d</a:t>
            </a:r>
            <a:r>
              <a:rPr lang="en-US" dirty="0"/>
              <a:t>)</a:t>
            </a:r>
            <a:r>
              <a:rPr lang="en-US" i="1" dirty="0"/>
              <a:t>, </a:t>
            </a:r>
            <a:r>
              <a:rPr lang="en-US" dirty="0"/>
              <a:t>a negative (debit) translation adjustment arises. If (</a:t>
            </a:r>
            <a:r>
              <a:rPr lang="en-US" i="1" dirty="0"/>
              <a:t>d</a:t>
            </a:r>
            <a:r>
              <a:rPr lang="en-US" dirty="0"/>
              <a:t>) is higher than (</a:t>
            </a:r>
            <a:r>
              <a:rPr lang="en-US" i="1" dirty="0"/>
              <a:t>c</a:t>
            </a:r>
            <a:r>
              <a:rPr lang="en-US" dirty="0"/>
              <a:t>)</a:t>
            </a:r>
            <a:r>
              <a:rPr lang="en-US" i="1" dirty="0"/>
              <a:t>, </a:t>
            </a:r>
            <a:r>
              <a:rPr lang="en-US" dirty="0"/>
              <a:t>a positive (credit) translation adjustment results. </a:t>
            </a:r>
          </a:p>
        </p:txBody>
      </p:sp>
    </p:spTree>
    <p:extLst>
      <p:ext uri="{BB962C8B-B14F-4D97-AF65-F5344CB8AC3E}">
        <p14:creationId xmlns:p14="http://schemas.microsoft.com/office/powerpoint/2010/main" val="386529529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xfrm>
            <a:off x="2901950" y="530225"/>
            <a:ext cx="3492500" cy="2619375"/>
          </a:xfrm>
          <a:ln/>
        </p:spPr>
      </p:sp>
      <p:sp>
        <p:nvSpPr>
          <p:cNvPr id="76803"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The current rate method requires translating all operating items in the statement of cash flows at the average-for-the-period exchange rate (see Exhibit 10.6). This is the same rate used for translating income statement items. Although the ending balances in Accounts Receivable, Inventory, and Accounts Payable on the balance sheet are translated at the current exchange rate, the average rate is used for the </a:t>
            </a:r>
            <a:r>
              <a:rPr lang="en-US" sz="1200" b="0" i="1" u="none" strike="noStrike" kern="1200" baseline="0" dirty="0">
                <a:solidFill>
                  <a:schemeClr val="tx1"/>
                </a:solidFill>
                <a:latin typeface="Times New Roman" pitchFamily="18" charset="0"/>
                <a:ea typeface="+mn-ea"/>
                <a:cs typeface="+mn-cs"/>
              </a:rPr>
              <a:t>changes </a:t>
            </a:r>
            <a:r>
              <a:rPr lang="en-US" sz="1200" b="0" i="0" u="none" strike="noStrike" kern="1200" baseline="0" dirty="0">
                <a:solidFill>
                  <a:schemeClr val="tx1"/>
                </a:solidFill>
                <a:latin typeface="Times New Roman" pitchFamily="18" charset="0"/>
                <a:ea typeface="+mn-ea"/>
                <a:cs typeface="+mn-cs"/>
              </a:rPr>
              <a:t>in these accounts because those changes are caused by operating activities (such as sales and purchases) that are translated at the average rate. </a:t>
            </a:r>
          </a:p>
          <a:p>
            <a:r>
              <a:rPr lang="en-US" sz="1200" b="0" i="0" u="none" strike="noStrike" kern="1200" baseline="0" dirty="0">
                <a:solidFill>
                  <a:schemeClr val="tx1"/>
                </a:solidFill>
                <a:latin typeface="Times New Roman" pitchFamily="18" charset="0"/>
                <a:ea typeface="+mn-ea"/>
                <a:cs typeface="+mn-cs"/>
              </a:rPr>
              <a:t>Investing and financing activities are translated at the exchange rate on the day the activity took place.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solidFill>
                  <a:srgbClr val="000066"/>
                </a:solidFill>
                <a:effectLst/>
              </a:rPr>
              <a:t>Any effect of exchange rate change on cash represents that part of the translation adjustment attributable to a change in Cash and is derived as a balancing amount. </a:t>
            </a:r>
          </a:p>
          <a:p>
            <a:endParaRPr lang="en-US" dirty="0"/>
          </a:p>
        </p:txBody>
      </p:sp>
    </p:spTree>
    <p:extLst>
      <p:ext uri="{BB962C8B-B14F-4D97-AF65-F5344CB8AC3E}">
        <p14:creationId xmlns:p14="http://schemas.microsoft.com/office/powerpoint/2010/main" val="345339615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2901950" y="530225"/>
            <a:ext cx="3492500" cy="2619375"/>
          </a:xfrm>
          <a:ln/>
        </p:spPr>
      </p:sp>
      <p:sp>
        <p:nvSpPr>
          <p:cNvPr id="52227" name="Rectangle 3"/>
          <p:cNvSpPr>
            <a:spLocks noGrp="1" noChangeArrowheads="1"/>
          </p:cNvSpPr>
          <p:nvPr>
            <p:ph type="body" idx="1"/>
          </p:nvPr>
        </p:nvSpPr>
        <p:spPr>
          <a:noFill/>
          <a:ln w="9525"/>
        </p:spPr>
        <p:txBody>
          <a:bodyPr/>
          <a:lstStyle/>
          <a:p>
            <a:r>
              <a:rPr lang="en-US" dirty="0"/>
              <a:t>LO 10-4: Remeasure a foreign subsidiary’s financial statements using the temporal method and calculate the associated remeasurement gain or loss. </a:t>
            </a:r>
          </a:p>
        </p:txBody>
      </p:sp>
    </p:spTree>
    <p:extLst>
      <p:ext uri="{BB962C8B-B14F-4D97-AF65-F5344CB8AC3E}">
        <p14:creationId xmlns:p14="http://schemas.microsoft.com/office/powerpoint/2010/main" val="364257175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xfrm>
            <a:off x="2901950" y="530225"/>
            <a:ext cx="3492500" cy="2619375"/>
          </a:xfrm>
          <a:ln/>
        </p:spPr>
      </p:sp>
      <p:sp>
        <p:nvSpPr>
          <p:cNvPr id="95235" name="Rectangle 3"/>
          <p:cNvSpPr>
            <a:spLocks noGrp="1" noChangeArrowheads="1"/>
          </p:cNvSpPr>
          <p:nvPr>
            <p:ph type="body" idx="1"/>
          </p:nvPr>
        </p:nvSpPr>
        <p:spPr>
          <a:noFill/>
          <a:ln w="9525"/>
        </p:spPr>
        <p:txBody>
          <a:bodyPr/>
          <a:lstStyle/>
          <a:p>
            <a:pPr>
              <a:spcBef>
                <a:spcPts val="1223"/>
              </a:spcBef>
              <a:buClr>
                <a:srgbClr val="00B050"/>
              </a:buClr>
            </a:pPr>
            <a:r>
              <a:rPr lang="en-US" dirty="0"/>
              <a:t>If the sub’s functional currency is the U.S. dollar, then any balances denominated in the local currency, must be remeasured. Remeasurement requires the application of the temporal method. The remeasurement gain or loss must be reported in income. To ensure that the remeasurement gain or loss is reported in income, it is easiest to remeasure the balance sheet first.</a:t>
            </a:r>
          </a:p>
        </p:txBody>
      </p:sp>
    </p:spTree>
    <p:extLst>
      <p:ext uri="{BB962C8B-B14F-4D97-AF65-F5344CB8AC3E}">
        <p14:creationId xmlns:p14="http://schemas.microsoft.com/office/powerpoint/2010/main" val="9402863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xfrm>
            <a:off x="2901950" y="530225"/>
            <a:ext cx="3492500" cy="2619375"/>
          </a:xfrm>
          <a:ln/>
        </p:spPr>
      </p:sp>
      <p:sp>
        <p:nvSpPr>
          <p:cNvPr id="61443" name="Rectangle 3"/>
          <p:cNvSpPr>
            <a:spLocks noGrp="1" noChangeArrowheads="1"/>
          </p:cNvSpPr>
          <p:nvPr>
            <p:ph type="body" idx="1"/>
          </p:nvPr>
        </p:nvSpPr>
        <p:spPr>
          <a:noFill/>
          <a:ln w="9525"/>
        </p:spPr>
        <p:txBody>
          <a:bodyPr/>
          <a:lstStyle/>
          <a:p>
            <a:pPr marL="171450" indent="-171450">
              <a:spcBef>
                <a:spcPts val="611"/>
              </a:spcBef>
              <a:spcAft>
                <a:spcPts val="611"/>
              </a:spcAft>
              <a:buFont typeface="Wingdings" charset="2"/>
              <a:buChar char="Ø"/>
            </a:pPr>
            <a:r>
              <a:rPr lang="en-US" dirty="0"/>
              <a:t>Assets translated at the current exchange rate when the foreign currency has appreciated generate a positive (credit) translation adjustment.</a:t>
            </a:r>
          </a:p>
          <a:p>
            <a:pPr marL="171450" indent="-171450">
              <a:spcBef>
                <a:spcPts val="611"/>
              </a:spcBef>
              <a:spcAft>
                <a:spcPts val="611"/>
              </a:spcAft>
              <a:buFont typeface="Wingdings" charset="2"/>
              <a:buChar char="Ø"/>
            </a:pPr>
            <a:r>
              <a:rPr lang="en-US" dirty="0"/>
              <a:t>Liabilities translated at the current exchange rate when the foreign currency has appreciated generate a negative (debit) translation adjustment.</a:t>
            </a:r>
          </a:p>
          <a:p>
            <a:pPr marL="171450" indent="-171450">
              <a:spcBef>
                <a:spcPts val="611"/>
              </a:spcBef>
              <a:spcAft>
                <a:spcPts val="611"/>
              </a:spcAft>
              <a:buFont typeface="Wingdings" charset="2"/>
              <a:buChar char="Ø"/>
            </a:pPr>
            <a:r>
              <a:rPr lang="en-US" dirty="0"/>
              <a:t>Transaction exposure gives rise to foreign exchange gains and losses that are ultimately realized in cash; translation adjustments arising from balance sheet exposure do not directly result in cash inflows or outflows.</a:t>
            </a:r>
          </a:p>
        </p:txBody>
      </p:sp>
    </p:spTree>
    <p:extLst>
      <p:ext uri="{BB962C8B-B14F-4D97-AF65-F5344CB8AC3E}">
        <p14:creationId xmlns:p14="http://schemas.microsoft.com/office/powerpoint/2010/main" val="415263525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a:bodyPr>
          <a:lstStyle/>
          <a:p>
            <a:pPr>
              <a:spcBef>
                <a:spcPts val="1223"/>
              </a:spcBef>
            </a:pPr>
            <a:r>
              <a:rPr lang="en-US" dirty="0"/>
              <a:t>The temporal method remeasures cash, receivables, and liabilities into U.S. dollars using the current exchange rate. Inventory (carried at FIFO cost), property, plant &amp; equipment, patents, and contributed capital (common stock and additional paid-in capital) are remeasured at historical rates. </a:t>
            </a:r>
          </a:p>
        </p:txBody>
      </p:sp>
    </p:spTree>
    <p:extLst>
      <p:ext uri="{BB962C8B-B14F-4D97-AF65-F5344CB8AC3E}">
        <p14:creationId xmlns:p14="http://schemas.microsoft.com/office/powerpoint/2010/main" val="108258531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a:bodyPr>
          <a:lstStyle/>
          <a:p>
            <a:pPr>
              <a:spcBef>
                <a:spcPts val="611"/>
              </a:spcBef>
              <a:spcAft>
                <a:spcPts val="611"/>
              </a:spcAft>
            </a:pPr>
            <a:r>
              <a:rPr lang="en-US" dirty="0">
                <a:solidFill>
                  <a:srgbClr val="000000"/>
                </a:solidFill>
              </a:rPr>
              <a:t>A remeasurement gain/loss is computed by translating the beginning net monetary asset position and subsequent changes in monetary items at appropriate exchange rates. </a:t>
            </a:r>
          </a:p>
          <a:p>
            <a:pPr>
              <a:spcBef>
                <a:spcPts val="611"/>
              </a:spcBef>
              <a:spcAft>
                <a:spcPts val="611"/>
              </a:spcAft>
            </a:pPr>
            <a:r>
              <a:rPr lang="en-US" dirty="0">
                <a:solidFill>
                  <a:srgbClr val="000000"/>
                </a:solidFill>
              </a:rPr>
              <a:t>Compare that amount with the dollar value of net monetary liabilities at year-end based on the current exchange rate.</a:t>
            </a:r>
          </a:p>
        </p:txBody>
      </p:sp>
    </p:spTree>
    <p:extLst>
      <p:ext uri="{BB962C8B-B14F-4D97-AF65-F5344CB8AC3E}">
        <p14:creationId xmlns:p14="http://schemas.microsoft.com/office/powerpoint/2010/main" val="276795971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a:bodyPr>
          <a:lstStyle/>
          <a:p>
            <a:pPr>
              <a:spcBef>
                <a:spcPts val="611"/>
              </a:spcBef>
              <a:spcAft>
                <a:spcPts val="611"/>
              </a:spcAft>
            </a:pPr>
            <a:r>
              <a:rPr lang="en-US" dirty="0">
                <a:solidFill>
                  <a:srgbClr val="000000"/>
                </a:solidFill>
              </a:rPr>
              <a:t>A net monetary liability position arises over the course of the year if the foreign currency </a:t>
            </a:r>
            <a:r>
              <a:rPr lang="en-US" i="1" dirty="0">
                <a:solidFill>
                  <a:srgbClr val="000000"/>
                </a:solidFill>
              </a:rPr>
              <a:t>appreciation </a:t>
            </a:r>
            <a:r>
              <a:rPr lang="en-US" dirty="0">
                <a:solidFill>
                  <a:srgbClr val="000000"/>
                </a:solidFill>
              </a:rPr>
              <a:t>coupled with an increase in </a:t>
            </a:r>
            <a:r>
              <a:rPr lang="en-US" i="1" dirty="0">
                <a:solidFill>
                  <a:srgbClr val="000000"/>
                </a:solidFill>
              </a:rPr>
              <a:t>net monetary liabilities </a:t>
            </a:r>
            <a:r>
              <a:rPr lang="en-US" dirty="0">
                <a:solidFill>
                  <a:srgbClr val="000000"/>
                </a:solidFill>
              </a:rPr>
              <a:t>generates a </a:t>
            </a:r>
            <a:r>
              <a:rPr lang="en-US" i="1" dirty="0">
                <a:solidFill>
                  <a:srgbClr val="000000"/>
                </a:solidFill>
              </a:rPr>
              <a:t>remeasurement loss </a:t>
            </a:r>
            <a:r>
              <a:rPr lang="en-US" dirty="0">
                <a:solidFill>
                  <a:srgbClr val="000000"/>
                </a:solidFill>
              </a:rPr>
              <a:t>for the year. If the opposite occurs, a gain is recorded. The ending balances in retained earnings on the balance sheet and on the statement of retained earnings must reconcile with one another. </a:t>
            </a:r>
          </a:p>
        </p:txBody>
      </p:sp>
    </p:spTree>
    <p:extLst>
      <p:ext uri="{BB962C8B-B14F-4D97-AF65-F5344CB8AC3E}">
        <p14:creationId xmlns:p14="http://schemas.microsoft.com/office/powerpoint/2010/main" val="349025259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a:bodyPr>
          <a:lstStyle/>
          <a:p>
            <a:pPr>
              <a:spcBef>
                <a:spcPts val="1223"/>
              </a:spcBef>
            </a:pPr>
            <a:r>
              <a:rPr lang="en-US" b="0" dirty="0">
                <a:effectLst/>
              </a:rPr>
              <a:t>In remeasuring the statement of cash flows, the U.S. dollar value for net income is taken from the remeasured income statement. Depreciation and amortization are remeasured at the rates used in the income statement, and the remeasurement loss is added back to net income because </a:t>
            </a:r>
            <a:r>
              <a:rPr lang="en-US" dirty="0"/>
              <a:t>it is a noncash item. </a:t>
            </a:r>
            <a:r>
              <a:rPr lang="en-US" sz="1200" b="0" i="0" u="none" strike="noStrike" kern="1200" baseline="0" dirty="0">
                <a:latin typeface="Times New Roman" pitchFamily="18" charset="0"/>
                <a:ea typeface="+mn-ea"/>
                <a:cs typeface="+mn-cs"/>
              </a:rPr>
              <a:t>The increases in accounts receivable and accounts payable relate to sales and purchases and therefore are remeasured at the average rate. The U.S. dollar value for the increase in inventory is determined by referring to the remeasurement of the cost of goods sold. </a:t>
            </a:r>
          </a:p>
        </p:txBody>
      </p:sp>
    </p:spTree>
    <p:extLst>
      <p:ext uri="{BB962C8B-B14F-4D97-AF65-F5344CB8AC3E}">
        <p14:creationId xmlns:p14="http://schemas.microsoft.com/office/powerpoint/2010/main" val="317815822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spect="1" noChangeArrowheads="1" noTextEdit="1"/>
          </p:cNvSpPr>
          <p:nvPr>
            <p:ph type="sldImg"/>
          </p:nvPr>
        </p:nvSpPr>
        <p:spPr>
          <a:xfrm>
            <a:off x="2901950" y="530225"/>
            <a:ext cx="3492500" cy="2619375"/>
          </a:xfrm>
          <a:ln/>
        </p:spPr>
      </p:sp>
      <p:sp>
        <p:nvSpPr>
          <p:cNvPr id="96259" name="Rectangle 3"/>
          <p:cNvSpPr>
            <a:spLocks noGrp="1" noChangeArrowheads="1"/>
          </p:cNvSpPr>
          <p:nvPr>
            <p:ph type="body" idx="1"/>
          </p:nvPr>
        </p:nvSpPr>
        <p:spPr>
          <a:noFill/>
          <a:ln w="9525"/>
        </p:spPr>
        <p:txBody>
          <a:bodyPr/>
          <a:lstStyle/>
          <a:p>
            <a:r>
              <a:rPr lang="en-US" dirty="0"/>
              <a:t>Nonlocal Currency Balances</a:t>
            </a:r>
          </a:p>
          <a:p>
            <a:pPr>
              <a:spcBef>
                <a:spcPts val="1223"/>
              </a:spcBef>
              <a:buClr>
                <a:srgbClr val="00B050"/>
              </a:buClr>
            </a:pPr>
            <a:r>
              <a:rPr lang="en-US" dirty="0"/>
              <a:t>If any accounts of the foreign subsidiary are denominated in a currency other than the local currency, they would first have to be restated into the local currency.</a:t>
            </a:r>
          </a:p>
          <a:p>
            <a:pPr>
              <a:spcBef>
                <a:spcPts val="1223"/>
              </a:spcBef>
              <a:buClr>
                <a:srgbClr val="00B050"/>
              </a:buClr>
            </a:pPr>
            <a:r>
              <a:rPr lang="en-US" u="sng" dirty="0"/>
              <a:t>Both</a:t>
            </a:r>
            <a:r>
              <a:rPr lang="en-US" dirty="0"/>
              <a:t> the foreign currency balance and any related foreign exchange gain or loss would then be translated (or remeasured) into U.S. dollars.</a:t>
            </a:r>
            <a:endParaRPr lang="en-US" u="sng" dirty="0"/>
          </a:p>
          <a:p>
            <a:endParaRPr lang="en-US" dirty="0"/>
          </a:p>
        </p:txBody>
      </p:sp>
    </p:spTree>
    <p:extLst>
      <p:ext uri="{BB962C8B-B14F-4D97-AF65-F5344CB8AC3E}">
        <p14:creationId xmlns:p14="http://schemas.microsoft.com/office/powerpoint/2010/main" val="203878281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a:bodyPr>
          <a:lstStyle/>
          <a:p>
            <a:pPr>
              <a:spcBef>
                <a:spcPts val="611"/>
              </a:spcBef>
              <a:spcAft>
                <a:spcPts val="611"/>
              </a:spcAft>
            </a:pPr>
            <a:r>
              <a:rPr lang="en-US" dirty="0"/>
              <a:t>The determination of the foreign subsidiary’s functional currency (and the use of different translation methods) can have a significant impact on consolidated financial statements. </a:t>
            </a:r>
          </a:p>
          <a:p>
            <a:pPr>
              <a:spcBef>
                <a:spcPts val="611"/>
              </a:spcBef>
              <a:spcAft>
                <a:spcPts val="611"/>
              </a:spcAft>
            </a:pPr>
            <a:r>
              <a:rPr lang="en-US" dirty="0"/>
              <a:t>The current rate method does not always result in higher net income and a higher amount of equity than the temporal method.</a:t>
            </a:r>
          </a:p>
        </p:txBody>
      </p:sp>
    </p:spTree>
    <p:extLst>
      <p:ext uri="{BB962C8B-B14F-4D97-AF65-F5344CB8AC3E}">
        <p14:creationId xmlns:p14="http://schemas.microsoft.com/office/powerpoint/2010/main" val="43316629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a:bodyPr>
          <a:lstStyle/>
          <a:p>
            <a:r>
              <a:rPr lang="en-US" dirty="0">
                <a:solidFill>
                  <a:srgbClr val="000000"/>
                </a:solidFill>
              </a:rPr>
              <a:t>The temporal method distorts all of the ratios measured in the foreign currency. The subsidiary appears to be less liquid, more highly leveraged, and more profitable than it does in Swiss franc terms. </a:t>
            </a:r>
          </a:p>
          <a:p>
            <a:r>
              <a:rPr lang="en-US" dirty="0">
                <a:solidFill>
                  <a:srgbClr val="000000"/>
                </a:solidFill>
              </a:rPr>
              <a:t>The current rate method maintains the first three ratios but distorts return on equity. The distortion occurs because income was translated at the average-for-the-period exchange rate whereas total equity was translated at the current exchange rate. In fact, the use of the average rate for income and the current rate for assets and liabilities distorts any ratio combining balance sheet and income statement figures, such as turnover ratios.</a:t>
            </a:r>
          </a:p>
        </p:txBody>
      </p:sp>
    </p:spTree>
    <p:extLst>
      <p:ext uri="{BB962C8B-B14F-4D97-AF65-F5344CB8AC3E}">
        <p14:creationId xmlns:p14="http://schemas.microsoft.com/office/powerpoint/2010/main" val="334662213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2901950" y="530225"/>
            <a:ext cx="3492500" cy="2619375"/>
          </a:xfrm>
          <a:ln/>
        </p:spPr>
      </p:sp>
      <p:sp>
        <p:nvSpPr>
          <p:cNvPr id="52227" name="Rectangle 3"/>
          <p:cNvSpPr>
            <a:spLocks noGrp="1" noChangeArrowheads="1"/>
          </p:cNvSpPr>
          <p:nvPr>
            <p:ph type="body" idx="1"/>
          </p:nvPr>
        </p:nvSpPr>
        <p:spPr>
          <a:noFill/>
          <a:ln w="9525"/>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Times New Roman" pitchFamily="18" charset="0"/>
                <a:ea typeface="+mn-ea"/>
                <a:cs typeface="+mn-cs"/>
              </a:rPr>
              <a:t>LO 10-5: </a:t>
            </a:r>
            <a:r>
              <a:rPr lang="en-US" dirty="0">
                <a:cs typeface="+mn-cs"/>
              </a:rPr>
              <a:t>Understand the rationale for hedging balance sheet exposure to foreign exchange risk and describe the treatment of gains and losses on hedges used for this purpose.</a:t>
            </a:r>
          </a:p>
          <a:p>
            <a:endParaRPr lang="en-US" dirty="0"/>
          </a:p>
        </p:txBody>
      </p:sp>
    </p:spTree>
    <p:extLst>
      <p:ext uri="{BB962C8B-B14F-4D97-AF65-F5344CB8AC3E}">
        <p14:creationId xmlns:p14="http://schemas.microsoft.com/office/powerpoint/2010/main" val="53894620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2901950" y="530225"/>
            <a:ext cx="3492500" cy="2619375"/>
          </a:xfrm>
          <a:ln/>
        </p:spPr>
      </p:sp>
      <p:sp>
        <p:nvSpPr>
          <p:cNvPr id="52227" name="Rectangle 3"/>
          <p:cNvSpPr>
            <a:spLocks noGrp="1" noChangeArrowheads="1"/>
          </p:cNvSpPr>
          <p:nvPr>
            <p:ph type="body" idx="1"/>
          </p:nvPr>
        </p:nvSpPr>
        <p:spPr>
          <a:noFill/>
          <a:ln w="9525"/>
        </p:spPr>
        <p:txBody>
          <a:bodyPr/>
          <a:lstStyle/>
          <a:p>
            <a:r>
              <a:rPr lang="en-US" dirty="0"/>
              <a:t>When the U.S. dollar is the functional currency or when a foreign operation is located in a highly inflationary economy, remeasurement gains and losses are reported in the consolidated income statement. W</a:t>
            </a:r>
            <a:r>
              <a:rPr lang="en-US" sz="1200" b="0" i="0" u="none" strike="noStrike" kern="1200" baseline="0" dirty="0">
                <a:solidFill>
                  <a:schemeClr val="tx1"/>
                </a:solidFill>
                <a:latin typeface="Times New Roman" pitchFamily="18" charset="0"/>
                <a:ea typeface="+mn-ea"/>
                <a:cs typeface="+mn-cs"/>
              </a:rPr>
              <a:t>hen the foreign currency is the functional currency, management could wish to avoid negative translation adjustments because of the adverse impact on the debt-to-equity ratio. </a:t>
            </a:r>
            <a:endParaRPr lang="en-US" dirty="0"/>
          </a:p>
          <a:p>
            <a:r>
              <a:rPr lang="en-US" dirty="0"/>
              <a:t>Translation adjustments and remeasurement gains or losses are functions of two factors: (1) changes in the exchange rate and (2) balance sheet exposure. </a:t>
            </a:r>
          </a:p>
        </p:txBody>
      </p:sp>
    </p:spTree>
    <p:extLst>
      <p:ext uri="{BB962C8B-B14F-4D97-AF65-F5344CB8AC3E}">
        <p14:creationId xmlns:p14="http://schemas.microsoft.com/office/powerpoint/2010/main" val="353680344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spect="1" noChangeArrowheads="1" noTextEdit="1"/>
          </p:cNvSpPr>
          <p:nvPr>
            <p:ph type="sldImg"/>
          </p:nvPr>
        </p:nvSpPr>
        <p:spPr>
          <a:xfrm>
            <a:off x="2901950" y="530225"/>
            <a:ext cx="3492500" cy="2619375"/>
          </a:xfrm>
          <a:ln/>
        </p:spPr>
      </p:sp>
      <p:sp>
        <p:nvSpPr>
          <p:cNvPr id="97283" name="Rectangle 3"/>
          <p:cNvSpPr>
            <a:spLocks noGrp="1" noChangeArrowheads="1"/>
          </p:cNvSpPr>
          <p:nvPr>
            <p:ph type="body" idx="1"/>
          </p:nvPr>
        </p:nvSpPr>
        <p:spPr>
          <a:noFill/>
          <a:ln w="9525"/>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Although a company can do little if anything to influence exchange rates, parent companies can use several techniques to hedge the balance sheet exposures of their foreign operations. </a:t>
            </a:r>
          </a:p>
          <a:p>
            <a:r>
              <a:rPr lang="en-US" kern="0" dirty="0">
                <a:solidFill>
                  <a:srgbClr val="000000"/>
                </a:solidFill>
                <a:cs typeface="Times New Roman" pitchFamily="18" charset="0"/>
              </a:rPr>
              <a:t>Balance sheet exposure can be hedged through derivatives (forward contracts or foreign currency options) or through nonderivative instruments (foreign currency borrowings).</a:t>
            </a:r>
          </a:p>
          <a:p>
            <a:pPr defTabSz="931774">
              <a:defRPr/>
            </a:pPr>
            <a:r>
              <a:rPr lang="en-US" dirty="0">
                <a:solidFill>
                  <a:srgbClr val="000000"/>
                </a:solidFill>
              </a:rPr>
              <a:t>Parent companies can hedge balance sheet exposure by using a derivative financial instrument, such as a forward contract or foreign currency option, or a nonderivative hedging instrument, such as a foreign currency borrowing. </a:t>
            </a:r>
          </a:p>
        </p:txBody>
      </p:sp>
    </p:spTree>
    <p:extLst>
      <p:ext uri="{BB962C8B-B14F-4D97-AF65-F5344CB8AC3E}">
        <p14:creationId xmlns:p14="http://schemas.microsoft.com/office/powerpoint/2010/main" val="39228911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xfrm>
            <a:off x="2901950" y="530225"/>
            <a:ext cx="3492500" cy="2619375"/>
          </a:xfrm>
          <a:ln/>
        </p:spPr>
      </p:sp>
      <p:sp>
        <p:nvSpPr>
          <p:cNvPr id="61443" name="Rectangle 3"/>
          <p:cNvSpPr>
            <a:spLocks noGrp="1" noChangeArrowheads="1"/>
          </p:cNvSpPr>
          <p:nvPr>
            <p:ph type="body" idx="1"/>
          </p:nvPr>
        </p:nvSpPr>
        <p:spPr>
          <a:noFill/>
          <a:ln w="9525"/>
        </p:spPr>
        <p:txBody>
          <a:bodyPr/>
          <a:lstStyle/>
          <a:p>
            <a:r>
              <a:rPr lang="en-US" dirty="0"/>
              <a:t>The major issue is whether the translation adjustment should be treated as a </a:t>
            </a:r>
            <a:r>
              <a:rPr lang="en-US" i="1" dirty="0"/>
              <a:t>translation gain or loss reported in net income </a:t>
            </a:r>
            <a:r>
              <a:rPr lang="en-US" dirty="0"/>
              <a:t>(and then closed to retained earnings) or whether the translation adjustment should be treated as a </a:t>
            </a:r>
            <a:r>
              <a:rPr lang="en-US" i="1" dirty="0"/>
              <a:t>direct adjustment to owners’ equity </a:t>
            </a:r>
            <a:r>
              <a:rPr lang="en-US" dirty="0"/>
              <a:t>(in accumulated other comprehensive income) </a:t>
            </a:r>
            <a:r>
              <a:rPr lang="en-US" i="1" dirty="0"/>
              <a:t>without affecting net income</a:t>
            </a:r>
            <a:r>
              <a:rPr lang="en-US" dirty="0"/>
              <a:t>. We consider this issue in more detail later after examining methods of translation. </a:t>
            </a:r>
          </a:p>
        </p:txBody>
      </p:sp>
    </p:spTree>
    <p:extLst>
      <p:ext uri="{BB962C8B-B14F-4D97-AF65-F5344CB8AC3E}">
        <p14:creationId xmlns:p14="http://schemas.microsoft.com/office/powerpoint/2010/main" val="385073565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2901950" y="530225"/>
            <a:ext cx="3492500" cy="2619375"/>
          </a:xfrm>
          <a:ln/>
        </p:spPr>
      </p:sp>
      <p:sp>
        <p:nvSpPr>
          <p:cNvPr id="52227" name="Rectangle 3"/>
          <p:cNvSpPr>
            <a:spLocks noGrp="1" noChangeArrowheads="1"/>
          </p:cNvSpPr>
          <p:nvPr>
            <p:ph type="body" idx="1"/>
          </p:nvPr>
        </p:nvSpPr>
        <p:spPr>
          <a:noFill/>
          <a:ln w="9525"/>
        </p:spPr>
        <p:txBody>
          <a:bodyPr/>
          <a:lstStyle/>
          <a:p>
            <a:r>
              <a:rPr lang="en-US" sz="1200" b="0" i="1" u="none" strike="noStrike" kern="1200" baseline="0" dirty="0">
                <a:solidFill>
                  <a:schemeClr val="tx1"/>
                </a:solidFill>
                <a:latin typeface="Times New Roman" pitchFamily="18" charset="0"/>
                <a:ea typeface="+mn-ea"/>
                <a:cs typeface="+mn-cs"/>
              </a:rPr>
              <a:t>IFRS 9 </a:t>
            </a:r>
            <a:r>
              <a:rPr lang="en-US" sz="1200" b="0" i="0" u="none" strike="noStrike" kern="1200" baseline="0" dirty="0">
                <a:solidFill>
                  <a:schemeClr val="tx1"/>
                </a:solidFill>
                <a:latin typeface="Times New Roman" pitchFamily="18" charset="0"/>
                <a:ea typeface="+mn-ea"/>
                <a:cs typeface="+mn-cs"/>
              </a:rPr>
              <a:t>also allows hedge accounting for hedges of net investments in a foreign operation. The gain or loss on the hedging instrument is recognized in Accumulated Other Comprehensive Income (AOCI) along with the translation adjustment that is being hedged. Under both IFRS and U.S. GAAP, the cumulative translation adjustment and cumulative net gain or loss on the net investment hedge are transferred from AOCI to net income when the foreign subsidiary is sold or otherwise disposed of. </a:t>
            </a:r>
            <a:endParaRPr lang="en-US" i="0" dirty="0"/>
          </a:p>
        </p:txBody>
      </p:sp>
    </p:spTree>
    <p:extLst>
      <p:ext uri="{BB962C8B-B14F-4D97-AF65-F5344CB8AC3E}">
        <p14:creationId xmlns:p14="http://schemas.microsoft.com/office/powerpoint/2010/main" val="326166344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2901950" y="530225"/>
            <a:ext cx="3492500" cy="2619375"/>
          </a:xfrm>
          <a:ln/>
        </p:spPr>
      </p:sp>
      <p:sp>
        <p:nvSpPr>
          <p:cNvPr id="5222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Current standards require firms to present an analysis of the change in the cumulative translation adjustment account in the financial statements or notes thereto. Many companies comply with this requirement directly in their statement of comprehensive income. Other companies provide separate disclosure in the notes.</a:t>
            </a:r>
            <a:r>
              <a:rPr lang="en-US" sz="1200" b="0" i="0" u="none" strike="noStrike" kern="1200" dirty="0">
                <a:solidFill>
                  <a:schemeClr val="tx1"/>
                </a:solidFill>
                <a:latin typeface="Times New Roman" pitchFamily="18" charset="0"/>
                <a:ea typeface="+mn-ea"/>
                <a:cs typeface="+mn-cs"/>
              </a:rPr>
              <a:t> </a:t>
            </a:r>
          </a:p>
          <a:p>
            <a:r>
              <a:rPr lang="en-US" sz="1200" b="0" i="0" u="none" strike="noStrike" kern="1200" baseline="0" dirty="0">
                <a:solidFill>
                  <a:schemeClr val="tx1"/>
                </a:solidFill>
                <a:latin typeface="Times New Roman" pitchFamily="18" charset="0"/>
                <a:ea typeface="+mn-ea"/>
                <a:cs typeface="+mn-cs"/>
              </a:rPr>
              <a:t>Although not specifically required to do so, many companies describe their translation procedures in their “summary of significant accounting policies” in the notes to the financial statements. </a:t>
            </a:r>
            <a:endParaRPr lang="en-US" i="0" dirty="0"/>
          </a:p>
        </p:txBody>
      </p:sp>
    </p:spTree>
    <p:extLst>
      <p:ext uri="{BB962C8B-B14F-4D97-AF65-F5344CB8AC3E}">
        <p14:creationId xmlns:p14="http://schemas.microsoft.com/office/powerpoint/2010/main" val="250341961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2901950" y="530225"/>
            <a:ext cx="3492500" cy="2619375"/>
          </a:xfrm>
          <a:ln/>
        </p:spPr>
      </p:sp>
      <p:sp>
        <p:nvSpPr>
          <p:cNvPr id="5222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10-6: Prepare a consolidation worksheet for a parent and its foreign subsidiary.</a:t>
            </a:r>
            <a:endParaRPr lang="en-US" dirty="0"/>
          </a:p>
        </p:txBody>
      </p:sp>
    </p:spTree>
    <p:extLst>
      <p:ext uri="{BB962C8B-B14F-4D97-AF65-F5344CB8AC3E}">
        <p14:creationId xmlns:p14="http://schemas.microsoft.com/office/powerpoint/2010/main" val="180960418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a:bodyPr>
          <a:lstStyle/>
          <a:p>
            <a:r>
              <a:rPr lang="en-US" dirty="0"/>
              <a:t>Consolidation of a Foreign Subsidiary</a:t>
            </a:r>
          </a:p>
          <a:p>
            <a:r>
              <a:rPr lang="en-US" dirty="0"/>
              <a:t>On January 1, 2020, Altman, Inc., a U.S.-based manufacturing firm, acquired 100 percent of Bradford Ltd. in Great Britain. Altman paid 25 million British pounds (£25,000,000), which was equal to Bradford’s fair value. Bradford’s balance sheet on January 1, 2020, was as follows:</a:t>
            </a:r>
          </a:p>
          <a:p>
            <a:r>
              <a:rPr lang="en-US" dirty="0"/>
              <a:t>Cash . . . . . . . .. . . . . . . . . . £ 925,000  Accounts payable .. . £ 675,000</a:t>
            </a:r>
          </a:p>
          <a:p>
            <a:r>
              <a:rPr lang="en-US" dirty="0"/>
              <a:t>Accounts receivable . . . . . 1,400,000  Long-term debt . . . . .4,000,000</a:t>
            </a:r>
          </a:p>
          <a:p>
            <a:r>
              <a:rPr lang="en-US" dirty="0"/>
              <a:t>Inventory . . . . . . . . . . . . . 6,050,000  Common stock. . . . .20,000,000</a:t>
            </a:r>
          </a:p>
          <a:p>
            <a:r>
              <a:rPr lang="en-US" dirty="0"/>
              <a:t>Plant &amp; equipment (net) </a:t>
            </a:r>
            <a:r>
              <a:rPr lang="en-US" u="sng" dirty="0"/>
              <a:t>19,000,000</a:t>
            </a:r>
            <a:r>
              <a:rPr lang="en-US" dirty="0"/>
              <a:t> Retained earnings . . </a:t>
            </a:r>
            <a:r>
              <a:rPr lang="en-US" u="sng" dirty="0"/>
              <a:t>2,700,000</a:t>
            </a:r>
          </a:p>
          <a:p>
            <a:r>
              <a:rPr lang="en-US" dirty="0"/>
              <a:t>Total . . . . . . . . . . . . . . .£27,375,000 	Total . . . . . £27,375,000</a:t>
            </a:r>
          </a:p>
          <a:p>
            <a:pPr defTabSz="931774">
              <a:defRPr/>
            </a:pPr>
            <a:r>
              <a:rPr lang="en-US" b="0" dirty="0">
                <a:solidFill>
                  <a:srgbClr val="000000"/>
                </a:solidFill>
                <a:effectLst/>
              </a:rPr>
              <a:t>The £2,300,000 excess fair value over book value results from undervalued land (part of Property, plant &amp; equipment) and therefore is not subject to amortization. Altman uses the equity method to account for its investment in Bradford.</a:t>
            </a:r>
          </a:p>
          <a:p>
            <a:endParaRPr lang="en-US" dirty="0"/>
          </a:p>
        </p:txBody>
      </p:sp>
    </p:spTree>
    <p:extLst>
      <p:ext uri="{BB962C8B-B14F-4D97-AF65-F5344CB8AC3E}">
        <p14:creationId xmlns:p14="http://schemas.microsoft.com/office/powerpoint/2010/main" val="410648454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fontScale="92500" lnSpcReduction="20000"/>
          </a:bodyPr>
          <a:lstStyle/>
          <a:p>
            <a:pPr defTabSz="931774">
              <a:defRPr/>
            </a:pPr>
            <a:r>
              <a:rPr lang="en-US" dirty="0">
                <a:solidFill>
                  <a:srgbClr val="000000"/>
                </a:solidFill>
                <a:effectLst/>
              </a:rPr>
              <a:t>On December 31, 2020, two years after the acquisition date, Bradford submitted the following trial balance for consolidation (credit balances are in parentheses).</a:t>
            </a:r>
          </a:p>
          <a:p>
            <a:r>
              <a:rPr lang="en-US" sz="1200" b="0" i="0" u="none" strike="noStrike" kern="1200" baseline="0" dirty="0">
                <a:solidFill>
                  <a:schemeClr val="tx1"/>
                </a:solidFill>
                <a:latin typeface="Times New Roman" pitchFamily="18" charset="0"/>
                <a:ea typeface="+mn-ea"/>
                <a:cs typeface="+mn-cs"/>
              </a:rPr>
              <a:t>Cash 		600,000 		</a:t>
            </a:r>
          </a:p>
          <a:p>
            <a:r>
              <a:rPr lang="en-US" sz="1200" b="0" i="0" u="none" strike="noStrike" kern="1200" baseline="0" dirty="0">
                <a:solidFill>
                  <a:schemeClr val="tx1"/>
                </a:solidFill>
                <a:latin typeface="Times New Roman" pitchFamily="18" charset="0"/>
                <a:ea typeface="+mn-ea"/>
                <a:cs typeface="+mn-cs"/>
              </a:rPr>
              <a:t>Accounts receivable 	2,700,000 		</a:t>
            </a:r>
          </a:p>
          <a:p>
            <a:r>
              <a:rPr lang="it-IT" sz="1200" b="0" i="0" u="none" strike="noStrike" kern="1200" baseline="0" dirty="0">
                <a:solidFill>
                  <a:schemeClr val="tx1"/>
                </a:solidFill>
                <a:latin typeface="Times New Roman" pitchFamily="18" charset="0"/>
                <a:ea typeface="+mn-ea"/>
                <a:cs typeface="+mn-cs"/>
              </a:rPr>
              <a:t>Inventory 		9,000,000 		</a:t>
            </a:r>
          </a:p>
          <a:p>
            <a:r>
              <a:rPr lang="en-US" sz="1200" b="0" i="0" u="none" strike="noStrike" kern="1200" baseline="0" dirty="0">
                <a:solidFill>
                  <a:schemeClr val="tx1"/>
                </a:solidFill>
                <a:latin typeface="Times New Roman" pitchFamily="18" charset="0"/>
                <a:ea typeface="+mn-ea"/>
                <a:cs typeface="+mn-cs"/>
              </a:rPr>
              <a:t>Property, plant and equipment (net) 	17,200,000 		</a:t>
            </a:r>
          </a:p>
          <a:p>
            <a:r>
              <a:rPr lang="en-US" sz="1200" b="0" i="0" u="none" strike="noStrike" kern="1200" baseline="0" dirty="0">
                <a:solidFill>
                  <a:schemeClr val="tx1"/>
                </a:solidFill>
                <a:latin typeface="Times New Roman" pitchFamily="18" charset="0"/>
                <a:ea typeface="+mn-ea"/>
                <a:cs typeface="+mn-cs"/>
              </a:rPr>
              <a:t>Accounts payable 	(500,000) 		</a:t>
            </a:r>
          </a:p>
          <a:p>
            <a:r>
              <a:rPr lang="en-US" sz="1200" b="0" i="0" u="none" strike="noStrike" kern="1200" baseline="0" dirty="0">
                <a:solidFill>
                  <a:schemeClr val="tx1"/>
                </a:solidFill>
                <a:latin typeface="Times New Roman" pitchFamily="18" charset="0"/>
                <a:ea typeface="+mn-ea"/>
                <a:cs typeface="+mn-cs"/>
              </a:rPr>
              <a:t>Long-term debt 	(2,000,000) 		</a:t>
            </a:r>
          </a:p>
          <a:p>
            <a:r>
              <a:rPr lang="en-US" sz="1200" b="0" i="0" u="none" strike="noStrike" kern="1200" baseline="0" dirty="0">
                <a:solidFill>
                  <a:schemeClr val="tx1"/>
                </a:solidFill>
                <a:latin typeface="Times New Roman" pitchFamily="18" charset="0"/>
                <a:ea typeface="+mn-ea"/>
                <a:cs typeface="+mn-cs"/>
              </a:rPr>
              <a:t>Common stock 	(20,000,000) 	 	</a:t>
            </a:r>
          </a:p>
          <a:p>
            <a:r>
              <a:rPr lang="en-US" sz="1200" b="0" i="0" u="none" strike="noStrike" kern="1200" baseline="0" dirty="0">
                <a:solidFill>
                  <a:schemeClr val="tx1"/>
                </a:solidFill>
                <a:latin typeface="Times New Roman" pitchFamily="18" charset="0"/>
                <a:ea typeface="+mn-ea"/>
                <a:cs typeface="+mn-cs"/>
              </a:rPr>
              <a:t>Retained earnings, 1/1/21 	(3,800,000) 		</a:t>
            </a:r>
          </a:p>
          <a:p>
            <a:r>
              <a:rPr lang="en-US" sz="1200" b="0" i="0" u="none" strike="noStrike" kern="1200" baseline="0" dirty="0">
                <a:solidFill>
                  <a:schemeClr val="tx1"/>
                </a:solidFill>
                <a:latin typeface="Times New Roman" pitchFamily="18" charset="0"/>
                <a:ea typeface="+mn-ea"/>
                <a:cs typeface="+mn-cs"/>
              </a:rPr>
              <a:t>Sales 	(13,900,000) 	 	</a:t>
            </a:r>
          </a:p>
          <a:p>
            <a:r>
              <a:rPr lang="en-US" sz="1200" b="0" i="0" u="none" strike="noStrike" kern="1200" baseline="0" dirty="0">
                <a:solidFill>
                  <a:schemeClr val="tx1"/>
                </a:solidFill>
                <a:latin typeface="Times New Roman" pitchFamily="18" charset="0"/>
                <a:ea typeface="+mn-ea"/>
                <a:cs typeface="+mn-cs"/>
              </a:rPr>
              <a:t>Cost of goods sold 	8,100,000 		</a:t>
            </a:r>
          </a:p>
          <a:p>
            <a:r>
              <a:rPr lang="en-US" sz="1200" b="0" i="0" u="none" strike="noStrike" kern="1200" baseline="0" dirty="0">
                <a:solidFill>
                  <a:schemeClr val="tx1"/>
                </a:solidFill>
                <a:latin typeface="Times New Roman" pitchFamily="18" charset="0"/>
                <a:ea typeface="+mn-ea"/>
                <a:cs typeface="+mn-cs"/>
              </a:rPr>
              <a:t>Depreciation expense 	900,000 		</a:t>
            </a:r>
          </a:p>
          <a:p>
            <a:r>
              <a:rPr lang="en-US" sz="1200" b="0" i="0" u="none" strike="noStrike" kern="1200" baseline="0" dirty="0">
                <a:solidFill>
                  <a:schemeClr val="tx1"/>
                </a:solidFill>
                <a:latin typeface="Times New Roman" pitchFamily="18" charset="0"/>
                <a:ea typeface="+mn-ea"/>
                <a:cs typeface="+mn-cs"/>
              </a:rPr>
              <a:t>Other expenses 	950,000 		</a:t>
            </a:r>
          </a:p>
          <a:p>
            <a:r>
              <a:rPr lang="pt-BR" sz="1200" b="0" i="0" u="none" strike="noStrike" kern="1200" baseline="0" dirty="0">
                <a:solidFill>
                  <a:schemeClr val="tx1"/>
                </a:solidFill>
                <a:latin typeface="Times New Roman" pitchFamily="18" charset="0"/>
                <a:ea typeface="+mn-ea"/>
                <a:cs typeface="+mn-cs"/>
              </a:rPr>
              <a:t>Dividends declared, 6/30/21 	750,000 		</a:t>
            </a:r>
          </a:p>
          <a:p>
            <a:r>
              <a:rPr lang="en-US" sz="1200" b="0" i="0" u="none" strike="noStrike" kern="1200" baseline="0" dirty="0">
                <a:solidFill>
                  <a:schemeClr val="tx1"/>
                </a:solidFill>
                <a:latin typeface="Times New Roman" pitchFamily="18" charset="0"/>
                <a:ea typeface="+mn-ea"/>
                <a:cs typeface="+mn-cs"/>
              </a:rPr>
              <a:t> 	</a:t>
            </a:r>
          </a:p>
          <a:p>
            <a:pPr defTabSz="931774">
              <a:defRPr/>
            </a:pPr>
            <a:endParaRPr lang="en-US" dirty="0">
              <a:solidFill>
                <a:srgbClr val="000000"/>
              </a:solidFill>
              <a:effectLst/>
            </a:endParaRPr>
          </a:p>
          <a:p>
            <a:pPr defTabSz="931774">
              <a:defRPr/>
            </a:pPr>
            <a:endParaRPr lang="en-US" dirty="0">
              <a:solidFill>
                <a:srgbClr val="000000"/>
              </a:solidFill>
              <a:effectLst/>
            </a:endParaRPr>
          </a:p>
          <a:p>
            <a:endParaRPr lang="en-US" dirty="0">
              <a:solidFill>
                <a:srgbClr val="000000"/>
              </a:solidFill>
            </a:endParaRPr>
          </a:p>
        </p:txBody>
      </p:sp>
    </p:spTree>
    <p:extLst>
      <p:ext uri="{BB962C8B-B14F-4D97-AF65-F5344CB8AC3E}">
        <p14:creationId xmlns:p14="http://schemas.microsoft.com/office/powerpoint/2010/main" val="335831686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a:bodyPr>
          <a:lstStyle/>
          <a:p>
            <a:r>
              <a:rPr lang="en-US" dirty="0"/>
              <a:t>Although Bradford generated net income of £1,100,000 in 2020, it neither declared nor paid dividends that year. Other than the payment of dividends in 2021, no intra-entity transactions occurred between the two affiliates. Altman has determined the British pound to be Bradford’s functional currency.</a:t>
            </a:r>
          </a:p>
          <a:p>
            <a:r>
              <a:rPr lang="en-US" b="0" dirty="0">
                <a:solidFill>
                  <a:srgbClr val="000000"/>
                </a:solidFill>
                <a:effectLst/>
              </a:rPr>
              <a:t>Relevant exchange rates for the British pound</a:t>
            </a:r>
            <a:r>
              <a:rPr lang="en-US" b="0" baseline="0" dirty="0">
                <a:solidFill>
                  <a:srgbClr val="000000"/>
                </a:solidFill>
                <a:effectLst/>
              </a:rPr>
              <a:t> </a:t>
            </a:r>
            <a:r>
              <a:rPr lang="en-US" dirty="0">
                <a:solidFill>
                  <a:srgbClr val="000000"/>
                </a:solidFill>
              </a:rPr>
              <a:t>were as follows:</a:t>
            </a:r>
            <a:endParaRPr lang="en-US" b="1" dirty="0">
              <a:solidFill>
                <a:srgbClr val="000000"/>
              </a:solidFill>
              <a:effectLst/>
            </a:endParaRPr>
          </a:p>
          <a:p>
            <a:r>
              <a:rPr lang="en-US" b="1" dirty="0">
                <a:solidFill>
                  <a:srgbClr val="000000"/>
                </a:solidFill>
                <a:effectLst/>
              </a:rPr>
              <a:t>      		</a:t>
            </a:r>
            <a:r>
              <a:rPr lang="en-US" b="1" u="sng" dirty="0">
                <a:solidFill>
                  <a:srgbClr val="000000"/>
                </a:solidFill>
                <a:effectLst/>
              </a:rPr>
              <a:t>January 1  	June 30  	December 31  	Average</a:t>
            </a:r>
          </a:p>
          <a:p>
            <a:pPr>
              <a:tabLst>
                <a:tab pos="1828800" algn="l"/>
                <a:tab pos="2514600" algn="l"/>
              </a:tabLst>
            </a:pPr>
            <a:r>
              <a:rPr lang="en-US" b="1" dirty="0">
                <a:solidFill>
                  <a:srgbClr val="000000"/>
                </a:solidFill>
                <a:effectLst/>
              </a:rPr>
              <a:t>2020	$1.51       		</a:t>
            </a:r>
            <a:r>
              <a:rPr lang="en-US" b="1" dirty="0">
                <a:solidFill>
                  <a:srgbClr val="000000"/>
                </a:solidFill>
              </a:rPr>
              <a:t>N/A</a:t>
            </a:r>
            <a:r>
              <a:rPr lang="en-US" b="1" dirty="0">
                <a:solidFill>
                  <a:srgbClr val="000000"/>
                </a:solidFill>
                <a:effectLst/>
              </a:rPr>
              <a:t>      	$1.56       		$1.54</a:t>
            </a:r>
          </a:p>
          <a:p>
            <a:pPr>
              <a:tabLst>
                <a:tab pos="1828800" algn="l"/>
                <a:tab pos="2514600" algn="l"/>
              </a:tabLst>
            </a:pPr>
            <a:r>
              <a:rPr lang="en-US" b="1" dirty="0">
                <a:solidFill>
                  <a:srgbClr val="000000"/>
                </a:solidFill>
                <a:effectLst/>
              </a:rPr>
              <a:t>2021    	1.56      		$1.58      	1.53        		1.55</a:t>
            </a:r>
          </a:p>
          <a:p>
            <a:endParaRPr lang="en-US" b="1" dirty="0">
              <a:solidFill>
                <a:srgbClr val="002060"/>
              </a:solidFill>
              <a:effectLst/>
            </a:endParaRPr>
          </a:p>
        </p:txBody>
      </p:sp>
    </p:spTree>
    <p:extLst>
      <p:ext uri="{BB962C8B-B14F-4D97-AF65-F5344CB8AC3E}">
        <p14:creationId xmlns:p14="http://schemas.microsoft.com/office/powerpoint/2010/main" val="235240877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Times New Roman" pitchFamily="18" charset="0"/>
                <a:ea typeface="+mn-ea"/>
                <a:cs typeface="+mn-cs"/>
              </a:rPr>
              <a:t>The initial step in consolidating the foreign subsidiary is to translate its trial balance from British pounds into U.S. dollars. Because the British pound has been determined to be the functional currency, this translation uses the current rate method. The historical exchange rate for translating Bradford’s common stock and January 1, 2020, retained earnings is the exchange rate that existed at the acquisition date—$1.51. </a:t>
            </a:r>
          </a:p>
          <a:p>
            <a:r>
              <a:rPr lang="en-US" sz="1200" b="0" i="0" u="none" strike="noStrike" kern="1200" baseline="0" dirty="0">
                <a:solidFill>
                  <a:schemeClr val="tx1"/>
                </a:solidFill>
                <a:latin typeface="Times New Roman" pitchFamily="18" charset="0"/>
                <a:ea typeface="+mn-ea"/>
                <a:cs typeface="+mn-cs"/>
              </a:rPr>
              <a:t>	</a:t>
            </a:r>
          </a:p>
        </p:txBody>
      </p:sp>
    </p:spTree>
    <p:extLst>
      <p:ext uri="{BB962C8B-B14F-4D97-AF65-F5344CB8AC3E}">
        <p14:creationId xmlns:p14="http://schemas.microsoft.com/office/powerpoint/2010/main" val="44903337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a:bodyPr>
          <a:lstStyle/>
          <a:p>
            <a:pPr defTabSz="931774">
              <a:defRPr/>
            </a:pPr>
            <a:r>
              <a:rPr lang="en-US" dirty="0">
                <a:solidFill>
                  <a:srgbClr val="000000"/>
                </a:solidFill>
                <a:effectLst/>
              </a:rPr>
              <a:t>Translation of Foreign Subsidiary Trial Balance</a:t>
            </a:r>
          </a:p>
          <a:p>
            <a:r>
              <a:rPr lang="en-US" dirty="0">
                <a:solidFill>
                  <a:srgbClr val="000000"/>
                </a:solidFill>
              </a:rPr>
              <a:t>The initial step in consolidating the foreign subsidiary is to translate its trial balance from British pounds into U.S. dollars. Because the British pound has been determined to be the functional currency, this translation uses the current rate method. The historical exchange rate for translating Bradford’s common stock and January 1, 2020, retained earnings is the exchange rate that existed at the acquisition date—$1.51.</a:t>
            </a:r>
            <a:endParaRPr lang="en-US" dirty="0">
              <a:solidFill>
                <a:srgbClr val="000000"/>
              </a:solidFill>
              <a:effectLst/>
            </a:endParaRPr>
          </a:p>
          <a:p>
            <a:endParaRPr lang="en-US" dirty="0">
              <a:solidFill>
                <a:srgbClr val="000000"/>
              </a:solidFill>
            </a:endParaRPr>
          </a:p>
        </p:txBody>
      </p:sp>
    </p:spTree>
    <p:extLst>
      <p:ext uri="{BB962C8B-B14F-4D97-AF65-F5344CB8AC3E}">
        <p14:creationId xmlns:p14="http://schemas.microsoft.com/office/powerpoint/2010/main" val="237666843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Times New Roman" pitchFamily="18" charset="0"/>
                <a:ea typeface="+mn-ea"/>
                <a:cs typeface="+mn-cs"/>
              </a:rPr>
              <a:t>The translation adjustment in 2020 is positive because the British pound appreciated against the U.S. dollar that year; the translation adjustment in 2021 is negative because the British pound depreciated against the U.S. dollar that year. </a:t>
            </a:r>
            <a:endParaRPr lang="en-US" b="0" dirty="0"/>
          </a:p>
        </p:txBody>
      </p:sp>
    </p:spTree>
    <p:extLst>
      <p:ext uri="{BB962C8B-B14F-4D97-AF65-F5344CB8AC3E}">
        <p14:creationId xmlns:p14="http://schemas.microsoft.com/office/powerpoint/2010/main" val="25182080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Times New Roman" pitchFamily="18" charset="0"/>
                <a:ea typeface="+mn-ea"/>
                <a:cs typeface="+mn-cs"/>
              </a:rPr>
              <a:t>The original value of the investment in Bradford, the net income earned by Bradford, and the dividends paid by Bradford are all denominated in British pounds. Relevant amounts must be translated from pounds into U.S. dollars so Altman can account for its investment in Bradford under the equity method. In addition, the translation adjustment calculated each year is included in the Investment in Bradford account to update the foreign currency investment to its U.S. dollar equivalent. The counterpart is recorded as a translation adjustment on Altman’s books</a:t>
            </a:r>
            <a:r>
              <a:rPr lang="en-US" dirty="0"/>
              <a:t>.</a:t>
            </a:r>
          </a:p>
        </p:txBody>
      </p:sp>
    </p:spTree>
    <p:extLst>
      <p:ext uri="{BB962C8B-B14F-4D97-AF65-F5344CB8AC3E}">
        <p14:creationId xmlns:p14="http://schemas.microsoft.com/office/powerpoint/2010/main" val="2711444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2901950" y="530225"/>
            <a:ext cx="3492500" cy="2619375"/>
          </a:xfrm>
          <a:ln/>
        </p:spPr>
      </p:sp>
      <p:sp>
        <p:nvSpPr>
          <p:cNvPr id="52227" name="Rectangle 3"/>
          <p:cNvSpPr>
            <a:spLocks noGrp="1" noChangeArrowheads="1"/>
          </p:cNvSpPr>
          <p:nvPr>
            <p:ph type="body" idx="1"/>
          </p:nvPr>
        </p:nvSpPr>
        <p:spPr>
          <a:noFill/>
          <a:ln w="9525"/>
        </p:spPr>
        <p:txBody>
          <a:bodyPr/>
          <a:lstStyle/>
          <a:p>
            <a:r>
              <a:rPr lang="en-US" dirty="0"/>
              <a:t>LO 10-1: Explain the theoretical underpinnings and the limitations of the current rate and temporal methods.</a:t>
            </a:r>
          </a:p>
        </p:txBody>
      </p:sp>
    </p:spTree>
    <p:extLst>
      <p:ext uri="{BB962C8B-B14F-4D97-AF65-F5344CB8AC3E}">
        <p14:creationId xmlns:p14="http://schemas.microsoft.com/office/powerpoint/2010/main" val="395311729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solidFill>
                  <a:srgbClr val="000000"/>
                </a:solidFill>
                <a:effectLst/>
              </a:rPr>
              <a:t>The carrying value of the investment account in U.S. dollar terms at December 31, 2017, is determined as follows. </a:t>
            </a:r>
          </a:p>
          <a:p>
            <a:r>
              <a:rPr lang="en-US" sz="1200" i="0" u="none" strike="noStrike" kern="1200" baseline="0" dirty="0">
                <a:solidFill>
                  <a:srgbClr val="000000"/>
                </a:solidFill>
              </a:rPr>
              <a:t>In addition to Altman’s $44,783,000 investment in Bradford, it has equity income on its December 31, 2017, trial balance in the amount of $6,122,500. </a:t>
            </a:r>
            <a:endParaRPr lang="en-US" dirty="0">
              <a:solidFill>
                <a:srgbClr val="000000"/>
              </a:solidFill>
            </a:endParaRPr>
          </a:p>
        </p:txBody>
      </p:sp>
    </p:spTree>
    <p:extLst>
      <p:ext uri="{BB962C8B-B14F-4D97-AF65-F5344CB8AC3E}">
        <p14:creationId xmlns:p14="http://schemas.microsoft.com/office/powerpoint/2010/main" val="220597436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a:bodyPr>
          <a:lstStyle/>
          <a:p>
            <a:r>
              <a:rPr lang="en-US" dirty="0"/>
              <a:t>Exhibit 10.11</a:t>
            </a:r>
          </a:p>
        </p:txBody>
      </p:sp>
    </p:spTree>
    <p:extLst>
      <p:ext uri="{BB962C8B-B14F-4D97-AF65-F5344CB8AC3E}">
        <p14:creationId xmlns:p14="http://schemas.microsoft.com/office/powerpoint/2010/main" val="11973301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0" dirty="0">
                <a:solidFill>
                  <a:srgbClr val="000000"/>
                </a:solidFill>
                <a:effectLst/>
              </a:rPr>
              <a:t>When the foreign currency is the functional currency, the excess is translated at the current exchange rate with a resulting translation adjustment. </a:t>
            </a:r>
            <a:r>
              <a:rPr lang="en-US" sz="1200" b="0" i="1" u="none" strike="noStrike" kern="1200" baseline="0" dirty="0">
                <a:solidFill>
                  <a:srgbClr val="000000"/>
                </a:solidFill>
                <a:effectLst>
                  <a:outerShdw blurRad="38100" dist="38100" dir="2700000" algn="tl">
                    <a:srgbClr val="000000">
                      <a:alpha val="43137"/>
                    </a:srgbClr>
                  </a:outerShdw>
                </a:effectLst>
                <a:latin typeface="Times New Roman" pitchFamily="18" charset="0"/>
                <a:ea typeface="+mn-ea"/>
                <a:cs typeface="+mn-cs"/>
              </a:rPr>
              <a:t>Neither the parent nor the subsidiary has recorded the translation adjustment related to the excess, and it also must be entered in the consolidation worksheet. </a:t>
            </a:r>
            <a:r>
              <a:rPr lang="en-US" sz="1200" b="0" i="0" u="none" strike="noStrike" kern="1200" baseline="0">
                <a:solidFill>
                  <a:srgbClr val="000000"/>
                </a:solidFill>
              </a:rPr>
              <a:t>The </a:t>
            </a:r>
            <a:r>
              <a:rPr lang="en-US" sz="1200" b="0" i="0" u="none" strike="noStrike" kern="1200" baseline="0" dirty="0">
                <a:solidFill>
                  <a:srgbClr val="000000"/>
                </a:solidFill>
              </a:rPr>
              <a:t>excess is not carried on either the parent’s or the subsidiary’s books but is recognized only in the consolidation worksheet. </a:t>
            </a:r>
            <a:endParaRPr lang="en-US" i="0" dirty="0">
              <a:solidFill>
                <a:srgbClr val="0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4794025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xfrm>
            <a:off x="2901950" y="530225"/>
            <a:ext cx="3492500" cy="2619375"/>
          </a:xfrm>
          <a:ln/>
        </p:spPr>
      </p:sp>
      <p:sp>
        <p:nvSpPr>
          <p:cNvPr id="61443" name="Rectangle 3"/>
          <p:cNvSpPr>
            <a:spLocks noGrp="1" noChangeArrowheads="1"/>
          </p:cNvSpPr>
          <p:nvPr>
            <p:ph type="body" idx="1"/>
          </p:nvPr>
        </p:nvSpPr>
        <p:spPr>
          <a:noFill/>
          <a:ln w="9525"/>
        </p:spPr>
        <p:txBody>
          <a:bodyPr/>
          <a:lstStyle/>
          <a:p>
            <a:r>
              <a:rPr lang="en-US" dirty="0"/>
              <a:t>Two major translation methods are currently used: (1) the current rate (or closing rate) method and (2) the temporal method. In this section, we discuss the concepts and basic procedures of each method from the perspective of a U.S.–based multinational company translating foreign currency financial statements into U.S. dollars. </a:t>
            </a:r>
          </a:p>
        </p:txBody>
      </p:sp>
    </p:spTree>
    <p:extLst>
      <p:ext uri="{BB962C8B-B14F-4D97-AF65-F5344CB8AC3E}">
        <p14:creationId xmlns:p14="http://schemas.microsoft.com/office/powerpoint/2010/main" val="38413355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xfrm>
            <a:off x="2901950" y="530225"/>
            <a:ext cx="3492500" cy="2619375"/>
          </a:xfrm>
          <a:ln/>
        </p:spPr>
      </p:sp>
      <p:sp>
        <p:nvSpPr>
          <p:cNvPr id="61443" name="Rectangle 3"/>
          <p:cNvSpPr>
            <a:spLocks noGrp="1" noChangeArrowheads="1"/>
          </p:cNvSpPr>
          <p:nvPr>
            <p:ph type="body" idx="1"/>
          </p:nvPr>
        </p:nvSpPr>
        <p:spPr>
          <a:noFill/>
          <a:ln w="9525"/>
        </p:spPr>
        <p:txBody>
          <a:bodyPr/>
          <a:lstStyle/>
          <a:p>
            <a:r>
              <a:rPr lang="en-US" dirty="0"/>
              <a:t>The basic assumption underlying the </a:t>
            </a:r>
            <a:r>
              <a:rPr lang="en-US" i="1" dirty="0"/>
              <a:t>current rate method </a:t>
            </a:r>
            <a:r>
              <a:rPr lang="en-US" dirty="0"/>
              <a:t>is that a company’s </a:t>
            </a:r>
            <a:r>
              <a:rPr lang="en-US" i="1" dirty="0"/>
              <a:t>net investment </a:t>
            </a:r>
            <a:r>
              <a:rPr lang="en-US" dirty="0"/>
              <a:t>in a foreign operation is </a:t>
            </a:r>
            <a:r>
              <a:rPr lang="en-US" i="1" dirty="0"/>
              <a:t>exposed </a:t>
            </a:r>
            <a:r>
              <a:rPr lang="en-US" dirty="0"/>
              <a:t>to foreign exchange risk. In other words, a foreign operation represents a foreign currency net asset and if the foreign currency </a:t>
            </a:r>
            <a:r>
              <a:rPr lang="en-US" i="1" dirty="0"/>
              <a:t>decreases </a:t>
            </a:r>
            <a:r>
              <a:rPr lang="en-US" dirty="0"/>
              <a:t>in value against the U.S. dollar, a </a:t>
            </a:r>
            <a:r>
              <a:rPr lang="en-US" i="1" dirty="0"/>
              <a:t>decrease in the U</a:t>
            </a:r>
            <a:r>
              <a:rPr lang="en-US" dirty="0"/>
              <a:t>.</a:t>
            </a:r>
            <a:r>
              <a:rPr lang="en-US" i="1" dirty="0"/>
              <a:t>S</a:t>
            </a:r>
            <a:r>
              <a:rPr lang="en-US" dirty="0"/>
              <a:t>. </a:t>
            </a:r>
            <a:r>
              <a:rPr lang="en-US" i="1" dirty="0"/>
              <a:t>dollar value of the foreign currency net asset </a:t>
            </a:r>
            <a:r>
              <a:rPr lang="en-US" dirty="0"/>
              <a:t>occurs. This decrease in U.S. dollar value of the net investment will be reflected by reporting a </a:t>
            </a:r>
            <a:r>
              <a:rPr lang="en-US" i="1" dirty="0"/>
              <a:t>negative </a:t>
            </a:r>
            <a:r>
              <a:rPr lang="en-US" dirty="0"/>
              <a:t>(debit balance) translation adjustment in the consolidated financial statements. </a:t>
            </a:r>
          </a:p>
        </p:txBody>
      </p:sp>
    </p:spTree>
    <p:extLst>
      <p:ext uri="{BB962C8B-B14F-4D97-AF65-F5344CB8AC3E}">
        <p14:creationId xmlns:p14="http://schemas.microsoft.com/office/powerpoint/2010/main" val="33737721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 y="228600"/>
            <a:ext cx="8686800" cy="1470025"/>
          </a:xfrm>
        </p:spPr>
        <p:txBody>
          <a:bodyPr/>
          <a:lstStyle/>
          <a:p>
            <a:r>
              <a:rPr lang="en-US"/>
              <a:t>Click to edit Master title style</a:t>
            </a:r>
          </a:p>
        </p:txBody>
      </p:sp>
      <p:sp>
        <p:nvSpPr>
          <p:cNvPr id="3" name="Subtitle 2"/>
          <p:cNvSpPr>
            <a:spLocks noGrp="1"/>
          </p:cNvSpPr>
          <p:nvPr>
            <p:ph type="subTitle" idx="1"/>
          </p:nvPr>
        </p:nvSpPr>
        <p:spPr>
          <a:xfrm>
            <a:off x="228600" y="2819400"/>
            <a:ext cx="8686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10" name="Date Placeholder 3"/>
          <p:cNvSpPr>
            <a:spLocks noGrp="1"/>
          </p:cNvSpPr>
          <p:nvPr>
            <p:ph type="dt" sz="half" idx="2"/>
          </p:nvPr>
        </p:nvSpPr>
        <p:spPr>
          <a:xfrm>
            <a:off x="1676400" y="6384925"/>
            <a:ext cx="1676400" cy="473075"/>
          </a:xfrm>
          <a:prstGeom prst="rect">
            <a:avLst/>
          </a:prstGeom>
        </p:spPr>
        <p:txBody>
          <a:bodyPr vert="horz" lIns="91440" tIns="45720" rIns="91440" bIns="45720" rtlCol="0" anchor="ctr"/>
          <a:lstStyle>
            <a:lvl1pPr algn="l" fontAlgn="auto">
              <a:spcBef>
                <a:spcPts val="0"/>
              </a:spcBef>
              <a:spcAft>
                <a:spcPts val="0"/>
              </a:spcAft>
              <a:defRPr sz="1200" b="1" i="1" smtClean="0">
                <a:solidFill>
                  <a:srgbClr val="002060"/>
                </a:solidFill>
                <a:effectLst/>
                <a:latin typeface="+mn-lt"/>
              </a:defRPr>
            </a:lvl1pPr>
          </a:lstStyle>
          <a:p>
            <a:pPr>
              <a:defRPr/>
            </a:pPr>
            <a:endParaRPr lang="en-US" dirty="0"/>
          </a:p>
        </p:txBody>
      </p:sp>
      <p:sp>
        <p:nvSpPr>
          <p:cNvPr id="11" name="Footer Placeholder 4"/>
          <p:cNvSpPr>
            <a:spLocks noGrp="1"/>
          </p:cNvSpPr>
          <p:nvPr>
            <p:ph type="ftr" sz="quarter" idx="3"/>
          </p:nvPr>
        </p:nvSpPr>
        <p:spPr>
          <a:xfrm>
            <a:off x="3276600" y="6384925"/>
            <a:ext cx="4953000" cy="473075"/>
          </a:xfrm>
          <a:prstGeom prst="rect">
            <a:avLst/>
          </a:prstGeom>
        </p:spPr>
        <p:txBody>
          <a:bodyPr vert="horz" lIns="91440" tIns="45720" rIns="91440" bIns="45720" rtlCol="0" anchor="ctr"/>
          <a:lstStyle>
            <a:lvl1pPr algn="ctr"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McGraw-Hill/Irwin Copyright © 2015 by The McGraw-Hill Companies, Inc. All rights reserved.</a:t>
            </a:r>
            <a:endParaRPr lang="en-US" dirty="0"/>
          </a:p>
        </p:txBody>
      </p:sp>
      <p:sp>
        <p:nvSpPr>
          <p:cNvPr id="12" name="Slide Number Placeholder 5"/>
          <p:cNvSpPr>
            <a:spLocks noGrp="1"/>
          </p:cNvSpPr>
          <p:nvPr>
            <p:ph type="sldNum" sz="quarter" idx="4"/>
          </p:nvPr>
        </p:nvSpPr>
        <p:spPr>
          <a:xfrm>
            <a:off x="8382000" y="6384925"/>
            <a:ext cx="6096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10-</a:t>
            </a:r>
            <a:fld id="{3A156FF6-7BC9-4BA8-ACC0-5112188DDED6}" type="slidenum">
              <a:rPr lang="en-US" smtClean="0"/>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Footer Placeholder 4"/>
          <p:cNvSpPr>
            <a:spLocks noGrp="1"/>
          </p:cNvSpPr>
          <p:nvPr>
            <p:ph type="ftr" sz="quarter" idx="3"/>
          </p:nvPr>
        </p:nvSpPr>
        <p:spPr>
          <a:xfrm>
            <a:off x="1676400" y="6384925"/>
            <a:ext cx="6553200" cy="473075"/>
          </a:xfrm>
          <a:prstGeom prst="rect">
            <a:avLst/>
          </a:prstGeom>
        </p:spPr>
        <p:txBody>
          <a:bodyPr vert="horz" lIns="91440" tIns="45720" rIns="91440" bIns="45720" rtlCol="0" anchor="ctr"/>
          <a:lstStyle>
            <a:lvl1pPr algn="ctr"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McGraw-Hill/Irwin Copyright © 2015 by The McGraw-Hill Companies, Inc. All rights reserved.</a:t>
            </a:r>
            <a:endParaRPr lang="en-US" dirty="0"/>
          </a:p>
        </p:txBody>
      </p:sp>
      <p:sp>
        <p:nvSpPr>
          <p:cNvPr id="10" name="Slide Number Placeholder 5"/>
          <p:cNvSpPr>
            <a:spLocks noGrp="1"/>
          </p:cNvSpPr>
          <p:nvPr>
            <p:ph type="sldNum" sz="quarter" idx="4"/>
          </p:nvPr>
        </p:nvSpPr>
        <p:spPr>
          <a:xfrm>
            <a:off x="8382000" y="6384925"/>
            <a:ext cx="6096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10-</a:t>
            </a:r>
            <a:fld id="{3A156FF6-7BC9-4BA8-ACC0-5112188DDED6}" type="slidenum">
              <a:rPr lang="en-US" smtClean="0"/>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763000" cy="1143000"/>
          </a:xfr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4"/>
          <p:cNvSpPr>
            <a:spLocks noGrp="1"/>
          </p:cNvSpPr>
          <p:nvPr>
            <p:ph type="ftr" sz="quarter" idx="3"/>
          </p:nvPr>
        </p:nvSpPr>
        <p:spPr>
          <a:xfrm>
            <a:off x="1219200" y="6384925"/>
            <a:ext cx="7010400" cy="473075"/>
          </a:xfrm>
          <a:prstGeom prst="rect">
            <a:avLst/>
          </a:prstGeom>
        </p:spPr>
        <p:txBody>
          <a:bodyPr vert="horz" lIns="91440" tIns="45720" rIns="91440" bIns="45720" rtlCol="0" anchor="ctr"/>
          <a:lstStyle>
            <a:lvl1pPr algn="ctr"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McGraw-Hill/Irwin Copyright © 2015 by The McGraw-Hill Companies, Inc. All rights reserved.</a:t>
            </a:r>
            <a:endParaRPr lang="en-US" dirty="0"/>
          </a:p>
        </p:txBody>
      </p:sp>
      <p:sp>
        <p:nvSpPr>
          <p:cNvPr id="9" name="Slide Number Placeholder 5"/>
          <p:cNvSpPr>
            <a:spLocks noGrp="1"/>
          </p:cNvSpPr>
          <p:nvPr>
            <p:ph type="sldNum" sz="quarter" idx="4"/>
          </p:nvPr>
        </p:nvSpPr>
        <p:spPr>
          <a:xfrm>
            <a:off x="8382000" y="6384925"/>
            <a:ext cx="6096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10-</a:t>
            </a:r>
            <a:fld id="{3A156FF6-7BC9-4BA8-ACC0-5112188DDED6}" type="slidenum">
              <a:rPr lang="en-US" smtClean="0"/>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4"/>
          <p:cNvSpPr>
            <a:spLocks noGrp="1"/>
          </p:cNvSpPr>
          <p:nvPr>
            <p:ph type="ftr" sz="quarter" idx="3"/>
          </p:nvPr>
        </p:nvSpPr>
        <p:spPr>
          <a:xfrm>
            <a:off x="533400" y="6384925"/>
            <a:ext cx="7696200" cy="473075"/>
          </a:xfrm>
          <a:prstGeom prst="rect">
            <a:avLst/>
          </a:prstGeom>
        </p:spPr>
        <p:txBody>
          <a:bodyPr vert="horz" lIns="91440" tIns="45720" rIns="91440" bIns="45720" rtlCol="0" anchor="ctr"/>
          <a:lstStyle>
            <a:lvl1pPr algn="ctr"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McGraw-Hill/Irwin Copyright © 2015 by The McGraw-Hill Companies, Inc. All rights reserved.</a:t>
            </a:r>
            <a:endParaRPr lang="en-US" dirty="0"/>
          </a:p>
        </p:txBody>
      </p:sp>
      <p:sp>
        <p:nvSpPr>
          <p:cNvPr id="9" name="Slide Number Placeholder 5"/>
          <p:cNvSpPr>
            <a:spLocks noGrp="1"/>
          </p:cNvSpPr>
          <p:nvPr>
            <p:ph type="sldNum" sz="quarter" idx="4"/>
          </p:nvPr>
        </p:nvSpPr>
        <p:spPr>
          <a:xfrm>
            <a:off x="8382000" y="6384925"/>
            <a:ext cx="6096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10-</a:t>
            </a:r>
            <a:fld id="{3A156FF6-7BC9-4BA8-ACC0-5112188DDED6}" type="slidenum">
              <a:rPr lang="en-US" smtClean="0"/>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52400" y="165100"/>
            <a:ext cx="8915400" cy="1206500"/>
          </a:xfrm>
        </p:spPr>
        <p:txBody>
          <a:bodyPr/>
          <a:lstStyle/>
          <a:p>
            <a:r>
              <a:rPr lang="en-US"/>
              <a:t>Click to edit Master title style</a:t>
            </a:r>
          </a:p>
        </p:txBody>
      </p:sp>
      <p:sp>
        <p:nvSpPr>
          <p:cNvPr id="3" name="Table Placeholder 2"/>
          <p:cNvSpPr>
            <a:spLocks noGrp="1"/>
          </p:cNvSpPr>
          <p:nvPr>
            <p:ph type="tbl" idx="1"/>
          </p:nvPr>
        </p:nvSpPr>
        <p:spPr>
          <a:xfrm>
            <a:off x="228600" y="1524000"/>
            <a:ext cx="8458200" cy="4724400"/>
          </a:xfrm>
        </p:spPr>
        <p:txBody>
          <a:bodyPr/>
          <a:lstStyle/>
          <a:p>
            <a:pPr lvl="0"/>
            <a:endParaRPr lang="en-US" noProof="0" dirty="0"/>
          </a:p>
        </p:txBody>
      </p:sp>
      <p:sp>
        <p:nvSpPr>
          <p:cNvPr id="8" name="Footer Placeholder 4"/>
          <p:cNvSpPr>
            <a:spLocks noGrp="1"/>
          </p:cNvSpPr>
          <p:nvPr>
            <p:ph type="ftr" sz="quarter" idx="3"/>
          </p:nvPr>
        </p:nvSpPr>
        <p:spPr>
          <a:xfrm>
            <a:off x="1524000" y="6384925"/>
            <a:ext cx="6705600" cy="473075"/>
          </a:xfrm>
          <a:prstGeom prst="rect">
            <a:avLst/>
          </a:prstGeom>
        </p:spPr>
        <p:txBody>
          <a:bodyPr vert="horz" lIns="91440" tIns="45720" rIns="91440" bIns="45720" rtlCol="0" anchor="ctr"/>
          <a:lstStyle>
            <a:lvl1pPr algn="ctr"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McGraw-Hill/Irwin Copyright © 2015 by The McGraw-Hill Companies, Inc. All rights reserved.</a:t>
            </a:r>
            <a:endParaRPr lang="en-US" dirty="0"/>
          </a:p>
        </p:txBody>
      </p:sp>
      <p:sp>
        <p:nvSpPr>
          <p:cNvPr id="9" name="Slide Number Placeholder 5"/>
          <p:cNvSpPr>
            <a:spLocks noGrp="1"/>
          </p:cNvSpPr>
          <p:nvPr>
            <p:ph type="sldNum" sz="quarter" idx="4"/>
          </p:nvPr>
        </p:nvSpPr>
        <p:spPr>
          <a:xfrm>
            <a:off x="8382000" y="6384925"/>
            <a:ext cx="6096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10-</a:t>
            </a:r>
            <a:fld id="{3A156FF6-7BC9-4BA8-ACC0-5112188DDED6}" type="slidenum">
              <a:rPr lang="en-US" smtClean="0"/>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763000" cy="1143000"/>
          </a:xfrm>
        </p:spPr>
        <p:txBody>
          <a:bodyPr/>
          <a:lstStyle/>
          <a:p>
            <a:r>
              <a:rPr lang="en-US"/>
              <a:t>Click to edit Master title style</a:t>
            </a:r>
          </a:p>
        </p:txBody>
      </p:sp>
      <p:sp>
        <p:nvSpPr>
          <p:cNvPr id="3" name="Content Placeholder 2"/>
          <p:cNvSpPr>
            <a:spLocks noGrp="1"/>
          </p:cNvSpPr>
          <p:nvPr>
            <p:ph idx="1"/>
          </p:nvPr>
        </p:nvSpPr>
        <p:spPr>
          <a:xfrm>
            <a:off x="304800" y="1600200"/>
            <a:ext cx="83820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1447800" y="6384925"/>
            <a:ext cx="1676400" cy="473075"/>
          </a:xfrm>
        </p:spPr>
        <p:txBody>
          <a:bodyPr/>
          <a:lstStyle>
            <a:lvl1pPr>
              <a:defRPr b="1" i="1">
                <a:solidFill>
                  <a:srgbClr val="002060"/>
                </a:solidFill>
                <a:effectLst/>
                <a:latin typeface="Times New Roman" pitchFamily="18" charset="0"/>
                <a:cs typeface="Times New Roman" pitchFamily="18" charset="0"/>
              </a:defRPr>
            </a:lvl1pPr>
          </a:lstStyle>
          <a:p>
            <a:pPr>
              <a:defRPr/>
            </a:pPr>
            <a:endParaRPr lang="en-US" dirty="0"/>
          </a:p>
        </p:txBody>
      </p:sp>
      <p:sp>
        <p:nvSpPr>
          <p:cNvPr id="5" name="Footer Placeholder 4"/>
          <p:cNvSpPr>
            <a:spLocks noGrp="1"/>
          </p:cNvSpPr>
          <p:nvPr>
            <p:ph type="ftr" sz="quarter" idx="11"/>
          </p:nvPr>
        </p:nvSpPr>
        <p:spPr>
          <a:xfrm>
            <a:off x="2971800" y="6384925"/>
            <a:ext cx="5257800" cy="473075"/>
          </a:xfrm>
        </p:spPr>
        <p:txBody>
          <a:bodyPr/>
          <a:lstStyle>
            <a:lvl1pPr>
              <a:defRPr b="1" i="1">
                <a:solidFill>
                  <a:srgbClr val="002060"/>
                </a:solidFill>
                <a:effectLst/>
                <a:latin typeface="Times New Roman" pitchFamily="18" charset="0"/>
                <a:cs typeface="Times New Roman" pitchFamily="18" charset="0"/>
              </a:defRPr>
            </a:lvl1pPr>
          </a:lstStyle>
          <a:p>
            <a:pPr>
              <a:defRPr/>
            </a:pPr>
            <a:r>
              <a:rPr lang="en-US" dirty="0"/>
              <a:t>McGraw-Hill/Irwin Copyright © 2015 by The McGraw-Hill Companies, Inc. All rights reserved.</a:t>
            </a:r>
          </a:p>
        </p:txBody>
      </p:sp>
      <p:sp>
        <p:nvSpPr>
          <p:cNvPr id="6" name="Slide Number Placeholder 5"/>
          <p:cNvSpPr>
            <a:spLocks noGrp="1"/>
          </p:cNvSpPr>
          <p:nvPr>
            <p:ph type="sldNum" sz="quarter" idx="12"/>
          </p:nvPr>
        </p:nvSpPr>
        <p:spPr>
          <a:xfrm>
            <a:off x="8229600" y="6400800"/>
            <a:ext cx="762000" cy="381000"/>
          </a:xfrm>
        </p:spPr>
        <p:txBody>
          <a:bodyPr/>
          <a:lstStyle>
            <a:lvl1pPr>
              <a:defRPr b="1" i="1">
                <a:solidFill>
                  <a:srgbClr val="002060"/>
                </a:solidFill>
                <a:effectLst/>
                <a:latin typeface="Times New Roman" pitchFamily="18" charset="0"/>
                <a:cs typeface="Times New Roman" pitchFamily="18" charset="0"/>
              </a:defRPr>
            </a:lvl1pPr>
          </a:lstStyle>
          <a:p>
            <a:pPr>
              <a:defRPr/>
            </a:pPr>
            <a:r>
              <a:rPr lang="en-US" dirty="0"/>
              <a:t>10 - </a:t>
            </a:r>
            <a:fld id="{A3C95745-97E6-4B78-A967-8C7F56075039}" type="slidenum">
              <a:rPr lang="en-US" smtClean="0"/>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Date Placeholder 3"/>
          <p:cNvSpPr>
            <a:spLocks noGrp="1"/>
          </p:cNvSpPr>
          <p:nvPr>
            <p:ph type="dt" sz="half" idx="2"/>
          </p:nvPr>
        </p:nvSpPr>
        <p:spPr>
          <a:xfrm>
            <a:off x="1447800" y="6384925"/>
            <a:ext cx="1676400" cy="473075"/>
          </a:xfrm>
          <a:prstGeom prst="rect">
            <a:avLst/>
          </a:prstGeom>
        </p:spPr>
        <p:txBody>
          <a:bodyPr vert="horz" lIns="91440" tIns="45720" rIns="91440" bIns="45720" rtlCol="0" anchor="ctr"/>
          <a:lstStyle>
            <a:lvl1pPr algn="l" fontAlgn="auto">
              <a:spcBef>
                <a:spcPts val="0"/>
              </a:spcBef>
              <a:spcAft>
                <a:spcPts val="0"/>
              </a:spcAft>
              <a:defRPr sz="1200" b="1" i="1" smtClean="0">
                <a:solidFill>
                  <a:srgbClr val="002060"/>
                </a:solidFill>
                <a:effectLst/>
                <a:latin typeface="Times New Roman" pitchFamily="18" charset="0"/>
                <a:cs typeface="Times New Roman" pitchFamily="18" charset="0"/>
              </a:defRPr>
            </a:lvl1pPr>
          </a:lstStyle>
          <a:p>
            <a:pPr>
              <a:defRPr/>
            </a:pPr>
            <a:endParaRPr lang="en-US" dirty="0"/>
          </a:p>
        </p:txBody>
      </p:sp>
      <p:sp>
        <p:nvSpPr>
          <p:cNvPr id="8" name="Footer Placeholder 4"/>
          <p:cNvSpPr>
            <a:spLocks noGrp="1"/>
          </p:cNvSpPr>
          <p:nvPr>
            <p:ph type="ftr" sz="quarter" idx="3"/>
          </p:nvPr>
        </p:nvSpPr>
        <p:spPr>
          <a:xfrm>
            <a:off x="3048000" y="6384925"/>
            <a:ext cx="5181600" cy="473075"/>
          </a:xfrm>
          <a:prstGeom prst="rect">
            <a:avLst/>
          </a:prstGeom>
        </p:spPr>
        <p:txBody>
          <a:bodyPr vert="horz" lIns="91440" tIns="45720" rIns="91440" bIns="45720" rtlCol="0" anchor="ctr"/>
          <a:lstStyle>
            <a:lvl1pPr algn="ctr" fontAlgn="auto">
              <a:spcBef>
                <a:spcPts val="0"/>
              </a:spcBef>
              <a:spcAft>
                <a:spcPts val="0"/>
              </a:spcAft>
              <a:defRPr sz="1200" b="1" i="1" smtClean="0">
                <a:solidFill>
                  <a:srgbClr val="002060"/>
                </a:solidFill>
                <a:effectLst/>
                <a:latin typeface="Times New Roman" pitchFamily="18" charset="0"/>
                <a:cs typeface="Times New Roman" pitchFamily="18" charset="0"/>
              </a:defRPr>
            </a:lvl1pPr>
          </a:lstStyle>
          <a:p>
            <a:pPr>
              <a:defRPr/>
            </a:pPr>
            <a:r>
              <a:rPr lang="en-US" dirty="0"/>
              <a:t>McGraw-Hill/Irwin Copyright © 2015 by The McGraw-Hill Companies, Inc. All rights reserved.</a:t>
            </a:r>
          </a:p>
        </p:txBody>
      </p:sp>
      <p:sp>
        <p:nvSpPr>
          <p:cNvPr id="9" name="Slide Number Placeholder 5"/>
          <p:cNvSpPr>
            <a:spLocks noGrp="1"/>
          </p:cNvSpPr>
          <p:nvPr>
            <p:ph type="sldNum" sz="quarter" idx="4"/>
          </p:nvPr>
        </p:nvSpPr>
        <p:spPr>
          <a:xfrm>
            <a:off x="8382000" y="6461125"/>
            <a:ext cx="6096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Times New Roman" pitchFamily="18" charset="0"/>
                <a:cs typeface="Times New Roman" pitchFamily="18" charset="0"/>
              </a:defRPr>
            </a:lvl1pPr>
          </a:lstStyle>
          <a:p>
            <a:pPr>
              <a:defRPr/>
            </a:pPr>
            <a:r>
              <a:rPr lang="en-US" dirty="0"/>
              <a:t>10-</a:t>
            </a:r>
            <a:fld id="{3A156FF6-7BC9-4BA8-ACC0-5112188DDED6}" type="slidenum">
              <a:rPr lang="en-US" smtClean="0"/>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763000" cy="1143000"/>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3"/>
          <p:cNvSpPr>
            <a:spLocks noGrp="1"/>
          </p:cNvSpPr>
          <p:nvPr>
            <p:ph type="dt" sz="half" idx="10"/>
          </p:nvPr>
        </p:nvSpPr>
        <p:spPr>
          <a:xfrm>
            <a:off x="1676400" y="6461125"/>
            <a:ext cx="1676400" cy="473075"/>
          </a:xfrm>
          <a:prstGeom prst="rect">
            <a:avLst/>
          </a:prstGeom>
        </p:spPr>
        <p:txBody>
          <a:bodyPr vert="horz" lIns="91440" tIns="45720" rIns="91440" bIns="45720" rtlCol="0" anchor="ctr"/>
          <a:lstStyle>
            <a:lvl1pPr algn="l" fontAlgn="auto">
              <a:spcBef>
                <a:spcPts val="0"/>
              </a:spcBef>
              <a:spcAft>
                <a:spcPts val="0"/>
              </a:spcAft>
              <a:defRPr sz="1200" b="1" i="1" smtClean="0">
                <a:solidFill>
                  <a:srgbClr val="002060"/>
                </a:solidFill>
                <a:effectLst/>
                <a:latin typeface="+mn-lt"/>
              </a:defRPr>
            </a:lvl1pPr>
          </a:lstStyle>
          <a:p>
            <a:pPr>
              <a:defRPr/>
            </a:pPr>
            <a:endParaRPr lang="en-US" dirty="0"/>
          </a:p>
        </p:txBody>
      </p:sp>
      <p:sp>
        <p:nvSpPr>
          <p:cNvPr id="9" name="Footer Placeholder 4"/>
          <p:cNvSpPr>
            <a:spLocks noGrp="1"/>
          </p:cNvSpPr>
          <p:nvPr>
            <p:ph type="ftr" sz="quarter" idx="3"/>
          </p:nvPr>
        </p:nvSpPr>
        <p:spPr>
          <a:xfrm>
            <a:off x="3276600" y="6461125"/>
            <a:ext cx="4953000" cy="473075"/>
          </a:xfrm>
          <a:prstGeom prst="rect">
            <a:avLst/>
          </a:prstGeom>
        </p:spPr>
        <p:txBody>
          <a:bodyPr vert="horz" lIns="91440" tIns="45720" rIns="91440" bIns="45720" rtlCol="0" anchor="ctr"/>
          <a:lstStyle>
            <a:lvl1pPr algn="ctr"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McGraw-Hill/Irwin Copyright © 2015 by The McGraw-Hill Companies, Inc. All rights reserved.</a:t>
            </a:r>
            <a:endParaRPr lang="en-US" dirty="0"/>
          </a:p>
        </p:txBody>
      </p:sp>
      <p:sp>
        <p:nvSpPr>
          <p:cNvPr id="10" name="Slide Number Placeholder 5"/>
          <p:cNvSpPr>
            <a:spLocks noGrp="1"/>
          </p:cNvSpPr>
          <p:nvPr>
            <p:ph type="sldNum" sz="quarter" idx="4"/>
          </p:nvPr>
        </p:nvSpPr>
        <p:spPr>
          <a:xfrm>
            <a:off x="8382000" y="6477000"/>
            <a:ext cx="6096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10-</a:t>
            </a:r>
            <a:fld id="{3A156FF6-7BC9-4BA8-ACC0-5112188DDED6}" type="slidenum">
              <a:rPr lang="en-US" smtClean="0"/>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8392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Date Placeholder 3"/>
          <p:cNvSpPr>
            <a:spLocks noGrp="1"/>
          </p:cNvSpPr>
          <p:nvPr>
            <p:ph type="dt" sz="half" idx="10"/>
          </p:nvPr>
        </p:nvSpPr>
        <p:spPr>
          <a:xfrm>
            <a:off x="1676400" y="6324600"/>
            <a:ext cx="1676400" cy="473075"/>
          </a:xfrm>
          <a:prstGeom prst="rect">
            <a:avLst/>
          </a:prstGeom>
        </p:spPr>
        <p:txBody>
          <a:bodyPr vert="horz" lIns="91440" tIns="45720" rIns="91440" bIns="45720" rtlCol="0" anchor="ctr"/>
          <a:lstStyle>
            <a:lvl1pPr algn="l" fontAlgn="auto">
              <a:spcBef>
                <a:spcPts val="0"/>
              </a:spcBef>
              <a:spcAft>
                <a:spcPts val="0"/>
              </a:spcAft>
              <a:defRPr sz="1200" b="1" i="1" smtClean="0">
                <a:solidFill>
                  <a:srgbClr val="002060"/>
                </a:solidFill>
                <a:effectLst/>
                <a:latin typeface="+mn-lt"/>
              </a:defRPr>
            </a:lvl1pPr>
          </a:lstStyle>
          <a:p>
            <a:pPr>
              <a:defRPr/>
            </a:pPr>
            <a:endParaRPr lang="en-US" dirty="0"/>
          </a:p>
        </p:txBody>
      </p:sp>
      <p:sp>
        <p:nvSpPr>
          <p:cNvPr id="11" name="Footer Placeholder 4"/>
          <p:cNvSpPr>
            <a:spLocks noGrp="1"/>
          </p:cNvSpPr>
          <p:nvPr>
            <p:ph type="ftr" sz="quarter" idx="11"/>
          </p:nvPr>
        </p:nvSpPr>
        <p:spPr>
          <a:xfrm>
            <a:off x="3276600" y="6308725"/>
            <a:ext cx="4953000" cy="473075"/>
          </a:xfrm>
          <a:prstGeom prst="rect">
            <a:avLst/>
          </a:prstGeom>
        </p:spPr>
        <p:txBody>
          <a:bodyPr vert="horz" lIns="91440" tIns="45720" rIns="91440" bIns="45720" rtlCol="0" anchor="ctr"/>
          <a:lstStyle>
            <a:lvl1pPr algn="ctr"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McGraw-Hill/Irwin Copyright © 2015 by The McGraw-Hill Companies, Inc. All rights reserved.</a:t>
            </a:r>
            <a:endParaRPr lang="en-US" dirty="0"/>
          </a:p>
        </p:txBody>
      </p:sp>
      <p:sp>
        <p:nvSpPr>
          <p:cNvPr id="12" name="Slide Number Placeholder 5"/>
          <p:cNvSpPr>
            <a:spLocks noGrp="1"/>
          </p:cNvSpPr>
          <p:nvPr>
            <p:ph type="sldNum" sz="quarter" idx="12"/>
          </p:nvPr>
        </p:nvSpPr>
        <p:spPr>
          <a:xfrm>
            <a:off x="8382000" y="6324600"/>
            <a:ext cx="6096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10-</a:t>
            </a:r>
            <a:fld id="{3A156FF6-7BC9-4BA8-ACC0-5112188DDED6}" type="slidenum">
              <a:rPr lang="en-US" smtClean="0"/>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839200" cy="1143000"/>
          </a:xfrm>
        </p:spPr>
        <p:txBody>
          <a:bodyPr/>
          <a:lstStyle/>
          <a:p>
            <a:r>
              <a:rPr lang="en-US"/>
              <a:t>Click to edit Master title style</a:t>
            </a:r>
          </a:p>
        </p:txBody>
      </p:sp>
      <p:sp>
        <p:nvSpPr>
          <p:cNvPr id="7" name="Footer Placeholder 4"/>
          <p:cNvSpPr>
            <a:spLocks noGrp="1"/>
          </p:cNvSpPr>
          <p:nvPr>
            <p:ph type="ftr" sz="quarter" idx="3"/>
          </p:nvPr>
        </p:nvSpPr>
        <p:spPr>
          <a:xfrm>
            <a:off x="1600200" y="6384925"/>
            <a:ext cx="6629400" cy="473075"/>
          </a:xfrm>
          <a:prstGeom prst="rect">
            <a:avLst/>
          </a:prstGeom>
        </p:spPr>
        <p:txBody>
          <a:bodyPr vert="horz" lIns="91440" tIns="45720" rIns="91440" bIns="45720" rtlCol="0" anchor="ctr"/>
          <a:lstStyle>
            <a:lvl1pPr algn="ctr"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McGraw-Hill/Irwin Copyright © 2015 by The McGraw-Hill Companies, Inc. All rights reserved.</a:t>
            </a:r>
            <a:endParaRPr lang="en-US" dirty="0"/>
          </a:p>
        </p:txBody>
      </p:sp>
      <p:sp>
        <p:nvSpPr>
          <p:cNvPr id="8" name="Slide Number Placeholder 5"/>
          <p:cNvSpPr>
            <a:spLocks noGrp="1"/>
          </p:cNvSpPr>
          <p:nvPr>
            <p:ph type="sldNum" sz="quarter" idx="4"/>
          </p:nvPr>
        </p:nvSpPr>
        <p:spPr>
          <a:xfrm>
            <a:off x="8382000" y="6384925"/>
            <a:ext cx="6096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10-</a:t>
            </a:r>
            <a:fld id="{3A156FF6-7BC9-4BA8-ACC0-5112188DDED6}" type="slidenum">
              <a:rPr lang="en-US" smtClean="0"/>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a:xfrm>
            <a:off x="1752600" y="6461125"/>
            <a:ext cx="6477000" cy="473075"/>
          </a:xfrm>
        </p:spPr>
        <p:txBody>
          <a:bodyPr/>
          <a:lstStyle/>
          <a:p>
            <a:pPr>
              <a:defRPr/>
            </a:pPr>
            <a:r>
              <a:rPr lang="en-US" dirty="0"/>
              <a:t>McGraw-Hill/Irwin Copyright © 2015 by The McGraw-Hill Companies, Inc. All rights reserved.</a:t>
            </a:r>
          </a:p>
        </p:txBody>
      </p:sp>
      <p:sp>
        <p:nvSpPr>
          <p:cNvPr id="5" name="Slide Number Placeholder 4"/>
          <p:cNvSpPr>
            <a:spLocks noGrp="1"/>
          </p:cNvSpPr>
          <p:nvPr>
            <p:ph type="sldNum" sz="quarter" idx="12"/>
          </p:nvPr>
        </p:nvSpPr>
        <p:spPr/>
        <p:txBody>
          <a:bodyPr/>
          <a:lstStyle/>
          <a:p>
            <a:pPr>
              <a:defRPr/>
            </a:pPr>
            <a:r>
              <a:rPr lang="en-US" dirty="0"/>
              <a:t>10-</a:t>
            </a:r>
            <a:fld id="{3A156FF6-7BC9-4BA8-ACC0-5112188DDED6}" type="slidenum">
              <a:rPr lang="en-US" smtClean="0"/>
              <a:pPr>
                <a:defRPr/>
              </a:pPr>
              <a:t>‹#›</a:t>
            </a:fld>
            <a:endParaRPr lang="en-US" dirty="0"/>
          </a:p>
        </p:txBody>
      </p:sp>
    </p:spTree>
    <p:extLst>
      <p:ext uri="{BB962C8B-B14F-4D97-AF65-F5344CB8AC3E}">
        <p14:creationId xmlns:p14="http://schemas.microsoft.com/office/powerpoint/2010/main" val="33115282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9" name="Footer Placeholder 4"/>
          <p:cNvSpPr>
            <a:spLocks noGrp="1"/>
          </p:cNvSpPr>
          <p:nvPr>
            <p:ph type="ftr" sz="quarter" idx="3"/>
          </p:nvPr>
        </p:nvSpPr>
        <p:spPr>
          <a:xfrm>
            <a:off x="1676400" y="6384925"/>
            <a:ext cx="6553200" cy="473075"/>
          </a:xfrm>
          <a:prstGeom prst="rect">
            <a:avLst/>
          </a:prstGeom>
        </p:spPr>
        <p:txBody>
          <a:bodyPr vert="horz" lIns="91440" tIns="45720" rIns="91440" bIns="45720" rtlCol="0" anchor="ctr"/>
          <a:lstStyle>
            <a:lvl1pPr algn="ctr"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McGraw-Hill/Irwin Copyright © 2015 by The McGraw-Hill Companies, Inc. All rights reserved.</a:t>
            </a:r>
            <a:endParaRPr lang="en-US" dirty="0"/>
          </a:p>
        </p:txBody>
      </p:sp>
      <p:sp>
        <p:nvSpPr>
          <p:cNvPr id="10" name="Slide Number Placeholder 5"/>
          <p:cNvSpPr>
            <a:spLocks noGrp="1"/>
          </p:cNvSpPr>
          <p:nvPr>
            <p:ph type="sldNum" sz="quarter" idx="4"/>
          </p:nvPr>
        </p:nvSpPr>
        <p:spPr>
          <a:xfrm>
            <a:off x="8382000" y="6384925"/>
            <a:ext cx="6096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10-</a:t>
            </a:r>
            <a:fld id="{3A156FF6-7BC9-4BA8-ACC0-5112188DDED6}" type="slidenum">
              <a:rPr lang="en-US" smtClean="0"/>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Footer Placeholder 4"/>
          <p:cNvSpPr>
            <a:spLocks noGrp="1"/>
          </p:cNvSpPr>
          <p:nvPr>
            <p:ph type="ftr" sz="quarter" idx="3"/>
          </p:nvPr>
        </p:nvSpPr>
        <p:spPr>
          <a:xfrm>
            <a:off x="1066800" y="6384925"/>
            <a:ext cx="7162800" cy="473075"/>
          </a:xfrm>
          <a:prstGeom prst="rect">
            <a:avLst/>
          </a:prstGeom>
        </p:spPr>
        <p:txBody>
          <a:bodyPr vert="horz" lIns="91440" tIns="45720" rIns="91440" bIns="45720" rtlCol="0" anchor="ctr"/>
          <a:lstStyle>
            <a:lvl1pPr algn="ctr"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McGraw-Hill/Irwin Copyright © 2015 by The McGraw-Hill Companies, Inc. All rights reserved.</a:t>
            </a:r>
            <a:endParaRPr lang="en-US" dirty="0"/>
          </a:p>
        </p:txBody>
      </p:sp>
      <p:sp>
        <p:nvSpPr>
          <p:cNvPr id="10" name="Slide Number Placeholder 5"/>
          <p:cNvSpPr>
            <a:spLocks noGrp="1"/>
          </p:cNvSpPr>
          <p:nvPr>
            <p:ph type="sldNum" sz="quarter" idx="4"/>
          </p:nvPr>
        </p:nvSpPr>
        <p:spPr>
          <a:xfrm>
            <a:off x="8382000" y="6384925"/>
            <a:ext cx="6096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10-</a:t>
            </a:r>
            <a:fld id="{3A156FF6-7BC9-4BA8-ACC0-5112188DDED6}" type="slidenum">
              <a:rPr lang="en-US" smtClean="0"/>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52400" y="152400"/>
            <a:ext cx="8763000" cy="1143000"/>
          </a:xfrm>
          <a:prstGeom prst="roundRect">
            <a:avLst/>
          </a:prstGeom>
          <a:noFill/>
          <a:ln w="57150">
            <a:solidFill>
              <a:srgbClr val="002060"/>
            </a:solid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381000" y="1600200"/>
            <a:ext cx="8305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0"/>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676400" y="6477000"/>
            <a:ext cx="1676400" cy="473075"/>
          </a:xfrm>
          <a:prstGeom prst="rect">
            <a:avLst/>
          </a:prstGeom>
        </p:spPr>
        <p:txBody>
          <a:bodyPr vert="horz" lIns="91440" tIns="45720" rIns="91440" bIns="45720" rtlCol="0" anchor="ctr"/>
          <a:lstStyle>
            <a:lvl1pPr algn="l" fontAlgn="auto">
              <a:spcBef>
                <a:spcPts val="0"/>
              </a:spcBef>
              <a:spcAft>
                <a:spcPts val="0"/>
              </a:spcAft>
              <a:defRPr sz="1200" b="1" i="1" smtClean="0">
                <a:solidFill>
                  <a:srgbClr val="002060"/>
                </a:solidFill>
                <a:effectLst/>
                <a:latin typeface="Times New Roman" pitchFamily="18" charset="0"/>
                <a:cs typeface="Times New Roman" pitchFamily="18" charset="0"/>
              </a:defRPr>
            </a:lvl1pPr>
          </a:lstStyle>
          <a:p>
            <a:pPr>
              <a:defRPr/>
            </a:pPr>
            <a:endParaRPr lang="en-US" dirty="0"/>
          </a:p>
        </p:txBody>
      </p:sp>
      <p:sp>
        <p:nvSpPr>
          <p:cNvPr id="5" name="Footer Placeholder 4"/>
          <p:cNvSpPr>
            <a:spLocks noGrp="1"/>
          </p:cNvSpPr>
          <p:nvPr>
            <p:ph type="ftr" sz="quarter" idx="3"/>
          </p:nvPr>
        </p:nvSpPr>
        <p:spPr>
          <a:xfrm>
            <a:off x="3276600" y="6461125"/>
            <a:ext cx="4953000" cy="473075"/>
          </a:xfrm>
          <a:prstGeom prst="rect">
            <a:avLst/>
          </a:prstGeom>
        </p:spPr>
        <p:txBody>
          <a:bodyPr vert="horz" lIns="91440" tIns="45720" rIns="91440" bIns="45720" rtlCol="0" anchor="ctr"/>
          <a:lstStyle>
            <a:lvl1pPr algn="ctr" fontAlgn="auto">
              <a:spcBef>
                <a:spcPts val="0"/>
              </a:spcBef>
              <a:spcAft>
                <a:spcPts val="0"/>
              </a:spcAft>
              <a:defRPr sz="1200" b="1" i="1" smtClean="0">
                <a:solidFill>
                  <a:srgbClr val="002060"/>
                </a:solidFill>
                <a:effectLst/>
                <a:latin typeface="Times New Roman" pitchFamily="18" charset="0"/>
                <a:cs typeface="Times New Roman" pitchFamily="18" charset="0"/>
              </a:defRPr>
            </a:lvl1pPr>
          </a:lstStyle>
          <a:p>
            <a:pPr>
              <a:defRPr/>
            </a:pPr>
            <a:r>
              <a:rPr lang="en-US" dirty="0"/>
              <a:t>McGraw-Hill/Irwin Copyright © 2015 by The McGraw-Hill Companies, Inc. All rights reserved.</a:t>
            </a:r>
          </a:p>
        </p:txBody>
      </p:sp>
      <p:sp>
        <p:nvSpPr>
          <p:cNvPr id="6" name="Slide Number Placeholder 5"/>
          <p:cNvSpPr>
            <a:spLocks noGrp="1"/>
          </p:cNvSpPr>
          <p:nvPr>
            <p:ph type="sldNum" sz="quarter" idx="4"/>
          </p:nvPr>
        </p:nvSpPr>
        <p:spPr>
          <a:xfrm>
            <a:off x="8305800" y="6477000"/>
            <a:ext cx="6096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Times New Roman" pitchFamily="18" charset="0"/>
                <a:cs typeface="Times New Roman" pitchFamily="18" charset="0"/>
              </a:defRPr>
            </a:lvl1pPr>
          </a:lstStyle>
          <a:p>
            <a:pPr>
              <a:defRPr/>
            </a:pPr>
            <a:r>
              <a:rPr lang="en-US" dirty="0"/>
              <a:t>10-</a:t>
            </a:r>
            <a:fld id="{3A156FF6-7BC9-4BA8-ACC0-5112188DDED6}" type="slidenum">
              <a:rPr lang="en-US" smtClean="0"/>
              <a:pPr>
                <a:defRPr/>
              </a:pPr>
              <a:t>‹#›</a:t>
            </a:fld>
            <a:endParaRPr lang="en-US" dirty="0"/>
          </a:p>
        </p:txBody>
      </p:sp>
      <p:sp>
        <p:nvSpPr>
          <p:cNvPr id="9" name="Date Placeholder 2"/>
          <p:cNvSpPr txBox="1">
            <a:spLocks/>
          </p:cNvSpPr>
          <p:nvPr userDrawn="1"/>
        </p:nvSpPr>
        <p:spPr>
          <a:xfrm>
            <a:off x="0" y="7162800"/>
            <a:ext cx="1524000" cy="457200"/>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Times New Roman" pitchFamily="18" charset="0"/>
              <a:ea typeface="+mn-ea"/>
              <a:cs typeface="+mn-cs"/>
            </a:endParaRPr>
          </a:p>
        </p:txBody>
      </p:sp>
      <p:sp>
        <p:nvSpPr>
          <p:cNvPr id="10" name="Footer Placeholder 3"/>
          <p:cNvSpPr txBox="1">
            <a:spLocks/>
          </p:cNvSpPr>
          <p:nvPr userDrawn="1"/>
        </p:nvSpPr>
        <p:spPr>
          <a:xfrm>
            <a:off x="1600200" y="7162800"/>
            <a:ext cx="5410200" cy="533400"/>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Times New Roman" pitchFamily="18" charset="0"/>
                <a:ea typeface="+mn-ea"/>
                <a:cs typeface="+mn-cs"/>
              </a:rPr>
              <a:t>   </a:t>
            </a:r>
          </a:p>
        </p:txBody>
      </p:sp>
      <p:sp>
        <p:nvSpPr>
          <p:cNvPr id="11" name="Slide Number Placeholder 4"/>
          <p:cNvSpPr txBox="1">
            <a:spLocks/>
          </p:cNvSpPr>
          <p:nvPr userDrawn="1"/>
        </p:nvSpPr>
        <p:spPr>
          <a:xfrm>
            <a:off x="6858000" y="7315200"/>
            <a:ext cx="685800" cy="304800"/>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Times New Roman" pitchFamily="18" charset="0"/>
              <a:ea typeface="+mn-ea"/>
              <a:cs typeface="+mn-cs"/>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74" r:id="rId7"/>
    <p:sldLayoutId id="2147483668" r:id="rId8"/>
    <p:sldLayoutId id="2147483669" r:id="rId9"/>
    <p:sldLayoutId id="2147483670" r:id="rId10"/>
    <p:sldLayoutId id="2147483671" r:id="rId11"/>
    <p:sldLayoutId id="2147483672" r:id="rId12"/>
    <p:sldLayoutId id="2147483673" r:id="rId13"/>
  </p:sldLayoutIdLst>
  <p:hf hdr="0" dt="0"/>
  <p:txStyles>
    <p:titleStyle>
      <a:lvl1pPr algn="ctr" rtl="0" eaLnBrk="1" fontAlgn="base" hangingPunct="1">
        <a:spcBef>
          <a:spcPct val="0"/>
        </a:spcBef>
        <a:spcAft>
          <a:spcPct val="0"/>
        </a:spcAft>
        <a:defRPr sz="4400" b="1" kern="1200">
          <a:solidFill>
            <a:srgbClr val="002060"/>
          </a:solidFill>
          <a:latin typeface="Times New Roman" pitchFamily="18" charset="0"/>
          <a:ea typeface="+mj-ea"/>
          <a:cs typeface="Times New Roman" pitchFamily="18"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Tx/>
        <a:buNone/>
        <a:defRPr sz="3200" b="1" kern="1200">
          <a:solidFill>
            <a:srgbClr val="002060"/>
          </a:solidFill>
          <a:latin typeface="Times New Roman" pitchFamily="18" charset="0"/>
          <a:ea typeface="+mn-ea"/>
          <a:cs typeface="Times New Roman" pitchFamily="18" charset="0"/>
        </a:defRPr>
      </a:lvl1pPr>
      <a:lvl2pPr marL="742950" indent="-285750" algn="l" rtl="0" eaLnBrk="1" fontAlgn="base" hangingPunct="1">
        <a:spcBef>
          <a:spcPct val="20000"/>
        </a:spcBef>
        <a:spcAft>
          <a:spcPct val="0"/>
        </a:spcAft>
        <a:buFont typeface="Arial" charset="0"/>
        <a:buChar char="–"/>
        <a:defRPr sz="2800" b="1" kern="1200">
          <a:solidFill>
            <a:srgbClr val="002060"/>
          </a:solidFill>
          <a:latin typeface="Times New Roman" pitchFamily="18" charset="0"/>
          <a:ea typeface="+mn-ea"/>
          <a:cs typeface="Times New Roman" pitchFamily="18" charset="0"/>
        </a:defRPr>
      </a:lvl2pPr>
      <a:lvl3pPr marL="1143000" indent="-228600" algn="l" rtl="0" eaLnBrk="1" fontAlgn="base" hangingPunct="1">
        <a:spcBef>
          <a:spcPct val="20000"/>
        </a:spcBef>
        <a:spcAft>
          <a:spcPct val="0"/>
        </a:spcAft>
        <a:buFontTx/>
        <a:buNone/>
        <a:defRPr sz="2400" b="1" kern="1200">
          <a:solidFill>
            <a:srgbClr val="002060"/>
          </a:solidFill>
          <a:latin typeface="Times New Roman" pitchFamily="18" charset="0"/>
          <a:ea typeface="+mn-ea"/>
          <a:cs typeface="Times New Roman" pitchFamily="18" charset="0"/>
        </a:defRPr>
      </a:lvl3pPr>
      <a:lvl4pPr marL="1600200" indent="-228600" algn="l" rtl="0" eaLnBrk="1" fontAlgn="base" hangingPunct="1">
        <a:spcBef>
          <a:spcPct val="20000"/>
        </a:spcBef>
        <a:spcAft>
          <a:spcPct val="0"/>
        </a:spcAft>
        <a:buFontTx/>
        <a:buNone/>
        <a:defRPr sz="2000" b="1" kern="1200">
          <a:solidFill>
            <a:srgbClr val="002060"/>
          </a:solidFill>
          <a:latin typeface="Times New Roman" pitchFamily="18" charset="0"/>
          <a:ea typeface="+mn-ea"/>
          <a:cs typeface="Times New Roman" pitchFamily="18" charset="0"/>
        </a:defRPr>
      </a:lvl4pPr>
      <a:lvl5pPr marL="2057400" indent="-228600" algn="l" rtl="0" eaLnBrk="1" fontAlgn="base" hangingPunct="1">
        <a:spcBef>
          <a:spcPct val="20000"/>
        </a:spcBef>
        <a:spcAft>
          <a:spcPct val="0"/>
        </a:spcAft>
        <a:buFontTx/>
        <a:buNone/>
        <a:defRPr sz="2000" b="1" kern="1200">
          <a:solidFill>
            <a:srgbClr val="002060"/>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tags" Target="../tags/tag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Rectangle 9"/>
          <p:cNvSpPr>
            <a:spLocks noGrp="1" noChangeArrowheads="1"/>
          </p:cNvSpPr>
          <p:nvPr>
            <p:ph type="title"/>
          </p:nvPr>
        </p:nvSpPr>
        <p:spPr>
          <a:xfrm>
            <a:off x="152400" y="152400"/>
            <a:ext cx="8763000" cy="1143000"/>
          </a:xfrm>
        </p:spPr>
        <p:txBody>
          <a:bodyPr/>
          <a:lstStyle/>
          <a:p>
            <a:r>
              <a:rPr lang="en-US" sz="4000" dirty="0"/>
              <a:t>Chapter Ten</a:t>
            </a:r>
          </a:p>
        </p:txBody>
      </p:sp>
      <p:sp>
        <p:nvSpPr>
          <p:cNvPr id="198664" name="Rectangle 8"/>
          <p:cNvSpPr>
            <a:spLocks noChangeArrowheads="1"/>
          </p:cNvSpPr>
          <p:nvPr/>
        </p:nvSpPr>
        <p:spPr bwMode="auto">
          <a:xfrm>
            <a:off x="304800" y="1881847"/>
            <a:ext cx="3962400" cy="4038600"/>
          </a:xfrm>
          <a:prstGeom prst="rect">
            <a:avLst/>
          </a:prstGeom>
          <a:noFill/>
          <a:ln w="12700">
            <a:noFill/>
            <a:miter lim="800000"/>
            <a:headEnd/>
            <a:tailEnd/>
          </a:ln>
          <a:effectLst/>
        </p:spPr>
        <p:txBody>
          <a:bodyPr anchor="ctr" anchorCtr="1"/>
          <a:lstStyle/>
          <a:p>
            <a:pPr algn="ctr">
              <a:defRPr/>
            </a:pPr>
            <a:r>
              <a:rPr lang="en-US" sz="4000" b="1" dirty="0">
                <a:solidFill>
                  <a:srgbClr val="002060"/>
                </a:solidFill>
                <a:effectLst/>
                <a:cs typeface="Times New Roman" pitchFamily="18" charset="0"/>
              </a:rPr>
              <a:t>Translation of Foreign Currency Financial Statements</a:t>
            </a:r>
          </a:p>
        </p:txBody>
      </p:sp>
      <p:sp>
        <p:nvSpPr>
          <p:cNvPr id="7" name="Rectangle 6"/>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pic>
        <p:nvPicPr>
          <p:cNvPr id="5" name="Picture 4">
            <a:extLst>
              <a:ext uri="{FF2B5EF4-FFF2-40B4-BE49-F238E27FC236}">
                <a16:creationId xmlns:a16="http://schemas.microsoft.com/office/drawing/2014/main" id="{5AB9805D-97F3-4C7D-AADB-6A8B43DE418D}"/>
              </a:ext>
            </a:extLst>
          </p:cNvPr>
          <p:cNvPicPr>
            <a:picLocks noChangeAspect="1"/>
          </p:cNvPicPr>
          <p:nvPr/>
        </p:nvPicPr>
        <p:blipFill>
          <a:blip r:embed="rId4"/>
          <a:stretch>
            <a:fillRect/>
          </a:stretch>
        </p:blipFill>
        <p:spPr>
          <a:xfrm>
            <a:off x="4953000" y="1752599"/>
            <a:ext cx="3505200" cy="4485281"/>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00" name="Rectangle 16"/>
          <p:cNvSpPr>
            <a:spLocks noGrp="1" noChangeArrowheads="1"/>
          </p:cNvSpPr>
          <p:nvPr>
            <p:ph type="title"/>
          </p:nvPr>
        </p:nvSpPr>
        <p:spPr>
          <a:xfrm>
            <a:off x="57150" y="76200"/>
            <a:ext cx="8953500" cy="1143000"/>
          </a:xfrm>
        </p:spPr>
        <p:txBody>
          <a:bodyPr/>
          <a:lstStyle/>
          <a:p>
            <a:r>
              <a:rPr lang="en-US" sz="3600" dirty="0"/>
              <a:t>Current Rate Method—Translation Adjustment</a:t>
            </a:r>
          </a:p>
        </p:txBody>
      </p:sp>
      <p:sp>
        <p:nvSpPr>
          <p:cNvPr id="6"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10</a:t>
            </a:fld>
            <a:endParaRPr lang="en-US" sz="1000" b="1" i="0" dirty="0">
              <a:effectLst/>
              <a:latin typeface="Times New Roman" pitchFamily="18" charset="0"/>
              <a:cs typeface="Times New Roman" pitchFamily="18" charset="0"/>
            </a:endParaRPr>
          </a:p>
        </p:txBody>
      </p:sp>
      <p:sp>
        <p:nvSpPr>
          <p:cNvPr id="2" name="Rectangle 1"/>
          <p:cNvSpPr/>
          <p:nvPr/>
        </p:nvSpPr>
        <p:spPr>
          <a:xfrm>
            <a:off x="381000" y="1447800"/>
            <a:ext cx="8458200" cy="4247316"/>
          </a:xfrm>
          <a:prstGeom prst="rect">
            <a:avLst/>
          </a:prstGeom>
        </p:spPr>
        <p:txBody>
          <a:bodyPr wrap="square">
            <a:spAutoFit/>
          </a:bodyPr>
          <a:lstStyle/>
          <a:p>
            <a:pPr marL="342900" indent="-342900">
              <a:spcBef>
                <a:spcPts val="600"/>
              </a:spcBef>
              <a:spcAft>
                <a:spcPts val="600"/>
              </a:spcAft>
              <a:buFont typeface="Wingdings" panose="05000000000000000000" pitchFamily="2" charset="2"/>
              <a:buChar char="Ø"/>
            </a:pPr>
            <a:r>
              <a:rPr lang="en-US" b="1" dirty="0">
                <a:solidFill>
                  <a:srgbClr val="002060"/>
                </a:solidFill>
                <a:effectLst/>
              </a:rPr>
              <a:t>If the foreign currency increases in value, an increase in the U.S. dollar value of the net asset occurs and will be reflected through a positive (credit balance) translation adjustment. </a:t>
            </a:r>
          </a:p>
          <a:p>
            <a:pPr marL="342900" indent="-342900">
              <a:spcBef>
                <a:spcPts val="600"/>
              </a:spcBef>
              <a:spcAft>
                <a:spcPts val="600"/>
              </a:spcAft>
              <a:buFont typeface="Wingdings" panose="05000000000000000000" pitchFamily="2" charset="2"/>
              <a:buChar char="Ø"/>
            </a:pPr>
            <a:r>
              <a:rPr lang="en-US" b="1" dirty="0">
                <a:solidFill>
                  <a:srgbClr val="002060"/>
                </a:solidFill>
                <a:effectLst/>
              </a:rPr>
              <a:t>To measure the net investment’s exposure to foreign exchange risk, all assets and all liabilities of the foreign operation are translated at the current exchange rate. </a:t>
            </a:r>
          </a:p>
          <a:p>
            <a:pPr marL="342900" indent="-342900">
              <a:spcBef>
                <a:spcPts val="600"/>
              </a:spcBef>
              <a:spcAft>
                <a:spcPts val="600"/>
              </a:spcAft>
              <a:buFont typeface="Wingdings" panose="05000000000000000000" pitchFamily="2" charset="2"/>
              <a:buChar char="Ø"/>
            </a:pPr>
            <a:r>
              <a:rPr lang="en-US" b="1" dirty="0">
                <a:solidFill>
                  <a:srgbClr val="002060"/>
                </a:solidFill>
                <a:effectLst/>
              </a:rPr>
              <a:t>Stockholders’ equity items are translated at historical rates. </a:t>
            </a:r>
          </a:p>
          <a:p>
            <a:pPr marL="342900" indent="-342900">
              <a:spcBef>
                <a:spcPts val="600"/>
              </a:spcBef>
              <a:spcAft>
                <a:spcPts val="600"/>
              </a:spcAft>
              <a:buFont typeface="Wingdings" panose="05000000000000000000" pitchFamily="2" charset="2"/>
              <a:buChar char="Ø"/>
            </a:pPr>
            <a:r>
              <a:rPr lang="en-US" b="1" dirty="0">
                <a:solidFill>
                  <a:srgbClr val="002060"/>
                </a:solidFill>
                <a:effectLst/>
              </a:rPr>
              <a:t>The balance sheet exposure under the current rate method is equal to the foreign operation’s net asset (total assets minus total liabilities) position. </a:t>
            </a:r>
          </a:p>
        </p:txBody>
      </p:sp>
      <p:sp>
        <p:nvSpPr>
          <p:cNvPr id="5" name="Rectangle 4"/>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35047357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Rectangle 1026"/>
          <p:cNvSpPr>
            <a:spLocks noGrp="1" noChangeArrowheads="1"/>
          </p:cNvSpPr>
          <p:nvPr>
            <p:ph type="title"/>
          </p:nvPr>
        </p:nvSpPr>
        <p:spPr>
          <a:xfrm>
            <a:off x="152400" y="152400"/>
            <a:ext cx="8839200" cy="1143000"/>
          </a:xfrm>
        </p:spPr>
        <p:txBody>
          <a:bodyPr/>
          <a:lstStyle/>
          <a:p>
            <a:r>
              <a:rPr lang="en-US" sz="4000" dirty="0"/>
              <a:t>Temporal Method </a:t>
            </a:r>
          </a:p>
        </p:txBody>
      </p:sp>
      <p:sp>
        <p:nvSpPr>
          <p:cNvPr id="2" name="Rectangle 1"/>
          <p:cNvSpPr/>
          <p:nvPr/>
        </p:nvSpPr>
        <p:spPr>
          <a:xfrm>
            <a:off x="457200" y="1504920"/>
            <a:ext cx="8077200" cy="5124480"/>
          </a:xfrm>
          <a:prstGeom prst="rect">
            <a:avLst/>
          </a:prstGeom>
        </p:spPr>
        <p:txBody>
          <a:bodyPr wrap="square">
            <a:spAutoFit/>
          </a:bodyPr>
          <a:lstStyle/>
          <a:p>
            <a:pPr marL="342900" indent="-342900">
              <a:spcBef>
                <a:spcPts val="600"/>
              </a:spcBef>
              <a:spcAft>
                <a:spcPts val="600"/>
              </a:spcAft>
              <a:buFont typeface="Wingdings" panose="05000000000000000000" pitchFamily="2" charset="2"/>
              <a:buChar char="Ø"/>
            </a:pPr>
            <a:r>
              <a:rPr lang="en-US" b="1" dirty="0">
                <a:solidFill>
                  <a:srgbClr val="002060"/>
                </a:solidFill>
                <a:effectLst/>
              </a:rPr>
              <a:t>The basic objective underlying the temporal method of translation is to produce a set of U.S. dollar–translated financial statements as if the foreign subsidiary had actually used U.S. dollars in conducting its operations. </a:t>
            </a:r>
          </a:p>
          <a:p>
            <a:pPr marL="342900" indent="-342900">
              <a:spcBef>
                <a:spcPts val="600"/>
              </a:spcBef>
              <a:spcAft>
                <a:spcPts val="600"/>
              </a:spcAft>
              <a:buFont typeface="Wingdings" panose="05000000000000000000" pitchFamily="2" charset="2"/>
              <a:buChar char="Ø"/>
            </a:pPr>
            <a:r>
              <a:rPr lang="en-US" b="1" dirty="0">
                <a:solidFill>
                  <a:srgbClr val="002060"/>
                </a:solidFill>
                <a:effectLst/>
              </a:rPr>
              <a:t>This rule is consistent with the temporal method’s underlying objective: </a:t>
            </a:r>
          </a:p>
          <a:p>
            <a:pPr marL="973138" lvl="1" indent="-395288">
              <a:spcBef>
                <a:spcPts val="0"/>
              </a:spcBef>
              <a:spcAft>
                <a:spcPts val="600"/>
              </a:spcAft>
              <a:buFont typeface="+mj-lt"/>
              <a:buAutoNum type="arabicPeriod"/>
            </a:pPr>
            <a:r>
              <a:rPr lang="en-US" sz="2200" b="1" dirty="0">
                <a:solidFill>
                  <a:srgbClr val="002060"/>
                </a:solidFill>
                <a:effectLst/>
              </a:rPr>
              <a:t>Assets and liabilities carried on the foreign operation’s balance sheet at historical cost are translated at historical exchange rates to yield an equivalent historical cost in U.S. dollars. </a:t>
            </a:r>
          </a:p>
          <a:p>
            <a:pPr marL="973138" lvl="1" indent="-395288">
              <a:spcBef>
                <a:spcPts val="0"/>
              </a:spcBef>
              <a:spcAft>
                <a:spcPts val="0"/>
              </a:spcAft>
              <a:buFont typeface="+mj-lt"/>
              <a:buAutoNum type="arabicPeriod"/>
            </a:pPr>
            <a:r>
              <a:rPr lang="en-US" sz="2200" b="1" dirty="0">
                <a:solidFill>
                  <a:srgbClr val="002060"/>
                </a:solidFill>
                <a:effectLst/>
              </a:rPr>
              <a:t>Assets and liabilities carried at a current or future value are translated at the current exchange rate to yield an equivalent current value in U.S. dollars</a:t>
            </a:r>
            <a:r>
              <a:rPr lang="en-US" b="1" dirty="0">
                <a:solidFill>
                  <a:srgbClr val="002060"/>
                </a:solidFill>
                <a:effectLst/>
              </a:rPr>
              <a:t>. </a:t>
            </a:r>
          </a:p>
        </p:txBody>
      </p:sp>
      <p:sp>
        <p:nvSpPr>
          <p:cNvPr id="7"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11</a:t>
            </a:fld>
            <a:endParaRPr lang="en-US" sz="1000" b="1" i="0" dirty="0">
              <a:effectLst/>
              <a:latin typeface="Times New Roman" pitchFamily="18" charset="0"/>
              <a:cs typeface="Times New Roman" pitchFamily="18" charset="0"/>
            </a:endParaRPr>
          </a:p>
        </p:txBody>
      </p:sp>
      <p:sp>
        <p:nvSpPr>
          <p:cNvPr id="5" name="Rectangle 4"/>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Rectangle 1026"/>
          <p:cNvSpPr>
            <a:spLocks noGrp="1" noChangeArrowheads="1"/>
          </p:cNvSpPr>
          <p:nvPr>
            <p:ph type="title"/>
          </p:nvPr>
        </p:nvSpPr>
        <p:spPr>
          <a:xfrm>
            <a:off x="152400" y="152400"/>
            <a:ext cx="8839200" cy="1143000"/>
          </a:xfrm>
        </p:spPr>
        <p:txBody>
          <a:bodyPr/>
          <a:lstStyle/>
          <a:p>
            <a:r>
              <a:rPr lang="en-US" sz="4000" dirty="0"/>
              <a:t>Temporal Method Translation Adjustment </a:t>
            </a:r>
          </a:p>
        </p:txBody>
      </p:sp>
      <p:sp>
        <p:nvSpPr>
          <p:cNvPr id="2" name="Rectangle 1"/>
          <p:cNvSpPr/>
          <p:nvPr/>
        </p:nvSpPr>
        <p:spPr>
          <a:xfrm>
            <a:off x="381000" y="1908006"/>
            <a:ext cx="7924800" cy="4416594"/>
          </a:xfrm>
          <a:prstGeom prst="rect">
            <a:avLst/>
          </a:prstGeom>
        </p:spPr>
        <p:txBody>
          <a:bodyPr wrap="square">
            <a:spAutoFit/>
          </a:bodyPr>
          <a:lstStyle/>
          <a:p>
            <a:pPr marL="342900" indent="-342900">
              <a:spcBef>
                <a:spcPts val="600"/>
              </a:spcBef>
              <a:spcAft>
                <a:spcPts val="600"/>
              </a:spcAft>
              <a:buFont typeface="Wingdings" panose="05000000000000000000" pitchFamily="2" charset="2"/>
              <a:buChar char="Ø"/>
            </a:pPr>
            <a:r>
              <a:rPr lang="en-US" b="1" dirty="0">
                <a:solidFill>
                  <a:srgbClr val="002060"/>
                </a:solidFill>
                <a:effectLst/>
              </a:rPr>
              <a:t>The major difference between a translation adjustment resulting from the use of the temporal method and a foreign exchange gain or loss is the translation adjustment is not necessarily realized through inflows or outflows of cash. </a:t>
            </a:r>
          </a:p>
          <a:p>
            <a:pPr marL="342900" indent="-342900">
              <a:spcBef>
                <a:spcPts val="0"/>
              </a:spcBef>
              <a:spcAft>
                <a:spcPts val="0"/>
              </a:spcAft>
              <a:buFont typeface="Wingdings" panose="05000000000000000000" pitchFamily="2" charset="2"/>
              <a:buChar char="Ø"/>
            </a:pPr>
            <a:r>
              <a:rPr lang="en-US" b="1" dirty="0">
                <a:solidFill>
                  <a:srgbClr val="002060"/>
                </a:solidFill>
                <a:effectLst/>
              </a:rPr>
              <a:t>The U.S. dollar translation adjustment </a:t>
            </a:r>
            <a:r>
              <a:rPr lang="en-US" b="1" i="1" dirty="0">
                <a:solidFill>
                  <a:srgbClr val="002060"/>
                </a:solidFill>
                <a:effectLst/>
              </a:rPr>
              <a:t>is realized </a:t>
            </a:r>
            <a:r>
              <a:rPr lang="en-US" b="1" dirty="0">
                <a:solidFill>
                  <a:srgbClr val="002060"/>
                </a:solidFill>
                <a:effectLst/>
              </a:rPr>
              <a:t>only if:</a:t>
            </a:r>
          </a:p>
          <a:p>
            <a:pPr marL="914400" lvl="1" indent="-457200">
              <a:spcBef>
                <a:spcPts val="0"/>
              </a:spcBef>
              <a:spcAft>
                <a:spcPts val="0"/>
              </a:spcAft>
              <a:buFont typeface="+mj-lt"/>
              <a:buAutoNum type="arabicPeriod"/>
            </a:pPr>
            <a:r>
              <a:rPr lang="en-US" sz="2200" b="1" dirty="0">
                <a:solidFill>
                  <a:srgbClr val="002060"/>
                </a:solidFill>
                <a:effectLst/>
              </a:rPr>
              <a:t>The parent sends U.S. dollars to the foreign subsidiary to pay all of its liabilities. </a:t>
            </a:r>
          </a:p>
          <a:p>
            <a:pPr marL="914400" lvl="1" indent="-457200">
              <a:spcBef>
                <a:spcPts val="0"/>
              </a:spcBef>
              <a:spcAft>
                <a:spcPts val="0"/>
              </a:spcAft>
              <a:buFont typeface="+mj-lt"/>
              <a:buAutoNum type="arabicPeriod"/>
            </a:pPr>
            <a:r>
              <a:rPr lang="en-US" sz="2200" b="1" dirty="0">
                <a:solidFill>
                  <a:srgbClr val="002060"/>
                </a:solidFill>
                <a:effectLst/>
              </a:rPr>
              <a:t>The subsidiary converts its receivables and marketable securities into cash and then sends this amount plus the amount in its cash account to the U.S. parent, which converts it into U.S. dollars. </a:t>
            </a:r>
          </a:p>
        </p:txBody>
      </p:sp>
      <p:sp>
        <p:nvSpPr>
          <p:cNvPr id="7"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12</a:t>
            </a:fld>
            <a:endParaRPr lang="en-US" sz="1000" b="1" i="0" dirty="0">
              <a:effectLst/>
              <a:latin typeface="Times New Roman" pitchFamily="18" charset="0"/>
              <a:cs typeface="Times New Roman" pitchFamily="18" charset="0"/>
            </a:endParaRPr>
          </a:p>
        </p:txBody>
      </p:sp>
      <p:sp>
        <p:nvSpPr>
          <p:cNvPr id="5" name="Rectangle 4"/>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8637368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Rectangle 1026"/>
          <p:cNvSpPr>
            <a:spLocks noGrp="1" noChangeArrowheads="1"/>
          </p:cNvSpPr>
          <p:nvPr>
            <p:ph type="title"/>
          </p:nvPr>
        </p:nvSpPr>
        <p:spPr/>
        <p:txBody>
          <a:bodyPr/>
          <a:lstStyle/>
          <a:p>
            <a:r>
              <a:rPr lang="en-US" sz="3600" dirty="0"/>
              <a:t>Current Rate vs. Temporal Method</a:t>
            </a:r>
          </a:p>
        </p:txBody>
      </p:sp>
      <p:pic>
        <p:nvPicPr>
          <p:cNvPr id="4" name="Content Placeholder 3" descr="Screen Shot 2019-10-01 at 3.10.32 PM.png"/>
          <p:cNvPicPr>
            <a:picLocks noGrp="1" noChangeAspect="1"/>
          </p:cNvPicPr>
          <p:nvPr>
            <p:ph idx="1"/>
          </p:nvPr>
        </p:nvPicPr>
        <p:blipFill>
          <a:blip r:embed="rId3">
            <a:extLst>
              <a:ext uri="{28A0092B-C50C-407E-A947-70E740481C1C}">
                <a14:useLocalDpi xmlns:a14="http://schemas.microsoft.com/office/drawing/2010/main" val="0"/>
              </a:ext>
            </a:extLst>
          </a:blip>
          <a:srcRect l="-32532" r="-32532"/>
          <a:stretch>
            <a:fillRect/>
          </a:stretch>
        </p:blipFill>
        <p:spPr/>
      </p:pic>
      <p:sp>
        <p:nvSpPr>
          <p:cNvPr id="7" name="Slide Number Placeholder 7"/>
          <p:cNvSpPr>
            <a:spLocks noGrp="1"/>
          </p:cNvSpPr>
          <p:nvPr>
            <p:ph type="sldNum" sz="quarter" idx="12"/>
          </p:nvPr>
        </p:nvSpPr>
        <p:spPr>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13</a:t>
            </a:fld>
            <a:endParaRPr lang="en-US" sz="1000" b="1" i="0" dirty="0">
              <a:effectLst/>
              <a:latin typeface="Times New Roman" pitchFamily="18" charset="0"/>
              <a:cs typeface="Times New Roman" pitchFamily="18" charset="0"/>
            </a:endParaRPr>
          </a:p>
        </p:txBody>
      </p:sp>
      <p:sp>
        <p:nvSpPr>
          <p:cNvPr id="5" name="Rectangle 4"/>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
        <p:nvSpPr>
          <p:cNvPr id="8" name="Rectangle 7"/>
          <p:cNvSpPr/>
          <p:nvPr/>
        </p:nvSpPr>
        <p:spPr>
          <a:xfrm>
            <a:off x="304800" y="1371600"/>
            <a:ext cx="7924800" cy="430887"/>
          </a:xfrm>
          <a:prstGeom prst="rect">
            <a:avLst/>
          </a:prstGeom>
        </p:spPr>
        <p:txBody>
          <a:bodyPr wrap="square">
            <a:spAutoFit/>
          </a:bodyPr>
          <a:lstStyle/>
          <a:p>
            <a:pPr>
              <a:spcBef>
                <a:spcPts val="600"/>
              </a:spcBef>
              <a:spcAft>
                <a:spcPts val="600"/>
              </a:spcAft>
            </a:pPr>
            <a:r>
              <a:rPr lang="en-US" sz="2200" b="1" dirty="0">
                <a:solidFill>
                  <a:srgbClr val="002060"/>
                </a:solidFill>
                <a:effectLst/>
              </a:rPr>
              <a:t>Exhibit 10.1:</a:t>
            </a:r>
          </a:p>
        </p:txBody>
      </p:sp>
    </p:spTree>
    <p:extLst>
      <p:ext uri="{BB962C8B-B14F-4D97-AF65-F5344CB8AC3E}">
        <p14:creationId xmlns:p14="http://schemas.microsoft.com/office/powerpoint/2010/main" val="1553465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Rectangle 1026"/>
          <p:cNvSpPr>
            <a:spLocks noGrp="1" noChangeArrowheads="1"/>
          </p:cNvSpPr>
          <p:nvPr>
            <p:ph type="title"/>
          </p:nvPr>
        </p:nvSpPr>
        <p:spPr>
          <a:xfrm>
            <a:off x="152400" y="152400"/>
            <a:ext cx="8839200" cy="1143000"/>
          </a:xfrm>
        </p:spPr>
        <p:txBody>
          <a:bodyPr/>
          <a:lstStyle/>
          <a:p>
            <a:r>
              <a:rPr lang="en-US" sz="4000" dirty="0"/>
              <a:t>Translation of Retained Earnings </a:t>
            </a:r>
          </a:p>
        </p:txBody>
      </p:sp>
      <p:sp>
        <p:nvSpPr>
          <p:cNvPr id="2" name="Rectangle 1"/>
          <p:cNvSpPr/>
          <p:nvPr/>
        </p:nvSpPr>
        <p:spPr>
          <a:xfrm>
            <a:off x="228600" y="1570196"/>
            <a:ext cx="8610600" cy="5124480"/>
          </a:xfrm>
          <a:prstGeom prst="rect">
            <a:avLst/>
          </a:prstGeom>
        </p:spPr>
        <p:txBody>
          <a:bodyPr wrap="square">
            <a:spAutoFit/>
          </a:bodyPr>
          <a:lstStyle/>
          <a:p>
            <a:pPr marL="342900" indent="-342900">
              <a:spcBef>
                <a:spcPts val="600"/>
              </a:spcBef>
              <a:spcAft>
                <a:spcPts val="0"/>
              </a:spcAft>
              <a:buFont typeface="Wingdings" panose="05000000000000000000" pitchFamily="2" charset="2"/>
              <a:buChar char="Ø"/>
            </a:pPr>
            <a:r>
              <a:rPr lang="en-US" b="1" dirty="0">
                <a:solidFill>
                  <a:srgbClr val="002060"/>
                </a:solidFill>
                <a:effectLst/>
              </a:rPr>
              <a:t>Stockholders’ equity items are translated at historical exchange rates under both the current rate and temporal methods. This creates somewhat of a problem in translating retained earnings. </a:t>
            </a:r>
          </a:p>
          <a:p>
            <a:pPr marL="342900" indent="-342900">
              <a:spcBef>
                <a:spcPts val="600"/>
              </a:spcBef>
              <a:spcAft>
                <a:spcPts val="0"/>
              </a:spcAft>
              <a:buFont typeface="Wingdings" panose="05000000000000000000" pitchFamily="2" charset="2"/>
              <a:buChar char="Ø"/>
            </a:pPr>
            <a:r>
              <a:rPr lang="en-US" b="1" dirty="0">
                <a:solidFill>
                  <a:srgbClr val="002060"/>
                </a:solidFill>
                <a:effectLst/>
              </a:rPr>
              <a:t>Retained earnings is an accumulation of all of the net income less dividends declared by a company since its inception. </a:t>
            </a:r>
          </a:p>
          <a:p>
            <a:pPr marL="342900" indent="-342900">
              <a:spcBef>
                <a:spcPts val="600"/>
              </a:spcBef>
              <a:spcAft>
                <a:spcPts val="0"/>
              </a:spcAft>
              <a:buFont typeface="Wingdings" panose="05000000000000000000" pitchFamily="2" charset="2"/>
              <a:buChar char="Ø"/>
            </a:pPr>
            <a:r>
              <a:rPr lang="en-US" b="1" dirty="0">
                <a:solidFill>
                  <a:srgbClr val="002060"/>
                </a:solidFill>
                <a:effectLst/>
              </a:rPr>
              <a:t>Keeping a record of the acquisition date exchange rates is necessary when translating inventory, prepaid expenses, property, plant and equipment, and intangible assets because these assets, carried at historical cost, are translated at historical exchange rates (not necessary under the current rate method). </a:t>
            </a:r>
          </a:p>
          <a:p>
            <a:pPr marL="342900" indent="-342900">
              <a:spcBef>
                <a:spcPts val="600"/>
              </a:spcBef>
              <a:spcAft>
                <a:spcPts val="0"/>
              </a:spcAft>
              <a:buFont typeface="Wingdings" panose="05000000000000000000" pitchFamily="2" charset="2"/>
              <a:buChar char="Ø"/>
            </a:pPr>
            <a:endParaRPr lang="en-US" b="1" dirty="0">
              <a:solidFill>
                <a:srgbClr val="002060"/>
              </a:solidFill>
              <a:effectLst/>
            </a:endParaRPr>
          </a:p>
        </p:txBody>
      </p:sp>
      <p:sp>
        <p:nvSpPr>
          <p:cNvPr id="7"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14</a:t>
            </a:fld>
            <a:endParaRPr lang="en-US" sz="1000" b="1" i="0" dirty="0">
              <a:effectLst/>
              <a:latin typeface="Times New Roman" pitchFamily="18" charset="0"/>
              <a:cs typeface="Times New Roman" pitchFamily="18" charset="0"/>
            </a:endParaRPr>
          </a:p>
        </p:txBody>
      </p:sp>
      <p:sp>
        <p:nvSpPr>
          <p:cNvPr id="5" name="Rectangle 4"/>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2026920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Rectangle 1026"/>
          <p:cNvSpPr>
            <a:spLocks noGrp="1" noChangeArrowheads="1"/>
          </p:cNvSpPr>
          <p:nvPr>
            <p:ph type="title"/>
          </p:nvPr>
        </p:nvSpPr>
        <p:spPr>
          <a:xfrm>
            <a:off x="152400" y="152400"/>
            <a:ext cx="8839200" cy="1143000"/>
          </a:xfrm>
        </p:spPr>
        <p:txBody>
          <a:bodyPr/>
          <a:lstStyle/>
          <a:p>
            <a:r>
              <a:rPr lang="en-US" sz="4000" dirty="0"/>
              <a:t>Translation of Retained Earnings Process</a:t>
            </a:r>
          </a:p>
        </p:txBody>
      </p:sp>
      <p:sp>
        <p:nvSpPr>
          <p:cNvPr id="7"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15</a:t>
            </a:fld>
            <a:endParaRPr lang="en-US" sz="1000" b="1" i="0" dirty="0">
              <a:effectLst/>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2815" y="2376572"/>
            <a:ext cx="7924800" cy="1509628"/>
          </a:xfrm>
          <a:prstGeom prst="rect">
            <a:avLst/>
          </a:prstGeom>
          <a:noFill/>
          <a:ln w="9525">
            <a:solidFill>
              <a:schemeClr val="tx1"/>
            </a:solidFill>
            <a:miter lim="800000"/>
            <a:headEnd/>
            <a:tailEnd/>
          </a:ln>
          <a:extLst>
            <a:ext uri="{909E8E84-426E-40dd-AFC4-6F175D3DCCD1}">
              <a14:hiddenFill xmlns="" xmlns:a14="http://schemas.microsoft.com/office/drawing/2010/main">
                <a:solidFill>
                  <a:schemeClr val="accent1"/>
                </a:solidFill>
              </a14:hiddenFill>
            </a:ext>
          </a:extLst>
        </p:spPr>
      </p:pic>
      <p:sp>
        <p:nvSpPr>
          <p:cNvPr id="3" name="Rectangle 2"/>
          <p:cNvSpPr/>
          <p:nvPr/>
        </p:nvSpPr>
        <p:spPr>
          <a:xfrm>
            <a:off x="194844" y="1371600"/>
            <a:ext cx="8796756" cy="830997"/>
          </a:xfrm>
          <a:prstGeom prst="rect">
            <a:avLst/>
          </a:prstGeom>
        </p:spPr>
        <p:txBody>
          <a:bodyPr wrap="square">
            <a:spAutoFit/>
          </a:bodyPr>
          <a:lstStyle/>
          <a:p>
            <a:pPr marL="342900" indent="-342900">
              <a:buFont typeface="Wingdings" panose="05000000000000000000" pitchFamily="2" charset="2"/>
              <a:buChar char="Ø"/>
            </a:pPr>
            <a:r>
              <a:rPr lang="en-US" b="1" dirty="0">
                <a:solidFill>
                  <a:srgbClr val="002060"/>
                </a:solidFill>
                <a:effectLst/>
              </a:rPr>
              <a:t>At the end of the first year of a company’s operations, foreign currency (FC) retained earnings (R/E) is translated as follows: </a:t>
            </a:r>
          </a:p>
        </p:txBody>
      </p:sp>
      <p:sp>
        <p:nvSpPr>
          <p:cNvPr id="4" name="Rectangle 3"/>
          <p:cNvSpPr/>
          <p:nvPr/>
        </p:nvSpPr>
        <p:spPr>
          <a:xfrm>
            <a:off x="194844" y="4038600"/>
            <a:ext cx="8568156" cy="830997"/>
          </a:xfrm>
          <a:prstGeom prst="rect">
            <a:avLst/>
          </a:prstGeom>
        </p:spPr>
        <p:txBody>
          <a:bodyPr wrap="square">
            <a:spAutoFit/>
          </a:bodyPr>
          <a:lstStyle/>
          <a:p>
            <a:pPr marL="342900" indent="-342900">
              <a:buFont typeface="Wingdings" panose="05000000000000000000" pitchFamily="2" charset="2"/>
              <a:buChar char="Ø"/>
            </a:pPr>
            <a:r>
              <a:rPr lang="en-US" b="1" dirty="0">
                <a:solidFill>
                  <a:srgbClr val="002060"/>
                </a:solidFill>
                <a:effectLst/>
              </a:rPr>
              <a:t>The translated retained earnings in Year 2 (and subsequent years) are then determined as follows: </a:t>
            </a:r>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4876800"/>
            <a:ext cx="7957785" cy="1531203"/>
          </a:xfrm>
          <a:prstGeom prst="rect">
            <a:avLst/>
          </a:prstGeom>
          <a:noFill/>
          <a:ln w="9525">
            <a:solidFill>
              <a:schemeClr val="tx1"/>
            </a:solidFill>
            <a:miter lim="800000"/>
            <a:headEnd/>
            <a:tailEnd/>
          </a:ln>
          <a:extLst>
            <a:ext uri="{909E8E84-426E-40dd-AFC4-6F175D3DCCD1}">
              <a14:hiddenFill xmlns="" xmlns:a14="http://schemas.microsoft.com/office/drawing/2010/main">
                <a:solidFill>
                  <a:schemeClr val="accent1"/>
                </a:solidFill>
              </a14:hiddenFill>
            </a:ext>
          </a:extLst>
        </p:spPr>
      </p:pic>
      <p:sp>
        <p:nvSpPr>
          <p:cNvPr id="8" name="Rectangle 7"/>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6235909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Rectangle 1026"/>
          <p:cNvSpPr>
            <a:spLocks noGrp="1" noChangeArrowheads="1"/>
          </p:cNvSpPr>
          <p:nvPr>
            <p:ph type="title"/>
          </p:nvPr>
        </p:nvSpPr>
        <p:spPr>
          <a:xfrm>
            <a:off x="152400" y="152400"/>
            <a:ext cx="8839200" cy="1143000"/>
          </a:xfrm>
        </p:spPr>
        <p:txBody>
          <a:bodyPr/>
          <a:lstStyle/>
          <a:p>
            <a:r>
              <a:rPr lang="en-US" sz="4000" dirty="0"/>
              <a:t>Calculation of Cost of Goods Sold </a:t>
            </a:r>
          </a:p>
        </p:txBody>
      </p:sp>
      <p:sp>
        <p:nvSpPr>
          <p:cNvPr id="7"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16</a:t>
            </a:fld>
            <a:endParaRPr lang="en-US" sz="1000" b="1" i="0" dirty="0">
              <a:effectLst/>
              <a:latin typeface="Times New Roman" pitchFamily="18" charset="0"/>
              <a:cs typeface="Times New Roman" pitchFamily="18" charset="0"/>
            </a:endParaRPr>
          </a:p>
        </p:txBody>
      </p:sp>
      <p:sp>
        <p:nvSpPr>
          <p:cNvPr id="4" name="Rectangle 3"/>
          <p:cNvSpPr/>
          <p:nvPr/>
        </p:nvSpPr>
        <p:spPr>
          <a:xfrm>
            <a:off x="304800" y="1904524"/>
            <a:ext cx="8001000" cy="3200876"/>
          </a:xfrm>
          <a:prstGeom prst="rect">
            <a:avLst/>
          </a:prstGeom>
        </p:spPr>
        <p:txBody>
          <a:bodyPr wrap="square">
            <a:spAutoFit/>
          </a:bodyPr>
          <a:lstStyle/>
          <a:p>
            <a:pPr marL="342900" indent="-342900">
              <a:spcBef>
                <a:spcPts val="600"/>
              </a:spcBef>
              <a:spcAft>
                <a:spcPts val="600"/>
              </a:spcAft>
              <a:buFont typeface="Wingdings" panose="05000000000000000000" pitchFamily="2" charset="2"/>
              <a:buChar char="Ø"/>
            </a:pPr>
            <a:r>
              <a:rPr lang="en-US" sz="2600" b="1" dirty="0">
                <a:solidFill>
                  <a:srgbClr val="002060"/>
                </a:solidFill>
                <a:effectLst/>
              </a:rPr>
              <a:t>Under the current rate method, Cost of Goods Sold (COGS) in foreign currency (FC) is translated using the average-for-the-period exchange rate (ER): </a:t>
            </a:r>
          </a:p>
          <a:p>
            <a:pPr algn="ctr">
              <a:spcBef>
                <a:spcPts val="600"/>
              </a:spcBef>
              <a:spcAft>
                <a:spcPts val="600"/>
              </a:spcAft>
            </a:pPr>
            <a:r>
              <a:rPr lang="en-US" sz="2600" b="1" dirty="0">
                <a:solidFill>
                  <a:srgbClr val="002060"/>
                </a:solidFill>
                <a:effectLst/>
              </a:rPr>
              <a:t>COGS in FC × Average ER = COGS in $ </a:t>
            </a:r>
          </a:p>
          <a:p>
            <a:pPr marL="342900" indent="-342900">
              <a:spcBef>
                <a:spcPts val="600"/>
              </a:spcBef>
              <a:spcAft>
                <a:spcPts val="600"/>
              </a:spcAft>
              <a:buFont typeface="Wingdings" panose="05000000000000000000" pitchFamily="2" charset="2"/>
              <a:buChar char="Ø"/>
            </a:pPr>
            <a:r>
              <a:rPr lang="en-US" sz="2600" b="1" dirty="0">
                <a:solidFill>
                  <a:srgbClr val="002060"/>
                </a:solidFill>
                <a:effectLst/>
              </a:rPr>
              <a:t>Under the temporal method, no single exchange rate can be used to directly translate COGS in FC into COGS in dollars. </a:t>
            </a:r>
          </a:p>
        </p:txBody>
      </p:sp>
      <p:sp>
        <p:nvSpPr>
          <p:cNvPr id="5" name="Rectangle 4"/>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3214633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Rectangle 1026"/>
          <p:cNvSpPr>
            <a:spLocks noGrp="1" noChangeArrowheads="1"/>
          </p:cNvSpPr>
          <p:nvPr>
            <p:ph type="title"/>
          </p:nvPr>
        </p:nvSpPr>
        <p:spPr>
          <a:xfrm>
            <a:off x="152400" y="152400"/>
            <a:ext cx="8839200" cy="1143000"/>
          </a:xfrm>
        </p:spPr>
        <p:txBody>
          <a:bodyPr/>
          <a:lstStyle/>
          <a:p>
            <a:r>
              <a:rPr lang="en-US" sz="4000" dirty="0"/>
              <a:t>Calculation of Cost of Goods Sold (continued)</a:t>
            </a:r>
          </a:p>
        </p:txBody>
      </p:sp>
      <p:sp>
        <p:nvSpPr>
          <p:cNvPr id="7"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17</a:t>
            </a:fld>
            <a:endParaRPr lang="en-US" sz="1000" b="1" i="0" dirty="0">
              <a:effectLst/>
              <a:latin typeface="Times New Roman" pitchFamily="18" charset="0"/>
              <a:cs typeface="Times New Roman" pitchFamily="18" charset="0"/>
            </a:endParaRPr>
          </a:p>
        </p:txBody>
      </p:sp>
      <p:sp>
        <p:nvSpPr>
          <p:cNvPr id="4" name="Rectangle 3"/>
          <p:cNvSpPr/>
          <p:nvPr/>
        </p:nvSpPr>
        <p:spPr>
          <a:xfrm>
            <a:off x="381000" y="1524000"/>
            <a:ext cx="8534400" cy="3046988"/>
          </a:xfrm>
          <a:prstGeom prst="rect">
            <a:avLst/>
          </a:prstGeom>
        </p:spPr>
        <p:txBody>
          <a:bodyPr wrap="square">
            <a:spAutoFit/>
          </a:bodyPr>
          <a:lstStyle/>
          <a:p>
            <a:pPr marL="457200" indent="-457200">
              <a:spcBef>
                <a:spcPts val="600"/>
              </a:spcBef>
              <a:spcAft>
                <a:spcPts val="600"/>
              </a:spcAft>
              <a:buFont typeface="Wingdings" panose="05000000000000000000" pitchFamily="2" charset="2"/>
              <a:buChar char="Ø"/>
            </a:pPr>
            <a:r>
              <a:rPr lang="en-US" sz="2600" b="1" dirty="0">
                <a:solidFill>
                  <a:srgbClr val="002060"/>
                </a:solidFill>
                <a:effectLst/>
              </a:rPr>
              <a:t>COGS must be decomposed into beginning inventory, purchases, and ending inventory, and each component must then be translated at its appropriate historical rate. </a:t>
            </a:r>
          </a:p>
          <a:p>
            <a:pPr marL="457200" indent="-457200">
              <a:spcBef>
                <a:spcPts val="600"/>
              </a:spcBef>
              <a:spcAft>
                <a:spcPts val="600"/>
              </a:spcAft>
              <a:buFont typeface="Wingdings" panose="05000000000000000000" pitchFamily="2" charset="2"/>
              <a:buChar char="Ø"/>
            </a:pPr>
            <a:r>
              <a:rPr lang="en-US" sz="2600" b="1" dirty="0">
                <a:solidFill>
                  <a:srgbClr val="002060"/>
                </a:solidFill>
                <a:effectLst/>
              </a:rPr>
              <a:t>When purchases can be assumed to have been made evenly throughout 2020, the average 2020 exchange rate is used to translate purchases: </a:t>
            </a:r>
          </a:p>
        </p:txBody>
      </p:sp>
      <p:sp>
        <p:nvSpPr>
          <p:cNvPr id="6" name="Rectangle 5"/>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
        <p:nvSpPr>
          <p:cNvPr id="3" name="Rectangle 2"/>
          <p:cNvSpPr/>
          <p:nvPr/>
        </p:nvSpPr>
        <p:spPr>
          <a:xfrm>
            <a:off x="228600" y="4556631"/>
            <a:ext cx="8686800" cy="1200329"/>
          </a:xfrm>
          <a:prstGeom prst="rect">
            <a:avLst/>
          </a:prstGeom>
        </p:spPr>
        <p:txBody>
          <a:bodyPr wrap="square">
            <a:spAutoFit/>
          </a:bodyPr>
          <a:lstStyle/>
          <a:p>
            <a:r>
              <a:rPr lang="en-US" sz="1800" dirty="0"/>
              <a:t>Beginning inventory in FC 	× Historical ER (4thQ 2019)	=  Beginning inventory in $</a:t>
            </a:r>
          </a:p>
          <a:p>
            <a:r>
              <a:rPr lang="en-US" sz="1800" dirty="0"/>
              <a:t>+ Purchases in FC 		× Average ER (2020)	=  + Purchases in $</a:t>
            </a:r>
          </a:p>
          <a:p>
            <a:r>
              <a:rPr lang="en-US" sz="1800" u="sng" dirty="0"/>
              <a:t>− Ending inventory in FC </a:t>
            </a:r>
            <a:r>
              <a:rPr lang="en-US" sz="1800" dirty="0"/>
              <a:t>	× Historical ER (4thQ 2020) 	=  </a:t>
            </a:r>
            <a:r>
              <a:rPr lang="en-US" sz="1800" u="sng" dirty="0"/>
              <a:t>− Ending inventory in </a:t>
            </a:r>
            <a:r>
              <a:rPr lang="en-US" sz="1800" dirty="0"/>
              <a:t>$</a:t>
            </a:r>
          </a:p>
          <a:p>
            <a:r>
              <a:rPr lang="en-US" sz="1800" u="sng" dirty="0"/>
              <a:t>COGS in FC </a:t>
            </a:r>
            <a:r>
              <a:rPr lang="en-US" sz="1800" dirty="0"/>
              <a:t>					    </a:t>
            </a:r>
            <a:r>
              <a:rPr lang="en-US" sz="1800" u="sng" dirty="0"/>
              <a:t>COGS in $</a:t>
            </a:r>
          </a:p>
        </p:txBody>
      </p:sp>
    </p:spTree>
    <p:extLst>
      <p:ext uri="{BB962C8B-B14F-4D97-AF65-F5344CB8AC3E}">
        <p14:creationId xmlns:p14="http://schemas.microsoft.com/office/powerpoint/2010/main" val="20934322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Rectangle 1026"/>
          <p:cNvSpPr>
            <a:spLocks noGrp="1" noChangeArrowheads="1"/>
          </p:cNvSpPr>
          <p:nvPr>
            <p:ph type="title"/>
          </p:nvPr>
        </p:nvSpPr>
        <p:spPr>
          <a:xfrm>
            <a:off x="152400" y="152400"/>
            <a:ext cx="8839200" cy="1143000"/>
          </a:xfrm>
        </p:spPr>
        <p:txBody>
          <a:bodyPr/>
          <a:lstStyle/>
          <a:p>
            <a:r>
              <a:rPr lang="en-US" sz="4000" dirty="0"/>
              <a:t>Inventory Translation—Current Rate and Temporal Methods</a:t>
            </a:r>
          </a:p>
        </p:txBody>
      </p:sp>
      <p:sp>
        <p:nvSpPr>
          <p:cNvPr id="7"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18</a:t>
            </a:fld>
            <a:endParaRPr lang="en-US" sz="1000" b="1" i="0" dirty="0">
              <a:effectLst/>
              <a:latin typeface="Times New Roman" pitchFamily="18" charset="0"/>
              <a:cs typeface="Times New Roman" pitchFamily="18" charset="0"/>
            </a:endParaRPr>
          </a:p>
        </p:txBody>
      </p:sp>
      <p:sp>
        <p:nvSpPr>
          <p:cNvPr id="4" name="Rectangle 3"/>
          <p:cNvSpPr/>
          <p:nvPr/>
        </p:nvSpPr>
        <p:spPr>
          <a:xfrm>
            <a:off x="304800" y="1772483"/>
            <a:ext cx="8229600" cy="4247317"/>
          </a:xfrm>
          <a:prstGeom prst="rect">
            <a:avLst/>
          </a:prstGeom>
        </p:spPr>
        <p:txBody>
          <a:bodyPr wrap="square">
            <a:spAutoFit/>
          </a:bodyPr>
          <a:lstStyle/>
          <a:p>
            <a:pPr marL="747713" indent="-633413">
              <a:spcBef>
                <a:spcPts val="600"/>
              </a:spcBef>
              <a:spcAft>
                <a:spcPts val="600"/>
              </a:spcAft>
              <a:buFont typeface="Wingdings" panose="05000000000000000000" pitchFamily="2" charset="2"/>
              <a:buChar char="Ø"/>
            </a:pPr>
            <a:r>
              <a:rPr lang="en-US" sz="2600" b="1" dirty="0">
                <a:solidFill>
                  <a:srgbClr val="002060"/>
                </a:solidFill>
                <a:effectLst/>
              </a:rPr>
              <a:t>The current rate method requires ending inventory on the foreign currency balance sheet to be translated at the current exchange rate whether carried at cost or a lower net realizable value. </a:t>
            </a:r>
          </a:p>
          <a:p>
            <a:pPr marL="747713" indent="-633413">
              <a:spcBef>
                <a:spcPts val="600"/>
              </a:spcBef>
              <a:spcAft>
                <a:spcPts val="600"/>
              </a:spcAft>
              <a:buFont typeface="Wingdings" panose="05000000000000000000" pitchFamily="2" charset="2"/>
              <a:buChar char="Ø"/>
            </a:pPr>
            <a:r>
              <a:rPr lang="en-US" sz="2600" b="1" dirty="0">
                <a:solidFill>
                  <a:srgbClr val="002060"/>
                </a:solidFill>
                <a:effectLst/>
              </a:rPr>
              <a:t>Application of the temporal method requires the inventory’s foreign currency cost to be translated into U.S. dollars at the historical exchange rate and foreign currency net realizable value to be translated into U.S. dollars at the current exchange rate. </a:t>
            </a:r>
          </a:p>
        </p:txBody>
      </p:sp>
      <p:sp>
        <p:nvSpPr>
          <p:cNvPr id="5" name="Rectangle 4"/>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2610553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Rectangle 1026"/>
          <p:cNvSpPr>
            <a:spLocks noGrp="1" noChangeArrowheads="1"/>
          </p:cNvSpPr>
          <p:nvPr>
            <p:ph type="title"/>
          </p:nvPr>
        </p:nvSpPr>
        <p:spPr>
          <a:xfrm>
            <a:off x="76200" y="152400"/>
            <a:ext cx="8991600" cy="1143000"/>
          </a:xfrm>
        </p:spPr>
        <p:txBody>
          <a:bodyPr/>
          <a:lstStyle/>
          <a:p>
            <a:r>
              <a:rPr lang="en-US" sz="3500" dirty="0"/>
              <a:t>Property, Plant, and Equipment, Depreciation, and Accumulated Depreciation </a:t>
            </a:r>
          </a:p>
        </p:txBody>
      </p:sp>
      <p:sp>
        <p:nvSpPr>
          <p:cNvPr id="7"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19</a:t>
            </a:fld>
            <a:endParaRPr lang="en-US" sz="1000" b="1" i="0" dirty="0">
              <a:effectLst/>
              <a:latin typeface="Times New Roman" pitchFamily="18" charset="0"/>
              <a:cs typeface="Times New Roman" pitchFamily="18" charset="0"/>
            </a:endParaRPr>
          </a:p>
        </p:txBody>
      </p:sp>
      <p:sp>
        <p:nvSpPr>
          <p:cNvPr id="2" name="Rectangle 1"/>
          <p:cNvSpPr/>
          <p:nvPr/>
        </p:nvSpPr>
        <p:spPr>
          <a:xfrm>
            <a:off x="228600" y="1770995"/>
            <a:ext cx="8229600" cy="4401205"/>
          </a:xfrm>
          <a:prstGeom prst="rect">
            <a:avLst/>
          </a:prstGeom>
        </p:spPr>
        <p:txBody>
          <a:bodyPr wrap="square">
            <a:spAutoFit/>
          </a:bodyPr>
          <a:lstStyle/>
          <a:p>
            <a:pPr marL="457200" indent="-457200">
              <a:spcBef>
                <a:spcPts val="600"/>
              </a:spcBef>
              <a:spcAft>
                <a:spcPts val="600"/>
              </a:spcAft>
              <a:buFont typeface="Wingdings" panose="05000000000000000000" pitchFamily="2" charset="2"/>
              <a:buChar char="Ø"/>
            </a:pPr>
            <a:r>
              <a:rPr lang="en-US" sz="2600" b="1" dirty="0">
                <a:solidFill>
                  <a:srgbClr val="002060"/>
                </a:solidFill>
                <a:effectLst/>
              </a:rPr>
              <a:t>The temporal method requires translating property, plant, and equipment acquired at different times at different (historical) exchange rates. </a:t>
            </a:r>
          </a:p>
          <a:p>
            <a:pPr marL="457200" indent="-457200">
              <a:spcBef>
                <a:spcPts val="600"/>
              </a:spcBef>
              <a:spcAft>
                <a:spcPts val="600"/>
              </a:spcAft>
              <a:buFont typeface="Wingdings" panose="05000000000000000000" pitchFamily="2" charset="2"/>
              <a:buChar char="Ø"/>
            </a:pPr>
            <a:r>
              <a:rPr lang="en-US" sz="2600" b="1" dirty="0">
                <a:solidFill>
                  <a:srgbClr val="002060"/>
                </a:solidFill>
                <a:effectLst/>
              </a:rPr>
              <a:t>The same is true for depreciation of property, plant, and equipment and accumulated depreciation related to property, plant, and equipment. </a:t>
            </a:r>
          </a:p>
          <a:p>
            <a:pPr marL="457200" indent="-457200">
              <a:spcBef>
                <a:spcPts val="600"/>
              </a:spcBef>
              <a:spcAft>
                <a:spcPts val="600"/>
              </a:spcAft>
              <a:buFont typeface="Wingdings" panose="05000000000000000000" pitchFamily="2" charset="2"/>
              <a:buChar char="Ø"/>
            </a:pPr>
            <a:r>
              <a:rPr lang="en-US" sz="2600" b="1" dirty="0">
                <a:solidFill>
                  <a:srgbClr val="002060"/>
                </a:solidFill>
                <a:effectLst/>
              </a:rPr>
              <a:t>In comparison with the current rate method, the temporal method can require substantial additional work for subsidiaries that own hundreds and thousands of items of property, plant, and equipment. </a:t>
            </a:r>
          </a:p>
        </p:txBody>
      </p:sp>
      <p:sp>
        <p:nvSpPr>
          <p:cNvPr id="5" name="Rectangle 4"/>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0282780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2" name="Rectangle 4"/>
          <p:cNvSpPr>
            <a:spLocks noGrp="1" noChangeArrowheads="1"/>
          </p:cNvSpPr>
          <p:nvPr>
            <p:ph type="title"/>
          </p:nvPr>
        </p:nvSpPr>
        <p:spPr/>
        <p:txBody>
          <a:bodyPr/>
          <a:lstStyle/>
          <a:p>
            <a:r>
              <a:rPr lang="en-US" sz="4000" dirty="0"/>
              <a:t>Worldwide Consolidated Financial Statements</a:t>
            </a:r>
          </a:p>
        </p:txBody>
      </p:sp>
      <p:sp>
        <p:nvSpPr>
          <p:cNvPr id="2" name="Content Placeholder 1"/>
          <p:cNvSpPr>
            <a:spLocks noGrp="1"/>
          </p:cNvSpPr>
          <p:nvPr>
            <p:ph idx="1"/>
          </p:nvPr>
        </p:nvSpPr>
        <p:spPr/>
        <p:txBody>
          <a:bodyPr/>
          <a:lstStyle/>
          <a:p>
            <a:pPr marL="0" lvl="0" indent="0" eaLnBrk="0" hangingPunct="0">
              <a:spcBef>
                <a:spcPts val="1200"/>
              </a:spcBef>
            </a:pPr>
            <a:r>
              <a:rPr lang="en-US" sz="2800" dirty="0">
                <a:cs typeface="+mn-cs"/>
              </a:rPr>
              <a:t>To prepare worldwide consolidated financial statements, a U.S. parent company must:</a:t>
            </a:r>
          </a:p>
          <a:p>
            <a:pPr marL="514350" lvl="0" indent="-514350" eaLnBrk="0" hangingPunct="0">
              <a:spcBef>
                <a:spcPts val="1200"/>
              </a:spcBef>
              <a:buFont typeface="+mj-lt"/>
              <a:buAutoNum type="arabicPeriod"/>
            </a:pPr>
            <a:r>
              <a:rPr lang="en-US" sz="2800" dirty="0">
                <a:cs typeface="+mn-cs"/>
              </a:rPr>
              <a:t>Convert the foreign GAAP financial statements of its foreign operations into U.S. GAAP.</a:t>
            </a:r>
          </a:p>
          <a:p>
            <a:pPr marL="514350" lvl="0" indent="-514350" eaLnBrk="0" hangingPunct="0">
              <a:spcBef>
                <a:spcPts val="1200"/>
              </a:spcBef>
              <a:buFont typeface="+mj-lt"/>
              <a:buAutoNum type="arabicPeriod"/>
            </a:pPr>
            <a:r>
              <a:rPr lang="en-US" sz="2800" dirty="0">
                <a:cs typeface="+mn-cs"/>
              </a:rPr>
              <a:t>Translate the financial statements from the foreign currency into U.S. dollars.</a:t>
            </a:r>
          </a:p>
          <a:p>
            <a:pPr marL="0" lvl="0" indent="0" eaLnBrk="0" hangingPunct="0">
              <a:spcBef>
                <a:spcPct val="0"/>
              </a:spcBef>
            </a:pPr>
            <a:r>
              <a:rPr lang="en-US" sz="2800" dirty="0">
                <a:cs typeface="+mn-cs"/>
              </a:rPr>
              <a:t> </a:t>
            </a:r>
          </a:p>
          <a:p>
            <a:endParaRPr lang="en-US" dirty="0"/>
          </a:p>
        </p:txBody>
      </p:sp>
      <p:sp>
        <p:nvSpPr>
          <p:cNvPr id="8" name="Slide Number Placeholder 7"/>
          <p:cNvSpPr>
            <a:spLocks noGrp="1"/>
          </p:cNvSpPr>
          <p:nvPr>
            <p:ph type="sldNum" sz="quarter" idx="12"/>
          </p:nvPr>
        </p:nvSpPr>
        <p:spPr/>
        <p:txBody>
          <a:bodyPr/>
          <a:lstStyle/>
          <a:p>
            <a:pPr>
              <a:defRPr/>
            </a:pPr>
            <a:r>
              <a:rPr lang="en-US" sz="1000" i="0" dirty="0">
                <a:latin typeface="Times New Roman" pitchFamily="18" charset="0"/>
                <a:cs typeface="Times New Roman" pitchFamily="18" charset="0"/>
              </a:rPr>
              <a:t>10-</a:t>
            </a:r>
            <a:fld id="{E3B6A460-1D4D-4D0E-9253-330F6E5C612A}" type="slidenum">
              <a:rPr lang="en-US" sz="1000" i="0" smtClean="0">
                <a:latin typeface="Times New Roman" pitchFamily="18" charset="0"/>
                <a:cs typeface="Times New Roman" pitchFamily="18" charset="0"/>
              </a:rPr>
              <a:pPr>
                <a:defRPr/>
              </a:pPr>
              <a:t>2</a:t>
            </a:fld>
            <a:endParaRPr lang="en-US" sz="1000" i="0" dirty="0">
              <a:latin typeface="Times New Roman" pitchFamily="18" charset="0"/>
              <a:cs typeface="Times New Roman" pitchFamily="18" charset="0"/>
            </a:endParaRPr>
          </a:p>
        </p:txBody>
      </p:sp>
      <p:sp>
        <p:nvSpPr>
          <p:cNvPr id="5" name="Rectangle 4"/>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Rectangle 1026"/>
          <p:cNvSpPr>
            <a:spLocks noGrp="1" noChangeArrowheads="1"/>
          </p:cNvSpPr>
          <p:nvPr>
            <p:ph type="title"/>
          </p:nvPr>
        </p:nvSpPr>
        <p:spPr>
          <a:xfrm>
            <a:off x="76200" y="152400"/>
            <a:ext cx="8991600" cy="1143000"/>
          </a:xfrm>
        </p:spPr>
        <p:txBody>
          <a:bodyPr/>
          <a:lstStyle/>
          <a:p>
            <a:r>
              <a:rPr lang="en-US" sz="4000" dirty="0"/>
              <a:t>Gain or Loss on the Sale of an Asset </a:t>
            </a:r>
          </a:p>
        </p:txBody>
      </p:sp>
      <p:sp>
        <p:nvSpPr>
          <p:cNvPr id="7"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20</a:t>
            </a:fld>
            <a:endParaRPr lang="en-US" sz="1000" b="1" i="0" dirty="0">
              <a:effectLst/>
              <a:latin typeface="Times New Roman" pitchFamily="18" charset="0"/>
              <a:cs typeface="Times New Roman" pitchFamily="18" charset="0"/>
            </a:endParaRPr>
          </a:p>
        </p:txBody>
      </p:sp>
      <p:sp>
        <p:nvSpPr>
          <p:cNvPr id="2" name="Rectangle 1"/>
          <p:cNvSpPr/>
          <p:nvPr/>
        </p:nvSpPr>
        <p:spPr>
          <a:xfrm>
            <a:off x="228600" y="1524000"/>
            <a:ext cx="8382000" cy="4401205"/>
          </a:xfrm>
          <a:prstGeom prst="rect">
            <a:avLst/>
          </a:prstGeom>
        </p:spPr>
        <p:txBody>
          <a:bodyPr wrap="square">
            <a:spAutoFit/>
          </a:bodyPr>
          <a:lstStyle/>
          <a:p>
            <a:pPr marL="457200" indent="-457200">
              <a:spcBef>
                <a:spcPts val="600"/>
              </a:spcBef>
              <a:spcAft>
                <a:spcPts val="600"/>
              </a:spcAft>
              <a:buFont typeface="Wingdings" panose="05000000000000000000" pitchFamily="2" charset="2"/>
              <a:buChar char="Ø"/>
            </a:pPr>
            <a:r>
              <a:rPr lang="en-US" sz="2600" b="1" dirty="0">
                <a:solidFill>
                  <a:srgbClr val="002060"/>
                </a:solidFill>
                <a:effectLst/>
              </a:rPr>
              <a:t>The current rate method translates the gain on sale of land at the exchange rate in effect at the date of sale. </a:t>
            </a:r>
          </a:p>
          <a:p>
            <a:pPr marL="457200" indent="-457200">
              <a:spcBef>
                <a:spcPts val="600"/>
              </a:spcBef>
              <a:spcAft>
                <a:spcPts val="600"/>
              </a:spcAft>
              <a:buFont typeface="Wingdings" panose="05000000000000000000" pitchFamily="2" charset="2"/>
              <a:buChar char="Ø"/>
            </a:pPr>
            <a:r>
              <a:rPr lang="en-US" sz="2600" b="1" dirty="0">
                <a:solidFill>
                  <a:srgbClr val="002060"/>
                </a:solidFill>
                <a:effectLst/>
              </a:rPr>
              <a:t>The temporal method cannot translate the gain on the sale of land directly. The cash received and the cost of the land sold must be translated into U.S. dollars separately; the difference is the U.S. dollar value of the gain. </a:t>
            </a:r>
          </a:p>
          <a:p>
            <a:pPr marL="457200" indent="-457200">
              <a:spcBef>
                <a:spcPts val="600"/>
              </a:spcBef>
              <a:spcAft>
                <a:spcPts val="600"/>
              </a:spcAft>
              <a:buFont typeface="Wingdings" panose="05000000000000000000" pitchFamily="2" charset="2"/>
              <a:buChar char="Ø"/>
            </a:pPr>
            <a:r>
              <a:rPr lang="en-US" sz="2600" b="1" dirty="0">
                <a:solidFill>
                  <a:srgbClr val="002060"/>
                </a:solidFill>
                <a:effectLst/>
              </a:rPr>
              <a:t>The temporal method translates the Cash account at the exchange rate on the date of sale, and the Land account is translated at the historical rate. </a:t>
            </a:r>
          </a:p>
        </p:txBody>
      </p:sp>
      <p:sp>
        <p:nvSpPr>
          <p:cNvPr id="5" name="Rectangle 4"/>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7844160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Rectangle 1026"/>
          <p:cNvSpPr>
            <a:spLocks noGrp="1" noChangeArrowheads="1"/>
          </p:cNvSpPr>
          <p:nvPr>
            <p:ph type="title"/>
          </p:nvPr>
        </p:nvSpPr>
        <p:spPr>
          <a:xfrm>
            <a:off x="76200" y="152400"/>
            <a:ext cx="8991600" cy="1143000"/>
          </a:xfrm>
        </p:spPr>
        <p:txBody>
          <a:bodyPr/>
          <a:lstStyle/>
          <a:p>
            <a:r>
              <a:rPr lang="en-US" sz="4000" dirty="0"/>
              <a:t>Translation Adjustment </a:t>
            </a:r>
          </a:p>
        </p:txBody>
      </p:sp>
      <p:sp>
        <p:nvSpPr>
          <p:cNvPr id="7"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21</a:t>
            </a:fld>
            <a:endParaRPr lang="en-US" sz="1000" b="1" i="0" dirty="0">
              <a:effectLst/>
              <a:latin typeface="Times New Roman" pitchFamily="18" charset="0"/>
              <a:cs typeface="Times New Roman" pitchFamily="18" charset="0"/>
            </a:endParaRPr>
          </a:p>
        </p:txBody>
      </p:sp>
      <p:sp>
        <p:nvSpPr>
          <p:cNvPr id="2" name="Rectangle 1"/>
          <p:cNvSpPr/>
          <p:nvPr/>
        </p:nvSpPr>
        <p:spPr>
          <a:xfrm>
            <a:off x="304800" y="1661041"/>
            <a:ext cx="8077200" cy="4462760"/>
          </a:xfrm>
          <a:prstGeom prst="rect">
            <a:avLst/>
          </a:prstGeom>
        </p:spPr>
        <p:txBody>
          <a:bodyPr wrap="square">
            <a:spAutoFit/>
          </a:bodyPr>
          <a:lstStyle/>
          <a:p>
            <a:pPr marL="457200" indent="-457200">
              <a:spcBef>
                <a:spcPts val="600"/>
              </a:spcBef>
              <a:spcAft>
                <a:spcPts val="600"/>
              </a:spcAft>
              <a:buFont typeface="Wingdings" panose="05000000000000000000" pitchFamily="2" charset="2"/>
              <a:buChar char="Ø"/>
            </a:pPr>
            <a:r>
              <a:rPr lang="en-US" b="1" dirty="0">
                <a:solidFill>
                  <a:srgbClr val="002060"/>
                </a:solidFill>
                <a:effectLst/>
              </a:rPr>
              <a:t>Two issues related to the translation of foreign currency: </a:t>
            </a:r>
          </a:p>
          <a:p>
            <a:pPr marL="914400" lvl="1" indent="-457200">
              <a:spcBef>
                <a:spcPts val="600"/>
              </a:spcBef>
              <a:spcAft>
                <a:spcPts val="0"/>
              </a:spcAft>
            </a:pPr>
            <a:r>
              <a:rPr lang="en-US" b="1" dirty="0">
                <a:solidFill>
                  <a:srgbClr val="002060"/>
                </a:solidFill>
                <a:effectLst/>
              </a:rPr>
              <a:t>1) The appropriate method for the translation of foreign currency financial statements must be selected.</a:t>
            </a:r>
          </a:p>
          <a:p>
            <a:pPr marL="914400" lvl="1" indent="-457200">
              <a:spcBef>
                <a:spcPts val="600"/>
              </a:spcBef>
              <a:spcAft>
                <a:spcPts val="0"/>
              </a:spcAft>
              <a:buAutoNum type="arabicParenR" startAt="2"/>
            </a:pPr>
            <a:r>
              <a:rPr lang="en-US" b="1" dirty="0">
                <a:solidFill>
                  <a:srgbClr val="002060"/>
                </a:solidFill>
                <a:effectLst/>
              </a:rPr>
              <a:t>Where to report the resulting translation adjustment in the consolidated financial statements must be decided. There are two prevailing methods:</a:t>
            </a:r>
          </a:p>
          <a:p>
            <a:pPr lvl="1" indent="-396875">
              <a:spcBef>
                <a:spcPts val="0"/>
              </a:spcBef>
              <a:spcAft>
                <a:spcPts val="0"/>
              </a:spcAft>
            </a:pPr>
            <a:r>
              <a:rPr lang="en-US" b="1" dirty="0">
                <a:solidFill>
                  <a:srgbClr val="002060"/>
                </a:solidFill>
                <a:effectLst/>
              </a:rPr>
              <a:t>		First method: </a:t>
            </a:r>
          </a:p>
          <a:p>
            <a:pPr marL="1371600" lvl="2" indent="-457200">
              <a:spcBef>
                <a:spcPts val="600"/>
              </a:spcBef>
              <a:spcAft>
                <a:spcPts val="600"/>
              </a:spcAft>
              <a:buFont typeface="Wingdings" panose="05000000000000000000" pitchFamily="2" charset="2"/>
              <a:buChar char="Ø"/>
            </a:pPr>
            <a:r>
              <a:rPr lang="en-US" b="1" dirty="0">
                <a:solidFill>
                  <a:srgbClr val="002060"/>
                </a:solidFill>
                <a:effectLst/>
              </a:rPr>
              <a:t>Translation gain or loss considers a translation adjustment to be a gain or loss similar to gains and losses arising from foreign currency transactions. </a:t>
            </a:r>
          </a:p>
        </p:txBody>
      </p:sp>
      <p:sp>
        <p:nvSpPr>
          <p:cNvPr id="5" name="Rectangle 4"/>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4267622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Rectangle 1026"/>
          <p:cNvSpPr>
            <a:spLocks noGrp="1" noChangeArrowheads="1"/>
          </p:cNvSpPr>
          <p:nvPr>
            <p:ph type="title"/>
          </p:nvPr>
        </p:nvSpPr>
        <p:spPr>
          <a:xfrm>
            <a:off x="76200" y="152400"/>
            <a:ext cx="8991600" cy="1143000"/>
          </a:xfrm>
        </p:spPr>
        <p:txBody>
          <a:bodyPr/>
          <a:lstStyle/>
          <a:p>
            <a:r>
              <a:rPr lang="en-US" sz="4000" dirty="0"/>
              <a:t>Translation Gain or Loss</a:t>
            </a:r>
          </a:p>
        </p:txBody>
      </p:sp>
      <p:sp>
        <p:nvSpPr>
          <p:cNvPr id="7"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22</a:t>
            </a:fld>
            <a:endParaRPr lang="en-US" sz="1000" b="1" i="0" dirty="0">
              <a:effectLst/>
              <a:latin typeface="Times New Roman" pitchFamily="18" charset="0"/>
              <a:cs typeface="Times New Roman" pitchFamily="18" charset="0"/>
            </a:endParaRPr>
          </a:p>
        </p:txBody>
      </p:sp>
      <p:sp>
        <p:nvSpPr>
          <p:cNvPr id="2" name="Rectangle 1"/>
          <p:cNvSpPr/>
          <p:nvPr/>
        </p:nvSpPr>
        <p:spPr>
          <a:xfrm>
            <a:off x="304800" y="1600200"/>
            <a:ext cx="8382000" cy="4278094"/>
          </a:xfrm>
          <a:prstGeom prst="rect">
            <a:avLst/>
          </a:prstGeom>
        </p:spPr>
        <p:txBody>
          <a:bodyPr wrap="square">
            <a:spAutoFit/>
          </a:bodyPr>
          <a:lstStyle/>
          <a:p>
            <a:pPr marL="457200" indent="-457200">
              <a:spcBef>
                <a:spcPts val="600"/>
              </a:spcBef>
              <a:spcAft>
                <a:spcPts val="600"/>
              </a:spcAft>
              <a:buFont typeface="Wingdings" panose="05000000000000000000" pitchFamily="2" charset="2"/>
              <a:buChar char="Ø"/>
            </a:pPr>
            <a:r>
              <a:rPr lang="en-US" sz="2800" b="1" dirty="0">
                <a:solidFill>
                  <a:srgbClr val="002060"/>
                </a:solidFill>
                <a:effectLst/>
              </a:rPr>
              <a:t>The translation adjustment is reported in net income in the period in which the fluctuation in the exchange rate occurs. </a:t>
            </a:r>
          </a:p>
          <a:p>
            <a:pPr marL="914400" lvl="1" indent="-457200">
              <a:spcBef>
                <a:spcPts val="600"/>
              </a:spcBef>
              <a:spcAft>
                <a:spcPts val="600"/>
              </a:spcAft>
              <a:buFont typeface="Wingdings" panose="05000000000000000000" pitchFamily="2" charset="2"/>
              <a:buChar char="Ø"/>
            </a:pPr>
            <a:r>
              <a:rPr lang="en-US" sz="2800" b="1" dirty="0">
                <a:solidFill>
                  <a:srgbClr val="002060"/>
                </a:solidFill>
                <a:effectLst/>
              </a:rPr>
              <a:t>Problems with treating translation adjustments as gains or losses in income is that the gain or loss is unrealized; no cash inflow or outflow accompanies it. </a:t>
            </a:r>
          </a:p>
          <a:p>
            <a:pPr marL="914400" lvl="1" indent="-457200">
              <a:spcBef>
                <a:spcPts val="600"/>
              </a:spcBef>
              <a:spcAft>
                <a:spcPts val="600"/>
              </a:spcAft>
              <a:buFont typeface="Wingdings" panose="05000000000000000000" pitchFamily="2" charset="2"/>
              <a:buChar char="Ø"/>
            </a:pPr>
            <a:r>
              <a:rPr lang="en-US" sz="2800" b="1" dirty="0">
                <a:solidFill>
                  <a:srgbClr val="002060"/>
                </a:solidFill>
                <a:effectLst/>
              </a:rPr>
              <a:t>The gain or loss could be inconsistent with economic reality. </a:t>
            </a:r>
          </a:p>
        </p:txBody>
      </p:sp>
      <p:sp>
        <p:nvSpPr>
          <p:cNvPr id="5" name="Rectangle 4"/>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1727014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Rectangle 1026"/>
          <p:cNvSpPr>
            <a:spLocks noGrp="1" noChangeArrowheads="1"/>
          </p:cNvSpPr>
          <p:nvPr>
            <p:ph type="title"/>
          </p:nvPr>
        </p:nvSpPr>
        <p:spPr>
          <a:xfrm>
            <a:off x="76200" y="152400"/>
            <a:ext cx="8991600" cy="1143000"/>
          </a:xfrm>
        </p:spPr>
        <p:txBody>
          <a:bodyPr/>
          <a:lstStyle/>
          <a:p>
            <a:r>
              <a:rPr lang="en-US" sz="4000" dirty="0"/>
              <a:t>Cumulative Translation Adjustment </a:t>
            </a:r>
          </a:p>
        </p:txBody>
      </p:sp>
      <p:sp>
        <p:nvSpPr>
          <p:cNvPr id="7"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23</a:t>
            </a:fld>
            <a:endParaRPr lang="en-US" sz="1000" b="1" i="0" dirty="0">
              <a:effectLst/>
              <a:latin typeface="Times New Roman" pitchFamily="18" charset="0"/>
              <a:cs typeface="Times New Roman" pitchFamily="18" charset="0"/>
            </a:endParaRPr>
          </a:p>
        </p:txBody>
      </p:sp>
      <p:sp>
        <p:nvSpPr>
          <p:cNvPr id="2" name="Rectangle 1"/>
          <p:cNvSpPr/>
          <p:nvPr/>
        </p:nvSpPr>
        <p:spPr>
          <a:xfrm>
            <a:off x="381000" y="1600200"/>
            <a:ext cx="8305800" cy="5139869"/>
          </a:xfrm>
          <a:prstGeom prst="rect">
            <a:avLst/>
          </a:prstGeom>
        </p:spPr>
        <p:txBody>
          <a:bodyPr wrap="square">
            <a:spAutoFit/>
          </a:bodyPr>
          <a:lstStyle/>
          <a:p>
            <a:pPr marL="457200" indent="-457200">
              <a:spcBef>
                <a:spcPts val="600"/>
              </a:spcBef>
              <a:spcAft>
                <a:spcPts val="600"/>
              </a:spcAft>
              <a:buFont typeface="Wingdings" panose="05000000000000000000" pitchFamily="2" charset="2"/>
              <a:buChar char="Ø"/>
            </a:pPr>
            <a:r>
              <a:rPr lang="en-US" sz="2700" b="1" dirty="0">
                <a:solidFill>
                  <a:srgbClr val="002060"/>
                </a:solidFill>
                <a:effectLst/>
              </a:rPr>
              <a:t>The alternative to reporting the translation adjustment as a gain or loss in net income is to include it in Other Comprehensive Income. </a:t>
            </a:r>
          </a:p>
          <a:p>
            <a:pPr marL="914400" lvl="1" indent="-457200">
              <a:spcBef>
                <a:spcPts val="600"/>
              </a:spcBef>
              <a:spcAft>
                <a:spcPts val="600"/>
              </a:spcAft>
              <a:buFont typeface="Wingdings" panose="05000000000000000000" pitchFamily="2" charset="2"/>
              <a:buChar char="Ø"/>
            </a:pPr>
            <a:r>
              <a:rPr lang="en-US" sz="2700" b="1" dirty="0">
                <a:solidFill>
                  <a:srgbClr val="002060"/>
                </a:solidFill>
                <a:effectLst/>
              </a:rPr>
              <a:t>This treatment defers the gain or loss in stockholders’ equity (Accumulated Other Comprehensive Income or AOCI) until it is realized in some way. </a:t>
            </a:r>
          </a:p>
          <a:p>
            <a:pPr marL="914400" lvl="1" indent="-457200">
              <a:spcBef>
                <a:spcPts val="600"/>
              </a:spcBef>
              <a:spcAft>
                <a:spcPts val="600"/>
              </a:spcAft>
              <a:buFont typeface="Wingdings" panose="05000000000000000000" pitchFamily="2" charset="2"/>
              <a:buChar char="Ø"/>
            </a:pPr>
            <a:r>
              <a:rPr lang="en-US" sz="2700" b="1" dirty="0">
                <a:solidFill>
                  <a:srgbClr val="002060"/>
                </a:solidFill>
                <a:effectLst/>
              </a:rPr>
              <a:t>As a balance sheet account, the cumulative translation adjustment is not closed at the end of an accounting period and fluctuates in amount over time. </a:t>
            </a:r>
          </a:p>
        </p:txBody>
      </p:sp>
      <p:sp>
        <p:nvSpPr>
          <p:cNvPr id="5" name="Rectangle 4"/>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1636117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ChangeArrowheads="1"/>
          </p:cNvSpPr>
          <p:nvPr>
            <p:ph type="title"/>
          </p:nvPr>
        </p:nvSpPr>
        <p:spPr>
          <a:xfrm>
            <a:off x="381000" y="76200"/>
            <a:ext cx="8534400" cy="1143000"/>
          </a:xfrm>
        </p:spPr>
        <p:txBody>
          <a:bodyPr/>
          <a:lstStyle/>
          <a:p>
            <a:r>
              <a:rPr lang="en-US" sz="4000" dirty="0"/>
              <a:t>IFRS and Translations</a:t>
            </a:r>
          </a:p>
        </p:txBody>
      </p:sp>
      <p:sp>
        <p:nvSpPr>
          <p:cNvPr id="25604" name="Rectangle 4"/>
          <p:cNvSpPr>
            <a:spLocks noGrp="1" noChangeArrowheads="1"/>
          </p:cNvSpPr>
          <p:nvPr>
            <p:ph idx="1"/>
          </p:nvPr>
        </p:nvSpPr>
        <p:spPr>
          <a:xfrm>
            <a:off x="304800" y="1600200"/>
            <a:ext cx="8458200" cy="4953000"/>
          </a:xfrm>
          <a:ln w="38100">
            <a:noFill/>
          </a:ln>
        </p:spPr>
        <p:txBody>
          <a:bodyPr/>
          <a:lstStyle/>
          <a:p>
            <a:pPr marL="0">
              <a:spcBef>
                <a:spcPts val="600"/>
              </a:spcBef>
              <a:spcAft>
                <a:spcPts val="600"/>
              </a:spcAft>
              <a:buFont typeface="Wingdings" panose="05000000000000000000" pitchFamily="2" charset="2"/>
              <a:buChar char="Ø"/>
            </a:pPr>
            <a:r>
              <a:rPr lang="en-US" sz="2500" dirty="0"/>
              <a:t>In 1975, the FASB issued </a:t>
            </a:r>
            <a:r>
              <a:rPr lang="en-US" sz="2500" i="1" dirty="0"/>
              <a:t>SFAS 8</a:t>
            </a:r>
            <a:r>
              <a:rPr lang="en-US" sz="2500" dirty="0"/>
              <a:t>, “Accounting for the Translation of Foreign Currency Transactions and Foreign Currency Financial Statements.” It mandated use of the temporal method with all companies reporting translation gains or losses in net income for all foreign operations. </a:t>
            </a:r>
          </a:p>
          <a:p>
            <a:pPr marL="400050" lvl="1">
              <a:spcBef>
                <a:spcPts val="600"/>
              </a:spcBef>
              <a:spcAft>
                <a:spcPts val="600"/>
              </a:spcAft>
              <a:buFont typeface="Wingdings" panose="05000000000000000000" pitchFamily="2" charset="2"/>
              <a:buChar char="Ø"/>
            </a:pPr>
            <a:r>
              <a:rPr lang="en-US" sz="2400" dirty="0"/>
              <a:t>In 1981, after proposing new translation rules in two exposure drafts, FASB issued </a:t>
            </a:r>
            <a:r>
              <a:rPr lang="en-US" sz="2400" i="1" dirty="0"/>
              <a:t>SFAS 52</a:t>
            </a:r>
            <a:r>
              <a:rPr lang="en-US" sz="2400" dirty="0"/>
              <a:t>, “Foreign Currency Translation,” resulting in a complete overhaul of U.S. GAAP on foreign currency translation. </a:t>
            </a:r>
          </a:p>
          <a:p>
            <a:pPr marL="400050" lvl="1">
              <a:spcBef>
                <a:spcPts val="600"/>
              </a:spcBef>
              <a:spcAft>
                <a:spcPts val="600"/>
              </a:spcAft>
              <a:buFont typeface="Wingdings" panose="05000000000000000000" pitchFamily="2" charset="2"/>
              <a:buChar char="Ø"/>
            </a:pPr>
            <a:r>
              <a:rPr lang="en-US" sz="2400" dirty="0"/>
              <a:t>In 2009, it was incorporated into FASB </a:t>
            </a:r>
            <a:r>
              <a:rPr lang="en-US" sz="2400" i="1" dirty="0"/>
              <a:t>Accounting Standards Codification</a:t>
            </a:r>
            <a:r>
              <a:rPr lang="en-US" sz="2400" baseline="30000" dirty="0"/>
              <a:t>®</a:t>
            </a:r>
            <a:r>
              <a:rPr lang="en-US" sz="2400" dirty="0"/>
              <a:t> (ASC) as part of Topic 830, “Foreign Currency Matters.”</a:t>
            </a:r>
          </a:p>
        </p:txBody>
      </p:sp>
      <p:sp>
        <p:nvSpPr>
          <p:cNvPr id="5"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24</a:t>
            </a:fld>
            <a:endParaRPr lang="en-US" sz="1000" b="1" i="0" dirty="0">
              <a:effectLst/>
              <a:latin typeface="Times New Roman" pitchFamily="18" charset="0"/>
              <a:cs typeface="Times New Roman" pitchFamily="18" charset="0"/>
            </a:endParaRPr>
          </a:p>
        </p:txBody>
      </p:sp>
      <p:sp>
        <p:nvSpPr>
          <p:cNvPr id="6" name="Rectangle 5"/>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2926679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Rectangle 9"/>
          <p:cNvSpPr>
            <a:spLocks noGrp="1" noChangeArrowheads="1"/>
          </p:cNvSpPr>
          <p:nvPr>
            <p:ph type="title"/>
          </p:nvPr>
        </p:nvSpPr>
        <p:spPr/>
        <p:txBody>
          <a:bodyPr/>
          <a:lstStyle/>
          <a:p>
            <a:r>
              <a:rPr lang="en-US" sz="4000" dirty="0"/>
              <a:t>Learning Objective 10-2</a:t>
            </a:r>
          </a:p>
        </p:txBody>
      </p:sp>
      <p:sp>
        <p:nvSpPr>
          <p:cNvPr id="3" name="Content Placeholder 2"/>
          <p:cNvSpPr>
            <a:spLocks noGrp="1"/>
          </p:cNvSpPr>
          <p:nvPr>
            <p:ph idx="1"/>
          </p:nvPr>
        </p:nvSpPr>
        <p:spPr/>
        <p:txBody>
          <a:bodyPr/>
          <a:lstStyle/>
          <a:p>
            <a:pPr marL="0" lvl="0" indent="0" eaLnBrk="0" hangingPunct="0">
              <a:spcBef>
                <a:spcPct val="0"/>
              </a:spcBef>
            </a:pPr>
            <a:endParaRPr lang="en-US" dirty="0">
              <a:cs typeface="+mn-cs"/>
            </a:endParaRPr>
          </a:p>
          <a:p>
            <a:pPr marL="0" lvl="0" indent="0" eaLnBrk="0" hangingPunct="0">
              <a:spcBef>
                <a:spcPct val="0"/>
              </a:spcBef>
            </a:pPr>
            <a:r>
              <a:rPr lang="en-US" dirty="0">
                <a:cs typeface="+mn-cs"/>
              </a:rPr>
              <a:t>Describe guidelines for determining when foreign currency financial statements are to be translated using the current rate method and when they are to be </a:t>
            </a:r>
            <a:r>
              <a:rPr lang="en-US" dirty="0" err="1">
                <a:cs typeface="+mn-cs"/>
              </a:rPr>
              <a:t>remeasured</a:t>
            </a:r>
            <a:r>
              <a:rPr lang="en-US" dirty="0">
                <a:cs typeface="+mn-cs"/>
              </a:rPr>
              <a:t> using the temporal method.</a:t>
            </a:r>
          </a:p>
          <a:p>
            <a:endParaRPr lang="en-US" dirty="0"/>
          </a:p>
        </p:txBody>
      </p:sp>
      <p:sp>
        <p:nvSpPr>
          <p:cNvPr id="5" name="Slide Number Placeholder 7"/>
          <p:cNvSpPr>
            <a:spLocks noGrp="1"/>
          </p:cNvSpPr>
          <p:nvPr>
            <p:ph type="sldNum" sz="quarter" idx="12"/>
          </p:nvPr>
        </p:nvSpPr>
        <p:spPr>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25</a:t>
            </a:fld>
            <a:endParaRPr lang="en-US" sz="1000" b="1" i="0" dirty="0">
              <a:effectLst/>
              <a:latin typeface="Times New Roman" pitchFamily="18" charset="0"/>
              <a:cs typeface="Times New Roman" pitchFamily="18" charset="0"/>
            </a:endParaRPr>
          </a:p>
        </p:txBody>
      </p:sp>
      <p:sp>
        <p:nvSpPr>
          <p:cNvPr id="6" name="Rectangle 5"/>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4504667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7" name="Rectangle 3"/>
          <p:cNvSpPr>
            <a:spLocks noGrp="1" noChangeArrowheads="1"/>
          </p:cNvSpPr>
          <p:nvPr>
            <p:ph type="title"/>
          </p:nvPr>
        </p:nvSpPr>
        <p:spPr>
          <a:xfrm>
            <a:off x="152400" y="76200"/>
            <a:ext cx="8763000" cy="1143000"/>
          </a:xfrm>
        </p:spPr>
        <p:txBody>
          <a:bodyPr/>
          <a:lstStyle/>
          <a:p>
            <a:r>
              <a:rPr lang="en-US" sz="4000" dirty="0"/>
              <a:t>Determining the Appropriate Translation Method </a:t>
            </a:r>
          </a:p>
        </p:txBody>
      </p:sp>
      <p:sp>
        <p:nvSpPr>
          <p:cNvPr id="36868" name="Rectangle 4"/>
          <p:cNvSpPr>
            <a:spLocks noGrp="1" noChangeArrowheads="1"/>
          </p:cNvSpPr>
          <p:nvPr>
            <p:ph idx="1"/>
          </p:nvPr>
        </p:nvSpPr>
        <p:spPr>
          <a:xfrm>
            <a:off x="152400" y="1447800"/>
            <a:ext cx="8763000" cy="4724400"/>
          </a:xfrm>
        </p:spPr>
        <p:txBody>
          <a:bodyPr/>
          <a:lstStyle/>
          <a:p>
            <a:pPr marL="457200" indent="-457200">
              <a:spcBef>
                <a:spcPts val="1200"/>
              </a:spcBef>
              <a:buClr>
                <a:srgbClr val="000066"/>
              </a:buClr>
              <a:buFont typeface="Wingdings" panose="05000000000000000000" pitchFamily="2" charset="2"/>
              <a:buChar char="Ø"/>
            </a:pPr>
            <a:r>
              <a:rPr lang="en-US" sz="2500" dirty="0"/>
              <a:t>Some subsidiaries are so closely tied to their U.S. parents, they use a U.S. dollar perspective to translation. Most of their transactions are recorded in U.S. dollars using the temporal method as if the foreign subsidiary had actually used the dollar in carrying out its activities. Translation gains and losses are reported in net income. </a:t>
            </a:r>
          </a:p>
          <a:p>
            <a:pPr>
              <a:buClr>
                <a:srgbClr val="000066"/>
              </a:buClr>
              <a:buFont typeface="Wingdings" panose="05000000000000000000" pitchFamily="2" charset="2"/>
              <a:buChar char="Ø"/>
            </a:pPr>
            <a:r>
              <a:rPr lang="en-US" sz="2500" dirty="0"/>
              <a:t>Other subsidiaries operate relatively independent of their parents; they use a local currency perspective and use the current rate method for translation. Translation adjustments should be reported as a separate component in accumulated other comprehensive income on the balance sheet. </a:t>
            </a:r>
          </a:p>
        </p:txBody>
      </p:sp>
      <p:sp>
        <p:nvSpPr>
          <p:cNvPr id="864262" name="Rectangle 6"/>
          <p:cNvSpPr>
            <a:spLocks noChangeArrowheads="1"/>
          </p:cNvSpPr>
          <p:nvPr/>
        </p:nvSpPr>
        <p:spPr bwMode="auto">
          <a:xfrm>
            <a:off x="3124200" y="4432300"/>
            <a:ext cx="914400" cy="914400"/>
          </a:xfrm>
          <a:prstGeom prst="rect">
            <a:avLst/>
          </a:prstGeom>
          <a:noFill/>
          <a:ln w="12700">
            <a:noFill/>
            <a:miter lim="800000"/>
            <a:headEnd/>
            <a:tailEnd/>
          </a:ln>
          <a:effectLst/>
        </p:spPr>
        <p:txBody>
          <a:bodyPr wrap="none" anchor="ctr"/>
          <a:lstStyle/>
          <a:p>
            <a:pPr>
              <a:defRPr/>
            </a:pPr>
            <a:endParaRPr lang="en-US" dirty="0"/>
          </a:p>
        </p:txBody>
      </p:sp>
      <p:sp>
        <p:nvSpPr>
          <p:cNvPr id="864264" name="Rectangle 8"/>
          <p:cNvSpPr>
            <a:spLocks noChangeArrowheads="1"/>
          </p:cNvSpPr>
          <p:nvPr/>
        </p:nvSpPr>
        <p:spPr bwMode="auto">
          <a:xfrm>
            <a:off x="3733800" y="3124200"/>
            <a:ext cx="533400" cy="457200"/>
          </a:xfrm>
          <a:prstGeom prst="rect">
            <a:avLst/>
          </a:prstGeom>
          <a:noFill/>
          <a:ln w="12700">
            <a:noFill/>
            <a:miter lim="800000"/>
            <a:headEnd/>
            <a:tailEnd/>
          </a:ln>
          <a:effectLst/>
        </p:spPr>
        <p:txBody>
          <a:bodyPr wrap="none" anchor="ctr"/>
          <a:lstStyle/>
          <a:p>
            <a:pPr>
              <a:defRPr/>
            </a:pPr>
            <a:endParaRPr lang="en-US" dirty="0"/>
          </a:p>
        </p:txBody>
      </p:sp>
      <p:sp>
        <p:nvSpPr>
          <p:cNvPr id="7"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26</a:t>
            </a:fld>
            <a:endParaRPr lang="en-US" sz="1000" b="1" i="0" dirty="0">
              <a:effectLst/>
              <a:latin typeface="Times New Roman" pitchFamily="18" charset="0"/>
              <a:cs typeface="Times New Roman" pitchFamily="18" charset="0"/>
            </a:endParaRPr>
          </a:p>
        </p:txBody>
      </p:sp>
      <p:sp>
        <p:nvSpPr>
          <p:cNvPr id="8" name="Rectangle 7"/>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dirty="0"/>
              <a:t>Functional Currency</a:t>
            </a:r>
          </a:p>
        </p:txBody>
      </p:sp>
      <p:sp>
        <p:nvSpPr>
          <p:cNvPr id="2" name="Content Placeholder 1"/>
          <p:cNvSpPr>
            <a:spLocks noGrp="1"/>
          </p:cNvSpPr>
          <p:nvPr>
            <p:ph idx="1"/>
          </p:nvPr>
        </p:nvSpPr>
        <p:spPr/>
        <p:txBody>
          <a:bodyPr/>
          <a:lstStyle/>
          <a:p>
            <a:pPr marL="457200" lvl="0" indent="-457200" eaLnBrk="0" hangingPunct="0">
              <a:spcBef>
                <a:spcPct val="0"/>
              </a:spcBef>
              <a:buFont typeface="Wingdings" panose="05000000000000000000" pitchFamily="2" charset="2"/>
              <a:buChar char="Ø"/>
            </a:pPr>
            <a:r>
              <a:rPr lang="en-US" sz="2600" dirty="0"/>
              <a:t>To determine whether a subsidiary is integrated with the parent or operates independently, we look at the functional currency.</a:t>
            </a:r>
          </a:p>
          <a:p>
            <a:pPr marL="457200" lvl="0" indent="-457200" eaLnBrk="0" hangingPunct="0">
              <a:spcBef>
                <a:spcPct val="0"/>
              </a:spcBef>
              <a:buFont typeface="Wingdings" panose="05000000000000000000" pitchFamily="2" charset="2"/>
              <a:buChar char="Ø"/>
            </a:pPr>
            <a:r>
              <a:rPr lang="en-US" sz="2600" dirty="0"/>
              <a:t>A company’s functional currency is the primary currency of the foreign entity’s operating environment.</a:t>
            </a:r>
          </a:p>
          <a:p>
            <a:pPr marL="0" lvl="0" indent="0" eaLnBrk="0" hangingPunct="0">
              <a:spcBef>
                <a:spcPts val="1200"/>
              </a:spcBef>
              <a:spcAft>
                <a:spcPts val="0"/>
              </a:spcAft>
            </a:pPr>
            <a:r>
              <a:rPr lang="en-US" sz="2600" dirty="0">
                <a:cs typeface="+mn-cs"/>
              </a:rPr>
              <a:t>Functional currency orientation results in the following rule:</a:t>
            </a:r>
            <a:endParaRPr lang="en-US" sz="2600" dirty="0"/>
          </a:p>
          <a:p>
            <a:endParaRPr lang="en-US" dirty="0"/>
          </a:p>
        </p:txBody>
      </p:sp>
      <p:sp>
        <p:nvSpPr>
          <p:cNvPr id="7" name="Slide Number Placeholder 7"/>
          <p:cNvSpPr>
            <a:spLocks noGrp="1"/>
          </p:cNvSpPr>
          <p:nvPr>
            <p:ph type="sldNum" sz="quarter" idx="12"/>
          </p:nvPr>
        </p:nvSpPr>
        <p:spPr>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27</a:t>
            </a:fld>
            <a:endParaRPr lang="en-US" sz="1000" b="1" i="0" dirty="0">
              <a:effectLst/>
              <a:latin typeface="Times New Roman" pitchFamily="18" charset="0"/>
              <a:cs typeface="Times New Roman" pitchFamily="18" charset="0"/>
            </a:endParaRPr>
          </a:p>
        </p:txBody>
      </p:sp>
      <p:sp>
        <p:nvSpPr>
          <p:cNvPr id="37891" name="Rectangle 3"/>
          <p:cNvSpPr>
            <a:spLocks noChangeArrowheads="1"/>
          </p:cNvSpPr>
          <p:nvPr/>
        </p:nvSpPr>
        <p:spPr bwMode="auto">
          <a:xfrm>
            <a:off x="304800" y="1371600"/>
            <a:ext cx="8505828" cy="1676400"/>
          </a:xfrm>
          <a:prstGeom prst="rect">
            <a:avLst/>
          </a:prstGeom>
          <a:noFill/>
          <a:ln w="38100">
            <a:noFill/>
            <a:miter lim="800000"/>
            <a:headEnd/>
            <a:tailEnd/>
          </a:ln>
        </p:spPr>
        <p:txBody>
          <a:bodyPr lIns="90488" tIns="44450" rIns="90488" bIns="44450" anchor="ctr" anchorCtr="1"/>
          <a:lstStyle/>
          <a:p>
            <a:pPr marL="457200" indent="-457200">
              <a:spcBef>
                <a:spcPts val="1200"/>
              </a:spcBef>
              <a:buClr>
                <a:srgbClr val="000066"/>
              </a:buClr>
              <a:buSzPct val="100000"/>
              <a:buFont typeface="Wingdings" panose="05000000000000000000" pitchFamily="2" charset="2"/>
              <a:buChar char="Ø"/>
            </a:pPr>
            <a:endParaRPr lang="en-US" sz="2600" b="1" dirty="0">
              <a:solidFill>
                <a:srgbClr val="002060"/>
              </a:solidFill>
              <a:effectLst/>
              <a:cs typeface="Times New Roman" pitchFamily="18" charset="0"/>
            </a:endParaRPr>
          </a:p>
        </p:txBody>
      </p:sp>
      <p:sp>
        <p:nvSpPr>
          <p:cNvPr id="8" name="Rectangle 7"/>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pic>
        <p:nvPicPr>
          <p:cNvPr id="3" name="Picture 2" descr="Screen Shot 2019-10-01 at 3.12.46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800" y="4571999"/>
            <a:ext cx="7696200" cy="1915949"/>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dirty="0"/>
              <a:t>Functional Currency Terminology</a:t>
            </a:r>
          </a:p>
        </p:txBody>
      </p:sp>
      <p:sp>
        <p:nvSpPr>
          <p:cNvPr id="2" name="Content Placeholder 1"/>
          <p:cNvSpPr>
            <a:spLocks noGrp="1"/>
          </p:cNvSpPr>
          <p:nvPr>
            <p:ph idx="1"/>
          </p:nvPr>
        </p:nvSpPr>
        <p:spPr/>
        <p:txBody>
          <a:bodyPr/>
          <a:lstStyle/>
          <a:p>
            <a:pPr lvl="0" eaLnBrk="0" hangingPunct="0">
              <a:spcBef>
                <a:spcPts val="1200"/>
              </a:spcBef>
              <a:buClr>
                <a:srgbClr val="000066"/>
              </a:buClr>
              <a:buSzPct val="100000"/>
              <a:buFont typeface="Wingdings" panose="05000000000000000000" pitchFamily="2" charset="2"/>
              <a:buChar char="Ø"/>
            </a:pPr>
            <a:r>
              <a:rPr lang="en-US" sz="2500" i="1" dirty="0"/>
              <a:t>Reporting currency</a:t>
            </a:r>
            <a:r>
              <a:rPr lang="en-US" sz="2500" dirty="0"/>
              <a:t>: currency in which an entity prepares its financial statements. U.S.</a:t>
            </a:r>
            <a:r>
              <a:rPr lang="en-US" sz="2800" b="0" dirty="0">
                <a:solidFill>
                  <a:prstClr val="black"/>
                </a:solidFill>
                <a:cs typeface="+mn-cs"/>
              </a:rPr>
              <a:t>–</a:t>
            </a:r>
            <a:r>
              <a:rPr lang="en-US" sz="2500" dirty="0"/>
              <a:t>based companies use the U.S. dollar.</a:t>
            </a:r>
          </a:p>
          <a:p>
            <a:pPr lvl="0" eaLnBrk="0" hangingPunct="0">
              <a:spcBef>
                <a:spcPts val="1200"/>
              </a:spcBef>
              <a:buClr>
                <a:srgbClr val="000066"/>
              </a:buClr>
              <a:buSzPct val="100000"/>
              <a:buFont typeface="Wingdings" panose="05000000000000000000" pitchFamily="2" charset="2"/>
              <a:buChar char="Ø"/>
            </a:pPr>
            <a:r>
              <a:rPr lang="en-US" sz="2500" i="1" dirty="0" err="1"/>
              <a:t>Remeasurment</a:t>
            </a:r>
            <a:r>
              <a:rPr lang="en-US" sz="2500" dirty="0"/>
              <a:t>: if a foreign operation’s functional currency is the U.S. dollar, the currency balances are </a:t>
            </a:r>
            <a:r>
              <a:rPr lang="en-US" sz="2500" dirty="0" err="1"/>
              <a:t>remeasured</a:t>
            </a:r>
            <a:r>
              <a:rPr lang="en-US" sz="2500" dirty="0"/>
              <a:t> into U. S. dollars using the temporal method resulting in </a:t>
            </a:r>
            <a:r>
              <a:rPr lang="en-US" sz="2500" dirty="0" err="1"/>
              <a:t>remeasurement</a:t>
            </a:r>
            <a:r>
              <a:rPr lang="en-US" sz="2500" dirty="0"/>
              <a:t> gains and losses.</a:t>
            </a:r>
          </a:p>
          <a:p>
            <a:pPr lvl="0" eaLnBrk="0" hangingPunct="0">
              <a:spcBef>
                <a:spcPts val="1200"/>
              </a:spcBef>
              <a:buClr>
                <a:srgbClr val="000066"/>
              </a:buClr>
              <a:buSzPct val="100000"/>
              <a:buFont typeface="Wingdings" panose="05000000000000000000" pitchFamily="2" charset="2"/>
              <a:buChar char="Ø"/>
            </a:pPr>
            <a:r>
              <a:rPr lang="en-US" sz="2500" i="1" dirty="0"/>
              <a:t>Translation adjustment</a:t>
            </a:r>
            <a:r>
              <a:rPr lang="en-US" sz="2500" dirty="0"/>
              <a:t>: If a foreign currency is the foreign operation’s functional currency, the currency balances are translated using the current rate method and a translation adjustment is reported on the balance sheet.</a:t>
            </a:r>
          </a:p>
          <a:p>
            <a:endParaRPr lang="en-US" dirty="0"/>
          </a:p>
        </p:txBody>
      </p:sp>
      <p:sp>
        <p:nvSpPr>
          <p:cNvPr id="5" name="Slide Number Placeholder 7"/>
          <p:cNvSpPr>
            <a:spLocks noGrp="1"/>
          </p:cNvSpPr>
          <p:nvPr>
            <p:ph type="sldNum" sz="quarter" idx="12"/>
          </p:nvPr>
        </p:nvSpPr>
        <p:spPr>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28</a:t>
            </a:fld>
            <a:endParaRPr lang="en-US" sz="1000" b="1" i="0" dirty="0">
              <a:effectLst/>
              <a:latin typeface="Times New Roman" pitchFamily="18" charset="0"/>
              <a:cs typeface="Times New Roman" pitchFamily="18" charset="0"/>
            </a:endParaRPr>
          </a:p>
        </p:txBody>
      </p:sp>
      <p:sp>
        <p:nvSpPr>
          <p:cNvPr id="6" name="Rectangle 5"/>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4474233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sz="4000" dirty="0"/>
              <a:t>Highly Inflationary Economies</a:t>
            </a:r>
          </a:p>
        </p:txBody>
      </p:sp>
      <p:sp>
        <p:nvSpPr>
          <p:cNvPr id="2" name="Content Placeholder 1"/>
          <p:cNvSpPr>
            <a:spLocks noGrp="1"/>
          </p:cNvSpPr>
          <p:nvPr>
            <p:ph idx="1"/>
          </p:nvPr>
        </p:nvSpPr>
        <p:spPr/>
        <p:txBody>
          <a:bodyPr/>
          <a:lstStyle/>
          <a:p>
            <a:pPr marL="457200" lvl="0" indent="-457200" eaLnBrk="0" hangingPunct="0">
              <a:spcBef>
                <a:spcPts val="1200"/>
              </a:spcBef>
              <a:buFont typeface="Wingdings" panose="05000000000000000000" pitchFamily="2" charset="2"/>
              <a:buChar char="Ø"/>
            </a:pPr>
            <a:r>
              <a:rPr lang="en-US" sz="2500" dirty="0"/>
              <a:t>In highly inflationary economies, the temporal method for translation is required</a:t>
            </a:r>
            <a:r>
              <a:rPr lang="en-US" sz="2500" dirty="0">
                <a:cs typeface="+mn-cs"/>
              </a:rPr>
              <a:t> with </a:t>
            </a:r>
            <a:r>
              <a:rPr lang="en-US" sz="2500" dirty="0" err="1">
                <a:cs typeface="+mn-cs"/>
              </a:rPr>
              <a:t>remeasurement</a:t>
            </a:r>
            <a:r>
              <a:rPr lang="en-US" sz="2500" dirty="0">
                <a:cs typeface="+mn-cs"/>
              </a:rPr>
              <a:t> gains or losses reported in net income. </a:t>
            </a:r>
            <a:endParaRPr lang="en-US" sz="2500" dirty="0"/>
          </a:p>
          <a:p>
            <a:pPr marL="457200" lvl="0" indent="-457200" eaLnBrk="0" hangingPunct="0">
              <a:spcBef>
                <a:spcPts val="1200"/>
              </a:spcBef>
              <a:buFont typeface="Wingdings" panose="05000000000000000000" pitchFamily="2" charset="2"/>
              <a:buChar char="Ø"/>
            </a:pPr>
            <a:r>
              <a:rPr lang="en-US" sz="2500" dirty="0">
                <a:cs typeface="+mn-cs"/>
              </a:rPr>
              <a:t>A country has a highly inflationary economy when its cumulative three year inflation exceeds 100 percent. With compounding, it equates to an average of approximately 26 percent per year for three years in a row. </a:t>
            </a:r>
          </a:p>
          <a:p>
            <a:pPr marL="457200" lvl="0" indent="-457200" eaLnBrk="0" hangingPunct="0">
              <a:spcBef>
                <a:spcPts val="1200"/>
              </a:spcBef>
              <a:buFont typeface="Wingdings" panose="05000000000000000000" pitchFamily="2" charset="2"/>
              <a:buChar char="Ø"/>
            </a:pPr>
            <a:r>
              <a:rPr lang="en-US" sz="2500" dirty="0">
                <a:cs typeface="+mn-cs"/>
              </a:rPr>
              <a:t>A country may or may not be classified as highly inflationary, depending on its most recent three-year experience with inflation.</a:t>
            </a:r>
            <a:endParaRPr lang="en-US" sz="2500" dirty="0">
              <a:latin typeface="Arial" charset="0"/>
              <a:cs typeface="+mn-cs"/>
            </a:endParaRPr>
          </a:p>
          <a:p>
            <a:endParaRPr lang="en-US" dirty="0"/>
          </a:p>
        </p:txBody>
      </p:sp>
      <p:sp>
        <p:nvSpPr>
          <p:cNvPr id="6" name="Slide Number Placeholder 7"/>
          <p:cNvSpPr>
            <a:spLocks noGrp="1"/>
          </p:cNvSpPr>
          <p:nvPr>
            <p:ph type="sldNum" sz="quarter" idx="12"/>
          </p:nvPr>
        </p:nvSpPr>
        <p:spPr>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29</a:t>
            </a:fld>
            <a:endParaRPr lang="en-US" sz="1000" b="1" i="0" dirty="0">
              <a:effectLst/>
              <a:latin typeface="Times New Roman" pitchFamily="18" charset="0"/>
              <a:cs typeface="Times New Roman" pitchFamily="18" charset="0"/>
            </a:endParaRPr>
          </a:p>
        </p:txBody>
      </p:sp>
      <p:sp>
        <p:nvSpPr>
          <p:cNvPr id="5" name="Rectangle 4"/>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2" name="Rectangle 4"/>
          <p:cNvSpPr>
            <a:spLocks noGrp="1" noChangeArrowheads="1"/>
          </p:cNvSpPr>
          <p:nvPr>
            <p:ph type="title"/>
          </p:nvPr>
        </p:nvSpPr>
        <p:spPr/>
        <p:txBody>
          <a:bodyPr/>
          <a:lstStyle/>
          <a:p>
            <a:r>
              <a:rPr lang="en-US" sz="4000" dirty="0"/>
              <a:t>Conversion and Translation Process</a:t>
            </a:r>
          </a:p>
        </p:txBody>
      </p:sp>
      <p:sp>
        <p:nvSpPr>
          <p:cNvPr id="2" name="Content Placeholder 1"/>
          <p:cNvSpPr>
            <a:spLocks noGrp="1"/>
          </p:cNvSpPr>
          <p:nvPr>
            <p:ph idx="1"/>
          </p:nvPr>
        </p:nvSpPr>
        <p:spPr/>
        <p:txBody>
          <a:bodyPr/>
          <a:lstStyle/>
          <a:p>
            <a:pPr marL="457200" lvl="0" indent="-457200" eaLnBrk="0" hangingPunct="0">
              <a:spcBef>
                <a:spcPts val="1200"/>
              </a:spcBef>
              <a:spcAft>
                <a:spcPts val="600"/>
              </a:spcAft>
              <a:buFont typeface="Wingdings" panose="05000000000000000000" pitchFamily="2" charset="2"/>
              <a:buChar char="Ø"/>
            </a:pPr>
            <a:r>
              <a:rPr lang="en-US" sz="2800" dirty="0">
                <a:cs typeface="+mn-cs"/>
              </a:rPr>
              <a:t>This conversion and translation process is required whether the foreign operation is a branch, joint venture, majority-owned subsidiary, or affiliate accounted for under the equity method. </a:t>
            </a:r>
          </a:p>
          <a:p>
            <a:pPr marL="457200" lvl="0" indent="-457200" eaLnBrk="0" hangingPunct="0">
              <a:spcBef>
                <a:spcPts val="0"/>
              </a:spcBef>
              <a:buFont typeface="Wingdings" panose="05000000000000000000" pitchFamily="2" charset="2"/>
              <a:buChar char="Ø"/>
            </a:pPr>
            <a:r>
              <a:rPr lang="en-US" sz="2800" dirty="0">
                <a:cs typeface="+mn-cs"/>
              </a:rPr>
              <a:t>Two major related theoretical issues are: </a:t>
            </a:r>
          </a:p>
          <a:p>
            <a:pPr marL="971550" lvl="1" indent="-514350" eaLnBrk="0" hangingPunct="0">
              <a:spcBef>
                <a:spcPts val="0"/>
              </a:spcBef>
              <a:buFont typeface="+mj-lt"/>
              <a:buAutoNum type="arabicPeriod"/>
            </a:pPr>
            <a:r>
              <a:rPr lang="en-US" dirty="0">
                <a:cs typeface="+mn-cs"/>
              </a:rPr>
              <a:t>Which translation method should be used. </a:t>
            </a:r>
          </a:p>
          <a:p>
            <a:pPr marL="971550" lvl="1" indent="-514350" eaLnBrk="0" hangingPunct="0">
              <a:spcBef>
                <a:spcPts val="0"/>
              </a:spcBef>
              <a:buFont typeface="+mj-lt"/>
              <a:buAutoNum type="arabicPeriod"/>
            </a:pPr>
            <a:r>
              <a:rPr lang="en-US" dirty="0">
                <a:cs typeface="+mn-cs"/>
              </a:rPr>
              <a:t>Where the resulting translation adjustment should be reported in the consolidated financial statements.</a:t>
            </a:r>
          </a:p>
          <a:p>
            <a:endParaRPr lang="en-US" dirty="0"/>
          </a:p>
        </p:txBody>
      </p:sp>
      <p:sp>
        <p:nvSpPr>
          <p:cNvPr id="5" name="Slide Number Placeholder 7"/>
          <p:cNvSpPr>
            <a:spLocks noGrp="1"/>
          </p:cNvSpPr>
          <p:nvPr>
            <p:ph type="sldNum" sz="quarter" idx="12"/>
          </p:nvPr>
        </p:nvSpPr>
        <p:spPr/>
        <p:txBody>
          <a:bodyPr/>
          <a:lstStyle/>
          <a:p>
            <a:pPr>
              <a:defRPr/>
            </a:pPr>
            <a:r>
              <a:rPr lang="en-US" sz="1000" i="0" dirty="0">
                <a:latin typeface="Times New Roman" pitchFamily="18" charset="0"/>
                <a:cs typeface="Times New Roman" pitchFamily="18" charset="0"/>
              </a:rPr>
              <a:t>10-</a:t>
            </a:r>
            <a:fld id="{E3B6A460-1D4D-4D0E-9253-330F6E5C612A}" type="slidenum">
              <a:rPr lang="en-US" sz="1000" i="0" smtClean="0">
                <a:latin typeface="Times New Roman" pitchFamily="18" charset="0"/>
                <a:cs typeface="Times New Roman" pitchFamily="18" charset="0"/>
              </a:rPr>
              <a:pPr>
                <a:defRPr/>
              </a:pPr>
              <a:t>3</a:t>
            </a:fld>
            <a:endParaRPr lang="en-US" sz="1000" i="0" dirty="0">
              <a:latin typeface="Times New Roman" pitchFamily="18" charset="0"/>
              <a:cs typeface="Times New Roman" pitchFamily="18" charset="0"/>
            </a:endParaRPr>
          </a:p>
        </p:txBody>
      </p:sp>
      <p:sp>
        <p:nvSpPr>
          <p:cNvPr id="6" name="Rectangle 5"/>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7597666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4" name="Rectangle 19"/>
          <p:cNvSpPr>
            <a:spLocks noGrp="1" noChangeArrowheads="1"/>
          </p:cNvSpPr>
          <p:nvPr>
            <p:ph type="title"/>
          </p:nvPr>
        </p:nvSpPr>
        <p:spPr/>
        <p:txBody>
          <a:bodyPr/>
          <a:lstStyle/>
          <a:p>
            <a:r>
              <a:rPr lang="en-US" sz="4000" dirty="0">
                <a:solidFill>
                  <a:srgbClr val="000066"/>
                </a:solidFill>
              </a:rPr>
              <a:t>Indicators for Determining </a:t>
            </a:r>
            <a:br>
              <a:rPr lang="en-US" sz="4000" dirty="0">
                <a:solidFill>
                  <a:srgbClr val="000066"/>
                </a:solidFill>
              </a:rPr>
            </a:br>
            <a:r>
              <a:rPr lang="en-US" sz="4000" dirty="0">
                <a:solidFill>
                  <a:srgbClr val="000066"/>
                </a:solidFill>
              </a:rPr>
              <a:t>Functional Currency</a:t>
            </a:r>
          </a:p>
        </p:txBody>
      </p:sp>
      <p:pic>
        <p:nvPicPr>
          <p:cNvPr id="4" name="Content Placeholder 3" descr="Screen Shot 2019-10-01 at 3.13.43 PM.png"/>
          <p:cNvPicPr>
            <a:picLocks noGrp="1" noChangeAspect="1"/>
          </p:cNvPicPr>
          <p:nvPr>
            <p:ph idx="1"/>
          </p:nvPr>
        </p:nvPicPr>
        <p:blipFill>
          <a:blip r:embed="rId3">
            <a:extLst>
              <a:ext uri="{28A0092B-C50C-407E-A947-70E740481C1C}">
                <a14:useLocalDpi xmlns:a14="http://schemas.microsoft.com/office/drawing/2010/main" val="0"/>
              </a:ext>
            </a:extLst>
          </a:blip>
          <a:srcRect l="-6257" r="-6257"/>
          <a:stretch>
            <a:fillRect/>
          </a:stretch>
        </p:blipFill>
        <p:spPr>
          <a:xfrm>
            <a:off x="304800" y="1676400"/>
            <a:ext cx="8382000" cy="4525963"/>
          </a:xfrm>
        </p:spPr>
      </p:pic>
      <p:sp>
        <p:nvSpPr>
          <p:cNvPr id="5" name="Slide Number Placeholder 7"/>
          <p:cNvSpPr>
            <a:spLocks noGrp="1"/>
          </p:cNvSpPr>
          <p:nvPr>
            <p:ph type="sldNum" sz="quarter" idx="12"/>
          </p:nvPr>
        </p:nvSpPr>
        <p:spPr>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30</a:t>
            </a:fld>
            <a:endParaRPr lang="en-US" sz="1000" b="1" i="0" dirty="0">
              <a:effectLst/>
              <a:latin typeface="Times New Roman" pitchFamily="18" charset="0"/>
              <a:cs typeface="Times New Roman" pitchFamily="18" charset="0"/>
            </a:endParaRPr>
          </a:p>
        </p:txBody>
      </p:sp>
      <p:sp>
        <p:nvSpPr>
          <p:cNvPr id="2" name="Rectangle 1"/>
          <p:cNvSpPr/>
          <p:nvPr/>
        </p:nvSpPr>
        <p:spPr>
          <a:xfrm>
            <a:off x="304800" y="1371600"/>
            <a:ext cx="1588384" cy="338554"/>
          </a:xfrm>
          <a:prstGeom prst="rect">
            <a:avLst/>
          </a:prstGeom>
        </p:spPr>
        <p:txBody>
          <a:bodyPr wrap="none">
            <a:spAutoFit/>
          </a:bodyPr>
          <a:lstStyle/>
          <a:p>
            <a:r>
              <a:rPr lang="en-US" sz="1600" b="1" dirty="0">
                <a:solidFill>
                  <a:srgbClr val="002060"/>
                </a:solidFill>
                <a:effectLst/>
              </a:rPr>
              <a:t>EXHIBIT 10.2: </a:t>
            </a:r>
          </a:p>
        </p:txBody>
      </p:sp>
      <p:sp>
        <p:nvSpPr>
          <p:cNvPr id="6" name="Rectangle 5"/>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152400" y="152400"/>
            <a:ext cx="8763000" cy="1143000"/>
          </a:xfrm>
        </p:spPr>
        <p:txBody>
          <a:bodyPr/>
          <a:lstStyle/>
          <a:p>
            <a:r>
              <a:rPr lang="en-US" sz="4000" dirty="0">
                <a:solidFill>
                  <a:srgbClr val="000066"/>
                </a:solidFill>
              </a:rPr>
              <a:t>Multiple Exchange Rates </a:t>
            </a:r>
          </a:p>
        </p:txBody>
      </p:sp>
      <p:sp>
        <p:nvSpPr>
          <p:cNvPr id="7" name="Rectangle 3"/>
          <p:cNvSpPr txBox="1">
            <a:spLocks noChangeArrowheads="1"/>
          </p:cNvSpPr>
          <p:nvPr/>
        </p:nvSpPr>
        <p:spPr bwMode="auto">
          <a:xfrm>
            <a:off x="609600" y="1524000"/>
            <a:ext cx="8534400" cy="4495800"/>
          </a:xfrm>
          <a:prstGeom prst="rect">
            <a:avLst/>
          </a:prstGeom>
          <a:noFill/>
          <a:ln w="12700">
            <a:noFill/>
            <a:miter lim="800000"/>
            <a:headEnd/>
            <a:tailEnd/>
          </a:ln>
          <a:effectLst/>
        </p:spPr>
        <p:txBody>
          <a:bodyPr lIns="90488" tIns="44450" rIns="90488" bIns="44450"/>
          <a:lstStyle/>
          <a:p>
            <a:pPr>
              <a:spcBef>
                <a:spcPts val="1200"/>
              </a:spcBef>
            </a:pPr>
            <a:endParaRPr lang="en-US" b="1" kern="0" dirty="0">
              <a:solidFill>
                <a:srgbClr val="000066"/>
              </a:solidFill>
              <a:effectLst/>
              <a:cs typeface="Times New Roman" pitchFamily="18" charset="0"/>
            </a:endParaRPr>
          </a:p>
        </p:txBody>
      </p:sp>
      <p:sp>
        <p:nvSpPr>
          <p:cNvPr id="11" name="Rectangle 10"/>
          <p:cNvSpPr/>
          <p:nvPr/>
        </p:nvSpPr>
        <p:spPr>
          <a:xfrm>
            <a:off x="152400" y="1524000"/>
            <a:ext cx="8763000" cy="4678204"/>
          </a:xfrm>
          <a:prstGeom prst="rect">
            <a:avLst/>
          </a:prstGeom>
          <a:noFill/>
          <a:ln>
            <a:noFill/>
          </a:ln>
        </p:spPr>
        <p:txBody>
          <a:bodyPr wrap="square">
            <a:spAutoFit/>
          </a:bodyPr>
          <a:lstStyle/>
          <a:p>
            <a:pPr marL="457200" lvl="0" indent="-457200" eaLnBrk="1" hangingPunct="1">
              <a:spcBef>
                <a:spcPts val="1200"/>
              </a:spcBef>
              <a:buFont typeface="Wingdings" panose="05000000000000000000" pitchFamily="2" charset="2"/>
              <a:buChar char="Ø"/>
            </a:pPr>
            <a:r>
              <a:rPr lang="en-US" sz="2600" b="1" dirty="0">
                <a:solidFill>
                  <a:srgbClr val="000066"/>
                </a:solidFill>
                <a:effectLst/>
              </a:rPr>
              <a:t>In some countries there is more than one rate at which the local currency can be converted into foreign currency.</a:t>
            </a:r>
          </a:p>
          <a:p>
            <a:pPr marL="457200" lvl="0" indent="-457200" eaLnBrk="1" hangingPunct="1">
              <a:spcBef>
                <a:spcPts val="1200"/>
              </a:spcBef>
              <a:buFont typeface="Wingdings" panose="05000000000000000000" pitchFamily="2" charset="2"/>
              <a:buChar char="Ø"/>
            </a:pPr>
            <a:r>
              <a:rPr lang="en-US" sz="2600" b="1" dirty="0">
                <a:solidFill>
                  <a:srgbClr val="000066"/>
                </a:solidFill>
                <a:effectLst/>
              </a:rPr>
              <a:t>There can be an “official rate” available from the Central Bank, and a “parallel rate” available in the open (sometimes illegal) market. </a:t>
            </a:r>
          </a:p>
          <a:p>
            <a:pPr marL="457200" indent="-457200" eaLnBrk="1" hangingPunct="1">
              <a:spcBef>
                <a:spcPts val="1200"/>
              </a:spcBef>
              <a:buFont typeface="Wingdings" panose="05000000000000000000" pitchFamily="2" charset="2"/>
              <a:buChar char="Ø"/>
            </a:pPr>
            <a:r>
              <a:rPr lang="en-US" sz="2600" b="1" dirty="0">
                <a:solidFill>
                  <a:srgbClr val="000066"/>
                </a:solidFill>
                <a:effectLst/>
              </a:rPr>
              <a:t>In some countries there is one rate for certain types of transactions and another rate for other transactions.</a:t>
            </a:r>
            <a:r>
              <a:rPr lang="en-US" sz="2800" dirty="0"/>
              <a:t> </a:t>
            </a:r>
          </a:p>
          <a:p>
            <a:pPr marL="457200" indent="-457200" eaLnBrk="1" hangingPunct="1">
              <a:spcBef>
                <a:spcPts val="1200"/>
              </a:spcBef>
              <a:buFont typeface="Wingdings" panose="05000000000000000000" pitchFamily="2" charset="2"/>
              <a:buChar char="Ø"/>
            </a:pPr>
            <a:r>
              <a:rPr lang="en-US" sz="2600" b="1" dirty="0">
                <a:solidFill>
                  <a:srgbClr val="000066"/>
                </a:solidFill>
                <a:effectLst/>
              </a:rPr>
              <a:t>The existence of multiple exchange rates raises the question of which exchange rate to use in the financial statement translation process. </a:t>
            </a:r>
          </a:p>
        </p:txBody>
      </p:sp>
      <p:sp>
        <p:nvSpPr>
          <p:cNvPr id="6"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31</a:t>
            </a:fld>
            <a:endParaRPr lang="en-US" sz="1000" b="1" i="0" dirty="0">
              <a:effectLst/>
              <a:latin typeface="Times New Roman" pitchFamily="18" charset="0"/>
              <a:cs typeface="Times New Roman" pitchFamily="18" charset="0"/>
            </a:endParaRPr>
          </a:p>
        </p:txBody>
      </p:sp>
      <p:sp>
        <p:nvSpPr>
          <p:cNvPr id="8" name="Rectangle 7"/>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152400" y="152400"/>
            <a:ext cx="8763000" cy="1143000"/>
          </a:xfrm>
        </p:spPr>
        <p:txBody>
          <a:bodyPr/>
          <a:lstStyle/>
          <a:p>
            <a:r>
              <a:rPr lang="en-US" sz="4000" dirty="0">
                <a:solidFill>
                  <a:srgbClr val="000066"/>
                </a:solidFill>
              </a:rPr>
              <a:t>Appropriate Exchange Rate</a:t>
            </a:r>
          </a:p>
        </p:txBody>
      </p:sp>
      <p:sp>
        <p:nvSpPr>
          <p:cNvPr id="7" name="Rectangle 3"/>
          <p:cNvSpPr txBox="1">
            <a:spLocks noChangeArrowheads="1"/>
          </p:cNvSpPr>
          <p:nvPr/>
        </p:nvSpPr>
        <p:spPr bwMode="auto">
          <a:xfrm>
            <a:off x="609600" y="1524000"/>
            <a:ext cx="8534400" cy="4495800"/>
          </a:xfrm>
          <a:prstGeom prst="rect">
            <a:avLst/>
          </a:prstGeom>
          <a:noFill/>
          <a:ln w="12700">
            <a:noFill/>
            <a:miter lim="800000"/>
            <a:headEnd/>
            <a:tailEnd/>
          </a:ln>
          <a:effectLst/>
        </p:spPr>
        <p:txBody>
          <a:bodyPr lIns="90488" tIns="44450" rIns="90488" bIns="44450"/>
          <a:lstStyle/>
          <a:p>
            <a:pPr>
              <a:spcBef>
                <a:spcPts val="1200"/>
              </a:spcBef>
            </a:pPr>
            <a:endParaRPr lang="en-US" b="1" kern="0" dirty="0">
              <a:solidFill>
                <a:srgbClr val="000066"/>
              </a:solidFill>
              <a:effectLst/>
              <a:cs typeface="Times New Roman" pitchFamily="18" charset="0"/>
            </a:endParaRPr>
          </a:p>
        </p:txBody>
      </p:sp>
      <p:sp>
        <p:nvSpPr>
          <p:cNvPr id="11" name="Rectangle 10"/>
          <p:cNvSpPr/>
          <p:nvPr/>
        </p:nvSpPr>
        <p:spPr>
          <a:xfrm>
            <a:off x="76200" y="1620083"/>
            <a:ext cx="8610600" cy="4801314"/>
          </a:xfrm>
          <a:prstGeom prst="rect">
            <a:avLst/>
          </a:prstGeom>
          <a:noFill/>
          <a:ln>
            <a:noFill/>
          </a:ln>
        </p:spPr>
        <p:txBody>
          <a:bodyPr wrap="square">
            <a:spAutoFit/>
          </a:bodyPr>
          <a:lstStyle/>
          <a:p>
            <a:pPr marL="457200" lvl="0" indent="-457200" eaLnBrk="1" hangingPunct="1">
              <a:spcBef>
                <a:spcPts val="1200"/>
              </a:spcBef>
              <a:buFont typeface="Wingdings" panose="05000000000000000000" pitchFamily="2" charset="2"/>
              <a:buChar char="Ø"/>
            </a:pPr>
            <a:r>
              <a:rPr lang="en-US" sz="2500" b="1" dirty="0">
                <a:solidFill>
                  <a:srgbClr val="000066"/>
                </a:solidFill>
                <a:effectLst/>
              </a:rPr>
              <a:t>When the temporal method is used, ASC 830-20-30-3 indicates that the appropriate rate to use is the applicable rate at which a transaction could be settled, which is a matter for management judgment.</a:t>
            </a:r>
          </a:p>
          <a:p>
            <a:pPr marL="457200" lvl="0" indent="-457200" eaLnBrk="1" hangingPunct="1">
              <a:spcBef>
                <a:spcPts val="1200"/>
              </a:spcBef>
              <a:buFont typeface="Wingdings" panose="05000000000000000000" pitchFamily="2" charset="2"/>
              <a:buChar char="Ø"/>
            </a:pPr>
            <a:r>
              <a:rPr lang="en-US" sz="2500" b="1" dirty="0">
                <a:solidFill>
                  <a:srgbClr val="000066"/>
                </a:solidFill>
                <a:effectLst/>
              </a:rPr>
              <a:t>When the current rate method is used, ASC 830-30-45-6 states that the exchange rate applicable for converting dividend remittances into U.S. dollars should be used to translate financial statements. </a:t>
            </a:r>
          </a:p>
          <a:p>
            <a:pPr marL="457200" lvl="0" indent="-457200" eaLnBrk="1" hangingPunct="1">
              <a:spcBef>
                <a:spcPts val="1200"/>
              </a:spcBef>
              <a:buFont typeface="Wingdings" panose="05000000000000000000" pitchFamily="2" charset="2"/>
              <a:buChar char="Ø"/>
            </a:pPr>
            <a:r>
              <a:rPr lang="en-US" sz="2500" b="1" dirty="0">
                <a:solidFill>
                  <a:srgbClr val="000066"/>
                </a:solidFill>
                <a:effectLst/>
              </a:rPr>
              <a:t>Generally, this will be the official exchange rate established by the Central Bank or other governmental authority.</a:t>
            </a:r>
          </a:p>
        </p:txBody>
      </p:sp>
      <p:sp>
        <p:nvSpPr>
          <p:cNvPr id="6"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32</a:t>
            </a:fld>
            <a:endParaRPr lang="en-US" sz="1000" b="1" i="0" dirty="0">
              <a:effectLst/>
              <a:latin typeface="Times New Roman" pitchFamily="18" charset="0"/>
              <a:cs typeface="Times New Roman" pitchFamily="18" charset="0"/>
            </a:endParaRPr>
          </a:p>
        </p:txBody>
      </p:sp>
      <p:sp>
        <p:nvSpPr>
          <p:cNvPr id="8" name="Rectangle 7"/>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7678428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ChangeArrowheads="1"/>
          </p:cNvSpPr>
          <p:nvPr>
            <p:ph type="title"/>
          </p:nvPr>
        </p:nvSpPr>
        <p:spPr>
          <a:xfrm>
            <a:off x="304800" y="76200"/>
            <a:ext cx="8534400" cy="1143000"/>
          </a:xfrm>
        </p:spPr>
        <p:txBody>
          <a:bodyPr/>
          <a:lstStyle/>
          <a:p>
            <a:r>
              <a:rPr lang="en-US" sz="3600" i="1" dirty="0"/>
              <a:t>International Accounting Standard 21</a:t>
            </a:r>
          </a:p>
        </p:txBody>
      </p:sp>
      <p:sp>
        <p:nvSpPr>
          <p:cNvPr id="25604" name="Rectangle 4"/>
          <p:cNvSpPr>
            <a:spLocks noGrp="1" noChangeArrowheads="1"/>
          </p:cNvSpPr>
          <p:nvPr>
            <p:ph idx="1"/>
          </p:nvPr>
        </p:nvSpPr>
        <p:spPr>
          <a:xfrm>
            <a:off x="381000" y="1676400"/>
            <a:ext cx="8077200" cy="3886200"/>
          </a:xfrm>
          <a:ln w="38100">
            <a:noFill/>
          </a:ln>
        </p:spPr>
        <p:txBody>
          <a:bodyPr/>
          <a:lstStyle/>
          <a:p>
            <a:pPr marL="457200" indent="-457200">
              <a:spcBef>
                <a:spcPts val="600"/>
              </a:spcBef>
              <a:spcAft>
                <a:spcPts val="600"/>
              </a:spcAft>
              <a:buFont typeface="Wingdings" charset="2"/>
              <a:buChar char="Ø"/>
            </a:pPr>
            <a:r>
              <a:rPr lang="en-US" sz="2600" i="1" dirty="0">
                <a:solidFill>
                  <a:srgbClr val="000066"/>
                </a:solidFill>
              </a:rPr>
              <a:t>IAS 21</a:t>
            </a:r>
            <a:r>
              <a:rPr lang="en-US" sz="2600" dirty="0">
                <a:solidFill>
                  <a:srgbClr val="000066"/>
                </a:solidFill>
              </a:rPr>
              <a:t>, “The Effects of Changes in Foreign Exchange Rates,” generally follows the functional currency approach introduced by the FASB. </a:t>
            </a:r>
          </a:p>
          <a:p>
            <a:pPr marL="457200" indent="-457200">
              <a:spcBef>
                <a:spcPts val="600"/>
              </a:spcBef>
              <a:spcAft>
                <a:spcPts val="600"/>
              </a:spcAft>
              <a:buFont typeface="Wingdings" charset="2"/>
              <a:buChar char="Ø"/>
            </a:pPr>
            <a:r>
              <a:rPr lang="en-US" sz="2600" dirty="0">
                <a:solidFill>
                  <a:srgbClr val="000066"/>
                </a:solidFill>
              </a:rPr>
              <a:t>Under </a:t>
            </a:r>
            <a:r>
              <a:rPr lang="en-US" sz="2600" i="1" dirty="0">
                <a:solidFill>
                  <a:srgbClr val="000066"/>
                </a:solidFill>
              </a:rPr>
              <a:t>IAS 21</a:t>
            </a:r>
            <a:r>
              <a:rPr lang="en-US" sz="2600" dirty="0">
                <a:solidFill>
                  <a:srgbClr val="000066"/>
                </a:solidFill>
              </a:rPr>
              <a:t>, as is true under U.S. GAAP, a foreign subsidiary’s financial statements are translated using the current rate method when a foreign currency is the functional currency and are remeasured using the temporal method when the parent company’s currency is the functional currency. </a:t>
            </a:r>
          </a:p>
        </p:txBody>
      </p:sp>
      <p:sp>
        <p:nvSpPr>
          <p:cNvPr id="5"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33</a:t>
            </a:fld>
            <a:endParaRPr lang="en-US" sz="1000" b="1" i="0" dirty="0">
              <a:effectLst/>
              <a:latin typeface="Times New Roman" pitchFamily="18" charset="0"/>
              <a:cs typeface="Times New Roman" pitchFamily="18" charset="0"/>
            </a:endParaRPr>
          </a:p>
        </p:txBody>
      </p:sp>
      <p:sp>
        <p:nvSpPr>
          <p:cNvPr id="6" name="Rectangle 5"/>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0190280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ChangeArrowheads="1"/>
          </p:cNvSpPr>
          <p:nvPr>
            <p:ph type="title"/>
          </p:nvPr>
        </p:nvSpPr>
        <p:spPr>
          <a:xfrm>
            <a:off x="381000" y="76200"/>
            <a:ext cx="8534400" cy="1143000"/>
          </a:xfrm>
        </p:spPr>
        <p:txBody>
          <a:bodyPr/>
          <a:lstStyle/>
          <a:p>
            <a:r>
              <a:rPr lang="en-US" sz="4000" dirty="0">
                <a:solidFill>
                  <a:srgbClr val="000066"/>
                </a:solidFill>
              </a:rPr>
              <a:t>Significant Differences between </a:t>
            </a:r>
            <a:br>
              <a:rPr lang="en-US" sz="4000" dirty="0">
                <a:solidFill>
                  <a:srgbClr val="000066"/>
                </a:solidFill>
              </a:rPr>
            </a:br>
            <a:r>
              <a:rPr lang="en-US" sz="4000" dirty="0">
                <a:solidFill>
                  <a:srgbClr val="000066"/>
                </a:solidFill>
              </a:rPr>
              <a:t>IFRS and U.S. GAAP</a:t>
            </a:r>
            <a:endParaRPr lang="en-US" sz="4000" dirty="0"/>
          </a:p>
        </p:txBody>
      </p:sp>
      <p:sp>
        <p:nvSpPr>
          <p:cNvPr id="5"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34</a:t>
            </a:fld>
            <a:endParaRPr lang="en-US" sz="1000" b="1" i="0" dirty="0">
              <a:effectLst/>
              <a:latin typeface="Times New Roman" pitchFamily="18" charset="0"/>
              <a:cs typeface="Times New Roman" pitchFamily="18" charset="0"/>
            </a:endParaRPr>
          </a:p>
        </p:txBody>
      </p:sp>
      <p:sp>
        <p:nvSpPr>
          <p:cNvPr id="2" name="Rectangle 1"/>
          <p:cNvSpPr/>
          <p:nvPr/>
        </p:nvSpPr>
        <p:spPr>
          <a:xfrm>
            <a:off x="304800" y="1600200"/>
            <a:ext cx="8610600" cy="4647426"/>
          </a:xfrm>
          <a:prstGeom prst="rect">
            <a:avLst/>
          </a:prstGeom>
        </p:spPr>
        <p:txBody>
          <a:bodyPr wrap="square">
            <a:spAutoFit/>
          </a:bodyPr>
          <a:lstStyle/>
          <a:p>
            <a:pPr marL="457200" indent="-457200">
              <a:buFont typeface="Wingdings" panose="05000000000000000000" pitchFamily="2" charset="2"/>
              <a:buChar char="Ø"/>
            </a:pPr>
            <a:r>
              <a:rPr lang="en-US" sz="2600" b="1" dirty="0">
                <a:solidFill>
                  <a:srgbClr val="000066"/>
                </a:solidFill>
                <a:effectLst/>
              </a:rPr>
              <a:t>Significant differences between IFRS and U.S. GAAP relate to: </a:t>
            </a:r>
          </a:p>
          <a:p>
            <a:pPr marL="1371600" lvl="2" indent="-514350">
              <a:buFont typeface="+mj-lt"/>
              <a:buAutoNum type="alphaLcPeriod"/>
            </a:pPr>
            <a:r>
              <a:rPr lang="en-US" sz="2600" b="1" dirty="0">
                <a:solidFill>
                  <a:srgbClr val="000066"/>
                </a:solidFill>
                <a:effectLst/>
              </a:rPr>
              <a:t>The hierarchy of factors used to determine the functional currency.</a:t>
            </a:r>
          </a:p>
          <a:p>
            <a:pPr marL="1371600" lvl="2" indent="-514350">
              <a:buFont typeface="+mj-lt"/>
              <a:buAutoNum type="alphaLcPeriod"/>
            </a:pPr>
            <a:r>
              <a:rPr lang="en-US" sz="2600" b="1" dirty="0">
                <a:solidFill>
                  <a:srgbClr val="000066"/>
                </a:solidFill>
                <a:effectLst/>
              </a:rPr>
              <a:t>The method used to translate the foreign currency statements of a subsidiary located in a hyperinflationary country.</a:t>
            </a:r>
          </a:p>
          <a:p>
            <a:pPr lvl="1" indent="-457200">
              <a:spcBef>
                <a:spcPts val="1200"/>
              </a:spcBef>
              <a:buFont typeface="Wingdings" panose="05000000000000000000" pitchFamily="2" charset="2"/>
              <a:buChar char="Ø"/>
            </a:pPr>
            <a:r>
              <a:rPr lang="en-US" sz="2600" b="1" dirty="0">
                <a:solidFill>
                  <a:srgbClr val="000066"/>
                </a:solidFill>
                <a:effectLst/>
              </a:rPr>
              <a:t>Factors to be considered in determining functional currency of a foreign subsidiary in </a:t>
            </a:r>
            <a:r>
              <a:rPr lang="en-US" sz="2600" b="1" i="1" dirty="0">
                <a:solidFill>
                  <a:srgbClr val="000066"/>
                </a:solidFill>
                <a:effectLst/>
              </a:rPr>
              <a:t>IAS 21 </a:t>
            </a:r>
            <a:r>
              <a:rPr lang="en-US" sz="2600" b="1" dirty="0">
                <a:solidFill>
                  <a:srgbClr val="000066"/>
                </a:solidFill>
                <a:effectLst/>
              </a:rPr>
              <a:t>generally are consistent with U.S. GAAP functional currency indicators.</a:t>
            </a:r>
          </a:p>
        </p:txBody>
      </p:sp>
      <p:sp>
        <p:nvSpPr>
          <p:cNvPr id="6" name="Rectangle 5"/>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8372695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ChangeArrowheads="1"/>
          </p:cNvSpPr>
          <p:nvPr>
            <p:ph type="title"/>
          </p:nvPr>
        </p:nvSpPr>
        <p:spPr>
          <a:xfrm>
            <a:off x="381000" y="76200"/>
            <a:ext cx="8534400" cy="1143000"/>
          </a:xfrm>
        </p:spPr>
        <p:txBody>
          <a:bodyPr/>
          <a:lstStyle/>
          <a:p>
            <a:r>
              <a:rPr lang="en-US" sz="4000" dirty="0"/>
              <a:t>Primary Factors Concerning </a:t>
            </a:r>
            <a:br>
              <a:rPr lang="en-US" sz="4000" dirty="0"/>
            </a:br>
            <a:r>
              <a:rPr lang="en-US" sz="4000" dirty="0"/>
              <a:t>IFRS and Translations </a:t>
            </a:r>
          </a:p>
        </p:txBody>
      </p:sp>
      <p:sp>
        <p:nvSpPr>
          <p:cNvPr id="25604" name="Rectangle 4"/>
          <p:cNvSpPr>
            <a:spLocks noGrp="1" noChangeArrowheads="1"/>
          </p:cNvSpPr>
          <p:nvPr>
            <p:ph idx="1"/>
          </p:nvPr>
        </p:nvSpPr>
        <p:spPr>
          <a:xfrm>
            <a:off x="37122" y="1441617"/>
            <a:ext cx="9106878" cy="4647427"/>
          </a:xfrm>
        </p:spPr>
        <p:txBody>
          <a:bodyPr wrap="square">
            <a:spAutoFit/>
          </a:bodyPr>
          <a:lstStyle/>
          <a:p>
            <a:pPr marL="457200" indent="-457200" eaLnBrk="0" hangingPunct="0">
              <a:spcBef>
                <a:spcPct val="0"/>
              </a:spcBef>
              <a:buFont typeface="Wingdings" panose="05000000000000000000" pitchFamily="2" charset="2"/>
              <a:buChar char="Ø"/>
            </a:pPr>
            <a:r>
              <a:rPr lang="en-US" sz="2600" dirty="0">
                <a:solidFill>
                  <a:srgbClr val="000066"/>
                </a:solidFill>
                <a:cs typeface="+mn-cs"/>
              </a:rPr>
              <a:t>Primary factors to be considered are: </a:t>
            </a:r>
          </a:p>
          <a:p>
            <a:pPr marL="1371600" lvl="2" indent="-514350" eaLnBrk="0" hangingPunct="0">
              <a:spcBef>
                <a:spcPct val="0"/>
              </a:spcBef>
              <a:buFont typeface="+mj-lt"/>
              <a:buAutoNum type="alphaLcPeriod"/>
            </a:pPr>
            <a:r>
              <a:rPr lang="en-US" sz="2600" dirty="0">
                <a:solidFill>
                  <a:srgbClr val="000066"/>
                </a:solidFill>
                <a:cs typeface="+mn-cs"/>
              </a:rPr>
              <a:t>The currency that mainly influences sales price.</a:t>
            </a:r>
          </a:p>
          <a:p>
            <a:pPr marL="1371600" lvl="2" indent="-514350" eaLnBrk="0" hangingPunct="0">
              <a:spcBef>
                <a:spcPct val="0"/>
              </a:spcBef>
              <a:buFont typeface="+mj-lt"/>
              <a:buAutoNum type="alphaLcPeriod"/>
            </a:pPr>
            <a:r>
              <a:rPr lang="en-US" sz="2600" dirty="0">
                <a:solidFill>
                  <a:srgbClr val="000066"/>
                </a:solidFill>
                <a:cs typeface="+mn-cs"/>
              </a:rPr>
              <a:t>The currency of the country whose competitive forces and regulations mainly determine sales price.</a:t>
            </a:r>
          </a:p>
          <a:p>
            <a:pPr marL="1371600" lvl="2" indent="-514350" eaLnBrk="0" hangingPunct="0">
              <a:spcBef>
                <a:spcPct val="0"/>
              </a:spcBef>
              <a:buFont typeface="+mj-lt"/>
              <a:buAutoNum type="alphaLcPeriod"/>
            </a:pPr>
            <a:r>
              <a:rPr lang="en-US" sz="2600" dirty="0">
                <a:solidFill>
                  <a:srgbClr val="000066"/>
                </a:solidFill>
                <a:cs typeface="+mn-cs"/>
              </a:rPr>
              <a:t>The currency that mainly influences labor, material, and other costs of providing goods and services.</a:t>
            </a:r>
          </a:p>
          <a:p>
            <a:pPr marL="457200" lvl="1" indent="-457200" eaLnBrk="0" hangingPunct="0">
              <a:spcBef>
                <a:spcPts val="1200"/>
              </a:spcBef>
              <a:buFont typeface="Wingdings" panose="05000000000000000000" pitchFamily="2" charset="2"/>
              <a:buChar char="Ø"/>
            </a:pPr>
            <a:r>
              <a:rPr lang="en-US" sz="2600" dirty="0">
                <a:solidFill>
                  <a:srgbClr val="000066"/>
                </a:solidFill>
                <a:cs typeface="+mn-cs"/>
              </a:rPr>
              <a:t>Other factors to be considered are:</a:t>
            </a:r>
          </a:p>
          <a:p>
            <a:pPr marL="1371600" lvl="2" indent="-514350" eaLnBrk="0" hangingPunct="0">
              <a:spcBef>
                <a:spcPct val="0"/>
              </a:spcBef>
              <a:buFont typeface="+mj-lt"/>
              <a:buAutoNum type="alphaLcPeriod"/>
            </a:pPr>
            <a:r>
              <a:rPr lang="en-US" sz="2600" dirty="0">
                <a:solidFill>
                  <a:srgbClr val="000066"/>
                </a:solidFill>
                <a:cs typeface="+mn-cs"/>
              </a:rPr>
              <a:t>Currency used when generating funds from financing activities.</a:t>
            </a:r>
          </a:p>
          <a:p>
            <a:pPr marL="1371600" lvl="2" indent="-514350" eaLnBrk="0" hangingPunct="0">
              <a:spcBef>
                <a:spcPct val="0"/>
              </a:spcBef>
              <a:buFont typeface="+mj-lt"/>
              <a:buAutoNum type="alphaLcPeriod"/>
            </a:pPr>
            <a:r>
              <a:rPr lang="en-US" sz="2600" dirty="0">
                <a:solidFill>
                  <a:srgbClr val="000066"/>
                </a:solidFill>
                <a:cs typeface="+mn-cs"/>
              </a:rPr>
              <a:t>Currency in which receipts from operating activities are retained.</a:t>
            </a:r>
          </a:p>
        </p:txBody>
      </p:sp>
      <p:sp>
        <p:nvSpPr>
          <p:cNvPr id="5"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35</a:t>
            </a:fld>
            <a:endParaRPr lang="en-US" sz="1000" b="1" i="0" dirty="0">
              <a:effectLst/>
              <a:latin typeface="Times New Roman" pitchFamily="18" charset="0"/>
              <a:cs typeface="Times New Roman" pitchFamily="18" charset="0"/>
            </a:endParaRPr>
          </a:p>
        </p:txBody>
      </p:sp>
      <p:sp>
        <p:nvSpPr>
          <p:cNvPr id="6" name="Rectangle 5"/>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5474921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ChangeArrowheads="1"/>
          </p:cNvSpPr>
          <p:nvPr>
            <p:ph type="title"/>
          </p:nvPr>
        </p:nvSpPr>
        <p:spPr>
          <a:xfrm>
            <a:off x="381000" y="76200"/>
            <a:ext cx="8534400" cy="1143000"/>
          </a:xfrm>
        </p:spPr>
        <p:txBody>
          <a:bodyPr/>
          <a:lstStyle/>
          <a:p>
            <a:r>
              <a:rPr lang="en-US" sz="4000" dirty="0"/>
              <a:t>Other Factors Concerning </a:t>
            </a:r>
            <a:br>
              <a:rPr lang="en-US" sz="4000" dirty="0"/>
            </a:br>
            <a:r>
              <a:rPr lang="en-US" sz="4000" dirty="0"/>
              <a:t>IFRS and Translations (continued)</a:t>
            </a:r>
          </a:p>
        </p:txBody>
      </p:sp>
      <p:sp>
        <p:nvSpPr>
          <p:cNvPr id="25604" name="Rectangle 4"/>
          <p:cNvSpPr>
            <a:spLocks noGrp="1" noChangeArrowheads="1"/>
          </p:cNvSpPr>
          <p:nvPr>
            <p:ph idx="1"/>
          </p:nvPr>
        </p:nvSpPr>
        <p:spPr>
          <a:xfrm>
            <a:off x="304800" y="1447800"/>
            <a:ext cx="8839200" cy="3810000"/>
          </a:xfrm>
          <a:ln w="38100">
            <a:noFill/>
          </a:ln>
        </p:spPr>
        <p:txBody>
          <a:bodyPr/>
          <a:lstStyle/>
          <a:p>
            <a:pPr>
              <a:spcBef>
                <a:spcPts val="0"/>
              </a:spcBef>
              <a:spcAft>
                <a:spcPts val="0"/>
              </a:spcAft>
            </a:pPr>
            <a:r>
              <a:rPr lang="en-US" sz="2600" dirty="0">
                <a:solidFill>
                  <a:srgbClr val="000066"/>
                </a:solidFill>
              </a:rPr>
              <a:t>Other factors to be considered are: </a:t>
            </a:r>
            <a:r>
              <a:rPr lang="en-US" sz="2500" dirty="0">
                <a:solidFill>
                  <a:srgbClr val="000066"/>
                </a:solidFill>
              </a:rPr>
              <a:t>(continued)</a:t>
            </a:r>
          </a:p>
          <a:p>
            <a:pPr marL="857250" lvl="2" indent="-457200">
              <a:spcBef>
                <a:spcPts val="1200"/>
              </a:spcBef>
              <a:spcAft>
                <a:spcPts val="0"/>
              </a:spcAft>
              <a:buFont typeface="+mj-lt"/>
              <a:buAutoNum type="arabicPeriod" startAt="3"/>
            </a:pPr>
            <a:r>
              <a:rPr lang="en-US" sz="2500" dirty="0">
                <a:solidFill>
                  <a:srgbClr val="000066"/>
                </a:solidFill>
              </a:rPr>
              <a:t>Whether the foreign operation carries out its activities as an extension of the parent or with a significant degree of autonomy. </a:t>
            </a:r>
          </a:p>
          <a:p>
            <a:pPr marL="857250" lvl="2" indent="-457200">
              <a:spcBef>
                <a:spcPts val="1200"/>
              </a:spcBef>
              <a:spcAft>
                <a:spcPts val="0"/>
              </a:spcAft>
              <a:buFont typeface="+mj-lt"/>
              <a:buAutoNum type="arabicPeriod" startAt="3"/>
            </a:pPr>
            <a:r>
              <a:rPr lang="en-US" sz="2500" dirty="0">
                <a:solidFill>
                  <a:srgbClr val="000066"/>
                </a:solidFill>
              </a:rPr>
              <a:t>Volume of transactions with the parent.</a:t>
            </a:r>
          </a:p>
          <a:p>
            <a:pPr marL="857250" lvl="2" indent="-457200">
              <a:spcBef>
                <a:spcPts val="1200"/>
              </a:spcBef>
              <a:spcAft>
                <a:spcPts val="0"/>
              </a:spcAft>
              <a:buFont typeface="+mj-lt"/>
              <a:buAutoNum type="arabicPeriod" startAt="3"/>
            </a:pPr>
            <a:r>
              <a:rPr lang="en-US" sz="2500" dirty="0">
                <a:solidFill>
                  <a:srgbClr val="000066"/>
                </a:solidFill>
              </a:rPr>
              <a:t>Whether cash flows generated by the foreign operation directly affect the cash flows of the parent. </a:t>
            </a:r>
          </a:p>
          <a:p>
            <a:pPr marL="857250" lvl="2" indent="-457200">
              <a:spcBef>
                <a:spcPts val="1200"/>
              </a:spcBef>
              <a:spcAft>
                <a:spcPts val="0"/>
              </a:spcAft>
              <a:buFont typeface="+mj-lt"/>
              <a:buAutoNum type="arabicPeriod" startAt="3"/>
            </a:pPr>
            <a:r>
              <a:rPr lang="en-US" sz="2500" dirty="0">
                <a:solidFill>
                  <a:srgbClr val="000066"/>
                </a:solidFill>
              </a:rPr>
              <a:t>Whether cash flows generated by the foreign operation are sufficient to service its debt.</a:t>
            </a:r>
          </a:p>
        </p:txBody>
      </p:sp>
      <p:sp>
        <p:nvSpPr>
          <p:cNvPr id="5"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36</a:t>
            </a:fld>
            <a:endParaRPr lang="en-US" sz="1000" b="1" i="0" dirty="0">
              <a:effectLst/>
              <a:latin typeface="Times New Roman" pitchFamily="18" charset="0"/>
              <a:cs typeface="Times New Roman" pitchFamily="18" charset="0"/>
            </a:endParaRPr>
          </a:p>
        </p:txBody>
      </p:sp>
      <p:sp>
        <p:nvSpPr>
          <p:cNvPr id="6" name="Rectangle 5"/>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9218238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ChangeArrowheads="1"/>
          </p:cNvSpPr>
          <p:nvPr>
            <p:ph type="title"/>
          </p:nvPr>
        </p:nvSpPr>
        <p:spPr>
          <a:xfrm>
            <a:off x="83127" y="76200"/>
            <a:ext cx="8908473" cy="1143000"/>
          </a:xfrm>
        </p:spPr>
        <p:txBody>
          <a:bodyPr/>
          <a:lstStyle/>
          <a:p>
            <a:r>
              <a:rPr lang="en-US" sz="4000" i="1" dirty="0"/>
              <a:t>International Accounting Standard 21 (IAS 21)</a:t>
            </a:r>
          </a:p>
        </p:txBody>
      </p:sp>
      <p:sp>
        <p:nvSpPr>
          <p:cNvPr id="25604" name="Rectangle 4"/>
          <p:cNvSpPr>
            <a:spLocks noGrp="1" noChangeArrowheads="1"/>
          </p:cNvSpPr>
          <p:nvPr>
            <p:ph idx="1"/>
          </p:nvPr>
        </p:nvSpPr>
        <p:spPr>
          <a:xfrm>
            <a:off x="533400" y="1524000"/>
            <a:ext cx="8382000" cy="4876800"/>
          </a:xfrm>
          <a:ln w="38100">
            <a:noFill/>
          </a:ln>
        </p:spPr>
        <p:txBody>
          <a:bodyPr/>
          <a:lstStyle/>
          <a:p>
            <a:pPr marL="457200" indent="-457200">
              <a:spcBef>
                <a:spcPts val="600"/>
              </a:spcBef>
              <a:spcAft>
                <a:spcPts val="600"/>
              </a:spcAft>
              <a:buFont typeface="Wingdings" panose="05000000000000000000" pitchFamily="2" charset="2"/>
              <a:buChar char="Ø"/>
            </a:pPr>
            <a:r>
              <a:rPr lang="en-US" sz="2500" i="1" dirty="0">
                <a:solidFill>
                  <a:srgbClr val="000066"/>
                </a:solidFill>
              </a:rPr>
              <a:t>IAS 21 </a:t>
            </a:r>
            <a:r>
              <a:rPr lang="en-US" sz="2500" dirty="0">
                <a:solidFill>
                  <a:srgbClr val="000066"/>
                </a:solidFill>
              </a:rPr>
              <a:t>states that when indicators (factors) are mixed and the functional currency is not obvious, the parent must give priority to the primary indicators in determining the foreign entity’s functional currency. </a:t>
            </a:r>
          </a:p>
          <a:p>
            <a:pPr marL="457200" indent="-457200">
              <a:spcBef>
                <a:spcPts val="600"/>
              </a:spcBef>
              <a:spcAft>
                <a:spcPts val="600"/>
              </a:spcAft>
              <a:buFont typeface="Wingdings" panose="05000000000000000000" pitchFamily="2" charset="2"/>
              <a:buChar char="Ø"/>
            </a:pPr>
            <a:r>
              <a:rPr lang="en-US" sz="2500" dirty="0">
                <a:solidFill>
                  <a:srgbClr val="000066"/>
                </a:solidFill>
              </a:rPr>
              <a:t>U.S. GAAP is silent with respect to weights to be assigned to various indicators to determine the functional currency and there is no hierarchy provided. </a:t>
            </a:r>
          </a:p>
          <a:p>
            <a:pPr marL="457200" indent="-457200">
              <a:spcBef>
                <a:spcPts val="600"/>
              </a:spcBef>
              <a:spcAft>
                <a:spcPts val="600"/>
              </a:spcAft>
              <a:buFont typeface="Wingdings" panose="05000000000000000000" pitchFamily="2" charset="2"/>
              <a:buChar char="Ø"/>
            </a:pPr>
            <a:r>
              <a:rPr lang="en-US" sz="2500" dirty="0">
                <a:solidFill>
                  <a:srgbClr val="000066"/>
                </a:solidFill>
              </a:rPr>
              <a:t>Under </a:t>
            </a:r>
            <a:r>
              <a:rPr lang="en-US" sz="2500" i="1" dirty="0">
                <a:solidFill>
                  <a:srgbClr val="000066"/>
                </a:solidFill>
              </a:rPr>
              <a:t>IAS 21, </a:t>
            </a:r>
            <a:r>
              <a:rPr lang="en-US" sz="2500" dirty="0">
                <a:solidFill>
                  <a:srgbClr val="000066"/>
                </a:solidFill>
              </a:rPr>
              <a:t>financial statements of a foreign subsidiary located in a hyperinflationary economy are translated into the parent’s currency using a two-step process. </a:t>
            </a:r>
          </a:p>
        </p:txBody>
      </p:sp>
      <p:sp>
        <p:nvSpPr>
          <p:cNvPr id="5"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37</a:t>
            </a:fld>
            <a:endParaRPr lang="en-US" sz="1000" b="1" i="0" dirty="0">
              <a:effectLst/>
              <a:latin typeface="Times New Roman" pitchFamily="18" charset="0"/>
              <a:cs typeface="Times New Roman" pitchFamily="18" charset="0"/>
            </a:endParaRPr>
          </a:p>
        </p:txBody>
      </p:sp>
      <p:sp>
        <p:nvSpPr>
          <p:cNvPr id="6" name="Rectangle 5"/>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04236103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ChangeArrowheads="1"/>
          </p:cNvSpPr>
          <p:nvPr>
            <p:ph type="title"/>
          </p:nvPr>
        </p:nvSpPr>
        <p:spPr>
          <a:xfrm>
            <a:off x="381000" y="76200"/>
            <a:ext cx="8534400" cy="1143000"/>
          </a:xfrm>
        </p:spPr>
        <p:txBody>
          <a:bodyPr/>
          <a:lstStyle/>
          <a:p>
            <a:r>
              <a:rPr lang="en-US" sz="4000" dirty="0"/>
              <a:t>IFRS and Translations </a:t>
            </a:r>
            <a:br>
              <a:rPr lang="en-US" sz="4000" dirty="0"/>
            </a:br>
            <a:r>
              <a:rPr lang="en-US" sz="4000" dirty="0"/>
              <a:t>and Hyperinflation</a:t>
            </a:r>
          </a:p>
        </p:txBody>
      </p:sp>
      <p:sp>
        <p:nvSpPr>
          <p:cNvPr id="25604" name="Rectangle 4"/>
          <p:cNvSpPr>
            <a:spLocks noGrp="1" noChangeArrowheads="1"/>
          </p:cNvSpPr>
          <p:nvPr>
            <p:ph idx="1"/>
          </p:nvPr>
        </p:nvSpPr>
        <p:spPr>
          <a:xfrm>
            <a:off x="381000" y="1371600"/>
            <a:ext cx="8153400" cy="5105400"/>
          </a:xfrm>
          <a:ln w="38100">
            <a:noFill/>
          </a:ln>
        </p:spPr>
        <p:txBody>
          <a:bodyPr/>
          <a:lstStyle/>
          <a:p>
            <a:pPr marL="0" indent="0"/>
            <a:r>
              <a:rPr lang="en-US" sz="2500" dirty="0">
                <a:solidFill>
                  <a:srgbClr val="000066"/>
                </a:solidFill>
              </a:rPr>
              <a:t>If a foreign subsidiary is located in a hyperinflationary economy, neither the temporal method nor the current rate method is used, but rather a 2-step process: </a:t>
            </a:r>
          </a:p>
          <a:p>
            <a:pPr marL="579438" indent="-579438">
              <a:buFont typeface="+mj-lt"/>
              <a:buAutoNum type="arabicPeriod"/>
            </a:pPr>
            <a:r>
              <a:rPr lang="en-US" sz="2500" dirty="0">
                <a:solidFill>
                  <a:srgbClr val="000066"/>
                </a:solidFill>
              </a:rPr>
              <a:t>The financial statements are restated for local inflation in accordance with </a:t>
            </a:r>
            <a:r>
              <a:rPr lang="en-US" sz="2500" i="1" dirty="0">
                <a:solidFill>
                  <a:srgbClr val="000066"/>
                </a:solidFill>
              </a:rPr>
              <a:t>IAS 29</a:t>
            </a:r>
            <a:r>
              <a:rPr lang="en-US" sz="2500" dirty="0">
                <a:solidFill>
                  <a:srgbClr val="000066"/>
                </a:solidFill>
              </a:rPr>
              <a:t>, “Financial Reporting in Hyperinflationary Economies.” </a:t>
            </a:r>
          </a:p>
          <a:p>
            <a:pPr marL="579438" indent="-579438">
              <a:buFont typeface="+mj-lt"/>
              <a:buAutoNum type="arabicPeriod"/>
            </a:pPr>
            <a:r>
              <a:rPr lang="en-US" sz="2500" dirty="0">
                <a:solidFill>
                  <a:srgbClr val="000066"/>
                </a:solidFill>
              </a:rPr>
              <a:t>Each financial statement line item, which has been restated for local inflation, is translated using the current exchange rate. </a:t>
            </a:r>
          </a:p>
          <a:p>
            <a:pPr marL="579438" indent="-579438">
              <a:buFont typeface="Wingdings" panose="05000000000000000000" pitchFamily="2" charset="2"/>
              <a:buChar char="Ø"/>
            </a:pPr>
            <a:r>
              <a:rPr lang="en-US" sz="2500" dirty="0">
                <a:solidFill>
                  <a:srgbClr val="000066"/>
                </a:solidFill>
              </a:rPr>
              <a:t>Balance sheet accounts, including stockholders’ equity, are translated at the current exchange rate; a translation adjustment does not exist.</a:t>
            </a:r>
          </a:p>
        </p:txBody>
      </p:sp>
      <p:sp>
        <p:nvSpPr>
          <p:cNvPr id="7"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38</a:t>
            </a:fld>
            <a:endParaRPr lang="en-US" sz="1000" b="1" i="0" dirty="0">
              <a:effectLst/>
              <a:latin typeface="Times New Roman" pitchFamily="18" charset="0"/>
              <a:cs typeface="Times New Roman" pitchFamily="18" charset="0"/>
            </a:endParaRPr>
          </a:p>
        </p:txBody>
      </p:sp>
      <p:sp>
        <p:nvSpPr>
          <p:cNvPr id="5" name="Rectangle 4"/>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8799569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ChangeArrowheads="1"/>
          </p:cNvSpPr>
          <p:nvPr>
            <p:ph type="title"/>
          </p:nvPr>
        </p:nvSpPr>
        <p:spPr>
          <a:xfrm>
            <a:off x="228600" y="76200"/>
            <a:ext cx="8686800" cy="1143000"/>
          </a:xfrm>
        </p:spPr>
        <p:txBody>
          <a:bodyPr/>
          <a:lstStyle/>
          <a:p>
            <a:r>
              <a:rPr lang="en-US" sz="3800" dirty="0">
                <a:solidFill>
                  <a:srgbClr val="000066"/>
                </a:solidFill>
              </a:rPr>
              <a:t>Characteristics That </a:t>
            </a:r>
            <a:br>
              <a:rPr lang="en-US" sz="3800" dirty="0">
                <a:solidFill>
                  <a:srgbClr val="000066"/>
                </a:solidFill>
              </a:rPr>
            </a:br>
            <a:r>
              <a:rPr lang="en-US" sz="3800" dirty="0">
                <a:solidFill>
                  <a:srgbClr val="000066"/>
                </a:solidFill>
              </a:rPr>
              <a:t>Indicate Hyperinflation</a:t>
            </a:r>
          </a:p>
        </p:txBody>
      </p:sp>
      <p:sp>
        <p:nvSpPr>
          <p:cNvPr id="25604" name="Rectangle 4"/>
          <p:cNvSpPr>
            <a:spLocks noGrp="1" noChangeArrowheads="1"/>
          </p:cNvSpPr>
          <p:nvPr>
            <p:ph idx="1"/>
          </p:nvPr>
        </p:nvSpPr>
        <p:spPr>
          <a:xfrm>
            <a:off x="152400" y="1524000"/>
            <a:ext cx="8686800" cy="5105400"/>
          </a:xfrm>
          <a:ln w="38100">
            <a:noFill/>
          </a:ln>
        </p:spPr>
        <p:txBody>
          <a:bodyPr/>
          <a:lstStyle/>
          <a:p>
            <a:pPr>
              <a:buFont typeface="Wingdings" panose="05000000000000000000" pitchFamily="2" charset="2"/>
              <a:buChar char="Ø"/>
            </a:pPr>
            <a:r>
              <a:rPr lang="en-US" sz="2500" i="1" dirty="0"/>
              <a:t>IAS 29 </a:t>
            </a:r>
            <a:r>
              <a:rPr lang="en-US" sz="2500" dirty="0"/>
              <a:t>characteristics that indicate hyperinflation are: </a:t>
            </a:r>
          </a:p>
          <a:p>
            <a:pPr marL="1036638" indent="-579438">
              <a:spcBef>
                <a:spcPts val="0"/>
              </a:spcBef>
              <a:buAutoNum type="alphaLcParenBoth"/>
            </a:pPr>
            <a:r>
              <a:rPr lang="en-US" sz="2500" dirty="0"/>
              <a:t>The general population prefers to keep its wealth in a relatively stable foreign currency. </a:t>
            </a:r>
          </a:p>
          <a:p>
            <a:pPr marL="1036638" indent="-579438">
              <a:spcBef>
                <a:spcPts val="0"/>
              </a:spcBef>
              <a:buAutoNum type="alphaLcParenBoth"/>
            </a:pPr>
            <a:r>
              <a:rPr lang="en-US" sz="2500" dirty="0"/>
              <a:t>Interest rates, wages, and other prices are linked to a price index.</a:t>
            </a:r>
          </a:p>
          <a:p>
            <a:pPr marL="1036638" indent="-579438">
              <a:spcBef>
                <a:spcPts val="0"/>
              </a:spcBef>
              <a:buAutoNum type="alphaLcParenBoth"/>
            </a:pPr>
            <a:r>
              <a:rPr lang="en-US" sz="2500" dirty="0"/>
              <a:t>The cumulative rate of inflation over three years is approaching, or exceeds, 100 percent. </a:t>
            </a:r>
          </a:p>
          <a:p>
            <a:pPr>
              <a:buFont typeface="Wingdings" panose="05000000000000000000" pitchFamily="2" charset="2"/>
              <a:buChar char="Ø"/>
            </a:pPr>
            <a:r>
              <a:rPr lang="en-US" sz="2500" dirty="0"/>
              <a:t>Under U.S. GAAP, financial statements of a foreign subsidiary located in a highly inflationary economy must be translated using the temporal method. High inflation is defined as a cumulative three-year inflation of 100 percent or more. </a:t>
            </a:r>
          </a:p>
        </p:txBody>
      </p:sp>
      <p:sp>
        <p:nvSpPr>
          <p:cNvPr id="7"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39</a:t>
            </a:fld>
            <a:endParaRPr lang="en-US" sz="1000" b="1" i="0" dirty="0">
              <a:effectLst/>
              <a:latin typeface="Times New Roman" pitchFamily="18" charset="0"/>
              <a:cs typeface="Times New Roman" pitchFamily="18" charset="0"/>
            </a:endParaRPr>
          </a:p>
        </p:txBody>
      </p:sp>
      <p:sp>
        <p:nvSpPr>
          <p:cNvPr id="5" name="Rectangle 4"/>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5016103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2" name="Rectangle 4"/>
          <p:cNvSpPr>
            <a:spLocks noGrp="1" noChangeArrowheads="1"/>
          </p:cNvSpPr>
          <p:nvPr>
            <p:ph type="title"/>
          </p:nvPr>
        </p:nvSpPr>
        <p:spPr/>
        <p:txBody>
          <a:bodyPr/>
          <a:lstStyle/>
          <a:p>
            <a:r>
              <a:rPr lang="en-US" sz="4000" dirty="0"/>
              <a:t>Translation Methods</a:t>
            </a:r>
          </a:p>
        </p:txBody>
      </p:sp>
      <p:sp>
        <p:nvSpPr>
          <p:cNvPr id="2" name="Content Placeholder 1"/>
          <p:cNvSpPr>
            <a:spLocks noGrp="1"/>
          </p:cNvSpPr>
          <p:nvPr>
            <p:ph idx="1"/>
          </p:nvPr>
        </p:nvSpPr>
        <p:spPr>
          <a:xfrm>
            <a:off x="76200" y="1600200"/>
            <a:ext cx="8991600" cy="4525963"/>
          </a:xfrm>
        </p:spPr>
        <p:txBody>
          <a:bodyPr/>
          <a:lstStyle/>
          <a:p>
            <a:pPr marL="457200" lvl="0" indent="-457200" eaLnBrk="0" hangingPunct="0">
              <a:spcBef>
                <a:spcPts val="600"/>
              </a:spcBef>
              <a:spcAft>
                <a:spcPts val="600"/>
              </a:spcAft>
              <a:buFont typeface="Wingdings" panose="05000000000000000000" pitchFamily="2" charset="2"/>
              <a:buChar char="Ø"/>
            </a:pPr>
            <a:r>
              <a:rPr lang="en-US" sz="2500" dirty="0">
                <a:solidFill>
                  <a:srgbClr val="000066"/>
                </a:solidFill>
                <a:cs typeface="+mn-cs"/>
              </a:rPr>
              <a:t>Two methods are used in the United States and most other countries to translate foreign currency financial statements into the parent company’s reporting currency. </a:t>
            </a:r>
          </a:p>
          <a:p>
            <a:pPr marL="457200" lvl="0" indent="-457200" eaLnBrk="0" hangingPunct="0">
              <a:spcBef>
                <a:spcPts val="0"/>
              </a:spcBef>
              <a:spcAft>
                <a:spcPts val="0"/>
              </a:spcAft>
              <a:buFont typeface="Wingdings" panose="05000000000000000000" pitchFamily="2" charset="2"/>
              <a:buChar char="Ø"/>
            </a:pPr>
            <a:r>
              <a:rPr lang="en-US" sz="2500" dirty="0">
                <a:solidFill>
                  <a:srgbClr val="000066"/>
                </a:solidFill>
                <a:cs typeface="+mn-cs"/>
              </a:rPr>
              <a:t>Two types of exchange rates are used to apply them: </a:t>
            </a:r>
          </a:p>
          <a:p>
            <a:pPr marL="914400" lvl="1" indent="-457200" eaLnBrk="0" hangingPunct="0">
              <a:spcBef>
                <a:spcPts val="600"/>
              </a:spcBef>
              <a:spcAft>
                <a:spcPts val="0"/>
              </a:spcAft>
              <a:buFont typeface="+mj-lt"/>
              <a:buAutoNum type="arabicPeriod"/>
            </a:pPr>
            <a:r>
              <a:rPr lang="en-US" sz="2500" dirty="0">
                <a:solidFill>
                  <a:srgbClr val="000066"/>
                </a:solidFill>
                <a:cs typeface="+mn-cs"/>
              </a:rPr>
              <a:t>Historical exchange rate: the exchange rate that existed when a transaction occurred. </a:t>
            </a:r>
          </a:p>
          <a:p>
            <a:pPr marL="914400" lvl="1" indent="-457200" eaLnBrk="0" hangingPunct="0">
              <a:spcBef>
                <a:spcPts val="600"/>
              </a:spcBef>
              <a:spcAft>
                <a:spcPts val="0"/>
              </a:spcAft>
              <a:buFont typeface="+mj-lt"/>
              <a:buAutoNum type="arabicPeriod"/>
            </a:pPr>
            <a:r>
              <a:rPr lang="en-US" sz="2500" dirty="0">
                <a:solidFill>
                  <a:srgbClr val="000066"/>
                </a:solidFill>
                <a:cs typeface="+mn-cs"/>
              </a:rPr>
              <a:t>Current exchange rate: the exchange rate that exists at the balance sheet date. </a:t>
            </a:r>
          </a:p>
          <a:p>
            <a:pPr marL="457200" lvl="0" indent="-457200" eaLnBrk="0" hangingPunct="0">
              <a:spcBef>
                <a:spcPts val="600"/>
              </a:spcBef>
              <a:spcAft>
                <a:spcPts val="600"/>
              </a:spcAft>
              <a:buFont typeface="Wingdings" panose="05000000000000000000" pitchFamily="2" charset="2"/>
              <a:buChar char="Ø"/>
            </a:pPr>
            <a:r>
              <a:rPr lang="en-US" sz="2500" dirty="0">
                <a:solidFill>
                  <a:srgbClr val="000066"/>
                </a:solidFill>
                <a:cs typeface="+mn-cs"/>
              </a:rPr>
              <a:t>Translation methods differ as to which balance sheet and income statement accounts are translated at historical exchange rates and at current exchange rates.</a:t>
            </a:r>
          </a:p>
          <a:p>
            <a:endParaRPr lang="en-US" dirty="0"/>
          </a:p>
        </p:txBody>
      </p:sp>
      <p:sp>
        <p:nvSpPr>
          <p:cNvPr id="5" name="Slide Number Placeholder 7"/>
          <p:cNvSpPr>
            <a:spLocks noGrp="1"/>
          </p:cNvSpPr>
          <p:nvPr>
            <p:ph type="sldNum" sz="quarter" idx="12"/>
          </p:nvPr>
        </p:nvSpPr>
        <p:spPr/>
        <p:txBody>
          <a:bodyPr/>
          <a:lstStyle/>
          <a:p>
            <a:pPr>
              <a:defRPr/>
            </a:pPr>
            <a:r>
              <a:rPr lang="en-US" sz="1000" i="0" dirty="0">
                <a:latin typeface="Times New Roman" pitchFamily="18" charset="0"/>
                <a:cs typeface="Times New Roman" pitchFamily="18" charset="0"/>
              </a:rPr>
              <a:t>10-</a:t>
            </a:r>
            <a:fld id="{E3B6A460-1D4D-4D0E-9253-330F6E5C612A}" type="slidenum">
              <a:rPr lang="en-US" sz="1000" i="0" smtClean="0">
                <a:latin typeface="Times New Roman" pitchFamily="18" charset="0"/>
                <a:cs typeface="Times New Roman" pitchFamily="18" charset="0"/>
              </a:rPr>
              <a:pPr>
                <a:defRPr/>
              </a:pPr>
              <a:t>4</a:t>
            </a:fld>
            <a:endParaRPr lang="en-US" sz="1000" i="0" dirty="0">
              <a:latin typeface="Times New Roman" pitchFamily="18" charset="0"/>
              <a:cs typeface="Times New Roman" pitchFamily="18" charset="0"/>
            </a:endParaRPr>
          </a:p>
        </p:txBody>
      </p:sp>
      <p:sp>
        <p:nvSpPr>
          <p:cNvPr id="6" name="Rectangle 5"/>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4096890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Rectangle 9"/>
          <p:cNvSpPr>
            <a:spLocks noGrp="1" noChangeArrowheads="1"/>
          </p:cNvSpPr>
          <p:nvPr>
            <p:ph type="title"/>
          </p:nvPr>
        </p:nvSpPr>
        <p:spPr/>
        <p:txBody>
          <a:bodyPr/>
          <a:lstStyle/>
          <a:p>
            <a:r>
              <a:rPr lang="en-US" sz="4000" dirty="0"/>
              <a:t>Learning Objective 10-3</a:t>
            </a:r>
          </a:p>
        </p:txBody>
      </p:sp>
      <p:sp>
        <p:nvSpPr>
          <p:cNvPr id="3" name="Content Placeholder 2"/>
          <p:cNvSpPr>
            <a:spLocks noGrp="1"/>
          </p:cNvSpPr>
          <p:nvPr>
            <p:ph idx="1"/>
          </p:nvPr>
        </p:nvSpPr>
        <p:spPr/>
        <p:txBody>
          <a:bodyPr/>
          <a:lstStyle/>
          <a:p>
            <a:pPr marL="0" lvl="0" indent="0" eaLnBrk="0" hangingPunct="0">
              <a:spcBef>
                <a:spcPct val="0"/>
              </a:spcBef>
            </a:pPr>
            <a:endParaRPr lang="en-US" dirty="0">
              <a:cs typeface="+mn-cs"/>
            </a:endParaRPr>
          </a:p>
          <a:p>
            <a:pPr marL="0" lvl="0" indent="0" eaLnBrk="0" hangingPunct="0">
              <a:spcBef>
                <a:spcPct val="0"/>
              </a:spcBef>
            </a:pPr>
            <a:r>
              <a:rPr lang="en-US" dirty="0">
                <a:cs typeface="+mn-cs"/>
              </a:rPr>
              <a:t>Translate a foreign subsidiary’s financial statements into its parent’s reporting currency</a:t>
            </a:r>
          </a:p>
          <a:p>
            <a:pPr marL="0" lvl="0" indent="0" eaLnBrk="0" hangingPunct="0">
              <a:spcBef>
                <a:spcPct val="0"/>
              </a:spcBef>
            </a:pPr>
            <a:r>
              <a:rPr lang="en-US" dirty="0">
                <a:cs typeface="+mn-cs"/>
              </a:rPr>
              <a:t>using the current rate method and calculate the related translation adjustment.</a:t>
            </a:r>
          </a:p>
          <a:p>
            <a:endParaRPr lang="en-US" dirty="0"/>
          </a:p>
        </p:txBody>
      </p:sp>
      <p:sp>
        <p:nvSpPr>
          <p:cNvPr id="5" name="Slide Number Placeholder 7"/>
          <p:cNvSpPr>
            <a:spLocks noGrp="1"/>
          </p:cNvSpPr>
          <p:nvPr>
            <p:ph type="sldNum" sz="quarter" idx="12"/>
          </p:nvPr>
        </p:nvSpPr>
        <p:spPr>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40</a:t>
            </a:fld>
            <a:endParaRPr lang="en-US" sz="1000" b="1" i="0" dirty="0">
              <a:effectLst/>
              <a:latin typeface="Times New Roman" pitchFamily="18" charset="0"/>
              <a:cs typeface="Times New Roman" pitchFamily="18" charset="0"/>
            </a:endParaRPr>
          </a:p>
        </p:txBody>
      </p:sp>
      <p:sp>
        <p:nvSpPr>
          <p:cNvPr id="6" name="Rectangle 5"/>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8814435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152400" y="152400"/>
            <a:ext cx="8763000" cy="1143000"/>
          </a:xfrm>
        </p:spPr>
        <p:txBody>
          <a:bodyPr/>
          <a:lstStyle/>
          <a:p>
            <a:r>
              <a:rPr lang="en-US" sz="4000" dirty="0"/>
              <a:t>Translation of Financial Statements— Current Rate Method</a:t>
            </a:r>
          </a:p>
        </p:txBody>
      </p:sp>
      <p:sp>
        <p:nvSpPr>
          <p:cNvPr id="7" name="Rectangle 3"/>
          <p:cNvSpPr txBox="1">
            <a:spLocks noChangeArrowheads="1"/>
          </p:cNvSpPr>
          <p:nvPr/>
        </p:nvSpPr>
        <p:spPr bwMode="auto">
          <a:xfrm>
            <a:off x="609600" y="1524000"/>
            <a:ext cx="8534400" cy="4495800"/>
          </a:xfrm>
          <a:prstGeom prst="rect">
            <a:avLst/>
          </a:prstGeom>
          <a:noFill/>
          <a:ln w="12700">
            <a:noFill/>
            <a:miter lim="800000"/>
            <a:headEnd/>
            <a:tailEnd/>
          </a:ln>
          <a:effectLst/>
        </p:spPr>
        <p:txBody>
          <a:bodyPr lIns="90488" tIns="44450" rIns="90488" bIns="44450"/>
          <a:lstStyle/>
          <a:p>
            <a:pPr>
              <a:spcBef>
                <a:spcPts val="1200"/>
              </a:spcBef>
            </a:pPr>
            <a:endParaRPr lang="en-US" b="1" kern="0" dirty="0">
              <a:solidFill>
                <a:srgbClr val="002060"/>
              </a:solidFill>
              <a:effectLst/>
              <a:cs typeface="Times New Roman" pitchFamily="18" charset="0"/>
            </a:endParaRPr>
          </a:p>
        </p:txBody>
      </p:sp>
      <p:sp>
        <p:nvSpPr>
          <p:cNvPr id="11" name="Rectangle 10"/>
          <p:cNvSpPr/>
          <p:nvPr/>
        </p:nvSpPr>
        <p:spPr>
          <a:xfrm>
            <a:off x="381000" y="1942505"/>
            <a:ext cx="8229600" cy="4001095"/>
          </a:xfrm>
          <a:prstGeom prst="rect">
            <a:avLst/>
          </a:prstGeom>
          <a:noFill/>
          <a:ln>
            <a:noFill/>
          </a:ln>
        </p:spPr>
        <p:txBody>
          <a:bodyPr wrap="square">
            <a:spAutoFit/>
          </a:bodyPr>
          <a:lstStyle/>
          <a:p>
            <a:pPr marL="457200" lvl="0" indent="-457200" eaLnBrk="1" hangingPunct="1">
              <a:spcBef>
                <a:spcPts val="600"/>
              </a:spcBef>
              <a:spcAft>
                <a:spcPts val="600"/>
              </a:spcAft>
              <a:buFont typeface="Wingdings" panose="05000000000000000000" pitchFamily="2" charset="2"/>
              <a:buChar char="Ø"/>
            </a:pPr>
            <a:r>
              <a:rPr lang="en-US" sz="2600" b="1" dirty="0">
                <a:solidFill>
                  <a:srgbClr val="000066"/>
                </a:solidFill>
                <a:effectLst/>
              </a:rPr>
              <a:t>First, in translating foreign currency financial statements, determine the functional currency. </a:t>
            </a:r>
          </a:p>
          <a:p>
            <a:pPr marL="457200" indent="-457200" eaLnBrk="1" hangingPunct="1">
              <a:spcBef>
                <a:spcPts val="600"/>
              </a:spcBef>
              <a:spcAft>
                <a:spcPts val="600"/>
              </a:spcAft>
              <a:buFont typeface="Wingdings" panose="05000000000000000000" pitchFamily="2" charset="2"/>
              <a:buChar char="Ø"/>
            </a:pPr>
            <a:r>
              <a:rPr lang="en-US" sz="2600" b="1" dirty="0">
                <a:solidFill>
                  <a:srgbClr val="000066"/>
                </a:solidFill>
                <a:effectLst/>
              </a:rPr>
              <a:t>The amount of the cumulative translation adjustment can be determined indirectly as the amount needed to keep the translated balance sheet in balance</a:t>
            </a:r>
            <a:r>
              <a:rPr lang="en-US" sz="2600" dirty="0">
                <a:solidFill>
                  <a:srgbClr val="000066"/>
                </a:solidFill>
              </a:rPr>
              <a:t>. </a:t>
            </a:r>
            <a:endParaRPr lang="en-US" sz="2600" b="1" dirty="0">
              <a:solidFill>
                <a:srgbClr val="000066"/>
              </a:solidFill>
              <a:effectLst/>
            </a:endParaRPr>
          </a:p>
          <a:p>
            <a:pPr marL="457200" lvl="0" indent="-457200" eaLnBrk="1" hangingPunct="1">
              <a:spcBef>
                <a:spcPts val="600"/>
              </a:spcBef>
              <a:spcAft>
                <a:spcPts val="600"/>
              </a:spcAft>
              <a:buFont typeface="Wingdings" panose="05000000000000000000" pitchFamily="2" charset="2"/>
              <a:buChar char="Ø"/>
            </a:pPr>
            <a:r>
              <a:rPr lang="en-US" sz="2600" b="1" dirty="0">
                <a:solidFill>
                  <a:srgbClr val="000066"/>
                </a:solidFill>
                <a:effectLst/>
              </a:rPr>
              <a:t>Translate the income statement, then the statement of retained earnings, and then the balance sheet to facilitate the translation adjustment reported in the balance sheet. </a:t>
            </a:r>
          </a:p>
        </p:txBody>
      </p:sp>
      <p:sp>
        <p:nvSpPr>
          <p:cNvPr id="6"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41</a:t>
            </a:fld>
            <a:endParaRPr lang="en-US" sz="1000" b="1" i="0" dirty="0">
              <a:effectLst/>
              <a:latin typeface="Times New Roman" pitchFamily="18" charset="0"/>
              <a:cs typeface="Times New Roman" pitchFamily="18" charset="0"/>
            </a:endParaRPr>
          </a:p>
        </p:txBody>
      </p:sp>
      <p:sp>
        <p:nvSpPr>
          <p:cNvPr id="8" name="Rectangle 7"/>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8917251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152400" y="152400"/>
            <a:ext cx="8763000" cy="1143000"/>
          </a:xfrm>
        </p:spPr>
        <p:txBody>
          <a:bodyPr/>
          <a:lstStyle/>
          <a:p>
            <a:r>
              <a:rPr lang="en-US" sz="4000" dirty="0"/>
              <a:t>Current Rate Method Translation </a:t>
            </a:r>
            <a:br>
              <a:rPr lang="en-US" sz="4000" dirty="0"/>
            </a:br>
            <a:r>
              <a:rPr lang="en-US" sz="4000" dirty="0"/>
              <a:t>of Income Statement</a:t>
            </a:r>
          </a:p>
        </p:txBody>
      </p:sp>
      <p:sp>
        <p:nvSpPr>
          <p:cNvPr id="7" name="Rectangle 3"/>
          <p:cNvSpPr txBox="1">
            <a:spLocks noChangeArrowheads="1"/>
          </p:cNvSpPr>
          <p:nvPr/>
        </p:nvSpPr>
        <p:spPr bwMode="auto">
          <a:xfrm>
            <a:off x="609600" y="1524000"/>
            <a:ext cx="8534400" cy="4495800"/>
          </a:xfrm>
          <a:prstGeom prst="rect">
            <a:avLst/>
          </a:prstGeom>
          <a:noFill/>
          <a:ln w="12700">
            <a:noFill/>
            <a:miter lim="800000"/>
            <a:headEnd/>
            <a:tailEnd/>
          </a:ln>
          <a:effectLst/>
        </p:spPr>
        <p:txBody>
          <a:bodyPr lIns="90488" tIns="44450" rIns="90488" bIns="44450"/>
          <a:lstStyle/>
          <a:p>
            <a:pPr>
              <a:spcBef>
                <a:spcPts val="1200"/>
              </a:spcBef>
            </a:pPr>
            <a:endParaRPr lang="en-US" b="1" kern="0" dirty="0">
              <a:solidFill>
                <a:srgbClr val="002060"/>
              </a:solidFill>
              <a:effectLst/>
              <a:cs typeface="Times New Roman" pitchFamily="18" charset="0"/>
            </a:endParaRPr>
          </a:p>
        </p:txBody>
      </p:sp>
      <p:sp>
        <p:nvSpPr>
          <p:cNvPr id="11" name="Rectangle 10"/>
          <p:cNvSpPr/>
          <p:nvPr/>
        </p:nvSpPr>
        <p:spPr>
          <a:xfrm>
            <a:off x="381000" y="1866305"/>
            <a:ext cx="8229600" cy="4001095"/>
          </a:xfrm>
          <a:prstGeom prst="rect">
            <a:avLst/>
          </a:prstGeom>
          <a:noFill/>
          <a:ln>
            <a:noFill/>
          </a:ln>
        </p:spPr>
        <p:txBody>
          <a:bodyPr wrap="square">
            <a:spAutoFit/>
          </a:bodyPr>
          <a:lstStyle/>
          <a:p>
            <a:pPr marL="457200" indent="-457200">
              <a:spcBef>
                <a:spcPts val="600"/>
              </a:spcBef>
              <a:spcAft>
                <a:spcPts val="600"/>
              </a:spcAft>
              <a:buFont typeface="Wingdings" panose="05000000000000000000" pitchFamily="2" charset="2"/>
              <a:buChar char="Ø"/>
            </a:pPr>
            <a:r>
              <a:rPr lang="en-US" sz="2600" b="1" dirty="0">
                <a:solidFill>
                  <a:srgbClr val="000066"/>
                </a:solidFill>
                <a:effectLst/>
              </a:rPr>
              <a:t>All revenues and expenses are translated at the exchange rate in effect at the date of accounting recognition. </a:t>
            </a:r>
          </a:p>
          <a:p>
            <a:pPr marL="457200" indent="-457200">
              <a:spcBef>
                <a:spcPts val="600"/>
              </a:spcBef>
              <a:spcAft>
                <a:spcPts val="600"/>
              </a:spcAft>
              <a:buFont typeface="Wingdings" panose="05000000000000000000" pitchFamily="2" charset="2"/>
              <a:buChar char="Ø"/>
            </a:pPr>
            <a:r>
              <a:rPr lang="en-US" sz="2600" b="1" dirty="0">
                <a:solidFill>
                  <a:srgbClr val="000066"/>
                </a:solidFill>
                <a:effectLst/>
              </a:rPr>
              <a:t>Use the weighted average exchange rate if each revenue and expense is recognized evenly throughout the year. </a:t>
            </a:r>
          </a:p>
          <a:p>
            <a:pPr marL="457200" indent="-457200">
              <a:spcBef>
                <a:spcPts val="600"/>
              </a:spcBef>
              <a:spcAft>
                <a:spcPts val="600"/>
              </a:spcAft>
              <a:buFont typeface="Wingdings" panose="05000000000000000000" pitchFamily="2" charset="2"/>
              <a:buChar char="Ø"/>
            </a:pPr>
            <a:r>
              <a:rPr lang="en-US" sz="2600" b="1" dirty="0">
                <a:solidFill>
                  <a:srgbClr val="000066"/>
                </a:solidFill>
                <a:effectLst/>
              </a:rPr>
              <a:t>When an income account, such as a gain or loss, occurs at a specific point in time, the exchange rate as of that date is applied. </a:t>
            </a:r>
          </a:p>
        </p:txBody>
      </p:sp>
      <p:sp>
        <p:nvSpPr>
          <p:cNvPr id="6"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42</a:t>
            </a:fld>
            <a:endParaRPr lang="en-US" sz="1000" b="1" i="0" dirty="0">
              <a:effectLst/>
              <a:latin typeface="Times New Roman" pitchFamily="18" charset="0"/>
              <a:cs typeface="Times New Roman" pitchFamily="18" charset="0"/>
            </a:endParaRPr>
          </a:p>
        </p:txBody>
      </p:sp>
      <p:sp>
        <p:nvSpPr>
          <p:cNvPr id="8" name="Rectangle 7"/>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94916843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152400" y="152400"/>
            <a:ext cx="8763000" cy="1143000"/>
          </a:xfrm>
        </p:spPr>
        <p:txBody>
          <a:bodyPr/>
          <a:lstStyle/>
          <a:p>
            <a:r>
              <a:rPr lang="en-US" sz="4000" dirty="0"/>
              <a:t>Current Rate Method Translation </a:t>
            </a:r>
            <a:br>
              <a:rPr lang="en-US" sz="4000" dirty="0"/>
            </a:br>
            <a:r>
              <a:rPr lang="en-US" sz="4000" dirty="0"/>
              <a:t>of Income Statement (continued)</a:t>
            </a:r>
          </a:p>
        </p:txBody>
      </p:sp>
      <p:sp>
        <p:nvSpPr>
          <p:cNvPr id="7" name="Rectangle 3"/>
          <p:cNvSpPr txBox="1">
            <a:spLocks noChangeArrowheads="1"/>
          </p:cNvSpPr>
          <p:nvPr/>
        </p:nvSpPr>
        <p:spPr bwMode="auto">
          <a:xfrm>
            <a:off x="609600" y="1524000"/>
            <a:ext cx="8534400" cy="4495800"/>
          </a:xfrm>
          <a:prstGeom prst="rect">
            <a:avLst/>
          </a:prstGeom>
          <a:noFill/>
          <a:ln w="12700">
            <a:noFill/>
            <a:miter lim="800000"/>
            <a:headEnd/>
            <a:tailEnd/>
          </a:ln>
          <a:effectLst/>
        </p:spPr>
        <p:txBody>
          <a:bodyPr lIns="90488" tIns="44450" rIns="90488" bIns="44450"/>
          <a:lstStyle/>
          <a:p>
            <a:pPr>
              <a:spcBef>
                <a:spcPts val="1200"/>
              </a:spcBef>
            </a:pPr>
            <a:endParaRPr lang="en-US" b="1" kern="0" dirty="0">
              <a:solidFill>
                <a:srgbClr val="002060"/>
              </a:solidFill>
              <a:effectLst/>
              <a:cs typeface="Times New Roman" pitchFamily="18" charset="0"/>
            </a:endParaRPr>
          </a:p>
        </p:txBody>
      </p:sp>
      <p:sp>
        <p:nvSpPr>
          <p:cNvPr id="11" name="Rectangle 10"/>
          <p:cNvSpPr/>
          <p:nvPr/>
        </p:nvSpPr>
        <p:spPr>
          <a:xfrm>
            <a:off x="381000" y="1524000"/>
            <a:ext cx="8229600" cy="4955203"/>
          </a:xfrm>
          <a:prstGeom prst="rect">
            <a:avLst/>
          </a:prstGeom>
          <a:noFill/>
          <a:ln>
            <a:noFill/>
          </a:ln>
        </p:spPr>
        <p:txBody>
          <a:bodyPr wrap="square">
            <a:spAutoFit/>
          </a:bodyPr>
          <a:lstStyle/>
          <a:p>
            <a:pPr marL="457200" indent="-457200">
              <a:spcBef>
                <a:spcPts val="600"/>
              </a:spcBef>
              <a:spcAft>
                <a:spcPts val="600"/>
              </a:spcAft>
              <a:buFont typeface="Wingdings" panose="05000000000000000000" pitchFamily="2" charset="2"/>
              <a:buChar char="Ø"/>
            </a:pPr>
            <a:r>
              <a:rPr lang="en-US" sz="2600" b="1" dirty="0">
                <a:solidFill>
                  <a:srgbClr val="000066"/>
                </a:solidFill>
                <a:effectLst/>
              </a:rPr>
              <a:t>Depreciation and amortization expenses are translated at the average rate for the year. </a:t>
            </a:r>
          </a:p>
          <a:p>
            <a:pPr marL="457200" indent="-457200">
              <a:spcBef>
                <a:spcPts val="600"/>
              </a:spcBef>
              <a:spcAft>
                <a:spcPts val="600"/>
              </a:spcAft>
              <a:buFont typeface="Wingdings" panose="05000000000000000000" pitchFamily="2" charset="2"/>
              <a:buChar char="Ø"/>
            </a:pPr>
            <a:r>
              <a:rPr lang="en-US" sz="2600" b="1" dirty="0">
                <a:solidFill>
                  <a:srgbClr val="000066"/>
                </a:solidFill>
                <a:effectLst/>
              </a:rPr>
              <a:t>These expenses accrue evenly throughout the year even though the journal entry to recognize them might not have been made until year-end for convenience. </a:t>
            </a:r>
          </a:p>
          <a:p>
            <a:pPr marL="457200" indent="-457200">
              <a:spcBef>
                <a:spcPts val="600"/>
              </a:spcBef>
              <a:spcAft>
                <a:spcPts val="600"/>
              </a:spcAft>
              <a:buFont typeface="Wingdings" panose="05000000000000000000" pitchFamily="2" charset="2"/>
              <a:buChar char="Ø"/>
            </a:pPr>
            <a:r>
              <a:rPr lang="en-US" sz="2600" b="1" dirty="0">
                <a:solidFill>
                  <a:srgbClr val="000066"/>
                </a:solidFill>
                <a:effectLst/>
              </a:rPr>
              <a:t>The translated amount of net income for the year is taken from the income statement and entered on the statement of retained earnings. </a:t>
            </a:r>
          </a:p>
          <a:p>
            <a:pPr marL="457200" indent="-457200">
              <a:spcBef>
                <a:spcPts val="600"/>
              </a:spcBef>
              <a:spcAft>
                <a:spcPts val="600"/>
              </a:spcAft>
              <a:buFont typeface="Wingdings" panose="05000000000000000000" pitchFamily="2" charset="2"/>
              <a:buChar char="Ø"/>
            </a:pPr>
            <a:r>
              <a:rPr lang="en-US" sz="2600" b="1" dirty="0">
                <a:solidFill>
                  <a:srgbClr val="000066"/>
                </a:solidFill>
                <a:effectLst/>
              </a:rPr>
              <a:t>Dividends are translated at the exchange rate on the date of declaration. </a:t>
            </a:r>
          </a:p>
        </p:txBody>
      </p:sp>
      <p:sp>
        <p:nvSpPr>
          <p:cNvPr id="6"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43</a:t>
            </a:fld>
            <a:endParaRPr lang="en-US" sz="1000" b="1" i="0" dirty="0">
              <a:effectLst/>
              <a:latin typeface="Times New Roman" pitchFamily="18" charset="0"/>
              <a:cs typeface="Times New Roman" pitchFamily="18" charset="0"/>
            </a:endParaRPr>
          </a:p>
        </p:txBody>
      </p:sp>
      <p:sp>
        <p:nvSpPr>
          <p:cNvPr id="8" name="Rectangle 7"/>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08188984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152400" y="152400"/>
            <a:ext cx="8763000" cy="1143000"/>
          </a:xfrm>
        </p:spPr>
        <p:txBody>
          <a:bodyPr/>
          <a:lstStyle/>
          <a:p>
            <a:r>
              <a:rPr lang="en-US" sz="4000" dirty="0"/>
              <a:t>Translation Adjustments—Net Assets</a:t>
            </a:r>
          </a:p>
        </p:txBody>
      </p:sp>
      <p:sp>
        <p:nvSpPr>
          <p:cNvPr id="7" name="Rectangle 3"/>
          <p:cNvSpPr txBox="1">
            <a:spLocks noChangeArrowheads="1"/>
          </p:cNvSpPr>
          <p:nvPr/>
        </p:nvSpPr>
        <p:spPr bwMode="auto">
          <a:xfrm>
            <a:off x="609600" y="1524000"/>
            <a:ext cx="8534400" cy="4495800"/>
          </a:xfrm>
          <a:prstGeom prst="rect">
            <a:avLst/>
          </a:prstGeom>
          <a:noFill/>
          <a:ln w="12700">
            <a:noFill/>
            <a:miter lim="800000"/>
            <a:headEnd/>
            <a:tailEnd/>
          </a:ln>
          <a:effectLst/>
        </p:spPr>
        <p:txBody>
          <a:bodyPr lIns="90488" tIns="44450" rIns="90488" bIns="44450"/>
          <a:lstStyle/>
          <a:p>
            <a:pPr>
              <a:spcBef>
                <a:spcPts val="1200"/>
              </a:spcBef>
            </a:pPr>
            <a:endParaRPr lang="en-US" b="1" kern="0" dirty="0">
              <a:solidFill>
                <a:srgbClr val="002060"/>
              </a:solidFill>
              <a:effectLst/>
              <a:cs typeface="Times New Roman" pitchFamily="18" charset="0"/>
            </a:endParaRPr>
          </a:p>
        </p:txBody>
      </p:sp>
      <p:sp>
        <p:nvSpPr>
          <p:cNvPr id="11" name="Rectangle 10"/>
          <p:cNvSpPr/>
          <p:nvPr/>
        </p:nvSpPr>
        <p:spPr>
          <a:xfrm>
            <a:off x="381000" y="1524000"/>
            <a:ext cx="8534400" cy="4493538"/>
          </a:xfrm>
          <a:prstGeom prst="rect">
            <a:avLst/>
          </a:prstGeom>
          <a:noFill/>
          <a:ln>
            <a:noFill/>
          </a:ln>
        </p:spPr>
        <p:txBody>
          <a:bodyPr wrap="square">
            <a:spAutoFit/>
          </a:bodyPr>
          <a:lstStyle/>
          <a:p>
            <a:pPr marL="342900" indent="-342900">
              <a:spcBef>
                <a:spcPts val="600"/>
              </a:spcBef>
              <a:spcAft>
                <a:spcPts val="600"/>
              </a:spcAft>
              <a:buFont typeface="Wingdings" panose="05000000000000000000" pitchFamily="2" charset="2"/>
              <a:buChar char="Ø"/>
            </a:pPr>
            <a:r>
              <a:rPr lang="en-US" b="1" dirty="0">
                <a:solidFill>
                  <a:srgbClr val="000066"/>
                </a:solidFill>
                <a:effectLst/>
              </a:rPr>
              <a:t>To calculate a translation adjustment, consider the impact of exchange rate changes on the beginning balance and subsequent changes in the net asset position as follows: </a:t>
            </a:r>
          </a:p>
          <a:p>
            <a:pPr marL="854075" indent="-457200">
              <a:spcBef>
                <a:spcPts val="0"/>
              </a:spcBef>
              <a:buFont typeface="+mj-lt"/>
              <a:buAutoNum type="arabicPeriod"/>
            </a:pPr>
            <a:r>
              <a:rPr lang="en-US" b="1" dirty="0">
                <a:solidFill>
                  <a:srgbClr val="000066"/>
                </a:solidFill>
                <a:effectLst/>
              </a:rPr>
              <a:t>Translate the net asset balance of the subsidiary at the beginning of the year at the exchange rate in effect that date. </a:t>
            </a:r>
          </a:p>
          <a:p>
            <a:pPr marL="854075" indent="-457200">
              <a:spcBef>
                <a:spcPts val="0"/>
              </a:spcBef>
              <a:buFont typeface="+mj-lt"/>
              <a:buAutoNum type="arabicPeriod"/>
            </a:pPr>
            <a:r>
              <a:rPr lang="en-US" b="1" dirty="0">
                <a:solidFill>
                  <a:srgbClr val="000066"/>
                </a:solidFill>
                <a:effectLst/>
              </a:rPr>
              <a:t>Translate individual increases and decreases in the net asset balance during the year at the rates in effect when those increases and decreases occurred. </a:t>
            </a:r>
          </a:p>
          <a:p>
            <a:pPr marL="1257300" lvl="2" indent="-342900">
              <a:spcBef>
                <a:spcPts val="600"/>
              </a:spcBef>
              <a:buSzPct val="70000"/>
              <a:buFont typeface="Wingdings" panose="05000000000000000000" pitchFamily="2" charset="2"/>
              <a:buChar char="Ø"/>
            </a:pPr>
            <a:r>
              <a:rPr lang="en-US" sz="2000" b="1" dirty="0">
                <a:solidFill>
                  <a:srgbClr val="000066"/>
                </a:solidFill>
                <a:effectLst/>
              </a:rPr>
              <a:t>Events such as net income, dividends, stock issuance, and acquisition of treasury stock change net assets; purchase of equipment or payment of a liability does not. </a:t>
            </a:r>
          </a:p>
        </p:txBody>
      </p:sp>
      <p:sp>
        <p:nvSpPr>
          <p:cNvPr id="6"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44</a:t>
            </a:fld>
            <a:endParaRPr lang="en-US" sz="1000" b="1" i="0" dirty="0">
              <a:effectLst/>
              <a:latin typeface="Times New Roman" pitchFamily="18" charset="0"/>
              <a:cs typeface="Times New Roman" pitchFamily="18" charset="0"/>
            </a:endParaRPr>
          </a:p>
        </p:txBody>
      </p:sp>
      <p:sp>
        <p:nvSpPr>
          <p:cNvPr id="8" name="Rectangle 7"/>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14732836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152400" y="152400"/>
            <a:ext cx="8763000" cy="1143000"/>
          </a:xfrm>
        </p:spPr>
        <p:txBody>
          <a:bodyPr/>
          <a:lstStyle/>
          <a:p>
            <a:r>
              <a:rPr lang="en-US" sz="4000" dirty="0"/>
              <a:t>Translation Adjustments—</a:t>
            </a:r>
            <a:br>
              <a:rPr lang="en-US" sz="4000" dirty="0"/>
            </a:br>
            <a:r>
              <a:rPr lang="en-US" sz="4000" dirty="0"/>
              <a:t>Balance Sheet (continued)</a:t>
            </a:r>
          </a:p>
        </p:txBody>
      </p:sp>
      <p:sp>
        <p:nvSpPr>
          <p:cNvPr id="11" name="Rectangle 10"/>
          <p:cNvSpPr/>
          <p:nvPr/>
        </p:nvSpPr>
        <p:spPr>
          <a:xfrm>
            <a:off x="457200" y="1828800"/>
            <a:ext cx="7772400" cy="3570208"/>
          </a:xfrm>
          <a:prstGeom prst="rect">
            <a:avLst/>
          </a:prstGeom>
          <a:noFill/>
          <a:ln>
            <a:noFill/>
          </a:ln>
        </p:spPr>
        <p:txBody>
          <a:bodyPr wrap="square">
            <a:spAutoFit/>
          </a:bodyPr>
          <a:lstStyle/>
          <a:p>
            <a:pPr marL="971550" lvl="1" indent="-514350">
              <a:spcBef>
                <a:spcPts val="600"/>
              </a:spcBef>
              <a:spcAft>
                <a:spcPts val="600"/>
              </a:spcAft>
              <a:buFont typeface="+mj-lt"/>
              <a:buAutoNum type="arabicPeriod" startAt="3"/>
            </a:pPr>
            <a:r>
              <a:rPr lang="en-US" b="1" dirty="0">
                <a:solidFill>
                  <a:srgbClr val="000066"/>
                </a:solidFill>
                <a:effectLst/>
              </a:rPr>
              <a:t>Combine translated beginning net asset balance value and the translated value of the individual changes to arrive at the relative value of the net assets being held prior to the impact of any exchange rate fluctuations during the year. </a:t>
            </a:r>
          </a:p>
          <a:p>
            <a:pPr marL="971550" lvl="1" indent="-514350">
              <a:spcBef>
                <a:spcPts val="600"/>
              </a:spcBef>
              <a:spcAft>
                <a:spcPts val="600"/>
              </a:spcAft>
              <a:buFont typeface="+mj-lt"/>
              <a:buAutoNum type="arabicPeriod" startAt="3"/>
            </a:pPr>
            <a:r>
              <a:rPr lang="en-US" b="1" dirty="0">
                <a:solidFill>
                  <a:srgbClr val="000066"/>
                </a:solidFill>
                <a:effectLst/>
              </a:rPr>
              <a:t>Translate the ending net asset balance at the current exchange rate to determine the reported value after all exchange rate changes have occurred. </a:t>
            </a:r>
          </a:p>
        </p:txBody>
      </p:sp>
      <p:sp>
        <p:nvSpPr>
          <p:cNvPr id="6"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45</a:t>
            </a:fld>
            <a:endParaRPr lang="en-US" sz="1000" b="1" i="0" dirty="0">
              <a:effectLst/>
              <a:latin typeface="Times New Roman" pitchFamily="18" charset="0"/>
              <a:cs typeface="Times New Roman" pitchFamily="18" charset="0"/>
            </a:endParaRPr>
          </a:p>
        </p:txBody>
      </p:sp>
      <p:sp>
        <p:nvSpPr>
          <p:cNvPr id="5" name="Rectangle 4"/>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56424724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152400" y="152400"/>
            <a:ext cx="8763000" cy="1143000"/>
          </a:xfrm>
        </p:spPr>
        <p:txBody>
          <a:bodyPr/>
          <a:lstStyle/>
          <a:p>
            <a:r>
              <a:rPr lang="en-US" sz="4000" dirty="0"/>
              <a:t>Translation Adjustments—</a:t>
            </a:r>
            <a:br>
              <a:rPr lang="en-US" sz="4000" dirty="0"/>
            </a:br>
            <a:r>
              <a:rPr lang="en-US" sz="4000" dirty="0"/>
              <a:t>Reported Values</a:t>
            </a:r>
          </a:p>
        </p:txBody>
      </p:sp>
      <p:sp>
        <p:nvSpPr>
          <p:cNvPr id="11" name="Rectangle 10"/>
          <p:cNvSpPr/>
          <p:nvPr/>
        </p:nvSpPr>
        <p:spPr>
          <a:xfrm>
            <a:off x="304800" y="1752601"/>
            <a:ext cx="8382000" cy="3108543"/>
          </a:xfrm>
          <a:prstGeom prst="rect">
            <a:avLst/>
          </a:prstGeom>
          <a:noFill/>
          <a:ln>
            <a:noFill/>
          </a:ln>
        </p:spPr>
        <p:txBody>
          <a:bodyPr wrap="square">
            <a:spAutoFit/>
          </a:bodyPr>
          <a:lstStyle/>
          <a:p>
            <a:pPr marL="971550" lvl="1" indent="-514350">
              <a:spcBef>
                <a:spcPts val="600"/>
              </a:spcBef>
              <a:spcAft>
                <a:spcPts val="600"/>
              </a:spcAft>
              <a:buFont typeface="+mj-lt"/>
              <a:buAutoNum type="arabicPeriod" startAt="5"/>
            </a:pPr>
            <a:r>
              <a:rPr lang="en-US" b="1" dirty="0">
                <a:solidFill>
                  <a:srgbClr val="000066"/>
                </a:solidFill>
                <a:effectLst/>
              </a:rPr>
              <a:t>Compare the translated value of the net assets prior to any rate changes (</a:t>
            </a:r>
            <a:r>
              <a:rPr lang="en-US" b="1" i="1" dirty="0">
                <a:solidFill>
                  <a:srgbClr val="000066"/>
                </a:solidFill>
                <a:effectLst/>
              </a:rPr>
              <a:t>c</a:t>
            </a:r>
            <a:r>
              <a:rPr lang="en-US" b="1" dirty="0">
                <a:solidFill>
                  <a:srgbClr val="000066"/>
                </a:solidFill>
                <a:effectLst/>
              </a:rPr>
              <a:t>) with the ending translated value (</a:t>
            </a:r>
            <a:r>
              <a:rPr lang="en-US" b="1" i="1" dirty="0">
                <a:solidFill>
                  <a:srgbClr val="000066"/>
                </a:solidFill>
                <a:effectLst/>
              </a:rPr>
              <a:t>d</a:t>
            </a:r>
            <a:r>
              <a:rPr lang="en-US" b="1" dirty="0">
                <a:solidFill>
                  <a:srgbClr val="000066"/>
                </a:solidFill>
                <a:effectLst/>
              </a:rPr>
              <a:t>). The difference is the result of exchange rate changes during the period.</a:t>
            </a:r>
          </a:p>
          <a:p>
            <a:pPr marL="1371600" lvl="2" indent="-457200">
              <a:spcBef>
                <a:spcPts val="600"/>
              </a:spcBef>
              <a:spcAft>
                <a:spcPts val="600"/>
              </a:spcAft>
              <a:buFont typeface="Wingdings" charset="2"/>
              <a:buChar char="Ø"/>
            </a:pPr>
            <a:r>
              <a:rPr lang="en-US" sz="2000" b="1" dirty="0">
                <a:solidFill>
                  <a:srgbClr val="000066"/>
                </a:solidFill>
                <a:effectLst/>
              </a:rPr>
              <a:t>If (</a:t>
            </a:r>
            <a:r>
              <a:rPr lang="en-US" sz="2000" b="1" i="1" dirty="0">
                <a:solidFill>
                  <a:srgbClr val="000066"/>
                </a:solidFill>
                <a:effectLst/>
              </a:rPr>
              <a:t>c</a:t>
            </a:r>
            <a:r>
              <a:rPr lang="en-US" sz="2000" b="1" dirty="0">
                <a:solidFill>
                  <a:srgbClr val="000066"/>
                </a:solidFill>
                <a:effectLst/>
              </a:rPr>
              <a:t>) is higher than (</a:t>
            </a:r>
            <a:r>
              <a:rPr lang="en-US" sz="2000" b="1" i="1" dirty="0">
                <a:solidFill>
                  <a:srgbClr val="000066"/>
                </a:solidFill>
                <a:effectLst/>
              </a:rPr>
              <a:t>d</a:t>
            </a:r>
            <a:r>
              <a:rPr lang="en-US" sz="2000" b="1" dirty="0">
                <a:solidFill>
                  <a:srgbClr val="000066"/>
                </a:solidFill>
                <a:effectLst/>
              </a:rPr>
              <a:t>), a negative (debit) translation adjustment exists. </a:t>
            </a:r>
          </a:p>
          <a:p>
            <a:pPr marL="1371600" lvl="2" indent="-457200">
              <a:spcBef>
                <a:spcPts val="600"/>
              </a:spcBef>
              <a:spcAft>
                <a:spcPts val="600"/>
              </a:spcAft>
              <a:buFont typeface="Wingdings" charset="2"/>
              <a:buChar char="Ø"/>
            </a:pPr>
            <a:r>
              <a:rPr lang="en-US" sz="2000" b="1" dirty="0">
                <a:solidFill>
                  <a:srgbClr val="000066"/>
                </a:solidFill>
                <a:effectLst/>
              </a:rPr>
              <a:t>If (</a:t>
            </a:r>
            <a:r>
              <a:rPr lang="en-US" sz="2000" b="1" i="1" dirty="0">
                <a:solidFill>
                  <a:srgbClr val="000066"/>
                </a:solidFill>
                <a:effectLst/>
              </a:rPr>
              <a:t>d</a:t>
            </a:r>
            <a:r>
              <a:rPr lang="en-US" sz="2000" b="1" dirty="0">
                <a:solidFill>
                  <a:srgbClr val="000066"/>
                </a:solidFill>
                <a:effectLst/>
              </a:rPr>
              <a:t>) is higher than (</a:t>
            </a:r>
            <a:r>
              <a:rPr lang="en-US" sz="2000" b="1" i="1" dirty="0">
                <a:solidFill>
                  <a:srgbClr val="000066"/>
                </a:solidFill>
                <a:effectLst/>
              </a:rPr>
              <a:t>c</a:t>
            </a:r>
            <a:r>
              <a:rPr lang="en-US" sz="2000" b="1" dirty="0">
                <a:solidFill>
                  <a:srgbClr val="000066"/>
                </a:solidFill>
                <a:effectLst/>
              </a:rPr>
              <a:t>), a positive (credit) translation adjustment results. </a:t>
            </a:r>
          </a:p>
        </p:txBody>
      </p:sp>
      <p:sp>
        <p:nvSpPr>
          <p:cNvPr id="6"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46</a:t>
            </a:fld>
            <a:endParaRPr lang="en-US" sz="1000" b="1" i="0" dirty="0">
              <a:effectLst/>
              <a:latin typeface="Times New Roman" pitchFamily="18" charset="0"/>
              <a:cs typeface="Times New Roman" pitchFamily="18" charset="0"/>
            </a:endParaRPr>
          </a:p>
        </p:txBody>
      </p:sp>
      <p:sp>
        <p:nvSpPr>
          <p:cNvPr id="5" name="Rectangle 4"/>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67396970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152400" y="152400"/>
            <a:ext cx="8763000" cy="1143000"/>
          </a:xfrm>
        </p:spPr>
        <p:txBody>
          <a:bodyPr/>
          <a:lstStyle/>
          <a:p>
            <a:r>
              <a:rPr lang="en-US" sz="4000" dirty="0"/>
              <a:t>Translation of the Statement of Cash Flows</a:t>
            </a:r>
          </a:p>
        </p:txBody>
      </p:sp>
      <p:sp>
        <p:nvSpPr>
          <p:cNvPr id="11" name="Rectangle 10"/>
          <p:cNvSpPr/>
          <p:nvPr/>
        </p:nvSpPr>
        <p:spPr>
          <a:xfrm>
            <a:off x="323850" y="1752600"/>
            <a:ext cx="8382000" cy="2554545"/>
          </a:xfrm>
          <a:prstGeom prst="rect">
            <a:avLst/>
          </a:prstGeom>
          <a:noFill/>
          <a:ln>
            <a:noFill/>
          </a:ln>
        </p:spPr>
        <p:txBody>
          <a:bodyPr wrap="square">
            <a:spAutoFit/>
          </a:bodyPr>
          <a:lstStyle/>
          <a:p>
            <a:pPr marL="514350" indent="-514350">
              <a:spcBef>
                <a:spcPts val="600"/>
              </a:spcBef>
              <a:spcAft>
                <a:spcPts val="600"/>
              </a:spcAft>
              <a:buFont typeface="Wingdings" panose="05000000000000000000" pitchFamily="2" charset="2"/>
              <a:buChar char="Ø"/>
            </a:pPr>
            <a:r>
              <a:rPr lang="en-US" sz="2000" b="1" dirty="0">
                <a:solidFill>
                  <a:srgbClr val="000066"/>
                </a:solidFill>
                <a:effectLst/>
              </a:rPr>
              <a:t>The current rate method requires translating all operating items in the statement of cash flows at the average-for-the-period exchange rate (This is the same rate used for translating income statement items). </a:t>
            </a:r>
          </a:p>
          <a:p>
            <a:pPr marL="514350" indent="-514350">
              <a:spcBef>
                <a:spcPts val="600"/>
              </a:spcBef>
              <a:spcAft>
                <a:spcPts val="600"/>
              </a:spcAft>
              <a:buFont typeface="Wingdings" panose="05000000000000000000" pitchFamily="2" charset="2"/>
              <a:buChar char="Ø"/>
            </a:pPr>
            <a:r>
              <a:rPr lang="en-US" sz="2000" b="1" dirty="0">
                <a:solidFill>
                  <a:srgbClr val="000066"/>
                </a:solidFill>
                <a:effectLst/>
              </a:rPr>
              <a:t>Any effect of exchange rate change on cash represents that part of the translation adjustment attributable to a change in Cash and is derived as a balancing amount. </a:t>
            </a:r>
          </a:p>
          <a:p>
            <a:pPr marL="514350" indent="-514350">
              <a:spcBef>
                <a:spcPts val="600"/>
              </a:spcBef>
              <a:spcAft>
                <a:spcPts val="600"/>
              </a:spcAft>
              <a:buFont typeface="Wingdings" panose="05000000000000000000" pitchFamily="2" charset="2"/>
              <a:buChar char="Ø"/>
            </a:pPr>
            <a:endParaRPr lang="en-US" sz="2000" b="1" dirty="0">
              <a:solidFill>
                <a:srgbClr val="000066"/>
              </a:solidFill>
              <a:effectLst/>
            </a:endParaRPr>
          </a:p>
        </p:txBody>
      </p:sp>
      <p:sp>
        <p:nvSpPr>
          <p:cNvPr id="6"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47</a:t>
            </a:fld>
            <a:endParaRPr lang="en-US" sz="1000" b="1" i="0" dirty="0">
              <a:effectLst/>
              <a:latin typeface="Times New Roman" pitchFamily="18" charset="0"/>
              <a:cs typeface="Times New Roman" pitchFamily="18" charset="0"/>
            </a:endParaRPr>
          </a:p>
        </p:txBody>
      </p:sp>
      <p:sp>
        <p:nvSpPr>
          <p:cNvPr id="5" name="Rectangle 4"/>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29080414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Rectangle 9"/>
          <p:cNvSpPr>
            <a:spLocks noGrp="1" noChangeArrowheads="1"/>
          </p:cNvSpPr>
          <p:nvPr>
            <p:ph type="title"/>
          </p:nvPr>
        </p:nvSpPr>
        <p:spPr/>
        <p:txBody>
          <a:bodyPr/>
          <a:lstStyle/>
          <a:p>
            <a:r>
              <a:rPr lang="en-US" sz="4000" dirty="0"/>
              <a:t>Learning Objective 10-4</a:t>
            </a:r>
          </a:p>
        </p:txBody>
      </p:sp>
      <p:sp>
        <p:nvSpPr>
          <p:cNvPr id="3" name="Content Placeholder 2"/>
          <p:cNvSpPr>
            <a:spLocks noGrp="1"/>
          </p:cNvSpPr>
          <p:nvPr>
            <p:ph idx="1"/>
          </p:nvPr>
        </p:nvSpPr>
        <p:spPr/>
        <p:txBody>
          <a:bodyPr/>
          <a:lstStyle/>
          <a:p>
            <a:pPr marL="0" lvl="0" indent="0" eaLnBrk="0" hangingPunct="0">
              <a:spcBef>
                <a:spcPct val="0"/>
              </a:spcBef>
            </a:pPr>
            <a:endParaRPr lang="en-US" dirty="0">
              <a:solidFill>
                <a:srgbClr val="000066"/>
              </a:solidFill>
              <a:cs typeface="+mn-cs"/>
            </a:endParaRPr>
          </a:p>
          <a:p>
            <a:pPr marL="0" lvl="0" indent="0" eaLnBrk="0" hangingPunct="0">
              <a:spcBef>
                <a:spcPct val="0"/>
              </a:spcBef>
            </a:pPr>
            <a:r>
              <a:rPr lang="en-US" dirty="0" err="1">
                <a:solidFill>
                  <a:srgbClr val="000066"/>
                </a:solidFill>
                <a:cs typeface="+mn-cs"/>
              </a:rPr>
              <a:t>Remeasure</a:t>
            </a:r>
            <a:r>
              <a:rPr lang="en-US" dirty="0">
                <a:solidFill>
                  <a:srgbClr val="000066"/>
                </a:solidFill>
                <a:cs typeface="+mn-cs"/>
              </a:rPr>
              <a:t> a foreign subsidiary’s financial statements using the temporal method and calculate the associated </a:t>
            </a:r>
            <a:r>
              <a:rPr lang="en-US" dirty="0" err="1">
                <a:solidFill>
                  <a:srgbClr val="000066"/>
                </a:solidFill>
                <a:cs typeface="+mn-cs"/>
              </a:rPr>
              <a:t>remeasurement</a:t>
            </a:r>
            <a:r>
              <a:rPr lang="en-US" dirty="0">
                <a:solidFill>
                  <a:srgbClr val="000066"/>
                </a:solidFill>
                <a:cs typeface="+mn-cs"/>
              </a:rPr>
              <a:t> gain or loss. </a:t>
            </a:r>
          </a:p>
          <a:p>
            <a:endParaRPr lang="en-US" dirty="0"/>
          </a:p>
        </p:txBody>
      </p:sp>
      <p:sp>
        <p:nvSpPr>
          <p:cNvPr id="5" name="Slide Number Placeholder 7"/>
          <p:cNvSpPr>
            <a:spLocks noGrp="1"/>
          </p:cNvSpPr>
          <p:nvPr>
            <p:ph type="sldNum" sz="quarter" idx="12"/>
          </p:nvPr>
        </p:nvSpPr>
        <p:spPr>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48</a:t>
            </a:fld>
            <a:endParaRPr lang="en-US" sz="1000" b="1" i="0" dirty="0">
              <a:effectLst/>
              <a:latin typeface="Times New Roman" pitchFamily="18" charset="0"/>
              <a:cs typeface="Times New Roman" pitchFamily="18" charset="0"/>
            </a:endParaRPr>
          </a:p>
        </p:txBody>
      </p:sp>
      <p:sp>
        <p:nvSpPr>
          <p:cNvPr id="6" name="Rectangle 5"/>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68846816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2" name="Rectangle 3"/>
          <p:cNvSpPr>
            <a:spLocks noGrp="1" noChangeArrowheads="1"/>
          </p:cNvSpPr>
          <p:nvPr>
            <p:ph type="title"/>
          </p:nvPr>
        </p:nvSpPr>
        <p:spPr>
          <a:xfrm>
            <a:off x="304800" y="76200"/>
            <a:ext cx="8610600" cy="1143000"/>
          </a:xfrm>
        </p:spPr>
        <p:txBody>
          <a:bodyPr/>
          <a:lstStyle/>
          <a:p>
            <a:r>
              <a:rPr lang="en-US" sz="3600" dirty="0"/>
              <a:t>Remeasurement</a:t>
            </a:r>
          </a:p>
        </p:txBody>
      </p:sp>
      <p:sp>
        <p:nvSpPr>
          <p:cNvPr id="46083" name="Rectangle 4"/>
          <p:cNvSpPr>
            <a:spLocks noGrp="1" noChangeArrowheads="1"/>
          </p:cNvSpPr>
          <p:nvPr>
            <p:ph idx="1"/>
          </p:nvPr>
        </p:nvSpPr>
        <p:spPr>
          <a:xfrm>
            <a:off x="609600" y="1524000"/>
            <a:ext cx="8077200" cy="4572000"/>
          </a:xfrm>
          <a:noFill/>
          <a:ln w="38100">
            <a:noFill/>
          </a:ln>
        </p:spPr>
        <p:txBody>
          <a:bodyPr/>
          <a:lstStyle/>
          <a:p>
            <a:pPr marL="457200" indent="-457200">
              <a:spcBef>
                <a:spcPts val="1200"/>
              </a:spcBef>
              <a:buClr>
                <a:srgbClr val="000066"/>
              </a:buClr>
              <a:buFont typeface="Wingdings" panose="05000000000000000000" pitchFamily="2" charset="2"/>
              <a:buChar char="Ø"/>
            </a:pPr>
            <a:r>
              <a:rPr lang="en-US" sz="2600" dirty="0"/>
              <a:t>If the sub’s functional currency is the U.S. dollar, then any balances denominated in the local currency must be remeasured.</a:t>
            </a:r>
          </a:p>
          <a:p>
            <a:pPr marL="457200" indent="-457200">
              <a:spcBef>
                <a:spcPts val="1200"/>
              </a:spcBef>
              <a:buClr>
                <a:srgbClr val="000066"/>
              </a:buClr>
              <a:buFont typeface="Wingdings" panose="05000000000000000000" pitchFamily="2" charset="2"/>
              <a:buChar char="Ø"/>
            </a:pPr>
            <a:r>
              <a:rPr lang="en-US" sz="2600" dirty="0"/>
              <a:t>Remeasurement requires the application of the temporal method.</a:t>
            </a:r>
          </a:p>
          <a:p>
            <a:pPr marL="457200" indent="-457200">
              <a:spcBef>
                <a:spcPts val="1200"/>
              </a:spcBef>
              <a:buClr>
                <a:srgbClr val="000066"/>
              </a:buClr>
              <a:buFont typeface="Wingdings" panose="05000000000000000000" pitchFamily="2" charset="2"/>
              <a:buChar char="Ø"/>
            </a:pPr>
            <a:r>
              <a:rPr lang="en-US" sz="2600" dirty="0"/>
              <a:t>The remeasurement gain or loss must be reported in income. </a:t>
            </a:r>
          </a:p>
          <a:p>
            <a:pPr marL="457200" indent="-457200">
              <a:spcBef>
                <a:spcPts val="1200"/>
              </a:spcBef>
              <a:buClr>
                <a:srgbClr val="000066"/>
              </a:buClr>
              <a:buFont typeface="Wingdings" panose="05000000000000000000" pitchFamily="2" charset="2"/>
              <a:buChar char="Ø"/>
            </a:pPr>
            <a:r>
              <a:rPr lang="en-US" sz="2600" dirty="0"/>
              <a:t>To ensure remeasurement gain or loss is reported in income, it is easiest to remeasure the balance sheet first.</a:t>
            </a:r>
          </a:p>
        </p:txBody>
      </p:sp>
      <p:sp>
        <p:nvSpPr>
          <p:cNvPr id="5"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49</a:t>
            </a:fld>
            <a:endParaRPr lang="en-US" sz="1000" b="1" i="0" dirty="0">
              <a:effectLst/>
              <a:latin typeface="Times New Roman" pitchFamily="18" charset="0"/>
              <a:cs typeface="Times New Roman" pitchFamily="18" charset="0"/>
            </a:endParaRPr>
          </a:p>
        </p:txBody>
      </p:sp>
      <p:sp>
        <p:nvSpPr>
          <p:cNvPr id="6" name="Rectangle 5"/>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00" name="Rectangle 16"/>
          <p:cNvSpPr>
            <a:spLocks noGrp="1" noChangeArrowheads="1"/>
          </p:cNvSpPr>
          <p:nvPr>
            <p:ph type="title"/>
          </p:nvPr>
        </p:nvSpPr>
        <p:spPr>
          <a:xfrm>
            <a:off x="152400" y="76200"/>
            <a:ext cx="8915400" cy="1143000"/>
          </a:xfrm>
        </p:spPr>
        <p:txBody>
          <a:bodyPr/>
          <a:lstStyle/>
          <a:p>
            <a:r>
              <a:rPr lang="en-US" sz="4000" dirty="0"/>
              <a:t>Translation Adjustments and Exposure</a:t>
            </a:r>
          </a:p>
        </p:txBody>
      </p:sp>
      <p:sp>
        <p:nvSpPr>
          <p:cNvPr id="3" name="Rectangle 2"/>
          <p:cNvSpPr/>
          <p:nvPr/>
        </p:nvSpPr>
        <p:spPr>
          <a:xfrm>
            <a:off x="457200" y="1524000"/>
            <a:ext cx="8077200" cy="4801314"/>
          </a:xfrm>
          <a:prstGeom prst="rect">
            <a:avLst/>
          </a:prstGeom>
        </p:spPr>
        <p:txBody>
          <a:bodyPr wrap="square">
            <a:spAutoFit/>
          </a:bodyPr>
          <a:lstStyle/>
          <a:p>
            <a:pPr marL="457200" indent="-457200">
              <a:spcBef>
                <a:spcPts val="600"/>
              </a:spcBef>
              <a:spcAft>
                <a:spcPts val="600"/>
              </a:spcAft>
              <a:buFont typeface="Wingdings" panose="05000000000000000000" pitchFamily="2" charset="2"/>
              <a:buChar char="Ø"/>
            </a:pPr>
            <a:r>
              <a:rPr lang="en-US" sz="2600" b="1" dirty="0">
                <a:solidFill>
                  <a:srgbClr val="000066"/>
                </a:solidFill>
                <a:effectLst/>
              </a:rPr>
              <a:t>Assets translated at the current exchange rate when the foreign currency has appreciated generate a positive (credit) translation adjustment.</a:t>
            </a:r>
          </a:p>
          <a:p>
            <a:pPr marL="457200" indent="-457200">
              <a:spcBef>
                <a:spcPts val="600"/>
              </a:spcBef>
              <a:spcAft>
                <a:spcPts val="600"/>
              </a:spcAft>
              <a:buFont typeface="Wingdings" panose="05000000000000000000" pitchFamily="2" charset="2"/>
              <a:buChar char="Ø"/>
            </a:pPr>
            <a:r>
              <a:rPr lang="en-US" sz="2600" b="1" dirty="0">
                <a:solidFill>
                  <a:srgbClr val="000066"/>
                </a:solidFill>
                <a:effectLst/>
              </a:rPr>
              <a:t>Liabilities translated at the current exchange rate when the foreign currency has appreciated generate a negative (debit) translation adjustment.</a:t>
            </a:r>
          </a:p>
          <a:p>
            <a:pPr marL="457200" indent="-457200">
              <a:spcBef>
                <a:spcPts val="600"/>
              </a:spcBef>
              <a:spcAft>
                <a:spcPts val="600"/>
              </a:spcAft>
              <a:buFont typeface="Wingdings" panose="05000000000000000000" pitchFamily="2" charset="2"/>
              <a:buChar char="Ø"/>
            </a:pPr>
            <a:r>
              <a:rPr lang="en-US" sz="2600" b="1" dirty="0">
                <a:solidFill>
                  <a:srgbClr val="000066"/>
                </a:solidFill>
                <a:effectLst/>
              </a:rPr>
              <a:t>Transaction exposure gives rise to foreign exchange gains and losses that are ultimately realized in cash; translation adjustments arising from balance sheet exposure do not directly result in cash inflows or outflows.</a:t>
            </a:r>
          </a:p>
        </p:txBody>
      </p:sp>
      <p:sp>
        <p:nvSpPr>
          <p:cNvPr id="5" name="Rectangle 4"/>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
        <p:nvSpPr>
          <p:cNvPr id="6"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5</a:t>
            </a:fld>
            <a:endParaRPr lang="en-US" sz="1000" b="1" i="0" dirty="0">
              <a:effectLst/>
              <a:latin typeface="Times New Roman" pitchFamily="18" charset="0"/>
              <a:cs typeface="Times New Roman" pitchFamily="18" charset="0"/>
            </a:endParaRPr>
          </a:p>
        </p:txBody>
      </p:sp>
    </p:spTree>
    <p:extLst>
      <p:ext uri="{BB962C8B-B14F-4D97-AF65-F5344CB8AC3E}">
        <p14:creationId xmlns:p14="http://schemas.microsoft.com/office/powerpoint/2010/main" val="139655207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76200"/>
            <a:ext cx="8686800" cy="1143000"/>
          </a:xfrm>
        </p:spPr>
        <p:txBody>
          <a:bodyPr/>
          <a:lstStyle/>
          <a:p>
            <a:r>
              <a:rPr lang="en-US" sz="4000" dirty="0"/>
              <a:t>Remeasurement: Balance Sheet— Temporal Method </a:t>
            </a:r>
          </a:p>
        </p:txBody>
      </p:sp>
      <p:sp>
        <p:nvSpPr>
          <p:cNvPr id="3" name="Content Placeholder 2"/>
          <p:cNvSpPr>
            <a:spLocks noGrp="1"/>
          </p:cNvSpPr>
          <p:nvPr>
            <p:ph idx="1"/>
          </p:nvPr>
        </p:nvSpPr>
        <p:spPr>
          <a:xfrm>
            <a:off x="381000" y="1600200"/>
            <a:ext cx="8382000" cy="4800600"/>
          </a:xfrm>
        </p:spPr>
        <p:txBody>
          <a:bodyPr/>
          <a:lstStyle/>
          <a:p>
            <a:pPr marL="457200" indent="-457200">
              <a:spcBef>
                <a:spcPts val="1200"/>
              </a:spcBef>
              <a:buFont typeface="Wingdings" panose="05000000000000000000" pitchFamily="2" charset="2"/>
              <a:buChar char="Ø"/>
            </a:pPr>
            <a:r>
              <a:rPr lang="en-US" sz="2800" dirty="0"/>
              <a:t>The temporal method remeasures cash, receivables, and liabilities into U.S. dollars using the current exchange rate. </a:t>
            </a:r>
          </a:p>
          <a:p>
            <a:pPr marL="457200" indent="-457200">
              <a:spcBef>
                <a:spcPts val="1200"/>
              </a:spcBef>
              <a:buFont typeface="Wingdings" panose="05000000000000000000" pitchFamily="2" charset="2"/>
              <a:buChar char="Ø"/>
            </a:pPr>
            <a:r>
              <a:rPr lang="en-US" sz="2800" dirty="0"/>
              <a:t>Inventory, property and equipment, patents, and contributed capital accounts are remeasured at historical rates, resulting in differences in total assets and liabilities plus equity which must be reconciled, resulting in a remeasurement gain or loss. </a:t>
            </a:r>
            <a:endParaRPr lang="en-US" sz="2800" u="sng" dirty="0"/>
          </a:p>
        </p:txBody>
      </p:sp>
      <p:sp>
        <p:nvSpPr>
          <p:cNvPr id="5"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50</a:t>
            </a:fld>
            <a:endParaRPr lang="en-US" sz="1000" b="1" i="0" dirty="0">
              <a:effectLst/>
              <a:latin typeface="Times New Roman" pitchFamily="18" charset="0"/>
              <a:cs typeface="Times New Roman" pitchFamily="18" charset="0"/>
            </a:endParaRPr>
          </a:p>
        </p:txBody>
      </p:sp>
      <p:sp>
        <p:nvSpPr>
          <p:cNvPr id="6" name="Rectangle 5"/>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76200"/>
            <a:ext cx="8686800" cy="1143000"/>
          </a:xfrm>
        </p:spPr>
        <p:txBody>
          <a:bodyPr/>
          <a:lstStyle/>
          <a:p>
            <a:r>
              <a:rPr lang="en-US" sz="4000" dirty="0"/>
              <a:t>Remeasurement Gain or Loss— Temporal Method</a:t>
            </a:r>
          </a:p>
        </p:txBody>
      </p:sp>
      <p:sp>
        <p:nvSpPr>
          <p:cNvPr id="3" name="Content Placeholder 2"/>
          <p:cNvSpPr>
            <a:spLocks noGrp="1"/>
          </p:cNvSpPr>
          <p:nvPr>
            <p:ph idx="1"/>
          </p:nvPr>
        </p:nvSpPr>
        <p:spPr>
          <a:xfrm>
            <a:off x="685800" y="2209800"/>
            <a:ext cx="7620000" cy="3124200"/>
          </a:xfrm>
        </p:spPr>
        <p:txBody>
          <a:bodyPr/>
          <a:lstStyle/>
          <a:p>
            <a:pPr marL="457200" indent="-457200">
              <a:spcBef>
                <a:spcPts val="600"/>
              </a:spcBef>
              <a:spcAft>
                <a:spcPts val="600"/>
              </a:spcAft>
              <a:buFont typeface="Wingdings" panose="05000000000000000000" pitchFamily="2" charset="2"/>
              <a:buChar char="Ø"/>
            </a:pPr>
            <a:r>
              <a:rPr lang="en-US" sz="2600" dirty="0">
                <a:solidFill>
                  <a:srgbClr val="000066"/>
                </a:solidFill>
              </a:rPr>
              <a:t>A remeasurement gain/loss is computed by translating the beginning net monetary asset position and subsequent changes in monetary items at appropriate exchange rates. </a:t>
            </a:r>
          </a:p>
          <a:p>
            <a:pPr marL="457200" indent="-457200">
              <a:spcBef>
                <a:spcPts val="600"/>
              </a:spcBef>
              <a:spcAft>
                <a:spcPts val="600"/>
              </a:spcAft>
              <a:buFont typeface="Wingdings" panose="05000000000000000000" pitchFamily="2" charset="2"/>
              <a:buChar char="Ø"/>
            </a:pPr>
            <a:r>
              <a:rPr lang="en-US" sz="2600" dirty="0">
                <a:solidFill>
                  <a:srgbClr val="000066"/>
                </a:solidFill>
              </a:rPr>
              <a:t>Compare that amount with the dollar value of net monetary liabilities at year-end based on the current exchange rate.</a:t>
            </a:r>
          </a:p>
        </p:txBody>
      </p:sp>
      <p:sp>
        <p:nvSpPr>
          <p:cNvPr id="5"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51</a:t>
            </a:fld>
            <a:endParaRPr lang="en-US" sz="1000" b="1" i="0" dirty="0">
              <a:effectLst/>
              <a:latin typeface="Times New Roman" pitchFamily="18" charset="0"/>
              <a:cs typeface="Times New Roman" pitchFamily="18" charset="0"/>
            </a:endParaRPr>
          </a:p>
        </p:txBody>
      </p:sp>
      <p:sp>
        <p:nvSpPr>
          <p:cNvPr id="6" name="Rectangle 5"/>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15525363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76200"/>
            <a:ext cx="8686800" cy="1143000"/>
          </a:xfrm>
        </p:spPr>
        <p:txBody>
          <a:bodyPr/>
          <a:lstStyle/>
          <a:p>
            <a:r>
              <a:rPr lang="en-US" sz="4000" dirty="0"/>
              <a:t>Remeasurement Gain or Loss— Temporal Method (continued)</a:t>
            </a:r>
          </a:p>
        </p:txBody>
      </p:sp>
      <p:sp>
        <p:nvSpPr>
          <p:cNvPr id="3" name="Content Placeholder 2"/>
          <p:cNvSpPr>
            <a:spLocks noGrp="1"/>
          </p:cNvSpPr>
          <p:nvPr>
            <p:ph idx="1"/>
          </p:nvPr>
        </p:nvSpPr>
        <p:spPr>
          <a:xfrm>
            <a:off x="609600" y="1676400"/>
            <a:ext cx="8001000" cy="4267200"/>
          </a:xfrm>
        </p:spPr>
        <p:txBody>
          <a:bodyPr/>
          <a:lstStyle/>
          <a:p>
            <a:pPr marL="457200" indent="-457200">
              <a:spcBef>
                <a:spcPts val="600"/>
              </a:spcBef>
              <a:spcAft>
                <a:spcPts val="600"/>
              </a:spcAft>
              <a:buFont typeface="Wingdings" panose="05000000000000000000" pitchFamily="2" charset="2"/>
              <a:buChar char="Ø"/>
            </a:pPr>
            <a:r>
              <a:rPr lang="en-US" sz="2600" dirty="0">
                <a:solidFill>
                  <a:srgbClr val="000066"/>
                </a:solidFill>
              </a:rPr>
              <a:t>A net monetary liability position arises over the course of the year if the foreign currency </a:t>
            </a:r>
            <a:r>
              <a:rPr lang="en-US" sz="2600" i="1" dirty="0">
                <a:solidFill>
                  <a:srgbClr val="000066"/>
                </a:solidFill>
              </a:rPr>
              <a:t>appreciation </a:t>
            </a:r>
            <a:r>
              <a:rPr lang="en-US" sz="2600" dirty="0">
                <a:solidFill>
                  <a:srgbClr val="000066"/>
                </a:solidFill>
              </a:rPr>
              <a:t>coupled with an increase in </a:t>
            </a:r>
            <a:r>
              <a:rPr lang="en-US" sz="2600" i="1" dirty="0">
                <a:solidFill>
                  <a:srgbClr val="000066"/>
                </a:solidFill>
              </a:rPr>
              <a:t>net monetary liabilities </a:t>
            </a:r>
            <a:r>
              <a:rPr lang="en-US" sz="2600" dirty="0">
                <a:solidFill>
                  <a:srgbClr val="000066"/>
                </a:solidFill>
              </a:rPr>
              <a:t>generates a </a:t>
            </a:r>
            <a:r>
              <a:rPr lang="en-US" sz="2600" i="1" dirty="0">
                <a:solidFill>
                  <a:srgbClr val="000066"/>
                </a:solidFill>
              </a:rPr>
              <a:t>remeasurement loss </a:t>
            </a:r>
            <a:r>
              <a:rPr lang="en-US" sz="2600" dirty="0">
                <a:solidFill>
                  <a:srgbClr val="000066"/>
                </a:solidFill>
              </a:rPr>
              <a:t>for the year. If the opposite occurs, a gain is recorded.</a:t>
            </a:r>
          </a:p>
          <a:p>
            <a:pPr marL="457200" indent="-457200">
              <a:spcBef>
                <a:spcPts val="600"/>
              </a:spcBef>
              <a:spcAft>
                <a:spcPts val="600"/>
              </a:spcAft>
              <a:buFont typeface="Wingdings" panose="05000000000000000000" pitchFamily="2" charset="2"/>
              <a:buChar char="Ø"/>
            </a:pPr>
            <a:r>
              <a:rPr lang="en-US" sz="2600" dirty="0">
                <a:solidFill>
                  <a:srgbClr val="000066"/>
                </a:solidFill>
              </a:rPr>
              <a:t>The ending balances in retained earnings on the balance sheet and on the statement of retained earnings must reconcile with one another. </a:t>
            </a:r>
          </a:p>
        </p:txBody>
      </p:sp>
      <p:sp>
        <p:nvSpPr>
          <p:cNvPr id="5"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52</a:t>
            </a:fld>
            <a:endParaRPr lang="en-US" sz="1000" b="1" i="0" dirty="0">
              <a:effectLst/>
              <a:latin typeface="Times New Roman" pitchFamily="18" charset="0"/>
              <a:cs typeface="Times New Roman" pitchFamily="18" charset="0"/>
            </a:endParaRPr>
          </a:p>
        </p:txBody>
      </p:sp>
      <p:sp>
        <p:nvSpPr>
          <p:cNvPr id="6" name="Rectangle 5"/>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90032007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763000" cy="1143000"/>
          </a:xfrm>
        </p:spPr>
        <p:txBody>
          <a:bodyPr/>
          <a:lstStyle/>
          <a:p>
            <a:r>
              <a:rPr lang="en-US" sz="4000" dirty="0"/>
              <a:t>Temporal Method: Income Statement–Statement of Cash Flows</a:t>
            </a:r>
          </a:p>
        </p:txBody>
      </p:sp>
      <p:sp>
        <p:nvSpPr>
          <p:cNvPr id="8" name="Rectangle 7"/>
          <p:cNvSpPr/>
          <p:nvPr/>
        </p:nvSpPr>
        <p:spPr>
          <a:xfrm>
            <a:off x="304800" y="1634728"/>
            <a:ext cx="8305800" cy="4632037"/>
          </a:xfrm>
          <a:prstGeom prst="rect">
            <a:avLst/>
          </a:prstGeom>
          <a:noFill/>
          <a:ln>
            <a:noFill/>
          </a:ln>
        </p:spPr>
        <p:txBody>
          <a:bodyPr wrap="square">
            <a:spAutoFit/>
          </a:bodyPr>
          <a:lstStyle/>
          <a:p>
            <a:pPr marL="342900" indent="-342900">
              <a:spcBef>
                <a:spcPts val="1200"/>
              </a:spcBef>
              <a:buFont typeface="Wingdings" panose="05000000000000000000" pitchFamily="2" charset="2"/>
              <a:buChar char="Ø"/>
            </a:pPr>
            <a:r>
              <a:rPr lang="en-US" sz="2500" b="1" dirty="0">
                <a:solidFill>
                  <a:srgbClr val="002060"/>
                </a:solidFill>
                <a:effectLst/>
              </a:rPr>
              <a:t>In remeasuring the statement of cash flows, the U.S. dollar value for net income is taken from the remeasured income statement. </a:t>
            </a:r>
          </a:p>
          <a:p>
            <a:pPr marL="342900" indent="-342900">
              <a:spcBef>
                <a:spcPts val="1200"/>
              </a:spcBef>
              <a:buFont typeface="Wingdings" panose="05000000000000000000" pitchFamily="2" charset="2"/>
              <a:buChar char="Ø"/>
            </a:pPr>
            <a:r>
              <a:rPr lang="en-US" sz="2500" b="1" dirty="0">
                <a:solidFill>
                  <a:srgbClr val="002060"/>
                </a:solidFill>
                <a:effectLst/>
              </a:rPr>
              <a:t>Depreciation and amortization are remeasured at the rates used in the income statement, and the remeasurement loss, a noncash item, is added back to net income. </a:t>
            </a:r>
          </a:p>
          <a:p>
            <a:pPr marL="342900" indent="-342900">
              <a:spcBef>
                <a:spcPts val="1200"/>
              </a:spcBef>
              <a:buFont typeface="Wingdings" panose="05000000000000000000" pitchFamily="2" charset="2"/>
              <a:buChar char="Ø"/>
            </a:pPr>
            <a:r>
              <a:rPr lang="en-US" sz="2500" b="1" dirty="0">
                <a:solidFill>
                  <a:srgbClr val="002060"/>
                </a:solidFill>
                <a:effectLst/>
              </a:rPr>
              <a:t>Increases in accounts receivable and accounts payable, related to sales and purchases, are remeasured at the average rate. The increase in inventory is determined by the remeasurement of cost of goods sold. </a:t>
            </a:r>
          </a:p>
        </p:txBody>
      </p:sp>
      <p:sp>
        <p:nvSpPr>
          <p:cNvPr id="5"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53</a:t>
            </a:fld>
            <a:endParaRPr lang="en-US" sz="1000" b="1" i="0" dirty="0">
              <a:effectLst/>
              <a:latin typeface="Times New Roman" pitchFamily="18" charset="0"/>
              <a:cs typeface="Times New Roman" pitchFamily="18" charset="0"/>
            </a:endParaRPr>
          </a:p>
        </p:txBody>
      </p:sp>
      <p:sp>
        <p:nvSpPr>
          <p:cNvPr id="6" name="Rectangle 5"/>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228600" y="152400"/>
            <a:ext cx="8610600" cy="1143000"/>
          </a:xfrm>
        </p:spPr>
        <p:txBody>
          <a:bodyPr/>
          <a:lstStyle/>
          <a:p>
            <a:r>
              <a:rPr lang="en-US" sz="4000" dirty="0"/>
              <a:t>Nonlocal Currency Balances</a:t>
            </a:r>
          </a:p>
        </p:txBody>
      </p:sp>
      <p:sp>
        <p:nvSpPr>
          <p:cNvPr id="47107" name="Rectangle 3"/>
          <p:cNvSpPr>
            <a:spLocks noGrp="1" noChangeArrowheads="1"/>
          </p:cNvSpPr>
          <p:nvPr>
            <p:ph idx="1"/>
          </p:nvPr>
        </p:nvSpPr>
        <p:spPr>
          <a:xfrm>
            <a:off x="304800" y="1676400"/>
            <a:ext cx="7848600" cy="3382963"/>
          </a:xfrm>
        </p:spPr>
        <p:txBody>
          <a:bodyPr/>
          <a:lstStyle/>
          <a:p>
            <a:pPr marL="457200" indent="-457200">
              <a:spcBef>
                <a:spcPts val="1200"/>
              </a:spcBef>
              <a:buClr>
                <a:srgbClr val="000066"/>
              </a:buClr>
              <a:buFont typeface="Wingdings" panose="05000000000000000000" pitchFamily="2" charset="2"/>
              <a:buChar char="Ø"/>
            </a:pPr>
            <a:r>
              <a:rPr lang="en-US" sz="2800" dirty="0"/>
              <a:t>If any accounts of the foreign subsidiary are denominated in a currency other than the local currency, they would first have to be restated into the local currency.</a:t>
            </a:r>
          </a:p>
          <a:p>
            <a:pPr marL="457200" indent="-457200">
              <a:spcBef>
                <a:spcPts val="1200"/>
              </a:spcBef>
              <a:buClr>
                <a:srgbClr val="000066"/>
              </a:buClr>
              <a:buFont typeface="Wingdings" panose="05000000000000000000" pitchFamily="2" charset="2"/>
              <a:buChar char="Ø"/>
            </a:pPr>
            <a:r>
              <a:rPr lang="en-US" sz="2800" dirty="0"/>
              <a:t>Both the foreign currency balance and any related foreign exchange gain or loss would then be translated (or remeasured) into U.S. dollars.</a:t>
            </a:r>
          </a:p>
        </p:txBody>
      </p:sp>
      <p:sp>
        <p:nvSpPr>
          <p:cNvPr id="5"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54</a:t>
            </a:fld>
            <a:endParaRPr lang="en-US" sz="1000" b="1" i="0" dirty="0">
              <a:effectLst/>
              <a:latin typeface="Times New Roman" pitchFamily="18" charset="0"/>
              <a:cs typeface="Times New Roman" pitchFamily="18" charset="0"/>
            </a:endParaRPr>
          </a:p>
        </p:txBody>
      </p:sp>
      <p:sp>
        <p:nvSpPr>
          <p:cNvPr id="6" name="Rectangle 5"/>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37737811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88686" y="76200"/>
            <a:ext cx="8726714" cy="1143000"/>
          </a:xfrm>
        </p:spPr>
        <p:txBody>
          <a:bodyPr/>
          <a:lstStyle/>
          <a:p>
            <a:r>
              <a:rPr lang="en-US" sz="4000" dirty="0"/>
              <a:t>Determination of Subsidiary’s Functional Currency</a:t>
            </a:r>
          </a:p>
        </p:txBody>
      </p:sp>
      <p:sp>
        <p:nvSpPr>
          <p:cNvPr id="3" name="Content Placeholder 2"/>
          <p:cNvSpPr>
            <a:spLocks noGrp="1"/>
          </p:cNvSpPr>
          <p:nvPr>
            <p:ph idx="1"/>
          </p:nvPr>
        </p:nvSpPr>
        <p:spPr>
          <a:xfrm>
            <a:off x="533400" y="1874837"/>
            <a:ext cx="7696200" cy="4525963"/>
          </a:xfrm>
        </p:spPr>
        <p:txBody>
          <a:bodyPr/>
          <a:lstStyle/>
          <a:p>
            <a:pPr marL="457200" indent="-457200">
              <a:spcBef>
                <a:spcPts val="600"/>
              </a:spcBef>
              <a:spcAft>
                <a:spcPts val="600"/>
              </a:spcAft>
              <a:buFont typeface="Wingdings" panose="05000000000000000000" pitchFamily="2" charset="2"/>
              <a:buChar char="Ø"/>
            </a:pPr>
            <a:r>
              <a:rPr lang="en-US" sz="2800" dirty="0"/>
              <a:t>The determination of the foreign subsidiary’s functional currency (and the use of different translation methods) can have a significant impact on consolidated financial statements. </a:t>
            </a:r>
          </a:p>
          <a:p>
            <a:pPr marL="457200" indent="-457200">
              <a:spcBef>
                <a:spcPts val="600"/>
              </a:spcBef>
              <a:spcAft>
                <a:spcPts val="600"/>
              </a:spcAft>
              <a:buFont typeface="Wingdings" panose="05000000000000000000" pitchFamily="2" charset="2"/>
              <a:buChar char="Ø"/>
            </a:pPr>
            <a:r>
              <a:rPr lang="en-US" sz="2800" dirty="0"/>
              <a:t>The current rate method does not always result in higher net income and a higher amount of equity than the temporal method.</a:t>
            </a:r>
          </a:p>
        </p:txBody>
      </p:sp>
      <p:sp>
        <p:nvSpPr>
          <p:cNvPr id="5"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55</a:t>
            </a:fld>
            <a:endParaRPr lang="en-US" sz="1000" b="1" i="0" dirty="0">
              <a:effectLst/>
              <a:latin typeface="Times New Roman" pitchFamily="18" charset="0"/>
              <a:cs typeface="Times New Roman" pitchFamily="18" charset="0"/>
            </a:endParaRPr>
          </a:p>
        </p:txBody>
      </p:sp>
      <p:sp>
        <p:nvSpPr>
          <p:cNvPr id="6" name="Rectangle 5"/>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76200"/>
            <a:ext cx="8991600" cy="1447800"/>
          </a:xfrm>
        </p:spPr>
        <p:txBody>
          <a:bodyPr/>
          <a:lstStyle/>
          <a:p>
            <a:r>
              <a:rPr lang="en-US" sz="4000" dirty="0"/>
              <a:t>Comparison of Results—</a:t>
            </a:r>
            <a:br>
              <a:rPr lang="en-US" sz="4000" dirty="0"/>
            </a:br>
            <a:r>
              <a:rPr lang="en-US" sz="4000" dirty="0"/>
              <a:t>Underlying Relationships</a:t>
            </a:r>
          </a:p>
        </p:txBody>
      </p:sp>
      <p:sp>
        <p:nvSpPr>
          <p:cNvPr id="8" name="Rectangle 7"/>
          <p:cNvSpPr/>
          <p:nvPr/>
        </p:nvSpPr>
        <p:spPr>
          <a:xfrm>
            <a:off x="228600" y="1676400"/>
            <a:ext cx="8458200" cy="4985980"/>
          </a:xfrm>
          <a:prstGeom prst="rect">
            <a:avLst/>
          </a:prstGeom>
          <a:noFill/>
          <a:ln>
            <a:noFill/>
          </a:ln>
        </p:spPr>
        <p:txBody>
          <a:bodyPr wrap="square">
            <a:spAutoFit/>
          </a:bodyPr>
          <a:lstStyle/>
          <a:p>
            <a:pPr marL="457200" indent="-457200">
              <a:spcBef>
                <a:spcPts val="600"/>
              </a:spcBef>
              <a:spcAft>
                <a:spcPts val="600"/>
              </a:spcAft>
              <a:buFont typeface="Wingdings" panose="05000000000000000000" pitchFamily="2" charset="2"/>
              <a:buChar char="Ø"/>
            </a:pPr>
            <a:r>
              <a:rPr lang="en-US" b="1" dirty="0">
                <a:solidFill>
                  <a:srgbClr val="002060"/>
                </a:solidFill>
                <a:effectLst/>
              </a:rPr>
              <a:t>The temporal method distorts all of the ratios measured in the foreign currency. The subsidiary appears to be less liquid, more highly leveraged, and more profitable than it does in foreign currency terms. </a:t>
            </a:r>
          </a:p>
          <a:p>
            <a:pPr marL="457200" indent="-457200">
              <a:spcBef>
                <a:spcPts val="600"/>
              </a:spcBef>
              <a:spcAft>
                <a:spcPts val="600"/>
              </a:spcAft>
              <a:buFont typeface="Wingdings" panose="05000000000000000000" pitchFamily="2" charset="2"/>
              <a:buChar char="Ø"/>
            </a:pPr>
            <a:r>
              <a:rPr lang="en-US" b="1" dirty="0">
                <a:solidFill>
                  <a:srgbClr val="002060"/>
                </a:solidFill>
                <a:effectLst/>
              </a:rPr>
              <a:t>The current rate method maintains the first three ratios but distorts return on equity, because income was translated at the average-for-the-period exchange rate, and total equity was translated at the current exchange rate. </a:t>
            </a:r>
          </a:p>
          <a:p>
            <a:pPr marL="457200" indent="-457200">
              <a:spcBef>
                <a:spcPts val="600"/>
              </a:spcBef>
              <a:spcAft>
                <a:spcPts val="600"/>
              </a:spcAft>
              <a:buFont typeface="Wingdings" panose="05000000000000000000" pitchFamily="2" charset="2"/>
              <a:buChar char="Ø"/>
            </a:pPr>
            <a:r>
              <a:rPr lang="en-US" b="1" dirty="0">
                <a:solidFill>
                  <a:srgbClr val="002060"/>
                </a:solidFill>
                <a:effectLst/>
              </a:rPr>
              <a:t>Use of the average rate for income and the current rate for assets and liabilities distorts any ratio combining balance sheet and income statement figures, such as turnover ratios.</a:t>
            </a:r>
          </a:p>
          <a:p>
            <a:pPr marL="457200" indent="-457200">
              <a:spcBef>
                <a:spcPts val="600"/>
              </a:spcBef>
              <a:spcAft>
                <a:spcPts val="600"/>
              </a:spcAft>
              <a:buFont typeface="Wingdings" panose="05000000000000000000" pitchFamily="2" charset="2"/>
              <a:buChar char="Ø"/>
            </a:pPr>
            <a:endParaRPr lang="en-US" b="1" dirty="0">
              <a:solidFill>
                <a:srgbClr val="002060"/>
              </a:solidFill>
              <a:effectLst/>
            </a:endParaRPr>
          </a:p>
        </p:txBody>
      </p:sp>
      <p:sp>
        <p:nvSpPr>
          <p:cNvPr id="5"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56</a:t>
            </a:fld>
            <a:endParaRPr lang="en-US" sz="1000" b="1" i="0" dirty="0">
              <a:effectLst/>
              <a:latin typeface="Times New Roman" pitchFamily="18" charset="0"/>
              <a:cs typeface="Times New Roman" pitchFamily="18" charset="0"/>
            </a:endParaRPr>
          </a:p>
        </p:txBody>
      </p:sp>
      <p:sp>
        <p:nvSpPr>
          <p:cNvPr id="6" name="Rectangle 5"/>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50776678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Rectangle 9"/>
          <p:cNvSpPr>
            <a:spLocks noGrp="1" noChangeArrowheads="1"/>
          </p:cNvSpPr>
          <p:nvPr>
            <p:ph type="title"/>
          </p:nvPr>
        </p:nvSpPr>
        <p:spPr/>
        <p:txBody>
          <a:bodyPr/>
          <a:lstStyle/>
          <a:p>
            <a:r>
              <a:rPr lang="en-US" sz="4000" dirty="0"/>
              <a:t>Learning Objective 10-5</a:t>
            </a:r>
          </a:p>
        </p:txBody>
      </p:sp>
      <p:sp>
        <p:nvSpPr>
          <p:cNvPr id="3" name="Content Placeholder 2"/>
          <p:cNvSpPr>
            <a:spLocks noGrp="1"/>
          </p:cNvSpPr>
          <p:nvPr>
            <p:ph idx="1"/>
          </p:nvPr>
        </p:nvSpPr>
        <p:spPr/>
        <p:txBody>
          <a:bodyPr/>
          <a:lstStyle/>
          <a:p>
            <a:pPr marL="0" lvl="0" indent="0" eaLnBrk="0" hangingPunct="0">
              <a:spcBef>
                <a:spcPct val="0"/>
              </a:spcBef>
            </a:pPr>
            <a:endParaRPr lang="en-US" dirty="0">
              <a:cs typeface="+mn-cs"/>
            </a:endParaRPr>
          </a:p>
          <a:p>
            <a:pPr marL="0" lvl="0" indent="0" eaLnBrk="0" hangingPunct="0">
              <a:spcBef>
                <a:spcPct val="0"/>
              </a:spcBef>
            </a:pPr>
            <a:r>
              <a:rPr lang="en-US" dirty="0">
                <a:cs typeface="+mn-cs"/>
              </a:rPr>
              <a:t>Understand the rationale for hedging balance sheet exposure to foreign exchange risk and describe the treatment of gains and losses on hedges used for this purpose.</a:t>
            </a:r>
          </a:p>
          <a:p>
            <a:endParaRPr lang="en-US" dirty="0"/>
          </a:p>
        </p:txBody>
      </p:sp>
      <p:sp>
        <p:nvSpPr>
          <p:cNvPr id="5" name="Slide Number Placeholder 7"/>
          <p:cNvSpPr>
            <a:spLocks noGrp="1"/>
          </p:cNvSpPr>
          <p:nvPr>
            <p:ph type="sldNum" sz="quarter" idx="12"/>
          </p:nvPr>
        </p:nvSpPr>
        <p:spPr>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57</a:t>
            </a:fld>
            <a:endParaRPr lang="en-US" sz="1000" b="1" i="0" dirty="0">
              <a:effectLst/>
              <a:latin typeface="Times New Roman" pitchFamily="18" charset="0"/>
              <a:cs typeface="Times New Roman" pitchFamily="18" charset="0"/>
            </a:endParaRPr>
          </a:p>
        </p:txBody>
      </p:sp>
      <p:sp>
        <p:nvSpPr>
          <p:cNvPr id="6" name="Rectangle 5"/>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6806936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Rectangle 9"/>
          <p:cNvSpPr>
            <a:spLocks noGrp="1" noChangeArrowheads="1"/>
          </p:cNvSpPr>
          <p:nvPr>
            <p:ph type="title"/>
          </p:nvPr>
        </p:nvSpPr>
        <p:spPr/>
        <p:txBody>
          <a:bodyPr/>
          <a:lstStyle/>
          <a:p>
            <a:r>
              <a:rPr lang="en-US" sz="4000" dirty="0"/>
              <a:t>Hedging Balance Sheet Exposure</a:t>
            </a:r>
          </a:p>
        </p:txBody>
      </p:sp>
      <p:sp>
        <p:nvSpPr>
          <p:cNvPr id="3" name="Content Placeholder 2"/>
          <p:cNvSpPr>
            <a:spLocks noGrp="1"/>
          </p:cNvSpPr>
          <p:nvPr>
            <p:ph idx="1"/>
          </p:nvPr>
        </p:nvSpPr>
        <p:spPr/>
        <p:txBody>
          <a:bodyPr/>
          <a:lstStyle/>
          <a:p>
            <a:pPr marL="457200" lvl="0" indent="-457200" eaLnBrk="0" hangingPunct="0">
              <a:spcBef>
                <a:spcPts val="600"/>
              </a:spcBef>
              <a:spcAft>
                <a:spcPts val="600"/>
              </a:spcAft>
              <a:buFont typeface="Wingdings" panose="05000000000000000000" pitchFamily="2" charset="2"/>
              <a:buChar char="Ø"/>
            </a:pPr>
            <a:r>
              <a:rPr lang="en-US" sz="2600" dirty="0">
                <a:cs typeface="+mn-cs"/>
              </a:rPr>
              <a:t>If the U.S. dollar is the functional currency or a foreign operation is located in a highly inflationary economy, </a:t>
            </a:r>
            <a:r>
              <a:rPr lang="en-US" sz="2600" dirty="0" err="1">
                <a:cs typeface="+mn-cs"/>
              </a:rPr>
              <a:t>remeasurement</a:t>
            </a:r>
            <a:r>
              <a:rPr lang="en-US" sz="2600" dirty="0">
                <a:cs typeface="+mn-cs"/>
              </a:rPr>
              <a:t> gains and losses are reported in the consolidated income statement.</a:t>
            </a:r>
          </a:p>
          <a:p>
            <a:pPr marL="457200" lvl="0" indent="-457200" eaLnBrk="0" hangingPunct="0">
              <a:spcBef>
                <a:spcPts val="600"/>
              </a:spcBef>
              <a:spcAft>
                <a:spcPts val="600"/>
              </a:spcAft>
              <a:buFont typeface="Wingdings" panose="05000000000000000000" pitchFamily="2" charset="2"/>
              <a:buChar char="Ø"/>
            </a:pPr>
            <a:r>
              <a:rPr lang="en-US" sz="2600" dirty="0">
                <a:cs typeface="+mn-cs"/>
              </a:rPr>
              <a:t>If the foreign currency is the functional currency, negative translation adjustments have an adverse impact on the debt-to-equity ratio.</a:t>
            </a:r>
          </a:p>
          <a:p>
            <a:pPr marL="457200" lvl="0" indent="-457200" eaLnBrk="0" hangingPunct="0">
              <a:spcBef>
                <a:spcPts val="0"/>
              </a:spcBef>
              <a:spcAft>
                <a:spcPts val="0"/>
              </a:spcAft>
              <a:buFont typeface="Wingdings" panose="05000000000000000000" pitchFamily="2" charset="2"/>
              <a:buChar char="Ø"/>
            </a:pPr>
            <a:r>
              <a:rPr lang="en-US" sz="2600" dirty="0">
                <a:cs typeface="+mn-cs"/>
              </a:rPr>
              <a:t>Translation adjustments and </a:t>
            </a:r>
            <a:r>
              <a:rPr lang="en-US" sz="2600" dirty="0" err="1">
                <a:cs typeface="+mn-cs"/>
              </a:rPr>
              <a:t>remeasurement</a:t>
            </a:r>
            <a:r>
              <a:rPr lang="en-US" sz="2600" dirty="0">
                <a:cs typeface="+mn-cs"/>
              </a:rPr>
              <a:t> gains or losses are functions of two factors: </a:t>
            </a:r>
          </a:p>
          <a:p>
            <a:pPr marL="971550" lvl="1" indent="-514350" eaLnBrk="0" hangingPunct="0">
              <a:spcBef>
                <a:spcPts val="0"/>
              </a:spcBef>
              <a:spcAft>
                <a:spcPts val="0"/>
              </a:spcAft>
              <a:buFont typeface="+mj-lt"/>
              <a:buAutoNum type="arabicPeriod"/>
            </a:pPr>
            <a:r>
              <a:rPr lang="en-US" sz="2600" dirty="0">
                <a:cs typeface="+mn-cs"/>
              </a:rPr>
              <a:t>Changes in the exchange rate.</a:t>
            </a:r>
          </a:p>
          <a:p>
            <a:pPr marL="971550" lvl="1" indent="-514350" eaLnBrk="0" hangingPunct="0">
              <a:spcBef>
                <a:spcPts val="0"/>
              </a:spcBef>
              <a:spcAft>
                <a:spcPts val="0"/>
              </a:spcAft>
              <a:buFont typeface="+mj-lt"/>
              <a:buAutoNum type="arabicPeriod"/>
            </a:pPr>
            <a:r>
              <a:rPr lang="en-US" sz="2600" dirty="0">
                <a:cs typeface="+mn-cs"/>
              </a:rPr>
              <a:t>Balance sheet exposure.</a:t>
            </a:r>
          </a:p>
          <a:p>
            <a:endParaRPr lang="en-US" dirty="0"/>
          </a:p>
        </p:txBody>
      </p:sp>
      <p:sp>
        <p:nvSpPr>
          <p:cNvPr id="5" name="Slide Number Placeholder 7"/>
          <p:cNvSpPr>
            <a:spLocks noGrp="1"/>
          </p:cNvSpPr>
          <p:nvPr>
            <p:ph type="sldNum" sz="quarter" idx="12"/>
          </p:nvPr>
        </p:nvSpPr>
        <p:spPr>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58</a:t>
            </a:fld>
            <a:endParaRPr lang="en-US" sz="1000" b="1" i="0" dirty="0">
              <a:effectLst/>
              <a:latin typeface="Times New Roman" pitchFamily="18" charset="0"/>
              <a:cs typeface="Times New Roman" pitchFamily="18" charset="0"/>
            </a:endParaRPr>
          </a:p>
        </p:txBody>
      </p:sp>
      <p:sp>
        <p:nvSpPr>
          <p:cNvPr id="6" name="Rectangle 5"/>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74118500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76200" y="76200"/>
            <a:ext cx="8839200" cy="1143000"/>
          </a:xfrm>
        </p:spPr>
        <p:txBody>
          <a:bodyPr/>
          <a:lstStyle/>
          <a:p>
            <a:r>
              <a:rPr lang="en-US" sz="3600" dirty="0"/>
              <a:t>Hedging Balance Sheet Exposure (continued)</a:t>
            </a:r>
          </a:p>
        </p:txBody>
      </p:sp>
      <p:sp>
        <p:nvSpPr>
          <p:cNvPr id="5" name="Rectangle 3"/>
          <p:cNvSpPr txBox="1">
            <a:spLocks noChangeArrowheads="1"/>
          </p:cNvSpPr>
          <p:nvPr/>
        </p:nvSpPr>
        <p:spPr bwMode="auto">
          <a:xfrm>
            <a:off x="337456" y="2895600"/>
            <a:ext cx="8654144" cy="3962400"/>
          </a:xfrm>
          <a:prstGeom prst="rect">
            <a:avLst/>
          </a:prstGeom>
          <a:noFill/>
          <a:ln w="12700">
            <a:noFill/>
            <a:miter lim="800000"/>
            <a:headEnd/>
            <a:tailEnd/>
          </a:ln>
        </p:spPr>
        <p:txBody>
          <a:bodyPr lIns="90488" tIns="44450" rIns="90488" bIns="44450"/>
          <a:lstStyle/>
          <a:p>
            <a:pPr marL="457200" indent="-457200">
              <a:spcBef>
                <a:spcPts val="1200"/>
              </a:spcBef>
              <a:buClr>
                <a:srgbClr val="000066"/>
              </a:buClr>
              <a:buSzPct val="100000"/>
              <a:buFont typeface="Wingdings" panose="05000000000000000000" pitchFamily="2" charset="2"/>
              <a:buChar char="Ø"/>
              <a:defRPr/>
            </a:pPr>
            <a:r>
              <a:rPr lang="en-US" sz="2600" b="1" kern="0" dirty="0">
                <a:solidFill>
                  <a:srgbClr val="002060"/>
                </a:solidFill>
                <a:effectLst/>
                <a:cs typeface="Times New Roman" pitchFamily="18" charset="0"/>
              </a:rPr>
              <a:t>Balance sheet exposure can be hedged through derivatives (forward contracts or foreign currency options) or through nonderivative instruments (foreign currency borrowings).</a:t>
            </a:r>
          </a:p>
          <a:p>
            <a:pPr marL="457200" indent="-457200">
              <a:spcBef>
                <a:spcPts val="1200"/>
              </a:spcBef>
              <a:buClr>
                <a:srgbClr val="000066"/>
              </a:buClr>
              <a:buSzPct val="100000"/>
              <a:buFont typeface="Wingdings" panose="05000000000000000000" pitchFamily="2" charset="2"/>
              <a:buChar char="Ø"/>
              <a:defRPr/>
            </a:pPr>
            <a:r>
              <a:rPr lang="en-US" sz="2600" b="1" dirty="0">
                <a:solidFill>
                  <a:srgbClr val="002060"/>
                </a:solidFill>
                <a:effectLst/>
              </a:rPr>
              <a:t>A hedge of a net investment in a foreign operation eliminates the possibility of a negative translation adjustment in Accumulated Other Comprehensive Income, but gains and losses realized in cash can result.</a:t>
            </a:r>
          </a:p>
          <a:p>
            <a:pPr marL="457200" indent="-457200">
              <a:spcBef>
                <a:spcPts val="1200"/>
              </a:spcBef>
              <a:buClr>
                <a:srgbClr val="000066"/>
              </a:buClr>
              <a:buSzPct val="100000"/>
              <a:buFont typeface="Wingdings" panose="05000000000000000000" pitchFamily="2" charset="2"/>
              <a:buChar char="Ø"/>
              <a:defRPr/>
            </a:pPr>
            <a:endParaRPr lang="en-US" sz="2600" b="1" kern="0" dirty="0">
              <a:solidFill>
                <a:srgbClr val="002060"/>
              </a:solidFill>
              <a:effectLst/>
              <a:cs typeface="Times New Roman" pitchFamily="18" charset="0"/>
            </a:endParaRPr>
          </a:p>
          <a:p>
            <a:pPr marL="457200" indent="-457200">
              <a:spcBef>
                <a:spcPts val="1200"/>
              </a:spcBef>
              <a:buClr>
                <a:srgbClr val="000066"/>
              </a:buClr>
              <a:buSzPct val="100000"/>
              <a:buFont typeface="Wingdings" panose="05000000000000000000" pitchFamily="2" charset="2"/>
              <a:buChar char="Ø"/>
              <a:defRPr/>
            </a:pPr>
            <a:endParaRPr lang="en-US" sz="2600" b="1" kern="0" dirty="0">
              <a:solidFill>
                <a:srgbClr val="002060"/>
              </a:solidFill>
              <a:effectLst/>
              <a:cs typeface="Times New Roman" pitchFamily="18" charset="0"/>
            </a:endParaRPr>
          </a:p>
        </p:txBody>
      </p:sp>
      <p:sp>
        <p:nvSpPr>
          <p:cNvPr id="2" name="Rectangle 1"/>
          <p:cNvSpPr/>
          <p:nvPr/>
        </p:nvSpPr>
        <p:spPr>
          <a:xfrm>
            <a:off x="342900" y="1524000"/>
            <a:ext cx="8496300" cy="1292662"/>
          </a:xfrm>
          <a:prstGeom prst="rect">
            <a:avLst/>
          </a:prstGeom>
        </p:spPr>
        <p:txBody>
          <a:bodyPr wrap="square">
            <a:spAutoFit/>
          </a:bodyPr>
          <a:lstStyle/>
          <a:p>
            <a:pPr marL="457200" indent="-457200">
              <a:buFont typeface="Wingdings" panose="05000000000000000000" pitchFamily="2" charset="2"/>
              <a:buChar char="Ø"/>
            </a:pPr>
            <a:r>
              <a:rPr lang="en-US" sz="2600" b="1" dirty="0">
                <a:solidFill>
                  <a:srgbClr val="002060"/>
                </a:solidFill>
                <a:effectLst/>
              </a:rPr>
              <a:t>A company has little influence on exchange rates, but parent companies can use several techniques to hedge the balance sheet exposures of their foreign operations. </a:t>
            </a:r>
            <a:endParaRPr lang="en-US" sz="2600" dirty="0"/>
          </a:p>
        </p:txBody>
      </p:sp>
      <p:sp>
        <p:nvSpPr>
          <p:cNvPr id="6" name="Rectangle 5"/>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
        <p:nvSpPr>
          <p:cNvPr id="9"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59</a:t>
            </a:fld>
            <a:endParaRPr lang="en-US" sz="1000" b="1" i="0" dirty="0">
              <a:effectLst/>
              <a:latin typeface="Times New Roman" pitchFamily="18" charset="0"/>
              <a:cs typeface="Times New Roman"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00" name="Rectangle 16"/>
          <p:cNvSpPr>
            <a:spLocks noGrp="1" noChangeArrowheads="1"/>
          </p:cNvSpPr>
          <p:nvPr>
            <p:ph type="title"/>
          </p:nvPr>
        </p:nvSpPr>
        <p:spPr>
          <a:xfrm>
            <a:off x="152400" y="76200"/>
            <a:ext cx="8915400" cy="1143000"/>
          </a:xfrm>
        </p:spPr>
        <p:txBody>
          <a:bodyPr/>
          <a:lstStyle/>
          <a:p>
            <a:r>
              <a:rPr lang="en-US" sz="3600" dirty="0"/>
              <a:t>Reporting Translation Adjustments – The Major Issue</a:t>
            </a:r>
          </a:p>
        </p:txBody>
      </p:sp>
      <p:sp>
        <p:nvSpPr>
          <p:cNvPr id="3" name="Rectangle 2"/>
          <p:cNvSpPr/>
          <p:nvPr/>
        </p:nvSpPr>
        <p:spPr>
          <a:xfrm>
            <a:off x="381000" y="1945481"/>
            <a:ext cx="8382000" cy="2831544"/>
          </a:xfrm>
          <a:prstGeom prst="rect">
            <a:avLst/>
          </a:prstGeom>
        </p:spPr>
        <p:txBody>
          <a:bodyPr wrap="square">
            <a:spAutoFit/>
          </a:bodyPr>
          <a:lstStyle/>
          <a:p>
            <a:pPr marL="457200" indent="-457200">
              <a:spcBef>
                <a:spcPts val="600"/>
              </a:spcBef>
              <a:spcAft>
                <a:spcPts val="600"/>
              </a:spcAft>
              <a:buFont typeface="Wingdings" panose="05000000000000000000" pitchFamily="2" charset="2"/>
              <a:buChar char="Ø"/>
            </a:pPr>
            <a:r>
              <a:rPr lang="en-US" sz="2800" b="1" dirty="0">
                <a:solidFill>
                  <a:srgbClr val="000066"/>
                </a:solidFill>
                <a:effectLst/>
              </a:rPr>
              <a:t>Should the translation adjustment be treated as a translation gain or loss reported in net income and then closed to retained earnings? </a:t>
            </a:r>
          </a:p>
          <a:p>
            <a:pPr marL="457200" indent="-457200">
              <a:spcBef>
                <a:spcPts val="600"/>
              </a:spcBef>
              <a:spcAft>
                <a:spcPts val="600"/>
              </a:spcAft>
              <a:buFont typeface="Wingdings" panose="05000000000000000000" pitchFamily="2" charset="2"/>
              <a:buChar char="Ø"/>
            </a:pPr>
            <a:r>
              <a:rPr lang="en-US" sz="2800" b="1" dirty="0">
                <a:solidFill>
                  <a:srgbClr val="000066"/>
                </a:solidFill>
                <a:effectLst/>
              </a:rPr>
              <a:t>Should the translation adjustment be treated as a direct adjustment to owners’ equity in accumulated AOCI without affecting net income? </a:t>
            </a:r>
          </a:p>
        </p:txBody>
      </p:sp>
      <p:sp>
        <p:nvSpPr>
          <p:cNvPr id="5" name="Rectangle 4"/>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
        <p:nvSpPr>
          <p:cNvPr id="6"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6</a:t>
            </a:fld>
            <a:endParaRPr lang="en-US" sz="1000" b="1" i="0" dirty="0">
              <a:effectLst/>
              <a:latin typeface="Times New Roman" pitchFamily="18" charset="0"/>
              <a:cs typeface="Times New Roman" pitchFamily="18" charset="0"/>
            </a:endParaRPr>
          </a:p>
        </p:txBody>
      </p:sp>
    </p:spTree>
    <p:extLst>
      <p:ext uri="{BB962C8B-B14F-4D97-AF65-F5344CB8AC3E}">
        <p14:creationId xmlns:p14="http://schemas.microsoft.com/office/powerpoint/2010/main" val="75211430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Rectangle 9"/>
          <p:cNvSpPr>
            <a:spLocks noGrp="1" noChangeArrowheads="1"/>
          </p:cNvSpPr>
          <p:nvPr>
            <p:ph type="title"/>
          </p:nvPr>
        </p:nvSpPr>
        <p:spPr/>
        <p:txBody>
          <a:bodyPr/>
          <a:lstStyle/>
          <a:p>
            <a:r>
              <a:rPr lang="en-US" sz="4000" i="1" dirty="0"/>
              <a:t>International Financial Reporting Standard 9</a:t>
            </a:r>
            <a:r>
              <a:rPr lang="en-US" sz="4000" dirty="0"/>
              <a:t>—Financial Instruments</a:t>
            </a:r>
          </a:p>
        </p:txBody>
      </p:sp>
      <p:sp>
        <p:nvSpPr>
          <p:cNvPr id="2" name="Content Placeholder 1"/>
          <p:cNvSpPr>
            <a:spLocks noGrp="1"/>
          </p:cNvSpPr>
          <p:nvPr>
            <p:ph idx="1"/>
          </p:nvPr>
        </p:nvSpPr>
        <p:spPr/>
        <p:txBody>
          <a:bodyPr/>
          <a:lstStyle/>
          <a:p>
            <a:pPr marL="457200" lvl="0" indent="-457200" eaLnBrk="0" hangingPunct="0">
              <a:spcBef>
                <a:spcPts val="600"/>
              </a:spcBef>
              <a:spcAft>
                <a:spcPts val="600"/>
              </a:spcAft>
              <a:buFont typeface="Wingdings" panose="05000000000000000000" pitchFamily="2" charset="2"/>
              <a:buChar char="Ø"/>
            </a:pPr>
            <a:r>
              <a:rPr lang="en-US" sz="2600" i="1" dirty="0">
                <a:solidFill>
                  <a:srgbClr val="000066"/>
                </a:solidFill>
                <a:cs typeface="+mn-cs"/>
              </a:rPr>
              <a:t>IFRS 9 </a:t>
            </a:r>
            <a:r>
              <a:rPr lang="en-US" sz="2600" dirty="0">
                <a:solidFill>
                  <a:srgbClr val="000066"/>
                </a:solidFill>
                <a:cs typeface="+mn-cs"/>
              </a:rPr>
              <a:t>allows hedge accounting for hedges of net investments in a foreign operation. </a:t>
            </a:r>
          </a:p>
          <a:p>
            <a:pPr marL="457200" lvl="0" indent="-457200" eaLnBrk="0" hangingPunct="0">
              <a:spcBef>
                <a:spcPts val="600"/>
              </a:spcBef>
              <a:spcAft>
                <a:spcPts val="600"/>
              </a:spcAft>
              <a:buFont typeface="Wingdings" panose="05000000000000000000" pitchFamily="2" charset="2"/>
              <a:buChar char="Ø"/>
            </a:pPr>
            <a:r>
              <a:rPr lang="en-US" sz="2600" dirty="0">
                <a:solidFill>
                  <a:srgbClr val="000066"/>
                </a:solidFill>
                <a:cs typeface="+mn-cs"/>
              </a:rPr>
              <a:t>A gain or loss on the hedging instrument is recognized in Accumulated Other Comprehensive Income (AOCI) along with the translation adjustment being hedged.</a:t>
            </a:r>
          </a:p>
          <a:p>
            <a:pPr marL="457200" lvl="0" indent="-457200" eaLnBrk="0" hangingPunct="0">
              <a:spcBef>
                <a:spcPts val="600"/>
              </a:spcBef>
              <a:spcAft>
                <a:spcPts val="600"/>
              </a:spcAft>
              <a:buFont typeface="Wingdings" panose="05000000000000000000" pitchFamily="2" charset="2"/>
              <a:buChar char="Ø"/>
            </a:pPr>
            <a:r>
              <a:rPr lang="en-US" sz="2600" dirty="0">
                <a:solidFill>
                  <a:srgbClr val="000066"/>
                </a:solidFill>
                <a:cs typeface="+mn-cs"/>
              </a:rPr>
              <a:t>Under both IFRS and U.S. GAAP, the cumulative translation adjustment and cumulative net gain or loss on the net investment hedge are transferred from AOCI to net income when the foreign subsidiary is sold or otherwise disposed of.</a:t>
            </a:r>
          </a:p>
          <a:p>
            <a:endParaRPr lang="en-US" dirty="0"/>
          </a:p>
        </p:txBody>
      </p:sp>
      <p:sp>
        <p:nvSpPr>
          <p:cNvPr id="5" name="Slide Number Placeholder 7"/>
          <p:cNvSpPr>
            <a:spLocks noGrp="1"/>
          </p:cNvSpPr>
          <p:nvPr>
            <p:ph type="sldNum" sz="quarter" idx="12"/>
          </p:nvPr>
        </p:nvSpPr>
        <p:spPr>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60</a:t>
            </a:fld>
            <a:endParaRPr lang="en-US" sz="1000" b="1" i="0" dirty="0">
              <a:effectLst/>
              <a:latin typeface="Times New Roman" pitchFamily="18" charset="0"/>
              <a:cs typeface="Times New Roman" pitchFamily="18" charset="0"/>
            </a:endParaRPr>
          </a:p>
        </p:txBody>
      </p:sp>
      <p:sp>
        <p:nvSpPr>
          <p:cNvPr id="6" name="Rectangle 5"/>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12383985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Rectangle 9"/>
          <p:cNvSpPr>
            <a:spLocks noGrp="1" noChangeArrowheads="1"/>
          </p:cNvSpPr>
          <p:nvPr>
            <p:ph type="title"/>
          </p:nvPr>
        </p:nvSpPr>
        <p:spPr/>
        <p:txBody>
          <a:bodyPr/>
          <a:lstStyle/>
          <a:p>
            <a:r>
              <a:rPr lang="en-US" sz="4000" dirty="0"/>
              <a:t>Disclosures Related to Translation</a:t>
            </a:r>
          </a:p>
        </p:txBody>
      </p:sp>
      <p:sp>
        <p:nvSpPr>
          <p:cNvPr id="2" name="Content Placeholder 1"/>
          <p:cNvSpPr>
            <a:spLocks noGrp="1"/>
          </p:cNvSpPr>
          <p:nvPr>
            <p:ph idx="1"/>
          </p:nvPr>
        </p:nvSpPr>
        <p:spPr/>
        <p:txBody>
          <a:bodyPr/>
          <a:lstStyle/>
          <a:p>
            <a:pPr marL="457200" lvl="0" indent="-457200" eaLnBrk="0" hangingPunct="0">
              <a:spcBef>
                <a:spcPts val="600"/>
              </a:spcBef>
              <a:spcAft>
                <a:spcPts val="600"/>
              </a:spcAft>
              <a:buFont typeface="Wingdings" panose="05000000000000000000" pitchFamily="2" charset="2"/>
              <a:buChar char="Ø"/>
            </a:pPr>
            <a:r>
              <a:rPr lang="en-US" sz="2600" dirty="0">
                <a:cs typeface="+mn-cs"/>
              </a:rPr>
              <a:t>Current standards require firms to present an analysis of the change in the cumulative translation adjustment account in the financial statements or notes thereto. </a:t>
            </a:r>
          </a:p>
          <a:p>
            <a:pPr marL="457200" lvl="0" indent="-457200" eaLnBrk="0" hangingPunct="0">
              <a:spcBef>
                <a:spcPts val="600"/>
              </a:spcBef>
              <a:spcAft>
                <a:spcPts val="600"/>
              </a:spcAft>
              <a:buFont typeface="Wingdings" panose="05000000000000000000" pitchFamily="2" charset="2"/>
              <a:buChar char="Ø"/>
            </a:pPr>
            <a:r>
              <a:rPr lang="en-US" sz="2600" dirty="0">
                <a:cs typeface="+mn-cs"/>
              </a:rPr>
              <a:t>Many companies comply with this requirement directly in their statement of comprehensive income. Other companies provide separate disclosure in the notes.</a:t>
            </a:r>
          </a:p>
          <a:p>
            <a:pPr marL="457200" lvl="0" indent="-457200" eaLnBrk="0" hangingPunct="0">
              <a:spcBef>
                <a:spcPts val="600"/>
              </a:spcBef>
              <a:spcAft>
                <a:spcPts val="600"/>
              </a:spcAft>
              <a:buFont typeface="Wingdings" panose="05000000000000000000" pitchFamily="2" charset="2"/>
              <a:buChar char="Ø"/>
            </a:pPr>
            <a:r>
              <a:rPr lang="en-US" sz="2800" dirty="0">
                <a:cs typeface="+mn-cs"/>
              </a:rPr>
              <a:t>Although not specifically required to do so, many companies describe their translation procedures in their “summary of significant accounting policies” in the notes to the financial statements. </a:t>
            </a:r>
            <a:endParaRPr lang="en-US" sz="2600" dirty="0">
              <a:cs typeface="+mn-cs"/>
            </a:endParaRPr>
          </a:p>
        </p:txBody>
      </p:sp>
      <p:sp>
        <p:nvSpPr>
          <p:cNvPr id="5" name="Slide Number Placeholder 7"/>
          <p:cNvSpPr>
            <a:spLocks noGrp="1"/>
          </p:cNvSpPr>
          <p:nvPr>
            <p:ph type="sldNum" sz="quarter" idx="12"/>
          </p:nvPr>
        </p:nvSpPr>
        <p:spPr>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61</a:t>
            </a:fld>
            <a:endParaRPr lang="en-US" sz="1000" b="1" i="0" dirty="0">
              <a:effectLst/>
              <a:latin typeface="Times New Roman" pitchFamily="18" charset="0"/>
              <a:cs typeface="Times New Roman" pitchFamily="18" charset="0"/>
            </a:endParaRPr>
          </a:p>
        </p:txBody>
      </p:sp>
      <p:sp>
        <p:nvSpPr>
          <p:cNvPr id="6" name="Rectangle 5"/>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74220806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Rectangle 9"/>
          <p:cNvSpPr>
            <a:spLocks noGrp="1" noChangeArrowheads="1"/>
          </p:cNvSpPr>
          <p:nvPr>
            <p:ph type="title"/>
          </p:nvPr>
        </p:nvSpPr>
        <p:spPr/>
        <p:txBody>
          <a:bodyPr/>
          <a:lstStyle/>
          <a:p>
            <a:r>
              <a:rPr lang="en-US" sz="4000" dirty="0"/>
              <a:t>Learning Objective 10-6</a:t>
            </a:r>
          </a:p>
        </p:txBody>
      </p:sp>
      <p:sp>
        <p:nvSpPr>
          <p:cNvPr id="3" name="Content Placeholder 2"/>
          <p:cNvSpPr>
            <a:spLocks noGrp="1"/>
          </p:cNvSpPr>
          <p:nvPr>
            <p:ph idx="1"/>
          </p:nvPr>
        </p:nvSpPr>
        <p:spPr/>
        <p:txBody>
          <a:bodyPr/>
          <a:lstStyle/>
          <a:p>
            <a:pPr marL="0" lvl="0" indent="0" eaLnBrk="0" hangingPunct="0">
              <a:spcBef>
                <a:spcPct val="0"/>
              </a:spcBef>
            </a:pPr>
            <a:endParaRPr lang="en-US" dirty="0">
              <a:cs typeface="+mn-cs"/>
            </a:endParaRPr>
          </a:p>
          <a:p>
            <a:pPr marL="0" lvl="0" indent="0" eaLnBrk="0" hangingPunct="0">
              <a:spcBef>
                <a:spcPct val="0"/>
              </a:spcBef>
            </a:pPr>
            <a:r>
              <a:rPr lang="en-US" dirty="0">
                <a:cs typeface="+mn-cs"/>
              </a:rPr>
              <a:t>Prepare a consolidation worksheet for a parent and its foreign subsidiary.</a:t>
            </a:r>
          </a:p>
          <a:p>
            <a:endParaRPr lang="en-US" dirty="0"/>
          </a:p>
        </p:txBody>
      </p:sp>
      <p:sp>
        <p:nvSpPr>
          <p:cNvPr id="5" name="Slide Number Placeholder 7"/>
          <p:cNvSpPr>
            <a:spLocks noGrp="1"/>
          </p:cNvSpPr>
          <p:nvPr>
            <p:ph type="sldNum" sz="quarter" idx="12"/>
          </p:nvPr>
        </p:nvSpPr>
        <p:spPr>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62</a:t>
            </a:fld>
            <a:endParaRPr lang="en-US" sz="1000" b="1" i="0" dirty="0">
              <a:effectLst/>
              <a:latin typeface="Times New Roman" pitchFamily="18" charset="0"/>
              <a:cs typeface="Times New Roman" pitchFamily="18" charset="0"/>
            </a:endParaRPr>
          </a:p>
        </p:txBody>
      </p:sp>
      <p:sp>
        <p:nvSpPr>
          <p:cNvPr id="6" name="Rectangle 5"/>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27298915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16114" y="76200"/>
            <a:ext cx="8799286" cy="1143000"/>
          </a:xfrm>
        </p:spPr>
        <p:txBody>
          <a:bodyPr/>
          <a:lstStyle/>
          <a:p>
            <a:r>
              <a:rPr lang="en-US" sz="3600" dirty="0"/>
              <a:t>Consolidation of a Foreign Subsidiary: </a:t>
            </a:r>
            <a:br>
              <a:rPr lang="en-US" sz="3600" dirty="0"/>
            </a:br>
            <a:r>
              <a:rPr lang="en-US" sz="3600" dirty="0"/>
              <a:t>Part I</a:t>
            </a:r>
          </a:p>
        </p:txBody>
      </p:sp>
      <p:sp>
        <p:nvSpPr>
          <p:cNvPr id="3" name="Content Placeholder 2"/>
          <p:cNvSpPr>
            <a:spLocks noGrp="1"/>
          </p:cNvSpPr>
          <p:nvPr>
            <p:ph idx="1"/>
          </p:nvPr>
        </p:nvSpPr>
        <p:spPr>
          <a:xfrm>
            <a:off x="304800" y="1524000"/>
            <a:ext cx="8458200" cy="4525963"/>
          </a:xfrm>
        </p:spPr>
        <p:txBody>
          <a:bodyPr/>
          <a:lstStyle/>
          <a:p>
            <a:pPr marL="0" indent="0"/>
            <a:r>
              <a:rPr lang="en-US" sz="1800" dirty="0"/>
              <a:t>On January 1, 2020, Altman, Inc., a U.S.-based manufacturing firm, acquired 100 percent of Bradford Ltd. in Great Britain. Altman paid 25 million British pounds (£25,000,000), which equaled Bradford’s fair value. </a:t>
            </a:r>
          </a:p>
          <a:p>
            <a:pPr marL="0" indent="0"/>
            <a:endParaRPr lang="en-US" sz="1800" dirty="0"/>
          </a:p>
          <a:p>
            <a:r>
              <a:rPr lang="en-US" sz="1800" dirty="0"/>
              <a:t>Bradford’s balance sheet on January 1, 2020:</a:t>
            </a:r>
          </a:p>
          <a:p>
            <a:pPr>
              <a:tabLst>
                <a:tab pos="4572000" algn="l"/>
              </a:tabLst>
            </a:pPr>
            <a:r>
              <a:rPr lang="en-US" sz="1800" dirty="0"/>
              <a:t>Cash . . . . . . . . . . . . . . . . . . . . . . . . £    925,000  	Accounts payable .. £    675,000</a:t>
            </a:r>
          </a:p>
          <a:p>
            <a:pPr>
              <a:tabLst>
                <a:tab pos="4572000" algn="l"/>
              </a:tabLst>
            </a:pPr>
            <a:r>
              <a:rPr lang="en-US" sz="1800" dirty="0"/>
              <a:t>Accounts receivable . . . . . . . . . .  . .  1,400,000  	Long-term debt . . . .  .4,000,000</a:t>
            </a:r>
          </a:p>
          <a:p>
            <a:pPr>
              <a:tabLst>
                <a:tab pos="4572000" algn="l"/>
              </a:tabLst>
            </a:pPr>
            <a:r>
              <a:rPr lang="en-US" sz="1800" dirty="0"/>
              <a:t>Inventory . . . . . . . . . . . . . . . . . . . . .  6,050,000  	Common stock. . . . . 20,000,000</a:t>
            </a:r>
          </a:p>
          <a:p>
            <a:pPr>
              <a:tabLst>
                <a:tab pos="4572000" algn="l"/>
              </a:tabLst>
            </a:pPr>
            <a:r>
              <a:rPr lang="en-US" sz="1800" dirty="0"/>
              <a:t>Property, plant &amp; equipment (net) </a:t>
            </a:r>
            <a:r>
              <a:rPr lang="en-US" sz="1800" u="sng" dirty="0"/>
              <a:t>19,000,000</a:t>
            </a:r>
            <a:r>
              <a:rPr lang="en-US" sz="1800" dirty="0"/>
              <a:t> 	Retained earnings . .  </a:t>
            </a:r>
            <a:r>
              <a:rPr lang="en-US" sz="1800" u="sng" dirty="0"/>
              <a:t>2,700,000</a:t>
            </a:r>
          </a:p>
          <a:p>
            <a:pPr>
              <a:tabLst>
                <a:tab pos="4967288" algn="l"/>
              </a:tabLst>
            </a:pPr>
            <a:r>
              <a:rPr lang="en-US" sz="1800" dirty="0"/>
              <a:t>	Total . . . . . . . . . . . . . . . . . . . . .£ 27,375,000 	Total . . . . . . .  £  27,375,000</a:t>
            </a:r>
          </a:p>
        </p:txBody>
      </p:sp>
      <p:sp>
        <p:nvSpPr>
          <p:cNvPr id="8" name="Rectangle 7"/>
          <p:cNvSpPr/>
          <p:nvPr/>
        </p:nvSpPr>
        <p:spPr>
          <a:xfrm>
            <a:off x="171450" y="5048565"/>
            <a:ext cx="8458200" cy="1400383"/>
          </a:xfrm>
          <a:prstGeom prst="rect">
            <a:avLst/>
          </a:prstGeom>
        </p:spPr>
        <p:txBody>
          <a:bodyPr wrap="square">
            <a:spAutoFit/>
          </a:bodyPr>
          <a:lstStyle/>
          <a:p>
            <a:pPr marL="342900" indent="-342900">
              <a:spcBef>
                <a:spcPts val="600"/>
              </a:spcBef>
              <a:buFont typeface="Wingdings" panose="05000000000000000000" pitchFamily="2" charset="2"/>
              <a:buChar char="Ø"/>
            </a:pPr>
            <a:r>
              <a:rPr lang="en-US" sz="2000" b="1" dirty="0">
                <a:solidFill>
                  <a:srgbClr val="002060"/>
                </a:solidFill>
                <a:effectLst/>
              </a:rPr>
              <a:t>The £2,300,000 excess of fair value over book value results from undervalued land (part of Property, plant &amp; equipment) and therefore is not subject to amortization. </a:t>
            </a:r>
          </a:p>
          <a:p>
            <a:pPr marL="342900" indent="-342900">
              <a:spcBef>
                <a:spcPts val="600"/>
              </a:spcBef>
              <a:buFont typeface="Wingdings" panose="05000000000000000000" pitchFamily="2" charset="2"/>
              <a:buChar char="Ø"/>
            </a:pPr>
            <a:r>
              <a:rPr lang="en-US" sz="2000" b="1" dirty="0">
                <a:solidFill>
                  <a:srgbClr val="002060"/>
                </a:solidFill>
                <a:effectLst/>
              </a:rPr>
              <a:t>Altman uses the equity method to account for its investment in Bradford.</a:t>
            </a:r>
          </a:p>
        </p:txBody>
      </p:sp>
      <p:sp>
        <p:nvSpPr>
          <p:cNvPr id="7"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63</a:t>
            </a:fld>
            <a:endParaRPr lang="en-US" sz="1000" b="1" i="0" dirty="0">
              <a:effectLst/>
              <a:latin typeface="Times New Roman" pitchFamily="18" charset="0"/>
              <a:cs typeface="Times New Roman" pitchFamily="18" charset="0"/>
            </a:endParaRPr>
          </a:p>
        </p:txBody>
      </p:sp>
      <p:sp>
        <p:nvSpPr>
          <p:cNvPr id="6" name="Rectangle 5"/>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
            <a:ext cx="8610600" cy="1143000"/>
          </a:xfrm>
        </p:spPr>
        <p:txBody>
          <a:bodyPr/>
          <a:lstStyle/>
          <a:p>
            <a:r>
              <a:rPr lang="en-US" sz="3600" dirty="0"/>
              <a:t>Consolidation of a Foreign Subsidiary: Part 2</a:t>
            </a:r>
          </a:p>
        </p:txBody>
      </p:sp>
      <p:sp>
        <p:nvSpPr>
          <p:cNvPr id="10" name="Rectangle 9"/>
          <p:cNvSpPr/>
          <p:nvPr/>
        </p:nvSpPr>
        <p:spPr>
          <a:xfrm>
            <a:off x="533400" y="1371600"/>
            <a:ext cx="8382000" cy="1200329"/>
          </a:xfrm>
          <a:prstGeom prst="rect">
            <a:avLst/>
          </a:prstGeom>
        </p:spPr>
        <p:txBody>
          <a:bodyPr wrap="square">
            <a:spAutoFit/>
          </a:bodyPr>
          <a:lstStyle/>
          <a:p>
            <a:r>
              <a:rPr lang="en-US" b="1" dirty="0">
                <a:solidFill>
                  <a:srgbClr val="002060"/>
                </a:solidFill>
                <a:effectLst/>
              </a:rPr>
              <a:t>On December 31, 2021, two years after the acquisition date, Bradford submitted the following trial balance for consolidation (credit balances are in parentheses):</a:t>
            </a:r>
          </a:p>
        </p:txBody>
      </p:sp>
      <p:sp>
        <p:nvSpPr>
          <p:cNvPr id="7"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64</a:t>
            </a:fld>
            <a:endParaRPr lang="en-US" sz="1000" b="1" i="0" dirty="0">
              <a:effectLst/>
              <a:latin typeface="Times New Roman" pitchFamily="18" charset="0"/>
              <a:cs typeface="Times New Roman" pitchFamily="18" charset="0"/>
            </a:endParaRPr>
          </a:p>
        </p:txBody>
      </p:sp>
      <p:sp>
        <p:nvSpPr>
          <p:cNvPr id="6" name="Rectangle 5"/>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pic>
        <p:nvPicPr>
          <p:cNvPr id="3" name="Picture 2"/>
          <p:cNvPicPr>
            <a:picLocks noChangeAspect="1"/>
          </p:cNvPicPr>
          <p:nvPr/>
        </p:nvPicPr>
        <p:blipFill>
          <a:blip r:embed="rId3"/>
          <a:stretch>
            <a:fillRect/>
          </a:stretch>
        </p:blipFill>
        <p:spPr>
          <a:xfrm>
            <a:off x="2148543" y="2724329"/>
            <a:ext cx="5361254" cy="3586628"/>
          </a:xfrm>
          <a:prstGeom prst="rect">
            <a:avLst/>
          </a:prstGeom>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
            <a:ext cx="8610600" cy="1143000"/>
          </a:xfrm>
        </p:spPr>
        <p:txBody>
          <a:bodyPr/>
          <a:lstStyle/>
          <a:p>
            <a:r>
              <a:rPr lang="en-US" sz="3600" dirty="0"/>
              <a:t>Consolidation of a Foreign Subsidiary:</a:t>
            </a:r>
            <a:r>
              <a:rPr lang="en-US" sz="3600" baseline="0" dirty="0"/>
              <a:t> </a:t>
            </a:r>
            <a:r>
              <a:rPr lang="en-US" sz="3600" dirty="0"/>
              <a:t>Part 3</a:t>
            </a:r>
          </a:p>
        </p:txBody>
      </p:sp>
      <p:sp>
        <p:nvSpPr>
          <p:cNvPr id="10" name="Rectangle 9"/>
          <p:cNvSpPr/>
          <p:nvPr/>
        </p:nvSpPr>
        <p:spPr>
          <a:xfrm>
            <a:off x="381000" y="1500187"/>
            <a:ext cx="8534400" cy="2462213"/>
          </a:xfrm>
          <a:prstGeom prst="rect">
            <a:avLst/>
          </a:prstGeom>
        </p:spPr>
        <p:txBody>
          <a:bodyPr wrap="square">
            <a:spAutoFit/>
          </a:bodyPr>
          <a:lstStyle/>
          <a:p>
            <a:pPr marL="342900" indent="-342900">
              <a:spcBef>
                <a:spcPts val="600"/>
              </a:spcBef>
              <a:buFont typeface="Wingdings" panose="05000000000000000000" pitchFamily="2" charset="2"/>
              <a:buChar char="Ø"/>
            </a:pPr>
            <a:r>
              <a:rPr lang="en-US" b="1" dirty="0">
                <a:solidFill>
                  <a:srgbClr val="000066"/>
                </a:solidFill>
                <a:effectLst/>
              </a:rPr>
              <a:t>Although Bradford generated net income of £1,100,000 in 2020, it neither declared nor paid dividends that year. </a:t>
            </a:r>
          </a:p>
          <a:p>
            <a:pPr marL="342900" indent="-342900">
              <a:spcBef>
                <a:spcPts val="600"/>
              </a:spcBef>
              <a:buFont typeface="Wingdings" panose="05000000000000000000" pitchFamily="2" charset="2"/>
              <a:buChar char="Ø"/>
            </a:pPr>
            <a:r>
              <a:rPr lang="en-US" b="1" dirty="0">
                <a:solidFill>
                  <a:srgbClr val="000066"/>
                </a:solidFill>
                <a:effectLst/>
              </a:rPr>
              <a:t>Other than the payment of dividends in 2021, no intra-entity transactions occurred between the two affiliates. </a:t>
            </a:r>
          </a:p>
          <a:p>
            <a:pPr marL="342900" indent="-342900">
              <a:spcBef>
                <a:spcPts val="600"/>
              </a:spcBef>
              <a:buFont typeface="Wingdings" panose="05000000000000000000" pitchFamily="2" charset="2"/>
              <a:buChar char="Ø"/>
            </a:pPr>
            <a:r>
              <a:rPr lang="en-US" b="1" dirty="0">
                <a:solidFill>
                  <a:srgbClr val="000066"/>
                </a:solidFill>
                <a:effectLst/>
              </a:rPr>
              <a:t>Altman has determined the British pound to be Bradford’s functional currency. </a:t>
            </a:r>
          </a:p>
        </p:txBody>
      </p:sp>
      <p:sp>
        <p:nvSpPr>
          <p:cNvPr id="11" name="Rectangle 10"/>
          <p:cNvSpPr/>
          <p:nvPr/>
        </p:nvSpPr>
        <p:spPr>
          <a:xfrm>
            <a:off x="1143000" y="3957935"/>
            <a:ext cx="7086600" cy="461665"/>
          </a:xfrm>
          <a:prstGeom prst="rect">
            <a:avLst/>
          </a:prstGeom>
        </p:spPr>
        <p:txBody>
          <a:bodyPr wrap="square">
            <a:spAutoFit/>
          </a:bodyPr>
          <a:lstStyle/>
          <a:p>
            <a:r>
              <a:rPr lang="en-US" b="1" dirty="0">
                <a:solidFill>
                  <a:srgbClr val="000066"/>
                </a:solidFill>
                <a:effectLst/>
              </a:rPr>
              <a:t>Relevant exchange rates for the British pound were:</a:t>
            </a:r>
          </a:p>
        </p:txBody>
      </p:sp>
      <p:sp>
        <p:nvSpPr>
          <p:cNvPr id="7"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65</a:t>
            </a:fld>
            <a:endParaRPr lang="en-US" sz="1000" b="1" i="0" dirty="0">
              <a:effectLst/>
              <a:latin typeface="Times New Roman" pitchFamily="18" charset="0"/>
              <a:cs typeface="Times New Roman" pitchFamily="18" charset="0"/>
            </a:endParaRPr>
          </a:p>
        </p:txBody>
      </p:sp>
      <p:sp>
        <p:nvSpPr>
          <p:cNvPr id="8" name="Rectangle 7"/>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pic>
        <p:nvPicPr>
          <p:cNvPr id="3" name="Picture 2"/>
          <p:cNvPicPr>
            <a:picLocks noChangeAspect="1"/>
          </p:cNvPicPr>
          <p:nvPr/>
        </p:nvPicPr>
        <p:blipFill>
          <a:blip r:embed="rId3"/>
          <a:stretch>
            <a:fillRect/>
          </a:stretch>
        </p:blipFill>
        <p:spPr>
          <a:xfrm>
            <a:off x="495300" y="4653643"/>
            <a:ext cx="8327642" cy="1181100"/>
          </a:xfrm>
          <a:prstGeom prst="rect">
            <a:avLst/>
          </a:prstGeom>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17714" y="76200"/>
            <a:ext cx="8697686" cy="1143000"/>
          </a:xfrm>
        </p:spPr>
        <p:txBody>
          <a:bodyPr/>
          <a:lstStyle/>
          <a:p>
            <a:r>
              <a:rPr lang="en-US" sz="3600" dirty="0"/>
              <a:t>Consolidation of a Foreign Subsidiary:</a:t>
            </a:r>
            <a:r>
              <a:rPr lang="en-US" sz="3600" baseline="0" dirty="0"/>
              <a:t> </a:t>
            </a:r>
            <a:r>
              <a:rPr lang="en-US" sz="3600" dirty="0"/>
              <a:t>Part 4</a:t>
            </a:r>
          </a:p>
        </p:txBody>
      </p:sp>
      <p:sp>
        <p:nvSpPr>
          <p:cNvPr id="8" name="Content Placeholder 7"/>
          <p:cNvSpPr>
            <a:spLocks noGrp="1"/>
          </p:cNvSpPr>
          <p:nvPr>
            <p:ph idx="1"/>
          </p:nvPr>
        </p:nvSpPr>
        <p:spPr>
          <a:xfrm>
            <a:off x="304800" y="1600200"/>
            <a:ext cx="8382000" cy="4525963"/>
          </a:xfrm>
        </p:spPr>
        <p:txBody>
          <a:bodyPr/>
          <a:lstStyle/>
          <a:p>
            <a:pPr marL="457200" indent="-457200">
              <a:buFont typeface="Wingdings" panose="05000000000000000000" pitchFamily="2" charset="2"/>
              <a:buChar char="Ø"/>
            </a:pPr>
            <a:r>
              <a:rPr lang="en-US" sz="2800" dirty="0">
                <a:solidFill>
                  <a:srgbClr val="000066"/>
                </a:solidFill>
              </a:rPr>
              <a:t>The initial step in consolidating the foreign subsidiary is to translate its trial balance from British pounds into U.S. dollars. </a:t>
            </a:r>
          </a:p>
          <a:p>
            <a:pPr marL="457200" indent="-457200">
              <a:buFont typeface="Wingdings" panose="05000000000000000000" pitchFamily="2" charset="2"/>
              <a:buChar char="Ø"/>
            </a:pPr>
            <a:r>
              <a:rPr lang="en-US" sz="2800" dirty="0">
                <a:solidFill>
                  <a:srgbClr val="000066"/>
                </a:solidFill>
              </a:rPr>
              <a:t>Because the British pound has been determined to be the functional currency, this translation uses the current rate method. </a:t>
            </a:r>
          </a:p>
          <a:p>
            <a:pPr marL="457200" indent="-457200">
              <a:buFont typeface="Wingdings" panose="05000000000000000000" pitchFamily="2" charset="2"/>
              <a:buChar char="Ø"/>
            </a:pPr>
            <a:r>
              <a:rPr lang="en-US" sz="2800" dirty="0">
                <a:solidFill>
                  <a:srgbClr val="000066"/>
                </a:solidFill>
              </a:rPr>
              <a:t>The historical exchange rate for translating Bradford’s common stock and January 1, 2020, retained earnings is the exchange rate that existed at the acquisition date—$1.51.</a:t>
            </a:r>
          </a:p>
        </p:txBody>
      </p:sp>
      <p:sp>
        <p:nvSpPr>
          <p:cNvPr id="5"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66</a:t>
            </a:fld>
            <a:endParaRPr lang="en-US" sz="1000" b="1" i="0" dirty="0">
              <a:effectLst/>
              <a:latin typeface="Times New Roman" pitchFamily="18" charset="0"/>
              <a:cs typeface="Times New Roman" pitchFamily="18" charset="0"/>
            </a:endParaRPr>
          </a:p>
        </p:txBody>
      </p:sp>
      <p:sp>
        <p:nvSpPr>
          <p:cNvPr id="6" name="Rectangle 5"/>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Consolidation of a Foreign Subsidiary:</a:t>
            </a:r>
            <a:r>
              <a:rPr lang="en-US" sz="3600" baseline="0" dirty="0"/>
              <a:t> </a:t>
            </a:r>
            <a:r>
              <a:rPr lang="en-US" sz="3600" dirty="0"/>
              <a:t>Part 5</a:t>
            </a:r>
          </a:p>
        </p:txBody>
      </p:sp>
      <p:pic>
        <p:nvPicPr>
          <p:cNvPr id="5" name="Content Placeholder 4" descr="Screen Shot 2019-10-01 at 3.15.46 PM.png"/>
          <p:cNvPicPr>
            <a:picLocks noGrp="1" noChangeAspect="1"/>
          </p:cNvPicPr>
          <p:nvPr>
            <p:ph idx="1"/>
          </p:nvPr>
        </p:nvPicPr>
        <p:blipFill>
          <a:blip r:embed="rId3">
            <a:extLst>
              <a:ext uri="{28A0092B-C50C-407E-A947-70E740481C1C}">
                <a14:useLocalDpi xmlns:a14="http://schemas.microsoft.com/office/drawing/2010/main" val="0"/>
              </a:ext>
            </a:extLst>
          </a:blip>
          <a:srcRect l="-4999" r="-4999"/>
          <a:stretch>
            <a:fillRect/>
          </a:stretch>
        </p:blipFill>
        <p:spPr>
          <a:xfrm>
            <a:off x="304800" y="1874837"/>
            <a:ext cx="8382000" cy="4525963"/>
          </a:xfrm>
        </p:spPr>
      </p:pic>
      <p:sp>
        <p:nvSpPr>
          <p:cNvPr id="7" name="Slide Number Placeholder 7"/>
          <p:cNvSpPr>
            <a:spLocks noGrp="1"/>
          </p:cNvSpPr>
          <p:nvPr>
            <p:ph type="sldNum" sz="quarter" idx="12"/>
          </p:nvPr>
        </p:nvSpPr>
        <p:spPr>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67</a:t>
            </a:fld>
            <a:endParaRPr lang="en-US" sz="1000" b="1" i="0" dirty="0">
              <a:effectLst/>
              <a:latin typeface="Times New Roman" pitchFamily="18" charset="0"/>
              <a:cs typeface="Times New Roman" pitchFamily="18" charset="0"/>
            </a:endParaRPr>
          </a:p>
        </p:txBody>
      </p:sp>
      <p:sp>
        <p:nvSpPr>
          <p:cNvPr id="8" name="Rectangle 7"/>
          <p:cNvSpPr/>
          <p:nvPr/>
        </p:nvSpPr>
        <p:spPr>
          <a:xfrm>
            <a:off x="1447800" y="1295400"/>
            <a:ext cx="6858000" cy="461665"/>
          </a:xfrm>
          <a:prstGeom prst="rect">
            <a:avLst/>
          </a:prstGeom>
        </p:spPr>
        <p:txBody>
          <a:bodyPr wrap="square">
            <a:spAutoFit/>
          </a:bodyPr>
          <a:lstStyle/>
          <a:p>
            <a:r>
              <a:rPr lang="en-US" b="1" dirty="0">
                <a:solidFill>
                  <a:srgbClr val="002060"/>
                </a:solidFill>
                <a:effectLst/>
              </a:rPr>
              <a:t>Translation of Foreign Subsidiary Trial Balance</a:t>
            </a:r>
            <a:endParaRPr lang="en-US" dirty="0">
              <a:solidFill>
                <a:srgbClr val="002060"/>
              </a:solidFill>
              <a:effectLst/>
            </a:endParaRPr>
          </a:p>
        </p:txBody>
      </p:sp>
      <p:sp>
        <p:nvSpPr>
          <p:cNvPr id="9" name="Rectangle 8"/>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76200"/>
            <a:ext cx="8686800" cy="1143000"/>
          </a:xfrm>
        </p:spPr>
        <p:txBody>
          <a:bodyPr/>
          <a:lstStyle/>
          <a:p>
            <a:r>
              <a:rPr lang="en-US" sz="3600" dirty="0"/>
              <a:t>Consolidation of a Foreign Subsidiary:</a:t>
            </a:r>
            <a:r>
              <a:rPr lang="en-US" sz="3600" baseline="0" dirty="0"/>
              <a:t> </a:t>
            </a:r>
            <a:r>
              <a:rPr lang="en-US" sz="3600" dirty="0"/>
              <a:t>Part 6</a:t>
            </a:r>
          </a:p>
        </p:txBody>
      </p:sp>
      <p:sp>
        <p:nvSpPr>
          <p:cNvPr id="7"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68</a:t>
            </a:fld>
            <a:endParaRPr lang="en-US" sz="1000" b="1" i="0" dirty="0">
              <a:effectLst/>
              <a:latin typeface="Times New Roman" pitchFamily="18" charset="0"/>
              <a:cs typeface="Times New Roman" pitchFamily="18" charset="0"/>
            </a:endParaRPr>
          </a:p>
        </p:txBody>
      </p:sp>
      <p:sp>
        <p:nvSpPr>
          <p:cNvPr id="4" name="Rectangle 3"/>
          <p:cNvSpPr/>
          <p:nvPr/>
        </p:nvSpPr>
        <p:spPr>
          <a:xfrm>
            <a:off x="152400" y="4876800"/>
            <a:ext cx="8534400" cy="1646605"/>
          </a:xfrm>
          <a:prstGeom prst="rect">
            <a:avLst/>
          </a:prstGeom>
        </p:spPr>
        <p:txBody>
          <a:bodyPr wrap="square">
            <a:spAutoFit/>
          </a:bodyPr>
          <a:lstStyle/>
          <a:p>
            <a:pPr marL="342900" indent="-342900">
              <a:spcBef>
                <a:spcPts val="600"/>
              </a:spcBef>
              <a:buFont typeface="Wingdings" panose="05000000000000000000" pitchFamily="2" charset="2"/>
              <a:buChar char="Ø"/>
            </a:pPr>
            <a:r>
              <a:rPr lang="en-US" b="1" dirty="0">
                <a:solidFill>
                  <a:srgbClr val="000066"/>
                </a:solidFill>
                <a:effectLst/>
              </a:rPr>
              <a:t>The translation adjustment in 2020 is positive because the British pound appreciated against the U.S. dollar that year. </a:t>
            </a:r>
          </a:p>
          <a:p>
            <a:pPr marL="342900" indent="-342900">
              <a:spcBef>
                <a:spcPts val="600"/>
              </a:spcBef>
              <a:buFont typeface="Wingdings" panose="05000000000000000000" pitchFamily="2" charset="2"/>
              <a:buChar char="Ø"/>
            </a:pPr>
            <a:r>
              <a:rPr lang="en-US" b="1" dirty="0">
                <a:solidFill>
                  <a:srgbClr val="000066"/>
                </a:solidFill>
                <a:effectLst/>
              </a:rPr>
              <a:t>The translation adjustment in 2021 is negative because the British pound depreciated against the U.S. dollar that year. </a:t>
            </a:r>
          </a:p>
        </p:txBody>
      </p:sp>
      <p:sp>
        <p:nvSpPr>
          <p:cNvPr id="6" name="Rectangle 5"/>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pic>
        <p:nvPicPr>
          <p:cNvPr id="5" name="Picture 4" descr="Screen Shot 2019-10-01 at 3.16.58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3000" y="1295400"/>
            <a:ext cx="6248400" cy="3689107"/>
          </a:xfrm>
          <a:prstGeom prst="rect">
            <a:avLst/>
          </a:prstGeom>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763000" cy="1143000"/>
          </a:xfrm>
        </p:spPr>
        <p:txBody>
          <a:bodyPr/>
          <a:lstStyle/>
          <a:p>
            <a:r>
              <a:rPr lang="en-US" sz="3600" dirty="0"/>
              <a:t>Determination of Balance in Investment</a:t>
            </a:r>
          </a:p>
        </p:txBody>
      </p:sp>
      <p:sp>
        <p:nvSpPr>
          <p:cNvPr id="3" name="Rectangle 2"/>
          <p:cNvSpPr/>
          <p:nvPr/>
        </p:nvSpPr>
        <p:spPr>
          <a:xfrm>
            <a:off x="198120" y="5486400"/>
            <a:ext cx="8763000" cy="800219"/>
          </a:xfrm>
          <a:prstGeom prst="rect">
            <a:avLst/>
          </a:prstGeom>
        </p:spPr>
        <p:txBody>
          <a:bodyPr wrap="square">
            <a:spAutoFit/>
          </a:bodyPr>
          <a:lstStyle/>
          <a:p>
            <a:pPr marL="342900" indent="-342900">
              <a:buFont typeface="Wingdings" panose="05000000000000000000" pitchFamily="2" charset="2"/>
              <a:buChar char="Ø"/>
            </a:pPr>
            <a:r>
              <a:rPr lang="en-US" sz="2300" b="1" dirty="0">
                <a:solidFill>
                  <a:srgbClr val="000066"/>
                </a:solidFill>
                <a:effectLst/>
              </a:rPr>
              <a:t>As a result of these two journal entries, Altman has a cumulative translation adjustment of $401,500 on its separate balance sheet.</a:t>
            </a:r>
          </a:p>
        </p:txBody>
      </p:sp>
      <p:sp>
        <p:nvSpPr>
          <p:cNvPr id="7"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69</a:t>
            </a:fld>
            <a:endParaRPr lang="en-US" sz="1000" b="1" i="0" dirty="0">
              <a:effectLst/>
              <a:latin typeface="Times New Roman" pitchFamily="18" charset="0"/>
              <a:cs typeface="Times New Roman" pitchFamily="18" charset="0"/>
            </a:endParaRPr>
          </a:p>
        </p:txBody>
      </p:sp>
      <p:sp>
        <p:nvSpPr>
          <p:cNvPr id="4" name="Rectangle 3"/>
          <p:cNvSpPr/>
          <p:nvPr/>
        </p:nvSpPr>
        <p:spPr>
          <a:xfrm>
            <a:off x="152400" y="1371600"/>
            <a:ext cx="8945880" cy="1508105"/>
          </a:xfrm>
          <a:prstGeom prst="rect">
            <a:avLst/>
          </a:prstGeom>
        </p:spPr>
        <p:txBody>
          <a:bodyPr wrap="square">
            <a:spAutoFit/>
          </a:bodyPr>
          <a:lstStyle/>
          <a:p>
            <a:pPr marL="342900" indent="-342900">
              <a:buFont typeface="Wingdings" panose="05000000000000000000" pitchFamily="2" charset="2"/>
              <a:buChar char="Ø"/>
            </a:pPr>
            <a:r>
              <a:rPr lang="en-US" sz="2300" b="1" dirty="0">
                <a:solidFill>
                  <a:srgbClr val="000066"/>
                </a:solidFill>
                <a:effectLst/>
              </a:rPr>
              <a:t>The translation adjustment calculated each year is included in the Investment in Bradford account to update the foreign currency investment to its U.S. dollar equivalent. The counterpart is recorded as a translation adjustment on Altman’s books:</a:t>
            </a:r>
          </a:p>
        </p:txBody>
      </p:sp>
      <p:sp>
        <p:nvSpPr>
          <p:cNvPr id="8" name="Rectangle 7"/>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pic>
        <p:nvPicPr>
          <p:cNvPr id="5" name="Picture 4"/>
          <p:cNvPicPr>
            <a:picLocks noChangeAspect="1"/>
          </p:cNvPicPr>
          <p:nvPr/>
        </p:nvPicPr>
        <p:blipFill>
          <a:blip r:embed="rId3"/>
          <a:stretch>
            <a:fillRect/>
          </a:stretch>
        </p:blipFill>
        <p:spPr>
          <a:xfrm>
            <a:off x="838200" y="3025181"/>
            <a:ext cx="7391400" cy="251234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Rectangle 9"/>
          <p:cNvSpPr>
            <a:spLocks noGrp="1" noChangeArrowheads="1"/>
          </p:cNvSpPr>
          <p:nvPr>
            <p:ph type="title"/>
          </p:nvPr>
        </p:nvSpPr>
        <p:spPr/>
        <p:txBody>
          <a:bodyPr/>
          <a:lstStyle/>
          <a:p>
            <a:r>
              <a:rPr lang="en-US" sz="4000" dirty="0"/>
              <a:t>Learning Objective 10-1</a:t>
            </a:r>
          </a:p>
        </p:txBody>
      </p:sp>
      <p:sp>
        <p:nvSpPr>
          <p:cNvPr id="3" name="Content Placeholder 2"/>
          <p:cNvSpPr>
            <a:spLocks noGrp="1"/>
          </p:cNvSpPr>
          <p:nvPr>
            <p:ph idx="1"/>
          </p:nvPr>
        </p:nvSpPr>
        <p:spPr/>
        <p:txBody>
          <a:bodyPr/>
          <a:lstStyle/>
          <a:p>
            <a:pPr marL="0" lvl="0" indent="0" eaLnBrk="0" hangingPunct="0">
              <a:spcBef>
                <a:spcPct val="0"/>
              </a:spcBef>
            </a:pPr>
            <a:endParaRPr lang="en-US" dirty="0">
              <a:solidFill>
                <a:srgbClr val="000066"/>
              </a:solidFill>
              <a:cs typeface="+mn-cs"/>
            </a:endParaRPr>
          </a:p>
          <a:p>
            <a:pPr marL="0" lvl="0" indent="0" eaLnBrk="0" hangingPunct="0">
              <a:spcBef>
                <a:spcPct val="0"/>
              </a:spcBef>
            </a:pPr>
            <a:r>
              <a:rPr lang="en-US" dirty="0">
                <a:solidFill>
                  <a:srgbClr val="000066"/>
                </a:solidFill>
                <a:cs typeface="+mn-cs"/>
              </a:rPr>
              <a:t>Explain the theoretical underpinnings and the limitations of the current rate and temporal methods. </a:t>
            </a:r>
          </a:p>
          <a:p>
            <a:endParaRPr lang="en-US" dirty="0"/>
          </a:p>
        </p:txBody>
      </p:sp>
      <p:sp>
        <p:nvSpPr>
          <p:cNvPr id="5" name="Slide Number Placeholder 7"/>
          <p:cNvSpPr>
            <a:spLocks noGrp="1"/>
          </p:cNvSpPr>
          <p:nvPr>
            <p:ph type="sldNum" sz="quarter" idx="12"/>
          </p:nvPr>
        </p:nvSpPr>
        <p:spPr/>
        <p:txBody>
          <a:bodyPr/>
          <a:lstStyle/>
          <a:p>
            <a:pPr>
              <a:defRPr/>
            </a:pPr>
            <a:r>
              <a:rPr lang="en-US" sz="1000" i="0" dirty="0">
                <a:latin typeface="Times New Roman" pitchFamily="18" charset="0"/>
                <a:cs typeface="Times New Roman" pitchFamily="18" charset="0"/>
              </a:rPr>
              <a:t>10-</a:t>
            </a:r>
            <a:fld id="{E3B6A460-1D4D-4D0E-9253-330F6E5C612A}" type="slidenum">
              <a:rPr lang="en-US" sz="1000" i="0" smtClean="0">
                <a:latin typeface="Times New Roman" pitchFamily="18" charset="0"/>
                <a:cs typeface="Times New Roman" pitchFamily="18" charset="0"/>
              </a:rPr>
              <a:pPr>
                <a:defRPr/>
              </a:pPr>
              <a:t>7</a:t>
            </a:fld>
            <a:endParaRPr lang="en-US" sz="1000" i="0" dirty="0">
              <a:latin typeface="Times New Roman" pitchFamily="18" charset="0"/>
              <a:cs typeface="Times New Roman" pitchFamily="18" charset="0"/>
            </a:endParaRPr>
          </a:p>
        </p:txBody>
      </p:sp>
      <p:sp>
        <p:nvSpPr>
          <p:cNvPr id="6" name="Rectangle 5"/>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11743953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
            <a:ext cx="8610600" cy="1143000"/>
          </a:xfrm>
        </p:spPr>
        <p:txBody>
          <a:bodyPr/>
          <a:lstStyle/>
          <a:p>
            <a:r>
              <a:rPr lang="en-US" sz="3600" dirty="0"/>
              <a:t>Investment in Foreign Subsidiary Account</a:t>
            </a:r>
          </a:p>
        </p:txBody>
      </p:sp>
      <p:sp>
        <p:nvSpPr>
          <p:cNvPr id="3" name="Rectangle 2"/>
          <p:cNvSpPr/>
          <p:nvPr/>
        </p:nvSpPr>
        <p:spPr>
          <a:xfrm>
            <a:off x="152400" y="1447800"/>
            <a:ext cx="8686800" cy="830997"/>
          </a:xfrm>
          <a:prstGeom prst="rect">
            <a:avLst/>
          </a:prstGeom>
        </p:spPr>
        <p:txBody>
          <a:bodyPr wrap="square">
            <a:spAutoFit/>
          </a:bodyPr>
          <a:lstStyle/>
          <a:p>
            <a:pPr marL="342900" indent="-342900">
              <a:buFont typeface="Wingdings" panose="05000000000000000000" pitchFamily="2" charset="2"/>
              <a:buChar char="Ø"/>
            </a:pPr>
            <a:r>
              <a:rPr lang="en-US" b="1" dirty="0">
                <a:solidFill>
                  <a:srgbClr val="000066"/>
                </a:solidFill>
                <a:effectLst/>
              </a:rPr>
              <a:t>The carrying value of the investment account in U.S. dollar terms at December 31, 2021, is determined as follows: </a:t>
            </a:r>
          </a:p>
        </p:txBody>
      </p:sp>
      <p:sp>
        <p:nvSpPr>
          <p:cNvPr id="7"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70</a:t>
            </a:fld>
            <a:endParaRPr lang="en-US" sz="1000" b="1" i="0" dirty="0">
              <a:effectLst/>
              <a:latin typeface="Times New Roman" pitchFamily="18" charset="0"/>
              <a:cs typeface="Times New Roman" pitchFamily="18" charset="0"/>
            </a:endParaRPr>
          </a:p>
        </p:txBody>
      </p:sp>
      <p:sp>
        <p:nvSpPr>
          <p:cNvPr id="4" name="Rectangle 3"/>
          <p:cNvSpPr/>
          <p:nvPr/>
        </p:nvSpPr>
        <p:spPr>
          <a:xfrm>
            <a:off x="152400" y="5181600"/>
            <a:ext cx="8686800" cy="1200329"/>
          </a:xfrm>
          <a:prstGeom prst="rect">
            <a:avLst/>
          </a:prstGeom>
        </p:spPr>
        <p:txBody>
          <a:bodyPr wrap="square">
            <a:spAutoFit/>
          </a:bodyPr>
          <a:lstStyle/>
          <a:p>
            <a:pPr marL="342900" indent="-342900">
              <a:buFont typeface="Wingdings" panose="05000000000000000000" pitchFamily="2" charset="2"/>
              <a:buChar char="Ø"/>
            </a:pPr>
            <a:r>
              <a:rPr lang="en-US" b="1" dirty="0">
                <a:solidFill>
                  <a:srgbClr val="000066"/>
                </a:solidFill>
                <a:effectLst/>
              </a:rPr>
              <a:t>In addition to Altman’s $44,783,000 investment in Bradford, it has equity income on its December 31, 2021, trial balance in the amount of $6,122,500. </a:t>
            </a:r>
          </a:p>
        </p:txBody>
      </p:sp>
      <p:sp>
        <p:nvSpPr>
          <p:cNvPr id="8" name="Rectangle 7"/>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pic>
        <p:nvPicPr>
          <p:cNvPr id="5" name="Picture 4"/>
          <p:cNvPicPr>
            <a:picLocks noChangeAspect="1"/>
          </p:cNvPicPr>
          <p:nvPr/>
        </p:nvPicPr>
        <p:blipFill>
          <a:blip r:embed="rId3"/>
          <a:stretch>
            <a:fillRect/>
          </a:stretch>
        </p:blipFill>
        <p:spPr>
          <a:xfrm>
            <a:off x="212230" y="2371962"/>
            <a:ext cx="8093570" cy="2611001"/>
          </a:xfrm>
          <a:prstGeom prst="rect">
            <a:avLst/>
          </a:prstGeom>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
            <a:ext cx="8610600" cy="838200"/>
          </a:xfrm>
        </p:spPr>
        <p:txBody>
          <a:bodyPr/>
          <a:lstStyle/>
          <a:p>
            <a:r>
              <a:rPr lang="en-US" sz="2800" dirty="0"/>
              <a:t>Consolidation Worksheet with Foreign Subsidiary</a:t>
            </a:r>
          </a:p>
        </p:txBody>
      </p:sp>
      <p:sp>
        <p:nvSpPr>
          <p:cNvPr id="5"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71</a:t>
            </a:fld>
            <a:endParaRPr lang="en-US" sz="1000" b="1" i="0" dirty="0">
              <a:effectLst/>
              <a:latin typeface="Times New Roman" pitchFamily="18" charset="0"/>
              <a:cs typeface="Times New Roman" pitchFamily="18" charset="0"/>
            </a:endParaRPr>
          </a:p>
        </p:txBody>
      </p:sp>
      <p:sp>
        <p:nvSpPr>
          <p:cNvPr id="6" name="Rectangle 5"/>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pic>
        <p:nvPicPr>
          <p:cNvPr id="3" name="Picture 2"/>
          <p:cNvPicPr>
            <a:picLocks noChangeAspect="1"/>
          </p:cNvPicPr>
          <p:nvPr/>
        </p:nvPicPr>
        <p:blipFill>
          <a:blip r:embed="rId3"/>
          <a:stretch>
            <a:fillRect/>
          </a:stretch>
        </p:blipFill>
        <p:spPr>
          <a:xfrm>
            <a:off x="1752600" y="1219278"/>
            <a:ext cx="5257800" cy="5091679"/>
          </a:xfrm>
          <a:prstGeom prst="rect">
            <a:avLst/>
          </a:prstGeom>
        </p:spPr>
      </p:pic>
      <p:sp>
        <p:nvSpPr>
          <p:cNvPr id="7" name="Rectangle 6"/>
          <p:cNvSpPr/>
          <p:nvPr/>
        </p:nvSpPr>
        <p:spPr>
          <a:xfrm>
            <a:off x="0" y="1219278"/>
            <a:ext cx="8305800" cy="400110"/>
          </a:xfrm>
          <a:prstGeom prst="rect">
            <a:avLst/>
          </a:prstGeom>
        </p:spPr>
        <p:txBody>
          <a:bodyPr wrap="square">
            <a:spAutoFit/>
          </a:bodyPr>
          <a:lstStyle/>
          <a:p>
            <a:r>
              <a:rPr lang="en-US" sz="2000" b="1" dirty="0">
                <a:solidFill>
                  <a:srgbClr val="000066"/>
                </a:solidFill>
                <a:effectLst/>
              </a:rPr>
              <a:t>Exhibit 10.11</a:t>
            </a:r>
          </a:p>
        </p:txBody>
      </p:sp>
    </p:spTree>
    <p:extLst>
      <p:ext uri="{BB962C8B-B14F-4D97-AF65-F5344CB8AC3E}">
        <p14:creationId xmlns:p14="http://schemas.microsoft.com/office/powerpoint/2010/main" val="287725051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76200"/>
            <a:ext cx="8610600" cy="1143000"/>
          </a:xfrm>
        </p:spPr>
        <p:txBody>
          <a:bodyPr/>
          <a:lstStyle/>
          <a:p>
            <a:r>
              <a:rPr lang="en-US" sz="3600" dirty="0"/>
              <a:t>Consolidation Worksheet—Excess of Fair Value over Book Value</a:t>
            </a:r>
          </a:p>
        </p:txBody>
      </p:sp>
      <p:sp>
        <p:nvSpPr>
          <p:cNvPr id="3" name="Rectangle 2"/>
          <p:cNvSpPr/>
          <p:nvPr/>
        </p:nvSpPr>
        <p:spPr>
          <a:xfrm>
            <a:off x="381000" y="1371600"/>
            <a:ext cx="8305800" cy="2677656"/>
          </a:xfrm>
          <a:prstGeom prst="rect">
            <a:avLst/>
          </a:prstGeom>
        </p:spPr>
        <p:txBody>
          <a:bodyPr wrap="square">
            <a:spAutoFit/>
          </a:bodyPr>
          <a:lstStyle/>
          <a:p>
            <a:pPr marL="342900" indent="-342900">
              <a:buFont typeface="Wingdings" panose="05000000000000000000" pitchFamily="2" charset="2"/>
              <a:buChar char="Ø"/>
            </a:pPr>
            <a:r>
              <a:rPr lang="en-US" b="1" dirty="0">
                <a:solidFill>
                  <a:srgbClr val="000066"/>
                </a:solidFill>
                <a:effectLst/>
              </a:rPr>
              <a:t>When the foreign currency is the functional currency, the excess is translated at the current exchange rate with a resulting translation adjustment. </a:t>
            </a:r>
          </a:p>
          <a:p>
            <a:pPr marL="342900" indent="-342900">
              <a:buFont typeface="Wingdings" panose="05000000000000000000" pitchFamily="2" charset="2"/>
              <a:buChar char="Ø"/>
            </a:pPr>
            <a:r>
              <a:rPr lang="en-US" b="1" dirty="0">
                <a:solidFill>
                  <a:srgbClr val="000066"/>
                </a:solidFill>
                <a:effectLst/>
              </a:rPr>
              <a:t>The excess is not carried on either the parent’s or the subsidiary’s books but is recognized only in the consolidation worksheet. </a:t>
            </a:r>
          </a:p>
          <a:p>
            <a:pPr marL="342900" indent="-342900">
              <a:buFont typeface="Wingdings" panose="05000000000000000000" pitchFamily="2" charset="2"/>
              <a:buChar char="Ø"/>
            </a:pPr>
            <a:endParaRPr lang="en-US" b="1" dirty="0">
              <a:solidFill>
                <a:srgbClr val="000066"/>
              </a:solidFill>
              <a:effectLst/>
            </a:endParaRPr>
          </a:p>
        </p:txBody>
      </p:sp>
      <p:sp>
        <p:nvSpPr>
          <p:cNvPr id="7"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72</a:t>
            </a:fld>
            <a:endParaRPr lang="en-US" sz="1000" b="1" i="0" dirty="0">
              <a:effectLst/>
              <a:latin typeface="Times New Roman" pitchFamily="18" charset="0"/>
              <a:cs typeface="Times New Roman" pitchFamily="18" charset="0"/>
            </a:endParaRPr>
          </a:p>
        </p:txBody>
      </p:sp>
      <p:sp>
        <p:nvSpPr>
          <p:cNvPr id="5" name="Rectangle 4"/>
          <p:cNvSpPr/>
          <p:nvPr/>
        </p:nvSpPr>
        <p:spPr>
          <a:xfrm>
            <a:off x="381000" y="3962400"/>
            <a:ext cx="8305800" cy="1323439"/>
          </a:xfrm>
          <a:prstGeom prst="rect">
            <a:avLst/>
          </a:prstGeom>
        </p:spPr>
        <p:txBody>
          <a:bodyPr wrap="square">
            <a:spAutoFit/>
          </a:bodyPr>
          <a:lstStyle/>
          <a:p>
            <a:r>
              <a:rPr lang="en-US" sz="2000" dirty="0"/>
              <a:t>U.S. dollar equivalent at 12/31/21 . . . .. . . . . £2,300,000 × $1.53 = $3,519,000</a:t>
            </a:r>
          </a:p>
          <a:p>
            <a:r>
              <a:rPr lang="en-US" sz="2000" dirty="0"/>
              <a:t>U.S. dollar equivalent at 1/1/20 . . . . . .. . . . . . 2,300,000 × $1.51 =   3,473,000</a:t>
            </a:r>
          </a:p>
          <a:p>
            <a:r>
              <a:rPr lang="en-US" sz="2000" dirty="0"/>
              <a:t>Cumulative translation adjustment related </a:t>
            </a:r>
          </a:p>
          <a:p>
            <a:r>
              <a:rPr lang="en-US" sz="2000" dirty="0"/>
              <a:t>to excess, 12/31/21			 . . . . . . . . . . . . . . …  $ 46,000</a:t>
            </a:r>
          </a:p>
        </p:txBody>
      </p:sp>
      <p:sp>
        <p:nvSpPr>
          <p:cNvPr id="8" name="Rectangle 7"/>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3373826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00" name="Rectangle 16"/>
          <p:cNvSpPr>
            <a:spLocks noGrp="1" noChangeArrowheads="1"/>
          </p:cNvSpPr>
          <p:nvPr>
            <p:ph type="title"/>
          </p:nvPr>
        </p:nvSpPr>
        <p:spPr>
          <a:xfrm>
            <a:off x="152400" y="76200"/>
            <a:ext cx="8915400" cy="1143000"/>
          </a:xfrm>
        </p:spPr>
        <p:txBody>
          <a:bodyPr/>
          <a:lstStyle/>
          <a:p>
            <a:r>
              <a:rPr lang="en-US" sz="3600" dirty="0"/>
              <a:t>Translation Methods: Temporal and Current Rate </a:t>
            </a:r>
          </a:p>
        </p:txBody>
      </p:sp>
      <p:sp>
        <p:nvSpPr>
          <p:cNvPr id="3" name="Rectangle 2"/>
          <p:cNvSpPr/>
          <p:nvPr/>
        </p:nvSpPr>
        <p:spPr>
          <a:xfrm>
            <a:off x="609600" y="2175570"/>
            <a:ext cx="8077200" cy="3616375"/>
          </a:xfrm>
          <a:prstGeom prst="rect">
            <a:avLst/>
          </a:prstGeom>
        </p:spPr>
        <p:txBody>
          <a:bodyPr wrap="square">
            <a:spAutoFit/>
          </a:bodyPr>
          <a:lstStyle/>
          <a:p>
            <a:pPr marL="457200" indent="-457200">
              <a:buFont typeface="Wingdings" panose="05000000000000000000" pitchFamily="2" charset="2"/>
              <a:buChar char="Ø"/>
            </a:pPr>
            <a:r>
              <a:rPr lang="en-US" sz="2800" b="1" dirty="0">
                <a:solidFill>
                  <a:srgbClr val="002060"/>
                </a:solidFill>
                <a:effectLst/>
              </a:rPr>
              <a:t>Two major translation methods are currently used: </a:t>
            </a:r>
          </a:p>
          <a:p>
            <a:pPr marL="971550" lvl="1" indent="-514350">
              <a:buFont typeface="+mj-lt"/>
              <a:buAutoNum type="arabicPeriod"/>
            </a:pPr>
            <a:r>
              <a:rPr lang="en-US" sz="2800" b="1" dirty="0">
                <a:solidFill>
                  <a:srgbClr val="002060"/>
                </a:solidFill>
                <a:effectLst/>
              </a:rPr>
              <a:t>The current rate (or closing rate) method.</a:t>
            </a:r>
          </a:p>
          <a:p>
            <a:pPr marL="971550" lvl="1" indent="-514350">
              <a:buFont typeface="+mj-lt"/>
              <a:buAutoNum type="arabicPeriod"/>
            </a:pPr>
            <a:r>
              <a:rPr lang="en-US" sz="2800" b="1" dirty="0">
                <a:solidFill>
                  <a:srgbClr val="002060"/>
                </a:solidFill>
                <a:effectLst/>
              </a:rPr>
              <a:t>The temporal method. </a:t>
            </a:r>
          </a:p>
          <a:p>
            <a:pPr marL="457200" indent="-457200">
              <a:spcBef>
                <a:spcPts val="600"/>
              </a:spcBef>
              <a:buFont typeface="Wingdings" panose="05000000000000000000" pitchFamily="2" charset="2"/>
              <a:buChar char="Ø"/>
            </a:pPr>
            <a:r>
              <a:rPr lang="en-US" sz="2800" b="1" dirty="0">
                <a:solidFill>
                  <a:srgbClr val="002060"/>
                </a:solidFill>
                <a:effectLst/>
              </a:rPr>
              <a:t>Each method is presented from the perspective of a U.S.–based multinational company translating foreign currency financial statements into U.S. dollars.</a:t>
            </a:r>
          </a:p>
        </p:txBody>
      </p:sp>
      <p:sp>
        <p:nvSpPr>
          <p:cNvPr id="5" name="Rectangle 4"/>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
        <p:nvSpPr>
          <p:cNvPr id="6"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8</a:t>
            </a:fld>
            <a:endParaRPr lang="en-US" sz="1000" b="1" i="0" dirty="0">
              <a:effectLst/>
              <a:latin typeface="Times New Roman" pitchFamily="18" charset="0"/>
              <a:cs typeface="Times New Roman"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00" name="Rectangle 16"/>
          <p:cNvSpPr>
            <a:spLocks noGrp="1" noChangeArrowheads="1"/>
          </p:cNvSpPr>
          <p:nvPr>
            <p:ph type="title"/>
          </p:nvPr>
        </p:nvSpPr>
        <p:spPr>
          <a:xfrm>
            <a:off x="57150" y="76200"/>
            <a:ext cx="8953500" cy="1143000"/>
          </a:xfrm>
        </p:spPr>
        <p:txBody>
          <a:bodyPr/>
          <a:lstStyle/>
          <a:p>
            <a:r>
              <a:rPr lang="en-US" sz="3600" dirty="0"/>
              <a:t>Current Rate Method </a:t>
            </a:r>
          </a:p>
        </p:txBody>
      </p:sp>
      <p:sp>
        <p:nvSpPr>
          <p:cNvPr id="6" name="Slide Number Placeholder 7"/>
          <p:cNvSpPr>
            <a:spLocks noGrp="1"/>
          </p:cNvSpPr>
          <p:nvPr>
            <p:ph type="sldNum" sz="quarter" idx="4294967295"/>
          </p:nvPr>
        </p:nvSpPr>
        <p:spPr>
          <a:xfrm>
            <a:off x="8305800" y="6400800"/>
            <a:ext cx="609600" cy="396875"/>
          </a:xfrm>
          <a:prstGeom prst="rect">
            <a:avLst/>
          </a:prstGeom>
        </p:spPr>
        <p:txBody>
          <a:bodyPr/>
          <a:lstStyle/>
          <a:p>
            <a:pPr algn="ctr">
              <a:defRPr/>
            </a:pPr>
            <a:r>
              <a:rPr lang="en-US" sz="1000" b="1" i="0" dirty="0">
                <a:effectLst/>
                <a:latin typeface="Times New Roman" pitchFamily="18" charset="0"/>
                <a:cs typeface="Times New Roman" pitchFamily="18" charset="0"/>
              </a:rPr>
              <a:t>10-</a:t>
            </a:r>
            <a:fld id="{E3B6A460-1D4D-4D0E-9253-330F6E5C612A}" type="slidenum">
              <a:rPr lang="en-US" sz="1000" b="1" i="0" smtClean="0">
                <a:effectLst/>
                <a:latin typeface="Times New Roman" pitchFamily="18" charset="0"/>
                <a:cs typeface="Times New Roman" pitchFamily="18" charset="0"/>
              </a:rPr>
              <a:pPr algn="ctr">
                <a:defRPr/>
              </a:pPr>
              <a:t>9</a:t>
            </a:fld>
            <a:endParaRPr lang="en-US" sz="1000" b="1" i="0" dirty="0">
              <a:effectLst/>
              <a:latin typeface="Times New Roman" pitchFamily="18" charset="0"/>
              <a:cs typeface="Times New Roman" pitchFamily="18" charset="0"/>
            </a:endParaRPr>
          </a:p>
        </p:txBody>
      </p:sp>
      <p:sp>
        <p:nvSpPr>
          <p:cNvPr id="2" name="Rectangle 1"/>
          <p:cNvSpPr/>
          <p:nvPr/>
        </p:nvSpPr>
        <p:spPr>
          <a:xfrm>
            <a:off x="457200" y="1696283"/>
            <a:ext cx="7848600" cy="4247317"/>
          </a:xfrm>
          <a:prstGeom prst="rect">
            <a:avLst/>
          </a:prstGeom>
        </p:spPr>
        <p:txBody>
          <a:bodyPr wrap="square">
            <a:spAutoFit/>
          </a:bodyPr>
          <a:lstStyle/>
          <a:p>
            <a:pPr marL="342900" indent="-342900">
              <a:spcBef>
                <a:spcPts val="600"/>
              </a:spcBef>
              <a:spcAft>
                <a:spcPts val="600"/>
              </a:spcAft>
              <a:buFont typeface="Wingdings" panose="05000000000000000000" pitchFamily="2" charset="2"/>
              <a:buChar char="Ø"/>
            </a:pPr>
            <a:r>
              <a:rPr lang="en-US" sz="2500" b="1" dirty="0">
                <a:solidFill>
                  <a:srgbClr val="002060"/>
                </a:solidFill>
                <a:effectLst/>
              </a:rPr>
              <a:t>The basic assumption underlying the current rate method is that a company’s net investment in a foreign operation is exposed to foreign exchange risk. </a:t>
            </a:r>
          </a:p>
          <a:p>
            <a:pPr marL="342900" indent="-342900">
              <a:spcBef>
                <a:spcPts val="600"/>
              </a:spcBef>
              <a:spcAft>
                <a:spcPts val="600"/>
              </a:spcAft>
              <a:buFont typeface="Wingdings" panose="05000000000000000000" pitchFamily="2" charset="2"/>
              <a:buChar char="Ø"/>
            </a:pPr>
            <a:r>
              <a:rPr lang="en-US" sz="2500" b="1" dirty="0">
                <a:solidFill>
                  <a:srgbClr val="002060"/>
                </a:solidFill>
                <a:effectLst/>
              </a:rPr>
              <a:t>A foreign operation represents a foreign currency net asset and if the foreign currency decreases in value against the U.S. dollar, a decrease in the U.S. dollar value of the foreign currency net asset occurs. </a:t>
            </a:r>
          </a:p>
          <a:p>
            <a:pPr marL="342900" indent="-342900">
              <a:spcBef>
                <a:spcPts val="600"/>
              </a:spcBef>
              <a:spcAft>
                <a:spcPts val="600"/>
              </a:spcAft>
              <a:buFont typeface="Wingdings" panose="05000000000000000000" pitchFamily="2" charset="2"/>
              <a:buChar char="Ø"/>
            </a:pPr>
            <a:r>
              <a:rPr lang="en-US" sz="2500" b="1" dirty="0">
                <a:solidFill>
                  <a:srgbClr val="002060"/>
                </a:solidFill>
                <a:effectLst/>
              </a:rPr>
              <a:t>It will be reflected by reporting a negative (debit balance) translation adjustment in the consolidated financial statements. </a:t>
            </a:r>
          </a:p>
        </p:txBody>
      </p:sp>
      <p:sp>
        <p:nvSpPr>
          <p:cNvPr id="5" name="Rectangle 4"/>
          <p:cNvSpPr/>
          <p:nvPr/>
        </p:nvSpPr>
        <p:spPr>
          <a:xfrm>
            <a:off x="495300" y="6438900"/>
            <a:ext cx="8210550" cy="230832"/>
          </a:xfrm>
          <a:prstGeom prst="rect">
            <a:avLst/>
          </a:prstGeom>
        </p:spPr>
        <p:txBody>
          <a:bodyPr wrap="square">
            <a:spAutoFit/>
          </a:bodyPr>
          <a:lstStyle/>
          <a:p>
            <a:pPr lvl="0"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91151080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46"/>
  <p:tag name="ARTICULATE_PROJECT_OPEN" val="0"/>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mple slide color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7766</TotalTime>
  <Pages>10</Pages>
  <Words>13919</Words>
  <Application>Microsoft Office PowerPoint</Application>
  <PresentationFormat>On-screen Show (4:3)</PresentationFormat>
  <Paragraphs>600</Paragraphs>
  <Slides>72</Slides>
  <Notes>72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72</vt:i4>
      </vt:variant>
    </vt:vector>
  </HeadingPairs>
  <TitlesOfParts>
    <vt:vector size="77" baseType="lpstr">
      <vt:lpstr>Arial</vt:lpstr>
      <vt:lpstr>Calibri</vt:lpstr>
      <vt:lpstr>Times New Roman</vt:lpstr>
      <vt:lpstr>Wingdings</vt:lpstr>
      <vt:lpstr>Sample slide colors</vt:lpstr>
      <vt:lpstr>Chapter Ten</vt:lpstr>
      <vt:lpstr>Worldwide Consolidated Financial Statements</vt:lpstr>
      <vt:lpstr>Conversion and Translation Process</vt:lpstr>
      <vt:lpstr>Translation Methods</vt:lpstr>
      <vt:lpstr>Translation Adjustments and Exposure</vt:lpstr>
      <vt:lpstr>Reporting Translation Adjustments – The Major Issue</vt:lpstr>
      <vt:lpstr>Learning Objective 10-1</vt:lpstr>
      <vt:lpstr>Translation Methods: Temporal and Current Rate </vt:lpstr>
      <vt:lpstr>Current Rate Method </vt:lpstr>
      <vt:lpstr>Current Rate Method—Translation Adjustment</vt:lpstr>
      <vt:lpstr>Temporal Method </vt:lpstr>
      <vt:lpstr>Temporal Method Translation Adjustment </vt:lpstr>
      <vt:lpstr>Current Rate vs. Temporal Method</vt:lpstr>
      <vt:lpstr>Translation of Retained Earnings </vt:lpstr>
      <vt:lpstr>Translation of Retained Earnings Process</vt:lpstr>
      <vt:lpstr>Calculation of Cost of Goods Sold </vt:lpstr>
      <vt:lpstr>Calculation of Cost of Goods Sold (continued)</vt:lpstr>
      <vt:lpstr>Inventory Translation—Current Rate and Temporal Methods</vt:lpstr>
      <vt:lpstr>Property, Plant, and Equipment, Depreciation, and Accumulated Depreciation </vt:lpstr>
      <vt:lpstr>Gain or Loss on the Sale of an Asset </vt:lpstr>
      <vt:lpstr>Translation Adjustment </vt:lpstr>
      <vt:lpstr>Translation Gain or Loss</vt:lpstr>
      <vt:lpstr>Cumulative Translation Adjustment </vt:lpstr>
      <vt:lpstr>IFRS and Translations</vt:lpstr>
      <vt:lpstr>Learning Objective 10-2</vt:lpstr>
      <vt:lpstr>Determining the Appropriate Translation Method </vt:lpstr>
      <vt:lpstr>Functional Currency</vt:lpstr>
      <vt:lpstr>Functional Currency Terminology</vt:lpstr>
      <vt:lpstr>Highly Inflationary Economies</vt:lpstr>
      <vt:lpstr>Indicators for Determining  Functional Currency</vt:lpstr>
      <vt:lpstr>Multiple Exchange Rates </vt:lpstr>
      <vt:lpstr>Appropriate Exchange Rate</vt:lpstr>
      <vt:lpstr>International Accounting Standard 21</vt:lpstr>
      <vt:lpstr>Significant Differences between  IFRS and U.S. GAAP</vt:lpstr>
      <vt:lpstr>Primary Factors Concerning  IFRS and Translations </vt:lpstr>
      <vt:lpstr>Other Factors Concerning  IFRS and Translations (continued)</vt:lpstr>
      <vt:lpstr>International Accounting Standard 21 (IAS 21)</vt:lpstr>
      <vt:lpstr>IFRS and Translations  and Hyperinflation</vt:lpstr>
      <vt:lpstr>Characteristics That  Indicate Hyperinflation</vt:lpstr>
      <vt:lpstr>Learning Objective 10-3</vt:lpstr>
      <vt:lpstr>Translation of Financial Statements— Current Rate Method</vt:lpstr>
      <vt:lpstr>Current Rate Method Translation  of Income Statement</vt:lpstr>
      <vt:lpstr>Current Rate Method Translation  of Income Statement (continued)</vt:lpstr>
      <vt:lpstr>Translation Adjustments—Net Assets</vt:lpstr>
      <vt:lpstr>Translation Adjustments— Balance Sheet (continued)</vt:lpstr>
      <vt:lpstr>Translation Adjustments— Reported Values</vt:lpstr>
      <vt:lpstr>Translation of the Statement of Cash Flows</vt:lpstr>
      <vt:lpstr>Learning Objective 10-4</vt:lpstr>
      <vt:lpstr>Remeasurement</vt:lpstr>
      <vt:lpstr>Remeasurement: Balance Sheet— Temporal Method </vt:lpstr>
      <vt:lpstr>Remeasurement Gain or Loss— Temporal Method</vt:lpstr>
      <vt:lpstr>Remeasurement Gain or Loss— Temporal Method (continued)</vt:lpstr>
      <vt:lpstr>Temporal Method: Income Statement–Statement of Cash Flows</vt:lpstr>
      <vt:lpstr>Nonlocal Currency Balances</vt:lpstr>
      <vt:lpstr>Determination of Subsidiary’s Functional Currency</vt:lpstr>
      <vt:lpstr>Comparison of Results— Underlying Relationships</vt:lpstr>
      <vt:lpstr>Learning Objective 10-5</vt:lpstr>
      <vt:lpstr>Hedging Balance Sheet Exposure</vt:lpstr>
      <vt:lpstr>Hedging Balance Sheet Exposure (continued)</vt:lpstr>
      <vt:lpstr>International Financial Reporting Standard 9—Financial Instruments</vt:lpstr>
      <vt:lpstr>Disclosures Related to Translation</vt:lpstr>
      <vt:lpstr>Learning Objective 10-6</vt:lpstr>
      <vt:lpstr>Consolidation of a Foreign Subsidiary:  Part I</vt:lpstr>
      <vt:lpstr>Consolidation of a Foreign Subsidiary: Part 2</vt:lpstr>
      <vt:lpstr>Consolidation of a Foreign Subsidiary: Part 3</vt:lpstr>
      <vt:lpstr>Consolidation of a Foreign Subsidiary: Part 4</vt:lpstr>
      <vt:lpstr>Consolidation of a Foreign Subsidiary: Part 5</vt:lpstr>
      <vt:lpstr>Consolidation of a Foreign Subsidiary: Part 6</vt:lpstr>
      <vt:lpstr>Determination of Balance in Investment</vt:lpstr>
      <vt:lpstr>Investment in Foreign Subsidiary Account</vt:lpstr>
      <vt:lpstr>Consolidation Worksheet with Foreign Subsidiary</vt:lpstr>
      <vt:lpstr>Consolidation Worksheet—Excess of Fair Value over Book Value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Accounting by Hoyle et al, 6th Edition</dc:title>
  <dc:subject>Chapter 1</dc:subject>
  <dc:creator>Anna Lusher</dc:creator>
  <cp:lastModifiedBy>Sanders, Christina</cp:lastModifiedBy>
  <cp:revision>513</cp:revision>
  <cp:lastPrinted>2016-09-06T11:59:59Z</cp:lastPrinted>
  <dcterms:created xsi:type="dcterms:W3CDTF">1998-05-05T02:49:56Z</dcterms:created>
  <dcterms:modified xsi:type="dcterms:W3CDTF">2020-08-04T12:36:41Z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8D179CB0-B4A1-4403-9C56-02CBE65BC5F5</vt:lpwstr>
  </property>
  <property fmtid="{D5CDD505-2E9C-101B-9397-08002B2CF9AE}" pid="3" name="ArticulatePath">
    <vt:lpwstr>IPPTChap0010</vt:lpwstr>
  </property>
</Properties>
</file>