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5.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8" r:id="rId1"/>
    <p:sldMasterId id="2147483768" r:id="rId2"/>
    <p:sldMasterId id="2147483785" r:id="rId3"/>
    <p:sldMasterId id="2147483808" r:id="rId4"/>
    <p:sldMasterId id="2147483830" r:id="rId5"/>
    <p:sldMasterId id="2147483835" r:id="rId6"/>
    <p:sldMasterId id="2147483840" r:id="rId7"/>
  </p:sldMasterIdLst>
  <p:notesMasterIdLst>
    <p:notesMasterId r:id="rId66"/>
  </p:notesMasterIdLst>
  <p:sldIdLst>
    <p:sldId id="328" r:id="rId8"/>
    <p:sldId id="280" r:id="rId9"/>
    <p:sldId id="257" r:id="rId10"/>
    <p:sldId id="294" r:id="rId11"/>
    <p:sldId id="258" r:id="rId12"/>
    <p:sldId id="259" r:id="rId13"/>
    <p:sldId id="295" r:id="rId14"/>
    <p:sldId id="260" r:id="rId15"/>
    <p:sldId id="261" r:id="rId16"/>
    <p:sldId id="315" r:id="rId17"/>
    <p:sldId id="296" r:id="rId18"/>
    <p:sldId id="300" r:id="rId19"/>
    <p:sldId id="262" r:id="rId20"/>
    <p:sldId id="306" r:id="rId21"/>
    <p:sldId id="301" r:id="rId22"/>
    <p:sldId id="302" r:id="rId23"/>
    <p:sldId id="307" r:id="rId24"/>
    <p:sldId id="304" r:id="rId25"/>
    <p:sldId id="308" r:id="rId26"/>
    <p:sldId id="303" r:id="rId27"/>
    <p:sldId id="263" r:id="rId28"/>
    <p:sldId id="290" r:id="rId29"/>
    <p:sldId id="282" r:id="rId30"/>
    <p:sldId id="281" r:id="rId31"/>
    <p:sldId id="264" r:id="rId32"/>
    <p:sldId id="265" r:id="rId33"/>
    <p:sldId id="268" r:id="rId34"/>
    <p:sldId id="271" r:id="rId35"/>
    <p:sldId id="316" r:id="rId36"/>
    <p:sldId id="317" r:id="rId37"/>
    <p:sldId id="272" r:id="rId38"/>
    <p:sldId id="273" r:id="rId39"/>
    <p:sldId id="274" r:id="rId40"/>
    <p:sldId id="309" r:id="rId41"/>
    <p:sldId id="293" r:id="rId42"/>
    <p:sldId id="275" r:id="rId43"/>
    <p:sldId id="310" r:id="rId44"/>
    <p:sldId id="318" r:id="rId45"/>
    <p:sldId id="319" r:id="rId46"/>
    <p:sldId id="320" r:id="rId47"/>
    <p:sldId id="321" r:id="rId48"/>
    <p:sldId id="276" r:id="rId49"/>
    <p:sldId id="311" r:id="rId50"/>
    <p:sldId id="277" r:id="rId51"/>
    <p:sldId id="285" r:id="rId52"/>
    <p:sldId id="322" r:id="rId53"/>
    <p:sldId id="323" r:id="rId54"/>
    <p:sldId id="324" r:id="rId55"/>
    <p:sldId id="325" r:id="rId56"/>
    <p:sldId id="286" r:id="rId57"/>
    <p:sldId id="326" r:id="rId58"/>
    <p:sldId id="312" r:id="rId59"/>
    <p:sldId id="278" r:id="rId60"/>
    <p:sldId id="327" r:id="rId61"/>
    <p:sldId id="287" r:id="rId62"/>
    <p:sldId id="288" r:id="rId63"/>
    <p:sldId id="313" r:id="rId64"/>
    <p:sldId id="314" r:id="rId6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82379" autoAdjust="0"/>
    <p:restoredTop sz="86421" autoAdjust="0"/>
  </p:normalViewPr>
  <p:slideViewPr>
    <p:cSldViewPr>
      <p:cViewPr varScale="1">
        <p:scale>
          <a:sx n="23" d="100"/>
          <a:sy n="23" d="100"/>
        </p:scale>
        <p:origin x="48" y="1680"/>
      </p:cViewPr>
      <p:guideLst>
        <p:guide orient="horz" pos="2160"/>
        <p:guide pos="2880"/>
      </p:guideLst>
    </p:cSldViewPr>
  </p:slideViewPr>
  <p:outlineViewPr>
    <p:cViewPr>
      <p:scale>
        <a:sx n="33" d="100"/>
        <a:sy n="33" d="100"/>
      </p:scale>
      <p:origin x="0" y="-34212"/>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viewProps" Target="viewProps.xml"/><Relationship Id="rId7" Type="http://schemas.openxmlformats.org/officeDocument/2006/relationships/slideMaster" Target="slideMasters/slideMaster7.xml"/><Relationship Id="rId71"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0128BAC-FDCE-4077-9561-19E42F942D37}" type="datetimeFigureOut">
              <a:rPr lang="en-US"/>
              <a:pPr>
                <a:defRPr/>
              </a:pPr>
              <a:t>10/8/2018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2390345A-CEB3-48E6-BC81-52634C2C36D5}" type="slidenum">
              <a:rPr lang="en-US" altLang="en-US"/>
              <a:pPr/>
              <a:t>‹#›</a:t>
            </a:fld>
            <a:endParaRPr lang="en-US" altLang="en-US" dirty="0"/>
          </a:p>
        </p:txBody>
      </p:sp>
    </p:spTree>
    <p:extLst>
      <p:ext uri="{BB962C8B-B14F-4D97-AF65-F5344CB8AC3E}">
        <p14:creationId xmlns:p14="http://schemas.microsoft.com/office/powerpoint/2010/main" val="4367426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smtClean="0">
              <a:ln>
                <a:noFill/>
              </a:ln>
              <a:solidFill>
                <a:srgbClr val="6A6A6A"/>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4B9DEE2-3C86-4345-AA0C-BA8265FFB95F}" type="slidenum">
              <a:rPr lang="en-US" altLang="en-US" smtClean="0"/>
              <a:pPr/>
              <a:t>1</a:t>
            </a:fld>
            <a:endParaRPr lang="en-US" altLang="en-US" dirty="0"/>
          </a:p>
        </p:txBody>
      </p:sp>
    </p:spTree>
    <p:extLst>
      <p:ext uri="{BB962C8B-B14F-4D97-AF65-F5344CB8AC3E}">
        <p14:creationId xmlns:p14="http://schemas.microsoft.com/office/powerpoint/2010/main" val="73434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784017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48656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4724399"/>
          </a:xfrm>
          <a:prstGeom prst="rect">
            <a:avLst/>
          </a:prstGeom>
        </p:spPr>
        <p:txBody>
          <a:bodyPr/>
          <a:lstStyle>
            <a:lvl1pPr marL="0" indent="0">
              <a:spcBef>
                <a:spcPts val="2400"/>
              </a:spcBef>
              <a:buNone/>
              <a:defRPr sz="2800"/>
            </a:lvl1pPr>
            <a:lvl2pPr>
              <a:defRPr sz="2400"/>
            </a:lvl2pPr>
            <a:lvl3pPr>
              <a:defRPr sz="20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9" name="TextBox 8"/>
          <p:cNvSpPr txBox="1"/>
          <p:nvPr userDrawn="1"/>
        </p:nvSpPr>
        <p:spPr>
          <a:xfrm>
            <a:off x="0" y="6724650"/>
            <a:ext cx="9144000" cy="193323"/>
          </a:xfrm>
          <a:prstGeom prst="rect">
            <a:avLst/>
          </a:prstGeom>
          <a:noFill/>
        </p:spPr>
        <p:txBody>
          <a:bodyPr wrap="square" rtlCol="0">
            <a:spAutoFit/>
          </a:bodyPr>
          <a:lstStyle/>
          <a:p>
            <a:pPr marL="0" marR="0" lvl="0" indent="0" algn="l" defTabSz="457200" rtl="0" eaLnBrk="1" fontAlgn="base" latinLnBrk="0" hangingPunct="1">
              <a:lnSpc>
                <a:spcPct val="80000"/>
              </a:lnSpc>
              <a:spcBef>
                <a:spcPct val="20000"/>
              </a:spcBef>
              <a:spcAft>
                <a:spcPct val="0"/>
              </a:spcAft>
              <a:buClrTx/>
              <a:buSzTx/>
              <a:buFont typeface="Arial"/>
              <a:buNone/>
              <a:tabLst/>
              <a:defRPr/>
            </a:pPr>
            <a:r>
              <a:rPr kumimoji="0" lang="en-US" sz="800" b="0" i="0" u="none" strike="noStrike" kern="1200" cap="none" spc="0" normalizeH="0" baseline="0" dirty="0" smtClean="0">
                <a:ln>
                  <a:noFill/>
                </a:ln>
                <a:solidFill>
                  <a:srgbClr val="6A6A6A"/>
                </a:solidFill>
                <a:effectLst/>
                <a:uLnTx/>
                <a:uFillTx/>
                <a:latin typeface="+mn-lt"/>
                <a:ea typeface="+mn-ea"/>
                <a:cs typeface="+mn-cs"/>
              </a:rPr>
              <a:t>© 2019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85660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93392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262462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629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295400"/>
            <a:ext cx="9144000" cy="4648200"/>
          </a:xfrm>
          <a:prstGeom prst="rect">
            <a:avLst/>
          </a:prstGeom>
        </p:spPr>
        <p:txBody>
          <a:bodyPr/>
          <a:lstStyle/>
          <a:p>
            <a:r>
              <a:rPr lang="en-US" dirty="0"/>
              <a:t>Click icon to add media</a:t>
            </a:r>
          </a:p>
        </p:txBody>
      </p:sp>
      <p:sp>
        <p:nvSpPr>
          <p:cNvPr id="9" name="TextBox 8"/>
          <p:cNvSpPr txBox="1"/>
          <p:nvPr/>
        </p:nvSpPr>
        <p:spPr>
          <a:xfrm>
            <a:off x="2933700" y="59436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35160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fld id="{82902A4F-FEDC-4CDC-9604-C8629620F978}" type="slidenum">
              <a:rPr lang="en-US" altLang="en-US" smtClean="0"/>
              <a:pPr/>
              <a:t>‹#›</a:t>
            </a:fld>
            <a:endParaRPr lang="en-US" altLang="en-US" dirty="0"/>
          </a:p>
        </p:txBody>
      </p:sp>
    </p:spTree>
    <p:extLst>
      <p:ext uri="{BB962C8B-B14F-4D97-AF65-F5344CB8AC3E}">
        <p14:creationId xmlns:p14="http://schemas.microsoft.com/office/powerpoint/2010/main" val="256852292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46550"/>
          </a:xfrm>
        </p:spPr>
        <p:txBody>
          <a:bodyPr/>
          <a:lstStyle>
            <a:lvl1pPr algn="l">
              <a:defRPr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886200"/>
            <a:ext cx="7086600" cy="1752600"/>
          </a:xfrm>
        </p:spPr>
        <p:txBody>
          <a:bodyPr/>
          <a:lstStyle>
            <a:lvl1pPr marL="0" indent="0" algn="l">
              <a:buNone/>
              <a:defRPr sz="3600" i="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31"/>
          <p:cNvSpPr>
            <a:spLocks noGrp="1" noChangeArrowheads="1"/>
          </p:cNvSpPr>
          <p:nvPr>
            <p:ph type="sldNum" sz="quarter" idx="10"/>
          </p:nvPr>
        </p:nvSpPr>
        <p:spPr>
          <a:ln/>
        </p:spPr>
        <p:txBody>
          <a:bodyPr/>
          <a:lstStyle>
            <a:lvl1pPr>
              <a:defRPr/>
            </a:lvl1pPr>
          </a:lstStyle>
          <a:p>
            <a:fld id="{B8EFE285-D92C-4F49-AE3F-3C0F638A8009}" type="slidenum">
              <a:rPr lang="en-US" altLang="en-US" smtClean="0"/>
              <a:pPr/>
              <a:t>‹#›</a:t>
            </a:fld>
            <a:endParaRPr lang="en-US" altLang="en-US" dirty="0"/>
          </a:p>
        </p:txBody>
      </p:sp>
      <p:sp>
        <p:nvSpPr>
          <p:cNvPr id="5"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21777041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a:solidFill>
                  <a:schemeClr val="accent3">
                    <a:lumMod val="50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2133600" y="1600200"/>
            <a:ext cx="6553200" cy="4525963"/>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Slide Number Placeholder 5"/>
          <p:cNvSpPr>
            <a:spLocks noGrp="1"/>
          </p:cNvSpPr>
          <p:nvPr>
            <p:ph type="sldNum" sz="quarter" idx="11"/>
          </p:nvPr>
        </p:nvSpPr>
        <p:spPr/>
        <p:txBody>
          <a:bodyPr/>
          <a:lstStyle>
            <a:lvl1pPr>
              <a:defRPr/>
            </a:lvl1pPr>
          </a:lstStyle>
          <a:p>
            <a:fld id="{44921715-BEEC-4137-99FC-4F954507D1E9}" type="slidenum">
              <a:rPr lang="en-US" altLang="en-US"/>
              <a:pPr/>
              <a:t>‹#›</a:t>
            </a:fld>
            <a:endParaRPr lang="en-US" altLang="en-US" dirty="0"/>
          </a:p>
        </p:txBody>
      </p:sp>
      <p:sp>
        <p:nvSpPr>
          <p:cNvPr id="6"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7090841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lstStyle>
            <a:lvl1pPr>
              <a:defRPr sz="4000">
                <a:solidFill>
                  <a:schemeClr val="accent5">
                    <a:lumMod val="75000"/>
                  </a:schemeClr>
                </a:solidFill>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fld id="{31F56AE5-45C7-4192-A843-638F1998523C}" type="slidenum">
              <a:rPr lang="en-US" altLang="en-US"/>
              <a:pPr/>
              <a:t>‹#›</a:t>
            </a:fld>
            <a:endParaRPr lang="en-US" altLang="en-US" dirty="0"/>
          </a:p>
        </p:txBody>
      </p:sp>
      <p:sp>
        <p:nvSpPr>
          <p:cNvPr id="5" name="Footer Placeholder 4"/>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2885734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9443220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5648"/>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4" name="Content Placeholder 3"/>
          <p:cNvSpPr>
            <a:spLocks noGrp="1"/>
          </p:cNvSpPr>
          <p:nvPr>
            <p:ph sz="quarter" idx="12"/>
          </p:nvPr>
        </p:nvSpPr>
        <p:spPr>
          <a:xfrm>
            <a:off x="0" y="6743700"/>
            <a:ext cx="9144000" cy="152400"/>
          </a:xfrm>
        </p:spPr>
        <p:txBody>
          <a:bodyPr vert="horz" lIns="91440" tIns="45720" rIns="91440" bIns="45720" rtlCol="0">
            <a:normAutofit fontScale="25000" lnSpcReduction="20000"/>
          </a:bodyPr>
          <a:lstStyle>
            <a:lvl1pPr>
              <a:defRPr kumimoji="0" lang="en-US" b="0" i="0" u="none" strike="noStrike" cap="none" spc="0" normalizeH="0" baseline="0" dirty="0">
                <a:ln>
                  <a:noFill/>
                </a:ln>
                <a:solidFill>
                  <a:srgbClr val="6A6A6A"/>
                </a:solidFill>
                <a:effectLst/>
                <a:uLnTx/>
                <a:uFillTx/>
                <a:latin typeface="Calibri"/>
              </a:defRPr>
            </a:lvl1pPr>
          </a:lstStyle>
          <a:p>
            <a:pPr marL="0" marR="0" lvl="0" indent="0" fontAlgn="auto">
              <a:lnSpc>
                <a:spcPct val="100000"/>
              </a:lnSpc>
              <a:spcAft>
                <a:spcPts val="0"/>
              </a:spcAft>
              <a:buClrTx/>
              <a:buSzTx/>
              <a:buNone/>
              <a:tabLst/>
            </a:pPr>
            <a:endParaRPr lang="en-US" dirty="0"/>
          </a:p>
        </p:txBody>
      </p:sp>
    </p:spTree>
    <p:extLst>
      <p:ext uri="{BB962C8B-B14F-4D97-AF65-F5344CB8AC3E}">
        <p14:creationId xmlns:p14="http://schemas.microsoft.com/office/powerpoint/2010/main" val="27939456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9431362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4706616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152387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3933913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26883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624861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453251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605448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900878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9938948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atin typeface="+mj-lt"/>
              </a:defRPr>
            </a:lvl1pPr>
          </a:lstStyle>
          <a:p>
            <a:r>
              <a:rPr lang="en-US"/>
              <a:t>Click to edit Master title style</a:t>
            </a:r>
            <a:endParaRPr lang="en-US" dirty="0"/>
          </a:p>
        </p:txBody>
      </p:sp>
      <p:sp>
        <p:nvSpPr>
          <p:cNvPr id="4" name="Text Placeholder 6"/>
          <p:cNvSpPr>
            <a:spLocks noGrp="1"/>
          </p:cNvSpPr>
          <p:nvPr>
            <p:ph type="body" sz="quarter" idx="11"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527634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058103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029201"/>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284665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018434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919662"/>
            <a:ext cx="5486400" cy="566738"/>
          </a:xfrm>
          <a:prstGeom prst="rect">
            <a:avLst/>
          </a:prstGeom>
        </p:spPr>
        <p:txBody>
          <a:bodyPr anchor="b"/>
          <a:lstStyle>
            <a:lvl1pPr algn="l">
              <a:defRPr sz="2400" b="1">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562600"/>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Picture Placeholder 2"/>
          <p:cNvSpPr>
            <a:spLocks noGrp="1"/>
          </p:cNvSpPr>
          <p:nvPr>
            <p:ph type="pic" idx="1"/>
          </p:nvPr>
        </p:nvSpPr>
        <p:spPr>
          <a:xfrm>
            <a:off x="1124744" y="304800"/>
            <a:ext cx="6894512" cy="45418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0389753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80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246530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857999"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105400"/>
          </a:xfrm>
          <a:prstGeom prst="rect">
            <a:avLst/>
          </a:prstGeom>
        </p:spPr>
        <p:txBody>
          <a:bodyPr/>
          <a:lstStyle/>
          <a:p>
            <a:r>
              <a:rPr lang="en-US" dirty="0"/>
              <a:t>Click icon to add media</a:t>
            </a:r>
          </a:p>
        </p:txBody>
      </p:sp>
      <p:sp>
        <p:nvSpPr>
          <p:cNvPr id="9" name="TextBox 8"/>
          <p:cNvSpPr txBox="1"/>
          <p:nvPr/>
        </p:nvSpPr>
        <p:spPr>
          <a:xfrm>
            <a:off x="2933700" y="6096000"/>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baseline="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3132915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5274121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43386"/>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43200"/>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9010953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5"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54974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4720027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1499654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840030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66800"/>
            <a:ext cx="8229600" cy="5562600"/>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60574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5647306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914400"/>
            <a:ext cx="4038600" cy="561594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139918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8067147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9"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lgn="l">
              <a:defRPr sz="2400"/>
            </a:lvl1pPr>
            <a:lvl2pPr algn="l">
              <a:defRPr sz="2000"/>
            </a:lvl2pPr>
            <a:lvl3pPr algn="l">
              <a:defRPr sz="1800"/>
            </a:lvl3pPr>
            <a:lvl4pPr algn="l">
              <a:defRPr sz="1600"/>
            </a:lvl4pPr>
            <a:lvl5pPr algn="l">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1226897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6768522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4024907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203858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067919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1748750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57819989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427254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1430585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_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3"/>
          <p:cNvSpPr>
            <a:spLocks noGrp="1"/>
          </p:cNvSpPr>
          <p:nvPr>
            <p:ph type="body" sz="quarter" idx="12"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video Credit Here</a:t>
            </a:r>
          </a:p>
        </p:txBody>
      </p:sp>
    </p:spTree>
    <p:extLst>
      <p:ext uri="{BB962C8B-B14F-4D97-AF65-F5344CB8AC3E}">
        <p14:creationId xmlns:p14="http://schemas.microsoft.com/office/powerpoint/2010/main" val="353639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41148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27391465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4260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40598109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3667271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p:spPr>
        <p:txBody>
          <a:bodyPr/>
          <a:lstStyle>
            <a:lvl1pPr>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1" hasCustomPrompt="1"/>
          </p:nvPr>
        </p:nvSpPr>
        <p:spPr>
          <a:xfrm>
            <a:off x="6096000" y="6553199"/>
            <a:ext cx="3048000" cy="161925"/>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Tree>
    <p:extLst>
      <p:ext uri="{BB962C8B-B14F-4D97-AF65-F5344CB8AC3E}">
        <p14:creationId xmlns:p14="http://schemas.microsoft.com/office/powerpoint/2010/main" val="380045101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9183347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lvl1pPr>
              <a:defRPr sz="4800">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791070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276725"/>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776539"/>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68346366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31001798"/>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lack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27639033"/>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600199"/>
            <a:ext cx="8229600" cy="4953001"/>
          </a:xfrm>
          <a:prstGeom prst="rect">
            <a:avLst/>
          </a:prstGeom>
        </p:spPr>
        <p:txBody>
          <a:bodyPr/>
          <a:lstStyle>
            <a:lvl1pPr marL="0" indent="0">
              <a:spcBef>
                <a:spcPts val="2400"/>
              </a:spcBef>
              <a:buNone/>
              <a:defRPr sz="2800"/>
            </a:lvl1pPr>
            <a:lvl2pPr marL="283464" indent="-283464">
              <a:buFont typeface="Arial" panose="020B0604020202020204" pitchFamily="34" charset="0"/>
              <a:buChar char="•"/>
              <a:defRPr sz="2400"/>
            </a:lvl2pPr>
            <a:lvl3pPr marL="576072" indent="-228600">
              <a:buFont typeface="Arial" panose="020B0604020202020204" pitchFamily="34" charset="0"/>
              <a:buChar char="•"/>
              <a:defRPr sz="2000"/>
            </a:lvl3pPr>
            <a:lvl4pPr marL="1024128" indent="-228600">
              <a:buFont typeface="Arial" panose="020B0604020202020204" pitchFamily="34" charset="0"/>
              <a:buChar cha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66897563"/>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lack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2601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lor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95604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384351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ck_Two Content">
    <p:spTree>
      <p:nvGrpSpPr>
        <p:cNvPr id="1" name=""/>
        <p:cNvGrpSpPr/>
        <p:nvPr/>
      </p:nvGrpSpPr>
      <p:grpSpPr>
        <a:xfrm>
          <a:off x="0" y="0"/>
          <a:ext cx="0" cy="0"/>
          <a:chOff x="0" y="0"/>
          <a:chExt cx="0" cy="0"/>
        </a:xfrm>
      </p:grpSpPr>
      <p:sp>
        <p:nvSpPr>
          <p:cNvPr id="6"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143000"/>
            <a:ext cx="4038600" cy="541020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9843689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lor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1069848"/>
          </a:xfrm>
          <a:prstGeom prst="rect">
            <a:avLst/>
          </a:prstGeom>
        </p:spPr>
        <p:txBody>
          <a:bodyPr anchor="ctr"/>
          <a:lstStyle>
            <a:lvl1pPr>
              <a:defRPr sz="360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600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239962"/>
            <a:ext cx="4040188"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600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2239962"/>
            <a:ext cx="4041775" cy="431323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1986323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ck_Comparison">
    <p:spTree>
      <p:nvGrpSpPr>
        <p:cNvPr id="1" name=""/>
        <p:cNvGrpSpPr/>
        <p:nvPr/>
      </p:nvGrpSpPr>
      <p:grpSpPr>
        <a:xfrm>
          <a:off x="0" y="0"/>
          <a:ext cx="0" cy="0"/>
          <a:chOff x="0" y="0"/>
          <a:chExt cx="0" cy="0"/>
        </a:xfrm>
      </p:grpSpPr>
      <p:sp>
        <p:nvSpPr>
          <p:cNvPr id="8" name="Title 1"/>
          <p:cNvSpPr>
            <a:spLocks noGrp="1"/>
          </p:cNvSpPr>
          <p:nvPr>
            <p:ph type="title"/>
          </p:nvPr>
        </p:nvSpPr>
        <p:spPr>
          <a:xfrm>
            <a:off x="1066800" y="228600"/>
            <a:ext cx="70104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1" y="11430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1828800"/>
            <a:ext cx="4040188"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1430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828800"/>
            <a:ext cx="4041775" cy="4724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5720607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32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2057400" y="685800"/>
            <a:ext cx="6629400" cy="5797296"/>
          </a:xfrm>
          <a:prstGeom prst="rect">
            <a:avLst/>
          </a:prstGeo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2388250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lor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7830602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lack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14455726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lor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54149132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ck_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41080149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olor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409706086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lack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342438327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lor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bg2"/>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2944127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lack_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solidFill>
                  <a:schemeClr val="tx1"/>
                </a:solidFill>
              </a:defRPr>
            </a:lvl1pPr>
          </a:lstStyle>
          <a:p>
            <a:r>
              <a:rPr lang="en-US"/>
              <a:t>Click to edit Master title style</a:t>
            </a:r>
            <a:endParaRPr lang="en-US" dirty="0"/>
          </a:p>
        </p:txBody>
      </p:sp>
      <p:sp>
        <p:nvSpPr>
          <p:cNvPr id="6" name="Media Placeholder 5"/>
          <p:cNvSpPr>
            <a:spLocks noGrp="1"/>
          </p:cNvSpPr>
          <p:nvPr>
            <p:ph type="media" sz="quarter" idx="11"/>
          </p:nvPr>
        </p:nvSpPr>
        <p:spPr>
          <a:xfrm>
            <a:off x="0" y="990600"/>
            <a:ext cx="9144000" cy="5410200"/>
          </a:xfrm>
          <a:prstGeom prst="rect">
            <a:avLst/>
          </a:prstGeom>
        </p:spPr>
        <p:txBody>
          <a:bodyPr/>
          <a:lstStyle/>
          <a:p>
            <a:r>
              <a:rPr lang="en-US" dirty="0"/>
              <a:t>Click icon to add media</a:t>
            </a:r>
          </a:p>
        </p:txBody>
      </p:sp>
      <p:sp>
        <p:nvSpPr>
          <p:cNvPr id="9" name="TextBox 8"/>
          <p:cNvSpPr txBox="1"/>
          <p:nvPr/>
        </p:nvSpPr>
        <p:spPr>
          <a:xfrm>
            <a:off x="2933700" y="6382757"/>
            <a:ext cx="3276600" cy="3686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Click above to play video</a:t>
            </a:r>
          </a:p>
        </p:txBody>
      </p:sp>
      <p:sp>
        <p:nvSpPr>
          <p:cNvPr id="7"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Video Credit Here</a:t>
            </a:r>
          </a:p>
        </p:txBody>
      </p:sp>
    </p:spTree>
    <p:extLst>
      <p:ext uri="{BB962C8B-B14F-4D97-AF65-F5344CB8AC3E}">
        <p14:creationId xmlns:p14="http://schemas.microsoft.com/office/powerpoint/2010/main" val="13217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2898648" y="3429000"/>
            <a:ext cx="6245352"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276600" y="3581400"/>
            <a:ext cx="563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3276600" y="4260273"/>
            <a:ext cx="56388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hasCustomPrompt="1"/>
          </p:nvPr>
        </p:nvSpPr>
        <p:spPr>
          <a:xfrm>
            <a:off x="6096000" y="6486525"/>
            <a:ext cx="3048000" cy="228600"/>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Tree>
    <p:extLst>
      <p:ext uri="{BB962C8B-B14F-4D97-AF65-F5344CB8AC3E}">
        <p14:creationId xmlns:p14="http://schemas.microsoft.com/office/powerpoint/2010/main" val="409445299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_Color_Picture with Caption and Jump to Long Descrip">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2"/>
          <p:cNvSpPr>
            <a:spLocks noGrp="1"/>
          </p:cNvSpPr>
          <p:nvPr>
            <p:ph type="pic" idx="1"/>
          </p:nvPr>
        </p:nvSpPr>
        <p:spPr>
          <a:xfrm>
            <a:off x="1028700" y="22860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4"/>
          <p:cNvSpPr>
            <a:spLocks noGrp="1"/>
          </p:cNvSpPr>
          <p:nvPr>
            <p:ph type="body" sz="quarter" idx="11" hasCustomPrompt="1"/>
          </p:nvPr>
        </p:nvSpPr>
        <p:spPr>
          <a:xfrm>
            <a:off x="6096000" y="6678413"/>
            <a:ext cx="3048000" cy="179587"/>
          </a:xfrm>
          <a:prstGeom prst="rect">
            <a:avLst/>
          </a:prstGeom>
        </p:spPr>
        <p:txBody>
          <a:bodyPr/>
          <a:lstStyle>
            <a:lvl1pPr marL="0" indent="0" algn="r">
              <a:buNone/>
              <a:defRPr sz="800" baseline="0">
                <a:solidFill>
                  <a:schemeClr val="bg1"/>
                </a:solidFill>
              </a:defRPr>
            </a:lvl1pPr>
          </a:lstStyle>
          <a:p>
            <a:pPr lvl="0"/>
            <a:r>
              <a:rPr lang="en-US" dirty="0"/>
              <a:t>Insert Photo Credit Here</a:t>
            </a:r>
          </a:p>
        </p:txBody>
      </p:sp>
      <p:sp>
        <p:nvSpPr>
          <p:cNvPr id="7" name="Text Placeholder 6"/>
          <p:cNvSpPr>
            <a:spLocks noGrp="1"/>
          </p:cNvSpPr>
          <p:nvPr>
            <p:ph type="body" sz="quarter" idx="12" hasCustomPrompt="1"/>
          </p:nvPr>
        </p:nvSpPr>
        <p:spPr>
          <a:xfrm>
            <a:off x="3200400" y="6505575"/>
            <a:ext cx="2743200" cy="172838"/>
          </a:xfrm>
          <a:prstGeom prst="rect">
            <a:avLst/>
          </a:prstGeom>
        </p:spPr>
        <p:txBody>
          <a:bodyPr/>
          <a:lstStyle>
            <a:lvl1pPr marL="0" indent="0" algn="ctr">
              <a:buNone/>
              <a:defRPr sz="800" baseline="0"/>
            </a:lvl1pPr>
            <a:lvl5pPr>
              <a:defRPr/>
            </a:lvl5pPr>
          </a:lstStyle>
          <a:p>
            <a:pPr lvl="0"/>
            <a:r>
              <a:rPr lang="en-US" sz="800" dirty="0"/>
              <a:t>Jump to long image description</a:t>
            </a:r>
            <a:endParaRPr lang="en-US" dirty="0"/>
          </a:p>
        </p:txBody>
      </p:sp>
    </p:spTree>
    <p:extLst>
      <p:ext uri="{BB962C8B-B14F-4D97-AF65-F5344CB8AC3E}">
        <p14:creationId xmlns:p14="http://schemas.microsoft.com/office/powerpoint/2010/main" val="46386280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_Black_Title and Content with Jump to Long Image Descrip">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315200" cy="609600"/>
          </a:xfrm>
          <a:prstGeom prst="rect">
            <a:avLst/>
          </a:prstGeo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57200" y="1143000"/>
            <a:ext cx="8229600" cy="5410199"/>
          </a:xfrm>
          <a:prstGeom prst="rect">
            <a:avLst/>
          </a:prstGeo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Text Placeholder 5"/>
          <p:cNvSpPr>
            <a:spLocks noGrp="1"/>
          </p:cNvSpPr>
          <p:nvPr>
            <p:ph type="body" sz="quarter" idx="11" hasCustomPrompt="1"/>
          </p:nvPr>
        </p:nvSpPr>
        <p:spPr>
          <a:xfrm>
            <a:off x="3200400" y="6510528"/>
            <a:ext cx="2743200" cy="173736"/>
          </a:xfrm>
          <a:prstGeom prst="rect">
            <a:avLst/>
          </a:prstGeom>
        </p:spPr>
        <p:txBody>
          <a:bodyPr/>
          <a:lstStyle>
            <a:lvl1pPr marL="0" indent="0" algn="ctr">
              <a:buNone/>
              <a:defRPr sz="800" baseline="0"/>
            </a:lvl1pPr>
          </a:lstStyle>
          <a:p>
            <a:pPr lvl="0"/>
            <a:r>
              <a:rPr lang="en-US" sz="800" dirty="0"/>
              <a:t>Jump back to slide containing original image</a:t>
            </a:r>
            <a:endParaRPr lang="en-US" dirty="0"/>
          </a:p>
        </p:txBody>
      </p:sp>
    </p:spTree>
    <p:extLst>
      <p:ext uri="{BB962C8B-B14F-4D97-AF65-F5344CB8AC3E}">
        <p14:creationId xmlns:p14="http://schemas.microsoft.com/office/powerpoint/2010/main" val="3943909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600" b="1" cap="a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400">
                <a:solidFill>
                  <a:srgbClr val="6A6A6A"/>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4537579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21877873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9644080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8207182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rgbClr val="6A6A6A"/>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7896312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 &amp; Subtitle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609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228600" y="5410200"/>
            <a:ext cx="5105400" cy="685800"/>
          </a:xfrm>
          <a:prstGeom prst="rect">
            <a:avLst/>
          </a:prstGeom>
        </p:spPr>
        <p:txBody>
          <a:bodyPr/>
          <a:lstStyle>
            <a:lvl1pPr marL="0" indent="0">
              <a:buNone/>
              <a:defRPr sz="2200" b="0">
                <a:solidFill>
                  <a:schemeClr val="bg1"/>
                </a:solidFill>
                <a:latin typeface="+mn-lt"/>
              </a:defRPr>
            </a:lvl1pPr>
            <a:lvl2pPr marL="457200" indent="0">
              <a:buNone/>
              <a:defRPr sz="2200" b="0">
                <a:solidFill>
                  <a:schemeClr val="bg1"/>
                </a:solidFill>
                <a:latin typeface="+mn-lt"/>
              </a:defRPr>
            </a:lvl2pPr>
            <a:lvl3pPr marL="914400" indent="0">
              <a:buNone/>
              <a:defRPr sz="2200" b="0">
                <a:solidFill>
                  <a:schemeClr val="bg1"/>
                </a:solidFill>
                <a:latin typeface="+mn-lt"/>
              </a:defRPr>
            </a:lvl3pPr>
            <a:lvl4pPr marL="1371600" indent="0">
              <a:buNone/>
              <a:defRPr sz="2200" b="0">
                <a:solidFill>
                  <a:schemeClr val="bg1"/>
                </a:solidFill>
                <a:latin typeface="+mn-lt"/>
              </a:defRPr>
            </a:lvl4pPr>
            <a:lvl5pPr marL="1828800" indent="0">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489537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mp; Subtitle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4724400"/>
            <a:ext cx="5181600" cy="609600"/>
          </a:xfrm>
          <a:prstGeom prst="rect">
            <a:avLst/>
          </a:prstGeom>
          <a:effectLst>
            <a:outerShdw blurRad="50800" dist="38100" dir="5400000" algn="t" rotWithShape="0">
              <a:prstClr val="black">
                <a:alpha val="40000"/>
              </a:prstClr>
            </a:outerShdw>
          </a:effectLst>
        </p:spPr>
        <p:txBody>
          <a:bodyPr/>
          <a:lstStyle>
            <a:lvl1pPr algn="r">
              <a:defRPr sz="3600">
                <a:latin typeface="+mj-lt"/>
              </a:defRPr>
            </a:lvl1pPr>
          </a:lstStyle>
          <a:p>
            <a:r>
              <a:rPr lang="en-US"/>
              <a:t>Click to edit Master title style</a:t>
            </a:r>
            <a:endParaRPr lang="en-US" dirty="0"/>
          </a:p>
        </p:txBody>
      </p:sp>
      <p:sp>
        <p:nvSpPr>
          <p:cNvPr id="7" name="Text Placeholder 6"/>
          <p:cNvSpPr>
            <a:spLocks noGrp="1"/>
          </p:cNvSpPr>
          <p:nvPr>
            <p:ph type="body" sz="quarter" idx="10"/>
          </p:nvPr>
        </p:nvSpPr>
        <p:spPr>
          <a:xfrm>
            <a:off x="3733800" y="5403273"/>
            <a:ext cx="5181600" cy="692727"/>
          </a:xfrm>
          <a:prstGeom prst="rect">
            <a:avLst/>
          </a:prstGeom>
        </p:spPr>
        <p:txBody>
          <a:bodyPr/>
          <a:lstStyle>
            <a:lvl1pPr marL="0" indent="0" algn="r">
              <a:buNone/>
              <a:defRPr sz="2200" b="0">
                <a:solidFill>
                  <a:schemeClr val="bg1"/>
                </a:solidFill>
                <a:latin typeface="+mn-lt"/>
              </a:defRPr>
            </a:lvl1pPr>
            <a:lvl2pPr marL="457200" indent="0" algn="r">
              <a:buNone/>
              <a:defRPr sz="2200" b="0">
                <a:solidFill>
                  <a:schemeClr val="bg1"/>
                </a:solidFill>
                <a:latin typeface="+mn-lt"/>
              </a:defRPr>
            </a:lvl2pPr>
            <a:lvl3pPr marL="914400" indent="0" algn="r">
              <a:buNone/>
              <a:defRPr sz="2200" b="0">
                <a:solidFill>
                  <a:schemeClr val="bg1"/>
                </a:solidFill>
                <a:latin typeface="+mn-lt"/>
              </a:defRPr>
            </a:lvl3pPr>
            <a:lvl4pPr marL="1371600" indent="0" algn="r">
              <a:buNone/>
              <a:defRPr sz="2200" b="0">
                <a:solidFill>
                  <a:schemeClr val="bg1"/>
                </a:solidFill>
                <a:latin typeface="+mn-lt"/>
              </a:defRPr>
            </a:lvl4pPr>
            <a:lvl5pPr marL="1828800" indent="0" algn="r">
              <a:buNone/>
              <a:defRPr sz="2200" b="0">
                <a:solidFill>
                  <a:schemeClr val="bg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2774897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Only Left">
    <p:spTree>
      <p:nvGrpSpPr>
        <p:cNvPr id="1" name=""/>
        <p:cNvGrpSpPr/>
        <p:nvPr/>
      </p:nvGrpSpPr>
      <p:grpSpPr>
        <a:xfrm>
          <a:off x="0" y="0"/>
          <a:ext cx="0" cy="0"/>
          <a:chOff x="0" y="0"/>
          <a:chExt cx="0" cy="0"/>
        </a:xfrm>
      </p:grpSpPr>
      <p:sp>
        <p:nvSpPr>
          <p:cNvPr id="8" name="Rectangle 7"/>
          <p:cNvSpPr/>
          <p:nvPr/>
        </p:nvSpPr>
        <p:spPr>
          <a:xfrm>
            <a:off x="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4724400"/>
            <a:ext cx="51054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2787190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Only Right">
    <p:spTree>
      <p:nvGrpSpPr>
        <p:cNvPr id="1" name=""/>
        <p:cNvGrpSpPr/>
        <p:nvPr/>
      </p:nvGrpSpPr>
      <p:grpSpPr>
        <a:xfrm>
          <a:off x="0" y="0"/>
          <a:ext cx="0" cy="0"/>
          <a:chOff x="0" y="0"/>
          <a:chExt cx="0" cy="0"/>
        </a:xfrm>
      </p:grpSpPr>
      <p:sp>
        <p:nvSpPr>
          <p:cNvPr id="8" name="Rectangle 7"/>
          <p:cNvSpPr/>
          <p:nvPr/>
        </p:nvSpPr>
        <p:spPr>
          <a:xfrm>
            <a:off x="3429000" y="4572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chemeClr val="tx1"/>
              </a:solidFill>
            </a:endParaRPr>
          </a:p>
        </p:txBody>
      </p:sp>
      <p:sp>
        <p:nvSpPr>
          <p:cNvPr id="2" name="Title 1"/>
          <p:cNvSpPr>
            <a:spLocks noGrp="1"/>
          </p:cNvSpPr>
          <p:nvPr>
            <p:ph type="ctrTitle"/>
          </p:nvPr>
        </p:nvSpPr>
        <p:spPr>
          <a:xfrm>
            <a:off x="3733800" y="4724400"/>
            <a:ext cx="5181600" cy="1371600"/>
          </a:xfrm>
          <a:prstGeom prst="rect">
            <a:avLst/>
          </a:prstGeom>
          <a:effectLst>
            <a:outerShdw blurRad="50800" dist="38100" dir="5400000" algn="t" rotWithShape="0">
              <a:prstClr val="black">
                <a:alpha val="40000"/>
              </a:prstClr>
            </a:outerShdw>
          </a:effectLst>
        </p:spPr>
        <p:txBody>
          <a:bodyPr/>
          <a:lstStyle>
            <a:lvl1pPr>
              <a:defRPr sz="3600">
                <a:latin typeface="+mj-lt"/>
              </a:defRPr>
            </a:lvl1pPr>
          </a:lstStyle>
          <a:p>
            <a:r>
              <a:rPr lang="en-US"/>
              <a:t>Click to edit Master title style</a:t>
            </a:r>
            <a:endParaRPr lang="en-US" dirty="0"/>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latin typeface="+mn-lt"/>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8344387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63324107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099677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lor_Title Only (Title can be hidden)">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7010400" cy="609600"/>
          </a:xfrm>
          <a:prstGeom prst="rect">
            <a:avLst/>
          </a:prstGeom>
        </p:spPr>
        <p:txBody>
          <a:bodyPr/>
          <a:lstStyle>
            <a:lvl1pPr>
              <a:defRPr sz="3600">
                <a:solidFill>
                  <a:schemeClr val="bg2"/>
                </a:solidFill>
                <a:latin typeface="+mj-lt"/>
              </a:defRPr>
            </a:lvl1pPr>
          </a:lstStyle>
          <a:p>
            <a:r>
              <a:rPr lang="en-US"/>
              <a:t>Click to edit Master title style</a:t>
            </a:r>
            <a:endParaRPr lang="en-US" dirty="0"/>
          </a:p>
        </p:txBody>
      </p:sp>
      <p:sp>
        <p:nvSpPr>
          <p:cNvPr id="4"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11807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image" Target="../media/image1.png"/><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theme" Target="../theme/theme2.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image" Target="../media/image3.gif"/><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heme" Target="../theme/theme3.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2.xml"/><Relationship Id="rId2" Type="http://schemas.openxmlformats.org/officeDocument/2006/relationships/slideLayout" Target="../slideLayouts/slideLayout81.xml"/><Relationship Id="rId1" Type="http://schemas.openxmlformats.org/officeDocument/2006/relationships/slideLayout" Target="../slideLayouts/slideLayout80.xml"/><Relationship Id="rId5" Type="http://schemas.openxmlformats.org/officeDocument/2006/relationships/theme" Target="../theme/theme5.xml"/><Relationship Id="rId4" Type="http://schemas.openxmlformats.org/officeDocument/2006/relationships/slideLayout" Target="../slideLayouts/slideLayout8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5" Type="http://schemas.openxmlformats.org/officeDocument/2006/relationships/theme" Target="../theme/theme6.xml"/><Relationship Id="rId4" Type="http://schemas.openxmlformats.org/officeDocument/2006/relationships/slideLayout" Target="../slideLayouts/slideLayout8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89.xml"/><Relationship Id="rId1" Type="http://schemas.openxmlformats.org/officeDocument/2006/relationships/slideLayout" Target="../slideLayouts/slideLayout88.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
        <p:nvSpPr>
          <p:cNvPr id="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330630192"/>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 id="2147483761" r:id="rId13"/>
    <p:sldLayoutId id="2147483762" r:id="rId14"/>
    <p:sldLayoutId id="2147483763" r:id="rId15"/>
    <p:sldLayoutId id="2147483764" r:id="rId16"/>
    <p:sldLayoutId id="2147483765" r:id="rId17"/>
    <p:sldLayoutId id="2147483766" r:id="rId18"/>
    <p:sldLayoutId id="2147483767" r:id="rId19"/>
    <p:sldLayoutId id="2147483843" r:id="rId20"/>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81885980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241110825"/>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 id="2147483800" r:id="rId15"/>
    <p:sldLayoutId id="2147483801" r:id="rId16"/>
    <p:sldLayoutId id="2147483802" r:id="rId17"/>
    <p:sldLayoutId id="2147483803" r:id="rId18"/>
    <p:sldLayoutId id="2147483804" r:id="rId19"/>
    <p:sldLayoutId id="2147483805" r:id="rId20"/>
    <p:sldLayoutId id="2147483806" r:id="rId21"/>
    <p:sldLayoutId id="2147483807"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9050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a:t>
            </a:r>
            <a:r>
              <a:rPr lang="en-US" sz="3200" kern="1200" dirty="0">
                <a:solidFill>
                  <a:schemeClr val="bg1"/>
                </a:solidFill>
                <a:effectLst/>
                <a:latin typeface="+mn-lt"/>
                <a:ea typeface="+mn-ea"/>
                <a:cs typeface="+mn-cs"/>
              </a:rPr>
              <a:t>Education.</a:t>
            </a:r>
          </a:p>
        </p:txBody>
      </p:sp>
    </p:spTree>
    <p:extLst>
      <p:ext uri="{BB962C8B-B14F-4D97-AF65-F5344CB8AC3E}">
        <p14:creationId xmlns:p14="http://schemas.microsoft.com/office/powerpoint/2010/main" val="4270984354"/>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352140875"/>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158031509"/>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739347951"/>
      </p:ext>
    </p:extLst>
  </p:cSld>
  <p:clrMap bg1="lt1" tx1="dk1" bg2="lt2" tx2="dk2" accent1="accent1" accent2="accent2" accent3="accent3" accent4="accent4" accent5="accent5" accent6="accent6" hlink="hlink" folHlink="folHlink"/>
  <p:sldLayoutIdLst>
    <p:sldLayoutId id="2147483841" r:id="rId1"/>
    <p:sldLayoutId id="2147483842"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2895600" y="3486150"/>
            <a:ext cx="6191250" cy="609600"/>
          </a:xfrm>
        </p:spPr>
        <p:txBody>
          <a:bodyPr/>
          <a:lstStyle/>
          <a:p>
            <a:r>
              <a:rPr lang="en-US" altLang="en-US" dirty="0"/>
              <a:t>18: Environmental Issues</a:t>
            </a:r>
          </a:p>
        </p:txBody>
      </p:sp>
      <p:sp>
        <p:nvSpPr>
          <p:cNvPr id="3075" name="Subtitle 2"/>
          <p:cNvSpPr>
            <a:spLocks noGrp="1"/>
          </p:cNvSpPr>
          <p:nvPr>
            <p:ph type="body" sz="quarter" idx="10"/>
          </p:nvPr>
        </p:nvSpPr>
        <p:spPr>
          <a:xfrm>
            <a:off x="3276600" y="4210050"/>
            <a:ext cx="5638800" cy="692727"/>
          </a:xfrm>
        </p:spPr>
        <p:txBody>
          <a:bodyPr/>
          <a:lstStyle/>
          <a:p>
            <a:pPr eaLnBrk="1" hangingPunct="1"/>
            <a:r>
              <a:rPr lang="en-US" altLang="en-US" i="1" dirty="0"/>
              <a:t>Your Health Today</a:t>
            </a:r>
            <a:r>
              <a:rPr lang="en-US" altLang="en-US" dirty="0"/>
              <a:t>, 7th Edition</a:t>
            </a:r>
          </a:p>
        </p:txBody>
      </p:sp>
      <p:sp>
        <p:nvSpPr>
          <p:cNvPr id="4" name="Content Placeholder 3"/>
          <p:cNvSpPr>
            <a:spLocks noGrp="1"/>
          </p:cNvSpPr>
          <p:nvPr>
            <p:ph sz="quarter" idx="12"/>
          </p:nvPr>
        </p:nvSpPr>
        <p:spPr>
          <a:xfrm>
            <a:off x="0" y="6757521"/>
            <a:ext cx="9296400" cy="45719"/>
          </a:xfrm>
        </p:spPr>
        <p:txBody>
          <a:bodyPr/>
          <a:lstStyle/>
          <a:p>
            <a:pPr marL="0" lvl="0" indent="0">
              <a:buNone/>
            </a:pPr>
            <a:r>
              <a:rPr lang="en-US" dirty="0" smtClean="0">
                <a:latin typeface="+mn-lt"/>
              </a:rPr>
              <a:t>© 2019 McGraw-Hill Education. All rights reserved. Authorized only for instructor use in the classroom.</a:t>
            </a:r>
            <a:r>
              <a:rPr lang="en-US" baseline="0" dirty="0" smtClean="0">
                <a:latin typeface="+mn-lt"/>
              </a:rPr>
              <a:t> </a:t>
            </a:r>
            <a:r>
              <a:rPr lang="en-US" dirty="0" smtClean="0">
                <a:latin typeface="+mn-lt"/>
              </a:rPr>
              <a:t>No reproduction or further distribution permitted without the prior written consent of McGraw-Hill Education.</a:t>
            </a:r>
            <a:endParaRPr lang="en-US" dirty="0">
              <a:latin typeface="+mn-lt"/>
            </a:endParaRPr>
          </a:p>
        </p:txBody>
      </p:sp>
    </p:spTree>
    <p:extLst>
      <p:ext uri="{BB962C8B-B14F-4D97-AF65-F5344CB8AC3E}">
        <p14:creationId xmlns:p14="http://schemas.microsoft.com/office/powerpoint/2010/main" val="18235560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Safe Drinking Water </a:t>
            </a:r>
            <a:r>
              <a:rPr lang="en-US" altLang="en-US" dirty="0" smtClean="0"/>
              <a:t>(2 </a:t>
            </a:r>
            <a:r>
              <a:rPr lang="en-US" altLang="en-US" dirty="0"/>
              <a:t>of 2)</a:t>
            </a:r>
            <a:endParaRPr lang="en-US" altLang="en-US" sz="1400" dirty="0"/>
          </a:p>
        </p:txBody>
      </p:sp>
      <p:sp>
        <p:nvSpPr>
          <p:cNvPr id="11267" name="Text Placeholder 99"/>
          <p:cNvSpPr>
            <a:spLocks noGrp="1"/>
          </p:cNvSpPr>
          <p:nvPr>
            <p:ph idx="1"/>
          </p:nvPr>
        </p:nvSpPr>
        <p:spPr>
          <a:xfrm>
            <a:off x="457200" y="1298448"/>
            <a:ext cx="8229600" cy="4953001"/>
          </a:xfrm>
        </p:spPr>
        <p:txBody>
          <a:bodyPr/>
          <a:lstStyle/>
          <a:p>
            <a:r>
              <a:rPr lang="en-US" altLang="en-US" dirty="0"/>
              <a:t>Danger of lead in tap water was exposed dramatically in Flint, Michigan, in 2014</a:t>
            </a:r>
          </a:p>
          <a:p>
            <a:pPr lvl="1"/>
            <a:r>
              <a:rPr lang="en-US" altLang="en-US" dirty="0"/>
              <a:t>In a cost saving measure, officials switched water sources</a:t>
            </a:r>
          </a:p>
          <a:p>
            <a:pPr lvl="1"/>
            <a:r>
              <a:rPr lang="en-US" altLang="en-US" dirty="0"/>
              <a:t>Flint citizens were exposed to toxic lead levels</a:t>
            </a:r>
          </a:p>
          <a:p>
            <a:pPr lvl="1"/>
            <a:r>
              <a:rPr lang="en-US" altLang="en-US" dirty="0"/>
              <a:t>One in six children, and one in three children in poor neighborhoods, were identified as being at medical risk</a:t>
            </a:r>
          </a:p>
          <a:p>
            <a:pPr lvl="1"/>
            <a:r>
              <a:rPr lang="en-US" altLang="en-US" dirty="0"/>
              <a:t>Flint was a warning call to cities throughout the U.S.</a:t>
            </a:r>
          </a:p>
          <a:p>
            <a:pPr lvl="2"/>
            <a:r>
              <a:rPr lang="en-US" altLang="en-US" dirty="0"/>
              <a:t>Almost 20% of water systems tested in 2015 failed to meet the EPA standard for lead in drinking water</a:t>
            </a:r>
          </a:p>
          <a:p>
            <a:r>
              <a:rPr lang="en-US" altLang="en-US" dirty="0"/>
              <a:t>There are many benefits to water fluoridation, but excessive fluoride consumption can lead to fluorosis</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618514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Conserving Water</a:t>
            </a:r>
          </a:p>
        </p:txBody>
      </p:sp>
      <p:sp>
        <p:nvSpPr>
          <p:cNvPr id="12291" name="Text Placeholder 99"/>
          <p:cNvSpPr>
            <a:spLocks noGrp="1"/>
          </p:cNvSpPr>
          <p:nvPr>
            <p:ph idx="1"/>
          </p:nvPr>
        </p:nvSpPr>
        <p:spPr/>
        <p:txBody>
          <a:bodyPr/>
          <a:lstStyle/>
          <a:p>
            <a:r>
              <a:rPr lang="en-US" altLang="en-US" dirty="0"/>
              <a:t>Americans use about three times the water per capita of the average worldwide</a:t>
            </a:r>
          </a:p>
          <a:p>
            <a:pPr lvl="1"/>
            <a:r>
              <a:rPr lang="en-US" altLang="en-US" dirty="0"/>
              <a:t>About 70% is used for washing and carrying away waste</a:t>
            </a:r>
          </a:p>
          <a:p>
            <a:r>
              <a:rPr lang="en-US" altLang="en-US" dirty="0"/>
              <a:t>There are many ways to use less water:</a:t>
            </a:r>
          </a:p>
          <a:p>
            <a:pPr lvl="1"/>
            <a:r>
              <a:rPr lang="en-US" altLang="en-US" dirty="0"/>
              <a:t>Bathroom: shorter showers; turn off faucet when brushing teeth; low-flow toilet; water-saving showerheads</a:t>
            </a:r>
          </a:p>
          <a:p>
            <a:pPr lvl="1"/>
            <a:r>
              <a:rPr lang="en-US" altLang="en-US" dirty="0"/>
              <a:t>Laundry: wash only when full load; buy only Energy Star appliances</a:t>
            </a:r>
          </a:p>
          <a:p>
            <a:pPr lvl="1"/>
            <a:r>
              <a:rPr lang="en-US" altLang="en-US" dirty="0"/>
              <a:t>Kitchen: run dishwasher only with full load; do not run water continuously when doing dishes by hand</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and Air Quality</a:t>
            </a:r>
          </a:p>
        </p:txBody>
      </p:sp>
      <p:sp>
        <p:nvSpPr>
          <p:cNvPr id="3" name="Text Placeholder 99"/>
          <p:cNvSpPr>
            <a:spLocks noGrp="1"/>
          </p:cNvSpPr>
          <p:nvPr>
            <p:ph idx="1"/>
          </p:nvPr>
        </p:nvSpPr>
        <p:spPr/>
        <p:txBody>
          <a:bodyPr/>
          <a:lstStyle/>
          <a:p>
            <a:r>
              <a:rPr lang="en-US" dirty="0"/>
              <a:t>Like water, air is an essential resource</a:t>
            </a:r>
          </a:p>
          <a:p>
            <a:r>
              <a:rPr lang="en-US" dirty="0"/>
              <a:t>One in three Americans lives in an area where air is unhealthy to breathe at least part of the year</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4542843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a:t>Earth’s Atmosphere (</a:t>
            </a:r>
            <a:r>
              <a:rPr lang="en-US" altLang="en-US" dirty="0" smtClean="0"/>
              <a:t>1 of 2)</a:t>
            </a:r>
            <a:endParaRPr lang="en-US" altLang="en-US" dirty="0"/>
          </a:p>
        </p:txBody>
      </p:sp>
      <p:sp>
        <p:nvSpPr>
          <p:cNvPr id="13315" name="Text Placeholder 99"/>
          <p:cNvSpPr>
            <a:spLocks noGrp="1"/>
          </p:cNvSpPr>
          <p:nvPr>
            <p:ph idx="1"/>
          </p:nvPr>
        </p:nvSpPr>
        <p:spPr/>
        <p:txBody>
          <a:bodyPr/>
          <a:lstStyle/>
          <a:p>
            <a:r>
              <a:rPr lang="en-US" altLang="en-US" dirty="0"/>
              <a:t>Atmosphere is the whole mass of air surrounding </a:t>
            </a:r>
            <a:br>
              <a:rPr lang="en-US" altLang="en-US" dirty="0"/>
            </a:br>
            <a:r>
              <a:rPr lang="en-US" altLang="en-US" dirty="0"/>
              <a:t>the earth</a:t>
            </a:r>
          </a:p>
          <a:p>
            <a:r>
              <a:rPr lang="en-US" altLang="en-US" dirty="0"/>
              <a:t>Inner-most layer, the </a:t>
            </a:r>
            <a:r>
              <a:rPr lang="en-US" altLang="en-US" i="1" dirty="0"/>
              <a:t>troposphere</a:t>
            </a:r>
            <a:r>
              <a:rPr lang="en-US" altLang="en-US" dirty="0"/>
              <a:t>: lower atmosphere, containing about 80% of the earth’s air</a:t>
            </a:r>
          </a:p>
          <a:p>
            <a:pPr lvl="1"/>
            <a:r>
              <a:rPr lang="en-US" altLang="en-US" i="1" dirty="0"/>
              <a:t>Stratosphere</a:t>
            </a:r>
            <a:r>
              <a:rPr lang="en-US" altLang="en-US" dirty="0"/>
              <a:t>: upper atmosphere, from 11 to 30 miles above the earth’s surface</a:t>
            </a:r>
          </a:p>
          <a:p>
            <a:r>
              <a:rPr lang="en-US" altLang="en-US" dirty="0"/>
              <a:t>Certain gases in the troposphere help regulate the earth’s temperature by trapping heat from the sun</a:t>
            </a:r>
          </a:p>
          <a:p>
            <a:pPr lvl="1"/>
            <a:r>
              <a:rPr lang="en-US" altLang="en-US" b="1" dirty="0"/>
              <a:t>Greenhouse gases</a:t>
            </a:r>
            <a:r>
              <a:rPr lang="en-US" altLang="en-US" dirty="0"/>
              <a:t>: most important are carbon dioxide (CO</a:t>
            </a:r>
            <a:r>
              <a:rPr lang="en-US" altLang="en-US" baseline="-25000" dirty="0"/>
              <a:t>2</a:t>
            </a:r>
            <a:r>
              <a:rPr lang="en-US" altLang="en-US" dirty="0"/>
              <a:t>) and water vapor</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a:t>Earth’s Atmosphere </a:t>
            </a:r>
            <a:r>
              <a:rPr lang="en-US" altLang="en-US" dirty="0" smtClean="0"/>
              <a:t>(2 </a:t>
            </a:r>
            <a:r>
              <a:rPr lang="en-US" altLang="en-US" dirty="0"/>
              <a:t>of 2)</a:t>
            </a:r>
            <a:endParaRPr lang="en-US" altLang="en-US" sz="1400" dirty="0"/>
          </a:p>
        </p:txBody>
      </p:sp>
      <p:sp>
        <p:nvSpPr>
          <p:cNvPr id="13315" name="Text Placeholder 99"/>
          <p:cNvSpPr>
            <a:spLocks noGrp="1"/>
          </p:cNvSpPr>
          <p:nvPr>
            <p:ph idx="1"/>
          </p:nvPr>
        </p:nvSpPr>
        <p:spPr/>
        <p:txBody>
          <a:bodyPr/>
          <a:lstStyle/>
          <a:p>
            <a:r>
              <a:rPr lang="en-US" altLang="en-US" b="1" dirty="0"/>
              <a:t>Greenhouse effect</a:t>
            </a:r>
            <a:r>
              <a:rPr lang="en-US" altLang="en-US" dirty="0"/>
              <a:t>: warming of the earth’s surface by the heat trapped in the lower atmosphere</a:t>
            </a:r>
          </a:p>
          <a:p>
            <a:r>
              <a:rPr lang="en-US" altLang="en-US" b="1" dirty="0"/>
              <a:t>Ozone</a:t>
            </a:r>
            <a:r>
              <a:rPr lang="en-US" altLang="en-US" dirty="0"/>
              <a:t> (0</a:t>
            </a:r>
            <a:r>
              <a:rPr lang="en-US" altLang="en-US" baseline="-25000" dirty="0"/>
              <a:t>3</a:t>
            </a:r>
            <a:r>
              <a:rPr lang="en-US" altLang="en-US" dirty="0"/>
              <a:t>) in the upper atmosphere shields us from about 95% of the sun’s UV rays</a:t>
            </a:r>
          </a:p>
          <a:p>
            <a:pPr lvl="1"/>
            <a:r>
              <a:rPr lang="en-US" altLang="en-US" dirty="0"/>
              <a:t>Protective in the upper atmosphere, but at ground level it is a main source of air pollution </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9843299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Warming and Climate Change (</a:t>
            </a:r>
            <a:r>
              <a:rPr lang="en-US" dirty="0" smtClean="0"/>
              <a:t>1 of 2)</a:t>
            </a:r>
            <a:endParaRPr lang="en-US" dirty="0"/>
          </a:p>
        </p:txBody>
      </p:sp>
      <p:sp>
        <p:nvSpPr>
          <p:cNvPr id="20483" name="Text Placeholder 99"/>
          <p:cNvSpPr>
            <a:spLocks noGrp="1"/>
          </p:cNvSpPr>
          <p:nvPr>
            <p:ph idx="1"/>
          </p:nvPr>
        </p:nvSpPr>
        <p:spPr>
          <a:xfrm>
            <a:off x="457200" y="1447800"/>
            <a:ext cx="8229600" cy="4953001"/>
          </a:xfrm>
        </p:spPr>
        <p:txBody>
          <a:bodyPr/>
          <a:lstStyle/>
          <a:p>
            <a:r>
              <a:rPr lang="en-US" altLang="en-US" b="1" dirty="0"/>
              <a:t>Climate change</a:t>
            </a:r>
            <a:r>
              <a:rPr lang="en-US" altLang="en-US" dirty="0"/>
              <a:t> is the long-term changes in average daily weather that occur over many years</a:t>
            </a:r>
          </a:p>
          <a:p>
            <a:pPr lvl="1"/>
            <a:r>
              <a:rPr lang="en-US" altLang="en-US" dirty="0"/>
              <a:t>There is substantial evidence of earth’s warming; the debate is over whether it’s natural or human-caused</a:t>
            </a:r>
          </a:p>
          <a:p>
            <a:r>
              <a:rPr lang="en-US" altLang="en-US" dirty="0"/>
              <a:t>Human activities have increased the amount of greenhouse gases in our atmosphere</a:t>
            </a:r>
          </a:p>
          <a:p>
            <a:r>
              <a:rPr lang="en-US" altLang="en-US" dirty="0"/>
              <a:t>Intensification of the greenhouse effect has led to </a:t>
            </a:r>
            <a:r>
              <a:rPr lang="en-US" altLang="en-US" b="1" dirty="0"/>
              <a:t>global warming</a:t>
            </a:r>
            <a:r>
              <a:rPr lang="en-US" altLang="en-US" dirty="0"/>
              <a:t>, a gradual rise in the average temperature of the earth’s surface</a:t>
            </a:r>
            <a:endParaRPr lang="en-US" altLang="en-US" b="1" dirty="0"/>
          </a:p>
          <a:p>
            <a:pPr lvl="1"/>
            <a:r>
              <a:rPr lang="en-US" altLang="en-US" dirty="0"/>
              <a:t>Melting of the ice caps and glaciers; rising sea levels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6250035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4038600"/>
            <a:ext cx="5486400" cy="566738"/>
          </a:xfrm>
        </p:spPr>
        <p:txBody>
          <a:bodyPr/>
          <a:lstStyle/>
          <a:p>
            <a:r>
              <a:rPr lang="en-US" dirty="0"/>
              <a:t>Figure 18.2 </a:t>
            </a:r>
            <a:r>
              <a:rPr lang="en-US" sz="2000" dirty="0">
                <a:solidFill>
                  <a:schemeClr val="tx1"/>
                </a:solidFill>
              </a:rPr>
              <a:t>The greenhouse effect.</a:t>
            </a:r>
            <a:endParaRPr lang="en-US" dirty="0">
              <a:solidFill>
                <a:schemeClr val="tx1"/>
              </a:solidFill>
            </a:endParaRPr>
          </a:p>
        </p:txBody>
      </p:sp>
      <p:sp>
        <p:nvSpPr>
          <p:cNvPr id="4" name="Text Placeholder 3"/>
          <p:cNvSpPr>
            <a:spLocks noGrp="1"/>
          </p:cNvSpPr>
          <p:nvPr>
            <p:ph type="body" sz="half" idx="2"/>
          </p:nvPr>
        </p:nvSpPr>
        <p:spPr>
          <a:xfrm>
            <a:off x="1828800" y="4681538"/>
            <a:ext cx="5486400" cy="1643062"/>
          </a:xfrm>
        </p:spPr>
        <p:txBody>
          <a:bodyPr/>
          <a:lstStyle/>
          <a:p>
            <a:r>
              <a:rPr lang="en-US" dirty="0"/>
              <a:t>About two-thirds of the sun’s radiation is absorbed by the earth and then reflected back into the atmosphere (gold arrows). Greenhouse gases—carbon dioxide (CO</a:t>
            </a:r>
            <a:r>
              <a:rPr lang="en-US" baseline="-25000" dirty="0"/>
              <a:t>2</a:t>
            </a:r>
            <a:r>
              <a:rPr lang="en-US" dirty="0"/>
              <a:t>), water vapor, methane (CH</a:t>
            </a:r>
            <a:r>
              <a:rPr lang="en-US" baseline="-25000" dirty="0"/>
              <a:t>4</a:t>
            </a:r>
            <a:r>
              <a:rPr lang="en-US" dirty="0"/>
              <a:t>), nitrous oxide (N</a:t>
            </a:r>
            <a:r>
              <a:rPr lang="en-US" baseline="-25000" dirty="0"/>
              <a:t>2</a:t>
            </a:r>
            <a:r>
              <a:rPr lang="en-US" dirty="0"/>
              <a:t>O), ozone, and others (in red arc)—trap infrared radiation from the earth, re-emitting heat and thus warming the atmosphere. Human activities are causing greenhouse gas levels in the atmosphere to increase, which in turn increases the temperature on earth. </a:t>
            </a:r>
          </a:p>
        </p:txBody>
      </p:sp>
      <p:pic>
        <p:nvPicPr>
          <p:cNvPr id="6" name="Picture"/>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9280" b="-9280"/>
          <a:stretch/>
        </p:blipFill>
        <p:spPr>
          <a:xfrm>
            <a:off x="1732558" y="228601"/>
            <a:ext cx="5678885" cy="3962400"/>
          </a:xfrm>
        </p:spPr>
      </p:pic>
      <p:sp>
        <p:nvSpPr>
          <p:cNvPr id="5" name="Text Placeholder 4"/>
          <p:cNvSpPr>
            <a:spLocks noGrp="1"/>
          </p:cNvSpPr>
          <p:nvPr>
            <p:ph type="body" sz="quarter" idx="11"/>
          </p:nvPr>
        </p:nvSpPr>
        <p:spPr>
          <a:xfrm>
            <a:off x="6096000" y="6248400"/>
            <a:ext cx="3048000" cy="457200"/>
          </a:xfrm>
        </p:spPr>
        <p:txBody>
          <a:bodyPr/>
          <a:lstStyle/>
          <a:p>
            <a:r>
              <a:rPr lang="en-US" i="1" dirty="0">
                <a:solidFill>
                  <a:schemeClr val="tx1"/>
                </a:solidFill>
              </a:rPr>
              <a:t>Source: </a:t>
            </a:r>
            <a:r>
              <a:rPr lang="en-US" dirty="0">
                <a:solidFill>
                  <a:schemeClr val="tx1"/>
                </a:solidFill>
              </a:rPr>
              <a:t>Elder, W. (2016, Feb. 18). What Is climate change? </a:t>
            </a:r>
            <a:br>
              <a:rPr lang="en-US" dirty="0">
                <a:solidFill>
                  <a:schemeClr val="tx1"/>
                </a:solidFill>
              </a:rPr>
            </a:br>
            <a:r>
              <a:rPr lang="en-US" dirty="0">
                <a:solidFill>
                  <a:schemeClr val="tx1"/>
                </a:solidFill>
              </a:rPr>
              <a:t>National Park Service. Retrieved from www.nps.gov/goga/learn/nature/climate-change-causes.htm.</a:t>
            </a:r>
          </a:p>
        </p:txBody>
      </p:sp>
    </p:spTree>
    <p:extLst>
      <p:ext uri="{BB962C8B-B14F-4D97-AF65-F5344CB8AC3E}">
        <p14:creationId xmlns:p14="http://schemas.microsoft.com/office/powerpoint/2010/main" val="20845105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Warming and Climate Change (</a:t>
            </a:r>
            <a:r>
              <a:rPr lang="en-US" dirty="0" smtClean="0"/>
              <a:t>2 of 2)</a:t>
            </a:r>
            <a:endParaRPr lang="en-US" dirty="0"/>
          </a:p>
        </p:txBody>
      </p:sp>
      <p:sp>
        <p:nvSpPr>
          <p:cNvPr id="3" name="Text Placeholder 99"/>
          <p:cNvSpPr>
            <a:spLocks noGrp="1"/>
          </p:cNvSpPr>
          <p:nvPr>
            <p:ph idx="1"/>
          </p:nvPr>
        </p:nvSpPr>
        <p:spPr/>
        <p:txBody>
          <a:bodyPr/>
          <a:lstStyle/>
          <a:p>
            <a:r>
              <a:rPr lang="en-US" dirty="0"/>
              <a:t>Report in 2013 concluded the earth’s surface temperature would likely rise to about 5.4</a:t>
            </a:r>
            <a:r>
              <a:rPr lang="en-US" dirty="0">
                <a:latin typeface="Calibri" panose="020F0502020204030204" pitchFamily="34" charset="0"/>
              </a:rPr>
              <a:t>° F, a catastrophic level</a:t>
            </a:r>
          </a:p>
          <a:p>
            <a:pPr lvl="1"/>
            <a:r>
              <a:rPr lang="en-US" dirty="0">
                <a:latin typeface="Calibri" panose="020F0502020204030204" pitchFamily="34" charset="0"/>
              </a:rPr>
              <a:t>Sea levels rising by 5 meters would submerge coastal cities like Miami and New Orleans</a:t>
            </a:r>
          </a:p>
          <a:p>
            <a:r>
              <a:rPr lang="en-US" altLang="en-US" dirty="0"/>
              <a:t>That same year, the world’s top scientist endorsed a cap on greenhouse gases</a:t>
            </a:r>
          </a:p>
          <a:p>
            <a:pPr lvl="1"/>
            <a:r>
              <a:rPr lang="en-US" altLang="en-US" dirty="0"/>
              <a:t>Scientists are now worried about </a:t>
            </a:r>
            <a:r>
              <a:rPr lang="en-US" altLang="en-US" i="1" dirty="0"/>
              <a:t>feedback loops </a:t>
            </a:r>
            <a:r>
              <a:rPr lang="en-US" altLang="en-US" dirty="0"/>
              <a:t>that may be amp</a:t>
            </a:r>
            <a:r>
              <a:rPr lang="en-US" dirty="0">
                <a:latin typeface="Calibri" panose="020F0502020204030204" pitchFamily="34" charset="0"/>
              </a:rPr>
              <a:t>lifying climate change—for example, less sea ice allows the sun to warm ocean water more, which in turn causes more sea ice to melt</a:t>
            </a:r>
            <a:endParaRPr lang="en-US" dirty="0"/>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0961489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Needs to Be Done?</a:t>
            </a:r>
          </a:p>
        </p:txBody>
      </p:sp>
      <p:sp>
        <p:nvSpPr>
          <p:cNvPr id="21507" name="Text Placeholder 99"/>
          <p:cNvSpPr>
            <a:spLocks noGrp="1"/>
          </p:cNvSpPr>
          <p:nvPr>
            <p:ph idx="1"/>
          </p:nvPr>
        </p:nvSpPr>
        <p:spPr/>
        <p:txBody>
          <a:bodyPr/>
          <a:lstStyle/>
          <a:p>
            <a:r>
              <a:rPr lang="en-US" altLang="en-US" dirty="0"/>
              <a:t>Substantial reductions will require massive changes in industrial processes, transportation, energy sources, and personal lifestyles</a:t>
            </a:r>
          </a:p>
          <a:p>
            <a:pPr lvl="1"/>
            <a:r>
              <a:rPr lang="en-US" altLang="en-US" dirty="0"/>
              <a:t>1997 Kyoto Protocol: international agreement to cut emissions; not ratified by U.S. Congress</a:t>
            </a:r>
          </a:p>
          <a:p>
            <a:pPr lvl="1"/>
            <a:r>
              <a:rPr lang="en-US" altLang="en-US" dirty="0"/>
              <a:t>2009 Copenhagen Accord: produced a nonbinding pledge to reduce greenhouse gas emissions, but unequally among nations</a:t>
            </a:r>
          </a:p>
          <a:p>
            <a:pPr lvl="1"/>
            <a:r>
              <a:rPr lang="en-US" altLang="en-US" dirty="0"/>
              <a:t>2015 Paris Climate Conference: 196 countries agreed to develop national approaches for climate change</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0694086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Can You </a:t>
            </a:r>
            <a:r>
              <a:rPr lang="en-US" dirty="0" smtClean="0"/>
              <a:t>Reduce Your </a:t>
            </a:r>
            <a:r>
              <a:rPr lang="en-US" dirty="0"/>
              <a:t>Carbon Footprint?</a:t>
            </a:r>
          </a:p>
        </p:txBody>
      </p:sp>
      <p:sp>
        <p:nvSpPr>
          <p:cNvPr id="3" name="Text Placeholder 99"/>
          <p:cNvSpPr>
            <a:spLocks noGrp="1"/>
          </p:cNvSpPr>
          <p:nvPr>
            <p:ph idx="1"/>
          </p:nvPr>
        </p:nvSpPr>
        <p:spPr/>
        <p:txBody>
          <a:bodyPr/>
          <a:lstStyle/>
          <a:p>
            <a:r>
              <a:rPr lang="en-US" dirty="0"/>
              <a:t>Every time you use fossil fuels you contribute to </a:t>
            </a:r>
            <a:br>
              <a:rPr lang="en-US" dirty="0"/>
            </a:br>
            <a:r>
              <a:rPr lang="en-US" dirty="0"/>
              <a:t>CO</a:t>
            </a:r>
            <a:r>
              <a:rPr lang="en-US" baseline="-25000" dirty="0"/>
              <a:t>2 </a:t>
            </a:r>
            <a:r>
              <a:rPr lang="en-US" dirty="0"/>
              <a:t>emissions</a:t>
            </a:r>
          </a:p>
          <a:p>
            <a:pPr lvl="1"/>
            <a:r>
              <a:rPr lang="en-US" dirty="0"/>
              <a:t>Driving a car, turning on a light, running a dishwasher</a:t>
            </a:r>
          </a:p>
          <a:p>
            <a:r>
              <a:rPr lang="en-US" dirty="0"/>
              <a:t>More you generate, the larger your carbon footprint</a:t>
            </a:r>
          </a:p>
          <a:p>
            <a:pPr lvl="1"/>
            <a:r>
              <a:rPr lang="en-US" u="sng" dirty="0" smtClean="0"/>
              <a:t>www.nature.org/greenliving/carboncalculator/index.htm</a:t>
            </a:r>
            <a:endParaRPr lang="en-US" u="sng" dirty="0"/>
          </a:p>
          <a:p>
            <a:pPr lvl="1"/>
            <a:r>
              <a:rPr lang="en-US" u="sng" dirty="0"/>
              <a:t>www3.epa.gov/carbon-footprint-calculator</a:t>
            </a:r>
            <a:r>
              <a:rPr lang="en-US" u="sng" dirty="0" smtClean="0"/>
              <a:t>/</a:t>
            </a:r>
            <a:endParaRPr lang="en-US" u="sng" dirty="0"/>
          </a:p>
          <a:p>
            <a:pPr lvl="1"/>
            <a:r>
              <a:rPr lang="en-US" dirty="0"/>
              <a:t>Walk more; drive less; and use public transit</a:t>
            </a:r>
          </a:p>
          <a:p>
            <a:pPr lvl="1"/>
            <a:r>
              <a:rPr lang="en-US" dirty="0"/>
              <a:t>Consume less electricity</a:t>
            </a:r>
          </a:p>
          <a:p>
            <a:pPr lvl="1"/>
            <a:r>
              <a:rPr lang="en-US" dirty="0"/>
              <a:t>Recycle</a:t>
            </a:r>
          </a:p>
          <a:p>
            <a:pPr lvl="1"/>
            <a:r>
              <a:rPr lang="en-US" dirty="0"/>
              <a:t>Eat less or no meat</a:t>
            </a:r>
          </a:p>
        </p:txBody>
      </p:sp>
      <p:sp>
        <p:nvSpPr>
          <p:cNvPr id="9" name="Text Placeholder 8"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6584650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Issues</a:t>
            </a:r>
          </a:p>
        </p:txBody>
      </p:sp>
      <p:sp>
        <p:nvSpPr>
          <p:cNvPr id="4099" name="Text Placeholder 99"/>
          <p:cNvSpPr>
            <a:spLocks noGrp="1"/>
          </p:cNvSpPr>
          <p:nvPr>
            <p:ph idx="1"/>
          </p:nvPr>
        </p:nvSpPr>
        <p:spPr/>
        <p:txBody>
          <a:bodyPr/>
          <a:lstStyle/>
          <a:p>
            <a:r>
              <a:rPr lang="en-US" altLang="en-US" b="1" dirty="0"/>
              <a:t>Environmental health</a:t>
            </a:r>
            <a:r>
              <a:rPr lang="en-US" altLang="en-US" dirty="0"/>
              <a:t>: the area of health concerns that focuses on the interactions of humans with all aspects of their environment</a:t>
            </a:r>
          </a:p>
          <a:p>
            <a:pPr lvl="1"/>
            <a:r>
              <a:rPr lang="en-US" altLang="en-US" dirty="0"/>
              <a:t>Diseases associated with contaminated water, food, waste, and other pollutants</a:t>
            </a:r>
          </a:p>
          <a:p>
            <a:pPr lvl="1"/>
            <a:r>
              <a:rPr lang="en-US" altLang="en-US" dirty="0"/>
              <a:t>Pollutants that result from human and industrial activities and that cause chronic diseases and global environmental damage</a:t>
            </a:r>
          </a:p>
          <a:p>
            <a:pPr lvl="1"/>
            <a:r>
              <a:rPr lang="en-US" altLang="en-US" dirty="0"/>
              <a:t>Climate change, the depletion of resources, and world overpopulation</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4495800"/>
            <a:ext cx="5943600" cy="795338"/>
          </a:xfrm>
        </p:spPr>
        <p:txBody>
          <a:bodyPr/>
          <a:lstStyle/>
          <a:p>
            <a:r>
              <a:rPr lang="en-US" dirty="0"/>
              <a:t>Figure 18.4 </a:t>
            </a:r>
            <a:r>
              <a:rPr lang="en-US" sz="2000" dirty="0">
                <a:solidFill>
                  <a:schemeClr val="tx1"/>
                </a:solidFill>
              </a:rPr>
              <a:t>Percentage of greenhouse gas emissions for types of food supplied in the United States.</a:t>
            </a:r>
            <a:endParaRPr lang="en-US" dirty="0">
              <a:solidFill>
                <a:schemeClr val="tx1"/>
              </a:solidFill>
            </a:endParaRPr>
          </a:p>
        </p:txBody>
      </p:sp>
      <p:sp>
        <p:nvSpPr>
          <p:cNvPr id="4" name="Text Placeholder 3"/>
          <p:cNvSpPr>
            <a:spLocks noGrp="1"/>
          </p:cNvSpPr>
          <p:nvPr>
            <p:ph type="body" sz="half" idx="2"/>
          </p:nvPr>
        </p:nvSpPr>
        <p:spPr>
          <a:xfrm>
            <a:off x="1600200" y="5367338"/>
            <a:ext cx="5943600" cy="881062"/>
          </a:xfrm>
        </p:spPr>
        <p:txBody>
          <a:bodyPr/>
          <a:lstStyle/>
          <a:p>
            <a:r>
              <a:rPr lang="en-US" dirty="0"/>
              <a:t>Animal and dairy products are responsible for more greenhouse gas emissions than other kinds of food because of the amount of feed that animals eat. In addition, 45 percent of food-related greenhouse-gas emissions is due to food that is wasted or spoiled and never eaten. </a:t>
            </a:r>
          </a:p>
        </p:txBody>
      </p:sp>
      <p:pic>
        <p:nvPicPr>
          <p:cNvPr id="6" name="Picture" descr="Beef and lamb 31%; chicken, fish, pork 13%; dairy 18%; cereals and breads 12%; vegetables 5%; fruit 6%; oils, spreads 7%; snacks, sugar 2%; drinks 6%."/>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5863" b="-5863"/>
          <a:stretch/>
        </p:blipFill>
        <p:spPr>
          <a:xfrm>
            <a:off x="1514139" y="228601"/>
            <a:ext cx="6115722" cy="4267200"/>
          </a:xfrm>
        </p:spPr>
      </p:pic>
      <p:sp>
        <p:nvSpPr>
          <p:cNvPr id="5" name="Text Placeholder 4"/>
          <p:cNvSpPr>
            <a:spLocks noGrp="1"/>
          </p:cNvSpPr>
          <p:nvPr>
            <p:ph type="body" sz="quarter" idx="11"/>
          </p:nvPr>
        </p:nvSpPr>
        <p:spPr>
          <a:xfrm>
            <a:off x="5486400" y="6248400"/>
            <a:ext cx="3657600" cy="381000"/>
          </a:xfrm>
        </p:spPr>
        <p:txBody>
          <a:bodyPr/>
          <a:lstStyle/>
          <a:p>
            <a:r>
              <a:rPr lang="en-US" i="1" dirty="0">
                <a:solidFill>
                  <a:schemeClr val="tx1"/>
                </a:solidFill>
              </a:rPr>
              <a:t>Source: </a:t>
            </a:r>
            <a:r>
              <a:rPr lang="en-US" dirty="0">
                <a:solidFill>
                  <a:schemeClr val="tx1"/>
                </a:solidFill>
              </a:rPr>
              <a:t>Shrink That Footprint. (n.d.). Shrink your food footprint. Shrink That Footprint. Retrieved from http://shrinkthatfootprint.com/shrink-your-food-footprintAirPollution</a:t>
            </a:r>
          </a:p>
        </p:txBody>
      </p:sp>
    </p:spTree>
    <p:extLst>
      <p:ext uri="{BB962C8B-B14F-4D97-AF65-F5344CB8AC3E}">
        <p14:creationId xmlns:p14="http://schemas.microsoft.com/office/powerpoint/2010/main" val="12974228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Air Pollution</a:t>
            </a:r>
          </a:p>
        </p:txBody>
      </p:sp>
      <p:sp>
        <p:nvSpPr>
          <p:cNvPr id="14339" name="Text Placeholder 99"/>
          <p:cNvSpPr>
            <a:spLocks noGrp="1"/>
          </p:cNvSpPr>
          <p:nvPr>
            <p:ph idx="1"/>
          </p:nvPr>
        </p:nvSpPr>
        <p:spPr/>
        <p:txBody>
          <a:bodyPr/>
          <a:lstStyle/>
          <a:p>
            <a:r>
              <a:rPr lang="en-US" altLang="en-US" b="1" dirty="0"/>
              <a:t>Air pollution</a:t>
            </a:r>
            <a:r>
              <a:rPr lang="en-US" altLang="en-US" dirty="0"/>
              <a:t>: the presence of one or more chemicals in the atmosphere in sufficient quality and quantity to cause harm to life</a:t>
            </a:r>
          </a:p>
          <a:p>
            <a:r>
              <a:rPr lang="en-US" altLang="en-US" b="1" dirty="0"/>
              <a:t>Air Quality Index (AQI)</a:t>
            </a:r>
            <a:r>
              <a:rPr lang="en-US" altLang="en-US" dirty="0"/>
              <a:t>: measure of air pollution issued daily by the EPA</a:t>
            </a:r>
          </a:p>
          <a:p>
            <a:pPr lvl="1"/>
            <a:r>
              <a:rPr lang="en-US" altLang="en-US" dirty="0"/>
              <a:t>At 100 or higher, the air is considered unhealthy for sensitive groups, such as people with asthma</a:t>
            </a:r>
          </a:p>
          <a:p>
            <a:pPr lvl="1"/>
            <a:r>
              <a:rPr lang="en-US" altLang="en-US" dirty="0"/>
              <a:t>At 300 or higher, the air is considered hazardous</a:t>
            </a:r>
          </a:p>
          <a:p>
            <a:r>
              <a:rPr lang="en-US" altLang="en-US" dirty="0"/>
              <a:t>EPA charts four pollutants: ozone, particle pollution, carbon monoxide, and sulfur dioxide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562600"/>
            <a:ext cx="3657600" cy="609600"/>
          </a:xfrm>
        </p:spPr>
        <p:txBody>
          <a:bodyPr/>
          <a:lstStyle/>
          <a:p>
            <a:pPr algn="l"/>
            <a:r>
              <a:rPr lang="en-US" sz="2400" b="1" dirty="0">
                <a:solidFill>
                  <a:schemeClr val="bg2"/>
                </a:solidFill>
              </a:rPr>
              <a:t>Figure 18.5 </a:t>
            </a:r>
            <a:r>
              <a:rPr lang="en-US" sz="2000" b="1" dirty="0" smtClean="0"/>
              <a:t>The </a:t>
            </a:r>
            <a:r>
              <a:rPr lang="en-US" sz="2000" b="1" dirty="0"/>
              <a:t>EPA’s Air Quality Index.</a:t>
            </a:r>
            <a:endParaRPr lang="en-US" sz="2400" b="1" dirty="0"/>
          </a:p>
        </p:txBody>
      </p:sp>
      <p:graphicFrame>
        <p:nvGraphicFramePr>
          <p:cNvPr id="6" name="Table"/>
          <p:cNvGraphicFramePr>
            <a:graphicFrameLocks noGrp="1"/>
          </p:cNvGraphicFramePr>
          <p:nvPr>
            <p:ph sz="half" idx="2"/>
            <p:extLst>
              <p:ext uri="{D42A27DB-BD31-4B8C-83A1-F6EECF244321}">
                <p14:modId xmlns:p14="http://schemas.microsoft.com/office/powerpoint/2010/main" val="3393828033"/>
              </p:ext>
            </p:extLst>
          </p:nvPr>
        </p:nvGraphicFramePr>
        <p:xfrm>
          <a:off x="3581400" y="1683572"/>
          <a:ext cx="5181600" cy="4564828"/>
        </p:xfrm>
        <a:graphic>
          <a:graphicData uri="http://schemas.openxmlformats.org/drawingml/2006/table">
            <a:tbl>
              <a:tblPr firstRow="1" bandRow="1">
                <a:tableStyleId>{5C22544A-7EE6-4342-B048-85BDC9FD1C3A}</a:tableStyleId>
              </a:tblPr>
              <a:tblGrid>
                <a:gridCol w="1295400">
                  <a:extLst>
                    <a:ext uri="{9D8B030D-6E8A-4147-A177-3AD203B41FA5}">
                      <a16:colId xmlns="" xmlns:a16="http://schemas.microsoft.com/office/drawing/2014/main" val="4083752722"/>
                    </a:ext>
                  </a:extLst>
                </a:gridCol>
                <a:gridCol w="914400">
                  <a:extLst>
                    <a:ext uri="{9D8B030D-6E8A-4147-A177-3AD203B41FA5}">
                      <a16:colId xmlns="" xmlns:a16="http://schemas.microsoft.com/office/drawing/2014/main" val="1234737023"/>
                    </a:ext>
                  </a:extLst>
                </a:gridCol>
                <a:gridCol w="2971800">
                  <a:extLst>
                    <a:ext uri="{9D8B030D-6E8A-4147-A177-3AD203B41FA5}">
                      <a16:colId xmlns="" xmlns:a16="http://schemas.microsoft.com/office/drawing/2014/main" val="1037210253"/>
                    </a:ext>
                  </a:extLst>
                </a:gridCol>
              </a:tblGrid>
              <a:tr h="677732">
                <a:tc>
                  <a:txBody>
                    <a:bodyPr/>
                    <a:lstStyle/>
                    <a:p>
                      <a:pPr algn="ctr"/>
                      <a:r>
                        <a:rPr lang="en-US" sz="1200" dirty="0"/>
                        <a:t>Air Quality Index Levels of Health Concern</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399"/>
                    </a:solidFill>
                  </a:tcPr>
                </a:tc>
                <a:tc>
                  <a:txBody>
                    <a:bodyPr/>
                    <a:lstStyle/>
                    <a:p>
                      <a:pPr algn="ctr"/>
                      <a:r>
                        <a:rPr lang="en-US" sz="1200" dirty="0"/>
                        <a:t>Numerical</a:t>
                      </a:r>
                      <a:r>
                        <a:rPr lang="en-US" sz="1200" baseline="0" dirty="0"/>
                        <a:t> Value</a:t>
                      </a:r>
                      <a:endParaRPr lang="en-US" sz="1200" dirty="0"/>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399"/>
                    </a:solidFill>
                  </a:tcPr>
                </a:tc>
                <a:tc>
                  <a:txBody>
                    <a:bodyPr/>
                    <a:lstStyle/>
                    <a:p>
                      <a:pPr algn="ctr"/>
                      <a:r>
                        <a:rPr lang="en-US" sz="1200" dirty="0"/>
                        <a:t>Meaning</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3399"/>
                    </a:solidFill>
                  </a:tcPr>
                </a:tc>
                <a:extLst>
                  <a:ext uri="{0D108BD9-81ED-4DB2-BD59-A6C34878D82A}">
                    <a16:rowId xmlns="" xmlns:a16="http://schemas.microsoft.com/office/drawing/2014/main" val="696312590"/>
                  </a:ext>
                </a:extLst>
              </a:tr>
              <a:tr h="617668">
                <a:tc>
                  <a:txBody>
                    <a:bodyPr/>
                    <a:lstStyle/>
                    <a:p>
                      <a:r>
                        <a:rPr lang="en-US" sz="1200" dirty="0"/>
                        <a:t>Good</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c>
                  <a:txBody>
                    <a:bodyPr/>
                    <a:lstStyle/>
                    <a:p>
                      <a:pPr algn="ctr"/>
                      <a:r>
                        <a:rPr lang="en-US" sz="1200" dirty="0"/>
                        <a:t>0</a:t>
                      </a:r>
                      <a:r>
                        <a:rPr lang="en-US" sz="1200" baseline="0" dirty="0"/>
                        <a:t> to 50</a:t>
                      </a:r>
                      <a:endParaRPr lang="en-US" sz="1200" dirty="0"/>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CC00">
                        <a:alpha val="60000"/>
                      </a:srgbClr>
                    </a:solidFill>
                  </a:tcPr>
                </a:tc>
                <a:tc>
                  <a:txBody>
                    <a:bodyPr/>
                    <a:lstStyle/>
                    <a:p>
                      <a:r>
                        <a:rPr lang="en-US" sz="1200" dirty="0"/>
                        <a:t>Air quality is considered satisfactory, and air pollution poses</a:t>
                      </a:r>
                      <a:r>
                        <a:rPr lang="en-US" sz="1200" baseline="0" dirty="0"/>
                        <a:t> little or no risk.</a:t>
                      </a:r>
                      <a:endParaRPr lang="en-US" sz="1200"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CC00">
                        <a:alpha val="60000"/>
                      </a:srgbClr>
                    </a:solidFill>
                  </a:tcPr>
                </a:tc>
                <a:extLst>
                  <a:ext uri="{0D108BD9-81ED-4DB2-BD59-A6C34878D82A}">
                    <a16:rowId xmlns="" xmlns:a16="http://schemas.microsoft.com/office/drawing/2014/main" val="3936217816"/>
                  </a:ext>
                </a:extLst>
              </a:tr>
              <a:tr h="891988">
                <a:tc>
                  <a:txBody>
                    <a:bodyPr/>
                    <a:lstStyle/>
                    <a:p>
                      <a:r>
                        <a:rPr lang="en-US" sz="1200" dirty="0"/>
                        <a:t>Moderate</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US" sz="1200" dirty="0"/>
                        <a:t>51</a:t>
                      </a:r>
                      <a:r>
                        <a:rPr lang="en-US" sz="1200" baseline="0" dirty="0"/>
                        <a:t> to 100</a:t>
                      </a:r>
                      <a:endParaRPr lang="en-US" sz="1200" dirty="0"/>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00">
                        <a:alpha val="60000"/>
                      </a:srgbClr>
                    </a:solidFill>
                  </a:tcPr>
                </a:tc>
                <a:tc>
                  <a:txBody>
                    <a:bodyPr/>
                    <a:lstStyle/>
                    <a:p>
                      <a:r>
                        <a:rPr lang="en-US" sz="1200" dirty="0"/>
                        <a:t>Air quality is acceptable; however, for some pollutants there may be a moderate health concern for a very small number of people who are unusually sensitive to air pollution.</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00">
                        <a:alpha val="60000"/>
                      </a:srgbClr>
                    </a:solidFill>
                  </a:tcPr>
                </a:tc>
                <a:extLst>
                  <a:ext uri="{0D108BD9-81ED-4DB2-BD59-A6C34878D82A}">
                    <a16:rowId xmlns="" xmlns:a16="http://schemas.microsoft.com/office/drawing/2014/main" val="1727656367"/>
                  </a:ext>
                </a:extLst>
              </a:tr>
              <a:tr h="392654">
                <a:tc>
                  <a:txBody>
                    <a:bodyPr/>
                    <a:lstStyle/>
                    <a:p>
                      <a:r>
                        <a:rPr lang="en-US" sz="1200" dirty="0"/>
                        <a:t>Unhealthy for Sensitive Groups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c>
                  <a:txBody>
                    <a:bodyPr/>
                    <a:lstStyle/>
                    <a:p>
                      <a:pPr algn="ctr"/>
                      <a:r>
                        <a:rPr lang="en-US" sz="1200" dirty="0"/>
                        <a:t>101</a:t>
                      </a:r>
                      <a:r>
                        <a:rPr lang="en-US" sz="1200" baseline="0" dirty="0"/>
                        <a:t> to 150</a:t>
                      </a:r>
                      <a:endParaRPr lang="en-US" sz="1200" dirty="0"/>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900">
                        <a:alpha val="69804"/>
                      </a:srgbClr>
                    </a:solidFill>
                  </a:tcPr>
                </a:tc>
                <a:tc>
                  <a:txBody>
                    <a:bodyPr/>
                    <a:lstStyle/>
                    <a:p>
                      <a:r>
                        <a:rPr lang="en-US" sz="1200" dirty="0"/>
                        <a:t>Members</a:t>
                      </a:r>
                      <a:r>
                        <a:rPr lang="en-US" sz="1200" baseline="0" dirty="0"/>
                        <a:t> of sensitive groups may experience health effects. The general public is not likely to be affected.</a:t>
                      </a:r>
                      <a:endParaRPr lang="en-US" sz="1200"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900">
                        <a:alpha val="69804"/>
                      </a:srgbClr>
                    </a:solidFill>
                  </a:tcPr>
                </a:tc>
                <a:extLst>
                  <a:ext uri="{0D108BD9-81ED-4DB2-BD59-A6C34878D82A}">
                    <a16:rowId xmlns="" xmlns:a16="http://schemas.microsoft.com/office/drawing/2014/main" val="3025719829"/>
                  </a:ext>
                </a:extLst>
              </a:tr>
              <a:tr h="392654">
                <a:tc>
                  <a:txBody>
                    <a:bodyPr/>
                    <a:lstStyle/>
                    <a:p>
                      <a:r>
                        <a:rPr lang="en-US" sz="1200" dirty="0">
                          <a:solidFill>
                            <a:schemeClr val="bg1"/>
                          </a:solidFill>
                        </a:rPr>
                        <a:t>Unhealthy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a:r>
                        <a:rPr lang="en-US" sz="1200" dirty="0">
                          <a:solidFill>
                            <a:schemeClr val="bg1"/>
                          </a:solidFill>
                        </a:rPr>
                        <a:t>151 to 200</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alpha val="80000"/>
                      </a:srgbClr>
                    </a:solidFill>
                  </a:tcPr>
                </a:tc>
                <a:tc>
                  <a:txBody>
                    <a:bodyPr/>
                    <a:lstStyle/>
                    <a:p>
                      <a:r>
                        <a:rPr lang="en-US" sz="1200" dirty="0">
                          <a:solidFill>
                            <a:schemeClr val="bg1"/>
                          </a:solidFill>
                        </a:rPr>
                        <a:t>Everyone may begin to experience health effects; members of sensitive groups may experience more serious health effects.</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alpha val="80000"/>
                      </a:srgbClr>
                    </a:solidFill>
                  </a:tcPr>
                </a:tc>
                <a:extLst>
                  <a:ext uri="{0D108BD9-81ED-4DB2-BD59-A6C34878D82A}">
                    <a16:rowId xmlns="" xmlns:a16="http://schemas.microsoft.com/office/drawing/2014/main" val="3957329164"/>
                  </a:ext>
                </a:extLst>
              </a:tr>
              <a:tr h="392654">
                <a:tc>
                  <a:txBody>
                    <a:bodyPr/>
                    <a:lstStyle/>
                    <a:p>
                      <a:r>
                        <a:rPr lang="en-US" sz="1200" dirty="0">
                          <a:solidFill>
                            <a:schemeClr val="bg1"/>
                          </a:solidFill>
                        </a:rPr>
                        <a:t>Very Unhealthy</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algn="ctr"/>
                      <a:r>
                        <a:rPr lang="en-US" sz="1200" dirty="0">
                          <a:solidFill>
                            <a:schemeClr val="bg1"/>
                          </a:solidFill>
                        </a:rPr>
                        <a:t>201 to 300</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alpha val="80000"/>
                      </a:srgbClr>
                    </a:solidFill>
                  </a:tcPr>
                </a:tc>
                <a:tc>
                  <a:txBody>
                    <a:bodyPr/>
                    <a:lstStyle/>
                    <a:p>
                      <a:r>
                        <a:rPr lang="en-US" sz="1200" dirty="0">
                          <a:solidFill>
                            <a:schemeClr val="bg1"/>
                          </a:solidFill>
                        </a:rPr>
                        <a:t>Health warnings of emergency conditions. The entire population is more likely to be affected.</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alpha val="80000"/>
                      </a:srgbClr>
                    </a:solidFill>
                  </a:tcPr>
                </a:tc>
                <a:extLst>
                  <a:ext uri="{0D108BD9-81ED-4DB2-BD59-A6C34878D82A}">
                    <a16:rowId xmlns="" xmlns:a16="http://schemas.microsoft.com/office/drawing/2014/main" val="3303074175"/>
                  </a:ext>
                </a:extLst>
              </a:tr>
              <a:tr h="392654">
                <a:tc>
                  <a:txBody>
                    <a:bodyPr/>
                    <a:lstStyle/>
                    <a:p>
                      <a:r>
                        <a:rPr lang="en-US" sz="1200" dirty="0">
                          <a:solidFill>
                            <a:schemeClr val="bg1"/>
                          </a:solidFill>
                        </a:rPr>
                        <a:t>Hazardous</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00000"/>
                    </a:solidFill>
                  </a:tcPr>
                </a:tc>
                <a:tc>
                  <a:txBody>
                    <a:bodyPr/>
                    <a:lstStyle/>
                    <a:p>
                      <a:pPr algn="ctr"/>
                      <a:r>
                        <a:rPr lang="en-US" sz="1200" dirty="0">
                          <a:solidFill>
                            <a:schemeClr val="bg1"/>
                          </a:solidFill>
                        </a:rPr>
                        <a:t>301 to 500</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00000">
                        <a:alpha val="80000"/>
                      </a:srgbClr>
                    </a:solidFill>
                  </a:tcPr>
                </a:tc>
                <a:tc>
                  <a:txBody>
                    <a:bodyPr/>
                    <a:lstStyle/>
                    <a:p>
                      <a:r>
                        <a:rPr lang="en-US" sz="1200" dirty="0">
                          <a:solidFill>
                            <a:schemeClr val="bg1"/>
                          </a:solidFill>
                        </a:rPr>
                        <a:t>Health alert: everyone may experience</a:t>
                      </a:r>
                      <a:r>
                        <a:rPr lang="en-US" sz="1200" baseline="0" dirty="0">
                          <a:solidFill>
                            <a:schemeClr val="bg1"/>
                          </a:solidFill>
                        </a:rPr>
                        <a:t> more serious health effects.</a:t>
                      </a:r>
                      <a:endParaRPr lang="en-US" sz="1200" dirty="0">
                        <a:solidFill>
                          <a:schemeClr val="bg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00000">
                        <a:alpha val="80000"/>
                      </a:srgbClr>
                    </a:solidFill>
                  </a:tcPr>
                </a:tc>
                <a:extLst>
                  <a:ext uri="{0D108BD9-81ED-4DB2-BD59-A6C34878D82A}">
                    <a16:rowId xmlns="" xmlns:a16="http://schemas.microsoft.com/office/drawing/2014/main" val="2723863040"/>
                  </a:ext>
                </a:extLst>
              </a:tr>
            </a:tbl>
          </a:graphicData>
        </a:graphic>
      </p:graphicFrame>
      <p:pic>
        <p:nvPicPr>
          <p:cNvPr id="4" name="Picture" descr="A sample AQI report forecasts a value of 130 for particle pollutants. People with heart or lung disease, older adults, and children are at risk."/>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a:stretch/>
        </p:blipFill>
        <p:spPr>
          <a:xfrm>
            <a:off x="304799" y="228600"/>
            <a:ext cx="5257515" cy="1378772"/>
          </a:xfrm>
        </p:spPr>
      </p:pic>
      <p:sp>
        <p:nvSpPr>
          <p:cNvPr id="5" name="Text Placeholder 4"/>
          <p:cNvSpPr>
            <a:spLocks noGrp="1"/>
          </p:cNvSpPr>
          <p:nvPr>
            <p:ph type="body" sz="quarter" idx="10"/>
          </p:nvPr>
        </p:nvSpPr>
        <p:spPr>
          <a:xfrm>
            <a:off x="2743200" y="6477000"/>
            <a:ext cx="6400800" cy="152400"/>
          </a:xfrm>
        </p:spPr>
        <p:txBody>
          <a:bodyPr/>
          <a:lstStyle/>
          <a:p>
            <a:r>
              <a:rPr lang="en-US" i="1" dirty="0">
                <a:solidFill>
                  <a:schemeClr val="tx1"/>
                </a:solidFill>
              </a:rPr>
              <a:t>Source: </a:t>
            </a:r>
            <a:r>
              <a:rPr lang="en-US" dirty="0">
                <a:solidFill>
                  <a:schemeClr val="tx1"/>
                </a:solidFill>
              </a:rPr>
              <a:t>U.S. Environmental Protection Agency. (2018, Jan. 28). Air quality index basics. Retrieved from http://airnow.gov/index.cfm?action=aqibasics.aqi</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Ozone and Particulate Matter</a:t>
            </a:r>
          </a:p>
        </p:txBody>
      </p:sp>
      <p:sp>
        <p:nvSpPr>
          <p:cNvPr id="16387" name="Text Placeholder 99"/>
          <p:cNvSpPr>
            <a:spLocks noGrp="1"/>
          </p:cNvSpPr>
          <p:nvPr>
            <p:ph idx="1"/>
          </p:nvPr>
        </p:nvSpPr>
        <p:spPr/>
        <p:txBody>
          <a:bodyPr/>
          <a:lstStyle/>
          <a:p>
            <a:r>
              <a:rPr lang="en-US" altLang="en-US" b="1" dirty="0"/>
              <a:t>Ozone</a:t>
            </a:r>
            <a:r>
              <a:rPr lang="en-US" altLang="en-US" dirty="0"/>
              <a:t> is poisonous to most living organisms</a:t>
            </a:r>
          </a:p>
          <a:p>
            <a:pPr lvl="1"/>
            <a:r>
              <a:rPr lang="en-US" altLang="en-US" dirty="0"/>
              <a:t>Ground-level ozone causes respiratory irritation, aggravates respiratory and heart disease, and damages the lungs, especially in those with respiratory problems</a:t>
            </a:r>
          </a:p>
          <a:p>
            <a:r>
              <a:rPr lang="en-US" altLang="en-US" b="1" dirty="0"/>
              <a:t>Particulate matter </a:t>
            </a:r>
            <a:r>
              <a:rPr lang="en-US" altLang="en-US" dirty="0"/>
              <a:t>consists of particles or droplets </a:t>
            </a:r>
            <a:br>
              <a:rPr lang="en-US" altLang="en-US" dirty="0"/>
            </a:br>
            <a:r>
              <a:rPr lang="en-US" altLang="en-US" dirty="0"/>
              <a:t>of dust, soot, oil, metals, or other compounds suspended in the air</a:t>
            </a:r>
          </a:p>
          <a:p>
            <a:pPr lvl="1"/>
            <a:r>
              <a:rPr lang="en-US" altLang="en-US" dirty="0"/>
              <a:t>Small particles may remain in the lungs and irritate and damage alveoli; and may also trigger an immune system response that contributes to heart disease and lung disease</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Smog</a:t>
            </a:r>
          </a:p>
        </p:txBody>
      </p:sp>
      <p:sp>
        <p:nvSpPr>
          <p:cNvPr id="17411" name="Text Placeholder 99"/>
          <p:cNvSpPr>
            <a:spLocks noGrp="1"/>
          </p:cNvSpPr>
          <p:nvPr>
            <p:ph idx="1"/>
          </p:nvPr>
        </p:nvSpPr>
        <p:spPr/>
        <p:txBody>
          <a:bodyPr/>
          <a:lstStyle/>
          <a:p>
            <a:r>
              <a:rPr lang="en-US" altLang="en-US" b="1" dirty="0"/>
              <a:t>Smog</a:t>
            </a:r>
            <a:r>
              <a:rPr lang="en-US" altLang="en-US" dirty="0"/>
              <a:t> is a mixture of pollutants in the lower atmosphere that makes the air hazy</a:t>
            </a:r>
          </a:p>
          <a:p>
            <a:pPr lvl="1"/>
            <a:r>
              <a:rPr lang="en-US" altLang="en-US" b="1" dirty="0"/>
              <a:t>Industrial smog</a:t>
            </a:r>
            <a:r>
              <a:rPr lang="en-US" altLang="en-US" dirty="0"/>
              <a:t>: air pollution, primarily from burning coal and oil, that forms mostly in cold weather </a:t>
            </a:r>
          </a:p>
          <a:p>
            <a:pPr lvl="1"/>
            <a:r>
              <a:rPr lang="en-US" altLang="en-US" b="1" dirty="0"/>
              <a:t>Photochemical smog</a:t>
            </a:r>
            <a:r>
              <a:rPr lang="en-US" altLang="en-US" dirty="0"/>
              <a:t>: sits as a thick haze over cities in </a:t>
            </a:r>
            <a:br>
              <a:rPr lang="en-US" altLang="en-US" dirty="0"/>
            </a:br>
            <a:r>
              <a:rPr lang="en-US" altLang="en-US" dirty="0"/>
              <a:t>the summer</a:t>
            </a:r>
          </a:p>
          <a:p>
            <a:pPr lvl="2"/>
            <a:r>
              <a:rPr lang="en-US" altLang="en-US" dirty="0"/>
              <a:t>Vehicle exhaust, industry, and other sources combine, producing large amounts of ozone and more than 100 other chemicals</a:t>
            </a:r>
          </a:p>
          <a:p>
            <a:pPr lvl="1"/>
            <a:r>
              <a:rPr lang="en-US" altLang="en-US" b="1" dirty="0"/>
              <a:t>Fossil fuels</a:t>
            </a:r>
            <a:r>
              <a:rPr lang="en-US" altLang="en-US" dirty="0"/>
              <a:t>: oil, coal, natural gas</a:t>
            </a:r>
          </a:p>
          <a:p>
            <a:pPr lvl="1"/>
            <a:r>
              <a:rPr lang="en-US" altLang="en-US" dirty="0"/>
              <a:t>Problems amplified by </a:t>
            </a:r>
            <a:r>
              <a:rPr lang="en-US" altLang="en-US" b="1" dirty="0"/>
              <a:t>temperature inversion</a:t>
            </a:r>
            <a:endParaRPr lang="en-US" altLang="en-US" dirty="0"/>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Acid Deposition</a:t>
            </a:r>
          </a:p>
        </p:txBody>
      </p:sp>
      <p:sp>
        <p:nvSpPr>
          <p:cNvPr id="18435" name="Text Placeholder 99"/>
          <p:cNvSpPr>
            <a:spLocks noGrp="1"/>
          </p:cNvSpPr>
          <p:nvPr>
            <p:ph idx="1"/>
          </p:nvPr>
        </p:nvSpPr>
        <p:spPr>
          <a:xfrm>
            <a:off x="457200" y="1308999"/>
            <a:ext cx="8229600" cy="4953001"/>
          </a:xfrm>
        </p:spPr>
        <p:txBody>
          <a:bodyPr/>
          <a:lstStyle/>
          <a:p>
            <a:r>
              <a:rPr lang="en-US" altLang="en-US" b="1" dirty="0"/>
              <a:t>Acid deposition</a:t>
            </a:r>
            <a:r>
              <a:rPr lang="en-US" altLang="en-US" dirty="0"/>
              <a:t>: the depositing of acidic pollutants from the atmosphere on the earth’s surface</a:t>
            </a:r>
          </a:p>
          <a:p>
            <a:pPr lvl="1"/>
            <a:r>
              <a:rPr lang="en-US" altLang="en-US" dirty="0"/>
              <a:t>Dry deposition occurs when winds blow acidic gases and particulate matter onto homes and trees</a:t>
            </a:r>
          </a:p>
          <a:p>
            <a:pPr lvl="1"/>
            <a:r>
              <a:rPr lang="en-US" altLang="en-US" dirty="0"/>
              <a:t>Wet deposition occurs when acidic pollutants mix with moisture in the atmosphere and fall to earth</a:t>
            </a:r>
          </a:p>
          <a:p>
            <a:r>
              <a:rPr lang="en-US" altLang="en-US" dirty="0"/>
              <a:t>Environmental damage depends on the ability of the soil to neutralize acid</a:t>
            </a:r>
          </a:p>
          <a:p>
            <a:pPr lvl="1"/>
            <a:r>
              <a:rPr lang="en-US" altLang="en-US" dirty="0"/>
              <a:t>Less damage where soils are alkaline, such as the Midwest </a:t>
            </a:r>
          </a:p>
          <a:p>
            <a:pPr lvl="1"/>
            <a:r>
              <a:rPr lang="en-US" altLang="en-US" dirty="0"/>
              <a:t>Extensive damage where soils are neutral or acidic, such as in the northwestern U.S. and northeastern North America</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Reducing Outdoor Air Pollution</a:t>
            </a:r>
          </a:p>
        </p:txBody>
      </p:sp>
      <p:sp>
        <p:nvSpPr>
          <p:cNvPr id="19459" name="Text Placeholder 99"/>
          <p:cNvSpPr>
            <a:spLocks noGrp="1"/>
          </p:cNvSpPr>
          <p:nvPr>
            <p:ph idx="1"/>
          </p:nvPr>
        </p:nvSpPr>
        <p:spPr/>
        <p:txBody>
          <a:bodyPr/>
          <a:lstStyle/>
          <a:p>
            <a:r>
              <a:rPr lang="en-US" altLang="en-US" dirty="0"/>
              <a:t>Clean Air Act (1990) empowered the EPA to set emission standards; and air quality improved</a:t>
            </a:r>
          </a:p>
          <a:p>
            <a:r>
              <a:rPr lang="en-US" altLang="en-US" dirty="0"/>
              <a:t>Clear Skies Initiative (2002) set mandatory caps to reduce emissions of sulfur dioxide, nitrogen oxide, and mercury</a:t>
            </a:r>
          </a:p>
          <a:p>
            <a:r>
              <a:rPr lang="en-US" altLang="en-US" dirty="0"/>
              <a:t>New cars today emit 75% less pollution than cars built in 1970</a:t>
            </a:r>
          </a:p>
          <a:p>
            <a:r>
              <a:rPr lang="en-US" altLang="en-US" dirty="0"/>
              <a:t>About 57% of Americans still live in areas where the air is considered unhealthy at some time of the year</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Indoor Air Pollution</a:t>
            </a:r>
          </a:p>
        </p:txBody>
      </p:sp>
      <p:sp>
        <p:nvSpPr>
          <p:cNvPr id="26627" name="Text Placeholder 99"/>
          <p:cNvSpPr>
            <a:spLocks noGrp="1"/>
          </p:cNvSpPr>
          <p:nvPr>
            <p:ph idx="1"/>
          </p:nvPr>
        </p:nvSpPr>
        <p:spPr>
          <a:xfrm>
            <a:off x="457200" y="1298448"/>
            <a:ext cx="8229600" cy="5102352"/>
          </a:xfrm>
        </p:spPr>
        <p:txBody>
          <a:bodyPr/>
          <a:lstStyle/>
          <a:p>
            <a:r>
              <a:rPr lang="en-US" altLang="en-US" dirty="0"/>
              <a:t>We spend 80 to 90% of our time indoors, where levels can be higher and more hazardous than outdoors</a:t>
            </a:r>
          </a:p>
          <a:p>
            <a:pPr>
              <a:spcBef>
                <a:spcPts val="1800"/>
              </a:spcBef>
            </a:pPr>
            <a:r>
              <a:rPr lang="en-US" altLang="en-US" dirty="0"/>
              <a:t>Eleven of the most common air pollutants are usually </a:t>
            </a:r>
            <a:br>
              <a:rPr lang="en-US" altLang="en-US" dirty="0"/>
            </a:br>
            <a:r>
              <a:rPr lang="en-US" altLang="en-US" dirty="0"/>
              <a:t>2 to 5 times higher inside</a:t>
            </a:r>
          </a:p>
          <a:p>
            <a:pPr lvl="1"/>
            <a:r>
              <a:rPr lang="en-US" altLang="en-US" dirty="0"/>
              <a:t>Most dangerous are environmental tobacco smoke, formaldehyde, radon, carbon monoxide, mold, and polybrominated diphenyl ethers (PBDEs)</a:t>
            </a:r>
          </a:p>
          <a:p>
            <a:pPr lvl="1"/>
            <a:r>
              <a:rPr lang="en-US" altLang="en-US" dirty="0"/>
              <a:t>Also dust mites, animal dander, mildew</a:t>
            </a:r>
          </a:p>
          <a:p>
            <a:pPr>
              <a:spcBef>
                <a:spcPts val="1800"/>
              </a:spcBef>
            </a:pPr>
            <a:r>
              <a:rPr lang="en-US" altLang="en-US" dirty="0"/>
              <a:t>Reduce many pollutants by keeping the house, pets, and bedding clean; maintaining 30 to 50% humidity; and removing shoes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Waste Management</a:t>
            </a:r>
          </a:p>
        </p:txBody>
      </p:sp>
      <p:sp>
        <p:nvSpPr>
          <p:cNvPr id="27651" name="Text Placeholder 99"/>
          <p:cNvSpPr>
            <a:spLocks noGrp="1"/>
          </p:cNvSpPr>
          <p:nvPr>
            <p:ph idx="1"/>
          </p:nvPr>
        </p:nvSpPr>
        <p:spPr/>
        <p:txBody>
          <a:bodyPr/>
          <a:lstStyle/>
          <a:p>
            <a:r>
              <a:rPr lang="en-US" altLang="en-US" dirty="0"/>
              <a:t>Humans generate large quantities of waste that must be managed in safe and satisfactory ways</a:t>
            </a:r>
          </a:p>
          <a:p>
            <a:pPr>
              <a:spcBef>
                <a:spcPts val="1200"/>
              </a:spcBef>
            </a:pPr>
            <a:r>
              <a:rPr lang="en-US" altLang="en-US" dirty="0"/>
              <a:t>Industrial processes and a “throwaway” attitude among consumers contribute to the problem of excessive waste in our society</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Solid Waste</a:t>
            </a:r>
          </a:p>
        </p:txBody>
      </p:sp>
      <p:sp>
        <p:nvSpPr>
          <p:cNvPr id="27651" name="Text Placeholder 99"/>
          <p:cNvSpPr>
            <a:spLocks noGrp="1"/>
          </p:cNvSpPr>
          <p:nvPr>
            <p:ph idx="1"/>
          </p:nvPr>
        </p:nvSpPr>
        <p:spPr/>
        <p:txBody>
          <a:bodyPr/>
          <a:lstStyle/>
          <a:p>
            <a:r>
              <a:rPr lang="en-US" altLang="en-US" b="1" dirty="0"/>
              <a:t>Solid waste</a:t>
            </a:r>
            <a:r>
              <a:rPr lang="en-US" altLang="en-US" dirty="0"/>
              <a:t>: any unwanted or discarded material that is not a liquid or gas; </a:t>
            </a:r>
            <a:r>
              <a:rPr lang="en-US" altLang="en-US" i="1" dirty="0"/>
              <a:t>garbage </a:t>
            </a:r>
            <a:r>
              <a:rPr lang="en-US" altLang="en-US" dirty="0"/>
              <a:t>or </a:t>
            </a:r>
            <a:r>
              <a:rPr lang="en-US" altLang="en-US" i="1" dirty="0"/>
              <a:t>refuse</a:t>
            </a:r>
          </a:p>
          <a:p>
            <a:pPr lvl="1"/>
            <a:r>
              <a:rPr lang="en-US" altLang="en-US" dirty="0"/>
              <a:t>About 2,570 pounds per person per year in the United States, which leads the world in garbage production</a:t>
            </a:r>
          </a:p>
          <a:p>
            <a:pPr>
              <a:spcBef>
                <a:spcPts val="1200"/>
              </a:spcBef>
            </a:pPr>
            <a:r>
              <a:rPr lang="en-US" altLang="en-US" dirty="0"/>
              <a:t>United States has become increasingly dependent on throwaway products rather than reusable products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2679842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Water and Water Quality</a:t>
            </a:r>
          </a:p>
        </p:txBody>
      </p:sp>
      <p:sp>
        <p:nvSpPr>
          <p:cNvPr id="5123" name="Text Placeholder 99"/>
          <p:cNvSpPr>
            <a:spLocks noGrp="1"/>
          </p:cNvSpPr>
          <p:nvPr>
            <p:ph idx="1"/>
          </p:nvPr>
        </p:nvSpPr>
        <p:spPr>
          <a:xfrm>
            <a:off x="457200" y="1298448"/>
            <a:ext cx="8229600" cy="4953001"/>
          </a:xfrm>
        </p:spPr>
        <p:txBody>
          <a:bodyPr/>
          <a:lstStyle/>
          <a:p>
            <a:r>
              <a:rPr lang="en-US" altLang="en-US" i="1" dirty="0"/>
              <a:t>Water cycle</a:t>
            </a:r>
            <a:r>
              <a:rPr lang="en-US" altLang="en-US" dirty="0"/>
              <a:t>: natural process by which the earth’s supply of water is continuously collected, purified, and distributed</a:t>
            </a:r>
          </a:p>
          <a:p>
            <a:r>
              <a:rPr lang="en-US" altLang="en-US" i="1" dirty="0"/>
              <a:t>Surface water</a:t>
            </a:r>
            <a:r>
              <a:rPr lang="en-US" altLang="en-US" dirty="0"/>
              <a:t>: precipitation stored in lakes, reservoirs, and wetlands on the surface of the earth</a:t>
            </a:r>
          </a:p>
          <a:p>
            <a:r>
              <a:rPr lang="en-US" altLang="en-US" i="1" dirty="0"/>
              <a:t>Groundwater</a:t>
            </a:r>
            <a:r>
              <a:rPr lang="en-US" altLang="en-US" dirty="0"/>
              <a:t>: precipitation that sinks into the ground and makes up 95% of the world’s supply of freshwater</a:t>
            </a:r>
          </a:p>
          <a:p>
            <a:r>
              <a:rPr lang="en-US" altLang="en-US" i="1" dirty="0"/>
              <a:t>Deep aquifers</a:t>
            </a:r>
            <a:r>
              <a:rPr lang="en-US" altLang="en-US" dirty="0"/>
              <a:t>: giant underground reservoirs</a:t>
            </a:r>
          </a:p>
          <a:p>
            <a:pPr lvl="1"/>
            <a:r>
              <a:rPr lang="en-US" altLang="en-US" i="1" dirty="0"/>
              <a:t>Land subsidence</a:t>
            </a:r>
            <a:r>
              <a:rPr lang="en-US" altLang="en-US" dirty="0"/>
              <a:t>: when land above an aquifer sinks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E-Waste</a:t>
            </a:r>
          </a:p>
        </p:txBody>
      </p:sp>
      <p:sp>
        <p:nvSpPr>
          <p:cNvPr id="27651" name="Text Placeholder 99"/>
          <p:cNvSpPr>
            <a:spLocks noGrp="1"/>
          </p:cNvSpPr>
          <p:nvPr>
            <p:ph idx="1"/>
          </p:nvPr>
        </p:nvSpPr>
        <p:spPr/>
        <p:txBody>
          <a:bodyPr/>
          <a:lstStyle/>
          <a:p>
            <a:r>
              <a:rPr lang="en-US" altLang="en-US" i="1" dirty="0"/>
              <a:t>E-waste </a:t>
            </a:r>
            <a:r>
              <a:rPr lang="en-US" altLang="en-US" dirty="0"/>
              <a:t>(discarded computers, printers, TVs, cell phones, and other electronic products) is the fastest growing problem</a:t>
            </a:r>
          </a:p>
          <a:p>
            <a:pPr lvl="1"/>
            <a:r>
              <a:rPr lang="en-US" altLang="en-US" dirty="0"/>
              <a:t>Can contain toxic components like lead, mercury, </a:t>
            </a:r>
            <a:br>
              <a:rPr lang="en-US" altLang="en-US" dirty="0"/>
            </a:br>
            <a:r>
              <a:rPr lang="en-US" altLang="en-US" dirty="0"/>
              <a:t>and cadmium</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4752393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Hazardous Waste (</a:t>
            </a:r>
            <a:r>
              <a:rPr lang="en-US" dirty="0" smtClean="0"/>
              <a:t>1 of 2)</a:t>
            </a:r>
            <a:endParaRPr lang="en-US" dirty="0"/>
          </a:p>
        </p:txBody>
      </p:sp>
      <p:sp>
        <p:nvSpPr>
          <p:cNvPr id="28675" name="Text Placeholder 99"/>
          <p:cNvSpPr>
            <a:spLocks noGrp="1"/>
          </p:cNvSpPr>
          <p:nvPr>
            <p:ph idx="1"/>
          </p:nvPr>
        </p:nvSpPr>
        <p:spPr>
          <a:xfrm>
            <a:off x="457200" y="1371600"/>
            <a:ext cx="8229600" cy="4953001"/>
          </a:xfrm>
        </p:spPr>
        <p:txBody>
          <a:bodyPr/>
          <a:lstStyle/>
          <a:p>
            <a:r>
              <a:rPr lang="en-US" altLang="en-US" b="1" dirty="0"/>
              <a:t>Hazardous waste </a:t>
            </a:r>
            <a:r>
              <a:rPr lang="en-US" altLang="en-US" dirty="0"/>
              <a:t>is any discarded solid or liquid material that meets one or more of four criteria</a:t>
            </a:r>
          </a:p>
          <a:p>
            <a:pPr lvl="1"/>
            <a:r>
              <a:rPr lang="en-US" altLang="en-US" dirty="0"/>
              <a:t>Contains a toxic, carcinogenic, or mutagenic compound at levels that exceed EPA safety standards</a:t>
            </a:r>
          </a:p>
          <a:p>
            <a:pPr lvl="1"/>
            <a:r>
              <a:rPr lang="en-US" altLang="en-US" dirty="0"/>
              <a:t>Catches fire easily</a:t>
            </a:r>
          </a:p>
          <a:p>
            <a:pPr lvl="1"/>
            <a:r>
              <a:rPr lang="en-US" altLang="en-US" dirty="0"/>
              <a:t>Reactive or unstable enough to explode or release </a:t>
            </a:r>
            <a:br>
              <a:rPr lang="en-US" altLang="en-US" dirty="0"/>
            </a:br>
            <a:r>
              <a:rPr lang="en-US" altLang="en-US" dirty="0"/>
              <a:t>toxic fumes</a:t>
            </a:r>
          </a:p>
          <a:p>
            <a:pPr lvl="1"/>
            <a:r>
              <a:rPr lang="en-US" altLang="en-US" dirty="0"/>
              <a:t>Corrodes metal containers </a:t>
            </a:r>
          </a:p>
          <a:p>
            <a:r>
              <a:rPr lang="en-US" altLang="en-US" dirty="0"/>
              <a:t>Direct exposure poses health hazards</a:t>
            </a:r>
          </a:p>
          <a:p>
            <a:pPr lvl="1"/>
            <a:r>
              <a:rPr lang="en-US" altLang="en-US" dirty="0"/>
              <a:t>Federal laws restrict the storage of hazardous waste in </a:t>
            </a:r>
            <a:br>
              <a:rPr lang="en-US" altLang="en-US" dirty="0"/>
            </a:br>
            <a:r>
              <a:rPr lang="en-US" altLang="en-US" dirty="0"/>
              <a:t>sanitary landfills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Hazardous Waste (</a:t>
            </a:r>
            <a:r>
              <a:rPr lang="en-US" dirty="0" smtClean="0"/>
              <a:t>2 of 2)</a:t>
            </a:r>
            <a:endParaRPr lang="en-US" dirty="0"/>
          </a:p>
        </p:txBody>
      </p:sp>
      <p:sp>
        <p:nvSpPr>
          <p:cNvPr id="29699" name="Text Placeholder 99"/>
          <p:cNvSpPr>
            <a:spLocks noGrp="1"/>
          </p:cNvSpPr>
          <p:nvPr>
            <p:ph idx="1"/>
          </p:nvPr>
        </p:nvSpPr>
        <p:spPr>
          <a:xfrm>
            <a:off x="457200" y="1371600"/>
            <a:ext cx="8229600" cy="4953001"/>
          </a:xfrm>
        </p:spPr>
        <p:txBody>
          <a:bodyPr/>
          <a:lstStyle/>
          <a:p>
            <a:r>
              <a:rPr lang="en-US" altLang="en-US" dirty="0"/>
              <a:t>Common forms:</a:t>
            </a:r>
          </a:p>
          <a:p>
            <a:pPr lvl="1"/>
            <a:r>
              <a:rPr lang="en-US" altLang="en-US" dirty="0"/>
              <a:t>Household hazardous waste: batteries, paints, household cleaners, oils, pesticides </a:t>
            </a:r>
          </a:p>
          <a:p>
            <a:pPr lvl="1"/>
            <a:r>
              <a:rPr lang="en-US" altLang="en-US" dirty="0"/>
              <a:t>Contaminants of emerging concern (CECs): pharmaceuticals, cosmetics, antibacterial soap, dishwashing liquids, plastic, flame retardants, etc.</a:t>
            </a:r>
          </a:p>
          <a:p>
            <a:pPr lvl="1"/>
            <a:r>
              <a:rPr lang="en-US" altLang="en-US" b="1" dirty="0"/>
              <a:t>Medical waste</a:t>
            </a:r>
            <a:r>
              <a:rPr lang="en-US" altLang="en-US" dirty="0"/>
              <a:t>: any solid or liquid waste that is generated in the medical diagnosis, treatment, or immunization of human beings or animals</a:t>
            </a:r>
          </a:p>
          <a:p>
            <a:pPr lvl="1"/>
            <a:r>
              <a:rPr lang="en-US" altLang="en-US" dirty="0"/>
              <a:t>Radiation and radioactive waste: low-level radiation used in medical and dental procedures; high-level radioactive waste from nuclear weapons and power plants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Approaches to Waste Management: Recycling and More (</a:t>
            </a:r>
            <a:r>
              <a:rPr lang="en-US" dirty="0" smtClean="0"/>
              <a:t>1 of 2)</a:t>
            </a:r>
            <a:endParaRPr lang="en-US" dirty="0"/>
          </a:p>
        </p:txBody>
      </p:sp>
      <p:sp>
        <p:nvSpPr>
          <p:cNvPr id="3" name="Text Placeholder 99"/>
          <p:cNvSpPr>
            <a:spLocks noGrp="1"/>
          </p:cNvSpPr>
          <p:nvPr>
            <p:ph idx="1"/>
          </p:nvPr>
        </p:nvSpPr>
        <p:spPr/>
        <p:txBody>
          <a:bodyPr/>
          <a:lstStyle/>
          <a:p>
            <a:r>
              <a:rPr lang="en-US" b="1" dirty="0"/>
              <a:t>Sanitary landfills </a:t>
            </a:r>
            <a:r>
              <a:rPr lang="en-US" dirty="0"/>
              <a:t>are carefully selected sites where waste is buried in plastic-lined pits</a:t>
            </a:r>
          </a:p>
          <a:p>
            <a:pPr lvl="1"/>
            <a:r>
              <a:rPr lang="en-US" dirty="0"/>
              <a:t>Incinerators burn waste and sometimes sell the energy generated by the burning</a:t>
            </a:r>
          </a:p>
          <a:p>
            <a:pPr lvl="1"/>
            <a:r>
              <a:rPr lang="en-US" dirty="0"/>
              <a:t>“Not in my backyard” attitude is common</a:t>
            </a:r>
          </a:p>
          <a:p>
            <a:r>
              <a:rPr lang="en-US" dirty="0"/>
              <a:t>Living near a hazardous waste dump increases risk for respiratory disorders and cancer</a:t>
            </a:r>
          </a:p>
        </p:txBody>
      </p:sp>
      <p:sp>
        <p:nvSpPr>
          <p:cNvPr id="9" name="Text Placeholder 8"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Approaches to Waste Management: Recycling and More (</a:t>
            </a:r>
            <a:r>
              <a:rPr lang="en-US" dirty="0" smtClean="0"/>
              <a:t>2 of 2)</a:t>
            </a:r>
            <a:endParaRPr lang="en-US" dirty="0"/>
          </a:p>
        </p:txBody>
      </p:sp>
      <p:sp>
        <p:nvSpPr>
          <p:cNvPr id="3" name="Text Placeholder 99"/>
          <p:cNvSpPr>
            <a:spLocks noGrp="1"/>
          </p:cNvSpPr>
          <p:nvPr>
            <p:ph idx="1"/>
          </p:nvPr>
        </p:nvSpPr>
        <p:spPr/>
        <p:txBody>
          <a:bodyPr/>
          <a:lstStyle/>
          <a:p>
            <a:r>
              <a:rPr lang="en-US" b="1" dirty="0"/>
              <a:t>Recycling</a:t>
            </a:r>
            <a:r>
              <a:rPr lang="en-US" dirty="0"/>
              <a:t> is a circle, or loop, program: materials are collected, sorted, cleaned, and processed into raw materials to make new products</a:t>
            </a:r>
          </a:p>
          <a:p>
            <a:pPr lvl="1"/>
            <a:r>
              <a:rPr lang="en-US" dirty="0"/>
              <a:t>Americans recycle about 35% of their municipal </a:t>
            </a:r>
            <a:br>
              <a:rPr lang="en-US" dirty="0"/>
            </a:br>
            <a:r>
              <a:rPr lang="en-US" dirty="0"/>
              <a:t>solid waste</a:t>
            </a:r>
          </a:p>
          <a:p>
            <a:r>
              <a:rPr lang="en-US" dirty="0"/>
              <a:t>Many communities provide curbside pickup; and many states have deposit/refund programs</a:t>
            </a:r>
          </a:p>
          <a:p>
            <a:r>
              <a:rPr lang="en-US" dirty="0"/>
              <a:t>Individuals can also buy recyclable, reusable, or compostable materials </a:t>
            </a:r>
          </a:p>
        </p:txBody>
      </p:sp>
      <p:sp>
        <p:nvSpPr>
          <p:cNvPr id="9" name="Text Placeholder 8"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9775948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943600"/>
            <a:ext cx="7010400" cy="609600"/>
          </a:xfrm>
        </p:spPr>
        <p:txBody>
          <a:bodyPr/>
          <a:lstStyle/>
          <a:p>
            <a:r>
              <a:rPr lang="en-US" sz="2400" b="1" dirty="0">
                <a:solidFill>
                  <a:schemeClr val="bg2"/>
                </a:solidFill>
              </a:rPr>
              <a:t>Figure 18.6 </a:t>
            </a:r>
            <a:r>
              <a:rPr lang="en-US" sz="2000" b="1" dirty="0"/>
              <a:t>What plastic can and can’t be recycled.</a:t>
            </a:r>
            <a:endParaRPr lang="en-US" sz="2400" b="1" dirty="0"/>
          </a:p>
        </p:txBody>
      </p:sp>
      <p:sp>
        <p:nvSpPr>
          <p:cNvPr id="4" name="Text Placeholder 99"/>
          <p:cNvSpPr>
            <a:spLocks noGrp="1"/>
          </p:cNvSpPr>
          <p:nvPr>
            <p:ph sz="half" idx="2"/>
          </p:nvPr>
        </p:nvSpPr>
        <p:spPr>
          <a:xfrm>
            <a:off x="2362200" y="457200"/>
            <a:ext cx="6324600" cy="5410201"/>
          </a:xfrm>
        </p:spPr>
        <p:txBody>
          <a:bodyPr/>
          <a:lstStyle/>
          <a:p>
            <a:pPr marL="0" indent="0">
              <a:buNone/>
            </a:pPr>
            <a:r>
              <a:rPr lang="en-US" sz="2000" dirty="0"/>
              <a:t>The number inside a triangle on the bottom of beverage and food containers indicates what type of plastic the product is made of; not all types are recyclable.</a:t>
            </a:r>
          </a:p>
          <a:p>
            <a:pPr marL="236538" indent="-236538">
              <a:buNone/>
            </a:pPr>
            <a:r>
              <a:rPr lang="en-US" sz="2000" dirty="0"/>
              <a:t>1. PETE: Recyclable, without lids: most soft drink and juice bottles; do not reuse since bottles can accumulate bacteria</a:t>
            </a:r>
          </a:p>
          <a:p>
            <a:pPr marL="236538" indent="-236538">
              <a:buNone/>
            </a:pPr>
            <a:r>
              <a:rPr lang="en-US" sz="2000" dirty="0"/>
              <a:t>2. HDPE: Recyclable; includes water jugs and grocery bags</a:t>
            </a:r>
          </a:p>
          <a:p>
            <a:pPr marL="0" indent="0">
              <a:buNone/>
            </a:pPr>
            <a:r>
              <a:rPr lang="en-US" sz="2000" dirty="0"/>
              <a:t>3. PVC: Recyclable; includes PVC pipes</a:t>
            </a:r>
          </a:p>
          <a:p>
            <a:pPr marL="236538" indent="-236538">
              <a:buNone/>
            </a:pPr>
            <a:r>
              <a:rPr lang="en-US" sz="2000" dirty="0"/>
              <a:t>4. LDPE: Recyclable, except for plastic wrap, packaging, or film plastics; includes squeezable containers like ketchup or mustard bottles</a:t>
            </a:r>
          </a:p>
          <a:p>
            <a:pPr marL="0" indent="0">
              <a:buNone/>
            </a:pPr>
            <a:r>
              <a:rPr lang="en-US" sz="2000" dirty="0"/>
              <a:t>5. PP: Recyclable; includes microwavable meals</a:t>
            </a:r>
          </a:p>
          <a:p>
            <a:pPr marL="236538" indent="-236538">
              <a:buNone/>
            </a:pPr>
            <a:r>
              <a:rPr lang="en-US" sz="2000" dirty="0"/>
              <a:t>6. PS: Generally not recyclable; includes items made of Styrofoam; when possible, choose items made of paper</a:t>
            </a:r>
          </a:p>
          <a:p>
            <a:pPr marL="236538" indent="-236538">
              <a:buNone/>
            </a:pPr>
            <a:r>
              <a:rPr lang="en-US" sz="2000" dirty="0"/>
              <a:t>7. OTHER: Difficult to recycle: shatterproof bottles like baby bottles and reusable water bottles</a:t>
            </a:r>
            <a:endParaRPr lang="en-US" sz="1800" dirty="0"/>
          </a:p>
        </p:txBody>
      </p:sp>
      <p:pic>
        <p:nvPicPr>
          <p:cNvPr id="6" name="Picture"/>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39496" y="391549"/>
            <a:ext cx="1594104" cy="5552051"/>
          </a:xfrm>
        </p:spPr>
      </p:pic>
      <p:sp>
        <p:nvSpPr>
          <p:cNvPr id="5" name="Text Placeholder 4"/>
          <p:cNvSpPr>
            <a:spLocks noGrp="1"/>
          </p:cNvSpPr>
          <p:nvPr>
            <p:ph type="body" sz="quarter" idx="10"/>
          </p:nvPr>
        </p:nvSpPr>
        <p:spPr>
          <a:xfrm>
            <a:off x="5486400" y="6553200"/>
            <a:ext cx="3657600" cy="152400"/>
          </a:xfrm>
        </p:spPr>
        <p:txBody>
          <a:bodyPr/>
          <a:lstStyle/>
          <a:p>
            <a:r>
              <a:rPr lang="en-US" i="1" dirty="0">
                <a:solidFill>
                  <a:schemeClr val="tx1"/>
                </a:solidFill>
              </a:rPr>
              <a:t>Source: </a:t>
            </a:r>
            <a:r>
              <a:rPr lang="en-US" dirty="0">
                <a:solidFill>
                  <a:schemeClr val="tx1"/>
                </a:solidFill>
              </a:rPr>
              <a:t>Adapted from “Plastic Rap,” by C. Weber, August 2008, </a:t>
            </a:r>
            <a:r>
              <a:rPr lang="en-US" i="1" dirty="0">
                <a:solidFill>
                  <a:schemeClr val="tx1"/>
                </a:solidFill>
              </a:rPr>
              <a:t>The Gazette. </a:t>
            </a:r>
            <a:endParaRPr lang="en-US" dirty="0">
              <a:solidFill>
                <a:schemeClr val="tx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Ecosystems and Biodiversity</a:t>
            </a:r>
          </a:p>
        </p:txBody>
      </p:sp>
      <p:sp>
        <p:nvSpPr>
          <p:cNvPr id="32771" name="Text Placeholder 99"/>
          <p:cNvSpPr>
            <a:spLocks noGrp="1"/>
          </p:cNvSpPr>
          <p:nvPr>
            <p:ph idx="1"/>
          </p:nvPr>
        </p:nvSpPr>
        <p:spPr>
          <a:xfrm>
            <a:off x="457200" y="1308999"/>
            <a:ext cx="8229600" cy="4953001"/>
          </a:xfrm>
        </p:spPr>
        <p:txBody>
          <a:bodyPr/>
          <a:lstStyle/>
          <a:p>
            <a:r>
              <a:rPr lang="en-US" altLang="en-US" b="1" dirty="0"/>
              <a:t>Ecosystem</a:t>
            </a:r>
            <a:r>
              <a:rPr lang="en-US" altLang="en-US" dirty="0"/>
              <a:t>: an interconnected community of organisms living together as a balanced, mutually supportive system</a:t>
            </a:r>
          </a:p>
          <a:p>
            <a:r>
              <a:rPr lang="en-US" altLang="en-US" b="1" dirty="0"/>
              <a:t>Biodiversity</a:t>
            </a:r>
            <a:r>
              <a:rPr lang="en-US" altLang="en-US" dirty="0"/>
              <a:t>: variety of different animal and plant species on earth and the genetic variation in their gene pools</a:t>
            </a:r>
          </a:p>
          <a:p>
            <a:r>
              <a:rPr lang="en-US" altLang="en-US" dirty="0"/>
              <a:t>Human activities significantly disrupt these ecosystems and have caused a decline in biodiversity, especially through deforestation, desertification, and loss of freshwater resources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Deforestation</a:t>
            </a:r>
          </a:p>
        </p:txBody>
      </p:sp>
      <p:sp>
        <p:nvSpPr>
          <p:cNvPr id="3" name="Text Placeholder 99"/>
          <p:cNvSpPr>
            <a:spLocks noGrp="1"/>
          </p:cNvSpPr>
          <p:nvPr>
            <p:ph idx="1"/>
          </p:nvPr>
        </p:nvSpPr>
        <p:spPr/>
        <p:txBody>
          <a:bodyPr/>
          <a:lstStyle/>
          <a:p>
            <a:r>
              <a:rPr lang="en-US" b="1" dirty="0"/>
              <a:t>Deforestation</a:t>
            </a:r>
            <a:r>
              <a:rPr lang="en-US" dirty="0"/>
              <a:t>: removal of trees from a forested area without adequate replanting</a:t>
            </a:r>
          </a:p>
          <a:p>
            <a:pPr lvl="1"/>
            <a:r>
              <a:rPr lang="en-US" dirty="0"/>
              <a:t>Replacing old-growth forests with second-growth forests may cause an overall reduction in biodiversity</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6347229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Desertification</a:t>
            </a:r>
          </a:p>
        </p:txBody>
      </p:sp>
      <p:sp>
        <p:nvSpPr>
          <p:cNvPr id="3" name="Text Placeholder 99"/>
          <p:cNvSpPr>
            <a:spLocks noGrp="1"/>
          </p:cNvSpPr>
          <p:nvPr>
            <p:ph idx="1"/>
          </p:nvPr>
        </p:nvSpPr>
        <p:spPr/>
        <p:txBody>
          <a:bodyPr/>
          <a:lstStyle/>
          <a:p>
            <a:r>
              <a:rPr lang="en-US" b="1" dirty="0"/>
              <a:t>Desertification</a:t>
            </a:r>
            <a:r>
              <a:rPr lang="en-US" dirty="0"/>
              <a:t>: conversion of once fruitful land into infertile wasteland</a:t>
            </a:r>
          </a:p>
          <a:p>
            <a:r>
              <a:rPr lang="en-US" dirty="0"/>
              <a:t>A desert is a terrestrial region in which evaporation exceeds precipitation and the average annual precipitation is less than 10 inches</a:t>
            </a:r>
          </a:p>
          <a:p>
            <a:r>
              <a:rPr lang="en-US" dirty="0"/>
              <a:t>Unlike natural deserts, human-created deserts are associated with worldwide famines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39191768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Loss of Freshwater Resources</a:t>
            </a:r>
          </a:p>
        </p:txBody>
      </p:sp>
      <p:sp>
        <p:nvSpPr>
          <p:cNvPr id="3" name="Text Placeholder 99"/>
          <p:cNvSpPr>
            <a:spLocks noGrp="1"/>
          </p:cNvSpPr>
          <p:nvPr>
            <p:ph idx="1"/>
          </p:nvPr>
        </p:nvSpPr>
        <p:spPr/>
        <p:txBody>
          <a:bodyPr/>
          <a:lstStyle/>
          <a:p>
            <a:r>
              <a:rPr lang="en-US" dirty="0"/>
              <a:t>Many rivers in North America are threatened</a:t>
            </a:r>
          </a:p>
          <a:p>
            <a:pPr lvl="1"/>
            <a:r>
              <a:rPr lang="en-US" dirty="0"/>
              <a:t>Industrial, agricultural, and city wastes</a:t>
            </a:r>
          </a:p>
          <a:p>
            <a:pPr lvl="1"/>
            <a:r>
              <a:rPr lang="en-US" dirty="0"/>
              <a:t>Disruption of water flow by dams, channelization, and diversion of water for agricultural irrigation</a:t>
            </a:r>
          </a:p>
          <a:p>
            <a:r>
              <a:rPr lang="en-US" dirty="0"/>
              <a:t>Lakes are threatened by acid precipitation and pollution, which kill plant and animal life</a:t>
            </a:r>
          </a:p>
          <a:p>
            <a:r>
              <a:rPr lang="en-US" dirty="0"/>
              <a:t>Wetlands play a vital ecological role but are </a:t>
            </a:r>
            <a:r>
              <a:rPr lang="en-US" dirty="0" smtClean="0"/>
              <a:t>often targeted </a:t>
            </a:r>
            <a:r>
              <a:rPr lang="en-US" dirty="0"/>
              <a:t>for draining, building, and agriculture</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6431901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Supplies and Shortages (</a:t>
            </a:r>
            <a:r>
              <a:rPr lang="en-US" dirty="0" smtClean="0"/>
              <a:t>1 of 2)</a:t>
            </a:r>
            <a:endParaRPr lang="en-US" dirty="0"/>
          </a:p>
        </p:txBody>
      </p:sp>
      <p:sp>
        <p:nvSpPr>
          <p:cNvPr id="6147" name="Text Placeholder 99"/>
          <p:cNvSpPr>
            <a:spLocks noGrp="1"/>
          </p:cNvSpPr>
          <p:nvPr>
            <p:ph idx="1"/>
          </p:nvPr>
        </p:nvSpPr>
        <p:spPr/>
        <p:txBody>
          <a:bodyPr/>
          <a:lstStyle/>
          <a:p>
            <a:r>
              <a:rPr lang="en-US" altLang="en-US" dirty="0"/>
              <a:t>In the United States and Canada water supplies are abundant, but much of the water is contaminated</a:t>
            </a:r>
          </a:p>
          <a:p>
            <a:r>
              <a:rPr lang="en-US" altLang="en-US" dirty="0"/>
              <a:t>Withdrawal rates of surface water are projected to double in the next 20 years</a:t>
            </a:r>
          </a:p>
          <a:p>
            <a:pPr lvl="1"/>
            <a:r>
              <a:rPr lang="en-US" altLang="en-US" dirty="0"/>
              <a:t>Conflicts between regions and states over water supplies are likely to intensify</a:t>
            </a:r>
          </a:p>
          <a:p>
            <a:r>
              <a:rPr lang="en-US" altLang="en-US" dirty="0"/>
              <a:t>Main cause of water waste is the artificially low cost</a:t>
            </a:r>
          </a:p>
          <a:p>
            <a:pPr lvl="1"/>
            <a:r>
              <a:rPr lang="en-US" altLang="en-US" dirty="0"/>
              <a:t>Government subsidies to agriculture and industry lead </a:t>
            </a:r>
            <a:br>
              <a:rPr lang="en-US" altLang="en-US" dirty="0"/>
            </a:br>
            <a:r>
              <a:rPr lang="en-US" altLang="en-US" dirty="0"/>
              <a:t>to limited financial incentive to invest in water-saving technologies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Ocean Acidification</a:t>
            </a:r>
          </a:p>
        </p:txBody>
      </p:sp>
      <p:sp>
        <p:nvSpPr>
          <p:cNvPr id="3" name="Text Placeholder 99"/>
          <p:cNvSpPr>
            <a:spLocks noGrp="1"/>
          </p:cNvSpPr>
          <p:nvPr>
            <p:ph idx="1"/>
          </p:nvPr>
        </p:nvSpPr>
        <p:spPr/>
        <p:txBody>
          <a:bodyPr/>
          <a:lstStyle/>
          <a:p>
            <a:r>
              <a:rPr lang="en-US" dirty="0"/>
              <a:t>Ocean absorbs 30 to 40% of the carbon dioxide from the air</a:t>
            </a:r>
          </a:p>
          <a:p>
            <a:r>
              <a:rPr lang="en-US" dirty="0"/>
              <a:t>Resulting concentration of CO</a:t>
            </a:r>
            <a:r>
              <a:rPr lang="en-US" baseline="-25000" dirty="0"/>
              <a:t>2</a:t>
            </a:r>
            <a:r>
              <a:rPr lang="en-US" dirty="0"/>
              <a:t> in the water causes chemical reactions that lower the ocean’s pH</a:t>
            </a:r>
          </a:p>
          <a:p>
            <a:r>
              <a:rPr lang="en-US" dirty="0"/>
              <a:t>Scientists estimate that the ocean surface water is 30% more acidic today than it was in the late 1800s</a:t>
            </a:r>
          </a:p>
          <a:p>
            <a:r>
              <a:rPr lang="en-US" dirty="0"/>
              <a:t>Studies now show that the behavior of sea creatures is undermined by a pH change in ocean waters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3941293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Coral Reefs</a:t>
            </a:r>
          </a:p>
        </p:txBody>
      </p:sp>
      <p:sp>
        <p:nvSpPr>
          <p:cNvPr id="3" name="Text Placeholder 99"/>
          <p:cNvSpPr>
            <a:spLocks noGrp="1"/>
          </p:cNvSpPr>
          <p:nvPr>
            <p:ph idx="1"/>
          </p:nvPr>
        </p:nvSpPr>
        <p:spPr/>
        <p:txBody>
          <a:bodyPr/>
          <a:lstStyle/>
          <a:p>
            <a:r>
              <a:rPr lang="en-US" dirty="0"/>
              <a:t>Coral Reefs are massive colonies of tiny animals, which construct reefs by secreting a protective crust of calcium carbonate around their soft bodies</a:t>
            </a:r>
          </a:p>
          <a:p>
            <a:r>
              <a:rPr lang="en-US" dirty="0"/>
              <a:t>Coral reefs protect coastlines from flooding and erosion, and provide habitat for 25 to 33% of organisms that live in the ocean</a:t>
            </a:r>
          </a:p>
          <a:p>
            <a:r>
              <a:rPr lang="en-US" dirty="0"/>
              <a:t>Increasing water temperatures and ocean acidification have damaged 45 to 53% of the world’s shallow coral reefs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6504750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dirty="0"/>
              <a:t>Protecting Ecosystems (</a:t>
            </a:r>
            <a:r>
              <a:rPr lang="en-US" dirty="0" smtClean="0"/>
              <a:t>1 of 2)</a:t>
            </a:r>
            <a:endParaRPr lang="en-US" altLang="en-US" dirty="0"/>
          </a:p>
        </p:txBody>
      </p:sp>
      <p:sp>
        <p:nvSpPr>
          <p:cNvPr id="33795" name="Text Placeholder 99"/>
          <p:cNvSpPr>
            <a:spLocks noGrp="1"/>
          </p:cNvSpPr>
          <p:nvPr>
            <p:ph idx="1"/>
          </p:nvPr>
        </p:nvSpPr>
        <p:spPr/>
        <p:txBody>
          <a:bodyPr/>
          <a:lstStyle/>
          <a:p>
            <a:r>
              <a:rPr lang="en-US" altLang="en-US" dirty="0"/>
              <a:t>Stringent federal and state protection of animal and plant habitats in forest, deserts, and wetlands is a component of sustainable land management programs</a:t>
            </a:r>
          </a:p>
          <a:p>
            <a:pPr lvl="1"/>
            <a:r>
              <a:rPr lang="en-US" altLang="en-US" dirty="0"/>
              <a:t>Protecting endangered species; controlling climate change</a:t>
            </a:r>
          </a:p>
          <a:p>
            <a:r>
              <a:rPr lang="en-US" altLang="en-US" dirty="0"/>
              <a:t>Individuals can help:</a:t>
            </a:r>
          </a:p>
          <a:p>
            <a:pPr lvl="1"/>
            <a:r>
              <a:rPr lang="en-US" altLang="en-US" dirty="0"/>
              <a:t>Reusing and recycling paper products</a:t>
            </a:r>
          </a:p>
          <a:p>
            <a:pPr lvl="1"/>
            <a:r>
              <a:rPr lang="en-US" altLang="en-US" dirty="0"/>
              <a:t>Refusing the buy products or materials made from endangered or threatened species</a:t>
            </a:r>
          </a:p>
          <a:p>
            <a:pPr lvl="1"/>
            <a:r>
              <a:rPr lang="en-US" altLang="en-US" dirty="0"/>
              <a:t>Purchasing wood with the Good Wood Seal</a:t>
            </a:r>
          </a:p>
          <a:p>
            <a:pPr lvl="1"/>
            <a:r>
              <a:rPr lang="en-US" altLang="en-US" dirty="0"/>
              <a:t>Stopping junk mail</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Protecting Ecosystems (</a:t>
            </a:r>
            <a:r>
              <a:rPr lang="en-US" dirty="0" smtClean="0"/>
              <a:t>2 of 2)</a:t>
            </a:r>
            <a:endParaRPr lang="en-US" dirty="0"/>
          </a:p>
        </p:txBody>
      </p:sp>
      <p:sp>
        <p:nvSpPr>
          <p:cNvPr id="3" name="Text Placeholder 99"/>
          <p:cNvSpPr>
            <a:spLocks noGrp="1"/>
          </p:cNvSpPr>
          <p:nvPr>
            <p:ph idx="1"/>
          </p:nvPr>
        </p:nvSpPr>
        <p:spPr/>
        <p:txBody>
          <a:bodyPr/>
          <a:lstStyle/>
          <a:p>
            <a:r>
              <a:rPr lang="en-US" dirty="0"/>
              <a:t>Standard tools for influencing public behavior:</a:t>
            </a:r>
          </a:p>
          <a:p>
            <a:pPr lvl="1"/>
            <a:r>
              <a:rPr lang="en-US" dirty="0"/>
              <a:t>Mandates</a:t>
            </a:r>
          </a:p>
          <a:p>
            <a:pPr lvl="1"/>
            <a:r>
              <a:rPr lang="en-US" dirty="0"/>
              <a:t>Bans</a:t>
            </a:r>
          </a:p>
          <a:p>
            <a:pPr lvl="1"/>
            <a:r>
              <a:rPr lang="en-US" dirty="0"/>
              <a:t>Economic incentives or disincentives</a:t>
            </a:r>
          </a:p>
          <a:p>
            <a:r>
              <a:rPr lang="en-US" dirty="0"/>
              <a:t>Green default rules: an effective public policy tool</a:t>
            </a:r>
          </a:p>
          <a:p>
            <a:pPr lvl="1"/>
            <a:r>
              <a:rPr lang="en-US" dirty="0"/>
              <a:t>Double-side printing rule at Rutgers University</a:t>
            </a:r>
          </a:p>
          <a:p>
            <a:pPr lvl="1"/>
            <a:r>
              <a:rPr lang="en-US" dirty="0"/>
              <a:t>Auto shut off for idle computers and appliances</a:t>
            </a:r>
          </a:p>
          <a:p>
            <a:pPr lvl="1"/>
            <a:r>
              <a:rPr lang="en-US" dirty="0"/>
              <a:t>Motion sensitive lights</a:t>
            </a:r>
          </a:p>
        </p:txBody>
      </p:sp>
      <p:sp>
        <p:nvSpPr>
          <p:cNvPr id="4" name="Text Placeholder 3"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896839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dirty="0"/>
              <a:t>Energy Resources</a:t>
            </a:r>
            <a:endParaRPr lang="en-US" altLang="en-US" dirty="0"/>
          </a:p>
        </p:txBody>
      </p:sp>
      <p:sp>
        <p:nvSpPr>
          <p:cNvPr id="24579" name="Text Placeholder 99"/>
          <p:cNvSpPr>
            <a:spLocks noGrp="1"/>
          </p:cNvSpPr>
          <p:nvPr>
            <p:ph idx="1"/>
          </p:nvPr>
        </p:nvSpPr>
        <p:spPr/>
        <p:txBody>
          <a:bodyPr/>
          <a:lstStyle/>
          <a:p>
            <a:r>
              <a:rPr lang="en-US" dirty="0"/>
              <a:t>World energy consumption continues to rise</a:t>
            </a:r>
          </a:p>
          <a:p>
            <a:r>
              <a:rPr lang="en-US" dirty="0"/>
              <a:t>World’s largest consumers:</a:t>
            </a:r>
          </a:p>
          <a:p>
            <a:pPr lvl="1"/>
            <a:r>
              <a:rPr lang="en-US" dirty="0"/>
              <a:t>China</a:t>
            </a:r>
          </a:p>
          <a:p>
            <a:pPr lvl="1"/>
            <a:r>
              <a:rPr lang="en-US" dirty="0"/>
              <a:t>United States</a:t>
            </a:r>
          </a:p>
          <a:p>
            <a:pPr lvl="1"/>
            <a:r>
              <a:rPr lang="en-US" dirty="0"/>
              <a:t>India</a:t>
            </a:r>
          </a:p>
          <a:p>
            <a:r>
              <a:rPr lang="en-US" dirty="0"/>
              <a:t>Nonrenewable energy provides 90% of the commercial energy used in the United States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Corporate Average Fuel Economy</a:t>
            </a:r>
          </a:p>
        </p:txBody>
      </p:sp>
      <p:sp>
        <p:nvSpPr>
          <p:cNvPr id="32771" name="Text Placeholder 99"/>
          <p:cNvSpPr>
            <a:spLocks noGrp="1"/>
          </p:cNvSpPr>
          <p:nvPr>
            <p:ph idx="1"/>
          </p:nvPr>
        </p:nvSpPr>
        <p:spPr/>
        <p:txBody>
          <a:bodyPr/>
          <a:lstStyle/>
          <a:p>
            <a:r>
              <a:rPr lang="en-US" altLang="en-US" dirty="0"/>
              <a:t>About 67% of oil consumption goes to transportation, and more than 65% of that is used in personal vehicles</a:t>
            </a:r>
          </a:p>
          <a:p>
            <a:r>
              <a:rPr lang="en-US" altLang="en-US" dirty="0"/>
              <a:t>Corporate average fuel economy (CAFE) is intended to improve the average fuel economy for vehicles</a:t>
            </a:r>
          </a:p>
          <a:p>
            <a:pPr lvl="1"/>
            <a:r>
              <a:rPr lang="en-US" altLang="en-US" dirty="0"/>
              <a:t>Some of the government’s policies conflict with CAFE goals</a:t>
            </a:r>
          </a:p>
          <a:p>
            <a:pPr lvl="2"/>
            <a:r>
              <a:rPr lang="en-US" altLang="en-US" dirty="0"/>
              <a:t>Corporate subsidies keep U.S. gas prices artificially low</a:t>
            </a:r>
          </a:p>
          <a:p>
            <a:pPr lvl="2"/>
            <a:r>
              <a:rPr lang="en-US" altLang="en-US" dirty="0"/>
              <a:t>Low fuel costs a keep consumer demand for fuel-efficient cars low</a:t>
            </a:r>
          </a:p>
          <a:p>
            <a:r>
              <a:rPr lang="en-US" altLang="en-US" dirty="0"/>
              <a:t>To incentivize use of fuel-efficient cars, California has higher licensing taxes on fuel-inefficient cars</a:t>
            </a:r>
          </a:p>
        </p:txBody>
      </p:sp>
      <p:sp>
        <p:nvSpPr>
          <p:cNvPr id="5" name="Text Placeholder 4" hidden="1">
            <a:extLst>
              <a:ext uri="{FF2B5EF4-FFF2-40B4-BE49-F238E27FC236}">
                <a16:creationId xmlns="" xmlns:a16="http://schemas.microsoft.com/office/drawing/2014/main" id="{6EBFBBD6-2C51-425D-B998-092F5E403A40}"/>
              </a:ext>
            </a:extLst>
          </p:cNvPr>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Crude Oil</a:t>
            </a:r>
            <a:endParaRPr lang="en-US" sz="1400" dirty="0"/>
          </a:p>
        </p:txBody>
      </p:sp>
      <p:sp>
        <p:nvSpPr>
          <p:cNvPr id="32771" name="Text Placeholder 99"/>
          <p:cNvSpPr>
            <a:spLocks noGrp="1"/>
          </p:cNvSpPr>
          <p:nvPr>
            <p:ph idx="1"/>
          </p:nvPr>
        </p:nvSpPr>
        <p:spPr>
          <a:xfrm>
            <a:off x="457200" y="1600199"/>
            <a:ext cx="8305800" cy="4953001"/>
          </a:xfrm>
        </p:spPr>
        <p:txBody>
          <a:bodyPr/>
          <a:lstStyle/>
          <a:p>
            <a:r>
              <a:rPr lang="en-US" altLang="en-US" dirty="0"/>
              <a:t>United States is heavily dependent on foreign oil to meet its energy needs</a:t>
            </a:r>
          </a:p>
          <a:p>
            <a:r>
              <a:rPr lang="en-US" altLang="en-US" dirty="0"/>
              <a:t>Crude oil: 80% of U.S. reserves will be depleted before the year 2100</a:t>
            </a:r>
          </a:p>
          <a:p>
            <a:r>
              <a:rPr lang="en-US" altLang="en-US" dirty="0"/>
              <a:t>Oil spills from tankers and offshore drilling have become a prevalent environmental problem</a:t>
            </a:r>
          </a:p>
          <a:p>
            <a:pPr lvl="1"/>
            <a:r>
              <a:rPr lang="en-US" altLang="en-US" dirty="0"/>
              <a:t>Fifty accidents on offshore drilling platforms since 1955</a:t>
            </a:r>
          </a:p>
          <a:p>
            <a:pPr lvl="1"/>
            <a:r>
              <a:rPr lang="en-US" altLang="en-US" dirty="0"/>
              <a:t>Deepwater Horizon oil fire in 2010 released about 10,000 metric tons of oil into the Gulf of Mexico</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7625012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Coal</a:t>
            </a:r>
            <a:endParaRPr lang="en-US" sz="1400" dirty="0"/>
          </a:p>
        </p:txBody>
      </p:sp>
      <p:sp>
        <p:nvSpPr>
          <p:cNvPr id="32771" name="Text Placeholder 99"/>
          <p:cNvSpPr>
            <a:spLocks noGrp="1"/>
          </p:cNvSpPr>
          <p:nvPr>
            <p:ph idx="1"/>
          </p:nvPr>
        </p:nvSpPr>
        <p:spPr>
          <a:xfrm>
            <a:off x="419100" y="1323066"/>
            <a:ext cx="8305800" cy="4953001"/>
          </a:xfrm>
        </p:spPr>
        <p:txBody>
          <a:bodyPr/>
          <a:lstStyle/>
          <a:p>
            <a:r>
              <a:rPr lang="en-US" altLang="en-US" dirty="0"/>
              <a:t>Coal is the largest domestic source for heat and electricity</a:t>
            </a:r>
          </a:p>
          <a:p>
            <a:pPr lvl="1"/>
            <a:r>
              <a:rPr lang="en-US" altLang="en-US" dirty="0"/>
              <a:t>Geologists estimate that coal reserves could provide enough energy for 100 to 250 years</a:t>
            </a:r>
          </a:p>
          <a:p>
            <a:pPr lvl="1"/>
            <a:r>
              <a:rPr lang="en-US" altLang="en-US" dirty="0"/>
              <a:t>Downside: coal is the dirtiest of all fossil fuels</a:t>
            </a:r>
          </a:p>
          <a:p>
            <a:r>
              <a:rPr lang="en-US" altLang="en-US" dirty="0"/>
              <a:t>“Clean coal” campaign is trying to convince the public that coal can be burned efficiently</a:t>
            </a:r>
          </a:p>
          <a:p>
            <a:pPr lvl="1"/>
            <a:r>
              <a:rPr lang="en-US" altLang="en-US" dirty="0"/>
              <a:t>Others counter that there is no such thing as clean coal</a:t>
            </a:r>
          </a:p>
          <a:p>
            <a:pPr lvl="1"/>
            <a:r>
              <a:rPr lang="en-US" altLang="en-US" dirty="0"/>
              <a:t>Also, environmental and health costs of producing coal are not included in its market price; if it were, the cost of electrical power from coal would double or triple</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56333972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Gas</a:t>
            </a:r>
          </a:p>
        </p:txBody>
      </p:sp>
      <p:sp>
        <p:nvSpPr>
          <p:cNvPr id="32771" name="Text Placeholder 99"/>
          <p:cNvSpPr>
            <a:spLocks noGrp="1"/>
          </p:cNvSpPr>
          <p:nvPr>
            <p:ph idx="1"/>
          </p:nvPr>
        </p:nvSpPr>
        <p:spPr>
          <a:xfrm>
            <a:off x="457200" y="1298448"/>
            <a:ext cx="8229600" cy="4953001"/>
          </a:xfrm>
        </p:spPr>
        <p:txBody>
          <a:bodyPr/>
          <a:lstStyle/>
          <a:p>
            <a:r>
              <a:rPr lang="en-US" altLang="en-US" dirty="0"/>
              <a:t>About 23% of energy in the United States is provided by natural gas</a:t>
            </a:r>
          </a:p>
          <a:p>
            <a:r>
              <a:rPr lang="en-US" altLang="en-US" dirty="0"/>
              <a:t>Natural gas: a mixture of gases, mostly methane</a:t>
            </a:r>
          </a:p>
          <a:p>
            <a:pPr lvl="1"/>
            <a:r>
              <a:rPr lang="en-US" altLang="en-US" dirty="0"/>
              <a:t>Cleaner burning than oil or coal; however, some methane is leaked to the atmosphere during the extraction process, and it is much more potent than CO</a:t>
            </a:r>
            <a:r>
              <a:rPr lang="en-US" altLang="en-US" baseline="-25000" dirty="0"/>
              <a:t>2</a:t>
            </a:r>
            <a:r>
              <a:rPr lang="en-US" altLang="en-US" dirty="0"/>
              <a:t> in causing climate change </a:t>
            </a:r>
          </a:p>
          <a:p>
            <a:pPr lvl="1"/>
            <a:r>
              <a:rPr lang="en-US" altLang="en-US" dirty="0"/>
              <a:t>Environmental and health costs of horizontal drilling, and especially fracking, are largely unknown</a:t>
            </a:r>
          </a:p>
          <a:p>
            <a:r>
              <a:rPr lang="en-US" altLang="en-US" dirty="0"/>
              <a:t>Critics of natural gas argue it may lead the U.S. to rely less on cleaner alternative energy sources</a:t>
            </a:r>
          </a:p>
        </p:txBody>
      </p:sp>
      <p:sp>
        <p:nvSpPr>
          <p:cNvPr id="5" name="Text Placeholder 4" hidden="1">
            <a:extLst>
              <a:ext uri="{FF2B5EF4-FFF2-40B4-BE49-F238E27FC236}">
                <a16:creationId xmlns="" xmlns:a16="http://schemas.microsoft.com/office/drawing/2014/main" id="{67332B64-E41A-4768-A271-D196D1478DE2}"/>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8548591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Nuclear Power</a:t>
            </a:r>
            <a:endParaRPr lang="en-US" sz="1400" dirty="0"/>
          </a:p>
        </p:txBody>
      </p:sp>
      <p:sp>
        <p:nvSpPr>
          <p:cNvPr id="32771" name="Text Placeholder 99"/>
          <p:cNvSpPr>
            <a:spLocks noGrp="1"/>
          </p:cNvSpPr>
          <p:nvPr>
            <p:ph idx="1"/>
          </p:nvPr>
        </p:nvSpPr>
        <p:spPr>
          <a:xfrm>
            <a:off x="419100" y="1447800"/>
            <a:ext cx="8305800" cy="4953001"/>
          </a:xfrm>
        </p:spPr>
        <p:txBody>
          <a:bodyPr/>
          <a:lstStyle/>
          <a:p>
            <a:r>
              <a:rPr lang="en-US" altLang="en-US" dirty="0"/>
              <a:t>Provides 19% of the U.S.’s electrical power</a:t>
            </a:r>
          </a:p>
          <a:p>
            <a:r>
              <a:rPr lang="en-US" altLang="en-US" dirty="0"/>
              <a:t>Problems with storing nuclear waste and concerns about safety have </a:t>
            </a:r>
            <a:r>
              <a:rPr lang="en-US" dirty="0"/>
              <a:t>stalled its growth</a:t>
            </a:r>
          </a:p>
          <a:p>
            <a:r>
              <a:rPr lang="en-US" altLang="en-US" dirty="0"/>
              <a:t>Public safety concerns have been fueled by mishaps</a:t>
            </a:r>
          </a:p>
          <a:p>
            <a:pPr lvl="1"/>
            <a:r>
              <a:rPr lang="en-US" altLang="en-US" sz="2300" dirty="0"/>
              <a:t>Three Mile Island (1979); Chernobyl (1986); Fukushima (2011)</a:t>
            </a:r>
          </a:p>
          <a:p>
            <a:r>
              <a:rPr lang="en-US" altLang="en-US" sz="2700" dirty="0"/>
              <a:t>Is </a:t>
            </a:r>
            <a:r>
              <a:rPr lang="en-US" altLang="en-US" sz="2700" i="1" dirty="0"/>
              <a:t>Nuclear fusion </a:t>
            </a:r>
            <a:r>
              <a:rPr lang="en-US" altLang="en-US" sz="2700" dirty="0"/>
              <a:t>the hope for nuclear power’s future?</a:t>
            </a:r>
          </a:p>
          <a:p>
            <a:pPr lvl="1"/>
            <a:r>
              <a:rPr lang="en-US" altLang="en-US" sz="2300" dirty="0"/>
              <a:t>After more than 50 years of work it is still being developed</a:t>
            </a:r>
          </a:p>
          <a:p>
            <a:pPr lvl="1"/>
            <a:r>
              <a:rPr lang="en-US" altLang="en-US" sz="2300" dirty="0"/>
              <a:t>U.S. has joined with other countries in a mutual effort to build a nuclear fusion reactor by 2026</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1450374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Supplies and Shortages </a:t>
            </a:r>
            <a:r>
              <a:rPr lang="en-US" dirty="0" smtClean="0"/>
              <a:t>(2 </a:t>
            </a:r>
            <a:r>
              <a:rPr lang="en-US" dirty="0"/>
              <a:t>of 2)</a:t>
            </a:r>
            <a:endParaRPr lang="en-US" sz="1400" dirty="0"/>
          </a:p>
        </p:txBody>
      </p:sp>
      <p:sp>
        <p:nvSpPr>
          <p:cNvPr id="7171" name="Text Placeholder 99"/>
          <p:cNvSpPr>
            <a:spLocks noGrp="1"/>
          </p:cNvSpPr>
          <p:nvPr>
            <p:ph idx="1"/>
          </p:nvPr>
        </p:nvSpPr>
        <p:spPr>
          <a:xfrm>
            <a:off x="457200" y="1371600"/>
            <a:ext cx="8229600" cy="4953001"/>
          </a:xfrm>
        </p:spPr>
        <p:txBody>
          <a:bodyPr/>
          <a:lstStyle/>
          <a:p>
            <a:r>
              <a:rPr lang="en-US" altLang="en-US" dirty="0"/>
              <a:t>Consumers and businesses need to use water-saving technologies</a:t>
            </a:r>
          </a:p>
          <a:p>
            <a:r>
              <a:rPr lang="en-US" altLang="en-US" dirty="0"/>
              <a:t>Farmers and the agricultural industry need to develop ways to irrigate crops more efficiently</a:t>
            </a:r>
          </a:p>
          <a:p>
            <a:r>
              <a:rPr lang="en-US" altLang="en-US" dirty="0"/>
              <a:t>Government and policy makers must manage water basins and groundwater fairly and effectively</a:t>
            </a:r>
          </a:p>
          <a:p>
            <a:r>
              <a:rPr lang="en-US" altLang="en-US" dirty="0"/>
              <a:t>Failure to address our water-related problems will </a:t>
            </a:r>
            <a:r>
              <a:rPr lang="en-US" altLang="en-US" dirty="0" smtClean="0"/>
              <a:t>lead to </a:t>
            </a:r>
            <a:r>
              <a:rPr lang="en-US" altLang="en-US" dirty="0"/>
              <a:t>economic and health problems, increased environmental degradation, and loss of biodiversity</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Solar Energy, Wind Power, and </a:t>
            </a:r>
            <a:r>
              <a:rPr lang="en-US" dirty="0" smtClean="0"/>
              <a:t>Other Renewable </a:t>
            </a:r>
            <a:r>
              <a:rPr lang="en-US" dirty="0"/>
              <a:t>Energy Sources</a:t>
            </a:r>
          </a:p>
        </p:txBody>
      </p:sp>
      <p:sp>
        <p:nvSpPr>
          <p:cNvPr id="36867" name="Text Placeholder 99"/>
          <p:cNvSpPr>
            <a:spLocks noGrp="1"/>
          </p:cNvSpPr>
          <p:nvPr>
            <p:ph idx="1"/>
          </p:nvPr>
        </p:nvSpPr>
        <p:spPr/>
        <p:txBody>
          <a:bodyPr/>
          <a:lstStyle/>
          <a:p>
            <a:r>
              <a:rPr lang="en-US" altLang="en-US" dirty="0"/>
              <a:t>Renewable energy sources include sunlight (solar energy), wind (wind power), water (hydro power), and heat from inside the earth (geothermal power)</a:t>
            </a:r>
          </a:p>
          <a:p>
            <a:r>
              <a:rPr lang="en-US" altLang="en-US" dirty="0"/>
              <a:t>Solar energy could meet 25% of consumer demand by 2050, but it meets only 1% today in the U.S.</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Liquid Biofuels</a:t>
            </a:r>
          </a:p>
        </p:txBody>
      </p:sp>
      <p:sp>
        <p:nvSpPr>
          <p:cNvPr id="36867" name="Text Placeholder 99"/>
          <p:cNvSpPr>
            <a:spLocks noGrp="1"/>
          </p:cNvSpPr>
          <p:nvPr>
            <p:ph idx="1"/>
          </p:nvPr>
        </p:nvSpPr>
        <p:spPr/>
        <p:txBody>
          <a:bodyPr/>
          <a:lstStyle/>
          <a:p>
            <a:r>
              <a:rPr lang="en-US" altLang="en-US" dirty="0"/>
              <a:t>Biofuels—biodiesel and bioethanol—are made from plants and other biological material</a:t>
            </a:r>
          </a:p>
          <a:p>
            <a:pPr lvl="1"/>
            <a:r>
              <a:rPr lang="en-US" altLang="en-US" dirty="0"/>
              <a:t>They can be grown almost anywhere and are easy to store </a:t>
            </a:r>
            <a:br>
              <a:rPr lang="en-US" altLang="en-US" dirty="0"/>
            </a:br>
            <a:r>
              <a:rPr lang="en-US" altLang="en-US" dirty="0"/>
              <a:t>and transport</a:t>
            </a:r>
          </a:p>
          <a:p>
            <a:pPr lvl="1"/>
            <a:r>
              <a:rPr lang="en-US" altLang="en-US" dirty="0"/>
              <a:t>Disadvantages include increased forest clearing and soil erosion, use of water, loss of biodiversity, and a related increase in food prices</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4694034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Conserving Energy</a:t>
            </a:r>
          </a:p>
        </p:txBody>
      </p:sp>
      <p:sp>
        <p:nvSpPr>
          <p:cNvPr id="36867" name="Text Placeholder 99"/>
          <p:cNvSpPr>
            <a:spLocks noGrp="1"/>
          </p:cNvSpPr>
          <p:nvPr>
            <p:ph idx="1"/>
          </p:nvPr>
        </p:nvSpPr>
        <p:spPr>
          <a:xfrm>
            <a:off x="457200" y="1308999"/>
            <a:ext cx="8229600" cy="4953001"/>
          </a:xfrm>
        </p:spPr>
        <p:txBody>
          <a:bodyPr/>
          <a:lstStyle/>
          <a:p>
            <a:r>
              <a:rPr lang="en-US" altLang="en-US" dirty="0"/>
              <a:t>Environmentalists believe the solution is to conserve</a:t>
            </a:r>
          </a:p>
          <a:p>
            <a:pPr lvl="1"/>
            <a:r>
              <a:rPr lang="en-US" altLang="en-US" dirty="0"/>
              <a:t>Reduce ecological effects</a:t>
            </a:r>
          </a:p>
          <a:p>
            <a:pPr lvl="1"/>
            <a:r>
              <a:rPr lang="en-US" altLang="en-US" dirty="0"/>
              <a:t>Diminish energy waste</a:t>
            </a:r>
          </a:p>
          <a:p>
            <a:pPr lvl="1"/>
            <a:r>
              <a:rPr lang="en-US" altLang="en-US" dirty="0"/>
              <a:t>Shift to renewable, nonpolluting energy sources</a:t>
            </a:r>
          </a:p>
          <a:p>
            <a:r>
              <a:rPr lang="en-US" altLang="en-US" dirty="0"/>
              <a:t>Implementing a “smart grid” could monitor the amount of electricity used and patterns of use for each customer, helping to reduce consumption</a:t>
            </a:r>
          </a:p>
          <a:p>
            <a:r>
              <a:rPr lang="en-US" altLang="en-US" dirty="0"/>
              <a:t>Digital communication devices use more power than most people realize</a:t>
            </a:r>
          </a:p>
        </p:txBody>
      </p:sp>
      <p:sp>
        <p:nvSpPr>
          <p:cNvPr id="8" name="Text Placeholder 7"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91150374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a:t>Population Growth</a:t>
            </a:r>
          </a:p>
        </p:txBody>
      </p:sp>
      <p:sp>
        <p:nvSpPr>
          <p:cNvPr id="34819" name="Text Placeholder 99"/>
          <p:cNvSpPr>
            <a:spLocks noGrp="1"/>
          </p:cNvSpPr>
          <p:nvPr>
            <p:ph idx="1"/>
          </p:nvPr>
        </p:nvSpPr>
        <p:spPr/>
        <p:txBody>
          <a:bodyPr/>
          <a:lstStyle/>
          <a:p>
            <a:r>
              <a:rPr lang="en-US" altLang="en-US" dirty="0"/>
              <a:t>Since the Industrial Revolution (1750), when living conditions began to significantly improve, the world’s population has grown exponentially</a:t>
            </a:r>
          </a:p>
          <a:p>
            <a:r>
              <a:rPr lang="en-US" altLang="en-US" dirty="0"/>
              <a:t>Population of the United States is currently more than 325 million and projected to continue to grow</a:t>
            </a:r>
          </a:p>
          <a:p>
            <a:pPr lvl="1"/>
            <a:r>
              <a:rPr lang="en-US" altLang="en-US" dirty="0"/>
              <a:t>These additional people will strain the cultural carrying capacity and environmental resources</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a:t>Global and Cultural Carrying Capacity</a:t>
            </a:r>
          </a:p>
        </p:txBody>
      </p:sp>
      <p:sp>
        <p:nvSpPr>
          <p:cNvPr id="34819" name="Text Placeholder 99"/>
          <p:cNvSpPr>
            <a:spLocks noGrp="1"/>
          </p:cNvSpPr>
          <p:nvPr>
            <p:ph idx="1"/>
          </p:nvPr>
        </p:nvSpPr>
        <p:spPr/>
        <p:txBody>
          <a:bodyPr/>
          <a:lstStyle/>
          <a:p>
            <a:r>
              <a:rPr lang="en-US" altLang="en-US" dirty="0"/>
              <a:t>How many people can the planet support? </a:t>
            </a:r>
          </a:p>
          <a:p>
            <a:pPr lvl="1"/>
            <a:r>
              <a:rPr lang="en-US" altLang="en-US" dirty="0"/>
              <a:t>Global carrying capacity is estimated at 50 billion people</a:t>
            </a:r>
          </a:p>
          <a:p>
            <a:pPr lvl="1"/>
            <a:r>
              <a:rPr lang="en-US" altLang="en-US" dirty="0"/>
              <a:t>Cultural carrying capacity—the number the earth can support at an optimum standard of living—is much less</a:t>
            </a:r>
          </a:p>
          <a:p>
            <a:r>
              <a:rPr lang="en-US" altLang="en-US" dirty="0"/>
              <a:t>As it stands today, there are probably not enough resources to extend an optimum standard of living to everyone on the planet</a:t>
            </a:r>
          </a:p>
          <a:p>
            <a:pPr lvl="1"/>
            <a:r>
              <a:rPr lang="en-US" altLang="en-US" dirty="0"/>
              <a:t>Currently about 1.4 billion people in the world are living in extreme poverty</a:t>
            </a:r>
          </a:p>
        </p:txBody>
      </p:sp>
      <p:sp>
        <p:nvSpPr>
          <p:cNvPr id="7" name="Text Placeholder 6" hidden="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82241355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Approaches to Population Control </a:t>
            </a:r>
            <a:r>
              <a:rPr lang="en-US" dirty="0" smtClean="0"/>
              <a:t> and </a:t>
            </a:r>
            <a:r>
              <a:rPr lang="en-US" dirty="0"/>
              <a:t>Management</a:t>
            </a:r>
          </a:p>
        </p:txBody>
      </p:sp>
      <p:sp>
        <p:nvSpPr>
          <p:cNvPr id="39939" name="Text Placeholder 99"/>
          <p:cNvSpPr>
            <a:spLocks noGrp="1"/>
          </p:cNvSpPr>
          <p:nvPr>
            <p:ph idx="1"/>
          </p:nvPr>
        </p:nvSpPr>
        <p:spPr>
          <a:xfrm>
            <a:off x="457200" y="1524000"/>
            <a:ext cx="8229600" cy="4953001"/>
          </a:xfrm>
        </p:spPr>
        <p:txBody>
          <a:bodyPr/>
          <a:lstStyle/>
          <a:p>
            <a:r>
              <a:rPr lang="en-US" altLang="en-US" b="1" dirty="0"/>
              <a:t>Family planning</a:t>
            </a:r>
            <a:r>
              <a:rPr lang="en-US" altLang="en-US" dirty="0"/>
              <a:t>: informed decisions about the number and spacing of children</a:t>
            </a:r>
          </a:p>
          <a:p>
            <a:pPr lvl="1"/>
            <a:r>
              <a:rPr lang="en-US" altLang="en-US" dirty="0"/>
              <a:t>Programs provide information on birth control, birth spacing, breastfeeding, and prenatal care</a:t>
            </a:r>
          </a:p>
          <a:p>
            <a:pPr lvl="1"/>
            <a:r>
              <a:rPr lang="en-US" altLang="en-US" dirty="0"/>
              <a:t>Could have a significant effect if implemented in developing countries</a:t>
            </a:r>
          </a:p>
          <a:p>
            <a:r>
              <a:rPr lang="en-US" altLang="en-US" i="1" dirty="0"/>
              <a:t>Smart growth </a:t>
            </a:r>
            <a:r>
              <a:rPr lang="en-US" altLang="en-US" dirty="0"/>
              <a:t>is an approach to urban planning that promotes compact urban centers and environmentally sustainable communities</a:t>
            </a:r>
          </a:p>
          <a:p>
            <a:pPr lvl="1"/>
            <a:r>
              <a:rPr lang="en-US" altLang="en-US" dirty="0"/>
              <a:t>Walkability, bikeability, business diversity, smart transportation, resource sustainability, etc.</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Sustainable Planet</a:t>
            </a:r>
          </a:p>
        </p:txBody>
      </p:sp>
      <p:sp>
        <p:nvSpPr>
          <p:cNvPr id="40963" name="Text Placeholder 99"/>
          <p:cNvSpPr>
            <a:spLocks noGrp="1"/>
          </p:cNvSpPr>
          <p:nvPr>
            <p:ph idx="1"/>
          </p:nvPr>
        </p:nvSpPr>
        <p:spPr>
          <a:xfrm>
            <a:off x="457200" y="1600199"/>
            <a:ext cx="8305800" cy="4953001"/>
          </a:xfrm>
        </p:spPr>
        <p:txBody>
          <a:bodyPr/>
          <a:lstStyle/>
          <a:p>
            <a:r>
              <a:rPr lang="en-US" altLang="en-US" i="1" dirty="0"/>
              <a:t>Ecological footprint </a:t>
            </a:r>
            <a:r>
              <a:rPr lang="en-US" altLang="en-US" dirty="0"/>
              <a:t>compares human consumption of resources with the planet’s capacity to regenerate them</a:t>
            </a:r>
          </a:p>
          <a:p>
            <a:pPr lvl="1"/>
            <a:r>
              <a:rPr lang="en-US" altLang="en-US" dirty="0"/>
              <a:t>Can reveal how sustainable a particular lifestyle is</a:t>
            </a:r>
          </a:p>
          <a:p>
            <a:pPr lvl="1"/>
            <a:r>
              <a:rPr lang="en-US" altLang="en-US" dirty="0"/>
              <a:t>Can point out inequities of resource use and consumption</a:t>
            </a:r>
          </a:p>
          <a:p>
            <a:r>
              <a:rPr lang="en-US" altLang="en-US" dirty="0"/>
              <a:t>Ecological footprint of the U.S. is the largest in the world</a:t>
            </a:r>
          </a:p>
          <a:p>
            <a:pPr lvl="1"/>
            <a:r>
              <a:rPr lang="en-US" altLang="en-US" dirty="0"/>
              <a:t>Consume more resources, generate more pollution, and discard more waste</a:t>
            </a:r>
          </a:p>
          <a:p>
            <a:r>
              <a:rPr lang="en-US" altLang="en-US" dirty="0"/>
              <a:t>Each of us can take actions today to reduce that footprint </a:t>
            </a:r>
          </a:p>
        </p:txBody>
      </p:sp>
      <p:sp>
        <p:nvSpPr>
          <p:cNvPr id="8" name="Text Placeholder 7"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Review (</a:t>
            </a:r>
            <a:r>
              <a:rPr lang="en-US" dirty="0" smtClean="0"/>
              <a:t>1 of 2)</a:t>
            </a:r>
            <a:endParaRPr lang="en-US" dirty="0"/>
          </a:p>
        </p:txBody>
      </p:sp>
      <p:sp>
        <p:nvSpPr>
          <p:cNvPr id="3" name="Text Placeholder 99"/>
          <p:cNvSpPr>
            <a:spLocks noGrp="1"/>
          </p:cNvSpPr>
          <p:nvPr>
            <p:ph idx="1"/>
          </p:nvPr>
        </p:nvSpPr>
        <p:spPr/>
        <p:txBody>
          <a:bodyPr/>
          <a:lstStyle/>
          <a:p>
            <a:r>
              <a:rPr lang="en-US" dirty="0"/>
              <a:t>What is the status of water and water quality in North America and across the planet?</a:t>
            </a:r>
          </a:p>
          <a:p>
            <a:r>
              <a:rPr lang="en-US" dirty="0"/>
              <a:t>What are major concerns about air and air quality?</a:t>
            </a:r>
          </a:p>
          <a:p>
            <a:r>
              <a:rPr lang="en-US" dirty="0"/>
              <a:t>What are potential solutions for waste management problems in the United States?</a:t>
            </a:r>
          </a:p>
          <a:p>
            <a:r>
              <a:rPr lang="en-US" dirty="0"/>
              <a:t>What factors contribute to concerns about the health of ecosystems?</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5861292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Review (</a:t>
            </a:r>
            <a:r>
              <a:rPr lang="en-US" dirty="0" smtClean="0"/>
              <a:t>2 of 2)</a:t>
            </a:r>
            <a:endParaRPr lang="en-US" dirty="0"/>
          </a:p>
        </p:txBody>
      </p:sp>
      <p:sp>
        <p:nvSpPr>
          <p:cNvPr id="3" name="Text Placeholder 99"/>
          <p:cNvSpPr>
            <a:spLocks noGrp="1"/>
          </p:cNvSpPr>
          <p:nvPr>
            <p:ph idx="1"/>
          </p:nvPr>
        </p:nvSpPr>
        <p:spPr/>
        <p:txBody>
          <a:bodyPr/>
          <a:lstStyle/>
          <a:p>
            <a:r>
              <a:rPr lang="en-US" dirty="0"/>
              <a:t>What are the sources and concerns about global </a:t>
            </a:r>
            <a:br>
              <a:rPr lang="en-US" dirty="0"/>
            </a:br>
            <a:r>
              <a:rPr lang="en-US" dirty="0"/>
              <a:t>energy resources?</a:t>
            </a:r>
          </a:p>
          <a:p>
            <a:r>
              <a:rPr lang="en-US" dirty="0"/>
              <a:t>How does overpopulation affect natural and energy resources?</a:t>
            </a:r>
          </a:p>
          <a:p>
            <a:r>
              <a:rPr lang="en-US" dirty="0"/>
              <a:t>What can people do to make a difference?</a:t>
            </a:r>
          </a:p>
        </p:txBody>
      </p:sp>
      <p:sp>
        <p:nvSpPr>
          <p:cNvPr id="4" name="Text Placeholder 3" hidden="1"/>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393088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Virtual Water</a:t>
            </a:r>
          </a:p>
        </p:txBody>
      </p:sp>
      <p:sp>
        <p:nvSpPr>
          <p:cNvPr id="8195" name="Text Placeholder 99"/>
          <p:cNvSpPr>
            <a:spLocks noGrp="1"/>
          </p:cNvSpPr>
          <p:nvPr>
            <p:ph idx="1"/>
          </p:nvPr>
        </p:nvSpPr>
        <p:spPr/>
        <p:txBody>
          <a:bodyPr/>
          <a:lstStyle/>
          <a:p>
            <a:r>
              <a:rPr lang="en-US" altLang="en-US" b="1" dirty="0"/>
              <a:t>Virtual water</a:t>
            </a:r>
            <a:r>
              <a:rPr lang="en-US" altLang="en-US" dirty="0"/>
              <a:t>: water used to produce foods, consumer products, and other services</a:t>
            </a:r>
          </a:p>
          <a:p>
            <a:pPr lvl="1"/>
            <a:r>
              <a:rPr lang="en-US" altLang="en-US" dirty="0"/>
              <a:t>One hamburger = 640 gallons of water</a:t>
            </a:r>
          </a:p>
          <a:p>
            <a:r>
              <a:rPr lang="en-US" altLang="en-US" dirty="0"/>
              <a:t>Amount of water needed to produce a given amount of a product is its </a:t>
            </a:r>
            <a:r>
              <a:rPr lang="en-US" altLang="en-US" i="1" dirty="0"/>
              <a:t>water footprint</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Figure 8.1 </a:t>
            </a:r>
            <a:r>
              <a:rPr lang="en-US" altLang="en-US" sz="2000" dirty="0">
                <a:solidFill>
                  <a:schemeClr val="tx1"/>
                </a:solidFill>
              </a:rPr>
              <a:t>Water footprint for food production.</a:t>
            </a:r>
            <a:endParaRPr lang="en-US" altLang="en-US" dirty="0">
              <a:solidFill>
                <a:schemeClr val="tx1"/>
              </a:solidFill>
            </a:endParaRPr>
          </a:p>
        </p:txBody>
      </p:sp>
      <p:sp>
        <p:nvSpPr>
          <p:cNvPr id="10" name="Text Placeholder 99"/>
          <p:cNvSpPr>
            <a:spLocks noGrp="1"/>
          </p:cNvSpPr>
          <p:nvPr>
            <p:ph type="body" sz="half" idx="2"/>
          </p:nvPr>
        </p:nvSpPr>
        <p:spPr/>
        <p:txBody>
          <a:bodyPr/>
          <a:lstStyle/>
          <a:p>
            <a:r>
              <a:rPr lang="en-US" dirty="0"/>
              <a:t>Close to 15,000 liters of water are needed to produce 1 kg of beef.</a:t>
            </a:r>
          </a:p>
        </p:txBody>
      </p:sp>
      <p:pic>
        <p:nvPicPr>
          <p:cNvPr id="2" name="Picture" descr="For 1 kg of cheese or of pork, close to 5,000 liters are needed. Less is needed for chicken, rice, bread, milk, corn, bananas, tomatoes, and lettuce."/>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975" r="-975"/>
          <a:stretch/>
        </p:blipFill>
        <p:spPr/>
      </p:pic>
      <p:sp>
        <p:nvSpPr>
          <p:cNvPr id="11" name="Text Placeholder 10"/>
          <p:cNvSpPr>
            <a:spLocks noGrp="1"/>
          </p:cNvSpPr>
          <p:nvPr>
            <p:ph type="body" sz="quarter" idx="11"/>
          </p:nvPr>
        </p:nvSpPr>
        <p:spPr>
          <a:xfrm>
            <a:off x="5486400" y="6400800"/>
            <a:ext cx="3657600" cy="457200"/>
          </a:xfrm>
        </p:spPr>
        <p:txBody>
          <a:bodyPr/>
          <a:lstStyle/>
          <a:p>
            <a:r>
              <a:rPr lang="en-US" i="1" dirty="0">
                <a:solidFill>
                  <a:schemeClr val="tx1"/>
                </a:solidFill>
              </a:rPr>
              <a:t>Source: </a:t>
            </a:r>
            <a:r>
              <a:rPr lang="en-US" dirty="0">
                <a:solidFill>
                  <a:schemeClr val="tx1"/>
                </a:solidFill>
              </a:rPr>
              <a:t>Water Footprint Network. (2017, May 1). Water Footprint Gallery. Retrieved from www.waterfootprint.org/?page=files/productgallery.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Water Pollution</a:t>
            </a:r>
          </a:p>
        </p:txBody>
      </p:sp>
      <p:sp>
        <p:nvSpPr>
          <p:cNvPr id="10243" name="Text Placeholder 99"/>
          <p:cNvSpPr>
            <a:spLocks noGrp="1"/>
          </p:cNvSpPr>
          <p:nvPr>
            <p:ph idx="1"/>
          </p:nvPr>
        </p:nvSpPr>
        <p:spPr>
          <a:xfrm>
            <a:off x="457200" y="1298448"/>
            <a:ext cx="8229600" cy="4953001"/>
          </a:xfrm>
        </p:spPr>
        <p:txBody>
          <a:bodyPr/>
          <a:lstStyle/>
          <a:p>
            <a:r>
              <a:rPr lang="en-US" altLang="en-US" b="1" dirty="0"/>
              <a:t>Water pollution</a:t>
            </a:r>
            <a:r>
              <a:rPr lang="en-US" altLang="en-US" dirty="0"/>
              <a:t>: any chemical, biological, or physical change in water quality that harms living organisms or makes water unsuitable for desired use</a:t>
            </a:r>
          </a:p>
          <a:p>
            <a:pPr lvl="1"/>
            <a:r>
              <a:rPr lang="en-US" altLang="en-US" dirty="0"/>
              <a:t>Most surface-water reservoirs are contaminated at specific locations through sewers, pipes, or ditches</a:t>
            </a:r>
          </a:p>
          <a:p>
            <a:r>
              <a:rPr lang="en-US" altLang="en-US" dirty="0"/>
              <a:t>Main sources of groundwater contamination:</a:t>
            </a:r>
          </a:p>
          <a:p>
            <a:pPr lvl="1"/>
            <a:r>
              <a:rPr lang="en-US" altLang="en-US" dirty="0"/>
              <a:t>Storage lagoons</a:t>
            </a:r>
          </a:p>
          <a:p>
            <a:pPr lvl="1"/>
            <a:r>
              <a:rPr lang="en-US" altLang="en-US" dirty="0"/>
              <a:t>Septic tanks</a:t>
            </a:r>
          </a:p>
          <a:p>
            <a:pPr lvl="1"/>
            <a:r>
              <a:rPr lang="en-US" altLang="en-US" dirty="0"/>
              <a:t>Landfills and hazardous waste dumps</a:t>
            </a:r>
          </a:p>
          <a:p>
            <a:pPr lvl="1"/>
            <a:r>
              <a:rPr lang="en-US" altLang="en-US" dirty="0"/>
              <a:t>Underground storage tanks filled with gasoline, oil, solvents, and hazardous waste</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Safe Drinking Water (</a:t>
            </a:r>
            <a:r>
              <a:rPr lang="en-US" altLang="en-US" dirty="0" smtClean="0"/>
              <a:t>1 of 2)</a:t>
            </a:r>
            <a:endParaRPr lang="en-US" altLang="en-US" dirty="0"/>
          </a:p>
        </p:txBody>
      </p:sp>
      <p:sp>
        <p:nvSpPr>
          <p:cNvPr id="11267" name="Text Placeholder 99"/>
          <p:cNvSpPr>
            <a:spLocks noGrp="1"/>
          </p:cNvSpPr>
          <p:nvPr>
            <p:ph idx="1"/>
          </p:nvPr>
        </p:nvSpPr>
        <p:spPr/>
        <p:txBody>
          <a:bodyPr/>
          <a:lstStyle/>
          <a:p>
            <a:r>
              <a:rPr lang="en-US" altLang="en-US" dirty="0"/>
              <a:t>Safe Drinking Water Act (1974) established national health standards for drinking water</a:t>
            </a:r>
          </a:p>
          <a:p>
            <a:r>
              <a:rPr lang="en-US" altLang="en-US" dirty="0"/>
              <a:t>About 98% of Americans have plumbing that can slowly leach lead into tap water as pipes and fixtures deteriorate over time</a:t>
            </a:r>
          </a:p>
          <a:p>
            <a:pPr lvl="1"/>
            <a:r>
              <a:rPr lang="en-US" altLang="en-US" dirty="0"/>
              <a:t>Cold water from the tap is less likely to contain lead from supply pipes</a:t>
            </a:r>
          </a:p>
          <a:p>
            <a:pPr lvl="1"/>
            <a:r>
              <a:rPr lang="en-US" altLang="en-US" dirty="0"/>
              <a:t>After being away, run water to flush out potential contamination</a:t>
            </a:r>
          </a:p>
        </p:txBody>
      </p:sp>
      <p:sp>
        <p:nvSpPr>
          <p:cNvPr id="7" name="Text Placeholder 6" hidden="1"/>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016_Teague">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16_Teague" id="{1D856D90-F7AF-43C1-9FD4-146337462AFA}" vid="{E25E97A5-B454-4F42-A429-7008F01AA60D}"/>
    </a:ext>
  </a:ext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2016_Teague</Template>
  <TotalTime>968</TotalTime>
  <Words>3825</Words>
  <Application>Microsoft Office PowerPoint</Application>
  <PresentationFormat>On-screen Show (4:3)</PresentationFormat>
  <Paragraphs>339</Paragraphs>
  <Slides>58</Slides>
  <Notes>1</Notes>
  <HiddenSlides>0</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58</vt:i4>
      </vt:variant>
    </vt:vector>
  </HeadingPairs>
  <TitlesOfParts>
    <vt:vector size="68" baseType="lpstr">
      <vt:lpstr>Arial</vt:lpstr>
      <vt:lpstr>Calibri</vt:lpstr>
      <vt:lpstr>Vectipede Rg</vt:lpstr>
      <vt:lpstr>2016_Teague</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18: Environmental Issues</vt:lpstr>
      <vt:lpstr>Environmental Issues</vt:lpstr>
      <vt:lpstr>Water and Water Quality</vt:lpstr>
      <vt:lpstr>Water Supplies and Shortages (1 of 2)</vt:lpstr>
      <vt:lpstr>Water Supplies and Shortages (2 of 2)</vt:lpstr>
      <vt:lpstr>Virtual Water</vt:lpstr>
      <vt:lpstr>Figure 8.1 Water footprint for food production.</vt:lpstr>
      <vt:lpstr>Water Pollution</vt:lpstr>
      <vt:lpstr>Safe Drinking Water (1 of 2)</vt:lpstr>
      <vt:lpstr>Safe Drinking Water (2 of 2)</vt:lpstr>
      <vt:lpstr>Conserving Water</vt:lpstr>
      <vt:lpstr>Air and Air Quality</vt:lpstr>
      <vt:lpstr>Earth’s Atmosphere (1 of 2)</vt:lpstr>
      <vt:lpstr>Earth’s Atmosphere (2 of 2)</vt:lpstr>
      <vt:lpstr>Global Warming and Climate Change (1 of 2)</vt:lpstr>
      <vt:lpstr>Figure 18.2 The greenhouse effect.</vt:lpstr>
      <vt:lpstr>Global Warming and Climate Change (2 of 2)</vt:lpstr>
      <vt:lpstr>What Needs to Be Done?</vt:lpstr>
      <vt:lpstr>How Can You Reduce Your Carbon Footprint?</vt:lpstr>
      <vt:lpstr>Figure 18.4 Percentage of greenhouse gas emissions for types of food supplied in the United States.</vt:lpstr>
      <vt:lpstr>Air Pollution</vt:lpstr>
      <vt:lpstr>Figure 18.5 The EPA’s Air Quality Index.</vt:lpstr>
      <vt:lpstr>Ozone and Particulate Matter</vt:lpstr>
      <vt:lpstr>Smog</vt:lpstr>
      <vt:lpstr>Acid Deposition</vt:lpstr>
      <vt:lpstr>Reducing Outdoor Air Pollution</vt:lpstr>
      <vt:lpstr>Indoor Air Pollution</vt:lpstr>
      <vt:lpstr>Waste Management</vt:lpstr>
      <vt:lpstr>Solid Waste</vt:lpstr>
      <vt:lpstr>E-Waste</vt:lpstr>
      <vt:lpstr>Hazardous Waste (1 of 2)</vt:lpstr>
      <vt:lpstr>Hazardous Waste (2 of 2)</vt:lpstr>
      <vt:lpstr>Approaches to Waste Management: Recycling and More (1 of 2)</vt:lpstr>
      <vt:lpstr>Approaches to Waste Management: Recycling and More (2 of 2)</vt:lpstr>
      <vt:lpstr>Figure 18.6 What plastic can and can’t be recycled.</vt:lpstr>
      <vt:lpstr>Ecosystems and Biodiversity</vt:lpstr>
      <vt:lpstr>Deforestation</vt:lpstr>
      <vt:lpstr>Desertification</vt:lpstr>
      <vt:lpstr>Loss of Freshwater Resources</vt:lpstr>
      <vt:lpstr>Ocean Acidification</vt:lpstr>
      <vt:lpstr>Coral Reefs</vt:lpstr>
      <vt:lpstr>Protecting Ecosystems (1 of 2)</vt:lpstr>
      <vt:lpstr>Protecting Ecosystems (2 of 2)</vt:lpstr>
      <vt:lpstr>Energy Resources</vt:lpstr>
      <vt:lpstr>Corporate Average Fuel Economy</vt:lpstr>
      <vt:lpstr>Crude Oil</vt:lpstr>
      <vt:lpstr>Coal</vt:lpstr>
      <vt:lpstr>Natural Gas</vt:lpstr>
      <vt:lpstr>Nuclear Power</vt:lpstr>
      <vt:lpstr>Solar Energy, Wind Power, and Other Renewable Energy Sources</vt:lpstr>
      <vt:lpstr>Liquid Biofuels</vt:lpstr>
      <vt:lpstr>Conserving Energy</vt:lpstr>
      <vt:lpstr>Population Growth</vt:lpstr>
      <vt:lpstr>Global and Cultural Carrying Capacity</vt:lpstr>
      <vt:lpstr>Approaches to Population Control  and Management</vt:lpstr>
      <vt:lpstr>A Sustainable Planet</vt:lpstr>
      <vt:lpstr>In Review (1 of 2)</vt:lpstr>
      <vt:lpstr>In Review (2 of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18 Environmental Issues</dc:title>
  <dc:creator>bekbek</dc:creator>
  <cp:lastModifiedBy>Jayachandran Raja</cp:lastModifiedBy>
  <cp:revision>95</cp:revision>
  <dcterms:created xsi:type="dcterms:W3CDTF">2012-07-01T16:14:36Z</dcterms:created>
  <dcterms:modified xsi:type="dcterms:W3CDTF">2018-10-08T11:29:41Z</dcterms:modified>
</cp:coreProperties>
</file>