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4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6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68" r:id="rId2"/>
    <p:sldMasterId id="2147483785" r:id="rId3"/>
    <p:sldMasterId id="2147483808" r:id="rId4"/>
    <p:sldMasterId id="2147483830" r:id="rId5"/>
    <p:sldMasterId id="2147483835" r:id="rId6"/>
    <p:sldMasterId id="2147483840" r:id="rId7"/>
  </p:sldMasterIdLst>
  <p:notesMasterIdLst>
    <p:notesMasterId r:id="rId45"/>
  </p:notesMasterIdLst>
  <p:sldIdLst>
    <p:sldId id="301" r:id="rId8"/>
    <p:sldId id="257" r:id="rId9"/>
    <p:sldId id="258" r:id="rId10"/>
    <p:sldId id="283" r:id="rId11"/>
    <p:sldId id="259" r:id="rId12"/>
    <p:sldId id="260" r:id="rId13"/>
    <p:sldId id="261" r:id="rId14"/>
    <p:sldId id="275" r:id="rId15"/>
    <p:sldId id="276" r:id="rId16"/>
    <p:sldId id="277" r:id="rId17"/>
    <p:sldId id="269" r:id="rId18"/>
    <p:sldId id="287" r:id="rId19"/>
    <p:sldId id="299" r:id="rId20"/>
    <p:sldId id="285" r:id="rId21"/>
    <p:sldId id="288" r:id="rId22"/>
    <p:sldId id="290" r:id="rId23"/>
    <p:sldId id="292" r:id="rId24"/>
    <p:sldId id="291" r:id="rId25"/>
    <p:sldId id="289" r:id="rId26"/>
    <p:sldId id="293" r:id="rId27"/>
    <p:sldId id="263" r:id="rId28"/>
    <p:sldId id="278" r:id="rId29"/>
    <p:sldId id="264" r:id="rId30"/>
    <p:sldId id="265" r:id="rId31"/>
    <p:sldId id="266" r:id="rId32"/>
    <p:sldId id="267" r:id="rId33"/>
    <p:sldId id="272" r:id="rId34"/>
    <p:sldId id="300" r:id="rId35"/>
    <p:sldId id="273" r:id="rId36"/>
    <p:sldId id="280" r:id="rId37"/>
    <p:sldId id="294" r:id="rId38"/>
    <p:sldId id="281" r:id="rId39"/>
    <p:sldId id="295" r:id="rId40"/>
    <p:sldId id="302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70695407-ED54-45A5-B1BD-D53060481FAF}">
          <p14:sldIdLst>
            <p14:sldId id="301"/>
            <p14:sldId id="257"/>
            <p14:sldId id="258"/>
            <p14:sldId id="283"/>
            <p14:sldId id="259"/>
            <p14:sldId id="260"/>
            <p14:sldId id="261"/>
            <p14:sldId id="275"/>
            <p14:sldId id="276"/>
            <p14:sldId id="277"/>
            <p14:sldId id="269"/>
            <p14:sldId id="287"/>
            <p14:sldId id="299"/>
            <p14:sldId id="285"/>
            <p14:sldId id="288"/>
            <p14:sldId id="290"/>
            <p14:sldId id="292"/>
            <p14:sldId id="291"/>
            <p14:sldId id="289"/>
            <p14:sldId id="293"/>
            <p14:sldId id="263"/>
            <p14:sldId id="278"/>
            <p14:sldId id="264"/>
            <p14:sldId id="265"/>
            <p14:sldId id="266"/>
            <p14:sldId id="267"/>
            <p14:sldId id="272"/>
            <p14:sldId id="300"/>
            <p14:sldId id="273"/>
            <p14:sldId id="280"/>
            <p14:sldId id="294"/>
            <p14:sldId id="281"/>
            <p14:sldId id="295"/>
            <p14:sldId id="302"/>
            <p14:sldId id="296"/>
            <p14:sldId id="297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31" autoAdjust="0"/>
    <p:restoredTop sz="94316" autoAdjust="0"/>
  </p:normalViewPr>
  <p:slideViewPr>
    <p:cSldViewPr>
      <p:cViewPr varScale="1">
        <p:scale>
          <a:sx n="106" d="100"/>
          <a:sy n="106" d="100"/>
        </p:scale>
        <p:origin x="208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8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C1BC75F-C7A2-4587-8548-3A41BE9B2324}" type="datetimeFigureOut">
              <a:rPr lang="en-US"/>
              <a:pPr>
                <a:defRPr/>
              </a:pPr>
              <a:t>10/8/2018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B7FE07B-292B-4DEA-8C49-AE685485358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23364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9DEE2-3C86-4345-AA0C-BA8265FFB95F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434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FE07B-292B-4DEA-8C49-AE6854853586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8843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52632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91917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3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6724650"/>
            <a:ext cx="9144000" cy="193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2019 McGraw-Hill Education. All rights reserved. Authorized only 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89369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24225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18313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446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295400"/>
            <a:ext cx="9144000" cy="464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59436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117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1F27FB5-F118-4C1D-971A-4742952A7856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884726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46550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086600" cy="1752600"/>
          </a:xfrm>
        </p:spPr>
        <p:txBody>
          <a:bodyPr/>
          <a:lstStyle>
            <a:lvl1pPr marL="0" indent="0" algn="l">
              <a:buNone/>
              <a:defRPr sz="3600" i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E44A5C-8505-4A12-9804-07166C2EE242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308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114300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E4F154-11D7-4C0B-A616-F7482B18AB2F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564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1143000"/>
          </a:xfrm>
        </p:spPr>
        <p:txBody>
          <a:bodyPr/>
          <a:lstStyle>
            <a:lvl1pPr>
              <a:defRPr sz="4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54EA11-EB8D-4882-B277-0B29522C55A6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7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2819400"/>
            <a:ext cx="6245352" cy="23652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386485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5648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43700"/>
            <a:ext cx="9144000" cy="152400"/>
          </a:xfrm>
        </p:spPr>
        <p:txBody>
          <a:bodyPr vert="horz" lIns="91440" tIns="45720" rIns="91440" bIns="45720" rtlCol="0">
            <a:normAutofit fontScale="25000" lnSpcReduction="20000"/>
          </a:bodyPr>
          <a:lstStyle>
            <a:lvl1pPr>
              <a:defRPr kumimoji="0" lang="en-US" b="0" i="0" u="none" strike="noStrike" cap="none" spc="0" normalizeH="0" baseline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3651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724650"/>
            <a:ext cx="9144000" cy="193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2019 McGraw-Hill Education. All rights reserved. Authorized only 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732797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933714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408329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60880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378364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37768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14551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25064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86154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627054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395534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409018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19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4273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929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066384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919662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1124744" y="304800"/>
            <a:ext cx="6894512" cy="45418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53058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8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3825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85799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105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096000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1072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4895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6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40341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970365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366931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130068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73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079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327752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000594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886623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345079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116369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479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23449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311936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283051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225179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295897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1063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98290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358512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44717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364704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/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553199"/>
            <a:ext cx="3048000" cy="1619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38857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9615512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382550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767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76539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526493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66003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33409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953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1026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426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5604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899387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541020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170954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1069848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239962"/>
            <a:ext cx="4040188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002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39962"/>
            <a:ext cx="4041775" cy="431323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4253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43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28800"/>
            <a:ext cx="4040188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43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4724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81642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81335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32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685800"/>
            <a:ext cx="6629400" cy="579729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226769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447549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77252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238291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365983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332982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0660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990600"/>
            <a:ext cx="9144000" cy="5410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media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3700" y="6382757"/>
            <a:ext cx="3276600" cy="36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Click above to play video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4439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98648" y="3429000"/>
            <a:ext cx="6245352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581400"/>
            <a:ext cx="56388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276600" y="4260273"/>
            <a:ext cx="56388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486525"/>
            <a:ext cx="3048000" cy="228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935906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Picture with Caption and Jump to Long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22860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678413"/>
            <a:ext cx="3048000" cy="1795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6505575"/>
            <a:ext cx="2743200" cy="172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  <a:lvl5pPr>
              <a:defRPr/>
            </a:lvl5pPr>
          </a:lstStyle>
          <a:p>
            <a:pPr lvl="0"/>
            <a:r>
              <a:rPr lang="en-US" sz="800" dirty="0"/>
              <a:t>Jump to long image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150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637667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ck_Title and Content with Jump to Long Image Desc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315200" cy="6096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19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None/>
              <a:defRPr sz="2800"/>
            </a:lvl1pPr>
            <a:lvl2pPr marL="283464" indent="-283464">
              <a:buFont typeface="Arial" panose="020B0604020202020204" pitchFamily="34" charset="0"/>
              <a:buChar char="•"/>
              <a:defRPr sz="2400"/>
            </a:lvl2pPr>
            <a:lvl3pPr marL="576072" indent="-228600">
              <a:buFont typeface="Arial" panose="020B0604020202020204" pitchFamily="34" charset="0"/>
              <a:buChar char="•"/>
              <a:defRPr sz="2000"/>
            </a:lvl3pPr>
            <a:lvl4pPr marL="1024128" indent="-228600">
              <a:buFont typeface="Arial" panose="020B0604020202020204" pitchFamily="34" charset="0"/>
              <a:buChar char="•"/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00400" y="6510528"/>
            <a:ext cx="2743200" cy="1737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/>
            </a:lvl1pPr>
          </a:lstStyle>
          <a:p>
            <a:pPr lvl="0"/>
            <a:r>
              <a:rPr lang="en-US" sz="800" dirty="0"/>
              <a:t>Jump back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1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251321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319577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328133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959009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" y="54102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458259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733800" y="5403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2pPr>
            <a:lvl3pPr marL="9144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3pPr>
            <a:lvl4pPr marL="13716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4pPr>
            <a:lvl5pPr marL="1828800" indent="0" algn="r">
              <a:buNone/>
              <a:defRPr sz="2200" b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849851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724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582861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29000" y="4572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4724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020986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296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0104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713051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6732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image" Target="../media/image3.gif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8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8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237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843" r:id="rId20"/>
    <p:sldLayoutId id="2147483844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656156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72258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  <p:sldLayoutId id="2147483805" r:id="rId20"/>
    <p:sldLayoutId id="2147483806" r:id="rId21"/>
    <p:sldLayoutId id="2147483807" r:id="rId2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8288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</a:t>
            </a: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Education.</a:t>
            </a:r>
          </a:p>
        </p:txBody>
      </p:sp>
    </p:spTree>
    <p:extLst>
      <p:ext uri="{BB962C8B-B14F-4D97-AF65-F5344CB8AC3E}">
        <p14:creationId xmlns:p14="http://schemas.microsoft.com/office/powerpoint/2010/main" val="224993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545016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76606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 2019 McGraw-Hill </a:t>
            </a:r>
            <a:r>
              <a:rPr lang="en-US" sz="800" dirty="0">
                <a:solidFill>
                  <a:schemeClr val="bg1"/>
                </a:solidFill>
              </a:rPr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406239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9.xml"/><Relationship Id="rId4" Type="http://schemas.openxmlformats.org/officeDocument/2006/relationships/slide" Target="slide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8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8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910114" y="3448234"/>
            <a:ext cx="6191250" cy="1090744"/>
          </a:xfrm>
        </p:spPr>
        <p:txBody>
          <a:bodyPr/>
          <a:lstStyle/>
          <a:p>
            <a:r>
              <a:rPr lang="en-US" altLang="en-US" dirty="0"/>
              <a:t>17: Complementary </a:t>
            </a:r>
            <a:r>
              <a:rPr lang="en-US" altLang="en-US" dirty="0" smtClean="0"/>
              <a:t>and Integrative </a:t>
            </a:r>
            <a:r>
              <a:rPr lang="en-US" altLang="en-US" dirty="0"/>
              <a:t>Medicine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body" sz="quarter" idx="10"/>
          </p:nvPr>
        </p:nvSpPr>
        <p:spPr>
          <a:xfrm>
            <a:off x="3276600" y="4548985"/>
            <a:ext cx="5638800" cy="572502"/>
          </a:xfrm>
        </p:spPr>
        <p:txBody>
          <a:bodyPr/>
          <a:lstStyle/>
          <a:p>
            <a:pPr eaLnBrk="1" hangingPunct="1"/>
            <a:r>
              <a:rPr lang="en-US" altLang="en-US" i="1" dirty="0"/>
              <a:t>Your Health Today</a:t>
            </a:r>
            <a:r>
              <a:rPr lang="en-US" altLang="en-US" dirty="0"/>
              <a:t>, 7th Edition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0" y="6757521"/>
            <a:ext cx="9296400" cy="4571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>
                <a:latin typeface="+mn-lt"/>
              </a:rPr>
              <a:t>© 2019 McGraw-Hill Education. All rights reserved. Authorized only for instructor use in the classroom.</a:t>
            </a:r>
            <a:r>
              <a:rPr lang="en-US" baseline="0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No reproduction or further distribution permitted without the prior written consent of McGraw-Hill Education.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620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1019175"/>
          </a:xfrm>
        </p:spPr>
        <p:txBody>
          <a:bodyPr/>
          <a:lstStyle/>
          <a:p>
            <a:r>
              <a:rPr lang="en-US" dirty="0"/>
              <a:t>Figure 17.3 </a:t>
            </a:r>
            <a:r>
              <a:rPr lang="en-US" sz="2000" dirty="0">
                <a:solidFill>
                  <a:schemeClr val="tx1"/>
                </a:solidFill>
              </a:rPr>
              <a:t>Disease/conditions for which complementary practices are most frequently used among adults.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" descr="By far the most frequent complaint for which complementary practices are used is back pain.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26" b="-12126"/>
          <a:stretch/>
        </p:blipFill>
        <p:spPr/>
      </p:pic>
      <p:sp>
        <p:nvSpPr>
          <p:cNvPr id="13" name="Text Placeholder 1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Access the text alternative for these images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5486400" y="6248400"/>
            <a:ext cx="3657600" cy="179587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National Center for Complementary and Integrative Medicine (2017). The Use of Complementary Medicine in the United States. https://nccih.nih.gov/research/statistics/2007/camsurvey_fs1.htm.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Natural Products</a:t>
            </a:r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1"/>
          </a:xfrm>
        </p:spPr>
        <p:txBody>
          <a:bodyPr/>
          <a:lstStyle/>
          <a:p>
            <a:r>
              <a:rPr lang="en-US" altLang="en-US" dirty="0"/>
              <a:t>Biologically based practices include the use of megavitamins, minerals, dietary supplements, herbal medicines, probiotics, functional foods, and dietary regimens</a:t>
            </a:r>
          </a:p>
          <a:p>
            <a:pPr lvl="1"/>
            <a:r>
              <a:rPr lang="en-US" altLang="en-US" dirty="0"/>
              <a:t>Natural products are vitamins, minerals, herbs, enzymes, and metabolites generally sold over the counter</a:t>
            </a:r>
          </a:p>
          <a:p>
            <a:r>
              <a:rPr lang="en-US" altLang="en-US" dirty="0"/>
              <a:t>Therapeutic diets often involve reduction or removal of certain types of foods for a set time period</a:t>
            </a:r>
          </a:p>
          <a:p>
            <a:r>
              <a:rPr lang="en-US" altLang="en-US" dirty="0"/>
              <a:t>In aromatherapy, essential oils from plants are inhaled or applied topically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Megavitamins and Minerals</a:t>
            </a:r>
            <a:endParaRPr lang="en-US" altLang="en-US" sz="1400" dirty="0"/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Megavitamins—vitamins well in excess of RDAs—are sometimes recommended</a:t>
            </a:r>
          </a:p>
          <a:p>
            <a:r>
              <a:rPr lang="en-US" altLang="en-US" dirty="0"/>
              <a:t>Supplementation of minerals and trace elements can also be part of complementary approaches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49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Probiotics and Other Nonvitamin, Nonmineral Supplements</a:t>
            </a:r>
            <a:endParaRPr lang="en-US" altLang="en-US" sz="1400" dirty="0"/>
          </a:p>
        </p:txBody>
      </p:sp>
      <p:sp>
        <p:nvSpPr>
          <p:cNvPr id="1433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Top six commonly used nonvitamin, nonmineral supplements in the U.S.: fish oil, glucosamine or chondroitin, probiotics, melatonin, co-enzyme Q10, and echinacea</a:t>
            </a:r>
          </a:p>
          <a:p>
            <a:r>
              <a:rPr lang="en-US" altLang="en-US" b="1" dirty="0"/>
              <a:t>Probiotics</a:t>
            </a:r>
            <a:r>
              <a:rPr lang="en-US" altLang="en-US" dirty="0"/>
              <a:t> are microorganisms such as yeast or bacteria that are ingested in order to improve health</a:t>
            </a:r>
          </a:p>
          <a:p>
            <a:pPr lvl="1"/>
            <a:r>
              <a:rPr lang="en-US" altLang="en-US" dirty="0"/>
              <a:t>Sold as tablets, powders, or drinks and in foods such as yogurts or cheeses</a:t>
            </a:r>
          </a:p>
          <a:p>
            <a:pPr lvl="1"/>
            <a:r>
              <a:rPr lang="en-US" altLang="en-US" dirty="0"/>
              <a:t>Not approved by the FDA for specific treatment of any conditions but are sold as dietary supplements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49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Herbal Medicines</a:t>
            </a:r>
          </a:p>
        </p:txBody>
      </p:sp>
      <p:sp>
        <p:nvSpPr>
          <p:cNvPr id="1638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Herbal medicines</a:t>
            </a:r>
            <a:r>
              <a:rPr lang="en-US" altLang="en-US" dirty="0"/>
              <a:t>, or </a:t>
            </a:r>
            <a:r>
              <a:rPr lang="en-US" altLang="en-US" b="1" dirty="0"/>
              <a:t>botanicals</a:t>
            </a:r>
            <a:r>
              <a:rPr lang="en-US" altLang="en-US" dirty="0"/>
              <a:t>, include a vast array of products derived from plants and other natural substances</a:t>
            </a:r>
          </a:p>
          <a:p>
            <a:pPr lvl="1"/>
            <a:r>
              <a:rPr lang="en-US" altLang="en-US" dirty="0"/>
              <a:t>Herbal remedies are rooted in history</a:t>
            </a:r>
          </a:p>
          <a:p>
            <a:pPr lvl="1"/>
            <a:r>
              <a:rPr lang="en-US" altLang="en-US" dirty="0"/>
              <a:t>More and more are being investigated by researchers in controlled clinical studies</a:t>
            </a:r>
          </a:p>
          <a:p>
            <a:r>
              <a:rPr lang="en-US" altLang="en-US" dirty="0"/>
              <a:t>Safety is major concern</a:t>
            </a:r>
          </a:p>
          <a:p>
            <a:pPr lvl="1"/>
            <a:r>
              <a:rPr lang="en-US" altLang="en-US" dirty="0"/>
              <a:t>Contamination </a:t>
            </a:r>
          </a:p>
          <a:p>
            <a:pPr lvl="1"/>
            <a:r>
              <a:rPr lang="en-US" altLang="en-US" dirty="0"/>
              <a:t>Lack of standardization</a:t>
            </a:r>
          </a:p>
          <a:p>
            <a:pPr lvl="1"/>
            <a:r>
              <a:rPr lang="en-US" altLang="en-US" dirty="0"/>
              <a:t>Drug interactions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Mind and Body Practices</a:t>
            </a:r>
          </a:p>
        </p:txBody>
      </p:sp>
      <p:sp>
        <p:nvSpPr>
          <p:cNvPr id="2355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Three general categories:</a:t>
            </a:r>
          </a:p>
          <a:p>
            <a:pPr lvl="1"/>
            <a:r>
              <a:rPr lang="en-US" altLang="en-US" dirty="0"/>
              <a:t>Mind-body therapies based on the premise that our state of mind affects our health</a:t>
            </a:r>
          </a:p>
          <a:p>
            <a:pPr lvl="1"/>
            <a:r>
              <a:rPr lang="en-US" altLang="en-US" dirty="0"/>
              <a:t>Manipulative and body-based therapies that require the hands of trained practitioners to help our body heal itself</a:t>
            </a:r>
          </a:p>
          <a:p>
            <a:pPr lvl="1"/>
            <a:r>
              <a:rPr lang="en-US" altLang="en-US" dirty="0"/>
              <a:t>Energy therapies, intended to balance the flow of vital energy through our body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79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Mind-Body Therapies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Medical practices based on the premise that the mind influences the body in ways that promote or detract from well-being</a:t>
            </a:r>
          </a:p>
          <a:p>
            <a:pPr lvl="1"/>
            <a:r>
              <a:rPr lang="en-US" dirty="0"/>
              <a:t>Meditation</a:t>
            </a:r>
          </a:p>
          <a:p>
            <a:pPr lvl="1"/>
            <a:r>
              <a:rPr lang="en-US" dirty="0"/>
              <a:t>Yoga</a:t>
            </a:r>
          </a:p>
          <a:p>
            <a:pPr lvl="1"/>
            <a:r>
              <a:rPr lang="en-US" dirty="0"/>
              <a:t>Deep breathing</a:t>
            </a:r>
          </a:p>
          <a:p>
            <a:pPr lvl="1"/>
            <a:r>
              <a:rPr lang="en-US" dirty="0"/>
              <a:t>Prayer</a:t>
            </a:r>
          </a:p>
          <a:p>
            <a:pPr lvl="1"/>
            <a:r>
              <a:rPr lang="en-US" dirty="0"/>
              <a:t>Progressive relaxation</a:t>
            </a:r>
          </a:p>
          <a:p>
            <a:pPr lvl="1"/>
            <a:r>
              <a:rPr lang="en-US" dirty="0"/>
              <a:t>Visualization</a:t>
            </a:r>
          </a:p>
          <a:p>
            <a:pPr lvl="1"/>
            <a:r>
              <a:rPr lang="en-US" dirty="0"/>
              <a:t>Biofeedback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00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Mind-Body Therapies (</a:t>
            </a:r>
            <a:r>
              <a:rPr lang="en-US" dirty="0" smtClean="0"/>
              <a:t>2 of 2)</a:t>
            </a:r>
            <a:endParaRPr lang="en-US" dirty="0"/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T’ai chi</a:t>
            </a:r>
            <a:r>
              <a:rPr lang="en-US" dirty="0"/>
              <a:t>, </a:t>
            </a:r>
            <a:r>
              <a:rPr lang="en-US" b="1" dirty="0"/>
              <a:t>or t’ai chi ch’uan</a:t>
            </a:r>
            <a:r>
              <a:rPr lang="en-US" dirty="0"/>
              <a:t>, is a system of slow, fluid movements through a series of meditative poses</a:t>
            </a:r>
          </a:p>
          <a:p>
            <a:pPr lvl="1"/>
            <a:r>
              <a:rPr lang="en-US" dirty="0"/>
              <a:t>Incorporates breathing, stretching, and stimulation of organs and organ systems</a:t>
            </a:r>
          </a:p>
          <a:p>
            <a:r>
              <a:rPr lang="en-US" b="1" dirty="0"/>
              <a:t>Qigong</a:t>
            </a:r>
            <a:r>
              <a:rPr lang="en-US" dirty="0"/>
              <a:t> is a Chinese energy therapy that combines physical movement and breathing to enhance the flow of qi and boost immune functioning</a:t>
            </a:r>
          </a:p>
          <a:p>
            <a:r>
              <a:rPr lang="en-US" b="1" dirty="0"/>
              <a:t>Hypnotherapy</a:t>
            </a:r>
            <a:r>
              <a:rPr lang="en-US" dirty="0"/>
              <a:t> (or </a:t>
            </a:r>
            <a:r>
              <a:rPr lang="en-US" i="1" dirty="0"/>
              <a:t>hypnosis</a:t>
            </a:r>
            <a:r>
              <a:rPr lang="en-US" dirty="0"/>
              <a:t>) uses intentional relaxation and focusing exercises to produce an altered state of consciousness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56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Manipulative Therapies</a:t>
            </a:r>
          </a:p>
        </p:txBody>
      </p:sp>
      <p:sp>
        <p:nvSpPr>
          <p:cNvPr id="2662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These focus on the body’s structures and systems, such as bones, joints, muscles, soft tissues, and circulatory system</a:t>
            </a:r>
          </a:p>
          <a:p>
            <a:pPr lvl="1"/>
            <a:r>
              <a:rPr lang="en-US" altLang="en-US" b="1" dirty="0"/>
              <a:t>Osteopathy</a:t>
            </a:r>
            <a:r>
              <a:rPr lang="en-US" altLang="en-US" dirty="0"/>
              <a:t>: now considered a form of conventional medicine; healing through manipulation and focus on the whole person</a:t>
            </a:r>
          </a:p>
          <a:p>
            <a:pPr lvl="1"/>
            <a:r>
              <a:rPr lang="en-US" altLang="en-US" b="1" dirty="0"/>
              <a:t>Chiropractic medicine</a:t>
            </a:r>
            <a:r>
              <a:rPr lang="en-US" altLang="en-US" dirty="0"/>
              <a:t>: belief that illnesses are the result of </a:t>
            </a:r>
            <a:r>
              <a:rPr lang="en-US" altLang="en-US" b="1" dirty="0"/>
              <a:t>subluxation</a:t>
            </a:r>
            <a:r>
              <a:rPr lang="en-US" altLang="en-US" dirty="0"/>
              <a:t> of the spine</a:t>
            </a:r>
          </a:p>
          <a:p>
            <a:pPr lvl="1"/>
            <a:r>
              <a:rPr lang="en-US" altLang="en-US" dirty="0"/>
              <a:t>Massage therapy and bodywork: pressure aimed at increasing blood flow and inducing relaxation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11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Energy Therapies</a:t>
            </a:r>
          </a:p>
        </p:txBody>
      </p:sp>
      <p:sp>
        <p:nvSpPr>
          <p:cNvPr id="2355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Based on the idea that a disruption or imbalance of energy is at the root of illness and that restoration restores health</a:t>
            </a:r>
          </a:p>
          <a:p>
            <a:pPr lvl="1"/>
            <a:r>
              <a:rPr lang="en-US" altLang="en-US" b="1" dirty="0"/>
              <a:t>Acupuncture</a:t>
            </a:r>
            <a:r>
              <a:rPr lang="en-US" altLang="en-US" dirty="0"/>
              <a:t>: insertion of needles at certain points in the skin to stimulate the flow of qi</a:t>
            </a:r>
          </a:p>
          <a:p>
            <a:pPr lvl="1"/>
            <a:r>
              <a:rPr lang="en-US" altLang="en-US" b="1" dirty="0"/>
              <a:t>Moxibustion</a:t>
            </a:r>
            <a:r>
              <a:rPr lang="en-US" altLang="en-US" dirty="0"/>
              <a:t>, in which heat is applied, may also be used</a:t>
            </a:r>
          </a:p>
          <a:p>
            <a:pPr lvl="1"/>
            <a:r>
              <a:rPr lang="en-US" altLang="en-US" b="1" dirty="0"/>
              <a:t>Acupressure</a:t>
            </a:r>
            <a:r>
              <a:rPr lang="en-US" altLang="en-US" dirty="0"/>
              <a:t> and Japanese Shiatsu massage: use of pressure at certain points to stimulate the flow of qi</a:t>
            </a:r>
          </a:p>
          <a:p>
            <a:pPr lvl="1"/>
            <a:r>
              <a:rPr lang="en-US" altLang="en-US" dirty="0"/>
              <a:t>Therapeutic touch and </a:t>
            </a:r>
            <a:r>
              <a:rPr lang="en-US" altLang="en-US" b="1" dirty="0"/>
              <a:t>reiki</a:t>
            </a:r>
            <a:r>
              <a:rPr lang="en-US" altLang="en-US" dirty="0"/>
              <a:t>: use of the practitioner’s hands to channel and direct energy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69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Approaches to Health Care</a:t>
            </a:r>
          </a:p>
        </p:txBody>
      </p:sp>
      <p:sp>
        <p:nvSpPr>
          <p:cNvPr id="4099" name="Text Placeholder 99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1"/>
          </a:xfrm>
        </p:spPr>
        <p:txBody>
          <a:bodyPr/>
          <a:lstStyle/>
          <a:p>
            <a:pPr eaLnBrk="1" hangingPunct="1"/>
            <a:r>
              <a:rPr lang="en-US" altLang="en-US" dirty="0"/>
              <a:t>Ideas and practices from other traditions have recently gained acceptance in Western medicine</a:t>
            </a:r>
          </a:p>
          <a:p>
            <a:pPr lvl="1"/>
            <a:r>
              <a:rPr lang="en-US" altLang="en-US" dirty="0"/>
              <a:t>Mind-body connections</a:t>
            </a:r>
          </a:p>
          <a:p>
            <a:pPr lvl="1"/>
            <a:r>
              <a:rPr lang="en-US" altLang="en-US" dirty="0"/>
              <a:t>Role of spirituality in wellness</a:t>
            </a:r>
          </a:p>
          <a:p>
            <a:pPr lvl="1"/>
            <a:r>
              <a:rPr lang="en-US" altLang="en-US" dirty="0"/>
              <a:t>Importance of relationships and social support</a:t>
            </a:r>
          </a:p>
          <a:p>
            <a:pPr eaLnBrk="1" hangingPunct="1"/>
            <a:r>
              <a:rPr lang="en-US" altLang="en-US" dirty="0"/>
              <a:t>Goals of the National Center for Complementary and Integrative Health (NCCIH):</a:t>
            </a:r>
          </a:p>
          <a:p>
            <a:pPr lvl="1" eaLnBrk="1" hangingPunct="1"/>
            <a:r>
              <a:rPr lang="en-US" altLang="en-US" dirty="0"/>
              <a:t>Support scientific investigation of complementary and integrative healing practices</a:t>
            </a:r>
          </a:p>
          <a:p>
            <a:pPr lvl="1" eaLnBrk="1" hangingPunct="1"/>
            <a:r>
              <a:rPr lang="en-US" altLang="en-US" dirty="0"/>
              <a:t>Train researchers to explore these practices</a:t>
            </a:r>
          </a:p>
          <a:p>
            <a:pPr lvl="1" eaLnBrk="1" hangingPunct="1"/>
            <a:r>
              <a:rPr lang="en-US" altLang="en-US" dirty="0"/>
              <a:t>Disseminate authoritative information</a:t>
            </a:r>
          </a:p>
        </p:txBody>
      </p:sp>
      <p:sp>
        <p:nvSpPr>
          <p:cNvPr id="3" name="Text Placeholder 2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Medical Systems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of the more widely known whole medical systems in the United States and Canada are:</a:t>
            </a:r>
          </a:p>
          <a:p>
            <a:pPr lvl="1"/>
            <a:r>
              <a:rPr lang="en-US" dirty="0"/>
              <a:t>Traditional Chinese medicine</a:t>
            </a:r>
          </a:p>
          <a:p>
            <a:pPr lvl="1"/>
            <a:r>
              <a:rPr lang="en-US" dirty="0"/>
              <a:t>Ayurveda—a traditional medical system in India</a:t>
            </a:r>
          </a:p>
          <a:p>
            <a:pPr lvl="1"/>
            <a:r>
              <a:rPr lang="en-US" dirty="0"/>
              <a:t>Hemopathy and naturopathy—modern Western</a:t>
            </a:r>
          </a:p>
          <a:p>
            <a:pPr lvl="1"/>
            <a:r>
              <a:rPr lang="en-US" dirty="0"/>
              <a:t>Native American medicine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49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Chinese Medicine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>
          <a:xfrm>
            <a:off x="457200" y="1308999"/>
            <a:ext cx="8229600" cy="4953001"/>
          </a:xfrm>
        </p:spPr>
        <p:txBody>
          <a:bodyPr/>
          <a:lstStyle/>
          <a:p>
            <a:r>
              <a:rPr lang="en-US" b="1" dirty="0"/>
              <a:t>Traditional Chinese medicine (TCM)</a:t>
            </a:r>
            <a:r>
              <a:rPr lang="en-US" dirty="0"/>
              <a:t> is a well-developed medical system that has been in existence for nearly 3,000 years</a:t>
            </a:r>
          </a:p>
          <a:p>
            <a:pPr lvl="1"/>
            <a:r>
              <a:rPr lang="en-US" dirty="0"/>
              <a:t>Focuses on maintaining or restoring the physical, mental, and spiritual well-being of the individual</a:t>
            </a:r>
          </a:p>
          <a:p>
            <a:pPr lvl="1"/>
            <a:r>
              <a:rPr lang="en-US" dirty="0"/>
              <a:t>Illness occurs when your </a:t>
            </a:r>
            <a:r>
              <a:rPr lang="en-US" b="1" dirty="0"/>
              <a:t>qi (chi) </a:t>
            </a:r>
            <a:r>
              <a:rPr lang="en-US" dirty="0"/>
              <a:t>or energy force is disturbed or imbalanced (yin-yang principle)</a:t>
            </a:r>
          </a:p>
          <a:p>
            <a:pPr lvl="1"/>
            <a:r>
              <a:rPr lang="en-US" dirty="0"/>
              <a:t>Diagnosis involves evaluating an individual for signs of imbalance</a:t>
            </a:r>
          </a:p>
          <a:p>
            <a:r>
              <a:rPr lang="en-US" dirty="0"/>
              <a:t>Methods include herbal medicine, acupuncture, acupressure, and dietary modification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0" y="5253037"/>
            <a:ext cx="5715000" cy="566738"/>
          </a:xfrm>
        </p:spPr>
        <p:txBody>
          <a:bodyPr/>
          <a:lstStyle/>
          <a:p>
            <a:r>
              <a:rPr lang="en-US" dirty="0"/>
              <a:t>Figure 17.4 </a:t>
            </a:r>
            <a:r>
              <a:rPr lang="en-US" sz="2000" dirty="0">
                <a:solidFill>
                  <a:schemeClr val="tx1"/>
                </a:solidFill>
              </a:rPr>
              <a:t>Yin-yang symbol.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1714500" y="5895975"/>
            <a:ext cx="5715000" cy="609600"/>
          </a:xfrm>
        </p:spPr>
        <p:txBody>
          <a:bodyPr/>
          <a:lstStyle/>
          <a:p>
            <a:r>
              <a:rPr lang="en-US" dirty="0"/>
              <a:t>As indicated by the small circles within the larger symbol, the two forces are interdependent and exist within each other. Nothing is all black or all white.</a:t>
            </a:r>
          </a:p>
        </p:txBody>
      </p:sp>
      <p:pic>
        <p:nvPicPr>
          <p:cNvPr id="3" name="Picture" descr="The symbol is a disk divided into black and white comma-shaped areas, each with a dot of the opposite color.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40" r="-17440"/>
          <a:stretch/>
        </p:blipFill>
        <p:spPr/>
      </p:pic>
      <p:sp>
        <p:nvSpPr>
          <p:cNvPr id="12" name="Text Placeholder 11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Ayurveda</a:t>
            </a:r>
          </a:p>
        </p:txBody>
      </p:sp>
      <p:sp>
        <p:nvSpPr>
          <p:cNvPr id="19459" name="Text Placeholder 99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1"/>
          </a:xfrm>
        </p:spPr>
        <p:txBody>
          <a:bodyPr/>
          <a:lstStyle/>
          <a:p>
            <a:r>
              <a:rPr lang="en-US" altLang="en-US" b="1" dirty="0"/>
              <a:t>Ayurvedic medicine</a:t>
            </a:r>
            <a:r>
              <a:rPr lang="en-US" altLang="en-US" dirty="0"/>
              <a:t> has been practiced in India for more than 3,000 years</a:t>
            </a:r>
          </a:p>
          <a:p>
            <a:pPr lvl="1"/>
            <a:r>
              <a:rPr lang="en-US" altLang="en-US" dirty="0"/>
              <a:t>Emphasizes balance among the body, mind, and spirit and sets a goal of restoring harmony to the individual</a:t>
            </a:r>
          </a:p>
          <a:p>
            <a:r>
              <a:rPr lang="en-US" altLang="en-US" dirty="0"/>
              <a:t>When your three </a:t>
            </a:r>
            <a:r>
              <a:rPr lang="en-US" altLang="en-US" i="1" dirty="0"/>
              <a:t>doshas</a:t>
            </a:r>
            <a:r>
              <a:rPr lang="en-US" altLang="en-US" dirty="0"/>
              <a:t> are in balance, you are considered to be in good health</a:t>
            </a:r>
          </a:p>
          <a:p>
            <a:pPr lvl="1"/>
            <a:r>
              <a:rPr lang="en-US" altLang="en-US" i="1" dirty="0"/>
              <a:t>Vatta</a:t>
            </a:r>
            <a:r>
              <a:rPr lang="en-US" altLang="en-US" dirty="0"/>
              <a:t>: energy of movement; consists of space and air</a:t>
            </a:r>
          </a:p>
          <a:p>
            <a:pPr lvl="1"/>
            <a:r>
              <a:rPr lang="en-US" altLang="en-US" i="1" dirty="0"/>
              <a:t>Pitta</a:t>
            </a:r>
            <a:r>
              <a:rPr lang="en-US" altLang="en-US" dirty="0"/>
              <a:t>: energy of metabolism and digestion; consists of fire and water</a:t>
            </a:r>
          </a:p>
          <a:p>
            <a:pPr lvl="1"/>
            <a:r>
              <a:rPr lang="en-US" altLang="en-US" i="1" dirty="0"/>
              <a:t>Kapha</a:t>
            </a:r>
            <a:r>
              <a:rPr lang="en-US" altLang="en-US" dirty="0"/>
              <a:t>: energy that forms body structure and holds cells together; consists of earth and water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Homeopathy</a:t>
            </a:r>
          </a:p>
        </p:txBody>
      </p:sp>
      <p:sp>
        <p:nvSpPr>
          <p:cNvPr id="2048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Homeopathy</a:t>
            </a:r>
            <a:r>
              <a:rPr lang="en-US" altLang="en-US" dirty="0"/>
              <a:t>: medical system based on three principles:</a:t>
            </a:r>
          </a:p>
          <a:p>
            <a:pPr lvl="1"/>
            <a:r>
              <a:rPr lang="en-US" altLang="en-US" dirty="0"/>
              <a:t>Law of similars: substance that causes disease in a healthy person can cure the same symptoms in a sick person</a:t>
            </a:r>
          </a:p>
          <a:p>
            <a:pPr lvl="1"/>
            <a:r>
              <a:rPr lang="en-US" altLang="en-US" dirty="0"/>
              <a:t>Principle of minimal dose: remedies are intended to encourage the body to heal itself; the smallest possible dose will have the greatest effect</a:t>
            </a:r>
          </a:p>
          <a:p>
            <a:pPr lvl="1"/>
            <a:r>
              <a:rPr lang="en-US" altLang="en-US" dirty="0"/>
              <a:t>Every patient is unique</a:t>
            </a:r>
          </a:p>
          <a:p>
            <a:r>
              <a:rPr lang="en-US" altLang="en-US" dirty="0"/>
              <a:t>Controversial, but there appears to be no significant associated risk except possibly delay of diagnosis and other treatments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Naturopathy</a:t>
            </a:r>
          </a:p>
        </p:txBody>
      </p:sp>
      <p:sp>
        <p:nvSpPr>
          <p:cNvPr id="2150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Naturopathy</a:t>
            </a:r>
            <a:r>
              <a:rPr lang="en-US" altLang="en-US" dirty="0"/>
              <a:t>: based on the principle that the body can heal itself if stimulated to do so</a:t>
            </a:r>
          </a:p>
          <a:p>
            <a:pPr lvl="1"/>
            <a:r>
              <a:rPr lang="en-US" altLang="en-US" dirty="0"/>
              <a:t>Focus is on cleansing and strengthening the body rather than on treating the symptoms of a specific illness</a:t>
            </a:r>
          </a:p>
          <a:p>
            <a:pPr lvl="1"/>
            <a:r>
              <a:rPr lang="en-US" altLang="en-US" dirty="0"/>
              <a:t>Treatments include dietary modification, nutritional supplementation, herbal remedies, hydrotherapy, massage, homeopathy, acupuncture, biofeedback, stress reduction techniques, and lifestyle counseling</a:t>
            </a:r>
          </a:p>
          <a:p>
            <a:r>
              <a:rPr lang="en-US" altLang="en-US" dirty="0"/>
              <a:t>Research evaluating naturopathy as a complete system of medicine is at an early stage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Native American Medicine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thread of Native American medicine: the integral relationship of humans with one another, the natural environment, and the spiritual world</a:t>
            </a:r>
          </a:p>
          <a:p>
            <a:pPr lvl="1"/>
            <a:r>
              <a:rPr lang="en-US" dirty="0"/>
              <a:t>Healing and spirituality merge; physical well-being is associated with spiritual balance, and illness with imbalance</a:t>
            </a:r>
          </a:p>
          <a:p>
            <a:pPr lvl="1"/>
            <a:r>
              <a:rPr lang="en-US" dirty="0"/>
              <a:t>Healers have spiritual powers or ties to the supernatural, and their ability is seen as a gift that is often passed down </a:t>
            </a:r>
          </a:p>
          <a:p>
            <a:pPr lvl="1"/>
            <a:r>
              <a:rPr lang="en-US" dirty="0"/>
              <a:t>Healers learn the medicinal uses of roots, herbs, and other plants</a:t>
            </a:r>
          </a:p>
          <a:p>
            <a:pPr lvl="1"/>
            <a:r>
              <a:rPr lang="en-US" dirty="0"/>
              <a:t>Remedies may include prayer, healing touch, herbal teas, tinctures, charms, and healing rituals</a:t>
            </a:r>
          </a:p>
        </p:txBody>
      </p:sp>
      <p:sp>
        <p:nvSpPr>
          <p:cNvPr id="9" name="Text Placeholder 8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Informed Health Care Choices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Conventional medicine is highly effective</a:t>
            </a:r>
          </a:p>
          <a:p>
            <a:r>
              <a:rPr lang="en-US" altLang="en-US" dirty="0"/>
              <a:t>Complementary and integrative practices may be effective in boosting your immune system, improving energy levels, relieving pain, managing stress, and addressing other symptoms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Evaluating Choices</a:t>
            </a:r>
          </a:p>
        </p:txBody>
      </p:sp>
      <p:sp>
        <p:nvSpPr>
          <p:cNvPr id="27651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Your role remains to educate yourself and make informed choices</a:t>
            </a:r>
          </a:p>
          <a:p>
            <a:r>
              <a:rPr lang="en-US" altLang="en-US" dirty="0"/>
              <a:t>Consumers need to do the following:</a:t>
            </a:r>
          </a:p>
          <a:p>
            <a:pPr lvl="1"/>
            <a:r>
              <a:rPr lang="en-US" altLang="en-US" dirty="0"/>
              <a:t>Consult with their regular health care provider</a:t>
            </a:r>
          </a:p>
          <a:p>
            <a:pPr lvl="1"/>
            <a:r>
              <a:rPr lang="en-US" altLang="en-US" dirty="0"/>
              <a:t>Bear in mind what insurance may and may not cover</a:t>
            </a:r>
          </a:p>
          <a:p>
            <a:pPr lvl="1"/>
            <a:r>
              <a:rPr lang="en-US" altLang="en-US" dirty="0"/>
              <a:t>Research the proposed therapy</a:t>
            </a:r>
          </a:p>
          <a:p>
            <a:pPr lvl="1"/>
            <a:r>
              <a:rPr lang="en-US" altLang="en-US" dirty="0"/>
              <a:t>Be wary of commercial websites that are selling a product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6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Choosing Self-Care</a:t>
            </a:r>
          </a:p>
        </p:txBody>
      </p:sp>
      <p:sp>
        <p:nvSpPr>
          <p:cNvPr id="29699" name="Text Placeholder 99"/>
          <p:cNvSpPr>
            <a:spLocks noGrp="1"/>
          </p:cNvSpPr>
          <p:nvPr>
            <p:ph idx="1"/>
          </p:nvPr>
        </p:nvSpPr>
        <p:spPr>
          <a:xfrm>
            <a:off x="457200" y="1308999"/>
            <a:ext cx="8229600" cy="4953001"/>
          </a:xfrm>
        </p:spPr>
        <p:txBody>
          <a:bodyPr/>
          <a:lstStyle/>
          <a:p>
            <a:r>
              <a:rPr lang="en-US" altLang="en-US" dirty="0"/>
              <a:t>Self-care is action you take on behalf of your health</a:t>
            </a:r>
          </a:p>
          <a:p>
            <a:pPr lvl="1"/>
            <a:r>
              <a:rPr lang="en-US" altLang="en-US" dirty="0"/>
              <a:t>Decisions you can make, such as eating healthy foods, exercising, and sleeping well</a:t>
            </a:r>
          </a:p>
          <a:p>
            <a:pPr lvl="1"/>
            <a:r>
              <a:rPr lang="en-US" altLang="en-US" dirty="0"/>
              <a:t>Observing your symptoms</a:t>
            </a:r>
          </a:p>
          <a:p>
            <a:pPr lvl="1"/>
            <a:r>
              <a:rPr lang="en-US" altLang="en-US" dirty="0"/>
              <a:t>Evaluating your external environment</a:t>
            </a:r>
          </a:p>
          <a:p>
            <a:pPr lvl="1"/>
            <a:r>
              <a:rPr lang="en-US" altLang="en-US" dirty="0"/>
              <a:t>Gathering information and advice</a:t>
            </a:r>
          </a:p>
          <a:p>
            <a:pPr lvl="1"/>
            <a:r>
              <a:rPr lang="en-US" altLang="en-US" dirty="0"/>
              <a:t>Making informed decisions</a:t>
            </a:r>
          </a:p>
          <a:p>
            <a:pPr lvl="1"/>
            <a:r>
              <a:rPr lang="en-US" altLang="en-US" dirty="0"/>
              <a:t>Treating yourself or seeking professional care</a:t>
            </a:r>
          </a:p>
          <a:p>
            <a:r>
              <a:rPr lang="en-US" altLang="en-US" i="1" dirty="0"/>
              <a:t>Medical self-care </a:t>
            </a:r>
            <a:r>
              <a:rPr lang="en-US" altLang="en-US" dirty="0"/>
              <a:t>involves treating a physical problem; </a:t>
            </a:r>
            <a:r>
              <a:rPr lang="en-US" altLang="en-US" i="1" dirty="0"/>
              <a:t>health promotion self-care </a:t>
            </a:r>
            <a:r>
              <a:rPr lang="en-US" altLang="en-US" dirty="0"/>
              <a:t>is taking action to maintain and improve health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Conventional Medicine (</a:t>
            </a:r>
            <a:r>
              <a:rPr lang="en-US" altLang="en-US" dirty="0" smtClean="0"/>
              <a:t>1 of 2)</a:t>
            </a:r>
            <a:endParaRPr lang="en-US" altLang="en-US" dirty="0"/>
          </a:p>
        </p:txBody>
      </p:sp>
      <p:sp>
        <p:nvSpPr>
          <p:cNvPr id="51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Conventional medicine</a:t>
            </a:r>
            <a:r>
              <a:rPr lang="en-US" altLang="en-US" dirty="0"/>
              <a:t> refers to the dominant health care system in the United States, Canada, Europe, and other parts of the developed world</a:t>
            </a:r>
          </a:p>
          <a:p>
            <a:pPr lvl="1"/>
            <a:r>
              <a:rPr lang="en-US" altLang="en-US" dirty="0"/>
              <a:t>Also referred to as </a:t>
            </a:r>
            <a:r>
              <a:rPr lang="en-US" altLang="en-US" i="1" dirty="0"/>
              <a:t>Western medicine</a:t>
            </a:r>
            <a:r>
              <a:rPr lang="en-US" altLang="en-US" dirty="0"/>
              <a:t>, </a:t>
            </a:r>
            <a:r>
              <a:rPr lang="en-US" altLang="en-US" i="1" dirty="0"/>
              <a:t>biomedicine</a:t>
            </a:r>
            <a:r>
              <a:rPr lang="en-US" altLang="en-US" dirty="0"/>
              <a:t>, </a:t>
            </a:r>
            <a:r>
              <a:rPr lang="en-US" altLang="en-US" i="1" dirty="0"/>
              <a:t>allopathic medicine</a:t>
            </a:r>
          </a:p>
          <a:p>
            <a:r>
              <a:rPr lang="en-US" altLang="en-US" dirty="0"/>
              <a:t>Health is restored when the medical practitioner treats the illness with drugs, vaccine, or surgery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Influences on Health Care Choices (</a:t>
            </a:r>
            <a:r>
              <a:rPr lang="en-US" dirty="0" smtClean="0"/>
              <a:t>1 of 2)</a:t>
            </a:r>
            <a:endParaRPr lang="en-US" dirty="0"/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Insurance status is a major deciding factor</a:t>
            </a:r>
          </a:p>
          <a:p>
            <a:pPr lvl="1"/>
            <a:r>
              <a:rPr lang="en-US" altLang="en-US" dirty="0"/>
              <a:t>Without insurance, chronic health conditions are less well controlled, due to the prohibitive costs</a:t>
            </a:r>
          </a:p>
          <a:p>
            <a:pPr lvl="1"/>
            <a:r>
              <a:rPr lang="en-US" altLang="en-US" dirty="0"/>
              <a:t>Insurance coverage can determine when problems are diagnosed, and what/when preventive actions are taken</a:t>
            </a:r>
          </a:p>
          <a:p>
            <a:pPr lvl="1"/>
            <a:r>
              <a:rPr lang="en-US" altLang="en-US" dirty="0"/>
              <a:t>Affordable Care Act of 2010: young adults can stay on parents’ health insurance up to age 26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28600"/>
            <a:ext cx="8046720" cy="1069848"/>
          </a:xfrm>
        </p:spPr>
        <p:txBody>
          <a:bodyPr/>
          <a:lstStyle/>
          <a:p>
            <a:r>
              <a:rPr lang="en-US" dirty="0"/>
              <a:t>Influences on Health Care Choices </a:t>
            </a:r>
            <a:r>
              <a:rPr lang="en-US" dirty="0" smtClean="0"/>
              <a:t>(2 of 2)</a:t>
            </a:r>
            <a:endParaRPr lang="en-US" dirty="0"/>
          </a:p>
        </p:txBody>
      </p:sp>
      <p:sp>
        <p:nvSpPr>
          <p:cNvPr id="3072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Media are also an important influence</a:t>
            </a:r>
          </a:p>
          <a:p>
            <a:pPr lvl="1"/>
            <a:r>
              <a:rPr lang="en-US" altLang="en-US" dirty="0"/>
              <a:t>Disseminate health information; popularize diets, products, treatments, attitudes</a:t>
            </a:r>
          </a:p>
          <a:p>
            <a:pPr lvl="1"/>
            <a:r>
              <a:rPr lang="en-US" altLang="en-US" b="1" dirty="0"/>
              <a:t>Direct-to-consumer advertising</a:t>
            </a:r>
            <a:r>
              <a:rPr lang="en-US" altLang="en-US" dirty="0"/>
              <a:t>: marketing of products directly to consumers instead of to health care providers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1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Integrative Medicine</a:t>
            </a:r>
          </a:p>
        </p:txBody>
      </p:sp>
      <p:sp>
        <p:nvSpPr>
          <p:cNvPr id="317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Proponents of integrative medicine suggest it might provide more effective and comprehensive medical treatment</a:t>
            </a:r>
          </a:p>
          <a:p>
            <a:r>
              <a:rPr lang="en-US" altLang="en-US" dirty="0"/>
              <a:t>Integrative approach may also help reduce health care spending</a:t>
            </a:r>
          </a:p>
          <a:p>
            <a:pPr lvl="1"/>
            <a:r>
              <a:rPr lang="en-US" altLang="en-US" dirty="0"/>
              <a:t>Despite spending more on health care than any other country, the U.S. ranks last out of 17 peer countries in life expectancy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Review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does complementary and integrative medicine compare to conventional medicine?</a:t>
            </a:r>
          </a:p>
          <a:p>
            <a:r>
              <a:rPr lang="en-US" dirty="0"/>
              <a:t>What are the different types of complementary and integrative practices?</a:t>
            </a:r>
          </a:p>
          <a:p>
            <a:r>
              <a:rPr lang="en-US" dirty="0"/>
              <a:t>How can a consumer make informed health care choices?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23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85800" y="2514600"/>
            <a:ext cx="7772400" cy="1362075"/>
          </a:xfrm>
        </p:spPr>
        <p:txBody>
          <a:bodyPr anchor="ctr"/>
          <a:lstStyle/>
          <a:p>
            <a:pPr algn="ctr"/>
            <a:r>
              <a:rPr lang="en-US" cap="none" dirty="0" smtClean="0"/>
              <a:t>Accessibility Content: Text Alternatives For Images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249283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Descriptions for Unsighted Students</a:t>
            </a:r>
          </a:p>
        </p:txBody>
      </p:sp>
    </p:spTree>
    <p:extLst>
      <p:ext uri="{BB962C8B-B14F-4D97-AF65-F5344CB8AC3E}">
        <p14:creationId xmlns:p14="http://schemas.microsoft.com/office/powerpoint/2010/main" val="29633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381000"/>
            <a:ext cx="9052560" cy="7620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Figure 17.2 </a:t>
            </a:r>
            <a:r>
              <a:rPr lang="en-US" sz="2800" b="1" dirty="0"/>
              <a:t>10 Complementary Therapies </a:t>
            </a:r>
            <a:r>
              <a:rPr lang="en-US" sz="2800" b="1" dirty="0">
                <a:solidFill>
                  <a:schemeClr val="bg2"/>
                </a:solidFill>
              </a:rPr>
              <a:t>Text Alternative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/>
              <a:t>Of the 10 most common complementary therapies in 2012, 17.7% of American adults reported using natural products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10.9% used deep breathing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10.1% used yoga, t’ai chi, or qigong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8.4% used chiropractic or osteopathic therapies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8.0% used meditation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6.9% used massage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3.0% used special diets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2.2% used homeopathy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2.1% used progressive relaxation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1.7% used guided images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09600"/>
          </a:xfrm>
        </p:spPr>
        <p:txBody>
          <a:bodyPr/>
          <a:lstStyle/>
          <a:p>
            <a:r>
              <a:rPr lang="en-US" sz="2800" b="1" dirty="0">
                <a:solidFill>
                  <a:schemeClr val="bg2"/>
                </a:solidFill>
              </a:rPr>
              <a:t>Figure 17.3 </a:t>
            </a:r>
            <a:r>
              <a:rPr lang="en-US" sz="2800" b="1" dirty="0"/>
              <a:t>Diseases/Conditions </a:t>
            </a:r>
            <a:r>
              <a:rPr lang="en-US" sz="2800" b="1" dirty="0">
                <a:solidFill>
                  <a:schemeClr val="bg2"/>
                </a:solidFill>
              </a:rPr>
              <a:t>Text Alternative</a:t>
            </a:r>
          </a:p>
        </p:txBody>
      </p:sp>
      <p:sp>
        <p:nvSpPr>
          <p:cNvPr id="3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/>
              <a:t>17.1% used complementary practices for back pain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5.9% for neck pain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5.2% for joint pain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3.5% for arthritis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2.8% for anxiety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2.1% for cholesterol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2.0% for a head or chest cold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1.8% for other musculoskeletal conditions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1.6% for severe headache or migraine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1.4% for insomnia</a:t>
            </a:r>
          </a:p>
        </p:txBody>
      </p:sp>
      <p:sp>
        <p:nvSpPr>
          <p:cNvPr id="4" name="Text Placeholder 3" hidden="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70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Conventional Medicine (</a:t>
            </a:r>
            <a:r>
              <a:rPr lang="en-US" altLang="en-US" dirty="0" smtClean="0"/>
              <a:t>2 of 2)</a:t>
            </a:r>
            <a:endParaRPr lang="en-US" dirty="0"/>
          </a:p>
        </p:txBody>
      </p:sp>
      <p:sp>
        <p:nvSpPr>
          <p:cNvPr id="61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Other ideas underlying conventional medicine:</a:t>
            </a:r>
          </a:p>
          <a:p>
            <a:pPr lvl="1"/>
            <a:r>
              <a:rPr lang="en-US" altLang="en-US" dirty="0"/>
              <a:t>Body is like a machine, and illness is a sign that a part needs to be fixed</a:t>
            </a:r>
          </a:p>
          <a:p>
            <a:pPr lvl="1"/>
            <a:r>
              <a:rPr lang="en-US" altLang="en-US" dirty="0"/>
              <a:t>Illness is defined by a set of symptoms that are similar in everyone who has the illness</a:t>
            </a:r>
          </a:p>
          <a:p>
            <a:pPr lvl="1"/>
            <a:r>
              <a:rPr lang="en-US" altLang="en-US" dirty="0"/>
              <a:t>Investigations into causes of disease and the treatments for them are done using the scientific method</a:t>
            </a:r>
          </a:p>
          <a:p>
            <a:r>
              <a:rPr lang="en-US" altLang="en-US" dirty="0"/>
              <a:t>Providers:</a:t>
            </a:r>
          </a:p>
          <a:p>
            <a:pPr lvl="1"/>
            <a:r>
              <a:rPr lang="en-US" altLang="en-US" dirty="0"/>
              <a:t>M.D. (medical doctor) or D.O. (doctor of osteopathy)</a:t>
            </a:r>
          </a:p>
          <a:p>
            <a:pPr lvl="1"/>
            <a:r>
              <a:rPr lang="en-US" altLang="en-US" dirty="0"/>
              <a:t>Dentists, optometrists, podiatrists, nurses, physical therapists, dietitians, midwives, medical assistants, etc.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9848"/>
          </a:xfrm>
        </p:spPr>
        <p:txBody>
          <a:bodyPr/>
          <a:lstStyle/>
          <a:p>
            <a:r>
              <a:rPr lang="en-US" dirty="0"/>
              <a:t>Complementary and Integrative Medicine</a:t>
            </a:r>
          </a:p>
        </p:txBody>
      </p:sp>
      <p:sp>
        <p:nvSpPr>
          <p:cNvPr id="6147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Complementary medicine</a:t>
            </a:r>
            <a:r>
              <a:rPr lang="en-US" altLang="en-US" dirty="0"/>
              <a:t>: group of practices used together </a:t>
            </a:r>
            <a:r>
              <a:rPr lang="en-US" altLang="en-US" i="1" dirty="0"/>
              <a:t>with</a:t>
            </a:r>
            <a:r>
              <a:rPr lang="en-US" altLang="en-US" dirty="0"/>
              <a:t> conventional medicine</a:t>
            </a:r>
          </a:p>
          <a:p>
            <a:r>
              <a:rPr lang="en-US" altLang="en-US" b="1" dirty="0"/>
              <a:t>Alternative medicine</a:t>
            </a:r>
            <a:r>
              <a:rPr lang="en-US" altLang="en-US" dirty="0"/>
              <a:t>: group of practices used as an </a:t>
            </a:r>
            <a:r>
              <a:rPr lang="en-US" altLang="en-US" i="1" dirty="0"/>
              <a:t>alternative</a:t>
            </a:r>
            <a:r>
              <a:rPr lang="en-US" altLang="en-US" dirty="0"/>
              <a:t> to conventional medicine</a:t>
            </a:r>
          </a:p>
          <a:p>
            <a:r>
              <a:rPr lang="en-US" altLang="en-US" b="1" dirty="0"/>
              <a:t>Integrative medicine</a:t>
            </a:r>
            <a:r>
              <a:rPr lang="en-US" altLang="en-US" dirty="0"/>
              <a:t>: use of conventional and complementary approaches in a coordinated fashion</a:t>
            </a:r>
          </a:p>
        </p:txBody>
      </p:sp>
      <p:sp>
        <p:nvSpPr>
          <p:cNvPr id="8" name="Text Placeholder 7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Characteristics of Complementary and Integrative Health</a:t>
            </a:r>
          </a:p>
        </p:txBody>
      </p:sp>
      <p:sp>
        <p:nvSpPr>
          <p:cNvPr id="8195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Body is believed to have an inherent balance or ability to heal itself</a:t>
            </a:r>
          </a:p>
          <a:p>
            <a:r>
              <a:rPr lang="en-US" altLang="en-US" dirty="0"/>
              <a:t>Whole person is treated, taking into account physical, mental, emotional, and spiritual dimensions</a:t>
            </a:r>
          </a:p>
          <a:p>
            <a:r>
              <a:rPr lang="en-US" altLang="en-US" dirty="0"/>
              <a:t>Each person is unique, so diagnosis and treatment is individualized</a:t>
            </a:r>
          </a:p>
          <a:p>
            <a:r>
              <a:rPr lang="en-US" altLang="en-US" dirty="0"/>
              <a:t>Many practices use a combination of interventions, often combining medications or medicinal substances in addition to lifestyle behavior changes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Types of Practices</a:t>
            </a:r>
          </a:p>
        </p:txBody>
      </p:sp>
      <p:sp>
        <p:nvSpPr>
          <p:cNvPr id="9219" name="Text Placeholder 9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Two main types of complementary health practices:</a:t>
            </a:r>
          </a:p>
          <a:p>
            <a:pPr lvl="1"/>
            <a:r>
              <a:rPr lang="en-US" altLang="en-US" dirty="0"/>
              <a:t>Natural products, such as herbs or probiotics</a:t>
            </a:r>
          </a:p>
          <a:p>
            <a:pPr lvl="1"/>
            <a:r>
              <a:rPr lang="en-US" altLang="en-US" dirty="0"/>
              <a:t>Mind and body interventions, taught or administered by a trained practitioner, such as yoga</a:t>
            </a:r>
          </a:p>
          <a:p>
            <a:r>
              <a:rPr lang="en-US" altLang="en-US" dirty="0"/>
              <a:t>About 59 million people age 4 and over in the U.S. use some form of complementary, integrative, or alternative medicine</a:t>
            </a:r>
          </a:p>
          <a:p>
            <a:pPr lvl="1"/>
            <a:r>
              <a:rPr lang="en-US" altLang="en-US" dirty="0"/>
              <a:t>Most common type is natural products</a:t>
            </a:r>
          </a:p>
          <a:p>
            <a:r>
              <a:rPr lang="en-US" altLang="en-US" dirty="0"/>
              <a:t>Back pain is the most frequently reported disease or condition for which complementary medicine is used</a:t>
            </a:r>
          </a:p>
        </p:txBody>
      </p:sp>
      <p:sp>
        <p:nvSpPr>
          <p:cNvPr id="6" name="Text Placeholder 5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Types of Complementary and Alternative Health Approaches </a:t>
            </a:r>
            <a:r>
              <a:rPr lang="en-US" sz="2800" b="1" dirty="0">
                <a:solidFill>
                  <a:schemeClr val="bg2"/>
                </a:solidFill>
              </a:rPr>
              <a:t>(Figure 17.1)</a:t>
            </a:r>
          </a:p>
        </p:txBody>
      </p:sp>
      <p:sp>
        <p:nvSpPr>
          <p:cNvPr id="10" name="Text Placeholder 99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799"/>
          </a:xfrm>
          <a:ln w="28575">
            <a:solidFill>
              <a:schemeClr val="bg1">
                <a:lumMod val="50000"/>
              </a:schemeClr>
            </a:solidFill>
          </a:ln>
        </p:spPr>
        <p:txBody>
          <a:bodyPr numCol="2"/>
          <a:lstStyle/>
          <a:p>
            <a:r>
              <a:rPr lang="en-US" sz="2200" dirty="0"/>
              <a:t>There are two main complementary health approaches:</a:t>
            </a:r>
          </a:p>
          <a:p>
            <a:pPr lvl="1"/>
            <a:r>
              <a:rPr lang="en-US" sz="2200" b="1" dirty="0"/>
              <a:t>Natural products</a:t>
            </a:r>
            <a:r>
              <a:rPr lang="en-US" sz="2200" dirty="0"/>
              <a:t>: dietary supplements, herbs, probiotics, vitamins and minerals</a:t>
            </a:r>
          </a:p>
          <a:p>
            <a:pPr lvl="1"/>
            <a:r>
              <a:rPr lang="en-US" sz="2200" b="1" dirty="0"/>
              <a:t>Mind-body practices</a:t>
            </a:r>
            <a:r>
              <a:rPr lang="en-US" sz="2200" dirty="0"/>
              <a:t>: acupuncture*, chiropractic*, guided imagery, massage*, meditation, movement therapies, osteopathic manipulation*, progressive relaxation, Qigong, relaxation techniques, </a:t>
            </a:r>
            <a:br>
              <a:rPr lang="en-US" sz="2200" dirty="0"/>
            </a:br>
            <a:r>
              <a:rPr lang="en-US" sz="2200" dirty="0"/>
              <a:t>t’ai chi, yoga</a:t>
            </a:r>
          </a:p>
          <a:p>
            <a:r>
              <a:rPr lang="en-US" sz="2200" dirty="0"/>
              <a:t>Alternative health systems use both natural medicines </a:t>
            </a:r>
            <a:r>
              <a:rPr lang="en-US" sz="2200" dirty="0" smtClean="0"/>
              <a:t>and</a:t>
            </a:r>
            <a:r>
              <a:rPr lang="en-US" sz="2200" baseline="0" dirty="0" smtClean="0"/>
              <a:t> </a:t>
            </a:r>
            <a:r>
              <a:rPr lang="en-US" sz="2200" dirty="0" smtClean="0"/>
              <a:t>mind-body </a:t>
            </a:r>
            <a:r>
              <a:rPr lang="en-US" sz="2200" dirty="0"/>
              <a:t>interventions: Ayurveda*; homeopathy*; naturopathy*; traditional Chinese medicine*; traditional healers*</a:t>
            </a:r>
          </a:p>
          <a:p>
            <a:r>
              <a:rPr lang="en-US" sz="2600" dirty="0"/>
              <a:t>Provider-based practices are indicated with an asterisk [*].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4572000" y="6324600"/>
            <a:ext cx="4114800" cy="152400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National Center for Complementary and Integrative Health (2016). www.nccih.nih.gov.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4876800"/>
            <a:ext cx="6172200" cy="566738"/>
          </a:xfrm>
        </p:spPr>
        <p:txBody>
          <a:bodyPr/>
          <a:lstStyle/>
          <a:p>
            <a:r>
              <a:rPr lang="en-US" dirty="0"/>
              <a:t>Figure 17.2 </a:t>
            </a:r>
            <a:r>
              <a:rPr lang="en-US" sz="2000" dirty="0">
                <a:solidFill>
                  <a:schemeClr val="tx1"/>
                </a:solidFill>
              </a:rPr>
              <a:t>The 10 most common complementary therapies among adults, 2012.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" descr="Natural products were the most commonly used type of complementary therapy.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75" b="-12375"/>
          <a:stretch/>
        </p:blipFill>
        <p:spPr/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1485900" y="5519738"/>
            <a:ext cx="6172200" cy="609600"/>
          </a:xfrm>
        </p:spPr>
        <p:txBody>
          <a:bodyPr/>
          <a:lstStyle/>
          <a:p>
            <a:r>
              <a:rPr lang="en-US" dirty="0"/>
              <a:t>*</a:t>
            </a:r>
            <a:r>
              <a:rPr lang="en-US" i="1" dirty="0"/>
              <a:t>Natural products</a:t>
            </a:r>
            <a:r>
              <a:rPr lang="en-US" dirty="0"/>
              <a:t> refers to dietary supplements other than vitamins and minerals.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6096000" y="6145013"/>
            <a:ext cx="3048000" cy="179587"/>
          </a:xfrm>
        </p:spPr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Source: </a:t>
            </a:r>
            <a:r>
              <a:rPr lang="en-US" dirty="0">
                <a:solidFill>
                  <a:schemeClr val="tx1"/>
                </a:solidFill>
              </a:rPr>
              <a:t>Clarke, T.C., Black, L., Stussman, B.J., et al., (2015). Trends in the Use of Complementary Health Approaches among Adults: United States, 2002–2012. </a:t>
            </a:r>
            <a:r>
              <a:rPr lang="en-US" i="1" dirty="0">
                <a:solidFill>
                  <a:schemeClr val="tx1"/>
                </a:solidFill>
              </a:rPr>
              <a:t>National Health Statistics Reports, </a:t>
            </a:r>
            <a:r>
              <a:rPr lang="en-US" dirty="0">
                <a:solidFill>
                  <a:schemeClr val="tx1"/>
                </a:solidFill>
              </a:rPr>
              <a:t>No. 79. Hyattsville, MD: National Center for Health Statistics.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6_Teague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6_Teague" id="{1D856D90-F7AF-43C1-9FD4-146337462AFA}" vid="{E25E97A5-B454-4F42-A429-7008F01AA60D}"/>
    </a:ext>
  </a:extLst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2016_Teague</Template>
  <TotalTime>684</TotalTime>
  <Words>2228</Words>
  <Application>Microsoft Office PowerPoint</Application>
  <PresentationFormat>On-screen Show (4:3)</PresentationFormat>
  <Paragraphs>208</Paragraphs>
  <Slides>37</Slides>
  <Notes>2</Notes>
  <HiddenSlides>3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Arial</vt:lpstr>
      <vt:lpstr>Calibri</vt:lpstr>
      <vt:lpstr>Vectipede Rg</vt:lpstr>
      <vt:lpstr>2016_Teague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17: Complementary and Integrative Medicine</vt:lpstr>
      <vt:lpstr>Approaches to Health Care</vt:lpstr>
      <vt:lpstr>Conventional Medicine (1 of 2)</vt:lpstr>
      <vt:lpstr>Conventional Medicine (2 of 2)</vt:lpstr>
      <vt:lpstr>Complementary and Integrative Medicine</vt:lpstr>
      <vt:lpstr>Characteristics of Complementary and Integrative Health</vt:lpstr>
      <vt:lpstr>Types of Practices</vt:lpstr>
      <vt:lpstr>Types of Complementary and Alternative Health Approaches (Figure 17.1)</vt:lpstr>
      <vt:lpstr>Figure 17.2 The 10 most common complementary therapies among adults, 2012.</vt:lpstr>
      <vt:lpstr>Figure 17.3 Disease/conditions for which complementary practices are most frequently used among adults.</vt:lpstr>
      <vt:lpstr>Natural Products</vt:lpstr>
      <vt:lpstr>Megavitamins and Minerals</vt:lpstr>
      <vt:lpstr>Probiotics and Other Nonvitamin, Nonmineral Supplements</vt:lpstr>
      <vt:lpstr>Herbal Medicines</vt:lpstr>
      <vt:lpstr>Mind and Body Practices</vt:lpstr>
      <vt:lpstr>Mind-Body Therapies (1 of 2)</vt:lpstr>
      <vt:lpstr>Mind-Body Therapies (2 of 2)</vt:lpstr>
      <vt:lpstr>Manipulative Therapies</vt:lpstr>
      <vt:lpstr>Energy Therapies</vt:lpstr>
      <vt:lpstr>Alternative Medical Systems</vt:lpstr>
      <vt:lpstr>Traditional Chinese Medicine</vt:lpstr>
      <vt:lpstr>Figure 17.4 Yin-yang symbol.</vt:lpstr>
      <vt:lpstr>Ayurveda</vt:lpstr>
      <vt:lpstr>Homeopathy</vt:lpstr>
      <vt:lpstr>Naturopathy</vt:lpstr>
      <vt:lpstr>Native American Medicine</vt:lpstr>
      <vt:lpstr>Making Informed Health Care Choices</vt:lpstr>
      <vt:lpstr>Evaluating Choices</vt:lpstr>
      <vt:lpstr>Choosing Self-Care</vt:lpstr>
      <vt:lpstr>Influences on Health Care Choices (1 of 2)</vt:lpstr>
      <vt:lpstr>Influences on Health Care Choices (2 of 2)</vt:lpstr>
      <vt:lpstr>Supporting Integrative Medicine</vt:lpstr>
      <vt:lpstr>In Review</vt:lpstr>
      <vt:lpstr>Accessibility Content: Text Alternatives For Images</vt:lpstr>
      <vt:lpstr>Appendix A</vt:lpstr>
      <vt:lpstr>Figure 17.2 10 Complementary Therapies Text Alternative</vt:lpstr>
      <vt:lpstr>Figure 17.3 Diseases/Conditions Text Alternative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17 Complementary and Integrative Medicine</dc:title>
  <dc:creator>bekbek</dc:creator>
  <cp:lastModifiedBy>Jayachandran Raja</cp:lastModifiedBy>
  <cp:revision>77</cp:revision>
  <dcterms:created xsi:type="dcterms:W3CDTF">2012-07-01T15:48:25Z</dcterms:created>
  <dcterms:modified xsi:type="dcterms:W3CDTF">2018-10-08T11:32:45Z</dcterms:modified>
</cp:coreProperties>
</file>