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57" r:id="rId2"/>
    <p:sldMasterId id="2147483774" r:id="rId3"/>
    <p:sldMasterId id="2147483797" r:id="rId4"/>
    <p:sldMasterId id="2147483819" r:id="rId5"/>
    <p:sldMasterId id="2147483824" r:id="rId6"/>
    <p:sldMasterId id="2147483829" r:id="rId7"/>
  </p:sldMasterIdLst>
  <p:notesMasterIdLst>
    <p:notesMasterId r:id="rId51"/>
  </p:notesMasterIdLst>
  <p:sldIdLst>
    <p:sldId id="309" r:id="rId8"/>
    <p:sldId id="257" r:id="rId9"/>
    <p:sldId id="260" r:id="rId10"/>
    <p:sldId id="294" r:id="rId11"/>
    <p:sldId id="261" r:id="rId12"/>
    <p:sldId id="295" r:id="rId13"/>
    <p:sldId id="262" r:id="rId14"/>
    <p:sldId id="304" r:id="rId15"/>
    <p:sldId id="263" r:id="rId16"/>
    <p:sldId id="264" r:id="rId17"/>
    <p:sldId id="266" r:id="rId18"/>
    <p:sldId id="267" r:id="rId19"/>
    <p:sldId id="290" r:id="rId20"/>
    <p:sldId id="291" r:id="rId21"/>
    <p:sldId id="268" r:id="rId22"/>
    <p:sldId id="269" r:id="rId23"/>
    <p:sldId id="271" r:id="rId24"/>
    <p:sldId id="273" r:id="rId25"/>
    <p:sldId id="296" r:id="rId26"/>
    <p:sldId id="274" r:id="rId27"/>
    <p:sldId id="275" r:id="rId28"/>
    <p:sldId id="276" r:id="rId29"/>
    <p:sldId id="297" r:id="rId30"/>
    <p:sldId id="298" r:id="rId31"/>
    <p:sldId id="277" r:id="rId32"/>
    <p:sldId id="286" r:id="rId33"/>
    <p:sldId id="299" r:id="rId34"/>
    <p:sldId id="300" r:id="rId35"/>
    <p:sldId id="279" r:id="rId36"/>
    <p:sldId id="280" r:id="rId37"/>
    <p:sldId id="281" r:id="rId38"/>
    <p:sldId id="287" r:id="rId39"/>
    <p:sldId id="301" r:id="rId40"/>
    <p:sldId id="305" r:id="rId41"/>
    <p:sldId id="282" r:id="rId42"/>
    <p:sldId id="283" r:id="rId43"/>
    <p:sldId id="284" r:id="rId44"/>
    <p:sldId id="302" r:id="rId45"/>
    <p:sldId id="306" r:id="rId46"/>
    <p:sldId id="285" r:id="rId47"/>
    <p:sldId id="307" r:id="rId48"/>
    <p:sldId id="308" r:id="rId49"/>
    <p:sldId id="303"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67" autoAdjust="0"/>
    <p:restoredTop sz="94316" autoAdjust="0"/>
  </p:normalViewPr>
  <p:slideViewPr>
    <p:cSldViewPr>
      <p:cViewPr varScale="1">
        <p:scale>
          <a:sx n="106" d="100"/>
          <a:sy n="106" d="100"/>
        </p:scale>
        <p:origin x="195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microsoft.com/office/2015/10/relationships/revisionInfo" Target="revisionInfo.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B1CBCB3-150A-40EE-81C7-8B4A98DD2259}"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3D56CBB-1C41-429A-A915-B2C7DA6A9FE2}" type="slidenum">
              <a:rPr lang="en-US" altLang="en-US"/>
              <a:pPr/>
              <a:t>‹#›</a:t>
            </a:fld>
            <a:endParaRPr lang="en-US" altLang="en-US" dirty="0"/>
          </a:p>
        </p:txBody>
      </p:sp>
    </p:spTree>
    <p:extLst>
      <p:ext uri="{BB962C8B-B14F-4D97-AF65-F5344CB8AC3E}">
        <p14:creationId xmlns:p14="http://schemas.microsoft.com/office/powerpoint/2010/main" val="29436289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447198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60102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 2019 McGraw-Hill </a:t>
            </a:r>
            <a:r>
              <a:rPr kumimoji="0" lang="en-US" sz="3200" b="0" i="0" u="none" strike="noStrike" kern="1200" cap="none" spc="0" normalizeH="0" baseline="0" noProof="0" dirty="0">
                <a:ln>
                  <a:noFill/>
                </a:ln>
                <a:solidFill>
                  <a:srgbClr val="6A6A6A"/>
                </a:solidFill>
                <a:effectLst/>
                <a:uLnTx/>
                <a:uFillTx/>
                <a:latin typeface="Calibri"/>
                <a:ea typeface="+mn-ea"/>
                <a:cs typeface="+mn-cs"/>
              </a:rPr>
              <a:t>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9178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82687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51565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595143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63255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4B775B33-8D44-4FAB-B0AD-C2C0F1CD9E38}" type="slidenum">
              <a:rPr lang="en-US" altLang="en-US" smtClean="0"/>
              <a:pPr/>
              <a:t>‹#›</a:t>
            </a:fld>
            <a:endParaRPr lang="en-US" altLang="en-US" dirty="0"/>
          </a:p>
        </p:txBody>
      </p:sp>
    </p:spTree>
    <p:extLst>
      <p:ext uri="{BB962C8B-B14F-4D97-AF65-F5344CB8AC3E}">
        <p14:creationId xmlns:p14="http://schemas.microsoft.com/office/powerpoint/2010/main" val="421283148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8445E3AD-8495-44D4-8372-937860887E86}"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3487294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01142172-15A5-46D2-8640-C792ADF2F3BB}"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805975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5D69D3A3-5B02-441E-948A-FE99815CB6CE}"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85082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1763605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13014835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801431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441621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4885303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454528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597125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119660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139520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949059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31296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8404385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10175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18877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968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7949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047449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36138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53419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540483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914495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93966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2219944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35162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4246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4007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7921781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124101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7252674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996802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5175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1768708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7118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357386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5738030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9957180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610657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41651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07991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684774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9532340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3840831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631404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13168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209546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109412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818992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99395982"/>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8488272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80668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854017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893249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181517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017885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526668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155374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3368643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0971138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2602568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1700039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853717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66275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28415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870288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8629340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308641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777850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436209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801137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676207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0789991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314348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738883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009070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9343509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45022462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018189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8351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image" Target="../media/image1.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image" Target="../media/image3.gif"/><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5" Type="http://schemas.openxmlformats.org/officeDocument/2006/relationships/theme" Target="../theme/theme5.xml"/><Relationship Id="rId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5" Type="http://schemas.openxmlformats.org/officeDocument/2006/relationships/theme" Target="../theme/theme6.xml"/><Relationship Id="rId4"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9.xml"/><Relationship Id="rId1" Type="http://schemas.openxmlformats.org/officeDocument/2006/relationships/slideLayout" Target="../slideLayouts/slideLayout88.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06076303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832"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0998101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1035982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8288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1001758659"/>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22506501"/>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251188660"/>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710867355"/>
      </p:ext>
    </p:extLst>
  </p:cSld>
  <p:clrMap bg1="lt1" tx1="dk1" bg2="lt2" tx2="dk2" accent1="accent1" accent2="accent2" accent3="accent3" accent4="accent4" accent5="accent5" accent6="accent6" hlink="hlink" folHlink="folHlink"/>
  <p:sldLayoutIdLst>
    <p:sldLayoutId id="2147483830" r:id="rId1"/>
    <p:sldLayoutId id="2147483831"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16: Injury and Violence</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a:latin typeface="+mn-lt"/>
              </a:rPr>
              <a:t>© 2019 McGraw-Hill Education. All rights reserved. Authorized only for instructor use in the </a:t>
            </a:r>
            <a:r>
              <a:rPr lang="en-US" dirty="0" smtClean="0">
                <a:latin typeface="+mn-lt"/>
              </a:rPr>
              <a:t>classroom.</a:t>
            </a:r>
            <a:r>
              <a:rPr lang="en-US" baseline="0" dirty="0" smtClean="0">
                <a:latin typeface="+mn-lt"/>
              </a:rPr>
              <a:t> </a:t>
            </a:r>
            <a:r>
              <a:rPr lang="en-US" dirty="0" smtClean="0">
                <a:latin typeface="+mn-lt"/>
              </a:rPr>
              <a:t>No </a:t>
            </a:r>
            <a:r>
              <a:rPr lang="en-US" dirty="0">
                <a:latin typeface="+mn-lt"/>
              </a:rPr>
              <a:t>reproduction or further distribution permitted without the prior written consent of McGraw-Hill Education</a:t>
            </a:r>
            <a:r>
              <a:rPr lang="en-US" dirty="0" smtClean="0">
                <a:latin typeface="+mn-lt"/>
              </a:rPr>
              <a:t>.</a:t>
            </a:r>
            <a:endParaRPr lang="en-US" dirty="0">
              <a:latin typeface="+mn-lt"/>
            </a:endParaRPr>
          </a:p>
        </p:txBody>
      </p:sp>
    </p:spTree>
    <p:extLst>
      <p:ext uri="{BB962C8B-B14F-4D97-AF65-F5344CB8AC3E}">
        <p14:creationId xmlns:p14="http://schemas.microsoft.com/office/powerpoint/2010/main" val="3003282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Home Safety</a:t>
            </a:r>
          </a:p>
        </p:txBody>
      </p:sp>
      <p:sp>
        <p:nvSpPr>
          <p:cNvPr id="10243" name="Text Placeholder 99"/>
          <p:cNvSpPr>
            <a:spLocks noGrp="1"/>
          </p:cNvSpPr>
          <p:nvPr>
            <p:ph idx="1"/>
          </p:nvPr>
        </p:nvSpPr>
        <p:spPr/>
        <p:txBody>
          <a:bodyPr/>
          <a:lstStyle/>
          <a:p>
            <a:r>
              <a:rPr lang="en-US" altLang="en-US" dirty="0"/>
              <a:t>Nearly 40% of all disabling injuries occur in the home</a:t>
            </a:r>
          </a:p>
          <a:p>
            <a:pPr lvl="1"/>
            <a:r>
              <a:rPr lang="en-US" altLang="en-US" dirty="0"/>
              <a:t>Fires</a:t>
            </a:r>
          </a:p>
          <a:p>
            <a:pPr lvl="1"/>
            <a:r>
              <a:rPr lang="en-US" altLang="en-US" dirty="0"/>
              <a:t>Poisons, gas, and carbon monoxide</a:t>
            </a:r>
          </a:p>
          <a:p>
            <a:pPr lvl="1"/>
            <a:r>
              <a:rPr lang="en-US" altLang="en-US" dirty="0"/>
              <a:t>Choking </a:t>
            </a:r>
          </a:p>
          <a:p>
            <a:pPr lvl="2"/>
            <a:r>
              <a:rPr lang="en-US" altLang="en-US" sz="2200" b="1" dirty="0"/>
              <a:t>Heimlich maneuver</a:t>
            </a:r>
            <a:r>
              <a:rPr lang="en-US" altLang="en-US" sz="2200" dirty="0"/>
              <a:t>: used to help when choking occurs</a:t>
            </a:r>
          </a:p>
          <a:p>
            <a:pPr lvl="1"/>
            <a:r>
              <a:rPr lang="en-US" altLang="en-US" dirty="0"/>
              <a:t>Temperature-related injuries</a:t>
            </a:r>
          </a:p>
          <a:p>
            <a:pPr lvl="1"/>
            <a:r>
              <a:rPr lang="en-US" altLang="en-US" dirty="0"/>
              <a:t>Excessive noise</a:t>
            </a:r>
          </a:p>
          <a:p>
            <a:pPr lvl="2"/>
            <a:r>
              <a:rPr lang="en-US" altLang="en-US" sz="2200" b="1" dirty="0"/>
              <a:t>Noise-induced hearing loss (NIHL)</a:t>
            </a:r>
            <a:r>
              <a:rPr lang="en-US" altLang="en-US" sz="2200" dirty="0"/>
              <a:t> occurs over a period of years</a:t>
            </a:r>
          </a:p>
          <a:p>
            <a:pPr lvl="1"/>
            <a:r>
              <a:rPr lang="en-US" altLang="en-US" dirty="0"/>
              <a:t>Concussions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Providing Emergency Aid</a:t>
            </a:r>
          </a:p>
        </p:txBody>
      </p:sp>
      <p:sp>
        <p:nvSpPr>
          <p:cNvPr id="11267" name="Text Placeholder 99"/>
          <p:cNvSpPr>
            <a:spLocks noGrp="1"/>
          </p:cNvSpPr>
          <p:nvPr>
            <p:ph idx="1"/>
          </p:nvPr>
        </p:nvSpPr>
        <p:spPr>
          <a:xfrm>
            <a:off x="457200" y="1298448"/>
            <a:ext cx="8229600" cy="4953001"/>
          </a:xfrm>
        </p:spPr>
        <p:txBody>
          <a:bodyPr/>
          <a:lstStyle/>
          <a:p>
            <a:r>
              <a:rPr lang="en-US" altLang="en-US" dirty="0"/>
              <a:t>You can help others who have been injured or are in life-threatening situations with training in first aid and emergency rescue techniques</a:t>
            </a:r>
          </a:p>
          <a:p>
            <a:pPr lvl="1"/>
            <a:r>
              <a:rPr lang="en-US" altLang="en-US" b="1" dirty="0"/>
              <a:t>Cardiopulmonary resuscitation (CPR)</a:t>
            </a:r>
            <a:r>
              <a:rPr lang="en-US" altLang="en-US" dirty="0"/>
              <a:t> is used when someone is not breathing and a pulse cannot be found</a:t>
            </a:r>
          </a:p>
          <a:p>
            <a:r>
              <a:rPr lang="en-US" altLang="en-US" dirty="0"/>
              <a:t>Many organizations offer classes: American Heart Association; American Red Cross; community or campus resource centers</a:t>
            </a:r>
          </a:p>
          <a:p>
            <a:r>
              <a:rPr lang="en-US" altLang="en-US" dirty="0"/>
              <a:t>Automatic external defibrillators (AEDs) are increasingly available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Computer Use</a:t>
            </a:r>
          </a:p>
        </p:txBody>
      </p:sp>
      <p:sp>
        <p:nvSpPr>
          <p:cNvPr id="12291" name="Text Placeholder 99"/>
          <p:cNvSpPr>
            <a:spLocks noGrp="1"/>
          </p:cNvSpPr>
          <p:nvPr>
            <p:ph idx="1"/>
          </p:nvPr>
        </p:nvSpPr>
        <p:spPr/>
        <p:txBody>
          <a:bodyPr/>
          <a:lstStyle/>
          <a:p>
            <a:r>
              <a:rPr lang="en-US" altLang="en-US" dirty="0"/>
              <a:t>Extensive computer use can cause strain on the back,  neck, arms, hands, and eyes</a:t>
            </a:r>
          </a:p>
          <a:p>
            <a:r>
              <a:rPr lang="en-US" altLang="en-US" dirty="0"/>
              <a:t>Injuries from improper body position and over use </a:t>
            </a:r>
          </a:p>
          <a:p>
            <a:pPr lvl="1"/>
            <a:r>
              <a:rPr lang="en-US" altLang="en-US" b="1" dirty="0"/>
              <a:t>Repetitive strain injuries</a:t>
            </a:r>
          </a:p>
          <a:p>
            <a:pPr lvl="1"/>
            <a:r>
              <a:rPr lang="en-US" altLang="en-US" b="1" dirty="0"/>
              <a:t>Carpel tunnel syndrome (CTS) </a:t>
            </a:r>
          </a:p>
          <a:p>
            <a:r>
              <a:rPr lang="en-US" altLang="en-US" dirty="0"/>
              <a:t>How to prevent these injuries</a:t>
            </a:r>
          </a:p>
          <a:p>
            <a:pPr lvl="1"/>
            <a:r>
              <a:rPr lang="en-US" altLang="en-US" dirty="0"/>
              <a:t>Correct ergonomic problems in the workstation</a:t>
            </a:r>
          </a:p>
          <a:p>
            <a:pPr lvl="1"/>
            <a:r>
              <a:rPr lang="en-US" altLang="en-US" dirty="0"/>
              <a:t>Taking frequent breaks from repetitive tasks</a:t>
            </a:r>
          </a:p>
          <a:p>
            <a:pPr lvl="1"/>
            <a:r>
              <a:rPr lang="en-US" altLang="en-US" dirty="0"/>
              <a:t>Perform exercises that stretch and flex the wrists and hands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00" y="5024437"/>
            <a:ext cx="6477000" cy="566738"/>
          </a:xfrm>
        </p:spPr>
        <p:txBody>
          <a:bodyPr/>
          <a:lstStyle/>
          <a:p>
            <a:r>
              <a:rPr lang="en-US" dirty="0"/>
              <a:t>Figure 16.2 </a:t>
            </a:r>
            <a:r>
              <a:rPr lang="en-US" sz="2000" dirty="0">
                <a:solidFill>
                  <a:schemeClr val="tx1"/>
                </a:solidFill>
              </a:rPr>
              <a:t>Proper workstation setup.</a:t>
            </a:r>
            <a:endParaRPr lang="en-US" dirty="0">
              <a:solidFill>
                <a:schemeClr val="tx1"/>
              </a:solidFill>
            </a:endParaRPr>
          </a:p>
        </p:txBody>
      </p:sp>
      <p:sp>
        <p:nvSpPr>
          <p:cNvPr id="11" name="Text Placeholder 10"/>
          <p:cNvSpPr>
            <a:spLocks noGrp="1"/>
          </p:cNvSpPr>
          <p:nvPr>
            <p:ph type="body" sz="half" idx="2"/>
          </p:nvPr>
        </p:nvSpPr>
        <p:spPr>
          <a:xfrm>
            <a:off x="1333500" y="5667375"/>
            <a:ext cx="6477000" cy="609600"/>
          </a:xfrm>
        </p:spPr>
        <p:txBody>
          <a:bodyPr/>
          <a:lstStyle/>
          <a:p>
            <a:r>
              <a:rPr lang="en-US" dirty="0"/>
              <a:t>Your hips should be slightly higher than your knees, and your feet should be flat on the floor or on a footrest slightly in front of your knees. Your monitor should be an arm’s length away from you, and your eyes should be level with the top of the screen. When you type, your wrists should be in a neutral position, tilted neither up nor down. </a:t>
            </a:r>
          </a:p>
        </p:txBody>
      </p:sp>
      <p:pic>
        <p:nvPicPr>
          <p:cNvPr id="3"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6300" r="-26300"/>
          <a:stretch/>
        </p:blipFill>
        <p:spPr>
          <a:xfrm>
            <a:off x="1028700" y="0"/>
            <a:ext cx="7086600" cy="4944623"/>
          </a:xfrm>
        </p:spPr>
      </p:pic>
      <p:sp>
        <p:nvSpPr>
          <p:cNvPr id="12" name="Text Placeholder 11"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0"/>
            <a:ext cx="3581400" cy="566738"/>
          </a:xfrm>
        </p:spPr>
        <p:txBody>
          <a:bodyPr/>
          <a:lstStyle/>
          <a:p>
            <a:r>
              <a:rPr lang="en-US" dirty="0"/>
              <a:t>Figure </a:t>
            </a:r>
            <a:r>
              <a:rPr lang="en-US" dirty="0" smtClean="0"/>
              <a:t>16.3</a:t>
            </a:r>
            <a:r>
              <a:rPr lang="en-US" baseline="0" dirty="0" smtClean="0"/>
              <a:t> </a:t>
            </a:r>
            <a:r>
              <a:rPr lang="en-US" sz="2000" dirty="0" smtClean="0">
                <a:solidFill>
                  <a:schemeClr val="tx1"/>
                </a:solidFill>
              </a:rPr>
              <a:t>Carpal </a:t>
            </a:r>
            <a:r>
              <a:rPr lang="en-US" sz="2000" dirty="0">
                <a:solidFill>
                  <a:schemeClr val="tx1"/>
                </a:solidFill>
              </a:rPr>
              <a:t>tunnel syndrome (CTS).</a:t>
            </a:r>
            <a:endParaRPr lang="en-US" dirty="0">
              <a:solidFill>
                <a:schemeClr val="tx1"/>
              </a:solidFill>
            </a:endParaRPr>
          </a:p>
        </p:txBody>
      </p:sp>
      <p:sp>
        <p:nvSpPr>
          <p:cNvPr id="11" name="Text Placeholder 10"/>
          <p:cNvSpPr>
            <a:spLocks noGrp="1"/>
          </p:cNvSpPr>
          <p:nvPr>
            <p:ph type="body" sz="half" idx="2"/>
          </p:nvPr>
        </p:nvSpPr>
        <p:spPr>
          <a:xfrm>
            <a:off x="609600" y="4452938"/>
            <a:ext cx="3581400" cy="609600"/>
          </a:xfrm>
        </p:spPr>
        <p:txBody>
          <a:bodyPr/>
          <a:lstStyle/>
          <a:p>
            <a:r>
              <a:rPr lang="en-US" dirty="0"/>
              <a:t>Certain repetitive uses of the hands can cause the compression of the median nerve, located inside a “tunnel” created by the carpals (wrist bones) and tendons in the hand. When the tendons become inflamed through overuse or incorrect use, they compress the median nerve, leading to tingling, pain, and weakness in the hand, especially in the thumb and first three fingers.</a:t>
            </a:r>
          </a:p>
        </p:txBody>
      </p:sp>
      <p:pic>
        <p:nvPicPr>
          <p:cNvPr id="3"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33" r="1409"/>
          <a:stretch/>
        </p:blipFill>
        <p:spPr>
          <a:xfrm>
            <a:off x="4038600" y="591783"/>
            <a:ext cx="4876800" cy="4944623"/>
          </a:xfrm>
        </p:spPr>
      </p:pic>
      <p:sp>
        <p:nvSpPr>
          <p:cNvPr id="12" name="Text Placeholder 11"/>
          <p:cNvSpPr>
            <a:spLocks noGrp="1"/>
          </p:cNvSpPr>
          <p:nvPr>
            <p:ph type="body" sz="quarter" idx="11"/>
          </p:nvPr>
        </p:nvSpPr>
        <p:spPr>
          <a:xfrm>
            <a:off x="5029200" y="6373613"/>
            <a:ext cx="4114800" cy="179587"/>
          </a:xfrm>
        </p:spPr>
        <p:txBody>
          <a:bodyPr/>
          <a:lstStyle/>
          <a:p>
            <a:r>
              <a:rPr lang="en-US" i="1" dirty="0">
                <a:solidFill>
                  <a:schemeClr val="tx1"/>
                </a:solidFill>
              </a:rPr>
              <a:t>Source: </a:t>
            </a:r>
            <a:r>
              <a:rPr lang="en-US" dirty="0">
                <a:solidFill>
                  <a:schemeClr val="tx1"/>
                </a:solidFill>
              </a:rPr>
              <a:t>Insel, P. &amp; Roth, W. (2006). </a:t>
            </a:r>
            <a:r>
              <a:rPr lang="en-US" i="1" dirty="0">
                <a:solidFill>
                  <a:schemeClr val="tx1"/>
                </a:solidFill>
              </a:rPr>
              <a:t>Core concepts in health</a:t>
            </a:r>
            <a:r>
              <a:rPr lang="en-US" dirty="0">
                <a:solidFill>
                  <a:schemeClr val="tx1"/>
                </a:solidFill>
              </a:rPr>
              <a:t>. (10th ed.). New York: McGraw-Hill.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Natural Disasters</a:t>
            </a:r>
          </a:p>
        </p:txBody>
      </p:sp>
      <p:sp>
        <p:nvSpPr>
          <p:cNvPr id="15363" name="Text Placeholder 99"/>
          <p:cNvSpPr>
            <a:spLocks noGrp="1"/>
          </p:cNvSpPr>
          <p:nvPr>
            <p:ph idx="1"/>
          </p:nvPr>
        </p:nvSpPr>
        <p:spPr/>
        <p:txBody>
          <a:bodyPr/>
          <a:lstStyle/>
          <a:p>
            <a:r>
              <a:rPr lang="en-US" altLang="en-US" dirty="0"/>
              <a:t>Natural disasters are sudden events, caused by natural forces, that result in loss of life, severe injury, or property damage</a:t>
            </a:r>
          </a:p>
          <a:p>
            <a:pPr lvl="1"/>
            <a:r>
              <a:rPr lang="en-US" altLang="en-US" dirty="0"/>
              <a:t>Tornadoes, hurricanes, floods, wildfires, earthquakes</a:t>
            </a:r>
          </a:p>
          <a:p>
            <a:r>
              <a:rPr lang="en-US" altLang="en-US" dirty="0"/>
              <a:t>Individuals can help themselves by preparing as much as they can for the types of disasters likely to occur where they live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Violence: Working Toward Prevention</a:t>
            </a:r>
          </a:p>
        </p:txBody>
      </p:sp>
      <p:sp>
        <p:nvSpPr>
          <p:cNvPr id="16387" name="Text Placeholder 99"/>
          <p:cNvSpPr>
            <a:spLocks noGrp="1"/>
          </p:cNvSpPr>
          <p:nvPr>
            <p:ph idx="1"/>
          </p:nvPr>
        </p:nvSpPr>
        <p:spPr>
          <a:xfrm>
            <a:off x="457200" y="1298448"/>
            <a:ext cx="8229600" cy="4953001"/>
          </a:xfrm>
        </p:spPr>
        <p:txBody>
          <a:bodyPr/>
          <a:lstStyle/>
          <a:p>
            <a:r>
              <a:rPr lang="en-US" altLang="en-US" b="1" dirty="0"/>
              <a:t>Violence</a:t>
            </a:r>
            <a:r>
              <a:rPr lang="en-US" altLang="en-US" dirty="0"/>
              <a:t>: use of force or threat of force to inflict intentional injury, physical or psychological, on oneself or to another person</a:t>
            </a:r>
          </a:p>
          <a:p>
            <a:pPr lvl="1"/>
            <a:r>
              <a:rPr lang="en-US" altLang="en-US" dirty="0"/>
              <a:t>Murder, robbery, assault</a:t>
            </a:r>
          </a:p>
          <a:p>
            <a:pPr lvl="2"/>
            <a:r>
              <a:rPr lang="en-US" altLang="en-US" b="1" dirty="0"/>
              <a:t>Assault</a:t>
            </a:r>
            <a:r>
              <a:rPr lang="en-US" altLang="en-US" dirty="0"/>
              <a:t>: attack by one person on another using force or threat of force to intentionally inflict injury</a:t>
            </a:r>
          </a:p>
          <a:p>
            <a:pPr lvl="2"/>
            <a:r>
              <a:rPr lang="en-US" altLang="en-US" dirty="0"/>
              <a:t>Aggravated assault: attack that causes bodily injury, usually with a weapon or otherwise capable of producing bodily harm or death</a:t>
            </a:r>
          </a:p>
          <a:p>
            <a:pPr lvl="2"/>
            <a:r>
              <a:rPr lang="en-US" altLang="en-US" dirty="0"/>
              <a:t>Simple assault: attack without a weapon that causes less serious physical harm</a:t>
            </a:r>
          </a:p>
          <a:p>
            <a:pPr lvl="1"/>
            <a:r>
              <a:rPr lang="en-US" altLang="en-US" dirty="0"/>
              <a:t>Also occurs in association with child abuse, sexual harassment, suicide, and other kinds of conduct</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Accounts for Violence?</a:t>
            </a:r>
          </a:p>
        </p:txBody>
      </p:sp>
      <p:sp>
        <p:nvSpPr>
          <p:cNvPr id="18435" name="Text Placeholder 99"/>
          <p:cNvSpPr>
            <a:spLocks noGrp="1"/>
          </p:cNvSpPr>
          <p:nvPr>
            <p:ph idx="1"/>
          </p:nvPr>
        </p:nvSpPr>
        <p:spPr>
          <a:xfrm>
            <a:off x="457200" y="1298448"/>
            <a:ext cx="8229600" cy="4953001"/>
          </a:xfrm>
        </p:spPr>
        <p:txBody>
          <a:bodyPr/>
          <a:lstStyle/>
          <a:p>
            <a:r>
              <a:rPr lang="en-US" altLang="en-US" dirty="0"/>
              <a:t>Risk factors:</a:t>
            </a:r>
          </a:p>
          <a:p>
            <a:pPr lvl="1"/>
            <a:r>
              <a:rPr lang="en-US" altLang="en-US" dirty="0"/>
              <a:t>Age and sex: young and male</a:t>
            </a:r>
          </a:p>
          <a:p>
            <a:pPr lvl="1"/>
            <a:r>
              <a:rPr lang="en-US" altLang="en-US" dirty="0"/>
              <a:t>Being a member of a minority group</a:t>
            </a:r>
          </a:p>
          <a:p>
            <a:pPr lvl="1"/>
            <a:r>
              <a:rPr lang="en-US" altLang="en-US" dirty="0"/>
              <a:t>At the societal and cultural levels: factors such as poverty, poor schools, disorganized neighborhoods, alcohol, drugs, guns, and lack of opportunity</a:t>
            </a:r>
          </a:p>
          <a:p>
            <a:pPr lvl="1"/>
            <a:r>
              <a:rPr lang="en-US" altLang="en-US" dirty="0"/>
              <a:t>At the family level: factors such as child abuse, substance abuse, criminal activity, lack of positive role models, and chaotic family organization</a:t>
            </a:r>
          </a:p>
          <a:p>
            <a:pPr lvl="1"/>
            <a:r>
              <a:rPr lang="en-US" altLang="en-US" dirty="0"/>
              <a:t>At the individual level: factors such as genetics, brain chemistry, low intelligence, aggressiveness and poor impulse control, and antisocial behavior</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Violence on the College Campus</a:t>
            </a:r>
          </a:p>
        </p:txBody>
      </p:sp>
      <p:sp>
        <p:nvSpPr>
          <p:cNvPr id="19459" name="Text Placeholder 99"/>
          <p:cNvSpPr>
            <a:spLocks noGrp="1"/>
          </p:cNvSpPr>
          <p:nvPr>
            <p:ph idx="1"/>
          </p:nvPr>
        </p:nvSpPr>
        <p:spPr/>
        <p:txBody>
          <a:bodyPr/>
          <a:lstStyle/>
          <a:p>
            <a:r>
              <a:rPr lang="en-US" altLang="en-US" dirty="0"/>
              <a:t>Campuses confront the same violence issues that occur in almost any city</a:t>
            </a:r>
          </a:p>
          <a:p>
            <a:r>
              <a:rPr lang="en-US" altLang="en-US" dirty="0"/>
              <a:t>Since the Virginia Tech shooting, campuses have expanded emergency communication measures</a:t>
            </a:r>
          </a:p>
          <a:p>
            <a:r>
              <a:rPr lang="en-US" altLang="en-US" dirty="0"/>
              <a:t>Clery Act: institutions must disclose information about crimes on or near campus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Hazing and Hate Speech</a:t>
            </a:r>
          </a:p>
        </p:txBody>
      </p:sp>
      <p:sp>
        <p:nvSpPr>
          <p:cNvPr id="3" name="Text Placeholder 99"/>
          <p:cNvSpPr>
            <a:spLocks noGrp="1"/>
          </p:cNvSpPr>
          <p:nvPr>
            <p:ph idx="1"/>
          </p:nvPr>
        </p:nvSpPr>
        <p:spPr>
          <a:xfrm>
            <a:off x="457200" y="1308999"/>
            <a:ext cx="8229600" cy="4953001"/>
          </a:xfrm>
        </p:spPr>
        <p:txBody>
          <a:bodyPr/>
          <a:lstStyle/>
          <a:p>
            <a:r>
              <a:rPr lang="en-US" b="1" dirty="0"/>
              <a:t>Hazing</a:t>
            </a:r>
            <a:r>
              <a:rPr lang="en-US" dirty="0"/>
              <a:t>: actions taken to cause mental or physical discomfort, embarrassment, or ridicule in individuals seeking to join an organization</a:t>
            </a:r>
          </a:p>
          <a:p>
            <a:pPr lvl="1"/>
            <a:r>
              <a:rPr lang="en-US" dirty="0"/>
              <a:t>Deaths have occurred as a result of hazing, most often fraternity hazing; it is illegal in many states</a:t>
            </a:r>
          </a:p>
          <a:p>
            <a:r>
              <a:rPr lang="en-US" b="1" dirty="0"/>
              <a:t>Hate speech</a:t>
            </a:r>
            <a:r>
              <a:rPr lang="en-US" dirty="0"/>
              <a:t>: acts that convey a grossly negative view of persons or groups based on gender, ethnicity, religion, sexual orientation, or disability</a:t>
            </a:r>
          </a:p>
          <a:p>
            <a:pPr lvl="1"/>
            <a:r>
              <a:rPr lang="en-US" dirty="0"/>
              <a:t>So as not to infringe on freedom of speech, hate speech must be proven to inflict real, not trivial, harm before it can be regulated</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16428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Injury: Creating Safe Environments</a:t>
            </a:r>
          </a:p>
        </p:txBody>
      </p:sp>
      <p:sp>
        <p:nvSpPr>
          <p:cNvPr id="4099" name="Text Placeholder 99"/>
          <p:cNvSpPr>
            <a:spLocks noGrp="1"/>
          </p:cNvSpPr>
          <p:nvPr>
            <p:ph idx="1"/>
          </p:nvPr>
        </p:nvSpPr>
        <p:spPr>
          <a:xfrm>
            <a:off x="457200" y="1447800"/>
            <a:ext cx="8229600" cy="4953001"/>
          </a:xfrm>
        </p:spPr>
        <p:txBody>
          <a:bodyPr/>
          <a:lstStyle/>
          <a:p>
            <a:r>
              <a:rPr lang="en-US" altLang="en-US" b="1" dirty="0"/>
              <a:t>Unintentional injuries</a:t>
            </a:r>
            <a:r>
              <a:rPr lang="en-US" altLang="en-US" dirty="0"/>
              <a:t>: those that are not purposefully inflicted</a:t>
            </a:r>
          </a:p>
          <a:p>
            <a:r>
              <a:rPr lang="en-US" altLang="en-US" dirty="0"/>
              <a:t>Leading causes of unintentional injury death</a:t>
            </a:r>
          </a:p>
          <a:p>
            <a:pPr lvl="1"/>
            <a:r>
              <a:rPr lang="en-US" altLang="en-US" dirty="0"/>
              <a:t>Vehicle crashes, poisoning, falls, choking, drowning</a:t>
            </a:r>
          </a:p>
          <a:p>
            <a:r>
              <a:rPr lang="en-US" altLang="en-US" dirty="0"/>
              <a:t>Males are more likely to die from unintentional injury, from birth to age 80</a:t>
            </a:r>
          </a:p>
          <a:p>
            <a:r>
              <a:rPr lang="en-US" altLang="en-US" dirty="0"/>
              <a:t>Injury death rates vary by race/ethnicity</a:t>
            </a:r>
          </a:p>
          <a:p>
            <a:pPr lvl="1"/>
            <a:r>
              <a:rPr lang="en-US" altLang="en-US" dirty="0"/>
              <a:t>For example, poisoning is the second leading cause of death among Blacks and Hispanics, yet for all other groups it is falls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Sexual Violence</a:t>
            </a:r>
          </a:p>
        </p:txBody>
      </p:sp>
      <p:sp>
        <p:nvSpPr>
          <p:cNvPr id="21507" name="Text Placeholder 99"/>
          <p:cNvSpPr>
            <a:spLocks noGrp="1"/>
          </p:cNvSpPr>
          <p:nvPr>
            <p:ph idx="1"/>
          </p:nvPr>
        </p:nvSpPr>
        <p:spPr>
          <a:xfrm>
            <a:off x="457200" y="1371600"/>
            <a:ext cx="8229600" cy="4953001"/>
          </a:xfrm>
        </p:spPr>
        <p:txBody>
          <a:bodyPr/>
          <a:lstStyle/>
          <a:p>
            <a:r>
              <a:rPr lang="en-US" altLang="en-US" b="1" dirty="0"/>
              <a:t>Sexual assault</a:t>
            </a:r>
            <a:r>
              <a:rPr lang="en-US" altLang="en-US" dirty="0"/>
              <a:t> is any sexual behavior that is forced on someone without his or her consent</a:t>
            </a:r>
          </a:p>
          <a:p>
            <a:pPr lvl="1"/>
            <a:r>
              <a:rPr lang="en-US" altLang="en-US" dirty="0"/>
              <a:t>Forced sexual intercourse (rape)</a:t>
            </a:r>
          </a:p>
          <a:p>
            <a:pPr lvl="1"/>
            <a:r>
              <a:rPr lang="en-US" altLang="en-US" dirty="0"/>
              <a:t>Forced sodomy (oral or anal sexual acts)</a:t>
            </a:r>
          </a:p>
          <a:p>
            <a:pPr lvl="1"/>
            <a:r>
              <a:rPr lang="en-US" altLang="en-US" dirty="0"/>
              <a:t>Child molestation</a:t>
            </a:r>
          </a:p>
          <a:p>
            <a:pPr lvl="1"/>
            <a:r>
              <a:rPr lang="en-US" altLang="en-US" dirty="0"/>
              <a:t>Incest</a:t>
            </a:r>
          </a:p>
          <a:p>
            <a:pPr lvl="1"/>
            <a:r>
              <a:rPr lang="en-US" altLang="en-US" dirty="0"/>
              <a:t>Fondling</a:t>
            </a:r>
          </a:p>
          <a:p>
            <a:r>
              <a:rPr lang="en-US" altLang="en-US" b="1" dirty="0"/>
              <a:t>Sexual coercion</a:t>
            </a:r>
            <a:r>
              <a:rPr lang="en-US" altLang="en-US" dirty="0"/>
              <a:t> is the imposition of sexual activity on someone through the threat of nonphysical punishment, promise of reward, or verbal pressure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Rape (</a:t>
            </a:r>
            <a:r>
              <a:rPr lang="en-US" altLang="en-US" dirty="0" smtClean="0"/>
              <a:t>1 of 4)</a:t>
            </a:r>
            <a:endParaRPr lang="en-US" altLang="en-US" dirty="0"/>
          </a:p>
        </p:txBody>
      </p:sp>
      <p:sp>
        <p:nvSpPr>
          <p:cNvPr id="22531" name="Text Placeholder 99"/>
          <p:cNvSpPr>
            <a:spLocks noGrp="1"/>
          </p:cNvSpPr>
          <p:nvPr>
            <p:ph idx="1"/>
          </p:nvPr>
        </p:nvSpPr>
        <p:spPr>
          <a:xfrm>
            <a:off x="457200" y="1447800"/>
            <a:ext cx="8229600" cy="4953001"/>
          </a:xfrm>
        </p:spPr>
        <p:txBody>
          <a:bodyPr/>
          <a:lstStyle/>
          <a:p>
            <a:r>
              <a:rPr lang="en-US" altLang="en-US" b="1" dirty="0"/>
              <a:t>Statutory rape</a:t>
            </a:r>
            <a:r>
              <a:rPr lang="en-US" altLang="en-US" dirty="0"/>
              <a:t>: sexual intercourse with someone under the age of consent, whether consent was given or not</a:t>
            </a:r>
          </a:p>
          <a:p>
            <a:r>
              <a:rPr lang="en-US" altLang="en-US" i="1" dirty="0"/>
              <a:t>Stranger rape</a:t>
            </a:r>
            <a:r>
              <a:rPr lang="en-US" altLang="en-US" dirty="0"/>
              <a:t>: committed by someone unknown to the victim</a:t>
            </a:r>
          </a:p>
          <a:p>
            <a:r>
              <a:rPr lang="en-US" altLang="en-US" i="1" dirty="0"/>
              <a:t>Acquaintance rape</a:t>
            </a:r>
            <a:r>
              <a:rPr lang="en-US" altLang="en-US" dirty="0"/>
              <a:t>: committed by someone known to the victim</a:t>
            </a:r>
          </a:p>
          <a:p>
            <a:r>
              <a:rPr lang="en-US" altLang="en-US" i="1" dirty="0"/>
              <a:t>Date rape</a:t>
            </a:r>
            <a:r>
              <a:rPr lang="en-US" altLang="en-US" dirty="0"/>
              <a:t>: committed by someone with whom the victim has a dating relationship</a:t>
            </a:r>
          </a:p>
          <a:p>
            <a:pPr lvl="1"/>
            <a:r>
              <a:rPr lang="en-US" altLang="en-US" dirty="0"/>
              <a:t>Use of date rape drugs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Rape (</a:t>
            </a:r>
            <a:r>
              <a:rPr lang="en-US" altLang="en-US" dirty="0" smtClean="0"/>
              <a:t>2 of 4)</a:t>
            </a:r>
            <a:endParaRPr lang="en-US" altLang="en-US" dirty="0"/>
          </a:p>
        </p:txBody>
      </p:sp>
      <p:sp>
        <p:nvSpPr>
          <p:cNvPr id="23555" name="Text Placeholder 99"/>
          <p:cNvSpPr>
            <a:spLocks noGrp="1"/>
          </p:cNvSpPr>
          <p:nvPr>
            <p:ph idx="1"/>
          </p:nvPr>
        </p:nvSpPr>
        <p:spPr/>
        <p:txBody>
          <a:bodyPr/>
          <a:lstStyle/>
          <a:p>
            <a:r>
              <a:rPr lang="en-US" altLang="en-US" i="1" dirty="0"/>
              <a:t>Red zone</a:t>
            </a:r>
            <a:r>
              <a:rPr lang="en-US" altLang="en-US" dirty="0"/>
              <a:t>: period of time when female students are </a:t>
            </a:r>
            <a:br>
              <a:rPr lang="en-US" altLang="en-US" dirty="0"/>
            </a:br>
            <a:r>
              <a:rPr lang="en-US" altLang="en-US" dirty="0"/>
              <a:t>at greatest risk for sexual assault</a:t>
            </a:r>
          </a:p>
          <a:p>
            <a:pPr lvl="1"/>
            <a:r>
              <a:rPr lang="en-US" altLang="en-US" dirty="0"/>
              <a:t>First year: first few days or weeks of initial fall semester</a:t>
            </a:r>
          </a:p>
          <a:p>
            <a:pPr lvl="1"/>
            <a:r>
              <a:rPr lang="en-US" altLang="en-US" dirty="0"/>
              <a:t>Second year: entire first semester</a:t>
            </a:r>
          </a:p>
          <a:p>
            <a:r>
              <a:rPr lang="en-US" altLang="en-US" dirty="0"/>
              <a:t>College students sometimes refer to assaults as “unwanted sex,” likely due to victims being acquainted with their assailants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Rape (</a:t>
            </a:r>
            <a:r>
              <a:rPr lang="en-US" altLang="en-US" dirty="0" smtClean="0"/>
              <a:t>3 of 4)</a:t>
            </a:r>
            <a:endParaRPr lang="en-US" altLang="en-US" dirty="0"/>
          </a:p>
        </p:txBody>
      </p:sp>
      <p:sp>
        <p:nvSpPr>
          <p:cNvPr id="23555" name="Text Placeholder 99"/>
          <p:cNvSpPr>
            <a:spLocks noGrp="1"/>
          </p:cNvSpPr>
          <p:nvPr>
            <p:ph idx="1"/>
          </p:nvPr>
        </p:nvSpPr>
        <p:spPr>
          <a:xfrm>
            <a:off x="457200" y="1298448"/>
            <a:ext cx="8229600" cy="4953001"/>
          </a:xfrm>
        </p:spPr>
        <p:txBody>
          <a:bodyPr/>
          <a:lstStyle/>
          <a:p>
            <a:r>
              <a:rPr lang="en-US" altLang="en-US" dirty="0"/>
              <a:t>These safety tips are especially important for the red zone times:</a:t>
            </a:r>
          </a:p>
          <a:p>
            <a:pPr lvl="1"/>
            <a:r>
              <a:rPr lang="en-US" altLang="en-US" dirty="0"/>
              <a:t>If you feel unsafe, trust your instincts</a:t>
            </a:r>
          </a:p>
          <a:p>
            <a:pPr lvl="1"/>
            <a:r>
              <a:rPr lang="en-US" altLang="en-US" dirty="0"/>
              <a:t>Avoid being isolated with someone you don’t know</a:t>
            </a:r>
          </a:p>
          <a:p>
            <a:pPr lvl="1"/>
            <a:r>
              <a:rPr lang="en-US" altLang="en-US" dirty="0"/>
              <a:t>Know your surroundings</a:t>
            </a:r>
          </a:p>
          <a:p>
            <a:pPr lvl="1"/>
            <a:r>
              <a:rPr lang="en-US" altLang="en-US" dirty="0"/>
              <a:t>Don’t post your location online or on voicemail</a:t>
            </a:r>
          </a:p>
          <a:p>
            <a:pPr lvl="1"/>
            <a:r>
              <a:rPr lang="en-US" altLang="en-US" dirty="0"/>
              <a:t>Use a buddy system when you go out</a:t>
            </a:r>
          </a:p>
          <a:p>
            <a:pPr lvl="2"/>
            <a:r>
              <a:rPr lang="en-US" altLang="en-US" dirty="0"/>
              <a:t>If you suspect a friend has been drugged, call 911</a:t>
            </a:r>
          </a:p>
          <a:p>
            <a:pPr lvl="1"/>
            <a:r>
              <a:rPr lang="en-US" altLang="en-US" dirty="0"/>
              <a:t>Always lock your door, and don’t let a stranger in</a:t>
            </a:r>
          </a:p>
          <a:p>
            <a:pPr lvl="1"/>
            <a:r>
              <a:rPr lang="en-US" altLang="en-US" dirty="0"/>
              <a:t>Practice safe drinking</a:t>
            </a:r>
          </a:p>
          <a:p>
            <a:pPr lvl="1"/>
            <a:r>
              <a:rPr lang="en-US" altLang="en-US" dirty="0"/>
              <a:t>Don’t go out alone at night</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773723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Rape (</a:t>
            </a:r>
            <a:r>
              <a:rPr lang="en-US" altLang="en-US" dirty="0" smtClean="0"/>
              <a:t>4 of 4)</a:t>
            </a:r>
            <a:endParaRPr lang="en-US" altLang="en-US" dirty="0"/>
          </a:p>
        </p:txBody>
      </p:sp>
      <p:sp>
        <p:nvSpPr>
          <p:cNvPr id="23555" name="Text Placeholder 99"/>
          <p:cNvSpPr>
            <a:spLocks noGrp="1"/>
          </p:cNvSpPr>
          <p:nvPr>
            <p:ph idx="1"/>
          </p:nvPr>
        </p:nvSpPr>
        <p:spPr/>
        <p:txBody>
          <a:bodyPr/>
          <a:lstStyle/>
          <a:p>
            <a:r>
              <a:rPr lang="en-US" altLang="en-US" dirty="0"/>
              <a:t>In about 1</a:t>
            </a:r>
            <a:r>
              <a:rPr lang="en-US" altLang="en-US" dirty="0">
                <a:latin typeface="Calibri" panose="020F0502020204030204" pitchFamily="34" charset="0"/>
              </a:rPr>
              <a:t> to 2% of completed and attempted rapes in the U.S., the victim is male</a:t>
            </a:r>
          </a:p>
          <a:p>
            <a:pPr lvl="1"/>
            <a:r>
              <a:rPr lang="en-US" altLang="en-US" dirty="0">
                <a:latin typeface="Calibri" panose="020F0502020204030204" pitchFamily="34" charset="0"/>
              </a:rPr>
              <a:t>Male rape victims require the same level of medical treatment, counseling, and support as female victims</a:t>
            </a:r>
          </a:p>
          <a:p>
            <a:r>
              <a:rPr lang="en-US" altLang="en-US" dirty="0">
                <a:latin typeface="Calibri" panose="020F0502020204030204" pitchFamily="34" charset="0"/>
              </a:rPr>
              <a:t>For many victims, the effects of rape can be profoundly traumatic and long lasting</a:t>
            </a:r>
          </a:p>
          <a:p>
            <a:pPr lvl="1"/>
            <a:r>
              <a:rPr lang="en-US" altLang="en-US" dirty="0">
                <a:latin typeface="Calibri" panose="020F0502020204030204" pitchFamily="34" charset="0"/>
              </a:rPr>
              <a:t>Fear, anxiety, phobias, guilt, nightmares, depression, substance abuse, sleep disorders, sexual dysfunctions, social withdrawal</a:t>
            </a:r>
          </a:p>
          <a:p>
            <a:pPr lvl="1"/>
            <a:r>
              <a:rPr lang="en-US" altLang="en-US" dirty="0">
                <a:latin typeface="Calibri" panose="020F0502020204030204" pitchFamily="34" charset="0"/>
              </a:rPr>
              <a:t>Between 4% and 30% contract an STI</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54873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Do If You Are Raped</a:t>
            </a:r>
          </a:p>
        </p:txBody>
      </p:sp>
      <p:sp>
        <p:nvSpPr>
          <p:cNvPr id="24579" name="Text Placeholder 99"/>
          <p:cNvSpPr>
            <a:spLocks noGrp="1"/>
          </p:cNvSpPr>
          <p:nvPr>
            <p:ph idx="1"/>
          </p:nvPr>
        </p:nvSpPr>
        <p:spPr>
          <a:xfrm>
            <a:off x="457200" y="1308999"/>
            <a:ext cx="8229600" cy="4953001"/>
          </a:xfrm>
        </p:spPr>
        <p:txBody>
          <a:bodyPr/>
          <a:lstStyle/>
          <a:p>
            <a:r>
              <a:rPr lang="en-US" altLang="en-US" dirty="0"/>
              <a:t>Do whatever you need to do and can do to survive</a:t>
            </a:r>
          </a:p>
          <a:p>
            <a:pPr>
              <a:spcBef>
                <a:spcPts val="1800"/>
              </a:spcBef>
            </a:pPr>
            <a:r>
              <a:rPr lang="en-US" altLang="en-US" dirty="0"/>
              <a:t>Remember rape is not your fault; your attacker is violating your rights and committing a crime</a:t>
            </a:r>
          </a:p>
          <a:p>
            <a:pPr>
              <a:spcBef>
                <a:spcPts val="1800"/>
              </a:spcBef>
            </a:pPr>
            <a:r>
              <a:rPr lang="en-US" altLang="en-US" dirty="0"/>
              <a:t>Seek help as soon as possible by contacting law enforcement</a:t>
            </a:r>
          </a:p>
          <a:p>
            <a:pPr>
              <a:spcBef>
                <a:spcPts val="1800"/>
              </a:spcBef>
            </a:pPr>
            <a:r>
              <a:rPr lang="en-US" altLang="en-US" dirty="0"/>
              <a:t>Contact your local Rape Victim Advocacy Program (RVAP) or the Rape, Abuse, and Incest National Network (RAINN)</a:t>
            </a:r>
          </a:p>
          <a:p>
            <a:pPr>
              <a:spcBef>
                <a:spcPts val="1800"/>
              </a:spcBef>
            </a:pPr>
            <a:r>
              <a:rPr lang="en-US" altLang="en-US" dirty="0"/>
              <a:t>Rape counseling is critical to recovery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Campus Responses </a:t>
            </a:r>
            <a:r>
              <a:rPr lang="en-US" dirty="0" smtClean="0"/>
              <a:t>to</a:t>
            </a:r>
            <a:r>
              <a:rPr lang="en-US" baseline="0" dirty="0" smtClean="0"/>
              <a:t> </a:t>
            </a:r>
            <a:r>
              <a:rPr lang="en-US" dirty="0" smtClean="0"/>
              <a:t>Sexual </a:t>
            </a:r>
            <a:r>
              <a:rPr lang="en-US" dirty="0"/>
              <a:t>Assault Complaints</a:t>
            </a:r>
          </a:p>
        </p:txBody>
      </p:sp>
      <p:sp>
        <p:nvSpPr>
          <p:cNvPr id="25603" name="Text Placeholder 99"/>
          <p:cNvSpPr>
            <a:spLocks noGrp="1"/>
          </p:cNvSpPr>
          <p:nvPr>
            <p:ph idx="1"/>
          </p:nvPr>
        </p:nvSpPr>
        <p:spPr/>
        <p:txBody>
          <a:bodyPr/>
          <a:lstStyle/>
          <a:p>
            <a:r>
              <a:rPr lang="en-US" altLang="en-US" dirty="0"/>
              <a:t>Investigative reports suggest many colleges and universities are underreporting sexual assaults</a:t>
            </a:r>
          </a:p>
          <a:p>
            <a:pPr>
              <a:spcBef>
                <a:spcPts val="1800"/>
              </a:spcBef>
            </a:pPr>
            <a:r>
              <a:rPr lang="en-US" altLang="en-US" dirty="0"/>
              <a:t>Campus Sexual Assault Victims’ Bill of Rights: requires college administrators to provide justice, medical treatment, and psychological counseling for crime victims and survivors</a:t>
            </a:r>
          </a:p>
          <a:p>
            <a:pPr>
              <a:spcBef>
                <a:spcPts val="1800"/>
              </a:spcBef>
            </a:pPr>
            <a:r>
              <a:rPr lang="en-US" altLang="en-US" dirty="0"/>
              <a:t>Campus Sexual Violence Elimination Act: protection for victims and whistleblowers against retaliation</a:t>
            </a:r>
          </a:p>
          <a:p>
            <a:pPr>
              <a:spcBef>
                <a:spcPts val="1800"/>
              </a:spcBef>
            </a:pPr>
            <a:r>
              <a:rPr lang="en-US" altLang="en-US" dirty="0"/>
              <a:t>In response, many colleges have enacted more favorable grievance procedures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Affirmative Consent</a:t>
            </a:r>
          </a:p>
        </p:txBody>
      </p:sp>
      <p:sp>
        <p:nvSpPr>
          <p:cNvPr id="3" name="Text Placeholder 99"/>
          <p:cNvSpPr>
            <a:spLocks noGrp="1"/>
          </p:cNvSpPr>
          <p:nvPr>
            <p:ph idx="1"/>
          </p:nvPr>
        </p:nvSpPr>
        <p:spPr>
          <a:xfrm>
            <a:off x="457200" y="1294931"/>
            <a:ext cx="8229600" cy="4953001"/>
          </a:xfrm>
        </p:spPr>
        <p:txBody>
          <a:bodyPr/>
          <a:lstStyle/>
          <a:p>
            <a:r>
              <a:rPr lang="en-US" dirty="0"/>
              <a:t>More than 1,400 colleges have implemented an affirmative consent standard: “yes means yes”</a:t>
            </a:r>
          </a:p>
          <a:p>
            <a:pPr lvl="1"/>
            <a:r>
              <a:rPr lang="en-US" dirty="0"/>
              <a:t>Victims must no longer prove they physically or verbally resisted</a:t>
            </a:r>
          </a:p>
          <a:p>
            <a:pPr lvl="1"/>
            <a:r>
              <a:rPr lang="en-US" dirty="0"/>
              <a:t>Some states, such as California and New York, have also implemented affirmative consent laws</a:t>
            </a:r>
          </a:p>
          <a:p>
            <a:r>
              <a:rPr lang="en-US" dirty="0"/>
              <a:t>Are affirmative consent laws/rules actually legal? </a:t>
            </a:r>
          </a:p>
          <a:p>
            <a:pPr lvl="1"/>
            <a:r>
              <a:rPr lang="en-US" dirty="0"/>
              <a:t>State laws for affirmative consent are new, and there are not yet any judicial decisions that frame their legality</a:t>
            </a:r>
          </a:p>
          <a:p>
            <a:pPr lvl="1"/>
            <a:r>
              <a:rPr lang="en-US" dirty="0"/>
              <a:t>Higher education institutions have also not yet faced extensive legal challenges to their affirmative consent standards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274345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Sexual Violence</a:t>
            </a:r>
          </a:p>
        </p:txBody>
      </p:sp>
      <p:sp>
        <p:nvSpPr>
          <p:cNvPr id="3" name="Text Placeholder 99"/>
          <p:cNvSpPr>
            <a:spLocks noGrp="1"/>
          </p:cNvSpPr>
          <p:nvPr>
            <p:ph idx="1"/>
          </p:nvPr>
        </p:nvSpPr>
        <p:spPr/>
        <p:txBody>
          <a:bodyPr/>
          <a:lstStyle/>
          <a:p>
            <a:r>
              <a:rPr lang="en-US" dirty="0"/>
              <a:t>Rape prevention involves creating a culture and a community in which sexual violence is not tolerated</a:t>
            </a:r>
          </a:p>
          <a:p>
            <a:r>
              <a:rPr lang="en-US" dirty="0"/>
              <a:t>Green Dot Violence Prevention Strategy focuses on engaging bystanders to act against sexual violence</a:t>
            </a:r>
          </a:p>
          <a:p>
            <a:pPr lvl="1"/>
            <a:r>
              <a:rPr lang="en-US" dirty="0"/>
              <a:t>Overcoming shyness and lack of assertiveness, peer pressure, the “bystander effect,” and cultural norms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088528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Sexual Harassment</a:t>
            </a:r>
          </a:p>
        </p:txBody>
      </p:sp>
      <p:sp>
        <p:nvSpPr>
          <p:cNvPr id="27651" name="Text Placeholder 99"/>
          <p:cNvSpPr>
            <a:spLocks noGrp="1"/>
          </p:cNvSpPr>
          <p:nvPr>
            <p:ph idx="1"/>
          </p:nvPr>
        </p:nvSpPr>
        <p:spPr>
          <a:xfrm>
            <a:off x="457200" y="1298448"/>
            <a:ext cx="8229600" cy="4953001"/>
          </a:xfrm>
        </p:spPr>
        <p:txBody>
          <a:bodyPr/>
          <a:lstStyle/>
          <a:p>
            <a:r>
              <a:rPr lang="en-US" altLang="en-US" b="1" dirty="0"/>
              <a:t>Sexual harassment</a:t>
            </a:r>
            <a:r>
              <a:rPr lang="en-US" altLang="en-US" dirty="0"/>
              <a:t> includes two broad types of behavior or situations:</a:t>
            </a:r>
          </a:p>
          <a:p>
            <a:pPr lvl="1"/>
            <a:r>
              <a:rPr lang="en-US" altLang="en-US" dirty="0"/>
              <a:t>Person of authority who offers benefits for sexual favors or threatens retaliation for withholding sex</a:t>
            </a:r>
          </a:p>
          <a:p>
            <a:pPr lvl="1"/>
            <a:r>
              <a:rPr lang="en-US" altLang="en-US" dirty="0"/>
              <a:t>Suggestive language or intimidating conduct that creates a hostile atmosphere that interferes with a person’s work or academic performance</a:t>
            </a:r>
          </a:p>
          <a:p>
            <a:r>
              <a:rPr lang="en-US" altLang="en-US" dirty="0"/>
              <a:t>Is it harassment or flirting?</a:t>
            </a:r>
          </a:p>
          <a:p>
            <a:pPr lvl="1"/>
            <a:r>
              <a:rPr lang="en-US" altLang="en-US" dirty="0"/>
              <a:t>One person’s power over the other</a:t>
            </a:r>
          </a:p>
          <a:p>
            <a:pPr lvl="1"/>
            <a:r>
              <a:rPr lang="en-US" altLang="en-US" dirty="0"/>
              <a:t>Behavior that puts pressure on a person</a:t>
            </a:r>
          </a:p>
          <a:p>
            <a:pPr lvl="1"/>
            <a:r>
              <a:rPr lang="en-US" altLang="en-US" dirty="0"/>
              <a:t>Desire to end the interaction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Motor Vehicle Safety</a:t>
            </a:r>
          </a:p>
        </p:txBody>
      </p:sp>
      <p:sp>
        <p:nvSpPr>
          <p:cNvPr id="5123" name="Text Placeholder 99"/>
          <p:cNvSpPr>
            <a:spLocks noGrp="1"/>
          </p:cNvSpPr>
          <p:nvPr>
            <p:ph idx="1"/>
          </p:nvPr>
        </p:nvSpPr>
        <p:spPr/>
        <p:txBody>
          <a:bodyPr/>
          <a:lstStyle/>
          <a:p>
            <a:r>
              <a:rPr lang="en-US" altLang="en-US" dirty="0"/>
              <a:t>Factors contributing to motor vehicle crashes</a:t>
            </a:r>
          </a:p>
          <a:p>
            <a:pPr lvl="1"/>
            <a:r>
              <a:rPr lang="en-US" altLang="en-US" b="1" dirty="0"/>
              <a:t>Improper driving</a:t>
            </a:r>
            <a:r>
              <a:rPr lang="en-US" altLang="en-US" dirty="0"/>
              <a:t>: speeding, failing to yield the right of way, disregarding signals and stop signs, making improper turns, following too closely</a:t>
            </a:r>
          </a:p>
          <a:p>
            <a:pPr lvl="2"/>
            <a:r>
              <a:rPr lang="en-US" altLang="en-US" dirty="0"/>
              <a:t>Accounts for 85% of motor vehicle crashes</a:t>
            </a:r>
          </a:p>
          <a:p>
            <a:pPr lvl="1"/>
            <a:r>
              <a:rPr lang="en-US" altLang="en-US" b="1" dirty="0"/>
              <a:t>Defensive driving</a:t>
            </a:r>
            <a:r>
              <a:rPr lang="en-US" altLang="en-US" dirty="0"/>
              <a:t>: anticipating potential hazards by keeping your eyes on other drivers and monitoring conditions</a:t>
            </a:r>
          </a:p>
          <a:p>
            <a:pPr lvl="1"/>
            <a:r>
              <a:rPr lang="en-US" altLang="en-US" dirty="0"/>
              <a:t>Other factors that contribute to crashes:</a:t>
            </a:r>
          </a:p>
          <a:p>
            <a:pPr lvl="2"/>
            <a:r>
              <a:rPr lang="en-US" altLang="en-US" dirty="0"/>
              <a:t>Driver inattention</a:t>
            </a:r>
          </a:p>
          <a:p>
            <a:pPr lvl="2"/>
            <a:r>
              <a:rPr lang="en-US" altLang="en-US" dirty="0"/>
              <a:t>Aggressive driving; alcohol-impaired driving</a:t>
            </a:r>
          </a:p>
          <a:p>
            <a:pPr lvl="2"/>
            <a:r>
              <a:rPr lang="en-US" altLang="en-US" dirty="0"/>
              <a:t>Environmental hazards such as weather conditions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Stalking, Cyberstalking, </a:t>
            </a:r>
            <a:r>
              <a:rPr lang="en-US" dirty="0" smtClean="0"/>
              <a:t>and </a:t>
            </a:r>
            <a:r>
              <a:rPr lang="en-US" dirty="0" err="1" smtClean="0"/>
              <a:t>Cyberharassment</a:t>
            </a:r>
            <a:endParaRPr lang="en-US" dirty="0"/>
          </a:p>
        </p:txBody>
      </p:sp>
      <p:sp>
        <p:nvSpPr>
          <p:cNvPr id="28675" name="Text Placeholder 99"/>
          <p:cNvSpPr>
            <a:spLocks noGrp="1"/>
          </p:cNvSpPr>
          <p:nvPr>
            <p:ph idx="1"/>
          </p:nvPr>
        </p:nvSpPr>
        <p:spPr/>
        <p:txBody>
          <a:bodyPr/>
          <a:lstStyle/>
          <a:p>
            <a:r>
              <a:rPr lang="en-US" altLang="en-US" b="1" dirty="0"/>
              <a:t>Stalking</a:t>
            </a:r>
            <a:r>
              <a:rPr lang="en-US" altLang="en-US" dirty="0"/>
              <a:t>: malicious following, harassing, or threatening of one person by another</a:t>
            </a:r>
          </a:p>
          <a:p>
            <a:r>
              <a:rPr lang="en-US" altLang="en-US" b="1" dirty="0"/>
              <a:t>Cyberstalking</a:t>
            </a:r>
            <a:r>
              <a:rPr lang="en-US" altLang="en-US" dirty="0"/>
              <a:t>: use of electronic media to pursue, harass, or contact another person who has not solicited the contact</a:t>
            </a:r>
          </a:p>
          <a:p>
            <a:pPr lvl="1"/>
            <a:r>
              <a:rPr lang="en-US" altLang="en-US" dirty="0"/>
              <a:t>Threatening, harassing, sexually provocative e-mails; and online attacks or impersonation</a:t>
            </a:r>
          </a:p>
          <a:p>
            <a:pPr lvl="1"/>
            <a:r>
              <a:rPr lang="en-US" altLang="en-US" dirty="0"/>
              <a:t>Cyberharassment: tormenting e-mails, instant messages, blog entries, and website entries</a:t>
            </a:r>
          </a:p>
          <a:p>
            <a:pPr lvl="1"/>
            <a:r>
              <a:rPr lang="en-US" altLang="en-US" dirty="0"/>
              <a:t>Cyberbullying: among children and among college students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Intimate Partner Violence (</a:t>
            </a:r>
            <a:r>
              <a:rPr lang="en-US" dirty="0" smtClean="0"/>
              <a:t>1 of 4)</a:t>
            </a:r>
            <a:endParaRPr lang="en-US" dirty="0"/>
          </a:p>
        </p:txBody>
      </p:sp>
      <p:sp>
        <p:nvSpPr>
          <p:cNvPr id="32771" name="Text Placeholder 99"/>
          <p:cNvSpPr>
            <a:spLocks noGrp="1"/>
          </p:cNvSpPr>
          <p:nvPr>
            <p:ph idx="1"/>
          </p:nvPr>
        </p:nvSpPr>
        <p:spPr/>
        <p:txBody>
          <a:bodyPr/>
          <a:lstStyle/>
          <a:p>
            <a:r>
              <a:rPr lang="en-US" altLang="en-US" dirty="0"/>
              <a:t>Violence in families can be directed at any family member, but women, children, and older adults are the most vulnerable</a:t>
            </a:r>
          </a:p>
          <a:p>
            <a:r>
              <a:rPr lang="en-US" altLang="en-US" b="1" dirty="0"/>
              <a:t>Intimate partner violence or domestic violence</a:t>
            </a:r>
            <a:r>
              <a:rPr lang="en-US" altLang="en-US" dirty="0"/>
              <a:t> is abuse against one’s partner in an intimate relationship</a:t>
            </a:r>
          </a:p>
          <a:p>
            <a:pPr lvl="1"/>
            <a:r>
              <a:rPr lang="en-US" altLang="en-US" dirty="0"/>
              <a:t>Physical</a:t>
            </a:r>
          </a:p>
          <a:p>
            <a:pPr lvl="1"/>
            <a:r>
              <a:rPr lang="en-US" altLang="en-US" dirty="0"/>
              <a:t>Sexual</a:t>
            </a:r>
          </a:p>
          <a:p>
            <a:pPr lvl="1"/>
            <a:r>
              <a:rPr lang="en-US" altLang="en-US" dirty="0"/>
              <a:t>Threats</a:t>
            </a:r>
          </a:p>
          <a:p>
            <a:pPr lvl="1"/>
            <a:r>
              <a:rPr lang="en-US" altLang="en-US" dirty="0"/>
              <a:t>Emotional abuse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Intimate Partner Violence </a:t>
            </a:r>
            <a:r>
              <a:rPr lang="en-US" dirty="0" smtClean="0"/>
              <a:t>(2 of 4)</a:t>
            </a:r>
            <a:endParaRPr lang="en-US" dirty="0"/>
          </a:p>
        </p:txBody>
      </p:sp>
      <p:sp>
        <p:nvSpPr>
          <p:cNvPr id="30723" name="Text Placeholder 99"/>
          <p:cNvSpPr>
            <a:spLocks noGrp="1"/>
          </p:cNvSpPr>
          <p:nvPr>
            <p:ph idx="1"/>
          </p:nvPr>
        </p:nvSpPr>
        <p:spPr/>
        <p:txBody>
          <a:bodyPr/>
          <a:lstStyle/>
          <a:p>
            <a:r>
              <a:rPr lang="en-US" altLang="en-US" dirty="0"/>
              <a:t>Domestic violence is usually characterized by a </a:t>
            </a:r>
            <a:br>
              <a:rPr lang="en-US" altLang="en-US" dirty="0"/>
            </a:br>
            <a:r>
              <a:rPr lang="en-US" altLang="en-US" dirty="0"/>
              <a:t>cycle of abuse</a:t>
            </a:r>
          </a:p>
          <a:p>
            <a:pPr lvl="1"/>
            <a:r>
              <a:rPr lang="en-US" altLang="en-US" dirty="0"/>
              <a:t>Tension builds up</a:t>
            </a:r>
          </a:p>
          <a:p>
            <a:pPr lvl="1"/>
            <a:r>
              <a:rPr lang="en-US" altLang="en-US" dirty="0"/>
              <a:t>Violent outburst occurs</a:t>
            </a:r>
          </a:p>
          <a:p>
            <a:pPr lvl="1"/>
            <a:r>
              <a:rPr lang="en-US" altLang="en-US" dirty="0"/>
              <a:t>“Honeymoon” period follows, where often the abuser promises change</a:t>
            </a:r>
          </a:p>
          <a:p>
            <a:pPr lvl="1"/>
            <a:r>
              <a:rPr lang="en-US" altLang="en-US" dirty="0"/>
              <a:t>Violence does recur, and the cycle repeats</a:t>
            </a:r>
          </a:p>
          <a:p>
            <a:pPr lvl="1"/>
            <a:r>
              <a:rPr lang="en-US" altLang="en-US" dirty="0"/>
              <a:t>Sometimes referred to as </a:t>
            </a:r>
            <a:r>
              <a:rPr lang="en-US" altLang="en-US" b="1" dirty="0"/>
              <a:t>battered woman syndrome</a:t>
            </a:r>
            <a:r>
              <a:rPr lang="en-US" altLang="en-US" dirty="0"/>
              <a:t>, </a:t>
            </a:r>
            <a:br>
              <a:rPr lang="en-US" altLang="en-US" dirty="0"/>
            </a:br>
            <a:r>
              <a:rPr lang="en-US" altLang="en-US" dirty="0"/>
              <a:t>but can occur in any relationship</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Intimate Partner Violence (</a:t>
            </a:r>
            <a:r>
              <a:rPr lang="en-US" dirty="0" smtClean="0"/>
              <a:t>3 of 4)</a:t>
            </a:r>
            <a:endParaRPr lang="en-US" dirty="0"/>
          </a:p>
        </p:txBody>
      </p:sp>
      <p:sp>
        <p:nvSpPr>
          <p:cNvPr id="30723" name="Text Placeholder 99"/>
          <p:cNvSpPr>
            <a:spLocks noGrp="1"/>
          </p:cNvSpPr>
          <p:nvPr>
            <p:ph idx="1"/>
          </p:nvPr>
        </p:nvSpPr>
        <p:spPr/>
        <p:txBody>
          <a:bodyPr/>
          <a:lstStyle/>
          <a:p>
            <a:r>
              <a:rPr lang="en-US" altLang="en-US" dirty="0"/>
              <a:t>Dating violence is widespread: 43% of college women experience violent or abusive dating behaviors; 22% report actual physical abuse, sexual abuse, or threats of violence</a:t>
            </a:r>
          </a:p>
          <a:p>
            <a:r>
              <a:rPr lang="en-US" altLang="en-US" dirty="0"/>
              <a:t>If concerned that someone you know may be in an abusive relationship, encourage her or him to get support to leave the relationship and begin a new life</a:t>
            </a:r>
          </a:p>
          <a:p>
            <a:pPr lvl="1"/>
            <a:r>
              <a:rPr lang="en-US" altLang="en-US" dirty="0"/>
              <a:t>Help is available from social services, educational programs, hotlines, shelters, advocacy organizations, and more</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50452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Intimate Partner Violence (</a:t>
            </a:r>
            <a:r>
              <a:rPr lang="en-US" dirty="0" smtClean="0"/>
              <a:t>4 of 4)</a:t>
            </a:r>
            <a:endParaRPr lang="en-US" dirty="0"/>
          </a:p>
        </p:txBody>
      </p:sp>
      <p:sp>
        <p:nvSpPr>
          <p:cNvPr id="30723" name="Text Placeholder 99"/>
          <p:cNvSpPr>
            <a:spLocks noGrp="1"/>
          </p:cNvSpPr>
          <p:nvPr>
            <p:ph idx="1"/>
          </p:nvPr>
        </p:nvSpPr>
        <p:spPr>
          <a:xfrm>
            <a:off x="457200" y="1298448"/>
            <a:ext cx="8229600" cy="4953001"/>
          </a:xfrm>
        </p:spPr>
        <p:txBody>
          <a:bodyPr/>
          <a:lstStyle/>
          <a:p>
            <a:r>
              <a:rPr lang="en-US" altLang="en-US" dirty="0"/>
              <a:t>Sexual assaults, stalking, and intimate partner violence are a form of abuse known as coercive control</a:t>
            </a:r>
          </a:p>
          <a:p>
            <a:pPr lvl="1"/>
            <a:r>
              <a:rPr lang="en-US" altLang="en-US" dirty="0"/>
              <a:t>Dominating another through isolation, manipulation, degradation, micromanagement, sexual coercion, and/or possibly physical violence</a:t>
            </a:r>
          </a:p>
          <a:p>
            <a:r>
              <a:rPr lang="en-US" altLang="en-US" dirty="0"/>
              <a:t>Victims include all genders and sexual orientations, although it is usually men who exert it over women</a:t>
            </a:r>
          </a:p>
          <a:p>
            <a:r>
              <a:rPr lang="en-US" altLang="en-US" dirty="0"/>
              <a:t>Many colleges and universities now provide education on coercive control and have revised campus conduct codes to address coercive control</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546014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Hate Crimes and Terrorism</a:t>
            </a:r>
          </a:p>
        </p:txBody>
      </p:sp>
      <p:sp>
        <p:nvSpPr>
          <p:cNvPr id="32771" name="Text Placeholder 99"/>
          <p:cNvSpPr>
            <a:spLocks noGrp="1"/>
          </p:cNvSpPr>
          <p:nvPr>
            <p:ph idx="1"/>
          </p:nvPr>
        </p:nvSpPr>
        <p:spPr/>
        <p:txBody>
          <a:bodyPr/>
          <a:lstStyle/>
          <a:p>
            <a:r>
              <a:rPr lang="en-US" altLang="en-US" b="1" dirty="0"/>
              <a:t>Hate crimes</a:t>
            </a:r>
            <a:r>
              <a:rPr lang="en-US" altLang="en-US" dirty="0"/>
              <a:t>: crimes motivated by bias against the victim’s ethnicity, race, religion, sexual orientation, </a:t>
            </a:r>
            <a:br>
              <a:rPr lang="en-US" altLang="en-US" dirty="0"/>
            </a:br>
            <a:r>
              <a:rPr lang="en-US" altLang="en-US" dirty="0"/>
              <a:t>or disability</a:t>
            </a:r>
          </a:p>
          <a:p>
            <a:r>
              <a:rPr lang="en-US" altLang="en-US" b="1" dirty="0"/>
              <a:t>Terrorism</a:t>
            </a:r>
            <a:r>
              <a:rPr lang="en-US" altLang="en-US" dirty="0"/>
              <a:t>: violence directed against persons or property, including civilian populations, for the purpose of instilling fear and engendering a sense of helplessness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The Role of Guns: Facilitating Violence</a:t>
            </a:r>
          </a:p>
        </p:txBody>
      </p:sp>
      <p:sp>
        <p:nvSpPr>
          <p:cNvPr id="33795" name="Text Placeholder 99"/>
          <p:cNvSpPr>
            <a:spLocks noGrp="1"/>
          </p:cNvSpPr>
          <p:nvPr>
            <p:ph idx="1"/>
          </p:nvPr>
        </p:nvSpPr>
        <p:spPr/>
        <p:txBody>
          <a:bodyPr/>
          <a:lstStyle/>
          <a:p>
            <a:r>
              <a:rPr lang="en-US" altLang="en-US" dirty="0"/>
              <a:t>Guns contribute to the lethality of any violence</a:t>
            </a:r>
          </a:p>
          <a:p>
            <a:r>
              <a:rPr lang="en-US" altLang="en-US" dirty="0"/>
              <a:t>“Keep and bear arms” may not be as important today as in colonial times</a:t>
            </a:r>
          </a:p>
          <a:p>
            <a:pPr lvl="1"/>
            <a:r>
              <a:rPr lang="en-US" altLang="en-US" dirty="0"/>
              <a:t>Proponents of gun control support bans on the sale of assault guns, waiting periods for gun purchases, licensing of guns, restrictions on access by young people, and safer guns</a:t>
            </a:r>
          </a:p>
          <a:p>
            <a:pPr lvl="1"/>
            <a:r>
              <a:rPr lang="en-US" altLang="en-US" dirty="0"/>
              <a:t>Advocates for the right to bear arms include Students for Concealed Carry on Campus (SCCC); they often argue students need handguns for self-defense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Role of Media and Entertainment: Glorifying Violence</a:t>
            </a:r>
          </a:p>
        </p:txBody>
      </p:sp>
      <p:sp>
        <p:nvSpPr>
          <p:cNvPr id="34819" name="Text Placeholder 99"/>
          <p:cNvSpPr>
            <a:spLocks noGrp="1"/>
          </p:cNvSpPr>
          <p:nvPr>
            <p:ph idx="1"/>
          </p:nvPr>
        </p:nvSpPr>
        <p:spPr/>
        <p:txBody>
          <a:bodyPr/>
          <a:lstStyle/>
          <a:p>
            <a:r>
              <a:rPr lang="en-US" altLang="en-US" dirty="0"/>
              <a:t>Violent acts occur more frequently in movies and TV than in real life</a:t>
            </a:r>
          </a:p>
          <a:p>
            <a:pPr lvl="1"/>
            <a:r>
              <a:rPr lang="en-US" altLang="en-US" dirty="0"/>
              <a:t>Repeated exposure may lead to habituation and </a:t>
            </a:r>
            <a:r>
              <a:rPr lang="en-US" altLang="en-US" b="1" dirty="0"/>
              <a:t>desensitization</a:t>
            </a:r>
          </a:p>
          <a:p>
            <a:r>
              <a:rPr lang="en-US" altLang="en-US" dirty="0"/>
              <a:t>Prominent medical groups have concluded there is a connection between violence in mass media and aggressive behavior in children</a:t>
            </a:r>
          </a:p>
          <a:p>
            <a:r>
              <a:rPr lang="en-US" altLang="en-US" dirty="0"/>
              <a:t>Entertainment industry maintains these studies demonstrate only possible associations, and attempts at regulation would border on censorship</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Self-Defense Devices</a:t>
            </a:r>
          </a:p>
        </p:txBody>
      </p:sp>
      <p:sp>
        <p:nvSpPr>
          <p:cNvPr id="3" name="Text Placeholder 99"/>
          <p:cNvSpPr>
            <a:spLocks noGrp="1"/>
          </p:cNvSpPr>
          <p:nvPr>
            <p:ph idx="1"/>
          </p:nvPr>
        </p:nvSpPr>
        <p:spPr/>
        <p:txBody>
          <a:bodyPr/>
          <a:lstStyle/>
          <a:p>
            <a:r>
              <a:rPr lang="en-US" dirty="0"/>
              <a:t>Products that are wearable, lightweight, and concealable include pepper spray lipstick/perfume cases, defense keychains, rings that can activate a siren, and bracelets that detect a head injury</a:t>
            </a:r>
          </a:p>
          <a:p>
            <a:r>
              <a:rPr lang="en-US" dirty="0"/>
              <a:t>Smartphones and data connections can serve as </a:t>
            </a:r>
            <a:br>
              <a:rPr lang="en-US" dirty="0"/>
            </a:br>
            <a:r>
              <a:rPr lang="en-US" dirty="0"/>
              <a:t>a “guardian angel” with certain apps such as </a:t>
            </a:r>
            <a:br>
              <a:rPr lang="en-US" dirty="0"/>
            </a:br>
            <a:r>
              <a:rPr lang="en-US" dirty="0"/>
              <a:t>Life Button 24</a:t>
            </a:r>
          </a:p>
          <a:p>
            <a:r>
              <a:rPr lang="en-US" dirty="0"/>
              <a:t>Self-defense technology is not a replacement for being actively aware of your surroundings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05503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Checks</a:t>
            </a:r>
          </a:p>
        </p:txBody>
      </p:sp>
      <p:sp>
        <p:nvSpPr>
          <p:cNvPr id="3" name="Text Placeholder 99"/>
          <p:cNvSpPr>
            <a:spLocks noGrp="1"/>
          </p:cNvSpPr>
          <p:nvPr>
            <p:ph idx="1"/>
          </p:nvPr>
        </p:nvSpPr>
        <p:spPr/>
        <p:txBody>
          <a:bodyPr/>
          <a:lstStyle/>
          <a:p>
            <a:r>
              <a:rPr lang="en-US" dirty="0"/>
              <a:t>New strategy for protection against violence is checking the background of family friends, neighbors, and actual or potential intimate partners</a:t>
            </a:r>
          </a:p>
          <a:p>
            <a:pPr lvl="1"/>
            <a:r>
              <a:rPr lang="en-US" dirty="0"/>
              <a:t>Use Internet search engines to find publicly available data points from criminal, traffic, and arrest records</a:t>
            </a:r>
          </a:p>
          <a:p>
            <a:pPr lvl="1"/>
            <a:r>
              <a:rPr lang="en-US" dirty="0"/>
              <a:t>Many states now have public sex offender registries</a:t>
            </a:r>
          </a:p>
          <a:p>
            <a:pPr lvl="1"/>
            <a:r>
              <a:rPr lang="en-US" dirty="0"/>
              <a:t>There are also subscription-based people-search web sites </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07351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Contributing </a:t>
            </a:r>
            <a:r>
              <a:rPr lang="en-US" dirty="0" smtClean="0"/>
              <a:t>to</a:t>
            </a:r>
            <a:r>
              <a:rPr lang="en-US" baseline="0" dirty="0" smtClean="0"/>
              <a:t> </a:t>
            </a:r>
            <a:r>
              <a:rPr lang="en-US" dirty="0" smtClean="0"/>
              <a:t>Motor </a:t>
            </a:r>
            <a:r>
              <a:rPr lang="en-US" dirty="0"/>
              <a:t>Vehicle Crashes</a:t>
            </a:r>
          </a:p>
        </p:txBody>
      </p:sp>
      <p:sp>
        <p:nvSpPr>
          <p:cNvPr id="3" name="Text Placeholder 99"/>
          <p:cNvSpPr>
            <a:spLocks noGrp="1"/>
          </p:cNvSpPr>
          <p:nvPr>
            <p:ph idx="1"/>
          </p:nvPr>
        </p:nvSpPr>
        <p:spPr>
          <a:xfrm>
            <a:off x="457200" y="1524000"/>
            <a:ext cx="8229600" cy="4953001"/>
          </a:xfrm>
        </p:spPr>
        <p:txBody>
          <a:bodyPr/>
          <a:lstStyle/>
          <a:p>
            <a:r>
              <a:rPr lang="en-US" dirty="0"/>
              <a:t>Three main types of distraction:</a:t>
            </a:r>
          </a:p>
          <a:p>
            <a:pPr lvl="1"/>
            <a:r>
              <a:rPr lang="en-US" dirty="0"/>
              <a:t>Visual (taking eyes off the road)</a:t>
            </a:r>
          </a:p>
          <a:p>
            <a:pPr lvl="1"/>
            <a:r>
              <a:rPr lang="en-US" dirty="0"/>
              <a:t>Manual (hands off wheel)</a:t>
            </a:r>
          </a:p>
          <a:p>
            <a:pPr lvl="1"/>
            <a:r>
              <a:rPr lang="en-US" dirty="0"/>
              <a:t>Cognitive (mind off what person is doing)</a:t>
            </a:r>
          </a:p>
          <a:p>
            <a:r>
              <a:rPr lang="en-US" dirty="0"/>
              <a:t>Drivers under age 20 are the most likely to be involved in distraction-related crashes</a:t>
            </a:r>
          </a:p>
          <a:p>
            <a:pPr lvl="1"/>
            <a:r>
              <a:rPr lang="en-US" dirty="0"/>
              <a:t>Electronic devices visually and cognitively, and sometimes manually, distract drivers</a:t>
            </a:r>
          </a:p>
          <a:p>
            <a:r>
              <a:rPr lang="en-US" dirty="0"/>
              <a:t>Drowsiness reduces awareness of surroundings, impairs judgment, and slows reaction time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130154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Role of Communities </a:t>
            </a:r>
            <a:r>
              <a:rPr lang="en-US" dirty="0" smtClean="0"/>
              <a:t>and Campuses</a:t>
            </a:r>
            <a:r>
              <a:rPr lang="en-US" dirty="0"/>
              <a:t>: Promoting Safety</a:t>
            </a:r>
          </a:p>
        </p:txBody>
      </p:sp>
      <p:sp>
        <p:nvSpPr>
          <p:cNvPr id="35843" name="Text Placeholder 99"/>
          <p:cNvSpPr>
            <a:spLocks noGrp="1"/>
          </p:cNvSpPr>
          <p:nvPr>
            <p:ph idx="1"/>
          </p:nvPr>
        </p:nvSpPr>
        <p:spPr/>
        <p:txBody>
          <a:bodyPr/>
          <a:lstStyle/>
          <a:p>
            <a:r>
              <a:rPr lang="en-US" altLang="en-US" dirty="0"/>
              <a:t>Communities can help provide safe physical environments that are less conducive to criminal activity</a:t>
            </a:r>
          </a:p>
          <a:p>
            <a:pPr lvl="1"/>
            <a:r>
              <a:rPr lang="en-US" altLang="en-US" dirty="0"/>
              <a:t>Neighborhoods where people look out for each other </a:t>
            </a:r>
            <a:br>
              <a:rPr lang="en-US" altLang="en-US" dirty="0"/>
            </a:br>
            <a:r>
              <a:rPr lang="en-US" altLang="en-US" dirty="0"/>
              <a:t>are less inviting</a:t>
            </a:r>
          </a:p>
          <a:p>
            <a:r>
              <a:rPr lang="en-US" altLang="en-US" dirty="0"/>
              <a:t>College campuses need to continue and adapt prevention efforts and to promote gender equality, healthy relationships, healthy sexuality, and civility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Campus Parties</a:t>
            </a:r>
          </a:p>
        </p:txBody>
      </p:sp>
      <p:sp>
        <p:nvSpPr>
          <p:cNvPr id="35843" name="Text Placeholder 99"/>
          <p:cNvSpPr>
            <a:spLocks noGrp="1"/>
          </p:cNvSpPr>
          <p:nvPr>
            <p:ph idx="1"/>
          </p:nvPr>
        </p:nvSpPr>
        <p:spPr/>
        <p:txBody>
          <a:bodyPr/>
          <a:lstStyle/>
          <a:p>
            <a:r>
              <a:rPr lang="en-US" altLang="en-US" dirty="0"/>
              <a:t>About 58% percent of fraternity and sorority members prefer to maintain a double standard that prohibits sororities from hosting parties with alcohol but permits alcohol in fraternities</a:t>
            </a:r>
          </a:p>
          <a:p>
            <a:r>
              <a:rPr lang="en-US" altLang="en-US" dirty="0"/>
              <a:t>Some argue sororities should be allowed to have alcohol at their parties, and that the risk of sexual assault would be lower while drinking “on their own turf”</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599450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Campus Security Drones</a:t>
            </a:r>
          </a:p>
        </p:txBody>
      </p:sp>
      <p:sp>
        <p:nvSpPr>
          <p:cNvPr id="35843" name="Text Placeholder 99"/>
          <p:cNvSpPr>
            <a:spLocks noGrp="1"/>
          </p:cNvSpPr>
          <p:nvPr>
            <p:ph idx="1"/>
          </p:nvPr>
        </p:nvSpPr>
        <p:spPr/>
        <p:txBody>
          <a:bodyPr/>
          <a:lstStyle/>
          <a:p>
            <a:r>
              <a:rPr lang="en-US" altLang="en-US" dirty="0"/>
              <a:t>Drone development is shifting from predominantly military uses to safety and security services</a:t>
            </a:r>
          </a:p>
          <a:p>
            <a:r>
              <a:rPr lang="en-US" altLang="en-US" dirty="0"/>
              <a:t>Using drones to improve campus safety</a:t>
            </a:r>
          </a:p>
          <a:p>
            <a:pPr lvl="1"/>
            <a:r>
              <a:rPr lang="en-US" altLang="en-US" dirty="0"/>
              <a:t>Monitoring walking trails, secluded areas, and parking lots</a:t>
            </a:r>
          </a:p>
          <a:p>
            <a:pPr lvl="1"/>
            <a:r>
              <a:rPr lang="en-US" altLang="en-US" dirty="0"/>
              <a:t>Uber-like drone escort service</a:t>
            </a:r>
          </a:p>
          <a:p>
            <a:r>
              <a:rPr lang="en-US" altLang="en-US" dirty="0"/>
              <a:t>Balancing safety and privacy</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364325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a:t>
            </a:r>
          </a:p>
        </p:txBody>
      </p:sp>
      <p:sp>
        <p:nvSpPr>
          <p:cNvPr id="3" name="Text Placeholder 99"/>
          <p:cNvSpPr>
            <a:spLocks noGrp="1"/>
          </p:cNvSpPr>
          <p:nvPr>
            <p:ph idx="1"/>
          </p:nvPr>
        </p:nvSpPr>
        <p:spPr/>
        <p:txBody>
          <a:bodyPr/>
          <a:lstStyle/>
          <a:p>
            <a:r>
              <a:rPr lang="en-US" dirty="0"/>
              <a:t>How does injury affect personal health?</a:t>
            </a:r>
          </a:p>
          <a:p>
            <a:r>
              <a:rPr lang="en-US" dirty="0"/>
              <a:t>What are the leading causes of injury-related death?</a:t>
            </a:r>
          </a:p>
          <a:p>
            <a:r>
              <a:rPr lang="en-US" dirty="0"/>
              <a:t>How does violence affect personal health?</a:t>
            </a:r>
          </a:p>
          <a:p>
            <a:r>
              <a:rPr lang="en-US" dirty="0"/>
              <a:t>What forms does violence take in our society?</a:t>
            </a:r>
          </a:p>
          <a:p>
            <a:r>
              <a:rPr lang="en-US" dirty="0"/>
              <a:t>What are strategies to prevent violence?</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668701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277230"/>
            <a:ext cx="8851392" cy="972589"/>
          </a:xfrm>
        </p:spPr>
        <p:txBody>
          <a:bodyPr/>
          <a:lstStyle/>
          <a:p>
            <a:r>
              <a:rPr lang="en-US" dirty="0"/>
              <a:t>Approaches to Motor Vehicle Safety (</a:t>
            </a:r>
            <a:r>
              <a:rPr lang="en-US" dirty="0" smtClean="0"/>
              <a:t>1 of 2)</a:t>
            </a:r>
            <a:endParaRPr lang="en-US" dirty="0"/>
          </a:p>
        </p:txBody>
      </p:sp>
      <p:sp>
        <p:nvSpPr>
          <p:cNvPr id="7171" name="Text Placeholder 99"/>
          <p:cNvSpPr>
            <a:spLocks noGrp="1"/>
          </p:cNvSpPr>
          <p:nvPr>
            <p:ph idx="1"/>
          </p:nvPr>
        </p:nvSpPr>
        <p:spPr>
          <a:xfrm>
            <a:off x="457200" y="1298448"/>
            <a:ext cx="8229600" cy="4953001"/>
          </a:xfrm>
        </p:spPr>
        <p:txBody>
          <a:bodyPr/>
          <a:lstStyle/>
          <a:p>
            <a:r>
              <a:rPr lang="en-US" altLang="en-US" dirty="0"/>
              <a:t>NHTSA standards</a:t>
            </a:r>
          </a:p>
          <a:p>
            <a:pPr>
              <a:spcBef>
                <a:spcPts val="1800"/>
              </a:spcBef>
            </a:pPr>
            <a:r>
              <a:rPr lang="en-US" altLang="en-US" dirty="0"/>
              <a:t>Effective restraint systems</a:t>
            </a:r>
          </a:p>
          <a:p>
            <a:pPr lvl="1"/>
            <a:r>
              <a:rPr lang="en-US" altLang="en-US" dirty="0"/>
              <a:t>Seat belts reduce the risk of fatal injuries by 47%</a:t>
            </a:r>
          </a:p>
          <a:p>
            <a:pPr lvl="1"/>
            <a:r>
              <a:rPr lang="en-US" altLang="en-US" dirty="0"/>
              <a:t>Airbags are a </a:t>
            </a:r>
            <a:r>
              <a:rPr lang="en-US" altLang="en-US" b="1" dirty="0"/>
              <a:t>passive restraint</a:t>
            </a:r>
            <a:r>
              <a:rPr lang="en-US" altLang="en-US" dirty="0"/>
              <a:t> that protects passengers from impact with the interior of the vehicle in a crash </a:t>
            </a:r>
          </a:p>
          <a:p>
            <a:pPr lvl="1"/>
            <a:r>
              <a:rPr lang="en-US" altLang="en-US" dirty="0"/>
              <a:t>Child seats and booster seats</a:t>
            </a:r>
          </a:p>
          <a:p>
            <a:pPr>
              <a:spcBef>
                <a:spcPts val="1800"/>
              </a:spcBef>
            </a:pPr>
            <a:r>
              <a:rPr lang="en-US" altLang="en-US" dirty="0"/>
              <a:t>Pet restraints</a:t>
            </a:r>
          </a:p>
          <a:p>
            <a:pPr lvl="1"/>
            <a:r>
              <a:rPr lang="en-US" altLang="en-US" dirty="0"/>
              <a:t>Only one in six people use animal restraints such as harnesses, pet vehicle seats, or pet carriers</a:t>
            </a:r>
          </a:p>
          <a:p>
            <a:pPr lvl="1"/>
            <a:r>
              <a:rPr lang="en-US" altLang="en-US" dirty="0"/>
              <a:t>Unrestrained pets can cause serious injury to the driver and passengers in the event of an accident</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228600"/>
            <a:ext cx="8851392" cy="1069848"/>
          </a:xfrm>
        </p:spPr>
        <p:txBody>
          <a:bodyPr/>
          <a:lstStyle/>
          <a:p>
            <a:r>
              <a:rPr lang="en-US" dirty="0"/>
              <a:t>Approaches to Motor Vehicle Safety (</a:t>
            </a:r>
            <a:r>
              <a:rPr lang="en-US" dirty="0" smtClean="0"/>
              <a:t>2 of 2)</a:t>
            </a:r>
            <a:endParaRPr lang="en-US" dirty="0"/>
          </a:p>
        </p:txBody>
      </p:sp>
      <p:sp>
        <p:nvSpPr>
          <p:cNvPr id="7171" name="Text Placeholder 99"/>
          <p:cNvSpPr>
            <a:spLocks noGrp="1"/>
          </p:cNvSpPr>
          <p:nvPr>
            <p:ph idx="1"/>
          </p:nvPr>
        </p:nvSpPr>
        <p:spPr/>
        <p:txBody>
          <a:bodyPr/>
          <a:lstStyle/>
          <a:p>
            <a:r>
              <a:rPr lang="en-US" altLang="en-US" dirty="0"/>
              <a:t>Motorcycle safety</a:t>
            </a:r>
          </a:p>
          <a:p>
            <a:pPr lvl="1"/>
            <a:r>
              <a:rPr lang="en-US" altLang="en-US" dirty="0"/>
              <a:t>Motorcyclists are about five times more likely to die in a crash than passenger car occupants</a:t>
            </a:r>
          </a:p>
          <a:p>
            <a:pPr lvl="1"/>
            <a:r>
              <a:rPr lang="en-US" altLang="en-US" dirty="0"/>
              <a:t>Factors include lack of proper training, distraction, alcohol, and environmental conditions</a:t>
            </a:r>
          </a:p>
          <a:p>
            <a:pPr lvl="1"/>
            <a:r>
              <a:rPr lang="en-US" altLang="en-US" dirty="0"/>
              <a:t>Use of a helmet is important</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52622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Bicycle Safety</a:t>
            </a:r>
          </a:p>
        </p:txBody>
      </p:sp>
      <p:sp>
        <p:nvSpPr>
          <p:cNvPr id="9219" name="Text Placeholder 99"/>
          <p:cNvSpPr>
            <a:spLocks noGrp="1"/>
          </p:cNvSpPr>
          <p:nvPr>
            <p:ph idx="1"/>
          </p:nvPr>
        </p:nvSpPr>
        <p:spPr/>
        <p:txBody>
          <a:bodyPr/>
          <a:lstStyle/>
          <a:p>
            <a:r>
              <a:rPr lang="en-US" altLang="en-US" dirty="0"/>
              <a:t>Cyclists should make sure their bike fits properly, that they wear a helmet, and that they employ safe cycling practices</a:t>
            </a:r>
          </a:p>
          <a:p>
            <a:r>
              <a:rPr lang="en-US" altLang="en-US" dirty="0"/>
              <a:t>Making cyclists visible to other vehicle operators is the biggest safety problem</a:t>
            </a:r>
          </a:p>
          <a:p>
            <a:r>
              <a:rPr lang="en-US" altLang="en-US" dirty="0"/>
              <a:t>Bicycles are vehicles; cyclists must follow traffic laws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Pedestrian Safety</a:t>
            </a:r>
          </a:p>
        </p:txBody>
      </p:sp>
      <p:sp>
        <p:nvSpPr>
          <p:cNvPr id="9219" name="Text Placeholder 99"/>
          <p:cNvSpPr>
            <a:spLocks noGrp="1"/>
          </p:cNvSpPr>
          <p:nvPr>
            <p:ph idx="1"/>
          </p:nvPr>
        </p:nvSpPr>
        <p:spPr/>
        <p:txBody>
          <a:bodyPr/>
          <a:lstStyle/>
          <a:p>
            <a:r>
              <a:rPr lang="en-US" altLang="en-US" dirty="0"/>
              <a:t>About 45% of deaths occur when pedestrians enter or cross streets, and 10% occur when pedestrians are walking in the roadway</a:t>
            </a:r>
          </a:p>
          <a:p>
            <a:r>
              <a:rPr lang="en-US" altLang="en-US" dirty="0"/>
              <a:t>Dangerous pedestrian practices</a:t>
            </a:r>
          </a:p>
          <a:p>
            <a:pPr lvl="1"/>
            <a:r>
              <a:rPr lang="en-US" altLang="en-US" dirty="0"/>
              <a:t>Using a smartphone while walking, aka </a:t>
            </a:r>
            <a:r>
              <a:rPr lang="en-US" altLang="en-US" i="1" dirty="0"/>
              <a:t>smartphone zombie</a:t>
            </a:r>
          </a:p>
          <a:p>
            <a:pPr lvl="1"/>
            <a:r>
              <a:rPr lang="en-US" altLang="en-US" dirty="0"/>
              <a:t>Drunk walking</a:t>
            </a:r>
          </a:p>
          <a:p>
            <a:r>
              <a:rPr lang="en-US" altLang="en-US" dirty="0"/>
              <a:t>At night, take steps to be visible</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74978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Recreational Safety</a:t>
            </a:r>
          </a:p>
        </p:txBody>
      </p:sp>
      <p:sp>
        <p:nvSpPr>
          <p:cNvPr id="10243" name="Text Placeholder 99"/>
          <p:cNvSpPr>
            <a:spLocks noGrp="1"/>
          </p:cNvSpPr>
          <p:nvPr>
            <p:ph idx="1"/>
          </p:nvPr>
        </p:nvSpPr>
        <p:spPr>
          <a:xfrm>
            <a:off x="457200" y="1275002"/>
            <a:ext cx="8229600" cy="4953001"/>
          </a:xfrm>
        </p:spPr>
        <p:txBody>
          <a:bodyPr/>
          <a:lstStyle/>
          <a:p>
            <a:r>
              <a:rPr lang="en-US" altLang="en-US" dirty="0"/>
              <a:t>Injuries occur in a variety of recreational activities</a:t>
            </a:r>
          </a:p>
          <a:p>
            <a:pPr lvl="1"/>
            <a:r>
              <a:rPr lang="en-US" altLang="en-US" dirty="0"/>
              <a:t>Alcohol is a factor in many injuries and deaths</a:t>
            </a:r>
          </a:p>
          <a:p>
            <a:pPr>
              <a:spcBef>
                <a:spcPts val="1800"/>
              </a:spcBef>
            </a:pPr>
            <a:r>
              <a:rPr lang="en-US" altLang="en-US" dirty="0"/>
              <a:t>About ten people drown every day in the U.S.</a:t>
            </a:r>
          </a:p>
          <a:p>
            <a:pPr lvl="1"/>
            <a:r>
              <a:rPr lang="en-US" altLang="en-US" dirty="0"/>
              <a:t>About half of drownings occur in natural water settings</a:t>
            </a:r>
          </a:p>
          <a:p>
            <a:pPr lvl="1"/>
            <a:r>
              <a:rPr lang="en-US" altLang="en-US" dirty="0"/>
              <a:t>Life jackets or </a:t>
            </a:r>
            <a:r>
              <a:rPr lang="en-US" altLang="en-US" b="1" dirty="0"/>
              <a:t>personal flotation devices (PFDs)</a:t>
            </a:r>
            <a:r>
              <a:rPr lang="en-US" altLang="en-US" dirty="0"/>
              <a:t> are essential protection</a:t>
            </a:r>
          </a:p>
          <a:p>
            <a:pPr>
              <a:spcBef>
                <a:spcPts val="1800"/>
              </a:spcBef>
            </a:pPr>
            <a:r>
              <a:rPr lang="en-US" altLang="en-US" dirty="0"/>
              <a:t>Rock-climbing is relatively safe; attention to equipment and instruction can lower the risks</a:t>
            </a:r>
          </a:p>
          <a:p>
            <a:pPr>
              <a:spcBef>
                <a:spcPts val="1800"/>
              </a:spcBef>
            </a:pPr>
            <a:r>
              <a:rPr lang="en-US" altLang="en-US" dirty="0"/>
              <a:t>Drones, or unmanned aerial vehicles (UAVs), can cause serious injury if used unsafely</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563</TotalTime>
  <Words>2786</Words>
  <Application>Microsoft Office PowerPoint</Application>
  <PresentationFormat>On-screen Show (4:3)</PresentationFormat>
  <Paragraphs>252</Paragraphs>
  <Slides>43</Slides>
  <Notes>1</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43</vt:i4>
      </vt:variant>
    </vt:vector>
  </HeadingPairs>
  <TitlesOfParts>
    <vt:vector size="53"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16: Injury and Violence</vt:lpstr>
      <vt:lpstr>Injury: Creating Safe Environments</vt:lpstr>
      <vt:lpstr>Motor Vehicle Safety</vt:lpstr>
      <vt:lpstr>Factors Contributing to Motor Vehicle Crashes</vt:lpstr>
      <vt:lpstr>Approaches to Motor Vehicle Safety (1 of 2)</vt:lpstr>
      <vt:lpstr>Approaches to Motor Vehicle Safety (2 of 2)</vt:lpstr>
      <vt:lpstr>Bicycle Safety</vt:lpstr>
      <vt:lpstr>Pedestrian Safety</vt:lpstr>
      <vt:lpstr>Recreational Safety</vt:lpstr>
      <vt:lpstr>Home Safety</vt:lpstr>
      <vt:lpstr>Providing Emergency Aid</vt:lpstr>
      <vt:lpstr>Computer Use</vt:lpstr>
      <vt:lpstr>Figure 16.2 Proper workstation setup.</vt:lpstr>
      <vt:lpstr>Figure 16.3 Carpal tunnel syndrome (CTS).</vt:lpstr>
      <vt:lpstr>Natural Disasters</vt:lpstr>
      <vt:lpstr>Violence: Working Toward Prevention</vt:lpstr>
      <vt:lpstr>What Accounts for Violence?</vt:lpstr>
      <vt:lpstr>Violence on the College Campus</vt:lpstr>
      <vt:lpstr>Hazing and Hate Speech</vt:lpstr>
      <vt:lpstr>Sexual Violence</vt:lpstr>
      <vt:lpstr>Rape (1 of 4)</vt:lpstr>
      <vt:lpstr>Rape (2 of 4)</vt:lpstr>
      <vt:lpstr>Rape (3 of 4)</vt:lpstr>
      <vt:lpstr>Rape (4 of 4)</vt:lpstr>
      <vt:lpstr>What to Do If You Are Raped</vt:lpstr>
      <vt:lpstr>Campus Responses to Sexual Assault Complaints</vt:lpstr>
      <vt:lpstr>Affirmative Consent</vt:lpstr>
      <vt:lpstr>Preventing Sexual Violence</vt:lpstr>
      <vt:lpstr>Sexual Harassment</vt:lpstr>
      <vt:lpstr>Stalking, Cyberstalking, and Cyberharassment</vt:lpstr>
      <vt:lpstr>Intimate Partner Violence (1 of 4)</vt:lpstr>
      <vt:lpstr>Intimate Partner Violence (2 of 4)</vt:lpstr>
      <vt:lpstr>Intimate Partner Violence (3 of 4)</vt:lpstr>
      <vt:lpstr>Intimate Partner Violence (4 of 4)</vt:lpstr>
      <vt:lpstr>Hate Crimes and Terrorism</vt:lpstr>
      <vt:lpstr>The Role of Guns: Facilitating Violence</vt:lpstr>
      <vt:lpstr>The Role of Media and Entertainment: Glorifying Violence</vt:lpstr>
      <vt:lpstr>Self-Defense Devices</vt:lpstr>
      <vt:lpstr>Background Checks</vt:lpstr>
      <vt:lpstr>The Role of Communities and Campuses: Promoting Safety</vt:lpstr>
      <vt:lpstr>Campus Parties</vt:lpstr>
      <vt:lpstr>Campus Security Drones</vt:lpstr>
      <vt:lpstr>In Review</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 Injury and Violence</dc:title>
  <dc:creator>bekbek</dc:creator>
  <cp:lastModifiedBy>Jayachandran Raja</cp:lastModifiedBy>
  <cp:revision>76</cp:revision>
  <dcterms:created xsi:type="dcterms:W3CDTF">2012-07-01T14:46:59Z</dcterms:created>
  <dcterms:modified xsi:type="dcterms:W3CDTF">2018-10-08T11:44:54Z</dcterms:modified>
</cp:coreProperties>
</file>