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3.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4.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5.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6.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 id="2147483757" r:id="rId2"/>
    <p:sldMasterId id="2147483774" r:id="rId3"/>
    <p:sldMasterId id="2147483797" r:id="rId4"/>
    <p:sldMasterId id="2147483819" r:id="rId5"/>
    <p:sldMasterId id="2147483824" r:id="rId6"/>
    <p:sldMasterId id="2147483829" r:id="rId7"/>
  </p:sldMasterIdLst>
  <p:notesMasterIdLst>
    <p:notesMasterId r:id="rId53"/>
  </p:notesMasterIdLst>
  <p:sldIdLst>
    <p:sldId id="315" r:id="rId8"/>
    <p:sldId id="257" r:id="rId9"/>
    <p:sldId id="286" r:id="rId10"/>
    <p:sldId id="258" r:id="rId11"/>
    <p:sldId id="291" r:id="rId12"/>
    <p:sldId id="259" r:id="rId13"/>
    <p:sldId id="292" r:id="rId14"/>
    <p:sldId id="260" r:id="rId15"/>
    <p:sldId id="293" r:id="rId16"/>
    <p:sldId id="261" r:id="rId17"/>
    <p:sldId id="262" r:id="rId18"/>
    <p:sldId id="263" r:id="rId19"/>
    <p:sldId id="294" r:id="rId20"/>
    <p:sldId id="314" r:id="rId21"/>
    <p:sldId id="295" r:id="rId22"/>
    <p:sldId id="296" r:id="rId23"/>
    <p:sldId id="297" r:id="rId24"/>
    <p:sldId id="298" r:id="rId25"/>
    <p:sldId id="299" r:id="rId26"/>
    <p:sldId id="265" r:id="rId27"/>
    <p:sldId id="266" r:id="rId28"/>
    <p:sldId id="300" r:id="rId29"/>
    <p:sldId id="301" r:id="rId30"/>
    <p:sldId id="267" r:id="rId31"/>
    <p:sldId id="268" r:id="rId32"/>
    <p:sldId id="289" r:id="rId33"/>
    <p:sldId id="302" r:id="rId34"/>
    <p:sldId id="304" r:id="rId35"/>
    <p:sldId id="303" r:id="rId36"/>
    <p:sldId id="305" r:id="rId37"/>
    <p:sldId id="306" r:id="rId38"/>
    <p:sldId id="308" r:id="rId39"/>
    <p:sldId id="307" r:id="rId40"/>
    <p:sldId id="309" r:id="rId41"/>
    <p:sldId id="274" r:id="rId42"/>
    <p:sldId id="275" r:id="rId43"/>
    <p:sldId id="276" r:id="rId44"/>
    <p:sldId id="279" r:id="rId45"/>
    <p:sldId id="310" r:id="rId46"/>
    <p:sldId id="280" r:id="rId47"/>
    <p:sldId id="284" r:id="rId48"/>
    <p:sldId id="311" r:id="rId49"/>
    <p:sldId id="316" r:id="rId50"/>
    <p:sldId id="312" r:id="rId51"/>
    <p:sldId id="313" r:id="rId5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288DA3DC-57D8-4D50-8040-C93F23B44076}">
          <p14:sldIdLst>
            <p14:sldId id="315"/>
            <p14:sldId id="257"/>
            <p14:sldId id="286"/>
            <p14:sldId id="258"/>
            <p14:sldId id="291"/>
            <p14:sldId id="259"/>
            <p14:sldId id="292"/>
            <p14:sldId id="260"/>
            <p14:sldId id="293"/>
            <p14:sldId id="261"/>
            <p14:sldId id="262"/>
            <p14:sldId id="263"/>
            <p14:sldId id="294"/>
            <p14:sldId id="314"/>
            <p14:sldId id="295"/>
            <p14:sldId id="296"/>
            <p14:sldId id="297"/>
            <p14:sldId id="298"/>
            <p14:sldId id="299"/>
            <p14:sldId id="265"/>
            <p14:sldId id="266"/>
            <p14:sldId id="300"/>
            <p14:sldId id="301"/>
            <p14:sldId id="267"/>
            <p14:sldId id="268"/>
            <p14:sldId id="289"/>
            <p14:sldId id="302"/>
            <p14:sldId id="304"/>
            <p14:sldId id="303"/>
            <p14:sldId id="305"/>
            <p14:sldId id="306"/>
            <p14:sldId id="308"/>
            <p14:sldId id="307"/>
            <p14:sldId id="309"/>
            <p14:sldId id="274"/>
            <p14:sldId id="275"/>
            <p14:sldId id="276"/>
            <p14:sldId id="279"/>
            <p14:sldId id="310"/>
            <p14:sldId id="280"/>
            <p14:sldId id="284"/>
            <p14:sldId id="311"/>
            <p14:sldId id="316"/>
            <p14:sldId id="312"/>
            <p14:sldId id="313"/>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78" autoAdjust="0"/>
    <p:restoredTop sz="94316" autoAdjust="0"/>
  </p:normalViewPr>
  <p:slideViewPr>
    <p:cSldViewPr>
      <p:cViewPr varScale="1">
        <p:scale>
          <a:sx n="106" d="100"/>
          <a:sy n="106" d="100"/>
        </p:scale>
        <p:origin x="1020" y="78"/>
      </p:cViewPr>
      <p:guideLst>
        <p:guide orient="horz" pos="2160"/>
        <p:guide pos="2880"/>
      </p:guideLst>
    </p:cSldViewPr>
  </p:slideViewPr>
  <p:outlineViewPr>
    <p:cViewPr>
      <p:scale>
        <a:sx n="33" d="100"/>
        <a:sy n="33" d="100"/>
      </p:scale>
      <p:origin x="0" y="244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notesMaster" Target="notesMasters/notesMaster1.xml"/><Relationship Id="rId58" Type="http://schemas.microsoft.com/office/2015/10/relationships/revisionInfo" Target="revisionInfo.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D719DEFB-F078-4FB4-AE8F-AF56B860E7FE}" type="datetimeFigureOut">
              <a:rPr lang="en-US"/>
              <a:pPr>
                <a:defRPr/>
              </a:pPr>
              <a:t>10/8/2018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26B5CD34-3F16-4D2B-91A1-6214E2F2B08B}" type="slidenum">
              <a:rPr lang="en-US" altLang="en-US"/>
              <a:pPr/>
              <a:t>‹#›</a:t>
            </a:fld>
            <a:endParaRPr lang="en-US" altLang="en-US" dirty="0"/>
          </a:p>
        </p:txBody>
      </p:sp>
    </p:spTree>
    <p:extLst>
      <p:ext uri="{BB962C8B-B14F-4D97-AF65-F5344CB8AC3E}">
        <p14:creationId xmlns:p14="http://schemas.microsoft.com/office/powerpoint/2010/main" val="9119001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US" sz="1200" b="0" i="0" u="none" strike="noStrike" kern="1200" cap="none" spc="0" normalizeH="0" baseline="0" noProof="0" dirty="0" smtClean="0">
              <a:ln>
                <a:noFill/>
              </a:ln>
              <a:solidFill>
                <a:srgbClr val="6A6A6A"/>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4B9DEE2-3C86-4345-AA0C-BA8265FFB95F}" type="slidenum">
              <a:rPr lang="en-US" altLang="en-US" smtClean="0"/>
              <a:pPr/>
              <a:t>1</a:t>
            </a:fld>
            <a:endParaRPr lang="en-US" altLang="en-US" dirty="0"/>
          </a:p>
        </p:txBody>
      </p:sp>
    </p:spTree>
    <p:extLst>
      <p:ext uri="{BB962C8B-B14F-4D97-AF65-F5344CB8AC3E}">
        <p14:creationId xmlns:p14="http://schemas.microsoft.com/office/powerpoint/2010/main" val="73434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7766977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81092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447800"/>
            <a:ext cx="8229600" cy="4724399"/>
          </a:xfrm>
          <a:prstGeom prst="rect">
            <a:avLst/>
          </a:prstGeom>
        </p:spPr>
        <p:txBody>
          <a:bodyPr/>
          <a:lstStyle>
            <a:lvl1pPr marL="0" indent="0">
              <a:spcBef>
                <a:spcPts val="2400"/>
              </a:spcBef>
              <a:buNone/>
              <a:defRPr sz="2800"/>
            </a:lvl1pPr>
            <a:lvl2pPr>
              <a:defRPr sz="2400"/>
            </a:lvl2pPr>
            <a:lvl3pPr>
              <a:defRPr sz="2000"/>
            </a:lvl3pPr>
            <a:lvl4pP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 2019 McGraw-Hill </a:t>
            </a:r>
            <a:r>
              <a:rPr kumimoji="0" lang="en-US" sz="3200" b="0" i="0" u="none" strike="noStrike" kern="1200" cap="none" spc="0" normalizeH="0" baseline="0" noProof="0" dirty="0">
                <a:ln>
                  <a:noFill/>
                </a:ln>
                <a:solidFill>
                  <a:srgbClr val="6A6A6A"/>
                </a:solidFill>
                <a:effectLst/>
                <a:uLnTx/>
                <a:uFillTx/>
                <a:latin typeface="Calibri"/>
                <a:ea typeface="+mn-ea"/>
                <a:cs typeface="+mn-cs"/>
              </a:rPr>
              <a:t>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20327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9600616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7308170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478383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229240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Slide Number Placeholder 5"/>
          <p:cNvSpPr>
            <a:spLocks noGrp="1"/>
          </p:cNvSpPr>
          <p:nvPr>
            <p:ph type="sldNum" sz="quarter" idx="10"/>
          </p:nvPr>
        </p:nvSpPr>
        <p:spPr/>
        <p:txBody>
          <a:bodyPr/>
          <a:lstStyle>
            <a:lvl1pPr>
              <a:defRPr/>
            </a:lvl1pPr>
          </a:lstStyle>
          <a:p>
            <a:fld id="{13CDE530-35F2-49B6-A802-C5B1B98F1423}" type="slidenum">
              <a:rPr lang="en-US" altLang="en-US" smtClean="0"/>
              <a:pPr/>
              <a:t>‹#›</a:t>
            </a:fld>
            <a:endParaRPr lang="en-US" altLang="en-US" dirty="0"/>
          </a:p>
        </p:txBody>
      </p:sp>
    </p:spTree>
    <p:extLst>
      <p:ext uri="{BB962C8B-B14F-4D97-AF65-F5344CB8AC3E}">
        <p14:creationId xmlns:p14="http://schemas.microsoft.com/office/powerpoint/2010/main" val="2041302028"/>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46550"/>
          </a:xfrm>
        </p:spPr>
        <p:txBody>
          <a:bodyPr/>
          <a:lstStyle>
            <a:lvl1pPr algn="l">
              <a:defRPr b="1">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3886200"/>
            <a:ext cx="7086600" cy="1752600"/>
          </a:xfrm>
        </p:spPr>
        <p:txBody>
          <a:bodyPr/>
          <a:lstStyle>
            <a:lvl1pPr marL="0" indent="0" algn="l">
              <a:buNone/>
              <a:defRPr sz="3600" i="0"/>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4" name="Rectangle 31"/>
          <p:cNvSpPr>
            <a:spLocks noGrp="1" noChangeArrowheads="1"/>
          </p:cNvSpPr>
          <p:nvPr>
            <p:ph type="sldNum" sz="quarter" idx="10"/>
          </p:nvPr>
        </p:nvSpPr>
        <p:spPr>
          <a:ln/>
        </p:spPr>
        <p:txBody>
          <a:bodyPr/>
          <a:lstStyle>
            <a:lvl1pPr>
              <a:defRPr/>
            </a:lvl1pPr>
          </a:lstStyle>
          <a:p>
            <a:fld id="{5CD83769-BC6B-48C3-A94F-0912AB1198FB}" type="slidenum">
              <a:rPr lang="en-US" altLang="en-US" smtClean="0"/>
              <a:pPr/>
              <a:t>‹#›</a:t>
            </a:fld>
            <a:endParaRPr lang="en-US" altLang="en-US" dirty="0"/>
          </a:p>
        </p:txBody>
      </p:sp>
      <p:sp>
        <p:nvSpPr>
          <p:cNvPr id="5" name="Footer Placeholder 1"/>
          <p:cNvSpPr>
            <a:spLocks noGrp="1"/>
          </p:cNvSpPr>
          <p:nvPr>
            <p:ph type="ftr" sz="quarter" idx="11"/>
          </p:nvPr>
        </p:nvSpPr>
        <p:spPr/>
        <p:txBody>
          <a:bodyPr/>
          <a:lstStyle>
            <a:lvl1pPr>
              <a:defRPr/>
            </a:lvl1pPr>
          </a:lstStyle>
          <a:p>
            <a:pPr>
              <a:defRPr/>
            </a:pPr>
            <a:endParaRPr lang="en-US" dirty="0"/>
          </a:p>
        </p:txBody>
      </p:sp>
    </p:spTree>
    <p:extLst>
      <p:ext uri="{BB962C8B-B14F-4D97-AF65-F5344CB8AC3E}">
        <p14:creationId xmlns:p14="http://schemas.microsoft.com/office/powerpoint/2010/main" val="17265726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553200" cy="1143000"/>
          </a:xfrm>
        </p:spPr>
        <p:txBody>
          <a:bodyPr/>
          <a:lstStyle>
            <a:lvl1pPr>
              <a:defRPr>
                <a:solidFill>
                  <a:schemeClr val="accent3">
                    <a:lumMod val="50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2133600" y="1600200"/>
            <a:ext cx="6553200" cy="4525963"/>
          </a:xfrm>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Slide Number Placeholder 5"/>
          <p:cNvSpPr>
            <a:spLocks noGrp="1"/>
          </p:cNvSpPr>
          <p:nvPr>
            <p:ph type="sldNum" sz="quarter" idx="11"/>
          </p:nvPr>
        </p:nvSpPr>
        <p:spPr/>
        <p:txBody>
          <a:bodyPr/>
          <a:lstStyle>
            <a:lvl1pPr>
              <a:defRPr/>
            </a:lvl1pPr>
          </a:lstStyle>
          <a:p>
            <a:fld id="{10F2BC41-C636-4094-AABC-65A40756732C}" type="slidenum">
              <a:rPr lang="en-US" altLang="en-US"/>
              <a:pPr/>
              <a:t>‹#›</a:t>
            </a:fld>
            <a:endParaRPr lang="en-US" altLang="en-US" dirty="0"/>
          </a:p>
        </p:txBody>
      </p:sp>
      <p:sp>
        <p:nvSpPr>
          <p:cNvPr id="6" name="Footer Placeholder 4"/>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37618940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553200" cy="1143000"/>
          </a:xfrm>
        </p:spPr>
        <p:txBody>
          <a:bodyPr/>
          <a:lstStyle>
            <a:lvl1pPr>
              <a:defRPr sz="4000">
                <a:solidFill>
                  <a:schemeClr val="accent5">
                    <a:lumMod val="75000"/>
                  </a:schemeClr>
                </a:solidFill>
              </a:defRPr>
            </a:lvl1p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endParaRPr lang="en-US" dirty="0"/>
          </a:p>
        </p:txBody>
      </p:sp>
      <p:sp>
        <p:nvSpPr>
          <p:cNvPr id="4" name="Slide Number Placeholder 5"/>
          <p:cNvSpPr>
            <a:spLocks noGrp="1"/>
          </p:cNvSpPr>
          <p:nvPr>
            <p:ph type="sldNum" sz="quarter" idx="11"/>
          </p:nvPr>
        </p:nvSpPr>
        <p:spPr/>
        <p:txBody>
          <a:bodyPr/>
          <a:lstStyle>
            <a:lvl1pPr>
              <a:defRPr/>
            </a:lvl1pPr>
          </a:lstStyle>
          <a:p>
            <a:fld id="{34C9A880-3FE8-4B5A-8D8B-CC35DBF79151}" type="slidenum">
              <a:rPr lang="en-US" altLang="en-US"/>
              <a:pPr/>
              <a:t>‹#›</a:t>
            </a:fld>
            <a:endParaRPr lang="en-US" altLang="en-US" dirty="0"/>
          </a:p>
        </p:txBody>
      </p:sp>
      <p:sp>
        <p:nvSpPr>
          <p:cNvPr id="5" name="Footer Placeholder 4"/>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1786827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5648"/>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6167537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5648"/>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
        <p:nvSpPr>
          <p:cNvPr id="4" name="Content Placeholder 3"/>
          <p:cNvSpPr>
            <a:spLocks noGrp="1"/>
          </p:cNvSpPr>
          <p:nvPr>
            <p:ph sz="quarter" idx="12"/>
          </p:nvPr>
        </p:nvSpPr>
        <p:spPr>
          <a:xfrm>
            <a:off x="0" y="6743700"/>
            <a:ext cx="9144000" cy="152400"/>
          </a:xfrm>
        </p:spPr>
        <p:txBody>
          <a:bodyPr vert="horz" lIns="91440" tIns="45720" rIns="91440" bIns="45720" rtlCol="0">
            <a:normAutofit fontScale="25000" lnSpcReduction="20000"/>
          </a:bodyPr>
          <a:lstStyle>
            <a:lvl1pPr>
              <a:defRPr kumimoji="0" lang="en-US" b="0" i="0" u="none" strike="noStrike" cap="none" spc="0" normalizeH="0" baseline="0" dirty="0">
                <a:ln>
                  <a:noFill/>
                </a:ln>
                <a:solidFill>
                  <a:srgbClr val="6A6A6A"/>
                </a:solidFill>
                <a:effectLst/>
                <a:uLnTx/>
                <a:uFillTx/>
                <a:latin typeface="Calibri"/>
              </a:defRPr>
            </a:lvl1pPr>
          </a:lstStyle>
          <a:p>
            <a:pPr marL="0" marR="0" lvl="0" indent="0" fontAlgn="auto">
              <a:lnSpc>
                <a:spcPct val="100000"/>
              </a:lnSpc>
              <a:spcAft>
                <a:spcPts val="0"/>
              </a:spcAft>
              <a:buClrTx/>
              <a:buSzTx/>
              <a:buNone/>
              <a:tabLst/>
            </a:pPr>
            <a:endParaRPr lang="en-US" dirty="0"/>
          </a:p>
        </p:txBody>
      </p:sp>
    </p:spTree>
    <p:extLst>
      <p:ext uri="{BB962C8B-B14F-4D97-AF65-F5344CB8AC3E}">
        <p14:creationId xmlns:p14="http://schemas.microsoft.com/office/powerpoint/2010/main" val="15032180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Divider Slid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 2019 McGraw-Hill </a:t>
            </a:r>
            <a:r>
              <a:rPr kumimoji="0" lang="en-US" sz="3200" b="0" i="0" u="none" strike="noStrike" kern="1200" cap="none" spc="0" normalizeH="0" baseline="0" noProof="0" dirty="0">
                <a:ln>
                  <a:noFill/>
                </a:ln>
                <a:solidFill>
                  <a:srgbClr val="6A6A6A"/>
                </a:solidFill>
                <a:effectLst/>
                <a:uLnTx/>
                <a:uFillTx/>
                <a:latin typeface="Calibri"/>
                <a:ea typeface="+mn-ea"/>
                <a:cs typeface="+mn-cs"/>
              </a:rPr>
              <a:t>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1238211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7421533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4260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1342378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4433604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3754482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6946650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2849240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6233038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8273525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5844261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2439360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3874731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029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780414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029201"/>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98168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1428488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23101777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105400"/>
          </a:xfrm>
          <a:prstGeom prst="rect">
            <a:avLst/>
          </a:prstGeom>
        </p:spPr>
        <p:txBody>
          <a:bodyPr/>
          <a:lstStyle/>
          <a:p>
            <a:r>
              <a:rPr lang="en-US" dirty="0"/>
              <a:t>Click icon to add media</a:t>
            </a:r>
          </a:p>
        </p:txBody>
      </p:sp>
      <p:sp>
        <p:nvSpPr>
          <p:cNvPr id="9" name="TextBox 8"/>
          <p:cNvSpPr txBox="1"/>
          <p:nvPr/>
        </p:nvSpPr>
        <p:spPr>
          <a:xfrm>
            <a:off x="2933700" y="60960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baseline="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896953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7999"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105400"/>
          </a:xfrm>
          <a:prstGeom prst="rect">
            <a:avLst/>
          </a:prstGeom>
        </p:spPr>
        <p:txBody>
          <a:bodyPr/>
          <a:lstStyle/>
          <a:p>
            <a:r>
              <a:rPr lang="en-US" dirty="0"/>
              <a:t>Click icon to add media</a:t>
            </a:r>
          </a:p>
        </p:txBody>
      </p:sp>
      <p:sp>
        <p:nvSpPr>
          <p:cNvPr id="9" name="TextBox 8"/>
          <p:cNvSpPr txBox="1"/>
          <p:nvPr/>
        </p:nvSpPr>
        <p:spPr>
          <a:xfrm>
            <a:off x="2933700" y="60960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baseline="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471648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43386"/>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43200"/>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51408925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43386"/>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43200"/>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976058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647840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5"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3019998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66232684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66800"/>
            <a:ext cx="8229600" cy="5562600"/>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917243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66800"/>
            <a:ext cx="8229600" cy="5562600"/>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43079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olor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7593101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Black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59153227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or_Comparison">
    <p:spTree>
      <p:nvGrpSpPr>
        <p:cNvPr id="1" name=""/>
        <p:cNvGrpSpPr/>
        <p:nvPr/>
      </p:nvGrpSpPr>
      <p:grpSpPr>
        <a:xfrm>
          <a:off x="0" y="0"/>
          <a:ext cx="0" cy="0"/>
          <a:chOff x="0" y="0"/>
          <a:chExt cx="0" cy="0"/>
        </a:xfrm>
      </p:grpSpPr>
      <p:sp>
        <p:nvSpPr>
          <p:cNvPr id="9"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88536691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lack_Comparison">
    <p:spTree>
      <p:nvGrpSpPr>
        <p:cNvPr id="1" name=""/>
        <p:cNvGrpSpPr/>
        <p:nvPr/>
      </p:nvGrpSpPr>
      <p:grpSpPr>
        <a:xfrm>
          <a:off x="0" y="0"/>
          <a:ext cx="0" cy="0"/>
          <a:chOff x="0" y="0"/>
          <a:chExt cx="0" cy="0"/>
        </a:xfrm>
      </p:grpSpPr>
      <p:sp>
        <p:nvSpPr>
          <p:cNvPr id="9"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lgn="l">
              <a:defRPr sz="2400"/>
            </a:lvl1pPr>
            <a:lvl2pPr algn="l">
              <a:defRPr sz="2000"/>
            </a:lvl2pPr>
            <a:lvl3pPr algn="l">
              <a:defRPr sz="1800"/>
            </a:lvl3pPr>
            <a:lvl4pPr algn="l">
              <a:defRPr sz="1600"/>
            </a:lvl4pPr>
            <a:lvl5pPr algn="l">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98728824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40582781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lack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1285345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31469875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olor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39509266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Black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34363468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24163348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94243170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3"/>
          <p:cNvSpPr>
            <a:spLocks noGrp="1"/>
          </p:cNvSpPr>
          <p:nvPr>
            <p:ph type="body" sz="quarter" idx="12"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video Credit Here</a:t>
            </a:r>
          </a:p>
        </p:txBody>
      </p:sp>
    </p:spTree>
    <p:extLst>
      <p:ext uri="{BB962C8B-B14F-4D97-AF65-F5344CB8AC3E}">
        <p14:creationId xmlns:p14="http://schemas.microsoft.com/office/powerpoint/2010/main" val="3977833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_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3"/>
          <p:cNvSpPr>
            <a:spLocks noGrp="1"/>
          </p:cNvSpPr>
          <p:nvPr>
            <p:ph type="body" sz="quarter" idx="12"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video Credit Here</a:t>
            </a:r>
          </a:p>
        </p:txBody>
      </p:sp>
    </p:spTree>
    <p:extLst>
      <p:ext uri="{BB962C8B-B14F-4D97-AF65-F5344CB8AC3E}">
        <p14:creationId xmlns:p14="http://schemas.microsoft.com/office/powerpoint/2010/main" val="40990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58246379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4260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59311160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20459761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0304126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36038108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76725"/>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76539"/>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25423276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76725"/>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76539"/>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9010857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667685891"/>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436196035"/>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600199"/>
            <a:ext cx="8229600" cy="4953001"/>
          </a:xfrm>
          <a:prstGeom prst="rect">
            <a:avLst/>
          </a:prstGeom>
        </p:spPr>
        <p:txBody>
          <a:bodyPr/>
          <a:lstStyle>
            <a:lvl1pPr marL="0" indent="0">
              <a:spcBef>
                <a:spcPts val="2400"/>
              </a:spcBef>
              <a:buNone/>
              <a:defRPr sz="2800"/>
            </a:lvl1pPr>
            <a:lvl2pPr marL="283464" indent="-283464">
              <a:buFont typeface="Arial" panose="020B0604020202020204" pitchFamily="34" charset="0"/>
              <a:buChar char="•"/>
              <a:defRPr sz="2400"/>
            </a:lvl2pPr>
            <a:lvl3pPr marL="576072" indent="-228600">
              <a:buFont typeface="Arial" panose="020B0604020202020204" pitchFamily="34" charset="0"/>
              <a:buChar char="•"/>
              <a:defRPr sz="2000"/>
            </a:lvl3pPr>
            <a:lvl4pPr marL="1024128" indent="-228600">
              <a:buFont typeface="Arial" panose="020B0604020202020204" pitchFamily="34" charset="0"/>
              <a:buChar char="•"/>
              <a:defRPr sz="1800"/>
            </a:lvl4pPr>
            <a:lvl5pPr marL="2114550" indent="-285750">
              <a:buFont typeface="Arial" panose="020B0604020202020204" pitchFamily="34" charset="0"/>
              <a:buChar cha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798064961"/>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410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28857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olor_Two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95604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95604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49919083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Black_Two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143000"/>
            <a:ext cx="4038600" cy="541020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143000"/>
            <a:ext cx="4038600" cy="541020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08151207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olor_Comparison">
    <p:spTree>
      <p:nvGrpSpPr>
        <p:cNvPr id="1" name=""/>
        <p:cNvGrpSpPr/>
        <p:nvPr/>
      </p:nvGrpSpPr>
      <p:grpSpPr>
        <a:xfrm>
          <a:off x="0" y="0"/>
          <a:ext cx="0" cy="0"/>
          <a:chOff x="0" y="0"/>
          <a:chExt cx="0" cy="0"/>
        </a:xfrm>
      </p:grpSpPr>
      <p:sp>
        <p:nvSpPr>
          <p:cNvPr id="8"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16002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2239962"/>
            <a:ext cx="4040188" cy="431323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6002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2239962"/>
            <a:ext cx="4041775" cy="431323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9337385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Black_Comparison">
    <p:spTree>
      <p:nvGrpSpPr>
        <p:cNvPr id="1" name=""/>
        <p:cNvGrpSpPr/>
        <p:nvPr/>
      </p:nvGrpSpPr>
      <p:grpSpPr>
        <a:xfrm>
          <a:off x="0" y="0"/>
          <a:ext cx="0" cy="0"/>
          <a:chOff x="0" y="0"/>
          <a:chExt cx="0" cy="0"/>
        </a:xfrm>
      </p:grpSpPr>
      <p:sp>
        <p:nvSpPr>
          <p:cNvPr id="8"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11430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828800"/>
            <a:ext cx="4040188" cy="4724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1430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828800"/>
            <a:ext cx="4041775" cy="4724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5587500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03681475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32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2057400" y="685800"/>
            <a:ext cx="6629400" cy="5797296"/>
          </a:xfrm>
          <a:prstGeom prst="rect">
            <a:avLst/>
          </a:prstGeo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99298640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Black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284832048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lor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88779926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Black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73957070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02567608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79240993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410200"/>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169120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410200"/>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931014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289482504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1_Color_Picture with Caption and Jump to Long Descrip">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
        <p:nvSpPr>
          <p:cNvPr id="7" name="Text Placeholder 6"/>
          <p:cNvSpPr>
            <a:spLocks noGrp="1"/>
          </p:cNvSpPr>
          <p:nvPr>
            <p:ph type="body" sz="quarter" idx="12" hasCustomPrompt="1"/>
          </p:nvPr>
        </p:nvSpPr>
        <p:spPr>
          <a:xfrm>
            <a:off x="3200400" y="6505575"/>
            <a:ext cx="2743200" cy="172838"/>
          </a:xfrm>
          <a:prstGeom prst="rect">
            <a:avLst/>
          </a:prstGeom>
        </p:spPr>
        <p:txBody>
          <a:bodyPr/>
          <a:lstStyle>
            <a:lvl1pPr marL="0" indent="0" algn="ctr">
              <a:buNone/>
              <a:defRPr sz="800" baseline="0"/>
            </a:lvl1pPr>
            <a:lvl5pPr>
              <a:defRPr/>
            </a:lvl5pPr>
          </a:lstStyle>
          <a:p>
            <a:pPr lvl="0"/>
            <a:r>
              <a:rPr lang="en-US" sz="800" dirty="0"/>
              <a:t>Jump to long image description</a:t>
            </a:r>
            <a:endParaRPr lang="en-US" dirty="0"/>
          </a:p>
        </p:txBody>
      </p:sp>
    </p:spTree>
    <p:extLst>
      <p:ext uri="{BB962C8B-B14F-4D97-AF65-F5344CB8AC3E}">
        <p14:creationId xmlns:p14="http://schemas.microsoft.com/office/powerpoint/2010/main" val="1229352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722313"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64164798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1_Black_Title and Content with Jump to Long Image Descrip">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410199"/>
          </a:xfrm>
          <a:prstGeom prst="rect">
            <a:avLst/>
          </a:prstGeom>
        </p:spPr>
        <p:txBody>
          <a:bodyPr/>
          <a:lstStyle>
            <a:lvl1pPr marL="0" indent="0">
              <a:spcBef>
                <a:spcPts val="2400"/>
              </a:spcBef>
              <a:buNone/>
              <a:defRPr sz="2800"/>
            </a:lvl1pPr>
            <a:lvl2pPr marL="283464" indent="-283464">
              <a:buFont typeface="Arial" panose="020B0604020202020204" pitchFamily="34" charset="0"/>
              <a:buChar char="•"/>
              <a:defRPr sz="2400"/>
            </a:lvl2pPr>
            <a:lvl3pPr marL="576072" indent="-228600">
              <a:buFont typeface="Arial" panose="020B0604020202020204" pitchFamily="34" charset="0"/>
              <a:buChar char="•"/>
              <a:defRPr sz="2000"/>
            </a:lvl3pPr>
            <a:lvl4pPr marL="1024128" indent="-228600">
              <a:buFont typeface="Arial" panose="020B0604020202020204" pitchFamily="34" charset="0"/>
              <a:buChar cha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5"/>
          <p:cNvSpPr>
            <a:spLocks noGrp="1"/>
          </p:cNvSpPr>
          <p:nvPr>
            <p:ph type="body" sz="quarter" idx="11" hasCustomPrompt="1"/>
          </p:nvPr>
        </p:nvSpPr>
        <p:spPr>
          <a:xfrm>
            <a:off x="3200400" y="6510528"/>
            <a:ext cx="2743200" cy="173736"/>
          </a:xfrm>
          <a:prstGeom prst="rect">
            <a:avLst/>
          </a:prstGeom>
        </p:spPr>
        <p:txBody>
          <a:bodyPr/>
          <a:lstStyle>
            <a:lvl1pPr marL="0" indent="0" algn="ctr">
              <a:buNone/>
              <a:defRPr sz="800" baseline="0"/>
            </a:lvl1pPr>
          </a:lstStyle>
          <a:p>
            <a:pPr lvl="0"/>
            <a:r>
              <a:rPr lang="en-US" sz="800" dirty="0"/>
              <a:t>Jump back to slide containing original image</a:t>
            </a:r>
            <a:endParaRPr lang="en-US" dirty="0"/>
          </a:p>
        </p:txBody>
      </p:sp>
    </p:spTree>
    <p:extLst>
      <p:ext uri="{BB962C8B-B14F-4D97-AF65-F5344CB8AC3E}">
        <p14:creationId xmlns:p14="http://schemas.microsoft.com/office/powerpoint/2010/main" val="1060830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609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54102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72787286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4724400"/>
            <a:ext cx="5181600" cy="609600"/>
          </a:xfrm>
          <a:prstGeom prst="rect">
            <a:avLst/>
          </a:prstGeom>
          <a:effectLst>
            <a:outerShdw blurRad="50800" dist="38100" dir="5400000" algn="t" rotWithShape="0">
              <a:prstClr val="black">
                <a:alpha val="40000"/>
              </a:prstClr>
            </a:outerShdw>
          </a:effectLst>
        </p:spPr>
        <p:txBody>
          <a:bodyPr/>
          <a:lstStyle>
            <a:lvl1pPr algn="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5403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38649274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75582913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endParaRPr>
          </a:p>
        </p:txBody>
      </p:sp>
      <p:sp>
        <p:nvSpPr>
          <p:cNvPr id="2" name="Title 1"/>
          <p:cNvSpPr>
            <a:spLocks noGrp="1"/>
          </p:cNvSpPr>
          <p:nvPr>
            <p:ph type="ctrTitle"/>
          </p:nvPr>
        </p:nvSpPr>
        <p:spPr>
          <a:xfrm>
            <a:off x="3733800" y="4724400"/>
            <a:ext cx="51816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04579596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609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54102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00133598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4724400"/>
            <a:ext cx="5181600" cy="609600"/>
          </a:xfrm>
          <a:prstGeom prst="rect">
            <a:avLst/>
          </a:prstGeom>
          <a:effectLst>
            <a:outerShdw blurRad="50800" dist="38100" dir="5400000" algn="t" rotWithShape="0">
              <a:prstClr val="black">
                <a:alpha val="40000"/>
              </a:prstClr>
            </a:outerShdw>
          </a:effectLst>
        </p:spPr>
        <p:txBody>
          <a:bodyPr/>
          <a:lstStyle>
            <a:lvl1pPr algn="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5403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93161102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5834018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endParaRPr>
          </a:p>
        </p:txBody>
      </p:sp>
      <p:sp>
        <p:nvSpPr>
          <p:cNvPr id="2" name="Title 1"/>
          <p:cNvSpPr>
            <a:spLocks noGrp="1"/>
          </p:cNvSpPr>
          <p:nvPr>
            <p:ph type="ctrTitle"/>
          </p:nvPr>
        </p:nvSpPr>
        <p:spPr>
          <a:xfrm>
            <a:off x="3733800" y="4724400"/>
            <a:ext cx="51816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03893928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8383843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83310556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024995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image" Target="../media/image1.png"/><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theme" Target="../theme/theme2.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image" Target="../media/image3.gif"/><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slideLayout" Target="../slideLayouts/slideLayout55.xml"/><Relationship Id="rId3" Type="http://schemas.openxmlformats.org/officeDocument/2006/relationships/slideLayout" Target="../slideLayouts/slideLayout40.xml"/><Relationship Id="rId21" Type="http://schemas.openxmlformats.org/officeDocument/2006/relationships/slideLayout" Target="../slideLayouts/slideLayout58.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slideLayout" Target="../slideLayouts/slideLayout57.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theme" Target="../theme/theme3.xml"/><Relationship Id="rId10" Type="http://schemas.openxmlformats.org/officeDocument/2006/relationships/slideLayout" Target="../slideLayouts/slideLayout47.xml"/><Relationship Id="rId19" Type="http://schemas.openxmlformats.org/officeDocument/2006/relationships/slideLayout" Target="../slideLayouts/slideLayout56.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slideLayout" Target="../slideLayouts/slideLayout5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slideLayout" Target="../slideLayouts/slideLayout77.xml"/><Relationship Id="rId3" Type="http://schemas.openxmlformats.org/officeDocument/2006/relationships/slideLayout" Target="../slideLayouts/slideLayout62.xml"/><Relationship Id="rId21" Type="http://schemas.openxmlformats.org/officeDocument/2006/relationships/slideLayout" Target="../slideLayouts/slideLayout80.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20" Type="http://schemas.openxmlformats.org/officeDocument/2006/relationships/slideLayout" Target="../slideLayouts/slideLayout79.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10" Type="http://schemas.openxmlformats.org/officeDocument/2006/relationships/slideLayout" Target="../slideLayouts/slideLayout69.xml"/><Relationship Id="rId19" Type="http://schemas.openxmlformats.org/officeDocument/2006/relationships/slideLayout" Target="../slideLayouts/slideLayout78.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83.xml"/><Relationship Id="rId2" Type="http://schemas.openxmlformats.org/officeDocument/2006/relationships/slideLayout" Target="../slideLayouts/slideLayout82.xml"/><Relationship Id="rId1" Type="http://schemas.openxmlformats.org/officeDocument/2006/relationships/slideLayout" Target="../slideLayouts/slideLayout81.xml"/><Relationship Id="rId5" Type="http://schemas.openxmlformats.org/officeDocument/2006/relationships/theme" Target="../theme/theme5.xml"/><Relationship Id="rId4" Type="http://schemas.openxmlformats.org/officeDocument/2006/relationships/slideLayout" Target="../slideLayouts/slideLayout84.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87.xml"/><Relationship Id="rId2" Type="http://schemas.openxmlformats.org/officeDocument/2006/relationships/slideLayout" Target="../slideLayouts/slideLayout86.xml"/><Relationship Id="rId1" Type="http://schemas.openxmlformats.org/officeDocument/2006/relationships/slideLayout" Target="../slideLayouts/slideLayout85.xml"/><Relationship Id="rId5" Type="http://schemas.openxmlformats.org/officeDocument/2006/relationships/theme" Target="../theme/theme6.xml"/><Relationship Id="rId4" Type="http://schemas.openxmlformats.org/officeDocument/2006/relationships/slideLayout" Target="../slideLayouts/slideLayout88.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90.xml"/><Relationship Id="rId1" Type="http://schemas.openxmlformats.org/officeDocument/2006/relationships/slideLayout" Target="../slideLayouts/slideLayout89.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
        <p:nvSpPr>
          <p:cNvPr id="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3923529257"/>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 id="2147483752" r:id="rId15"/>
    <p:sldLayoutId id="2147483753" r:id="rId16"/>
    <p:sldLayoutId id="2147483754" r:id="rId17"/>
    <p:sldLayoutId id="2147483755" r:id="rId18"/>
    <p:sldLayoutId id="2147483756" r:id="rId19"/>
    <p:sldLayoutId id="2147483832" r:id="rId20"/>
    <p:sldLayoutId id="2147483833"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79147080"/>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 id="2147483770" r:id="rId13"/>
    <p:sldLayoutId id="2147483771" r:id="rId14"/>
    <p:sldLayoutId id="2147483772" r:id="rId15"/>
    <p:sldLayoutId id="2147483773" r:id="rId16"/>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238779143"/>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 id="2147483787" r:id="rId13"/>
    <p:sldLayoutId id="2147483788" r:id="rId14"/>
    <p:sldLayoutId id="2147483789" r:id="rId15"/>
    <p:sldLayoutId id="2147483790" r:id="rId16"/>
    <p:sldLayoutId id="2147483791" r:id="rId17"/>
    <p:sldLayoutId id="2147483792" r:id="rId18"/>
    <p:sldLayoutId id="2147483793" r:id="rId19"/>
    <p:sldLayoutId id="2147483794" r:id="rId20"/>
    <p:sldLayoutId id="2147483795" r:id="rId21"/>
    <p:sldLayoutId id="2147483796" r:id="rId2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6002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 2019 McGraw-Hill </a:t>
            </a:r>
            <a:r>
              <a:rPr lang="en-US" sz="3200" kern="1200" dirty="0">
                <a:solidFill>
                  <a:schemeClr val="bg1"/>
                </a:solidFill>
                <a:effectLst/>
                <a:latin typeface="+mn-lt"/>
                <a:ea typeface="+mn-ea"/>
                <a:cs typeface="+mn-cs"/>
              </a:rPr>
              <a:t>Education.</a:t>
            </a:r>
          </a:p>
        </p:txBody>
      </p:sp>
    </p:spTree>
    <p:extLst>
      <p:ext uri="{BB962C8B-B14F-4D97-AF65-F5344CB8AC3E}">
        <p14:creationId xmlns:p14="http://schemas.microsoft.com/office/powerpoint/2010/main" val="3378116532"/>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 id="2147483814" r:id="rId17"/>
    <p:sldLayoutId id="2147483815" r:id="rId18"/>
    <p:sldLayoutId id="2147483816" r:id="rId19"/>
    <p:sldLayoutId id="2147483817" r:id="rId20"/>
    <p:sldLayoutId id="2147483818"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2067244533"/>
      </p:ext>
    </p:extLst>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979097855"/>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smtClean="0">
                <a:solidFill>
                  <a:schemeClr val="bg1"/>
                </a:solidFill>
              </a:rPr>
              <a:t>© 2019 McGraw-Hill </a:t>
            </a:r>
            <a:r>
              <a:rPr lang="en-US" sz="800" dirty="0">
                <a:solidFill>
                  <a:schemeClr val="bg1"/>
                </a:solidFill>
              </a:rPr>
              <a:t>Education</a:t>
            </a:r>
          </a:p>
        </p:txBody>
      </p:sp>
    </p:spTree>
    <p:extLst>
      <p:ext uri="{BB962C8B-B14F-4D97-AF65-F5344CB8AC3E}">
        <p14:creationId xmlns:p14="http://schemas.microsoft.com/office/powerpoint/2010/main" val="318296013"/>
      </p:ext>
    </p:extLst>
  </p:cSld>
  <p:clrMap bg1="lt1" tx1="dk1" bg2="lt2" tx2="dk2" accent1="accent1" accent2="accent2" accent3="accent3" accent4="accent4" accent5="accent5" accent6="accent6" hlink="hlink" folHlink="folHlink"/>
  <p:sldLayoutIdLst>
    <p:sldLayoutId id="2147483830" r:id="rId1"/>
    <p:sldLayoutId id="2147483831"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7.xml"/></Relationships>
</file>

<file path=ppt/slides/_rels/slide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image" Target="../media/image5.jpg"/><Relationship Id="rId1" Type="http://schemas.openxmlformats.org/officeDocument/2006/relationships/slideLayout" Target="../slideLayouts/slideLayout7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4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8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2895600" y="3486150"/>
            <a:ext cx="6191250" cy="609600"/>
          </a:xfrm>
        </p:spPr>
        <p:txBody>
          <a:bodyPr/>
          <a:lstStyle/>
          <a:p>
            <a:r>
              <a:rPr lang="en-US" altLang="en-US" dirty="0" smtClean="0"/>
              <a:t>15: Cancer</a:t>
            </a:r>
            <a:endParaRPr lang="en-US" altLang="en-US" dirty="0"/>
          </a:p>
        </p:txBody>
      </p:sp>
      <p:sp>
        <p:nvSpPr>
          <p:cNvPr id="3075" name="Subtitle 2"/>
          <p:cNvSpPr>
            <a:spLocks noGrp="1"/>
          </p:cNvSpPr>
          <p:nvPr>
            <p:ph type="body" sz="quarter" idx="10"/>
          </p:nvPr>
        </p:nvSpPr>
        <p:spPr>
          <a:xfrm>
            <a:off x="3276600" y="4210050"/>
            <a:ext cx="5638800" cy="692727"/>
          </a:xfrm>
        </p:spPr>
        <p:txBody>
          <a:bodyPr/>
          <a:lstStyle/>
          <a:p>
            <a:pPr eaLnBrk="1" hangingPunct="1"/>
            <a:r>
              <a:rPr lang="en-US" altLang="en-US" i="1" dirty="0"/>
              <a:t>Your Health Today</a:t>
            </a:r>
            <a:r>
              <a:rPr lang="en-US" altLang="en-US" dirty="0"/>
              <a:t>, 7th Edition</a:t>
            </a:r>
          </a:p>
        </p:txBody>
      </p:sp>
      <p:sp>
        <p:nvSpPr>
          <p:cNvPr id="4" name="Content Placeholder 3"/>
          <p:cNvSpPr>
            <a:spLocks noGrp="1"/>
          </p:cNvSpPr>
          <p:nvPr>
            <p:ph sz="quarter" idx="12"/>
          </p:nvPr>
        </p:nvSpPr>
        <p:spPr>
          <a:xfrm>
            <a:off x="0" y="6757521"/>
            <a:ext cx="9296400" cy="45719"/>
          </a:xfrm>
        </p:spPr>
        <p:txBody>
          <a:bodyPr/>
          <a:lstStyle/>
          <a:p>
            <a:pPr marL="0" lvl="0" indent="0">
              <a:buNone/>
            </a:pPr>
            <a:r>
              <a:rPr lang="en-US" dirty="0">
                <a:latin typeface="+mn-lt"/>
              </a:rPr>
              <a:t>© 2019 McGraw-Hill Education. All rights reserved. Authorized only for instructor use in the </a:t>
            </a:r>
            <a:r>
              <a:rPr lang="en-US" dirty="0" smtClean="0">
                <a:latin typeface="+mn-lt"/>
              </a:rPr>
              <a:t>classroom.</a:t>
            </a:r>
            <a:r>
              <a:rPr lang="en-US" baseline="0" dirty="0" smtClean="0">
                <a:latin typeface="+mn-lt"/>
              </a:rPr>
              <a:t> </a:t>
            </a:r>
            <a:r>
              <a:rPr lang="en-US" dirty="0" smtClean="0">
                <a:latin typeface="+mn-lt"/>
              </a:rPr>
              <a:t>No </a:t>
            </a:r>
            <a:r>
              <a:rPr lang="en-US" dirty="0">
                <a:latin typeface="+mn-lt"/>
              </a:rPr>
              <a:t>reproduction or further distribution permitted without the prior written consent of McGraw-Hill Education</a:t>
            </a:r>
            <a:r>
              <a:rPr lang="en-US" dirty="0" smtClean="0">
                <a:latin typeface="+mn-lt"/>
              </a:rPr>
              <a:t>.</a:t>
            </a:r>
            <a:endParaRPr lang="en-US" dirty="0">
              <a:latin typeface="+mn-lt"/>
            </a:endParaRPr>
          </a:p>
        </p:txBody>
      </p:sp>
    </p:spTree>
    <p:extLst>
      <p:ext uri="{BB962C8B-B14F-4D97-AF65-F5344CB8AC3E}">
        <p14:creationId xmlns:p14="http://schemas.microsoft.com/office/powerpoint/2010/main" val="17361264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dirty="0"/>
              <a:t>Types of Cancer</a:t>
            </a:r>
          </a:p>
        </p:txBody>
      </p:sp>
      <p:sp>
        <p:nvSpPr>
          <p:cNvPr id="10243" name="Text Placeholder 99"/>
          <p:cNvSpPr>
            <a:spLocks noGrp="1"/>
          </p:cNvSpPr>
          <p:nvPr>
            <p:ph idx="1"/>
          </p:nvPr>
        </p:nvSpPr>
        <p:spPr/>
        <p:txBody>
          <a:bodyPr/>
          <a:lstStyle/>
          <a:p>
            <a:r>
              <a:rPr lang="en-US" altLang="en-US" b="1" dirty="0"/>
              <a:t>Carcinomas</a:t>
            </a:r>
            <a:r>
              <a:rPr lang="en-US" altLang="en-US" dirty="0"/>
              <a:t>: arise from </a:t>
            </a:r>
            <a:r>
              <a:rPr lang="en-US" altLang="en-US" i="1" dirty="0"/>
              <a:t>epithelial tissue </a:t>
            </a:r>
            <a:r>
              <a:rPr lang="en-US" altLang="en-US" dirty="0"/>
              <a:t>(skin, lining of the intestines and body cavities, surface of body organs, outer portions of glands)</a:t>
            </a:r>
          </a:p>
          <a:p>
            <a:r>
              <a:rPr lang="en-US" altLang="en-US" b="1" dirty="0"/>
              <a:t>Sarcomas</a:t>
            </a:r>
            <a:r>
              <a:rPr lang="en-US" altLang="en-US" dirty="0"/>
              <a:t>: arise in </a:t>
            </a:r>
            <a:r>
              <a:rPr lang="en-US" altLang="en-US" i="1" dirty="0"/>
              <a:t>connective tissue </a:t>
            </a:r>
            <a:r>
              <a:rPr lang="en-US" altLang="en-US" dirty="0"/>
              <a:t>(bone, tendon, cartilage, muscle, fat tissues)</a:t>
            </a:r>
          </a:p>
          <a:p>
            <a:r>
              <a:rPr lang="en-US" altLang="en-US" b="1" dirty="0"/>
              <a:t>Leukemias</a:t>
            </a:r>
            <a:r>
              <a:rPr lang="en-US" altLang="en-US" dirty="0"/>
              <a:t>: cancers of the blood that originate in the bone marrow or the lymphatic system</a:t>
            </a:r>
          </a:p>
          <a:p>
            <a:r>
              <a:rPr lang="en-US" altLang="en-US" b="1" dirty="0"/>
              <a:t>Lymphomas</a:t>
            </a:r>
            <a:r>
              <a:rPr lang="en-US" altLang="en-US" dirty="0"/>
              <a:t>: cancers that originate in lymph nodes or glands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dirty="0"/>
              <a:t>Risk Factors for Cancer (</a:t>
            </a:r>
            <a:r>
              <a:rPr lang="en-US" altLang="en-US" dirty="0" smtClean="0"/>
              <a:t>1 of 2)</a:t>
            </a:r>
            <a:endParaRPr lang="en-US" altLang="en-US" dirty="0"/>
          </a:p>
        </p:txBody>
      </p:sp>
      <p:sp>
        <p:nvSpPr>
          <p:cNvPr id="11267" name="Text Placeholder 99"/>
          <p:cNvSpPr>
            <a:spLocks noGrp="1"/>
          </p:cNvSpPr>
          <p:nvPr>
            <p:ph idx="1"/>
          </p:nvPr>
        </p:nvSpPr>
        <p:spPr/>
        <p:txBody>
          <a:bodyPr/>
          <a:lstStyle/>
          <a:p>
            <a:r>
              <a:rPr lang="en-US" altLang="en-US" dirty="0"/>
              <a:t>Family history</a:t>
            </a:r>
          </a:p>
          <a:p>
            <a:pPr lvl="1"/>
            <a:r>
              <a:rPr lang="en-US" altLang="en-US" dirty="0"/>
              <a:t>Family history of cancer alters some cancer screening recommendations</a:t>
            </a:r>
          </a:p>
          <a:p>
            <a:pPr lvl="1"/>
            <a:r>
              <a:rPr lang="en-US" altLang="en-US" dirty="0"/>
              <a:t>Genes interact with environmental exposures and lifestyle behaviors to alter risk</a:t>
            </a:r>
          </a:p>
          <a:p>
            <a:r>
              <a:rPr lang="en-US" altLang="en-US" dirty="0"/>
              <a:t>Lifestyle factors</a:t>
            </a:r>
          </a:p>
          <a:p>
            <a:pPr lvl="1"/>
            <a:r>
              <a:rPr lang="en-US" altLang="en-US" dirty="0"/>
              <a:t>Tobacco use</a:t>
            </a:r>
          </a:p>
          <a:p>
            <a:pPr lvl="1"/>
            <a:r>
              <a:rPr lang="en-US" altLang="en-US" dirty="0"/>
              <a:t>Nutrition and physical activity</a:t>
            </a:r>
          </a:p>
          <a:p>
            <a:pPr lvl="1"/>
            <a:r>
              <a:rPr lang="en-US" altLang="en-US" dirty="0"/>
              <a:t>Overweight and obesity</a:t>
            </a:r>
          </a:p>
          <a:p>
            <a:pPr lvl="1"/>
            <a:r>
              <a:rPr lang="en-US" altLang="en-US" dirty="0"/>
              <a:t>Alcohol consumption</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a:t>Risk Factors for Cancer (</a:t>
            </a:r>
            <a:r>
              <a:rPr lang="en-US" altLang="en-US" dirty="0" smtClean="0"/>
              <a:t>2 of 2)</a:t>
            </a:r>
            <a:endParaRPr lang="en-US" altLang="en-US" dirty="0"/>
          </a:p>
        </p:txBody>
      </p:sp>
      <p:sp>
        <p:nvSpPr>
          <p:cNvPr id="12291" name="Text Placeholder 99"/>
          <p:cNvSpPr>
            <a:spLocks noGrp="1"/>
          </p:cNvSpPr>
          <p:nvPr>
            <p:ph idx="1"/>
          </p:nvPr>
        </p:nvSpPr>
        <p:spPr/>
        <p:txBody>
          <a:bodyPr/>
          <a:lstStyle/>
          <a:p>
            <a:r>
              <a:rPr lang="en-US" altLang="en-US" dirty="0"/>
              <a:t>Social and economic factors</a:t>
            </a:r>
          </a:p>
          <a:p>
            <a:pPr lvl="1"/>
            <a:r>
              <a:rPr lang="en-US" altLang="en-US" dirty="0"/>
              <a:t>Social determinants of health influence risk behaviors, access to health care, and quality of health care</a:t>
            </a:r>
          </a:p>
          <a:p>
            <a:r>
              <a:rPr lang="en-US" altLang="en-US" dirty="0"/>
              <a:t>Environmental factors</a:t>
            </a:r>
          </a:p>
          <a:p>
            <a:pPr lvl="1"/>
            <a:r>
              <a:rPr lang="en-US" altLang="en-US" dirty="0"/>
              <a:t>Sunlight and other sources of ultraviolet radiation</a:t>
            </a:r>
          </a:p>
          <a:p>
            <a:pPr lvl="1"/>
            <a:r>
              <a:rPr lang="en-US" altLang="en-US" dirty="0"/>
              <a:t>Other forms of radiation</a:t>
            </a:r>
          </a:p>
          <a:p>
            <a:pPr lvl="1"/>
            <a:r>
              <a:rPr lang="en-US" altLang="en-US" dirty="0"/>
              <a:t>Chemical and physical carcinogens</a:t>
            </a:r>
          </a:p>
          <a:p>
            <a:pPr lvl="1"/>
            <a:r>
              <a:rPr lang="en-US" altLang="en-US" dirty="0"/>
              <a:t>Infectious agents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Cancer Screening (</a:t>
            </a:r>
            <a:r>
              <a:rPr lang="en-US" dirty="0" smtClean="0"/>
              <a:t>1 of 2)</a:t>
            </a:r>
            <a:endParaRPr lang="en-US" dirty="0"/>
          </a:p>
        </p:txBody>
      </p:sp>
      <p:sp>
        <p:nvSpPr>
          <p:cNvPr id="3" name="Text Placeholder 99"/>
          <p:cNvSpPr>
            <a:spLocks noGrp="1"/>
          </p:cNvSpPr>
          <p:nvPr>
            <p:ph idx="1"/>
          </p:nvPr>
        </p:nvSpPr>
        <p:spPr/>
        <p:txBody>
          <a:bodyPr/>
          <a:lstStyle/>
          <a:p>
            <a:r>
              <a:rPr lang="en-US" dirty="0"/>
              <a:t>Treatment is more successful the earlier the cancer is identified</a:t>
            </a:r>
          </a:p>
          <a:p>
            <a:r>
              <a:rPr lang="en-US" b="1" dirty="0"/>
              <a:t>Screening tests</a:t>
            </a:r>
            <a:r>
              <a:rPr lang="en-US" dirty="0"/>
              <a:t>: given to a large group of people to identify a smaller group who are at higher risk for a specific disease or condition</a:t>
            </a:r>
          </a:p>
          <a:p>
            <a:pPr lvl="1"/>
            <a:r>
              <a:rPr lang="en-US" dirty="0"/>
              <a:t>Key to early detection of cancer</a:t>
            </a:r>
          </a:p>
          <a:p>
            <a:pPr lvl="1"/>
            <a:r>
              <a:rPr lang="en-US" dirty="0"/>
              <a:t>With some cancers, no test has been shown to be effective without increasing harm</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0668514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Cancer Screening (</a:t>
            </a:r>
            <a:r>
              <a:rPr lang="en-US" dirty="0" smtClean="0"/>
              <a:t>2 of 2)</a:t>
            </a:r>
            <a:endParaRPr lang="en-US" dirty="0"/>
          </a:p>
        </p:txBody>
      </p:sp>
      <p:sp>
        <p:nvSpPr>
          <p:cNvPr id="3" name="Text Placeholder 99"/>
          <p:cNvSpPr>
            <a:spLocks noGrp="1"/>
          </p:cNvSpPr>
          <p:nvPr>
            <p:ph idx="1"/>
          </p:nvPr>
        </p:nvSpPr>
        <p:spPr/>
        <p:txBody>
          <a:bodyPr/>
          <a:lstStyle/>
          <a:p>
            <a:r>
              <a:rPr lang="en-US" dirty="0"/>
              <a:t>Not all groups get screened at the same rates</a:t>
            </a:r>
          </a:p>
          <a:p>
            <a:pPr lvl="1"/>
            <a:r>
              <a:rPr lang="en-US" dirty="0"/>
              <a:t>Those with the most education, with insurance, and citizens by birth typically have the highest rates</a:t>
            </a:r>
          </a:p>
          <a:p>
            <a:pPr lvl="1"/>
            <a:r>
              <a:rPr lang="en-US" dirty="0"/>
              <a:t>Conversely, those with the least education, without insurance, and only just immigrated have the lowest rates</a:t>
            </a:r>
          </a:p>
          <a:p>
            <a:r>
              <a:rPr lang="en-US" dirty="0"/>
              <a:t>Genetic screening can assess cancer risk</a:t>
            </a:r>
          </a:p>
          <a:p>
            <a:pPr lvl="1"/>
            <a:r>
              <a:rPr lang="en-US" dirty="0"/>
              <a:t>Reserved for members of high-risk families</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2854287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Cancer Treatments (</a:t>
            </a:r>
            <a:r>
              <a:rPr lang="en-US" dirty="0" smtClean="0"/>
              <a:t>1 of 3)</a:t>
            </a:r>
            <a:endParaRPr lang="en-US" dirty="0"/>
          </a:p>
        </p:txBody>
      </p:sp>
      <p:sp>
        <p:nvSpPr>
          <p:cNvPr id="3" name="Text Placeholder 99"/>
          <p:cNvSpPr>
            <a:spLocks noGrp="1"/>
          </p:cNvSpPr>
          <p:nvPr>
            <p:ph idx="1"/>
          </p:nvPr>
        </p:nvSpPr>
        <p:spPr>
          <a:xfrm>
            <a:off x="457200" y="1298448"/>
            <a:ext cx="8229600" cy="4953001"/>
          </a:xfrm>
        </p:spPr>
        <p:txBody>
          <a:bodyPr/>
          <a:lstStyle/>
          <a:p>
            <a:r>
              <a:rPr lang="en-US" dirty="0"/>
              <a:t>Surgery</a:t>
            </a:r>
          </a:p>
          <a:p>
            <a:pPr lvl="1"/>
            <a:r>
              <a:rPr lang="en-US" dirty="0"/>
              <a:t>Remove the cancer, remove the affected organ; used to treat cancer that has spread</a:t>
            </a:r>
          </a:p>
          <a:p>
            <a:pPr>
              <a:spcBef>
                <a:spcPts val="1800"/>
              </a:spcBef>
            </a:pPr>
            <a:r>
              <a:rPr lang="en-US" dirty="0"/>
              <a:t>Chemotherapy</a:t>
            </a:r>
          </a:p>
          <a:p>
            <a:pPr lvl="1"/>
            <a:r>
              <a:rPr lang="en-US" dirty="0"/>
              <a:t>Drug treatment administered to the entire body to kill rapidly dividing cancer cells</a:t>
            </a:r>
          </a:p>
          <a:p>
            <a:pPr lvl="1"/>
            <a:r>
              <a:rPr lang="en-US" dirty="0"/>
              <a:t>Also kills rapidly dividing normal cells including hair, stomach lining, and white blood cells</a:t>
            </a:r>
          </a:p>
          <a:p>
            <a:pPr>
              <a:spcBef>
                <a:spcPts val="1800"/>
              </a:spcBef>
            </a:pPr>
            <a:r>
              <a:rPr lang="en-US" dirty="0"/>
              <a:t>Radiation</a:t>
            </a:r>
          </a:p>
          <a:p>
            <a:pPr lvl="1"/>
            <a:r>
              <a:rPr lang="en-US" dirty="0"/>
              <a:t>Directed to a specific area; used with surgery or chemotherapy, or to control pain</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7576870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Cancer Treatments (</a:t>
            </a:r>
            <a:r>
              <a:rPr lang="en-US" dirty="0" smtClean="0"/>
              <a:t>2 of 3)</a:t>
            </a:r>
            <a:endParaRPr lang="en-US" dirty="0"/>
          </a:p>
        </p:txBody>
      </p:sp>
      <p:sp>
        <p:nvSpPr>
          <p:cNvPr id="3" name="Text Placeholder 99"/>
          <p:cNvSpPr>
            <a:spLocks noGrp="1"/>
          </p:cNvSpPr>
          <p:nvPr>
            <p:ph idx="1"/>
          </p:nvPr>
        </p:nvSpPr>
        <p:spPr/>
        <p:txBody>
          <a:bodyPr/>
          <a:lstStyle/>
          <a:p>
            <a:r>
              <a:rPr lang="en-US" dirty="0"/>
              <a:t>Biological therapies</a:t>
            </a:r>
          </a:p>
          <a:p>
            <a:pPr lvl="1"/>
            <a:r>
              <a:rPr lang="en-US" dirty="0"/>
              <a:t>Aim to enhance the immune system’s ability to fight cancer (</a:t>
            </a:r>
            <a:r>
              <a:rPr lang="en-US" b="1" dirty="0"/>
              <a:t>immunotherapy</a:t>
            </a:r>
            <a:r>
              <a:rPr lang="en-US" dirty="0"/>
              <a:t>) or reduce side effects of chemotherapy</a:t>
            </a:r>
          </a:p>
          <a:p>
            <a:pPr>
              <a:spcBef>
                <a:spcPts val="1800"/>
              </a:spcBef>
            </a:pPr>
            <a:r>
              <a:rPr lang="en-US" dirty="0"/>
              <a:t>Bone marrow transplantation</a:t>
            </a:r>
          </a:p>
          <a:p>
            <a:pPr lvl="1"/>
            <a:r>
              <a:rPr lang="en-US" dirty="0"/>
              <a:t>Initially for cancer of the white blood cells (leukemia, lymphoma); now sometimes used when bone marrow cells have been killed in chemotherapy</a:t>
            </a:r>
          </a:p>
          <a:p>
            <a:pPr>
              <a:spcBef>
                <a:spcPts val="1800"/>
              </a:spcBef>
            </a:pPr>
            <a:r>
              <a:rPr lang="en-US" dirty="0"/>
              <a:t>Gene therapy and genetic testing</a:t>
            </a:r>
          </a:p>
          <a:p>
            <a:pPr lvl="1"/>
            <a:r>
              <a:rPr lang="en-US" dirty="0"/>
              <a:t>Gene therapy is still in the clinical trials stage</a:t>
            </a:r>
          </a:p>
          <a:p>
            <a:pPr lvl="1"/>
            <a:r>
              <a:rPr lang="en-US" dirty="0"/>
              <a:t>Genetic testing may become important in “precision medicine”</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0266009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Cancer Treatments (</a:t>
            </a:r>
            <a:r>
              <a:rPr lang="en-US" dirty="0" smtClean="0"/>
              <a:t>3 of 3)</a:t>
            </a:r>
            <a:endParaRPr lang="en-US" dirty="0"/>
          </a:p>
        </p:txBody>
      </p:sp>
      <p:sp>
        <p:nvSpPr>
          <p:cNvPr id="3" name="Text Placeholder 99"/>
          <p:cNvSpPr>
            <a:spLocks noGrp="1"/>
          </p:cNvSpPr>
          <p:nvPr>
            <p:ph idx="1"/>
          </p:nvPr>
        </p:nvSpPr>
        <p:spPr/>
        <p:txBody>
          <a:bodyPr/>
          <a:lstStyle/>
          <a:p>
            <a:r>
              <a:rPr lang="en-US" dirty="0"/>
              <a:t>Clinical trials</a:t>
            </a:r>
          </a:p>
          <a:p>
            <a:pPr lvl="1"/>
            <a:r>
              <a:rPr lang="en-US" dirty="0"/>
              <a:t>Research studies to test new drugs and treatment regimens</a:t>
            </a:r>
          </a:p>
          <a:p>
            <a:r>
              <a:rPr lang="en-US" dirty="0"/>
              <a:t>Complementary and integrative medicine</a:t>
            </a:r>
          </a:p>
          <a:p>
            <a:pPr lvl="1"/>
            <a:r>
              <a:rPr lang="en-US" dirty="0"/>
              <a:t>Currently a hot topic for research</a:t>
            </a:r>
          </a:p>
          <a:p>
            <a:pPr lvl="1"/>
            <a:r>
              <a:rPr lang="en-US" dirty="0"/>
              <a:t>Used at higher rates by cancer patients and survivors, but none have been shown to cure cancers</a:t>
            </a:r>
          </a:p>
          <a:p>
            <a:pPr lvl="1"/>
            <a:r>
              <a:rPr lang="en-US" dirty="0"/>
              <a:t>Some supplements may interact with cancer treatments and should be used with caution and under supervision</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5350227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a:t>Breast Cancer (</a:t>
            </a:r>
            <a:r>
              <a:rPr lang="en-US" altLang="en-US" dirty="0" smtClean="0"/>
              <a:t>1 of 2)</a:t>
            </a:r>
            <a:endParaRPr lang="en-US" altLang="en-US" dirty="0"/>
          </a:p>
        </p:txBody>
      </p:sp>
      <p:sp>
        <p:nvSpPr>
          <p:cNvPr id="3" name="Text Placeholder 99"/>
          <p:cNvSpPr>
            <a:spLocks noGrp="1"/>
          </p:cNvSpPr>
          <p:nvPr>
            <p:ph idx="1"/>
          </p:nvPr>
        </p:nvSpPr>
        <p:spPr>
          <a:xfrm>
            <a:off x="457200" y="1295400"/>
            <a:ext cx="8229600" cy="4953001"/>
          </a:xfrm>
        </p:spPr>
        <p:txBody>
          <a:bodyPr/>
          <a:lstStyle/>
          <a:p>
            <a:r>
              <a:rPr lang="en-US" dirty="0"/>
              <a:t>Second leading cause of cancer death in women </a:t>
            </a:r>
          </a:p>
          <a:p>
            <a:r>
              <a:rPr lang="en-US" dirty="0"/>
              <a:t>Risk factors:</a:t>
            </a:r>
          </a:p>
          <a:p>
            <a:pPr lvl="1">
              <a:spcBef>
                <a:spcPts val="500"/>
              </a:spcBef>
            </a:pPr>
            <a:r>
              <a:rPr lang="en-US" dirty="0"/>
              <a:t>Early first menstruation</a:t>
            </a:r>
          </a:p>
          <a:p>
            <a:pPr lvl="1">
              <a:spcBef>
                <a:spcPts val="500"/>
              </a:spcBef>
            </a:pPr>
            <a:r>
              <a:rPr lang="en-US" dirty="0"/>
              <a:t>Late onset of menopause</a:t>
            </a:r>
          </a:p>
          <a:p>
            <a:pPr lvl="1">
              <a:spcBef>
                <a:spcPts val="500"/>
              </a:spcBef>
            </a:pPr>
            <a:r>
              <a:rPr lang="en-US" dirty="0"/>
              <a:t>Family history</a:t>
            </a:r>
          </a:p>
          <a:p>
            <a:pPr lvl="1">
              <a:spcBef>
                <a:spcPts val="500"/>
              </a:spcBef>
            </a:pPr>
            <a:r>
              <a:rPr lang="en-US" dirty="0"/>
              <a:t>Older age</a:t>
            </a:r>
          </a:p>
          <a:p>
            <a:pPr lvl="1">
              <a:spcBef>
                <a:spcPts val="500"/>
              </a:spcBef>
            </a:pPr>
            <a:r>
              <a:rPr lang="en-US" dirty="0"/>
              <a:t>Higher socioeconomic class</a:t>
            </a:r>
          </a:p>
          <a:p>
            <a:pPr lvl="1">
              <a:spcBef>
                <a:spcPts val="500"/>
              </a:spcBef>
            </a:pPr>
            <a:r>
              <a:rPr lang="en-US" dirty="0"/>
              <a:t>Having no children or having children after 30</a:t>
            </a:r>
          </a:p>
          <a:p>
            <a:pPr lvl="1">
              <a:spcBef>
                <a:spcPts val="500"/>
              </a:spcBef>
            </a:pPr>
            <a:r>
              <a:rPr lang="en-US" dirty="0"/>
              <a:t>Obesity</a:t>
            </a:r>
          </a:p>
          <a:p>
            <a:pPr lvl="1">
              <a:spcBef>
                <a:spcPts val="500"/>
              </a:spcBef>
            </a:pPr>
            <a:r>
              <a:rPr lang="en-US" dirty="0"/>
              <a:t>Hormone replacement after menopause</a:t>
            </a:r>
          </a:p>
          <a:p>
            <a:pPr lvl="1">
              <a:spcBef>
                <a:spcPts val="500"/>
              </a:spcBef>
            </a:pPr>
            <a:r>
              <a:rPr lang="en-US" dirty="0"/>
              <a:t>More than two alcoholic beverages a day</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41790042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t>Breast Cancer (</a:t>
            </a:r>
            <a:r>
              <a:rPr lang="en-US" altLang="en-US" dirty="0" smtClean="0"/>
              <a:t>2 of 2)</a:t>
            </a:r>
            <a:endParaRPr lang="en-US" altLang="en-US" dirty="0"/>
          </a:p>
        </p:txBody>
      </p:sp>
      <p:sp>
        <p:nvSpPr>
          <p:cNvPr id="21507" name="Text Placeholder 99"/>
          <p:cNvSpPr>
            <a:spLocks noGrp="1"/>
          </p:cNvSpPr>
          <p:nvPr>
            <p:ph idx="1"/>
          </p:nvPr>
        </p:nvSpPr>
        <p:spPr>
          <a:xfrm>
            <a:off x="457200" y="1298448"/>
            <a:ext cx="8229600" cy="4953001"/>
          </a:xfrm>
        </p:spPr>
        <p:txBody>
          <a:bodyPr/>
          <a:lstStyle/>
          <a:p>
            <a:r>
              <a:rPr lang="en-US" altLang="en-US" dirty="0"/>
              <a:t>Signs and symptoms: </a:t>
            </a:r>
          </a:p>
          <a:p>
            <a:pPr lvl="1"/>
            <a:r>
              <a:rPr lang="en-US" altLang="en-US" dirty="0"/>
              <a:t>Persistent lump; skin swelling, redness, or bumpiness; change in nipple appearance or discharge</a:t>
            </a:r>
          </a:p>
          <a:p>
            <a:pPr>
              <a:spcBef>
                <a:spcPts val="1800"/>
              </a:spcBef>
            </a:pPr>
            <a:r>
              <a:rPr lang="en-US" altLang="en-US" dirty="0"/>
              <a:t>Screening and detection:</a:t>
            </a:r>
          </a:p>
          <a:p>
            <a:pPr lvl="1"/>
            <a:r>
              <a:rPr lang="en-US" altLang="en-US" dirty="0"/>
              <a:t>Breast self-exam; mammogram screening; biopsy</a:t>
            </a:r>
          </a:p>
          <a:p>
            <a:pPr>
              <a:spcBef>
                <a:spcPts val="1800"/>
              </a:spcBef>
            </a:pPr>
            <a:r>
              <a:rPr lang="en-US" altLang="en-US" dirty="0"/>
              <a:t>Treatment:</a:t>
            </a:r>
          </a:p>
          <a:p>
            <a:pPr lvl="1"/>
            <a:r>
              <a:rPr lang="en-US" altLang="en-US" dirty="0"/>
              <a:t>Lumpectomy: removal of the tumor and some breast tissue around</a:t>
            </a:r>
          </a:p>
          <a:p>
            <a:pPr lvl="1"/>
            <a:r>
              <a:rPr lang="en-US" altLang="en-US" dirty="0"/>
              <a:t>Mastectomy: removal of the entire breast</a:t>
            </a:r>
          </a:p>
          <a:p>
            <a:pPr>
              <a:spcBef>
                <a:spcPts val="1800"/>
              </a:spcBef>
            </a:pPr>
            <a:r>
              <a:rPr lang="en-US" altLang="en-US" dirty="0"/>
              <a:t>Five-year survival rate for all stages is 90%</a:t>
            </a:r>
          </a:p>
        </p:txBody>
      </p:sp>
      <p:sp>
        <p:nvSpPr>
          <p:cNvPr id="7" name="Text Placeholder 6"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6517751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dirty="0"/>
              <a:t>What Is Cancer?</a:t>
            </a:r>
          </a:p>
        </p:txBody>
      </p:sp>
      <p:sp>
        <p:nvSpPr>
          <p:cNvPr id="4099" name="Text Placeholder 99"/>
          <p:cNvSpPr>
            <a:spLocks noGrp="1"/>
          </p:cNvSpPr>
          <p:nvPr>
            <p:ph idx="1"/>
          </p:nvPr>
        </p:nvSpPr>
        <p:spPr/>
        <p:txBody>
          <a:bodyPr/>
          <a:lstStyle/>
          <a:p>
            <a:r>
              <a:rPr lang="en-US" altLang="en-US" b="1" dirty="0"/>
              <a:t>Cancer</a:t>
            </a:r>
            <a:r>
              <a:rPr lang="en-US" altLang="en-US" dirty="0"/>
              <a:t> is a condition characterized by the uncontrolled growth of cells</a:t>
            </a:r>
          </a:p>
          <a:p>
            <a:pPr lvl="1"/>
            <a:r>
              <a:rPr lang="en-US" altLang="en-US" dirty="0"/>
              <a:t>Develops from a single cell that goes awry; but a combination of events must occur before the cell turns into a tumor</a:t>
            </a:r>
          </a:p>
          <a:p>
            <a:pPr lvl="1"/>
            <a:r>
              <a:rPr lang="en-US" altLang="en-US" dirty="0"/>
              <a:t>Process is called </a:t>
            </a:r>
            <a:r>
              <a:rPr lang="en-US" altLang="en-US" i="1" dirty="0"/>
              <a:t>clonal growth</a:t>
            </a:r>
            <a:r>
              <a:rPr lang="en-US" altLang="en-US" dirty="0"/>
              <a:t>: replication of a single cell that produces thousands of copies of itself in an uncontrolled manner</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Lung Cancer (</a:t>
            </a:r>
            <a:r>
              <a:rPr lang="en-US" altLang="en-US" dirty="0" smtClean="0"/>
              <a:t>1 of 2)</a:t>
            </a:r>
            <a:endParaRPr lang="en-US" altLang="en-US" dirty="0"/>
          </a:p>
        </p:txBody>
      </p:sp>
      <p:sp>
        <p:nvSpPr>
          <p:cNvPr id="15363" name="Text Placeholder 99"/>
          <p:cNvSpPr>
            <a:spLocks noGrp="1"/>
          </p:cNvSpPr>
          <p:nvPr>
            <p:ph idx="1"/>
          </p:nvPr>
        </p:nvSpPr>
        <p:spPr/>
        <p:txBody>
          <a:bodyPr/>
          <a:lstStyle/>
          <a:p>
            <a:r>
              <a:rPr lang="en-US" altLang="en-US" dirty="0"/>
              <a:t>Leading cause of cancer death in the United States</a:t>
            </a:r>
          </a:p>
          <a:p>
            <a:r>
              <a:rPr lang="en-US" altLang="en-US" dirty="0"/>
              <a:t>Second most commonly diagnosed cancer</a:t>
            </a:r>
          </a:p>
          <a:p>
            <a:r>
              <a:rPr lang="en-US" altLang="en-US" dirty="0"/>
              <a:t>Risk factors: </a:t>
            </a:r>
          </a:p>
          <a:p>
            <a:pPr lvl="1"/>
            <a:r>
              <a:rPr lang="en-US" altLang="en-US" dirty="0"/>
              <a:t>Use of tobacco products in any form</a:t>
            </a:r>
          </a:p>
          <a:p>
            <a:pPr lvl="1"/>
            <a:r>
              <a:rPr lang="en-US" altLang="en-US" dirty="0"/>
              <a:t>Exposure to carcinogenic chemicals, arsenic, radon, asbestos, radiation, air pollution, and environmental tobacco smoke</a:t>
            </a:r>
          </a:p>
          <a:p>
            <a:r>
              <a:rPr lang="en-US" altLang="en-US" dirty="0"/>
              <a:t>Signs and symptoms:</a:t>
            </a:r>
          </a:p>
          <a:p>
            <a:pPr lvl="1"/>
            <a:r>
              <a:rPr lang="en-US" altLang="en-US" dirty="0"/>
              <a:t>Coughing; blood-streaked sputum; chest pain; difficulty breathing; recurrent lung infections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a:t>Lung Cancer (</a:t>
            </a:r>
            <a:r>
              <a:rPr lang="en-US" altLang="en-US" dirty="0" smtClean="0"/>
              <a:t>2 of 2)</a:t>
            </a:r>
            <a:endParaRPr lang="en-US" altLang="en-US" dirty="0"/>
          </a:p>
        </p:txBody>
      </p:sp>
      <p:sp>
        <p:nvSpPr>
          <p:cNvPr id="16387" name="Text Placeholder 99"/>
          <p:cNvSpPr>
            <a:spLocks noGrp="1"/>
          </p:cNvSpPr>
          <p:nvPr>
            <p:ph idx="1"/>
          </p:nvPr>
        </p:nvSpPr>
        <p:spPr/>
        <p:txBody>
          <a:bodyPr/>
          <a:lstStyle/>
          <a:p>
            <a:r>
              <a:rPr lang="en-US" altLang="en-US" dirty="0"/>
              <a:t>Screening and detection: </a:t>
            </a:r>
          </a:p>
          <a:p>
            <a:pPr lvl="1"/>
            <a:r>
              <a:rPr lang="en-US" altLang="en-US" dirty="0"/>
              <a:t>No recommended screening  for the general population</a:t>
            </a:r>
          </a:p>
          <a:p>
            <a:pPr lvl="1"/>
            <a:r>
              <a:rPr lang="en-US" altLang="en-US" dirty="0"/>
              <a:t>Low-dose CT screening for high-risk individuals</a:t>
            </a:r>
          </a:p>
          <a:p>
            <a:pPr lvl="1"/>
            <a:r>
              <a:rPr lang="en-US" altLang="en-US" b="1" dirty="0"/>
              <a:t>Bronchoscopy</a:t>
            </a:r>
            <a:r>
              <a:rPr lang="en-US" altLang="en-US" dirty="0"/>
              <a:t>: fiber-optic device inserted into the lungs to examine lung tissue for signs of cancer</a:t>
            </a:r>
          </a:p>
          <a:p>
            <a:r>
              <a:rPr lang="en-US" altLang="en-US" dirty="0"/>
              <a:t>Treatment: surgery, radiation, or a combination of radiation and chemotherapy</a:t>
            </a:r>
          </a:p>
          <a:p>
            <a:r>
              <a:rPr lang="en-US" altLang="en-US" dirty="0"/>
              <a:t>Five-year survival rate is 18%</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dirty="0"/>
              <a:t>Prostate Cancer (</a:t>
            </a:r>
            <a:r>
              <a:rPr lang="en-US" altLang="en-US" dirty="0" smtClean="0"/>
              <a:t>1 of 2)</a:t>
            </a:r>
            <a:endParaRPr lang="en-US" altLang="en-US" dirty="0"/>
          </a:p>
        </p:txBody>
      </p:sp>
      <p:sp>
        <p:nvSpPr>
          <p:cNvPr id="22531" name="Text Placeholder 99"/>
          <p:cNvSpPr>
            <a:spLocks noGrp="1"/>
          </p:cNvSpPr>
          <p:nvPr>
            <p:ph idx="1"/>
          </p:nvPr>
        </p:nvSpPr>
        <p:spPr>
          <a:xfrm>
            <a:off x="457200" y="1447800"/>
            <a:ext cx="8229600" cy="4953001"/>
          </a:xfrm>
        </p:spPr>
        <p:txBody>
          <a:bodyPr/>
          <a:lstStyle/>
          <a:p>
            <a:r>
              <a:rPr lang="en-US" altLang="en-US" dirty="0"/>
              <a:t>Second most common cause of cancer death in men</a:t>
            </a:r>
          </a:p>
          <a:p>
            <a:r>
              <a:rPr lang="en-US" altLang="en-US" dirty="0"/>
              <a:t>Most commonly diagnosed cancer in men</a:t>
            </a:r>
          </a:p>
          <a:p>
            <a:r>
              <a:rPr lang="en-US" altLang="en-US" dirty="0"/>
              <a:t>Risk factors:</a:t>
            </a:r>
          </a:p>
          <a:p>
            <a:pPr lvl="1"/>
            <a:r>
              <a:rPr lang="en-US" altLang="en-US" dirty="0"/>
              <a:t>Age, family history; being Black</a:t>
            </a:r>
          </a:p>
          <a:p>
            <a:pPr lvl="1"/>
            <a:r>
              <a:rPr lang="en-US" altLang="en-US" dirty="0"/>
              <a:t>Possibly a high-fat diet</a:t>
            </a:r>
          </a:p>
          <a:p>
            <a:r>
              <a:rPr lang="en-US" altLang="en-US" dirty="0"/>
              <a:t>Signs and symptoms:</a:t>
            </a:r>
          </a:p>
          <a:p>
            <a:pPr lvl="1"/>
            <a:r>
              <a:rPr lang="en-US" altLang="en-US" dirty="0"/>
              <a:t>In early stages, usually none</a:t>
            </a:r>
          </a:p>
          <a:p>
            <a:pPr lvl="1"/>
            <a:r>
              <a:rPr lang="en-US" altLang="en-US" dirty="0"/>
              <a:t>In advanced prostate cancer, difficulty urinating; pain in the pelvic region; pain with urination; or blood in the urine</a:t>
            </a:r>
          </a:p>
        </p:txBody>
      </p:sp>
      <p:sp>
        <p:nvSpPr>
          <p:cNvPr id="7" name="Text Placeholder 6"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5534638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a:t>Prostate Cancer (</a:t>
            </a:r>
            <a:r>
              <a:rPr lang="en-US" altLang="en-US" dirty="0" smtClean="0"/>
              <a:t>2 of 2)</a:t>
            </a:r>
            <a:endParaRPr lang="en-US" altLang="en-US" dirty="0"/>
          </a:p>
        </p:txBody>
      </p:sp>
      <p:sp>
        <p:nvSpPr>
          <p:cNvPr id="23555" name="Text Placeholder 99"/>
          <p:cNvSpPr>
            <a:spLocks noGrp="1"/>
          </p:cNvSpPr>
          <p:nvPr>
            <p:ph idx="1"/>
          </p:nvPr>
        </p:nvSpPr>
        <p:spPr/>
        <p:txBody>
          <a:bodyPr/>
          <a:lstStyle/>
          <a:p>
            <a:r>
              <a:rPr lang="en-US" altLang="en-US" dirty="0"/>
              <a:t>Screening and detection</a:t>
            </a:r>
          </a:p>
          <a:p>
            <a:pPr lvl="1"/>
            <a:r>
              <a:rPr lang="en-US" altLang="en-US" dirty="0"/>
              <a:t>Digital rectal exam; prostate-specific antigen (PSA) test </a:t>
            </a:r>
          </a:p>
          <a:p>
            <a:r>
              <a:rPr lang="en-US" altLang="en-US" dirty="0"/>
              <a:t>Treatment</a:t>
            </a:r>
          </a:p>
          <a:p>
            <a:pPr lvl="1"/>
            <a:r>
              <a:rPr lang="en-US" altLang="en-US" dirty="0"/>
              <a:t>In early stages and younger men: surgery and radiation, sometimes in combination with chemotherapy; and hormonal medication</a:t>
            </a:r>
          </a:p>
          <a:p>
            <a:pPr lvl="1"/>
            <a:r>
              <a:rPr lang="en-US" altLang="en-US" dirty="0"/>
              <a:t>In later stages: chemotherapy, radiation, and hormonal medication</a:t>
            </a:r>
          </a:p>
          <a:p>
            <a:pPr lvl="1"/>
            <a:r>
              <a:rPr lang="en-US" altLang="en-US" dirty="0"/>
              <a:t>Vaccine approved in 2010 appears to prolong life</a:t>
            </a:r>
          </a:p>
          <a:p>
            <a:r>
              <a:rPr lang="en-US" altLang="en-US" dirty="0"/>
              <a:t>Five-year survival rate for all stages: nearly 100%</a:t>
            </a:r>
          </a:p>
        </p:txBody>
      </p:sp>
      <p:sp>
        <p:nvSpPr>
          <p:cNvPr id="7" name="Text Placeholder 6"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7403620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a:t>Colon and Rectal Cancer (</a:t>
            </a:r>
            <a:r>
              <a:rPr lang="en-US" altLang="en-US" dirty="0" smtClean="0"/>
              <a:t>1 of 2)</a:t>
            </a:r>
            <a:endParaRPr lang="en-US" altLang="en-US" dirty="0"/>
          </a:p>
        </p:txBody>
      </p:sp>
      <p:sp>
        <p:nvSpPr>
          <p:cNvPr id="17411" name="Text Placeholder 99"/>
          <p:cNvSpPr>
            <a:spLocks noGrp="1"/>
          </p:cNvSpPr>
          <p:nvPr>
            <p:ph idx="1"/>
          </p:nvPr>
        </p:nvSpPr>
        <p:spPr/>
        <p:txBody>
          <a:bodyPr/>
          <a:lstStyle/>
          <a:p>
            <a:r>
              <a:rPr lang="en-US" altLang="en-US" dirty="0"/>
              <a:t>Third leading cause of cancer death</a:t>
            </a:r>
          </a:p>
          <a:p>
            <a:r>
              <a:rPr lang="en-US" altLang="en-US" dirty="0"/>
              <a:t>Third most commonly diagnosed cancer</a:t>
            </a:r>
          </a:p>
          <a:p>
            <a:r>
              <a:rPr lang="en-US" altLang="en-US" dirty="0"/>
              <a:t>Risk factors:</a:t>
            </a:r>
          </a:p>
          <a:p>
            <a:pPr lvl="1"/>
            <a:r>
              <a:rPr lang="en-US" altLang="en-US" dirty="0"/>
              <a:t>Age</a:t>
            </a:r>
          </a:p>
          <a:p>
            <a:pPr lvl="1"/>
            <a:r>
              <a:rPr lang="en-US" altLang="en-US" dirty="0"/>
              <a:t>Personal or family history of colon polyps, inflammatory bowel disease, or colorectal cancer</a:t>
            </a:r>
          </a:p>
          <a:p>
            <a:pPr lvl="2"/>
            <a:r>
              <a:rPr lang="en-US" altLang="en-US" b="1" dirty="0"/>
              <a:t>Colon polyps</a:t>
            </a:r>
            <a:r>
              <a:rPr lang="en-US" altLang="en-US" dirty="0"/>
              <a:t>: growths that may progress to colon cancer</a:t>
            </a:r>
          </a:p>
          <a:p>
            <a:pPr lvl="1"/>
            <a:r>
              <a:rPr lang="en-US" altLang="en-US" dirty="0"/>
              <a:t>Smoking, alcohol use, obesity, physical inactivity, a diet high in fat or red or processed meat and inadequate fruits and vegetables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Colon and Rectal Cancer (</a:t>
            </a:r>
            <a:r>
              <a:rPr lang="en-US" altLang="en-US" dirty="0" smtClean="0"/>
              <a:t>2 of 2)</a:t>
            </a:r>
            <a:endParaRPr lang="en-US" altLang="en-US" dirty="0"/>
          </a:p>
        </p:txBody>
      </p:sp>
      <p:sp>
        <p:nvSpPr>
          <p:cNvPr id="18435" name="Text Placeholder 99"/>
          <p:cNvSpPr>
            <a:spLocks noGrp="1"/>
          </p:cNvSpPr>
          <p:nvPr>
            <p:ph idx="1"/>
          </p:nvPr>
        </p:nvSpPr>
        <p:spPr/>
        <p:txBody>
          <a:bodyPr/>
          <a:lstStyle/>
          <a:p>
            <a:r>
              <a:rPr lang="en-US" altLang="en-US" dirty="0"/>
              <a:t>Signs and symptoms:</a:t>
            </a:r>
          </a:p>
          <a:p>
            <a:pPr lvl="1"/>
            <a:r>
              <a:rPr lang="en-US" altLang="en-US" dirty="0"/>
              <a:t>Change in bowel movements; change in stool size or shape; pain in the abdomen; blood in the stool </a:t>
            </a:r>
          </a:p>
          <a:p>
            <a:pPr>
              <a:spcBef>
                <a:spcPts val="1800"/>
              </a:spcBef>
            </a:pPr>
            <a:r>
              <a:rPr lang="en-US" altLang="en-US" dirty="0"/>
              <a:t>Screening and detection:</a:t>
            </a:r>
          </a:p>
          <a:p>
            <a:pPr lvl="1"/>
            <a:r>
              <a:rPr lang="en-US" altLang="en-US" b="1" dirty="0"/>
              <a:t>Flexible sigmoidoscopy</a:t>
            </a:r>
          </a:p>
          <a:p>
            <a:pPr lvl="1"/>
            <a:r>
              <a:rPr lang="en-US" altLang="en-US" b="1" dirty="0"/>
              <a:t>Colonoscopy</a:t>
            </a:r>
          </a:p>
          <a:p>
            <a:pPr lvl="1"/>
            <a:r>
              <a:rPr lang="en-US" altLang="en-US" b="1" dirty="0"/>
              <a:t>Double-contrast barium enema</a:t>
            </a:r>
          </a:p>
          <a:p>
            <a:pPr lvl="1"/>
            <a:r>
              <a:rPr lang="en-US" altLang="en-US" b="1" dirty="0"/>
              <a:t>CT colonoscopy</a:t>
            </a:r>
          </a:p>
          <a:p>
            <a:pPr>
              <a:spcBef>
                <a:spcPts val="1800"/>
              </a:spcBef>
            </a:pPr>
            <a:r>
              <a:rPr lang="en-US" altLang="en-US" dirty="0"/>
              <a:t>Treatment: surgery; radiation and/or chemotherapy </a:t>
            </a:r>
          </a:p>
          <a:p>
            <a:pPr>
              <a:spcBef>
                <a:spcPts val="1800"/>
              </a:spcBef>
            </a:pPr>
            <a:r>
              <a:rPr lang="en-US" altLang="en-US" dirty="0"/>
              <a:t>Five-year survival rate is 65%</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15.2 </a:t>
            </a:r>
            <a:r>
              <a:rPr lang="en-US" sz="2000" dirty="0">
                <a:solidFill>
                  <a:schemeClr val="tx1"/>
                </a:solidFill>
              </a:rPr>
              <a:t>Colon.</a:t>
            </a:r>
            <a:endParaRPr lang="en-US" dirty="0">
              <a:solidFill>
                <a:schemeClr val="tx1"/>
              </a:solidFill>
            </a:endParaRPr>
          </a:p>
        </p:txBody>
      </p:sp>
      <p:sp>
        <p:nvSpPr>
          <p:cNvPr id="11" name="Text Placeholder 10"/>
          <p:cNvSpPr>
            <a:spLocks noGrp="1"/>
          </p:cNvSpPr>
          <p:nvPr>
            <p:ph type="body" sz="half" idx="2"/>
          </p:nvPr>
        </p:nvSpPr>
        <p:spPr/>
        <p:txBody>
          <a:bodyPr/>
          <a:lstStyle/>
          <a:p>
            <a:r>
              <a:rPr lang="en-US" dirty="0"/>
              <a:t>A colonoscopy allows the entire colon to be examined and facilitates the removal of growths, such as polyps, that may become cancerous. </a:t>
            </a:r>
          </a:p>
        </p:txBody>
      </p:sp>
      <p:pic>
        <p:nvPicPr>
          <p:cNvPr id="3" name="Picture" descr="A long, thin scope is inserted into the rectum and moved through the entire colon."/>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22109" r="-22109"/>
          <a:stretch/>
        </p:blipFill>
        <p:spPr/>
      </p:pic>
      <p:sp>
        <p:nvSpPr>
          <p:cNvPr id="12" name="Text Placeholder 11"/>
          <p:cNvSpPr>
            <a:spLocks noGrp="1"/>
          </p:cNvSpPr>
          <p:nvPr>
            <p:ph type="body" sz="quarter" idx="11"/>
          </p:nvPr>
        </p:nvSpPr>
        <p:spPr>
          <a:xfrm>
            <a:off x="5486400" y="6400800"/>
            <a:ext cx="3657600" cy="179587"/>
          </a:xfrm>
        </p:spPr>
        <p:txBody>
          <a:bodyPr/>
          <a:lstStyle/>
          <a:p>
            <a:r>
              <a:rPr lang="en-US" i="1" dirty="0">
                <a:solidFill>
                  <a:schemeClr val="tx1"/>
                </a:solidFill>
              </a:rPr>
              <a:t>Source: </a:t>
            </a:r>
            <a:r>
              <a:rPr lang="en-US" dirty="0">
                <a:solidFill>
                  <a:schemeClr val="tx1"/>
                </a:solidFill>
              </a:rPr>
              <a:t>Fahey, T., </a:t>
            </a:r>
            <a:r>
              <a:rPr lang="en-US" i="1" dirty="0">
                <a:solidFill>
                  <a:schemeClr val="tx1"/>
                </a:solidFill>
              </a:rPr>
              <a:t>Fit &amp; Well: Core Concepts and Labs in Physical Fitness and Wellness, </a:t>
            </a:r>
            <a:r>
              <a:rPr lang="en-US" dirty="0">
                <a:solidFill>
                  <a:schemeClr val="tx1"/>
                </a:solidFill>
              </a:rPr>
              <a:t>11th ed.. New York: McGraw-Hill Education.</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en-US" dirty="0"/>
              <a:t>Skin Cancer</a:t>
            </a:r>
          </a:p>
        </p:txBody>
      </p:sp>
      <p:sp>
        <p:nvSpPr>
          <p:cNvPr id="27651" name="Text Placeholder 99"/>
          <p:cNvSpPr>
            <a:spLocks noGrp="1"/>
          </p:cNvSpPr>
          <p:nvPr>
            <p:ph idx="1"/>
          </p:nvPr>
        </p:nvSpPr>
        <p:spPr/>
        <p:txBody>
          <a:bodyPr/>
          <a:lstStyle/>
          <a:p>
            <a:r>
              <a:rPr lang="en-US" altLang="en-US" dirty="0"/>
              <a:t>Basal cell carcinoma, squamous cell </a:t>
            </a:r>
            <a:r>
              <a:rPr lang="en-US" altLang="en-US" dirty="0" smtClean="0"/>
              <a:t>carcinoma,</a:t>
            </a:r>
            <a:r>
              <a:rPr lang="en-US" altLang="en-US" baseline="0" dirty="0" smtClean="0"/>
              <a:t> </a:t>
            </a:r>
            <a:r>
              <a:rPr lang="en-US" altLang="en-US" dirty="0" smtClean="0"/>
              <a:t>and </a:t>
            </a:r>
            <a:r>
              <a:rPr lang="en-US" altLang="en-US" dirty="0"/>
              <a:t>melanoma</a:t>
            </a:r>
          </a:p>
          <a:p>
            <a:pPr lvl="1"/>
            <a:r>
              <a:rPr lang="en-US" altLang="en-US" dirty="0"/>
              <a:t>Basal cell and squamous cell carcinomas are often curable</a:t>
            </a:r>
          </a:p>
          <a:p>
            <a:pPr lvl="1"/>
            <a:r>
              <a:rPr lang="en-US" altLang="en-US" dirty="0"/>
              <a:t>Melanoma is more likely to be fatal</a:t>
            </a:r>
          </a:p>
          <a:p>
            <a:pPr>
              <a:spcBef>
                <a:spcPts val="1800"/>
              </a:spcBef>
            </a:pPr>
            <a:r>
              <a:rPr lang="en-US" altLang="en-US" dirty="0"/>
              <a:t>All forms are linked directly to ultraviolet light exposure—both UVA and UVB</a:t>
            </a:r>
          </a:p>
          <a:p>
            <a:pPr lvl="1"/>
            <a:r>
              <a:rPr lang="en-US" altLang="en-US" dirty="0"/>
              <a:t>Stay out of the sun during midday</a:t>
            </a:r>
          </a:p>
          <a:p>
            <a:pPr lvl="1"/>
            <a:r>
              <a:rPr lang="en-US" altLang="en-US" dirty="0"/>
              <a:t>Wear protective clothing</a:t>
            </a:r>
          </a:p>
          <a:p>
            <a:pPr lvl="1"/>
            <a:r>
              <a:rPr lang="en-US" altLang="en-US" dirty="0"/>
              <a:t>Use a broad-spectrum sunscreen with a </a:t>
            </a:r>
            <a:r>
              <a:rPr lang="en-US" altLang="en-US" b="1" dirty="0"/>
              <a:t>sun-protective factor (SPF)</a:t>
            </a:r>
            <a:r>
              <a:rPr lang="en-US" altLang="en-US" dirty="0"/>
              <a:t> of 30 or higher</a:t>
            </a:r>
          </a:p>
          <a:p>
            <a:pPr lvl="1"/>
            <a:r>
              <a:rPr lang="en-US" altLang="en-US" dirty="0"/>
              <a:t>Wear sunglasses with UV protection</a:t>
            </a:r>
          </a:p>
        </p:txBody>
      </p:sp>
      <p:sp>
        <p:nvSpPr>
          <p:cNvPr id="7" name="Text Placeholder 6"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4923656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en-US" dirty="0"/>
              <a:t>Skin Cancer: Melanoma</a:t>
            </a:r>
          </a:p>
        </p:txBody>
      </p:sp>
      <p:sp>
        <p:nvSpPr>
          <p:cNvPr id="27651" name="Text Placeholder 99"/>
          <p:cNvSpPr>
            <a:spLocks noGrp="1"/>
          </p:cNvSpPr>
          <p:nvPr>
            <p:ph idx="1"/>
          </p:nvPr>
        </p:nvSpPr>
        <p:spPr/>
        <p:txBody>
          <a:bodyPr/>
          <a:lstStyle/>
          <a:p>
            <a:r>
              <a:rPr lang="en-US" altLang="en-US" dirty="0"/>
              <a:t>Risk factors: </a:t>
            </a:r>
          </a:p>
          <a:p>
            <a:pPr lvl="1"/>
            <a:r>
              <a:rPr lang="en-US" altLang="en-US" dirty="0"/>
              <a:t>Personal history; large number of moles</a:t>
            </a:r>
          </a:p>
          <a:p>
            <a:pPr lvl="1"/>
            <a:r>
              <a:rPr lang="en-US" altLang="en-US" dirty="0"/>
              <a:t>Fair skin and sun sensitivity increases risk</a:t>
            </a:r>
          </a:p>
          <a:p>
            <a:pPr>
              <a:spcBef>
                <a:spcPts val="1800"/>
              </a:spcBef>
            </a:pPr>
            <a:r>
              <a:rPr lang="en-US" altLang="en-US" dirty="0"/>
              <a:t>Signs and symptoms: changes in a mole</a:t>
            </a:r>
          </a:p>
          <a:p>
            <a:pPr>
              <a:spcBef>
                <a:spcPts val="1800"/>
              </a:spcBef>
            </a:pPr>
            <a:r>
              <a:rPr lang="en-US" altLang="en-US" dirty="0"/>
              <a:t>Screening and detection: self-exam and evaluation by a health care provider</a:t>
            </a:r>
          </a:p>
          <a:p>
            <a:pPr>
              <a:spcBef>
                <a:spcPts val="1800"/>
              </a:spcBef>
            </a:pPr>
            <a:r>
              <a:rPr lang="en-US" altLang="en-US" dirty="0"/>
              <a:t>Treatment: surgery; chemotherapy and immunotherapy in advanced stages</a:t>
            </a:r>
          </a:p>
          <a:p>
            <a:pPr>
              <a:spcBef>
                <a:spcPts val="1800"/>
              </a:spcBef>
            </a:pPr>
            <a:r>
              <a:rPr lang="en-US" altLang="en-US" dirty="0"/>
              <a:t>Overall five-year survival rate is 92%</a:t>
            </a:r>
          </a:p>
        </p:txBody>
      </p:sp>
      <p:sp>
        <p:nvSpPr>
          <p:cNvPr id="7" name="Text Placeholder 6"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0137232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867400"/>
            <a:ext cx="7010400" cy="609600"/>
          </a:xfrm>
        </p:spPr>
        <p:txBody>
          <a:bodyPr/>
          <a:lstStyle/>
          <a:p>
            <a:pPr algn="l"/>
            <a:r>
              <a:rPr lang="en-US" sz="2400" b="1" dirty="0">
                <a:solidFill>
                  <a:schemeClr val="bg2"/>
                </a:solidFill>
              </a:rPr>
              <a:t>Figure 15.3 </a:t>
            </a:r>
            <a:r>
              <a:rPr lang="en-US" sz="2000" b="1" dirty="0"/>
              <a:t>The ABCDE evaluation of moles for melanoma.</a:t>
            </a:r>
            <a:endParaRPr lang="en-US" sz="2400" b="1" dirty="0"/>
          </a:p>
        </p:txBody>
      </p:sp>
      <p:pic>
        <p:nvPicPr>
          <p:cNvPr id="3" name="Picture"/>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209800" y="152400"/>
            <a:ext cx="4495800" cy="5619750"/>
          </a:xfrm>
        </p:spPr>
      </p:pic>
      <p:sp>
        <p:nvSpPr>
          <p:cNvPr id="13" name="Text Placeholder 99"/>
          <p:cNvSpPr>
            <a:spLocks noGrp="1"/>
          </p:cNvSpPr>
          <p:nvPr>
            <p:ph sz="half" idx="2"/>
          </p:nvPr>
        </p:nvSpPr>
        <p:spPr>
          <a:xfrm>
            <a:off x="3276600" y="285750"/>
            <a:ext cx="3429000" cy="5486400"/>
          </a:xfrm>
        </p:spPr>
        <p:txBody>
          <a:bodyPr/>
          <a:lstStyle/>
          <a:p>
            <a:pPr marL="0" indent="0">
              <a:buNone/>
            </a:pPr>
            <a:r>
              <a:rPr lang="en-US" sz="1600" b="1" dirty="0"/>
              <a:t>A—Asymmetry</a:t>
            </a:r>
            <a:r>
              <a:rPr lang="en-US" sz="1600" dirty="0"/>
              <a:t>: Is one half unlike </a:t>
            </a:r>
            <a:br>
              <a:rPr lang="en-US" sz="1600" dirty="0"/>
            </a:br>
            <a:r>
              <a:rPr lang="en-US" sz="1600" dirty="0"/>
              <a:t>the other?</a:t>
            </a:r>
          </a:p>
          <a:p>
            <a:pPr marL="0" indent="0">
              <a:spcBef>
                <a:spcPts val="4200"/>
              </a:spcBef>
              <a:buNone/>
            </a:pPr>
            <a:r>
              <a:rPr lang="en-US" sz="1600" b="1" dirty="0"/>
              <a:t>B—Border irregularity</a:t>
            </a:r>
            <a:r>
              <a:rPr lang="en-US" sz="1600" dirty="0"/>
              <a:t>: Does it </a:t>
            </a:r>
            <a:br>
              <a:rPr lang="en-US" sz="1600" dirty="0"/>
            </a:br>
            <a:r>
              <a:rPr lang="en-US" sz="1600" dirty="0"/>
              <a:t>have an uneven, scalloped edge</a:t>
            </a:r>
            <a:br>
              <a:rPr lang="en-US" sz="1600" dirty="0"/>
            </a:br>
            <a:r>
              <a:rPr lang="en-US" sz="1600" dirty="0"/>
              <a:t>rather than a clearly defined border?</a:t>
            </a:r>
          </a:p>
          <a:p>
            <a:pPr marL="0" indent="0">
              <a:spcBef>
                <a:spcPts val="1800"/>
              </a:spcBef>
              <a:buNone/>
            </a:pPr>
            <a:r>
              <a:rPr lang="en-US" sz="1600" b="1" dirty="0"/>
              <a:t>C—Color variation</a:t>
            </a:r>
            <a:r>
              <a:rPr lang="en-US" sz="1600" dirty="0"/>
              <a:t>: Is the color</a:t>
            </a:r>
            <a:br>
              <a:rPr lang="en-US" sz="1600" dirty="0"/>
            </a:br>
            <a:r>
              <a:rPr lang="en-US" sz="1600" dirty="0"/>
              <a:t>uniform, or does it vary from one </a:t>
            </a:r>
            <a:br>
              <a:rPr lang="en-US" sz="1600" dirty="0"/>
            </a:br>
            <a:r>
              <a:rPr lang="en-US" sz="1600" dirty="0"/>
              <a:t>area to another, from tan to brown </a:t>
            </a:r>
            <a:br>
              <a:rPr lang="en-US" sz="1600" dirty="0"/>
            </a:br>
            <a:r>
              <a:rPr lang="en-US" sz="1600" dirty="0"/>
              <a:t>to black, or from white to red to blue?</a:t>
            </a:r>
          </a:p>
          <a:p>
            <a:pPr marL="0" indent="0">
              <a:spcBef>
                <a:spcPts val="2400"/>
              </a:spcBef>
              <a:buNone/>
            </a:pPr>
            <a:r>
              <a:rPr lang="en-US" sz="1600" b="1" dirty="0"/>
              <a:t>D—Diameter larger than ¼ inch</a:t>
            </a:r>
            <a:r>
              <a:rPr lang="en-US" sz="1600" dirty="0"/>
              <a:t>: At </a:t>
            </a:r>
            <a:br>
              <a:rPr lang="en-US" sz="1600" dirty="0"/>
            </a:br>
            <a:r>
              <a:rPr lang="en-US" sz="1600" dirty="0"/>
              <a:t>its widest point, is the growth as </a:t>
            </a:r>
            <a:br>
              <a:rPr lang="en-US" sz="1600" dirty="0"/>
            </a:br>
            <a:r>
              <a:rPr lang="en-US" sz="1600" dirty="0"/>
              <a:t>large as, or larger than, a pencil eraser?</a:t>
            </a:r>
          </a:p>
          <a:p>
            <a:pPr marL="0" indent="0">
              <a:spcBef>
                <a:spcPts val="7800"/>
              </a:spcBef>
              <a:buNone/>
            </a:pPr>
            <a:r>
              <a:rPr lang="en-US" sz="1600" b="1" dirty="0"/>
              <a:t>E—Evolving</a:t>
            </a:r>
            <a:r>
              <a:rPr lang="en-US" sz="1600" dirty="0"/>
              <a:t>: Is it evolving or changing?</a:t>
            </a:r>
          </a:p>
        </p:txBody>
      </p:sp>
      <p:sp>
        <p:nvSpPr>
          <p:cNvPr id="5" name="Text Placeholder 4"/>
          <p:cNvSpPr>
            <a:spLocks noGrp="1"/>
          </p:cNvSpPr>
          <p:nvPr>
            <p:ph type="body" sz="quarter" idx="10"/>
          </p:nvPr>
        </p:nvSpPr>
        <p:spPr>
          <a:xfrm>
            <a:off x="4343400" y="6477000"/>
            <a:ext cx="4800600" cy="152400"/>
          </a:xfrm>
        </p:spPr>
        <p:txBody>
          <a:bodyPr/>
          <a:lstStyle/>
          <a:p>
            <a:r>
              <a:rPr lang="en-US" i="1" dirty="0">
                <a:solidFill>
                  <a:schemeClr val="tx1"/>
                </a:solidFill>
              </a:rPr>
              <a:t>Source: </a:t>
            </a:r>
            <a:r>
              <a:rPr lang="en-US" dirty="0">
                <a:solidFill>
                  <a:schemeClr val="tx1"/>
                </a:solidFill>
              </a:rPr>
              <a:t>American Academy of Dermatology. (2017). What to look for: The ABCDEs of melanoma. Retrieved from https://www.aad.org/ public/spot-skin-cancer/learn-about-skin-cancer/detect/ what-to-look-for. </a:t>
            </a:r>
          </a:p>
        </p:txBody>
      </p:sp>
    </p:spTree>
    <p:extLst>
      <p:ext uri="{BB962C8B-B14F-4D97-AF65-F5344CB8AC3E}">
        <p14:creationId xmlns:p14="http://schemas.microsoft.com/office/powerpoint/2010/main" val="41690792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15.1 </a:t>
            </a:r>
            <a:r>
              <a:rPr lang="en-US" sz="2000" dirty="0">
                <a:solidFill>
                  <a:schemeClr val="tx1"/>
                </a:solidFill>
              </a:rPr>
              <a:t>10 most common types of cancer, new diagnoses and estimated deaths, 2017.</a:t>
            </a:r>
            <a:endParaRPr lang="en-US" dirty="0">
              <a:solidFill>
                <a:schemeClr val="tx1"/>
              </a:solidFill>
            </a:endParaRPr>
          </a:p>
        </p:txBody>
      </p:sp>
      <p:pic>
        <p:nvPicPr>
          <p:cNvPr id="8" name="Picture" descr="The most common cancer among new cases is breast cancer. The highest number of deaths were from lung and bronchus cancers.">
            <a:extLst>
              <a:ext uri="{FF2B5EF4-FFF2-40B4-BE49-F238E27FC236}">
                <a16:creationId xmlns="" xmlns:a16="http://schemas.microsoft.com/office/drawing/2014/main" id="{8FE0099C-0D9B-434F-AFF2-06A65096B47E}"/>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250" r="-250"/>
          <a:stretch/>
        </p:blipFill>
        <p:spPr>
          <a:xfrm>
            <a:off x="1462948" y="614363"/>
            <a:ext cx="6218105" cy="4338637"/>
          </a:xfrm>
        </p:spPr>
      </p:pic>
      <p:sp>
        <p:nvSpPr>
          <p:cNvPr id="13" name="Text Placeholder 12"/>
          <p:cNvSpPr>
            <a:spLocks noGrp="1"/>
          </p:cNvSpPr>
          <p:nvPr>
            <p:ph type="body" sz="quarter" idx="12"/>
          </p:nvPr>
        </p:nvSpPr>
        <p:spPr/>
        <p:txBody>
          <a:bodyPr/>
          <a:lstStyle/>
          <a:p>
            <a:r>
              <a:rPr lang="en-US" dirty="0">
                <a:hlinkClick r:id="rId3" action="ppaction://hlinksldjump"/>
              </a:rPr>
              <a:t>Access the text alternative for these images</a:t>
            </a:r>
          </a:p>
        </p:txBody>
      </p:sp>
      <p:sp>
        <p:nvSpPr>
          <p:cNvPr id="12" name="Text Placeholder 11"/>
          <p:cNvSpPr>
            <a:spLocks noGrp="1"/>
          </p:cNvSpPr>
          <p:nvPr>
            <p:ph type="body" sz="quarter" idx="11"/>
          </p:nvPr>
        </p:nvSpPr>
        <p:spPr>
          <a:xfrm>
            <a:off x="4572000" y="5943600"/>
            <a:ext cx="4572000" cy="179587"/>
          </a:xfrm>
        </p:spPr>
        <p:txBody>
          <a:bodyPr/>
          <a:lstStyle/>
          <a:p>
            <a:r>
              <a:rPr lang="en-US" i="1" dirty="0">
                <a:solidFill>
                  <a:schemeClr val="tx1"/>
                </a:solidFill>
              </a:rPr>
              <a:t>Sources: </a:t>
            </a:r>
            <a:r>
              <a:rPr lang="en-US" dirty="0">
                <a:solidFill>
                  <a:schemeClr val="tx1"/>
                </a:solidFill>
              </a:rPr>
              <a:t>National Cancer Institute, National Institutes of Health. Number of New Cases and Deaths. (2017). </a:t>
            </a:r>
            <a:r>
              <a:rPr lang="en-US" i="1" dirty="0">
                <a:solidFill>
                  <a:schemeClr val="tx1"/>
                </a:solidFill>
              </a:rPr>
              <a:t>SEER Stat Fact Sheets. </a:t>
            </a:r>
            <a:r>
              <a:rPr lang="en-US" dirty="0">
                <a:solidFill>
                  <a:schemeClr val="tx1"/>
                </a:solidFill>
              </a:rPr>
              <a:t>http://seer.cancer.gov/statfacts/html/all.html; American Cancer Society (2017). Facts and Figures 2017. Atlanta: American Cancer Society.</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228600"/>
            <a:ext cx="8229600" cy="1069848"/>
          </a:xfrm>
        </p:spPr>
        <p:txBody>
          <a:bodyPr/>
          <a:lstStyle/>
          <a:p>
            <a:r>
              <a:rPr lang="en-US" altLang="en-US" dirty="0"/>
              <a:t>Skin </a:t>
            </a:r>
            <a:r>
              <a:rPr lang="en-US" altLang="en-US" dirty="0" smtClean="0"/>
              <a:t>Cancer:</a:t>
            </a:r>
            <a:r>
              <a:rPr lang="en-US" altLang="en-US" baseline="0" dirty="0" smtClean="0"/>
              <a:t> </a:t>
            </a:r>
            <a:r>
              <a:rPr lang="en-US" altLang="en-US" dirty="0" smtClean="0"/>
              <a:t>Basil </a:t>
            </a:r>
            <a:r>
              <a:rPr lang="en-US" altLang="en-US" dirty="0"/>
              <a:t>Cell and Squamous Cell Carcinomas</a:t>
            </a:r>
          </a:p>
        </p:txBody>
      </p:sp>
      <p:sp>
        <p:nvSpPr>
          <p:cNvPr id="27651" name="Text Placeholder 99"/>
          <p:cNvSpPr>
            <a:spLocks noGrp="1"/>
          </p:cNvSpPr>
          <p:nvPr>
            <p:ph idx="1"/>
          </p:nvPr>
        </p:nvSpPr>
        <p:spPr/>
        <p:txBody>
          <a:bodyPr/>
          <a:lstStyle/>
          <a:p>
            <a:r>
              <a:rPr lang="en-US" altLang="en-US" dirty="0"/>
              <a:t>Risk factors: </a:t>
            </a:r>
          </a:p>
          <a:p>
            <a:pPr lvl="1"/>
            <a:r>
              <a:rPr lang="en-US" altLang="en-US" dirty="0"/>
              <a:t>Fair skin; blonde, red, or light brown hair; blue, green, or hazel eyes; and freckles and moles</a:t>
            </a:r>
          </a:p>
          <a:p>
            <a:pPr lvl="1"/>
            <a:r>
              <a:rPr lang="en-US" altLang="en-US" dirty="0"/>
              <a:t>Cumulative sun exposure and age</a:t>
            </a:r>
          </a:p>
          <a:p>
            <a:pPr>
              <a:spcBef>
                <a:spcPts val="1800"/>
              </a:spcBef>
            </a:pPr>
            <a:r>
              <a:rPr lang="en-US" altLang="en-US" dirty="0"/>
              <a:t>Signs and symptoms: </a:t>
            </a:r>
          </a:p>
          <a:p>
            <a:pPr lvl="1"/>
            <a:r>
              <a:rPr lang="en-US" altLang="en-US" dirty="0"/>
              <a:t>Basal cell: a new skin growth; a raised, domelike lesion; or a sore that never heals</a:t>
            </a:r>
          </a:p>
          <a:p>
            <a:pPr lvl="1"/>
            <a:r>
              <a:rPr lang="en-US" altLang="en-US" dirty="0"/>
              <a:t>Squamous cell: red, scaly area that does not go away; a sore that does not heal; or a raised, crusty sore</a:t>
            </a:r>
          </a:p>
          <a:p>
            <a:pPr>
              <a:spcBef>
                <a:spcPts val="1800"/>
              </a:spcBef>
            </a:pPr>
            <a:r>
              <a:rPr lang="en-US" altLang="en-US" dirty="0"/>
              <a:t>Screening, detection, treatment: monitoring and evaluation; local removal and destruction</a:t>
            </a:r>
          </a:p>
        </p:txBody>
      </p:sp>
      <p:sp>
        <p:nvSpPr>
          <p:cNvPr id="7" name="Text Placeholder 6"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2231014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dirty="0"/>
              <a:t>Lymphoma (</a:t>
            </a:r>
            <a:r>
              <a:rPr lang="en-US" altLang="en-US" dirty="0" smtClean="0"/>
              <a:t>1 of 2)</a:t>
            </a:r>
            <a:endParaRPr lang="en-US" altLang="en-US" dirty="0"/>
          </a:p>
        </p:txBody>
      </p:sp>
      <p:sp>
        <p:nvSpPr>
          <p:cNvPr id="32771" name="Text Placeholder 99"/>
          <p:cNvSpPr>
            <a:spLocks noGrp="1"/>
          </p:cNvSpPr>
          <p:nvPr>
            <p:ph idx="1"/>
          </p:nvPr>
        </p:nvSpPr>
        <p:spPr>
          <a:xfrm>
            <a:off x="457200" y="1283208"/>
            <a:ext cx="8229600" cy="4953001"/>
          </a:xfrm>
        </p:spPr>
        <p:txBody>
          <a:bodyPr/>
          <a:lstStyle/>
          <a:p>
            <a:r>
              <a:rPr lang="en-US" altLang="en-US" dirty="0"/>
              <a:t>Cancers that originate in the lymph system, part of the body’s immune system</a:t>
            </a:r>
          </a:p>
          <a:p>
            <a:pPr lvl="1"/>
            <a:r>
              <a:rPr lang="en-US" altLang="en-US" dirty="0"/>
              <a:t>Hodgkin’s lymphoma; non-Hodgkin’s lymphoma</a:t>
            </a:r>
          </a:p>
          <a:p>
            <a:pPr>
              <a:spcBef>
                <a:spcPts val="1800"/>
              </a:spcBef>
            </a:pPr>
            <a:r>
              <a:rPr lang="en-US" altLang="en-US" dirty="0"/>
              <a:t>Risk factors:</a:t>
            </a:r>
          </a:p>
          <a:p>
            <a:pPr lvl="1"/>
            <a:r>
              <a:rPr lang="en-US" altLang="en-US" dirty="0"/>
              <a:t>Infections, medications, or genetic changes that weaken the immune system, along with exposure to radiation, herbicides, insecticides, and some other chemicals</a:t>
            </a:r>
          </a:p>
          <a:p>
            <a:pPr lvl="1"/>
            <a:r>
              <a:rPr lang="en-US" altLang="en-US" dirty="0"/>
              <a:t>Bacterium </a:t>
            </a:r>
            <a:r>
              <a:rPr lang="en-US" altLang="en-US" i="1" dirty="0"/>
              <a:t>H. pylori</a:t>
            </a:r>
            <a:r>
              <a:rPr lang="en-US" altLang="en-US" dirty="0"/>
              <a:t> for stomach lymphoma</a:t>
            </a:r>
          </a:p>
          <a:p>
            <a:pPr>
              <a:spcBef>
                <a:spcPts val="1800"/>
              </a:spcBef>
            </a:pPr>
            <a:r>
              <a:rPr lang="en-US" altLang="en-US" dirty="0"/>
              <a:t>Signs and symptoms: </a:t>
            </a:r>
          </a:p>
          <a:p>
            <a:pPr lvl="1"/>
            <a:r>
              <a:rPr lang="en-US" altLang="en-US" dirty="0"/>
              <a:t>Swollen lymph nodes, weight loss, fever, other symptoms depending on where it originates</a:t>
            </a:r>
          </a:p>
        </p:txBody>
      </p:sp>
      <p:sp>
        <p:nvSpPr>
          <p:cNvPr id="7" name="Text Placeholder 6"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89501948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dirty="0"/>
              <a:t>Lymphoma (</a:t>
            </a:r>
            <a:r>
              <a:rPr lang="en-US" altLang="en-US" dirty="0" smtClean="0"/>
              <a:t>2 of 2)</a:t>
            </a:r>
            <a:endParaRPr lang="en-US" altLang="en-US" dirty="0"/>
          </a:p>
        </p:txBody>
      </p:sp>
      <p:sp>
        <p:nvSpPr>
          <p:cNvPr id="32771" name="Text Placeholder 99"/>
          <p:cNvSpPr>
            <a:spLocks noGrp="1"/>
          </p:cNvSpPr>
          <p:nvPr>
            <p:ph idx="1"/>
          </p:nvPr>
        </p:nvSpPr>
        <p:spPr/>
        <p:txBody>
          <a:bodyPr/>
          <a:lstStyle/>
          <a:p>
            <a:r>
              <a:rPr lang="en-US" altLang="en-US" dirty="0"/>
              <a:t>Screening and detection:</a:t>
            </a:r>
          </a:p>
          <a:p>
            <a:pPr lvl="1"/>
            <a:r>
              <a:rPr lang="en-US" altLang="en-US" dirty="0"/>
              <a:t>No screening for those without symptoms</a:t>
            </a:r>
          </a:p>
          <a:p>
            <a:pPr lvl="1"/>
            <a:r>
              <a:rPr lang="en-US" altLang="en-US" dirty="0"/>
              <a:t>Biopsy and imaging studies</a:t>
            </a:r>
          </a:p>
          <a:p>
            <a:r>
              <a:rPr lang="en-US" altLang="en-US" dirty="0"/>
              <a:t>Treatment:</a:t>
            </a:r>
          </a:p>
          <a:p>
            <a:pPr lvl="1"/>
            <a:r>
              <a:rPr lang="en-US" altLang="en-US" dirty="0"/>
              <a:t>Often includes a combination of surgery, chemotherapy, and radiation; can sometimes involve immunotherapy or bone marrow transplant</a:t>
            </a:r>
          </a:p>
          <a:p>
            <a:r>
              <a:rPr lang="en-US" altLang="en-US" dirty="0"/>
              <a:t>Five-year survival rate varies by gender</a:t>
            </a:r>
          </a:p>
          <a:p>
            <a:pPr lvl="1"/>
            <a:r>
              <a:rPr lang="en-US" altLang="en-US" dirty="0"/>
              <a:t>Hodgkin’s lymphoma: 87% (females); 85% (males)</a:t>
            </a:r>
          </a:p>
          <a:p>
            <a:pPr lvl="1"/>
            <a:r>
              <a:rPr lang="en-US" altLang="en-US" dirty="0"/>
              <a:t>Non-Hodgkin’s lymphoma: 72% (Females); 60% (males)</a:t>
            </a:r>
          </a:p>
        </p:txBody>
      </p:sp>
      <p:sp>
        <p:nvSpPr>
          <p:cNvPr id="7" name="Text Placeholder 6"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32442457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733800"/>
            <a:ext cx="3048000" cy="566738"/>
          </a:xfrm>
        </p:spPr>
        <p:txBody>
          <a:bodyPr/>
          <a:lstStyle/>
          <a:p>
            <a:r>
              <a:rPr lang="en-US" dirty="0"/>
              <a:t>Figure </a:t>
            </a:r>
            <a:r>
              <a:rPr lang="en-US" dirty="0" smtClean="0"/>
              <a:t>15.4</a:t>
            </a:r>
            <a:r>
              <a:rPr lang="en-US" baseline="0" dirty="0" smtClean="0"/>
              <a:t> </a:t>
            </a:r>
            <a:r>
              <a:rPr lang="en-US" sz="2000" dirty="0" smtClean="0">
                <a:solidFill>
                  <a:schemeClr val="tx1"/>
                </a:solidFill>
              </a:rPr>
              <a:t>The </a:t>
            </a:r>
            <a:r>
              <a:rPr lang="en-US" sz="2000" dirty="0">
                <a:solidFill>
                  <a:schemeClr val="tx1"/>
                </a:solidFill>
              </a:rPr>
              <a:t>lymph system.</a:t>
            </a:r>
            <a:endParaRPr lang="en-US" dirty="0">
              <a:solidFill>
                <a:schemeClr val="tx1"/>
              </a:solidFill>
            </a:endParaRPr>
          </a:p>
        </p:txBody>
      </p:sp>
      <p:sp>
        <p:nvSpPr>
          <p:cNvPr id="4" name="Text Placeholder 3"/>
          <p:cNvSpPr>
            <a:spLocks noGrp="1"/>
          </p:cNvSpPr>
          <p:nvPr>
            <p:ph type="body" sz="half" idx="2"/>
          </p:nvPr>
        </p:nvSpPr>
        <p:spPr>
          <a:xfrm>
            <a:off x="990600" y="4376738"/>
            <a:ext cx="3048000" cy="609600"/>
          </a:xfrm>
        </p:spPr>
        <p:txBody>
          <a:bodyPr/>
          <a:lstStyle/>
          <a:p>
            <a:r>
              <a:rPr lang="en-US" dirty="0"/>
              <a:t>Structures include the lymph nodes and lymph vessels, the adenoids/ tonsils, the thymus gland, the spleen, and the bone marrow. Clusters of lymph nodes can occur anywhere along the lymphatic vessels. Prominent areas include the neck (cervical lymph nodes), armpits (axillary lymph nodes), and groin (inguinal lymph nodes). </a:t>
            </a:r>
          </a:p>
        </p:txBody>
      </p:sp>
      <p:pic>
        <p:nvPicPr>
          <p:cNvPr id="6" name="Picture"/>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670" r="-672"/>
          <a:stretch/>
        </p:blipFill>
        <p:spPr>
          <a:xfrm>
            <a:off x="3962400" y="381000"/>
            <a:ext cx="4267200" cy="6019541"/>
          </a:xfrm>
        </p:spPr>
      </p:pic>
      <p:sp>
        <p:nvSpPr>
          <p:cNvPr id="5" name="Text Placeholder 4"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9348082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Cancers in the Young</a:t>
            </a:r>
          </a:p>
        </p:txBody>
      </p:sp>
      <p:sp>
        <p:nvSpPr>
          <p:cNvPr id="3" name="Content Placeholder 2"/>
          <p:cNvSpPr>
            <a:spLocks noGrp="1"/>
          </p:cNvSpPr>
          <p:nvPr>
            <p:ph idx="1"/>
          </p:nvPr>
        </p:nvSpPr>
        <p:spPr/>
        <p:txBody>
          <a:bodyPr/>
          <a:lstStyle/>
          <a:p>
            <a:r>
              <a:rPr lang="en-US" dirty="0"/>
              <a:t>At higher frequency in young people:</a:t>
            </a:r>
          </a:p>
          <a:p>
            <a:pPr lvl="1"/>
            <a:r>
              <a:rPr lang="en-US" dirty="0"/>
              <a:t>Cancers of the reproductive system</a:t>
            </a:r>
          </a:p>
          <a:p>
            <a:pPr lvl="1"/>
            <a:r>
              <a:rPr lang="en-US" dirty="0"/>
              <a:t>Leukemia</a:t>
            </a:r>
          </a:p>
          <a:p>
            <a:r>
              <a:rPr lang="en-US" dirty="0"/>
              <a:t>Associated behaviors are especially common among young people:</a:t>
            </a:r>
          </a:p>
          <a:p>
            <a:pPr lvl="1"/>
            <a:r>
              <a:rPr lang="en-US" dirty="0"/>
              <a:t>Oral cancers</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99456244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dirty="0"/>
              <a:t>Cervical Cancer</a:t>
            </a:r>
          </a:p>
        </p:txBody>
      </p:sp>
      <p:sp>
        <p:nvSpPr>
          <p:cNvPr id="24579" name="Text Placeholder 99"/>
          <p:cNvSpPr>
            <a:spLocks noGrp="1"/>
          </p:cNvSpPr>
          <p:nvPr>
            <p:ph idx="1"/>
          </p:nvPr>
        </p:nvSpPr>
        <p:spPr>
          <a:xfrm>
            <a:off x="457200" y="1298448"/>
            <a:ext cx="8229600" cy="4953001"/>
          </a:xfrm>
        </p:spPr>
        <p:txBody>
          <a:bodyPr/>
          <a:lstStyle/>
          <a:p>
            <a:r>
              <a:rPr lang="en-US" altLang="en-US" dirty="0"/>
              <a:t>Risk factors:</a:t>
            </a:r>
          </a:p>
          <a:p>
            <a:pPr lvl="1"/>
            <a:r>
              <a:rPr lang="en-US" altLang="en-US" dirty="0"/>
              <a:t>HPV infection, tobacco use, immunosuppression, multiple births, early sexual activity, multiple sex partners, socioeconomic status, and nutritional status</a:t>
            </a:r>
          </a:p>
          <a:p>
            <a:pPr>
              <a:spcBef>
                <a:spcPts val="1800"/>
              </a:spcBef>
            </a:pPr>
            <a:r>
              <a:rPr lang="en-US" altLang="en-US" dirty="0"/>
              <a:t>Three vaccines are currently available</a:t>
            </a:r>
          </a:p>
          <a:p>
            <a:pPr>
              <a:spcBef>
                <a:spcPts val="1800"/>
              </a:spcBef>
            </a:pPr>
            <a:r>
              <a:rPr lang="en-US" altLang="en-US" dirty="0"/>
              <a:t>Screening and detection: early detection through the Pap test has reduced incidence and mortality rates</a:t>
            </a:r>
          </a:p>
          <a:p>
            <a:pPr>
              <a:spcBef>
                <a:spcPts val="1800"/>
              </a:spcBef>
            </a:pPr>
            <a:r>
              <a:rPr lang="en-US" altLang="en-US" dirty="0"/>
              <a:t>Treatment: removal or destruction of precursor cells</a:t>
            </a:r>
          </a:p>
          <a:p>
            <a:pPr lvl="1">
              <a:spcBef>
                <a:spcPts val="600"/>
              </a:spcBef>
            </a:pPr>
            <a:r>
              <a:rPr lang="en-US" altLang="en-US" dirty="0"/>
              <a:t>Five-year survival rate is 91% if the disease is localized but only 17% if it has spread widely</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Uterine Cancer</a:t>
            </a:r>
          </a:p>
        </p:txBody>
      </p:sp>
      <p:sp>
        <p:nvSpPr>
          <p:cNvPr id="25603" name="Text Placeholder 99"/>
          <p:cNvSpPr>
            <a:spLocks noGrp="1"/>
          </p:cNvSpPr>
          <p:nvPr>
            <p:ph idx="1"/>
          </p:nvPr>
        </p:nvSpPr>
        <p:spPr>
          <a:xfrm>
            <a:off x="457200" y="1298448"/>
            <a:ext cx="8229600" cy="4953001"/>
          </a:xfrm>
        </p:spPr>
        <p:txBody>
          <a:bodyPr/>
          <a:lstStyle/>
          <a:p>
            <a:r>
              <a:rPr lang="en-US" altLang="en-US" dirty="0"/>
              <a:t>Also called </a:t>
            </a:r>
            <a:r>
              <a:rPr lang="en-US" altLang="en-US" i="1" dirty="0"/>
              <a:t>endometrial cancer</a:t>
            </a:r>
          </a:p>
          <a:p>
            <a:pPr>
              <a:spcBef>
                <a:spcPts val="1800"/>
              </a:spcBef>
            </a:pPr>
            <a:r>
              <a:rPr lang="en-US" altLang="en-US" dirty="0"/>
              <a:t>Risk factors: increased estrogen, obesity, diabetes, early menarche, late-onset menopause, irregular ovulation, infrequent periods</a:t>
            </a:r>
          </a:p>
          <a:p>
            <a:pPr>
              <a:spcBef>
                <a:spcPts val="1800"/>
              </a:spcBef>
            </a:pPr>
            <a:r>
              <a:rPr lang="en-US" altLang="en-US" dirty="0"/>
              <a:t>Signs and symptoms: abnormal uterine bleeding, pelvic pain, low back pain; detected with endometrial biopsy</a:t>
            </a:r>
          </a:p>
          <a:p>
            <a:pPr>
              <a:spcBef>
                <a:spcPts val="1800"/>
              </a:spcBef>
            </a:pPr>
            <a:r>
              <a:rPr lang="en-US" altLang="en-US" dirty="0"/>
              <a:t>Treatment: hysterectomy; other treatments depending on the stage</a:t>
            </a:r>
          </a:p>
          <a:p>
            <a:pPr lvl="1"/>
            <a:r>
              <a:rPr lang="en-US" altLang="en-US" dirty="0"/>
              <a:t>Five-year survival rate is 84% for White women and 62% for Black women</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dirty="0"/>
              <a:t>Ovarian Cancer</a:t>
            </a:r>
          </a:p>
        </p:txBody>
      </p:sp>
      <p:sp>
        <p:nvSpPr>
          <p:cNvPr id="26627" name="Text Placeholder 99"/>
          <p:cNvSpPr>
            <a:spLocks noGrp="1"/>
          </p:cNvSpPr>
          <p:nvPr>
            <p:ph idx="1"/>
          </p:nvPr>
        </p:nvSpPr>
        <p:spPr>
          <a:xfrm>
            <a:off x="457200" y="1298448"/>
            <a:ext cx="8229600" cy="4953001"/>
          </a:xfrm>
        </p:spPr>
        <p:txBody>
          <a:bodyPr/>
          <a:lstStyle/>
          <a:p>
            <a:r>
              <a:rPr lang="en-US" altLang="en-US" dirty="0"/>
              <a:t>Leading gynecological cause of cancer death and the fifth overall cause of cancer death in women</a:t>
            </a:r>
          </a:p>
          <a:p>
            <a:pPr lvl="1"/>
            <a:r>
              <a:rPr lang="en-US" altLang="en-US" dirty="0"/>
              <a:t>If diagnosed early, however, survival rate is as high as 92%</a:t>
            </a:r>
          </a:p>
          <a:p>
            <a:r>
              <a:rPr lang="en-US" altLang="en-US" dirty="0"/>
              <a:t>Risk factors: family history; personal history; tobacco use; being overweight</a:t>
            </a:r>
          </a:p>
          <a:p>
            <a:r>
              <a:rPr lang="en-US" altLang="en-US" dirty="0"/>
              <a:t>Signs and symptoms: in later stages, swelling of the abdomen, bloating, or vague pain</a:t>
            </a:r>
          </a:p>
          <a:p>
            <a:pPr lvl="1"/>
            <a:r>
              <a:rPr lang="en-US" altLang="en-US" dirty="0"/>
              <a:t>Screening tests are being evaluated</a:t>
            </a:r>
          </a:p>
          <a:p>
            <a:r>
              <a:rPr lang="en-US" altLang="en-US" dirty="0"/>
              <a:t>Treatment: surgery, chemotherapy, drug therapy</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dirty="0"/>
              <a:t>Testicular Cancer</a:t>
            </a:r>
          </a:p>
        </p:txBody>
      </p:sp>
      <p:sp>
        <p:nvSpPr>
          <p:cNvPr id="29699" name="Text Placeholder 99"/>
          <p:cNvSpPr>
            <a:spLocks noGrp="1"/>
          </p:cNvSpPr>
          <p:nvPr>
            <p:ph idx="1"/>
          </p:nvPr>
        </p:nvSpPr>
        <p:spPr>
          <a:xfrm>
            <a:off x="457200" y="1447800"/>
            <a:ext cx="8229600" cy="4953001"/>
          </a:xfrm>
        </p:spPr>
        <p:txBody>
          <a:bodyPr/>
          <a:lstStyle/>
          <a:p>
            <a:r>
              <a:rPr lang="en-US" altLang="en-US" dirty="0"/>
              <a:t>Most common cancer for men aged 20 to 35</a:t>
            </a:r>
          </a:p>
          <a:p>
            <a:pPr>
              <a:spcBef>
                <a:spcPts val="1800"/>
              </a:spcBef>
            </a:pPr>
            <a:r>
              <a:rPr lang="en-US" altLang="en-US" dirty="0"/>
              <a:t>Risk factors:</a:t>
            </a:r>
          </a:p>
          <a:p>
            <a:pPr lvl="1"/>
            <a:r>
              <a:rPr lang="en-US" altLang="en-US" dirty="0"/>
              <a:t>History of an undescended testicle; family/personal history of testicular cancer; abnormal development of the testes; infertility or abnormal sperm</a:t>
            </a:r>
          </a:p>
          <a:p>
            <a:pPr>
              <a:spcBef>
                <a:spcPts val="1800"/>
              </a:spcBef>
            </a:pPr>
            <a:r>
              <a:rPr lang="en-US" altLang="en-US" dirty="0"/>
              <a:t>Signs and symptoms: painless lump; swelling or discomfort; detected through self-exam, ultrasound</a:t>
            </a:r>
          </a:p>
          <a:p>
            <a:pPr>
              <a:spcBef>
                <a:spcPts val="1800"/>
              </a:spcBef>
            </a:pPr>
            <a:r>
              <a:rPr lang="en-US" altLang="en-US" dirty="0"/>
              <a:t>Treatment: surgery, chemotherapy, and radiation</a:t>
            </a:r>
          </a:p>
          <a:p>
            <a:pPr lvl="1"/>
            <a:r>
              <a:rPr lang="en-US" altLang="en-US" dirty="0"/>
              <a:t>Cure rate at all stages is 95%</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dirty="0"/>
              <a:t>Leukemia</a:t>
            </a:r>
          </a:p>
        </p:txBody>
      </p:sp>
      <p:sp>
        <p:nvSpPr>
          <p:cNvPr id="31747" name="Text Placeholder 99"/>
          <p:cNvSpPr>
            <a:spLocks noGrp="1"/>
          </p:cNvSpPr>
          <p:nvPr>
            <p:ph idx="1"/>
          </p:nvPr>
        </p:nvSpPr>
        <p:spPr>
          <a:xfrm>
            <a:off x="457200" y="1298448"/>
            <a:ext cx="8229600" cy="4953001"/>
          </a:xfrm>
        </p:spPr>
        <p:txBody>
          <a:bodyPr/>
          <a:lstStyle/>
          <a:p>
            <a:r>
              <a:rPr lang="en-US" altLang="en-US" dirty="0"/>
              <a:t>Group of cancers originating in the bone marrow or other parts of the body where white blood cells form</a:t>
            </a:r>
          </a:p>
          <a:p>
            <a:pPr lvl="1"/>
            <a:r>
              <a:rPr lang="en-US" altLang="en-US" dirty="0"/>
              <a:t>Involves overproduction of one type of white blood cell</a:t>
            </a:r>
          </a:p>
          <a:p>
            <a:pPr lvl="1"/>
            <a:r>
              <a:rPr lang="en-US" altLang="en-US" dirty="0"/>
              <a:t>Risk factors: smoking and chemical exposure (benzene); ionizing radiation; infection with HTLV-1</a:t>
            </a:r>
          </a:p>
          <a:p>
            <a:pPr lvl="1"/>
            <a:r>
              <a:rPr lang="en-US" altLang="en-US" dirty="0"/>
              <a:t>Signs and symptoms: fatigue, infection, weight loss, fevers, easy bleeding and bruising</a:t>
            </a:r>
          </a:p>
          <a:p>
            <a:pPr>
              <a:spcBef>
                <a:spcPts val="1800"/>
              </a:spcBef>
            </a:pPr>
            <a:r>
              <a:rPr lang="en-US" altLang="en-US" dirty="0"/>
              <a:t>Screening and detection: blood test or biopsy</a:t>
            </a:r>
          </a:p>
          <a:p>
            <a:pPr>
              <a:spcBef>
                <a:spcPts val="1800"/>
              </a:spcBef>
            </a:pPr>
            <a:r>
              <a:rPr lang="en-US" altLang="en-US" dirty="0"/>
              <a:t>Treatment: chemotherapy, blood transfusion</a:t>
            </a:r>
          </a:p>
          <a:p>
            <a:pPr>
              <a:spcBef>
                <a:spcPts val="1800"/>
              </a:spcBef>
            </a:pPr>
            <a:r>
              <a:rPr lang="en-US" altLang="en-US" dirty="0"/>
              <a:t>Five-year survival rates range from 26% to 82%</a:t>
            </a:r>
          </a:p>
        </p:txBody>
      </p:sp>
      <p:sp>
        <p:nvSpPr>
          <p:cNvPr id="7" name="Text Placeholder 6"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2830398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dirty="0"/>
              <a:t>Healthy Cell Growth (</a:t>
            </a:r>
            <a:r>
              <a:rPr lang="en-US" altLang="en-US" dirty="0" smtClean="0"/>
              <a:t>1 of 2)</a:t>
            </a:r>
            <a:endParaRPr lang="en-US" altLang="en-US" dirty="0"/>
          </a:p>
        </p:txBody>
      </p:sp>
      <p:sp>
        <p:nvSpPr>
          <p:cNvPr id="6147" name="Text Placeholder 99"/>
          <p:cNvSpPr>
            <a:spLocks noGrp="1"/>
          </p:cNvSpPr>
          <p:nvPr>
            <p:ph idx="1"/>
          </p:nvPr>
        </p:nvSpPr>
        <p:spPr/>
        <p:txBody>
          <a:bodyPr/>
          <a:lstStyle/>
          <a:p>
            <a:r>
              <a:rPr lang="en-US" altLang="en-US" dirty="0"/>
              <a:t>Healthy cells have a complicated system of checks and balances that control cell growth and division</a:t>
            </a:r>
          </a:p>
          <a:p>
            <a:r>
              <a:rPr lang="en-US" altLang="en-US" dirty="0"/>
              <a:t>Healthy cells divide when needed to replace cells that have died or been sloughed off</a:t>
            </a:r>
          </a:p>
          <a:p>
            <a:r>
              <a:rPr lang="en-US" altLang="en-US" dirty="0"/>
              <a:t>Each time a cell divides, there is the possibility of mutation or an error in DNA replication</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Oral Cancers</a:t>
            </a:r>
          </a:p>
        </p:txBody>
      </p:sp>
      <p:sp>
        <p:nvSpPr>
          <p:cNvPr id="30723" name="Text Placeholder 99"/>
          <p:cNvSpPr>
            <a:spLocks noGrp="1"/>
          </p:cNvSpPr>
          <p:nvPr>
            <p:ph idx="1"/>
          </p:nvPr>
        </p:nvSpPr>
        <p:spPr>
          <a:xfrm>
            <a:off x="457200" y="1323066"/>
            <a:ext cx="8229600" cy="4953001"/>
          </a:xfrm>
        </p:spPr>
        <p:txBody>
          <a:bodyPr/>
          <a:lstStyle/>
          <a:p>
            <a:r>
              <a:rPr lang="en-US" altLang="en-US" dirty="0"/>
              <a:t>Cancers that develop in the mouth or the pharynx</a:t>
            </a:r>
          </a:p>
          <a:p>
            <a:pPr lvl="1"/>
            <a:r>
              <a:rPr lang="en-US" altLang="en-US" dirty="0"/>
              <a:t>Risk factors: tobacco, high alcohol consumption, HPV</a:t>
            </a:r>
          </a:p>
          <a:p>
            <a:pPr>
              <a:spcBef>
                <a:spcPts val="1800"/>
              </a:spcBef>
            </a:pPr>
            <a:r>
              <a:rPr lang="en-US" altLang="en-US" dirty="0"/>
              <a:t>Signs and symptoms:</a:t>
            </a:r>
          </a:p>
          <a:p>
            <a:pPr lvl="1"/>
            <a:r>
              <a:rPr lang="en-US" altLang="en-US" dirty="0"/>
              <a:t>Persistent sore in the mouth; lump or bump; patch of white or red along the gums or cheeks</a:t>
            </a:r>
          </a:p>
          <a:p>
            <a:pPr lvl="1"/>
            <a:r>
              <a:rPr lang="en-US" altLang="en-US" dirty="0"/>
              <a:t>Late signs include pain or difficulty swallowing or chewing</a:t>
            </a:r>
          </a:p>
          <a:p>
            <a:pPr lvl="1"/>
            <a:r>
              <a:rPr lang="en-US" altLang="en-US" dirty="0"/>
              <a:t>Screening and detection: doctor or dentist as part of routine care</a:t>
            </a:r>
          </a:p>
          <a:p>
            <a:pPr>
              <a:spcBef>
                <a:spcPts val="1800"/>
              </a:spcBef>
            </a:pPr>
            <a:r>
              <a:rPr lang="en-US" altLang="en-US" dirty="0"/>
              <a:t>Treatment: surgery, chemotherapy, radiation</a:t>
            </a:r>
          </a:p>
          <a:p>
            <a:pPr>
              <a:spcBef>
                <a:spcPts val="1800"/>
              </a:spcBef>
            </a:pPr>
            <a:r>
              <a:rPr lang="en-US" altLang="en-US" dirty="0"/>
              <a:t>Five-year survival rate for all stages is 64%</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dirty="0"/>
              <a:t>Living with Cancer</a:t>
            </a:r>
          </a:p>
        </p:txBody>
      </p:sp>
      <p:sp>
        <p:nvSpPr>
          <p:cNvPr id="36867" name="Text Placeholder 99"/>
          <p:cNvSpPr>
            <a:spLocks noGrp="1"/>
          </p:cNvSpPr>
          <p:nvPr>
            <p:ph idx="1"/>
          </p:nvPr>
        </p:nvSpPr>
        <p:spPr/>
        <p:txBody>
          <a:bodyPr/>
          <a:lstStyle/>
          <a:p>
            <a:r>
              <a:rPr lang="en-US" altLang="en-US" dirty="0"/>
              <a:t>If you or a family member is diagnosed with cancer:</a:t>
            </a:r>
          </a:p>
          <a:p>
            <a:pPr lvl="1"/>
            <a:r>
              <a:rPr lang="en-US" altLang="en-US" dirty="0"/>
              <a:t>Participate in decisions about treatment</a:t>
            </a:r>
          </a:p>
          <a:p>
            <a:pPr lvl="1"/>
            <a:r>
              <a:rPr lang="en-US" altLang="en-US" dirty="0"/>
              <a:t>Be an informed consumer</a:t>
            </a:r>
          </a:p>
          <a:p>
            <a:pPr lvl="1"/>
            <a:r>
              <a:rPr lang="en-US" altLang="en-US" dirty="0"/>
              <a:t>Consider how you will interact with others</a:t>
            </a:r>
          </a:p>
          <a:p>
            <a:pPr lvl="1"/>
            <a:r>
              <a:rPr lang="en-US" altLang="en-US" dirty="0"/>
              <a:t>Consider school or work obligations</a:t>
            </a:r>
          </a:p>
          <a:p>
            <a:pPr lvl="1"/>
            <a:r>
              <a:rPr lang="en-US" altLang="en-US" dirty="0"/>
              <a:t>Enlist support</a:t>
            </a:r>
          </a:p>
          <a:p>
            <a:pPr lvl="1"/>
            <a:r>
              <a:rPr lang="en-US" altLang="en-US" dirty="0"/>
              <a:t>Know what physical changes are likely to occur</a:t>
            </a:r>
          </a:p>
          <a:p>
            <a:pPr lvl="1"/>
            <a:r>
              <a:rPr lang="en-US" altLang="en-US" dirty="0"/>
              <a:t>Consider sperm or egg donation and freezing</a:t>
            </a:r>
          </a:p>
          <a:p>
            <a:pPr lvl="1"/>
            <a:r>
              <a:rPr lang="en-US" altLang="en-US" dirty="0"/>
              <a:t>Spiritual beliefs and practices can be important</a:t>
            </a:r>
          </a:p>
          <a:p>
            <a:pPr lvl="1"/>
            <a:r>
              <a:rPr lang="en-US" altLang="en-US" dirty="0"/>
              <a:t>Don’t think about cancer all the time</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Review</a:t>
            </a:r>
          </a:p>
        </p:txBody>
      </p:sp>
      <p:sp>
        <p:nvSpPr>
          <p:cNvPr id="3" name="Text Placeholder 99"/>
          <p:cNvSpPr>
            <a:spLocks noGrp="1"/>
          </p:cNvSpPr>
          <p:nvPr>
            <p:ph idx="1"/>
          </p:nvPr>
        </p:nvSpPr>
        <p:spPr/>
        <p:txBody>
          <a:bodyPr/>
          <a:lstStyle/>
          <a:p>
            <a:r>
              <a:rPr lang="en-US" dirty="0"/>
              <a:t>What is cancer?</a:t>
            </a:r>
          </a:p>
          <a:p>
            <a:r>
              <a:rPr lang="en-US" dirty="0"/>
              <a:t>What causes cancer?</a:t>
            </a:r>
          </a:p>
          <a:p>
            <a:r>
              <a:rPr lang="en-US" dirty="0"/>
              <a:t>How is cancer detected and treated?</a:t>
            </a:r>
          </a:p>
          <a:p>
            <a:r>
              <a:rPr lang="en-US" dirty="0"/>
              <a:t>What are the most common cancers?</a:t>
            </a:r>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32926117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685800" y="2514600"/>
            <a:ext cx="7772400" cy="1362075"/>
          </a:xfrm>
        </p:spPr>
        <p:txBody>
          <a:bodyPr anchor="ctr"/>
          <a:lstStyle/>
          <a:p>
            <a:pPr algn="ctr"/>
            <a:r>
              <a:rPr lang="en-US" cap="none" dirty="0" smtClean="0"/>
              <a:t>Accessibility Content: Text Alternatives For Images</a:t>
            </a:r>
            <a:endParaRPr lang="en-US" cap="none" dirty="0"/>
          </a:p>
        </p:txBody>
      </p:sp>
    </p:spTree>
    <p:extLst>
      <p:ext uri="{BB962C8B-B14F-4D97-AF65-F5344CB8AC3E}">
        <p14:creationId xmlns:p14="http://schemas.microsoft.com/office/powerpoint/2010/main" val="2574116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A</a:t>
            </a:r>
          </a:p>
        </p:txBody>
      </p:sp>
      <p:sp>
        <p:nvSpPr>
          <p:cNvPr id="3" name="Text Placeholder 2"/>
          <p:cNvSpPr>
            <a:spLocks noGrp="1"/>
          </p:cNvSpPr>
          <p:nvPr>
            <p:ph type="body" idx="1"/>
          </p:nvPr>
        </p:nvSpPr>
        <p:spPr/>
        <p:txBody>
          <a:bodyPr/>
          <a:lstStyle/>
          <a:p>
            <a:r>
              <a:rPr lang="en-US" dirty="0"/>
              <a:t>Image Descriptions for Unsighted Students</a:t>
            </a:r>
          </a:p>
        </p:txBody>
      </p:sp>
    </p:spTree>
    <p:extLst>
      <p:ext uri="{BB962C8B-B14F-4D97-AF65-F5344CB8AC3E}">
        <p14:creationId xmlns:p14="http://schemas.microsoft.com/office/powerpoint/2010/main" val="41988113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46304" y="381000"/>
            <a:ext cx="8851392" cy="609600"/>
          </a:xfrm>
        </p:spPr>
        <p:txBody>
          <a:bodyPr/>
          <a:lstStyle/>
          <a:p>
            <a:r>
              <a:rPr lang="en-US" sz="2800" b="1" dirty="0">
                <a:solidFill>
                  <a:schemeClr val="bg2"/>
                </a:solidFill>
              </a:rPr>
              <a:t>Figure 15.1 </a:t>
            </a:r>
            <a:r>
              <a:rPr lang="en-US" sz="2800" b="1" dirty="0"/>
              <a:t>10 Most Common Cancers </a:t>
            </a:r>
            <a:r>
              <a:rPr lang="en-US" sz="2800" b="1" dirty="0">
                <a:solidFill>
                  <a:schemeClr val="bg2"/>
                </a:solidFill>
              </a:rPr>
              <a:t>Text Alternative</a:t>
            </a:r>
          </a:p>
        </p:txBody>
      </p:sp>
      <p:sp>
        <p:nvSpPr>
          <p:cNvPr id="3" name="Text Placeholder 99"/>
          <p:cNvSpPr>
            <a:spLocks noGrp="1"/>
          </p:cNvSpPr>
          <p:nvPr>
            <p:ph idx="1"/>
          </p:nvPr>
        </p:nvSpPr>
        <p:spPr/>
        <p:txBody>
          <a:bodyPr/>
          <a:lstStyle/>
          <a:p>
            <a:r>
              <a:rPr lang="en-US" sz="2200" dirty="0"/>
              <a:t>Overall, new cases diagnosed in 2015, from most to least, were breast cancer; lung and bronchus cancer; prostate cancer; colon and rectum cancer; melanoma (skin); bladder cancer; non-Hodgkin lymphoma; kidney and renal cancer; leukemia; and thyroid cancer.</a:t>
            </a:r>
          </a:p>
          <a:p>
            <a:r>
              <a:rPr lang="en-US" sz="2200" dirty="0"/>
              <a:t>In the same year, most to least estimated deaths resulted from lung and bronchus cancer; colon and rectum cancer; breast cancer; prostate cancer; leukemia; non-Hodgkin lymphoma; bladder cancer; kidney and renal cancer; melanoma (skin); and thyroid cancer.</a:t>
            </a:r>
          </a:p>
        </p:txBody>
      </p:sp>
      <p:sp>
        <p:nvSpPr>
          <p:cNvPr id="5" name="Text Placeholder 4"/>
          <p:cNvSpPr>
            <a:spLocks noGrp="1"/>
          </p:cNvSpPr>
          <p:nvPr>
            <p:ph type="body" sz="quarter" idx="11"/>
          </p:nvPr>
        </p:nvSpPr>
        <p:spPr/>
        <p:txBody>
          <a:bodyPr/>
          <a:lstStyle/>
          <a:p>
            <a:r>
              <a:rPr lang="en-US" dirty="0">
                <a:hlinkClick r:id="rId2" action="ppaction://hlinksldjump"/>
              </a:rPr>
              <a:t>Return to slide containing original image</a:t>
            </a:r>
            <a:endParaRPr lang="en-US" dirty="0"/>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22753131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US" dirty="0"/>
              <a:t>Healthy Cell Growth (</a:t>
            </a:r>
            <a:r>
              <a:rPr lang="en-US" altLang="en-US" dirty="0" smtClean="0"/>
              <a:t>2 of 2)</a:t>
            </a:r>
            <a:endParaRPr lang="en-US" altLang="en-US" dirty="0"/>
          </a:p>
        </p:txBody>
      </p:sp>
      <p:sp>
        <p:nvSpPr>
          <p:cNvPr id="7171" name="Text Placeholder 99"/>
          <p:cNvSpPr>
            <a:spLocks noGrp="1"/>
          </p:cNvSpPr>
          <p:nvPr>
            <p:ph idx="1"/>
          </p:nvPr>
        </p:nvSpPr>
        <p:spPr/>
        <p:txBody>
          <a:bodyPr/>
          <a:lstStyle/>
          <a:p>
            <a:r>
              <a:rPr lang="en-US" altLang="en-US" b="1" dirty="0"/>
              <a:t>Stem cells</a:t>
            </a:r>
            <a:r>
              <a:rPr lang="en-US" altLang="en-US" dirty="0"/>
              <a:t>: undifferentiated cells that can give rise to specialized cells</a:t>
            </a:r>
          </a:p>
          <a:p>
            <a:r>
              <a:rPr lang="en-US" altLang="en-US" dirty="0"/>
              <a:t>Because they do not have a predetermined number of cell divisions they pose a risk for cancer</a:t>
            </a:r>
          </a:p>
          <a:p>
            <a:r>
              <a:rPr lang="en-US" altLang="en-US" dirty="0"/>
              <a:t>Stem cells are located deep within tissues and are protected from factors that increase the risk of genetic mutations (exposure to the sun, chemicals, and irritation)</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Cancer Cell Growth (</a:t>
            </a:r>
            <a:r>
              <a:rPr lang="en-US" altLang="en-US" dirty="0" smtClean="0"/>
              <a:t>1 of 2)</a:t>
            </a:r>
            <a:endParaRPr lang="en-US" altLang="en-US" dirty="0"/>
          </a:p>
        </p:txBody>
      </p:sp>
      <p:sp>
        <p:nvSpPr>
          <p:cNvPr id="3" name="Text Placeholder 99"/>
          <p:cNvSpPr>
            <a:spLocks noGrp="1"/>
          </p:cNvSpPr>
          <p:nvPr>
            <p:ph idx="1"/>
          </p:nvPr>
        </p:nvSpPr>
        <p:spPr/>
        <p:txBody>
          <a:bodyPr/>
          <a:lstStyle/>
          <a:p>
            <a:r>
              <a:rPr lang="en-US" dirty="0"/>
              <a:t>Cancer starts from a single cell that undergoes a critical mutation</a:t>
            </a:r>
          </a:p>
          <a:p>
            <a:r>
              <a:rPr lang="en-US" dirty="0"/>
              <a:t>Initiating event in the cell’s DNA allows a cell to evade normal cell restraints</a:t>
            </a:r>
          </a:p>
          <a:p>
            <a:pPr lvl="1"/>
            <a:r>
              <a:rPr lang="en-US" dirty="0"/>
              <a:t>Error in duplication</a:t>
            </a:r>
          </a:p>
          <a:p>
            <a:pPr lvl="1"/>
            <a:r>
              <a:rPr lang="en-US" dirty="0"/>
              <a:t>Exposure to a </a:t>
            </a:r>
            <a:r>
              <a:rPr lang="en-US" b="1" dirty="0"/>
              <a:t>carcinogen</a:t>
            </a:r>
            <a:r>
              <a:rPr lang="en-US" dirty="0"/>
              <a:t> (cancer-causing substance)</a:t>
            </a:r>
          </a:p>
          <a:p>
            <a:pPr lvl="1"/>
            <a:r>
              <a:rPr lang="en-US" dirty="0"/>
              <a:t>Radiation</a:t>
            </a:r>
          </a:p>
          <a:p>
            <a:r>
              <a:rPr lang="en-US" dirty="0"/>
              <a:t>Escaping all the control mechanisms to become a cancer may take many years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Cancer Cell Growth (</a:t>
            </a:r>
            <a:r>
              <a:rPr lang="en-US" altLang="en-US" dirty="0" smtClean="0"/>
              <a:t>2 of 2)</a:t>
            </a:r>
            <a:endParaRPr lang="en-US" altLang="en-US" dirty="0"/>
          </a:p>
        </p:txBody>
      </p:sp>
      <p:sp>
        <p:nvSpPr>
          <p:cNvPr id="3" name="Text Placeholder 99"/>
          <p:cNvSpPr>
            <a:spLocks noGrp="1"/>
          </p:cNvSpPr>
          <p:nvPr>
            <p:ph idx="1"/>
          </p:nvPr>
        </p:nvSpPr>
        <p:spPr/>
        <p:txBody>
          <a:bodyPr/>
          <a:lstStyle/>
          <a:p>
            <a:r>
              <a:rPr lang="en-US" b="1" dirty="0"/>
              <a:t>Oncogene</a:t>
            </a:r>
            <a:r>
              <a:rPr lang="en-US" dirty="0"/>
              <a:t>: gene that drives a cell to grow and divide regardless of signals from surrounding cells</a:t>
            </a:r>
          </a:p>
          <a:p>
            <a:r>
              <a:rPr lang="en-US" b="1" dirty="0"/>
              <a:t>Tumor</a:t>
            </a:r>
            <a:r>
              <a:rPr lang="en-US" dirty="0"/>
              <a:t>: a mass of extra tissues that may form into either a benign or malignant tumor</a:t>
            </a:r>
          </a:p>
          <a:p>
            <a:pPr lvl="1"/>
            <a:r>
              <a:rPr lang="en-US" b="1" dirty="0"/>
              <a:t>Benign tumor</a:t>
            </a:r>
            <a:r>
              <a:rPr lang="en-US" dirty="0"/>
              <a:t>: slow growth, unlikely to spread</a:t>
            </a:r>
          </a:p>
          <a:p>
            <a:pPr lvl="1"/>
            <a:r>
              <a:rPr lang="en-US" b="1" dirty="0"/>
              <a:t>Malignant tumor</a:t>
            </a:r>
            <a:r>
              <a:rPr lang="en-US" dirty="0"/>
              <a:t>: capable of spread to surrounding tissues</a:t>
            </a:r>
          </a:p>
          <a:p>
            <a:r>
              <a:rPr lang="en-US" b="1" dirty="0"/>
              <a:t>Metastasis</a:t>
            </a:r>
            <a:r>
              <a:rPr lang="en-US" dirty="0"/>
              <a:t>: cancer that has spread from one part of the body to another</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7067301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Classifying Cancers (</a:t>
            </a:r>
            <a:r>
              <a:rPr lang="en-US" altLang="en-US" dirty="0" smtClean="0"/>
              <a:t>1 of 2)</a:t>
            </a:r>
            <a:endParaRPr lang="en-US" altLang="en-US" dirty="0"/>
          </a:p>
        </p:txBody>
      </p:sp>
      <p:sp>
        <p:nvSpPr>
          <p:cNvPr id="7171" name="Text Placeholder 99"/>
          <p:cNvSpPr>
            <a:spLocks noGrp="1"/>
          </p:cNvSpPr>
          <p:nvPr>
            <p:ph idx="1"/>
          </p:nvPr>
        </p:nvSpPr>
        <p:spPr/>
        <p:txBody>
          <a:bodyPr/>
          <a:lstStyle/>
          <a:p>
            <a:r>
              <a:rPr lang="en-US" dirty="0"/>
              <a:t>Cancers are classified according to the tissue in which they originate, called the </a:t>
            </a:r>
            <a:r>
              <a:rPr lang="en-US" i="1" dirty="0"/>
              <a:t>primary site</a:t>
            </a:r>
          </a:p>
          <a:p>
            <a:r>
              <a:rPr lang="en-US" dirty="0"/>
              <a:t>Cancer still at its primary site is </a:t>
            </a:r>
            <a:r>
              <a:rPr lang="en-US" i="1" dirty="0"/>
              <a:t>localized</a:t>
            </a:r>
          </a:p>
          <a:p>
            <a:r>
              <a:rPr lang="en-US" dirty="0"/>
              <a:t>When metastasized, it is </a:t>
            </a:r>
            <a:r>
              <a:rPr lang="en-US" i="1" dirty="0"/>
              <a:t>invasive</a:t>
            </a:r>
          </a:p>
          <a:p>
            <a:pPr lvl="1"/>
            <a:r>
              <a:rPr lang="en-US" dirty="0"/>
              <a:t>Most common sites of metastases: the brain, liver, and bone </a:t>
            </a:r>
            <a:r>
              <a:rPr lang="en-US" dirty="0" smtClean="0"/>
              <a:t>marrow</a:t>
            </a:r>
            <a:endParaRPr lang="en-US" dirty="0"/>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Classifying Cancers (</a:t>
            </a:r>
            <a:r>
              <a:rPr lang="en-US" altLang="en-US" dirty="0" smtClean="0"/>
              <a:t>2 of 2)</a:t>
            </a:r>
            <a:endParaRPr lang="en-US" altLang="en-US" dirty="0"/>
          </a:p>
        </p:txBody>
      </p:sp>
      <p:sp>
        <p:nvSpPr>
          <p:cNvPr id="7171" name="Text Placeholder 99"/>
          <p:cNvSpPr>
            <a:spLocks noGrp="1"/>
          </p:cNvSpPr>
          <p:nvPr>
            <p:ph idx="1"/>
          </p:nvPr>
        </p:nvSpPr>
        <p:spPr/>
        <p:txBody>
          <a:bodyPr/>
          <a:lstStyle/>
          <a:p>
            <a:r>
              <a:rPr lang="en-US" dirty="0"/>
              <a:t>Stage of the disease is a description of how far the cancer has spread</a:t>
            </a:r>
          </a:p>
          <a:p>
            <a:r>
              <a:rPr lang="en-US" dirty="0"/>
              <a:t>One common staging system:</a:t>
            </a:r>
          </a:p>
          <a:p>
            <a:pPr lvl="1"/>
            <a:r>
              <a:rPr lang="en-US" dirty="0"/>
              <a:t>Stage 0: cancer </a:t>
            </a:r>
            <a:r>
              <a:rPr lang="en-US" i="1" dirty="0"/>
              <a:t>in situ</a:t>
            </a:r>
            <a:r>
              <a:rPr lang="en-US" dirty="0"/>
              <a:t> (present only in the layer of cells where it began)</a:t>
            </a:r>
            <a:endParaRPr lang="en-US" i="1" dirty="0"/>
          </a:p>
          <a:p>
            <a:pPr lvl="1"/>
            <a:r>
              <a:rPr lang="en-US" dirty="0"/>
              <a:t>Stage I: small and localized</a:t>
            </a:r>
          </a:p>
          <a:p>
            <a:pPr lvl="1"/>
            <a:r>
              <a:rPr lang="en-US" dirty="0"/>
              <a:t>Stages II and III: locally advanced; may involve lymph nodes</a:t>
            </a:r>
          </a:p>
          <a:p>
            <a:pPr lvl="1"/>
            <a:r>
              <a:rPr lang="en-US" dirty="0"/>
              <a:t>Stage IV: metastasized to distant sites</a:t>
            </a:r>
          </a:p>
        </p:txBody>
      </p:sp>
      <p:sp>
        <p:nvSpPr>
          <p:cNvPr id="7" name="Text Placeholder 6"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070616589"/>
      </p:ext>
    </p:extLst>
  </p:cSld>
  <p:clrMapOvr>
    <a:masterClrMapping/>
  </p:clrMapOvr>
  <p:timing>
    <p:tnLst>
      <p:par>
        <p:cTn id="1" dur="indefinite" restart="never" nodeType="tmRoot"/>
      </p:par>
    </p:tnLst>
  </p:timing>
</p:sld>
</file>

<file path=ppt/theme/theme1.xml><?xml version="1.0" encoding="utf-8"?>
<a:theme xmlns:a="http://schemas.openxmlformats.org/drawingml/2006/main" name="2016_Teague">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16_Teague" id="{1D856D90-F7AF-43C1-9FD4-146337462AFA}" vid="{E25E97A5-B454-4F42-A429-7008F01AA60D}"/>
    </a:ext>
  </a:ext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2016_Teague</Template>
  <TotalTime>3278</TotalTime>
  <Words>2850</Words>
  <Application>Microsoft Office PowerPoint</Application>
  <PresentationFormat>On-screen Show (4:3)</PresentationFormat>
  <Paragraphs>298</Paragraphs>
  <Slides>45</Slides>
  <Notes>1</Notes>
  <HiddenSlides>2</HiddenSlides>
  <MMClips>0</MMClips>
  <ScaleCrop>false</ScaleCrop>
  <HeadingPairs>
    <vt:vector size="6" baseType="variant">
      <vt:variant>
        <vt:lpstr>Fonts Used</vt:lpstr>
      </vt:variant>
      <vt:variant>
        <vt:i4>3</vt:i4>
      </vt:variant>
      <vt:variant>
        <vt:lpstr>Theme</vt:lpstr>
      </vt:variant>
      <vt:variant>
        <vt:i4>7</vt:i4>
      </vt:variant>
      <vt:variant>
        <vt:lpstr>Slide Titles</vt:lpstr>
      </vt:variant>
      <vt:variant>
        <vt:i4>45</vt:i4>
      </vt:variant>
    </vt:vector>
  </HeadingPairs>
  <TitlesOfParts>
    <vt:vector size="55" baseType="lpstr">
      <vt:lpstr>Arial</vt:lpstr>
      <vt:lpstr>Calibri</vt:lpstr>
      <vt:lpstr>Vectipede Rg</vt:lpstr>
      <vt:lpstr>2016_Teague</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15: Cancer</vt:lpstr>
      <vt:lpstr>What Is Cancer?</vt:lpstr>
      <vt:lpstr>Figure 15.1 10 most common types of cancer, new diagnoses and estimated deaths, 2017.</vt:lpstr>
      <vt:lpstr>Healthy Cell Growth (1 of 2)</vt:lpstr>
      <vt:lpstr>Healthy Cell Growth (2 of 2)</vt:lpstr>
      <vt:lpstr>Cancer Cell Growth (1 of 2)</vt:lpstr>
      <vt:lpstr>Cancer Cell Growth (2 of 2)</vt:lpstr>
      <vt:lpstr>Classifying Cancers (1 of 2)</vt:lpstr>
      <vt:lpstr>Classifying Cancers (2 of 2)</vt:lpstr>
      <vt:lpstr>Types of Cancer</vt:lpstr>
      <vt:lpstr>Risk Factors for Cancer (1 of 2)</vt:lpstr>
      <vt:lpstr>Risk Factors for Cancer (2 of 2)</vt:lpstr>
      <vt:lpstr>Cancer Screening (1 of 2)</vt:lpstr>
      <vt:lpstr>Cancer Screening (2 of 2)</vt:lpstr>
      <vt:lpstr>Cancer Treatments (1 of 3)</vt:lpstr>
      <vt:lpstr>Cancer Treatments (2 of 3)</vt:lpstr>
      <vt:lpstr>Cancer Treatments (3 of 3)</vt:lpstr>
      <vt:lpstr>Breast Cancer (1 of 2)</vt:lpstr>
      <vt:lpstr>Breast Cancer (2 of 2)</vt:lpstr>
      <vt:lpstr>Lung Cancer (1 of 2)</vt:lpstr>
      <vt:lpstr>Lung Cancer (2 of 2)</vt:lpstr>
      <vt:lpstr>Prostate Cancer (1 of 2)</vt:lpstr>
      <vt:lpstr>Prostate Cancer (2 of 2)</vt:lpstr>
      <vt:lpstr>Colon and Rectal Cancer (1 of 2)</vt:lpstr>
      <vt:lpstr>Colon and Rectal Cancer (2 of 2)</vt:lpstr>
      <vt:lpstr>Figure 15.2 Colon.</vt:lpstr>
      <vt:lpstr>Skin Cancer</vt:lpstr>
      <vt:lpstr>Skin Cancer: Melanoma</vt:lpstr>
      <vt:lpstr>Figure 15.3 The ABCDE evaluation of moles for melanoma.</vt:lpstr>
      <vt:lpstr>Skin Cancer: Basil Cell and Squamous Cell Carcinomas</vt:lpstr>
      <vt:lpstr>Lymphoma (1 of 2)</vt:lpstr>
      <vt:lpstr>Lymphoma (2 of 2)</vt:lpstr>
      <vt:lpstr>Figure 15.4 The lymph system.</vt:lpstr>
      <vt:lpstr>Common Cancers in the Young</vt:lpstr>
      <vt:lpstr>Cervical Cancer</vt:lpstr>
      <vt:lpstr>Uterine Cancer</vt:lpstr>
      <vt:lpstr>Ovarian Cancer</vt:lpstr>
      <vt:lpstr>Testicular Cancer</vt:lpstr>
      <vt:lpstr>Leukemia</vt:lpstr>
      <vt:lpstr>Oral Cancers</vt:lpstr>
      <vt:lpstr>Living with Cancer</vt:lpstr>
      <vt:lpstr>In Review</vt:lpstr>
      <vt:lpstr>Accessibility Content: Text Alternatives For Images</vt:lpstr>
      <vt:lpstr>Appendix A</vt:lpstr>
      <vt:lpstr>Figure 15.1 10 Most Common Cancers Text Alternative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15 Cancer</dc:title>
  <dc:creator>bekbek</dc:creator>
  <cp:lastModifiedBy>Jayachandran Raja</cp:lastModifiedBy>
  <cp:revision>84</cp:revision>
  <dcterms:created xsi:type="dcterms:W3CDTF">2012-06-29T16:33:28Z</dcterms:created>
  <dcterms:modified xsi:type="dcterms:W3CDTF">2018-10-08T11:46:35Z</dcterms:modified>
</cp:coreProperties>
</file>