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6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  <p:sldMasterId id="2147483791" r:id="rId2"/>
    <p:sldMasterId id="2147483808" r:id="rId3"/>
    <p:sldMasterId id="2147483831" r:id="rId4"/>
    <p:sldMasterId id="2147483853" r:id="rId5"/>
    <p:sldMasterId id="2147483858" r:id="rId6"/>
    <p:sldMasterId id="2147483863" r:id="rId7"/>
  </p:sldMasterIdLst>
  <p:notesMasterIdLst>
    <p:notesMasterId r:id="rId59"/>
  </p:notesMasterIdLst>
  <p:sldIdLst>
    <p:sldId id="314" r:id="rId8"/>
    <p:sldId id="259" r:id="rId9"/>
    <p:sldId id="286" r:id="rId10"/>
    <p:sldId id="287" r:id="rId11"/>
    <p:sldId id="257" r:id="rId12"/>
    <p:sldId id="258" r:id="rId13"/>
    <p:sldId id="288" r:id="rId14"/>
    <p:sldId id="260" r:id="rId15"/>
    <p:sldId id="289" r:id="rId16"/>
    <p:sldId id="261" r:id="rId17"/>
    <p:sldId id="262" r:id="rId18"/>
    <p:sldId id="263" r:id="rId19"/>
    <p:sldId id="264" r:id="rId20"/>
    <p:sldId id="290" r:id="rId21"/>
    <p:sldId id="265" r:id="rId22"/>
    <p:sldId id="266" r:id="rId23"/>
    <p:sldId id="305" r:id="rId24"/>
    <p:sldId id="309" r:id="rId25"/>
    <p:sldId id="310" r:id="rId26"/>
    <p:sldId id="276" r:id="rId27"/>
    <p:sldId id="292" r:id="rId28"/>
    <p:sldId id="296" r:id="rId29"/>
    <p:sldId id="297" r:id="rId30"/>
    <p:sldId id="268" r:id="rId31"/>
    <p:sldId id="298" r:id="rId32"/>
    <p:sldId id="306" r:id="rId33"/>
    <p:sldId id="272" r:id="rId34"/>
    <p:sldId id="270" r:id="rId35"/>
    <p:sldId id="311" r:id="rId36"/>
    <p:sldId id="312" r:id="rId37"/>
    <p:sldId id="299" r:id="rId38"/>
    <p:sldId id="313" r:id="rId39"/>
    <p:sldId id="273" r:id="rId40"/>
    <p:sldId id="277" r:id="rId41"/>
    <p:sldId id="278" r:id="rId42"/>
    <p:sldId id="279" r:id="rId43"/>
    <p:sldId id="300" r:id="rId44"/>
    <p:sldId id="280" r:id="rId45"/>
    <p:sldId id="295" r:id="rId46"/>
    <p:sldId id="281" r:id="rId47"/>
    <p:sldId id="274" r:id="rId48"/>
    <p:sldId id="282" r:id="rId49"/>
    <p:sldId id="307" r:id="rId50"/>
    <p:sldId id="284" r:id="rId51"/>
    <p:sldId id="308" r:id="rId52"/>
    <p:sldId id="285" r:id="rId53"/>
    <p:sldId id="275" r:id="rId54"/>
    <p:sldId id="301" r:id="rId55"/>
    <p:sldId id="315" r:id="rId56"/>
    <p:sldId id="302" r:id="rId57"/>
    <p:sldId id="303" r:id="rId5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A0564F3E-CC57-4211-87CE-4F59B95FBF23}">
          <p14:sldIdLst>
            <p14:sldId id="314"/>
            <p14:sldId id="259"/>
            <p14:sldId id="286"/>
            <p14:sldId id="287"/>
            <p14:sldId id="257"/>
            <p14:sldId id="258"/>
            <p14:sldId id="288"/>
            <p14:sldId id="260"/>
            <p14:sldId id="289"/>
            <p14:sldId id="261"/>
            <p14:sldId id="262"/>
            <p14:sldId id="263"/>
            <p14:sldId id="264"/>
            <p14:sldId id="290"/>
            <p14:sldId id="265"/>
            <p14:sldId id="266"/>
            <p14:sldId id="305"/>
            <p14:sldId id="309"/>
            <p14:sldId id="310"/>
            <p14:sldId id="276"/>
            <p14:sldId id="292"/>
            <p14:sldId id="296"/>
            <p14:sldId id="297"/>
            <p14:sldId id="268"/>
            <p14:sldId id="298"/>
            <p14:sldId id="306"/>
            <p14:sldId id="272"/>
            <p14:sldId id="270"/>
            <p14:sldId id="311"/>
            <p14:sldId id="312"/>
            <p14:sldId id="299"/>
            <p14:sldId id="313"/>
            <p14:sldId id="273"/>
            <p14:sldId id="277"/>
            <p14:sldId id="278"/>
            <p14:sldId id="279"/>
            <p14:sldId id="300"/>
            <p14:sldId id="280"/>
            <p14:sldId id="295"/>
            <p14:sldId id="281"/>
            <p14:sldId id="274"/>
            <p14:sldId id="282"/>
            <p14:sldId id="307"/>
            <p14:sldId id="284"/>
            <p14:sldId id="308"/>
            <p14:sldId id="285"/>
            <p14:sldId id="275"/>
            <p14:sldId id="301"/>
            <p14:sldId id="315"/>
            <p14:sldId id="302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67" autoAdjust="0"/>
    <p:restoredTop sz="94316" autoAdjust="0"/>
  </p:normalViewPr>
  <p:slideViewPr>
    <p:cSldViewPr>
      <p:cViewPr varScale="1">
        <p:scale>
          <a:sx n="106" d="100"/>
          <a:sy n="106" d="100"/>
        </p:scale>
        <p:origin x="195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7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microsoft.com/office/2015/10/relationships/revisionInfo" Target="revisionInfo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A42E67-9A1C-4F47-B018-146CAB557092}" type="datetimeFigureOut">
              <a:rPr lang="en-US"/>
              <a:pPr>
                <a:defRPr/>
              </a:pPr>
              <a:t>10/8/2018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6998F1C-7471-4857-AAC5-2E1B5948E5F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7147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434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98F1C-7471-4857-AAC5-2E1B5948E5FD}" type="slidenum">
              <a:rPr lang="en-US" altLang="en-US" smtClean="0"/>
              <a:pPr/>
              <a:t>42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6331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7043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60829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2758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48743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70323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2528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304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BBB22F-2EFC-4719-B522-54F78E430F8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302360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46550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086600" cy="1752600"/>
          </a:xfrm>
        </p:spPr>
        <p:txBody>
          <a:bodyPr/>
          <a:lstStyle>
            <a:lvl1pPr marL="0" indent="0" algn="l">
              <a:buNone/>
              <a:defRPr sz="3600" i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C6E8C4-330A-4BD1-A215-A8EACB32069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991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114300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E1429F-262F-48ED-8E72-3827C45C7191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364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1143000"/>
          </a:xfrm>
        </p:spPr>
        <p:txBody>
          <a:bodyPr/>
          <a:lstStyle>
            <a:lvl1pPr>
              <a:defRPr sz="4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565898-8AF7-4939-BD0F-57F31FFC812E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30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62200" y="2819400"/>
            <a:ext cx="6781800" cy="23652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3581400"/>
            <a:ext cx="6400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39208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C04CA7-6E09-430E-8D31-D95A07D880E0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40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509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2019 McGraw-Hill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366237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453849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72917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033536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841831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164912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082228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4102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812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370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580166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242818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674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75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54525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327609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8685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7740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6168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500911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142396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991645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550599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762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7556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427032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45698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02242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420709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70010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942029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018429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999494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467943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18865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1837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2392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6748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359042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00572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62248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438087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815206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17640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223896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072230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545878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08336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580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102077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6096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53587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504239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7495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740226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31780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524230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37531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495454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444711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6310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3833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72593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6052594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4034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557319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622093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062155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030852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890598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965764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902976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66217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2397486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468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9439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8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252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866" r:id="rId21"/>
    <p:sldLayoutId id="2147483867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1856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43252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8288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</a:t>
            </a: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Education.</a:t>
            </a:r>
          </a:p>
        </p:txBody>
      </p:sp>
    </p:spTree>
    <p:extLst>
      <p:ext uri="{BB962C8B-B14F-4D97-AF65-F5344CB8AC3E}">
        <p14:creationId xmlns:p14="http://schemas.microsoft.com/office/powerpoint/2010/main" val="3121448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  <p:sldLayoutId id="2147483849" r:id="rId18"/>
    <p:sldLayoutId id="2147483850" r:id="rId19"/>
    <p:sldLayoutId id="2147483851" r:id="rId20"/>
    <p:sldLayoutId id="2147483852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25209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98131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 2019 McGraw-Hill </a:t>
            </a:r>
            <a:r>
              <a:rPr lang="en-US" sz="800" dirty="0">
                <a:solidFill>
                  <a:schemeClr val="bg1"/>
                </a:solidFill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341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699869" y="3442608"/>
            <a:ext cx="6462256" cy="933450"/>
          </a:xfrm>
        </p:spPr>
        <p:txBody>
          <a:bodyPr/>
          <a:lstStyle/>
          <a:p>
            <a:r>
              <a:rPr lang="en-US" altLang="en-US" sz="3200" dirty="0"/>
              <a:t>14: Cardiovascular Disease, Diabetes, and Chronic Lung Diseases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305628" y="4474359"/>
            <a:ext cx="5638800" cy="692727"/>
          </a:xfrm>
        </p:spPr>
        <p:txBody>
          <a:bodyPr/>
          <a:lstStyle/>
          <a:p>
            <a:pPr eaLnBrk="1" hangingPunct="1"/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latin typeface="+mn-lt"/>
              </a:rPr>
              <a:t>© 2019 McGraw-Hill Education. All rights reserved. Authorized only for instructor use in the </a:t>
            </a:r>
            <a:r>
              <a:rPr lang="en-US" dirty="0" smtClean="0">
                <a:latin typeface="+mn-lt"/>
              </a:rPr>
              <a:t>classroom.</a:t>
            </a:r>
            <a:r>
              <a:rPr lang="en-US" baseline="0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No </a:t>
            </a:r>
            <a:r>
              <a:rPr lang="en-US" dirty="0">
                <a:latin typeface="+mn-lt"/>
              </a:rPr>
              <a:t>reproduction or further distribution permitted without the prior written consent of McGraw-Hill Education</a:t>
            </a:r>
            <a:r>
              <a:rPr lang="en-US" dirty="0" smtClean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908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Coronary Heart Disease </a:t>
            </a:r>
            <a:r>
              <a:rPr lang="en-US" dirty="0" smtClean="0"/>
              <a:t>and</a:t>
            </a:r>
            <a:r>
              <a:rPr lang="en-US" baseline="0" dirty="0" smtClean="0"/>
              <a:t> </a:t>
            </a:r>
            <a:r>
              <a:rPr lang="en-US" dirty="0" smtClean="0"/>
              <a:t>Heart </a:t>
            </a:r>
            <a:r>
              <a:rPr lang="en-US" dirty="0"/>
              <a:t>Attack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1229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Coronary heart disease (CHD)</a:t>
            </a:r>
            <a:r>
              <a:rPr lang="en-US" altLang="en-US" dirty="0"/>
              <a:t>: atherosclerosis of the coronary arteries, which can result in a heart attack</a:t>
            </a:r>
          </a:p>
          <a:p>
            <a:r>
              <a:rPr lang="en-US" altLang="en-US" dirty="0"/>
              <a:t>CHD is the leading form of all cardiovascular diseases</a:t>
            </a:r>
          </a:p>
          <a:p>
            <a:r>
              <a:rPr lang="en-US" altLang="en-US" dirty="0"/>
              <a:t>About 16.5 million Americans are living with CHD</a:t>
            </a:r>
          </a:p>
          <a:p>
            <a:r>
              <a:rPr lang="en-US" altLang="en-US" dirty="0"/>
              <a:t>Those who survive a heart attack are often left with damaged hearts and significantly altered lives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Coronary Heart Disease </a:t>
            </a:r>
            <a:r>
              <a:rPr lang="en-US" dirty="0" smtClean="0"/>
              <a:t>and</a:t>
            </a:r>
            <a:r>
              <a:rPr lang="en-US" baseline="0" dirty="0" smtClean="0"/>
              <a:t> </a:t>
            </a:r>
            <a:r>
              <a:rPr lang="en-US" dirty="0" smtClean="0"/>
              <a:t>Heart </a:t>
            </a:r>
            <a:r>
              <a:rPr lang="en-US" dirty="0"/>
              <a:t>Attack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1331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Ischemia</a:t>
            </a:r>
            <a:r>
              <a:rPr lang="en-US" altLang="en-US" dirty="0"/>
              <a:t>: insufficient supply of oxygen and nutrients to tissue, caused by narrowed or blocked arteries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Myocardial infarction</a:t>
            </a:r>
            <a:r>
              <a:rPr lang="en-US" altLang="en-US" dirty="0"/>
              <a:t>: lack of blood flow to the heart muscle with resulting death of heart tissue, often called a heart attack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Coronary thrombosis</a:t>
            </a:r>
            <a:r>
              <a:rPr lang="en-US" altLang="en-US" dirty="0"/>
              <a:t>: blockage of a coronary artery by a blood clot that may cause sudden death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Angina</a:t>
            </a:r>
            <a:r>
              <a:rPr lang="en-US" altLang="en-US" dirty="0"/>
              <a:t>: pain, pressure, heaviness, or tightness in the center of the chest caused by a narrowed coronary artery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Arrhythmias </a:t>
            </a:r>
            <a:r>
              <a:rPr lang="en-US" dirty="0" smtClean="0"/>
              <a:t>and</a:t>
            </a:r>
            <a:r>
              <a:rPr lang="en-US" baseline="0" dirty="0" smtClean="0"/>
              <a:t> </a:t>
            </a:r>
            <a:r>
              <a:rPr lang="en-US" dirty="0" smtClean="0"/>
              <a:t>Sudden </a:t>
            </a:r>
            <a:r>
              <a:rPr lang="en-US" dirty="0"/>
              <a:t>Cardiac Death</a:t>
            </a:r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Arrhythmia</a:t>
            </a:r>
            <a:r>
              <a:rPr lang="en-US" altLang="en-US" dirty="0"/>
              <a:t>: irregular or disorganized heartbeat</a:t>
            </a:r>
          </a:p>
          <a:p>
            <a:pPr lvl="1"/>
            <a:r>
              <a:rPr lang="en-US" altLang="en-US" dirty="0"/>
              <a:t>Normal adult heart rate is 60 to 100 beats per minute</a:t>
            </a:r>
          </a:p>
          <a:p>
            <a:r>
              <a:rPr lang="en-US" altLang="en-US" b="1" dirty="0"/>
              <a:t>Sudden cardiac death</a:t>
            </a:r>
            <a:r>
              <a:rPr lang="en-US" altLang="en-US" dirty="0"/>
              <a:t>: abrupt loss of heart function caused by an irregular or ineffective heartbeat</a:t>
            </a:r>
          </a:p>
          <a:p>
            <a:pPr lvl="1"/>
            <a:r>
              <a:rPr lang="en-US" altLang="en-US" b="1" dirty="0"/>
              <a:t>Ventricular fibrillation</a:t>
            </a:r>
            <a:r>
              <a:rPr lang="en-US" altLang="en-US" dirty="0"/>
              <a:t>: type of arrhythmia in which the ventricles contract rapidly and erratically, causing the heart to quiver or “tremor” rather than beat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Stroke</a:t>
            </a:r>
          </a:p>
        </p:txBody>
      </p:sp>
      <p:sp>
        <p:nvSpPr>
          <p:cNvPr id="15363" name="Text Placeholder 99"/>
          <p:cNvSpPr>
            <a:spLocks noGrp="1"/>
          </p:cNvSpPr>
          <p:nvPr>
            <p:ph idx="1"/>
          </p:nvPr>
        </p:nvSpPr>
        <p:spPr>
          <a:xfrm>
            <a:off x="419100" y="1298448"/>
            <a:ext cx="8305800" cy="4953001"/>
          </a:xfrm>
        </p:spPr>
        <p:txBody>
          <a:bodyPr/>
          <a:lstStyle/>
          <a:p>
            <a:r>
              <a:rPr lang="en-US" altLang="en-US" b="1" dirty="0"/>
              <a:t>Stroke or cerebrovascular accident (CVA)</a:t>
            </a:r>
            <a:r>
              <a:rPr lang="en-US" altLang="en-US" dirty="0"/>
              <a:t>: when blood flow to the brain or part of the brain is blocked </a:t>
            </a:r>
          </a:p>
          <a:p>
            <a:pPr lvl="1"/>
            <a:r>
              <a:rPr lang="en-US" altLang="en-US" dirty="0"/>
              <a:t>Fifth-leading cause of death in the United States and a leading cause of severe, long-term disability</a:t>
            </a:r>
          </a:p>
          <a:p>
            <a:pPr lvl="1"/>
            <a:r>
              <a:rPr lang="en-US" altLang="en-US" b="1" dirty="0"/>
              <a:t>Ischemic stroke</a:t>
            </a:r>
            <a:r>
              <a:rPr lang="en-US" altLang="en-US" dirty="0"/>
              <a:t>: caused by blockage in a blood vessel in the brain; accounts for 87% of all strokes</a:t>
            </a:r>
          </a:p>
          <a:p>
            <a:pPr lvl="2"/>
            <a:r>
              <a:rPr lang="en-US" altLang="en-US" b="1" dirty="0"/>
              <a:t>Thrombus</a:t>
            </a:r>
            <a:r>
              <a:rPr lang="en-US" altLang="en-US" dirty="0"/>
              <a:t>: blood clot in a narrowed artery</a:t>
            </a:r>
            <a:endParaRPr lang="en-US" altLang="en-US" b="1" dirty="0"/>
          </a:p>
          <a:p>
            <a:pPr lvl="2"/>
            <a:r>
              <a:rPr lang="en-US" altLang="en-US" b="1" dirty="0"/>
              <a:t>Embolism</a:t>
            </a:r>
            <a:r>
              <a:rPr lang="en-US" altLang="en-US" dirty="0"/>
              <a:t>: blood clot elsewhere that travels to the brain</a:t>
            </a:r>
          </a:p>
          <a:p>
            <a:pPr lvl="1"/>
            <a:r>
              <a:rPr lang="en-US" altLang="en-US" b="1" dirty="0"/>
              <a:t>Hemorrhagic stroke</a:t>
            </a:r>
            <a:r>
              <a:rPr lang="en-US" altLang="en-US" dirty="0"/>
              <a:t>: caused by rupture of a blood vessel in the brain, with bleeding into brain tissue</a:t>
            </a:r>
          </a:p>
          <a:p>
            <a:pPr lvl="1"/>
            <a:r>
              <a:rPr lang="en-US" altLang="en-US" b="1" dirty="0"/>
              <a:t>Transient ischemic attacks (TIAs)</a:t>
            </a:r>
            <a:r>
              <a:rPr lang="en-US" altLang="en-US" dirty="0"/>
              <a:t>, or “ministrokes”: periods of restricted blood supply that produce stroke symptoms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096000"/>
            <a:ext cx="7010400" cy="609600"/>
          </a:xfrm>
        </p:spPr>
        <p:txBody>
          <a:bodyPr/>
          <a:lstStyle/>
          <a:p>
            <a:r>
              <a:rPr lang="en-US" sz="2400" b="1" dirty="0">
                <a:solidFill>
                  <a:srgbClr val="C00000"/>
                </a:solidFill>
              </a:rPr>
              <a:t>Figure 14.5 </a:t>
            </a:r>
            <a:r>
              <a:rPr lang="en-US" sz="2000" b="1" dirty="0"/>
              <a:t>Types of stroke.</a:t>
            </a:r>
            <a:endParaRPr lang="en-US" sz="2400" b="1" dirty="0"/>
          </a:p>
        </p:txBody>
      </p:sp>
      <p:sp>
        <p:nvSpPr>
          <p:cNvPr id="14" name="Text Placeholder 99"/>
          <p:cNvSpPr>
            <a:spLocks noGrp="1"/>
          </p:cNvSpPr>
          <p:nvPr>
            <p:ph sz="half" idx="2"/>
          </p:nvPr>
        </p:nvSpPr>
        <p:spPr>
          <a:xfrm>
            <a:off x="2057400" y="457200"/>
            <a:ext cx="6629400" cy="5029201"/>
          </a:xfrm>
        </p:spPr>
        <p:txBody>
          <a:bodyPr/>
          <a:lstStyle/>
          <a:p>
            <a:pPr marL="3082925">
              <a:spcBef>
                <a:spcPts val="1200"/>
              </a:spcBef>
            </a:pPr>
            <a:r>
              <a:rPr lang="en-US" sz="1800" b="1" dirty="0"/>
              <a:t>Hemorrhagic stroke</a:t>
            </a:r>
            <a:r>
              <a:rPr lang="en-US" sz="1800" dirty="0"/>
              <a:t>: caused by ruptured blood vessels followed by blood leaking into tissue</a:t>
            </a:r>
          </a:p>
          <a:p>
            <a:pPr marL="3082925">
              <a:spcBef>
                <a:spcPts val="1200"/>
              </a:spcBef>
            </a:pPr>
            <a:r>
              <a:rPr lang="en-US" sz="1800" b="1" dirty="0"/>
              <a:t>Ischemic stroke</a:t>
            </a:r>
            <a:r>
              <a:rPr lang="en-US" sz="1800" dirty="0"/>
              <a:t>: caused by blockage in brain blood vessels; potentially treatable with clot-busting drugs; less serious than hemorrhagic stroke</a:t>
            </a:r>
          </a:p>
          <a:p>
            <a:pPr marL="3082925">
              <a:spcBef>
                <a:spcPts val="1200"/>
              </a:spcBef>
            </a:pPr>
            <a:r>
              <a:rPr lang="en-US" sz="1800" b="1" dirty="0"/>
              <a:t>Subarachnoid hemorrhage</a:t>
            </a:r>
            <a:r>
              <a:rPr lang="en-US" sz="1800" dirty="0"/>
              <a:t>: a bleed into the space between the brain and the skull</a:t>
            </a:r>
          </a:p>
          <a:p>
            <a:pPr marL="3082925">
              <a:spcBef>
                <a:spcPts val="1200"/>
              </a:spcBef>
            </a:pPr>
            <a:r>
              <a:rPr lang="en-US" sz="1800" b="1" dirty="0"/>
              <a:t>Intracerebral hemorrhage</a:t>
            </a:r>
            <a:r>
              <a:rPr lang="en-US" sz="1800" dirty="0"/>
              <a:t>: a bleed from a blood vessel into the brain</a:t>
            </a:r>
          </a:p>
          <a:p>
            <a:pPr>
              <a:spcBef>
                <a:spcPts val="1200"/>
              </a:spcBef>
            </a:pPr>
            <a:r>
              <a:rPr lang="en-US" sz="1800" b="1" dirty="0"/>
              <a:t>Embolic stroke</a:t>
            </a:r>
            <a:r>
              <a:rPr lang="en-US" sz="1800" dirty="0"/>
              <a:t>: caused by </a:t>
            </a:r>
            <a:r>
              <a:rPr lang="en-US" sz="1800" i="1" dirty="0"/>
              <a:t>emboli</a:t>
            </a:r>
            <a:r>
              <a:rPr lang="en-US" sz="1800" dirty="0"/>
              <a:t>, blood clots that travel from elsewhere in the body to the brain blood vessels</a:t>
            </a:r>
          </a:p>
          <a:p>
            <a:pPr>
              <a:spcBef>
                <a:spcPts val="1200"/>
              </a:spcBef>
            </a:pPr>
            <a:r>
              <a:rPr lang="en-US" sz="1800" b="1" dirty="0"/>
              <a:t>Thrombotic stroke</a:t>
            </a:r>
            <a:r>
              <a:rPr lang="en-US" sz="1800" dirty="0"/>
              <a:t>: caused by thrombi, blood clots that form where an artery has been narrowed by atherosclerosis</a:t>
            </a:r>
          </a:p>
        </p:txBody>
      </p:sp>
      <p:pic>
        <p:nvPicPr>
          <p:cNvPr id="3" name="Picture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838200"/>
            <a:ext cx="4319537" cy="3278334"/>
          </a:xfrm>
        </p:spPr>
      </p:pic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657600" y="6477000"/>
            <a:ext cx="5486400" cy="152400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Harvard Health Letter, </a:t>
            </a:r>
            <a:r>
              <a:rPr lang="en-US" dirty="0">
                <a:solidFill>
                  <a:schemeClr val="tx1"/>
                </a:solidFill>
              </a:rPr>
              <a:t>April 2000.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Congestive Heart Failure</a:t>
            </a:r>
          </a:p>
        </p:txBody>
      </p:sp>
      <p:sp>
        <p:nvSpPr>
          <p:cNvPr id="174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Congestive heart failure</a:t>
            </a:r>
            <a:r>
              <a:rPr lang="en-US" altLang="en-US" dirty="0"/>
              <a:t>: heart is not pumping the blood as well as it should, allowing blood and fluids to back up in the lungs</a:t>
            </a:r>
          </a:p>
          <a:p>
            <a:r>
              <a:rPr lang="en-US" altLang="en-US" dirty="0"/>
              <a:t>Can develop after a heart attack or as a result of hypertension, heart valve abnormality, or disease of the heart muscle</a:t>
            </a:r>
          </a:p>
          <a:p>
            <a:r>
              <a:rPr lang="en-US" altLang="en-US" dirty="0"/>
              <a:t>Person with this condition experiences difficulty breathing, shortness of breath, coughing, fatigue, and confusion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Cardiovascular Diseases</a:t>
            </a:r>
          </a:p>
        </p:txBody>
      </p:sp>
      <p:sp>
        <p:nvSpPr>
          <p:cNvPr id="1843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Heart valve disorders: when one of the four heart valves does not open well or does not close tightly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Congenital heart disease: structural defect at birth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Peripheral vascular disease (PVD)</a:t>
            </a:r>
            <a:r>
              <a:rPr lang="en-US" altLang="en-US" dirty="0"/>
              <a:t>: result of atherosclerosis in the arms and legs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Cardiomyopathy</a:t>
            </a:r>
            <a:r>
              <a:rPr lang="en-US" altLang="en-US" dirty="0"/>
              <a:t>: disease of the heart muscle</a:t>
            </a:r>
          </a:p>
          <a:p>
            <a:pPr lvl="1"/>
            <a:r>
              <a:rPr lang="en-US" altLang="en-US" b="1" dirty="0"/>
              <a:t>Dilated cardiomyopathy</a:t>
            </a:r>
            <a:r>
              <a:rPr lang="en-US" altLang="en-US" dirty="0"/>
              <a:t>: enlargement of the heart in response to weakening of the muscle</a:t>
            </a:r>
          </a:p>
          <a:p>
            <a:pPr lvl="1"/>
            <a:r>
              <a:rPr lang="en-US" altLang="en-US" b="1" dirty="0"/>
              <a:t>Hypertrophic cardiomyopathy</a:t>
            </a:r>
            <a:r>
              <a:rPr lang="en-US" altLang="en-US" dirty="0"/>
              <a:t>: abnormal thickening of one part of the heart, frequently the left ventricle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Promoting Cardiovascular Health (</a:t>
            </a:r>
            <a:r>
              <a:rPr lang="en-US" dirty="0" smtClean="0"/>
              <a:t>1 of 3)</a:t>
            </a:r>
            <a:endParaRPr lang="en-US" dirty="0"/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Life’s Simple 7 campaign:</a:t>
            </a:r>
          </a:p>
          <a:p>
            <a:pPr lvl="1"/>
            <a:r>
              <a:rPr lang="en-US" altLang="en-US" dirty="0"/>
              <a:t>Four health behaviors contribute to ideal cardiovascular health</a:t>
            </a:r>
          </a:p>
          <a:p>
            <a:pPr lvl="2"/>
            <a:r>
              <a:rPr lang="en-US" altLang="en-US" dirty="0"/>
              <a:t>Avoid Tobacco</a:t>
            </a:r>
          </a:p>
          <a:p>
            <a:pPr lvl="2"/>
            <a:r>
              <a:rPr lang="en-US" altLang="en-US" dirty="0"/>
              <a:t>Eat a Healthy Diet</a:t>
            </a:r>
          </a:p>
          <a:p>
            <a:pPr lvl="2"/>
            <a:r>
              <a:rPr lang="en-US" altLang="en-US" dirty="0"/>
              <a:t>Be Physically Active</a:t>
            </a:r>
          </a:p>
          <a:p>
            <a:pPr lvl="2"/>
            <a:r>
              <a:rPr lang="en-US" altLang="en-US" dirty="0"/>
              <a:t>Maintain a Healthy Body Mass Index</a:t>
            </a:r>
          </a:p>
          <a:p>
            <a:pPr lvl="1"/>
            <a:r>
              <a:rPr lang="en-US" altLang="en-US" dirty="0"/>
              <a:t>Three measurable health factors also contribute</a:t>
            </a:r>
          </a:p>
          <a:p>
            <a:pPr lvl="2"/>
            <a:r>
              <a:rPr lang="en-US" altLang="en-US" dirty="0"/>
              <a:t>Maintain Healthy Blood Pressure Levels</a:t>
            </a:r>
          </a:p>
          <a:p>
            <a:pPr lvl="2"/>
            <a:r>
              <a:rPr lang="en-US" altLang="en-US" dirty="0"/>
              <a:t>Maintain Healthy Blood Glucose Levels</a:t>
            </a:r>
          </a:p>
          <a:p>
            <a:pPr lvl="2"/>
            <a:r>
              <a:rPr lang="en-US" altLang="en-US" dirty="0"/>
              <a:t>Maintain Healthy Cholesterol Levels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2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Promoting Cardiovascular Health (</a:t>
            </a:r>
            <a:r>
              <a:rPr lang="en-US" dirty="0" smtClean="0"/>
              <a:t>2 of 3)</a:t>
            </a:r>
            <a:endParaRPr lang="en-US" dirty="0"/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Avoid tobacco</a:t>
            </a:r>
          </a:p>
          <a:p>
            <a:pPr lvl="1"/>
            <a:r>
              <a:rPr lang="en-US" altLang="en-US" dirty="0"/>
              <a:t>Tobacco use is the leading risk factor for all forms of CVD</a:t>
            </a:r>
          </a:p>
          <a:p>
            <a:pPr lvl="1"/>
            <a:r>
              <a:rPr lang="en-US" altLang="en-US" dirty="0"/>
              <a:t>Tobacco smoke increases risk in a variety of ways</a:t>
            </a:r>
          </a:p>
          <a:p>
            <a:pPr lvl="2"/>
            <a:r>
              <a:rPr lang="en-US" altLang="en-US" dirty="0"/>
              <a:t>Damages the inner lining of blood vessels, speeding up the development of atherosclerosis</a:t>
            </a:r>
          </a:p>
          <a:p>
            <a:pPr lvl="2"/>
            <a:r>
              <a:rPr lang="en-US" altLang="en-US" dirty="0"/>
              <a:t>Stimulates the formation of blood clots in the coronary arteries and trigger spasms that close off the vessels</a:t>
            </a:r>
          </a:p>
          <a:p>
            <a:pPr lvl="2"/>
            <a:r>
              <a:rPr lang="en-US" altLang="en-US" dirty="0"/>
              <a:t>Raises blood levels of LDL cholesterol (“bad” cholesterol)</a:t>
            </a:r>
          </a:p>
          <a:p>
            <a:pPr lvl="2"/>
            <a:r>
              <a:rPr lang="en-US" altLang="en-US" dirty="0"/>
              <a:t>Decreases blood levels of HDL cholesterol (“good” cholesterol)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39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Promoting Cardiovascular Health (</a:t>
            </a:r>
            <a:r>
              <a:rPr lang="en-US" dirty="0" smtClean="0"/>
              <a:t>3 of 3)</a:t>
            </a:r>
            <a:endParaRPr lang="en-US" dirty="0"/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Eat a healthy diet</a:t>
            </a:r>
          </a:p>
          <a:p>
            <a:pPr lvl="1"/>
            <a:r>
              <a:rPr lang="en-US" altLang="en-US" dirty="0"/>
              <a:t>Diet should emphasize fruits, vegetables, whole grains, low-fat dairy products, fish, and lean meat and poultry</a:t>
            </a:r>
          </a:p>
          <a:p>
            <a:r>
              <a:rPr lang="en-US" altLang="en-US" dirty="0"/>
              <a:t>Be physically active</a:t>
            </a:r>
          </a:p>
          <a:p>
            <a:pPr lvl="1"/>
            <a:r>
              <a:rPr lang="en-US" altLang="en-US" dirty="0"/>
              <a:t>Physical activity conditions the heart, reduces high blood pressure, improves HDL cholesterol levels, helps maintain a healthy weight, and helps control diabetes</a:t>
            </a:r>
          </a:p>
          <a:p>
            <a:r>
              <a:rPr lang="en-US" altLang="en-US" dirty="0"/>
              <a:t>Maintain a healthy body mass index</a:t>
            </a:r>
          </a:p>
          <a:p>
            <a:pPr lvl="1"/>
            <a:r>
              <a:rPr lang="en-US" altLang="en-US" dirty="0"/>
              <a:t>Excess weight strains the heart and contributes to other risk factors, such as hypertension, high LDL levels, and diabetes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00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 Disease</a:t>
            </a:r>
          </a:p>
        </p:txBody>
      </p:sp>
      <p:sp>
        <p:nvSpPr>
          <p:cNvPr id="40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Cardiovascular disease (CVD)</a:t>
            </a:r>
            <a:r>
              <a:rPr lang="en-US" altLang="en-US" dirty="0"/>
              <a:t>: any disease involving the heart and/or blood vessels</a:t>
            </a:r>
          </a:p>
          <a:p>
            <a:pPr lvl="1"/>
            <a:r>
              <a:rPr lang="en-US" altLang="en-US" dirty="0"/>
              <a:t>Currently the leading cause of death in the United States, accounting for one in three deaths</a:t>
            </a:r>
          </a:p>
          <a:p>
            <a:r>
              <a:rPr lang="en-US" altLang="en-US" dirty="0"/>
              <a:t>CVD is a general term for diseases that include heart attack, stroke, peripheral artery disease, congestive failure, and others</a:t>
            </a:r>
          </a:p>
          <a:p>
            <a:r>
              <a:rPr lang="en-US" altLang="en-US" dirty="0"/>
              <a:t>Disease process underlying many forms of CVD is atherosclerosis, or hardening of the arteries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Maintain Healthy Blood Pressure Levels</a:t>
            </a:r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Blood pressure</a:t>
            </a:r>
            <a:r>
              <a:rPr lang="en-US" altLang="en-US" dirty="0"/>
              <a:t>: exerted by blood against artery walls</a:t>
            </a:r>
          </a:p>
          <a:p>
            <a:pPr lvl="1"/>
            <a:r>
              <a:rPr lang="en-US" altLang="en-US" b="1" dirty="0"/>
              <a:t>Systolic pressure</a:t>
            </a:r>
            <a:r>
              <a:rPr lang="en-US" altLang="en-US" dirty="0"/>
              <a:t>: produced by the heart contracting and pushing blood out into the arteries; the top number</a:t>
            </a:r>
          </a:p>
          <a:p>
            <a:pPr lvl="1"/>
            <a:r>
              <a:rPr lang="en-US" altLang="en-US" b="1" dirty="0"/>
              <a:t>Diastolic pressure</a:t>
            </a:r>
            <a:r>
              <a:rPr lang="en-US" altLang="en-US" dirty="0"/>
              <a:t>: in the arteries when the heart muscle is relaxed and the ventricles are filling</a:t>
            </a:r>
          </a:p>
          <a:p>
            <a:r>
              <a:rPr lang="en-US" altLang="en-US" b="1" dirty="0"/>
              <a:t>Hypertension</a:t>
            </a:r>
            <a:r>
              <a:rPr lang="en-US" altLang="en-US" dirty="0"/>
              <a:t>: high blood pressure, forceful enough to damage artery walls</a:t>
            </a:r>
          </a:p>
          <a:p>
            <a:pPr lvl="1"/>
            <a:r>
              <a:rPr lang="en-US" altLang="en-US" dirty="0"/>
              <a:t>Untreated hypertension can weaken and scar the arteries and make the heart work harder; and increases risk for heart attack, stroke, congestive heart failure, and kidney disease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381001"/>
            <a:ext cx="731520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Table 14.1 </a:t>
            </a:r>
            <a:r>
              <a:rPr lang="en-US" sz="2800" b="1" dirty="0"/>
              <a:t>Blood Pressure Guidelines</a:t>
            </a:r>
          </a:p>
        </p:txBody>
      </p:sp>
      <p:sp>
        <p:nvSpPr>
          <p:cNvPr id="14" name="Text Placeholder 99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3428999"/>
          </a:xfrm>
          <a:ln w="28575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r>
              <a:rPr lang="en-US" sz="2400" b="1" dirty="0"/>
              <a:t>Normal</a:t>
            </a:r>
            <a:r>
              <a:rPr lang="en-US" sz="2400" dirty="0"/>
              <a:t>: systolic pressure of less than 120 mmHg and diastolic pressure of less than 80 mmHg</a:t>
            </a:r>
          </a:p>
          <a:p>
            <a:r>
              <a:rPr lang="en-US" sz="2400" b="1" dirty="0"/>
              <a:t>Prehypertension</a:t>
            </a:r>
            <a:r>
              <a:rPr lang="en-US" sz="2400" dirty="0"/>
              <a:t>: systolic pressure of 120</a:t>
            </a:r>
            <a:r>
              <a:rPr lang="en-US" sz="2400" dirty="0">
                <a:latin typeface="Calibri" panose="020F0502020204030204" pitchFamily="34" charset="0"/>
              </a:rPr>
              <a:t> to 139 mmHg, or diastolic pressure of 80 to 89 mmHg</a:t>
            </a:r>
          </a:p>
          <a:p>
            <a:r>
              <a:rPr lang="en-US" sz="2400" b="1" dirty="0">
                <a:latin typeface="Calibri" panose="020F0502020204030204" pitchFamily="34" charset="0"/>
              </a:rPr>
              <a:t>Hypertension stage 1</a:t>
            </a:r>
            <a:r>
              <a:rPr lang="en-US" sz="2400" dirty="0">
                <a:latin typeface="Calibri" panose="020F0502020204030204" pitchFamily="34" charset="0"/>
              </a:rPr>
              <a:t>: systolic pressure of 140 to 159 mmHg, or diastolic pressure of 90 to 99 mmHg</a:t>
            </a:r>
          </a:p>
          <a:p>
            <a:r>
              <a:rPr lang="en-US" sz="2400" b="1" dirty="0">
                <a:latin typeface="Calibri" panose="020F0502020204030204" pitchFamily="34" charset="0"/>
              </a:rPr>
              <a:t>Hypertension stage 2</a:t>
            </a:r>
            <a:r>
              <a:rPr lang="en-US" sz="2400" dirty="0">
                <a:latin typeface="Calibri" panose="020F0502020204030204" pitchFamily="34" charset="0"/>
              </a:rPr>
              <a:t>: systolic pressure of 160 mmHg and above, or diastolic pressure of 100 mmHg and above</a:t>
            </a:r>
            <a:endParaRPr lang="en-US" sz="24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209800" y="6476999"/>
            <a:ext cx="6934200" cy="152401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American Heart Association. (2017, Sept.). Understanding blood pressure readings. Retrieved from https://www.heart.org/HEARTORG/Conditions/HighBloodPressure/KnowYourNumbers/Understanding-Blood-Pressure-eadings_UCM_301764_Article.jsp.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Maintain Healthy Blood Glucose Levels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Elevated levels of glucose in the body cause damage to artery walls, changes in some blood components, and damage to peripheral nerves and organs</a:t>
            </a:r>
          </a:p>
          <a:p>
            <a:r>
              <a:rPr lang="en-US" dirty="0"/>
              <a:t>People with diabetes are twice as likely </a:t>
            </a:r>
            <a:r>
              <a:rPr lang="en-US" dirty="0">
                <a:latin typeface="Calibri" panose="020F0502020204030204" pitchFamily="34" charset="0"/>
              </a:rPr>
              <a:t>to develop cardiovascular disease</a:t>
            </a:r>
            <a:endParaRPr lang="en-US" dirty="0"/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99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 Healthy Cholesterol Levels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Low-density lipoproteins (LDLs)</a:t>
            </a:r>
            <a:r>
              <a:rPr lang="en-US" dirty="0"/>
              <a:t>: “bad cholesterol” associated with atherosclerosis</a:t>
            </a:r>
          </a:p>
          <a:p>
            <a:pPr lvl="1"/>
            <a:r>
              <a:rPr lang="en-US" dirty="0"/>
              <a:t>Higher the LDL level, the higher the risk</a:t>
            </a:r>
          </a:p>
          <a:p>
            <a:pPr lvl="1"/>
            <a:r>
              <a:rPr lang="en-US" dirty="0"/>
              <a:t>Cholesterol-lowering statin therapy can reduce risk</a:t>
            </a:r>
          </a:p>
          <a:p>
            <a:pPr lvl="2"/>
            <a:r>
              <a:rPr lang="en-US" dirty="0"/>
              <a:t>For those with a history of cardiovascular disease</a:t>
            </a:r>
          </a:p>
          <a:p>
            <a:pPr lvl="2"/>
            <a:r>
              <a:rPr lang="en-US" dirty="0"/>
              <a:t>For those with LDL cholesterol over 190 mg/dl</a:t>
            </a:r>
          </a:p>
          <a:p>
            <a:pPr lvl="2"/>
            <a:r>
              <a:rPr lang="en-US" dirty="0"/>
              <a:t>For those over 40 with diabetes and LDL cholesterol over 70 mg/dl</a:t>
            </a:r>
          </a:p>
          <a:p>
            <a:pPr lvl="2"/>
            <a:r>
              <a:rPr lang="en-US" dirty="0"/>
              <a:t>For those with a 10-year risk of heart attack greater than 7.5%</a:t>
            </a:r>
          </a:p>
          <a:p>
            <a:r>
              <a:rPr lang="en-US" b="1" dirty="0"/>
              <a:t>High-density lipoproteins (HDLs)</a:t>
            </a:r>
            <a:r>
              <a:rPr lang="en-US" dirty="0"/>
              <a:t>: “good” cholesterol</a:t>
            </a:r>
          </a:p>
          <a:p>
            <a:pPr lvl="1"/>
            <a:r>
              <a:rPr lang="en-US" dirty="0"/>
              <a:t>Help clear cholesterol from cells and atherosclerotic deposits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6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Contributing Factors </a:t>
            </a:r>
            <a:r>
              <a:rPr lang="en-US" dirty="0" smtClean="0"/>
              <a:t>in</a:t>
            </a:r>
            <a:r>
              <a:rPr lang="en-US" baseline="0" dirty="0" smtClean="0"/>
              <a:t> </a:t>
            </a:r>
            <a:r>
              <a:rPr lang="en-US" dirty="0" smtClean="0"/>
              <a:t>Cardiovascular </a:t>
            </a:r>
            <a:r>
              <a:rPr lang="en-US" dirty="0"/>
              <a:t>Health (</a:t>
            </a:r>
            <a:r>
              <a:rPr lang="en-US" dirty="0" smtClean="0"/>
              <a:t>1 of 3)</a:t>
            </a:r>
            <a:endParaRPr lang="en-US" dirty="0"/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Triglyceride levels</a:t>
            </a:r>
          </a:p>
          <a:p>
            <a:pPr lvl="1"/>
            <a:r>
              <a:rPr lang="en-US" altLang="en-US" b="1" dirty="0"/>
              <a:t>Triglycerides</a:t>
            </a:r>
            <a:r>
              <a:rPr lang="en-US" altLang="en-US" dirty="0"/>
              <a:t>: blood fats similar to cholesterol</a:t>
            </a:r>
          </a:p>
          <a:p>
            <a:pPr lvl="1"/>
            <a:r>
              <a:rPr lang="en-US" altLang="en-US" dirty="0"/>
              <a:t>High levels are a risk factor for CVD</a:t>
            </a:r>
          </a:p>
          <a:p>
            <a:r>
              <a:rPr lang="en-US" altLang="en-US" dirty="0"/>
              <a:t>Alcohol intake</a:t>
            </a:r>
          </a:p>
          <a:p>
            <a:pPr lvl="1"/>
            <a:r>
              <a:rPr lang="en-US" altLang="en-US" dirty="0"/>
              <a:t>Heavy drinking can damage the heart</a:t>
            </a:r>
          </a:p>
          <a:p>
            <a:pPr lvl="1"/>
            <a:r>
              <a:rPr lang="en-US" altLang="en-US" dirty="0"/>
              <a:t>Light drinking can increase HDL levels, and therefore may help protect against heart disease and stroke risk</a:t>
            </a:r>
          </a:p>
          <a:p>
            <a:r>
              <a:rPr lang="en-US" altLang="en-US" dirty="0"/>
              <a:t>Mental well-being</a:t>
            </a:r>
          </a:p>
          <a:p>
            <a:pPr lvl="1"/>
            <a:r>
              <a:rPr lang="en-US" altLang="en-US" dirty="0"/>
              <a:t>Acute and chronic psychological stress has significant impacts on health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Contributing Factors </a:t>
            </a:r>
            <a:r>
              <a:rPr lang="en-US" dirty="0" smtClean="0"/>
              <a:t>in</a:t>
            </a:r>
            <a:r>
              <a:rPr lang="en-US" baseline="0" dirty="0" smtClean="0"/>
              <a:t> </a:t>
            </a:r>
            <a:r>
              <a:rPr lang="en-US" dirty="0" smtClean="0"/>
              <a:t>Cardiovascular </a:t>
            </a:r>
            <a:r>
              <a:rPr lang="en-US" dirty="0"/>
              <a:t>Health (</a:t>
            </a:r>
            <a:r>
              <a:rPr lang="en-US" dirty="0" smtClean="0"/>
              <a:t>2 of 3)</a:t>
            </a:r>
            <a:endParaRPr lang="en-US" dirty="0"/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Sleep</a:t>
            </a:r>
          </a:p>
          <a:p>
            <a:pPr lvl="1"/>
            <a:r>
              <a:rPr lang="en-US" altLang="en-US" dirty="0"/>
              <a:t>Too little or too much sleep is associated with increased risk for cardiovascular disease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Socioeconomic status</a:t>
            </a:r>
          </a:p>
          <a:p>
            <a:pPr lvl="1"/>
            <a:r>
              <a:rPr lang="en-US" altLang="en-US" dirty="0"/>
              <a:t>Low socioeconomic status is associated with an increased risk of CVD and other chronic diseases</a:t>
            </a:r>
          </a:p>
          <a:p>
            <a:pPr lvl="1"/>
            <a:r>
              <a:rPr lang="en-US" altLang="en-US" dirty="0"/>
              <a:t>Lack of access to healthcare, healthy food, and shelter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Age</a:t>
            </a:r>
          </a:p>
          <a:p>
            <a:pPr lvl="1"/>
            <a:r>
              <a:rPr lang="en-US" altLang="en-US" dirty="0"/>
              <a:t>Probably the most important noncontrollable risk factor</a:t>
            </a:r>
          </a:p>
          <a:p>
            <a:pPr lvl="1"/>
            <a:r>
              <a:rPr lang="en-US" altLang="en-US" dirty="0"/>
              <a:t>Deaths due to heart disease and stroke rise significantly after age 65, due to the accumulation of risk factors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2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Contributing Factors </a:t>
            </a:r>
            <a:r>
              <a:rPr lang="en-US" dirty="0" smtClean="0"/>
              <a:t>in</a:t>
            </a:r>
            <a:r>
              <a:rPr lang="en-US" baseline="0" dirty="0" smtClean="0"/>
              <a:t> </a:t>
            </a:r>
            <a:r>
              <a:rPr lang="en-US" dirty="0" smtClean="0"/>
              <a:t>Cardiovascular </a:t>
            </a:r>
            <a:r>
              <a:rPr lang="en-US" dirty="0"/>
              <a:t>Health (</a:t>
            </a:r>
            <a:r>
              <a:rPr lang="en-US" dirty="0" smtClean="0"/>
              <a:t>3 of 3)</a:t>
            </a:r>
            <a:endParaRPr lang="en-US" dirty="0"/>
          </a:p>
        </p:txBody>
      </p:sp>
      <p:sp>
        <p:nvSpPr>
          <p:cNvPr id="2457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Gender</a:t>
            </a:r>
          </a:p>
          <a:p>
            <a:pPr lvl="1"/>
            <a:r>
              <a:rPr lang="en-US" altLang="en-US" dirty="0"/>
              <a:t>Women tend to develop heart disease about 10 years later than men, but after 50 the difference in risk between men and women starts to decrease</a:t>
            </a:r>
          </a:p>
          <a:p>
            <a:r>
              <a:rPr lang="en-US" altLang="en-US" dirty="0"/>
              <a:t>Postmenopausal status</a:t>
            </a:r>
          </a:p>
          <a:p>
            <a:pPr lvl="1"/>
            <a:r>
              <a:rPr lang="en-US" altLang="en-US" dirty="0"/>
              <a:t>Hormone replacement therapy does not reduce risk for CVD and may increase the risk of CVD in women over 60</a:t>
            </a:r>
          </a:p>
          <a:p>
            <a:r>
              <a:rPr lang="en-US" altLang="en-US" dirty="0"/>
              <a:t>Genetics and family history</a:t>
            </a:r>
          </a:p>
          <a:p>
            <a:pPr lvl="1"/>
            <a:r>
              <a:rPr lang="en-US" altLang="en-US" dirty="0"/>
              <a:t>High rates of CVD in a family may be related to genetics or lifestyle patterns or both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5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Areas of Interest for Future CVD Research</a:t>
            </a:r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Researchers are looking at how the following are associated with CVD:</a:t>
            </a:r>
          </a:p>
          <a:p>
            <a:pPr lvl="1"/>
            <a:r>
              <a:rPr lang="en-US" altLang="en-US" dirty="0"/>
              <a:t>Low levels of vitamin D</a:t>
            </a:r>
          </a:p>
          <a:p>
            <a:pPr lvl="1"/>
            <a:r>
              <a:rPr lang="en-US" altLang="en-US" dirty="0"/>
              <a:t>High blood levels of homocysteine, an amino acid</a:t>
            </a:r>
          </a:p>
          <a:p>
            <a:pPr lvl="1"/>
            <a:r>
              <a:rPr lang="en-US" altLang="en-US" dirty="0"/>
              <a:t>Metabolic syndrome</a:t>
            </a:r>
          </a:p>
          <a:p>
            <a:pPr lvl="1"/>
            <a:r>
              <a:rPr lang="en-US" altLang="en-US" dirty="0"/>
              <a:t>Inflammation and high levels of C-reactive protein</a:t>
            </a:r>
          </a:p>
          <a:p>
            <a:pPr lvl="1"/>
            <a:r>
              <a:rPr lang="en-US" altLang="en-US" dirty="0"/>
              <a:t>Lower birth weight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and Treatment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People with no symptoms of CVD are usually not tested for evidence of disease</a:t>
            </a:r>
          </a:p>
          <a:p>
            <a:r>
              <a:rPr lang="en-US" altLang="en-US" dirty="0"/>
              <a:t>One exception is people in certain occupations, such as airline pilots or truck drivers, whose sudden incapacity would place other people at risk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Diagnostic Testing for Heart Disease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Electrocardiogram</a:t>
            </a:r>
            <a:r>
              <a:rPr lang="en-US" altLang="en-US" dirty="0"/>
              <a:t> (ECG or EKG) to detect abnormal rhythms, inadequate blood flow, and heart enlargement</a:t>
            </a:r>
          </a:p>
          <a:p>
            <a:r>
              <a:rPr lang="en-US" altLang="en-US" b="1" dirty="0"/>
              <a:t>Echocardiogram</a:t>
            </a:r>
            <a:r>
              <a:rPr lang="en-US" altLang="en-US" dirty="0"/>
              <a:t> (like an ultrasound) to visualize the heart structure and motion</a:t>
            </a:r>
          </a:p>
          <a:p>
            <a:r>
              <a:rPr lang="en-US" altLang="en-US" b="1" dirty="0"/>
              <a:t>Exercise stress test </a:t>
            </a:r>
            <a:r>
              <a:rPr lang="en-US" altLang="en-US" dirty="0"/>
              <a:t>to evaluate heart functioning</a:t>
            </a:r>
            <a:endParaRPr lang="en-US" altLang="en-US" b="1" dirty="0"/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42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253037"/>
            <a:ext cx="5981700" cy="566738"/>
          </a:xfrm>
        </p:spPr>
        <p:txBody>
          <a:bodyPr/>
          <a:lstStyle/>
          <a:p>
            <a:r>
              <a:rPr lang="en-US" dirty="0"/>
              <a:t>Figure 14.1 </a:t>
            </a:r>
            <a:r>
              <a:rPr lang="en-US" sz="2000" dirty="0">
                <a:solidFill>
                  <a:schemeClr val="tx1"/>
                </a:solidFill>
              </a:rPr>
              <a:t>Cardiovascular disease mortality trends for males and females, United States, 1979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 to 2014.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" descr="The CVD death rate has decreased since the 1980s, though a slight rise for men in 2010 to 2014 may indicate a change in the trend.">
            <a:extLst>
              <a:ext uri="{FF2B5EF4-FFF2-40B4-BE49-F238E27FC236}">
                <a16:creationId xmlns:a16="http://schemas.microsoft.com/office/drawing/2014/main" xmlns="" id="{E5CE6D30-3F80-4CB5-8DD3-D2083EBE8BF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68" b="-5268"/>
          <a:stretch/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486400" y="6248400"/>
            <a:ext cx="3657600" cy="179587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Sources: </a:t>
            </a:r>
            <a:r>
              <a:rPr lang="en-US" dirty="0">
                <a:solidFill>
                  <a:schemeClr val="tx1"/>
                </a:solidFill>
              </a:rPr>
              <a:t>Centers for Disease Control and Prevention/National Center for Health Statistics, www.cdc.gov/nchs; American Heart Association. (2017). Heart disease and stroke statistics—2017 update, Chart 13-19. Dallas: AHA.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Diagnostic Testing for Stroke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CT scan or an MRI can generate images of the brain and blood flow and determine whether a stroke has occurred</a:t>
            </a:r>
          </a:p>
          <a:p>
            <a:r>
              <a:rPr lang="en-US" altLang="en-US" dirty="0"/>
              <a:t>These tests can also show whether a stroke has been caused by a blockage or by a hemorrhage</a:t>
            </a:r>
          </a:p>
          <a:p>
            <a:r>
              <a:rPr lang="en-US" altLang="en-US" dirty="0"/>
              <a:t>Further testing may be done to find the source of any blockage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93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Management of Heart Disease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Medications, especially anti-arrhythmics, anti-anginals, and anti-coagulants</a:t>
            </a:r>
          </a:p>
          <a:p>
            <a:r>
              <a:rPr lang="en-US" altLang="en-US" dirty="0"/>
              <a:t>Surgeries, such as angioplasty (balloon catheter), a coronary stent, or </a:t>
            </a:r>
            <a:r>
              <a:rPr lang="en-US" altLang="en-US" b="1" dirty="0"/>
              <a:t>coronary artery bypass grafting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Management of Stroke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If thrombotic: thrombolytic medications</a:t>
            </a:r>
          </a:p>
          <a:p>
            <a:r>
              <a:rPr lang="en-US" altLang="en-US" dirty="0"/>
              <a:t>If hemorrhagic: it depends on the underlying cause of the bleed; sometimes surgery is necessary</a:t>
            </a:r>
          </a:p>
          <a:p>
            <a:r>
              <a:rPr lang="en-US" altLang="en-US" dirty="0"/>
              <a:t>Rehabilitation, usually including physical therapy, is an important component</a:t>
            </a:r>
            <a:endParaRPr lang="en-US" altLang="en-US" b="1" dirty="0"/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Diabetes</a:t>
            </a:r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Diabetes</a:t>
            </a:r>
            <a:r>
              <a:rPr lang="en-US" altLang="en-US" dirty="0"/>
              <a:t>: a metabolic disorder in which production or use of insulin is disrupted</a:t>
            </a:r>
          </a:p>
          <a:p>
            <a:pPr lvl="1"/>
            <a:r>
              <a:rPr lang="en-US" altLang="en-US" dirty="0"/>
              <a:t>Most common disorder of the endocrine or metabolic system, and the seventh leading cause of death in the U.S.</a:t>
            </a:r>
          </a:p>
          <a:p>
            <a:r>
              <a:rPr lang="en-US" altLang="en-US" dirty="0"/>
              <a:t>Rates of diabetes have been increasing steadily in the past 30 years</a:t>
            </a:r>
          </a:p>
          <a:p>
            <a:r>
              <a:rPr lang="en-US" altLang="en-US" dirty="0"/>
              <a:t>Minority and low socioeconomic populations are disproportionately affected, and in these populations rates continue to rise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715000"/>
            <a:ext cx="7010400" cy="609600"/>
          </a:xfrm>
        </p:spPr>
        <p:txBody>
          <a:bodyPr/>
          <a:lstStyle/>
          <a:p>
            <a:r>
              <a:rPr lang="en-US" sz="2400" b="1" dirty="0">
                <a:solidFill>
                  <a:schemeClr val="bg2"/>
                </a:solidFill>
              </a:rPr>
              <a:t>Figure 14.7 </a:t>
            </a:r>
            <a:r>
              <a:rPr lang="en-US" sz="2000" b="1" dirty="0"/>
              <a:t>Normal insulin and glucose </a:t>
            </a:r>
            <a:r>
              <a:rPr lang="en-US" sz="2000" b="1" dirty="0" smtClean="0"/>
              <a:t>uptake,</a:t>
            </a:r>
            <a:r>
              <a:rPr lang="en-US" sz="2000" b="1" baseline="0" dirty="0" smtClean="0"/>
              <a:t> </a:t>
            </a:r>
            <a:r>
              <a:rPr lang="en-US" sz="2000" b="1" dirty="0" smtClean="0"/>
              <a:t>and </a:t>
            </a:r>
            <a:r>
              <a:rPr lang="en-US" sz="2000" b="1" dirty="0"/>
              <a:t>with Type-1 and Type-2 diabetes.</a:t>
            </a:r>
            <a:endParaRPr lang="en-US" sz="2400" b="1" dirty="0"/>
          </a:p>
        </p:txBody>
      </p:sp>
      <p:sp>
        <p:nvSpPr>
          <p:cNvPr id="13" name="Text Placeholder 99"/>
          <p:cNvSpPr>
            <a:spLocks noGrp="1"/>
          </p:cNvSpPr>
          <p:nvPr>
            <p:ph sz="half" idx="1"/>
          </p:nvPr>
        </p:nvSpPr>
        <p:spPr>
          <a:xfrm>
            <a:off x="1103152" y="381000"/>
            <a:ext cx="5181600" cy="5181601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Normal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A healthy person’s body releases a normal amount of insulin from the pancreas after meals. Insulin binds to receptors on the surface of a cell and signals special transporters in the cell to transport glucose inside.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1800" b="1" dirty="0"/>
              <a:t>Type-1 diabetes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The pancreas produces little or no insulin. Thus, no signal is sent instructing the cell to transport glucose, and glucose builds up in the bloodstream.</a:t>
            </a:r>
          </a:p>
          <a:p>
            <a:pPr marL="0" indent="0">
              <a:spcBef>
                <a:spcPts val="4200"/>
              </a:spcBef>
              <a:buNone/>
            </a:pPr>
            <a:r>
              <a:rPr lang="en-US" sz="1800" b="1" dirty="0"/>
              <a:t>Type-2 diabetes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/>
              <a:t>The pancreas produces too little insulin and/or the body’s cells are resistant to it. Some insulin binds to receptors on the cell’s surface, but the signal to transport glucose is blocked. Glucose builds up in the bloodstream.</a:t>
            </a:r>
          </a:p>
        </p:txBody>
      </p:sp>
      <p:pic>
        <p:nvPicPr>
          <p:cNvPr id="3" name="Picture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552" y="270059"/>
            <a:ext cx="1792448" cy="5292540"/>
          </a:xfrm>
        </p:spPr>
      </p:pic>
      <p:sp>
        <p:nvSpPr>
          <p:cNvPr id="18" name="Text Placeholder 17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Type-1 Diabetes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Caused by the destruction of insulin-producing cells in the pancreas by the immune system</a:t>
            </a:r>
          </a:p>
          <a:p>
            <a:pPr lvl="1"/>
            <a:r>
              <a:rPr lang="en-US" dirty="0"/>
              <a:t>Insulin must be provided from an external source to keep blood glucose levels under control</a:t>
            </a:r>
          </a:p>
          <a:p>
            <a:r>
              <a:rPr lang="en-US" dirty="0"/>
              <a:t>Onset usually occurs before age 20</a:t>
            </a:r>
          </a:p>
          <a:p>
            <a:r>
              <a:rPr lang="en-US" dirty="0"/>
              <a:t>Probably a result of a combination of genetic, autoimmune, and environmental factors</a:t>
            </a:r>
          </a:p>
          <a:p>
            <a:r>
              <a:rPr lang="en-US" dirty="0"/>
              <a:t>Physical activity is an important component of control and reduction in long-term complications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Type-2 Diabetes</a:t>
            </a:r>
          </a:p>
        </p:txBody>
      </p:sp>
      <p:sp>
        <p:nvSpPr>
          <p:cNvPr id="33795" name="Text Placeholder 99"/>
          <p:cNvSpPr>
            <a:spLocks noGrp="1"/>
          </p:cNvSpPr>
          <p:nvPr>
            <p:ph idx="1"/>
          </p:nvPr>
        </p:nvSpPr>
        <p:spPr>
          <a:xfrm>
            <a:off x="457200" y="1303137"/>
            <a:ext cx="8229600" cy="4953001"/>
          </a:xfrm>
        </p:spPr>
        <p:txBody>
          <a:bodyPr/>
          <a:lstStyle/>
          <a:p>
            <a:r>
              <a:rPr lang="en-US" altLang="en-US" dirty="0"/>
              <a:t>Caused by insulin resistance in insulin receptors</a:t>
            </a:r>
          </a:p>
          <a:p>
            <a:pPr lvl="1"/>
            <a:r>
              <a:rPr lang="en-US" altLang="en-US" dirty="0"/>
              <a:t>Pancreas responds by increasing production of insulin, but eventually cannot keep up</a:t>
            </a:r>
          </a:p>
          <a:p>
            <a:r>
              <a:rPr lang="en-US" altLang="en-US" dirty="0"/>
              <a:t>Accounts for 90 to 95% of all diabetes cases</a:t>
            </a:r>
          </a:p>
          <a:p>
            <a:r>
              <a:rPr lang="en-US" altLang="en-US" dirty="0"/>
              <a:t>Incidence rising in parallel with obesity levels</a:t>
            </a:r>
          </a:p>
          <a:p>
            <a:r>
              <a:rPr lang="en-US" altLang="en-US" dirty="0"/>
              <a:t>Prediabetes: fasting blood glucose levels between 100 and 125 mg/dl</a:t>
            </a:r>
          </a:p>
          <a:p>
            <a:r>
              <a:rPr lang="en-US" altLang="en-US" dirty="0"/>
              <a:t>Dietary changes, exercise, and weight loss can prevent or delay onset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Type-2 diabetes is a multifactorial disease with an increased risk if there is a family history of diabetes and other risk factors</a:t>
            </a:r>
          </a:p>
          <a:p>
            <a:pPr lvl="1"/>
            <a:r>
              <a:rPr lang="en-US" dirty="0"/>
              <a:t>Higher abdominal fat</a:t>
            </a:r>
          </a:p>
          <a:p>
            <a:pPr lvl="1"/>
            <a:r>
              <a:rPr lang="en-US" dirty="0"/>
              <a:t>Lack of physical activity</a:t>
            </a:r>
          </a:p>
          <a:p>
            <a:pPr lvl="1"/>
            <a:r>
              <a:rPr lang="en-US" dirty="0"/>
              <a:t>Being over 40 years old</a:t>
            </a:r>
          </a:p>
          <a:p>
            <a:r>
              <a:rPr lang="en-US" dirty="0"/>
              <a:t>Racial and ethnic minorities and people with low socioeconomic status are disproportionately affected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9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348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/>
              <a:t>Metabolic syndrome </a:t>
            </a:r>
            <a:r>
              <a:rPr lang="en-US" altLang="en-US" dirty="0"/>
              <a:t>is a set of conditions that significantly increases the risk for developing diabetes and other health complications</a:t>
            </a:r>
          </a:p>
          <a:p>
            <a:pPr lvl="1"/>
            <a:r>
              <a:rPr lang="en-US" altLang="en-US" dirty="0"/>
              <a:t>Fasting glucose level at or above 100</a:t>
            </a:r>
          </a:p>
          <a:p>
            <a:pPr lvl="1"/>
            <a:r>
              <a:rPr lang="en-US" altLang="en-US" dirty="0"/>
              <a:t>HDL cholesterol under 40 in men, or under 50 in women</a:t>
            </a:r>
          </a:p>
          <a:p>
            <a:pPr lvl="1"/>
            <a:r>
              <a:rPr lang="en-US" altLang="en-US" dirty="0"/>
              <a:t>Triglycerides at or above 150</a:t>
            </a:r>
          </a:p>
          <a:p>
            <a:pPr lvl="1"/>
            <a:r>
              <a:rPr lang="en-US" altLang="en-US" dirty="0"/>
              <a:t>Waist circumference at or above 40″ for men; or at or above 35″ for women</a:t>
            </a:r>
          </a:p>
          <a:p>
            <a:pPr lvl="1"/>
            <a:r>
              <a:rPr lang="en-US" altLang="en-US" dirty="0"/>
              <a:t>Systolic blood pressure at or above 130 and diastolic blood pressure at or above 85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Prevention and Treatment</a:t>
            </a:r>
          </a:p>
        </p:txBody>
      </p:sp>
      <p:sp>
        <p:nvSpPr>
          <p:cNvPr id="358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Screening involves tests for blood glucose levels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Dietary changes, exercise, and weight loss can prevent diabetes, delay its onset, and treat it</a:t>
            </a:r>
          </a:p>
          <a:p>
            <a:pPr lvl="1"/>
            <a:r>
              <a:rPr lang="en-US" altLang="en-US" dirty="0"/>
              <a:t>Treatment includes lifestyle modification, oral medications, and eventually insulin replacement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Exercise is especially important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Long-term control is monitored by a blood test called the hemoglobin A1c test</a:t>
            </a:r>
          </a:p>
          <a:p>
            <a:pPr lvl="1"/>
            <a:r>
              <a:rPr lang="en-US" altLang="en-US" dirty="0"/>
              <a:t>Closer blood glucose is to the normal range, the lower the risk of complications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14.2 </a:t>
            </a:r>
            <a:r>
              <a:rPr lang="en-US" sz="2000" dirty="0">
                <a:solidFill>
                  <a:schemeClr val="tx1"/>
                </a:solidFill>
              </a:rPr>
              <a:t>Percentage of deaths from types of CVD, United States, 2014.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Close to half the deaths from CVD (45.1%) are caused by coronary heart disease.</a:t>
            </a:r>
          </a:p>
        </p:txBody>
      </p:sp>
      <p:pic>
        <p:nvPicPr>
          <p:cNvPr id="8" name="Picture" descr="Stroke accounts for 16.5%; heart failure, 8.5%; high blood pressure, 9.1%; diseases of the arteries, 3.2%; and other causes, 17.6%.">
            <a:extLst>
              <a:ext uri="{FF2B5EF4-FFF2-40B4-BE49-F238E27FC236}">
                <a16:creationId xmlns:a16="http://schemas.microsoft.com/office/drawing/2014/main" xmlns="" id="{4ACA3672-E9E6-4F9B-AD0C-930429A248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6"/>
          <a:stretch/>
        </p:blipFill>
        <p:spPr>
          <a:xfrm>
            <a:off x="1447800" y="820105"/>
            <a:ext cx="5486400" cy="3828095"/>
          </a:xfrm>
        </p:spPr>
      </p:pic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6096000" y="6373613"/>
            <a:ext cx="3048000" cy="1795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American Heart Association. (2017). Heart disease and stroke statistics—2017 update, Chart 13-7. Dallas: AHA.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Gestational Diabetes</a:t>
            </a:r>
          </a:p>
        </p:txBody>
      </p:sp>
      <p:sp>
        <p:nvSpPr>
          <p:cNvPr id="3686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Develops in 2 to 10% of pregnancies</a:t>
            </a:r>
          </a:p>
          <a:p>
            <a:pPr lvl="1"/>
            <a:r>
              <a:rPr lang="en-US" altLang="en-US" dirty="0"/>
              <a:t>Hormonal changes affect the body’s response to insulin</a:t>
            </a:r>
          </a:p>
          <a:p>
            <a:pPr lvl="1"/>
            <a:r>
              <a:rPr lang="en-US" altLang="en-US" dirty="0"/>
              <a:t>Higher risk for pregnancies after age 35</a:t>
            </a:r>
          </a:p>
          <a:p>
            <a:r>
              <a:rPr lang="en-US" altLang="en-US" dirty="0"/>
              <a:t>In 5 to 10% of cases, diabetes becomes an ongoing condition</a:t>
            </a:r>
          </a:p>
          <a:p>
            <a:r>
              <a:rPr lang="en-US" altLang="en-US" dirty="0"/>
              <a:t>Women with a history of gestational diabetes are at a higher risk of developing diabetes in the next 10 to 20 years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Chronic Lung Diseases</a:t>
            </a:r>
          </a:p>
        </p:txBody>
      </p:sp>
      <p:sp>
        <p:nvSpPr>
          <p:cNvPr id="3789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Also known as chronic lower respiratory diseases, chronic lung diseases are the third leading cause of death in the U.S.</a:t>
            </a:r>
          </a:p>
          <a:p>
            <a:r>
              <a:rPr lang="en-US" altLang="en-US" dirty="0"/>
              <a:t>Two most common forms: </a:t>
            </a:r>
          </a:p>
          <a:p>
            <a:pPr lvl="1"/>
            <a:r>
              <a:rPr lang="en-US" altLang="en-US" dirty="0"/>
              <a:t>Asthma</a:t>
            </a:r>
          </a:p>
          <a:p>
            <a:pPr lvl="2"/>
            <a:r>
              <a:rPr lang="en-US" altLang="en-US" dirty="0"/>
              <a:t>Larger genetic component</a:t>
            </a:r>
          </a:p>
          <a:p>
            <a:pPr lvl="1"/>
            <a:r>
              <a:rPr lang="en-US" altLang="en-US" dirty="0"/>
              <a:t>Chronic obstructive pulmonary disease (COPD)</a:t>
            </a:r>
          </a:p>
          <a:p>
            <a:pPr lvl="2"/>
            <a:r>
              <a:rPr lang="en-US" altLang="en-US" dirty="0"/>
              <a:t>More typical in older adults</a:t>
            </a:r>
          </a:p>
          <a:p>
            <a:r>
              <a:rPr lang="en-US" altLang="en-US" dirty="0"/>
              <a:t>Both are triggered by smoking, infection, and pollution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791200"/>
            <a:ext cx="7010400" cy="609600"/>
          </a:xfrm>
        </p:spPr>
        <p:txBody>
          <a:bodyPr/>
          <a:lstStyle/>
          <a:p>
            <a:r>
              <a:rPr lang="en-US" sz="2400" b="1" dirty="0">
                <a:solidFill>
                  <a:schemeClr val="bg2"/>
                </a:solidFill>
              </a:rPr>
              <a:t>Figure 14.8 </a:t>
            </a:r>
            <a:r>
              <a:rPr lang="en-US" sz="2000" b="1" dirty="0"/>
              <a:t>The respiratory system.</a:t>
            </a:r>
            <a:endParaRPr lang="en-US" sz="2400" b="1" dirty="0"/>
          </a:p>
        </p:txBody>
      </p:sp>
      <p:sp>
        <p:nvSpPr>
          <p:cNvPr id="13" name="Text Placeholder 99"/>
          <p:cNvSpPr>
            <a:spLocks noGrp="1"/>
          </p:cNvSpPr>
          <p:nvPr>
            <p:ph sz="half" idx="2"/>
          </p:nvPr>
        </p:nvSpPr>
        <p:spPr>
          <a:xfrm>
            <a:off x="2667000" y="304800"/>
            <a:ext cx="6019800" cy="5410201"/>
          </a:xfrm>
        </p:spPr>
        <p:txBody>
          <a:bodyPr/>
          <a:lstStyle/>
          <a:p>
            <a:r>
              <a:rPr lang="en-US" sz="2000" dirty="0"/>
              <a:t>Air, breathed in, travels down the trachea and enters the lungs through the bronchi (bronchial tubes)</a:t>
            </a:r>
          </a:p>
          <a:p>
            <a:pPr>
              <a:spcBef>
                <a:spcPts val="1200"/>
              </a:spcBef>
            </a:pPr>
            <a:r>
              <a:rPr lang="en-US" sz="2000" dirty="0"/>
              <a:t>Bronchi carry air through bronchioles (a series of branching airways) into alveoli (tiny air sacs), which are surrounded by capillaries (tiny blood vessels) where gas exchange takes place</a:t>
            </a:r>
          </a:p>
          <a:p>
            <a:pPr marL="2625725">
              <a:spcBef>
                <a:spcPts val="1200"/>
              </a:spcBef>
            </a:pPr>
            <a:r>
              <a:rPr lang="en-US" sz="2000" dirty="0"/>
              <a:t>Oxygen is passed from the alveoli into the blood in capillaries, and carbon dioxide moves from the capillaries into the alveoli</a:t>
            </a:r>
          </a:p>
          <a:p>
            <a:pPr marL="2625725">
              <a:spcBef>
                <a:spcPts val="1200"/>
              </a:spcBef>
            </a:pPr>
            <a:r>
              <a:rPr lang="en-US" sz="2000" dirty="0"/>
              <a:t>Carbon dioxide is then pushed back through the bronchioles and exhaled, while oxygen travels through the bloodstream to body cells</a:t>
            </a:r>
          </a:p>
        </p:txBody>
      </p:sp>
      <p:pic>
        <p:nvPicPr>
          <p:cNvPr id="3" name="Picture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348484"/>
            <a:ext cx="3657600" cy="3075432"/>
          </a:xfrm>
        </p:spPr>
      </p:pic>
      <p:sp>
        <p:nvSpPr>
          <p:cNvPr id="14" name="Text Placeholder 1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Asthma</a:t>
            </a:r>
          </a:p>
        </p:txBody>
      </p:sp>
      <p:sp>
        <p:nvSpPr>
          <p:cNvPr id="39939" name="Text Placeholder 99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1"/>
          </a:xfrm>
        </p:spPr>
        <p:txBody>
          <a:bodyPr/>
          <a:lstStyle/>
          <a:p>
            <a:r>
              <a:rPr lang="en-US" altLang="en-US" dirty="0"/>
              <a:t>Asthma is the most common chronic lung condition</a:t>
            </a:r>
          </a:p>
          <a:p>
            <a:r>
              <a:rPr lang="en-US" altLang="en-US" dirty="0"/>
              <a:t>In asthma, the lining of the airways becomes inflamed and swollen, narrowing the airway passage, and excess mucus is produced</a:t>
            </a:r>
          </a:p>
          <a:p>
            <a:r>
              <a:rPr lang="en-US" altLang="en-US" dirty="0"/>
              <a:t>Risk factors and triggers:</a:t>
            </a:r>
          </a:p>
          <a:p>
            <a:pPr lvl="1"/>
            <a:r>
              <a:rPr lang="en-US" altLang="en-US" dirty="0"/>
              <a:t>Chronic inflammation, obstruction, and constriction of the airways, causing wheezing, coughing, chest tightness, and shortness of breath</a:t>
            </a:r>
          </a:p>
          <a:p>
            <a:pPr lvl="1"/>
            <a:r>
              <a:rPr lang="en-US" altLang="en-US" dirty="0"/>
              <a:t>Attack occurs in response to a trigger—an allergen or an irritant in the air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8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and Treatment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409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Diagnostic categories: </a:t>
            </a:r>
          </a:p>
          <a:p>
            <a:pPr lvl="1"/>
            <a:r>
              <a:rPr lang="en-US" altLang="en-US" dirty="0"/>
              <a:t>Intermittent: no symptoms between episodes</a:t>
            </a:r>
          </a:p>
          <a:p>
            <a:pPr lvl="1"/>
            <a:r>
              <a:rPr lang="en-US" altLang="en-US" dirty="0"/>
              <a:t>Mild persistent: symptoms a few times a week</a:t>
            </a:r>
          </a:p>
          <a:p>
            <a:pPr lvl="1"/>
            <a:r>
              <a:rPr lang="en-US" altLang="en-US" dirty="0"/>
              <a:t>Moderate: daily symptoms limit some normal activity</a:t>
            </a:r>
          </a:p>
          <a:p>
            <a:pPr lvl="1"/>
            <a:r>
              <a:rPr lang="en-US" altLang="en-US" dirty="0"/>
              <a:t>Severe: daily symptoms place extreme limits on normal activity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Detection and Treatment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4096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Bronchodilators: quick-relief medications used during an attack to reduce symptoms</a:t>
            </a:r>
          </a:p>
          <a:p>
            <a:pPr lvl="1"/>
            <a:r>
              <a:rPr lang="en-US" altLang="en-US" dirty="0"/>
              <a:t>Delivered through an inhaler</a:t>
            </a:r>
          </a:p>
          <a:p>
            <a:r>
              <a:rPr lang="en-US" altLang="en-US" dirty="0"/>
              <a:t>For long-term control:</a:t>
            </a:r>
          </a:p>
          <a:p>
            <a:pPr lvl="1"/>
            <a:r>
              <a:rPr lang="en-US" altLang="en-US" dirty="0"/>
              <a:t>Inhaled steroid that works within the bronchioles to reduce inflammation</a:t>
            </a:r>
          </a:p>
          <a:p>
            <a:pPr lvl="1"/>
            <a:r>
              <a:rPr lang="en-US" altLang="en-US" dirty="0"/>
              <a:t>Avoidance of common triggers such as tobacco smoke, allergens, and air pollution</a:t>
            </a:r>
          </a:p>
          <a:p>
            <a:pPr lvl="1"/>
            <a:r>
              <a:rPr lang="en-US" altLang="en-US" dirty="0"/>
              <a:t>Flu shots are recommended if viruses and infections are triggers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5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Chronic Obstructive Pulmonary Disease</a:t>
            </a:r>
          </a:p>
        </p:txBody>
      </p:sp>
      <p:sp>
        <p:nvSpPr>
          <p:cNvPr id="419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COPD tends to develop from cumulative damage to airways and alveoli; the primary cause is smoking</a:t>
            </a:r>
          </a:p>
          <a:p>
            <a:r>
              <a:rPr lang="en-US" altLang="en-US" dirty="0"/>
              <a:t>Chronic bronchitis: persistent inflammation of the bronchioles; excess mucus</a:t>
            </a:r>
          </a:p>
          <a:p>
            <a:pPr lvl="1"/>
            <a:r>
              <a:rPr lang="en-US" altLang="en-US" dirty="0"/>
              <a:t>Bronchial congestion and a chronic cough</a:t>
            </a:r>
          </a:p>
          <a:p>
            <a:r>
              <a:rPr lang="en-US" altLang="en-US" dirty="0"/>
              <a:t>Emphysema: alveoli become less elastic, and walls between alveoli are damaged or destroyed</a:t>
            </a:r>
          </a:p>
          <a:p>
            <a:pPr lvl="1"/>
            <a:r>
              <a:rPr lang="en-US" altLang="en-US" dirty="0"/>
              <a:t>Person is breathless and gasps for air; and the heart is strained</a:t>
            </a:r>
          </a:p>
          <a:p>
            <a:pPr lvl="1"/>
            <a:r>
              <a:rPr lang="en-US" altLang="en-US" dirty="0"/>
              <a:t>Cannot be reversed; supplemental oxygen may be necessary at later stages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Preventing Chronic Diseases</a:t>
            </a:r>
          </a:p>
        </p:txBody>
      </p:sp>
      <p:sp>
        <p:nvSpPr>
          <p:cNvPr id="4301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Review:</a:t>
            </a:r>
          </a:p>
          <a:p>
            <a:pPr lvl="1"/>
            <a:r>
              <a:rPr lang="en-US" altLang="en-US" dirty="0"/>
              <a:t>Eat a heart-healthy diet</a:t>
            </a:r>
          </a:p>
          <a:p>
            <a:pPr lvl="1"/>
            <a:r>
              <a:rPr lang="en-US" altLang="en-US" dirty="0"/>
              <a:t>Maintain a healthy weight</a:t>
            </a:r>
          </a:p>
          <a:p>
            <a:pPr lvl="1"/>
            <a:r>
              <a:rPr lang="en-US" altLang="en-US" dirty="0"/>
              <a:t>Don’t smoke, and avoid secondhand smoke</a:t>
            </a:r>
          </a:p>
          <a:p>
            <a:pPr lvl="1"/>
            <a:r>
              <a:rPr lang="en-US" altLang="en-US" dirty="0"/>
              <a:t>Be physically active</a:t>
            </a:r>
          </a:p>
          <a:p>
            <a:pPr lvl="1"/>
            <a:r>
              <a:rPr lang="en-US" altLang="en-US" dirty="0"/>
              <a:t>Limit alcohol consumption</a:t>
            </a:r>
          </a:p>
          <a:p>
            <a:pPr lvl="1"/>
            <a:r>
              <a:rPr lang="en-US" altLang="en-US" dirty="0"/>
              <a:t>Maintain healthy blood pressure levels</a:t>
            </a:r>
          </a:p>
          <a:p>
            <a:pPr lvl="1"/>
            <a:r>
              <a:rPr lang="en-US" altLang="en-US" dirty="0"/>
              <a:t>Maintain healthy lipid levels</a:t>
            </a:r>
          </a:p>
          <a:p>
            <a:pPr lvl="1"/>
            <a:r>
              <a:rPr lang="en-US" altLang="en-US" dirty="0"/>
              <a:t>Maintain healthy blood glucose levels</a:t>
            </a:r>
          </a:p>
          <a:p>
            <a:pPr lvl="1"/>
            <a:r>
              <a:rPr lang="en-US" altLang="en-US" dirty="0"/>
              <a:t>Manage stress, and take care of your mental, emotional, and social health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cardiovascular disease?</a:t>
            </a:r>
          </a:p>
          <a:p>
            <a:r>
              <a:rPr lang="en-US" dirty="0"/>
              <a:t>What is diabetes?</a:t>
            </a:r>
          </a:p>
          <a:p>
            <a:r>
              <a:rPr lang="en-US" dirty="0"/>
              <a:t>What is asthma?</a:t>
            </a:r>
          </a:p>
          <a:p>
            <a:r>
              <a:rPr lang="en-US" dirty="0"/>
              <a:t>What is chronic obstructive pulmonary disease?</a:t>
            </a:r>
          </a:p>
          <a:p>
            <a:r>
              <a:rPr lang="en-US" dirty="0"/>
              <a:t>What are the best ways to protect against the diseases discussed in this chapter?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63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85800" y="2514600"/>
            <a:ext cx="7772400" cy="1362075"/>
          </a:xfrm>
        </p:spPr>
        <p:txBody>
          <a:bodyPr anchor="ctr"/>
          <a:lstStyle/>
          <a:p>
            <a:pPr algn="ctr"/>
            <a:r>
              <a:rPr lang="en-US" cap="none" dirty="0" smtClean="0"/>
              <a:t>Accessibility Content: Text Alternatives For Images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260308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Cardiovascular System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717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Cardiovascular system</a:t>
            </a:r>
            <a:r>
              <a:rPr lang="en-US" altLang="en-US" dirty="0"/>
              <a:t>: the heart and blood vessels that circulate blood throughout the body</a:t>
            </a:r>
          </a:p>
          <a:p>
            <a:r>
              <a:rPr lang="en-US" altLang="en-US" b="1" dirty="0"/>
              <a:t>Pulmonary (lung) circulation</a:t>
            </a:r>
            <a:r>
              <a:rPr lang="en-US" altLang="en-US" dirty="0"/>
              <a:t>: the pumping of oxygen-poor blood to the lungs and oxygen-rich blood back to the heart by the right side of the heart</a:t>
            </a:r>
          </a:p>
          <a:p>
            <a:r>
              <a:rPr lang="en-US" altLang="en-US" b="1" dirty="0"/>
              <a:t>Systemic (body) circulation</a:t>
            </a:r>
            <a:r>
              <a:rPr lang="en-US" altLang="en-US" dirty="0"/>
              <a:t>: the pumping of oxygen-rich blood to the body and oxygen-poor blood back to the heart by the left side of the heart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Descriptions for Unsighted Students</a:t>
            </a:r>
          </a:p>
        </p:txBody>
      </p:sp>
    </p:spTree>
    <p:extLst>
      <p:ext uri="{BB962C8B-B14F-4D97-AF65-F5344CB8AC3E}">
        <p14:creationId xmlns:p14="http://schemas.microsoft.com/office/powerpoint/2010/main" val="248166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Figure 14.3 </a:t>
            </a:r>
            <a:r>
              <a:rPr lang="en-US" sz="2800" b="1" dirty="0"/>
              <a:t>The </a:t>
            </a:r>
            <a:r>
              <a:rPr lang="en-US" sz="2800" b="1" dirty="0" smtClean="0"/>
              <a:t>Heart </a:t>
            </a:r>
            <a:r>
              <a:rPr lang="en-US" sz="2800" b="1" dirty="0">
                <a:solidFill>
                  <a:schemeClr val="bg2"/>
                </a:solidFill>
              </a:rPr>
              <a:t>Text Alternative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Significant features of the heart:</a:t>
            </a:r>
          </a:p>
          <a:p>
            <a:pPr lvl="1"/>
            <a:r>
              <a:rPr lang="en-US" sz="2000" dirty="0"/>
              <a:t>Interior and superior vena cava, by which blood returns from the body</a:t>
            </a:r>
          </a:p>
          <a:p>
            <a:pPr lvl="1"/>
            <a:r>
              <a:rPr lang="en-US" sz="2000" dirty="0"/>
              <a:t>Right and left pulmonary veins, by which blood returns from the lungs</a:t>
            </a:r>
          </a:p>
          <a:p>
            <a:pPr lvl="1"/>
            <a:r>
              <a:rPr lang="en-US" sz="2000" dirty="0"/>
              <a:t>Pulmonary trunk</a:t>
            </a:r>
          </a:p>
          <a:p>
            <a:pPr lvl="1"/>
            <a:r>
              <a:rPr lang="en-US" sz="2000" dirty="0"/>
              <a:t>Right atrium and left atrium</a:t>
            </a:r>
          </a:p>
          <a:p>
            <a:pPr lvl="1"/>
            <a:r>
              <a:rPr lang="en-US" sz="2000" dirty="0"/>
              <a:t>Tricuspid valve on the right; and mitral valve on the left</a:t>
            </a:r>
          </a:p>
          <a:p>
            <a:pPr lvl="1"/>
            <a:r>
              <a:rPr lang="en-US" sz="2000" dirty="0"/>
              <a:t>Right ventricle and left ventricle</a:t>
            </a:r>
          </a:p>
          <a:p>
            <a:pPr lvl="1"/>
            <a:r>
              <a:rPr lang="en-US" sz="2000" dirty="0"/>
              <a:t>Interventricular septum</a:t>
            </a:r>
          </a:p>
          <a:p>
            <a:pPr lvl="1"/>
            <a:r>
              <a:rPr lang="en-US" sz="2000" dirty="0"/>
              <a:t>Myocardium (muscular tissue of the heart)</a:t>
            </a:r>
          </a:p>
          <a:p>
            <a:pPr lvl="1"/>
            <a:r>
              <a:rPr lang="en-US" sz="2000" dirty="0"/>
              <a:t>Aorta, by which blood is supplied to the body (systemic circulation)</a:t>
            </a:r>
          </a:p>
          <a:p>
            <a:pPr lvl="1"/>
            <a:r>
              <a:rPr lang="en-US" sz="2000" dirty="0"/>
              <a:t>Aortic valve</a:t>
            </a:r>
          </a:p>
          <a:p>
            <a:pPr lvl="1"/>
            <a:r>
              <a:rPr lang="en-US" sz="2000" dirty="0"/>
              <a:t>Right and left pulmonary arteries, by which blood is supplied to the lungs (pulmonary circulation)</a:t>
            </a:r>
            <a:endParaRPr lang="en-US" sz="2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Cardiovascular System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Aorta</a:t>
            </a:r>
            <a:r>
              <a:rPr lang="en-US" altLang="en-US" dirty="0"/>
              <a:t>: largest artery in the body </a:t>
            </a:r>
          </a:p>
          <a:p>
            <a:pPr lvl="1"/>
            <a:r>
              <a:rPr lang="en-US" altLang="en-US" dirty="0"/>
              <a:t>Leaves the heart and branches into smaller arteries, arterioles, and capillaries carrying oxygen-rich blood to body tissues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Inferior and superior vena cava: largest veins</a:t>
            </a:r>
          </a:p>
          <a:p>
            <a:pPr lvl="1"/>
            <a:r>
              <a:rPr lang="en-US" altLang="en-US" dirty="0"/>
              <a:t>Carry oxygen-poor blood from the body back to the heart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Coronary arteries</a:t>
            </a:r>
            <a:r>
              <a:rPr lang="en-US" altLang="en-US" dirty="0"/>
              <a:t>: medium-sized arteries that supply oxygen- and nutrient-rich blood to the heart muscle</a:t>
            </a:r>
          </a:p>
          <a:p>
            <a:pPr>
              <a:spcBef>
                <a:spcPts val="1800"/>
              </a:spcBef>
            </a:pPr>
            <a:r>
              <a:rPr lang="en-US" altLang="en-US" b="1" dirty="0"/>
              <a:t>Sinus node or sinoatrial (SA) node</a:t>
            </a:r>
            <a:r>
              <a:rPr lang="en-US" altLang="en-US" dirty="0"/>
              <a:t>: group of cells in the right atrium where the electrical signal is generated that establishes the heartbeat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605462"/>
            <a:ext cx="5334000" cy="566738"/>
          </a:xfrm>
        </p:spPr>
        <p:txBody>
          <a:bodyPr/>
          <a:lstStyle/>
          <a:p>
            <a:r>
              <a:rPr lang="en-US" dirty="0"/>
              <a:t>Figure 4.3 </a:t>
            </a:r>
            <a:r>
              <a:rPr lang="en-US" sz="2000" dirty="0">
                <a:solidFill>
                  <a:schemeClr val="tx1"/>
                </a:solidFill>
              </a:rPr>
              <a:t>The heart, showing interior changes, valves, and major arteries and veins.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" descr="Two medium-sized arteries, called coronary arteries, supply blood to the heart muscle.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55" r="-4655"/>
          <a:stretch/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</a:t>
            </a:r>
            <a:r>
              <a:rPr lang="en-US" dirty="0" smtClean="0">
                <a:hlinkClick r:id="rId3" action="ppaction://hlinksldjump"/>
              </a:rPr>
              <a:t>images</a:t>
            </a:r>
            <a:endParaRPr lang="en-US" dirty="0">
              <a:hlinkClick r:id="rId3" action="ppaction://hlinksldjump"/>
            </a:endParaRPr>
          </a:p>
        </p:txBody>
      </p:sp>
      <p:sp>
        <p:nvSpPr>
          <p:cNvPr id="5" name="Text Placeholder 4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Atherosclerosis</a:t>
            </a:r>
          </a:p>
        </p:txBody>
      </p:sp>
      <p:sp>
        <p:nvSpPr>
          <p:cNvPr id="1024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Atherosclerosis</a:t>
            </a:r>
            <a:r>
              <a:rPr lang="en-US" altLang="en-US" dirty="0"/>
              <a:t> is a common form of arteriosclerosis that involves a thickening or hardening of the arteries due to buildup of fats and other substances </a:t>
            </a:r>
          </a:p>
          <a:p>
            <a:pPr lvl="1"/>
            <a:r>
              <a:rPr lang="en-US" altLang="en-US" dirty="0"/>
              <a:t>Damage to the inner lining leads to formation of a </a:t>
            </a:r>
            <a:r>
              <a:rPr lang="en-US" altLang="en-US" b="1" dirty="0"/>
              <a:t>fatty streak</a:t>
            </a:r>
            <a:r>
              <a:rPr lang="en-US" altLang="en-US" dirty="0"/>
              <a:t>—an accumulation of </a:t>
            </a:r>
            <a:r>
              <a:rPr lang="en-US" altLang="en-US" b="1" dirty="0"/>
              <a:t>lipoproteins</a:t>
            </a:r>
            <a:r>
              <a:rPr lang="en-US" altLang="en-US" dirty="0"/>
              <a:t>: a combination of proteins, phospholipids, and </a:t>
            </a:r>
            <a:r>
              <a:rPr lang="en-US" altLang="en-US" b="1" dirty="0"/>
              <a:t>cholesterol</a:t>
            </a:r>
          </a:p>
          <a:p>
            <a:pPr lvl="1"/>
            <a:r>
              <a:rPr lang="en-US" altLang="en-US" dirty="0"/>
              <a:t>Together with white blood cells, collagen and other proteins form a </a:t>
            </a:r>
            <a:r>
              <a:rPr lang="en-US" altLang="en-US" b="1" dirty="0"/>
              <a:t>plaque</a:t>
            </a:r>
            <a:r>
              <a:rPr lang="en-US" altLang="en-US" dirty="0"/>
              <a:t> (accumulation of debris)</a:t>
            </a:r>
          </a:p>
          <a:p>
            <a:pPr lvl="2"/>
            <a:r>
              <a:rPr lang="en-US" altLang="en-US" dirty="0"/>
              <a:t>Reduces the amount of blood that can reach the tissue</a:t>
            </a:r>
          </a:p>
          <a:p>
            <a:pPr lvl="2"/>
            <a:r>
              <a:rPr lang="en-US" altLang="en-US" dirty="0"/>
              <a:t>Plaque can break off and completely block artery</a:t>
            </a:r>
          </a:p>
          <a:p>
            <a:pPr lvl="1"/>
            <a:r>
              <a:rPr lang="en-US" altLang="en-US" dirty="0"/>
              <a:t>Stretching of the weakened artery wall can also cause an </a:t>
            </a:r>
            <a:r>
              <a:rPr lang="en-US" altLang="en-US" b="1" dirty="0"/>
              <a:t>aneurysm</a:t>
            </a:r>
            <a:r>
              <a:rPr lang="en-US" altLang="en-US" dirty="0"/>
              <a:t> that can tear or rupture, causing sudden death</a:t>
            </a:r>
          </a:p>
        </p:txBody>
      </p:sp>
      <p:sp>
        <p:nvSpPr>
          <p:cNvPr id="7" name="Text Placeholder 6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14.4 </a:t>
            </a:r>
            <a:r>
              <a:rPr lang="en-US" sz="2000" dirty="0">
                <a:solidFill>
                  <a:schemeClr val="tx1"/>
                </a:solidFill>
              </a:rPr>
              <a:t>The process of atherosclerosis.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The process begins with damage to the lining of an artery and progresses to narrowing or blockage of the artery by fatty deposits and plaques. </a:t>
            </a:r>
          </a:p>
        </p:txBody>
      </p:sp>
      <p:pic>
        <p:nvPicPr>
          <p:cNvPr id="3" name="Picture" descr="The coronary arteries exit the ascending aorta and subdivide over the surface of the heart.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583" r="-35583"/>
          <a:stretch/>
        </p:blipFill>
        <p:spPr/>
      </p:pic>
      <p:sp>
        <p:nvSpPr>
          <p:cNvPr id="12" name="Text Placeholder 1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1871</TotalTime>
  <Words>3425</Words>
  <Application>Microsoft Office PowerPoint</Application>
  <PresentationFormat>On-screen Show (4:3)</PresentationFormat>
  <Paragraphs>304</Paragraphs>
  <Slides>51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Arial</vt:lpstr>
      <vt:lpstr>Calibri</vt:lpstr>
      <vt:lpstr>Vectipede Rg</vt:lpstr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14: Cardiovascular Disease, Diabetes, and Chronic Lung Diseases</vt:lpstr>
      <vt:lpstr>Cardiovascular Disease</vt:lpstr>
      <vt:lpstr>Figure 14.1 Cardiovascular disease mortality trends for males and females, United States, 1979 to 2014.</vt:lpstr>
      <vt:lpstr>Figure 14.2 Percentage of deaths from types of CVD, United States, 2014.</vt:lpstr>
      <vt:lpstr>The Cardiovascular System (1 of 2)</vt:lpstr>
      <vt:lpstr>The Cardiovascular System (2 of 2)</vt:lpstr>
      <vt:lpstr>Figure 4.3 The heart, showing interior changes, valves, and major arteries and veins.</vt:lpstr>
      <vt:lpstr>Atherosclerosis</vt:lpstr>
      <vt:lpstr>Figure 14.4 The process of atherosclerosis.</vt:lpstr>
      <vt:lpstr>Coronary Heart Disease and Heart Attack (1 of 2)</vt:lpstr>
      <vt:lpstr>Coronary Heart Disease and Heart Attack (2 of 2)</vt:lpstr>
      <vt:lpstr>Arrhythmias and Sudden Cardiac Death</vt:lpstr>
      <vt:lpstr>Stroke</vt:lpstr>
      <vt:lpstr>Figure 14.5 Types of stroke.</vt:lpstr>
      <vt:lpstr>Congestive Heart Failure</vt:lpstr>
      <vt:lpstr>Other Cardiovascular Diseases</vt:lpstr>
      <vt:lpstr>Promoting Cardiovascular Health (1 of 3)</vt:lpstr>
      <vt:lpstr>Promoting Cardiovascular Health (2 of 3)</vt:lpstr>
      <vt:lpstr>Promoting Cardiovascular Health (3 of 3)</vt:lpstr>
      <vt:lpstr>Maintain Healthy Blood Pressure Levels</vt:lpstr>
      <vt:lpstr>Table 14.1 Blood Pressure Guidelines</vt:lpstr>
      <vt:lpstr>Maintain Healthy Blood Glucose Levels</vt:lpstr>
      <vt:lpstr>Maintain Healthy Cholesterol Levels</vt:lpstr>
      <vt:lpstr>Contributing Factors in Cardiovascular Health (1 of 3)</vt:lpstr>
      <vt:lpstr>Contributing Factors in Cardiovascular Health (2 of 3)</vt:lpstr>
      <vt:lpstr>Contributing Factors in Cardiovascular Health (3 of 3)</vt:lpstr>
      <vt:lpstr>Areas of Interest for Future CVD Research</vt:lpstr>
      <vt:lpstr>Testing and Treatment</vt:lpstr>
      <vt:lpstr>Diagnostic Testing for Heart Disease</vt:lpstr>
      <vt:lpstr>Diagnostic Testing for Stroke</vt:lpstr>
      <vt:lpstr>Management of Heart Disease</vt:lpstr>
      <vt:lpstr>Management of Stroke</vt:lpstr>
      <vt:lpstr>Diabetes</vt:lpstr>
      <vt:lpstr>Figure 14.7 Normal insulin and glucose uptake, and with Type-1 and Type-2 diabetes.</vt:lpstr>
      <vt:lpstr>Type-1 Diabetes</vt:lpstr>
      <vt:lpstr>Type-2 Diabetes</vt:lpstr>
      <vt:lpstr>Risk Factors (1 of 2)</vt:lpstr>
      <vt:lpstr>Risk Factors (2 of 2)</vt:lpstr>
      <vt:lpstr>Prevention and Treatment</vt:lpstr>
      <vt:lpstr>Gestational Diabetes</vt:lpstr>
      <vt:lpstr>Chronic Lung Diseases</vt:lpstr>
      <vt:lpstr>Figure 14.8 The respiratory system.</vt:lpstr>
      <vt:lpstr>Asthma</vt:lpstr>
      <vt:lpstr>Detection and Treatment (1 of 2)</vt:lpstr>
      <vt:lpstr>Detection and Treatment (2 of 2)</vt:lpstr>
      <vt:lpstr>Chronic Obstructive Pulmonary Disease</vt:lpstr>
      <vt:lpstr>Preventing Chronic Diseases</vt:lpstr>
      <vt:lpstr>In Review</vt:lpstr>
      <vt:lpstr>Accessibility Content: Text Alternatives For Images</vt:lpstr>
      <vt:lpstr>Appendix A</vt:lpstr>
      <vt:lpstr>Figure 14.3 The Heart Text Alternative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 Cardiovascular Disease, Diabetes, and Chronic Lung Diseases</dc:title>
  <dc:creator>bekbek</dc:creator>
  <cp:lastModifiedBy>Jayachandran Raja</cp:lastModifiedBy>
  <cp:revision>103</cp:revision>
  <dcterms:created xsi:type="dcterms:W3CDTF">2012-06-29T15:51:08Z</dcterms:created>
  <dcterms:modified xsi:type="dcterms:W3CDTF">2018-10-08T12:19:24Z</dcterms:modified>
</cp:coreProperties>
</file>