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4.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6.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1" r:id="rId1"/>
    <p:sldMasterId id="2147483791" r:id="rId2"/>
    <p:sldMasterId id="2147483808" r:id="rId3"/>
    <p:sldMasterId id="2147483831" r:id="rId4"/>
    <p:sldMasterId id="2147483853" r:id="rId5"/>
    <p:sldMasterId id="2147483858" r:id="rId6"/>
    <p:sldMasterId id="2147483863" r:id="rId7"/>
  </p:sldMasterIdLst>
  <p:notesMasterIdLst>
    <p:notesMasterId r:id="rId60"/>
  </p:notesMasterIdLst>
  <p:sldIdLst>
    <p:sldId id="313" r:id="rId8"/>
    <p:sldId id="301" r:id="rId9"/>
    <p:sldId id="257" r:id="rId10"/>
    <p:sldId id="308" r:id="rId11"/>
    <p:sldId id="258" r:id="rId12"/>
    <p:sldId id="309" r:id="rId13"/>
    <p:sldId id="259" r:id="rId14"/>
    <p:sldId id="264" r:id="rId15"/>
    <p:sldId id="296" r:id="rId16"/>
    <p:sldId id="310" r:id="rId17"/>
    <p:sldId id="261" r:id="rId18"/>
    <p:sldId id="300" r:id="rId19"/>
    <p:sldId id="262" r:id="rId20"/>
    <p:sldId id="302" r:id="rId21"/>
    <p:sldId id="263" r:id="rId22"/>
    <p:sldId id="265" r:id="rId23"/>
    <p:sldId id="297" r:id="rId24"/>
    <p:sldId id="266" r:id="rId25"/>
    <p:sldId id="267" r:id="rId26"/>
    <p:sldId id="268" r:id="rId27"/>
    <p:sldId id="298" r:id="rId28"/>
    <p:sldId id="299" r:id="rId29"/>
    <p:sldId id="269" r:id="rId30"/>
    <p:sldId id="270" r:id="rId31"/>
    <p:sldId id="271" r:id="rId32"/>
    <p:sldId id="272" r:id="rId33"/>
    <p:sldId id="273" r:id="rId34"/>
    <p:sldId id="288" r:id="rId35"/>
    <p:sldId id="274" r:id="rId36"/>
    <p:sldId id="275" r:id="rId37"/>
    <p:sldId id="276" r:id="rId38"/>
    <p:sldId id="290" r:id="rId39"/>
    <p:sldId id="311" r:id="rId40"/>
    <p:sldId id="291" r:id="rId41"/>
    <p:sldId id="303" r:id="rId42"/>
    <p:sldId id="279" r:id="rId43"/>
    <p:sldId id="292" r:id="rId44"/>
    <p:sldId id="293" r:id="rId45"/>
    <p:sldId id="294" r:id="rId46"/>
    <p:sldId id="281" r:id="rId47"/>
    <p:sldId id="312" r:id="rId48"/>
    <p:sldId id="280" r:id="rId49"/>
    <p:sldId id="283" r:id="rId50"/>
    <p:sldId id="284" r:id="rId51"/>
    <p:sldId id="289" r:id="rId52"/>
    <p:sldId id="285" r:id="rId53"/>
    <p:sldId id="286" r:id="rId54"/>
    <p:sldId id="304" r:id="rId55"/>
    <p:sldId id="314" r:id="rId56"/>
    <p:sldId id="305" r:id="rId57"/>
    <p:sldId id="306" r:id="rId58"/>
    <p:sldId id="307" r:id="rId5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C1157249-D042-4BD4-8A7A-BD5F2D4834AC}">
          <p14:sldIdLst>
            <p14:sldId id="313"/>
            <p14:sldId id="301"/>
            <p14:sldId id="257"/>
            <p14:sldId id="308"/>
            <p14:sldId id="258"/>
            <p14:sldId id="309"/>
            <p14:sldId id="259"/>
            <p14:sldId id="264"/>
            <p14:sldId id="296"/>
            <p14:sldId id="310"/>
            <p14:sldId id="261"/>
            <p14:sldId id="300"/>
            <p14:sldId id="262"/>
            <p14:sldId id="302"/>
            <p14:sldId id="263"/>
            <p14:sldId id="265"/>
            <p14:sldId id="297"/>
            <p14:sldId id="266"/>
            <p14:sldId id="267"/>
            <p14:sldId id="268"/>
            <p14:sldId id="298"/>
            <p14:sldId id="299"/>
            <p14:sldId id="269"/>
            <p14:sldId id="270"/>
            <p14:sldId id="271"/>
            <p14:sldId id="272"/>
            <p14:sldId id="273"/>
            <p14:sldId id="288"/>
            <p14:sldId id="274"/>
            <p14:sldId id="275"/>
            <p14:sldId id="276"/>
            <p14:sldId id="290"/>
            <p14:sldId id="311"/>
            <p14:sldId id="291"/>
            <p14:sldId id="303"/>
            <p14:sldId id="279"/>
            <p14:sldId id="292"/>
            <p14:sldId id="293"/>
            <p14:sldId id="294"/>
            <p14:sldId id="281"/>
            <p14:sldId id="312"/>
            <p14:sldId id="280"/>
            <p14:sldId id="283"/>
            <p14:sldId id="284"/>
            <p14:sldId id="289"/>
            <p14:sldId id="285"/>
            <p14:sldId id="286"/>
            <p14:sldId id="304"/>
            <p14:sldId id="314"/>
            <p14:sldId id="305"/>
            <p14:sldId id="306"/>
            <p14:sldId id="30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30" autoAdjust="0"/>
    <p:restoredTop sz="94316" autoAdjust="0"/>
  </p:normalViewPr>
  <p:slideViewPr>
    <p:cSldViewPr>
      <p:cViewPr varScale="1">
        <p:scale>
          <a:sx n="106" d="100"/>
          <a:sy n="106" d="100"/>
        </p:scale>
        <p:origin x="972" y="78"/>
      </p:cViewPr>
      <p:guideLst>
        <p:guide orient="horz" pos="2160"/>
        <p:guide pos="2880"/>
      </p:guideLst>
    </p:cSldViewPr>
  </p:slideViewPr>
  <p:outlineViewPr>
    <p:cViewPr>
      <p:scale>
        <a:sx n="33" d="100"/>
        <a:sy n="33" d="100"/>
      </p:scale>
      <p:origin x="36" y="1310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notesMaster" Target="notesMasters/notesMaster1.xml"/><Relationship Id="rId65"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5D77698-BEE5-4300-A0BD-463DD9D229B5}" type="datetimeFigureOut">
              <a:rPr lang="en-US"/>
              <a:pPr>
                <a:defRPr/>
              </a:pPr>
              <a:t>10/8/2018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70993DDC-718B-49DE-8E0E-877F793CC7CA}" type="slidenum">
              <a:rPr lang="en-US" altLang="en-US"/>
              <a:pPr/>
              <a:t>‹#›</a:t>
            </a:fld>
            <a:endParaRPr lang="en-US" altLang="en-US" dirty="0"/>
          </a:p>
        </p:txBody>
      </p:sp>
    </p:spTree>
    <p:extLst>
      <p:ext uri="{BB962C8B-B14F-4D97-AF65-F5344CB8AC3E}">
        <p14:creationId xmlns:p14="http://schemas.microsoft.com/office/powerpoint/2010/main" val="30061264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smtClean="0">
              <a:ln>
                <a:noFill/>
              </a:ln>
              <a:solidFill>
                <a:srgbClr val="6A6A6A"/>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4B9DEE2-3C86-4345-AA0C-BA8265FFB95F}" type="slidenum">
              <a:rPr lang="en-US" altLang="en-US" smtClean="0"/>
              <a:pPr/>
              <a:t>1</a:t>
            </a:fld>
            <a:endParaRPr lang="en-US" altLang="en-US" dirty="0"/>
          </a:p>
        </p:txBody>
      </p:sp>
    </p:spTree>
    <p:extLst>
      <p:ext uri="{BB962C8B-B14F-4D97-AF65-F5344CB8AC3E}">
        <p14:creationId xmlns:p14="http://schemas.microsoft.com/office/powerpoint/2010/main" val="73434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75910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18256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4724399"/>
          </a:xfrm>
          <a:prstGeom prst="rect">
            <a:avLst/>
          </a:prstGeom>
        </p:spPr>
        <p:txBody>
          <a:bodyPr/>
          <a:lstStyle>
            <a:lvl1pPr marL="0" indent="0">
              <a:spcBef>
                <a:spcPts val="2400"/>
              </a:spcBef>
              <a:buNone/>
              <a:defRPr sz="2800"/>
            </a:lvl1pPr>
            <a:lvl2pPr>
              <a:defRPr sz="2400"/>
            </a:lvl2pPr>
            <a:lvl3pPr>
              <a:defRPr sz="20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09827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647601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6977543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281351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265972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fld id="{65FC4B06-814A-4E67-A77B-DBB3056640F6}" type="slidenum">
              <a:rPr lang="en-US" altLang="en-US" smtClean="0"/>
              <a:pPr/>
              <a:t>‹#›</a:t>
            </a:fld>
            <a:endParaRPr lang="en-US" altLang="en-US" dirty="0"/>
          </a:p>
        </p:txBody>
      </p:sp>
    </p:spTree>
    <p:extLst>
      <p:ext uri="{BB962C8B-B14F-4D97-AF65-F5344CB8AC3E}">
        <p14:creationId xmlns:p14="http://schemas.microsoft.com/office/powerpoint/2010/main" val="2486663384"/>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46550"/>
          </a:xfrm>
        </p:spPr>
        <p:txBody>
          <a:bodyPr/>
          <a:lstStyle>
            <a:lvl1pPr algn="l">
              <a:defRPr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886200"/>
            <a:ext cx="7086600" cy="1752600"/>
          </a:xfrm>
        </p:spPr>
        <p:txBody>
          <a:bodyPr/>
          <a:lstStyle>
            <a:lvl1pPr marL="0" indent="0" algn="l">
              <a:buNone/>
              <a:defRPr sz="3600" i="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Rectangle 31"/>
          <p:cNvSpPr>
            <a:spLocks noGrp="1" noChangeArrowheads="1"/>
          </p:cNvSpPr>
          <p:nvPr>
            <p:ph type="sldNum" sz="quarter" idx="10"/>
          </p:nvPr>
        </p:nvSpPr>
        <p:spPr>
          <a:ln/>
        </p:spPr>
        <p:txBody>
          <a:bodyPr/>
          <a:lstStyle>
            <a:lvl1pPr>
              <a:defRPr/>
            </a:lvl1pPr>
          </a:lstStyle>
          <a:p>
            <a:fld id="{AF9E2AD1-E5E1-42DC-91C1-22F0118720C6}" type="slidenum">
              <a:rPr lang="en-US" altLang="en-US" smtClean="0"/>
              <a:pPr/>
              <a:t>‹#›</a:t>
            </a:fld>
            <a:endParaRPr lang="en-US" altLang="en-US" dirty="0"/>
          </a:p>
        </p:txBody>
      </p:sp>
      <p:sp>
        <p:nvSpPr>
          <p:cNvPr id="5" name="Footer Placeholder 1"/>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32904388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a:solidFill>
                  <a:schemeClr val="accent3">
                    <a:lumMod val="50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2133600" y="1600200"/>
            <a:ext cx="6553200" cy="4525963"/>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Slide Number Placeholder 5"/>
          <p:cNvSpPr>
            <a:spLocks noGrp="1"/>
          </p:cNvSpPr>
          <p:nvPr>
            <p:ph type="sldNum" sz="quarter" idx="11"/>
          </p:nvPr>
        </p:nvSpPr>
        <p:spPr/>
        <p:txBody>
          <a:bodyPr/>
          <a:lstStyle>
            <a:lvl1pPr>
              <a:defRPr/>
            </a:lvl1pPr>
          </a:lstStyle>
          <a:p>
            <a:fld id="{2987FBDD-846F-493B-8281-03590569CB3C}" type="slidenum">
              <a:rPr lang="en-US" altLang="en-US"/>
              <a:pPr/>
              <a:t>‹#›</a:t>
            </a:fld>
            <a:endParaRPr lang="en-US" altLang="en-US" dirty="0"/>
          </a:p>
        </p:txBody>
      </p:sp>
      <p:sp>
        <p:nvSpPr>
          <p:cNvPr id="6"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046194026"/>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sz="4000">
                <a:solidFill>
                  <a:schemeClr val="accent5">
                    <a:lumMod val="75000"/>
                  </a:schemeClr>
                </a:solidFill>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fld id="{1850DCC0-42C1-4FA0-9E71-33D8CCE5A5A7}" type="slidenum">
              <a:rPr lang="en-US" altLang="en-US"/>
              <a:pPr/>
              <a:t>‹#›</a:t>
            </a:fld>
            <a:endParaRPr lang="en-US" altLang="en-US" dirty="0"/>
          </a:p>
        </p:txBody>
      </p:sp>
      <p:sp>
        <p:nvSpPr>
          <p:cNvPr id="5"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3831555979"/>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6134244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4" name="Content Placeholder 3"/>
          <p:cNvSpPr>
            <a:spLocks noGrp="1"/>
          </p:cNvSpPr>
          <p:nvPr>
            <p:ph sz="quarter" idx="12"/>
          </p:nvPr>
        </p:nvSpPr>
        <p:spPr>
          <a:xfrm>
            <a:off x="0" y="6743700"/>
            <a:ext cx="9144000" cy="152400"/>
          </a:xfrm>
        </p:spPr>
        <p:txBody>
          <a:bodyPr vert="horz" lIns="91440" tIns="45720" rIns="91440" bIns="45720" rtlCol="0">
            <a:normAutofit fontScale="25000" lnSpcReduction="20000"/>
          </a:bodyPr>
          <a:lstStyle>
            <a:lvl1pPr>
              <a:defRPr kumimoji="0" lang="en-US" b="0" i="0" u="none" strike="noStrike" cap="none" spc="0" normalizeH="0" baseline="0" dirty="0">
                <a:ln>
                  <a:noFill/>
                </a:ln>
                <a:solidFill>
                  <a:srgbClr val="6A6A6A"/>
                </a:solidFill>
                <a:effectLst/>
                <a:uLnTx/>
                <a:uFillTx/>
                <a:latin typeface="Calibri"/>
              </a:defRPr>
            </a:lvl1pPr>
          </a:lstStyle>
          <a:p>
            <a:pPr marL="0" marR="0" lvl="0" indent="0" fontAlgn="auto">
              <a:lnSpc>
                <a:spcPct val="100000"/>
              </a:lnSpc>
              <a:spcAft>
                <a:spcPts val="0"/>
              </a:spcAft>
              <a:buClrTx/>
              <a:buSzTx/>
              <a:buNone/>
              <a:tabLst/>
            </a:pPr>
            <a:endParaRPr lang="en-US" dirty="0"/>
          </a:p>
        </p:txBody>
      </p:sp>
    </p:spTree>
    <p:extLst>
      <p:ext uri="{BB962C8B-B14F-4D97-AF65-F5344CB8AC3E}">
        <p14:creationId xmlns:p14="http://schemas.microsoft.com/office/powerpoint/2010/main" val="16019584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Divider Slid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5773156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1440230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5930867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2501122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868015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809219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7468903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751931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691314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4502508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9488745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729883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13520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201"/>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93276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3428175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489888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607316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7999"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48141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828753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885750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8291910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5"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9170400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866086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972906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462840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2582827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0298412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87042251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lgn="l">
              <a:defRPr sz="2400"/>
            </a:lvl1pPr>
            <a:lvl2pPr algn="l">
              <a:defRPr sz="2000"/>
            </a:lvl2pPr>
            <a:lvl3pPr algn="l">
              <a:defRPr sz="1800"/>
            </a:lvl3pPr>
            <a:lvl4pPr algn="l">
              <a:defRPr sz="1600"/>
            </a:lvl4pPr>
            <a:lvl5pPr algn="l">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4093013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6351298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97786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513172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9925915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74009888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6302618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7294468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2843153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_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428313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1094310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9502187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0039625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700665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7342419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31253461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1872402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96905034"/>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8152681"/>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600199"/>
            <a:ext cx="8229600" cy="4953001"/>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40432575"/>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70821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3091975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7100955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600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2239962"/>
            <a:ext cx="4040188"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600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239962"/>
            <a:ext cx="4041775"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59044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143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828800"/>
            <a:ext cx="4040188"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143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828800"/>
            <a:ext cx="4041775"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827546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8758626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32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2057400" y="685800"/>
            <a:ext cx="6629400" cy="5797296"/>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50997618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6626737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64489618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33270965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59875944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43259259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427581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829943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9407634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_Color_Picture with Caption and Jump to Long Descrip">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7" name="Text Placeholder 6"/>
          <p:cNvSpPr>
            <a:spLocks noGrp="1"/>
          </p:cNvSpPr>
          <p:nvPr>
            <p:ph type="body" sz="quarter" idx="12" hasCustomPrompt="1"/>
          </p:nvPr>
        </p:nvSpPr>
        <p:spPr>
          <a:xfrm>
            <a:off x="3200400" y="6505575"/>
            <a:ext cx="2743200" cy="172838"/>
          </a:xfrm>
          <a:prstGeom prst="rect">
            <a:avLst/>
          </a:prstGeom>
        </p:spPr>
        <p:txBody>
          <a:bodyPr/>
          <a:lstStyle>
            <a:lvl1pPr marL="0" indent="0" algn="ctr">
              <a:buNone/>
              <a:defRPr sz="800" baseline="0"/>
            </a:lvl1pPr>
            <a:lvl5pPr>
              <a:defRPr/>
            </a:lvl5pPr>
          </a:lstStyle>
          <a:p>
            <a:pPr lvl="0"/>
            <a:r>
              <a:rPr lang="en-US" sz="800" dirty="0"/>
              <a:t>Jump to long image description</a:t>
            </a:r>
            <a:endParaRPr lang="en-US" dirty="0"/>
          </a:p>
        </p:txBody>
      </p:sp>
    </p:spTree>
    <p:extLst>
      <p:ext uri="{BB962C8B-B14F-4D97-AF65-F5344CB8AC3E}">
        <p14:creationId xmlns:p14="http://schemas.microsoft.com/office/powerpoint/2010/main" val="649033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6169174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_Black_Title and Content with Jump to Long Image Descrip">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5"/>
          <p:cNvSpPr>
            <a:spLocks noGrp="1"/>
          </p:cNvSpPr>
          <p:nvPr>
            <p:ph type="body" sz="quarter" idx="11" hasCustomPrompt="1"/>
          </p:nvPr>
        </p:nvSpPr>
        <p:spPr>
          <a:xfrm>
            <a:off x="3200400" y="6510528"/>
            <a:ext cx="2743200" cy="173736"/>
          </a:xfrm>
          <a:prstGeom prst="rect">
            <a:avLst/>
          </a:prstGeom>
        </p:spPr>
        <p:txBody>
          <a:bodyPr/>
          <a:lstStyle>
            <a:lvl1pPr marL="0" indent="0" algn="ctr">
              <a:buNone/>
              <a:defRPr sz="800" baseline="0"/>
            </a:lvl1pPr>
          </a:lstStyle>
          <a:p>
            <a:pPr lvl="0"/>
            <a:r>
              <a:rPr lang="en-US" sz="800" dirty="0"/>
              <a:t>Jump back to slide containing original image</a:t>
            </a:r>
            <a:endParaRPr lang="en-US" dirty="0"/>
          </a:p>
        </p:txBody>
      </p:sp>
    </p:spTree>
    <p:extLst>
      <p:ext uri="{BB962C8B-B14F-4D97-AF65-F5344CB8AC3E}">
        <p14:creationId xmlns:p14="http://schemas.microsoft.com/office/powerpoint/2010/main" val="1374559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30656981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5359016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26988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6261927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1391316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50998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7551412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557122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1421242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15743892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228110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image" Target="../media/image1.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theme" Target="../theme/theme2.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image" Target="../media/image3.gif"/><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theme" Target="../theme/theme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3.xml"/><Relationship Id="rId2" Type="http://schemas.openxmlformats.org/officeDocument/2006/relationships/slideLayout" Target="../slideLayouts/slideLayout82.xml"/><Relationship Id="rId1" Type="http://schemas.openxmlformats.org/officeDocument/2006/relationships/slideLayout" Target="../slideLayouts/slideLayout81.xml"/><Relationship Id="rId5" Type="http://schemas.openxmlformats.org/officeDocument/2006/relationships/theme" Target="../theme/theme5.xml"/><Relationship Id="rId4" Type="http://schemas.openxmlformats.org/officeDocument/2006/relationships/slideLayout" Target="../slideLayouts/slideLayout8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slideLayout" Target="../slideLayouts/slideLayout86.xml"/><Relationship Id="rId1" Type="http://schemas.openxmlformats.org/officeDocument/2006/relationships/slideLayout" Target="../slideLayouts/slideLayout85.xml"/><Relationship Id="rId5" Type="http://schemas.openxmlformats.org/officeDocument/2006/relationships/theme" Target="../theme/theme6.xml"/><Relationship Id="rId4" Type="http://schemas.openxmlformats.org/officeDocument/2006/relationships/slideLayout" Target="../slideLayouts/slideLayout88.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90.xml"/><Relationship Id="rId1" Type="http://schemas.openxmlformats.org/officeDocument/2006/relationships/slideLayout" Target="../slideLayouts/slideLayout89.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
        <p:nvSpPr>
          <p:cNvPr id="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451396982"/>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 id="2147483787" r:id="rId16"/>
    <p:sldLayoutId id="2147483788" r:id="rId17"/>
    <p:sldLayoutId id="2147483789" r:id="rId18"/>
    <p:sldLayoutId id="2147483790" r:id="rId19"/>
    <p:sldLayoutId id="2147483866" r:id="rId20"/>
    <p:sldLayoutId id="2147483867" r:id="rId21"/>
  </p:sldLayoutIdLst>
  <p:transition>
    <p:random/>
  </p:transition>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2262922"/>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 id="2147483806" r:id="rId15"/>
    <p:sldLayoutId id="2147483807"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659750749"/>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752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a:t>
            </a:r>
            <a:r>
              <a:rPr lang="en-US" sz="3200" kern="1200" dirty="0">
                <a:solidFill>
                  <a:schemeClr val="bg1"/>
                </a:solidFill>
                <a:effectLst/>
                <a:latin typeface="+mn-lt"/>
                <a:ea typeface="+mn-ea"/>
                <a:cs typeface="+mn-cs"/>
              </a:rPr>
              <a:t>Education.</a:t>
            </a:r>
          </a:p>
        </p:txBody>
      </p:sp>
    </p:spTree>
    <p:extLst>
      <p:ext uri="{BB962C8B-B14F-4D97-AF65-F5344CB8AC3E}">
        <p14:creationId xmlns:p14="http://schemas.microsoft.com/office/powerpoint/2010/main" val="2146114452"/>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 id="2147483847" r:id="rId16"/>
    <p:sldLayoutId id="2147483848" r:id="rId17"/>
    <p:sldLayoutId id="2147483849" r:id="rId18"/>
    <p:sldLayoutId id="2147483850" r:id="rId19"/>
    <p:sldLayoutId id="2147483851" r:id="rId20"/>
    <p:sldLayoutId id="2147483852"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728337530"/>
      </p:ext>
    </p:extLst>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048954115"/>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smtClean="0">
                <a:solidFill>
                  <a:schemeClr val="bg1"/>
                </a:solidFill>
              </a:rPr>
              <a:t>© 2019 McGraw-Hill </a:t>
            </a:r>
            <a:r>
              <a:rPr lang="en-US" sz="800" dirty="0">
                <a:solidFill>
                  <a:schemeClr val="bg1"/>
                </a:solidFill>
              </a:rPr>
              <a:t>Education</a:t>
            </a:r>
          </a:p>
        </p:txBody>
      </p:sp>
    </p:spTree>
    <p:extLst>
      <p:ext uri="{BB962C8B-B14F-4D97-AF65-F5344CB8AC3E}">
        <p14:creationId xmlns:p14="http://schemas.microsoft.com/office/powerpoint/2010/main" val="3343001756"/>
      </p:ext>
    </p:extLst>
  </p:cSld>
  <p:clrMap bg1="lt1" tx1="dk1" bg2="lt2" tx2="dk2" accent1="accent1" accent2="accent2" accent3="accent3" accent4="accent4" accent5="accent5" accent6="accent6" hlink="hlink" folHlink="folHlink"/>
  <p:sldLayoutIdLst>
    <p:sldLayoutId id="2147483864" r:id="rId1"/>
    <p:sldLayoutId id="2147483865"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7.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7.jpg"/><Relationship Id="rId1" Type="http://schemas.openxmlformats.org/officeDocument/2006/relationships/slideLayout" Target="../slideLayouts/slideLayout7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4.xml"/></Relationships>
</file>

<file path=ppt/slides/_rels/slide2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4.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10.jpg"/><Relationship Id="rId1" Type="http://schemas.openxmlformats.org/officeDocument/2006/relationships/slideLayout" Target="../slideLayouts/slideLayout7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51.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80.xml"/></Relationships>
</file>

<file path=ppt/slides/_rels/slide52.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8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2895600" y="3486150"/>
            <a:ext cx="6191250" cy="609600"/>
          </a:xfrm>
        </p:spPr>
        <p:txBody>
          <a:bodyPr/>
          <a:lstStyle/>
          <a:p>
            <a:r>
              <a:rPr lang="en-US" altLang="en-US" dirty="0"/>
              <a:t>12: Reproductive Choices</a:t>
            </a:r>
          </a:p>
        </p:txBody>
      </p:sp>
      <p:sp>
        <p:nvSpPr>
          <p:cNvPr id="3075" name="Subtitle 2"/>
          <p:cNvSpPr>
            <a:spLocks noGrp="1"/>
          </p:cNvSpPr>
          <p:nvPr>
            <p:ph type="body" sz="quarter" idx="10"/>
          </p:nvPr>
        </p:nvSpPr>
        <p:spPr>
          <a:xfrm>
            <a:off x="3276600" y="4210050"/>
            <a:ext cx="5638800" cy="692727"/>
          </a:xfrm>
        </p:spPr>
        <p:txBody>
          <a:bodyPr/>
          <a:lstStyle/>
          <a:p>
            <a:pPr eaLnBrk="1" hangingPunct="1"/>
            <a:r>
              <a:rPr lang="en-US" altLang="en-US" i="1" dirty="0"/>
              <a:t>Your Health Today</a:t>
            </a:r>
            <a:r>
              <a:rPr lang="en-US" altLang="en-US" dirty="0"/>
              <a:t>, 7th Edition</a:t>
            </a:r>
          </a:p>
        </p:txBody>
      </p:sp>
      <p:sp>
        <p:nvSpPr>
          <p:cNvPr id="4" name="Content Placeholder 3"/>
          <p:cNvSpPr>
            <a:spLocks noGrp="1"/>
          </p:cNvSpPr>
          <p:nvPr>
            <p:ph sz="quarter" idx="12"/>
          </p:nvPr>
        </p:nvSpPr>
        <p:spPr>
          <a:xfrm>
            <a:off x="0" y="6757521"/>
            <a:ext cx="9296400" cy="45719"/>
          </a:xfrm>
        </p:spPr>
        <p:txBody>
          <a:bodyPr/>
          <a:lstStyle/>
          <a:p>
            <a:pPr marL="0" lvl="0" indent="0">
              <a:buNone/>
            </a:pPr>
            <a:r>
              <a:rPr lang="en-US" dirty="0">
                <a:latin typeface="+mn-lt"/>
              </a:rPr>
              <a:t>© 2019 McGraw-Hill Education. All rights reserved. Authorized only for instructor use in the </a:t>
            </a:r>
            <a:r>
              <a:rPr lang="en-US" dirty="0" smtClean="0">
                <a:latin typeface="+mn-lt"/>
              </a:rPr>
              <a:t>classroom.</a:t>
            </a:r>
            <a:r>
              <a:rPr lang="en-US" baseline="0" dirty="0" smtClean="0">
                <a:latin typeface="+mn-lt"/>
              </a:rPr>
              <a:t> </a:t>
            </a:r>
            <a:r>
              <a:rPr lang="en-US" dirty="0" smtClean="0">
                <a:latin typeface="+mn-lt"/>
              </a:rPr>
              <a:t>No </a:t>
            </a:r>
            <a:r>
              <a:rPr lang="en-US" dirty="0">
                <a:latin typeface="+mn-lt"/>
              </a:rPr>
              <a:t>reproduction or further distribution permitted without the prior written consent of McGraw-Hill Education</a:t>
            </a:r>
            <a:r>
              <a:rPr lang="en-US" dirty="0" smtClean="0">
                <a:latin typeface="+mn-lt"/>
              </a:rPr>
              <a:t>.</a:t>
            </a:r>
            <a:endParaRPr lang="en-US" dirty="0">
              <a:latin typeface="+mn-lt"/>
            </a:endParaRPr>
          </a:p>
        </p:txBody>
      </p:sp>
    </p:spTree>
    <p:extLst>
      <p:ext uri="{BB962C8B-B14F-4D97-AF65-F5344CB8AC3E}">
        <p14:creationId xmlns:p14="http://schemas.microsoft.com/office/powerpoint/2010/main" val="2625149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Contraceptive Implant</a:t>
            </a:r>
          </a:p>
        </p:txBody>
      </p:sp>
      <p:sp>
        <p:nvSpPr>
          <p:cNvPr id="10243" name="Text Placeholder 99"/>
          <p:cNvSpPr>
            <a:spLocks noGrp="1"/>
          </p:cNvSpPr>
          <p:nvPr>
            <p:ph idx="1"/>
          </p:nvPr>
        </p:nvSpPr>
        <p:spPr/>
        <p:txBody>
          <a:bodyPr/>
          <a:lstStyle/>
          <a:p>
            <a:r>
              <a:rPr lang="en-US" altLang="en-US" dirty="0"/>
              <a:t>Contraceptive implant: flexible plastic rod that contains progesterone inserted under skin of the upper arm that slowly releases hormones</a:t>
            </a:r>
          </a:p>
          <a:p>
            <a:pPr lvl="1"/>
            <a:r>
              <a:rPr lang="en-US" altLang="en-US" dirty="0"/>
              <a:t>Can be left in place for 3 years</a:t>
            </a:r>
          </a:p>
          <a:p>
            <a:pPr lvl="1"/>
            <a:r>
              <a:rPr lang="en-US" altLang="en-US" dirty="0"/>
              <a:t>The most common side effect is irregular menstruation</a:t>
            </a:r>
          </a:p>
          <a:p>
            <a:pPr lvl="1"/>
            <a:r>
              <a:rPr lang="en-US" altLang="en-US" dirty="0"/>
              <a:t>Many women will then stop having periods altogether</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0607161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228600"/>
            <a:ext cx="8046720" cy="1069848"/>
          </a:xfrm>
        </p:spPr>
        <p:txBody>
          <a:bodyPr/>
          <a:lstStyle/>
          <a:p>
            <a:r>
              <a:rPr lang="en-US" dirty="0"/>
              <a:t>Hormonal Contraceptive Methods (</a:t>
            </a:r>
            <a:r>
              <a:rPr lang="en-US" dirty="0" smtClean="0"/>
              <a:t>1 of 2)</a:t>
            </a:r>
            <a:endParaRPr lang="en-US" dirty="0"/>
          </a:p>
        </p:txBody>
      </p:sp>
      <p:sp>
        <p:nvSpPr>
          <p:cNvPr id="7171" name="Text Placeholder 99"/>
          <p:cNvSpPr>
            <a:spLocks noGrp="1"/>
          </p:cNvSpPr>
          <p:nvPr>
            <p:ph idx="1"/>
          </p:nvPr>
        </p:nvSpPr>
        <p:spPr/>
        <p:txBody>
          <a:bodyPr/>
          <a:lstStyle/>
          <a:p>
            <a:r>
              <a:rPr lang="en-US" altLang="en-US" b="1" dirty="0"/>
              <a:t>Hormonal contraceptives </a:t>
            </a:r>
            <a:r>
              <a:rPr lang="en-US" altLang="en-US" dirty="0"/>
              <a:t>deliver hormones to prevent ovulation and discourage implantation of fertilized ova</a:t>
            </a:r>
          </a:p>
          <a:p>
            <a:pPr lvl="1"/>
            <a:r>
              <a:rPr lang="en-US" altLang="en-US" dirty="0"/>
              <a:t>Prescribed or administered by a health care provider</a:t>
            </a:r>
          </a:p>
          <a:p>
            <a:pPr lvl="1"/>
            <a:r>
              <a:rPr lang="en-US" altLang="en-US" dirty="0"/>
              <a:t>Advantages: effectiveness, ease of use, limited side effects, and do not permanently affect fertility</a:t>
            </a:r>
          </a:p>
          <a:p>
            <a:pPr lvl="1"/>
            <a:r>
              <a:rPr lang="en-US" altLang="en-US" dirty="0"/>
              <a:t>Disadvantages: no protection against STIs, minor side effects, rare serious side effects more common in older women</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228600"/>
            <a:ext cx="8046720" cy="1069848"/>
          </a:xfrm>
        </p:spPr>
        <p:txBody>
          <a:bodyPr/>
          <a:lstStyle/>
          <a:p>
            <a:r>
              <a:rPr lang="en-US" dirty="0"/>
              <a:t>Hormonal Contraceptive Methods (</a:t>
            </a:r>
            <a:r>
              <a:rPr lang="en-US" dirty="0" smtClean="0"/>
              <a:t>2 of 2)</a:t>
            </a:r>
            <a:endParaRPr lang="en-US" dirty="0"/>
          </a:p>
        </p:txBody>
      </p:sp>
      <p:sp>
        <p:nvSpPr>
          <p:cNvPr id="8195" name="Text Placeholder 99"/>
          <p:cNvSpPr>
            <a:spLocks noGrp="1"/>
          </p:cNvSpPr>
          <p:nvPr>
            <p:ph idx="1"/>
          </p:nvPr>
        </p:nvSpPr>
        <p:spPr/>
        <p:txBody>
          <a:bodyPr/>
          <a:lstStyle/>
          <a:p>
            <a:r>
              <a:rPr lang="en-US" altLang="en-US" dirty="0"/>
              <a:t>Types of hormonal contraceptive methods</a:t>
            </a:r>
          </a:p>
          <a:p>
            <a:pPr lvl="1"/>
            <a:r>
              <a:rPr lang="en-US" altLang="en-US" dirty="0"/>
              <a:t>Birth control pills</a:t>
            </a:r>
          </a:p>
          <a:p>
            <a:pPr lvl="1"/>
            <a:r>
              <a:rPr lang="en-US" altLang="en-US" dirty="0"/>
              <a:t>Transdermal patch, releasing hormones via the skin</a:t>
            </a:r>
          </a:p>
          <a:p>
            <a:pPr lvl="1"/>
            <a:r>
              <a:rPr lang="en-US" altLang="en-US" dirty="0"/>
              <a:t>Vaginal contraceptive ring, placed in vagina</a:t>
            </a:r>
          </a:p>
          <a:p>
            <a:pPr lvl="1"/>
            <a:r>
              <a:rPr lang="en-US" altLang="en-US" dirty="0"/>
              <a:t>Injectable contraceptive (Depo-Provera), every 3 months</a:t>
            </a:r>
          </a:p>
          <a:p>
            <a:r>
              <a:rPr lang="en-US" altLang="en-US" dirty="0"/>
              <a:t>No hormonal methods are available for men</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Barrier Methods (</a:t>
            </a:r>
            <a:r>
              <a:rPr lang="en-US" altLang="en-US" dirty="0" smtClean="0"/>
              <a:t>1 of 2)</a:t>
            </a:r>
            <a:endParaRPr lang="en-US" altLang="en-US" dirty="0"/>
          </a:p>
        </p:txBody>
      </p:sp>
      <p:sp>
        <p:nvSpPr>
          <p:cNvPr id="12291" name="Text Placeholder 99"/>
          <p:cNvSpPr>
            <a:spLocks noGrp="1"/>
          </p:cNvSpPr>
          <p:nvPr>
            <p:ph idx="1"/>
          </p:nvPr>
        </p:nvSpPr>
        <p:spPr/>
        <p:txBody>
          <a:bodyPr/>
          <a:lstStyle/>
          <a:p>
            <a:r>
              <a:rPr lang="en-US" altLang="en-US" b="1" dirty="0"/>
              <a:t>Barrier methods </a:t>
            </a:r>
            <a:r>
              <a:rPr lang="en-US" altLang="en-US" dirty="0"/>
              <a:t>of contraception physically separate the sperm from the female reproductive tract</a:t>
            </a:r>
          </a:p>
          <a:p>
            <a:r>
              <a:rPr lang="en-US" altLang="en-US" dirty="0"/>
              <a:t>Condoms—male and female—are the only form of contraception that decreases the risk of STIs</a:t>
            </a:r>
          </a:p>
          <a:p>
            <a:pPr lvl="1"/>
            <a:r>
              <a:rPr lang="en-US" altLang="en-US" dirty="0"/>
              <a:t>Male condom is a sheath rolled down over the erect penis</a:t>
            </a:r>
          </a:p>
          <a:p>
            <a:pPr lvl="1"/>
            <a:r>
              <a:rPr lang="en-US" altLang="en-US" dirty="0"/>
              <a:t>Female condom is a pouch inserted into the vagina</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Barrier Methods (</a:t>
            </a:r>
            <a:r>
              <a:rPr lang="en-US" altLang="en-US" dirty="0" smtClean="0"/>
              <a:t>2 of 2)</a:t>
            </a:r>
            <a:endParaRPr lang="en-US" altLang="en-US" dirty="0"/>
          </a:p>
        </p:txBody>
      </p:sp>
      <p:sp>
        <p:nvSpPr>
          <p:cNvPr id="12291" name="Text Placeholder 99"/>
          <p:cNvSpPr>
            <a:spLocks noGrp="1"/>
          </p:cNvSpPr>
          <p:nvPr>
            <p:ph idx="1"/>
          </p:nvPr>
        </p:nvSpPr>
        <p:spPr/>
        <p:txBody>
          <a:bodyPr/>
          <a:lstStyle/>
          <a:p>
            <a:r>
              <a:rPr lang="en-US" altLang="en-US" dirty="0"/>
              <a:t>Vaginal </a:t>
            </a:r>
            <a:r>
              <a:rPr lang="en-US" altLang="en-US" b="1" dirty="0"/>
              <a:t>diaphragm</a:t>
            </a:r>
            <a:r>
              <a:rPr lang="en-US" altLang="en-US" dirty="0"/>
              <a:t>: rubber dome inserted into the vagina</a:t>
            </a:r>
          </a:p>
          <a:p>
            <a:r>
              <a:rPr lang="en-US" altLang="en-US" b="1" dirty="0"/>
              <a:t>Cervical cap</a:t>
            </a:r>
            <a:r>
              <a:rPr lang="en-US" altLang="en-US" dirty="0"/>
              <a:t>: cuplike device that covers the cervix</a:t>
            </a:r>
          </a:p>
          <a:p>
            <a:r>
              <a:rPr lang="en-US" altLang="en-US" dirty="0"/>
              <a:t>To increase effectiveness, the diaphragm and cervical cap should be used with </a:t>
            </a:r>
            <a:r>
              <a:rPr lang="en-US" altLang="en-US" b="1" dirty="0"/>
              <a:t>spermicide</a:t>
            </a:r>
            <a:r>
              <a:rPr lang="en-US" altLang="en-US" dirty="0"/>
              <a:t>, a chemical agent that kills sperm</a:t>
            </a:r>
          </a:p>
          <a:p>
            <a:r>
              <a:rPr lang="en-US" altLang="en-US" b="1" dirty="0"/>
              <a:t>Contraceptive sponge</a:t>
            </a:r>
            <a:r>
              <a:rPr lang="en-US" altLang="en-US" dirty="0"/>
              <a:t>: small foam device presaturated with the spermicide nonoxynol-9, moistened, and inserted into the vagina</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589157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38200" y="3776662"/>
            <a:ext cx="4267200" cy="566738"/>
          </a:xfrm>
        </p:spPr>
        <p:txBody>
          <a:bodyPr/>
          <a:lstStyle/>
          <a:p>
            <a:r>
              <a:rPr lang="en-US" altLang="en-US" dirty="0"/>
              <a:t>Figure 12.3 </a:t>
            </a:r>
            <a:r>
              <a:rPr lang="en-US" altLang="en-US" sz="2000" dirty="0">
                <a:solidFill>
                  <a:schemeClr val="tx1"/>
                </a:solidFill>
              </a:rPr>
              <a:t>Use of the diaphragm.</a:t>
            </a:r>
            <a:endParaRPr lang="en-US" altLang="en-US" dirty="0">
              <a:solidFill>
                <a:schemeClr val="tx1"/>
              </a:solidFill>
            </a:endParaRPr>
          </a:p>
        </p:txBody>
      </p:sp>
      <p:sp>
        <p:nvSpPr>
          <p:cNvPr id="11" name="Text Placeholder 10"/>
          <p:cNvSpPr>
            <a:spLocks noGrp="1"/>
          </p:cNvSpPr>
          <p:nvPr>
            <p:ph type="body" sz="half" idx="2"/>
          </p:nvPr>
        </p:nvSpPr>
        <p:spPr>
          <a:xfrm>
            <a:off x="838200" y="4419600"/>
            <a:ext cx="4267200" cy="609600"/>
          </a:xfrm>
        </p:spPr>
        <p:txBody>
          <a:bodyPr/>
          <a:lstStyle/>
          <a:p>
            <a:r>
              <a:rPr lang="en-US" dirty="0"/>
              <a:t>(a) With clean hands, place about 1 tablespoon of spermicide (jelly or cream) in the diaphragm, spreading it around inside the diaphragm and on its rim. (b) Using the thumb and forefinger, compress the diaphragm. Insert it into the vagina, guiding it toward the back wall and up into the vagina as far as possible. (c) With the index finger, check the position of the diaphragm to make sure that the cervix is covered completely and the front of the rim is behind the pubic bone. </a:t>
            </a:r>
          </a:p>
        </p:txBody>
      </p:sp>
      <p:pic>
        <p:nvPicPr>
          <p:cNvPr id="2" name="Picture"/>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3655" r="-3655"/>
          <a:stretch/>
        </p:blipFill>
        <p:spPr>
          <a:xfrm>
            <a:off x="4876800" y="228600"/>
            <a:ext cx="3810000" cy="6180779"/>
          </a:xfrm>
        </p:spPr>
      </p:pic>
      <p:sp>
        <p:nvSpPr>
          <p:cNvPr id="12" name="Text Placeholder 11"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Fertility Awareness–Based Methods</a:t>
            </a:r>
          </a:p>
        </p:txBody>
      </p:sp>
      <p:sp>
        <p:nvSpPr>
          <p:cNvPr id="15363" name="Text Placeholder 99"/>
          <p:cNvSpPr>
            <a:spLocks noGrp="1"/>
          </p:cNvSpPr>
          <p:nvPr>
            <p:ph idx="1"/>
          </p:nvPr>
        </p:nvSpPr>
        <p:spPr/>
        <p:txBody>
          <a:bodyPr/>
          <a:lstStyle/>
          <a:p>
            <a:r>
              <a:rPr lang="en-US" altLang="en-US" b="1" dirty="0"/>
              <a:t>Fertility awareness</a:t>
            </a:r>
            <a:r>
              <a:rPr lang="en-US" altLang="en-US" b="1" dirty="0">
                <a:latin typeface="Calibri" panose="020F0502020204030204" pitchFamily="34" charset="0"/>
              </a:rPr>
              <a:t>–based</a:t>
            </a:r>
            <a:r>
              <a:rPr lang="en-US" altLang="en-US" b="1" dirty="0"/>
              <a:t> methods</a:t>
            </a:r>
            <a:r>
              <a:rPr lang="en-US" altLang="en-US" dirty="0"/>
              <a:t> are based on abstinence during the window of time around ovulation when a woman is most likely to conceive</a:t>
            </a:r>
          </a:p>
          <a:p>
            <a:pPr lvl="1"/>
            <a:r>
              <a:rPr lang="en-US" altLang="en-US" dirty="0"/>
              <a:t>Standard days method is a calendar-tracking method used only by women who consistently have a regular cycle that is 26</a:t>
            </a:r>
            <a:r>
              <a:rPr lang="en-US" altLang="en-US" dirty="0">
                <a:latin typeface="Calibri" panose="020F0502020204030204" pitchFamily="34" charset="0"/>
              </a:rPr>
              <a:t> to 32 days</a:t>
            </a:r>
            <a:endParaRPr lang="en-US" altLang="en-US" dirty="0"/>
          </a:p>
          <a:p>
            <a:pPr lvl="1"/>
            <a:r>
              <a:rPr lang="en-US" altLang="en-US" dirty="0"/>
              <a:t>Other methods of determining when ovulation has occurred are the temperature method based, cervical mucus method, and symptothermal method</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267200"/>
            <a:ext cx="3810000" cy="566738"/>
          </a:xfrm>
        </p:spPr>
        <p:txBody>
          <a:bodyPr/>
          <a:lstStyle/>
          <a:p>
            <a:r>
              <a:rPr lang="en-US" dirty="0"/>
              <a:t>Figure 12.4 </a:t>
            </a:r>
            <a:r>
              <a:rPr lang="en-US" sz="2000" dirty="0">
                <a:solidFill>
                  <a:schemeClr val="tx1"/>
                </a:solidFill>
              </a:rPr>
              <a:t>Fertility awareness</a:t>
            </a:r>
            <a:r>
              <a:rPr lang="en-US" sz="2000" dirty="0">
                <a:solidFill>
                  <a:schemeClr val="tx1"/>
                </a:solidFill>
                <a:latin typeface="Calibri" panose="020F0502020204030204" pitchFamily="34" charset="0"/>
              </a:rPr>
              <a:t>–based methods.</a:t>
            </a:r>
            <a:endParaRPr lang="en-US" dirty="0">
              <a:solidFill>
                <a:schemeClr val="tx1"/>
              </a:solidFill>
            </a:endParaRPr>
          </a:p>
        </p:txBody>
      </p:sp>
      <p:sp>
        <p:nvSpPr>
          <p:cNvPr id="11" name="Text Placeholder 10"/>
          <p:cNvSpPr>
            <a:spLocks noGrp="1"/>
          </p:cNvSpPr>
          <p:nvPr>
            <p:ph type="body" sz="half" idx="2"/>
          </p:nvPr>
        </p:nvSpPr>
        <p:spPr>
          <a:xfrm>
            <a:off x="990600" y="4910138"/>
            <a:ext cx="3810000" cy="609600"/>
          </a:xfrm>
        </p:spPr>
        <p:txBody>
          <a:bodyPr/>
          <a:lstStyle/>
          <a:p>
            <a:r>
              <a:rPr lang="en-US" dirty="0"/>
              <a:t>These methods use the menstrual cycle to determine when fertilization is likely to occur and when unprotected sexual intercourse should be avoided. If a woman does not have a 28-day cycle, the variability in her cycle will be in the part of the cycle from menstruation to ovulation.</a:t>
            </a:r>
          </a:p>
        </p:txBody>
      </p:sp>
      <p:pic>
        <p:nvPicPr>
          <p:cNvPr id="3" name="Picture" descr="Day 14 is ovulation, with sets of days before and after ovulation that are relatively safe and not safe for unprotected intercourse."/>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7380" r="-7380"/>
          <a:stretch/>
        </p:blipFill>
        <p:spPr>
          <a:xfrm>
            <a:off x="4648200" y="228600"/>
            <a:ext cx="3886200" cy="6304394"/>
          </a:xfrm>
        </p:spPr>
      </p:pic>
      <p:sp>
        <p:nvSpPr>
          <p:cNvPr id="5" name="Text Placeholder 4"/>
          <p:cNvSpPr>
            <a:spLocks noGrp="1"/>
          </p:cNvSpPr>
          <p:nvPr>
            <p:ph type="body" sz="quarter" idx="12"/>
          </p:nvPr>
        </p:nvSpPr>
        <p:spPr/>
        <p:txBody>
          <a:bodyPr/>
          <a:lstStyle/>
          <a:p>
            <a:r>
              <a:rPr lang="en-US" dirty="0">
                <a:hlinkClick r:id="rId3" action="ppaction://hlinksldjump"/>
              </a:rPr>
              <a:t>Access the text alternative for these images</a:t>
            </a:r>
            <a:endParaRPr lang="en-US" dirty="0"/>
          </a:p>
        </p:txBody>
      </p:sp>
      <p:sp>
        <p:nvSpPr>
          <p:cNvPr id="4" name="Text Placeholder 3"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a:t>Withdrawal</a:t>
            </a:r>
          </a:p>
        </p:txBody>
      </p:sp>
      <p:sp>
        <p:nvSpPr>
          <p:cNvPr id="17411" name="Text Placeholder 99"/>
          <p:cNvSpPr>
            <a:spLocks noGrp="1"/>
          </p:cNvSpPr>
          <p:nvPr>
            <p:ph idx="1"/>
          </p:nvPr>
        </p:nvSpPr>
        <p:spPr/>
        <p:txBody>
          <a:bodyPr/>
          <a:lstStyle/>
          <a:p>
            <a:r>
              <a:rPr lang="en-US" altLang="en-US" b="1" dirty="0"/>
              <a:t>Withdrawal</a:t>
            </a:r>
            <a:r>
              <a:rPr lang="en-US" altLang="en-US" dirty="0"/>
              <a:t>, or </a:t>
            </a:r>
            <a:r>
              <a:rPr lang="en-US" altLang="en-US" i="1" dirty="0"/>
              <a:t>coitus interruptus</a:t>
            </a:r>
            <a:r>
              <a:rPr lang="en-US" altLang="en-US" dirty="0"/>
              <a:t>: the man removes his penis from the vagina before ejaculating</a:t>
            </a:r>
          </a:p>
          <a:p>
            <a:pPr lvl="1"/>
            <a:r>
              <a:rPr lang="en-US" altLang="en-US" dirty="0"/>
              <a:t>Success is dependent on a man’s ability to tell when he is about to ejaculate and to have the self-control to withdraw with impending orgasm</a:t>
            </a:r>
          </a:p>
          <a:p>
            <a:r>
              <a:rPr lang="en-US" altLang="en-US" dirty="0"/>
              <a:t>Because sperm can be present in pre-ejaculate, this method can fail even if a man withdraws prior to ejaculation</a:t>
            </a:r>
          </a:p>
          <a:p>
            <a:r>
              <a:rPr lang="en-US" altLang="en-US" dirty="0"/>
              <a:t>This method does not protect from STIs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Emergency Contraception</a:t>
            </a:r>
          </a:p>
        </p:txBody>
      </p:sp>
      <p:sp>
        <p:nvSpPr>
          <p:cNvPr id="3" name="Text Placeholder 99"/>
          <p:cNvSpPr>
            <a:spLocks noGrp="1"/>
          </p:cNvSpPr>
          <p:nvPr>
            <p:ph idx="1"/>
          </p:nvPr>
        </p:nvSpPr>
        <p:spPr/>
        <p:txBody>
          <a:bodyPr/>
          <a:lstStyle/>
          <a:p>
            <a:r>
              <a:rPr lang="en-US" b="1" dirty="0"/>
              <a:t>Emergency contraception (EC)</a:t>
            </a:r>
            <a:r>
              <a:rPr lang="en-US" dirty="0"/>
              <a:t>: </a:t>
            </a:r>
            <a:r>
              <a:rPr lang="en-US" i="1" dirty="0"/>
              <a:t>morning-after pill</a:t>
            </a:r>
            <a:r>
              <a:rPr lang="en-US" dirty="0"/>
              <a:t>, </a:t>
            </a:r>
            <a:r>
              <a:rPr lang="en-US" i="1" dirty="0"/>
              <a:t>post-sex contraception</a:t>
            </a:r>
            <a:r>
              <a:rPr lang="en-US" dirty="0"/>
              <a:t>, </a:t>
            </a:r>
            <a:r>
              <a:rPr lang="en-US" i="1" dirty="0"/>
              <a:t>backup birth control</a:t>
            </a:r>
          </a:p>
          <a:p>
            <a:pPr lvl="1"/>
            <a:r>
              <a:rPr lang="en-US" dirty="0"/>
              <a:t>Reduces the chance of pregnancy by preventing ovulation </a:t>
            </a:r>
            <a:br>
              <a:rPr lang="en-US" dirty="0"/>
            </a:br>
            <a:r>
              <a:rPr lang="en-US" dirty="0"/>
              <a:t>and fertilization</a:t>
            </a:r>
          </a:p>
          <a:p>
            <a:pPr lvl="1"/>
            <a:r>
              <a:rPr lang="en-US" dirty="0"/>
              <a:t>Most effective if taken within 48 to 72 hours and must be taken within 5 days of unprotected intercourse</a:t>
            </a:r>
          </a:p>
          <a:p>
            <a:pPr lvl="1"/>
            <a:r>
              <a:rPr lang="en-US" dirty="0"/>
              <a:t>Useful when another method fails (condom breaks, or diaphragm or cervical cap slips)</a:t>
            </a:r>
          </a:p>
          <a:p>
            <a:pPr lvl="1"/>
            <a:r>
              <a:rPr lang="en-US" dirty="0"/>
              <a:t>Useful in cases of forced sex—rape and incest</a:t>
            </a:r>
          </a:p>
          <a:p>
            <a:pPr lvl="1"/>
            <a:r>
              <a:rPr lang="en-US" dirty="0"/>
              <a:t>ECs are </a:t>
            </a:r>
            <a:r>
              <a:rPr lang="en-US" i="1" dirty="0"/>
              <a:t>not</a:t>
            </a:r>
            <a:r>
              <a:rPr lang="en-US" dirty="0"/>
              <a:t> an abortogenic (abortion-causing) agent</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Reproductive Choices</a:t>
            </a:r>
          </a:p>
        </p:txBody>
      </p:sp>
      <p:sp>
        <p:nvSpPr>
          <p:cNvPr id="3" name="Text Placeholder 99"/>
          <p:cNvSpPr>
            <a:spLocks noGrp="1"/>
          </p:cNvSpPr>
          <p:nvPr>
            <p:ph idx="1"/>
          </p:nvPr>
        </p:nvSpPr>
        <p:spPr/>
        <p:txBody>
          <a:bodyPr/>
          <a:lstStyle/>
          <a:p>
            <a:r>
              <a:rPr lang="en-US" dirty="0"/>
              <a:t>Are you ready to be a parent?</a:t>
            </a:r>
          </a:p>
          <a:p>
            <a:pPr lvl="1"/>
            <a:r>
              <a:rPr lang="en-US" dirty="0"/>
              <a:t>Safe and effective methods of contraception are available</a:t>
            </a:r>
          </a:p>
          <a:p>
            <a:pPr lvl="1"/>
            <a:r>
              <a:rPr lang="en-US" dirty="0"/>
              <a:t>Steps can be taken to increase the likelihood that pregnancy is a positive experience and the baby is healthy</a:t>
            </a:r>
          </a:p>
        </p:txBody>
      </p:sp>
      <p:sp>
        <p:nvSpPr>
          <p:cNvPr id="5" name="Text Placeholder 4"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5838131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Permanent Contraception</a:t>
            </a:r>
          </a:p>
        </p:txBody>
      </p:sp>
      <p:sp>
        <p:nvSpPr>
          <p:cNvPr id="19459" name="Text Placeholder 99"/>
          <p:cNvSpPr>
            <a:spLocks noGrp="1"/>
          </p:cNvSpPr>
          <p:nvPr>
            <p:ph idx="1"/>
          </p:nvPr>
        </p:nvSpPr>
        <p:spPr/>
        <p:txBody>
          <a:bodyPr/>
          <a:lstStyle/>
          <a:p>
            <a:r>
              <a:rPr lang="en-US" altLang="en-US" b="1" dirty="0"/>
              <a:t>Permanent contraception</a:t>
            </a:r>
            <a:r>
              <a:rPr lang="en-US" altLang="en-US" dirty="0"/>
              <a:t>: surgical procedures that permanently prevents future pregnancies</a:t>
            </a:r>
          </a:p>
          <a:p>
            <a:pPr lvl="1"/>
            <a:r>
              <a:rPr lang="en-US" altLang="en-US" b="1" dirty="0"/>
              <a:t>Vasectomy</a:t>
            </a:r>
            <a:r>
              <a:rPr lang="en-US" altLang="en-US" dirty="0"/>
              <a:t>: male sterilization procedure, involving tying off and severing the vas deferens to prevent sperm from reaching the semen</a:t>
            </a:r>
          </a:p>
          <a:p>
            <a:pPr lvl="1"/>
            <a:r>
              <a:rPr lang="en-US" altLang="en-US" b="1" dirty="0"/>
              <a:t>Tubal ligation or occlusion</a:t>
            </a:r>
            <a:r>
              <a:rPr lang="en-US" altLang="en-US" dirty="0"/>
              <a:t>: female sterilization procedure involving severing and tying off or sealing the fallopian tubes to prevent ova from reaching the uterus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4724400"/>
            <a:ext cx="5486400" cy="566738"/>
          </a:xfrm>
        </p:spPr>
        <p:txBody>
          <a:bodyPr/>
          <a:lstStyle/>
          <a:p>
            <a:r>
              <a:rPr lang="en-US" dirty="0"/>
              <a:t>Figure 12.5 </a:t>
            </a:r>
            <a:r>
              <a:rPr lang="en-US" sz="2000" dirty="0">
                <a:solidFill>
                  <a:schemeClr val="tx1"/>
                </a:solidFill>
              </a:rPr>
              <a:t>Vasectomy.</a:t>
            </a:r>
            <a:endParaRPr lang="en-US" dirty="0">
              <a:solidFill>
                <a:schemeClr val="tx1"/>
              </a:solidFill>
            </a:endParaRPr>
          </a:p>
        </p:txBody>
      </p:sp>
      <p:sp>
        <p:nvSpPr>
          <p:cNvPr id="11" name="Text Placeholder 10"/>
          <p:cNvSpPr>
            <a:spLocks noGrp="1"/>
          </p:cNvSpPr>
          <p:nvPr>
            <p:ph type="body" sz="half" idx="2"/>
          </p:nvPr>
        </p:nvSpPr>
        <p:spPr>
          <a:xfrm>
            <a:off x="1828800" y="5367338"/>
            <a:ext cx="5486400" cy="609600"/>
          </a:xfrm>
        </p:spPr>
        <p:txBody>
          <a:bodyPr/>
          <a:lstStyle/>
          <a:p>
            <a:r>
              <a:rPr lang="en-US" dirty="0"/>
              <a:t>With only local anesthesia needed, this surgical procedure offers permanent sterilization. A health care professional makes a small incision or puncture in the scrotum, then ties off and severs the vas deferens, the duct that carries sperm from the testes to the seminal vesicle, where sperm would mix with semen.</a:t>
            </a:r>
          </a:p>
        </p:txBody>
      </p:sp>
      <p:pic>
        <p:nvPicPr>
          <p:cNvPr id="3" name="Picture"/>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271" b="-271"/>
          <a:stretch/>
        </p:blipFill>
        <p:spPr>
          <a:xfrm>
            <a:off x="2060186" y="457200"/>
            <a:ext cx="5023629" cy="3505200"/>
          </a:xfrm>
        </p:spPr>
      </p:pic>
      <p:sp>
        <p:nvSpPr>
          <p:cNvPr id="12" name="Text Placeholder 11"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4724400"/>
            <a:ext cx="5486400" cy="566738"/>
          </a:xfrm>
        </p:spPr>
        <p:txBody>
          <a:bodyPr/>
          <a:lstStyle/>
          <a:p>
            <a:r>
              <a:rPr lang="en-US" dirty="0"/>
              <a:t>Figure 12.6 </a:t>
            </a:r>
            <a:r>
              <a:rPr lang="en-US" sz="2000" dirty="0">
                <a:solidFill>
                  <a:schemeClr val="tx1"/>
                </a:solidFill>
              </a:rPr>
              <a:t>Tubal ligation.</a:t>
            </a:r>
            <a:endParaRPr lang="en-US" dirty="0">
              <a:solidFill>
                <a:schemeClr val="tx1"/>
              </a:solidFill>
            </a:endParaRPr>
          </a:p>
        </p:txBody>
      </p:sp>
      <p:sp>
        <p:nvSpPr>
          <p:cNvPr id="11" name="Text Placeholder 10"/>
          <p:cNvSpPr>
            <a:spLocks noGrp="1"/>
          </p:cNvSpPr>
          <p:nvPr>
            <p:ph type="body" sz="half" idx="2"/>
          </p:nvPr>
        </p:nvSpPr>
        <p:spPr>
          <a:xfrm>
            <a:off x="1828800" y="5367338"/>
            <a:ext cx="5486400" cy="609600"/>
          </a:xfrm>
        </p:spPr>
        <p:txBody>
          <a:bodyPr/>
          <a:lstStyle/>
          <a:p>
            <a:r>
              <a:rPr lang="en-US" dirty="0"/>
              <a:t>This surgical procedure is often performed via laparoscopy, which involves creating two small incisions in the abdomen, one for the scope device and the other for the surgical instruments. The fallopian tubes, through which ova pass from the ovaries to the uterus, are then severed and tied or sealed. It usually requires only local anesthesia.</a:t>
            </a:r>
          </a:p>
        </p:txBody>
      </p:sp>
      <p:pic>
        <p:nvPicPr>
          <p:cNvPr id="3" name="Picture"/>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7179" r="-7179"/>
          <a:stretch/>
        </p:blipFill>
        <p:spPr>
          <a:xfrm>
            <a:off x="1896372" y="381000"/>
            <a:ext cx="5351257" cy="3733800"/>
          </a:xfrm>
        </p:spPr>
      </p:pic>
      <p:sp>
        <p:nvSpPr>
          <p:cNvPr id="12" name="Text Placeholder 11"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Unintended Pregnancy</a:t>
            </a:r>
          </a:p>
        </p:txBody>
      </p:sp>
      <p:sp>
        <p:nvSpPr>
          <p:cNvPr id="22531" name="Text Placeholder 99"/>
          <p:cNvSpPr>
            <a:spLocks noGrp="1"/>
          </p:cNvSpPr>
          <p:nvPr>
            <p:ph idx="1"/>
          </p:nvPr>
        </p:nvSpPr>
        <p:spPr/>
        <p:txBody>
          <a:bodyPr/>
          <a:lstStyle/>
          <a:p>
            <a:r>
              <a:rPr lang="en-US" altLang="en-US" dirty="0"/>
              <a:t>It is important to see your physician or health provider as soon as possible to discuss options</a:t>
            </a:r>
          </a:p>
          <a:p>
            <a:pPr lvl="1"/>
            <a:r>
              <a:rPr lang="en-US" altLang="en-US" dirty="0"/>
              <a:t>Carry the pregnancy to term and raise the child</a:t>
            </a:r>
          </a:p>
          <a:p>
            <a:pPr lvl="1"/>
            <a:r>
              <a:rPr lang="en-US" altLang="en-US" dirty="0"/>
              <a:t>Carry the pregnancy to term and place the child with an adoptive family</a:t>
            </a:r>
          </a:p>
          <a:p>
            <a:pPr lvl="1"/>
            <a:r>
              <a:rPr lang="en-US" altLang="en-US" dirty="0"/>
              <a:t>Terminate the pregnancy</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dirty="0"/>
              <a:t>Signs of Pregnancy</a:t>
            </a:r>
          </a:p>
        </p:txBody>
      </p:sp>
      <p:sp>
        <p:nvSpPr>
          <p:cNvPr id="23555" name="Text Placeholder 99"/>
          <p:cNvSpPr>
            <a:spLocks noGrp="1"/>
          </p:cNvSpPr>
          <p:nvPr>
            <p:ph idx="1"/>
          </p:nvPr>
        </p:nvSpPr>
        <p:spPr/>
        <p:txBody>
          <a:bodyPr/>
          <a:lstStyle/>
          <a:p>
            <a:r>
              <a:rPr lang="en-US" altLang="en-US" dirty="0"/>
              <a:t>Prior to the classic sign of pregnancy—missing a period—there are others:</a:t>
            </a:r>
          </a:p>
          <a:p>
            <a:pPr lvl="1"/>
            <a:r>
              <a:rPr lang="en-US" altLang="en-US" dirty="0"/>
              <a:t>Breast tenderness and swelling, fatigue, nausea and vomiting, light-headedness, mood swings</a:t>
            </a:r>
          </a:p>
          <a:p>
            <a:r>
              <a:rPr lang="en-US" altLang="en-US" dirty="0"/>
              <a:t>Ectopic pregnancy: rare and potentially life-threatening complication of early pregnancy </a:t>
            </a:r>
          </a:p>
          <a:p>
            <a:pPr lvl="1"/>
            <a:r>
              <a:rPr lang="en-US" altLang="en-US" dirty="0"/>
              <a:t>Signs include severe lower abdominal pain or cramping and vaginal spotting</a:t>
            </a:r>
          </a:p>
          <a:p>
            <a:pPr lvl="1"/>
            <a:r>
              <a:rPr lang="en-US" altLang="en-US" dirty="0"/>
              <a:t>If you experience these signs, see your physician or go to the emergency room immediately</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Deciding to Become a Parent </a:t>
            </a:r>
          </a:p>
        </p:txBody>
      </p:sp>
      <p:sp>
        <p:nvSpPr>
          <p:cNvPr id="24579" name="Text Placeholder 99"/>
          <p:cNvSpPr>
            <a:spLocks noGrp="1"/>
          </p:cNvSpPr>
          <p:nvPr>
            <p:ph idx="1"/>
          </p:nvPr>
        </p:nvSpPr>
        <p:spPr/>
        <p:txBody>
          <a:bodyPr/>
          <a:lstStyle/>
          <a:p>
            <a:r>
              <a:rPr lang="en-US" altLang="en-US" dirty="0"/>
              <a:t>Are you ready to become a parent? Here are some questions to consider:</a:t>
            </a:r>
          </a:p>
          <a:p>
            <a:pPr lvl="1"/>
            <a:r>
              <a:rPr lang="en-US" altLang="en-US" dirty="0"/>
              <a:t>What are your long-term plans?</a:t>
            </a:r>
          </a:p>
          <a:p>
            <a:pPr lvl="1"/>
            <a:r>
              <a:rPr lang="en-US" altLang="en-US" dirty="0"/>
              <a:t>What is the status of your relationship?</a:t>
            </a:r>
          </a:p>
          <a:p>
            <a:pPr lvl="1"/>
            <a:r>
              <a:rPr lang="en-US" altLang="en-US" dirty="0"/>
              <a:t>Do you feel emotionally mature enough?</a:t>
            </a:r>
          </a:p>
          <a:p>
            <a:pPr lvl="1"/>
            <a:r>
              <a:rPr lang="en-US" altLang="en-US" dirty="0"/>
              <a:t>What are your financial resources?</a:t>
            </a:r>
          </a:p>
          <a:p>
            <a:pPr lvl="1"/>
            <a:r>
              <a:rPr lang="en-US" altLang="en-US" dirty="0"/>
              <a:t>If you are the father, do you plan to be involved?</a:t>
            </a:r>
          </a:p>
          <a:p>
            <a:pPr lvl="1"/>
            <a:r>
              <a:rPr lang="en-US" altLang="en-US" dirty="0"/>
              <a:t>How large is your social support system?</a:t>
            </a:r>
          </a:p>
          <a:p>
            <a:pPr lvl="1"/>
            <a:r>
              <a:rPr lang="en-US" altLang="en-US" dirty="0"/>
              <a:t>What is your health status and age?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dirty="0"/>
              <a:t>Adoption</a:t>
            </a:r>
          </a:p>
        </p:txBody>
      </p:sp>
      <p:sp>
        <p:nvSpPr>
          <p:cNvPr id="25603" name="Text Placeholder 99"/>
          <p:cNvSpPr>
            <a:spLocks noGrp="1"/>
          </p:cNvSpPr>
          <p:nvPr>
            <p:ph idx="1"/>
          </p:nvPr>
        </p:nvSpPr>
        <p:spPr/>
        <p:txBody>
          <a:bodyPr/>
          <a:lstStyle/>
          <a:p>
            <a:r>
              <a:rPr lang="en-US" altLang="en-US" dirty="0"/>
              <a:t>Adoption provides a permanent family for a child </a:t>
            </a:r>
            <a:br>
              <a:rPr lang="en-US" altLang="en-US" dirty="0"/>
            </a:br>
            <a:r>
              <a:rPr lang="en-US" altLang="en-US" dirty="0"/>
              <a:t>in need</a:t>
            </a:r>
          </a:p>
          <a:p>
            <a:pPr lvl="1"/>
            <a:r>
              <a:rPr lang="en-US" altLang="en-US" dirty="0"/>
              <a:t>Open adoption: biological parents help to choose the adoptive parents</a:t>
            </a:r>
          </a:p>
          <a:p>
            <a:pPr lvl="1"/>
            <a:r>
              <a:rPr lang="en-US" altLang="en-US" dirty="0"/>
              <a:t>Closed adoption: biological parents do not choose the parents, and the adoption records are sealed</a:t>
            </a:r>
          </a:p>
          <a:p>
            <a:r>
              <a:rPr lang="en-US" altLang="en-US" dirty="0"/>
              <a:t>All forms of adoption require both biological parents to relinquish all parental rights</a:t>
            </a:r>
          </a:p>
          <a:p>
            <a:r>
              <a:rPr lang="en-US" altLang="en-US" dirty="0"/>
              <a:t>For couples wanting to adopt, international adoptions are becoming increasingly popular in America</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Elective Abortion (</a:t>
            </a:r>
            <a:r>
              <a:rPr lang="en-US" altLang="en-US" dirty="0" smtClean="0"/>
              <a:t>1 of 2)</a:t>
            </a:r>
            <a:endParaRPr lang="en-US" dirty="0"/>
          </a:p>
        </p:txBody>
      </p:sp>
      <p:sp>
        <p:nvSpPr>
          <p:cNvPr id="26627" name="Text Placeholder 99"/>
          <p:cNvSpPr>
            <a:spLocks noGrp="1"/>
          </p:cNvSpPr>
          <p:nvPr>
            <p:ph idx="1"/>
          </p:nvPr>
        </p:nvSpPr>
        <p:spPr/>
        <p:txBody>
          <a:bodyPr/>
          <a:lstStyle/>
          <a:p>
            <a:r>
              <a:rPr lang="en-US" altLang="en-US" dirty="0"/>
              <a:t>Since </a:t>
            </a:r>
            <a:r>
              <a:rPr lang="en-US" altLang="en-US" i="1" dirty="0"/>
              <a:t>Roe v. Wade </a:t>
            </a:r>
            <a:r>
              <a:rPr lang="en-US" altLang="en-US" dirty="0"/>
              <a:t>(1973), terminating a pregnancy through </a:t>
            </a:r>
            <a:r>
              <a:rPr lang="en-US" altLang="en-US" b="1" dirty="0"/>
              <a:t>elective abortion </a:t>
            </a:r>
            <a:r>
              <a:rPr lang="en-US" altLang="en-US" dirty="0"/>
              <a:t>has been legal in the U.S.</a:t>
            </a:r>
          </a:p>
          <a:p>
            <a:pPr lvl="1"/>
            <a:r>
              <a:rPr lang="en-US" altLang="en-US" dirty="0"/>
              <a:t>Distinguished from </a:t>
            </a:r>
            <a:r>
              <a:rPr lang="en-US" altLang="en-US" b="1" dirty="0"/>
              <a:t>spontaneous abortion</a:t>
            </a:r>
            <a:r>
              <a:rPr lang="en-US" altLang="en-US" dirty="0"/>
              <a:t>, or miscarriage</a:t>
            </a:r>
          </a:p>
          <a:p>
            <a:pPr lvl="1"/>
            <a:r>
              <a:rPr lang="en-US" altLang="en-US" dirty="0"/>
              <a:t>Some restrictions apply as the pregnancy advances through three trimesters</a:t>
            </a:r>
          </a:p>
          <a:p>
            <a:r>
              <a:rPr lang="en-US" altLang="en-US" dirty="0"/>
              <a:t>Debate over abortion is one of the most highly charged political issues of our time</a:t>
            </a:r>
          </a:p>
          <a:p>
            <a:r>
              <a:rPr lang="en-US" altLang="en-US" dirty="0"/>
              <a:t>Sixty-one percent of women having an abortion have one or more children already</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Elective Abortion (</a:t>
            </a:r>
            <a:r>
              <a:rPr lang="en-US" altLang="en-US" dirty="0" smtClean="0"/>
              <a:t>2 of 2)</a:t>
            </a:r>
            <a:endParaRPr lang="en-US" altLang="en-US" dirty="0"/>
          </a:p>
        </p:txBody>
      </p:sp>
      <p:sp>
        <p:nvSpPr>
          <p:cNvPr id="26627" name="Text Placeholder 99"/>
          <p:cNvSpPr>
            <a:spLocks noGrp="1"/>
          </p:cNvSpPr>
          <p:nvPr>
            <p:ph idx="1"/>
          </p:nvPr>
        </p:nvSpPr>
        <p:spPr/>
        <p:txBody>
          <a:bodyPr/>
          <a:lstStyle/>
          <a:p>
            <a:r>
              <a:rPr lang="en-US" altLang="en-US" b="1" dirty="0"/>
              <a:t>Surgical abortion</a:t>
            </a:r>
            <a:r>
              <a:rPr lang="en-US" altLang="en-US" dirty="0"/>
              <a:t>: surgical removal of the contents of the uterus to terminate the pregnancy</a:t>
            </a:r>
          </a:p>
          <a:p>
            <a:pPr lvl="1"/>
            <a:r>
              <a:rPr lang="en-US" altLang="en-US" dirty="0"/>
              <a:t>Vacuum aspiration is most common method</a:t>
            </a:r>
          </a:p>
          <a:p>
            <a:r>
              <a:rPr lang="en-US" altLang="en-US" b="1" dirty="0"/>
              <a:t>Medical abortion</a:t>
            </a:r>
            <a:r>
              <a:rPr lang="en-US" altLang="en-US" dirty="0"/>
              <a:t>: use of a medication to terminate the pregnancy</a:t>
            </a:r>
          </a:p>
          <a:p>
            <a:pPr lvl="1"/>
            <a:r>
              <a:rPr lang="en-US" altLang="en-US" dirty="0"/>
              <a:t>Mifepristone (formerly known as RU-486)</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dirty="0"/>
              <a:t>Fertility Care (</a:t>
            </a:r>
            <a:r>
              <a:rPr lang="en-US" dirty="0" smtClean="0"/>
              <a:t>1 of 2)</a:t>
            </a:r>
            <a:endParaRPr lang="en-US" dirty="0"/>
          </a:p>
        </p:txBody>
      </p:sp>
      <p:sp>
        <p:nvSpPr>
          <p:cNvPr id="28675" name="Text Placeholder 99"/>
          <p:cNvSpPr>
            <a:spLocks noGrp="1"/>
          </p:cNvSpPr>
          <p:nvPr>
            <p:ph idx="1"/>
          </p:nvPr>
        </p:nvSpPr>
        <p:spPr/>
        <p:txBody>
          <a:bodyPr/>
          <a:lstStyle/>
          <a:p>
            <a:r>
              <a:rPr lang="en-US" altLang="en-US" dirty="0"/>
              <a:t>About 6</a:t>
            </a:r>
            <a:r>
              <a:rPr lang="en-US" altLang="en-US" dirty="0">
                <a:latin typeface="Calibri" panose="020F0502020204030204" pitchFamily="34" charset="0"/>
              </a:rPr>
              <a:t>% of couples attempting pregnancy are unable to conceive within a year and are considered to have </a:t>
            </a:r>
            <a:r>
              <a:rPr lang="en-US" altLang="en-US" b="1" dirty="0">
                <a:latin typeface="Calibri" panose="020F0502020204030204" pitchFamily="34" charset="0"/>
              </a:rPr>
              <a:t>i</a:t>
            </a:r>
            <a:r>
              <a:rPr lang="en-US" altLang="en-US" b="1" dirty="0"/>
              <a:t>nfertility</a:t>
            </a:r>
            <a:endParaRPr lang="en-US" altLang="en-US" dirty="0"/>
          </a:p>
          <a:p>
            <a:r>
              <a:rPr lang="en-US" altLang="en-US" dirty="0"/>
              <a:t>Causes vary</a:t>
            </a:r>
          </a:p>
          <a:p>
            <a:pPr lvl="1"/>
            <a:r>
              <a:rPr lang="en-US" altLang="en-US" dirty="0"/>
              <a:t>Genetics, infections, and environmental, chemical, or occupational exposures</a:t>
            </a:r>
          </a:p>
          <a:p>
            <a:pPr lvl="1"/>
            <a:r>
              <a:rPr lang="en-US" altLang="en-US" dirty="0"/>
              <a:t>Low sperm count or lack of sperm motility</a:t>
            </a:r>
          </a:p>
          <a:p>
            <a:pPr lvl="1"/>
            <a:r>
              <a:rPr lang="en-US" altLang="en-US" dirty="0"/>
              <a:t>Scarring of the fallopian tubes, endometriosis, or irregular ovulation</a:t>
            </a:r>
          </a:p>
          <a:p>
            <a:pPr lvl="1"/>
            <a:r>
              <a:rPr lang="en-US" altLang="en-US" dirty="0"/>
              <a:t>Other, unknown causes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pPr>
              <a:defRPr/>
            </a:pPr>
            <a:r>
              <a:rPr lang="en-US" dirty="0"/>
              <a:t>Choosing a Contraceptive Method</a:t>
            </a:r>
          </a:p>
        </p:txBody>
      </p:sp>
      <p:sp>
        <p:nvSpPr>
          <p:cNvPr id="4099" name="Text Placeholder 99"/>
          <p:cNvSpPr>
            <a:spLocks noGrp="1"/>
          </p:cNvSpPr>
          <p:nvPr>
            <p:ph idx="1"/>
          </p:nvPr>
        </p:nvSpPr>
        <p:spPr/>
        <p:txBody>
          <a:bodyPr/>
          <a:lstStyle/>
          <a:p>
            <a:r>
              <a:rPr lang="en-US" altLang="en-US" dirty="0"/>
              <a:t>About half of all pregnancies in the United States </a:t>
            </a:r>
            <a:br>
              <a:rPr lang="en-US" altLang="en-US" dirty="0"/>
            </a:br>
            <a:r>
              <a:rPr lang="en-US" altLang="en-US" dirty="0"/>
              <a:t>are unintended</a:t>
            </a:r>
          </a:p>
          <a:p>
            <a:pPr lvl="1"/>
            <a:r>
              <a:rPr lang="en-US" altLang="en-US" dirty="0"/>
              <a:t>Unintended pregnancies nearly always cause stress and life disruption and are associated with poorer health outcomes</a:t>
            </a:r>
          </a:p>
          <a:p>
            <a:pPr lvl="1"/>
            <a:r>
              <a:rPr lang="en-US" altLang="en-US" dirty="0"/>
              <a:t>Women with unintended pregnancies are less likely to receive adequate prenatal care and are more likely to have babies with </a:t>
            </a:r>
            <a:r>
              <a:rPr lang="en-US" altLang="en-US" b="1" dirty="0"/>
              <a:t>low birth weight</a:t>
            </a:r>
          </a:p>
        </p:txBody>
      </p:sp>
      <p:sp>
        <p:nvSpPr>
          <p:cNvPr id="3" name="Text Placeholder 2"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dirty="0"/>
              <a:t>Fertility Care (</a:t>
            </a:r>
            <a:r>
              <a:rPr lang="en-US" dirty="0" smtClean="0"/>
              <a:t>2 of 2)</a:t>
            </a:r>
            <a:endParaRPr lang="en-US" dirty="0"/>
          </a:p>
        </p:txBody>
      </p:sp>
      <p:sp>
        <p:nvSpPr>
          <p:cNvPr id="29699" name="Text Placeholder 99"/>
          <p:cNvSpPr>
            <a:spLocks noGrp="1"/>
          </p:cNvSpPr>
          <p:nvPr>
            <p:ph idx="1"/>
          </p:nvPr>
        </p:nvSpPr>
        <p:spPr/>
        <p:txBody>
          <a:bodyPr/>
          <a:lstStyle/>
          <a:p>
            <a:r>
              <a:rPr lang="en-US" altLang="en-US" dirty="0"/>
              <a:t>Treatment ranges from counseling and advice </a:t>
            </a:r>
            <a:br>
              <a:rPr lang="en-US" altLang="en-US" dirty="0"/>
            </a:br>
            <a:r>
              <a:rPr lang="en-US" altLang="en-US" dirty="0"/>
              <a:t>to surgery</a:t>
            </a:r>
          </a:p>
          <a:p>
            <a:pPr lvl="1"/>
            <a:r>
              <a:rPr lang="en-US" altLang="en-US" dirty="0"/>
              <a:t>Open blocked fallopian tubes</a:t>
            </a:r>
          </a:p>
          <a:p>
            <a:pPr lvl="1"/>
            <a:r>
              <a:rPr lang="en-US" altLang="en-US" dirty="0"/>
              <a:t>Correct anatomical problems</a:t>
            </a:r>
          </a:p>
          <a:p>
            <a:pPr lvl="1"/>
            <a:r>
              <a:rPr lang="en-US" altLang="en-US" dirty="0"/>
              <a:t>Fertility (hormonal) drugs</a:t>
            </a:r>
          </a:p>
          <a:p>
            <a:pPr lvl="1"/>
            <a:r>
              <a:rPr lang="en-US" altLang="en-US" dirty="0"/>
              <a:t>Intrauterine (artificial) insemination</a:t>
            </a:r>
          </a:p>
          <a:p>
            <a:pPr lvl="1"/>
            <a:r>
              <a:rPr lang="en-US" altLang="en-US" dirty="0"/>
              <a:t>In vitro fertilization</a:t>
            </a:r>
          </a:p>
          <a:p>
            <a:pPr lvl="2"/>
            <a:r>
              <a:rPr lang="en-US" altLang="en-US" dirty="0"/>
              <a:t>Gamete intrafallopian transfer</a:t>
            </a:r>
          </a:p>
          <a:p>
            <a:pPr lvl="2"/>
            <a:r>
              <a:rPr lang="en-US" altLang="en-US" dirty="0"/>
              <a:t>Zygote intrafallopian transfer</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Pregnancy Planning</a:t>
            </a:r>
          </a:p>
        </p:txBody>
      </p:sp>
      <p:sp>
        <p:nvSpPr>
          <p:cNvPr id="30723" name="Text Placeholder 99"/>
          <p:cNvSpPr>
            <a:spLocks noGrp="1"/>
          </p:cNvSpPr>
          <p:nvPr>
            <p:ph idx="1"/>
          </p:nvPr>
        </p:nvSpPr>
        <p:spPr/>
        <p:txBody>
          <a:bodyPr/>
          <a:lstStyle/>
          <a:p>
            <a:r>
              <a:rPr lang="en-US" altLang="en-US" dirty="0"/>
              <a:t>Events and conditions during pregnancy influence the child’s development throughout life</a:t>
            </a:r>
          </a:p>
          <a:p>
            <a:r>
              <a:rPr lang="en-US" altLang="en-US" dirty="0"/>
              <a:t>Best time to have a child is influenced by many factors: educational and career plans, relationship status, health issues, and others</a:t>
            </a:r>
          </a:p>
          <a:p>
            <a:r>
              <a:rPr lang="en-US" altLang="en-US" dirty="0"/>
              <a:t>Lowest health risk is when women have pregnancies between the age of 18 and 35</a:t>
            </a:r>
          </a:p>
          <a:p>
            <a:r>
              <a:rPr lang="en-US" altLang="en-US" dirty="0"/>
              <a:t>Male fertility also declines with age </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Pregnancy Counseling</a:t>
            </a:r>
          </a:p>
        </p:txBody>
      </p:sp>
      <p:sp>
        <p:nvSpPr>
          <p:cNvPr id="31747" name="Text Placeholder 99"/>
          <p:cNvSpPr>
            <a:spLocks noGrp="1"/>
          </p:cNvSpPr>
          <p:nvPr>
            <p:ph idx="1"/>
          </p:nvPr>
        </p:nvSpPr>
        <p:spPr/>
        <p:txBody>
          <a:bodyPr/>
          <a:lstStyle/>
          <a:p>
            <a:r>
              <a:rPr lang="en-US" altLang="en-US" b="1" dirty="0"/>
              <a:t>Prepregnancy counseling </a:t>
            </a:r>
            <a:r>
              <a:rPr lang="en-US" altLang="en-US" dirty="0"/>
              <a:t>typically includes an evaluation of current health status, health behaviors, and family health history</a:t>
            </a:r>
          </a:p>
          <a:p>
            <a:pPr lvl="1"/>
            <a:r>
              <a:rPr lang="en-US" altLang="en-US" dirty="0"/>
              <a:t>People who smoke, use drugs, or drink alcohol will be encouraged to quit before trying to become pregnant</a:t>
            </a:r>
          </a:p>
          <a:p>
            <a:pPr lvl="1"/>
            <a:r>
              <a:rPr lang="en-US" altLang="en-US" dirty="0"/>
              <a:t>Existing health conditions will be treated and medications adjusted to the safest options for pregnancy</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Nutrition and Exercise</a:t>
            </a:r>
          </a:p>
        </p:txBody>
      </p:sp>
      <p:sp>
        <p:nvSpPr>
          <p:cNvPr id="31747" name="Text Placeholder 99"/>
          <p:cNvSpPr>
            <a:spLocks noGrp="1"/>
          </p:cNvSpPr>
          <p:nvPr>
            <p:ph idx="1"/>
          </p:nvPr>
        </p:nvSpPr>
        <p:spPr/>
        <p:txBody>
          <a:bodyPr/>
          <a:lstStyle/>
          <a:p>
            <a:r>
              <a:rPr lang="en-US" altLang="en-US" dirty="0"/>
              <a:t>Healthy lifestyle factors before conception help ensure required nutrients are available</a:t>
            </a:r>
          </a:p>
          <a:p>
            <a:pPr lvl="1"/>
            <a:r>
              <a:rPr lang="en-US" altLang="en-US" dirty="0"/>
              <a:t>Folic acid in food or a supplement is recommended to reduce the risk of neural tube defects</a:t>
            </a:r>
          </a:p>
          <a:p>
            <a:pPr lvl="1"/>
            <a:r>
              <a:rPr lang="en-US" altLang="en-US" dirty="0"/>
              <a:t>Foodborne infections can have more serious effects in pregnant women, so certain foods should be avoided</a:t>
            </a:r>
          </a:p>
          <a:p>
            <a:pPr lvl="1"/>
            <a:r>
              <a:rPr lang="en-US" altLang="en-US" dirty="0"/>
              <a:t>Weight gain during pregnancy varies; regular exercise is recommended to maintain muscle strength and circulation</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4819834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Infection and Pregnancy</a:t>
            </a:r>
          </a:p>
        </p:txBody>
      </p:sp>
      <p:sp>
        <p:nvSpPr>
          <p:cNvPr id="32771" name="Text Placeholder 99"/>
          <p:cNvSpPr>
            <a:spLocks noGrp="1"/>
          </p:cNvSpPr>
          <p:nvPr>
            <p:ph idx="1"/>
          </p:nvPr>
        </p:nvSpPr>
        <p:spPr/>
        <p:txBody>
          <a:bodyPr/>
          <a:lstStyle/>
          <a:p>
            <a:r>
              <a:rPr lang="en-US" altLang="en-US" dirty="0"/>
              <a:t>Women should be up-to-date on routine vaccinations before pregnancy</a:t>
            </a:r>
          </a:p>
          <a:p>
            <a:pPr lvl="1"/>
            <a:r>
              <a:rPr lang="en-US" altLang="en-US" dirty="0"/>
              <a:t>Especially important are vaccinations for rubella </a:t>
            </a:r>
            <a:br>
              <a:rPr lang="en-US" altLang="en-US" dirty="0"/>
            </a:br>
            <a:r>
              <a:rPr lang="en-US" altLang="en-US" dirty="0"/>
              <a:t>and hepatitis B</a:t>
            </a:r>
          </a:p>
          <a:p>
            <a:pPr lvl="1"/>
            <a:r>
              <a:rPr lang="en-US" altLang="en-US" dirty="0"/>
              <a:t>Hepatitis B can be transmitted to the child during pregnancy and delivery (via </a:t>
            </a:r>
            <a:r>
              <a:rPr lang="en-US" altLang="en-US" b="1" dirty="0"/>
              <a:t>vertical transmission</a:t>
            </a:r>
            <a:r>
              <a:rPr lang="en-US" altLang="en-US" dirty="0"/>
              <a:t>)</a:t>
            </a:r>
          </a:p>
          <a:p>
            <a:pPr lvl="1"/>
            <a:r>
              <a:rPr lang="en-US" altLang="en-US" dirty="0"/>
              <a:t>Some infections during pregnancy increase risk of complications for a developing fetus</a:t>
            </a:r>
          </a:p>
          <a:p>
            <a:pPr lvl="2"/>
            <a:r>
              <a:rPr lang="en-US" altLang="en-US" dirty="0"/>
              <a:t>Toxoplasmosis</a:t>
            </a:r>
          </a:p>
          <a:p>
            <a:pPr lvl="2"/>
            <a:r>
              <a:rPr lang="en-US" altLang="en-US" dirty="0"/>
              <a:t>Zika</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Chronic Health Conditions</a:t>
            </a:r>
          </a:p>
        </p:txBody>
      </p:sp>
      <p:sp>
        <p:nvSpPr>
          <p:cNvPr id="32771" name="Text Placeholder 99"/>
          <p:cNvSpPr>
            <a:spLocks noGrp="1"/>
          </p:cNvSpPr>
          <p:nvPr>
            <p:ph idx="1"/>
          </p:nvPr>
        </p:nvSpPr>
        <p:spPr/>
        <p:txBody>
          <a:bodyPr/>
          <a:lstStyle/>
          <a:p>
            <a:r>
              <a:rPr lang="en-US" altLang="en-US" dirty="0"/>
              <a:t>Most substances the mother ingests eventually reach the fetus</a:t>
            </a:r>
          </a:p>
          <a:p>
            <a:pPr lvl="1"/>
            <a:r>
              <a:rPr lang="en-US" altLang="en-US" b="1" dirty="0"/>
              <a:t>Teratogens</a:t>
            </a:r>
            <a:r>
              <a:rPr lang="en-US" altLang="en-US" dirty="0"/>
              <a:t> cause physical damage or defects</a:t>
            </a:r>
          </a:p>
          <a:p>
            <a:r>
              <a:rPr lang="en-US" altLang="en-US" dirty="0"/>
              <a:t>Tobacco and alcohol are the most commonly used drugs during pregnancy</a:t>
            </a:r>
          </a:p>
          <a:p>
            <a:pPr lvl="1"/>
            <a:r>
              <a:rPr lang="en-US" altLang="en-US" dirty="0"/>
              <a:t>Alcohol use is linked to </a:t>
            </a:r>
            <a:r>
              <a:rPr lang="en-US" altLang="en-US" b="1" dirty="0"/>
              <a:t>fetal alcohol syndrome (FAS)</a:t>
            </a:r>
          </a:p>
          <a:p>
            <a:pPr lvl="1"/>
            <a:r>
              <a:rPr lang="en-US" altLang="en-US" dirty="0"/>
              <a:t>Tobacco use in the home is linked to </a:t>
            </a:r>
            <a:r>
              <a:rPr lang="en-US" altLang="en-US" b="1" dirty="0"/>
              <a:t>sudden infant death syndrome (SIDS)</a:t>
            </a:r>
          </a:p>
          <a:p>
            <a:r>
              <a:rPr lang="en-US" altLang="en-US" dirty="0"/>
              <a:t>Illicit drugs have a variety of effects on a fetus, depending on the chemical action of the drug</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3635544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Prenatal Care and Delivery Choices</a:t>
            </a:r>
          </a:p>
        </p:txBody>
      </p:sp>
      <p:sp>
        <p:nvSpPr>
          <p:cNvPr id="33795" name="Text Placeholder 99"/>
          <p:cNvSpPr>
            <a:spLocks noGrp="1"/>
          </p:cNvSpPr>
          <p:nvPr>
            <p:ph idx="1"/>
          </p:nvPr>
        </p:nvSpPr>
        <p:spPr/>
        <p:txBody>
          <a:bodyPr/>
          <a:lstStyle/>
          <a:p>
            <a:r>
              <a:rPr lang="en-US" altLang="en-US" dirty="0"/>
              <a:t>Pregnant women should visit their health care provider regularly for prenatal care</a:t>
            </a:r>
          </a:p>
          <a:p>
            <a:pPr lvl="1"/>
            <a:r>
              <a:rPr lang="en-US" altLang="en-US" dirty="0"/>
              <a:t>Midwives usually take patients who are at low risk for medical or pregnancy complications</a:t>
            </a:r>
          </a:p>
          <a:p>
            <a:pPr lvl="1"/>
            <a:r>
              <a:rPr lang="en-US" altLang="en-US" dirty="0"/>
              <a:t>Your family physician may provide pregnancy-related care, and some deliver babies in birthing centers or hospitals</a:t>
            </a:r>
          </a:p>
          <a:p>
            <a:pPr lvl="1"/>
            <a:r>
              <a:rPr lang="en-US" altLang="en-US" dirty="0"/>
              <a:t>Obstetricians are trained to handle all kinds of pregnancies, from low risk to high risk</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Complications of Pregnancy (</a:t>
            </a:r>
            <a:r>
              <a:rPr lang="en-US" dirty="0" smtClean="0"/>
              <a:t>1 of 3)</a:t>
            </a:r>
            <a:endParaRPr lang="en-US" dirty="0"/>
          </a:p>
        </p:txBody>
      </p:sp>
      <p:sp>
        <p:nvSpPr>
          <p:cNvPr id="34819" name="Text Placeholder 99"/>
          <p:cNvSpPr>
            <a:spLocks noGrp="1"/>
          </p:cNvSpPr>
          <p:nvPr>
            <p:ph idx="1"/>
          </p:nvPr>
        </p:nvSpPr>
        <p:spPr/>
        <p:txBody>
          <a:bodyPr/>
          <a:lstStyle/>
          <a:p>
            <a:r>
              <a:rPr lang="en-US" altLang="en-US" dirty="0"/>
              <a:t>U.S. rates of maternal and infant death are higher than the rates in 16 peer countries</a:t>
            </a:r>
          </a:p>
          <a:p>
            <a:r>
              <a:rPr lang="en-US" altLang="en-US" dirty="0"/>
              <a:t>Approximately 15 to 50% of all pregnancies end in miscarriage, most during the first trimester</a:t>
            </a:r>
          </a:p>
          <a:p>
            <a:r>
              <a:rPr lang="en-US" altLang="en-US" dirty="0"/>
              <a:t>Gestational diabetes occurs in some women midway thought the pregnancy</a:t>
            </a:r>
          </a:p>
          <a:p>
            <a:pPr lvl="1"/>
            <a:r>
              <a:rPr lang="en-US" altLang="en-US" dirty="0"/>
              <a:t>Women with gestational diabetes are advised to exercise, control their diet, and monitor glucose levels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Complications of Pregnancy (</a:t>
            </a:r>
            <a:r>
              <a:rPr lang="en-US" dirty="0" smtClean="0"/>
              <a:t>2 of 3)</a:t>
            </a:r>
            <a:endParaRPr lang="en-US" dirty="0"/>
          </a:p>
        </p:txBody>
      </p:sp>
      <p:sp>
        <p:nvSpPr>
          <p:cNvPr id="35843" name="Text Placeholder 99"/>
          <p:cNvSpPr>
            <a:spLocks noGrp="1"/>
          </p:cNvSpPr>
          <p:nvPr>
            <p:ph idx="1"/>
          </p:nvPr>
        </p:nvSpPr>
        <p:spPr/>
        <p:txBody>
          <a:bodyPr/>
          <a:lstStyle/>
          <a:p>
            <a:r>
              <a:rPr lang="en-US" altLang="en-US" b="1" dirty="0"/>
              <a:t>Preeclampsia</a:t>
            </a:r>
            <a:r>
              <a:rPr lang="en-US" altLang="en-US" dirty="0"/>
              <a:t>: dangerous condition characterized by high blood pressure, fluid retention, possible kidney and liver damage, and potential fetal death</a:t>
            </a:r>
          </a:p>
          <a:p>
            <a:pPr lvl="1"/>
            <a:r>
              <a:rPr lang="en-US" altLang="en-US" dirty="0"/>
              <a:t>Signs include facial swelling, headaches, blurred vision, nausea, and vomiting</a:t>
            </a:r>
          </a:p>
          <a:p>
            <a:pPr lvl="1"/>
            <a:r>
              <a:rPr lang="en-US" altLang="en-US" dirty="0"/>
              <a:t>Can progress to </a:t>
            </a:r>
            <a:r>
              <a:rPr lang="en-US" altLang="en-US" b="1" dirty="0"/>
              <a:t>eclampsia</a:t>
            </a:r>
            <a:r>
              <a:rPr lang="en-US" altLang="en-US" dirty="0"/>
              <a:t>, a potentially life-threatening condition marked by seizures and coma</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Complications of Pregnancy (</a:t>
            </a:r>
            <a:r>
              <a:rPr lang="en-US" dirty="0" smtClean="0"/>
              <a:t>3 of 3)</a:t>
            </a:r>
            <a:endParaRPr lang="en-US" dirty="0"/>
          </a:p>
        </p:txBody>
      </p:sp>
      <p:sp>
        <p:nvSpPr>
          <p:cNvPr id="36867" name="Text Placeholder 99"/>
          <p:cNvSpPr>
            <a:spLocks noGrp="1"/>
          </p:cNvSpPr>
          <p:nvPr>
            <p:ph idx="1"/>
          </p:nvPr>
        </p:nvSpPr>
        <p:spPr/>
        <p:txBody>
          <a:bodyPr/>
          <a:lstStyle/>
          <a:p>
            <a:r>
              <a:rPr lang="en-US" altLang="en-US" dirty="0"/>
              <a:t>Complications of pregnancy for the child:</a:t>
            </a:r>
          </a:p>
          <a:p>
            <a:pPr lvl="1"/>
            <a:r>
              <a:rPr lang="en-US" altLang="en-US" dirty="0"/>
              <a:t>In a third of fetal deaths, no cause is clearly identified</a:t>
            </a:r>
          </a:p>
          <a:p>
            <a:pPr lvl="1"/>
            <a:r>
              <a:rPr lang="en-US" altLang="en-US" dirty="0"/>
              <a:t>In the other cases, the loss was most commonly related to abnormalities in the placenta; the fetus being affected by complications in the mother’s health; or congenital abnormalities of the fetus</a:t>
            </a:r>
          </a:p>
          <a:p>
            <a:pPr lvl="1"/>
            <a:r>
              <a:rPr lang="en-US" altLang="en-US" dirty="0"/>
              <a:t>After birth, the leading cause of death are preterm birth, low birth weight, and SIDS</a:t>
            </a:r>
          </a:p>
          <a:p>
            <a:pPr lvl="1"/>
            <a:r>
              <a:rPr lang="en-US" altLang="en-US" dirty="0"/>
              <a:t>There has been a recent increase in Black infant mortality</a:t>
            </a:r>
          </a:p>
          <a:p>
            <a:pPr lvl="2"/>
            <a:r>
              <a:rPr lang="en-US" altLang="en-US" dirty="0"/>
              <a:t>The rate of death from preterm birth and low birth weight is four times higher for Black infants than for White infants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Communicating About Contraception</a:t>
            </a:r>
          </a:p>
        </p:txBody>
      </p:sp>
      <p:sp>
        <p:nvSpPr>
          <p:cNvPr id="4099" name="Text Placeholder 99"/>
          <p:cNvSpPr>
            <a:spLocks noGrp="1"/>
          </p:cNvSpPr>
          <p:nvPr>
            <p:ph idx="1"/>
          </p:nvPr>
        </p:nvSpPr>
        <p:spPr/>
        <p:txBody>
          <a:bodyPr/>
          <a:lstStyle/>
          <a:p>
            <a:r>
              <a:rPr lang="en-US" dirty="0"/>
              <a:t>You and your partner should decide together </a:t>
            </a:r>
            <a:br>
              <a:rPr lang="en-US" dirty="0"/>
            </a:br>
            <a:r>
              <a:rPr lang="en-US" dirty="0"/>
              <a:t>how to protect each other from STIs and unintended pregnancy</a:t>
            </a:r>
          </a:p>
          <a:p>
            <a:r>
              <a:rPr lang="en-US" altLang="en-US" dirty="0"/>
              <a:t>Consider abstinence from intercourse if you cannot have a frank and open conversation on this topic</a:t>
            </a:r>
          </a:p>
        </p:txBody>
      </p:sp>
      <p:sp>
        <p:nvSpPr>
          <p:cNvPr id="3" name="Text Placeholder 2"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1159442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Fetal Development</a:t>
            </a:r>
            <a:r>
              <a:rPr lang="en-US" dirty="0">
                <a:solidFill>
                  <a:srgbClr val="C30C20"/>
                </a:solidFill>
              </a:rPr>
              <a:t> (</a:t>
            </a:r>
            <a:r>
              <a:rPr lang="en-US" dirty="0" smtClean="0">
                <a:solidFill>
                  <a:srgbClr val="C30C20"/>
                </a:solidFill>
              </a:rPr>
              <a:t>1 of 2)</a:t>
            </a:r>
            <a:endParaRPr lang="en-US" dirty="0"/>
          </a:p>
        </p:txBody>
      </p:sp>
      <p:sp>
        <p:nvSpPr>
          <p:cNvPr id="31747" name="Text Placeholder 99"/>
          <p:cNvSpPr>
            <a:spLocks noGrp="1"/>
          </p:cNvSpPr>
          <p:nvPr>
            <p:ph idx="1"/>
          </p:nvPr>
        </p:nvSpPr>
        <p:spPr/>
        <p:txBody>
          <a:bodyPr/>
          <a:lstStyle/>
          <a:p>
            <a:r>
              <a:rPr lang="en-US" dirty="0"/>
              <a:t>Within 30 minutes of fertilization the single-celled fertilized ovum (</a:t>
            </a:r>
            <a:r>
              <a:rPr lang="en-US" i="1" dirty="0"/>
              <a:t>zygote</a:t>
            </a:r>
            <a:r>
              <a:rPr lang="en-US" dirty="0"/>
              <a:t>) starts to divide</a:t>
            </a:r>
          </a:p>
          <a:p>
            <a:pPr>
              <a:spcBef>
                <a:spcPts val="1800"/>
              </a:spcBef>
            </a:pPr>
            <a:r>
              <a:rPr lang="en-US" dirty="0"/>
              <a:t>Week 2 to week 8 is the embryonic period: formation of embryo, </a:t>
            </a:r>
            <a:r>
              <a:rPr lang="en-US" b="1" dirty="0"/>
              <a:t>placenta</a:t>
            </a:r>
            <a:r>
              <a:rPr lang="en-US" dirty="0"/>
              <a:t>, and </a:t>
            </a:r>
            <a:r>
              <a:rPr lang="en-US" b="1" dirty="0"/>
              <a:t>amniotic sac</a:t>
            </a:r>
          </a:p>
          <a:p>
            <a:pPr>
              <a:spcBef>
                <a:spcPts val="1800"/>
              </a:spcBef>
            </a:pPr>
            <a:r>
              <a:rPr lang="en-US" dirty="0"/>
              <a:t>By 8 weeks, all major body systems and organs are present in rudimentary form</a:t>
            </a:r>
          </a:p>
          <a:p>
            <a:pPr>
              <a:spcBef>
                <a:spcPts val="1800"/>
              </a:spcBef>
            </a:pPr>
            <a:r>
              <a:rPr lang="en-US" dirty="0"/>
              <a:t>By 16 weeks, the mother can feel fetal movements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Fetal Development</a:t>
            </a:r>
            <a:r>
              <a:rPr lang="en-US" dirty="0">
                <a:solidFill>
                  <a:srgbClr val="C30C20"/>
                </a:solidFill>
              </a:rPr>
              <a:t> (</a:t>
            </a:r>
            <a:r>
              <a:rPr lang="en-US" dirty="0" smtClean="0">
                <a:solidFill>
                  <a:srgbClr val="C30C20"/>
                </a:solidFill>
              </a:rPr>
              <a:t>2 of 2)</a:t>
            </a:r>
            <a:endParaRPr lang="en-US" dirty="0"/>
          </a:p>
        </p:txBody>
      </p:sp>
      <p:sp>
        <p:nvSpPr>
          <p:cNvPr id="31747" name="Text Placeholder 99"/>
          <p:cNvSpPr>
            <a:spLocks noGrp="1"/>
          </p:cNvSpPr>
          <p:nvPr>
            <p:ph idx="1"/>
          </p:nvPr>
        </p:nvSpPr>
        <p:spPr/>
        <p:txBody>
          <a:bodyPr/>
          <a:lstStyle/>
          <a:p>
            <a:r>
              <a:rPr lang="en-US" dirty="0"/>
              <a:t>By 26 weeks, eyes are open</a:t>
            </a:r>
          </a:p>
          <a:p>
            <a:r>
              <a:rPr lang="en-US" dirty="0"/>
              <a:t>At 30 weeks a layer of fat begins forming under the skin </a:t>
            </a:r>
          </a:p>
          <a:p>
            <a:pPr>
              <a:spcBef>
                <a:spcPts val="1800"/>
              </a:spcBef>
            </a:pPr>
            <a:r>
              <a:rPr lang="en-US" dirty="0"/>
              <a:t>Fetus has excellent chance of survival at 36 weeks</a:t>
            </a:r>
          </a:p>
          <a:p>
            <a:r>
              <a:rPr lang="en-US" dirty="0"/>
              <a:t>Full term at 38 weeks</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56095971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Diagnosing Problems in a Fetus</a:t>
            </a:r>
          </a:p>
        </p:txBody>
      </p:sp>
      <p:sp>
        <p:nvSpPr>
          <p:cNvPr id="38915" name="Text Placeholder 99"/>
          <p:cNvSpPr>
            <a:spLocks noGrp="1"/>
          </p:cNvSpPr>
          <p:nvPr>
            <p:ph idx="1"/>
          </p:nvPr>
        </p:nvSpPr>
        <p:spPr/>
        <p:txBody>
          <a:bodyPr/>
          <a:lstStyle/>
          <a:p>
            <a:r>
              <a:rPr lang="en-US" altLang="en-US" dirty="0"/>
              <a:t>About 5% of babies born in the United States have a birth defect</a:t>
            </a:r>
          </a:p>
          <a:p>
            <a:r>
              <a:rPr lang="en-US" altLang="en-US" dirty="0"/>
              <a:t>Several tests have been developed to detect abnormalities in a fetus prior to birth</a:t>
            </a:r>
          </a:p>
          <a:p>
            <a:pPr lvl="1"/>
            <a:r>
              <a:rPr lang="en-US" altLang="en-US" b="1" dirty="0"/>
              <a:t>Ultrasound</a:t>
            </a:r>
            <a:r>
              <a:rPr lang="en-US" altLang="en-US" dirty="0"/>
              <a:t> </a:t>
            </a:r>
          </a:p>
          <a:p>
            <a:pPr lvl="1"/>
            <a:r>
              <a:rPr lang="en-US" altLang="en-US" dirty="0"/>
              <a:t>Chromosomal analysis </a:t>
            </a:r>
          </a:p>
          <a:p>
            <a:pPr lvl="2"/>
            <a:r>
              <a:rPr lang="en-US" altLang="en-US" b="1" dirty="0"/>
              <a:t>Amniocentesis</a:t>
            </a:r>
            <a:r>
              <a:rPr lang="en-US" altLang="en-US" dirty="0"/>
              <a:t> </a:t>
            </a:r>
          </a:p>
          <a:p>
            <a:pPr lvl="2"/>
            <a:r>
              <a:rPr lang="en-US" altLang="en-US" b="1" dirty="0"/>
              <a:t>Chorionic villus sampling (CVS)</a:t>
            </a:r>
            <a:endParaRPr lang="en-US" altLang="en-US" dirty="0"/>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Labor and Delivery</a:t>
            </a:r>
          </a:p>
        </p:txBody>
      </p:sp>
      <p:sp>
        <p:nvSpPr>
          <p:cNvPr id="40963" name="Text Placeholder 99"/>
          <p:cNvSpPr>
            <a:spLocks noGrp="1"/>
          </p:cNvSpPr>
          <p:nvPr>
            <p:ph idx="1"/>
          </p:nvPr>
        </p:nvSpPr>
        <p:spPr/>
        <p:txBody>
          <a:bodyPr/>
          <a:lstStyle/>
          <a:p>
            <a:r>
              <a:rPr lang="en-US" altLang="en-US" b="1" dirty="0"/>
              <a:t>Labor</a:t>
            </a:r>
            <a:r>
              <a:rPr lang="en-US" altLang="en-US" dirty="0"/>
              <a:t> begins when hormonal changes in the fetus and the mother cause strong uterine contractions</a:t>
            </a:r>
          </a:p>
          <a:p>
            <a:pPr lvl="1"/>
            <a:r>
              <a:rPr lang="en-US" altLang="en-US" dirty="0"/>
              <a:t>Early first stage: cervix thins and begins to open</a:t>
            </a:r>
          </a:p>
          <a:p>
            <a:pPr lvl="1"/>
            <a:r>
              <a:rPr lang="en-US" altLang="en-US" dirty="0"/>
              <a:t>Second stage: baby moves downward through the pelvis, cervix, and into the vagina; head emerges, followed by the shoulders and body</a:t>
            </a:r>
          </a:p>
          <a:p>
            <a:pPr lvl="1"/>
            <a:r>
              <a:rPr lang="en-US" altLang="en-US" dirty="0"/>
              <a:t>Third stage: contractions continue, and placenta (afterbirth) is expelled</a:t>
            </a:r>
          </a:p>
          <a:p>
            <a:r>
              <a:rPr lang="en-US" altLang="en-US" dirty="0"/>
              <a:t>Certain difficulties for mother and baby suggest use of a </a:t>
            </a:r>
            <a:r>
              <a:rPr lang="en-US" altLang="en-US" b="1" dirty="0"/>
              <a:t>cesarean section (C-section)</a:t>
            </a:r>
            <a:r>
              <a:rPr lang="en-US" altLang="en-US" dirty="0"/>
              <a:t>: surgical delivery</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952500" y="5148262"/>
            <a:ext cx="7239000" cy="566738"/>
          </a:xfrm>
        </p:spPr>
        <p:txBody>
          <a:bodyPr/>
          <a:lstStyle/>
          <a:p>
            <a:r>
              <a:rPr lang="en-US" dirty="0"/>
              <a:t>Figure 12.8 </a:t>
            </a:r>
            <a:r>
              <a:rPr lang="en-US" sz="2000" dirty="0">
                <a:solidFill>
                  <a:schemeClr val="tx1"/>
                </a:solidFill>
              </a:rPr>
              <a:t>Labor and delivery.</a:t>
            </a:r>
            <a:endParaRPr lang="en-US" dirty="0">
              <a:solidFill>
                <a:schemeClr val="tx1"/>
              </a:solidFill>
            </a:endParaRPr>
          </a:p>
        </p:txBody>
      </p:sp>
      <p:sp>
        <p:nvSpPr>
          <p:cNvPr id="3" name="Text Placeholder 2"/>
          <p:cNvSpPr>
            <a:spLocks noGrp="1"/>
          </p:cNvSpPr>
          <p:nvPr>
            <p:ph type="body" sz="half" idx="2"/>
          </p:nvPr>
        </p:nvSpPr>
        <p:spPr>
          <a:xfrm>
            <a:off x="952500" y="5791200"/>
            <a:ext cx="7239000" cy="609600"/>
          </a:xfrm>
        </p:spPr>
        <p:txBody>
          <a:bodyPr/>
          <a:lstStyle/>
          <a:p>
            <a:r>
              <a:rPr lang="en-US" dirty="0"/>
              <a:t>(a) In the first stage of labor, the cervix thins and dilates, ending with (b) the transition phase. </a:t>
            </a:r>
            <a:br>
              <a:rPr lang="en-US" dirty="0"/>
            </a:br>
            <a:r>
              <a:rPr lang="en-US" dirty="0"/>
              <a:t>(c) Delivery of the baby occurs in the second stage. (d) In the third stage, the placenta is expelled. </a:t>
            </a:r>
          </a:p>
        </p:txBody>
      </p:sp>
      <p:pic>
        <p:nvPicPr>
          <p:cNvPr id="11" name="Picture" descr="The baby's position changes in the transition phase."/>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t="-5197" b="3879"/>
          <a:stretch/>
        </p:blipFill>
        <p:spPr>
          <a:xfrm>
            <a:off x="590550" y="82351"/>
            <a:ext cx="7962900" cy="5099249"/>
          </a:xfrm>
        </p:spPr>
      </p:pic>
      <p:sp>
        <p:nvSpPr>
          <p:cNvPr id="8" name="Text Placeholder 7"/>
          <p:cNvSpPr>
            <a:spLocks noGrp="1"/>
          </p:cNvSpPr>
          <p:nvPr>
            <p:ph type="body" sz="quarter" idx="12"/>
          </p:nvPr>
        </p:nvSpPr>
        <p:spPr/>
        <p:txBody>
          <a:bodyPr/>
          <a:lstStyle/>
          <a:p>
            <a:r>
              <a:rPr lang="en-US" dirty="0">
                <a:hlinkClick r:id="rId3" action="ppaction://hlinksldjump"/>
              </a:rPr>
              <a:t>Access the text alternative for these images</a:t>
            </a:r>
            <a:endParaRPr lang="en-US" dirty="0"/>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Newborn Screening</a:t>
            </a:r>
          </a:p>
        </p:txBody>
      </p:sp>
      <p:sp>
        <p:nvSpPr>
          <p:cNvPr id="43011" name="Text Placeholder 99"/>
          <p:cNvSpPr>
            <a:spLocks noGrp="1"/>
          </p:cNvSpPr>
          <p:nvPr>
            <p:ph idx="1"/>
          </p:nvPr>
        </p:nvSpPr>
        <p:spPr/>
        <p:txBody>
          <a:bodyPr/>
          <a:lstStyle/>
          <a:p>
            <a:r>
              <a:rPr lang="en-US" altLang="en-US" dirty="0"/>
              <a:t>Babies are evaluated at birth to determine whether they require any medical attention or will need developmental support later</a:t>
            </a:r>
          </a:p>
          <a:p>
            <a:r>
              <a:rPr lang="en-US" altLang="en-US" dirty="0"/>
              <a:t>Apgar scale is used as a quick measure of the baby’s physical condition</a:t>
            </a:r>
          </a:p>
          <a:p>
            <a:r>
              <a:rPr lang="en-US" altLang="en-US" dirty="0"/>
              <a:t>Most babies are pronounced healthy and taken home within 24 to 48 hours of birth</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Postpartum Period (</a:t>
            </a:r>
            <a:r>
              <a:rPr lang="en-US" dirty="0" smtClean="0"/>
              <a:t>1 of 2)</a:t>
            </a:r>
            <a:endParaRPr lang="en-US" dirty="0"/>
          </a:p>
        </p:txBody>
      </p:sp>
      <p:sp>
        <p:nvSpPr>
          <p:cNvPr id="43011" name="Text Placeholder 99"/>
          <p:cNvSpPr>
            <a:spLocks noGrp="1"/>
          </p:cNvSpPr>
          <p:nvPr>
            <p:ph idx="1"/>
          </p:nvPr>
        </p:nvSpPr>
        <p:spPr/>
        <p:txBody>
          <a:bodyPr/>
          <a:lstStyle/>
          <a:p>
            <a:r>
              <a:rPr lang="en-US" altLang="en-US" dirty="0"/>
              <a:t>First few weeks or months of parenthood are a period of profound adjustment as parents learn how to care for their newborn (or </a:t>
            </a:r>
            <a:r>
              <a:rPr lang="en-US" altLang="en-US" b="1" dirty="0"/>
              <a:t>neonate</a:t>
            </a:r>
            <a:r>
              <a:rPr lang="en-US" altLang="en-US" dirty="0"/>
              <a:t>)</a:t>
            </a:r>
          </a:p>
          <a:p>
            <a:r>
              <a:rPr lang="en-US" altLang="en-US" dirty="0"/>
              <a:t>Issues for the newborn that deserve attention:</a:t>
            </a:r>
          </a:p>
          <a:p>
            <a:pPr lvl="1"/>
            <a:r>
              <a:rPr lang="en-US" altLang="en-US" dirty="0"/>
              <a:t>Growth and nutrition</a:t>
            </a:r>
          </a:p>
          <a:p>
            <a:pPr lvl="1"/>
            <a:r>
              <a:rPr lang="en-US" altLang="en-US" dirty="0"/>
              <a:t>Illness and vaccinations</a:t>
            </a:r>
          </a:p>
          <a:p>
            <a:pPr lvl="1"/>
            <a:r>
              <a:rPr lang="en-US" altLang="en-US" dirty="0"/>
              <a:t>Adjustment and attachment</a:t>
            </a:r>
          </a:p>
          <a:p>
            <a:pPr lvl="2"/>
            <a:r>
              <a:rPr lang="en-US" altLang="en-US" b="1" dirty="0"/>
              <a:t>Attachment</a:t>
            </a:r>
            <a:r>
              <a:rPr lang="en-US" altLang="en-US" dirty="0"/>
              <a:t>: a deep emotional bond that develops between an infant and its primary caregivers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Postpartum Period (</a:t>
            </a:r>
            <a:r>
              <a:rPr lang="en-US" dirty="0" smtClean="0"/>
              <a:t>2 of 2)</a:t>
            </a:r>
            <a:endParaRPr lang="en-US" dirty="0"/>
          </a:p>
        </p:txBody>
      </p:sp>
      <p:sp>
        <p:nvSpPr>
          <p:cNvPr id="45059" name="Text Placeholder 99"/>
          <p:cNvSpPr>
            <a:spLocks noGrp="1"/>
          </p:cNvSpPr>
          <p:nvPr>
            <p:ph idx="1"/>
          </p:nvPr>
        </p:nvSpPr>
        <p:spPr/>
        <p:txBody>
          <a:bodyPr/>
          <a:lstStyle/>
          <a:p>
            <a:r>
              <a:rPr lang="en-US" altLang="en-US" dirty="0"/>
              <a:t>About 13% of women experience depression in the first year after giving birth, referred to as </a:t>
            </a:r>
            <a:r>
              <a:rPr lang="en-US" altLang="en-US" i="1" dirty="0"/>
              <a:t>postpartum depression</a:t>
            </a:r>
          </a:p>
          <a:p>
            <a:pPr lvl="1"/>
            <a:r>
              <a:rPr lang="en-US" altLang="en-US" dirty="0"/>
              <a:t>Can be due to hormone changes, broken sleep patterns, </a:t>
            </a:r>
            <a:br>
              <a:rPr lang="en-US" altLang="en-US" dirty="0"/>
            </a:br>
            <a:r>
              <a:rPr lang="en-US" altLang="en-US" dirty="0"/>
              <a:t>self-doubt, a sense of loss of control, and changes in support systems</a:t>
            </a:r>
          </a:p>
          <a:p>
            <a:pPr lvl="1"/>
            <a:r>
              <a:rPr lang="en-US" altLang="en-US" dirty="0"/>
              <a:t>Can contribute to feelings of sadness, restlessness, loss of interest, guilt, difficulty focusing, and withdrawal</a:t>
            </a:r>
          </a:p>
          <a:p>
            <a:pPr lvl="1"/>
            <a:r>
              <a:rPr lang="en-US" altLang="en-US" dirty="0"/>
              <a:t>Effective treatments exist; partners should be aware of signs and symptoms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Review</a:t>
            </a:r>
          </a:p>
        </p:txBody>
      </p:sp>
      <p:sp>
        <p:nvSpPr>
          <p:cNvPr id="3" name="Text Placeholder 99"/>
          <p:cNvSpPr>
            <a:spLocks noGrp="1"/>
          </p:cNvSpPr>
          <p:nvPr>
            <p:ph idx="1"/>
          </p:nvPr>
        </p:nvSpPr>
        <p:spPr/>
        <p:txBody>
          <a:bodyPr/>
          <a:lstStyle/>
          <a:p>
            <a:pPr>
              <a:spcBef>
                <a:spcPts val="1800"/>
              </a:spcBef>
            </a:pPr>
            <a:r>
              <a:rPr lang="en-US" sz="2600" dirty="0"/>
              <a:t>What are the commonly available contraceptive methods?</a:t>
            </a:r>
          </a:p>
          <a:p>
            <a:pPr>
              <a:spcBef>
                <a:spcPts val="1800"/>
              </a:spcBef>
            </a:pPr>
            <a:r>
              <a:rPr lang="en-US" sz="2600" dirty="0"/>
              <a:t>What are the options in the event of unintended pregnancy?</a:t>
            </a:r>
          </a:p>
          <a:p>
            <a:pPr>
              <a:spcBef>
                <a:spcPts val="1800"/>
              </a:spcBef>
            </a:pPr>
            <a:r>
              <a:rPr lang="en-US" sz="2600" dirty="0"/>
              <a:t>What are the options when fertility is a problem?</a:t>
            </a:r>
          </a:p>
          <a:p>
            <a:pPr>
              <a:spcBef>
                <a:spcPts val="1800"/>
              </a:spcBef>
            </a:pPr>
            <a:r>
              <a:rPr lang="en-US" sz="2600" dirty="0"/>
              <a:t>What are the basics of prenatal care?</a:t>
            </a:r>
          </a:p>
          <a:p>
            <a:pPr>
              <a:spcBef>
                <a:spcPts val="1800"/>
              </a:spcBef>
            </a:pPr>
            <a:r>
              <a:rPr lang="en-US" sz="2600" dirty="0"/>
              <a:t>What happens during prenatal development?</a:t>
            </a:r>
          </a:p>
          <a:p>
            <a:pPr>
              <a:spcBef>
                <a:spcPts val="1800"/>
              </a:spcBef>
            </a:pPr>
            <a:r>
              <a:rPr lang="en-US" sz="2600" dirty="0"/>
              <a:t>What happens during labor and delivery?</a:t>
            </a:r>
          </a:p>
          <a:p>
            <a:pPr>
              <a:spcBef>
                <a:spcPts val="1800"/>
              </a:spcBef>
            </a:pPr>
            <a:r>
              <a:rPr lang="en-US" sz="2600" dirty="0"/>
              <a:t>What concerns arise during the postpartum period?</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6203421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685800" y="2514600"/>
            <a:ext cx="7772400" cy="1362075"/>
          </a:xfrm>
        </p:spPr>
        <p:txBody>
          <a:bodyPr anchor="ctr"/>
          <a:lstStyle/>
          <a:p>
            <a:pPr algn="ctr"/>
            <a:r>
              <a:rPr lang="en-US" cap="none" dirty="0" smtClean="0"/>
              <a:t>Accessibility Content: Text Alternatives For Images</a:t>
            </a:r>
            <a:endParaRPr lang="en-US" cap="none" dirty="0"/>
          </a:p>
        </p:txBody>
      </p:sp>
    </p:spTree>
    <p:extLst>
      <p:ext uri="{BB962C8B-B14F-4D97-AF65-F5344CB8AC3E}">
        <p14:creationId xmlns:p14="http://schemas.microsoft.com/office/powerpoint/2010/main" val="824214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Contraceptive Method Is Right for You? (</a:t>
            </a:r>
            <a:r>
              <a:rPr lang="en-US" dirty="0" smtClean="0"/>
              <a:t>1 of 2)</a:t>
            </a:r>
            <a:endParaRPr lang="en-US" dirty="0"/>
          </a:p>
        </p:txBody>
      </p:sp>
      <p:sp>
        <p:nvSpPr>
          <p:cNvPr id="5123" name="Text Placeholder 99"/>
          <p:cNvSpPr>
            <a:spLocks noGrp="1"/>
          </p:cNvSpPr>
          <p:nvPr>
            <p:ph idx="1"/>
          </p:nvPr>
        </p:nvSpPr>
        <p:spPr/>
        <p:txBody>
          <a:bodyPr/>
          <a:lstStyle/>
          <a:p>
            <a:r>
              <a:rPr lang="en-US" altLang="en-US" dirty="0"/>
              <a:t>Considerations:</a:t>
            </a:r>
          </a:p>
          <a:p>
            <a:pPr lvl="1"/>
            <a:r>
              <a:rPr lang="en-US" altLang="en-US" dirty="0"/>
              <a:t>Effectiveness</a:t>
            </a:r>
          </a:p>
          <a:p>
            <a:pPr lvl="1"/>
            <a:r>
              <a:rPr lang="en-US" altLang="en-US" dirty="0"/>
              <a:t>Cost</a:t>
            </a:r>
          </a:p>
          <a:p>
            <a:pPr lvl="1"/>
            <a:r>
              <a:rPr lang="en-US" altLang="en-US" dirty="0"/>
              <a:t>Convenience</a:t>
            </a:r>
          </a:p>
          <a:p>
            <a:pPr lvl="1"/>
            <a:r>
              <a:rPr lang="en-US" altLang="en-US" dirty="0"/>
              <a:t>Permanence </a:t>
            </a:r>
          </a:p>
          <a:p>
            <a:pPr lvl="1"/>
            <a:r>
              <a:rPr lang="en-US" altLang="en-US" dirty="0"/>
              <a:t>Safety</a:t>
            </a:r>
          </a:p>
          <a:p>
            <a:pPr lvl="1"/>
            <a:r>
              <a:rPr lang="en-US" altLang="en-US" dirty="0"/>
              <a:t>Protection against STIs</a:t>
            </a:r>
          </a:p>
          <a:p>
            <a:pPr lvl="1"/>
            <a:r>
              <a:rPr lang="en-US" altLang="en-US" dirty="0"/>
              <a:t>Consistency with personal values</a:t>
            </a:r>
          </a:p>
        </p:txBody>
      </p:sp>
      <p:sp>
        <p:nvSpPr>
          <p:cNvPr id="11" name="Text Placeholder 10"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a:t>
            </a:r>
          </a:p>
        </p:txBody>
      </p:sp>
      <p:sp>
        <p:nvSpPr>
          <p:cNvPr id="3" name="Text Placeholder 2"/>
          <p:cNvSpPr>
            <a:spLocks noGrp="1"/>
          </p:cNvSpPr>
          <p:nvPr>
            <p:ph type="body" idx="1"/>
          </p:nvPr>
        </p:nvSpPr>
        <p:spPr/>
        <p:txBody>
          <a:bodyPr/>
          <a:lstStyle/>
          <a:p>
            <a:r>
              <a:rPr lang="en-US" dirty="0"/>
              <a:t>Image Descriptions for Unsighted Students</a:t>
            </a:r>
          </a:p>
        </p:txBody>
      </p:sp>
    </p:spTree>
    <p:extLst>
      <p:ext uri="{BB962C8B-B14F-4D97-AF65-F5344CB8AC3E}">
        <p14:creationId xmlns:p14="http://schemas.microsoft.com/office/powerpoint/2010/main" val="1374753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 y="381001"/>
            <a:ext cx="9052560" cy="609600"/>
          </a:xfrm>
        </p:spPr>
        <p:txBody>
          <a:bodyPr/>
          <a:lstStyle/>
          <a:p>
            <a:r>
              <a:rPr lang="en-US" sz="2800" b="1" dirty="0">
                <a:solidFill>
                  <a:schemeClr val="bg2"/>
                </a:solidFill>
              </a:rPr>
              <a:t>Figure 12.4 </a:t>
            </a:r>
            <a:r>
              <a:rPr lang="en-US" sz="2800" b="1" dirty="0"/>
              <a:t>Fertility Awareness Methods </a:t>
            </a:r>
            <a:r>
              <a:rPr lang="en-US" sz="2800" b="1" dirty="0">
                <a:solidFill>
                  <a:schemeClr val="bg2"/>
                </a:solidFill>
              </a:rPr>
              <a:t>Text Alternative</a:t>
            </a:r>
            <a:endParaRPr lang="en-US" sz="2800" b="1" dirty="0"/>
          </a:p>
        </p:txBody>
      </p:sp>
      <p:sp>
        <p:nvSpPr>
          <p:cNvPr id="3" name="Text Placeholder 99"/>
          <p:cNvSpPr>
            <a:spLocks noGrp="1"/>
          </p:cNvSpPr>
          <p:nvPr>
            <p:ph idx="1"/>
          </p:nvPr>
        </p:nvSpPr>
        <p:spPr>
          <a:xfrm>
            <a:off x="457200" y="1295401"/>
            <a:ext cx="8229600" cy="4800599"/>
          </a:xfrm>
        </p:spPr>
        <p:txBody>
          <a:bodyPr/>
          <a:lstStyle/>
          <a:p>
            <a:r>
              <a:rPr lang="en-US" sz="2200" dirty="0"/>
              <a:t>Days 1 to 7 of a 28-day menstrual cycle are when menstruation occurs and it is relatively safe to have unprotected intercourse</a:t>
            </a:r>
          </a:p>
          <a:p>
            <a:r>
              <a:rPr lang="en-US" sz="2200" dirty="0"/>
              <a:t>On days 8 through 13, the days immediately preceding ovulation, unprotected intercourse should not occur</a:t>
            </a:r>
          </a:p>
          <a:p>
            <a:r>
              <a:rPr lang="en-US" sz="2200" dirty="0"/>
              <a:t>On days 15 through 19, the days immediately following ovulation, unprotected intercourse should not occur</a:t>
            </a:r>
          </a:p>
          <a:p>
            <a:r>
              <a:rPr lang="en-US" sz="2200" dirty="0"/>
              <a:t>Days 20 to 28, it is once again relatively safe to have unprotected intercourse</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endParaRPr lang="en-US" dirty="0"/>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12746385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1"/>
            <a:ext cx="8229600" cy="609600"/>
          </a:xfrm>
        </p:spPr>
        <p:txBody>
          <a:bodyPr/>
          <a:lstStyle/>
          <a:p>
            <a:r>
              <a:rPr lang="en-US" sz="2800" b="1" dirty="0">
                <a:solidFill>
                  <a:schemeClr val="bg2"/>
                </a:solidFill>
              </a:rPr>
              <a:t>Figure 12.8 </a:t>
            </a:r>
            <a:r>
              <a:rPr lang="en-US" sz="2800" b="1" dirty="0"/>
              <a:t>Labor and Delivery </a:t>
            </a:r>
            <a:r>
              <a:rPr lang="en-US" sz="2800" b="1" dirty="0">
                <a:solidFill>
                  <a:schemeClr val="bg2"/>
                </a:solidFill>
              </a:rPr>
              <a:t>Text Alternative</a:t>
            </a:r>
            <a:endParaRPr lang="en-US" sz="2800" b="1" dirty="0"/>
          </a:p>
        </p:txBody>
      </p:sp>
      <p:sp>
        <p:nvSpPr>
          <p:cNvPr id="3" name="Text Placeholder 99"/>
          <p:cNvSpPr>
            <a:spLocks noGrp="1"/>
          </p:cNvSpPr>
          <p:nvPr>
            <p:ph idx="1"/>
          </p:nvPr>
        </p:nvSpPr>
        <p:spPr>
          <a:xfrm>
            <a:off x="457200" y="1295401"/>
            <a:ext cx="8229600" cy="4800599"/>
          </a:xfrm>
        </p:spPr>
        <p:txBody>
          <a:bodyPr/>
          <a:lstStyle/>
          <a:p>
            <a:r>
              <a:rPr lang="en-US" sz="2200" dirty="0"/>
              <a:t>In the early first stage, the cervix thins and begins to open; light bleeding may occur, and the amniotic sac may rupture</a:t>
            </a:r>
          </a:p>
          <a:p>
            <a:r>
              <a:rPr lang="en-US" sz="2200" dirty="0"/>
              <a:t>In the late first stage, or transition phase, contractions become stronger and more frequent; when the cervix is completely open with a diameter of about 10 centimeters, it is ready for passage of the baby’s head</a:t>
            </a:r>
          </a:p>
          <a:p>
            <a:r>
              <a:rPr lang="en-US" sz="2200" dirty="0"/>
              <a:t>In the second stage, the baby moves downward through the pelvic area, past the cervix, and into the vagina; the baby’s head emerges first, followed by the shoulders and the rest of the body</a:t>
            </a:r>
          </a:p>
          <a:p>
            <a:r>
              <a:rPr lang="en-US" sz="2200" dirty="0"/>
              <a:t>In the third stage, the placenta (afterbirth) detaches and is expelled</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24390796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Contraceptive Method Is Right for You? (</a:t>
            </a:r>
            <a:r>
              <a:rPr lang="en-US" dirty="0" smtClean="0"/>
              <a:t>2 of 2)</a:t>
            </a:r>
            <a:endParaRPr lang="en-US" dirty="0"/>
          </a:p>
        </p:txBody>
      </p:sp>
      <p:sp>
        <p:nvSpPr>
          <p:cNvPr id="5123" name="Text Placeholder 99"/>
          <p:cNvSpPr>
            <a:spLocks noGrp="1"/>
          </p:cNvSpPr>
          <p:nvPr>
            <p:ph idx="1"/>
          </p:nvPr>
        </p:nvSpPr>
        <p:spPr/>
        <p:txBody>
          <a:bodyPr/>
          <a:lstStyle/>
          <a:p>
            <a:r>
              <a:rPr lang="en-US" altLang="en-US" dirty="0"/>
              <a:t>Questions to consider when choosing a contraceptive method:</a:t>
            </a:r>
          </a:p>
          <a:p>
            <a:pPr lvl="1"/>
            <a:r>
              <a:rPr lang="en-US" altLang="en-US" sz="2000" dirty="0"/>
              <a:t>How challenging would it be if you or your partner became pregnant now?</a:t>
            </a:r>
          </a:p>
          <a:p>
            <a:pPr lvl="1"/>
            <a:r>
              <a:rPr lang="en-US" altLang="en-US" sz="2000" dirty="0"/>
              <a:t>Do you sometimes have sex under the influence of alcohol or drugs or have partners whose sexual history you do not know?</a:t>
            </a:r>
          </a:p>
          <a:p>
            <a:pPr lvl="1"/>
            <a:r>
              <a:rPr lang="en-US" altLang="en-US" sz="2000" dirty="0"/>
              <a:t>Do you already have the children you want or know you do not want children at all?</a:t>
            </a:r>
          </a:p>
          <a:p>
            <a:pPr lvl="1"/>
            <a:r>
              <a:rPr lang="en-US" altLang="en-US" sz="2000" dirty="0"/>
              <a:t>How much can you afford to pay for contraception?</a:t>
            </a:r>
          </a:p>
          <a:p>
            <a:pPr lvl="1"/>
            <a:r>
              <a:rPr lang="en-US" altLang="en-US" sz="2000" dirty="0"/>
              <a:t>Are you worried about the safety and health consequences of contraception?</a:t>
            </a:r>
          </a:p>
          <a:p>
            <a:pPr lvl="1"/>
            <a:r>
              <a:rPr lang="en-US" altLang="en-US" sz="2000" dirty="0"/>
              <a:t>Is your choice influenced by your religious, spiritual, or ethical beliefs?</a:t>
            </a:r>
          </a:p>
        </p:txBody>
      </p:sp>
      <p:sp>
        <p:nvSpPr>
          <p:cNvPr id="11" name="Text Placeholder 10"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9268260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a:t>Abstinence</a:t>
            </a:r>
          </a:p>
        </p:txBody>
      </p:sp>
      <p:sp>
        <p:nvSpPr>
          <p:cNvPr id="6147" name="Text Placeholder 99"/>
          <p:cNvSpPr>
            <a:spLocks noGrp="1"/>
          </p:cNvSpPr>
          <p:nvPr>
            <p:ph idx="1"/>
          </p:nvPr>
        </p:nvSpPr>
        <p:spPr/>
        <p:txBody>
          <a:bodyPr/>
          <a:lstStyle/>
          <a:p>
            <a:r>
              <a:rPr lang="en-US" altLang="en-US" dirty="0"/>
              <a:t>Abstinence is the only guaranteed method of preventing pregnancy and STI transmission</a:t>
            </a:r>
          </a:p>
          <a:p>
            <a:pPr lvl="1"/>
            <a:r>
              <a:rPr lang="en-US" altLang="en-US" dirty="0"/>
              <a:t>In heterosexual couples who have vaginal intercourse and use no contraceptive method, 85% of the women will become pregnant in one year</a:t>
            </a:r>
          </a:p>
          <a:p>
            <a:pPr lvl="1"/>
            <a:r>
              <a:rPr lang="en-US" altLang="en-US" dirty="0"/>
              <a:t>Abstinence requires control and commitment</a:t>
            </a:r>
          </a:p>
          <a:p>
            <a:pPr lvl="1"/>
            <a:r>
              <a:rPr lang="en-US" altLang="en-US" dirty="0"/>
              <a:t>Both partners should be free from sexual coercion</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The IUD</a:t>
            </a:r>
          </a:p>
        </p:txBody>
      </p:sp>
      <p:sp>
        <p:nvSpPr>
          <p:cNvPr id="10243" name="Text Placeholder 99"/>
          <p:cNvSpPr>
            <a:spLocks noGrp="1"/>
          </p:cNvSpPr>
          <p:nvPr>
            <p:ph idx="1"/>
          </p:nvPr>
        </p:nvSpPr>
        <p:spPr/>
        <p:txBody>
          <a:bodyPr/>
          <a:lstStyle/>
          <a:p>
            <a:r>
              <a:rPr lang="en-US" altLang="en-US" b="1" dirty="0"/>
              <a:t>Intrauterine device (IUD)</a:t>
            </a:r>
            <a:r>
              <a:rPr lang="en-US" altLang="en-US" dirty="0"/>
              <a:t>: small T-shaped device inserted into the uterus</a:t>
            </a:r>
          </a:p>
          <a:p>
            <a:pPr lvl="1"/>
            <a:r>
              <a:rPr lang="en-US" altLang="en-US" dirty="0"/>
              <a:t>Long-acting reversible contraceptive</a:t>
            </a:r>
          </a:p>
          <a:p>
            <a:pPr lvl="1"/>
            <a:r>
              <a:rPr lang="en-US" altLang="en-US" dirty="0"/>
              <a:t>Believed to work by altering the uterine and cervical fluids to reduce the chance that sperm will move up into the fallopian tubes</a:t>
            </a:r>
          </a:p>
          <a:p>
            <a:pPr lvl="1"/>
            <a:r>
              <a:rPr lang="en-US" altLang="en-US" dirty="0"/>
              <a:t>Women who choose this birth control method are taught how to check that the IUD is properly located each month</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5253037"/>
            <a:ext cx="6705600" cy="566738"/>
          </a:xfrm>
        </p:spPr>
        <p:txBody>
          <a:bodyPr/>
          <a:lstStyle/>
          <a:p>
            <a:r>
              <a:rPr lang="en-US" dirty="0"/>
              <a:t>Figure 12.2 </a:t>
            </a:r>
            <a:r>
              <a:rPr lang="en-US" sz="2000" dirty="0">
                <a:solidFill>
                  <a:schemeClr val="tx1"/>
                </a:solidFill>
              </a:rPr>
              <a:t>T-shaped IUD correctly positioned in the uterus.</a:t>
            </a:r>
            <a:endParaRPr lang="en-US" dirty="0">
              <a:solidFill>
                <a:schemeClr val="tx1"/>
              </a:solidFill>
            </a:endParaRPr>
          </a:p>
        </p:txBody>
      </p:sp>
      <p:pic>
        <p:nvPicPr>
          <p:cNvPr id="3" name="Picture" descr="Strings extend from the IUD down through the cervix and into the vagina."/>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5076" r="-5076"/>
          <a:stretch/>
        </p:blipFill>
        <p:spPr/>
      </p:pic>
      <p:sp>
        <p:nvSpPr>
          <p:cNvPr id="12" name="Text Placeholder 11"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016_Teague">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16_Teague" id="{1D856D90-F7AF-43C1-9FD4-146337462AFA}" vid="{E25E97A5-B454-4F42-A429-7008F01AA60D}"/>
    </a:ext>
  </a:ext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2016_Teague</Template>
  <TotalTime>1166</TotalTime>
  <Words>2843</Words>
  <Application>Microsoft Office PowerPoint</Application>
  <PresentationFormat>On-screen Show (4:3)</PresentationFormat>
  <Paragraphs>266</Paragraphs>
  <Slides>52</Slides>
  <Notes>1</Notes>
  <HiddenSlides>3</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52</vt:i4>
      </vt:variant>
    </vt:vector>
  </HeadingPairs>
  <TitlesOfParts>
    <vt:vector size="62" baseType="lpstr">
      <vt:lpstr>Arial</vt:lpstr>
      <vt:lpstr>Calibri</vt:lpstr>
      <vt:lpstr>Vectipede Rg</vt:lpstr>
      <vt:lpstr>2016_Teague</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12: Reproductive Choices</vt:lpstr>
      <vt:lpstr>Reproductive Choices</vt:lpstr>
      <vt:lpstr>Choosing a Contraceptive Method</vt:lpstr>
      <vt:lpstr>Communicating About Contraception</vt:lpstr>
      <vt:lpstr>Which Contraceptive Method Is Right for You? (1 of 2)</vt:lpstr>
      <vt:lpstr>Which Contraceptive Method Is Right for You? (2 of 2)</vt:lpstr>
      <vt:lpstr>Abstinence</vt:lpstr>
      <vt:lpstr>The IUD</vt:lpstr>
      <vt:lpstr>Figure 12.2 T-shaped IUD correctly positioned in the uterus.</vt:lpstr>
      <vt:lpstr>Contraceptive Implant</vt:lpstr>
      <vt:lpstr>Hormonal Contraceptive Methods (1 of 2)</vt:lpstr>
      <vt:lpstr>Hormonal Contraceptive Methods (2 of 2)</vt:lpstr>
      <vt:lpstr>Barrier Methods (1 of 2)</vt:lpstr>
      <vt:lpstr>Barrier Methods (2 of 2)</vt:lpstr>
      <vt:lpstr>Figure 12.3 Use of the diaphragm.</vt:lpstr>
      <vt:lpstr>Fertility Awareness–Based Methods</vt:lpstr>
      <vt:lpstr>Figure 12.4 Fertility awareness–based methods.</vt:lpstr>
      <vt:lpstr>Withdrawal</vt:lpstr>
      <vt:lpstr>Emergency Contraception</vt:lpstr>
      <vt:lpstr>Permanent Contraception</vt:lpstr>
      <vt:lpstr>Figure 12.5 Vasectomy.</vt:lpstr>
      <vt:lpstr>Figure 12.6 Tubal ligation.</vt:lpstr>
      <vt:lpstr>Unintended Pregnancy</vt:lpstr>
      <vt:lpstr>Signs of Pregnancy</vt:lpstr>
      <vt:lpstr>Deciding to Become a Parent </vt:lpstr>
      <vt:lpstr>Adoption</vt:lpstr>
      <vt:lpstr>Elective Abortion (1 of 2)</vt:lpstr>
      <vt:lpstr>Elective Abortion (2 of 2)</vt:lpstr>
      <vt:lpstr>Fertility Care (1 of 2)</vt:lpstr>
      <vt:lpstr>Fertility Care (2 of 2)</vt:lpstr>
      <vt:lpstr>Pregnancy Planning</vt:lpstr>
      <vt:lpstr>Pregnancy Counseling</vt:lpstr>
      <vt:lpstr>Nutrition and Exercise</vt:lpstr>
      <vt:lpstr>Infection and Pregnancy</vt:lpstr>
      <vt:lpstr>Chronic Health Conditions</vt:lpstr>
      <vt:lpstr>Prenatal Care and Delivery Choices</vt:lpstr>
      <vt:lpstr>Complications of Pregnancy (1 of 3)</vt:lpstr>
      <vt:lpstr>Complications of Pregnancy (2 of 3)</vt:lpstr>
      <vt:lpstr>Complications of Pregnancy (3 of 3)</vt:lpstr>
      <vt:lpstr>Fetal Development (1 of 2)</vt:lpstr>
      <vt:lpstr>Fetal Development (2 of 2)</vt:lpstr>
      <vt:lpstr>Diagnosing Problems in a Fetus</vt:lpstr>
      <vt:lpstr>Labor and Delivery</vt:lpstr>
      <vt:lpstr>Figure 12.8 Labor and delivery.</vt:lpstr>
      <vt:lpstr>Newborn Screening</vt:lpstr>
      <vt:lpstr>The Postpartum Period (1 of 2)</vt:lpstr>
      <vt:lpstr>The Postpartum Period (2 of 2)</vt:lpstr>
      <vt:lpstr>In Review</vt:lpstr>
      <vt:lpstr>Accessibility Content: Text Alternatives For Images</vt:lpstr>
      <vt:lpstr>Appendix A</vt:lpstr>
      <vt:lpstr>Figure 12.4 Fertility Awareness Methods Text Alternative</vt:lpstr>
      <vt:lpstr>Figure 12.8 Labor and Delivery Text Alternative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12 Reproductive Choices</dc:title>
  <dc:creator>bekbek</dc:creator>
  <cp:lastModifiedBy>Jayachandran Raja</cp:lastModifiedBy>
  <cp:revision>92</cp:revision>
  <dcterms:created xsi:type="dcterms:W3CDTF">2012-06-28T20:56:56Z</dcterms:created>
  <dcterms:modified xsi:type="dcterms:W3CDTF">2018-10-08T11:58:15Z</dcterms:modified>
</cp:coreProperties>
</file>