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4.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1" r:id="rId1"/>
    <p:sldMasterId id="2147483791" r:id="rId2"/>
    <p:sldMasterId id="2147483808" r:id="rId3"/>
    <p:sldMasterId id="2147483831" r:id="rId4"/>
    <p:sldMasterId id="2147483853" r:id="rId5"/>
    <p:sldMasterId id="2147483858" r:id="rId6"/>
    <p:sldMasterId id="2147483863" r:id="rId7"/>
  </p:sldMasterIdLst>
  <p:notesMasterIdLst>
    <p:notesMasterId r:id="rId52"/>
  </p:notesMasterIdLst>
  <p:handoutMasterIdLst>
    <p:handoutMasterId r:id="rId53"/>
  </p:handoutMasterIdLst>
  <p:sldIdLst>
    <p:sldId id="302" r:id="rId8"/>
    <p:sldId id="257" r:id="rId9"/>
    <p:sldId id="258" r:id="rId10"/>
    <p:sldId id="259" r:id="rId11"/>
    <p:sldId id="260" r:id="rId12"/>
    <p:sldId id="261" r:id="rId13"/>
    <p:sldId id="262" r:id="rId14"/>
    <p:sldId id="263" r:id="rId15"/>
    <p:sldId id="278" r:id="rId16"/>
    <p:sldId id="264" r:id="rId17"/>
    <p:sldId id="275" r:id="rId18"/>
    <p:sldId id="265" r:id="rId19"/>
    <p:sldId id="274" r:id="rId20"/>
    <p:sldId id="273" r:id="rId21"/>
    <p:sldId id="266" r:id="rId22"/>
    <p:sldId id="267" r:id="rId23"/>
    <p:sldId id="279" r:id="rId24"/>
    <p:sldId id="280" r:id="rId25"/>
    <p:sldId id="281" r:id="rId26"/>
    <p:sldId id="268" r:id="rId27"/>
    <p:sldId id="269" r:id="rId28"/>
    <p:sldId id="271" r:id="rId29"/>
    <p:sldId id="293" r:id="rId30"/>
    <p:sldId id="283" r:id="rId31"/>
    <p:sldId id="284" r:id="rId32"/>
    <p:sldId id="272" r:id="rId33"/>
    <p:sldId id="294" r:id="rId34"/>
    <p:sldId id="295" r:id="rId35"/>
    <p:sldId id="301" r:id="rId36"/>
    <p:sldId id="296" r:id="rId37"/>
    <p:sldId id="300" r:id="rId38"/>
    <p:sldId id="297" r:id="rId39"/>
    <p:sldId id="298" r:id="rId40"/>
    <p:sldId id="299" r:id="rId41"/>
    <p:sldId id="282" r:id="rId42"/>
    <p:sldId id="285" r:id="rId43"/>
    <p:sldId id="286" r:id="rId44"/>
    <p:sldId id="303" r:id="rId45"/>
    <p:sldId id="287" r:id="rId46"/>
    <p:sldId id="288" r:id="rId47"/>
    <p:sldId id="289" r:id="rId48"/>
    <p:sldId id="290" r:id="rId49"/>
    <p:sldId id="291" r:id="rId50"/>
    <p:sldId id="292" r:id="rId5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0B79EE69-B817-448D-8E03-6699213E8065}">
          <p14:sldIdLst>
            <p14:sldId id="302"/>
            <p14:sldId id="257"/>
            <p14:sldId id="258"/>
            <p14:sldId id="259"/>
            <p14:sldId id="260"/>
            <p14:sldId id="261"/>
            <p14:sldId id="262"/>
            <p14:sldId id="263"/>
            <p14:sldId id="278"/>
            <p14:sldId id="264"/>
            <p14:sldId id="275"/>
            <p14:sldId id="265"/>
            <p14:sldId id="274"/>
            <p14:sldId id="273"/>
            <p14:sldId id="266"/>
            <p14:sldId id="267"/>
            <p14:sldId id="279"/>
            <p14:sldId id="280"/>
            <p14:sldId id="281"/>
            <p14:sldId id="268"/>
            <p14:sldId id="269"/>
            <p14:sldId id="271"/>
            <p14:sldId id="293"/>
            <p14:sldId id="283"/>
            <p14:sldId id="284"/>
            <p14:sldId id="272"/>
            <p14:sldId id="294"/>
            <p14:sldId id="295"/>
            <p14:sldId id="301"/>
            <p14:sldId id="296"/>
            <p14:sldId id="300"/>
            <p14:sldId id="297"/>
            <p14:sldId id="298"/>
            <p14:sldId id="299"/>
            <p14:sldId id="282"/>
            <p14:sldId id="285"/>
            <p14:sldId id="286"/>
            <p14:sldId id="303"/>
            <p14:sldId id="287"/>
            <p14:sldId id="288"/>
            <p14:sldId id="289"/>
            <p14:sldId id="290"/>
            <p14:sldId id="291"/>
            <p14:sldId id="29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083" autoAdjust="0"/>
    <p:restoredTop sz="94316" autoAdjust="0"/>
  </p:normalViewPr>
  <p:slideViewPr>
    <p:cSldViewPr>
      <p:cViewPr varScale="1">
        <p:scale>
          <a:sx n="106" d="100"/>
          <a:sy n="106" d="100"/>
        </p:scale>
        <p:origin x="202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3" d="100"/>
          <a:sy n="53" d="100"/>
        </p:scale>
        <p:origin x="-22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handoutMaster" Target="handoutMasters/handoutMaster1.xml"/><Relationship Id="rId58"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5A066CF-305E-4F33-874C-373177125D8B}" type="datetimeFigureOut">
              <a:rPr lang="en-US" smtClean="0"/>
              <a:t>10/8/2018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CFD6C3C-D796-4EB2-82AA-25C4A1EB0FD3}" type="slidenum">
              <a:rPr lang="en-US" smtClean="0"/>
              <a:t>‹#›</a:t>
            </a:fld>
            <a:endParaRPr lang="en-US"/>
          </a:p>
        </p:txBody>
      </p:sp>
    </p:spTree>
    <p:extLst>
      <p:ext uri="{BB962C8B-B14F-4D97-AF65-F5344CB8AC3E}">
        <p14:creationId xmlns:p14="http://schemas.microsoft.com/office/powerpoint/2010/main" val="2935669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BA79382-7C97-44EF-8C97-8B127854B4E7}" type="datetimeFigureOut">
              <a:rPr lang="en-US"/>
              <a:pPr>
                <a:defRPr/>
              </a:pPr>
              <a:t>10/8/2018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65BDA294-F496-4044-AA26-32A76C17A7D3}" type="slidenum">
              <a:rPr lang="en-US" altLang="en-US"/>
              <a:pPr/>
              <a:t>‹#›</a:t>
            </a:fld>
            <a:endParaRPr lang="en-US" altLang="en-US" dirty="0"/>
          </a:p>
        </p:txBody>
      </p:sp>
    </p:spTree>
    <p:extLst>
      <p:ext uri="{BB962C8B-B14F-4D97-AF65-F5344CB8AC3E}">
        <p14:creationId xmlns:p14="http://schemas.microsoft.com/office/powerpoint/2010/main" val="39602943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73434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772903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32642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0135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76071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67288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59932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13649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CC1A7DFA-50D3-4F58-B547-F0EEA0ADF1C2}" type="slidenum">
              <a:rPr lang="en-US" altLang="en-US" smtClean="0"/>
              <a:pPr/>
              <a:t>‹#›</a:t>
            </a:fld>
            <a:endParaRPr lang="en-US" altLang="en-US" dirty="0"/>
          </a:p>
        </p:txBody>
      </p:sp>
    </p:spTree>
    <p:extLst>
      <p:ext uri="{BB962C8B-B14F-4D97-AF65-F5344CB8AC3E}">
        <p14:creationId xmlns:p14="http://schemas.microsoft.com/office/powerpoint/2010/main" val="315905953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D2364007-390B-452C-8784-1E4C4F46B9BD}"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214360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a:solidFill>
                  <a:schemeClr val="accent3">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2133600" y="1600200"/>
            <a:ext cx="6553200" cy="4525963"/>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Slide Number Placeholder 5"/>
          <p:cNvSpPr>
            <a:spLocks noGrp="1"/>
          </p:cNvSpPr>
          <p:nvPr>
            <p:ph type="sldNum" sz="quarter" idx="11"/>
          </p:nvPr>
        </p:nvSpPr>
        <p:spPr/>
        <p:txBody>
          <a:bodyPr/>
          <a:lstStyle>
            <a:lvl1pPr>
              <a:defRPr/>
            </a:lvl1pPr>
          </a:lstStyle>
          <a:p>
            <a:fld id="{665A36D0-BFF9-40F9-83B0-89C0684BFECC}" type="slidenum">
              <a:rPr lang="en-US" altLang="en-US"/>
              <a:pPr/>
              <a:t>‹#›</a:t>
            </a:fld>
            <a:endParaRPr lang="en-US" altLang="en-US" dirty="0"/>
          </a:p>
        </p:txBody>
      </p:sp>
      <p:sp>
        <p:nvSpPr>
          <p:cNvPr id="6"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27615574"/>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sz="4000">
                <a:solidFill>
                  <a:schemeClr val="accent5">
                    <a:lumMod val="75000"/>
                  </a:schemeClr>
                </a:solidFill>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fld id="{D344B6E8-FFAE-4147-BA11-4ADE86C6DA5A}" type="slidenum">
              <a:rPr lang="en-US" altLang="en-US"/>
              <a:pPr/>
              <a:t>‹#›</a:t>
            </a:fld>
            <a:endParaRPr lang="en-US" altLang="en-US" dirty="0"/>
          </a:p>
        </p:txBody>
      </p:sp>
      <p:sp>
        <p:nvSpPr>
          <p:cNvPr id="5"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10824951"/>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523741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33963081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Divider Slid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1506239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789752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162663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3068360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2670879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335184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227681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0568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4290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3842085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850984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473149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41577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98736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081682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06992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34529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47697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6671282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953624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9929455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10260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5512300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34693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94655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0218423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315613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684168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841011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09618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539692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7425463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94447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5302486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69952774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204522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3295559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2852294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657839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0578089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591433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1315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642420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74746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8669084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00325081"/>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59504976"/>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62252999"/>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52855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marL="0" indent="0">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648200" y="1600200"/>
            <a:ext cx="4038600" cy="4956048"/>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8582333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6229626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2393867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16033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487395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64155905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8861652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9774582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00303421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3226337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58950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200882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74096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13181718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862240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3737984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1669337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5075996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398400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8651897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8598333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954553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3948045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2043087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4644438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305708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2107892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55963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theme" Target="../theme/theme2.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heme" Target="../theme/theme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3.xml"/><Relationship Id="rId2" Type="http://schemas.openxmlformats.org/officeDocument/2006/relationships/slideLayout" Target="../slideLayouts/slideLayout82.xml"/><Relationship Id="rId1" Type="http://schemas.openxmlformats.org/officeDocument/2006/relationships/slideLayout" Target="../slideLayouts/slideLayout81.xml"/><Relationship Id="rId5" Type="http://schemas.openxmlformats.org/officeDocument/2006/relationships/theme" Target="../theme/theme5.xml"/><Relationship Id="rId4" Type="http://schemas.openxmlformats.org/officeDocument/2006/relationships/slideLayout" Target="../slideLayouts/slideLayout8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 Id="rId5" Type="http://schemas.openxmlformats.org/officeDocument/2006/relationships/theme" Target="../theme/theme6.xml"/><Relationship Id="rId4" Type="http://schemas.openxmlformats.org/officeDocument/2006/relationships/slideLayout" Target="../slideLayouts/slideLayout8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90.xml"/><Relationship Id="rId1" Type="http://schemas.openxmlformats.org/officeDocument/2006/relationships/slideLayout" Target="../slideLayouts/slideLayout89.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2585909765"/>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 id="2147483788" r:id="rId17"/>
    <p:sldLayoutId id="2147483789" r:id="rId18"/>
    <p:sldLayoutId id="2147483790" r:id="rId19"/>
    <p:sldLayoutId id="2147483866" r:id="rId20"/>
    <p:sldLayoutId id="2147483867" r:id="rId21"/>
  </p:sldLayoutIdLst>
  <p:transition>
    <p:random/>
  </p:transition>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64024482"/>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7"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6102101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9050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a:t>
            </a:r>
            <a:r>
              <a:rPr lang="en-US" sz="3200" kern="1200" dirty="0">
                <a:solidFill>
                  <a:schemeClr val="bg1"/>
                </a:solidFill>
                <a:effectLst/>
                <a:latin typeface="+mn-lt"/>
                <a:ea typeface="+mn-ea"/>
                <a:cs typeface="+mn-cs"/>
              </a:rPr>
              <a:t>Education.</a:t>
            </a:r>
          </a:p>
        </p:txBody>
      </p:sp>
    </p:spTree>
    <p:extLst>
      <p:ext uri="{BB962C8B-B14F-4D97-AF65-F5344CB8AC3E}">
        <p14:creationId xmlns:p14="http://schemas.microsoft.com/office/powerpoint/2010/main" val="2713818040"/>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49" r:id="rId18"/>
    <p:sldLayoutId id="2147483850" r:id="rId19"/>
    <p:sldLayoutId id="2147483851" r:id="rId20"/>
    <p:sldLayoutId id="2147483852"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46357858"/>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647870886"/>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 2019 McGraw-Hill </a:t>
            </a:r>
            <a:r>
              <a:rPr lang="en-US" sz="800" dirty="0">
                <a:solidFill>
                  <a:schemeClr val="bg1"/>
                </a:solidFill>
              </a:rPr>
              <a:t>Education</a:t>
            </a:r>
          </a:p>
        </p:txBody>
      </p:sp>
    </p:spTree>
    <p:extLst>
      <p:ext uri="{BB962C8B-B14F-4D97-AF65-F5344CB8AC3E}">
        <p14:creationId xmlns:p14="http://schemas.microsoft.com/office/powerpoint/2010/main" val="80279988"/>
      </p:ext>
    </p:extLst>
  </p:cSld>
  <p:clrMap bg1="lt1" tx1="dk1" bg2="lt2" tx2="dk2" accent1="accent1" accent2="accent2" accent3="accent3" accent4="accent4" accent5="accent5" accent6="accent6" hlink="hlink" folHlink="folHlink"/>
  <p:sldLayoutIdLst>
    <p:sldLayoutId id="2147483864" r:id="rId1"/>
    <p:sldLayoutId id="214748386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9.jpg"/><Relationship Id="rId1" Type="http://schemas.openxmlformats.org/officeDocument/2006/relationships/slideLayout" Target="../slideLayouts/slideLayout7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5.jpg"/><Relationship Id="rId1" Type="http://schemas.openxmlformats.org/officeDocument/2006/relationships/slideLayout" Target="../slideLayouts/slideLayout7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6.jpg"/><Relationship Id="rId1" Type="http://schemas.openxmlformats.org/officeDocument/2006/relationships/slideLayout" Target="../slideLayouts/slideLayout79.xml"/></Relationships>
</file>

<file path=ppt/slides/_rels/slide4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80.xml"/></Relationships>
</file>

<file path=ppt/slides/_rels/slide4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80.xml"/></Relationships>
</file>

<file path=ppt/slides/_rels/slide4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80.xml"/></Relationships>
</file>

<file path=ppt/slides/_rels/slide43.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80.xml"/></Relationships>
</file>

<file path=ppt/slides/_rels/slide44.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7.jpg"/><Relationship Id="rId1" Type="http://schemas.openxmlformats.org/officeDocument/2006/relationships/slideLayout" Target="../slideLayouts/slideLayout79.xml"/></Relationships>
</file>

<file path=ppt/slides/_rels/slide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8.jpg"/><Relationship Id="rId1" Type="http://schemas.openxmlformats.org/officeDocument/2006/relationships/slideLayout" Target="../slideLayouts/slideLayout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a:t>11: Sexual Health</a:t>
            </a:r>
          </a:p>
        </p:txBody>
      </p:sp>
      <p:sp>
        <p:nvSpPr>
          <p:cNvPr id="3075" name="Subtitle 2"/>
          <p:cNvSpPr>
            <a:spLocks noGrp="1"/>
          </p:cNvSpPr>
          <p:nvPr>
            <p:ph type="body" sz="quarter" idx="10"/>
          </p:nvPr>
        </p:nvSpPr>
        <p:spPr>
          <a:xfrm>
            <a:off x="3276600" y="4210050"/>
            <a:ext cx="5638800" cy="692727"/>
          </a:xfrm>
        </p:spPr>
        <p:txBody>
          <a:bodyPr/>
          <a:lstStyle/>
          <a:p>
            <a:pPr eaLnBrk="1" hangingPunct="1"/>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a:t>
            </a:r>
            <a:r>
              <a:rPr lang="en-US" dirty="0" smtClean="0">
                <a:latin typeface="+mn-lt"/>
              </a:rPr>
              <a:t>classroom.</a:t>
            </a:r>
            <a:r>
              <a:rPr lang="en-US" baseline="0" dirty="0" smtClean="0">
                <a:latin typeface="+mn-lt"/>
              </a:rPr>
              <a:t> </a:t>
            </a:r>
            <a:r>
              <a:rPr lang="en-US" dirty="0" smtClean="0">
                <a:latin typeface="+mn-lt"/>
              </a:rPr>
              <a:t>No </a:t>
            </a:r>
            <a:r>
              <a:rPr lang="en-US" dirty="0">
                <a:latin typeface="+mn-lt"/>
              </a:rPr>
              <a:t>reproduction or further distribution permitted without the prior written consent of McGraw-Hill Education</a:t>
            </a:r>
            <a:r>
              <a:rPr lang="en-US" dirty="0" smtClean="0">
                <a:latin typeface="+mn-lt"/>
              </a:rPr>
              <a:t>.</a:t>
            </a:r>
            <a:endParaRPr lang="en-US" dirty="0">
              <a:latin typeface="+mn-lt"/>
            </a:endParaRPr>
          </a:p>
        </p:txBody>
      </p:sp>
    </p:spTree>
    <p:extLst>
      <p:ext uri="{BB962C8B-B14F-4D97-AF65-F5344CB8AC3E}">
        <p14:creationId xmlns:p14="http://schemas.microsoft.com/office/powerpoint/2010/main" val="1929305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Orgasm</a:t>
            </a:r>
          </a:p>
        </p:txBody>
      </p:sp>
      <p:sp>
        <p:nvSpPr>
          <p:cNvPr id="3" name="Text Placeholder 99"/>
          <p:cNvSpPr>
            <a:spLocks noGrp="1"/>
          </p:cNvSpPr>
          <p:nvPr>
            <p:ph idx="1"/>
          </p:nvPr>
        </p:nvSpPr>
        <p:spPr/>
        <p:txBody>
          <a:bodyPr/>
          <a:lstStyle/>
          <a:p>
            <a:r>
              <a:rPr lang="en-US" b="1" dirty="0"/>
              <a:t>Orgasm</a:t>
            </a:r>
            <a:r>
              <a:rPr lang="en-US" dirty="0"/>
              <a:t>: physiological reflex usually felt as waves of intense pleasure accompanied by contractions in the penis, vagina, or uterus</a:t>
            </a:r>
          </a:p>
          <a:p>
            <a:pPr lvl="1"/>
            <a:r>
              <a:rPr lang="en-US" dirty="0"/>
              <a:t>Also influenced by physical, emotional, psychological, interpersonal, and environmental factors</a:t>
            </a:r>
          </a:p>
          <a:p>
            <a:pPr lvl="1"/>
            <a:r>
              <a:rPr lang="en-US" dirty="0"/>
              <a:t>Can be localized or generalized throughout the body</a:t>
            </a:r>
          </a:p>
          <a:p>
            <a:r>
              <a:rPr lang="en-US" dirty="0"/>
              <a:t>About a third of women reach orgasm via intercourse, but many women need direct stimulation of the clitoris to reach orgasm</a:t>
            </a:r>
          </a:p>
          <a:p>
            <a:r>
              <a:rPr lang="en-US" dirty="0"/>
              <a:t>Some people pretend to reach orgasm</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253037"/>
            <a:ext cx="7391400" cy="566738"/>
          </a:xfrm>
        </p:spPr>
        <p:txBody>
          <a:bodyPr/>
          <a:lstStyle/>
          <a:p>
            <a:r>
              <a:rPr lang="en-US" dirty="0"/>
              <a:t>Figure 11.4 </a:t>
            </a:r>
            <a:r>
              <a:rPr lang="en-US" sz="2000" dirty="0">
                <a:solidFill>
                  <a:schemeClr val="tx1"/>
                </a:solidFill>
              </a:rPr>
              <a:t>Factors inhibiting women’s orgasm during intercourse.</a:t>
            </a:r>
            <a:endParaRPr lang="en-US" dirty="0">
              <a:solidFill>
                <a:schemeClr val="tx1"/>
              </a:solidFill>
            </a:endParaRPr>
          </a:p>
        </p:txBody>
      </p:sp>
      <p:pic>
        <p:nvPicPr>
          <p:cNvPr id="3" name="Picture" descr="Nearly 65% of women unable to reach orgasm are inhibited by lack of foreplay."/>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6358" r="-16358"/>
          <a:stretch/>
        </p:blipFill>
        <p:spPr/>
      </p:pic>
      <p:sp>
        <p:nvSpPr>
          <p:cNvPr id="5" name="Text Placeholder 4"/>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4" name="Text Placeholder 3"/>
          <p:cNvSpPr>
            <a:spLocks noGrp="1"/>
          </p:cNvSpPr>
          <p:nvPr>
            <p:ph type="body" sz="quarter" idx="11"/>
          </p:nvPr>
        </p:nvSpPr>
        <p:spPr>
          <a:xfrm>
            <a:off x="5486400" y="6019800"/>
            <a:ext cx="3657600" cy="179587"/>
          </a:xfrm>
        </p:spPr>
        <p:txBody>
          <a:bodyPr/>
          <a:lstStyle/>
          <a:p>
            <a:r>
              <a:rPr lang="en-US" i="1" dirty="0">
                <a:solidFill>
                  <a:schemeClr val="tx1"/>
                </a:solidFill>
              </a:rPr>
              <a:t>Source: </a:t>
            </a:r>
            <a:r>
              <a:rPr lang="en-US" dirty="0">
                <a:solidFill>
                  <a:schemeClr val="tx1"/>
                </a:solidFill>
              </a:rPr>
              <a:t>Yarber, W., Sayad, B., &amp; Strong, B. (2016). </a:t>
            </a:r>
            <a:r>
              <a:rPr lang="en-US" i="1" dirty="0">
                <a:solidFill>
                  <a:schemeClr val="tx1"/>
                </a:solidFill>
              </a:rPr>
              <a:t>Human sexuality: </a:t>
            </a:r>
            <a:br>
              <a:rPr lang="en-US" i="1" dirty="0">
                <a:solidFill>
                  <a:schemeClr val="tx1"/>
                </a:solidFill>
              </a:rPr>
            </a:br>
            <a:r>
              <a:rPr lang="en-US" i="1" dirty="0">
                <a:solidFill>
                  <a:schemeClr val="tx1"/>
                </a:solidFill>
              </a:rPr>
              <a:t>Diversity in contemporary America. </a:t>
            </a:r>
            <a:r>
              <a:rPr lang="en-US" dirty="0">
                <a:solidFill>
                  <a:schemeClr val="tx1"/>
                </a:solidFill>
              </a:rPr>
              <a:t>New York: McGraw-Hill.</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Sexual Development and </a:t>
            </a:r>
            <a:r>
              <a:rPr lang="en-US" dirty="0" smtClean="0"/>
              <a:t>Health Across </a:t>
            </a:r>
            <a:r>
              <a:rPr lang="en-US" dirty="0"/>
              <a:t>the Lifespan (</a:t>
            </a:r>
            <a:r>
              <a:rPr lang="en-US" dirty="0" smtClean="0"/>
              <a:t>1 of 2)</a:t>
            </a:r>
            <a:endParaRPr lang="en-US" dirty="0"/>
          </a:p>
        </p:txBody>
      </p:sp>
      <p:sp>
        <p:nvSpPr>
          <p:cNvPr id="13315" name="Text Placeholder 99"/>
          <p:cNvSpPr>
            <a:spLocks noGrp="1"/>
          </p:cNvSpPr>
          <p:nvPr>
            <p:ph idx="1"/>
          </p:nvPr>
        </p:nvSpPr>
        <p:spPr/>
        <p:txBody>
          <a:bodyPr/>
          <a:lstStyle/>
          <a:p>
            <a:r>
              <a:rPr lang="en-US" altLang="en-US" dirty="0"/>
              <a:t>Biology of sexual and reproductive development is directed by hormones:</a:t>
            </a:r>
          </a:p>
          <a:p>
            <a:pPr lvl="1"/>
            <a:r>
              <a:rPr lang="en-US" altLang="en-US" b="1" dirty="0"/>
              <a:t>Androgens</a:t>
            </a:r>
            <a:r>
              <a:rPr lang="en-US" altLang="en-US" dirty="0"/>
              <a:t>: male sex hormones secreted by the testes </a:t>
            </a:r>
          </a:p>
          <a:p>
            <a:pPr lvl="1"/>
            <a:r>
              <a:rPr lang="en-US" altLang="en-US" b="1" dirty="0"/>
              <a:t>Estrogens</a:t>
            </a:r>
            <a:r>
              <a:rPr lang="en-US" altLang="en-US" dirty="0"/>
              <a:t> and </a:t>
            </a:r>
            <a:r>
              <a:rPr lang="en-US" altLang="en-US" b="1" dirty="0"/>
              <a:t>progestins</a:t>
            </a:r>
            <a:r>
              <a:rPr lang="en-US" altLang="en-US" dirty="0"/>
              <a:t>: produced by ovaries </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Sexual Development and Health Across the Lifespan (</a:t>
            </a:r>
            <a:r>
              <a:rPr lang="en-US" dirty="0" smtClean="0"/>
              <a:t>2 of 2)</a:t>
            </a:r>
            <a:endParaRPr lang="en-US" dirty="0"/>
          </a:p>
        </p:txBody>
      </p:sp>
      <p:sp>
        <p:nvSpPr>
          <p:cNvPr id="14339" name="Text Placeholder 99"/>
          <p:cNvSpPr>
            <a:spLocks noGrp="1"/>
          </p:cNvSpPr>
          <p:nvPr>
            <p:ph idx="1"/>
          </p:nvPr>
        </p:nvSpPr>
        <p:spPr/>
        <p:txBody>
          <a:bodyPr/>
          <a:lstStyle/>
          <a:p>
            <a:r>
              <a:rPr lang="en-US" altLang="en-US" dirty="0"/>
              <a:t>Stages of sexual development:</a:t>
            </a:r>
          </a:p>
          <a:p>
            <a:pPr lvl="1"/>
            <a:r>
              <a:rPr lang="en-US" altLang="en-US" dirty="0"/>
              <a:t>In boys, voice deepens, facial hair grows, and onset of </a:t>
            </a:r>
            <a:r>
              <a:rPr lang="en-US" altLang="en-US" b="1" dirty="0"/>
              <a:t>ejaculation</a:t>
            </a:r>
            <a:r>
              <a:rPr lang="en-US" altLang="en-US" dirty="0"/>
              <a:t> occurs at puberty</a:t>
            </a:r>
          </a:p>
          <a:p>
            <a:pPr lvl="1"/>
            <a:r>
              <a:rPr lang="en-US" altLang="en-US" dirty="0"/>
              <a:t>In girls, breasts develop, body fat increases, and </a:t>
            </a:r>
            <a:r>
              <a:rPr lang="en-US" altLang="en-US" b="1" dirty="0"/>
              <a:t>menarche</a:t>
            </a:r>
            <a:r>
              <a:rPr lang="en-US" altLang="en-US" dirty="0"/>
              <a:t>—onset of menstruation—occurs at puberty</a:t>
            </a:r>
          </a:p>
          <a:p>
            <a:pPr lvl="1"/>
            <a:r>
              <a:rPr lang="en-US" altLang="en-US" b="1" dirty="0"/>
              <a:t>Menses</a:t>
            </a:r>
            <a:r>
              <a:rPr lang="en-US" altLang="en-US" dirty="0"/>
              <a:t>: flow of menstrual blood; the menstrual period</a:t>
            </a:r>
          </a:p>
          <a:p>
            <a:pPr lvl="1"/>
            <a:r>
              <a:rPr lang="en-US" altLang="en-US" b="1" dirty="0"/>
              <a:t>Menopause</a:t>
            </a:r>
            <a:r>
              <a:rPr lang="en-US" altLang="en-US" dirty="0"/>
              <a:t>: cessation of menstruation </a:t>
            </a:r>
          </a:p>
          <a:p>
            <a:pPr lvl="1"/>
            <a:r>
              <a:rPr lang="en-US" altLang="en-US" dirty="0"/>
              <a:t>Men do not experience as dramatic a change in reproductive capacity in midlife as women</a:t>
            </a:r>
          </a:p>
          <a:p>
            <a:pPr lvl="1"/>
            <a:r>
              <a:rPr lang="en-US" altLang="en-US" dirty="0"/>
              <a:t>These biological changes have only a marginal effect on sexual interest and activity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Sexuality and Disability</a:t>
            </a:r>
          </a:p>
        </p:txBody>
      </p:sp>
      <p:sp>
        <p:nvSpPr>
          <p:cNvPr id="15363" name="Text Placeholder 99"/>
          <p:cNvSpPr>
            <a:spLocks noGrp="1"/>
          </p:cNvSpPr>
          <p:nvPr>
            <p:ph idx="1"/>
          </p:nvPr>
        </p:nvSpPr>
        <p:spPr/>
        <p:txBody>
          <a:bodyPr/>
          <a:lstStyle/>
          <a:p>
            <a:r>
              <a:rPr lang="en-US" altLang="en-US" dirty="0"/>
              <a:t>Most people with disabilities can have a rewarding </a:t>
            </a:r>
            <a:br>
              <a:rPr lang="en-US" altLang="en-US" dirty="0"/>
            </a:br>
            <a:r>
              <a:rPr lang="en-US" altLang="en-US" dirty="0"/>
              <a:t>sex life</a:t>
            </a:r>
          </a:p>
          <a:p>
            <a:r>
              <a:rPr lang="en-US" altLang="en-US" dirty="0"/>
              <a:t>As an example, a person with a spinal cord injury may not be able to have an orgasm, but he or she may be able to have intercourse, experience sensuous feelings in other parts of the body, or have a child</a:t>
            </a:r>
          </a:p>
          <a:p>
            <a:r>
              <a:rPr lang="en-US" altLang="en-US" dirty="0"/>
              <a:t>As in any relationship, the key is nurturing emotional as well as sexual intimacy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Forms of Sexual Expression</a:t>
            </a:r>
          </a:p>
        </p:txBody>
      </p:sp>
      <p:sp>
        <p:nvSpPr>
          <p:cNvPr id="16387" name="Text Placeholder 99"/>
          <p:cNvSpPr>
            <a:spLocks noGrp="1"/>
          </p:cNvSpPr>
          <p:nvPr>
            <p:ph idx="1"/>
          </p:nvPr>
        </p:nvSpPr>
        <p:spPr/>
        <p:txBody>
          <a:bodyPr/>
          <a:lstStyle/>
          <a:p>
            <a:r>
              <a:rPr lang="en-US" altLang="en-US" dirty="0"/>
              <a:t>Rather than thinking in terms of “normalcy,” social scientists think of behavior as typical or less typical</a:t>
            </a:r>
          </a:p>
          <a:p>
            <a:r>
              <a:rPr lang="en-US" altLang="en-US" dirty="0"/>
              <a:t>Typical forms of sexual behavior and expression:</a:t>
            </a:r>
          </a:p>
          <a:p>
            <a:pPr lvl="1"/>
            <a:r>
              <a:rPr lang="en-US" altLang="en-US" b="1" dirty="0"/>
              <a:t>Celibacy</a:t>
            </a:r>
            <a:r>
              <a:rPr lang="en-US" altLang="en-US" dirty="0"/>
              <a:t> and </a:t>
            </a:r>
            <a:r>
              <a:rPr lang="en-US" altLang="en-US" b="1" dirty="0"/>
              <a:t>abstinence</a:t>
            </a:r>
          </a:p>
          <a:p>
            <a:pPr lvl="1"/>
            <a:r>
              <a:rPr lang="en-US" altLang="en-US" dirty="0"/>
              <a:t>Erotic touch (</a:t>
            </a:r>
            <a:r>
              <a:rPr lang="en-US" altLang="en-US" b="1" dirty="0"/>
              <a:t>foreplay</a:t>
            </a:r>
            <a:r>
              <a:rPr lang="en-US" altLang="en-US" dirty="0"/>
              <a:t>)</a:t>
            </a:r>
          </a:p>
          <a:p>
            <a:pPr lvl="1"/>
            <a:r>
              <a:rPr lang="en-US" altLang="en-US" dirty="0"/>
              <a:t>Kissing </a:t>
            </a:r>
          </a:p>
          <a:p>
            <a:pPr lvl="1"/>
            <a:r>
              <a:rPr lang="en-US" altLang="en-US" dirty="0"/>
              <a:t>Self-stimulation (</a:t>
            </a:r>
            <a:r>
              <a:rPr lang="en-US" altLang="en-US" b="1" dirty="0"/>
              <a:t>autoerotic behaviors</a:t>
            </a:r>
            <a:r>
              <a:rPr lang="en-US" altLang="en-US" dirty="0"/>
              <a:t>; </a:t>
            </a:r>
            <a:r>
              <a:rPr lang="en-US" altLang="en-US" b="1" dirty="0"/>
              <a:t>masturbation</a:t>
            </a:r>
            <a:r>
              <a:rPr lang="en-US" altLang="en-US" dirty="0"/>
              <a:t>)</a:t>
            </a:r>
          </a:p>
          <a:p>
            <a:pPr lvl="1"/>
            <a:r>
              <a:rPr lang="en-US" altLang="en-US" dirty="0"/>
              <a:t>Oral-genital stimulation (</a:t>
            </a:r>
            <a:r>
              <a:rPr lang="en-US" altLang="en-US" b="1" dirty="0"/>
              <a:t>cunnilingus</a:t>
            </a:r>
            <a:r>
              <a:rPr lang="en-US" altLang="en-US" dirty="0"/>
              <a:t>; </a:t>
            </a:r>
            <a:r>
              <a:rPr lang="en-US" altLang="en-US" b="1" dirty="0"/>
              <a:t>fellatio</a:t>
            </a:r>
            <a:r>
              <a:rPr lang="en-US" altLang="en-US" dirty="0"/>
              <a:t>)</a:t>
            </a:r>
          </a:p>
          <a:p>
            <a:pPr lvl="1"/>
            <a:r>
              <a:rPr lang="en-US" altLang="en-US" dirty="0"/>
              <a:t>Anal intercourse </a:t>
            </a:r>
          </a:p>
          <a:p>
            <a:pPr lvl="1"/>
            <a:r>
              <a:rPr lang="en-US" altLang="en-US" dirty="0"/>
              <a:t>Vaginal intercourse (coitus)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Atypical Sexual Behaviors and Paraphilias (</a:t>
            </a:r>
            <a:r>
              <a:rPr lang="en-US" dirty="0" smtClean="0"/>
              <a:t>1 of 3)</a:t>
            </a:r>
            <a:endParaRPr lang="en-US" dirty="0"/>
          </a:p>
        </p:txBody>
      </p:sp>
      <p:sp>
        <p:nvSpPr>
          <p:cNvPr id="17411" name="Text Placeholder 99"/>
          <p:cNvSpPr>
            <a:spLocks noGrp="1"/>
          </p:cNvSpPr>
          <p:nvPr>
            <p:ph idx="1"/>
          </p:nvPr>
        </p:nvSpPr>
        <p:spPr/>
        <p:txBody>
          <a:bodyPr/>
          <a:lstStyle/>
          <a:p>
            <a:r>
              <a:rPr lang="en-US" altLang="en-US" dirty="0"/>
              <a:t>Atypical sexual behaviors are practiced by consenting partners</a:t>
            </a:r>
          </a:p>
          <a:p>
            <a:r>
              <a:rPr lang="en-US" altLang="en-US" dirty="0"/>
              <a:t>Paraphilias are practiced by an individual </a:t>
            </a:r>
          </a:p>
          <a:p>
            <a:pPr lvl="1"/>
            <a:r>
              <a:rPr lang="en-US" altLang="en-US" dirty="0"/>
              <a:t>Most have victims and are illegal, and many are classified as mental disorders</a:t>
            </a:r>
          </a:p>
          <a:p>
            <a:pPr lvl="1"/>
            <a:r>
              <a:rPr lang="en-US" altLang="en-US" dirty="0"/>
              <a:t>Treatment focuses initially on reducing the danger to the patient and potential victims, and then on strategies to suppress the behavior</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Atypical Sexual Behaviors and Paraphilias (</a:t>
            </a:r>
            <a:r>
              <a:rPr lang="en-US" dirty="0" smtClean="0"/>
              <a:t>2 of 3)</a:t>
            </a:r>
            <a:endParaRPr lang="en-US" dirty="0"/>
          </a:p>
        </p:txBody>
      </p:sp>
      <p:sp>
        <p:nvSpPr>
          <p:cNvPr id="3" name="Text Placeholder 98"/>
          <p:cNvSpPr>
            <a:spLocks noGrp="1"/>
          </p:cNvSpPr>
          <p:nvPr>
            <p:ph sz="half" idx="1"/>
          </p:nvPr>
        </p:nvSpPr>
        <p:spPr/>
        <p:txBody>
          <a:bodyPr/>
          <a:lstStyle/>
          <a:p>
            <a:r>
              <a:rPr lang="en-US" dirty="0"/>
              <a:t>Examples of atypical sexual behaviors:</a:t>
            </a:r>
          </a:p>
          <a:p>
            <a:pPr lvl="1"/>
            <a:r>
              <a:rPr lang="en-US" dirty="0"/>
              <a:t>Sexting</a:t>
            </a:r>
          </a:p>
          <a:p>
            <a:pPr lvl="1"/>
            <a:r>
              <a:rPr lang="en-US" dirty="0"/>
              <a:t>Enacting sexual fantasies</a:t>
            </a:r>
          </a:p>
          <a:p>
            <a:pPr lvl="1"/>
            <a:r>
              <a:rPr lang="en-US" dirty="0"/>
              <a:t>Sex toys</a:t>
            </a:r>
          </a:p>
          <a:p>
            <a:pPr lvl="1"/>
            <a:r>
              <a:rPr lang="en-US" dirty="0"/>
              <a:t>Phone sex</a:t>
            </a:r>
          </a:p>
          <a:p>
            <a:pPr lvl="1"/>
            <a:r>
              <a:rPr lang="en-US" dirty="0"/>
              <a:t>Bondage and discipline</a:t>
            </a:r>
          </a:p>
          <a:p>
            <a:pPr lvl="1"/>
            <a:r>
              <a:rPr lang="en-US" dirty="0"/>
              <a:t>Sensory deprivation</a:t>
            </a:r>
          </a:p>
        </p:txBody>
      </p:sp>
      <p:sp>
        <p:nvSpPr>
          <p:cNvPr id="4" name="Text Placeholder 99"/>
          <p:cNvSpPr>
            <a:spLocks noGrp="1"/>
          </p:cNvSpPr>
          <p:nvPr>
            <p:ph sz="half" idx="2"/>
          </p:nvPr>
        </p:nvSpPr>
        <p:spPr/>
        <p:txBody>
          <a:bodyPr/>
          <a:lstStyle/>
          <a:p>
            <a:r>
              <a:rPr lang="en-US" dirty="0"/>
              <a:t>Examples of paraphilias:</a:t>
            </a:r>
          </a:p>
          <a:p>
            <a:pPr lvl="1"/>
            <a:r>
              <a:rPr lang="en-US" dirty="0"/>
              <a:t>Making obscene phonecalls</a:t>
            </a:r>
          </a:p>
          <a:p>
            <a:pPr lvl="1"/>
            <a:r>
              <a:rPr lang="en-US" dirty="0"/>
              <a:t>Exhibitionism</a:t>
            </a:r>
          </a:p>
          <a:p>
            <a:pPr lvl="1"/>
            <a:r>
              <a:rPr lang="en-US" dirty="0"/>
              <a:t>Voyeurism</a:t>
            </a:r>
          </a:p>
          <a:p>
            <a:pPr lvl="1"/>
            <a:r>
              <a:rPr lang="en-US" dirty="0"/>
              <a:t>Telephone scatologia</a:t>
            </a:r>
          </a:p>
          <a:p>
            <a:pPr lvl="1"/>
            <a:r>
              <a:rPr lang="en-US" dirty="0"/>
              <a:t>Sexual sadism/masochism</a:t>
            </a:r>
          </a:p>
          <a:p>
            <a:pPr lvl="1"/>
            <a:r>
              <a:rPr lang="en-US" dirty="0"/>
              <a:t>Pedophilia</a:t>
            </a:r>
          </a:p>
        </p:txBody>
      </p:sp>
      <p:sp>
        <p:nvSpPr>
          <p:cNvPr id="5" name="Text Placeholder 4"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9346962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Atypical Sexual Behaviors and Paraphilias (</a:t>
            </a:r>
            <a:r>
              <a:rPr lang="en-US" dirty="0" smtClean="0"/>
              <a:t>3 of 3)</a:t>
            </a:r>
            <a:endParaRPr lang="en-US" dirty="0"/>
          </a:p>
        </p:txBody>
      </p:sp>
      <p:sp>
        <p:nvSpPr>
          <p:cNvPr id="3" name="Text Placeholder 99"/>
          <p:cNvSpPr>
            <a:spLocks noGrp="1"/>
          </p:cNvSpPr>
          <p:nvPr>
            <p:ph idx="1"/>
          </p:nvPr>
        </p:nvSpPr>
        <p:spPr/>
        <p:txBody>
          <a:bodyPr/>
          <a:lstStyle/>
          <a:p>
            <a:r>
              <a:rPr lang="en-US" i="1" dirty="0"/>
              <a:t>Sexual addiction </a:t>
            </a:r>
            <a:r>
              <a:rPr lang="en-US" dirty="0"/>
              <a:t>is a compulsive, out-of-control sexual behavior that results in severe negative consequences</a:t>
            </a:r>
          </a:p>
          <a:p>
            <a:r>
              <a:rPr lang="en-US" i="1" dirty="0"/>
              <a:t>Sexual anorexia </a:t>
            </a:r>
            <a:r>
              <a:rPr lang="en-US" dirty="0"/>
              <a:t>involves an intense fear of sexual contact or intimacy, a preoccupation with sexual matters, rigid and judgmental attitudes toward sex, and shame and self-hatred over sex</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029948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Sexual Dysfunctions</a:t>
            </a:r>
          </a:p>
        </p:txBody>
      </p:sp>
      <p:sp>
        <p:nvSpPr>
          <p:cNvPr id="3" name="Text Placeholder 99"/>
          <p:cNvSpPr>
            <a:spLocks noGrp="1"/>
          </p:cNvSpPr>
          <p:nvPr>
            <p:ph idx="1"/>
          </p:nvPr>
        </p:nvSpPr>
        <p:spPr/>
        <p:txBody>
          <a:bodyPr/>
          <a:lstStyle/>
          <a:p>
            <a:r>
              <a:rPr lang="en-US" altLang="en-US" b="1" dirty="0"/>
              <a:t>Sexual dysfunction</a:t>
            </a:r>
            <a:r>
              <a:rPr lang="en-US" altLang="en-US" dirty="0"/>
              <a:t>: disturbance in sexual drive, performance, or satisfaction that may occur at any point in the sexual response cycle</a:t>
            </a:r>
          </a:p>
          <a:p>
            <a:pPr lvl="1"/>
            <a:r>
              <a:rPr lang="en-US" altLang="en-US" dirty="0"/>
              <a:t>Most forms are treatable</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9847935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Sexual Anatomy and Functioning</a:t>
            </a:r>
          </a:p>
        </p:txBody>
      </p:sp>
      <p:sp>
        <p:nvSpPr>
          <p:cNvPr id="4099" name="Text Placeholder 99"/>
          <p:cNvSpPr>
            <a:spLocks noGrp="1"/>
          </p:cNvSpPr>
          <p:nvPr>
            <p:ph idx="1"/>
          </p:nvPr>
        </p:nvSpPr>
        <p:spPr/>
        <p:txBody>
          <a:bodyPr/>
          <a:lstStyle/>
          <a:p>
            <a:r>
              <a:rPr lang="en-US" altLang="en-US" dirty="0"/>
              <a:t>Male and female sex organs arise from the same undifferentiated tissue during the prenatal period</a:t>
            </a:r>
          </a:p>
          <a:p>
            <a:r>
              <a:rPr lang="en-US" altLang="en-US" dirty="0"/>
              <a:t>Hormones influence the development of male or female organs</a:t>
            </a:r>
          </a:p>
          <a:p>
            <a:r>
              <a:rPr lang="en-US" altLang="en-US" dirty="0"/>
              <a:t>Male and female sex organs are similar, and their purpose and functions are complementary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Female Sexual Dysfunctions</a:t>
            </a:r>
          </a:p>
        </p:txBody>
      </p:sp>
      <p:sp>
        <p:nvSpPr>
          <p:cNvPr id="19459" name="Text Placeholder 99"/>
          <p:cNvSpPr>
            <a:spLocks noGrp="1"/>
          </p:cNvSpPr>
          <p:nvPr>
            <p:ph idx="1"/>
          </p:nvPr>
        </p:nvSpPr>
        <p:spPr/>
        <p:txBody>
          <a:bodyPr/>
          <a:lstStyle/>
          <a:p>
            <a:r>
              <a:rPr lang="en-US" altLang="en-US" dirty="0"/>
              <a:t>Common sexual dysfunctions in women:</a:t>
            </a:r>
          </a:p>
          <a:p>
            <a:pPr lvl="1"/>
            <a:r>
              <a:rPr lang="en-US" altLang="en-US" dirty="0"/>
              <a:t>Pain during intercourse (</a:t>
            </a:r>
            <a:r>
              <a:rPr lang="en-US" altLang="en-US" b="1" dirty="0"/>
              <a:t>vaginismus</a:t>
            </a:r>
            <a:r>
              <a:rPr lang="en-US" altLang="en-US" dirty="0"/>
              <a:t>)</a:t>
            </a:r>
          </a:p>
          <a:p>
            <a:pPr lvl="2"/>
            <a:r>
              <a:rPr lang="en-US" altLang="en-US" b="1" dirty="0"/>
              <a:t>Kegel exercises </a:t>
            </a:r>
            <a:r>
              <a:rPr lang="en-US" altLang="en-US" dirty="0"/>
              <a:t>may be recommended</a:t>
            </a:r>
          </a:p>
          <a:p>
            <a:pPr lvl="1"/>
            <a:r>
              <a:rPr lang="en-US" altLang="en-US" dirty="0"/>
              <a:t>Sexual desire disorder and sexual discrepancy</a:t>
            </a:r>
          </a:p>
          <a:p>
            <a:pPr lvl="1"/>
            <a:r>
              <a:rPr lang="en-US" altLang="en-US" dirty="0"/>
              <a:t>Female sexual arousal disorder</a:t>
            </a:r>
          </a:p>
          <a:p>
            <a:pPr lvl="1"/>
            <a:r>
              <a:rPr lang="en-US" altLang="en-US" dirty="0"/>
              <a:t>Orgasmic dysfunction</a:t>
            </a:r>
          </a:p>
          <a:p>
            <a:r>
              <a:rPr lang="en-US" altLang="en-US" dirty="0"/>
              <a:t>One approach to treatment is testosterone replacement therapy</a:t>
            </a:r>
          </a:p>
          <a:p>
            <a:r>
              <a:rPr lang="en-US" altLang="en-US" dirty="0"/>
              <a:t>Another is Addyi, approved in 2015, which affects the neurotransmitter balance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Male Sexual Dysfunctions</a:t>
            </a:r>
          </a:p>
        </p:txBody>
      </p:sp>
      <p:sp>
        <p:nvSpPr>
          <p:cNvPr id="20483" name="Text Placeholder 99"/>
          <p:cNvSpPr>
            <a:spLocks noGrp="1"/>
          </p:cNvSpPr>
          <p:nvPr>
            <p:ph idx="1"/>
          </p:nvPr>
        </p:nvSpPr>
        <p:spPr/>
        <p:txBody>
          <a:bodyPr/>
          <a:lstStyle/>
          <a:p>
            <a:r>
              <a:rPr lang="en-US" altLang="en-US" dirty="0"/>
              <a:t>Common sexual dysfunctions in men:</a:t>
            </a:r>
          </a:p>
          <a:p>
            <a:pPr lvl="1"/>
            <a:r>
              <a:rPr lang="en-US" altLang="en-US" dirty="0"/>
              <a:t>Pain during intercourse</a:t>
            </a:r>
          </a:p>
          <a:p>
            <a:pPr lvl="1"/>
            <a:r>
              <a:rPr lang="en-US" altLang="en-US" dirty="0"/>
              <a:t>Sexual desire disorder</a:t>
            </a:r>
          </a:p>
          <a:p>
            <a:pPr lvl="1"/>
            <a:r>
              <a:rPr lang="en-US" altLang="en-US" b="1" dirty="0"/>
              <a:t>Erectile dysfunction (ED)</a:t>
            </a:r>
          </a:p>
          <a:p>
            <a:pPr lvl="1"/>
            <a:r>
              <a:rPr lang="en-US" altLang="en-US" dirty="0"/>
              <a:t>Ejaculation dysfunction (premature ejaculation)</a:t>
            </a:r>
          </a:p>
          <a:p>
            <a:r>
              <a:rPr lang="en-US" altLang="en-US" dirty="0"/>
              <a:t>Treatment often relies on testosterone and other medications; correcting unhealthy lifestyles and working on relationships is also important</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Protecting Your Sexual Health</a:t>
            </a:r>
          </a:p>
        </p:txBody>
      </p:sp>
      <p:sp>
        <p:nvSpPr>
          <p:cNvPr id="22531" name="Text Placeholder 99"/>
          <p:cNvSpPr>
            <a:spLocks noGrp="1"/>
          </p:cNvSpPr>
          <p:nvPr>
            <p:ph idx="1"/>
          </p:nvPr>
        </p:nvSpPr>
        <p:spPr/>
        <p:txBody>
          <a:bodyPr/>
          <a:lstStyle/>
          <a:p>
            <a:r>
              <a:rPr lang="en-US" altLang="en-US" b="1" dirty="0"/>
              <a:t>Safer sex </a:t>
            </a:r>
            <a:r>
              <a:rPr lang="en-US" altLang="en-US" dirty="0"/>
              <a:t>practices prevent the exchange of body fluids during sex</a:t>
            </a:r>
          </a:p>
          <a:p>
            <a:r>
              <a:rPr lang="en-US" altLang="en-US" dirty="0"/>
              <a:t>“Outercourse” involves sex acts such as kissing and rubbing or stroking that do not involve genital contact or penetration</a:t>
            </a:r>
          </a:p>
          <a:p>
            <a:r>
              <a:rPr lang="en-US" altLang="en-US" dirty="0"/>
              <a:t>Another key to safeguarding your sexual health is communicating with your partner or prospective partner about sex</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Using Condoms</a:t>
            </a:r>
          </a:p>
        </p:txBody>
      </p:sp>
      <p:sp>
        <p:nvSpPr>
          <p:cNvPr id="22531" name="Text Placeholder 99"/>
          <p:cNvSpPr>
            <a:spLocks noGrp="1"/>
          </p:cNvSpPr>
          <p:nvPr>
            <p:ph idx="1"/>
          </p:nvPr>
        </p:nvSpPr>
        <p:spPr/>
        <p:txBody>
          <a:bodyPr/>
          <a:lstStyle/>
          <a:p>
            <a:r>
              <a:rPr lang="en-US" altLang="en-US" b="1" dirty="0"/>
              <a:t>Condom</a:t>
            </a:r>
            <a:r>
              <a:rPr lang="en-US" altLang="en-US" dirty="0"/>
              <a:t> (or </a:t>
            </a:r>
            <a:r>
              <a:rPr lang="en-US" altLang="en-US" i="1" dirty="0"/>
              <a:t>male condom</a:t>
            </a:r>
            <a:r>
              <a:rPr lang="en-US" altLang="en-US" dirty="0"/>
              <a:t>) fits over the erect penis and provides a barrier against infection or pregnancy</a:t>
            </a:r>
          </a:p>
          <a:p>
            <a:pPr>
              <a:spcBef>
                <a:spcPts val="1800"/>
              </a:spcBef>
            </a:pPr>
            <a:r>
              <a:rPr lang="en-US" altLang="en-US" b="1" dirty="0"/>
              <a:t>Female condom </a:t>
            </a:r>
            <a:r>
              <a:rPr lang="en-US" altLang="en-US" dirty="0"/>
              <a:t>is inserted into the vagina and covers more of the genital area</a:t>
            </a:r>
          </a:p>
          <a:p>
            <a:pPr>
              <a:spcBef>
                <a:spcPts val="1800"/>
              </a:spcBef>
            </a:pPr>
            <a:r>
              <a:rPr lang="en-US" altLang="en-US" dirty="0"/>
              <a:t>Spermicidal foam may also be used</a:t>
            </a:r>
          </a:p>
          <a:p>
            <a:pPr>
              <a:spcBef>
                <a:spcPts val="1800"/>
              </a:spcBef>
            </a:pPr>
            <a:r>
              <a:rPr lang="en-US" altLang="en-US" dirty="0"/>
              <a:t>Pre-exposure prophylaxis (PrEP) pills taken in combination with condoms are used for people at high risk for HIV</a:t>
            </a:r>
          </a:p>
          <a:p>
            <a:pPr>
              <a:spcBef>
                <a:spcPts val="1800"/>
              </a:spcBef>
            </a:pPr>
            <a:r>
              <a:rPr lang="en-US" altLang="en-US" dirty="0"/>
              <a:t>Dental dams should be used during oral sex</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5998559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New Generation of Condoms</a:t>
            </a:r>
          </a:p>
        </p:txBody>
      </p:sp>
      <p:sp>
        <p:nvSpPr>
          <p:cNvPr id="4" name="Text Placeholder 99">
            <a:extLst>
              <a:ext uri="{FF2B5EF4-FFF2-40B4-BE49-F238E27FC236}">
                <a16:creationId xmlns="" xmlns:a16="http://schemas.microsoft.com/office/drawing/2014/main" id="{27B31B86-9CEC-4FAC-86F3-A9C5C19BD678}"/>
              </a:ext>
            </a:extLst>
          </p:cNvPr>
          <p:cNvSpPr>
            <a:spLocks noGrp="1"/>
          </p:cNvSpPr>
          <p:nvPr>
            <p:ph idx="1"/>
          </p:nvPr>
        </p:nvSpPr>
        <p:spPr/>
        <p:txBody>
          <a:bodyPr/>
          <a:lstStyle/>
          <a:p>
            <a:r>
              <a:rPr lang="en-US" dirty="0"/>
              <a:t>Primary advances have been the change to latex condoms and the inclusion of a reservoir tip</a:t>
            </a:r>
          </a:p>
          <a:p>
            <a:r>
              <a:rPr lang="en-US" dirty="0"/>
              <a:t>Inconsistent use of condoms is a problem</a:t>
            </a:r>
          </a:p>
          <a:p>
            <a:pPr lvl="1"/>
            <a:r>
              <a:rPr lang="en-US" dirty="0"/>
              <a:t>Non-use of condoms is a major contributor to increased HIV infections among gay men</a:t>
            </a:r>
          </a:p>
          <a:p>
            <a:pPr lvl="1"/>
            <a:r>
              <a:rPr lang="en-US" dirty="0"/>
              <a:t>College students are more likely to have unprotected sex as they progress from freshmen to seniors</a:t>
            </a:r>
          </a:p>
          <a:p>
            <a:r>
              <a:rPr lang="en-US" dirty="0"/>
              <a:t>Gates Foundation is funding development of a new generation of condoms with the aim of increasing their use and their effectiveness</a:t>
            </a:r>
          </a:p>
        </p:txBody>
      </p:sp>
      <p:sp>
        <p:nvSpPr>
          <p:cNvPr id="5" name="Text Placeholder 4" hidden="1">
            <a:extLst>
              <a:ext uri="{FF2B5EF4-FFF2-40B4-BE49-F238E27FC236}">
                <a16:creationId xmlns="" xmlns:a16="http://schemas.microsoft.com/office/drawing/2014/main" id="{4C400F35-760D-4F08-A062-66CBBB076982}"/>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7059508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Communicating About Sex</a:t>
            </a:r>
          </a:p>
        </p:txBody>
      </p:sp>
      <p:sp>
        <p:nvSpPr>
          <p:cNvPr id="3" name="Text Placeholder 99"/>
          <p:cNvSpPr>
            <a:spLocks noGrp="1"/>
          </p:cNvSpPr>
          <p:nvPr>
            <p:ph idx="1"/>
          </p:nvPr>
        </p:nvSpPr>
        <p:spPr/>
        <p:txBody>
          <a:bodyPr/>
          <a:lstStyle/>
          <a:p>
            <a:r>
              <a:rPr lang="en-US" dirty="0"/>
              <a:t>Communication is another key to safeguarding </a:t>
            </a:r>
            <a:br>
              <a:rPr lang="en-US" dirty="0"/>
            </a:br>
            <a:r>
              <a:rPr lang="en-US" dirty="0"/>
              <a:t>your health</a:t>
            </a:r>
          </a:p>
          <a:p>
            <a:r>
              <a:rPr lang="en-US" dirty="0"/>
              <a:t>Questions to ask:</a:t>
            </a:r>
          </a:p>
          <a:p>
            <a:pPr lvl="1"/>
            <a:r>
              <a:rPr lang="en-US" dirty="0"/>
              <a:t>Are you having sex with anyone else?</a:t>
            </a:r>
          </a:p>
          <a:p>
            <a:pPr lvl="1"/>
            <a:r>
              <a:rPr lang="en-US" dirty="0"/>
              <a:t>Have you ever had an STI?</a:t>
            </a:r>
          </a:p>
          <a:p>
            <a:pPr lvl="1"/>
            <a:r>
              <a:rPr lang="en-US" dirty="0"/>
              <a:t>How many sexual partners have you had? As far as you know, did any of them ever have an STI?</a:t>
            </a:r>
          </a:p>
          <a:p>
            <a:pPr lvl="1"/>
            <a:r>
              <a:rPr lang="en-US" dirty="0"/>
              <a:t>When was the last time you were tested for STIs? Would you be willing to get tested along with me?</a:t>
            </a:r>
          </a:p>
          <a:p>
            <a:pPr lvl="1"/>
            <a:r>
              <a:rPr lang="en-US" dirty="0"/>
              <a:t>Are you willing to use condoms?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1612797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Sex and </a:t>
            </a:r>
            <a:r>
              <a:rPr lang="en-US" dirty="0" smtClean="0"/>
              <a:t>Culture:</a:t>
            </a:r>
            <a:r>
              <a:rPr lang="en-US" baseline="0" dirty="0" smtClean="0"/>
              <a:t> </a:t>
            </a:r>
            <a:r>
              <a:rPr lang="en-US" dirty="0" smtClean="0"/>
              <a:t>Issues </a:t>
            </a:r>
            <a:r>
              <a:rPr lang="en-US" dirty="0"/>
              <a:t>for the 21st Century</a:t>
            </a:r>
          </a:p>
        </p:txBody>
      </p:sp>
      <p:sp>
        <p:nvSpPr>
          <p:cNvPr id="23555" name="Text Placeholder 99"/>
          <p:cNvSpPr>
            <a:spLocks noGrp="1"/>
          </p:cNvSpPr>
          <p:nvPr>
            <p:ph idx="1"/>
          </p:nvPr>
        </p:nvSpPr>
        <p:spPr/>
        <p:txBody>
          <a:bodyPr/>
          <a:lstStyle/>
          <a:p>
            <a:r>
              <a:rPr lang="en-US" altLang="en-US" dirty="0"/>
              <a:t>Hooking up: casual sexual contact between nondating partners without an expectation of forming a committed relationship</a:t>
            </a:r>
          </a:p>
          <a:p>
            <a:pPr lvl="1"/>
            <a:r>
              <a:rPr lang="en-US" altLang="en-US" dirty="0"/>
              <a:t>Hook-up culture forgoes traditional dating in favor of attending parties or going to bars in large groups to party, then hooking up for sex with casual friends or strangers</a:t>
            </a:r>
          </a:p>
          <a:p>
            <a:pPr lvl="1"/>
            <a:r>
              <a:rPr lang="en-US" altLang="en-US" dirty="0"/>
              <a:t>Between 66% and 80% of college students hook up at some point in their college careers</a:t>
            </a:r>
          </a:p>
          <a:p>
            <a:pPr lvl="1"/>
            <a:r>
              <a:rPr lang="en-US" altLang="en-US" dirty="0"/>
              <a:t>Theme parties and alcohol fuel hook-ups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Abstinence</a:t>
            </a:r>
            <a:endParaRPr lang="en-US" dirty="0"/>
          </a:p>
        </p:txBody>
      </p:sp>
      <p:sp>
        <p:nvSpPr>
          <p:cNvPr id="23555" name="Text Placeholder 99"/>
          <p:cNvSpPr>
            <a:spLocks noGrp="1"/>
          </p:cNvSpPr>
          <p:nvPr>
            <p:ph idx="1"/>
          </p:nvPr>
        </p:nvSpPr>
        <p:spPr/>
        <p:txBody>
          <a:bodyPr/>
          <a:lstStyle/>
          <a:p>
            <a:r>
              <a:rPr lang="en-US" altLang="en-US" dirty="0"/>
              <a:t>Running counter to the hook-up culture are college students who are in favor of sexual abstinence</a:t>
            </a:r>
          </a:p>
          <a:p>
            <a:pPr lvl="1"/>
            <a:r>
              <a:rPr lang="en-US" altLang="en-US" dirty="0"/>
              <a:t>These students can be stigmatized, marginalized, or alienated</a:t>
            </a:r>
          </a:p>
          <a:p>
            <a:r>
              <a:rPr lang="en-US" altLang="en-US" dirty="0"/>
              <a:t>Growing number of groups of conservative college students believe in abstinence until marriage</a:t>
            </a:r>
          </a:p>
          <a:p>
            <a:pPr lvl="1"/>
            <a:r>
              <a:rPr lang="en-US" altLang="en-US" dirty="0"/>
              <a:t>Princeton’s Anscombe Society</a:t>
            </a:r>
          </a:p>
          <a:p>
            <a:pPr lvl="1"/>
            <a:r>
              <a:rPr lang="en-US" altLang="en-US" dirty="0"/>
              <a:t>Harvard’s True Love Revolution</a:t>
            </a:r>
          </a:p>
          <a:p>
            <a:pPr lvl="1"/>
            <a:r>
              <a:rPr lang="en-US" altLang="en-US" dirty="0"/>
              <a:t>The Love and Fidelity Network</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68349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Condom Accessibility </a:t>
            </a:r>
            <a:r>
              <a:rPr lang="en-US" altLang="en-US" dirty="0" smtClean="0"/>
              <a:t>on</a:t>
            </a:r>
            <a:r>
              <a:rPr lang="en-US" altLang="en-US" baseline="0" dirty="0" smtClean="0"/>
              <a:t> </a:t>
            </a:r>
            <a:r>
              <a:rPr lang="en-US" altLang="en-US" dirty="0" smtClean="0"/>
              <a:t>College </a:t>
            </a:r>
            <a:r>
              <a:rPr lang="en-US" altLang="en-US" dirty="0"/>
              <a:t>Campuses</a:t>
            </a:r>
            <a:endParaRPr lang="en-US" dirty="0"/>
          </a:p>
        </p:txBody>
      </p:sp>
      <p:sp>
        <p:nvSpPr>
          <p:cNvPr id="23555" name="Text Placeholder 99"/>
          <p:cNvSpPr>
            <a:spLocks noGrp="1"/>
          </p:cNvSpPr>
          <p:nvPr>
            <p:ph idx="1"/>
          </p:nvPr>
        </p:nvSpPr>
        <p:spPr/>
        <p:txBody>
          <a:bodyPr/>
          <a:lstStyle/>
          <a:p>
            <a:r>
              <a:rPr lang="en-US" altLang="en-US" dirty="0"/>
              <a:t>Eighty-seven percent of college students report having had intercourse</a:t>
            </a:r>
          </a:p>
          <a:p>
            <a:pPr lvl="1"/>
            <a:r>
              <a:rPr lang="en-US" altLang="en-US" dirty="0"/>
              <a:t>Only about half of college students engaging in vaginal sex use a condom</a:t>
            </a:r>
          </a:p>
          <a:p>
            <a:pPr lvl="1"/>
            <a:r>
              <a:rPr lang="en-US" altLang="en-US" dirty="0"/>
              <a:t>Condom dispensers provide a low-cost, high-impact way to distribute free condoms on college campuses</a:t>
            </a:r>
          </a:p>
        </p:txBody>
      </p:sp>
      <p:sp>
        <p:nvSpPr>
          <p:cNvPr id="5" name="Text Placeholder 4" hidden="1">
            <a:extLst>
              <a:ext uri="{FF2B5EF4-FFF2-40B4-BE49-F238E27FC236}">
                <a16:creationId xmlns="" xmlns:a16="http://schemas.microsoft.com/office/drawing/2014/main" id="{20652E6E-C59C-4C90-BF83-3C7ACC1F53B8}"/>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3103957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Stealthing: Is it a Criminal Act?</a:t>
            </a:r>
            <a:endParaRPr lang="en-US" dirty="0"/>
          </a:p>
        </p:txBody>
      </p:sp>
      <p:sp>
        <p:nvSpPr>
          <p:cNvPr id="23555" name="Text Placeholder 99"/>
          <p:cNvSpPr>
            <a:spLocks noGrp="1"/>
          </p:cNvSpPr>
          <p:nvPr>
            <p:ph idx="1"/>
          </p:nvPr>
        </p:nvSpPr>
        <p:spPr/>
        <p:txBody>
          <a:bodyPr/>
          <a:lstStyle/>
          <a:p>
            <a:r>
              <a:rPr lang="en-US" altLang="en-US" dirty="0"/>
              <a:t>Disturbing new trend is stealthing: intentionally removing a condom during sex without consent or knowledge of the sexual partner</a:t>
            </a:r>
          </a:p>
          <a:p>
            <a:r>
              <a:rPr lang="en-US" altLang="en-US" dirty="0"/>
              <a:t>Law has been largely silent on stealthing</a:t>
            </a:r>
          </a:p>
        </p:txBody>
      </p:sp>
      <p:sp>
        <p:nvSpPr>
          <p:cNvPr id="5" name="Text Placeholder 4" hidden="1">
            <a:extLst>
              <a:ext uri="{FF2B5EF4-FFF2-40B4-BE49-F238E27FC236}">
                <a16:creationId xmlns="" xmlns:a16="http://schemas.microsoft.com/office/drawing/2014/main" id="{20652E6E-C59C-4C90-BF83-3C7ACC1F53B8}"/>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9005391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2100" y="5105400"/>
            <a:ext cx="6134100" cy="566738"/>
          </a:xfrm>
        </p:spPr>
        <p:txBody>
          <a:bodyPr/>
          <a:lstStyle/>
          <a:p>
            <a:r>
              <a:rPr lang="en-US" dirty="0"/>
              <a:t>F</a:t>
            </a:r>
            <a:r>
              <a:rPr lang="en-US" sz="2400" b="1" dirty="0">
                <a:solidFill>
                  <a:schemeClr val="bg2"/>
                </a:solidFill>
              </a:rPr>
              <a:t>igure 11.1 </a:t>
            </a:r>
            <a:r>
              <a:rPr lang="en-US" sz="2000" b="1" dirty="0">
                <a:solidFill>
                  <a:schemeClr val="tx1"/>
                </a:solidFill>
              </a:rPr>
              <a:t>Female sexual and reproductive anatomy.</a:t>
            </a:r>
            <a:endParaRPr lang="en-US" sz="2400" b="1" dirty="0">
              <a:solidFill>
                <a:schemeClr val="tx1"/>
              </a:solidFill>
            </a:endParaRPr>
          </a:p>
        </p:txBody>
      </p:sp>
      <p:sp>
        <p:nvSpPr>
          <p:cNvPr id="4" name="Text Placeholder 3"/>
          <p:cNvSpPr>
            <a:spLocks noGrp="1"/>
          </p:cNvSpPr>
          <p:nvPr>
            <p:ph type="body" sz="half" idx="2"/>
          </p:nvPr>
        </p:nvSpPr>
        <p:spPr>
          <a:xfrm>
            <a:off x="1562100" y="5748338"/>
            <a:ext cx="6019800" cy="609600"/>
          </a:xfrm>
        </p:spPr>
        <p:txBody>
          <a:bodyPr/>
          <a:lstStyle/>
          <a:p>
            <a:r>
              <a:rPr lang="en-US" dirty="0"/>
              <a:t>(a) External organs; (b) internal organs.</a:t>
            </a:r>
          </a:p>
        </p:txBody>
      </p:sp>
      <p:pic>
        <p:nvPicPr>
          <p:cNvPr id="6" name="Picture" descr="The female sex organs are responsible for the production of ova and, if pregnancy occurs, the development of the fetus."/>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5934" b="-6250"/>
          <a:stretch/>
        </p:blipFill>
        <p:spPr>
          <a:xfrm>
            <a:off x="1119554" y="1219199"/>
            <a:ext cx="6904892" cy="2895601"/>
          </a:xfrm>
        </p:spPr>
      </p:pic>
      <p:sp>
        <p:nvSpPr>
          <p:cNvPr id="8" name="Text Placeholder 7"/>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Cybersex and Sexting</a:t>
            </a:r>
          </a:p>
        </p:txBody>
      </p:sp>
      <p:sp>
        <p:nvSpPr>
          <p:cNvPr id="23555" name="Text Placeholder 99"/>
          <p:cNvSpPr>
            <a:spLocks noGrp="1"/>
          </p:cNvSpPr>
          <p:nvPr>
            <p:ph idx="1"/>
          </p:nvPr>
        </p:nvSpPr>
        <p:spPr/>
        <p:txBody>
          <a:bodyPr/>
          <a:lstStyle/>
          <a:p>
            <a:r>
              <a:rPr lang="en-US" altLang="en-US" dirty="0"/>
              <a:t>Cybersex: virtual sexual encounters on the Internet including online porn, real-time interactions, and multimedia software</a:t>
            </a:r>
          </a:p>
          <a:p>
            <a:r>
              <a:rPr lang="en-US" altLang="en-US" dirty="0"/>
              <a:t>Sexting: sending nude, sexually explicit messages electronically, mostly by cell phone</a:t>
            </a:r>
          </a:p>
          <a:p>
            <a:pPr lvl="1"/>
            <a:r>
              <a:rPr lang="en-US" altLang="en-US" dirty="0"/>
              <a:t>About 80% of college students engage in sexting</a:t>
            </a:r>
          </a:p>
          <a:p>
            <a:pPr lvl="1"/>
            <a:r>
              <a:rPr lang="en-US" altLang="en-US" dirty="0"/>
              <a:t>Risk embarrassment or career damage if their phone is misplaced, stolen, or hacked</a:t>
            </a:r>
          </a:p>
        </p:txBody>
      </p:sp>
      <p:sp>
        <p:nvSpPr>
          <p:cNvPr id="5" name="Text Placeholder 4" hidden="1">
            <a:extLst>
              <a:ext uri="{FF2B5EF4-FFF2-40B4-BE49-F238E27FC236}">
                <a16:creationId xmlns="" xmlns:a16="http://schemas.microsoft.com/office/drawing/2014/main" id="{9061702A-B360-45B7-B20A-1A801178E21E}"/>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2568775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Internet Pornography</a:t>
            </a:r>
          </a:p>
        </p:txBody>
      </p:sp>
      <p:sp>
        <p:nvSpPr>
          <p:cNvPr id="23555" name="Text Placeholder 99"/>
          <p:cNvSpPr>
            <a:spLocks noGrp="1"/>
          </p:cNvSpPr>
          <p:nvPr>
            <p:ph idx="1"/>
          </p:nvPr>
        </p:nvSpPr>
        <p:spPr/>
        <p:txBody>
          <a:bodyPr/>
          <a:lstStyle/>
          <a:p>
            <a:r>
              <a:rPr lang="en-US" altLang="en-US" dirty="0"/>
              <a:t>Internet has vastly increased pornography’s availability</a:t>
            </a:r>
          </a:p>
          <a:p>
            <a:pPr lvl="1"/>
            <a:r>
              <a:rPr lang="en-US" altLang="en-US" dirty="0"/>
              <a:t>According to one report, one in four Internet users looks at a pornography website in any given month</a:t>
            </a:r>
          </a:p>
          <a:p>
            <a:pPr lvl="1"/>
            <a:r>
              <a:rPr lang="en-US" altLang="en-US" dirty="0"/>
              <a:t>Some sexual health experts argue that Internet pornography reduces health-risk behaviors by managing sex drive effectively and safely</a:t>
            </a:r>
          </a:p>
          <a:p>
            <a:r>
              <a:rPr lang="en-US" altLang="en-US" dirty="0"/>
              <a:t>Viewing pornography does seem to have negative effects on relationships</a:t>
            </a:r>
          </a:p>
          <a:p>
            <a:pPr lvl="1"/>
            <a:r>
              <a:rPr lang="en-US" altLang="en-US" dirty="0"/>
              <a:t>Internet infidelity is an emotional or physical relationship from Internet usage that is viewed by one partner as a breach of their relationship intimacy contract</a:t>
            </a:r>
          </a:p>
        </p:txBody>
      </p:sp>
      <p:sp>
        <p:nvSpPr>
          <p:cNvPr id="5" name="Text Placeholder 4" hidden="1">
            <a:extLst>
              <a:ext uri="{FF2B5EF4-FFF2-40B4-BE49-F238E27FC236}">
                <a16:creationId xmlns="" xmlns:a16="http://schemas.microsoft.com/office/drawing/2014/main" id="{B09A8990-C6B2-4CA5-A8E5-19991F69FAE1}"/>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7692355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Revenge Porn and Revenge Sex</a:t>
            </a:r>
          </a:p>
        </p:txBody>
      </p:sp>
      <p:sp>
        <p:nvSpPr>
          <p:cNvPr id="23555" name="Text Placeholder 99"/>
          <p:cNvSpPr>
            <a:spLocks noGrp="1"/>
          </p:cNvSpPr>
          <p:nvPr>
            <p:ph idx="1"/>
          </p:nvPr>
        </p:nvSpPr>
        <p:spPr/>
        <p:txBody>
          <a:bodyPr/>
          <a:lstStyle/>
          <a:p>
            <a:r>
              <a:rPr lang="en-US" altLang="en-US" dirty="0"/>
              <a:t>Revenge porn: uploading explicit photos by a jilted </a:t>
            </a:r>
            <a:br>
              <a:rPr lang="en-US" altLang="en-US" dirty="0"/>
            </a:br>
            <a:r>
              <a:rPr lang="en-US" altLang="en-US" dirty="0"/>
              <a:t>ex-lover/partner or someone seeking to humiliate or expose the victim</a:t>
            </a:r>
          </a:p>
          <a:p>
            <a:pPr lvl="1"/>
            <a:r>
              <a:rPr lang="en-US" altLang="en-US" dirty="0"/>
              <a:t>Most common form is publishing </a:t>
            </a:r>
            <a:r>
              <a:rPr lang="en-US" dirty="0"/>
              <a:t>a sext from one former lover to another </a:t>
            </a:r>
          </a:p>
          <a:p>
            <a:pPr lvl="1"/>
            <a:r>
              <a:rPr lang="en-US" altLang="en-US" dirty="0"/>
              <a:t>Most states do not view the posting of a person’s personal information and photos without their consent a crime</a:t>
            </a:r>
          </a:p>
          <a:p>
            <a:r>
              <a:rPr lang="en-US" altLang="en-US" dirty="0"/>
              <a:t>Revenge (rebound) sex: sex to compensate for hurt feelings associated with getting “dumped”</a:t>
            </a:r>
          </a:p>
          <a:p>
            <a:pPr lvl="1"/>
            <a:r>
              <a:rPr lang="en-US" altLang="en-US" dirty="0"/>
              <a:t>Tendency to indulge in it declines over time</a:t>
            </a:r>
          </a:p>
        </p:txBody>
      </p:sp>
      <p:sp>
        <p:nvSpPr>
          <p:cNvPr id="5" name="Text Placeholder 4" hidden="1">
            <a:extLst>
              <a:ext uri="{FF2B5EF4-FFF2-40B4-BE49-F238E27FC236}">
                <a16:creationId xmlns="" xmlns:a16="http://schemas.microsoft.com/office/drawing/2014/main" id="{E49F0327-707D-4DAB-8E87-3FD013C13C94}"/>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7602229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College Students and Sex Trafficking</a:t>
            </a:r>
          </a:p>
        </p:txBody>
      </p:sp>
      <p:sp>
        <p:nvSpPr>
          <p:cNvPr id="23555" name="Text Placeholder 99"/>
          <p:cNvSpPr>
            <a:spLocks noGrp="1"/>
          </p:cNvSpPr>
          <p:nvPr>
            <p:ph idx="1"/>
          </p:nvPr>
        </p:nvSpPr>
        <p:spPr/>
        <p:txBody>
          <a:bodyPr/>
          <a:lstStyle/>
          <a:p>
            <a:r>
              <a:rPr lang="en-US" altLang="en-US" dirty="0"/>
              <a:t>Sex trafficking: the use of force, fraud, or coercion to push a person into commercial sex exploitation</a:t>
            </a:r>
          </a:p>
          <a:p>
            <a:pPr lvl="1"/>
            <a:r>
              <a:rPr lang="en-US" altLang="en-US" dirty="0"/>
              <a:t>Commercial sex exploitation includes the promotion of sex acts that include prostitution, pornography, and sexual performance for money, drugs, shelter, food, or clothing</a:t>
            </a:r>
          </a:p>
          <a:p>
            <a:pPr lvl="1"/>
            <a:r>
              <a:rPr lang="en-US" altLang="en-US" dirty="0"/>
              <a:t>Many are not aware that it is a public health problem or that college students could be victims of it</a:t>
            </a:r>
          </a:p>
        </p:txBody>
      </p:sp>
      <p:sp>
        <p:nvSpPr>
          <p:cNvPr id="5" name="Text Placeholder 4" hidden="1">
            <a:extLst>
              <a:ext uri="{FF2B5EF4-FFF2-40B4-BE49-F238E27FC236}">
                <a16:creationId xmlns="" xmlns:a16="http://schemas.microsoft.com/office/drawing/2014/main" id="{4987718A-7C42-45E0-B6B7-197363A05DD9}"/>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7243204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Future of Sex</a:t>
            </a:r>
          </a:p>
        </p:txBody>
      </p:sp>
      <p:sp>
        <p:nvSpPr>
          <p:cNvPr id="4" name="Text Placeholder 99">
            <a:extLst>
              <a:ext uri="{FF2B5EF4-FFF2-40B4-BE49-F238E27FC236}">
                <a16:creationId xmlns="" xmlns:a16="http://schemas.microsoft.com/office/drawing/2014/main" id="{2C441BA7-0F1B-49D7-A00B-24CFF8CE86B5}"/>
              </a:ext>
            </a:extLst>
          </p:cNvPr>
          <p:cNvSpPr>
            <a:spLocks noGrp="1"/>
          </p:cNvSpPr>
          <p:nvPr>
            <p:ph idx="1"/>
          </p:nvPr>
        </p:nvSpPr>
        <p:spPr/>
        <p:txBody>
          <a:bodyPr/>
          <a:lstStyle/>
          <a:p>
            <a:r>
              <a:rPr lang="en-US" dirty="0"/>
              <a:t>Sex technology has been evolving with the help of several innovations</a:t>
            </a:r>
          </a:p>
          <a:p>
            <a:pPr lvl="1"/>
            <a:r>
              <a:rPr lang="en-US" dirty="0"/>
              <a:t>Virtual reality: immersive entertainment</a:t>
            </a:r>
          </a:p>
          <a:p>
            <a:pPr lvl="1"/>
            <a:r>
              <a:rPr lang="en-US" dirty="0"/>
              <a:t>Teledildonics: remote use of sex toys via the Internet</a:t>
            </a:r>
          </a:p>
          <a:p>
            <a:pPr lvl="1"/>
            <a:r>
              <a:rPr lang="en-US" dirty="0"/>
              <a:t>Augmented reality: an advanced virtual reality</a:t>
            </a:r>
          </a:p>
          <a:p>
            <a:pPr lvl="1"/>
            <a:r>
              <a:rPr lang="en-US" dirty="0"/>
              <a:t>Direct neurostimulation: skin sensors enable users to see, hear, taste, smell, and feel sexual pleasure</a:t>
            </a:r>
          </a:p>
          <a:p>
            <a:pPr lvl="1"/>
            <a:r>
              <a:rPr lang="en-US" dirty="0"/>
              <a:t>Affective technology: sensors that may enable online users to share their degree of sexual arousal with each other</a:t>
            </a:r>
          </a:p>
          <a:p>
            <a:pPr lvl="1"/>
            <a:r>
              <a:rPr lang="en-US" dirty="0"/>
              <a:t>Sex robots: some envision lifelike pleasure robots by 2050</a:t>
            </a:r>
          </a:p>
        </p:txBody>
      </p:sp>
      <p:sp>
        <p:nvSpPr>
          <p:cNvPr id="7" name="Text Placeholder 6" hidden="1">
            <a:extLst>
              <a:ext uri="{FF2B5EF4-FFF2-40B4-BE49-F238E27FC236}">
                <a16:creationId xmlns="" xmlns:a16="http://schemas.microsoft.com/office/drawing/2014/main" id="{65E22210-01AE-4AEE-9F35-E2521076D508}"/>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6344128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Misuse of ED Drugs by Young Men</a:t>
            </a:r>
          </a:p>
        </p:txBody>
      </p:sp>
      <p:sp>
        <p:nvSpPr>
          <p:cNvPr id="21507" name="Text Placeholder 99"/>
          <p:cNvSpPr>
            <a:spLocks noGrp="1"/>
          </p:cNvSpPr>
          <p:nvPr>
            <p:ph idx="1"/>
          </p:nvPr>
        </p:nvSpPr>
        <p:spPr/>
        <p:txBody>
          <a:bodyPr/>
          <a:lstStyle/>
          <a:p>
            <a:r>
              <a:rPr lang="en-US" altLang="en-US" dirty="0"/>
              <a:t>Viagra and ED drugs are taken by young men who mistakenly believe they will quickly and easily attain an erection that will allow them to have sex for hours</a:t>
            </a:r>
          </a:p>
          <a:p>
            <a:r>
              <a:rPr lang="en-US" altLang="en-US" dirty="0"/>
              <a:t>Any effect these drugs seem to have is more likely a placebo effect</a:t>
            </a:r>
          </a:p>
          <a:p>
            <a:r>
              <a:rPr lang="en-US" altLang="en-US" dirty="0"/>
              <a:t>Combining ED drugs with alcohol or illicit substances can be life-threatening</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8768595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Aphrodisiacs</a:t>
            </a:r>
          </a:p>
        </p:txBody>
      </p:sp>
      <p:sp>
        <p:nvSpPr>
          <p:cNvPr id="3" name="Text Placeholder 99"/>
          <p:cNvSpPr>
            <a:spLocks noGrp="1"/>
          </p:cNvSpPr>
          <p:nvPr>
            <p:ph idx="1"/>
          </p:nvPr>
        </p:nvSpPr>
        <p:spPr/>
        <p:txBody>
          <a:bodyPr/>
          <a:lstStyle/>
          <a:p>
            <a:r>
              <a:rPr lang="en-US" dirty="0"/>
              <a:t>Aphrodisiacs include drugs, perfumes, and some foods resembling male and female anatomy used as the magic potion for enhancing sexual pleasure</a:t>
            </a:r>
          </a:p>
          <a:p>
            <a:r>
              <a:rPr lang="en-US" dirty="0"/>
              <a:t>Use of drugs for sexual pleasure has long been a part of the American culture</a:t>
            </a:r>
          </a:p>
          <a:p>
            <a:pPr lvl="1"/>
            <a:r>
              <a:rPr lang="en-US" dirty="0"/>
              <a:t>Scientists have mixed views about their effectiveness</a:t>
            </a:r>
          </a:p>
          <a:p>
            <a:pPr lvl="1"/>
            <a:r>
              <a:rPr lang="en-US" dirty="0"/>
              <a:t>Use of crystal meth in “party-and-play” sex marathons</a:t>
            </a:r>
          </a:p>
          <a:p>
            <a:pPr lvl="2"/>
            <a:r>
              <a:rPr lang="en-US" dirty="0"/>
              <a:t>Often result in trauma to sex organs that increases risk for STIs</a:t>
            </a:r>
          </a:p>
          <a:p>
            <a:pPr lvl="2"/>
            <a:r>
              <a:rPr lang="en-US" dirty="0"/>
              <a:t>Crystal meth can also cause erectile dysfunction</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442874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a:t>
            </a:r>
          </a:p>
        </p:txBody>
      </p:sp>
      <p:sp>
        <p:nvSpPr>
          <p:cNvPr id="3" name="Text Placeholder 99"/>
          <p:cNvSpPr>
            <a:spLocks noGrp="1"/>
          </p:cNvSpPr>
          <p:nvPr>
            <p:ph idx="1"/>
          </p:nvPr>
        </p:nvSpPr>
        <p:spPr/>
        <p:txBody>
          <a:bodyPr/>
          <a:lstStyle/>
          <a:p>
            <a:r>
              <a:rPr lang="en-US" dirty="0"/>
              <a:t>How do the sex organs function, and what are the components of sexual response?</a:t>
            </a:r>
          </a:p>
          <a:p>
            <a:r>
              <a:rPr lang="en-US" dirty="0"/>
              <a:t>What are the common varieties of sexual behavior?</a:t>
            </a:r>
          </a:p>
          <a:p>
            <a:r>
              <a:rPr lang="en-US" dirty="0"/>
              <a:t>What are sexual dysfunctions in males and in females?</a:t>
            </a:r>
          </a:p>
          <a:p>
            <a:r>
              <a:rPr lang="en-US" dirty="0"/>
              <a:t>What are the best ways to protect your sexual health?</a:t>
            </a:r>
          </a:p>
          <a:p>
            <a:r>
              <a:rPr lang="en-US" dirty="0"/>
              <a:t>What are important sex-related issues in the 21st century?</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744406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685800" y="2514600"/>
            <a:ext cx="7772400" cy="1362075"/>
          </a:xfrm>
        </p:spPr>
        <p:txBody>
          <a:bodyPr anchor="ctr"/>
          <a:lstStyle/>
          <a:p>
            <a:pPr algn="ctr"/>
            <a:r>
              <a:rPr lang="en-US" cap="none" dirty="0" smtClean="0"/>
              <a:t>Accessibility Content: Text Alternatives For Images</a:t>
            </a:r>
            <a:endParaRPr lang="en-US" cap="none" dirty="0"/>
          </a:p>
        </p:txBody>
      </p:sp>
    </p:spTree>
    <p:extLst>
      <p:ext uri="{BB962C8B-B14F-4D97-AF65-F5344CB8AC3E}">
        <p14:creationId xmlns:p14="http://schemas.microsoft.com/office/powerpoint/2010/main" val="2821979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a:t>
            </a:r>
          </a:p>
        </p:txBody>
      </p:sp>
      <p:sp>
        <p:nvSpPr>
          <p:cNvPr id="3" name="Text Placeholder 2"/>
          <p:cNvSpPr>
            <a:spLocks noGrp="1"/>
          </p:cNvSpPr>
          <p:nvPr>
            <p:ph type="body" idx="1"/>
          </p:nvPr>
        </p:nvSpPr>
        <p:spPr/>
        <p:txBody>
          <a:bodyPr/>
          <a:lstStyle/>
          <a:p>
            <a:r>
              <a:rPr lang="en-US" dirty="0"/>
              <a:t>Image Descriptions for Unsighted Students</a:t>
            </a:r>
          </a:p>
        </p:txBody>
      </p:sp>
    </p:spTree>
    <p:extLst>
      <p:ext uri="{BB962C8B-B14F-4D97-AF65-F5344CB8AC3E}">
        <p14:creationId xmlns:p14="http://schemas.microsoft.com/office/powerpoint/2010/main" val="1341659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5105400"/>
            <a:ext cx="5943600" cy="566738"/>
          </a:xfrm>
        </p:spPr>
        <p:txBody>
          <a:bodyPr/>
          <a:lstStyle/>
          <a:p>
            <a:r>
              <a:rPr lang="en-US" dirty="0"/>
              <a:t>F</a:t>
            </a:r>
            <a:r>
              <a:rPr lang="en-US" sz="2400" b="1" dirty="0">
                <a:solidFill>
                  <a:schemeClr val="bg2"/>
                </a:solidFill>
              </a:rPr>
              <a:t>igure 11.2 </a:t>
            </a:r>
            <a:r>
              <a:rPr lang="en-US" sz="2000" b="1" dirty="0">
                <a:solidFill>
                  <a:schemeClr val="tx1"/>
                </a:solidFill>
              </a:rPr>
              <a:t>Male sexual and reproductive anatomy.</a:t>
            </a:r>
            <a:endParaRPr lang="en-US" sz="2400" b="1" dirty="0">
              <a:solidFill>
                <a:schemeClr val="tx1"/>
              </a:solidFill>
            </a:endParaRPr>
          </a:p>
        </p:txBody>
      </p:sp>
      <p:sp>
        <p:nvSpPr>
          <p:cNvPr id="4" name="Text Placeholder 3"/>
          <p:cNvSpPr>
            <a:spLocks noGrp="1"/>
          </p:cNvSpPr>
          <p:nvPr>
            <p:ph type="body" sz="half" idx="2"/>
          </p:nvPr>
        </p:nvSpPr>
        <p:spPr>
          <a:xfrm>
            <a:off x="1676400" y="5748338"/>
            <a:ext cx="5791200" cy="609600"/>
          </a:xfrm>
        </p:spPr>
        <p:txBody>
          <a:bodyPr/>
          <a:lstStyle/>
          <a:p>
            <a:r>
              <a:rPr lang="en-US" dirty="0"/>
              <a:t>(a)External organs; (b) internal organs.</a:t>
            </a:r>
          </a:p>
        </p:txBody>
      </p:sp>
      <p:pic>
        <p:nvPicPr>
          <p:cNvPr id="7" name="Picture" descr="The male sex organs are responsible for producing sperm and delivering them into the female reproductive system to fertilize the ovum."/>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6780" b="-7161"/>
          <a:stretch/>
        </p:blipFill>
        <p:spPr>
          <a:xfrm>
            <a:off x="277091" y="1143000"/>
            <a:ext cx="8589818" cy="3048001"/>
          </a:xfrm>
        </p:spPr>
      </p:pic>
      <p:sp>
        <p:nvSpPr>
          <p:cNvPr id="6" name="Text Placeholder 5"/>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5" name="Text Placeholder 4"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9600"/>
          </a:xfrm>
        </p:spPr>
        <p:txBody>
          <a:bodyPr/>
          <a:lstStyle/>
          <a:p>
            <a:r>
              <a:rPr lang="en-US" sz="2800" b="1" dirty="0">
                <a:solidFill>
                  <a:schemeClr val="bg2"/>
                </a:solidFill>
              </a:rPr>
              <a:t>Figure 11.1 </a:t>
            </a:r>
            <a:r>
              <a:rPr lang="en-US" sz="2800" b="1" dirty="0" smtClean="0"/>
              <a:t>Female Sexual Anatomy </a:t>
            </a:r>
            <a:r>
              <a:rPr lang="en-US" sz="2800" b="1" dirty="0" smtClean="0">
                <a:solidFill>
                  <a:schemeClr val="bg2"/>
                </a:solidFill>
              </a:rPr>
              <a:t>Text </a:t>
            </a:r>
            <a:r>
              <a:rPr lang="en-US" sz="2800" b="1" dirty="0">
                <a:solidFill>
                  <a:schemeClr val="bg2"/>
                </a:solidFill>
              </a:rPr>
              <a:t>Alternative</a:t>
            </a:r>
          </a:p>
        </p:txBody>
      </p:sp>
      <p:sp>
        <p:nvSpPr>
          <p:cNvPr id="3" name="Text Placeholder 99"/>
          <p:cNvSpPr>
            <a:spLocks noGrp="1"/>
          </p:cNvSpPr>
          <p:nvPr>
            <p:ph idx="1"/>
          </p:nvPr>
        </p:nvSpPr>
        <p:spPr>
          <a:xfrm>
            <a:off x="457200" y="1066800"/>
            <a:ext cx="8229600" cy="5410199"/>
          </a:xfrm>
        </p:spPr>
        <p:txBody>
          <a:bodyPr/>
          <a:lstStyle/>
          <a:p>
            <a:r>
              <a:rPr lang="en-US" sz="2200" dirty="0"/>
              <a:t>External genitalia are called the vulva and include the following:</a:t>
            </a:r>
          </a:p>
          <a:p>
            <a:pPr lvl="1"/>
            <a:r>
              <a:rPr lang="en-US" sz="1800" dirty="0"/>
              <a:t>Mons pubis, a mound of fatty tissue that pads the pubic bone</a:t>
            </a:r>
          </a:p>
          <a:p>
            <a:pPr lvl="1"/>
            <a:r>
              <a:rPr lang="en-US" sz="1800" dirty="0"/>
              <a:t>Labia majora and labia minora, folds of tissue around the entrance to the vagina</a:t>
            </a:r>
          </a:p>
          <a:p>
            <a:pPr lvl="1"/>
            <a:r>
              <a:rPr lang="en-US" sz="1800" dirty="0"/>
              <a:t>Clitoris, about 3 centimeters in length, at the top of the vulva between the lips of the labia minora, which form a protective hood, or prepuce</a:t>
            </a:r>
          </a:p>
          <a:p>
            <a:pPr lvl="1"/>
            <a:r>
              <a:rPr lang="en-US" sz="1800" dirty="0"/>
              <a:t>Urethral opening, located immediately below the clitoris</a:t>
            </a:r>
          </a:p>
          <a:p>
            <a:pPr lvl="1"/>
            <a:r>
              <a:rPr lang="en-US" sz="1800" dirty="0"/>
              <a:t>Vaginal opening</a:t>
            </a:r>
          </a:p>
          <a:p>
            <a:pPr>
              <a:spcBef>
                <a:spcPts val="1800"/>
              </a:spcBef>
            </a:pPr>
            <a:r>
              <a:rPr lang="en-US" sz="2200" dirty="0"/>
              <a:t>Between the bottom of the vulva and the anus is the perineum</a:t>
            </a:r>
          </a:p>
          <a:p>
            <a:pPr>
              <a:spcBef>
                <a:spcPts val="1800"/>
              </a:spcBef>
            </a:pPr>
            <a:r>
              <a:rPr lang="en-US" sz="2200" dirty="0"/>
              <a:t>Internal sex organs include:</a:t>
            </a:r>
          </a:p>
          <a:p>
            <a:pPr lvl="1"/>
            <a:r>
              <a:rPr lang="en-US" sz="1800" dirty="0"/>
              <a:t>Vagina, a hollow tube extending from the vaginal opening to the cervix</a:t>
            </a:r>
          </a:p>
          <a:p>
            <a:pPr lvl="1"/>
            <a:r>
              <a:rPr lang="en-US" sz="1800" dirty="0"/>
              <a:t>Cervix, the lower part of the uterus, extending into the vagina and containing the opening to the uterus</a:t>
            </a:r>
          </a:p>
          <a:p>
            <a:pPr lvl="1"/>
            <a:r>
              <a:rPr lang="en-US" sz="1800" dirty="0"/>
              <a:t>Uterus, approximately the size of a pear, in which a fertilized egg develops</a:t>
            </a:r>
          </a:p>
          <a:p>
            <a:pPr lvl="1"/>
            <a:r>
              <a:rPr lang="en-US" sz="1800" dirty="0"/>
              <a:t>Ovaries, the reproductive glands located on either side of the uterus</a:t>
            </a:r>
          </a:p>
          <a:p>
            <a:pPr lvl="1"/>
            <a:r>
              <a:rPr lang="en-US" sz="1800" dirty="0"/>
              <a:t>Fallopian tubes, extending from the upper sides of the uterus</a:t>
            </a:r>
          </a:p>
        </p:txBody>
      </p:sp>
      <p:sp>
        <p:nvSpPr>
          <p:cNvPr id="4" name="Text Placeholder 3" hidden="1"/>
          <p:cNvSpPr>
            <a:spLocks noGrp="1"/>
          </p:cNvSpPr>
          <p:nvPr>
            <p:ph type="body" sz="quarter" idx="10"/>
          </p:nvPr>
        </p:nvSpPr>
        <p:spPr/>
        <p:txBody>
          <a:bodyPr/>
          <a:lstStyle/>
          <a:p>
            <a:endParaRPr lang="en-US" dirty="0"/>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2441410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9600"/>
          </a:xfrm>
        </p:spPr>
        <p:txBody>
          <a:bodyPr/>
          <a:lstStyle/>
          <a:p>
            <a:r>
              <a:rPr lang="en-US" sz="2800" b="1" dirty="0">
                <a:solidFill>
                  <a:schemeClr val="bg2"/>
                </a:solidFill>
              </a:rPr>
              <a:t>Figure 11.2 </a:t>
            </a:r>
            <a:r>
              <a:rPr lang="en-US" sz="2800" b="1" dirty="0" smtClean="0"/>
              <a:t>Male Sexual Anatomy </a:t>
            </a:r>
            <a:r>
              <a:rPr lang="en-US" sz="2800" b="1" dirty="0" smtClean="0">
                <a:solidFill>
                  <a:schemeClr val="bg2"/>
                </a:solidFill>
              </a:rPr>
              <a:t>Text </a:t>
            </a:r>
            <a:r>
              <a:rPr lang="en-US" sz="2800" b="1" dirty="0">
                <a:solidFill>
                  <a:schemeClr val="bg2"/>
                </a:solidFill>
              </a:rPr>
              <a:t>Alternative</a:t>
            </a:r>
          </a:p>
        </p:txBody>
      </p:sp>
      <p:sp>
        <p:nvSpPr>
          <p:cNvPr id="3" name="Text Placeholder 99"/>
          <p:cNvSpPr>
            <a:spLocks noGrp="1"/>
          </p:cNvSpPr>
          <p:nvPr>
            <p:ph idx="1"/>
          </p:nvPr>
        </p:nvSpPr>
        <p:spPr>
          <a:xfrm>
            <a:off x="457200" y="1066800"/>
            <a:ext cx="8229600" cy="5410199"/>
          </a:xfrm>
        </p:spPr>
        <p:txBody>
          <a:bodyPr/>
          <a:lstStyle/>
          <a:p>
            <a:r>
              <a:rPr lang="en-US" sz="2200" dirty="0"/>
              <a:t>External genitalia include the following:</a:t>
            </a:r>
          </a:p>
          <a:p>
            <a:pPr lvl="1"/>
            <a:r>
              <a:rPr lang="en-US" sz="1800" dirty="0"/>
              <a:t>Scrotum, which contains the testes</a:t>
            </a:r>
          </a:p>
          <a:p>
            <a:pPr lvl="1"/>
            <a:r>
              <a:rPr lang="en-US" sz="1800" dirty="0"/>
              <a:t>Penis, which itself consists of the glans (or head); the corona, a crownlike structure that protrudes slightly and forms a border between the glans and the shaft of the penis; the frenulum, a fold of skin extending from the corona to the foreskin; the foreskin, or prepuce, which covers the glans more or less completely; and the urethral opening at the tip of the penis in the glans</a:t>
            </a:r>
          </a:p>
          <a:p>
            <a:r>
              <a:rPr lang="en-US" sz="2200" dirty="0"/>
              <a:t>Area between the scrotum and the anus is the perineum</a:t>
            </a:r>
          </a:p>
          <a:p>
            <a:r>
              <a:rPr lang="en-US" sz="2200" dirty="0"/>
              <a:t>Internal reproductive organs include the following:</a:t>
            </a:r>
          </a:p>
          <a:p>
            <a:pPr lvl="1"/>
            <a:r>
              <a:rPr lang="en-US" sz="1800" dirty="0"/>
              <a:t>Two testes</a:t>
            </a:r>
          </a:p>
          <a:p>
            <a:pPr lvl="1"/>
            <a:r>
              <a:rPr lang="en-US" sz="1800" dirty="0"/>
              <a:t>Series of ducts that transport sperm: the epididymis, vas deferens, ejaculatory ducts, and urethra</a:t>
            </a:r>
          </a:p>
          <a:p>
            <a:pPr lvl="1"/>
            <a:r>
              <a:rPr lang="en-US" sz="1800" dirty="0"/>
              <a:t>Set of glands that produce semen and other fluids: the seminal vesicles, prostate gland, and Cowper’s glands</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720757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14400"/>
          </a:xfrm>
        </p:spPr>
        <p:txBody>
          <a:bodyPr/>
          <a:lstStyle/>
          <a:p>
            <a:r>
              <a:rPr lang="en-US" sz="2800" b="1" dirty="0">
                <a:solidFill>
                  <a:schemeClr val="bg2"/>
                </a:solidFill>
              </a:rPr>
              <a:t>Figure 11.3 </a:t>
            </a:r>
            <a:r>
              <a:rPr lang="en-US" sz="2800" b="1" dirty="0"/>
              <a:t>Human Sexual Response, Female </a:t>
            </a:r>
            <a:r>
              <a:rPr lang="en-US" sz="2800" b="1" dirty="0">
                <a:solidFill>
                  <a:schemeClr val="bg2"/>
                </a:solidFill>
              </a:rPr>
              <a:t>Text Alternative</a:t>
            </a:r>
          </a:p>
        </p:txBody>
      </p:sp>
      <p:sp>
        <p:nvSpPr>
          <p:cNvPr id="3" name="Text Placeholder 99"/>
          <p:cNvSpPr>
            <a:spLocks noGrp="1"/>
          </p:cNvSpPr>
          <p:nvPr>
            <p:ph idx="1"/>
          </p:nvPr>
        </p:nvSpPr>
        <p:spPr>
          <a:xfrm>
            <a:off x="457200" y="1354392"/>
            <a:ext cx="8229600" cy="5029200"/>
          </a:xfrm>
        </p:spPr>
        <p:txBody>
          <a:bodyPr/>
          <a:lstStyle/>
          <a:p>
            <a:r>
              <a:rPr lang="en-US" sz="2100" dirty="0"/>
              <a:t>In the excitement phase in females, the uterus rises; vaginal lubrication occurs; the clitoris enlarges; and both the labia minora and labia majora swell</a:t>
            </a:r>
          </a:p>
          <a:p>
            <a:r>
              <a:rPr lang="en-US" sz="2100" dirty="0"/>
              <a:t>In the plateau phase, the uterus rises further; the upper part of the vagina expands; the vaginal walls expand; and the color of the labia darkens</a:t>
            </a:r>
          </a:p>
          <a:p>
            <a:r>
              <a:rPr lang="en-US" sz="2100" dirty="0"/>
              <a:t>In the orgasm phase, contractions occur in the uterus, along with rhythmic contractions in the vagina; and the rectal sphincter contracts</a:t>
            </a:r>
          </a:p>
          <a:p>
            <a:r>
              <a:rPr lang="en-US" sz="2100" dirty="0"/>
              <a:t>In the resolution phase, the uterus lowers; the vagina returns to its normal state; the clitoris returns to its unaroused position; and the labia return to their normal size and color</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104537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14400"/>
          </a:xfrm>
        </p:spPr>
        <p:txBody>
          <a:bodyPr/>
          <a:lstStyle/>
          <a:p>
            <a:r>
              <a:rPr lang="en-US" sz="2800" b="1" dirty="0">
                <a:solidFill>
                  <a:schemeClr val="bg2"/>
                </a:solidFill>
              </a:rPr>
              <a:t>Figure 11.3 </a:t>
            </a:r>
            <a:r>
              <a:rPr lang="en-US" sz="2800" b="1" dirty="0"/>
              <a:t>Human Sexual Response, Male </a:t>
            </a:r>
            <a:r>
              <a:rPr lang="en-US" sz="2800" b="1" dirty="0">
                <a:solidFill>
                  <a:schemeClr val="bg2"/>
                </a:solidFill>
              </a:rPr>
              <a:t>Text Alternative</a:t>
            </a:r>
          </a:p>
        </p:txBody>
      </p:sp>
      <p:sp>
        <p:nvSpPr>
          <p:cNvPr id="3" name="Text Placeholder 99"/>
          <p:cNvSpPr>
            <a:spLocks noGrp="1"/>
          </p:cNvSpPr>
          <p:nvPr>
            <p:ph idx="1"/>
          </p:nvPr>
        </p:nvSpPr>
        <p:spPr>
          <a:xfrm>
            <a:off x="247304" y="1193841"/>
            <a:ext cx="8649393" cy="5303597"/>
          </a:xfrm>
        </p:spPr>
        <p:txBody>
          <a:bodyPr/>
          <a:lstStyle/>
          <a:p>
            <a:r>
              <a:rPr lang="en-US" sz="2100" dirty="0"/>
              <a:t>In the excitement phase in males, vasocongestion in the penis leads to an erection; the skin of the scrotum tenses, thickens, and rises; and the testes rise</a:t>
            </a:r>
          </a:p>
          <a:p>
            <a:pPr>
              <a:spcBef>
                <a:spcPts val="1200"/>
              </a:spcBef>
            </a:pPr>
            <a:r>
              <a:rPr lang="en-US" sz="2100" dirty="0"/>
              <a:t>In the plateau phase, the scrotum thickens and tenses; the testes enlarge and are full elevated; the prostate gland enlarges; the color of the penile glans darkens; and clear mucus from the Cowper’s gland is secreted from the tip of the penis</a:t>
            </a:r>
          </a:p>
          <a:p>
            <a:pPr>
              <a:spcBef>
                <a:spcPts val="1200"/>
              </a:spcBef>
            </a:pPr>
            <a:r>
              <a:rPr lang="en-US" sz="2100" dirty="0"/>
              <a:t>In the orgasm phase, the rectal sphincter contracts; the seminal vesicles contract; the prostate gland contracts; the internal sphincter of the bladder contracts; the vas deferens contracts; contractions are experienced in the penis; and sperm and semen are expelled by the rhythmic contractions of the urethra</a:t>
            </a:r>
          </a:p>
          <a:p>
            <a:pPr>
              <a:spcBef>
                <a:spcPts val="1200"/>
              </a:spcBef>
            </a:pPr>
            <a:r>
              <a:rPr lang="en-US" sz="2100" dirty="0"/>
              <a:t>In the resolution phase, the erection subsides and the penis returns to an unstimulated state; the testes lower to their normal position; and the scrotum thins and shows its usual folds</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85569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9600"/>
          </a:xfrm>
        </p:spPr>
        <p:txBody>
          <a:bodyPr/>
          <a:lstStyle/>
          <a:p>
            <a:r>
              <a:rPr lang="en-US" sz="2800" b="1" dirty="0">
                <a:solidFill>
                  <a:schemeClr val="bg2"/>
                </a:solidFill>
              </a:rPr>
              <a:t>Figure 11.4 </a:t>
            </a:r>
            <a:r>
              <a:rPr lang="en-US" sz="2800" b="1" dirty="0"/>
              <a:t>Factors Inhibiting Orgasm </a:t>
            </a:r>
            <a:r>
              <a:rPr lang="en-US" sz="2800" b="1" dirty="0">
                <a:solidFill>
                  <a:schemeClr val="bg2"/>
                </a:solidFill>
              </a:rPr>
              <a:t>Text Alternative</a:t>
            </a:r>
          </a:p>
        </p:txBody>
      </p:sp>
      <p:sp>
        <p:nvSpPr>
          <p:cNvPr id="3" name="Text Placeholder 99"/>
          <p:cNvSpPr>
            <a:spLocks noGrp="1"/>
          </p:cNvSpPr>
          <p:nvPr>
            <p:ph idx="1"/>
          </p:nvPr>
        </p:nvSpPr>
        <p:spPr>
          <a:xfrm>
            <a:off x="457200" y="1066800"/>
            <a:ext cx="8229600" cy="5410199"/>
          </a:xfrm>
        </p:spPr>
        <p:txBody>
          <a:bodyPr/>
          <a:lstStyle/>
          <a:p>
            <a:r>
              <a:rPr lang="en-US" sz="2200" dirty="0"/>
              <a:t>While the top reason is lack of foreplay, many other factors may inhibit women’s orgasm during intercourse</a:t>
            </a:r>
          </a:p>
          <a:p>
            <a:pPr>
              <a:spcBef>
                <a:spcPts val="1200"/>
              </a:spcBef>
            </a:pPr>
            <a:r>
              <a:rPr lang="en-US" sz="2200" dirty="0"/>
              <a:t>From most to least common, these include: </a:t>
            </a:r>
          </a:p>
          <a:p>
            <a:pPr lvl="1"/>
            <a:r>
              <a:rPr lang="en-US" sz="1800" dirty="0"/>
              <a:t>Fatigue</a:t>
            </a:r>
          </a:p>
          <a:p>
            <a:pPr lvl="1"/>
            <a:r>
              <a:rPr lang="en-US" sz="1800" dirty="0"/>
              <a:t>Preoccupation with nonsexual thoughts</a:t>
            </a:r>
          </a:p>
          <a:p>
            <a:pPr lvl="1"/>
            <a:r>
              <a:rPr lang="en-US" sz="1800" dirty="0"/>
              <a:t>Ejaculation too soon after intromission (insertion of penis into the vagina)</a:t>
            </a:r>
          </a:p>
          <a:p>
            <a:pPr lvl="1"/>
            <a:r>
              <a:rPr lang="en-US" sz="1800" dirty="0"/>
              <a:t>Conflicts with partner unrelated to intromission</a:t>
            </a:r>
          </a:p>
          <a:p>
            <a:pPr lvl="1"/>
            <a:r>
              <a:rPr lang="en-US" sz="1800" dirty="0"/>
              <a:t>Lack of interest or foreplay by partner</a:t>
            </a:r>
          </a:p>
          <a:p>
            <a:pPr lvl="1"/>
            <a:r>
              <a:rPr lang="en-US" sz="1800" dirty="0"/>
              <a:t>Lack of adequate vaginal lubrication</a:t>
            </a:r>
          </a:p>
          <a:p>
            <a:pPr lvl="1"/>
            <a:r>
              <a:rPr lang="en-US" sz="1800" dirty="0"/>
              <a:t>Lack of tenderness by partner</a:t>
            </a:r>
          </a:p>
          <a:p>
            <a:pPr lvl="1"/>
            <a:r>
              <a:rPr lang="en-US" sz="1800" dirty="0"/>
              <a:t>Lack of privacy for intromission</a:t>
            </a:r>
          </a:p>
          <a:p>
            <a:pPr lvl="1"/>
            <a:r>
              <a:rPr lang="en-US" sz="1800" dirty="0"/>
              <a:t>Overindulgence in alcohol</a:t>
            </a:r>
          </a:p>
          <a:p>
            <a:pPr lvl="1"/>
            <a:r>
              <a:rPr lang="en-US" sz="1800" dirty="0"/>
              <a:t>Desire to perform well after intromission</a:t>
            </a:r>
          </a:p>
          <a:p>
            <a:pPr lvl="1"/>
            <a:r>
              <a:rPr lang="en-US" sz="1800" dirty="0"/>
              <a:t>Difficulty with sexual arousal with partner</a:t>
            </a:r>
          </a:p>
          <a:p>
            <a:pPr lvl="1"/>
            <a:r>
              <a:rPr lang="en-US" sz="1800" dirty="0"/>
              <a:t>Painful sexual intercourse</a:t>
            </a:r>
          </a:p>
          <a:p>
            <a:pPr lvl="1"/>
            <a:r>
              <a:rPr lang="en-US" sz="1800" dirty="0"/>
              <a:t>Overeating</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611771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a:t>Sexual Response</a:t>
            </a:r>
          </a:p>
        </p:txBody>
      </p:sp>
      <p:sp>
        <p:nvSpPr>
          <p:cNvPr id="7171" name="Text Placeholder 99"/>
          <p:cNvSpPr>
            <a:spLocks noGrp="1"/>
          </p:cNvSpPr>
          <p:nvPr>
            <p:ph idx="1"/>
          </p:nvPr>
        </p:nvSpPr>
        <p:spPr/>
        <p:txBody>
          <a:bodyPr/>
          <a:lstStyle/>
          <a:p>
            <a:r>
              <a:rPr lang="en-US" b="1" dirty="0"/>
              <a:t>Sex drive</a:t>
            </a:r>
            <a:r>
              <a:rPr lang="en-US" dirty="0"/>
              <a:t>, also known as sexual desire or libido, is a biological urge for sexual activity</a:t>
            </a:r>
          </a:p>
          <a:p>
            <a:r>
              <a:rPr lang="en-US" dirty="0"/>
              <a:t>Testosterone is the principle hormone responsible for the sex drive in both men and women</a:t>
            </a:r>
          </a:p>
          <a:p>
            <a:pPr lvl="1"/>
            <a:r>
              <a:rPr lang="en-US" dirty="0"/>
              <a:t>Produced by the testes in males and by the adrenal glands in both sexes</a:t>
            </a:r>
          </a:p>
          <a:p>
            <a:r>
              <a:rPr lang="en-US" dirty="0"/>
              <a:t>People typically seek to satisfy the sex drive through physical stimulation and release, either with a partner or through masturbation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Sexual Arousal</a:t>
            </a:r>
          </a:p>
        </p:txBody>
      </p:sp>
      <p:sp>
        <p:nvSpPr>
          <p:cNvPr id="8195" name="Text Placeholder 99"/>
          <p:cNvSpPr>
            <a:spLocks noGrp="1"/>
          </p:cNvSpPr>
          <p:nvPr>
            <p:ph idx="1"/>
          </p:nvPr>
        </p:nvSpPr>
        <p:spPr/>
        <p:txBody>
          <a:bodyPr/>
          <a:lstStyle/>
          <a:p>
            <a:r>
              <a:rPr lang="en-US" altLang="en-US" dirty="0"/>
              <a:t>Sexual arousal on the physiological level involves vasocongestion and myotonia</a:t>
            </a:r>
          </a:p>
          <a:p>
            <a:r>
              <a:rPr lang="en-US" altLang="en-US" b="1" dirty="0"/>
              <a:t>Vasocongestion</a:t>
            </a:r>
            <a:r>
              <a:rPr lang="en-US" altLang="en-US" dirty="0"/>
              <a:t>: the inflow of blood to tissues in the erogenous areas</a:t>
            </a:r>
          </a:p>
          <a:p>
            <a:r>
              <a:rPr lang="en-US" altLang="en-US" b="1" dirty="0"/>
              <a:t>Myotonia</a:t>
            </a:r>
            <a:r>
              <a:rPr lang="en-US" altLang="en-US" dirty="0"/>
              <a:t>: the voluntary or involuntary muscle tension that occurs in response to sexual stimulation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Human Sexual Response Model</a:t>
            </a:r>
          </a:p>
        </p:txBody>
      </p:sp>
      <p:sp>
        <p:nvSpPr>
          <p:cNvPr id="9219" name="Text Placeholder 99"/>
          <p:cNvSpPr>
            <a:spLocks noGrp="1"/>
          </p:cNvSpPr>
          <p:nvPr>
            <p:ph idx="1"/>
          </p:nvPr>
        </p:nvSpPr>
        <p:spPr/>
        <p:txBody>
          <a:bodyPr/>
          <a:lstStyle/>
          <a:p>
            <a:r>
              <a:rPr lang="en-US" altLang="en-US" dirty="0"/>
              <a:t>Excitement stage: arousal</a:t>
            </a:r>
          </a:p>
          <a:p>
            <a:pPr>
              <a:spcBef>
                <a:spcPts val="1800"/>
              </a:spcBef>
            </a:pPr>
            <a:r>
              <a:rPr lang="en-US" altLang="en-US" dirty="0"/>
              <a:t>Plateau stage: leveling off of arousal immediately before orgasm</a:t>
            </a:r>
          </a:p>
          <a:p>
            <a:pPr>
              <a:spcBef>
                <a:spcPts val="1800"/>
              </a:spcBef>
            </a:pPr>
            <a:r>
              <a:rPr lang="en-US" altLang="en-US" dirty="0"/>
              <a:t>Orgasm stage: rhythmic contraction in the genital area and a sensation of intense pleasure</a:t>
            </a:r>
          </a:p>
          <a:p>
            <a:pPr>
              <a:spcBef>
                <a:spcPts val="1800"/>
              </a:spcBef>
            </a:pPr>
            <a:r>
              <a:rPr lang="en-US" altLang="en-US" dirty="0"/>
              <a:t>Resolution stage: return of the body back to an unexcited, relaxed stage</a:t>
            </a:r>
          </a:p>
          <a:p>
            <a:pPr lvl="1"/>
            <a:r>
              <a:rPr lang="en-US" altLang="en-US" dirty="0"/>
              <a:t>Men enter a refractory period, lasting from minutes to hours</a:t>
            </a:r>
          </a:p>
          <a:p>
            <a:pPr lvl="1"/>
            <a:r>
              <a:rPr lang="en-US" altLang="en-US" dirty="0"/>
              <a:t>Women do not experience a refractory period, and can experience multiple orgasms </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9700" y="5605462"/>
            <a:ext cx="6324600" cy="566738"/>
          </a:xfrm>
        </p:spPr>
        <p:txBody>
          <a:bodyPr/>
          <a:lstStyle/>
          <a:p>
            <a:r>
              <a:rPr lang="en-US" dirty="0"/>
              <a:t>Figure 11.3 </a:t>
            </a:r>
            <a:r>
              <a:rPr lang="en-US" sz="2000" dirty="0">
                <a:solidFill>
                  <a:schemeClr val="tx1"/>
                </a:solidFill>
              </a:rPr>
              <a:t>The human sexual response model (female).</a:t>
            </a:r>
            <a:endParaRPr lang="en-US" dirty="0">
              <a:solidFill>
                <a:schemeClr val="tx1"/>
              </a:solidFill>
            </a:endParaRPr>
          </a:p>
        </p:txBody>
      </p:sp>
      <p:pic>
        <p:nvPicPr>
          <p:cNvPr id="3" name="Picture" descr="The human sexual response model consists of four phases: excitement, plateau, orgasm, and resolution."/>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3208" b="-1598"/>
          <a:stretch/>
        </p:blipFill>
        <p:spPr>
          <a:xfrm>
            <a:off x="666750" y="504825"/>
            <a:ext cx="7810500" cy="4871066"/>
          </a:xfrm>
        </p:spPr>
      </p:pic>
      <p:sp>
        <p:nvSpPr>
          <p:cNvPr id="17" name="Text Placeholder 16"/>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16" name="Text Placeholder 15"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5605462"/>
            <a:ext cx="6172200" cy="566738"/>
          </a:xfrm>
        </p:spPr>
        <p:txBody>
          <a:bodyPr/>
          <a:lstStyle/>
          <a:p>
            <a:r>
              <a:rPr lang="en-US" dirty="0"/>
              <a:t>Figure 11.3 </a:t>
            </a:r>
            <a:r>
              <a:rPr lang="en-US" sz="2000" dirty="0">
                <a:solidFill>
                  <a:schemeClr val="tx1"/>
                </a:solidFill>
              </a:rPr>
              <a:t>The human sexual response model (male).</a:t>
            </a:r>
            <a:endParaRPr lang="en-US" dirty="0">
              <a:solidFill>
                <a:schemeClr val="tx1"/>
              </a:solidFill>
            </a:endParaRPr>
          </a:p>
        </p:txBody>
      </p:sp>
      <p:pic>
        <p:nvPicPr>
          <p:cNvPr id="7" name="Picture" descr="The human sexual response model consists of four phases: excitement, plateau, orgasm, and resolution."/>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8005" b="-8005"/>
          <a:stretch/>
        </p:blipFill>
        <p:spPr>
          <a:xfrm>
            <a:off x="781050" y="228600"/>
            <a:ext cx="7581900" cy="5290215"/>
          </a:xfrm>
        </p:spPr>
      </p:pic>
      <p:sp>
        <p:nvSpPr>
          <p:cNvPr id="6" name="Text Placeholder 5"/>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5" name="Text Placeholder 4"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348781744"/>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2016_Teague</Template>
  <TotalTime>790</TotalTime>
  <Words>2652</Words>
  <Application>Microsoft Office PowerPoint</Application>
  <PresentationFormat>On-screen Show (4:3)</PresentationFormat>
  <Paragraphs>257</Paragraphs>
  <Slides>44</Slides>
  <Notes>1</Notes>
  <HiddenSlides>6</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44</vt:i4>
      </vt:variant>
    </vt:vector>
  </HeadingPairs>
  <TitlesOfParts>
    <vt:vector size="54"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11: Sexual Health</vt:lpstr>
      <vt:lpstr>Sexual Anatomy and Functioning</vt:lpstr>
      <vt:lpstr>Figure 11.1 Female sexual and reproductive anatomy.</vt:lpstr>
      <vt:lpstr>Figure 11.2 Male sexual and reproductive anatomy.</vt:lpstr>
      <vt:lpstr>Sexual Response</vt:lpstr>
      <vt:lpstr>Sexual Arousal</vt:lpstr>
      <vt:lpstr>The Human Sexual Response Model</vt:lpstr>
      <vt:lpstr>Figure 11.3 The human sexual response model (female).</vt:lpstr>
      <vt:lpstr>Figure 11.3 The human sexual response model (male).</vt:lpstr>
      <vt:lpstr>Orgasm</vt:lpstr>
      <vt:lpstr>Figure 11.4 Factors inhibiting women’s orgasm during intercourse.</vt:lpstr>
      <vt:lpstr>Sexual Development and Health Across the Lifespan (1 of 2)</vt:lpstr>
      <vt:lpstr>Sexual Development and Health Across the Lifespan (2 of 2)</vt:lpstr>
      <vt:lpstr>Sexuality and Disability</vt:lpstr>
      <vt:lpstr>Common Forms of Sexual Expression</vt:lpstr>
      <vt:lpstr>Atypical Sexual Behaviors and Paraphilias (1 of 3)</vt:lpstr>
      <vt:lpstr>Atypical Sexual Behaviors and Paraphilias (2 of 3)</vt:lpstr>
      <vt:lpstr>Atypical Sexual Behaviors and Paraphilias (3 of 3)</vt:lpstr>
      <vt:lpstr>Sexual Dysfunctions</vt:lpstr>
      <vt:lpstr>Female Sexual Dysfunctions</vt:lpstr>
      <vt:lpstr>Male Sexual Dysfunctions</vt:lpstr>
      <vt:lpstr>Protecting Your Sexual Health</vt:lpstr>
      <vt:lpstr>Using Condoms</vt:lpstr>
      <vt:lpstr>A New Generation of Condoms</vt:lpstr>
      <vt:lpstr>Communicating About Sex</vt:lpstr>
      <vt:lpstr>Sex and Culture: Issues for the 21st Century</vt:lpstr>
      <vt:lpstr>Abstinence</vt:lpstr>
      <vt:lpstr>Condom Accessibility on College Campuses</vt:lpstr>
      <vt:lpstr>Stealthing: Is it a Criminal Act?</vt:lpstr>
      <vt:lpstr>Cybersex and Sexting</vt:lpstr>
      <vt:lpstr>Internet Pornography</vt:lpstr>
      <vt:lpstr>Revenge Porn and Revenge Sex</vt:lpstr>
      <vt:lpstr>College Students and Sex Trafficking</vt:lpstr>
      <vt:lpstr>The Future of Sex</vt:lpstr>
      <vt:lpstr>Misuse of ED Drugs by Young Men</vt:lpstr>
      <vt:lpstr>Aphrodisiacs</vt:lpstr>
      <vt:lpstr>In Review</vt:lpstr>
      <vt:lpstr>Accessibility Content: Text Alternatives For Images</vt:lpstr>
      <vt:lpstr>Appendix A</vt:lpstr>
      <vt:lpstr>Figure 11.1 Female Sexual Anatomy Text Alternative</vt:lpstr>
      <vt:lpstr>Figure 11.2 Male Sexual Anatomy Text Alternative</vt:lpstr>
      <vt:lpstr>Figure 11.3 Human Sexual Response, Female Text Alternative</vt:lpstr>
      <vt:lpstr>Figure 11.3 Human Sexual Response, Male Text Alternative</vt:lpstr>
      <vt:lpstr>Figure 11.4 Factors Inhibiting Orgasm Text Alternative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 Sexual Health</dc:title>
  <dc:creator>bekbek</dc:creator>
  <cp:lastModifiedBy>Jayachandran Raja</cp:lastModifiedBy>
  <cp:revision>92</cp:revision>
  <dcterms:created xsi:type="dcterms:W3CDTF">2012-06-28T19:45:22Z</dcterms:created>
  <dcterms:modified xsi:type="dcterms:W3CDTF">2018-10-08T12:01:04Z</dcterms:modified>
</cp:coreProperties>
</file>