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3.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4.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5.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6.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 id="2147483780" r:id="rId2"/>
    <p:sldMasterId id="2147483797" r:id="rId3"/>
    <p:sldMasterId id="2147483820" r:id="rId4"/>
    <p:sldMasterId id="2147483842" r:id="rId5"/>
    <p:sldMasterId id="2147483847" r:id="rId6"/>
    <p:sldMasterId id="2147483852" r:id="rId7"/>
  </p:sldMasterIdLst>
  <p:notesMasterIdLst>
    <p:notesMasterId r:id="rId43"/>
  </p:notesMasterIdLst>
  <p:sldIdLst>
    <p:sldId id="297" r:id="rId8"/>
    <p:sldId id="257" r:id="rId9"/>
    <p:sldId id="275" r:id="rId10"/>
    <p:sldId id="280" r:id="rId11"/>
    <p:sldId id="281" r:id="rId12"/>
    <p:sldId id="258" r:id="rId13"/>
    <p:sldId id="259" r:id="rId14"/>
    <p:sldId id="283" r:id="rId15"/>
    <p:sldId id="260" r:id="rId16"/>
    <p:sldId id="263" r:id="rId17"/>
    <p:sldId id="290" r:id="rId18"/>
    <p:sldId id="261" r:id="rId19"/>
    <p:sldId id="276" r:id="rId20"/>
    <p:sldId id="262" r:id="rId21"/>
    <p:sldId id="264" r:id="rId22"/>
    <p:sldId id="277" r:id="rId23"/>
    <p:sldId id="287" r:id="rId24"/>
    <p:sldId id="266" r:id="rId25"/>
    <p:sldId id="267" r:id="rId26"/>
    <p:sldId id="268" r:id="rId27"/>
    <p:sldId id="278" r:id="rId28"/>
    <p:sldId id="269" r:id="rId29"/>
    <p:sldId id="270" r:id="rId30"/>
    <p:sldId id="271" r:id="rId31"/>
    <p:sldId id="291" r:id="rId32"/>
    <p:sldId id="288" r:id="rId33"/>
    <p:sldId id="272" r:id="rId34"/>
    <p:sldId id="273" r:id="rId35"/>
    <p:sldId id="279" r:id="rId36"/>
    <p:sldId id="274" r:id="rId37"/>
    <p:sldId id="293" r:id="rId38"/>
    <p:sldId id="298" r:id="rId39"/>
    <p:sldId id="294" r:id="rId40"/>
    <p:sldId id="295" r:id="rId41"/>
    <p:sldId id="296" r:id="rId4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7A4744B4-2940-4BEE-86DB-7C7B1B8BDC4F}">
          <p14:sldIdLst>
            <p14:sldId id="297"/>
            <p14:sldId id="257"/>
            <p14:sldId id="275"/>
            <p14:sldId id="280"/>
            <p14:sldId id="281"/>
            <p14:sldId id="258"/>
            <p14:sldId id="259"/>
            <p14:sldId id="283"/>
            <p14:sldId id="260"/>
            <p14:sldId id="263"/>
            <p14:sldId id="290"/>
            <p14:sldId id="261"/>
            <p14:sldId id="276"/>
            <p14:sldId id="262"/>
            <p14:sldId id="264"/>
            <p14:sldId id="277"/>
            <p14:sldId id="287"/>
            <p14:sldId id="266"/>
            <p14:sldId id="267"/>
            <p14:sldId id="268"/>
            <p14:sldId id="278"/>
            <p14:sldId id="269"/>
            <p14:sldId id="270"/>
            <p14:sldId id="271"/>
            <p14:sldId id="291"/>
            <p14:sldId id="288"/>
            <p14:sldId id="272"/>
            <p14:sldId id="273"/>
            <p14:sldId id="279"/>
            <p14:sldId id="274"/>
            <p14:sldId id="293"/>
            <p14:sldId id="298"/>
            <p14:sldId id="294"/>
            <p14:sldId id="295"/>
            <p14:sldId id="29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46" autoAdjust="0"/>
    <p:restoredTop sz="94316" autoAdjust="0"/>
  </p:normalViewPr>
  <p:slideViewPr>
    <p:cSldViewPr>
      <p:cViewPr varScale="1">
        <p:scale>
          <a:sx n="106" d="100"/>
          <a:sy n="106" d="100"/>
        </p:scale>
        <p:origin x="1908" y="84"/>
      </p:cViewPr>
      <p:guideLst>
        <p:guide orient="horz" pos="2160"/>
        <p:guide pos="2880"/>
      </p:guideLst>
    </p:cSldViewPr>
  </p:slideViewPr>
  <p:outlineViewPr>
    <p:cViewPr>
      <p:scale>
        <a:sx n="33" d="100"/>
        <a:sy n="33" d="100"/>
      </p:scale>
      <p:origin x="0" y="2531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notesMaster" Target="notesMasters/notesMaster1.xml"/><Relationship Id="rId48"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96D0949-FA94-49B0-B7FC-B1585E6FB53A}" type="datetimeFigureOut">
              <a:rPr lang="en-US"/>
              <a:pPr>
                <a:defRPr/>
              </a:pPr>
              <a:t>10/8/2018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D02FCEE9-3E7A-4946-AB1B-B74E2EB93C59}" type="slidenum">
              <a:rPr lang="en-US" altLang="en-US"/>
              <a:pPr/>
              <a:t>‹#›</a:t>
            </a:fld>
            <a:endParaRPr lang="en-US" altLang="en-US" dirty="0"/>
          </a:p>
        </p:txBody>
      </p:sp>
    </p:spTree>
    <p:extLst>
      <p:ext uri="{BB962C8B-B14F-4D97-AF65-F5344CB8AC3E}">
        <p14:creationId xmlns:p14="http://schemas.microsoft.com/office/powerpoint/2010/main" val="39492611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smtClean="0">
              <a:ln>
                <a:noFill/>
              </a:ln>
              <a:solidFill>
                <a:srgbClr val="6A6A6A"/>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4B9DEE2-3C86-4345-AA0C-BA8265FFB95F}" type="slidenum">
              <a:rPr lang="en-US" altLang="en-US" smtClean="0"/>
              <a:pPr/>
              <a:t>1</a:t>
            </a:fld>
            <a:endParaRPr lang="en-US" altLang="en-US" dirty="0"/>
          </a:p>
        </p:txBody>
      </p:sp>
    </p:spTree>
    <p:extLst>
      <p:ext uri="{BB962C8B-B14F-4D97-AF65-F5344CB8AC3E}">
        <p14:creationId xmlns:p14="http://schemas.microsoft.com/office/powerpoint/2010/main" val="73434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2FCEE9-3E7A-4946-AB1B-B74E2EB93C59}" type="slidenum">
              <a:rPr lang="en-US" altLang="en-US" smtClean="0"/>
              <a:pPr/>
              <a:t>8</a:t>
            </a:fld>
            <a:endParaRPr lang="en-US" altLang="en-US" dirty="0"/>
          </a:p>
        </p:txBody>
      </p:sp>
    </p:spTree>
    <p:extLst>
      <p:ext uri="{BB962C8B-B14F-4D97-AF65-F5344CB8AC3E}">
        <p14:creationId xmlns:p14="http://schemas.microsoft.com/office/powerpoint/2010/main" val="3108077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21552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298923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4724399"/>
          </a:xfrm>
          <a:prstGeom prst="rect">
            <a:avLst/>
          </a:prstGeom>
        </p:spPr>
        <p:txBody>
          <a:bodyPr/>
          <a:lstStyle>
            <a:lvl1pPr marL="0" indent="0">
              <a:spcBef>
                <a:spcPts val="2400"/>
              </a:spcBef>
              <a:buNone/>
              <a:defRPr sz="2800"/>
            </a:lvl1pPr>
            <a:lvl2pPr>
              <a:defRPr sz="2400"/>
            </a:lvl2pPr>
            <a:lvl3pPr>
              <a:defRPr sz="20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655948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020520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321276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834339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681547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fld id="{2AD9A5C0-FE0D-4DE3-80AA-3388C84D905B}" type="slidenum">
              <a:rPr lang="en-US" altLang="en-US" smtClean="0"/>
              <a:pPr/>
              <a:t>‹#›</a:t>
            </a:fld>
            <a:endParaRPr lang="en-US" altLang="en-US" dirty="0"/>
          </a:p>
        </p:txBody>
      </p:sp>
    </p:spTree>
    <p:extLst>
      <p:ext uri="{BB962C8B-B14F-4D97-AF65-F5344CB8AC3E}">
        <p14:creationId xmlns:p14="http://schemas.microsoft.com/office/powerpoint/2010/main" val="37038565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46550"/>
          </a:xfrm>
        </p:spPr>
        <p:txBody>
          <a:bodyPr/>
          <a:lstStyle>
            <a:lvl1pPr algn="l">
              <a:defRPr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886200"/>
            <a:ext cx="7086600" cy="1752600"/>
          </a:xfrm>
        </p:spPr>
        <p:txBody>
          <a:bodyPr/>
          <a:lstStyle>
            <a:lvl1pPr marL="0" indent="0" algn="l">
              <a:buNone/>
              <a:defRPr sz="3600" i="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Rectangle 31"/>
          <p:cNvSpPr>
            <a:spLocks noGrp="1" noChangeArrowheads="1"/>
          </p:cNvSpPr>
          <p:nvPr>
            <p:ph type="sldNum" sz="quarter" idx="10"/>
          </p:nvPr>
        </p:nvSpPr>
        <p:spPr>
          <a:ln/>
        </p:spPr>
        <p:txBody>
          <a:bodyPr/>
          <a:lstStyle>
            <a:lvl1pPr>
              <a:defRPr/>
            </a:lvl1pPr>
          </a:lstStyle>
          <a:p>
            <a:fld id="{7D8F78BC-0443-40CB-8D4F-38CB8FE10AC6}" type="slidenum">
              <a:rPr lang="en-US" altLang="en-US" smtClean="0"/>
              <a:pPr/>
              <a:t>‹#›</a:t>
            </a:fld>
            <a:endParaRPr lang="en-US" altLang="en-US" dirty="0"/>
          </a:p>
        </p:txBody>
      </p:sp>
      <p:sp>
        <p:nvSpPr>
          <p:cNvPr id="5" name="Footer Placeholder 1"/>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32337581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a:solidFill>
                  <a:schemeClr val="accent3">
                    <a:lumMod val="50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2133600" y="1600200"/>
            <a:ext cx="6553200" cy="4525963"/>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Slide Number Placeholder 5"/>
          <p:cNvSpPr>
            <a:spLocks noGrp="1"/>
          </p:cNvSpPr>
          <p:nvPr>
            <p:ph type="sldNum" sz="quarter" idx="11"/>
          </p:nvPr>
        </p:nvSpPr>
        <p:spPr/>
        <p:txBody>
          <a:bodyPr/>
          <a:lstStyle>
            <a:lvl1pPr>
              <a:defRPr/>
            </a:lvl1pPr>
          </a:lstStyle>
          <a:p>
            <a:fld id="{B283C3FD-C113-4F6A-8343-357A594C4E31}" type="slidenum">
              <a:rPr lang="en-US" altLang="en-US"/>
              <a:pPr/>
              <a:t>‹#›</a:t>
            </a:fld>
            <a:endParaRPr lang="en-US" altLang="en-US" dirty="0"/>
          </a:p>
        </p:txBody>
      </p:sp>
      <p:sp>
        <p:nvSpPr>
          <p:cNvPr id="6"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41822587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sz="4000">
                <a:solidFill>
                  <a:schemeClr val="accent5">
                    <a:lumMod val="75000"/>
                  </a:schemeClr>
                </a:solidFill>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fld id="{7173413C-192F-4F25-92B5-83BE430E7004}" type="slidenum">
              <a:rPr lang="en-US" altLang="en-US"/>
              <a:pPr/>
              <a:t>‹#›</a:t>
            </a:fld>
            <a:endParaRPr lang="en-US" altLang="en-US" dirty="0"/>
          </a:p>
        </p:txBody>
      </p:sp>
      <p:sp>
        <p:nvSpPr>
          <p:cNvPr id="5"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3526620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7968864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dirty="0"/>
          </a:p>
        </p:txBody>
      </p:sp>
      <p:sp>
        <p:nvSpPr>
          <p:cNvPr id="3" name="Slide Number Placeholder 5"/>
          <p:cNvSpPr>
            <a:spLocks noGrp="1"/>
          </p:cNvSpPr>
          <p:nvPr>
            <p:ph type="sldNum" sz="quarter" idx="11"/>
          </p:nvPr>
        </p:nvSpPr>
        <p:spPr/>
        <p:txBody>
          <a:bodyPr/>
          <a:lstStyle>
            <a:lvl1pPr>
              <a:defRPr/>
            </a:lvl1pPr>
          </a:lstStyle>
          <a:p>
            <a:fld id="{F472A7E3-934D-4CFD-8627-FAB39B983D55}" type="slidenum">
              <a:rPr lang="en-US" altLang="en-US"/>
              <a:pPr/>
              <a:t>‹#›</a:t>
            </a:fld>
            <a:endParaRPr lang="en-US" altLang="en-US" dirty="0"/>
          </a:p>
        </p:txBody>
      </p:sp>
      <p:sp>
        <p:nvSpPr>
          <p:cNvPr id="4"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10925382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4" name="Content Placeholder 3"/>
          <p:cNvSpPr>
            <a:spLocks noGrp="1"/>
          </p:cNvSpPr>
          <p:nvPr>
            <p:ph sz="quarter" idx="12"/>
          </p:nvPr>
        </p:nvSpPr>
        <p:spPr>
          <a:xfrm>
            <a:off x="0" y="6743700"/>
            <a:ext cx="9144000" cy="152400"/>
          </a:xfrm>
        </p:spPr>
        <p:txBody>
          <a:bodyPr vert="horz" lIns="91440" tIns="45720" rIns="91440" bIns="45720" rtlCol="0">
            <a:normAutofit fontScale="25000" lnSpcReduction="20000"/>
          </a:bodyPr>
          <a:lstStyle>
            <a:lvl1pPr>
              <a:defRPr kumimoji="0" lang="en-US" b="0" i="0" u="none" strike="noStrike" cap="none" spc="0" normalizeH="0" baseline="0" dirty="0">
                <a:ln>
                  <a:noFill/>
                </a:ln>
                <a:solidFill>
                  <a:srgbClr val="6A6A6A"/>
                </a:solidFill>
                <a:effectLst/>
                <a:uLnTx/>
                <a:uFillTx/>
                <a:latin typeface="Calibri"/>
              </a:defRPr>
            </a:lvl1pPr>
          </a:lstStyle>
          <a:p>
            <a:pPr marL="0" marR="0" lvl="0" indent="0" fontAlgn="auto">
              <a:lnSpc>
                <a:spcPct val="100000"/>
              </a:lnSpc>
              <a:spcAft>
                <a:spcPts val="0"/>
              </a:spcAft>
              <a:buClrTx/>
              <a:buSzTx/>
              <a:buNone/>
              <a:tabLst/>
            </a:pPr>
            <a:endParaRPr lang="en-US" dirty="0"/>
          </a:p>
        </p:txBody>
      </p:sp>
    </p:spTree>
    <p:extLst>
      <p:ext uri="{BB962C8B-B14F-4D97-AF65-F5344CB8AC3E}">
        <p14:creationId xmlns:p14="http://schemas.microsoft.com/office/powerpoint/2010/main" val="5044832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Divider Slid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051563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5060423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4557978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5554669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1763590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337198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399145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76479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2977086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565249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6162279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23040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27308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201"/>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01820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800956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829693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086765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7999"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054358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998118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4162804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0217304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5"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1037418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9043053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77342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026079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8833602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014007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5757192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lgn="l">
              <a:defRPr sz="2400"/>
            </a:lvl1pPr>
            <a:lvl2pPr algn="l">
              <a:defRPr sz="2000"/>
            </a:lvl2pPr>
            <a:lvl3pPr algn="l">
              <a:defRPr sz="1800"/>
            </a:lvl3pPr>
            <a:lvl4pPr algn="l">
              <a:defRPr sz="1600"/>
            </a:lvl4pPr>
            <a:lvl5pPr algn="l">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3533031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513193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440181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28229069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7626754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6729476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7864178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25236658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229480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_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1685770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97021470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8623804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95433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70429409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8866433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290858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73487791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10079204"/>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27706396"/>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600199"/>
            <a:ext cx="8229600" cy="4953001"/>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37796622"/>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17112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870214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60205257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600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2239962"/>
            <a:ext cx="4040188"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600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239962"/>
            <a:ext cx="4041775"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83694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7115218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143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828800"/>
            <a:ext cx="4040188"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143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828800"/>
            <a:ext cx="4041775"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0443655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32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2057400" y="685800"/>
            <a:ext cx="6629400" cy="5797296"/>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78603331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5667383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52603682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87112120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66744249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82426864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884566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722594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502045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245149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_Color_Picture with Caption and Jump to Long Descrip">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7" name="Text Placeholder 6"/>
          <p:cNvSpPr>
            <a:spLocks noGrp="1"/>
          </p:cNvSpPr>
          <p:nvPr>
            <p:ph type="body" sz="quarter" idx="12" hasCustomPrompt="1"/>
          </p:nvPr>
        </p:nvSpPr>
        <p:spPr>
          <a:xfrm>
            <a:off x="3200400" y="6505575"/>
            <a:ext cx="2743200" cy="172838"/>
          </a:xfrm>
          <a:prstGeom prst="rect">
            <a:avLst/>
          </a:prstGeom>
        </p:spPr>
        <p:txBody>
          <a:bodyPr/>
          <a:lstStyle>
            <a:lvl1pPr marL="0" indent="0" algn="ctr">
              <a:buNone/>
              <a:defRPr sz="800" baseline="0"/>
            </a:lvl1pPr>
            <a:lvl5pPr>
              <a:defRPr/>
            </a:lvl5pPr>
          </a:lstStyle>
          <a:p>
            <a:pPr lvl="0"/>
            <a:r>
              <a:rPr lang="en-US" sz="800" dirty="0"/>
              <a:t>Jump to long image description</a:t>
            </a:r>
            <a:endParaRPr lang="en-US" dirty="0"/>
          </a:p>
        </p:txBody>
      </p:sp>
    </p:spTree>
    <p:extLst>
      <p:ext uri="{BB962C8B-B14F-4D97-AF65-F5344CB8AC3E}">
        <p14:creationId xmlns:p14="http://schemas.microsoft.com/office/powerpoint/2010/main" val="199268921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_Black_Title and Content with Jump to Long Image Descrip">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5"/>
          <p:cNvSpPr>
            <a:spLocks noGrp="1"/>
          </p:cNvSpPr>
          <p:nvPr>
            <p:ph type="body" sz="quarter" idx="11" hasCustomPrompt="1"/>
          </p:nvPr>
        </p:nvSpPr>
        <p:spPr>
          <a:xfrm>
            <a:off x="3200400" y="6510528"/>
            <a:ext cx="2743200" cy="173736"/>
          </a:xfrm>
          <a:prstGeom prst="rect">
            <a:avLst/>
          </a:prstGeom>
        </p:spPr>
        <p:txBody>
          <a:bodyPr/>
          <a:lstStyle>
            <a:lvl1pPr marL="0" indent="0" algn="ctr">
              <a:buNone/>
              <a:defRPr sz="800" baseline="0"/>
            </a:lvl1pPr>
          </a:lstStyle>
          <a:p>
            <a:pPr lvl="0"/>
            <a:r>
              <a:rPr lang="en-US" sz="800" dirty="0"/>
              <a:t>Jump back to slide containing original image</a:t>
            </a:r>
            <a:endParaRPr lang="en-US" dirty="0"/>
          </a:p>
        </p:txBody>
      </p:sp>
    </p:spTree>
    <p:extLst>
      <p:ext uri="{BB962C8B-B14F-4D97-AF65-F5344CB8AC3E}">
        <p14:creationId xmlns:p14="http://schemas.microsoft.com/office/powerpoint/2010/main" val="2292720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308985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4839454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5309093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6376640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7418745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0806391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9978299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10385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5595174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2025720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9757849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theme" Target="../theme/theme2.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image" Target="../media/image3.gif"/><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slideLayout" Target="../slideLayouts/slideLayout56.xml"/><Relationship Id="rId3" Type="http://schemas.openxmlformats.org/officeDocument/2006/relationships/slideLayout" Target="../slideLayouts/slideLayout41.xml"/><Relationship Id="rId21" Type="http://schemas.openxmlformats.org/officeDocument/2006/relationships/slideLayout" Target="../slideLayouts/slideLayout59.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slideLayout" Target="../slideLayouts/slideLayout58.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23" Type="http://schemas.openxmlformats.org/officeDocument/2006/relationships/theme" Target="../theme/theme3.xml"/><Relationship Id="rId10" Type="http://schemas.openxmlformats.org/officeDocument/2006/relationships/slideLayout" Target="../slideLayouts/slideLayout48.xml"/><Relationship Id="rId19" Type="http://schemas.openxmlformats.org/officeDocument/2006/relationships/slideLayout" Target="../slideLayouts/slideLayout57.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 Id="rId22" Type="http://schemas.openxmlformats.org/officeDocument/2006/relationships/slideLayout" Target="../slideLayouts/slideLayout6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 Id="rId5" Type="http://schemas.openxmlformats.org/officeDocument/2006/relationships/theme" Target="../theme/theme5.xml"/><Relationship Id="rId4" Type="http://schemas.openxmlformats.org/officeDocument/2006/relationships/slideLayout" Target="../slideLayouts/slideLayout8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8.xml"/><Relationship Id="rId2" Type="http://schemas.openxmlformats.org/officeDocument/2006/relationships/slideLayout" Target="../slideLayouts/slideLayout87.xml"/><Relationship Id="rId1" Type="http://schemas.openxmlformats.org/officeDocument/2006/relationships/slideLayout" Target="../slideLayouts/slideLayout86.xml"/><Relationship Id="rId5" Type="http://schemas.openxmlformats.org/officeDocument/2006/relationships/theme" Target="../theme/theme6.xml"/><Relationship Id="rId4" Type="http://schemas.openxmlformats.org/officeDocument/2006/relationships/slideLayout" Target="../slideLayouts/slideLayout8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91.xml"/><Relationship Id="rId1" Type="http://schemas.openxmlformats.org/officeDocument/2006/relationships/slideLayout" Target="../slideLayouts/slideLayout90.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
        <p:nvSpPr>
          <p:cNvPr id="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1805541984"/>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 id="2147483776" r:id="rId17"/>
    <p:sldLayoutId id="2147483777" r:id="rId18"/>
    <p:sldLayoutId id="2147483778" r:id="rId19"/>
    <p:sldLayoutId id="2147483779" r:id="rId20"/>
    <p:sldLayoutId id="2147483855" r:id="rId21"/>
    <p:sldLayoutId id="2147483856"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997715888"/>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 id="2147483795" r:id="rId15"/>
    <p:sldLayoutId id="2147483796"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963004718"/>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 id="2147483816" r:id="rId19"/>
    <p:sldLayoutId id="2147483817" r:id="rId20"/>
    <p:sldLayoutId id="2147483818" r:id="rId21"/>
    <p:sldLayoutId id="2147483819"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9050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a:t>
            </a:r>
            <a:r>
              <a:rPr lang="en-US" sz="3200" kern="1200" dirty="0">
                <a:solidFill>
                  <a:schemeClr val="bg1"/>
                </a:solidFill>
                <a:effectLst/>
                <a:latin typeface="+mn-lt"/>
                <a:ea typeface="+mn-ea"/>
                <a:cs typeface="+mn-cs"/>
              </a:rPr>
              <a:t>Education.</a:t>
            </a:r>
          </a:p>
        </p:txBody>
      </p:sp>
    </p:spTree>
    <p:extLst>
      <p:ext uri="{BB962C8B-B14F-4D97-AF65-F5344CB8AC3E}">
        <p14:creationId xmlns:p14="http://schemas.microsoft.com/office/powerpoint/2010/main" val="3158823575"/>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 id="2147483832" r:id="rId12"/>
    <p:sldLayoutId id="2147483833" r:id="rId13"/>
    <p:sldLayoutId id="2147483834" r:id="rId14"/>
    <p:sldLayoutId id="2147483835" r:id="rId15"/>
    <p:sldLayoutId id="2147483836" r:id="rId16"/>
    <p:sldLayoutId id="2147483837" r:id="rId17"/>
    <p:sldLayoutId id="2147483838" r:id="rId18"/>
    <p:sldLayoutId id="2147483839" r:id="rId19"/>
    <p:sldLayoutId id="2147483840" r:id="rId20"/>
    <p:sldLayoutId id="2147483841"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712169303"/>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1835252378"/>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smtClean="0">
                <a:solidFill>
                  <a:schemeClr val="bg1"/>
                </a:solidFill>
              </a:rPr>
              <a:t>© 2019 McGraw-Hill </a:t>
            </a:r>
            <a:r>
              <a:rPr lang="en-US" sz="800" dirty="0">
                <a:solidFill>
                  <a:schemeClr val="bg1"/>
                </a:solidFill>
              </a:rPr>
              <a:t>Education</a:t>
            </a:r>
          </a:p>
        </p:txBody>
      </p:sp>
    </p:spTree>
    <p:extLst>
      <p:ext uri="{BB962C8B-B14F-4D97-AF65-F5344CB8AC3E}">
        <p14:creationId xmlns:p14="http://schemas.microsoft.com/office/powerpoint/2010/main" val="2312287581"/>
      </p:ext>
    </p:extLst>
  </p:cSld>
  <p:clrMap bg1="lt1" tx1="dk1" bg2="lt2" tx2="dk2" accent1="accent1" accent2="accent2" accent3="accent3" accent4="accent4" accent5="accent5" accent6="accent6" hlink="hlink" folHlink="folHlink"/>
  <p:sldLayoutIdLst>
    <p:sldLayoutId id="2147483853" r:id="rId1"/>
    <p:sldLayoutId id="2147483854"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3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81.xml"/></Relationships>
</file>

<file path=ppt/slides/_rels/slide35.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81.xml"/></Relationships>
</file>

<file path=ppt/slides/_rels/slide4.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5.jpg"/><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80.xml"/><Relationship Id="rId4" Type="http://schemas.openxmlformats.org/officeDocument/2006/relationships/slide" Target="slide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2895600" y="3486150"/>
            <a:ext cx="6191250" cy="609600"/>
          </a:xfrm>
        </p:spPr>
        <p:txBody>
          <a:bodyPr/>
          <a:lstStyle/>
          <a:p>
            <a:r>
              <a:rPr lang="en-US" altLang="en-US" dirty="0"/>
              <a:t>10: Drugs</a:t>
            </a:r>
          </a:p>
        </p:txBody>
      </p:sp>
      <p:sp>
        <p:nvSpPr>
          <p:cNvPr id="3075" name="Subtitle 2"/>
          <p:cNvSpPr>
            <a:spLocks noGrp="1"/>
          </p:cNvSpPr>
          <p:nvPr>
            <p:ph type="body" sz="quarter" idx="10"/>
          </p:nvPr>
        </p:nvSpPr>
        <p:spPr>
          <a:xfrm>
            <a:off x="3276600" y="4210050"/>
            <a:ext cx="5638800" cy="692727"/>
          </a:xfrm>
        </p:spPr>
        <p:txBody>
          <a:bodyPr/>
          <a:lstStyle/>
          <a:p>
            <a:pPr eaLnBrk="1" hangingPunct="1"/>
            <a:r>
              <a:rPr lang="en-US" altLang="en-US" i="1" dirty="0"/>
              <a:t>Your Health Today</a:t>
            </a:r>
            <a:r>
              <a:rPr lang="en-US" altLang="en-US" dirty="0"/>
              <a:t>, 7th Edition</a:t>
            </a:r>
          </a:p>
        </p:txBody>
      </p:sp>
      <p:sp>
        <p:nvSpPr>
          <p:cNvPr id="4" name="Content Placeholder 3"/>
          <p:cNvSpPr>
            <a:spLocks noGrp="1"/>
          </p:cNvSpPr>
          <p:nvPr>
            <p:ph sz="quarter" idx="12"/>
          </p:nvPr>
        </p:nvSpPr>
        <p:spPr>
          <a:xfrm>
            <a:off x="0" y="6757521"/>
            <a:ext cx="9296400" cy="45719"/>
          </a:xfrm>
        </p:spPr>
        <p:txBody>
          <a:bodyPr/>
          <a:lstStyle/>
          <a:p>
            <a:pPr marL="0" lvl="0" indent="0">
              <a:buNone/>
            </a:pPr>
            <a:r>
              <a:rPr lang="en-US" dirty="0">
                <a:latin typeface="+mn-lt"/>
              </a:rPr>
              <a:t>© 2019 McGraw-Hill Education. All rights reserved. Authorized only for instructor use in the </a:t>
            </a:r>
            <a:r>
              <a:rPr lang="en-US" dirty="0" smtClean="0">
                <a:latin typeface="+mn-lt"/>
              </a:rPr>
              <a:t>classroom.</a:t>
            </a:r>
            <a:r>
              <a:rPr lang="en-US" baseline="0" dirty="0" smtClean="0">
                <a:latin typeface="+mn-lt"/>
              </a:rPr>
              <a:t> </a:t>
            </a:r>
            <a:r>
              <a:rPr lang="en-US" dirty="0" smtClean="0">
                <a:latin typeface="+mn-lt"/>
              </a:rPr>
              <a:t>No </a:t>
            </a:r>
            <a:r>
              <a:rPr lang="en-US" dirty="0">
                <a:latin typeface="+mn-lt"/>
              </a:rPr>
              <a:t>reproduction or further distribution permitted without the prior written consent of McGraw-Hill Education</a:t>
            </a:r>
            <a:r>
              <a:rPr lang="en-US" dirty="0" smtClean="0">
                <a:latin typeface="+mn-lt"/>
              </a:rPr>
              <a:t>.</a:t>
            </a:r>
            <a:endParaRPr lang="en-US" dirty="0">
              <a:latin typeface="+mn-lt"/>
            </a:endParaRPr>
          </a:p>
        </p:txBody>
      </p:sp>
    </p:spTree>
    <p:extLst>
      <p:ext uri="{BB962C8B-B14F-4D97-AF65-F5344CB8AC3E}">
        <p14:creationId xmlns:p14="http://schemas.microsoft.com/office/powerpoint/2010/main" val="8735476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Drug Misuse and Abuse (</a:t>
            </a:r>
            <a:r>
              <a:rPr lang="en-US" altLang="en-US" dirty="0" smtClean="0"/>
              <a:t>2 of 3)</a:t>
            </a:r>
            <a:endParaRPr lang="en-US" dirty="0"/>
          </a:p>
        </p:txBody>
      </p:sp>
      <p:sp>
        <p:nvSpPr>
          <p:cNvPr id="12291" name="Text Placeholder 99"/>
          <p:cNvSpPr>
            <a:spLocks noGrp="1"/>
          </p:cNvSpPr>
          <p:nvPr>
            <p:ph idx="1"/>
          </p:nvPr>
        </p:nvSpPr>
        <p:spPr/>
        <p:txBody>
          <a:bodyPr/>
          <a:lstStyle/>
          <a:p>
            <a:r>
              <a:rPr lang="en-US" altLang="en-US" i="1" dirty="0"/>
              <a:t>Substance use disorders: </a:t>
            </a:r>
            <a:r>
              <a:rPr lang="en-US" altLang="en-US" dirty="0"/>
              <a:t>defined by the DSM-5 as a number of cognitive, behavioral, and physiological symptoms that persist even as the individual experiences a number of significant life-changing substance-related problems</a:t>
            </a:r>
          </a:p>
          <a:p>
            <a:pPr lvl="1"/>
            <a:r>
              <a:rPr lang="en-US" altLang="en-US" dirty="0"/>
              <a:t>DSM-5: American Psychological Association’s current version of the </a:t>
            </a:r>
            <a:r>
              <a:rPr lang="en-US" altLang="en-US" i="1" dirty="0"/>
              <a:t>Diagnostic and Statistical Manual of Mental Disorders</a:t>
            </a:r>
          </a:p>
          <a:p>
            <a:pPr lvl="1"/>
            <a:r>
              <a:rPr lang="en-US" altLang="en-US" dirty="0"/>
              <a:t>DSM-5 does not separate substance use disorders and dependence</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Drug Misuse and Abuse (</a:t>
            </a:r>
            <a:r>
              <a:rPr lang="en-US" altLang="en-US" dirty="0" smtClean="0"/>
              <a:t>3 of 3)</a:t>
            </a:r>
            <a:endParaRPr lang="en-US" dirty="0"/>
          </a:p>
        </p:txBody>
      </p:sp>
      <p:sp>
        <p:nvSpPr>
          <p:cNvPr id="13315" name="Text Placeholder 99"/>
          <p:cNvSpPr>
            <a:spLocks noGrp="1"/>
          </p:cNvSpPr>
          <p:nvPr>
            <p:ph idx="1"/>
          </p:nvPr>
        </p:nvSpPr>
        <p:spPr/>
        <p:txBody>
          <a:bodyPr/>
          <a:lstStyle/>
          <a:p>
            <a:r>
              <a:rPr lang="en-US" altLang="en-US" dirty="0"/>
              <a:t>Many will continue to view substance use problems in terms of drug abuse, addiction, dependence, withdrawal symptoms, and tolerance</a:t>
            </a:r>
          </a:p>
          <a:p>
            <a:pPr lvl="1"/>
            <a:r>
              <a:rPr lang="en-US" altLang="en-US" i="1" dirty="0"/>
              <a:t>Addiction</a:t>
            </a:r>
            <a:r>
              <a:rPr lang="en-US" altLang="en-US" dirty="0"/>
              <a:t> is the chronic relapsing brain disease characterized by compulsive drug seeking and use, despite harmful consequences</a:t>
            </a:r>
          </a:p>
          <a:p>
            <a:pPr lvl="1"/>
            <a:r>
              <a:rPr lang="en-US" altLang="en-US" i="1" dirty="0"/>
              <a:t>Tolerance</a:t>
            </a:r>
            <a:r>
              <a:rPr lang="en-US" altLang="en-US" dirty="0"/>
              <a:t> is reduced sensitivity to the effects of the drug</a:t>
            </a:r>
          </a:p>
          <a:p>
            <a:pPr lvl="1"/>
            <a:r>
              <a:rPr lang="en-US" altLang="en-US" i="1" dirty="0"/>
              <a:t>Withdrawal</a:t>
            </a:r>
            <a:r>
              <a:rPr lang="en-US" altLang="en-US" dirty="0"/>
              <a:t> symptoms are uncomfortable feelings when drug use stops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a:t>Routes of Administration</a:t>
            </a:r>
          </a:p>
        </p:txBody>
      </p:sp>
      <p:sp>
        <p:nvSpPr>
          <p:cNvPr id="14339" name="Text Placeholder 99"/>
          <p:cNvSpPr>
            <a:spLocks noGrp="1"/>
          </p:cNvSpPr>
          <p:nvPr>
            <p:ph idx="1"/>
          </p:nvPr>
        </p:nvSpPr>
        <p:spPr/>
        <p:txBody>
          <a:bodyPr/>
          <a:lstStyle/>
          <a:p>
            <a:r>
              <a:rPr lang="en-US" altLang="en-US" dirty="0"/>
              <a:t>Oral</a:t>
            </a:r>
          </a:p>
          <a:p>
            <a:pPr lvl="1"/>
            <a:r>
              <a:rPr lang="en-US" altLang="en-US" dirty="0"/>
              <a:t>Most drugs are taken orally</a:t>
            </a:r>
          </a:p>
          <a:p>
            <a:r>
              <a:rPr lang="en-US" altLang="en-US" dirty="0"/>
              <a:t>Injection: involves a hypodermic syringe to deliver drug into the bloodstream</a:t>
            </a:r>
          </a:p>
          <a:p>
            <a:pPr lvl="2"/>
            <a:r>
              <a:rPr lang="en-US" altLang="en-US" dirty="0"/>
              <a:t>Intravenous injection</a:t>
            </a:r>
          </a:p>
          <a:p>
            <a:pPr lvl="2"/>
            <a:r>
              <a:rPr lang="en-US" altLang="en-US" dirty="0"/>
              <a:t>Intramuscular injection</a:t>
            </a:r>
          </a:p>
          <a:p>
            <a:pPr lvl="2"/>
            <a:r>
              <a:rPr lang="en-US" altLang="en-US" dirty="0"/>
              <a:t>Subcutaneous injection</a:t>
            </a:r>
          </a:p>
          <a:p>
            <a:r>
              <a:rPr lang="en-US" altLang="en-US" dirty="0"/>
              <a:t>Inhalation: smoking or huffing</a:t>
            </a:r>
          </a:p>
          <a:p>
            <a:r>
              <a:rPr lang="en-US" altLang="en-US" dirty="0"/>
              <a:t>Application to mucous membranes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914400" y="381000"/>
            <a:ext cx="7315200" cy="609600"/>
          </a:xfrm>
        </p:spPr>
        <p:txBody>
          <a:bodyPr anchor="b"/>
          <a:lstStyle/>
          <a:p>
            <a:r>
              <a:rPr lang="en-US" sz="2800" b="1" dirty="0">
                <a:solidFill>
                  <a:schemeClr val="bg2"/>
                </a:solidFill>
              </a:rPr>
              <a:t>Table 10.1 </a:t>
            </a:r>
            <a:r>
              <a:rPr lang="en-US" sz="2800" b="1" dirty="0"/>
              <a:t>Routes of Administration</a:t>
            </a:r>
          </a:p>
        </p:txBody>
      </p:sp>
      <p:graphicFrame>
        <p:nvGraphicFramePr>
          <p:cNvPr id="13" name="Table"/>
          <p:cNvGraphicFramePr>
            <a:graphicFrameLocks noGrp="1"/>
          </p:cNvGraphicFramePr>
          <p:nvPr>
            <p:ph idx="1"/>
            <p:extLst>
              <p:ext uri="{D42A27DB-BD31-4B8C-83A1-F6EECF244321}">
                <p14:modId xmlns:p14="http://schemas.microsoft.com/office/powerpoint/2010/main" val="3116651009"/>
              </p:ext>
            </p:extLst>
          </p:nvPr>
        </p:nvGraphicFramePr>
        <p:xfrm>
          <a:off x="457200" y="1295400"/>
          <a:ext cx="8229600" cy="4419600"/>
        </p:xfrm>
        <a:graphic>
          <a:graphicData uri="http://schemas.openxmlformats.org/drawingml/2006/table">
            <a:tbl>
              <a:tblPr firstRow="1" bandRow="1">
                <a:tableStyleId>{F5AB1C69-6EDB-4FF4-983F-18BD219EF322}</a:tableStyleId>
              </a:tblPr>
              <a:tblGrid>
                <a:gridCol w="1524000">
                  <a:extLst>
                    <a:ext uri="{9D8B030D-6E8A-4147-A177-3AD203B41FA5}">
                      <a16:colId xmlns="" xmlns:a16="http://schemas.microsoft.com/office/drawing/2014/main" val="1306298657"/>
                    </a:ext>
                  </a:extLst>
                </a:gridCol>
                <a:gridCol w="1828800">
                  <a:extLst>
                    <a:ext uri="{9D8B030D-6E8A-4147-A177-3AD203B41FA5}">
                      <a16:colId xmlns="" xmlns:a16="http://schemas.microsoft.com/office/drawing/2014/main" val="1600785230"/>
                    </a:ext>
                  </a:extLst>
                </a:gridCol>
                <a:gridCol w="2209800">
                  <a:extLst>
                    <a:ext uri="{9D8B030D-6E8A-4147-A177-3AD203B41FA5}">
                      <a16:colId xmlns="" xmlns:a16="http://schemas.microsoft.com/office/drawing/2014/main" val="4254850532"/>
                    </a:ext>
                  </a:extLst>
                </a:gridCol>
                <a:gridCol w="2667000">
                  <a:extLst>
                    <a:ext uri="{9D8B030D-6E8A-4147-A177-3AD203B41FA5}">
                      <a16:colId xmlns="" xmlns:a16="http://schemas.microsoft.com/office/drawing/2014/main" val="1881840769"/>
                    </a:ext>
                  </a:extLst>
                </a:gridCol>
              </a:tblGrid>
              <a:tr h="370840">
                <a:tc>
                  <a:txBody>
                    <a:bodyPr/>
                    <a:lstStyle/>
                    <a:p>
                      <a:r>
                        <a:rPr lang="en-US" sz="1800" dirty="0">
                          <a:latin typeface="+mn-lt"/>
                        </a:rPr>
                        <a:t>Route</a:t>
                      </a:r>
                    </a:p>
                  </a:txBody>
                  <a:tcPr anchor="ctr"/>
                </a:tc>
                <a:tc>
                  <a:txBody>
                    <a:bodyPr/>
                    <a:lstStyle/>
                    <a:p>
                      <a:r>
                        <a:rPr lang="en-US" sz="1800" dirty="0">
                          <a:latin typeface="+mn-lt"/>
                        </a:rPr>
                        <a:t>Time to Reach Brain</a:t>
                      </a:r>
                    </a:p>
                  </a:txBody>
                  <a:tcPr anchor="ctr"/>
                </a:tc>
                <a:tc>
                  <a:txBody>
                    <a:bodyPr/>
                    <a:lstStyle/>
                    <a:p>
                      <a:r>
                        <a:rPr lang="en-US" sz="1800" dirty="0">
                          <a:latin typeface="+mn-lt"/>
                        </a:rPr>
                        <a:t>Drug Example</a:t>
                      </a:r>
                    </a:p>
                  </a:txBody>
                  <a:tcPr anchor="ctr"/>
                </a:tc>
                <a:tc>
                  <a:txBody>
                    <a:bodyPr/>
                    <a:lstStyle/>
                    <a:p>
                      <a:r>
                        <a:rPr lang="en-US" sz="1800" dirty="0">
                          <a:latin typeface="+mn-lt"/>
                        </a:rPr>
                        <a:t>Potential </a:t>
                      </a:r>
                      <a:br>
                        <a:rPr lang="en-US" sz="1800" dirty="0">
                          <a:latin typeface="+mn-lt"/>
                        </a:rPr>
                      </a:br>
                      <a:r>
                        <a:rPr lang="en-US" sz="1800" dirty="0">
                          <a:latin typeface="+mn-lt"/>
                        </a:rPr>
                        <a:t>Adverse Effects</a:t>
                      </a:r>
                    </a:p>
                  </a:txBody>
                  <a:tcPr anchor="ctr"/>
                </a:tc>
                <a:extLst>
                  <a:ext uri="{0D108BD9-81ED-4DB2-BD59-A6C34878D82A}">
                    <a16:rowId xmlns="" xmlns:a16="http://schemas.microsoft.com/office/drawing/2014/main" val="4070763879"/>
                  </a:ext>
                </a:extLst>
              </a:tr>
              <a:tr h="370840">
                <a:tc>
                  <a:txBody>
                    <a:bodyPr/>
                    <a:lstStyle/>
                    <a:p>
                      <a:r>
                        <a:rPr lang="en-US" sz="1600" dirty="0">
                          <a:latin typeface="+mn-lt"/>
                        </a:rPr>
                        <a:t>Inhalation</a:t>
                      </a:r>
                      <a:r>
                        <a:rPr lang="en-US" sz="1600" baseline="0" dirty="0">
                          <a:latin typeface="+mn-lt"/>
                        </a:rPr>
                        <a:t>: smoking and huffing</a:t>
                      </a:r>
                      <a:endParaRPr lang="en-US" sz="1600" dirty="0">
                        <a:latin typeface="+mn-lt"/>
                      </a:endParaRPr>
                    </a:p>
                  </a:txBody>
                  <a:tcPr/>
                </a:tc>
                <a:tc>
                  <a:txBody>
                    <a:bodyPr/>
                    <a:lstStyle/>
                    <a:p>
                      <a:r>
                        <a:rPr lang="en-US" sz="1600" dirty="0">
                          <a:latin typeface="+mn-lt"/>
                        </a:rPr>
                        <a:t>7 to 10 seconds</a:t>
                      </a:r>
                    </a:p>
                  </a:txBody>
                  <a:tcPr/>
                </a:tc>
                <a:tc>
                  <a:txBody>
                    <a:bodyPr/>
                    <a:lstStyle/>
                    <a:p>
                      <a:r>
                        <a:rPr lang="en-US" sz="1600" dirty="0">
                          <a:latin typeface="+mn-lt"/>
                        </a:rPr>
                        <a:t>Marijuana, crack cocaine, tobacco, inhalants</a:t>
                      </a:r>
                    </a:p>
                  </a:txBody>
                  <a:tcPr/>
                </a:tc>
                <a:tc>
                  <a:txBody>
                    <a:bodyPr/>
                    <a:lstStyle/>
                    <a:p>
                      <a:r>
                        <a:rPr lang="en-US" sz="1600" dirty="0">
                          <a:latin typeface="+mn-lt"/>
                        </a:rPr>
                        <a:t>Irritation of lungs; liver and kidney damage; hearing loss; vomiting</a:t>
                      </a:r>
                    </a:p>
                  </a:txBody>
                  <a:tcPr/>
                </a:tc>
                <a:extLst>
                  <a:ext uri="{0D108BD9-81ED-4DB2-BD59-A6C34878D82A}">
                    <a16:rowId xmlns="" xmlns:a16="http://schemas.microsoft.com/office/drawing/2014/main" val="670534999"/>
                  </a:ext>
                </a:extLst>
              </a:tr>
              <a:tr h="370840">
                <a:tc>
                  <a:txBody>
                    <a:bodyPr/>
                    <a:lstStyle/>
                    <a:p>
                      <a:r>
                        <a:rPr lang="en-US" sz="1600" dirty="0">
                          <a:latin typeface="+mn-lt"/>
                        </a:rPr>
                        <a:t>Injection</a:t>
                      </a:r>
                    </a:p>
                  </a:txBody>
                  <a:tcPr/>
                </a:tc>
                <a:tc>
                  <a:txBody>
                    <a:bodyPr/>
                    <a:lstStyle/>
                    <a:p>
                      <a:r>
                        <a:rPr lang="en-US" sz="1600" dirty="0">
                          <a:latin typeface="+mn-lt"/>
                        </a:rPr>
                        <a:t>Intravenous, </a:t>
                      </a:r>
                      <a:br>
                        <a:rPr lang="en-US" sz="1600" dirty="0">
                          <a:latin typeface="+mn-lt"/>
                        </a:rPr>
                      </a:br>
                      <a:r>
                        <a:rPr lang="en-US" sz="1600" dirty="0">
                          <a:latin typeface="+mn-lt"/>
                        </a:rPr>
                        <a:t>15 to 30 seconds;  intramuscular, </a:t>
                      </a:r>
                      <a:br>
                        <a:rPr lang="en-US" sz="1600" dirty="0">
                          <a:latin typeface="+mn-lt"/>
                        </a:rPr>
                      </a:br>
                      <a:r>
                        <a:rPr lang="en-US" sz="1600" dirty="0">
                          <a:latin typeface="+mn-lt"/>
                        </a:rPr>
                        <a:t>3 to 5 minutes; subcutaneous, </a:t>
                      </a:r>
                      <a:br>
                        <a:rPr lang="en-US" sz="1600" dirty="0">
                          <a:latin typeface="+mn-lt"/>
                        </a:rPr>
                      </a:br>
                      <a:r>
                        <a:rPr lang="en-US" sz="1600" dirty="0">
                          <a:latin typeface="+mn-lt"/>
                        </a:rPr>
                        <a:t>5 to 7 minutes</a:t>
                      </a:r>
                    </a:p>
                  </a:txBody>
                  <a:tcPr/>
                </a:tc>
                <a:tc>
                  <a:txBody>
                    <a:bodyPr/>
                    <a:lstStyle/>
                    <a:p>
                      <a:r>
                        <a:rPr lang="en-US" sz="1600" dirty="0">
                          <a:latin typeface="+mn-lt"/>
                        </a:rPr>
                        <a:t>Heroin, cocaine, methamphetamine</a:t>
                      </a:r>
                    </a:p>
                  </a:txBody>
                  <a:tcPr/>
                </a:tc>
                <a:tc>
                  <a:txBody>
                    <a:bodyPr/>
                    <a:lstStyle/>
                    <a:p>
                      <a:r>
                        <a:rPr lang="en-US" sz="1600" dirty="0">
                          <a:latin typeface="+mn-lt"/>
                        </a:rPr>
                        <a:t>Danger of overdose;</a:t>
                      </a:r>
                      <a:r>
                        <a:rPr lang="en-US" sz="1600" baseline="0" dirty="0">
                          <a:latin typeface="+mn-lt"/>
                        </a:rPr>
                        <a:t> collapsed veins; infection at injection site; blood infection; transmission of HIV, hepatitis C, and other pathogens</a:t>
                      </a:r>
                      <a:endParaRPr lang="en-US" sz="1600" dirty="0">
                        <a:latin typeface="+mn-lt"/>
                      </a:endParaRPr>
                    </a:p>
                  </a:txBody>
                  <a:tcPr/>
                </a:tc>
                <a:extLst>
                  <a:ext uri="{0D108BD9-81ED-4DB2-BD59-A6C34878D82A}">
                    <a16:rowId xmlns="" xmlns:a16="http://schemas.microsoft.com/office/drawing/2014/main" val="2857409267"/>
                  </a:ext>
                </a:extLst>
              </a:tr>
              <a:tr h="370840">
                <a:tc>
                  <a:txBody>
                    <a:bodyPr/>
                    <a:lstStyle/>
                    <a:p>
                      <a:r>
                        <a:rPr lang="en-US" sz="1600" dirty="0">
                          <a:latin typeface="+mn-lt"/>
                        </a:rPr>
                        <a:t>Mucus membranes: snorting</a:t>
                      </a:r>
                    </a:p>
                  </a:txBody>
                  <a:tcPr/>
                </a:tc>
                <a:tc>
                  <a:txBody>
                    <a:bodyPr/>
                    <a:lstStyle/>
                    <a:p>
                      <a:r>
                        <a:rPr lang="en-US" sz="1600" dirty="0">
                          <a:latin typeface="+mn-lt"/>
                        </a:rPr>
                        <a:t>3 to 15 minutes</a:t>
                      </a:r>
                    </a:p>
                  </a:txBody>
                  <a:tcPr/>
                </a:tc>
                <a:tc>
                  <a:txBody>
                    <a:bodyPr/>
                    <a:lstStyle/>
                    <a:p>
                      <a:r>
                        <a:rPr lang="en-US" sz="1600" dirty="0">
                          <a:latin typeface="+mn-lt"/>
                        </a:rPr>
                        <a:t>Cocaine,</a:t>
                      </a:r>
                      <a:r>
                        <a:rPr lang="en-US" sz="1600" baseline="0" dirty="0">
                          <a:latin typeface="+mn-lt"/>
                        </a:rPr>
                        <a:t> heroin, methamphetamine</a:t>
                      </a:r>
                      <a:endParaRPr lang="en-US" sz="1600" dirty="0">
                        <a:latin typeface="+mn-lt"/>
                      </a:endParaRPr>
                    </a:p>
                  </a:txBody>
                  <a:tcPr/>
                </a:tc>
                <a:tc>
                  <a:txBody>
                    <a:bodyPr/>
                    <a:lstStyle/>
                    <a:p>
                      <a:r>
                        <a:rPr lang="en-US" sz="1600" dirty="0">
                          <a:latin typeface="+mn-lt"/>
                        </a:rPr>
                        <a:t>Irritation or</a:t>
                      </a:r>
                      <a:r>
                        <a:rPr lang="en-US" sz="1600" baseline="0" dirty="0">
                          <a:latin typeface="+mn-lt"/>
                        </a:rPr>
                        <a:t> destruction of tissue; difficulty controlling dose</a:t>
                      </a:r>
                      <a:endParaRPr lang="en-US" sz="1600" dirty="0">
                        <a:latin typeface="+mn-lt"/>
                      </a:endParaRPr>
                    </a:p>
                  </a:txBody>
                  <a:tcPr/>
                </a:tc>
                <a:extLst>
                  <a:ext uri="{0D108BD9-81ED-4DB2-BD59-A6C34878D82A}">
                    <a16:rowId xmlns="" xmlns:a16="http://schemas.microsoft.com/office/drawing/2014/main" val="2626633967"/>
                  </a:ext>
                </a:extLst>
              </a:tr>
              <a:tr h="370840">
                <a:tc>
                  <a:txBody>
                    <a:bodyPr/>
                    <a:lstStyle/>
                    <a:p>
                      <a:r>
                        <a:rPr lang="en-US" sz="1600" dirty="0">
                          <a:latin typeface="+mn-lt"/>
                        </a:rPr>
                        <a:t>Oral ingestion: eating,</a:t>
                      </a:r>
                      <a:r>
                        <a:rPr lang="en-US" sz="1600" baseline="0" dirty="0">
                          <a:latin typeface="+mn-lt"/>
                        </a:rPr>
                        <a:t> drinking</a:t>
                      </a:r>
                      <a:endParaRPr lang="en-US" sz="1600" dirty="0">
                        <a:latin typeface="+mn-lt"/>
                      </a:endParaRPr>
                    </a:p>
                  </a:txBody>
                  <a:tcPr/>
                </a:tc>
                <a:tc>
                  <a:txBody>
                    <a:bodyPr/>
                    <a:lstStyle/>
                    <a:p>
                      <a:r>
                        <a:rPr lang="en-US" sz="1600" dirty="0">
                          <a:latin typeface="+mn-lt"/>
                        </a:rPr>
                        <a:t>20</a:t>
                      </a:r>
                      <a:r>
                        <a:rPr lang="en-US" sz="1600" dirty="0">
                          <a:latin typeface="Calibri" panose="020F0502020204030204" pitchFamily="34" charset="0"/>
                        </a:rPr>
                        <a:t> to 30 minutes</a:t>
                      </a:r>
                      <a:endParaRPr lang="en-US" sz="1600" dirty="0">
                        <a:latin typeface="+mn-lt"/>
                      </a:endParaRPr>
                    </a:p>
                  </a:txBody>
                  <a:tcPr/>
                </a:tc>
                <a:tc>
                  <a:txBody>
                    <a:bodyPr/>
                    <a:lstStyle/>
                    <a:p>
                      <a:r>
                        <a:rPr lang="en-US" sz="1600" dirty="0">
                          <a:latin typeface="+mn-lt"/>
                        </a:rPr>
                        <a:t>Alcohol, pills</a:t>
                      </a:r>
                    </a:p>
                  </a:txBody>
                  <a:tcPr/>
                </a:tc>
                <a:tc>
                  <a:txBody>
                    <a:bodyPr/>
                    <a:lstStyle/>
                    <a:p>
                      <a:r>
                        <a:rPr lang="en-US" sz="1600" dirty="0">
                          <a:latin typeface="+mn-lt"/>
                        </a:rPr>
                        <a:t>Vomiting</a:t>
                      </a:r>
                    </a:p>
                  </a:txBody>
                  <a:tcPr/>
                </a:tc>
                <a:extLst>
                  <a:ext uri="{0D108BD9-81ED-4DB2-BD59-A6C34878D82A}">
                    <a16:rowId xmlns="" xmlns:a16="http://schemas.microsoft.com/office/drawing/2014/main" val="3593414368"/>
                  </a:ext>
                </a:extLst>
              </a:tr>
            </a:tbl>
          </a:graphicData>
        </a:graphic>
      </p:graphicFrame>
      <p:sp>
        <p:nvSpPr>
          <p:cNvPr id="12" name="Text Placeholder 11" hidden="1"/>
          <p:cNvSpPr>
            <a:spLocks noGrp="1"/>
          </p:cNvSpPr>
          <p:nvPr>
            <p:ph type="body" sz="quarter" idx="10"/>
          </p:nvPr>
        </p:nvSpPr>
        <p:spPr/>
        <p:txBody>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dirty="0"/>
              <a:t>Factors Influencing the Effects of Drugs</a:t>
            </a:r>
          </a:p>
        </p:txBody>
      </p:sp>
      <p:sp>
        <p:nvSpPr>
          <p:cNvPr id="16387" name="Text Placeholder 99"/>
          <p:cNvSpPr>
            <a:spLocks noGrp="1"/>
          </p:cNvSpPr>
          <p:nvPr>
            <p:ph idx="1"/>
          </p:nvPr>
        </p:nvSpPr>
        <p:spPr/>
        <p:txBody>
          <a:bodyPr/>
          <a:lstStyle/>
          <a:p>
            <a:r>
              <a:rPr lang="en-US" altLang="en-US" dirty="0"/>
              <a:t>Characteristics of the drug</a:t>
            </a:r>
          </a:p>
          <a:p>
            <a:pPr lvl="1"/>
            <a:r>
              <a:rPr lang="en-US" altLang="en-US" dirty="0"/>
              <a:t>Chemical properties of the drug and its actions</a:t>
            </a:r>
          </a:p>
          <a:p>
            <a:r>
              <a:rPr lang="en-US" altLang="en-US" dirty="0"/>
              <a:t>Characteristics of the person</a:t>
            </a:r>
          </a:p>
          <a:p>
            <a:pPr lvl="1"/>
            <a:r>
              <a:rPr lang="en-US" altLang="en-US" dirty="0"/>
              <a:t>Age, gender</a:t>
            </a:r>
          </a:p>
          <a:p>
            <a:pPr lvl="1"/>
            <a:r>
              <a:rPr lang="en-US" altLang="en-US" dirty="0"/>
              <a:t>Body weight and mass; physical condition</a:t>
            </a:r>
          </a:p>
          <a:p>
            <a:pPr lvl="1"/>
            <a:r>
              <a:rPr lang="en-US" altLang="en-US" dirty="0"/>
              <a:t>Mood</a:t>
            </a:r>
          </a:p>
          <a:p>
            <a:pPr lvl="1"/>
            <a:r>
              <a:rPr lang="en-US" altLang="en-US" dirty="0"/>
              <a:t>Experience with the drug</a:t>
            </a:r>
          </a:p>
          <a:p>
            <a:pPr lvl="1"/>
            <a:r>
              <a:rPr lang="en-US" altLang="en-US" dirty="0"/>
              <a:t>Expectations</a:t>
            </a:r>
          </a:p>
          <a:p>
            <a:r>
              <a:rPr lang="en-US" altLang="en-US" dirty="0"/>
              <a:t>Characteristics of the situation or environment</a:t>
            </a:r>
          </a:p>
          <a:p>
            <a:pPr lvl="1"/>
            <a:r>
              <a:rPr lang="en-US" altLang="en-US" dirty="0"/>
              <a:t>At home or surrounded by strangers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of Drugs on the Brain (</a:t>
            </a:r>
            <a:r>
              <a:rPr lang="en-US" dirty="0" smtClean="0"/>
              <a:t>1 of 2)</a:t>
            </a:r>
            <a:endParaRPr lang="en-US" dirty="0"/>
          </a:p>
        </p:txBody>
      </p:sp>
      <p:sp>
        <p:nvSpPr>
          <p:cNvPr id="13315" name="Text Placeholder 99"/>
          <p:cNvSpPr>
            <a:spLocks noGrp="1"/>
          </p:cNvSpPr>
          <p:nvPr>
            <p:ph idx="1"/>
          </p:nvPr>
        </p:nvSpPr>
        <p:spPr/>
        <p:txBody>
          <a:bodyPr/>
          <a:lstStyle/>
          <a:p>
            <a:r>
              <a:rPr lang="en-US" dirty="0"/>
              <a:t>Many addictive drugs act on neurons in three brain structures:</a:t>
            </a:r>
          </a:p>
          <a:p>
            <a:pPr lvl="1"/>
            <a:r>
              <a:rPr lang="en-US" dirty="0"/>
              <a:t>Ventral tegmental area (VTA) in the midbrain</a:t>
            </a:r>
          </a:p>
          <a:p>
            <a:pPr lvl="1"/>
            <a:r>
              <a:rPr lang="en-US" dirty="0"/>
              <a:t>Nucleus accumbens</a:t>
            </a:r>
          </a:p>
          <a:p>
            <a:pPr lvl="1"/>
            <a:r>
              <a:rPr lang="en-US" dirty="0"/>
              <a:t>Prefrontal cortex</a:t>
            </a:r>
          </a:p>
          <a:p>
            <a:r>
              <a:rPr lang="en-US" dirty="0"/>
              <a:t>Neurons in these structures form a pathway referred to as the </a:t>
            </a:r>
            <a:r>
              <a:rPr lang="en-US" b="1" dirty="0"/>
              <a:t>pleasure and reward circuit</a:t>
            </a:r>
          </a:p>
          <a:p>
            <a:r>
              <a:rPr lang="en-US" dirty="0"/>
              <a:t>Addictive psychoactive drugs activate and cause a </a:t>
            </a:r>
            <a:br>
              <a:rPr lang="en-US" dirty="0"/>
            </a:br>
            <a:r>
              <a:rPr lang="en-US" dirty="0"/>
              <a:t>surge in levels of dopamine and associated feelings </a:t>
            </a:r>
            <a:br>
              <a:rPr lang="en-US" dirty="0"/>
            </a:br>
            <a:r>
              <a:rPr lang="en-US" dirty="0"/>
              <a:t>of pleasure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of Drugs on the Brain (</a:t>
            </a:r>
            <a:r>
              <a:rPr lang="en-US" dirty="0" smtClean="0"/>
              <a:t>2 of 2)</a:t>
            </a:r>
            <a:endParaRPr lang="en-US" dirty="0"/>
          </a:p>
        </p:txBody>
      </p:sp>
      <p:sp>
        <p:nvSpPr>
          <p:cNvPr id="16387" name="Text Placeholder 99"/>
          <p:cNvSpPr>
            <a:spLocks noGrp="1"/>
          </p:cNvSpPr>
          <p:nvPr>
            <p:ph idx="1"/>
          </p:nvPr>
        </p:nvSpPr>
        <p:spPr/>
        <p:txBody>
          <a:bodyPr/>
          <a:lstStyle/>
          <a:p>
            <a:r>
              <a:rPr lang="en-US" altLang="en-US" dirty="0"/>
              <a:t>All or nearly all addictive drugs operate via the pleasure and reward circuit	</a:t>
            </a:r>
          </a:p>
          <a:p>
            <a:r>
              <a:rPr lang="en-US" altLang="en-US" dirty="0"/>
              <a:t>Some also operate via additional mechanisms</a:t>
            </a:r>
          </a:p>
          <a:p>
            <a:pPr lvl="1"/>
            <a:r>
              <a:rPr lang="en-US" altLang="en-US" dirty="0"/>
              <a:t>For example the opioids have a structure similar to that of </a:t>
            </a:r>
            <a:r>
              <a:rPr lang="en-US" altLang="en-US" b="1" dirty="0"/>
              <a:t>endorphins</a:t>
            </a:r>
            <a:r>
              <a:rPr lang="en-US" altLang="en-US" dirty="0"/>
              <a:t>, which block pain when the body undergoes stress</a:t>
            </a:r>
          </a:p>
          <a:p>
            <a:r>
              <a:rPr lang="en-US" altLang="en-US" dirty="0"/>
              <a:t>Individuals trying to recover from addiction must overcome:</a:t>
            </a:r>
          </a:p>
          <a:p>
            <a:pPr lvl="1"/>
            <a:r>
              <a:rPr lang="en-US" altLang="en-US" dirty="0"/>
              <a:t>Altered brain chemistry</a:t>
            </a:r>
          </a:p>
          <a:p>
            <a:pPr lvl="1"/>
            <a:r>
              <a:rPr lang="en-US" altLang="en-US" dirty="0"/>
              <a:t>Drug-related memories</a:t>
            </a:r>
          </a:p>
          <a:p>
            <a:pPr lvl="1"/>
            <a:r>
              <a:rPr lang="en-US" altLang="en-US" dirty="0"/>
              <a:t>Impaired impulse control</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Drugs of Abuse</a:t>
            </a:r>
          </a:p>
        </p:txBody>
      </p:sp>
      <p:sp>
        <p:nvSpPr>
          <p:cNvPr id="20483" name="Text Placeholder 99"/>
          <p:cNvSpPr>
            <a:spLocks noGrp="1"/>
          </p:cNvSpPr>
          <p:nvPr>
            <p:ph idx="1"/>
          </p:nvPr>
        </p:nvSpPr>
        <p:spPr/>
        <p:txBody>
          <a:bodyPr/>
          <a:lstStyle/>
          <a:p>
            <a:r>
              <a:rPr lang="en-US" altLang="en-US" dirty="0"/>
              <a:t>Drugs of abuse are usually classified as:</a:t>
            </a:r>
          </a:p>
          <a:p>
            <a:pPr lvl="1"/>
            <a:r>
              <a:rPr lang="en-US" altLang="en-US" dirty="0"/>
              <a:t>Stimulants</a:t>
            </a:r>
          </a:p>
          <a:p>
            <a:pPr lvl="1"/>
            <a:r>
              <a:rPr lang="en-US" altLang="en-US" dirty="0"/>
              <a:t>Depressants</a:t>
            </a:r>
          </a:p>
          <a:p>
            <a:pPr lvl="1"/>
            <a:r>
              <a:rPr lang="en-US" altLang="en-US" dirty="0"/>
              <a:t>Opioids</a:t>
            </a:r>
          </a:p>
          <a:p>
            <a:pPr lvl="1"/>
            <a:r>
              <a:rPr lang="en-US" altLang="en-US" dirty="0"/>
              <a:t>Hallucinogens</a:t>
            </a:r>
          </a:p>
          <a:p>
            <a:pPr lvl="1"/>
            <a:r>
              <a:rPr lang="en-US" altLang="en-US" dirty="0"/>
              <a:t>Inhalants</a:t>
            </a:r>
          </a:p>
          <a:p>
            <a:pPr lvl="1"/>
            <a:r>
              <a:rPr lang="en-US" altLang="en-US" dirty="0"/>
              <a:t>Cannabinoids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Central Nervous System Stimulants</a:t>
            </a:r>
          </a:p>
        </p:txBody>
      </p:sp>
      <p:sp>
        <p:nvSpPr>
          <p:cNvPr id="15363" name="Text Placeholder 99"/>
          <p:cNvSpPr>
            <a:spLocks noGrp="1"/>
          </p:cNvSpPr>
          <p:nvPr>
            <p:ph idx="1"/>
          </p:nvPr>
        </p:nvSpPr>
        <p:spPr/>
        <p:txBody>
          <a:bodyPr/>
          <a:lstStyle/>
          <a:p>
            <a:r>
              <a:rPr lang="en-US" b="1" dirty="0"/>
              <a:t>Stimulants</a:t>
            </a:r>
            <a:r>
              <a:rPr lang="en-US" dirty="0"/>
              <a:t>: drugs that speed up activity in the brain and sympathetic nervous system</a:t>
            </a:r>
          </a:p>
          <a:p>
            <a:pPr lvl="1"/>
            <a:r>
              <a:rPr lang="en-US" dirty="0"/>
              <a:t>Effects similar to the “fight-or-flight” reaction</a:t>
            </a:r>
          </a:p>
          <a:p>
            <a:pPr lvl="1"/>
            <a:r>
              <a:rPr lang="en-US" dirty="0"/>
              <a:t>May stimulate movement, fidgeting, and talking, and produce intense feelings of euphoria and create a sense of well-being</a:t>
            </a:r>
          </a:p>
          <a:p>
            <a:r>
              <a:rPr lang="en-US" dirty="0"/>
              <a:t>Examples:</a:t>
            </a:r>
          </a:p>
          <a:p>
            <a:pPr lvl="1"/>
            <a:r>
              <a:rPr lang="en-US" dirty="0"/>
              <a:t>Cocaine</a:t>
            </a:r>
          </a:p>
          <a:p>
            <a:pPr lvl="1"/>
            <a:r>
              <a:rPr lang="en-US" dirty="0"/>
              <a:t>Amphetamines</a:t>
            </a:r>
          </a:p>
          <a:p>
            <a:pPr lvl="1"/>
            <a:r>
              <a:rPr lang="en-US" dirty="0"/>
              <a:t>MDMA (Ecstasy)</a:t>
            </a:r>
          </a:p>
          <a:p>
            <a:pPr lvl="1"/>
            <a:r>
              <a:rPr lang="en-US" dirty="0"/>
              <a:t>Bath salts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Central Nervous System Depressants</a:t>
            </a:r>
          </a:p>
        </p:txBody>
      </p:sp>
      <p:sp>
        <p:nvSpPr>
          <p:cNvPr id="22531" name="Text Placeholder 99"/>
          <p:cNvSpPr>
            <a:spLocks noGrp="1"/>
          </p:cNvSpPr>
          <p:nvPr>
            <p:ph idx="1"/>
          </p:nvPr>
        </p:nvSpPr>
        <p:spPr/>
        <p:txBody>
          <a:bodyPr/>
          <a:lstStyle/>
          <a:p>
            <a:r>
              <a:rPr lang="en-US" altLang="en-US" b="1" dirty="0"/>
              <a:t>Depressants</a:t>
            </a:r>
            <a:r>
              <a:rPr lang="en-US" altLang="en-US" dirty="0"/>
              <a:t> slow down activity in the brain and sympathetic nervous system</a:t>
            </a:r>
          </a:p>
          <a:p>
            <a:pPr lvl="1"/>
            <a:r>
              <a:rPr lang="en-US" altLang="en-US" dirty="0"/>
              <a:t>Can be deadly if misused, especially when mixed </a:t>
            </a:r>
            <a:br>
              <a:rPr lang="en-US" altLang="en-US" dirty="0"/>
            </a:br>
            <a:r>
              <a:rPr lang="en-US" altLang="en-US" dirty="0"/>
              <a:t>with alcohol</a:t>
            </a:r>
          </a:p>
          <a:p>
            <a:pPr lvl="1"/>
            <a:r>
              <a:rPr lang="en-US" altLang="en-US" dirty="0"/>
              <a:t>CNS depressants carry a high risk of dependence</a:t>
            </a:r>
          </a:p>
          <a:p>
            <a:r>
              <a:rPr lang="en-US" altLang="en-US" dirty="0"/>
              <a:t>Examples:</a:t>
            </a:r>
          </a:p>
          <a:p>
            <a:pPr lvl="1"/>
            <a:r>
              <a:rPr lang="en-US" altLang="en-US" dirty="0"/>
              <a:t>Barbiturates and hypnotics</a:t>
            </a:r>
          </a:p>
          <a:p>
            <a:pPr lvl="1"/>
            <a:r>
              <a:rPr lang="en-US" altLang="en-US" dirty="0"/>
              <a:t>Anti-anxiety drugs (benzodiazepines)</a:t>
            </a:r>
          </a:p>
          <a:p>
            <a:pPr lvl="2"/>
            <a:r>
              <a:rPr lang="en-US" altLang="en-US" b="1" dirty="0"/>
              <a:t>Rebound effect</a:t>
            </a:r>
            <a:r>
              <a:rPr lang="en-US" altLang="en-US" dirty="0"/>
              <a:t>: when a person stops using a drug and experiences symptoms worse than those before taking the drug</a:t>
            </a:r>
          </a:p>
          <a:p>
            <a:pPr lvl="1"/>
            <a:r>
              <a:rPr lang="en-US" altLang="en-US" dirty="0"/>
              <a:t>Rohypnol and GHB (gamma hydroxybutyrate)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Uses? </a:t>
            </a:r>
            <a:br>
              <a:rPr lang="en-US" dirty="0"/>
            </a:br>
            <a:r>
              <a:rPr lang="en-US" dirty="0"/>
              <a:t>Patterns of Illicit Drug Use (</a:t>
            </a:r>
            <a:r>
              <a:rPr lang="en-US" dirty="0" smtClean="0"/>
              <a:t>1 of 2)</a:t>
            </a:r>
            <a:endParaRPr lang="en-US" dirty="0"/>
          </a:p>
        </p:txBody>
      </p:sp>
      <p:sp>
        <p:nvSpPr>
          <p:cNvPr id="4099" name="Text Placeholder 99"/>
          <p:cNvSpPr>
            <a:spLocks noGrp="1"/>
          </p:cNvSpPr>
          <p:nvPr>
            <p:ph idx="1"/>
          </p:nvPr>
        </p:nvSpPr>
        <p:spPr/>
        <p:txBody>
          <a:bodyPr/>
          <a:lstStyle/>
          <a:p>
            <a:r>
              <a:rPr lang="en-US" altLang="en-US" dirty="0"/>
              <a:t>Rates of illicit drug use vary by age, gender, race and ethnicity, education, employment status, and geographical region</a:t>
            </a:r>
          </a:p>
          <a:p>
            <a:r>
              <a:rPr lang="en-US" altLang="en-US" dirty="0"/>
              <a:t>Among Americans aged 12 or older, more than 47% report having used an illicit drug in their lifetime</a:t>
            </a:r>
          </a:p>
          <a:p>
            <a:r>
              <a:rPr lang="en-US" altLang="en-US" dirty="0"/>
              <a:t>Most commonly used drug is marijuana</a:t>
            </a:r>
          </a:p>
          <a:p>
            <a:r>
              <a:rPr lang="en-US" altLang="en-US" dirty="0"/>
              <a:t>There is also a substantial misuse of psychotherapeutics (prescription-type drugs)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a:t>Opioids (</a:t>
            </a:r>
            <a:r>
              <a:rPr lang="en-US" dirty="0" smtClean="0"/>
              <a:t>1 of 2)</a:t>
            </a:r>
            <a:endParaRPr lang="en-US" dirty="0"/>
          </a:p>
        </p:txBody>
      </p:sp>
      <p:sp>
        <p:nvSpPr>
          <p:cNvPr id="23555" name="Text Placeholder 99"/>
          <p:cNvSpPr>
            <a:spLocks noGrp="1"/>
          </p:cNvSpPr>
          <p:nvPr>
            <p:ph idx="1"/>
          </p:nvPr>
        </p:nvSpPr>
        <p:spPr/>
        <p:txBody>
          <a:bodyPr/>
          <a:lstStyle/>
          <a:p>
            <a:r>
              <a:rPr lang="en-US" altLang="en-US" b="1" dirty="0"/>
              <a:t>Opioids</a:t>
            </a:r>
            <a:r>
              <a:rPr lang="en-US" altLang="en-US" dirty="0"/>
              <a:t>: natural and synthetic derivatives of opium</a:t>
            </a:r>
          </a:p>
          <a:p>
            <a:r>
              <a:rPr lang="en-US" altLang="en-US" dirty="0"/>
              <a:t>Currently prescribed as pain relievers, anesthetics, antidiarrheal agents, and cough suppressants</a:t>
            </a:r>
          </a:p>
          <a:p>
            <a:r>
              <a:rPr lang="en-US" altLang="en-US" dirty="0"/>
              <a:t>Produce feelings of pleasure and block pain</a:t>
            </a:r>
          </a:p>
          <a:p>
            <a:r>
              <a:rPr lang="en-US" altLang="en-US" dirty="0"/>
              <a:t>Examples:</a:t>
            </a:r>
          </a:p>
          <a:p>
            <a:pPr lvl="1"/>
            <a:r>
              <a:rPr lang="en-US" altLang="en-US" dirty="0"/>
              <a:t>Morphine</a:t>
            </a:r>
          </a:p>
          <a:p>
            <a:pPr lvl="1"/>
            <a:r>
              <a:rPr lang="en-US" altLang="en-US" dirty="0"/>
              <a:t>Heroin</a:t>
            </a:r>
          </a:p>
          <a:p>
            <a:pPr lvl="1"/>
            <a:r>
              <a:rPr lang="en-US" altLang="en-US" dirty="0"/>
              <a:t>Synthetic opioids (OxyContin, Vicodin, Demerol, Dilaudid, Percocet, Percodan)</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a:t>Opioids (</a:t>
            </a:r>
            <a:r>
              <a:rPr lang="en-US" dirty="0" smtClean="0"/>
              <a:t>2 of 2)</a:t>
            </a:r>
            <a:endParaRPr lang="en-US" dirty="0"/>
          </a:p>
        </p:txBody>
      </p:sp>
      <p:sp>
        <p:nvSpPr>
          <p:cNvPr id="18435" name="Text Placeholder 99"/>
          <p:cNvSpPr>
            <a:spLocks noGrp="1"/>
          </p:cNvSpPr>
          <p:nvPr>
            <p:ph idx="1"/>
          </p:nvPr>
        </p:nvSpPr>
        <p:spPr/>
        <p:txBody>
          <a:bodyPr/>
          <a:lstStyle/>
          <a:p>
            <a:r>
              <a:rPr lang="en-US" dirty="0"/>
              <a:t>With low doses, opioid users experience euphoria followed by drowsiness</a:t>
            </a:r>
          </a:p>
          <a:p>
            <a:r>
              <a:rPr lang="en-US" dirty="0"/>
              <a:t>At high dosages, users can experience depressed respiration, loss of consciousness, coma, and death</a:t>
            </a:r>
          </a:p>
          <a:p>
            <a:r>
              <a:rPr lang="en-US" dirty="0"/>
              <a:t>Opioids have a high potential for dependence</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a:t>Hallucinogens and Dissociative Drugs</a:t>
            </a:r>
          </a:p>
        </p:txBody>
      </p:sp>
      <p:sp>
        <p:nvSpPr>
          <p:cNvPr id="25603" name="Text Placeholder 99"/>
          <p:cNvSpPr>
            <a:spLocks noGrp="1"/>
          </p:cNvSpPr>
          <p:nvPr>
            <p:ph idx="1"/>
          </p:nvPr>
        </p:nvSpPr>
        <p:spPr/>
        <p:txBody>
          <a:bodyPr/>
          <a:lstStyle/>
          <a:p>
            <a:r>
              <a:rPr lang="en-US" altLang="en-US" b="1" dirty="0"/>
              <a:t>Hallucinogens</a:t>
            </a:r>
            <a:r>
              <a:rPr lang="en-US" altLang="en-US" dirty="0"/>
              <a:t>: alter perceptions and thinking, intensifying and distorting visual and auditory perceptions and producing hallucinations; also known as </a:t>
            </a:r>
            <a:r>
              <a:rPr lang="en-US" altLang="en-US" i="1" dirty="0"/>
              <a:t>psychedelics</a:t>
            </a:r>
          </a:p>
          <a:p>
            <a:pPr lvl="1"/>
            <a:r>
              <a:rPr lang="en-US" altLang="en-US" dirty="0"/>
              <a:t>Alter perceptions and thinking in characteristic ways</a:t>
            </a:r>
          </a:p>
          <a:p>
            <a:pPr lvl="1"/>
            <a:r>
              <a:rPr lang="en-US" altLang="en-US" dirty="0"/>
              <a:t>Intensify and distort visual and auditory perceptions and produce hallucinations</a:t>
            </a:r>
          </a:p>
          <a:p>
            <a:r>
              <a:rPr lang="en-US" altLang="en-US" dirty="0"/>
              <a:t>Examples:</a:t>
            </a:r>
          </a:p>
          <a:p>
            <a:pPr lvl="1"/>
            <a:r>
              <a:rPr lang="en-US" altLang="en-US" dirty="0"/>
              <a:t>LSD (lysergic acid diethylamide)</a:t>
            </a:r>
          </a:p>
          <a:p>
            <a:pPr lvl="1"/>
            <a:r>
              <a:rPr lang="en-US" altLang="en-US" dirty="0"/>
              <a:t>Phencyclidine (PCP) and ketamine</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dirty="0"/>
              <a:t>Inhalants</a:t>
            </a:r>
          </a:p>
        </p:txBody>
      </p:sp>
      <p:sp>
        <p:nvSpPr>
          <p:cNvPr id="26627" name="Text Placeholder 99"/>
          <p:cNvSpPr>
            <a:spLocks noGrp="1"/>
          </p:cNvSpPr>
          <p:nvPr>
            <p:ph idx="1"/>
          </p:nvPr>
        </p:nvSpPr>
        <p:spPr/>
        <p:txBody>
          <a:bodyPr/>
          <a:lstStyle/>
          <a:p>
            <a:r>
              <a:rPr lang="en-US" altLang="en-US" b="1" dirty="0"/>
              <a:t>Inhalants</a:t>
            </a:r>
            <a:r>
              <a:rPr lang="en-US" altLang="en-US" dirty="0"/>
              <a:t>: breathable chemical vapors that alter consciousness, producing a state that resembles drunkenness</a:t>
            </a:r>
          </a:p>
          <a:p>
            <a:r>
              <a:rPr lang="en-US" altLang="en-US" dirty="0"/>
              <a:t>Active ingredients are all dangerously powerful toxins and carcinogens </a:t>
            </a:r>
          </a:p>
          <a:p>
            <a:r>
              <a:rPr lang="en-US" altLang="en-US" dirty="0"/>
              <a:t>Most significant negative effect for chronic users is widespread and long-lasting brain damage</a:t>
            </a:r>
          </a:p>
          <a:p>
            <a:r>
              <a:rPr lang="en-US" altLang="en-US" dirty="0"/>
              <a:t>Examples:</a:t>
            </a:r>
          </a:p>
          <a:p>
            <a:pPr lvl="1"/>
            <a:r>
              <a:rPr lang="en-US" altLang="en-US" dirty="0"/>
              <a:t>Paint thinner, gasoline, glue, and spray-can propellant</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dirty="0"/>
              <a:t>Cannabinoids (</a:t>
            </a:r>
            <a:r>
              <a:rPr lang="en-US" dirty="0" smtClean="0"/>
              <a:t>1 of 2)</a:t>
            </a:r>
            <a:endParaRPr lang="en-US" dirty="0"/>
          </a:p>
        </p:txBody>
      </p:sp>
      <p:sp>
        <p:nvSpPr>
          <p:cNvPr id="24579" name="Text Placeholder 99"/>
          <p:cNvSpPr>
            <a:spLocks noGrp="1"/>
          </p:cNvSpPr>
          <p:nvPr>
            <p:ph idx="1"/>
          </p:nvPr>
        </p:nvSpPr>
        <p:spPr/>
        <p:txBody>
          <a:bodyPr/>
          <a:lstStyle/>
          <a:p>
            <a:r>
              <a:rPr lang="en-US" altLang="en-US" dirty="0"/>
              <a:t>Marijuana is the most widely used illicit drug in the United States</a:t>
            </a:r>
          </a:p>
          <a:p>
            <a:pPr lvl="1"/>
            <a:r>
              <a:rPr lang="en-US" altLang="en-US" dirty="0"/>
              <a:t>Derived from the hemp plant, </a:t>
            </a:r>
            <a:r>
              <a:rPr lang="en-US" altLang="en-US" i="1" dirty="0"/>
              <a:t>Cannabis sativa</a:t>
            </a:r>
          </a:p>
          <a:p>
            <a:pPr lvl="1"/>
            <a:r>
              <a:rPr lang="en-US" altLang="en-US" dirty="0"/>
              <a:t>Active ingredient is delta-9-tetrahydrocannabinol (THC)</a:t>
            </a:r>
          </a:p>
          <a:p>
            <a:pPr lvl="1"/>
            <a:r>
              <a:rPr lang="en-US" altLang="en-US" dirty="0"/>
              <a:t>Use produces mild euphoria, sedation, lethargy, short-term memory impairment, increase in appetite, distorted sensory perceptions, distorted sense of time, impaired coordination, and an increase in heart rate</a:t>
            </a:r>
          </a:p>
          <a:p>
            <a:r>
              <a:rPr lang="en-US" altLang="en-US" dirty="0"/>
              <a:t>Researchers have found that THC has a variety of effects on the brain, perhaps accounting for some impairments in problem solving and decision making</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dirty="0"/>
              <a:t>Cannabinoids (</a:t>
            </a:r>
            <a:r>
              <a:rPr lang="en-US" dirty="0" smtClean="0"/>
              <a:t>2 of 2)</a:t>
            </a:r>
            <a:endParaRPr lang="en-US" dirty="0"/>
          </a:p>
        </p:txBody>
      </p:sp>
      <p:sp>
        <p:nvSpPr>
          <p:cNvPr id="24579" name="Text Placeholder 99"/>
          <p:cNvSpPr>
            <a:spLocks noGrp="1"/>
          </p:cNvSpPr>
          <p:nvPr>
            <p:ph idx="1"/>
          </p:nvPr>
        </p:nvSpPr>
        <p:spPr/>
        <p:txBody>
          <a:bodyPr/>
          <a:lstStyle/>
          <a:p>
            <a:r>
              <a:rPr lang="en-US" altLang="en-US" dirty="0"/>
              <a:t>Many people support medical uses of marijuana</a:t>
            </a:r>
          </a:p>
          <a:p>
            <a:pPr lvl="1"/>
            <a:r>
              <a:rPr lang="en-US" altLang="en-US" dirty="0"/>
              <a:t>Treatment for glaucoma, for the pain and nausea of cancer and chemotherapy, and for weight loss associated with AIDS</a:t>
            </a:r>
          </a:p>
          <a:p>
            <a:r>
              <a:rPr lang="en-US" altLang="en-US" dirty="0"/>
              <a:t>Opponents argue legalization implies approval and will encourage abuse of all drugs</a:t>
            </a:r>
          </a:p>
          <a:p>
            <a:r>
              <a:rPr lang="en-US" altLang="en-US" dirty="0"/>
              <a:t>Like alcohol, marijuana affects the skills required to drive a car safely</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9842245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Drugs of Abuse</a:t>
            </a:r>
          </a:p>
        </p:txBody>
      </p:sp>
      <p:sp>
        <p:nvSpPr>
          <p:cNvPr id="28675" name="Text Placeholder 99"/>
          <p:cNvSpPr>
            <a:spLocks noGrp="1"/>
          </p:cNvSpPr>
          <p:nvPr>
            <p:ph idx="1"/>
          </p:nvPr>
        </p:nvSpPr>
        <p:spPr/>
        <p:txBody>
          <a:bodyPr/>
          <a:lstStyle/>
          <a:p>
            <a:r>
              <a:rPr lang="en-US" altLang="en-US" dirty="0"/>
              <a:t>Newest set of drugs being experimented with include:</a:t>
            </a:r>
          </a:p>
          <a:p>
            <a:pPr lvl="1"/>
            <a:r>
              <a:rPr lang="en-US" altLang="en-US" dirty="0"/>
              <a:t>Anabolic steroids—performance enhancing drugs</a:t>
            </a:r>
          </a:p>
          <a:p>
            <a:pPr lvl="1"/>
            <a:r>
              <a:rPr lang="en-US" altLang="en-US" dirty="0"/>
              <a:t>Synthetic cannabinoids such as K2 and Spice</a:t>
            </a:r>
          </a:p>
          <a:p>
            <a:pPr lvl="1"/>
            <a:r>
              <a:rPr lang="en-US" altLang="en-US" dirty="0"/>
              <a:t>“Syrup,” “Purple Drank,” “Sizzurp,” and “Lean”—all prescription-strength cough syrup containing codeine and promethazine mixed with soda</a:t>
            </a:r>
          </a:p>
          <a:p>
            <a:pPr lvl="1"/>
            <a:r>
              <a:rPr lang="en-US" altLang="en-US" dirty="0"/>
              <a:t>“N-Bomb,” a synthetic hallucinogen</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228600"/>
            <a:ext cx="8046720" cy="1069848"/>
          </a:xfrm>
        </p:spPr>
        <p:txBody>
          <a:bodyPr/>
          <a:lstStyle/>
          <a:p>
            <a:r>
              <a:rPr lang="en-US" dirty="0"/>
              <a:t>Approaches to the Drug Problem (</a:t>
            </a:r>
            <a:r>
              <a:rPr lang="en-US" dirty="0" smtClean="0"/>
              <a:t>1 of 2)</a:t>
            </a:r>
            <a:endParaRPr lang="en-US" dirty="0"/>
          </a:p>
        </p:txBody>
      </p:sp>
      <p:sp>
        <p:nvSpPr>
          <p:cNvPr id="32771" name="Text Placeholder 99"/>
          <p:cNvSpPr>
            <a:spLocks noGrp="1"/>
          </p:cNvSpPr>
          <p:nvPr>
            <p:ph idx="1"/>
          </p:nvPr>
        </p:nvSpPr>
        <p:spPr/>
        <p:txBody>
          <a:bodyPr/>
          <a:lstStyle/>
          <a:p>
            <a:r>
              <a:rPr lang="en-US" altLang="en-US" dirty="0"/>
              <a:t>Supply reduction strategies:</a:t>
            </a:r>
          </a:p>
          <a:p>
            <a:pPr lvl="1"/>
            <a:r>
              <a:rPr lang="en-US" altLang="en-US" dirty="0"/>
              <a:t>Interdiction: interception of drugs before they get into the country</a:t>
            </a:r>
          </a:p>
          <a:p>
            <a:pPr lvl="1"/>
            <a:r>
              <a:rPr lang="en-US" altLang="en-US" dirty="0"/>
              <a:t>Pressure on supplying countries to suppress production and exportation</a:t>
            </a:r>
          </a:p>
          <a:p>
            <a:pPr lvl="1"/>
            <a:r>
              <a:rPr lang="en-US" altLang="en-US" dirty="0"/>
              <a:t>Prevention of domestic production and sales via law enforcement</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228600"/>
            <a:ext cx="8046720" cy="1069848"/>
          </a:xfrm>
        </p:spPr>
        <p:txBody>
          <a:bodyPr/>
          <a:lstStyle/>
          <a:p>
            <a:r>
              <a:rPr lang="en-US" dirty="0"/>
              <a:t>Approaches to the Drug Problem (</a:t>
            </a:r>
            <a:r>
              <a:rPr lang="en-US" dirty="0" smtClean="0"/>
              <a:t>2 of 2)</a:t>
            </a:r>
            <a:endParaRPr lang="en-US" dirty="0"/>
          </a:p>
        </p:txBody>
      </p:sp>
      <p:sp>
        <p:nvSpPr>
          <p:cNvPr id="33795" name="Text Placeholder 99"/>
          <p:cNvSpPr>
            <a:spLocks noGrp="1"/>
          </p:cNvSpPr>
          <p:nvPr>
            <p:ph idx="1"/>
          </p:nvPr>
        </p:nvSpPr>
        <p:spPr/>
        <p:txBody>
          <a:bodyPr/>
          <a:lstStyle/>
          <a:p>
            <a:r>
              <a:rPr lang="en-US" altLang="en-US" dirty="0"/>
              <a:t>Demand reduction strategies:</a:t>
            </a:r>
          </a:p>
          <a:p>
            <a:pPr lvl="1"/>
            <a:r>
              <a:rPr lang="en-US" altLang="en-US" dirty="0"/>
              <a:t>Incarceration for drug-related crimes</a:t>
            </a:r>
          </a:p>
          <a:p>
            <a:pPr lvl="2"/>
            <a:r>
              <a:rPr lang="en-US" altLang="en-US" dirty="0"/>
              <a:t>More than half the people in U.S. prisons meet the diagnostic standards for substance use disorders</a:t>
            </a:r>
          </a:p>
          <a:p>
            <a:pPr lvl="2"/>
            <a:r>
              <a:rPr lang="en-US" altLang="en-US" dirty="0"/>
              <a:t>Only 7 to 17% who need drug treatment receive it</a:t>
            </a:r>
          </a:p>
          <a:p>
            <a:pPr lvl="1"/>
            <a:r>
              <a:rPr lang="en-US" altLang="en-US" dirty="0"/>
              <a:t>Prevention strategies</a:t>
            </a:r>
          </a:p>
          <a:p>
            <a:pPr lvl="2"/>
            <a:r>
              <a:rPr lang="en-US" altLang="en-US" dirty="0"/>
              <a:t>Primary, or universal, prevention programs: designed to reach and educate entire population</a:t>
            </a:r>
          </a:p>
          <a:p>
            <a:pPr lvl="2"/>
            <a:r>
              <a:rPr lang="en-US" altLang="en-US" dirty="0"/>
              <a:t>Secondary, or selective strategies: focus on subgroups that are at greatest risk for use or abuse</a:t>
            </a:r>
          </a:p>
          <a:p>
            <a:pPr lvl="2"/>
            <a:r>
              <a:rPr lang="en-US" altLang="en-US" dirty="0"/>
              <a:t>Tertiary, or indicated, strategies: target at-risk individuals rather than groups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 Treatment Programs</a:t>
            </a:r>
          </a:p>
        </p:txBody>
      </p:sp>
      <p:sp>
        <p:nvSpPr>
          <p:cNvPr id="35843" name="Text Placeholder 99"/>
          <p:cNvSpPr>
            <a:spLocks noGrp="1"/>
          </p:cNvSpPr>
          <p:nvPr>
            <p:ph idx="1"/>
          </p:nvPr>
        </p:nvSpPr>
        <p:spPr>
          <a:xfrm>
            <a:off x="457200" y="1600199"/>
            <a:ext cx="8153400" cy="4953001"/>
          </a:xfrm>
        </p:spPr>
        <p:txBody>
          <a:bodyPr/>
          <a:lstStyle/>
          <a:p>
            <a:r>
              <a:rPr lang="en-US" altLang="en-US" dirty="0"/>
              <a:t>Treatment programs range from hospital-based inpatient programs to self-help/mutual-help groups such as Narcotics Anonymous (NA)</a:t>
            </a:r>
          </a:p>
          <a:p>
            <a:r>
              <a:rPr lang="en-US" altLang="en-US" dirty="0"/>
              <a:t>Treatment is a long-term process, often marked by relapses</a:t>
            </a:r>
          </a:p>
          <a:p>
            <a:r>
              <a:rPr lang="en-US" altLang="en-US" dirty="0"/>
              <a:t>Programs are more successful when they last at least three months</a:t>
            </a:r>
          </a:p>
          <a:p>
            <a:r>
              <a:rPr lang="en-US" altLang="en-US" dirty="0"/>
              <a:t>Matching services to individual needs is critical</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Uses? </a:t>
            </a:r>
            <a:br>
              <a:rPr lang="en-US" dirty="0"/>
            </a:br>
            <a:r>
              <a:rPr lang="en-US" dirty="0"/>
              <a:t>Patterns of Illicit Drug Use (</a:t>
            </a:r>
            <a:r>
              <a:rPr lang="en-US" dirty="0" smtClean="0"/>
              <a:t>2 of 2)</a:t>
            </a:r>
            <a:endParaRPr lang="en-US" dirty="0"/>
          </a:p>
        </p:txBody>
      </p:sp>
      <p:sp>
        <p:nvSpPr>
          <p:cNvPr id="5123" name="Text Placeholder 99"/>
          <p:cNvSpPr>
            <a:spLocks noGrp="1"/>
          </p:cNvSpPr>
          <p:nvPr>
            <p:ph idx="1"/>
          </p:nvPr>
        </p:nvSpPr>
        <p:spPr/>
        <p:txBody>
          <a:bodyPr/>
          <a:lstStyle/>
          <a:p>
            <a:r>
              <a:rPr lang="en-US" altLang="en-US" dirty="0"/>
              <a:t>Number of college students who abuse prescription drugs has increased dramatically in the past decade</a:t>
            </a:r>
          </a:p>
          <a:p>
            <a:pPr lvl="1"/>
            <a:r>
              <a:rPr lang="en-US" altLang="en-US" dirty="0"/>
              <a:t>Pain relievers (e.g., OxyContin, Vicodin, Percocet): use increased by 343%</a:t>
            </a:r>
          </a:p>
          <a:p>
            <a:pPr lvl="1"/>
            <a:r>
              <a:rPr lang="en-US" altLang="en-US" dirty="0"/>
              <a:t>Stimulants (e.g., Ritalin, Adderall): use increased by 93%</a:t>
            </a:r>
          </a:p>
          <a:p>
            <a:pPr lvl="1"/>
            <a:r>
              <a:rPr lang="en-US" altLang="en-US" dirty="0"/>
              <a:t>Tranquilizers (e.g., Xanax, Valium): use increased by 450%</a:t>
            </a:r>
          </a:p>
          <a:p>
            <a:pPr lvl="1"/>
            <a:r>
              <a:rPr lang="en-US" altLang="en-US" dirty="0"/>
              <a:t>Sedatives (e.g., Nembutal, Seconal): use increased by 225%</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Harm Reduction Strategies</a:t>
            </a:r>
          </a:p>
        </p:txBody>
      </p:sp>
      <p:sp>
        <p:nvSpPr>
          <p:cNvPr id="36867" name="Text Placeholder 99"/>
          <p:cNvSpPr>
            <a:spLocks noGrp="1"/>
          </p:cNvSpPr>
          <p:nvPr>
            <p:ph idx="1"/>
          </p:nvPr>
        </p:nvSpPr>
        <p:spPr/>
        <p:txBody>
          <a:bodyPr/>
          <a:lstStyle/>
          <a:p>
            <a:r>
              <a:rPr lang="en-US" altLang="en-US" dirty="0"/>
              <a:t>These are based on the idea that completely eliminating substance use is futile and efforts should focus on reducing the associated harm</a:t>
            </a:r>
          </a:p>
          <a:p>
            <a:pPr lvl="1"/>
            <a:r>
              <a:rPr lang="en-US" altLang="en-US" dirty="0"/>
              <a:t>Needle exchange programs</a:t>
            </a:r>
          </a:p>
          <a:p>
            <a:pPr lvl="1"/>
            <a:r>
              <a:rPr lang="en-US" altLang="en-US" dirty="0"/>
              <a:t>Drug substitute programs, such as methadone for heroin addicts</a:t>
            </a:r>
          </a:p>
          <a:p>
            <a:pPr lvl="1"/>
            <a:r>
              <a:rPr lang="en-US" altLang="en-US" dirty="0"/>
              <a:t>Controlled availability</a:t>
            </a:r>
          </a:p>
          <a:p>
            <a:pPr lvl="1"/>
            <a:r>
              <a:rPr lang="en-US" altLang="en-US" dirty="0"/>
              <a:t>Medicalization</a:t>
            </a:r>
          </a:p>
          <a:p>
            <a:pPr lvl="1"/>
            <a:r>
              <a:rPr lang="en-US" altLang="en-US" dirty="0"/>
              <a:t>Decriminalization</a:t>
            </a:r>
          </a:p>
          <a:p>
            <a:r>
              <a:rPr lang="en-US" altLang="en-US" dirty="0"/>
              <a:t>Opponents argue these are forms of drug legalization</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Review</a:t>
            </a:r>
          </a:p>
        </p:txBody>
      </p:sp>
      <p:sp>
        <p:nvSpPr>
          <p:cNvPr id="3" name="Text Placeholder 99"/>
          <p:cNvSpPr>
            <a:spLocks noGrp="1"/>
          </p:cNvSpPr>
          <p:nvPr>
            <p:ph idx="1"/>
          </p:nvPr>
        </p:nvSpPr>
        <p:spPr/>
        <p:txBody>
          <a:bodyPr/>
          <a:lstStyle/>
          <a:p>
            <a:r>
              <a:rPr lang="en-US" dirty="0"/>
              <a:t>Why do people use drugs, and what are current patterns of drug use?</a:t>
            </a:r>
          </a:p>
          <a:p>
            <a:r>
              <a:rPr lang="en-US" dirty="0"/>
              <a:t>What are the different categories of drugs, and what are the differences between drug misuse and abuse?</a:t>
            </a:r>
          </a:p>
          <a:p>
            <a:r>
              <a:rPr lang="en-US" dirty="0"/>
              <a:t>How do drugs affect the body?</a:t>
            </a:r>
          </a:p>
          <a:p>
            <a:r>
              <a:rPr lang="en-US" dirty="0"/>
              <a:t>What are the different categories of drugs?</a:t>
            </a:r>
          </a:p>
          <a:p>
            <a:r>
              <a:rPr lang="en-US" dirty="0"/>
              <a:t>What are the main approaches to the drug problem?</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26287098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685800" y="2514600"/>
            <a:ext cx="7772400" cy="1362075"/>
          </a:xfrm>
        </p:spPr>
        <p:txBody>
          <a:bodyPr anchor="ctr"/>
          <a:lstStyle/>
          <a:p>
            <a:pPr algn="ctr"/>
            <a:r>
              <a:rPr lang="en-US" cap="none" dirty="0" smtClean="0"/>
              <a:t>Accessibility Content: Text Alternatives For Images</a:t>
            </a:r>
            <a:endParaRPr lang="en-US" cap="none" dirty="0"/>
          </a:p>
        </p:txBody>
      </p:sp>
    </p:spTree>
    <p:extLst>
      <p:ext uri="{BB962C8B-B14F-4D97-AF65-F5344CB8AC3E}">
        <p14:creationId xmlns:p14="http://schemas.microsoft.com/office/powerpoint/2010/main" val="240851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a:t>
            </a:r>
          </a:p>
        </p:txBody>
      </p:sp>
      <p:sp>
        <p:nvSpPr>
          <p:cNvPr id="3" name="Text Placeholder 2"/>
          <p:cNvSpPr>
            <a:spLocks noGrp="1"/>
          </p:cNvSpPr>
          <p:nvPr>
            <p:ph type="body" idx="1"/>
          </p:nvPr>
        </p:nvSpPr>
        <p:spPr/>
        <p:txBody>
          <a:bodyPr/>
          <a:lstStyle/>
          <a:p>
            <a:r>
              <a:rPr lang="en-US" dirty="0"/>
              <a:t>Image Descriptions for Unsighted Students</a:t>
            </a:r>
          </a:p>
        </p:txBody>
      </p:sp>
    </p:spTree>
    <p:extLst>
      <p:ext uri="{BB962C8B-B14F-4D97-AF65-F5344CB8AC3E}">
        <p14:creationId xmlns:p14="http://schemas.microsoft.com/office/powerpoint/2010/main" val="16200247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800"/>
          </a:xfrm>
        </p:spPr>
        <p:txBody>
          <a:bodyPr/>
          <a:lstStyle/>
          <a:p>
            <a:r>
              <a:rPr lang="en-US" sz="2800" b="1" dirty="0">
                <a:solidFill>
                  <a:schemeClr val="bg2"/>
                </a:solidFill>
              </a:rPr>
              <a:t>Figure 10.1 </a:t>
            </a:r>
            <a:r>
              <a:rPr lang="en-US" sz="2800" b="1" dirty="0"/>
              <a:t>Types of Illicit Drug Use 2015 </a:t>
            </a:r>
            <a:r>
              <a:rPr lang="en-US" sz="2800" b="1" dirty="0">
                <a:solidFill>
                  <a:schemeClr val="bg2"/>
                </a:solidFill>
              </a:rPr>
              <a:t>Text Alternative</a:t>
            </a:r>
          </a:p>
        </p:txBody>
      </p:sp>
      <p:sp>
        <p:nvSpPr>
          <p:cNvPr id="3" name="Text Placeholder 99"/>
          <p:cNvSpPr>
            <a:spLocks noGrp="1"/>
          </p:cNvSpPr>
          <p:nvPr>
            <p:ph idx="1"/>
          </p:nvPr>
        </p:nvSpPr>
        <p:spPr>
          <a:xfrm>
            <a:off x="457200" y="1447800"/>
            <a:ext cx="8229600" cy="4918363"/>
          </a:xfrm>
        </p:spPr>
        <p:txBody>
          <a:bodyPr/>
          <a:lstStyle/>
          <a:p>
            <a:pPr>
              <a:spcBef>
                <a:spcPts val="1200"/>
              </a:spcBef>
            </a:pPr>
            <a:r>
              <a:rPr lang="en-US" sz="2200" dirty="0"/>
              <a:t>Marijuana and hashish: 22.226 million users</a:t>
            </a:r>
          </a:p>
          <a:p>
            <a:pPr>
              <a:spcBef>
                <a:spcPts val="1200"/>
              </a:spcBef>
            </a:pPr>
            <a:r>
              <a:rPr lang="en-US" sz="2200" dirty="0"/>
              <a:t>Pain relievers: 3.775 million</a:t>
            </a:r>
          </a:p>
          <a:p>
            <a:pPr>
              <a:spcBef>
                <a:spcPts val="1200"/>
              </a:spcBef>
            </a:pPr>
            <a:r>
              <a:rPr lang="en-US" sz="2200" dirty="0"/>
              <a:t>Tranquilizers: 1.874 million</a:t>
            </a:r>
          </a:p>
          <a:p>
            <a:pPr>
              <a:spcBef>
                <a:spcPts val="1200"/>
              </a:spcBef>
            </a:pPr>
            <a:r>
              <a:rPr lang="en-US" sz="2200" dirty="0"/>
              <a:t>Stimulants: 1.653 million</a:t>
            </a:r>
          </a:p>
          <a:p>
            <a:pPr>
              <a:spcBef>
                <a:spcPts val="1200"/>
              </a:spcBef>
            </a:pPr>
            <a:r>
              <a:rPr lang="en-US" sz="2200" dirty="0"/>
              <a:t>Cocaine: 1.876 million</a:t>
            </a:r>
          </a:p>
          <a:p>
            <a:pPr>
              <a:spcBef>
                <a:spcPts val="1200"/>
              </a:spcBef>
            </a:pPr>
            <a:r>
              <a:rPr lang="en-US" sz="2200" dirty="0"/>
              <a:t>Hallucinogens: 1.240 million</a:t>
            </a:r>
          </a:p>
          <a:p>
            <a:pPr>
              <a:spcBef>
                <a:spcPts val="1200"/>
              </a:spcBef>
            </a:pPr>
            <a:r>
              <a:rPr lang="en-US" sz="2200" dirty="0"/>
              <a:t>Inhalants: 5.27 million</a:t>
            </a:r>
          </a:p>
          <a:p>
            <a:pPr>
              <a:spcBef>
                <a:spcPts val="1200"/>
              </a:spcBef>
            </a:pPr>
            <a:r>
              <a:rPr lang="en-US" sz="2200" dirty="0"/>
              <a:t>Heroin: 3.29 million</a:t>
            </a:r>
          </a:p>
          <a:p>
            <a:pPr>
              <a:spcBef>
                <a:spcPts val="1200"/>
              </a:spcBef>
            </a:pPr>
            <a:r>
              <a:rPr lang="en-US" sz="2200" dirty="0"/>
              <a:t>Sedatives: 4.46 million</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endParaRPr lang="en-US" dirty="0"/>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4263853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838200"/>
          </a:xfrm>
        </p:spPr>
        <p:txBody>
          <a:bodyPr/>
          <a:lstStyle/>
          <a:p>
            <a:r>
              <a:rPr lang="en-US" sz="2800" b="1" dirty="0">
                <a:solidFill>
                  <a:schemeClr val="bg2"/>
                </a:solidFill>
              </a:rPr>
              <a:t>Figure 10.3 </a:t>
            </a:r>
            <a:r>
              <a:rPr lang="en-US" sz="2800" b="1" dirty="0"/>
              <a:t>Source of Pain Relievers </a:t>
            </a:r>
            <a:r>
              <a:rPr lang="en-US" sz="2800" b="1" dirty="0">
                <a:solidFill>
                  <a:schemeClr val="bg2"/>
                </a:solidFill>
              </a:rPr>
              <a:t>Text Alternative</a:t>
            </a:r>
          </a:p>
        </p:txBody>
      </p:sp>
      <p:sp>
        <p:nvSpPr>
          <p:cNvPr id="3" name="Text Placeholder 99"/>
          <p:cNvSpPr>
            <a:spLocks noGrp="1"/>
          </p:cNvSpPr>
          <p:nvPr>
            <p:ph idx="1"/>
          </p:nvPr>
        </p:nvSpPr>
        <p:spPr>
          <a:xfrm>
            <a:off x="457200" y="1104900"/>
            <a:ext cx="8229600" cy="5410199"/>
          </a:xfrm>
        </p:spPr>
        <p:txBody>
          <a:bodyPr/>
          <a:lstStyle/>
          <a:p>
            <a:r>
              <a:rPr lang="en-US" sz="2200" dirty="0"/>
              <a:t>53.7% total were given by, bought from, or taken from a friend or relative</a:t>
            </a:r>
          </a:p>
          <a:p>
            <a:pPr lvl="1"/>
            <a:r>
              <a:rPr lang="en-US" sz="1800" dirty="0"/>
              <a:t>40.5% were from a friend or relative for free</a:t>
            </a:r>
          </a:p>
          <a:p>
            <a:pPr lvl="1"/>
            <a:r>
              <a:rPr lang="en-US" sz="1800" dirty="0"/>
              <a:t>9.4% were bought from a friend or relative</a:t>
            </a:r>
          </a:p>
          <a:p>
            <a:pPr lvl="1"/>
            <a:r>
              <a:rPr lang="en-US" sz="1800" dirty="0"/>
              <a:t>3.8% were taken from a friend or relative</a:t>
            </a:r>
          </a:p>
          <a:p>
            <a:pPr>
              <a:spcBef>
                <a:spcPts val="1200"/>
              </a:spcBef>
            </a:pPr>
            <a:r>
              <a:rPr lang="en-US" sz="2200" dirty="0"/>
              <a:t>36.4% total were obtained by prescription(s) or stolen from a health care provider</a:t>
            </a:r>
          </a:p>
          <a:p>
            <a:pPr lvl="1"/>
            <a:r>
              <a:rPr lang="en-US" sz="1800" dirty="0"/>
              <a:t>34.0% were by prescription from one doctor</a:t>
            </a:r>
          </a:p>
          <a:p>
            <a:pPr lvl="1"/>
            <a:r>
              <a:rPr lang="en-US" sz="1800" dirty="0"/>
              <a:t>1.7% were by prescription from more than on doctor</a:t>
            </a:r>
          </a:p>
          <a:p>
            <a:pPr lvl="1"/>
            <a:r>
              <a:rPr lang="en-US" sz="1800" dirty="0"/>
              <a:t>0.7% were stolen from doctor’s office, clinic, hospital, or pharmacy</a:t>
            </a:r>
          </a:p>
          <a:p>
            <a:pPr>
              <a:spcBef>
                <a:spcPts val="1200"/>
              </a:spcBef>
            </a:pPr>
            <a:r>
              <a:rPr lang="en-US" sz="2200" dirty="0"/>
              <a:t>4.9% were bought from a drug dealer or other stranger</a:t>
            </a:r>
          </a:p>
          <a:p>
            <a:pPr>
              <a:spcBef>
                <a:spcPts val="1200"/>
              </a:spcBef>
            </a:pPr>
            <a:r>
              <a:rPr lang="en-US" sz="2200" dirty="0"/>
              <a:t>4.9% were obtained some other way</a:t>
            </a:r>
          </a:p>
          <a:p>
            <a:pPr>
              <a:spcBef>
                <a:spcPts val="1200"/>
              </a:spcBef>
            </a:pPr>
            <a:r>
              <a:rPr lang="en-US" sz="2200" dirty="0"/>
              <a:t>Percentages are from the 12.5 million people aged 12 or older who misused pain relievers in the past year</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1202971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1100" y="5253037"/>
            <a:ext cx="6781800" cy="566738"/>
          </a:xfrm>
        </p:spPr>
        <p:txBody>
          <a:bodyPr/>
          <a:lstStyle/>
          <a:p>
            <a:r>
              <a:rPr lang="en-US" dirty="0"/>
              <a:t>Figure 10.1 </a:t>
            </a:r>
            <a:r>
              <a:rPr lang="en-US" sz="2000" dirty="0">
                <a:solidFill>
                  <a:schemeClr val="tx1"/>
                </a:solidFill>
              </a:rPr>
              <a:t>Illicit drug use in the past month among persons aged 12 or older, type of drug by millions of people, 2015.</a:t>
            </a:r>
            <a:endParaRPr lang="en-US" dirty="0">
              <a:solidFill>
                <a:schemeClr val="tx1"/>
              </a:solidFill>
            </a:endParaRPr>
          </a:p>
        </p:txBody>
      </p:sp>
      <p:sp>
        <p:nvSpPr>
          <p:cNvPr id="12" name="Text Placeholder 11" hidden="1"/>
          <p:cNvSpPr>
            <a:spLocks noGrp="1"/>
          </p:cNvSpPr>
          <p:nvPr>
            <p:ph type="body" sz="half" idx="2"/>
          </p:nvPr>
        </p:nvSpPr>
        <p:spPr/>
        <p:txBody>
          <a:bodyPr/>
          <a:lstStyle/>
          <a:p>
            <a:endParaRPr lang="en-US" dirty="0"/>
          </a:p>
        </p:txBody>
      </p:sp>
      <p:pic>
        <p:nvPicPr>
          <p:cNvPr id="8" name="Picture" descr="The highest usage by far was marijuana and hashish.">
            <a:extLst>
              <a:ext uri="{FF2B5EF4-FFF2-40B4-BE49-F238E27FC236}">
                <a16:creationId xmlns="" xmlns:a16="http://schemas.microsoft.com/office/drawing/2014/main" id="{C12B314B-B1B1-443B-B947-64AFFD79DECE}"/>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561" r="-561"/>
          <a:stretch/>
        </p:blipFill>
        <p:spPr>
          <a:xfrm>
            <a:off x="1543050" y="649945"/>
            <a:ext cx="6057900" cy="4226855"/>
          </a:xfrm>
        </p:spPr>
      </p:pic>
      <p:sp>
        <p:nvSpPr>
          <p:cNvPr id="15" name="Text Placeholder 14">
            <a:extLst>
              <a:ext uri="{FF2B5EF4-FFF2-40B4-BE49-F238E27FC236}">
                <a16:creationId xmlns="" xmlns:a16="http://schemas.microsoft.com/office/drawing/2014/main" id="{B71C26F1-92D1-466B-9CE3-20CCCA1FF5F7}"/>
              </a:ext>
            </a:extLst>
          </p:cNvPr>
          <p:cNvSpPr>
            <a:spLocks noGrp="1"/>
          </p:cNvSpPr>
          <p:nvPr>
            <p:ph type="body" sz="quarter" idx="12"/>
          </p:nvPr>
        </p:nvSpPr>
        <p:spPr/>
        <p:txBody>
          <a:bodyPr/>
          <a:lstStyle/>
          <a:p>
            <a:r>
              <a:rPr lang="en-US" dirty="0">
                <a:hlinkClick r:id="rId3" action="ppaction://hlinksldjump"/>
              </a:rPr>
              <a:t>Access the text alternative for these images</a:t>
            </a:r>
          </a:p>
        </p:txBody>
      </p:sp>
      <p:sp>
        <p:nvSpPr>
          <p:cNvPr id="14" name="Text Placeholder 13">
            <a:extLst>
              <a:ext uri="{FF2B5EF4-FFF2-40B4-BE49-F238E27FC236}">
                <a16:creationId xmlns="" xmlns:a16="http://schemas.microsoft.com/office/drawing/2014/main" id="{3BC5DBA4-D946-41A2-959C-219D9CE330B8}"/>
              </a:ext>
            </a:extLst>
          </p:cNvPr>
          <p:cNvSpPr>
            <a:spLocks noGrp="1"/>
          </p:cNvSpPr>
          <p:nvPr>
            <p:ph type="body" sz="quarter" idx="11"/>
          </p:nvPr>
        </p:nvSpPr>
        <p:spPr>
          <a:xfrm>
            <a:off x="4114800" y="6172200"/>
            <a:ext cx="5029200" cy="179587"/>
          </a:xfrm>
        </p:spPr>
        <p:txBody>
          <a:bodyPr/>
          <a:lstStyle/>
          <a:p>
            <a:r>
              <a:rPr lang="en-US" dirty="0">
                <a:solidFill>
                  <a:schemeClr val="tx1"/>
                </a:solidFill>
              </a:rPr>
              <a:t>Source: Center for Behavioral Health Statistics and Quality. (2016). 2015 National Survey on Drug Use and Health: Detailed Tables. Substance Abuse and Mental Health Services Administration, Rockville, MD. Table 1.1A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4495800"/>
            <a:ext cx="5486400" cy="566738"/>
          </a:xfrm>
        </p:spPr>
        <p:txBody>
          <a:bodyPr/>
          <a:lstStyle/>
          <a:p>
            <a:r>
              <a:rPr lang="en-US" dirty="0"/>
              <a:t>Figure 10.2 </a:t>
            </a:r>
            <a:r>
              <a:rPr lang="en-US" sz="2000" dirty="0">
                <a:solidFill>
                  <a:schemeClr val="tx1"/>
                </a:solidFill>
              </a:rPr>
              <a:t>Illicit drug use in past month, by percentage of age group, 2014.</a:t>
            </a:r>
            <a:endParaRPr lang="en-US" dirty="0">
              <a:solidFill>
                <a:schemeClr val="tx1"/>
              </a:solidFill>
            </a:endParaRPr>
          </a:p>
        </p:txBody>
      </p:sp>
      <p:sp>
        <p:nvSpPr>
          <p:cNvPr id="11" name="Text Placeholder 10"/>
          <p:cNvSpPr>
            <a:spLocks noGrp="1"/>
          </p:cNvSpPr>
          <p:nvPr>
            <p:ph type="body" sz="half" idx="2"/>
          </p:nvPr>
        </p:nvSpPr>
        <p:spPr>
          <a:xfrm>
            <a:off x="1828800" y="5138738"/>
            <a:ext cx="5486400" cy="609600"/>
          </a:xfrm>
        </p:spPr>
        <p:txBody>
          <a:bodyPr/>
          <a:lstStyle/>
          <a:p>
            <a:r>
              <a:rPr lang="en-US" dirty="0"/>
              <a:t>These statistics represent people aged 12 and older who reported using drugs within the last month at the time of being surveyed. </a:t>
            </a:r>
          </a:p>
        </p:txBody>
      </p:sp>
      <p:pic>
        <p:nvPicPr>
          <p:cNvPr id="3" name="Picture" descr="Over 9% of those aged 12 to 17; over 22% of those aged 18 to 25; and about 8% of those aged 25 and olde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7570" b="-4793"/>
          <a:stretch/>
        </p:blipFill>
        <p:spPr>
          <a:xfrm>
            <a:off x="1028700" y="1295399"/>
            <a:ext cx="7086600" cy="2743201"/>
          </a:xfrm>
        </p:spPr>
      </p:pic>
      <p:sp>
        <p:nvSpPr>
          <p:cNvPr id="12" name="Text Placeholder 11"/>
          <p:cNvSpPr>
            <a:spLocks noGrp="1"/>
          </p:cNvSpPr>
          <p:nvPr>
            <p:ph type="body" sz="quarter" idx="11"/>
          </p:nvPr>
        </p:nvSpPr>
        <p:spPr>
          <a:xfrm>
            <a:off x="4572000" y="6145013"/>
            <a:ext cx="4572000" cy="179587"/>
          </a:xfrm>
        </p:spPr>
        <p:txBody>
          <a:bodyPr/>
          <a:lstStyle/>
          <a:p>
            <a:r>
              <a:rPr lang="en-US" i="1" dirty="0">
                <a:solidFill>
                  <a:schemeClr val="tx1"/>
                </a:solidFill>
              </a:rPr>
              <a:t>Source: </a:t>
            </a:r>
            <a:r>
              <a:rPr lang="en-US" dirty="0">
                <a:solidFill>
                  <a:schemeClr val="tx1"/>
                </a:solidFill>
              </a:rPr>
              <a:t>Center for Behavioral Health Statistics and Quality. (2016). 2015 National Survey on Drug Use and Health: Detailed Tables</a:t>
            </a:r>
            <a:r>
              <a:rPr lang="en-US" i="1" dirty="0">
                <a:solidFill>
                  <a:schemeClr val="tx1"/>
                </a:solidFill>
              </a:rPr>
              <a:t>. </a:t>
            </a:r>
            <a:r>
              <a:rPr lang="en-US" dirty="0">
                <a:solidFill>
                  <a:schemeClr val="tx1"/>
                </a:solidFill>
              </a:rPr>
              <a:t>Substance Abuse and Mental Health Services Administration, Rockville, MD.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What Is a Drug?</a:t>
            </a:r>
          </a:p>
        </p:txBody>
      </p:sp>
      <p:sp>
        <p:nvSpPr>
          <p:cNvPr id="8195" name="Text Placeholder 99"/>
          <p:cNvSpPr>
            <a:spLocks noGrp="1"/>
          </p:cNvSpPr>
          <p:nvPr>
            <p:ph idx="1"/>
          </p:nvPr>
        </p:nvSpPr>
        <p:spPr/>
        <p:txBody>
          <a:bodyPr/>
          <a:lstStyle/>
          <a:p>
            <a:r>
              <a:rPr lang="en-US" altLang="en-US" b="1" dirty="0"/>
              <a:t>Drug</a:t>
            </a:r>
            <a:r>
              <a:rPr lang="en-US" altLang="en-US" dirty="0"/>
              <a:t>: substance other than food that affects the structure or function of the body through its chemical action</a:t>
            </a:r>
          </a:p>
          <a:p>
            <a:pPr lvl="1"/>
            <a:r>
              <a:rPr lang="en-US" altLang="en-US" dirty="0"/>
              <a:t>Psychoactive drugs change brain chemistry and alter consciousness, perception, mood, and thought (intoxication)  </a:t>
            </a:r>
          </a:p>
          <a:p>
            <a:r>
              <a:rPr lang="en-US" altLang="en-US" i="1" dirty="0"/>
              <a:t>Drug of abuse</a:t>
            </a:r>
            <a:r>
              <a:rPr lang="en-US" altLang="en-US" dirty="0"/>
              <a:t>: medical drug used for nonmedical (recreational) purposes, or a drug that has no medical uses</a:t>
            </a:r>
          </a:p>
          <a:p>
            <a:r>
              <a:rPr lang="en-US" altLang="en-US" b="1" dirty="0"/>
              <a:t>Substance</a:t>
            </a:r>
            <a:r>
              <a:rPr lang="en-US" altLang="en-US" dirty="0"/>
              <a:t>: drug of abuse, a medication, or a toxin; the term is used interchangeably with drug</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dirty="0"/>
              <a:t>Types of Drugs</a:t>
            </a:r>
          </a:p>
        </p:txBody>
      </p:sp>
      <p:sp>
        <p:nvSpPr>
          <p:cNvPr id="9219" name="Text Placeholder 99"/>
          <p:cNvSpPr>
            <a:spLocks noGrp="1"/>
          </p:cNvSpPr>
          <p:nvPr>
            <p:ph idx="1"/>
          </p:nvPr>
        </p:nvSpPr>
        <p:spPr/>
        <p:txBody>
          <a:bodyPr/>
          <a:lstStyle/>
          <a:p>
            <a:r>
              <a:rPr lang="en-US" altLang="en-US" dirty="0"/>
              <a:t>Drugs are classified in several different ways</a:t>
            </a:r>
          </a:p>
          <a:p>
            <a:r>
              <a:rPr lang="en-US" altLang="en-US" dirty="0"/>
              <a:t>Legal drugs include:</a:t>
            </a:r>
          </a:p>
          <a:p>
            <a:pPr lvl="1"/>
            <a:r>
              <a:rPr lang="en-US" altLang="en-US" dirty="0"/>
              <a:t>Medication prescribed by physicians</a:t>
            </a:r>
          </a:p>
          <a:p>
            <a:pPr lvl="1"/>
            <a:r>
              <a:rPr lang="en-US" altLang="en-US" dirty="0"/>
              <a:t>Over-the-counter (OTC) medications</a:t>
            </a:r>
          </a:p>
          <a:p>
            <a:pPr lvl="1"/>
            <a:r>
              <a:rPr lang="en-US" altLang="en-US" dirty="0"/>
              <a:t>Herbal remedies</a:t>
            </a:r>
          </a:p>
          <a:p>
            <a:r>
              <a:rPr lang="en-US" altLang="en-US" b="1" dirty="0"/>
              <a:t>Pharmaceutical drugs </a:t>
            </a:r>
            <a:r>
              <a:rPr lang="en-US" altLang="en-US" dirty="0"/>
              <a:t>are developed for medical purposes, whether over-the-counter or prescription</a:t>
            </a:r>
          </a:p>
          <a:p>
            <a:r>
              <a:rPr lang="en-US" altLang="en-US" b="1" dirty="0"/>
              <a:t>Illicit drugs </a:t>
            </a:r>
            <a:r>
              <a:rPr lang="en-US" altLang="en-US" dirty="0"/>
              <a:t>are unlawful to possess, manufacture, sell, or use</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028700" y="5253037"/>
            <a:ext cx="7086600" cy="566738"/>
          </a:xfrm>
        </p:spPr>
        <p:txBody>
          <a:bodyPr/>
          <a:lstStyle/>
          <a:p>
            <a:r>
              <a:rPr lang="en-US" altLang="en-US" dirty="0"/>
              <a:t>Figure 10.3 </a:t>
            </a:r>
            <a:r>
              <a:rPr lang="en-US" altLang="en-US" sz="2000" dirty="0">
                <a:solidFill>
                  <a:schemeClr val="tx1"/>
                </a:solidFill>
              </a:rPr>
              <a:t>Source of pain relievers for most recent nonmedical use among past-year users aged 12 or older, 2013</a:t>
            </a:r>
            <a:r>
              <a:rPr lang="en-US" altLang="en-US" sz="2000" dirty="0">
                <a:solidFill>
                  <a:schemeClr val="tx1"/>
                </a:solidFill>
                <a:latin typeface="Calibri" panose="020F0502020204030204" pitchFamily="34" charset="0"/>
              </a:rPr>
              <a:t> and 2014.</a:t>
            </a:r>
            <a:endParaRPr lang="en-US" altLang="en-US" dirty="0">
              <a:solidFill>
                <a:schemeClr val="tx1"/>
              </a:solidFill>
            </a:endParaRPr>
          </a:p>
        </p:txBody>
      </p:sp>
      <p:pic>
        <p:nvPicPr>
          <p:cNvPr id="7" name="Picture" descr="The largest proportion was obtained (given, bought from, or taken from) from a friend or relative.">
            <a:extLst>
              <a:ext uri="{FF2B5EF4-FFF2-40B4-BE49-F238E27FC236}">
                <a16:creationId xmlns="" xmlns:a16="http://schemas.microsoft.com/office/drawing/2014/main" id="{370C0622-2341-4D18-AFED-AF39A483BD28}"/>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t="301" b="875"/>
          <a:stretch/>
        </p:blipFill>
        <p:spPr>
          <a:xfrm>
            <a:off x="1028700" y="533399"/>
            <a:ext cx="7086600" cy="4310063"/>
          </a:xfrm>
        </p:spPr>
      </p:pic>
      <p:sp>
        <p:nvSpPr>
          <p:cNvPr id="15" name="Text Placeholder 14"/>
          <p:cNvSpPr>
            <a:spLocks noGrp="1"/>
          </p:cNvSpPr>
          <p:nvPr>
            <p:ph type="body" sz="quarter" idx="12"/>
          </p:nvPr>
        </p:nvSpPr>
        <p:spPr/>
        <p:txBody>
          <a:bodyPr/>
          <a:lstStyle/>
          <a:p>
            <a:r>
              <a:rPr lang="en-US" dirty="0">
                <a:hlinkClick r:id="rId4" action="ppaction://hlinksldjump"/>
              </a:rPr>
              <a:t>Access the text alternative for these images</a:t>
            </a:r>
          </a:p>
        </p:txBody>
      </p:sp>
      <p:sp>
        <p:nvSpPr>
          <p:cNvPr id="14" name="Text Placeholder 13"/>
          <p:cNvSpPr>
            <a:spLocks noGrp="1"/>
          </p:cNvSpPr>
          <p:nvPr>
            <p:ph type="body" sz="quarter" idx="11"/>
          </p:nvPr>
        </p:nvSpPr>
        <p:spPr>
          <a:xfrm>
            <a:off x="4114800" y="5916413"/>
            <a:ext cx="5029200" cy="179587"/>
          </a:xfrm>
        </p:spPr>
        <p:txBody>
          <a:bodyPr/>
          <a:lstStyle/>
          <a:p>
            <a:r>
              <a:rPr lang="en-US" i="1" dirty="0">
                <a:solidFill>
                  <a:schemeClr val="tx1"/>
                </a:solidFill>
              </a:rPr>
              <a:t>Source: </a:t>
            </a:r>
            <a:r>
              <a:rPr lang="en-US" dirty="0">
                <a:solidFill>
                  <a:schemeClr val="tx1"/>
                </a:solidFill>
              </a:rPr>
              <a:t>SAMHSA, Center for Behavioral Health Statistics and Quality (2017, Jan. 12). National Surveys on Drug Use and Health (NSDUH’s), 2013 and 2014, Found in Lipari, R.N., and Hughes, A., </a:t>
            </a:r>
            <a:r>
              <a:rPr lang="en-US" i="1" dirty="0">
                <a:solidFill>
                  <a:schemeClr val="tx1"/>
                </a:solidFill>
              </a:rPr>
              <a:t>How people obtain the prescription pain relievers they misuse</a:t>
            </a:r>
            <a:r>
              <a:rPr lang="en-US" dirty="0">
                <a:solidFill>
                  <a:schemeClr val="tx1"/>
                </a:solidFill>
              </a:rPr>
              <a:t>, The CBHSQ Report, SAMHSA.</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a:t>Drug Misuse and Abuse (</a:t>
            </a:r>
            <a:r>
              <a:rPr lang="en-US" altLang="en-US" dirty="0" smtClean="0"/>
              <a:t>1 of 3)</a:t>
            </a:r>
            <a:endParaRPr lang="en-US" altLang="en-US" dirty="0"/>
          </a:p>
        </p:txBody>
      </p:sp>
      <p:sp>
        <p:nvSpPr>
          <p:cNvPr id="11267" name="Text Placeholder 99"/>
          <p:cNvSpPr>
            <a:spLocks noGrp="1"/>
          </p:cNvSpPr>
          <p:nvPr>
            <p:ph idx="1"/>
          </p:nvPr>
        </p:nvSpPr>
        <p:spPr/>
        <p:txBody>
          <a:bodyPr/>
          <a:lstStyle/>
          <a:p>
            <a:r>
              <a:rPr lang="en-US" altLang="en-US" b="1" dirty="0"/>
              <a:t>Drug misuse</a:t>
            </a:r>
            <a:r>
              <a:rPr lang="en-US" altLang="en-US" dirty="0"/>
              <a:t>: use of prescription drugs for purposes other than those for which they were prescribed or in greater amounts than prescribed, or the use of nonprescription drugs or chemicals for purposes other than those intended by the manufacturer</a:t>
            </a:r>
          </a:p>
          <a:p>
            <a:r>
              <a:rPr lang="en-US" altLang="en-US" b="1" dirty="0"/>
              <a:t>Drug abuse</a:t>
            </a:r>
            <a:r>
              <a:rPr lang="en-US" altLang="en-US" dirty="0"/>
              <a:t>: use of a substance in amounts, situations, or a manner such that it causes problems, or greatly increases the risk of problems, for the user or for others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016_Teague">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16_Teague" id="{1D856D90-F7AF-43C1-9FD4-146337462AFA}" vid="{E25E97A5-B454-4F42-A429-7008F01AA60D}"/>
    </a:ext>
  </a:ext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2016_Teague</Template>
  <TotalTime>925</TotalTime>
  <Words>2070</Words>
  <Application>Microsoft Office PowerPoint</Application>
  <PresentationFormat>On-screen Show (4:3)</PresentationFormat>
  <Paragraphs>234</Paragraphs>
  <Slides>35</Slides>
  <Notes>2</Notes>
  <HiddenSlides>3</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35</vt:i4>
      </vt:variant>
    </vt:vector>
  </HeadingPairs>
  <TitlesOfParts>
    <vt:vector size="45" baseType="lpstr">
      <vt:lpstr>Arial</vt:lpstr>
      <vt:lpstr>Calibri</vt:lpstr>
      <vt:lpstr>Vectipede Rg</vt:lpstr>
      <vt:lpstr>2016_Teague</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10: Drugs</vt:lpstr>
      <vt:lpstr>Who Uses?  Patterns of Illicit Drug Use (1 of 2)</vt:lpstr>
      <vt:lpstr>Who Uses?  Patterns of Illicit Drug Use (2 of 2)</vt:lpstr>
      <vt:lpstr>Figure 10.1 Illicit drug use in the past month among persons aged 12 or older, type of drug by millions of people, 2015.</vt:lpstr>
      <vt:lpstr>Figure 10.2 Illicit drug use in past month, by percentage of age group, 2014.</vt:lpstr>
      <vt:lpstr>What Is a Drug?</vt:lpstr>
      <vt:lpstr>Types of Drugs</vt:lpstr>
      <vt:lpstr>Figure 10.3 Source of pain relievers for most recent nonmedical use among past-year users aged 12 or older, 2013 and 2014.</vt:lpstr>
      <vt:lpstr>Drug Misuse and Abuse (1 of 3)</vt:lpstr>
      <vt:lpstr>Drug Misuse and Abuse (2 of 3)</vt:lpstr>
      <vt:lpstr>Drug Misuse and Abuse (3 of 3)</vt:lpstr>
      <vt:lpstr>Routes of Administration</vt:lpstr>
      <vt:lpstr>Table 10.1 Routes of Administration</vt:lpstr>
      <vt:lpstr>Factors Influencing the Effects of Drugs</vt:lpstr>
      <vt:lpstr>Effects of Drugs on the Brain (1 of 2)</vt:lpstr>
      <vt:lpstr>Effects of Drugs on the Brain (2 of 2)</vt:lpstr>
      <vt:lpstr>Drugs of Abuse</vt:lpstr>
      <vt:lpstr>Central Nervous System Stimulants</vt:lpstr>
      <vt:lpstr>Central Nervous System Depressants</vt:lpstr>
      <vt:lpstr>Opioids (1 of 2)</vt:lpstr>
      <vt:lpstr>Opioids (2 of 2)</vt:lpstr>
      <vt:lpstr>Hallucinogens and Dissociative Drugs</vt:lpstr>
      <vt:lpstr>Inhalants</vt:lpstr>
      <vt:lpstr>Cannabinoids (1 of 2)</vt:lpstr>
      <vt:lpstr>Cannabinoids (2 of 2)</vt:lpstr>
      <vt:lpstr>Emerging Drugs of Abuse</vt:lpstr>
      <vt:lpstr>Approaches to the Drug Problem (1 of 2)</vt:lpstr>
      <vt:lpstr>Approaches to the Drug Problem (2 of 2)</vt:lpstr>
      <vt:lpstr>Drug Treatment Programs</vt:lpstr>
      <vt:lpstr>Harm Reduction Strategies</vt:lpstr>
      <vt:lpstr>In Review</vt:lpstr>
      <vt:lpstr>Accessibility Content: Text Alternatives For Images</vt:lpstr>
      <vt:lpstr>Appendix A</vt:lpstr>
      <vt:lpstr>Figure 10.1 Types of Illicit Drug Use 2015 Text Alternative</vt:lpstr>
      <vt:lpstr>Figure 10.3 Source of Pain Relievers Text Alternative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 Drugs</dc:title>
  <dc:creator>bekbek</dc:creator>
  <cp:lastModifiedBy>Jayachandran Raja</cp:lastModifiedBy>
  <cp:revision>81</cp:revision>
  <dcterms:created xsi:type="dcterms:W3CDTF">2012-06-28T17:25:37Z</dcterms:created>
  <dcterms:modified xsi:type="dcterms:W3CDTF">2018-10-08T12:03:55Z</dcterms:modified>
</cp:coreProperties>
</file>