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3.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4.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5.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6.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804" r:id="rId2"/>
    <p:sldMasterId id="2147483821" r:id="rId3"/>
    <p:sldMasterId id="2147483844" r:id="rId4"/>
    <p:sldMasterId id="2147483866" r:id="rId5"/>
    <p:sldMasterId id="2147483871" r:id="rId6"/>
    <p:sldMasterId id="2147483876" r:id="rId7"/>
  </p:sldMasterIdLst>
  <p:notesMasterIdLst>
    <p:notesMasterId r:id="rId85"/>
  </p:notesMasterIdLst>
  <p:sldIdLst>
    <p:sldId id="342" r:id="rId8"/>
    <p:sldId id="313" r:id="rId9"/>
    <p:sldId id="257" r:id="rId10"/>
    <p:sldId id="307" r:id="rId11"/>
    <p:sldId id="259" r:id="rId12"/>
    <p:sldId id="258" r:id="rId13"/>
    <p:sldId id="260" r:id="rId14"/>
    <p:sldId id="261" r:id="rId15"/>
    <p:sldId id="329" r:id="rId16"/>
    <p:sldId id="262" r:id="rId17"/>
    <p:sldId id="263" r:id="rId18"/>
    <p:sldId id="310" r:id="rId19"/>
    <p:sldId id="334" r:id="rId20"/>
    <p:sldId id="314" r:id="rId21"/>
    <p:sldId id="335" r:id="rId22"/>
    <p:sldId id="264" r:id="rId23"/>
    <p:sldId id="265" r:id="rId24"/>
    <p:sldId id="336" r:id="rId25"/>
    <p:sldId id="308" r:id="rId26"/>
    <p:sldId id="266" r:id="rId27"/>
    <p:sldId id="267" r:id="rId28"/>
    <p:sldId id="268" r:id="rId29"/>
    <p:sldId id="311" r:id="rId30"/>
    <p:sldId id="269" r:id="rId31"/>
    <p:sldId id="270" r:id="rId32"/>
    <p:sldId id="316" r:id="rId33"/>
    <p:sldId id="315" r:id="rId34"/>
    <p:sldId id="330" r:id="rId35"/>
    <p:sldId id="331" r:id="rId36"/>
    <p:sldId id="332" r:id="rId37"/>
    <p:sldId id="273" r:id="rId38"/>
    <p:sldId id="299" r:id="rId39"/>
    <p:sldId id="274" r:id="rId40"/>
    <p:sldId id="317" r:id="rId41"/>
    <p:sldId id="275" r:id="rId42"/>
    <p:sldId id="277" r:id="rId43"/>
    <p:sldId id="278" r:id="rId44"/>
    <p:sldId id="318" r:id="rId45"/>
    <p:sldId id="279" r:id="rId46"/>
    <p:sldId id="337" r:id="rId47"/>
    <p:sldId id="326" r:id="rId48"/>
    <p:sldId id="319" r:id="rId49"/>
    <p:sldId id="280" r:id="rId50"/>
    <p:sldId id="312" r:id="rId51"/>
    <p:sldId id="283" r:id="rId52"/>
    <p:sldId id="284" r:id="rId53"/>
    <p:sldId id="338" r:id="rId54"/>
    <p:sldId id="320" r:id="rId55"/>
    <p:sldId id="339" r:id="rId56"/>
    <p:sldId id="340" r:id="rId57"/>
    <p:sldId id="300" r:id="rId58"/>
    <p:sldId id="341" r:id="rId59"/>
    <p:sldId id="285" r:id="rId60"/>
    <p:sldId id="301" r:id="rId61"/>
    <p:sldId id="286" r:id="rId62"/>
    <p:sldId id="289" r:id="rId63"/>
    <p:sldId id="290" r:id="rId64"/>
    <p:sldId id="291" r:id="rId65"/>
    <p:sldId id="292" r:id="rId66"/>
    <p:sldId id="293" r:id="rId67"/>
    <p:sldId id="302" r:id="rId68"/>
    <p:sldId id="321" r:id="rId69"/>
    <p:sldId id="294" r:id="rId70"/>
    <p:sldId id="295" r:id="rId71"/>
    <p:sldId id="296" r:id="rId72"/>
    <p:sldId id="303" r:id="rId73"/>
    <p:sldId id="322" r:id="rId74"/>
    <p:sldId id="297" r:id="rId75"/>
    <p:sldId id="304" r:id="rId76"/>
    <p:sldId id="333" r:id="rId77"/>
    <p:sldId id="305" r:id="rId78"/>
    <p:sldId id="323" r:id="rId79"/>
    <p:sldId id="306" r:id="rId80"/>
    <p:sldId id="325" r:id="rId81"/>
    <p:sldId id="343" r:id="rId82"/>
    <p:sldId id="327" r:id="rId83"/>
    <p:sldId id="328" r:id="rId8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092E018F-7EAF-4092-BEC9-D5297F360781}">
          <p14:sldIdLst>
            <p14:sldId id="342"/>
            <p14:sldId id="313"/>
            <p14:sldId id="257"/>
            <p14:sldId id="307"/>
            <p14:sldId id="259"/>
            <p14:sldId id="258"/>
            <p14:sldId id="260"/>
            <p14:sldId id="261"/>
            <p14:sldId id="329"/>
            <p14:sldId id="262"/>
            <p14:sldId id="263"/>
            <p14:sldId id="310"/>
            <p14:sldId id="334"/>
            <p14:sldId id="314"/>
            <p14:sldId id="335"/>
            <p14:sldId id="264"/>
            <p14:sldId id="265"/>
            <p14:sldId id="336"/>
            <p14:sldId id="308"/>
            <p14:sldId id="266"/>
            <p14:sldId id="267"/>
            <p14:sldId id="268"/>
            <p14:sldId id="311"/>
            <p14:sldId id="269"/>
            <p14:sldId id="270"/>
            <p14:sldId id="316"/>
            <p14:sldId id="315"/>
            <p14:sldId id="330"/>
            <p14:sldId id="331"/>
            <p14:sldId id="332"/>
            <p14:sldId id="273"/>
            <p14:sldId id="299"/>
            <p14:sldId id="274"/>
            <p14:sldId id="317"/>
            <p14:sldId id="275"/>
            <p14:sldId id="277"/>
            <p14:sldId id="278"/>
            <p14:sldId id="318"/>
            <p14:sldId id="279"/>
            <p14:sldId id="337"/>
            <p14:sldId id="326"/>
            <p14:sldId id="319"/>
            <p14:sldId id="280"/>
            <p14:sldId id="312"/>
            <p14:sldId id="283"/>
            <p14:sldId id="284"/>
            <p14:sldId id="338"/>
            <p14:sldId id="320"/>
            <p14:sldId id="339"/>
            <p14:sldId id="340"/>
            <p14:sldId id="300"/>
            <p14:sldId id="341"/>
            <p14:sldId id="285"/>
            <p14:sldId id="301"/>
            <p14:sldId id="286"/>
            <p14:sldId id="289"/>
            <p14:sldId id="290"/>
            <p14:sldId id="291"/>
            <p14:sldId id="292"/>
            <p14:sldId id="293"/>
            <p14:sldId id="302"/>
            <p14:sldId id="321"/>
            <p14:sldId id="294"/>
            <p14:sldId id="295"/>
            <p14:sldId id="296"/>
            <p14:sldId id="303"/>
            <p14:sldId id="322"/>
            <p14:sldId id="297"/>
            <p14:sldId id="304"/>
            <p14:sldId id="333"/>
            <p14:sldId id="305"/>
            <p14:sldId id="323"/>
            <p14:sldId id="306"/>
            <p14:sldId id="325"/>
            <p14:sldId id="343"/>
            <p14:sldId id="327"/>
            <p14:sldId id="32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ECEC"/>
    <a:srgbClr val="D6D6D6"/>
    <a:srgbClr val="7777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16" autoAdjust="0"/>
    <p:restoredTop sz="86358" autoAdjust="0"/>
  </p:normalViewPr>
  <p:slideViewPr>
    <p:cSldViewPr>
      <p:cViewPr varScale="1">
        <p:scale>
          <a:sx n="95" d="100"/>
          <a:sy n="95" d="100"/>
        </p:scale>
        <p:origin x="1116" y="66"/>
      </p:cViewPr>
      <p:guideLst>
        <p:guide orient="horz" pos="2160"/>
        <p:guide pos="2880"/>
      </p:guideLst>
    </p:cSldViewPr>
  </p:slideViewPr>
  <p:outlineViewPr>
    <p:cViewPr>
      <p:scale>
        <a:sx n="33" d="100"/>
        <a:sy n="33" d="100"/>
      </p:scale>
      <p:origin x="0" y="4944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slide" Target="slides/slide69.xml"/><Relationship Id="rId84" Type="http://schemas.openxmlformats.org/officeDocument/2006/relationships/slide" Target="slides/slide77.xml"/><Relationship Id="rId89"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64.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slide" Target="slides/slide72.xml"/><Relationship Id="rId87"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6D364EE-CD72-4F23-B135-AF825A9F8105}" type="datetimeFigureOut">
              <a:rPr lang="en-US"/>
              <a:pPr>
                <a:defRPr/>
              </a:pPr>
              <a:t>10/9/2018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C4383901-5EA4-455A-8FD1-D4809705F221}" type="slidenum">
              <a:rPr lang="en-US" altLang="en-US"/>
              <a:pPr/>
              <a:t>‹#›</a:t>
            </a:fld>
            <a:endParaRPr lang="en-US" altLang="en-US" dirty="0"/>
          </a:p>
        </p:txBody>
      </p:sp>
    </p:spTree>
    <p:extLst>
      <p:ext uri="{BB962C8B-B14F-4D97-AF65-F5344CB8AC3E}">
        <p14:creationId xmlns:p14="http://schemas.microsoft.com/office/powerpoint/2010/main" val="37088308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sz="1200" b="0" i="0" u="none" strike="noStrike" kern="1200" cap="none" spc="0" normalizeH="0" baseline="0" noProof="0" dirty="0">
              <a:ln>
                <a:noFill/>
              </a:ln>
              <a:solidFill>
                <a:srgbClr val="6A6A6A"/>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4B9DEE2-3C86-4345-AA0C-BA8265FFB95F}" type="slidenum">
              <a:rPr lang="en-US" altLang="en-US" smtClean="0"/>
              <a:pPr/>
              <a:t>1</a:t>
            </a:fld>
            <a:endParaRPr lang="en-US" altLang="en-US" dirty="0"/>
          </a:p>
        </p:txBody>
      </p:sp>
    </p:spTree>
    <p:extLst>
      <p:ext uri="{BB962C8B-B14F-4D97-AF65-F5344CB8AC3E}">
        <p14:creationId xmlns:p14="http://schemas.microsoft.com/office/powerpoint/2010/main" val="73434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83901-5EA4-455A-8FD1-D4809705F221}" type="slidenum">
              <a:rPr lang="en-US" altLang="en-US" smtClean="0"/>
              <a:pPr/>
              <a:t>41</a:t>
            </a:fld>
            <a:endParaRPr lang="en-US" altLang="en-US" dirty="0"/>
          </a:p>
        </p:txBody>
      </p:sp>
    </p:spTree>
    <p:extLst>
      <p:ext uri="{BB962C8B-B14F-4D97-AF65-F5344CB8AC3E}">
        <p14:creationId xmlns:p14="http://schemas.microsoft.com/office/powerpoint/2010/main" val="11115960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7911256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799343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447800"/>
            <a:ext cx="8229600" cy="4724399"/>
          </a:xfrm>
          <a:prstGeom prst="rect">
            <a:avLst/>
          </a:prstGeom>
        </p:spPr>
        <p:txBody>
          <a:bodyPr/>
          <a:lstStyle>
            <a:lvl1pPr marL="0" indent="0">
              <a:spcBef>
                <a:spcPts val="2400"/>
              </a:spcBef>
              <a:buNone/>
              <a:defRPr sz="2800"/>
            </a:lvl1pPr>
            <a:lvl2pPr>
              <a:defRPr sz="2400"/>
            </a:lvl2pPr>
            <a:lvl3pPr>
              <a:defRPr sz="2000"/>
            </a:lvl3pPr>
            <a:lvl4pP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 2019 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0506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2615022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7126504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741042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2491564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fld id="{08E5C452-7800-48FE-A6A2-09E09C4EC816}" type="slidenum">
              <a:rPr lang="en-US" altLang="en-US" smtClean="0"/>
              <a:pPr/>
              <a:t>‹#›</a:t>
            </a:fld>
            <a:endParaRPr lang="en-US" altLang="en-US" dirty="0"/>
          </a:p>
        </p:txBody>
      </p:sp>
    </p:spTree>
    <p:extLst>
      <p:ext uri="{BB962C8B-B14F-4D97-AF65-F5344CB8AC3E}">
        <p14:creationId xmlns:p14="http://schemas.microsoft.com/office/powerpoint/2010/main" val="3719274234"/>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46550"/>
          </a:xfrm>
        </p:spPr>
        <p:txBody>
          <a:bodyPr/>
          <a:lstStyle>
            <a:lvl1pPr algn="l">
              <a:defRPr b="1">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3886200"/>
            <a:ext cx="7086600" cy="1752600"/>
          </a:xfrm>
        </p:spPr>
        <p:txBody>
          <a:bodyPr/>
          <a:lstStyle>
            <a:lvl1pPr marL="0" indent="0" algn="l">
              <a:buNone/>
              <a:defRPr sz="3600" i="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4" name="Rectangle 31"/>
          <p:cNvSpPr>
            <a:spLocks noGrp="1" noChangeArrowheads="1"/>
          </p:cNvSpPr>
          <p:nvPr>
            <p:ph type="sldNum" sz="quarter" idx="10"/>
          </p:nvPr>
        </p:nvSpPr>
        <p:spPr>
          <a:ln/>
        </p:spPr>
        <p:txBody>
          <a:bodyPr/>
          <a:lstStyle>
            <a:lvl1pPr>
              <a:defRPr/>
            </a:lvl1pPr>
          </a:lstStyle>
          <a:p>
            <a:fld id="{070B242B-0AD7-4875-A7B4-17289D9B4F54}" type="slidenum">
              <a:rPr lang="en-US" altLang="en-US" smtClean="0"/>
              <a:pPr/>
              <a:t>‹#›</a:t>
            </a:fld>
            <a:endParaRPr lang="en-US" altLang="en-US" dirty="0"/>
          </a:p>
        </p:txBody>
      </p:sp>
      <p:sp>
        <p:nvSpPr>
          <p:cNvPr id="5" name="Footer Placeholder 1"/>
          <p:cNvSpPr>
            <a:spLocks noGrp="1"/>
          </p:cNvSpPr>
          <p:nvPr>
            <p:ph type="ftr" sz="quarter" idx="11"/>
          </p:nvPr>
        </p:nvSpPr>
        <p:spPr/>
        <p:txBody>
          <a:bodyPr/>
          <a:lstStyle>
            <a:lvl1pPr>
              <a:defRPr/>
            </a:lvl1pPr>
          </a:lstStyle>
          <a:p>
            <a:pPr>
              <a:defRPr/>
            </a:pPr>
            <a:endParaRPr lang="en-US" dirty="0"/>
          </a:p>
        </p:txBody>
      </p:sp>
    </p:spTree>
    <p:extLst>
      <p:ext uri="{BB962C8B-B14F-4D97-AF65-F5344CB8AC3E}">
        <p14:creationId xmlns:p14="http://schemas.microsoft.com/office/powerpoint/2010/main" val="18707517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553200" cy="1143000"/>
          </a:xfrm>
        </p:spPr>
        <p:txBody>
          <a:bodyPr/>
          <a:lstStyle>
            <a:lvl1pPr>
              <a:defRPr>
                <a:solidFill>
                  <a:schemeClr val="accent3">
                    <a:lumMod val="50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2133600" y="1600200"/>
            <a:ext cx="6553200" cy="4525963"/>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Slide Number Placeholder 5"/>
          <p:cNvSpPr>
            <a:spLocks noGrp="1"/>
          </p:cNvSpPr>
          <p:nvPr>
            <p:ph type="sldNum" sz="quarter" idx="11"/>
          </p:nvPr>
        </p:nvSpPr>
        <p:spPr/>
        <p:txBody>
          <a:bodyPr/>
          <a:lstStyle>
            <a:lvl1pPr>
              <a:defRPr/>
            </a:lvl1pPr>
          </a:lstStyle>
          <a:p>
            <a:fld id="{5146647B-AF31-49F6-8F10-D96BE0490891}" type="slidenum">
              <a:rPr lang="en-US" altLang="en-US"/>
              <a:pPr/>
              <a:t>‹#›</a:t>
            </a:fld>
            <a:endParaRPr lang="en-US" altLang="en-US" dirty="0"/>
          </a:p>
        </p:txBody>
      </p:sp>
      <p:sp>
        <p:nvSpPr>
          <p:cNvPr id="6"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2925891675"/>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553200" cy="1143000"/>
          </a:xfrm>
        </p:spPr>
        <p:txBody>
          <a:bodyPr/>
          <a:lstStyle>
            <a:lvl1pPr>
              <a:defRPr sz="4000">
                <a:solidFill>
                  <a:schemeClr val="accent5">
                    <a:lumMod val="75000"/>
                  </a:schemeClr>
                </a:solidFill>
              </a:defRPr>
            </a:lvl1p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endParaRPr lang="en-US" dirty="0"/>
          </a:p>
        </p:txBody>
      </p:sp>
      <p:sp>
        <p:nvSpPr>
          <p:cNvPr id="4" name="Slide Number Placeholder 5"/>
          <p:cNvSpPr>
            <a:spLocks noGrp="1"/>
          </p:cNvSpPr>
          <p:nvPr>
            <p:ph type="sldNum" sz="quarter" idx="11"/>
          </p:nvPr>
        </p:nvSpPr>
        <p:spPr/>
        <p:txBody>
          <a:bodyPr/>
          <a:lstStyle>
            <a:lvl1pPr>
              <a:defRPr/>
            </a:lvl1pPr>
          </a:lstStyle>
          <a:p>
            <a:fld id="{AA6EE3F9-AF53-4DF0-9CD6-C62B65D420A3}" type="slidenum">
              <a:rPr lang="en-US" altLang="en-US"/>
              <a:pPr/>
              <a:t>‹#›</a:t>
            </a:fld>
            <a:endParaRPr lang="en-US" altLang="en-US" dirty="0"/>
          </a:p>
        </p:txBody>
      </p:sp>
      <p:sp>
        <p:nvSpPr>
          <p:cNvPr id="5"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2833006547"/>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7702251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dirty="0"/>
          </a:p>
        </p:txBody>
      </p:sp>
      <p:sp>
        <p:nvSpPr>
          <p:cNvPr id="3" name="Slide Number Placeholder 5"/>
          <p:cNvSpPr>
            <a:spLocks noGrp="1"/>
          </p:cNvSpPr>
          <p:nvPr>
            <p:ph type="sldNum" sz="quarter" idx="11"/>
          </p:nvPr>
        </p:nvSpPr>
        <p:spPr/>
        <p:txBody>
          <a:bodyPr/>
          <a:lstStyle>
            <a:lvl1pPr>
              <a:defRPr/>
            </a:lvl1pPr>
          </a:lstStyle>
          <a:p>
            <a:fld id="{4A1703AF-F2BB-41BA-98BB-7B9B1721685E}" type="slidenum">
              <a:rPr lang="en-US" altLang="en-US"/>
              <a:pPr/>
              <a:t>‹#›</a:t>
            </a:fld>
            <a:endParaRPr lang="en-US" altLang="en-US" dirty="0"/>
          </a:p>
        </p:txBody>
      </p:sp>
      <p:sp>
        <p:nvSpPr>
          <p:cNvPr id="4"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1817200936"/>
      </p:ext>
    </p:extLst>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553200" cy="1143000"/>
          </a:xfrm>
        </p:spPr>
        <p:txBody>
          <a:bodyPr/>
          <a:lstStyle/>
          <a:p>
            <a:r>
              <a:rPr lang="en-US"/>
              <a:t>Click to edit Master title style</a:t>
            </a:r>
            <a:endParaRPr lang="en-US" dirty="0"/>
          </a:p>
        </p:txBody>
      </p:sp>
      <p:sp>
        <p:nvSpPr>
          <p:cNvPr id="3" name="Content Placeholder 2"/>
          <p:cNvSpPr>
            <a:spLocks noGrp="1"/>
          </p:cNvSpPr>
          <p:nvPr>
            <p:ph sz="half" idx="1"/>
          </p:nvPr>
        </p:nvSpPr>
        <p:spPr>
          <a:xfrm>
            <a:off x="2133600" y="1600200"/>
            <a:ext cx="32004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486400" y="1600200"/>
            <a:ext cx="32004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Slide Number Placeholder 5"/>
          <p:cNvSpPr>
            <a:spLocks noGrp="1"/>
          </p:cNvSpPr>
          <p:nvPr>
            <p:ph type="sldNum" sz="quarter" idx="11"/>
          </p:nvPr>
        </p:nvSpPr>
        <p:spPr/>
        <p:txBody>
          <a:bodyPr/>
          <a:lstStyle>
            <a:lvl1pPr>
              <a:defRPr/>
            </a:lvl1pPr>
          </a:lstStyle>
          <a:p>
            <a:fld id="{F4EB983E-BD33-4495-9FE7-3C13D3F0110A}" type="slidenum">
              <a:rPr lang="en-US" altLang="en-US"/>
              <a:pPr/>
              <a:t>‹#›</a:t>
            </a:fld>
            <a:endParaRPr lang="en-US" altLang="en-US" dirty="0"/>
          </a:p>
        </p:txBody>
      </p:sp>
      <p:sp>
        <p:nvSpPr>
          <p:cNvPr id="7"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441552374"/>
      </p:ext>
    </p:extLst>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4" name="Content Placeholder 3"/>
          <p:cNvSpPr>
            <a:spLocks noGrp="1"/>
          </p:cNvSpPr>
          <p:nvPr>
            <p:ph sz="quarter" idx="12"/>
          </p:nvPr>
        </p:nvSpPr>
        <p:spPr>
          <a:xfrm>
            <a:off x="0" y="6743700"/>
            <a:ext cx="9144000" cy="152400"/>
          </a:xfrm>
        </p:spPr>
        <p:txBody>
          <a:bodyPr vert="horz" lIns="91440" tIns="45720" rIns="91440" bIns="45720" rtlCol="0">
            <a:normAutofit fontScale="25000" lnSpcReduction="20000"/>
          </a:bodyPr>
          <a:lstStyle>
            <a:lvl1pPr>
              <a:defRPr kumimoji="0" lang="en-US" b="0" i="0" u="none" strike="noStrike" cap="none" spc="0" normalizeH="0" baseline="0" dirty="0">
                <a:ln>
                  <a:noFill/>
                </a:ln>
                <a:solidFill>
                  <a:srgbClr val="6A6A6A"/>
                </a:solidFill>
                <a:effectLst/>
                <a:uLnTx/>
                <a:uFillTx/>
                <a:latin typeface="Calibri"/>
              </a:defRPr>
            </a:lvl1pPr>
          </a:lstStyle>
          <a:p>
            <a:pPr marL="0" marR="0" lvl="0" indent="0" fontAlgn="auto">
              <a:lnSpc>
                <a:spcPct val="100000"/>
              </a:lnSpc>
              <a:spcAft>
                <a:spcPts val="0"/>
              </a:spcAft>
              <a:buClrTx/>
              <a:buSzTx/>
              <a:buNone/>
              <a:tabLst/>
            </a:pPr>
            <a:endParaRPr lang="en-US" dirty="0"/>
          </a:p>
        </p:txBody>
      </p:sp>
    </p:spTree>
    <p:extLst>
      <p:ext uri="{BB962C8B-B14F-4D97-AF65-F5344CB8AC3E}">
        <p14:creationId xmlns:p14="http://schemas.microsoft.com/office/powerpoint/2010/main" val="31967727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Divider Slid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 2019 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8475533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7349359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513030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0486430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4097229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89771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62816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1816736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1613477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46719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7959486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6360502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877242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201"/>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937239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6860285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5744201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165328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7999"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027809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40844815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32604741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0668275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5"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0170638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7765716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077245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438447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42756910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67573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6686987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lgn="l">
              <a:defRPr sz="2400"/>
            </a:lvl1pPr>
            <a:lvl2pPr algn="l">
              <a:defRPr sz="2000"/>
            </a:lvl2pPr>
            <a:lvl3pPr algn="l">
              <a:defRPr sz="1800"/>
            </a:lvl3pPr>
            <a:lvl4pPr algn="l">
              <a:defRPr sz="1600"/>
            </a:lvl4pPr>
            <a:lvl5pPr algn="l">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259771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40645607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20163029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8186586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96568423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5554605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7224916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4730663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421202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_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4058183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57876953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550394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10885774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55276739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53873185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20362784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96609321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162584168"/>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970216151"/>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600199"/>
            <a:ext cx="8229600" cy="4953001"/>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124477986"/>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220263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4255819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143000"/>
            <a:ext cx="4038600" cy="541020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143000"/>
            <a:ext cx="4038600" cy="541020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749704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42410726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600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2239962"/>
            <a:ext cx="4040188"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600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2239962"/>
            <a:ext cx="4041775"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98191184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1430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828800"/>
            <a:ext cx="4040188"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1430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828800"/>
            <a:ext cx="4041775"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11219452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32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2057400" y="685800"/>
            <a:ext cx="6629400" cy="5797296"/>
          </a:xfrm>
          <a:prstGeom prst="rect">
            <a:avLst/>
          </a:prstGeo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97080332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76452317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61298922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60086760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12973204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37426647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1179192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1134100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722313"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01836657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00347370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1_Color_Picture with Caption and Jump to Long Descrip">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7" name="Text Placeholder 6"/>
          <p:cNvSpPr>
            <a:spLocks noGrp="1"/>
          </p:cNvSpPr>
          <p:nvPr>
            <p:ph type="body" sz="quarter" idx="12" hasCustomPrompt="1"/>
          </p:nvPr>
        </p:nvSpPr>
        <p:spPr>
          <a:xfrm>
            <a:off x="3200400" y="6505575"/>
            <a:ext cx="2743200" cy="172838"/>
          </a:xfrm>
          <a:prstGeom prst="rect">
            <a:avLst/>
          </a:prstGeom>
        </p:spPr>
        <p:txBody>
          <a:bodyPr/>
          <a:lstStyle>
            <a:lvl1pPr marL="0" indent="0" algn="ctr">
              <a:buNone/>
              <a:defRPr sz="800" baseline="0"/>
            </a:lvl1pPr>
            <a:lvl5pPr>
              <a:defRPr/>
            </a:lvl5pPr>
          </a:lstStyle>
          <a:p>
            <a:pPr lvl="0"/>
            <a:r>
              <a:rPr lang="en-US" sz="800" dirty="0"/>
              <a:t>Jump to long image description</a:t>
            </a:r>
            <a:endParaRPr lang="en-US" dirty="0"/>
          </a:p>
        </p:txBody>
      </p:sp>
    </p:spTree>
    <p:extLst>
      <p:ext uri="{BB962C8B-B14F-4D97-AF65-F5344CB8AC3E}">
        <p14:creationId xmlns:p14="http://schemas.microsoft.com/office/powerpoint/2010/main" val="345702143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1_Black_Title and Content with Jump to Long Image Descrip">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marL="0" indent="0">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5"/>
          <p:cNvSpPr>
            <a:spLocks noGrp="1"/>
          </p:cNvSpPr>
          <p:nvPr>
            <p:ph type="body" sz="quarter" idx="11" hasCustomPrompt="1"/>
          </p:nvPr>
        </p:nvSpPr>
        <p:spPr>
          <a:xfrm>
            <a:off x="3200400" y="6510528"/>
            <a:ext cx="2743200" cy="173736"/>
          </a:xfrm>
          <a:prstGeom prst="rect">
            <a:avLst/>
          </a:prstGeom>
        </p:spPr>
        <p:txBody>
          <a:bodyPr/>
          <a:lstStyle>
            <a:lvl1pPr marL="0" indent="0" algn="ctr">
              <a:buNone/>
              <a:defRPr sz="800" baseline="0"/>
            </a:lvl1pPr>
          </a:lstStyle>
          <a:p>
            <a:pPr lvl="0"/>
            <a:r>
              <a:rPr lang="en-US" sz="800" dirty="0"/>
              <a:t>Jump back to slide containing original image</a:t>
            </a:r>
            <a:endParaRPr lang="en-US" dirty="0"/>
          </a:p>
        </p:txBody>
      </p:sp>
    </p:spTree>
    <p:extLst>
      <p:ext uri="{BB962C8B-B14F-4D97-AF65-F5344CB8AC3E}">
        <p14:creationId xmlns:p14="http://schemas.microsoft.com/office/powerpoint/2010/main" val="2906391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76789512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9918301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8156590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58203680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52475936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19112504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0553086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00280606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6187677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99429553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184152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image" Target="../media/image1.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theme" Target="../theme/theme2.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image" Target="../media/image3.gif"/><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slideLayout" Target="../slideLayouts/slideLayout57.xml"/><Relationship Id="rId3" Type="http://schemas.openxmlformats.org/officeDocument/2006/relationships/slideLayout" Target="../slideLayouts/slideLayout42.xml"/><Relationship Id="rId21" Type="http://schemas.openxmlformats.org/officeDocument/2006/relationships/slideLayout" Target="../slideLayouts/slideLayout60.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slideLayout" Target="../slideLayouts/slideLayout59.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23" Type="http://schemas.openxmlformats.org/officeDocument/2006/relationships/theme" Target="../theme/theme3.xml"/><Relationship Id="rId10" Type="http://schemas.openxmlformats.org/officeDocument/2006/relationships/slideLayout" Target="../slideLayouts/slideLayout49.xml"/><Relationship Id="rId19" Type="http://schemas.openxmlformats.org/officeDocument/2006/relationships/slideLayout" Target="../slideLayouts/slideLayout58.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 Id="rId22" Type="http://schemas.openxmlformats.org/officeDocument/2006/relationships/slideLayout" Target="../slideLayouts/slideLayout6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18" Type="http://schemas.openxmlformats.org/officeDocument/2006/relationships/slideLayout" Target="../slideLayouts/slideLayout79.xml"/><Relationship Id="rId3" Type="http://schemas.openxmlformats.org/officeDocument/2006/relationships/slideLayout" Target="../slideLayouts/slideLayout64.xml"/><Relationship Id="rId21" Type="http://schemas.openxmlformats.org/officeDocument/2006/relationships/slideLayout" Target="../slideLayouts/slideLayout82.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slideLayout" Target="../slideLayouts/slideLayout78.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20" Type="http://schemas.openxmlformats.org/officeDocument/2006/relationships/slideLayout" Target="../slideLayouts/slideLayout81.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10" Type="http://schemas.openxmlformats.org/officeDocument/2006/relationships/slideLayout" Target="../slideLayouts/slideLayout71.xml"/><Relationship Id="rId19" Type="http://schemas.openxmlformats.org/officeDocument/2006/relationships/slideLayout" Target="../slideLayouts/slideLayout80.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slideLayout" Target="../slideLayouts/slideLayout84.xml"/><Relationship Id="rId1" Type="http://schemas.openxmlformats.org/officeDocument/2006/relationships/slideLayout" Target="../slideLayouts/slideLayout83.xml"/><Relationship Id="rId5" Type="http://schemas.openxmlformats.org/officeDocument/2006/relationships/theme" Target="../theme/theme5.xml"/><Relationship Id="rId4" Type="http://schemas.openxmlformats.org/officeDocument/2006/relationships/slideLayout" Target="../slideLayouts/slideLayout86.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89.xml"/><Relationship Id="rId2" Type="http://schemas.openxmlformats.org/officeDocument/2006/relationships/slideLayout" Target="../slideLayouts/slideLayout88.xml"/><Relationship Id="rId1" Type="http://schemas.openxmlformats.org/officeDocument/2006/relationships/slideLayout" Target="../slideLayouts/slideLayout87.xml"/><Relationship Id="rId5" Type="http://schemas.openxmlformats.org/officeDocument/2006/relationships/theme" Target="../theme/theme6.xml"/><Relationship Id="rId4" Type="http://schemas.openxmlformats.org/officeDocument/2006/relationships/slideLayout" Target="../slideLayouts/slideLayout90.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92.xml"/><Relationship Id="rId1" Type="http://schemas.openxmlformats.org/officeDocument/2006/relationships/slideLayout" Target="../slideLayouts/slideLayout91.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
        <p:nvSpPr>
          <p:cNvPr id="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195569142"/>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5" r:id="rId13"/>
    <p:sldLayoutId id="2147483796" r:id="rId14"/>
    <p:sldLayoutId id="2147483797" r:id="rId15"/>
    <p:sldLayoutId id="2147483798" r:id="rId16"/>
    <p:sldLayoutId id="2147483799" r:id="rId17"/>
    <p:sldLayoutId id="2147483800" r:id="rId18"/>
    <p:sldLayoutId id="2147483801" r:id="rId19"/>
    <p:sldLayoutId id="2147483802" r:id="rId20"/>
    <p:sldLayoutId id="2147483803" r:id="rId21"/>
    <p:sldLayoutId id="2147483879" r:id="rId22"/>
    <p:sldLayoutId id="2147483880" r:id="rId23"/>
  </p:sldLayoutIdLst>
  <p:transition>
    <p:random/>
  </p:transition>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06633178"/>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 id="2147483819" r:id="rId15"/>
    <p:sldLayoutId id="2147483820" r:id="rId16"/>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3763610995"/>
      </p:ext>
    </p:extLst>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 id="2147483833" r:id="rId12"/>
    <p:sldLayoutId id="2147483834" r:id="rId13"/>
    <p:sldLayoutId id="2147483835" r:id="rId14"/>
    <p:sldLayoutId id="2147483836" r:id="rId15"/>
    <p:sldLayoutId id="2147483837" r:id="rId16"/>
    <p:sldLayoutId id="2147483838" r:id="rId17"/>
    <p:sldLayoutId id="2147483839" r:id="rId18"/>
    <p:sldLayoutId id="2147483840" r:id="rId19"/>
    <p:sldLayoutId id="2147483841" r:id="rId20"/>
    <p:sldLayoutId id="2147483842" r:id="rId21"/>
    <p:sldLayoutId id="2147483843" r:id="rId2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8288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 2019 McGraw-Hill Education.</a:t>
            </a:r>
          </a:p>
        </p:txBody>
      </p:sp>
    </p:spTree>
    <p:extLst>
      <p:ext uri="{BB962C8B-B14F-4D97-AF65-F5344CB8AC3E}">
        <p14:creationId xmlns:p14="http://schemas.microsoft.com/office/powerpoint/2010/main" val="3524211021"/>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 id="2147483856" r:id="rId12"/>
    <p:sldLayoutId id="2147483857" r:id="rId13"/>
    <p:sldLayoutId id="2147483858" r:id="rId14"/>
    <p:sldLayoutId id="2147483859" r:id="rId15"/>
    <p:sldLayoutId id="2147483860" r:id="rId16"/>
    <p:sldLayoutId id="2147483861" r:id="rId17"/>
    <p:sldLayoutId id="2147483862" r:id="rId18"/>
    <p:sldLayoutId id="2147483863" r:id="rId19"/>
    <p:sldLayoutId id="2147483864" r:id="rId20"/>
    <p:sldLayoutId id="2147483865"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271785461"/>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 2019 McGraw-Hill Education</a:t>
            </a:r>
          </a:p>
        </p:txBody>
      </p:sp>
    </p:spTree>
    <p:extLst>
      <p:ext uri="{BB962C8B-B14F-4D97-AF65-F5344CB8AC3E}">
        <p14:creationId xmlns:p14="http://schemas.microsoft.com/office/powerpoint/2010/main" val="1708506343"/>
      </p:ext>
    </p:extLst>
  </p:cSld>
  <p:clrMap bg1="lt1" tx1="dk1" bg2="lt2" tx2="dk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 2019 McGraw-Hill Education</a:t>
            </a:r>
          </a:p>
        </p:txBody>
      </p:sp>
    </p:spTree>
    <p:extLst>
      <p:ext uri="{BB962C8B-B14F-4D97-AF65-F5344CB8AC3E}">
        <p14:creationId xmlns:p14="http://schemas.microsoft.com/office/powerpoint/2010/main" val="2235432873"/>
      </p:ext>
    </p:extLst>
  </p:cSld>
  <p:clrMap bg1="lt1" tx1="dk1" bg2="lt2" tx2="dk2" accent1="accent1" accent2="accent2" accent3="accent3" accent4="accent4" accent5="accent5" accent6="accent6" hlink="hlink" folHlink="folHlink"/>
  <p:sldLayoutIdLst>
    <p:sldLayoutId id="2147483877" r:id="rId1"/>
    <p:sldLayoutId id="2147483878"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4.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7.jpg"/><Relationship Id="rId1" Type="http://schemas.openxmlformats.org/officeDocument/2006/relationships/slideLayout" Target="../slideLayouts/slideLayout8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77.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8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2895600" y="3486150"/>
            <a:ext cx="6191250" cy="609600"/>
          </a:xfrm>
        </p:spPr>
        <p:txBody>
          <a:bodyPr/>
          <a:lstStyle/>
          <a:p>
            <a:r>
              <a:rPr lang="en-US" altLang="en-US" dirty="0"/>
              <a:t>9: Alcohol and Tobacco</a:t>
            </a:r>
          </a:p>
        </p:txBody>
      </p:sp>
      <p:sp>
        <p:nvSpPr>
          <p:cNvPr id="3075" name="Subtitle 2"/>
          <p:cNvSpPr>
            <a:spLocks noGrp="1"/>
          </p:cNvSpPr>
          <p:nvPr>
            <p:ph type="body" sz="quarter" idx="10"/>
          </p:nvPr>
        </p:nvSpPr>
        <p:spPr>
          <a:xfrm>
            <a:off x="3276600" y="4210050"/>
            <a:ext cx="5638800" cy="692727"/>
          </a:xfrm>
        </p:spPr>
        <p:txBody>
          <a:bodyPr/>
          <a:lstStyle/>
          <a:p>
            <a:pPr eaLnBrk="1" hangingPunct="1"/>
            <a:r>
              <a:rPr lang="en-US" altLang="en-US" i="1" dirty="0"/>
              <a:t>Your Health Today</a:t>
            </a:r>
            <a:r>
              <a:rPr lang="en-US" altLang="en-US" dirty="0"/>
              <a:t>, 7th Edition</a:t>
            </a:r>
          </a:p>
        </p:txBody>
      </p:sp>
      <p:sp>
        <p:nvSpPr>
          <p:cNvPr id="4" name="Content Placeholder 3"/>
          <p:cNvSpPr>
            <a:spLocks noGrp="1"/>
          </p:cNvSpPr>
          <p:nvPr>
            <p:ph sz="quarter" idx="12"/>
          </p:nvPr>
        </p:nvSpPr>
        <p:spPr>
          <a:xfrm>
            <a:off x="0" y="6757521"/>
            <a:ext cx="9296400" cy="45719"/>
          </a:xfrm>
        </p:spPr>
        <p:txBody>
          <a:bodyPr/>
          <a:lstStyle/>
          <a:p>
            <a:pPr marL="0" lvl="0" indent="0">
              <a:buNone/>
            </a:pPr>
            <a:r>
              <a:rPr lang="en-US" dirty="0">
                <a:latin typeface="+mn-lt"/>
              </a:rPr>
              <a:t>© 2019 McGraw-Hill Education. All rights reserved. Authorized only for instructor use in the classroom.</a:t>
            </a:r>
            <a:r>
              <a:rPr lang="en-US" baseline="0" dirty="0">
                <a:latin typeface="+mn-lt"/>
              </a:rPr>
              <a:t> </a:t>
            </a:r>
            <a:r>
              <a:rPr lang="en-US" dirty="0">
                <a:latin typeface="+mn-lt"/>
              </a:rPr>
              <a:t>No reproduction or further distribution permitted without the prior written consent of McGraw-Hill Education.</a:t>
            </a:r>
          </a:p>
        </p:txBody>
      </p:sp>
    </p:spTree>
    <p:extLst>
      <p:ext uri="{BB962C8B-B14F-4D97-AF65-F5344CB8AC3E}">
        <p14:creationId xmlns:p14="http://schemas.microsoft.com/office/powerpoint/2010/main" val="16269644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9848"/>
          </a:xfrm>
        </p:spPr>
        <p:txBody>
          <a:bodyPr/>
          <a:lstStyle/>
          <a:p>
            <a:r>
              <a:rPr lang="en-US" dirty="0"/>
              <a:t>Consequences of Binge Drinking in College</a:t>
            </a:r>
          </a:p>
        </p:txBody>
      </p:sp>
      <p:sp>
        <p:nvSpPr>
          <p:cNvPr id="11267" name="Text Placeholder 99"/>
          <p:cNvSpPr>
            <a:spLocks noGrp="1"/>
          </p:cNvSpPr>
          <p:nvPr>
            <p:ph idx="1"/>
          </p:nvPr>
        </p:nvSpPr>
        <p:spPr/>
        <p:txBody>
          <a:bodyPr/>
          <a:lstStyle/>
          <a:p>
            <a:r>
              <a:rPr lang="en-US" altLang="en-US" dirty="0"/>
              <a:t>Consequences can be serious</a:t>
            </a:r>
          </a:p>
          <a:p>
            <a:pPr lvl="1"/>
            <a:r>
              <a:rPr lang="en-US" altLang="en-US" dirty="0"/>
              <a:t>Injury</a:t>
            </a:r>
          </a:p>
          <a:p>
            <a:pPr lvl="1"/>
            <a:r>
              <a:rPr lang="en-US" altLang="en-US" dirty="0"/>
              <a:t>Commission of a crime or falling victim to crime</a:t>
            </a:r>
          </a:p>
          <a:p>
            <a:pPr lvl="1"/>
            <a:r>
              <a:rPr lang="en-US" altLang="en-US" dirty="0"/>
              <a:t>Driving while intoxicated</a:t>
            </a:r>
          </a:p>
          <a:p>
            <a:pPr lvl="1"/>
            <a:r>
              <a:rPr lang="en-US" altLang="en-US" dirty="0"/>
              <a:t>Unintended and unprotected sexual activity</a:t>
            </a:r>
          </a:p>
          <a:p>
            <a:pPr lvl="1"/>
            <a:r>
              <a:rPr lang="en-US" altLang="en-US" dirty="0"/>
              <a:t>Decreased academic performance</a:t>
            </a:r>
          </a:p>
          <a:p>
            <a:pPr lvl="1"/>
            <a:r>
              <a:rPr lang="en-US" altLang="en-US" dirty="0"/>
              <a:t>Increased risk of alcohol abuse and dependence 10 years </a:t>
            </a:r>
            <a:br>
              <a:rPr lang="en-US" altLang="en-US" dirty="0"/>
            </a:br>
            <a:r>
              <a:rPr lang="en-US" altLang="en-US" dirty="0"/>
              <a:t>after college</a:t>
            </a:r>
          </a:p>
          <a:p>
            <a:pPr lvl="1"/>
            <a:r>
              <a:rPr lang="en-US" altLang="en-US" dirty="0"/>
              <a:t>“Secondhand effects” for other students, such as arguments, assault, property damage, interrupted sleep or studying, unwanted sexual advances, etc.</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Do College Students Binge Drink?</a:t>
            </a:r>
          </a:p>
        </p:txBody>
      </p:sp>
      <p:sp>
        <p:nvSpPr>
          <p:cNvPr id="12291" name="Text Placeholder 99"/>
          <p:cNvSpPr>
            <a:spLocks noGrp="1"/>
          </p:cNvSpPr>
          <p:nvPr>
            <p:ph idx="1"/>
          </p:nvPr>
        </p:nvSpPr>
        <p:spPr/>
        <p:txBody>
          <a:bodyPr/>
          <a:lstStyle/>
          <a:p>
            <a:r>
              <a:rPr lang="en-US" altLang="en-US" dirty="0"/>
              <a:t>To ease social inhibitions and fit in with peers</a:t>
            </a:r>
          </a:p>
          <a:p>
            <a:r>
              <a:rPr lang="en-US" altLang="en-US" dirty="0"/>
              <a:t>In imitation of role models</a:t>
            </a:r>
          </a:p>
          <a:p>
            <a:r>
              <a:rPr lang="en-US" altLang="en-US" dirty="0"/>
              <a:t>Stress reduction</a:t>
            </a:r>
          </a:p>
          <a:p>
            <a:r>
              <a:rPr lang="en-US" altLang="en-US" dirty="0"/>
              <a:t>To deal with negative emotions and cope with academic pressure</a:t>
            </a:r>
          </a:p>
          <a:p>
            <a:r>
              <a:rPr lang="en-US" altLang="en-US" dirty="0"/>
              <a:t>Mistaken belief that alcohol increases sexual arousal and performance</a:t>
            </a:r>
          </a:p>
          <a:p>
            <a:r>
              <a:rPr lang="en-US" altLang="en-US" dirty="0"/>
              <a:t>Social norms and the campus culture</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Pre-Gaming Drinking</a:t>
            </a:r>
          </a:p>
        </p:txBody>
      </p:sp>
      <p:sp>
        <p:nvSpPr>
          <p:cNvPr id="13315" name="Text Placeholder 99"/>
          <p:cNvSpPr>
            <a:spLocks noGrp="1"/>
          </p:cNvSpPr>
          <p:nvPr>
            <p:ph idx="1"/>
          </p:nvPr>
        </p:nvSpPr>
        <p:spPr/>
        <p:txBody>
          <a:bodyPr/>
          <a:lstStyle/>
          <a:p>
            <a:r>
              <a:rPr lang="en-US" altLang="en-US" dirty="0"/>
              <a:t>Pre-gaming is the excessive consumption of alcohol prior to attending an event or activity in which alcohol will be served</a:t>
            </a:r>
          </a:p>
          <a:p>
            <a:pPr lvl="1"/>
            <a:r>
              <a:rPr lang="en-US" altLang="en-US" dirty="0"/>
              <a:t>High-risk because it involves heavy consumption in a short period of time</a:t>
            </a:r>
          </a:p>
          <a:p>
            <a:pPr lvl="1"/>
            <a:r>
              <a:rPr lang="en-US" altLang="en-US" dirty="0"/>
              <a:t>Freshmen are more likely to pre-game</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Spring Break Drinking</a:t>
            </a:r>
          </a:p>
        </p:txBody>
      </p:sp>
      <p:sp>
        <p:nvSpPr>
          <p:cNvPr id="13315" name="Text Placeholder 99"/>
          <p:cNvSpPr>
            <a:spLocks noGrp="1"/>
          </p:cNvSpPr>
          <p:nvPr>
            <p:ph idx="1"/>
          </p:nvPr>
        </p:nvSpPr>
        <p:spPr/>
        <p:txBody>
          <a:bodyPr/>
          <a:lstStyle/>
          <a:p>
            <a:r>
              <a:rPr lang="en-US" altLang="en-US" dirty="0"/>
              <a:t>Spring break environment is made to be conducive to excessive drinking</a:t>
            </a:r>
          </a:p>
          <a:p>
            <a:pPr lvl="1"/>
            <a:r>
              <a:rPr lang="en-US" altLang="en-US" dirty="0"/>
              <a:t>Males average 18 drinks per day and females 10 per day</a:t>
            </a:r>
          </a:p>
          <a:p>
            <a:pPr lvl="1"/>
            <a:r>
              <a:rPr lang="en-US" altLang="en-US" dirty="0"/>
              <a:t>75% of college men and 44% of college women reported being drunk daily during spring break</a:t>
            </a:r>
          </a:p>
          <a:p>
            <a:pPr lvl="1"/>
            <a:r>
              <a:rPr lang="en-US" altLang="en-US" dirty="0"/>
              <a:t>Collapse, sexual assaults, and unprotected sex are common</a:t>
            </a:r>
          </a:p>
        </p:txBody>
      </p:sp>
      <p:sp>
        <p:nvSpPr>
          <p:cNvPr id="9" name="Text Placeholder 8"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565585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9848"/>
          </a:xfrm>
        </p:spPr>
        <p:txBody>
          <a:bodyPr/>
          <a:lstStyle/>
          <a:p>
            <a:r>
              <a:rPr lang="en-US" dirty="0"/>
              <a:t>Powdered Alcohol</a:t>
            </a:r>
          </a:p>
        </p:txBody>
      </p:sp>
      <p:sp>
        <p:nvSpPr>
          <p:cNvPr id="3" name="Text Placeholder 99"/>
          <p:cNvSpPr>
            <a:spLocks noGrp="1"/>
          </p:cNvSpPr>
          <p:nvPr>
            <p:ph idx="1"/>
          </p:nvPr>
        </p:nvSpPr>
        <p:spPr/>
        <p:txBody>
          <a:bodyPr/>
          <a:lstStyle/>
          <a:p>
            <a:r>
              <a:rPr lang="en-US" dirty="0"/>
              <a:t>Powdered alcohol was approved at the federal level for sale in 2015 and is available in diverse flavors</a:t>
            </a:r>
          </a:p>
          <a:p>
            <a:pPr lvl="1"/>
            <a:r>
              <a:rPr lang="en-US" dirty="0"/>
              <a:t>Marketed as convenient for outdoor activities and travel</a:t>
            </a:r>
          </a:p>
          <a:p>
            <a:pPr lvl="1"/>
            <a:r>
              <a:rPr lang="en-US" dirty="0"/>
              <a:t>Banned by more than half the states because of its potential to increase underage drinking</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4716360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9848"/>
          </a:xfrm>
        </p:spPr>
        <p:txBody>
          <a:bodyPr/>
          <a:lstStyle/>
          <a:p>
            <a:r>
              <a:rPr lang="en-US" dirty="0"/>
              <a:t>Flavored Alcohol</a:t>
            </a:r>
          </a:p>
        </p:txBody>
      </p:sp>
      <p:sp>
        <p:nvSpPr>
          <p:cNvPr id="3" name="Text Placeholder 99"/>
          <p:cNvSpPr>
            <a:spLocks noGrp="1"/>
          </p:cNvSpPr>
          <p:nvPr>
            <p:ph idx="1"/>
          </p:nvPr>
        </p:nvSpPr>
        <p:spPr/>
        <p:txBody>
          <a:bodyPr/>
          <a:lstStyle/>
          <a:p>
            <a:r>
              <a:rPr lang="en-US" dirty="0"/>
              <a:t>Flavored alcoholic beverages have increased in popularity</a:t>
            </a:r>
          </a:p>
          <a:p>
            <a:pPr lvl="1"/>
            <a:r>
              <a:rPr lang="en-US" dirty="0"/>
              <a:t>Malt-based (7.8% alcohol)</a:t>
            </a:r>
          </a:p>
          <a:p>
            <a:pPr lvl="1"/>
            <a:r>
              <a:rPr lang="en-US" dirty="0"/>
              <a:t>Ready-to-drink cocktails (14.2%)</a:t>
            </a:r>
          </a:p>
          <a:p>
            <a:pPr lvl="1"/>
            <a:r>
              <a:rPr lang="en-US" dirty="0"/>
              <a:t>Supersized alcopops (10.8%)</a:t>
            </a:r>
          </a:p>
          <a:p>
            <a:r>
              <a:rPr lang="en-US" dirty="0"/>
              <a:t>Popularity of flavored alcohol and its high alcohol volume content are of concern, since these drinks disproportionately contribute to alcohol-related emergencies</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5730024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Addressing the Problem</a:t>
            </a:r>
          </a:p>
        </p:txBody>
      </p:sp>
      <p:sp>
        <p:nvSpPr>
          <p:cNvPr id="14339" name="Text Placeholder 99"/>
          <p:cNvSpPr>
            <a:spLocks noGrp="1"/>
          </p:cNvSpPr>
          <p:nvPr>
            <p:ph idx="1"/>
          </p:nvPr>
        </p:nvSpPr>
        <p:spPr/>
        <p:txBody>
          <a:bodyPr/>
          <a:lstStyle/>
          <a:p>
            <a:r>
              <a:rPr lang="en-US" altLang="en-US" dirty="0"/>
              <a:t>Strategies for addressing the problem:</a:t>
            </a:r>
          </a:p>
          <a:p>
            <a:pPr lvl="1"/>
            <a:r>
              <a:rPr lang="en-US" altLang="en-US" dirty="0"/>
              <a:t>Screening interviews to identify high-risk students</a:t>
            </a:r>
          </a:p>
          <a:p>
            <a:pPr lvl="1"/>
            <a:r>
              <a:rPr lang="en-US" altLang="en-US" dirty="0"/>
              <a:t>Enforcing college alcohol policies</a:t>
            </a:r>
          </a:p>
          <a:p>
            <a:pPr lvl="1"/>
            <a:r>
              <a:rPr lang="en-US" altLang="en-US" dirty="0"/>
              <a:t>Punishing students who violate policies or break the law</a:t>
            </a:r>
          </a:p>
          <a:p>
            <a:pPr lvl="1"/>
            <a:r>
              <a:rPr lang="en-US" altLang="en-US" dirty="0"/>
              <a:t>Mandating treatment for substance-related offenses</a:t>
            </a:r>
          </a:p>
          <a:p>
            <a:pPr lvl="1"/>
            <a:r>
              <a:rPr lang="en-US" altLang="en-US" dirty="0"/>
              <a:t>Educating students to resist peer pressure</a:t>
            </a:r>
          </a:p>
          <a:p>
            <a:pPr lvl="1"/>
            <a:r>
              <a:rPr lang="en-US" altLang="en-US" dirty="0"/>
              <a:t>Helping students cope with stress and time management issues</a:t>
            </a:r>
          </a:p>
          <a:p>
            <a:pPr lvl="1"/>
            <a:r>
              <a:rPr lang="en-US" altLang="en-US" dirty="0"/>
              <a:t>Targeting prevention messages to high-risk events</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dirty="0"/>
              <a:t>Effects of Alcohol on the Body</a:t>
            </a:r>
          </a:p>
        </p:txBody>
      </p:sp>
      <p:sp>
        <p:nvSpPr>
          <p:cNvPr id="15363" name="Text Placeholder 99"/>
          <p:cNvSpPr>
            <a:spLocks noGrp="1"/>
          </p:cNvSpPr>
          <p:nvPr>
            <p:ph idx="1"/>
          </p:nvPr>
        </p:nvSpPr>
        <p:spPr/>
        <p:txBody>
          <a:bodyPr/>
          <a:lstStyle/>
          <a:p>
            <a:r>
              <a:rPr lang="en-US" altLang="en-US" dirty="0"/>
              <a:t>Alcohol is quickly distributed to all the cells of the body</a:t>
            </a:r>
          </a:p>
          <a:p>
            <a:r>
              <a:rPr lang="en-US" altLang="en-US" dirty="0"/>
              <a:t>Once it reaches the brain, alcohol alters brain chemistry and neurotransmitter functions</a:t>
            </a:r>
          </a:p>
          <a:p>
            <a:r>
              <a:rPr lang="en-US" altLang="en-US" dirty="0"/>
              <a:t>Alcohol is a </a:t>
            </a:r>
            <a:r>
              <a:rPr lang="en-US" altLang="en-US" b="1" dirty="0"/>
              <a:t>central nervous system depressant </a:t>
            </a:r>
            <a:r>
              <a:rPr lang="en-US" altLang="en-US" dirty="0"/>
              <a:t>that impairs thinking, balance, and motor functions</a:t>
            </a:r>
          </a:p>
          <a:p>
            <a:r>
              <a:rPr lang="en-US" altLang="en-US" dirty="0"/>
              <a:t>As alcohol concentrations increase, more functions are depressed, and greater impairment occurs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dirty="0"/>
              <a:t>Alcohol on the Brain</a:t>
            </a:r>
          </a:p>
        </p:txBody>
      </p:sp>
      <p:sp>
        <p:nvSpPr>
          <p:cNvPr id="15363" name="Text Placeholder 99"/>
          <p:cNvSpPr>
            <a:spLocks noGrp="1"/>
          </p:cNvSpPr>
          <p:nvPr>
            <p:ph idx="1"/>
          </p:nvPr>
        </p:nvSpPr>
        <p:spPr/>
        <p:txBody>
          <a:bodyPr/>
          <a:lstStyle/>
          <a:p>
            <a:r>
              <a:rPr lang="en-US" altLang="en-US" dirty="0"/>
              <a:t>Wernicke-Korsakoff syndrome, or “wet brain,” is a form of brain disease tied to severe amnesia, confabulation (distorted memory), and possibly dementia</a:t>
            </a:r>
          </a:p>
          <a:p>
            <a:pPr lvl="1"/>
            <a:r>
              <a:rPr lang="en-US" altLang="en-US" dirty="0"/>
              <a:t>Caused by a severe deficiency of thiamine (vitamin B</a:t>
            </a:r>
            <a:r>
              <a:rPr lang="en-US" altLang="en-US" baseline="-25000" dirty="0"/>
              <a:t>1</a:t>
            </a:r>
            <a:r>
              <a:rPr lang="en-US" altLang="en-US" dirty="0"/>
              <a:t>)</a:t>
            </a:r>
          </a:p>
          <a:p>
            <a:r>
              <a:rPr lang="en-US" altLang="en-US" dirty="0"/>
              <a:t>Stages of the disorder</a:t>
            </a:r>
          </a:p>
          <a:p>
            <a:pPr lvl="1"/>
            <a:r>
              <a:rPr lang="en-US" altLang="en-US" dirty="0"/>
              <a:t>First stage: Wernicke’s encephalopathy</a:t>
            </a:r>
          </a:p>
          <a:p>
            <a:pPr lvl="1"/>
            <a:r>
              <a:rPr lang="en-US" altLang="en-US" dirty="0"/>
              <a:t>Second stage: Korsakoff’s psychosis</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6994686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7315200" cy="609600"/>
          </a:xfrm>
        </p:spPr>
        <p:txBody>
          <a:bodyPr anchor="b"/>
          <a:lstStyle/>
          <a:p>
            <a:r>
              <a:rPr lang="en-US" sz="2800" b="1" dirty="0"/>
              <a:t>The Path of Alcohol in the Body </a:t>
            </a:r>
            <a:r>
              <a:rPr lang="en-US" sz="2800" b="1" dirty="0">
                <a:solidFill>
                  <a:schemeClr val="bg2"/>
                </a:solidFill>
              </a:rPr>
              <a:t>(Figure 9.3)</a:t>
            </a:r>
          </a:p>
        </p:txBody>
      </p:sp>
      <p:sp>
        <p:nvSpPr>
          <p:cNvPr id="12" name="Text Placeholder 99"/>
          <p:cNvSpPr>
            <a:spLocks noGrp="1"/>
          </p:cNvSpPr>
          <p:nvPr>
            <p:ph idx="1"/>
          </p:nvPr>
        </p:nvSpPr>
        <p:spPr>
          <a:xfrm>
            <a:off x="457200" y="1371600"/>
            <a:ext cx="8229600" cy="4876799"/>
          </a:xfrm>
        </p:spPr>
        <p:txBody>
          <a:bodyPr/>
          <a:lstStyle/>
          <a:p>
            <a:r>
              <a:rPr lang="en-US" sz="2400" dirty="0"/>
              <a:t>1. Alcohol enters the body</a:t>
            </a:r>
          </a:p>
          <a:p>
            <a:r>
              <a:rPr lang="en-US" sz="2400" dirty="0"/>
              <a:t>2. Some alcohol is absorbed in the stomach, but most goes on to the small intestine</a:t>
            </a:r>
          </a:p>
          <a:p>
            <a:r>
              <a:rPr lang="en-US" sz="2400" dirty="0"/>
              <a:t>3. Most of the alcohol is absorbed into the bloodstream through the walls of the small intestine</a:t>
            </a:r>
          </a:p>
          <a:p>
            <a:r>
              <a:rPr lang="en-US" sz="2400" dirty="0"/>
              <a:t>4. The heart pumps alcohol throughout the body</a:t>
            </a:r>
          </a:p>
          <a:p>
            <a:r>
              <a:rPr lang="en-US" sz="2400" dirty="0"/>
              <a:t>5. Alcohol alters brain chemistry and disrupts brain functions</a:t>
            </a:r>
          </a:p>
          <a:p>
            <a:r>
              <a:rPr lang="en-US" sz="2400" dirty="0"/>
              <a:t>6. Alcohol is metabolized by the liver at a rate of about 0.5 ounce (about one drink) per hour</a:t>
            </a:r>
          </a:p>
        </p:txBody>
      </p:sp>
      <p:sp>
        <p:nvSpPr>
          <p:cNvPr id="13" name="Text Placeholder 12"/>
          <p:cNvSpPr>
            <a:spLocks noGrp="1"/>
          </p:cNvSpPr>
          <p:nvPr>
            <p:ph type="body" sz="quarter" idx="10"/>
          </p:nvPr>
        </p:nvSpPr>
        <p:spPr>
          <a:xfrm>
            <a:off x="3657600" y="6705600"/>
            <a:ext cx="5486400" cy="152400"/>
          </a:xfrm>
        </p:spPr>
        <p:txBody>
          <a:bodyPr/>
          <a:lstStyle/>
          <a:p>
            <a:r>
              <a:rPr lang="en-US" i="1" dirty="0"/>
              <a:t>Source: </a:t>
            </a:r>
            <a:r>
              <a:rPr lang="en-US" dirty="0"/>
              <a:t>Hart, C.L., Ksir, C., &amp; Ray, O. (2015). </a:t>
            </a:r>
            <a:r>
              <a:rPr lang="en-US" i="1" dirty="0"/>
              <a:t>Drugs, society, and human behavior. </a:t>
            </a:r>
            <a:r>
              <a:rPr lang="en-US" dirty="0"/>
              <a:t>New York: McGraw-Hill.</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Understanding Alcohol Use</a:t>
            </a:r>
          </a:p>
        </p:txBody>
      </p:sp>
      <p:sp>
        <p:nvSpPr>
          <p:cNvPr id="3" name="Text Placeholder 99"/>
          <p:cNvSpPr>
            <a:spLocks noGrp="1"/>
          </p:cNvSpPr>
          <p:nvPr>
            <p:ph idx="1"/>
          </p:nvPr>
        </p:nvSpPr>
        <p:spPr/>
        <p:txBody>
          <a:bodyPr/>
          <a:lstStyle/>
          <a:p>
            <a:r>
              <a:rPr lang="en-US" dirty="0"/>
              <a:t>Alcohol is a </a:t>
            </a:r>
            <a:r>
              <a:rPr lang="en-US" b="1" dirty="0"/>
              <a:t>psychoactive drug</a:t>
            </a:r>
            <a:r>
              <a:rPr lang="en-US" dirty="0"/>
              <a:t>, which means it causes changes in brain chemistry and alters consciousness</a:t>
            </a:r>
          </a:p>
          <a:p>
            <a:pPr lvl="1"/>
            <a:r>
              <a:rPr lang="en-US" b="1" dirty="0"/>
              <a:t>Intoxication</a:t>
            </a:r>
            <a:r>
              <a:rPr lang="en-US" dirty="0"/>
              <a:t>: altered state of consciousness as a result of drinking alcohol or ingesting other substances</a:t>
            </a:r>
          </a:p>
          <a:p>
            <a:r>
              <a:rPr lang="en-US" dirty="0"/>
              <a:t>It can have wide-ranging effects on all aspects of our thinking, emotions, and behavior</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6354716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Alcohol Absorption</a:t>
            </a:r>
          </a:p>
        </p:txBody>
      </p:sp>
      <p:sp>
        <p:nvSpPr>
          <p:cNvPr id="16387" name="Text Placeholder 99"/>
          <p:cNvSpPr>
            <a:spLocks noGrp="1"/>
          </p:cNvSpPr>
          <p:nvPr>
            <p:ph idx="1"/>
          </p:nvPr>
        </p:nvSpPr>
        <p:spPr/>
        <p:txBody>
          <a:bodyPr/>
          <a:lstStyle/>
          <a:p>
            <a:r>
              <a:rPr lang="en-US" altLang="en-US" dirty="0"/>
              <a:t>Many factors affect alcohol absorption</a:t>
            </a:r>
          </a:p>
          <a:p>
            <a:pPr lvl="1"/>
            <a:r>
              <a:rPr lang="en-US" altLang="en-US" dirty="0"/>
              <a:t>Food in the stomach</a:t>
            </a:r>
          </a:p>
          <a:p>
            <a:pPr lvl="1"/>
            <a:r>
              <a:rPr lang="en-US" altLang="en-US" dirty="0"/>
              <a:t>Gender and age</a:t>
            </a:r>
          </a:p>
          <a:p>
            <a:pPr lvl="1"/>
            <a:r>
              <a:rPr lang="en-US" altLang="en-US" dirty="0"/>
              <a:t>Body fat</a:t>
            </a:r>
          </a:p>
          <a:p>
            <a:pPr lvl="1"/>
            <a:r>
              <a:rPr lang="en-US" altLang="en-US" dirty="0"/>
              <a:t>Drug interactions</a:t>
            </a:r>
          </a:p>
          <a:p>
            <a:pPr lvl="1"/>
            <a:r>
              <a:rPr lang="en-US" altLang="en-US" dirty="0"/>
              <a:t>Cigarette smoke</a:t>
            </a:r>
          </a:p>
          <a:p>
            <a:pPr lvl="1"/>
            <a:r>
              <a:rPr lang="en-US" altLang="en-US" dirty="0"/>
              <a:t>Mood and physical condition</a:t>
            </a:r>
          </a:p>
          <a:p>
            <a:pPr lvl="1"/>
            <a:r>
              <a:rPr lang="en-US" altLang="en-US" dirty="0"/>
              <a:t>Alcohol concentration</a:t>
            </a:r>
          </a:p>
          <a:p>
            <a:pPr lvl="1"/>
            <a:r>
              <a:rPr lang="en-US" altLang="en-US" dirty="0"/>
              <a:t>Carbonation</a:t>
            </a:r>
          </a:p>
          <a:p>
            <a:pPr lvl="1"/>
            <a:r>
              <a:rPr lang="en-US" altLang="en-US" dirty="0"/>
              <a:t>Artificial sugars from diet soda</a:t>
            </a:r>
          </a:p>
          <a:p>
            <a:pPr lvl="1"/>
            <a:r>
              <a:rPr lang="en-US" altLang="en-US" dirty="0"/>
              <a:t>Individual tolerance level</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dirty="0"/>
              <a:t>Alcohol Metabolism</a:t>
            </a:r>
          </a:p>
        </p:txBody>
      </p:sp>
      <p:sp>
        <p:nvSpPr>
          <p:cNvPr id="18435" name="Text Placeholder 99"/>
          <p:cNvSpPr>
            <a:spLocks noGrp="1"/>
          </p:cNvSpPr>
          <p:nvPr>
            <p:ph idx="1"/>
          </p:nvPr>
        </p:nvSpPr>
        <p:spPr>
          <a:xfrm>
            <a:off x="457200" y="1600199"/>
            <a:ext cx="8305800" cy="4953001"/>
          </a:xfrm>
        </p:spPr>
        <p:txBody>
          <a:bodyPr/>
          <a:lstStyle/>
          <a:p>
            <a:r>
              <a:rPr lang="en-US" altLang="en-US" dirty="0"/>
              <a:t>Small amount of alcohol is metabolized in the stomach; but 90% is metabolized by the liver</a:t>
            </a:r>
          </a:p>
          <a:p>
            <a:r>
              <a:rPr lang="en-US" altLang="en-US" dirty="0"/>
              <a:t>Between 2% and 10% is not metabolized at all but </a:t>
            </a:r>
            <a:br>
              <a:rPr lang="en-US" altLang="en-US" dirty="0"/>
            </a:br>
            <a:r>
              <a:rPr lang="en-US" altLang="en-US" dirty="0"/>
              <a:t>is excreted unchanged through the skin, urine, or breath</a:t>
            </a:r>
          </a:p>
          <a:p>
            <a:r>
              <a:rPr lang="en-US" altLang="en-US" dirty="0"/>
              <a:t>Liver allows conversion of alcohol to acetaldehyde by </a:t>
            </a:r>
            <a:br>
              <a:rPr lang="en-US" altLang="en-US" dirty="0"/>
            </a:br>
            <a:r>
              <a:rPr lang="en-US" altLang="en-US" dirty="0"/>
              <a:t>an enzyme, alcohol dehydrogenase (ADH)</a:t>
            </a:r>
          </a:p>
          <a:p>
            <a:r>
              <a:rPr lang="en-US" altLang="en-US" dirty="0"/>
              <a:t>If more alcohol arrives than can be processed, it circulates through the brain, liver, and other organs </a:t>
            </a:r>
            <a:br>
              <a:rPr lang="en-US" altLang="en-US" dirty="0"/>
            </a:br>
            <a:r>
              <a:rPr lang="en-US" altLang="en-US" dirty="0"/>
              <a:t>until enzymes are available</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dirty="0"/>
              <a:t>Blood Alcohol Concentration</a:t>
            </a:r>
          </a:p>
        </p:txBody>
      </p:sp>
      <p:sp>
        <p:nvSpPr>
          <p:cNvPr id="19459" name="Text Placeholder 99"/>
          <p:cNvSpPr>
            <a:spLocks noGrp="1"/>
          </p:cNvSpPr>
          <p:nvPr>
            <p:ph idx="1"/>
          </p:nvPr>
        </p:nvSpPr>
        <p:spPr/>
        <p:txBody>
          <a:bodyPr/>
          <a:lstStyle/>
          <a:p>
            <a:r>
              <a:rPr lang="en-US" altLang="en-US" b="1" dirty="0"/>
              <a:t>Blood alcohol concentration (BAC)</a:t>
            </a:r>
            <a:r>
              <a:rPr lang="en-US" altLang="en-US" dirty="0"/>
              <a:t>: the amount of alcohol in grams in 100 milliliters of blood, expressed as a percentage</a:t>
            </a:r>
          </a:p>
          <a:p>
            <a:pPr lvl="1"/>
            <a:r>
              <a:rPr lang="en-US" altLang="en-US" dirty="0"/>
              <a:t>100 milligrams of alcohol in 100 milliliters of blood is equivalent to a BAC of 0.10%</a:t>
            </a:r>
          </a:p>
          <a:p>
            <a:pPr lvl="1"/>
            <a:r>
              <a:rPr lang="en-US" altLang="en-US" dirty="0"/>
              <a:t>Amount of body water and body fat influences the BAC levels in the body</a:t>
            </a:r>
          </a:p>
          <a:p>
            <a:pPr lvl="1"/>
            <a:r>
              <a:rPr lang="en-US" altLang="en-US" dirty="0"/>
              <a:t>Breath analyzers are valid based upon alcohol concentrations in the breath that correspond well to levels of alcohol in the brain</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828800" y="5029200"/>
            <a:ext cx="5715000" cy="566738"/>
          </a:xfrm>
        </p:spPr>
        <p:txBody>
          <a:bodyPr/>
          <a:lstStyle/>
          <a:p>
            <a:r>
              <a:rPr lang="en-US" altLang="en-US" dirty="0"/>
              <a:t>Figure 9.4 </a:t>
            </a:r>
            <a:r>
              <a:rPr lang="en-US" altLang="en-US" sz="2000" dirty="0">
                <a:solidFill>
                  <a:schemeClr val="tx1"/>
                </a:solidFill>
              </a:rPr>
              <a:t>Blood alcohol concentration over time.</a:t>
            </a:r>
            <a:endParaRPr lang="en-US" altLang="en-US" dirty="0">
              <a:solidFill>
                <a:schemeClr val="tx1"/>
              </a:solidFill>
            </a:endParaRPr>
          </a:p>
        </p:txBody>
      </p:sp>
      <p:sp>
        <p:nvSpPr>
          <p:cNvPr id="12" name="Text Placeholder 11"/>
          <p:cNvSpPr>
            <a:spLocks noGrp="1"/>
          </p:cNvSpPr>
          <p:nvPr>
            <p:ph type="body" sz="half" idx="2"/>
          </p:nvPr>
        </p:nvSpPr>
        <p:spPr>
          <a:xfrm>
            <a:off x="1828800" y="5672138"/>
            <a:ext cx="5562600" cy="609600"/>
          </a:xfrm>
        </p:spPr>
        <p:txBody>
          <a:bodyPr/>
          <a:lstStyle/>
          <a:p>
            <a:r>
              <a:rPr lang="en-US" dirty="0"/>
              <a:t>The shape of this BAC curve is affected by variables such as gender, body size and build, amount and type of alcohol, duration of drinking, and presence or absence of food in the digestive tract. </a:t>
            </a:r>
          </a:p>
        </p:txBody>
      </p:sp>
      <p:pic>
        <p:nvPicPr>
          <p:cNvPr id="2" name="Picture" descr="In this case the BAC peaks at about 1 hour at 0.07% grams of alcohol per 100 mL of blood and then gradually slopes downward over the next 5 hours."/>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22138" r="-22138"/>
          <a:stretch/>
        </p:blipFill>
        <p:spPr/>
      </p:pic>
      <p:sp>
        <p:nvSpPr>
          <p:cNvPr id="13" name="Text Placeholder 12"/>
          <p:cNvSpPr>
            <a:spLocks noGrp="1"/>
          </p:cNvSpPr>
          <p:nvPr>
            <p:ph type="body" sz="quarter" idx="11"/>
          </p:nvPr>
        </p:nvSpPr>
        <p:spPr>
          <a:xfrm>
            <a:off x="3657600" y="6400800"/>
            <a:ext cx="5486400" cy="179587"/>
          </a:xfrm>
        </p:spPr>
        <p:txBody>
          <a:bodyPr/>
          <a:lstStyle/>
          <a:p>
            <a:r>
              <a:rPr lang="en-US" i="1" dirty="0">
                <a:solidFill>
                  <a:schemeClr val="tx1"/>
                </a:solidFill>
              </a:rPr>
              <a:t>Source: </a:t>
            </a:r>
            <a:r>
              <a:rPr lang="en-US" dirty="0">
                <a:solidFill>
                  <a:schemeClr val="tx1"/>
                </a:solidFill>
              </a:rPr>
              <a:t>Drunk Driving Defense. (2015). </a:t>
            </a:r>
            <a:r>
              <a:rPr lang="en-US" i="1" dirty="0">
                <a:solidFill>
                  <a:schemeClr val="tx1"/>
                </a:solidFill>
              </a:rPr>
              <a:t>Resources: How to calculate your estimated blood alcohol content (BAC): Figure 8. </a:t>
            </a:r>
            <a:r>
              <a:rPr lang="en-US" dirty="0">
                <a:solidFill>
                  <a:schemeClr val="tx1"/>
                </a:solidFill>
              </a:rPr>
              <a:t>Retrieved from www.drunkdrivingdefense.com/resources/how-to-calculate-your-estimated-blood-alcohol-content-bac/.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dirty="0"/>
              <a:t>Gender Differences in Alcohol Absorption and Metabolism</a:t>
            </a:r>
          </a:p>
        </p:txBody>
      </p:sp>
      <p:sp>
        <p:nvSpPr>
          <p:cNvPr id="21507" name="Text Placeholder 99"/>
          <p:cNvSpPr>
            <a:spLocks noGrp="1"/>
          </p:cNvSpPr>
          <p:nvPr>
            <p:ph idx="1"/>
          </p:nvPr>
        </p:nvSpPr>
        <p:spPr/>
        <p:txBody>
          <a:bodyPr/>
          <a:lstStyle/>
          <a:p>
            <a:r>
              <a:rPr lang="en-US" altLang="en-US" dirty="0"/>
              <a:t>Women are generally more susceptible to the effects of alcohol and have a higher BAC than men</a:t>
            </a:r>
          </a:p>
          <a:p>
            <a:pPr lvl="1"/>
            <a:r>
              <a:rPr lang="en-US" altLang="en-US" dirty="0"/>
              <a:t>Generally smaller than men</a:t>
            </a:r>
          </a:p>
          <a:p>
            <a:pPr lvl="1"/>
            <a:r>
              <a:rPr lang="en-US" altLang="en-US" dirty="0"/>
              <a:t>Higher body fat percentage</a:t>
            </a:r>
          </a:p>
          <a:p>
            <a:pPr lvl="1"/>
            <a:r>
              <a:rPr lang="en-US" altLang="en-US" dirty="0"/>
              <a:t>Metabolize alcohol less efficiently </a:t>
            </a:r>
          </a:p>
          <a:p>
            <a:r>
              <a:rPr lang="en-US" altLang="en-US" dirty="0"/>
              <a:t>As a result, women are more vulnerable to health consequences</a:t>
            </a:r>
          </a:p>
          <a:p>
            <a:pPr lvl="1"/>
            <a:r>
              <a:rPr lang="en-US" altLang="en-US" dirty="0"/>
              <a:t>Liver disease</a:t>
            </a:r>
          </a:p>
          <a:p>
            <a:pPr lvl="1"/>
            <a:r>
              <a:rPr lang="en-US" altLang="en-US" dirty="0"/>
              <a:t>Heart disease</a:t>
            </a:r>
          </a:p>
          <a:p>
            <a:pPr lvl="1"/>
            <a:r>
              <a:rPr lang="en-US" altLang="en-US" dirty="0"/>
              <a:t>Brain damage</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6084" y="228600"/>
            <a:ext cx="7631833" cy="1069848"/>
          </a:xfrm>
        </p:spPr>
        <p:txBody>
          <a:bodyPr/>
          <a:lstStyle/>
          <a:p>
            <a:r>
              <a:rPr lang="en-US" dirty="0"/>
              <a:t>Rates and Effects of Alcohol Metabolism (1 of 2)</a:t>
            </a:r>
          </a:p>
        </p:txBody>
      </p:sp>
      <p:sp>
        <p:nvSpPr>
          <p:cNvPr id="23555" name="Text Placeholder 99"/>
          <p:cNvSpPr>
            <a:spLocks noGrp="1"/>
          </p:cNvSpPr>
          <p:nvPr>
            <p:ph idx="1"/>
          </p:nvPr>
        </p:nvSpPr>
        <p:spPr/>
        <p:txBody>
          <a:bodyPr/>
          <a:lstStyle/>
          <a:p>
            <a:r>
              <a:rPr lang="en-US" altLang="en-US" dirty="0"/>
              <a:t>Because alcohol is metabolized more slowly than it is absorbed, the concentration of alcohol builds when additional drinks are consumed</a:t>
            </a:r>
          </a:p>
          <a:p>
            <a:r>
              <a:rPr lang="en-US" altLang="en-US" dirty="0"/>
              <a:t>Person with a BAC of 0.08% is considered legally drunk in all states, but people experience impairment at different BAC levels</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315200" cy="609600"/>
          </a:xfrm>
        </p:spPr>
        <p:txBody>
          <a:bodyPr anchor="b"/>
          <a:lstStyle/>
          <a:p>
            <a:r>
              <a:rPr lang="en-US" sz="2800" b="1" dirty="0">
                <a:solidFill>
                  <a:schemeClr val="bg2"/>
                </a:solidFill>
              </a:rPr>
              <a:t>Table 9.1 </a:t>
            </a:r>
            <a:r>
              <a:rPr lang="en-US" sz="2800" b="1" dirty="0"/>
              <a:t>Stages of Effects of Alcohol</a:t>
            </a:r>
          </a:p>
        </p:txBody>
      </p:sp>
      <p:graphicFrame>
        <p:nvGraphicFramePr>
          <p:cNvPr id="5" name="Table"/>
          <p:cNvGraphicFramePr>
            <a:graphicFrameLocks noGrp="1"/>
          </p:cNvGraphicFramePr>
          <p:nvPr>
            <p:ph idx="1"/>
            <p:extLst>
              <p:ext uri="{D42A27DB-BD31-4B8C-83A1-F6EECF244321}">
                <p14:modId xmlns:p14="http://schemas.microsoft.com/office/powerpoint/2010/main" val="3789669885"/>
              </p:ext>
            </p:extLst>
          </p:nvPr>
        </p:nvGraphicFramePr>
        <p:xfrm>
          <a:off x="457200" y="1143000"/>
          <a:ext cx="8229600" cy="5313680"/>
        </p:xfrm>
        <a:graphic>
          <a:graphicData uri="http://schemas.openxmlformats.org/drawingml/2006/table">
            <a:tbl>
              <a:tblPr firstRow="1" bandRow="1">
                <a:tableStyleId>{F5AB1C69-6EDB-4FF4-983F-18BD219EF322}</a:tableStyleId>
              </a:tblPr>
              <a:tblGrid>
                <a:gridCol w="1524000">
                  <a:extLst>
                    <a:ext uri="{9D8B030D-6E8A-4147-A177-3AD203B41FA5}">
                      <a16:colId xmlns:a16="http://schemas.microsoft.com/office/drawing/2014/main" val="52753751"/>
                    </a:ext>
                  </a:extLst>
                </a:gridCol>
                <a:gridCol w="2667000">
                  <a:extLst>
                    <a:ext uri="{9D8B030D-6E8A-4147-A177-3AD203B41FA5}">
                      <a16:colId xmlns:a16="http://schemas.microsoft.com/office/drawing/2014/main" val="3355502058"/>
                    </a:ext>
                  </a:extLst>
                </a:gridCol>
                <a:gridCol w="4038600">
                  <a:extLst>
                    <a:ext uri="{9D8B030D-6E8A-4147-A177-3AD203B41FA5}">
                      <a16:colId xmlns:a16="http://schemas.microsoft.com/office/drawing/2014/main" val="3797291638"/>
                    </a:ext>
                  </a:extLst>
                </a:gridCol>
              </a:tblGrid>
              <a:tr h="370840">
                <a:tc>
                  <a:txBody>
                    <a:bodyPr/>
                    <a:lstStyle/>
                    <a:p>
                      <a:r>
                        <a:rPr lang="en-US" dirty="0"/>
                        <a:t>BAC (%)</a:t>
                      </a:r>
                    </a:p>
                  </a:txBody>
                  <a:tcPr/>
                </a:tc>
                <a:tc>
                  <a:txBody>
                    <a:bodyPr/>
                    <a:lstStyle/>
                    <a:p>
                      <a:r>
                        <a:rPr lang="en-US" dirty="0"/>
                        <a:t>Effects</a:t>
                      </a:r>
                    </a:p>
                  </a:txBody>
                  <a:tcPr/>
                </a:tc>
                <a:tc>
                  <a:txBody>
                    <a:bodyPr/>
                    <a:lstStyle/>
                    <a:p>
                      <a:r>
                        <a:rPr lang="en-US" dirty="0"/>
                        <a:t>Impaired Functions</a:t>
                      </a:r>
                    </a:p>
                  </a:txBody>
                  <a:tcPr/>
                </a:tc>
                <a:extLst>
                  <a:ext uri="{0D108BD9-81ED-4DB2-BD59-A6C34878D82A}">
                    <a16:rowId xmlns:a16="http://schemas.microsoft.com/office/drawing/2014/main" val="3836876813"/>
                  </a:ext>
                </a:extLst>
              </a:tr>
              <a:tr h="370840">
                <a:tc>
                  <a:txBody>
                    <a:bodyPr/>
                    <a:lstStyle/>
                    <a:p>
                      <a:r>
                        <a:rPr lang="en-US" dirty="0"/>
                        <a:t>0.01</a:t>
                      </a:r>
                      <a:r>
                        <a:rPr lang="en-US" dirty="0">
                          <a:latin typeface="Calibri" panose="020F0502020204030204" pitchFamily="34" charset="0"/>
                        </a:rPr>
                        <a:t> to 0.05</a:t>
                      </a:r>
                      <a:endParaRPr lang="en-US" dirty="0"/>
                    </a:p>
                  </a:txBody>
                  <a:tcPr/>
                </a:tc>
                <a:tc>
                  <a:txBody>
                    <a:bodyPr/>
                    <a:lstStyle/>
                    <a:p>
                      <a:r>
                        <a:rPr lang="en-US" dirty="0"/>
                        <a:t>Relaxation; sense of well</a:t>
                      </a:r>
                      <a:r>
                        <a:rPr lang="en-US" baseline="0" dirty="0"/>
                        <a:t> being; loss of inhibition</a:t>
                      </a:r>
                      <a:endParaRPr lang="en-US" dirty="0"/>
                    </a:p>
                  </a:txBody>
                  <a:tcPr/>
                </a:tc>
                <a:tc>
                  <a:txBody>
                    <a:bodyPr/>
                    <a:lstStyle/>
                    <a:p>
                      <a:r>
                        <a:rPr lang="en-US" dirty="0"/>
                        <a:t>Decreased alertness; </a:t>
                      </a:r>
                      <a:r>
                        <a:rPr lang="en-US" baseline="0" dirty="0"/>
                        <a:t>impaired concentration, judgment, and coordination (especially fine motor skills)</a:t>
                      </a:r>
                      <a:endParaRPr lang="en-US" dirty="0"/>
                    </a:p>
                  </a:txBody>
                  <a:tcPr/>
                </a:tc>
                <a:extLst>
                  <a:ext uri="{0D108BD9-81ED-4DB2-BD59-A6C34878D82A}">
                    <a16:rowId xmlns:a16="http://schemas.microsoft.com/office/drawing/2014/main" val="1873677305"/>
                  </a:ext>
                </a:extLst>
              </a:tr>
              <a:tr h="370840">
                <a:tc>
                  <a:txBody>
                    <a:bodyPr/>
                    <a:lstStyle/>
                    <a:p>
                      <a:r>
                        <a:rPr lang="en-US" dirty="0"/>
                        <a:t>0.06</a:t>
                      </a:r>
                      <a:r>
                        <a:rPr lang="en-US" dirty="0">
                          <a:latin typeface="Calibri" panose="020F0502020204030204" pitchFamily="34" charset="0"/>
                        </a:rPr>
                        <a:t> to 0.10</a:t>
                      </a:r>
                      <a:endParaRPr lang="en-US" dirty="0"/>
                    </a:p>
                  </a:txBody>
                  <a:tcPr/>
                </a:tc>
                <a:tc>
                  <a:txBody>
                    <a:bodyPr/>
                    <a:lstStyle/>
                    <a:p>
                      <a:r>
                        <a:rPr lang="en-US" dirty="0"/>
                        <a:t>Euphoria; blunted feelings; nausea;</a:t>
                      </a:r>
                      <a:r>
                        <a:rPr lang="en-US" baseline="0" dirty="0"/>
                        <a:t> sleepiness</a:t>
                      </a:r>
                      <a:endParaRPr lang="en-US" dirty="0"/>
                    </a:p>
                  </a:txBody>
                  <a:tcPr/>
                </a:tc>
                <a:tc>
                  <a:txBody>
                    <a:bodyPr/>
                    <a:lstStyle/>
                    <a:p>
                      <a:r>
                        <a:rPr lang="en-US" dirty="0"/>
                        <a:t>Slower reflexes;</a:t>
                      </a:r>
                      <a:r>
                        <a:rPr lang="en-US" baseline="0" dirty="0"/>
                        <a:t> impaired reasoning; impaired visual tracking; reduced depth perception</a:t>
                      </a:r>
                      <a:endParaRPr lang="en-US" dirty="0"/>
                    </a:p>
                  </a:txBody>
                  <a:tcPr/>
                </a:tc>
                <a:extLst>
                  <a:ext uri="{0D108BD9-81ED-4DB2-BD59-A6C34878D82A}">
                    <a16:rowId xmlns:a16="http://schemas.microsoft.com/office/drawing/2014/main" val="2401663672"/>
                  </a:ext>
                </a:extLst>
              </a:tr>
              <a:tr h="370840">
                <a:tc>
                  <a:txBody>
                    <a:bodyPr/>
                    <a:lstStyle/>
                    <a:p>
                      <a:r>
                        <a:rPr lang="en-US" dirty="0"/>
                        <a:t>0.11</a:t>
                      </a:r>
                      <a:r>
                        <a:rPr lang="en-US" dirty="0">
                          <a:latin typeface="Calibri" panose="020F0502020204030204" pitchFamily="34" charset="0"/>
                        </a:rPr>
                        <a:t> to 0.20</a:t>
                      </a:r>
                      <a:endParaRPr lang="en-US" dirty="0"/>
                    </a:p>
                  </a:txBody>
                  <a:tcPr/>
                </a:tc>
                <a:tc>
                  <a:txBody>
                    <a:bodyPr/>
                    <a:lstStyle/>
                    <a:p>
                      <a:r>
                        <a:rPr lang="en-US" dirty="0"/>
                        <a:t>Emotional arousal; mood swings; anger or sadness; boisterousness</a:t>
                      </a:r>
                    </a:p>
                  </a:txBody>
                  <a:tcPr/>
                </a:tc>
                <a:tc>
                  <a:txBody>
                    <a:bodyPr/>
                    <a:lstStyle/>
                    <a:p>
                      <a:r>
                        <a:rPr lang="en-US" dirty="0"/>
                        <a:t>Slowed reaction time; staggering gait; slurred speech; impaired balance</a:t>
                      </a:r>
                    </a:p>
                  </a:txBody>
                  <a:tcPr/>
                </a:tc>
                <a:extLst>
                  <a:ext uri="{0D108BD9-81ED-4DB2-BD59-A6C34878D82A}">
                    <a16:rowId xmlns:a16="http://schemas.microsoft.com/office/drawing/2014/main" val="2718468264"/>
                  </a:ext>
                </a:extLst>
              </a:tr>
              <a:tr h="370840">
                <a:tc>
                  <a:txBody>
                    <a:bodyPr/>
                    <a:lstStyle/>
                    <a:p>
                      <a:r>
                        <a:rPr lang="en-US" dirty="0"/>
                        <a:t>0.21</a:t>
                      </a:r>
                      <a:r>
                        <a:rPr lang="en-US" dirty="0">
                          <a:latin typeface="Calibri" panose="020F0502020204030204" pitchFamily="34" charset="0"/>
                        </a:rPr>
                        <a:t> to 0.30</a:t>
                      </a:r>
                      <a:endParaRPr lang="en-US" dirty="0"/>
                    </a:p>
                  </a:txBody>
                  <a:tcPr/>
                </a:tc>
                <a:tc>
                  <a:txBody>
                    <a:bodyPr/>
                    <a:lstStyle/>
                    <a:p>
                      <a:r>
                        <a:rPr lang="en-US" dirty="0"/>
                        <a:t>Aggression;</a:t>
                      </a:r>
                      <a:r>
                        <a:rPr lang="en-US" baseline="0" dirty="0"/>
                        <a:t> reduced sensations; depression; stupor</a:t>
                      </a:r>
                      <a:endParaRPr lang="en-US" dirty="0"/>
                    </a:p>
                  </a:txBody>
                  <a:tcPr/>
                </a:tc>
                <a:tc>
                  <a:txBody>
                    <a:bodyPr/>
                    <a:lstStyle/>
                    <a:p>
                      <a:r>
                        <a:rPr lang="en-US" dirty="0"/>
                        <a:t>Lethargy;</a:t>
                      </a:r>
                      <a:r>
                        <a:rPr lang="en-US" baseline="0" dirty="0"/>
                        <a:t> increased pain threshold; severe motor impairment; memory blackout</a:t>
                      </a:r>
                      <a:endParaRPr lang="en-US" dirty="0"/>
                    </a:p>
                  </a:txBody>
                  <a:tcPr/>
                </a:tc>
                <a:extLst>
                  <a:ext uri="{0D108BD9-81ED-4DB2-BD59-A6C34878D82A}">
                    <a16:rowId xmlns:a16="http://schemas.microsoft.com/office/drawing/2014/main" val="2783960580"/>
                  </a:ext>
                </a:extLst>
              </a:tr>
              <a:tr h="370840">
                <a:tc>
                  <a:txBody>
                    <a:bodyPr/>
                    <a:lstStyle/>
                    <a:p>
                      <a:r>
                        <a:rPr lang="en-US" dirty="0"/>
                        <a:t>0.31</a:t>
                      </a:r>
                      <a:r>
                        <a:rPr lang="en-US" dirty="0">
                          <a:latin typeface="Calibri" panose="020F0502020204030204" pitchFamily="34" charset="0"/>
                        </a:rPr>
                        <a:t> to 0.40</a:t>
                      </a:r>
                      <a:endParaRPr lang="en-US" dirty="0"/>
                    </a:p>
                  </a:txBody>
                  <a:tcPr/>
                </a:tc>
                <a:tc>
                  <a:txBody>
                    <a:bodyPr/>
                    <a:lstStyle/>
                    <a:p>
                      <a:r>
                        <a:rPr lang="en-US" dirty="0"/>
                        <a:t>Unconsciousness;</a:t>
                      </a:r>
                      <a:r>
                        <a:rPr lang="en-US" baseline="0" dirty="0"/>
                        <a:t> coma; death possible</a:t>
                      </a:r>
                      <a:endParaRPr lang="en-US" dirty="0"/>
                    </a:p>
                  </a:txBody>
                  <a:tcPr/>
                </a:tc>
                <a:tc>
                  <a:txBody>
                    <a:bodyPr/>
                    <a:lstStyle/>
                    <a:p>
                      <a:r>
                        <a:rPr lang="en-US" dirty="0"/>
                        <a:t>Loss of bladder control; impaired temperature regulation; slowed breathing; slowed heart rate</a:t>
                      </a:r>
                    </a:p>
                  </a:txBody>
                  <a:tcPr/>
                </a:tc>
                <a:extLst>
                  <a:ext uri="{0D108BD9-81ED-4DB2-BD59-A6C34878D82A}">
                    <a16:rowId xmlns:a16="http://schemas.microsoft.com/office/drawing/2014/main" val="1131755758"/>
                  </a:ext>
                </a:extLst>
              </a:tr>
              <a:tr h="370840">
                <a:tc>
                  <a:txBody>
                    <a:bodyPr/>
                    <a:lstStyle/>
                    <a:p>
                      <a:r>
                        <a:rPr lang="en-US" dirty="0"/>
                        <a:t>0.41 and up</a:t>
                      </a:r>
                    </a:p>
                  </a:txBody>
                  <a:tcPr/>
                </a:tc>
                <a:tc>
                  <a:txBody>
                    <a:bodyPr/>
                    <a:lstStyle/>
                    <a:p>
                      <a:r>
                        <a:rPr lang="en-US" dirty="0"/>
                        <a:t>Death</a:t>
                      </a:r>
                    </a:p>
                  </a:txBody>
                  <a:tcPr/>
                </a:tc>
                <a:tc>
                  <a:txBody>
                    <a:bodyPr/>
                    <a:lstStyle/>
                    <a:p>
                      <a:r>
                        <a:rPr lang="en-US" dirty="0"/>
                        <a:t>Respiratory arrest</a:t>
                      </a:r>
                    </a:p>
                  </a:txBody>
                  <a:tcPr/>
                </a:tc>
                <a:extLst>
                  <a:ext uri="{0D108BD9-81ED-4DB2-BD59-A6C34878D82A}">
                    <a16:rowId xmlns:a16="http://schemas.microsoft.com/office/drawing/2014/main" val="3458965724"/>
                  </a:ext>
                </a:extLst>
              </a:tr>
            </a:tbl>
          </a:graphicData>
        </a:graphic>
      </p:graphicFrame>
      <p:sp>
        <p:nvSpPr>
          <p:cNvPr id="4" name="Text Placeholder 3"/>
          <p:cNvSpPr>
            <a:spLocks noGrp="1"/>
          </p:cNvSpPr>
          <p:nvPr>
            <p:ph type="body" sz="quarter" idx="10"/>
          </p:nvPr>
        </p:nvSpPr>
        <p:spPr>
          <a:xfrm>
            <a:off x="3657600" y="6705600"/>
            <a:ext cx="5486400" cy="152400"/>
          </a:xfrm>
        </p:spPr>
        <p:txBody>
          <a:bodyPr/>
          <a:lstStyle/>
          <a:p>
            <a:r>
              <a:rPr lang="en-US" i="1" dirty="0"/>
              <a:t>Source: </a:t>
            </a:r>
            <a:r>
              <a:rPr lang="en-US" dirty="0"/>
              <a:t>B.R.A.D.21. (n.d.). </a:t>
            </a:r>
            <a:r>
              <a:rPr lang="en-US" i="1" dirty="0"/>
              <a:t>Effects at specific B.A.C. levels. </a:t>
            </a:r>
            <a:r>
              <a:rPr lang="en-US" dirty="0"/>
              <a:t>Retrieved from www.brad21.org/effects_at_specific_bac.html. </a:t>
            </a:r>
            <a:endParaRPr lang="en-US" dirty="0">
              <a:solidFill>
                <a:schemeClr val="tx1"/>
              </a:solidFill>
            </a:endParaRPr>
          </a:p>
        </p:txBody>
      </p:sp>
    </p:spTree>
    <p:extLst>
      <p:ext uri="{BB962C8B-B14F-4D97-AF65-F5344CB8AC3E}">
        <p14:creationId xmlns:p14="http://schemas.microsoft.com/office/powerpoint/2010/main" val="1335429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8278" y="228600"/>
            <a:ext cx="8067445" cy="1069848"/>
          </a:xfrm>
        </p:spPr>
        <p:txBody>
          <a:bodyPr/>
          <a:lstStyle/>
          <a:p>
            <a:r>
              <a:rPr lang="en-US" dirty="0"/>
              <a:t>Rates and Effects of Alcohol Metabolism (2 of 2)</a:t>
            </a:r>
          </a:p>
        </p:txBody>
      </p:sp>
      <p:sp>
        <p:nvSpPr>
          <p:cNvPr id="23555" name="Text Placeholder 99"/>
          <p:cNvSpPr>
            <a:spLocks noGrp="1"/>
          </p:cNvSpPr>
          <p:nvPr>
            <p:ph idx="1"/>
          </p:nvPr>
        </p:nvSpPr>
        <p:spPr/>
        <p:txBody>
          <a:bodyPr/>
          <a:lstStyle/>
          <a:p>
            <a:r>
              <a:rPr lang="en-US" altLang="en-US" dirty="0"/>
              <a:t>Visible effects of alcohol consumption include deeper wrinkles, red cheeks, and weight gain</a:t>
            </a:r>
          </a:p>
          <a:p>
            <a:r>
              <a:rPr lang="en-US" altLang="en-US" b="1" dirty="0"/>
              <a:t>Acute alcohol intoxication</a:t>
            </a:r>
            <a:r>
              <a:rPr lang="en-US" altLang="en-US" dirty="0"/>
              <a:t>: life-threatening blood alcohol concentration that can produce a collapse of vital body functions</a:t>
            </a:r>
          </a:p>
          <a:p>
            <a:r>
              <a:rPr lang="en-US" altLang="en-US" b="1" dirty="0"/>
              <a:t>Blackout</a:t>
            </a:r>
            <a:r>
              <a:rPr lang="en-US" altLang="en-US" dirty="0"/>
              <a:t>: period of time during which a drinker is conscious but has partial or complete amnesia about events </a:t>
            </a:r>
          </a:p>
        </p:txBody>
      </p:sp>
      <p:sp>
        <p:nvSpPr>
          <p:cNvPr id="9" name="Text Placeholder 8"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8125747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9848"/>
          </a:xfrm>
        </p:spPr>
        <p:txBody>
          <a:bodyPr/>
          <a:lstStyle/>
          <a:p>
            <a:r>
              <a:rPr lang="en-US" dirty="0"/>
              <a:t>Effects of Alcohol Ingestion Fads</a:t>
            </a:r>
            <a:endParaRPr lang="en-US" sz="1400" dirty="0"/>
          </a:p>
        </p:txBody>
      </p:sp>
      <p:sp>
        <p:nvSpPr>
          <p:cNvPr id="23555" name="Text Placeholder 99"/>
          <p:cNvSpPr>
            <a:spLocks noGrp="1"/>
          </p:cNvSpPr>
          <p:nvPr>
            <p:ph idx="1"/>
          </p:nvPr>
        </p:nvSpPr>
        <p:spPr/>
        <p:txBody>
          <a:bodyPr/>
          <a:lstStyle/>
          <a:p>
            <a:r>
              <a:rPr lang="en-US" altLang="en-US" dirty="0"/>
              <a:t>Up to 28% of college students mix alcohol and energy drinks, despite it being dangerous</a:t>
            </a:r>
          </a:p>
          <a:p>
            <a:pPr lvl="1"/>
            <a:r>
              <a:rPr lang="en-US" altLang="en-US" dirty="0"/>
              <a:t>Three times more likely to leave a bar drunk</a:t>
            </a:r>
          </a:p>
          <a:p>
            <a:pPr lvl="1"/>
            <a:r>
              <a:rPr lang="en-US" altLang="en-US" dirty="0"/>
              <a:t>Four times more likely to drive drunk</a:t>
            </a:r>
          </a:p>
          <a:p>
            <a:pPr lvl="1"/>
            <a:r>
              <a:rPr lang="en-US" altLang="en-US" dirty="0"/>
              <a:t>Increased risk of sexual assaults</a:t>
            </a:r>
          </a:p>
          <a:p>
            <a:r>
              <a:rPr lang="en-US" altLang="en-US" dirty="0"/>
              <a:t>Two alcohol ingestion fads that bypass the digestive tract are vaporizing and the alcohol enema</a:t>
            </a:r>
          </a:p>
          <a:p>
            <a:pPr lvl="1"/>
            <a:r>
              <a:rPr lang="en-US" altLang="en-US" dirty="0"/>
              <a:t>Alcohol is absorbed through the lungs or the intestines, bypassing the buffering effect of the digestive tract</a:t>
            </a:r>
          </a:p>
          <a:p>
            <a:pPr lvl="1"/>
            <a:r>
              <a:rPr lang="en-US" altLang="en-US" dirty="0"/>
              <a:t>Poses a serious risk of alcohol poisoning </a:t>
            </a:r>
          </a:p>
        </p:txBody>
      </p:sp>
      <p:sp>
        <p:nvSpPr>
          <p:cNvPr id="9" name="Text Placeholder 8"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40584566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9848"/>
          </a:xfrm>
        </p:spPr>
        <p:txBody>
          <a:bodyPr/>
          <a:lstStyle/>
          <a:p>
            <a:r>
              <a:rPr lang="en-US" dirty="0"/>
              <a:t>Hangovers</a:t>
            </a:r>
            <a:endParaRPr lang="en-US" sz="1400" dirty="0"/>
          </a:p>
        </p:txBody>
      </p:sp>
      <p:sp>
        <p:nvSpPr>
          <p:cNvPr id="23555" name="Text Placeholder 99"/>
          <p:cNvSpPr>
            <a:spLocks noGrp="1"/>
          </p:cNvSpPr>
          <p:nvPr>
            <p:ph idx="1"/>
          </p:nvPr>
        </p:nvSpPr>
        <p:spPr/>
        <p:txBody>
          <a:bodyPr/>
          <a:lstStyle/>
          <a:p>
            <a:r>
              <a:rPr lang="en-US" altLang="en-US" dirty="0"/>
              <a:t>Hangovers are a result of a common reaction to alcohol toxicity, characterized by headache, stomach upset, thirst, and fatigue</a:t>
            </a:r>
          </a:p>
          <a:p>
            <a:pPr lvl="1"/>
            <a:r>
              <a:rPr lang="en-US" altLang="en-US" dirty="0"/>
              <a:t>There is little research on prevention and cure, but borage seed oil, tolfenamic acid, and yeast preparation show promise</a:t>
            </a:r>
          </a:p>
          <a:p>
            <a:r>
              <a:rPr lang="en-US" altLang="en-US" dirty="0"/>
              <a:t>Be cautious of using analgesics to treat hangovers</a:t>
            </a:r>
          </a:p>
          <a:p>
            <a:pPr lvl="1"/>
            <a:r>
              <a:rPr lang="en-US" altLang="en-US" dirty="0"/>
              <a:t>Acetaminophen (Tylenol, Anacin-3) can damage your liver when alcohol is in your body</a:t>
            </a:r>
          </a:p>
          <a:p>
            <a:pPr lvl="1"/>
            <a:r>
              <a:rPr lang="en-US" altLang="en-US" dirty="0"/>
              <a:t>Aspirin, either six hours before or after alcohol consumption, may lead to a higher BAC and gastrointestinal distress</a:t>
            </a:r>
          </a:p>
        </p:txBody>
      </p:sp>
      <p:sp>
        <p:nvSpPr>
          <p:cNvPr id="9" name="Text Placeholder 8"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696207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Patterns of Alcohol Use</a:t>
            </a:r>
          </a:p>
        </p:txBody>
      </p:sp>
      <p:sp>
        <p:nvSpPr>
          <p:cNvPr id="4099" name="Text Placeholder 99"/>
          <p:cNvSpPr>
            <a:spLocks noGrp="1"/>
          </p:cNvSpPr>
          <p:nvPr>
            <p:ph idx="1"/>
          </p:nvPr>
        </p:nvSpPr>
        <p:spPr/>
        <p:txBody>
          <a:bodyPr/>
          <a:lstStyle/>
          <a:p>
            <a:r>
              <a:rPr lang="en-US" dirty="0"/>
              <a:t>About 71% of American adults drink at least occasionally</a:t>
            </a:r>
          </a:p>
          <a:p>
            <a:r>
              <a:rPr lang="en-US" dirty="0"/>
              <a:t>About 25</a:t>
            </a:r>
            <a:r>
              <a:rPr lang="en-US" dirty="0">
                <a:latin typeface="Calibri" panose="020F0502020204030204" pitchFamily="34" charset="0"/>
              </a:rPr>
              <a:t> to 30%</a:t>
            </a:r>
            <a:r>
              <a:rPr lang="en-US" dirty="0"/>
              <a:t> are abstainers</a:t>
            </a:r>
          </a:p>
          <a:p>
            <a:r>
              <a:rPr lang="en-US" dirty="0"/>
              <a:t>Of those who do drink, 25% are at-risk drinkers</a:t>
            </a:r>
          </a:p>
          <a:p>
            <a:r>
              <a:rPr lang="en-US" b="1" dirty="0"/>
              <a:t>Low-risk drinking</a:t>
            </a:r>
            <a:r>
              <a:rPr lang="en-US" dirty="0"/>
              <a:t>:</a:t>
            </a:r>
            <a:r>
              <a:rPr lang="en-US" b="1" dirty="0"/>
              <a:t> </a:t>
            </a:r>
          </a:p>
          <a:p>
            <a:pPr lvl="1"/>
            <a:r>
              <a:rPr lang="en-US" dirty="0"/>
              <a:t>For men, no more than 14 drinks per week and no more than 4 on any one day</a:t>
            </a:r>
          </a:p>
          <a:p>
            <a:pPr lvl="1"/>
            <a:r>
              <a:rPr lang="en-US" dirty="0"/>
              <a:t>For women, no more than 7 drinks per week and no more than 3 on any one day</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9848"/>
          </a:xfrm>
        </p:spPr>
        <p:txBody>
          <a:bodyPr/>
          <a:lstStyle/>
          <a:p>
            <a:r>
              <a:rPr lang="en-US" sz="2800" b="1" dirty="0"/>
              <a:t>Table 9.2 </a:t>
            </a:r>
            <a:r>
              <a:rPr lang="en-US" sz="2800" b="1" dirty="0">
                <a:solidFill>
                  <a:schemeClr val="tx1"/>
                </a:solidFill>
              </a:rPr>
              <a:t>What Happens When You</a:t>
            </a:r>
            <a:r>
              <a:rPr lang="en-US" sz="2800" b="1" baseline="0" dirty="0">
                <a:solidFill>
                  <a:schemeClr val="tx1"/>
                </a:solidFill>
              </a:rPr>
              <a:t> </a:t>
            </a:r>
            <a:r>
              <a:rPr lang="en-US" sz="2800" b="1" dirty="0">
                <a:solidFill>
                  <a:schemeClr val="tx1"/>
                </a:solidFill>
              </a:rPr>
              <a:t>Stop Drinking Alcohol?</a:t>
            </a:r>
          </a:p>
        </p:txBody>
      </p:sp>
      <p:graphicFrame>
        <p:nvGraphicFramePr>
          <p:cNvPr id="3" name="Table">
            <a:extLst>
              <a:ext uri="{FF2B5EF4-FFF2-40B4-BE49-F238E27FC236}">
                <a16:creationId xmlns:a16="http://schemas.microsoft.com/office/drawing/2014/main" id="{43D7BEFD-8332-452B-9A01-06D37BDAC83F}"/>
              </a:ext>
            </a:extLst>
          </p:cNvPr>
          <p:cNvGraphicFramePr>
            <a:graphicFrameLocks noGrp="1"/>
          </p:cNvGraphicFramePr>
          <p:nvPr>
            <p:ph idx="1"/>
            <p:extLst>
              <p:ext uri="{D42A27DB-BD31-4B8C-83A1-F6EECF244321}">
                <p14:modId xmlns:p14="http://schemas.microsoft.com/office/powerpoint/2010/main" val="104193452"/>
              </p:ext>
            </p:extLst>
          </p:nvPr>
        </p:nvGraphicFramePr>
        <p:xfrm>
          <a:off x="457200" y="1600200"/>
          <a:ext cx="8229600" cy="4211320"/>
        </p:xfrm>
        <a:graphic>
          <a:graphicData uri="http://schemas.openxmlformats.org/drawingml/2006/table">
            <a:tbl>
              <a:tblPr firstRow="1" bandRow="1">
                <a:tableStyleId>{5C22544A-7EE6-4342-B048-85BDC9FD1C3A}</a:tableStyleId>
              </a:tblPr>
              <a:tblGrid>
                <a:gridCol w="1676400">
                  <a:extLst>
                    <a:ext uri="{9D8B030D-6E8A-4147-A177-3AD203B41FA5}">
                      <a16:colId xmlns:a16="http://schemas.microsoft.com/office/drawing/2014/main" val="2515124112"/>
                    </a:ext>
                  </a:extLst>
                </a:gridCol>
                <a:gridCol w="6553200">
                  <a:extLst>
                    <a:ext uri="{9D8B030D-6E8A-4147-A177-3AD203B41FA5}">
                      <a16:colId xmlns:a16="http://schemas.microsoft.com/office/drawing/2014/main" val="4234865920"/>
                    </a:ext>
                  </a:extLst>
                </a:gridCol>
              </a:tblGrid>
              <a:tr h="370840">
                <a:tc>
                  <a:txBody>
                    <a:bodyPr/>
                    <a:lstStyle/>
                    <a:p>
                      <a:r>
                        <a:rPr lang="en-US" dirty="0"/>
                        <a:t>Time Line</a:t>
                      </a:r>
                    </a:p>
                  </a:txBody>
                  <a:tcPr>
                    <a:solidFill>
                      <a:srgbClr val="777777"/>
                    </a:solidFill>
                  </a:tcPr>
                </a:tc>
                <a:tc>
                  <a:txBody>
                    <a:bodyPr/>
                    <a:lstStyle/>
                    <a:p>
                      <a:r>
                        <a:rPr lang="en-US" dirty="0"/>
                        <a:t>Body Effects</a:t>
                      </a:r>
                    </a:p>
                  </a:txBody>
                  <a:tcPr>
                    <a:solidFill>
                      <a:srgbClr val="777777"/>
                    </a:solidFill>
                  </a:tcPr>
                </a:tc>
                <a:extLst>
                  <a:ext uri="{0D108BD9-81ED-4DB2-BD59-A6C34878D82A}">
                    <a16:rowId xmlns:a16="http://schemas.microsoft.com/office/drawing/2014/main" val="619842350"/>
                  </a:ext>
                </a:extLst>
              </a:tr>
              <a:tr h="370840">
                <a:tc>
                  <a:txBody>
                    <a:bodyPr/>
                    <a:lstStyle/>
                    <a:p>
                      <a:r>
                        <a:rPr lang="en-US" sz="1800" b="0" i="0" u="none" strike="noStrike" kern="1200" baseline="0" dirty="0">
                          <a:solidFill>
                            <a:schemeClr val="dk1"/>
                          </a:solidFill>
                          <a:latin typeface="+mn-lt"/>
                          <a:ea typeface="+mn-ea"/>
                          <a:cs typeface="+mn-cs"/>
                        </a:rPr>
                        <a:t>1 hour</a:t>
                      </a:r>
                      <a:endParaRPr lang="en-US" dirty="0"/>
                    </a:p>
                  </a:txBody>
                  <a:tcPr>
                    <a:solidFill>
                      <a:srgbClr val="D6D6D6"/>
                    </a:solidFill>
                  </a:tcPr>
                </a:tc>
                <a:tc>
                  <a:txBody>
                    <a:bodyPr/>
                    <a:lstStyle/>
                    <a:p>
                      <a:r>
                        <a:rPr lang="en-US" sz="1800" b="0" i="0" u="none" strike="noStrike" kern="1200" baseline="0" dirty="0">
                          <a:solidFill>
                            <a:schemeClr val="dk1"/>
                          </a:solidFill>
                          <a:latin typeface="+mn-lt"/>
                          <a:ea typeface="+mn-ea"/>
                          <a:cs typeface="+mn-cs"/>
                        </a:rPr>
                        <a:t>Liver in overdrive to metabolize remaining alcohol. Pancreas releases insulin, which leads to intense carbohydrate craving.</a:t>
                      </a:r>
                      <a:endParaRPr lang="en-US" dirty="0"/>
                    </a:p>
                  </a:txBody>
                  <a:tcPr>
                    <a:solidFill>
                      <a:srgbClr val="D6D6D6"/>
                    </a:solidFill>
                  </a:tcPr>
                </a:tc>
                <a:extLst>
                  <a:ext uri="{0D108BD9-81ED-4DB2-BD59-A6C34878D82A}">
                    <a16:rowId xmlns:a16="http://schemas.microsoft.com/office/drawing/2014/main" val="3812894145"/>
                  </a:ext>
                </a:extLst>
              </a:tr>
              <a:tr h="370840">
                <a:tc>
                  <a:txBody>
                    <a:bodyPr/>
                    <a:lstStyle/>
                    <a:p>
                      <a:r>
                        <a:rPr lang="en-US" sz="1800" b="0" i="0" u="none" strike="noStrike" kern="1200" baseline="0" dirty="0">
                          <a:solidFill>
                            <a:schemeClr val="dk1"/>
                          </a:solidFill>
                          <a:latin typeface="+mn-lt"/>
                          <a:ea typeface="+mn-ea"/>
                          <a:cs typeface="+mn-cs"/>
                        </a:rPr>
                        <a:t>12 to 24 hours</a:t>
                      </a:r>
                      <a:endParaRPr lang="en-US" dirty="0"/>
                    </a:p>
                  </a:txBody>
                  <a:tcPr>
                    <a:solidFill>
                      <a:srgbClr val="ECECEC"/>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dk1"/>
                          </a:solidFill>
                          <a:latin typeface="+mn-lt"/>
                          <a:ea typeface="+mn-ea"/>
                          <a:cs typeface="+mn-cs"/>
                        </a:rPr>
                        <a:t>Blood sugar normalizes. Body still dehydrated. Sleep stages still disturbed.</a:t>
                      </a:r>
                      <a:endParaRPr lang="en-US" dirty="0"/>
                    </a:p>
                  </a:txBody>
                  <a:tcPr>
                    <a:solidFill>
                      <a:srgbClr val="ECECEC"/>
                    </a:solidFill>
                  </a:tcPr>
                </a:tc>
                <a:extLst>
                  <a:ext uri="{0D108BD9-81ED-4DB2-BD59-A6C34878D82A}">
                    <a16:rowId xmlns:a16="http://schemas.microsoft.com/office/drawing/2014/main" val="1403732643"/>
                  </a:ext>
                </a:extLst>
              </a:tr>
              <a:tr h="370840">
                <a:tc>
                  <a:txBody>
                    <a:bodyPr/>
                    <a:lstStyle/>
                    <a:p>
                      <a:r>
                        <a:rPr lang="en-US" sz="1800" b="0" i="0" u="none" strike="noStrike" kern="1200" baseline="0" dirty="0">
                          <a:solidFill>
                            <a:schemeClr val="dk1"/>
                          </a:solidFill>
                          <a:latin typeface="+mn-lt"/>
                          <a:ea typeface="+mn-ea"/>
                          <a:cs typeface="+mn-cs"/>
                        </a:rPr>
                        <a:t>48 Hours</a:t>
                      </a:r>
                      <a:endParaRPr lang="en-US" dirty="0"/>
                    </a:p>
                  </a:txBody>
                  <a:tcPr>
                    <a:solidFill>
                      <a:srgbClr val="D6D6D6"/>
                    </a:solidFill>
                  </a:tcPr>
                </a:tc>
                <a:tc>
                  <a:txBody>
                    <a:bodyPr/>
                    <a:lstStyle/>
                    <a:p>
                      <a:r>
                        <a:rPr lang="en-US" sz="1800" b="0" i="0" u="none" strike="noStrike" kern="1200" baseline="0" dirty="0">
                          <a:solidFill>
                            <a:schemeClr val="dk1"/>
                          </a:solidFill>
                          <a:latin typeface="+mn-lt"/>
                          <a:ea typeface="+mn-ea"/>
                          <a:cs typeface="+mn-cs"/>
                        </a:rPr>
                        <a:t>Body completes alcohol detoxification. Minor hangover symptoms may remain.</a:t>
                      </a:r>
                      <a:endParaRPr lang="en-US" dirty="0"/>
                    </a:p>
                  </a:txBody>
                  <a:tcPr>
                    <a:solidFill>
                      <a:srgbClr val="D6D6D6"/>
                    </a:solidFill>
                  </a:tcPr>
                </a:tc>
                <a:extLst>
                  <a:ext uri="{0D108BD9-81ED-4DB2-BD59-A6C34878D82A}">
                    <a16:rowId xmlns:a16="http://schemas.microsoft.com/office/drawing/2014/main" val="1834895468"/>
                  </a:ext>
                </a:extLst>
              </a:tr>
              <a:tr h="370840">
                <a:tc>
                  <a:txBody>
                    <a:bodyPr/>
                    <a:lstStyle/>
                    <a:p>
                      <a:r>
                        <a:rPr lang="en-US" dirty="0"/>
                        <a:t>7 Days</a:t>
                      </a:r>
                    </a:p>
                  </a:txBody>
                  <a:tcPr>
                    <a:solidFill>
                      <a:srgbClr val="ECECEC"/>
                    </a:solidFill>
                  </a:tcPr>
                </a:tc>
                <a:tc>
                  <a:txBody>
                    <a:bodyPr/>
                    <a:lstStyle/>
                    <a:p>
                      <a:r>
                        <a:rPr lang="en-US" dirty="0"/>
                        <a:t>Sleep stages normalized. Skin takes on more even texture. Body no longer dehydrated.</a:t>
                      </a:r>
                    </a:p>
                  </a:txBody>
                  <a:tcPr>
                    <a:solidFill>
                      <a:srgbClr val="ECECEC"/>
                    </a:solidFill>
                  </a:tcPr>
                </a:tc>
                <a:extLst>
                  <a:ext uri="{0D108BD9-81ED-4DB2-BD59-A6C34878D82A}">
                    <a16:rowId xmlns:a16="http://schemas.microsoft.com/office/drawing/2014/main" val="1771848427"/>
                  </a:ext>
                </a:extLst>
              </a:tr>
              <a:tr h="370840">
                <a:tc>
                  <a:txBody>
                    <a:bodyPr/>
                    <a:lstStyle/>
                    <a:p>
                      <a:r>
                        <a:rPr lang="en-US" dirty="0"/>
                        <a:t>1 </a:t>
                      </a:r>
                      <a:r>
                        <a:rPr lang="en-US" sz="1800" b="0" i="0" u="none" strike="noStrike" kern="1200" baseline="0" dirty="0">
                          <a:solidFill>
                            <a:schemeClr val="dk1"/>
                          </a:solidFill>
                          <a:latin typeface="+mn-lt"/>
                          <a:ea typeface="+mn-ea"/>
                          <a:cs typeface="+mn-cs"/>
                        </a:rPr>
                        <a:t>Month</a:t>
                      </a:r>
                      <a:endParaRPr lang="en-US" dirty="0"/>
                    </a:p>
                  </a:txBody>
                  <a:tcPr>
                    <a:solidFill>
                      <a:srgbClr val="D6D6D6"/>
                    </a:solidFill>
                  </a:tcPr>
                </a:tc>
                <a:tc>
                  <a:txBody>
                    <a:bodyPr/>
                    <a:lstStyle/>
                    <a:p>
                      <a:r>
                        <a:rPr lang="en-US" sz="1800" b="0" i="0" u="none" strike="noStrike" kern="1200" baseline="0" dirty="0">
                          <a:solidFill>
                            <a:schemeClr val="dk1"/>
                          </a:solidFill>
                          <a:latin typeface="+mn-lt"/>
                          <a:ea typeface="+mn-ea"/>
                          <a:cs typeface="+mn-cs"/>
                        </a:rPr>
                        <a:t>Liver fat decreased by 15 percent, which filtering out alcohol improves. Cures fatty liver.</a:t>
                      </a:r>
                      <a:endParaRPr lang="en-US" dirty="0"/>
                    </a:p>
                  </a:txBody>
                  <a:tcPr>
                    <a:solidFill>
                      <a:srgbClr val="D6D6D6"/>
                    </a:solidFill>
                  </a:tcPr>
                </a:tc>
                <a:extLst>
                  <a:ext uri="{0D108BD9-81ED-4DB2-BD59-A6C34878D82A}">
                    <a16:rowId xmlns:a16="http://schemas.microsoft.com/office/drawing/2014/main" val="3750234749"/>
                  </a:ext>
                </a:extLst>
              </a:tr>
              <a:tr h="370840">
                <a:tc>
                  <a:txBody>
                    <a:bodyPr/>
                    <a:lstStyle/>
                    <a:p>
                      <a:r>
                        <a:rPr lang="en-US" dirty="0"/>
                        <a:t>1 Year</a:t>
                      </a:r>
                    </a:p>
                  </a:txBody>
                  <a:tcPr>
                    <a:solidFill>
                      <a:srgbClr val="ECECEC"/>
                    </a:solidFill>
                  </a:tcPr>
                </a:tc>
                <a:tc>
                  <a:txBody>
                    <a:bodyPr/>
                    <a:lstStyle/>
                    <a:p>
                      <a:r>
                        <a:rPr lang="en-US" dirty="0"/>
                        <a:t>On average lose 13 pounds, most of which is belly fat. Decreased risk of mouth, liver, and breast cancers.</a:t>
                      </a:r>
                    </a:p>
                  </a:txBody>
                  <a:tcPr>
                    <a:solidFill>
                      <a:srgbClr val="ECECEC"/>
                    </a:solidFill>
                  </a:tcPr>
                </a:tc>
                <a:extLst>
                  <a:ext uri="{0D108BD9-81ED-4DB2-BD59-A6C34878D82A}">
                    <a16:rowId xmlns:a16="http://schemas.microsoft.com/office/drawing/2014/main" val="3921003880"/>
                  </a:ext>
                </a:extLst>
              </a:tr>
            </a:tbl>
          </a:graphicData>
        </a:graphic>
      </p:graphicFrame>
      <p:sp>
        <p:nvSpPr>
          <p:cNvPr id="9" name="Text Placeholder 8"/>
          <p:cNvSpPr>
            <a:spLocks noGrp="1"/>
          </p:cNvSpPr>
          <p:nvPr>
            <p:ph type="body" sz="quarter" idx="11"/>
          </p:nvPr>
        </p:nvSpPr>
        <p:spPr>
          <a:xfrm>
            <a:off x="1828800" y="6705600"/>
            <a:ext cx="7315200" cy="152400"/>
          </a:xfrm>
        </p:spPr>
        <p:txBody>
          <a:bodyPr/>
          <a:lstStyle/>
          <a:p>
            <a:r>
              <a:rPr lang="en-US" i="1" dirty="0"/>
              <a:t>Source: </a:t>
            </a:r>
            <a:r>
              <a:rPr lang="en-US" dirty="0"/>
              <a:t>Montell, A. (2016). </a:t>
            </a:r>
            <a:r>
              <a:rPr lang="en-US" i="1" dirty="0"/>
              <a:t>7 things that happen to your body when you stop drinking alcohol. </a:t>
            </a:r>
            <a:r>
              <a:rPr lang="en-US" dirty="0"/>
              <a:t>Retrieved from http://www.byrdie.com/what-does-alcohol-do-to-your-body/. </a:t>
            </a:r>
          </a:p>
        </p:txBody>
      </p:sp>
    </p:spTree>
    <p:extLst>
      <p:ext uri="{BB962C8B-B14F-4D97-AF65-F5344CB8AC3E}">
        <p14:creationId xmlns:p14="http://schemas.microsoft.com/office/powerpoint/2010/main" val="1190708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dirty="0"/>
              <a:t>Medical Problems Associated with Alcohol Use (1 of 2)</a:t>
            </a:r>
            <a:endParaRPr lang="en-US" altLang="en-US" dirty="0"/>
          </a:p>
        </p:txBody>
      </p:sp>
      <p:sp>
        <p:nvSpPr>
          <p:cNvPr id="25603" name="Text Placeholder 99"/>
          <p:cNvSpPr>
            <a:spLocks noGrp="1"/>
          </p:cNvSpPr>
          <p:nvPr>
            <p:ph idx="1"/>
          </p:nvPr>
        </p:nvSpPr>
        <p:spPr/>
        <p:txBody>
          <a:bodyPr/>
          <a:lstStyle/>
          <a:p>
            <a:r>
              <a:rPr lang="en-US" altLang="en-US" b="1" dirty="0"/>
              <a:t>Fetal alcohol syndrome (FAS)</a:t>
            </a:r>
            <a:r>
              <a:rPr lang="en-US" altLang="en-US" dirty="0"/>
              <a:t>: set of birth defects associated with use of alcohol during pregnancy</a:t>
            </a:r>
          </a:p>
          <a:p>
            <a:r>
              <a:rPr lang="en-US" altLang="en-US" dirty="0"/>
              <a:t>Heart disease and stroke</a:t>
            </a:r>
          </a:p>
          <a:p>
            <a:pPr lvl="1"/>
            <a:r>
              <a:rPr lang="en-US" altLang="en-US" dirty="0"/>
              <a:t>Alcoholic </a:t>
            </a:r>
            <a:r>
              <a:rPr lang="en-US" altLang="en-US" b="1" dirty="0"/>
              <a:t>cardiomyopathy</a:t>
            </a:r>
            <a:r>
              <a:rPr lang="en-US" altLang="en-US" dirty="0"/>
              <a:t>: disease of the heart muscle</a:t>
            </a:r>
            <a:endParaRPr lang="en-US" altLang="en-US" b="1" dirty="0"/>
          </a:p>
          <a:p>
            <a:pPr lvl="1"/>
            <a:r>
              <a:rPr lang="en-US" altLang="en-US" dirty="0"/>
              <a:t>Heart arrhythmias (irregular heartbeat) and coronary heart disease</a:t>
            </a:r>
          </a:p>
          <a:p>
            <a:r>
              <a:rPr lang="en-US" altLang="en-US" dirty="0"/>
              <a:t>Liver disease </a:t>
            </a:r>
          </a:p>
          <a:p>
            <a:pPr lvl="1"/>
            <a:r>
              <a:rPr lang="en-US" altLang="en-US" b="1" dirty="0"/>
              <a:t>Fatty liver</a:t>
            </a:r>
            <a:r>
              <a:rPr lang="en-US" altLang="en-US" dirty="0"/>
              <a:t>: liver swells with fat globules</a:t>
            </a:r>
          </a:p>
          <a:p>
            <a:pPr lvl="1"/>
            <a:r>
              <a:rPr lang="en-US" altLang="en-US" b="1" dirty="0"/>
              <a:t>Alcoholic hepatitis</a:t>
            </a:r>
            <a:r>
              <a:rPr lang="en-US" altLang="en-US" dirty="0"/>
              <a:t>: inflammation of the liver</a:t>
            </a:r>
          </a:p>
          <a:p>
            <a:pPr lvl="1"/>
            <a:r>
              <a:rPr lang="en-US" altLang="en-US" b="1" dirty="0"/>
              <a:t>Cirrhosis</a:t>
            </a:r>
            <a:r>
              <a:rPr lang="en-US" altLang="en-US" dirty="0"/>
              <a:t>: scarring of the liver tissue</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a:t>Medical Problems Associated with Alcohol Use (2 of 2)</a:t>
            </a:r>
          </a:p>
        </p:txBody>
      </p:sp>
      <p:sp>
        <p:nvSpPr>
          <p:cNvPr id="3" name="Text Placeholder 99"/>
          <p:cNvSpPr>
            <a:spLocks noGrp="1"/>
          </p:cNvSpPr>
          <p:nvPr>
            <p:ph idx="1"/>
          </p:nvPr>
        </p:nvSpPr>
        <p:spPr/>
        <p:txBody>
          <a:bodyPr/>
          <a:lstStyle/>
          <a:p>
            <a:r>
              <a:rPr lang="en-US" dirty="0"/>
              <a:t>Cancer</a:t>
            </a:r>
          </a:p>
          <a:p>
            <a:pPr lvl="1"/>
            <a:r>
              <a:rPr lang="en-US" dirty="0"/>
              <a:t>Several types of cancer, particularly cancers of the head and neck, cancers of the digestive tract, and breast cancer</a:t>
            </a:r>
          </a:p>
          <a:p>
            <a:r>
              <a:rPr lang="en-US" dirty="0"/>
              <a:t>Brain damage</a:t>
            </a:r>
          </a:p>
          <a:p>
            <a:pPr lvl="1"/>
            <a:r>
              <a:rPr lang="en-US" dirty="0"/>
              <a:t>Heavy alcohol consumption causes anatomical changes in the brain and directly damages brain cells</a:t>
            </a:r>
          </a:p>
          <a:p>
            <a:r>
              <a:rPr lang="en-US" dirty="0"/>
              <a:t>Lung damage</a:t>
            </a:r>
          </a:p>
          <a:p>
            <a:pPr lvl="1"/>
            <a:r>
              <a:rPr lang="en-US" dirty="0"/>
              <a:t>Recent studies suggest that alcohol abuse causes dysfunction in lung cells</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dirty="0"/>
              <a:t>Social Problems Associated with Alcohol Use</a:t>
            </a:r>
          </a:p>
        </p:txBody>
      </p:sp>
      <p:sp>
        <p:nvSpPr>
          <p:cNvPr id="28675" name="Text Placeholder 99"/>
          <p:cNvSpPr>
            <a:spLocks noGrp="1"/>
          </p:cNvSpPr>
          <p:nvPr>
            <p:ph idx="1"/>
          </p:nvPr>
        </p:nvSpPr>
        <p:spPr/>
        <p:txBody>
          <a:bodyPr/>
          <a:lstStyle/>
          <a:p>
            <a:r>
              <a:rPr lang="en-US" altLang="en-US" dirty="0"/>
              <a:t>Reduction of inhibitions, which may lead to high-risk sexual activity and a lowered likelihood of practicing safe sex</a:t>
            </a:r>
          </a:p>
          <a:p>
            <a:r>
              <a:rPr lang="en-US" altLang="en-US" dirty="0"/>
              <a:t>Violence, including robbery, assault, rape, domestic violence, and homicide</a:t>
            </a:r>
          </a:p>
          <a:p>
            <a:r>
              <a:rPr lang="en-US" altLang="en-US" dirty="0"/>
              <a:t>Risk of injury</a:t>
            </a:r>
          </a:p>
          <a:p>
            <a:r>
              <a:rPr lang="en-US" altLang="en-US" dirty="0"/>
              <a:t>Drunk driving</a:t>
            </a:r>
          </a:p>
          <a:p>
            <a:r>
              <a:rPr lang="en-US" altLang="en-US" dirty="0"/>
              <a:t>Suicide risk</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9848"/>
          </a:xfrm>
        </p:spPr>
        <p:txBody>
          <a:bodyPr/>
          <a:lstStyle/>
          <a:p>
            <a:r>
              <a:rPr lang="en-US" dirty="0"/>
              <a:t>Alcohol Misuse, Abuse, and Dependence</a:t>
            </a:r>
          </a:p>
        </p:txBody>
      </p:sp>
      <p:sp>
        <p:nvSpPr>
          <p:cNvPr id="3" name="Text Placeholder 99"/>
          <p:cNvSpPr>
            <a:spLocks noGrp="1"/>
          </p:cNvSpPr>
          <p:nvPr>
            <p:ph idx="1"/>
          </p:nvPr>
        </p:nvSpPr>
        <p:spPr/>
        <p:txBody>
          <a:bodyPr/>
          <a:lstStyle/>
          <a:p>
            <a:r>
              <a:rPr lang="en-US" i="1" dirty="0"/>
              <a:t>Alcohol misuse</a:t>
            </a:r>
            <a:r>
              <a:rPr lang="en-US" dirty="0"/>
              <a:t>: consumption to the point of physical, social, and moral harm to the drinker</a:t>
            </a:r>
          </a:p>
          <a:p>
            <a:pPr lvl="1"/>
            <a:r>
              <a:rPr lang="en-US" b="1" dirty="0"/>
              <a:t>Problem drinking</a:t>
            </a:r>
            <a:r>
              <a:rPr lang="en-US" dirty="0"/>
              <a:t>: pattern of use that impairs the drinker’s life, causing personal difficulties and difficulties for others</a:t>
            </a:r>
          </a:p>
          <a:p>
            <a:pPr lvl="1"/>
            <a:r>
              <a:rPr lang="en-US" b="1" dirty="0"/>
              <a:t>Alcohol abuse</a:t>
            </a:r>
            <a:r>
              <a:rPr lang="en-US" dirty="0"/>
              <a:t>: continued use of alcohol despite negative consequences</a:t>
            </a:r>
          </a:p>
          <a:p>
            <a:r>
              <a:rPr lang="en-US" b="1" dirty="0"/>
              <a:t>Alcohol dependence</a:t>
            </a:r>
            <a:r>
              <a:rPr lang="en-US" dirty="0"/>
              <a:t>: a strong craving for alcohol, </a:t>
            </a:r>
            <a:br>
              <a:rPr lang="en-US" dirty="0"/>
            </a:br>
            <a:r>
              <a:rPr lang="en-US" dirty="0"/>
              <a:t>the development of tolerance, and symptoms of withdrawal if alcohol consumption stops abruptly—</a:t>
            </a:r>
            <a:br>
              <a:rPr lang="en-US" dirty="0"/>
            </a:br>
            <a:r>
              <a:rPr lang="en-US" dirty="0"/>
              <a:t>also known as </a:t>
            </a:r>
            <a:r>
              <a:rPr lang="en-US" b="1" dirty="0"/>
              <a:t>alcoholism</a:t>
            </a:r>
          </a:p>
          <a:p>
            <a:pPr lvl="1"/>
            <a:r>
              <a:rPr lang="en-US" dirty="0"/>
              <a:t>Chronic, progressive, and often fatal disease</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6807538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Another View: Health Benefits</a:t>
            </a:r>
          </a:p>
        </p:txBody>
      </p:sp>
      <p:sp>
        <p:nvSpPr>
          <p:cNvPr id="29699" name="Text Placeholder 99"/>
          <p:cNvSpPr>
            <a:spLocks noGrp="1"/>
          </p:cNvSpPr>
          <p:nvPr>
            <p:ph idx="1"/>
          </p:nvPr>
        </p:nvSpPr>
        <p:spPr/>
        <p:txBody>
          <a:bodyPr/>
          <a:lstStyle/>
          <a:p>
            <a:r>
              <a:rPr lang="en-US" altLang="en-US" dirty="0"/>
              <a:t>Moderate alcohol consumption may have some </a:t>
            </a:r>
            <a:br>
              <a:rPr lang="en-US" altLang="en-US" dirty="0"/>
            </a:br>
            <a:r>
              <a:rPr lang="en-US" altLang="en-US" dirty="0"/>
              <a:t>health benefits</a:t>
            </a:r>
          </a:p>
          <a:p>
            <a:pPr lvl="1"/>
            <a:r>
              <a:rPr lang="en-US" altLang="en-US" dirty="0"/>
              <a:t>Anticlotting effect on the blood</a:t>
            </a:r>
          </a:p>
          <a:p>
            <a:pPr lvl="1"/>
            <a:r>
              <a:rPr lang="en-US" altLang="en-US" dirty="0"/>
              <a:t>Enhances body’s sensitivity to insulin</a:t>
            </a:r>
          </a:p>
          <a:p>
            <a:pPr lvl="1"/>
            <a:r>
              <a:rPr lang="en-US" altLang="en-US" dirty="0"/>
              <a:t>Stress reduction</a:t>
            </a:r>
          </a:p>
          <a:p>
            <a:pPr lvl="1"/>
            <a:r>
              <a:rPr lang="en-US" altLang="en-US" dirty="0"/>
              <a:t>Diuretic effect of beer may help prevent kidney stones</a:t>
            </a:r>
          </a:p>
          <a:p>
            <a:pPr lvl="1"/>
            <a:r>
              <a:rPr lang="en-US" altLang="en-US" dirty="0"/>
              <a:t>Increase in HDL cholesterol</a:t>
            </a:r>
          </a:p>
          <a:p>
            <a:r>
              <a:rPr lang="en-US" altLang="en-US" dirty="0"/>
              <a:t>Pattern of drinking is key</a:t>
            </a:r>
          </a:p>
          <a:p>
            <a:pPr lvl="1"/>
            <a:r>
              <a:rPr lang="en-US" altLang="en-US" dirty="0"/>
              <a:t>Binge drinking has no protective benefits and can increase the risk for heart disease</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t>Treatment Options (1 of 2)</a:t>
            </a:r>
            <a:endParaRPr lang="en-US" dirty="0"/>
          </a:p>
        </p:txBody>
      </p:sp>
      <p:sp>
        <p:nvSpPr>
          <p:cNvPr id="31747" name="Text Placeholder 99"/>
          <p:cNvSpPr>
            <a:spLocks noGrp="1"/>
          </p:cNvSpPr>
          <p:nvPr>
            <p:ph idx="1"/>
          </p:nvPr>
        </p:nvSpPr>
        <p:spPr/>
        <p:txBody>
          <a:bodyPr/>
          <a:lstStyle/>
          <a:p>
            <a:r>
              <a:rPr lang="en-US" altLang="en-US" dirty="0"/>
              <a:t>Brief interventions</a:t>
            </a:r>
          </a:p>
          <a:p>
            <a:pPr lvl="1"/>
            <a:r>
              <a:rPr lang="en-US" altLang="en-US" dirty="0"/>
              <a:t>Alcohol Skills Training Program; Brief Alcohol Screening and Intervention for College Students (BASICS); AlcoholEdu</a:t>
            </a:r>
          </a:p>
          <a:p>
            <a:r>
              <a:rPr lang="en-US" altLang="en-US" dirty="0"/>
              <a:t>Inpatient and outpatient treatment</a:t>
            </a:r>
          </a:p>
          <a:p>
            <a:pPr lvl="1"/>
            <a:r>
              <a:rPr lang="en-US" altLang="en-US" dirty="0"/>
              <a:t>Residential facilities</a:t>
            </a:r>
          </a:p>
          <a:p>
            <a:pPr lvl="2"/>
            <a:r>
              <a:rPr lang="en-US" altLang="en-US" dirty="0"/>
              <a:t>Detoxification and withdrawal</a:t>
            </a:r>
          </a:p>
          <a:p>
            <a:pPr lvl="2"/>
            <a:r>
              <a:rPr lang="en-US" altLang="en-US" dirty="0"/>
              <a:t>Medications</a:t>
            </a:r>
          </a:p>
          <a:p>
            <a:pPr lvl="2"/>
            <a:r>
              <a:rPr lang="en-US" altLang="en-US" dirty="0"/>
              <a:t>Counseling</a:t>
            </a:r>
          </a:p>
          <a:p>
            <a:r>
              <a:rPr lang="en-US" altLang="en-US" dirty="0"/>
              <a:t>Self-help programs</a:t>
            </a:r>
          </a:p>
          <a:p>
            <a:pPr lvl="1"/>
            <a:r>
              <a:rPr lang="en-US" altLang="en-US" dirty="0"/>
              <a:t>Support groups (AA, Al-Anon, Alateen, Adult Children of Alcoholics, others)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t>Treatment Options (2 of 2)</a:t>
            </a:r>
          </a:p>
        </p:txBody>
      </p:sp>
      <p:sp>
        <p:nvSpPr>
          <p:cNvPr id="30723" name="Text Placeholder 99"/>
          <p:cNvSpPr>
            <a:spLocks noGrp="1"/>
          </p:cNvSpPr>
          <p:nvPr>
            <p:ph idx="1"/>
          </p:nvPr>
        </p:nvSpPr>
        <p:spPr/>
        <p:txBody>
          <a:bodyPr/>
          <a:lstStyle/>
          <a:p>
            <a:r>
              <a:rPr lang="en-US" altLang="en-US" dirty="0"/>
              <a:t>Harm reduction: approach, policies, and laws</a:t>
            </a:r>
          </a:p>
          <a:p>
            <a:pPr lvl="1"/>
            <a:r>
              <a:rPr lang="en-US" altLang="en-US" dirty="0"/>
              <a:t>Focuses on reducing the harm associated with drinking, both to the individual and to society</a:t>
            </a:r>
          </a:p>
          <a:p>
            <a:pPr lvl="1"/>
            <a:r>
              <a:rPr lang="en-US" altLang="en-US" dirty="0"/>
              <a:t>One example is </a:t>
            </a:r>
            <a:r>
              <a:rPr lang="en-US" altLang="en-US" b="1" dirty="0"/>
              <a:t>controlled drinking</a:t>
            </a:r>
            <a:r>
              <a:rPr lang="en-US" altLang="en-US" dirty="0"/>
              <a:t>, which emphasizes moderation rather than abstinence</a:t>
            </a:r>
          </a:p>
          <a:p>
            <a:pPr lvl="1"/>
            <a:r>
              <a:rPr lang="en-US" altLang="en-US" dirty="0"/>
              <a:t>Minimum drinking age laws, drunk driving laws, ankle bracelet breathalyzers, ignition interlock device, restrictions on liquor sales and outlets, taxes on alcohol</a:t>
            </a:r>
          </a:p>
          <a:p>
            <a:r>
              <a:rPr lang="en-US" altLang="en-US" dirty="0"/>
              <a:t>Fake IDs</a:t>
            </a:r>
          </a:p>
          <a:p>
            <a:pPr lvl="1"/>
            <a:r>
              <a:rPr lang="en-US" altLang="en-US" dirty="0"/>
              <a:t>Using a fake ID is now classified as a serious crime</a:t>
            </a:r>
          </a:p>
          <a:p>
            <a:pPr lvl="1"/>
            <a:r>
              <a:rPr lang="en-US" altLang="en-US" dirty="0"/>
              <a:t>IDs are now more difficult and costly to counterfeit</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Are You at Risk?</a:t>
            </a:r>
          </a:p>
        </p:txBody>
      </p:sp>
      <p:sp>
        <p:nvSpPr>
          <p:cNvPr id="3" name="Text Placeholder 99"/>
          <p:cNvSpPr>
            <a:spLocks noGrp="1"/>
          </p:cNvSpPr>
          <p:nvPr>
            <p:ph idx="1"/>
          </p:nvPr>
        </p:nvSpPr>
        <p:spPr/>
        <p:txBody>
          <a:bodyPr/>
          <a:lstStyle/>
          <a:p>
            <a:r>
              <a:rPr lang="en-US" dirty="0"/>
              <a:t>“Yes” to one or more questions on the CAGE questionnaire suggests you may be at risk</a:t>
            </a:r>
          </a:p>
          <a:p>
            <a:pPr lvl="1"/>
            <a:r>
              <a:rPr lang="en-US" dirty="0"/>
              <a:t>C for </a:t>
            </a:r>
            <a:r>
              <a:rPr lang="en-US" i="1" dirty="0"/>
              <a:t>cut down</a:t>
            </a:r>
            <a:r>
              <a:rPr lang="en-US" dirty="0"/>
              <a:t>: Have you ever tried to cut down on your drinking?</a:t>
            </a:r>
          </a:p>
          <a:p>
            <a:pPr lvl="1"/>
            <a:r>
              <a:rPr lang="en-US" dirty="0"/>
              <a:t>A for </a:t>
            </a:r>
            <a:r>
              <a:rPr lang="en-US" i="1" dirty="0"/>
              <a:t>annoyed</a:t>
            </a:r>
            <a:r>
              <a:rPr lang="en-US" dirty="0"/>
              <a:t>: Have you ever been annoyed by criticism </a:t>
            </a:r>
            <a:br>
              <a:rPr lang="en-US" dirty="0"/>
            </a:br>
            <a:r>
              <a:rPr lang="en-US" dirty="0"/>
              <a:t>of your drinking?</a:t>
            </a:r>
          </a:p>
          <a:p>
            <a:pPr lvl="1"/>
            <a:r>
              <a:rPr lang="en-US" dirty="0"/>
              <a:t>G for </a:t>
            </a:r>
            <a:r>
              <a:rPr lang="en-US" i="1" dirty="0"/>
              <a:t>guilty</a:t>
            </a:r>
            <a:r>
              <a:rPr lang="en-US" dirty="0"/>
              <a:t>: Have you ever felt guilty about your drinking?</a:t>
            </a:r>
          </a:p>
          <a:p>
            <a:pPr lvl="1"/>
            <a:r>
              <a:rPr lang="en-US" dirty="0"/>
              <a:t>E for </a:t>
            </a:r>
            <a:r>
              <a:rPr lang="en-US" i="1" dirty="0"/>
              <a:t>eye-opener</a:t>
            </a:r>
            <a:r>
              <a:rPr lang="en-US" dirty="0"/>
              <a:t>: Have you ever had a morning </a:t>
            </a:r>
            <a:br>
              <a:rPr lang="en-US" dirty="0"/>
            </a:br>
            <a:r>
              <a:rPr lang="en-US" dirty="0"/>
              <a:t>“eye-opener”? </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40511935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Developing a Behavior Change Plan</a:t>
            </a:r>
          </a:p>
        </p:txBody>
      </p:sp>
      <p:sp>
        <p:nvSpPr>
          <p:cNvPr id="33795" name="Text Placeholder 99"/>
          <p:cNvSpPr>
            <a:spLocks noGrp="1"/>
          </p:cNvSpPr>
          <p:nvPr>
            <p:ph idx="1"/>
          </p:nvPr>
        </p:nvSpPr>
        <p:spPr/>
        <p:txBody>
          <a:bodyPr/>
          <a:lstStyle/>
          <a:p>
            <a:r>
              <a:rPr lang="en-US" altLang="en-US" dirty="0"/>
              <a:t>Following a behavior change plan can assist you with reducing alcohol consumption </a:t>
            </a:r>
          </a:p>
          <a:p>
            <a:pPr lvl="1"/>
            <a:r>
              <a:rPr lang="en-US" altLang="en-US" dirty="0"/>
              <a:t>Record behavior patterns</a:t>
            </a:r>
          </a:p>
          <a:p>
            <a:pPr lvl="1"/>
            <a:r>
              <a:rPr lang="en-US" altLang="en-US" dirty="0"/>
              <a:t>Analyze your drinking diary</a:t>
            </a:r>
          </a:p>
          <a:p>
            <a:pPr lvl="1"/>
            <a:r>
              <a:rPr lang="en-US" altLang="en-US" dirty="0"/>
              <a:t>Establish goals</a:t>
            </a:r>
          </a:p>
          <a:p>
            <a:pPr lvl="1"/>
            <a:r>
              <a:rPr lang="en-US" altLang="en-US" dirty="0"/>
              <a:t>Implement your plan</a:t>
            </a:r>
          </a:p>
          <a:p>
            <a:pPr lvl="1"/>
            <a:r>
              <a:rPr lang="en-US" altLang="en-US" dirty="0"/>
              <a:t>Evaluate your results</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9.1 </a:t>
            </a:r>
            <a:r>
              <a:rPr lang="en-US" sz="2000" dirty="0">
                <a:solidFill>
                  <a:schemeClr val="tx1"/>
                </a:solidFill>
              </a:rPr>
              <a:t>What is “one drink”?</a:t>
            </a:r>
            <a:endParaRPr lang="en-US" dirty="0">
              <a:solidFill>
                <a:schemeClr val="tx1"/>
              </a:solidFill>
            </a:endParaRPr>
          </a:p>
        </p:txBody>
      </p:sp>
      <p:sp>
        <p:nvSpPr>
          <p:cNvPr id="13" name="Text Placeholder 12"/>
          <p:cNvSpPr>
            <a:spLocks noGrp="1"/>
          </p:cNvSpPr>
          <p:nvPr>
            <p:ph type="body" sz="half" idx="2"/>
          </p:nvPr>
        </p:nvSpPr>
        <p:spPr/>
        <p:txBody>
          <a:bodyPr/>
          <a:lstStyle/>
          <a:p>
            <a:r>
              <a:rPr lang="en-US" dirty="0"/>
              <a:t>Each drink contains about 0.5 ounce (or 15 grams) of alcohol. </a:t>
            </a:r>
          </a:p>
        </p:txBody>
      </p:sp>
      <p:pic>
        <p:nvPicPr>
          <p:cNvPr id="3" name="Picture" descr="They include a 12-ounce beer, a 5-ounce glass of wine, a 1.5-ounce shot, and a 1.5-ounce mixed drink."/>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t="-5317" b="-5317"/>
          <a:stretch/>
        </p:blipFill>
        <p:spPr/>
      </p:pic>
      <p:sp>
        <p:nvSpPr>
          <p:cNvPr id="14" name="Text Placeholder 13"/>
          <p:cNvSpPr>
            <a:spLocks noGrp="1"/>
          </p:cNvSpPr>
          <p:nvPr>
            <p:ph type="body" sz="quarter" idx="11"/>
          </p:nvPr>
        </p:nvSpPr>
        <p:spPr>
          <a:xfrm>
            <a:off x="1371600" y="6678413"/>
            <a:ext cx="7772400" cy="179587"/>
          </a:xfrm>
        </p:spPr>
        <p:txBody>
          <a:bodyPr/>
          <a:lstStyle/>
          <a:p>
            <a:r>
              <a:rPr lang="en-US" i="1" dirty="0"/>
              <a:t>((Beer): ©iStock.com/Bjorn Heller; (Wine): ©iStock.com/PLAINVIEW; (Shot): ©C Squared Studios/Photodisc/Getty Images; (Mixed Drink): ©Comstock Images/Alamy Stock Photo) </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 an Advocate</a:t>
            </a:r>
          </a:p>
        </p:txBody>
      </p:sp>
      <p:sp>
        <p:nvSpPr>
          <p:cNvPr id="33795" name="Text Placeholder 99"/>
          <p:cNvSpPr>
            <a:spLocks noGrp="1"/>
          </p:cNvSpPr>
          <p:nvPr>
            <p:ph idx="1"/>
          </p:nvPr>
        </p:nvSpPr>
        <p:spPr/>
        <p:txBody>
          <a:bodyPr/>
          <a:lstStyle/>
          <a:p>
            <a:r>
              <a:rPr lang="en-US" altLang="en-US" dirty="0"/>
              <a:t>You can also be an advocate for both abstinence and responsible drinking</a:t>
            </a:r>
          </a:p>
          <a:p>
            <a:pPr lvl="1"/>
            <a:r>
              <a:rPr lang="en-US" altLang="en-US" dirty="0"/>
              <a:t>Boost Alcohol Consciousness Concerning the Health of University Students (BACCHUS Network)</a:t>
            </a:r>
          </a:p>
          <a:p>
            <a:pPr lvl="2"/>
            <a:r>
              <a:rPr lang="en-US" altLang="en-US" dirty="0"/>
              <a:t>Run by student volunteers</a:t>
            </a:r>
          </a:p>
          <a:p>
            <a:pPr lvl="2"/>
            <a:r>
              <a:rPr lang="en-US" altLang="en-US" dirty="0"/>
              <a:t>Promotes both abstinence and responsible drinking</a:t>
            </a:r>
          </a:p>
          <a:p>
            <a:pPr lvl="1"/>
            <a:r>
              <a:rPr lang="en-US" altLang="en-US" dirty="0"/>
              <a:t>Greeks Advocating the Mature Management of Alcohol (GAMMA) </a:t>
            </a:r>
          </a:p>
        </p:txBody>
      </p:sp>
      <p:sp>
        <p:nvSpPr>
          <p:cNvPr id="9" name="Text Placeholder 8"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6048526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Review: Alcohol</a:t>
            </a:r>
          </a:p>
        </p:txBody>
      </p:sp>
      <p:sp>
        <p:nvSpPr>
          <p:cNvPr id="3" name="Text Placeholder 99"/>
          <p:cNvSpPr>
            <a:spLocks noGrp="1"/>
          </p:cNvSpPr>
          <p:nvPr>
            <p:ph idx="1"/>
          </p:nvPr>
        </p:nvSpPr>
        <p:spPr/>
        <p:txBody>
          <a:bodyPr/>
          <a:lstStyle/>
          <a:p>
            <a:r>
              <a:rPr lang="en-US" dirty="0"/>
              <a:t>Why do people drink, and why do some people develop problems with alcohol?</a:t>
            </a:r>
          </a:p>
          <a:p>
            <a:r>
              <a:rPr lang="en-US" dirty="0"/>
              <a:t>What are alcohol’s effects on the body?</a:t>
            </a:r>
          </a:p>
          <a:p>
            <a:r>
              <a:rPr lang="en-US" dirty="0"/>
              <a:t>What are the health risks of alcohol consumption?</a:t>
            </a:r>
          </a:p>
          <a:p>
            <a:r>
              <a:rPr lang="en-US" dirty="0"/>
              <a:t>What are treatment approaches for problem drinking?</a:t>
            </a:r>
          </a:p>
          <a:p>
            <a:r>
              <a:rPr lang="en-US" dirty="0"/>
              <a:t>What kinds of actions can one take to reduce harm caused by alcohol?</a:t>
            </a:r>
          </a:p>
        </p:txBody>
      </p:sp>
      <p:sp>
        <p:nvSpPr>
          <p:cNvPr id="5" name="Text Placeholder 4"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2468488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Understanding Tobacco Use</a:t>
            </a:r>
          </a:p>
        </p:txBody>
      </p:sp>
      <p:sp>
        <p:nvSpPr>
          <p:cNvPr id="3" name="Text Placeholder 99"/>
          <p:cNvSpPr>
            <a:spLocks noGrp="1"/>
          </p:cNvSpPr>
          <p:nvPr>
            <p:ph idx="1"/>
          </p:nvPr>
        </p:nvSpPr>
        <p:spPr/>
        <p:txBody>
          <a:bodyPr/>
          <a:lstStyle/>
          <a:p>
            <a:r>
              <a:rPr lang="en-US" dirty="0"/>
              <a:t>Use of tobacco causes an array of health problems, both for users and for those around them</a:t>
            </a:r>
          </a:p>
          <a:p>
            <a:r>
              <a:rPr lang="en-US" dirty="0"/>
              <a:t>Tobacco is the leading preventable cause of death in the United States</a:t>
            </a:r>
          </a:p>
          <a:p>
            <a:r>
              <a:rPr lang="en-US" dirty="0"/>
              <a:t>Almost 1 in 5 adult Americans smokes</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0685959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Smokes? </a:t>
            </a:r>
            <a:br>
              <a:rPr lang="en-US" dirty="0"/>
            </a:br>
            <a:r>
              <a:rPr lang="en-US" dirty="0"/>
              <a:t>Patterns of Tobacco Use</a:t>
            </a:r>
          </a:p>
        </p:txBody>
      </p:sp>
      <p:sp>
        <p:nvSpPr>
          <p:cNvPr id="34819" name="Text Placeholder 99"/>
          <p:cNvSpPr>
            <a:spLocks noGrp="1"/>
          </p:cNvSpPr>
          <p:nvPr>
            <p:ph idx="1"/>
          </p:nvPr>
        </p:nvSpPr>
        <p:spPr/>
        <p:txBody>
          <a:bodyPr/>
          <a:lstStyle/>
          <a:p>
            <a:r>
              <a:rPr lang="en-US" altLang="en-US" dirty="0"/>
              <a:t>About 18% of the adult population in the United States are smokers, down from nearly 42% in 1965</a:t>
            </a:r>
          </a:p>
          <a:p>
            <a:pPr lvl="1"/>
            <a:r>
              <a:rPr lang="en-US" altLang="en-US" dirty="0"/>
              <a:t>Decline is largely because of public health campaigns about the hazards of smoking</a:t>
            </a:r>
          </a:p>
          <a:p>
            <a:pPr lvl="1"/>
            <a:r>
              <a:rPr lang="en-US" altLang="en-US" dirty="0"/>
              <a:t>Rate of decline has slowed since 1990</a:t>
            </a:r>
          </a:p>
          <a:p>
            <a:r>
              <a:rPr lang="en-US" altLang="en-US" dirty="0"/>
              <a:t>More men than women smoke, and rates are higher among young people</a:t>
            </a:r>
          </a:p>
          <a:p>
            <a:r>
              <a:rPr lang="en-US" altLang="en-US" dirty="0"/>
              <a:t>About 15% of college students smoke</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990600" y="5253037"/>
            <a:ext cx="7162800" cy="566738"/>
          </a:xfrm>
        </p:spPr>
        <p:txBody>
          <a:bodyPr/>
          <a:lstStyle/>
          <a:p>
            <a:r>
              <a:rPr lang="en-US" altLang="en-US" dirty="0"/>
              <a:t>Figure 9.6 </a:t>
            </a:r>
            <a:r>
              <a:rPr lang="en-US" altLang="en-US" sz="2000" dirty="0">
                <a:solidFill>
                  <a:schemeClr val="tx1"/>
                </a:solidFill>
              </a:rPr>
              <a:t>Percentages of U.S. adults who were smokers in 2015.</a:t>
            </a:r>
            <a:endParaRPr lang="en-US" altLang="en-US" dirty="0">
              <a:solidFill>
                <a:schemeClr val="tx1"/>
              </a:solidFill>
            </a:endParaRPr>
          </a:p>
        </p:txBody>
      </p:sp>
      <p:pic>
        <p:nvPicPr>
          <p:cNvPr id="8" name="Picture" descr="Among ethnicities, American Indians/Alaska Natives have the highest percentage. More men smoke than women.">
            <a:extLst>
              <a:ext uri="{FF2B5EF4-FFF2-40B4-BE49-F238E27FC236}">
                <a16:creationId xmlns:a16="http://schemas.microsoft.com/office/drawing/2014/main" id="{85EAD25F-D909-4E65-BF9C-4FE2AB31F11D}"/>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25855" r="-25855"/>
          <a:stretch/>
        </p:blipFill>
        <p:spPr/>
      </p:pic>
      <p:sp>
        <p:nvSpPr>
          <p:cNvPr id="4" name="Text Placeholder 3"/>
          <p:cNvSpPr>
            <a:spLocks noGrp="1"/>
          </p:cNvSpPr>
          <p:nvPr>
            <p:ph type="body" sz="quarter" idx="12"/>
          </p:nvPr>
        </p:nvSpPr>
        <p:spPr/>
        <p:txBody>
          <a:bodyPr/>
          <a:lstStyle/>
          <a:p>
            <a:r>
              <a:rPr lang="en-US" dirty="0">
                <a:hlinkClick r:id="rId3" action="ppaction://hlinksldjump"/>
              </a:rPr>
              <a:t>Access the text alternative for these images</a:t>
            </a:r>
            <a:endParaRPr lang="en-US" dirty="0"/>
          </a:p>
        </p:txBody>
      </p:sp>
      <p:sp>
        <p:nvSpPr>
          <p:cNvPr id="3" name="Text Placeholder 2"/>
          <p:cNvSpPr>
            <a:spLocks noGrp="1"/>
          </p:cNvSpPr>
          <p:nvPr>
            <p:ph type="body" sz="quarter" idx="11"/>
          </p:nvPr>
        </p:nvSpPr>
        <p:spPr>
          <a:xfrm>
            <a:off x="3657600" y="5992613"/>
            <a:ext cx="5486400" cy="179587"/>
          </a:xfrm>
        </p:spPr>
        <p:txBody>
          <a:bodyPr/>
          <a:lstStyle/>
          <a:p>
            <a:r>
              <a:rPr lang="en-US" i="1" dirty="0">
                <a:solidFill>
                  <a:schemeClr val="tx1"/>
                </a:solidFill>
              </a:rPr>
              <a:t>Source: </a:t>
            </a:r>
            <a:r>
              <a:rPr lang="en-US" dirty="0">
                <a:solidFill>
                  <a:schemeClr val="tx1"/>
                </a:solidFill>
              </a:rPr>
              <a:t>Centers for Disease Control and Prevention. (n.d.). </a:t>
            </a:r>
            <a:r>
              <a:rPr lang="en-US" i="1" dirty="0">
                <a:solidFill>
                  <a:schemeClr val="tx1"/>
                </a:solidFill>
              </a:rPr>
              <a:t>Adult cigarette smoking in the United States current estimate. </a:t>
            </a:r>
            <a:r>
              <a:rPr lang="en-US" dirty="0">
                <a:solidFill>
                  <a:schemeClr val="tx1"/>
                </a:solidFill>
              </a:rPr>
              <a:t>Retrieved from www.cdc.gov/tobacco/data_statistics/fact_sheets/adult_data/ cig_smoking/index.htm.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dirty="0"/>
              <a:t>Substances in Tobacco</a:t>
            </a:r>
          </a:p>
        </p:txBody>
      </p:sp>
      <p:sp>
        <p:nvSpPr>
          <p:cNvPr id="38915" name="Text Placeholder 99"/>
          <p:cNvSpPr>
            <a:spLocks noGrp="1"/>
          </p:cNvSpPr>
          <p:nvPr>
            <p:ph idx="1"/>
          </p:nvPr>
        </p:nvSpPr>
        <p:spPr/>
        <p:txBody>
          <a:bodyPr/>
          <a:lstStyle/>
          <a:p>
            <a:r>
              <a:rPr lang="en-US" altLang="en-US" b="1" dirty="0"/>
              <a:t>Tar</a:t>
            </a:r>
            <a:r>
              <a:rPr lang="en-US" altLang="en-US" dirty="0"/>
              <a:t> is a thick, sticky residue formed when tobacco leaves burn, containing hundreds of chemical compounds and carcinogenic substances </a:t>
            </a:r>
          </a:p>
          <a:p>
            <a:r>
              <a:rPr lang="en-US" altLang="en-US" dirty="0"/>
              <a:t>One of the most hazardous gaseous compounds in burning tobacco is carbon monoxide, an odorless gas that interferes with the ability of red blood cells to carry oxygen to vital body organs</a:t>
            </a:r>
          </a:p>
          <a:p>
            <a:r>
              <a:rPr lang="en-US" altLang="en-US" b="1" dirty="0"/>
              <a:t>Nicotine</a:t>
            </a:r>
            <a:r>
              <a:rPr lang="en-US" altLang="en-US" dirty="0"/>
              <a:t> is the primary addictive ingredient; it is both a poison and a powerful psychoactive drug</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a:t>Cigarettes</a:t>
            </a:r>
          </a:p>
        </p:txBody>
      </p:sp>
      <p:sp>
        <p:nvSpPr>
          <p:cNvPr id="39939" name="Text Placeholder 99"/>
          <p:cNvSpPr>
            <a:spLocks noGrp="1"/>
          </p:cNvSpPr>
          <p:nvPr>
            <p:ph idx="1"/>
          </p:nvPr>
        </p:nvSpPr>
        <p:spPr/>
        <p:txBody>
          <a:bodyPr/>
          <a:lstStyle/>
          <a:p>
            <a:r>
              <a:rPr lang="en-US" altLang="en-US" dirty="0"/>
              <a:t>Cigarettes are by far the most popular tobacco product and account for 95% of the tobacco market</a:t>
            </a:r>
          </a:p>
          <a:p>
            <a:pPr lvl="1"/>
            <a:r>
              <a:rPr lang="en-US" altLang="en-US" dirty="0"/>
              <a:t>In 2009, the U.S. Congress passed the Family Smoking Prevention and Tobacco Control Act</a:t>
            </a:r>
          </a:p>
          <a:p>
            <a:pPr lvl="2"/>
            <a:r>
              <a:rPr lang="en-US" altLang="en-US" dirty="0"/>
              <a:t>Gave the FDA power to regulate tobaccos</a:t>
            </a:r>
          </a:p>
          <a:p>
            <a:pPr lvl="2"/>
            <a:r>
              <a:rPr lang="en-US" altLang="en-US" dirty="0"/>
              <a:t>Fruit- and candy-flavored cigarettes are now prohibited</a:t>
            </a:r>
          </a:p>
          <a:p>
            <a:pPr lvl="2"/>
            <a:r>
              <a:rPr lang="en-US" altLang="en-US" dirty="0"/>
              <a:t>Also banned are clove cigarettes and bidis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a:t>E-cigarettes</a:t>
            </a:r>
          </a:p>
        </p:txBody>
      </p:sp>
      <p:sp>
        <p:nvSpPr>
          <p:cNvPr id="39939" name="Text Placeholder 99"/>
          <p:cNvSpPr>
            <a:spLocks noGrp="1"/>
          </p:cNvSpPr>
          <p:nvPr>
            <p:ph idx="1"/>
          </p:nvPr>
        </p:nvSpPr>
        <p:spPr/>
        <p:txBody>
          <a:bodyPr/>
          <a:lstStyle/>
          <a:p>
            <a:r>
              <a:rPr lang="en-US" altLang="en-US" dirty="0"/>
              <a:t>Sales of e-cigarettes may surpass those of regular cigarettes by 2025</a:t>
            </a:r>
          </a:p>
          <a:p>
            <a:pPr lvl="1"/>
            <a:r>
              <a:rPr lang="en-US" altLang="en-US" dirty="0"/>
              <a:t>Although marketed as a safe cigarette, they still contain nicotine and have other health risks</a:t>
            </a:r>
          </a:p>
          <a:p>
            <a:pPr lvl="1"/>
            <a:r>
              <a:rPr lang="en-US" altLang="en-US" dirty="0"/>
              <a:t>Secondhand heath effects, especially on children, are of particular concern</a:t>
            </a:r>
          </a:p>
          <a:p>
            <a:pPr lvl="1"/>
            <a:r>
              <a:rPr lang="en-US" altLang="en-US" dirty="0"/>
              <a:t>“Smart packs” are a new type that can connect to others and share owners’ information</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6611533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a:t>Hookahs</a:t>
            </a:r>
            <a:endParaRPr lang="en-US" sz="1400" dirty="0"/>
          </a:p>
        </p:txBody>
      </p:sp>
      <p:sp>
        <p:nvSpPr>
          <p:cNvPr id="39939" name="Text Placeholder 99"/>
          <p:cNvSpPr>
            <a:spLocks noGrp="1"/>
          </p:cNvSpPr>
          <p:nvPr>
            <p:ph idx="1"/>
          </p:nvPr>
        </p:nvSpPr>
        <p:spPr/>
        <p:txBody>
          <a:bodyPr/>
          <a:lstStyle/>
          <a:p>
            <a:r>
              <a:rPr lang="en-US" altLang="en-US" dirty="0"/>
              <a:t>Hookahs are a potentially greater risk than cigarettes because of the frequency and number of puffs</a:t>
            </a:r>
          </a:p>
          <a:p>
            <a:pPr lvl="1"/>
            <a:r>
              <a:rPr lang="en-US" altLang="en-US" dirty="0"/>
              <a:t>About 19% of college students smoke a hookah</a:t>
            </a:r>
          </a:p>
          <a:p>
            <a:pPr lvl="1"/>
            <a:r>
              <a:rPr lang="en-US" altLang="en-US" dirty="0"/>
              <a:t>African Americans have higher rates of hookah-only and dual hookah and cigarette smoking</a:t>
            </a:r>
          </a:p>
          <a:p>
            <a:pPr lvl="1"/>
            <a:r>
              <a:rPr lang="en-US" altLang="en-US" dirty="0"/>
              <a:t>World Health Organization and the CDC warn, however, that hookah use can pose even greater dangers than cigarette smoking</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1346193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a:t>Cigars</a:t>
            </a:r>
            <a:endParaRPr lang="en-US" sz="1400" dirty="0"/>
          </a:p>
        </p:txBody>
      </p:sp>
      <p:sp>
        <p:nvSpPr>
          <p:cNvPr id="39939" name="Text Placeholder 99"/>
          <p:cNvSpPr>
            <a:spLocks noGrp="1"/>
          </p:cNvSpPr>
          <p:nvPr>
            <p:ph idx="1"/>
          </p:nvPr>
        </p:nvSpPr>
        <p:spPr/>
        <p:txBody>
          <a:bodyPr/>
          <a:lstStyle/>
          <a:p>
            <a:r>
              <a:rPr lang="en-US" altLang="en-US" dirty="0"/>
              <a:t>Cigars have more tobacco and nicotine than cigarettes, take longer to smoke, and generate more smoke and harmful combustion products</a:t>
            </a:r>
          </a:p>
          <a:p>
            <a:pPr lvl="1"/>
            <a:r>
              <a:rPr lang="en-US" altLang="en-US" dirty="0"/>
              <a:t>Nicotine absorbed in the mucus membranes of the mouth presents a higher risk for oral cancers</a:t>
            </a:r>
          </a:p>
          <a:p>
            <a:pPr lvl="1"/>
            <a:r>
              <a:rPr lang="en-US" altLang="en-US" dirty="0"/>
              <a:t>Cigar smokers who do not inhale have lower mortality rates than cigar smokers who do</a:t>
            </a:r>
          </a:p>
          <a:p>
            <a:pPr lvl="1"/>
            <a:r>
              <a:rPr lang="en-US" altLang="en-US" dirty="0"/>
              <a:t>Black &amp; Mild cigarillos are popular among teens, young adults, and African Americans</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720956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Drinks? (1 of 2)</a:t>
            </a:r>
          </a:p>
        </p:txBody>
      </p:sp>
      <p:sp>
        <p:nvSpPr>
          <p:cNvPr id="6147" name="Text Placeholder 99"/>
          <p:cNvSpPr>
            <a:spLocks noGrp="1"/>
          </p:cNvSpPr>
          <p:nvPr>
            <p:ph idx="1"/>
          </p:nvPr>
        </p:nvSpPr>
        <p:spPr/>
        <p:txBody>
          <a:bodyPr/>
          <a:lstStyle/>
          <a:p>
            <a:r>
              <a:rPr lang="en-US" altLang="en-US" dirty="0"/>
              <a:t>People are more likely to drink at certain stages </a:t>
            </a:r>
            <a:br>
              <a:rPr lang="en-US" altLang="en-US" dirty="0"/>
            </a:br>
            <a:r>
              <a:rPr lang="en-US" altLang="en-US" dirty="0"/>
              <a:t>in the lifespan</a:t>
            </a:r>
          </a:p>
          <a:p>
            <a:pPr lvl="1"/>
            <a:r>
              <a:rPr lang="en-US" altLang="en-US" dirty="0"/>
              <a:t>Adolescence and early adulthood; threshold of middle age; and following retirement</a:t>
            </a:r>
          </a:p>
          <a:p>
            <a:r>
              <a:rPr lang="en-US" altLang="en-US" dirty="0"/>
              <a:t>Older adults drink less than younger adults</a:t>
            </a:r>
          </a:p>
          <a:p>
            <a:r>
              <a:rPr lang="en-US" altLang="en-US" dirty="0"/>
              <a:t>Women drink less and start later than men</a:t>
            </a:r>
          </a:p>
          <a:p>
            <a:r>
              <a:rPr lang="en-US" altLang="en-US" dirty="0"/>
              <a:t>Adults who had at least one heavy drinking day in the past month by ethnicity: White 7.4%, Hispanic/Latino 5.7%, and Black 5.2%</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a:t>Pipes</a:t>
            </a:r>
            <a:endParaRPr lang="en-US" sz="1400" dirty="0"/>
          </a:p>
        </p:txBody>
      </p:sp>
      <p:sp>
        <p:nvSpPr>
          <p:cNvPr id="39939" name="Text Placeholder 99"/>
          <p:cNvSpPr>
            <a:spLocks noGrp="1"/>
          </p:cNvSpPr>
          <p:nvPr>
            <p:ph idx="1"/>
          </p:nvPr>
        </p:nvSpPr>
        <p:spPr/>
        <p:txBody>
          <a:bodyPr/>
          <a:lstStyle/>
          <a:p>
            <a:r>
              <a:rPr lang="en-US" altLang="en-US" dirty="0"/>
              <a:t>Pipe smoke has more toxins than cigarette smoke</a:t>
            </a:r>
          </a:p>
          <a:p>
            <a:r>
              <a:rPr lang="en-US" altLang="en-US" dirty="0"/>
              <a:t>Pipe smokers who do not inhale are at less risk for lung cancer and heart disease than are cigarette smokers</a:t>
            </a:r>
          </a:p>
          <a:p>
            <a:r>
              <a:rPr lang="en-US" altLang="en-US" dirty="0"/>
              <a:t>Pipe smokers are just as likely as cigarette smokers to develop cancer of the mouth, larynx, throat, and esophagus</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808225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a:t>Smokeless Tobacco</a:t>
            </a:r>
            <a:endParaRPr lang="en-US" sz="1400" dirty="0"/>
          </a:p>
        </p:txBody>
      </p:sp>
      <p:sp>
        <p:nvSpPr>
          <p:cNvPr id="40963" name="Text Placeholder 99"/>
          <p:cNvSpPr>
            <a:spLocks noGrp="1"/>
          </p:cNvSpPr>
          <p:nvPr>
            <p:ph idx="1"/>
          </p:nvPr>
        </p:nvSpPr>
        <p:spPr/>
        <p:txBody>
          <a:bodyPr/>
          <a:lstStyle/>
          <a:p>
            <a:r>
              <a:rPr lang="en-US" altLang="en-US" dirty="0"/>
              <a:t>Also called snuff, chewing or spit tobacco, and snus</a:t>
            </a:r>
          </a:p>
          <a:p>
            <a:r>
              <a:rPr lang="en-US" altLang="en-US" dirty="0"/>
              <a:t>Use of spit tobacco is believed to cause about </a:t>
            </a:r>
            <a:br>
              <a:rPr lang="en-US" altLang="en-US" dirty="0"/>
            </a:br>
            <a:r>
              <a:rPr lang="en-US" altLang="en-US" dirty="0"/>
              <a:t>10</a:t>
            </a:r>
            <a:r>
              <a:rPr lang="en-US" altLang="en-US" dirty="0">
                <a:latin typeface="Calibri" panose="020F0502020204030204" pitchFamily="34" charset="0"/>
              </a:rPr>
              <a:t> to </a:t>
            </a:r>
            <a:r>
              <a:rPr lang="en-US" altLang="en-US" dirty="0"/>
              <a:t>15% of oral cancers</a:t>
            </a:r>
          </a:p>
          <a:p>
            <a:r>
              <a:rPr lang="en-US" altLang="en-US" dirty="0"/>
              <a:t>Spit tobacco also causes gum disease, tooth decay and discoloration, and bad breath</a:t>
            </a:r>
          </a:p>
          <a:p>
            <a:r>
              <a:rPr lang="en-US" altLang="en-US" dirty="0"/>
              <a:t>Amount of nicotine absorbed from smokeless tobacco is two to three times greater than that delivered by cigarettes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a:t>Dissolvable Tobacco Products</a:t>
            </a:r>
            <a:endParaRPr lang="en-US" sz="1400" dirty="0"/>
          </a:p>
        </p:txBody>
      </p:sp>
      <p:sp>
        <p:nvSpPr>
          <p:cNvPr id="40963" name="Text Placeholder 99"/>
          <p:cNvSpPr>
            <a:spLocks noGrp="1"/>
          </p:cNvSpPr>
          <p:nvPr>
            <p:ph idx="1"/>
          </p:nvPr>
        </p:nvSpPr>
        <p:spPr/>
        <p:txBody>
          <a:bodyPr/>
          <a:lstStyle/>
          <a:p>
            <a:r>
              <a:rPr lang="en-US" altLang="en-US" dirty="0"/>
              <a:t>Small pellets, sticks, or strips that consist of finely ground and pressed tobacco</a:t>
            </a:r>
          </a:p>
          <a:p>
            <a:r>
              <a:rPr lang="en-US" altLang="en-US" dirty="0"/>
              <a:t>Ingested orally like a breath mint</a:t>
            </a:r>
          </a:p>
          <a:p>
            <a:r>
              <a:rPr lang="en-US" altLang="en-US" dirty="0"/>
              <a:t>These products can contain a potent level of nicotine</a:t>
            </a:r>
          </a:p>
          <a:p>
            <a:r>
              <a:rPr lang="en-US" altLang="en-US" dirty="0"/>
              <a:t>Health risks are similar to those associated with other oral tobacco products, particularly oral cancer</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1093447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a:t>Why Do People Smoke? (1 of 2)</a:t>
            </a:r>
          </a:p>
        </p:txBody>
      </p:sp>
      <p:sp>
        <p:nvSpPr>
          <p:cNvPr id="41987" name="Text Placeholder 99"/>
          <p:cNvSpPr>
            <a:spLocks noGrp="1"/>
          </p:cNvSpPr>
          <p:nvPr>
            <p:ph idx="1"/>
          </p:nvPr>
        </p:nvSpPr>
        <p:spPr/>
        <p:txBody>
          <a:bodyPr/>
          <a:lstStyle/>
          <a:p>
            <a:r>
              <a:rPr lang="en-US" altLang="en-US" dirty="0"/>
              <a:t>Nicotine is a highly addictive psychoactive drug</a:t>
            </a:r>
          </a:p>
          <a:p>
            <a:pPr lvl="1"/>
            <a:r>
              <a:rPr lang="en-US" altLang="en-US" dirty="0"/>
              <a:t>Some health experts believe it is the most addictive of all the psychoactive drugs</a:t>
            </a:r>
          </a:p>
          <a:p>
            <a:pPr lvl="1"/>
            <a:r>
              <a:rPr lang="en-US" altLang="en-US" dirty="0"/>
              <a:t>Increases in release of the neurotransmitter dopamine produce feelings of pleasure and a desire to repeat the experience</a:t>
            </a:r>
          </a:p>
          <a:p>
            <a:r>
              <a:rPr lang="en-US" altLang="en-US" dirty="0"/>
              <a:t>Behavioral dependence develops</a:t>
            </a:r>
          </a:p>
          <a:p>
            <a:pPr lvl="1"/>
            <a:r>
              <a:rPr lang="en-US" altLang="en-US" dirty="0"/>
              <a:t>Many smokers have a harder time imagining their future life without cigarettes than they do dealing with the physiological symptoms of withdrawal</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a:t>Why Do People Smoke? (2 of 2)</a:t>
            </a:r>
          </a:p>
        </p:txBody>
      </p:sp>
      <p:sp>
        <p:nvSpPr>
          <p:cNvPr id="43011" name="Text Placeholder 99"/>
          <p:cNvSpPr>
            <a:spLocks noGrp="1"/>
          </p:cNvSpPr>
          <p:nvPr>
            <p:ph idx="1"/>
          </p:nvPr>
        </p:nvSpPr>
        <p:spPr/>
        <p:txBody>
          <a:bodyPr/>
          <a:lstStyle/>
          <a:p>
            <a:r>
              <a:rPr lang="en-US" altLang="en-US" dirty="0"/>
              <a:t>Weight control is one of the major reasons young women give for smoking</a:t>
            </a:r>
          </a:p>
          <a:p>
            <a:pPr lvl="1"/>
            <a:r>
              <a:rPr lang="en-US" altLang="en-US" dirty="0"/>
              <a:t>Nicotine suppresses appetite and slightly increases basal metabolic rate</a:t>
            </a:r>
          </a:p>
          <a:p>
            <a:pPr lvl="1"/>
            <a:r>
              <a:rPr lang="en-US" altLang="en-US" dirty="0"/>
              <a:t>People who start smoking often lose weight, and continuing smokers gain weight less rapidly than nonsmokers</a:t>
            </a:r>
          </a:p>
          <a:p>
            <a:r>
              <a:rPr lang="en-US" altLang="en-US" dirty="0"/>
              <a:t>Tobacco marketing and advertising has an effect</a:t>
            </a:r>
          </a:p>
          <a:p>
            <a:pPr lvl="1"/>
            <a:r>
              <a:rPr lang="en-US" altLang="en-US" dirty="0"/>
              <a:t>Because most smokers get hooked in adolescence, children and teenagers are prime targets of tobacco advertising</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Short-Term Effects</a:t>
            </a:r>
          </a:p>
        </p:txBody>
      </p:sp>
      <p:sp>
        <p:nvSpPr>
          <p:cNvPr id="44035" name="Text Placeholder 99"/>
          <p:cNvSpPr>
            <a:spLocks noGrp="1"/>
          </p:cNvSpPr>
          <p:nvPr>
            <p:ph idx="1"/>
          </p:nvPr>
        </p:nvSpPr>
        <p:spPr/>
        <p:txBody>
          <a:bodyPr/>
          <a:lstStyle/>
          <a:p>
            <a:r>
              <a:rPr lang="en-US" altLang="en-US" dirty="0"/>
              <a:t>Nicotine effects can reach the brain within 7 to 10 seconds, producing stimulation and sedation</a:t>
            </a:r>
          </a:p>
          <a:p>
            <a:r>
              <a:rPr lang="en-US" altLang="en-US" dirty="0"/>
              <a:t>Smoke quickly affects heart rate, blood pressure, and body temperature</a:t>
            </a:r>
          </a:p>
          <a:p>
            <a:r>
              <a:rPr lang="en-US" altLang="en-US" dirty="0"/>
              <a:t>Tar and toxins damage cilia, the hair-like structures that prevent toxins and debris from reaching delicate lung tissue</a:t>
            </a:r>
          </a:p>
          <a:p>
            <a:r>
              <a:rPr lang="en-US" altLang="en-US" dirty="0"/>
              <a:t>Cardiovascular system cannot effectively deliver oxygen to muscle cells</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Long-Term Effects</a:t>
            </a:r>
          </a:p>
        </p:txBody>
      </p:sp>
      <p:sp>
        <p:nvSpPr>
          <p:cNvPr id="3" name="Text Placeholder 99"/>
          <p:cNvSpPr>
            <a:spLocks noGrp="1"/>
          </p:cNvSpPr>
          <p:nvPr>
            <p:ph idx="1"/>
          </p:nvPr>
        </p:nvSpPr>
        <p:spPr/>
        <p:txBody>
          <a:bodyPr/>
          <a:lstStyle/>
          <a:p>
            <a:r>
              <a:rPr lang="en-US" dirty="0"/>
              <a:t>Cardiovascular disease and cancer</a:t>
            </a:r>
          </a:p>
          <a:p>
            <a:r>
              <a:rPr lang="en-US" dirty="0"/>
              <a:t>Chronic obstructive pulmonary disease</a:t>
            </a:r>
          </a:p>
          <a:p>
            <a:pPr lvl="1"/>
            <a:r>
              <a:rPr lang="en-US" b="1" dirty="0"/>
              <a:t>Emphysema</a:t>
            </a:r>
            <a:r>
              <a:rPr lang="en-US" dirty="0"/>
              <a:t>: abnormal condition of the lungs that enlarges the alveoli (air sacs) and decreases elasticity</a:t>
            </a:r>
          </a:p>
          <a:p>
            <a:pPr lvl="1"/>
            <a:r>
              <a:rPr lang="en-US" b="1" dirty="0"/>
              <a:t>Chronic bronchitis</a:t>
            </a:r>
            <a:r>
              <a:rPr lang="en-US" dirty="0"/>
              <a:t>: mucus secretion, cough, and increasing difficulty breathing</a:t>
            </a:r>
          </a:p>
          <a:p>
            <a:pPr lvl="1"/>
            <a:r>
              <a:rPr lang="en-US" b="1" dirty="0"/>
              <a:t>Asthma</a:t>
            </a:r>
            <a:r>
              <a:rPr lang="en-US" dirty="0"/>
              <a:t>: respiratory disorder characterized by difficulty breathing, wheezing, coughing, and thick mucus</a:t>
            </a:r>
          </a:p>
          <a:p>
            <a:r>
              <a:rPr lang="en-US" dirty="0"/>
              <a:t>Premature skin wrinkling, increased risk during surgery, and other health problems</a:t>
            </a:r>
          </a:p>
        </p:txBody>
      </p:sp>
      <p:sp>
        <p:nvSpPr>
          <p:cNvPr id="4" name="Content Placeholder 3" hidden="1"/>
          <p:cNvSpPr>
            <a:spLocks noGrp="1"/>
          </p:cNvSpPr>
          <p:nvPr>
            <p:ph type="body" sz="quarter" idx="11"/>
          </p:nvPr>
        </p:nvSpPr>
        <p:spPr>
          <a:xfrm>
            <a:off x="5867400" y="6705600"/>
            <a:ext cx="3276600" cy="152400"/>
          </a:xfrm>
        </p:spPr>
        <p:txBody>
          <a:bodyPr/>
          <a:lstStyle/>
          <a:p>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Health Risks for Women</a:t>
            </a:r>
          </a:p>
        </p:txBody>
      </p:sp>
      <p:sp>
        <p:nvSpPr>
          <p:cNvPr id="47107" name="Text Placeholder 99"/>
          <p:cNvSpPr>
            <a:spLocks noGrp="1"/>
          </p:cNvSpPr>
          <p:nvPr>
            <p:ph idx="1"/>
          </p:nvPr>
        </p:nvSpPr>
        <p:spPr/>
        <p:txBody>
          <a:bodyPr/>
          <a:lstStyle/>
          <a:p>
            <a:r>
              <a:rPr lang="en-US" altLang="en-US" dirty="0"/>
              <a:t>Fertility problems, menstrual disorders, early menopause, problems in pregnancy, lung cancer, heart disease, and respiratory diseases</a:t>
            </a:r>
          </a:p>
          <a:p>
            <a:r>
              <a:rPr lang="en-US" altLang="en-US" dirty="0"/>
              <a:t>Smoking during pregnancy increases risk for miscarriage, stillbirths, pre-term delivery, low birth weight, and perinatal death</a:t>
            </a:r>
          </a:p>
          <a:p>
            <a:pPr lvl="1"/>
            <a:r>
              <a:rPr lang="en-US" altLang="en-US" dirty="0"/>
              <a:t>Infants are at increased risk for sudden infant death syndrome (SIDS)</a:t>
            </a:r>
          </a:p>
        </p:txBody>
      </p:sp>
      <p:sp>
        <p:nvSpPr>
          <p:cNvPr id="47108" name="Content Placeholder 5" hidden="1"/>
          <p:cNvSpPr>
            <a:spLocks noGrp="1"/>
          </p:cNvSpPr>
          <p:nvPr>
            <p:ph type="body" sz="quarter" idx="11"/>
          </p:nvPr>
        </p:nvSpPr>
        <p:spPr>
          <a:xfrm>
            <a:off x="5867400" y="6705600"/>
            <a:ext cx="3276600" cy="152400"/>
          </a:xfrm>
        </p:spPr>
        <p:txBody>
          <a:bodyPr/>
          <a:lstStyle/>
          <a:p>
            <a:endParaRPr lang="en-US"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Health Risks for Men</a:t>
            </a:r>
          </a:p>
        </p:txBody>
      </p:sp>
      <p:sp>
        <p:nvSpPr>
          <p:cNvPr id="48131" name="Text Placeholder 99"/>
          <p:cNvSpPr>
            <a:spLocks noGrp="1"/>
          </p:cNvSpPr>
          <p:nvPr>
            <p:ph idx="1"/>
          </p:nvPr>
        </p:nvSpPr>
        <p:spPr/>
        <p:txBody>
          <a:bodyPr/>
          <a:lstStyle/>
          <a:p>
            <a:r>
              <a:rPr lang="en-US" altLang="en-US" dirty="0"/>
              <a:t>Greater use of other forms of tobacco (cigars, pipes, smokeless tobacco) places men at higher risk for cancers of the mouth, throat, esophagus, and stomach</a:t>
            </a:r>
          </a:p>
          <a:p>
            <a:r>
              <a:rPr lang="en-US" altLang="en-US" dirty="0"/>
              <a:t>Men may also experience problems with sexual function (impotence) and fertility (motility and number of sperm)</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Health Risks for Ethnic Minority Groups</a:t>
            </a:r>
          </a:p>
        </p:txBody>
      </p:sp>
      <p:sp>
        <p:nvSpPr>
          <p:cNvPr id="49155" name="Text Placeholder 99"/>
          <p:cNvSpPr>
            <a:spLocks noGrp="1"/>
          </p:cNvSpPr>
          <p:nvPr>
            <p:ph idx="1"/>
          </p:nvPr>
        </p:nvSpPr>
        <p:spPr/>
        <p:txBody>
          <a:bodyPr/>
          <a:lstStyle/>
          <a:p>
            <a:r>
              <a:rPr lang="en-US" altLang="en-US" dirty="0"/>
              <a:t>Mortality rates from several diseases associated with tobacco use—including cardiovascular disease, cancer, and SIDS—are higher for ethnic minority groups than for Whites</a:t>
            </a:r>
          </a:p>
          <a:p>
            <a:r>
              <a:rPr lang="en-US" altLang="en-US" dirty="0"/>
              <a:t>African American men and women are more likely to die from lung cancer, heart disease, and stroke than are members of other ethnic groups, despite lower rates of tobacco use</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Drinks? (2 of 2)</a:t>
            </a:r>
          </a:p>
        </p:txBody>
      </p:sp>
      <p:sp>
        <p:nvSpPr>
          <p:cNvPr id="7171" name="Text Placeholder 99"/>
          <p:cNvSpPr>
            <a:spLocks noGrp="1"/>
          </p:cNvSpPr>
          <p:nvPr>
            <p:ph idx="1"/>
          </p:nvPr>
        </p:nvSpPr>
        <p:spPr/>
        <p:txBody>
          <a:bodyPr/>
          <a:lstStyle/>
          <a:p>
            <a:r>
              <a:rPr lang="en-US" altLang="en-US" dirty="0"/>
              <a:t>Differences in consumption among ethnic groups are strongly influenced by sociocultural, environmental, and economic factors</a:t>
            </a:r>
          </a:p>
          <a:p>
            <a:pPr lvl="1"/>
            <a:r>
              <a:rPr lang="en-US" altLang="en-US" dirty="0"/>
              <a:t>Alcohol use is generally lower among African Americans</a:t>
            </a:r>
          </a:p>
          <a:p>
            <a:pPr lvl="1"/>
            <a:r>
              <a:rPr lang="en-US" altLang="en-US" dirty="0"/>
              <a:t>Among Native Americans, alcoholism is recognized as the number one health problem</a:t>
            </a:r>
          </a:p>
          <a:p>
            <a:pPr lvl="1"/>
            <a:r>
              <a:rPr lang="en-US" altLang="en-US" dirty="0"/>
              <a:t>Asian Americans have lower consumption rates than White Americans, possibly due to genetic biological reactions referred to as the </a:t>
            </a:r>
            <a:r>
              <a:rPr lang="en-US" altLang="en-US" i="1" dirty="0"/>
              <a:t>flushing effect</a:t>
            </a:r>
            <a:endParaRPr lang="en-US" altLang="en-US" dirty="0"/>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dirty="0"/>
              <a:t>Benefits of Quitting</a:t>
            </a:r>
          </a:p>
        </p:txBody>
      </p:sp>
      <p:sp>
        <p:nvSpPr>
          <p:cNvPr id="50179" name="Text Placeholder 99"/>
          <p:cNvSpPr>
            <a:spLocks noGrp="1"/>
          </p:cNvSpPr>
          <p:nvPr>
            <p:ph idx="1"/>
          </p:nvPr>
        </p:nvSpPr>
        <p:spPr/>
        <p:txBody>
          <a:bodyPr/>
          <a:lstStyle/>
          <a:p>
            <a:r>
              <a:rPr lang="en-US" altLang="en-US" dirty="0"/>
              <a:t>Risks for many health problems are reduced when smokers quit</a:t>
            </a:r>
          </a:p>
          <a:p>
            <a:r>
              <a:rPr lang="en-US" altLang="en-US" dirty="0"/>
              <a:t>Health benefits begin immediately and are more significant over time</a:t>
            </a:r>
          </a:p>
          <a:p>
            <a:r>
              <a:rPr lang="en-US" altLang="en-US" dirty="0"/>
              <a:t>Respiratory symptoms decrease quickly</a:t>
            </a:r>
          </a:p>
          <a:p>
            <a:r>
              <a:rPr lang="en-US" altLang="en-US" dirty="0"/>
              <a:t>Recovery from illness is more rapid</a:t>
            </a:r>
          </a:p>
          <a:p>
            <a:r>
              <a:rPr lang="en-US" altLang="en-US" dirty="0"/>
              <a:t>Taste and smell return</a:t>
            </a:r>
          </a:p>
          <a:p>
            <a:r>
              <a:rPr lang="en-US" altLang="en-US" dirty="0"/>
              <a:t>Circulation improves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914400" y="381001"/>
            <a:ext cx="7315200" cy="609600"/>
          </a:xfrm>
        </p:spPr>
        <p:txBody>
          <a:bodyPr anchor="b"/>
          <a:lstStyle/>
          <a:p>
            <a:r>
              <a:rPr lang="en-US" sz="3200" b="1" dirty="0">
                <a:solidFill>
                  <a:schemeClr val="bg2"/>
                </a:solidFill>
              </a:rPr>
              <a:t>Table 9.3 </a:t>
            </a:r>
            <a:r>
              <a:rPr lang="en-US" sz="3200" b="1" dirty="0"/>
              <a:t>When You Quit Smoking (1 of 2)</a:t>
            </a:r>
          </a:p>
        </p:txBody>
      </p:sp>
      <p:sp>
        <p:nvSpPr>
          <p:cNvPr id="14" name="Text Placeholder 99"/>
          <p:cNvSpPr>
            <a:spLocks noGrp="1"/>
          </p:cNvSpPr>
          <p:nvPr>
            <p:ph idx="1"/>
          </p:nvPr>
        </p:nvSpPr>
        <p:spPr>
          <a:xfrm>
            <a:off x="457200" y="1295401"/>
            <a:ext cx="8229600" cy="5257799"/>
          </a:xfrm>
          <a:ln w="28575">
            <a:solidFill>
              <a:schemeClr val="bg1">
                <a:lumMod val="50000"/>
              </a:schemeClr>
            </a:solidFill>
          </a:ln>
        </p:spPr>
        <p:txBody>
          <a:bodyPr/>
          <a:lstStyle/>
          <a:p>
            <a:pPr>
              <a:spcBef>
                <a:spcPts val="1800"/>
              </a:spcBef>
            </a:pPr>
            <a:r>
              <a:rPr lang="en-US" sz="2400" b="1" dirty="0"/>
              <a:t>Immediately</a:t>
            </a:r>
            <a:r>
              <a:rPr lang="en-US" sz="2400" dirty="0"/>
              <a:t>: you stop polluting the air with secondhand smoke; the air around you is no longer dangerous to children and adults</a:t>
            </a:r>
          </a:p>
          <a:p>
            <a:pPr>
              <a:spcBef>
                <a:spcPts val="1800"/>
              </a:spcBef>
            </a:pPr>
            <a:r>
              <a:rPr lang="en-US" sz="2400" b="1" dirty="0"/>
              <a:t>20 minutes</a:t>
            </a:r>
            <a:r>
              <a:rPr lang="en-US" sz="2400" dirty="0"/>
              <a:t>: blood pressure decreases; pulse rate decreases; temperature of hands and feet increases</a:t>
            </a:r>
          </a:p>
          <a:p>
            <a:pPr>
              <a:spcBef>
                <a:spcPts val="1800"/>
              </a:spcBef>
            </a:pPr>
            <a:r>
              <a:rPr lang="en-US" sz="2400" b="1" dirty="0"/>
              <a:t>12 hours</a:t>
            </a:r>
            <a:r>
              <a:rPr lang="en-US" sz="2400" dirty="0"/>
              <a:t>: carbon monoxide level in blood drops; oxygen level in blood increases to normal</a:t>
            </a:r>
          </a:p>
          <a:p>
            <a:pPr>
              <a:spcBef>
                <a:spcPts val="1800"/>
              </a:spcBef>
            </a:pPr>
            <a:r>
              <a:rPr lang="en-US" sz="2400" b="1" dirty="0"/>
              <a:t>24 hours</a:t>
            </a:r>
            <a:r>
              <a:rPr lang="en-US" sz="2400" dirty="0"/>
              <a:t>: chance of heart attack decreases</a:t>
            </a:r>
          </a:p>
          <a:p>
            <a:pPr>
              <a:spcBef>
                <a:spcPts val="1800"/>
              </a:spcBef>
            </a:pPr>
            <a:r>
              <a:rPr lang="en-US" sz="2400" b="1" dirty="0"/>
              <a:t>48 hours</a:t>
            </a:r>
            <a:r>
              <a:rPr lang="en-US" sz="2400" dirty="0"/>
              <a:t>: nerve endings start to regrow; exercise gets easier; senses of smell and taste improve</a:t>
            </a:r>
          </a:p>
          <a:p>
            <a:pPr>
              <a:spcBef>
                <a:spcPts val="1800"/>
              </a:spcBef>
            </a:pPr>
            <a:r>
              <a:rPr lang="en-US" sz="2400" b="1" dirty="0"/>
              <a:t>72 hours</a:t>
            </a:r>
            <a:r>
              <a:rPr lang="en-US" sz="2400" dirty="0"/>
              <a:t>: bronchial tubes relax, making breathing easier; lung capacity increases</a:t>
            </a:r>
          </a:p>
        </p:txBody>
      </p:sp>
      <p:sp>
        <p:nvSpPr>
          <p:cNvPr id="15" name="Text Placeholder 14"/>
          <p:cNvSpPr>
            <a:spLocks noGrp="1"/>
          </p:cNvSpPr>
          <p:nvPr>
            <p:ph type="body" sz="quarter" idx="10"/>
          </p:nvPr>
        </p:nvSpPr>
        <p:spPr>
          <a:xfrm>
            <a:off x="4572000" y="6705600"/>
            <a:ext cx="4572000" cy="152400"/>
          </a:xfrm>
        </p:spPr>
        <p:txBody>
          <a:bodyPr/>
          <a:lstStyle/>
          <a:p>
            <a:r>
              <a:rPr lang="en-US" i="1" dirty="0"/>
              <a:t>Source: </a:t>
            </a:r>
            <a:r>
              <a:rPr lang="en-US" dirty="0"/>
              <a:t>Health Canada. (2008). Health Canada: On the road to quitting. Retrieved from www.hc-sc.gc.ca. </a:t>
            </a:r>
            <a:endParaRPr lang="en-US"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914400" y="381001"/>
            <a:ext cx="7315200" cy="609600"/>
          </a:xfrm>
        </p:spPr>
        <p:txBody>
          <a:bodyPr anchor="b"/>
          <a:lstStyle/>
          <a:p>
            <a:r>
              <a:rPr lang="en-US" sz="3200" b="1" dirty="0">
                <a:solidFill>
                  <a:schemeClr val="bg2"/>
                </a:solidFill>
              </a:rPr>
              <a:t>Table 9.3 </a:t>
            </a:r>
            <a:r>
              <a:rPr lang="en-US" sz="3200" b="1" dirty="0"/>
              <a:t>When You Quit Smoking (2 of 2)</a:t>
            </a:r>
            <a:endParaRPr lang="en-US" sz="3200" b="1" i="1" dirty="0"/>
          </a:p>
        </p:txBody>
      </p:sp>
      <p:sp>
        <p:nvSpPr>
          <p:cNvPr id="14" name="Text Placeholder 99"/>
          <p:cNvSpPr>
            <a:spLocks noGrp="1"/>
          </p:cNvSpPr>
          <p:nvPr>
            <p:ph idx="1"/>
          </p:nvPr>
        </p:nvSpPr>
        <p:spPr>
          <a:xfrm>
            <a:off x="457200" y="1295401"/>
            <a:ext cx="8229600" cy="5257799"/>
          </a:xfrm>
          <a:ln w="28575">
            <a:solidFill>
              <a:schemeClr val="bg1">
                <a:lumMod val="50000"/>
              </a:schemeClr>
            </a:solidFill>
          </a:ln>
        </p:spPr>
        <p:txBody>
          <a:bodyPr/>
          <a:lstStyle/>
          <a:p>
            <a:pPr>
              <a:spcBef>
                <a:spcPts val="1200"/>
              </a:spcBef>
            </a:pPr>
            <a:r>
              <a:rPr lang="en-US" sz="2400" b="1" dirty="0"/>
              <a:t>2 to 12 weeks</a:t>
            </a:r>
            <a:r>
              <a:rPr lang="en-US" sz="2400" dirty="0"/>
              <a:t>: circulation improves; lung functioning increases </a:t>
            </a:r>
            <a:br>
              <a:rPr lang="en-US" sz="2400" dirty="0"/>
            </a:br>
            <a:r>
              <a:rPr lang="en-US" sz="2400" dirty="0"/>
              <a:t>up to 30%</a:t>
            </a:r>
          </a:p>
          <a:p>
            <a:pPr>
              <a:spcBef>
                <a:spcPts val="1200"/>
              </a:spcBef>
            </a:pPr>
            <a:r>
              <a:rPr lang="en-US" sz="2400" b="1" dirty="0"/>
              <a:t>1 to 9 months</a:t>
            </a:r>
            <a:r>
              <a:rPr lang="en-US" sz="2400" dirty="0"/>
              <a:t>: fewer coughs, colds, and flu episodes; fatigue and shortness of breath decrease; lung function continues to improve</a:t>
            </a:r>
          </a:p>
          <a:p>
            <a:pPr>
              <a:spcBef>
                <a:spcPts val="1200"/>
              </a:spcBef>
            </a:pPr>
            <a:r>
              <a:rPr lang="en-US" sz="2400" b="1" dirty="0"/>
              <a:t>1 year</a:t>
            </a:r>
            <a:r>
              <a:rPr lang="en-US" sz="2400" dirty="0"/>
              <a:t>: risk of smoking-related heart attack is cut by half</a:t>
            </a:r>
          </a:p>
          <a:p>
            <a:pPr>
              <a:spcBef>
                <a:spcPts val="1200"/>
              </a:spcBef>
            </a:pPr>
            <a:r>
              <a:rPr lang="en-US" sz="2400" b="1" dirty="0"/>
              <a:t>5 years</a:t>
            </a:r>
            <a:r>
              <a:rPr lang="en-US" sz="2400" dirty="0"/>
              <a:t>: risk of dying of heart diseases and stroke approaches that of a nonsmoker; risk of oral and esophageal cancers is cut by half</a:t>
            </a:r>
          </a:p>
          <a:p>
            <a:pPr>
              <a:spcBef>
                <a:spcPts val="1200"/>
              </a:spcBef>
            </a:pPr>
            <a:r>
              <a:rPr lang="en-US" sz="2400" b="1" dirty="0"/>
              <a:t>10 years</a:t>
            </a:r>
            <a:r>
              <a:rPr lang="en-US" sz="2400" dirty="0"/>
              <a:t>: risk of dying from lung cancer is cut by half</a:t>
            </a:r>
          </a:p>
          <a:p>
            <a:pPr>
              <a:spcBef>
                <a:spcPts val="1200"/>
              </a:spcBef>
            </a:pPr>
            <a:r>
              <a:rPr lang="en-US" sz="2400" b="1" dirty="0"/>
              <a:t>10 to 15 years</a:t>
            </a:r>
            <a:r>
              <a:rPr lang="en-US" sz="2400" dirty="0"/>
              <a:t>: life expectancy reaches that of a person who never smoked</a:t>
            </a:r>
          </a:p>
        </p:txBody>
      </p:sp>
      <p:sp>
        <p:nvSpPr>
          <p:cNvPr id="15" name="Text Placeholder 14"/>
          <p:cNvSpPr>
            <a:spLocks noGrp="1"/>
          </p:cNvSpPr>
          <p:nvPr>
            <p:ph type="body" sz="quarter" idx="10"/>
          </p:nvPr>
        </p:nvSpPr>
        <p:spPr>
          <a:xfrm>
            <a:off x="4572000" y="6705600"/>
            <a:ext cx="4572000" cy="152400"/>
          </a:xfrm>
        </p:spPr>
        <p:txBody>
          <a:bodyPr/>
          <a:lstStyle/>
          <a:p>
            <a:r>
              <a:rPr lang="en-US" i="1" dirty="0"/>
              <a:t>Source: </a:t>
            </a:r>
            <a:r>
              <a:rPr lang="en-US" dirty="0"/>
              <a:t>Health Canada. (2008). Health Canada: On the road to quitting. Retrieved from www.hc-sc.gc.ca. </a:t>
            </a:r>
            <a:endParaRPr lang="en-US" dirty="0">
              <a:solidFill>
                <a:schemeClr val="tx1"/>
              </a:solidFill>
            </a:endParaRPr>
          </a:p>
        </p:txBody>
      </p:sp>
    </p:spTree>
    <p:extLst>
      <p:ext uri="{BB962C8B-B14F-4D97-AF65-F5344CB8AC3E}">
        <p14:creationId xmlns:p14="http://schemas.microsoft.com/office/powerpoint/2010/main" val="2553607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9848"/>
          </a:xfrm>
        </p:spPr>
        <p:txBody>
          <a:bodyPr/>
          <a:lstStyle/>
          <a:p>
            <a:r>
              <a:rPr lang="en-US" dirty="0"/>
              <a:t>Effects of Environmental Tobacco Smoke</a:t>
            </a:r>
          </a:p>
        </p:txBody>
      </p:sp>
      <p:sp>
        <p:nvSpPr>
          <p:cNvPr id="52227" name="Text Placeholder 99"/>
          <p:cNvSpPr>
            <a:spLocks noGrp="1"/>
          </p:cNvSpPr>
          <p:nvPr>
            <p:ph idx="1"/>
          </p:nvPr>
        </p:nvSpPr>
        <p:spPr/>
        <p:txBody>
          <a:bodyPr/>
          <a:lstStyle/>
          <a:p>
            <a:r>
              <a:rPr lang="en-US" altLang="en-US" b="1" dirty="0"/>
              <a:t>Environmental tobacco smoke (ETS)</a:t>
            </a:r>
            <a:r>
              <a:rPr lang="en-US" altLang="en-US" dirty="0"/>
              <a:t>:</a:t>
            </a:r>
            <a:r>
              <a:rPr lang="en-US" altLang="en-US" b="1" dirty="0"/>
              <a:t> </a:t>
            </a:r>
            <a:r>
              <a:rPr lang="en-US" altLang="en-US" dirty="0"/>
              <a:t>smoke from other people’s tobacco products, also known as secondhand smoke or passive smoke</a:t>
            </a:r>
          </a:p>
          <a:p>
            <a:r>
              <a:rPr lang="en-US" altLang="en-US" dirty="0"/>
              <a:t>Significant evidence indicates that inhaling ETS has serious health consequences</a:t>
            </a:r>
          </a:p>
          <a:p>
            <a:r>
              <a:rPr lang="en-US" altLang="en-US" dirty="0"/>
              <a:t>Infants and children are especially vulnerable to the effects of ETS</a:t>
            </a:r>
          </a:p>
          <a:p>
            <a:r>
              <a:rPr lang="en-US" altLang="en-US" dirty="0"/>
              <a:t>Pets are even at risk from ETS</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548640" y="228600"/>
            <a:ext cx="8046720" cy="1069848"/>
          </a:xfrm>
        </p:spPr>
        <p:txBody>
          <a:bodyPr/>
          <a:lstStyle/>
          <a:p>
            <a:r>
              <a:rPr lang="en-US" dirty="0"/>
              <a:t>Quitting and Treatment Options (1 of 2)</a:t>
            </a:r>
          </a:p>
        </p:txBody>
      </p:sp>
      <p:sp>
        <p:nvSpPr>
          <p:cNvPr id="53251" name="Text Placeholder 99"/>
          <p:cNvSpPr>
            <a:spLocks noGrp="1"/>
          </p:cNvSpPr>
          <p:nvPr>
            <p:ph idx="1"/>
          </p:nvPr>
        </p:nvSpPr>
        <p:spPr/>
        <p:txBody>
          <a:bodyPr/>
          <a:lstStyle/>
          <a:p>
            <a:r>
              <a:rPr lang="en-US" altLang="en-US" dirty="0"/>
              <a:t>Treatment programs to quit smoking</a:t>
            </a:r>
          </a:p>
          <a:p>
            <a:pPr lvl="1"/>
            <a:r>
              <a:rPr lang="en-US" altLang="en-US" dirty="0"/>
              <a:t>Of smokers who enter good treatment programs, 20 to 40% are able to quit for at least a year</a:t>
            </a:r>
          </a:p>
          <a:p>
            <a:r>
              <a:rPr lang="en-US" altLang="en-US" dirty="0"/>
              <a:t>Medications</a:t>
            </a:r>
          </a:p>
          <a:p>
            <a:pPr lvl="1"/>
            <a:r>
              <a:rPr lang="en-US" altLang="en-US" dirty="0"/>
              <a:t>Nicotine replacement therapy (NRT)—transdermal patch, nicotine inhaler, nicotine patch, hand gel (Nicogel)</a:t>
            </a:r>
          </a:p>
          <a:p>
            <a:pPr lvl="1"/>
            <a:r>
              <a:rPr lang="en-US" altLang="en-US" dirty="0"/>
              <a:t>Prescription drugs—Zyban, Wellbutrin, Chantix</a:t>
            </a:r>
          </a:p>
          <a:p>
            <a:pPr lvl="1"/>
            <a:r>
              <a:rPr lang="en-US" altLang="en-US" dirty="0"/>
              <a:t>Experimental vaccine—NicVax</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548640" y="228600"/>
            <a:ext cx="8046720" cy="1069848"/>
          </a:xfrm>
        </p:spPr>
        <p:txBody>
          <a:bodyPr/>
          <a:lstStyle/>
          <a:p>
            <a:r>
              <a:rPr lang="en-US" dirty="0"/>
              <a:t>Quitting and Treatment Options (2 of 2)</a:t>
            </a:r>
            <a:endParaRPr lang="en-US" altLang="en-US" dirty="0"/>
          </a:p>
        </p:txBody>
      </p:sp>
      <p:sp>
        <p:nvSpPr>
          <p:cNvPr id="54275" name="Text Placeholder 99"/>
          <p:cNvSpPr>
            <a:spLocks noGrp="1"/>
          </p:cNvSpPr>
          <p:nvPr>
            <p:ph idx="1"/>
          </p:nvPr>
        </p:nvSpPr>
        <p:spPr/>
        <p:txBody>
          <a:bodyPr/>
          <a:lstStyle/>
          <a:p>
            <a:r>
              <a:rPr lang="en-US" altLang="en-US" dirty="0"/>
              <a:t>Quitting on your own can be aided by developing a behavior change plan</a:t>
            </a:r>
          </a:p>
          <a:p>
            <a:pPr lvl="1"/>
            <a:r>
              <a:rPr lang="en-US" altLang="en-US" dirty="0"/>
              <a:t>Record and analyze your smoking patterns</a:t>
            </a:r>
          </a:p>
          <a:p>
            <a:pPr lvl="1"/>
            <a:r>
              <a:rPr lang="en-US" altLang="en-US" dirty="0"/>
              <a:t>Establish goals</a:t>
            </a:r>
          </a:p>
          <a:p>
            <a:pPr lvl="1"/>
            <a:r>
              <a:rPr lang="en-US" altLang="en-US" dirty="0"/>
              <a:t>Prepare to quit</a:t>
            </a:r>
          </a:p>
          <a:p>
            <a:pPr lvl="1"/>
            <a:r>
              <a:rPr lang="en-US" altLang="en-US" dirty="0"/>
              <a:t>Implement your plan</a:t>
            </a:r>
          </a:p>
          <a:p>
            <a:pPr lvl="1"/>
            <a:r>
              <a:rPr lang="en-US" altLang="en-US" dirty="0"/>
              <a:t>Prevent relapse</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chor="b"/>
          <a:lstStyle/>
          <a:p>
            <a:r>
              <a:rPr lang="en-US" sz="2800" b="1" dirty="0">
                <a:solidFill>
                  <a:schemeClr val="bg2"/>
                </a:solidFill>
              </a:rPr>
              <a:t>Table 9.4 </a:t>
            </a:r>
            <a:r>
              <a:rPr lang="en-US" sz="2800" b="1" dirty="0"/>
              <a:t>What to Expect When You Quit</a:t>
            </a:r>
            <a:r>
              <a:rPr lang="en-US" sz="2800" dirty="0"/>
              <a:t> </a:t>
            </a:r>
            <a:r>
              <a:rPr lang="en-US" sz="2800" b="1" dirty="0"/>
              <a:t>(1 of 2)</a:t>
            </a:r>
          </a:p>
        </p:txBody>
      </p:sp>
      <p:graphicFrame>
        <p:nvGraphicFramePr>
          <p:cNvPr id="16" name="Table"/>
          <p:cNvGraphicFramePr>
            <a:graphicFrameLocks noGrp="1"/>
          </p:cNvGraphicFramePr>
          <p:nvPr>
            <p:ph idx="1"/>
            <p:extLst>
              <p:ext uri="{D42A27DB-BD31-4B8C-83A1-F6EECF244321}">
                <p14:modId xmlns:p14="http://schemas.microsoft.com/office/powerpoint/2010/main" val="2033471448"/>
              </p:ext>
            </p:extLst>
          </p:nvPr>
        </p:nvGraphicFramePr>
        <p:xfrm>
          <a:off x="457200" y="1137920"/>
          <a:ext cx="8229600" cy="4759960"/>
        </p:xfrm>
        <a:graphic>
          <a:graphicData uri="http://schemas.openxmlformats.org/drawingml/2006/table">
            <a:tbl>
              <a:tblPr firstRow="1" bandRow="1">
                <a:tableStyleId>{F5AB1C69-6EDB-4FF4-983F-18BD219EF322}</a:tableStyleId>
              </a:tblPr>
              <a:tblGrid>
                <a:gridCol w="1676400">
                  <a:extLst>
                    <a:ext uri="{9D8B030D-6E8A-4147-A177-3AD203B41FA5}">
                      <a16:colId xmlns:a16="http://schemas.microsoft.com/office/drawing/2014/main" val="3315323142"/>
                    </a:ext>
                  </a:extLst>
                </a:gridCol>
                <a:gridCol w="2438400">
                  <a:extLst>
                    <a:ext uri="{9D8B030D-6E8A-4147-A177-3AD203B41FA5}">
                      <a16:colId xmlns:a16="http://schemas.microsoft.com/office/drawing/2014/main" val="3760256430"/>
                    </a:ext>
                  </a:extLst>
                </a:gridCol>
                <a:gridCol w="1371600">
                  <a:extLst>
                    <a:ext uri="{9D8B030D-6E8A-4147-A177-3AD203B41FA5}">
                      <a16:colId xmlns:a16="http://schemas.microsoft.com/office/drawing/2014/main" val="1166083753"/>
                    </a:ext>
                  </a:extLst>
                </a:gridCol>
                <a:gridCol w="2743200">
                  <a:extLst>
                    <a:ext uri="{9D8B030D-6E8A-4147-A177-3AD203B41FA5}">
                      <a16:colId xmlns:a16="http://schemas.microsoft.com/office/drawing/2014/main" val="5034804"/>
                    </a:ext>
                  </a:extLst>
                </a:gridCol>
              </a:tblGrid>
              <a:tr h="370840">
                <a:tc>
                  <a:txBody>
                    <a:bodyPr/>
                    <a:lstStyle/>
                    <a:p>
                      <a:r>
                        <a:rPr lang="en-US" sz="1800" dirty="0">
                          <a:latin typeface="+mn-lt"/>
                        </a:rPr>
                        <a:t>Symptom</a:t>
                      </a:r>
                    </a:p>
                  </a:txBody>
                  <a:tcPr/>
                </a:tc>
                <a:tc>
                  <a:txBody>
                    <a:bodyPr/>
                    <a:lstStyle/>
                    <a:p>
                      <a:r>
                        <a:rPr lang="en-US" sz="1800" dirty="0">
                          <a:latin typeface="+mn-lt"/>
                        </a:rPr>
                        <a:t>Reason</a:t>
                      </a:r>
                    </a:p>
                  </a:txBody>
                  <a:tcPr/>
                </a:tc>
                <a:tc>
                  <a:txBody>
                    <a:bodyPr/>
                    <a:lstStyle/>
                    <a:p>
                      <a:r>
                        <a:rPr lang="en-US" sz="1800" dirty="0">
                          <a:latin typeface="+mn-lt"/>
                        </a:rPr>
                        <a:t>Duration</a:t>
                      </a:r>
                    </a:p>
                  </a:txBody>
                  <a:tcPr/>
                </a:tc>
                <a:tc>
                  <a:txBody>
                    <a:bodyPr/>
                    <a:lstStyle/>
                    <a:p>
                      <a:r>
                        <a:rPr lang="en-US" sz="1800" dirty="0">
                          <a:latin typeface="+mn-lt"/>
                        </a:rPr>
                        <a:t>Relief</a:t>
                      </a:r>
                    </a:p>
                  </a:txBody>
                  <a:tcPr/>
                </a:tc>
                <a:extLst>
                  <a:ext uri="{0D108BD9-81ED-4DB2-BD59-A6C34878D82A}">
                    <a16:rowId xmlns:a16="http://schemas.microsoft.com/office/drawing/2014/main" val="706307244"/>
                  </a:ext>
                </a:extLst>
              </a:tr>
              <a:tr h="370840">
                <a:tc>
                  <a:txBody>
                    <a:bodyPr/>
                    <a:lstStyle/>
                    <a:p>
                      <a:r>
                        <a:rPr lang="en-US" sz="1800" dirty="0">
                          <a:latin typeface="+mn-lt"/>
                        </a:rPr>
                        <a:t>Irritability</a:t>
                      </a:r>
                    </a:p>
                  </a:txBody>
                  <a:tcPr/>
                </a:tc>
                <a:tc>
                  <a:txBody>
                    <a:bodyPr/>
                    <a:lstStyle/>
                    <a:p>
                      <a:r>
                        <a:rPr lang="en-US" sz="1800" dirty="0">
                          <a:latin typeface="+mn-lt"/>
                        </a:rPr>
                        <a:t>Body craves nicotine</a:t>
                      </a:r>
                    </a:p>
                  </a:txBody>
                  <a:tcPr/>
                </a:tc>
                <a:tc>
                  <a:txBody>
                    <a:bodyPr/>
                    <a:lstStyle/>
                    <a:p>
                      <a:r>
                        <a:rPr lang="en-US" sz="1800" dirty="0">
                          <a:latin typeface="+mn-lt"/>
                        </a:rPr>
                        <a:t>2 to 4 weeks</a:t>
                      </a:r>
                    </a:p>
                  </a:txBody>
                  <a:tcPr/>
                </a:tc>
                <a:tc>
                  <a:txBody>
                    <a:bodyPr/>
                    <a:lstStyle/>
                    <a:p>
                      <a:r>
                        <a:rPr lang="en-US" sz="1800" dirty="0">
                          <a:latin typeface="+mn-lt"/>
                        </a:rPr>
                        <a:t>Take walks, hot baths; use relaxation techniques</a:t>
                      </a:r>
                    </a:p>
                  </a:txBody>
                  <a:tcPr/>
                </a:tc>
                <a:extLst>
                  <a:ext uri="{0D108BD9-81ED-4DB2-BD59-A6C34878D82A}">
                    <a16:rowId xmlns:a16="http://schemas.microsoft.com/office/drawing/2014/main" val="1877128182"/>
                  </a:ext>
                </a:extLst>
              </a:tr>
              <a:tr h="370840">
                <a:tc>
                  <a:txBody>
                    <a:bodyPr/>
                    <a:lstStyle/>
                    <a:p>
                      <a:r>
                        <a:rPr lang="en-US" sz="1800" dirty="0">
                          <a:latin typeface="+mn-lt"/>
                        </a:rPr>
                        <a:t>Fatigue</a:t>
                      </a:r>
                    </a:p>
                  </a:txBody>
                  <a:tcPr/>
                </a:tc>
                <a:tc>
                  <a:txBody>
                    <a:bodyPr/>
                    <a:lstStyle/>
                    <a:p>
                      <a:r>
                        <a:rPr lang="en-US" sz="1800" dirty="0">
                          <a:latin typeface="+mn-lt"/>
                        </a:rPr>
                        <a:t>Nicotine is a stimulant</a:t>
                      </a:r>
                    </a:p>
                  </a:txBody>
                  <a:tcPr/>
                </a:tc>
                <a:tc>
                  <a:txBody>
                    <a:bodyPr/>
                    <a:lstStyle/>
                    <a:p>
                      <a:r>
                        <a:rPr lang="en-US" sz="1800" dirty="0">
                          <a:latin typeface="+mn-lt"/>
                        </a:rPr>
                        <a:t>2 to 4 weeks</a:t>
                      </a:r>
                    </a:p>
                  </a:txBody>
                  <a:tcPr/>
                </a:tc>
                <a:tc>
                  <a:txBody>
                    <a:bodyPr/>
                    <a:lstStyle/>
                    <a:p>
                      <a:r>
                        <a:rPr lang="en-US" sz="1800" dirty="0">
                          <a:latin typeface="+mn-lt"/>
                        </a:rPr>
                        <a:t>Take naps; don’t push yourself</a:t>
                      </a:r>
                    </a:p>
                  </a:txBody>
                  <a:tcPr/>
                </a:tc>
                <a:extLst>
                  <a:ext uri="{0D108BD9-81ED-4DB2-BD59-A6C34878D82A}">
                    <a16:rowId xmlns:a16="http://schemas.microsoft.com/office/drawing/2014/main" val="1261873854"/>
                  </a:ext>
                </a:extLst>
              </a:tr>
              <a:tr h="370840">
                <a:tc>
                  <a:txBody>
                    <a:bodyPr/>
                    <a:lstStyle/>
                    <a:p>
                      <a:r>
                        <a:rPr lang="en-US" sz="1800" dirty="0">
                          <a:latin typeface="+mn-lt"/>
                        </a:rPr>
                        <a:t>Insomnia</a:t>
                      </a:r>
                    </a:p>
                  </a:txBody>
                  <a:tcPr/>
                </a:tc>
                <a:tc>
                  <a:txBody>
                    <a:bodyPr/>
                    <a:lstStyle/>
                    <a:p>
                      <a:r>
                        <a:rPr lang="en-US" sz="1800" dirty="0">
                          <a:latin typeface="+mn-lt"/>
                        </a:rPr>
                        <a:t>Nicotine</a:t>
                      </a:r>
                      <a:r>
                        <a:rPr lang="en-US" sz="1800" baseline="0" dirty="0">
                          <a:latin typeface="+mn-lt"/>
                        </a:rPr>
                        <a:t> affects brain waves</a:t>
                      </a:r>
                      <a:endParaRPr lang="en-US" sz="1800" dirty="0">
                        <a:latin typeface="+mn-lt"/>
                      </a:endParaRPr>
                    </a:p>
                  </a:txBody>
                  <a:tcPr/>
                </a:tc>
                <a:tc>
                  <a:txBody>
                    <a:bodyPr/>
                    <a:lstStyle/>
                    <a:p>
                      <a:r>
                        <a:rPr lang="en-US" sz="1800" dirty="0">
                          <a:latin typeface="+mn-lt"/>
                        </a:rPr>
                        <a:t>2 to 4 weeks</a:t>
                      </a:r>
                    </a:p>
                  </a:txBody>
                  <a:tcPr/>
                </a:tc>
                <a:tc>
                  <a:txBody>
                    <a:bodyPr/>
                    <a:lstStyle/>
                    <a:p>
                      <a:r>
                        <a:rPr lang="en-US" sz="1800" dirty="0">
                          <a:latin typeface="+mn-lt"/>
                        </a:rPr>
                        <a:t>Avoid</a:t>
                      </a:r>
                      <a:r>
                        <a:rPr lang="en-US" sz="1800" baseline="0" dirty="0">
                          <a:latin typeface="+mn-lt"/>
                        </a:rPr>
                        <a:t> caffeine after 6 p.m.; use relaxation techniques.</a:t>
                      </a:r>
                      <a:endParaRPr lang="en-US" sz="1800" dirty="0">
                        <a:latin typeface="+mn-lt"/>
                      </a:endParaRPr>
                    </a:p>
                  </a:txBody>
                  <a:tcPr/>
                </a:tc>
                <a:extLst>
                  <a:ext uri="{0D108BD9-81ED-4DB2-BD59-A6C34878D82A}">
                    <a16:rowId xmlns:a16="http://schemas.microsoft.com/office/drawing/2014/main" val="3299245847"/>
                  </a:ext>
                </a:extLst>
              </a:tr>
              <a:tr h="370840">
                <a:tc>
                  <a:txBody>
                    <a:bodyPr/>
                    <a:lstStyle/>
                    <a:p>
                      <a:r>
                        <a:rPr lang="en-US" sz="1800" dirty="0">
                          <a:latin typeface="+mn-lt"/>
                        </a:rPr>
                        <a:t>Coughing,</a:t>
                      </a:r>
                      <a:r>
                        <a:rPr lang="en-US" sz="1800" baseline="0" dirty="0">
                          <a:latin typeface="+mn-lt"/>
                        </a:rPr>
                        <a:t> dry throat, nasal drip</a:t>
                      </a:r>
                      <a:endParaRPr lang="en-US" sz="1800" dirty="0">
                        <a:latin typeface="+mn-lt"/>
                      </a:endParaRPr>
                    </a:p>
                  </a:txBody>
                  <a:tcPr/>
                </a:tc>
                <a:tc>
                  <a:txBody>
                    <a:bodyPr/>
                    <a:lstStyle/>
                    <a:p>
                      <a:r>
                        <a:rPr lang="en-US" sz="1800" dirty="0">
                          <a:latin typeface="+mn-lt"/>
                        </a:rPr>
                        <a:t>Body is getting rid of excess mucus</a:t>
                      </a:r>
                    </a:p>
                  </a:txBody>
                  <a:tcPr/>
                </a:tc>
                <a:tc>
                  <a:txBody>
                    <a:bodyPr/>
                    <a:lstStyle/>
                    <a:p>
                      <a:r>
                        <a:rPr lang="en-US" sz="1800" dirty="0">
                          <a:latin typeface="+mn-lt"/>
                        </a:rPr>
                        <a:t>A few days</a:t>
                      </a:r>
                    </a:p>
                  </a:txBody>
                  <a:tcPr/>
                </a:tc>
                <a:tc>
                  <a:txBody>
                    <a:bodyPr/>
                    <a:lstStyle/>
                    <a:p>
                      <a:r>
                        <a:rPr lang="en-US" sz="1800" dirty="0">
                          <a:latin typeface="+mn-lt"/>
                        </a:rPr>
                        <a:t>Drink fluids; try cough drops</a:t>
                      </a:r>
                    </a:p>
                  </a:txBody>
                  <a:tcPr/>
                </a:tc>
                <a:extLst>
                  <a:ext uri="{0D108BD9-81ED-4DB2-BD59-A6C34878D82A}">
                    <a16:rowId xmlns:a16="http://schemas.microsoft.com/office/drawing/2014/main" val="3819108497"/>
                  </a:ext>
                </a:extLst>
              </a:tr>
              <a:tr h="370840">
                <a:tc>
                  <a:txBody>
                    <a:bodyPr/>
                    <a:lstStyle/>
                    <a:p>
                      <a:r>
                        <a:rPr lang="en-US" sz="1800" dirty="0">
                          <a:latin typeface="+mn-lt"/>
                        </a:rPr>
                        <a:t>Poor concentration</a:t>
                      </a:r>
                    </a:p>
                  </a:txBody>
                  <a:tcPr/>
                </a:tc>
                <a:tc>
                  <a:txBody>
                    <a:bodyPr/>
                    <a:lstStyle/>
                    <a:p>
                      <a:r>
                        <a:rPr lang="en-US" sz="1800" dirty="0">
                          <a:latin typeface="+mn-lt"/>
                        </a:rPr>
                        <a:t>Nicotine is a stimulant, boosts concentration</a:t>
                      </a:r>
                    </a:p>
                  </a:txBody>
                  <a:tcPr/>
                </a:tc>
                <a:tc>
                  <a:txBody>
                    <a:bodyPr/>
                    <a:lstStyle/>
                    <a:p>
                      <a:r>
                        <a:rPr lang="en-US" sz="1800" dirty="0">
                          <a:latin typeface="+mn-lt"/>
                        </a:rPr>
                        <a:t>1 to 2 weeks</a:t>
                      </a:r>
                    </a:p>
                  </a:txBody>
                  <a:tcPr/>
                </a:tc>
                <a:tc>
                  <a:txBody>
                    <a:bodyPr/>
                    <a:lstStyle/>
                    <a:p>
                      <a:r>
                        <a:rPr lang="en-US" sz="1800" dirty="0">
                          <a:latin typeface="+mn-lt"/>
                        </a:rPr>
                        <a:t>Get enough sleep; exercise; eat well</a:t>
                      </a:r>
                    </a:p>
                  </a:txBody>
                  <a:tcPr/>
                </a:tc>
                <a:extLst>
                  <a:ext uri="{0D108BD9-81ED-4DB2-BD59-A6C34878D82A}">
                    <a16:rowId xmlns:a16="http://schemas.microsoft.com/office/drawing/2014/main" val="878586259"/>
                  </a:ext>
                </a:extLst>
              </a:tr>
              <a:tr h="370840">
                <a:tc>
                  <a:txBody>
                    <a:bodyPr/>
                    <a:lstStyle/>
                    <a:p>
                      <a:r>
                        <a:rPr lang="en-US" sz="1800" dirty="0">
                          <a:latin typeface="+mn-lt"/>
                        </a:rPr>
                        <a:t>Tightness in chest</a:t>
                      </a:r>
                    </a:p>
                  </a:txBody>
                  <a:tcPr/>
                </a:tc>
                <a:tc>
                  <a:txBody>
                    <a:bodyPr/>
                    <a:lstStyle/>
                    <a:p>
                      <a:r>
                        <a:rPr lang="en-US" sz="1800" dirty="0">
                          <a:latin typeface="+mn-lt"/>
                        </a:rPr>
                        <a:t>Muscles are tense from nicotine craving or</a:t>
                      </a:r>
                      <a:r>
                        <a:rPr lang="en-US" sz="1800" baseline="0" dirty="0">
                          <a:latin typeface="+mn-lt"/>
                        </a:rPr>
                        <a:t> sore from coughing</a:t>
                      </a:r>
                      <a:endParaRPr lang="en-US" sz="1800" dirty="0">
                        <a:latin typeface="+mn-lt"/>
                      </a:endParaRPr>
                    </a:p>
                  </a:txBody>
                  <a:tcPr/>
                </a:tc>
                <a:tc>
                  <a:txBody>
                    <a:bodyPr/>
                    <a:lstStyle/>
                    <a:p>
                      <a:r>
                        <a:rPr lang="en-US" sz="1800" dirty="0">
                          <a:latin typeface="+mn-lt"/>
                        </a:rPr>
                        <a:t>A</a:t>
                      </a:r>
                      <a:r>
                        <a:rPr lang="en-US" sz="1800" baseline="0" dirty="0">
                          <a:latin typeface="+mn-lt"/>
                        </a:rPr>
                        <a:t> few days</a:t>
                      </a:r>
                      <a:endParaRPr lang="en-US" sz="1800" dirty="0">
                        <a:latin typeface="+mn-lt"/>
                      </a:endParaRPr>
                    </a:p>
                  </a:txBody>
                  <a:tcPr/>
                </a:tc>
                <a:tc>
                  <a:txBody>
                    <a:bodyPr/>
                    <a:lstStyle/>
                    <a:p>
                      <a:r>
                        <a:rPr lang="en-US" sz="1800" dirty="0">
                          <a:latin typeface="+mn-lt"/>
                        </a:rPr>
                        <a:t>Use relaxation techniques, especially deep breathing; take hot baths</a:t>
                      </a:r>
                    </a:p>
                  </a:txBody>
                  <a:tcPr/>
                </a:tc>
                <a:extLst>
                  <a:ext uri="{0D108BD9-81ED-4DB2-BD59-A6C34878D82A}">
                    <a16:rowId xmlns:a16="http://schemas.microsoft.com/office/drawing/2014/main" val="3494902578"/>
                  </a:ext>
                </a:extLst>
              </a:tr>
            </a:tbl>
          </a:graphicData>
        </a:graphic>
      </p:graphicFrame>
      <p:sp>
        <p:nvSpPr>
          <p:cNvPr id="15" name="Text Placeholder 14"/>
          <p:cNvSpPr>
            <a:spLocks noGrp="1"/>
          </p:cNvSpPr>
          <p:nvPr>
            <p:ph type="body" sz="quarter" idx="10"/>
          </p:nvPr>
        </p:nvSpPr>
        <p:spPr>
          <a:xfrm>
            <a:off x="4572000" y="6705600"/>
            <a:ext cx="4572000" cy="152400"/>
          </a:xfrm>
        </p:spPr>
        <p:txBody>
          <a:bodyPr/>
          <a:lstStyle/>
          <a:p>
            <a:r>
              <a:rPr lang="en-US" i="1" dirty="0"/>
              <a:t>Source: </a:t>
            </a:r>
            <a:r>
              <a:rPr lang="en-US" dirty="0"/>
              <a:t>Quitnet. (n.d.). </a:t>
            </a:r>
            <a:r>
              <a:rPr lang="en-US" i="1" dirty="0"/>
              <a:t>Quitnet by MeYouHealth</a:t>
            </a:r>
            <a:r>
              <a:rPr lang="en-US" dirty="0"/>
              <a:t>. Retrieved from www.quitnet.com. </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457200" y="228600"/>
            <a:ext cx="8229600" cy="609600"/>
          </a:xfrm>
        </p:spPr>
        <p:txBody>
          <a:bodyPr anchor="b"/>
          <a:lstStyle/>
          <a:p>
            <a:r>
              <a:rPr lang="en-US" sz="2800" b="1" dirty="0">
                <a:solidFill>
                  <a:schemeClr val="bg2"/>
                </a:solidFill>
              </a:rPr>
              <a:t>Table 9.4 </a:t>
            </a:r>
            <a:r>
              <a:rPr lang="en-US" sz="2800" b="1" dirty="0"/>
              <a:t>What to Expect When You Quit</a:t>
            </a:r>
            <a:r>
              <a:rPr lang="en-US" sz="2800" dirty="0"/>
              <a:t> </a:t>
            </a:r>
            <a:r>
              <a:rPr lang="en-US" sz="2800" b="1" dirty="0"/>
              <a:t>(2 of 2)</a:t>
            </a:r>
            <a:endParaRPr lang="en-US" sz="2800" b="1" i="1" dirty="0"/>
          </a:p>
        </p:txBody>
      </p:sp>
      <p:graphicFrame>
        <p:nvGraphicFramePr>
          <p:cNvPr id="16" name="Table"/>
          <p:cNvGraphicFramePr>
            <a:graphicFrameLocks noGrp="1"/>
          </p:cNvGraphicFramePr>
          <p:nvPr>
            <p:ph idx="1"/>
            <p:extLst>
              <p:ext uri="{D42A27DB-BD31-4B8C-83A1-F6EECF244321}">
                <p14:modId xmlns:p14="http://schemas.microsoft.com/office/powerpoint/2010/main" val="3755317318"/>
              </p:ext>
            </p:extLst>
          </p:nvPr>
        </p:nvGraphicFramePr>
        <p:xfrm>
          <a:off x="457200" y="1137920"/>
          <a:ext cx="8229600" cy="4302760"/>
        </p:xfrm>
        <a:graphic>
          <a:graphicData uri="http://schemas.openxmlformats.org/drawingml/2006/table">
            <a:tbl>
              <a:tblPr firstRow="1" bandRow="1">
                <a:tableStyleId>{F5AB1C69-6EDB-4FF4-983F-18BD219EF322}</a:tableStyleId>
              </a:tblPr>
              <a:tblGrid>
                <a:gridCol w="1676400">
                  <a:extLst>
                    <a:ext uri="{9D8B030D-6E8A-4147-A177-3AD203B41FA5}">
                      <a16:colId xmlns:a16="http://schemas.microsoft.com/office/drawing/2014/main" val="3315323142"/>
                    </a:ext>
                  </a:extLst>
                </a:gridCol>
                <a:gridCol w="2438400">
                  <a:extLst>
                    <a:ext uri="{9D8B030D-6E8A-4147-A177-3AD203B41FA5}">
                      <a16:colId xmlns:a16="http://schemas.microsoft.com/office/drawing/2014/main" val="3760256430"/>
                    </a:ext>
                  </a:extLst>
                </a:gridCol>
                <a:gridCol w="1371600">
                  <a:extLst>
                    <a:ext uri="{9D8B030D-6E8A-4147-A177-3AD203B41FA5}">
                      <a16:colId xmlns:a16="http://schemas.microsoft.com/office/drawing/2014/main" val="1166083753"/>
                    </a:ext>
                  </a:extLst>
                </a:gridCol>
                <a:gridCol w="2743200">
                  <a:extLst>
                    <a:ext uri="{9D8B030D-6E8A-4147-A177-3AD203B41FA5}">
                      <a16:colId xmlns:a16="http://schemas.microsoft.com/office/drawing/2014/main" val="5034804"/>
                    </a:ext>
                  </a:extLst>
                </a:gridCol>
              </a:tblGrid>
              <a:tr h="370840">
                <a:tc>
                  <a:txBody>
                    <a:bodyPr/>
                    <a:lstStyle/>
                    <a:p>
                      <a:r>
                        <a:rPr lang="en-US" sz="1800" dirty="0">
                          <a:latin typeface="+mn-lt"/>
                        </a:rPr>
                        <a:t>Symptom</a:t>
                      </a:r>
                    </a:p>
                  </a:txBody>
                  <a:tcPr/>
                </a:tc>
                <a:tc>
                  <a:txBody>
                    <a:bodyPr/>
                    <a:lstStyle/>
                    <a:p>
                      <a:r>
                        <a:rPr lang="en-US" sz="1800" dirty="0">
                          <a:latin typeface="+mn-lt"/>
                        </a:rPr>
                        <a:t>Reason</a:t>
                      </a:r>
                    </a:p>
                  </a:txBody>
                  <a:tcPr/>
                </a:tc>
                <a:tc>
                  <a:txBody>
                    <a:bodyPr/>
                    <a:lstStyle/>
                    <a:p>
                      <a:r>
                        <a:rPr lang="en-US" sz="1800" dirty="0">
                          <a:latin typeface="+mn-lt"/>
                        </a:rPr>
                        <a:t>Duration</a:t>
                      </a:r>
                    </a:p>
                  </a:txBody>
                  <a:tcPr/>
                </a:tc>
                <a:tc>
                  <a:txBody>
                    <a:bodyPr/>
                    <a:lstStyle/>
                    <a:p>
                      <a:r>
                        <a:rPr lang="en-US" sz="1800" dirty="0">
                          <a:latin typeface="+mn-lt"/>
                        </a:rPr>
                        <a:t>Relief</a:t>
                      </a:r>
                    </a:p>
                  </a:txBody>
                  <a:tcPr/>
                </a:tc>
                <a:extLst>
                  <a:ext uri="{0D108BD9-81ED-4DB2-BD59-A6C34878D82A}">
                    <a16:rowId xmlns:a16="http://schemas.microsoft.com/office/drawing/2014/main" val="706307244"/>
                  </a:ext>
                </a:extLst>
              </a:tr>
              <a:tr h="370840">
                <a:tc>
                  <a:txBody>
                    <a:bodyPr/>
                    <a:lstStyle/>
                    <a:p>
                      <a:r>
                        <a:rPr lang="en-US" sz="1800" dirty="0">
                          <a:latin typeface="+mn-lt"/>
                        </a:rPr>
                        <a:t>Constipation, gas, stomach pain</a:t>
                      </a:r>
                    </a:p>
                  </a:txBody>
                  <a:tcPr/>
                </a:tc>
                <a:tc>
                  <a:txBody>
                    <a:bodyPr/>
                    <a:lstStyle/>
                    <a:p>
                      <a:r>
                        <a:rPr lang="en-US" sz="1800" dirty="0">
                          <a:latin typeface="+mn-lt"/>
                        </a:rPr>
                        <a:t>Intestinal</a:t>
                      </a:r>
                      <a:r>
                        <a:rPr lang="en-US" sz="1800" baseline="0" dirty="0">
                          <a:latin typeface="+mn-lt"/>
                        </a:rPr>
                        <a:t> movement decreases for brief time</a:t>
                      </a:r>
                      <a:endParaRPr lang="en-US" sz="1800" dirty="0">
                        <a:latin typeface="+mn-lt"/>
                      </a:endParaRPr>
                    </a:p>
                  </a:txBody>
                  <a:tcPr/>
                </a:tc>
                <a:tc>
                  <a:txBody>
                    <a:bodyPr/>
                    <a:lstStyle/>
                    <a:p>
                      <a:r>
                        <a:rPr lang="en-US" sz="1800" dirty="0">
                          <a:latin typeface="+mn-lt"/>
                        </a:rPr>
                        <a:t>1 to 2 weeks</a:t>
                      </a:r>
                    </a:p>
                  </a:txBody>
                  <a:tcPr/>
                </a:tc>
                <a:tc>
                  <a:txBody>
                    <a:bodyPr/>
                    <a:lstStyle/>
                    <a:p>
                      <a:r>
                        <a:rPr lang="en-US" sz="1800" dirty="0">
                          <a:latin typeface="+mn-lt"/>
                        </a:rPr>
                        <a:t>Drink fluids;</a:t>
                      </a:r>
                      <a:r>
                        <a:rPr lang="en-US" sz="1800" baseline="0" dirty="0">
                          <a:latin typeface="+mn-lt"/>
                        </a:rPr>
                        <a:t> add fiber to diet</a:t>
                      </a:r>
                      <a:endParaRPr lang="en-US" sz="1800" dirty="0">
                        <a:latin typeface="+mn-lt"/>
                      </a:endParaRPr>
                    </a:p>
                  </a:txBody>
                  <a:tcPr/>
                </a:tc>
                <a:extLst>
                  <a:ext uri="{0D108BD9-81ED-4DB2-BD59-A6C34878D82A}">
                    <a16:rowId xmlns:a16="http://schemas.microsoft.com/office/drawing/2014/main" val="2828098657"/>
                  </a:ext>
                </a:extLst>
              </a:tr>
              <a:tr h="370840">
                <a:tc>
                  <a:txBody>
                    <a:bodyPr/>
                    <a:lstStyle/>
                    <a:p>
                      <a:r>
                        <a:rPr lang="en-US" sz="1800" dirty="0">
                          <a:latin typeface="+mn-lt"/>
                        </a:rPr>
                        <a:t>Hunger</a:t>
                      </a:r>
                    </a:p>
                  </a:txBody>
                  <a:tcPr/>
                </a:tc>
                <a:tc>
                  <a:txBody>
                    <a:bodyPr/>
                    <a:lstStyle/>
                    <a:p>
                      <a:r>
                        <a:rPr lang="en-US" sz="1800" dirty="0">
                          <a:latin typeface="+mn-lt"/>
                        </a:rPr>
                        <a:t>Nicotine craving can feel like hunger</a:t>
                      </a:r>
                    </a:p>
                  </a:txBody>
                  <a:tcPr/>
                </a:tc>
                <a:tc>
                  <a:txBody>
                    <a:bodyPr/>
                    <a:lstStyle/>
                    <a:p>
                      <a:r>
                        <a:rPr lang="en-US" sz="1800" dirty="0">
                          <a:latin typeface="+mn-lt"/>
                        </a:rPr>
                        <a:t>Up to several weeks</a:t>
                      </a:r>
                    </a:p>
                  </a:txBody>
                  <a:tcPr/>
                </a:tc>
                <a:tc>
                  <a:txBody>
                    <a:bodyPr/>
                    <a:lstStyle/>
                    <a:p>
                      <a:r>
                        <a:rPr lang="en-US" sz="1800" dirty="0">
                          <a:latin typeface="+mn-lt"/>
                        </a:rPr>
                        <a:t>Drink water or low-calorie drinks; have low-calorie snacks</a:t>
                      </a:r>
                    </a:p>
                  </a:txBody>
                  <a:tcPr/>
                </a:tc>
                <a:extLst>
                  <a:ext uri="{0D108BD9-81ED-4DB2-BD59-A6C34878D82A}">
                    <a16:rowId xmlns:a16="http://schemas.microsoft.com/office/drawing/2014/main" val="3596633256"/>
                  </a:ext>
                </a:extLst>
              </a:tr>
              <a:tr h="370840">
                <a:tc>
                  <a:txBody>
                    <a:bodyPr/>
                    <a:lstStyle/>
                    <a:p>
                      <a:r>
                        <a:rPr lang="en-US" sz="1800" dirty="0">
                          <a:latin typeface="+mn-lt"/>
                        </a:rPr>
                        <a:t>Headaches</a:t>
                      </a:r>
                    </a:p>
                  </a:txBody>
                  <a:tcPr/>
                </a:tc>
                <a:tc>
                  <a:txBody>
                    <a:bodyPr/>
                    <a:lstStyle/>
                    <a:p>
                      <a:r>
                        <a:rPr lang="en-US" sz="1800" dirty="0">
                          <a:latin typeface="+mn-lt"/>
                        </a:rPr>
                        <a:t>Brain is getting more oxygen</a:t>
                      </a:r>
                    </a:p>
                  </a:txBody>
                  <a:tcPr/>
                </a:tc>
                <a:tc>
                  <a:txBody>
                    <a:bodyPr/>
                    <a:lstStyle/>
                    <a:p>
                      <a:r>
                        <a:rPr lang="en-US" sz="1800" dirty="0">
                          <a:latin typeface="+mn-lt"/>
                        </a:rPr>
                        <a:t>1 to 2 weeks</a:t>
                      </a:r>
                    </a:p>
                  </a:txBody>
                  <a:tcPr/>
                </a:tc>
                <a:tc>
                  <a:txBody>
                    <a:bodyPr/>
                    <a:lstStyle/>
                    <a:p>
                      <a:r>
                        <a:rPr lang="en-US" sz="1800" dirty="0">
                          <a:latin typeface="+mn-lt"/>
                        </a:rPr>
                        <a:t>Drink water; use relaxation</a:t>
                      </a:r>
                      <a:r>
                        <a:rPr lang="en-US" sz="1800" baseline="0" dirty="0">
                          <a:latin typeface="+mn-lt"/>
                        </a:rPr>
                        <a:t> techniques</a:t>
                      </a:r>
                      <a:endParaRPr lang="en-US" sz="1800" dirty="0">
                        <a:latin typeface="+mn-lt"/>
                      </a:endParaRPr>
                    </a:p>
                  </a:txBody>
                  <a:tcPr/>
                </a:tc>
                <a:extLst>
                  <a:ext uri="{0D108BD9-81ED-4DB2-BD59-A6C34878D82A}">
                    <a16:rowId xmlns:a16="http://schemas.microsoft.com/office/drawing/2014/main" val="4135510234"/>
                  </a:ext>
                </a:extLst>
              </a:tr>
              <a:tr h="370840">
                <a:tc>
                  <a:txBody>
                    <a:bodyPr/>
                    <a:lstStyle/>
                    <a:p>
                      <a:r>
                        <a:rPr lang="en-US" sz="1800" dirty="0">
                          <a:latin typeface="+mn-lt"/>
                        </a:rPr>
                        <a:t>Craving for a cigarette</a:t>
                      </a:r>
                    </a:p>
                  </a:txBody>
                  <a:tcPr/>
                </a:tc>
                <a:tc>
                  <a:txBody>
                    <a:bodyPr/>
                    <a:lstStyle/>
                    <a:p>
                      <a:r>
                        <a:rPr lang="en-US" sz="1800" dirty="0">
                          <a:latin typeface="+mn-lt"/>
                        </a:rPr>
                        <a:t>Withdrawal from nicotine</a:t>
                      </a:r>
                    </a:p>
                  </a:txBody>
                  <a:tcPr/>
                </a:tc>
                <a:tc>
                  <a:txBody>
                    <a:bodyPr/>
                    <a:lstStyle/>
                    <a:p>
                      <a:r>
                        <a:rPr lang="en-US" sz="1800" dirty="0">
                          <a:latin typeface="+mn-lt"/>
                        </a:rPr>
                        <a:t>Most acute first few days; can recur for months</a:t>
                      </a:r>
                    </a:p>
                  </a:txBody>
                  <a:tcPr/>
                </a:tc>
                <a:tc>
                  <a:txBody>
                    <a:bodyPr/>
                    <a:lstStyle/>
                    <a:p>
                      <a:r>
                        <a:rPr lang="en-US" sz="1800" dirty="0">
                          <a:latin typeface="+mn-lt"/>
                        </a:rPr>
                        <a:t>Wait it out; distract yourself; exercise; use relaxation techniques</a:t>
                      </a:r>
                    </a:p>
                  </a:txBody>
                  <a:tcPr/>
                </a:tc>
                <a:extLst>
                  <a:ext uri="{0D108BD9-81ED-4DB2-BD59-A6C34878D82A}">
                    <a16:rowId xmlns:a16="http://schemas.microsoft.com/office/drawing/2014/main" val="2072821311"/>
                  </a:ext>
                </a:extLst>
              </a:tr>
            </a:tbl>
          </a:graphicData>
        </a:graphic>
      </p:graphicFrame>
      <p:sp>
        <p:nvSpPr>
          <p:cNvPr id="15" name="Text Placeholder 14"/>
          <p:cNvSpPr>
            <a:spLocks noGrp="1"/>
          </p:cNvSpPr>
          <p:nvPr>
            <p:ph type="body" sz="quarter" idx="10"/>
          </p:nvPr>
        </p:nvSpPr>
        <p:spPr>
          <a:xfrm>
            <a:off x="4572000" y="6705600"/>
            <a:ext cx="4572000" cy="152400"/>
          </a:xfrm>
        </p:spPr>
        <p:txBody>
          <a:bodyPr/>
          <a:lstStyle/>
          <a:p>
            <a:r>
              <a:rPr lang="en-US" i="1" dirty="0"/>
              <a:t>Source: </a:t>
            </a:r>
            <a:r>
              <a:rPr lang="en-US" dirty="0"/>
              <a:t>Quitnet. (n.d.). </a:t>
            </a:r>
            <a:r>
              <a:rPr lang="en-US" i="1" dirty="0"/>
              <a:t>Quitnet by MeYouHealth</a:t>
            </a:r>
            <a:r>
              <a:rPr lang="en-US" dirty="0"/>
              <a:t>. Retrieved from www.quitnet.com. </a:t>
            </a:r>
          </a:p>
        </p:txBody>
      </p:sp>
    </p:spTree>
    <p:extLst>
      <p:ext uri="{BB962C8B-B14F-4D97-AF65-F5344CB8AC3E}">
        <p14:creationId xmlns:p14="http://schemas.microsoft.com/office/powerpoint/2010/main" val="36404064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Confronting the Tobacco Challenge</a:t>
            </a:r>
          </a:p>
        </p:txBody>
      </p:sp>
      <p:sp>
        <p:nvSpPr>
          <p:cNvPr id="56323" name="Text Placeholder 99"/>
          <p:cNvSpPr>
            <a:spLocks noGrp="1"/>
          </p:cNvSpPr>
          <p:nvPr>
            <p:ph idx="1"/>
          </p:nvPr>
        </p:nvSpPr>
        <p:spPr/>
        <p:txBody>
          <a:bodyPr/>
          <a:lstStyle/>
          <a:p>
            <a:r>
              <a:rPr lang="en-US" altLang="en-US" dirty="0"/>
              <a:t>Tobacco has been part of the economy of the country since colonial times</a:t>
            </a:r>
          </a:p>
          <a:p>
            <a:r>
              <a:rPr lang="en-US" altLang="en-US" dirty="0"/>
              <a:t>It is a multibillion-dollar industry with tremendous lobbying power and a huge impact on the nation’s economic health</a:t>
            </a:r>
          </a:p>
          <a:p>
            <a:r>
              <a:rPr lang="en-US" altLang="en-US" dirty="0"/>
              <a:t>Significant inroads have been made in confronting the challenge posed by tobacco in the U.S.</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Lawsuits and Court Settlements</a:t>
            </a:r>
          </a:p>
        </p:txBody>
      </p:sp>
      <p:sp>
        <p:nvSpPr>
          <p:cNvPr id="57347" name="Text Placeholder 99"/>
          <p:cNvSpPr>
            <a:spLocks noGrp="1"/>
          </p:cNvSpPr>
          <p:nvPr>
            <p:ph idx="1"/>
          </p:nvPr>
        </p:nvSpPr>
        <p:spPr/>
        <p:txBody>
          <a:bodyPr/>
          <a:lstStyle/>
          <a:p>
            <a:r>
              <a:rPr lang="en-US" altLang="en-US" dirty="0"/>
              <a:t>In the 1990s, tobacco companies began to face class action suits, cases representing claims of injury by hundreds or thousands of smokers</a:t>
            </a:r>
          </a:p>
          <a:p>
            <a:r>
              <a:rPr lang="en-US" altLang="en-US" dirty="0"/>
              <a:t>States began suing tobacco companies for losses incurred by state health insurance funds</a:t>
            </a:r>
          </a:p>
          <a:p>
            <a:r>
              <a:rPr lang="en-US" altLang="en-US" dirty="0"/>
              <a:t>1998 Master Settlement Agreement (MSA): tobacco industry agreed to pay $206 billion to 46 states over a 25-year period</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Do Some People Have</a:t>
            </a:r>
            <a:r>
              <a:rPr lang="en-US" baseline="0" dirty="0"/>
              <a:t> </a:t>
            </a:r>
            <a:r>
              <a:rPr lang="en-US" dirty="0"/>
              <a:t>Problems with Alcohol?</a:t>
            </a:r>
          </a:p>
        </p:txBody>
      </p:sp>
      <p:sp>
        <p:nvSpPr>
          <p:cNvPr id="8195" name="Text Placeholder 99"/>
          <p:cNvSpPr>
            <a:spLocks noGrp="1"/>
          </p:cNvSpPr>
          <p:nvPr>
            <p:ph idx="1"/>
          </p:nvPr>
        </p:nvSpPr>
        <p:spPr/>
        <p:txBody>
          <a:bodyPr/>
          <a:lstStyle/>
          <a:p>
            <a:r>
              <a:rPr lang="en-US" altLang="en-US" dirty="0"/>
              <a:t>Individual, psychological, and sociocultural factors</a:t>
            </a:r>
          </a:p>
          <a:p>
            <a:pPr lvl="1"/>
            <a:r>
              <a:rPr lang="en-US" altLang="en-US" dirty="0"/>
              <a:t>Family history of alcoholism</a:t>
            </a:r>
          </a:p>
          <a:p>
            <a:pPr lvl="1"/>
            <a:r>
              <a:rPr lang="en-US" altLang="en-US" dirty="0"/>
              <a:t>Family dysfunction in general</a:t>
            </a:r>
          </a:p>
          <a:p>
            <a:pPr lvl="1"/>
            <a:r>
              <a:rPr lang="en-US" altLang="en-US" dirty="0"/>
              <a:t>Cultural attitudes</a:t>
            </a:r>
          </a:p>
          <a:p>
            <a:pPr lvl="1"/>
            <a:r>
              <a:rPr lang="en-US" altLang="en-US" dirty="0"/>
              <a:t>Economic factors</a:t>
            </a:r>
          </a:p>
          <a:p>
            <a:pPr lvl="1"/>
            <a:r>
              <a:rPr lang="en-US" altLang="en-US" dirty="0"/>
              <a:t>Laws</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Limiting Access to Tobacco</a:t>
            </a:r>
          </a:p>
        </p:txBody>
      </p:sp>
      <p:sp>
        <p:nvSpPr>
          <p:cNvPr id="57347" name="Text Placeholder 99"/>
          <p:cNvSpPr>
            <a:spLocks noGrp="1"/>
          </p:cNvSpPr>
          <p:nvPr>
            <p:ph idx="1"/>
          </p:nvPr>
        </p:nvSpPr>
        <p:spPr/>
        <p:txBody>
          <a:bodyPr/>
          <a:lstStyle/>
          <a:p>
            <a:r>
              <a:rPr lang="en-US" altLang="en-US" dirty="0"/>
              <a:t>Access to tobacco can be limited by increasing cost, reducing physical availability, and regulating tobacco-marketing campaigns</a:t>
            </a:r>
          </a:p>
          <a:p>
            <a:pPr lvl="1"/>
            <a:r>
              <a:rPr lang="en-US" altLang="en-US" dirty="0"/>
              <a:t>Raising cigarette taxes and restrictions on tobacco marketing reduces demand</a:t>
            </a:r>
          </a:p>
          <a:p>
            <a:pPr lvl="1"/>
            <a:r>
              <a:rPr lang="en-US" altLang="en-US" dirty="0"/>
              <a:t>Laws restricting sales to minors</a:t>
            </a:r>
          </a:p>
          <a:p>
            <a:pPr lvl="1"/>
            <a:r>
              <a:rPr lang="en-US" altLang="en-US" dirty="0"/>
              <a:t>States are required to conduct random, unannounced inspections of places where tobacco is sold</a:t>
            </a:r>
          </a:p>
        </p:txBody>
      </p:sp>
      <p:sp>
        <p:nvSpPr>
          <p:cNvPr id="9" name="Text Placeholder 8"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54829841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FDA Regulation of Tobacco</a:t>
            </a:r>
            <a:endParaRPr lang="en-US" sz="1400" dirty="0"/>
          </a:p>
        </p:txBody>
      </p:sp>
      <p:sp>
        <p:nvSpPr>
          <p:cNvPr id="58371" name="Text Placeholder 99"/>
          <p:cNvSpPr>
            <a:spLocks noGrp="1"/>
          </p:cNvSpPr>
          <p:nvPr>
            <p:ph idx="1"/>
          </p:nvPr>
        </p:nvSpPr>
        <p:spPr/>
        <p:txBody>
          <a:bodyPr/>
          <a:lstStyle/>
          <a:p>
            <a:r>
              <a:rPr lang="en-US" altLang="en-US" dirty="0"/>
              <a:t>Family Smoking Prevention and Tobacco Control Act of 2009 granted authority to the FDA to regulate tobacco</a:t>
            </a:r>
          </a:p>
          <a:p>
            <a:pPr lvl="1"/>
            <a:r>
              <a:rPr lang="en-US" altLang="en-US" dirty="0"/>
              <a:t>Larger and more explicit health warning labels have so far been successfully challenged by cigarette makers  </a:t>
            </a:r>
          </a:p>
          <a:p>
            <a:pPr lvl="1"/>
            <a:r>
              <a:rPr lang="en-US" altLang="en-US" dirty="0"/>
              <a:t>“Light,” “low,” or “mild” on packaging is prohibited</a:t>
            </a:r>
          </a:p>
          <a:p>
            <a:pPr lvl="1"/>
            <a:r>
              <a:rPr lang="en-US" altLang="en-US" dirty="0"/>
              <a:t>Sale of cigarettes and smokeless tobacco to anyone under </a:t>
            </a:r>
            <a:br>
              <a:rPr lang="en-US" altLang="en-US" dirty="0"/>
            </a:br>
            <a:r>
              <a:rPr lang="en-US" altLang="en-US" dirty="0"/>
              <a:t>18 years is prohibited</a:t>
            </a:r>
          </a:p>
          <a:p>
            <a:pPr lvl="1"/>
            <a:r>
              <a:rPr lang="en-US" altLang="en-US" dirty="0"/>
              <a:t>Cigarette machines are only allowed in 18+ venues </a:t>
            </a:r>
          </a:p>
          <a:p>
            <a:pPr lvl="1"/>
            <a:r>
              <a:rPr lang="en-US" altLang="en-US" dirty="0"/>
              <a:t>Single cigarette sales, free samples, and product tie-ins, along with sports and cultural event sponsorship, are prohibited</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 Health Warnings</a:t>
            </a:r>
            <a:endParaRPr lang="en-US" sz="1400" dirty="0"/>
          </a:p>
        </p:txBody>
      </p:sp>
      <p:sp>
        <p:nvSpPr>
          <p:cNvPr id="3" name="Text Placeholder 99"/>
          <p:cNvSpPr>
            <a:spLocks noGrp="1"/>
          </p:cNvSpPr>
          <p:nvPr>
            <p:ph idx="1"/>
          </p:nvPr>
        </p:nvSpPr>
        <p:spPr/>
        <p:txBody>
          <a:bodyPr/>
          <a:lstStyle/>
          <a:p>
            <a:r>
              <a:rPr lang="en-US" dirty="0"/>
              <a:t>In June 2011, the FDA released nine proposed graphic images intended to promote behavior change</a:t>
            </a:r>
          </a:p>
          <a:p>
            <a:r>
              <a:rPr lang="en-US" dirty="0"/>
              <a:t>Four of the top five U.S. tobacco companies sued</a:t>
            </a:r>
          </a:p>
          <a:p>
            <a:r>
              <a:rPr lang="en-US" dirty="0"/>
              <a:t>Case may ultimately go to the Supreme Court</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46908551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Tobacco-Free College Campuses</a:t>
            </a:r>
          </a:p>
        </p:txBody>
      </p:sp>
      <p:sp>
        <p:nvSpPr>
          <p:cNvPr id="59395" name="Text Placeholder 99"/>
          <p:cNvSpPr>
            <a:spLocks noGrp="1"/>
          </p:cNvSpPr>
          <p:nvPr>
            <p:ph idx="1"/>
          </p:nvPr>
        </p:nvSpPr>
        <p:spPr/>
        <p:txBody>
          <a:bodyPr/>
          <a:lstStyle/>
          <a:p>
            <a:r>
              <a:rPr lang="en-US" altLang="en-US" dirty="0"/>
              <a:t>Should college campuses be tobacco free?</a:t>
            </a:r>
          </a:p>
          <a:p>
            <a:r>
              <a:rPr lang="en-US" altLang="en-US" dirty="0"/>
              <a:t>1,620 of 6,000 are now smoke- or tobacco-free</a:t>
            </a:r>
          </a:p>
          <a:p>
            <a:r>
              <a:rPr lang="en-US" altLang="en-US" dirty="0"/>
              <a:t>Real enforcement—warnings and then fines—may be necessary to make policies effective</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Review: Tobacco</a:t>
            </a:r>
          </a:p>
        </p:txBody>
      </p:sp>
      <p:sp>
        <p:nvSpPr>
          <p:cNvPr id="3" name="Text Placeholder 99"/>
          <p:cNvSpPr>
            <a:spLocks noGrp="1"/>
          </p:cNvSpPr>
          <p:nvPr>
            <p:ph idx="1"/>
          </p:nvPr>
        </p:nvSpPr>
        <p:spPr/>
        <p:txBody>
          <a:bodyPr/>
          <a:lstStyle/>
          <a:p>
            <a:r>
              <a:rPr lang="en-US" dirty="0"/>
              <a:t>Who smokes, and why is it a problem?</a:t>
            </a:r>
          </a:p>
          <a:p>
            <a:r>
              <a:rPr lang="en-US" dirty="0"/>
              <a:t>What are the main tobacco products?</a:t>
            </a:r>
          </a:p>
          <a:p>
            <a:r>
              <a:rPr lang="en-US" dirty="0"/>
              <a:t>What are tobacco’s effects on health?</a:t>
            </a:r>
          </a:p>
          <a:p>
            <a:r>
              <a:rPr lang="en-US" dirty="0"/>
              <a:t>What treatment options are available for quitting tobacco?</a:t>
            </a:r>
          </a:p>
          <a:p>
            <a:r>
              <a:rPr lang="en-US" dirty="0"/>
              <a:t>What are various governmental and public health approaches to the tobacco challenge?</a:t>
            </a:r>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5639726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685800" y="2514600"/>
            <a:ext cx="7772400" cy="1362075"/>
          </a:xfrm>
        </p:spPr>
        <p:txBody>
          <a:bodyPr anchor="ctr"/>
          <a:lstStyle/>
          <a:p>
            <a:pPr algn="ctr"/>
            <a:r>
              <a:rPr lang="en-US" cap="none" dirty="0"/>
              <a:t>Accessibility Content: Text Alternatives For Images</a:t>
            </a:r>
          </a:p>
        </p:txBody>
      </p:sp>
    </p:spTree>
    <p:extLst>
      <p:ext uri="{BB962C8B-B14F-4D97-AF65-F5344CB8AC3E}">
        <p14:creationId xmlns:p14="http://schemas.microsoft.com/office/powerpoint/2010/main" val="156364551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A</a:t>
            </a:r>
          </a:p>
        </p:txBody>
      </p:sp>
      <p:sp>
        <p:nvSpPr>
          <p:cNvPr id="3" name="Text Placeholder 2"/>
          <p:cNvSpPr>
            <a:spLocks noGrp="1"/>
          </p:cNvSpPr>
          <p:nvPr>
            <p:ph type="body" idx="1"/>
          </p:nvPr>
        </p:nvSpPr>
        <p:spPr/>
        <p:txBody>
          <a:bodyPr/>
          <a:lstStyle/>
          <a:p>
            <a:r>
              <a:rPr lang="en-US" dirty="0"/>
              <a:t>Image Descriptions for Unsighted Students</a:t>
            </a:r>
          </a:p>
        </p:txBody>
      </p:sp>
    </p:spTree>
    <p:extLst>
      <p:ext uri="{BB962C8B-B14F-4D97-AF65-F5344CB8AC3E}">
        <p14:creationId xmlns:p14="http://schemas.microsoft.com/office/powerpoint/2010/main" val="189773999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599"/>
          </a:xfrm>
        </p:spPr>
        <p:txBody>
          <a:bodyPr/>
          <a:lstStyle/>
          <a:p>
            <a:r>
              <a:rPr lang="en-US" sz="2800" b="1" dirty="0">
                <a:solidFill>
                  <a:schemeClr val="bg2"/>
                </a:solidFill>
              </a:rPr>
              <a:t>Figure 9.6 </a:t>
            </a:r>
            <a:r>
              <a:rPr lang="en-US" sz="2800" b="1" dirty="0"/>
              <a:t>Percentages of U.S. adults who were smokers in 2015 </a:t>
            </a:r>
            <a:r>
              <a:rPr lang="en-US" sz="2800" b="1" dirty="0">
                <a:solidFill>
                  <a:schemeClr val="bg2"/>
                </a:solidFill>
              </a:rPr>
              <a:t>Text Alternative</a:t>
            </a:r>
          </a:p>
        </p:txBody>
      </p:sp>
      <p:sp>
        <p:nvSpPr>
          <p:cNvPr id="3" name="Text Placeholder 99"/>
          <p:cNvSpPr>
            <a:spLocks noGrp="1"/>
          </p:cNvSpPr>
          <p:nvPr>
            <p:ph idx="1"/>
          </p:nvPr>
        </p:nvSpPr>
        <p:spPr>
          <a:xfrm>
            <a:off x="457200" y="1524000"/>
            <a:ext cx="8229600" cy="4495800"/>
          </a:xfrm>
        </p:spPr>
        <p:txBody>
          <a:bodyPr/>
          <a:lstStyle/>
          <a:p>
            <a:r>
              <a:rPr lang="en-US" sz="2200" dirty="0"/>
              <a:t>21% of adult men in the U.S. were smokers</a:t>
            </a:r>
          </a:p>
          <a:p>
            <a:r>
              <a:rPr lang="en-US" sz="2200" dirty="0"/>
              <a:t>16% of women</a:t>
            </a:r>
          </a:p>
          <a:p>
            <a:r>
              <a:rPr lang="en-US" sz="2200" dirty="0"/>
              <a:t>22% of American Indians and Alaska Natives (non-Hispanic)</a:t>
            </a:r>
          </a:p>
          <a:p>
            <a:r>
              <a:rPr lang="en-US" sz="2200" dirty="0"/>
              <a:t>17% of Whites (non-Hispanic)</a:t>
            </a:r>
          </a:p>
          <a:p>
            <a:r>
              <a:rPr lang="en-US" sz="2200" dirty="0"/>
              <a:t>17% of Blacks (non-Hispanic)</a:t>
            </a:r>
          </a:p>
          <a:p>
            <a:r>
              <a:rPr lang="en-US" sz="2200" dirty="0"/>
              <a:t>10% of Hispanics</a:t>
            </a:r>
          </a:p>
          <a:p>
            <a:r>
              <a:rPr lang="en-US" sz="2200" dirty="0"/>
              <a:t>7% of Asians (non-Hispanic; excludes Native Hawaiians and Pacific Islanders)</a:t>
            </a:r>
          </a:p>
          <a:p>
            <a:r>
              <a:rPr lang="en-US" sz="2200" dirty="0"/>
              <a:t>20% of those described as “Multiple race”</a:t>
            </a:r>
          </a:p>
        </p:txBody>
      </p:sp>
      <p:sp>
        <p:nvSpPr>
          <p:cNvPr id="5" name="Text Placeholder 4"/>
          <p:cNvSpPr>
            <a:spLocks noGrp="1"/>
          </p:cNvSpPr>
          <p:nvPr>
            <p:ph type="body" sz="quarter" idx="11"/>
          </p:nvPr>
        </p:nvSpPr>
        <p:spPr/>
        <p:txBody>
          <a:bodyPr/>
          <a:lstStyle/>
          <a:p>
            <a:r>
              <a:rPr lang="en-US" dirty="0">
                <a:hlinkClick r:id="rId2" action="ppaction://hlinksldjump"/>
              </a:rPr>
              <a:t>Return to slide containing original image</a:t>
            </a:r>
            <a:endParaRPr lang="en-US" dirty="0"/>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18347595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Drinking on the College Campus</a:t>
            </a:r>
          </a:p>
        </p:txBody>
      </p:sp>
      <p:sp>
        <p:nvSpPr>
          <p:cNvPr id="9219" name="Text Placeholder 99"/>
          <p:cNvSpPr>
            <a:spLocks noGrp="1"/>
          </p:cNvSpPr>
          <p:nvPr>
            <p:ph idx="1"/>
          </p:nvPr>
        </p:nvSpPr>
        <p:spPr/>
        <p:txBody>
          <a:bodyPr/>
          <a:lstStyle/>
          <a:p>
            <a:r>
              <a:rPr lang="en-US" altLang="en-US" dirty="0"/>
              <a:t>About 24% of high school students are binge drinkers</a:t>
            </a:r>
          </a:p>
          <a:p>
            <a:pPr lvl="1"/>
            <a:r>
              <a:rPr lang="en-US" altLang="en-US" dirty="0"/>
              <a:t>Rates are lower among those who plan to go to college</a:t>
            </a:r>
          </a:p>
          <a:p>
            <a:pPr lvl="1"/>
            <a:r>
              <a:rPr lang="en-US" altLang="en-US" dirty="0"/>
              <a:t>About 20% of college students who didn’t drink heavily in high school do so during their college years</a:t>
            </a:r>
          </a:p>
          <a:p>
            <a:r>
              <a:rPr lang="en-US" altLang="en-US" dirty="0"/>
              <a:t>Up to 80% of college students drink</a:t>
            </a:r>
          </a:p>
          <a:p>
            <a:pPr lvl="1"/>
            <a:r>
              <a:rPr lang="en-US" altLang="en-US" dirty="0"/>
              <a:t>Those under 21 less likely to drink, but if they do they are more likely to:</a:t>
            </a:r>
          </a:p>
          <a:p>
            <a:pPr lvl="2"/>
            <a:r>
              <a:rPr lang="en-US" altLang="en-US" dirty="0"/>
              <a:t>Binge drink</a:t>
            </a:r>
          </a:p>
          <a:p>
            <a:pPr lvl="2"/>
            <a:r>
              <a:rPr lang="en-US" altLang="en-US" dirty="0"/>
              <a:t>Drink just to get drunk</a:t>
            </a:r>
          </a:p>
          <a:p>
            <a:pPr lvl="2"/>
            <a:r>
              <a:rPr lang="en-US" altLang="en-US" dirty="0"/>
              <a:t>Injure themselves</a:t>
            </a:r>
          </a:p>
          <a:p>
            <a:pPr lvl="2"/>
            <a:r>
              <a:rPr lang="en-US" altLang="en-US" dirty="0"/>
              <a:t>Encounter trouble with the police</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Binge Drinking and Extreme Drinking</a:t>
            </a:r>
          </a:p>
        </p:txBody>
      </p:sp>
      <p:sp>
        <p:nvSpPr>
          <p:cNvPr id="9219" name="Text Placeholder 99"/>
          <p:cNvSpPr>
            <a:spLocks noGrp="1"/>
          </p:cNvSpPr>
          <p:nvPr>
            <p:ph idx="1"/>
          </p:nvPr>
        </p:nvSpPr>
        <p:spPr/>
        <p:txBody>
          <a:bodyPr/>
          <a:lstStyle/>
          <a:p>
            <a:r>
              <a:rPr lang="en-US" altLang="en-US" dirty="0"/>
              <a:t>Binge drinking, or </a:t>
            </a:r>
            <a:r>
              <a:rPr lang="en-US" altLang="en-US" b="1" dirty="0"/>
              <a:t>heavy episodic drinking</a:t>
            </a:r>
            <a:r>
              <a:rPr lang="en-US" altLang="en-US" dirty="0"/>
              <a:t>: within two hours, 5 or more drinks for men, 4 or more for women, at least once in a two-week period</a:t>
            </a:r>
          </a:p>
          <a:p>
            <a:pPr lvl="1"/>
            <a:r>
              <a:rPr lang="en-US" altLang="en-US" dirty="0"/>
              <a:t>Survey from the National Institute on Alcohol Abuse and Alcoholism found that 40% of college students aged 18</a:t>
            </a:r>
            <a:r>
              <a:rPr lang="en-US" altLang="en-US" dirty="0">
                <a:latin typeface="Calibri" panose="020F0502020204030204" pitchFamily="34" charset="0"/>
              </a:rPr>
              <a:t> to 22 </a:t>
            </a:r>
            <a:r>
              <a:rPr lang="en-US" altLang="en-US" dirty="0"/>
              <a:t>binge drank in the previous 30 days</a:t>
            </a:r>
          </a:p>
          <a:p>
            <a:r>
              <a:rPr lang="en-US" altLang="en-US" i="1" dirty="0"/>
              <a:t>Extreme drinking </a:t>
            </a:r>
            <a:r>
              <a:rPr lang="en-US" altLang="en-US" dirty="0"/>
              <a:t>is now used to describe alcohol consumption that goes well beyond binge drinking</a:t>
            </a:r>
          </a:p>
          <a:p>
            <a:pPr lvl="1"/>
            <a:r>
              <a:rPr lang="en-US" altLang="en-US" dirty="0"/>
              <a:t>10 to 15 drinks a day for men and 8 to 12 drinks a day for women</a:t>
            </a:r>
          </a:p>
        </p:txBody>
      </p:sp>
      <p:sp>
        <p:nvSpPr>
          <p:cNvPr id="9" name="Text Placeholder 8"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576024923"/>
      </p:ext>
    </p:extLst>
  </p:cSld>
  <p:clrMapOvr>
    <a:masterClrMapping/>
  </p:clrMapOvr>
</p:sld>
</file>

<file path=ppt/theme/theme1.xml><?xml version="1.0" encoding="utf-8"?>
<a:theme xmlns:a="http://schemas.openxmlformats.org/drawingml/2006/main" name="2016_Teague">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16_Teague" id="{1D856D90-F7AF-43C1-9FD4-146337462AFA}" vid="{E25E97A5-B454-4F42-A429-7008F01AA60D}"/>
    </a:ext>
  </a:ext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2016_Teague</Template>
  <TotalTime>2601</TotalTime>
  <Words>4828</Words>
  <Application>Microsoft Office PowerPoint</Application>
  <PresentationFormat>On-screen Show (4:3)</PresentationFormat>
  <Paragraphs>516</Paragraphs>
  <Slides>77</Slides>
  <Notes>2</Notes>
  <HiddenSlides>2</HiddenSlides>
  <MMClips>0</MMClips>
  <ScaleCrop>false</ScaleCrop>
  <HeadingPairs>
    <vt:vector size="6" baseType="variant">
      <vt:variant>
        <vt:lpstr>Fonts Used</vt:lpstr>
      </vt:variant>
      <vt:variant>
        <vt:i4>3</vt:i4>
      </vt:variant>
      <vt:variant>
        <vt:lpstr>Theme</vt:lpstr>
      </vt:variant>
      <vt:variant>
        <vt:i4>7</vt:i4>
      </vt:variant>
      <vt:variant>
        <vt:lpstr>Slide Titles</vt:lpstr>
      </vt:variant>
      <vt:variant>
        <vt:i4>77</vt:i4>
      </vt:variant>
    </vt:vector>
  </HeadingPairs>
  <TitlesOfParts>
    <vt:vector size="87" baseType="lpstr">
      <vt:lpstr>Arial</vt:lpstr>
      <vt:lpstr>Calibri</vt:lpstr>
      <vt:lpstr>Vectipede Rg</vt:lpstr>
      <vt:lpstr>2016_Teague</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9: Alcohol and Tobacco</vt:lpstr>
      <vt:lpstr>Understanding Alcohol Use</vt:lpstr>
      <vt:lpstr>Patterns of Alcohol Use</vt:lpstr>
      <vt:lpstr>Figure 9.1 What is “one drink”?</vt:lpstr>
      <vt:lpstr>Who Drinks? (1 of 2)</vt:lpstr>
      <vt:lpstr>Who Drinks? (2 of 2)</vt:lpstr>
      <vt:lpstr>Why Do Some People Have Problems with Alcohol?</vt:lpstr>
      <vt:lpstr>Drinking on the College Campus</vt:lpstr>
      <vt:lpstr>Binge Drinking and Extreme Drinking</vt:lpstr>
      <vt:lpstr>Consequences of Binge Drinking in College</vt:lpstr>
      <vt:lpstr>Why Do College Students Binge Drink?</vt:lpstr>
      <vt:lpstr>Pre-Gaming Drinking</vt:lpstr>
      <vt:lpstr>Spring Break Drinking</vt:lpstr>
      <vt:lpstr>Powdered Alcohol</vt:lpstr>
      <vt:lpstr>Flavored Alcohol</vt:lpstr>
      <vt:lpstr>Addressing the Problem</vt:lpstr>
      <vt:lpstr>Effects of Alcohol on the Body</vt:lpstr>
      <vt:lpstr>Alcohol on the Brain</vt:lpstr>
      <vt:lpstr>The Path of Alcohol in the Body (Figure 9.3)</vt:lpstr>
      <vt:lpstr>Alcohol Absorption</vt:lpstr>
      <vt:lpstr>Alcohol Metabolism</vt:lpstr>
      <vt:lpstr>Blood Alcohol Concentration</vt:lpstr>
      <vt:lpstr>Figure 9.4 Blood alcohol concentration over time.</vt:lpstr>
      <vt:lpstr>Gender Differences in Alcohol Absorption and Metabolism</vt:lpstr>
      <vt:lpstr>Rates and Effects of Alcohol Metabolism (1 of 2)</vt:lpstr>
      <vt:lpstr>Table 9.1 Stages of Effects of Alcohol</vt:lpstr>
      <vt:lpstr>Rates and Effects of Alcohol Metabolism (2 of 2)</vt:lpstr>
      <vt:lpstr>Effects of Alcohol Ingestion Fads</vt:lpstr>
      <vt:lpstr>Hangovers</vt:lpstr>
      <vt:lpstr>Table 9.2 What Happens When You Stop Drinking Alcohol?</vt:lpstr>
      <vt:lpstr>Medical Problems Associated with Alcohol Use (1 of 2)</vt:lpstr>
      <vt:lpstr>Medical Problems Associated with Alcohol Use (2 of 2)</vt:lpstr>
      <vt:lpstr>Social Problems Associated with Alcohol Use</vt:lpstr>
      <vt:lpstr>Alcohol Misuse, Abuse, and Dependence</vt:lpstr>
      <vt:lpstr>Another View: Health Benefits</vt:lpstr>
      <vt:lpstr>Treatment Options (1 of 2)</vt:lpstr>
      <vt:lpstr>Treatment Options (2 of 2)</vt:lpstr>
      <vt:lpstr>Are You at Risk?</vt:lpstr>
      <vt:lpstr>Developing a Behavior Change Plan</vt:lpstr>
      <vt:lpstr>Be an Advocate</vt:lpstr>
      <vt:lpstr>In Review: Alcohol</vt:lpstr>
      <vt:lpstr>Understanding Tobacco Use</vt:lpstr>
      <vt:lpstr>Who Smokes?  Patterns of Tobacco Use</vt:lpstr>
      <vt:lpstr>Figure 9.6 Percentages of U.S. adults who were smokers in 2015.</vt:lpstr>
      <vt:lpstr>Substances in Tobacco</vt:lpstr>
      <vt:lpstr>Cigarettes</vt:lpstr>
      <vt:lpstr>E-cigarettes</vt:lpstr>
      <vt:lpstr>Hookahs</vt:lpstr>
      <vt:lpstr>Cigars</vt:lpstr>
      <vt:lpstr>Pipes</vt:lpstr>
      <vt:lpstr>Smokeless Tobacco</vt:lpstr>
      <vt:lpstr>Dissolvable Tobacco Products</vt:lpstr>
      <vt:lpstr>Why Do People Smoke? (1 of 2)</vt:lpstr>
      <vt:lpstr>Why Do People Smoke? (2 of 2)</vt:lpstr>
      <vt:lpstr>Short-Term Effects</vt:lpstr>
      <vt:lpstr>Long-Term Effects</vt:lpstr>
      <vt:lpstr>Special Health Risks for Women</vt:lpstr>
      <vt:lpstr>Special Health Risks for Men</vt:lpstr>
      <vt:lpstr>Special Health Risks for Ethnic Minority Groups</vt:lpstr>
      <vt:lpstr>Benefits of Quitting</vt:lpstr>
      <vt:lpstr>Table 9.3 When You Quit Smoking (1 of 2)</vt:lpstr>
      <vt:lpstr>Table 9.3 When You Quit Smoking (2 of 2)</vt:lpstr>
      <vt:lpstr>Effects of Environmental Tobacco Smoke</vt:lpstr>
      <vt:lpstr>Quitting and Treatment Options (1 of 2)</vt:lpstr>
      <vt:lpstr>Quitting and Treatment Options (2 of 2)</vt:lpstr>
      <vt:lpstr>Table 9.4 What to Expect When You Quit (1 of 2)</vt:lpstr>
      <vt:lpstr>Table 9.4 What to Expect When You Quit (2 of 2)</vt:lpstr>
      <vt:lpstr>Confronting the Tobacco Challenge</vt:lpstr>
      <vt:lpstr>Lawsuits and Court Settlements</vt:lpstr>
      <vt:lpstr>Limiting Access to Tobacco</vt:lpstr>
      <vt:lpstr>FDA Regulation of Tobacco</vt:lpstr>
      <vt:lpstr>Public Health Warnings</vt:lpstr>
      <vt:lpstr>Tobacco-Free College Campuses</vt:lpstr>
      <vt:lpstr>In Review: Tobacco</vt:lpstr>
      <vt:lpstr>Accessibility Content: Text Alternatives For Images</vt:lpstr>
      <vt:lpstr>Appendix A</vt:lpstr>
      <vt:lpstr>Figure 9.6 Percentages of U.S. adults who were smokers in 2015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9 Alcohol and Tobacco</dc:title>
  <dc:creator>bekbek</dc:creator>
  <cp:lastModifiedBy>Jayachandran Raja</cp:lastModifiedBy>
  <cp:revision>156</cp:revision>
  <dcterms:created xsi:type="dcterms:W3CDTF">2012-06-28T16:17:21Z</dcterms:created>
  <dcterms:modified xsi:type="dcterms:W3CDTF">2018-10-09T09:41:05Z</dcterms:modified>
</cp:coreProperties>
</file>