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6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  <p:sldMasterId id="2147483791" r:id="rId2"/>
    <p:sldMasterId id="2147483808" r:id="rId3"/>
    <p:sldMasterId id="2147483831" r:id="rId4"/>
    <p:sldMasterId id="2147483853" r:id="rId5"/>
    <p:sldMasterId id="2147483858" r:id="rId6"/>
    <p:sldMasterId id="2147483863" r:id="rId7"/>
  </p:sldMasterIdLst>
  <p:notesMasterIdLst>
    <p:notesMasterId r:id="rId35"/>
  </p:notesMasterIdLst>
  <p:sldIdLst>
    <p:sldId id="301" r:id="rId8"/>
    <p:sldId id="257" r:id="rId9"/>
    <p:sldId id="296" r:id="rId10"/>
    <p:sldId id="258" r:id="rId11"/>
    <p:sldId id="297" r:id="rId12"/>
    <p:sldId id="261" r:id="rId13"/>
    <p:sldId id="262" r:id="rId14"/>
    <p:sldId id="298" r:id="rId15"/>
    <p:sldId id="299" r:id="rId16"/>
    <p:sldId id="300" r:id="rId17"/>
    <p:sldId id="263" r:id="rId18"/>
    <p:sldId id="266" r:id="rId19"/>
    <p:sldId id="267" r:id="rId20"/>
    <p:sldId id="269" r:id="rId21"/>
    <p:sldId id="271" r:id="rId22"/>
    <p:sldId id="274" r:id="rId23"/>
    <p:sldId id="293" r:id="rId24"/>
    <p:sldId id="278" r:id="rId25"/>
    <p:sldId id="279" r:id="rId26"/>
    <p:sldId id="280" r:id="rId27"/>
    <p:sldId id="289" r:id="rId28"/>
    <p:sldId id="294" r:id="rId29"/>
    <p:sldId id="281" r:id="rId30"/>
    <p:sldId id="284" r:id="rId31"/>
    <p:sldId id="290" r:id="rId32"/>
    <p:sldId id="285" r:id="rId33"/>
    <p:sldId id="295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316" autoAdjust="0"/>
  </p:normalViewPr>
  <p:slideViewPr>
    <p:cSldViewPr>
      <p:cViewPr varScale="1">
        <p:scale>
          <a:sx n="65" d="100"/>
          <a:sy n="65" d="100"/>
        </p:scale>
        <p:origin x="-111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57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5EA972-71E9-4082-A800-FD39A5EF1096}" type="datetimeFigureOut">
              <a:rPr lang="en-US"/>
              <a:pPr>
                <a:defRPr/>
              </a:pPr>
              <a:t>10/8/2018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AE84931-3E22-40D9-A7C7-6D138EDB7B8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033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43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8822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77094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800100" indent="-342900">
              <a:buFont typeface="Arial" panose="020B0604020202020204" pitchFamily="34" charset="0"/>
              <a:buChar char="•"/>
              <a:defRPr sz="24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1575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97196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76429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5401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356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684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99040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9591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1493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1367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04671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00740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126889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837088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339126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443337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63404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216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41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9668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10925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034002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2118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836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783486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532304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971641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872081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3237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5526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89192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811319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848991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720495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400337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406121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884013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266719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009005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232092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473672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491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651829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775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889368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136288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707305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732495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858647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271567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337484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8178076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081663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178297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4591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951536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177811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980725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617258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050561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934732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3715413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871625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2335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751374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998468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6711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69732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370480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7916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18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745935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22133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122015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91332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430879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761729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845937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140791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2960182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5257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1152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5839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7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122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866" r:id="rId16"/>
  </p:sldLayoutIdLst>
  <p:transition>
    <p:random/>
  </p:transition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821891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964103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  <p:sldLayoutId id="2147483830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9050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</a:t>
            </a: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Education.</a:t>
            </a:r>
          </a:p>
        </p:txBody>
      </p:sp>
    </p:spTree>
    <p:extLst>
      <p:ext uri="{BB962C8B-B14F-4D97-AF65-F5344CB8AC3E}">
        <p14:creationId xmlns:p14="http://schemas.microsoft.com/office/powerpoint/2010/main" val="355944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  <p:sldLayoutId id="2147483849" r:id="rId18"/>
    <p:sldLayoutId id="2147483850" r:id="rId19"/>
    <p:sldLayoutId id="2147483851" r:id="rId20"/>
    <p:sldLayoutId id="2147483852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68885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44656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 2019 McGraw-Hill </a:t>
            </a:r>
            <a:r>
              <a:rPr lang="en-US" sz="800" dirty="0">
                <a:solidFill>
                  <a:schemeClr val="bg1"/>
                </a:solidFill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200386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895600" y="3486150"/>
            <a:ext cx="6191250" cy="609600"/>
          </a:xfrm>
        </p:spPr>
        <p:txBody>
          <a:bodyPr/>
          <a:lstStyle/>
          <a:p>
            <a:r>
              <a:rPr lang="en-US" altLang="en-US" dirty="0"/>
              <a:t>8: Body Image</a:t>
            </a:r>
            <a:endParaRPr lang="en-US" altLang="en-US" dirty="0"/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276600" y="4210050"/>
            <a:ext cx="5638800" cy="692727"/>
          </a:xfrm>
        </p:spPr>
        <p:txBody>
          <a:bodyPr/>
          <a:lstStyle/>
          <a:p>
            <a:pPr eaLnBrk="1" hangingPunct="1"/>
            <a:r>
              <a:rPr lang="en-US" altLang="en-US" i="1" dirty="0"/>
              <a:t>Your Health Today</a:t>
            </a:r>
            <a:r>
              <a:rPr lang="en-US" altLang="en-US" dirty="0"/>
              <a:t>, 7th Edition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latin typeface="+mn-lt"/>
              </a:rPr>
              <a:t>© 2019 McGraw-Hill Education. All rights reserved. Authorized only for instructor use in the </a:t>
            </a:r>
            <a:r>
              <a:rPr lang="en-US" dirty="0" smtClean="0">
                <a:latin typeface="+mn-lt"/>
              </a:rPr>
              <a:t>classroom.</a:t>
            </a:r>
            <a:r>
              <a:rPr lang="en-US" baseline="0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No </a:t>
            </a:r>
            <a:r>
              <a:rPr lang="en-US" dirty="0">
                <a:latin typeface="+mn-lt"/>
              </a:rPr>
              <a:t>reproduction or further distribution permitted without the prior written consent of McGraw-Hill Education</a:t>
            </a:r>
            <a:r>
              <a:rPr lang="en-US" dirty="0" smtClean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603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Stages and Body Image (</a:t>
            </a:r>
            <a:r>
              <a:rPr lang="en-US" dirty="0" smtClean="0"/>
              <a:t>4 of 4)</a:t>
            </a:r>
            <a:endParaRPr lang="en-US" dirty="0"/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</p:spPr>
        <p:txBody>
          <a:bodyPr/>
          <a:lstStyle/>
          <a:p>
            <a:r>
              <a:rPr lang="en-US" dirty="0"/>
              <a:t>Changes in physical activity levels for females</a:t>
            </a:r>
          </a:p>
          <a:p>
            <a:pPr lvl="1"/>
            <a:r>
              <a:rPr lang="en-US" dirty="0"/>
              <a:t>Decrease physical activity and participation in sports</a:t>
            </a:r>
          </a:p>
          <a:p>
            <a:pPr lvl="1"/>
            <a:r>
              <a:rPr lang="en-US" dirty="0"/>
              <a:t>However, those that participate at elite levels, but not at nonelite levels, have an increased risk of eating disorders</a:t>
            </a:r>
          </a:p>
          <a:p>
            <a:r>
              <a:rPr lang="en-US" dirty="0"/>
              <a:t>Lifelong participation in noncompetitive activities have both physical and psychological benefits</a:t>
            </a:r>
            <a:endParaRPr lang="en-US" altLang="en-US" dirty="0"/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42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909" y="228600"/>
            <a:ext cx="7830182" cy="1069848"/>
          </a:xfrm>
        </p:spPr>
        <p:txBody>
          <a:bodyPr/>
          <a:lstStyle/>
          <a:p>
            <a:r>
              <a:rPr lang="en-US" dirty="0"/>
              <a:t>Disordered Eating and Eating Disorders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1229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Disordered eating behaviors </a:t>
            </a:r>
            <a:r>
              <a:rPr lang="en-US" altLang="en-US" dirty="0"/>
              <a:t>are common and widespread</a:t>
            </a:r>
          </a:p>
          <a:p>
            <a:pPr lvl="1"/>
            <a:r>
              <a:rPr lang="en-US" altLang="en-US" dirty="0"/>
              <a:t>Restrictive dieting, skipping meals, binge eating and purging, laxative abuse, etc.</a:t>
            </a:r>
          </a:p>
          <a:p>
            <a:pPr lvl="1"/>
            <a:r>
              <a:rPr lang="en-US" altLang="en-US" dirty="0"/>
              <a:t>May occur in response to emotional stress, an upcoming athletic event, concern about personal appearance, etc.</a:t>
            </a:r>
          </a:p>
          <a:p>
            <a:pPr lvl="1"/>
            <a:r>
              <a:rPr lang="en-US" altLang="en-US" dirty="0"/>
              <a:t>Disordered eating behaviors may or may not develop into a full-blown eating disorder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909" y="228600"/>
            <a:ext cx="7830182" cy="1069848"/>
          </a:xfrm>
        </p:spPr>
        <p:txBody>
          <a:bodyPr/>
          <a:lstStyle/>
          <a:p>
            <a:r>
              <a:rPr lang="en-US" dirty="0"/>
              <a:t>Disordered Eating and Eating Disorders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1331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Eating disorders </a:t>
            </a:r>
            <a:r>
              <a:rPr lang="en-US" altLang="en-US" dirty="0"/>
              <a:t>are chronic illnesses characterized by severely disturbed eating behaviors, distorted body image, and low self-esteem</a:t>
            </a:r>
          </a:p>
          <a:p>
            <a:pPr lvl="1"/>
            <a:r>
              <a:rPr lang="en-US" altLang="en-US" dirty="0"/>
              <a:t>Jeopardize physical and mental health</a:t>
            </a:r>
          </a:p>
          <a:p>
            <a:pPr lvl="1"/>
            <a:r>
              <a:rPr lang="en-US" altLang="en-US" dirty="0"/>
              <a:t>Occur primarily among people in Western industrialized countries</a:t>
            </a:r>
          </a:p>
          <a:p>
            <a:pPr lvl="1"/>
            <a:r>
              <a:rPr lang="en-US" altLang="en-US" dirty="0"/>
              <a:t>Occur in all ethnic, cultural, and socioeconomic groups</a:t>
            </a:r>
          </a:p>
          <a:p>
            <a:pPr lvl="1"/>
            <a:r>
              <a:rPr lang="en-US" altLang="en-US" dirty="0"/>
              <a:t>More prevalent when food is abundant and has taken on symbolic meanings such as comfort, love, belonging, fun, and control; and where being attractive means being thin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Contributing Factors</a:t>
            </a:r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Risk for eating disorders involves more than exposure to the thin ideal and social pressures to be thin</a:t>
            </a:r>
          </a:p>
          <a:p>
            <a:pPr lvl="1"/>
            <a:r>
              <a:rPr lang="en-US" altLang="en-US" dirty="0"/>
              <a:t>Gender is a risk factor, with being female increasing risk</a:t>
            </a:r>
          </a:p>
          <a:p>
            <a:pPr lvl="2"/>
            <a:r>
              <a:rPr lang="en-US" altLang="en-US" dirty="0"/>
              <a:t>Gay and bisexual men may be at greater risk than </a:t>
            </a:r>
            <a:br>
              <a:rPr lang="en-US" altLang="en-US" dirty="0"/>
            </a:br>
            <a:r>
              <a:rPr lang="en-US" altLang="en-US" dirty="0"/>
              <a:t>heterosexual males</a:t>
            </a:r>
          </a:p>
          <a:p>
            <a:pPr lvl="1"/>
            <a:r>
              <a:rPr lang="en-US" altLang="en-US" dirty="0"/>
              <a:t>Family history of eating disorders, depression, substance abuse, anxiety, obsessive-compulsive disorder, or obesity increases risk</a:t>
            </a:r>
          </a:p>
          <a:p>
            <a:pPr lvl="1"/>
            <a:r>
              <a:rPr lang="en-US" altLang="en-US" dirty="0"/>
              <a:t>There are links to depression and anxiety, although the relationship appears complicated</a:t>
            </a:r>
          </a:p>
        </p:txBody>
      </p:sp>
      <p:sp>
        <p:nvSpPr>
          <p:cNvPr id="2" name="Text Placeholder 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Diagnosing Eating Disorders (</a:t>
            </a:r>
            <a:r>
              <a:rPr lang="en-US" dirty="0" smtClean="0"/>
              <a:t>1 of 3)</a:t>
            </a:r>
            <a:endParaRPr lang="en-US" dirty="0"/>
          </a:p>
        </p:txBody>
      </p:sp>
      <p:sp>
        <p:nvSpPr>
          <p:cNvPr id="174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Anorexia nervosa</a:t>
            </a:r>
            <a:r>
              <a:rPr lang="en-US" altLang="en-US" dirty="0"/>
              <a:t>: distortion of body image and refusal to maintain a minimally normal body weight</a:t>
            </a:r>
          </a:p>
          <a:p>
            <a:pPr lvl="1"/>
            <a:r>
              <a:rPr lang="en-US" altLang="en-US" dirty="0"/>
              <a:t>Restriction of energy intake relative to requirements</a:t>
            </a:r>
          </a:p>
          <a:p>
            <a:pPr lvl="1"/>
            <a:r>
              <a:rPr lang="en-US" altLang="en-US" dirty="0"/>
              <a:t>Intense fear of gaining weight or becoming fat even though underweight, or interfering with weight gain</a:t>
            </a:r>
          </a:p>
          <a:p>
            <a:pPr lvl="1"/>
            <a:r>
              <a:rPr lang="en-US" altLang="en-US" dirty="0"/>
              <a:t>Disturbance in the way body weight or shape is experienced, undue influence of body weight on self-evaluation, or denial of the seriousness of low body weight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Diagnosing Eating Disorders (</a:t>
            </a:r>
            <a:r>
              <a:rPr lang="en-US" dirty="0" smtClean="0"/>
              <a:t>2 of 3)</a:t>
            </a:r>
            <a:endParaRPr lang="en-US" dirty="0"/>
          </a:p>
        </p:txBody>
      </p:sp>
      <p:sp>
        <p:nvSpPr>
          <p:cNvPr id="1945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Bulimia nervosa</a:t>
            </a:r>
            <a:r>
              <a:rPr lang="en-US" altLang="en-US" dirty="0"/>
              <a:t>: distortion of body image and repeated episodes of binge eating, usually followed by purging</a:t>
            </a:r>
          </a:p>
          <a:p>
            <a:pPr lvl="1"/>
            <a:r>
              <a:rPr lang="en-US" altLang="en-US" dirty="0"/>
              <a:t>Recurrent episodes of binge eating accompanied by a sense </a:t>
            </a:r>
            <a:br>
              <a:rPr lang="en-US" altLang="en-US" dirty="0"/>
            </a:br>
            <a:r>
              <a:rPr lang="en-US" altLang="en-US" dirty="0"/>
              <a:t>of lack of control</a:t>
            </a:r>
          </a:p>
          <a:p>
            <a:pPr lvl="1"/>
            <a:r>
              <a:rPr lang="en-US" altLang="en-US" dirty="0"/>
              <a:t>Recurrent inappropriate compensatory behavior, such as </a:t>
            </a:r>
            <a:br>
              <a:rPr lang="en-US" altLang="en-US" dirty="0"/>
            </a:br>
            <a:r>
              <a:rPr lang="en-US" altLang="en-US" dirty="0"/>
              <a:t>self-induced vomiting, misuse of medications, fasting, or excessive exercise</a:t>
            </a:r>
          </a:p>
          <a:p>
            <a:pPr lvl="1"/>
            <a:r>
              <a:rPr lang="en-US" altLang="en-US" dirty="0"/>
              <a:t>Episodes occurring at least once a week for three months</a:t>
            </a:r>
          </a:p>
          <a:p>
            <a:pPr lvl="1"/>
            <a:r>
              <a:rPr lang="en-US" altLang="en-US" dirty="0"/>
              <a:t>Self-evaluation unduly influenced by body shape and weight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Diagnosing Eating Disorders (</a:t>
            </a:r>
            <a:r>
              <a:rPr lang="en-US" dirty="0" smtClean="0"/>
              <a:t>3 of 3)</a:t>
            </a:r>
            <a:endParaRPr lang="en-US" dirty="0"/>
          </a:p>
        </p:txBody>
      </p:sp>
      <p:sp>
        <p:nvSpPr>
          <p:cNvPr id="2253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Binge eating disorder</a:t>
            </a:r>
            <a:r>
              <a:rPr lang="en-US" altLang="en-US" dirty="0"/>
              <a:t>: binge eating behavior without the vomiting or purging of bulimia</a:t>
            </a:r>
          </a:p>
          <a:p>
            <a:pPr lvl="1"/>
            <a:r>
              <a:rPr lang="en-US" altLang="en-US" dirty="0"/>
              <a:t>Individuals afflicted can be normal weight or overweight, but if undiagnosed, they often eventually become obese</a:t>
            </a:r>
          </a:p>
          <a:p>
            <a:pPr lvl="1"/>
            <a:r>
              <a:rPr lang="en-US" altLang="en-US" dirty="0"/>
              <a:t>Recurrent episodes of rapid binge eating alone, when not hungry and until uncomfortably full; and feeling disgusted, depressed, or guilty about overeating</a:t>
            </a:r>
          </a:p>
          <a:p>
            <a:pPr lvl="1"/>
            <a:r>
              <a:rPr lang="en-US" altLang="en-US" dirty="0"/>
              <a:t>Marked distress about binge eating</a:t>
            </a:r>
          </a:p>
          <a:p>
            <a:pPr lvl="1"/>
            <a:r>
              <a:rPr lang="en-US" altLang="en-US" dirty="0"/>
              <a:t>Episodes at least once a week for three months</a:t>
            </a:r>
          </a:p>
          <a:p>
            <a:pPr lvl="1"/>
            <a:r>
              <a:rPr lang="en-US" altLang="en-US" dirty="0"/>
              <a:t>Binge eating not associated with inappropriate compensatory behaviors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Health Consequences of Eating Disorders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Anorexia carries the highest death rate of all psychiatric diagnoses</a:t>
            </a:r>
          </a:p>
          <a:p>
            <a:pPr lvl="1"/>
            <a:r>
              <a:rPr lang="en-US" dirty="0"/>
              <a:t>Some complications may not be reversible</a:t>
            </a:r>
          </a:p>
          <a:p>
            <a:pPr lvl="1"/>
            <a:r>
              <a:rPr lang="en-US" dirty="0"/>
              <a:t>Decreased bone calcium (osteoporosis) is one of the most serious long-term effects</a:t>
            </a:r>
          </a:p>
          <a:p>
            <a:r>
              <a:rPr lang="en-US" dirty="0"/>
              <a:t>Bulimia is associated with electrolyte imbalance and can be deadly due to low potassium</a:t>
            </a:r>
          </a:p>
          <a:p>
            <a:r>
              <a:rPr lang="en-US" dirty="0"/>
              <a:t>Consequences of binge eating disorder are related primarily to obesity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47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Treating Disordered </a:t>
            </a:r>
            <a:r>
              <a:rPr lang="en-US" dirty="0" smtClean="0"/>
              <a:t>Eating</a:t>
            </a:r>
            <a:r>
              <a:rPr lang="en-US" baseline="0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Eating Disorders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2560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Aside from osteoporosis, most of the negative health conditions associated with anorexia and bulimia are reversible</a:t>
            </a:r>
          </a:p>
          <a:p>
            <a:r>
              <a:rPr lang="en-US" altLang="en-US" dirty="0"/>
              <a:t>Keys to recovery are:</a:t>
            </a:r>
          </a:p>
          <a:p>
            <a:pPr lvl="1"/>
            <a:r>
              <a:rPr lang="en-US" altLang="en-US" dirty="0"/>
              <a:t>Early intervention</a:t>
            </a:r>
          </a:p>
          <a:p>
            <a:pPr lvl="1"/>
            <a:r>
              <a:rPr lang="en-US" altLang="en-US" dirty="0"/>
              <a:t>Lower incidence of purging behavior</a:t>
            </a:r>
          </a:p>
          <a:p>
            <a:pPr lvl="1"/>
            <a:r>
              <a:rPr lang="en-US" altLang="en-US" dirty="0"/>
              <a:t>Support and participation of family members and loved ones</a:t>
            </a:r>
          </a:p>
          <a:p>
            <a:pPr lvl="1"/>
            <a:r>
              <a:rPr lang="en-US" altLang="en-US" dirty="0"/>
              <a:t>Lack of other diagnosed psychological problems</a:t>
            </a:r>
          </a:p>
        </p:txBody>
      </p:sp>
      <p:sp>
        <p:nvSpPr>
          <p:cNvPr id="2" name="Text Placeholder 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Treating Disordered </a:t>
            </a:r>
            <a:r>
              <a:rPr lang="en-US" dirty="0" smtClean="0"/>
              <a:t>Eating</a:t>
            </a:r>
            <a:r>
              <a:rPr lang="en-US" baseline="0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Eating Disorders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2662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First step is to recognize the problem</a:t>
            </a:r>
          </a:p>
          <a:p>
            <a:r>
              <a:rPr lang="en-US" altLang="en-US" dirty="0"/>
              <a:t>Effective treatment often involves a multidisciplinary or multimodality team</a:t>
            </a:r>
          </a:p>
          <a:p>
            <a:pPr lvl="1"/>
            <a:r>
              <a:rPr lang="en-US" altLang="en-US" dirty="0"/>
              <a:t>Severe weight loss or another medical abnormality may require hospitalization</a:t>
            </a:r>
          </a:p>
          <a:p>
            <a:r>
              <a:rPr lang="en-US" altLang="en-US" dirty="0"/>
              <a:t>Once weight is stabilized:</a:t>
            </a:r>
          </a:p>
          <a:p>
            <a:pPr lvl="1"/>
            <a:r>
              <a:rPr lang="en-US" altLang="en-US" dirty="0"/>
              <a:t>Psychotherapy</a:t>
            </a:r>
          </a:p>
          <a:p>
            <a:pPr lvl="1"/>
            <a:r>
              <a:rPr lang="en-US" altLang="en-US" dirty="0"/>
              <a:t>Behavior relearning and modification</a:t>
            </a:r>
          </a:p>
          <a:p>
            <a:pPr lvl="1"/>
            <a:r>
              <a:rPr lang="en-US" altLang="en-US" dirty="0"/>
              <a:t>Nutritional rehabilitation and education </a:t>
            </a:r>
          </a:p>
          <a:p>
            <a:pPr lvl="1"/>
            <a:r>
              <a:rPr lang="en-US" altLang="en-US" dirty="0"/>
              <a:t>In some cases, medication</a:t>
            </a:r>
          </a:p>
        </p:txBody>
      </p:sp>
      <p:sp>
        <p:nvSpPr>
          <p:cNvPr id="2" name="Text Placeholder 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Shapes Body Image?</a:t>
            </a:r>
          </a:p>
        </p:txBody>
      </p:sp>
      <p:sp>
        <p:nvSpPr>
          <p:cNvPr id="40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Body image </a:t>
            </a:r>
            <a:r>
              <a:rPr lang="en-US" altLang="en-US" dirty="0"/>
              <a:t>is the mental representation that a person has of his or her own body, including perceptions, attitudes, thoughts, emotions, and actions</a:t>
            </a:r>
          </a:p>
          <a:p>
            <a:r>
              <a:rPr lang="en-US" altLang="en-US" dirty="0"/>
              <a:t>Culture has a strong influence on body image</a:t>
            </a:r>
          </a:p>
          <a:p>
            <a:r>
              <a:rPr lang="en-US" altLang="en-US" dirty="0"/>
              <a:t>Advertising industry and the media are relentless in selling the American consumer an image of the ideal body</a:t>
            </a:r>
          </a:p>
        </p:txBody>
      </p:sp>
      <p:sp>
        <p:nvSpPr>
          <p:cNvPr id="11" name="Text Placeholder 10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 Dysmorphic Disorder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Body dysmorphic disorder</a:t>
            </a:r>
            <a:r>
              <a:rPr lang="en-US" altLang="en-US" dirty="0"/>
              <a:t>: preoccupation with an imagined or exaggerated defect in appearance</a:t>
            </a:r>
          </a:p>
          <a:p>
            <a:pPr lvl="1"/>
            <a:r>
              <a:rPr lang="en-US" altLang="en-US" dirty="0"/>
              <a:t>Perceived flaw not observable or appears slight to others</a:t>
            </a:r>
          </a:p>
          <a:p>
            <a:pPr lvl="1"/>
            <a:r>
              <a:rPr lang="en-US" altLang="en-US" dirty="0"/>
              <a:t>Repetitive behaviors or mental acts in response to appearance concerns</a:t>
            </a:r>
          </a:p>
          <a:p>
            <a:pPr lvl="1"/>
            <a:r>
              <a:rPr lang="en-US" altLang="en-US" dirty="0"/>
              <a:t>Preoccupation causes significant distress or impairment and is not accounted for by another mental disorder</a:t>
            </a:r>
          </a:p>
          <a:p>
            <a:pPr lvl="1"/>
            <a:r>
              <a:rPr lang="en-US" altLang="en-US" dirty="0"/>
              <a:t>Preoccupation in men tends to be about genitals, muscle mass, and hair</a:t>
            </a:r>
          </a:p>
          <a:p>
            <a:pPr lvl="1"/>
            <a:r>
              <a:rPr lang="en-US" altLang="en-US" dirty="0"/>
              <a:t>Preoccupation in women tends to be about breasts, thighs, and legs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Body Dysmorphic Disorder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2867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Muscle dysmorphia is a subcategory that appears predominantly in men obsessed with working out</a:t>
            </a:r>
          </a:p>
          <a:p>
            <a:pPr lvl="1"/>
            <a:r>
              <a:rPr lang="en-US" altLang="en-US" dirty="0"/>
              <a:t>May be related to obsessive-compulsive disorder</a:t>
            </a:r>
          </a:p>
          <a:p>
            <a:r>
              <a:rPr lang="en-US" altLang="en-US" dirty="0"/>
              <a:t>Some people turn to cosmetic surgery to correct the supposed flaw in their appearance</a:t>
            </a:r>
          </a:p>
          <a:p>
            <a:pPr lvl="1"/>
            <a:r>
              <a:rPr lang="en-US" altLang="en-US" dirty="0"/>
              <a:t>Not everyone who uses cosmetic surgery has this disorder</a:t>
            </a:r>
          </a:p>
          <a:p>
            <a:pPr lvl="1"/>
            <a:r>
              <a:rPr lang="en-US" altLang="en-US" dirty="0"/>
              <a:t>Cosmetic surgery can also have psychological and physical benefits</a:t>
            </a:r>
          </a:p>
          <a:p>
            <a:r>
              <a:rPr lang="en-US" altLang="en-US" dirty="0"/>
              <a:t>Some people use body art to express themselves</a:t>
            </a:r>
          </a:p>
          <a:p>
            <a:pPr lvl="1"/>
            <a:r>
              <a:rPr lang="en-US" altLang="en-US" dirty="0"/>
              <a:t>Among people with tattoos, about one in five is dissatisfied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Disorders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Exercise disorders, on the rise, may exist in conjunction with eating disorders or by themselves</a:t>
            </a:r>
          </a:p>
          <a:p>
            <a:r>
              <a:rPr lang="en-US" dirty="0"/>
              <a:t>Excessive exercise is often not supported by calorie intake</a:t>
            </a:r>
          </a:p>
          <a:p>
            <a:r>
              <a:rPr lang="en-US" dirty="0"/>
              <a:t>Treatment is similar to that for eating disorders, with a focus on increasing caloric intake or decreasing activity level until a balance is reached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6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 Disorders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altLang="en-US" b="1" dirty="0"/>
              <a:t>Female athlete triad</a:t>
            </a:r>
            <a:r>
              <a:rPr lang="en-US" altLang="en-US" dirty="0"/>
              <a:t>: interrelated conditions of disordered eating, amenorrhea (cessation of menstruation), and osteoporosis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Excessive exercise to lose weight or attain a lean body appearance to fit a specific athletic image or improve performance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Female athletes need to understand the importance of good eating habits and moderation in exercise</a:t>
            </a:r>
          </a:p>
          <a:p>
            <a:pPr lvl="1">
              <a:spcBef>
                <a:spcPts val="600"/>
              </a:spcBef>
            </a:pPr>
            <a:r>
              <a:rPr lang="en-US" altLang="en-US" dirty="0"/>
              <a:t>Male athletes are susceptible to a similar condition</a:t>
            </a:r>
          </a:p>
        </p:txBody>
      </p:sp>
      <p:sp>
        <p:nvSpPr>
          <p:cNvPr id="2" name="Text Placeholder 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Promoting Healthy </a:t>
            </a:r>
            <a:r>
              <a:rPr lang="en-US" dirty="0" smtClean="0"/>
              <a:t>Eating</a:t>
            </a:r>
            <a:r>
              <a:rPr lang="en-US" baseline="0" dirty="0" smtClean="0"/>
              <a:t> </a:t>
            </a:r>
            <a:r>
              <a:rPr lang="en-US" dirty="0" smtClean="0"/>
              <a:t>and a Healthy </a:t>
            </a:r>
            <a:r>
              <a:rPr lang="en-US" dirty="0"/>
              <a:t>Body Image</a:t>
            </a:r>
          </a:p>
        </p:txBody>
      </p:sp>
      <p:sp>
        <p:nvSpPr>
          <p:cNvPr id="317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Individual attitudes and actions:</a:t>
            </a:r>
          </a:p>
          <a:p>
            <a:pPr lvl="1"/>
            <a:r>
              <a:rPr lang="en-US" altLang="en-US" dirty="0"/>
              <a:t>Value yourself based on your goals, talents, and strengths rather than your body shape or weight</a:t>
            </a:r>
          </a:p>
          <a:p>
            <a:pPr lvl="1"/>
            <a:r>
              <a:rPr lang="en-US" altLang="en-US" dirty="0"/>
              <a:t>Look critically at the images and messages you receive from people and the media</a:t>
            </a:r>
          </a:p>
          <a:p>
            <a:pPr lvl="1"/>
            <a:r>
              <a:rPr lang="en-US" altLang="en-US" dirty="0"/>
              <a:t>Develop healthy stress-management skills</a:t>
            </a:r>
          </a:p>
          <a:p>
            <a:pPr lvl="1"/>
            <a:r>
              <a:rPr lang="en-US" altLang="en-US" dirty="0"/>
              <a:t>Avoid judging yourself or others</a:t>
            </a:r>
          </a:p>
          <a:p>
            <a:pPr lvl="1"/>
            <a:r>
              <a:rPr lang="en-US" altLang="en-US" dirty="0"/>
              <a:t>Challenge others to speak positively about their bodies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College Initiatives</a:t>
            </a:r>
          </a:p>
        </p:txBody>
      </p:sp>
      <p:sp>
        <p:nvSpPr>
          <p:cNvPr id="327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Prevention efforts should include both individual measures and campus-wide activities</a:t>
            </a:r>
          </a:p>
          <a:p>
            <a:r>
              <a:rPr lang="en-US" altLang="en-US" dirty="0"/>
              <a:t>Residence advisors, professors, coaches, trainers, and other college staff can be trained to watch for problems</a:t>
            </a:r>
          </a:p>
          <a:p>
            <a:r>
              <a:rPr lang="en-US" altLang="en-US" dirty="0"/>
              <a:t>Health and counseling services can be visible and accessible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Public Health Approaches</a:t>
            </a:r>
            <a:endParaRPr lang="en-US" sz="1400" dirty="0"/>
          </a:p>
        </p:txBody>
      </p:sp>
      <p:sp>
        <p:nvSpPr>
          <p:cNvPr id="337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Focus on raising awareness about eating disorders and changing widely accepted social norms</a:t>
            </a:r>
          </a:p>
          <a:p>
            <a:r>
              <a:rPr lang="en-US" altLang="en-US" dirty="0"/>
              <a:t>Develop organizations and programs to promote healthy body image and lifestyle patterns 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Review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What is body image, and how is it determined?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What is disordered eating, and what are eating disorders?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Why do people develop eating disorders?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How are eating disorders treated?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What is body dysmorphic disorder?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What are exercise disorders?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What are individual and public ways to promote healthy eating and healthy body images?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43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Body Image</a:t>
            </a:r>
            <a:endParaRPr lang="en-US" sz="1400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Positive body image is associated with enhanced well-being, body satisfaction, and healthy eating behaviors</a:t>
            </a:r>
          </a:p>
          <a:p>
            <a:pPr lvl="1"/>
            <a:r>
              <a:rPr lang="en-US" dirty="0"/>
              <a:t>Developing body appreciation means focusing on the features and functions of your body that you consider assets</a:t>
            </a:r>
          </a:p>
          <a:p>
            <a:pPr lvl="1"/>
            <a:r>
              <a:rPr lang="en-US" dirty="0"/>
              <a:t>Appreciate what you can do physically, socially, spiritually, and intellectually and don’t think of your body as simply an object to be observed and manipulated by others</a:t>
            </a:r>
          </a:p>
          <a:p>
            <a:pPr lvl="1"/>
            <a:r>
              <a:rPr lang="en-US" dirty="0"/>
              <a:t>Allows for self-care because you see your body as part of you</a:t>
            </a:r>
          </a:p>
          <a:p>
            <a:r>
              <a:rPr lang="en-US" dirty="0"/>
              <a:t>Essential to maintaining a positive body image is interpreting information in a body-protective manner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84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 and Body Image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Western social constructs for females and males have long been presented in binary, stereotyped ways</a:t>
            </a:r>
          </a:p>
          <a:p>
            <a:r>
              <a:rPr lang="en-US" altLang="en-US" dirty="0"/>
              <a:t>Historically, women faced societal pressures to submit to anything to reach the ideal of beauty</a:t>
            </a:r>
          </a:p>
          <a:p>
            <a:pPr lvl="1"/>
            <a:r>
              <a:rPr lang="en-US" altLang="en-US" dirty="0"/>
              <a:t>Despite progress, our culture still strongly values its ideal of beauty with a focus on a woman’s appearance rather than her abilities or performance</a:t>
            </a:r>
          </a:p>
          <a:p>
            <a:pPr lvl="1"/>
            <a:r>
              <a:rPr lang="en-US" altLang="en-US" dirty="0"/>
              <a:t>When women internalize narrow media presentations of the “ideal,” they are less accepting of and satisfied with of their bodies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Gender and Body Image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For men the opposite is true; historically, masculine imagery has emphasized body function and achievement rather than appearance</a:t>
            </a:r>
          </a:p>
          <a:p>
            <a:r>
              <a:rPr lang="en-US" altLang="en-US" dirty="0"/>
              <a:t>Today, there is a greater focus on a man’s physique over his accomplishments</a:t>
            </a:r>
          </a:p>
          <a:p>
            <a:r>
              <a:rPr lang="en-US" altLang="en-US" dirty="0"/>
              <a:t>Society’s “ideal” male body shape has become more unrealistic, distorted, and extreme</a:t>
            </a:r>
          </a:p>
          <a:p>
            <a:pPr lvl="1"/>
            <a:r>
              <a:rPr lang="en-US" altLang="en-US" dirty="0"/>
              <a:t>Men who buy into this cultural stereotype are more likely to have feelings of inadequacy and body dissatisfaction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76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Race, Ethnicity, and Body Image</a:t>
            </a:r>
          </a:p>
        </p:txBody>
      </p:sp>
      <p:sp>
        <p:nvSpPr>
          <p:cNvPr id="102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Intersecting identity roles are critical to the way people internalize media messaging</a:t>
            </a:r>
          </a:p>
          <a:p>
            <a:pPr lvl="1"/>
            <a:r>
              <a:rPr lang="en-US" altLang="en-US" dirty="0"/>
              <a:t>White women typically experience greater body dissatisfaction and eating disturbance</a:t>
            </a:r>
          </a:p>
          <a:p>
            <a:pPr lvl="1"/>
            <a:r>
              <a:rPr lang="en-US" altLang="en-US" dirty="0"/>
              <a:t>African American men and women fairly consistently report less body image dissatisfaction</a:t>
            </a:r>
          </a:p>
          <a:p>
            <a:pPr lvl="1"/>
            <a:r>
              <a:rPr lang="en-US" altLang="en-US" dirty="0"/>
              <a:t>Black women often describe beauty more holistically, encompassing personality traits, not just physical ones</a:t>
            </a:r>
          </a:p>
          <a:p>
            <a:pPr lvl="1"/>
            <a:r>
              <a:rPr lang="en-US" altLang="en-US" dirty="0"/>
              <a:t>Studies about Asian American and Hispanic women are inconsistent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Stages and Body Image (</a:t>
            </a:r>
            <a:r>
              <a:rPr lang="en-US" dirty="0" smtClean="0"/>
              <a:t>1 of 4)</a:t>
            </a:r>
            <a:endParaRPr lang="en-US" dirty="0"/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Adolescence is a critical phase of identity formation</a:t>
            </a:r>
          </a:p>
          <a:p>
            <a:pPr lvl="1"/>
            <a:r>
              <a:rPr lang="en-US" altLang="en-US" dirty="0"/>
              <a:t>Exploring new relationships and new friends, sexual experiences, and peer dynamics</a:t>
            </a:r>
          </a:p>
          <a:p>
            <a:pPr lvl="1"/>
            <a:r>
              <a:rPr lang="en-US" altLang="en-US" dirty="0"/>
              <a:t>Beliefs and concerns about what is attractive to partners start to develop and gain importance</a:t>
            </a:r>
          </a:p>
          <a:p>
            <a:pPr lvl="1"/>
            <a:r>
              <a:rPr lang="en-US" altLang="en-US" dirty="0"/>
              <a:t>Formation of gender identity and sexual identity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Stages and Body Image (</a:t>
            </a:r>
            <a:r>
              <a:rPr lang="en-US" dirty="0" smtClean="0"/>
              <a:t>2 of 4)</a:t>
            </a:r>
            <a:endParaRPr lang="en-US" dirty="0"/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</p:spPr>
        <p:txBody>
          <a:bodyPr/>
          <a:lstStyle/>
          <a:p>
            <a:r>
              <a:rPr lang="en-US" altLang="en-US" dirty="0"/>
              <a:t>Physical changes of puberty happen alongside sexual identity and gender identity formation</a:t>
            </a:r>
          </a:p>
          <a:p>
            <a:pPr lvl="1"/>
            <a:r>
              <a:rPr lang="en-US" altLang="en-US" dirty="0"/>
              <a:t>For girls, body fat increases from about 12% to about 25% moving them away from the female image “ideal”</a:t>
            </a:r>
          </a:p>
          <a:p>
            <a:pPr lvl="1"/>
            <a:r>
              <a:rPr lang="en-US" altLang="en-US" dirty="0"/>
              <a:t>For boys, puberty increases muscle mass and definition, moving them toward the male image “ideal”</a:t>
            </a:r>
          </a:p>
          <a:p>
            <a:pPr lvl="1"/>
            <a:r>
              <a:rPr lang="en-US" altLang="en-US" dirty="0"/>
              <a:t>Timing of puberty appears to play a role in the development of body appreciation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13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Stages and Body Image (</a:t>
            </a:r>
            <a:r>
              <a:rPr lang="en-US" dirty="0" smtClean="0"/>
              <a:t>3 of 4)</a:t>
            </a:r>
            <a:endParaRPr lang="en-US" dirty="0"/>
          </a:p>
        </p:txBody>
      </p:sp>
      <p:sp>
        <p:nvSpPr>
          <p:cNvPr id="11267" name="Text Placeholder 99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</p:spPr>
        <p:txBody>
          <a:bodyPr/>
          <a:lstStyle/>
          <a:p>
            <a:r>
              <a:rPr lang="en-US" altLang="en-US" dirty="0"/>
              <a:t>Majority of research on body image, disordered eating, and eating disorders has focused on cisgender youth</a:t>
            </a:r>
          </a:p>
          <a:p>
            <a:pPr lvl="1"/>
            <a:r>
              <a:rPr lang="en-US" altLang="en-US" dirty="0"/>
              <a:t>Identify with the gender assigned at birth</a:t>
            </a:r>
          </a:p>
          <a:p>
            <a:r>
              <a:rPr lang="en-US" altLang="en-US" dirty="0"/>
              <a:t>For trans or gender-conflicted youth, puberty presents an increased risk in many areas</a:t>
            </a:r>
          </a:p>
          <a:p>
            <a:pPr lvl="1"/>
            <a:r>
              <a:rPr lang="en-US" dirty="0"/>
              <a:t>Conflict between their biological and desired gender</a:t>
            </a:r>
          </a:p>
          <a:p>
            <a:pPr lvl="1"/>
            <a:r>
              <a:rPr lang="en-US" dirty="0"/>
              <a:t>Developing sex characteristics can be very stressful and lead to disordered eating patterns and other forms of self harm in attempts to control these changes</a:t>
            </a:r>
            <a:endParaRPr lang="en-US" altLang="en-US" dirty="0"/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65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1755</TotalTime>
  <Words>1737</Words>
  <Application>Microsoft Office PowerPoint</Application>
  <PresentationFormat>On-screen Show (4:3)</PresentationFormat>
  <Paragraphs>154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8: Body Image</vt:lpstr>
      <vt:lpstr>What Shapes Body Image?</vt:lpstr>
      <vt:lpstr>Positive Body Image</vt:lpstr>
      <vt:lpstr>Gender and Body Image (1 of 2)</vt:lpstr>
      <vt:lpstr>Gender and Body Image (2 of 2)</vt:lpstr>
      <vt:lpstr>Race, Ethnicity, and Body Image</vt:lpstr>
      <vt:lpstr>Life Stages and Body Image (1 of 4)</vt:lpstr>
      <vt:lpstr>Life Stages and Body Image (2 of 4)</vt:lpstr>
      <vt:lpstr>Life Stages and Body Image (3 of 4)</vt:lpstr>
      <vt:lpstr>Life Stages and Body Image (4 of 4)</vt:lpstr>
      <vt:lpstr>Disordered Eating and Eating Disorders (1 of 2)</vt:lpstr>
      <vt:lpstr>Disordered Eating and Eating Disorders (2 of 2)</vt:lpstr>
      <vt:lpstr>Contributing Factors</vt:lpstr>
      <vt:lpstr>Diagnosing Eating Disorders (1 of 3)</vt:lpstr>
      <vt:lpstr>Diagnosing Eating Disorders (2 of 3)</vt:lpstr>
      <vt:lpstr>Diagnosing Eating Disorders (3 of 3)</vt:lpstr>
      <vt:lpstr>Health Consequences of Eating Disorders</vt:lpstr>
      <vt:lpstr>Treating Disordered Eating and Eating Disorders (1 of 2)</vt:lpstr>
      <vt:lpstr>Treating Disordered Eating and Eating Disorders (2 of 2)</vt:lpstr>
      <vt:lpstr>Body Dysmorphic Disorder (1 of 2)</vt:lpstr>
      <vt:lpstr>Body Dysmorphic Disorder (2 of 2)</vt:lpstr>
      <vt:lpstr>Exercise Disorders (1 of 2)</vt:lpstr>
      <vt:lpstr>Exercise Disorders (2 of 2)</vt:lpstr>
      <vt:lpstr>Promoting Healthy Eating and a Healthy Body Image</vt:lpstr>
      <vt:lpstr>College Initiatives</vt:lpstr>
      <vt:lpstr>Public Health Approaches</vt:lpstr>
      <vt:lpstr>In Review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 Body Image</dc:title>
  <dc:creator>bekbek</dc:creator>
  <cp:lastModifiedBy>CD</cp:lastModifiedBy>
  <cp:revision>72</cp:revision>
  <dcterms:created xsi:type="dcterms:W3CDTF">2012-06-28T15:33:29Z</dcterms:created>
  <dcterms:modified xsi:type="dcterms:W3CDTF">2018-10-08T10:19:41Z</dcterms:modified>
</cp:coreProperties>
</file>