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  <p:sldMasterId id="2147483803" r:id="rId2"/>
    <p:sldMasterId id="2147483820" r:id="rId3"/>
    <p:sldMasterId id="2147483843" r:id="rId4"/>
    <p:sldMasterId id="2147483865" r:id="rId5"/>
    <p:sldMasterId id="2147483870" r:id="rId6"/>
    <p:sldMasterId id="2147483875" r:id="rId7"/>
  </p:sldMasterIdLst>
  <p:notesMasterIdLst>
    <p:notesMasterId r:id="rId44"/>
  </p:notesMasterIdLst>
  <p:sldIdLst>
    <p:sldId id="301" r:id="rId8"/>
    <p:sldId id="261" r:id="rId9"/>
    <p:sldId id="257" r:id="rId10"/>
    <p:sldId id="293" r:id="rId11"/>
    <p:sldId id="278" r:id="rId12"/>
    <p:sldId id="259" r:id="rId13"/>
    <p:sldId id="260" r:id="rId14"/>
    <p:sldId id="262" r:id="rId15"/>
    <p:sldId id="263" r:id="rId16"/>
    <p:sldId id="264" r:id="rId17"/>
    <p:sldId id="265" r:id="rId18"/>
    <p:sldId id="266" r:id="rId19"/>
    <p:sldId id="280" r:id="rId20"/>
    <p:sldId id="292" r:id="rId21"/>
    <p:sldId id="294" r:id="rId22"/>
    <p:sldId id="281" r:id="rId23"/>
    <p:sldId id="282" r:id="rId24"/>
    <p:sldId id="283" r:id="rId25"/>
    <p:sldId id="267" r:id="rId26"/>
    <p:sldId id="269" r:id="rId27"/>
    <p:sldId id="288" r:id="rId28"/>
    <p:sldId id="270" r:id="rId29"/>
    <p:sldId id="271" r:id="rId30"/>
    <p:sldId id="272" r:id="rId31"/>
    <p:sldId id="273" r:id="rId32"/>
    <p:sldId id="296" r:id="rId33"/>
    <p:sldId id="274" r:id="rId34"/>
    <p:sldId id="275" r:id="rId35"/>
    <p:sldId id="298" r:id="rId36"/>
    <p:sldId id="297" r:id="rId37"/>
    <p:sldId id="289" r:id="rId38"/>
    <p:sldId id="295" r:id="rId39"/>
    <p:sldId id="299" r:id="rId40"/>
    <p:sldId id="277" r:id="rId41"/>
    <p:sldId id="276" r:id="rId42"/>
    <p:sldId id="300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4316" autoAdjust="0"/>
  </p:normalViewPr>
  <p:slideViewPr>
    <p:cSldViewPr>
      <p:cViewPr varScale="1">
        <p:scale>
          <a:sx n="65" d="100"/>
          <a:sy n="65" d="100"/>
        </p:scale>
        <p:origin x="-117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0B2628-D43A-4CE7-9EE6-733CFA6BDC4C}" type="datetimeFigureOut">
              <a:rPr lang="en-US"/>
              <a:pPr>
                <a:defRPr/>
              </a:pPr>
              <a:t>10/8/2018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CE280D2-960F-4FE2-9E53-67552DA73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82717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43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9487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95447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47640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41754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11585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92454101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4504881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83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1826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45514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7212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2971800"/>
            <a:ext cx="6245352" cy="22128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25103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61788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95325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90553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461414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685721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025085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929164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5712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6226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9844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59815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29481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9084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0221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568920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575462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577508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066510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2686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2463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9192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107293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534177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560833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315192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379706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030472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896731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09154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157704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130547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428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95215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307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76893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01811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222934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09842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90709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82842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113048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7007491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9877521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7405431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0408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97256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724682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56091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79983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360477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714257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01669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3674238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14557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7414909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64630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5226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126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6039527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9422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9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652223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2146117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66228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63590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029225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94080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815093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007722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323202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8410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839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2301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7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26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878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52725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806463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  <p:sldLayoutId id="2147483837" r:id="rId17"/>
    <p:sldLayoutId id="2147483838" r:id="rId18"/>
    <p:sldLayoutId id="2147483839" r:id="rId19"/>
    <p:sldLayoutId id="2147483840" r:id="rId20"/>
    <p:sldLayoutId id="2147483841" r:id="rId21"/>
    <p:sldLayoutId id="2147483842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9050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</a:t>
            </a:r>
            <a:r>
              <a:rPr lang="en-US" sz="3200" kern="1200" baseline="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2019 </a:t>
            </a: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McGraw-Hill </a:t>
            </a: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Education.</a:t>
            </a:r>
          </a:p>
        </p:txBody>
      </p:sp>
    </p:spTree>
    <p:extLst>
      <p:ext uri="{BB962C8B-B14F-4D97-AF65-F5344CB8AC3E}">
        <p14:creationId xmlns:p14="http://schemas.microsoft.com/office/powerpoint/2010/main" val="3134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  <p:sldLayoutId id="2147483861" r:id="rId18"/>
    <p:sldLayoutId id="2147483862" r:id="rId19"/>
    <p:sldLayoutId id="2147483863" r:id="rId20"/>
    <p:sldLayoutId id="2147483864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81993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77371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60931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938002" y="3473592"/>
            <a:ext cx="6191250" cy="923544"/>
          </a:xfrm>
        </p:spPr>
        <p:txBody>
          <a:bodyPr/>
          <a:lstStyle/>
          <a:p>
            <a:r>
              <a:rPr lang="en-US" altLang="en-US" dirty="0"/>
              <a:t>7: Body Weight and Body Composition</a:t>
            </a:r>
            <a:endParaRPr lang="en-US" alt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453576" y="4491333"/>
            <a:ext cx="5638800" cy="692727"/>
          </a:xfrm>
        </p:spPr>
        <p:txBody>
          <a:bodyPr/>
          <a:lstStyle/>
          <a:p>
            <a:pPr eaLnBrk="1" hangingPunct="1"/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</a:t>
            </a:r>
            <a:r>
              <a:rPr lang="en-US" dirty="0" smtClean="0">
                <a:latin typeface="+mn-lt"/>
              </a:rPr>
              <a:t>classroom.</a:t>
            </a:r>
            <a:r>
              <a:rPr lang="en-US" baseline="0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No </a:t>
            </a:r>
            <a:r>
              <a:rPr lang="en-US" dirty="0">
                <a:latin typeface="+mn-lt"/>
              </a:rPr>
              <a:t>reproduction or further distribution permitted without the prior written consent of McGraw-Hill Education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497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Discrimination and Obesity</a:t>
            </a:r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Overweight children are often teased or bullied</a:t>
            </a:r>
          </a:p>
          <a:p>
            <a:r>
              <a:rPr lang="en-US" altLang="en-US" dirty="0"/>
              <a:t>Weight-related bullying does not stop with adulthood</a:t>
            </a:r>
          </a:p>
          <a:p>
            <a:pPr lvl="1"/>
            <a:r>
              <a:rPr lang="en-US" altLang="en-US" dirty="0"/>
              <a:t>Those that are overweight face discrimination in hiring practices, lower wages, and social stigma</a:t>
            </a:r>
          </a:p>
          <a:p>
            <a:pPr lvl="1"/>
            <a:r>
              <a:rPr lang="en-US" altLang="en-US" dirty="0"/>
              <a:t>One study found the overall, tangible cost of obesity for a woman was $4,879 per year, and for a man, $2,646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of Underweight</a:t>
            </a:r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Sudden, unintentional weight loss without a change in diet or exercise level may signify an underlying illness and should prompt a visit to a physician</a:t>
            </a:r>
          </a:p>
          <a:p>
            <a:r>
              <a:rPr lang="en-US" altLang="en-US" dirty="0"/>
              <a:t>If you have difficulty keeping weight on, to gain weight you need to change your energy balance</a:t>
            </a:r>
          </a:p>
          <a:p>
            <a:pPr lvl="1"/>
            <a:r>
              <a:rPr lang="en-US" altLang="en-US" dirty="0"/>
              <a:t>Eat more frequent and energy-dense meals</a:t>
            </a:r>
          </a:p>
          <a:p>
            <a:pPr lvl="1"/>
            <a:r>
              <a:rPr lang="en-US" altLang="en-US" dirty="0"/>
              <a:t>Add nutritional supplements as snacks</a:t>
            </a:r>
          </a:p>
          <a:p>
            <a:pPr lvl="1"/>
            <a:r>
              <a:rPr lang="en-US" altLang="en-US" dirty="0"/>
              <a:t>Reduce aerobic exercise and increase resistance or weight training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Factors Influence Your Weight?</a:t>
            </a:r>
          </a:p>
        </p:txBody>
      </p:sp>
      <p:sp>
        <p:nvSpPr>
          <p:cNvPr id="163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Many factors contribute, both individual and environmental</a:t>
            </a:r>
          </a:p>
          <a:p>
            <a:r>
              <a:rPr lang="en-US" altLang="en-US" dirty="0"/>
              <a:t>For most people, obesity is a multifactorial condition: </a:t>
            </a:r>
            <a:br>
              <a:rPr lang="en-US" altLang="en-US" dirty="0"/>
            </a:br>
            <a:r>
              <a:rPr lang="en-US" altLang="en-US" dirty="0"/>
              <a:t>a person’s susceptibility is due to a complex interaction among multiple genes and his or her environment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Genetic and Hormonal Influences (</a:t>
            </a:r>
            <a:r>
              <a:rPr lang="en-US" dirty="0" smtClean="0"/>
              <a:t>1 of 3)</a:t>
            </a:r>
            <a:endParaRPr lang="en-US" dirty="0"/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Your risk of becoming obese if both your parents are obese is 80%</a:t>
            </a:r>
          </a:p>
          <a:p>
            <a:r>
              <a:rPr lang="en-US" altLang="en-US" dirty="0"/>
              <a:t>Hundreds of genes have been associated with BMI </a:t>
            </a:r>
            <a:br>
              <a:rPr lang="en-US" altLang="en-US" dirty="0"/>
            </a:br>
            <a:r>
              <a:rPr lang="en-US" altLang="en-US" dirty="0"/>
              <a:t>and obesity</a:t>
            </a:r>
          </a:p>
          <a:p>
            <a:pPr lvl="1"/>
            <a:r>
              <a:rPr lang="en-US" altLang="en-US" dirty="0"/>
              <a:t>In most cases, multiple genes may predispose toward obesity, but interactions with the environment determine outcome</a:t>
            </a:r>
          </a:p>
          <a:p>
            <a:r>
              <a:rPr lang="en-US" altLang="en-US" dirty="0"/>
              <a:t>Genetic affects on hormone levels result in alterations in appetite or energy expenditure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Genetic and Hormonal Influences (</a:t>
            </a:r>
            <a:r>
              <a:rPr lang="en-US" dirty="0" smtClean="0"/>
              <a:t>2 of 3)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Stress response also affects eating patterns</a:t>
            </a:r>
          </a:p>
          <a:p>
            <a:pPr lvl="1"/>
            <a:r>
              <a:rPr lang="en-US" altLang="en-US" dirty="0"/>
              <a:t>Body releases several hormones, and in response, fat cells release fatty acids and triglycerides and increase circulating glucose</a:t>
            </a:r>
          </a:p>
          <a:p>
            <a:pPr lvl="1"/>
            <a:r>
              <a:rPr lang="en-US" altLang="en-US" dirty="0"/>
              <a:t>When stress is chronic, the constant presence of these hormones increases the amount of fat deposited in the abdomen</a:t>
            </a:r>
          </a:p>
          <a:p>
            <a:pPr lvl="1"/>
            <a:r>
              <a:rPr lang="en-US" altLang="en-US" dirty="0"/>
              <a:t>Stress also affects eating patterns</a:t>
            </a:r>
            <a:endParaRPr lang="en-US" dirty="0"/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Genetic and Hormonal Influences (</a:t>
            </a:r>
            <a:r>
              <a:rPr lang="en-US" dirty="0" smtClean="0"/>
              <a:t>3 of 3)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Thyroid disorders can be associated with weight gain </a:t>
            </a:r>
            <a:br>
              <a:rPr lang="en-US" altLang="en-US" dirty="0"/>
            </a:br>
            <a:r>
              <a:rPr lang="en-US" altLang="en-US" dirty="0"/>
              <a:t>or weight loss</a:t>
            </a:r>
          </a:p>
          <a:p>
            <a:r>
              <a:rPr lang="en-US" altLang="en-US" dirty="0"/>
              <a:t>Thyroid gland controls much of your metabolic rate through hormone production</a:t>
            </a:r>
          </a:p>
          <a:p>
            <a:pPr lvl="1"/>
            <a:r>
              <a:rPr lang="en-US" altLang="en-US" dirty="0"/>
              <a:t>When it is overactive, weight loss will likely result</a:t>
            </a:r>
          </a:p>
          <a:p>
            <a:pPr lvl="1"/>
            <a:r>
              <a:rPr lang="en-US" altLang="en-US" dirty="0"/>
              <a:t>When it is not active enough, weight gain will likely result</a:t>
            </a:r>
            <a:endParaRPr lang="en-US" dirty="0"/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62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 and Gender</a:t>
            </a:r>
          </a:p>
        </p:txBody>
      </p:sp>
      <p:sp>
        <p:nvSpPr>
          <p:cNvPr id="1843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Poor childhood eating habits are believed to be a major cause of the recent surge in overweight and obesity</a:t>
            </a:r>
          </a:p>
          <a:p>
            <a:r>
              <a:rPr lang="en-US" dirty="0"/>
              <a:t>Healthy body fat percentage changes as we age</a:t>
            </a:r>
          </a:p>
          <a:p>
            <a:pPr lvl="1"/>
            <a:r>
              <a:rPr lang="en-US" dirty="0"/>
              <a:t>Children, 12%</a:t>
            </a:r>
          </a:p>
          <a:p>
            <a:pPr lvl="1"/>
            <a:r>
              <a:rPr lang="en-US" dirty="0"/>
              <a:t>Male adults, 15%; female adults, up to 25%</a:t>
            </a:r>
          </a:p>
          <a:p>
            <a:pPr lvl="1"/>
            <a:r>
              <a:rPr lang="en-US" dirty="0"/>
              <a:t>Between the ages of 20 and 40, both men and women </a:t>
            </a:r>
            <a:br>
              <a:rPr lang="en-US" dirty="0"/>
            </a:br>
            <a:r>
              <a:rPr lang="en-US" dirty="0"/>
              <a:t>gain weight</a:t>
            </a:r>
          </a:p>
          <a:p>
            <a:pPr lvl="1"/>
            <a:r>
              <a:rPr lang="en-US" dirty="0"/>
              <a:t>Older adults are susceptible to weight gain and need to be attentive to their lifestyle in order to maintain a healthy weight 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Obesogenic</a:t>
            </a:r>
            <a:r>
              <a:rPr lang="en-US" dirty="0"/>
              <a:t> </a:t>
            </a:r>
            <a:r>
              <a:rPr lang="en-US" dirty="0" smtClean="0"/>
              <a:t>Environments</a:t>
            </a:r>
            <a:r>
              <a:rPr lang="en-US" baseline="0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Lifestyle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Our chances of becoming obese are significantly influenced by our environment</a:t>
            </a:r>
          </a:p>
          <a:p>
            <a:pPr lvl="1"/>
            <a:r>
              <a:rPr lang="en-US" altLang="en-US" dirty="0"/>
              <a:t>Choice in food is driven by exposure, as well as cost and convenience</a:t>
            </a:r>
          </a:p>
          <a:p>
            <a:pPr lvl="1"/>
            <a:r>
              <a:rPr lang="en-US" altLang="en-US" dirty="0"/>
              <a:t>In general, unhealthy foods are more convenient and less expensive than healthy foods</a:t>
            </a:r>
          </a:p>
          <a:p>
            <a:pPr lvl="1"/>
            <a:r>
              <a:rPr lang="en-US" altLang="en-US" dirty="0"/>
              <a:t>Eating out has become a part of daily life</a:t>
            </a:r>
          </a:p>
          <a:p>
            <a:pPr lvl="2"/>
            <a:r>
              <a:rPr lang="en-US" altLang="en-US" dirty="0"/>
              <a:t>These foods tend to be higher in fat and calories and lower in fiber than a home-cooked meal</a:t>
            </a:r>
          </a:p>
          <a:p>
            <a:pPr lvl="1"/>
            <a:r>
              <a:rPr lang="en-US" altLang="en-US" dirty="0"/>
              <a:t>When confronted with large serving sizes, people eat more and don’t realize it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Obesogenic</a:t>
            </a:r>
            <a:r>
              <a:rPr lang="en-US" dirty="0"/>
              <a:t> </a:t>
            </a:r>
            <a:r>
              <a:rPr lang="en-US" dirty="0" smtClean="0"/>
              <a:t>Environments</a:t>
            </a:r>
            <a:r>
              <a:rPr lang="en-US" baseline="0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Lifestyle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Our car-friendly, pedestrian-unfriendly communities mean people are less likely to walk</a:t>
            </a:r>
          </a:p>
          <a:p>
            <a:pPr lvl="1"/>
            <a:r>
              <a:rPr lang="en-US" altLang="en-US" dirty="0"/>
              <a:t>Americans spend much of their leisure time on sedentary entertainments like TV and the Internet</a:t>
            </a:r>
          </a:p>
          <a:p>
            <a:r>
              <a:rPr lang="en-US" altLang="en-US" dirty="0"/>
              <a:t>Less sleep, not more, is associated with weight gain in young adults</a:t>
            </a:r>
          </a:p>
          <a:p>
            <a:r>
              <a:rPr lang="en-US" altLang="en-US" dirty="0"/>
              <a:t>If your friends gain weight, you are more likely to do so</a:t>
            </a:r>
          </a:p>
          <a:p>
            <a:r>
              <a:rPr lang="en-US" altLang="en-US" b="1" dirty="0"/>
              <a:t>Weight cycling</a:t>
            </a:r>
            <a:r>
              <a:rPr lang="en-US" altLang="en-US" dirty="0"/>
              <a:t>—repeated cycles of weight loss and weight gain as a result of dieting—contributes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 to Weight </a:t>
            </a:r>
            <a:r>
              <a:rPr lang="en-US" dirty="0" smtClean="0"/>
              <a:t>Control:</a:t>
            </a:r>
            <a:r>
              <a:rPr lang="en-US" baseline="0" dirty="0" smtClean="0"/>
              <a:t> </a:t>
            </a:r>
            <a:r>
              <a:rPr lang="en-US" dirty="0" smtClean="0"/>
              <a:t>Energy </a:t>
            </a:r>
            <a:r>
              <a:rPr lang="en-US" dirty="0"/>
              <a:t>Balance</a:t>
            </a:r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Energy balance</a:t>
            </a:r>
            <a:r>
              <a:rPr lang="en-US" altLang="en-US" dirty="0"/>
              <a:t>: the relationship between caloric intake (in the form of food) and caloric output (in the form of metabolism and activity)</a:t>
            </a:r>
          </a:p>
          <a:p>
            <a:r>
              <a:rPr lang="en-US" altLang="en-US" dirty="0"/>
              <a:t>If you take in more calories than you use through metabolism and movement (positive energy balance), you store these extra calories as body fat</a:t>
            </a:r>
          </a:p>
          <a:p>
            <a:r>
              <a:rPr lang="en-US" altLang="en-US" dirty="0"/>
              <a:t>If you take in fewer calories than you need (negative energy balance), you draw on body fat stores to provide energy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Overweight and Obesity</a:t>
            </a:r>
          </a:p>
        </p:txBody>
      </p:sp>
      <p:sp>
        <p:nvSpPr>
          <p:cNvPr id="61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Overweight</a:t>
            </a:r>
            <a:r>
              <a:rPr lang="en-US" altLang="en-US" dirty="0"/>
              <a:t>: body weight that exceeds the recommended guidelines for good health</a:t>
            </a:r>
          </a:p>
          <a:p>
            <a:r>
              <a:rPr lang="en-US" altLang="en-US" b="1" dirty="0"/>
              <a:t>Obesity</a:t>
            </a:r>
            <a:r>
              <a:rPr lang="en-US" altLang="en-US" dirty="0"/>
              <a:t>: body weight that greatly exceeds the recommended guidelines</a:t>
            </a:r>
          </a:p>
          <a:p>
            <a:r>
              <a:rPr lang="en-US" altLang="en-US" dirty="0"/>
              <a:t>No sex, age, state, racial group, or educational level is spared from these problems, although they are worse for the young and the poor</a:t>
            </a:r>
          </a:p>
          <a:p>
            <a:r>
              <a:rPr lang="en-US" altLang="en-US" dirty="0"/>
              <a:t>Overweight and obesity are associated with serious health problems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Your Daily Energy Requirements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You can estimate your daily energy expenditure by considering the: </a:t>
            </a:r>
          </a:p>
          <a:p>
            <a:pPr lvl="1"/>
            <a:r>
              <a:rPr lang="en-US" altLang="en-US" dirty="0"/>
              <a:t>Thermic effect of food</a:t>
            </a:r>
          </a:p>
          <a:p>
            <a:pPr lvl="1"/>
            <a:r>
              <a:rPr lang="en-US" altLang="en-US" dirty="0"/>
              <a:t>Energy spent on basal metabolic rate, and </a:t>
            </a:r>
          </a:p>
          <a:p>
            <a:pPr lvl="1"/>
            <a:r>
              <a:rPr lang="en-US" altLang="en-US" dirty="0"/>
              <a:t>Energy spent on physical activities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Your Daily </a:t>
            </a:r>
            <a:r>
              <a:rPr lang="en-US" dirty="0" smtClean="0"/>
              <a:t>Energy Requirements </a:t>
            </a:r>
            <a:r>
              <a:rPr lang="en-US" dirty="0"/>
              <a:t>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Thermic effect of food</a:t>
            </a:r>
            <a:r>
              <a:rPr lang="en-US" dirty="0"/>
              <a:t>: an estimate of the energy required to process the food </a:t>
            </a:r>
          </a:p>
          <a:p>
            <a:pPr lvl="1"/>
            <a:r>
              <a:rPr lang="en-US" dirty="0"/>
              <a:t>Estimated at 10% of energy intake</a:t>
            </a:r>
          </a:p>
          <a:p>
            <a:r>
              <a:rPr lang="en-US" b="1" dirty="0"/>
              <a:t>Basal metabolic rate (BMR)</a:t>
            </a:r>
            <a:r>
              <a:rPr lang="en-US" dirty="0"/>
              <a:t>: rate at which the body uses energy to maintain basic life functions, such as digestion, respiration, and temperature regulation</a:t>
            </a:r>
          </a:p>
          <a:p>
            <a:pPr lvl="1"/>
            <a:r>
              <a:rPr lang="en-US" dirty="0"/>
              <a:t>About 60</a:t>
            </a:r>
            <a:r>
              <a:rPr lang="en-US" dirty="0">
                <a:latin typeface="Calibri" panose="020F0502020204030204" pitchFamily="34" charset="0"/>
              </a:rPr>
              <a:t> to </a:t>
            </a:r>
            <a:r>
              <a:rPr lang="en-US" dirty="0"/>
              <a:t>70% of energy consumed</a:t>
            </a:r>
          </a:p>
          <a:p>
            <a:r>
              <a:rPr lang="en-US" dirty="0"/>
              <a:t>Between 10% and 30% of the calories consumed each day are used for physical activity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Adjusting Your Caloric Intake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Reasonable weight loss of 1 pound to 2 pounds per week is a healthy goal</a:t>
            </a:r>
          </a:p>
          <a:p>
            <a:pPr lvl="1"/>
            <a:r>
              <a:rPr lang="en-US" altLang="en-US" dirty="0"/>
              <a:t>1 pound of body fat stores 3,500 calories </a:t>
            </a:r>
          </a:p>
          <a:p>
            <a:pPr lvl="1"/>
            <a:r>
              <a:rPr lang="en-US" altLang="en-US" dirty="0"/>
              <a:t>To lose 1 pound in a week, you need to decrease your total intake for the week by that 3,500 calories</a:t>
            </a:r>
          </a:p>
          <a:p>
            <a:r>
              <a:rPr lang="en-US" altLang="en-US" dirty="0"/>
              <a:t>Faster weight loss tends to include loss of lean tissue and a decrease in your basal metabolic rate</a:t>
            </a:r>
          </a:p>
          <a:p>
            <a:r>
              <a:rPr lang="en-US" altLang="en-US" dirty="0"/>
              <a:t>Foods high in complex carbohydrates have a greater thermic effect and take more energy to process than high-fat foods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Fad Diets</a:t>
            </a:r>
          </a:p>
        </p:txBody>
      </p:sp>
      <p:sp>
        <p:nvSpPr>
          <p:cNvPr id="2867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Popular fad diets promote rapid change but are not associated with long-term weight loss</a:t>
            </a:r>
          </a:p>
          <a:p>
            <a:pPr lvl="1"/>
            <a:r>
              <a:rPr lang="en-US" altLang="en-US" dirty="0"/>
              <a:t>Most follow a pattern of altering the balance of carbohydrates, protein, and fat</a:t>
            </a:r>
          </a:p>
          <a:p>
            <a:pPr lvl="1"/>
            <a:r>
              <a:rPr lang="en-US" altLang="en-US" dirty="0"/>
              <a:t>Many label certain foods as “good” or “bad” or prescribe certain “fat-burning foods”</a:t>
            </a:r>
          </a:p>
          <a:p>
            <a:r>
              <a:rPr lang="en-US" altLang="en-US" dirty="0"/>
              <a:t>Most dietitians and physicians encourage more balanced options and self-monitoring concepts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 Management Organizations</a:t>
            </a:r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Weight management organizations offer group support, nutrition education, dietary advice, exercise counseling, and other services</a:t>
            </a:r>
          </a:p>
          <a:p>
            <a:pPr lvl="1"/>
            <a:r>
              <a:rPr lang="en-US" altLang="en-US" dirty="0"/>
              <a:t>Weight Watchers: a commercial program</a:t>
            </a:r>
          </a:p>
          <a:p>
            <a:pPr lvl="1"/>
            <a:r>
              <a:rPr lang="en-US" altLang="en-US" dirty="0"/>
              <a:t>Take Off Pounds Sensibly (TOPS): a free program providing group support; focuses on teaching</a:t>
            </a:r>
          </a:p>
          <a:p>
            <a:pPr lvl="1"/>
            <a:r>
              <a:rPr lang="en-US" altLang="en-US" dirty="0"/>
              <a:t>Overeaters Anonymous: a free program providing group support; more suitable for binge eaters or others with emotional issues related to weight</a:t>
            </a:r>
          </a:p>
        </p:txBody>
      </p:sp>
      <p:sp>
        <p:nvSpPr>
          <p:cNvPr id="10" name="Text Placeholder 9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Medical Approach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Very-low-calorie diets </a:t>
            </a:r>
          </a:p>
          <a:p>
            <a:pPr lvl="1"/>
            <a:r>
              <a:rPr lang="en-US" dirty="0"/>
              <a:t>Aggressive option that requires a physician’s supervision</a:t>
            </a:r>
          </a:p>
          <a:p>
            <a:pPr lvl="1"/>
            <a:r>
              <a:rPr lang="en-US" dirty="0"/>
              <a:t>Maintaining weigh loss is challenging</a:t>
            </a:r>
          </a:p>
          <a:p>
            <a:r>
              <a:rPr lang="en-US" dirty="0"/>
              <a:t>Prescription drugs</a:t>
            </a:r>
          </a:p>
          <a:p>
            <a:pPr lvl="1"/>
            <a:r>
              <a:rPr lang="en-US" dirty="0"/>
              <a:t>Two types: those that act in brain to reduce food intake, </a:t>
            </a:r>
            <a:br>
              <a:rPr lang="en-US" dirty="0"/>
            </a:br>
            <a:r>
              <a:rPr lang="en-US" dirty="0"/>
              <a:t>and those that act elsewhere in the body to reduce food absorption</a:t>
            </a:r>
          </a:p>
          <a:p>
            <a:pPr lvl="1"/>
            <a:r>
              <a:rPr lang="en-US" dirty="0"/>
              <a:t>Side effects are an issue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Medical Approach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Surgical options</a:t>
            </a:r>
          </a:p>
          <a:p>
            <a:pPr lvl="1"/>
            <a:r>
              <a:rPr lang="en-US" dirty="0"/>
              <a:t>Gastric surgery is never a first-line approach</a:t>
            </a:r>
          </a:p>
          <a:p>
            <a:pPr lvl="1"/>
            <a:r>
              <a:rPr lang="en-US" dirty="0"/>
              <a:t>Typical weight loss ranges from 20% to 30% of weight</a:t>
            </a:r>
          </a:p>
          <a:p>
            <a:r>
              <a:rPr lang="en-US" dirty="0"/>
              <a:t>Nonprescription diet drugs and dietary supplements</a:t>
            </a:r>
          </a:p>
          <a:p>
            <a:pPr lvl="1"/>
            <a:r>
              <a:rPr lang="en-US" dirty="0"/>
              <a:t>Diet teas, bulking products, starch blockers, diet candies, sugar blockers, benzocaine, etc.</a:t>
            </a:r>
          </a:p>
          <a:p>
            <a:pPr lvl="1"/>
            <a:r>
              <a:rPr lang="en-US" dirty="0"/>
              <a:t>There are many safety concerns</a:t>
            </a:r>
          </a:p>
          <a:p>
            <a:pPr lvl="1"/>
            <a:r>
              <a:rPr lang="en-US" dirty="0"/>
              <a:t>Manufacturers of dietary supplements do not have to submit proof of their efficacy or safety to the FDA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57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Size Acceptance Movement</a:t>
            </a:r>
          </a:p>
        </p:txBody>
      </p:sp>
      <p:sp>
        <p:nvSpPr>
          <p:cNvPr id="327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Seeks to decrease negative body image, encourage </a:t>
            </a:r>
            <a:br>
              <a:rPr lang="en-US" altLang="en-US" dirty="0"/>
            </a:br>
            <a:r>
              <a:rPr lang="en-US" altLang="en-US" dirty="0"/>
              <a:t>self-acceptance, and end discrimination</a:t>
            </a:r>
          </a:p>
          <a:p>
            <a:r>
              <a:rPr lang="en-US" altLang="en-US" dirty="0"/>
              <a:t>Emphasizes that people of any size can become more fit and benefit from healthier food choices</a:t>
            </a:r>
          </a:p>
          <a:p>
            <a:r>
              <a:rPr lang="en-US" altLang="en-US" dirty="0"/>
              <a:t>Goal is to find a balanced approach that combines personal acceptance with promotion of a healthy body composition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Individuals (</a:t>
            </a:r>
            <a:r>
              <a:rPr lang="en-US" dirty="0" smtClean="0"/>
              <a:t>1 of 5)</a:t>
            </a:r>
            <a:endParaRPr lang="en-US" dirty="0"/>
          </a:p>
        </p:txBody>
      </p:sp>
      <p:sp>
        <p:nvSpPr>
          <p:cNvPr id="327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Emphasize components of a healthier lifestyle</a:t>
            </a:r>
          </a:p>
          <a:p>
            <a:pPr lvl="1"/>
            <a:r>
              <a:rPr lang="en-US" altLang="en-US" dirty="0"/>
              <a:t>Balanced diet emphasizing fruits, vegetables, and whole grains in appropriate portion sizes</a:t>
            </a:r>
          </a:p>
          <a:p>
            <a:pPr lvl="1"/>
            <a:r>
              <a:rPr lang="en-US" altLang="en-US" dirty="0"/>
              <a:t>Weekly, 150 minutes of moderate-intensity physical activity</a:t>
            </a:r>
          </a:p>
          <a:p>
            <a:pPr lvl="1"/>
            <a:r>
              <a:rPr lang="en-US" altLang="en-US" dirty="0"/>
              <a:t>Reduced time spent in sedentary activities</a:t>
            </a:r>
          </a:p>
          <a:p>
            <a:pPr lvl="1"/>
            <a:r>
              <a:rPr lang="en-US" altLang="en-US" dirty="0"/>
              <a:t>Target improvement in areas such as blood pressure, cholesterol, and blood sugar level</a:t>
            </a:r>
          </a:p>
          <a:p>
            <a:pPr lvl="1"/>
            <a:r>
              <a:rPr lang="en-US" altLang="en-US" dirty="0"/>
              <a:t>Inclusion of peer support</a:t>
            </a:r>
          </a:p>
          <a:p>
            <a:pPr lvl="1"/>
            <a:r>
              <a:rPr lang="en-US" altLang="en-US" dirty="0"/>
              <a:t>Self-acceptance of body size</a:t>
            </a:r>
          </a:p>
          <a:p>
            <a:pPr lvl="1"/>
            <a:r>
              <a:rPr lang="en-US" altLang="en-US" dirty="0"/>
              <a:t>Follow-up evaluation by a health professional</a:t>
            </a:r>
          </a:p>
        </p:txBody>
      </p:sp>
      <p:sp>
        <p:nvSpPr>
          <p:cNvPr id="10" name="Text Placeholder 9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Individuals (</a:t>
            </a:r>
            <a:r>
              <a:rPr lang="en-US" dirty="0" smtClean="0"/>
              <a:t>2 of 5)</a:t>
            </a:r>
            <a:endParaRPr lang="en-US" dirty="0"/>
          </a:p>
        </p:txBody>
      </p:sp>
      <p:sp>
        <p:nvSpPr>
          <p:cNvPr id="327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Set SMART goals</a:t>
            </a:r>
          </a:p>
          <a:p>
            <a:r>
              <a:rPr lang="en-US" altLang="en-US" dirty="0"/>
              <a:t>Specific, Measurable, Attainable, Realistic, Timely</a:t>
            </a:r>
          </a:p>
          <a:p>
            <a:pPr lvl="1"/>
            <a:r>
              <a:rPr lang="en-US" altLang="en-US" dirty="0"/>
              <a:t>Is the goal specific?</a:t>
            </a:r>
          </a:p>
          <a:p>
            <a:pPr lvl="1"/>
            <a:r>
              <a:rPr lang="en-US" altLang="en-US" dirty="0"/>
              <a:t>Is the goal measurable?</a:t>
            </a:r>
          </a:p>
          <a:p>
            <a:pPr lvl="1"/>
            <a:r>
              <a:rPr lang="en-US" altLang="en-US" dirty="0"/>
              <a:t>Is the goal attainable, through action on your part?</a:t>
            </a:r>
          </a:p>
          <a:p>
            <a:pPr lvl="1"/>
            <a:r>
              <a:rPr lang="en-US" altLang="en-US" dirty="0"/>
              <a:t>Is the goal realistic, using small, gradual changes?</a:t>
            </a:r>
          </a:p>
          <a:p>
            <a:pPr lvl="1"/>
            <a:r>
              <a:rPr lang="en-US" altLang="en-US" dirty="0"/>
              <a:t>Is the goal timely, in that you set a time line for when you will reach it?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15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Healthy Body Weight?</a:t>
            </a:r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There is no ideal body weight for each person, but there are ranges for a healthy body weight </a:t>
            </a:r>
          </a:p>
          <a:p>
            <a:r>
              <a:rPr lang="en-US" altLang="en-US" dirty="0"/>
              <a:t>Healthy body weight is defined as:</a:t>
            </a:r>
          </a:p>
          <a:p>
            <a:pPr lvl="1"/>
            <a:r>
              <a:rPr lang="en-US" altLang="en-US" dirty="0"/>
              <a:t>Acceptable Body Mass Index (BMI)</a:t>
            </a:r>
          </a:p>
          <a:p>
            <a:pPr lvl="1"/>
            <a:r>
              <a:rPr lang="en-US" altLang="en-US" dirty="0"/>
              <a:t>Body composition with an acceptable amount of body fat</a:t>
            </a:r>
          </a:p>
          <a:p>
            <a:pPr lvl="1"/>
            <a:r>
              <a:rPr lang="en-US" altLang="en-US" dirty="0"/>
              <a:t>Fat distribution that is not a risk factor for illness</a:t>
            </a:r>
          </a:p>
          <a:p>
            <a:pPr lvl="1"/>
            <a:r>
              <a:rPr lang="en-US" altLang="en-US" dirty="0"/>
              <a:t>Absence of any medical conditions that would suggest the need for weight loss</a:t>
            </a:r>
          </a:p>
        </p:txBody>
      </p:sp>
      <p:sp>
        <p:nvSpPr>
          <p:cNvPr id="5" name="Text Placeholder 4" hidden="1">
            <a:extLst>
              <a:ext uri="{FF2B5EF4-FFF2-40B4-BE49-F238E27FC236}">
                <a16:creationId xmlns:a16="http://schemas.microsoft.com/office/drawing/2014/main" xmlns="" id="{74ADF491-9809-45CA-84D2-FA3FEBEF5B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Individuals (</a:t>
            </a:r>
            <a:r>
              <a:rPr lang="en-US" dirty="0" smtClean="0"/>
              <a:t>3 of 5)</a:t>
            </a:r>
            <a:endParaRPr lang="en-US" dirty="0"/>
          </a:p>
        </p:txBody>
      </p:sp>
      <p:sp>
        <p:nvSpPr>
          <p:cNvPr id="327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Choose an appropriate diet approach, based on </a:t>
            </a:r>
            <a:br>
              <a:rPr lang="en-US" altLang="en-US" dirty="0"/>
            </a:br>
            <a:r>
              <a:rPr lang="en-US" altLang="en-US" dirty="0"/>
              <a:t>specific goals</a:t>
            </a:r>
          </a:p>
          <a:p>
            <a:pPr lvl="1"/>
            <a:r>
              <a:rPr lang="en-US" altLang="en-US" dirty="0"/>
              <a:t>Lose or gain a small amount of weight</a:t>
            </a:r>
          </a:p>
          <a:p>
            <a:pPr lvl="1"/>
            <a:r>
              <a:rPr lang="en-US" altLang="en-US" dirty="0"/>
              <a:t>Maintain weight loss long-term</a:t>
            </a:r>
          </a:p>
          <a:p>
            <a:pPr lvl="1"/>
            <a:r>
              <a:rPr lang="en-US" altLang="en-US" dirty="0"/>
              <a:t>Replace unhealthy eating and exercise behaviors with more healthy behaviors</a:t>
            </a:r>
          </a:p>
          <a:p>
            <a:pPr lvl="1"/>
            <a:r>
              <a:rPr lang="en-US" altLang="en-US" dirty="0"/>
              <a:t>Reduce risk or controlling symptoms of diabetes (including maintainable short-term weight loss)</a:t>
            </a:r>
          </a:p>
          <a:p>
            <a:pPr lvl="1"/>
            <a:r>
              <a:rPr lang="en-US" altLang="en-US" dirty="0"/>
              <a:t>Improve heart health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9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" y="375920"/>
            <a:ext cx="905256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7.2 </a:t>
            </a:r>
            <a:r>
              <a:rPr lang="en-US" sz="2800" b="1" dirty="0"/>
              <a:t>Strategies for Changing Body Composition (</a:t>
            </a:r>
            <a:r>
              <a:rPr lang="en-US" sz="2800" b="1" dirty="0" smtClean="0"/>
              <a:t>1 of 2)</a:t>
            </a:r>
            <a:endParaRPr lang="en-US" sz="2800" b="1" dirty="0"/>
          </a:p>
        </p:txBody>
      </p:sp>
      <p:graphicFrame>
        <p:nvGraphicFramePr>
          <p:cNvPr id="10" name="Text Placeholder 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228994"/>
              </p:ext>
            </p:extLst>
          </p:nvPr>
        </p:nvGraphicFramePr>
        <p:xfrm>
          <a:off x="457200" y="1290320"/>
          <a:ext cx="8229600" cy="45598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424823376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31843845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1686291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Theory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Examples</a:t>
                      </a:r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69351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Balanced diets</a:t>
                      </a:r>
                      <a:r>
                        <a:rPr lang="en-US" sz="1700" baseline="0" dirty="0"/>
                        <a:t> (for diabetes and heart heath as well as weight loss)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Encourage some restriction</a:t>
                      </a:r>
                      <a:r>
                        <a:rPr lang="en-US" sz="1700" baseline="0" dirty="0"/>
                        <a:t> of total calorie intake and focus on lower carbohydrates and lower fats. They tend toward balance among food groups.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DASH, Dr. Weil’s Anti-inflammatory, flexitarian,</a:t>
                      </a:r>
                      <a:r>
                        <a:rPr lang="en-US" sz="1700" baseline="0" dirty="0"/>
                        <a:t> Jenny Craig, Mediterranean, Mayo Clinic, traditional Asian, Volumetrics, Weight Watchers, Zone</a:t>
                      </a:r>
                      <a:endParaRPr lang="en-US" sz="1700" dirty="0"/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1837728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Commercial</a:t>
                      </a:r>
                      <a:r>
                        <a:rPr lang="en-US" sz="1700" baseline="0" dirty="0"/>
                        <a:t> diet programs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Typically</a:t>
                      </a:r>
                      <a:r>
                        <a:rPr lang="en-US" sz="1700" baseline="0" dirty="0"/>
                        <a:t> based on changing food patterns and increasing exercise, with the help of behavioral counseling and support systems.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Jenny Craig, Nutrisystem, Weight Watchers</a:t>
                      </a:r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3408403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Low-calorie diets (includes most weight-management organizations)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Specifically incorporate</a:t>
                      </a:r>
                      <a:r>
                        <a:rPr lang="en-US" sz="1700" baseline="0" dirty="0"/>
                        <a:t> reduction in overall calorie intake.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Body Reset,</a:t>
                      </a:r>
                      <a:r>
                        <a:rPr lang="en-US" sz="1700" baseline="0" dirty="0"/>
                        <a:t> HMR, Jenny Craig, Nutrisystem, raw food, Weight Watchers</a:t>
                      </a:r>
                      <a:endParaRPr lang="en-US" sz="1700" dirty="0"/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1879273340"/>
                  </a:ext>
                </a:extLst>
              </a:tr>
            </a:tbl>
          </a:graphicData>
        </a:graphic>
      </p:graphicFrame>
      <p:sp>
        <p:nvSpPr>
          <p:cNvPr id="9" name="Text Placeholder 8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" y="377952"/>
            <a:ext cx="905256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7.2 </a:t>
            </a:r>
            <a:r>
              <a:rPr lang="en-US" sz="2800" b="1" dirty="0"/>
              <a:t>Strategies for Changing Body Composition (</a:t>
            </a:r>
            <a:r>
              <a:rPr lang="en-US" sz="2800" b="1" dirty="0" smtClean="0"/>
              <a:t>2 of 2)</a:t>
            </a:r>
            <a:endParaRPr lang="en-US" sz="2800" i="1" dirty="0"/>
          </a:p>
        </p:txBody>
      </p:sp>
      <p:graphicFrame>
        <p:nvGraphicFramePr>
          <p:cNvPr id="10" name="Text Placeholder 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1546889"/>
              </p:ext>
            </p:extLst>
          </p:nvPr>
        </p:nvGraphicFramePr>
        <p:xfrm>
          <a:off x="457200" y="1292352"/>
          <a:ext cx="8229600" cy="40416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424823376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31843845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1686291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Theory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Examples</a:t>
                      </a:r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693516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Food-group-restrictive</a:t>
                      </a:r>
                      <a:r>
                        <a:rPr lang="en-US" sz="1700" baseline="0" dirty="0"/>
                        <a:t> diets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Certain types of food classified as “bad” are eliminated; other foods are “good” metabolic promoters.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Low-fat: macrobiotic, Ornish, TLC, vegetarian,</a:t>
                      </a:r>
                      <a:r>
                        <a:rPr lang="en-US" sz="1700" baseline="0" dirty="0"/>
                        <a:t> vegan </a:t>
                      </a:r>
                    </a:p>
                    <a:p>
                      <a:r>
                        <a:rPr lang="en-US" sz="1700" baseline="0" dirty="0"/>
                        <a:t>Low-carb/high-protein: Atkins, Paleo, South Beach</a:t>
                      </a:r>
                    </a:p>
                    <a:p>
                      <a:r>
                        <a:rPr lang="en-US" sz="1700" baseline="0" dirty="0"/>
                        <a:t>Detox: Master Cleans (aka Lemonade Diet)</a:t>
                      </a:r>
                      <a:endParaRPr lang="en-US" sz="1700" dirty="0"/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169290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Meal replacements</a:t>
                      </a:r>
                      <a:r>
                        <a:rPr lang="en-US" sz="1700" baseline="0" dirty="0"/>
                        <a:t> (shakes and bars)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Prepacked</a:t>
                      </a:r>
                      <a:r>
                        <a:rPr lang="en-US" sz="1700" baseline="0" dirty="0"/>
                        <a:t> bars and drinks are used to control calorie intake.</a:t>
                      </a:r>
                      <a:endParaRPr lang="en-US" sz="1700" dirty="0"/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Body Reset, HMR, Medifast,</a:t>
                      </a:r>
                      <a:r>
                        <a:rPr lang="en-US" sz="1700" baseline="0" dirty="0"/>
                        <a:t> Slim-Fast</a:t>
                      </a:r>
                      <a:endParaRPr lang="en-US" sz="1700" dirty="0"/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323651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/>
                        <a:t>Prepackaged meals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Purchased meals are used to control calorie intake.</a:t>
                      </a:r>
                    </a:p>
                  </a:txBody>
                  <a:tcPr marT="82296" marB="82296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HMR, Jenny</a:t>
                      </a:r>
                      <a:r>
                        <a:rPr lang="en-US" sz="1700" baseline="0" dirty="0"/>
                        <a:t> Craig, Nutrisystem, Weight Watchers</a:t>
                      </a:r>
                      <a:endParaRPr lang="en-US" sz="1700" dirty="0"/>
                    </a:p>
                  </a:txBody>
                  <a:tcPr marT="82296" marB="82296"/>
                </a:tc>
                <a:extLst>
                  <a:ext uri="{0D108BD9-81ED-4DB2-BD59-A6C34878D82A}">
                    <a16:rowId xmlns:a16="http://schemas.microsoft.com/office/drawing/2014/main" xmlns="" val="3779432095"/>
                  </a:ext>
                </a:extLst>
              </a:tr>
            </a:tbl>
          </a:graphicData>
        </a:graphic>
      </p:graphicFrame>
      <p:sp>
        <p:nvSpPr>
          <p:cNvPr id="9" name="Text Placeholder 8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2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Individuals (</a:t>
            </a:r>
            <a:r>
              <a:rPr lang="en-US" dirty="0" smtClean="0"/>
              <a:t>4 of 5)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support and obstacles in your environment, asking yourself if your change in diet is:</a:t>
            </a:r>
          </a:p>
          <a:p>
            <a:pPr lvl="1"/>
            <a:r>
              <a:rPr lang="en-US" dirty="0"/>
              <a:t>Realistic</a:t>
            </a:r>
          </a:p>
          <a:p>
            <a:pPr lvl="1"/>
            <a:r>
              <a:rPr lang="en-US" dirty="0"/>
              <a:t>Moderate and flexible</a:t>
            </a:r>
          </a:p>
          <a:p>
            <a:pPr lvl="1"/>
            <a:r>
              <a:rPr lang="en-US" dirty="0"/>
              <a:t>Safe</a:t>
            </a:r>
          </a:p>
          <a:p>
            <a:pPr lvl="1"/>
            <a:r>
              <a:rPr lang="en-US" dirty="0"/>
              <a:t>Holistic, incorporating regular exercise</a:t>
            </a:r>
          </a:p>
          <a:p>
            <a:pPr lvl="1"/>
            <a:r>
              <a:rPr lang="en-US" dirty="0"/>
              <a:t>Compatible with your relationships</a:t>
            </a:r>
          </a:p>
          <a:p>
            <a:pPr lvl="1"/>
            <a:r>
              <a:rPr lang="en-US" dirty="0"/>
              <a:t>Affordable</a:t>
            </a:r>
          </a:p>
          <a:p>
            <a:pPr lvl="1"/>
            <a:r>
              <a:rPr lang="en-US" dirty="0"/>
              <a:t>Research-based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for Individuals (</a:t>
            </a:r>
            <a:r>
              <a:rPr lang="en-US" dirty="0" smtClean="0"/>
              <a:t>5 of 5)</a:t>
            </a:r>
            <a:endParaRPr lang="en-US" dirty="0"/>
          </a:p>
        </p:txBody>
      </p:sp>
      <p:sp>
        <p:nvSpPr>
          <p:cNvPr id="337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Use tools to help change your patterns</a:t>
            </a:r>
          </a:p>
          <a:p>
            <a:pPr lvl="1"/>
            <a:r>
              <a:rPr lang="en-US" altLang="en-US" dirty="0"/>
              <a:t>Stimulus control: identify environmental cues associated with unhealthy eating habits</a:t>
            </a:r>
          </a:p>
          <a:p>
            <a:pPr lvl="1"/>
            <a:r>
              <a:rPr lang="en-US" altLang="en-US" dirty="0"/>
              <a:t>Self-supervision: keep a log of the food you eat and the physical activity you do</a:t>
            </a:r>
          </a:p>
          <a:p>
            <a:pPr lvl="1"/>
            <a:r>
              <a:rPr lang="en-US" altLang="en-US" dirty="0"/>
              <a:t>Social support and positive reinforcement: recruit others to join you in your healthier habits</a:t>
            </a:r>
          </a:p>
          <a:p>
            <a:pPr lvl="1"/>
            <a:r>
              <a:rPr lang="en-US" altLang="en-US" dirty="0"/>
              <a:t>Stress management: use healthy techniques and problem-solving strategies to handle stress</a:t>
            </a:r>
          </a:p>
          <a:p>
            <a:pPr lvl="1"/>
            <a:r>
              <a:rPr lang="en-US" altLang="en-US" dirty="0"/>
              <a:t>Cognitive restructuring: moderate any self-defeating thoughts and emotions; redefine your body image by thinking about what your body can </a:t>
            </a:r>
            <a:r>
              <a:rPr lang="en-US" altLang="en-US" i="1" dirty="0"/>
              <a:t>do</a:t>
            </a:r>
            <a:endParaRPr lang="en-US" altLang="en-US" dirty="0"/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Tasks for Society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dirty="0"/>
              <a:t>Changes in social policies are also needed to combat the obesity epidemic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en-US" dirty="0"/>
              <a:t>Promote healthy foods, lowering the price of low-fat, nutritious food to increase the rates at which people </a:t>
            </a:r>
            <a:br>
              <a:rPr lang="en-US" altLang="en-US" dirty="0"/>
            </a:br>
            <a:r>
              <a:rPr lang="en-US" altLang="en-US" dirty="0"/>
              <a:t>choose them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Support active lifestyles through community planning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Support consumer awareness</a:t>
            </a:r>
          </a:p>
          <a:p>
            <a:pPr lvl="2">
              <a:spcBef>
                <a:spcPts val="600"/>
              </a:spcBef>
            </a:pPr>
            <a:r>
              <a:rPr lang="en-US" altLang="en-US" dirty="0"/>
              <a:t>If consumers don’t buy the products depicted in ads, or if they complain about the content of ads, food manufacturers will eventually respond</a:t>
            </a:r>
          </a:p>
          <a:p>
            <a:pPr lvl="1" eaLnBrk="1" hangingPunct="1">
              <a:spcBef>
                <a:spcPts val="600"/>
              </a:spcBef>
            </a:pPr>
            <a:r>
              <a:rPr lang="en-US" altLang="en-US" dirty="0"/>
              <a:t>Encourage health insurers to cover obesity prevention programs</a:t>
            </a:r>
          </a:p>
        </p:txBody>
      </p:sp>
      <p:sp>
        <p:nvSpPr>
          <p:cNvPr id="2" name="Text Placeholder 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is healthy body weight defined?</a:t>
            </a:r>
          </a:p>
          <a:p>
            <a:r>
              <a:rPr lang="en-US" dirty="0"/>
              <a:t>What factors influence weight?</a:t>
            </a:r>
          </a:p>
          <a:p>
            <a:r>
              <a:rPr lang="en-US" dirty="0"/>
              <a:t>What is the best way to manage body weight?</a:t>
            </a:r>
          </a:p>
          <a:p>
            <a:r>
              <a:rPr lang="en-US" dirty="0"/>
              <a:t>Are there quick fixes for overweight and obesity?</a:t>
            </a:r>
          </a:p>
          <a:p>
            <a:r>
              <a:rPr lang="en-US" dirty="0"/>
              <a:t>How can individuals and society promote healthy weight throughout life?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4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Body Mass Index (</a:t>
            </a:r>
            <a:r>
              <a:rPr lang="en-US" altLang="en-US" dirty="0" smtClean="0"/>
              <a:t>1 of 2)</a:t>
            </a:r>
            <a:endParaRPr lang="en-US" altLang="en-US" dirty="0"/>
          </a:p>
        </p:txBody>
      </p:sp>
      <p:sp>
        <p:nvSpPr>
          <p:cNvPr id="71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Body mass index (BMI)</a:t>
            </a:r>
            <a:r>
              <a:rPr lang="en-US" altLang="en-US" dirty="0"/>
              <a:t> is a measure of body weight in relation to height (see Table 7.1 in text)</a:t>
            </a:r>
          </a:p>
          <a:p>
            <a:pPr lvl="1"/>
            <a:r>
              <a:rPr lang="en-US" altLang="en-US" dirty="0"/>
              <a:t>BMI = Weight in kilograms / (height in meters squared) </a:t>
            </a:r>
          </a:p>
          <a:p>
            <a:r>
              <a:rPr lang="en-US" altLang="en-US" dirty="0"/>
              <a:t>There appears to be a U-shaped relationship between BMI and risk of death, with the lowest risk in the 18.5 to 25 range</a:t>
            </a:r>
          </a:p>
          <a:p>
            <a:pPr lvl="1"/>
            <a:r>
              <a:rPr lang="en-US" altLang="en-US" dirty="0"/>
              <a:t>Underweight: BMI less than 18.5</a:t>
            </a:r>
          </a:p>
          <a:p>
            <a:pPr lvl="1"/>
            <a:r>
              <a:rPr lang="en-US" altLang="en-US" dirty="0"/>
              <a:t>Healthy weight: BMI between 18.5 and 24.9</a:t>
            </a:r>
          </a:p>
          <a:p>
            <a:pPr lvl="1"/>
            <a:r>
              <a:rPr lang="en-US" altLang="en-US" dirty="0"/>
              <a:t>Overweight: BMI between 25 and 29.9</a:t>
            </a:r>
          </a:p>
          <a:p>
            <a:pPr lvl="1"/>
            <a:r>
              <a:rPr lang="en-US" altLang="en-US" dirty="0"/>
              <a:t>Obese: BMI of 30 or greater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Body Mass Index (</a:t>
            </a:r>
            <a:r>
              <a:rPr lang="en-US" altLang="en-US" dirty="0" smtClean="0"/>
              <a:t>2 of 2)</a:t>
            </a:r>
            <a:endParaRPr lang="en-US" altLang="en-US" dirty="0"/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BMI may incorrectly estimate risk for some people</a:t>
            </a:r>
          </a:p>
          <a:p>
            <a:pPr lvl="1"/>
            <a:r>
              <a:rPr lang="en-US" altLang="en-US" dirty="0"/>
              <a:t>For those with muscular build, BMI may overestimate </a:t>
            </a:r>
            <a:br>
              <a:rPr lang="en-US" altLang="en-US" dirty="0"/>
            </a:br>
            <a:r>
              <a:rPr lang="en-US" altLang="en-US" dirty="0"/>
              <a:t>body fat</a:t>
            </a:r>
          </a:p>
          <a:p>
            <a:pPr lvl="1"/>
            <a:r>
              <a:rPr lang="en-US" altLang="en-US" dirty="0"/>
              <a:t>For the elderly or others with low muscle mass, BMI may underestimate body fat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Body Composition</a:t>
            </a:r>
          </a:p>
        </p:txBody>
      </p:sp>
      <p:sp>
        <p:nvSpPr>
          <p:cNvPr id="102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Different groups have different body fat expectations</a:t>
            </a:r>
          </a:p>
          <a:p>
            <a:pPr lvl="1"/>
            <a:r>
              <a:rPr lang="en-US" altLang="en-US" dirty="0"/>
              <a:t>Healthy range for a typical male is 8 to 24%; </a:t>
            </a:r>
            <a:br>
              <a:rPr lang="en-US" altLang="en-US" dirty="0"/>
            </a:br>
            <a:r>
              <a:rPr lang="en-US" altLang="en-US" dirty="0"/>
              <a:t>male athletes, 5 to 10%</a:t>
            </a:r>
          </a:p>
          <a:p>
            <a:pPr lvl="1"/>
            <a:r>
              <a:rPr lang="en-US" altLang="en-US" dirty="0"/>
              <a:t>Healthy range for a typical female is 21 to 35%; </a:t>
            </a:r>
            <a:br>
              <a:rPr lang="en-US" altLang="en-US" dirty="0"/>
            </a:br>
            <a:r>
              <a:rPr lang="en-US" altLang="en-US" dirty="0"/>
              <a:t>female athletes, 15 to 20%</a:t>
            </a:r>
          </a:p>
          <a:p>
            <a:pPr lvl="1"/>
            <a:r>
              <a:rPr lang="en-US" altLang="en-US" dirty="0"/>
              <a:t>Below a certain body fat threshold, hormones cannot be produced and health problems can occur </a:t>
            </a:r>
          </a:p>
          <a:p>
            <a:r>
              <a:rPr lang="en-US" altLang="en-US" dirty="0"/>
              <a:t>Body fat percentage can be measured by: </a:t>
            </a:r>
          </a:p>
          <a:p>
            <a:pPr lvl="1"/>
            <a:r>
              <a:rPr lang="en-US" altLang="en-US" dirty="0"/>
              <a:t>Immersion (most accurate), X-ray, skinfold measurement, and bioelectrical impedance</a:t>
            </a:r>
          </a:p>
        </p:txBody>
      </p:sp>
      <p:sp>
        <p:nvSpPr>
          <p:cNvPr id="10" name="Text Placeholder 9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 Fat Distribution</a:t>
            </a:r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Where you carry your body fat is important in determining your health risk</a:t>
            </a:r>
          </a:p>
          <a:p>
            <a:pPr lvl="1"/>
            <a:r>
              <a:rPr lang="en-US" altLang="en-US" dirty="0"/>
              <a:t>Large abdominal circumference is associated with high cholesterol levels and higher risk for heart disease, stroke, diabetes, and hypertension</a:t>
            </a:r>
          </a:p>
          <a:p>
            <a:pPr lvl="1"/>
            <a:r>
              <a:rPr lang="en-US" altLang="en-US" dirty="0"/>
              <a:t>Obese men tend to accumulate abdominal fat</a:t>
            </a:r>
          </a:p>
          <a:p>
            <a:pPr lvl="1"/>
            <a:r>
              <a:rPr lang="en-US" altLang="en-US" dirty="0"/>
              <a:t>Obese women tend to accumulate hip and thigh fat; however, the onset of menopause shifts weight gain to the abdomen  </a:t>
            </a:r>
          </a:p>
          <a:p>
            <a:r>
              <a:rPr lang="en-US" altLang="en-US" dirty="0"/>
              <a:t>If your BMI is in the healthy range, a large waist may signify an independent risk for disease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Issues Related to Overweight and Obesity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Obese people are four times more likely to die before their expected lifespan and have increased risk for:</a:t>
            </a:r>
          </a:p>
          <a:p>
            <a:pPr lvl="1"/>
            <a:r>
              <a:rPr lang="en-US" sz="2200" dirty="0"/>
              <a:t>High blood pressure	</a:t>
            </a:r>
          </a:p>
          <a:p>
            <a:pPr lvl="1"/>
            <a:r>
              <a:rPr lang="en-US" sz="2200" dirty="0"/>
              <a:t>Diabetes</a:t>
            </a:r>
          </a:p>
          <a:p>
            <a:pPr lvl="1"/>
            <a:r>
              <a:rPr lang="en-US" sz="2200" dirty="0"/>
              <a:t>Elevated cholesterol levels</a:t>
            </a:r>
          </a:p>
          <a:p>
            <a:pPr lvl="1"/>
            <a:r>
              <a:rPr lang="en-US" sz="2200" dirty="0"/>
              <a:t>Coronary heart disease</a:t>
            </a:r>
          </a:p>
          <a:p>
            <a:pPr lvl="1"/>
            <a:r>
              <a:rPr lang="en-US" sz="2200" dirty="0"/>
              <a:t>Stroke</a:t>
            </a:r>
          </a:p>
          <a:p>
            <a:pPr lvl="1"/>
            <a:r>
              <a:rPr lang="en-US" sz="2200" dirty="0"/>
              <a:t>Gallbladder disease</a:t>
            </a:r>
          </a:p>
          <a:p>
            <a:pPr lvl="1"/>
            <a:r>
              <a:rPr lang="en-US" sz="2200" dirty="0"/>
              <a:t>Osteoarthritis</a:t>
            </a:r>
          </a:p>
          <a:p>
            <a:pPr lvl="1"/>
            <a:r>
              <a:rPr lang="en-US" sz="2200" dirty="0"/>
              <a:t>Sleep apnea</a:t>
            </a:r>
          </a:p>
          <a:p>
            <a:pPr lvl="1"/>
            <a:r>
              <a:rPr lang="en-US" sz="2200" dirty="0"/>
              <a:t>Lung problems</a:t>
            </a:r>
          </a:p>
          <a:p>
            <a:pPr lvl="1"/>
            <a:r>
              <a:rPr lang="en-US" sz="2200" dirty="0"/>
              <a:t>Certain cancers, such as uterine, prostate, and colorectal</a:t>
            </a:r>
            <a:endParaRPr lang="en-US" dirty="0"/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Diabetes and Obesity</a:t>
            </a:r>
          </a:p>
        </p:txBody>
      </p:sp>
      <p:sp>
        <p:nvSpPr>
          <p:cNvPr id="1331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Rates of obesity and diabetes in the U.S. have risen </a:t>
            </a:r>
            <a:br>
              <a:rPr lang="en-US" altLang="en-US" dirty="0"/>
            </a:br>
            <a:r>
              <a:rPr lang="en-US" altLang="en-US" dirty="0"/>
              <a:t>in parallel</a:t>
            </a:r>
          </a:p>
          <a:p>
            <a:r>
              <a:rPr lang="en-US" altLang="en-US" dirty="0"/>
              <a:t>About 90</a:t>
            </a:r>
            <a:r>
              <a:rPr lang="en-US" altLang="en-US" dirty="0">
                <a:latin typeface="Calibri" panose="020F0502020204030204" pitchFamily="34" charset="0"/>
              </a:rPr>
              <a:t> to </a:t>
            </a:r>
            <a:r>
              <a:rPr lang="en-US" altLang="en-US" dirty="0"/>
              <a:t>95% of people with diabetes have Type-2, the form strongly associated with obesity</a:t>
            </a:r>
          </a:p>
          <a:p>
            <a:r>
              <a:rPr lang="en-US" altLang="en-US" dirty="0"/>
              <a:t>About 80% of American youth with Type-2 diabetes </a:t>
            </a:r>
            <a:br>
              <a:rPr lang="en-US" altLang="en-US" dirty="0"/>
            </a:br>
            <a:r>
              <a:rPr lang="en-US" altLang="en-US" dirty="0"/>
              <a:t>are obese</a:t>
            </a:r>
          </a:p>
          <a:p>
            <a:r>
              <a:rPr lang="en-US" altLang="en-US" dirty="0"/>
              <a:t>At any age group, small reductions in weight through diet and exercise reduce the risk of developing diabetes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832</TotalTime>
  <Words>2102</Words>
  <Application>Microsoft Office PowerPoint</Application>
  <PresentationFormat>On-screen Show (4:3)</PresentationFormat>
  <Paragraphs>238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7: Body Weight and Body Composition</vt:lpstr>
      <vt:lpstr>Overweight and Obesity</vt:lpstr>
      <vt:lpstr>What Is a Healthy Body Weight?</vt:lpstr>
      <vt:lpstr>Body Mass Index (1 of 2)</vt:lpstr>
      <vt:lpstr>Body Mass Index (2 of 2)</vt:lpstr>
      <vt:lpstr>Body Composition</vt:lpstr>
      <vt:lpstr>Body Fat Distribution</vt:lpstr>
      <vt:lpstr>Issues Related to Overweight and Obesity</vt:lpstr>
      <vt:lpstr>Diabetes and Obesity</vt:lpstr>
      <vt:lpstr>Discrimination and Obesity</vt:lpstr>
      <vt:lpstr>The Problem of Underweight</vt:lpstr>
      <vt:lpstr>What Factors Influence Your Weight?</vt:lpstr>
      <vt:lpstr>Genetic and Hormonal Influences (1 of 3)</vt:lpstr>
      <vt:lpstr>Genetic and Hormonal Influences (2 of 3)</vt:lpstr>
      <vt:lpstr>Genetic and Hormonal Influences (3 of 3)</vt:lpstr>
      <vt:lpstr>Age and Gender</vt:lpstr>
      <vt:lpstr>Obesogenic Environments and Lifestyle (1 of 2)</vt:lpstr>
      <vt:lpstr>Obesogenic Environments and Lifestyle (2 of 2)</vt:lpstr>
      <vt:lpstr>The Key to Weight Control: Energy Balance</vt:lpstr>
      <vt:lpstr>Estimating Your Daily Energy Requirements (1 of 2)</vt:lpstr>
      <vt:lpstr>Estimating Your Daily Energy Requirements (2 of 2)</vt:lpstr>
      <vt:lpstr>Adjusting Your Caloric Intake</vt:lpstr>
      <vt:lpstr>Fad Diets</vt:lpstr>
      <vt:lpstr>Weight Management Organizations</vt:lpstr>
      <vt:lpstr>The Medical Approach (1 of 2)</vt:lpstr>
      <vt:lpstr>The Medical Approach (2 of 2)</vt:lpstr>
      <vt:lpstr>The Size Acceptance Movement</vt:lpstr>
      <vt:lpstr>Tasks for Individuals (1 of 5)</vt:lpstr>
      <vt:lpstr>Tasks for Individuals (2 of 5)</vt:lpstr>
      <vt:lpstr>Tasks for Individuals (3 of 5)</vt:lpstr>
      <vt:lpstr>Table 7.2 Strategies for Changing Body Composition (1 of 2)</vt:lpstr>
      <vt:lpstr>Table 7.2 Strategies for Changing Body Composition (2 of 2)</vt:lpstr>
      <vt:lpstr>Tasks for Individuals (4 of 5)</vt:lpstr>
      <vt:lpstr>Tasks for Individuals (5 of 5)</vt:lpstr>
      <vt:lpstr>Tasks for Society</vt:lpstr>
      <vt:lpstr>In Review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Weight and Body Composition</dc:title>
  <dc:creator>bekbek</dc:creator>
  <cp:lastModifiedBy>CD</cp:lastModifiedBy>
  <cp:revision>88</cp:revision>
  <dcterms:created xsi:type="dcterms:W3CDTF">2012-06-28T14:24:21Z</dcterms:created>
  <dcterms:modified xsi:type="dcterms:W3CDTF">2018-10-08T10:26:16Z</dcterms:modified>
</cp:coreProperties>
</file>