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4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6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  <p:sldMasterId id="2147483791" r:id="rId2"/>
    <p:sldMasterId id="2147483808" r:id="rId3"/>
    <p:sldMasterId id="2147483831" r:id="rId4"/>
    <p:sldMasterId id="2147483853" r:id="rId5"/>
    <p:sldMasterId id="2147483858" r:id="rId6"/>
    <p:sldMasterId id="2147483863" r:id="rId7"/>
  </p:sldMasterIdLst>
  <p:notesMasterIdLst>
    <p:notesMasterId r:id="rId47"/>
  </p:notesMasterIdLst>
  <p:sldIdLst>
    <p:sldId id="305" r:id="rId8"/>
    <p:sldId id="257" r:id="rId9"/>
    <p:sldId id="258" r:id="rId10"/>
    <p:sldId id="290" r:id="rId11"/>
    <p:sldId id="259" r:id="rId12"/>
    <p:sldId id="291" r:id="rId13"/>
    <p:sldId id="260" r:id="rId14"/>
    <p:sldId id="262" r:id="rId15"/>
    <p:sldId id="263" r:id="rId16"/>
    <p:sldId id="261" r:id="rId17"/>
    <p:sldId id="266" r:id="rId18"/>
    <p:sldId id="279" r:id="rId19"/>
    <p:sldId id="292" r:id="rId20"/>
    <p:sldId id="303" r:id="rId21"/>
    <p:sldId id="287" r:id="rId22"/>
    <p:sldId id="288" r:id="rId23"/>
    <p:sldId id="280" r:id="rId24"/>
    <p:sldId id="264" r:id="rId25"/>
    <p:sldId id="268" r:id="rId26"/>
    <p:sldId id="269" r:id="rId27"/>
    <p:sldId id="270" r:id="rId28"/>
    <p:sldId id="271" r:id="rId29"/>
    <p:sldId id="300" r:id="rId30"/>
    <p:sldId id="272" r:id="rId31"/>
    <p:sldId id="294" r:id="rId32"/>
    <p:sldId id="285" r:id="rId33"/>
    <p:sldId id="295" r:id="rId34"/>
    <p:sldId id="273" r:id="rId35"/>
    <p:sldId id="297" r:id="rId36"/>
    <p:sldId id="296" r:id="rId37"/>
    <p:sldId id="274" r:id="rId38"/>
    <p:sldId id="304" r:id="rId39"/>
    <p:sldId id="301" r:id="rId40"/>
    <p:sldId id="275" r:id="rId41"/>
    <p:sldId id="286" r:id="rId42"/>
    <p:sldId id="302" r:id="rId43"/>
    <p:sldId id="276" r:id="rId44"/>
    <p:sldId id="277" r:id="rId45"/>
    <p:sldId id="299" r:id="rId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2" autoAdjust="0"/>
    <p:restoredTop sz="86306" autoAdjust="0"/>
  </p:normalViewPr>
  <p:slideViewPr>
    <p:cSldViewPr>
      <p:cViewPr varScale="1">
        <p:scale>
          <a:sx n="97" d="100"/>
          <a:sy n="97" d="100"/>
        </p:scale>
        <p:origin x="149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25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1286FD0-F7B7-4A1E-A9AB-AEDD5FEC543A}" type="datetimeFigureOut">
              <a:rPr lang="en-US"/>
              <a:pPr>
                <a:defRPr/>
              </a:pPr>
              <a:t>10/8/2018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DACC74B2-2795-4437-A501-B2AFB4DD677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97522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9DEE2-3C86-4345-AA0C-BA8265FFB95F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46486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55581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1208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243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800100" indent="-342900">
              <a:buFont typeface="Arial" panose="020B0604020202020204" pitchFamily="34" charset="0"/>
              <a:buChar char="•"/>
              <a:defRPr sz="2400"/>
            </a:lvl2pPr>
            <a:lvl3pPr marL="1257300" indent="-342900">
              <a:buFont typeface="Arial" panose="020B0604020202020204" pitchFamily="34" charset="0"/>
              <a:buChar char="•"/>
              <a:defRPr sz="20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2019 McGraw-Hill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5528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84149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99482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56562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9080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56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43700"/>
            <a:ext cx="9144000" cy="152400"/>
          </a:xfrm>
        </p:spPr>
        <p:txBody>
          <a:bodyPr vert="horz" lIns="91440" tIns="45720" rIns="91440" bIns="45720" rtlCol="0">
            <a:normAutofit fontScale="25000" lnSpcReduction="20000"/>
          </a:bodyPr>
          <a:lstStyle>
            <a:lvl1pPr>
              <a:defRPr kumimoji="0" lang="en-US" b="0" i="0" u="none" strike="noStrike" cap="none" spc="0" normalizeH="0" baseline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588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80470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367179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57128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56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822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451891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643424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52148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663678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629866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860799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69687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6201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8696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91237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568358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495505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867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7999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0800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631154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405356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97007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978593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1914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1109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97460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512539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726092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034769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272653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615289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257088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270014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097976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301326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83686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8576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921382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127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126169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675757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8385606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928315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13381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55925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408369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2110258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9530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815488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8995695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5819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42267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410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5410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32632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239962"/>
            <a:ext cx="4040188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002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39962"/>
            <a:ext cx="4041775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5629716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43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828800"/>
            <a:ext cx="4040188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43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28800"/>
            <a:ext cx="4041775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652888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32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685800"/>
            <a:ext cx="6629400" cy="57972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3718577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8772875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960815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87056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4777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385702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363226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246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274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8460876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Picture with Caption and Jump to Long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6505575"/>
            <a:ext cx="2743200" cy="172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  <a:lvl5pPr>
              <a:defRPr/>
            </a:lvl5pPr>
          </a:lstStyle>
          <a:p>
            <a:pPr lvl="0"/>
            <a:r>
              <a:rPr lang="en-US" sz="800" dirty="0"/>
              <a:t>Jump to long image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90370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ck_Title and Content with Jump to Long Image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00400" y="6510528"/>
            <a:ext cx="2743200" cy="1737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pPr lvl="0"/>
            <a:r>
              <a:rPr lang="en-US" sz="800" dirty="0"/>
              <a:t>Jump back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68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8750987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8613968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8386541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66394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3990076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8591006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9156014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0661880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882929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74620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3177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8373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image" Target="../media/image3.gif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7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83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Picture 11" descr="Tagline: Because learning changes everything.™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365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866" r:id="rId16"/>
  </p:sldLayoutIdLst>
  <p:transition>
    <p:random/>
  </p:transition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Picture 1" descr="Tag line: Because learning changes everything™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  <p:sp>
        <p:nvSpPr>
          <p:cNvPr id="14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85054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675042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  <p:sldLayoutId id="2147483826" r:id="rId18"/>
    <p:sldLayoutId id="2147483827" r:id="rId19"/>
    <p:sldLayoutId id="2147483828" r:id="rId20"/>
    <p:sldLayoutId id="2147483829" r:id="rId21"/>
    <p:sldLayoutId id="2147483830" r:id="rId2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 Placeholder 2" descr="©McGraw-Hill Education&#10;"/>
          <p:cNvSpPr txBox="1">
            <a:spLocks/>
          </p:cNvSpPr>
          <p:nvPr/>
        </p:nvSpPr>
        <p:spPr>
          <a:xfrm>
            <a:off x="0" y="6705600"/>
            <a:ext cx="16002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</a:t>
            </a: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Education.</a:t>
            </a:r>
          </a:p>
        </p:txBody>
      </p:sp>
    </p:spTree>
    <p:extLst>
      <p:ext uri="{BB962C8B-B14F-4D97-AF65-F5344CB8AC3E}">
        <p14:creationId xmlns:p14="http://schemas.microsoft.com/office/powerpoint/2010/main" val="229459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  <p:sldLayoutId id="2147483845" r:id="rId14"/>
    <p:sldLayoutId id="2147483846" r:id="rId15"/>
    <p:sldLayoutId id="2147483847" r:id="rId16"/>
    <p:sldLayoutId id="2147483848" r:id="rId17"/>
    <p:sldLayoutId id="2147483849" r:id="rId18"/>
    <p:sldLayoutId id="2147483850" r:id="rId19"/>
    <p:sldLayoutId id="2147483851" r:id="rId20"/>
    <p:sldLayoutId id="2147483852" r:id="rId2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455799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extBox 4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824135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TextBox 7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58336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895600" y="3486150"/>
            <a:ext cx="6191250" cy="609600"/>
          </a:xfrm>
        </p:spPr>
        <p:txBody>
          <a:bodyPr/>
          <a:lstStyle/>
          <a:p>
            <a:r>
              <a:rPr lang="en-US" altLang="en-US" dirty="0"/>
              <a:t>6: Fitness</a:t>
            </a:r>
            <a:endParaRPr lang="en-US" altLang="en-US" dirty="0"/>
          </a:p>
        </p:txBody>
      </p:sp>
      <p:sp>
        <p:nvSpPr>
          <p:cNvPr id="3075" name="Subtitle 2"/>
          <p:cNvSpPr>
            <a:spLocks noGrp="1"/>
          </p:cNvSpPr>
          <p:nvPr>
            <p:ph type="body" sz="quarter" idx="10"/>
          </p:nvPr>
        </p:nvSpPr>
        <p:spPr>
          <a:xfrm>
            <a:off x="3276600" y="4210050"/>
            <a:ext cx="5638800" cy="692727"/>
          </a:xfrm>
        </p:spPr>
        <p:txBody>
          <a:bodyPr/>
          <a:lstStyle/>
          <a:p>
            <a:r>
              <a:rPr lang="en-US" altLang="en-US" i="1" dirty="0"/>
              <a:t>Your Health Today, 7th Edition</a:t>
            </a:r>
            <a:endParaRPr lang="en-US" altLang="en-US" i="1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57521"/>
            <a:ext cx="9296400" cy="45719"/>
          </a:xfrm>
        </p:spPr>
        <p:txBody>
          <a:bodyPr/>
          <a:lstStyle/>
          <a:p>
            <a:pPr marL="0" lvl="0" indent="0">
              <a:buNone/>
            </a:pPr>
            <a:r>
              <a:rPr lang="en-US" dirty="0">
                <a:latin typeface="+mn-lt"/>
              </a:rPr>
              <a:t>© 2019 McGraw-Hill Education. All rights reserved. Authorized only for instructor use in the </a:t>
            </a:r>
            <a:r>
              <a:rPr lang="en-US" dirty="0" smtClean="0">
                <a:latin typeface="+mn-lt"/>
              </a:rPr>
              <a:t>classroom.</a:t>
            </a:r>
            <a:r>
              <a:rPr lang="en-US" baseline="0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No </a:t>
            </a:r>
            <a:r>
              <a:rPr lang="en-US" dirty="0">
                <a:latin typeface="+mn-lt"/>
              </a:rPr>
              <a:t>reproduction or further distribution permitted without the prior written consent of McGraw-Hill Education</a:t>
            </a:r>
            <a:r>
              <a:rPr lang="en-US" dirty="0" smtClean="0">
                <a:latin typeface="+mn-lt"/>
              </a:rPr>
              <a:t>.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0581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Cardiorespiratory Fitness</a:t>
            </a:r>
          </a:p>
        </p:txBody>
      </p:sp>
      <p:sp>
        <p:nvSpPr>
          <p:cNvPr id="1229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Cardiorespiratory fitness</a:t>
            </a:r>
            <a:r>
              <a:rPr lang="en-US" altLang="en-US" dirty="0"/>
              <a:t>: ability of the heart and lungs to efficiently deliver oxygen and nutrients to the body’s muscles and cells via the bloodstream</a:t>
            </a:r>
          </a:p>
          <a:p>
            <a:pPr lvl="1"/>
            <a:r>
              <a:rPr lang="en-US" altLang="en-US" dirty="0"/>
              <a:t>Increase in oxygen-carrying capacity of the blood</a:t>
            </a:r>
          </a:p>
          <a:p>
            <a:pPr lvl="1"/>
            <a:r>
              <a:rPr lang="en-US" altLang="en-US" dirty="0"/>
              <a:t>Improved extraction of oxygen from blood by muscles</a:t>
            </a:r>
          </a:p>
          <a:p>
            <a:pPr lvl="1"/>
            <a:r>
              <a:rPr lang="en-US" altLang="en-US" dirty="0"/>
              <a:t>Increase in the amount of blood the heart pumps with each heartbeat</a:t>
            </a:r>
          </a:p>
          <a:p>
            <a:pPr lvl="1"/>
            <a:r>
              <a:rPr lang="en-US" altLang="en-US" dirty="0"/>
              <a:t>Increased speed of recovery to resting heart rate</a:t>
            </a:r>
          </a:p>
          <a:p>
            <a:pPr lvl="1"/>
            <a:r>
              <a:rPr lang="en-US" altLang="en-US" dirty="0"/>
              <a:t>Improved muscle and liver function</a:t>
            </a:r>
          </a:p>
          <a:p>
            <a:pPr lvl="1"/>
            <a:r>
              <a:rPr lang="en-US" altLang="en-US" dirty="0"/>
              <a:t>Decreased resting heart rate, resting blood pressure, and heart rate at any work level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Cardiorespiratory </a:t>
            </a:r>
            <a:r>
              <a:rPr lang="en-US" dirty="0" smtClean="0"/>
              <a:t>Training (1 of 4)</a:t>
            </a:r>
            <a:endParaRPr lang="en-US" altLang="en-US" dirty="0"/>
          </a:p>
        </p:txBody>
      </p:sp>
      <p:sp>
        <p:nvSpPr>
          <p:cNvPr id="1331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Frequency: exercise at least twice a week, ideally three times; more if weight control is a primary concern</a:t>
            </a:r>
          </a:p>
          <a:p>
            <a:r>
              <a:rPr lang="en-US" altLang="en-US" dirty="0"/>
              <a:t>Intensity: </a:t>
            </a:r>
            <a:r>
              <a:rPr lang="en-US" altLang="en-US" b="1" dirty="0"/>
              <a:t>target heart rate (THR) zone</a:t>
            </a:r>
            <a:r>
              <a:rPr lang="en-US" altLang="en-US" dirty="0"/>
              <a:t> is the</a:t>
            </a:r>
            <a:br>
              <a:rPr lang="en-US" altLang="en-US" dirty="0"/>
            </a:br>
            <a:r>
              <a:rPr lang="en-US" altLang="en-US" dirty="0"/>
              <a:t>point at which you stress your cardiorespiratory system for optimal benefit without overdoing it</a:t>
            </a:r>
          </a:p>
          <a:p>
            <a:pPr lvl="1"/>
            <a:r>
              <a:rPr lang="en-US" altLang="en-US" b="1" dirty="0"/>
              <a:t>Heart rate reserve (HRR)</a:t>
            </a:r>
            <a:r>
              <a:rPr lang="en-US" altLang="en-US" dirty="0"/>
              <a:t>:</a:t>
            </a:r>
            <a:r>
              <a:rPr lang="en-US" altLang="en-US" b="1" dirty="0"/>
              <a:t> </a:t>
            </a:r>
            <a:r>
              <a:rPr lang="en-US" altLang="en-US" dirty="0"/>
              <a:t>difference between maximum heart rate and resting heart rate</a:t>
            </a:r>
          </a:p>
          <a:p>
            <a:pPr lvl="1"/>
            <a:r>
              <a:rPr lang="en-US" altLang="en-US" dirty="0"/>
              <a:t>Maximum heart rate formula</a:t>
            </a:r>
          </a:p>
          <a:p>
            <a:pPr lvl="1"/>
            <a:r>
              <a:rPr lang="en-US" altLang="en-US" dirty="0"/>
              <a:t>Breathing test</a:t>
            </a:r>
          </a:p>
          <a:p>
            <a:pPr lvl="1"/>
            <a:r>
              <a:rPr lang="en-US" altLang="en-US" dirty="0"/>
              <a:t>Perceived exertion test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Cardiorespiratory </a:t>
            </a:r>
            <a:r>
              <a:rPr lang="en-US" dirty="0" smtClean="0"/>
              <a:t>Training (2 of 4)</a:t>
            </a:r>
            <a:endParaRPr lang="en-US" sz="1400" dirty="0"/>
          </a:p>
        </p:txBody>
      </p:sp>
      <p:sp>
        <p:nvSpPr>
          <p:cNvPr id="1536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Time: sessions should last 30 minutes on average</a:t>
            </a:r>
          </a:p>
          <a:p>
            <a:r>
              <a:rPr lang="en-US" altLang="en-US" dirty="0"/>
              <a:t>Type: two types of aerobic exercise</a:t>
            </a:r>
          </a:p>
          <a:p>
            <a:pPr lvl="1"/>
            <a:r>
              <a:rPr lang="en-US" altLang="en-US" dirty="0"/>
              <a:t>Those that require sustained intensity with little variation in heart rate response (running, rowing)</a:t>
            </a:r>
          </a:p>
          <a:p>
            <a:pPr lvl="1"/>
            <a:r>
              <a:rPr lang="en-US" altLang="en-US" dirty="0"/>
              <a:t>Those that involve stop-and-go activities (basketball, soccer, tennis)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Cardiorespiratory </a:t>
            </a:r>
            <a:r>
              <a:rPr lang="en-US" dirty="0" smtClean="0"/>
              <a:t>Training (3 of 4)</a:t>
            </a:r>
            <a:endParaRPr lang="en-US" sz="1400" dirty="0"/>
          </a:p>
        </p:txBody>
      </p:sp>
      <p:sp>
        <p:nvSpPr>
          <p:cNvPr id="1536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Training progression</a:t>
            </a:r>
          </a:p>
          <a:p>
            <a:pPr lvl="1"/>
            <a:r>
              <a:rPr lang="en-US" altLang="en-US" dirty="0"/>
              <a:t>To continue to receive benefit from exercise, the duration and intensity must be altered every so often</a:t>
            </a:r>
          </a:p>
          <a:p>
            <a:r>
              <a:rPr lang="en-US" altLang="en-US" dirty="0"/>
              <a:t>High-intensity interval training (HIT)</a:t>
            </a:r>
          </a:p>
          <a:p>
            <a:pPr lvl="1"/>
            <a:r>
              <a:rPr lang="en-US" altLang="en-US" dirty="0"/>
              <a:t>Alternates high- and low-intensity exercise so your body is never given the chance to plateau</a:t>
            </a:r>
          </a:p>
          <a:p>
            <a:pPr lvl="1"/>
            <a:r>
              <a:rPr lang="en-US" altLang="en-US" dirty="0"/>
              <a:t>To avoid injury, start out slowly and gradually build up your endurance</a:t>
            </a:r>
          </a:p>
          <a:p>
            <a:pPr lvl="1"/>
            <a:r>
              <a:rPr lang="en-US" altLang="en-US" dirty="0"/>
              <a:t>Select activities you enjoy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52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Cardiorespiratory </a:t>
            </a:r>
            <a:r>
              <a:rPr lang="en-US" dirty="0" smtClean="0"/>
              <a:t>Training (4 of 4)</a:t>
            </a:r>
            <a:endParaRPr lang="en-US" sz="1400" dirty="0"/>
          </a:p>
        </p:txBody>
      </p:sp>
      <p:sp>
        <p:nvSpPr>
          <p:cNvPr id="1536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Developing  your own regular cardiorespiratory training program</a:t>
            </a:r>
          </a:p>
          <a:p>
            <a:pPr lvl="1"/>
            <a:r>
              <a:rPr lang="en-US" altLang="en-US" dirty="0"/>
              <a:t>Start out slowly to avoid injury</a:t>
            </a:r>
          </a:p>
          <a:p>
            <a:pPr lvl="1"/>
            <a:r>
              <a:rPr lang="en-US" altLang="en-US" dirty="0"/>
              <a:t>Gradually build up your endurance</a:t>
            </a:r>
          </a:p>
          <a:p>
            <a:pPr lvl="1"/>
            <a:r>
              <a:rPr lang="en-US" altLang="en-US" dirty="0"/>
              <a:t>Build sessions of at least 30 minutes, 3 times a week</a:t>
            </a:r>
          </a:p>
          <a:p>
            <a:r>
              <a:rPr lang="en-US" altLang="en-US" dirty="0"/>
              <a:t>If you have any medical conditions, or if you have been sedentary and are over the age of 40, see your physician for a checkup before starting</a:t>
            </a:r>
          </a:p>
          <a:p>
            <a:r>
              <a:rPr lang="en-US" altLang="en-US" dirty="0"/>
              <a:t>Selecting activities that you enjoy will help you stick with your program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57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Muscular Fitness</a:t>
            </a:r>
          </a:p>
        </p:txBody>
      </p:sp>
      <p:sp>
        <p:nvSpPr>
          <p:cNvPr id="1638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Muscular strength </a:t>
            </a:r>
            <a:r>
              <a:rPr lang="en-US" altLang="en-US" dirty="0"/>
              <a:t>is the capacity of a muscle to exert force against resistance</a:t>
            </a:r>
          </a:p>
          <a:p>
            <a:r>
              <a:rPr lang="en-US" altLang="en-US" b="1" dirty="0"/>
              <a:t>Muscular endurance </a:t>
            </a:r>
            <a:r>
              <a:rPr lang="en-US" altLang="en-US" dirty="0"/>
              <a:t>is the capacity of a muscle to exert force repeatedly over a period of time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Strength Training</a:t>
            </a:r>
          </a:p>
        </p:txBody>
      </p:sp>
      <p:sp>
        <p:nvSpPr>
          <p:cNvPr id="1741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Strength training is a type of exercise in which the muscles exert force against resistance</a:t>
            </a:r>
          </a:p>
          <a:p>
            <a:pPr lvl="1"/>
            <a:r>
              <a:rPr lang="en-US" altLang="en-US" dirty="0"/>
              <a:t>Free weights; exercise resistance machines</a:t>
            </a:r>
          </a:p>
          <a:p>
            <a:pPr lvl="1"/>
            <a:r>
              <a:rPr lang="en-US" altLang="en-US" dirty="0"/>
              <a:t>Frequency and type: two to three resistance training sessions a week, exercising each muscle group during a session</a:t>
            </a:r>
          </a:p>
          <a:p>
            <a:r>
              <a:rPr lang="en-US" altLang="en-US" dirty="0"/>
              <a:t>To develop strength, exercise at a higher intensity for a shorter duration</a:t>
            </a:r>
          </a:p>
          <a:p>
            <a:r>
              <a:rPr lang="en-US" altLang="en-US" dirty="0"/>
              <a:t>To develop endurance, exercise at a lower intensity for a longer duration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Gender Differences in Muscle Development</a:t>
            </a:r>
          </a:p>
        </p:txBody>
      </p:sp>
      <p:sp>
        <p:nvSpPr>
          <p:cNvPr id="1843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Muscle mass growth is influenced by the hormone testosterone</a:t>
            </a:r>
          </a:p>
          <a:p>
            <a:r>
              <a:rPr lang="en-US" altLang="en-US" dirty="0"/>
              <a:t>Women produce testosterone at about 10% of the levels seen in men</a:t>
            </a:r>
          </a:p>
          <a:p>
            <a:pPr lvl="1"/>
            <a:r>
              <a:rPr lang="en-US" altLang="en-US" dirty="0"/>
              <a:t>Women’s increase in muscle mass is lower</a:t>
            </a:r>
          </a:p>
          <a:p>
            <a:r>
              <a:rPr lang="en-US" altLang="en-US" dirty="0"/>
              <a:t>There is also a wide range of individual variability</a:t>
            </a:r>
          </a:p>
          <a:p>
            <a:pPr lvl="1"/>
            <a:r>
              <a:rPr lang="en-US" altLang="en-US" i="1" dirty="0"/>
              <a:t>Somatotype</a:t>
            </a:r>
            <a:r>
              <a:rPr lang="en-US" altLang="en-US" dirty="0"/>
              <a:t>: body type</a:t>
            </a:r>
          </a:p>
          <a:p>
            <a:pPr lvl="1"/>
            <a:r>
              <a:rPr lang="en-US" altLang="en-US" i="1" dirty="0"/>
              <a:t>Mesomorphic</a:t>
            </a:r>
            <a:r>
              <a:rPr lang="en-US" altLang="en-US" dirty="0"/>
              <a:t>: stocky, muscular; higher levels of testosterone</a:t>
            </a:r>
          </a:p>
          <a:p>
            <a:pPr lvl="1"/>
            <a:r>
              <a:rPr lang="en-US" altLang="en-US" i="1" dirty="0"/>
              <a:t>Ectomorphic</a:t>
            </a:r>
            <a:r>
              <a:rPr lang="en-US" altLang="en-US" dirty="0"/>
              <a:t>: tall, thin</a:t>
            </a:r>
          </a:p>
          <a:p>
            <a:pPr lvl="1"/>
            <a:r>
              <a:rPr lang="en-US" altLang="en-US" i="1" dirty="0"/>
              <a:t>Endomorphic</a:t>
            </a:r>
            <a:r>
              <a:rPr lang="en-US" altLang="en-US" dirty="0"/>
              <a:t>: short, fat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Types of Muscular Fitness Training and Equipment</a:t>
            </a:r>
          </a:p>
        </p:txBody>
      </p:sp>
      <p:sp>
        <p:nvSpPr>
          <p:cNvPr id="1741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Muscular power</a:t>
            </a:r>
            <a:r>
              <a:rPr lang="en-US" altLang="en-US" dirty="0"/>
              <a:t>: amount of work performed by muscles in a given period of time</a:t>
            </a:r>
          </a:p>
          <a:p>
            <a:pPr lvl="1"/>
            <a:r>
              <a:rPr lang="en-US" altLang="en-US" dirty="0"/>
              <a:t>Train for muscular power by performing any exercise faster</a:t>
            </a:r>
          </a:p>
          <a:p>
            <a:pPr lvl="1"/>
            <a:r>
              <a:rPr lang="en-US" altLang="en-US" i="1" dirty="0"/>
              <a:t>Plyometrics</a:t>
            </a:r>
            <a:r>
              <a:rPr lang="en-US" altLang="en-US" dirty="0"/>
              <a:t>: program that trains muscles to reach maximum force in the shortest period of time</a:t>
            </a:r>
          </a:p>
          <a:p>
            <a:pPr lvl="2"/>
            <a:r>
              <a:rPr lang="en-US" altLang="en-US" dirty="0"/>
              <a:t>Crouching and jumping</a:t>
            </a:r>
          </a:p>
          <a:p>
            <a:r>
              <a:rPr lang="en-US" altLang="en-US" b="1" dirty="0"/>
              <a:t>Core-strength training</a:t>
            </a:r>
            <a:r>
              <a:rPr lang="en-US" altLang="en-US" dirty="0"/>
              <a:t>: strength training that conditions the torso from the neck to the lower back</a:t>
            </a:r>
          </a:p>
          <a:p>
            <a:pPr lvl="1"/>
            <a:r>
              <a:rPr lang="en-US" altLang="en-US" dirty="0"/>
              <a:t>Pilates</a:t>
            </a:r>
          </a:p>
          <a:p>
            <a:pPr lvl="1"/>
            <a:r>
              <a:rPr lang="en-US" altLang="en-US" dirty="0"/>
              <a:t>Unstable surfaces; resistance cords; stability balls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9848"/>
          </a:xfrm>
        </p:spPr>
        <p:txBody>
          <a:bodyPr/>
          <a:lstStyle/>
          <a:p>
            <a:r>
              <a:rPr lang="en-US" altLang="en-US" dirty="0"/>
              <a:t>Breathing and Safety</a:t>
            </a:r>
          </a:p>
        </p:txBody>
      </p:sp>
      <p:sp>
        <p:nvSpPr>
          <p:cNvPr id="23555" name="Text Placeholder 99"/>
          <p:cNvSpPr>
            <a:spLocks noGrp="1"/>
          </p:cNvSpPr>
          <p:nvPr>
            <p:ph idx="1"/>
          </p:nvPr>
        </p:nvSpPr>
        <p:spPr>
          <a:xfrm>
            <a:off x="457200" y="1600199"/>
            <a:ext cx="8382000" cy="4953001"/>
          </a:xfrm>
        </p:spPr>
        <p:txBody>
          <a:bodyPr/>
          <a:lstStyle/>
          <a:p>
            <a:r>
              <a:rPr lang="en-US" altLang="en-US" dirty="0"/>
              <a:t>Oxygen flow is vital for preventing muscle fatigue and injury during resistance training</a:t>
            </a:r>
          </a:p>
          <a:p>
            <a:r>
              <a:rPr lang="en-US" altLang="en-US" dirty="0"/>
              <a:t>Inhale when your muscles are relaxed, and exhale when you initiate the lifting or push-off action</a:t>
            </a:r>
          </a:p>
          <a:p>
            <a:r>
              <a:rPr lang="en-US" altLang="en-US" dirty="0"/>
              <a:t>Never hold your breath while performing resistance exercises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What Is Fitness?</a:t>
            </a:r>
          </a:p>
        </p:txBody>
      </p:sp>
      <p:sp>
        <p:nvSpPr>
          <p:cNvPr id="409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Physical fitness</a:t>
            </a:r>
            <a:r>
              <a:rPr lang="en-US" altLang="en-US" dirty="0"/>
              <a:t>: ability of the body to respond to physical demands</a:t>
            </a:r>
          </a:p>
          <a:p>
            <a:r>
              <a:rPr lang="en-US" altLang="en-US" b="1" dirty="0"/>
              <a:t>Skill-related fitness</a:t>
            </a:r>
            <a:r>
              <a:rPr lang="en-US" altLang="en-US" dirty="0"/>
              <a:t>: ability to perform specific leisure or sport skills </a:t>
            </a:r>
          </a:p>
          <a:p>
            <a:r>
              <a:rPr lang="en-US" altLang="en-US" b="1" dirty="0"/>
              <a:t>Health-related fitness</a:t>
            </a:r>
            <a:r>
              <a:rPr lang="en-US" altLang="en-US" dirty="0"/>
              <a:t>: ability to perform daily living activities with vigor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Flexibility</a:t>
            </a:r>
          </a:p>
        </p:txBody>
      </p:sp>
      <p:sp>
        <p:nvSpPr>
          <p:cNvPr id="2457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Flexibility</a:t>
            </a:r>
            <a:r>
              <a:rPr lang="en-US" altLang="en-US" dirty="0"/>
              <a:t>: ability of joints to move through the full range of motion</a:t>
            </a:r>
          </a:p>
          <a:p>
            <a:pPr lvl="1"/>
            <a:r>
              <a:rPr lang="en-US" altLang="en-US" dirty="0"/>
              <a:t>Maintains posture and balance</a:t>
            </a:r>
          </a:p>
          <a:p>
            <a:pPr lvl="1"/>
            <a:r>
              <a:rPr lang="en-US" altLang="en-US" dirty="0"/>
              <a:t>Makes movement easier and more fluid</a:t>
            </a:r>
          </a:p>
          <a:p>
            <a:pPr lvl="1"/>
            <a:r>
              <a:rPr lang="en-US" altLang="en-US" dirty="0"/>
              <a:t>Prevents low back pain and injuries</a:t>
            </a:r>
          </a:p>
          <a:p>
            <a:r>
              <a:rPr lang="en-US" altLang="en-US" dirty="0"/>
              <a:t>Much of the loss of flexibility that results from aging can be reduced by stretching programs 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Types of Stretching Programs</a:t>
            </a:r>
          </a:p>
        </p:txBody>
      </p:sp>
      <p:sp>
        <p:nvSpPr>
          <p:cNvPr id="25603" name="Text Placeholder 99"/>
          <p:cNvSpPr>
            <a:spLocks noGrp="1"/>
          </p:cNvSpPr>
          <p:nvPr>
            <p:ph idx="1"/>
          </p:nvPr>
        </p:nvSpPr>
        <p:spPr>
          <a:xfrm>
            <a:off x="457200" y="1600199"/>
            <a:ext cx="8382000" cy="4953001"/>
          </a:xfrm>
        </p:spPr>
        <p:txBody>
          <a:bodyPr/>
          <a:lstStyle/>
          <a:p>
            <a:r>
              <a:rPr lang="en-US" altLang="en-US" i="1" dirty="0"/>
              <a:t>Static stretching</a:t>
            </a:r>
            <a:r>
              <a:rPr lang="en-US" altLang="en-US" dirty="0"/>
              <a:t>: stretching until you feel tightness, </a:t>
            </a:r>
            <a:br>
              <a:rPr lang="en-US" altLang="en-US" dirty="0"/>
            </a:br>
            <a:r>
              <a:rPr lang="en-US" altLang="en-US" dirty="0"/>
              <a:t>and holding the position for a set period of time</a:t>
            </a:r>
          </a:p>
          <a:p>
            <a:r>
              <a:rPr lang="en-US" altLang="en-US" i="1" dirty="0"/>
              <a:t>Passive stretching</a:t>
            </a:r>
            <a:r>
              <a:rPr lang="en-US" altLang="en-US" dirty="0"/>
              <a:t>: a partner applies pressure, producing a stretch beyond what you could do on your own</a:t>
            </a:r>
          </a:p>
          <a:p>
            <a:r>
              <a:rPr lang="en-US" altLang="en-US" i="1" dirty="0"/>
              <a:t>Ballistic stretching</a:t>
            </a:r>
            <a:r>
              <a:rPr lang="en-US" altLang="en-US" dirty="0"/>
              <a:t>: stretching the muscle in a series of bouncing movements; recommended for experienced athletes only</a:t>
            </a:r>
          </a:p>
          <a:p>
            <a:r>
              <a:rPr lang="en-US" altLang="en-US" i="1" dirty="0"/>
              <a:t>Proprioceptive neuromuscular facilitation</a:t>
            </a:r>
            <a:r>
              <a:rPr lang="en-US" altLang="en-US" dirty="0"/>
              <a:t>: therapeutic exercise that causes a stretch reflex in muscles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9848"/>
          </a:xfrm>
        </p:spPr>
        <p:txBody>
          <a:bodyPr/>
          <a:lstStyle/>
          <a:p>
            <a:r>
              <a:rPr lang="en-US" altLang="en-US" dirty="0"/>
              <a:t>Developing Your Own Flexibility Program</a:t>
            </a:r>
          </a:p>
        </p:txBody>
      </p:sp>
      <p:sp>
        <p:nvSpPr>
          <p:cNvPr id="2662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ACSM recommends stretching for all the major joints</a:t>
            </a:r>
          </a:p>
          <a:p>
            <a:pPr lvl="1"/>
            <a:r>
              <a:rPr lang="en-US" altLang="en-US" dirty="0"/>
              <a:t>Neck, shoulders, upper back and trunk, hips, knees, ankles</a:t>
            </a:r>
          </a:p>
          <a:p>
            <a:pPr lvl="1"/>
            <a:r>
              <a:rPr lang="en-US" altLang="en-US" dirty="0"/>
              <a:t>2 to 3 days a week or more</a:t>
            </a:r>
          </a:p>
          <a:p>
            <a:pPr lvl="1"/>
            <a:r>
              <a:rPr lang="en-US" altLang="en-US" dirty="0"/>
              <a:t>Stretch to a point of mild discomfort (not pain), hold for </a:t>
            </a:r>
            <a:br>
              <a:rPr lang="en-US" altLang="en-US" dirty="0"/>
            </a:br>
            <a:r>
              <a:rPr lang="en-US" altLang="en-US" dirty="0"/>
              <a:t>10 to 30 seconds; do 2 to 4 repetitions to accumulate 60 seconds for each stretch</a:t>
            </a:r>
          </a:p>
          <a:p>
            <a:r>
              <a:rPr lang="en-US" altLang="en-US" dirty="0"/>
              <a:t>Greatest improvement in flexibility is seen if stretching is done after other exercise, when muscles are warm and less likely to be injured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9848"/>
          </a:xfrm>
        </p:spPr>
        <p:txBody>
          <a:bodyPr/>
          <a:lstStyle/>
          <a:p>
            <a:r>
              <a:rPr lang="en-US" altLang="en-US" dirty="0"/>
              <a:t>Neuromotor Fitness</a:t>
            </a:r>
          </a:p>
        </p:txBody>
      </p:sp>
      <p:sp>
        <p:nvSpPr>
          <p:cNvPr id="2662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Neuromotor fitness, also called functional fitness, uses motor skills to improve balance, coordination, gait, agility, and proprioceptive training </a:t>
            </a:r>
          </a:p>
          <a:p>
            <a:pPr lvl="1"/>
            <a:r>
              <a:rPr lang="en-US" altLang="en-US" dirty="0"/>
              <a:t>Training examples: tai chi, qigong, yoga</a:t>
            </a:r>
          </a:p>
          <a:p>
            <a:pPr lvl="1"/>
            <a:r>
              <a:rPr lang="en-US" altLang="en-US" dirty="0"/>
              <a:t>Commonly used equipment in functional fitness training: fitness balls, kettle balls, and free weights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1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Body Composition</a:t>
            </a:r>
          </a:p>
        </p:txBody>
      </p:sp>
      <p:sp>
        <p:nvSpPr>
          <p:cNvPr id="2457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Body composition</a:t>
            </a:r>
            <a:r>
              <a:rPr lang="en-US" altLang="en-US" dirty="0"/>
              <a:t>: relative amounts of body fat and </a:t>
            </a:r>
            <a:br>
              <a:rPr lang="en-US" altLang="en-US" dirty="0"/>
            </a:br>
            <a:r>
              <a:rPr lang="en-US" altLang="en-US" dirty="0"/>
              <a:t>lean body mass</a:t>
            </a:r>
          </a:p>
          <a:p>
            <a:pPr lvl="1"/>
            <a:r>
              <a:rPr lang="en-US" altLang="en-US" dirty="0"/>
              <a:t>Recommended proportion, expressed as percent body fat: </a:t>
            </a:r>
            <a:br>
              <a:rPr lang="en-US" altLang="en-US" dirty="0"/>
            </a:br>
            <a:r>
              <a:rPr lang="en-US" altLang="en-US" dirty="0"/>
              <a:t>21</a:t>
            </a:r>
            <a:r>
              <a:rPr lang="en-US" altLang="en-US" dirty="0">
                <a:latin typeface="Calibri" panose="020F0502020204030204" pitchFamily="34" charset="0"/>
              </a:rPr>
              <a:t> to 35% for women and 8 to 24% for men</a:t>
            </a:r>
            <a:endParaRPr lang="en-US" altLang="en-US" dirty="0"/>
          </a:p>
          <a:p>
            <a:pPr lvl="1"/>
            <a:r>
              <a:rPr lang="en-US" altLang="en-US" dirty="0"/>
              <a:t>Two types: essential fat and storage fat</a:t>
            </a:r>
          </a:p>
          <a:p>
            <a:pPr lvl="1"/>
            <a:r>
              <a:rPr lang="en-US" altLang="en-US" dirty="0"/>
              <a:t>Storage fat is further subdivided into visceral fat (in the abdomen) and subcutaneous fat (just under the skin)</a:t>
            </a:r>
          </a:p>
          <a:p>
            <a:pPr lvl="1"/>
            <a:r>
              <a:rPr lang="en-US" altLang="en-US" dirty="0"/>
              <a:t>Too much storage fat is associated with overweight and obesity, heart disease, diabetes, and cancer</a:t>
            </a:r>
          </a:p>
          <a:p>
            <a:r>
              <a:rPr lang="en-US" altLang="en-US" dirty="0"/>
              <a:t>Increased physical activity can help you control body weight, trim body fat, and build muscle tissue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Fitness Activities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Cross-training</a:t>
            </a:r>
            <a:r>
              <a:rPr lang="en-US" dirty="0"/>
              <a:t>: participation in one sport to improve performance in another, or use of several different types of training for a specific fitness goal</a:t>
            </a:r>
          </a:p>
          <a:p>
            <a:r>
              <a:rPr lang="en-US" dirty="0"/>
              <a:t>Advantages of cross-training:</a:t>
            </a:r>
          </a:p>
          <a:p>
            <a:pPr lvl="1"/>
            <a:r>
              <a:rPr lang="en-US" dirty="0"/>
              <a:t>Avoids boredom</a:t>
            </a:r>
          </a:p>
          <a:p>
            <a:pPr lvl="1"/>
            <a:r>
              <a:rPr lang="en-US" dirty="0"/>
              <a:t>Reduces risk of overuse injuries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13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solidFill>
                  <a:schemeClr val="bg2"/>
                </a:solidFill>
              </a:rPr>
              <a:t>Table 6.2 </a:t>
            </a:r>
            <a:r>
              <a:rPr lang="en-US" sz="2800" b="1" dirty="0"/>
              <a:t>Physical Activity Recommendations</a:t>
            </a:r>
          </a:p>
        </p:txBody>
      </p:sp>
      <p:sp>
        <p:nvSpPr>
          <p:cNvPr id="10" name="Text Placeholder 99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799"/>
          </a:xfrm>
          <a:ln w="28575">
            <a:solidFill>
              <a:schemeClr val="bg1">
                <a:lumMod val="50000"/>
              </a:schemeClr>
            </a:solidFill>
          </a:ln>
        </p:spPr>
        <p:txBody>
          <a:bodyPr numCol="2" spcCol="182880"/>
          <a:lstStyle/>
          <a:p>
            <a:r>
              <a:rPr lang="en-US" sz="2000" b="1" dirty="0"/>
              <a:t>Aerobic (endurance) activity:</a:t>
            </a:r>
          </a:p>
          <a:p>
            <a:pPr lvl="1"/>
            <a:r>
              <a:rPr lang="en-US" sz="1800" dirty="0"/>
              <a:t>150 minutes of moderate-intensity aerobic activity per week, </a:t>
            </a:r>
            <a:r>
              <a:rPr lang="en-US" sz="1800" i="1" dirty="0"/>
              <a:t>or</a:t>
            </a:r>
          </a:p>
          <a:p>
            <a:pPr lvl="1"/>
            <a:r>
              <a:rPr lang="en-US" sz="1800" dirty="0"/>
              <a:t>75 minutes of vigorous-intensity aerobic activity per week, </a:t>
            </a:r>
            <a:r>
              <a:rPr lang="en-US" sz="1800" i="1" dirty="0"/>
              <a:t>or</a:t>
            </a:r>
          </a:p>
          <a:p>
            <a:pPr lvl="1"/>
            <a:r>
              <a:rPr lang="en-US" sz="1800" dirty="0"/>
              <a:t>A combination of moderate- and vigorous-intensity physical activity that meets the recommendation</a:t>
            </a:r>
          </a:p>
          <a:p>
            <a:r>
              <a:rPr lang="en-US" sz="2000" b="1" dirty="0"/>
              <a:t>Muscle-strengthening activity:</a:t>
            </a:r>
          </a:p>
          <a:p>
            <a:pPr lvl="1"/>
            <a:r>
              <a:rPr lang="en-US" sz="1800" dirty="0"/>
              <a:t>8 to 10 exercises that stress the major muscle groups on two or more nonconsecutive days per week</a:t>
            </a:r>
          </a:p>
          <a:p>
            <a:pPr lvl="1"/>
            <a:r>
              <a:rPr lang="en-US" sz="1800" dirty="0"/>
              <a:t>Do two to four sets of 8 to 12 repetitions for each exercise using sufficient resistance to fatigue the muscles</a:t>
            </a:r>
          </a:p>
          <a:p>
            <a:r>
              <a:rPr lang="en-US" sz="2000" b="1" dirty="0"/>
              <a:t>Flexibility:</a:t>
            </a:r>
          </a:p>
          <a:p>
            <a:pPr lvl="1"/>
            <a:r>
              <a:rPr lang="en-US" sz="1800" dirty="0"/>
              <a:t>Stretching exercise for all major joints, at least two to three days per week</a:t>
            </a:r>
          </a:p>
          <a:p>
            <a:pPr lvl="1"/>
            <a:r>
              <a:rPr lang="en-US" sz="1800" dirty="0"/>
              <a:t>Stretch to the point of tension, hold for 10 to 30 seconds, repeating two to four times to accumulate 60 seconds per stretch</a:t>
            </a:r>
          </a:p>
          <a:p>
            <a:r>
              <a:rPr lang="en-US" sz="2000" b="1" dirty="0"/>
              <a:t>Weight management:</a:t>
            </a:r>
          </a:p>
          <a:p>
            <a:pPr lvl="1"/>
            <a:r>
              <a:rPr lang="en-US" sz="1800" dirty="0"/>
              <a:t>To prevent unhealthy weight gain, </a:t>
            </a:r>
            <a:br>
              <a:rPr lang="en-US" sz="1800" dirty="0"/>
            </a:br>
            <a:r>
              <a:rPr lang="en-US" sz="1800" dirty="0"/>
              <a:t>150 to 300 minutes of moderate- to vigorous-intensity physical activity per week</a:t>
            </a:r>
          </a:p>
          <a:p>
            <a:pPr lvl="1"/>
            <a:r>
              <a:rPr lang="en-US" sz="1800" dirty="0"/>
              <a:t>For substantial weight loss or to sustain weight loss, 300 minutes or more of moderate- to vigorous-intensity exercise a week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76400" y="6226629"/>
            <a:ext cx="7010400" cy="380999"/>
          </a:xfrm>
        </p:spPr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Sources: </a:t>
            </a:r>
            <a:r>
              <a:rPr lang="en-US" dirty="0">
                <a:solidFill>
                  <a:schemeClr val="tx1"/>
                </a:solidFill>
              </a:rPr>
              <a:t>Department of Health and Human Services. (2009). </a:t>
            </a:r>
            <a:r>
              <a:rPr lang="en-US" i="1" dirty="0">
                <a:solidFill>
                  <a:schemeClr val="tx1"/>
                </a:solidFill>
              </a:rPr>
              <a:t>2008 Physical activity guidelines for Americans. </a:t>
            </a:r>
            <a:r>
              <a:rPr lang="en-US" dirty="0">
                <a:solidFill>
                  <a:schemeClr val="tx1"/>
                </a:solidFill>
              </a:rPr>
              <a:t>Retrieved from www.health.gov/paguidelines; American College of Sports Medicine. (2009). Position stand: Progression models in resistance training for healthy adults. </a:t>
            </a:r>
            <a:r>
              <a:rPr lang="en-US" i="1" dirty="0">
                <a:solidFill>
                  <a:schemeClr val="tx1"/>
                </a:solidFill>
              </a:rPr>
              <a:t>Medicine &amp; Science in Sports &amp; Exercise, 41</a:t>
            </a:r>
            <a:r>
              <a:rPr lang="en-US" dirty="0">
                <a:solidFill>
                  <a:schemeClr val="tx1"/>
                </a:solidFill>
              </a:rPr>
              <a:t>(3): 687–708; Bushman, B. (2017). </a:t>
            </a:r>
            <a:r>
              <a:rPr lang="en-US" i="1" dirty="0">
                <a:solidFill>
                  <a:schemeClr val="tx1"/>
                </a:solidFill>
              </a:rPr>
              <a:t>ACSM’s complete guide to fitness &amp; health. </a:t>
            </a:r>
            <a:r>
              <a:rPr lang="en-US" dirty="0">
                <a:solidFill>
                  <a:schemeClr val="tx1"/>
                </a:solidFill>
              </a:rPr>
              <a:t>Champaign, IL: McGraw-Hill Education.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Falling Out of Shape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Stopping exercise for two weeks can lead to reduced cardiovascular fitness, lean muscle mass, and muscle insulin sensitivity</a:t>
            </a:r>
          </a:p>
          <a:p>
            <a:r>
              <a:rPr lang="en-US" dirty="0"/>
              <a:t>For two months or longer, can cause total loss of </a:t>
            </a:r>
            <a:br>
              <a:rPr lang="en-US" dirty="0"/>
            </a:br>
            <a:r>
              <a:rPr lang="en-US" dirty="0"/>
              <a:t>fitness gains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5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Improving Your Health through Moderate Physical Activity</a:t>
            </a:r>
          </a:p>
        </p:txBody>
      </p:sp>
      <p:sp>
        <p:nvSpPr>
          <p:cNvPr id="2969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Make daily activities more active</a:t>
            </a:r>
          </a:p>
          <a:p>
            <a:pPr lvl="1"/>
            <a:r>
              <a:rPr lang="en-US" altLang="en-US" dirty="0"/>
              <a:t>Ride your bike to class instead of taking the bus</a:t>
            </a:r>
          </a:p>
          <a:p>
            <a:pPr lvl="1"/>
            <a:r>
              <a:rPr lang="en-US" altLang="en-US" dirty="0"/>
              <a:t>Take the stairs instead of the elevator</a:t>
            </a:r>
          </a:p>
          <a:p>
            <a:r>
              <a:rPr lang="en-US" altLang="en-US" dirty="0"/>
              <a:t>Walk for fitness </a:t>
            </a:r>
          </a:p>
          <a:p>
            <a:pPr lvl="1"/>
            <a:r>
              <a:rPr lang="en-US" altLang="en-US" dirty="0"/>
              <a:t>Inactive people take 2,000 to 4,000 steps per day</a:t>
            </a:r>
          </a:p>
          <a:p>
            <a:pPr lvl="1"/>
            <a:r>
              <a:rPr lang="en-US" altLang="en-US" dirty="0"/>
              <a:t>10,000 steps (about 5 miles) per day controls weight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the Most from </a:t>
            </a:r>
            <a:r>
              <a:rPr lang="en-US" dirty="0" smtClean="0"/>
              <a:t>Cardio </a:t>
            </a:r>
            <a:r>
              <a:rPr lang="en-US" dirty="0"/>
              <a:t>Exercise Equipment</a:t>
            </a:r>
          </a:p>
        </p:txBody>
      </p:sp>
      <p:sp>
        <p:nvSpPr>
          <p:cNvPr id="2969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Set the treadmill incline to two degrees to more accurately simulate outside walking or running</a:t>
            </a:r>
          </a:p>
          <a:p>
            <a:r>
              <a:rPr lang="en-US" altLang="en-US" dirty="0"/>
              <a:t>Accuracy of calorie counts on cardio exercise machines varies widely</a:t>
            </a:r>
          </a:p>
          <a:p>
            <a:pPr lvl="1"/>
            <a:r>
              <a:rPr lang="en-US" altLang="en-US" dirty="0"/>
              <a:t>Consistently use the same model and brand of equipment</a:t>
            </a:r>
          </a:p>
          <a:p>
            <a:pPr lvl="1"/>
            <a:r>
              <a:rPr lang="en-US" altLang="en-US" dirty="0"/>
              <a:t>Wear a heart rate monitor to increase your workload more accurately</a:t>
            </a:r>
          </a:p>
          <a:p>
            <a:pPr lvl="1"/>
            <a:r>
              <a:rPr lang="en-US" altLang="en-US" dirty="0"/>
              <a:t>Do not lean on handle bars</a:t>
            </a:r>
          </a:p>
          <a:p>
            <a:pPr lvl="1"/>
            <a:r>
              <a:rPr lang="en-US" altLang="en-US" dirty="0"/>
              <a:t>Enter your accurate weight</a:t>
            </a:r>
          </a:p>
          <a:p>
            <a:pPr lvl="1"/>
            <a:r>
              <a:rPr lang="en-US" altLang="en-US" dirty="0"/>
              <a:t>Mix up your exercise workout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49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273" y="228600"/>
            <a:ext cx="7481455" cy="1069848"/>
          </a:xfrm>
        </p:spPr>
        <p:txBody>
          <a:bodyPr/>
          <a:lstStyle/>
          <a:p>
            <a:r>
              <a:rPr lang="en-US" dirty="0"/>
              <a:t>Benefits of Physical Activity and </a:t>
            </a:r>
            <a:r>
              <a:rPr lang="en-US" dirty="0" smtClean="0"/>
              <a:t>Exercise (1 of 2)</a:t>
            </a:r>
            <a:endParaRPr lang="en-US" dirty="0"/>
          </a:p>
        </p:txBody>
      </p:sp>
      <p:sp>
        <p:nvSpPr>
          <p:cNvPr id="51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Physical activity</a:t>
            </a:r>
            <a:r>
              <a:rPr lang="en-US" altLang="en-US" dirty="0"/>
              <a:t>: activity that requires any type of movement</a:t>
            </a:r>
          </a:p>
          <a:p>
            <a:r>
              <a:rPr lang="en-US" altLang="en-US" b="1" dirty="0"/>
              <a:t>Exercise</a:t>
            </a:r>
            <a:r>
              <a:rPr lang="en-US" altLang="en-US" dirty="0"/>
              <a:t>: structured, planned physical activity, often used to improve fitness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28600"/>
            <a:ext cx="8046720" cy="1069848"/>
          </a:xfrm>
        </p:spPr>
        <p:txBody>
          <a:bodyPr/>
          <a:lstStyle/>
          <a:p>
            <a:r>
              <a:rPr lang="en-US" dirty="0"/>
              <a:t>Exergaming and Other </a:t>
            </a:r>
            <a:r>
              <a:rPr lang="en-US" dirty="0" smtClean="0"/>
              <a:t>Replacements for </a:t>
            </a:r>
            <a:r>
              <a:rPr lang="en-US" dirty="0"/>
              <a:t>Sedentary Technology</a:t>
            </a:r>
            <a:endParaRPr lang="en-US" sz="1400" dirty="0"/>
          </a:p>
        </p:txBody>
      </p:sp>
      <p:sp>
        <p:nvSpPr>
          <p:cNvPr id="2969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Replace television, computer time, and traditional video games with physical activities that are fun and engaging</a:t>
            </a:r>
          </a:p>
          <a:p>
            <a:r>
              <a:rPr lang="en-US" altLang="en-US" dirty="0"/>
              <a:t>Exergaming uses video games to enhance physical activity</a:t>
            </a:r>
          </a:p>
          <a:p>
            <a:pPr lvl="1"/>
            <a:r>
              <a:rPr lang="en-US" altLang="en-US" dirty="0"/>
              <a:t>Can track calories burned and progress over time</a:t>
            </a:r>
          </a:p>
          <a:p>
            <a:r>
              <a:rPr lang="en-US" altLang="en-US" dirty="0"/>
              <a:t>Fitness video games should not be considered a substitute for active outdoor play and physical activity</a:t>
            </a:r>
          </a:p>
          <a:p>
            <a:r>
              <a:rPr lang="en-US" altLang="en-US" dirty="0"/>
              <a:t>Keep track with fitness apps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01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Warm-Up and Cool-Down</a:t>
            </a:r>
          </a:p>
        </p:txBody>
      </p:sp>
      <p:sp>
        <p:nvSpPr>
          <p:cNvPr id="307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Begin with proper warm-up and cool-down activities</a:t>
            </a:r>
          </a:p>
          <a:p>
            <a:pPr lvl="1"/>
            <a:r>
              <a:rPr lang="en-US" altLang="en-US" dirty="0"/>
              <a:t>Warm-up helps to maximize the benefits of a workout and minimize the potential for injuries</a:t>
            </a:r>
          </a:p>
          <a:p>
            <a:pPr lvl="2"/>
            <a:r>
              <a:rPr lang="en-US" altLang="en-US" dirty="0"/>
              <a:t>Light calisthenics, walking or slow jogging, and gentle stretching of the specific muscles to be used in the activity</a:t>
            </a:r>
          </a:p>
          <a:p>
            <a:pPr lvl="1"/>
            <a:r>
              <a:rPr lang="en-US" altLang="en-US" dirty="0"/>
              <a:t>Cool-down activities, usually the exercise activity at a lower intensity, allows blood vessels to gradually return to their normal smaller diameter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Fatigue and Overexertion</a:t>
            </a:r>
          </a:p>
        </p:txBody>
      </p:sp>
      <p:sp>
        <p:nvSpPr>
          <p:cNvPr id="307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Indications of fatigue</a:t>
            </a:r>
          </a:p>
          <a:p>
            <a:pPr lvl="1"/>
            <a:r>
              <a:rPr lang="en-US" altLang="en-US" dirty="0"/>
              <a:t>Psychological: depression can cause feelings of fatigue</a:t>
            </a:r>
          </a:p>
          <a:p>
            <a:pPr lvl="1"/>
            <a:r>
              <a:rPr lang="en-US" altLang="en-US" dirty="0"/>
              <a:t>Physiological: overheating, dehydration, energy debt</a:t>
            </a:r>
          </a:p>
          <a:p>
            <a:r>
              <a:rPr lang="en-US" altLang="en-US" dirty="0"/>
              <a:t>Indication of overexertion</a:t>
            </a:r>
          </a:p>
          <a:p>
            <a:pPr lvl="1"/>
            <a:r>
              <a:rPr lang="en-US" altLang="en-US" dirty="0"/>
              <a:t>Similar to signs of a heart attack</a:t>
            </a:r>
          </a:p>
          <a:p>
            <a:pPr lvl="1"/>
            <a:r>
              <a:rPr lang="en-US" altLang="en-US" dirty="0"/>
              <a:t>Pain or pressure in the left midchest, jaw, neck, left shoulder or arm; sudden nausea, dizziness, cold sweat; abnormal heartbeats</a:t>
            </a:r>
          </a:p>
          <a:p>
            <a:pPr lvl="1"/>
            <a:r>
              <a:rPr lang="en-US" altLang="en-US" dirty="0"/>
              <a:t>If you experience any of these overexertion symptoms, consult a physician before exercising again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37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Soft-Tissue and Overuse Injuries</a:t>
            </a:r>
          </a:p>
        </p:txBody>
      </p:sp>
      <p:sp>
        <p:nvSpPr>
          <p:cNvPr id="307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Injuries to soft tissue are usually result from a specific incident: tears, sprains, strains, and bruises</a:t>
            </a:r>
          </a:p>
          <a:p>
            <a:r>
              <a:rPr lang="en-US" altLang="en-US" dirty="0"/>
              <a:t>Overuse injuries are caused by the cumulative effects of motions repeated many times: t</a:t>
            </a:r>
            <a:r>
              <a:rPr lang="en-US" dirty="0"/>
              <a:t>endinitis, bursitis</a:t>
            </a:r>
          </a:p>
          <a:p>
            <a:r>
              <a:rPr lang="en-US" dirty="0"/>
              <a:t>Treating injuries: R-I-C-E</a:t>
            </a:r>
          </a:p>
          <a:p>
            <a:pPr lvl="1"/>
            <a:r>
              <a:rPr lang="en-US" dirty="0"/>
              <a:t>Rest: stop doing the activity</a:t>
            </a:r>
          </a:p>
          <a:p>
            <a:pPr lvl="1"/>
            <a:r>
              <a:rPr lang="en-US" dirty="0"/>
              <a:t>Ice: apply ice to the affected area</a:t>
            </a:r>
          </a:p>
          <a:p>
            <a:pPr lvl="1"/>
            <a:r>
              <a:rPr lang="en-US" dirty="0"/>
              <a:t>Compression: wrap with an elastic bandage</a:t>
            </a:r>
          </a:p>
          <a:p>
            <a:pPr lvl="1"/>
            <a:r>
              <a:rPr lang="en-US" dirty="0"/>
              <a:t>Elevation: helps to reduce blood flow to the area</a:t>
            </a:r>
            <a:endParaRPr lang="en-US" altLang="en-US" dirty="0"/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8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Heat and Cold on Exercise and Physical Activity</a:t>
            </a:r>
          </a:p>
        </p:txBody>
      </p:sp>
      <p:sp>
        <p:nvSpPr>
          <p:cNvPr id="2867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How to adjust for environmental conditions that affect physical activity: </a:t>
            </a:r>
          </a:p>
          <a:p>
            <a:pPr lvl="1"/>
            <a:r>
              <a:rPr lang="en-US" altLang="en-US" dirty="0"/>
              <a:t>Heat: wet head or body with cold water, and take in extra fluids before activity</a:t>
            </a:r>
          </a:p>
          <a:p>
            <a:pPr lvl="1"/>
            <a:r>
              <a:rPr lang="en-US" altLang="en-US" dirty="0"/>
              <a:t>Cold: dress in several thin layers, and take in extra fluids before activity</a:t>
            </a:r>
          </a:p>
          <a:p>
            <a:pPr lvl="1"/>
            <a:r>
              <a:rPr lang="en-US" altLang="en-US" b="1" dirty="0"/>
              <a:t>Hypothermia</a:t>
            </a:r>
            <a:r>
              <a:rPr lang="en-US" altLang="en-US" dirty="0"/>
              <a:t>: dangerously low body temperature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6400"/>
            <a:ext cx="7315200" cy="609600"/>
          </a:xfrm>
        </p:spPr>
        <p:txBody>
          <a:bodyPr/>
          <a:lstStyle/>
          <a:p>
            <a:r>
              <a:rPr lang="en-US" sz="2800" b="1" dirty="0">
                <a:solidFill>
                  <a:schemeClr val="bg2"/>
                </a:solidFill>
              </a:rPr>
              <a:t>Table 6.3 </a:t>
            </a:r>
            <a:r>
              <a:rPr lang="en-US" sz="2800" b="1" dirty="0"/>
              <a:t>Heat-Related Disorders</a:t>
            </a:r>
          </a:p>
        </p:txBody>
      </p:sp>
      <p:graphicFrame>
        <p:nvGraphicFramePr>
          <p:cNvPr id="12" name="Table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4188949"/>
              </p:ext>
            </p:extLst>
          </p:nvPr>
        </p:nvGraphicFramePr>
        <p:xfrm>
          <a:off x="457200" y="1320800"/>
          <a:ext cx="8229600" cy="4546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xmlns="" val="169616022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xmlns="" val="2485623875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xmlns="" val="3669617894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xmlns="" val="1807159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Heat Disorder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Symptoms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Treatment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7322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Heat cramps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Excessive loss of electrolytes</a:t>
                      </a:r>
                      <a:r>
                        <a:rPr lang="en-US" sz="1600" baseline="0" dirty="0"/>
                        <a:t> in sweat; inadequate salt intake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Muscle cramps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Rest in cool environment; drink fluids; ingest salty food and drinks;</a:t>
                      </a:r>
                      <a:r>
                        <a:rPr lang="en-US" sz="1600" baseline="0" dirty="0"/>
                        <a:t> get medical treatment if severe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3362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Heat exhaustion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Excessive loss of electrolytes in sweat; inadequate salt and/or fluid intake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Fatigue;</a:t>
                      </a:r>
                      <a:r>
                        <a:rPr lang="en-US" sz="1600" baseline="0" dirty="0"/>
                        <a:t> nausea; dizziness; cool, pale skin; sweating; elevated temperature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Rest in cool environment; drink cool fluids; cool body with water;</a:t>
                      </a:r>
                      <a:r>
                        <a:rPr lang="en-US" sz="1600" baseline="0" dirty="0"/>
                        <a:t> get medical treatment if severe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86812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Heat stroke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Excessive body temperature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Headache; vomiting; hot, flushed skin (dry or sweaty);</a:t>
                      </a:r>
                      <a:r>
                        <a:rPr lang="en-US" sz="1600" baseline="0" dirty="0"/>
                        <a:t> elevated temperature; disorientation; unconsciousness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Cool body with ice or cold water; give cool drinks</a:t>
                      </a:r>
                      <a:r>
                        <a:rPr lang="en-US" sz="1600" baseline="0" dirty="0"/>
                        <a:t> with sugar if conscious; get medical help immediately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2318429"/>
                  </a:ext>
                </a:extLst>
              </a:tr>
            </a:tbl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828800" y="6705600"/>
            <a:ext cx="7315200" cy="152400"/>
          </a:xfrm>
        </p:spPr>
        <p:txBody>
          <a:bodyPr/>
          <a:lstStyle/>
          <a:p>
            <a:r>
              <a:rPr lang="en-US" i="1" dirty="0"/>
              <a:t>Source: </a:t>
            </a:r>
            <a:r>
              <a:rPr lang="en-US" dirty="0"/>
              <a:t>Williams, M.H., Rawson, E.S., &amp; Branch, D.J. (2017). </a:t>
            </a:r>
            <a:r>
              <a:rPr lang="en-US" i="1" dirty="0"/>
              <a:t>Nutrition for health, fitness and sport </a:t>
            </a:r>
            <a:r>
              <a:rPr lang="en-US" dirty="0"/>
              <a:t>(7th ed.). New York: McGraw-Hill Education.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Exercising in Dirty Air</a:t>
            </a:r>
          </a:p>
        </p:txBody>
      </p:sp>
      <p:sp>
        <p:nvSpPr>
          <p:cNvPr id="2867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Sources of dirty air include motor vehicle traffic, plant pollen, wind-blown dust, construction sites, power plants, and many more</a:t>
            </a:r>
          </a:p>
          <a:p>
            <a:r>
              <a:rPr lang="en-US" altLang="en-US" dirty="0"/>
              <a:t>Over an extended time, exposure to air pollutants can cause or exacerbate many negative health issues</a:t>
            </a:r>
          </a:p>
          <a:p>
            <a:r>
              <a:rPr lang="en-US" altLang="en-US" dirty="0"/>
              <a:t>When exercising in dirty air conditions</a:t>
            </a:r>
          </a:p>
          <a:p>
            <a:pPr lvl="1"/>
            <a:r>
              <a:rPr lang="en-US" altLang="en-US" dirty="0"/>
              <a:t>Follow community air-pollution alerts</a:t>
            </a:r>
          </a:p>
          <a:p>
            <a:pPr lvl="1"/>
            <a:r>
              <a:rPr lang="en-US" altLang="en-US" dirty="0"/>
              <a:t>Time your workouts to avoid peak pollution times</a:t>
            </a:r>
          </a:p>
          <a:p>
            <a:pPr lvl="1"/>
            <a:r>
              <a:rPr lang="en-US" altLang="en-US" dirty="0"/>
              <a:t>Avoid high air-pollution areas</a:t>
            </a:r>
          </a:p>
          <a:p>
            <a:pPr lvl="1"/>
            <a:r>
              <a:rPr lang="en-US" altLang="en-US" dirty="0"/>
              <a:t>Opt to exercise indoors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50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for People with Disabilities</a:t>
            </a:r>
          </a:p>
        </p:txBody>
      </p:sp>
      <p:sp>
        <p:nvSpPr>
          <p:cNvPr id="3379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Physical activity and exercise are especially beneficial for people with disabilities and chronic health problems</a:t>
            </a:r>
          </a:p>
          <a:p>
            <a:pPr lvl="1"/>
            <a:r>
              <a:rPr lang="en-US" altLang="en-US" dirty="0"/>
              <a:t>Counteract detrimental effects of bed rest and sedentary </a:t>
            </a:r>
            <a:br>
              <a:rPr lang="en-US" altLang="en-US" dirty="0"/>
            </a:br>
            <a:r>
              <a:rPr lang="en-US" altLang="en-US" dirty="0"/>
              <a:t>living patterns</a:t>
            </a:r>
          </a:p>
          <a:p>
            <a:pPr lvl="1"/>
            <a:r>
              <a:rPr lang="en-US" altLang="en-US" dirty="0"/>
              <a:t>Maintain optimal functioning of body organs or systems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Activity for Life</a:t>
            </a:r>
          </a:p>
        </p:txBody>
      </p:sp>
      <p:sp>
        <p:nvSpPr>
          <p:cNvPr id="3481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Make a commitment to change</a:t>
            </a:r>
          </a:p>
          <a:p>
            <a:pPr lvl="1"/>
            <a:r>
              <a:rPr lang="en-US" altLang="en-US" dirty="0"/>
              <a:t>Precontemplation and contemplation stages: the biggest challenges are barriers to exercise</a:t>
            </a:r>
          </a:p>
          <a:p>
            <a:pPr lvl="1"/>
            <a:r>
              <a:rPr lang="en-US" altLang="en-US" dirty="0"/>
              <a:t>Preparation stage: assess yourself</a:t>
            </a:r>
          </a:p>
          <a:p>
            <a:pPr lvl="1"/>
            <a:r>
              <a:rPr lang="en-US" altLang="en-US" dirty="0"/>
              <a:t>Action stage: set achievable and sustainable goals </a:t>
            </a:r>
          </a:p>
          <a:p>
            <a:pPr lvl="1"/>
            <a:r>
              <a:rPr lang="en-US" altLang="en-US" dirty="0"/>
              <a:t>Maintenance stage: when you have been physically active almost every day for at least six months</a:t>
            </a:r>
          </a:p>
          <a:p>
            <a:pPr lvl="1"/>
            <a:r>
              <a:rPr lang="en-US" altLang="en-US" dirty="0"/>
              <a:t>Termination stage: exercise has become entrenched as a lifelong behavior</a:t>
            </a:r>
          </a:p>
          <a:p>
            <a:r>
              <a:rPr lang="en-US" altLang="en-US" dirty="0"/>
              <a:t>Use social and community support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Review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en-US" sz="2600" dirty="0"/>
              <a:t>What is fitness?</a:t>
            </a:r>
          </a:p>
          <a:p>
            <a:pPr>
              <a:spcBef>
                <a:spcPts val="1000"/>
              </a:spcBef>
            </a:pPr>
            <a:r>
              <a:rPr lang="en-US" sz="2600" dirty="0"/>
              <a:t>What are the benefits of physical activity and exercise?</a:t>
            </a:r>
          </a:p>
          <a:p>
            <a:pPr>
              <a:spcBef>
                <a:spcPts val="1000"/>
              </a:spcBef>
            </a:pPr>
            <a:r>
              <a:rPr lang="en-US" sz="2600" dirty="0"/>
              <a:t>How much should you exercise?</a:t>
            </a:r>
          </a:p>
          <a:p>
            <a:pPr>
              <a:spcBef>
                <a:spcPts val="1000"/>
              </a:spcBef>
            </a:pPr>
            <a:r>
              <a:rPr lang="en-US" sz="2600" dirty="0"/>
              <a:t>What are the components of health-related fitness?</a:t>
            </a:r>
          </a:p>
          <a:p>
            <a:pPr>
              <a:spcBef>
                <a:spcPts val="1000"/>
              </a:spcBef>
            </a:pPr>
            <a:r>
              <a:rPr lang="en-US" sz="2600" dirty="0"/>
              <a:t>How can you improve your health through moderate physical activity?</a:t>
            </a:r>
          </a:p>
          <a:p>
            <a:pPr>
              <a:spcBef>
                <a:spcPts val="1000"/>
              </a:spcBef>
            </a:pPr>
            <a:r>
              <a:rPr lang="en-US" sz="2600" dirty="0"/>
              <a:t>What special exercise-related considerations and precautions are important for health and safety?</a:t>
            </a:r>
          </a:p>
          <a:p>
            <a:pPr>
              <a:spcBef>
                <a:spcPts val="1000"/>
              </a:spcBef>
            </a:pPr>
            <a:r>
              <a:rPr lang="en-US" sz="2600" dirty="0"/>
              <a:t>What strategies can help you be physically active throughout your life?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98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273" y="228600"/>
            <a:ext cx="7481455" cy="1069848"/>
          </a:xfrm>
        </p:spPr>
        <p:txBody>
          <a:bodyPr/>
          <a:lstStyle/>
          <a:p>
            <a:r>
              <a:rPr lang="en-US" dirty="0"/>
              <a:t>Benefits of Physical Activity and </a:t>
            </a:r>
            <a:r>
              <a:rPr lang="en-US" dirty="0" smtClean="0"/>
              <a:t>Exercise (2 of 2)</a:t>
            </a:r>
            <a:endParaRPr lang="en-US" sz="1400" dirty="0"/>
          </a:p>
        </p:txBody>
      </p:sp>
      <p:sp>
        <p:nvSpPr>
          <p:cNvPr id="51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People who are active are healthier than those who do not exercise</a:t>
            </a:r>
          </a:p>
          <a:p>
            <a:pPr lvl="1"/>
            <a:r>
              <a:rPr lang="en-US" altLang="en-US" dirty="0"/>
              <a:t>Physical benefits of longer lifespan and improved functioning of body systems</a:t>
            </a:r>
          </a:p>
          <a:p>
            <a:pPr lvl="1"/>
            <a:r>
              <a:rPr lang="en-US" altLang="en-US" dirty="0"/>
              <a:t>Cognitive benefits of preventing or slowing </a:t>
            </a:r>
            <a:br>
              <a:rPr lang="en-US" altLang="en-US" dirty="0"/>
            </a:br>
            <a:r>
              <a:rPr lang="en-US" altLang="en-US" dirty="0"/>
              <a:t>age-related declines, along with improved learning, concentration, and abstract reasoning</a:t>
            </a:r>
          </a:p>
          <a:p>
            <a:pPr lvl="1"/>
            <a:r>
              <a:rPr lang="en-US" altLang="en-US" dirty="0"/>
              <a:t>Psychological and emotional benefits of improving mood, decreasing risk of depression and anxiety, and relieving stress</a:t>
            </a:r>
          </a:p>
          <a:p>
            <a:pPr lvl="1"/>
            <a:r>
              <a:rPr lang="en-US" altLang="en-US" dirty="0"/>
              <a:t>Molecular-level benefits of stabilizing blood glucose levels, among other benefits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48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Guidelines for </a:t>
            </a:r>
            <a:r>
              <a:rPr lang="en-US" dirty="0" smtClean="0"/>
              <a:t>Physical Activity (1 of 2)</a:t>
            </a:r>
            <a:endParaRPr lang="en-US" dirty="0"/>
          </a:p>
        </p:txBody>
      </p:sp>
      <p:sp>
        <p:nvSpPr>
          <p:cNvPr id="819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Department of Health and Human Services (HHS) issued physical activity guidelines in 2008</a:t>
            </a:r>
          </a:p>
          <a:p>
            <a:pPr lvl="1"/>
            <a:r>
              <a:rPr lang="en-US" altLang="en-US" dirty="0"/>
              <a:t>150 minutes (2 hours and 30 minutes) of moderate-intensity exercise each week</a:t>
            </a:r>
          </a:p>
          <a:p>
            <a:pPr lvl="1"/>
            <a:r>
              <a:rPr lang="en-US" altLang="en-US" dirty="0"/>
              <a:t>75 minutes (1 hour and 15 minutes) of vigorous-intensity exercise each week</a:t>
            </a:r>
          </a:p>
          <a:p>
            <a:pPr lvl="1"/>
            <a:r>
              <a:rPr lang="en-US" altLang="en-US" dirty="0"/>
              <a:t>An equivalent amount of both moderate-intensity and vigorous-intensity exercise</a:t>
            </a:r>
          </a:p>
          <a:p>
            <a:r>
              <a:rPr lang="en-US" altLang="en-US" dirty="0"/>
              <a:t>Aimed at promoting and maintaining health and preventing chronic diseases and premature mortality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Guidelines for </a:t>
            </a:r>
            <a:r>
              <a:rPr lang="en-US" dirty="0" smtClean="0"/>
              <a:t>Physical Activity (2 of 2)</a:t>
            </a:r>
            <a:endParaRPr lang="en-US" sz="1400" dirty="0"/>
          </a:p>
        </p:txBody>
      </p:sp>
      <p:sp>
        <p:nvSpPr>
          <p:cNvPr id="819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American College of Sports Medicine (ACSM) issued similar guidelines in 2011</a:t>
            </a:r>
          </a:p>
          <a:p>
            <a:pPr lvl="1"/>
            <a:r>
              <a:rPr lang="en-US" altLang="en-US" dirty="0"/>
              <a:t>Moderate-intensity exercise for at least 30 minutes on five or more days a week (for a minimum of 150 minutes of moderate-intensity exercise a week), </a:t>
            </a:r>
            <a:r>
              <a:rPr lang="en-US" altLang="en-US" i="1" dirty="0"/>
              <a:t>or:</a:t>
            </a:r>
          </a:p>
          <a:p>
            <a:pPr lvl="1"/>
            <a:r>
              <a:rPr lang="en-US" altLang="en-US" dirty="0"/>
              <a:t>Vigorous-intensity for 20 to 25 minutes on three or more days a week (for a minimum of 75 minutes of vigorous-intensity exercise a week)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26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914400" y="387096"/>
            <a:ext cx="7315200" cy="609600"/>
          </a:xfrm>
        </p:spPr>
        <p:txBody>
          <a:bodyPr/>
          <a:lstStyle/>
          <a:p>
            <a:r>
              <a:rPr lang="en-US" sz="2800" b="1" dirty="0">
                <a:solidFill>
                  <a:schemeClr val="bg2"/>
                </a:solidFill>
              </a:rPr>
              <a:t>Table 6.1 </a:t>
            </a:r>
            <a:r>
              <a:rPr lang="en-US" sz="2800" b="1" dirty="0"/>
              <a:t>Examples of Activities</a:t>
            </a:r>
          </a:p>
        </p:txBody>
      </p:sp>
      <p:graphicFrame>
        <p:nvGraphicFramePr>
          <p:cNvPr id="12" name="Table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131625"/>
              </p:ext>
            </p:extLst>
          </p:nvPr>
        </p:nvGraphicFramePr>
        <p:xfrm>
          <a:off x="457200" y="1301496"/>
          <a:ext cx="8229600" cy="49469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370633752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585071537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1683522647"/>
                    </a:ext>
                  </a:extLst>
                </a:gridCol>
              </a:tblGrid>
              <a:tr h="420624">
                <a:tc>
                  <a:txBody>
                    <a:bodyPr/>
                    <a:lstStyle/>
                    <a:p>
                      <a:r>
                        <a:rPr lang="en-US" sz="2000" dirty="0"/>
                        <a:t>Light-Intensity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Moderate-Intensity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Vigorous-Intensity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26304049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dirty="0"/>
                        <a:t>Slow walking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Walking 3.0 mph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Walking 4.5</a:t>
                      </a:r>
                      <a:r>
                        <a:rPr lang="en-US" baseline="0" dirty="0"/>
                        <a:t> mph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1737944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dirty="0"/>
                        <a:t>Canoeing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Cycling leisurely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Cycling moderately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7191504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dirty="0"/>
                        <a:t>Golf with cart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Golf, no cart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Jogging 7 mph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7203633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dirty="0"/>
                        <a:t>Croquet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Table tennis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Tennis singles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50948364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dirty="0"/>
                        <a:t>Fishing—sitting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Slow swimming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Moderate swimming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93215269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dirty="0"/>
                        <a:t>Billiards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Boat</a:t>
                      </a:r>
                      <a:r>
                        <a:rPr lang="en-US" baseline="0" dirty="0"/>
                        <a:t> sailing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Volleyball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7434304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dirty="0"/>
                        <a:t>Darts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Housework/gardening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Basketball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3504319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dirty="0"/>
                        <a:t>Playing cards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Calisthenics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Competitive soccer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30237405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dirty="0"/>
                        <a:t>Walking the dog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Tennis doubles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Rope skipping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06208572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dirty="0"/>
                        <a:t>Grocery shopping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Yoga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Martial arts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33087029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r>
                        <a:rPr lang="en-US" dirty="0"/>
                        <a:t>Laundry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Playing with children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Snowboarding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54047196"/>
                  </a:ext>
                </a:extLst>
              </a:tr>
            </a:tbl>
          </a:graphicData>
        </a:graphic>
      </p:graphicFrame>
      <p:sp>
        <p:nvSpPr>
          <p:cNvPr id="10" name="Text Placeholder 9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</a:t>
            </a:r>
            <a:r>
              <a:rPr lang="en-US" dirty="0" smtClean="0"/>
              <a:t>Health-Related Fitness (1 of 2)</a:t>
            </a:r>
            <a:endParaRPr lang="en-US" dirty="0"/>
          </a:p>
        </p:txBody>
      </p:sp>
      <p:sp>
        <p:nvSpPr>
          <p:cNvPr id="1024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Fitness training programs can improve each of the components of health-related fitness</a:t>
            </a:r>
          </a:p>
          <a:p>
            <a:pPr lvl="1"/>
            <a:r>
              <a:rPr lang="en-US" altLang="en-US" dirty="0"/>
              <a:t>Cardiorespiratory fitness</a:t>
            </a:r>
          </a:p>
          <a:p>
            <a:pPr lvl="1"/>
            <a:r>
              <a:rPr lang="en-US" altLang="en-US" dirty="0"/>
              <a:t>Musculoskeletal fitness (muscular strength, muscular endurance, flexibility)</a:t>
            </a:r>
          </a:p>
          <a:p>
            <a:pPr lvl="1"/>
            <a:r>
              <a:rPr lang="en-US" altLang="en-US" dirty="0"/>
              <a:t>Body composition</a:t>
            </a:r>
          </a:p>
          <a:p>
            <a:r>
              <a:rPr lang="en-US" altLang="en-US" dirty="0"/>
              <a:t>Amount of exercise, or </a:t>
            </a:r>
            <a:r>
              <a:rPr lang="en-US" altLang="en-US" i="1" dirty="0"/>
              <a:t>overload</a:t>
            </a:r>
            <a:r>
              <a:rPr lang="en-US" altLang="en-US" dirty="0"/>
              <a:t>, is significant</a:t>
            </a:r>
          </a:p>
          <a:p>
            <a:pPr lvl="1"/>
            <a:r>
              <a:rPr lang="en-US" altLang="en-US" dirty="0"/>
              <a:t>Too little, your fitness level won’t improve</a:t>
            </a:r>
          </a:p>
          <a:p>
            <a:pPr lvl="1"/>
            <a:r>
              <a:rPr lang="en-US" altLang="en-US" dirty="0"/>
              <a:t>Too much, you may be susceptible to injury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</a:t>
            </a:r>
            <a:r>
              <a:rPr lang="en-US" dirty="0" smtClean="0"/>
              <a:t>Health-Related Fitness (2 of 2)</a:t>
            </a:r>
            <a:endParaRPr lang="en-US" sz="1400" dirty="0"/>
          </a:p>
        </p:txBody>
      </p:sp>
      <p:sp>
        <p:nvSpPr>
          <p:cNvPr id="1126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Four dimensions of your exercise sessions—FITT— affect overload:</a:t>
            </a:r>
          </a:p>
          <a:p>
            <a:pPr lvl="1"/>
            <a:r>
              <a:rPr lang="en-US" altLang="en-US" dirty="0"/>
              <a:t>Frequency (number of sessions per week)</a:t>
            </a:r>
          </a:p>
          <a:p>
            <a:pPr lvl="1"/>
            <a:r>
              <a:rPr lang="en-US" altLang="en-US" dirty="0"/>
              <a:t>Intensity (level of difficulty of each exercise session)</a:t>
            </a:r>
          </a:p>
          <a:p>
            <a:pPr lvl="1"/>
            <a:r>
              <a:rPr lang="en-US" altLang="en-US" dirty="0"/>
              <a:t>Time (duration of each session)</a:t>
            </a:r>
          </a:p>
          <a:p>
            <a:pPr lvl="1"/>
            <a:r>
              <a:rPr lang="en-US" altLang="en-US" dirty="0"/>
              <a:t>Type (type of exercise in each session)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6_Teague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6_Teague" id="{1D856D90-F7AF-43C1-9FD4-146337462AFA}" vid="{E25E97A5-B454-4F42-A429-7008F01AA60D}"/>
    </a:ext>
  </a:extLst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2016_Teague</Template>
  <TotalTime>2678</TotalTime>
  <Words>2411</Words>
  <Application>Microsoft Office PowerPoint</Application>
  <PresentationFormat>On-screen Show (4:3)</PresentationFormat>
  <Paragraphs>286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Arial</vt:lpstr>
      <vt:lpstr>Calibri</vt:lpstr>
      <vt:lpstr>Vectipede Rg</vt:lpstr>
      <vt:lpstr>2016_Teague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6: Fitness</vt:lpstr>
      <vt:lpstr>What Is Fitness?</vt:lpstr>
      <vt:lpstr>Benefits of Physical Activity and Exercise (1 of 2)</vt:lpstr>
      <vt:lpstr>Benefits of Physical Activity and Exercise (2 of 2)</vt:lpstr>
      <vt:lpstr>General Guidelines for Physical Activity (1 of 2)</vt:lpstr>
      <vt:lpstr>General Guidelines for Physical Activity (2 of 2)</vt:lpstr>
      <vt:lpstr>Table 6.1 Examples of Activities</vt:lpstr>
      <vt:lpstr>Components of Health-Related Fitness (1 of 2)</vt:lpstr>
      <vt:lpstr>Components of Health-Related Fitness (2 of 2)</vt:lpstr>
      <vt:lpstr>Cardiorespiratory Fitness</vt:lpstr>
      <vt:lpstr>Cardiorespiratory Training (1 of 4)</vt:lpstr>
      <vt:lpstr>Cardiorespiratory Training (2 of 4)</vt:lpstr>
      <vt:lpstr>Cardiorespiratory Training (3 of 4)</vt:lpstr>
      <vt:lpstr>Cardiorespiratory Training (4 of 4)</vt:lpstr>
      <vt:lpstr>Muscular Fitness</vt:lpstr>
      <vt:lpstr>Strength Training</vt:lpstr>
      <vt:lpstr>Gender Differences in Muscle Development</vt:lpstr>
      <vt:lpstr>Other Types of Muscular Fitness Training and Equipment</vt:lpstr>
      <vt:lpstr>Breathing and Safety</vt:lpstr>
      <vt:lpstr>Flexibility</vt:lpstr>
      <vt:lpstr>Types of Stretching Programs</vt:lpstr>
      <vt:lpstr>Developing Your Own Flexibility Program</vt:lpstr>
      <vt:lpstr>Neuromotor Fitness</vt:lpstr>
      <vt:lpstr>Body Composition</vt:lpstr>
      <vt:lpstr>Combining Fitness Activities</vt:lpstr>
      <vt:lpstr>Table 6.2 Physical Activity Recommendations</vt:lpstr>
      <vt:lpstr>Falling Out of Shape</vt:lpstr>
      <vt:lpstr>Improving Your Health through Moderate Physical Activity</vt:lpstr>
      <vt:lpstr>Get the Most from Cardio Exercise Equipment</vt:lpstr>
      <vt:lpstr>Exergaming and Other Replacements for Sedentary Technology</vt:lpstr>
      <vt:lpstr>Warm-Up and Cool-Down</vt:lpstr>
      <vt:lpstr>Fatigue and Overexertion</vt:lpstr>
      <vt:lpstr>Soft-Tissue and Overuse Injuries</vt:lpstr>
      <vt:lpstr>Effects of Heat and Cold on Exercise and Physical Activity</vt:lpstr>
      <vt:lpstr>Table 6.3 Heat-Related Disorders</vt:lpstr>
      <vt:lpstr>Exercising in Dirty Air</vt:lpstr>
      <vt:lpstr>Exercise for People with Disabilities</vt:lpstr>
      <vt:lpstr>Physical Activity for Life</vt:lpstr>
      <vt:lpstr>In Review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 Fitness</dc:title>
  <dc:creator>bekbek</dc:creator>
  <cp:lastModifiedBy>Jayachandran Raja</cp:lastModifiedBy>
  <cp:revision>80</cp:revision>
  <dcterms:created xsi:type="dcterms:W3CDTF">2012-06-28T13:42:51Z</dcterms:created>
  <dcterms:modified xsi:type="dcterms:W3CDTF">2018-10-08T11:10:03Z</dcterms:modified>
</cp:coreProperties>
</file>