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3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4.xml" ContentType="application/vnd.openxmlformats-officedocument.theme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5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6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8" r:id="rId1"/>
    <p:sldMasterId id="2147483768" r:id="rId2"/>
    <p:sldMasterId id="2147483785" r:id="rId3"/>
    <p:sldMasterId id="2147483808" r:id="rId4"/>
    <p:sldMasterId id="2147483830" r:id="rId5"/>
    <p:sldMasterId id="2147483835" r:id="rId6"/>
    <p:sldMasterId id="2147483840" r:id="rId7"/>
  </p:sldMasterIdLst>
  <p:notesMasterIdLst>
    <p:notesMasterId r:id="rId72"/>
  </p:notesMasterIdLst>
  <p:sldIdLst>
    <p:sldId id="334" r:id="rId8"/>
    <p:sldId id="257" r:id="rId9"/>
    <p:sldId id="292" r:id="rId10"/>
    <p:sldId id="258" r:id="rId11"/>
    <p:sldId id="259" r:id="rId12"/>
    <p:sldId id="309" r:id="rId13"/>
    <p:sldId id="260" r:id="rId14"/>
    <p:sldId id="261" r:id="rId15"/>
    <p:sldId id="310" r:id="rId16"/>
    <p:sldId id="306" r:id="rId17"/>
    <p:sldId id="262" r:id="rId18"/>
    <p:sldId id="263" r:id="rId19"/>
    <p:sldId id="264" r:id="rId20"/>
    <p:sldId id="265" r:id="rId21"/>
    <p:sldId id="267" r:id="rId22"/>
    <p:sldId id="268" r:id="rId23"/>
    <p:sldId id="269" r:id="rId24"/>
    <p:sldId id="270" r:id="rId25"/>
    <p:sldId id="271" r:id="rId26"/>
    <p:sldId id="272" r:id="rId27"/>
    <p:sldId id="324" r:id="rId28"/>
    <p:sldId id="332" r:id="rId29"/>
    <p:sldId id="274" r:id="rId30"/>
    <p:sldId id="275" r:id="rId31"/>
    <p:sldId id="293" r:id="rId32"/>
    <p:sldId id="277" r:id="rId33"/>
    <p:sldId id="278" r:id="rId34"/>
    <p:sldId id="311" r:id="rId35"/>
    <p:sldId id="280" r:id="rId36"/>
    <p:sldId id="312" r:id="rId37"/>
    <p:sldId id="313" r:id="rId38"/>
    <p:sldId id="296" r:id="rId39"/>
    <p:sldId id="297" r:id="rId40"/>
    <p:sldId id="314" r:id="rId41"/>
    <p:sldId id="294" r:id="rId42"/>
    <p:sldId id="295" r:id="rId43"/>
    <p:sldId id="315" r:id="rId44"/>
    <p:sldId id="285" r:id="rId45"/>
    <p:sldId id="325" r:id="rId46"/>
    <p:sldId id="326" r:id="rId47"/>
    <p:sldId id="286" r:id="rId48"/>
    <p:sldId id="299" r:id="rId49"/>
    <p:sldId id="307" r:id="rId50"/>
    <p:sldId id="301" r:id="rId51"/>
    <p:sldId id="327" r:id="rId52"/>
    <p:sldId id="287" r:id="rId53"/>
    <p:sldId id="333" r:id="rId54"/>
    <p:sldId id="328" r:id="rId55"/>
    <p:sldId id="316" r:id="rId56"/>
    <p:sldId id="329" r:id="rId57"/>
    <p:sldId id="330" r:id="rId58"/>
    <p:sldId id="317" r:id="rId59"/>
    <p:sldId id="303" r:id="rId60"/>
    <p:sldId id="319" r:id="rId61"/>
    <p:sldId id="302" r:id="rId62"/>
    <p:sldId id="320" r:id="rId63"/>
    <p:sldId id="331" r:id="rId64"/>
    <p:sldId id="288" r:id="rId65"/>
    <p:sldId id="289" r:id="rId66"/>
    <p:sldId id="290" r:id="rId67"/>
    <p:sldId id="321" r:id="rId68"/>
    <p:sldId id="335" r:id="rId69"/>
    <p:sldId id="322" r:id="rId70"/>
    <p:sldId id="323" r:id="rId7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ain Content" id="{9FD7402F-580C-4457-8579-E708E8B1E032}">
          <p14:sldIdLst>
            <p14:sldId id="334"/>
            <p14:sldId id="257"/>
            <p14:sldId id="292"/>
            <p14:sldId id="258"/>
            <p14:sldId id="259"/>
            <p14:sldId id="309"/>
            <p14:sldId id="260"/>
            <p14:sldId id="261"/>
            <p14:sldId id="310"/>
            <p14:sldId id="306"/>
            <p14:sldId id="262"/>
            <p14:sldId id="263"/>
            <p14:sldId id="264"/>
            <p14:sldId id="265"/>
            <p14:sldId id="267"/>
            <p14:sldId id="268"/>
            <p14:sldId id="269"/>
            <p14:sldId id="270"/>
            <p14:sldId id="271"/>
            <p14:sldId id="272"/>
            <p14:sldId id="324"/>
            <p14:sldId id="332"/>
            <p14:sldId id="274"/>
            <p14:sldId id="275"/>
            <p14:sldId id="293"/>
            <p14:sldId id="277"/>
            <p14:sldId id="278"/>
            <p14:sldId id="311"/>
            <p14:sldId id="280"/>
            <p14:sldId id="312"/>
            <p14:sldId id="313"/>
            <p14:sldId id="296"/>
            <p14:sldId id="297"/>
            <p14:sldId id="314"/>
            <p14:sldId id="294"/>
            <p14:sldId id="295"/>
            <p14:sldId id="315"/>
            <p14:sldId id="285"/>
            <p14:sldId id="325"/>
            <p14:sldId id="326"/>
            <p14:sldId id="286"/>
            <p14:sldId id="299"/>
            <p14:sldId id="307"/>
            <p14:sldId id="301"/>
            <p14:sldId id="327"/>
            <p14:sldId id="287"/>
            <p14:sldId id="333"/>
            <p14:sldId id="328"/>
            <p14:sldId id="316"/>
            <p14:sldId id="329"/>
            <p14:sldId id="330"/>
            <p14:sldId id="317"/>
            <p14:sldId id="303"/>
            <p14:sldId id="319"/>
            <p14:sldId id="302"/>
            <p14:sldId id="320"/>
            <p14:sldId id="331"/>
            <p14:sldId id="288"/>
            <p14:sldId id="289"/>
            <p14:sldId id="290"/>
            <p14:sldId id="321"/>
            <p14:sldId id="335"/>
            <p14:sldId id="322"/>
            <p14:sldId id="32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38" autoAdjust="0"/>
    <p:restoredTop sz="94246" autoAdjust="0"/>
  </p:normalViewPr>
  <p:slideViewPr>
    <p:cSldViewPr>
      <p:cViewPr varScale="1">
        <p:scale>
          <a:sx n="104" d="100"/>
          <a:sy n="104" d="100"/>
        </p:scale>
        <p:origin x="1362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63" Type="http://schemas.openxmlformats.org/officeDocument/2006/relationships/slide" Target="slides/slide56.xml"/><Relationship Id="rId68" Type="http://schemas.openxmlformats.org/officeDocument/2006/relationships/slide" Target="slides/slide61.xml"/><Relationship Id="rId76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66" Type="http://schemas.openxmlformats.org/officeDocument/2006/relationships/slide" Target="slides/slide59.xml"/><Relationship Id="rId7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61" Type="http://schemas.openxmlformats.org/officeDocument/2006/relationships/slide" Target="slides/slide54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slide" Target="slides/slide58.xml"/><Relationship Id="rId73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64" Type="http://schemas.openxmlformats.org/officeDocument/2006/relationships/slide" Target="slides/slide57.xml"/><Relationship Id="rId69" Type="http://schemas.openxmlformats.org/officeDocument/2006/relationships/slide" Target="slides/slide62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72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Relationship Id="rId67" Type="http://schemas.openxmlformats.org/officeDocument/2006/relationships/slide" Target="slides/slide60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Relationship Id="rId70" Type="http://schemas.openxmlformats.org/officeDocument/2006/relationships/slide" Target="slides/slide63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7586133-44C0-4316-ACAD-41928E683F5B}" type="datetimeFigureOut">
              <a:rPr lang="en-US"/>
              <a:pPr>
                <a:defRPr/>
              </a:pPr>
              <a:t>10/9/2018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30BC99DB-71C1-406D-AADC-8CE8C0E426CE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894987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B9DEE2-3C86-4345-AA0C-BA8265FFB95F}" type="slidenum">
              <a:rPr lang="en-US" altLang="en-US" smtClean="0"/>
              <a:pPr/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822439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486525"/>
            <a:ext cx="3048000" cy="2286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264938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54693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1069848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724399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400"/>
              </a:spcBef>
              <a:buNone/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6" name="Text Placeholder 2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 2019 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364262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4919662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562600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24744" y="304800"/>
            <a:ext cx="6894512" cy="45418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524889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4919662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562600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1124744" y="304800"/>
            <a:ext cx="6894512" cy="45418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0103084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6858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295400"/>
            <a:ext cx="9144000" cy="464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5943600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632575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6858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295400"/>
            <a:ext cx="9144000" cy="464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5943600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08603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98648" y="3429000"/>
            <a:ext cx="6245352" cy="1755648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76600" y="3581400"/>
            <a:ext cx="56388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276600" y="4260273"/>
            <a:ext cx="56388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486525"/>
            <a:ext cx="3048000" cy="2286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0" y="6743700"/>
            <a:ext cx="9144000" cy="152400"/>
          </a:xfrm>
        </p:spPr>
        <p:txBody>
          <a:bodyPr vert="horz" lIns="91440" tIns="45720" rIns="91440" bIns="45720" rtlCol="0">
            <a:normAutofit fontScale="25000" lnSpcReduction="20000"/>
          </a:bodyPr>
          <a:lstStyle>
            <a:lvl1pPr>
              <a:defRPr kumimoji="0" lang="en-US" b="0" i="0" u="none" strike="noStrike" cap="none" spc="0" normalizeH="0" baseline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</a:defRPr>
            </a:lvl1pPr>
          </a:lstStyle>
          <a:p>
            <a:pPr marL="0" marR="0" lvl="0" indent="0" fontAlgn="auto">
              <a:lnSpc>
                <a:spcPct val="100000"/>
              </a:lnSpc>
              <a:spcAft>
                <a:spcPts val="0"/>
              </a:spcAft>
              <a:buClrTx/>
              <a:buSzTx/>
              <a:buNone/>
              <a:tabLst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21322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6" name="Text Placeholder 2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 2019 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28534072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/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785093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/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7406951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98648" y="3429000"/>
            <a:ext cx="6245352" cy="1755648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76600" y="3581400"/>
            <a:ext cx="56388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276600" y="4260273"/>
            <a:ext cx="56388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486525"/>
            <a:ext cx="3048000" cy="2286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039444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/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8290255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/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8830398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1762670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33826620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0271199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763699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58420637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74010264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029199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184467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02920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633974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486525"/>
            <a:ext cx="3048000" cy="2286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0271408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4919662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562600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Picture Placeholder 2"/>
          <p:cNvSpPr>
            <a:spLocks noGrp="1"/>
          </p:cNvSpPr>
          <p:nvPr>
            <p:ph type="pic" idx="1"/>
          </p:nvPr>
        </p:nvSpPr>
        <p:spPr>
          <a:xfrm>
            <a:off x="1124744" y="304800"/>
            <a:ext cx="6894512" cy="45418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18343167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4919662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562600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Picture Placeholder 2"/>
          <p:cNvSpPr>
            <a:spLocks noGrp="1"/>
          </p:cNvSpPr>
          <p:nvPr>
            <p:ph type="pic" idx="1"/>
          </p:nvPr>
        </p:nvSpPr>
        <p:spPr>
          <a:xfrm>
            <a:off x="1124744" y="304800"/>
            <a:ext cx="6894512" cy="45418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11003620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6858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990600"/>
            <a:ext cx="9144000" cy="51054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6096000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2113161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6857999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990600"/>
            <a:ext cx="9144000" cy="51054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6096000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2124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243386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743200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14530895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243386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743200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6922747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72614358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99749115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153529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299347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486525"/>
            <a:ext cx="3048000" cy="2286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0509773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9453475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4451402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6799124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3838718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2912291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3582787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7459832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82451129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28700" y="22860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1651605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28700" y="22860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1630301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63032820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6382757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49211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lor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6382757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70953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/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8256620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/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97701212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/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935864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/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8613637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276725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776539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7036108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276725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776539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219574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1069848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9726456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84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93322147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84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88743498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1069848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199"/>
            <a:ext cx="8229600" cy="4953001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400"/>
              </a:spcBef>
              <a:buNone/>
              <a:defRPr sz="2800"/>
            </a:lvl1pPr>
            <a:lvl2pPr marL="283464" indent="-283464">
              <a:buFont typeface="Arial" panose="020B0604020202020204" pitchFamily="34" charset="0"/>
              <a:buChar char="•"/>
              <a:defRPr sz="2400"/>
            </a:lvl2pPr>
            <a:lvl3pPr marL="576072" indent="-228600">
              <a:buFont typeface="Arial" panose="020B0604020202020204" pitchFamily="34" charset="0"/>
              <a:buChar char="•"/>
              <a:defRPr sz="2000"/>
            </a:lvl3pPr>
            <a:lvl4pPr marL="1024128" indent="-228600">
              <a:buFont typeface="Arial" panose="020B0604020202020204" pitchFamily="34" charset="0"/>
              <a:buChar char="•"/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75467839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609600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410199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buNone/>
              <a:defRPr sz="2800"/>
            </a:lvl1pPr>
            <a:lvl2pPr marL="287338" indent="-285750">
              <a:spcBef>
                <a:spcPts val="0"/>
              </a:spcBef>
              <a:buFont typeface="Arial" panose="020B0604020202020204" pitchFamily="34" charset="0"/>
              <a:buChar char="•"/>
              <a:defRPr sz="2400"/>
            </a:lvl2pPr>
            <a:lvl3pPr marL="573088" indent="-228600">
              <a:spcBef>
                <a:spcPts val="0"/>
              </a:spcBef>
              <a:defRPr sz="2000"/>
            </a:lvl3pPr>
            <a:lvl4pPr marL="1023938" indent="-228600">
              <a:spcBef>
                <a:spcPts val="0"/>
              </a:spcBef>
              <a:buFont typeface="Arial" panose="020B0604020202020204" pitchFamily="34" charset="0"/>
              <a:buChar char="•"/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629326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1069848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95604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95604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60987313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43000"/>
            <a:ext cx="4038600" cy="5410201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400"/>
              </a:spcBef>
              <a:buNone/>
              <a:defRPr sz="2800"/>
            </a:lvl1pPr>
            <a:lvl2pPr marL="283464" indent="-283464">
              <a:buFont typeface="Arial" panose="020B0604020202020204" pitchFamily="34" charset="0"/>
              <a:buChar char="•"/>
              <a:defRPr sz="2400"/>
            </a:lvl2pPr>
            <a:lvl3pPr marL="576072" indent="-228600">
              <a:buFont typeface="Arial" panose="020B0604020202020204" pitchFamily="34" charset="0"/>
              <a:buChar char="•"/>
              <a:defRPr sz="2000"/>
            </a:lvl3pPr>
            <a:lvl4pPr marL="1024128" indent="-228600">
              <a:buFont typeface="Arial" panose="020B0604020202020204" pitchFamily="34" charset="0"/>
              <a:buChar char="•"/>
              <a:defRPr sz="1800"/>
            </a:lvl4pPr>
            <a:lvl5pPr marL="1828800" indent="0">
              <a:buNone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43000"/>
            <a:ext cx="4038600" cy="5410201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400"/>
              </a:spcBef>
              <a:buNone/>
              <a:defRPr sz="2800"/>
            </a:lvl1pPr>
            <a:lvl2pPr marL="283464" indent="-283464">
              <a:buFont typeface="Arial" panose="020B0604020202020204" pitchFamily="34" charset="0"/>
              <a:buChar char="•"/>
              <a:defRPr sz="2400"/>
            </a:lvl2pPr>
            <a:lvl3pPr marL="576072" indent="-228600">
              <a:buFont typeface="Arial" panose="020B0604020202020204" pitchFamily="34" charset="0"/>
              <a:buChar char="•"/>
              <a:defRPr sz="2000"/>
            </a:lvl3pPr>
            <a:lvl4pPr marL="1024128" indent="-228600">
              <a:buFont typeface="Arial" panose="020B0604020202020204" pitchFamily="34" charset="0"/>
              <a:buChar char="•"/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63773284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1069848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6002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239962"/>
            <a:ext cx="4040188" cy="431323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6002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239962"/>
            <a:ext cx="4041775" cy="431323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96299015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43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828800"/>
            <a:ext cx="4040188" cy="47244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43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828800"/>
            <a:ext cx="4041775" cy="47244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91165937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32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7400" y="685800"/>
            <a:ext cx="6629400" cy="579729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678413"/>
            <a:ext cx="3048000" cy="1795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79163578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678413"/>
            <a:ext cx="3048000" cy="1795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59905358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678413"/>
            <a:ext cx="3048000" cy="1795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48883447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678413"/>
            <a:ext cx="3048000" cy="1795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997617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62469582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28700" y="22860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678413"/>
            <a:ext cx="3048000" cy="1795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7804839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28700" y="22860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678413"/>
            <a:ext cx="3048000" cy="1795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070058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990600"/>
            <a:ext cx="9144000" cy="5410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6382757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3942892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990600"/>
            <a:ext cx="9144000" cy="5410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6382757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3436342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98648" y="3429000"/>
            <a:ext cx="6245352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76600" y="3581400"/>
            <a:ext cx="56388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276600" y="4260273"/>
            <a:ext cx="56388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486525"/>
            <a:ext cx="3048000" cy="2286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86400034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lor_Picture with Caption and Jump to Long Descr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28700" y="22860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678413"/>
            <a:ext cx="3048000" cy="1795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3200400" y="6505575"/>
            <a:ext cx="2743200" cy="1728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/>
            </a:lvl1pPr>
            <a:lvl5pPr>
              <a:defRPr/>
            </a:lvl5pPr>
          </a:lstStyle>
          <a:p>
            <a:pPr lvl="0"/>
            <a:r>
              <a:rPr lang="en-US" sz="800" dirty="0"/>
              <a:t>Jump to long image description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982454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ck_Title and Content with Jump to Long Image Descr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609600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410199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400"/>
              </a:spcBef>
              <a:buNone/>
              <a:defRPr sz="2800"/>
            </a:lvl1pPr>
            <a:lvl2pPr marL="283464" indent="-283464">
              <a:buFont typeface="Arial" panose="020B0604020202020204" pitchFamily="34" charset="0"/>
              <a:buChar char="•"/>
              <a:defRPr sz="2400"/>
            </a:lvl2pPr>
            <a:lvl3pPr marL="1257300" indent="-342900">
              <a:buFont typeface="Arial" panose="020B0604020202020204" pitchFamily="34" charset="0"/>
              <a:buChar char="•"/>
              <a:defRPr sz="2000"/>
            </a:lvl3pPr>
            <a:lvl4pPr marL="1657350" indent="-285750">
              <a:buFont typeface="Arial" panose="020B0604020202020204" pitchFamily="34" charset="0"/>
              <a:buChar char="•"/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200400" y="6510528"/>
            <a:ext cx="2743200" cy="17373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/>
            </a:lvl1pPr>
          </a:lstStyle>
          <a:p>
            <a:pPr lvl="0"/>
            <a:r>
              <a:rPr lang="en-US" sz="800" dirty="0"/>
              <a:t>Jump back to slide containing original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2808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47244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28600" y="54102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66395700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4724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733800" y="5403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3443244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4724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834044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28072175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4724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9858440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47244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28600" y="54102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11143993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4724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733800" y="5403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17675955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4724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55963173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4724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383217911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1524000"/>
            <a:ext cx="7048500" cy="1470025"/>
          </a:xfrm>
          <a:prstGeom prst="rect">
            <a:avLst/>
          </a:prstGeom>
        </p:spPr>
        <p:txBody>
          <a:bodyPr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29718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059311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643186"/>
            <a:ext cx="7202487" cy="1362075"/>
          </a:xfrm>
          <a:prstGeom prst="rect">
            <a:avLst/>
          </a:prstGeom>
        </p:spPr>
        <p:txBody>
          <a:bodyPr anchor="t"/>
          <a:lstStyle>
            <a:lvl1pPr algn="l">
              <a:defRPr sz="4400" b="1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143000"/>
            <a:ext cx="7202487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52438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86573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image" Target="../media/image3.gif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18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6.xml"/><Relationship Id="rId21" Type="http://schemas.openxmlformats.org/officeDocument/2006/relationships/slideLayout" Target="../slideLayouts/slideLayout54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17" Type="http://schemas.openxmlformats.org/officeDocument/2006/relationships/slideLayout" Target="../slideLayouts/slideLayout50.xml"/><Relationship Id="rId2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49.xml"/><Relationship Id="rId20" Type="http://schemas.openxmlformats.org/officeDocument/2006/relationships/slideLayout" Target="../slideLayouts/slideLayout53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48.xml"/><Relationship Id="rId23" Type="http://schemas.openxmlformats.org/officeDocument/2006/relationships/theme" Target="../theme/theme3.xml"/><Relationship Id="rId10" Type="http://schemas.openxmlformats.org/officeDocument/2006/relationships/slideLayout" Target="../slideLayouts/slideLayout43.xml"/><Relationship Id="rId19" Type="http://schemas.openxmlformats.org/officeDocument/2006/relationships/slideLayout" Target="../slideLayouts/slideLayout52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Relationship Id="rId22" Type="http://schemas.openxmlformats.org/officeDocument/2006/relationships/slideLayout" Target="../slideLayouts/slideLayout5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slideLayout" Target="../slideLayouts/slideLayout68.xml"/><Relationship Id="rId18" Type="http://schemas.openxmlformats.org/officeDocument/2006/relationships/slideLayout" Target="../slideLayouts/slideLayout73.xml"/><Relationship Id="rId3" Type="http://schemas.openxmlformats.org/officeDocument/2006/relationships/slideLayout" Target="../slideLayouts/slideLayout58.xml"/><Relationship Id="rId21" Type="http://schemas.openxmlformats.org/officeDocument/2006/relationships/slideLayout" Target="../slideLayouts/slideLayout76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17" Type="http://schemas.openxmlformats.org/officeDocument/2006/relationships/slideLayout" Target="../slideLayouts/slideLayout72.xml"/><Relationship Id="rId2" Type="http://schemas.openxmlformats.org/officeDocument/2006/relationships/slideLayout" Target="../slideLayouts/slideLayout57.xml"/><Relationship Id="rId16" Type="http://schemas.openxmlformats.org/officeDocument/2006/relationships/slideLayout" Target="../slideLayouts/slideLayout71.xml"/><Relationship Id="rId20" Type="http://schemas.openxmlformats.org/officeDocument/2006/relationships/slideLayout" Target="../slideLayouts/slideLayout75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65.xml"/><Relationship Id="rId19" Type="http://schemas.openxmlformats.org/officeDocument/2006/relationships/slideLayout" Target="../slideLayouts/slideLayout74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slideLayout" Target="../slideLayouts/slideLayout69.xml"/><Relationship Id="rId22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9.xml"/><Relationship Id="rId2" Type="http://schemas.openxmlformats.org/officeDocument/2006/relationships/slideLayout" Target="../slideLayouts/slideLayout78.xml"/><Relationship Id="rId1" Type="http://schemas.openxmlformats.org/officeDocument/2006/relationships/slideLayout" Target="../slideLayouts/slideLayout77.xml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80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3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84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86.xml"/><Relationship Id="rId1" Type="http://schemas.openxmlformats.org/officeDocument/2006/relationships/slideLayout" Target="../slideLayouts/slideLayout85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Logo: McGraw-Hill Education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Picture 11" descr="Tagline: Because learning changes everything.™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60734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  <p:sldLayoutId id="2147483761" r:id="rId13"/>
    <p:sldLayoutId id="2147483762" r:id="rId14"/>
    <p:sldLayoutId id="2147483763" r:id="rId15"/>
    <p:sldLayoutId id="2147483843" r:id="rId16"/>
    <p:sldLayoutId id="2147483844" r:id="rId17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Logo: McGraw-Hill Education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pic>
        <p:nvPicPr>
          <p:cNvPr id="2" name="Picture 1" descr="Tag line: Because learning changes everything™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7775"/>
            <a:ext cx="3371850" cy="476250"/>
          </a:xfrm>
          <a:prstGeom prst="rect">
            <a:avLst/>
          </a:prstGeom>
        </p:spPr>
      </p:pic>
      <p:sp>
        <p:nvSpPr>
          <p:cNvPr id="14" name="Text Placeholder 2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792759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  <p:sldLayoutId id="2147483781" r:id="rId13"/>
    <p:sldLayoutId id="2147483782" r:id="rId14"/>
    <p:sldLayoutId id="2147483783" r:id="rId15"/>
    <p:sldLayoutId id="2147483784" r:id="rId16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2763423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  <p:sldLayoutId id="2147483797" r:id="rId12"/>
    <p:sldLayoutId id="2147483798" r:id="rId13"/>
    <p:sldLayoutId id="2147483799" r:id="rId14"/>
    <p:sldLayoutId id="2147483800" r:id="rId15"/>
    <p:sldLayoutId id="2147483801" r:id="rId16"/>
    <p:sldLayoutId id="2147483802" r:id="rId17"/>
    <p:sldLayoutId id="2147483803" r:id="rId18"/>
    <p:sldLayoutId id="2147483804" r:id="rId19"/>
    <p:sldLayoutId id="2147483805" r:id="rId20"/>
    <p:sldLayoutId id="2147483806" r:id="rId21"/>
    <p:sldLayoutId id="2147483807" r:id="rId22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Text Placeholder 2" descr="©McGraw-Hill Education&#10;"/>
          <p:cNvSpPr txBox="1">
            <a:spLocks/>
          </p:cNvSpPr>
          <p:nvPr/>
        </p:nvSpPr>
        <p:spPr>
          <a:xfrm>
            <a:off x="0" y="6705600"/>
            <a:ext cx="16002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 2019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409125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  <p:sldLayoutId id="2147483820" r:id="rId12"/>
    <p:sldLayoutId id="2147483821" r:id="rId13"/>
    <p:sldLayoutId id="2147483822" r:id="rId14"/>
    <p:sldLayoutId id="2147483823" r:id="rId15"/>
    <p:sldLayoutId id="2147483824" r:id="rId16"/>
    <p:sldLayoutId id="2147483825" r:id="rId17"/>
    <p:sldLayoutId id="2147483826" r:id="rId18"/>
    <p:sldLayoutId id="2147483827" r:id="rId19"/>
    <p:sldLayoutId id="2147483828" r:id="rId20"/>
    <p:sldLayoutId id="2147483829" r:id="rId21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 descr="©McGraw-Hill Education&#10;"/>
          <p:cNvSpPr txBox="1"/>
          <p:nvPr/>
        </p:nvSpPr>
        <p:spPr>
          <a:xfrm>
            <a:off x="0" y="6642556"/>
            <a:ext cx="1295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6A6A6A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1727764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832" r:id="rId2"/>
    <p:sldLayoutId id="2147483833" r:id="rId3"/>
    <p:sldLayoutId id="2147483834" r:id="rId4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TextBox 4" descr="©McGraw-Hill Education.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3101913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7" r:id="rId2"/>
    <p:sldLayoutId id="2147483838" r:id="rId3"/>
    <p:sldLayoutId id="2147483839" r:id="rId4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070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644" b="27282"/>
          <a:stretch/>
        </p:blipFill>
        <p:spPr>
          <a:xfrm>
            <a:off x="461821" y="1943668"/>
            <a:ext cx="8682180" cy="4914333"/>
          </a:xfrm>
          <a:prstGeom prst="rect">
            <a:avLst/>
          </a:prstGeom>
        </p:spPr>
      </p:pic>
      <p:sp>
        <p:nvSpPr>
          <p:cNvPr id="8" name="TextBox 7" descr="©McGraw-Hill Education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© 2019 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4226175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64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hyperlink" Target="http://www.choosemyplate.gov/" TargetMode="External"/><Relationship Id="rId1" Type="http://schemas.openxmlformats.org/officeDocument/2006/relationships/slideLayout" Target="../slideLayouts/slideLayout70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0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7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2895600" y="3486150"/>
            <a:ext cx="6191250" cy="609600"/>
          </a:xfrm>
        </p:spPr>
        <p:txBody>
          <a:bodyPr/>
          <a:lstStyle/>
          <a:p>
            <a:r>
              <a:rPr lang="en-US" altLang="en-US" dirty="0"/>
              <a:t>5: Nutrition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body" sz="quarter" idx="10"/>
          </p:nvPr>
        </p:nvSpPr>
        <p:spPr>
          <a:xfrm>
            <a:off x="3276600" y="4210050"/>
            <a:ext cx="5638800" cy="692727"/>
          </a:xfrm>
        </p:spPr>
        <p:txBody>
          <a:bodyPr/>
          <a:lstStyle/>
          <a:p>
            <a:r>
              <a:rPr lang="en-US" altLang="en-US" i="1" dirty="0"/>
              <a:t>Your Health Today</a:t>
            </a:r>
            <a:r>
              <a:rPr lang="en-US" altLang="en-US" dirty="0"/>
              <a:t>, 7th Edition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0" y="6757521"/>
            <a:ext cx="9296400" cy="45719"/>
          </a:xfrm>
        </p:spPr>
        <p:txBody>
          <a:bodyPr/>
          <a:lstStyle/>
          <a:p>
            <a:pPr marL="0" lvl="0" indent="0">
              <a:buNone/>
            </a:pPr>
            <a:r>
              <a:rPr lang="en-US" dirty="0">
                <a:latin typeface="+mn-lt"/>
              </a:rPr>
              <a:t>© 2019 McGraw-Hill Education. All rights reserved. Authorized only for instructor use in the classroom.</a:t>
            </a:r>
            <a:r>
              <a:rPr lang="en-US" baseline="0" dirty="0">
                <a:latin typeface="+mn-lt"/>
              </a:rPr>
              <a:t> </a:t>
            </a:r>
            <a:r>
              <a:rPr lang="en-US" dirty="0">
                <a:latin typeface="+mn-lt"/>
              </a:rPr>
              <a:t>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7205507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Complex Carbohydrates</a:t>
            </a:r>
          </a:p>
        </p:txBody>
      </p:sp>
      <p:sp>
        <p:nvSpPr>
          <p:cNvPr id="11267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Complex carbohydrates </a:t>
            </a:r>
            <a:r>
              <a:rPr lang="en-US" altLang="en-US" dirty="0"/>
              <a:t>are composed of multiple sugar units and include starches and dietary fiber</a:t>
            </a:r>
          </a:p>
          <a:p>
            <a:pPr lvl="1"/>
            <a:r>
              <a:rPr lang="en-US" altLang="en-US" b="1" dirty="0"/>
              <a:t>Starches</a:t>
            </a:r>
            <a:r>
              <a:rPr lang="en-US" altLang="en-US" dirty="0"/>
              <a:t> occur in grains, vegetables, and some fruits</a:t>
            </a:r>
          </a:p>
          <a:p>
            <a:r>
              <a:rPr lang="en-US" altLang="en-US" b="1" dirty="0"/>
              <a:t>Whole grains </a:t>
            </a:r>
            <a:r>
              <a:rPr lang="en-US" altLang="en-US" dirty="0"/>
              <a:t>are preferred over </a:t>
            </a:r>
            <a:r>
              <a:rPr lang="en-US" altLang="en-US" b="1" dirty="0"/>
              <a:t>refined carbohydrates</a:t>
            </a:r>
            <a:r>
              <a:rPr lang="en-US" altLang="en-US" dirty="0"/>
              <a:t> (plant sources whose fiber has been processed away)</a:t>
            </a:r>
          </a:p>
          <a:p>
            <a:pPr lvl="1"/>
            <a:r>
              <a:rPr lang="en-US" altLang="en-US" dirty="0"/>
              <a:t>Provide more nutrients</a:t>
            </a:r>
          </a:p>
          <a:p>
            <a:pPr lvl="1"/>
            <a:r>
              <a:rPr lang="en-US" altLang="en-US" dirty="0"/>
              <a:t>Slow digestive process</a:t>
            </a:r>
          </a:p>
          <a:p>
            <a:pPr lvl="1"/>
            <a:r>
              <a:rPr lang="en-US" altLang="en-US" dirty="0"/>
              <a:t>Make you feel full longer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Fiber (1 of 2)</a:t>
            </a:r>
          </a:p>
        </p:txBody>
      </p:sp>
      <p:sp>
        <p:nvSpPr>
          <p:cNvPr id="11267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Dietary fiber</a:t>
            </a:r>
            <a:r>
              <a:rPr lang="en-US" altLang="en-US" dirty="0"/>
              <a:t>: complex carbohydrate, found in plants, that cannot be broken down by the digestive tract</a:t>
            </a:r>
          </a:p>
          <a:p>
            <a:pPr lvl="1"/>
            <a:r>
              <a:rPr lang="en-US" altLang="en-US" dirty="0"/>
              <a:t>Allows for passage of food quickly through the intestines, which helps prevent hemorrhoids and constipation</a:t>
            </a:r>
          </a:p>
          <a:p>
            <a:pPr lvl="1"/>
            <a:r>
              <a:rPr lang="en-US" altLang="en-US" b="1" dirty="0"/>
              <a:t>Functional fiber</a:t>
            </a:r>
            <a:r>
              <a:rPr lang="en-US" altLang="en-US" dirty="0"/>
              <a:t>: natural or synthetic fiber added to food</a:t>
            </a:r>
          </a:p>
          <a:p>
            <a:pPr lvl="1"/>
            <a:r>
              <a:rPr lang="en-US" altLang="en-US" b="1" dirty="0"/>
              <a:t>Total fiber</a:t>
            </a:r>
            <a:r>
              <a:rPr lang="en-US" altLang="en-US" dirty="0"/>
              <a:t>: combined amount of dietary fiber and </a:t>
            </a:r>
            <a:br>
              <a:rPr lang="en-US" altLang="en-US" dirty="0"/>
            </a:br>
            <a:r>
              <a:rPr lang="en-US" altLang="en-US" dirty="0"/>
              <a:t>functional fiber</a:t>
            </a:r>
          </a:p>
          <a:p>
            <a:r>
              <a:rPr lang="en-US" altLang="en-US" i="1" dirty="0"/>
              <a:t>Soluble fiber </a:t>
            </a:r>
            <a:r>
              <a:rPr lang="en-US" altLang="en-US" dirty="0"/>
              <a:t>dissolves in water and lowers cholesterol</a:t>
            </a:r>
          </a:p>
          <a:p>
            <a:r>
              <a:rPr lang="en-US" altLang="en-US" i="1" dirty="0"/>
              <a:t>Insoluble fiber </a:t>
            </a:r>
            <a:r>
              <a:rPr lang="en-US" altLang="en-US" dirty="0"/>
              <a:t>passes through the digestive tract unchanged; serves as natural laxative</a:t>
            </a:r>
          </a:p>
        </p:txBody>
      </p:sp>
      <p:sp>
        <p:nvSpPr>
          <p:cNvPr id="7" name="Text Placeholder 6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Fiber (2 of 2)</a:t>
            </a:r>
            <a:endParaRPr lang="en-US" altLang="en-US" sz="1400" dirty="0"/>
          </a:p>
        </p:txBody>
      </p:sp>
      <p:sp>
        <p:nvSpPr>
          <p:cNvPr id="12291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RDAs for fiber:</a:t>
            </a:r>
          </a:p>
          <a:p>
            <a:pPr lvl="1"/>
            <a:r>
              <a:rPr lang="en-US" altLang="en-US" dirty="0"/>
              <a:t>25 grams/day for women (aged 19</a:t>
            </a:r>
            <a:r>
              <a:rPr lang="en-US" altLang="en-US" dirty="0">
                <a:latin typeface="Calibri" panose="020F0502020204030204" pitchFamily="34" charset="0"/>
              </a:rPr>
              <a:t> to </a:t>
            </a:r>
            <a:r>
              <a:rPr lang="en-US" altLang="en-US" dirty="0"/>
              <a:t>50)</a:t>
            </a:r>
          </a:p>
          <a:p>
            <a:pPr lvl="1"/>
            <a:r>
              <a:rPr lang="en-US" altLang="en-US" dirty="0"/>
              <a:t>38 grams/day for men (aged 14</a:t>
            </a:r>
            <a:r>
              <a:rPr lang="en-US" altLang="en-US" dirty="0">
                <a:latin typeface="Calibri" panose="020F0502020204030204" pitchFamily="34" charset="0"/>
              </a:rPr>
              <a:t> to </a:t>
            </a:r>
            <a:r>
              <a:rPr lang="en-US" altLang="en-US" dirty="0"/>
              <a:t>50)</a:t>
            </a:r>
          </a:p>
          <a:p>
            <a:r>
              <a:rPr lang="en-US" altLang="en-US" dirty="0"/>
              <a:t>Best obtained through diet, not pills or supplements</a:t>
            </a:r>
          </a:p>
          <a:p>
            <a:r>
              <a:rPr lang="en-US" altLang="en-US" dirty="0"/>
              <a:t>Good sources are fruits, vegetables, dried beans, peas and other legumes, cereals, grains, nuts, and seeds</a:t>
            </a:r>
          </a:p>
        </p:txBody>
      </p:sp>
      <p:sp>
        <p:nvSpPr>
          <p:cNvPr id="7" name="Text Placeholder 6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Protein—Nutritional Muscle (1 of 2)</a:t>
            </a:r>
          </a:p>
        </p:txBody>
      </p:sp>
      <p:sp>
        <p:nvSpPr>
          <p:cNvPr id="14339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Functions of </a:t>
            </a:r>
            <a:r>
              <a:rPr lang="en-US" altLang="en-US" b="1" dirty="0"/>
              <a:t>protein</a:t>
            </a:r>
            <a:r>
              <a:rPr lang="en-US" altLang="en-US" dirty="0"/>
              <a:t>:</a:t>
            </a:r>
          </a:p>
          <a:p>
            <a:pPr lvl="1"/>
            <a:r>
              <a:rPr lang="en-US" altLang="en-US" dirty="0"/>
              <a:t>Build and maintain muscles, bones, and other body tissues</a:t>
            </a:r>
          </a:p>
          <a:p>
            <a:pPr lvl="1"/>
            <a:r>
              <a:rPr lang="en-US" altLang="en-US" dirty="0"/>
              <a:t>Form enzymes that facilitate chemical reactions</a:t>
            </a:r>
          </a:p>
          <a:p>
            <a:pPr lvl="1"/>
            <a:r>
              <a:rPr lang="en-US" altLang="en-US" dirty="0"/>
              <a:t>Constructed from 20 different amino acids</a:t>
            </a:r>
          </a:p>
          <a:p>
            <a:pPr lvl="2"/>
            <a:r>
              <a:rPr lang="en-US" altLang="en-US" b="1" dirty="0"/>
              <a:t>Essential amino acids</a:t>
            </a:r>
            <a:r>
              <a:rPr lang="en-US" altLang="en-US" dirty="0"/>
              <a:t>: the 9 amino acids the body cannot produce on its own, so they must be supplied by foods</a:t>
            </a:r>
          </a:p>
          <a:p>
            <a:r>
              <a:rPr lang="en-US" altLang="en-US" b="1" dirty="0"/>
              <a:t>Complete proteins</a:t>
            </a:r>
            <a:r>
              <a:rPr lang="en-US" altLang="en-US" dirty="0"/>
              <a:t> have ample essential amino acids</a:t>
            </a:r>
          </a:p>
          <a:p>
            <a:pPr lvl="1"/>
            <a:r>
              <a:rPr lang="en-US" altLang="en-US" dirty="0"/>
              <a:t>Complete protein sources: animal proteins (meat, fish, poultry, milk, cheese, and eggs)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Protein—Nutritional Muscle (2 of 2)</a:t>
            </a:r>
            <a:endParaRPr lang="en-US" sz="1400" dirty="0"/>
          </a:p>
        </p:txBody>
      </p:sp>
      <p:sp>
        <p:nvSpPr>
          <p:cNvPr id="1536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Incomplete proteins </a:t>
            </a:r>
            <a:r>
              <a:rPr lang="en-US" altLang="en-US" dirty="0"/>
              <a:t>contain small amounts or some of the essential amino acids (grains, legumes, nuts, seeds, and vegetables)</a:t>
            </a:r>
          </a:p>
          <a:p>
            <a:pPr lvl="1"/>
            <a:r>
              <a:rPr lang="en-US" altLang="en-US" i="1" dirty="0"/>
              <a:t>Complementary proteins</a:t>
            </a:r>
            <a:r>
              <a:rPr lang="en-US" altLang="en-US" dirty="0"/>
              <a:t>: proteins that in combination provide essential amino acids</a:t>
            </a:r>
          </a:p>
          <a:p>
            <a:pPr lvl="1"/>
            <a:r>
              <a:rPr lang="en-US" altLang="en-US" i="1" dirty="0"/>
              <a:t>Mutual supplementation</a:t>
            </a:r>
            <a:r>
              <a:rPr lang="en-US" altLang="en-US" dirty="0"/>
              <a:t>: nutritional strategy of combining two incomplete protein sources to provide a complete protein</a:t>
            </a:r>
          </a:p>
          <a:p>
            <a:pPr lvl="2"/>
            <a:r>
              <a:rPr lang="en-US" altLang="en-US" dirty="0"/>
              <a:t>For example, beans and rice</a:t>
            </a:r>
          </a:p>
          <a:p>
            <a:r>
              <a:rPr lang="en-US" altLang="en-US" dirty="0"/>
              <a:t>AMDR for protein: 10 to 35% of daily calories, or about 0.36 grams per pound of body weight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Fats—A Necessary Nutrient</a:t>
            </a:r>
          </a:p>
        </p:txBody>
      </p:sp>
      <p:sp>
        <p:nvSpPr>
          <p:cNvPr id="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Fats are the body’s principal form of stored energy</a:t>
            </a:r>
          </a:p>
          <a:p>
            <a:pPr lvl="1"/>
            <a:r>
              <a:rPr lang="en-US" dirty="0"/>
              <a:t>Provide essential fatty acids</a:t>
            </a:r>
          </a:p>
          <a:p>
            <a:pPr lvl="1"/>
            <a:r>
              <a:rPr lang="en-US" dirty="0"/>
              <a:t>Help produce other fatty acids and vitamin D</a:t>
            </a:r>
          </a:p>
          <a:p>
            <a:pPr lvl="1"/>
            <a:r>
              <a:rPr lang="en-US" dirty="0"/>
              <a:t>Provide the major material for cell membranes and for the myelin sheaths that surround nerve fibers</a:t>
            </a:r>
          </a:p>
          <a:p>
            <a:pPr lvl="1"/>
            <a:r>
              <a:rPr lang="en-US" dirty="0"/>
              <a:t>Assist in absorption of the fat-soluble vitamins</a:t>
            </a:r>
          </a:p>
          <a:p>
            <a:pPr lvl="1"/>
            <a:r>
              <a:rPr lang="en-US" dirty="0"/>
              <a:t>Affect the texture, taste, and smell of foods</a:t>
            </a:r>
          </a:p>
          <a:p>
            <a:pPr lvl="1"/>
            <a:r>
              <a:rPr lang="en-US" dirty="0"/>
              <a:t>Provide an emergency reserve when we are sick or when our food intake is diminished</a:t>
            </a:r>
          </a:p>
        </p:txBody>
      </p:sp>
      <p:sp>
        <p:nvSpPr>
          <p:cNvPr id="9" name="Text Placeholder 8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and Sources of Fat (1 of 2)</a:t>
            </a:r>
          </a:p>
        </p:txBody>
      </p:sp>
      <p:sp>
        <p:nvSpPr>
          <p:cNvPr id="17411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Saturated fats</a:t>
            </a:r>
            <a:r>
              <a:rPr lang="en-US" altLang="en-US" dirty="0"/>
              <a:t>: lipids that are the predominant fat in animal products and other fats that remain solid at room temperature</a:t>
            </a:r>
          </a:p>
          <a:p>
            <a:pPr lvl="1"/>
            <a:r>
              <a:rPr lang="en-US" altLang="en-US" dirty="0"/>
              <a:t>Beef</a:t>
            </a:r>
          </a:p>
          <a:p>
            <a:pPr lvl="1"/>
            <a:r>
              <a:rPr lang="en-US" altLang="en-US" dirty="0"/>
              <a:t>Pork </a:t>
            </a:r>
          </a:p>
          <a:p>
            <a:pPr lvl="1"/>
            <a:r>
              <a:rPr lang="en-US" altLang="en-US" dirty="0"/>
              <a:t>Poultry</a:t>
            </a:r>
          </a:p>
          <a:p>
            <a:pPr lvl="1"/>
            <a:r>
              <a:rPr lang="en-US" altLang="en-US" dirty="0"/>
              <a:t>Whole-milk dairy products</a:t>
            </a:r>
          </a:p>
          <a:p>
            <a:pPr lvl="1"/>
            <a:r>
              <a:rPr lang="en-US" altLang="en-US" dirty="0"/>
              <a:t>Certain tropical oils (coconut and palm)</a:t>
            </a:r>
          </a:p>
          <a:p>
            <a:pPr lvl="1"/>
            <a:r>
              <a:rPr lang="en-US" altLang="en-US" dirty="0"/>
              <a:t>Certain nuts (macadamia)</a:t>
            </a:r>
          </a:p>
        </p:txBody>
      </p:sp>
      <p:sp>
        <p:nvSpPr>
          <p:cNvPr id="7" name="Text Placeholder 6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and Sources of Fat (2 of 2)</a:t>
            </a:r>
            <a:endParaRPr lang="en-US" sz="1400" dirty="0"/>
          </a:p>
        </p:txBody>
      </p:sp>
      <p:sp>
        <p:nvSpPr>
          <p:cNvPr id="18435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Monounsaturated fats</a:t>
            </a:r>
            <a:r>
              <a:rPr lang="en-US" altLang="en-US" dirty="0"/>
              <a:t>: found primarily in plant sources, are liquid at room temperature, and are semisolid or solid when refrigerated</a:t>
            </a:r>
          </a:p>
          <a:p>
            <a:pPr lvl="1"/>
            <a:r>
              <a:rPr lang="en-US" altLang="en-US" dirty="0"/>
              <a:t>Olive, safflower, peanut, and canola oils</a:t>
            </a:r>
          </a:p>
          <a:p>
            <a:pPr lvl="1"/>
            <a:r>
              <a:rPr lang="en-US" altLang="en-US" dirty="0"/>
              <a:t>Avocados</a:t>
            </a:r>
          </a:p>
          <a:p>
            <a:pPr lvl="1"/>
            <a:r>
              <a:rPr lang="en-US" altLang="en-US" dirty="0"/>
              <a:t>Many nuts</a:t>
            </a:r>
          </a:p>
          <a:p>
            <a:r>
              <a:rPr lang="en-US" altLang="en-US" b="1" dirty="0"/>
              <a:t>Polyunsaturated fats</a:t>
            </a:r>
            <a:r>
              <a:rPr lang="en-US" altLang="en-US" dirty="0"/>
              <a:t>: commonly referred to as “oil”; liquid at room temperature and when refrigerated</a:t>
            </a:r>
          </a:p>
          <a:p>
            <a:pPr lvl="1"/>
            <a:r>
              <a:rPr lang="en-US" altLang="en-US" dirty="0"/>
              <a:t>Corn and soybean oils</a:t>
            </a:r>
          </a:p>
          <a:p>
            <a:pPr lvl="1"/>
            <a:r>
              <a:rPr lang="en-US" altLang="en-US" dirty="0"/>
              <a:t>Fish, including trout, salmon, and anchovies</a:t>
            </a:r>
          </a:p>
        </p:txBody>
      </p:sp>
      <p:sp>
        <p:nvSpPr>
          <p:cNvPr id="7" name="Text Placeholder 6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Cholesterol</a:t>
            </a:r>
          </a:p>
        </p:txBody>
      </p:sp>
      <p:sp>
        <p:nvSpPr>
          <p:cNvPr id="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Cholesterol</a:t>
            </a:r>
            <a:r>
              <a:rPr lang="en-US" dirty="0"/>
              <a:t>: waxy substance that is needed for several important body functions</a:t>
            </a:r>
          </a:p>
          <a:p>
            <a:pPr lvl="1"/>
            <a:r>
              <a:rPr lang="en-US" dirty="0"/>
              <a:t>Body produces it from the liver and obtains it from animal food sources (meat, cheese, eggs, milk)</a:t>
            </a:r>
          </a:p>
          <a:p>
            <a:pPr lvl="1"/>
            <a:r>
              <a:rPr lang="en-US" dirty="0"/>
              <a:t>Too much can clog arteries and lead to cardiovascular disease</a:t>
            </a:r>
          </a:p>
          <a:p>
            <a:r>
              <a:rPr lang="en-US" dirty="0"/>
              <a:t>LDLs (low-density lipoproteins) are the “bad” cholesterol, while HDLs (high-density lipoproteins) are considered “good”</a:t>
            </a:r>
          </a:p>
          <a:p>
            <a:r>
              <a:rPr lang="en-US" dirty="0"/>
              <a:t>Recommended: consume no more than 300 milligrams per day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Trans Fats</a:t>
            </a:r>
          </a:p>
        </p:txBody>
      </p:sp>
      <p:sp>
        <p:nvSpPr>
          <p:cNvPr id="20483" name="Text Placeholder 99"/>
          <p:cNvSpPr>
            <a:spLocks noGrp="1"/>
          </p:cNvSpPr>
          <p:nvPr>
            <p:ph idx="1"/>
          </p:nvPr>
        </p:nvSpPr>
        <p:spPr>
          <a:xfrm>
            <a:off x="457200" y="1600199"/>
            <a:ext cx="8305800" cy="4953001"/>
          </a:xfrm>
        </p:spPr>
        <p:txBody>
          <a:bodyPr/>
          <a:lstStyle/>
          <a:p>
            <a:r>
              <a:rPr lang="en-US" altLang="en-US" b="1" dirty="0"/>
              <a:t>Trans fatty acids</a:t>
            </a:r>
            <a:r>
              <a:rPr lang="en-US" altLang="en-US" dirty="0"/>
              <a:t>: liquid vegetable oils chemically changed through the process of </a:t>
            </a:r>
            <a:r>
              <a:rPr lang="en-US" altLang="en-US" b="1" dirty="0"/>
              <a:t>hydrogenation</a:t>
            </a:r>
            <a:r>
              <a:rPr lang="en-US" altLang="en-US" dirty="0"/>
              <a:t> to extend the shelf life of processed foods</a:t>
            </a:r>
          </a:p>
          <a:p>
            <a:r>
              <a:rPr lang="en-US" altLang="en-US" dirty="0"/>
              <a:t>Pose a risk to cardiovascular health by raising LDL levels and lowering HDL levels</a:t>
            </a:r>
          </a:p>
          <a:p>
            <a:r>
              <a:rPr lang="en-US" altLang="en-US" dirty="0"/>
              <a:t>Foods high in trans fatty acids:</a:t>
            </a:r>
          </a:p>
          <a:p>
            <a:pPr lvl="1"/>
            <a:r>
              <a:rPr lang="en-US" altLang="en-US" dirty="0"/>
              <a:t>Crackers, cookies, chips</a:t>
            </a:r>
          </a:p>
          <a:p>
            <a:pPr lvl="1"/>
            <a:r>
              <a:rPr lang="en-US" altLang="en-US" dirty="0"/>
              <a:t>Cakes and pies</a:t>
            </a:r>
          </a:p>
          <a:p>
            <a:pPr lvl="1"/>
            <a:r>
              <a:rPr lang="en-US" altLang="en-US" dirty="0"/>
              <a:t>Doughnuts</a:t>
            </a:r>
          </a:p>
          <a:p>
            <a:pPr lvl="1"/>
            <a:r>
              <a:rPr lang="en-US" altLang="en-US" dirty="0"/>
              <a:t>Deep-fried foods like french fries</a:t>
            </a:r>
          </a:p>
        </p:txBody>
      </p:sp>
      <p:sp>
        <p:nvSpPr>
          <p:cNvPr id="7" name="Text Placeholder 6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273" y="228600"/>
            <a:ext cx="7481455" cy="1069848"/>
          </a:xfrm>
        </p:spPr>
        <p:txBody>
          <a:bodyPr/>
          <a:lstStyle/>
          <a:p>
            <a:r>
              <a:rPr lang="en-US" dirty="0"/>
              <a:t>Understanding Nutritional Guidelines (1 of 2)</a:t>
            </a:r>
          </a:p>
        </p:txBody>
      </p:sp>
      <p:sp>
        <p:nvSpPr>
          <p:cNvPr id="4099" name="Text Placeholder 99"/>
          <p:cNvSpPr>
            <a:spLocks noGrp="1"/>
          </p:cNvSpPr>
          <p:nvPr>
            <p:ph idx="1"/>
          </p:nvPr>
        </p:nvSpPr>
        <p:spPr>
          <a:xfrm>
            <a:off x="457200" y="1600199"/>
            <a:ext cx="8382000" cy="4953001"/>
          </a:xfrm>
        </p:spPr>
        <p:txBody>
          <a:bodyPr/>
          <a:lstStyle/>
          <a:p>
            <a:r>
              <a:rPr lang="en-US" altLang="en-US" b="1" dirty="0"/>
              <a:t>Dietary Reference Intakes (DRIs)</a:t>
            </a:r>
            <a:r>
              <a:rPr lang="en-US" altLang="en-US" dirty="0"/>
              <a:t>:</a:t>
            </a:r>
            <a:r>
              <a:rPr lang="en-US" altLang="en-US" b="1" dirty="0"/>
              <a:t> </a:t>
            </a:r>
            <a:r>
              <a:rPr lang="en-US" altLang="en-US" dirty="0"/>
              <a:t>four sets of dietary recommendations</a:t>
            </a:r>
          </a:p>
          <a:p>
            <a:pPr lvl="1"/>
            <a:r>
              <a:rPr lang="en-US" altLang="en-US" dirty="0"/>
              <a:t>Suggested intake levels of essential nutrients for </a:t>
            </a:r>
            <a:br>
              <a:rPr lang="en-US" altLang="en-US" dirty="0"/>
            </a:br>
            <a:r>
              <a:rPr lang="en-US" altLang="en-US" dirty="0"/>
              <a:t>optimal health </a:t>
            </a:r>
          </a:p>
          <a:p>
            <a:r>
              <a:rPr lang="en-US" altLang="en-US" b="1" dirty="0"/>
              <a:t>Recommended Dietary Allowance (RDA)</a:t>
            </a:r>
            <a:r>
              <a:rPr lang="en-US" altLang="en-US" dirty="0"/>
              <a:t>: average daily amount of any one nutrient needed to protect against nutritional deficiency </a:t>
            </a:r>
          </a:p>
          <a:p>
            <a:r>
              <a:rPr lang="en-US" altLang="en-US" b="1" dirty="0"/>
              <a:t>Acceptable Macronutrient Distribution Range (AMDR)</a:t>
            </a:r>
            <a:r>
              <a:rPr lang="en-US" altLang="en-US" dirty="0"/>
              <a:t>: intake ranges of essential nutrients that provide adequate nutrition and reduce risk of chronic disease</a:t>
            </a:r>
          </a:p>
        </p:txBody>
      </p:sp>
      <p:sp>
        <p:nvSpPr>
          <p:cNvPr id="11" name="Text Placeholder 10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Omega-3 and Omega-6 Fatty Acids</a:t>
            </a:r>
          </a:p>
        </p:txBody>
      </p:sp>
      <p:sp>
        <p:nvSpPr>
          <p:cNvPr id="21507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Omega-3 fatty acids</a:t>
            </a:r>
            <a:r>
              <a:rPr lang="en-US" altLang="en-US" dirty="0"/>
              <a:t>: contain alpha-linolenic acid, help slow the clotting of blood, decrease triglyceride levels, improve arterial health, and lower blood pressure</a:t>
            </a:r>
          </a:p>
          <a:p>
            <a:pPr lvl="1"/>
            <a:r>
              <a:rPr lang="en-US" altLang="en-US" dirty="0"/>
              <a:t>Fatty fish; vegetable oils; dark green leafy vegetables</a:t>
            </a:r>
          </a:p>
          <a:p>
            <a:r>
              <a:rPr lang="en-US" altLang="en-US" b="1" dirty="0"/>
              <a:t>Omega-6 fatty acids</a:t>
            </a:r>
            <a:r>
              <a:rPr lang="en-US" altLang="en-US" dirty="0"/>
              <a:t>: contain linoleic acid and are also important to health, though Americans often consume too much in proportion to omega-3</a:t>
            </a:r>
          </a:p>
          <a:p>
            <a:r>
              <a:rPr lang="en-US" altLang="en-US" dirty="0"/>
              <a:t>Note: there are concerns about fish consumption due to contamination with mercury and other pollutants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6909" y="228600"/>
            <a:ext cx="6650182" cy="1069848"/>
          </a:xfrm>
        </p:spPr>
        <p:txBody>
          <a:bodyPr/>
          <a:lstStyle/>
          <a:p>
            <a:r>
              <a:rPr lang="en-US" dirty="0"/>
              <a:t>Dietary Recommendations for Fat (1 of 2)</a:t>
            </a:r>
          </a:p>
        </p:txBody>
      </p:sp>
      <p:sp>
        <p:nvSpPr>
          <p:cNvPr id="21507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AMDR for fat: 20</a:t>
            </a:r>
            <a:r>
              <a:rPr lang="en-US" dirty="0">
                <a:latin typeface="Calibri" panose="020F0502020204030204" pitchFamily="34" charset="0"/>
              </a:rPr>
              <a:t> to 35% of daily calories</a:t>
            </a:r>
            <a:endParaRPr lang="en-US" dirty="0"/>
          </a:p>
          <a:p>
            <a:pPr lvl="1"/>
            <a:r>
              <a:rPr lang="en-US" dirty="0"/>
              <a:t>Less than one-third from saturated fats and trans fats</a:t>
            </a:r>
          </a:p>
          <a:p>
            <a:r>
              <a:rPr lang="en-US" dirty="0"/>
              <a:t>Most adults need only 15% of their daily calorie intake in the form of fat, whereas young children should get 30 to 40%</a:t>
            </a:r>
          </a:p>
          <a:p>
            <a:r>
              <a:rPr lang="en-US" dirty="0"/>
              <a:t>These recommendations are designed to help improve cardiovascular health and prevent heart disease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3667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6909" y="228600"/>
            <a:ext cx="6650182" cy="1069848"/>
          </a:xfrm>
        </p:spPr>
        <p:txBody>
          <a:bodyPr/>
          <a:lstStyle/>
          <a:p>
            <a:r>
              <a:rPr lang="en-US" dirty="0"/>
              <a:t>Dietary Recommendations for Fat (2 of 2)</a:t>
            </a:r>
            <a:endParaRPr lang="en-US" sz="1400" dirty="0"/>
          </a:p>
        </p:txBody>
      </p:sp>
      <p:sp>
        <p:nvSpPr>
          <p:cNvPr id="21507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the U.S., 34% of daily calorie intake comes from fat</a:t>
            </a:r>
          </a:p>
          <a:p>
            <a:r>
              <a:rPr lang="en-US" dirty="0"/>
              <a:t>Strategies to reduce intake of dietary fat:</a:t>
            </a:r>
          </a:p>
          <a:p>
            <a:pPr lvl="1"/>
            <a:r>
              <a:rPr lang="en-US" dirty="0"/>
              <a:t>Limit intake of saturated fat by consuming vegetable oils instead of animal fats</a:t>
            </a:r>
          </a:p>
          <a:p>
            <a:pPr lvl="1"/>
            <a:r>
              <a:rPr lang="en-US" dirty="0"/>
              <a:t>Reduce the amount of fat used in cooking</a:t>
            </a:r>
          </a:p>
          <a:p>
            <a:pPr lvl="1"/>
            <a:r>
              <a:rPr lang="en-US" dirty="0"/>
              <a:t>Choose leaner cuts of meat and poultry or fish over beef</a:t>
            </a:r>
          </a:p>
          <a:p>
            <a:pPr lvl="1"/>
            <a:r>
              <a:rPr lang="en-US" dirty="0"/>
              <a:t>Limit fast foods, because they are high in saturated fat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17169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Minerals—A Need for Balance</a:t>
            </a:r>
          </a:p>
        </p:txBody>
      </p:sp>
      <p:sp>
        <p:nvSpPr>
          <p:cNvPr id="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Minerals</a:t>
            </a:r>
            <a:r>
              <a:rPr lang="en-US" dirty="0"/>
              <a:t> are naturally occurring substances needed by the body in small amounts</a:t>
            </a:r>
          </a:p>
          <a:p>
            <a:pPr lvl="1"/>
            <a:r>
              <a:rPr lang="en-US" dirty="0"/>
              <a:t>Build strong bones and teeth, and help carry out metabolic processes and body functions</a:t>
            </a:r>
          </a:p>
          <a:p>
            <a:r>
              <a:rPr lang="en-US" dirty="0"/>
              <a:t>Body needs 20 essential minerals </a:t>
            </a:r>
          </a:p>
          <a:p>
            <a:pPr lvl="1"/>
            <a:r>
              <a:rPr lang="en-US" i="1" dirty="0"/>
              <a:t>Macrominerals</a:t>
            </a:r>
            <a:r>
              <a:rPr lang="en-US" dirty="0"/>
              <a:t> (need at least 100 milligrams per day) </a:t>
            </a:r>
          </a:p>
          <a:p>
            <a:pPr lvl="2"/>
            <a:r>
              <a:rPr lang="en-US" dirty="0"/>
              <a:t>Calcium, chloride, magnesium, phosphorous, potassium, sodium</a:t>
            </a:r>
          </a:p>
          <a:p>
            <a:pPr lvl="1"/>
            <a:r>
              <a:rPr lang="en-US" i="1" dirty="0"/>
              <a:t>Microminerals</a:t>
            </a:r>
            <a:r>
              <a:rPr lang="en-US" dirty="0"/>
              <a:t> (need less than 100 milligrams per day) </a:t>
            </a:r>
          </a:p>
          <a:p>
            <a:pPr lvl="2"/>
            <a:r>
              <a:rPr lang="en-US" dirty="0"/>
              <a:t>Chromium, cobalt, copper, fluorine, iodine, iron, zinc, manganese, nickel, and others</a:t>
            </a:r>
          </a:p>
          <a:p>
            <a:pPr lvl="1"/>
            <a:r>
              <a:rPr lang="en-US" dirty="0"/>
              <a:t>Balanced diet provides all the necessary essential minerals</a:t>
            </a:r>
          </a:p>
        </p:txBody>
      </p:sp>
      <p:sp>
        <p:nvSpPr>
          <p:cNvPr id="9" name="Text Placeholder 8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Vitamins—Small but Potent Nutrients</a:t>
            </a:r>
          </a:p>
        </p:txBody>
      </p:sp>
      <p:sp>
        <p:nvSpPr>
          <p:cNvPr id="23555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Vitamins</a:t>
            </a:r>
            <a:r>
              <a:rPr lang="en-US" altLang="en-US" dirty="0"/>
              <a:t> are naturally occurring organic substances needed by the body in small amounts</a:t>
            </a:r>
          </a:p>
          <a:p>
            <a:pPr lvl="1"/>
            <a:r>
              <a:rPr lang="en-US" altLang="en-US" dirty="0"/>
              <a:t>Serve as catalysts for releasing energy from carbohydrates, proteins, and fats while maintaining other body components</a:t>
            </a:r>
          </a:p>
          <a:p>
            <a:r>
              <a:rPr lang="en-US" altLang="en-US" dirty="0"/>
              <a:t>Your body needs at least 11 specific vitamins </a:t>
            </a:r>
          </a:p>
          <a:p>
            <a:pPr lvl="1"/>
            <a:r>
              <a:rPr lang="en-US" altLang="en-US" dirty="0"/>
              <a:t>A, C, D, E, K, and the B-complex vitamins</a:t>
            </a:r>
          </a:p>
          <a:p>
            <a:r>
              <a:rPr lang="en-US" altLang="en-US" dirty="0"/>
              <a:t>Vitamins can be found in a variety of foods, so supplements are often unnecessary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en-US" sz="2800" b="1" dirty="0">
                <a:solidFill>
                  <a:schemeClr val="bg2"/>
                </a:solidFill>
              </a:rPr>
              <a:t>Table 5.2 </a:t>
            </a:r>
            <a:r>
              <a:rPr lang="en-US" sz="2800" b="1" dirty="0"/>
              <a:t>Overview of RDIs</a:t>
            </a:r>
          </a:p>
        </p:txBody>
      </p:sp>
      <p:sp>
        <p:nvSpPr>
          <p:cNvPr id="10" name="Text Placeholder 99"/>
          <p:cNvSpPr>
            <a:spLocks noGrp="1"/>
          </p:cNvSpPr>
          <p:nvPr>
            <p:ph idx="1"/>
          </p:nvPr>
        </p:nvSpPr>
        <p:spPr>
          <a:ln w="28575">
            <a:solidFill>
              <a:schemeClr val="bg1">
                <a:lumMod val="50000"/>
              </a:schemeClr>
            </a:solidFill>
          </a:ln>
        </p:spPr>
        <p:txBody>
          <a:bodyPr/>
          <a:lstStyle/>
          <a:p>
            <a:r>
              <a:rPr lang="en-US" sz="2200" b="1" dirty="0"/>
              <a:t>Water</a:t>
            </a:r>
            <a:r>
              <a:rPr lang="en-US" sz="2200" dirty="0"/>
              <a:t>: 1</a:t>
            </a:r>
            <a:r>
              <a:rPr lang="en-US" sz="2200" dirty="0">
                <a:latin typeface="Calibri" panose="020F0502020204030204" pitchFamily="34" charset="0"/>
              </a:rPr>
              <a:t> to 1.5 ml per calorie spent; 8 to 12 cups of fluid</a:t>
            </a:r>
          </a:p>
          <a:p>
            <a:r>
              <a:rPr lang="en-US" sz="2200" b="1" dirty="0">
                <a:latin typeface="Calibri" panose="020F0502020204030204" pitchFamily="34" charset="0"/>
              </a:rPr>
              <a:t>Carbohydrates</a:t>
            </a:r>
            <a:r>
              <a:rPr lang="en-US" sz="2200" dirty="0">
                <a:latin typeface="Calibri" panose="020F0502020204030204" pitchFamily="34" charset="0"/>
              </a:rPr>
              <a:t>: AMDR: 45 to 65% of calories consumed</a:t>
            </a:r>
          </a:p>
          <a:p>
            <a:pPr marL="738188" lvl="1"/>
            <a:r>
              <a:rPr lang="en-US" sz="2100" b="1" dirty="0">
                <a:latin typeface="Calibri" panose="020F0502020204030204" pitchFamily="34" charset="0"/>
              </a:rPr>
              <a:t>Added sugars</a:t>
            </a:r>
            <a:r>
              <a:rPr lang="en-US" sz="2100" dirty="0">
                <a:latin typeface="Calibri" panose="020F0502020204030204" pitchFamily="34" charset="0"/>
              </a:rPr>
              <a:t>: no more than 10 to 25% of calories consumed</a:t>
            </a:r>
          </a:p>
          <a:p>
            <a:pPr marL="738188" lvl="1"/>
            <a:r>
              <a:rPr lang="en-US" sz="2100" b="1" dirty="0">
                <a:latin typeface="Calibri" panose="020F0502020204030204" pitchFamily="34" charset="0"/>
              </a:rPr>
              <a:t>Fiber</a:t>
            </a:r>
            <a:r>
              <a:rPr lang="en-US" sz="2100" dirty="0">
                <a:latin typeface="Calibri" panose="020F0502020204030204" pitchFamily="34" charset="0"/>
              </a:rPr>
              <a:t>: 14 g for every 1,000 calories consumed; 21 to 25 g for women, 30 to 38 g for men</a:t>
            </a:r>
          </a:p>
          <a:p>
            <a:r>
              <a:rPr lang="en-US" sz="2200" b="1" dirty="0">
                <a:latin typeface="Calibri" panose="020F0502020204030204" pitchFamily="34" charset="0"/>
              </a:rPr>
              <a:t>Protein</a:t>
            </a:r>
            <a:r>
              <a:rPr lang="en-US" sz="2200" dirty="0">
                <a:latin typeface="Calibri" panose="020F0502020204030204" pitchFamily="34" charset="0"/>
              </a:rPr>
              <a:t>: AMDR: 10 to 35% of calories consumed; </a:t>
            </a:r>
            <a:br>
              <a:rPr lang="en-US" sz="2200" dirty="0">
                <a:latin typeface="Calibri" panose="020F0502020204030204" pitchFamily="34" charset="0"/>
              </a:rPr>
            </a:br>
            <a:r>
              <a:rPr lang="en-US" sz="2200" dirty="0">
                <a:latin typeface="Calibri" panose="020F0502020204030204" pitchFamily="34" charset="0"/>
              </a:rPr>
              <a:t>0.36 g per pound of body weight</a:t>
            </a:r>
          </a:p>
          <a:p>
            <a:r>
              <a:rPr lang="en-US" sz="2200" b="1" dirty="0">
                <a:latin typeface="Calibri" panose="020F0502020204030204" pitchFamily="34" charset="0"/>
              </a:rPr>
              <a:t>Fat</a:t>
            </a:r>
            <a:r>
              <a:rPr lang="en-US" sz="2200" dirty="0">
                <a:latin typeface="Calibri" panose="020F0502020204030204" pitchFamily="34" charset="0"/>
              </a:rPr>
              <a:t>: AMDR: 20 to 35% of calories consumed</a:t>
            </a:r>
          </a:p>
          <a:p>
            <a:pPr marL="738188" lvl="1"/>
            <a:r>
              <a:rPr lang="en-US" sz="2100" b="1" dirty="0">
                <a:latin typeface="Calibri" panose="020F0502020204030204" pitchFamily="34" charset="0"/>
              </a:rPr>
              <a:t>Saturated fat</a:t>
            </a:r>
            <a:r>
              <a:rPr lang="en-US" sz="2100" dirty="0">
                <a:latin typeface="Calibri" panose="020F0502020204030204" pitchFamily="34" charset="0"/>
              </a:rPr>
              <a:t>: less than 10% of calories consumed</a:t>
            </a:r>
          </a:p>
          <a:p>
            <a:pPr marL="738188" lvl="1"/>
            <a:r>
              <a:rPr lang="en-US" sz="2100" b="1" dirty="0">
                <a:latin typeface="Calibri" panose="020F0502020204030204" pitchFamily="34" charset="0"/>
              </a:rPr>
              <a:t>Trans fat</a:t>
            </a:r>
            <a:r>
              <a:rPr lang="en-US" sz="2100" dirty="0">
                <a:latin typeface="Calibri" panose="020F0502020204030204" pitchFamily="34" charset="0"/>
              </a:rPr>
              <a:t>: as little as possible</a:t>
            </a:r>
          </a:p>
          <a:p>
            <a:r>
              <a:rPr lang="en-US" sz="2200" b="1" dirty="0"/>
              <a:t>Minerals</a:t>
            </a:r>
            <a:r>
              <a:rPr lang="en-US" sz="2200" dirty="0"/>
              <a:t>:</a:t>
            </a:r>
          </a:p>
          <a:p>
            <a:pPr marL="738188" lvl="1"/>
            <a:r>
              <a:rPr lang="en-US" sz="2100" dirty="0"/>
              <a:t>6 macrominerals: more than 100 mg</a:t>
            </a:r>
          </a:p>
          <a:p>
            <a:pPr marL="738188" lvl="1"/>
            <a:r>
              <a:rPr lang="en-US" sz="2100" dirty="0"/>
              <a:t>14 trace minerals: less than 100 mg</a:t>
            </a:r>
          </a:p>
          <a:p>
            <a:r>
              <a:rPr lang="en-US" sz="2200" b="1" dirty="0"/>
              <a:t>11 essential vitamins</a:t>
            </a:r>
            <a:r>
              <a:rPr lang="en-US" sz="2200" dirty="0"/>
              <a:t>: varies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5426421" y="5539647"/>
            <a:ext cx="3244158" cy="960306"/>
          </a:xfrm>
        </p:spPr>
        <p:txBody>
          <a:bodyPr/>
          <a:lstStyle/>
          <a:p>
            <a:r>
              <a:rPr lang="en-US" i="1" dirty="0">
                <a:solidFill>
                  <a:schemeClr val="tx1"/>
                </a:solidFill>
              </a:rPr>
              <a:t>Source: </a:t>
            </a:r>
            <a:r>
              <a:rPr lang="en-US" dirty="0">
                <a:solidFill>
                  <a:schemeClr val="tx1"/>
                </a:solidFill>
              </a:rPr>
              <a:t>Institute of Medicine of the National Academies. (2002, Sept.). </a:t>
            </a:r>
            <a:r>
              <a:rPr lang="en-US" i="1" dirty="0">
                <a:solidFill>
                  <a:schemeClr val="tx1"/>
                </a:solidFill>
              </a:rPr>
              <a:t>Macronutrients table, dietary reference intakes for energy, carbohydrate, fiber, fat, fatty acids, cholesterol, protein, and amino acids, by the food and nutrition board. </a:t>
            </a:r>
            <a:br>
              <a:rPr lang="en-US" i="1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Retrieved from http://iom.nationalacademies.org/Reports/2002/Dietary-Reference-Intakes-for-Energy-Carbohydrate-Fiber-Fat-Fatty-Acids-Cholesterol-Protein-and-Amino-Acids.aspx.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Substances in Food: Phytochemicals</a:t>
            </a:r>
          </a:p>
        </p:txBody>
      </p:sp>
      <p:sp>
        <p:nvSpPr>
          <p:cNvPr id="26627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Phytochemicals</a:t>
            </a:r>
            <a:r>
              <a:rPr lang="en-US" altLang="en-US" dirty="0"/>
              <a:t>: substances naturally produced </a:t>
            </a:r>
            <a:br>
              <a:rPr lang="en-US" altLang="en-US" dirty="0"/>
            </a:br>
            <a:r>
              <a:rPr lang="en-US" altLang="en-US" dirty="0"/>
              <a:t>by plants</a:t>
            </a:r>
          </a:p>
          <a:p>
            <a:pPr lvl="1"/>
            <a:r>
              <a:rPr lang="en-US" altLang="en-US" dirty="0"/>
              <a:t>May keep cells healthy, slow tissue degeneration, prevent carcinogens, reduce cholesterol, protect heart, maintain hormone levels, and keep bones strong</a:t>
            </a:r>
          </a:p>
          <a:p>
            <a:r>
              <a:rPr lang="en-US" altLang="en-US" dirty="0"/>
              <a:t>Three important types of phytochemicals:</a:t>
            </a:r>
          </a:p>
          <a:p>
            <a:pPr lvl="1"/>
            <a:r>
              <a:rPr lang="en-US" altLang="en-US" b="1" dirty="0"/>
              <a:t>Antioxidants</a:t>
            </a:r>
            <a:r>
              <a:rPr lang="en-US" altLang="en-US" dirty="0"/>
              <a:t>: neutralize the effects of </a:t>
            </a:r>
            <a:r>
              <a:rPr lang="en-US" altLang="en-US" b="1" dirty="0"/>
              <a:t>free radicals</a:t>
            </a:r>
          </a:p>
          <a:p>
            <a:pPr lvl="1"/>
            <a:r>
              <a:rPr lang="en-US" altLang="en-US" b="1" dirty="0"/>
              <a:t>Phytoestrogens</a:t>
            </a:r>
            <a:r>
              <a:rPr lang="en-US" altLang="en-US" dirty="0"/>
              <a:t>: lower cholesterol and reduce risk of heart disease</a:t>
            </a:r>
          </a:p>
          <a:p>
            <a:pPr lvl="1"/>
            <a:r>
              <a:rPr lang="en-US" altLang="en-US" b="1" dirty="0"/>
              <a:t>Phytonutraceuticals</a:t>
            </a:r>
            <a:r>
              <a:rPr lang="en-US" altLang="en-US" dirty="0"/>
              <a:t>: may inhibit growth of cancer and </a:t>
            </a:r>
            <a:br>
              <a:rPr lang="en-US" altLang="en-US" dirty="0"/>
            </a:br>
            <a:r>
              <a:rPr lang="en-US" altLang="en-US" dirty="0"/>
              <a:t>heart disease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5105400"/>
            <a:ext cx="5181600" cy="566738"/>
          </a:xfrm>
        </p:spPr>
        <p:txBody>
          <a:bodyPr/>
          <a:lstStyle/>
          <a:p>
            <a:r>
              <a:rPr lang="en-US" dirty="0"/>
              <a:t>Figure 5.1 </a:t>
            </a:r>
            <a:r>
              <a:rPr lang="en-US" sz="2000" dirty="0">
                <a:solidFill>
                  <a:schemeClr val="tx1"/>
                </a:solidFill>
              </a:rPr>
              <a:t>The color wheel of foods.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half" idx="2"/>
          </p:nvPr>
        </p:nvSpPr>
        <p:spPr>
          <a:xfrm>
            <a:off x="1981200" y="5748338"/>
            <a:ext cx="5181600" cy="347662"/>
          </a:xfrm>
        </p:spPr>
        <p:txBody>
          <a:bodyPr/>
          <a:lstStyle/>
          <a:p>
            <a:r>
              <a:rPr lang="en-US" dirty="0"/>
              <a:t>An optimal diet contains fruits and vegetables from all seven groups. </a:t>
            </a:r>
          </a:p>
        </p:txBody>
      </p:sp>
      <p:pic>
        <p:nvPicPr>
          <p:cNvPr id="3" name="Picture" descr="Phytochemicals in fruits and vegetables help prevent cancer, heart disease, blindness, premature aging, and dementia.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494" r="-22494"/>
          <a:stretch/>
        </p:blipFill>
        <p:spPr>
          <a:xfrm>
            <a:off x="1066800" y="228600"/>
            <a:ext cx="7086600" cy="4944623"/>
          </a:xfrm>
        </p:spPr>
      </p:pic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>
                <a:hlinkClick r:id="rId3" action="ppaction://hlinksldjump"/>
              </a:rPr>
              <a:t>Access the text alternative for these images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5638800" y="6172200"/>
            <a:ext cx="3505200" cy="185738"/>
          </a:xfrm>
        </p:spPr>
        <p:txBody>
          <a:bodyPr/>
          <a:lstStyle/>
          <a:p>
            <a:r>
              <a:rPr lang="en-US" i="1" dirty="0">
                <a:solidFill>
                  <a:schemeClr val="tx1"/>
                </a:solidFill>
              </a:rPr>
              <a:t>Source: </a:t>
            </a:r>
            <a:r>
              <a:rPr lang="en-US" dirty="0">
                <a:solidFill>
                  <a:schemeClr val="tx1"/>
                </a:solidFill>
              </a:rPr>
              <a:t>Heber, D. (2001). </a:t>
            </a:r>
            <a:r>
              <a:rPr lang="en-US" i="1" dirty="0">
                <a:solidFill>
                  <a:schemeClr val="tx1"/>
                </a:solidFill>
              </a:rPr>
              <a:t>What color is your diet? </a:t>
            </a:r>
            <a:r>
              <a:rPr lang="en-US" dirty="0">
                <a:solidFill>
                  <a:schemeClr val="tx1"/>
                </a:solidFill>
              </a:rPr>
              <a:t>New York: HarperCollins.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1069848"/>
          </a:xfrm>
        </p:spPr>
        <p:txBody>
          <a:bodyPr/>
          <a:lstStyle/>
          <a:p>
            <a:r>
              <a:rPr lang="en-US" dirty="0"/>
              <a:t>Planning a Healthy Diet</a:t>
            </a:r>
          </a:p>
        </p:txBody>
      </p:sp>
      <p:sp>
        <p:nvSpPr>
          <p:cNvPr id="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When food is </a:t>
            </a:r>
            <a:r>
              <a:rPr lang="en-US" i="1" dirty="0"/>
              <a:t>metabolized</a:t>
            </a:r>
            <a:r>
              <a:rPr lang="en-US" dirty="0"/>
              <a:t>, it fuels our bodies</a:t>
            </a:r>
          </a:p>
          <a:p>
            <a:r>
              <a:rPr lang="en-US" dirty="0"/>
              <a:t>Energy provided by food is measured in </a:t>
            </a:r>
            <a:r>
              <a:rPr lang="en-US" b="1" dirty="0"/>
              <a:t>kilocalories</a:t>
            </a:r>
            <a:r>
              <a:rPr lang="en-US" dirty="0"/>
              <a:t>, commonly shortened to </a:t>
            </a:r>
            <a:r>
              <a:rPr lang="en-US" i="1" dirty="0"/>
              <a:t>calories</a:t>
            </a:r>
          </a:p>
          <a:p>
            <a:pPr lvl="1"/>
            <a:r>
              <a:rPr lang="en-US" dirty="0"/>
              <a:t>One kilocalorie equals the amount of energy needed to raise the temperature of 1 kilogram of water by 1 degree centigrade</a:t>
            </a:r>
          </a:p>
          <a:p>
            <a:pPr lvl="1"/>
            <a:r>
              <a:rPr lang="en-US" dirty="0"/>
              <a:t>Fats provide 9 calories per gram</a:t>
            </a:r>
          </a:p>
          <a:p>
            <a:pPr lvl="1"/>
            <a:r>
              <a:rPr lang="en-US" dirty="0"/>
              <a:t>Carbohydrates and protein provide 4 calories per gram</a:t>
            </a:r>
          </a:p>
        </p:txBody>
      </p:sp>
      <p:sp>
        <p:nvSpPr>
          <p:cNvPr id="4" name="Text Placeholder 3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10018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/>
              <a:t>2015</a:t>
            </a:r>
            <a:r>
              <a:rPr lang="en-US" i="1" dirty="0">
                <a:latin typeface="Calibri" panose="020F0502020204030204" pitchFamily="34" charset="0"/>
              </a:rPr>
              <a:t>-2020 </a:t>
            </a:r>
            <a:r>
              <a:rPr lang="en-US" i="1" dirty="0"/>
              <a:t>Dietary Guidelines for Americans </a:t>
            </a:r>
            <a:r>
              <a:rPr lang="en-US" dirty="0"/>
              <a:t>(1 of 3)</a:t>
            </a:r>
            <a:endParaRPr lang="en-US" sz="1400" dirty="0"/>
          </a:p>
        </p:txBody>
      </p:sp>
      <p:sp>
        <p:nvSpPr>
          <p:cNvPr id="29699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Five overarching concepts:</a:t>
            </a:r>
          </a:p>
          <a:p>
            <a:pPr lvl="1"/>
            <a:r>
              <a:rPr lang="en-US" altLang="en-US" dirty="0"/>
              <a:t>Follow a healthy eating pattern across the lifespan</a:t>
            </a:r>
          </a:p>
          <a:p>
            <a:pPr lvl="1"/>
            <a:r>
              <a:rPr lang="en-US" altLang="en-US" dirty="0"/>
              <a:t>Focus on variety, nutrient density, and amount</a:t>
            </a:r>
          </a:p>
          <a:p>
            <a:pPr lvl="1"/>
            <a:r>
              <a:rPr lang="en-US" altLang="en-US" dirty="0"/>
              <a:t>Limit calories from added sugars and saturated fats and reduce sodium intake</a:t>
            </a:r>
          </a:p>
          <a:p>
            <a:pPr lvl="1"/>
            <a:r>
              <a:rPr lang="en-US" altLang="en-US" dirty="0"/>
              <a:t>Shift to healthier food and beverage choices</a:t>
            </a:r>
          </a:p>
          <a:p>
            <a:pPr lvl="1"/>
            <a:r>
              <a:rPr lang="en-US" altLang="en-US" dirty="0"/>
              <a:t>Support healthy eating patterns for all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273" y="228600"/>
            <a:ext cx="7481455" cy="1069848"/>
          </a:xfrm>
        </p:spPr>
        <p:txBody>
          <a:bodyPr/>
          <a:lstStyle/>
          <a:p>
            <a:r>
              <a:rPr lang="en-US" dirty="0"/>
              <a:t>Understanding Nutritional Guidelines (2 of 2)</a:t>
            </a:r>
            <a:endParaRPr lang="en-US" sz="1400" dirty="0"/>
          </a:p>
        </p:txBody>
      </p:sp>
      <p:sp>
        <p:nvSpPr>
          <p:cNvPr id="512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i="1" dirty="0"/>
              <a:t>Dietary Guidelines for Americans</a:t>
            </a:r>
            <a:r>
              <a:rPr lang="en-US" altLang="en-US" dirty="0"/>
              <a:t>: scientifically based diet and exercise recommendations</a:t>
            </a:r>
          </a:p>
          <a:p>
            <a:r>
              <a:rPr lang="en-US" altLang="en-US" b="1" dirty="0"/>
              <a:t>MyPlate</a:t>
            </a:r>
            <a:r>
              <a:rPr lang="en-US" altLang="en-US" dirty="0"/>
              <a:t>: graphic nutritional tool that translates DRIs and </a:t>
            </a:r>
            <a:r>
              <a:rPr lang="en-US" altLang="en-US" i="1" dirty="0"/>
              <a:t>Dietary Guidelines </a:t>
            </a:r>
            <a:r>
              <a:rPr lang="en-US" altLang="en-US" dirty="0"/>
              <a:t>into healthy food choices, published by the USDA</a:t>
            </a:r>
          </a:p>
          <a:p>
            <a:r>
              <a:rPr lang="en-US" altLang="en-US" b="1" dirty="0"/>
              <a:t>Daily Values</a:t>
            </a:r>
            <a:r>
              <a:rPr lang="en-US" altLang="en-US" dirty="0"/>
              <a:t>: standards used on food labels to indicate how a particular food contributes to the recommended daily intake of major nutrients in a 2,000-calorie diet</a:t>
            </a:r>
          </a:p>
        </p:txBody>
      </p:sp>
      <p:sp>
        <p:nvSpPr>
          <p:cNvPr id="11" name="Text Placeholder 10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1069848"/>
          </a:xfrm>
        </p:spPr>
        <p:txBody>
          <a:bodyPr/>
          <a:lstStyle/>
          <a:p>
            <a:r>
              <a:rPr lang="en-US" i="1" dirty="0"/>
              <a:t>2015</a:t>
            </a:r>
            <a:r>
              <a:rPr lang="en-US" i="1" dirty="0">
                <a:latin typeface="Calibri" panose="020F0502020204030204" pitchFamily="34" charset="0"/>
              </a:rPr>
              <a:t>-2020 </a:t>
            </a:r>
            <a:r>
              <a:rPr lang="en-US" i="1" dirty="0"/>
              <a:t>Dietary Guidelines for Americans </a:t>
            </a:r>
            <a:r>
              <a:rPr lang="en-US" dirty="0"/>
              <a:t>(2 of 3)</a:t>
            </a:r>
            <a:endParaRPr lang="en-US" sz="1400" dirty="0"/>
          </a:p>
        </p:txBody>
      </p:sp>
      <p:sp>
        <p:nvSpPr>
          <p:cNvPr id="29699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Three food patterns:</a:t>
            </a:r>
          </a:p>
          <a:p>
            <a:pPr lvl="1"/>
            <a:r>
              <a:rPr lang="en-US" altLang="en-US" dirty="0"/>
              <a:t>Healthy U.S.-style pattern based on typical American foods, but in nutrient-dense forms and appropriate amounts</a:t>
            </a:r>
          </a:p>
          <a:p>
            <a:pPr lvl="1"/>
            <a:r>
              <a:rPr lang="en-US" altLang="en-US" dirty="0"/>
              <a:t>Healthy Mediterranean-style pattern contains more fruits and seafood and less dairy; more than half the fat calories are from olive oil</a:t>
            </a:r>
          </a:p>
          <a:p>
            <a:pPr lvl="1"/>
            <a:r>
              <a:rPr lang="en-US" altLang="en-US" dirty="0"/>
              <a:t>Healthy vegetarian-style pattern includes more legumes (beans and peas), soy products, nuts and seeds, and whole grains; contains no meats, poultry, or seafood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0956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en-US" sz="2800" b="1" dirty="0"/>
              <a:t>Basics of a Healthy Eating Pattern </a:t>
            </a:r>
            <a:r>
              <a:rPr lang="en-US" sz="2800" b="1" dirty="0">
                <a:solidFill>
                  <a:schemeClr val="bg2"/>
                </a:solidFill>
              </a:rPr>
              <a:t>(Figure 5.2)</a:t>
            </a:r>
          </a:p>
        </p:txBody>
      </p:sp>
      <p:sp>
        <p:nvSpPr>
          <p:cNvPr id="3" name="Text Placeholder 98"/>
          <p:cNvSpPr>
            <a:spLocks noGrp="1"/>
          </p:cNvSpPr>
          <p:nvPr>
            <p:ph sz="half" idx="1"/>
          </p:nvPr>
        </p:nvSpPr>
        <p:spPr>
          <a:xfrm>
            <a:off x="457200" y="1143000"/>
            <a:ext cx="4648200" cy="5410201"/>
          </a:xfrm>
        </p:spPr>
        <p:txBody>
          <a:bodyPr/>
          <a:lstStyle/>
          <a:p>
            <a:r>
              <a:rPr lang="en-US" sz="2400" dirty="0"/>
              <a:t>Combine healthy choices from these groups, based on an appropriate calorie level:</a:t>
            </a:r>
          </a:p>
          <a:p>
            <a:pPr lvl="1"/>
            <a:r>
              <a:rPr lang="en-US" sz="2000" dirty="0"/>
              <a:t>A variety of vegetables, including dark green and red and orange; legumes; starchy vegetables; and others</a:t>
            </a:r>
          </a:p>
          <a:p>
            <a:pPr lvl="1"/>
            <a:r>
              <a:rPr lang="en-US" sz="2000" dirty="0"/>
              <a:t>Fruits, especially whole</a:t>
            </a:r>
          </a:p>
          <a:p>
            <a:pPr lvl="1"/>
            <a:r>
              <a:rPr lang="en-US" sz="2000" dirty="0"/>
              <a:t>Grains, at least half of which should be whole grains</a:t>
            </a:r>
          </a:p>
          <a:p>
            <a:pPr lvl="1"/>
            <a:r>
              <a:rPr lang="en-US" sz="2000" dirty="0"/>
              <a:t>Fat-free or low-fat dairy</a:t>
            </a:r>
          </a:p>
          <a:p>
            <a:pPr lvl="1"/>
            <a:r>
              <a:rPr lang="en-US" sz="2000" dirty="0"/>
              <a:t>A variety of protein foods</a:t>
            </a:r>
          </a:p>
          <a:p>
            <a:pPr lvl="1"/>
            <a:r>
              <a:rPr lang="en-US" sz="2000" dirty="0"/>
              <a:t>Oils instead of solid fats; but not tropical oils</a:t>
            </a:r>
          </a:p>
        </p:txBody>
      </p:sp>
      <p:sp>
        <p:nvSpPr>
          <p:cNvPr id="5" name="Text Placeholder 99"/>
          <p:cNvSpPr>
            <a:spLocks noGrp="1"/>
          </p:cNvSpPr>
          <p:nvPr>
            <p:ph sz="half" idx="2"/>
          </p:nvPr>
        </p:nvSpPr>
        <p:spPr>
          <a:xfrm>
            <a:off x="5257800" y="1143000"/>
            <a:ext cx="3429000" cy="5410201"/>
          </a:xfrm>
        </p:spPr>
        <p:txBody>
          <a:bodyPr/>
          <a:lstStyle/>
          <a:p>
            <a:r>
              <a:rPr lang="en-US" sz="2400" dirty="0"/>
              <a:t>Limit these components:</a:t>
            </a:r>
          </a:p>
          <a:p>
            <a:pPr lvl="1"/>
            <a:r>
              <a:rPr lang="en-US" sz="2000" dirty="0"/>
              <a:t>Saturated fats and trans fats, to less than 10% of calories per day</a:t>
            </a:r>
          </a:p>
          <a:p>
            <a:pPr lvl="1"/>
            <a:r>
              <a:rPr lang="en-US" sz="2000" dirty="0"/>
              <a:t>Added sugars, to less than 10% of calories per day</a:t>
            </a:r>
          </a:p>
          <a:p>
            <a:pPr lvl="1"/>
            <a:r>
              <a:rPr lang="en-US" sz="2000" dirty="0"/>
              <a:t>Sodium, to less than </a:t>
            </a:r>
            <a:br>
              <a:rPr lang="en-US" sz="2000" dirty="0"/>
            </a:br>
            <a:r>
              <a:rPr lang="en-US" sz="2000" dirty="0"/>
              <a:t>2,300 mg per day</a:t>
            </a:r>
          </a:p>
          <a:p>
            <a:pPr lvl="1"/>
            <a:r>
              <a:rPr lang="en-US" sz="2000" dirty="0"/>
              <a:t>Alcohol, to no more than one drink for women and two drinks for men per day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828800" y="6705600"/>
            <a:ext cx="7315200" cy="152400"/>
          </a:xfrm>
        </p:spPr>
        <p:txBody>
          <a:bodyPr/>
          <a:lstStyle/>
          <a:p>
            <a:r>
              <a:rPr lang="en-US" i="1" dirty="0"/>
              <a:t>Source: </a:t>
            </a:r>
            <a:r>
              <a:rPr lang="en-US" dirty="0"/>
              <a:t>U.S. Department of Agriculture. (2015). </a:t>
            </a:r>
            <a:r>
              <a:rPr lang="en-US" i="1" dirty="0"/>
              <a:t>Dietary guidelines for Americans: 2015–2020</a:t>
            </a:r>
            <a:r>
              <a:rPr lang="en-US" dirty="0"/>
              <a:t>. Retrieved from www.dietaryguidelines.gov/.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6549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1069848"/>
          </a:xfrm>
        </p:spPr>
        <p:txBody>
          <a:bodyPr/>
          <a:lstStyle/>
          <a:p>
            <a:r>
              <a:rPr lang="en-US" i="1" dirty="0"/>
              <a:t>2015</a:t>
            </a:r>
            <a:r>
              <a:rPr lang="en-US" i="1" dirty="0">
                <a:latin typeface="Calibri" panose="020F0502020204030204" pitchFamily="34" charset="0"/>
              </a:rPr>
              <a:t>-2020 </a:t>
            </a:r>
            <a:r>
              <a:rPr lang="en-US" i="1" dirty="0"/>
              <a:t>Dietary Guidelines for Americans </a:t>
            </a:r>
            <a:r>
              <a:rPr lang="en-US" dirty="0"/>
              <a:t>(3 of 3)</a:t>
            </a:r>
            <a:endParaRPr lang="en-US" sz="1400" dirty="0"/>
          </a:p>
        </p:txBody>
      </p:sp>
      <p:sp>
        <p:nvSpPr>
          <p:cNvPr id="31747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Individual calorie requirements are calculated based on sex and age at three activity levels:</a:t>
            </a:r>
          </a:p>
          <a:p>
            <a:pPr lvl="1"/>
            <a:r>
              <a:rPr lang="en-US" altLang="en-US" i="1" dirty="0"/>
              <a:t>Sedentary</a:t>
            </a:r>
            <a:r>
              <a:rPr lang="en-US" altLang="en-US" dirty="0"/>
              <a:t>: only light physical activity</a:t>
            </a:r>
          </a:p>
          <a:p>
            <a:pPr lvl="1"/>
            <a:r>
              <a:rPr lang="en-US" altLang="en-US" i="1" dirty="0"/>
              <a:t>Moderately active</a:t>
            </a:r>
            <a:r>
              <a:rPr lang="en-US" altLang="en-US" dirty="0"/>
              <a:t>: equivalent to walking 1.5 miles per day </a:t>
            </a:r>
            <a:br>
              <a:rPr lang="en-US" altLang="en-US" dirty="0"/>
            </a:br>
            <a:r>
              <a:rPr lang="en-US" altLang="en-US" dirty="0"/>
              <a:t>at 3 to 4 mph</a:t>
            </a:r>
          </a:p>
          <a:p>
            <a:pPr lvl="1"/>
            <a:r>
              <a:rPr lang="en-US" altLang="en-US" i="1" dirty="0"/>
              <a:t>Active</a:t>
            </a:r>
            <a:r>
              <a:rPr lang="en-US" altLang="en-US" dirty="0"/>
              <a:t>: more than 3 miles per day at 3 to 4 mph</a:t>
            </a:r>
          </a:p>
          <a:p>
            <a:r>
              <a:rPr lang="en-US" altLang="en-US" dirty="0"/>
              <a:t>Americans of all ages should strive to meet the </a:t>
            </a:r>
            <a:r>
              <a:rPr lang="en-US" altLang="en-US" i="1" dirty="0"/>
              <a:t>Physical Activity Guidelines for Americans</a:t>
            </a:r>
            <a:r>
              <a:rPr lang="en-US" altLang="en-US" dirty="0"/>
              <a:t> to promote health and reduce the risk of chronic disease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72440"/>
            <a:ext cx="7315200" cy="609600"/>
          </a:xfrm>
        </p:spPr>
        <p:txBody>
          <a:bodyPr anchor="b"/>
          <a:lstStyle/>
          <a:p>
            <a:r>
              <a:rPr lang="en-US" sz="2800" b="1" dirty="0">
                <a:solidFill>
                  <a:schemeClr val="bg2"/>
                </a:solidFill>
              </a:rPr>
              <a:t>Table 5.3 </a:t>
            </a:r>
            <a:r>
              <a:rPr lang="en-US" sz="2800" b="1" dirty="0"/>
              <a:t>Estimated Calorie Requirements</a:t>
            </a:r>
          </a:p>
        </p:txBody>
      </p:sp>
      <p:graphicFrame>
        <p:nvGraphicFramePr>
          <p:cNvPr id="14" name="Table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2478766"/>
              </p:ext>
            </p:extLst>
          </p:nvPr>
        </p:nvGraphicFramePr>
        <p:xfrm>
          <a:off x="685409" y="1386840"/>
          <a:ext cx="7773182" cy="33375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2992751509"/>
                    </a:ext>
                  </a:extLst>
                </a:gridCol>
                <a:gridCol w="1067191">
                  <a:extLst>
                    <a:ext uri="{9D8B030D-6E8A-4147-A177-3AD203B41FA5}">
                      <a16:colId xmlns:a16="http://schemas.microsoft.com/office/drawing/2014/main" val="1055373945"/>
                    </a:ext>
                  </a:extLst>
                </a:gridCol>
                <a:gridCol w="1841383">
                  <a:extLst>
                    <a:ext uri="{9D8B030D-6E8A-4147-A177-3AD203B41FA5}">
                      <a16:colId xmlns:a16="http://schemas.microsoft.com/office/drawing/2014/main" val="3192618804"/>
                    </a:ext>
                  </a:extLst>
                </a:gridCol>
                <a:gridCol w="1975104">
                  <a:extLst>
                    <a:ext uri="{9D8B030D-6E8A-4147-A177-3AD203B41FA5}">
                      <a16:colId xmlns:a16="http://schemas.microsoft.com/office/drawing/2014/main" val="2779625877"/>
                    </a:ext>
                  </a:extLst>
                </a:gridCol>
                <a:gridCol w="1975104">
                  <a:extLst>
                    <a:ext uri="{9D8B030D-6E8A-4147-A177-3AD203B41FA5}">
                      <a16:colId xmlns:a16="http://schemas.microsoft.com/office/drawing/2014/main" val="16292923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Gender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Sedentary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Moderately Active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Active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4855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Female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14</a:t>
                      </a:r>
                      <a:r>
                        <a:rPr lang="en-US" dirty="0">
                          <a:latin typeface="Calibri" panose="020F0502020204030204" pitchFamily="34" charset="0"/>
                        </a:rPr>
                        <a:t> to 18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1,800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2,400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12137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Female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19</a:t>
                      </a:r>
                      <a:r>
                        <a:rPr lang="en-US" dirty="0">
                          <a:latin typeface="Calibri" panose="020F0502020204030204" pitchFamily="34" charset="0"/>
                        </a:rPr>
                        <a:t> to 25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2,200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2,400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05812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Female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26</a:t>
                      </a:r>
                      <a:r>
                        <a:rPr lang="en-US" dirty="0">
                          <a:latin typeface="Calibri" panose="020F0502020204030204" pitchFamily="34" charset="0"/>
                        </a:rPr>
                        <a:t> to 50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1,800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2,200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23068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Female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51</a:t>
                      </a:r>
                      <a:r>
                        <a:rPr lang="en-US" baseline="0" dirty="0"/>
                        <a:t>+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1,600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1,800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2,000 to 2,200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43837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14</a:t>
                      </a:r>
                      <a:r>
                        <a:rPr lang="en-US" dirty="0">
                          <a:latin typeface="Calibri" panose="020F0502020204030204" pitchFamily="34" charset="0"/>
                        </a:rPr>
                        <a:t> to 18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2,000</a:t>
                      </a:r>
                      <a:r>
                        <a:rPr lang="en-US" dirty="0">
                          <a:latin typeface="Calibri" panose="020F0502020204030204" pitchFamily="34" charset="0"/>
                        </a:rPr>
                        <a:t> to 2,400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2,400</a:t>
                      </a:r>
                      <a:r>
                        <a:rPr lang="en-US" dirty="0">
                          <a:latin typeface="Calibri" panose="020F0502020204030204" pitchFamily="34" charset="0"/>
                        </a:rPr>
                        <a:t> to 2,800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2,800</a:t>
                      </a:r>
                      <a:r>
                        <a:rPr lang="en-US" dirty="0">
                          <a:latin typeface="Calibri" panose="020F0502020204030204" pitchFamily="34" charset="0"/>
                        </a:rPr>
                        <a:t> to 3,200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63118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19</a:t>
                      </a:r>
                      <a:r>
                        <a:rPr lang="en-US" dirty="0">
                          <a:latin typeface="Calibri" panose="020F0502020204030204" pitchFamily="34" charset="0"/>
                        </a:rPr>
                        <a:t> to 35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2,400</a:t>
                      </a:r>
                      <a:r>
                        <a:rPr lang="en-US" dirty="0">
                          <a:latin typeface="Calibri" panose="020F0502020204030204" pitchFamily="34" charset="0"/>
                        </a:rPr>
                        <a:t> to 2,600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2,600</a:t>
                      </a:r>
                      <a:r>
                        <a:rPr lang="en-US" dirty="0">
                          <a:latin typeface="Calibri" panose="020F0502020204030204" pitchFamily="34" charset="0"/>
                        </a:rPr>
                        <a:t> to 2,800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6387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36</a:t>
                      </a:r>
                      <a:r>
                        <a:rPr lang="en-US" dirty="0">
                          <a:latin typeface="Calibri" panose="020F0502020204030204" pitchFamily="34" charset="0"/>
                        </a:rPr>
                        <a:t> to 50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2,200</a:t>
                      </a:r>
                      <a:r>
                        <a:rPr lang="en-US" dirty="0">
                          <a:latin typeface="Calibri" panose="020F0502020204030204" pitchFamily="34" charset="0"/>
                        </a:rPr>
                        <a:t> to 2,400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2,400</a:t>
                      </a:r>
                      <a:r>
                        <a:rPr lang="en-US" dirty="0">
                          <a:latin typeface="Calibri" panose="020F0502020204030204" pitchFamily="34" charset="0"/>
                        </a:rPr>
                        <a:t> to 2,600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2,800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56016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51+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2,000</a:t>
                      </a:r>
                      <a:r>
                        <a:rPr lang="en-US" dirty="0">
                          <a:latin typeface="Calibri" panose="020F0502020204030204" pitchFamily="34" charset="0"/>
                        </a:rPr>
                        <a:t> to 2,200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2,200</a:t>
                      </a:r>
                      <a:r>
                        <a:rPr lang="en-US" dirty="0">
                          <a:latin typeface="Calibri" panose="020F0502020204030204" pitchFamily="34" charset="0"/>
                        </a:rPr>
                        <a:t> to 2,400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2,400</a:t>
                      </a:r>
                      <a:r>
                        <a:rPr lang="en-US" dirty="0">
                          <a:latin typeface="Calibri" panose="020F0502020204030204" pitchFamily="34" charset="0"/>
                        </a:rPr>
                        <a:t> to 2,800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8319213"/>
                  </a:ext>
                </a:extLst>
              </a:tr>
            </a:tbl>
          </a:graphicData>
        </a:graphic>
      </p:graphicFrame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1828800" y="6705600"/>
            <a:ext cx="7315200" cy="152400"/>
          </a:xfrm>
        </p:spPr>
        <p:txBody>
          <a:bodyPr/>
          <a:lstStyle/>
          <a:p>
            <a:r>
              <a:rPr lang="en-US" i="1" dirty="0"/>
              <a:t>Source: </a:t>
            </a:r>
            <a:r>
              <a:rPr lang="en-US" dirty="0"/>
              <a:t>U.S. Department of Agriculture. (2015). </a:t>
            </a:r>
            <a:r>
              <a:rPr lang="en-US" i="1" dirty="0"/>
              <a:t>Dietary guidelines for Americans: 2015–2020. </a:t>
            </a:r>
            <a:r>
              <a:rPr lang="en-US" dirty="0"/>
              <a:t>Retrieved from www.dietaryguidelines.gov/.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MyPlate</a:t>
            </a:r>
          </a:p>
        </p:txBody>
      </p:sp>
      <p:sp>
        <p:nvSpPr>
          <p:cNvPr id="31747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Visual icon that illustrates the five food groups as a reminder about maintaining a healthy diet</a:t>
            </a:r>
          </a:p>
          <a:p>
            <a:pPr lvl="1"/>
            <a:r>
              <a:rPr lang="en-US" altLang="en-US" dirty="0"/>
              <a:t>Emphasizes foods high in </a:t>
            </a:r>
            <a:r>
              <a:rPr lang="en-US" altLang="en-US" b="1" dirty="0"/>
              <a:t>nutrient density</a:t>
            </a:r>
            <a:r>
              <a:rPr lang="en-US" altLang="en-US" dirty="0"/>
              <a:t>: the proportion of nutrients to total calories in a food</a:t>
            </a:r>
          </a:p>
          <a:p>
            <a:r>
              <a:rPr lang="en-US" altLang="en-US" dirty="0"/>
              <a:t>Diet of nutrient-dense foods from each food group allows for a discretionary calorie allowance that can be consumed as added fats, sugars, alcohol, or other foods</a:t>
            </a:r>
          </a:p>
          <a:p>
            <a:pPr lvl="1"/>
            <a:r>
              <a:rPr lang="en-US" altLang="en-US" dirty="0"/>
              <a:t>At the 2,000-calorie level, 270 discretionary calories—</a:t>
            </a:r>
            <a:br>
              <a:rPr lang="en-US" altLang="en-US" dirty="0"/>
            </a:br>
            <a:r>
              <a:rPr lang="en-US" altLang="en-US" dirty="0"/>
              <a:t>about 2 cans of regular cola or 30 potato chips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258758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3100" y="4724400"/>
            <a:ext cx="5257800" cy="566738"/>
          </a:xfrm>
        </p:spPr>
        <p:txBody>
          <a:bodyPr/>
          <a:lstStyle/>
          <a:p>
            <a:r>
              <a:rPr lang="en-US" dirty="0"/>
              <a:t>Figure 5.3 </a:t>
            </a:r>
            <a:r>
              <a:rPr lang="en-US" sz="2000" dirty="0">
                <a:solidFill>
                  <a:schemeClr val="tx1"/>
                </a:solidFill>
              </a:rPr>
              <a:t>The USDA MyPlate.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half" idx="2"/>
          </p:nvPr>
        </p:nvSpPr>
        <p:spPr>
          <a:xfrm>
            <a:off x="1943100" y="5367338"/>
            <a:ext cx="5257800" cy="881062"/>
          </a:xfrm>
        </p:spPr>
        <p:txBody>
          <a:bodyPr/>
          <a:lstStyle/>
          <a:p>
            <a:r>
              <a:rPr lang="en-US" dirty="0"/>
              <a:t>Introduced in 2010, MyPlate promotes a dietary balance of five basic food groups: fruits, grains, vegetables, protein, and dairy. The MyPlate website, </a:t>
            </a:r>
            <a:r>
              <a:rPr lang="en-US" dirty="0">
                <a:hlinkClick r:id="rId2"/>
              </a:rPr>
              <a:t>choosemyplate.gov</a:t>
            </a:r>
            <a:r>
              <a:rPr lang="en-US" dirty="0"/>
              <a:t>, contains resources and interactive tools. </a:t>
            </a:r>
          </a:p>
        </p:txBody>
      </p:sp>
      <p:pic>
        <p:nvPicPr>
          <p:cNvPr id="3" name="Picture" descr="The program’s icon is a plate with wedges representing fruits, vegetables, grains, and protein; a circle to the side is for dairy."/>
          <p:cNvPicPr>
            <a:picLocks noGrp="1" noChangeAspect="1"/>
          </p:cNvPicPr>
          <p:nvPr>
            <p:ph type="pic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940" r="-11940"/>
          <a:stretch/>
        </p:blipFill>
        <p:spPr>
          <a:xfrm>
            <a:off x="1787163" y="228601"/>
            <a:ext cx="5569675" cy="3886200"/>
          </a:xfrm>
        </p:spPr>
      </p:pic>
      <p:sp>
        <p:nvSpPr>
          <p:cNvPr id="12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3124200" y="6400800"/>
            <a:ext cx="6019800" cy="457200"/>
          </a:xfrm>
        </p:spPr>
        <p:txBody>
          <a:bodyPr/>
          <a:lstStyle/>
          <a:p>
            <a:r>
              <a:rPr lang="en-US" i="1" dirty="0">
                <a:solidFill>
                  <a:schemeClr val="tx1"/>
                </a:solidFill>
              </a:rPr>
              <a:t>Source: </a:t>
            </a:r>
            <a:r>
              <a:rPr lang="en-US" dirty="0">
                <a:solidFill>
                  <a:schemeClr val="tx1"/>
                </a:solidFill>
              </a:rPr>
              <a:t>U.S. Department of Agriculture, Center for Nutrition Policy, and Promotion. (2016, Jan.) </a:t>
            </a:r>
            <a:r>
              <a:rPr lang="en-US" i="1" dirty="0">
                <a:solidFill>
                  <a:schemeClr val="tx1"/>
                </a:solidFill>
              </a:rPr>
              <a:t>MyPlate, my wins tipsheet. </a:t>
            </a:r>
            <a:r>
              <a:rPr lang="en-US" dirty="0">
                <a:solidFill>
                  <a:schemeClr val="tx1"/>
                </a:solidFill>
              </a:rPr>
              <a:t>Retrieved from https://choosemyplate-prod.azureedge.net/sites/default/files/printablematerials/mini_poster.pdf 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DASH Eating Plan</a:t>
            </a:r>
          </a:p>
        </p:txBody>
      </p:sp>
      <p:sp>
        <p:nvSpPr>
          <p:cNvPr id="34819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Dietary Approaches to Stop Hypertension</a:t>
            </a:r>
          </a:p>
          <a:p>
            <a:pPr lvl="1"/>
            <a:r>
              <a:rPr lang="en-US" altLang="en-US" dirty="0"/>
              <a:t>Developed by the National Heart, Lung, and Blood Institute</a:t>
            </a:r>
          </a:p>
          <a:p>
            <a:r>
              <a:rPr lang="en-US" altLang="en-US" dirty="0"/>
              <a:t>More emphasis on sodium reduction</a:t>
            </a:r>
          </a:p>
          <a:p>
            <a:r>
              <a:rPr lang="en-US" altLang="en-US" dirty="0"/>
              <a:t>Adds a nuts, seeds, and legumes group to the food groups in a healthy diet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Limiting Red Meats</a:t>
            </a:r>
          </a:p>
        </p:txBody>
      </p:sp>
      <p:sp>
        <p:nvSpPr>
          <p:cNvPr id="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Research supports a link between red meat consumption and heart disease, cancer, and diabetes</a:t>
            </a:r>
          </a:p>
          <a:p>
            <a:pPr lvl="1"/>
            <a:r>
              <a:rPr lang="en-US" dirty="0"/>
              <a:t>Pork as well as beef, lamb, and veal</a:t>
            </a:r>
          </a:p>
          <a:p>
            <a:r>
              <a:rPr lang="en-US" dirty="0"/>
              <a:t>American Cancer Society recommends no more than </a:t>
            </a:r>
            <a:br>
              <a:rPr lang="en-US" dirty="0"/>
            </a:br>
            <a:r>
              <a:rPr lang="en-US" dirty="0"/>
              <a:t>18 ounces (cooked) of red meats per week and avoiding or limiting processed meat</a:t>
            </a:r>
          </a:p>
          <a:p>
            <a:pPr lvl="1"/>
            <a:r>
              <a:rPr lang="en-US" dirty="0"/>
              <a:t>Processed meats are high in sodium and saturated fat</a:t>
            </a:r>
          </a:p>
          <a:p>
            <a:r>
              <a:rPr lang="en-US" dirty="0"/>
              <a:t>U.S. males aged 19</a:t>
            </a:r>
            <a:r>
              <a:rPr lang="en-US" dirty="0">
                <a:latin typeface="Calibri" panose="020F0502020204030204" pitchFamily="34" charset="0"/>
              </a:rPr>
              <a:t> to 50 get more protein than </a:t>
            </a:r>
            <a:br>
              <a:rPr lang="en-US" dirty="0">
                <a:latin typeface="Calibri" panose="020F0502020204030204" pitchFamily="34" charset="0"/>
              </a:rPr>
            </a:br>
            <a:r>
              <a:rPr lang="en-US" dirty="0">
                <a:latin typeface="Calibri" panose="020F0502020204030204" pitchFamily="34" charset="0"/>
              </a:rPr>
              <a:t>they need and should consume more vegetables and other foods</a:t>
            </a:r>
            <a:endParaRPr lang="en-US" dirty="0"/>
          </a:p>
        </p:txBody>
      </p:sp>
      <p:sp>
        <p:nvSpPr>
          <p:cNvPr id="4" name="Text Placeholder 3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713873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Vegetarian Diets</a:t>
            </a:r>
          </a:p>
        </p:txBody>
      </p:sp>
      <p:sp>
        <p:nvSpPr>
          <p:cNvPr id="3584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These diets may offer protection against obesity, heart disease, high blood pressure, diabetes, digestive disorders, and some forms of cancer</a:t>
            </a:r>
          </a:p>
          <a:p>
            <a:r>
              <a:rPr lang="en-US" altLang="en-US" dirty="0"/>
              <a:t>Vegetarians need to make sure their diets provide the energy intake and food diversity necessary to meet dietary guidelines</a:t>
            </a:r>
          </a:p>
        </p:txBody>
      </p:sp>
      <p:sp>
        <p:nvSpPr>
          <p:cNvPr id="7" name="Text Placeholder 6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Traffic-Light System</a:t>
            </a:r>
          </a:p>
        </p:txBody>
      </p:sp>
      <p:sp>
        <p:nvSpPr>
          <p:cNvPr id="3584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Traffic-light labeling system provides visible and </a:t>
            </a:r>
            <a:br>
              <a:rPr lang="en-US" altLang="en-US" dirty="0"/>
            </a:br>
            <a:r>
              <a:rPr lang="en-US" altLang="en-US" dirty="0"/>
              <a:t>easy-to-understand nutrition information</a:t>
            </a:r>
          </a:p>
          <a:p>
            <a:pPr lvl="1"/>
            <a:r>
              <a:rPr lang="en-US" altLang="en-US" dirty="0"/>
              <a:t>Adopted by some college cafeterias</a:t>
            </a:r>
          </a:p>
          <a:p>
            <a:pPr lvl="1"/>
            <a:r>
              <a:rPr lang="en-US" altLang="en-US" dirty="0"/>
              <a:t>Foods and beverages are classified by color, from the most heathy (green) to the least (red)</a:t>
            </a:r>
          </a:p>
          <a:p>
            <a:pPr lvl="1"/>
            <a:r>
              <a:rPr lang="en-US" altLang="en-US" dirty="0"/>
              <a:t>Evidence that the traffic-light system improves healthier diet choices has been mixed</a:t>
            </a:r>
          </a:p>
        </p:txBody>
      </p:sp>
      <p:sp>
        <p:nvSpPr>
          <p:cNvPr id="7" name="Text Placeholder 6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2671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Types of Nutrients</a:t>
            </a:r>
          </a:p>
        </p:txBody>
      </p:sp>
      <p:sp>
        <p:nvSpPr>
          <p:cNvPr id="6147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Essential nutrients</a:t>
            </a:r>
            <a:r>
              <a:rPr lang="en-US" altLang="en-US" dirty="0"/>
              <a:t>: needed to build, maintain, and repair tissues and regulate body functions</a:t>
            </a:r>
          </a:p>
          <a:p>
            <a:pPr lvl="1"/>
            <a:r>
              <a:rPr lang="en-US" altLang="en-US" i="1" dirty="0"/>
              <a:t>Macronutrients</a:t>
            </a:r>
            <a:r>
              <a:rPr lang="en-US" altLang="en-US" dirty="0"/>
              <a:t>: needed in large amounts</a:t>
            </a:r>
          </a:p>
          <a:p>
            <a:pPr lvl="2"/>
            <a:r>
              <a:rPr lang="en-US" altLang="en-US" dirty="0"/>
              <a:t>Water, carbohydrates, proteins, fats</a:t>
            </a:r>
          </a:p>
          <a:p>
            <a:pPr lvl="1"/>
            <a:r>
              <a:rPr lang="en-US" altLang="en-US" i="1" dirty="0"/>
              <a:t>Micronutrients</a:t>
            </a:r>
            <a:r>
              <a:rPr lang="en-US" altLang="en-US" dirty="0"/>
              <a:t>: needed in small amounts</a:t>
            </a:r>
          </a:p>
          <a:p>
            <a:pPr lvl="2"/>
            <a:r>
              <a:rPr lang="en-US" altLang="en-US" dirty="0"/>
              <a:t>Vitamins, minerals</a:t>
            </a:r>
          </a:p>
        </p:txBody>
      </p:sp>
      <p:sp>
        <p:nvSpPr>
          <p:cNvPr id="7" name="Text Placeholder 6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Diet for a Healthy Brain</a:t>
            </a:r>
          </a:p>
        </p:txBody>
      </p:sp>
      <p:sp>
        <p:nvSpPr>
          <p:cNvPr id="3584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Scientific studies support the idea that diet plays an important role in maintaining a healthy brain</a:t>
            </a:r>
          </a:p>
          <a:p>
            <a:r>
              <a:rPr lang="en-US" altLang="en-US" dirty="0"/>
              <a:t>Diets in </a:t>
            </a:r>
            <a:r>
              <a:rPr lang="en-US" dirty="0"/>
              <a:t>Mediterranean countries, Scandinavian countries, and Japan have been shown to protect brain mass and share some similar characteristics:</a:t>
            </a:r>
          </a:p>
          <a:p>
            <a:pPr lvl="1"/>
            <a:r>
              <a:rPr lang="en-US" dirty="0"/>
              <a:t>Lower levels of sugar and sodium; fewer processed foods; and moderate amount of meat</a:t>
            </a:r>
          </a:p>
          <a:p>
            <a:pPr lvl="1"/>
            <a:r>
              <a:rPr lang="en-US" dirty="0"/>
              <a:t>Rich in fruits, vegetables, whole grains, and fish</a:t>
            </a:r>
          </a:p>
          <a:p>
            <a:pPr lvl="2"/>
            <a:r>
              <a:rPr lang="en-US" dirty="0"/>
              <a:t>Docosahexaenoic acid (DHA) may be the primary nutrient contributing to brain health; this omega-3 comes primarily from seafood</a:t>
            </a:r>
          </a:p>
        </p:txBody>
      </p:sp>
      <p:sp>
        <p:nvSpPr>
          <p:cNvPr id="7" name="Text Placeholder 6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849355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Nutrition Facts Label</a:t>
            </a:r>
          </a:p>
        </p:txBody>
      </p:sp>
      <p:sp>
        <p:nvSpPr>
          <p:cNvPr id="3584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Regulated by the FDA</a:t>
            </a:r>
          </a:p>
          <a:p>
            <a:pPr lvl="1"/>
            <a:r>
              <a:rPr lang="en-US" altLang="en-US" dirty="0"/>
              <a:t>Lists serving size and number of servings</a:t>
            </a:r>
          </a:p>
          <a:p>
            <a:pPr lvl="1"/>
            <a:r>
              <a:rPr lang="en-US" altLang="en-US" dirty="0"/>
              <a:t>Gives total calories per serving</a:t>
            </a:r>
          </a:p>
          <a:p>
            <a:pPr lvl="1"/>
            <a:r>
              <a:rPr lang="en-US" altLang="en-US" dirty="0"/>
              <a:t>Shows </a:t>
            </a:r>
            <a:r>
              <a:rPr lang="en-US" altLang="en-US" b="1" dirty="0"/>
              <a:t>% Daily Value (DV)</a:t>
            </a:r>
            <a:r>
              <a:rPr lang="en-US" altLang="en-US" dirty="0"/>
              <a:t>:</a:t>
            </a:r>
            <a:r>
              <a:rPr lang="en-US" altLang="en-US" b="1" dirty="0"/>
              <a:t> </a:t>
            </a:r>
            <a:r>
              <a:rPr lang="en-US" altLang="en-US" dirty="0"/>
              <a:t>the percentage that a nutrient in a serving of food contributes to a daily diet</a:t>
            </a:r>
          </a:p>
          <a:p>
            <a:pPr lvl="1"/>
            <a:r>
              <a:rPr lang="en-US" altLang="en-US" dirty="0"/>
              <a:t>Shows the DV for key vitamins and minerals</a:t>
            </a:r>
          </a:p>
          <a:p>
            <a:r>
              <a:rPr lang="en-US" altLang="en-US" dirty="0"/>
              <a:t>Look for foods with no more than 30% of calories from fats and no more than 10% from added sugar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514600"/>
            <a:ext cx="3429000" cy="1023938"/>
          </a:xfrm>
        </p:spPr>
        <p:txBody>
          <a:bodyPr/>
          <a:lstStyle/>
          <a:p>
            <a:r>
              <a:rPr lang="en-US" dirty="0"/>
              <a:t>Figure 5.4 </a:t>
            </a:r>
            <a:r>
              <a:rPr lang="en-US" sz="2000" dirty="0">
                <a:solidFill>
                  <a:schemeClr val="tx1"/>
                </a:solidFill>
              </a:rPr>
              <a:t>Nutrition Facts panel on an original (left) and new food label (right).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half" idx="2"/>
          </p:nvPr>
        </p:nvSpPr>
        <p:spPr>
          <a:xfrm>
            <a:off x="381000" y="3614738"/>
            <a:ext cx="3733800" cy="2633662"/>
          </a:xfrm>
        </p:spPr>
        <p:txBody>
          <a:bodyPr/>
          <a:lstStyle/>
          <a:p>
            <a:r>
              <a:rPr lang="en-US" dirty="0"/>
              <a:t>The proposed new label has been redesigned </a:t>
            </a:r>
            <a:br>
              <a:rPr lang="en-US" dirty="0"/>
            </a:br>
            <a:r>
              <a:rPr lang="en-US" dirty="0"/>
              <a:t>to emphasize calories, serving size, and DV percentages. Key changes include information </a:t>
            </a:r>
            <a:br>
              <a:rPr lang="en-US" dirty="0"/>
            </a:br>
            <a:r>
              <a:rPr lang="en-US" dirty="0"/>
              <a:t>on added sugars, more realistic serving sizes, </a:t>
            </a:r>
            <a:br>
              <a:rPr lang="en-US" dirty="0"/>
            </a:br>
            <a:r>
              <a:rPr lang="en-US" dirty="0"/>
              <a:t>and calorie and nutrition information for the whole package for certain products, such as </a:t>
            </a:r>
            <a:br>
              <a:rPr lang="en-US" dirty="0"/>
            </a:br>
            <a:r>
              <a:rPr lang="en-US" dirty="0"/>
              <a:t>soft drinks. Calories from fat no longer appear; the total number of calories is emphasized instead. DVs of potassium and vitamin D are </a:t>
            </a:r>
            <a:br>
              <a:rPr lang="en-US" dirty="0"/>
            </a:br>
            <a:r>
              <a:rPr lang="en-US" dirty="0"/>
              <a:t>now included, but DVs of vitamins A and C are optional. The bottom panel better explains % DV. </a:t>
            </a:r>
          </a:p>
        </p:txBody>
      </p:sp>
      <p:pic>
        <p:nvPicPr>
          <p:cNvPr id="3" name="Picture" descr="Both say &quot;Nutrition Facts&quot; in bold type at the top. The new label also shows calories per serving in large, prominent type."/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9" r="466"/>
          <a:stretch/>
        </p:blipFill>
        <p:spPr>
          <a:xfrm>
            <a:off x="3810000" y="539395"/>
            <a:ext cx="5029200" cy="4944623"/>
          </a:xfrm>
        </p:spPr>
      </p:pic>
      <p:sp>
        <p:nvSpPr>
          <p:cNvPr id="12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6096000" y="5715000"/>
            <a:ext cx="3048000" cy="914400"/>
          </a:xfrm>
        </p:spPr>
        <p:txBody>
          <a:bodyPr/>
          <a:lstStyle/>
          <a:p>
            <a:r>
              <a:rPr lang="en-US" i="1" dirty="0">
                <a:solidFill>
                  <a:schemeClr val="tx1"/>
                </a:solidFill>
              </a:rPr>
              <a:t>Sources: </a:t>
            </a:r>
            <a:r>
              <a:rPr lang="en-US" dirty="0">
                <a:solidFill>
                  <a:schemeClr val="tx1"/>
                </a:solidFill>
              </a:rPr>
              <a:t>U.S. Food &amp; Drug Administration. (2015, Oct. 23). </a:t>
            </a:r>
            <a:r>
              <a:rPr lang="en-US" i="1" dirty="0">
                <a:solidFill>
                  <a:schemeClr val="tx1"/>
                </a:solidFill>
              </a:rPr>
              <a:t>Proposed changes to the nutrition facts label. </a:t>
            </a:r>
            <a:r>
              <a:rPr lang="en-US" dirty="0">
                <a:solidFill>
                  <a:schemeClr val="tx1"/>
                </a:solidFill>
              </a:rPr>
              <a:t>Retrieved from www.fda.gov/Food/GuidanceRegulation/GuidanceDocumentsRegulatoryInformation/LabelingNutrition/ucm385663.htm; U.S. Food &amp; Drug Administration. (2015, Sept. 1). </a:t>
            </a:r>
            <a:r>
              <a:rPr lang="en-US" i="1" dirty="0">
                <a:solidFill>
                  <a:schemeClr val="tx1"/>
                </a:solidFill>
              </a:rPr>
              <a:t>Proposed nutrition facts: Label changes are based on science and research. </a:t>
            </a:r>
            <a:r>
              <a:rPr lang="en-US" dirty="0">
                <a:solidFill>
                  <a:schemeClr val="tx1"/>
                </a:solidFill>
              </a:rPr>
              <a:t>Retrieved from www.fda.gov/forconsumers/consumerupdates/ucm387164.htm.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28600"/>
            <a:ext cx="8046720" cy="1069848"/>
          </a:xfrm>
        </p:spPr>
        <p:txBody>
          <a:bodyPr/>
          <a:lstStyle/>
          <a:p>
            <a:r>
              <a:rPr lang="en-US" dirty="0"/>
              <a:t>Claims on Food and Dietary Supplement Packaging</a:t>
            </a:r>
          </a:p>
        </p:txBody>
      </p:sp>
      <p:sp>
        <p:nvSpPr>
          <p:cNvPr id="38915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Some food descriptors and health claims on food packaging are regulated by the FDA; others are not yet well regulated</a:t>
            </a:r>
          </a:p>
          <a:p>
            <a:pPr lvl="1"/>
            <a:r>
              <a:rPr lang="en-US" altLang="en-US" i="1" dirty="0"/>
              <a:t>Light</a:t>
            </a:r>
            <a:r>
              <a:rPr lang="en-US" altLang="en-US" dirty="0"/>
              <a:t> can be used if the product has one-third fewer calories or half the fat of the regular product</a:t>
            </a:r>
          </a:p>
          <a:p>
            <a:r>
              <a:rPr lang="en-US" altLang="en-US" dirty="0"/>
              <a:t>Dietary supplements are less regulated than foods</a:t>
            </a:r>
          </a:p>
          <a:p>
            <a:r>
              <a:rPr lang="en-US" altLang="en-US" dirty="0"/>
              <a:t>Information can be misleading and confusing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Restaurant Menu Labels</a:t>
            </a:r>
          </a:p>
        </p:txBody>
      </p:sp>
      <p:sp>
        <p:nvSpPr>
          <p:cNvPr id="41987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2010 Affordable Care Act includes a requirement </a:t>
            </a:r>
            <a:br>
              <a:rPr lang="en-US" altLang="en-US" dirty="0"/>
            </a:br>
            <a:r>
              <a:rPr lang="en-US" altLang="en-US" dirty="0"/>
              <a:t>that all chain restaurants provide calorie counts on their menus</a:t>
            </a:r>
          </a:p>
          <a:p>
            <a:r>
              <a:rPr lang="en-US" altLang="en-US" dirty="0"/>
              <a:t>Studies show only a marginal change in calorie consumption</a:t>
            </a:r>
          </a:p>
          <a:p>
            <a:r>
              <a:rPr lang="en-US" altLang="en-US" dirty="0"/>
              <a:t>Researchers have also found symbols indicating healthy choices are more likely than numbers to be effective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“Sell By” Labels</a:t>
            </a:r>
          </a:p>
        </p:txBody>
      </p:sp>
      <p:sp>
        <p:nvSpPr>
          <p:cNvPr id="41987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Most Americans find “Sell by” labels confusing</a:t>
            </a:r>
          </a:p>
          <a:p>
            <a:r>
              <a:rPr lang="en-US" altLang="en-US" dirty="0"/>
              <a:t>Food manufacturers in the past used 10 different kinds of “Sell by” labels </a:t>
            </a:r>
          </a:p>
          <a:p>
            <a:pPr lvl="1"/>
            <a:r>
              <a:rPr lang="en-US" altLang="en-US" dirty="0"/>
              <a:t>The USDA is encouraging  them to use only two</a:t>
            </a:r>
          </a:p>
          <a:p>
            <a:pPr lvl="1"/>
            <a:r>
              <a:rPr lang="en-US" altLang="en-US" dirty="0"/>
              <a:t>“Use by”: perishable foods are no longer safe to eat</a:t>
            </a:r>
          </a:p>
          <a:p>
            <a:pPr lvl="1"/>
            <a:r>
              <a:rPr lang="en-US" altLang="en-US" dirty="0"/>
              <a:t>“Best if used by”: a subjective guess by food manufacturers as to when a food is at peak flavor and looks presentable on store shelves </a:t>
            </a:r>
          </a:p>
          <a:p>
            <a:pPr lvl="2"/>
            <a:r>
              <a:rPr lang="en-US" altLang="en-US" dirty="0"/>
              <a:t>91% of U.S. consumers are confused by these labels and unnecessarily throw out food that has passed the “Best if used by” date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187738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Overconsumption of Soft Drinks</a:t>
            </a:r>
          </a:p>
        </p:txBody>
      </p:sp>
      <p:sp>
        <p:nvSpPr>
          <p:cNvPr id="39939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Diet sodas are no better and may be worse for health</a:t>
            </a:r>
          </a:p>
          <a:p>
            <a:r>
              <a:rPr lang="en-US" altLang="en-US" dirty="0"/>
              <a:t>Nearly all contain high levels of caffeine</a:t>
            </a:r>
          </a:p>
          <a:p>
            <a:r>
              <a:rPr lang="en-US" altLang="en-US" dirty="0"/>
              <a:t>Soda drinkers consume less milk and fruit juices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940ACE-F404-42B5-86E9-F0142E956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5605462"/>
            <a:ext cx="6553200" cy="566738"/>
          </a:xfrm>
        </p:spPr>
        <p:txBody>
          <a:bodyPr/>
          <a:lstStyle/>
          <a:p>
            <a:r>
              <a:rPr lang="en-US" dirty="0"/>
              <a:t>Figure 5.6 </a:t>
            </a:r>
            <a:r>
              <a:rPr lang="en-US" sz="2000" dirty="0">
                <a:solidFill>
                  <a:schemeClr val="tx1"/>
                </a:solidFill>
              </a:rPr>
              <a:t>Caffeine in selected sodas and other beverages.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ext Placeholder 2" hidden="1">
            <a:extLst>
              <a:ext uri="{FF2B5EF4-FFF2-40B4-BE49-F238E27FC236}">
                <a16:creationId xmlns:a16="http://schemas.microsoft.com/office/drawing/2014/main" id="{3E7C25BD-2BBC-4A6F-AC5A-B6902C0279B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" name="Picture" descr="In mg per fl oz, coffee has 20.4 (decaf, 0.7); Red Bull 9.5; black tea 5.2; green tea 3.1; most soft drinks, from 2.8 to 4.5.">
            <a:extLst>
              <a:ext uri="{FF2B5EF4-FFF2-40B4-BE49-F238E27FC236}">
                <a16:creationId xmlns:a16="http://schemas.microsoft.com/office/drawing/2014/main" id="{7CBC450B-C1ED-4C1C-831F-5098F5AA40C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01" b="-1901"/>
          <a:stretch/>
        </p:blipFill>
        <p:spPr>
          <a:xfrm>
            <a:off x="1028700" y="313177"/>
            <a:ext cx="7086600" cy="4944623"/>
          </a:xfrm>
        </p:spPr>
      </p:pic>
      <p:sp>
        <p:nvSpPr>
          <p:cNvPr id="6" name="Text Placeholder 5" hidden="1">
            <a:extLst>
              <a:ext uri="{FF2B5EF4-FFF2-40B4-BE49-F238E27FC236}">
                <a16:creationId xmlns:a16="http://schemas.microsoft.com/office/drawing/2014/main" id="{ED0AB35D-6DDC-4E76-BD6E-27E362FEFEA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1AB02CC-5B78-40F1-9D63-E027F14876A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828800" y="6678413"/>
            <a:ext cx="7315200" cy="179587"/>
          </a:xfrm>
        </p:spPr>
        <p:txBody>
          <a:bodyPr/>
          <a:lstStyle/>
          <a:p>
            <a:r>
              <a:rPr lang="en-US" i="1" dirty="0"/>
              <a:t>Source: </a:t>
            </a:r>
            <a:r>
              <a:rPr lang="en-US" dirty="0"/>
              <a:t>Caffeine Informer. (2015). Caffeine content of drinks. Retrieved from www.caffeineinformer.com/the-caffeine-database.</a:t>
            </a:r>
          </a:p>
        </p:txBody>
      </p:sp>
    </p:spTree>
    <p:extLst>
      <p:ext uri="{BB962C8B-B14F-4D97-AF65-F5344CB8AC3E}">
        <p14:creationId xmlns:p14="http://schemas.microsoft.com/office/powerpoint/2010/main" val="138405070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Overconsumption of Salt</a:t>
            </a:r>
          </a:p>
        </p:txBody>
      </p:sp>
      <p:sp>
        <p:nvSpPr>
          <p:cNvPr id="39939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May be a factor in causing hypertension; can damage the brain and hinder cognitive functions</a:t>
            </a:r>
          </a:p>
          <a:p>
            <a:r>
              <a:rPr lang="en-US" altLang="en-US" dirty="0"/>
              <a:t>Many packaged foods, convenience foods, and restaurant foods are heavily salted</a:t>
            </a:r>
          </a:p>
          <a:p>
            <a:r>
              <a:rPr lang="en-US" altLang="en-US" dirty="0"/>
              <a:t>You can reduce the amount of salt in your diet by emphasizing whole foods, like grains, vegetables, and fruits, which are naturally low in sodium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942374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Food allergies and food intolerances</a:t>
            </a:r>
          </a:p>
        </p:txBody>
      </p:sp>
      <p:sp>
        <p:nvSpPr>
          <p:cNvPr id="39939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Eight foods are responsible for 90% of food allergies: milk, eggs, peanuts, tree nuts, fish, shellfish, soy, and wheat</a:t>
            </a:r>
          </a:p>
          <a:p>
            <a:r>
              <a:rPr lang="en-US" altLang="en-US" dirty="0"/>
              <a:t>Typical symptoms of allergic reactions include skin rash, nasal congestion, hives, nausea, and wheezing</a:t>
            </a:r>
          </a:p>
          <a:p>
            <a:r>
              <a:rPr lang="en-US" altLang="en-US" dirty="0"/>
              <a:t>Food intolerances such as lactose intolerance are less severe</a:t>
            </a:r>
          </a:p>
          <a:p>
            <a:r>
              <a:rPr lang="en-US" altLang="en-US" dirty="0"/>
              <a:t>There is no treatment or cure for food allergies or intolerances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59707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Water—The Unappreciated Nutrient (1 of 2)</a:t>
            </a:r>
          </a:p>
        </p:txBody>
      </p:sp>
      <p:sp>
        <p:nvSpPr>
          <p:cNvPr id="7171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Functions:</a:t>
            </a:r>
          </a:p>
          <a:p>
            <a:pPr lvl="1"/>
            <a:r>
              <a:rPr lang="en-US" altLang="en-US" dirty="0"/>
              <a:t>Digests, absorbs, transports nutrients</a:t>
            </a:r>
          </a:p>
          <a:p>
            <a:pPr lvl="1"/>
            <a:r>
              <a:rPr lang="en-US" altLang="en-US" dirty="0"/>
              <a:t>Helps regulate body temperature</a:t>
            </a:r>
          </a:p>
          <a:p>
            <a:pPr lvl="1"/>
            <a:r>
              <a:rPr lang="en-US" altLang="en-US" dirty="0"/>
              <a:t>Carries waste out of the body</a:t>
            </a:r>
          </a:p>
          <a:p>
            <a:pPr lvl="1"/>
            <a:r>
              <a:rPr lang="en-US" altLang="en-US" dirty="0"/>
              <a:t>Lubricates our body parts</a:t>
            </a:r>
          </a:p>
          <a:p>
            <a:r>
              <a:rPr lang="en-US" altLang="en-US" dirty="0"/>
              <a:t>Right fluid balance—the right amount of fluid inside and outside each cell—is maintained by </a:t>
            </a:r>
            <a:r>
              <a:rPr lang="en-US" altLang="en-US" b="1" dirty="0"/>
              <a:t>electrolytes</a:t>
            </a:r>
            <a:endParaRPr lang="en-US" altLang="en-US" dirty="0"/>
          </a:p>
          <a:p>
            <a:pPr lvl="1"/>
            <a:r>
              <a:rPr lang="en-US" altLang="en-US" dirty="0"/>
              <a:t>Minerals that carry electrical charges and conduct nerve impulses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Celiac Disease and Gluten</a:t>
            </a:r>
            <a:endParaRPr lang="en-US" dirty="0"/>
          </a:p>
        </p:txBody>
      </p:sp>
      <p:sp>
        <p:nvSpPr>
          <p:cNvPr id="39939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Celiac disease is an immune reaction to gluten, which is found in wheat, barley, rye, and triticale</a:t>
            </a:r>
          </a:p>
          <a:p>
            <a:r>
              <a:rPr lang="en-US" altLang="en-US" dirty="0"/>
              <a:t>Over time, the immune system’s reaction to gluten causes inflammatory damage to the small intestine lining</a:t>
            </a:r>
          </a:p>
          <a:p>
            <a:pPr lvl="1"/>
            <a:r>
              <a:rPr lang="en-US" altLang="en-US" dirty="0"/>
              <a:t>Symptoms include weight loss, bloating, and occasionally diarrhea</a:t>
            </a:r>
          </a:p>
          <a:p>
            <a:r>
              <a:rPr lang="en-US" altLang="en-US" dirty="0"/>
              <a:t>In 2013, the FDA released a new labeling law that makes it much easier for people with celiac disease to avoid gluten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324235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Gluten Sensitivity</a:t>
            </a:r>
          </a:p>
        </p:txBody>
      </p:sp>
      <p:sp>
        <p:nvSpPr>
          <p:cNvPr id="39939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Empirical evidence does not support any special benefits for gluten-free diets for people who do not have celiac disease</a:t>
            </a:r>
          </a:p>
          <a:p>
            <a:r>
              <a:rPr lang="en-US" altLang="en-US" dirty="0"/>
              <a:t>Those who are sensitive to gluten tend to be sensitive to other foods like eggs and cow’s milk</a:t>
            </a:r>
          </a:p>
          <a:p>
            <a:r>
              <a:rPr lang="en-US" altLang="en-US" dirty="0"/>
              <a:t>Evidence suggests that gluten-free diets may damage the gut of those who do not have celiac disease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030398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Energy Bars and Energy Drinks</a:t>
            </a:r>
          </a:p>
        </p:txBody>
      </p:sp>
      <p:sp>
        <p:nvSpPr>
          <p:cNvPr id="39939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Energy bars are more healthy than candy bars and other snack foods, but they can be high in calories and sugar</a:t>
            </a:r>
          </a:p>
          <a:p>
            <a:r>
              <a:rPr lang="en-US" altLang="en-US" dirty="0"/>
              <a:t>Energy drinks are not considered a health risk if consumed in recommended amounts, although there is some concern about acid damaging to tooth enamel</a:t>
            </a:r>
          </a:p>
          <a:p>
            <a:r>
              <a:rPr lang="en-US" altLang="en-US" dirty="0"/>
              <a:t>Mixing hard alcohol and energy drinks can result in greater intoxication than intended, can pose a danger to heart muscle fibers, and can cause extreme dehydration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297591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Probiotics, Prebiotics, and Synbiotics</a:t>
            </a:r>
          </a:p>
        </p:txBody>
      </p:sp>
      <p:sp>
        <p:nvSpPr>
          <p:cNvPr id="41987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Probiotics are living bacteria that may aid digestion; prebiotics are nondigestible carbohydrates that fuel probiotics</a:t>
            </a:r>
          </a:p>
          <a:p>
            <a:r>
              <a:rPr lang="en-US" altLang="en-US" dirty="0"/>
              <a:t>Synbiotics combine the two</a:t>
            </a:r>
          </a:p>
          <a:p>
            <a:r>
              <a:rPr lang="en-US" altLang="en-US" dirty="0"/>
              <a:t>Scientific studies have not confirmed health benefits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Fast Foods</a:t>
            </a:r>
          </a:p>
        </p:txBody>
      </p:sp>
      <p:sp>
        <p:nvSpPr>
          <p:cNvPr id="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Fast-food meals are high in calories, fat, sodium, and sugar and low in vitamins, minerals, and fiber</a:t>
            </a:r>
          </a:p>
          <a:p>
            <a:pPr lvl="1"/>
            <a:r>
              <a:rPr lang="en-US" altLang="en-US" dirty="0"/>
              <a:t>Don’t supersize</a:t>
            </a:r>
          </a:p>
          <a:p>
            <a:pPr lvl="1"/>
            <a:r>
              <a:rPr lang="en-US" altLang="en-US" dirty="0"/>
              <a:t>Go easy on toppings</a:t>
            </a:r>
          </a:p>
          <a:p>
            <a:pPr lvl="1"/>
            <a:r>
              <a:rPr lang="en-US" altLang="en-US" dirty="0"/>
              <a:t>Order grilled chicken or fish on whole wheat</a:t>
            </a:r>
          </a:p>
          <a:p>
            <a:pPr lvl="1"/>
            <a:r>
              <a:rPr lang="en-US" altLang="en-US" dirty="0"/>
              <a:t>Order dressing on the side or choose fat-free</a:t>
            </a:r>
          </a:p>
          <a:p>
            <a:pPr lvl="1"/>
            <a:r>
              <a:rPr lang="en-US" altLang="en-US" dirty="0"/>
              <a:t>Order vegetables instead of other choices</a:t>
            </a:r>
          </a:p>
          <a:p>
            <a:pPr lvl="1"/>
            <a:r>
              <a:rPr lang="en-US" altLang="en-US" dirty="0"/>
              <a:t>Have orange juice, low-fat milk, or water instead of soda</a:t>
            </a:r>
          </a:p>
          <a:p>
            <a:pPr lvl="1"/>
            <a:r>
              <a:rPr lang="en-US" altLang="en-US" dirty="0"/>
              <a:t>For dessert, order yogurt and fruit</a:t>
            </a:r>
            <a:endParaRPr lang="en-US" dirty="0"/>
          </a:p>
        </p:txBody>
      </p:sp>
      <p:sp>
        <p:nvSpPr>
          <p:cNvPr id="4" name="Text Placeholder 3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124111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1" dirty="0">
                <a:solidFill>
                  <a:schemeClr val="tx1"/>
                </a:solidFill>
              </a:rPr>
              <a:t>A Fast-Food Meal </a:t>
            </a:r>
            <a:r>
              <a:rPr lang="en-US" sz="2800" b="1" dirty="0">
                <a:solidFill>
                  <a:schemeClr val="bg2"/>
                </a:solidFill>
              </a:rPr>
              <a:t>(Figure 5.7)</a:t>
            </a:r>
          </a:p>
        </p:txBody>
      </p:sp>
      <p:graphicFrame>
        <p:nvGraphicFramePr>
          <p:cNvPr id="10" name="Table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76440514"/>
              </p:ext>
            </p:extLst>
          </p:nvPr>
        </p:nvGraphicFramePr>
        <p:xfrm>
          <a:off x="838199" y="1600200"/>
          <a:ext cx="7467602" cy="27635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800350">
                  <a:extLst>
                    <a:ext uri="{9D8B030D-6E8A-4147-A177-3AD203B41FA5}">
                      <a16:colId xmlns:a16="http://schemas.microsoft.com/office/drawing/2014/main" val="3656937178"/>
                    </a:ext>
                  </a:extLst>
                </a:gridCol>
                <a:gridCol w="1166813">
                  <a:extLst>
                    <a:ext uri="{9D8B030D-6E8A-4147-A177-3AD203B41FA5}">
                      <a16:colId xmlns:a16="http://schemas.microsoft.com/office/drawing/2014/main" val="877107854"/>
                    </a:ext>
                  </a:extLst>
                </a:gridCol>
                <a:gridCol w="1166813">
                  <a:extLst>
                    <a:ext uri="{9D8B030D-6E8A-4147-A177-3AD203B41FA5}">
                      <a16:colId xmlns:a16="http://schemas.microsoft.com/office/drawing/2014/main" val="817058685"/>
                    </a:ext>
                  </a:extLst>
                </a:gridCol>
                <a:gridCol w="1166813">
                  <a:extLst>
                    <a:ext uri="{9D8B030D-6E8A-4147-A177-3AD203B41FA5}">
                      <a16:colId xmlns:a16="http://schemas.microsoft.com/office/drawing/2014/main" val="2145960316"/>
                    </a:ext>
                  </a:extLst>
                </a:gridCol>
                <a:gridCol w="1166813">
                  <a:extLst>
                    <a:ext uri="{9D8B030D-6E8A-4147-A177-3AD203B41FA5}">
                      <a16:colId xmlns:a16="http://schemas.microsoft.com/office/drawing/2014/main" val="14006035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Food</a:t>
                      </a:r>
                    </a:p>
                  </a:txBody>
                  <a:tcPr marL="63397" marR="63397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Calories</a:t>
                      </a:r>
                    </a:p>
                  </a:txBody>
                  <a:tcPr marL="63397" marR="63397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Total Fat (g)</a:t>
                      </a:r>
                    </a:p>
                  </a:txBody>
                  <a:tcPr marL="63397" marR="63397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Saturated Fat</a:t>
                      </a:r>
                      <a:r>
                        <a:rPr lang="en-US" baseline="0" dirty="0"/>
                        <a:t> (g)</a:t>
                      </a:r>
                      <a:endParaRPr lang="en-US" dirty="0"/>
                    </a:p>
                  </a:txBody>
                  <a:tcPr marL="63397" marR="63397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Sodium (mg)</a:t>
                      </a:r>
                    </a:p>
                  </a:txBody>
                  <a:tcPr marL="63397" marR="63397"/>
                </a:tc>
                <a:extLst>
                  <a:ext uri="{0D108BD9-81ED-4DB2-BD59-A6C34878D82A}">
                    <a16:rowId xmlns:a16="http://schemas.microsoft.com/office/drawing/2014/main" val="34715594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Hamburger</a:t>
                      </a:r>
                    </a:p>
                  </a:txBody>
                  <a:tcPr marL="63397" marR="63397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670</a:t>
                      </a:r>
                    </a:p>
                  </a:txBody>
                  <a:tcPr marL="63397" marR="63397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39</a:t>
                      </a:r>
                    </a:p>
                  </a:txBody>
                  <a:tcPr marL="63397" marR="63397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11</a:t>
                      </a:r>
                    </a:p>
                  </a:txBody>
                  <a:tcPr marL="63397" marR="63397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1,020</a:t>
                      </a:r>
                    </a:p>
                  </a:txBody>
                  <a:tcPr marL="63397" marR="63397"/>
                </a:tc>
                <a:extLst>
                  <a:ext uri="{0D108BD9-81ED-4DB2-BD59-A6C34878D82A}">
                    <a16:rowId xmlns:a16="http://schemas.microsoft.com/office/drawing/2014/main" val="30952430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Medium fries</a:t>
                      </a:r>
                    </a:p>
                  </a:txBody>
                  <a:tcPr marL="63397" marR="63397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360</a:t>
                      </a:r>
                    </a:p>
                  </a:txBody>
                  <a:tcPr marL="63397" marR="63397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18</a:t>
                      </a:r>
                    </a:p>
                  </a:txBody>
                  <a:tcPr marL="63397" marR="63397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</a:t>
                      </a:r>
                    </a:p>
                  </a:txBody>
                  <a:tcPr marL="63397" marR="63397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640</a:t>
                      </a:r>
                    </a:p>
                  </a:txBody>
                  <a:tcPr marL="63397" marR="63397"/>
                </a:tc>
                <a:extLst>
                  <a:ext uri="{0D108BD9-81ED-4DB2-BD59-A6C34878D82A}">
                    <a16:rowId xmlns:a16="http://schemas.microsoft.com/office/drawing/2014/main" val="11571079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Medium chocolate shake</a:t>
                      </a:r>
                    </a:p>
                  </a:txBody>
                  <a:tcPr marL="63397" marR="63397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690</a:t>
                      </a:r>
                    </a:p>
                  </a:txBody>
                  <a:tcPr marL="63397" marR="63397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20</a:t>
                      </a:r>
                    </a:p>
                  </a:txBody>
                  <a:tcPr marL="63397" marR="63397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</a:t>
                      </a:r>
                    </a:p>
                  </a:txBody>
                  <a:tcPr marL="63397" marR="63397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560</a:t>
                      </a:r>
                    </a:p>
                  </a:txBody>
                  <a:tcPr marL="63397" marR="63397"/>
                </a:tc>
                <a:extLst>
                  <a:ext uri="{0D108BD9-81ED-4DB2-BD59-A6C34878D82A}">
                    <a16:rowId xmlns:a16="http://schemas.microsoft.com/office/drawing/2014/main" val="17778744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Totals</a:t>
                      </a:r>
                    </a:p>
                  </a:txBody>
                  <a:tcPr marL="63397" marR="63397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1,720</a:t>
                      </a:r>
                    </a:p>
                  </a:txBody>
                  <a:tcPr marL="63397" marR="63397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77</a:t>
                      </a:r>
                    </a:p>
                  </a:txBody>
                  <a:tcPr marL="63397" marR="63397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28</a:t>
                      </a:r>
                    </a:p>
                  </a:txBody>
                  <a:tcPr marL="63397" marR="63397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2,220</a:t>
                      </a:r>
                    </a:p>
                  </a:txBody>
                  <a:tcPr marL="63397" marR="63397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2098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Compare with RDIs for </a:t>
                      </a:r>
                      <a:br>
                        <a:rPr lang="en-US" b="1" dirty="0">
                          <a:solidFill>
                            <a:schemeClr val="bg1"/>
                          </a:solidFill>
                        </a:rPr>
                      </a:br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3 meals</a:t>
                      </a:r>
                    </a:p>
                  </a:txBody>
                  <a:tcPr marL="63397" marR="63397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2,000</a:t>
                      </a:r>
                    </a:p>
                  </a:txBody>
                  <a:tcPr marL="63397" marR="63397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&lt;65</a:t>
                      </a:r>
                    </a:p>
                  </a:txBody>
                  <a:tcPr marL="63397" marR="63397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&lt;20</a:t>
                      </a:r>
                    </a:p>
                  </a:txBody>
                  <a:tcPr marL="63397" marR="63397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&lt;1,500</a:t>
                      </a:r>
                    </a:p>
                  </a:txBody>
                  <a:tcPr marL="63397" marR="63397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4792589"/>
                  </a:ext>
                </a:extLst>
              </a:tr>
            </a:tbl>
          </a:graphicData>
        </a:graphic>
      </p:graphicFrame>
      <p:sp>
        <p:nvSpPr>
          <p:cNvPr id="7" name="Text Placeholder 6" hidden="1">
            <a:extLst>
              <a:ext uri="{FF2B5EF4-FFF2-40B4-BE49-F238E27FC236}">
                <a16:creationId xmlns:a16="http://schemas.microsoft.com/office/drawing/2014/main" id="{3088D2BE-2C57-4804-A09C-77CB5DEA1A8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Food Deserts</a:t>
            </a:r>
          </a:p>
        </p:txBody>
      </p:sp>
      <p:sp>
        <p:nvSpPr>
          <p:cNvPr id="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There are more fast-food restaurants in low-income neighborhoods than in affluent ones</a:t>
            </a:r>
          </a:p>
          <a:p>
            <a:r>
              <a:rPr lang="en-US" b="1" dirty="0"/>
              <a:t>Food deserts</a:t>
            </a:r>
            <a:r>
              <a:rPr lang="en-US" dirty="0"/>
              <a:t>: low-income areas where more than 500 people or 33% of the population have low access to a supermarket or large grocery store</a:t>
            </a:r>
          </a:p>
          <a:p>
            <a:pPr lvl="1"/>
            <a:r>
              <a:rPr lang="en-US" dirty="0"/>
              <a:t>More than 1 mile from a store in urban areas and more than 10 miles in rural areas</a:t>
            </a:r>
          </a:p>
        </p:txBody>
      </p:sp>
      <p:sp>
        <p:nvSpPr>
          <p:cNvPr id="4" name="Text Placeholder 3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939989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Food Insecurity on the College Campus</a:t>
            </a:r>
          </a:p>
        </p:txBody>
      </p:sp>
      <p:sp>
        <p:nvSpPr>
          <p:cNvPr id="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Food insecurity</a:t>
            </a:r>
            <a:r>
              <a:rPr lang="en-US" dirty="0"/>
              <a:t>: a lack of affordable access to sufficient quality and quantity of affordable healthy food</a:t>
            </a:r>
          </a:p>
          <a:p>
            <a:pPr lvl="1"/>
            <a:r>
              <a:rPr lang="en-US" dirty="0"/>
              <a:t>48% of U.S. college students have faced food insecurity</a:t>
            </a:r>
          </a:p>
          <a:p>
            <a:pPr lvl="1"/>
            <a:r>
              <a:rPr lang="en-US" dirty="0"/>
              <a:t>College students who are food insecure are more likely to have difficulty paying rent or utilities</a:t>
            </a:r>
          </a:p>
          <a:p>
            <a:r>
              <a:rPr lang="en-US" dirty="0"/>
              <a:t>Solutions for this problem will take a collaborative effort by state governments, college and university administrations, and local communities</a:t>
            </a:r>
          </a:p>
        </p:txBody>
      </p:sp>
      <p:sp>
        <p:nvSpPr>
          <p:cNvPr id="4" name="Text Placeholder 3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38014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Organic Foods</a:t>
            </a:r>
          </a:p>
        </p:txBody>
      </p:sp>
      <p:sp>
        <p:nvSpPr>
          <p:cNvPr id="4608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Organic foods are plant foods grown without synthetic pesticides or fertilizers and animal foods raised on organic feed without antibiotics or growth hormone</a:t>
            </a:r>
          </a:p>
          <a:p>
            <a:r>
              <a:rPr lang="en-US" altLang="en-US" dirty="0"/>
              <a:t>USDA regulates labeling</a:t>
            </a:r>
          </a:p>
          <a:p>
            <a:r>
              <a:rPr lang="en-US" altLang="en-US" dirty="0"/>
              <a:t>Research has not demonstrated health benefits, but environmental benefits are clear</a:t>
            </a:r>
          </a:p>
          <a:p>
            <a:pPr lvl="1"/>
            <a:r>
              <a:rPr lang="en-US" altLang="en-US" dirty="0"/>
              <a:t>Look for foods that are not only organic but also locally grown</a:t>
            </a:r>
          </a:p>
          <a:p>
            <a:pPr lvl="1"/>
            <a:r>
              <a:rPr lang="en-US" altLang="en-US" dirty="0"/>
              <a:t>Wash organic produce thoroughly</a:t>
            </a:r>
          </a:p>
        </p:txBody>
      </p:sp>
      <p:sp>
        <p:nvSpPr>
          <p:cNvPr id="7" name="Text Placeholder 6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Foodborne Illnesses</a:t>
            </a:r>
          </a:p>
        </p:txBody>
      </p:sp>
      <p:sp>
        <p:nvSpPr>
          <p:cNvPr id="47107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Food intoxication</a:t>
            </a:r>
            <a:r>
              <a:rPr lang="en-US" altLang="en-US" dirty="0"/>
              <a:t>: food is contaminated by natural toxins </a:t>
            </a:r>
            <a:r>
              <a:rPr lang="en-US" dirty="0"/>
              <a:t>or by microbes that produce toxins—for example, botulism</a:t>
            </a:r>
            <a:endParaRPr lang="en-US" altLang="en-US" dirty="0"/>
          </a:p>
          <a:p>
            <a:r>
              <a:rPr lang="en-US" altLang="en-US" b="1" dirty="0"/>
              <a:t>Food infection</a:t>
            </a:r>
            <a:r>
              <a:rPr lang="en-US" altLang="en-US" dirty="0"/>
              <a:t>: food is contaminated by disease-causing microorganisms, or pathogens</a:t>
            </a:r>
          </a:p>
          <a:p>
            <a:pPr lvl="1"/>
            <a:r>
              <a:rPr lang="en-US" altLang="en-US" dirty="0"/>
              <a:t>Norovirus, </a:t>
            </a:r>
            <a:r>
              <a:rPr lang="en-US" altLang="en-US" i="1" dirty="0"/>
              <a:t>E. coli</a:t>
            </a:r>
            <a:r>
              <a:rPr lang="en-US" altLang="en-US" dirty="0"/>
              <a:t>, salmonella, campylobacter</a:t>
            </a:r>
          </a:p>
          <a:p>
            <a:pPr lvl="1"/>
            <a:r>
              <a:rPr lang="en-US" altLang="en-US" dirty="0"/>
              <a:t>Pet food can contain salmonella</a:t>
            </a:r>
          </a:p>
          <a:p>
            <a:r>
              <a:rPr lang="en-US" altLang="en-US" dirty="0"/>
              <a:t>Use safe food practices and store food safely, especially leftovers</a:t>
            </a:r>
          </a:p>
        </p:txBody>
      </p:sp>
      <p:sp>
        <p:nvSpPr>
          <p:cNvPr id="7" name="Text Placeholder 6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Water—The Unappreciated Nutrient (2 of 2)</a:t>
            </a:r>
            <a:endParaRPr lang="en-US" sz="1400" dirty="0"/>
          </a:p>
        </p:txBody>
      </p:sp>
      <p:sp>
        <p:nvSpPr>
          <p:cNvPr id="8195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Water supply in the U.S. is generally well regulated and very safe</a:t>
            </a:r>
          </a:p>
          <a:p>
            <a:r>
              <a:rPr lang="en-US" altLang="en-US" dirty="0"/>
              <a:t>FDA regulates bottled water only if it is shipped across state lines</a:t>
            </a:r>
          </a:p>
          <a:p>
            <a:r>
              <a:rPr lang="en-US" altLang="en-US" dirty="0"/>
              <a:t>RDA for water:</a:t>
            </a:r>
          </a:p>
          <a:p>
            <a:pPr lvl="1"/>
            <a:r>
              <a:rPr lang="en-US" altLang="en-US" dirty="0"/>
              <a:t>1 to 1.5 milliliters per calorie spent</a:t>
            </a:r>
          </a:p>
          <a:p>
            <a:pPr lvl="1"/>
            <a:r>
              <a:rPr lang="en-US" altLang="en-US" dirty="0"/>
              <a:t>For 2,000 calories spent: 2 to 3 liters, or 8 to 12 cups </a:t>
            </a:r>
            <a:br>
              <a:rPr lang="en-US" altLang="en-US" dirty="0"/>
            </a:br>
            <a:r>
              <a:rPr lang="en-US" altLang="en-US" dirty="0"/>
              <a:t>of fluids</a:t>
            </a:r>
          </a:p>
          <a:p>
            <a:pPr lvl="1"/>
            <a:r>
              <a:rPr lang="en-US" altLang="en-US" dirty="0"/>
              <a:t>Water needs can vary depending on several factors, such as foods consumed and activity level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Genetically Modified Foods</a:t>
            </a:r>
          </a:p>
        </p:txBody>
      </p:sp>
      <p:sp>
        <p:nvSpPr>
          <p:cNvPr id="49155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Genetically modified (GM) organisms</a:t>
            </a:r>
            <a:r>
              <a:rPr lang="en-US" altLang="en-US" dirty="0"/>
              <a:t>: genetic makeup has been changed for desirable traits</a:t>
            </a:r>
          </a:p>
          <a:p>
            <a:pPr lvl="1"/>
            <a:r>
              <a:rPr lang="en-US" altLang="en-US" dirty="0"/>
              <a:t>Modern biotechnology is faster and more refined than selective breeding</a:t>
            </a:r>
          </a:p>
          <a:p>
            <a:r>
              <a:rPr lang="en-US" altLang="en-US" dirty="0"/>
              <a:t>Many crops are already GM</a:t>
            </a:r>
          </a:p>
          <a:p>
            <a:r>
              <a:rPr lang="en-US" altLang="en-US" dirty="0"/>
              <a:t>Sixty percent of processed foods in supermarkets contain one or more GM ingredients</a:t>
            </a:r>
          </a:p>
          <a:p>
            <a:r>
              <a:rPr lang="en-US" altLang="en-US" dirty="0"/>
              <a:t>Safety is assessed by the FDA’s Center for Food Safety and Applied Nutrition (CFSAN)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Review</a:t>
            </a:r>
          </a:p>
        </p:txBody>
      </p:sp>
      <p:sp>
        <p:nvSpPr>
          <p:cNvPr id="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kinds of nutritional guidelines are established by the federal government?</a:t>
            </a:r>
          </a:p>
          <a:p>
            <a:r>
              <a:rPr lang="en-US" dirty="0"/>
              <a:t>What are the categories of nutrients?</a:t>
            </a:r>
          </a:p>
          <a:p>
            <a:r>
              <a:rPr lang="en-US" dirty="0"/>
              <a:t>How do you plan a healthy diet?</a:t>
            </a:r>
          </a:p>
          <a:p>
            <a:r>
              <a:rPr lang="en-US" dirty="0"/>
              <a:t>What are the main nutrition-related concerns currently affecting our society?</a:t>
            </a:r>
          </a:p>
          <a:p>
            <a:r>
              <a:rPr lang="en-US" dirty="0"/>
              <a:t>What are the main food safety issues?</a:t>
            </a:r>
          </a:p>
        </p:txBody>
      </p:sp>
      <p:sp>
        <p:nvSpPr>
          <p:cNvPr id="4" name="Text Placeholder 3" hidden="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9616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685800" y="2514600"/>
            <a:ext cx="7772400" cy="1362075"/>
          </a:xfrm>
        </p:spPr>
        <p:txBody>
          <a:bodyPr anchor="ctr"/>
          <a:lstStyle/>
          <a:p>
            <a:pPr algn="ctr"/>
            <a:r>
              <a:rPr lang="en-US" cap="none" dirty="0"/>
              <a:t>Accessibility Content: Text Alternatives For Images</a:t>
            </a:r>
          </a:p>
        </p:txBody>
      </p:sp>
    </p:spTree>
    <p:extLst>
      <p:ext uri="{BB962C8B-B14F-4D97-AF65-F5344CB8AC3E}">
        <p14:creationId xmlns:p14="http://schemas.microsoft.com/office/powerpoint/2010/main" val="402154242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 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Image Descriptions for Unsighted Students</a:t>
            </a:r>
          </a:p>
        </p:txBody>
      </p:sp>
    </p:spTree>
    <p:extLst>
      <p:ext uri="{BB962C8B-B14F-4D97-AF65-F5344CB8AC3E}">
        <p14:creationId xmlns:p14="http://schemas.microsoft.com/office/powerpoint/2010/main" val="275141520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344" y="280111"/>
            <a:ext cx="7921313" cy="676963"/>
          </a:xfrm>
        </p:spPr>
        <p:txBody>
          <a:bodyPr/>
          <a:lstStyle/>
          <a:p>
            <a:r>
              <a:rPr lang="en-US" sz="2800" b="1" dirty="0">
                <a:solidFill>
                  <a:schemeClr val="bg2"/>
                </a:solidFill>
              </a:rPr>
              <a:t>Figure 5.1 </a:t>
            </a:r>
            <a:r>
              <a:rPr lang="en-US" sz="2800" b="1" dirty="0"/>
              <a:t>The Color Wheel of Foods </a:t>
            </a:r>
            <a:r>
              <a:rPr lang="en-US" sz="2800" b="1" dirty="0">
                <a:solidFill>
                  <a:schemeClr val="bg2"/>
                </a:solidFill>
              </a:rPr>
              <a:t>Text Alternative</a:t>
            </a:r>
          </a:p>
        </p:txBody>
      </p:sp>
      <p:sp>
        <p:nvSpPr>
          <p:cNvPr id="3" name="Text Placeholder 99"/>
          <p:cNvSpPr>
            <a:spLocks noGrp="1"/>
          </p:cNvSpPr>
          <p:nvPr>
            <p:ph idx="1"/>
          </p:nvPr>
        </p:nvSpPr>
        <p:spPr>
          <a:xfrm>
            <a:off x="457200" y="1143001"/>
            <a:ext cx="8229600" cy="5181600"/>
          </a:xfrm>
        </p:spPr>
        <p:txBody>
          <a:bodyPr/>
          <a:lstStyle/>
          <a:p>
            <a:r>
              <a:rPr lang="en-US" sz="2200" dirty="0"/>
              <a:t>The wheel consists of seven groups, delineated by their dominant colors</a:t>
            </a:r>
          </a:p>
          <a:p>
            <a:pPr lvl="1"/>
            <a:r>
              <a:rPr lang="en-US" sz="2200" dirty="0"/>
              <a:t>Red group: items such as pink grapefruit, watermelon, and tomatoes</a:t>
            </a:r>
          </a:p>
          <a:p>
            <a:pPr lvl="1"/>
            <a:r>
              <a:rPr lang="en-US" sz="2200" dirty="0"/>
              <a:t>Red/purple group: items such as cherries, grapes, and red wine</a:t>
            </a:r>
          </a:p>
          <a:p>
            <a:pPr lvl="1"/>
            <a:r>
              <a:rPr lang="en-US" sz="2200" dirty="0"/>
              <a:t>Orange group: items such as cantaloupe, carrots, and mangoes</a:t>
            </a:r>
          </a:p>
          <a:p>
            <a:pPr lvl="1"/>
            <a:r>
              <a:rPr lang="en-US" sz="2200" dirty="0"/>
              <a:t>Orange/yellow group: items such as oranges, orange juice, papaya, and peaches</a:t>
            </a:r>
          </a:p>
          <a:p>
            <a:pPr lvl="1"/>
            <a:r>
              <a:rPr lang="en-US" sz="2200" dirty="0"/>
              <a:t>Yellow/green group: items such as avocadoes, peas, and honeydew melon</a:t>
            </a:r>
          </a:p>
          <a:p>
            <a:pPr lvl="1"/>
            <a:r>
              <a:rPr lang="en-US" sz="2200" dirty="0"/>
              <a:t>Green group: items such as broccoli, cabbage, and other dark leafy greens</a:t>
            </a:r>
          </a:p>
          <a:p>
            <a:pPr lvl="1"/>
            <a:r>
              <a:rPr lang="en-US" sz="2200" dirty="0"/>
              <a:t>White/green group: items such as onions, celery, and white wine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hlinkClick r:id="rId2" action="ppaction://hlinksldjump"/>
              </a:rPr>
              <a:t>Return to slide containing original image</a:t>
            </a:r>
            <a:endParaRPr lang="en-US" dirty="0"/>
          </a:p>
        </p:txBody>
      </p:sp>
      <p:sp>
        <p:nvSpPr>
          <p:cNvPr id="4" name="Text Placeholder 3" hidden="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713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Carbohydrates—Your Body’s Fuel</a:t>
            </a:r>
          </a:p>
        </p:txBody>
      </p:sp>
      <p:sp>
        <p:nvSpPr>
          <p:cNvPr id="9219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Body’s main source of energy</a:t>
            </a:r>
          </a:p>
          <a:p>
            <a:pPr lvl="1"/>
            <a:r>
              <a:rPr lang="en-US" altLang="en-US" dirty="0"/>
              <a:t>Fuel most of the body’s cells during daily activities</a:t>
            </a:r>
          </a:p>
          <a:p>
            <a:pPr lvl="1"/>
            <a:r>
              <a:rPr lang="en-US" altLang="en-US" dirty="0"/>
              <a:t>Used by muscle cells during high-intensity exercise</a:t>
            </a:r>
          </a:p>
          <a:p>
            <a:pPr lvl="1"/>
            <a:r>
              <a:rPr lang="en-US" altLang="en-US" dirty="0"/>
              <a:t>Only source of energy for brain cells, red blood cells, and some other types of cells</a:t>
            </a:r>
          </a:p>
          <a:p>
            <a:r>
              <a:rPr lang="en-US" altLang="en-US" dirty="0"/>
              <a:t>Divided into simple carbohydrates (sugars) and complex carbohydrates (starches and dietary fibers)</a:t>
            </a:r>
          </a:p>
          <a:p>
            <a:r>
              <a:rPr lang="en-US" altLang="en-US" dirty="0"/>
              <a:t>RDA for carbohydrates:</a:t>
            </a:r>
          </a:p>
          <a:p>
            <a:pPr lvl="1"/>
            <a:r>
              <a:rPr lang="en-US" altLang="en-US" dirty="0"/>
              <a:t>130 grams for males and females aged 1 to 70 years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Simple Carbohydrates (1 of 2)</a:t>
            </a:r>
          </a:p>
        </p:txBody>
      </p:sp>
      <p:sp>
        <p:nvSpPr>
          <p:cNvPr id="9219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Simple carbohydrates </a:t>
            </a:r>
            <a:r>
              <a:rPr lang="en-US" altLang="en-US" dirty="0"/>
              <a:t>are easily digestible, and are composed of one or two units of sugar</a:t>
            </a:r>
          </a:p>
          <a:p>
            <a:pPr lvl="1"/>
            <a:r>
              <a:rPr lang="en-US" altLang="en-US" dirty="0"/>
              <a:t>Glucose, fructose, galactose, lactose, maltose, sucrose</a:t>
            </a:r>
          </a:p>
          <a:p>
            <a:pPr lvl="1"/>
            <a:r>
              <a:rPr lang="en-US" altLang="en-US" dirty="0"/>
              <a:t>Glucose travels to the liver, where it can be stored as </a:t>
            </a:r>
            <a:r>
              <a:rPr lang="en-US" altLang="en-US" b="1" dirty="0"/>
              <a:t>glycogen</a:t>
            </a:r>
            <a:r>
              <a:rPr lang="en-US" altLang="en-US" dirty="0"/>
              <a:t> for future energy needs</a:t>
            </a:r>
          </a:p>
          <a:p>
            <a:r>
              <a:rPr lang="en-US" altLang="en-US" dirty="0"/>
              <a:t>Sucrose (table sugar) scores 1.0 as the benchmark for sweetness</a:t>
            </a:r>
          </a:p>
          <a:p>
            <a:pPr lvl="1"/>
            <a:r>
              <a:rPr lang="en-US" altLang="en-US" dirty="0"/>
              <a:t>High fructose corn syrup (HFCS) also scores 1.0</a:t>
            </a:r>
          </a:p>
          <a:p>
            <a:pPr lvl="1"/>
            <a:r>
              <a:rPr lang="en-US" altLang="en-US" dirty="0"/>
              <a:t>Stevia sugar substitute: 300.0</a:t>
            </a:r>
          </a:p>
          <a:p>
            <a:pPr lvl="1"/>
            <a:r>
              <a:rPr lang="en-US" altLang="en-US" dirty="0"/>
              <a:t>Americans consume 22.5 teaspoons of sugar per day, </a:t>
            </a:r>
            <a:br>
              <a:rPr lang="en-US" altLang="en-US" dirty="0"/>
            </a:br>
            <a:r>
              <a:rPr lang="en-US" altLang="en-US" dirty="0"/>
              <a:t>mostly in sweetened beverages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Simple Carbohydrates (2 of 2)</a:t>
            </a:r>
            <a:endParaRPr lang="en-US" sz="1400" dirty="0"/>
          </a:p>
        </p:txBody>
      </p:sp>
      <p:sp>
        <p:nvSpPr>
          <p:cNvPr id="9219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Too many simple carbohydrates leaves you with a “sugar high,” followed by a feeling of depletion and a craving for more sugar</a:t>
            </a:r>
          </a:p>
          <a:p>
            <a:r>
              <a:rPr lang="en-US" altLang="en-US" b="1" dirty="0"/>
              <a:t>Added sugars</a:t>
            </a:r>
            <a:r>
              <a:rPr lang="en-US" altLang="en-US" dirty="0"/>
              <a:t> have been linked to the epidemic of overweight and obesity</a:t>
            </a:r>
          </a:p>
          <a:p>
            <a:pPr lvl="1"/>
            <a:r>
              <a:rPr lang="en-US" altLang="en-US" i="1" dirty="0"/>
              <a:t>Dietary Guidelines</a:t>
            </a:r>
            <a:r>
              <a:rPr lang="en-US" altLang="en-US" dirty="0"/>
              <a:t> recommends less than 10% of calories come from added sugars</a:t>
            </a:r>
            <a:endParaRPr lang="en-US" altLang="en-US" i="1" dirty="0"/>
          </a:p>
          <a:p>
            <a:r>
              <a:rPr lang="en-US" altLang="en-US" dirty="0"/>
              <a:t>Artificial sweeteners are often touted as alternatives</a:t>
            </a:r>
          </a:p>
          <a:p>
            <a:pPr lvl="1"/>
            <a:r>
              <a:rPr lang="en-US" altLang="en-US" dirty="0"/>
              <a:t>May result in weight gain due to their effect on appetite and insulin response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2491774"/>
      </p:ext>
    </p:extLst>
  </p:cSld>
  <p:clrMapOvr>
    <a:masterClrMapping/>
  </p:clrMapOvr>
</p:sld>
</file>

<file path=ppt/theme/theme1.xml><?xml version="1.0" encoding="utf-8"?>
<a:theme xmlns:a="http://schemas.openxmlformats.org/drawingml/2006/main" name="2016_Teague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2016_Teague" id="{1D856D90-F7AF-43C1-9FD4-146337462AFA}" vid="{E25E97A5-B454-4F42-A429-7008F01AA60D}"/>
    </a:ext>
  </a:extLst>
</a:theme>
</file>

<file path=ppt/theme/theme2.xml><?xml version="1.0" encoding="utf-8"?>
<a:theme xmlns:a="http://schemas.openxmlformats.org/drawingml/2006/main" name="Alternate FIRST, BREAK, LAST slide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Plain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Red bar footer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PLAIN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RED FOOTER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LUE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2016_Teague</Template>
  <TotalTime>2310</TotalTime>
  <Words>4133</Words>
  <Application>Microsoft Office PowerPoint</Application>
  <PresentationFormat>On-screen Show (4:3)</PresentationFormat>
  <Paragraphs>447</Paragraphs>
  <Slides>64</Slides>
  <Notes>1</Notes>
  <HiddenSlides>2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64</vt:i4>
      </vt:variant>
    </vt:vector>
  </HeadingPairs>
  <TitlesOfParts>
    <vt:vector size="74" baseType="lpstr">
      <vt:lpstr>Arial</vt:lpstr>
      <vt:lpstr>Calibri</vt:lpstr>
      <vt:lpstr>Vectipede Rg</vt:lpstr>
      <vt:lpstr>2016_Teague</vt:lpstr>
      <vt:lpstr>Alternate FIRST, BREAK, LAST slides</vt:lpstr>
      <vt:lpstr>Plain BODY/MAIN CONTENT</vt:lpstr>
      <vt:lpstr>Red bar footer BODY/MAIN CONTENT</vt:lpstr>
      <vt:lpstr>PLAIN Section Divider, Quotes, Callouts</vt:lpstr>
      <vt:lpstr>RED FOOTER Section Divider, Quotes, Callouts</vt:lpstr>
      <vt:lpstr>BLUE Section Divider, Quotes, Callouts</vt:lpstr>
      <vt:lpstr>5: Nutrition</vt:lpstr>
      <vt:lpstr>Understanding Nutritional Guidelines (1 of 2)</vt:lpstr>
      <vt:lpstr>Understanding Nutritional Guidelines (2 of 2)</vt:lpstr>
      <vt:lpstr>Types of Nutrients</vt:lpstr>
      <vt:lpstr>Water—The Unappreciated Nutrient (1 of 2)</vt:lpstr>
      <vt:lpstr>Water—The Unappreciated Nutrient (2 of 2)</vt:lpstr>
      <vt:lpstr>Carbohydrates—Your Body’s Fuel</vt:lpstr>
      <vt:lpstr>Simple Carbohydrates (1 of 2)</vt:lpstr>
      <vt:lpstr>Simple Carbohydrates (2 of 2)</vt:lpstr>
      <vt:lpstr>Complex Carbohydrates</vt:lpstr>
      <vt:lpstr>Fiber (1 of 2)</vt:lpstr>
      <vt:lpstr>Fiber (2 of 2)</vt:lpstr>
      <vt:lpstr>Protein—Nutritional Muscle (1 of 2)</vt:lpstr>
      <vt:lpstr>Protein—Nutritional Muscle (2 of 2)</vt:lpstr>
      <vt:lpstr>Fats—A Necessary Nutrient</vt:lpstr>
      <vt:lpstr>Types and Sources of Fat (1 of 2)</vt:lpstr>
      <vt:lpstr>Types and Sources of Fat (2 of 2)</vt:lpstr>
      <vt:lpstr>Cholesterol</vt:lpstr>
      <vt:lpstr>Trans Fats</vt:lpstr>
      <vt:lpstr>Omega-3 and Omega-6 Fatty Acids</vt:lpstr>
      <vt:lpstr>Dietary Recommendations for Fat (1 of 2)</vt:lpstr>
      <vt:lpstr>Dietary Recommendations for Fat (2 of 2)</vt:lpstr>
      <vt:lpstr>Minerals—A Need for Balance</vt:lpstr>
      <vt:lpstr>Vitamins—Small but Potent Nutrients</vt:lpstr>
      <vt:lpstr>Table 5.2 Overview of RDIs</vt:lpstr>
      <vt:lpstr>Other Substances in Food: Phytochemicals</vt:lpstr>
      <vt:lpstr>Figure 5.1 The color wheel of foods.</vt:lpstr>
      <vt:lpstr>Planning a Healthy Diet</vt:lpstr>
      <vt:lpstr>2015-2020 Dietary Guidelines for Americans (1 of 3)</vt:lpstr>
      <vt:lpstr>2015-2020 Dietary Guidelines for Americans (2 of 3)</vt:lpstr>
      <vt:lpstr>Basics of a Healthy Eating Pattern (Figure 5.2)</vt:lpstr>
      <vt:lpstr>2015-2020 Dietary Guidelines for Americans (3 of 3)</vt:lpstr>
      <vt:lpstr>Table 5.3 Estimated Calorie Requirements</vt:lpstr>
      <vt:lpstr>MyPlate</vt:lpstr>
      <vt:lpstr>Figure 5.3 The USDA MyPlate.</vt:lpstr>
      <vt:lpstr>The DASH Eating Plan</vt:lpstr>
      <vt:lpstr>Limiting Red Meats</vt:lpstr>
      <vt:lpstr>Vegetarian Diets</vt:lpstr>
      <vt:lpstr>Traffic-Light System</vt:lpstr>
      <vt:lpstr>Diet for a Healthy Brain</vt:lpstr>
      <vt:lpstr>The Nutrition Facts Label</vt:lpstr>
      <vt:lpstr>Figure 5.4 Nutrition Facts panel on an original (left) and new food label (right).</vt:lpstr>
      <vt:lpstr>Claims on Food and Dietary Supplement Packaging</vt:lpstr>
      <vt:lpstr>Restaurant Menu Labels</vt:lpstr>
      <vt:lpstr>“Sell By” Labels</vt:lpstr>
      <vt:lpstr>Overconsumption of Soft Drinks</vt:lpstr>
      <vt:lpstr>Figure 5.6 Caffeine in selected sodas and other beverages.</vt:lpstr>
      <vt:lpstr>Overconsumption of Salt</vt:lpstr>
      <vt:lpstr>Food allergies and food intolerances</vt:lpstr>
      <vt:lpstr>Celiac Disease and Gluten</vt:lpstr>
      <vt:lpstr>Gluten Sensitivity</vt:lpstr>
      <vt:lpstr>Energy Bars and Energy Drinks</vt:lpstr>
      <vt:lpstr>Probiotics, Prebiotics, and Synbiotics</vt:lpstr>
      <vt:lpstr>Fast Foods</vt:lpstr>
      <vt:lpstr>A Fast-Food Meal (Figure 5.7)</vt:lpstr>
      <vt:lpstr>Food Deserts</vt:lpstr>
      <vt:lpstr>Food Insecurity on the College Campus</vt:lpstr>
      <vt:lpstr>Organic Foods</vt:lpstr>
      <vt:lpstr>Foodborne Illnesses</vt:lpstr>
      <vt:lpstr>Genetically Modified Foods</vt:lpstr>
      <vt:lpstr>In Review</vt:lpstr>
      <vt:lpstr>Accessibility Content: Text Alternatives For Images</vt:lpstr>
      <vt:lpstr>Appendix A</vt:lpstr>
      <vt:lpstr>Figure 5.1 The Color Wheel of Foods Text Alternative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5 Nutrition</dc:title>
  <dc:creator>bekbek</dc:creator>
  <cp:lastModifiedBy>Jayachandran Raja</cp:lastModifiedBy>
  <cp:revision>124</cp:revision>
  <dcterms:created xsi:type="dcterms:W3CDTF">2012-06-28T12:38:17Z</dcterms:created>
  <dcterms:modified xsi:type="dcterms:W3CDTF">2018-10-09T09:13:55Z</dcterms:modified>
</cp:coreProperties>
</file>