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3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4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5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6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  <p:sldMasterId id="2147483769" r:id="rId2"/>
    <p:sldMasterId id="2147483786" r:id="rId3"/>
    <p:sldMasterId id="2147483809" r:id="rId4"/>
    <p:sldMasterId id="2147483831" r:id="rId5"/>
    <p:sldMasterId id="2147483836" r:id="rId6"/>
    <p:sldMasterId id="2147483841" r:id="rId7"/>
  </p:sldMasterIdLst>
  <p:notesMasterIdLst>
    <p:notesMasterId r:id="rId42"/>
  </p:notesMasterIdLst>
  <p:sldIdLst>
    <p:sldId id="295" r:id="rId8"/>
    <p:sldId id="276" r:id="rId9"/>
    <p:sldId id="265" r:id="rId10"/>
    <p:sldId id="266" r:id="rId11"/>
    <p:sldId id="267" r:id="rId12"/>
    <p:sldId id="277" r:id="rId13"/>
    <p:sldId id="268" r:id="rId14"/>
    <p:sldId id="269" r:id="rId15"/>
    <p:sldId id="270" r:id="rId16"/>
    <p:sldId id="286" r:id="rId17"/>
    <p:sldId id="285" r:id="rId18"/>
    <p:sldId id="271" r:id="rId19"/>
    <p:sldId id="272" r:id="rId20"/>
    <p:sldId id="260" r:id="rId21"/>
    <p:sldId id="273" r:id="rId22"/>
    <p:sldId id="261" r:id="rId23"/>
    <p:sldId id="287" r:id="rId24"/>
    <p:sldId id="274" r:id="rId25"/>
    <p:sldId id="278" r:id="rId26"/>
    <p:sldId id="279" r:id="rId27"/>
    <p:sldId id="288" r:id="rId28"/>
    <p:sldId id="280" r:id="rId29"/>
    <p:sldId id="291" r:id="rId30"/>
    <p:sldId id="290" r:id="rId31"/>
    <p:sldId id="275" r:id="rId32"/>
    <p:sldId id="281" r:id="rId33"/>
    <p:sldId id="263" r:id="rId34"/>
    <p:sldId id="264" r:id="rId35"/>
    <p:sldId id="282" r:id="rId36"/>
    <p:sldId id="292" r:id="rId37"/>
    <p:sldId id="289" r:id="rId38"/>
    <p:sldId id="296" r:id="rId39"/>
    <p:sldId id="293" r:id="rId40"/>
    <p:sldId id="294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E8A1A4FB-A9C8-4ED7-965D-E38C3F188D22}">
          <p14:sldIdLst>
            <p14:sldId id="295"/>
            <p14:sldId id="276"/>
            <p14:sldId id="265"/>
            <p14:sldId id="266"/>
            <p14:sldId id="267"/>
            <p14:sldId id="277"/>
            <p14:sldId id="268"/>
            <p14:sldId id="269"/>
            <p14:sldId id="270"/>
            <p14:sldId id="286"/>
            <p14:sldId id="285"/>
            <p14:sldId id="271"/>
            <p14:sldId id="272"/>
            <p14:sldId id="260"/>
            <p14:sldId id="273"/>
            <p14:sldId id="261"/>
            <p14:sldId id="287"/>
            <p14:sldId id="274"/>
            <p14:sldId id="278"/>
            <p14:sldId id="279"/>
            <p14:sldId id="288"/>
            <p14:sldId id="280"/>
            <p14:sldId id="291"/>
            <p14:sldId id="290"/>
            <p14:sldId id="275"/>
            <p14:sldId id="281"/>
            <p14:sldId id="263"/>
            <p14:sldId id="264"/>
            <p14:sldId id="282"/>
            <p14:sldId id="292"/>
            <p14:sldId id="289"/>
            <p14:sldId id="296"/>
            <p14:sldId id="293"/>
            <p14:sldId id="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15" autoAdjust="0"/>
    <p:restoredTop sz="96374" autoAdjust="0"/>
  </p:normalViewPr>
  <p:slideViewPr>
    <p:cSldViewPr>
      <p:cViewPr varScale="1">
        <p:scale>
          <a:sx n="107" d="100"/>
          <a:sy n="107" d="100"/>
        </p:scale>
        <p:origin x="129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67A430-2E55-4DF1-AEAA-BD5029E1353E}" type="datetimeFigureOut">
              <a:rPr lang="en-US"/>
              <a:pPr>
                <a:defRPr/>
              </a:pPr>
              <a:t>10/9/2018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98BB31DC-5212-4139-86A8-1D9A161294B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027589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9DEE2-3C86-4345-AA0C-BA8265FFB95F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00097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B31DC-5212-4139-86A8-1D9A161294B5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9156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B31DC-5212-4139-86A8-1D9A161294B5}" type="slidenum">
              <a:rPr lang="en-US" altLang="en-US" smtClean="0"/>
              <a:pPr/>
              <a:t>33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7085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03549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23991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24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  <a:lvl2pPr marL="800100" indent="-342900">
              <a:buFont typeface="Arial" panose="020B0604020202020204" pitchFamily="34" charset="0"/>
              <a:buChar char="•"/>
              <a:defRPr sz="2400"/>
            </a:lvl2pPr>
            <a:lvl3pPr marL="1257300" indent="-342900">
              <a:buFont typeface="Arial" panose="020B0604020202020204" pitchFamily="34" charset="0"/>
              <a:buChar char="•"/>
              <a:defRPr sz="2000"/>
            </a:lvl3pPr>
            <a:lvl4pPr marL="1657350" indent="-285750">
              <a:buFont typeface="Arial" panose="020B0604020202020204" pitchFamily="34" charset="0"/>
              <a:buChar char="•"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2019 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719875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37515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940148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1530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1458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DCBAC1A-1069-41D9-BDB6-72B41893C24D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8640232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56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43700"/>
            <a:ext cx="9144000" cy="152400"/>
          </a:xfrm>
        </p:spPr>
        <p:txBody>
          <a:bodyPr vert="horz" lIns="91440" tIns="45720" rIns="91440" bIns="45720" rtlCol="0">
            <a:normAutofit fontScale="25000" lnSpcReduction="20000"/>
          </a:bodyPr>
          <a:lstStyle>
            <a:lvl1pPr>
              <a:defRPr kumimoji="0" lang="en-US" b="0" i="0" u="none" strike="noStrike" cap="none" spc="0" normalizeH="0" baseline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181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2019 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449891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10842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56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753943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6841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89615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322977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708461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80145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709926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923524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451490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329095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8735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798519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518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500530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326129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2943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7999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101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40912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680370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8114104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737961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6991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224715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1434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556633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95208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818113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730262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5148895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186583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251290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851124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42043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9575604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365973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47687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0294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076379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398031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69837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1204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846748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7801691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181832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747693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56402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9530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Font typeface="Arial" panose="020B0604020202020204" pitchFamily="34" charset="0"/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5725766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497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6621400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5410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38600" cy="5410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812214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239962"/>
            <a:ext cx="4040188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6002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39962"/>
            <a:ext cx="4041775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6790250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43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828800"/>
            <a:ext cx="4040188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43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28800"/>
            <a:ext cx="4041775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6537628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32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685800"/>
            <a:ext cx="6629400" cy="57972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3588187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9728724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2720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4775887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6399295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90955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6962262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56963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819541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904055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Picture with Caption and Jump to Long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6505575"/>
            <a:ext cx="2743200" cy="172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  <a:lvl5pPr>
              <a:defRPr/>
            </a:lvl5pPr>
          </a:lstStyle>
          <a:p>
            <a:pPr lvl="0"/>
            <a:r>
              <a:rPr lang="en-US" sz="800" dirty="0"/>
              <a:t>Jump to long image 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59953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ck_Title and Content with Jump to Long Image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800100" indent="-342900">
              <a:buFont typeface="Arial" panose="020B0604020202020204" pitchFamily="34" charset="0"/>
              <a:buChar char="•"/>
              <a:defRPr sz="2400"/>
            </a:lvl2pPr>
            <a:lvl3pPr marL="1257300" indent="-342900">
              <a:buFont typeface="Arial" panose="020B0604020202020204" pitchFamily="34" charset="0"/>
              <a:buChar char="•"/>
              <a:defRPr sz="2000"/>
            </a:lvl3pPr>
            <a:lvl4pPr marL="1657350" indent="-285750">
              <a:buFont typeface="Arial" panose="020B0604020202020204" pitchFamily="34" charset="0"/>
              <a:buChar char="•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00400" y="6510528"/>
            <a:ext cx="2743200" cy="1737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pPr lvl="0"/>
            <a:r>
              <a:rPr lang="en-US" sz="800" dirty="0"/>
              <a:t>Jump back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19105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70686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31576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5710731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5515501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051344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7935395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4164787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0609888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0726938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881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114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54307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image" Target="../media/image3.gif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59.xml"/><Relationship Id="rId21" Type="http://schemas.openxmlformats.org/officeDocument/2006/relationships/slideLayout" Target="../slideLayouts/slideLayout77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8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8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Picture 11" descr="Tagline: Because learning changes everything.™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7202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844" r:id="rId17"/>
    <p:sldLayoutId id="2147483845" r:id="rId18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Picture 1" descr="Tag line: Because learning changes everything™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  <p:sp>
        <p:nvSpPr>
          <p:cNvPr id="14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2284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51255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  <p:sldLayoutId id="2147483804" r:id="rId18"/>
    <p:sldLayoutId id="2147483805" r:id="rId19"/>
    <p:sldLayoutId id="2147483806" r:id="rId20"/>
    <p:sldLayoutId id="2147483807" r:id="rId21"/>
    <p:sldLayoutId id="2147483808" r:id="rId2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 Placeholder 2" descr="©McGraw-Hill Education&#10;"/>
          <p:cNvSpPr txBox="1">
            <a:spLocks/>
          </p:cNvSpPr>
          <p:nvPr/>
        </p:nvSpPr>
        <p:spPr>
          <a:xfrm>
            <a:off x="0" y="6705600"/>
            <a:ext cx="16002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2019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9201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  <p:sldLayoutId id="2147483827" r:id="rId18"/>
    <p:sldLayoutId id="2147483828" r:id="rId19"/>
    <p:sldLayoutId id="2147483829" r:id="rId20"/>
    <p:sldLayoutId id="2147483830" r:id="rId2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746226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extBox 4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3022409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TextBox 7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 2019 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980667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6.xml"/><Relationship Id="rId4" Type="http://schemas.openxmlformats.org/officeDocument/2006/relationships/slide" Target="slide3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895600" y="3486150"/>
            <a:ext cx="6191250" cy="609600"/>
          </a:xfrm>
        </p:spPr>
        <p:txBody>
          <a:bodyPr/>
          <a:lstStyle/>
          <a:p>
            <a:r>
              <a:rPr lang="en-US" altLang="en-US" dirty="0"/>
              <a:t>3: Social Connections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body" sz="quarter" idx="10"/>
          </p:nvPr>
        </p:nvSpPr>
        <p:spPr>
          <a:xfrm>
            <a:off x="3276600" y="4210050"/>
            <a:ext cx="5638800" cy="692727"/>
          </a:xfrm>
        </p:spPr>
        <p:txBody>
          <a:bodyPr/>
          <a:lstStyle/>
          <a:p>
            <a:r>
              <a:rPr lang="en-US" altLang="en-US" i="1" dirty="0"/>
              <a:t>Your Health Today</a:t>
            </a:r>
            <a:r>
              <a:rPr lang="en-US" altLang="en-US" dirty="0"/>
              <a:t>, 7th Edition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57521"/>
            <a:ext cx="9296400" cy="45719"/>
          </a:xfrm>
        </p:spPr>
        <p:txBody>
          <a:bodyPr/>
          <a:lstStyle/>
          <a:p>
            <a:pPr marL="0" lvl="0" indent="0">
              <a:buNone/>
            </a:pPr>
            <a:r>
              <a:rPr lang="en-US" dirty="0">
                <a:latin typeface="+mn-lt"/>
              </a:rPr>
              <a:t>© 2019 McGraw-Hill Education. All rights reserved. Authorized only for instructor use in the classroom.</a:t>
            </a:r>
            <a:r>
              <a:rPr lang="en-US" baseline="0" dirty="0">
                <a:latin typeface="+mn-lt"/>
              </a:rPr>
              <a:t> </a:t>
            </a:r>
            <a:r>
              <a:rPr lang="en-US" dirty="0">
                <a:latin typeface="+mn-lt"/>
              </a:rPr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722572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Course of Love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Beginning stages of falling in love can feel like a </a:t>
            </a:r>
            <a:br>
              <a:rPr lang="en-US" dirty="0"/>
            </a:br>
            <a:r>
              <a:rPr lang="en-US" dirty="0"/>
              <a:t>roller coaster ride</a:t>
            </a:r>
          </a:p>
          <a:p>
            <a:pPr lvl="1"/>
            <a:r>
              <a:rPr lang="en-US" dirty="0"/>
              <a:t>“Lovesick”</a:t>
            </a:r>
          </a:p>
          <a:p>
            <a:r>
              <a:rPr lang="en-US" dirty="0"/>
              <a:t>Experience of love likely involves increased levels of dopamine</a:t>
            </a:r>
          </a:p>
          <a:p>
            <a:pPr lvl="1"/>
            <a:r>
              <a:rPr lang="en-US" dirty="0"/>
              <a:t>Causes arousal of the sympathetic nervous system</a:t>
            </a:r>
          </a:p>
          <a:p>
            <a:pPr lvl="1"/>
            <a:r>
              <a:rPr lang="en-US" dirty="0"/>
              <a:t>Effects subside as lovers become habituated to each other</a:t>
            </a:r>
          </a:p>
        </p:txBody>
      </p:sp>
      <p:sp>
        <p:nvSpPr>
          <p:cNvPr id="7" name="Text Placeholder 6" hidden="1">
            <a:extLst>
              <a:ext uri="{FF2B5EF4-FFF2-40B4-BE49-F238E27FC236}">
                <a16:creationId xmlns:a16="http://schemas.microsoft.com/office/drawing/2014/main" id="{638DA5A9-58D8-48A7-93E4-B876B9FF07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Sternberg’s Love Triangle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According to psychologist Robert Sternberg, love has three dimensions</a:t>
            </a:r>
          </a:p>
          <a:p>
            <a:pPr lvl="1"/>
            <a:r>
              <a:rPr lang="en-US" altLang="en-US" dirty="0"/>
              <a:t>Intimacy, the emotional component </a:t>
            </a:r>
          </a:p>
          <a:p>
            <a:pPr lvl="1"/>
            <a:r>
              <a:rPr lang="en-US" altLang="en-US" dirty="0"/>
              <a:t>Passion, the sexual component </a:t>
            </a:r>
          </a:p>
          <a:p>
            <a:pPr lvl="1"/>
            <a:r>
              <a:rPr lang="en-US" altLang="en-US" dirty="0"/>
              <a:t>Commitment, the decision aspect</a:t>
            </a:r>
          </a:p>
          <a:p>
            <a:r>
              <a:rPr lang="en-US" altLang="en-US" dirty="0"/>
              <a:t>Different combinations of these components produce different kinds of love</a:t>
            </a:r>
            <a:endParaRPr lang="en-US" dirty="0"/>
          </a:p>
        </p:txBody>
      </p:sp>
      <p:sp>
        <p:nvSpPr>
          <p:cNvPr id="7" name="Text Placeholder 6" hidden="1">
            <a:extLst>
              <a:ext uri="{FF2B5EF4-FFF2-40B4-BE49-F238E27FC236}">
                <a16:creationId xmlns:a16="http://schemas.microsoft.com/office/drawing/2014/main" id="{824DAB0E-DA7F-47A4-B479-DE75CAA5AC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Figure 3.1 </a:t>
            </a:r>
            <a:r>
              <a:rPr lang="en-US" sz="2000" dirty="0">
                <a:solidFill>
                  <a:schemeClr val="tx1"/>
                </a:solidFill>
              </a:rPr>
              <a:t>Sternberg’s triangular theory of love.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Picture" descr="Different combinations of intimacy, passion, and commitment produce different kinds of love.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27" r="-3627"/>
          <a:stretch/>
        </p:blipFill>
        <p:spPr/>
      </p:pic>
      <p:sp>
        <p:nvSpPr>
          <p:cNvPr id="16" name="Text Placeholder 1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Access the text alternative for these images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4572000" y="6678413"/>
            <a:ext cx="4572000" cy="179587"/>
          </a:xfrm>
        </p:spPr>
        <p:txBody>
          <a:bodyPr/>
          <a:lstStyle/>
          <a:p>
            <a:r>
              <a:rPr lang="en-US" i="1" dirty="0"/>
              <a:t>Source: </a:t>
            </a:r>
            <a:r>
              <a:rPr lang="en-US" dirty="0"/>
              <a:t>Sternberg, R. J. (1986). A triangular theory of love. </a:t>
            </a:r>
            <a:r>
              <a:rPr lang="en-US" i="1" dirty="0"/>
              <a:t>Psychological Review, 93</a:t>
            </a:r>
            <a:r>
              <a:rPr lang="en-US" dirty="0"/>
              <a:t>(2): 119–135.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28600"/>
            <a:ext cx="8046720" cy="106984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Nonverbal Behavior and </a:t>
            </a:r>
            <a:r>
              <a:rPr lang="en-US" dirty="0" err="1"/>
              <a:t>Metamessages</a:t>
            </a:r>
            <a:endParaRPr lang="en-US" dirty="0"/>
          </a:p>
        </p:txBody>
      </p:sp>
      <p:sp>
        <p:nvSpPr>
          <p:cNvPr id="16387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/>
              <a:t>Nonverbal communication </a:t>
            </a:r>
            <a:r>
              <a:rPr lang="en-US" altLang="en-US" dirty="0"/>
              <a:t>includes facial expressions, eye contact, gestures, body position and movement, and spatial behavior</a:t>
            </a:r>
          </a:p>
          <a:p>
            <a:pPr eaLnBrk="1" hangingPunct="1"/>
            <a:r>
              <a:rPr lang="en-US" altLang="en-US" dirty="0"/>
              <a:t>Nonverbal and verbal communication cues make up the </a:t>
            </a:r>
            <a:r>
              <a:rPr lang="en-US" altLang="en-US" b="1" dirty="0"/>
              <a:t>metamessage</a:t>
            </a:r>
            <a:r>
              <a:rPr lang="en-US" altLang="en-US" dirty="0"/>
              <a:t>, or the unspoken message you send or receive when communicating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Building Communication Skills</a:t>
            </a:r>
          </a:p>
        </p:txBody>
      </p:sp>
      <p:sp>
        <p:nvSpPr>
          <p:cNvPr id="17411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Good communication skills help make conflict constructive</a:t>
            </a:r>
          </a:p>
          <a:p>
            <a:pPr lvl="1"/>
            <a:r>
              <a:rPr lang="en-US" altLang="en-US" dirty="0"/>
              <a:t>Before you speak, know what you want to say</a:t>
            </a:r>
          </a:p>
          <a:p>
            <a:pPr lvl="1"/>
            <a:r>
              <a:rPr lang="en-US" altLang="en-US" dirty="0"/>
              <a:t>Use “I” statements: “I feel…when you…” versus “You make me feel…”</a:t>
            </a:r>
          </a:p>
          <a:p>
            <a:pPr lvl="1"/>
            <a:r>
              <a:rPr lang="en-US" altLang="en-US" dirty="0"/>
              <a:t>As a listener, give the other person time and space</a:t>
            </a:r>
          </a:p>
          <a:p>
            <a:pPr lvl="1"/>
            <a:r>
              <a:rPr lang="en-US" altLang="en-US" b="1" dirty="0"/>
              <a:t>Assertiveness</a:t>
            </a:r>
            <a:r>
              <a:rPr lang="en-US" altLang="en-US" dirty="0"/>
              <a:t>: speaking up for yourself without violating someone else’s rights</a:t>
            </a:r>
          </a:p>
          <a:p>
            <a:r>
              <a:rPr lang="en-US" altLang="en-US" dirty="0"/>
              <a:t>Gender differences in communication patterns can significantly impact relationships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bg2"/>
                </a:solidFill>
              </a:rPr>
              <a:t>Table 3.1 </a:t>
            </a:r>
            <a:r>
              <a:rPr lang="en-US" sz="2800" b="1" dirty="0"/>
              <a:t>Gender Differences in Communication</a:t>
            </a:r>
          </a:p>
        </p:txBody>
      </p:sp>
      <p:graphicFrame>
        <p:nvGraphicFramePr>
          <p:cNvPr id="8" name="Table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5736121"/>
              </p:ext>
            </p:extLst>
          </p:nvPr>
        </p:nvGraphicFramePr>
        <p:xfrm>
          <a:off x="685800" y="990600"/>
          <a:ext cx="7772400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>
                  <a:extLst>
                    <a:ext uri="{9D8B030D-6E8A-4147-A177-3AD203B41FA5}">
                      <a16:colId xmlns:a16="http://schemas.microsoft.com/office/drawing/2014/main" val="93356696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464799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Men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Women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33745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Feel oppressed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by lengthy discussions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Expect a decision to be discussed first and made by consensus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217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Do not want to have long discussions, particularly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about what they consider to be minor decisions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Appreciate the discussion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itself as evidence of involvement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350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Are inclined to resist what they perceive as someone telling them what to do; do not want to take orders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Are inclined to do what is asked of them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956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Think every question needs to be answered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Believe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a question is not simply a question but the opening for a negotiation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46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Believe they are showing independence by not asking probing questions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Believe that when men change the subject they are showing a lack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of interest and sympathy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77875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Goal is to “fix” the problem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Goal is to share, develop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relationships, and listen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0014253"/>
                  </a:ext>
                </a:extLst>
              </a:tr>
            </a:tbl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743200" y="6705600"/>
            <a:ext cx="6400800" cy="152400"/>
          </a:xfrm>
        </p:spPr>
        <p:txBody>
          <a:bodyPr/>
          <a:lstStyle/>
          <a:p>
            <a:r>
              <a:rPr lang="en-US" i="1" dirty="0"/>
              <a:t>Source: </a:t>
            </a:r>
            <a:r>
              <a:rPr lang="en-US" dirty="0"/>
              <a:t>Tannen, D. (1990). </a:t>
            </a:r>
            <a:r>
              <a:rPr lang="en-US" i="1" dirty="0"/>
              <a:t>You just don’t understand: Women and men in conversation. </a:t>
            </a:r>
            <a:r>
              <a:rPr lang="en-US" dirty="0"/>
              <a:t>New York: William Morrow.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Sex and Gender</a:t>
            </a:r>
          </a:p>
        </p:txBody>
      </p:sp>
      <p:sp>
        <p:nvSpPr>
          <p:cNvPr id="19459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Sex</a:t>
            </a:r>
            <a:r>
              <a:rPr lang="en-US" altLang="en-US" dirty="0"/>
              <a:t> is a person’s biological status as a male or female</a:t>
            </a:r>
          </a:p>
          <a:p>
            <a:r>
              <a:rPr lang="en-US" altLang="en-US" b="1" dirty="0"/>
              <a:t>Intersex</a:t>
            </a:r>
            <a:r>
              <a:rPr lang="en-US" altLang="en-US" dirty="0"/>
              <a:t> is a condition in which the genitals are ambiguous at birth</a:t>
            </a:r>
          </a:p>
          <a:p>
            <a:r>
              <a:rPr lang="en-US" altLang="en-US" b="1" dirty="0"/>
              <a:t>Gender</a:t>
            </a:r>
            <a:r>
              <a:rPr lang="en-US" altLang="en-US" dirty="0"/>
              <a:t> refers to “masculine” or “feminine” behaviors and characteristics considered appropriate in a particular culture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Gender Roles and Gender Identities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Gender role</a:t>
            </a:r>
            <a:r>
              <a:rPr lang="en-US" altLang="en-US" dirty="0"/>
              <a:t>: a set of behaviors and activities a person engages in to conform to society’s expectations</a:t>
            </a:r>
          </a:p>
          <a:p>
            <a:pPr lvl="1"/>
            <a:r>
              <a:rPr lang="en-US" altLang="en-US" dirty="0"/>
              <a:t>Androgynous: a person who displays characteristics or performs tasks traditionally associated with both sexes</a:t>
            </a:r>
          </a:p>
          <a:p>
            <a:r>
              <a:rPr lang="en-US" altLang="en-US" b="1" dirty="0"/>
              <a:t>Gender identity </a:t>
            </a:r>
            <a:r>
              <a:rPr lang="en-US" altLang="en-US" dirty="0"/>
              <a:t>is an internal sense of being male </a:t>
            </a:r>
            <a:br>
              <a:rPr lang="en-US" altLang="en-US" dirty="0"/>
            </a:br>
            <a:r>
              <a:rPr lang="en-US" altLang="en-US" dirty="0"/>
              <a:t>or female</a:t>
            </a:r>
          </a:p>
          <a:p>
            <a:pPr lvl="1"/>
            <a:r>
              <a:rPr lang="en-US" altLang="en-US" dirty="0"/>
              <a:t>Gender dysphoria: discomfort about one’s own sex</a:t>
            </a:r>
          </a:p>
          <a:p>
            <a:pPr lvl="1"/>
            <a:r>
              <a:rPr lang="en-US" altLang="en-US" b="1" dirty="0"/>
              <a:t>Transgender</a:t>
            </a:r>
            <a:r>
              <a:rPr lang="en-US" altLang="en-US" dirty="0"/>
              <a:t>: having a sense of identity as a male or female that conflicts with one’s biological sex</a:t>
            </a:r>
            <a:endParaRPr lang="en-US" dirty="0"/>
          </a:p>
        </p:txBody>
      </p:sp>
      <p:sp>
        <p:nvSpPr>
          <p:cNvPr id="10" name="Text Placeholder 9" hidden="1">
            <a:extLst>
              <a:ext uri="{FF2B5EF4-FFF2-40B4-BE49-F238E27FC236}">
                <a16:creationId xmlns:a16="http://schemas.microsoft.com/office/drawing/2014/main" id="{0C873ABA-2044-4E6F-AF48-F93182049B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Sexual Orientation</a:t>
            </a:r>
          </a:p>
        </p:txBody>
      </p:sp>
      <p:sp>
        <p:nvSpPr>
          <p:cNvPr id="18435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Sexual orientation </a:t>
            </a:r>
            <a:r>
              <a:rPr lang="en-US" altLang="en-US" dirty="0"/>
              <a:t>refers to a person’s emotional, romantic, and sexual attraction to a member of the same sex, the other sex, or both</a:t>
            </a:r>
          </a:p>
          <a:p>
            <a:pPr lvl="1"/>
            <a:r>
              <a:rPr lang="en-US" altLang="en-US" dirty="0"/>
              <a:t>Exists along a continuum, influenced by a complex interaction of biological, psychological, and societal factors</a:t>
            </a:r>
          </a:p>
          <a:p>
            <a:pPr lvl="1"/>
            <a:r>
              <a:rPr lang="en-US" altLang="en-US" b="1" dirty="0"/>
              <a:t>Heterosexuality</a:t>
            </a:r>
            <a:r>
              <a:rPr lang="en-US" altLang="en-US" dirty="0"/>
              <a:t>: emotional and sexual attraction to members of the other sex</a:t>
            </a:r>
          </a:p>
          <a:p>
            <a:pPr lvl="1"/>
            <a:r>
              <a:rPr lang="en-US" altLang="en-US" b="1" dirty="0"/>
              <a:t>Homosexuality</a:t>
            </a:r>
            <a:r>
              <a:rPr lang="en-US" altLang="en-US" dirty="0"/>
              <a:t>: emotional and sexual attraction to members of the same sex</a:t>
            </a:r>
          </a:p>
          <a:p>
            <a:pPr lvl="1"/>
            <a:r>
              <a:rPr lang="en-US" altLang="en-US" b="1" dirty="0"/>
              <a:t>Bisexuality</a:t>
            </a:r>
            <a:r>
              <a:rPr lang="en-US" altLang="en-US" dirty="0"/>
              <a:t>: emotional and sexual attraction to both sexes</a:t>
            </a:r>
          </a:p>
        </p:txBody>
      </p:sp>
      <p:sp>
        <p:nvSpPr>
          <p:cNvPr id="6" name="Text Placeholder 5" hidden="1">
            <a:extLst>
              <a:ext uri="{FF2B5EF4-FFF2-40B4-BE49-F238E27FC236}">
                <a16:creationId xmlns:a16="http://schemas.microsoft.com/office/drawing/2014/main" id="{C49D3081-D02B-4722-AFAC-EF215BDA1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Marriage</a:t>
            </a:r>
          </a:p>
        </p:txBody>
      </p:sp>
      <p:sp>
        <p:nvSpPr>
          <p:cNvPr id="23555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Both a legal union and a contract between the couple and the state</a:t>
            </a:r>
          </a:p>
          <a:p>
            <a:pPr lvl="1"/>
            <a:r>
              <a:rPr lang="en-US" altLang="en-US" dirty="0"/>
              <a:t>Confers benefits for the individual and society</a:t>
            </a:r>
          </a:p>
          <a:p>
            <a:r>
              <a:rPr lang="en-US" altLang="en-US" dirty="0"/>
              <a:t>Age at first marriage has risen</a:t>
            </a:r>
          </a:p>
          <a:p>
            <a:r>
              <a:rPr lang="en-US" altLang="en-US" dirty="0"/>
              <a:t>Characteristics of successful or unsuccessful marriages are typically present before the marriage</a:t>
            </a:r>
          </a:p>
          <a:p>
            <a:pPr lvl="1"/>
            <a:r>
              <a:rPr lang="en-US" altLang="en-US" dirty="0"/>
              <a:t>One predictor of a successful marriage: positive reasons for getting married</a:t>
            </a:r>
          </a:p>
          <a:p>
            <a:pPr lvl="1"/>
            <a:r>
              <a:rPr lang="en-US" altLang="en-US" dirty="0"/>
              <a:t>Infidelity mars some marriages but does not necessarily </a:t>
            </a:r>
            <a:br>
              <a:rPr lang="en-US" altLang="en-US" dirty="0"/>
            </a:br>
            <a:r>
              <a:rPr lang="en-US" altLang="en-US" dirty="0"/>
              <a:t>end them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Healthy Personal Relationships</a:t>
            </a:r>
          </a:p>
        </p:txBody>
      </p:sp>
      <p:sp>
        <p:nvSpPr>
          <p:cNvPr id="4099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Relationships are at the heart of human experience</a:t>
            </a:r>
          </a:p>
          <a:p>
            <a:pPr lvl="1"/>
            <a:r>
              <a:rPr lang="en-US" altLang="en-US" dirty="0"/>
              <a:t>Family</a:t>
            </a:r>
          </a:p>
          <a:p>
            <a:pPr lvl="1"/>
            <a:r>
              <a:rPr lang="en-US" altLang="en-US" dirty="0"/>
              <a:t>Community</a:t>
            </a:r>
          </a:p>
          <a:p>
            <a:pPr lvl="1"/>
            <a:r>
              <a:rPr lang="en-US" altLang="en-US" dirty="0"/>
              <a:t>Classmates, teammates, colleagues</a:t>
            </a:r>
          </a:p>
          <a:p>
            <a:pPr lvl="1"/>
            <a:r>
              <a:rPr lang="en-US" altLang="en-US" dirty="0"/>
              <a:t>Acquaintances, friends, intimate partners</a:t>
            </a:r>
          </a:p>
          <a:p>
            <a:r>
              <a:rPr lang="en-US" altLang="en-US" dirty="0"/>
              <a:t>Relationships are fraught with difficulties</a:t>
            </a:r>
          </a:p>
          <a:p>
            <a:pPr lvl="1"/>
            <a:r>
              <a:rPr lang="en-US" altLang="en-US" dirty="0"/>
              <a:t>Divorce</a:t>
            </a:r>
          </a:p>
          <a:p>
            <a:pPr lvl="1"/>
            <a:r>
              <a:rPr lang="en-US" altLang="en-US" dirty="0"/>
              <a:t>Single-parent and blended families</a:t>
            </a:r>
          </a:p>
          <a:p>
            <a:pPr lvl="1"/>
            <a:r>
              <a:rPr lang="en-US" altLang="en-US" dirty="0"/>
              <a:t>Living alone</a:t>
            </a:r>
          </a:p>
          <a:p>
            <a:pPr lvl="1"/>
            <a:r>
              <a:rPr lang="en-US" altLang="en-US" dirty="0"/>
              <a:t>Electronic connections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Gay and Lesbian Partnerships</a:t>
            </a:r>
          </a:p>
        </p:txBody>
      </p:sp>
      <p:sp>
        <p:nvSpPr>
          <p:cNvPr id="24579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Same-sex couples have the same desire for intimacy, companionship, passion, and commitment</a:t>
            </a:r>
          </a:p>
          <a:p>
            <a:pPr lvl="1"/>
            <a:r>
              <a:rPr lang="en-US" altLang="en-US" dirty="0"/>
              <a:t>Reasons for getting married described by same-sex couples are very similar to those of any other couple; most cite love</a:t>
            </a:r>
          </a:p>
          <a:p>
            <a:pPr lvl="1"/>
            <a:r>
              <a:rPr lang="en-US" altLang="en-US" dirty="0"/>
              <a:t>LGBTQ people are twice as likely to cite legal rights and benefits as being important, and having children as far less important</a:t>
            </a:r>
          </a:p>
          <a:p>
            <a:r>
              <a:rPr lang="en-US" altLang="en-US" b="1" dirty="0"/>
              <a:t>Homophobia</a:t>
            </a:r>
            <a:r>
              <a:rPr lang="en-US" altLang="en-US" dirty="0"/>
              <a:t>: irrational fear of homosexuality and homosexuals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Cohabitation</a:t>
            </a:r>
          </a:p>
        </p:txBody>
      </p:sp>
      <p:sp>
        <p:nvSpPr>
          <p:cNvPr id="25603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Cohabitation</a:t>
            </a:r>
            <a:r>
              <a:rPr lang="en-US" altLang="en-US" dirty="0"/>
              <a:t> is when two people of the opposite sex live together as unmarried partners</a:t>
            </a:r>
          </a:p>
          <a:p>
            <a:pPr lvl="1"/>
            <a:r>
              <a:rPr lang="en-US" altLang="en-US" dirty="0"/>
              <a:t>Incidence has increased ten-fold since the 1960s</a:t>
            </a:r>
          </a:p>
          <a:p>
            <a:pPr lvl="1"/>
            <a:r>
              <a:rPr lang="en-US" altLang="en-US" dirty="0"/>
              <a:t>More than 60% of marriages are preceded by a </a:t>
            </a:r>
            <a:br>
              <a:rPr lang="en-US" altLang="en-US" dirty="0"/>
            </a:br>
            <a:r>
              <a:rPr lang="en-US" altLang="en-US" dirty="0"/>
              <a:t>cohabiting relationship</a:t>
            </a:r>
          </a:p>
          <a:p>
            <a:r>
              <a:rPr lang="en-US" altLang="en-US" dirty="0"/>
              <a:t>Individuals may choose cohabitation as a path to marriage or as an end in itself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Divorce</a:t>
            </a:r>
          </a:p>
        </p:txBody>
      </p:sp>
      <p:sp>
        <p:nvSpPr>
          <p:cNvPr id="26627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First marriages have a 40</a:t>
            </a:r>
            <a:r>
              <a:rPr lang="en-US" altLang="en-US" dirty="0">
                <a:latin typeface="Calibri" panose="020F0502020204030204" pitchFamily="34" charset="0"/>
              </a:rPr>
              <a:t> to 50% probability of ending in divorce</a:t>
            </a:r>
          </a:p>
          <a:p>
            <a:pPr lvl="1"/>
            <a:r>
              <a:rPr lang="en-US" altLang="en-US" dirty="0">
                <a:latin typeface="Calibri" panose="020F0502020204030204" pitchFamily="34" charset="0"/>
              </a:rPr>
              <a:t>Many are ill-prepared to handle the challenges of married life</a:t>
            </a:r>
            <a:endParaRPr lang="en-US" altLang="en-US" dirty="0"/>
          </a:p>
          <a:p>
            <a:r>
              <a:rPr lang="en-US" altLang="en-US" dirty="0"/>
              <a:t>Divorce is a leading cause of poverty and is one of the most stressful life events a person can experience</a:t>
            </a:r>
          </a:p>
          <a:p>
            <a:r>
              <a:rPr lang="en-US" altLang="en-US" dirty="0"/>
              <a:t>Especially hard on children</a:t>
            </a:r>
          </a:p>
          <a:p>
            <a:pPr lvl="1"/>
            <a:r>
              <a:rPr lang="en-US" altLang="en-US" dirty="0"/>
              <a:t>Best served by continuing contact with both parents, as long as parents get along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Blended Families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</a:t>
            </a:r>
            <a:r>
              <a:rPr lang="en-US" b="1" dirty="0"/>
              <a:t>blended families</a:t>
            </a:r>
            <a:r>
              <a:rPr lang="en-US" dirty="0"/>
              <a:t>, one or both partners bring a child or children from a previous marriage</a:t>
            </a:r>
          </a:p>
          <a:p>
            <a:r>
              <a:rPr lang="en-US" dirty="0"/>
              <a:t>It takes time to achieve a level of cohesion and for stepparents and stepchildren to build relationships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330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Singlehood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young adults are delaying marriage</a:t>
            </a:r>
          </a:p>
          <a:p>
            <a:r>
              <a:rPr lang="en-US" dirty="0"/>
              <a:t>Increasing number of people view singlehood as a legitimate, healthy, and satisfying alternative to marriage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8743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Keeping Your Relationships Strong and Vital</a:t>
            </a:r>
          </a:p>
        </p:txBody>
      </p:sp>
      <p:sp>
        <p:nvSpPr>
          <p:cNvPr id="28675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dirty="0"/>
              <a:t>Cohesion</a:t>
            </a:r>
            <a:r>
              <a:rPr lang="en-US" altLang="en-US" dirty="0"/>
              <a:t> is the dynamic balance between separateness and togetherness in both couple and family relationships</a:t>
            </a:r>
          </a:p>
          <a:p>
            <a:pPr lvl="1"/>
            <a:r>
              <a:rPr lang="en-US" altLang="en-US" dirty="0"/>
              <a:t>Relationships are strongest when there is a balance between intimacy and autonomy</a:t>
            </a:r>
          </a:p>
          <a:p>
            <a:r>
              <a:rPr lang="en-US" altLang="en-US" i="1" dirty="0"/>
              <a:t>Flexibility</a:t>
            </a:r>
            <a:r>
              <a:rPr lang="en-US" altLang="en-US" dirty="0"/>
              <a:t> is the dynamic balance between stability and change</a:t>
            </a:r>
          </a:p>
          <a:p>
            <a:r>
              <a:rPr lang="en-US" altLang="en-US" dirty="0"/>
              <a:t>Communication is the tool that partners and families use to adjust levels of cohesion or flexibility when change is needed</a:t>
            </a:r>
          </a:p>
        </p:txBody>
      </p:sp>
      <p:sp>
        <p:nvSpPr>
          <p:cNvPr id="11" name="Text Placeholder 10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Communities</a:t>
            </a:r>
          </a:p>
        </p:txBody>
      </p:sp>
      <p:sp>
        <p:nvSpPr>
          <p:cNvPr id="29699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Community</a:t>
            </a:r>
            <a:r>
              <a:rPr lang="en-US" altLang="en-US" dirty="0"/>
              <a:t>: group of people connected in a way that transcends casual attachment</a:t>
            </a:r>
          </a:p>
          <a:p>
            <a:pPr lvl="1"/>
            <a:r>
              <a:rPr lang="en-US" altLang="en-US" dirty="0"/>
              <a:t>Typically, shared common goals and a sense of belonging</a:t>
            </a:r>
          </a:p>
          <a:p>
            <a:r>
              <a:rPr lang="en-US" altLang="en-US" dirty="0"/>
              <a:t>Being active in a community is likely to have a positive impact on health</a:t>
            </a:r>
          </a:p>
          <a:p>
            <a:r>
              <a:rPr lang="en-US" altLang="en-US" dirty="0"/>
              <a:t>Positive relationships within a community are essential to personal health and growth</a:t>
            </a:r>
          </a:p>
          <a:p>
            <a:pPr lvl="1"/>
            <a:r>
              <a:rPr lang="en-US" altLang="en-US" dirty="0"/>
              <a:t>Improve self-esteem</a:t>
            </a:r>
          </a:p>
          <a:p>
            <a:pPr lvl="1"/>
            <a:r>
              <a:rPr lang="en-US" altLang="en-US" dirty="0"/>
              <a:t>Improve social capital: sharing and exchanging of resources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Community Starts Within</a:t>
            </a:r>
          </a:p>
        </p:txBody>
      </p:sp>
      <p:sp>
        <p:nvSpPr>
          <p:cNvPr id="9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Fulfilling community participation requires an understanding of your beliefs and how you fit into a particular community</a:t>
            </a:r>
          </a:p>
          <a:p>
            <a:pPr lvl="1"/>
            <a:r>
              <a:rPr lang="en-US" dirty="0"/>
              <a:t>Knowing what your values are, what gives meaning to your life, and what you want to accomplish</a:t>
            </a:r>
          </a:p>
          <a:p>
            <a:pPr lvl="1"/>
            <a:r>
              <a:rPr lang="en-US" b="1" dirty="0"/>
              <a:t>Values</a:t>
            </a:r>
            <a:r>
              <a:rPr lang="en-US" dirty="0"/>
              <a:t>: a set of criteria for judging what is good and bad that underlies moral principles and behavior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 Community That Works for You (1 of 3)</a:t>
            </a:r>
          </a:p>
        </p:txBody>
      </p:sp>
      <p:sp>
        <p:nvSpPr>
          <p:cNvPr id="31747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Religious and spiritual communities</a:t>
            </a:r>
          </a:p>
          <a:p>
            <a:pPr lvl="1"/>
            <a:r>
              <a:rPr lang="en-US" altLang="en-US" b="1" dirty="0"/>
              <a:t>Spirituality</a:t>
            </a:r>
            <a:r>
              <a:rPr lang="en-US" altLang="en-US" dirty="0"/>
              <a:t>: experience of connection to self, others, and community at large, providing a sense of purpose and meaning</a:t>
            </a:r>
          </a:p>
          <a:p>
            <a:pPr lvl="1"/>
            <a:r>
              <a:rPr lang="en-US" altLang="en-US" dirty="0"/>
              <a:t>Spiritually connected people stay healthier and live longer</a:t>
            </a:r>
          </a:p>
          <a:p>
            <a:r>
              <a:rPr lang="en-US" altLang="en-US" dirty="0"/>
              <a:t>Social activism and the global community</a:t>
            </a:r>
          </a:p>
          <a:p>
            <a:pPr lvl="1"/>
            <a:r>
              <a:rPr lang="en-US" altLang="en-US" dirty="0"/>
              <a:t>Social causes can unite people from diverse backgrounds for a common good</a:t>
            </a:r>
          </a:p>
          <a:p>
            <a:pPr lvl="1"/>
            <a:r>
              <a:rPr lang="en-US" altLang="en-US" dirty="0"/>
              <a:t>“Dragonfly effect”: how social media has been used to facilitate social change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 Community That Works for You (2 of 3)</a:t>
            </a:r>
            <a:endParaRPr lang="en-US" sz="1400" dirty="0"/>
          </a:p>
        </p:txBody>
      </p:sp>
      <p:sp>
        <p:nvSpPr>
          <p:cNvPr id="32771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Volunteering</a:t>
            </a:r>
          </a:p>
          <a:p>
            <a:pPr lvl="1"/>
            <a:r>
              <a:rPr lang="en-US" altLang="en-US" dirty="0"/>
              <a:t>People who give time, money, and support to others are likely to be more satisfied with their lives</a:t>
            </a:r>
          </a:p>
          <a:p>
            <a:pPr lvl="1"/>
            <a:r>
              <a:rPr lang="en-US" altLang="en-US" dirty="0"/>
              <a:t>One-on-one contact and direct involvement are key to experiencing positive effects</a:t>
            </a:r>
          </a:p>
          <a:p>
            <a:r>
              <a:rPr lang="en-US" altLang="en-US" dirty="0"/>
              <a:t>Service learning</a:t>
            </a:r>
          </a:p>
          <a:p>
            <a:pPr lvl="1"/>
            <a:r>
              <a:rPr lang="en-US" altLang="en-US" b="1" dirty="0"/>
              <a:t>Service learning</a:t>
            </a:r>
            <a:r>
              <a:rPr lang="en-US" altLang="en-US" dirty="0"/>
              <a:t>: form of education that combines coursework with community service</a:t>
            </a:r>
          </a:p>
          <a:p>
            <a:pPr lvl="1"/>
            <a:r>
              <a:rPr lang="en-US" altLang="en-US" dirty="0"/>
              <a:t>Meant to teach students how to extend themselves beyond their enclosed world, taking the risk of getting involved in others’ lives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A Healthy Sense of Self</a:t>
            </a:r>
          </a:p>
        </p:txBody>
      </p:sp>
      <p:sp>
        <p:nvSpPr>
          <p:cNvPr id="5123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Relationships begin with who you are as an individual and what you bring to the relationship</a:t>
            </a:r>
          </a:p>
          <a:p>
            <a:pPr eaLnBrk="1" hangingPunct="1"/>
            <a:r>
              <a:rPr lang="en-US" altLang="en-US" dirty="0"/>
              <a:t>Attributes that make successful relationships possible:</a:t>
            </a:r>
          </a:p>
          <a:p>
            <a:pPr lvl="1" eaLnBrk="1" hangingPunct="1"/>
            <a:r>
              <a:rPr lang="en-US" altLang="en-US" dirty="0"/>
              <a:t>Healthy sense of self</a:t>
            </a:r>
          </a:p>
          <a:p>
            <a:pPr lvl="1" eaLnBrk="1" hangingPunct="1"/>
            <a:r>
              <a:rPr lang="en-US" altLang="en-US" dirty="0"/>
              <a:t>Reasonably high self-esteem</a:t>
            </a:r>
          </a:p>
          <a:p>
            <a:pPr lvl="1" eaLnBrk="1" hangingPunct="1"/>
            <a:r>
              <a:rPr lang="en-US" altLang="en-US" dirty="0"/>
              <a:t>Capacity for empathy</a:t>
            </a:r>
          </a:p>
          <a:p>
            <a:pPr lvl="1" eaLnBrk="1" hangingPunct="1"/>
            <a:r>
              <a:rPr lang="en-US" altLang="en-US" dirty="0"/>
              <a:t>Ability both to be alone and to be with others 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 Community That Works for You (3 of 3)</a:t>
            </a:r>
            <a:endParaRPr lang="en-US" sz="1400" dirty="0"/>
          </a:p>
        </p:txBody>
      </p:sp>
      <p:sp>
        <p:nvSpPr>
          <p:cNvPr id="32771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Arts</a:t>
            </a:r>
          </a:p>
          <a:p>
            <a:pPr lvl="1"/>
            <a:r>
              <a:rPr lang="en-US" altLang="en-US" dirty="0"/>
              <a:t>Enjoying and appreciating the arts allows you to embrace diverse cultures past and present</a:t>
            </a:r>
          </a:p>
          <a:p>
            <a:pPr lvl="1"/>
            <a:r>
              <a:rPr lang="en-US" altLang="en-US" dirty="0"/>
              <a:t>Expressing yourself creatively can forge a connection between yourself and the natural world</a:t>
            </a:r>
          </a:p>
          <a:p>
            <a:r>
              <a:rPr lang="en-US" altLang="en-US" dirty="0"/>
              <a:t>Internet communities</a:t>
            </a:r>
          </a:p>
          <a:p>
            <a:pPr lvl="1"/>
            <a:r>
              <a:rPr lang="en-US" altLang="en-US" dirty="0"/>
              <a:t>Virtually limitless in number</a:t>
            </a:r>
          </a:p>
          <a:p>
            <a:pPr lvl="1"/>
            <a:r>
              <a:rPr lang="en-US" altLang="en-US" dirty="0"/>
              <a:t>Have a global reach, connecting with international social and political movements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24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kinds of relationships are important for health?</a:t>
            </a:r>
          </a:p>
          <a:p>
            <a:r>
              <a:rPr lang="en-US" dirty="0"/>
              <a:t>How do people attract and find intimate partners?</a:t>
            </a:r>
          </a:p>
          <a:p>
            <a:r>
              <a:rPr lang="en-US" dirty="0"/>
              <a:t>What makes people fall in love and fall out of love?</a:t>
            </a:r>
          </a:p>
          <a:p>
            <a:r>
              <a:rPr lang="en-US" dirty="0"/>
              <a:t>What are different communication skills and styles?</a:t>
            </a:r>
          </a:p>
          <a:p>
            <a:r>
              <a:rPr lang="en-US" dirty="0"/>
              <a:t>What are the differences between </a:t>
            </a:r>
            <a:r>
              <a:rPr lang="en-US" i="1" dirty="0"/>
              <a:t>sex</a:t>
            </a:r>
            <a:r>
              <a:rPr lang="en-US" dirty="0"/>
              <a:t> and </a:t>
            </a:r>
            <a:r>
              <a:rPr lang="en-US" i="1" dirty="0"/>
              <a:t>gender</a:t>
            </a:r>
            <a:r>
              <a:rPr lang="en-US" dirty="0"/>
              <a:t>?</a:t>
            </a:r>
          </a:p>
          <a:p>
            <a:r>
              <a:rPr lang="en-US" dirty="0"/>
              <a:t>What are different types of relationship choices?</a:t>
            </a:r>
          </a:p>
          <a:p>
            <a:r>
              <a:rPr lang="en-US" dirty="0"/>
              <a:t>What are the benefits of connecting with a community?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39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685800" y="2514600"/>
            <a:ext cx="7772400" cy="1362075"/>
          </a:xfrm>
        </p:spPr>
        <p:txBody>
          <a:bodyPr anchor="ctr"/>
          <a:lstStyle/>
          <a:p>
            <a:pPr algn="ctr"/>
            <a:r>
              <a:rPr lang="en-US" cap="none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39898023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Descriptions for Unsighted Students</a:t>
            </a:r>
          </a:p>
        </p:txBody>
      </p:sp>
    </p:spTree>
    <p:extLst>
      <p:ext uri="{BB962C8B-B14F-4D97-AF65-F5344CB8AC3E}">
        <p14:creationId xmlns:p14="http://schemas.microsoft.com/office/powerpoint/2010/main" val="22156575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052" y="402100"/>
            <a:ext cx="8311896" cy="872202"/>
          </a:xfrm>
        </p:spPr>
        <p:txBody>
          <a:bodyPr/>
          <a:lstStyle/>
          <a:p>
            <a:r>
              <a:rPr lang="en-US" sz="2800" b="1" dirty="0">
                <a:solidFill>
                  <a:schemeClr val="bg2"/>
                </a:solidFill>
              </a:rPr>
              <a:t>Figure 3.1 </a:t>
            </a:r>
            <a:r>
              <a:rPr lang="en-US" sz="2800" b="1" dirty="0"/>
              <a:t>Sternberg’s Triangular Theory </a:t>
            </a:r>
            <a:r>
              <a:rPr lang="en-US" sz="2800" b="1" dirty="0">
                <a:solidFill>
                  <a:schemeClr val="bg2"/>
                </a:solidFill>
              </a:rPr>
              <a:t>Text Alternative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idx="1"/>
          </p:nvPr>
        </p:nvSpPr>
        <p:spPr>
          <a:xfrm>
            <a:off x="457200" y="1447801"/>
            <a:ext cx="8229600" cy="5029199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200" dirty="0"/>
              <a:t>Intimacy alone produces liking, or friendship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Passion alone produces infatuation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Commitment alone produces a dutiful relationship that many would consider empty love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Intimacy and passion combined produce romantic love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Intimacy and commitment combined, but without passion, produce companionate love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Passion and commitment combined, but without intimacy, produce fatuous love, a love that has probably developed rapidly and has little substance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The three components together—intimacy, passion, and commitment—produce consummate love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889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Friendships and Other Kinds of Relationships</a:t>
            </a:r>
          </a:p>
        </p:txBody>
      </p:sp>
      <p:sp>
        <p:nvSpPr>
          <p:cNvPr id="7171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Friendship is a reciprocal relationship based on mutual liking and caring, respect and trust, interest and companionship</a:t>
            </a:r>
          </a:p>
          <a:p>
            <a:pPr lvl="1" eaLnBrk="1" hangingPunct="1"/>
            <a:r>
              <a:rPr lang="en-US" altLang="en-US" dirty="0"/>
              <a:t>Considered longer-lasting and more stable when compared to romantic relationships</a:t>
            </a:r>
          </a:p>
          <a:p>
            <a:pPr lvl="1" eaLnBrk="1" hangingPunct="1"/>
            <a:r>
              <a:rPr lang="en-US" altLang="en-US" dirty="0"/>
              <a:t>Offers a psychological and emotional buffer against stress, anxiety, and depression</a:t>
            </a:r>
          </a:p>
          <a:p>
            <a:pPr eaLnBrk="1" hangingPunct="1"/>
            <a:r>
              <a:rPr lang="en-US" altLang="en-US" dirty="0"/>
              <a:t>Networks that provide social support also increase one’s sense of self-worth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Strengths of Successful Partnerships (1 of 2)</a:t>
            </a:r>
          </a:p>
        </p:txBody>
      </p:sp>
      <p:sp>
        <p:nvSpPr>
          <p:cNvPr id="8195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Intimate relationships with a partner have similarities to friendships, but also other qualities</a:t>
            </a:r>
          </a:p>
          <a:p>
            <a:pPr lvl="1"/>
            <a:r>
              <a:rPr lang="en-US" altLang="en-US" dirty="0"/>
              <a:t>More exclusive</a:t>
            </a:r>
          </a:p>
          <a:p>
            <a:pPr lvl="1"/>
            <a:r>
              <a:rPr lang="en-US" altLang="en-US" dirty="0"/>
              <a:t>Deeper levels of connection and caring</a:t>
            </a:r>
          </a:p>
          <a:p>
            <a:pPr lvl="1"/>
            <a:r>
              <a:rPr lang="en-US" altLang="en-US" dirty="0"/>
              <a:t>Sexual component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Strengths of Successful Partnerships (2 of 2)</a:t>
            </a:r>
            <a:endParaRPr lang="en-US" sz="1400" dirty="0"/>
          </a:p>
        </p:txBody>
      </p:sp>
      <p:sp>
        <p:nvSpPr>
          <p:cNvPr id="6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characteristics of successful partnerships:</a:t>
            </a:r>
          </a:p>
          <a:p>
            <a:pPr lvl="1">
              <a:spcBef>
                <a:spcPts val="500"/>
              </a:spcBef>
            </a:pPr>
            <a:r>
              <a:rPr lang="en-US" sz="2300" dirty="0"/>
              <a:t>Independence and maturity</a:t>
            </a:r>
          </a:p>
          <a:p>
            <a:pPr lvl="1">
              <a:spcBef>
                <a:spcPts val="500"/>
              </a:spcBef>
            </a:pPr>
            <a:r>
              <a:rPr lang="en-US" sz="2300" dirty="0"/>
              <a:t>Self-esteem and mutual respect</a:t>
            </a:r>
          </a:p>
          <a:p>
            <a:pPr lvl="1">
              <a:spcBef>
                <a:spcPts val="500"/>
              </a:spcBef>
            </a:pPr>
            <a:r>
              <a:rPr lang="en-US" sz="2300" dirty="0"/>
              <a:t>Understanding of the importance of good communication</a:t>
            </a:r>
          </a:p>
          <a:p>
            <a:pPr lvl="1">
              <a:spcBef>
                <a:spcPts val="500"/>
              </a:spcBef>
            </a:pPr>
            <a:r>
              <a:rPr lang="en-US" sz="2300" dirty="0"/>
              <a:t>Open expression of sexual affection and respect</a:t>
            </a:r>
          </a:p>
          <a:p>
            <a:pPr lvl="1">
              <a:spcBef>
                <a:spcPts val="500"/>
              </a:spcBef>
            </a:pPr>
            <a:r>
              <a:rPr lang="en-US" sz="2300" dirty="0"/>
              <a:t>Enjoyment of time together and time alone</a:t>
            </a:r>
          </a:p>
          <a:p>
            <a:pPr lvl="1">
              <a:spcBef>
                <a:spcPts val="500"/>
              </a:spcBef>
            </a:pPr>
            <a:r>
              <a:rPr lang="en-US" sz="2300" dirty="0"/>
              <a:t>Acknowledge strengths and failings</a:t>
            </a:r>
          </a:p>
          <a:p>
            <a:pPr lvl="1">
              <a:spcBef>
                <a:spcPts val="500"/>
              </a:spcBef>
            </a:pPr>
            <a:r>
              <a:rPr lang="en-US" sz="2300" dirty="0"/>
              <a:t>Assertive and flexible in wants and needs</a:t>
            </a:r>
          </a:p>
          <a:p>
            <a:pPr lvl="1">
              <a:spcBef>
                <a:spcPts val="500"/>
              </a:spcBef>
            </a:pPr>
            <a:r>
              <a:rPr lang="en-US" sz="2300" dirty="0"/>
              <a:t>Handle conflict constructively </a:t>
            </a:r>
          </a:p>
          <a:p>
            <a:pPr lvl="1">
              <a:spcBef>
                <a:spcPts val="500"/>
              </a:spcBef>
            </a:pPr>
            <a:r>
              <a:rPr lang="en-US" sz="2300" dirty="0"/>
              <a:t>Friends as well as lovers, with a focus on unselfish caring</a:t>
            </a:r>
          </a:p>
          <a:p>
            <a:pPr lvl="1">
              <a:spcBef>
                <a:spcPts val="500"/>
              </a:spcBef>
            </a:pPr>
            <a:r>
              <a:rPr lang="en-US" sz="2300" dirty="0"/>
              <a:t>Good relationships with family and friends</a:t>
            </a:r>
          </a:p>
          <a:p>
            <a:pPr lvl="1">
              <a:spcBef>
                <a:spcPts val="500"/>
              </a:spcBef>
            </a:pPr>
            <a:r>
              <a:rPr lang="en-US" sz="2300" dirty="0"/>
              <a:t>Shared spiritual values</a:t>
            </a:r>
          </a:p>
        </p:txBody>
      </p:sp>
      <p:sp>
        <p:nvSpPr>
          <p:cNvPr id="7" name="Text Placeholder 6" hidden="1">
            <a:extLst>
              <a:ext uri="{FF2B5EF4-FFF2-40B4-BE49-F238E27FC236}">
                <a16:creationId xmlns:a16="http://schemas.microsoft.com/office/drawing/2014/main" id="{5B922064-E78C-432B-9474-6BF4F5CE70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Attraction</a:t>
            </a:r>
          </a:p>
        </p:txBody>
      </p:sp>
      <p:sp>
        <p:nvSpPr>
          <p:cNvPr id="10243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People seem to use a systematic screening process when deciding if someone could be a potential partner</a:t>
            </a:r>
          </a:p>
          <a:p>
            <a:pPr eaLnBrk="1" hangingPunct="1"/>
            <a:r>
              <a:rPr lang="en-US" altLang="en-US" dirty="0"/>
              <a:t>Factors that promote attraction:</a:t>
            </a:r>
          </a:p>
          <a:p>
            <a:pPr lvl="1" eaLnBrk="1" hangingPunct="1"/>
            <a:r>
              <a:rPr lang="en-US" altLang="en-US" dirty="0"/>
              <a:t>Proximity—or, sometimes determined by proximity, familiarity</a:t>
            </a:r>
          </a:p>
          <a:p>
            <a:pPr lvl="1" eaLnBrk="1" hangingPunct="1"/>
            <a:r>
              <a:rPr lang="en-US" altLang="en-US" dirty="0"/>
              <a:t>Physical attractiveness</a:t>
            </a:r>
          </a:p>
          <a:p>
            <a:pPr lvl="1" eaLnBrk="1" hangingPunct="1"/>
            <a:r>
              <a:rPr lang="en-US" altLang="en-US" dirty="0"/>
              <a:t>Similar characteristics, including values and attitudes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 of Finding a Partner: Dating and More</a:t>
            </a:r>
          </a:p>
        </p:txBody>
      </p:sp>
      <p:sp>
        <p:nvSpPr>
          <p:cNvPr id="11267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Indirectness is not an effective strategy</a:t>
            </a:r>
          </a:p>
          <a:p>
            <a:pPr lvl="1"/>
            <a:r>
              <a:rPr lang="en-US" altLang="en-US" dirty="0"/>
              <a:t>People who are straightforward and respectful in developing a relationship are more likely to get a positive response</a:t>
            </a:r>
          </a:p>
          <a:p>
            <a:r>
              <a:rPr lang="en-US" altLang="en-US" dirty="0"/>
              <a:t>Partners are often found through social connections</a:t>
            </a:r>
          </a:p>
          <a:p>
            <a:r>
              <a:rPr lang="en-US" altLang="en-US" dirty="0"/>
              <a:t>Internet is playing a larger role</a:t>
            </a:r>
          </a:p>
          <a:p>
            <a:pPr lvl="1"/>
            <a:r>
              <a:rPr lang="en-US" altLang="en-US" dirty="0"/>
              <a:t>Enlarges the pool of potential partners</a:t>
            </a:r>
          </a:p>
          <a:p>
            <a:pPr lvl="1"/>
            <a:r>
              <a:rPr lang="en-US" altLang="en-US" dirty="0"/>
              <a:t>Online social networking</a:t>
            </a:r>
          </a:p>
          <a:p>
            <a:pPr lvl="1"/>
            <a:r>
              <a:rPr lang="en-US" altLang="en-US" dirty="0"/>
              <a:t>Importance of caution: How much do you really know about the person?</a:t>
            </a:r>
          </a:p>
        </p:txBody>
      </p:sp>
      <p:sp>
        <p:nvSpPr>
          <p:cNvPr id="11" name="Text Placeholder 10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What Is Love?</a:t>
            </a:r>
          </a:p>
        </p:txBody>
      </p:sp>
      <p:sp>
        <p:nvSpPr>
          <p:cNvPr id="12291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i="1" dirty="0"/>
              <a:t>Similarity theory</a:t>
            </a:r>
            <a:r>
              <a:rPr lang="en-US" altLang="en-US" dirty="0"/>
              <a:t> is based on the concept that we fall in love with people who are similar to us in important ways </a:t>
            </a:r>
          </a:p>
          <a:p>
            <a:pPr eaLnBrk="1" hangingPunct="1"/>
            <a:r>
              <a:rPr lang="en-US" altLang="en-US" i="1" dirty="0"/>
              <a:t>Social exchange theory</a:t>
            </a:r>
            <a:r>
              <a:rPr lang="en-US" altLang="en-US" dirty="0"/>
              <a:t> suggests that falling in love and choosing a partner are based on the exchange of “commodities”</a:t>
            </a:r>
          </a:p>
          <a:p>
            <a:pPr lvl="1" eaLnBrk="1" hangingPunct="1"/>
            <a:r>
              <a:rPr lang="en-US" altLang="en-US" dirty="0"/>
              <a:t>Love, status, property, services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016_Teague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6_Teague" id="{1D856D90-F7AF-43C1-9FD4-146337462AFA}" vid="{E25E97A5-B454-4F42-A429-7008F01AA60D}"/>
    </a:ext>
  </a:extLst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2016_Teague</Template>
  <TotalTime>587</TotalTime>
  <Words>1872</Words>
  <Application>Microsoft Office PowerPoint</Application>
  <PresentationFormat>On-screen Show (4:3)</PresentationFormat>
  <Paragraphs>208</Paragraphs>
  <Slides>34</Slides>
  <Notes>3</Notes>
  <HiddenSlides>2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34</vt:i4>
      </vt:variant>
    </vt:vector>
  </HeadingPairs>
  <TitlesOfParts>
    <vt:vector size="44" baseType="lpstr">
      <vt:lpstr>Arial</vt:lpstr>
      <vt:lpstr>Calibri</vt:lpstr>
      <vt:lpstr>Vectipede Rg</vt:lpstr>
      <vt:lpstr>2016_Teague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3: Social Connections</vt:lpstr>
      <vt:lpstr>Healthy Personal Relationships</vt:lpstr>
      <vt:lpstr>A Healthy Sense of Self</vt:lpstr>
      <vt:lpstr>Friendships and Other Kinds of Relationships</vt:lpstr>
      <vt:lpstr>Strengths of Successful Partnerships (1 of 2)</vt:lpstr>
      <vt:lpstr>Strengths of Successful Partnerships (2 of 2)</vt:lpstr>
      <vt:lpstr>Attraction</vt:lpstr>
      <vt:lpstr>The Process of Finding a Partner: Dating and More</vt:lpstr>
      <vt:lpstr>What Is Love?</vt:lpstr>
      <vt:lpstr>The Course of Love</vt:lpstr>
      <vt:lpstr>Sternberg’s Love Triangle</vt:lpstr>
      <vt:lpstr>Figure 3.1 Sternberg’s triangular theory of love.</vt:lpstr>
      <vt:lpstr>Nonverbal Behavior and Metamessages</vt:lpstr>
      <vt:lpstr>Building Communication Skills</vt:lpstr>
      <vt:lpstr>Table 3.1 Gender Differences in Communication</vt:lpstr>
      <vt:lpstr>Sex and Gender</vt:lpstr>
      <vt:lpstr>Gender Roles and Gender Identities</vt:lpstr>
      <vt:lpstr>Sexual Orientation</vt:lpstr>
      <vt:lpstr>Marriage</vt:lpstr>
      <vt:lpstr>Gay and Lesbian Partnerships</vt:lpstr>
      <vt:lpstr>Cohabitation</vt:lpstr>
      <vt:lpstr>Divorce</vt:lpstr>
      <vt:lpstr>Blended Families</vt:lpstr>
      <vt:lpstr>Singlehood</vt:lpstr>
      <vt:lpstr>Keeping Your Relationships Strong and Vital</vt:lpstr>
      <vt:lpstr>Communities</vt:lpstr>
      <vt:lpstr>Community Starts Within</vt:lpstr>
      <vt:lpstr>Finding a Community That Works for You (1 of 3)</vt:lpstr>
      <vt:lpstr>Finding a Community That Works for You (2 of 3)</vt:lpstr>
      <vt:lpstr>Finding a Community That Works for You (3 of 3)</vt:lpstr>
      <vt:lpstr>Review</vt:lpstr>
      <vt:lpstr>Accessibility Content: Text Alternatives For Images</vt:lpstr>
      <vt:lpstr>Appendix A</vt:lpstr>
      <vt:lpstr>Figure 3.1 Sternberg’s Triangular Theory Text Alternative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Social Connections</dc:title>
  <dc:creator>bekbek</dc:creator>
  <cp:lastModifiedBy>Jayachandran Raja</cp:lastModifiedBy>
  <cp:revision>77</cp:revision>
  <dcterms:created xsi:type="dcterms:W3CDTF">2012-06-27T21:54:55Z</dcterms:created>
  <dcterms:modified xsi:type="dcterms:W3CDTF">2018-10-09T09:02:26Z</dcterms:modified>
</cp:coreProperties>
</file>