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 id="2147483772" r:id="rId2"/>
    <p:sldMasterId id="2147483789" r:id="rId3"/>
    <p:sldMasterId id="2147483812" r:id="rId4"/>
    <p:sldMasterId id="2147483834" r:id="rId5"/>
    <p:sldMasterId id="2147483839" r:id="rId6"/>
    <p:sldMasterId id="2147483844" r:id="rId7"/>
    <p:sldMasterId id="2147483847" r:id="rId8"/>
  </p:sldMasterIdLst>
  <p:notesMasterIdLst>
    <p:notesMasterId r:id="rId55"/>
  </p:notesMasterIdLst>
  <p:handoutMasterIdLst>
    <p:handoutMasterId r:id="rId56"/>
  </p:handoutMasterIdLst>
  <p:sldIdLst>
    <p:sldId id="306" r:id="rId9"/>
    <p:sldId id="257" r:id="rId10"/>
    <p:sldId id="258" r:id="rId11"/>
    <p:sldId id="259" r:id="rId12"/>
    <p:sldId id="261" r:id="rId13"/>
    <p:sldId id="260" r:id="rId14"/>
    <p:sldId id="262" r:id="rId15"/>
    <p:sldId id="296" r:id="rId16"/>
    <p:sldId id="263" r:id="rId17"/>
    <p:sldId id="264" r:id="rId18"/>
    <p:sldId id="265" r:id="rId19"/>
    <p:sldId id="266" r:id="rId20"/>
    <p:sldId id="267" r:id="rId21"/>
    <p:sldId id="268" r:id="rId22"/>
    <p:sldId id="270" r:id="rId23"/>
    <p:sldId id="271" r:id="rId24"/>
    <p:sldId id="301" r:id="rId25"/>
    <p:sldId id="304" r:id="rId26"/>
    <p:sldId id="272" r:id="rId27"/>
    <p:sldId id="273" r:id="rId28"/>
    <p:sldId id="274" r:id="rId29"/>
    <p:sldId id="276" r:id="rId30"/>
    <p:sldId id="277" r:id="rId31"/>
    <p:sldId id="278" r:id="rId32"/>
    <p:sldId id="279" r:id="rId33"/>
    <p:sldId id="280" r:id="rId34"/>
    <p:sldId id="281" r:id="rId35"/>
    <p:sldId id="282" r:id="rId36"/>
    <p:sldId id="283" r:id="rId37"/>
    <p:sldId id="284" r:id="rId38"/>
    <p:sldId id="286" r:id="rId39"/>
    <p:sldId id="287" r:id="rId40"/>
    <p:sldId id="288" r:id="rId41"/>
    <p:sldId id="298" r:id="rId42"/>
    <p:sldId id="289" r:id="rId43"/>
    <p:sldId id="299" r:id="rId44"/>
    <p:sldId id="290" r:id="rId45"/>
    <p:sldId id="291" r:id="rId46"/>
    <p:sldId id="302" r:id="rId47"/>
    <p:sldId id="292" r:id="rId48"/>
    <p:sldId id="305" r:id="rId49"/>
    <p:sldId id="293" r:id="rId50"/>
    <p:sldId id="294" r:id="rId51"/>
    <p:sldId id="295" r:id="rId52"/>
    <p:sldId id="303" r:id="rId53"/>
    <p:sldId id="300"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69" autoAdjust="0"/>
    <p:restoredTop sz="86421" autoAdjust="0"/>
  </p:normalViewPr>
  <p:slideViewPr>
    <p:cSldViewPr>
      <p:cViewPr varScale="1">
        <p:scale>
          <a:sx n="97" d="100"/>
          <a:sy n="97" d="100"/>
        </p:scale>
        <p:origin x="1596" y="72"/>
      </p:cViewPr>
      <p:guideLst>
        <p:guide orient="horz" pos="2160"/>
        <p:guide pos="2880"/>
      </p:guideLst>
    </p:cSldViewPr>
  </p:slideViewPr>
  <p:outlineViewPr>
    <p:cViewPr>
      <p:scale>
        <a:sx n="33" d="100"/>
        <a:sy n="33" d="100"/>
      </p:scale>
      <p:origin x="0" y="-3730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286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latin typeface="Arial" charset="0"/>
                <a:cs typeface="Arial"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050234C8-E6B3-4121-B446-77EF0C9F4A4A}" type="datetimeFigureOut">
              <a:rPr lang="en-US"/>
              <a:pPr>
                <a:defRPr/>
              </a:pPr>
              <a:t>10/8/2018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dirty="0">
                <a:latin typeface="Arial" charset="0"/>
                <a:cs typeface="Arial"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7F6A15A-DC5A-468A-AE00-5887F5813940}" type="slidenum">
              <a:rPr lang="en-US" altLang="en-US"/>
              <a:pPr/>
              <a:t>‹#›</a:t>
            </a:fld>
            <a:endParaRPr lang="en-US" altLang="en-US" dirty="0"/>
          </a:p>
        </p:txBody>
      </p:sp>
    </p:spTree>
    <p:extLst>
      <p:ext uri="{BB962C8B-B14F-4D97-AF65-F5344CB8AC3E}">
        <p14:creationId xmlns:p14="http://schemas.microsoft.com/office/powerpoint/2010/main" val="1971662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6CF19FC-B321-40A2-9AB6-3E64D6400E06}"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4D96703F-228F-446E-9FD0-59A958830768}" type="slidenum">
              <a:rPr lang="en-US" altLang="en-US"/>
              <a:pPr/>
              <a:t>‹#›</a:t>
            </a:fld>
            <a:endParaRPr lang="en-US" altLang="en-US" dirty="0"/>
          </a:p>
        </p:txBody>
      </p:sp>
    </p:spTree>
    <p:extLst>
      <p:ext uri="{BB962C8B-B14F-4D97-AF65-F5344CB8AC3E}">
        <p14:creationId xmlns:p14="http://schemas.microsoft.com/office/powerpoint/2010/main" val="4381141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2302948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226063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09424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9E5462F7-4A47-4465-8A53-1E107DF1E946}" type="slidenum">
              <a:rPr lang="en-US" altLang="en-US" smtClean="0"/>
              <a:pPr/>
              <a:t>‹#›</a:t>
            </a:fld>
            <a:endParaRPr lang="en-US" altLang="en-US" dirty="0"/>
          </a:p>
        </p:txBody>
      </p:sp>
    </p:spTree>
    <p:extLst>
      <p:ext uri="{BB962C8B-B14F-4D97-AF65-F5344CB8AC3E}">
        <p14:creationId xmlns:p14="http://schemas.microsoft.com/office/powerpoint/2010/main" val="1515813239"/>
      </p:ext>
    </p:extLst>
  </p:cSld>
  <p:clrMapOvr>
    <a:masterClrMapping/>
  </p:clrMapOvr>
  <p:transition/>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E8F42354-D79D-4526-95AB-A7190D639873}"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305951025"/>
      </p:ext>
    </p:extLst>
  </p:cSld>
  <p:clrMapOvr>
    <a:masterClrMapping/>
  </p:clrMapOvr>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1946334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buNone/>
              <a:defRPr sz="2800"/>
            </a:lvl1pPr>
            <a:lvl2pPr marL="283464" indent="-283464">
              <a:buFont typeface="Arial" panose="020B0604020202020204" pitchFamily="34" charset="0"/>
              <a:buChar char="•"/>
              <a:defRPr sz="2400"/>
            </a:lvl2pPr>
            <a:lvl3pPr marL="576072">
              <a:defRPr sz="2000"/>
            </a:lvl3pPr>
            <a:lvl4pPr marL="1024128" indent="-228600">
              <a:buFont typeface="Arial" panose="020B0604020202020204" pitchFamily="34" charset="0"/>
              <a:buChar char="•"/>
              <a:defRPr sz="1800"/>
            </a:lvl4pPr>
            <a:lvl5pPr marL="1828800" indent="0">
              <a:buNone/>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9182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68074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10891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71267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63316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359201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611895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81571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75029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3200" b="0">
                <a:solidFill>
                  <a:schemeClr val="bg1"/>
                </a:solidFill>
                <a:latin typeface="+mn-lt"/>
              </a:defRPr>
            </a:lvl1pPr>
            <a:lvl2pPr marL="457200" indent="0" algn="r">
              <a:buNone/>
              <a:defRPr sz="3200" b="0">
                <a:solidFill>
                  <a:schemeClr val="bg1"/>
                </a:solidFill>
                <a:latin typeface="+mn-lt"/>
              </a:defRPr>
            </a:lvl2pPr>
            <a:lvl3pPr marL="914400" indent="0" algn="r">
              <a:buNone/>
              <a:defRPr sz="3200" b="0">
                <a:solidFill>
                  <a:schemeClr val="bg1"/>
                </a:solidFill>
                <a:latin typeface="+mn-lt"/>
              </a:defRPr>
            </a:lvl3pPr>
            <a:lvl4pPr marL="1371600" indent="0" algn="r">
              <a:buNone/>
              <a:defRPr sz="3200" b="0">
                <a:solidFill>
                  <a:schemeClr val="bg1"/>
                </a:solidFill>
                <a:latin typeface="+mn-lt"/>
              </a:defRPr>
            </a:lvl4pPr>
            <a:lvl5pPr marL="1828800" indent="0" algn="r">
              <a:buNone/>
              <a:defRPr sz="3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3560400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66098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624542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280304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110698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768141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708413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3188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9573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990204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31398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8782092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99920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39708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683052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09116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024164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391528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76322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48676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534483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92848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7523027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063618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59121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905496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978877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064991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813494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949185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047734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37596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272308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697116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548282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239019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6962677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66809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138149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84608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95547592"/>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7557596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FontTx/>
              <a:buNone/>
              <a:defRPr sz="2800"/>
            </a:lvl1pPr>
            <a:lvl2pPr marL="285750" indent="-285750">
              <a:buFont typeface="Arial" panose="020B0604020202020204" pitchFamily="34" charset="0"/>
              <a:buChar char="•"/>
              <a:defRPr sz="2400"/>
            </a:lvl2pPr>
            <a:lvl3pPr marL="576072" indent="-228600">
              <a:defRPr sz="2000"/>
            </a:lvl3pPr>
            <a:lvl4pPr marL="1024128" indent="-285750">
              <a:buFont typeface="Arial" panose="020B0604020202020204" pitchFamily="34" charset="0"/>
              <a:buChar char="•"/>
              <a:defRPr sz="1800"/>
            </a:lvl4pPr>
            <a:lvl5pPr marL="1828800" indent="0">
              <a:buNone/>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1622765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08497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283201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350758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a:defRPr sz="2000"/>
            </a:lvl3pPr>
            <a:lvl4pPr marL="1024128" indent="-228600">
              <a:buFont typeface="Arial" panose="020B0604020202020204" pitchFamily="34" charset="0"/>
              <a:buChar char="•"/>
              <a:defRPr sz="1800"/>
            </a:lvl4pPr>
            <a:lvl5pPr marL="1828800" indent="0">
              <a:buNone/>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1143000"/>
            <a:ext cx="4038600" cy="5410201"/>
          </a:xfrm>
          <a:prstGeom prst="rect">
            <a:avLst/>
          </a:prstGeom>
        </p:spPr>
        <p:txBody>
          <a:bodyPr/>
          <a:lstStyle>
            <a:lvl1pPr marL="0" indent="0">
              <a:buNone/>
              <a:defRPr sz="2800"/>
            </a:lvl1pPr>
            <a:lvl2pPr marL="283464" indent="-283464">
              <a:buFont typeface="Arial" panose="020B0604020202020204" pitchFamily="34" charset="0"/>
              <a:buChar char="•"/>
              <a:defRPr sz="2400"/>
            </a:lvl2pPr>
            <a:lvl3pPr marL="576072">
              <a:defRPr sz="2000"/>
            </a:lvl3pPr>
            <a:lvl4pPr marL="1024128" indent="-228600">
              <a:buFont typeface="Arial" panose="020B0604020202020204" pitchFamily="34" charset="0"/>
              <a:buChar char="•"/>
              <a:defRPr sz="1800"/>
            </a:lvl4pPr>
            <a:lvl5pPr marL="1828800" indent="0">
              <a:buNone/>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169734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056424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791383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5331353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2485384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1516169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755058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0251251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391182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055109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8319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08061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8064256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2276023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90872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203300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621546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40777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687052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18287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044143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630068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438292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922315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8718687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6467818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890674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8750358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8190823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90038589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55013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596777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743068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543899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0879397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0746379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782820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3983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88966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8542435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9014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12067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3.gi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5" Type="http://schemas.openxmlformats.org/officeDocument/2006/relationships/theme" Target="../theme/theme5.xml"/><Relationship Id="rId4"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5" Type="http://schemas.openxmlformats.org/officeDocument/2006/relationships/theme" Target="../theme/theme6.xml"/><Relationship Id="rId4" Type="http://schemas.openxmlformats.org/officeDocument/2006/relationships/slideLayout" Target="../slideLayouts/slideLayout82.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4.xml"/><Relationship Id="rId1" Type="http://schemas.openxmlformats.org/officeDocument/2006/relationships/slideLayout" Target="../slideLayouts/slideLayout8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21" Type="http://schemas.openxmlformats.org/officeDocument/2006/relationships/image" Target="../media/image2.png"/><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image" Target="../media/image1.pn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theme" Target="../theme/theme8.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64759540"/>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84059279"/>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371111943"/>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 id="2147483806" r:id="rId17"/>
    <p:sldLayoutId id="2147483807" r:id="rId18"/>
    <p:sldLayoutId id="2147483808" r:id="rId19"/>
    <p:sldLayoutId id="2147483809" r:id="rId20"/>
    <p:sldLayoutId id="2147483810" r:id="rId21"/>
    <p:sldLayoutId id="2147483811"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752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r>
              <a:rPr lang="en-US" sz="3200" kern="1200" dirty="0">
                <a:solidFill>
                  <a:schemeClr val="bg1"/>
                </a:solidFill>
                <a:effectLst/>
                <a:latin typeface="+mn-lt"/>
                <a:ea typeface="+mn-ea"/>
                <a:cs typeface="+mn-cs"/>
              </a:rPr>
              <a:t>.</a:t>
            </a:r>
          </a:p>
        </p:txBody>
      </p:sp>
    </p:spTree>
    <p:extLst>
      <p:ext uri="{BB962C8B-B14F-4D97-AF65-F5344CB8AC3E}">
        <p14:creationId xmlns:p14="http://schemas.microsoft.com/office/powerpoint/2010/main" val="1265477261"/>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544862380"/>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65928165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335510231"/>
      </p:ext>
    </p:extLst>
  </p:cSld>
  <p:clrMap bg1="lt1" tx1="dk1" bg2="lt2" tx2="dk2" accent1="accent1" accent2="accent2" accent3="accent3" accent4="accent4" accent5="accent5" accent6="accent6" hlink="hlink" folHlink="folHlink"/>
  <p:sldLayoutIdLst>
    <p:sldLayoutId id="2147483845" r:id="rId1"/>
    <p:sldLayoutId id="2147483846"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580406608"/>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 id="2147483863" r:id="rId16"/>
    <p:sldLayoutId id="2147483864" r:id="rId17"/>
    <p:sldLayoutId id="2147483865" r:id="rId18"/>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2: Mental Health and Stress</a:t>
            </a:r>
          </a:p>
        </p:txBody>
      </p:sp>
      <p:sp>
        <p:nvSpPr>
          <p:cNvPr id="3075" name="Subtitle 2"/>
          <p:cNvSpPr>
            <a:spLocks noGrp="1"/>
          </p:cNvSpPr>
          <p:nvPr>
            <p:ph type="body" sz="quarter" idx="10"/>
          </p:nvPr>
        </p:nvSpPr>
        <p:spPr>
          <a:xfrm>
            <a:off x="3276600" y="4210050"/>
            <a:ext cx="5638800" cy="692727"/>
          </a:xfrm>
        </p:spPr>
        <p:txBody>
          <a:bodyPr/>
          <a:lstStyle/>
          <a:p>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1050780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Emotional </a:t>
            </a:r>
            <a:r>
              <a:rPr lang="en-US" altLang="en-US" dirty="0" smtClean="0"/>
              <a:t>Intelligence (2 of 2)</a:t>
            </a:r>
            <a:endParaRPr lang="en-US" altLang="en-US" dirty="0"/>
          </a:p>
        </p:txBody>
      </p:sp>
      <p:sp>
        <p:nvSpPr>
          <p:cNvPr id="12291" name="Text Placeholder 2"/>
          <p:cNvSpPr>
            <a:spLocks noGrp="1"/>
          </p:cNvSpPr>
          <p:nvPr>
            <p:ph idx="1"/>
          </p:nvPr>
        </p:nvSpPr>
        <p:spPr/>
        <p:txBody>
          <a:bodyPr/>
          <a:lstStyle/>
          <a:p>
            <a:r>
              <a:rPr lang="en-US" altLang="en-US" dirty="0"/>
              <a:t>People who are emotionally intelligent can:</a:t>
            </a:r>
          </a:p>
          <a:p>
            <a:pPr lvl="1"/>
            <a:r>
              <a:rPr lang="en-US" altLang="en-US" dirty="0"/>
              <a:t>Recognize, name, and understand their emotions</a:t>
            </a:r>
          </a:p>
          <a:p>
            <a:pPr lvl="1"/>
            <a:r>
              <a:rPr lang="en-US" altLang="en-US" dirty="0"/>
              <a:t>Manage their emotions and control their moods</a:t>
            </a:r>
          </a:p>
          <a:p>
            <a:pPr lvl="1"/>
            <a:r>
              <a:rPr lang="en-US" altLang="en-US" dirty="0"/>
              <a:t>Motivate themselves</a:t>
            </a:r>
          </a:p>
          <a:p>
            <a:pPr lvl="1"/>
            <a:r>
              <a:rPr lang="en-US" altLang="en-US" dirty="0"/>
              <a:t>Recognize and respond to emotions in others</a:t>
            </a:r>
          </a:p>
          <a:p>
            <a:pPr lvl="1"/>
            <a:r>
              <a:rPr lang="en-US" altLang="en-US" dirty="0"/>
              <a:t>Be socially competent</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Bereavement and Healthy Grieving</a:t>
            </a:r>
          </a:p>
        </p:txBody>
      </p:sp>
      <p:sp>
        <p:nvSpPr>
          <p:cNvPr id="13315" name="Text Placeholder 2"/>
          <p:cNvSpPr>
            <a:spLocks noGrp="1"/>
          </p:cNvSpPr>
          <p:nvPr>
            <p:ph idx="1"/>
          </p:nvPr>
        </p:nvSpPr>
        <p:spPr/>
        <p:txBody>
          <a:bodyPr/>
          <a:lstStyle/>
          <a:p>
            <a:r>
              <a:rPr lang="en-US" altLang="en-US" dirty="0"/>
              <a:t>Grieving is a natural response to loss, often expressed by sadness, loneliness, anger, and guilt</a:t>
            </a:r>
          </a:p>
          <a:p>
            <a:pPr lvl="1"/>
            <a:r>
              <a:rPr lang="en-US" altLang="en-US" dirty="0"/>
              <a:t>Such intense emotions can have a negative impact on health</a:t>
            </a:r>
          </a:p>
          <a:p>
            <a:r>
              <a:rPr lang="en-US" altLang="en-US" dirty="0"/>
              <a:t>Bereavement typically involves four phases: numbness and shock; separation; disorganization; reorganization</a:t>
            </a:r>
          </a:p>
          <a:p>
            <a:r>
              <a:rPr lang="en-US" altLang="en-US" dirty="0"/>
              <a:t>Seeking support and keeping a journal can be part of the healing process</a:t>
            </a:r>
          </a:p>
          <a:p>
            <a:r>
              <a:rPr lang="en-US" altLang="en-US" dirty="0"/>
              <a:t>There is no right or wrong way to grieve and no specific timetable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Facing Death</a:t>
            </a:r>
          </a:p>
        </p:txBody>
      </p:sp>
      <p:sp>
        <p:nvSpPr>
          <p:cNvPr id="14339" name="Text Placeholder 2"/>
          <p:cNvSpPr>
            <a:spLocks noGrp="1"/>
          </p:cNvSpPr>
          <p:nvPr>
            <p:ph idx="1"/>
          </p:nvPr>
        </p:nvSpPr>
        <p:spPr/>
        <p:txBody>
          <a:bodyPr/>
          <a:lstStyle/>
          <a:p>
            <a:r>
              <a:rPr lang="en-US" altLang="en-US" dirty="0"/>
              <a:t>Kübler-Ross, in 1969, proposed stages people go through when in the process of dying</a:t>
            </a:r>
          </a:p>
          <a:p>
            <a:pPr marL="457200" lvl="1" indent="-457200">
              <a:buFont typeface="+mj-lt"/>
              <a:buAutoNum type="arabicPeriod"/>
            </a:pPr>
            <a:r>
              <a:rPr lang="en-US" altLang="en-US" dirty="0"/>
              <a:t>Denial and isolation</a:t>
            </a:r>
          </a:p>
          <a:p>
            <a:pPr marL="457200" lvl="1" indent="-457200">
              <a:buFont typeface="+mj-lt"/>
              <a:buAutoNum type="arabicPeriod"/>
            </a:pPr>
            <a:r>
              <a:rPr lang="en-US" altLang="en-US" dirty="0"/>
              <a:t>Anger</a:t>
            </a:r>
          </a:p>
          <a:p>
            <a:pPr marL="457200" lvl="1" indent="-457200">
              <a:buFont typeface="+mj-lt"/>
              <a:buAutoNum type="arabicPeriod"/>
            </a:pPr>
            <a:r>
              <a:rPr lang="en-US" altLang="en-US" dirty="0"/>
              <a:t>Bargaining</a:t>
            </a:r>
          </a:p>
          <a:p>
            <a:pPr marL="457200" lvl="1" indent="-457200">
              <a:buFont typeface="+mj-lt"/>
              <a:buAutoNum type="arabicPeriod"/>
            </a:pPr>
            <a:r>
              <a:rPr lang="en-US" altLang="en-US" dirty="0"/>
              <a:t>Depression</a:t>
            </a:r>
          </a:p>
          <a:p>
            <a:pPr marL="457200" lvl="1" indent="-457200">
              <a:buFont typeface="+mj-lt"/>
              <a:buAutoNum type="arabicPeriod"/>
            </a:pPr>
            <a:r>
              <a:rPr lang="en-US" altLang="en-US" dirty="0"/>
              <a:t>Acceptance</a:t>
            </a:r>
          </a:p>
          <a:p>
            <a:pPr lvl="1"/>
            <a:r>
              <a:rPr lang="en-US" altLang="en-US" dirty="0"/>
              <a:t>Stages are not linear; people experience them in different orders or may revisit stages</a:t>
            </a:r>
          </a:p>
          <a:p>
            <a:pPr lvl="1"/>
            <a:r>
              <a:rPr lang="en-US" altLang="en-US" dirty="0"/>
              <a:t>More modern approaches focus on ways to live with illness rather than prepare for death</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The Brain’s Role in </a:t>
            </a:r>
            <a:r>
              <a:rPr lang="en-US" altLang="en-US" dirty="0" smtClean="0"/>
              <a:t>Mental </a:t>
            </a:r>
            <a:r>
              <a:rPr lang="en-US" altLang="en-US" dirty="0"/>
              <a:t>Health and Illness</a:t>
            </a:r>
          </a:p>
        </p:txBody>
      </p:sp>
      <p:sp>
        <p:nvSpPr>
          <p:cNvPr id="3" name="Text Placeholder 2"/>
          <p:cNvSpPr>
            <a:spLocks noGrp="1"/>
          </p:cNvSpPr>
          <p:nvPr>
            <p:ph idx="1"/>
          </p:nvPr>
        </p:nvSpPr>
        <p:spPr/>
        <p:txBody>
          <a:bodyPr/>
          <a:lstStyle/>
          <a:p>
            <a:r>
              <a:rPr lang="en-US" dirty="0"/>
              <a:t>Brain is the central control station for human intelligence, feeling, and creativity</a:t>
            </a:r>
          </a:p>
          <a:p>
            <a:pPr lvl="1"/>
            <a:r>
              <a:rPr lang="en-US" altLang="en-US" dirty="0"/>
              <a:t>Brain and nervous system mediate all behavior, both normal and abnormal</a:t>
            </a:r>
          </a:p>
          <a:p>
            <a:r>
              <a:rPr lang="en-US" dirty="0"/>
              <a:t>Since the 1980s, knowledge of the structure and function of the brain has increased dramatically</a:t>
            </a:r>
          </a:p>
          <a:p>
            <a:r>
              <a:rPr lang="en-US" dirty="0"/>
              <a:t>Advances in imaging technologies (CAT scans, PET scans, MRIs, fMRIs) have allowed for many new discoveries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The Developing Brain</a:t>
            </a:r>
          </a:p>
        </p:txBody>
      </p:sp>
      <p:sp>
        <p:nvSpPr>
          <p:cNvPr id="16387" name="Text Placeholder 2"/>
          <p:cNvSpPr>
            <a:spLocks noGrp="1"/>
          </p:cNvSpPr>
          <p:nvPr>
            <p:ph idx="1"/>
          </p:nvPr>
        </p:nvSpPr>
        <p:spPr>
          <a:xfrm>
            <a:off x="457200" y="1600199"/>
            <a:ext cx="8305800" cy="4953001"/>
          </a:xfrm>
        </p:spPr>
        <p:txBody>
          <a:bodyPr/>
          <a:lstStyle/>
          <a:p>
            <a:r>
              <a:rPr lang="en-US" altLang="en-US" dirty="0"/>
              <a:t>By the age of 6, 95% of the brain is formed</a:t>
            </a:r>
          </a:p>
          <a:p>
            <a:r>
              <a:rPr lang="en-US" altLang="en-US" dirty="0"/>
              <a:t>Just before puberty, a growth spurt occurs in the </a:t>
            </a:r>
            <a:r>
              <a:rPr lang="en-US" altLang="en-US" b="1" dirty="0"/>
              <a:t>frontal cortex</a:t>
            </a:r>
            <a:r>
              <a:rPr lang="en-US" altLang="en-US" dirty="0"/>
              <a:t>, where the “executive functions” of planning, organization, and rational thinking are controlled</a:t>
            </a:r>
          </a:p>
          <a:p>
            <a:r>
              <a:rPr lang="en-US" altLang="en-US" dirty="0"/>
              <a:t>The limbic system becomes more powerful, while the prefrontal cortex that controls impulses does not mature until the 20s</a:t>
            </a:r>
          </a:p>
          <a:p>
            <a:r>
              <a:rPr lang="en-US" altLang="en-US" dirty="0"/>
              <a:t>By the early to mid-20s, a more mature adult brain has developed</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Mental Illness and the Brain</a:t>
            </a:r>
          </a:p>
        </p:txBody>
      </p:sp>
      <p:sp>
        <p:nvSpPr>
          <p:cNvPr id="18435" name="Text Placeholder 2"/>
          <p:cNvSpPr>
            <a:spLocks noGrp="1"/>
          </p:cNvSpPr>
          <p:nvPr>
            <p:ph idx="1"/>
          </p:nvPr>
        </p:nvSpPr>
        <p:spPr/>
        <p:txBody>
          <a:bodyPr/>
          <a:lstStyle/>
          <a:p>
            <a:r>
              <a:rPr lang="en-US" altLang="en-US" dirty="0"/>
              <a:t>Mental illnesses are diseases that </a:t>
            </a:r>
            <a:r>
              <a:rPr lang="en-US" altLang="en-US" dirty="0" smtClean="0"/>
              <a:t>affect</a:t>
            </a:r>
            <a:r>
              <a:rPr lang="en-US" altLang="en-US" dirty="0"/>
              <a:t/>
            </a:r>
            <a:br>
              <a:rPr lang="en-US" altLang="en-US" dirty="0"/>
            </a:br>
            <a:r>
              <a:rPr lang="en-US" altLang="en-US" dirty="0"/>
              <a:t>the brain</a:t>
            </a:r>
          </a:p>
          <a:p>
            <a:pPr lvl="1"/>
            <a:r>
              <a:rPr lang="en-US" altLang="en-US" dirty="0"/>
              <a:t>Mental disorders are caused by complex interactions</a:t>
            </a:r>
          </a:p>
          <a:p>
            <a:pPr lvl="2"/>
            <a:r>
              <a:rPr lang="en-US" altLang="en-US" dirty="0"/>
              <a:t>Biological factors, psychological processes, social influences, and cultural factors, especially during early childhood</a:t>
            </a:r>
          </a:p>
          <a:p>
            <a:pPr lvl="2"/>
            <a:r>
              <a:rPr lang="en-US" altLang="en-US" dirty="0"/>
              <a:t>Some have a genetic component</a:t>
            </a:r>
          </a:p>
          <a:p>
            <a:pPr lvl="1"/>
            <a:r>
              <a:rPr lang="en-US" altLang="en-US" dirty="0"/>
              <a:t>Cognitive mental disorders can be caused by tumors</a:t>
            </a:r>
            <a:r>
              <a:rPr lang="en-US" altLang="en-US" dirty="0" smtClean="0"/>
              <a:t>,</a:t>
            </a:r>
            <a:r>
              <a:rPr lang="en-US" altLang="en-US" dirty="0"/>
              <a:t/>
            </a:r>
            <a:br>
              <a:rPr lang="en-US" altLang="en-US" dirty="0"/>
            </a:br>
            <a:r>
              <a:rPr lang="en-US" altLang="en-US" dirty="0"/>
              <a:t>brain trauma, or stroke</a:t>
            </a:r>
          </a:p>
          <a:p>
            <a:r>
              <a:rPr lang="en-US" altLang="en-US" dirty="0"/>
              <a:t>Imbalances of </a:t>
            </a:r>
            <a:r>
              <a:rPr lang="en-US" altLang="en-US" b="1" dirty="0"/>
              <a:t>neurotransmitters</a:t>
            </a:r>
            <a:r>
              <a:rPr lang="en-US" altLang="en-US" dirty="0"/>
              <a:t> seem to be particularly important in a variety of mental disorders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Mental Disorders and Treatment</a:t>
            </a:r>
          </a:p>
        </p:txBody>
      </p:sp>
      <p:sp>
        <p:nvSpPr>
          <p:cNvPr id="19459" name="Text Placeholder 2"/>
          <p:cNvSpPr>
            <a:spLocks noGrp="1"/>
          </p:cNvSpPr>
          <p:nvPr>
            <p:ph idx="1"/>
          </p:nvPr>
        </p:nvSpPr>
        <p:spPr/>
        <p:txBody>
          <a:bodyPr/>
          <a:lstStyle/>
          <a:p>
            <a:r>
              <a:rPr lang="en-US" altLang="en-US" b="1" dirty="0"/>
              <a:t>Mental disorder</a:t>
            </a:r>
            <a:r>
              <a:rPr lang="en-US" altLang="en-US" dirty="0"/>
              <a:t>: a pattern of behavior associated with distress, disability, or significantly increased risk of suffering, death, pain, disability, or loss of freedom</a:t>
            </a:r>
          </a:p>
          <a:p>
            <a:pPr lvl="1"/>
            <a:r>
              <a:rPr lang="en-US" altLang="en-US" dirty="0"/>
              <a:t>A mental disorder is qualitatively different from a psychological problem that can be considered normal, and it can be diagnosed from a set of symptoms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882" y="228600"/>
            <a:ext cx="7462236" cy="1069848"/>
          </a:xfrm>
        </p:spPr>
        <p:txBody>
          <a:bodyPr/>
          <a:lstStyle/>
          <a:p>
            <a:r>
              <a:rPr lang="en-US" dirty="0"/>
              <a:t>Neurodevelopmental </a:t>
            </a:r>
            <a:r>
              <a:rPr lang="en-US" dirty="0" smtClean="0"/>
              <a:t>Disorders (1 of 2)</a:t>
            </a:r>
            <a:endParaRPr lang="en-US" sz="1400" dirty="0"/>
          </a:p>
        </p:txBody>
      </p:sp>
      <p:sp>
        <p:nvSpPr>
          <p:cNvPr id="3" name="Text Placeholder 2"/>
          <p:cNvSpPr>
            <a:spLocks noGrp="1"/>
          </p:cNvSpPr>
          <p:nvPr>
            <p:ph idx="1"/>
          </p:nvPr>
        </p:nvSpPr>
        <p:spPr/>
        <p:txBody>
          <a:bodyPr/>
          <a:lstStyle/>
          <a:p>
            <a:r>
              <a:rPr lang="en-US" dirty="0"/>
              <a:t>Group of conditions that often start before a child enters grade school</a:t>
            </a:r>
          </a:p>
          <a:p>
            <a:pPr lvl="1"/>
            <a:r>
              <a:rPr lang="en-US" dirty="0"/>
              <a:t>Include limitations of learning and difficulty with behavior control and social skills</a:t>
            </a:r>
          </a:p>
          <a:p>
            <a:r>
              <a:rPr lang="en-US" dirty="0"/>
              <a:t>Attention-deficit/hyperactivity disorder (ADHD)</a:t>
            </a:r>
          </a:p>
          <a:p>
            <a:pPr lvl="1"/>
            <a:r>
              <a:rPr lang="en-US" dirty="0"/>
              <a:t>One of the most common childhood disorders</a:t>
            </a:r>
          </a:p>
          <a:p>
            <a:pPr lvl="1"/>
            <a:r>
              <a:rPr lang="en-US" dirty="0"/>
              <a:t>Causes remains unclear</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812920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Neurodevelopmental </a:t>
            </a:r>
            <a:r>
              <a:rPr lang="en-US" dirty="0" smtClean="0"/>
              <a:t>Disorders (2 of 2)</a:t>
            </a:r>
            <a:endParaRPr lang="en-US" sz="1400" dirty="0"/>
          </a:p>
        </p:txBody>
      </p:sp>
      <p:sp>
        <p:nvSpPr>
          <p:cNvPr id="3" name="Text Placeholder 2"/>
          <p:cNvSpPr>
            <a:spLocks noGrp="1"/>
          </p:cNvSpPr>
          <p:nvPr>
            <p:ph idx="1"/>
          </p:nvPr>
        </p:nvSpPr>
        <p:spPr/>
        <p:txBody>
          <a:bodyPr/>
          <a:lstStyle/>
          <a:p>
            <a:r>
              <a:rPr lang="en-US" dirty="0"/>
              <a:t>Autism spectrum disorder (ASD)</a:t>
            </a:r>
          </a:p>
          <a:p>
            <a:pPr lvl="1"/>
            <a:r>
              <a:rPr lang="en-US" dirty="0"/>
              <a:t>A group of developmental brain disorders that can cause social, communication and behavioral difficulties</a:t>
            </a:r>
          </a:p>
          <a:p>
            <a:pPr lvl="1"/>
            <a:r>
              <a:rPr lang="en-US" dirty="0"/>
              <a:t>Affects 1 in 68 children</a:t>
            </a:r>
          </a:p>
          <a:p>
            <a:pPr lvl="1"/>
            <a:r>
              <a:rPr lang="en-US" dirty="0"/>
              <a:t>Five times more common in boys than girls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135748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Mood Disorders</a:t>
            </a:r>
          </a:p>
        </p:txBody>
      </p:sp>
      <p:sp>
        <p:nvSpPr>
          <p:cNvPr id="20483" name="Text Placeholder 2"/>
          <p:cNvSpPr>
            <a:spLocks noGrp="1"/>
          </p:cNvSpPr>
          <p:nvPr>
            <p:ph idx="1"/>
          </p:nvPr>
        </p:nvSpPr>
        <p:spPr/>
        <p:txBody>
          <a:bodyPr/>
          <a:lstStyle/>
          <a:p>
            <a:r>
              <a:rPr lang="en-US" altLang="en-US" dirty="0"/>
              <a:t>Also called depressive or affective disorders</a:t>
            </a:r>
          </a:p>
          <a:p>
            <a:r>
              <a:rPr lang="en-US" altLang="en-US" dirty="0"/>
              <a:t>Among the most common mental disorders around the world</a:t>
            </a:r>
          </a:p>
          <a:p>
            <a:r>
              <a:rPr lang="en-US" altLang="en-US" dirty="0"/>
              <a:t>About 16.1 million adults in the U.S. (6.7%) had at least one major depressive episode in 2015</a:t>
            </a:r>
          </a:p>
          <a:p>
            <a:pPr lvl="1"/>
            <a:r>
              <a:rPr lang="en-US" altLang="en-US" dirty="0"/>
              <a:t>Women experience episodes twice as often as men</a:t>
            </a:r>
          </a:p>
          <a:p>
            <a:r>
              <a:rPr lang="en-US" altLang="en-US" dirty="0"/>
              <a:t>Examples include:</a:t>
            </a:r>
          </a:p>
          <a:p>
            <a:pPr lvl="1"/>
            <a:r>
              <a:rPr lang="en-US" altLang="en-US" b="1" dirty="0"/>
              <a:t>Major depressive disorder </a:t>
            </a:r>
            <a:r>
              <a:rPr lang="en-US" altLang="en-US" dirty="0"/>
              <a:t>(</a:t>
            </a:r>
            <a:r>
              <a:rPr lang="en-US" altLang="en-US" b="1" dirty="0"/>
              <a:t>depression</a:t>
            </a:r>
            <a:r>
              <a:rPr lang="en-US" altLang="en-US" dirty="0"/>
              <a:t>)</a:t>
            </a:r>
          </a:p>
          <a:p>
            <a:pPr lvl="1"/>
            <a:r>
              <a:rPr lang="en-US" altLang="en-US" b="1" dirty="0"/>
              <a:t>Bipolar disorder </a:t>
            </a:r>
            <a:r>
              <a:rPr lang="en-US" altLang="en-US" dirty="0"/>
              <a:t>(with </a:t>
            </a:r>
            <a:r>
              <a:rPr lang="en-US" altLang="en-US" b="1" dirty="0"/>
              <a:t>manic episodes</a:t>
            </a:r>
            <a:r>
              <a:rPr lang="en-US" altLang="en-US" dirty="0"/>
              <a:t>)</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Psychology and </a:t>
            </a:r>
            <a:r>
              <a:rPr lang="en-US" dirty="0" smtClean="0"/>
              <a:t>Character </a:t>
            </a:r>
            <a:r>
              <a:rPr lang="en-US" dirty="0"/>
              <a:t>Strengths</a:t>
            </a:r>
          </a:p>
        </p:txBody>
      </p:sp>
      <p:sp>
        <p:nvSpPr>
          <p:cNvPr id="4099" name="Text Placeholder 2"/>
          <p:cNvSpPr>
            <a:spLocks noGrp="1"/>
          </p:cNvSpPr>
          <p:nvPr>
            <p:ph idx="1"/>
          </p:nvPr>
        </p:nvSpPr>
        <p:spPr/>
        <p:txBody>
          <a:bodyPr/>
          <a:lstStyle/>
          <a:p>
            <a:r>
              <a:rPr lang="en-US" altLang="en-US" dirty="0"/>
              <a:t>In recent years, psychologists have become more interested in </a:t>
            </a:r>
            <a:r>
              <a:rPr lang="en-US" altLang="en-US" b="1" dirty="0"/>
              <a:t>positive </a:t>
            </a:r>
            <a:r>
              <a:rPr lang="en-US" altLang="en-US" b="1" dirty="0" smtClean="0"/>
              <a:t>psychology</a:t>
            </a:r>
            <a:endParaRPr lang="en-US" altLang="en-US" b="1" dirty="0"/>
          </a:p>
          <a:p>
            <a:pPr lvl="1"/>
            <a:r>
              <a:rPr lang="en-US" altLang="en-US" dirty="0"/>
              <a:t>Focus on the positive emotions, characteristics, strengths, and conditions that create happiness</a:t>
            </a:r>
          </a:p>
          <a:p>
            <a:pPr lvl="1"/>
            <a:r>
              <a:rPr lang="en-US" altLang="en-US" dirty="0"/>
              <a:t>Six broad virtues that “enable human thriving”:</a:t>
            </a:r>
          </a:p>
          <a:p>
            <a:pPr lvl="2"/>
            <a:r>
              <a:rPr lang="en-US" altLang="en-US" dirty="0"/>
              <a:t>Wisdom</a:t>
            </a:r>
          </a:p>
          <a:p>
            <a:pPr lvl="2"/>
            <a:r>
              <a:rPr lang="en-US" altLang="en-US" dirty="0"/>
              <a:t>Courage</a:t>
            </a:r>
          </a:p>
          <a:p>
            <a:pPr lvl="2"/>
            <a:r>
              <a:rPr lang="en-US" altLang="en-US" dirty="0"/>
              <a:t>Humanity</a:t>
            </a:r>
          </a:p>
          <a:p>
            <a:pPr lvl="2"/>
            <a:r>
              <a:rPr lang="en-US" altLang="en-US" dirty="0"/>
              <a:t>Justice</a:t>
            </a:r>
          </a:p>
          <a:p>
            <a:pPr lvl="2"/>
            <a:r>
              <a:rPr lang="en-US" altLang="en-US" dirty="0"/>
              <a:t>Temperance</a:t>
            </a:r>
          </a:p>
          <a:p>
            <a:pPr lvl="2"/>
            <a:r>
              <a:rPr lang="en-US" altLang="en-US" dirty="0"/>
              <a:t>Transcendence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Anxiety Disorders</a:t>
            </a:r>
          </a:p>
        </p:txBody>
      </p:sp>
      <p:sp>
        <p:nvSpPr>
          <p:cNvPr id="21507" name="Text Placeholder 2"/>
          <p:cNvSpPr>
            <a:spLocks noGrp="1"/>
          </p:cNvSpPr>
          <p:nvPr>
            <p:ph idx="1"/>
          </p:nvPr>
        </p:nvSpPr>
        <p:spPr/>
        <p:txBody>
          <a:bodyPr/>
          <a:lstStyle/>
          <a:p>
            <a:r>
              <a:rPr lang="en-US" altLang="en-US" dirty="0"/>
              <a:t>Along with depression, anxiety disorders are the most common mental </a:t>
            </a:r>
            <a:r>
              <a:rPr lang="en-US" altLang="en-US" dirty="0" smtClean="0"/>
              <a:t>disorders</a:t>
            </a:r>
            <a:endParaRPr lang="en-US" altLang="en-US" dirty="0"/>
          </a:p>
          <a:p>
            <a:pPr lvl="1"/>
            <a:r>
              <a:rPr lang="en-US" altLang="en-US" b="1" dirty="0"/>
              <a:t>Panic attack</a:t>
            </a:r>
            <a:r>
              <a:rPr lang="en-US" altLang="en-US" dirty="0"/>
              <a:t>: apprehension or intense fear, in no danger</a:t>
            </a:r>
          </a:p>
          <a:p>
            <a:pPr lvl="1"/>
            <a:r>
              <a:rPr lang="en-US" altLang="en-US" b="1" dirty="0"/>
              <a:t>Panic disorder</a:t>
            </a:r>
            <a:r>
              <a:rPr lang="en-US" altLang="en-US" dirty="0"/>
              <a:t>: recurrent unexpected panic attacks</a:t>
            </a:r>
          </a:p>
          <a:p>
            <a:pPr lvl="1"/>
            <a:r>
              <a:rPr lang="en-US" altLang="en-US" b="1" dirty="0"/>
              <a:t>Specific phobia</a:t>
            </a:r>
            <a:r>
              <a:rPr lang="en-US" altLang="en-US" dirty="0"/>
              <a:t>: intense fear of a situation or object, invoking immediate anxiety</a:t>
            </a:r>
          </a:p>
          <a:p>
            <a:pPr lvl="1"/>
            <a:r>
              <a:rPr lang="en-US" altLang="en-US" b="1" dirty="0"/>
              <a:t>Social phobia</a:t>
            </a:r>
            <a:r>
              <a:rPr lang="en-US" altLang="en-US" dirty="0"/>
              <a:t>: intense fear of social or performance situations</a:t>
            </a:r>
          </a:p>
          <a:p>
            <a:pPr lvl="1"/>
            <a:r>
              <a:rPr lang="en-US" altLang="en-US" b="1" dirty="0"/>
              <a:t>Generalized anxiety disorder</a:t>
            </a:r>
            <a:r>
              <a:rPr lang="en-US" altLang="en-US" dirty="0"/>
              <a:t>: worry about routine matters</a:t>
            </a:r>
          </a:p>
          <a:p>
            <a:pPr lvl="1"/>
            <a:r>
              <a:rPr lang="en-US" altLang="en-US" b="1" dirty="0"/>
              <a:t>Obsessive-compulsive disorder</a:t>
            </a:r>
            <a:r>
              <a:rPr lang="en-US" altLang="en-US" dirty="0"/>
              <a:t>: persistent, intrusive thoughts, impulses, or images that cause intense anxiety or distress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Addiction</a:t>
            </a:r>
          </a:p>
        </p:txBody>
      </p:sp>
      <p:sp>
        <p:nvSpPr>
          <p:cNvPr id="22531" name="Text Placeholder 2"/>
          <p:cNvSpPr>
            <a:spLocks noGrp="1"/>
          </p:cNvSpPr>
          <p:nvPr>
            <p:ph idx="1"/>
          </p:nvPr>
        </p:nvSpPr>
        <p:spPr/>
        <p:txBody>
          <a:bodyPr/>
          <a:lstStyle/>
          <a:p>
            <a:r>
              <a:rPr lang="en-US" altLang="en-US" b="1" dirty="0"/>
              <a:t>Addiction</a:t>
            </a:r>
            <a:r>
              <a:rPr lang="en-US" altLang="en-US" dirty="0"/>
              <a:t>: continued, compulsive behavior despite serious negative consequences</a:t>
            </a:r>
          </a:p>
          <a:p>
            <a:pPr lvl="1"/>
            <a:r>
              <a:rPr lang="en-US" altLang="en-US" b="1" dirty="0"/>
              <a:t>Physiological dependence </a:t>
            </a:r>
            <a:r>
              <a:rPr lang="en-US" altLang="en-US" dirty="0"/>
              <a:t>reduces sensitivity to substance’s effects </a:t>
            </a:r>
          </a:p>
          <a:p>
            <a:pPr lvl="1"/>
            <a:r>
              <a:rPr lang="en-US" altLang="en-US" dirty="0"/>
              <a:t>Withdrawal symptoms occur when substance use stops</a:t>
            </a:r>
          </a:p>
          <a:p>
            <a:pPr lvl="1"/>
            <a:r>
              <a:rPr lang="en-US" altLang="en-US" dirty="0"/>
              <a:t>Even without physiological dependence, psychological dependence can occur</a:t>
            </a:r>
          </a:p>
          <a:p>
            <a:r>
              <a:rPr lang="en-US" altLang="en-US" dirty="0"/>
              <a:t>Usually associated with substance use, but </a:t>
            </a:r>
            <a:r>
              <a:rPr lang="en-US" altLang="en-US" dirty="0" smtClean="0"/>
              <a:t>the</a:t>
            </a:r>
            <a:r>
              <a:rPr lang="en-US" altLang="en-US" dirty="0"/>
              <a:t/>
            </a:r>
            <a:br>
              <a:rPr lang="en-US" altLang="en-US" dirty="0"/>
            </a:br>
            <a:r>
              <a:rPr lang="en-US" altLang="en-US" dirty="0"/>
              <a:t>concept of addiction now extended to other areas of compulsive behaviors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Schizophrenia and </a:t>
            </a:r>
            <a:r>
              <a:rPr lang="en-US" dirty="0" smtClean="0"/>
              <a:t>Other </a:t>
            </a:r>
            <a:r>
              <a:rPr lang="en-US" dirty="0"/>
              <a:t>Psychotic Disorders</a:t>
            </a:r>
          </a:p>
        </p:txBody>
      </p:sp>
      <p:sp>
        <p:nvSpPr>
          <p:cNvPr id="24579" name="Text Placeholder 2"/>
          <p:cNvSpPr>
            <a:spLocks noGrp="1"/>
          </p:cNvSpPr>
          <p:nvPr>
            <p:ph idx="1"/>
          </p:nvPr>
        </p:nvSpPr>
        <p:spPr/>
        <p:txBody>
          <a:bodyPr/>
          <a:lstStyle/>
          <a:p>
            <a:r>
              <a:rPr lang="en-US" altLang="en-US" b="1" dirty="0"/>
              <a:t>Psychotic disorders</a:t>
            </a:r>
            <a:r>
              <a:rPr lang="en-US" altLang="en-US" dirty="0"/>
              <a:t>: characterized by delusions, hallucinations, disorganized speech or behavior, and other signs that an individual has lost touch with reality</a:t>
            </a:r>
          </a:p>
          <a:p>
            <a:r>
              <a:rPr lang="en-US" altLang="en-US" dirty="0"/>
              <a:t>Schizophrenia has a strong genetic component</a:t>
            </a:r>
          </a:p>
          <a:p>
            <a:r>
              <a:rPr lang="en-US" altLang="en-US" dirty="0"/>
              <a:t>In most cases, symptoms of the disease can be controlled with medication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Mental Disorders and </a:t>
            </a:r>
            <a:r>
              <a:rPr lang="en-US" dirty="0" smtClean="0"/>
              <a:t>Suicide (1 of 4)</a:t>
            </a:r>
            <a:endParaRPr lang="en-US" dirty="0"/>
          </a:p>
        </p:txBody>
      </p:sp>
      <p:sp>
        <p:nvSpPr>
          <p:cNvPr id="25603" name="Text Placeholder 2"/>
          <p:cNvSpPr>
            <a:spLocks noGrp="1"/>
          </p:cNvSpPr>
          <p:nvPr>
            <p:ph idx="1"/>
          </p:nvPr>
        </p:nvSpPr>
        <p:spPr/>
        <p:txBody>
          <a:bodyPr/>
          <a:lstStyle/>
          <a:p>
            <a:r>
              <a:rPr lang="en-US" altLang="en-US" dirty="0"/>
              <a:t>Suicide is the second-leading cause of death among college students</a:t>
            </a:r>
          </a:p>
          <a:p>
            <a:r>
              <a:rPr lang="en-US" altLang="en-US" dirty="0"/>
              <a:t>According to a 2016 assessment, about 11.2% of college-aged students seriously considered suicide, and 2.1% attempted to kill themselves</a:t>
            </a:r>
          </a:p>
          <a:p>
            <a:r>
              <a:rPr lang="en-US" altLang="en-US" dirty="0"/>
              <a:t>Women in the U.S. are more likely to attempt suicide, but men are four times more likely to succeed</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Mental Disorders and Suicide </a:t>
            </a:r>
            <a:r>
              <a:rPr lang="en-US" dirty="0" smtClean="0"/>
              <a:t>(2 </a:t>
            </a:r>
            <a:r>
              <a:rPr lang="en-US" dirty="0"/>
              <a:t>of 4)</a:t>
            </a:r>
            <a:endParaRPr lang="en-US" sz="1400" dirty="0"/>
          </a:p>
        </p:txBody>
      </p:sp>
      <p:sp>
        <p:nvSpPr>
          <p:cNvPr id="26627" name="Text Placeholder 2"/>
          <p:cNvSpPr>
            <a:spLocks noGrp="1"/>
          </p:cNvSpPr>
          <p:nvPr>
            <p:ph idx="1"/>
          </p:nvPr>
        </p:nvSpPr>
        <p:spPr/>
        <p:txBody>
          <a:bodyPr/>
          <a:lstStyle/>
          <a:p>
            <a:pPr eaLnBrk="1" hangingPunct="1"/>
            <a:r>
              <a:rPr lang="en-US" altLang="en-US" dirty="0"/>
              <a:t>What leads a person to suicide?</a:t>
            </a:r>
          </a:p>
          <a:p>
            <a:pPr lvl="1" eaLnBrk="1" hangingPunct="1"/>
            <a:r>
              <a:rPr lang="en-US" altLang="en-US" dirty="0"/>
              <a:t>As many as 90% of those who commit suicide are suffering from a mental disorder, often depression</a:t>
            </a:r>
          </a:p>
          <a:p>
            <a:pPr lvl="1" eaLnBrk="1" hangingPunct="1"/>
            <a:r>
              <a:rPr lang="en-US" altLang="en-US" dirty="0"/>
              <a:t>The symptom linking depression and suicide is a feeling of hopelessness</a:t>
            </a:r>
          </a:p>
          <a:p>
            <a:pPr lvl="1" eaLnBrk="1" hangingPunct="1"/>
            <a:r>
              <a:rPr lang="en-US" altLang="en-US" dirty="0"/>
              <a:t>Depression and alcoholism may be involved in </a:t>
            </a:r>
            <a:r>
              <a:rPr lang="en-US" altLang="en-US" dirty="0" smtClean="0"/>
              <a:t>two-thirds</a:t>
            </a:r>
            <a:r>
              <a:rPr lang="en-US" altLang="en-US" dirty="0"/>
              <a:t/>
            </a:r>
            <a:br>
              <a:rPr lang="en-US" altLang="en-US" dirty="0"/>
            </a:br>
            <a:r>
              <a:rPr lang="en-US" altLang="en-US" dirty="0"/>
              <a:t>of suicides</a:t>
            </a:r>
          </a:p>
          <a:p>
            <a:pPr lvl="1" eaLnBrk="1" hangingPunct="1"/>
            <a:r>
              <a:rPr lang="en-US" altLang="en-US" dirty="0"/>
              <a:t>Substance abuse and depression can be lethal</a:t>
            </a:r>
          </a:p>
          <a:p>
            <a:pPr lvl="1" eaLnBrk="1" hangingPunct="1"/>
            <a:r>
              <a:rPr lang="en-US" altLang="en-US" dirty="0"/>
              <a:t>Sometimes there is no apparent precipitating event or problem</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Mental Disorders and Suicide </a:t>
            </a:r>
            <a:r>
              <a:rPr lang="en-US" dirty="0" smtClean="0"/>
              <a:t>(3 </a:t>
            </a:r>
            <a:r>
              <a:rPr lang="en-US" dirty="0"/>
              <a:t>of 4)</a:t>
            </a:r>
          </a:p>
        </p:txBody>
      </p:sp>
      <p:sp>
        <p:nvSpPr>
          <p:cNvPr id="27651" name="Text Placeholder 2"/>
          <p:cNvSpPr>
            <a:spLocks noGrp="1"/>
          </p:cNvSpPr>
          <p:nvPr>
            <p:ph idx="1"/>
          </p:nvPr>
        </p:nvSpPr>
        <p:spPr/>
        <p:txBody>
          <a:bodyPr/>
          <a:lstStyle/>
          <a:p>
            <a:pPr eaLnBrk="1" hangingPunct="1"/>
            <a:r>
              <a:rPr lang="en-US" altLang="en-US" dirty="0"/>
              <a:t>Behavioral signs that may indicate a person is thinking about suicide:</a:t>
            </a:r>
          </a:p>
          <a:p>
            <a:pPr lvl="1" eaLnBrk="1" hangingPunct="1"/>
            <a:r>
              <a:rPr lang="en-US" altLang="en-US" dirty="0"/>
              <a:t>Comments about death and threats of suicide</a:t>
            </a:r>
          </a:p>
          <a:p>
            <a:pPr lvl="1" eaLnBrk="1" hangingPunct="1"/>
            <a:r>
              <a:rPr lang="en-US" altLang="en-US" dirty="0"/>
              <a:t>Increasing social withdrawal and isolation</a:t>
            </a:r>
          </a:p>
          <a:p>
            <a:pPr lvl="1" eaLnBrk="1" hangingPunct="1"/>
            <a:r>
              <a:rPr lang="en-US" altLang="en-US" dirty="0"/>
              <a:t>Intensified moodiness</a:t>
            </a:r>
          </a:p>
          <a:p>
            <a:pPr lvl="1" eaLnBrk="1" hangingPunct="1"/>
            <a:r>
              <a:rPr lang="en-US" altLang="en-US" dirty="0"/>
              <a:t>Increase in risk-taking behaviors</a:t>
            </a:r>
          </a:p>
          <a:p>
            <a:pPr lvl="1" eaLnBrk="1" hangingPunct="1"/>
            <a:r>
              <a:rPr lang="en-US" altLang="en-US" dirty="0"/>
              <a:t>Sudden improvement in mood accompanied by certain behaviors, such as giving away possessions</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Mental Disorders and </a:t>
            </a:r>
            <a:r>
              <a:rPr lang="en-US" dirty="0" smtClean="0"/>
              <a:t>Suicide (4 </a:t>
            </a:r>
            <a:r>
              <a:rPr lang="en-US" dirty="0"/>
              <a:t>of 4)</a:t>
            </a:r>
          </a:p>
        </p:txBody>
      </p:sp>
      <p:sp>
        <p:nvSpPr>
          <p:cNvPr id="28675" name="Text Placeholder 2"/>
          <p:cNvSpPr>
            <a:spLocks noGrp="1"/>
          </p:cNvSpPr>
          <p:nvPr>
            <p:ph idx="1"/>
          </p:nvPr>
        </p:nvSpPr>
        <p:spPr/>
        <p:txBody>
          <a:bodyPr/>
          <a:lstStyle/>
          <a:p>
            <a:pPr eaLnBrk="1" hangingPunct="1"/>
            <a:r>
              <a:rPr lang="en-US" altLang="en-US" dirty="0"/>
              <a:t>How to help:</a:t>
            </a:r>
          </a:p>
          <a:p>
            <a:pPr lvl="1" eaLnBrk="1" hangingPunct="1"/>
            <a:r>
              <a:rPr lang="en-US" altLang="en-US" dirty="0"/>
              <a:t>Danger of asking if someone is thinking about suicide (“planting the seed”) is a myth</a:t>
            </a:r>
          </a:p>
          <a:p>
            <a:pPr lvl="1" eaLnBrk="1" hangingPunct="1"/>
            <a:r>
              <a:rPr lang="en-US" altLang="en-US" dirty="0"/>
              <a:t>Encourage the person to talk, asking direct questions</a:t>
            </a:r>
          </a:p>
          <a:p>
            <a:pPr lvl="1" eaLnBrk="1" hangingPunct="1"/>
            <a:r>
              <a:rPr lang="en-US" altLang="en-US" dirty="0"/>
              <a:t>Encourage the person to get help through a suicide </a:t>
            </a:r>
            <a:r>
              <a:rPr lang="en-US" altLang="en-US" dirty="0" smtClean="0"/>
              <a:t>hotline</a:t>
            </a:r>
            <a:r>
              <a:rPr lang="en-US" altLang="en-US" dirty="0"/>
              <a:t/>
            </a:r>
            <a:br>
              <a:rPr lang="en-US" altLang="en-US" dirty="0"/>
            </a:br>
            <a:r>
              <a:rPr lang="en-US" altLang="en-US" dirty="0"/>
              <a:t>or counseling</a:t>
            </a:r>
          </a:p>
          <a:p>
            <a:pPr lvl="1" eaLnBrk="1" hangingPunct="1"/>
            <a:r>
              <a:rPr lang="en-US" altLang="en-US" dirty="0"/>
              <a:t>Do not agree to keep the situation a secret</a:t>
            </a:r>
          </a:p>
          <a:p>
            <a:pPr lvl="1" eaLnBrk="1" hangingPunct="1"/>
            <a:r>
              <a:rPr lang="en-US" altLang="en-US" dirty="0"/>
              <a:t>Do not leave a suicidal person alone</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Self-Injury</a:t>
            </a:r>
          </a:p>
        </p:txBody>
      </p:sp>
      <p:sp>
        <p:nvSpPr>
          <p:cNvPr id="29699" name="Text Placeholder 2"/>
          <p:cNvSpPr>
            <a:spLocks noGrp="1"/>
          </p:cNvSpPr>
          <p:nvPr>
            <p:ph idx="1"/>
          </p:nvPr>
        </p:nvSpPr>
        <p:spPr/>
        <p:txBody>
          <a:bodyPr/>
          <a:lstStyle/>
          <a:p>
            <a:r>
              <a:rPr lang="en-US" altLang="en-US" dirty="0"/>
              <a:t>Intentional injury to one’s own body, known sometimes as self-harm, self-mutilation, or self-injurious behavior</a:t>
            </a:r>
          </a:p>
          <a:p>
            <a:r>
              <a:rPr lang="en-US" altLang="en-US" dirty="0"/>
              <a:t>Behaviors include cutting, burning, scratching, branding, and head banging</a:t>
            </a:r>
          </a:p>
          <a:p>
            <a:r>
              <a:rPr lang="en-US" altLang="en-US" dirty="0"/>
              <a:t>Individuals often have a history of physical and/or sexual abuse as well as coexisting problems such as substance abuse or an eating disorder</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Treatments for Mental Disorders</a:t>
            </a:r>
          </a:p>
        </p:txBody>
      </p:sp>
      <p:sp>
        <p:nvSpPr>
          <p:cNvPr id="30723" name="Text Placeholder 2"/>
          <p:cNvSpPr>
            <a:spLocks noGrp="1"/>
          </p:cNvSpPr>
          <p:nvPr>
            <p:ph idx="1"/>
          </p:nvPr>
        </p:nvSpPr>
        <p:spPr/>
        <p:txBody>
          <a:bodyPr/>
          <a:lstStyle/>
          <a:p>
            <a:pPr eaLnBrk="1" hangingPunct="1"/>
            <a:r>
              <a:rPr lang="en-US" altLang="en-US" dirty="0"/>
              <a:t>Psychotherapy (counseling)</a:t>
            </a:r>
            <a:endParaRPr lang="en-US" altLang="en-US" b="1" dirty="0"/>
          </a:p>
          <a:p>
            <a:pPr lvl="1" eaLnBrk="1" hangingPunct="1"/>
            <a:r>
              <a:rPr lang="en-US" altLang="en-US" b="1" dirty="0"/>
              <a:t>Psychotherapy</a:t>
            </a:r>
            <a:r>
              <a:rPr lang="en-US" altLang="en-US" dirty="0"/>
              <a:t>: treatment based on the development of a positive interpersonal relationship between a client and a therapist</a:t>
            </a:r>
          </a:p>
          <a:p>
            <a:pPr lvl="1" eaLnBrk="1" hangingPunct="1"/>
            <a:r>
              <a:rPr lang="en-US" altLang="en-US" dirty="0"/>
              <a:t>More than 250 different models exist</a:t>
            </a:r>
          </a:p>
          <a:p>
            <a:pPr eaLnBrk="1" hangingPunct="1"/>
            <a:r>
              <a:rPr lang="en-US" altLang="en-US" dirty="0"/>
              <a:t>Medications</a:t>
            </a:r>
          </a:p>
          <a:p>
            <a:pPr lvl="1" eaLnBrk="1" hangingPunct="1"/>
            <a:r>
              <a:rPr lang="en-US" altLang="en-US" dirty="0"/>
              <a:t>Antipsychotics</a:t>
            </a:r>
          </a:p>
          <a:p>
            <a:pPr lvl="1" eaLnBrk="1" hangingPunct="1"/>
            <a:r>
              <a:rPr lang="en-US" altLang="en-US" dirty="0"/>
              <a:t>Antidepressants</a:t>
            </a:r>
          </a:p>
          <a:p>
            <a:pPr lvl="1" eaLnBrk="1" hangingPunct="1"/>
            <a:r>
              <a:rPr lang="en-US" altLang="en-US" dirty="0"/>
              <a:t>Anxiolytics (antianxiety)</a:t>
            </a:r>
          </a:p>
          <a:p>
            <a:pPr lvl="1" eaLnBrk="1" hangingPunct="1"/>
            <a:r>
              <a:rPr lang="en-US" altLang="en-US" dirty="0"/>
              <a:t>Use has increased dramatically in recent years, especially among children and adolescents</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What Is Stress?</a:t>
            </a:r>
          </a:p>
        </p:txBody>
      </p:sp>
      <p:sp>
        <p:nvSpPr>
          <p:cNvPr id="31747" name="Text Placeholder 2"/>
          <p:cNvSpPr>
            <a:spLocks noGrp="1"/>
          </p:cNvSpPr>
          <p:nvPr>
            <p:ph idx="1"/>
          </p:nvPr>
        </p:nvSpPr>
        <p:spPr/>
        <p:txBody>
          <a:bodyPr/>
          <a:lstStyle/>
          <a:p>
            <a:r>
              <a:rPr lang="en-US" altLang="en-US" b="1" dirty="0"/>
              <a:t>Stress</a:t>
            </a:r>
            <a:r>
              <a:rPr lang="en-US" altLang="en-US" dirty="0"/>
              <a:t>: a general state of the body, mind, and emotions when an environmental stressor has triggered the stress response</a:t>
            </a:r>
          </a:p>
          <a:p>
            <a:r>
              <a:rPr lang="en-US" altLang="en-US" b="1" dirty="0"/>
              <a:t>Stressors</a:t>
            </a:r>
            <a:r>
              <a:rPr lang="en-US" altLang="en-US" dirty="0"/>
              <a:t>: events or agents in the environment that can cause stress</a:t>
            </a:r>
          </a:p>
          <a:p>
            <a:pPr lvl="1"/>
            <a:r>
              <a:rPr lang="en-US" altLang="en-US" dirty="0"/>
              <a:t>When you appraise an event as positive, you experience </a:t>
            </a:r>
            <a:r>
              <a:rPr lang="en-US" altLang="en-US" b="1" dirty="0"/>
              <a:t>eustress</a:t>
            </a:r>
            <a:r>
              <a:rPr lang="en-US" altLang="en-US" dirty="0"/>
              <a:t>, or positive stress</a:t>
            </a:r>
          </a:p>
          <a:p>
            <a:pPr lvl="1"/>
            <a:r>
              <a:rPr lang="en-US" altLang="en-US" dirty="0"/>
              <a:t>When you appraise it as negative, you experience </a:t>
            </a:r>
            <a:r>
              <a:rPr lang="en-US" altLang="en-US" i="1" dirty="0"/>
              <a:t>distress</a:t>
            </a:r>
            <a:endParaRPr lang="en-US" alt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a:t>
            </a:r>
            <a:r>
              <a:rPr lang="en-US" dirty="0" smtClean="0"/>
              <a:t>Mentally </a:t>
            </a:r>
            <a:r>
              <a:rPr lang="en-US" dirty="0"/>
              <a:t>Healthy People</a:t>
            </a:r>
          </a:p>
        </p:txBody>
      </p:sp>
      <p:sp>
        <p:nvSpPr>
          <p:cNvPr id="3" name="Text Placeholder 2"/>
          <p:cNvSpPr>
            <a:spLocks noGrp="1"/>
          </p:cNvSpPr>
          <p:nvPr>
            <p:ph idx="1"/>
          </p:nvPr>
        </p:nvSpPr>
        <p:spPr/>
        <p:txBody>
          <a:bodyPr numCol="1"/>
          <a:lstStyle/>
          <a:p>
            <a:r>
              <a:rPr lang="en-US" sz="2400" dirty="0"/>
              <a:t>Characteristics are numerous:</a:t>
            </a:r>
          </a:p>
          <a:p>
            <a:pPr lvl="1"/>
            <a:r>
              <a:rPr lang="en-US" sz="2000" dirty="0"/>
              <a:t>Possess high </a:t>
            </a:r>
            <a:r>
              <a:rPr lang="en-US" sz="2000" b="1" dirty="0"/>
              <a:t>self-esteem</a:t>
            </a:r>
            <a:r>
              <a:rPr lang="en-US" sz="2000" dirty="0"/>
              <a:t>: positive regard for oneself</a:t>
            </a:r>
            <a:endParaRPr lang="en-US" sz="2000" b="1" dirty="0"/>
          </a:p>
          <a:p>
            <a:pPr lvl="1"/>
            <a:r>
              <a:rPr lang="en-US" sz="2000" dirty="0"/>
              <a:t>Accept imperfections</a:t>
            </a:r>
          </a:p>
          <a:p>
            <a:pPr lvl="1"/>
            <a:r>
              <a:rPr lang="en-US" sz="2000" b="1" dirty="0"/>
              <a:t>Altruistic</a:t>
            </a:r>
            <a:r>
              <a:rPr lang="en-US" sz="2000" dirty="0"/>
              <a:t>: unselfishly concerned for others</a:t>
            </a:r>
            <a:endParaRPr lang="en-US" sz="2000" b="1" dirty="0"/>
          </a:p>
          <a:p>
            <a:pPr lvl="1"/>
            <a:r>
              <a:rPr lang="en-US" sz="2000" dirty="0"/>
              <a:t>Have a sense of control over their lives</a:t>
            </a:r>
          </a:p>
          <a:p>
            <a:pPr lvl="1"/>
            <a:r>
              <a:rPr lang="en-US" sz="2000" dirty="0"/>
              <a:t>Demonstrate social competence in relationships, and able to rely on others</a:t>
            </a:r>
          </a:p>
          <a:p>
            <a:pPr lvl="1"/>
            <a:r>
              <a:rPr lang="en-US" sz="2000" dirty="0"/>
              <a:t>Not overwhelmed by emotions</a:t>
            </a:r>
          </a:p>
          <a:p>
            <a:pPr lvl="1"/>
            <a:r>
              <a:rPr lang="en-US" sz="2000" dirty="0"/>
              <a:t>Maintain a positive outlook on life</a:t>
            </a:r>
          </a:p>
          <a:p>
            <a:pPr lvl="1"/>
            <a:r>
              <a:rPr lang="en-US" sz="2000" dirty="0"/>
              <a:t>Have a capacity for intimacy; no fear of commitment</a:t>
            </a:r>
          </a:p>
          <a:p>
            <a:pPr lvl="1"/>
            <a:r>
              <a:rPr lang="en-US" sz="2000" dirty="0"/>
              <a:t>Are creative, and appreciate creativity in others</a:t>
            </a:r>
          </a:p>
          <a:p>
            <a:pPr lvl="1"/>
            <a:r>
              <a:rPr lang="en-US" sz="2000" dirty="0"/>
              <a:t>Persevere and take on challenges</a:t>
            </a:r>
          </a:p>
          <a:p>
            <a:pPr lvl="1"/>
            <a:r>
              <a:rPr lang="en-US" sz="2000" dirty="0"/>
              <a:t>Take reasonable risks in order to grow</a:t>
            </a:r>
          </a:p>
          <a:p>
            <a:pPr lvl="1"/>
            <a:r>
              <a:rPr lang="en-US" sz="2000" dirty="0"/>
              <a:t>Bounce back from adversity</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The Stress Response</a:t>
            </a:r>
          </a:p>
        </p:txBody>
      </p:sp>
      <p:sp>
        <p:nvSpPr>
          <p:cNvPr id="32771" name="Text Placeholder 2"/>
          <p:cNvSpPr>
            <a:spLocks noGrp="1"/>
          </p:cNvSpPr>
          <p:nvPr>
            <p:ph idx="1"/>
          </p:nvPr>
        </p:nvSpPr>
        <p:spPr/>
        <p:txBody>
          <a:bodyPr/>
          <a:lstStyle/>
          <a:p>
            <a:r>
              <a:rPr lang="en-US" altLang="en-US" dirty="0"/>
              <a:t>A </a:t>
            </a:r>
            <a:r>
              <a:rPr lang="en-US" altLang="en-US" b="1" dirty="0"/>
              <a:t>stress response </a:t>
            </a:r>
            <a:r>
              <a:rPr lang="en-US" altLang="en-US" dirty="0"/>
              <a:t>(or </a:t>
            </a:r>
            <a:r>
              <a:rPr lang="en-US" altLang="en-US" b="1" dirty="0"/>
              <a:t>fight-or-flight response</a:t>
            </a:r>
            <a:r>
              <a:rPr lang="en-US" altLang="en-US" dirty="0"/>
              <a:t>) is a series of physiological changes that occur in the body</a:t>
            </a:r>
          </a:p>
          <a:p>
            <a:pPr lvl="1"/>
            <a:r>
              <a:rPr lang="en-US" altLang="en-US" dirty="0"/>
              <a:t>All animals, including humans, have the ability to respond to emergencies they perceive as dangerous</a:t>
            </a:r>
          </a:p>
          <a:p>
            <a:r>
              <a:rPr lang="en-US" altLang="en-US" dirty="0"/>
              <a:t>The stress response is carried out by the </a:t>
            </a:r>
            <a:r>
              <a:rPr lang="en-US" altLang="en-US" i="1" dirty="0"/>
              <a:t>autonomic nervous </a:t>
            </a:r>
            <a:r>
              <a:rPr lang="en-US" altLang="en-US" i="1" dirty="0" smtClean="0"/>
              <a:t>system</a:t>
            </a:r>
            <a:endParaRPr lang="en-US" altLang="en-US" b="1" dirty="0"/>
          </a:p>
          <a:p>
            <a:pPr lvl="1"/>
            <a:r>
              <a:rPr lang="en-US" altLang="en-US" i="1" dirty="0"/>
              <a:t>Sympathetic branch</a:t>
            </a:r>
            <a:r>
              <a:rPr lang="en-US" altLang="en-US" dirty="0"/>
              <a:t>: initiates the stress response</a:t>
            </a:r>
          </a:p>
          <a:p>
            <a:pPr lvl="1"/>
            <a:r>
              <a:rPr lang="en-US" altLang="en-US" i="1" dirty="0"/>
              <a:t>Parasympathetic branch</a:t>
            </a:r>
            <a:r>
              <a:rPr lang="en-US" altLang="en-US" dirty="0"/>
              <a:t>: turns off the stress response and returns the body to normal</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Relaxation Response</a:t>
            </a:r>
          </a:p>
        </p:txBody>
      </p:sp>
      <p:sp>
        <p:nvSpPr>
          <p:cNvPr id="35843" name="Text Placeholder 2"/>
          <p:cNvSpPr>
            <a:spLocks noGrp="1"/>
          </p:cNvSpPr>
          <p:nvPr>
            <p:ph idx="1"/>
          </p:nvPr>
        </p:nvSpPr>
        <p:spPr/>
        <p:txBody>
          <a:bodyPr/>
          <a:lstStyle/>
          <a:p>
            <a:r>
              <a:rPr lang="en-US" altLang="en-US" b="1" dirty="0"/>
              <a:t>Homeostasis</a:t>
            </a:r>
            <a:r>
              <a:rPr lang="en-US" altLang="en-US" dirty="0"/>
              <a:t> is a state of stability and balance in which body functions are maintained within a normal range</a:t>
            </a:r>
          </a:p>
          <a:p>
            <a:r>
              <a:rPr lang="en-US" altLang="en-US" b="1" dirty="0"/>
              <a:t>Relaxation response</a:t>
            </a:r>
            <a:r>
              <a:rPr lang="en-US" altLang="en-US" dirty="0"/>
              <a:t>:</a:t>
            </a:r>
            <a:r>
              <a:rPr lang="en-US" altLang="en-US" b="1" dirty="0"/>
              <a:t> </a:t>
            </a:r>
            <a:r>
              <a:rPr lang="en-US" altLang="en-US" dirty="0"/>
              <a:t>a series of physiological changes that calm the body systems and return them to normal functioning</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Stress and Chronic Stress</a:t>
            </a:r>
          </a:p>
        </p:txBody>
      </p:sp>
      <p:sp>
        <p:nvSpPr>
          <p:cNvPr id="36867" name="Text Placeholder 2"/>
          <p:cNvSpPr>
            <a:spLocks noGrp="1"/>
          </p:cNvSpPr>
          <p:nvPr>
            <p:ph idx="1"/>
          </p:nvPr>
        </p:nvSpPr>
        <p:spPr/>
        <p:txBody>
          <a:bodyPr/>
          <a:lstStyle/>
          <a:p>
            <a:r>
              <a:rPr lang="en-US" altLang="en-US" dirty="0"/>
              <a:t>Your body can deal with short-term </a:t>
            </a:r>
            <a:r>
              <a:rPr lang="en-US" altLang="en-US" b="1" dirty="0"/>
              <a:t>acute stress</a:t>
            </a:r>
            <a:r>
              <a:rPr lang="en-US" altLang="en-US" dirty="0"/>
              <a:t>, as long as you recover afterwards</a:t>
            </a:r>
          </a:p>
          <a:p>
            <a:r>
              <a:rPr lang="en-US" altLang="en-US" dirty="0"/>
              <a:t>Many people live in a state of </a:t>
            </a:r>
            <a:r>
              <a:rPr lang="en-US" altLang="en-US" b="1" dirty="0"/>
              <a:t>chronic stress</a:t>
            </a:r>
            <a:r>
              <a:rPr lang="en-US" altLang="en-US" dirty="0"/>
              <a:t>, which is a stress response continuing without </a:t>
            </a:r>
            <a:r>
              <a:rPr lang="en-US" altLang="en-US" dirty="0" smtClean="0"/>
              <a:t>resolution</a:t>
            </a:r>
            <a:endParaRPr lang="en-US" altLang="en-US" dirty="0"/>
          </a:p>
          <a:p>
            <a:pPr lvl="1"/>
            <a:r>
              <a:rPr lang="en-US" altLang="en-US" dirty="0"/>
              <a:t>Chronic stress increases the likelihood of illness</a:t>
            </a:r>
          </a:p>
          <a:p>
            <a:r>
              <a:rPr lang="en-US" altLang="en-US" dirty="0"/>
              <a:t>Prolonged or severe stress weakens nearly every system in the body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The General Adaptation Syndrome</a:t>
            </a:r>
          </a:p>
        </p:txBody>
      </p:sp>
      <p:sp>
        <p:nvSpPr>
          <p:cNvPr id="37891" name="Text Placeholder 2"/>
          <p:cNvSpPr>
            <a:spLocks noGrp="1"/>
          </p:cNvSpPr>
          <p:nvPr>
            <p:ph idx="1"/>
          </p:nvPr>
        </p:nvSpPr>
        <p:spPr/>
        <p:txBody>
          <a:bodyPr/>
          <a:lstStyle/>
          <a:p>
            <a:pPr eaLnBrk="1" hangingPunct="1"/>
            <a:r>
              <a:rPr lang="en-US" altLang="en-US" dirty="0"/>
              <a:t>Hans Selye introduced the </a:t>
            </a:r>
            <a:r>
              <a:rPr lang="en-US" altLang="en-US" b="1" dirty="0"/>
              <a:t>General Adaptation Syndrome (GAS) </a:t>
            </a:r>
            <a:r>
              <a:rPr lang="en-US" altLang="en-US" dirty="0"/>
              <a:t>to describe and explain the physiological changes observed in the stress response</a:t>
            </a:r>
          </a:p>
          <a:p>
            <a:pPr eaLnBrk="1" hangingPunct="1"/>
            <a:r>
              <a:rPr lang="en-US" altLang="en-US" dirty="0"/>
              <a:t>The syndrome has three stages:</a:t>
            </a:r>
          </a:p>
          <a:p>
            <a:pPr lvl="1" eaLnBrk="1" hangingPunct="1"/>
            <a:r>
              <a:rPr lang="en-US" altLang="en-US" i="1" dirty="0"/>
              <a:t>Alarm stage</a:t>
            </a:r>
          </a:p>
          <a:p>
            <a:pPr lvl="1" eaLnBrk="1" hangingPunct="1"/>
            <a:r>
              <a:rPr lang="en-US" altLang="en-US" i="1" dirty="0"/>
              <a:t>Resistance stage</a:t>
            </a:r>
          </a:p>
          <a:p>
            <a:pPr lvl="1" eaLnBrk="1" hangingPunct="1"/>
            <a:r>
              <a:rPr lang="en-US" altLang="en-US" i="1" dirty="0"/>
              <a:t>Exhaustion stage</a:t>
            </a:r>
            <a:endParaRPr lang="en-US" altLang="en-US" dirty="0"/>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0" y="4191000"/>
            <a:ext cx="6477000" cy="566738"/>
          </a:xfrm>
        </p:spPr>
        <p:txBody>
          <a:bodyPr/>
          <a:lstStyle/>
          <a:p>
            <a:r>
              <a:rPr lang="en-US" dirty="0"/>
              <a:t>Figure 2.6 </a:t>
            </a:r>
            <a:r>
              <a:rPr lang="en-US" sz="2000" dirty="0">
                <a:solidFill>
                  <a:schemeClr val="tx1"/>
                </a:solidFill>
              </a:rPr>
              <a:t>General Adaptation Syndrome.</a:t>
            </a:r>
            <a:endParaRPr lang="en-US" dirty="0">
              <a:solidFill>
                <a:schemeClr val="tx1"/>
              </a:solidFill>
            </a:endParaRPr>
          </a:p>
        </p:txBody>
      </p:sp>
      <p:sp>
        <p:nvSpPr>
          <p:cNvPr id="12" name="Text Placeholder 11"/>
          <p:cNvSpPr>
            <a:spLocks noGrp="1"/>
          </p:cNvSpPr>
          <p:nvPr>
            <p:ph type="body" sz="half" idx="2"/>
          </p:nvPr>
        </p:nvSpPr>
        <p:spPr>
          <a:xfrm>
            <a:off x="1333500" y="4833938"/>
            <a:ext cx="7124700" cy="1338262"/>
          </a:xfrm>
        </p:spPr>
        <p:txBody>
          <a:bodyPr/>
          <a:lstStyle/>
          <a:p>
            <a:r>
              <a:rPr lang="en-US" dirty="0"/>
              <a:t>Homeostasis is the state of stability and balance in which functions are maintained within a normal range. The body’s responses move furthest from homeostasis in the </a:t>
            </a:r>
            <a:r>
              <a:rPr lang="en-US" i="1" dirty="0"/>
              <a:t>alarm stage. </a:t>
            </a:r>
            <a:r>
              <a:rPr lang="en-US" dirty="0"/>
              <a:t>In the </a:t>
            </a:r>
            <a:r>
              <a:rPr lang="en-US" i="1" dirty="0"/>
              <a:t>resistance stage, </a:t>
            </a:r>
            <a:r>
              <a:rPr lang="en-US" dirty="0"/>
              <a:t>the body uses energy to cope with the continued stress but is unable to return to homeostasis. After prolonged exposure to stress, the body may either recover and return to homeostasis, or enter the </a:t>
            </a:r>
            <a:r>
              <a:rPr lang="en-US" i="1" dirty="0"/>
              <a:t>exhaustion stage </a:t>
            </a:r>
            <a:r>
              <a:rPr lang="en-US" dirty="0"/>
              <a:t>and fall away from homeostasis toward illness or even death.</a:t>
            </a:r>
          </a:p>
        </p:txBody>
      </p:sp>
      <p:pic>
        <p:nvPicPr>
          <p:cNvPr id="3" name="Picture" descr="A line graph shows a peak of alarm well above homeostasis, decline for coping (resistance), and then fall toward recovery or exhaustion."/>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751" b="-3265"/>
          <a:stretch/>
        </p:blipFill>
        <p:spPr>
          <a:xfrm>
            <a:off x="773103" y="1018706"/>
            <a:ext cx="7597794" cy="2796625"/>
          </a:xfrm>
        </p:spPr>
      </p:pic>
      <p:sp>
        <p:nvSpPr>
          <p:cNvPr id="13" name="Text Placeholder 12"/>
          <p:cNvSpPr>
            <a:spLocks noGrp="1"/>
          </p:cNvSpPr>
          <p:nvPr>
            <p:ph type="body" sz="quarter" idx="11"/>
          </p:nvPr>
        </p:nvSpPr>
        <p:spPr>
          <a:xfrm>
            <a:off x="4572000" y="6400800"/>
            <a:ext cx="4572000" cy="283830"/>
          </a:xfrm>
        </p:spPr>
        <p:txBody>
          <a:bodyPr/>
          <a:lstStyle/>
          <a:p>
            <a:r>
              <a:rPr lang="en-US" i="1" dirty="0">
                <a:solidFill>
                  <a:schemeClr val="tx1"/>
                </a:solidFill>
              </a:rPr>
              <a:t>Source: </a:t>
            </a:r>
            <a:r>
              <a:rPr lang="en-US" dirty="0">
                <a:solidFill>
                  <a:schemeClr val="tx1"/>
                </a:solidFill>
              </a:rPr>
              <a:t>Benson, H. (1993). The relaxation response. In D. P. Goleman &amp; J. Gurin (Eds.), </a:t>
            </a:r>
            <a:r>
              <a:rPr lang="en-US" i="1" dirty="0">
                <a:solidFill>
                  <a:schemeClr val="tx1"/>
                </a:solidFill>
              </a:rPr>
              <a:t>Mind-body medicine: How to use your mind for better health. </a:t>
            </a:r>
            <a:r>
              <a:rPr lang="en-US" dirty="0">
                <a:solidFill>
                  <a:schemeClr val="tx1"/>
                </a:solidFill>
              </a:rPr>
              <a:t>Yonkers, NY: Consumer Reports Books: 233–257</a:t>
            </a:r>
            <a:r>
              <a:rPr lang="en-US" dirty="0" smtClean="0">
                <a:solidFill>
                  <a:schemeClr val="tx1"/>
                </a:solidFill>
              </a:rPr>
              <a:t>.</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727826" y="228600"/>
            <a:ext cx="7688349" cy="1069848"/>
          </a:xfrm>
        </p:spPr>
        <p:txBody>
          <a:bodyPr/>
          <a:lstStyle/>
          <a:p>
            <a:pPr>
              <a:defRPr/>
            </a:pPr>
            <a:r>
              <a:rPr lang="en-US" altLang="en-US" dirty="0"/>
              <a:t>Physical Effects of Chronic </a:t>
            </a:r>
            <a:r>
              <a:rPr lang="en-US" altLang="en-US" dirty="0" smtClean="0"/>
              <a:t>Stress (1 of 2)</a:t>
            </a:r>
            <a:endParaRPr lang="en-US" altLang="en-US" dirty="0"/>
          </a:p>
        </p:txBody>
      </p:sp>
      <p:sp>
        <p:nvSpPr>
          <p:cNvPr id="39939" name="Text Placeholder 2"/>
          <p:cNvSpPr>
            <a:spLocks noGrp="1"/>
          </p:cNvSpPr>
          <p:nvPr>
            <p:ph idx="1"/>
          </p:nvPr>
        </p:nvSpPr>
        <p:spPr/>
        <p:txBody>
          <a:bodyPr/>
          <a:lstStyle/>
          <a:p>
            <a:r>
              <a:rPr lang="en-US" altLang="en-US" dirty="0"/>
              <a:t>Stress plays a role in illness and disease in a </a:t>
            </a:r>
            <a:r>
              <a:rPr lang="en-US" altLang="en-US" dirty="0" smtClean="0"/>
              <a:t>variety</a:t>
            </a:r>
            <a:r>
              <a:rPr lang="en-US" altLang="en-US" dirty="0"/>
              <a:t/>
            </a:r>
            <a:br>
              <a:rPr lang="en-US" altLang="en-US" dirty="0"/>
            </a:br>
            <a:r>
              <a:rPr lang="en-US" altLang="en-US" dirty="0"/>
              <a:t>of ways</a:t>
            </a:r>
          </a:p>
          <a:p>
            <a:r>
              <a:rPr lang="en-US" altLang="en-US" dirty="0"/>
              <a:t>Immune system can be suppressed by both brief and long-term stressors</a:t>
            </a:r>
          </a:p>
          <a:p>
            <a:r>
              <a:rPr lang="en-US" altLang="en-US" dirty="0"/>
              <a:t>In the cardiovascular system, the stress response can cause various forms of heart disease</a:t>
            </a:r>
          </a:p>
          <a:p>
            <a:r>
              <a:rPr lang="en-US" altLang="en-US" dirty="0"/>
              <a:t>In the gastrointestinal system, common stomach ailments can be related to stress</a:t>
            </a:r>
          </a:p>
        </p:txBody>
      </p:sp>
      <p:sp>
        <p:nvSpPr>
          <p:cNvPr id="2" name="Text Placeholder 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727826" y="228600"/>
            <a:ext cx="7688349" cy="1069848"/>
          </a:xfrm>
        </p:spPr>
        <p:txBody>
          <a:bodyPr/>
          <a:lstStyle/>
          <a:p>
            <a:pPr>
              <a:defRPr/>
            </a:pPr>
            <a:r>
              <a:rPr lang="en-US" altLang="en-US" dirty="0"/>
              <a:t>Physical Effects of Chronic </a:t>
            </a:r>
            <a:r>
              <a:rPr lang="en-US" altLang="en-US" dirty="0" smtClean="0"/>
              <a:t>Stress (2 of 2)</a:t>
            </a:r>
            <a:endParaRPr lang="en-US" altLang="en-US" sz="1400" dirty="0"/>
          </a:p>
        </p:txBody>
      </p:sp>
      <p:sp>
        <p:nvSpPr>
          <p:cNvPr id="40963" name="Text Placeholder 2"/>
          <p:cNvSpPr>
            <a:spLocks noGrp="1"/>
          </p:cNvSpPr>
          <p:nvPr>
            <p:ph idx="1"/>
          </p:nvPr>
        </p:nvSpPr>
        <p:spPr/>
        <p:txBody>
          <a:bodyPr/>
          <a:lstStyle/>
          <a:p>
            <a:r>
              <a:rPr lang="en-US" altLang="en-US" dirty="0"/>
              <a:t>In terms of mental health, both acute and chronic stress can contribute to the development of psychological illnesses</a:t>
            </a:r>
          </a:p>
          <a:p>
            <a:pPr lvl="1"/>
            <a:r>
              <a:rPr lang="en-US" altLang="en-US" dirty="0"/>
              <a:t>Acute stress disorder</a:t>
            </a:r>
          </a:p>
          <a:p>
            <a:pPr lvl="1"/>
            <a:r>
              <a:rPr lang="en-US" altLang="en-US" dirty="0"/>
              <a:t>Post-traumatic stress disorder (PTSD)</a:t>
            </a:r>
          </a:p>
          <a:p>
            <a:pPr lvl="1"/>
            <a:r>
              <a:rPr lang="en-US" altLang="en-US" dirty="0"/>
              <a:t>Adjustment disorder</a:t>
            </a:r>
          </a:p>
        </p:txBody>
      </p:sp>
      <p:sp>
        <p:nvSpPr>
          <p:cNvPr id="2" name="Text Placeholder 1" hidden="1"/>
          <p:cNvSpPr>
            <a:spLocks noGrp="1"/>
          </p:cNvSpPr>
          <p:nvPr>
            <p:ph type="body" sz="quarter" idx="11"/>
          </p:nvPr>
        </p:nvSpPr>
        <p:spPr/>
        <p:txBody>
          <a:bodyPr/>
          <a:lstStyle/>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Mediators of the Stress Response</a:t>
            </a:r>
          </a:p>
        </p:txBody>
      </p:sp>
      <p:sp>
        <p:nvSpPr>
          <p:cNvPr id="41987" name="Text Placeholder 2"/>
          <p:cNvSpPr>
            <a:spLocks noGrp="1"/>
          </p:cNvSpPr>
          <p:nvPr>
            <p:ph idx="1"/>
          </p:nvPr>
        </p:nvSpPr>
        <p:spPr/>
        <p:txBody>
          <a:bodyPr/>
          <a:lstStyle/>
          <a:p>
            <a:pPr eaLnBrk="1" hangingPunct="1"/>
            <a:r>
              <a:rPr lang="en-US" altLang="en-US" dirty="0"/>
              <a:t>Different people respond differently to stressors</a:t>
            </a:r>
          </a:p>
          <a:p>
            <a:pPr lvl="1"/>
            <a:r>
              <a:rPr lang="en-US" altLang="en-US" dirty="0"/>
              <a:t>Reasons may include past experiences and a person’s overall level of wellness</a:t>
            </a:r>
          </a:p>
          <a:p>
            <a:r>
              <a:rPr lang="en-US" altLang="en-US" dirty="0"/>
              <a:t>Other critical areas include:</a:t>
            </a:r>
          </a:p>
          <a:p>
            <a:pPr lvl="1" eaLnBrk="1" hangingPunct="1"/>
            <a:r>
              <a:rPr lang="en-US" altLang="en-US" dirty="0"/>
              <a:t>Personality factors</a:t>
            </a:r>
          </a:p>
          <a:p>
            <a:pPr lvl="1" eaLnBrk="1" hangingPunct="1"/>
            <a:r>
              <a:rPr lang="en-US" altLang="en-US" dirty="0"/>
              <a:t>Habitual ways of </a:t>
            </a:r>
            <a:r>
              <a:rPr lang="en-US" altLang="en-US" dirty="0" smtClean="0"/>
              <a:t>thinking</a:t>
            </a:r>
            <a:endParaRPr lang="en-US" altLang="en-US" dirty="0"/>
          </a:p>
          <a:p>
            <a:pPr lvl="1" eaLnBrk="1" hangingPunct="1"/>
            <a:r>
              <a:rPr lang="en-US" altLang="en-US" dirty="0"/>
              <a:t>Inborn or acquired attitudes toward the demands of life</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defRPr/>
            </a:pPr>
            <a:r>
              <a:rPr lang="en-US" altLang="en-US" dirty="0"/>
              <a:t>Personality </a:t>
            </a:r>
            <a:r>
              <a:rPr lang="en-US" altLang="en-US" dirty="0" smtClean="0"/>
              <a:t>Factors (1 of 2)</a:t>
            </a:r>
            <a:endParaRPr lang="en-US" altLang="en-US" dirty="0"/>
          </a:p>
        </p:txBody>
      </p:sp>
      <p:sp>
        <p:nvSpPr>
          <p:cNvPr id="43011" name="Text Placeholder 2"/>
          <p:cNvSpPr>
            <a:spLocks noGrp="1"/>
          </p:cNvSpPr>
          <p:nvPr>
            <p:ph idx="1"/>
          </p:nvPr>
        </p:nvSpPr>
        <p:spPr/>
        <p:txBody>
          <a:bodyPr/>
          <a:lstStyle/>
          <a:p>
            <a:r>
              <a:rPr lang="en-US" altLang="en-US" b="1" dirty="0"/>
              <a:t>Type A behavior pattern</a:t>
            </a:r>
            <a:r>
              <a:rPr lang="en-US" altLang="en-US" dirty="0"/>
              <a:t>: impulsive, achievement oriented, and highly </a:t>
            </a:r>
            <a:r>
              <a:rPr lang="en-US" altLang="en-US" dirty="0" smtClean="0"/>
              <a:t>competitive</a:t>
            </a:r>
            <a:endParaRPr lang="en-US" altLang="en-US" dirty="0"/>
          </a:p>
          <a:p>
            <a:pPr lvl="1"/>
            <a:r>
              <a:rPr lang="en-US" altLang="en-US" dirty="0"/>
              <a:t>Prime candidates for stress-related illnesses, and increased risk for a number of other diseases</a:t>
            </a:r>
          </a:p>
          <a:p>
            <a:pPr lvl="1"/>
            <a:r>
              <a:rPr lang="en-US" altLang="en-US" dirty="0"/>
              <a:t>Key culprit is </a:t>
            </a:r>
            <a:r>
              <a:rPr lang="en-US" altLang="en-US" b="1" dirty="0"/>
              <a:t>hostility</a:t>
            </a:r>
            <a:r>
              <a:rPr lang="en-US" altLang="en-US" dirty="0"/>
              <a:t>, an ongoing accumulation of irritation and anger</a:t>
            </a:r>
          </a:p>
          <a:p>
            <a:r>
              <a:rPr lang="en-US" altLang="en-US" dirty="0"/>
              <a:t>Type B behavior pattern: less driven</a:t>
            </a:r>
          </a:p>
          <a:p>
            <a:pPr lvl="1"/>
            <a:r>
              <a:rPr lang="en-US" altLang="en-US" dirty="0"/>
              <a:t>More easygoing and less readily frustrated</a:t>
            </a:r>
          </a:p>
          <a:p>
            <a:pPr lvl="1"/>
            <a:r>
              <a:rPr lang="en-US" altLang="en-US" dirty="0"/>
              <a:t>Less susceptible to coronary heart disease</a:t>
            </a:r>
          </a:p>
        </p:txBody>
      </p:sp>
      <p:sp>
        <p:nvSpPr>
          <p:cNvPr id="2" name="Text Placeholder 1" hidden="1"/>
          <p:cNvSpPr>
            <a:spLocks noGrp="1"/>
          </p:cNvSpPr>
          <p:nvPr>
            <p:ph type="body" sz="quarter" idx="11"/>
          </p:nvPr>
        </p:nvSpPr>
        <p:spPr/>
        <p:txBody>
          <a:bodyPr/>
          <a:lstStyle/>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defRPr/>
            </a:pPr>
            <a:r>
              <a:rPr lang="en-US" altLang="en-US" dirty="0"/>
              <a:t>Personality </a:t>
            </a:r>
            <a:r>
              <a:rPr lang="en-US" altLang="en-US" dirty="0" smtClean="0"/>
              <a:t>Factors (2 of 2)</a:t>
            </a:r>
            <a:endParaRPr lang="en-US" altLang="en-US" sz="1400" dirty="0"/>
          </a:p>
        </p:txBody>
      </p:sp>
      <p:sp>
        <p:nvSpPr>
          <p:cNvPr id="43011" name="Text Placeholder 2"/>
          <p:cNvSpPr>
            <a:spLocks noGrp="1"/>
          </p:cNvSpPr>
          <p:nvPr>
            <p:ph idx="1"/>
          </p:nvPr>
        </p:nvSpPr>
        <p:spPr/>
        <p:txBody>
          <a:bodyPr/>
          <a:lstStyle/>
          <a:p>
            <a:r>
              <a:rPr lang="en-US" altLang="en-US" dirty="0"/>
              <a:t>Recent additional personality types:</a:t>
            </a:r>
          </a:p>
          <a:p>
            <a:pPr lvl="1"/>
            <a:r>
              <a:rPr lang="en-US" altLang="en-US" dirty="0"/>
              <a:t>Type C personalities: introverted and detail-oriented; may have trouble communicating, and appear cautious and reserved, with a tendency to please others</a:t>
            </a:r>
          </a:p>
          <a:p>
            <a:pPr lvl="1"/>
            <a:r>
              <a:rPr lang="en-US" altLang="en-US" dirty="0"/>
              <a:t>Type D personalities: not very expressive, and hold in negative emotions, with a tendency to experience anger, anxiety, and sadness while fearing negative judgments from others</a:t>
            </a:r>
          </a:p>
        </p:txBody>
      </p:sp>
      <p:sp>
        <p:nvSpPr>
          <p:cNvPr id="2" name="Text Placeholder 1"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93525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The Self-Actualized Person</a:t>
            </a:r>
          </a:p>
        </p:txBody>
      </p:sp>
      <p:sp>
        <p:nvSpPr>
          <p:cNvPr id="6147" name="Text Placeholder 2"/>
          <p:cNvSpPr>
            <a:spLocks noGrp="1"/>
          </p:cNvSpPr>
          <p:nvPr>
            <p:ph idx="1"/>
          </p:nvPr>
        </p:nvSpPr>
        <p:spPr/>
        <p:txBody>
          <a:bodyPr/>
          <a:lstStyle/>
          <a:p>
            <a:pPr eaLnBrk="1" hangingPunct="1"/>
            <a:r>
              <a:rPr lang="en-US" altLang="en-US" b="1" dirty="0"/>
              <a:t>Self-actualization</a:t>
            </a:r>
            <a:r>
              <a:rPr lang="en-US" altLang="en-US" dirty="0"/>
              <a:t>: the state attained when a person has reached his or her full potential</a:t>
            </a:r>
          </a:p>
          <a:p>
            <a:pPr eaLnBrk="1" hangingPunct="1"/>
            <a:r>
              <a:rPr lang="en-US" altLang="en-US" dirty="0"/>
              <a:t>Proposed by Maslow as the level at which people achieve transcendence</a:t>
            </a:r>
          </a:p>
          <a:p>
            <a:pPr lvl="1" eaLnBrk="1" hangingPunct="1"/>
            <a:r>
              <a:rPr lang="en-US" altLang="en-US" dirty="0"/>
              <a:t>Sense of well-being that comes from finding </a:t>
            </a:r>
            <a:r>
              <a:rPr lang="en-US" altLang="en-US" dirty="0" smtClean="0"/>
              <a:t>purpose</a:t>
            </a:r>
            <a:r>
              <a:rPr lang="en-US" altLang="en-US" dirty="0"/>
              <a:t/>
            </a:r>
            <a:br>
              <a:rPr lang="en-US" altLang="en-US" dirty="0"/>
            </a:br>
            <a:r>
              <a:rPr lang="en-US" altLang="en-US" dirty="0"/>
              <a:t>and meaning in life</a:t>
            </a:r>
          </a:p>
        </p:txBody>
      </p:sp>
      <p:sp>
        <p:nvSpPr>
          <p:cNvPr id="3" name="Text Placeholder 3" hidden="1"/>
          <p:cNvSpPr>
            <a:spLocks noGrp="1"/>
          </p:cNvSpPr>
          <p:nvPr>
            <p:ph type="body" sz="quarter" idx="11"/>
          </p:nvPr>
        </p:nvSpPr>
        <p:spPr/>
        <p:txBody>
          <a:bodyPr/>
          <a:lstStyle/>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Cognitive Factors</a:t>
            </a:r>
          </a:p>
        </p:txBody>
      </p:sp>
      <p:sp>
        <p:nvSpPr>
          <p:cNvPr id="44035" name="Text Placeholder 2"/>
          <p:cNvSpPr>
            <a:spLocks noGrp="1"/>
          </p:cNvSpPr>
          <p:nvPr>
            <p:ph idx="1"/>
          </p:nvPr>
        </p:nvSpPr>
        <p:spPr/>
        <p:txBody>
          <a:bodyPr/>
          <a:lstStyle/>
          <a:p>
            <a:r>
              <a:rPr lang="en-US" altLang="en-US" dirty="0"/>
              <a:t>Your outlook and beliefs about life affect how you deal with stressors in your life</a:t>
            </a:r>
          </a:p>
          <a:p>
            <a:pPr lvl="1"/>
            <a:r>
              <a:rPr lang="en-US" altLang="en-US" dirty="0"/>
              <a:t>People with a realistic attitude can take things in stride and reduce the frequency and intensity of the stress response</a:t>
            </a:r>
          </a:p>
          <a:p>
            <a:r>
              <a:rPr lang="en-US" altLang="en-US" dirty="0"/>
              <a:t>Resilience allows stress-resistant people to focus on immediate issues and explain their struggles in positive and helpful ways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Resilience and Hardiness</a:t>
            </a:r>
          </a:p>
        </p:txBody>
      </p:sp>
      <p:sp>
        <p:nvSpPr>
          <p:cNvPr id="44035" name="Text Placeholder 2"/>
          <p:cNvSpPr>
            <a:spLocks noGrp="1"/>
          </p:cNvSpPr>
          <p:nvPr>
            <p:ph idx="1"/>
          </p:nvPr>
        </p:nvSpPr>
        <p:spPr/>
        <p:txBody>
          <a:bodyPr/>
          <a:lstStyle/>
          <a:p>
            <a:r>
              <a:rPr lang="en-US" altLang="en-US" dirty="0"/>
              <a:t>Resilience is a factor in the ability to handle stress</a:t>
            </a:r>
          </a:p>
          <a:p>
            <a:pPr lvl="1"/>
            <a:r>
              <a:rPr lang="en-US" altLang="en-US" dirty="0"/>
              <a:t>Stress-resistant people also seem to focus on immediate issues and explain their struggle in positive and helpful ways</a:t>
            </a:r>
          </a:p>
          <a:p>
            <a:r>
              <a:rPr lang="en-US" altLang="en-US" b="1" dirty="0"/>
              <a:t>Hardiness</a:t>
            </a:r>
            <a:r>
              <a:rPr lang="en-US" altLang="en-US" dirty="0"/>
              <a:t>: an affective style of coping with stress, characterized by a tendency to view life events as challenges rather than </a:t>
            </a:r>
            <a:r>
              <a:rPr lang="en-US" altLang="en-US" dirty="0" smtClean="0"/>
              <a:t>threats</a:t>
            </a:r>
            <a:endParaRPr lang="en-US" altLang="en-US" dirty="0"/>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439887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Sources of Stress</a:t>
            </a:r>
          </a:p>
        </p:txBody>
      </p:sp>
      <p:sp>
        <p:nvSpPr>
          <p:cNvPr id="45059" name="Text Placeholder 2"/>
          <p:cNvSpPr>
            <a:spLocks noGrp="1"/>
          </p:cNvSpPr>
          <p:nvPr>
            <p:ph idx="1"/>
          </p:nvPr>
        </p:nvSpPr>
        <p:spPr/>
        <p:txBody>
          <a:bodyPr/>
          <a:lstStyle/>
          <a:p>
            <a:r>
              <a:rPr lang="en-US" altLang="en-US" dirty="0"/>
              <a:t>Life events that require adjustment and adaptation</a:t>
            </a:r>
          </a:p>
          <a:p>
            <a:r>
              <a:rPr lang="en-US" altLang="en-US" dirty="0"/>
              <a:t>Daily hassles, especially if they pile up</a:t>
            </a:r>
          </a:p>
          <a:p>
            <a:pPr lvl="1"/>
            <a:r>
              <a:rPr lang="en-US" altLang="en-US" dirty="0"/>
              <a:t>College stress</a:t>
            </a:r>
          </a:p>
          <a:p>
            <a:pPr lvl="1"/>
            <a:r>
              <a:rPr lang="en-US" altLang="en-US" dirty="0"/>
              <a:t>Job pressures and </a:t>
            </a:r>
            <a:r>
              <a:rPr lang="en-US" altLang="en-US" b="1" dirty="0"/>
              <a:t>burnout</a:t>
            </a:r>
            <a:endParaRPr lang="en-US" altLang="en-US" dirty="0"/>
          </a:p>
          <a:p>
            <a:pPr lvl="1"/>
            <a:r>
              <a:rPr lang="en-US" altLang="en-US" dirty="0"/>
              <a:t>Money and financial worries</a:t>
            </a:r>
          </a:p>
          <a:p>
            <a:pPr lvl="1"/>
            <a:r>
              <a:rPr lang="en-US" altLang="en-US" dirty="0"/>
              <a:t>Family and interpersonal stress</a:t>
            </a:r>
          </a:p>
          <a:p>
            <a:pPr lvl="1"/>
            <a:r>
              <a:rPr lang="en-US" altLang="en-US" dirty="0"/>
              <a:t>Time pressure, overload, and technology</a:t>
            </a:r>
          </a:p>
          <a:p>
            <a:pPr lvl="1"/>
            <a:r>
              <a:rPr lang="en-US" altLang="en-US" dirty="0"/>
              <a:t>Anger</a:t>
            </a:r>
          </a:p>
          <a:p>
            <a:pPr lvl="1"/>
            <a:r>
              <a:rPr lang="en-US" altLang="en-US" dirty="0"/>
              <a:t>Trauma</a:t>
            </a:r>
          </a:p>
          <a:p>
            <a:pPr lvl="1"/>
            <a:r>
              <a:rPr lang="en-US" altLang="en-US" dirty="0"/>
              <a:t>Societal pressures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Healthy and Unhealthy Ways to Manage Stress</a:t>
            </a:r>
          </a:p>
        </p:txBody>
      </p:sp>
      <p:sp>
        <p:nvSpPr>
          <p:cNvPr id="45059" name="Text Placeholder 2"/>
          <p:cNvSpPr>
            <a:spLocks noGrp="1"/>
          </p:cNvSpPr>
          <p:nvPr>
            <p:ph idx="1"/>
          </p:nvPr>
        </p:nvSpPr>
        <p:spPr/>
        <p:txBody>
          <a:bodyPr/>
          <a:lstStyle/>
          <a:p>
            <a:r>
              <a:rPr lang="en-US" altLang="en-US" dirty="0"/>
              <a:t>Unhealthy ways to manage stress include the use of tobacco, the use and abuse of drugs and alcohol, and the use of food to manage feelings</a:t>
            </a:r>
          </a:p>
          <a:p>
            <a:r>
              <a:rPr lang="en-US" altLang="en-US" dirty="0"/>
              <a:t>Positive but sedentary approaches, such as listening to music, should be balanced with more active stress management techniques</a:t>
            </a:r>
          </a:p>
          <a:p>
            <a:pPr lvl="1"/>
            <a:r>
              <a:rPr lang="en-US" altLang="en-US" dirty="0"/>
              <a:t>What works for one may not be helpful for another</a:t>
            </a:r>
          </a:p>
          <a:p>
            <a:r>
              <a:rPr lang="en-US" altLang="en-US" dirty="0"/>
              <a:t>Practice stress management on a regular basis</a:t>
            </a:r>
          </a:p>
          <a:p>
            <a:pPr lvl="1"/>
            <a:r>
              <a:rPr lang="en-US" altLang="en-US" dirty="0"/>
              <a:t>Some stressful events and situations are overwhelming—</a:t>
            </a:r>
            <a:br>
              <a:rPr lang="en-US" altLang="en-US" dirty="0"/>
            </a:br>
            <a:r>
              <a:rPr lang="en-US" altLang="en-US" dirty="0"/>
              <a:t>don’t hesitate to seek counseling</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Stress Reduction Strategies</a:t>
            </a:r>
          </a:p>
        </p:txBody>
      </p:sp>
      <p:sp>
        <p:nvSpPr>
          <p:cNvPr id="47107" name="Text Placeholder 2"/>
          <p:cNvSpPr>
            <a:spLocks noGrp="1"/>
          </p:cNvSpPr>
          <p:nvPr>
            <p:ph idx="1"/>
          </p:nvPr>
        </p:nvSpPr>
        <p:spPr/>
        <p:txBody>
          <a:bodyPr/>
          <a:lstStyle/>
          <a:p>
            <a:pPr eaLnBrk="1" hangingPunct="1"/>
            <a:r>
              <a:rPr lang="en-US" altLang="en-US" dirty="0"/>
              <a:t>Time management</a:t>
            </a:r>
          </a:p>
          <a:p>
            <a:pPr lvl="1"/>
            <a:r>
              <a:rPr lang="en-US" altLang="en-US" dirty="0"/>
              <a:t>Improve planning</a:t>
            </a:r>
          </a:p>
          <a:p>
            <a:pPr lvl="1"/>
            <a:r>
              <a:rPr lang="en-US" altLang="en-US" dirty="0"/>
              <a:t>Prioritize</a:t>
            </a:r>
          </a:p>
          <a:p>
            <a:pPr eaLnBrk="1" hangingPunct="1"/>
            <a:r>
              <a:rPr lang="en-US" altLang="en-US" dirty="0"/>
              <a:t>Social support</a:t>
            </a:r>
          </a:p>
          <a:p>
            <a:pPr lvl="1"/>
            <a:r>
              <a:rPr lang="en-US" altLang="en-US" dirty="0"/>
              <a:t>The best way to develop a support system is to give support to others</a:t>
            </a:r>
          </a:p>
          <a:p>
            <a:pPr eaLnBrk="1" hangingPunct="1"/>
            <a:r>
              <a:rPr lang="en-US" altLang="en-US" dirty="0"/>
              <a:t>Healthy lifestyle</a:t>
            </a:r>
          </a:p>
          <a:p>
            <a:pPr lvl="1"/>
            <a:r>
              <a:rPr lang="en-US" altLang="en-US" dirty="0"/>
              <a:t>Adopt a nutritious diet</a:t>
            </a:r>
          </a:p>
          <a:p>
            <a:pPr lvl="1"/>
            <a:r>
              <a:rPr lang="en-US" altLang="en-US" dirty="0"/>
              <a:t>Exercise</a:t>
            </a:r>
          </a:p>
        </p:txBody>
      </p:sp>
      <p:sp>
        <p:nvSpPr>
          <p:cNvPr id="3" name="Text Placeholder 22" hidden="1"/>
          <p:cNvSpPr>
            <a:spLocks noGrp="1"/>
          </p:cNvSpPr>
          <p:nvPr>
            <p:ph type="body" sz="quarter" idx="11"/>
          </p:nvPr>
        </p:nvSpPr>
        <p:spPr/>
        <p:txBody>
          <a:bodyPr/>
          <a:lstStyle/>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Relaxation Techniques</a:t>
            </a:r>
          </a:p>
        </p:txBody>
      </p:sp>
      <p:sp>
        <p:nvSpPr>
          <p:cNvPr id="47107" name="Text Placeholder 2"/>
          <p:cNvSpPr>
            <a:spLocks noGrp="1"/>
          </p:cNvSpPr>
          <p:nvPr>
            <p:ph idx="1"/>
          </p:nvPr>
        </p:nvSpPr>
        <p:spPr/>
        <p:txBody>
          <a:bodyPr/>
          <a:lstStyle/>
          <a:p>
            <a:r>
              <a:rPr lang="en-US" altLang="en-US" dirty="0"/>
              <a:t>These include:</a:t>
            </a:r>
          </a:p>
          <a:p>
            <a:pPr lvl="1"/>
            <a:r>
              <a:rPr lang="en-US" altLang="en-US" dirty="0"/>
              <a:t>Deep breathing</a:t>
            </a:r>
          </a:p>
          <a:p>
            <a:pPr lvl="1"/>
            <a:r>
              <a:rPr lang="en-US" altLang="en-US" dirty="0"/>
              <a:t>Progressive relaxation</a:t>
            </a:r>
          </a:p>
          <a:p>
            <a:pPr lvl="1"/>
            <a:r>
              <a:rPr lang="en-US" altLang="en-US" dirty="0"/>
              <a:t>Visualization, or </a:t>
            </a:r>
            <a:r>
              <a:rPr lang="en-US" altLang="en-US" i="1" dirty="0"/>
              <a:t>guided imagery</a:t>
            </a:r>
          </a:p>
          <a:p>
            <a:pPr lvl="1"/>
            <a:r>
              <a:rPr lang="en-US" altLang="en-US" dirty="0"/>
              <a:t>Mindfulness-based meditation</a:t>
            </a:r>
          </a:p>
          <a:p>
            <a:pPr lvl="1"/>
            <a:r>
              <a:rPr lang="en-US" altLang="en-US" dirty="0"/>
              <a:t>Yoga</a:t>
            </a:r>
          </a:p>
          <a:p>
            <a:pPr lvl="1"/>
            <a:r>
              <a:rPr lang="en-US" altLang="en-US" dirty="0"/>
              <a:t>T’ai chi</a:t>
            </a:r>
          </a:p>
          <a:p>
            <a:pPr lvl="1"/>
            <a:r>
              <a:rPr lang="en-US" altLang="en-US" dirty="0"/>
              <a:t>Biofeedback</a:t>
            </a:r>
          </a:p>
          <a:p>
            <a:pPr lvl="1"/>
            <a:r>
              <a:rPr lang="en-US" altLang="en-US" dirty="0"/>
              <a:t>Affirmations</a:t>
            </a:r>
          </a:p>
        </p:txBody>
      </p:sp>
      <p:sp>
        <p:nvSpPr>
          <p:cNvPr id="3" name="Text Placeholder 22"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52500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a:t>
            </a:r>
          </a:p>
        </p:txBody>
      </p:sp>
      <p:sp>
        <p:nvSpPr>
          <p:cNvPr id="3" name="Text Placeholder 2"/>
          <p:cNvSpPr>
            <a:spLocks noGrp="1"/>
          </p:cNvSpPr>
          <p:nvPr>
            <p:ph idx="1"/>
          </p:nvPr>
        </p:nvSpPr>
        <p:spPr/>
        <p:txBody>
          <a:bodyPr/>
          <a:lstStyle/>
          <a:p>
            <a:r>
              <a:rPr lang="en-US" dirty="0" smtClean="0"/>
              <a:t>What is mental health?</a:t>
            </a:r>
          </a:p>
          <a:p>
            <a:r>
              <a:rPr lang="en-US" dirty="0" smtClean="0"/>
              <a:t>How do we respond to a loss?</a:t>
            </a:r>
          </a:p>
          <a:p>
            <a:r>
              <a:rPr lang="en-US" dirty="0" smtClean="0"/>
              <a:t>What is the brain’s role in mental health and illness?</a:t>
            </a:r>
          </a:p>
          <a:p>
            <a:r>
              <a:rPr lang="en-US" dirty="0" smtClean="0"/>
              <a:t>What are common mental disorders, and how are they treated?</a:t>
            </a:r>
          </a:p>
          <a:p>
            <a:r>
              <a:rPr lang="en-US" dirty="0" smtClean="0"/>
              <a:t>What is stress?</a:t>
            </a:r>
          </a:p>
          <a:p>
            <a:r>
              <a:rPr lang="en-US" dirty="0" smtClean="0"/>
              <a:t>How does stress affect health?</a:t>
            </a:r>
          </a:p>
          <a:p>
            <a:r>
              <a:rPr lang="en-US" dirty="0" smtClean="0"/>
              <a:t>What are the main sources of stress and the main approaches to managing stress?</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4092785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79684"/>
            <a:ext cx="7010400" cy="609600"/>
          </a:xfrm>
        </p:spPr>
        <p:txBody>
          <a:bodyPr/>
          <a:lstStyle/>
          <a:p>
            <a:pPr algn="l"/>
            <a:r>
              <a:rPr lang="en-US" sz="2400" b="1" dirty="0">
                <a:solidFill>
                  <a:schemeClr val="bg2"/>
                </a:solidFill>
              </a:rPr>
              <a:t>Figure 2.1 </a:t>
            </a:r>
            <a:r>
              <a:rPr lang="en-US" sz="2400" b="1" dirty="0"/>
              <a:t>Maslow’s hierarchy of needs.</a:t>
            </a:r>
          </a:p>
        </p:txBody>
      </p:sp>
      <p:sp>
        <p:nvSpPr>
          <p:cNvPr id="22" name="Text Placeholder 2"/>
          <p:cNvSpPr>
            <a:spLocks noGrp="1"/>
          </p:cNvSpPr>
          <p:nvPr>
            <p:ph sz="half" idx="1"/>
          </p:nvPr>
        </p:nvSpPr>
        <p:spPr>
          <a:xfrm>
            <a:off x="533400" y="1295400"/>
            <a:ext cx="4572000" cy="5029200"/>
          </a:xfrm>
        </p:spPr>
        <p:txBody>
          <a:bodyPr/>
          <a:lstStyle/>
          <a:p>
            <a:r>
              <a:rPr lang="en-US" sz="2000" b="1" dirty="0"/>
              <a:t>Physiological needs </a:t>
            </a:r>
            <a:r>
              <a:rPr lang="en-US" sz="2000" dirty="0"/>
              <a:t>(base)</a:t>
            </a:r>
            <a:endParaRPr lang="en-US" sz="2000" b="1" dirty="0"/>
          </a:p>
          <a:p>
            <a:pPr lvl="1"/>
            <a:r>
              <a:rPr lang="en-US" sz="1800" dirty="0"/>
              <a:t>Food and water; shelter; sleep; exercise; sex</a:t>
            </a:r>
          </a:p>
          <a:p>
            <a:pPr>
              <a:spcBef>
                <a:spcPts val="1800"/>
              </a:spcBef>
            </a:pPr>
            <a:r>
              <a:rPr lang="en-US" sz="2000" b="1" dirty="0"/>
              <a:t>Safety and security</a:t>
            </a:r>
          </a:p>
          <a:p>
            <a:pPr lvl="1"/>
            <a:r>
              <a:rPr lang="en-US" sz="1800" dirty="0"/>
              <a:t>Safe surroundings; protection by others</a:t>
            </a:r>
            <a:r>
              <a:rPr lang="en-US" sz="1800" dirty="0" smtClean="0"/>
              <a:t>;</a:t>
            </a:r>
            <a:r>
              <a:rPr lang="en-US" sz="1800" dirty="0"/>
              <a:t/>
            </a:r>
            <a:br>
              <a:rPr lang="en-US" sz="1800" dirty="0"/>
            </a:br>
            <a:r>
              <a:rPr lang="en-US" sz="1800" dirty="0"/>
              <a:t>knows to avoid risks</a:t>
            </a:r>
          </a:p>
          <a:p>
            <a:pPr>
              <a:spcBef>
                <a:spcPts val="1800"/>
              </a:spcBef>
            </a:pPr>
            <a:r>
              <a:rPr lang="en-US" sz="2000" b="1" dirty="0"/>
              <a:t>Love and belongingness</a:t>
            </a:r>
          </a:p>
          <a:p>
            <a:pPr lvl="1"/>
            <a:r>
              <a:rPr lang="en-US" sz="1800" dirty="0"/>
              <a:t>Loved; loving; connected</a:t>
            </a:r>
          </a:p>
          <a:p>
            <a:pPr>
              <a:spcBef>
                <a:spcPts val="1800"/>
              </a:spcBef>
            </a:pPr>
            <a:r>
              <a:rPr lang="en-US" sz="2000" b="1" dirty="0"/>
              <a:t>Self-esteem</a:t>
            </a:r>
          </a:p>
          <a:p>
            <a:pPr lvl="1"/>
            <a:r>
              <a:rPr lang="en-US" sz="1800" dirty="0"/>
              <a:t>As a person; as a doer; in relationships</a:t>
            </a:r>
          </a:p>
          <a:p>
            <a:pPr>
              <a:spcBef>
                <a:spcPts val="1800"/>
              </a:spcBef>
            </a:pPr>
            <a:r>
              <a:rPr lang="en-US" sz="2000" b="1" dirty="0"/>
              <a:t>Self-actualization</a:t>
            </a:r>
            <a:r>
              <a:rPr lang="en-US" sz="2000" dirty="0"/>
              <a:t> (top)</a:t>
            </a:r>
          </a:p>
          <a:p>
            <a:pPr lvl="1"/>
            <a:r>
              <a:rPr lang="en-US" sz="1800" dirty="0"/>
              <a:t>Realism; self-acceptance; autonomy</a:t>
            </a:r>
            <a:r>
              <a:rPr lang="en-US" sz="1800" dirty="0" smtClean="0"/>
              <a:t>;</a:t>
            </a:r>
            <a:r>
              <a:rPr lang="en-US" sz="1800" dirty="0"/>
              <a:t/>
            </a:r>
            <a:br>
              <a:rPr lang="en-US" sz="1800" dirty="0"/>
            </a:br>
            <a:r>
              <a:rPr lang="en-US" sz="1800" dirty="0"/>
              <a:t>authenticity; capable of intimacy; creativity</a:t>
            </a:r>
          </a:p>
        </p:txBody>
      </p:sp>
      <p:pic>
        <p:nvPicPr>
          <p:cNvPr id="3" name="Picture" descr="The hierarchy is represented as a pyramid. The accompanying description moves from base to top."/>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257800" y="1676400"/>
            <a:ext cx="3505200" cy="3849229"/>
          </a:xfrm>
        </p:spPr>
      </p:pic>
      <p:sp>
        <p:nvSpPr>
          <p:cNvPr id="16" name="Text Placeholder 15"/>
          <p:cNvSpPr>
            <a:spLocks noGrp="1"/>
          </p:cNvSpPr>
          <p:nvPr>
            <p:ph type="body" sz="quarter" idx="10"/>
          </p:nvPr>
        </p:nvSpPr>
        <p:spPr>
          <a:xfrm>
            <a:off x="5486400" y="6432392"/>
            <a:ext cx="3657600" cy="241617"/>
          </a:xfrm>
        </p:spPr>
        <p:txBody>
          <a:bodyPr/>
          <a:lstStyle/>
          <a:p>
            <a:pPr marL="57150">
              <a:spcBef>
                <a:spcPts val="1200"/>
              </a:spcBef>
            </a:pPr>
            <a:r>
              <a:rPr lang="en-US" i="1" dirty="0">
                <a:solidFill>
                  <a:schemeClr val="tx1"/>
                </a:solidFill>
              </a:rPr>
              <a:t>Source: </a:t>
            </a:r>
            <a:r>
              <a:rPr lang="en-US" dirty="0">
                <a:solidFill>
                  <a:schemeClr val="tx1"/>
                </a:solidFill>
              </a:rPr>
              <a:t>Maslow, A. H., Frager, R. D., &amp; Fadiman, J. (Eds.) (1987</a:t>
            </a:r>
            <a:r>
              <a:rPr lang="en-US" dirty="0" smtClean="0">
                <a:solidFill>
                  <a:schemeClr val="tx1"/>
                </a:solidFill>
              </a:rPr>
              <a:t>).</a:t>
            </a:r>
            <a:r>
              <a:rPr lang="en-US" dirty="0">
                <a:solidFill>
                  <a:schemeClr val="tx1"/>
                </a:solidFill>
              </a:rPr>
              <a:t/>
            </a:r>
            <a:br>
              <a:rPr lang="en-US" dirty="0">
                <a:solidFill>
                  <a:schemeClr val="tx1"/>
                </a:solidFill>
              </a:rPr>
            </a:br>
            <a:r>
              <a:rPr lang="en-US" i="1" dirty="0">
                <a:solidFill>
                  <a:schemeClr val="tx1"/>
                </a:solidFill>
              </a:rPr>
              <a:t>Motivation and personality. </a:t>
            </a:r>
            <a:r>
              <a:rPr lang="en-US" dirty="0">
                <a:solidFill>
                  <a:schemeClr val="tx1"/>
                </a:solidFill>
              </a:rPr>
              <a:t>(3rd ed.) New York: Harper &amp; Row.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Optimism, Self-Efficacy, and Resilience</a:t>
            </a:r>
          </a:p>
        </p:txBody>
      </p:sp>
      <p:sp>
        <p:nvSpPr>
          <p:cNvPr id="7171" name="Text Placeholder 2"/>
          <p:cNvSpPr>
            <a:spLocks noGrp="1"/>
          </p:cNvSpPr>
          <p:nvPr>
            <p:ph idx="1"/>
          </p:nvPr>
        </p:nvSpPr>
        <p:spPr/>
        <p:txBody>
          <a:bodyPr/>
          <a:lstStyle/>
          <a:p>
            <a:pPr eaLnBrk="1" hangingPunct="1"/>
            <a:r>
              <a:rPr lang="en-US" altLang="en-US" b="1" dirty="0"/>
              <a:t>Optimism</a:t>
            </a:r>
            <a:r>
              <a:rPr lang="en-US" altLang="en-US" dirty="0"/>
              <a:t>: a tendency to see problems as temporary and specific rather than permanent and general</a:t>
            </a:r>
          </a:p>
          <a:p>
            <a:pPr eaLnBrk="1" hangingPunct="1"/>
            <a:r>
              <a:rPr lang="en-US" altLang="en-US" b="1" dirty="0"/>
              <a:t>Self-efficacy</a:t>
            </a:r>
            <a:r>
              <a:rPr lang="en-US" altLang="en-US" dirty="0"/>
              <a:t>: a general sense that you have some control over your life</a:t>
            </a:r>
          </a:p>
          <a:p>
            <a:pPr eaLnBrk="1" hangingPunct="1"/>
            <a:r>
              <a:rPr lang="en-US" altLang="en-US" b="1" dirty="0"/>
              <a:t>Resilience</a:t>
            </a:r>
            <a:r>
              <a:rPr lang="en-US" altLang="en-US" dirty="0"/>
              <a:t>: the ability to bounce back from adverse events</a:t>
            </a:r>
          </a:p>
        </p:txBody>
      </p:sp>
      <p:sp>
        <p:nvSpPr>
          <p:cNvPr id="3" name="Text Placeholder 22" hidden="1"/>
          <p:cNvSpPr>
            <a:spLocks noGrp="1"/>
          </p:cNvSpPr>
          <p:nvPr>
            <p:ph type="body" sz="quarter" idx="11"/>
          </p:nvPr>
        </p:nvSpPr>
        <p:spPr/>
        <p:txBody>
          <a:bodyP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Happiness and Positive Psychology</a:t>
            </a:r>
          </a:p>
        </p:txBody>
      </p:sp>
      <p:sp>
        <p:nvSpPr>
          <p:cNvPr id="9219" name="Text Placeholder 2"/>
          <p:cNvSpPr>
            <a:spLocks noGrp="1"/>
          </p:cNvSpPr>
          <p:nvPr>
            <p:ph idx="1"/>
          </p:nvPr>
        </p:nvSpPr>
        <p:spPr/>
        <p:txBody>
          <a:bodyPr/>
          <a:lstStyle/>
          <a:p>
            <a:r>
              <a:rPr lang="en-US" altLang="en-US" dirty="0"/>
              <a:t>Happiness involves three components:</a:t>
            </a:r>
          </a:p>
          <a:p>
            <a:pPr lvl="1"/>
            <a:r>
              <a:rPr lang="en-US" altLang="en-US" dirty="0"/>
              <a:t>Positive emotion and pleasure (savoring sensory experiences)</a:t>
            </a:r>
          </a:p>
          <a:p>
            <a:pPr lvl="1"/>
            <a:r>
              <a:rPr lang="en-US" altLang="en-US" dirty="0"/>
              <a:t>Engagement (being deeply involved with family, work, romance, and hobbies)</a:t>
            </a:r>
          </a:p>
          <a:p>
            <a:pPr lvl="1"/>
            <a:r>
              <a:rPr lang="en-US" altLang="en-US" dirty="0"/>
              <a:t>Meaning (using personal strengths to serve some larger end)</a:t>
            </a:r>
          </a:p>
          <a:p>
            <a:r>
              <a:rPr lang="en-US" altLang="en-US" dirty="0"/>
              <a:t>Engagement and meaning are the most important in giving people satisfaction and happiness</a:t>
            </a:r>
          </a:p>
          <a:p>
            <a:r>
              <a:rPr lang="en-US" altLang="en-US" dirty="0"/>
              <a:t>Note: some people may have a happiness “set point” determined by genetics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010400" cy="609600"/>
          </a:xfrm>
        </p:spPr>
        <p:txBody>
          <a:bodyPr anchor="b"/>
          <a:lstStyle/>
          <a:p>
            <a:pPr algn="l"/>
            <a:r>
              <a:rPr lang="en-US" sz="2400" b="1" dirty="0">
                <a:solidFill>
                  <a:schemeClr val="bg2"/>
                </a:solidFill>
              </a:rPr>
              <a:t>Figure 2.2 </a:t>
            </a:r>
            <a:r>
              <a:rPr lang="en-US" sz="2000" b="1" dirty="0"/>
              <a:t>Happiness by the numbers.</a:t>
            </a:r>
            <a:endParaRPr lang="en-US" sz="900" b="1" dirty="0">
              <a:solidFill>
                <a:schemeClr val="bg2"/>
              </a:solidFill>
            </a:endParaRPr>
          </a:p>
        </p:txBody>
      </p:sp>
      <p:sp>
        <p:nvSpPr>
          <p:cNvPr id="14" name="Text Placeholder 2"/>
          <p:cNvSpPr>
            <a:spLocks noGrp="1"/>
          </p:cNvSpPr>
          <p:nvPr>
            <p:ph sz="half" idx="1"/>
          </p:nvPr>
        </p:nvSpPr>
        <p:spPr>
          <a:xfrm>
            <a:off x="457200" y="1371600"/>
            <a:ext cx="8001000" cy="4876800"/>
          </a:xfrm>
        </p:spPr>
        <p:txBody>
          <a:bodyPr/>
          <a:lstStyle/>
          <a:p>
            <a:r>
              <a:rPr lang="en-US" sz="2000" dirty="0"/>
              <a:t>About 40% of happiness is under our control</a:t>
            </a:r>
          </a:p>
          <a:p>
            <a:pPr lvl="1"/>
            <a:r>
              <a:rPr lang="en-US" sz="1800" dirty="0"/>
              <a:t>50% is due to our genes; 10% is due to circumstances</a:t>
            </a:r>
          </a:p>
          <a:p>
            <a:pPr>
              <a:spcBef>
                <a:spcPts val="1800"/>
              </a:spcBef>
            </a:pPr>
            <a:r>
              <a:rPr lang="en-US" sz="2000" dirty="0"/>
              <a:t>$75,000 is the annual income that makes people happiest</a:t>
            </a:r>
          </a:p>
          <a:p>
            <a:pPr lvl="1"/>
            <a:r>
              <a:rPr lang="en-US" sz="1800" dirty="0"/>
              <a:t>More doesn’t make people happier; less can make life difficult</a:t>
            </a:r>
          </a:p>
          <a:p>
            <a:pPr lvl="1"/>
            <a:r>
              <a:rPr lang="en-US" sz="1800" dirty="0"/>
              <a:t>More recent information uses $83,000 as a new benchmark; in data by state, Mississippi is the low at $65,850 and Hawaii the high at $122,175 (</a:t>
            </a:r>
            <a:r>
              <a:rPr lang="en-US" sz="1800" i="1" dirty="0"/>
              <a:t>Business Insider</a:t>
            </a:r>
            <a:r>
              <a:rPr lang="en-US" sz="1800" dirty="0"/>
              <a:t>, January 22, 2015)</a:t>
            </a:r>
          </a:p>
          <a:p>
            <a:pPr>
              <a:spcBef>
                <a:spcPts val="1800"/>
              </a:spcBef>
            </a:pPr>
            <a:r>
              <a:rPr lang="en-US" sz="2000" dirty="0"/>
              <a:t>Having 10 friends or regular contacts leads to the most happiness</a:t>
            </a:r>
          </a:p>
          <a:p>
            <a:pPr>
              <a:spcBef>
                <a:spcPts val="1800"/>
              </a:spcBef>
            </a:pPr>
            <a:r>
              <a:rPr lang="en-US" sz="2000" dirty="0"/>
              <a:t>Spending 6 to 7 hours each day socializing with friends and family leads to the most happiness</a:t>
            </a:r>
          </a:p>
          <a:p>
            <a:pPr>
              <a:spcBef>
                <a:spcPts val="1800"/>
              </a:spcBef>
            </a:pPr>
            <a:r>
              <a:rPr lang="en-US" sz="2000" dirty="0"/>
              <a:t>The happiest couples have 5 good interactions for every bad one</a:t>
            </a:r>
          </a:p>
          <a:p>
            <a:pPr>
              <a:spcBef>
                <a:spcPts val="1800"/>
              </a:spcBef>
            </a:pPr>
            <a:r>
              <a:rPr lang="en-US" sz="2000" dirty="0"/>
              <a:t>Ages of 33, 55, and the 70s: the happiest ages, according to research</a:t>
            </a:r>
          </a:p>
        </p:txBody>
      </p:sp>
      <p:pic>
        <p:nvPicPr>
          <p:cNvPr id="3" name="Picture" descr="Happiness as a pie chart: 50% genetic, 40% under our control, 10% circumstances."/>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643116" y="457200"/>
            <a:ext cx="2462784" cy="2079406"/>
          </a:xfrm>
        </p:spPr>
      </p:pic>
      <p:sp>
        <p:nvSpPr>
          <p:cNvPr id="17" name="Text Placeholder 16"/>
          <p:cNvSpPr>
            <a:spLocks noGrp="1"/>
          </p:cNvSpPr>
          <p:nvPr>
            <p:ph type="body" sz="quarter" idx="10"/>
          </p:nvPr>
        </p:nvSpPr>
        <p:spPr>
          <a:xfrm>
            <a:off x="5486400" y="6418208"/>
            <a:ext cx="3657600" cy="269985"/>
          </a:xfrm>
        </p:spPr>
        <p:txBody>
          <a:bodyPr/>
          <a:lstStyle/>
          <a:p>
            <a:r>
              <a:rPr lang="en-US" i="1" dirty="0">
                <a:solidFill>
                  <a:schemeClr val="tx1"/>
                </a:solidFill>
              </a:rPr>
              <a:t>Source: </a:t>
            </a:r>
            <a:r>
              <a:rPr lang="en-US" dirty="0">
                <a:solidFill>
                  <a:schemeClr val="tx1"/>
                </a:solidFill>
              </a:rPr>
              <a:t>Cassity, J. (2016). </a:t>
            </a:r>
            <a:r>
              <a:rPr lang="en-US" i="1" dirty="0">
                <a:solidFill>
                  <a:schemeClr val="tx1"/>
                </a:solidFill>
              </a:rPr>
              <a:t>Happiness by the numbers: 8 stats that could change your life. </a:t>
            </a:r>
            <a:r>
              <a:rPr lang="en-US" dirty="0">
                <a:solidFill>
                  <a:schemeClr val="tx1"/>
                </a:solidFill>
              </a:rPr>
              <a:t>Retrieved from http://my.happify.com/hd/happiness-by-the-numbers/.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Emotional </a:t>
            </a:r>
            <a:r>
              <a:rPr lang="en-US" altLang="en-US" dirty="0" smtClean="0"/>
              <a:t>Intelligence (1 of 2)</a:t>
            </a:r>
            <a:endParaRPr lang="en-US" altLang="en-US" dirty="0"/>
          </a:p>
        </p:txBody>
      </p:sp>
      <p:sp>
        <p:nvSpPr>
          <p:cNvPr id="11267" name="Text Placeholder 2"/>
          <p:cNvSpPr>
            <a:spLocks noGrp="1"/>
          </p:cNvSpPr>
          <p:nvPr>
            <p:ph idx="1"/>
          </p:nvPr>
        </p:nvSpPr>
        <p:spPr/>
        <p:txBody>
          <a:bodyPr/>
          <a:lstStyle/>
          <a:p>
            <a:r>
              <a:rPr lang="en-US" altLang="en-US" b="1" dirty="0"/>
              <a:t>Emotional intelligence</a:t>
            </a:r>
            <a:r>
              <a:rPr lang="en-US" altLang="en-US" dirty="0"/>
              <a:t>: the understanding of emotional experience, self-awareness, and sensitivity to others</a:t>
            </a:r>
          </a:p>
          <a:p>
            <a:pPr lvl="1"/>
            <a:r>
              <a:rPr lang="en-US" altLang="en-US" dirty="0"/>
              <a:t>Daniel Goleman argued qualities such as self-awareness</a:t>
            </a:r>
            <a:r>
              <a:rPr lang="en-US" altLang="en-US" dirty="0" smtClean="0"/>
              <a:t>,</a:t>
            </a:r>
            <a:r>
              <a:rPr lang="en-US" altLang="en-US" dirty="0"/>
              <a:t/>
            </a:r>
            <a:br>
              <a:rPr lang="en-US" altLang="en-US" dirty="0"/>
            </a:br>
            <a:r>
              <a:rPr lang="en-US" altLang="en-US" dirty="0"/>
              <a:t>self-discipline, persistence, and empathy are more important than IQ</a:t>
            </a:r>
          </a:p>
          <a:p>
            <a:pPr lvl="1"/>
            <a:r>
              <a:rPr lang="en-US" altLang="en-US" dirty="0"/>
              <a:t>Leads to more positive relationships, better academic performance, more adaptive decision-making skills, and greater mental health</a:t>
            </a:r>
          </a:p>
        </p:txBody>
      </p:sp>
      <p:sp>
        <p:nvSpPr>
          <p:cNvPr id="10" name="Text Placeholder 9" hidden="1"/>
          <p:cNvSpPr>
            <a:spLocks noGrp="1"/>
          </p:cNvSpPr>
          <p:nvPr>
            <p:ph type="body" sz="quarter" idx="11"/>
          </p:nvPr>
        </p:nvSpPr>
        <p:spPr/>
        <p:txBody>
          <a:bodyPr/>
          <a:lstStyle/>
          <a:p>
            <a:endParaRPr lang="en-US" dirty="0"/>
          </a:p>
        </p:txBody>
      </p:sp>
    </p:spTree>
  </p:cSld>
  <p:clrMapOvr>
    <a:masterClrMapping/>
  </p:clrMapOvr>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2C8AC5C7-5D51-4E00-AF8E-5C1610C3CF75}" vid="{25780DAE-A404-4207-8DDD-84F5F731BA11}"/>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1_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864</TotalTime>
  <Words>2625</Words>
  <Application>Microsoft Office PowerPoint</Application>
  <PresentationFormat>On-screen Show (4:3)</PresentationFormat>
  <Paragraphs>295</Paragraphs>
  <Slides>46</Slides>
  <Notes>1</Notes>
  <HiddenSlides>0</HiddenSlides>
  <MMClips>0</MMClips>
  <ScaleCrop>false</ScaleCrop>
  <HeadingPairs>
    <vt:vector size="6" baseType="variant">
      <vt:variant>
        <vt:lpstr>Fonts Used</vt:lpstr>
      </vt:variant>
      <vt:variant>
        <vt:i4>3</vt:i4>
      </vt:variant>
      <vt:variant>
        <vt:lpstr>Theme</vt:lpstr>
      </vt:variant>
      <vt:variant>
        <vt:i4>8</vt:i4>
      </vt:variant>
      <vt:variant>
        <vt:lpstr>Slide Titles</vt:lpstr>
      </vt:variant>
      <vt:variant>
        <vt:i4>46</vt:i4>
      </vt:variant>
    </vt:vector>
  </HeadingPairs>
  <TitlesOfParts>
    <vt:vector size="57"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1_2016_Teague</vt:lpstr>
      <vt:lpstr>2: Mental Health and Stress</vt:lpstr>
      <vt:lpstr>Positive Psychology and Character Strengths</vt:lpstr>
      <vt:lpstr>Characteristics of Mentally Healthy People</vt:lpstr>
      <vt:lpstr>The Self-Actualized Person</vt:lpstr>
      <vt:lpstr>Figure 2.1 Maslow’s hierarchy of needs.</vt:lpstr>
      <vt:lpstr>Optimism, Self-Efficacy, and Resilience</vt:lpstr>
      <vt:lpstr>Happiness and Positive Psychology</vt:lpstr>
      <vt:lpstr>Figure 2.2 Happiness by the numbers.</vt:lpstr>
      <vt:lpstr>Emotional Intelligence (1 of 2)</vt:lpstr>
      <vt:lpstr>Emotional Intelligence (2 of 2)</vt:lpstr>
      <vt:lpstr>Bereavement and Healthy Grieving</vt:lpstr>
      <vt:lpstr>Facing Death</vt:lpstr>
      <vt:lpstr>The Brain’s Role in Mental Health and Illness</vt:lpstr>
      <vt:lpstr>The Developing Brain</vt:lpstr>
      <vt:lpstr>Mental Illness and the Brain</vt:lpstr>
      <vt:lpstr>Mental Disorders and Treatment</vt:lpstr>
      <vt:lpstr>Neurodevelopmental Disorders (1 of 2)</vt:lpstr>
      <vt:lpstr>Neurodevelopmental Disorders (2 of 2)</vt:lpstr>
      <vt:lpstr>Mood Disorders</vt:lpstr>
      <vt:lpstr>Anxiety Disorders</vt:lpstr>
      <vt:lpstr>Addiction</vt:lpstr>
      <vt:lpstr>Schizophrenia and Other Psychotic Disorders</vt:lpstr>
      <vt:lpstr>Mental Disorders and Suicide (1 of 4)</vt:lpstr>
      <vt:lpstr>Mental Disorders and Suicide (2 of 4)</vt:lpstr>
      <vt:lpstr>Mental Disorders and Suicide (3 of 4)</vt:lpstr>
      <vt:lpstr>Mental Disorders and Suicide (4 of 4)</vt:lpstr>
      <vt:lpstr>Self-Injury</vt:lpstr>
      <vt:lpstr>Treatments for Mental Disorders</vt:lpstr>
      <vt:lpstr>What Is Stress?</vt:lpstr>
      <vt:lpstr>The Stress Response</vt:lpstr>
      <vt:lpstr>The Relaxation Response</vt:lpstr>
      <vt:lpstr>Acute Stress and Chronic Stress</vt:lpstr>
      <vt:lpstr>The General Adaptation Syndrome</vt:lpstr>
      <vt:lpstr>Figure 2.6 General Adaptation Syndrome.</vt:lpstr>
      <vt:lpstr>Physical Effects of Chronic Stress (1 of 2)</vt:lpstr>
      <vt:lpstr>Physical Effects of Chronic Stress (2 of 2)</vt:lpstr>
      <vt:lpstr>Mediators of the Stress Response</vt:lpstr>
      <vt:lpstr>Personality Factors (1 of 2)</vt:lpstr>
      <vt:lpstr>Personality Factors (2 of 2)</vt:lpstr>
      <vt:lpstr>Cognitive Factors</vt:lpstr>
      <vt:lpstr>Resilience and Hardiness</vt:lpstr>
      <vt:lpstr>Sources of Stress</vt:lpstr>
      <vt:lpstr>Healthy and Unhealthy Ways to Manage Stress</vt:lpstr>
      <vt:lpstr>Stress Reduction Strategies</vt:lpstr>
      <vt:lpstr>Relaxation Techniques</vt:lpstr>
      <vt:lpstr>Review</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Mental Health and Stress</dc:title>
  <dc:creator>bekbek</dc:creator>
  <cp:lastModifiedBy>Jayachandran Raja</cp:lastModifiedBy>
  <cp:revision>95</cp:revision>
  <dcterms:created xsi:type="dcterms:W3CDTF">2012-06-27T20:23:05Z</dcterms:created>
  <dcterms:modified xsi:type="dcterms:W3CDTF">2018-10-08T09:22:03Z</dcterms:modified>
</cp:coreProperties>
</file>