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4.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5.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6.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7" r:id="rId1"/>
    <p:sldMasterId id="2147483771" r:id="rId2"/>
    <p:sldMasterId id="2147483788" r:id="rId3"/>
    <p:sldMasterId id="2147483811" r:id="rId4"/>
    <p:sldMasterId id="2147483833" r:id="rId5"/>
    <p:sldMasterId id="2147483838" r:id="rId6"/>
    <p:sldMasterId id="2147483843" r:id="rId7"/>
  </p:sldMasterIdLst>
  <p:notesMasterIdLst>
    <p:notesMasterId r:id="rId45"/>
  </p:notesMasterIdLst>
  <p:handoutMasterIdLst>
    <p:handoutMasterId r:id="rId46"/>
  </p:handoutMasterIdLst>
  <p:sldIdLst>
    <p:sldId id="256" r:id="rId8"/>
    <p:sldId id="257" r:id="rId9"/>
    <p:sldId id="286" r:id="rId10"/>
    <p:sldId id="258" r:id="rId11"/>
    <p:sldId id="293" r:id="rId12"/>
    <p:sldId id="315" r:id="rId13"/>
    <p:sldId id="319" r:id="rId14"/>
    <p:sldId id="316" r:id="rId15"/>
    <p:sldId id="317" r:id="rId16"/>
    <p:sldId id="318" r:id="rId17"/>
    <p:sldId id="294" r:id="rId18"/>
    <p:sldId id="320" r:id="rId19"/>
    <p:sldId id="321" r:id="rId20"/>
    <p:sldId id="311" r:id="rId21"/>
    <p:sldId id="312" r:id="rId22"/>
    <p:sldId id="313" r:id="rId23"/>
    <p:sldId id="314" r:id="rId24"/>
    <p:sldId id="310" r:id="rId25"/>
    <p:sldId id="298" r:id="rId26"/>
    <p:sldId id="299" r:id="rId27"/>
    <p:sldId id="300" r:id="rId28"/>
    <p:sldId id="301" r:id="rId29"/>
    <p:sldId id="302" r:id="rId30"/>
    <p:sldId id="303" r:id="rId31"/>
    <p:sldId id="322" r:id="rId32"/>
    <p:sldId id="305" r:id="rId33"/>
    <p:sldId id="323" r:id="rId34"/>
    <p:sldId id="324" r:id="rId35"/>
    <p:sldId id="306" r:id="rId36"/>
    <p:sldId id="279" r:id="rId37"/>
    <p:sldId id="280" r:id="rId38"/>
    <p:sldId id="309" r:id="rId39"/>
    <p:sldId id="325" r:id="rId40"/>
    <p:sldId id="329" r:id="rId41"/>
    <p:sldId id="326" r:id="rId42"/>
    <p:sldId id="327" r:id="rId43"/>
    <p:sldId id="328" r:id="rId4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C82ED21C-2174-4ED3-A6DF-6D5473B7B5E3}">
          <p14:sldIdLst>
            <p14:sldId id="256"/>
            <p14:sldId id="257"/>
            <p14:sldId id="286"/>
            <p14:sldId id="258"/>
            <p14:sldId id="293"/>
            <p14:sldId id="315"/>
            <p14:sldId id="319"/>
            <p14:sldId id="316"/>
            <p14:sldId id="317"/>
            <p14:sldId id="318"/>
            <p14:sldId id="294"/>
            <p14:sldId id="320"/>
            <p14:sldId id="321"/>
            <p14:sldId id="311"/>
            <p14:sldId id="312"/>
            <p14:sldId id="313"/>
            <p14:sldId id="314"/>
            <p14:sldId id="310"/>
            <p14:sldId id="298"/>
            <p14:sldId id="299"/>
            <p14:sldId id="300"/>
            <p14:sldId id="301"/>
            <p14:sldId id="302"/>
            <p14:sldId id="303"/>
            <p14:sldId id="322"/>
            <p14:sldId id="305"/>
            <p14:sldId id="323"/>
            <p14:sldId id="324"/>
            <p14:sldId id="306"/>
            <p14:sldId id="279"/>
            <p14:sldId id="280"/>
            <p14:sldId id="309"/>
            <p14:sldId id="325"/>
            <p14:sldId id="329"/>
            <p14:sldId id="326"/>
            <p14:sldId id="327"/>
            <p14:sldId id="328"/>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65" autoAdjust="0"/>
    <p:restoredTop sz="92895" autoAdjust="0"/>
  </p:normalViewPr>
  <p:slideViewPr>
    <p:cSldViewPr>
      <p:cViewPr varScale="1">
        <p:scale>
          <a:sx n="64" d="100"/>
          <a:sy n="64" d="100"/>
        </p:scale>
        <p:origin x="-1638" y="-108"/>
      </p:cViewPr>
      <p:guideLst>
        <p:guide orient="horz" pos="2160"/>
        <p:guide pos="2880"/>
      </p:guideLst>
    </p:cSldViewPr>
  </p:slideViewPr>
  <p:outlineViewPr>
    <p:cViewPr>
      <p:scale>
        <a:sx n="33" d="100"/>
        <a:sy n="33" d="100"/>
      </p:scale>
      <p:origin x="0" y="25344"/>
    </p:cViewPr>
  </p:outlineViewPr>
  <p:notesTextViewPr>
    <p:cViewPr>
      <p:scale>
        <a:sx n="75" d="100"/>
        <a:sy n="75" d="100"/>
      </p:scale>
      <p:origin x="0" y="0"/>
    </p:cViewPr>
  </p:notesTextViewPr>
  <p:notesViewPr>
    <p:cSldViewPr>
      <p:cViewPr varScale="1">
        <p:scale>
          <a:sx n="53" d="100"/>
          <a:sy n="53" d="100"/>
        </p:scale>
        <p:origin x="-286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viewProps" Target="viewProps.xml"/><Relationship Id="rId8" Type="http://schemas.openxmlformats.org/officeDocument/2006/relationships/slide" Target="slides/slide1.xml"/><Relationship Id="rId51"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B62061D4-384E-4AAD-AFAD-B470FE611D9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xmlns="" id="{C16D0FEB-D2A4-4BBA-BDFA-E1DE4629DD3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E15167-4337-488F-8410-1D8236EB63B6}" type="datetimeFigureOut">
              <a:rPr lang="en-US" smtClean="0"/>
              <a:t>10/8/2018</a:t>
            </a:fld>
            <a:endParaRPr lang="en-US" dirty="0"/>
          </a:p>
        </p:txBody>
      </p:sp>
      <p:sp>
        <p:nvSpPr>
          <p:cNvPr id="4" name="Footer Placeholder 3">
            <a:extLst>
              <a:ext uri="{FF2B5EF4-FFF2-40B4-BE49-F238E27FC236}">
                <a16:creationId xmlns:a16="http://schemas.microsoft.com/office/drawing/2014/main" xmlns="" id="{4BE97748-D406-4799-B521-37AFA77A19D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xmlns="" id="{6B5F2623-6CB6-4488-AC83-B676C0DC9C8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4A88139-B229-4082-B7EB-6A43D2B7D1F4}" type="slidenum">
              <a:rPr lang="en-US" smtClean="0"/>
              <a:t>‹#›</a:t>
            </a:fld>
            <a:endParaRPr lang="en-US" dirty="0"/>
          </a:p>
        </p:txBody>
      </p:sp>
    </p:spTree>
    <p:extLst>
      <p:ext uri="{BB962C8B-B14F-4D97-AF65-F5344CB8AC3E}">
        <p14:creationId xmlns:p14="http://schemas.microsoft.com/office/powerpoint/2010/main" val="38046785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2F9DDBB3-20A6-43D8-8D7B-1C58245A7CC3}" type="datetimeFigureOut">
              <a:rPr lang="en-US"/>
              <a:pPr>
                <a:defRPr/>
              </a:pPr>
              <a:t>10/8/2018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E4B9DEE2-3C86-4345-AA0C-BA8265FFB95F}" type="slidenum">
              <a:rPr lang="en-US" altLang="en-US"/>
              <a:pPr/>
              <a:t>‹#›</a:t>
            </a:fld>
            <a:endParaRPr lang="en-US" altLang="en-US" dirty="0"/>
          </a:p>
        </p:txBody>
      </p:sp>
    </p:spTree>
    <p:extLst>
      <p:ext uri="{BB962C8B-B14F-4D97-AF65-F5344CB8AC3E}">
        <p14:creationId xmlns:p14="http://schemas.microsoft.com/office/powerpoint/2010/main" val="11738539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dirty="0" smtClean="0">
              <a:ln>
                <a:noFill/>
              </a:ln>
              <a:solidFill>
                <a:srgbClr val="6A6A6A"/>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4B9DEE2-3C86-4345-AA0C-BA8265FFB95F}" type="slidenum">
              <a:rPr lang="en-US" altLang="en-US" smtClean="0"/>
              <a:pPr/>
              <a:t>1</a:t>
            </a:fld>
            <a:endParaRPr lang="en-US" altLang="en-US" dirty="0"/>
          </a:p>
        </p:txBody>
      </p:sp>
    </p:spTree>
    <p:extLst>
      <p:ext uri="{BB962C8B-B14F-4D97-AF65-F5344CB8AC3E}">
        <p14:creationId xmlns:p14="http://schemas.microsoft.com/office/powerpoint/2010/main" val="73434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04897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5437290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447800"/>
            <a:ext cx="8229600" cy="4724399"/>
          </a:xfrm>
          <a:prstGeom prst="rect">
            <a:avLst/>
          </a:prstGeom>
        </p:spPr>
        <p:txBody>
          <a:bodyPr/>
          <a:lstStyle>
            <a:lvl1pPr marL="0" indent="0">
              <a:spcBef>
                <a:spcPts val="2400"/>
              </a:spcBef>
              <a:buNone/>
              <a:defRPr sz="2800"/>
            </a:lvl1pPr>
            <a:lvl2pPr>
              <a:defRPr sz="2400"/>
            </a:lvl2pPr>
            <a:lvl3pPr>
              <a:defRPr sz="20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 2019 McGraw-Hill </a:t>
            </a:r>
            <a:r>
              <a:rPr kumimoji="0" lang="en-US" sz="3200" b="0" i="0" u="none" strike="noStrike" kern="1200" cap="none" spc="0" normalizeH="0" baseline="0" noProof="0" dirty="0">
                <a:ln>
                  <a:noFill/>
                </a:ln>
                <a:solidFill>
                  <a:srgbClr val="6A6A6A"/>
                </a:solidFill>
                <a:effectLst/>
                <a:uLnTx/>
                <a:uFillTx/>
                <a:latin typeface="Calibri"/>
                <a:ea typeface="+mn-ea"/>
                <a:cs typeface="+mn-cs"/>
              </a:rPr>
              <a:t>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239909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7899707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489171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1534460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1831789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fld id="{9E5462F7-4A47-4465-8A53-1E107DF1E946}" type="slidenum">
              <a:rPr lang="en-US" altLang="en-US" smtClean="0"/>
              <a:pPr/>
              <a:t>‹#›</a:t>
            </a:fld>
            <a:endParaRPr lang="en-US" altLang="en-US" dirty="0"/>
          </a:p>
        </p:txBody>
      </p:sp>
    </p:spTree>
    <p:extLst>
      <p:ext uri="{BB962C8B-B14F-4D97-AF65-F5344CB8AC3E}">
        <p14:creationId xmlns:p14="http://schemas.microsoft.com/office/powerpoint/2010/main" val="89892815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46550"/>
          </a:xfrm>
        </p:spPr>
        <p:txBody>
          <a:bodyPr/>
          <a:lstStyle>
            <a:lvl1pPr algn="l">
              <a:defRPr b="1">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3886200"/>
            <a:ext cx="7086600" cy="1752600"/>
          </a:xfrm>
        </p:spPr>
        <p:txBody>
          <a:bodyPr/>
          <a:lstStyle>
            <a:lvl1pPr marL="0" indent="0" algn="l">
              <a:buNone/>
              <a:defRPr sz="3600" i="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Rectangle 31"/>
          <p:cNvSpPr>
            <a:spLocks noGrp="1" noChangeArrowheads="1"/>
          </p:cNvSpPr>
          <p:nvPr>
            <p:ph type="sldNum" sz="quarter" idx="10"/>
          </p:nvPr>
        </p:nvSpPr>
        <p:spPr>
          <a:ln/>
        </p:spPr>
        <p:txBody>
          <a:bodyPr/>
          <a:lstStyle>
            <a:lvl1pPr>
              <a:defRPr/>
            </a:lvl1pPr>
          </a:lstStyle>
          <a:p>
            <a:fld id="{E8F42354-D79D-4526-95AB-A7190D639873}" type="slidenum">
              <a:rPr lang="en-US" altLang="en-US" smtClean="0"/>
              <a:pPr/>
              <a:t>‹#›</a:t>
            </a:fld>
            <a:endParaRPr lang="en-US" altLang="en-US" dirty="0"/>
          </a:p>
        </p:txBody>
      </p:sp>
      <p:sp>
        <p:nvSpPr>
          <p:cNvPr id="5" name="Footer Placeholder 1"/>
          <p:cNvSpPr>
            <a:spLocks noGrp="1"/>
          </p:cNvSpPr>
          <p:nvPr>
            <p:ph type="ftr" sz="quarter" idx="11"/>
          </p:nvPr>
        </p:nvSpPr>
        <p:spPr/>
        <p:txBody>
          <a:bodyPr/>
          <a:lstStyle>
            <a:lvl1pPr>
              <a:defRPr/>
            </a:lvl1pPr>
          </a:lstStyle>
          <a:p>
            <a:pPr>
              <a:defRPr/>
            </a:pPr>
            <a:endParaRPr lang="en-US" dirty="0"/>
          </a:p>
        </p:txBody>
      </p:sp>
    </p:spTree>
    <p:extLst>
      <p:ext uri="{BB962C8B-B14F-4D97-AF65-F5344CB8AC3E}">
        <p14:creationId xmlns:p14="http://schemas.microsoft.com/office/powerpoint/2010/main" val="9688472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7166570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2391575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4" name="Content Placeholder 3"/>
          <p:cNvSpPr>
            <a:spLocks noGrp="1"/>
          </p:cNvSpPr>
          <p:nvPr>
            <p:ph sz="quarter" idx="12"/>
          </p:nvPr>
        </p:nvSpPr>
        <p:spPr>
          <a:xfrm>
            <a:off x="0" y="6743700"/>
            <a:ext cx="9144000" cy="152400"/>
          </a:xfrm>
        </p:spPr>
        <p:txBody>
          <a:bodyPr vert="horz" lIns="91440" tIns="45720" rIns="91440" bIns="45720" rtlCol="0">
            <a:normAutofit fontScale="25000" lnSpcReduction="20000"/>
          </a:bodyPr>
          <a:lstStyle>
            <a:lvl1pPr>
              <a:defRPr kumimoji="0" lang="en-US" b="0" i="0" u="none" strike="noStrike" cap="none" spc="0" normalizeH="0" baseline="0" dirty="0">
                <a:ln>
                  <a:noFill/>
                </a:ln>
                <a:solidFill>
                  <a:srgbClr val="6A6A6A"/>
                </a:solidFill>
                <a:effectLst/>
                <a:uLnTx/>
                <a:uFillTx/>
                <a:latin typeface="Calibri"/>
              </a:defRPr>
            </a:lvl1pPr>
          </a:lstStyle>
          <a:p>
            <a:pPr marL="0" marR="0" lvl="0" indent="0" fontAlgn="auto">
              <a:lnSpc>
                <a:spcPct val="100000"/>
              </a:lnSpc>
              <a:spcAft>
                <a:spcPts val="0"/>
              </a:spcAft>
              <a:buClrTx/>
              <a:buSzTx/>
              <a:buNone/>
              <a:tabLst/>
            </a:pPr>
            <a:endParaRPr lang="en-US" dirty="0"/>
          </a:p>
        </p:txBody>
      </p:sp>
    </p:spTree>
    <p:extLst>
      <p:ext uri="{BB962C8B-B14F-4D97-AF65-F5344CB8AC3E}">
        <p14:creationId xmlns:p14="http://schemas.microsoft.com/office/powerpoint/2010/main" val="42036028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733102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1524246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6723439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1082624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6023419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4970148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31120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357554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11540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201"/>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10983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7303962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6807560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953360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382934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7999"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976140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65011280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3938929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5"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78757359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9616819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109270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69471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53712062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2822559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06294200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0456943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lgn="l">
              <a:defRPr sz="2400"/>
            </a:lvl1pPr>
            <a:lvl2pPr algn="l">
              <a:defRPr sz="2000"/>
            </a:lvl2pPr>
            <a:lvl3pPr algn="l">
              <a:defRPr sz="1800"/>
            </a:lvl3pPr>
            <a:lvl4pPr algn="l">
              <a:defRPr sz="1600"/>
            </a:lvl4pPr>
            <a:lvl5pPr algn="l">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0086694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66484682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2680764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9593079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84766736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4070721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259385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2584877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4158052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1_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1154949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01692335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76361161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0814188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07426785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2793226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7627701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983237595"/>
      </p:ext>
    </p:extLst>
  </p:cSld>
  <p:clrMapOvr>
    <a:masterClrMapping/>
  </p:clrMapOvr>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84">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705178665"/>
      </p:ext>
    </p:extLst>
  </p:cSld>
  <p:clrMapOvr>
    <a:masterClrMapping/>
  </p:clrMapOvr>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50707867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600199"/>
            <a:ext cx="8229600" cy="4953001"/>
          </a:xfrm>
          <a:prstGeom prst="rect">
            <a:avLst/>
          </a:prstGeom>
        </p:spPr>
        <p:txBody>
          <a:bodyPr/>
          <a:lstStyle>
            <a:lvl1pPr marL="0" indent="0">
              <a:spcBef>
                <a:spcPts val="2400"/>
              </a:spcBef>
              <a:buFontTx/>
              <a:buNone/>
              <a:defRPr sz="2800"/>
            </a:lvl1pPr>
            <a:lvl2pPr marL="283464" indent="-285750">
              <a:buFont typeface="Arial" panose="020B0604020202020204" pitchFamily="34" charset="0"/>
              <a:buChar char="•"/>
              <a:defRPr sz="2400"/>
            </a:lvl2pPr>
            <a:lvl3pPr marL="576072">
              <a:defRPr sz="2000"/>
            </a:lvl3pPr>
            <a:lvl4pPr marL="1024128" indent="-228600">
              <a:buFont typeface="Arial" panose="020B0604020202020204" pitchFamily="34" charset="0"/>
              <a:buChar char="•"/>
              <a:defRPr sz="1800"/>
            </a:lvl4pPr>
            <a:lvl5pPr marL="1828800" indent="0">
              <a:buNone/>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165711296"/>
      </p:ext>
    </p:extLst>
  </p:cSld>
  <p:clrMapOvr>
    <a:masterClrMapping/>
  </p:clrMapOvr>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71571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06263246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744746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600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2239962"/>
            <a:ext cx="4040188"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600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239962"/>
            <a:ext cx="4041775"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98102492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1430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828800"/>
            <a:ext cx="4040188"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1430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828800"/>
            <a:ext cx="4041775"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8597095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32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2057400" y="685800"/>
            <a:ext cx="6629400" cy="5797296"/>
          </a:xfrm>
          <a:prstGeom prst="rect">
            <a:avLst/>
          </a:prstGeo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17159860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73330166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42009606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485552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 2019 McGraw-Hill </a:t>
            </a:r>
            <a:r>
              <a:rPr kumimoji="0" lang="en-US" sz="3200" b="0" i="0" u="none" strike="noStrike" kern="1200" cap="none" spc="0" normalizeH="0" baseline="0" noProof="0" dirty="0">
                <a:ln>
                  <a:noFill/>
                </a:ln>
                <a:solidFill>
                  <a:srgbClr val="6A6A6A"/>
                </a:solidFill>
                <a:effectLst/>
                <a:uLnTx/>
                <a:uFillTx/>
                <a:latin typeface="Calibri"/>
                <a:ea typeface="+mn-ea"/>
                <a:cs typeface="+mn-cs"/>
              </a:rPr>
              <a:t>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670199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64727223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60811321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095366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779082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39976414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1_Color_Picture with Caption and Jump to Long Descrip">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7" name="Text Placeholder 6"/>
          <p:cNvSpPr>
            <a:spLocks noGrp="1"/>
          </p:cNvSpPr>
          <p:nvPr>
            <p:ph type="body" sz="quarter" idx="12" hasCustomPrompt="1"/>
          </p:nvPr>
        </p:nvSpPr>
        <p:spPr>
          <a:xfrm>
            <a:off x="3200400" y="6505575"/>
            <a:ext cx="2743200" cy="172838"/>
          </a:xfrm>
          <a:prstGeom prst="rect">
            <a:avLst/>
          </a:prstGeom>
        </p:spPr>
        <p:txBody>
          <a:bodyPr/>
          <a:lstStyle>
            <a:lvl1pPr marL="0" indent="0" algn="ctr">
              <a:buNone/>
              <a:defRPr sz="800" baseline="0"/>
            </a:lvl1pPr>
            <a:lvl5pPr>
              <a:defRPr/>
            </a:lvl5pPr>
          </a:lstStyle>
          <a:p>
            <a:pPr lvl="0"/>
            <a:r>
              <a:rPr lang="en-US" sz="800" dirty="0"/>
              <a:t>Jump to long image description</a:t>
            </a:r>
            <a:endParaRPr lang="en-US" dirty="0"/>
          </a:p>
        </p:txBody>
      </p:sp>
    </p:spTree>
    <p:extLst>
      <p:ext uri="{BB962C8B-B14F-4D97-AF65-F5344CB8AC3E}">
        <p14:creationId xmlns:p14="http://schemas.microsoft.com/office/powerpoint/2010/main" val="370435133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1_Black_Title and Content with Jump to Long Image Descrip">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marL="0" indent="0">
              <a:spcBef>
                <a:spcPts val="2400"/>
              </a:spcBef>
              <a:buNone/>
              <a:defRPr sz="2800"/>
            </a:lvl1pPr>
            <a:lvl2pPr>
              <a:defRPr sz="2400"/>
            </a:lvl2pPr>
            <a:lvl3pPr>
              <a:defRPr sz="20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5"/>
          <p:cNvSpPr>
            <a:spLocks noGrp="1"/>
          </p:cNvSpPr>
          <p:nvPr>
            <p:ph type="body" sz="quarter" idx="11" hasCustomPrompt="1"/>
          </p:nvPr>
        </p:nvSpPr>
        <p:spPr>
          <a:xfrm>
            <a:off x="3200400" y="6510528"/>
            <a:ext cx="2743200" cy="173736"/>
          </a:xfrm>
          <a:prstGeom prst="rect">
            <a:avLst/>
          </a:prstGeom>
        </p:spPr>
        <p:txBody>
          <a:bodyPr/>
          <a:lstStyle>
            <a:lvl1pPr marL="0" indent="0" algn="ctr">
              <a:buNone/>
              <a:defRPr sz="800" baseline="0"/>
            </a:lvl1pPr>
          </a:lstStyle>
          <a:p>
            <a:pPr lvl="0"/>
            <a:r>
              <a:rPr lang="en-US" sz="800" dirty="0"/>
              <a:t>Jump back to slide containing original image</a:t>
            </a:r>
            <a:endParaRPr lang="en-US" dirty="0"/>
          </a:p>
        </p:txBody>
      </p:sp>
    </p:spTree>
    <p:extLst>
      <p:ext uri="{BB962C8B-B14F-4D97-AF65-F5344CB8AC3E}">
        <p14:creationId xmlns:p14="http://schemas.microsoft.com/office/powerpoint/2010/main" val="2354691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7806689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94011569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900646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722313"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93025870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5397411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27428239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47767144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64628603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6957197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56726616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1239214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690467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image" Target="../media/image1.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3.gif"/><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 Type="http://schemas.openxmlformats.org/officeDocument/2006/relationships/slideLayout" Target="../slideLayouts/slideLayout58.xml"/><Relationship Id="rId21" Type="http://schemas.openxmlformats.org/officeDocument/2006/relationships/slideLayout" Target="../slideLayouts/slideLayout76.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slideLayout" Target="../slideLayouts/slideLayout78.xml"/><Relationship Id="rId1" Type="http://schemas.openxmlformats.org/officeDocument/2006/relationships/slideLayout" Target="../slideLayouts/slideLayout77.xml"/><Relationship Id="rId5" Type="http://schemas.openxmlformats.org/officeDocument/2006/relationships/theme" Target="../theme/theme5.xml"/><Relationship Id="rId4" Type="http://schemas.openxmlformats.org/officeDocument/2006/relationships/slideLayout" Target="../slideLayouts/slideLayout80.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3.xml"/><Relationship Id="rId2" Type="http://schemas.openxmlformats.org/officeDocument/2006/relationships/slideLayout" Target="../slideLayouts/slideLayout82.xml"/><Relationship Id="rId1" Type="http://schemas.openxmlformats.org/officeDocument/2006/relationships/slideLayout" Target="../slideLayouts/slideLayout81.xml"/><Relationship Id="rId5" Type="http://schemas.openxmlformats.org/officeDocument/2006/relationships/theme" Target="../theme/theme6.xml"/><Relationship Id="rId4" Type="http://schemas.openxmlformats.org/officeDocument/2006/relationships/slideLayout" Target="../slideLayouts/slideLayout84.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86.xml"/><Relationship Id="rId1" Type="http://schemas.openxmlformats.org/officeDocument/2006/relationships/slideLayout" Target="../slideLayouts/slideLayout85.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
        <p:nvSpPr>
          <p:cNvPr id="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1993804951"/>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 id="2147483761" r:id="rId14"/>
    <p:sldLayoutId id="2147483762" r:id="rId15"/>
    <p:sldLayoutId id="2147483763" r:id="rId16"/>
    <p:sldLayoutId id="2147483764" r:id="rId1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561217613"/>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 id="2147483785" r:id="rId14"/>
    <p:sldLayoutId id="2147483786" r:id="rId15"/>
    <p:sldLayoutId id="2147483787" r:id="rId16"/>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398346816"/>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 id="2147483801" r:id="rId13"/>
    <p:sldLayoutId id="2147483802" r:id="rId14"/>
    <p:sldLayoutId id="2147483803" r:id="rId15"/>
    <p:sldLayoutId id="2147483804" r:id="rId16"/>
    <p:sldLayoutId id="2147483805" r:id="rId17"/>
    <p:sldLayoutId id="2147483806" r:id="rId18"/>
    <p:sldLayoutId id="2147483807" r:id="rId19"/>
    <p:sldLayoutId id="2147483808" r:id="rId20"/>
    <p:sldLayoutId id="2147483809" r:id="rId21"/>
    <p:sldLayoutId id="2147483810" r:id="rId2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6764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 2019 McGraw-Hill </a:t>
            </a:r>
            <a:r>
              <a:rPr lang="en-US" sz="3200" kern="1200" dirty="0">
                <a:solidFill>
                  <a:schemeClr val="bg1"/>
                </a:solidFill>
                <a:effectLst/>
                <a:latin typeface="+mn-lt"/>
                <a:ea typeface="+mn-ea"/>
                <a:cs typeface="+mn-cs"/>
              </a:rPr>
              <a:t>Education.</a:t>
            </a:r>
          </a:p>
        </p:txBody>
      </p:sp>
    </p:spTree>
    <p:extLst>
      <p:ext uri="{BB962C8B-B14F-4D97-AF65-F5344CB8AC3E}">
        <p14:creationId xmlns:p14="http://schemas.microsoft.com/office/powerpoint/2010/main" val="3145668406"/>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 id="2147483825" r:id="rId14"/>
    <p:sldLayoutId id="2147483826" r:id="rId15"/>
    <p:sldLayoutId id="2147483827" r:id="rId16"/>
    <p:sldLayoutId id="2147483828" r:id="rId17"/>
    <p:sldLayoutId id="2147483829" r:id="rId18"/>
    <p:sldLayoutId id="2147483830" r:id="rId19"/>
    <p:sldLayoutId id="2147483831" r:id="rId20"/>
    <p:sldLayoutId id="2147483832"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752600" cy="215444"/>
          </a:xfrm>
          <a:prstGeom prst="rect">
            <a:avLst/>
          </a:prstGeom>
          <a:noFill/>
        </p:spPr>
        <p:txBody>
          <a:bodyPr wrap="square" rtlCol="0">
            <a:spAutoFit/>
          </a:bodyPr>
          <a:lstStyle/>
          <a:p>
            <a:r>
              <a:rPr lang="en-US" sz="800" dirty="0" smtClean="0">
                <a:solidFill>
                  <a:srgbClr val="6A6A6A"/>
                </a:solidFill>
              </a:rPr>
              <a:t>© 2019McGraw-Hill </a:t>
            </a:r>
            <a:r>
              <a:rPr lang="en-US" sz="800" dirty="0">
                <a:solidFill>
                  <a:srgbClr val="6A6A6A"/>
                </a:solidFill>
              </a:rPr>
              <a:t>Education</a:t>
            </a:r>
          </a:p>
        </p:txBody>
      </p:sp>
    </p:spTree>
    <p:extLst>
      <p:ext uri="{BB962C8B-B14F-4D97-AF65-F5344CB8AC3E}">
        <p14:creationId xmlns:p14="http://schemas.microsoft.com/office/powerpoint/2010/main" val="3537973941"/>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986321674"/>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smtClean="0">
                <a:solidFill>
                  <a:schemeClr val="bg1"/>
                </a:solidFill>
              </a:rPr>
              <a:t>© 2019 McGraw-Hill </a:t>
            </a:r>
            <a:r>
              <a:rPr lang="en-US" sz="800" dirty="0">
                <a:solidFill>
                  <a:schemeClr val="bg1"/>
                </a:solidFill>
              </a:rPr>
              <a:t>Education</a:t>
            </a:r>
          </a:p>
        </p:txBody>
      </p:sp>
    </p:spTree>
    <p:extLst>
      <p:ext uri="{BB962C8B-B14F-4D97-AF65-F5344CB8AC3E}">
        <p14:creationId xmlns:p14="http://schemas.microsoft.com/office/powerpoint/2010/main" val="1385033900"/>
      </p:ext>
    </p:extLst>
  </p:cSld>
  <p:clrMap bg1="lt1" tx1="dk1" bg2="lt2" tx2="dk2" accent1="accent1" accent2="accent2" accent3="accent3" accent4="accent4" accent5="accent5" accent6="accent6" hlink="hlink" folHlink="folHlink"/>
  <p:sldLayoutIdLst>
    <p:sldLayoutId id="2147483844" r:id="rId1"/>
    <p:sldLayoutId id="2147483845"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8.jpg"/><Relationship Id="rId1" Type="http://schemas.openxmlformats.org/officeDocument/2006/relationships/slideLayout" Target="../slideLayouts/slideLayout7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0.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0.xml"/></Relationships>
</file>

<file path=ppt/slides/_rels/slide30.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12.jpg"/><Relationship Id="rId1" Type="http://schemas.openxmlformats.org/officeDocument/2006/relationships/slideLayout" Target="../slideLayouts/slideLayout7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36.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76.xml"/></Relationships>
</file>

<file path=ppt/slides/_rels/slide37.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7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2895600" y="3486150"/>
            <a:ext cx="6191250" cy="609600"/>
          </a:xfrm>
        </p:spPr>
        <p:txBody>
          <a:bodyPr/>
          <a:lstStyle/>
          <a:p>
            <a:pPr eaLnBrk="1" hangingPunct="1"/>
            <a:r>
              <a:rPr lang="en-US" altLang="en-US" dirty="0"/>
              <a:t>1: Self, Family, and Community</a:t>
            </a:r>
          </a:p>
        </p:txBody>
      </p:sp>
      <p:sp>
        <p:nvSpPr>
          <p:cNvPr id="3075" name="Subtitle 2"/>
          <p:cNvSpPr>
            <a:spLocks noGrp="1"/>
          </p:cNvSpPr>
          <p:nvPr>
            <p:ph type="body" sz="quarter" idx="10"/>
          </p:nvPr>
        </p:nvSpPr>
        <p:spPr>
          <a:xfrm>
            <a:off x="3276600" y="4210050"/>
            <a:ext cx="5638800" cy="692727"/>
          </a:xfrm>
        </p:spPr>
        <p:txBody>
          <a:bodyPr/>
          <a:lstStyle/>
          <a:p>
            <a:pPr eaLnBrk="1" hangingPunct="1"/>
            <a:r>
              <a:rPr lang="en-US" altLang="en-US" i="1" dirty="0"/>
              <a:t>Your Health Today</a:t>
            </a:r>
            <a:r>
              <a:rPr lang="en-US" altLang="en-US" dirty="0"/>
              <a:t>, 7th Edition</a:t>
            </a:r>
          </a:p>
        </p:txBody>
      </p:sp>
      <p:sp>
        <p:nvSpPr>
          <p:cNvPr id="4" name="Content Placeholder 3"/>
          <p:cNvSpPr>
            <a:spLocks noGrp="1"/>
          </p:cNvSpPr>
          <p:nvPr>
            <p:ph sz="quarter" idx="12"/>
          </p:nvPr>
        </p:nvSpPr>
        <p:spPr>
          <a:xfrm>
            <a:off x="0" y="6757521"/>
            <a:ext cx="9296400" cy="45719"/>
          </a:xfrm>
        </p:spPr>
        <p:txBody>
          <a:bodyPr/>
          <a:lstStyle/>
          <a:p>
            <a:pPr marL="0" lvl="0" indent="0">
              <a:buNone/>
            </a:pPr>
            <a:r>
              <a:rPr lang="en-US" dirty="0">
                <a:latin typeface="+mn-lt"/>
              </a:rPr>
              <a:t>© 2019 McGraw-Hill Education. All rights reserved. Authorized only for instructor use in the </a:t>
            </a:r>
            <a:r>
              <a:rPr lang="en-US" dirty="0" smtClean="0">
                <a:latin typeface="+mn-lt"/>
              </a:rPr>
              <a:t>classroom.</a:t>
            </a:r>
            <a:r>
              <a:rPr lang="en-US" baseline="0" dirty="0" smtClean="0">
                <a:latin typeface="+mn-lt"/>
              </a:rPr>
              <a:t> </a:t>
            </a:r>
            <a:r>
              <a:rPr lang="en-US" dirty="0" smtClean="0">
                <a:latin typeface="+mn-lt"/>
              </a:rPr>
              <a:t>No </a:t>
            </a:r>
            <a:r>
              <a:rPr lang="en-US" dirty="0">
                <a:latin typeface="+mn-lt"/>
              </a:rPr>
              <a:t>reproduction or further distribution permitted without the prior written consent of McGraw-Hill Education</a:t>
            </a:r>
            <a:r>
              <a:rPr lang="en-US" dirty="0" smtClean="0">
                <a:latin typeface="+mn-lt"/>
              </a:rPr>
              <a:t>.</a:t>
            </a:r>
            <a:endParaRPr lang="en-US" dirty="0">
              <a:latin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Community Health</a:t>
            </a:r>
          </a:p>
        </p:txBody>
      </p:sp>
      <p:sp>
        <p:nvSpPr>
          <p:cNvPr id="3" name="Text Placeholder 2"/>
          <p:cNvSpPr>
            <a:spLocks noGrp="1"/>
          </p:cNvSpPr>
          <p:nvPr>
            <p:ph idx="1"/>
          </p:nvPr>
        </p:nvSpPr>
        <p:spPr/>
        <p:txBody>
          <a:bodyPr/>
          <a:lstStyle/>
          <a:p>
            <a:r>
              <a:rPr lang="en-US" dirty="0"/>
              <a:t>Activities directed toward improving the health of a whole community, or activities employing resources shared by the members of the community</a:t>
            </a:r>
          </a:p>
          <a:p>
            <a:pPr lvl="1"/>
            <a:r>
              <a:rPr lang="en-US" dirty="0"/>
              <a:t>Public Health Service, led by Surgeon General and Centers for Disease Control and Prevention (CDC)</a:t>
            </a:r>
          </a:p>
          <a:p>
            <a:pPr lvl="1"/>
            <a:r>
              <a:rPr lang="en-US" dirty="0"/>
              <a:t>State and local government programs</a:t>
            </a:r>
          </a:p>
          <a:p>
            <a:pPr lvl="1"/>
            <a:r>
              <a:rPr lang="en-US" dirty="0"/>
              <a:t>Nongovernmental organizations</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8531720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Healthy People Initiative</a:t>
            </a:r>
          </a:p>
        </p:txBody>
      </p:sp>
      <p:sp>
        <p:nvSpPr>
          <p:cNvPr id="29699" name="Text Placeholder 2"/>
          <p:cNvSpPr>
            <a:spLocks noGrp="1"/>
          </p:cNvSpPr>
          <p:nvPr>
            <p:ph idx="1"/>
          </p:nvPr>
        </p:nvSpPr>
        <p:spPr/>
        <p:txBody>
          <a:bodyPr/>
          <a:lstStyle/>
          <a:p>
            <a:r>
              <a:rPr lang="en-US" altLang="en-US" dirty="0"/>
              <a:t>Leading health indicators: priority public health issues to be targeted and measured</a:t>
            </a:r>
          </a:p>
          <a:p>
            <a:pPr lvl="1"/>
            <a:r>
              <a:rPr lang="en-US" altLang="en-US" sz="1800" dirty="0"/>
              <a:t>Nutrition, physical activity, and obesity</a:t>
            </a:r>
          </a:p>
          <a:p>
            <a:pPr lvl="1"/>
            <a:r>
              <a:rPr lang="en-US" altLang="en-US" sz="1800" dirty="0"/>
              <a:t>Maternal, infant, and child health</a:t>
            </a:r>
          </a:p>
          <a:p>
            <a:pPr lvl="1"/>
            <a:r>
              <a:rPr lang="en-US" altLang="en-US" sz="1800" dirty="0"/>
              <a:t>Tobacco</a:t>
            </a:r>
          </a:p>
          <a:p>
            <a:pPr lvl="1"/>
            <a:r>
              <a:rPr lang="en-US" altLang="en-US" sz="1800" dirty="0"/>
              <a:t>Substance abuse</a:t>
            </a:r>
          </a:p>
          <a:p>
            <a:pPr lvl="1"/>
            <a:r>
              <a:rPr lang="en-US" altLang="en-US" sz="1800" dirty="0"/>
              <a:t>Reproductive and sexual health</a:t>
            </a:r>
          </a:p>
          <a:p>
            <a:pPr lvl="1"/>
            <a:r>
              <a:rPr lang="en-US" altLang="en-US" sz="1800" dirty="0"/>
              <a:t>Mental health</a:t>
            </a:r>
          </a:p>
          <a:p>
            <a:pPr lvl="1"/>
            <a:r>
              <a:rPr lang="en-US" altLang="en-US" sz="1800" dirty="0"/>
              <a:t>Injury and violence</a:t>
            </a:r>
          </a:p>
          <a:p>
            <a:pPr lvl="1"/>
            <a:r>
              <a:rPr lang="en-US" altLang="en-US" sz="1800" dirty="0"/>
              <a:t>Environmental quality</a:t>
            </a:r>
          </a:p>
          <a:p>
            <a:pPr lvl="1"/>
            <a:r>
              <a:rPr lang="en-US" altLang="en-US" sz="1800" dirty="0"/>
              <a:t>Clinical preventive services (such as immunizations)</a:t>
            </a:r>
          </a:p>
          <a:p>
            <a:pPr lvl="1"/>
            <a:r>
              <a:rPr lang="en-US" altLang="en-US" sz="1800" dirty="0"/>
              <a:t>Access to health care</a:t>
            </a:r>
          </a:p>
          <a:p>
            <a:pPr lvl="1"/>
            <a:r>
              <a:rPr lang="en-US" altLang="en-US" sz="1800" dirty="0"/>
              <a:t>Oral health</a:t>
            </a:r>
          </a:p>
          <a:p>
            <a:pPr lvl="1"/>
            <a:r>
              <a:rPr lang="en-US" altLang="en-US" sz="1800" dirty="0"/>
              <a:t>Social determinants of health</a:t>
            </a:r>
            <a:endParaRPr lang="en-US" altLang="en-US" dirty="0"/>
          </a:p>
        </p:txBody>
      </p:sp>
      <p:sp>
        <p:nvSpPr>
          <p:cNvPr id="6" name="Text Placeholder 5"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2725828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Individual Choice </a:t>
            </a:r>
            <a:r>
              <a:rPr lang="en-US" dirty="0" smtClean="0"/>
              <a:t>Versus Societal </a:t>
            </a:r>
            <a:r>
              <a:rPr lang="en-US" dirty="0"/>
              <a:t>Responsibility</a:t>
            </a:r>
          </a:p>
        </p:txBody>
      </p:sp>
      <p:sp>
        <p:nvSpPr>
          <p:cNvPr id="3" name="Text Placeholder 2"/>
          <p:cNvSpPr>
            <a:spLocks noGrp="1"/>
          </p:cNvSpPr>
          <p:nvPr>
            <p:ph idx="1"/>
          </p:nvPr>
        </p:nvSpPr>
        <p:spPr/>
        <p:txBody>
          <a:bodyPr/>
          <a:lstStyle/>
          <a:p>
            <a:r>
              <a:rPr lang="en-US" dirty="0"/>
              <a:t>Ethical questions:</a:t>
            </a:r>
          </a:p>
          <a:p>
            <a:pPr lvl="1"/>
            <a:r>
              <a:rPr lang="en-US" dirty="0"/>
              <a:t>Are individuals responsible for their health choices, given the powerful influence of their environment?</a:t>
            </a:r>
          </a:p>
          <a:p>
            <a:pPr lvl="1"/>
            <a:r>
              <a:rPr lang="en-US" dirty="0"/>
              <a:t>Should individuals be held accountable for costs to society of poor health choices?</a:t>
            </a:r>
          </a:p>
          <a:p>
            <a:pPr lvl="1"/>
            <a:r>
              <a:rPr lang="en-US" dirty="0"/>
              <a:t>Is government justified in enacting health-related laws, regulations, and policies?</a:t>
            </a:r>
          </a:p>
          <a:p>
            <a:pPr lvl="1"/>
            <a:r>
              <a:rPr lang="en-US" dirty="0"/>
              <a:t>Should society take action to prevent people from taking risks?</a:t>
            </a:r>
          </a:p>
          <a:p>
            <a:pPr lvl="1"/>
            <a:r>
              <a:rPr lang="en-US" dirty="0"/>
              <a:t>Is health a basic right?</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3402873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Health-Related Behavior Choices</a:t>
            </a:r>
          </a:p>
        </p:txBody>
      </p:sp>
      <p:sp>
        <p:nvSpPr>
          <p:cNvPr id="3" name="Text Placeholder 2"/>
          <p:cNvSpPr>
            <a:spLocks noGrp="1"/>
          </p:cNvSpPr>
          <p:nvPr>
            <p:ph idx="1"/>
          </p:nvPr>
        </p:nvSpPr>
        <p:spPr>
          <a:xfrm>
            <a:off x="457200" y="1600200"/>
            <a:ext cx="8229600" cy="4953001"/>
          </a:xfrm>
        </p:spPr>
        <p:txBody>
          <a:bodyPr/>
          <a:lstStyle/>
          <a:p>
            <a:r>
              <a:rPr lang="en-US" dirty="0"/>
              <a:t>Choices concerning physical, mental, emotional, spiritual, social well-being</a:t>
            </a:r>
          </a:p>
          <a:p>
            <a:r>
              <a:rPr lang="en-US" dirty="0"/>
              <a:t>Areas where individuals have the most control over managing their health</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7441963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t>The Health Belief Model</a:t>
            </a:r>
          </a:p>
        </p:txBody>
      </p:sp>
      <p:sp>
        <p:nvSpPr>
          <p:cNvPr id="21507" name="Text Placeholder 2"/>
          <p:cNvSpPr>
            <a:spLocks noGrp="1"/>
          </p:cNvSpPr>
          <p:nvPr>
            <p:ph idx="1"/>
          </p:nvPr>
        </p:nvSpPr>
        <p:spPr>
          <a:xfrm>
            <a:off x="457200" y="1600199"/>
            <a:ext cx="8174182" cy="4953001"/>
          </a:xfrm>
        </p:spPr>
        <p:txBody>
          <a:bodyPr/>
          <a:lstStyle/>
          <a:p>
            <a:r>
              <a:rPr lang="en-US" altLang="en-US" dirty="0"/>
              <a:t>Health behaviors are influenced by:</a:t>
            </a:r>
          </a:p>
          <a:p>
            <a:pPr lvl="1"/>
            <a:r>
              <a:rPr lang="en-US" altLang="en-US" dirty="0"/>
              <a:t>Perceived susceptibility (risk for a problem)</a:t>
            </a:r>
          </a:p>
          <a:p>
            <a:pPr lvl="1"/>
            <a:r>
              <a:rPr lang="en-US" altLang="en-US" dirty="0"/>
              <a:t>Perceived seriousness of consequences</a:t>
            </a:r>
          </a:p>
          <a:p>
            <a:pPr lvl="1"/>
            <a:r>
              <a:rPr lang="en-US" altLang="en-US" dirty="0"/>
              <a:t>Perceived benefits of specific action</a:t>
            </a:r>
          </a:p>
          <a:p>
            <a:pPr lvl="1"/>
            <a:r>
              <a:rPr lang="en-US" altLang="en-US" dirty="0"/>
              <a:t>Perceived barriers to taking action</a:t>
            </a:r>
          </a:p>
          <a:p>
            <a:r>
              <a:rPr lang="en-US" altLang="en-US" dirty="0"/>
              <a:t>All these considerations enter into your decision-making process when making health-related behavior change decisions</a:t>
            </a:r>
          </a:p>
        </p:txBody>
      </p:sp>
      <p:sp>
        <p:nvSpPr>
          <p:cNvPr id="5" name="Text Placeholder 4"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3527840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a:t>The Stages of Change Model</a:t>
            </a:r>
          </a:p>
        </p:txBody>
      </p:sp>
      <p:sp>
        <p:nvSpPr>
          <p:cNvPr id="22531" name="Text Placeholder 2"/>
          <p:cNvSpPr>
            <a:spLocks noGrp="1"/>
          </p:cNvSpPr>
          <p:nvPr>
            <p:ph idx="1"/>
          </p:nvPr>
        </p:nvSpPr>
        <p:spPr/>
        <p:txBody>
          <a:bodyPr/>
          <a:lstStyle/>
          <a:p>
            <a:pPr eaLnBrk="1" hangingPunct="1"/>
            <a:r>
              <a:rPr lang="en-US" altLang="en-US" b="1" dirty="0"/>
              <a:t>Stages of Change Model</a:t>
            </a:r>
            <a:r>
              <a:rPr lang="en-US" altLang="en-US" dirty="0"/>
              <a:t>, or Transtheoretical Model (TTM), takes into account thinking, feelings, behaviors, relationships, and many other factors</a:t>
            </a:r>
          </a:p>
          <a:p>
            <a:pPr lvl="1" eaLnBrk="1" hangingPunct="1"/>
            <a:r>
              <a:rPr lang="en-US" altLang="en-US" sz="2000" dirty="0"/>
              <a:t>Precontemplation </a:t>
            </a:r>
          </a:p>
          <a:p>
            <a:pPr lvl="1" eaLnBrk="1" hangingPunct="1"/>
            <a:r>
              <a:rPr lang="en-US" altLang="en-US" sz="2000" dirty="0"/>
              <a:t>Contemplation </a:t>
            </a:r>
          </a:p>
          <a:p>
            <a:pPr lvl="1" eaLnBrk="1" hangingPunct="1"/>
            <a:r>
              <a:rPr lang="en-US" altLang="en-US" sz="2000" dirty="0"/>
              <a:t>Preparation</a:t>
            </a:r>
          </a:p>
          <a:p>
            <a:pPr lvl="1" eaLnBrk="1" hangingPunct="1"/>
            <a:r>
              <a:rPr lang="en-US" altLang="en-US" sz="2000" dirty="0"/>
              <a:t>Action</a:t>
            </a:r>
          </a:p>
          <a:p>
            <a:pPr lvl="1" eaLnBrk="1" hangingPunct="1"/>
            <a:r>
              <a:rPr lang="en-US" altLang="en-US" sz="2000" dirty="0"/>
              <a:t>Maintenance</a:t>
            </a:r>
          </a:p>
          <a:p>
            <a:pPr lvl="1" eaLnBrk="1" hangingPunct="1"/>
            <a:r>
              <a:rPr lang="en-US" altLang="en-US" sz="2000" dirty="0"/>
              <a:t>Termination</a:t>
            </a:r>
          </a:p>
          <a:p>
            <a:r>
              <a:rPr lang="en-US" altLang="en-US" b="1" dirty="0"/>
              <a:t>Relapse</a:t>
            </a:r>
            <a:r>
              <a:rPr lang="en-US" altLang="en-US" dirty="0"/>
              <a:t>, backsliding into a former health state, is the rule rather than the exception</a:t>
            </a:r>
          </a:p>
        </p:txBody>
      </p:sp>
      <p:sp>
        <p:nvSpPr>
          <p:cNvPr id="3" name="Text Placeholder 2"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8080250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4800600"/>
            <a:ext cx="5486400" cy="566738"/>
          </a:xfrm>
        </p:spPr>
        <p:txBody>
          <a:bodyPr/>
          <a:lstStyle/>
          <a:p>
            <a:r>
              <a:rPr lang="en-US" dirty="0"/>
              <a:t>Figure 1.4 </a:t>
            </a:r>
            <a:r>
              <a:rPr lang="en-US" sz="2000" dirty="0">
                <a:solidFill>
                  <a:schemeClr val="tx1"/>
                </a:solidFill>
              </a:rPr>
              <a:t>The stages of change.</a:t>
            </a:r>
            <a:endParaRPr lang="en-US" dirty="0">
              <a:solidFill>
                <a:schemeClr val="tx1"/>
              </a:solidFill>
            </a:endParaRPr>
          </a:p>
        </p:txBody>
      </p:sp>
      <p:sp>
        <p:nvSpPr>
          <p:cNvPr id="10" name="Text Placeholder 9"/>
          <p:cNvSpPr>
            <a:spLocks noGrp="1"/>
          </p:cNvSpPr>
          <p:nvPr>
            <p:ph type="body" sz="half" idx="2"/>
          </p:nvPr>
        </p:nvSpPr>
        <p:spPr>
          <a:xfrm>
            <a:off x="1828800" y="5443538"/>
            <a:ext cx="5486400" cy="957262"/>
          </a:xfrm>
        </p:spPr>
        <p:txBody>
          <a:bodyPr/>
          <a:lstStyle/>
          <a:p>
            <a:r>
              <a:rPr lang="en-US" dirty="0"/>
              <a:t>Stages or steps include Precontemplation, “Not me!”; Contemplation, “Well… maybe”; Preparation, “What should I do to prepare?”; Action, “I’m doing it”; and Maintenance, “I can change!” Relapse can happen at any stage of change. It’s part of the process.</a:t>
            </a:r>
          </a:p>
        </p:txBody>
      </p:sp>
      <p:sp>
        <p:nvSpPr>
          <p:cNvPr id="11" name="Text Placeholder 10" hidden="1"/>
          <p:cNvSpPr>
            <a:spLocks noGrp="1"/>
          </p:cNvSpPr>
          <p:nvPr>
            <p:ph type="body" sz="quarter" idx="11"/>
          </p:nvPr>
        </p:nvSpPr>
        <p:spPr/>
        <p:txBody>
          <a:bodyPr/>
          <a:lstStyle/>
          <a:p>
            <a:endParaRPr lang="en-US" dirty="0"/>
          </a:p>
        </p:txBody>
      </p:sp>
      <p:pic>
        <p:nvPicPr>
          <p:cNvPr id="7" name="Picture" descr="The stages are respresented as a staircase."/>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582" r="-3582"/>
          <a:stretch/>
        </p:blipFill>
        <p:spPr>
          <a:xfrm>
            <a:off x="1623349" y="228601"/>
            <a:ext cx="5897303" cy="4114800"/>
          </a:xfrm>
        </p:spPr>
      </p:pic>
    </p:spTree>
    <p:extLst>
      <p:ext uri="{BB962C8B-B14F-4D97-AF65-F5344CB8AC3E}">
        <p14:creationId xmlns:p14="http://schemas.microsoft.com/office/powerpoint/2010/main" val="25801296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a:t>Creating a Behavior Change Plan</a:t>
            </a:r>
          </a:p>
        </p:txBody>
      </p:sp>
      <p:sp>
        <p:nvSpPr>
          <p:cNvPr id="24579" name="Text Placeholder 2"/>
          <p:cNvSpPr>
            <a:spLocks noGrp="1"/>
          </p:cNvSpPr>
          <p:nvPr>
            <p:ph idx="1"/>
          </p:nvPr>
        </p:nvSpPr>
        <p:spPr/>
        <p:txBody>
          <a:bodyPr/>
          <a:lstStyle/>
          <a:p>
            <a:pPr eaLnBrk="1" hangingPunct="1"/>
            <a:r>
              <a:rPr lang="en-US" altLang="en-US" dirty="0"/>
              <a:t>Accept responsibility for your own health and make a commitment to change</a:t>
            </a:r>
          </a:p>
          <a:p>
            <a:pPr lvl="1" eaLnBrk="1" hangingPunct="1"/>
            <a:r>
              <a:rPr lang="en-US" altLang="en-US" dirty="0"/>
              <a:t>Set goals</a:t>
            </a:r>
          </a:p>
          <a:p>
            <a:pPr lvl="1" eaLnBrk="1" hangingPunct="1"/>
            <a:r>
              <a:rPr lang="en-US" altLang="en-US" dirty="0"/>
              <a:t>Develop action steps</a:t>
            </a:r>
          </a:p>
          <a:p>
            <a:pPr lvl="1" eaLnBrk="1" hangingPunct="1"/>
            <a:r>
              <a:rPr lang="en-US" altLang="en-US" dirty="0"/>
              <a:t>Identify benefits</a:t>
            </a:r>
          </a:p>
          <a:p>
            <a:pPr lvl="1" eaLnBrk="1" hangingPunct="1"/>
            <a:r>
              <a:rPr lang="en-US" altLang="en-US" dirty="0"/>
              <a:t>Identify positive enablers</a:t>
            </a:r>
          </a:p>
          <a:p>
            <a:pPr lvl="1" eaLnBrk="1" hangingPunct="1"/>
            <a:r>
              <a:rPr lang="en-US" altLang="en-US" dirty="0"/>
              <a:t>Sign a behavior change contract</a:t>
            </a:r>
          </a:p>
          <a:p>
            <a:pPr lvl="1" eaLnBrk="1" hangingPunct="1"/>
            <a:r>
              <a:rPr lang="en-US" altLang="en-US" dirty="0"/>
              <a:t>Create benchmarks</a:t>
            </a:r>
          </a:p>
          <a:p>
            <a:pPr lvl="1" eaLnBrk="1" hangingPunct="1"/>
            <a:r>
              <a:rPr lang="en-US" altLang="en-US" dirty="0"/>
              <a:t>Assess accomplishments and revise, if necessary</a:t>
            </a:r>
          </a:p>
        </p:txBody>
      </p:sp>
      <p:sp>
        <p:nvSpPr>
          <p:cNvPr id="3" name="Text Placeholder 2"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1087741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Being an Informed Consumer of Health Information (</a:t>
            </a:r>
            <a:r>
              <a:rPr lang="en-US" altLang="en-US" dirty="0" smtClean="0"/>
              <a:t>1 of 2)</a:t>
            </a:r>
            <a:endParaRPr lang="en-US" altLang="en-US" dirty="0"/>
          </a:p>
        </p:txBody>
      </p:sp>
      <p:sp>
        <p:nvSpPr>
          <p:cNvPr id="25603" name="Text Placeholder 2"/>
          <p:cNvSpPr>
            <a:spLocks noGrp="1"/>
          </p:cNvSpPr>
          <p:nvPr>
            <p:ph idx="1"/>
          </p:nvPr>
        </p:nvSpPr>
        <p:spPr/>
        <p:txBody>
          <a:bodyPr/>
          <a:lstStyle/>
          <a:p>
            <a:r>
              <a:rPr lang="en-US" altLang="en-US" dirty="0"/>
              <a:t>Develop </a:t>
            </a:r>
            <a:r>
              <a:rPr lang="en-US" altLang="en-US" b="1" dirty="0"/>
              <a:t>health literacy</a:t>
            </a:r>
            <a:r>
              <a:rPr lang="en-US" altLang="en-US" dirty="0"/>
              <a:t>: the ability to read, understand, and act on health information</a:t>
            </a:r>
          </a:p>
          <a:p>
            <a:pPr lvl="1"/>
            <a:r>
              <a:rPr lang="en-US" altLang="en-US" dirty="0"/>
              <a:t>Nine out of ten American adults have trouble interpreting health materials</a:t>
            </a:r>
          </a:p>
          <a:p>
            <a:pPr lvl="1"/>
            <a:r>
              <a:rPr lang="en-US" altLang="en-US" dirty="0"/>
              <a:t>Many factors contribute to </a:t>
            </a:r>
            <a:r>
              <a:rPr lang="en-US" altLang="en-US" b="1" dirty="0"/>
              <a:t>health risk</a:t>
            </a:r>
            <a:r>
              <a:rPr lang="en-US" altLang="en-US" dirty="0"/>
              <a:t>: the probability of exposure to a hazard that can result in negative consequences</a:t>
            </a:r>
          </a:p>
          <a:p>
            <a:pPr lvl="1"/>
            <a:r>
              <a:rPr lang="en-US" altLang="en-US" dirty="0"/>
              <a:t>Emotional responses affect how we interpret and react to information</a:t>
            </a:r>
          </a:p>
        </p:txBody>
      </p:sp>
      <p:sp>
        <p:nvSpPr>
          <p:cNvPr id="5" name="Text Placeholder 4"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5162866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Being an Informed Consumer of Health Information (</a:t>
            </a:r>
            <a:r>
              <a:rPr lang="en-US" altLang="en-US" dirty="0" smtClean="0"/>
              <a:t>2 of 2)</a:t>
            </a:r>
            <a:endParaRPr lang="en-US" altLang="en-US" dirty="0"/>
          </a:p>
        </p:txBody>
      </p:sp>
      <p:sp>
        <p:nvSpPr>
          <p:cNvPr id="26627" name="Text Placeholder 2"/>
          <p:cNvSpPr>
            <a:spLocks noGrp="1"/>
          </p:cNvSpPr>
          <p:nvPr>
            <p:ph idx="1"/>
          </p:nvPr>
        </p:nvSpPr>
        <p:spPr/>
        <p:txBody>
          <a:bodyPr/>
          <a:lstStyle/>
          <a:p>
            <a:r>
              <a:rPr lang="en-US" altLang="en-US" dirty="0"/>
              <a:t>Understanding medical research studies</a:t>
            </a:r>
          </a:p>
          <a:p>
            <a:pPr lvl="1"/>
            <a:r>
              <a:rPr lang="en-US" altLang="en-US" dirty="0"/>
              <a:t>Basic medical research, epidemiological studies, </a:t>
            </a:r>
            <a:br>
              <a:rPr lang="en-US" altLang="en-US" dirty="0"/>
            </a:br>
            <a:r>
              <a:rPr lang="en-US" altLang="en-US" dirty="0"/>
              <a:t>clinical studies</a:t>
            </a:r>
          </a:p>
          <a:p>
            <a:pPr lvl="1"/>
            <a:r>
              <a:rPr lang="en-US" altLang="en-US" dirty="0"/>
              <a:t>Careful consideration of health recommendations involves asking a series of critical questions</a:t>
            </a:r>
          </a:p>
          <a:p>
            <a:pPr lvl="2"/>
            <a:r>
              <a:rPr lang="en-US" altLang="en-US" dirty="0"/>
              <a:t>Formal study or expert opinion?</a:t>
            </a:r>
          </a:p>
          <a:p>
            <a:pPr lvl="2"/>
            <a:r>
              <a:rPr lang="en-US" altLang="en-US" dirty="0"/>
              <a:t>If formal clinical study, randomized and double-blind?</a:t>
            </a:r>
          </a:p>
          <a:p>
            <a:pPr lvl="2"/>
            <a:r>
              <a:rPr lang="en-US" altLang="en-US" dirty="0"/>
              <a:t>People in the study similar to you?</a:t>
            </a:r>
          </a:p>
          <a:p>
            <a:pPr lvl="2"/>
            <a:r>
              <a:rPr lang="en-US" altLang="en-US" dirty="0"/>
              <a:t>How many participants?</a:t>
            </a:r>
          </a:p>
          <a:p>
            <a:pPr lvl="2"/>
            <a:r>
              <a:rPr lang="en-US" altLang="en-US" dirty="0"/>
              <a:t>Who sponsored or funded the study?</a:t>
            </a:r>
          </a:p>
          <a:p>
            <a:pPr lvl="2"/>
            <a:r>
              <a:rPr lang="en-US" altLang="en-US" dirty="0"/>
              <a:t>Published in a reputable, peer-reviewed journal?</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5149246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t>Health and Wellness</a:t>
            </a:r>
          </a:p>
        </p:txBody>
      </p:sp>
      <p:sp>
        <p:nvSpPr>
          <p:cNvPr id="5124" name="Text Placeholder 2"/>
          <p:cNvSpPr>
            <a:spLocks noGrp="1"/>
          </p:cNvSpPr>
          <p:nvPr>
            <p:ph idx="1"/>
          </p:nvPr>
        </p:nvSpPr>
        <p:spPr/>
        <p:txBody>
          <a:bodyPr/>
          <a:lstStyle/>
          <a:p>
            <a:r>
              <a:rPr lang="en-US" altLang="en-US" b="1" dirty="0"/>
              <a:t>Health</a:t>
            </a:r>
            <a:r>
              <a:rPr lang="en-US" altLang="en-US" dirty="0"/>
              <a:t>: a state of complete physical, mental, social, and spiritual well-being</a:t>
            </a:r>
          </a:p>
          <a:p>
            <a:pPr lvl="1"/>
            <a:r>
              <a:rPr lang="en-US" altLang="en-US" dirty="0"/>
              <a:t>Not merely the absence of disease and infirmity</a:t>
            </a:r>
          </a:p>
          <a:p>
            <a:r>
              <a:rPr lang="en-US" altLang="en-US" b="1" dirty="0"/>
              <a:t>Wellness</a:t>
            </a:r>
            <a:r>
              <a:rPr lang="en-US" altLang="en-US" dirty="0"/>
              <a:t>: an active process of adopting patterns of behavior that can lead to improved health and heightened life satisfaction</a:t>
            </a:r>
          </a:p>
        </p:txBody>
      </p:sp>
      <p:sp>
        <p:nvSpPr>
          <p:cNvPr id="6" name="Text Placeholder 5"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9848"/>
          </a:xfrm>
        </p:spPr>
        <p:txBody>
          <a:bodyPr rtlCol="0">
            <a:noAutofit/>
          </a:bodyPr>
          <a:lstStyle/>
          <a:p>
            <a:pPr>
              <a:defRPr/>
            </a:pPr>
            <a:r>
              <a:rPr lang="en-US" sz="3200" dirty="0"/>
              <a:t>DNA and Genes: The Basis of Heredity (</a:t>
            </a:r>
            <a:r>
              <a:rPr lang="en-US" sz="3200" dirty="0" smtClean="0"/>
              <a:t>1 of 2)</a:t>
            </a:r>
            <a:endParaRPr lang="en-US" sz="3200" dirty="0"/>
          </a:p>
        </p:txBody>
      </p:sp>
      <p:sp>
        <p:nvSpPr>
          <p:cNvPr id="9219" name="Text Placeholder 2"/>
          <p:cNvSpPr>
            <a:spLocks noGrp="1"/>
          </p:cNvSpPr>
          <p:nvPr>
            <p:ph idx="1"/>
          </p:nvPr>
        </p:nvSpPr>
        <p:spPr/>
        <p:txBody>
          <a:bodyPr/>
          <a:lstStyle/>
          <a:p>
            <a:pPr eaLnBrk="1" hangingPunct="1"/>
            <a:r>
              <a:rPr lang="en-US" altLang="en-US" dirty="0"/>
              <a:t>Nucleus of every human cell contains the entire set of genetic instructions stored in </a:t>
            </a:r>
            <a:r>
              <a:rPr lang="en-US" altLang="en-US" b="1" dirty="0"/>
              <a:t>deoxyribonucleic acid</a:t>
            </a:r>
            <a:r>
              <a:rPr lang="en-US" altLang="en-US" dirty="0"/>
              <a:t>, or </a:t>
            </a:r>
            <a:r>
              <a:rPr lang="en-US" altLang="en-US" b="1" dirty="0"/>
              <a:t>DNA</a:t>
            </a:r>
          </a:p>
          <a:p>
            <a:pPr lvl="1"/>
            <a:r>
              <a:rPr lang="en-US" altLang="en-US" dirty="0"/>
              <a:t>Body’s instruction book</a:t>
            </a:r>
          </a:p>
          <a:p>
            <a:pPr lvl="1"/>
            <a:r>
              <a:rPr lang="en-US" altLang="en-US" b="1" dirty="0"/>
              <a:t>Genome</a:t>
            </a:r>
            <a:r>
              <a:rPr lang="en-US" altLang="en-US" dirty="0"/>
              <a:t>: complete set of DNA</a:t>
            </a:r>
          </a:p>
          <a:p>
            <a:pPr lvl="1"/>
            <a:r>
              <a:rPr lang="en-US" altLang="en-US" dirty="0"/>
              <a:t>Within the nucleus, DNA is divided into 23 pairs of </a:t>
            </a:r>
            <a:r>
              <a:rPr lang="en-US" altLang="en-US" b="1" dirty="0"/>
              <a:t>chromosomes</a:t>
            </a:r>
          </a:p>
          <a:p>
            <a:pPr lvl="1"/>
            <a:r>
              <a:rPr lang="en-US" altLang="en-US" dirty="0"/>
              <a:t>One pair of chromosomes is the sex chromosomes: </a:t>
            </a:r>
            <a:br>
              <a:rPr lang="en-US" altLang="en-US" dirty="0"/>
            </a:br>
            <a:r>
              <a:rPr lang="en-US" altLang="en-US" dirty="0"/>
              <a:t>XX in females; XY in males</a:t>
            </a:r>
          </a:p>
        </p:txBody>
      </p:sp>
      <p:sp>
        <p:nvSpPr>
          <p:cNvPr id="3" name="Text Placeholder 2"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2489491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9848"/>
          </a:xfrm>
        </p:spPr>
        <p:txBody>
          <a:bodyPr/>
          <a:lstStyle/>
          <a:p>
            <a:r>
              <a:rPr lang="en-US" sz="3200" dirty="0"/>
              <a:t>DNA and Genes: The Basis of Heredity (</a:t>
            </a:r>
            <a:r>
              <a:rPr lang="en-US" sz="3200" dirty="0" smtClean="0"/>
              <a:t>2 of 2)</a:t>
            </a:r>
            <a:endParaRPr lang="en-US" sz="3200" dirty="0"/>
          </a:p>
        </p:txBody>
      </p:sp>
      <p:sp>
        <p:nvSpPr>
          <p:cNvPr id="10243" name="Text Placeholder 2"/>
          <p:cNvSpPr>
            <a:spLocks noGrp="1"/>
          </p:cNvSpPr>
          <p:nvPr>
            <p:ph idx="1"/>
          </p:nvPr>
        </p:nvSpPr>
        <p:spPr/>
        <p:txBody>
          <a:bodyPr/>
          <a:lstStyle/>
          <a:p>
            <a:r>
              <a:rPr lang="en-US" altLang="en-US" dirty="0"/>
              <a:t>Most cells become specialized, taking on characteristic shapes or functions</a:t>
            </a:r>
          </a:p>
          <a:p>
            <a:pPr lvl="1"/>
            <a:r>
              <a:rPr lang="en-US" altLang="en-US" dirty="0"/>
              <a:t>Skin, bone, nerve, muscle</a:t>
            </a:r>
          </a:p>
          <a:p>
            <a:pPr lvl="1"/>
            <a:r>
              <a:rPr lang="en-US" altLang="en-US" dirty="0"/>
              <a:t>Process called </a:t>
            </a:r>
            <a:r>
              <a:rPr lang="en-US" altLang="en-US" b="1" dirty="0"/>
              <a:t>differentiation</a:t>
            </a:r>
          </a:p>
          <a:p>
            <a:r>
              <a:rPr lang="en-US" altLang="en-US" b="1" dirty="0"/>
              <a:t>Stem cells</a:t>
            </a:r>
            <a:r>
              <a:rPr lang="en-US" altLang="en-US" dirty="0"/>
              <a:t>:</a:t>
            </a:r>
            <a:r>
              <a:rPr lang="en-US" altLang="en-US" b="1" dirty="0"/>
              <a:t> </a:t>
            </a:r>
            <a:r>
              <a:rPr lang="en-US" altLang="en-US" dirty="0"/>
              <a:t>unspecialized </a:t>
            </a:r>
            <a:r>
              <a:rPr lang="en-US" altLang="en-US" dirty="0" smtClean="0"/>
              <a:t>cells</a:t>
            </a:r>
            <a:endParaRPr lang="en-US" altLang="en-US" dirty="0"/>
          </a:p>
          <a:p>
            <a:pPr lvl="1"/>
            <a:r>
              <a:rPr lang="en-US" altLang="en-US" dirty="0"/>
              <a:t>Present in an embryo (embryonic stem cells)</a:t>
            </a:r>
          </a:p>
          <a:p>
            <a:pPr lvl="1"/>
            <a:r>
              <a:rPr lang="en-US" altLang="en-US" dirty="0"/>
              <a:t>Adult stem cells are retained within tissues</a:t>
            </a:r>
          </a:p>
        </p:txBody>
      </p:sp>
      <p:sp>
        <p:nvSpPr>
          <p:cNvPr id="6" name="Text Placeholder 5"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5986286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529262"/>
            <a:ext cx="5486400" cy="566738"/>
          </a:xfrm>
        </p:spPr>
        <p:txBody>
          <a:bodyPr/>
          <a:lstStyle/>
          <a:p>
            <a:r>
              <a:rPr lang="en-US" dirty="0"/>
              <a:t>Figure 1.5 </a:t>
            </a:r>
            <a:r>
              <a:rPr lang="en-US" sz="2000" dirty="0">
                <a:solidFill>
                  <a:schemeClr val="tx1"/>
                </a:solidFill>
              </a:rPr>
              <a:t>Chromosomes, genes, and DNA.</a:t>
            </a:r>
            <a:endParaRPr lang="en-US" dirty="0">
              <a:solidFill>
                <a:schemeClr val="tx1"/>
              </a:solidFill>
            </a:endParaRPr>
          </a:p>
        </p:txBody>
      </p:sp>
      <p:pic>
        <p:nvPicPr>
          <p:cNvPr id="7" name="Picture" descr="Most human cells contain a complete set of 23 pairs of chromosomes. "/>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t="-5628" b="-5628"/>
          <a:stretch/>
        </p:blipFill>
        <p:spPr>
          <a:xfrm>
            <a:off x="1028700" y="504825"/>
            <a:ext cx="7086600" cy="4944623"/>
          </a:xfrm>
        </p:spPr>
      </p:pic>
      <p:sp>
        <p:nvSpPr>
          <p:cNvPr id="6" name="Text Placeholder 5"/>
          <p:cNvSpPr>
            <a:spLocks noGrp="1"/>
          </p:cNvSpPr>
          <p:nvPr>
            <p:ph type="body" sz="quarter" idx="12"/>
          </p:nvPr>
        </p:nvSpPr>
        <p:spPr/>
        <p:txBody>
          <a:bodyPr/>
          <a:lstStyle/>
          <a:p>
            <a:r>
              <a:rPr lang="en-US" dirty="0">
                <a:hlinkClick r:id="rId3" action="ppaction://hlinksldjump"/>
              </a:rPr>
              <a:t>Access the text alternative for these images</a:t>
            </a:r>
            <a:endParaRPr lang="en-US" dirty="0"/>
          </a:p>
        </p:txBody>
      </p:sp>
      <p:sp>
        <p:nvSpPr>
          <p:cNvPr id="5" name="Text Placeholder 4"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509965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a:t>Genetic Inheritance (</a:t>
            </a:r>
            <a:r>
              <a:rPr lang="en-US" altLang="en-US" dirty="0" smtClean="0"/>
              <a:t>1 of 3)</a:t>
            </a:r>
            <a:endParaRPr lang="en-US" altLang="en-US" dirty="0"/>
          </a:p>
        </p:txBody>
      </p:sp>
      <p:sp>
        <p:nvSpPr>
          <p:cNvPr id="12291" name="Text Placeholder 2"/>
          <p:cNvSpPr>
            <a:spLocks noGrp="1"/>
          </p:cNvSpPr>
          <p:nvPr>
            <p:ph idx="1"/>
          </p:nvPr>
        </p:nvSpPr>
        <p:spPr/>
        <p:txBody>
          <a:bodyPr/>
          <a:lstStyle/>
          <a:p>
            <a:r>
              <a:rPr lang="en-US" altLang="en-US" b="1" dirty="0"/>
              <a:t>Mutation</a:t>
            </a:r>
            <a:r>
              <a:rPr lang="en-US" altLang="en-US" dirty="0"/>
              <a:t>: change in a gene</a:t>
            </a:r>
            <a:endParaRPr lang="en-US" altLang="en-US" b="1" dirty="0"/>
          </a:p>
          <a:p>
            <a:r>
              <a:rPr lang="en-US" altLang="en-US" b="1" dirty="0"/>
              <a:t>Alleles</a:t>
            </a:r>
            <a:r>
              <a:rPr lang="en-US" altLang="en-US" dirty="0"/>
              <a:t>: alternate forms of the same gene</a:t>
            </a:r>
          </a:p>
          <a:p>
            <a:r>
              <a:rPr lang="en-US" altLang="en-US" dirty="0"/>
              <a:t>Some mutations are harmful, some beneficial, some have no effect</a:t>
            </a:r>
          </a:p>
          <a:p>
            <a:r>
              <a:rPr lang="en-US" altLang="en-US" dirty="0"/>
              <a:t>Mutations allow for human diversity</a:t>
            </a:r>
          </a:p>
        </p:txBody>
      </p:sp>
      <p:sp>
        <p:nvSpPr>
          <p:cNvPr id="5" name="Text Placeholder 4"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9178768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dirty="0"/>
              <a:t>Genetic Inheritance (</a:t>
            </a:r>
            <a:r>
              <a:rPr lang="en-US" altLang="en-US" dirty="0" smtClean="0"/>
              <a:t>2 of 3)</a:t>
            </a:r>
            <a:endParaRPr lang="en-US" altLang="en-US" dirty="0"/>
          </a:p>
        </p:txBody>
      </p:sp>
      <p:sp>
        <p:nvSpPr>
          <p:cNvPr id="13315" name="Text Placeholder 2"/>
          <p:cNvSpPr>
            <a:spLocks noGrp="1"/>
          </p:cNvSpPr>
          <p:nvPr>
            <p:ph idx="1"/>
          </p:nvPr>
        </p:nvSpPr>
        <p:spPr/>
        <p:txBody>
          <a:bodyPr/>
          <a:lstStyle/>
          <a:p>
            <a:r>
              <a:rPr lang="en-US" altLang="en-US" dirty="0"/>
              <a:t>Alternate forms of genes called alleles are responsible for traits such as eye color</a:t>
            </a:r>
          </a:p>
          <a:p>
            <a:r>
              <a:rPr lang="en-US" altLang="en-US" dirty="0"/>
              <a:t>Alleles can be dominant or recessive</a:t>
            </a:r>
          </a:p>
          <a:p>
            <a:r>
              <a:rPr lang="en-US" altLang="en-US" dirty="0"/>
              <a:t>Most characteristics (such as height or skin color) are determined by the interaction of multiple genes at multiple sites on different chromosomes</a:t>
            </a:r>
          </a:p>
        </p:txBody>
      </p:sp>
      <p:sp>
        <p:nvSpPr>
          <p:cNvPr id="5" name="Text Placeholder 4"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5713613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8700" y="4114800"/>
            <a:ext cx="7086600" cy="566738"/>
          </a:xfrm>
        </p:spPr>
        <p:txBody>
          <a:bodyPr/>
          <a:lstStyle/>
          <a:p>
            <a:r>
              <a:rPr lang="en-US" dirty="0"/>
              <a:t>Figure 1.6 </a:t>
            </a:r>
            <a:r>
              <a:rPr lang="en-US" sz="2000" dirty="0">
                <a:solidFill>
                  <a:schemeClr val="tx1"/>
                </a:solidFill>
              </a:rPr>
              <a:t>Dominant and recessive alleles.</a:t>
            </a:r>
            <a:endParaRPr lang="en-US" dirty="0">
              <a:solidFill>
                <a:schemeClr val="tx1"/>
              </a:solidFill>
            </a:endParaRPr>
          </a:p>
        </p:txBody>
      </p:sp>
      <p:sp>
        <p:nvSpPr>
          <p:cNvPr id="3" name="Text Placeholder 2"/>
          <p:cNvSpPr>
            <a:spLocks noGrp="1"/>
          </p:cNvSpPr>
          <p:nvPr>
            <p:ph type="body" sz="half" idx="2"/>
          </p:nvPr>
        </p:nvSpPr>
        <p:spPr>
          <a:xfrm>
            <a:off x="1028700" y="4757738"/>
            <a:ext cx="7086600" cy="1795462"/>
          </a:xfrm>
        </p:spPr>
        <p:txBody>
          <a:bodyPr/>
          <a:lstStyle/>
          <a:p>
            <a:r>
              <a:rPr lang="en-US" dirty="0"/>
              <a:t>A single gene appears to determine whether earlobes are detached (left) or attached (right). We all have two copies (alleles) of the “earlobe” gene. The detached allele is dominant, meaning a single copy will make the earlobes appear detached (remember, if a dominant allele is present, it determines appearance). The attached allele is recessive, meaning two copies are required for the earlobes to appear attached. Think about your parents and siblings; can you figure out which alleles you have? Consider other single-gene dominant traits—do you have the ability to roll your tongue, a widow’s peak, or freckles? Or single-gene recessive traits—do you have a hitchhiker’s thumb, inability to roll your tongue, or blue eyes? </a:t>
            </a:r>
          </a:p>
        </p:txBody>
      </p:sp>
      <p:pic>
        <p:nvPicPr>
          <p:cNvPr id="6" name="Picture" descr="Photos of two individuals' ears."/>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t="-870" b="-1119"/>
          <a:stretch/>
        </p:blipFill>
        <p:spPr>
          <a:xfrm>
            <a:off x="1066800" y="609600"/>
            <a:ext cx="7086600" cy="3429001"/>
          </a:xfrm>
        </p:spPr>
      </p:pic>
      <p:sp>
        <p:nvSpPr>
          <p:cNvPr id="5" name="Text Placeholder 4"/>
          <p:cNvSpPr>
            <a:spLocks noGrp="1"/>
          </p:cNvSpPr>
          <p:nvPr>
            <p:ph type="body" sz="quarter" idx="11"/>
          </p:nvPr>
        </p:nvSpPr>
        <p:spPr>
          <a:xfrm>
            <a:off x="4572000" y="6678413"/>
            <a:ext cx="4572000" cy="179587"/>
          </a:xfrm>
        </p:spPr>
        <p:txBody>
          <a:bodyPr/>
          <a:lstStyle/>
          <a:p>
            <a:r>
              <a:rPr lang="en-US" dirty="0"/>
              <a:t>(left): ©Beyond/Superstock; (right): ©McGraw-Hill Education/Ken Karp, photographer</a:t>
            </a:r>
          </a:p>
        </p:txBody>
      </p:sp>
    </p:spTree>
    <p:extLst>
      <p:ext uri="{BB962C8B-B14F-4D97-AF65-F5344CB8AC3E}">
        <p14:creationId xmlns:p14="http://schemas.microsoft.com/office/powerpoint/2010/main" val="23722009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Genetic Inheritance (</a:t>
            </a:r>
            <a:r>
              <a:rPr lang="en-US" altLang="en-US" dirty="0" smtClean="0"/>
              <a:t>3 of 3)</a:t>
            </a:r>
            <a:endParaRPr lang="en-US" altLang="en-US" dirty="0"/>
          </a:p>
        </p:txBody>
      </p:sp>
      <p:sp>
        <p:nvSpPr>
          <p:cNvPr id="15363" name="Text Placeholder 2"/>
          <p:cNvSpPr>
            <a:spLocks noGrp="1"/>
          </p:cNvSpPr>
          <p:nvPr>
            <p:ph idx="1"/>
          </p:nvPr>
        </p:nvSpPr>
        <p:spPr/>
        <p:txBody>
          <a:bodyPr/>
          <a:lstStyle/>
          <a:p>
            <a:r>
              <a:rPr lang="en-US" altLang="en-US" b="1" dirty="0"/>
              <a:t>Multifactorial disorders</a:t>
            </a:r>
            <a:r>
              <a:rPr lang="en-US" altLang="en-US" dirty="0"/>
              <a:t>: conditions caused by interactions among one or more genes and the environment</a:t>
            </a:r>
          </a:p>
          <a:p>
            <a:pPr lvl="1"/>
            <a:r>
              <a:rPr lang="en-US" altLang="en-US" dirty="0"/>
              <a:t>Account for the majority of illnesses and death in the developed world </a:t>
            </a:r>
          </a:p>
          <a:p>
            <a:pPr lvl="1"/>
            <a:r>
              <a:rPr lang="en-US" altLang="en-US" dirty="0"/>
              <a:t>Heart disease is one example</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08164335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8700" y="4343400"/>
            <a:ext cx="7200900" cy="566738"/>
          </a:xfrm>
        </p:spPr>
        <p:txBody>
          <a:bodyPr/>
          <a:lstStyle/>
          <a:p>
            <a:r>
              <a:rPr lang="en-US" dirty="0"/>
              <a:t>Figure 1.7 </a:t>
            </a:r>
            <a:r>
              <a:rPr lang="en-US" sz="2000" dirty="0">
                <a:solidFill>
                  <a:schemeClr val="tx1"/>
                </a:solidFill>
              </a:rPr>
              <a:t>Methylation of genes.</a:t>
            </a:r>
            <a:endParaRPr lang="en-US" dirty="0">
              <a:solidFill>
                <a:schemeClr val="tx1"/>
              </a:solidFill>
            </a:endParaRPr>
          </a:p>
        </p:txBody>
      </p:sp>
      <p:sp>
        <p:nvSpPr>
          <p:cNvPr id="3" name="Text Placeholder 2"/>
          <p:cNvSpPr>
            <a:spLocks noGrp="1"/>
          </p:cNvSpPr>
          <p:nvPr>
            <p:ph type="body" sz="half" idx="2"/>
          </p:nvPr>
        </p:nvSpPr>
        <p:spPr>
          <a:xfrm>
            <a:off x="1028700" y="4986338"/>
            <a:ext cx="7200900" cy="1033462"/>
          </a:xfrm>
        </p:spPr>
        <p:txBody>
          <a:bodyPr/>
          <a:lstStyle/>
          <a:p>
            <a:r>
              <a:rPr lang="en-US" dirty="0"/>
              <a:t>Methyl particles, a type of chemical modification that alters DNA without changing the nucleotide sequence, can activate or repress gene expression. In this way, the environment interacts with DNA to create changes that are passed along from generation to generation and do not involve changes in DNA sequencing</a:t>
            </a:r>
            <a:r>
              <a:rPr lang="en-US" dirty="0" smtClean="0"/>
              <a:t>.</a:t>
            </a:r>
            <a:endParaRPr lang="en-US" dirty="0"/>
          </a:p>
        </p:txBody>
      </p:sp>
      <p:pic>
        <p:nvPicPr>
          <p:cNvPr id="6" name="Picture" descr="Methylation can be thought of as glue between some of the pages of a book, making it more difficult to read sections."/>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t="-38294" b="-38294"/>
          <a:stretch/>
        </p:blipFill>
        <p:spPr/>
      </p:pic>
      <p:sp>
        <p:nvSpPr>
          <p:cNvPr id="5" name="Text Placeholder 4"/>
          <p:cNvSpPr>
            <a:spLocks noGrp="1"/>
          </p:cNvSpPr>
          <p:nvPr>
            <p:ph type="body" sz="quarter" idx="11"/>
          </p:nvPr>
        </p:nvSpPr>
        <p:spPr>
          <a:xfrm>
            <a:off x="3657600" y="6248400"/>
            <a:ext cx="5486400" cy="457200"/>
          </a:xfrm>
        </p:spPr>
        <p:txBody>
          <a:bodyPr/>
          <a:lstStyle/>
          <a:p>
            <a:r>
              <a:rPr lang="en-US" i="1" dirty="0">
                <a:solidFill>
                  <a:schemeClr val="tx1"/>
                </a:solidFill>
              </a:rPr>
              <a:t>Sources: </a:t>
            </a:r>
            <a:r>
              <a:rPr lang="en-US" dirty="0">
                <a:solidFill>
                  <a:schemeClr val="tx1"/>
                </a:solidFill>
              </a:rPr>
              <a:t>Roth, T. (n.d.). </a:t>
            </a:r>
            <a:r>
              <a:rPr lang="en-US" i="1" dirty="0">
                <a:solidFill>
                  <a:schemeClr val="tx1"/>
                </a:solidFill>
              </a:rPr>
              <a:t>Epigenetic and behavioral outcomes associated with caregiver experiences. </a:t>
            </a:r>
            <a:r>
              <a:rPr lang="en-US" dirty="0">
                <a:solidFill>
                  <a:schemeClr val="tx1"/>
                </a:solidFill>
              </a:rPr>
              <a:t>Retrieved from http://www.delawareneuroscience.org/Pages/Roth.htm; Kilpinen, H., &amp; Dermitzakis, E. T. (2012). Genetic and epigenetic contribution to complex traits. </a:t>
            </a:r>
            <a:r>
              <a:rPr lang="en-US" i="1" dirty="0">
                <a:solidFill>
                  <a:schemeClr val="tx1"/>
                </a:solidFill>
              </a:rPr>
              <a:t>Human Molecular Genetics, 21</a:t>
            </a:r>
            <a:r>
              <a:rPr lang="en-US" dirty="0">
                <a:solidFill>
                  <a:schemeClr val="tx1"/>
                </a:solidFill>
              </a:rPr>
              <a:t>(1): 24–28</a:t>
            </a:r>
            <a:r>
              <a:rPr lang="en-US" i="1" dirty="0">
                <a:solidFill>
                  <a:schemeClr val="tx1"/>
                </a:solidFill>
              </a:rPr>
              <a:t>.</a:t>
            </a:r>
            <a:endParaRPr lang="en-US" dirty="0">
              <a:solidFill>
                <a:schemeClr val="tx1"/>
              </a:solidFill>
            </a:endParaRPr>
          </a:p>
        </p:txBody>
      </p:sp>
    </p:spTree>
    <p:extLst>
      <p:ext uri="{BB962C8B-B14F-4D97-AF65-F5344CB8AC3E}">
        <p14:creationId xmlns:p14="http://schemas.microsoft.com/office/powerpoint/2010/main" val="34741609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2050" y="4572000"/>
            <a:ext cx="6915150" cy="566738"/>
          </a:xfrm>
        </p:spPr>
        <p:txBody>
          <a:bodyPr/>
          <a:lstStyle/>
          <a:p>
            <a:r>
              <a:rPr lang="en-US" dirty="0"/>
              <a:t>Figure 1.8 </a:t>
            </a:r>
            <a:r>
              <a:rPr lang="en-US" sz="2000" dirty="0">
                <a:solidFill>
                  <a:schemeClr val="tx1"/>
                </a:solidFill>
              </a:rPr>
              <a:t>Relative contribution of environment and genetics.</a:t>
            </a:r>
            <a:endParaRPr lang="en-US" dirty="0">
              <a:solidFill>
                <a:schemeClr val="tx1"/>
              </a:solidFill>
            </a:endParaRPr>
          </a:p>
        </p:txBody>
      </p:sp>
      <p:sp>
        <p:nvSpPr>
          <p:cNvPr id="3" name="Text Placeholder 2"/>
          <p:cNvSpPr>
            <a:spLocks noGrp="1"/>
          </p:cNvSpPr>
          <p:nvPr>
            <p:ph type="body" sz="half" idx="2"/>
          </p:nvPr>
        </p:nvSpPr>
        <p:spPr>
          <a:xfrm>
            <a:off x="1162050" y="5214938"/>
            <a:ext cx="6819900" cy="881062"/>
          </a:xfrm>
        </p:spPr>
        <p:txBody>
          <a:bodyPr/>
          <a:lstStyle/>
          <a:p>
            <a:r>
              <a:rPr lang="en-US" dirty="0"/>
              <a:t>Genetic and environmental contributions for some common diseases and incidents can be conceptualized as a continuum, from single gene disorders and chromosomal disorders all the way to injury and poisoning. Notice that there is no clear distinguishing line between environment and genetics because the precise roles of each are not always clear. </a:t>
            </a:r>
            <a:endParaRPr lang="en-US" sz="1200" dirty="0"/>
          </a:p>
        </p:txBody>
      </p:sp>
      <p:pic>
        <p:nvPicPr>
          <p:cNvPr id="6" name="Picture" descr="Other examples of contributing factors: cancer, heart disease, schizophrenia, diabetes, obesity, depression, motor vehicles, the common cold."/>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t="-4269" b="-4631"/>
          <a:stretch/>
        </p:blipFill>
        <p:spPr>
          <a:xfrm>
            <a:off x="545524" y="1143000"/>
            <a:ext cx="8052953" cy="2857500"/>
          </a:xfrm>
        </p:spPr>
      </p:pic>
      <p:sp>
        <p:nvSpPr>
          <p:cNvPr id="5" name="Text Placeholder 4"/>
          <p:cNvSpPr>
            <a:spLocks noGrp="1"/>
          </p:cNvSpPr>
          <p:nvPr>
            <p:ph type="body" sz="quarter" idx="11"/>
          </p:nvPr>
        </p:nvSpPr>
        <p:spPr>
          <a:xfrm>
            <a:off x="3657600" y="6373613"/>
            <a:ext cx="5486400" cy="331987"/>
          </a:xfrm>
        </p:spPr>
        <p:txBody>
          <a:bodyPr/>
          <a:lstStyle/>
          <a:p>
            <a:r>
              <a:rPr lang="en-US" i="1" dirty="0">
                <a:solidFill>
                  <a:schemeClr val="tx1"/>
                </a:solidFill>
              </a:rPr>
              <a:t>Source: </a:t>
            </a:r>
            <a:r>
              <a:rPr lang="en-US" dirty="0">
                <a:solidFill>
                  <a:schemeClr val="tx1"/>
                </a:solidFill>
              </a:rPr>
              <a:t>Adapted from Kingston, H. (2002). Figure 12.1: Relative contribution of environment and genetic factors in some common disorders. </a:t>
            </a:r>
            <a:r>
              <a:rPr lang="en-US" i="1" dirty="0">
                <a:solidFill>
                  <a:schemeClr val="tx1"/>
                </a:solidFill>
              </a:rPr>
              <a:t>ABC of clinical genetics. </a:t>
            </a:r>
            <a:r>
              <a:rPr lang="en-US" dirty="0">
                <a:solidFill>
                  <a:schemeClr val="tx1"/>
                </a:solidFill>
              </a:rPr>
              <a:t>(3rd ed.). London: BMJ Publishing Group.</a:t>
            </a:r>
          </a:p>
        </p:txBody>
      </p:sp>
    </p:spTree>
    <p:extLst>
      <p:ext uri="{BB962C8B-B14F-4D97-AF65-F5344CB8AC3E}">
        <p14:creationId xmlns:p14="http://schemas.microsoft.com/office/powerpoint/2010/main" val="1001161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t>
            </a:r>
            <a:r>
              <a:rPr lang="en-US" dirty="0" smtClean="0"/>
              <a:t>a Family </a:t>
            </a:r>
            <a:r>
              <a:rPr lang="en-US" dirty="0"/>
              <a:t>Health Tree</a:t>
            </a:r>
          </a:p>
        </p:txBody>
      </p:sp>
      <p:sp>
        <p:nvSpPr>
          <p:cNvPr id="16387" name="Text Placeholder 2"/>
          <p:cNvSpPr>
            <a:spLocks noGrp="1"/>
          </p:cNvSpPr>
          <p:nvPr>
            <p:ph idx="1"/>
          </p:nvPr>
        </p:nvSpPr>
        <p:spPr/>
        <p:txBody>
          <a:bodyPr/>
          <a:lstStyle/>
          <a:p>
            <a:r>
              <a:rPr lang="en-US" altLang="en-US" dirty="0"/>
              <a:t>Also called a </a:t>
            </a:r>
            <a:r>
              <a:rPr lang="en-US" altLang="en-US" i="1" dirty="0"/>
              <a:t>genogram</a:t>
            </a:r>
            <a:r>
              <a:rPr lang="en-US" altLang="en-US" dirty="0"/>
              <a:t> or </a:t>
            </a:r>
            <a:r>
              <a:rPr lang="en-US" altLang="en-US" i="1" dirty="0"/>
              <a:t>genetic pedigree</a:t>
            </a:r>
          </a:p>
          <a:p>
            <a:r>
              <a:rPr lang="en-US" altLang="en-US" dirty="0"/>
              <a:t>Visual representation of your family’s genetic history</a:t>
            </a:r>
          </a:p>
          <a:p>
            <a:r>
              <a:rPr lang="en-US" altLang="en-US" dirty="0"/>
              <a:t>Illustrates the patterns of health and illness within a family</a:t>
            </a:r>
          </a:p>
          <a:p>
            <a:r>
              <a:rPr lang="en-US" altLang="en-US" dirty="0"/>
              <a:t>Pinpoints areas of special concern or risk for you</a:t>
            </a:r>
          </a:p>
        </p:txBody>
      </p:sp>
      <p:sp>
        <p:nvSpPr>
          <p:cNvPr id="6" name="Text Placeholder 5"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1943787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828800" y="4648200"/>
            <a:ext cx="5486400" cy="566738"/>
          </a:xfrm>
        </p:spPr>
        <p:txBody>
          <a:bodyPr/>
          <a:lstStyle/>
          <a:p>
            <a:r>
              <a:rPr lang="en-US" dirty="0"/>
              <a:t>Figure 1.1 </a:t>
            </a:r>
            <a:r>
              <a:rPr lang="en-US" dirty="0">
                <a:solidFill>
                  <a:schemeClr val="tx1"/>
                </a:solidFill>
              </a:rPr>
              <a:t>The wellness continuum.</a:t>
            </a:r>
          </a:p>
        </p:txBody>
      </p:sp>
      <p:sp>
        <p:nvSpPr>
          <p:cNvPr id="11" name="Text Placeholder 10"/>
          <p:cNvSpPr>
            <a:spLocks noGrp="1"/>
          </p:cNvSpPr>
          <p:nvPr>
            <p:ph type="body" sz="half" idx="2"/>
          </p:nvPr>
        </p:nvSpPr>
        <p:spPr>
          <a:xfrm>
            <a:off x="1828800" y="5291138"/>
            <a:ext cx="5486400" cy="609600"/>
          </a:xfrm>
        </p:spPr>
        <p:txBody>
          <a:bodyPr/>
          <a:lstStyle/>
          <a:p>
            <a:r>
              <a:rPr lang="en-US" dirty="0"/>
              <a:t>Wellness may be conceptualized as a continuum. At one end is terminal illness and premature death; at the other is a sense of vitality, wellness, and optimal health.</a:t>
            </a:r>
            <a:endParaRPr lang="en-US" sz="1200" dirty="0"/>
          </a:p>
        </p:txBody>
      </p:sp>
      <p:pic>
        <p:nvPicPr>
          <p:cNvPr id="2" name="Picture" descr="States between those two ends include chronic disease; minor illness; and physical, mental, social, and spiritual health."/>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t="-3779" b="-4187"/>
          <a:stretch/>
        </p:blipFill>
        <p:spPr>
          <a:xfrm>
            <a:off x="417787" y="1600199"/>
            <a:ext cx="8308427" cy="2590801"/>
          </a:xfrm>
        </p:spPr>
      </p:pic>
      <p:sp>
        <p:nvSpPr>
          <p:cNvPr id="12" name="Text Placeholder 11"/>
          <p:cNvSpPr>
            <a:spLocks noGrp="1"/>
          </p:cNvSpPr>
          <p:nvPr>
            <p:ph type="body" sz="quarter" idx="11"/>
          </p:nvPr>
        </p:nvSpPr>
        <p:spPr>
          <a:xfrm>
            <a:off x="5486400" y="6400800"/>
            <a:ext cx="3657600" cy="179587"/>
          </a:xfrm>
        </p:spPr>
        <p:txBody>
          <a:bodyPr/>
          <a:lstStyle/>
          <a:p>
            <a:r>
              <a:rPr lang="en-US" i="1" dirty="0">
                <a:solidFill>
                  <a:schemeClr val="tx1"/>
                </a:solidFill>
              </a:rPr>
              <a:t>Source: </a:t>
            </a:r>
            <a:r>
              <a:rPr lang="en-US" dirty="0">
                <a:solidFill>
                  <a:schemeClr val="tx1"/>
                </a:solidFill>
              </a:rPr>
              <a:t>Adapted from O’Donnell, M.P. (1986). Definition of health promotion. </a:t>
            </a:r>
            <a:r>
              <a:rPr lang="en-US" i="1" dirty="0">
                <a:solidFill>
                  <a:schemeClr val="tx1"/>
                </a:solidFill>
              </a:rPr>
              <a:t>American Journal of Health Promotion, 1(5).</a:t>
            </a:r>
            <a:endParaRPr lang="en-US" dirty="0">
              <a:solidFill>
                <a:schemeClr val="tx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2100" y="5029200"/>
            <a:ext cx="6019800" cy="566738"/>
          </a:xfrm>
        </p:spPr>
        <p:txBody>
          <a:bodyPr/>
          <a:lstStyle/>
          <a:p>
            <a:pPr>
              <a:defRPr/>
            </a:pPr>
            <a:r>
              <a:rPr lang="en-US" dirty="0"/>
              <a:t>Figure 1.9 </a:t>
            </a:r>
            <a:r>
              <a:rPr lang="en-US" sz="2000" dirty="0">
                <a:solidFill>
                  <a:schemeClr val="tx1"/>
                </a:solidFill>
              </a:rPr>
              <a:t>A family health tree.</a:t>
            </a:r>
            <a:endParaRPr lang="en-US" dirty="0">
              <a:solidFill>
                <a:schemeClr val="tx1"/>
              </a:solidFill>
            </a:endParaRPr>
          </a:p>
        </p:txBody>
      </p:sp>
      <p:sp>
        <p:nvSpPr>
          <p:cNvPr id="8" name="Text Placeholder 7"/>
          <p:cNvSpPr>
            <a:spLocks noGrp="1"/>
          </p:cNvSpPr>
          <p:nvPr>
            <p:ph type="body" sz="half" idx="2"/>
          </p:nvPr>
        </p:nvSpPr>
        <p:spPr>
          <a:xfrm>
            <a:off x="1562100" y="5672138"/>
            <a:ext cx="6019800" cy="609600"/>
          </a:xfrm>
        </p:spPr>
        <p:txBody>
          <a:bodyPr/>
          <a:lstStyle/>
          <a:p>
            <a:r>
              <a:rPr lang="en-US" dirty="0"/>
              <a:t>What conclusions can you draw from this tree? Perhaps the grandfather’s obesity played a role in his heart attack at age 50. Perhaps the uncle would have survived the motor vehicle crash if seat belt laws had been in place in 1964. </a:t>
            </a:r>
          </a:p>
        </p:txBody>
      </p:sp>
      <p:pic>
        <p:nvPicPr>
          <p:cNvPr id="3" name="Picture" descr="On a family health tree, information about as many family members as possible is assembled; then patterns are identified."/>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2197" r="-2197"/>
          <a:stretch/>
        </p:blipFill>
        <p:spPr/>
      </p:pic>
      <p:sp>
        <p:nvSpPr>
          <p:cNvPr id="5" name="Text Placeholder 4"/>
          <p:cNvSpPr>
            <a:spLocks noGrp="1"/>
          </p:cNvSpPr>
          <p:nvPr>
            <p:ph type="body" sz="quarter" idx="12"/>
          </p:nvPr>
        </p:nvSpPr>
        <p:spPr/>
        <p:txBody>
          <a:bodyPr/>
          <a:lstStyle/>
          <a:p>
            <a:r>
              <a:rPr lang="en-US" dirty="0">
                <a:hlinkClick r:id="rId3" action="ppaction://hlinksldjump"/>
              </a:rPr>
              <a:t>Access the text alternative for these images</a:t>
            </a:r>
            <a:endParaRPr lang="en-US" dirty="0"/>
          </a:p>
        </p:txBody>
      </p:sp>
      <p:sp>
        <p:nvSpPr>
          <p:cNvPr id="4" name="Text Placeholder 3"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Can You Learn From </a:t>
            </a:r>
            <a:r>
              <a:rPr lang="en-US" dirty="0" smtClean="0"/>
              <a:t>Your Health </a:t>
            </a:r>
            <a:r>
              <a:rPr lang="en-US" dirty="0"/>
              <a:t>Tree?</a:t>
            </a:r>
          </a:p>
        </p:txBody>
      </p:sp>
      <p:sp>
        <p:nvSpPr>
          <p:cNvPr id="19459" name="Text Placeholder 2"/>
          <p:cNvSpPr>
            <a:spLocks noGrp="1"/>
          </p:cNvSpPr>
          <p:nvPr>
            <p:ph idx="1"/>
          </p:nvPr>
        </p:nvSpPr>
        <p:spPr/>
        <p:txBody>
          <a:bodyPr/>
          <a:lstStyle/>
          <a:p>
            <a:r>
              <a:rPr lang="en-US" altLang="en-US" dirty="0"/>
              <a:t>Early onset of disease is more likely to have a genetic component</a:t>
            </a:r>
          </a:p>
          <a:p>
            <a:r>
              <a:rPr lang="en-US" altLang="en-US" dirty="0"/>
              <a:t>Appearance of a disease in multiple individuals on the same side of the family is more likely to have a genetic correlation</a:t>
            </a:r>
          </a:p>
          <a:p>
            <a:r>
              <a:rPr lang="en-US" altLang="en-US" dirty="0"/>
              <a:t>Family member with multiple cancers represents a greater likelihood of genetic association</a:t>
            </a:r>
          </a:p>
          <a:p>
            <a:r>
              <a:rPr lang="en-US" altLang="en-US" dirty="0"/>
              <a:t>Presence of disease in those with good health habits is more suggestive of a genetic cause</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dirty="0"/>
              <a:t>Looking Ahead</a:t>
            </a:r>
          </a:p>
        </p:txBody>
      </p:sp>
      <p:sp>
        <p:nvSpPr>
          <p:cNvPr id="33795" name="Text Placeholder 2"/>
          <p:cNvSpPr>
            <a:spLocks noGrp="1"/>
          </p:cNvSpPr>
          <p:nvPr>
            <p:ph idx="1"/>
          </p:nvPr>
        </p:nvSpPr>
        <p:spPr/>
        <p:txBody>
          <a:bodyPr/>
          <a:lstStyle/>
          <a:p>
            <a:r>
              <a:rPr lang="en-US" altLang="en-US" dirty="0"/>
              <a:t>While reading each chapter of this text:</a:t>
            </a:r>
          </a:p>
          <a:p>
            <a:pPr lvl="1"/>
            <a:r>
              <a:rPr lang="en-US" altLang="en-US" dirty="0"/>
              <a:t>Reflect on your current level of health</a:t>
            </a:r>
          </a:p>
          <a:p>
            <a:pPr lvl="1"/>
            <a:r>
              <a:rPr lang="en-US" altLang="en-US" dirty="0"/>
              <a:t>Know your predispositions based upon family history</a:t>
            </a:r>
          </a:p>
          <a:p>
            <a:pPr lvl="1"/>
            <a:r>
              <a:rPr lang="en-US" altLang="en-US" dirty="0"/>
              <a:t>Identify the behaviors that are affecting your health</a:t>
            </a:r>
          </a:p>
          <a:p>
            <a:pPr lvl="1"/>
            <a:r>
              <a:rPr lang="en-US" altLang="en-US" dirty="0"/>
              <a:t>Assess your readiness to change, and develop a behavior change plan</a:t>
            </a:r>
          </a:p>
          <a:p>
            <a:pPr lvl="1"/>
            <a:r>
              <a:rPr lang="en-US" altLang="en-US" dirty="0"/>
              <a:t>Think about the influences that shape your decisions</a:t>
            </a:r>
          </a:p>
          <a:p>
            <a:pPr lvl="1"/>
            <a:r>
              <a:rPr lang="en-US" altLang="en-US" dirty="0"/>
              <a:t>Share health information with family members and </a:t>
            </a:r>
            <a:r>
              <a:rPr lang="en-US" altLang="en-US" dirty="0" smtClean="0"/>
              <a:t>friends, and </a:t>
            </a:r>
            <a:r>
              <a:rPr lang="en-US" altLang="en-US" dirty="0"/>
              <a:t>find ways to make a difference in your community</a:t>
            </a:r>
          </a:p>
        </p:txBody>
      </p:sp>
      <p:sp>
        <p:nvSpPr>
          <p:cNvPr id="6" name="Text Placeholder 5"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9214472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a:t>
            </a:r>
          </a:p>
        </p:txBody>
      </p:sp>
      <p:sp>
        <p:nvSpPr>
          <p:cNvPr id="3" name="Text Placeholder 2"/>
          <p:cNvSpPr>
            <a:spLocks noGrp="1"/>
          </p:cNvSpPr>
          <p:nvPr>
            <p:ph idx="1"/>
          </p:nvPr>
        </p:nvSpPr>
        <p:spPr/>
        <p:txBody>
          <a:bodyPr/>
          <a:lstStyle/>
          <a:p>
            <a:r>
              <a:rPr lang="en-US" sz="2750" dirty="0"/>
              <a:t>How are health and wellness defined?</a:t>
            </a:r>
          </a:p>
          <a:p>
            <a:r>
              <a:rPr lang="en-US" sz="2750" dirty="0"/>
              <a:t>What factors influence a person’s health?</a:t>
            </a:r>
          </a:p>
          <a:p>
            <a:r>
              <a:rPr lang="en-US" sz="2750" dirty="0"/>
              <a:t>What health-related trends are occurring in our society?</a:t>
            </a:r>
          </a:p>
          <a:p>
            <a:r>
              <a:rPr lang="en-US" sz="2750" dirty="0"/>
              <a:t>What is health-related behavior change?</a:t>
            </a:r>
          </a:p>
          <a:p>
            <a:r>
              <a:rPr lang="en-US" sz="2750" dirty="0"/>
              <a:t>What challenges do we face in changing our </a:t>
            </a:r>
            <a:r>
              <a:rPr lang="en-US" sz="2750" dirty="0" smtClean="0"/>
              <a:t>health behavior</a:t>
            </a:r>
            <a:r>
              <a:rPr lang="en-US" sz="2750" dirty="0"/>
              <a:t>?</a:t>
            </a:r>
          </a:p>
          <a:p>
            <a:r>
              <a:rPr lang="en-US" sz="2750" dirty="0"/>
              <a:t>How do genes affect your health?</a:t>
            </a:r>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38725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685800" y="2514600"/>
            <a:ext cx="7772400" cy="1362075"/>
          </a:xfrm>
        </p:spPr>
        <p:txBody>
          <a:bodyPr anchor="ctr"/>
          <a:lstStyle/>
          <a:p>
            <a:pPr algn="ctr"/>
            <a:r>
              <a:rPr lang="en-US" cap="none" dirty="0" smtClean="0"/>
              <a:t>Accessibility Content: Text Alternatives For Images</a:t>
            </a:r>
            <a:endParaRPr lang="en-US" cap="none" dirty="0"/>
          </a:p>
        </p:txBody>
      </p:sp>
    </p:spTree>
    <p:extLst>
      <p:ext uri="{BB962C8B-B14F-4D97-AF65-F5344CB8AC3E}">
        <p14:creationId xmlns:p14="http://schemas.microsoft.com/office/powerpoint/2010/main" val="28817261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A</a:t>
            </a:r>
          </a:p>
        </p:txBody>
      </p:sp>
      <p:sp>
        <p:nvSpPr>
          <p:cNvPr id="3" name="Text Placeholder 2"/>
          <p:cNvSpPr>
            <a:spLocks noGrp="1"/>
          </p:cNvSpPr>
          <p:nvPr>
            <p:ph type="body" idx="1"/>
          </p:nvPr>
        </p:nvSpPr>
        <p:spPr/>
        <p:txBody>
          <a:bodyPr/>
          <a:lstStyle/>
          <a:p>
            <a:r>
              <a:rPr lang="en-US" dirty="0"/>
              <a:t>Image Descriptions for Unsighted Students</a:t>
            </a:r>
          </a:p>
        </p:txBody>
      </p:sp>
    </p:spTree>
    <p:extLst>
      <p:ext uri="{BB962C8B-B14F-4D97-AF65-F5344CB8AC3E}">
        <p14:creationId xmlns:p14="http://schemas.microsoft.com/office/powerpoint/2010/main" val="11895794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9687"/>
            <a:ext cx="8229600" cy="845713"/>
          </a:xfrm>
        </p:spPr>
        <p:txBody>
          <a:bodyPr/>
          <a:lstStyle/>
          <a:p>
            <a:r>
              <a:rPr lang="en-US" sz="2800" b="1" dirty="0">
                <a:solidFill>
                  <a:schemeClr val="bg2"/>
                </a:solidFill>
              </a:rPr>
              <a:t>Figure 1.5 </a:t>
            </a:r>
            <a:r>
              <a:rPr lang="en-US" sz="2800" b="1" dirty="0"/>
              <a:t>Chromosomes, Genes, and DNA </a:t>
            </a:r>
            <a:r>
              <a:rPr lang="en-US" sz="2800" b="1" dirty="0">
                <a:solidFill>
                  <a:schemeClr val="bg2"/>
                </a:solidFill>
              </a:rPr>
              <a:t>Text Alternative</a:t>
            </a:r>
          </a:p>
        </p:txBody>
      </p:sp>
      <p:sp>
        <p:nvSpPr>
          <p:cNvPr id="3" name="Text Placeholder 2"/>
          <p:cNvSpPr>
            <a:spLocks noGrp="1"/>
          </p:cNvSpPr>
          <p:nvPr>
            <p:ph idx="1"/>
          </p:nvPr>
        </p:nvSpPr>
        <p:spPr>
          <a:xfrm>
            <a:off x="457200" y="1466851"/>
            <a:ext cx="8229600" cy="4800599"/>
          </a:xfrm>
        </p:spPr>
        <p:txBody>
          <a:bodyPr/>
          <a:lstStyle/>
          <a:p>
            <a:r>
              <a:rPr lang="en-US" sz="2200" dirty="0"/>
              <a:t>A karyotype is an ordered display of one individual’s 23 pairs of chromosomes</a:t>
            </a:r>
          </a:p>
          <a:p>
            <a:r>
              <a:rPr lang="en-US" sz="2200" dirty="0"/>
              <a:t>Chromosomes are made of tightly coiled molecules of DNA</a:t>
            </a:r>
          </a:p>
          <a:p>
            <a:r>
              <a:rPr lang="en-US" sz="2200" dirty="0"/>
              <a:t>DNA consists of long strands of paired nucleotides arranged in a double helix—a kind of spiraling ladder</a:t>
            </a:r>
          </a:p>
          <a:p>
            <a:r>
              <a:rPr lang="en-US" sz="2200" dirty="0"/>
              <a:t>A gene is a series of paired nucleotides at a certain location on a chromosome that codes for a certain protein</a:t>
            </a:r>
          </a:p>
        </p:txBody>
      </p:sp>
      <p:sp>
        <p:nvSpPr>
          <p:cNvPr id="5" name="Text Placeholder 4" hidden="1"/>
          <p:cNvSpPr>
            <a:spLocks noGrp="1"/>
          </p:cNvSpPr>
          <p:nvPr>
            <p:ph type="body" sz="quarter" idx="10"/>
          </p:nvPr>
        </p:nvSpPr>
        <p:spPr/>
        <p:txBody>
          <a:bodyPr/>
          <a:lstStyle/>
          <a:p>
            <a:endParaRPr lang="en-US" dirty="0"/>
          </a:p>
        </p:txBody>
      </p:sp>
      <p:sp>
        <p:nvSpPr>
          <p:cNvPr id="6" name="Text Placeholder 5"/>
          <p:cNvSpPr>
            <a:spLocks noGrp="1"/>
          </p:cNvSpPr>
          <p:nvPr>
            <p:ph type="body" sz="quarter" idx="11"/>
          </p:nvPr>
        </p:nvSpPr>
        <p:spPr/>
        <p:txBody>
          <a:bodyPr/>
          <a:lstStyle/>
          <a:p>
            <a:r>
              <a:rPr lang="en-US" dirty="0" smtClean="0">
                <a:hlinkClick r:id="rId2" action="ppaction://hlinksldjump"/>
              </a:rPr>
              <a:t>Return </a:t>
            </a:r>
            <a:r>
              <a:rPr lang="en-US" dirty="0">
                <a:hlinkClick r:id="rId2" action="ppaction://hlinksldjump"/>
              </a:rPr>
              <a:t>to slide containing original image</a:t>
            </a:r>
            <a:endParaRPr lang="en-US" dirty="0"/>
          </a:p>
        </p:txBody>
      </p:sp>
    </p:spTree>
    <p:extLst>
      <p:ext uri="{BB962C8B-B14F-4D97-AF65-F5344CB8AC3E}">
        <p14:creationId xmlns:p14="http://schemas.microsoft.com/office/powerpoint/2010/main" val="11809875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1"/>
            <a:ext cx="7315200" cy="609600"/>
          </a:xfrm>
        </p:spPr>
        <p:txBody>
          <a:bodyPr/>
          <a:lstStyle/>
          <a:p>
            <a:r>
              <a:rPr lang="en-US" sz="2800" b="1" dirty="0">
                <a:solidFill>
                  <a:schemeClr val="bg2"/>
                </a:solidFill>
              </a:rPr>
              <a:t>Figure 1.9 </a:t>
            </a:r>
            <a:r>
              <a:rPr lang="en-US" sz="2800" b="1" dirty="0"/>
              <a:t>A Family Health Tree </a:t>
            </a:r>
            <a:r>
              <a:rPr lang="en-US" sz="2800" b="1" dirty="0">
                <a:solidFill>
                  <a:schemeClr val="bg2"/>
                </a:solidFill>
              </a:rPr>
              <a:t>Text Alternative</a:t>
            </a:r>
          </a:p>
        </p:txBody>
      </p:sp>
      <p:sp>
        <p:nvSpPr>
          <p:cNvPr id="3" name="Text Placeholder 2"/>
          <p:cNvSpPr>
            <a:spLocks noGrp="1"/>
          </p:cNvSpPr>
          <p:nvPr>
            <p:ph idx="1"/>
          </p:nvPr>
        </p:nvSpPr>
        <p:spPr>
          <a:xfrm>
            <a:off x="457200" y="1295401"/>
            <a:ext cx="8229600" cy="5105399"/>
          </a:xfrm>
        </p:spPr>
        <p:txBody>
          <a:bodyPr/>
          <a:lstStyle/>
          <a:p>
            <a:pPr>
              <a:spcBef>
                <a:spcPts val="1200"/>
              </a:spcBef>
            </a:pPr>
            <a:r>
              <a:rPr lang="en-US" sz="2000" dirty="0"/>
              <a:t>This person’s family health tree includes her child, husband, siblings, parents, uncles and aunts, and grandparents</a:t>
            </a:r>
          </a:p>
          <a:p>
            <a:pPr>
              <a:spcBef>
                <a:spcPts val="1200"/>
              </a:spcBef>
            </a:pPr>
            <a:r>
              <a:rPr lang="en-US" sz="2000" dirty="0"/>
              <a:t>It includes dates of birth and death, and major health issues experienced by each individual</a:t>
            </a:r>
          </a:p>
          <a:p>
            <a:pPr>
              <a:spcBef>
                <a:spcPts val="1200"/>
              </a:spcBef>
            </a:pPr>
            <a:r>
              <a:rPr lang="en-US" sz="2000" dirty="0"/>
              <a:t>The person’s paternal grandfather had heart disease and diabetes, was obese, and died of a heart attack in 1969</a:t>
            </a:r>
          </a:p>
          <a:p>
            <a:pPr>
              <a:spcBef>
                <a:spcPts val="1200"/>
              </a:spcBef>
            </a:pPr>
            <a:r>
              <a:rPr lang="en-US" sz="2000" dirty="0"/>
              <a:t>Her husband also has diabetes and is overweight</a:t>
            </a:r>
          </a:p>
          <a:p>
            <a:pPr>
              <a:spcBef>
                <a:spcPts val="1200"/>
              </a:spcBef>
            </a:pPr>
            <a:r>
              <a:rPr lang="en-US" sz="2000" dirty="0"/>
              <a:t>Her paternal uncle died in a motor vehicle accident in 1964</a:t>
            </a:r>
          </a:p>
          <a:p>
            <a:pPr>
              <a:spcBef>
                <a:spcPts val="1200"/>
              </a:spcBef>
            </a:pPr>
            <a:r>
              <a:rPr lang="en-US" sz="2000" dirty="0"/>
              <a:t>Her maternal grandfather died of colon cancer in 2001; her maternal grandmother died of breast cancer in 1987; her maternal aunt also died of breast cancer, in 1956; and her brother has been diagnosed with testicular cancer</a:t>
            </a:r>
          </a:p>
          <a:p>
            <a:pPr>
              <a:spcBef>
                <a:spcPts val="1200"/>
              </a:spcBef>
            </a:pPr>
            <a:r>
              <a:rPr lang="en-US" sz="2000" dirty="0"/>
              <a:t>She herself has allergies, and her son has asthma</a:t>
            </a:r>
          </a:p>
        </p:txBody>
      </p:sp>
      <p:sp>
        <p:nvSpPr>
          <p:cNvPr id="5" name="Text Placeholder 4"/>
          <p:cNvSpPr>
            <a:spLocks noGrp="1"/>
          </p:cNvSpPr>
          <p:nvPr>
            <p:ph type="body" sz="quarter" idx="11"/>
          </p:nvPr>
        </p:nvSpPr>
        <p:spPr/>
        <p:txBody>
          <a:bodyPr/>
          <a:lstStyle/>
          <a:p>
            <a:r>
              <a:rPr lang="en-US" dirty="0">
                <a:hlinkClick r:id="rId2" action="ppaction://hlinksldjump"/>
              </a:rPr>
              <a:t>Return to slide containing original image</a:t>
            </a:r>
            <a:endParaRPr lang="en-US" dirty="0"/>
          </a:p>
        </p:txBody>
      </p:sp>
    </p:spTree>
    <p:extLst>
      <p:ext uri="{BB962C8B-B14F-4D97-AF65-F5344CB8AC3E}">
        <p14:creationId xmlns:p14="http://schemas.microsoft.com/office/powerpoint/2010/main" val="27724487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Determines Health?</a:t>
            </a:r>
          </a:p>
        </p:txBody>
      </p:sp>
      <p:sp>
        <p:nvSpPr>
          <p:cNvPr id="7171" name="Text Placeholder 2"/>
          <p:cNvSpPr>
            <a:spLocks noGrp="1"/>
          </p:cNvSpPr>
          <p:nvPr>
            <p:ph idx="1"/>
          </p:nvPr>
        </p:nvSpPr>
        <p:spPr/>
        <p:txBody>
          <a:bodyPr/>
          <a:lstStyle/>
          <a:p>
            <a:r>
              <a:rPr lang="en-US" altLang="en-US" b="1" dirty="0"/>
              <a:t>Sociological model of health and wellness </a:t>
            </a:r>
            <a:r>
              <a:rPr lang="en-US" altLang="en-US" dirty="0"/>
              <a:t>identifies the complex levels and interrelationships that influence your health</a:t>
            </a:r>
          </a:p>
          <a:p>
            <a:pPr lvl="1"/>
            <a:r>
              <a:rPr lang="en-US" altLang="en-US" dirty="0"/>
              <a:t>Individual has a unique set of characteristics, including genetics, age, and knowledge</a:t>
            </a:r>
          </a:p>
          <a:p>
            <a:pPr lvl="1"/>
            <a:r>
              <a:rPr lang="en-US" altLang="en-US" dirty="0"/>
              <a:t>Environment is anything external to us: relationships with others, community resources, physical and built environment, etc.</a:t>
            </a:r>
          </a:p>
          <a:p>
            <a:r>
              <a:rPr lang="en-US" altLang="en-US" dirty="0"/>
              <a:t>Many </a:t>
            </a:r>
            <a:r>
              <a:rPr lang="en-US" altLang="en-US" b="1" dirty="0"/>
              <a:t>social determinants of health </a:t>
            </a:r>
            <a:r>
              <a:rPr lang="en-US" altLang="en-US" dirty="0"/>
              <a:t>influence the options you have and the choices you make </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Population Health</a:t>
            </a:r>
          </a:p>
        </p:txBody>
      </p:sp>
      <p:sp>
        <p:nvSpPr>
          <p:cNvPr id="3" name="Text Placeholder 2"/>
          <p:cNvSpPr>
            <a:spLocks noGrp="1"/>
          </p:cNvSpPr>
          <p:nvPr>
            <p:ph idx="1"/>
          </p:nvPr>
        </p:nvSpPr>
        <p:spPr/>
        <p:txBody>
          <a:bodyPr/>
          <a:lstStyle/>
          <a:p>
            <a:r>
              <a:rPr lang="en-US" dirty="0"/>
              <a:t>Life expectancy has not increased as fast in the United States as in other countries</a:t>
            </a:r>
          </a:p>
          <a:p>
            <a:r>
              <a:rPr lang="en-US" dirty="0"/>
              <a:t>Measuring differences in health outcomes between populations can reveal why gains are not equally shared</a:t>
            </a:r>
          </a:p>
          <a:p>
            <a:pPr lvl="1"/>
            <a:r>
              <a:rPr lang="en-US" b="1" dirty="0"/>
              <a:t>Demographics</a:t>
            </a:r>
            <a:r>
              <a:rPr lang="en-US" dirty="0"/>
              <a:t>: statistical data about populations or groups of people</a:t>
            </a:r>
          </a:p>
          <a:p>
            <a:pPr lvl="1"/>
            <a:r>
              <a:rPr lang="en-US" b="1" dirty="0"/>
              <a:t>Population health</a:t>
            </a:r>
            <a:r>
              <a:rPr lang="en-US" dirty="0"/>
              <a:t>: health outcomes of a group of people, and the distribution of those outcomes within the group</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6943424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dirty="0"/>
              <a:t>Health Equity (</a:t>
            </a:r>
            <a:r>
              <a:rPr lang="en-US" altLang="en-US" dirty="0" smtClean="0"/>
              <a:t>1 of 2)</a:t>
            </a:r>
            <a:endParaRPr lang="en-US" altLang="en-US" dirty="0"/>
          </a:p>
        </p:txBody>
      </p:sp>
      <p:sp>
        <p:nvSpPr>
          <p:cNvPr id="31747" name="Text Placeholder 2"/>
          <p:cNvSpPr>
            <a:spLocks noGrp="1"/>
          </p:cNvSpPr>
          <p:nvPr>
            <p:ph idx="1"/>
          </p:nvPr>
        </p:nvSpPr>
        <p:spPr/>
        <p:txBody>
          <a:bodyPr/>
          <a:lstStyle/>
          <a:p>
            <a:r>
              <a:rPr lang="en-US" altLang="en-US" dirty="0"/>
              <a:t>Health disparities result from systemic and avoidable social and economic practices and policies that create barriers for some groups</a:t>
            </a:r>
          </a:p>
          <a:p>
            <a:r>
              <a:rPr lang="en-US" altLang="en-US" dirty="0"/>
              <a:t>Geographical disparities:</a:t>
            </a:r>
          </a:p>
          <a:p>
            <a:pPr lvl="1"/>
            <a:r>
              <a:rPr lang="en-US" altLang="en-US" dirty="0"/>
              <a:t>Americans have greater health risks than individuals in other high-income countries</a:t>
            </a:r>
          </a:p>
          <a:p>
            <a:pPr lvl="1"/>
            <a:r>
              <a:rPr lang="en-US" altLang="en-US" dirty="0"/>
              <a:t>Health disparities are also seen between U.S. regions</a:t>
            </a:r>
          </a:p>
        </p:txBody>
      </p:sp>
    </p:spTree>
    <p:extLst>
      <p:ext uri="{BB962C8B-B14F-4D97-AF65-F5344CB8AC3E}">
        <p14:creationId xmlns:p14="http://schemas.microsoft.com/office/powerpoint/2010/main" val="41374663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257800"/>
            <a:ext cx="7162800" cy="566738"/>
          </a:xfrm>
        </p:spPr>
        <p:txBody>
          <a:bodyPr/>
          <a:lstStyle/>
          <a:p>
            <a:r>
              <a:rPr lang="en-US" sz="2000" dirty="0"/>
              <a:t>Figure 1.3 </a:t>
            </a:r>
            <a:r>
              <a:rPr lang="en-US" sz="2000" dirty="0">
                <a:solidFill>
                  <a:schemeClr val="tx1"/>
                </a:solidFill>
              </a:rPr>
              <a:t>Health Olympics 2014, life expectancy in 35 countries.</a:t>
            </a:r>
          </a:p>
        </p:txBody>
      </p:sp>
      <p:pic>
        <p:nvPicPr>
          <p:cNvPr id="8" name="Picture" descr="Life expectancy in the U.S. is under 79 years, the lowest of all 35 countries in this report. The highest is Japan’s, over 83 years."/>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t="-3142" b="-3142"/>
          <a:stretch/>
        </p:blipFill>
        <p:spPr>
          <a:xfrm>
            <a:off x="914400" y="228600"/>
            <a:ext cx="7086600" cy="4944623"/>
          </a:xfrm>
        </p:spPr>
      </p:pic>
      <p:sp>
        <p:nvSpPr>
          <p:cNvPr id="5" name="Text Placeholder 4"/>
          <p:cNvSpPr>
            <a:spLocks noGrp="1"/>
          </p:cNvSpPr>
          <p:nvPr>
            <p:ph type="body" sz="quarter" idx="11"/>
          </p:nvPr>
        </p:nvSpPr>
        <p:spPr>
          <a:xfrm>
            <a:off x="3657600" y="6248400"/>
            <a:ext cx="5486400" cy="179587"/>
          </a:xfrm>
        </p:spPr>
        <p:txBody>
          <a:bodyPr/>
          <a:lstStyle/>
          <a:p>
            <a:r>
              <a:rPr lang="en-US" i="1" dirty="0">
                <a:solidFill>
                  <a:schemeClr val="tx1"/>
                </a:solidFill>
              </a:rPr>
              <a:t>Sources: </a:t>
            </a:r>
            <a:r>
              <a:rPr lang="en-US" dirty="0">
                <a:solidFill>
                  <a:schemeClr val="tx1"/>
                </a:solidFill>
              </a:rPr>
              <a:t>University of Washington, School of Public Health. (2015). </a:t>
            </a:r>
            <a:r>
              <a:rPr lang="en-US" i="1" dirty="0">
                <a:solidFill>
                  <a:schemeClr val="tx1"/>
                </a:solidFill>
              </a:rPr>
              <a:t>Population health forum. </a:t>
            </a:r>
            <a:r>
              <a:rPr lang="en-US" dirty="0">
                <a:solidFill>
                  <a:schemeClr val="tx1"/>
                </a:solidFill>
              </a:rPr>
              <a:t>Retrieved from http://depts.washington.edu/eqhlth/; United Nations Development Program. (2015). Table 1, </a:t>
            </a:r>
            <a:r>
              <a:rPr lang="en-US" i="1" dirty="0">
                <a:solidFill>
                  <a:schemeClr val="tx1"/>
                </a:solidFill>
              </a:rPr>
              <a:t>Human development report. </a:t>
            </a:r>
            <a:r>
              <a:rPr lang="en-US" dirty="0">
                <a:solidFill>
                  <a:schemeClr val="tx1"/>
                </a:solidFill>
              </a:rPr>
              <a:t>Retrieved http://hdr.undp.org/sites/default/files/hdr_2015_statistical_annex.pdf.</a:t>
            </a:r>
          </a:p>
        </p:txBody>
      </p:sp>
    </p:spTree>
    <p:extLst>
      <p:ext uri="{BB962C8B-B14F-4D97-AF65-F5344CB8AC3E}">
        <p14:creationId xmlns:p14="http://schemas.microsoft.com/office/powerpoint/2010/main" val="13461653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dirty="0"/>
              <a:t>Health Equity (</a:t>
            </a:r>
            <a:r>
              <a:rPr lang="en-US" altLang="en-US" dirty="0" smtClean="0"/>
              <a:t>2 of 2)</a:t>
            </a:r>
            <a:endParaRPr lang="en-US" altLang="en-US" dirty="0"/>
          </a:p>
        </p:txBody>
      </p:sp>
      <p:sp>
        <p:nvSpPr>
          <p:cNvPr id="31747" name="Text Placeholder 2"/>
          <p:cNvSpPr>
            <a:spLocks noGrp="1"/>
          </p:cNvSpPr>
          <p:nvPr>
            <p:ph idx="1"/>
          </p:nvPr>
        </p:nvSpPr>
        <p:spPr/>
        <p:txBody>
          <a:bodyPr/>
          <a:lstStyle/>
          <a:p>
            <a:r>
              <a:rPr lang="en-US" altLang="en-US" dirty="0"/>
              <a:t>Ethnic and racial disparities</a:t>
            </a:r>
            <a:r>
              <a:rPr lang="en-US" altLang="en-US" dirty="0" smtClean="0"/>
              <a:t>:</a:t>
            </a:r>
            <a:endParaRPr lang="en-US" altLang="en-US" dirty="0"/>
          </a:p>
          <a:p>
            <a:pPr lvl="1"/>
            <a:r>
              <a:rPr lang="en-US" altLang="en-US" dirty="0"/>
              <a:t>Health improvements are not shared equally</a:t>
            </a:r>
          </a:p>
          <a:p>
            <a:pPr lvl="1"/>
            <a:r>
              <a:rPr lang="en-US" altLang="en-US" b="1" dirty="0"/>
              <a:t>Ethnicity</a:t>
            </a:r>
            <a:r>
              <a:rPr lang="en-US" altLang="en-US" dirty="0"/>
              <a:t>: sense of identity drawn from common origins</a:t>
            </a:r>
          </a:p>
          <a:p>
            <a:pPr lvl="1"/>
            <a:r>
              <a:rPr lang="en-US" altLang="en-US" b="1" dirty="0"/>
              <a:t>Race</a:t>
            </a:r>
            <a:r>
              <a:rPr lang="en-US" altLang="en-US" dirty="0"/>
              <a:t>: ethnic groupings based on physical characteristics</a:t>
            </a:r>
          </a:p>
          <a:p>
            <a:r>
              <a:rPr lang="en-US" altLang="en-US" dirty="0"/>
              <a:t>Socioeconomic disparities</a:t>
            </a:r>
            <a:r>
              <a:rPr lang="en-US" altLang="en-US" dirty="0" smtClean="0"/>
              <a:t>:</a:t>
            </a:r>
            <a:endParaRPr lang="en-US" altLang="en-US" dirty="0"/>
          </a:p>
          <a:p>
            <a:pPr lvl="1"/>
            <a:r>
              <a:rPr lang="en-US" altLang="en-US" dirty="0"/>
              <a:t>Socioeconomic status has perhaps the most significant impact on health outcomes</a:t>
            </a:r>
          </a:p>
          <a:p>
            <a:r>
              <a:rPr lang="en-US" altLang="en-US" dirty="0"/>
              <a:t>Age disparities:</a:t>
            </a:r>
          </a:p>
          <a:p>
            <a:pPr lvl="1"/>
            <a:r>
              <a:rPr lang="en-US" altLang="en-US" dirty="0"/>
              <a:t>Different ages are associated with critical phases in life, when healthy and harmful environments have greater impact</a:t>
            </a:r>
          </a:p>
        </p:txBody>
      </p:sp>
      <p:sp>
        <p:nvSpPr>
          <p:cNvPr id="5" name="Text Placeholder 4"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7398718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Health</a:t>
            </a:r>
          </a:p>
        </p:txBody>
      </p:sp>
      <p:sp>
        <p:nvSpPr>
          <p:cNvPr id="3" name="Text Placeholder 2"/>
          <p:cNvSpPr>
            <a:spLocks noGrp="1"/>
          </p:cNvSpPr>
          <p:nvPr>
            <p:ph idx="1"/>
          </p:nvPr>
        </p:nvSpPr>
        <p:spPr/>
        <p:txBody>
          <a:bodyPr/>
          <a:lstStyle/>
          <a:p>
            <a:r>
              <a:rPr lang="en-US" dirty="0"/>
              <a:t>Discipline focused on the health of populations</a:t>
            </a:r>
          </a:p>
          <a:p>
            <a:pPr lvl="1"/>
            <a:r>
              <a:rPr lang="en-US" b="1" dirty="0"/>
              <a:t>Health promotion</a:t>
            </a:r>
            <a:r>
              <a:rPr lang="en-US" dirty="0"/>
              <a:t>: actions designed to maintain a current health state or encourage a more desirable state of health</a:t>
            </a:r>
          </a:p>
          <a:p>
            <a:pPr lvl="1"/>
            <a:r>
              <a:rPr lang="en-US" b="1" dirty="0"/>
              <a:t>Disease prevention</a:t>
            </a:r>
            <a:r>
              <a:rPr lang="en-US" dirty="0"/>
              <a:t>: defensive actions to ward off specific diseases and their consequences</a:t>
            </a:r>
          </a:p>
          <a:p>
            <a:r>
              <a:rPr lang="en-US" dirty="0"/>
              <a:t>Initiatives must balance the needs and rights of individuals against the needs and rights of </a:t>
            </a:r>
            <a:r>
              <a:rPr lang="en-US" dirty="0" smtClean="0"/>
              <a:t>others</a:t>
            </a:r>
            <a:endParaRPr lang="en-US" dirty="0"/>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684520324"/>
      </p:ext>
    </p:extLst>
  </p:cSld>
  <p:clrMapOvr>
    <a:masterClrMapping/>
  </p:clrMapOvr>
  <p:timing>
    <p:tnLst>
      <p:par>
        <p:cTn id="1" dur="indefinite" restart="never" nodeType="tmRoot"/>
      </p:par>
    </p:tnLst>
  </p:timing>
</p:sld>
</file>

<file path=ppt/theme/theme1.xml><?xml version="1.0" encoding="utf-8"?>
<a:theme xmlns:a="http://schemas.openxmlformats.org/drawingml/2006/main" name="2016_Teague">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2016_Teague" id="{2C8AC5C7-5D51-4E00-AF8E-5C1610C3CF75}" vid="{25780DAE-A404-4207-8DDD-84F5F731BA11}"/>
    </a:ext>
  </a:ext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2016_Teague</Template>
  <TotalTime>2585</TotalTime>
  <Words>2182</Words>
  <Application>Microsoft Office PowerPoint</Application>
  <PresentationFormat>On-screen Show (4:3)</PresentationFormat>
  <Paragraphs>196</Paragraphs>
  <Slides>37</Slides>
  <Notes>1</Notes>
  <HiddenSlides>3</HiddenSlides>
  <MMClips>0</MMClips>
  <ScaleCrop>false</ScaleCrop>
  <HeadingPairs>
    <vt:vector size="4" baseType="variant">
      <vt:variant>
        <vt:lpstr>Theme</vt:lpstr>
      </vt:variant>
      <vt:variant>
        <vt:i4>7</vt:i4>
      </vt:variant>
      <vt:variant>
        <vt:lpstr>Slide Titles</vt:lpstr>
      </vt:variant>
      <vt:variant>
        <vt:i4>37</vt:i4>
      </vt:variant>
    </vt:vector>
  </HeadingPairs>
  <TitlesOfParts>
    <vt:vector size="44" baseType="lpstr">
      <vt:lpstr>2016_Teague</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1: Self, Family, and Community</vt:lpstr>
      <vt:lpstr>Health and Wellness</vt:lpstr>
      <vt:lpstr>Figure 1.1 The wellness continuum.</vt:lpstr>
      <vt:lpstr>What Determines Health?</vt:lpstr>
      <vt:lpstr>Population Health</vt:lpstr>
      <vt:lpstr>Health Equity (1 of 2)</vt:lpstr>
      <vt:lpstr>Figure 1.3 Health Olympics 2014, life expectancy in 35 countries.</vt:lpstr>
      <vt:lpstr>Health Equity (2 of 2)</vt:lpstr>
      <vt:lpstr>Public Health</vt:lpstr>
      <vt:lpstr>Community Health</vt:lpstr>
      <vt:lpstr>The Healthy People Initiative</vt:lpstr>
      <vt:lpstr>Individual Choice Versus Societal Responsibility</vt:lpstr>
      <vt:lpstr>Health-Related Behavior Choices</vt:lpstr>
      <vt:lpstr>The Health Belief Model</vt:lpstr>
      <vt:lpstr>The Stages of Change Model</vt:lpstr>
      <vt:lpstr>Figure 1.4 The stages of change.</vt:lpstr>
      <vt:lpstr>Creating a Behavior Change Plan</vt:lpstr>
      <vt:lpstr>Being an Informed Consumer of Health Information (1 of 2)</vt:lpstr>
      <vt:lpstr>Being an Informed Consumer of Health Information (2 of 2)</vt:lpstr>
      <vt:lpstr>DNA and Genes: The Basis of Heredity (1 of 2)</vt:lpstr>
      <vt:lpstr>DNA and Genes: The Basis of Heredity (2 of 2)</vt:lpstr>
      <vt:lpstr>Figure 1.5 Chromosomes, genes, and DNA.</vt:lpstr>
      <vt:lpstr>Genetic Inheritance (1 of 3)</vt:lpstr>
      <vt:lpstr>Genetic Inheritance (2 of 3)</vt:lpstr>
      <vt:lpstr>Figure 1.6 Dominant and recessive alleles.</vt:lpstr>
      <vt:lpstr>Genetic Inheritance (3 of 3)</vt:lpstr>
      <vt:lpstr>Figure 1.7 Methylation of genes.</vt:lpstr>
      <vt:lpstr>Figure 1.8 Relative contribution of environment and genetics.</vt:lpstr>
      <vt:lpstr>Creating a Family Health Tree</vt:lpstr>
      <vt:lpstr>Figure 1.9 A family health tree.</vt:lpstr>
      <vt:lpstr>What Can You Learn From Your Health Tree?</vt:lpstr>
      <vt:lpstr>Looking Ahead</vt:lpstr>
      <vt:lpstr>Review</vt:lpstr>
      <vt:lpstr>Accessibility Content: Text Alternatives For Images</vt:lpstr>
      <vt:lpstr>Appendix A</vt:lpstr>
      <vt:lpstr>Figure 1.5 Chromosomes, Genes, and DNA Text Alternative</vt:lpstr>
      <vt:lpstr>Figure 1.9 A Family Health Tree Text Alternative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Self, Family, and Community</dc:title>
  <dc:creator>bekbek</dc:creator>
  <cp:lastModifiedBy>CD</cp:lastModifiedBy>
  <cp:revision>97</cp:revision>
  <dcterms:created xsi:type="dcterms:W3CDTF">2012-06-27T17:17:32Z</dcterms:created>
  <dcterms:modified xsi:type="dcterms:W3CDTF">2018-10-08T09:08:33Z</dcterms:modified>
</cp:coreProperties>
</file>