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10"/>
  </p:notesMasterIdLst>
  <p:handoutMasterIdLst>
    <p:handoutMasterId r:id="rId111"/>
  </p:handoutMasterIdLst>
  <p:sldIdLst>
    <p:sldId id="256" r:id="rId2"/>
    <p:sldId id="258" r:id="rId3"/>
    <p:sldId id="259" r:id="rId4"/>
    <p:sldId id="260" r:id="rId5"/>
    <p:sldId id="264" r:id="rId6"/>
    <p:sldId id="391" r:id="rId7"/>
    <p:sldId id="363" r:id="rId8"/>
    <p:sldId id="265" r:id="rId9"/>
    <p:sldId id="364" r:id="rId10"/>
    <p:sldId id="3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94" r:id="rId39"/>
    <p:sldId id="366" r:id="rId40"/>
    <p:sldId id="296" r:id="rId41"/>
    <p:sldId id="367" r:id="rId42"/>
    <p:sldId id="368" r:id="rId43"/>
    <p:sldId id="297" r:id="rId44"/>
    <p:sldId id="298" r:id="rId45"/>
    <p:sldId id="299" r:id="rId46"/>
    <p:sldId id="300" r:id="rId47"/>
    <p:sldId id="369" r:id="rId48"/>
    <p:sldId id="301" r:id="rId49"/>
    <p:sldId id="302" r:id="rId50"/>
    <p:sldId id="370" r:id="rId51"/>
    <p:sldId id="371" r:id="rId52"/>
    <p:sldId id="309" r:id="rId53"/>
    <p:sldId id="372" r:id="rId54"/>
    <p:sldId id="373" r:id="rId55"/>
    <p:sldId id="374" r:id="rId56"/>
    <p:sldId id="311" r:id="rId57"/>
    <p:sldId id="375" r:id="rId58"/>
    <p:sldId id="377" r:id="rId59"/>
    <p:sldId id="376" r:id="rId60"/>
    <p:sldId id="317" r:id="rId61"/>
    <p:sldId id="318" r:id="rId62"/>
    <p:sldId id="378" r:id="rId63"/>
    <p:sldId id="319" r:id="rId64"/>
    <p:sldId id="320" r:id="rId65"/>
    <p:sldId id="321" r:id="rId66"/>
    <p:sldId id="379" r:id="rId67"/>
    <p:sldId id="380" r:id="rId68"/>
    <p:sldId id="382" r:id="rId69"/>
    <p:sldId id="325" r:id="rId70"/>
    <p:sldId id="326" r:id="rId71"/>
    <p:sldId id="328" r:id="rId72"/>
    <p:sldId id="383" r:id="rId73"/>
    <p:sldId id="329" r:id="rId74"/>
    <p:sldId id="384" r:id="rId75"/>
    <p:sldId id="331" r:id="rId76"/>
    <p:sldId id="332" r:id="rId77"/>
    <p:sldId id="333" r:id="rId78"/>
    <p:sldId id="335" r:id="rId79"/>
    <p:sldId id="38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8" r:id="rId92"/>
    <p:sldId id="347" r:id="rId93"/>
    <p:sldId id="351" r:id="rId94"/>
    <p:sldId id="386" r:id="rId95"/>
    <p:sldId id="352" r:id="rId96"/>
    <p:sldId id="387" r:id="rId97"/>
    <p:sldId id="354" r:id="rId98"/>
    <p:sldId id="388" r:id="rId99"/>
    <p:sldId id="389" r:id="rId100"/>
    <p:sldId id="355" r:id="rId101"/>
    <p:sldId id="356" r:id="rId102"/>
    <p:sldId id="358" r:id="rId103"/>
    <p:sldId id="392" r:id="rId104"/>
    <p:sldId id="359" r:id="rId105"/>
    <p:sldId id="360" r:id="rId106"/>
    <p:sldId id="361" r:id="rId107"/>
    <p:sldId id="362" r:id="rId108"/>
    <p:sldId id="390" r:id="rId109"/>
  </p:sldIdLst>
  <p:sldSz cx="9144000" cy="6858000" type="screen4x3"/>
  <p:notesSz cx="6858000" cy="9144000"/>
  <p:defaultTextStyle>
    <a:defPPr>
      <a:defRPr lang="en-GB"/>
    </a:defPPr>
    <a:lvl1pPr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1pPr>
    <a:lvl2pPr marL="4572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2pPr>
    <a:lvl3pPr marL="9144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3pPr>
    <a:lvl4pPr marL="13716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4pPr>
    <a:lvl5pPr marL="18288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S Gothic" pitchFamily="49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008000"/>
    <a:srgbClr val="800000"/>
    <a:srgbClr val="A5002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44" autoAdjust="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132" y="519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61092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notesMaster" Target="notesMasters/notesMaster1.xml"/><Relationship Id="rId115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charset="0"/>
              <a:buNone/>
              <a:defRPr sz="1200">
                <a:latin typeface="Arial" charset="0"/>
                <a:ea typeface="MS Gothic" pitchFamily="49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DEC0836C-30D6-4107-90E7-87137C46E89F}" type="datetimeFigureOut">
              <a:rPr lang="en-US"/>
              <a:pPr>
                <a:defRPr/>
              </a:pPr>
              <a:t>6/20/2016</a:t>
            </a:fld>
            <a:endParaRPr lang="en-US" dirty="0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charset="0"/>
              <a:buNone/>
              <a:defRPr sz="1200">
                <a:latin typeface="Arial" charset="0"/>
                <a:ea typeface="MS Gothic" pitchFamily="49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itchFamily="34" charset="0"/>
              <a:buNone/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7A27140B-9501-466F-855B-259EACC2DB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1375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3884613" y="0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sp>
        <p:nvSpPr>
          <p:cNvPr id="2867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defRPr/>
            </a:pPr>
            <a:endParaRPr lang="en-US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7EF17A8-8DED-444C-A874-FE5A782D186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00139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ＭＳ Ｐゴシック" charset="0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ACA0A586-6EA0-4DA4-8A79-EAD7E5CC3B26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41163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ＭＳ Ｐゴシック" charset="0"/>
              </a:rPr>
              <a:t>Most U.S. cities have one or more environmental services centers that you can use to recycle electronic components. For your city, try a Google (or other search engine) search on the term “environmental services” and you’ll almost certainly find a convenient place for e-waste disposal. 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EF17A8-8DED-444C-A874-FE5A782D1865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16852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C82301DE-F6D2-476E-92BE-B7428EBB1A6D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20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5CE5F656-A628-4FEA-9152-C4A604915125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2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11264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r" eaLnBrk="1" hangingPunct="1">
              <a:lnSpc>
                <a:spcPct val="100000"/>
              </a:lnSpc>
            </a:pPr>
            <a:fld id="{2690C015-B2D3-4F12-BBA2-F308E9E06041}" type="slidenum">
              <a:rPr lang="en-GB" altLang="en-US" sz="1200">
                <a:solidFill>
                  <a:srgbClr val="000000"/>
                </a:solidFill>
              </a:rPr>
              <a:pPr algn="r" eaLnBrk="1" hangingPunct="1">
                <a:lnSpc>
                  <a:spcPct val="100000"/>
                </a:lnSpc>
              </a:pPr>
              <a:t>2</a:t>
            </a:fld>
            <a:endParaRPr lang="en-GB" altLang="en-US" sz="1200" dirty="0">
              <a:solidFill>
                <a:srgbClr val="000000"/>
              </a:solidFill>
            </a:endParaRPr>
          </a:p>
        </p:txBody>
      </p:sp>
      <p:sp>
        <p:nvSpPr>
          <p:cNvPr id="11264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endParaRPr lang="en-US" altLang="en-US" dirty="0"/>
          </a:p>
        </p:txBody>
      </p:sp>
      <p:sp>
        <p:nvSpPr>
          <p:cNvPr id="112645" name="Text Box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33099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450"/>
              </a:spcBef>
              <a:buFont typeface="Arial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altLang="en-US" b="1" dirty="0">
                <a:latin typeface="Arial" charset="0"/>
                <a:ea typeface="MS Gothic" pitchFamily="49" charset="-128"/>
              </a:rPr>
              <a:t>Instructor Tip</a:t>
            </a:r>
          </a:p>
          <a:p>
            <a:pPr>
              <a:spcBef>
                <a:spcPts val="450"/>
              </a:spcBef>
              <a:buFont typeface="Arial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altLang="en-US" dirty="0">
                <a:latin typeface="Arial" charset="0"/>
                <a:ea typeface="MS Gothic" pitchFamily="49" charset="-128"/>
              </a:rPr>
              <a:t>When gaining attention and establishing common ground, ask questions of the class such as, 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“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How many of you have ever had a computer infected by a virus or spyware?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”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 or 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“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How many of you have ever lost data?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”</a:t>
            </a:r>
            <a:endParaRPr lang="en-GB" altLang="ja-JP" dirty="0">
              <a:latin typeface="Arial" charset="0"/>
              <a:ea typeface="MS Gothic" pitchFamily="49" charset="-128"/>
            </a:endParaRPr>
          </a:p>
          <a:p>
            <a:pPr>
              <a:spcBef>
                <a:spcPts val="450"/>
              </a:spcBef>
              <a:buFont typeface="Arial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altLang="en-US" dirty="0">
                <a:latin typeface="Arial" charset="0"/>
                <a:ea typeface="MS Gothic" pitchFamily="49" charset="-128"/>
              </a:rPr>
              <a:t>For a WIIFM statement, say to the class, 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“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Joe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’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s at work, and Sally calls him up on the phone saying she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’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s from the IT department and needs to upgrade his computer with several key applications. Joe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’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s computer will be down for several hours.</a:t>
            </a:r>
            <a:br>
              <a:rPr lang="en-GB" altLang="ja-JP" dirty="0">
                <a:latin typeface="Arial" charset="0"/>
                <a:ea typeface="MS Gothic" pitchFamily="49" charset="-128"/>
              </a:rPr>
            </a:br>
            <a:r>
              <a:rPr lang="ja-JP" altLang="en-GB" dirty="0">
                <a:latin typeface="Arial" charset="0"/>
                <a:ea typeface="MS Gothic" pitchFamily="49" charset="-128"/>
              </a:rPr>
              <a:t>“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Oh no,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”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 he says, realizing he needs to get some work done and needs the computer. 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“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Isn</a:t>
            </a:r>
            <a:r>
              <a:rPr lang="en-US" altLang="ja-JP" dirty="0">
                <a:latin typeface="Arial" charset="0"/>
                <a:ea typeface="MS Gothic" pitchFamily="49" charset="-128"/>
              </a:rPr>
              <a:t>’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t there another way?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”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 Joe asks.</a:t>
            </a:r>
            <a:br>
              <a:rPr lang="en-GB" altLang="ja-JP" dirty="0">
                <a:latin typeface="Arial" charset="0"/>
                <a:ea typeface="MS Gothic" pitchFamily="49" charset="-128"/>
              </a:rPr>
            </a:br>
            <a:r>
              <a:rPr lang="en-GB" altLang="ja-JP" dirty="0">
                <a:latin typeface="Arial" charset="0"/>
                <a:ea typeface="MS Gothic" pitchFamily="49" charset="-128"/>
              </a:rPr>
              <a:t>Sally says, 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‘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Well, don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’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t tell anyone I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’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m doing this, but I can do it remotely while you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’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re still using the computer. The thing is, though, I</a:t>
            </a:r>
            <a:r>
              <a:rPr lang="en-US" altLang="ja-JP" dirty="0">
                <a:latin typeface="Arial" charset="0"/>
                <a:ea typeface="MS Gothic" pitchFamily="49" charset="-128"/>
              </a:rPr>
              <a:t>’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ll need your user name and password.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”</a:t>
            </a:r>
            <a:r>
              <a:rPr lang="en-GB" altLang="ja-JP" dirty="0">
                <a:latin typeface="Arial" charset="0"/>
                <a:ea typeface="MS Gothic" pitchFamily="49" charset="-128"/>
              </a:rPr>
              <a:t/>
            </a:r>
            <a:br>
              <a:rPr lang="en-GB" altLang="ja-JP" dirty="0">
                <a:latin typeface="Arial" charset="0"/>
                <a:ea typeface="MS Gothic" pitchFamily="49" charset="-128"/>
              </a:rPr>
            </a:br>
            <a:r>
              <a:rPr lang="en-GB" altLang="ja-JP" dirty="0">
                <a:latin typeface="Arial" charset="0"/>
                <a:ea typeface="MS Gothic" pitchFamily="49" charset="-128"/>
              </a:rPr>
              <a:t>Does Joe give the password to Sally? This is a classic example of social engineering; Sally doesn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’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t really work in the IT department but instead is simply randomly calling people trying to get their password. We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’</a:t>
            </a:r>
            <a:r>
              <a:rPr lang="en-GB" altLang="ja-JP" dirty="0">
                <a:latin typeface="Arial" charset="0"/>
                <a:ea typeface="MS Gothic" pitchFamily="49" charset="-128"/>
              </a:rPr>
              <a:t>ll learn about this and other security threats in this chapter.</a:t>
            </a:r>
            <a:r>
              <a:rPr lang="ja-JP" altLang="en-GB" dirty="0">
                <a:latin typeface="Arial" charset="0"/>
                <a:ea typeface="MS Gothic" pitchFamily="49" charset="-128"/>
              </a:rPr>
              <a:t>”</a:t>
            </a:r>
            <a:endParaRPr lang="en-GB" altLang="en-US" dirty="0">
              <a:latin typeface="Arial" charset="0"/>
              <a:ea typeface="MS Gothic" pitchFamily="49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en-US" altLang="en-US" dirty="0"/>
              <a:t>Note: The term antivirus (and antispyware, or anti-anything) is becoming obsolete. Viruses are only a small component of the many types of malware. Many people continue to use the term as a synonym for anti-malware.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87EF17A8-8DED-444C-A874-FE5A782D1865}" type="slidenum">
              <a:rPr lang="en-GB" smtClean="0"/>
              <a:pPr>
                <a:defRPr/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61271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C3207722-4608-453A-873A-50497AC21D7E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71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14643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r" eaLnBrk="1" hangingPunct="1">
              <a:lnSpc>
                <a:spcPct val="100000"/>
              </a:lnSpc>
            </a:pPr>
            <a:fld id="{FC2E3A16-AD1C-4EDD-8C73-29BF3879F35D}" type="slidenum">
              <a:rPr lang="en-GB" altLang="en-US" sz="1200">
                <a:solidFill>
                  <a:srgbClr val="000000"/>
                </a:solidFill>
              </a:rPr>
              <a:pPr algn="r" eaLnBrk="1" hangingPunct="1">
                <a:lnSpc>
                  <a:spcPct val="100000"/>
                </a:lnSpc>
              </a:pPr>
              <a:t>71</a:t>
            </a:fld>
            <a:endParaRPr lang="en-GB" altLang="en-US" sz="1200" dirty="0">
              <a:solidFill>
                <a:srgbClr val="000000"/>
              </a:solidFill>
            </a:endParaRPr>
          </a:p>
        </p:txBody>
      </p:sp>
      <p:sp>
        <p:nvSpPr>
          <p:cNvPr id="146436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endParaRPr lang="en-US" altLang="en-US" dirty="0"/>
          </a:p>
        </p:txBody>
      </p:sp>
      <p:sp>
        <p:nvSpPr>
          <p:cNvPr id="146437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200" b="0" i="0" u="none" strike="noStrike" kern="1200" baseline="0" dirty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ＭＳ Ｐゴシック" charset="0"/>
              </a:rPr>
              <a:t>One of the most important malware mitigation procedures is to keep systems under your control patched and up to date through proper </a:t>
            </a:r>
            <a:r>
              <a:rPr lang="en-US" sz="1200" b="1" i="0" u="none" strike="noStrike" kern="1200" baseline="0" dirty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ＭＳ Ｐゴシック" charset="0"/>
              </a:rPr>
              <a:t>patch management</a:t>
            </a:r>
            <a:r>
              <a:rPr lang="en-US" sz="1200" b="0" i="0" u="none" strike="noStrike" kern="1200" baseline="0" dirty="0">
                <a:solidFill>
                  <a:srgbClr val="000000"/>
                </a:solidFill>
                <a:latin typeface="Times New Roman" pitchFamily="18" charset="0"/>
                <a:ea typeface="MS PGothic" pitchFamily="34" charset="-128"/>
                <a:cs typeface="ＭＳ Ｐゴシック" charset="0"/>
              </a:rPr>
              <a:t>. Microsoft, Apple, and the Linux maintainers do a very good job of putting out bug fixes and patches as soon as problems occur. If your systems aren’t set up to update automatically, then perform manual updates regularly. </a:t>
            </a:r>
            <a:endParaRPr lang="en-US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71D2E35B-1215-4379-983E-D7FA80FEA5BB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73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71D2E35B-1215-4379-983E-D7FA80FEA5BB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74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6171AB73-7859-4241-94AC-B781D08088D4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75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301AB867-CF0B-48A6-AE91-B412CFED1D3A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78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301AB867-CF0B-48A6-AE91-B412CFED1D3A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79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6C8D9929-9F9B-4A7D-B5CD-6EA210EC729C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100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15257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r" eaLnBrk="1" hangingPunct="1">
              <a:lnSpc>
                <a:spcPct val="100000"/>
              </a:lnSpc>
            </a:pPr>
            <a:fld id="{0B498391-F44B-4FBA-BD72-8DDCC69D617F}" type="slidenum">
              <a:rPr lang="en-GB" altLang="en-US" sz="1200">
                <a:solidFill>
                  <a:srgbClr val="000000"/>
                </a:solidFill>
              </a:rPr>
              <a:pPr algn="r" eaLnBrk="1" hangingPunct="1">
                <a:lnSpc>
                  <a:spcPct val="100000"/>
                </a:lnSpc>
              </a:pPr>
              <a:t>100</a:t>
            </a:fld>
            <a:endParaRPr lang="en-GB" altLang="en-US" sz="1200" dirty="0">
              <a:solidFill>
                <a:srgbClr val="000000"/>
              </a:solidFill>
            </a:endParaRPr>
          </a:p>
        </p:txBody>
      </p:sp>
      <p:sp>
        <p:nvSpPr>
          <p:cNvPr id="152580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endParaRPr lang="en-US" altLang="en-US" dirty="0"/>
          </a:p>
        </p:txBody>
      </p:sp>
      <p:sp>
        <p:nvSpPr>
          <p:cNvPr id="152581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2D14B38A-824F-47CA-9886-F84C8DA1E3D2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101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15360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r" eaLnBrk="1" hangingPunct="1">
              <a:lnSpc>
                <a:spcPct val="100000"/>
              </a:lnSpc>
            </a:pPr>
            <a:fld id="{268B5B69-F98E-4C72-8595-F03DC46BA99F}" type="slidenum">
              <a:rPr lang="en-GB" altLang="en-US" sz="1200">
                <a:solidFill>
                  <a:srgbClr val="000000"/>
                </a:solidFill>
              </a:rPr>
              <a:pPr algn="r" eaLnBrk="1" hangingPunct="1">
                <a:lnSpc>
                  <a:spcPct val="100000"/>
                </a:lnSpc>
              </a:pPr>
              <a:t>101</a:t>
            </a:fld>
            <a:endParaRPr lang="en-GB" altLang="en-US" sz="1200" dirty="0">
              <a:solidFill>
                <a:srgbClr val="000000"/>
              </a:solidFill>
            </a:endParaRPr>
          </a:p>
        </p:txBody>
      </p:sp>
      <p:sp>
        <p:nvSpPr>
          <p:cNvPr id="15360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endParaRPr lang="en-US" altLang="en-US" dirty="0"/>
          </a:p>
        </p:txBody>
      </p:sp>
      <p:sp>
        <p:nvSpPr>
          <p:cNvPr id="15360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2D14B38A-824F-47CA-9886-F84C8DA1E3D2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103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15360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r" eaLnBrk="1" hangingPunct="1">
              <a:lnSpc>
                <a:spcPct val="100000"/>
              </a:lnSpc>
            </a:pPr>
            <a:fld id="{268B5B69-F98E-4C72-8595-F03DC46BA99F}" type="slidenum">
              <a:rPr lang="en-GB" altLang="en-US" sz="1200">
                <a:solidFill>
                  <a:srgbClr val="000000"/>
                </a:solidFill>
              </a:rPr>
              <a:pPr algn="r" eaLnBrk="1" hangingPunct="1">
                <a:lnSpc>
                  <a:spcPct val="100000"/>
                </a:lnSpc>
              </a:pPr>
              <a:t>103</a:t>
            </a:fld>
            <a:endParaRPr lang="en-GB" altLang="en-US" sz="1200" dirty="0">
              <a:solidFill>
                <a:srgbClr val="000000"/>
              </a:solidFill>
            </a:endParaRPr>
          </a:p>
        </p:txBody>
      </p:sp>
      <p:sp>
        <p:nvSpPr>
          <p:cNvPr id="15360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endParaRPr lang="en-US" altLang="en-US" dirty="0"/>
          </a:p>
        </p:txBody>
      </p:sp>
      <p:sp>
        <p:nvSpPr>
          <p:cNvPr id="15360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D8D9E317-FAAE-44EB-8BA2-02DA4D5FD995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5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11776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r" eaLnBrk="1" hangingPunct="1">
              <a:lnSpc>
                <a:spcPct val="100000"/>
              </a:lnSpc>
            </a:pPr>
            <a:fld id="{E8B21338-FA51-4A82-A5FC-38CA714F5AB8}" type="slidenum">
              <a:rPr lang="en-GB" altLang="en-US" sz="1200">
                <a:solidFill>
                  <a:srgbClr val="000000"/>
                </a:solidFill>
              </a:rPr>
              <a:pPr algn="r" eaLnBrk="1" hangingPunct="1">
                <a:lnSpc>
                  <a:spcPct val="100000"/>
                </a:lnSpc>
              </a:pPr>
              <a:t>5</a:t>
            </a:fld>
            <a:endParaRPr lang="en-GB" altLang="en-US" sz="1200" dirty="0">
              <a:solidFill>
                <a:srgbClr val="000000"/>
              </a:solidFill>
            </a:endParaRPr>
          </a:p>
        </p:txBody>
      </p:sp>
      <p:sp>
        <p:nvSpPr>
          <p:cNvPr id="11776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endParaRPr lang="en-US" altLang="en-US" dirty="0"/>
          </a:p>
        </p:txBody>
      </p:sp>
      <p:sp>
        <p:nvSpPr>
          <p:cNvPr id="11776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D8D9E317-FAAE-44EB-8BA2-02DA4D5FD995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11776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r" eaLnBrk="1" hangingPunct="1">
              <a:lnSpc>
                <a:spcPct val="100000"/>
              </a:lnSpc>
            </a:pPr>
            <a:fld id="{E8B21338-FA51-4A82-A5FC-38CA714F5AB8}" type="slidenum">
              <a:rPr lang="en-GB" altLang="en-US" sz="1200">
                <a:solidFill>
                  <a:srgbClr val="000000"/>
                </a:solidFill>
              </a:rPr>
              <a:pPr algn="r" eaLnBrk="1" hangingPunct="1">
                <a:lnSpc>
                  <a:spcPct val="100000"/>
                </a:lnSpc>
              </a:pPr>
              <a:t>6</a:t>
            </a:fld>
            <a:endParaRPr lang="en-GB" altLang="en-US" sz="1200" dirty="0">
              <a:solidFill>
                <a:srgbClr val="000000"/>
              </a:solidFill>
            </a:endParaRPr>
          </a:p>
        </p:txBody>
      </p:sp>
      <p:sp>
        <p:nvSpPr>
          <p:cNvPr id="11776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endParaRPr lang="en-US" altLang="en-US" dirty="0"/>
          </a:p>
        </p:txBody>
      </p:sp>
      <p:sp>
        <p:nvSpPr>
          <p:cNvPr id="11776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D8D9E317-FAAE-44EB-8BA2-02DA4D5FD995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7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11776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r" eaLnBrk="1" hangingPunct="1">
              <a:lnSpc>
                <a:spcPct val="100000"/>
              </a:lnSpc>
            </a:pPr>
            <a:fld id="{E8B21338-FA51-4A82-A5FC-38CA714F5AB8}" type="slidenum">
              <a:rPr lang="en-GB" altLang="en-US" sz="1200">
                <a:solidFill>
                  <a:srgbClr val="000000"/>
                </a:solidFill>
              </a:rPr>
              <a:pPr algn="r" eaLnBrk="1" hangingPunct="1">
                <a:lnSpc>
                  <a:spcPct val="100000"/>
                </a:lnSpc>
              </a:pPr>
              <a:t>7</a:t>
            </a:fld>
            <a:endParaRPr lang="en-GB" altLang="en-US" sz="1200" dirty="0">
              <a:solidFill>
                <a:srgbClr val="000000"/>
              </a:solidFill>
            </a:endParaRPr>
          </a:p>
        </p:txBody>
      </p:sp>
      <p:sp>
        <p:nvSpPr>
          <p:cNvPr id="11776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endParaRPr lang="en-US" altLang="en-US" dirty="0"/>
          </a:p>
        </p:txBody>
      </p:sp>
      <p:sp>
        <p:nvSpPr>
          <p:cNvPr id="11776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buFont typeface="Arial" charset="0"/>
              <a:buNone/>
            </a:pPr>
            <a:fld id="{8D361B0D-88C0-43A6-8FE8-4AE43846CA41}" type="slidenum">
              <a:rPr lang="en-GB" altLang="en-US">
                <a:solidFill>
                  <a:srgbClr val="000000"/>
                </a:solidFill>
              </a:rPr>
              <a:pPr eaLnBrk="1" hangingPunct="1">
                <a:buFont typeface="Arial" charset="0"/>
                <a:buNone/>
              </a:pPr>
              <a:t>8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11878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r" eaLnBrk="1" hangingPunct="1">
              <a:lnSpc>
                <a:spcPct val="100000"/>
              </a:lnSpc>
            </a:pPr>
            <a:fld id="{2341727B-7BAC-4027-B0E4-C25A57B71274}" type="slidenum">
              <a:rPr lang="en-GB" altLang="en-US" sz="1200">
                <a:solidFill>
                  <a:srgbClr val="000000"/>
                </a:solidFill>
              </a:rPr>
              <a:pPr algn="r" eaLnBrk="1" hangingPunct="1">
                <a:lnSpc>
                  <a:spcPct val="100000"/>
                </a:lnSpc>
              </a:pPr>
              <a:t>8</a:t>
            </a:fld>
            <a:endParaRPr lang="en-GB" altLang="en-US" sz="1200" dirty="0">
              <a:solidFill>
                <a:srgbClr val="000000"/>
              </a:solidFill>
            </a:endParaRPr>
          </a:p>
        </p:txBody>
      </p:sp>
      <p:sp>
        <p:nvSpPr>
          <p:cNvPr id="11878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endParaRPr lang="en-US" altLang="en-US" dirty="0"/>
          </a:p>
        </p:txBody>
      </p:sp>
      <p:sp>
        <p:nvSpPr>
          <p:cNvPr id="118789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371600"/>
            <a:ext cx="8229600" cy="768096"/>
          </a:xfrm>
        </p:spPr>
        <p:txBody>
          <a:bodyPr/>
          <a:lstStyle>
            <a:lvl1pPr algn="ctr">
              <a:defRPr sz="4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12848"/>
            <a:ext cx="6400800" cy="539496"/>
          </a:xfrm>
        </p:spPr>
        <p:txBody>
          <a:bodyPr/>
          <a:lstStyle>
            <a:lvl1pPr marL="0" indent="0" algn="ctr">
              <a:buNone/>
              <a:defRPr sz="4000" b="1">
                <a:solidFill>
                  <a:srgbClr val="006600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0893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85000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268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7013" cy="5334000"/>
          </a:xfrm>
        </p:spPr>
        <p:txBody>
          <a:bodyPr/>
          <a:lstStyle>
            <a:lvl1pPr>
              <a:buSzPct val="85000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143000"/>
            <a:ext cx="4038600" cy="5334000"/>
          </a:xfrm>
        </p:spPr>
        <p:txBody>
          <a:bodyPr/>
          <a:lstStyle>
            <a:lvl1pPr>
              <a:buSzPct val="85000"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56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8270"/>
            <a:ext cx="7086600" cy="1005840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46180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93875"/>
            <a:ext cx="4041775" cy="46180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216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2388"/>
            <a:ext cx="7086600" cy="1006475"/>
          </a:xfrm>
        </p:spPr>
        <p:txBody>
          <a:bodyPr/>
          <a:lstStyle>
            <a:lvl1pPr>
              <a:defRPr sz="3600" b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6290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995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667000" y="52388"/>
            <a:ext cx="6477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8228013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the outline text format</a:t>
            </a:r>
          </a:p>
          <a:p>
            <a:pPr lvl="1"/>
            <a:r>
              <a:rPr lang="en-GB" altLang="en-US" dirty="0"/>
              <a:t>Second Outline Level</a:t>
            </a:r>
          </a:p>
          <a:p>
            <a:pPr lvl="2"/>
            <a:r>
              <a:rPr lang="en-GB" altLang="en-US" dirty="0"/>
              <a:t>Third Outline Level</a:t>
            </a:r>
          </a:p>
          <a:p>
            <a:pPr lvl="3"/>
            <a:r>
              <a:rPr lang="en-GB" altLang="en-US" dirty="0"/>
              <a:t>Fourth Outline Level</a:t>
            </a:r>
          </a:p>
          <a:p>
            <a:pPr lvl="4"/>
            <a:r>
              <a:rPr lang="en-GB" altLang="en-US" dirty="0"/>
              <a:t>Fifth Outline Level</a:t>
            </a:r>
          </a:p>
          <a:p>
            <a:pPr lvl="4"/>
            <a:r>
              <a:rPr lang="en-GB" altLang="en-US" dirty="0"/>
              <a:t>Sixth Outline Level</a:t>
            </a:r>
          </a:p>
          <a:p>
            <a:pPr lvl="4"/>
            <a:r>
              <a:rPr lang="en-GB" altLang="en-US" dirty="0"/>
              <a:t>Seventh Outline Level</a:t>
            </a:r>
          </a:p>
          <a:p>
            <a:pPr lvl="4"/>
            <a:r>
              <a:rPr lang="en-GB" altLang="en-US" dirty="0"/>
              <a:t>Eighth Outline Level</a:t>
            </a:r>
          </a:p>
          <a:p>
            <a:pPr lvl="4"/>
            <a:r>
              <a:rPr lang="en-GB" altLang="en-US" dirty="0"/>
              <a:t>Ninth Outline Level</a:t>
            </a:r>
          </a:p>
        </p:txBody>
      </p:sp>
      <p:grpSp>
        <p:nvGrpSpPr>
          <p:cNvPr id="1028" name="Group 3"/>
          <p:cNvGrpSpPr>
            <a:grpSpLocks/>
          </p:cNvGrpSpPr>
          <p:nvPr/>
        </p:nvGrpSpPr>
        <p:grpSpPr bwMode="auto">
          <a:xfrm>
            <a:off x="0" y="6553200"/>
            <a:ext cx="9144000" cy="309563"/>
            <a:chOff x="0" y="4128"/>
            <a:chExt cx="5760" cy="195"/>
          </a:xfrm>
        </p:grpSpPr>
        <p:sp>
          <p:nvSpPr>
            <p:cNvPr id="1031" name="Rectangle 4"/>
            <p:cNvSpPr>
              <a:spLocks noChangeArrowheads="1"/>
            </p:cNvSpPr>
            <p:nvPr/>
          </p:nvSpPr>
          <p:spPr bwMode="auto">
            <a:xfrm>
              <a:off x="0" y="4128"/>
              <a:ext cx="5760" cy="19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1pPr>
              <a:lvl2pPr marL="742950" indent="-28575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2pPr>
              <a:lvl3pPr marL="11430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3pPr>
              <a:lvl4pPr marL="16002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4pPr>
              <a:lvl5pPr marL="2057400" indent="-228600" eaLnBrk="0" hangingPunct="0"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5pPr>
              <a:lvl6pPr marL="25146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6pPr>
              <a:lvl7pPr marL="29718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7pPr>
              <a:lvl8pPr marL="34290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8pPr>
              <a:lvl9pPr marL="38862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defRPr>
                  <a:solidFill>
                    <a:schemeClr val="bg1"/>
                  </a:solidFill>
                  <a:latin typeface="Arial" charset="0"/>
                  <a:ea typeface="MS Gothic" pitchFamily="49" charset="-128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1034" name="Text Box 5"/>
            <p:cNvSpPr txBox="1">
              <a:spLocks noChangeArrowheads="1"/>
            </p:cNvSpPr>
            <p:nvPr/>
          </p:nvSpPr>
          <p:spPr bwMode="auto">
            <a:xfrm>
              <a:off x="144" y="4147"/>
              <a:ext cx="5040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1pPr>
              <a:lvl2pPr marL="742950" indent="-28575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2pPr>
              <a:lvl3pPr marL="11430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3pPr>
              <a:lvl4pPr marL="16002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4pPr>
              <a:lvl5pPr marL="2057400" indent="-228600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5pPr>
              <a:lvl6pPr marL="25146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6pPr>
              <a:lvl7pPr marL="29718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7pPr>
              <a:lvl8pPr marL="34290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8pPr>
              <a:lvl9pPr marL="3886200" indent="-228600" defTabSz="457200" eaLnBrk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pitchFamily="34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bg1"/>
                  </a:solidFill>
                  <a:latin typeface="Arial" pitchFamily="34" charset="0"/>
                  <a:ea typeface="MS Gothic" pitchFamily="49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ts val="750"/>
                </a:spcBef>
                <a:buClr>
                  <a:srgbClr val="FFFFFF"/>
                </a:buClr>
                <a:buFont typeface="Arial" pitchFamily="34" charset="0"/>
                <a:buNone/>
                <a:defRPr/>
              </a:pPr>
              <a:r>
                <a:rPr lang="en-GB" sz="1200" dirty="0">
                  <a:solidFill>
                    <a:srgbClr val="FFFFFF"/>
                  </a:solidFill>
                  <a:latin typeface="Calibri" panose="020F0502020204030204" pitchFamily="34" charset="0"/>
                </a:rPr>
                <a:t>Copyright © 2016 by McGraw-Hill Education. All rights reserved.</a:t>
              </a:r>
            </a:p>
          </p:txBody>
        </p:sp>
      </p:grpSp>
      <p:sp>
        <p:nvSpPr>
          <p:cNvPr id="1029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0668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ea typeface="MS Gothic" charset="0"/>
              <a:cs typeface="MS Gothic" charset="0"/>
            </a:endParaRPr>
          </a:p>
        </p:txBody>
      </p:sp>
      <p:sp>
        <p:nvSpPr>
          <p:cNvPr id="1032" name="Text Box 10"/>
          <p:cNvSpPr txBox="1">
            <a:spLocks noChangeArrowheads="1"/>
          </p:cNvSpPr>
          <p:nvPr userDrawn="1"/>
        </p:nvSpPr>
        <p:spPr bwMode="auto">
          <a:xfrm>
            <a:off x="0" y="0"/>
            <a:ext cx="1847850" cy="1069848"/>
          </a:xfrm>
          <a:prstGeom prst="rect">
            <a:avLst/>
          </a:prstGeom>
          <a:gradFill flip="none" rotWithShape="1">
            <a:gsLst>
              <a:gs pos="0">
                <a:srgbClr val="800000">
                  <a:shade val="30000"/>
                  <a:satMod val="115000"/>
                </a:srgbClr>
              </a:gs>
              <a:gs pos="50000">
                <a:srgbClr val="800000">
                  <a:shade val="67500"/>
                  <a:satMod val="115000"/>
                </a:srgbClr>
              </a:gs>
              <a:gs pos="100000">
                <a:srgbClr val="80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defRPr sz="2400">
                <a:solidFill>
                  <a:schemeClr val="bg1"/>
                </a:solidFill>
                <a:latin typeface="Arial" pitchFamily="34" charset="0"/>
                <a:ea typeface="MS Gothic" pitchFamily="49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sz="900" b="1" dirty="0">
                <a:latin typeface="Times New Roman" pitchFamily="18" charset="0"/>
              </a:rPr>
              <a:t>Mike Meyers</a:t>
            </a:r>
            <a:r>
              <a:rPr lang="en-US" altLang="en-US" sz="900" b="1" dirty="0">
                <a:latin typeface="Times New Roman" pitchFamily="18" charset="0"/>
              </a:rPr>
              <a:t>’</a:t>
            </a:r>
            <a:r>
              <a:rPr lang="en-US" sz="900" b="1" dirty="0">
                <a:latin typeface="Times New Roman" pitchFamily="18" charset="0"/>
              </a:rPr>
              <a:t> CompTIA A+</a:t>
            </a:r>
            <a:r>
              <a:rPr lang="en-US" sz="900" b="1" baseline="30000" dirty="0">
                <a:latin typeface="Times New Roman" pitchFamily="18" charset="0"/>
              </a:rPr>
              <a:t>®</a:t>
            </a:r>
            <a:r>
              <a:rPr lang="en-US" sz="900" b="1" dirty="0">
                <a:latin typeface="Times New Roman" pitchFamily="18" charset="0"/>
              </a:rPr>
              <a:t> Guide to</a:t>
            </a:r>
            <a:br>
              <a:rPr lang="en-US" sz="900" b="1" dirty="0">
                <a:latin typeface="Times New Roman" pitchFamily="18" charset="0"/>
              </a:rPr>
            </a:br>
            <a:r>
              <a:rPr lang="en-US" sz="1300" b="1" dirty="0">
                <a:latin typeface="Times New Roman" pitchFamily="18" charset="0"/>
              </a:rPr>
              <a:t>Managing and </a:t>
            </a:r>
            <a:br>
              <a:rPr lang="en-US" sz="1300" b="1" dirty="0">
                <a:latin typeface="Times New Roman" pitchFamily="18" charset="0"/>
              </a:rPr>
            </a:br>
            <a:r>
              <a:rPr lang="en-US" sz="1300" b="1" dirty="0">
                <a:latin typeface="Times New Roman" pitchFamily="18" charset="0"/>
              </a:rPr>
              <a:t>Troubleshooting PCs</a:t>
            </a:r>
            <a:r>
              <a:rPr lang="en-US" sz="1400" b="1" dirty="0">
                <a:latin typeface="Times New Roman" pitchFamily="18" charset="0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sz="800" b="1" dirty="0">
                <a:latin typeface="Times New Roman" pitchFamily="18" charset="0"/>
              </a:rPr>
              <a:t>Fifth Edition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286000" y="3125199"/>
            <a:ext cx="4572000" cy="60760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  <a:cs typeface="+mn-cs"/>
              </a:rPr>
              <a:t>Copyright © 2016 by McGraw-Hill Education. All rights reserved.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4" r:id="rId4"/>
    <p:sldLayoutId id="2147483655" r:id="rId5"/>
    <p:sldLayoutId id="2147483656" r:id="rId6"/>
  </p:sldLayoutIdLst>
  <p:txStyles>
    <p:titleStyle>
      <a:lvl1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+mj-lt"/>
          <a:ea typeface="+mj-ea"/>
          <a:cs typeface="MS Gothic" charset="0"/>
        </a:defRPr>
      </a:lvl1pPr>
      <a:lvl2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2pPr>
      <a:lvl3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3pPr>
      <a:lvl4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4pPr>
      <a:lvl5pPr algn="l" defTabSz="457200" rtl="0" eaLnBrk="0" fontAlgn="base" hangingPunct="0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  <a:cs typeface="MS Gothic" charset="0"/>
        </a:defRPr>
      </a:lvl5pPr>
      <a:lvl6pPr marL="4572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6pPr>
      <a:lvl7pPr marL="9144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7pPr>
      <a:lvl8pPr marL="13716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8pPr>
      <a:lvl9pPr marL="1828800" algn="l" defTabSz="457200" rtl="0" fontAlgn="base">
        <a:lnSpc>
          <a:spcPct val="101000"/>
        </a:lnSpc>
        <a:spcBef>
          <a:spcPct val="0"/>
        </a:spcBef>
        <a:spcAft>
          <a:spcPct val="0"/>
        </a:spcAft>
        <a:buClr>
          <a:srgbClr val="FFFFFF"/>
        </a:buClr>
        <a:buSzPct val="100000"/>
        <a:buFont typeface="Verdana" pitchFamily="34" charset="0"/>
        <a:defRPr sz="3000" b="1">
          <a:solidFill>
            <a:srgbClr val="FFFFFF"/>
          </a:solidFill>
          <a:latin typeface="Verdana" pitchFamily="34" charset="0"/>
          <a:ea typeface="MS Gothic" pitchFamily="49" charset="-128"/>
        </a:defRPr>
      </a:lvl9pPr>
    </p:titleStyle>
    <p:bodyStyle>
      <a:lvl1pPr marL="341313" indent="-341313" algn="l" defTabSz="457200" rtl="0" eaLnBrk="0" fontAlgn="base" hangingPunct="0">
        <a:lnSpc>
          <a:spcPct val="101000"/>
        </a:lnSpc>
        <a:spcBef>
          <a:spcPts val="650"/>
        </a:spcBef>
        <a:spcAft>
          <a:spcPct val="0"/>
        </a:spcAft>
        <a:buClr>
          <a:srgbClr val="000000"/>
        </a:buClr>
        <a:buSzPct val="85000"/>
        <a:buFont typeface="Verdana" pitchFamily="34" charset="0"/>
        <a:buChar char="•"/>
        <a:defRPr sz="3200" b="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1363" indent="-284163" algn="l" defTabSz="457200" rtl="0" eaLnBrk="0" fontAlgn="base" hangingPunct="0">
        <a:lnSpc>
          <a:spcPct val="101000"/>
        </a:lnSpc>
        <a:spcBef>
          <a:spcPts val="550"/>
        </a:spcBef>
        <a:spcAft>
          <a:spcPct val="0"/>
        </a:spcAft>
        <a:buClr>
          <a:srgbClr val="006600"/>
        </a:buClr>
        <a:buSzPct val="85000"/>
        <a:buFont typeface="Verdana" pitchFamily="34" charset="0"/>
        <a:buChar char="–"/>
        <a:defRPr sz="2800">
          <a:solidFill>
            <a:srgbClr val="0066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0" fontAlgn="base" hangingPunct="0">
        <a:lnSpc>
          <a:spcPct val="101000"/>
        </a:lnSpc>
        <a:spcBef>
          <a:spcPts val="450"/>
        </a:spcBef>
        <a:spcAft>
          <a:spcPct val="0"/>
        </a:spcAft>
        <a:buClr>
          <a:srgbClr val="663300"/>
        </a:buClr>
        <a:buSzPct val="85000"/>
        <a:buFont typeface="Verdana" pitchFamily="34" charset="0"/>
        <a:buChar char="•"/>
        <a:defRPr sz="2400">
          <a:solidFill>
            <a:srgbClr val="6633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0" fontAlgn="base" hangingPunct="0">
        <a:lnSpc>
          <a:spcPct val="101000"/>
        </a:lnSpc>
        <a:spcBef>
          <a:spcPts val="45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–"/>
        <a:defRPr sz="240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0" fontAlgn="base" hangingPunct="0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6pPr>
      <a:lvl7pPr marL="29718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7pPr>
      <a:lvl8pPr marL="34290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8pPr>
      <a:lvl9pPr marL="38862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5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5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8458200" cy="768096"/>
          </a:xfrm>
        </p:spPr>
        <p:txBody>
          <a:bodyPr/>
          <a:lstStyle/>
          <a:p>
            <a:r>
              <a:rPr lang="en-GB" altLang="en-US" sz="4400" dirty="0"/>
              <a:t>Securing Computers</a:t>
            </a:r>
            <a:endParaRPr lang="en-US" sz="4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2212848"/>
            <a:ext cx="6400800" cy="685800"/>
          </a:xfrm>
        </p:spPr>
        <p:txBody>
          <a:bodyPr/>
          <a:lstStyle/>
          <a:p>
            <a:r>
              <a:rPr lang="en-GB" altLang="en-US" sz="4000" dirty="0"/>
              <a:t>Chapter 28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86378" y="3200400"/>
            <a:ext cx="4295422" cy="2743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Crash/Hardware Failure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Computers can and will fail.</a:t>
            </a:r>
          </a:p>
          <a:p>
            <a:pPr lvl="1"/>
            <a:r>
              <a:rPr lang="en-US" dirty="0"/>
              <a:t>Failures happen at inopportune times.</a:t>
            </a:r>
          </a:p>
          <a:p>
            <a:pPr lvl="1"/>
            <a:r>
              <a:rPr lang="en-US" dirty="0"/>
              <a:t>Hard drives crash.</a:t>
            </a:r>
          </a:p>
          <a:p>
            <a:pPr lvl="1"/>
            <a:r>
              <a:rPr lang="en-US" dirty="0"/>
              <a:t>Power fails.</a:t>
            </a:r>
          </a:p>
          <a:p>
            <a:r>
              <a:rPr lang="en-US" dirty="0"/>
              <a:t>Create redundancy in areas prone to failure.</a:t>
            </a:r>
          </a:p>
          <a:p>
            <a:r>
              <a:rPr lang="en-US" dirty="0"/>
              <a:t>Maintain backups.</a:t>
            </a:r>
          </a:p>
        </p:txBody>
      </p:sp>
    </p:spTree>
    <p:extLst>
      <p:ext uri="{BB962C8B-B14F-4D97-AF65-F5344CB8AC3E}">
        <p14:creationId xmlns:p14="http://schemas.microsoft.com/office/powerpoint/2010/main" val="78360092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Authentication and Encryption</a:t>
            </a:r>
            <a:endParaRPr lang="en-US" altLang="en-US" dirty="0"/>
          </a:p>
        </p:txBody>
      </p:sp>
      <p:sp>
        <p:nvSpPr>
          <p:cNvPr id="102403" name="Tex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Firewalls cannot stop interceptor hackers who monitor traffic on the Internet looking for vulnerabilities.</a:t>
            </a:r>
          </a:p>
          <a:p>
            <a:pPr lvl="1"/>
            <a:r>
              <a:rPr lang="en-US" altLang="en-US" dirty="0"/>
              <a:t>Turn to </a:t>
            </a:r>
            <a:r>
              <a:rPr lang="en-US" altLang="en-US" dirty="0">
                <a:solidFill>
                  <a:srgbClr val="C00000"/>
                </a:solidFill>
              </a:rPr>
              <a:t>encryption</a:t>
            </a:r>
            <a:r>
              <a:rPr lang="en-US" altLang="en-US" dirty="0"/>
              <a:t> to make packets unreadable.</a:t>
            </a:r>
            <a:endParaRPr lang="en-US" dirty="0"/>
          </a:p>
          <a:p>
            <a:r>
              <a:rPr lang="en-US" dirty="0"/>
              <a:t>In a local network, authentication and encryption are usually handled by the OS.</a:t>
            </a:r>
          </a:p>
          <a:p>
            <a:pPr lvl="1"/>
            <a:r>
              <a:rPr lang="en-US" altLang="en-US" dirty="0"/>
              <a:t>Standard encryption methods such as MIT’s </a:t>
            </a:r>
            <a:r>
              <a:rPr lang="en-US" altLang="en-US" dirty="0">
                <a:solidFill>
                  <a:srgbClr val="C00000"/>
                </a:solidFill>
              </a:rPr>
              <a:t>Kerberos</a:t>
            </a:r>
            <a:r>
              <a:rPr lang="en-US" altLang="en-US" dirty="0"/>
              <a:t> works well, even in mixed networks.</a:t>
            </a:r>
          </a:p>
        </p:txBody>
      </p:sp>
    </p:spTree>
    <p:extLst>
      <p:ext uri="{BB962C8B-B14F-4D97-AF65-F5344CB8AC3E}">
        <p14:creationId xmlns:p14="http://schemas.microsoft.com/office/powerpoint/2010/main" val="13322870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Encryption</a:t>
            </a:r>
            <a:endParaRPr lang="en-US" altLang="en-US" dirty="0"/>
          </a:p>
        </p:txBody>
      </p:sp>
      <p:sp>
        <p:nvSpPr>
          <p:cNvPr id="103427" name="Tex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Data encryption</a:t>
            </a:r>
          </a:p>
          <a:p>
            <a:pPr lvl="1"/>
            <a:r>
              <a:rPr lang="en-US" altLang="en-US" dirty="0"/>
              <a:t>Numerous ways to encrypt network data</a:t>
            </a:r>
          </a:p>
          <a:p>
            <a:pPr lvl="2"/>
            <a:r>
              <a:rPr lang="en-GB" altLang="en-US" dirty="0"/>
              <a:t>Microsoft’s encryption method of choice is </a:t>
            </a:r>
            <a:r>
              <a:rPr lang="en-GB" altLang="en-US" dirty="0">
                <a:solidFill>
                  <a:srgbClr val="C00000"/>
                </a:solidFill>
              </a:rPr>
              <a:t>IPSec</a:t>
            </a:r>
            <a:r>
              <a:rPr lang="en-GB" altLang="en-US" dirty="0"/>
              <a:t> (derived from IP security).</a:t>
            </a:r>
          </a:p>
          <a:p>
            <a:r>
              <a:rPr lang="en-GB" altLang="en-US" dirty="0"/>
              <a:t>Application encryption</a:t>
            </a:r>
          </a:p>
          <a:p>
            <a:pPr lvl="1" eaLnBrk="1" hangingPunct="1"/>
            <a:r>
              <a:rPr lang="en-US" altLang="en-US" dirty="0">
                <a:solidFill>
                  <a:srgbClr val="C00000"/>
                </a:solidFill>
              </a:rPr>
              <a:t>Secure Sockets Layer (SSL)</a:t>
            </a:r>
          </a:p>
          <a:p>
            <a:pPr lvl="1" eaLnBrk="1" hangingPunct="1"/>
            <a:r>
              <a:rPr lang="en-US" altLang="en-US" dirty="0">
                <a:solidFill>
                  <a:srgbClr val="C00000"/>
                </a:solidFill>
              </a:rPr>
              <a:t>Transport Layer Security (TSL)</a:t>
            </a:r>
          </a:p>
          <a:p>
            <a:pPr lvl="1" eaLnBrk="1" hangingPunct="1"/>
            <a:r>
              <a:rPr lang="en-US" altLang="en-US" dirty="0">
                <a:solidFill>
                  <a:srgbClr val="C00000"/>
                </a:solidFill>
              </a:rPr>
              <a:t>HTTPS</a:t>
            </a:r>
            <a:r>
              <a:rPr lang="en-US" altLang="en-US" dirty="0"/>
              <a:t> (HTTP over TLS)</a:t>
            </a:r>
          </a:p>
        </p:txBody>
      </p:sp>
    </p:spTree>
    <p:extLst>
      <p:ext uri="{BB962C8B-B14F-4D97-AF65-F5344CB8AC3E}">
        <p14:creationId xmlns:p14="http://schemas.microsoft.com/office/powerpoint/2010/main" val="2649456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Encryption (</a:t>
            </a:r>
            <a:r>
              <a:rPr lang="en-GB" altLang="en-US" i="1" dirty="0"/>
              <a:t>continued</a:t>
            </a:r>
            <a:r>
              <a:rPr lang="en-GB" altLang="en-US" dirty="0"/>
              <a:t>)</a:t>
            </a:r>
            <a:endParaRPr lang="en-US" altLang="en-US" dirty="0"/>
          </a:p>
        </p:txBody>
      </p:sp>
      <p:sp>
        <p:nvSpPr>
          <p:cNvPr id="105475" name="TextBox 4"/>
          <p:cNvSpPr txBox="1">
            <a:spLocks noChangeArrowheads="1"/>
          </p:cNvSpPr>
          <p:nvPr/>
        </p:nvSpPr>
        <p:spPr bwMode="auto">
          <a:xfrm>
            <a:off x="2846624" y="5593632"/>
            <a:ext cx="3450753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28.38  A secure Web site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7652" y="1576039"/>
            <a:ext cx="4888695" cy="385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5447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Encryption (</a:t>
            </a:r>
            <a:r>
              <a:rPr lang="en-GB" altLang="en-US" i="1" dirty="0"/>
              <a:t>continued</a:t>
            </a:r>
            <a:r>
              <a:rPr lang="en-GB" altLang="en-US" dirty="0"/>
              <a:t>)</a:t>
            </a:r>
            <a:endParaRPr lang="en-US" altLang="en-US" dirty="0"/>
          </a:p>
        </p:txBody>
      </p:sp>
      <p:sp>
        <p:nvSpPr>
          <p:cNvPr id="103427" name="Tex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Both the Web server and your browser  must encrypt and decrypt each other’s data to make a secure connection.</a:t>
            </a:r>
          </a:p>
          <a:p>
            <a:pPr lvl="1"/>
            <a:r>
              <a:rPr lang="en-US" altLang="en-US" dirty="0"/>
              <a:t>Public keys are sent in the form of a </a:t>
            </a:r>
            <a:r>
              <a:rPr lang="en-US" altLang="en-US" dirty="0">
                <a:solidFill>
                  <a:srgbClr val="C00000"/>
                </a:solidFill>
              </a:rPr>
              <a:t>digital certificate</a:t>
            </a:r>
            <a:r>
              <a:rPr lang="en-US" altLang="en-US" dirty="0"/>
              <a:t>.</a:t>
            </a:r>
          </a:p>
          <a:p>
            <a:pPr lvl="1"/>
            <a:r>
              <a:rPr lang="en-US" altLang="en-US" dirty="0"/>
              <a:t>This certificate is signed by a trusted </a:t>
            </a:r>
            <a:r>
              <a:rPr lang="en-US" altLang="en-US" dirty="0">
                <a:solidFill>
                  <a:srgbClr val="C00000"/>
                </a:solidFill>
              </a:rPr>
              <a:t>certificate authority (CA)</a:t>
            </a:r>
            <a:r>
              <a:rPr lang="en-US" altLang="en-US" dirty="0"/>
              <a:t>.</a:t>
            </a:r>
          </a:p>
          <a:p>
            <a:pPr lvl="1"/>
            <a:r>
              <a:rPr lang="en-US" altLang="en-US" dirty="0"/>
              <a:t>Your Web browser has a built-in list of trusted authorities, referred to as a </a:t>
            </a:r>
            <a:r>
              <a:rPr lang="en-US" altLang="en-US" dirty="0">
                <a:solidFill>
                  <a:srgbClr val="C00000"/>
                </a:solidFill>
              </a:rPr>
              <a:t>trusted root CA</a:t>
            </a:r>
            <a:r>
              <a:rPr lang="en-US" altLang="en-US" dirty="0"/>
              <a:t>.</a:t>
            </a:r>
          </a:p>
          <a:p>
            <a:pPr lvl="1"/>
            <a:r>
              <a:rPr lang="en-US" altLang="en-US" dirty="0"/>
              <a:t>If your browser sees a suspicious certificate, you are warned and asked if you wish to accept it.</a:t>
            </a:r>
          </a:p>
        </p:txBody>
      </p:sp>
    </p:spTree>
    <p:extLst>
      <p:ext uri="{BB962C8B-B14F-4D97-AF65-F5344CB8AC3E}">
        <p14:creationId xmlns:p14="http://schemas.microsoft.com/office/powerpoint/2010/main" val="1857715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Encryption (</a:t>
            </a:r>
            <a:r>
              <a:rPr lang="en-GB" altLang="en-US" i="1" dirty="0"/>
              <a:t>continued</a:t>
            </a:r>
            <a:r>
              <a:rPr lang="en-GB" altLang="en-US" dirty="0"/>
              <a:t>)</a:t>
            </a:r>
            <a:endParaRPr lang="en-US" altLang="en-US" dirty="0"/>
          </a:p>
        </p:txBody>
      </p:sp>
      <p:sp>
        <p:nvSpPr>
          <p:cNvPr id="106500" name="TextBox 4"/>
          <p:cNvSpPr txBox="1">
            <a:spLocks noChangeArrowheads="1"/>
          </p:cNvSpPr>
          <p:nvPr/>
        </p:nvSpPr>
        <p:spPr bwMode="auto">
          <a:xfrm>
            <a:off x="2818924" y="5136432"/>
            <a:ext cx="3506153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28.39  Trusted authorities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076" y="2049254"/>
            <a:ext cx="4117848" cy="295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31707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Encryption (</a:t>
            </a:r>
            <a:r>
              <a:rPr lang="en-GB" altLang="en-US" i="1" dirty="0"/>
              <a:t>continued</a:t>
            </a:r>
            <a:r>
              <a:rPr lang="en-GB" altLang="en-US" dirty="0"/>
              <a:t>)</a:t>
            </a:r>
            <a:endParaRPr lang="en-US" altLang="en-US" dirty="0"/>
          </a:p>
        </p:txBody>
      </p:sp>
      <p:sp>
        <p:nvSpPr>
          <p:cNvPr id="107523" name="TextBox 4"/>
          <p:cNvSpPr txBox="1">
            <a:spLocks noChangeArrowheads="1"/>
          </p:cNvSpPr>
          <p:nvPr/>
        </p:nvSpPr>
        <p:spPr bwMode="auto">
          <a:xfrm>
            <a:off x="2774072" y="5990772"/>
            <a:ext cx="3595856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28.40  Incoming certificate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727" y="1295400"/>
            <a:ext cx="440654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0989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Encryption (</a:t>
            </a:r>
            <a:r>
              <a:rPr lang="en-GB" altLang="en-US" i="1" dirty="0"/>
              <a:t>continued</a:t>
            </a:r>
            <a:r>
              <a:rPr lang="en-GB" altLang="en-US" dirty="0"/>
              <a:t>)</a:t>
            </a:r>
            <a:endParaRPr lang="en-US" altLang="en-US" dirty="0"/>
          </a:p>
        </p:txBody>
      </p:sp>
      <p:sp>
        <p:nvSpPr>
          <p:cNvPr id="108547" name="TextBox 4"/>
          <p:cNvSpPr txBox="1">
            <a:spLocks noChangeArrowheads="1"/>
          </p:cNvSpPr>
          <p:nvPr/>
        </p:nvSpPr>
        <p:spPr bwMode="auto">
          <a:xfrm>
            <a:off x="2514600" y="5602069"/>
            <a:ext cx="4114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fr-FR" altLang="en-US" dirty="0">
                <a:solidFill>
                  <a:schemeClr val="tx1"/>
                </a:solidFill>
              </a:rPr>
              <a:t>Figure 28.41  Internet Options Content tab in Internet Explorer</a:t>
            </a:r>
            <a:endParaRPr lang="en-US" altLang="en-US" dirty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964652" y="1409346"/>
            <a:ext cx="3214697" cy="4092786"/>
            <a:chOff x="2964652" y="1217477"/>
            <a:chExt cx="3214697" cy="409278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64652" y="1217477"/>
              <a:ext cx="3214697" cy="4092786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 bwMode="auto">
            <a:xfrm>
              <a:off x="3258456" y="2118942"/>
              <a:ext cx="1005840" cy="274320"/>
            </a:xfrm>
            <a:prstGeom prst="ellipse">
              <a:avLst/>
            </a:prstGeom>
            <a:noFill/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321421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Wireless Issues</a:t>
            </a:r>
          </a:p>
        </p:txBody>
      </p:sp>
      <p:sp>
        <p:nvSpPr>
          <p:cNvPr id="1095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Set up wireless encryption (WPA/WPA2).</a:t>
            </a:r>
          </a:p>
          <a:p>
            <a:r>
              <a:rPr lang="en-US" altLang="en-US" dirty="0"/>
              <a:t>Disable DHCP and use static IP addresses.</a:t>
            </a:r>
          </a:p>
          <a:p>
            <a:pPr lvl="1"/>
            <a:r>
              <a:rPr lang="en-US" altLang="en-US" dirty="0"/>
              <a:t>If DHCP is needed, limit the number of addresses.</a:t>
            </a:r>
          </a:p>
          <a:p>
            <a:r>
              <a:rPr lang="en-US" altLang="en-US" dirty="0"/>
              <a:t>Change WAP’s SSID from the default.</a:t>
            </a:r>
          </a:p>
          <a:p>
            <a:r>
              <a:rPr lang="en-US" altLang="en-US" dirty="0"/>
              <a:t>Filter by MAC address.</a:t>
            </a:r>
          </a:p>
          <a:p>
            <a:r>
              <a:rPr lang="en-US" altLang="en-US" dirty="0"/>
              <a:t>Change default user name and password.</a:t>
            </a:r>
          </a:p>
          <a:p>
            <a:r>
              <a:rPr lang="en-US" altLang="en-US" dirty="0"/>
              <a:t>Update firmware as needed.</a:t>
            </a:r>
          </a:p>
          <a:p>
            <a:r>
              <a:rPr lang="en-US" altLang="en-US" dirty="0"/>
              <a:t>Enable the WAP’s firewall settings.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4156309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Wireless Issues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1095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Configure SOHO router NAT/DNAT settings </a:t>
            </a:r>
          </a:p>
          <a:p>
            <a:r>
              <a:rPr lang="en-US" dirty="0"/>
              <a:t>Use SOHO router content filtering/parental controls.</a:t>
            </a:r>
          </a:p>
          <a:p>
            <a:r>
              <a:rPr lang="en-US" dirty="0"/>
              <a:t>Consider physical security of SOHO router.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03778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Physical Theft and Malware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Protect your systems physically.</a:t>
            </a:r>
          </a:p>
          <a:p>
            <a:pPr lvl="1"/>
            <a:r>
              <a:rPr lang="en-US" altLang="en-US" dirty="0"/>
              <a:t>The best network software security measures are useless if systems not physically protected.</a:t>
            </a:r>
          </a:p>
          <a:p>
            <a:r>
              <a:rPr lang="en-US" altLang="en-US" dirty="0"/>
              <a:t>Malware presents a threat.</a:t>
            </a:r>
          </a:p>
          <a:p>
            <a:pPr lvl="1"/>
            <a:r>
              <a:rPr lang="en-US" altLang="en-US" dirty="0"/>
              <a:t>Networks are efficient vehicles for transmitting viruses.</a:t>
            </a:r>
          </a:p>
          <a:p>
            <a:pPr lvl="1"/>
            <a:r>
              <a:rPr lang="en-US" altLang="en-US" dirty="0"/>
              <a:t>In addition to Internet attacks, users’ optical disks and USB drives are sources of malicious software attacks.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0092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Environmental Threats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Power</a:t>
            </a:r>
          </a:p>
          <a:p>
            <a:pPr lvl="1"/>
            <a:r>
              <a:rPr lang="en-US" altLang="en-US" dirty="0"/>
              <a:t>Surge suppressors and uninterruptible power supplies (UPSs) are important protective measures.</a:t>
            </a:r>
          </a:p>
          <a:p>
            <a:r>
              <a:rPr lang="en-US" altLang="en-US" dirty="0">
                <a:solidFill>
                  <a:srgbClr val="C00000"/>
                </a:solidFill>
              </a:rPr>
              <a:t>Environmental controls</a:t>
            </a:r>
          </a:p>
          <a:p>
            <a:pPr lvl="1"/>
            <a:r>
              <a:rPr lang="en-US" altLang="en-US" dirty="0"/>
              <a:t>Protect servers and workstations from the impacts of excessive heat, dust, and humidity.</a:t>
            </a:r>
          </a:p>
          <a:p>
            <a:pPr lvl="1"/>
            <a:r>
              <a:rPr lang="en-US" altLang="en-US" dirty="0"/>
              <a:t>Environmental controls include air conditioning, proper ventilation, air filtration, and temperature and humidity monitoring.</a:t>
            </a:r>
          </a:p>
        </p:txBody>
      </p:sp>
    </p:spTree>
    <p:extLst>
      <p:ext uri="{BB962C8B-B14F-4D97-AF65-F5344CB8AC3E}">
        <p14:creationId xmlns:p14="http://schemas.microsoft.com/office/powerpoint/2010/main" val="405082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Environmental Threats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13315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12863" y="2698032"/>
            <a:ext cx="6518275" cy="1323975"/>
          </a:xfrm>
        </p:spPr>
      </p:pic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3216501" y="4298232"/>
            <a:ext cx="2775119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Figure 28.1  UPS on rack</a:t>
            </a:r>
          </a:p>
        </p:txBody>
      </p:sp>
    </p:spTree>
    <p:extLst>
      <p:ext uri="{BB962C8B-B14F-4D97-AF65-F5344CB8AC3E}">
        <p14:creationId xmlns:p14="http://schemas.microsoft.com/office/powerpoint/2010/main" val="1011051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Environmental Threats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Dirty air</a:t>
            </a:r>
          </a:p>
          <a:p>
            <a:pPr lvl="1"/>
            <a:r>
              <a:rPr lang="en-US" altLang="en-US" dirty="0"/>
              <a:t>Dust and debris can harm electronic components.</a:t>
            </a:r>
          </a:p>
          <a:p>
            <a:pPr lvl="1"/>
            <a:r>
              <a:rPr lang="en-US" altLang="en-US" dirty="0"/>
              <a:t>Air conditioning systems in buildings do a good job of removing airborne dirt.</a:t>
            </a:r>
          </a:p>
          <a:p>
            <a:pPr lvl="1"/>
            <a:r>
              <a:rPr lang="en-US" altLang="en-US" dirty="0"/>
              <a:t>All electronic components get dirty over time.</a:t>
            </a:r>
          </a:p>
          <a:p>
            <a:pPr lvl="1"/>
            <a:r>
              <a:rPr lang="en-US" altLang="en-US" dirty="0"/>
              <a:t>Use either compressed air or a nonstatic vacuum to clean components.</a:t>
            </a:r>
          </a:p>
          <a:p>
            <a:pPr lvl="1"/>
            <a:r>
              <a:rPr lang="en-US" altLang="en-US" dirty="0"/>
              <a:t>Another option is to enclose a system in a dust shield.</a:t>
            </a:r>
          </a:p>
          <a:p>
            <a:pPr lvl="2"/>
            <a:r>
              <a:rPr lang="en-US" altLang="en-US" dirty="0"/>
              <a:t>Dust shields come complete with their own filters.</a:t>
            </a:r>
          </a:p>
        </p:txBody>
      </p:sp>
    </p:spTree>
    <p:extLst>
      <p:ext uri="{BB962C8B-B14F-4D97-AF65-F5344CB8AC3E}">
        <p14:creationId xmlns:p14="http://schemas.microsoft.com/office/powerpoint/2010/main" val="3962768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Environmental Threats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Temperature and humidity are important considerations.</a:t>
            </a:r>
          </a:p>
          <a:p>
            <a:pPr lvl="1"/>
            <a:r>
              <a:rPr lang="en-US" altLang="en-US" dirty="0"/>
              <a:t>Most computers are designed to operate around 22</a:t>
            </a: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°</a:t>
            </a:r>
            <a:r>
              <a:rPr lang="en-US" altLang="en-US" dirty="0"/>
              <a:t>C (72</a:t>
            </a:r>
            <a:r>
              <a:rPr lang="en-US" altLang="en-US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°</a:t>
            </a:r>
            <a:r>
              <a:rPr lang="en-US" altLang="en-US" dirty="0"/>
              <a:t>F) with relative humidity in the 30 to 40 percent range.</a:t>
            </a:r>
          </a:p>
          <a:p>
            <a:pPr lvl="1"/>
            <a:r>
              <a:rPr lang="en-US" altLang="en-US" dirty="0"/>
              <a:t>Colder and dryer air is better for computers.</a:t>
            </a:r>
          </a:p>
          <a:p>
            <a:pPr lvl="1"/>
            <a:r>
              <a:rPr lang="en-US" altLang="en-US" dirty="0"/>
              <a:t>Ensure air ducts are free from obstructions. </a:t>
            </a:r>
          </a:p>
          <a:p>
            <a:pPr lvl="1"/>
            <a:r>
              <a:rPr lang="en-US" altLang="en-US" dirty="0"/>
              <a:t>Prevent equipment from being closed off from proper ventilation.</a:t>
            </a:r>
          </a:p>
          <a:p>
            <a:pPr lvl="1"/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10559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Environmental Threats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16387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15369" y="1676400"/>
            <a:ext cx="4513263" cy="3778250"/>
          </a:xfrm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3402449" y="5638800"/>
            <a:ext cx="2339102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28.2  Dirty fan</a:t>
            </a:r>
          </a:p>
        </p:txBody>
      </p:sp>
    </p:spTree>
    <p:extLst>
      <p:ext uri="{BB962C8B-B14F-4D97-AF65-F5344CB8AC3E}">
        <p14:creationId xmlns:p14="http://schemas.microsoft.com/office/powerpoint/2010/main" val="16777177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Environmental Threats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17412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6000" y="1524000"/>
            <a:ext cx="4572000" cy="4051300"/>
          </a:xfrm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1645558" y="5715000"/>
            <a:ext cx="5968365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28.3  Air-conditioning vent in a small server closet</a:t>
            </a:r>
          </a:p>
        </p:txBody>
      </p:sp>
    </p:spTree>
    <p:extLst>
      <p:ext uri="{BB962C8B-B14F-4D97-AF65-F5344CB8AC3E}">
        <p14:creationId xmlns:p14="http://schemas.microsoft.com/office/powerpoint/2010/main" val="24344636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Environmental Threats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Toxic materials</a:t>
            </a:r>
          </a:p>
          <a:p>
            <a:pPr lvl="1"/>
            <a:r>
              <a:rPr lang="en-US" altLang="en-US" dirty="0"/>
              <a:t>Every office has chemicals that can be stored, spilled, or dumped.</a:t>
            </a:r>
          </a:p>
          <a:p>
            <a:pPr lvl="1"/>
            <a:r>
              <a:rPr lang="en-US" altLang="en-US" dirty="0"/>
              <a:t>If something unfamiliar spills, refer to the Material Safety Data Sheet (MSDS) for proper handling and disposal procedures.</a:t>
            </a:r>
          </a:p>
          <a:p>
            <a:pPr lvl="1"/>
            <a:r>
              <a:rPr lang="en-US" altLang="en-US" dirty="0"/>
              <a:t>Always comply with local government regulations when dealing with chemicals.</a:t>
            </a:r>
          </a:p>
          <a:p>
            <a:pPr lvl="2"/>
            <a:r>
              <a:rPr lang="en-US" altLang="en-US" dirty="0"/>
              <a:t>Including batteries and metals on circuit boards</a:t>
            </a:r>
          </a:p>
          <a:p>
            <a:endParaRPr lang="en-US" altLang="en-US" dirty="0"/>
          </a:p>
          <a:p>
            <a:pPr lvl="1"/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09785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Security Concepts and Technologies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Strategic and tactical goals</a:t>
            </a:r>
          </a:p>
          <a:p>
            <a:pPr lvl="1" eaLnBrk="1" hangingPunct="1"/>
            <a:r>
              <a:rPr lang="en-US" altLang="en-US" dirty="0"/>
              <a:t>Understand the big picture and available technologies for security.</a:t>
            </a:r>
          </a:p>
          <a:p>
            <a:pPr lvl="1" eaLnBrk="1" hangingPunct="1"/>
            <a:r>
              <a:rPr lang="en-US" altLang="en-US" dirty="0"/>
              <a:t>Know the specific tools for securing resources on the network.</a:t>
            </a:r>
          </a:p>
          <a:p>
            <a:pPr eaLnBrk="1" hangingPunct="1"/>
            <a:r>
              <a:rPr lang="en-US" altLang="en-US" dirty="0"/>
              <a:t>Concept and technology areas</a:t>
            </a:r>
          </a:p>
          <a:p>
            <a:pPr lvl="1" eaLnBrk="1" hangingPunct="1"/>
            <a:r>
              <a:rPr lang="en-US" altLang="en-US" dirty="0"/>
              <a:t>Access control</a:t>
            </a:r>
          </a:p>
          <a:p>
            <a:pPr lvl="1" eaLnBrk="1" hangingPunct="1"/>
            <a:r>
              <a:rPr lang="en-US" altLang="en-US" dirty="0"/>
              <a:t>Data classification and compliance</a:t>
            </a:r>
          </a:p>
          <a:p>
            <a:pPr lvl="1" eaLnBrk="1" hangingPunct="1"/>
            <a:r>
              <a:rPr lang="en-US" altLang="en-US" dirty="0"/>
              <a:t>Reporting</a:t>
            </a:r>
          </a:p>
        </p:txBody>
      </p:sp>
    </p:spTree>
    <p:extLst>
      <p:ext uri="{BB962C8B-B14F-4D97-AF65-F5344CB8AC3E}">
        <p14:creationId xmlns:p14="http://schemas.microsoft.com/office/powerpoint/2010/main" val="4281469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Overview</a:t>
            </a:r>
            <a:endParaRPr lang="en-US" altLang="en-US" dirty="0"/>
          </a:p>
        </p:txBody>
      </p:sp>
      <p:sp>
        <p:nvSpPr>
          <p:cNvPr id="3075" name="Tex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In this chapter, you will learn how to:</a:t>
            </a:r>
          </a:p>
          <a:p>
            <a:pPr lvl="1"/>
            <a:r>
              <a:rPr lang="en-GB" altLang="en-US" dirty="0"/>
              <a:t>Explain the threats to your computers and data</a:t>
            </a:r>
            <a:endParaRPr lang="en-US" altLang="en-US" dirty="0"/>
          </a:p>
          <a:p>
            <a:pPr lvl="1"/>
            <a:r>
              <a:rPr lang="en-GB" altLang="en-US" dirty="0"/>
              <a:t>Describe key security concepts and technologies</a:t>
            </a:r>
            <a:endParaRPr lang="en-US" altLang="en-US" dirty="0"/>
          </a:p>
          <a:p>
            <a:pPr lvl="1"/>
            <a:r>
              <a:rPr lang="en-GB" altLang="en-US" dirty="0"/>
              <a:t>Explain how to protect computers from network threats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633436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Access control</a:t>
            </a:r>
            <a:r>
              <a:rPr lang="en-US" dirty="0"/>
              <a:t>—the p</a:t>
            </a:r>
            <a:r>
              <a:rPr lang="en-US" altLang="en-US" dirty="0"/>
              <a:t>rocess of controlling access to data, </a:t>
            </a:r>
            <a:r>
              <a:rPr lang="en-US" dirty="0"/>
              <a:t>programs, and other computing resources—</a:t>
            </a:r>
            <a:r>
              <a:rPr lang="en-US" altLang="en-US" dirty="0"/>
              <a:t>is composed of four interlinked areas:</a:t>
            </a:r>
          </a:p>
          <a:p>
            <a:pPr lvl="1"/>
            <a:r>
              <a:rPr lang="en-US" altLang="en-US" dirty="0"/>
              <a:t>Physical security</a:t>
            </a:r>
          </a:p>
          <a:p>
            <a:pPr lvl="1"/>
            <a:r>
              <a:rPr lang="en-US" altLang="en-US" dirty="0"/>
              <a:t>Authentication</a:t>
            </a:r>
          </a:p>
          <a:p>
            <a:pPr lvl="1"/>
            <a:r>
              <a:rPr lang="en-US" altLang="en-US" dirty="0"/>
              <a:t>Users and groups</a:t>
            </a:r>
          </a:p>
          <a:p>
            <a:pPr lvl="1"/>
            <a:r>
              <a:rPr lang="en-US" altLang="en-US" dirty="0"/>
              <a:t>Security policies</a:t>
            </a:r>
          </a:p>
        </p:txBody>
      </p:sp>
    </p:spTree>
    <p:extLst>
      <p:ext uri="{BB962C8B-B14F-4D97-AF65-F5344CB8AC3E}">
        <p14:creationId xmlns:p14="http://schemas.microsoft.com/office/powerpoint/2010/main" val="24083588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21507" name="Content Placeholder 3"/>
          <p:cNvSpPr>
            <a:spLocks noGrp="1"/>
          </p:cNvSpPr>
          <p:nvPr>
            <p:ph idx="1"/>
          </p:nvPr>
        </p:nvSpPr>
        <p:spPr>
          <a:xfrm>
            <a:off x="457199" y="1143000"/>
            <a:ext cx="8229600" cy="5334000"/>
          </a:xfrm>
        </p:spPr>
        <p:txBody>
          <a:bodyPr/>
          <a:lstStyle/>
          <a:p>
            <a:r>
              <a:rPr lang="en-US" altLang="en-US" dirty="0"/>
              <a:t>Secure physical area and lock down systems</a:t>
            </a:r>
          </a:p>
          <a:p>
            <a:pPr lvl="1"/>
            <a:r>
              <a:rPr lang="en-US" altLang="en-US" dirty="0"/>
              <a:t>Lock the door to your workspace.</a:t>
            </a:r>
          </a:p>
          <a:p>
            <a:pPr lvl="1"/>
            <a:r>
              <a:rPr lang="en-US" altLang="en-US" dirty="0"/>
              <a:t>Do not leave a computer while logged in.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ID badges</a:t>
            </a:r>
            <a:r>
              <a:rPr lang="en-US" altLang="en-US" dirty="0"/>
              <a:t> can be used to control building access and store authentication tools such as </a:t>
            </a:r>
            <a:r>
              <a:rPr lang="en-US" altLang="en-US" dirty="0">
                <a:solidFill>
                  <a:srgbClr val="C00000"/>
                </a:solidFill>
              </a:rPr>
              <a:t>radio frequency identification (RFID) </a:t>
            </a:r>
            <a:r>
              <a:rPr lang="en-US" altLang="en-US" dirty="0"/>
              <a:t>or smart cards.</a:t>
            </a:r>
          </a:p>
          <a:p>
            <a:pPr lvl="1"/>
            <a:r>
              <a:rPr lang="en-US" altLang="en-US" dirty="0"/>
              <a:t>Identify poor security practices (writing down passwords or leaving sensitive documents in sight).</a:t>
            </a:r>
          </a:p>
          <a:p>
            <a:pPr lvl="1"/>
            <a:r>
              <a:rPr lang="en-US" altLang="en-US" dirty="0"/>
              <a:t>Use privacy filters to guard against shoulder surfing.</a:t>
            </a:r>
          </a:p>
        </p:txBody>
      </p:sp>
    </p:spTree>
    <p:extLst>
      <p:ext uri="{BB962C8B-B14F-4D97-AF65-F5344CB8AC3E}">
        <p14:creationId xmlns:p14="http://schemas.microsoft.com/office/powerpoint/2010/main" val="1245192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22532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24757" y="1371600"/>
            <a:ext cx="3894487" cy="4297680"/>
          </a:xfrm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2133600" y="5835475"/>
            <a:ext cx="5117811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28.4  Typical employee badge/smart card</a:t>
            </a:r>
          </a:p>
        </p:txBody>
      </p:sp>
    </p:spTree>
    <p:extLst>
      <p:ext uri="{BB962C8B-B14F-4D97-AF65-F5344CB8AC3E}">
        <p14:creationId xmlns:p14="http://schemas.microsoft.com/office/powerpoint/2010/main" val="3465974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2355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00200" y="2133600"/>
            <a:ext cx="5943600" cy="2798445"/>
          </a:xfrm>
        </p:spPr>
      </p:pic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3235737" y="5141595"/>
            <a:ext cx="2736647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Figure 28.5  Privacy filter</a:t>
            </a:r>
          </a:p>
        </p:txBody>
      </p:sp>
    </p:spTree>
    <p:extLst>
      <p:ext uri="{BB962C8B-B14F-4D97-AF65-F5344CB8AC3E}">
        <p14:creationId xmlns:p14="http://schemas.microsoft.com/office/powerpoint/2010/main" val="40542707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24579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Authentication</a:t>
            </a:r>
          </a:p>
          <a:p>
            <a:pPr lvl="1"/>
            <a:r>
              <a:rPr lang="en-US" altLang="en-US" dirty="0"/>
              <a:t>Many organizations use two-factor authentication.</a:t>
            </a:r>
          </a:p>
          <a:p>
            <a:r>
              <a:rPr lang="en-US" altLang="en-US" dirty="0"/>
              <a:t>Software authentication</a:t>
            </a:r>
          </a:p>
          <a:p>
            <a:pPr lvl="1"/>
            <a:r>
              <a:rPr lang="en-US" altLang="en-US" dirty="0"/>
              <a:t>Users must have proper passwords.</a:t>
            </a:r>
          </a:p>
          <a:p>
            <a:r>
              <a:rPr lang="en-US" altLang="en-US" dirty="0"/>
              <a:t>Hardware authentication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Smart cards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Biometric devices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Security tokens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RSA tokens</a:t>
            </a:r>
          </a:p>
        </p:txBody>
      </p:sp>
    </p:spTree>
    <p:extLst>
      <p:ext uri="{BB962C8B-B14F-4D97-AF65-F5344CB8AC3E}">
        <p14:creationId xmlns:p14="http://schemas.microsoft.com/office/powerpoint/2010/main" val="41648104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2560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78856" y="2621832"/>
            <a:ext cx="4586288" cy="1533525"/>
          </a:xfrm>
        </p:spPr>
      </p:pic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1927687" y="4374432"/>
            <a:ext cx="5288627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Figure 28.6  BOIS/UEFI access password request</a:t>
            </a:r>
          </a:p>
        </p:txBody>
      </p:sp>
    </p:spTree>
    <p:extLst>
      <p:ext uri="{BB962C8B-B14F-4D97-AF65-F5344CB8AC3E}">
        <p14:creationId xmlns:p14="http://schemas.microsoft.com/office/powerpoint/2010/main" val="25219599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26628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52650" y="1892081"/>
            <a:ext cx="4838700" cy="2947988"/>
          </a:xfrm>
        </p:spPr>
      </p:pic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1066800" y="4992469"/>
            <a:ext cx="7010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Figure 28.7  Keyboard-mounted smart card reader being used for a commercial application (photo courtesy of Cherry Corp.)</a:t>
            </a:r>
          </a:p>
        </p:txBody>
      </p:sp>
    </p:spTree>
    <p:extLst>
      <p:ext uri="{BB962C8B-B14F-4D97-AF65-F5344CB8AC3E}">
        <p14:creationId xmlns:p14="http://schemas.microsoft.com/office/powerpoint/2010/main" val="36012519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27652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6000" y="2133600"/>
            <a:ext cx="4572000" cy="2743200"/>
          </a:xfrm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1600642" y="4572000"/>
            <a:ext cx="5942717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28.8  RSA key fob (photo courtesy of EMC Corp.)</a:t>
            </a:r>
          </a:p>
        </p:txBody>
      </p:sp>
    </p:spTree>
    <p:extLst>
      <p:ext uri="{BB962C8B-B14F-4D97-AF65-F5344CB8AC3E}">
        <p14:creationId xmlns:p14="http://schemas.microsoft.com/office/powerpoint/2010/main" val="33168936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2867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33992" y="1752600"/>
            <a:ext cx="5410200" cy="3380201"/>
          </a:xfrm>
        </p:spPr>
      </p:pic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730788" y="5257800"/>
            <a:ext cx="7682424" cy="62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Figure 28.9  I’ve been robbed! My fine armor is gone, my bags are empty,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and my bank account only has a few copper pieces!</a:t>
            </a:r>
          </a:p>
        </p:txBody>
      </p:sp>
    </p:spTree>
    <p:extLst>
      <p:ext uri="{BB962C8B-B14F-4D97-AF65-F5344CB8AC3E}">
        <p14:creationId xmlns:p14="http://schemas.microsoft.com/office/powerpoint/2010/main" val="9574228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2590801" y="5638800"/>
            <a:ext cx="39623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Figure 28.10  Blizzard Entertainment software security token for iPhone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447800"/>
            <a:ext cx="22860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322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Analyzing Threats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Threats to your data come from accidents and malicious people.</a:t>
            </a:r>
          </a:p>
          <a:p>
            <a:pPr lvl="1"/>
            <a:r>
              <a:rPr lang="en-US" altLang="en-US" dirty="0"/>
              <a:t>Users getting access to folders they shouldn’t see</a:t>
            </a:r>
          </a:p>
          <a:p>
            <a:pPr lvl="1"/>
            <a:r>
              <a:rPr lang="en-US" altLang="en-US" dirty="0"/>
              <a:t>Viruses striking and deleting folders</a:t>
            </a:r>
          </a:p>
          <a:p>
            <a:pPr lvl="1"/>
            <a:r>
              <a:rPr lang="en-US" altLang="en-US" dirty="0"/>
              <a:t>Dead hard drives</a:t>
            </a:r>
          </a:p>
          <a:p>
            <a:pPr lvl="1"/>
            <a:r>
              <a:rPr lang="en-US" altLang="en-US" dirty="0"/>
              <a:t>Scratched optical disks</a:t>
            </a:r>
          </a:p>
        </p:txBody>
      </p:sp>
    </p:spTree>
    <p:extLst>
      <p:ext uri="{BB962C8B-B14F-4D97-AF65-F5344CB8AC3E}">
        <p14:creationId xmlns:p14="http://schemas.microsoft.com/office/powerpoint/2010/main" val="10841704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30724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6257" y="2133600"/>
            <a:ext cx="4951486" cy="2832100"/>
          </a:xfrm>
        </p:spPr>
      </p:pic>
      <p:sp>
        <p:nvSpPr>
          <p:cNvPr id="30723" name="TextBox 4"/>
          <p:cNvSpPr txBox="1">
            <a:spLocks noChangeArrowheads="1"/>
          </p:cNvSpPr>
          <p:nvPr/>
        </p:nvSpPr>
        <p:spPr bwMode="auto">
          <a:xfrm>
            <a:off x="1404049" y="5029200"/>
            <a:ext cx="6400022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28.11  Microsoft keyboard with fingerprint accessibility</a:t>
            </a:r>
          </a:p>
        </p:txBody>
      </p:sp>
    </p:spTree>
    <p:extLst>
      <p:ext uri="{BB962C8B-B14F-4D97-AF65-F5344CB8AC3E}">
        <p14:creationId xmlns:p14="http://schemas.microsoft.com/office/powerpoint/2010/main" val="22761954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31748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98019" y="1752600"/>
            <a:ext cx="2747963" cy="3613150"/>
          </a:xfrm>
        </p:spPr>
      </p:pic>
      <p:sp>
        <p:nvSpPr>
          <p:cNvPr id="31747" name="TextBox 4"/>
          <p:cNvSpPr txBox="1">
            <a:spLocks noChangeArrowheads="1"/>
          </p:cNvSpPr>
          <p:nvPr/>
        </p:nvSpPr>
        <p:spPr bwMode="auto">
          <a:xfrm>
            <a:off x="1780210" y="5562600"/>
            <a:ext cx="5583580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28.12  plusID (photo courtesy of Privaris, Inc.)</a:t>
            </a:r>
          </a:p>
        </p:txBody>
      </p:sp>
    </p:spTree>
    <p:extLst>
      <p:ext uri="{BB962C8B-B14F-4D97-AF65-F5344CB8AC3E}">
        <p14:creationId xmlns:p14="http://schemas.microsoft.com/office/powerpoint/2010/main" val="29989742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32772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75580" y="1859832"/>
            <a:ext cx="5192840" cy="3244850"/>
          </a:xfrm>
        </p:spPr>
      </p:pic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2286759" y="5288832"/>
            <a:ext cx="4570482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28.13  Retinal scanner in </a:t>
            </a:r>
            <a:r>
              <a:rPr lang="en-US" altLang="en-US" i="1" dirty="0">
                <a:solidFill>
                  <a:schemeClr val="tx1"/>
                </a:solidFill>
              </a:rPr>
              <a:t>Half-Life 2</a:t>
            </a:r>
          </a:p>
        </p:txBody>
      </p:sp>
    </p:spTree>
    <p:extLst>
      <p:ext uri="{BB962C8B-B14F-4D97-AF65-F5344CB8AC3E}">
        <p14:creationId xmlns:p14="http://schemas.microsoft.com/office/powerpoint/2010/main" val="20950248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33795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Users and groups</a:t>
            </a:r>
          </a:p>
          <a:p>
            <a:pPr lvl="1"/>
            <a:r>
              <a:rPr lang="en-US" altLang="en-US" dirty="0"/>
              <a:t>Using NTFS enables highest level of control. </a:t>
            </a:r>
          </a:p>
          <a:p>
            <a:pPr lvl="1"/>
            <a:r>
              <a:rPr lang="en-US" altLang="en-US" dirty="0"/>
              <a:t>Apply the </a:t>
            </a:r>
            <a:r>
              <a:rPr lang="en-US" altLang="en-US" dirty="0">
                <a:solidFill>
                  <a:srgbClr val="C00000"/>
                </a:solidFill>
              </a:rPr>
              <a:t>principle of least privilege</a:t>
            </a:r>
            <a:r>
              <a:rPr lang="en-US" altLang="en-US" dirty="0">
                <a:solidFill>
                  <a:schemeClr val="tx1"/>
                </a:solidFill>
              </a:rPr>
              <a:t>.</a:t>
            </a:r>
          </a:p>
          <a:p>
            <a:pPr lvl="2"/>
            <a:r>
              <a:rPr lang="en-US" altLang="en-US" dirty="0"/>
              <a:t>Grant permission to access only the resources needed.</a:t>
            </a:r>
          </a:p>
          <a:p>
            <a:pPr lvl="1"/>
            <a:r>
              <a:rPr lang="en-US" altLang="en-US" dirty="0"/>
              <a:t>Disable unused accounts.</a:t>
            </a:r>
          </a:p>
          <a:p>
            <a:pPr lvl="1"/>
            <a:r>
              <a:rPr lang="en-US" altLang="en-US" dirty="0"/>
              <a:t>Give permissions to groups, not user accounts.</a:t>
            </a:r>
          </a:p>
          <a:p>
            <a:pPr lvl="1"/>
            <a:r>
              <a:rPr lang="en-US" altLang="en-US" dirty="0"/>
              <a:t>Take </a:t>
            </a:r>
            <a:r>
              <a:rPr lang="en-US" altLang="en-US" dirty="0">
                <a:solidFill>
                  <a:srgbClr val="C00000"/>
                </a:solidFill>
              </a:rPr>
              <a:t>effective permissions </a:t>
            </a:r>
            <a:r>
              <a:rPr lang="en-US" altLang="en-US" dirty="0"/>
              <a:t>into account. </a:t>
            </a:r>
            <a:endParaRPr lang="en-US" altLang="en-US" dirty="0">
              <a:solidFill>
                <a:srgbClr val="C00000"/>
              </a:solidFill>
            </a:endParaRPr>
          </a:p>
          <a:p>
            <a:pPr lvl="2"/>
            <a:r>
              <a:rPr lang="en-US" altLang="en-US" dirty="0"/>
              <a:t>Combined permissions if user is member of more than one group</a:t>
            </a:r>
          </a:p>
          <a:p>
            <a:pPr lvl="1"/>
            <a:r>
              <a:rPr lang="en-US" altLang="en-US" dirty="0"/>
              <a:t>Watch out for default user accounts and </a:t>
            </a:r>
            <a:r>
              <a:rPr lang="en-US" altLang="en-US" dirty="0">
                <a:solidFill>
                  <a:srgbClr val="C00000"/>
                </a:solidFill>
              </a:rPr>
              <a:t>groups</a:t>
            </a:r>
            <a:r>
              <a:rPr lang="en-US" altLang="en-US" dirty="0"/>
              <a:t>.</a:t>
            </a:r>
          </a:p>
          <a:p>
            <a:pPr lvl="2"/>
            <a:r>
              <a:rPr lang="en-US" altLang="en-US" dirty="0"/>
              <a:t>Lock down Everyone group; disable Guest account.</a:t>
            </a:r>
          </a:p>
        </p:txBody>
      </p:sp>
    </p:spTree>
    <p:extLst>
      <p:ext uri="{BB962C8B-B14F-4D97-AF65-F5344CB8AC3E}">
        <p14:creationId xmlns:p14="http://schemas.microsoft.com/office/powerpoint/2010/main" val="16610270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35843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Security policies</a:t>
            </a:r>
          </a:p>
          <a:p>
            <a:pPr lvl="1"/>
            <a:r>
              <a:rPr lang="en-US" altLang="en-US" dirty="0"/>
              <a:t>Address issues that fall outside the scope of shared resources.</a:t>
            </a:r>
          </a:p>
          <a:p>
            <a:pPr lvl="2"/>
            <a:r>
              <a:rPr lang="en-US" altLang="en-US" dirty="0"/>
              <a:t>Can the user log on to all systems and at all times?</a:t>
            </a:r>
          </a:p>
          <a:p>
            <a:pPr lvl="2"/>
            <a:r>
              <a:rPr lang="en-US" altLang="en-US" dirty="0"/>
              <a:t>Can the user install software?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Policies </a:t>
            </a:r>
            <a:r>
              <a:rPr lang="en-US" altLang="en-US" dirty="0"/>
              <a:t>apply to user accounts, computers, or groups.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A Local Security Policy </a:t>
            </a:r>
            <a:r>
              <a:rPr lang="en-US" altLang="en-US" dirty="0"/>
              <a:t>applies to an individual computer.</a:t>
            </a:r>
          </a:p>
          <a:p>
            <a:pPr lvl="1"/>
            <a:r>
              <a:rPr lang="en-US" altLang="en-US" dirty="0"/>
              <a:t>A domain-based </a:t>
            </a:r>
            <a:r>
              <a:rPr lang="en-US" altLang="en-US" dirty="0">
                <a:solidFill>
                  <a:srgbClr val="C00000"/>
                </a:solidFill>
              </a:rPr>
              <a:t>Group Policy </a:t>
            </a:r>
            <a:r>
              <a:rPr lang="en-US" altLang="en-US" dirty="0"/>
              <a:t>applies to all computers in a domain.</a:t>
            </a:r>
          </a:p>
        </p:txBody>
      </p:sp>
    </p:spTree>
    <p:extLst>
      <p:ext uri="{BB962C8B-B14F-4D97-AF65-F5344CB8AC3E}">
        <p14:creationId xmlns:p14="http://schemas.microsoft.com/office/powerpoint/2010/main" val="16381796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36867" name="TextBox 4"/>
          <p:cNvSpPr txBox="1">
            <a:spLocks noChangeArrowheads="1"/>
          </p:cNvSpPr>
          <p:nvPr/>
        </p:nvSpPr>
        <p:spPr bwMode="auto">
          <a:xfrm>
            <a:off x="2703540" y="5136432"/>
            <a:ext cx="3736921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28.14  Local Security Policy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669" y="2027762"/>
            <a:ext cx="6870662" cy="295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345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Access Control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37891" name="TextBox 4"/>
          <p:cNvSpPr txBox="1">
            <a:spLocks noChangeArrowheads="1"/>
          </p:cNvSpPr>
          <p:nvPr/>
        </p:nvSpPr>
        <p:spPr bwMode="auto">
          <a:xfrm>
            <a:off x="760700" y="5337582"/>
            <a:ext cx="7622600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Figure 28.15  Using Group Policy to make IE title say “Provided by Mike!”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1872" y="1828800"/>
            <a:ext cx="5420256" cy="332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3913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Sample Security Policies</a:t>
            </a:r>
          </a:p>
        </p:txBody>
      </p:sp>
      <p:sp>
        <p:nvSpPr>
          <p:cNvPr id="38915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Prevent Registry Edits </a:t>
            </a:r>
          </a:p>
          <a:p>
            <a:pPr lvl="1"/>
            <a:r>
              <a:rPr lang="en-US" altLang="en-US" dirty="0"/>
              <a:t>Attempt to edit the Registry results in a failure message</a:t>
            </a:r>
          </a:p>
          <a:p>
            <a:r>
              <a:rPr lang="en-US" altLang="en-US" dirty="0"/>
              <a:t>Prevent Access to the Command Prompt</a:t>
            </a:r>
          </a:p>
          <a:p>
            <a:pPr lvl="1"/>
            <a:r>
              <a:rPr lang="en-US" altLang="en-US" dirty="0"/>
              <a:t>Keeps users from getting to the command prompt by turning off the Run command and the Command Prompt shortcut</a:t>
            </a:r>
          </a:p>
          <a:p>
            <a:r>
              <a:rPr lang="en-US" altLang="en-US" dirty="0"/>
              <a:t>Log on Locally </a:t>
            </a:r>
          </a:p>
          <a:p>
            <a:pPr lvl="1"/>
            <a:r>
              <a:rPr lang="en-US" altLang="en-US" dirty="0"/>
              <a:t>Defines who may log on to the system locally</a:t>
            </a:r>
          </a:p>
        </p:txBody>
      </p:sp>
    </p:spTree>
    <p:extLst>
      <p:ext uri="{BB962C8B-B14F-4D97-AF65-F5344CB8AC3E}">
        <p14:creationId xmlns:p14="http://schemas.microsoft.com/office/powerpoint/2010/main" val="33214554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Sample Security Policies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39939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Shut Down System </a:t>
            </a:r>
          </a:p>
          <a:p>
            <a:pPr lvl="1"/>
            <a:r>
              <a:rPr lang="en-US" altLang="en-US" dirty="0"/>
              <a:t>Defines who may shut down the system</a:t>
            </a:r>
          </a:p>
          <a:p>
            <a:r>
              <a:rPr lang="en-US" altLang="en-US" dirty="0"/>
              <a:t>Minimum Password Length </a:t>
            </a:r>
          </a:p>
          <a:p>
            <a:pPr lvl="1"/>
            <a:r>
              <a:rPr lang="en-US" altLang="en-US" dirty="0"/>
              <a:t>Forces a minimum password length</a:t>
            </a:r>
          </a:p>
          <a:p>
            <a:r>
              <a:rPr lang="en-US" altLang="en-US" dirty="0"/>
              <a:t>Account Lockout Threshold</a:t>
            </a:r>
          </a:p>
          <a:p>
            <a:pPr lvl="1"/>
            <a:r>
              <a:rPr lang="en-US" altLang="en-US" dirty="0"/>
              <a:t>Sets the maximum number of logon attempts before being locked out of the account</a:t>
            </a:r>
          </a:p>
          <a:p>
            <a:r>
              <a:rPr lang="en-US" altLang="en-US" dirty="0"/>
              <a:t>Disable Windows Installer</a:t>
            </a:r>
          </a:p>
          <a:p>
            <a:pPr lvl="1"/>
            <a:r>
              <a:rPr lang="en-US" altLang="en-US" dirty="0"/>
              <a:t>Prevents users from installing software</a:t>
            </a:r>
          </a:p>
        </p:txBody>
      </p:sp>
    </p:spTree>
    <p:extLst>
      <p:ext uri="{BB962C8B-B14F-4D97-AF65-F5344CB8AC3E}">
        <p14:creationId xmlns:p14="http://schemas.microsoft.com/office/powerpoint/2010/main" val="6800977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Sample Security Policies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39939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Printer Browsing</a:t>
            </a:r>
          </a:p>
          <a:p>
            <a:pPr lvl="1"/>
            <a:r>
              <a:rPr lang="en-US" altLang="en-US" dirty="0"/>
              <a:t>Enables users to browse for printers on the network, instead of only using assigned printers</a:t>
            </a:r>
          </a:p>
        </p:txBody>
      </p:sp>
    </p:spTree>
    <p:extLst>
      <p:ext uri="{BB962C8B-B14F-4D97-AF65-F5344CB8AC3E}">
        <p14:creationId xmlns:p14="http://schemas.microsoft.com/office/powerpoint/2010/main" val="2546554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Unauthorized Access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Can arise from many sources</a:t>
            </a:r>
          </a:p>
          <a:p>
            <a:pPr lvl="1"/>
            <a:r>
              <a:rPr lang="en-US" altLang="en-US" dirty="0"/>
              <a:t>Curiosity and poor user account management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Dumpster diving</a:t>
            </a:r>
          </a:p>
          <a:p>
            <a:pPr lvl="2"/>
            <a:r>
              <a:rPr lang="en-US" altLang="en-US" dirty="0"/>
              <a:t>Searching through the trash looking for information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Shoulder surfing</a:t>
            </a:r>
          </a:p>
          <a:p>
            <a:pPr lvl="2"/>
            <a:r>
              <a:rPr lang="en-US" altLang="en-US" dirty="0"/>
              <a:t>Observing someone’s screen or keyboard to get information</a:t>
            </a:r>
          </a:p>
        </p:txBody>
      </p:sp>
    </p:spTree>
    <p:extLst>
      <p:ext uri="{BB962C8B-B14F-4D97-AF65-F5344CB8AC3E}">
        <p14:creationId xmlns:p14="http://schemas.microsoft.com/office/powerpoint/2010/main" val="21545298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Data Classification and Compliance</a:t>
            </a:r>
          </a:p>
        </p:txBody>
      </p:sp>
      <p:sp>
        <p:nvSpPr>
          <p:cNvPr id="41987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Data classification</a:t>
            </a:r>
          </a:p>
          <a:p>
            <a:pPr lvl="1"/>
            <a:r>
              <a:rPr lang="en-US" altLang="en-US" dirty="0"/>
              <a:t>Organizes data according to sensitivity</a:t>
            </a:r>
          </a:p>
          <a:p>
            <a:pPr lvl="1"/>
            <a:r>
              <a:rPr lang="en-US" altLang="en-US" dirty="0"/>
              <a:t>Varies by organization</a:t>
            </a:r>
          </a:p>
          <a:p>
            <a:pPr lvl="2"/>
            <a:r>
              <a:rPr lang="en-US" altLang="en-US" dirty="0"/>
              <a:t>Examples: Confidential, Top Secret</a:t>
            </a:r>
          </a:p>
          <a:p>
            <a:r>
              <a:rPr lang="en-US" altLang="en-US" dirty="0">
                <a:solidFill>
                  <a:srgbClr val="C00000"/>
                </a:solidFill>
              </a:rPr>
              <a:t>Compliance</a:t>
            </a:r>
          </a:p>
          <a:p>
            <a:pPr lvl="1"/>
            <a:r>
              <a:rPr lang="en-US" altLang="en-US" dirty="0"/>
              <a:t>Members must comply with rules that apply to the organization.</a:t>
            </a:r>
          </a:p>
          <a:p>
            <a:pPr lvl="1"/>
            <a:r>
              <a:rPr lang="en-US" altLang="en-US" dirty="0"/>
              <a:t>Laws and company policies apply and should be followed.</a:t>
            </a:r>
          </a:p>
        </p:txBody>
      </p:sp>
    </p:spTree>
    <p:extLst>
      <p:ext uri="{BB962C8B-B14F-4D97-AF65-F5344CB8AC3E}">
        <p14:creationId xmlns:p14="http://schemas.microsoft.com/office/powerpoint/2010/main" val="36701789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Commercial licensing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End User License Agreement (EULA)</a:t>
            </a:r>
            <a:r>
              <a:rPr lang="en-US" dirty="0"/>
              <a:t> stipulates requirements of the copyright holder.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Digital rights management (DRM) </a:t>
            </a:r>
            <a:r>
              <a:rPr lang="en-US" dirty="0"/>
              <a:t>enforces how commercial software is used.</a:t>
            </a:r>
          </a:p>
          <a:p>
            <a:r>
              <a:rPr lang="en-US" dirty="0"/>
              <a:t>Non-commercial licensing</a:t>
            </a:r>
          </a:p>
          <a:p>
            <a:pPr lvl="1"/>
            <a:r>
              <a:rPr lang="en-US" dirty="0"/>
              <a:t>Software may be free for some or all purposes.</a:t>
            </a:r>
          </a:p>
        </p:txBody>
      </p:sp>
    </p:spTree>
    <p:extLst>
      <p:ext uri="{BB962C8B-B14F-4D97-AF65-F5344CB8AC3E}">
        <p14:creationId xmlns:p14="http://schemas.microsoft.com/office/powerpoint/2010/main" val="37372453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Licensing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Open source software</a:t>
            </a:r>
          </a:p>
          <a:p>
            <a:pPr lvl="1"/>
            <a:r>
              <a:rPr lang="en-US" dirty="0"/>
              <a:t>Permits modifications to the original code</a:t>
            </a:r>
          </a:p>
          <a:p>
            <a:r>
              <a:rPr lang="en-US" dirty="0">
                <a:solidFill>
                  <a:srgbClr val="C00000"/>
                </a:solidFill>
              </a:rPr>
              <a:t>Closed source software</a:t>
            </a:r>
          </a:p>
          <a:p>
            <a:pPr lvl="1"/>
            <a:r>
              <a:rPr lang="en-US" dirty="0"/>
              <a:t>Prohibits modifying the source code or making it part of some other software</a:t>
            </a:r>
          </a:p>
          <a:p>
            <a:r>
              <a:rPr lang="en-US" dirty="0"/>
              <a:t>Know which licenses are paid for by your company</a:t>
            </a:r>
          </a:p>
          <a:p>
            <a:pPr lvl="1"/>
            <a:r>
              <a:rPr lang="en-US" dirty="0"/>
              <a:t>Ensure company abides by those licenses</a:t>
            </a:r>
          </a:p>
        </p:txBody>
      </p:sp>
    </p:spTree>
    <p:extLst>
      <p:ext uri="{BB962C8B-B14F-4D97-AF65-F5344CB8AC3E}">
        <p14:creationId xmlns:p14="http://schemas.microsoft.com/office/powerpoint/2010/main" val="9989452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Reporting	</a:t>
            </a:r>
          </a:p>
        </p:txBody>
      </p:sp>
      <p:sp>
        <p:nvSpPr>
          <p:cNvPr id="43011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Event Viewer</a:t>
            </a:r>
          </a:p>
          <a:p>
            <a:pPr lvl="1"/>
            <a:r>
              <a:rPr lang="en-US" altLang="en-US" dirty="0"/>
              <a:t>Enables you to read the logs created by auditing</a:t>
            </a:r>
          </a:p>
          <a:p>
            <a:pPr lvl="1"/>
            <a:r>
              <a:rPr lang="en-US" altLang="en-US" dirty="0"/>
              <a:t>Need to set up auditing first</a:t>
            </a:r>
          </a:p>
          <a:p>
            <a:r>
              <a:rPr lang="en-US" altLang="en-US" dirty="0"/>
              <a:t>Auditing types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Event auditing </a:t>
            </a:r>
            <a:r>
              <a:rPr lang="en-US" altLang="en-US" dirty="0"/>
              <a:t>and </a:t>
            </a:r>
            <a:r>
              <a:rPr lang="en-US" altLang="en-US" dirty="0">
                <a:solidFill>
                  <a:srgbClr val="C00000"/>
                </a:solidFill>
              </a:rPr>
              <a:t>object access auditing</a:t>
            </a:r>
          </a:p>
          <a:p>
            <a:r>
              <a:rPr lang="en-US" altLang="en-US" dirty="0">
                <a:solidFill>
                  <a:srgbClr val="C00000"/>
                </a:solidFill>
              </a:rPr>
              <a:t>Incident reporting </a:t>
            </a:r>
          </a:p>
          <a:p>
            <a:pPr lvl="1"/>
            <a:r>
              <a:rPr lang="en-US" altLang="en-US" dirty="0"/>
              <a:t>Provides a record of accomplished work</a:t>
            </a:r>
          </a:p>
          <a:p>
            <a:pPr lvl="1"/>
            <a:r>
              <a:rPr lang="en-US" altLang="en-US" dirty="0"/>
              <a:t>Provides a piece of information that may reveal pattern or larger problem</a:t>
            </a:r>
          </a:p>
        </p:txBody>
      </p:sp>
    </p:spTree>
    <p:extLst>
      <p:ext uri="{BB962C8B-B14F-4D97-AF65-F5344CB8AC3E}">
        <p14:creationId xmlns:p14="http://schemas.microsoft.com/office/powerpoint/2010/main" val="26723324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Reporting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44035" name="TextBox 4"/>
          <p:cNvSpPr txBox="1">
            <a:spLocks noChangeArrowheads="1"/>
          </p:cNvSpPr>
          <p:nvPr/>
        </p:nvSpPr>
        <p:spPr bwMode="auto">
          <a:xfrm>
            <a:off x="1801530" y="5441232"/>
            <a:ext cx="5540940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28.16  Event Viewer displaying security alerts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1877" y="1713914"/>
            <a:ext cx="4900246" cy="358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1669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Reporting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45059" name="TextBox 4"/>
          <p:cNvSpPr txBox="1">
            <a:spLocks noChangeArrowheads="1"/>
          </p:cNvSpPr>
          <p:nvPr/>
        </p:nvSpPr>
        <p:spPr bwMode="auto">
          <a:xfrm>
            <a:off x="1632702" y="5164233"/>
            <a:ext cx="58785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Figure 28.17  Audit object access Properties dialog box,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with Local Security Policy open in the background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0478" y="1703136"/>
            <a:ext cx="5383045" cy="329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090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Reporting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Evidence handling</a:t>
            </a:r>
          </a:p>
          <a:p>
            <a:pPr lvl="1"/>
            <a:r>
              <a:rPr lang="en-US" altLang="en-US" dirty="0"/>
              <a:t>Ignore personal information in and around a person’s computer.</a:t>
            </a:r>
          </a:p>
          <a:p>
            <a:pPr lvl="1"/>
            <a:r>
              <a:rPr lang="en-US" altLang="en-US" dirty="0"/>
              <a:t>Identify the action or content as prohibited.</a:t>
            </a:r>
          </a:p>
          <a:p>
            <a:pPr lvl="2"/>
            <a:r>
              <a:rPr lang="en-US" altLang="en-US" dirty="0"/>
              <a:t>The </a:t>
            </a:r>
            <a:r>
              <a:rPr lang="en-US" altLang="en-US" dirty="0">
                <a:solidFill>
                  <a:srgbClr val="C00000"/>
                </a:solidFill>
              </a:rPr>
              <a:t>Acceptable Use Policy (AUP) </a:t>
            </a:r>
            <a:r>
              <a:rPr lang="en-US" altLang="en-US" dirty="0"/>
              <a:t>defines what actions employees may or may not perform on company equipment.</a:t>
            </a:r>
          </a:p>
          <a:p>
            <a:pPr lvl="1"/>
            <a:r>
              <a:rPr lang="en-US" altLang="en-US" dirty="0"/>
              <a:t>Report through proper channels.</a:t>
            </a:r>
          </a:p>
          <a:p>
            <a:pPr lvl="2"/>
            <a:r>
              <a:rPr lang="en-US" altLang="en-US" dirty="0"/>
              <a:t>Company may employ a security officer or an </a:t>
            </a:r>
            <a:r>
              <a:rPr lang="en-US" altLang="en-US" dirty="0">
                <a:solidFill>
                  <a:srgbClr val="C00000"/>
                </a:solidFill>
              </a:rPr>
              <a:t>incident response leader</a:t>
            </a:r>
            <a:r>
              <a:rPr lang="en-US" altLang="en-US" dirty="0"/>
              <a:t>.</a:t>
            </a:r>
            <a:endParaRPr lang="en-US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530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Reporting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Data/device preservation guidelines to establish a </a:t>
            </a:r>
            <a:r>
              <a:rPr lang="en-US" altLang="en-US" dirty="0">
                <a:solidFill>
                  <a:srgbClr val="C00000"/>
                </a:solidFill>
              </a:rPr>
              <a:t>chain of custody</a:t>
            </a:r>
          </a:p>
          <a:p>
            <a:pPr lvl="1"/>
            <a:r>
              <a:rPr lang="en-US" altLang="en-US" dirty="0"/>
              <a:t>Isolate the system.</a:t>
            </a:r>
          </a:p>
          <a:p>
            <a:pPr lvl="1"/>
            <a:r>
              <a:rPr lang="en-US" altLang="en-US" dirty="0"/>
              <a:t>Document when you took control of the system and what actions you took.</a:t>
            </a:r>
          </a:p>
          <a:p>
            <a:pPr lvl="1"/>
            <a:r>
              <a:rPr lang="en-US" altLang="en-US" dirty="0"/>
              <a:t>Document the transfer of custody if another person takes control of the system.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737206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Network Security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Networks face both internal and external threats.</a:t>
            </a:r>
          </a:p>
          <a:p>
            <a:r>
              <a:rPr lang="en-US" altLang="en-US" dirty="0"/>
              <a:t>Important concepts:</a:t>
            </a:r>
          </a:p>
          <a:p>
            <a:pPr lvl="1"/>
            <a:r>
              <a:rPr lang="en-US" altLang="en-US" dirty="0"/>
              <a:t>Internet-borne attacks</a:t>
            </a:r>
          </a:p>
          <a:p>
            <a:pPr lvl="1"/>
            <a:r>
              <a:rPr lang="en-US" altLang="en-US" dirty="0"/>
              <a:t>Firewalls</a:t>
            </a:r>
          </a:p>
          <a:p>
            <a:pPr lvl="1"/>
            <a:r>
              <a:rPr lang="en-US" altLang="en-US" dirty="0"/>
              <a:t>Wireless networking</a:t>
            </a:r>
          </a:p>
        </p:txBody>
      </p:sp>
    </p:spTree>
    <p:extLst>
      <p:ext uri="{BB962C8B-B14F-4D97-AF65-F5344CB8AC3E}">
        <p14:creationId xmlns:p14="http://schemas.microsoft.com/office/powerpoint/2010/main" val="33697649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Malicious Software 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Malware</a:t>
            </a:r>
          </a:p>
          <a:p>
            <a:pPr lvl="1"/>
            <a:r>
              <a:rPr lang="en-US" altLang="en-US" dirty="0"/>
              <a:t>Any program or code designed to do something undesirable on a system or network</a:t>
            </a:r>
          </a:p>
          <a:p>
            <a:r>
              <a:rPr lang="en-US" altLang="en-US" dirty="0">
                <a:solidFill>
                  <a:srgbClr val="C00000"/>
                </a:solidFill>
              </a:rPr>
              <a:t>Virus</a:t>
            </a:r>
          </a:p>
          <a:p>
            <a:pPr lvl="1"/>
            <a:r>
              <a:rPr lang="en-US" altLang="en-US" dirty="0"/>
              <a:t>Two jobs: </a:t>
            </a:r>
            <a:r>
              <a:rPr lang="en-US" altLang="en-US" dirty="0">
                <a:solidFill>
                  <a:srgbClr val="C00000"/>
                </a:solidFill>
              </a:rPr>
              <a:t>replication</a:t>
            </a:r>
            <a:r>
              <a:rPr lang="en-US" altLang="en-US" dirty="0"/>
              <a:t> and </a:t>
            </a:r>
            <a:r>
              <a:rPr lang="en-US" altLang="en-US" dirty="0">
                <a:solidFill>
                  <a:srgbClr val="C00000"/>
                </a:solidFill>
              </a:rPr>
              <a:t>activation</a:t>
            </a:r>
          </a:p>
          <a:p>
            <a:r>
              <a:rPr lang="en-US" altLang="en-US" dirty="0">
                <a:solidFill>
                  <a:srgbClr val="C00000"/>
                </a:solidFill>
              </a:rPr>
              <a:t>Worm</a:t>
            </a:r>
          </a:p>
          <a:p>
            <a:pPr lvl="1"/>
            <a:r>
              <a:rPr lang="en-US" altLang="en-US" dirty="0"/>
              <a:t>Does not need to attach to other programs to replicate</a:t>
            </a:r>
          </a:p>
        </p:txBody>
      </p:sp>
    </p:spTree>
    <p:extLst>
      <p:ext uri="{BB962C8B-B14F-4D97-AF65-F5344CB8AC3E}">
        <p14:creationId xmlns:p14="http://schemas.microsoft.com/office/powerpoint/2010/main" val="2532973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Social Engineering</a:t>
            </a:r>
            <a:endParaRPr lang="en-US" altLang="en-US" dirty="0"/>
          </a:p>
        </p:txBody>
      </p:sp>
      <p:sp>
        <p:nvSpPr>
          <p:cNvPr id="9218" name="Tex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Social engineering is a process of using or manipulating people inside the organization to gain access.</a:t>
            </a:r>
          </a:p>
          <a:p>
            <a:r>
              <a:rPr lang="en-GB" altLang="en-US" dirty="0"/>
              <a:t>Classic types of social engineering attacks:</a:t>
            </a:r>
          </a:p>
          <a:p>
            <a:pPr lvl="1"/>
            <a:r>
              <a:rPr lang="en-GB" altLang="en-US" dirty="0"/>
              <a:t>Infiltration</a:t>
            </a:r>
          </a:p>
          <a:p>
            <a:pPr lvl="1"/>
            <a:r>
              <a:rPr lang="en-GB" altLang="en-US" dirty="0"/>
              <a:t>Telephone scams</a:t>
            </a:r>
          </a:p>
          <a:p>
            <a:pPr lvl="1"/>
            <a:r>
              <a:rPr lang="en-GB" altLang="en-US" dirty="0"/>
              <a:t>Phishing</a:t>
            </a:r>
          </a:p>
        </p:txBody>
      </p:sp>
    </p:spTree>
    <p:extLst>
      <p:ext uri="{BB962C8B-B14F-4D97-AF65-F5344CB8AC3E}">
        <p14:creationId xmlns:p14="http://schemas.microsoft.com/office/powerpoint/2010/main" val="2942722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Malicious Software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Trojan horse</a:t>
            </a:r>
          </a:p>
          <a:p>
            <a:pPr lvl="1"/>
            <a:r>
              <a:rPr lang="en-US" altLang="en-US" dirty="0"/>
              <a:t>Pretends to do one thing while it is doing something else</a:t>
            </a:r>
          </a:p>
          <a:p>
            <a:r>
              <a:rPr lang="en-US" altLang="en-US" dirty="0">
                <a:solidFill>
                  <a:srgbClr val="C00000"/>
                </a:solidFill>
              </a:rPr>
              <a:t>Rootkit</a:t>
            </a:r>
          </a:p>
          <a:p>
            <a:pPr lvl="1"/>
            <a:r>
              <a:rPr lang="en-US" altLang="en-US" dirty="0"/>
              <a:t>Uses low-level operating system functions to hide itself</a:t>
            </a:r>
          </a:p>
          <a:p>
            <a:r>
              <a:rPr lang="en-US" altLang="en-US" dirty="0">
                <a:solidFill>
                  <a:srgbClr val="C00000"/>
                </a:solidFill>
              </a:rPr>
              <a:t>Spyware</a:t>
            </a:r>
          </a:p>
          <a:p>
            <a:pPr lvl="1"/>
            <a:r>
              <a:rPr lang="en-US" altLang="en-US" dirty="0"/>
              <a:t>Often sneaks onto systems bundled with legitimate software</a:t>
            </a:r>
          </a:p>
        </p:txBody>
      </p:sp>
    </p:spTree>
    <p:extLst>
      <p:ext uri="{BB962C8B-B14F-4D97-AF65-F5344CB8AC3E}">
        <p14:creationId xmlns:p14="http://schemas.microsoft.com/office/powerpoint/2010/main" val="3142184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Malicious Software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Ransomware</a:t>
            </a:r>
          </a:p>
          <a:p>
            <a:pPr lvl="1"/>
            <a:r>
              <a:rPr lang="en-US" altLang="en-US" dirty="0"/>
              <a:t>Encrypts all the data it can gain access to on a system</a:t>
            </a:r>
          </a:p>
          <a:p>
            <a:pPr lvl="1"/>
            <a:r>
              <a:rPr lang="en-US" altLang="en-US" dirty="0"/>
              <a:t>Asks for money to decrypt data</a:t>
            </a:r>
          </a:p>
          <a:p>
            <a:r>
              <a:rPr lang="en-US" altLang="en-US" dirty="0">
                <a:solidFill>
                  <a:srgbClr val="C00000"/>
                </a:solidFill>
              </a:rPr>
              <a:t>Botnet</a:t>
            </a:r>
          </a:p>
          <a:p>
            <a:pPr lvl="1"/>
            <a:r>
              <a:rPr lang="en-US" altLang="en-US" dirty="0"/>
              <a:t>Network of infected computers (</a:t>
            </a:r>
            <a:r>
              <a:rPr lang="en-US" altLang="en-US" dirty="0">
                <a:solidFill>
                  <a:srgbClr val="C00000"/>
                </a:solidFill>
              </a:rPr>
              <a:t>zombies</a:t>
            </a:r>
            <a:r>
              <a:rPr lang="en-US" altLang="en-US" dirty="0"/>
              <a:t>) under the control of a single person or group</a:t>
            </a:r>
          </a:p>
          <a:p>
            <a:pPr lvl="1"/>
            <a:r>
              <a:rPr lang="en-US" altLang="en-US" dirty="0"/>
              <a:t>Common use: sending spam</a:t>
            </a:r>
          </a:p>
        </p:txBody>
      </p:sp>
    </p:spTree>
    <p:extLst>
      <p:ext uri="{BB962C8B-B14F-4D97-AF65-F5344CB8AC3E}">
        <p14:creationId xmlns:p14="http://schemas.microsoft.com/office/powerpoint/2010/main" val="7282385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Malicious Software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  <a:endParaRPr lang="en-US" altLang="en-US" i="1" dirty="0"/>
          </a:p>
        </p:txBody>
      </p:sp>
      <p:pic>
        <p:nvPicPr>
          <p:cNvPr id="55300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3769" y="1752600"/>
            <a:ext cx="4716462" cy="3440113"/>
          </a:xfrm>
        </p:spPr>
      </p:pic>
      <p:sp>
        <p:nvSpPr>
          <p:cNvPr id="55299" name="TextBox 4"/>
          <p:cNvSpPr txBox="1">
            <a:spLocks noChangeArrowheads="1"/>
          </p:cNvSpPr>
          <p:nvPr/>
        </p:nvSpPr>
        <p:spPr bwMode="auto">
          <a:xfrm>
            <a:off x="1429633" y="5334000"/>
            <a:ext cx="6284734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28.18  Gator Corporation’s acknowledgment warning</a:t>
            </a:r>
          </a:p>
        </p:txBody>
      </p:sp>
    </p:spTree>
    <p:extLst>
      <p:ext uri="{BB962C8B-B14F-4D97-AF65-F5344CB8AC3E}">
        <p14:creationId xmlns:p14="http://schemas.microsoft.com/office/powerpoint/2010/main" val="19514746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Attack Methods and 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Attack vector</a:t>
            </a:r>
          </a:p>
          <a:p>
            <a:pPr lvl="1"/>
            <a:r>
              <a:rPr lang="en-US" dirty="0"/>
              <a:t>Route taken by malware to infect the system</a:t>
            </a:r>
          </a:p>
          <a:p>
            <a:r>
              <a:rPr lang="en-US" dirty="0">
                <a:solidFill>
                  <a:srgbClr val="C00000"/>
                </a:solidFill>
              </a:rPr>
              <a:t>Zero-day attack</a:t>
            </a:r>
          </a:p>
          <a:p>
            <a:pPr lvl="1"/>
            <a:r>
              <a:rPr lang="en-US" dirty="0"/>
              <a:t>Attack on a vulnerability not already known to the software developers</a:t>
            </a:r>
          </a:p>
          <a:p>
            <a:r>
              <a:rPr lang="en-US" dirty="0">
                <a:solidFill>
                  <a:srgbClr val="C00000"/>
                </a:solidFill>
              </a:rPr>
              <a:t>Spoofing</a:t>
            </a:r>
          </a:p>
          <a:p>
            <a:pPr lvl="1"/>
            <a:r>
              <a:rPr lang="en-US" dirty="0"/>
              <a:t>Process of pretending to be someone or something you are not</a:t>
            </a:r>
          </a:p>
          <a:p>
            <a:pPr lvl="1"/>
            <a:r>
              <a:rPr lang="en-US" dirty="0"/>
              <a:t>Packets containing false information</a:t>
            </a:r>
          </a:p>
        </p:txBody>
      </p:sp>
    </p:spTree>
    <p:extLst>
      <p:ext uri="{BB962C8B-B14F-4D97-AF65-F5344CB8AC3E}">
        <p14:creationId xmlns:p14="http://schemas.microsoft.com/office/powerpoint/2010/main" val="40098090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Attack Methods and Sources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Man-in-the-middle (MITM) </a:t>
            </a:r>
            <a:r>
              <a:rPr lang="en-US" dirty="0"/>
              <a:t>attack</a:t>
            </a:r>
          </a:p>
          <a:p>
            <a:pPr lvl="1"/>
            <a:r>
              <a:rPr lang="en-US" dirty="0"/>
              <a:t>Tap into communication between two systems</a:t>
            </a:r>
          </a:p>
          <a:p>
            <a:pPr lvl="1"/>
            <a:r>
              <a:rPr lang="en-US" dirty="0"/>
              <a:t>Reads or changes the data and sends on</a:t>
            </a:r>
          </a:p>
          <a:p>
            <a:r>
              <a:rPr lang="en-US" dirty="0">
                <a:solidFill>
                  <a:srgbClr val="C00000"/>
                </a:solidFill>
              </a:rPr>
              <a:t>Session hijacking</a:t>
            </a:r>
          </a:p>
          <a:p>
            <a:pPr lvl="1"/>
            <a:r>
              <a:rPr lang="en-US" dirty="0"/>
              <a:t>Attempt to intercept a valid computer session to get authentication information</a:t>
            </a:r>
          </a:p>
          <a:p>
            <a:r>
              <a:rPr lang="en-US" dirty="0">
                <a:solidFill>
                  <a:srgbClr val="C00000"/>
                </a:solidFill>
              </a:rPr>
              <a:t>Brute force</a:t>
            </a:r>
          </a:p>
          <a:p>
            <a:pPr lvl="1"/>
            <a:r>
              <a:rPr lang="en-US" dirty="0"/>
              <a:t>Guess the contents of some kind of data field that isn’t obvious (or is hidden)</a:t>
            </a:r>
          </a:p>
          <a:p>
            <a:pPr lvl="1"/>
            <a:r>
              <a:rPr lang="en-US" dirty="0"/>
              <a:t>Example: dictionary attack</a:t>
            </a:r>
          </a:p>
        </p:txBody>
      </p:sp>
    </p:spTree>
    <p:extLst>
      <p:ext uri="{BB962C8B-B14F-4D97-AF65-F5344CB8AC3E}">
        <p14:creationId xmlns:p14="http://schemas.microsoft.com/office/powerpoint/2010/main" val="13297873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Attack Methods and Sources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Pop-ups</a:t>
            </a:r>
          </a:p>
          <a:p>
            <a:pPr lvl="1"/>
            <a:r>
              <a:rPr lang="en-US" dirty="0"/>
              <a:t>Pop-ups are surprise browser windows.</a:t>
            </a:r>
          </a:p>
          <a:p>
            <a:pPr lvl="1"/>
            <a:r>
              <a:rPr lang="en-US" dirty="0"/>
              <a:t>Some are deliberately designed to mimic legitimate pop-up alerts from the OS.</a:t>
            </a:r>
          </a:p>
          <a:p>
            <a:pPr lvl="1"/>
            <a:r>
              <a:rPr lang="en-US" dirty="0"/>
              <a:t>Most Web browsers have features to prevent pop-up ads.</a:t>
            </a:r>
          </a:p>
          <a:p>
            <a:r>
              <a:rPr lang="en-US" dirty="0">
                <a:solidFill>
                  <a:srgbClr val="C00000"/>
                </a:solidFill>
              </a:rPr>
              <a:t>Drive-by downloads</a:t>
            </a:r>
          </a:p>
          <a:p>
            <a:pPr lvl="1"/>
            <a:r>
              <a:rPr lang="en-US" dirty="0"/>
              <a:t>Clicking on a pop-up ad starts a file download.</a:t>
            </a:r>
          </a:p>
          <a:p>
            <a:pPr lvl="1"/>
            <a:r>
              <a:rPr lang="en-US" dirty="0"/>
              <a:t>Do </a:t>
            </a:r>
            <a:r>
              <a:rPr lang="en-US" i="1" dirty="0"/>
              <a:t>not</a:t>
            </a:r>
            <a:r>
              <a:rPr lang="en-US" dirty="0"/>
              <a:t> click.</a:t>
            </a:r>
          </a:p>
          <a:p>
            <a:pPr lvl="1"/>
            <a:r>
              <a:rPr lang="en-US" dirty="0"/>
              <a:t>Install spyware detection and removal software.</a:t>
            </a:r>
          </a:p>
        </p:txBody>
      </p:sp>
    </p:spTree>
    <p:extLst>
      <p:ext uri="{BB962C8B-B14F-4D97-AF65-F5344CB8AC3E}">
        <p14:creationId xmlns:p14="http://schemas.microsoft.com/office/powerpoint/2010/main" val="12479968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TextBox 4"/>
          <p:cNvSpPr txBox="1">
            <a:spLocks noChangeArrowheads="1"/>
          </p:cNvSpPr>
          <p:nvPr/>
        </p:nvSpPr>
        <p:spPr bwMode="auto">
          <a:xfrm>
            <a:off x="1883724" y="5261312"/>
            <a:ext cx="53765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en-US" dirty="0">
                <a:solidFill>
                  <a:schemeClr val="tx1"/>
                </a:solidFill>
              </a:rPr>
              <a:t>Figure 28.19  A spyware pop-up browser window, disguised as a Windows alert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Malicious Software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342" y="1752600"/>
            <a:ext cx="5233317" cy="343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0015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Attack Methods and Sources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812544" y="5669832"/>
            <a:ext cx="3557384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Figure 28.20  Windows Defender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1735" y="1629973"/>
            <a:ext cx="5420531" cy="382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3797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Attack Methods and Sources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024141" y="5441232"/>
            <a:ext cx="3095719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28.21  Malwarebytes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768" y="1810656"/>
            <a:ext cx="5332464" cy="351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251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Attack Methods and Sources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Spam</a:t>
            </a:r>
          </a:p>
          <a:p>
            <a:pPr lvl="1"/>
            <a:r>
              <a:rPr lang="en-US" dirty="0"/>
              <a:t>Unsolicited e-mail</a:t>
            </a:r>
          </a:p>
          <a:p>
            <a:pPr lvl="1"/>
            <a:r>
              <a:rPr lang="en-US" dirty="0"/>
              <a:t>Often used for phishing scams</a:t>
            </a:r>
          </a:p>
          <a:p>
            <a:r>
              <a:rPr lang="en-US" dirty="0"/>
              <a:t>Defenses against spam</a:t>
            </a:r>
          </a:p>
          <a:p>
            <a:pPr lvl="1"/>
            <a:r>
              <a:rPr lang="en-US" dirty="0"/>
              <a:t>Never post your email address on the Internet.</a:t>
            </a:r>
          </a:p>
          <a:p>
            <a:pPr lvl="1"/>
            <a:r>
              <a:rPr lang="en-US" dirty="0"/>
              <a:t>Use filtering software.</a:t>
            </a:r>
          </a:p>
          <a:p>
            <a:pPr lvl="1"/>
            <a:r>
              <a:rPr lang="en-US" dirty="0"/>
              <a:t>Never click on any link or open email from someone you do not know.</a:t>
            </a:r>
          </a:p>
        </p:txBody>
      </p:sp>
    </p:spTree>
    <p:extLst>
      <p:ext uri="{BB962C8B-B14F-4D97-AF65-F5344CB8AC3E}">
        <p14:creationId xmlns:p14="http://schemas.microsoft.com/office/powerpoint/2010/main" val="3882489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Social Engineering (</a:t>
            </a:r>
            <a:r>
              <a:rPr lang="en-GB" altLang="en-US" i="1" dirty="0"/>
              <a:t>continued</a:t>
            </a:r>
            <a:r>
              <a:rPr lang="en-GB" altLang="en-US" dirty="0"/>
              <a:t>)</a:t>
            </a:r>
            <a:endParaRPr lang="en-US" altLang="en-US" dirty="0"/>
          </a:p>
        </p:txBody>
      </p:sp>
      <p:sp>
        <p:nvSpPr>
          <p:cNvPr id="9218" name="Tex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Infiltration </a:t>
            </a:r>
            <a:endParaRPr lang="en-US" altLang="en-US" dirty="0"/>
          </a:p>
          <a:p>
            <a:pPr lvl="1"/>
            <a:r>
              <a:rPr lang="en-GB" altLang="en-US" dirty="0"/>
              <a:t>Hackers enter a building in the guise of legitimacy.</a:t>
            </a:r>
            <a:endParaRPr lang="en-US" altLang="en-US" dirty="0"/>
          </a:p>
          <a:p>
            <a:pPr lvl="1"/>
            <a:r>
              <a:rPr lang="en-GB" altLang="en-US" dirty="0"/>
              <a:t>After gaining entry, hackers snoop around desks, talk to people, and gather pieces of information.</a:t>
            </a:r>
          </a:p>
          <a:p>
            <a:pPr lvl="1"/>
            <a:r>
              <a:rPr lang="en-US" altLang="en-US" dirty="0"/>
              <a:t>Following someone through a door is </a:t>
            </a:r>
            <a:r>
              <a:rPr lang="en-US" altLang="en-US" dirty="0">
                <a:solidFill>
                  <a:srgbClr val="C00000"/>
                </a:solidFill>
              </a:rPr>
              <a:t>tailgating</a:t>
            </a:r>
            <a:r>
              <a:rPr lang="en-US" altLang="en-US" dirty="0"/>
              <a:t>.</a:t>
            </a:r>
          </a:p>
          <a:p>
            <a:pPr lvl="1"/>
            <a:r>
              <a:rPr lang="en-GB" altLang="en-US" dirty="0"/>
              <a:t>A</a:t>
            </a:r>
            <a:r>
              <a:rPr lang="en-US" altLang="en-US" dirty="0">
                <a:solidFill>
                  <a:srgbClr val="C00000"/>
                </a:solidFill>
              </a:rPr>
              <a:t> mantrap</a:t>
            </a:r>
            <a:r>
              <a:rPr lang="en-US" altLang="en-US" dirty="0"/>
              <a:t> design can combat tailgating.</a:t>
            </a:r>
          </a:p>
          <a:p>
            <a:pPr lvl="2"/>
            <a:r>
              <a:rPr lang="en-US" altLang="en-US" dirty="0"/>
              <a:t>Outer door must be closed before inner door is opened.</a:t>
            </a:r>
          </a:p>
          <a:p>
            <a:pPr lvl="1"/>
            <a:r>
              <a:rPr lang="en-GB" altLang="en-US" dirty="0"/>
              <a:t>An </a:t>
            </a:r>
            <a:r>
              <a:rPr lang="en-US" altLang="en-US" dirty="0">
                <a:solidFill>
                  <a:srgbClr val="C00000"/>
                </a:solidFill>
              </a:rPr>
              <a:t>entry control roster </a:t>
            </a:r>
            <a:r>
              <a:rPr lang="en-US" altLang="en-US" dirty="0"/>
              <a:t>is managed by a guard.</a:t>
            </a:r>
          </a:p>
        </p:txBody>
      </p:sp>
    </p:spTree>
    <p:extLst>
      <p:ext uri="{BB962C8B-B14F-4D97-AF65-F5344CB8AC3E}">
        <p14:creationId xmlns:p14="http://schemas.microsoft.com/office/powerpoint/2010/main" val="1374563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Signs and Symptoms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Symptoms can appear to be normal PC malfunctions.</a:t>
            </a:r>
          </a:p>
          <a:p>
            <a:pPr lvl="1"/>
            <a:r>
              <a:rPr lang="en-US" altLang="en-US" dirty="0"/>
              <a:t>Momentary slowdowns, or random crashes happening more frequently than usual</a:t>
            </a:r>
          </a:p>
          <a:p>
            <a:r>
              <a:rPr lang="en-US" altLang="en-US" dirty="0"/>
              <a:t>Sometime malware attempts to rename system files, change file permissions, or hide files completely.</a:t>
            </a:r>
          </a:p>
          <a:p>
            <a:r>
              <a:rPr lang="en-US" altLang="en-US" dirty="0"/>
              <a:t>Regular anti-malware scan will usually catch issues.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0301687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Signs and Symptoms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Other malware symptoms</a:t>
            </a:r>
          </a:p>
          <a:p>
            <a:pPr lvl="1"/>
            <a:r>
              <a:rPr lang="en-US" altLang="en-US" dirty="0"/>
              <a:t>Preventing Windows Update and other programs from working</a:t>
            </a:r>
          </a:p>
          <a:p>
            <a:pPr lvl="1"/>
            <a:r>
              <a:rPr lang="en-US" altLang="en-US" dirty="0"/>
              <a:t>Stopping anti-malware programs from updating and working</a:t>
            </a:r>
          </a:p>
          <a:p>
            <a:pPr lvl="1"/>
            <a:r>
              <a:rPr lang="en-US" altLang="en-US" dirty="0"/>
              <a:t>Changing permissions on files</a:t>
            </a:r>
          </a:p>
          <a:p>
            <a:pPr lvl="1"/>
            <a:r>
              <a:rPr lang="en-US" altLang="en-US" dirty="0"/>
              <a:t>Denying access to files or programs</a:t>
            </a:r>
          </a:p>
          <a:p>
            <a:pPr lvl="1"/>
            <a:r>
              <a:rPr lang="en-US" altLang="en-US" dirty="0"/>
              <a:t>Preventing Internet connectivity</a:t>
            </a:r>
          </a:p>
          <a:p>
            <a:pPr lvl="1"/>
            <a:r>
              <a:rPr lang="en-US" altLang="en-US" dirty="0"/>
              <a:t>Overwriting HOSTS file to redirect DNS queries and Web surfing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457875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Signs and Symptoms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tx1"/>
                </a:solidFill>
              </a:rPr>
              <a:t>A </a:t>
            </a:r>
            <a:r>
              <a:rPr lang="en-US" altLang="en-US" dirty="0">
                <a:solidFill>
                  <a:srgbClr val="C00000"/>
                </a:solidFill>
              </a:rPr>
              <a:t>rogue anti-malware </a:t>
            </a:r>
            <a:r>
              <a:rPr lang="en-US" altLang="en-US" dirty="0"/>
              <a:t>program is malware disguised as an anti-malware program.</a:t>
            </a:r>
          </a:p>
          <a:p>
            <a:pPr lvl="1"/>
            <a:r>
              <a:rPr lang="en-US" altLang="en-US" dirty="0"/>
              <a:t>Stick to the recommended lists of anti-malware software found online.</a:t>
            </a:r>
          </a:p>
          <a:p>
            <a:pPr lvl="1"/>
            <a:r>
              <a:rPr lang="en-US" altLang="en-US" dirty="0"/>
              <a:t>Watch for security alerts in Windows or from your third-party anti-malware program.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942267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Malware Signs and Symptoms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65540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7356" y="1600200"/>
            <a:ext cx="5729288" cy="3740150"/>
          </a:xfrm>
        </p:spPr>
      </p:pic>
      <p:sp>
        <p:nvSpPr>
          <p:cNvPr id="65539" name="TextBox 4"/>
          <p:cNvSpPr txBox="1">
            <a:spLocks noChangeArrowheads="1"/>
          </p:cNvSpPr>
          <p:nvPr/>
        </p:nvSpPr>
        <p:spPr bwMode="auto">
          <a:xfrm>
            <a:off x="2479087" y="5486400"/>
            <a:ext cx="4185826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28.22  Windows 7 Action Center</a:t>
            </a:r>
          </a:p>
        </p:txBody>
      </p:sp>
    </p:spTree>
    <p:extLst>
      <p:ext uri="{BB962C8B-B14F-4D97-AF65-F5344CB8AC3E}">
        <p14:creationId xmlns:p14="http://schemas.microsoft.com/office/powerpoint/2010/main" val="3415017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Prevention and Recovery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Actions to prevent and recover</a:t>
            </a:r>
          </a:p>
          <a:p>
            <a:pPr lvl="1"/>
            <a:r>
              <a:rPr lang="en-US" altLang="en-US" dirty="0"/>
              <a:t>Use specialized anti-malware programs.</a:t>
            </a:r>
          </a:p>
          <a:p>
            <a:pPr lvl="1"/>
            <a:r>
              <a:rPr lang="en-US" altLang="en-US" dirty="0"/>
              <a:t>Know how to stop the spread of malware.</a:t>
            </a:r>
          </a:p>
          <a:p>
            <a:pPr lvl="1"/>
            <a:r>
              <a:rPr lang="en-US" altLang="en-US" dirty="0"/>
              <a:t>Know how to fix infected computers.</a:t>
            </a:r>
          </a:p>
          <a:p>
            <a:pPr lvl="1"/>
            <a:r>
              <a:rPr lang="en-US" altLang="en-US" dirty="0"/>
              <a:t>Know how to restore the system to as close to original state as possible.</a:t>
            </a:r>
          </a:p>
        </p:txBody>
      </p:sp>
    </p:spTree>
    <p:extLst>
      <p:ext uri="{BB962C8B-B14F-4D97-AF65-F5344CB8AC3E}">
        <p14:creationId xmlns:p14="http://schemas.microsoft.com/office/powerpoint/2010/main" val="28195560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Prevention and Recovery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Dealing with malware</a:t>
            </a:r>
          </a:p>
          <a:p>
            <a:pPr lvl="1"/>
            <a:r>
              <a:rPr lang="en-US" altLang="en-US" dirty="0"/>
              <a:t>Anti-malware programs</a:t>
            </a:r>
          </a:p>
          <a:p>
            <a:pPr lvl="1"/>
            <a:r>
              <a:rPr lang="en-US" altLang="en-US" dirty="0"/>
              <a:t>Training and awareness</a:t>
            </a:r>
          </a:p>
          <a:p>
            <a:pPr lvl="1"/>
            <a:r>
              <a:rPr lang="en-US" altLang="en-US" dirty="0"/>
              <a:t>Patch/update management</a:t>
            </a:r>
          </a:p>
          <a:p>
            <a:pPr lvl="1"/>
            <a:r>
              <a:rPr lang="en-US" altLang="en-US" dirty="0"/>
              <a:t>Remediation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087957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Prevention and Recovery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Anti-malware</a:t>
            </a:r>
            <a:r>
              <a:rPr lang="en-US" altLang="en-US" dirty="0"/>
              <a:t> </a:t>
            </a:r>
            <a:r>
              <a:rPr lang="en-US" altLang="en-US" dirty="0">
                <a:solidFill>
                  <a:srgbClr val="C00000"/>
                </a:solidFill>
              </a:rPr>
              <a:t>program </a:t>
            </a:r>
            <a:r>
              <a:rPr lang="en-US" altLang="en-US" dirty="0">
                <a:solidFill>
                  <a:schemeClr val="tx1"/>
                </a:solidFill>
              </a:rPr>
              <a:t>(such as a</a:t>
            </a:r>
            <a:r>
              <a:rPr lang="en-US" altLang="en-US" dirty="0">
                <a:solidFill>
                  <a:srgbClr val="C00000"/>
                </a:solidFill>
              </a:rPr>
              <a:t> classic antivirus program</a:t>
            </a:r>
            <a:r>
              <a:rPr lang="en-US" altLang="en-US" dirty="0">
                <a:solidFill>
                  <a:schemeClr val="tx1"/>
                </a:solidFill>
              </a:rPr>
              <a:t>)</a:t>
            </a:r>
          </a:p>
          <a:p>
            <a:pPr lvl="1"/>
            <a:r>
              <a:rPr lang="en-US" altLang="en-US" dirty="0"/>
              <a:t>Scans files</a:t>
            </a:r>
          </a:p>
          <a:p>
            <a:pPr lvl="1"/>
            <a:r>
              <a:rPr lang="en-US" altLang="en-US" dirty="0"/>
              <a:t>Passively monitors computer’s activity</a:t>
            </a:r>
          </a:p>
          <a:p>
            <a:pPr lvl="2"/>
            <a:r>
              <a:rPr lang="en-US" altLang="en-US" dirty="0"/>
              <a:t>Operates as </a:t>
            </a:r>
            <a:r>
              <a:rPr lang="en-US" altLang="en-US" dirty="0">
                <a:solidFill>
                  <a:srgbClr val="C00000"/>
                </a:solidFill>
              </a:rPr>
              <a:t>virus shield</a:t>
            </a:r>
          </a:p>
          <a:p>
            <a:pPr lvl="1"/>
            <a:r>
              <a:rPr lang="en-US" altLang="en-US" dirty="0"/>
              <a:t>Detects boot sector viruses by comparing the drive’s boot sector to a standard boot sector </a:t>
            </a:r>
          </a:p>
          <a:p>
            <a:pPr lvl="1"/>
            <a:r>
              <a:rPr lang="en-US" altLang="en-US" dirty="0"/>
              <a:t>Uses a library of signatures</a:t>
            </a:r>
            <a:r>
              <a:rPr lang="en-US" altLang="en-US" dirty="0">
                <a:solidFill>
                  <a:srgbClr val="C00000"/>
                </a:solidFill>
              </a:rPr>
              <a:t> </a:t>
            </a:r>
            <a:r>
              <a:rPr lang="en-US" altLang="en-US" dirty="0"/>
              <a:t>to detect executable viruses</a:t>
            </a:r>
          </a:p>
          <a:p>
            <a:pPr lvl="2"/>
            <a:r>
              <a:rPr lang="en-US" altLang="en-US" dirty="0"/>
              <a:t>A </a:t>
            </a:r>
            <a:r>
              <a:rPr lang="en-US" altLang="en-US" dirty="0">
                <a:solidFill>
                  <a:srgbClr val="C00000"/>
                </a:solidFill>
              </a:rPr>
              <a:t>signature</a:t>
            </a:r>
            <a:r>
              <a:rPr lang="en-US" altLang="en-US" dirty="0"/>
              <a:t> is a code pattern of a known virus.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124216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Prevention and Recovery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Polymorph virus</a:t>
            </a:r>
          </a:p>
          <a:p>
            <a:pPr lvl="1"/>
            <a:r>
              <a:rPr lang="en-GB" altLang="en-US" dirty="0"/>
              <a:t>Attempts to change signature to prevent detection</a:t>
            </a:r>
          </a:p>
          <a:p>
            <a:pPr lvl="2"/>
            <a:r>
              <a:rPr lang="en-GB" altLang="en-US" dirty="0"/>
              <a:t>Typically continually scrambles useless code</a:t>
            </a:r>
            <a:endParaRPr lang="en-US" altLang="en-US" dirty="0"/>
          </a:p>
          <a:p>
            <a:r>
              <a:rPr lang="en-GB" altLang="en-US" dirty="0"/>
              <a:t>Techniques to combat polymorphs</a:t>
            </a:r>
          </a:p>
          <a:p>
            <a:pPr lvl="1"/>
            <a:r>
              <a:rPr lang="en-GB" altLang="en-US" dirty="0"/>
              <a:t>Scrambling code becomes the signature, so becomes detectable by anti-malware programs.</a:t>
            </a:r>
          </a:p>
          <a:p>
            <a:pPr lvl="1"/>
            <a:r>
              <a:rPr lang="en-GB" altLang="en-US" dirty="0"/>
              <a:t>A </a:t>
            </a:r>
            <a:r>
              <a:rPr lang="en-GB" altLang="en-US" dirty="0">
                <a:solidFill>
                  <a:srgbClr val="C00000"/>
                </a:solidFill>
              </a:rPr>
              <a:t>checksum</a:t>
            </a:r>
            <a:r>
              <a:rPr lang="en-GB" altLang="en-US" dirty="0"/>
              <a:t> is created on every file in the drive.</a:t>
            </a:r>
          </a:p>
          <a:p>
            <a:pPr lvl="2"/>
            <a:r>
              <a:rPr lang="en-GB" altLang="en-US" dirty="0"/>
              <a:t>Every time a program is run, anti-malware program calculates a new checksum and compares it with the previous one. If different, a virus is likely present.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720393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Prevention and Recovery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Stealth virus </a:t>
            </a:r>
            <a:r>
              <a:rPr lang="en-US" altLang="en-US" dirty="0"/>
              <a:t>programs</a:t>
            </a:r>
          </a:p>
          <a:p>
            <a:pPr lvl="1"/>
            <a:r>
              <a:rPr lang="en-US" altLang="en-US" dirty="0"/>
              <a:t>Boot sector viruses that use various methods to hide from anti-malware programs</a:t>
            </a:r>
          </a:p>
          <a:p>
            <a:r>
              <a:rPr lang="en-US" altLang="en-US" dirty="0"/>
              <a:t>User education</a:t>
            </a:r>
          </a:p>
          <a:p>
            <a:pPr lvl="1" eaLnBrk="1" hangingPunct="1"/>
            <a:r>
              <a:rPr lang="en-US" altLang="en-US" dirty="0"/>
              <a:t>Teach caution when dealing with incoming email a user does not recognize.</a:t>
            </a:r>
          </a:p>
          <a:p>
            <a:pPr lvl="1" eaLnBrk="1" hangingPunct="1"/>
            <a:r>
              <a:rPr lang="en-US" altLang="en-US" dirty="0"/>
              <a:t>Explain the dangers of questionable Web sites.</a:t>
            </a:r>
          </a:p>
          <a:p>
            <a:pPr lvl="1" eaLnBrk="1" hangingPunct="1"/>
            <a:r>
              <a:rPr lang="en-US" altLang="en-US" dirty="0"/>
              <a:t>Teach users how to react when they see questionable actions taking place.</a:t>
            </a:r>
          </a:p>
          <a:p>
            <a:endParaRPr lang="en-GB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3938671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Prevention and Recovery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7168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0819" y="1629228"/>
            <a:ext cx="6202363" cy="3811588"/>
          </a:xfrm>
        </p:spPr>
      </p:pic>
      <p:sp>
        <p:nvSpPr>
          <p:cNvPr id="71683" name="TextBox 4"/>
          <p:cNvSpPr txBox="1">
            <a:spLocks noChangeArrowheads="1"/>
          </p:cNvSpPr>
          <p:nvPr/>
        </p:nvSpPr>
        <p:spPr bwMode="auto">
          <a:xfrm>
            <a:off x="2806100" y="5591628"/>
            <a:ext cx="3531801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28.23  Attack site warning</a:t>
            </a:r>
          </a:p>
        </p:txBody>
      </p:sp>
    </p:spTree>
    <p:extLst>
      <p:ext uri="{BB962C8B-B14F-4D97-AF65-F5344CB8AC3E}">
        <p14:creationId xmlns:p14="http://schemas.microsoft.com/office/powerpoint/2010/main" val="3250698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Social Engineering (</a:t>
            </a:r>
            <a:r>
              <a:rPr lang="en-GB" altLang="en-US" i="1" dirty="0"/>
              <a:t>continued</a:t>
            </a:r>
            <a:r>
              <a:rPr lang="en-GB" altLang="en-US" dirty="0"/>
              <a:t>)</a:t>
            </a:r>
            <a:endParaRPr lang="en-US" altLang="en-US" dirty="0"/>
          </a:p>
        </p:txBody>
      </p:sp>
      <p:sp>
        <p:nvSpPr>
          <p:cNvPr id="9218" name="Text Placeholder 6"/>
          <p:cNvSpPr>
            <a:spLocks noGrp="1"/>
          </p:cNvSpPr>
          <p:nvPr>
            <p:ph idx="1"/>
          </p:nvPr>
        </p:nvSpPr>
        <p:spPr>
          <a:xfrm>
            <a:off x="457200" y="1066800"/>
            <a:ext cx="8228013" cy="5334000"/>
          </a:xfrm>
        </p:spPr>
        <p:txBody>
          <a:bodyPr/>
          <a:lstStyle/>
          <a:p>
            <a:r>
              <a:rPr lang="en-GB" altLang="en-US" dirty="0"/>
              <a:t>Telephone scams</a:t>
            </a:r>
            <a:endParaRPr lang="en-US" altLang="en-US" dirty="0"/>
          </a:p>
          <a:p>
            <a:pPr lvl="1"/>
            <a:r>
              <a:rPr lang="en-GB" altLang="en-US" dirty="0"/>
              <a:t>Most common type of social engineering attack</a:t>
            </a:r>
          </a:p>
          <a:p>
            <a:pPr lvl="1"/>
            <a:r>
              <a:rPr lang="en-GB" altLang="en-US" dirty="0"/>
              <a:t>Simply asking for information</a:t>
            </a:r>
            <a:endParaRPr lang="en-US" altLang="en-US" dirty="0"/>
          </a:p>
          <a:p>
            <a:pPr lvl="1"/>
            <a:r>
              <a:rPr lang="en-GB" altLang="en-US" dirty="0"/>
              <a:t>Calling help desk impersonating someone and getting their password reset</a:t>
            </a:r>
            <a:endParaRPr lang="en-US" altLang="en-US" dirty="0"/>
          </a:p>
          <a:p>
            <a:r>
              <a:rPr lang="en-GB" altLang="en-US" dirty="0">
                <a:solidFill>
                  <a:srgbClr val="C00000"/>
                </a:solidFill>
              </a:rPr>
              <a:t>Phishing</a:t>
            </a:r>
            <a:endParaRPr lang="en-US" altLang="en-US" dirty="0">
              <a:solidFill>
                <a:srgbClr val="C00000"/>
              </a:solidFill>
            </a:endParaRPr>
          </a:p>
          <a:p>
            <a:pPr lvl="1"/>
            <a:r>
              <a:rPr lang="en-US" altLang="en-US" dirty="0"/>
              <a:t>Attempts to obtain usernames and passwords</a:t>
            </a:r>
          </a:p>
          <a:p>
            <a:pPr lvl="1"/>
            <a:r>
              <a:rPr lang="en-US" altLang="en-US" dirty="0"/>
              <a:t>Typically performed through e-mail</a:t>
            </a:r>
          </a:p>
          <a:p>
            <a:pPr lvl="2"/>
            <a:r>
              <a:rPr lang="en-US" altLang="en-US" dirty="0"/>
              <a:t>Attacker poses as a legitimate company and asks for your login credentials.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Spear phishing</a:t>
            </a:r>
            <a:r>
              <a:rPr lang="en-US" altLang="en-US" dirty="0">
                <a:solidFill>
                  <a:schemeClr val="tx1"/>
                </a:solidFill>
              </a:rPr>
              <a:t>: a targeted attack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84191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Prevention and Recovery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72707" name="TextBox 4"/>
          <p:cNvSpPr txBox="1">
            <a:spLocks noChangeArrowheads="1"/>
          </p:cNvSpPr>
          <p:nvPr/>
        </p:nvSpPr>
        <p:spPr bwMode="auto">
          <a:xfrm>
            <a:off x="2632944" y="5426718"/>
            <a:ext cx="3878113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Figure 28.24  A virus shield in action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31581" y="1831549"/>
            <a:ext cx="4880837" cy="3445653"/>
            <a:chOff x="2131581" y="1831549"/>
            <a:chExt cx="4880837" cy="344565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1581" y="1831549"/>
              <a:ext cx="4880837" cy="3445653"/>
            </a:xfrm>
            <a:prstGeom prst="rect">
              <a:avLst/>
            </a:prstGeom>
          </p:spPr>
        </p:pic>
        <p:sp>
          <p:nvSpPr>
            <p:cNvPr id="4" name="Oval 3"/>
            <p:cNvSpPr/>
            <p:nvPr/>
          </p:nvSpPr>
          <p:spPr bwMode="auto">
            <a:xfrm>
              <a:off x="3429000" y="2561772"/>
              <a:ext cx="3200400" cy="640080"/>
            </a:xfrm>
            <a:prstGeom prst="ellipse">
              <a:avLst/>
            </a:prstGeom>
            <a:noFill/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Arial" charset="0"/>
                <a:buNone/>
                <a:tabLst/>
              </a:pP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MS Gothic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474757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Malware Prevention Tips</a:t>
            </a:r>
            <a:endParaRPr lang="en-US" altLang="en-US" dirty="0"/>
          </a:p>
        </p:txBody>
      </p:sp>
      <p:sp>
        <p:nvSpPr>
          <p:cNvPr id="74755" name="Tex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Use an anti-malware program with a virus shield that automatically scans e-mail, downloads, and running programs.</a:t>
            </a:r>
          </a:p>
          <a:p>
            <a:r>
              <a:rPr lang="en-GB" altLang="en-US" dirty="0"/>
              <a:t>Scan PCs daily and keep anti-malware program updated.</a:t>
            </a:r>
          </a:p>
          <a:p>
            <a:pPr lvl="1"/>
            <a:r>
              <a:rPr lang="en-US" altLang="en-US" dirty="0"/>
              <a:t>Keep that </a:t>
            </a:r>
            <a:r>
              <a:rPr lang="en-US" altLang="en-US" dirty="0">
                <a:solidFill>
                  <a:srgbClr val="C00000"/>
                </a:solidFill>
              </a:rPr>
              <a:t>definition file </a:t>
            </a:r>
            <a:r>
              <a:rPr lang="en-US" altLang="en-US" dirty="0"/>
              <a:t>up to date so your antivirus software has the latest signatures.</a:t>
            </a:r>
            <a:endParaRPr lang="en-GB" altLang="en-US" dirty="0"/>
          </a:p>
          <a:p>
            <a:r>
              <a:rPr lang="en-US" altLang="en-US" dirty="0"/>
              <a:t>Know the source of any software before loading.</a:t>
            </a:r>
          </a:p>
        </p:txBody>
      </p:sp>
    </p:spTree>
    <p:extLst>
      <p:ext uri="{BB962C8B-B14F-4D97-AF65-F5344CB8AC3E}">
        <p14:creationId xmlns:p14="http://schemas.microsoft.com/office/powerpoint/2010/main" val="37501198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 Media Anti-Malware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anti-malware companies provide bootable CDs or USB flash drives.</a:t>
            </a:r>
          </a:p>
          <a:p>
            <a:pPr lvl="1"/>
            <a:r>
              <a:rPr lang="en-US" dirty="0"/>
              <a:t>Enable booting from a known-clean OS.</a:t>
            </a:r>
          </a:p>
          <a:p>
            <a:pPr lvl="1"/>
            <a:r>
              <a:rPr lang="en-US" dirty="0"/>
              <a:t>Run the same anti-malware software, uncorrupted by malware on your system.</a:t>
            </a:r>
          </a:p>
        </p:txBody>
      </p:sp>
    </p:spTree>
    <p:extLst>
      <p:ext uri="{BB962C8B-B14F-4D97-AF65-F5344CB8AC3E}">
        <p14:creationId xmlns:p14="http://schemas.microsoft.com/office/powerpoint/2010/main" val="117266897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Recovery Tips</a:t>
            </a:r>
          </a:p>
        </p:txBody>
      </p:sp>
      <p:sp>
        <p:nvSpPr>
          <p:cNvPr id="75779" name="Content Placeholder 2"/>
          <p:cNvSpPr>
            <a:spLocks noGrp="1"/>
          </p:cNvSpPr>
          <p:nvPr>
            <p:ph idx="1"/>
          </p:nvPr>
        </p:nvSpPr>
        <p:spPr>
          <a:xfrm>
            <a:off x="457199" y="1143000"/>
            <a:ext cx="8412480" cy="5334000"/>
          </a:xfrm>
        </p:spPr>
        <p:txBody>
          <a:bodyPr/>
          <a:lstStyle/>
          <a:p>
            <a:r>
              <a:rPr lang="en-US" altLang="en-US" dirty="0"/>
              <a:t>Best practice procedure for malware removal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dirty="0"/>
              <a:t>Identify malware symptoms.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dirty="0"/>
              <a:t>Quarantine infected system.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dirty="0"/>
              <a:t>Disable system restore (in Windows).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dirty="0"/>
              <a:t>Remediate infected systems.</a:t>
            </a:r>
          </a:p>
          <a:p>
            <a:pPr lvl="2"/>
            <a:r>
              <a:rPr lang="en-US" altLang="en-US" dirty="0"/>
              <a:t>Update anti-malware software.</a:t>
            </a:r>
          </a:p>
          <a:p>
            <a:pPr lvl="2"/>
            <a:r>
              <a:rPr lang="en-US" altLang="en-US" dirty="0"/>
              <a:t>Use scan and removal techniques (Windows Safe Mode or Preinstallation Environment).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dirty="0"/>
              <a:t>Schedule scans and run updates.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dirty="0"/>
              <a:t>Enable system restore and create a restore point.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dirty="0"/>
              <a:t>Educate end user.</a:t>
            </a:r>
          </a:p>
        </p:txBody>
      </p:sp>
    </p:spTree>
    <p:extLst>
      <p:ext uri="{BB962C8B-B14F-4D97-AF65-F5344CB8AC3E}">
        <p14:creationId xmlns:p14="http://schemas.microsoft.com/office/powerpoint/2010/main" val="112321328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Recovery Tips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757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Recognize and quarantine</a:t>
            </a:r>
          </a:p>
          <a:p>
            <a:pPr lvl="1"/>
            <a:r>
              <a:rPr lang="en-US" altLang="en-US" dirty="0"/>
              <a:t>PacketFence automatically monitors network traffic and cuts off a computer if it starts sending suspicious packets.</a:t>
            </a:r>
          </a:p>
          <a:p>
            <a:pPr lvl="1"/>
            <a:r>
              <a:rPr lang="en-US" altLang="en-US" dirty="0"/>
              <a:t>Quarantine a computer by manually disconnecting the network cable.</a:t>
            </a:r>
          </a:p>
          <a:p>
            <a:pPr lvl="1"/>
            <a:r>
              <a:rPr lang="en-US" altLang="en-US" dirty="0"/>
              <a:t>Disable system restore so the virus is not included in any restore points.</a:t>
            </a:r>
          </a:p>
        </p:txBody>
      </p:sp>
    </p:spTree>
    <p:extLst>
      <p:ext uri="{BB962C8B-B14F-4D97-AF65-F5344CB8AC3E}">
        <p14:creationId xmlns:p14="http://schemas.microsoft.com/office/powerpoint/2010/main" val="2140569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Recovery Tips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778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Search and destroy</a:t>
            </a:r>
          </a:p>
          <a:p>
            <a:pPr lvl="1"/>
            <a:r>
              <a:rPr lang="en-US" altLang="en-US" dirty="0"/>
              <a:t>Get to a safe boot environment and run anti-malware software.</a:t>
            </a:r>
          </a:p>
          <a:p>
            <a:pPr lvl="2"/>
            <a:r>
              <a:rPr lang="en-US" altLang="en-US" dirty="0"/>
              <a:t>Windows Safe Mode</a:t>
            </a:r>
          </a:p>
          <a:p>
            <a:pPr lvl="2"/>
            <a:r>
              <a:rPr lang="en-US" altLang="en-US" dirty="0"/>
              <a:t>Windows Recovery Environment</a:t>
            </a:r>
          </a:p>
          <a:p>
            <a:pPr lvl="2"/>
            <a:r>
              <a:rPr lang="en-US" altLang="en-US" dirty="0"/>
              <a:t>Bootable CD or flash drive</a:t>
            </a:r>
          </a:p>
          <a:p>
            <a:pPr lvl="1"/>
            <a:r>
              <a:rPr lang="en-US" altLang="en-US" dirty="0"/>
              <a:t>Some anti-malware software comes in a bootable version.</a:t>
            </a:r>
          </a:p>
          <a:p>
            <a:pPr lvl="2"/>
            <a:r>
              <a:rPr lang="en-US" altLang="en-US" dirty="0"/>
              <a:t>Live disk option for Ubuntu Linux allows booting to the disk.</a:t>
            </a:r>
          </a:p>
          <a:p>
            <a:pPr lvl="2"/>
            <a:r>
              <a:rPr lang="en-US" altLang="en-US" dirty="0"/>
              <a:t>Download and burn a copy of the Ultimate boot CD.</a:t>
            </a:r>
          </a:p>
        </p:txBody>
      </p:sp>
    </p:spTree>
    <p:extLst>
      <p:ext uri="{BB962C8B-B14F-4D97-AF65-F5344CB8AC3E}">
        <p14:creationId xmlns:p14="http://schemas.microsoft.com/office/powerpoint/2010/main" val="184458942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Recovery Tips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78851" name="TextBox 4"/>
          <p:cNvSpPr txBox="1">
            <a:spLocks noChangeArrowheads="1"/>
          </p:cNvSpPr>
          <p:nvPr/>
        </p:nvSpPr>
        <p:spPr bwMode="auto">
          <a:xfrm>
            <a:off x="2489667" y="5593632"/>
            <a:ext cx="4164666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28.25  avast! Virus Cleaner Tool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783632"/>
            <a:ext cx="4876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0483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Recovery Tips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79875" name="TextBox 4"/>
          <p:cNvSpPr txBox="1">
            <a:spLocks noChangeArrowheads="1"/>
          </p:cNvSpPr>
          <p:nvPr/>
        </p:nvSpPr>
        <p:spPr bwMode="auto">
          <a:xfrm>
            <a:off x="1551462" y="5365032"/>
            <a:ext cx="6041077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28.26  System Recovery Options in Windows Vista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191" y="1905001"/>
            <a:ext cx="5317618" cy="328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3895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Recovery Tips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Remediation</a:t>
            </a:r>
          </a:p>
          <a:p>
            <a:pPr lvl="1"/>
            <a:r>
              <a:rPr lang="en-US" altLang="en-US" dirty="0"/>
              <a:t>Fix files damaged by malware.</a:t>
            </a:r>
          </a:p>
          <a:p>
            <a:pPr lvl="1"/>
            <a:r>
              <a:rPr lang="en-US" altLang="en-US" dirty="0"/>
              <a:t>Replace corrupted Windows registry files or startup files.</a:t>
            </a:r>
          </a:p>
          <a:p>
            <a:pPr lvl="1"/>
            <a:r>
              <a:rPr lang="en-US" altLang="en-US" dirty="0"/>
              <a:t>Use Windows Recovery Environment/System Recovery Options if Windows will not start.</a:t>
            </a:r>
          </a:p>
          <a:p>
            <a:pPr lvl="1"/>
            <a:r>
              <a:rPr lang="en-US" altLang="en-US" dirty="0"/>
              <a:t>Re-enable System Restore once the system has been repaired.</a:t>
            </a:r>
          </a:p>
          <a:p>
            <a:pPr lvl="2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941132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Malware Recovery Tips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Educate</a:t>
            </a:r>
          </a:p>
          <a:p>
            <a:pPr lvl="1"/>
            <a:r>
              <a:rPr lang="en-US" altLang="en-US" dirty="0"/>
              <a:t>Talk with users.</a:t>
            </a:r>
          </a:p>
          <a:p>
            <a:pPr lvl="1"/>
            <a:r>
              <a:rPr lang="en-US" altLang="en-US" dirty="0"/>
              <a:t>Show samples of dangerous e-mails.</a:t>
            </a:r>
          </a:p>
          <a:p>
            <a:pPr lvl="1"/>
            <a:r>
              <a:rPr lang="en-US" altLang="en-US" dirty="0"/>
              <a:t>Have users run anti-malware programs regularly.</a:t>
            </a:r>
          </a:p>
          <a:p>
            <a:pPr lvl="2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64638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Data Destruction</a:t>
            </a:r>
            <a:endParaRPr lang="en-US" altLang="en-US" dirty="0"/>
          </a:p>
        </p:txBody>
      </p:sp>
      <p:sp>
        <p:nvSpPr>
          <p:cNvPr id="10243" name="Tex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Data destruction is more than the intentional or unintentional erasing or corrupting data.</a:t>
            </a:r>
          </a:p>
          <a:p>
            <a:pPr lvl="1" eaLnBrk="1" hangingPunct="1"/>
            <a:r>
              <a:rPr lang="en-US" altLang="en-US" dirty="0"/>
              <a:t>Can originate from authorized or unauthorized users</a:t>
            </a:r>
          </a:p>
          <a:p>
            <a:pPr eaLnBrk="1" hangingPunct="1"/>
            <a:r>
              <a:rPr lang="en-US" altLang="ja-JP" dirty="0"/>
              <a:t>Users may be uninformed about extent to which they are authorized to make changes.</a:t>
            </a:r>
          </a:p>
        </p:txBody>
      </p:sp>
    </p:spTree>
    <p:extLst>
      <p:ext uri="{BB962C8B-B14F-4D97-AF65-F5344CB8AC3E}">
        <p14:creationId xmlns:p14="http://schemas.microsoft.com/office/powerpoint/2010/main" val="30736779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C00000"/>
                </a:solidFill>
              </a:rPr>
              <a:t>Firewalls</a:t>
            </a:r>
            <a:r>
              <a:rPr lang="en-US" altLang="en-US" dirty="0"/>
              <a:t> protect an internal network from unauthorized access to and from the Internet.</a:t>
            </a:r>
          </a:p>
          <a:p>
            <a:r>
              <a:rPr lang="en-US" altLang="en-US" dirty="0">
                <a:solidFill>
                  <a:srgbClr val="C00000"/>
                </a:solidFill>
              </a:rPr>
              <a:t>Hardware firewalls </a:t>
            </a:r>
            <a:r>
              <a:rPr lang="en-US" altLang="en-US" dirty="0"/>
              <a:t>are often built into routers.</a:t>
            </a:r>
          </a:p>
          <a:p>
            <a:pPr lvl="1"/>
            <a:r>
              <a:rPr lang="en-US" altLang="en-US" dirty="0"/>
              <a:t>Filters packets before they reach internal machines.</a:t>
            </a:r>
          </a:p>
          <a:p>
            <a:r>
              <a:rPr lang="en-US" altLang="en-US" dirty="0">
                <a:solidFill>
                  <a:srgbClr val="C00000"/>
                </a:solidFill>
              </a:rPr>
              <a:t>Software firewalls </a:t>
            </a:r>
            <a:r>
              <a:rPr lang="en-US" altLang="en-US" dirty="0"/>
              <a:t>run on computers.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2733845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83972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75707" y="1556658"/>
            <a:ext cx="4192587" cy="3948113"/>
          </a:xfrm>
        </p:spPr>
      </p:pic>
      <p:sp>
        <p:nvSpPr>
          <p:cNvPr id="83971" name="TextBox 4"/>
          <p:cNvSpPr txBox="1">
            <a:spLocks noChangeArrowheads="1"/>
          </p:cNvSpPr>
          <p:nvPr/>
        </p:nvSpPr>
        <p:spPr bwMode="auto">
          <a:xfrm>
            <a:off x="2408587" y="5742858"/>
            <a:ext cx="4326826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28.27  Linksys router as a firewall</a:t>
            </a:r>
          </a:p>
        </p:txBody>
      </p:sp>
    </p:spTree>
    <p:extLst>
      <p:ext uri="{BB962C8B-B14F-4D97-AF65-F5344CB8AC3E}">
        <p14:creationId xmlns:p14="http://schemas.microsoft.com/office/powerpoint/2010/main" val="308473576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8499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0444" y="1752600"/>
            <a:ext cx="4583113" cy="3671887"/>
          </a:xfrm>
        </p:spPr>
      </p:pic>
      <p:sp>
        <p:nvSpPr>
          <p:cNvPr id="84995" name="TextBox 4"/>
          <p:cNvSpPr txBox="1">
            <a:spLocks noChangeArrowheads="1"/>
          </p:cNvSpPr>
          <p:nvPr/>
        </p:nvSpPr>
        <p:spPr bwMode="auto">
          <a:xfrm>
            <a:off x="2660740" y="5517432"/>
            <a:ext cx="3822521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28.28  Default Web interface</a:t>
            </a:r>
          </a:p>
        </p:txBody>
      </p:sp>
    </p:spTree>
    <p:extLst>
      <p:ext uri="{BB962C8B-B14F-4D97-AF65-F5344CB8AC3E}">
        <p14:creationId xmlns:p14="http://schemas.microsoft.com/office/powerpoint/2010/main" val="329488593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86020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0444" y="1828800"/>
            <a:ext cx="4583113" cy="3556000"/>
          </a:xfrm>
        </p:spPr>
      </p:pic>
      <p:sp>
        <p:nvSpPr>
          <p:cNvPr id="86019" name="TextBox 4"/>
          <p:cNvSpPr txBox="1">
            <a:spLocks noChangeArrowheads="1"/>
          </p:cNvSpPr>
          <p:nvPr/>
        </p:nvSpPr>
        <p:spPr bwMode="auto">
          <a:xfrm>
            <a:off x="2761248" y="5486400"/>
            <a:ext cx="3621504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28.29  SPI firewall settings</a:t>
            </a:r>
          </a:p>
        </p:txBody>
      </p:sp>
    </p:spTree>
    <p:extLst>
      <p:ext uri="{BB962C8B-B14F-4D97-AF65-F5344CB8AC3E}">
        <p14:creationId xmlns:p14="http://schemas.microsoft.com/office/powerpoint/2010/main" val="176469310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870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Configuring a hardware firewall</a:t>
            </a:r>
          </a:p>
          <a:p>
            <a:pPr lvl="1"/>
            <a:r>
              <a:rPr lang="en-US" altLang="en-US" dirty="0"/>
              <a:t>Hardware firewalls use </a:t>
            </a:r>
            <a:r>
              <a:rPr lang="en-US" altLang="en-US" dirty="0">
                <a:solidFill>
                  <a:srgbClr val="C00000"/>
                </a:solidFill>
              </a:rPr>
              <a:t>Stateful Packet Inspection (SPI)</a:t>
            </a:r>
            <a:r>
              <a:rPr lang="en-US" altLang="en-US" dirty="0"/>
              <a:t> to inspect each incoming packet individually.</a:t>
            </a:r>
          </a:p>
          <a:p>
            <a:pPr lvl="2"/>
            <a:r>
              <a:rPr lang="en-US" altLang="en-US" dirty="0"/>
              <a:t>Blocks any incoming traffic that isn’t in response to your outgoing traffic</a:t>
            </a:r>
          </a:p>
          <a:p>
            <a:pPr lvl="1"/>
            <a:r>
              <a:rPr lang="en-US" altLang="en-US" dirty="0"/>
              <a:t>Disable ports entirely to block all traffic in or out.</a:t>
            </a:r>
          </a:p>
          <a:p>
            <a:pPr lvl="1"/>
            <a:r>
              <a:rPr lang="en-US" altLang="en-US" dirty="0">
                <a:solidFill>
                  <a:srgbClr val="C00000"/>
                </a:solidFill>
              </a:rPr>
              <a:t>Port forwarding </a:t>
            </a:r>
            <a:r>
              <a:rPr lang="en-US" altLang="en-US" dirty="0"/>
              <a:t>allows outside users access to a Web server on the LAN.</a:t>
            </a:r>
          </a:p>
          <a:p>
            <a:pPr lvl="2"/>
            <a:r>
              <a:rPr lang="en-US" altLang="en-US" dirty="0"/>
              <a:t>Open a port in the firewall and direct incoming traffic on that port to a specific IP address.</a:t>
            </a:r>
          </a:p>
        </p:txBody>
      </p:sp>
    </p:spTree>
    <p:extLst>
      <p:ext uri="{BB962C8B-B14F-4D97-AF65-F5344CB8AC3E}">
        <p14:creationId xmlns:p14="http://schemas.microsoft.com/office/powerpoint/2010/main" val="316943023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88068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35225" y="1371600"/>
            <a:ext cx="4273550" cy="4403725"/>
          </a:xfrm>
        </p:spPr>
      </p:pic>
      <p:sp>
        <p:nvSpPr>
          <p:cNvPr id="88067" name="TextBox 4"/>
          <p:cNvSpPr txBox="1">
            <a:spLocks noChangeArrowheads="1"/>
          </p:cNvSpPr>
          <p:nvPr/>
        </p:nvSpPr>
        <p:spPr bwMode="auto">
          <a:xfrm>
            <a:off x="2985669" y="5867400"/>
            <a:ext cx="3172663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28.30  Port forwarding</a:t>
            </a:r>
          </a:p>
        </p:txBody>
      </p:sp>
    </p:spTree>
    <p:extLst>
      <p:ext uri="{BB962C8B-B14F-4D97-AF65-F5344CB8AC3E}">
        <p14:creationId xmlns:p14="http://schemas.microsoft.com/office/powerpoint/2010/main" val="71691962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C00000"/>
                </a:solidFill>
              </a:rPr>
              <a:t>Port triggering </a:t>
            </a:r>
            <a:r>
              <a:rPr lang="en-US" altLang="en-US" dirty="0"/>
              <a:t>opens an incoming connection to one computer automatically based on a specific outgoing connection.</a:t>
            </a:r>
          </a:p>
          <a:p>
            <a:pPr lvl="1" eaLnBrk="1" hangingPunct="1"/>
            <a:r>
              <a:rPr lang="en-US" altLang="en-US" dirty="0">
                <a:solidFill>
                  <a:srgbClr val="C00000"/>
                </a:solidFill>
              </a:rPr>
              <a:t>Trigger port </a:t>
            </a:r>
            <a:r>
              <a:rPr lang="en-US" altLang="en-US" dirty="0"/>
              <a:t>defines the outgoing connection.</a:t>
            </a:r>
          </a:p>
          <a:p>
            <a:pPr lvl="1" eaLnBrk="1" hangingPunct="1"/>
            <a:r>
              <a:rPr lang="en-US" altLang="en-US" dirty="0">
                <a:solidFill>
                  <a:srgbClr val="C00000"/>
                </a:solidFill>
              </a:rPr>
              <a:t>Destination port </a:t>
            </a:r>
            <a:r>
              <a:rPr lang="en-US" altLang="en-US" dirty="0"/>
              <a:t>defines the incoming connection.</a:t>
            </a:r>
          </a:p>
          <a:p>
            <a:pPr eaLnBrk="1" hangingPunct="1"/>
            <a:r>
              <a:rPr lang="en-US" altLang="en-US" dirty="0"/>
              <a:t>A demilitarized zone (DMZ) puts systems with the specified IP addresses outside the protection of the firewall.</a:t>
            </a:r>
          </a:p>
          <a:p>
            <a:pPr lvl="1" eaLnBrk="1" hangingPunct="1"/>
            <a:r>
              <a:rPr lang="en-US" altLang="en-US" dirty="0"/>
              <a:t>Opens all ports and enables all incoming traffic—a dangerous situation!</a:t>
            </a:r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7130310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90116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19300" y="1580304"/>
            <a:ext cx="5105400" cy="3918796"/>
          </a:xfrm>
        </p:spPr>
      </p:pic>
      <p:sp>
        <p:nvSpPr>
          <p:cNvPr id="90115" name="TextBox 4"/>
          <p:cNvSpPr txBox="1">
            <a:spLocks noChangeArrowheads="1"/>
          </p:cNvSpPr>
          <p:nvPr/>
        </p:nvSpPr>
        <p:spPr bwMode="auto">
          <a:xfrm>
            <a:off x="3043377" y="5593632"/>
            <a:ext cx="3057247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Figure 28.31  Port triggering</a:t>
            </a:r>
          </a:p>
        </p:txBody>
      </p:sp>
    </p:spTree>
    <p:extLst>
      <p:ext uri="{BB962C8B-B14F-4D97-AF65-F5344CB8AC3E}">
        <p14:creationId xmlns:p14="http://schemas.microsoft.com/office/powerpoint/2010/main" val="401053754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pic>
        <p:nvPicPr>
          <p:cNvPr id="91140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66900" y="1783632"/>
            <a:ext cx="5410200" cy="3601802"/>
          </a:xfrm>
        </p:spPr>
      </p:pic>
      <p:sp>
        <p:nvSpPr>
          <p:cNvPr id="91139" name="TextBox 4"/>
          <p:cNvSpPr txBox="1">
            <a:spLocks noChangeArrowheads="1"/>
          </p:cNvSpPr>
          <p:nvPr/>
        </p:nvSpPr>
        <p:spPr bwMode="auto">
          <a:xfrm>
            <a:off x="2209815" y="5441232"/>
            <a:ext cx="4724370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28.32  DMZ set up on a SOHO router</a:t>
            </a:r>
          </a:p>
        </p:txBody>
      </p:sp>
    </p:spTree>
    <p:extLst>
      <p:ext uri="{BB962C8B-B14F-4D97-AF65-F5344CB8AC3E}">
        <p14:creationId xmlns:p14="http://schemas.microsoft.com/office/powerpoint/2010/main" val="42191098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921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Software firewalls</a:t>
            </a:r>
          </a:p>
          <a:p>
            <a:pPr lvl="1"/>
            <a:r>
              <a:rPr lang="en-US" altLang="en-US" dirty="0"/>
              <a:t>Windows Firewall or Windows Firewall with Advanced Security are built into each version of Windows.</a:t>
            </a:r>
          </a:p>
          <a:p>
            <a:pPr lvl="1"/>
            <a:r>
              <a:rPr lang="en-US" altLang="en-US" dirty="0"/>
              <a:t>Access Windows Firewall by opening the Windows Firewall applet in the Control Panel</a:t>
            </a:r>
          </a:p>
          <a:p>
            <a:pPr lvl="1"/>
            <a:r>
              <a:rPr lang="en-US" altLang="en-US" dirty="0"/>
              <a:t>Configure Windows Firewall by:</a:t>
            </a:r>
          </a:p>
          <a:p>
            <a:pPr lvl="2"/>
            <a:r>
              <a:rPr lang="en-US" altLang="en-US" dirty="0"/>
              <a:t>Turning it on or off </a:t>
            </a:r>
          </a:p>
          <a:p>
            <a:pPr lvl="2"/>
            <a:r>
              <a:rPr lang="en-US" altLang="en-US" dirty="0"/>
              <a:t>Choosing which programs and services can pass through the firewall (exceptions)</a:t>
            </a:r>
          </a:p>
        </p:txBody>
      </p:sp>
    </p:spTree>
    <p:extLst>
      <p:ext uri="{BB962C8B-B14F-4D97-AF65-F5344CB8AC3E}">
        <p14:creationId xmlns:p14="http://schemas.microsoft.com/office/powerpoint/2010/main" val="3797222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Administrator, supervisor, or root user accounts</a:t>
            </a:r>
          </a:p>
          <a:p>
            <a:pPr lvl="1"/>
            <a:r>
              <a:rPr lang="en-US" dirty="0"/>
              <a:t>Have full control over the computer</a:t>
            </a:r>
          </a:p>
          <a:p>
            <a:pPr lvl="1"/>
            <a:r>
              <a:rPr lang="en-US" dirty="0"/>
              <a:t>Can do vastly more damage when compromised</a:t>
            </a:r>
          </a:p>
          <a:p>
            <a:r>
              <a:rPr lang="en-US" dirty="0"/>
              <a:t>User requiring administrative access</a:t>
            </a:r>
          </a:p>
          <a:p>
            <a:pPr lvl="1"/>
            <a:r>
              <a:rPr lang="en-US" dirty="0"/>
              <a:t>Use strong passwords and practice good physical security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52180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93187" name="TextBox 4"/>
          <p:cNvSpPr txBox="1">
            <a:spLocks noChangeArrowheads="1"/>
          </p:cNvSpPr>
          <p:nvPr/>
        </p:nvSpPr>
        <p:spPr bwMode="auto">
          <a:xfrm>
            <a:off x="2427824" y="5517432"/>
            <a:ext cx="4288353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28.33  Windows 7 Firewall applet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954" y="1704538"/>
            <a:ext cx="4896091" cy="366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8855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Three network types in Windows Vista/7 are:</a:t>
            </a:r>
          </a:p>
          <a:p>
            <a:pPr lvl="1"/>
            <a:r>
              <a:rPr lang="en-US" altLang="en-US" dirty="0"/>
              <a:t>Domain, Private, and Guest or Public</a:t>
            </a:r>
          </a:p>
          <a:p>
            <a:r>
              <a:rPr lang="en-US" altLang="en-US" dirty="0"/>
              <a:t>You are prompted to choose the network type the first time you connect.</a:t>
            </a:r>
          </a:p>
          <a:p>
            <a:pPr lvl="1"/>
            <a:r>
              <a:rPr lang="en-US" altLang="en-US" dirty="0"/>
              <a:t>When you select Home, Work, or Public location, Windows configures Windows Firewall to block or unblock discovery and sharing services.</a:t>
            </a:r>
          </a:p>
          <a:p>
            <a:pPr lvl="1"/>
            <a:r>
              <a:rPr lang="en-US" altLang="en-US" dirty="0"/>
              <a:t>When running on a private (Home or Work) network, Windows enables Network Discovery and File and Printer Sharing as exceptions.</a:t>
            </a:r>
          </a:p>
          <a:p>
            <a:pPr lvl="2"/>
            <a:r>
              <a:rPr lang="en-US" altLang="en-US" dirty="0"/>
              <a:t>Disables on Guest or Public network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8293191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94211" name="TextBox 4"/>
          <p:cNvSpPr txBox="1">
            <a:spLocks noChangeArrowheads="1"/>
          </p:cNvSpPr>
          <p:nvPr/>
        </p:nvSpPr>
        <p:spPr bwMode="auto">
          <a:xfrm>
            <a:off x="1624584" y="5304972"/>
            <a:ext cx="2871216" cy="607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Figure 28.34  Set Network Location in Windows 8.1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3487" y="1418772"/>
            <a:ext cx="277593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243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98307" name="TextBox 4"/>
          <p:cNvSpPr txBox="1">
            <a:spLocks noChangeArrowheads="1"/>
          </p:cNvSpPr>
          <p:nvPr/>
        </p:nvSpPr>
        <p:spPr bwMode="auto">
          <a:xfrm>
            <a:off x="1087713" y="4724400"/>
            <a:ext cx="6968574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28.35  Many machines need more than one network setting.</a:t>
            </a:r>
          </a:p>
        </p:txBody>
      </p:sp>
      <p:pic>
        <p:nvPicPr>
          <p:cNvPr id="98308" name="Picture 1" descr="F29-3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67" y="2286000"/>
            <a:ext cx="8086666" cy="23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86435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Windows Firewall with Advanced Security</a:t>
            </a:r>
          </a:p>
          <a:p>
            <a:pPr lvl="1"/>
            <a:r>
              <a:rPr lang="en-US" altLang="en-US" dirty="0"/>
              <a:t>Gives more control over exceptions</a:t>
            </a:r>
          </a:p>
          <a:p>
            <a:pPr lvl="1"/>
            <a:r>
              <a:rPr lang="en-US" altLang="en-US" dirty="0"/>
              <a:t>Expands exceptions to include outbound and inbound data separately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653015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99331" name="TextBox 4"/>
          <p:cNvSpPr txBox="1">
            <a:spLocks noChangeArrowheads="1"/>
          </p:cNvSpPr>
          <p:nvPr/>
        </p:nvSpPr>
        <p:spPr bwMode="auto">
          <a:xfrm>
            <a:off x="1645526" y="5441232"/>
            <a:ext cx="5852949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28.36  Windows Firewall with Advanced Security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298" y="1777326"/>
            <a:ext cx="4885403" cy="351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67818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rule always includes:</a:t>
            </a:r>
          </a:p>
          <a:p>
            <a:pPr lvl="1"/>
            <a:r>
              <a:rPr lang="en-US" altLang="en-US" dirty="0"/>
              <a:t>The name of program</a:t>
            </a:r>
          </a:p>
          <a:p>
            <a:pPr lvl="1"/>
            <a:r>
              <a:rPr lang="en-US" altLang="en-US" dirty="0"/>
              <a:t>Group: an organizational group that helps sort all the rules</a:t>
            </a:r>
          </a:p>
          <a:p>
            <a:pPr lvl="1"/>
            <a:r>
              <a:rPr lang="en-US" altLang="en-US" dirty="0"/>
              <a:t>The associated profile (All, Domain, Public, Private)</a:t>
            </a:r>
          </a:p>
          <a:p>
            <a:pPr lvl="1"/>
            <a:r>
              <a:rPr lang="en-US" altLang="en-US" dirty="0"/>
              <a:t>Enabled/disabled status</a:t>
            </a:r>
          </a:p>
          <a:p>
            <a:pPr lvl="1"/>
            <a:r>
              <a:rPr lang="en-US" altLang="en-US" dirty="0"/>
              <a:t>Remote and local address</a:t>
            </a:r>
          </a:p>
          <a:p>
            <a:pPr lvl="1"/>
            <a:r>
              <a:rPr lang="en-US" altLang="en-US" dirty="0"/>
              <a:t>Remote and local port number</a:t>
            </a:r>
          </a:p>
        </p:txBody>
      </p:sp>
    </p:spTree>
    <p:extLst>
      <p:ext uri="{BB962C8B-B14F-4D97-AF65-F5344CB8AC3E}">
        <p14:creationId xmlns:p14="http://schemas.microsoft.com/office/powerpoint/2010/main" val="87058594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Firewalls (</a:t>
            </a:r>
            <a:r>
              <a:rPr lang="en-US" altLang="en-US" i="1" dirty="0"/>
              <a:t>continued</a:t>
            </a:r>
            <a:r>
              <a:rPr lang="en-US" altLang="en-US" dirty="0"/>
              <a:t>)</a:t>
            </a:r>
          </a:p>
        </p:txBody>
      </p:sp>
      <p:sp>
        <p:nvSpPr>
          <p:cNvPr id="101379" name="TextBox 4"/>
          <p:cNvSpPr txBox="1">
            <a:spLocks noChangeArrowheads="1"/>
          </p:cNvSpPr>
          <p:nvPr/>
        </p:nvSpPr>
        <p:spPr bwMode="auto">
          <a:xfrm>
            <a:off x="2761248" y="5517432"/>
            <a:ext cx="3621504" cy="34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ea typeface="MS Gothic" pitchFamily="49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tx1"/>
                </a:solidFill>
              </a:rPr>
              <a:t>Figure 28.37  Outbound Rules list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493" y="1783632"/>
            <a:ext cx="6395015" cy="358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08635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Appliances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Intrusion Detection System (IDS)</a:t>
            </a:r>
          </a:p>
          <a:p>
            <a:pPr lvl="1"/>
            <a:r>
              <a:rPr lang="en-US" dirty="0"/>
              <a:t>Inspects packets, looking for active intrusions</a:t>
            </a:r>
          </a:p>
          <a:p>
            <a:pPr lvl="1"/>
            <a:r>
              <a:rPr lang="en-US" dirty="0"/>
              <a:t>Exceeds firewall functionality because it inspects traffic inside the network</a:t>
            </a:r>
          </a:p>
          <a:p>
            <a:pPr lvl="1"/>
            <a:r>
              <a:rPr lang="en-US" dirty="0"/>
              <a:t>Logs or notifies when attacks occur</a:t>
            </a:r>
          </a:p>
          <a:p>
            <a:r>
              <a:rPr lang="en-US" dirty="0">
                <a:solidFill>
                  <a:srgbClr val="C00000"/>
                </a:solidFill>
              </a:rPr>
              <a:t>Intrusion Prevention System (IPS)</a:t>
            </a:r>
          </a:p>
          <a:p>
            <a:pPr lvl="1"/>
            <a:r>
              <a:rPr lang="en-US" dirty="0"/>
              <a:t>Provides active monitoring</a:t>
            </a:r>
          </a:p>
          <a:p>
            <a:pPr lvl="1"/>
            <a:r>
              <a:rPr lang="en-US" dirty="0"/>
              <a:t>Stops an attack while it is happening</a:t>
            </a:r>
          </a:p>
          <a:p>
            <a:pPr lvl="2"/>
            <a:r>
              <a:rPr lang="en-US" dirty="0"/>
              <a:t>Blocks incoming packets or fixes packets on-the-fly	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85468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Appliances (</a:t>
            </a:r>
            <a:r>
              <a:rPr lang="en-US" i="1" dirty="0"/>
              <a:t>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Unified threat management (UTM)</a:t>
            </a:r>
          </a:p>
          <a:p>
            <a:pPr lvl="1"/>
            <a:r>
              <a:rPr lang="en-US" dirty="0"/>
              <a:t>Packages traditional firewall with other security services</a:t>
            </a:r>
          </a:p>
          <a:p>
            <a:pPr lvl="2"/>
            <a:r>
              <a:rPr lang="en-US" dirty="0"/>
              <a:t>IPS</a:t>
            </a:r>
          </a:p>
          <a:p>
            <a:pPr lvl="2"/>
            <a:r>
              <a:rPr lang="en-US" dirty="0"/>
              <a:t>VPN</a:t>
            </a:r>
          </a:p>
          <a:p>
            <a:pPr lvl="2"/>
            <a:r>
              <a:rPr lang="en-US" dirty="0"/>
              <a:t>Load balancing</a:t>
            </a:r>
          </a:p>
          <a:p>
            <a:pPr lvl="2"/>
            <a:r>
              <a:rPr lang="en-US" dirty="0"/>
              <a:t>Antivirus</a:t>
            </a:r>
          </a:p>
          <a:p>
            <a:pPr lvl="1"/>
            <a:r>
              <a:rPr lang="en-US" dirty="0"/>
              <a:t>Builds robust security into the network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813410"/>
      </p:ext>
    </p:extLst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Default Design">
      <a:majorFont>
        <a:latin typeface="Verdana"/>
        <a:ea typeface="MS Gothic"/>
        <a:cs typeface=""/>
      </a:majorFont>
      <a:minorFont>
        <a:latin typeface="Verdan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6100</TotalTime>
  <Words>4050</Words>
  <Application>Microsoft Office PowerPoint</Application>
  <PresentationFormat>On-screen Show (4:3)</PresentationFormat>
  <Paragraphs>576</Paragraphs>
  <Slides>108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108</vt:i4>
      </vt:variant>
    </vt:vector>
  </HeadingPairs>
  <TitlesOfParts>
    <vt:vector size="109" baseType="lpstr">
      <vt:lpstr>1_Default Design</vt:lpstr>
      <vt:lpstr>Securing Computers</vt:lpstr>
      <vt:lpstr>Overview</vt:lpstr>
      <vt:lpstr>Analyzing Threats</vt:lpstr>
      <vt:lpstr>Unauthorized Access</vt:lpstr>
      <vt:lpstr>Social Engineering</vt:lpstr>
      <vt:lpstr>Social Engineering (continued)</vt:lpstr>
      <vt:lpstr>Social Engineering (continued)</vt:lpstr>
      <vt:lpstr>Data Destruction</vt:lpstr>
      <vt:lpstr>Administrative Access</vt:lpstr>
      <vt:lpstr>System Crash/Hardware Failure</vt:lpstr>
      <vt:lpstr>Physical Theft and Malware</vt:lpstr>
      <vt:lpstr>Environmental Threats</vt:lpstr>
      <vt:lpstr>Environmental Threats (continued)</vt:lpstr>
      <vt:lpstr>Environmental Threats (continued)</vt:lpstr>
      <vt:lpstr>Environmental Threats (continued)</vt:lpstr>
      <vt:lpstr>Environmental Threats (continued)</vt:lpstr>
      <vt:lpstr>Environmental Threats (continued)</vt:lpstr>
      <vt:lpstr>Environmental Threats (continued)</vt:lpstr>
      <vt:lpstr>Security Concepts and Technologies</vt:lpstr>
      <vt:lpstr>Access Control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Access Control (continued)</vt:lpstr>
      <vt:lpstr>Sample Security Policies</vt:lpstr>
      <vt:lpstr>Sample Security Policies (continued)</vt:lpstr>
      <vt:lpstr>Sample Security Policies (continued)</vt:lpstr>
      <vt:lpstr>Data Classification and Compliance</vt:lpstr>
      <vt:lpstr>Licensing</vt:lpstr>
      <vt:lpstr>Licensing (continued)</vt:lpstr>
      <vt:lpstr>Reporting </vt:lpstr>
      <vt:lpstr>Reporting (continued)</vt:lpstr>
      <vt:lpstr>Reporting (continued)</vt:lpstr>
      <vt:lpstr>Reporting (continued)</vt:lpstr>
      <vt:lpstr>Reporting (continued)</vt:lpstr>
      <vt:lpstr>Network Security</vt:lpstr>
      <vt:lpstr>Malicious Software </vt:lpstr>
      <vt:lpstr>Malicious Software (continued)</vt:lpstr>
      <vt:lpstr>Malicious Software (continued)</vt:lpstr>
      <vt:lpstr>Malicious Software (continued)</vt:lpstr>
      <vt:lpstr>Attack Methods and Sources</vt:lpstr>
      <vt:lpstr>Attack Methods and Sources (continued)</vt:lpstr>
      <vt:lpstr>Attack Methods and Sources (continued)</vt:lpstr>
      <vt:lpstr>Malicious Software (continued)</vt:lpstr>
      <vt:lpstr>Attack Methods and Sources (continued)</vt:lpstr>
      <vt:lpstr>Attack Methods and Sources (continued)</vt:lpstr>
      <vt:lpstr>Attack Methods and Sources (continued)</vt:lpstr>
      <vt:lpstr>Malware Signs and Symptoms</vt:lpstr>
      <vt:lpstr>Malware Signs and Symptoms (continued)</vt:lpstr>
      <vt:lpstr>Malware Signs and Symptoms (continued)</vt:lpstr>
      <vt:lpstr>Malware Signs and Symptoms (continued)</vt:lpstr>
      <vt:lpstr>Malware Prevention and Recovery</vt:lpstr>
      <vt:lpstr>Malware Prevention and Recovery (continued)</vt:lpstr>
      <vt:lpstr>Malware Prevention and Recovery (continued)</vt:lpstr>
      <vt:lpstr>Malware Prevention and Recovery (continued)</vt:lpstr>
      <vt:lpstr>Malware Prevention and Recovery (continued)</vt:lpstr>
      <vt:lpstr>Malware Prevention and Recovery (continued)</vt:lpstr>
      <vt:lpstr>Malware Prevention and Recovery (continued)</vt:lpstr>
      <vt:lpstr>Malware Prevention Tips</vt:lpstr>
      <vt:lpstr>Boot Media Anti-Malware Tools</vt:lpstr>
      <vt:lpstr>Malware Recovery Tips</vt:lpstr>
      <vt:lpstr>Malware Recovery Tips (continued)</vt:lpstr>
      <vt:lpstr>Malware Recovery Tips (continued)</vt:lpstr>
      <vt:lpstr>Malware Recovery Tips (continued)</vt:lpstr>
      <vt:lpstr>Malware Recovery Tips (continued)</vt:lpstr>
      <vt:lpstr>Malware Recovery Tips (continued)</vt:lpstr>
      <vt:lpstr>Malware Recovery Tips (continued)</vt:lpstr>
      <vt:lpstr>Firewalls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Firewalls (continued)</vt:lpstr>
      <vt:lpstr>Internet Appliances</vt:lpstr>
      <vt:lpstr>Internet Appliances (continued)</vt:lpstr>
      <vt:lpstr>Authentication and Encryption</vt:lpstr>
      <vt:lpstr>Encryption</vt:lpstr>
      <vt:lpstr>Encryption (continued)</vt:lpstr>
      <vt:lpstr>Encryption (continued)</vt:lpstr>
      <vt:lpstr>Encryption (continued)</vt:lpstr>
      <vt:lpstr>Encryption (continued)</vt:lpstr>
      <vt:lpstr>Encryption (continued)</vt:lpstr>
      <vt:lpstr>Wireless Issues</vt:lpstr>
      <vt:lpstr>Wireless Issues (continued)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Securing Computers</dc:title>
  <dc:creator>McKenzie, Jody</dc:creator>
  <cp:lastModifiedBy>Pineda, Angelo</cp:lastModifiedBy>
  <cp:revision>223</cp:revision>
  <dcterms:modified xsi:type="dcterms:W3CDTF">2016-06-20T14:38:54Z</dcterms:modified>
</cp:coreProperties>
</file>