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99"/>
  </p:notesMasterIdLst>
  <p:sldIdLst>
    <p:sldId id="256" r:id="rId2"/>
    <p:sldId id="257" r:id="rId3"/>
    <p:sldId id="379" r:id="rId4"/>
    <p:sldId id="380" r:id="rId5"/>
    <p:sldId id="340" r:id="rId6"/>
    <p:sldId id="336" r:id="rId7"/>
    <p:sldId id="342" r:id="rId8"/>
    <p:sldId id="377" r:id="rId9"/>
    <p:sldId id="263" r:id="rId10"/>
    <p:sldId id="265" r:id="rId11"/>
    <p:sldId id="344" r:id="rId12"/>
    <p:sldId id="267" r:id="rId13"/>
    <p:sldId id="268" r:id="rId14"/>
    <p:sldId id="269" r:id="rId15"/>
    <p:sldId id="346" r:id="rId16"/>
    <p:sldId id="270" r:id="rId17"/>
    <p:sldId id="271" r:id="rId18"/>
    <p:sldId id="272" r:id="rId19"/>
    <p:sldId id="274" r:id="rId20"/>
    <p:sldId id="381" r:id="rId21"/>
    <p:sldId id="275" r:id="rId22"/>
    <p:sldId id="276" r:id="rId23"/>
    <p:sldId id="382" r:id="rId24"/>
    <p:sldId id="383" r:id="rId25"/>
    <p:sldId id="277" r:id="rId26"/>
    <p:sldId id="384" r:id="rId27"/>
    <p:sldId id="278" r:id="rId28"/>
    <p:sldId id="324" r:id="rId29"/>
    <p:sldId id="385" r:id="rId30"/>
    <p:sldId id="386" r:id="rId31"/>
    <p:sldId id="387" r:id="rId32"/>
    <p:sldId id="388" r:id="rId33"/>
    <p:sldId id="389" r:id="rId34"/>
    <p:sldId id="279" r:id="rId35"/>
    <p:sldId id="291" r:id="rId36"/>
    <p:sldId id="292" r:id="rId37"/>
    <p:sldId id="293" r:id="rId38"/>
    <p:sldId id="390" r:id="rId39"/>
    <p:sldId id="349" r:id="rId40"/>
    <p:sldId id="287" r:id="rId41"/>
    <p:sldId id="288" r:id="rId42"/>
    <p:sldId id="391" r:id="rId43"/>
    <p:sldId id="289" r:id="rId44"/>
    <p:sldId id="352" r:id="rId45"/>
    <p:sldId id="290" r:id="rId46"/>
    <p:sldId id="286" r:id="rId47"/>
    <p:sldId id="353" r:id="rId48"/>
    <p:sldId id="392" r:id="rId49"/>
    <p:sldId id="296" r:id="rId50"/>
    <p:sldId id="406" r:id="rId51"/>
    <p:sldId id="365" r:id="rId52"/>
    <p:sldId id="366" r:id="rId53"/>
    <p:sldId id="356" r:id="rId54"/>
    <p:sldId id="370" r:id="rId55"/>
    <p:sldId id="393" r:id="rId56"/>
    <p:sldId id="357" r:id="rId57"/>
    <p:sldId id="394" r:id="rId58"/>
    <p:sldId id="395" r:id="rId59"/>
    <p:sldId id="396" r:id="rId60"/>
    <p:sldId id="397" r:id="rId61"/>
    <p:sldId id="398" r:id="rId62"/>
    <p:sldId id="300" r:id="rId63"/>
    <p:sldId id="399" r:id="rId64"/>
    <p:sldId id="400" r:id="rId65"/>
    <p:sldId id="302" r:id="rId66"/>
    <p:sldId id="303" r:id="rId67"/>
    <p:sldId id="373" r:id="rId68"/>
    <p:sldId id="360" r:id="rId69"/>
    <p:sldId id="361" r:id="rId70"/>
    <p:sldId id="335" r:id="rId71"/>
    <p:sldId id="362" r:id="rId72"/>
    <p:sldId id="304" r:id="rId73"/>
    <p:sldId id="401" r:id="rId74"/>
    <p:sldId id="305" r:id="rId75"/>
    <p:sldId id="402" r:id="rId76"/>
    <p:sldId id="306" r:id="rId77"/>
    <p:sldId id="403" r:id="rId78"/>
    <p:sldId id="374" r:id="rId79"/>
    <p:sldId id="407" r:id="rId80"/>
    <p:sldId id="376" r:id="rId81"/>
    <p:sldId id="375" r:id="rId82"/>
    <p:sldId id="307" r:id="rId83"/>
    <p:sldId id="404" r:id="rId84"/>
    <p:sldId id="363" r:id="rId85"/>
    <p:sldId id="308" r:id="rId86"/>
    <p:sldId id="364" r:id="rId87"/>
    <p:sldId id="309" r:id="rId88"/>
    <p:sldId id="310" r:id="rId89"/>
    <p:sldId id="405" r:id="rId90"/>
    <p:sldId id="408" r:id="rId91"/>
    <p:sldId id="312" r:id="rId92"/>
    <p:sldId id="409" r:id="rId93"/>
    <p:sldId id="313" r:id="rId94"/>
    <p:sldId id="314" r:id="rId95"/>
    <p:sldId id="315" r:id="rId96"/>
    <p:sldId id="316" r:id="rId97"/>
    <p:sldId id="317" r:id="rId98"/>
  </p:sldIdLst>
  <p:sldSz cx="9144000" cy="6858000" type="screen4x3"/>
  <p:notesSz cx="6858000" cy="9144000"/>
  <p:defaultTextStyle>
    <a:defPPr>
      <a:defRPr lang="en-GB"/>
    </a:defPPr>
    <a:lvl1pPr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1pPr>
    <a:lvl2pPr marL="457200"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2pPr>
    <a:lvl3pPr marL="914400"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3pPr>
    <a:lvl4pPr marL="1371600"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4pPr>
    <a:lvl5pPr marL="1828800" algn="l" defTabSz="457200" rtl="0" fontAlgn="base">
      <a:lnSpc>
        <a:spcPct val="87000"/>
      </a:lnSpc>
      <a:spcBef>
        <a:spcPct val="0"/>
      </a:spcBef>
      <a:spcAft>
        <a:spcPct val="0"/>
      </a:spcAft>
      <a:buClr>
        <a:srgbClr val="000000"/>
      </a:buClr>
      <a:buSzPct val="100000"/>
      <a:buFont typeface="Arial" pitchFamily="-1" charset="0"/>
      <a:defRPr kern="1200">
        <a:solidFill>
          <a:schemeClr val="bg1"/>
        </a:solidFill>
        <a:latin typeface="Arial" pitchFamily="-1" charset="0"/>
        <a:ea typeface="MS Gothic" pitchFamily="49" charset="-128"/>
        <a:cs typeface="MS Gothic" pitchFamily="49" charset="-128"/>
      </a:defRPr>
    </a:lvl5pPr>
    <a:lvl6pPr marL="2286000" algn="l" defTabSz="457200" rtl="0" eaLnBrk="1" latinLnBrk="0" hangingPunct="1">
      <a:defRPr kern="1200">
        <a:solidFill>
          <a:schemeClr val="bg1"/>
        </a:solidFill>
        <a:latin typeface="Arial" pitchFamily="-1" charset="0"/>
        <a:ea typeface="MS Gothic" pitchFamily="49" charset="-128"/>
        <a:cs typeface="MS Gothic" pitchFamily="49" charset="-128"/>
      </a:defRPr>
    </a:lvl6pPr>
    <a:lvl7pPr marL="2743200" algn="l" defTabSz="457200" rtl="0" eaLnBrk="1" latinLnBrk="0" hangingPunct="1">
      <a:defRPr kern="1200">
        <a:solidFill>
          <a:schemeClr val="bg1"/>
        </a:solidFill>
        <a:latin typeface="Arial" pitchFamily="-1" charset="0"/>
        <a:ea typeface="MS Gothic" pitchFamily="49" charset="-128"/>
        <a:cs typeface="MS Gothic" pitchFamily="49" charset="-128"/>
      </a:defRPr>
    </a:lvl7pPr>
    <a:lvl8pPr marL="3200400" algn="l" defTabSz="457200" rtl="0" eaLnBrk="1" latinLnBrk="0" hangingPunct="1">
      <a:defRPr kern="1200">
        <a:solidFill>
          <a:schemeClr val="bg1"/>
        </a:solidFill>
        <a:latin typeface="Arial" pitchFamily="-1" charset="0"/>
        <a:ea typeface="MS Gothic" pitchFamily="49" charset="-128"/>
        <a:cs typeface="MS Gothic" pitchFamily="49" charset="-128"/>
      </a:defRPr>
    </a:lvl8pPr>
    <a:lvl9pPr marL="3657600" algn="l" defTabSz="457200" rtl="0" eaLnBrk="1" latinLnBrk="0" hangingPunct="1">
      <a:defRPr kern="1200">
        <a:solidFill>
          <a:schemeClr val="bg1"/>
        </a:solidFill>
        <a:latin typeface="Arial" pitchFamily="-1" charset="0"/>
        <a:ea typeface="MS Gothic" pitchFamily="49" charset="-128"/>
        <a:cs typeface="MS Gothic" pitchFamily="49" charset="-128"/>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CC3300"/>
    <a:srgbClr val="6633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32" autoAdjust="0"/>
    <p:restoredTop sz="91447" autoAdjust="0"/>
  </p:normalViewPr>
  <p:slideViewPr>
    <p:cSldViewPr>
      <p:cViewPr varScale="1">
        <p:scale>
          <a:sx n="67" d="100"/>
          <a:sy n="67" d="100"/>
        </p:scale>
        <p:origin x="-1518" y="-102"/>
      </p:cViewPr>
      <p:guideLst>
        <p:guide orient="horz" pos="2160"/>
        <p:guide pos="2880"/>
      </p:guideLst>
    </p:cSldViewPr>
  </p:slideViewPr>
  <p:outlineViewPr>
    <p:cViewPr varScale="1">
      <p:scale>
        <a:sx n="33" d="100"/>
        <a:sy n="33" d="100"/>
      </p:scale>
      <p:origin x="0" y="85146"/>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8546"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p:spPr>
        <p:txBody>
          <a:bodyPr wrap="none" anchor="ctr">
            <a:prstTxWarp prst="textNoShape">
              <a:avLst/>
            </a:prstTxWarp>
          </a:bodyPr>
          <a:lstStyle/>
          <a:p>
            <a:endParaRPr lang="en-US" dirty="0"/>
          </a:p>
        </p:txBody>
      </p:sp>
      <p:sp>
        <p:nvSpPr>
          <p:cNvPr id="108547"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en-US" dirty="0"/>
          </a:p>
        </p:txBody>
      </p:sp>
      <p:sp>
        <p:nvSpPr>
          <p:cNvPr id="2" name="Rectangle 3"/>
          <p:cNvSpPr>
            <a:spLocks noGrp="1" noChangeArrowheads="1"/>
          </p:cNvSpPr>
          <p:nvPr>
            <p:ph type="hdr"/>
          </p:nvPr>
        </p:nvSpPr>
        <p:spPr bwMode="auto">
          <a:xfrm>
            <a:off x="0" y="0"/>
            <a:ext cx="2968625"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Font typeface="Arial"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Arial" charset="0"/>
                <a:ea typeface="MS Gothic" pitchFamily="49" charset="-128"/>
                <a:cs typeface="+mn-cs"/>
              </a:defRPr>
            </a:lvl1pPr>
          </a:lstStyle>
          <a:p>
            <a:pPr>
              <a:defRPr/>
            </a:pPr>
            <a:endParaRPr lang="en-GB" dirty="0"/>
          </a:p>
        </p:txBody>
      </p:sp>
      <p:sp>
        <p:nvSpPr>
          <p:cNvPr id="2052" name="Rectangle 4"/>
          <p:cNvSpPr>
            <a:spLocks noGrp="1" noChangeArrowheads="1"/>
          </p:cNvSpPr>
          <p:nvPr>
            <p:ph type="dt"/>
          </p:nvPr>
        </p:nvSpPr>
        <p:spPr bwMode="auto">
          <a:xfrm>
            <a:off x="3884613" y="0"/>
            <a:ext cx="2968625"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Font typeface="Arial"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Arial" charset="0"/>
                <a:ea typeface="MS Gothic" pitchFamily="49" charset="-128"/>
                <a:cs typeface="+mn-cs"/>
              </a:defRPr>
            </a:lvl1pPr>
          </a:lstStyle>
          <a:p>
            <a:pPr>
              <a:defRPr/>
            </a:pPr>
            <a:endParaRPr lang="en-GB" dirty="0"/>
          </a:p>
        </p:txBody>
      </p:sp>
      <p:sp>
        <p:nvSpPr>
          <p:cNvPr id="108550" name="Rectangle 5"/>
          <p:cNvSpPr>
            <a:spLocks noGrp="1" noRot="1" noChangeAspect="1" noChangeArrowheads="1"/>
          </p:cNvSpPr>
          <p:nvPr>
            <p:ph type="sldImg"/>
          </p:nvPr>
        </p:nvSpPr>
        <p:spPr bwMode="auto">
          <a:xfrm>
            <a:off x="1143000" y="685800"/>
            <a:ext cx="4568825" cy="3427413"/>
          </a:xfrm>
          <a:prstGeom prst="rect">
            <a:avLst/>
          </a:prstGeom>
          <a:solidFill>
            <a:srgbClr val="FFFFFF"/>
          </a:solidFill>
          <a:ln w="9360">
            <a:solidFill>
              <a:srgbClr val="000000"/>
            </a:solidFill>
            <a:miter lim="800000"/>
            <a:headEnd/>
            <a:tailEnd/>
          </a:ln>
        </p:spPr>
      </p:sp>
      <p:sp>
        <p:nvSpPr>
          <p:cNvPr id="3" name="Rectangle 6"/>
          <p:cNvSpPr>
            <a:spLocks noGrp="1" noChangeArrowheads="1"/>
          </p:cNvSpPr>
          <p:nvPr>
            <p:ph type="body"/>
          </p:nvPr>
        </p:nvSpPr>
        <p:spPr bwMode="auto">
          <a:xfrm>
            <a:off x="685800" y="4343400"/>
            <a:ext cx="5483225"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055" name="Rectangle 7"/>
          <p:cNvSpPr>
            <a:spLocks noGrp="1" noChangeArrowheads="1"/>
          </p:cNvSpPr>
          <p:nvPr>
            <p:ph type="ftr"/>
          </p:nvPr>
        </p:nvSpPr>
        <p:spPr bwMode="auto">
          <a:xfrm>
            <a:off x="0" y="8685213"/>
            <a:ext cx="2968625" cy="454025"/>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Font typeface="Arial"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Arial" charset="0"/>
                <a:ea typeface="MS Gothic" pitchFamily="49" charset="-128"/>
                <a:cs typeface="+mn-cs"/>
              </a:defRPr>
            </a:lvl1pPr>
          </a:lstStyle>
          <a:p>
            <a:pPr>
              <a:defRPr/>
            </a:pPr>
            <a:endParaRPr lang="en-GB" dirty="0"/>
          </a:p>
        </p:txBody>
      </p:sp>
      <p:sp>
        <p:nvSpPr>
          <p:cNvPr id="2056" name="Rectangle 8"/>
          <p:cNvSpPr>
            <a:spLocks noGrp="1" noChangeArrowheads="1"/>
          </p:cNvSpPr>
          <p:nvPr>
            <p:ph type="sldNum"/>
          </p:nvPr>
        </p:nvSpPr>
        <p:spPr bwMode="auto">
          <a:xfrm>
            <a:off x="3884613" y="8685213"/>
            <a:ext cx="2968625" cy="454025"/>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defRPr>
            </a:lvl1pPr>
          </a:lstStyle>
          <a:p>
            <a:fld id="{1182948F-E423-884D-8ACD-725288FFE207}" type="slidenum">
              <a:rPr lang="en-GB"/>
              <a:pPr/>
              <a:t>‹#›</a:t>
            </a:fld>
            <a:endParaRPr lang="en-GB" dirty="0"/>
          </a:p>
        </p:txBody>
      </p:sp>
    </p:spTree>
    <p:extLst>
      <p:ext uri="{BB962C8B-B14F-4D97-AF65-F5344CB8AC3E}">
        <p14:creationId xmlns:p14="http://schemas.microsoft.com/office/powerpoint/2010/main" val="3773373714"/>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1pPr>
    <a:lvl2pPr marL="742950" indent="-28575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2pPr>
    <a:lvl3pPr marL="11430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3pPr>
    <a:lvl4pPr marL="16002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4pPr>
    <a:lvl5pPr marL="2057400" indent="-228600" algn="l" defTabSz="457200" rtl="0" eaLnBrk="0" fontAlgn="base" hangingPunct="0">
      <a:spcBef>
        <a:spcPct val="30000"/>
      </a:spcBef>
      <a:spcAft>
        <a:spcPct val="0"/>
      </a:spcAft>
      <a:buClr>
        <a:srgbClr val="000000"/>
      </a:buClr>
      <a:buSzPct val="100000"/>
      <a:buFont typeface="Times New Roman" pitchFamily="-1" charset="0"/>
      <a:defRPr sz="1200" kern="1200">
        <a:solidFill>
          <a:srgbClr val="000000"/>
        </a:solidFill>
        <a:latin typeface="Times New Roman" pitchFamily="18"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9570" name="Rectangle 8"/>
          <p:cNvSpPr>
            <a:spLocks noGrp="1" noChangeArrowheads="1"/>
          </p:cNvSpPr>
          <p:nvPr>
            <p:ph type="sldNum" sz="quarter"/>
          </p:nvPr>
        </p:nvSpPr>
        <p:spPr>
          <a:noFill/>
        </p:spPr>
        <p:txBody>
          <a:bodyPr/>
          <a:lstStyle/>
          <a:p>
            <a:fld id="{1C003C46-B73C-9848-8235-20054CD58300}" type="slidenum">
              <a:rPr lang="en-GB"/>
              <a:pPr/>
              <a:t>1</a:t>
            </a:fld>
            <a:endParaRPr lang="en-GB" dirty="0"/>
          </a:p>
        </p:txBody>
      </p:sp>
      <p:sp>
        <p:nvSpPr>
          <p:cNvPr id="10957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09572"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4930" name="Rectangle 8"/>
          <p:cNvSpPr>
            <a:spLocks noGrp="1" noChangeArrowheads="1"/>
          </p:cNvSpPr>
          <p:nvPr>
            <p:ph type="sldNum" sz="quarter"/>
          </p:nvPr>
        </p:nvSpPr>
        <p:spPr>
          <a:noFill/>
        </p:spPr>
        <p:txBody>
          <a:bodyPr/>
          <a:lstStyle/>
          <a:p>
            <a:fld id="{82A8CDE1-BDA8-084F-ADF8-F6A204B0656F}" type="slidenum">
              <a:rPr lang="en-GB"/>
              <a:pPr/>
              <a:t>18</a:t>
            </a:fld>
            <a:endParaRPr lang="en-GB" dirty="0"/>
          </a:p>
        </p:txBody>
      </p:sp>
      <p:sp>
        <p:nvSpPr>
          <p:cNvPr id="12493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4932" name="Rectangle 2"/>
          <p:cNvSpPr>
            <a:spLocks noGrp="1" noChangeArrowheads="1"/>
          </p:cNvSpPr>
          <p:nvPr>
            <p:ph type="body"/>
          </p:nvPr>
        </p:nvSpPr>
        <p:spPr>
          <a:xfrm>
            <a:off x="685800" y="4343400"/>
            <a:ext cx="5484813" cy="4114800"/>
          </a:xfrm>
          <a:noFill/>
          <a:ln/>
        </p:spPr>
        <p:txBody>
          <a:bodyPr wrap="none" anchor="ctr"/>
          <a:lstStyle/>
          <a:p>
            <a:r>
              <a:rPr lang="en-US" dirty="0">
                <a:latin typeface="Times New Roman" pitchFamily="-1" charset="0"/>
              </a:rPr>
              <a:t>In newer printers, a transfer roller draws the toner onto the paper.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5954" name="Rectangle 8"/>
          <p:cNvSpPr>
            <a:spLocks noGrp="1" noChangeArrowheads="1"/>
          </p:cNvSpPr>
          <p:nvPr>
            <p:ph type="sldNum" sz="quarter"/>
          </p:nvPr>
        </p:nvSpPr>
        <p:spPr>
          <a:noFill/>
        </p:spPr>
        <p:txBody>
          <a:bodyPr/>
          <a:lstStyle/>
          <a:p>
            <a:fld id="{3BDA4322-4BFB-A546-ADBF-1550495C0A8B}" type="slidenum">
              <a:rPr lang="en-GB"/>
              <a:pPr/>
              <a:t>19</a:t>
            </a:fld>
            <a:endParaRPr lang="en-GB" dirty="0"/>
          </a:p>
        </p:txBody>
      </p:sp>
      <p:sp>
        <p:nvSpPr>
          <p:cNvPr id="12595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5956"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Safety Alert</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Because of the high voltage present in a laser printer, you should unplug it even before changing toner cartridges.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6978" name="Rectangle 8"/>
          <p:cNvSpPr>
            <a:spLocks noGrp="1" noChangeArrowheads="1"/>
          </p:cNvSpPr>
          <p:nvPr>
            <p:ph type="sldNum" sz="quarter"/>
          </p:nvPr>
        </p:nvSpPr>
        <p:spPr>
          <a:noFill/>
        </p:spPr>
        <p:txBody>
          <a:bodyPr/>
          <a:lstStyle/>
          <a:p>
            <a:fld id="{5D706088-4CBF-FA4F-8405-5A65895285C3}" type="slidenum">
              <a:rPr lang="en-GB"/>
              <a:pPr/>
              <a:t>21</a:t>
            </a:fld>
            <a:endParaRPr lang="en-GB" dirty="0"/>
          </a:p>
        </p:txBody>
      </p:sp>
      <p:sp>
        <p:nvSpPr>
          <p:cNvPr id="12697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6980"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8002" name="Rectangle 8"/>
          <p:cNvSpPr>
            <a:spLocks noGrp="1" noChangeArrowheads="1"/>
          </p:cNvSpPr>
          <p:nvPr>
            <p:ph type="sldNum" sz="quarter"/>
          </p:nvPr>
        </p:nvSpPr>
        <p:spPr>
          <a:noFill/>
        </p:spPr>
        <p:txBody>
          <a:bodyPr/>
          <a:lstStyle/>
          <a:p>
            <a:fld id="{CA7172C5-9313-B44B-89D8-F034206E0AF4}" type="slidenum">
              <a:rPr lang="en-GB"/>
              <a:pPr/>
              <a:t>22</a:t>
            </a:fld>
            <a:endParaRPr lang="en-GB" dirty="0"/>
          </a:p>
        </p:txBody>
      </p:sp>
      <p:sp>
        <p:nvSpPr>
          <p:cNvPr id="12800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8004" name="Text Box 2"/>
          <p:cNvSpPr>
            <a:spLocks noGrp="1" noChangeArrowheads="1"/>
          </p:cNvSpPr>
          <p:nvPr>
            <p:ph type="body"/>
          </p:nvPr>
        </p:nvSpPr>
        <p:spPr>
          <a:xfrm>
            <a:off x="685800" y="4343400"/>
            <a:ext cx="5484813" cy="4114800"/>
          </a:xfrm>
          <a:noFill/>
          <a:ln/>
        </p:spPr>
        <p:txBody>
          <a:bodyPr wrap="none" anchor="ctr"/>
          <a:lstStyle/>
          <a:p>
            <a:r>
              <a:rPr lang="en-US" dirty="0">
                <a:latin typeface="Times New Roman" pitchFamily="-1" charset="0"/>
              </a:rPr>
              <a:t>Solid ink offers significant advantages over color laser in the proper applications:</a:t>
            </a:r>
          </a:p>
          <a:p>
            <a:pPr>
              <a:buFont typeface="Times New Roman" pitchFamily="-1" charset="0"/>
              <a:buChar char="•"/>
            </a:pPr>
            <a:r>
              <a:rPr lang="en-US" dirty="0">
                <a:latin typeface="Times New Roman" pitchFamily="-1" charset="0"/>
              </a:rPr>
              <a:t> Serious heavy monthly duty cycle: 185,000 pages average</a:t>
            </a:r>
          </a:p>
          <a:p>
            <a:pPr>
              <a:buFont typeface="Times New Roman" pitchFamily="-1" charset="0"/>
              <a:buChar char="•"/>
            </a:pPr>
            <a:r>
              <a:rPr lang="en-US" dirty="0">
                <a:latin typeface="Times New Roman" pitchFamily="-1" charset="0"/>
              </a:rPr>
              <a:t> Up to 30 ppm in color</a:t>
            </a:r>
          </a:p>
          <a:p>
            <a:pPr>
              <a:buFont typeface="Times New Roman" pitchFamily="-1" charset="0"/>
              <a:buChar char="•"/>
            </a:pPr>
            <a:r>
              <a:rPr lang="en-US" dirty="0">
                <a:latin typeface="Times New Roman" pitchFamily="-1" charset="0"/>
              </a:rPr>
              <a:t> Laser printers use 30X more waste over 100,000 prints</a:t>
            </a:r>
          </a:p>
          <a:p>
            <a:pPr>
              <a:buFont typeface="Times New Roman" pitchFamily="-1" charset="0"/>
              <a:buChar char="•"/>
            </a:pPr>
            <a:r>
              <a:rPr lang="en-US" dirty="0">
                <a:latin typeface="Times New Roman" pitchFamily="-1" charset="0"/>
              </a:rPr>
              <a:t> 1/3 the moving parts of a laser printer</a:t>
            </a:r>
          </a:p>
          <a:p>
            <a:endParaRPr lang="en-US" dirty="0">
              <a:latin typeface="Times New Roman" pitchFamily="-1" charset="0"/>
            </a:endParaRPr>
          </a:p>
          <a:p>
            <a:r>
              <a:rPr lang="en-US" dirty="0">
                <a:latin typeface="Times New Roman" pitchFamily="-1" charset="0"/>
              </a:rPr>
              <a:t>One downside is the life expectancy of the printouts:</a:t>
            </a:r>
          </a:p>
          <a:p>
            <a:pPr>
              <a:buFont typeface="Times New Roman" pitchFamily="-1" charset="0"/>
              <a:buChar char="•"/>
            </a:pPr>
            <a:r>
              <a:rPr lang="en-US" dirty="0">
                <a:latin typeface="Times New Roman" pitchFamily="-1" charset="0"/>
              </a:rPr>
              <a:t> Two years in office lighting</a:t>
            </a:r>
          </a:p>
          <a:p>
            <a:pPr>
              <a:buFont typeface="Times New Roman" pitchFamily="-1" charset="0"/>
              <a:buChar char="•"/>
            </a:pPr>
            <a:r>
              <a:rPr lang="en-US" dirty="0">
                <a:latin typeface="Times New Roman" pitchFamily="-1" charset="0"/>
              </a:rPr>
              <a:t> Two months in sunlight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9026" name="Rectangle 8"/>
          <p:cNvSpPr>
            <a:spLocks noGrp="1" noChangeArrowheads="1"/>
          </p:cNvSpPr>
          <p:nvPr>
            <p:ph type="sldNum" sz="quarter"/>
          </p:nvPr>
        </p:nvSpPr>
        <p:spPr>
          <a:noFill/>
        </p:spPr>
        <p:txBody>
          <a:bodyPr/>
          <a:lstStyle/>
          <a:p>
            <a:fld id="{46692534-D78A-2D41-91B4-A08B1D7104F7}" type="slidenum">
              <a:rPr lang="en-GB"/>
              <a:pPr/>
              <a:t>25</a:t>
            </a:fld>
            <a:endParaRPr lang="en-GB" dirty="0"/>
          </a:p>
        </p:txBody>
      </p:sp>
      <p:sp>
        <p:nvSpPr>
          <p:cNvPr id="12902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9028" name="Rectangle 2"/>
          <p:cNvSpPr>
            <a:spLocks noGrp="1" noChangeArrowheads="1"/>
          </p:cNvSpPr>
          <p:nvPr>
            <p:ph type="body"/>
          </p:nvPr>
        </p:nvSpPr>
        <p:spPr>
          <a:xfrm>
            <a:off x="685800" y="4343400"/>
            <a:ext cx="5484813" cy="4114800"/>
          </a:xfrm>
          <a:noFill/>
          <a:ln/>
        </p:spPr>
        <p:txBody>
          <a:bodyPr wrap="none" anchor="ctr"/>
          <a:lstStyle/>
          <a:p>
            <a:r>
              <a:rPr lang="en-US" dirty="0">
                <a:latin typeface="Times New Roman" pitchFamily="-1" charset="0"/>
              </a:rPr>
              <a:t>PDL makes PDF files.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0050" name="Rectangle 8"/>
          <p:cNvSpPr>
            <a:spLocks noGrp="1" noChangeArrowheads="1"/>
          </p:cNvSpPr>
          <p:nvPr>
            <p:ph type="sldNum" sz="quarter"/>
          </p:nvPr>
        </p:nvSpPr>
        <p:spPr>
          <a:noFill/>
        </p:spPr>
        <p:txBody>
          <a:bodyPr/>
          <a:lstStyle/>
          <a:p>
            <a:fld id="{92468C80-BBC4-444C-A0B0-9CD86FAE88A9}" type="slidenum">
              <a:rPr lang="en-GB"/>
              <a:pPr/>
              <a:t>27</a:t>
            </a:fld>
            <a:endParaRPr lang="en-GB" dirty="0"/>
          </a:p>
        </p:txBody>
      </p:sp>
      <p:sp>
        <p:nvSpPr>
          <p:cNvPr id="13005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30052"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4" name="Rectangle 8"/>
          <p:cNvSpPr>
            <a:spLocks noGrp="1" noChangeArrowheads="1"/>
          </p:cNvSpPr>
          <p:nvPr>
            <p:ph type="sldNum" sz="quarter"/>
          </p:nvPr>
        </p:nvSpPr>
        <p:spPr>
          <a:noFill/>
        </p:spPr>
        <p:txBody>
          <a:bodyPr/>
          <a:lstStyle/>
          <a:p>
            <a:fld id="{E02505C3-8CA3-F141-A9FD-DAC06D8B87F2}" type="slidenum">
              <a:rPr lang="en-GB"/>
              <a:pPr/>
              <a:t>28</a:t>
            </a:fld>
            <a:endParaRPr lang="en-GB" dirty="0"/>
          </a:p>
        </p:txBody>
      </p:sp>
      <p:sp>
        <p:nvSpPr>
          <p:cNvPr id="13107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31076"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098" name="Rectangle 8"/>
          <p:cNvSpPr>
            <a:spLocks noGrp="1" noChangeArrowheads="1"/>
          </p:cNvSpPr>
          <p:nvPr>
            <p:ph type="sldNum" sz="quarter"/>
          </p:nvPr>
        </p:nvSpPr>
        <p:spPr>
          <a:noFill/>
        </p:spPr>
        <p:txBody>
          <a:bodyPr/>
          <a:lstStyle/>
          <a:p>
            <a:fld id="{306C23D8-F745-FE42-ABAF-CBC198C495C5}" type="slidenum">
              <a:rPr lang="en-GB"/>
              <a:pPr/>
              <a:t>34</a:t>
            </a:fld>
            <a:endParaRPr lang="en-GB" dirty="0"/>
          </a:p>
        </p:txBody>
      </p:sp>
      <p:sp>
        <p:nvSpPr>
          <p:cNvPr id="13209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32100"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8242" name="Rectangle 8"/>
          <p:cNvSpPr>
            <a:spLocks noGrp="1" noChangeArrowheads="1"/>
          </p:cNvSpPr>
          <p:nvPr>
            <p:ph type="sldNum" sz="quarter"/>
          </p:nvPr>
        </p:nvSpPr>
        <p:spPr>
          <a:noFill/>
        </p:spPr>
        <p:txBody>
          <a:bodyPr/>
          <a:lstStyle/>
          <a:p>
            <a:fld id="{A4878D7E-E459-1D4F-A58B-ED8FDB65B42D}" type="slidenum">
              <a:rPr lang="en-GB"/>
              <a:pPr/>
              <a:t>35</a:t>
            </a:fld>
            <a:endParaRPr lang="en-GB" dirty="0"/>
          </a:p>
        </p:txBody>
      </p:sp>
      <p:sp>
        <p:nvSpPr>
          <p:cNvPr id="13824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38244"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9266" name="Rectangle 8"/>
          <p:cNvSpPr>
            <a:spLocks noGrp="1" noChangeArrowheads="1"/>
          </p:cNvSpPr>
          <p:nvPr>
            <p:ph type="sldNum" sz="quarter"/>
          </p:nvPr>
        </p:nvSpPr>
        <p:spPr>
          <a:noFill/>
        </p:spPr>
        <p:txBody>
          <a:bodyPr/>
          <a:lstStyle/>
          <a:p>
            <a:fld id="{E62D449C-331E-2D4E-A647-F53E8D80C959}" type="slidenum">
              <a:rPr lang="en-GB"/>
              <a:pPr/>
              <a:t>36</a:t>
            </a:fld>
            <a:endParaRPr lang="en-GB" dirty="0"/>
          </a:p>
        </p:txBody>
      </p:sp>
      <p:sp>
        <p:nvSpPr>
          <p:cNvPr id="13926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39268"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0594" name="Rectangle 8"/>
          <p:cNvSpPr>
            <a:spLocks noGrp="1" noChangeArrowheads="1"/>
          </p:cNvSpPr>
          <p:nvPr>
            <p:ph type="sldNum" sz="quarter"/>
          </p:nvPr>
        </p:nvSpPr>
        <p:spPr>
          <a:noFill/>
        </p:spPr>
        <p:txBody>
          <a:bodyPr/>
          <a:lstStyle/>
          <a:p>
            <a:fld id="{D350F623-2E61-8D45-B141-C3EA85F128D8}" type="slidenum">
              <a:rPr lang="en-GB"/>
              <a:pPr/>
              <a:t>2</a:t>
            </a:fld>
            <a:endParaRPr lang="en-GB" dirty="0"/>
          </a:p>
        </p:txBody>
      </p:sp>
      <p:sp>
        <p:nvSpPr>
          <p:cNvPr id="11059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10596" name="Text Box 2"/>
          <p:cNvSpPr>
            <a:spLocks noGrp="1" noChangeArrowheads="1"/>
          </p:cNvSpPr>
          <p:nvPr>
            <p:ph type="body"/>
          </p:nvPr>
        </p:nvSpPr>
        <p:spPr>
          <a:xfrm>
            <a:off x="685800" y="4343400"/>
            <a:ext cx="5486400" cy="130175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Instructor Tip</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When gaining attention and establishing common ground, ask questions of the class such as, </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How many here do not have a printer?</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 or </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How many of you have had printer problems?</a:t>
            </a:r>
            <a:r>
              <a:rPr lang="ja-JP" altLang="en-GB" dirty="0">
                <a:latin typeface="Arial" pitchFamily="-1" charset="0"/>
                <a:ea typeface="MS Gothic" pitchFamily="49" charset="-128"/>
                <a:cs typeface="MS Gothic" pitchFamily="49" charset="-128"/>
              </a:rPr>
              <a:t>”</a:t>
            </a:r>
            <a:endParaRPr lang="en-GB" altLang="ja-JP" dirty="0">
              <a:latin typeface="Arial" pitchFamily="-1" charset="0"/>
              <a:ea typeface="MS Gothic" pitchFamily="49" charset="-128"/>
              <a:cs typeface="MS Gothic" pitchFamily="49" charset="-128"/>
            </a:endParaRP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For a positive statement, tell the class, </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In this lesson, we will learn about the various types of printers and how to install and troubleshoot them.</a:t>
            </a:r>
            <a:r>
              <a:rPr lang="ja-JP" altLang="en-GB" dirty="0">
                <a:latin typeface="Arial" pitchFamily="-1" charset="0"/>
                <a:ea typeface="MS Gothic" pitchFamily="49" charset="-128"/>
                <a:cs typeface="MS Gothic" pitchFamily="49" charset="-128"/>
              </a:rPr>
              <a:t>”</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0290" name="Rectangle 8"/>
          <p:cNvSpPr>
            <a:spLocks noGrp="1" noChangeArrowheads="1"/>
          </p:cNvSpPr>
          <p:nvPr>
            <p:ph type="sldNum" sz="quarter"/>
          </p:nvPr>
        </p:nvSpPr>
        <p:spPr>
          <a:noFill/>
        </p:spPr>
        <p:txBody>
          <a:bodyPr/>
          <a:lstStyle/>
          <a:p>
            <a:fld id="{96EF8912-5178-934F-9A34-D632A1F82BD6}" type="slidenum">
              <a:rPr lang="en-GB"/>
              <a:pPr/>
              <a:t>37</a:t>
            </a:fld>
            <a:endParaRPr lang="en-GB" dirty="0"/>
          </a:p>
        </p:txBody>
      </p:sp>
      <p:sp>
        <p:nvSpPr>
          <p:cNvPr id="14029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40292"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62" name="Rectangle 8"/>
          <p:cNvSpPr>
            <a:spLocks noGrp="1" noChangeArrowheads="1"/>
          </p:cNvSpPr>
          <p:nvPr>
            <p:ph type="sldNum" sz="quarter"/>
          </p:nvPr>
        </p:nvSpPr>
        <p:spPr>
          <a:noFill/>
        </p:spPr>
        <p:txBody>
          <a:bodyPr/>
          <a:lstStyle/>
          <a:p>
            <a:fld id="{E3BB0BAB-9E6D-9C4B-AD41-5373F8EC9F8E}" type="slidenum">
              <a:rPr lang="en-GB"/>
              <a:pPr/>
              <a:t>40</a:t>
            </a:fld>
            <a:endParaRPr lang="en-GB" dirty="0"/>
          </a:p>
        </p:txBody>
      </p:sp>
      <p:sp>
        <p:nvSpPr>
          <p:cNvPr id="14336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43364"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4386" name="Rectangle 8"/>
          <p:cNvSpPr>
            <a:spLocks noGrp="1" noChangeArrowheads="1"/>
          </p:cNvSpPr>
          <p:nvPr>
            <p:ph type="sldNum" sz="quarter"/>
          </p:nvPr>
        </p:nvSpPr>
        <p:spPr>
          <a:noFill/>
        </p:spPr>
        <p:txBody>
          <a:bodyPr/>
          <a:lstStyle/>
          <a:p>
            <a:fld id="{2C216E25-4B6B-4E41-B29A-BB0BCBB2889D}" type="slidenum">
              <a:rPr lang="en-GB"/>
              <a:pPr/>
              <a:t>41</a:t>
            </a:fld>
            <a:endParaRPr lang="en-GB" dirty="0"/>
          </a:p>
        </p:txBody>
      </p:sp>
      <p:sp>
        <p:nvSpPr>
          <p:cNvPr id="14438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44388"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8"/>
          <p:cNvSpPr>
            <a:spLocks noGrp="1" noChangeArrowheads="1"/>
          </p:cNvSpPr>
          <p:nvPr>
            <p:ph type="sldNum" sz="quarter"/>
          </p:nvPr>
        </p:nvSpPr>
        <p:spPr>
          <a:noFill/>
        </p:spPr>
        <p:txBody>
          <a:bodyPr/>
          <a:lstStyle/>
          <a:p>
            <a:fld id="{8E7A7194-9E69-3C45-9A1E-628975E98721}" type="slidenum">
              <a:rPr lang="en-GB"/>
              <a:pPr/>
              <a:t>43</a:t>
            </a:fld>
            <a:endParaRPr lang="en-GB" dirty="0"/>
          </a:p>
        </p:txBody>
      </p:sp>
      <p:sp>
        <p:nvSpPr>
          <p:cNvPr id="14541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45412"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Discussion Point</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Charges</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Remember the phrase from high-school science class, </a:t>
            </a:r>
            <a:r>
              <a:rPr lang="ja-JP" altLang="en-GB">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opposites attract</a:t>
            </a:r>
            <a:r>
              <a:rPr lang="ja-JP" altLang="en-GB">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 That is the underlying principle behind laser printers. The toner jumps around from one place to another based on the positive or negative charges it is following. The negatively charged toner seeks out and jumps to the positively charged paper.</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6434" name="Rectangle 8"/>
          <p:cNvSpPr>
            <a:spLocks noGrp="1" noChangeArrowheads="1"/>
          </p:cNvSpPr>
          <p:nvPr>
            <p:ph type="sldNum" sz="quarter"/>
          </p:nvPr>
        </p:nvSpPr>
        <p:spPr>
          <a:noFill/>
        </p:spPr>
        <p:txBody>
          <a:bodyPr/>
          <a:lstStyle/>
          <a:p>
            <a:fld id="{66B51FD4-5291-5842-8B98-B79615406A4D}" type="slidenum">
              <a:rPr lang="en-GB"/>
              <a:pPr/>
              <a:t>45</a:t>
            </a:fld>
            <a:endParaRPr lang="en-GB" dirty="0"/>
          </a:p>
        </p:txBody>
      </p:sp>
      <p:sp>
        <p:nvSpPr>
          <p:cNvPr id="14643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46436"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The heated roller produces enough heat to melt some types of plastic media, particularly overhead transparency materials. This could damage your laser printer (and void your warranty), so make sure you</a:t>
            </a:r>
            <a:r>
              <a:rPr lang="ja-JP" altLang="en-GB">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re printing on transparencies designed for laser printers! </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7458" name="Rectangle 8"/>
          <p:cNvSpPr>
            <a:spLocks noGrp="1" noChangeArrowheads="1"/>
          </p:cNvSpPr>
          <p:nvPr>
            <p:ph type="sldNum" sz="quarter"/>
          </p:nvPr>
        </p:nvSpPr>
        <p:spPr>
          <a:noFill/>
        </p:spPr>
        <p:txBody>
          <a:bodyPr/>
          <a:lstStyle/>
          <a:p>
            <a:fld id="{15AB393B-9BB1-FB43-8C6B-E3DB740D2E57}" type="slidenum">
              <a:rPr lang="en-GB"/>
              <a:pPr/>
              <a:t>46</a:t>
            </a:fld>
            <a:endParaRPr lang="en-GB" dirty="0"/>
          </a:p>
        </p:txBody>
      </p:sp>
      <p:sp>
        <p:nvSpPr>
          <p:cNvPr id="14745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47460"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8482" name="Rectangle 8"/>
          <p:cNvSpPr>
            <a:spLocks noGrp="1" noChangeArrowheads="1"/>
          </p:cNvSpPr>
          <p:nvPr>
            <p:ph type="sldNum" sz="quarter"/>
          </p:nvPr>
        </p:nvSpPr>
        <p:spPr>
          <a:noFill/>
        </p:spPr>
        <p:txBody>
          <a:bodyPr/>
          <a:lstStyle/>
          <a:p>
            <a:fld id="{C95688E3-612F-C14D-95BF-DF7DF088C208}" type="slidenum">
              <a:rPr lang="en-GB"/>
              <a:pPr/>
              <a:t>49</a:t>
            </a:fld>
            <a:endParaRPr lang="en-GB" dirty="0"/>
          </a:p>
        </p:txBody>
      </p:sp>
      <p:sp>
        <p:nvSpPr>
          <p:cNvPr id="14848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48484"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8482" name="Rectangle 8"/>
          <p:cNvSpPr>
            <a:spLocks noGrp="1" noChangeArrowheads="1"/>
          </p:cNvSpPr>
          <p:nvPr>
            <p:ph type="sldNum" sz="quarter"/>
          </p:nvPr>
        </p:nvSpPr>
        <p:spPr>
          <a:noFill/>
        </p:spPr>
        <p:txBody>
          <a:bodyPr/>
          <a:lstStyle/>
          <a:p>
            <a:fld id="{C95688E3-612F-C14D-95BF-DF7DF088C208}" type="slidenum">
              <a:rPr lang="en-GB"/>
              <a:pPr/>
              <a:t>50</a:t>
            </a:fld>
            <a:endParaRPr lang="en-GB" dirty="0"/>
          </a:p>
        </p:txBody>
      </p:sp>
      <p:sp>
        <p:nvSpPr>
          <p:cNvPr id="14848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48484"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a:ln/>
        </p:spPr>
        <p:txBody>
          <a:bodyPr/>
          <a:lstStyle/>
          <a:p>
            <a:r>
              <a:rPr lang="en-US" dirty="0">
                <a:latin typeface="Times New Roman" pitchFamily="-1" charset="0"/>
              </a:rPr>
              <a:t>With USB printers (and infrared printers, for that matter), Windows won’t even wait for you to do anything—once you connect a printer (or point the IR beam at a compatible PC), Windows immediately detects and installs the printer.</a:t>
            </a:r>
          </a:p>
          <a:p>
            <a:endParaRPr lang="en-US" dirty="0">
              <a:latin typeface="Times New Roman" pitchFamily="-1" charset="0"/>
            </a:endParaRPr>
          </a:p>
        </p:txBody>
      </p:sp>
      <p:sp>
        <p:nvSpPr>
          <p:cNvPr id="149508" name="Slide Number Placeholder 3"/>
          <p:cNvSpPr>
            <a:spLocks noGrp="1"/>
          </p:cNvSpPr>
          <p:nvPr>
            <p:ph type="sldNum" sz="quarter"/>
          </p:nvPr>
        </p:nvSpPr>
        <p:spPr>
          <a:noFill/>
        </p:spPr>
        <p:txBody>
          <a:bodyPr/>
          <a:lstStyle/>
          <a:p>
            <a:fld id="{41286BCC-B073-AD48-8AAB-FBC73D2147C8}" type="slidenum">
              <a:rPr lang="en-GB"/>
              <a:pPr/>
              <a:t>51</a:t>
            </a:fld>
            <a:endParaRPr lang="en-GB"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0530" name="Rectangle 8"/>
          <p:cNvSpPr>
            <a:spLocks noGrp="1" noChangeArrowheads="1"/>
          </p:cNvSpPr>
          <p:nvPr>
            <p:ph type="sldNum" sz="quarter"/>
          </p:nvPr>
        </p:nvSpPr>
        <p:spPr>
          <a:noFill/>
        </p:spPr>
        <p:txBody>
          <a:bodyPr/>
          <a:lstStyle/>
          <a:p>
            <a:fld id="{F4777FB0-023C-934D-A178-20C513B43B5F}" type="slidenum">
              <a:rPr lang="en-GB"/>
              <a:pPr/>
              <a:t>62</a:t>
            </a:fld>
            <a:endParaRPr lang="en-GB" dirty="0"/>
          </a:p>
        </p:txBody>
      </p:sp>
      <p:sp>
        <p:nvSpPr>
          <p:cNvPr id="15053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50532" name="Text Box 2"/>
          <p:cNvSpPr>
            <a:spLocks noGrp="1" noChangeArrowheads="1"/>
          </p:cNvSpPr>
          <p:nvPr>
            <p:ph type="body"/>
          </p:nvPr>
        </p:nvSpPr>
        <p:spPr>
          <a:xfrm>
            <a:off x="685800" y="4343400"/>
            <a:ext cx="5484813" cy="4114800"/>
          </a:xfrm>
          <a:noFill/>
          <a:ln/>
        </p:spPr>
        <p:txBody>
          <a:bodyPr wrap="none" anchor="ctr"/>
          <a:lstStyle/>
          <a:p>
            <a:r>
              <a:rPr lang="en-US" dirty="0">
                <a:latin typeface="Times New Roman" pitchFamily="-1" charset="0"/>
              </a:rPr>
              <a:t>To change the profile, check the Color Management tab in Printer Properties.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8"/>
          <p:cNvSpPr>
            <a:spLocks noGrp="1" noChangeArrowheads="1"/>
          </p:cNvSpPr>
          <p:nvPr>
            <p:ph type="sldNum" sz="quarter"/>
          </p:nvPr>
        </p:nvSpPr>
        <p:spPr>
          <a:noFill/>
        </p:spPr>
        <p:txBody>
          <a:bodyPr/>
          <a:lstStyle/>
          <a:p>
            <a:fld id="{1826FD34-A646-6246-9942-5E9BB22AF50A}" type="slidenum">
              <a:rPr lang="en-GB"/>
              <a:pPr/>
              <a:t>9</a:t>
            </a:fld>
            <a:endParaRPr lang="en-GB" dirty="0"/>
          </a:p>
        </p:txBody>
      </p:sp>
      <p:sp>
        <p:nvSpPr>
          <p:cNvPr id="115715"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prstTxWarp prst="textNoShape">
              <a:avLst/>
            </a:prstTxWarp>
          </a:bodyPr>
          <a:lstStyle/>
          <a:p>
            <a:endParaRPr lang="en-US" dirty="0"/>
          </a:p>
        </p:txBody>
      </p:sp>
      <p:sp>
        <p:nvSpPr>
          <p:cNvPr id="115716" name="Rectangle 2"/>
          <p:cNvSpPr>
            <a:spLocks noGrp="1" noChangeArrowheads="1"/>
          </p:cNvSpPr>
          <p:nvPr>
            <p:ph type="body"/>
          </p:nvPr>
        </p:nvSpPr>
        <p:spPr>
          <a:xfrm>
            <a:off x="685800" y="4343400"/>
            <a:ext cx="5484813" cy="4114800"/>
          </a:xfrm>
          <a:noFill/>
          <a:ln/>
        </p:spPr>
        <p:txBody>
          <a:bodyPr wrap="none" anchor="ctr"/>
          <a:lstStyle/>
          <a:p>
            <a:r>
              <a:rPr lang="en-US" dirty="0">
                <a:latin typeface="Times New Roman" pitchFamily="-1" charset="0"/>
              </a:rPr>
              <a:t>Cost of ink is between $4000 - $8000 per gallon!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4626" name="Rectangle 8"/>
          <p:cNvSpPr>
            <a:spLocks noGrp="1" noChangeArrowheads="1"/>
          </p:cNvSpPr>
          <p:nvPr>
            <p:ph type="sldNum" sz="quarter"/>
          </p:nvPr>
        </p:nvSpPr>
        <p:spPr>
          <a:noFill/>
        </p:spPr>
        <p:txBody>
          <a:bodyPr/>
          <a:lstStyle/>
          <a:p>
            <a:fld id="{6514B715-F6EC-2A43-A5EC-BABC3338C030}" type="slidenum">
              <a:rPr lang="en-GB"/>
              <a:pPr/>
              <a:t>65</a:t>
            </a:fld>
            <a:endParaRPr lang="en-GB" dirty="0"/>
          </a:p>
        </p:txBody>
      </p:sp>
      <p:sp>
        <p:nvSpPr>
          <p:cNvPr id="15462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54628"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Tech Tip</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Readme Files</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You</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ve seen how to get your system to recognize a printer, but what do you do when you get a brand-new printer? Like most peripherals, you</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ll have an installation CD that contains various useful files. One of the most important, but least used, tools on this CD is the Readme file. This file, generally in TXT format, contains the absolute latest information on any idiosyncrasies, problems, or incompatibilities related to your printer or printer driver. Usually, you can find it in the root folder of the installation CD, although many printer drivers install the Readme file on your hard drive, so you can access it from the Start menu. The rule here is read first to avoid a headache later! </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5650" name="Rectangle 8"/>
          <p:cNvSpPr>
            <a:spLocks noGrp="1" noChangeArrowheads="1"/>
          </p:cNvSpPr>
          <p:nvPr>
            <p:ph type="sldNum" sz="quarter"/>
          </p:nvPr>
        </p:nvSpPr>
        <p:spPr>
          <a:noFill/>
        </p:spPr>
        <p:txBody>
          <a:bodyPr/>
          <a:lstStyle/>
          <a:p>
            <a:fld id="{023450AD-FF8F-9849-8EA0-433717A4EDDC}" type="slidenum">
              <a:rPr lang="en-GB"/>
              <a:pPr/>
              <a:t>66</a:t>
            </a:fld>
            <a:endParaRPr lang="en-GB" dirty="0"/>
          </a:p>
        </p:txBody>
      </p:sp>
      <p:sp>
        <p:nvSpPr>
          <p:cNvPr id="15565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55652"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6674" name="Rectangle 8"/>
          <p:cNvSpPr>
            <a:spLocks noGrp="1" noChangeArrowheads="1"/>
          </p:cNvSpPr>
          <p:nvPr>
            <p:ph type="sldNum" sz="quarter"/>
          </p:nvPr>
        </p:nvSpPr>
        <p:spPr>
          <a:noFill/>
        </p:spPr>
        <p:txBody>
          <a:bodyPr/>
          <a:lstStyle/>
          <a:p>
            <a:fld id="{6EEE2112-0F40-604B-8128-5728BD58AA91}" type="slidenum">
              <a:rPr lang="en-GB"/>
              <a:pPr/>
              <a:t>67</a:t>
            </a:fld>
            <a:endParaRPr lang="en-GB" dirty="0"/>
          </a:p>
        </p:txBody>
      </p:sp>
      <p:sp>
        <p:nvSpPr>
          <p:cNvPr id="15667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56676"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8722" name="Rectangle 8"/>
          <p:cNvSpPr>
            <a:spLocks noGrp="1" noChangeArrowheads="1"/>
          </p:cNvSpPr>
          <p:nvPr>
            <p:ph type="sldNum" sz="quarter"/>
          </p:nvPr>
        </p:nvSpPr>
        <p:spPr>
          <a:noFill/>
        </p:spPr>
        <p:txBody>
          <a:bodyPr/>
          <a:lstStyle/>
          <a:p>
            <a:fld id="{169B66C7-B987-794A-A136-5DBBC0703864}" type="slidenum">
              <a:rPr lang="en-GB"/>
              <a:pPr/>
              <a:t>70</a:t>
            </a:fld>
            <a:endParaRPr lang="en-GB" dirty="0"/>
          </a:p>
        </p:txBody>
      </p:sp>
      <p:sp>
        <p:nvSpPr>
          <p:cNvPr id="15872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58724"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9746" name="Rectangle 8"/>
          <p:cNvSpPr>
            <a:spLocks noGrp="1" noChangeArrowheads="1"/>
          </p:cNvSpPr>
          <p:nvPr>
            <p:ph type="sldNum" sz="quarter"/>
          </p:nvPr>
        </p:nvSpPr>
        <p:spPr>
          <a:noFill/>
        </p:spPr>
        <p:txBody>
          <a:bodyPr/>
          <a:lstStyle/>
          <a:p>
            <a:fld id="{67C91C91-2D14-C247-857C-D937A87F0CC0}" type="slidenum">
              <a:rPr lang="en-GB"/>
              <a:pPr/>
              <a:t>72</a:t>
            </a:fld>
            <a:endParaRPr lang="en-GB" dirty="0"/>
          </a:p>
        </p:txBody>
      </p:sp>
      <p:sp>
        <p:nvSpPr>
          <p:cNvPr id="15974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59748"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0770" name="Rectangle 8"/>
          <p:cNvSpPr>
            <a:spLocks noGrp="1" noChangeArrowheads="1"/>
          </p:cNvSpPr>
          <p:nvPr>
            <p:ph type="sldNum" sz="quarter"/>
          </p:nvPr>
        </p:nvSpPr>
        <p:spPr>
          <a:noFill/>
        </p:spPr>
        <p:txBody>
          <a:bodyPr/>
          <a:lstStyle/>
          <a:p>
            <a:fld id="{2F705BD2-4077-9E46-A1E3-797F0A2CF594}" type="slidenum">
              <a:rPr lang="en-GB"/>
              <a:pPr/>
              <a:t>74</a:t>
            </a:fld>
            <a:endParaRPr lang="en-GB" dirty="0"/>
          </a:p>
        </p:txBody>
      </p:sp>
      <p:sp>
        <p:nvSpPr>
          <p:cNvPr id="16077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0772"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1794" name="Rectangle 8"/>
          <p:cNvSpPr>
            <a:spLocks noGrp="1" noChangeArrowheads="1"/>
          </p:cNvSpPr>
          <p:nvPr>
            <p:ph type="sldNum" sz="quarter"/>
          </p:nvPr>
        </p:nvSpPr>
        <p:spPr>
          <a:noFill/>
        </p:spPr>
        <p:txBody>
          <a:bodyPr/>
          <a:lstStyle/>
          <a:p>
            <a:fld id="{4789391B-33AE-BC4F-AE17-128BB7C8F1EF}" type="slidenum">
              <a:rPr lang="en-GB"/>
              <a:pPr/>
              <a:t>76</a:t>
            </a:fld>
            <a:endParaRPr lang="en-GB" dirty="0"/>
          </a:p>
        </p:txBody>
      </p:sp>
      <p:sp>
        <p:nvSpPr>
          <p:cNvPr id="16179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1796"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2818" name="Rectangle 8"/>
          <p:cNvSpPr>
            <a:spLocks noGrp="1" noChangeArrowheads="1"/>
          </p:cNvSpPr>
          <p:nvPr>
            <p:ph type="sldNum" sz="quarter"/>
          </p:nvPr>
        </p:nvSpPr>
        <p:spPr>
          <a:noFill/>
        </p:spPr>
        <p:txBody>
          <a:bodyPr/>
          <a:lstStyle/>
          <a:p>
            <a:fld id="{286A4FA5-04E0-FC44-A4CE-F83382896157}" type="slidenum">
              <a:rPr lang="en-GB"/>
              <a:pPr/>
              <a:t>82</a:t>
            </a:fld>
            <a:endParaRPr lang="en-GB" dirty="0"/>
          </a:p>
        </p:txBody>
      </p:sp>
      <p:sp>
        <p:nvSpPr>
          <p:cNvPr id="16281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2820"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Note: All inkjet inks are water-based, and water works better than alcohol to clean them up. Cleaning the heads on an inkjet printer is sometimes necessary, but I don’t recommend that you do it on a regular basis as preventive maintenance. The head-cleaning process uses up a lot of that very expensive inkjet ink—so do this only when a printing problem seems to indicate clogged or dirty print heads!</a:t>
            </a:r>
            <a:endParaRPr lang="en-GB" dirty="0">
              <a:latin typeface="Arial" pitchFamily="-1" charset="0"/>
              <a:ea typeface="MS Gothic" pitchFamily="49" charset="-128"/>
              <a:cs typeface="MS Gothic" pitchFamily="49"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42" name="Rectangle 8"/>
          <p:cNvSpPr>
            <a:spLocks noGrp="1" noChangeArrowheads="1"/>
          </p:cNvSpPr>
          <p:nvPr>
            <p:ph type="sldNum" sz="quarter"/>
          </p:nvPr>
        </p:nvSpPr>
        <p:spPr>
          <a:noFill/>
        </p:spPr>
        <p:txBody>
          <a:bodyPr/>
          <a:lstStyle/>
          <a:p>
            <a:fld id="{2E523FD7-6F79-CA4C-8AD3-DFBFAC9377E0}" type="slidenum">
              <a:rPr lang="en-GB"/>
              <a:pPr/>
              <a:t>85</a:t>
            </a:fld>
            <a:endParaRPr lang="en-GB" dirty="0"/>
          </a:p>
        </p:txBody>
      </p:sp>
      <p:sp>
        <p:nvSpPr>
          <p:cNvPr id="16384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3844"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 Before you service a laser printer, always, ALWAYS turn it off and unplug it! Don</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t expose yourself to the very dangerous high voltages found inside these machines. </a:t>
            </a: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 The photosensitive drum, usually contained in the toner cartridge, can be wiped clean if it becomes dirty, but be very careful if you try this! If the drum becomes scratched, the scratch will appear on every page printed from that point forward. The only repair in the event of a scratch is to replace the toner cartridge. </a:t>
            </a: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 Failure of the thermal fuse (used to keep the fuser from overheating) can necessitate replacing the fuser assembly. Some machines contain more than one thermal fuse. As always, follow the manufacturer</a:t>
            </a:r>
            <a:r>
              <a:rPr lang="ja-JP" altLang="en-GB" dirty="0">
                <a:latin typeface="Arial" pitchFamily="-1" charset="0"/>
                <a:ea typeface="MS Gothic" pitchFamily="49" charset="-128"/>
                <a:cs typeface="MS Gothic" pitchFamily="49" charset="-128"/>
              </a:rPr>
              <a:t>’</a:t>
            </a:r>
            <a:r>
              <a:rPr lang="en-GB" altLang="ja-JP" dirty="0">
                <a:latin typeface="Arial" pitchFamily="-1" charset="0"/>
                <a:ea typeface="MS Gothic" pitchFamily="49" charset="-128"/>
                <a:cs typeface="MS Gothic" pitchFamily="49" charset="-128"/>
              </a:rPr>
              <a:t>s recommendations. </a:t>
            </a: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 Many manufacturers have kits that alert you with an alarm code to replace the fuser unit and key rollers and guides at predetermined page counts. </a:t>
            </a:r>
          </a:p>
          <a:p>
            <a:pPr eaLnBrk="1" hangingPunct="1">
              <a:spcBef>
                <a:spcPts val="450"/>
              </a:spcBef>
              <a:buFont typeface="Arial" pitchFamily="-1" charset="0"/>
              <a:buChar cha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 Always let the fuser assembly cool down before cleaning it—they operate at 200 to 300 degrees Fahrenheit!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4866" name="Rectangle 8"/>
          <p:cNvSpPr>
            <a:spLocks noGrp="1" noChangeArrowheads="1"/>
          </p:cNvSpPr>
          <p:nvPr>
            <p:ph type="sldNum" sz="quarter"/>
          </p:nvPr>
        </p:nvSpPr>
        <p:spPr>
          <a:noFill/>
        </p:spPr>
        <p:txBody>
          <a:bodyPr/>
          <a:lstStyle/>
          <a:p>
            <a:fld id="{A6253E55-6731-CB4D-A38F-C4FEE79985A1}" type="slidenum">
              <a:rPr lang="en-GB"/>
              <a:pPr/>
              <a:t>87</a:t>
            </a:fld>
            <a:endParaRPr lang="en-GB" dirty="0"/>
          </a:p>
        </p:txBody>
      </p:sp>
      <p:sp>
        <p:nvSpPr>
          <p:cNvPr id="16486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4868" name="Rectangle 2"/>
          <p:cNvSpPr>
            <a:spLocks noGrp="1" noChangeArrowheads="1"/>
          </p:cNvSpPr>
          <p:nvPr>
            <p:ph type="body"/>
          </p:nvPr>
        </p:nvSpPr>
        <p:spPr>
          <a:xfrm>
            <a:off x="685800" y="4343400"/>
            <a:ext cx="5484813" cy="4114800"/>
          </a:xfrm>
          <a:noFill/>
          <a:ln/>
        </p:spPr>
        <p:txBody>
          <a:bodyPr wrap="none" anchor="ctr"/>
          <a:lstStyle/>
          <a:p>
            <a:r>
              <a:rPr lang="en-US" dirty="0">
                <a:latin typeface="Times New Roman" pitchFamily="-1" charset="0"/>
              </a:rPr>
              <a:t>Note: Failure of the thermal fuse (used to keep the fuser from overheating) can necessitate replacing the fuser assembly. Some machines contain more than one thermal fuse. As always, follow the manufacturer’s recommendations. Many manufacturers have kits that alert you with an alarm code to replace the fuser unit and key rollers and guides at predetermined page counts.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762" name="Rectangle 8"/>
          <p:cNvSpPr>
            <a:spLocks noGrp="1" noChangeArrowheads="1"/>
          </p:cNvSpPr>
          <p:nvPr>
            <p:ph type="sldNum" sz="quarter"/>
          </p:nvPr>
        </p:nvSpPr>
        <p:spPr>
          <a:noFill/>
        </p:spPr>
        <p:txBody>
          <a:bodyPr/>
          <a:lstStyle/>
          <a:p>
            <a:fld id="{BDDDB7E9-7C3B-9740-8D21-BD58BB1FFB5D}" type="slidenum">
              <a:rPr lang="en-GB"/>
              <a:pPr/>
              <a:t>10</a:t>
            </a:fld>
            <a:endParaRPr lang="en-GB" dirty="0"/>
          </a:p>
        </p:txBody>
      </p:sp>
      <p:sp>
        <p:nvSpPr>
          <p:cNvPr id="11776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17764"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890" name="Rectangle 8"/>
          <p:cNvSpPr>
            <a:spLocks noGrp="1" noChangeArrowheads="1"/>
          </p:cNvSpPr>
          <p:nvPr>
            <p:ph type="sldNum" sz="quarter"/>
          </p:nvPr>
        </p:nvSpPr>
        <p:spPr>
          <a:noFill/>
        </p:spPr>
        <p:txBody>
          <a:bodyPr/>
          <a:lstStyle/>
          <a:p>
            <a:fld id="{272E53A6-463E-BE41-AD7A-0839DE3F180A}" type="slidenum">
              <a:rPr lang="en-GB"/>
              <a:pPr/>
              <a:t>88</a:t>
            </a:fld>
            <a:endParaRPr lang="en-GB" dirty="0"/>
          </a:p>
        </p:txBody>
      </p:sp>
      <p:sp>
        <p:nvSpPr>
          <p:cNvPr id="16589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5892"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 charset="0"/>
              <a:buNone/>
              <a:tabLst/>
              <a:defRPr/>
            </a:pPr>
            <a:r>
              <a:rPr lang="en-US" dirty="0">
                <a:latin typeface="Times New Roman" pitchFamily="-1" charset="0"/>
              </a:rPr>
              <a:t>If the printout looks smudged, the fuser isn’t properly fusing the toner to the paper. Depending on the paper used, the fuser needs to reach a certain temperature to fuse the toner. If the toner won’t fuse to the paper, try using a lighter-weight paper. You might also need to replace the fuser.</a:t>
            </a:r>
          </a:p>
        </p:txBody>
      </p:sp>
      <p:sp>
        <p:nvSpPr>
          <p:cNvPr id="4" name="Slide Number Placeholder 3"/>
          <p:cNvSpPr>
            <a:spLocks noGrp="1"/>
          </p:cNvSpPr>
          <p:nvPr>
            <p:ph type="sldNum" idx="10"/>
          </p:nvPr>
        </p:nvSpPr>
        <p:spPr/>
        <p:txBody>
          <a:bodyPr/>
          <a:lstStyle/>
          <a:p>
            <a:fld id="{1182948F-E423-884D-8ACD-725288FFE207}" type="slidenum">
              <a:rPr lang="en-GB" smtClean="0"/>
              <a:pPr/>
              <a:t>89</a:t>
            </a:fld>
            <a:endParaRPr lang="en-GB" dirty="0"/>
          </a:p>
        </p:txBody>
      </p:sp>
    </p:spTree>
    <p:extLst>
      <p:ext uri="{BB962C8B-B14F-4D97-AF65-F5344CB8AC3E}">
        <p14:creationId xmlns:p14="http://schemas.microsoft.com/office/powerpoint/2010/main" val="22935099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8" name="Rectangle 8"/>
          <p:cNvSpPr>
            <a:spLocks noGrp="1" noChangeArrowheads="1"/>
          </p:cNvSpPr>
          <p:nvPr>
            <p:ph type="sldNum" sz="quarter"/>
          </p:nvPr>
        </p:nvSpPr>
        <p:spPr>
          <a:noFill/>
        </p:spPr>
        <p:txBody>
          <a:bodyPr/>
          <a:lstStyle/>
          <a:p>
            <a:fld id="{A2831C80-2F36-E944-A892-48F2CF35CDAD}" type="slidenum">
              <a:rPr lang="en-GB"/>
              <a:pPr/>
              <a:t>91</a:t>
            </a:fld>
            <a:endParaRPr lang="en-GB" dirty="0"/>
          </a:p>
        </p:txBody>
      </p:sp>
      <p:sp>
        <p:nvSpPr>
          <p:cNvPr id="16793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7940"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8" name="Rectangle 8"/>
          <p:cNvSpPr>
            <a:spLocks noGrp="1" noChangeArrowheads="1"/>
          </p:cNvSpPr>
          <p:nvPr>
            <p:ph type="sldNum" sz="quarter"/>
          </p:nvPr>
        </p:nvSpPr>
        <p:spPr>
          <a:noFill/>
        </p:spPr>
        <p:txBody>
          <a:bodyPr/>
          <a:lstStyle/>
          <a:p>
            <a:fld id="{A2831C80-2F36-E944-A892-48F2CF35CDAD}" type="slidenum">
              <a:rPr lang="en-GB"/>
              <a:pPr/>
              <a:t>92</a:t>
            </a:fld>
            <a:endParaRPr lang="en-GB" dirty="0"/>
          </a:p>
        </p:txBody>
      </p:sp>
      <p:sp>
        <p:nvSpPr>
          <p:cNvPr id="16793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7940"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8962" name="Rectangle 8"/>
          <p:cNvSpPr>
            <a:spLocks noGrp="1" noChangeArrowheads="1"/>
          </p:cNvSpPr>
          <p:nvPr>
            <p:ph type="sldNum" sz="quarter"/>
          </p:nvPr>
        </p:nvSpPr>
        <p:spPr>
          <a:noFill/>
        </p:spPr>
        <p:txBody>
          <a:bodyPr/>
          <a:lstStyle/>
          <a:p>
            <a:fld id="{DF828B60-9B47-CA43-A742-D81E3137A44D}" type="slidenum">
              <a:rPr lang="en-GB"/>
              <a:pPr/>
              <a:t>93</a:t>
            </a:fld>
            <a:endParaRPr lang="en-GB" dirty="0"/>
          </a:p>
        </p:txBody>
      </p:sp>
      <p:sp>
        <p:nvSpPr>
          <p:cNvPr id="16896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8964"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986" name="Rectangle 8"/>
          <p:cNvSpPr>
            <a:spLocks noGrp="1" noChangeArrowheads="1"/>
          </p:cNvSpPr>
          <p:nvPr>
            <p:ph type="sldNum" sz="quarter"/>
          </p:nvPr>
        </p:nvSpPr>
        <p:spPr>
          <a:noFill/>
        </p:spPr>
        <p:txBody>
          <a:bodyPr/>
          <a:lstStyle/>
          <a:p>
            <a:fld id="{48DF24DC-2158-8B43-9CA6-2FB7A70BB3DB}" type="slidenum">
              <a:rPr lang="en-GB"/>
              <a:pPr/>
              <a:t>94</a:t>
            </a:fld>
            <a:endParaRPr lang="en-GB" dirty="0"/>
          </a:p>
        </p:txBody>
      </p:sp>
      <p:sp>
        <p:nvSpPr>
          <p:cNvPr id="16998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69988"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1010" name="Rectangle 8"/>
          <p:cNvSpPr>
            <a:spLocks noGrp="1" noChangeArrowheads="1"/>
          </p:cNvSpPr>
          <p:nvPr>
            <p:ph type="sldNum" sz="quarter"/>
          </p:nvPr>
        </p:nvSpPr>
        <p:spPr>
          <a:noFill/>
        </p:spPr>
        <p:txBody>
          <a:bodyPr/>
          <a:lstStyle/>
          <a:p>
            <a:fld id="{DE337C75-F127-1B4F-9617-4672FDAA5015}" type="slidenum">
              <a:rPr lang="en-GB"/>
              <a:pPr/>
              <a:t>95</a:t>
            </a:fld>
            <a:endParaRPr lang="en-GB" dirty="0"/>
          </a:p>
        </p:txBody>
      </p:sp>
      <p:sp>
        <p:nvSpPr>
          <p:cNvPr id="17101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71012"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2034" name="Rectangle 8"/>
          <p:cNvSpPr>
            <a:spLocks noGrp="1" noChangeArrowheads="1"/>
          </p:cNvSpPr>
          <p:nvPr>
            <p:ph type="sldNum" sz="quarter"/>
          </p:nvPr>
        </p:nvSpPr>
        <p:spPr>
          <a:noFill/>
        </p:spPr>
        <p:txBody>
          <a:bodyPr/>
          <a:lstStyle/>
          <a:p>
            <a:fld id="{54D299AA-9EEE-3F49-81A7-AC976FBB7CDE}" type="slidenum">
              <a:rPr lang="en-GB"/>
              <a:pPr/>
              <a:t>96</a:t>
            </a:fld>
            <a:endParaRPr lang="en-GB" dirty="0"/>
          </a:p>
        </p:txBody>
      </p:sp>
      <p:sp>
        <p:nvSpPr>
          <p:cNvPr id="17203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72036"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3058" name="Rectangle 8"/>
          <p:cNvSpPr>
            <a:spLocks noGrp="1" noChangeArrowheads="1"/>
          </p:cNvSpPr>
          <p:nvPr>
            <p:ph type="sldNum" sz="quarter"/>
          </p:nvPr>
        </p:nvSpPr>
        <p:spPr>
          <a:noFill/>
        </p:spPr>
        <p:txBody>
          <a:bodyPr/>
          <a:lstStyle/>
          <a:p>
            <a:fld id="{DE8217B3-EEB9-F24A-91DF-AE86A5C712D2}" type="slidenum">
              <a:rPr lang="en-GB"/>
              <a:pPr/>
              <a:t>97</a:t>
            </a:fld>
            <a:endParaRPr lang="en-GB" dirty="0"/>
          </a:p>
        </p:txBody>
      </p:sp>
      <p:sp>
        <p:nvSpPr>
          <p:cNvPr id="17305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73060"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810" name="Rectangle 8"/>
          <p:cNvSpPr>
            <a:spLocks noGrp="1" noChangeArrowheads="1"/>
          </p:cNvSpPr>
          <p:nvPr>
            <p:ph type="sldNum" sz="quarter"/>
          </p:nvPr>
        </p:nvSpPr>
        <p:spPr>
          <a:noFill/>
        </p:spPr>
        <p:txBody>
          <a:bodyPr/>
          <a:lstStyle/>
          <a:p>
            <a:fld id="{49D0DEEF-23CB-A54C-9D79-B2F3E910A7D8}" type="slidenum">
              <a:rPr lang="en-GB"/>
              <a:pPr/>
              <a:t>12</a:t>
            </a:fld>
            <a:endParaRPr lang="en-GB" dirty="0"/>
          </a:p>
        </p:txBody>
      </p:sp>
      <p:sp>
        <p:nvSpPr>
          <p:cNvPr id="11981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19812"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4" name="Rectangle 8"/>
          <p:cNvSpPr>
            <a:spLocks noGrp="1" noChangeArrowheads="1"/>
          </p:cNvSpPr>
          <p:nvPr>
            <p:ph type="sldNum" sz="quarter"/>
          </p:nvPr>
        </p:nvSpPr>
        <p:spPr>
          <a:noFill/>
        </p:spPr>
        <p:txBody>
          <a:bodyPr/>
          <a:lstStyle/>
          <a:p>
            <a:fld id="{D1267B88-88B5-F64F-9E41-E127D178F5A9}" type="slidenum">
              <a:rPr lang="en-GB"/>
              <a:pPr/>
              <a:t>13</a:t>
            </a:fld>
            <a:endParaRPr lang="en-GB" dirty="0"/>
          </a:p>
        </p:txBody>
      </p:sp>
      <p:sp>
        <p:nvSpPr>
          <p:cNvPr id="120835"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0836"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Tech Tip</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Hidden Costs</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Some printers use consumables at a much faster rate than others, prompting the industry to rank printers in terms of their cost per page. An inexpensive printer (laser or inkjet) costs around 4 cents per page, while an expensive printer can cost more than 20 cents per page—a huge difference if you do any volume of printing. This hidden cost is particularly pernicious in the sub-$100 inkjet printers on the market. Their low prices often entice buyers, who then discover that the cost of consumables is outrageous—these days, a single set of color and black inkjet cartridges can cost as much as the printer itself, if not more!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1858" name="Rectangle 8"/>
          <p:cNvSpPr>
            <a:spLocks noGrp="1" noChangeArrowheads="1"/>
          </p:cNvSpPr>
          <p:nvPr>
            <p:ph type="sldNum" sz="quarter"/>
          </p:nvPr>
        </p:nvSpPr>
        <p:spPr>
          <a:noFill/>
        </p:spPr>
        <p:txBody>
          <a:bodyPr/>
          <a:lstStyle/>
          <a:p>
            <a:fld id="{74998CE9-049C-6241-A009-1999757CE083}" type="slidenum">
              <a:rPr lang="en-GB"/>
              <a:pPr/>
              <a:t>14</a:t>
            </a:fld>
            <a:endParaRPr lang="en-GB" dirty="0"/>
          </a:p>
        </p:txBody>
      </p:sp>
      <p:sp>
        <p:nvSpPr>
          <p:cNvPr id="121859"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1860" name="Rectangle 2"/>
          <p:cNvSpPr>
            <a:spLocks noGrp="1" noChangeArrowheads="1"/>
          </p:cNvSpPr>
          <p:nvPr>
            <p:ph type="body"/>
          </p:nvPr>
        </p:nvSpPr>
        <p:spPr>
          <a:xfrm>
            <a:off x="685800" y="4343400"/>
            <a:ext cx="5484813" cy="4114800"/>
          </a:xfrm>
          <a:noFill/>
          <a:ln/>
        </p:spPr>
        <p:txBody>
          <a:bodyPr wrap="none" anchor="ctr"/>
          <a:lstStyle/>
          <a:p>
            <a:endParaRPr lang="en-US" dirty="0">
              <a:latin typeface="Times New Roman" pitchFamily="-1"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82" name="Rectangle 8"/>
          <p:cNvSpPr>
            <a:spLocks noGrp="1" noChangeArrowheads="1"/>
          </p:cNvSpPr>
          <p:nvPr>
            <p:ph type="sldNum" sz="quarter"/>
          </p:nvPr>
        </p:nvSpPr>
        <p:spPr>
          <a:noFill/>
        </p:spPr>
        <p:txBody>
          <a:bodyPr/>
          <a:lstStyle/>
          <a:p>
            <a:fld id="{D51E28F2-426E-0F40-AC9C-6FC2C17D13FD}" type="slidenum">
              <a:rPr lang="en-GB"/>
              <a:pPr/>
              <a:t>16</a:t>
            </a:fld>
            <a:endParaRPr lang="en-GB" dirty="0"/>
          </a:p>
        </p:txBody>
      </p:sp>
      <p:sp>
        <p:nvSpPr>
          <p:cNvPr id="122883"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2884"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a:latin typeface="Arial" pitchFamily="-1" charset="0"/>
                <a:ea typeface="MS Gothic" pitchFamily="49" charset="-128"/>
                <a:cs typeface="MS Gothic" pitchFamily="49" charset="-128"/>
              </a:rPr>
              <a:t>Called a </a:t>
            </a:r>
            <a:r>
              <a:rPr lang="de-DE" dirty="0">
                <a:latin typeface="Arial" pitchFamily="-1" charset="0"/>
                <a:ea typeface="MS Gothic" pitchFamily="49" charset="-128"/>
                <a:cs typeface="MS Gothic" pitchFamily="49" charset="-128"/>
              </a:rPr>
              <a:t>charge roller in newer laser printers</a:t>
            </a:r>
            <a:endParaRPr lang="en-US" dirty="0">
              <a:latin typeface="Arial" pitchFamily="-1" charset="0"/>
              <a:ea typeface="MS Gothic" pitchFamily="49" charset="-128"/>
              <a:cs typeface="MS Gothic" pitchFamily="49"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3906" name="Rectangle 8"/>
          <p:cNvSpPr>
            <a:spLocks noGrp="1" noChangeArrowheads="1"/>
          </p:cNvSpPr>
          <p:nvPr>
            <p:ph type="sldNum" sz="quarter"/>
          </p:nvPr>
        </p:nvSpPr>
        <p:spPr>
          <a:noFill/>
        </p:spPr>
        <p:txBody>
          <a:bodyPr/>
          <a:lstStyle/>
          <a:p>
            <a:fld id="{AE1CEAEC-80DB-EA4D-86BA-60FCD2AADD18}" type="slidenum">
              <a:rPr lang="en-GB"/>
              <a:pPr/>
              <a:t>17</a:t>
            </a:fld>
            <a:endParaRPr lang="en-GB" dirty="0"/>
          </a:p>
        </p:txBody>
      </p:sp>
      <p:sp>
        <p:nvSpPr>
          <p:cNvPr id="123907"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prstTxWarp prst="textNoShape">
              <a:avLst/>
            </a:prstTxWarp>
          </a:bodyPr>
          <a:lstStyle/>
          <a:p>
            <a:endParaRPr lang="en-US" dirty="0"/>
          </a:p>
        </p:txBody>
      </p:sp>
      <p:sp>
        <p:nvSpPr>
          <p:cNvPr id="123908" name="Text Box 2"/>
          <p:cNvSpPr>
            <a:spLocks noGrp="1" noChangeArrowheads="1"/>
          </p:cNvSpPr>
          <p:nvPr>
            <p:ph type="body"/>
          </p:nvPr>
        </p:nvSpPr>
        <p:spPr>
          <a:xfrm>
            <a:off x="685800" y="4343400"/>
            <a:ext cx="5486400" cy="4114800"/>
          </a:xfrm>
          <a:noFill/>
          <a:ln/>
        </p:spPr>
        <p:txBody>
          <a:bodyPr>
            <a:spAutoFit/>
          </a:bodyPr>
          <a:lstStyle/>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b="1" dirty="0">
                <a:latin typeface="Arial" pitchFamily="-1" charset="0"/>
                <a:ea typeface="MS Gothic" pitchFamily="49" charset="-128"/>
                <a:cs typeface="MS Gothic" pitchFamily="49" charset="-128"/>
              </a:rPr>
              <a:t>Discussion Point</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Toner</a:t>
            </a:r>
          </a:p>
          <a:p>
            <a:pPr eaLnBrk="1" hangingPunct="1">
              <a:spcBef>
                <a:spcPts val="450"/>
              </a:spcBef>
              <a:buFont typeface="Arial" pitchFamily="-1"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a:latin typeface="Arial" pitchFamily="-1" charset="0"/>
                <a:ea typeface="MS Gothic" pitchFamily="49" charset="-128"/>
                <a:cs typeface="MS Gothic" pitchFamily="49" charset="-128"/>
              </a:rPr>
              <a:t>Toner is nasty! It is a very fine powder that seems to jump onto your new dress shirt from across the room! It gets into everything. Fortunately, it is relatively easy to clean up—just a damp cloth or paper towel will collect it. However, it is nearly impossible to get out of clothing. Also, many governments consider it a hazardous waste, not to be thrown in the trash. Many companies recycle toner. Please check with your local authorities for disposal methods.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5"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ctrTitle"/>
          </p:nvPr>
        </p:nvSpPr>
        <p:spPr/>
        <p:txBody>
          <a:bodyPr/>
          <a:lstStyle/>
          <a:p>
            <a:r>
              <a:rPr lang="en-US" noProof="0" dirty="0"/>
              <a:t>Printers and Multifunction Devices</a:t>
            </a:r>
          </a:p>
        </p:txBody>
      </p:sp>
      <p:sp>
        <p:nvSpPr>
          <p:cNvPr id="2051" name="Rectangle 2"/>
          <p:cNvSpPr>
            <a:spLocks noGrp="1" noChangeArrowheads="1"/>
          </p:cNvSpPr>
          <p:nvPr>
            <p:ph type="subTitle" idx="1"/>
          </p:nvPr>
        </p:nvSpPr>
        <p:spPr>
          <a:xfrm>
            <a:off x="1371600" y="2505456"/>
            <a:ext cx="6400800" cy="539496"/>
          </a:xfrm>
        </p:spPr>
        <p:txBody>
          <a:bodyPr/>
          <a:lstStyle/>
          <a:p>
            <a:r>
              <a:rPr lang="en-US" noProof="0" dirty="0"/>
              <a:t>Chapter 27</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4854" y="3395547"/>
            <a:ext cx="4294293" cy="2743200"/>
          </a:xfrm>
          <a:prstGeom prst="rect">
            <a:avLst/>
          </a:prstGeom>
        </p:spPr>
      </p:pic>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p:txBody>
          <a:bodyPr/>
          <a:lstStyle/>
          <a:p>
            <a:r>
              <a:rPr lang="en-US" noProof="0" dirty="0"/>
              <a:t>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17411" name="Rectangle 2"/>
          <p:cNvSpPr>
            <a:spLocks noGrp="1" noChangeArrowheads="1"/>
          </p:cNvSpPr>
          <p:nvPr>
            <p:ph idx="1"/>
          </p:nvPr>
        </p:nvSpPr>
        <p:spPr/>
        <p:txBody>
          <a:bodyPr>
            <a:normAutofit lnSpcReduction="10000"/>
          </a:bodyPr>
          <a:lstStyle/>
          <a:p>
            <a:r>
              <a:rPr lang="en-US" noProof="0" dirty="0">
                <a:solidFill>
                  <a:srgbClr val="C00000"/>
                </a:solidFill>
              </a:rPr>
              <a:t>Dye-sublimation printers </a:t>
            </a:r>
            <a:r>
              <a:rPr lang="en-US" noProof="0" dirty="0"/>
              <a:t>(thermal dye transfer printers)</a:t>
            </a:r>
          </a:p>
          <a:p>
            <a:pPr lvl="1"/>
            <a:r>
              <a:rPr lang="en-US" noProof="0" dirty="0"/>
              <a:t>Used for</a:t>
            </a:r>
            <a:r>
              <a:rPr lang="en-US" dirty="0"/>
              <a:t> photo </a:t>
            </a:r>
            <a:r>
              <a:rPr lang="en-US" noProof="0" dirty="0"/>
              <a:t>printing, high-end desktop publishing, medical and scientific imaging, and other applications</a:t>
            </a:r>
          </a:p>
          <a:p>
            <a:pPr lvl="1"/>
            <a:r>
              <a:rPr lang="en-US" noProof="0" dirty="0"/>
              <a:t>Produce fine detail and rich color</a:t>
            </a:r>
          </a:p>
          <a:p>
            <a:pPr lvl="1"/>
            <a:r>
              <a:rPr lang="en-US" noProof="0" dirty="0"/>
              <a:t>Utilize the CMYK (</a:t>
            </a:r>
            <a:r>
              <a:rPr lang="en-US" b="1" noProof="0" dirty="0"/>
              <a:t>c</a:t>
            </a:r>
            <a:r>
              <a:rPr lang="en-US" noProof="0" dirty="0"/>
              <a:t>yan, </a:t>
            </a:r>
            <a:r>
              <a:rPr lang="en-US" b="1" noProof="0" dirty="0"/>
              <a:t>m</a:t>
            </a:r>
            <a:r>
              <a:rPr lang="en-US" noProof="0" dirty="0"/>
              <a:t>agenta, </a:t>
            </a:r>
            <a:r>
              <a:rPr lang="en-US" b="1" noProof="0" dirty="0"/>
              <a:t>y</a:t>
            </a:r>
            <a:r>
              <a:rPr lang="en-US" noProof="0" dirty="0"/>
              <a:t>ellow blac</a:t>
            </a:r>
            <a:r>
              <a:rPr lang="en-US" b="1" noProof="0" dirty="0"/>
              <a:t>k</a:t>
            </a:r>
            <a:r>
              <a:rPr lang="en-US" noProof="0" dirty="0"/>
              <a:t>) printing method</a:t>
            </a:r>
          </a:p>
          <a:p>
            <a:pPr lvl="1"/>
            <a:r>
              <a:rPr lang="en-US" noProof="0" dirty="0"/>
              <a:t>Require one pass per page for each color</a:t>
            </a:r>
          </a:p>
          <a:p>
            <a:pPr lvl="1"/>
            <a:r>
              <a:rPr lang="en-US" dirty="0"/>
              <a:t>Create continuous-tone images</a:t>
            </a:r>
            <a:endParaRPr lang="en-US" noProof="0" dirty="0"/>
          </a:p>
          <a:p>
            <a:pPr lvl="1"/>
            <a:r>
              <a:rPr lang="en-US" dirty="0"/>
              <a:t>Produce high-quality output that rivals professional photo-lab processing</a:t>
            </a:r>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le 1"/>
          <p:cNvSpPr>
            <a:spLocks noGrp="1"/>
          </p:cNvSpPr>
          <p:nvPr>
            <p:ph type="title"/>
          </p:nvPr>
        </p:nvSpPr>
        <p:spPr/>
        <p:txBody>
          <a:bodyPr/>
          <a:lstStyle/>
          <a:p>
            <a:r>
              <a:rPr lang="en-US" noProof="0" dirty="0"/>
              <a:t>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pic>
        <p:nvPicPr>
          <p:cNvPr id="19458" name="Content Placeholder 1"/>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520537" y="1996440"/>
            <a:ext cx="4102927" cy="3108960"/>
          </a:xfrm>
        </p:spPr>
      </p:pic>
      <p:sp>
        <p:nvSpPr>
          <p:cNvPr id="19460" name="TextBox 4"/>
          <p:cNvSpPr txBox="1">
            <a:spLocks noChangeArrowheads="1"/>
          </p:cNvSpPr>
          <p:nvPr/>
        </p:nvSpPr>
        <p:spPr bwMode="auto">
          <a:xfrm>
            <a:off x="1947724" y="5334000"/>
            <a:ext cx="5248552"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27.8  The dye-sublimation printing process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Grp="1" noChangeArrowheads="1"/>
          </p:cNvSpPr>
          <p:nvPr>
            <p:ph type="title"/>
          </p:nvPr>
        </p:nvSpPr>
        <p:spPr/>
        <p:txBody>
          <a:bodyPr/>
          <a:lstStyle/>
          <a:p>
            <a:r>
              <a:rPr lang="en-US" noProof="0" dirty="0"/>
              <a:t>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20483" name="Rectangle 2"/>
          <p:cNvSpPr>
            <a:spLocks noGrp="1" noChangeArrowheads="1"/>
          </p:cNvSpPr>
          <p:nvPr>
            <p:ph idx="1"/>
          </p:nvPr>
        </p:nvSpPr>
        <p:spPr/>
        <p:txBody>
          <a:bodyPr/>
          <a:lstStyle/>
          <a:p>
            <a:r>
              <a:rPr lang="en-US" noProof="0" dirty="0"/>
              <a:t>Thermal printers </a:t>
            </a:r>
          </a:p>
          <a:p>
            <a:pPr lvl="1"/>
            <a:r>
              <a:rPr lang="en-US" noProof="0" dirty="0"/>
              <a:t>A heated printhead creates a high-quality image on special or plain paper.</a:t>
            </a:r>
          </a:p>
          <a:p>
            <a:pPr lvl="1"/>
            <a:r>
              <a:rPr lang="en-US" noProof="0" dirty="0"/>
              <a:t>Direct thermal printer </a:t>
            </a:r>
          </a:p>
          <a:p>
            <a:pPr lvl="2"/>
            <a:r>
              <a:rPr lang="en-US" noProof="0" dirty="0"/>
              <a:t>Burns dots into the surface of special heat-sensitive </a:t>
            </a:r>
            <a:r>
              <a:rPr lang="en-US" noProof="0" dirty="0">
                <a:solidFill>
                  <a:srgbClr val="C00000"/>
                </a:solidFill>
              </a:rPr>
              <a:t>thermal paper</a:t>
            </a:r>
            <a:endParaRPr lang="en-US" noProof="0" dirty="0">
              <a:solidFill>
                <a:srgbClr val="800000"/>
              </a:solidFill>
            </a:endParaRPr>
          </a:p>
          <a:p>
            <a:pPr lvl="1"/>
            <a:r>
              <a:rPr lang="en-US" noProof="0" dirty="0"/>
              <a:t>Thermal wax transfer printer</a:t>
            </a:r>
          </a:p>
          <a:p>
            <a:pPr lvl="2"/>
            <a:r>
              <a:rPr lang="en-US" noProof="0" dirty="0"/>
              <a:t>Works similarly to dye-sublimation printers</a:t>
            </a:r>
          </a:p>
          <a:p>
            <a:pPr lvl="2"/>
            <a:r>
              <a:rPr lang="en-US" noProof="0" dirty="0"/>
              <a:t>Uses film coated with colored wax that gets melted </a:t>
            </a:r>
            <a:br>
              <a:rPr lang="en-US" noProof="0" dirty="0"/>
            </a:br>
            <a:r>
              <a:rPr lang="en-US" noProof="0" dirty="0"/>
              <a:t>onto page</a:t>
            </a:r>
          </a:p>
          <a:p>
            <a:pPr lvl="2"/>
            <a:r>
              <a:rPr lang="en-US" noProof="0" dirty="0"/>
              <a:t>Does not require special paper</a:t>
            </a:r>
          </a:p>
          <a:p>
            <a:pPr lvl="2"/>
            <a:r>
              <a:rPr lang="en-US" noProof="0" dirty="0"/>
              <a:t>Uses color dithering</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p:txBody>
          <a:bodyPr/>
          <a:lstStyle/>
          <a:p>
            <a:r>
              <a:rPr lang="en-US" noProof="0" dirty="0"/>
              <a:t>Laser Printers </a:t>
            </a:r>
            <a:endParaRPr lang="en-US" i="1" noProof="0" dirty="0"/>
          </a:p>
        </p:txBody>
      </p:sp>
      <p:sp>
        <p:nvSpPr>
          <p:cNvPr id="21507" name="Rectangle 2"/>
          <p:cNvSpPr>
            <a:spLocks noGrp="1" noChangeArrowheads="1"/>
          </p:cNvSpPr>
          <p:nvPr>
            <p:ph idx="1"/>
          </p:nvPr>
        </p:nvSpPr>
        <p:spPr/>
        <p:txBody>
          <a:bodyPr/>
          <a:lstStyle/>
          <a:p>
            <a:r>
              <a:rPr lang="en-US" noProof="0" dirty="0">
                <a:solidFill>
                  <a:srgbClr val="C00000"/>
                </a:solidFill>
              </a:rPr>
              <a:t>Laser printers </a:t>
            </a:r>
            <a:r>
              <a:rPr lang="en-US" noProof="0" dirty="0"/>
              <a:t>use a mechanism called electro-photographic imaging.</a:t>
            </a:r>
          </a:p>
          <a:p>
            <a:pPr lvl="1"/>
            <a:r>
              <a:rPr lang="en-US" noProof="0" dirty="0"/>
              <a:t>Rely on the photoconductive properties of certain organic compounds. </a:t>
            </a:r>
          </a:p>
          <a:p>
            <a:pPr lvl="2"/>
            <a:r>
              <a:rPr lang="en-US" noProof="0" dirty="0"/>
              <a:t>Photoconductive means that particles of these compounds, when exposed to light (that’s the “photo” part), will conduct electricity. </a:t>
            </a:r>
          </a:p>
          <a:p>
            <a:r>
              <a:rPr lang="en-US" noProof="0" dirty="0"/>
              <a:t>The CompTIA A+ certification exams take a keen interest in the particulars of the laser printing process—or specifically, the </a:t>
            </a:r>
            <a:r>
              <a:rPr lang="en-US" noProof="0" dirty="0">
                <a:solidFill>
                  <a:srgbClr val="800000"/>
                </a:solidFill>
              </a:rPr>
              <a:t>imaging process</a:t>
            </a:r>
            <a:r>
              <a:rPr lang="en-US" noProof="0" dirty="0">
                <a:solidFill>
                  <a:schemeClr val="tx1"/>
                </a:solidFill>
              </a:rPr>
              <a:t>.</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noProof="0" dirty="0"/>
              <a:t>Laser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23555" name="Rectangle 3"/>
          <p:cNvSpPr>
            <a:spLocks noGrp="1" noChangeArrowheads="1"/>
          </p:cNvSpPr>
          <p:nvPr>
            <p:ph idx="1"/>
          </p:nvPr>
        </p:nvSpPr>
        <p:spPr/>
        <p:txBody>
          <a:bodyPr/>
          <a:lstStyle/>
          <a:p>
            <a:r>
              <a:rPr lang="en-US" noProof="0" dirty="0">
                <a:solidFill>
                  <a:srgbClr val="C00000"/>
                </a:solidFill>
              </a:rPr>
              <a:t>Toner cartridge</a:t>
            </a:r>
          </a:p>
          <a:p>
            <a:pPr lvl="1"/>
            <a:r>
              <a:rPr lang="en-US" noProof="0" dirty="0"/>
              <a:t>Supplies the toner</a:t>
            </a:r>
          </a:p>
          <a:p>
            <a:r>
              <a:rPr lang="en-US" noProof="0" dirty="0"/>
              <a:t>The </a:t>
            </a:r>
            <a:r>
              <a:rPr lang="en-US" noProof="0" dirty="0">
                <a:solidFill>
                  <a:srgbClr val="C00000"/>
                </a:solidFill>
              </a:rPr>
              <a:t>imaging drum </a:t>
            </a:r>
            <a:r>
              <a:rPr lang="en-US" noProof="0" dirty="0"/>
              <a:t>(also called the </a:t>
            </a:r>
            <a:r>
              <a:rPr lang="en-US" noProof="0" dirty="0">
                <a:solidFill>
                  <a:srgbClr val="C00000"/>
                </a:solidFill>
              </a:rPr>
              <a:t>photosensitive drum</a:t>
            </a:r>
            <a:r>
              <a:rPr lang="en-US" noProof="0" dirty="0"/>
              <a:t>)</a:t>
            </a:r>
            <a:r>
              <a:rPr lang="en-US" b="1" noProof="0" dirty="0"/>
              <a:t> </a:t>
            </a:r>
          </a:p>
          <a:p>
            <a:pPr lvl="1"/>
            <a:r>
              <a:rPr lang="en-US" noProof="0" dirty="0"/>
              <a:t>An aluminum cylinder coated with particles of photosensitive compounds </a:t>
            </a:r>
          </a:p>
          <a:p>
            <a:r>
              <a:rPr lang="en-US" noProof="0" dirty="0">
                <a:solidFill>
                  <a:srgbClr val="C00000"/>
                </a:solidFill>
              </a:rPr>
              <a:t>Erase lamp</a:t>
            </a:r>
          </a:p>
          <a:p>
            <a:pPr lvl="1"/>
            <a:r>
              <a:rPr lang="en-US" noProof="0" dirty="0"/>
              <a:t>Exposes the entire surface of the photosensitive drum to light, draining any electrical charge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itle 1"/>
          <p:cNvSpPr>
            <a:spLocks noGrp="1"/>
          </p:cNvSpPr>
          <p:nvPr>
            <p:ph type="title"/>
          </p:nvPr>
        </p:nvSpPr>
        <p:spPr/>
        <p:txBody>
          <a:bodyPr/>
          <a:lstStyle/>
          <a:p>
            <a:pPr eaLnBrk="1" hangingPunct="1"/>
            <a:r>
              <a:rPr lang="en-US" noProof="0" dirty="0">
                <a:cs typeface="MS Gothic" pitchFamily="49" charset="-128"/>
              </a:rPr>
              <a:t>Laser </a:t>
            </a:r>
            <a:r>
              <a:rPr lang="en-US" dirty="0">
                <a:cs typeface="MS Gothic" pitchFamily="49" charset="-128"/>
              </a:rPr>
              <a:t>Printers (</a:t>
            </a:r>
            <a:r>
              <a:rPr lang="en-US" i="1" dirty="0">
                <a:cs typeface="MS Gothic" pitchFamily="49" charset="-128"/>
              </a:rPr>
              <a:t>continued</a:t>
            </a:r>
            <a:r>
              <a:rPr lang="en-US" dirty="0">
                <a:cs typeface="MS Gothic" pitchFamily="49" charset="-128"/>
              </a:rPr>
              <a:t>)</a:t>
            </a:r>
            <a:endParaRPr lang="en-US" i="1" noProof="0" dirty="0">
              <a:cs typeface="MS Gothic" pitchFamily="49" charset="-128"/>
            </a:endParaRPr>
          </a:p>
        </p:txBody>
      </p:sp>
      <p:pic>
        <p:nvPicPr>
          <p:cNvPr id="24578" name="Content Placeholder 1"/>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t="-1096" b="-1096"/>
          <a:stretch/>
        </p:blipFill>
        <p:spPr>
          <a:xfrm>
            <a:off x="1143000" y="1752600"/>
            <a:ext cx="6858000" cy="3538416"/>
          </a:xfrm>
        </p:spPr>
      </p:pic>
      <p:sp>
        <p:nvSpPr>
          <p:cNvPr id="24580" name="TextBox 4"/>
          <p:cNvSpPr txBox="1">
            <a:spLocks noChangeArrowheads="1"/>
          </p:cNvSpPr>
          <p:nvPr/>
        </p:nvSpPr>
        <p:spPr bwMode="auto">
          <a:xfrm>
            <a:off x="2041782" y="5486400"/>
            <a:ext cx="5060437"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27.10  Components inside a laser printer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noProof="0" dirty="0"/>
              <a:t>Laser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26626" name="Rectangle 2"/>
          <p:cNvSpPr>
            <a:spLocks noGrp="1" noChangeArrowheads="1"/>
          </p:cNvSpPr>
          <p:nvPr>
            <p:ph idx="1"/>
          </p:nvPr>
        </p:nvSpPr>
        <p:spPr/>
        <p:txBody>
          <a:bodyPr/>
          <a:lstStyle/>
          <a:p>
            <a:r>
              <a:rPr lang="en-US" noProof="0" dirty="0"/>
              <a:t>The </a:t>
            </a:r>
            <a:r>
              <a:rPr lang="en-US" noProof="0" dirty="0">
                <a:solidFill>
                  <a:srgbClr val="C00000"/>
                </a:solidFill>
              </a:rPr>
              <a:t>primary corona </a:t>
            </a:r>
            <a:r>
              <a:rPr lang="en-US" noProof="0" dirty="0"/>
              <a:t>wire (or </a:t>
            </a:r>
            <a:r>
              <a:rPr lang="en-US" noProof="0" dirty="0">
                <a:solidFill>
                  <a:srgbClr val="C00000"/>
                </a:solidFill>
              </a:rPr>
              <a:t>primary charge roller</a:t>
            </a:r>
            <a:r>
              <a:rPr lang="en-US" noProof="0" dirty="0"/>
              <a:t>,</a:t>
            </a:r>
            <a:r>
              <a:rPr lang="en-US" b="1" noProof="0" dirty="0"/>
              <a:t> </a:t>
            </a:r>
            <a:r>
              <a:rPr lang="en-US" noProof="0" dirty="0"/>
              <a:t>in newer laser printers):</a:t>
            </a:r>
          </a:p>
          <a:p>
            <a:pPr lvl="1"/>
            <a:r>
              <a:rPr lang="en-US" noProof="0" dirty="0"/>
              <a:t>Enables voltage to pass to the drum and charge the photosensitive particles on its surface</a:t>
            </a:r>
          </a:p>
          <a:p>
            <a:pPr lvl="1"/>
            <a:r>
              <a:rPr lang="en-US" noProof="0" dirty="0"/>
              <a:t>Creates a uniform negative charge </a:t>
            </a:r>
            <a:br>
              <a:rPr lang="en-US" noProof="0" dirty="0"/>
            </a:br>
            <a:r>
              <a:rPr lang="en-US" noProof="0" dirty="0"/>
              <a:t>(~600 to ~1000 volts)</a:t>
            </a:r>
          </a:p>
          <a:p>
            <a:r>
              <a:rPr lang="en-US" noProof="0" dirty="0">
                <a:solidFill>
                  <a:srgbClr val="C00000"/>
                </a:solidFill>
              </a:rPr>
              <a:t>Laser</a:t>
            </a:r>
          </a:p>
          <a:p>
            <a:pPr lvl="1"/>
            <a:r>
              <a:rPr lang="en-US" noProof="0" dirty="0"/>
              <a:t>Acts as the writing mechanism of the printer</a:t>
            </a:r>
          </a:p>
          <a:p>
            <a:pPr lvl="1"/>
            <a:r>
              <a:rPr lang="en-US" noProof="0" dirty="0"/>
              <a:t>Discharges areas on drum to negative ~100 volts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noProof="0" dirty="0"/>
              <a:t>Laser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27650" name="Rectangle 2"/>
          <p:cNvSpPr>
            <a:spLocks noGrp="1" noChangeArrowheads="1"/>
          </p:cNvSpPr>
          <p:nvPr>
            <p:ph idx="1"/>
          </p:nvPr>
        </p:nvSpPr>
        <p:spPr/>
        <p:txBody>
          <a:bodyPr/>
          <a:lstStyle/>
          <a:p>
            <a:r>
              <a:rPr lang="en-US" noProof="0" dirty="0">
                <a:solidFill>
                  <a:srgbClr val="C00000"/>
                </a:solidFill>
              </a:rPr>
              <a:t>Toner </a:t>
            </a:r>
            <a:r>
              <a:rPr lang="en-US" noProof="0" dirty="0">
                <a:solidFill>
                  <a:schemeClr val="tx1"/>
                </a:solidFill>
              </a:rPr>
              <a:t>is fine </a:t>
            </a:r>
            <a:r>
              <a:rPr lang="en-US" noProof="0" dirty="0"/>
              <a:t>powder made up of plastic particles bonded to iron particles.</a:t>
            </a:r>
          </a:p>
          <a:p>
            <a:pPr lvl="1"/>
            <a:r>
              <a:rPr lang="en-US" noProof="0" dirty="0"/>
              <a:t>Charged by toner cylinder with a negative charge of between ~200 and ~500 volts</a:t>
            </a:r>
          </a:p>
          <a:p>
            <a:pPr lvl="1"/>
            <a:r>
              <a:rPr lang="en-US" noProof="0" dirty="0"/>
              <a:t>Attracted to the parts of the drum struck by the laser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a:t>Laser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28674" name="Rectangle 2"/>
          <p:cNvSpPr>
            <a:spLocks noGrp="1" noChangeArrowheads="1"/>
          </p:cNvSpPr>
          <p:nvPr>
            <p:ph idx="1"/>
          </p:nvPr>
        </p:nvSpPr>
        <p:spPr>
          <a:xfrm>
            <a:off x="457200" y="1143000"/>
            <a:ext cx="8228013" cy="4708701"/>
          </a:xfrm>
        </p:spPr>
        <p:txBody>
          <a:bodyPr>
            <a:spAutoFit/>
          </a:bodyPr>
          <a:lstStyle/>
          <a:p>
            <a:pPr eaLnBrk="1" hangingPunct="1">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noProof="0" dirty="0">
                <a:cs typeface="MS Gothic" pitchFamily="49" charset="-128"/>
              </a:rPr>
              <a:t>Transfer corona/transfer roller</a:t>
            </a:r>
          </a:p>
          <a:p>
            <a:pPr lvl="1"/>
            <a:r>
              <a:rPr lang="en-US" noProof="0" dirty="0">
                <a:solidFill>
                  <a:srgbClr val="C00000"/>
                </a:solidFill>
              </a:rPr>
              <a:t>Transfer corona</a:t>
            </a:r>
            <a:r>
              <a:rPr lang="en-US" noProof="0" dirty="0"/>
              <a:t>, a thin wire, applied a positive charge to the paper, drawing the negatively charged toner particles to the paper. </a:t>
            </a:r>
          </a:p>
          <a:p>
            <a:pPr lvl="1" eaLnBrk="1" hangingPunct="1">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noProof="0" dirty="0"/>
              <a:t>Newer printers accomplish the same feat using a </a:t>
            </a:r>
            <a:r>
              <a:rPr lang="en-US" noProof="0" dirty="0">
                <a:solidFill>
                  <a:srgbClr val="C00000"/>
                </a:solidFill>
              </a:rPr>
              <a:t>transfer roller </a:t>
            </a:r>
            <a:r>
              <a:rPr lang="en-US" noProof="0" dirty="0"/>
              <a:t>that draws the toner onto the paper. </a:t>
            </a:r>
            <a:r>
              <a:rPr lang="en-US" noProof="0" dirty="0">
                <a:cs typeface="MS Gothic" pitchFamily="49" charset="-128"/>
              </a:rPr>
              <a:t> </a:t>
            </a:r>
          </a:p>
          <a:p>
            <a:pPr lvl="1" eaLnBrk="1" hangingPunct="1">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noProof="0" dirty="0"/>
              <a:t>To prevent the paper from wrapping around the drum, a </a:t>
            </a:r>
            <a:r>
              <a:rPr lang="en-US" noProof="0" dirty="0">
                <a:solidFill>
                  <a:srgbClr val="C00000"/>
                </a:solidFill>
              </a:rPr>
              <a:t>static charge eliminator </a:t>
            </a:r>
            <a:r>
              <a:rPr lang="en-US" noProof="0" dirty="0"/>
              <a:t>removes the charge from the paper. </a:t>
            </a:r>
            <a:endParaRPr lang="en-US" noProof="0" dirty="0">
              <a:cs typeface="MS Gothic" pitchFamily="49" charset="-128"/>
            </a:endParaRP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noProof="0" dirty="0"/>
              <a:t>Laser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29698" name="Rectangle 2"/>
          <p:cNvSpPr>
            <a:spLocks noGrp="1" noChangeArrowheads="1"/>
          </p:cNvSpPr>
          <p:nvPr>
            <p:ph idx="1"/>
          </p:nvPr>
        </p:nvSpPr>
        <p:spPr/>
        <p:txBody>
          <a:bodyPr/>
          <a:lstStyle/>
          <a:p>
            <a:pPr eaLnBrk="1" hangingPunct="1">
              <a:lnSpc>
                <a:spcPct val="100000"/>
              </a:lnSpc>
            </a:pPr>
            <a:r>
              <a:rPr lang="en-US" noProof="0" dirty="0">
                <a:solidFill>
                  <a:srgbClr val="C00000"/>
                </a:solidFill>
                <a:cs typeface="MS Gothic" pitchFamily="49" charset="-128"/>
              </a:rPr>
              <a:t>Fuser assembly</a:t>
            </a:r>
          </a:p>
          <a:p>
            <a:pPr lvl="1" eaLnBrk="1" hangingPunct="1">
              <a:lnSpc>
                <a:spcPct val="100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noProof="0" dirty="0">
                <a:cs typeface="MS Gothic" pitchFamily="49" charset="-128"/>
              </a:rPr>
              <a:t>Attaches the toner permanently to the paper using a pressure roller and heated roller.</a:t>
            </a:r>
          </a:p>
          <a:p>
            <a:r>
              <a:rPr lang="en-US" noProof="0" dirty="0"/>
              <a:t>Power supplies</a:t>
            </a:r>
          </a:p>
          <a:p>
            <a:pPr lvl="1"/>
            <a:r>
              <a:rPr lang="en-US" noProof="0" dirty="0"/>
              <a:t>The corona in a laser printer requires extremely high voltage from the power supply.</a:t>
            </a:r>
          </a:p>
          <a:p>
            <a:pPr lvl="1"/>
            <a:r>
              <a:rPr lang="en-US" noProof="0" dirty="0"/>
              <a:t>A laser printer power supply is one of the most dangerous devices in computing! </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r>
              <a:rPr lang="en-US" noProof="0" dirty="0"/>
              <a:t>Overview</a:t>
            </a:r>
          </a:p>
        </p:txBody>
      </p:sp>
      <p:sp>
        <p:nvSpPr>
          <p:cNvPr id="3075" name="Rectangle 2"/>
          <p:cNvSpPr>
            <a:spLocks noGrp="1" noChangeArrowheads="1"/>
          </p:cNvSpPr>
          <p:nvPr>
            <p:ph idx="1"/>
          </p:nvPr>
        </p:nvSpPr>
        <p:spPr/>
        <p:txBody>
          <a:bodyPr/>
          <a:lstStyle/>
          <a:p>
            <a:r>
              <a:rPr lang="en-US" noProof="0" dirty="0"/>
              <a:t>In this chapter, you will learn how to:</a:t>
            </a:r>
          </a:p>
          <a:p>
            <a:pPr lvl="1"/>
            <a:r>
              <a:rPr lang="en-US" noProof="0" dirty="0"/>
              <a:t>Describe current printer and multifunction device technologies</a:t>
            </a:r>
          </a:p>
          <a:p>
            <a:pPr lvl="1"/>
            <a:r>
              <a:rPr lang="en-US" noProof="0" dirty="0"/>
              <a:t>Explain the laser printing process</a:t>
            </a:r>
          </a:p>
          <a:p>
            <a:pPr lvl="1"/>
            <a:r>
              <a:rPr lang="en-US" noProof="0" dirty="0"/>
              <a:t>Install and configure a printer or multifunction device</a:t>
            </a:r>
          </a:p>
          <a:p>
            <a:pPr lvl="1"/>
            <a:r>
              <a:rPr lang="en-US" noProof="0" dirty="0"/>
              <a:t>Recognize and fix basic printer and multifunction device problems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Laser Printers (</a:t>
            </a:r>
            <a:r>
              <a:rPr lang="en-US" i="1" noProof="0" dirty="0"/>
              <a:t>continued</a:t>
            </a:r>
            <a:r>
              <a:rPr lang="en-US" noProof="0" dirty="0"/>
              <a:t>)</a:t>
            </a:r>
          </a:p>
        </p:txBody>
      </p:sp>
      <p:sp>
        <p:nvSpPr>
          <p:cNvPr id="3" name="Content Placeholder 2"/>
          <p:cNvSpPr>
            <a:spLocks noGrp="1"/>
          </p:cNvSpPr>
          <p:nvPr>
            <p:ph idx="1"/>
          </p:nvPr>
        </p:nvSpPr>
        <p:spPr/>
        <p:txBody>
          <a:bodyPr/>
          <a:lstStyle/>
          <a:p>
            <a:r>
              <a:rPr lang="en-US" noProof="0" dirty="0"/>
              <a:t>Turning gears</a:t>
            </a:r>
          </a:p>
          <a:p>
            <a:pPr lvl="1"/>
            <a:r>
              <a:rPr lang="en-US" noProof="0" dirty="0"/>
              <a:t>First, the paper must be grabbed by the pickup roller and passed over the separation pad.</a:t>
            </a:r>
          </a:p>
          <a:p>
            <a:pPr lvl="2"/>
            <a:r>
              <a:rPr lang="en-US" noProof="0" dirty="0"/>
              <a:t>Uses friction to separate a single sheet from any others that were picked up</a:t>
            </a:r>
          </a:p>
          <a:p>
            <a:pPr lvl="1"/>
            <a:r>
              <a:rPr lang="en-US" noProof="0" dirty="0"/>
              <a:t>More sophisticated laser printers enable duplex printing – print on both sides of the paper.</a:t>
            </a:r>
          </a:p>
          <a:p>
            <a:pPr lvl="2"/>
            <a:r>
              <a:rPr lang="en-US" noProof="0" dirty="0"/>
              <a:t>A dedicated </a:t>
            </a:r>
            <a:r>
              <a:rPr lang="en-US" noProof="0" dirty="0">
                <a:solidFill>
                  <a:srgbClr val="C00000"/>
                </a:solidFill>
              </a:rPr>
              <a:t>duplexing assembly </a:t>
            </a:r>
            <a:r>
              <a:rPr lang="en-US" noProof="0" dirty="0"/>
              <a:t>reverses the paper. </a:t>
            </a:r>
          </a:p>
          <a:p>
            <a:pPr lvl="1"/>
            <a:r>
              <a:rPr lang="en-US" noProof="0" dirty="0"/>
              <a:t>In most laser printers, the gear systems are packed together in discrete units generically called gear packs or </a:t>
            </a:r>
            <a:r>
              <a:rPr lang="en-US" noProof="0" dirty="0">
                <a:solidFill>
                  <a:srgbClr val="C00000"/>
                </a:solidFill>
              </a:rPr>
              <a:t>gearboxes</a:t>
            </a:r>
            <a:r>
              <a:rPr lang="en-US" noProof="0" dirty="0"/>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noProof="0" dirty="0"/>
              <a:t>Laser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sp>
        <p:nvSpPr>
          <p:cNvPr id="30722" name="Rectangle 2"/>
          <p:cNvSpPr>
            <a:spLocks noGrp="1" noChangeArrowheads="1"/>
          </p:cNvSpPr>
          <p:nvPr>
            <p:ph idx="1"/>
          </p:nvPr>
        </p:nvSpPr>
        <p:spPr/>
        <p:txBody>
          <a:bodyPr/>
          <a:lstStyle/>
          <a:p>
            <a:r>
              <a:rPr lang="en-US" noProof="0" dirty="0"/>
              <a:t>System board </a:t>
            </a:r>
          </a:p>
          <a:p>
            <a:pPr lvl="1"/>
            <a:r>
              <a:rPr lang="en-US" noProof="0" dirty="0"/>
              <a:t>Contains the main processor, ROM, and RAM</a:t>
            </a:r>
          </a:p>
          <a:p>
            <a:pPr lvl="2"/>
            <a:r>
              <a:rPr lang="en-US" noProof="0" dirty="0"/>
              <a:t>ROM can often be flashed.</a:t>
            </a:r>
          </a:p>
          <a:p>
            <a:pPr lvl="2"/>
            <a:r>
              <a:rPr lang="en-US" noProof="0" dirty="0"/>
              <a:t>Insufficient RAM can result in memory overflow error.</a:t>
            </a:r>
          </a:p>
          <a:p>
            <a:r>
              <a:rPr lang="en-US" noProof="0" dirty="0"/>
              <a:t>Ozone filter </a:t>
            </a:r>
          </a:p>
          <a:p>
            <a:pPr lvl="1"/>
            <a:r>
              <a:rPr lang="en-US" noProof="0" dirty="0"/>
              <a:t>Ozone (O</a:t>
            </a:r>
            <a:r>
              <a:rPr lang="en-US" baseline="-25000" noProof="0" dirty="0"/>
              <a:t>3</a:t>
            </a:r>
            <a:r>
              <a:rPr lang="en-US" noProof="0" dirty="0"/>
              <a:t>) generated by coronas can damage printer components.</a:t>
            </a:r>
          </a:p>
          <a:p>
            <a:pPr lvl="1"/>
            <a:r>
              <a:rPr lang="en-US" noProof="0" dirty="0"/>
              <a:t>Filter needs to be replaced periodically.</a:t>
            </a:r>
          </a:p>
          <a:p>
            <a:r>
              <a:rPr lang="en-US" noProof="0" dirty="0"/>
              <a:t>Sensors and switches </a:t>
            </a:r>
          </a:p>
          <a:p>
            <a:pPr lvl="1"/>
            <a:r>
              <a:rPr lang="en-US" noProof="0" dirty="0"/>
              <a:t>Detect paper jams, empty paper trays, low toner levels, and so on</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p:cNvSpPr>
            <a:spLocks noGrp="1" noChangeArrowheads="1"/>
          </p:cNvSpPr>
          <p:nvPr>
            <p:ph type="title"/>
          </p:nvPr>
        </p:nvSpPr>
        <p:spPr/>
        <p:txBody>
          <a:bodyPr/>
          <a:lstStyle/>
          <a:p>
            <a:r>
              <a:rPr lang="en-US" noProof="0" dirty="0"/>
              <a:t>Solid Ink Printers</a:t>
            </a:r>
          </a:p>
        </p:txBody>
      </p:sp>
      <p:sp>
        <p:nvSpPr>
          <p:cNvPr id="31747" name="Rectangle 2"/>
          <p:cNvSpPr>
            <a:spLocks noGrp="1" noChangeArrowheads="1"/>
          </p:cNvSpPr>
          <p:nvPr>
            <p:ph idx="1"/>
          </p:nvPr>
        </p:nvSpPr>
        <p:spPr/>
        <p:txBody>
          <a:bodyPr/>
          <a:lstStyle/>
          <a:p>
            <a:r>
              <a:rPr lang="en-US" noProof="0" dirty="0">
                <a:solidFill>
                  <a:srgbClr val="C00000"/>
                </a:solidFill>
              </a:rPr>
              <a:t>Solid ink printers </a:t>
            </a:r>
            <a:r>
              <a:rPr lang="en-US" noProof="0" dirty="0"/>
              <a:t>use solid sticks of non-toxic “</a:t>
            </a:r>
            <a:r>
              <a:rPr lang="en-US" altLang="ja-JP" noProof="0" dirty="0"/>
              <a:t>ink”.</a:t>
            </a:r>
          </a:p>
          <a:p>
            <a:pPr lvl="1"/>
            <a:r>
              <a:rPr lang="en-US" noProof="0" dirty="0"/>
              <a:t>Ink is melted and absorbed into the paper fibers.</a:t>
            </a:r>
          </a:p>
          <a:p>
            <a:pPr lvl="1"/>
            <a:r>
              <a:rPr lang="en-US" noProof="0" dirty="0"/>
              <a:t>Printing only needs a single pass.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Virtual Printers</a:t>
            </a:r>
          </a:p>
        </p:txBody>
      </p:sp>
      <p:sp>
        <p:nvSpPr>
          <p:cNvPr id="3" name="Content Placeholder 2"/>
          <p:cNvSpPr>
            <a:spLocks noGrp="1"/>
          </p:cNvSpPr>
          <p:nvPr>
            <p:ph idx="1"/>
          </p:nvPr>
        </p:nvSpPr>
        <p:spPr/>
        <p:txBody>
          <a:bodyPr/>
          <a:lstStyle/>
          <a:p>
            <a:r>
              <a:rPr lang="en-US" noProof="0" dirty="0"/>
              <a:t>A </a:t>
            </a:r>
            <a:r>
              <a:rPr lang="en-US" noProof="0" dirty="0">
                <a:solidFill>
                  <a:srgbClr val="C00000"/>
                </a:solidFill>
              </a:rPr>
              <a:t>virtual printer</a:t>
            </a:r>
            <a:r>
              <a:rPr lang="en-US" dirty="0"/>
              <a:t> </a:t>
            </a:r>
            <a:r>
              <a:rPr lang="en-US" noProof="0" dirty="0"/>
              <a:t>is a program that converts the output from your computer into a specific format and saves the result to a portable file that looks like the printed page would have. </a:t>
            </a:r>
          </a:p>
          <a:p>
            <a:r>
              <a:rPr lang="en-US" noProof="0" dirty="0"/>
              <a:t>Virtual printing options include:</a:t>
            </a:r>
          </a:p>
          <a:p>
            <a:pPr lvl="1"/>
            <a:r>
              <a:rPr lang="en-US" dirty="0">
                <a:solidFill>
                  <a:srgbClr val="C00000"/>
                </a:solidFill>
              </a:rPr>
              <a:t>Print to PDF</a:t>
            </a:r>
            <a:r>
              <a:rPr lang="en-US" noProof="0" dirty="0"/>
              <a:t> </a:t>
            </a:r>
            <a:r>
              <a:rPr lang="en-US" dirty="0"/>
              <a:t>– o</a:t>
            </a:r>
            <a:r>
              <a:rPr lang="en-US" noProof="0" dirty="0"/>
              <a:t>ne of the most popular virtual printing options</a:t>
            </a:r>
          </a:p>
          <a:p>
            <a:pPr lvl="1"/>
            <a:r>
              <a:rPr lang="en-US" dirty="0"/>
              <a:t>Print to XPS</a:t>
            </a:r>
          </a:p>
          <a:p>
            <a:pPr lvl="1"/>
            <a:r>
              <a:rPr lang="en-US" noProof="0" dirty="0"/>
              <a:t>Print to image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Virtual Printers (</a:t>
            </a:r>
            <a:r>
              <a:rPr lang="en-US" i="1" noProof="0" dirty="0"/>
              <a:t>continued</a:t>
            </a:r>
            <a:r>
              <a:rPr lang="en-US" noProof="0" dirty="0"/>
              <a:t>)</a:t>
            </a:r>
          </a:p>
        </p:txBody>
      </p:sp>
      <p:sp>
        <p:nvSpPr>
          <p:cNvPr id="3" name="Content Placeholder 2"/>
          <p:cNvSpPr>
            <a:spLocks noGrp="1"/>
          </p:cNvSpPr>
          <p:nvPr>
            <p:ph idx="1"/>
          </p:nvPr>
        </p:nvSpPr>
        <p:spPr/>
        <p:txBody>
          <a:bodyPr/>
          <a:lstStyle/>
          <a:p>
            <a:r>
              <a:rPr lang="en-US" noProof="0" dirty="0"/>
              <a:t>Cloud and remote printing</a:t>
            </a:r>
          </a:p>
          <a:p>
            <a:pPr lvl="1"/>
            <a:r>
              <a:rPr lang="en-US" noProof="0" dirty="0"/>
              <a:t>A variety of applications, such as Google Cloud Print, will install a virtual printer on your system.</a:t>
            </a:r>
          </a:p>
          <a:p>
            <a:pPr lvl="2"/>
            <a:r>
              <a:rPr lang="en-US" noProof="0" dirty="0"/>
              <a:t>The virtual printer wraps up your document and sends it out over the Internet or other network to a cloud server.</a:t>
            </a:r>
          </a:p>
          <a:p>
            <a:pPr lvl="2"/>
            <a:r>
              <a:rPr lang="en-US" noProof="0" dirty="0"/>
              <a:t>Eventually, the document is routed to a real printer for printing.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p:txBody>
          <a:bodyPr/>
          <a:lstStyle/>
          <a:p>
            <a:r>
              <a:rPr lang="en-US" noProof="0" dirty="0"/>
              <a:t>Printer Languages </a:t>
            </a:r>
          </a:p>
        </p:txBody>
      </p:sp>
      <p:sp>
        <p:nvSpPr>
          <p:cNvPr id="32771" name="Rectangle 2"/>
          <p:cNvSpPr>
            <a:spLocks noGrp="1" noChangeArrowheads="1"/>
          </p:cNvSpPr>
          <p:nvPr>
            <p:ph idx="1"/>
          </p:nvPr>
        </p:nvSpPr>
        <p:spPr/>
        <p:txBody>
          <a:bodyPr/>
          <a:lstStyle/>
          <a:p>
            <a:r>
              <a:rPr lang="en-US" noProof="0" dirty="0">
                <a:solidFill>
                  <a:srgbClr val="C00000"/>
                </a:solidFill>
              </a:rPr>
              <a:t>American Standard Code for Information Interchange (ASCII) </a:t>
            </a:r>
          </a:p>
          <a:p>
            <a:pPr lvl="1"/>
            <a:r>
              <a:rPr lang="en-US" noProof="0" dirty="0"/>
              <a:t>A standard set of basic alphanumeric characters, a few symbols, and a variety of control codes for transferring data and controlling printers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Printer Languages (</a:t>
            </a:r>
            <a:r>
              <a:rPr lang="en-US" i="1" noProof="0" dirty="0"/>
              <a:t>continued</a:t>
            </a:r>
            <a:r>
              <a:rPr lang="en-US" noProof="0" dirty="0"/>
              <a:t>)</a:t>
            </a:r>
          </a:p>
        </p:txBody>
      </p:sp>
      <p:sp>
        <p:nvSpPr>
          <p:cNvPr id="3" name="Content Placeholder 2"/>
          <p:cNvSpPr>
            <a:spLocks noGrp="1"/>
          </p:cNvSpPr>
          <p:nvPr>
            <p:ph idx="1"/>
          </p:nvPr>
        </p:nvSpPr>
        <p:spPr/>
        <p:txBody>
          <a:bodyPr/>
          <a:lstStyle/>
          <a:p>
            <a:r>
              <a:rPr lang="en-US" noProof="0" dirty="0"/>
              <a:t>The </a:t>
            </a:r>
            <a:r>
              <a:rPr lang="en-US" noProof="0" dirty="0">
                <a:solidFill>
                  <a:srgbClr val="C00000"/>
                </a:solidFill>
              </a:rPr>
              <a:t>PostScript</a:t>
            </a:r>
            <a:r>
              <a:rPr lang="en-US" noProof="0" dirty="0"/>
              <a:t> page description language (PDL) developed by Adobe</a:t>
            </a:r>
          </a:p>
          <a:p>
            <a:pPr lvl="1"/>
            <a:r>
              <a:rPr lang="en-US" noProof="0" dirty="0"/>
              <a:t>PostScript is a device-independent printer language capable of high-resolutions and scalable fonts.</a:t>
            </a:r>
          </a:p>
          <a:p>
            <a:pPr lvl="1"/>
            <a:r>
              <a:rPr lang="en-US" noProof="0" dirty="0"/>
              <a:t>Printers print faster because most of the image processing is done by the printer and not the PC.</a:t>
            </a:r>
          </a:p>
          <a:p>
            <a:pPr lvl="1"/>
            <a:r>
              <a:rPr lang="en-US" noProof="0" dirty="0"/>
              <a:t>PostScript defines page as single raster image.</a:t>
            </a:r>
          </a:p>
          <a:p>
            <a:pPr lvl="1"/>
            <a:r>
              <a:rPr lang="en-US" noProof="0" dirty="0"/>
              <a:t>PostScript files are very portable.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p:txBody>
          <a:bodyPr/>
          <a:lstStyle/>
          <a:p>
            <a:r>
              <a:rPr lang="en-US" noProof="0" dirty="0"/>
              <a:t>Printer Languages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sp>
        <p:nvSpPr>
          <p:cNvPr id="33795" name="Rectangle 2"/>
          <p:cNvSpPr>
            <a:spLocks noGrp="1" noChangeArrowheads="1"/>
          </p:cNvSpPr>
          <p:nvPr>
            <p:ph idx="1"/>
          </p:nvPr>
        </p:nvSpPr>
        <p:spPr/>
        <p:txBody>
          <a:bodyPr>
            <a:normAutofit lnSpcReduction="10000"/>
          </a:bodyPr>
          <a:lstStyle/>
          <a:p>
            <a:r>
              <a:rPr lang="en-US" noProof="0" dirty="0"/>
              <a:t>Hewlett Packard developed the </a:t>
            </a:r>
            <a:r>
              <a:rPr lang="en-US" noProof="0" dirty="0">
                <a:solidFill>
                  <a:srgbClr val="C00000"/>
                </a:solidFill>
              </a:rPr>
              <a:t>printer control language (PCL)</a:t>
            </a:r>
            <a:r>
              <a:rPr lang="en-US" noProof="0" dirty="0"/>
              <a:t>.</a:t>
            </a:r>
          </a:p>
          <a:p>
            <a:pPr lvl="1"/>
            <a:r>
              <a:rPr lang="en-US" noProof="0" dirty="0"/>
              <a:t>An expanded set of printer commands</a:t>
            </a:r>
          </a:p>
          <a:p>
            <a:pPr lvl="1"/>
            <a:r>
              <a:rPr lang="en-US" noProof="0" dirty="0"/>
              <a:t>Dependent on the printer hardware</a:t>
            </a:r>
          </a:p>
          <a:p>
            <a:pPr lvl="1"/>
            <a:r>
              <a:rPr lang="en-US" noProof="0" dirty="0"/>
              <a:t>Does not support advanced graphical functions</a:t>
            </a:r>
          </a:p>
          <a:p>
            <a:r>
              <a:rPr lang="en-US" noProof="0" dirty="0"/>
              <a:t>Windows uses the </a:t>
            </a:r>
            <a:r>
              <a:rPr lang="en-US" noProof="0" dirty="0">
                <a:solidFill>
                  <a:srgbClr val="C00000"/>
                </a:solidFill>
              </a:rPr>
              <a:t>graphical device interface (GDI)</a:t>
            </a:r>
            <a:r>
              <a:rPr lang="en-US" noProof="0" dirty="0"/>
              <a:t>.</a:t>
            </a:r>
          </a:p>
          <a:p>
            <a:pPr lvl="1"/>
            <a:r>
              <a:rPr lang="en-US" noProof="0" dirty="0"/>
              <a:t>The operating system handles print functions.</a:t>
            </a:r>
          </a:p>
          <a:p>
            <a:pPr lvl="1"/>
            <a:r>
              <a:rPr lang="en-US" noProof="0" dirty="0"/>
              <a:t>If the printer has a capable raster image processor and enough RAM, you don’</a:t>
            </a:r>
            <a:r>
              <a:rPr lang="en-US" altLang="ja-JP" noProof="0" dirty="0"/>
              <a:t>t need to worry about the printer language.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p:txBody>
          <a:bodyPr/>
          <a:lstStyle/>
          <a:p>
            <a:r>
              <a:rPr lang="en-US" noProof="0" dirty="0"/>
              <a:t>Printer Languages </a:t>
            </a:r>
            <a:r>
              <a:rPr lang="en-US" dirty="0">
                <a:cs typeface="MS Gothic" pitchFamily="49" charset="-128"/>
              </a:rPr>
              <a:t>(</a:t>
            </a:r>
            <a:r>
              <a:rPr lang="en-US" i="1" dirty="0">
                <a:cs typeface="MS Gothic" pitchFamily="49" charset="-128"/>
              </a:rPr>
              <a:t>continued</a:t>
            </a:r>
            <a:r>
              <a:rPr lang="en-US" dirty="0">
                <a:cs typeface="MS Gothic" pitchFamily="49" charset="-128"/>
              </a:rPr>
              <a:t>)</a:t>
            </a:r>
            <a:r>
              <a:rPr lang="en-US" i="1" noProof="0" dirty="0"/>
              <a:t> </a:t>
            </a:r>
          </a:p>
        </p:txBody>
      </p:sp>
      <p:sp>
        <p:nvSpPr>
          <p:cNvPr id="34819" name="Rectangle 2"/>
          <p:cNvSpPr>
            <a:spLocks noGrp="1" noChangeArrowheads="1"/>
          </p:cNvSpPr>
          <p:nvPr>
            <p:ph idx="1"/>
          </p:nvPr>
        </p:nvSpPr>
        <p:spPr/>
        <p:txBody>
          <a:bodyPr/>
          <a:lstStyle/>
          <a:p>
            <a:r>
              <a:rPr lang="en-US" noProof="0" dirty="0"/>
              <a:t>Windows Vista introduced the </a:t>
            </a:r>
            <a:r>
              <a:rPr lang="en-US" noProof="0" dirty="0">
                <a:solidFill>
                  <a:srgbClr val="C00000"/>
                </a:solidFill>
              </a:rPr>
              <a:t>XML Paper Specification (XPS)</a:t>
            </a:r>
            <a:r>
              <a:rPr lang="en-US" noProof="0" dirty="0"/>
              <a:t> </a:t>
            </a:r>
            <a:r>
              <a:rPr lang="en-US" noProof="0" dirty="0">
                <a:solidFill>
                  <a:srgbClr val="C00000"/>
                </a:solidFill>
              </a:rPr>
              <a:t>print path</a:t>
            </a:r>
            <a:r>
              <a:rPr lang="en-US" noProof="0" dirty="0"/>
              <a:t>.</a:t>
            </a:r>
          </a:p>
          <a:p>
            <a:pPr lvl="1"/>
            <a:r>
              <a:rPr lang="en-US" noProof="0" dirty="0"/>
              <a:t>XPS provides enhanced color management and print layout fidelity.</a:t>
            </a:r>
          </a:p>
          <a:p>
            <a:pPr lvl="1"/>
            <a:r>
              <a:rPr lang="en-US" noProof="0" dirty="0"/>
              <a:t>The XPS print path requires a driver that supports XPS.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Scanners</a:t>
            </a:r>
          </a:p>
        </p:txBody>
      </p:sp>
      <p:sp>
        <p:nvSpPr>
          <p:cNvPr id="3" name="Content Placeholder 2"/>
          <p:cNvSpPr>
            <a:spLocks noGrp="1"/>
          </p:cNvSpPr>
          <p:nvPr>
            <p:ph idx="1"/>
          </p:nvPr>
        </p:nvSpPr>
        <p:spPr/>
        <p:txBody>
          <a:bodyPr/>
          <a:lstStyle/>
          <a:p>
            <a:r>
              <a:rPr lang="en-US" noProof="0" dirty="0"/>
              <a:t>All </a:t>
            </a:r>
            <a:r>
              <a:rPr lang="en-US" noProof="0" dirty="0">
                <a:solidFill>
                  <a:srgbClr val="C00000"/>
                </a:solidFill>
              </a:rPr>
              <a:t>flatbed scanners</a:t>
            </a:r>
            <a:r>
              <a:rPr lang="en-US" noProof="0" dirty="0"/>
              <a:t>, the most common variety of scanner, work the same way. </a:t>
            </a:r>
          </a:p>
          <a:p>
            <a:pPr lvl="1"/>
            <a:r>
              <a:rPr lang="en-US" noProof="0" dirty="0"/>
              <a:t>You place a photo or other object face down on the glass (called the platen), close the lid, and then use software to initiate the scan. </a:t>
            </a:r>
          </a:p>
          <a:p>
            <a:pPr lvl="1"/>
            <a:r>
              <a:rPr lang="en-US" noProof="0" dirty="0"/>
              <a:t>A scanner uses </a:t>
            </a:r>
            <a:r>
              <a:rPr lang="en-US" noProof="0" dirty="0">
                <a:solidFill>
                  <a:srgbClr val="C00000"/>
                </a:solidFill>
              </a:rPr>
              <a:t>TWAIN</a:t>
            </a:r>
            <a:r>
              <a:rPr lang="en-US" noProof="0" dirty="0">
                <a:solidFill>
                  <a:srgbClr val="800000"/>
                </a:solidFill>
              </a:rPr>
              <a:t> </a:t>
            </a:r>
            <a:r>
              <a:rPr lang="en-US" noProof="0" dirty="0"/>
              <a:t>drivers – TWAIN stands for </a:t>
            </a:r>
            <a:r>
              <a:rPr lang="en-US" noProof="0" dirty="0">
                <a:solidFill>
                  <a:srgbClr val="C00000"/>
                </a:solidFill>
              </a:rPr>
              <a:t>Technology Without an Interesting Name</a:t>
            </a:r>
            <a:r>
              <a:rPr lang="en-US" noProof="0" dirty="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Introduction</a:t>
            </a:r>
          </a:p>
        </p:txBody>
      </p:sp>
      <p:sp>
        <p:nvSpPr>
          <p:cNvPr id="3" name="Content Placeholder 2"/>
          <p:cNvSpPr>
            <a:spLocks noGrp="1"/>
          </p:cNvSpPr>
          <p:nvPr>
            <p:ph idx="1"/>
          </p:nvPr>
        </p:nvSpPr>
        <p:spPr/>
        <p:txBody>
          <a:bodyPr/>
          <a:lstStyle/>
          <a:p>
            <a:r>
              <a:rPr lang="en-US" noProof="0" dirty="0"/>
              <a:t>Back in the 1990s, the </a:t>
            </a:r>
            <a:r>
              <a:rPr lang="en-US" noProof="0" dirty="0">
                <a:solidFill>
                  <a:srgbClr val="C00000"/>
                </a:solidFill>
              </a:rPr>
              <a:t>multifunction device (MFD)</a:t>
            </a:r>
            <a:r>
              <a:rPr lang="en-US" noProof="0" dirty="0"/>
              <a:t>, also known as the multifunction printer (MFP), tried to consolidate multiple functions (often printing and scanning) into</a:t>
            </a:r>
            <a:br>
              <a:rPr lang="en-US" noProof="0" dirty="0"/>
            </a:br>
            <a:r>
              <a:rPr lang="en-US" noProof="0" dirty="0"/>
              <a:t>a single device.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How to Choose a Scanner</a:t>
            </a:r>
          </a:p>
        </p:txBody>
      </p:sp>
      <p:sp>
        <p:nvSpPr>
          <p:cNvPr id="3" name="Content Placeholder 2"/>
          <p:cNvSpPr>
            <a:spLocks noGrp="1"/>
          </p:cNvSpPr>
          <p:nvPr>
            <p:ph idx="1"/>
          </p:nvPr>
        </p:nvSpPr>
        <p:spPr/>
        <p:txBody>
          <a:bodyPr/>
          <a:lstStyle/>
          <a:p>
            <a:r>
              <a:rPr lang="en-US" noProof="0" dirty="0"/>
              <a:t>Configurable variables</a:t>
            </a:r>
          </a:p>
          <a:p>
            <a:pPr lvl="1"/>
            <a:r>
              <a:rPr lang="en-US" noProof="0" dirty="0"/>
              <a:t>Scanners convert the scanned image into a grid of pixels (often referred to as dots). </a:t>
            </a:r>
          </a:p>
          <a:p>
            <a:pPr lvl="1"/>
            <a:r>
              <a:rPr lang="en-US" noProof="0" dirty="0"/>
              <a:t>Manufacturers cite two</a:t>
            </a:r>
            <a:r>
              <a:rPr lang="en-US" i="1" noProof="0" dirty="0"/>
              <a:t> </a:t>
            </a:r>
            <a:r>
              <a:rPr lang="en-US" noProof="0" dirty="0"/>
              <a:t>sets of numbers for a scanner’s resolution:</a:t>
            </a:r>
          </a:p>
          <a:p>
            <a:pPr lvl="2"/>
            <a:r>
              <a:rPr lang="en-US" noProof="0" dirty="0"/>
              <a:t>Resolution achieved mechanically—called the </a:t>
            </a:r>
            <a:r>
              <a:rPr lang="en-US" noProof="0" dirty="0">
                <a:solidFill>
                  <a:srgbClr val="C00000"/>
                </a:solidFill>
              </a:rPr>
              <a:t>optical resolution</a:t>
            </a:r>
            <a:r>
              <a:rPr lang="en-US" noProof="0" dirty="0">
                <a:solidFill>
                  <a:srgbClr val="800000"/>
                </a:solidFill>
              </a:rPr>
              <a:t>.</a:t>
            </a:r>
          </a:p>
          <a:p>
            <a:pPr lvl="2"/>
            <a:r>
              <a:rPr lang="en-US" noProof="0" dirty="0"/>
              <a:t>Enhanced resolution achieved with assistance from some onboard software. </a:t>
            </a:r>
          </a:p>
          <a:p>
            <a:pPr lvl="1"/>
            <a:r>
              <a:rPr lang="en-US" noProof="0" dirty="0"/>
              <a:t>The </a:t>
            </a:r>
            <a:r>
              <a:rPr lang="en-US" noProof="0" dirty="0">
                <a:solidFill>
                  <a:srgbClr val="C00000"/>
                </a:solidFill>
              </a:rPr>
              <a:t>color depth </a:t>
            </a:r>
            <a:r>
              <a:rPr lang="en-US" noProof="0" dirty="0"/>
              <a:t>of a scan defines the number of bits of information the scanner can use to describe each individual pixel.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How to Choose a Scanner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lstStyle/>
          <a:p>
            <a:r>
              <a:rPr lang="en-US" noProof="0" dirty="0"/>
              <a:t>Scanners differ a lot in </a:t>
            </a:r>
            <a:r>
              <a:rPr lang="en-US" noProof="0" dirty="0">
                <a:solidFill>
                  <a:srgbClr val="C00000"/>
                </a:solidFill>
              </a:rPr>
              <a:t>grayscale depth</a:t>
            </a:r>
            <a:r>
              <a:rPr lang="en-US" noProof="0" dirty="0">
                <a:solidFill>
                  <a:schemeClr val="tx1"/>
                </a:solidFill>
              </a:rPr>
              <a:t>.</a:t>
            </a:r>
          </a:p>
          <a:p>
            <a:pPr lvl="1"/>
            <a:r>
              <a:rPr lang="en-US" noProof="0" dirty="0"/>
              <a:t>A number that defines how many shades of gray the scanner can save per pixel</a:t>
            </a:r>
          </a:p>
          <a:p>
            <a:r>
              <a:rPr lang="en-US" noProof="0" dirty="0"/>
              <a:t>Scanning speed</a:t>
            </a:r>
          </a:p>
          <a:p>
            <a:pPr lvl="1"/>
            <a:r>
              <a:rPr lang="en-US" noProof="0" dirty="0"/>
              <a:t>Scanners have a maximum scanning speed defined by the manufacturer. </a:t>
            </a:r>
          </a:p>
          <a:p>
            <a:pPr lvl="1"/>
            <a:r>
              <a:rPr lang="en-US" noProof="0" dirty="0"/>
              <a:t>Time required to complete a scan is also affected by the parameters you set.</a:t>
            </a:r>
          </a:p>
          <a:p>
            <a:pPr lvl="2"/>
            <a:r>
              <a:rPr lang="en-US" noProof="0" dirty="0"/>
              <a:t>The time increases as you increase the amount of detail captured.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Scanning Tips</a:t>
            </a:r>
          </a:p>
        </p:txBody>
      </p:sp>
      <p:sp>
        <p:nvSpPr>
          <p:cNvPr id="3" name="Content Placeholder 2"/>
          <p:cNvSpPr>
            <a:spLocks noGrp="1"/>
          </p:cNvSpPr>
          <p:nvPr>
            <p:ph idx="1"/>
          </p:nvPr>
        </p:nvSpPr>
        <p:spPr/>
        <p:txBody>
          <a:bodyPr/>
          <a:lstStyle/>
          <a:p>
            <a:r>
              <a:rPr lang="en-US" noProof="0" dirty="0"/>
              <a:t>As a general rule, you should obtain the highest quality scan you can manage, and then play with the size and image quality when it’s time to print it or share it over the Web.</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Copy and Fax Components</a:t>
            </a:r>
          </a:p>
        </p:txBody>
      </p:sp>
      <p:sp>
        <p:nvSpPr>
          <p:cNvPr id="3" name="Content Placeholder 2"/>
          <p:cNvSpPr>
            <a:spLocks noGrp="1"/>
          </p:cNvSpPr>
          <p:nvPr>
            <p:ph idx="1"/>
          </p:nvPr>
        </p:nvSpPr>
        <p:spPr/>
        <p:txBody>
          <a:bodyPr/>
          <a:lstStyle/>
          <a:p>
            <a:r>
              <a:rPr lang="en-US" noProof="0" dirty="0"/>
              <a:t>The scanning and printing capabilities of a multifunction device enable manufacturers to add copy-machine features easily.</a:t>
            </a:r>
          </a:p>
          <a:p>
            <a:pPr lvl="1"/>
            <a:r>
              <a:rPr lang="en-US" noProof="0" dirty="0"/>
              <a:t>To copy a document or photo, you essentially scan a document or photo and then print it, but all with a single press of the Copy button. </a:t>
            </a:r>
          </a:p>
          <a:p>
            <a:r>
              <a:rPr lang="en-US" noProof="0" dirty="0"/>
              <a:t>Faxing generally requires separate functions in the machine, such as a document feed and a connection to a traditional, analog phone line.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Grp="1" noChangeArrowheads="1"/>
          </p:cNvSpPr>
          <p:nvPr>
            <p:ph type="title"/>
          </p:nvPr>
        </p:nvSpPr>
        <p:spPr/>
        <p:txBody>
          <a:bodyPr/>
          <a:lstStyle/>
          <a:p>
            <a:r>
              <a:rPr lang="en-US" noProof="0" dirty="0"/>
              <a:t>Connectivity</a:t>
            </a:r>
          </a:p>
        </p:txBody>
      </p:sp>
      <p:sp>
        <p:nvSpPr>
          <p:cNvPr id="35843" name="Rectangle 2"/>
          <p:cNvSpPr>
            <a:spLocks noGrp="1" noChangeArrowheads="1"/>
          </p:cNvSpPr>
          <p:nvPr>
            <p:ph idx="1"/>
          </p:nvPr>
        </p:nvSpPr>
        <p:spPr/>
        <p:txBody>
          <a:bodyPr/>
          <a:lstStyle/>
          <a:p>
            <a:r>
              <a:rPr lang="en-US" noProof="0" dirty="0"/>
              <a:t>New printers and multifunction devices</a:t>
            </a:r>
          </a:p>
          <a:p>
            <a:pPr lvl="1"/>
            <a:r>
              <a:rPr lang="en-US" noProof="0" dirty="0"/>
              <a:t>Use USB connections that you can plug into any USB port on your computer</a:t>
            </a:r>
          </a:p>
          <a:p>
            <a:r>
              <a:rPr lang="en-US" noProof="0" dirty="0"/>
              <a:t>Network connections</a:t>
            </a:r>
          </a:p>
          <a:p>
            <a:pPr lvl="1"/>
            <a:r>
              <a:rPr lang="en-US" noProof="0" dirty="0"/>
              <a:t>The typical </a:t>
            </a:r>
            <a:r>
              <a:rPr lang="en-US" noProof="0" dirty="0">
                <a:solidFill>
                  <a:srgbClr val="C00000"/>
                </a:solidFill>
              </a:rPr>
              <a:t>network printer </a:t>
            </a:r>
            <a:r>
              <a:rPr lang="en-US" noProof="0" dirty="0"/>
              <a:t>comes with its own built-in Wi-Fi adapter.</a:t>
            </a:r>
          </a:p>
          <a:p>
            <a:pPr lvl="2"/>
            <a:r>
              <a:rPr lang="en-US" noProof="0" dirty="0"/>
              <a:t>Enables wireless printing over infrastructure or ad hoc network connections</a:t>
            </a:r>
          </a:p>
          <a:p>
            <a:pPr lvl="1"/>
            <a:r>
              <a:rPr lang="en-US" noProof="0" dirty="0"/>
              <a:t>If a printer does not have built-in networking, you can </a:t>
            </a:r>
            <a:r>
              <a:rPr lang="en-US" dirty="0"/>
              <a:t>purchase a </a:t>
            </a:r>
            <a:r>
              <a:rPr lang="en-US" dirty="0">
                <a:solidFill>
                  <a:srgbClr val="C00000"/>
                </a:solidFill>
              </a:rPr>
              <a:t>print server</a:t>
            </a:r>
            <a:r>
              <a:rPr lang="en-US" dirty="0"/>
              <a:t>, a </a:t>
            </a:r>
            <a:r>
              <a:rPr lang="en-US" noProof="0" dirty="0"/>
              <a:t>standalone network device, to connect your printer to the network.</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noProof="0" dirty="0"/>
              <a:t>The Laser Printing Process</a:t>
            </a:r>
          </a:p>
        </p:txBody>
      </p:sp>
      <p:sp>
        <p:nvSpPr>
          <p:cNvPr id="43010" name="Rectangle 1"/>
          <p:cNvSpPr>
            <a:spLocks noGrp="1" noChangeArrowheads="1"/>
          </p:cNvSpPr>
          <p:nvPr>
            <p:ph idx="1"/>
          </p:nvPr>
        </p:nvSpPr>
        <p:spPr/>
        <p:txBody>
          <a:bodyPr/>
          <a:lstStyle/>
          <a:p>
            <a:r>
              <a:rPr lang="en-US" noProof="0" dirty="0"/>
              <a:t>The </a:t>
            </a:r>
            <a:r>
              <a:rPr lang="en-US" noProof="0" dirty="0">
                <a:solidFill>
                  <a:srgbClr val="C00000"/>
                </a:solidFill>
              </a:rPr>
              <a:t>imaging process </a:t>
            </a:r>
            <a:r>
              <a:rPr lang="en-US" noProof="0" dirty="0"/>
              <a:t>with a laser printer breaks down into seven steps:</a:t>
            </a:r>
          </a:p>
          <a:p>
            <a:pPr marL="971550" lvl="1" indent="-514350">
              <a:buFont typeface="+mj-lt"/>
              <a:buAutoNum type="arabicPeriod"/>
            </a:pPr>
            <a:r>
              <a:rPr lang="en-US" noProof="0" dirty="0"/>
              <a:t>Processing</a:t>
            </a:r>
          </a:p>
          <a:p>
            <a:pPr marL="971550" lvl="1" indent="-514350">
              <a:buFont typeface="+mj-lt"/>
              <a:buAutoNum type="arabicPeriod"/>
            </a:pPr>
            <a:r>
              <a:rPr lang="en-US" noProof="0" dirty="0"/>
              <a:t>Charging</a:t>
            </a:r>
          </a:p>
          <a:p>
            <a:pPr marL="971550" lvl="1" indent="-514350">
              <a:buFont typeface="+mj-lt"/>
              <a:buAutoNum type="arabicPeriod"/>
            </a:pPr>
            <a:r>
              <a:rPr lang="en-US" noProof="0" dirty="0"/>
              <a:t>Exposing</a:t>
            </a:r>
          </a:p>
          <a:p>
            <a:pPr marL="971550" lvl="1" indent="-514350">
              <a:buFont typeface="+mj-lt"/>
              <a:buAutoNum type="arabicPeriod"/>
            </a:pPr>
            <a:r>
              <a:rPr lang="en-US" noProof="0" dirty="0"/>
              <a:t>Developing</a:t>
            </a:r>
          </a:p>
          <a:p>
            <a:pPr marL="971550" lvl="1" indent="-514350">
              <a:buFont typeface="+mj-lt"/>
              <a:buAutoNum type="arabicPeriod"/>
            </a:pPr>
            <a:r>
              <a:rPr lang="en-US" noProof="0" dirty="0"/>
              <a:t>Transferring</a:t>
            </a:r>
          </a:p>
          <a:p>
            <a:pPr marL="971550" lvl="1" indent="-514350">
              <a:buFont typeface="+mj-lt"/>
              <a:buAutoNum type="arabicPeriod"/>
            </a:pPr>
            <a:r>
              <a:rPr lang="en-US" noProof="0" dirty="0"/>
              <a:t>Fusing</a:t>
            </a:r>
          </a:p>
          <a:p>
            <a:pPr marL="971550" lvl="1" indent="-514350">
              <a:buFont typeface="+mj-lt"/>
              <a:buAutoNum type="arabicPeriod"/>
            </a:pPr>
            <a:r>
              <a:rPr lang="en-US" noProof="0" dirty="0"/>
              <a:t>Cleaning</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noProof="0" dirty="0"/>
              <a:t>Processing</a:t>
            </a:r>
          </a:p>
        </p:txBody>
      </p:sp>
      <p:sp>
        <p:nvSpPr>
          <p:cNvPr id="44034" name="Rectangle 1"/>
          <p:cNvSpPr>
            <a:spLocks noGrp="1" noChangeArrowheads="1"/>
          </p:cNvSpPr>
          <p:nvPr>
            <p:ph idx="1"/>
          </p:nvPr>
        </p:nvSpPr>
        <p:spPr/>
        <p:txBody>
          <a:bodyPr/>
          <a:lstStyle/>
          <a:p>
            <a:r>
              <a:rPr lang="en-US" noProof="0" dirty="0"/>
              <a:t>The </a:t>
            </a:r>
            <a:r>
              <a:rPr lang="en-US" noProof="0" dirty="0">
                <a:solidFill>
                  <a:srgbClr val="C00000"/>
                </a:solidFill>
              </a:rPr>
              <a:t>print spooler </a:t>
            </a:r>
            <a:r>
              <a:rPr lang="en-US" noProof="0" dirty="0"/>
              <a:t>enables you to queue up multiple print jobs handled sequentially. </a:t>
            </a:r>
          </a:p>
          <a:p>
            <a:r>
              <a:rPr lang="en-US" noProof="0" dirty="0"/>
              <a:t>Once the printer receives some or all of a print job, the hardware of the printer takes over and processes the image. </a:t>
            </a:r>
          </a:p>
          <a:p>
            <a:r>
              <a:rPr lang="en-US" noProof="0" dirty="0"/>
              <a:t>Laser printers generate a </a:t>
            </a:r>
            <a:r>
              <a:rPr lang="en-US" noProof="0" dirty="0">
                <a:solidFill>
                  <a:srgbClr val="C00000"/>
                </a:solidFill>
              </a:rPr>
              <a:t>raster image </a:t>
            </a:r>
            <a:r>
              <a:rPr lang="en-US" noProof="0" dirty="0"/>
              <a:t>(pattern of dots) of the page.</a:t>
            </a:r>
          </a:p>
          <a:p>
            <a:pPr lvl="1"/>
            <a:r>
              <a:rPr lang="en-US" noProof="0" dirty="0"/>
              <a:t>The </a:t>
            </a:r>
            <a:r>
              <a:rPr lang="en-US" noProof="0" dirty="0">
                <a:solidFill>
                  <a:srgbClr val="C00000"/>
                </a:solidFill>
              </a:rPr>
              <a:t>raster image processor (RIP) </a:t>
            </a:r>
            <a:r>
              <a:rPr lang="en-US" noProof="0" dirty="0"/>
              <a:t>chip translates the raster image into commands for the laser printer.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Grp="1" noChangeArrowheads="1"/>
          </p:cNvSpPr>
          <p:nvPr>
            <p:ph type="title"/>
          </p:nvPr>
        </p:nvSpPr>
        <p:spPr/>
        <p:txBody>
          <a:bodyPr/>
          <a:lstStyle/>
          <a:p>
            <a:r>
              <a:rPr lang="en-US" noProof="0" dirty="0"/>
              <a:t>Processing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45059" name="Rectangle 2"/>
          <p:cNvSpPr>
            <a:spLocks noGrp="1" noChangeArrowheads="1"/>
          </p:cNvSpPr>
          <p:nvPr>
            <p:ph idx="1"/>
          </p:nvPr>
        </p:nvSpPr>
        <p:spPr/>
        <p:txBody>
          <a:bodyPr/>
          <a:lstStyle/>
          <a:p>
            <a:r>
              <a:rPr lang="en-US" noProof="0" dirty="0"/>
              <a:t>RIP needs RAM in order to store the data</a:t>
            </a:r>
            <a:r>
              <a:rPr lang="en-US" dirty="0"/>
              <a:t> it must process.</a:t>
            </a:r>
            <a:endParaRPr lang="en-US" noProof="0" dirty="0"/>
          </a:p>
          <a:p>
            <a:pPr lvl="1"/>
            <a:r>
              <a:rPr lang="en-US" noProof="0" dirty="0"/>
              <a:t>A memory overflow error indicates insufficient RAM.</a:t>
            </a:r>
          </a:p>
          <a:p>
            <a:pPr lvl="1"/>
            <a:r>
              <a:rPr lang="en-US" noProof="0" dirty="0"/>
              <a:t>HP LaserJet 21 error means the data is too complex.</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Processing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sp>
        <p:nvSpPr>
          <p:cNvPr id="3" name="Content Placeholder 2"/>
          <p:cNvSpPr>
            <a:spLocks noGrp="1"/>
          </p:cNvSpPr>
          <p:nvPr>
            <p:ph idx="1"/>
          </p:nvPr>
        </p:nvSpPr>
        <p:spPr/>
        <p:txBody>
          <a:bodyPr/>
          <a:lstStyle/>
          <a:p>
            <a:r>
              <a:rPr lang="en-US" noProof="0" dirty="0"/>
              <a:t>Resolution</a:t>
            </a:r>
          </a:p>
          <a:p>
            <a:pPr lvl="1"/>
            <a:r>
              <a:rPr lang="en-US" noProof="0" dirty="0"/>
              <a:t>Resolution is expressed in dots per inch (dpi).</a:t>
            </a:r>
          </a:p>
          <a:p>
            <a:pPr lvl="2"/>
            <a:r>
              <a:rPr lang="en-US" noProof="0" dirty="0"/>
              <a:t>The first number is the horizontal resolution—how fine a focus can be achieved by the laser.</a:t>
            </a:r>
          </a:p>
          <a:p>
            <a:pPr lvl="2"/>
            <a:r>
              <a:rPr lang="en-US" noProof="0" dirty="0"/>
              <a:t>The second number is the vertical resolution—the smallest increment by which the drum can be turned.</a:t>
            </a:r>
          </a:p>
          <a:p>
            <a:r>
              <a:rPr lang="en-US" noProof="0" dirty="0">
                <a:solidFill>
                  <a:srgbClr val="C00000"/>
                </a:solidFill>
              </a:rPr>
              <a:t>Resolution enhancement technology (RET) </a:t>
            </a:r>
          </a:p>
          <a:p>
            <a:pPr lvl="1"/>
            <a:r>
              <a:rPr lang="en-US" noProof="0" dirty="0"/>
              <a:t>RET enables the printer to insert  smaller dots among characters to smooth out jagged curves.</a:t>
            </a:r>
          </a:p>
          <a:p>
            <a:pPr lvl="1"/>
            <a:r>
              <a:rPr lang="en-US" noProof="0" dirty="0"/>
              <a:t>Disabling RET helps reduce MEM OVERFLOW errors.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itle 1"/>
          <p:cNvSpPr>
            <a:spLocks noGrp="1"/>
          </p:cNvSpPr>
          <p:nvPr>
            <p:ph type="title"/>
          </p:nvPr>
        </p:nvSpPr>
        <p:spPr/>
        <p:txBody>
          <a:bodyPr/>
          <a:lstStyle/>
          <a:p>
            <a:r>
              <a:rPr lang="en-US" noProof="0" dirty="0"/>
              <a:t>Processing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pic>
        <p:nvPicPr>
          <p:cNvPr id="47106" name="Content Placeholder 1"/>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t="-4199" b="-4199"/>
          <a:stretch/>
        </p:blipFill>
        <p:spPr>
          <a:xfrm>
            <a:off x="1143000" y="1981200"/>
            <a:ext cx="6858000" cy="2795000"/>
          </a:xfrm>
        </p:spPr>
      </p:pic>
      <p:sp>
        <p:nvSpPr>
          <p:cNvPr id="47108" name="TextBox 4"/>
          <p:cNvSpPr txBox="1">
            <a:spLocks noChangeArrowheads="1"/>
          </p:cNvSpPr>
          <p:nvPr/>
        </p:nvSpPr>
        <p:spPr bwMode="auto">
          <a:xfrm>
            <a:off x="1296988" y="4889570"/>
            <a:ext cx="6550025" cy="574260"/>
          </a:xfrm>
          <a:prstGeom prst="rect">
            <a:avLst/>
          </a:prstGeom>
          <a:noFill/>
          <a:ln w="9525">
            <a:noFill/>
            <a:miter lim="800000"/>
            <a:headEnd/>
            <a:tailEnd/>
          </a:ln>
        </p:spPr>
        <p:txBody>
          <a:bodyPr wrap="square">
            <a:prstTxWarp prst="textNoShape">
              <a:avLst/>
            </a:prstTxWarp>
            <a:spAutoFit/>
          </a:bodyPr>
          <a:lstStyle/>
          <a:p>
            <a:r>
              <a:rPr lang="en-US" dirty="0">
                <a:solidFill>
                  <a:schemeClr val="tx1"/>
                </a:solidFill>
              </a:rPr>
              <a:t>Figure 27.18  RET fills in gaps with smaller dots to smooth out jagged characters.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Printers</a:t>
            </a:r>
          </a:p>
        </p:txBody>
      </p:sp>
      <p:sp>
        <p:nvSpPr>
          <p:cNvPr id="3" name="Content Placeholder 2"/>
          <p:cNvSpPr>
            <a:spLocks noGrp="1"/>
          </p:cNvSpPr>
          <p:nvPr>
            <p:ph idx="1"/>
          </p:nvPr>
        </p:nvSpPr>
        <p:spPr/>
        <p:txBody>
          <a:bodyPr/>
          <a:lstStyle/>
          <a:p>
            <a:r>
              <a:rPr lang="en-US" noProof="0" dirty="0"/>
              <a:t>Impact printers</a:t>
            </a:r>
          </a:p>
          <a:p>
            <a:pPr lvl="1"/>
            <a:r>
              <a:rPr lang="en-US" noProof="0" dirty="0"/>
              <a:t>Leave an image on the paper by physically striking an inked ribbon against the surface of the paper.</a:t>
            </a:r>
          </a:p>
          <a:p>
            <a:pPr lvl="1"/>
            <a:r>
              <a:rPr lang="en-US" noProof="0" dirty="0">
                <a:solidFill>
                  <a:srgbClr val="C00000"/>
                </a:solidFill>
              </a:rPr>
              <a:t>Dot-matrix printers </a:t>
            </a:r>
            <a:r>
              <a:rPr lang="en-US" noProof="0" dirty="0"/>
              <a:t>still soldier on in many offices.</a:t>
            </a:r>
          </a:p>
          <a:p>
            <a:pPr lvl="2"/>
            <a:r>
              <a:rPr lang="en-US" noProof="0" dirty="0"/>
              <a:t>An array of pins known as </a:t>
            </a:r>
            <a:r>
              <a:rPr lang="en-US" noProof="0" dirty="0">
                <a:solidFill>
                  <a:srgbClr val="C00000"/>
                </a:solidFill>
              </a:rPr>
              <a:t>printwires</a:t>
            </a:r>
            <a:r>
              <a:rPr lang="en-US" noProof="0" dirty="0">
                <a:solidFill>
                  <a:srgbClr val="800000"/>
                </a:solidFill>
              </a:rPr>
              <a:t> </a:t>
            </a:r>
            <a:r>
              <a:rPr lang="en-US" noProof="0" dirty="0"/>
              <a:t>strike an inked printer ribbon and produce images.</a:t>
            </a:r>
          </a:p>
          <a:p>
            <a:pPr lvl="2"/>
            <a:r>
              <a:rPr lang="en-US" noProof="0" dirty="0"/>
              <a:t>The case that holds the print wires is called </a:t>
            </a:r>
            <a:br>
              <a:rPr lang="en-US" noProof="0" dirty="0"/>
            </a:br>
            <a:r>
              <a:rPr lang="en-US" noProof="0" dirty="0"/>
              <a:t>the </a:t>
            </a:r>
            <a:r>
              <a:rPr lang="en-US" noProof="0" dirty="0">
                <a:solidFill>
                  <a:srgbClr val="C00000"/>
                </a:solidFill>
              </a:rPr>
              <a:t>printhead</a:t>
            </a:r>
            <a:r>
              <a:rPr lang="en-US" noProof="0" dirty="0"/>
              <a:t>.</a:t>
            </a:r>
          </a:p>
          <a:p>
            <a:pPr lvl="2"/>
            <a:r>
              <a:rPr lang="en-US" noProof="0" dirty="0"/>
              <a:t>The 9-pin printers are called draft quality; the 24-pin printers are known as letter quality or </a:t>
            </a:r>
            <a:r>
              <a:rPr lang="en-US" noProof="0" dirty="0">
                <a:solidFill>
                  <a:srgbClr val="C00000"/>
                </a:solidFill>
              </a:rPr>
              <a:t>near-letter quality (NLQ)</a:t>
            </a:r>
            <a:r>
              <a:rPr lang="en-US" noProof="0" dirty="0"/>
              <a: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noProof="0" dirty="0"/>
              <a:t>Charging</a:t>
            </a:r>
          </a:p>
        </p:txBody>
      </p:sp>
      <p:sp>
        <p:nvSpPr>
          <p:cNvPr id="49154" name="Text Placeholder 4"/>
          <p:cNvSpPr>
            <a:spLocks noGrp="1"/>
          </p:cNvSpPr>
          <p:nvPr>
            <p:ph idx="1"/>
          </p:nvPr>
        </p:nvSpPr>
        <p:spPr/>
        <p:txBody>
          <a:bodyPr/>
          <a:lstStyle/>
          <a:p>
            <a:r>
              <a:rPr lang="en-US" noProof="0" dirty="0"/>
              <a:t>A </a:t>
            </a:r>
            <a:r>
              <a:rPr lang="en-US" dirty="0"/>
              <a:t>negative charge (between ~600 and ~1000 volts) is applied </a:t>
            </a:r>
            <a:r>
              <a:rPr lang="en-US" noProof="0" dirty="0"/>
              <a:t>to the entire drum surface.</a:t>
            </a:r>
          </a:p>
          <a:p>
            <a:pPr lvl="1"/>
            <a:r>
              <a:rPr lang="en-US" noProof="0" dirty="0"/>
              <a:t>Charged by the primary corona wire.</a:t>
            </a:r>
          </a:p>
        </p:txBody>
      </p:sp>
      <p:pic>
        <p:nvPicPr>
          <p:cNvPr id="6" name="Content Placeholder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95800" y="2979015"/>
            <a:ext cx="3852932" cy="324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Box 4"/>
          <p:cNvSpPr txBox="1">
            <a:spLocks noChangeArrowheads="1"/>
          </p:cNvSpPr>
          <p:nvPr/>
        </p:nvSpPr>
        <p:spPr bwMode="auto">
          <a:xfrm>
            <a:off x="762000" y="5235498"/>
            <a:ext cx="3657600"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27.19  Charging the drum with a uniform negative charge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title"/>
          </p:nvPr>
        </p:nvSpPr>
        <p:spPr/>
        <p:txBody>
          <a:bodyPr/>
          <a:lstStyle/>
          <a:p>
            <a:r>
              <a:rPr lang="en-US" noProof="0" dirty="0"/>
              <a:t>Exposing</a:t>
            </a:r>
          </a:p>
        </p:txBody>
      </p:sp>
      <p:sp>
        <p:nvSpPr>
          <p:cNvPr id="51203" name="Text Placeholder 4"/>
          <p:cNvSpPr>
            <a:spLocks noGrp="1"/>
          </p:cNvSpPr>
          <p:nvPr>
            <p:ph idx="1"/>
          </p:nvPr>
        </p:nvSpPr>
        <p:spPr/>
        <p:txBody>
          <a:bodyPr/>
          <a:lstStyle/>
          <a:p>
            <a:r>
              <a:rPr lang="en-US" noProof="0" dirty="0"/>
              <a:t>A laser writes and develops an image on the surface of the drum.</a:t>
            </a:r>
          </a:p>
          <a:p>
            <a:pPr lvl="1"/>
            <a:r>
              <a:rPr lang="en-US" noProof="0" dirty="0"/>
              <a:t>Every particle hit by the laser releases most of its negative charge into the drum.</a:t>
            </a:r>
          </a:p>
        </p:txBody>
      </p:sp>
      <p:pic>
        <p:nvPicPr>
          <p:cNvPr id="6" name="Content Placeholder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27395" y="3196683"/>
            <a:ext cx="3964325" cy="321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Box 4"/>
          <p:cNvSpPr txBox="1">
            <a:spLocks noChangeArrowheads="1"/>
          </p:cNvSpPr>
          <p:nvPr/>
        </p:nvSpPr>
        <p:spPr bwMode="auto">
          <a:xfrm>
            <a:off x="990600" y="5410200"/>
            <a:ext cx="3505200"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27.20  Writing the image and applying the toner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Developing</a:t>
            </a:r>
          </a:p>
        </p:txBody>
      </p:sp>
      <p:sp>
        <p:nvSpPr>
          <p:cNvPr id="3" name="Content Placeholder 2"/>
          <p:cNvSpPr>
            <a:spLocks noGrp="1"/>
          </p:cNvSpPr>
          <p:nvPr>
            <p:ph idx="1"/>
          </p:nvPr>
        </p:nvSpPr>
        <p:spPr/>
        <p:txBody>
          <a:bodyPr/>
          <a:lstStyle/>
          <a:p>
            <a:r>
              <a:rPr lang="en-US" noProof="0" dirty="0"/>
              <a:t>Those particles with a lesser negative charge are positively charged relative to the toner particles and attract them, creating a developed image.</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noProof="0" dirty="0"/>
              <a:t>Transferring</a:t>
            </a:r>
          </a:p>
        </p:txBody>
      </p:sp>
      <p:sp>
        <p:nvSpPr>
          <p:cNvPr id="53250" name="Text Placeholder 4"/>
          <p:cNvSpPr>
            <a:spLocks noGrp="1"/>
          </p:cNvSpPr>
          <p:nvPr>
            <p:ph idx="1"/>
          </p:nvPr>
        </p:nvSpPr>
        <p:spPr/>
        <p:txBody>
          <a:bodyPr/>
          <a:lstStyle/>
          <a:p>
            <a:r>
              <a:rPr lang="en-US" noProof="0" dirty="0"/>
              <a:t>The transfer corona or transfer roller gives the paper a positive charge.</a:t>
            </a:r>
          </a:p>
          <a:p>
            <a:pPr lvl="1"/>
            <a:r>
              <a:rPr lang="en-US" noProof="0" dirty="0"/>
              <a:t>The negatively charged toner particles leap from the drum to the paper.</a:t>
            </a:r>
          </a:p>
          <a:p>
            <a:pPr lvl="1"/>
            <a:r>
              <a:rPr lang="en-US" noProof="0" dirty="0"/>
              <a:t>At this point, the particles are merely resting on the paper and must still be permanently fused to the paper.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itle 1"/>
          <p:cNvSpPr>
            <a:spLocks noGrp="1"/>
          </p:cNvSpPr>
          <p:nvPr>
            <p:ph type="title"/>
          </p:nvPr>
        </p:nvSpPr>
        <p:spPr/>
        <p:txBody>
          <a:bodyPr/>
          <a:lstStyle/>
          <a:p>
            <a:r>
              <a:rPr lang="en-US" noProof="0" dirty="0"/>
              <a:t>Transferring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pic>
        <p:nvPicPr>
          <p:cNvPr id="55298" name="Content Placeholder 1"/>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502298" y="1406940"/>
            <a:ext cx="4139404" cy="4114800"/>
          </a:xfrm>
        </p:spPr>
      </p:pic>
      <p:sp>
        <p:nvSpPr>
          <p:cNvPr id="55300" name="TextBox 4"/>
          <p:cNvSpPr txBox="1">
            <a:spLocks noChangeArrowheads="1"/>
          </p:cNvSpPr>
          <p:nvPr/>
        </p:nvSpPr>
        <p:spPr bwMode="auto">
          <a:xfrm>
            <a:off x="1944688" y="5674140"/>
            <a:ext cx="5254625" cy="646331"/>
          </a:xfrm>
          <a:prstGeom prst="rect">
            <a:avLst/>
          </a:prstGeom>
          <a:noFill/>
          <a:ln w="9525">
            <a:noFill/>
            <a:miter lim="800000"/>
            <a:headEnd/>
            <a:tailEnd/>
          </a:ln>
        </p:spPr>
        <p:txBody>
          <a:bodyPr wrap="square">
            <a:prstTxWarp prst="textNoShape">
              <a:avLst/>
            </a:prstTxWarp>
            <a:spAutoFit/>
          </a:bodyPr>
          <a:lstStyle/>
          <a:p>
            <a:pPr>
              <a:lnSpc>
                <a:spcPct val="100000"/>
              </a:lnSpc>
            </a:pPr>
            <a:r>
              <a:rPr lang="en-US" dirty="0">
                <a:solidFill>
                  <a:schemeClr val="tx1"/>
                </a:solidFill>
              </a:rPr>
              <a:t>Figure 27.21  Transferring the image to the paper and fusing the final image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
          <p:cNvSpPr>
            <a:spLocks noGrp="1" noChangeArrowheads="1"/>
          </p:cNvSpPr>
          <p:nvPr>
            <p:ph type="title"/>
          </p:nvPr>
        </p:nvSpPr>
        <p:spPr/>
        <p:txBody>
          <a:bodyPr/>
          <a:lstStyle/>
          <a:p>
            <a:r>
              <a:rPr lang="en-US" noProof="0" dirty="0"/>
              <a:t>Fusing</a:t>
            </a:r>
          </a:p>
        </p:txBody>
      </p:sp>
      <p:sp>
        <p:nvSpPr>
          <p:cNvPr id="54275" name="Content Placeholder 4"/>
          <p:cNvSpPr>
            <a:spLocks noGrp="1"/>
          </p:cNvSpPr>
          <p:nvPr>
            <p:ph idx="1"/>
          </p:nvPr>
        </p:nvSpPr>
        <p:spPr/>
        <p:txBody>
          <a:bodyPr/>
          <a:lstStyle/>
          <a:p>
            <a:r>
              <a:rPr lang="en-US" noProof="0" dirty="0"/>
              <a:t>Image fused to the paper</a:t>
            </a:r>
          </a:p>
          <a:p>
            <a:pPr lvl="1"/>
            <a:r>
              <a:rPr lang="en-US" noProof="0" dirty="0"/>
              <a:t>The heat roller, made of a nonstick material, and the pressure roller fuse the image onto the paper.</a:t>
            </a:r>
          </a:p>
          <a:p>
            <a:pPr lvl="1"/>
            <a:r>
              <a:rPr lang="en-US" noProof="0" dirty="0"/>
              <a:t>Toner particles melt into the page.</a:t>
            </a:r>
          </a:p>
          <a:p>
            <a:pPr lvl="1"/>
            <a:r>
              <a:rPr lang="en-US" noProof="0" dirty="0"/>
              <a:t>Static charge eliminator removes the charge from the paper, preventing the paper from sticking to the drum.</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noProof="0" dirty="0"/>
              <a:t>Cleaning</a:t>
            </a:r>
          </a:p>
        </p:txBody>
      </p:sp>
      <p:sp>
        <p:nvSpPr>
          <p:cNvPr id="56323" name="Text Placeholder 4"/>
          <p:cNvSpPr>
            <a:spLocks noGrp="1"/>
          </p:cNvSpPr>
          <p:nvPr>
            <p:ph idx="1"/>
          </p:nvPr>
        </p:nvSpPr>
        <p:spPr/>
        <p:txBody>
          <a:bodyPr/>
          <a:lstStyle/>
          <a:p>
            <a:r>
              <a:rPr lang="en-US" noProof="0" dirty="0"/>
              <a:t>Printing process ends by physically and electrically cleaning the photosensitive drum. </a:t>
            </a:r>
          </a:p>
          <a:p>
            <a:pPr lvl="1"/>
            <a:r>
              <a:rPr lang="en-US" noProof="0" dirty="0"/>
              <a:t>Physically by scraping the surface of the drum with a rubber cleaning blade </a:t>
            </a:r>
          </a:p>
          <a:p>
            <a:pPr lvl="1"/>
            <a:r>
              <a:rPr lang="en-US" noProof="0" dirty="0"/>
              <a:t>Electrically with an erase lamp to completely discharge any particles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le 1"/>
          <p:cNvSpPr>
            <a:spLocks noGrp="1"/>
          </p:cNvSpPr>
          <p:nvPr>
            <p:ph type="title"/>
          </p:nvPr>
        </p:nvSpPr>
        <p:spPr/>
        <p:txBody>
          <a:bodyPr/>
          <a:lstStyle/>
          <a:p>
            <a:pPr eaLnBrk="1" hangingPunct="1"/>
            <a:r>
              <a:rPr lang="en-US" dirty="0">
                <a:cs typeface="MS Gothic" pitchFamily="49" charset="-128"/>
              </a:rPr>
              <a:t>Cleaning (</a:t>
            </a:r>
            <a:r>
              <a:rPr lang="en-US" i="1" dirty="0">
                <a:cs typeface="MS Gothic" pitchFamily="49" charset="-128"/>
              </a:rPr>
              <a:t>continued</a:t>
            </a:r>
            <a:r>
              <a:rPr lang="en-US" dirty="0">
                <a:cs typeface="MS Gothic" pitchFamily="49" charset="-128"/>
              </a:rPr>
              <a:t>)</a:t>
            </a:r>
            <a:endParaRPr lang="en-US" i="1" noProof="0" dirty="0">
              <a:cs typeface="MS Gothic" pitchFamily="49" charset="-128"/>
            </a:endParaRPr>
          </a:p>
        </p:txBody>
      </p:sp>
      <p:pic>
        <p:nvPicPr>
          <p:cNvPr id="57346" name="Content Placeholder 1"/>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2368343" y="1447800"/>
            <a:ext cx="4407314" cy="4114800"/>
          </a:xfrm>
        </p:spPr>
      </p:pic>
      <p:sp>
        <p:nvSpPr>
          <p:cNvPr id="57348" name="TextBox 4"/>
          <p:cNvSpPr txBox="1">
            <a:spLocks noChangeArrowheads="1"/>
          </p:cNvSpPr>
          <p:nvPr/>
        </p:nvSpPr>
        <p:spPr bwMode="auto">
          <a:xfrm>
            <a:off x="2189152" y="5791200"/>
            <a:ext cx="4765697"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27.22  Cleaning and erasing the drum</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t>Installing a Multifunction Device</a:t>
            </a:r>
          </a:p>
        </p:txBody>
      </p:sp>
      <p:sp>
        <p:nvSpPr>
          <p:cNvPr id="4" name="Content Placeholder 3"/>
          <p:cNvSpPr>
            <a:spLocks noGrp="1"/>
          </p:cNvSpPr>
          <p:nvPr>
            <p:ph idx="1"/>
          </p:nvPr>
        </p:nvSpPr>
        <p:spPr/>
        <p:txBody>
          <a:bodyPr/>
          <a:lstStyle/>
          <a:p>
            <a:r>
              <a:rPr lang="en-US" noProof="0" dirty="0"/>
              <a:t>Most multifunction devices today connect via USB and wirelessly, so you need to consider connectivity. </a:t>
            </a:r>
          </a:p>
          <a:p>
            <a:r>
              <a:rPr lang="en-US" noProof="0" dirty="0"/>
              <a:t>You need to install drivers for each of the various functions of the multifunction device. </a:t>
            </a:r>
          </a:p>
          <a:p>
            <a:r>
              <a:rPr lang="en-US" noProof="0" dirty="0"/>
              <a:t>A multifunction device is a very complex machine that can break in interesting ways. </a:t>
            </a:r>
          </a:p>
          <a:p>
            <a:endParaRPr lang="en-US" noProof="0" dirty="0"/>
          </a:p>
          <a:p>
            <a:endParaRPr lang="en-US" noProof="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ChangeArrowheads="1"/>
          </p:cNvSpPr>
          <p:nvPr>
            <p:ph type="title"/>
          </p:nvPr>
        </p:nvSpPr>
        <p:spPr/>
        <p:txBody>
          <a:bodyPr/>
          <a:lstStyle/>
          <a:p>
            <a:r>
              <a:rPr lang="en-US" noProof="0" dirty="0"/>
              <a:t>Setting Up Printers in Windows</a:t>
            </a:r>
          </a:p>
        </p:txBody>
      </p:sp>
      <p:sp>
        <p:nvSpPr>
          <p:cNvPr id="58371" name="Rectangle 2"/>
          <p:cNvSpPr>
            <a:spLocks noGrp="1" noChangeArrowheads="1"/>
          </p:cNvSpPr>
          <p:nvPr>
            <p:ph idx="1"/>
          </p:nvPr>
        </p:nvSpPr>
        <p:spPr/>
        <p:txBody>
          <a:bodyPr/>
          <a:lstStyle/>
          <a:p>
            <a:r>
              <a:rPr lang="en-US" noProof="0" dirty="0"/>
              <a:t>To Windows, a printer is not a physical device; it is a program</a:t>
            </a:r>
            <a:r>
              <a:rPr lang="en-US" i="1" noProof="0" dirty="0"/>
              <a:t> </a:t>
            </a:r>
            <a:r>
              <a:rPr lang="en-US" noProof="0" dirty="0"/>
              <a:t>that controls one or more physical printers.</a:t>
            </a:r>
          </a:p>
          <a:p>
            <a:pPr lvl="1"/>
            <a:r>
              <a:rPr lang="en-US" noProof="0" dirty="0"/>
              <a:t>The physical printer is called a print device.</a:t>
            </a:r>
          </a:p>
          <a:p>
            <a:pPr lvl="1"/>
            <a:r>
              <a:rPr lang="en-US" noProof="0" dirty="0"/>
              <a:t>Printer drivers and a spooler are still present, but in Windows, they are integrated into the printer itself.</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1"/>
          <p:cNvSpPr>
            <a:spLocks noGrp="1"/>
          </p:cNvSpPr>
          <p:nvPr>
            <p:ph type="title"/>
          </p:nvPr>
        </p:nvSpPr>
        <p:spPr/>
        <p:txBody>
          <a:bodyPr/>
          <a:lstStyle/>
          <a:p>
            <a:pPr eaLnBrk="1" hangingPunct="1"/>
            <a:r>
              <a:rPr lang="en-US" noProof="0" dirty="0">
                <a:cs typeface="MS Gothic" pitchFamily="49" charset="-128"/>
              </a:rPr>
              <a:t>Printers (</a:t>
            </a:r>
            <a:r>
              <a:rPr lang="en-US" i="1" noProof="0" dirty="0">
                <a:cs typeface="MS Gothic" pitchFamily="49" charset="-128"/>
              </a:rPr>
              <a:t>continued</a:t>
            </a:r>
            <a:r>
              <a:rPr lang="en-US" noProof="0" dirty="0">
                <a:cs typeface="MS Gothic" pitchFamily="49" charset="-128"/>
              </a:rPr>
              <a:t>)</a:t>
            </a:r>
          </a:p>
        </p:txBody>
      </p:sp>
      <p:pic>
        <p:nvPicPr>
          <p:cNvPr id="8194" name="Content Placeholder 1"/>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t="-3519" b="-3519"/>
          <a:stretch/>
        </p:blipFill>
        <p:spPr>
          <a:xfrm>
            <a:off x="1143000" y="1945868"/>
            <a:ext cx="6858000" cy="3311932"/>
          </a:xfrm>
        </p:spPr>
      </p:pic>
      <p:sp>
        <p:nvSpPr>
          <p:cNvPr id="8196" name="TextBox 4"/>
          <p:cNvSpPr txBox="1">
            <a:spLocks noChangeArrowheads="1"/>
          </p:cNvSpPr>
          <p:nvPr/>
        </p:nvSpPr>
        <p:spPr bwMode="auto">
          <a:xfrm>
            <a:off x="2523114" y="5410200"/>
            <a:ext cx="4097772"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27.3  Inside a dot-matrix printer</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ChangeArrowheads="1"/>
          </p:cNvSpPr>
          <p:nvPr>
            <p:ph type="title"/>
          </p:nvPr>
        </p:nvSpPr>
        <p:spPr/>
        <p:txBody>
          <a:bodyPr/>
          <a:lstStyle/>
          <a:p>
            <a:r>
              <a:rPr lang="en-US" noProof="0" dirty="0"/>
              <a:t>Setting Up Printers in Windows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pic>
        <p:nvPicPr>
          <p:cNvPr id="8" name="Content Placeholder 1"/>
          <p:cNvPicPr>
            <a:picLocks noChangeAspect="1"/>
          </p:cNvPicPr>
          <p:nvPr/>
        </p:nvPicPr>
        <p:blipFill>
          <a:blip r:embed="rId3" cstate="email">
            <a:extLst>
              <a:ext uri="{28A0092B-C50C-407E-A947-70E740481C1C}">
                <a14:useLocalDpi xmlns:a14="http://schemas.microsoft.com/office/drawing/2010/main"/>
              </a:ext>
            </a:extLst>
          </a:blip>
          <a:srcRect t="-3107" b="-3107"/>
          <a:stretch>
            <a:fillRect/>
          </a:stretch>
        </p:blipFill>
        <p:spPr bwMode="auto">
          <a:xfrm>
            <a:off x="2103597" y="1981200"/>
            <a:ext cx="4936807"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 name="TextBox 4"/>
          <p:cNvSpPr txBox="1">
            <a:spLocks noChangeArrowheads="1"/>
          </p:cNvSpPr>
          <p:nvPr/>
        </p:nvSpPr>
        <p:spPr bwMode="auto">
          <a:xfrm>
            <a:off x="1828800" y="5343293"/>
            <a:ext cx="5486400" cy="333296"/>
          </a:xfrm>
          <a:prstGeom prst="rect">
            <a:avLst/>
          </a:prstGeom>
          <a:noFill/>
          <a:ln w="9525">
            <a:noFill/>
            <a:miter lim="800000"/>
            <a:headEnd/>
            <a:tailEnd/>
          </a:ln>
        </p:spPr>
        <p:txBody>
          <a:bodyPr wrap="square">
            <a:prstTxWarp prst="textNoShape">
              <a:avLst/>
            </a:prstTxWarp>
            <a:spAutoFit/>
          </a:bodyPr>
          <a:lstStyle/>
          <a:p>
            <a:pPr algn="ctr"/>
            <a:r>
              <a:rPr lang="en-US" dirty="0">
                <a:solidFill>
                  <a:schemeClr val="tx1"/>
                </a:solidFill>
              </a:rPr>
              <a:t>Figure 27.23  Printer driver and spooler in Windows</a:t>
            </a:r>
          </a:p>
        </p:txBody>
      </p:sp>
    </p:spTree>
    <p:extLst>
      <p:ext uri="{BB962C8B-B14F-4D97-AF65-F5344CB8AC3E}">
        <p14:creationId xmlns:p14="http://schemas.microsoft.com/office/powerpoint/2010/main" val="390334986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noProof="0" dirty="0"/>
              <a:t>Setting Up Printers in Windows (</a:t>
            </a:r>
            <a:r>
              <a:rPr lang="en-US" i="1" noProof="0" dirty="0"/>
              <a:t>continued</a:t>
            </a:r>
            <a:r>
              <a:rPr lang="en-US" noProof="0" dirty="0"/>
              <a:t>)</a:t>
            </a:r>
          </a:p>
        </p:txBody>
      </p:sp>
      <p:sp>
        <p:nvSpPr>
          <p:cNvPr id="60419" name="Content Placeholder 2"/>
          <p:cNvSpPr>
            <a:spLocks noGrp="1"/>
          </p:cNvSpPr>
          <p:nvPr>
            <p:ph idx="1"/>
          </p:nvPr>
        </p:nvSpPr>
        <p:spPr/>
        <p:txBody>
          <a:bodyPr/>
          <a:lstStyle/>
          <a:p>
            <a:r>
              <a:rPr lang="en-US" noProof="0" dirty="0"/>
              <a:t>Most printers are plug and play.</a:t>
            </a:r>
          </a:p>
          <a:p>
            <a:pPr lvl="1"/>
            <a:r>
              <a:rPr lang="en-US" noProof="0" dirty="0"/>
              <a:t>Plug the printer in and load the driver if needed. </a:t>
            </a:r>
          </a:p>
          <a:p>
            <a:pPr lvl="1"/>
            <a:r>
              <a:rPr lang="en-US" noProof="0" dirty="0"/>
              <a:t>If the system does not detect the printer in Vista, open the Control Panel and find the Printer menu item .</a:t>
            </a:r>
          </a:p>
          <a:p>
            <a:pPr lvl="1"/>
            <a:r>
              <a:rPr lang="en-US" noProof="0" dirty="0"/>
              <a:t>With Windows 7 and newer, the applet has been renamed Devices and Printers. </a:t>
            </a:r>
          </a:p>
          <a:p>
            <a:pPr lvl="1"/>
            <a:r>
              <a:rPr lang="en-US" noProof="0" dirty="0"/>
              <a:t>Windows has two printer installation scenarios.</a:t>
            </a:r>
          </a:p>
          <a:p>
            <a:pPr lvl="2"/>
            <a:r>
              <a:rPr lang="en-US" noProof="0" dirty="0"/>
              <a:t>A printer connected directly to a computer (your local system or another one on a network)</a:t>
            </a:r>
          </a:p>
          <a:p>
            <a:pPr lvl="2"/>
            <a:r>
              <a:rPr lang="en-US" noProof="0" dirty="0"/>
              <a:t>A stand- alone printer directly connected to a switch or router</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noProof="0" dirty="0"/>
              <a:t>Setting Up Printers in Windows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62467" name="Content Placeholder 2"/>
          <p:cNvSpPr>
            <a:spLocks noGrp="1"/>
          </p:cNvSpPr>
          <p:nvPr>
            <p:ph idx="1"/>
          </p:nvPr>
        </p:nvSpPr>
        <p:spPr/>
        <p:txBody>
          <a:bodyPr/>
          <a:lstStyle/>
          <a:p>
            <a:r>
              <a:rPr lang="en-US" noProof="0" dirty="0"/>
              <a:t>Installing a local printer</a:t>
            </a:r>
          </a:p>
          <a:p>
            <a:pPr lvl="1"/>
            <a:r>
              <a:rPr lang="en-US" noProof="0" dirty="0"/>
              <a:t>This option is most commonly used to install standalone network printers using an IP address.</a:t>
            </a:r>
          </a:p>
          <a:p>
            <a:pPr lvl="1"/>
            <a:r>
              <a:rPr lang="en-US" noProof="0" dirty="0">
                <a:cs typeface="MS Gothic" pitchFamily="49" charset="-128"/>
              </a:rPr>
              <a:t>Manually select the proper driver.</a:t>
            </a:r>
          </a:p>
          <a:p>
            <a:pPr lvl="1"/>
            <a:r>
              <a:rPr lang="en-US" noProof="0" dirty="0"/>
              <a:t>You’ll be asked if the new local printer should be the default printer and whether you want to share it with other computers on the network.</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pPr eaLnBrk="1" hangingPunct="1"/>
            <a:r>
              <a:rPr lang="en-US" noProof="0" dirty="0"/>
              <a:t>Setting Up Printers in Windows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sp>
        <p:nvSpPr>
          <p:cNvPr id="66563" name="TextBox 4"/>
          <p:cNvSpPr txBox="1">
            <a:spLocks noChangeArrowheads="1"/>
          </p:cNvSpPr>
          <p:nvPr/>
        </p:nvSpPr>
        <p:spPr bwMode="auto">
          <a:xfrm>
            <a:off x="2954022" y="5223276"/>
            <a:ext cx="3315331"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27.24  Selecting drivers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19894" y="1943410"/>
            <a:ext cx="4304211" cy="3206931"/>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noProof="0" dirty="0"/>
              <a:t>Setting Up Printers in Windows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sp>
        <p:nvSpPr>
          <p:cNvPr id="67587" name="Content Placeholder 2"/>
          <p:cNvSpPr>
            <a:spLocks noGrp="1"/>
          </p:cNvSpPr>
          <p:nvPr>
            <p:ph idx="1"/>
          </p:nvPr>
        </p:nvSpPr>
        <p:spPr/>
        <p:txBody>
          <a:bodyPr/>
          <a:lstStyle/>
          <a:p>
            <a:r>
              <a:rPr lang="en-US" noProof="0" dirty="0">
                <a:cs typeface="MS Gothic" pitchFamily="49" charset="-128"/>
              </a:rPr>
              <a:t>Installing a network printer</a:t>
            </a:r>
          </a:p>
          <a:p>
            <a:pPr lvl="1"/>
            <a:r>
              <a:rPr lang="en-US" noProof="0" dirty="0"/>
              <a:t>When you try to install a network printer, the Add Printer Wizard will scan for any available printers on your local network. </a:t>
            </a:r>
          </a:p>
          <a:p>
            <a:pPr lvl="1"/>
            <a:r>
              <a:rPr lang="en-US" noProof="0" dirty="0"/>
              <a:t>If Windows fails to find your printer, you’ll need to configure the network printer manually. </a:t>
            </a:r>
          </a:p>
          <a:p>
            <a:pPr lvl="1"/>
            <a:r>
              <a:rPr lang="en-US" noProof="0" dirty="0"/>
              <a:t>Remember that Windows doesn’t always see your network’s printers exactly how they are physically arranged.</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Setting Up Printers in Windows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lstStyle/>
          <a:p>
            <a:r>
              <a:rPr lang="en-US" noProof="0" dirty="0"/>
              <a:t>In addition to the regular driver installation outlined previously, some installations use printer emulation. </a:t>
            </a:r>
          </a:p>
          <a:p>
            <a:pPr lvl="1"/>
            <a:r>
              <a:rPr lang="en-US" noProof="0" dirty="0"/>
              <a:t>Printer emulation means using a substitute printer driver for a printer, as opposed to using one made exclusively for that printer. </a:t>
            </a:r>
          </a:p>
          <a:p>
            <a:pPr lvl="1"/>
            <a:r>
              <a:rPr lang="en-US" noProof="0" dirty="0"/>
              <a:t>Some printers may require you to set them into an emulation mode to handle a driver other than their native one.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eaLnBrk="1" hangingPunct="1"/>
            <a:r>
              <a:rPr lang="en-US" noProof="0" dirty="0"/>
              <a:t>Setting Up Printers in Windows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pic>
        <p:nvPicPr>
          <p:cNvPr id="68612"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746250" y="1447800"/>
            <a:ext cx="5651500" cy="4211638"/>
          </a:xfrm>
        </p:spPr>
      </p:pic>
      <p:sp>
        <p:nvSpPr>
          <p:cNvPr id="68611" name="TextBox 4"/>
          <p:cNvSpPr txBox="1">
            <a:spLocks noChangeArrowheads="1"/>
          </p:cNvSpPr>
          <p:nvPr/>
        </p:nvSpPr>
        <p:spPr bwMode="auto">
          <a:xfrm>
            <a:off x="1477155" y="5715000"/>
            <a:ext cx="6189690"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27.25  List of available shared printers on a network</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Setting Up Printers in Windows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4" name="TextBox 3"/>
          <p:cNvSpPr txBox="1"/>
          <p:nvPr/>
        </p:nvSpPr>
        <p:spPr>
          <a:xfrm>
            <a:off x="1977705" y="5299476"/>
            <a:ext cx="5188590" cy="339324"/>
          </a:xfrm>
          <a:prstGeom prst="rect">
            <a:avLst/>
          </a:prstGeom>
          <a:noFill/>
        </p:spPr>
        <p:txBody>
          <a:bodyPr wrap="none" rtlCol="0">
            <a:spAutoFit/>
          </a:bodyPr>
          <a:lstStyle/>
          <a:p>
            <a:r>
              <a:rPr lang="en-US" dirty="0">
                <a:solidFill>
                  <a:schemeClr val="tx1"/>
                </a:solidFill>
              </a:rPr>
              <a:t>Figure 27.26  Options for finding network printers</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72039" y="1757048"/>
            <a:ext cx="4599921" cy="342725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noProof="0" dirty="0"/>
              <a:t>Configuring Print Settings</a:t>
            </a:r>
          </a:p>
        </p:txBody>
      </p:sp>
      <p:sp>
        <p:nvSpPr>
          <p:cNvPr id="4" name="Content Placeholder 3"/>
          <p:cNvSpPr>
            <a:spLocks noGrp="1"/>
          </p:cNvSpPr>
          <p:nvPr>
            <p:ph idx="1"/>
          </p:nvPr>
        </p:nvSpPr>
        <p:spPr/>
        <p:txBody>
          <a:bodyPr/>
          <a:lstStyle/>
          <a:p>
            <a:r>
              <a:rPr lang="en-US" noProof="0" dirty="0"/>
              <a:t>Layout</a:t>
            </a:r>
          </a:p>
          <a:p>
            <a:pPr lvl="1"/>
            <a:r>
              <a:rPr lang="en-US" noProof="0" dirty="0"/>
              <a:t>Duplex </a:t>
            </a:r>
            <a:r>
              <a:rPr lang="en-US" dirty="0"/>
              <a:t>– </a:t>
            </a:r>
            <a:r>
              <a:rPr lang="en-US" noProof="0" dirty="0"/>
              <a:t>specify whether and how to use each side of a printed page.</a:t>
            </a:r>
          </a:p>
          <a:p>
            <a:pPr lvl="1"/>
            <a:r>
              <a:rPr lang="en-US" noProof="0" dirty="0"/>
              <a:t>Orientation </a:t>
            </a:r>
            <a:r>
              <a:rPr lang="en-US" dirty="0"/>
              <a:t>– choose </a:t>
            </a:r>
            <a:r>
              <a:rPr lang="en-US" noProof="0" dirty="0"/>
              <a:t>landscape or portrait mode.</a:t>
            </a:r>
          </a:p>
          <a:p>
            <a:pPr lvl="1"/>
            <a:r>
              <a:rPr lang="en-US" noProof="0" dirty="0"/>
              <a:t>Multiple page </a:t>
            </a:r>
            <a:r>
              <a:rPr lang="en-US" dirty="0"/>
              <a:t>– </a:t>
            </a:r>
            <a:r>
              <a:rPr lang="en-US" noProof="0" dirty="0"/>
              <a:t>print multiple document pages on each physical page.</a:t>
            </a:r>
          </a:p>
          <a:p>
            <a:pPr lvl="1"/>
            <a:r>
              <a:rPr lang="en-US" noProof="0" dirty="0"/>
              <a:t>Scaling </a:t>
            </a:r>
            <a:r>
              <a:rPr lang="en-US" dirty="0"/>
              <a:t>– </a:t>
            </a:r>
            <a:r>
              <a:rPr lang="en-US" noProof="0" dirty="0"/>
              <a:t>fit a large document to a single page, or scale a small document up to the size of a full page. </a:t>
            </a:r>
          </a:p>
          <a:p>
            <a:pPr lvl="1"/>
            <a:r>
              <a:rPr lang="en-US" noProof="0" dirty="0"/>
              <a:t>Reverse or invert </a:t>
            </a:r>
            <a:r>
              <a:rPr lang="en-US" dirty="0"/>
              <a:t>– </a:t>
            </a:r>
            <a:r>
              <a:rPr lang="en-US" noProof="0" dirty="0"/>
              <a:t>print the mirror image of your document.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Configuring Print Settings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lstStyle/>
          <a:p>
            <a:r>
              <a:rPr lang="en-US" noProof="0" dirty="0"/>
              <a:t>Paper</a:t>
            </a:r>
          </a:p>
          <a:p>
            <a:pPr lvl="1"/>
            <a:r>
              <a:rPr lang="en-US" noProof="0" dirty="0"/>
              <a:t>Set the paper size to one of several common paper sizes, or define a custom one.</a:t>
            </a:r>
          </a:p>
          <a:p>
            <a:pPr lvl="1"/>
            <a:r>
              <a:rPr lang="en-US" noProof="0" dirty="0"/>
              <a:t>Specify the paper type.</a:t>
            </a:r>
          </a:p>
          <a:p>
            <a:pPr lvl="2"/>
            <a:r>
              <a:rPr lang="en-US" noProof="0" dirty="0"/>
              <a:t>May involve setting thickness, coating, and special formats such as envelopes and labels.</a:t>
            </a:r>
          </a:p>
          <a:p>
            <a:pPr lvl="1"/>
            <a:r>
              <a:rPr lang="en-US" noProof="0" dirty="0"/>
              <a:t>A paper source setting lets you select any available paper trays, and possibly manual feed, in which case the printer will wait for you to feed it each sheet individually.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noProof="0" dirty="0"/>
              <a:t>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9219" name="Content Placeholder 2"/>
          <p:cNvSpPr>
            <a:spLocks noGrp="1"/>
          </p:cNvSpPr>
          <p:nvPr>
            <p:ph idx="1"/>
          </p:nvPr>
        </p:nvSpPr>
        <p:spPr/>
        <p:txBody>
          <a:bodyPr>
            <a:normAutofit/>
          </a:bodyPr>
          <a:lstStyle/>
          <a:p>
            <a:r>
              <a:rPr lang="en-US" noProof="0" dirty="0"/>
              <a:t>An </a:t>
            </a:r>
            <a:r>
              <a:rPr lang="en-US" noProof="0" dirty="0">
                <a:solidFill>
                  <a:srgbClr val="C00000"/>
                </a:solidFill>
              </a:rPr>
              <a:t>inkjet printer </a:t>
            </a:r>
            <a:r>
              <a:rPr lang="en-US" noProof="0" dirty="0"/>
              <a:t>uses a printhead connected to a carriage that contains the ink. </a:t>
            </a:r>
          </a:p>
          <a:p>
            <a:pPr lvl="1"/>
            <a:r>
              <a:rPr lang="en-US" noProof="0" dirty="0"/>
              <a:t>A belt and motor move the carriage back and forth so the ink can cover the whole page. </a:t>
            </a:r>
          </a:p>
          <a:p>
            <a:pPr lvl="1"/>
            <a:r>
              <a:rPr lang="en-US" noProof="0" dirty="0"/>
              <a:t>Ink is ejected through tiny tubes.</a:t>
            </a:r>
          </a:p>
          <a:p>
            <a:pPr lvl="2"/>
            <a:r>
              <a:rPr lang="en-US" noProof="0" dirty="0"/>
              <a:t>Ink is heated by tiny resistors or electroconductive plates at the end of each tube.</a:t>
            </a:r>
          </a:p>
          <a:p>
            <a:pPr lvl="2"/>
            <a:r>
              <a:rPr lang="en-US" noProof="0" dirty="0"/>
              <a:t>The resistors or plates boil the ink, which creates a tiny air bubble that ejects a droplet of ink onto the paper.</a:t>
            </a:r>
          </a:p>
          <a:p>
            <a:pPr lvl="2"/>
            <a:r>
              <a:rPr lang="en-US" noProof="0" dirty="0"/>
              <a:t>Some inkjets use mechanical methods to eject ink.</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Configuring Print Settings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lstStyle/>
          <a:p>
            <a:r>
              <a:rPr lang="en-US" noProof="0" dirty="0"/>
              <a:t>Quality</a:t>
            </a:r>
          </a:p>
          <a:p>
            <a:pPr lvl="1"/>
            <a:r>
              <a:rPr lang="en-US" noProof="0" dirty="0"/>
              <a:t>Resolution specifies at what DPI the document should be printed. </a:t>
            </a:r>
          </a:p>
          <a:p>
            <a:pPr lvl="1"/>
            <a:r>
              <a:rPr lang="en-US" noProof="0" dirty="0"/>
              <a:t>Some printers let you choose some mode or quality presets that optimize printing for graphics or text, or choose to manually configure your own advanced settings. </a:t>
            </a:r>
          </a:p>
          <a:p>
            <a:pPr lvl="1"/>
            <a:r>
              <a:rPr lang="en-US" noProof="0" dirty="0"/>
              <a:t>Some printers have settings that reduce ink or toner used, for economic and environmental reasons.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Configuring Print Settings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normAutofit lnSpcReduction="10000"/>
          </a:bodyPr>
          <a:lstStyle/>
          <a:p>
            <a:r>
              <a:rPr lang="en-US" noProof="0" dirty="0"/>
              <a:t>Other common settings</a:t>
            </a:r>
          </a:p>
          <a:p>
            <a:pPr lvl="1"/>
            <a:r>
              <a:rPr lang="en-US" noProof="0" dirty="0"/>
              <a:t>Apply a watermark </a:t>
            </a:r>
            <a:r>
              <a:rPr lang="en-US" dirty="0"/>
              <a:t>– </a:t>
            </a:r>
            <a:r>
              <a:rPr lang="en-US" noProof="0" dirty="0"/>
              <a:t>choose from presets or define your own.</a:t>
            </a:r>
          </a:p>
          <a:p>
            <a:pPr lvl="2"/>
            <a:r>
              <a:rPr lang="en-US" noProof="0" dirty="0"/>
              <a:t>A watermark is a lightly printed mark across every page. </a:t>
            </a:r>
          </a:p>
          <a:p>
            <a:pPr lvl="1"/>
            <a:r>
              <a:rPr lang="en-US" noProof="0" dirty="0"/>
              <a:t>Header/footer </a:t>
            </a:r>
            <a:r>
              <a:rPr lang="en-US" dirty="0"/>
              <a:t>– </a:t>
            </a:r>
            <a:r>
              <a:rPr lang="en-US" noProof="0" dirty="0"/>
              <a:t>add information about when a document was printed and who printed it.</a:t>
            </a:r>
          </a:p>
          <a:p>
            <a:pPr lvl="1"/>
            <a:r>
              <a:rPr lang="en-US" noProof="0" dirty="0"/>
              <a:t>Collate </a:t>
            </a:r>
            <a:r>
              <a:rPr lang="en-US" dirty="0"/>
              <a:t>– </a:t>
            </a:r>
            <a:r>
              <a:rPr lang="en-US" noProof="0" dirty="0"/>
              <a:t>specify the order in which multiple copies of a multi-page document are printed.</a:t>
            </a:r>
          </a:p>
          <a:p>
            <a:pPr lvl="2"/>
            <a:r>
              <a:rPr lang="en-US" noProof="0" dirty="0"/>
              <a:t>If the option is unchecked and you print ten copies, each page will be printed ten times before the printer moves on.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
          <p:cNvSpPr>
            <a:spLocks noGrp="1" noChangeArrowheads="1"/>
          </p:cNvSpPr>
          <p:nvPr>
            <p:ph type="title"/>
          </p:nvPr>
        </p:nvSpPr>
        <p:spPr/>
        <p:txBody>
          <a:bodyPr/>
          <a:lstStyle/>
          <a:p>
            <a:r>
              <a:rPr lang="en-US" noProof="0" dirty="0"/>
              <a:t>Optimizing Print Performance</a:t>
            </a:r>
          </a:p>
        </p:txBody>
      </p:sp>
      <p:sp>
        <p:nvSpPr>
          <p:cNvPr id="73731" name="Rectangle 2"/>
          <p:cNvSpPr>
            <a:spLocks noGrp="1" noChangeArrowheads="1"/>
          </p:cNvSpPr>
          <p:nvPr>
            <p:ph idx="1"/>
          </p:nvPr>
        </p:nvSpPr>
        <p:spPr/>
        <p:txBody>
          <a:bodyPr/>
          <a:lstStyle/>
          <a:p>
            <a:r>
              <a:rPr lang="en-US" noProof="0" dirty="0">
                <a:solidFill>
                  <a:srgbClr val="C00000"/>
                </a:solidFill>
              </a:rPr>
              <a:t>Calibration</a:t>
            </a:r>
            <a:r>
              <a:rPr lang="en-US" noProof="0" dirty="0">
                <a:solidFill>
                  <a:srgbClr val="800000"/>
                </a:solidFill>
              </a:rPr>
              <a:t> </a:t>
            </a:r>
            <a:r>
              <a:rPr lang="en-US" noProof="0" dirty="0"/>
              <a:t>uses hardware to generate an International Color Consortium (ICC) color profile.</a:t>
            </a:r>
          </a:p>
          <a:p>
            <a:pPr lvl="1"/>
            <a:r>
              <a:rPr lang="en-US" noProof="0" dirty="0"/>
              <a:t>ICC is a file that defines the color characteristics of a hardware device. </a:t>
            </a:r>
          </a:p>
          <a:p>
            <a:pPr lvl="1"/>
            <a:r>
              <a:rPr lang="en-US" noProof="0" dirty="0"/>
              <a:t>When your printer and monitor have been properly calibrated and the profiles installed, your prints and monitor display should match. </a:t>
            </a:r>
          </a:p>
          <a:p>
            <a:pPr lvl="1"/>
            <a:r>
              <a:rPr lang="en-US" noProof="0" dirty="0"/>
              <a:t>Windows includes Windows Color System (WCS) to help build color profiles for use across devices.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Managing Shared/Public/Networked Devices</a:t>
            </a:r>
          </a:p>
        </p:txBody>
      </p:sp>
      <p:sp>
        <p:nvSpPr>
          <p:cNvPr id="3" name="Content Placeholder 2"/>
          <p:cNvSpPr>
            <a:spLocks noGrp="1"/>
          </p:cNvSpPr>
          <p:nvPr>
            <p:ph idx="1"/>
          </p:nvPr>
        </p:nvSpPr>
        <p:spPr/>
        <p:txBody>
          <a:bodyPr/>
          <a:lstStyle/>
          <a:p>
            <a:r>
              <a:rPr lang="en-US" noProof="0" dirty="0"/>
              <a:t>Network security</a:t>
            </a:r>
          </a:p>
          <a:p>
            <a:pPr lvl="1"/>
            <a:r>
              <a:rPr lang="en-US" dirty="0"/>
              <a:t>Wired or wireless network printers and multifunction devices are vulnerable to:</a:t>
            </a:r>
          </a:p>
          <a:p>
            <a:pPr lvl="2"/>
            <a:r>
              <a:rPr lang="en-US" noProof="0" dirty="0"/>
              <a:t>Attacks over the LAN</a:t>
            </a:r>
          </a:p>
          <a:p>
            <a:pPr lvl="2"/>
            <a:r>
              <a:rPr lang="en-US" dirty="0"/>
              <a:t>Attacks from the Internet</a:t>
            </a:r>
            <a:endParaRPr lang="en-US" noProof="0" dirty="0"/>
          </a:p>
          <a:p>
            <a:pPr lvl="1"/>
            <a:r>
              <a:rPr lang="en-US" noProof="0" dirty="0"/>
              <a:t>Security is often overlooked on these devices.</a:t>
            </a:r>
          </a:p>
          <a:p>
            <a:pPr lvl="1"/>
            <a:r>
              <a:rPr lang="en-US" noProof="0" dirty="0"/>
              <a:t>These devices are also common starting points for an attack on the broader network.</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Managing Shared/Public/Networked Devices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lstStyle/>
          <a:p>
            <a:r>
              <a:rPr lang="en-US" noProof="0" dirty="0"/>
              <a:t>Data privacy</a:t>
            </a:r>
          </a:p>
          <a:p>
            <a:pPr lvl="1"/>
            <a:r>
              <a:rPr lang="en-US" noProof="0" dirty="0"/>
              <a:t>Unfortunately, it’s common for modern devices to contain a hard drive or other storage media used to cache copies of documents the device prints, scans, copies, or faxes. </a:t>
            </a:r>
          </a:p>
          <a:p>
            <a:pPr lvl="1"/>
            <a:r>
              <a:rPr lang="en-US" noProof="0" dirty="0"/>
              <a:t>Enterprise models often allow for user authentication on the device.</a:t>
            </a:r>
          </a:p>
          <a:p>
            <a:pPr lvl="2"/>
            <a:r>
              <a:rPr lang="en-US" dirty="0"/>
              <a:t>Limit use to authenticated users</a:t>
            </a:r>
          </a:p>
          <a:p>
            <a:pPr lvl="2"/>
            <a:r>
              <a:rPr lang="en-US" noProof="0" dirty="0"/>
              <a:t>Restrict features each user can access to only what each one needs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noProof="0" dirty="0"/>
              <a:t>Troubleshooting General Issues</a:t>
            </a:r>
          </a:p>
        </p:txBody>
      </p:sp>
      <p:sp>
        <p:nvSpPr>
          <p:cNvPr id="77826" name="Rectangle 1"/>
          <p:cNvSpPr>
            <a:spLocks noGrp="1" noChangeArrowheads="1"/>
          </p:cNvSpPr>
          <p:nvPr>
            <p:ph idx="1"/>
          </p:nvPr>
        </p:nvSpPr>
        <p:spPr/>
        <p:txBody>
          <a:bodyPr/>
          <a:lstStyle/>
          <a:p>
            <a:r>
              <a:rPr lang="en-US" noProof="0" dirty="0"/>
              <a:t>Tools of the trade</a:t>
            </a:r>
          </a:p>
          <a:p>
            <a:pPr lvl="1"/>
            <a:r>
              <a:rPr lang="en-US" noProof="0" dirty="0"/>
              <a:t>Multimeter</a:t>
            </a:r>
          </a:p>
          <a:p>
            <a:pPr lvl="1"/>
            <a:r>
              <a:rPr lang="en-US" noProof="0" dirty="0"/>
              <a:t>Cleaning solutions such as denatured alcohol</a:t>
            </a:r>
          </a:p>
          <a:p>
            <a:pPr lvl="1"/>
            <a:r>
              <a:rPr lang="en-US" noProof="0" dirty="0"/>
              <a:t>Extension magnet for retrieving loose screws</a:t>
            </a:r>
          </a:p>
          <a:p>
            <a:pPr lvl="1"/>
            <a:r>
              <a:rPr lang="en-US" noProof="0" dirty="0"/>
              <a:t>Optical disc or USB drive with test patterns</a:t>
            </a:r>
          </a:p>
          <a:p>
            <a:pPr lvl="1"/>
            <a:r>
              <a:rPr lang="en-US" noProof="0" dirty="0"/>
              <a:t>Phillips-head and flat-head screwdrivers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noProof="0" dirty="0"/>
              <a:t>Print Job Never Prints</a:t>
            </a:r>
          </a:p>
        </p:txBody>
      </p:sp>
      <p:sp>
        <p:nvSpPr>
          <p:cNvPr id="78850" name="Rectangle 1"/>
          <p:cNvSpPr>
            <a:spLocks noGrp="1" noChangeArrowheads="1"/>
          </p:cNvSpPr>
          <p:nvPr>
            <p:ph idx="1"/>
          </p:nvPr>
        </p:nvSpPr>
        <p:spPr/>
        <p:txBody>
          <a:bodyPr>
            <a:normAutofit lnSpcReduction="10000"/>
          </a:bodyPr>
          <a:lstStyle/>
          <a:p>
            <a:r>
              <a:rPr lang="en-US" noProof="0" dirty="0"/>
              <a:t>Is the printer on? Connected?</a:t>
            </a:r>
          </a:p>
          <a:p>
            <a:pPr lvl="1"/>
            <a:r>
              <a:rPr lang="en-US" noProof="0" dirty="0"/>
              <a:t>Check all cables, ports, and power involved.</a:t>
            </a:r>
          </a:p>
          <a:p>
            <a:r>
              <a:rPr lang="en-US" noProof="0" dirty="0"/>
              <a:t>You attempt to use a printer shared by another computer, and Windows pops up with an “Access Denied” error.</a:t>
            </a:r>
          </a:p>
          <a:p>
            <a:pPr lvl="1"/>
            <a:r>
              <a:rPr lang="en-US" noProof="0" dirty="0"/>
              <a:t>You might not have permission to use the printer. </a:t>
            </a:r>
          </a:p>
          <a:p>
            <a:r>
              <a:rPr lang="en-US" noProof="0" dirty="0"/>
              <a:t>Check the spooler status in these ways:</a:t>
            </a:r>
          </a:p>
          <a:p>
            <a:pPr lvl="1"/>
            <a:r>
              <a:rPr lang="en-US" noProof="0" dirty="0"/>
              <a:t>Double-click the printer’s icon in the appropriate printer Control Panel applet.</a:t>
            </a:r>
          </a:p>
          <a:p>
            <a:pPr lvl="1"/>
            <a:r>
              <a:rPr lang="en-US" noProof="0" dirty="0"/>
              <a:t>Double-click the tiny printer icon in the notification area if it’s present.</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noProof="0" dirty="0"/>
              <a:t>Print Job Never Prints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79874" name="Rectangle 1"/>
          <p:cNvSpPr>
            <a:spLocks noGrp="1" noChangeArrowheads="1"/>
          </p:cNvSpPr>
          <p:nvPr>
            <p:ph idx="1"/>
          </p:nvPr>
        </p:nvSpPr>
        <p:spPr/>
        <p:txBody>
          <a:bodyPr>
            <a:normAutofit lnSpcReduction="10000"/>
          </a:bodyPr>
          <a:lstStyle/>
          <a:p>
            <a:r>
              <a:rPr lang="en-US" noProof="0" dirty="0"/>
              <a:t>Print spoolers can easily overflow or become corrupt due to a lack of disk space, too many print jobs, or one of a thousand other factors. </a:t>
            </a:r>
          </a:p>
          <a:p>
            <a:pPr lvl="1"/>
            <a:r>
              <a:rPr lang="en-US" noProof="0" dirty="0"/>
              <a:t>If you have problems with the print spooler, you can get around them by changing your print spool settings.</a:t>
            </a:r>
          </a:p>
          <a:p>
            <a:pPr lvl="1"/>
            <a:r>
              <a:rPr lang="en-US" noProof="0" dirty="0"/>
              <a:t>Use Print directly to the printer.</a:t>
            </a:r>
          </a:p>
          <a:p>
            <a:pPr lvl="1"/>
            <a:r>
              <a:rPr lang="en-US" noProof="0" dirty="0"/>
              <a:t>Try restarting the print spooler service. </a:t>
            </a:r>
          </a:p>
          <a:p>
            <a:r>
              <a:rPr lang="en-US" noProof="0" dirty="0"/>
              <a:t>Another possible cause for a stalled print job is that the printer is simply waiting for the correct paper! </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noProof="0" dirty="0"/>
              <a:t>Print Job Never Prints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81923" name="TextBox 4"/>
          <p:cNvSpPr txBox="1">
            <a:spLocks noChangeArrowheads="1"/>
          </p:cNvSpPr>
          <p:nvPr/>
        </p:nvSpPr>
        <p:spPr bwMode="auto">
          <a:xfrm>
            <a:off x="3119582" y="4384676"/>
            <a:ext cx="2904837"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27.28  Print spooler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82709" y="2743200"/>
            <a:ext cx="5578583" cy="1489075"/>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itle 1"/>
          <p:cNvSpPr>
            <a:spLocks noGrp="1"/>
          </p:cNvSpPr>
          <p:nvPr>
            <p:ph type="title"/>
          </p:nvPr>
        </p:nvSpPr>
        <p:spPr/>
        <p:txBody>
          <a:bodyPr/>
          <a:lstStyle/>
          <a:p>
            <a:r>
              <a:rPr lang="en-US" noProof="0" dirty="0"/>
              <a:t>Print Job Never Prints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82948" name="TextBox 4"/>
          <p:cNvSpPr txBox="1">
            <a:spLocks noChangeArrowheads="1"/>
          </p:cNvSpPr>
          <p:nvPr/>
        </p:nvSpPr>
        <p:spPr bwMode="auto">
          <a:xfrm>
            <a:off x="2770951" y="5528076"/>
            <a:ext cx="3559238"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27.29  Print spool settings</a:t>
            </a:r>
          </a:p>
        </p:txBody>
      </p:sp>
      <p:grpSp>
        <p:nvGrpSpPr>
          <p:cNvPr id="4" name="Group 3"/>
          <p:cNvGrpSpPr/>
          <p:nvPr/>
        </p:nvGrpSpPr>
        <p:grpSpPr>
          <a:xfrm>
            <a:off x="2864032" y="1579787"/>
            <a:ext cx="3415937" cy="3816572"/>
            <a:chOff x="2864032" y="1579787"/>
            <a:chExt cx="3415937" cy="3816572"/>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64032" y="1579787"/>
              <a:ext cx="3415937" cy="3816572"/>
            </a:xfrm>
            <a:prstGeom prst="rect">
              <a:avLst/>
            </a:prstGeom>
          </p:spPr>
        </p:pic>
        <p:sp>
          <p:nvSpPr>
            <p:cNvPr id="3" name="Oval 2"/>
            <p:cNvSpPr/>
            <p:nvPr/>
          </p:nvSpPr>
          <p:spPr bwMode="auto">
            <a:xfrm>
              <a:off x="3048000" y="3691053"/>
              <a:ext cx="1295400" cy="3048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1"/>
          <p:cNvSpPr>
            <a:spLocks noGrp="1"/>
          </p:cNvSpPr>
          <p:nvPr>
            <p:ph type="title"/>
          </p:nvPr>
        </p:nvSpPr>
        <p:spPr/>
        <p:txBody>
          <a:bodyPr/>
          <a:lstStyle/>
          <a:p>
            <a:pPr eaLnBrk="1" hangingPunct="1"/>
            <a:r>
              <a:rPr lang="en-US" dirty="0">
                <a:cs typeface="MS Gothic" pitchFamily="49" charset="-128"/>
              </a:rPr>
              <a:t>Printers (</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pic>
        <p:nvPicPr>
          <p:cNvPr id="12290" name="Content Placeholder 1"/>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t="-2257" b="-2257"/>
          <a:stretch/>
        </p:blipFill>
        <p:spPr>
          <a:xfrm>
            <a:off x="1143000" y="1775930"/>
            <a:ext cx="6858000" cy="3415752"/>
          </a:xfrm>
        </p:spPr>
      </p:pic>
      <p:sp>
        <p:nvSpPr>
          <p:cNvPr id="12292" name="TextBox 4"/>
          <p:cNvSpPr txBox="1">
            <a:spLocks noChangeArrowheads="1"/>
          </p:cNvSpPr>
          <p:nvPr/>
        </p:nvSpPr>
        <p:spPr bwMode="auto">
          <a:xfrm>
            <a:off x="2702551" y="5375676"/>
            <a:ext cx="3738899"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27.5  Inside an inkjet printer</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noProof="0" dirty="0"/>
              <a:t>Strange Sizes</a:t>
            </a:r>
          </a:p>
        </p:txBody>
      </p:sp>
      <p:sp>
        <p:nvSpPr>
          <p:cNvPr id="83970" name="Rectangle 1"/>
          <p:cNvSpPr>
            <a:spLocks noGrp="1" noChangeArrowheads="1"/>
          </p:cNvSpPr>
          <p:nvPr>
            <p:ph idx="1"/>
          </p:nvPr>
        </p:nvSpPr>
        <p:spPr/>
        <p:txBody>
          <a:bodyPr/>
          <a:lstStyle/>
          <a:p>
            <a:r>
              <a:rPr lang="en-US" noProof="0" dirty="0"/>
              <a:t>Indication of user mistake in setting up the print job</a:t>
            </a:r>
          </a:p>
          <a:p>
            <a:pPr lvl="1"/>
            <a:r>
              <a:rPr lang="en-US" dirty="0"/>
              <a:t>Check the Page Setup interface to verify that the page is set up properly.</a:t>
            </a:r>
          </a:p>
          <a:p>
            <a:pPr lvl="1"/>
            <a:r>
              <a:rPr lang="en-US" noProof="0" dirty="0"/>
              <a:t>Recheck the printer drivers.</a:t>
            </a:r>
          </a:p>
          <a:p>
            <a:pPr lvl="2"/>
            <a:r>
              <a:rPr lang="en-US" dirty="0"/>
              <a:t>Uninstall and reinstall if necessary.</a:t>
            </a:r>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itle 1"/>
          <p:cNvSpPr>
            <a:spLocks noGrp="1"/>
          </p:cNvSpPr>
          <p:nvPr>
            <p:ph type="title"/>
          </p:nvPr>
        </p:nvSpPr>
        <p:spPr/>
        <p:txBody>
          <a:bodyPr/>
          <a:lstStyle/>
          <a:p>
            <a:r>
              <a:rPr lang="en-US" noProof="0" dirty="0"/>
              <a:t>Strange Sizes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84996" name="TextBox 4"/>
          <p:cNvSpPr txBox="1">
            <a:spLocks noChangeArrowheads="1"/>
          </p:cNvSpPr>
          <p:nvPr/>
        </p:nvSpPr>
        <p:spPr bwMode="auto">
          <a:xfrm>
            <a:off x="1787336" y="5528076"/>
            <a:ext cx="5569328"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27.30  Page Setup options for Microsoft Word</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6911" y="1711544"/>
            <a:ext cx="3050177" cy="3670663"/>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noProof="0" dirty="0"/>
              <a:t>Misaligned or Garbage Prints</a:t>
            </a:r>
          </a:p>
        </p:txBody>
      </p:sp>
      <p:sp>
        <p:nvSpPr>
          <p:cNvPr id="86018" name="Rectangle 1"/>
          <p:cNvSpPr>
            <a:spLocks noGrp="1" noChangeArrowheads="1"/>
          </p:cNvSpPr>
          <p:nvPr>
            <p:ph idx="1"/>
          </p:nvPr>
        </p:nvSpPr>
        <p:spPr/>
        <p:txBody>
          <a:bodyPr/>
          <a:lstStyle/>
          <a:p>
            <a:r>
              <a:rPr lang="en-US" noProof="0" dirty="0"/>
              <a:t>If the printer driver is corrupted or incorrect driver, reinstall the driver.</a:t>
            </a:r>
          </a:p>
          <a:p>
            <a:r>
              <a:rPr lang="en-US" noProof="0" dirty="0"/>
              <a:t>You may have asked the printer to do something it can’</a:t>
            </a:r>
            <a:r>
              <a:rPr lang="en-US" altLang="ja-JP" noProof="0" dirty="0"/>
              <a:t>t do, such as printing PostScript with a PCL driver.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Dealing With Consumables</a:t>
            </a:r>
          </a:p>
        </p:txBody>
      </p:sp>
      <p:sp>
        <p:nvSpPr>
          <p:cNvPr id="3" name="Content Placeholder 2"/>
          <p:cNvSpPr>
            <a:spLocks noGrp="1"/>
          </p:cNvSpPr>
          <p:nvPr>
            <p:ph idx="1"/>
          </p:nvPr>
        </p:nvSpPr>
        <p:spPr/>
        <p:txBody>
          <a:bodyPr/>
          <a:lstStyle/>
          <a:p>
            <a:r>
              <a:rPr lang="en-US" noProof="0" dirty="0"/>
              <a:t>All printers tend to generate a lot of trash in the form of </a:t>
            </a:r>
            <a:r>
              <a:rPr lang="en-US" noProof="0" dirty="0">
                <a:solidFill>
                  <a:srgbClr val="C00000"/>
                </a:solidFill>
              </a:rPr>
              <a:t>consumables</a:t>
            </a:r>
            <a:r>
              <a:rPr lang="en-US" noProof="0" dirty="0"/>
              <a:t>.</a:t>
            </a:r>
            <a:r>
              <a:rPr lang="en-US" b="1" noProof="0" dirty="0"/>
              <a:t> </a:t>
            </a:r>
          </a:p>
          <a:p>
            <a:r>
              <a:rPr lang="en-US" noProof="0" dirty="0"/>
              <a:t>Many laws regulate the proper disposal of most printer components.</a:t>
            </a:r>
          </a:p>
          <a:p>
            <a:pPr lvl="1"/>
            <a:r>
              <a:rPr lang="en-US" noProof="0" dirty="0"/>
              <a:t>Check with the local sanitation department or disposal services company before throwing away any component.</a:t>
            </a:r>
          </a:p>
          <a:p>
            <a:pPr lvl="1"/>
            <a:r>
              <a:rPr lang="en-US" noProof="0" dirty="0"/>
              <a:t>Never throw away toner cartridges</a:t>
            </a:r>
            <a:r>
              <a:rPr lang="en-US" dirty="0"/>
              <a:t>—certain </a:t>
            </a:r>
            <a:r>
              <a:rPr lang="en-US" noProof="0" dirty="0"/>
              <a:t>companies will pay</a:t>
            </a:r>
            <a:r>
              <a:rPr lang="en-US" i="1" noProof="0" dirty="0"/>
              <a:t> </a:t>
            </a:r>
            <a:r>
              <a:rPr lang="en-US" noProof="0" dirty="0"/>
              <a:t>for used cartridges!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
          <p:cNvSpPr>
            <a:spLocks noGrp="1" noChangeArrowheads="1"/>
          </p:cNvSpPr>
          <p:nvPr>
            <p:ph type="title"/>
          </p:nvPr>
        </p:nvSpPr>
        <p:spPr/>
        <p:txBody>
          <a:bodyPr/>
          <a:lstStyle/>
          <a:p>
            <a:r>
              <a:rPr lang="en-US" noProof="0" dirty="0"/>
              <a:t>Crashes on Power-Up</a:t>
            </a:r>
          </a:p>
        </p:txBody>
      </p:sp>
      <p:sp>
        <p:nvSpPr>
          <p:cNvPr id="7" name="Content Placeholder 6"/>
          <p:cNvSpPr>
            <a:spLocks noGrp="1"/>
          </p:cNvSpPr>
          <p:nvPr>
            <p:ph idx="1"/>
          </p:nvPr>
        </p:nvSpPr>
        <p:spPr/>
        <p:txBody>
          <a:bodyPr/>
          <a:lstStyle/>
          <a:p>
            <a:r>
              <a:rPr lang="en-US" noProof="0" dirty="0"/>
              <a:t>Both laser printers and computers require more power during their initial power-up (the POST on a computer and the warm-up on a laser printer) than once they are running. </a:t>
            </a:r>
          </a:p>
          <a:p>
            <a:pPr lvl="1"/>
            <a:r>
              <a:rPr lang="en-US" noProof="0" dirty="0"/>
              <a:t>Turn on the laser printer first and allow it to finish its warm-up before turning on the computer. </a:t>
            </a:r>
          </a:p>
          <a:p>
            <a:pPr lvl="1"/>
            <a:r>
              <a:rPr lang="en-US" noProof="0" dirty="0"/>
              <a:t>This avoids having two devices drawing their peak loads simultaneously. </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Display Screen Malfunction</a:t>
            </a:r>
          </a:p>
        </p:txBody>
      </p:sp>
      <p:sp>
        <p:nvSpPr>
          <p:cNvPr id="3" name="Content Placeholder 2"/>
          <p:cNvSpPr>
            <a:spLocks noGrp="1"/>
          </p:cNvSpPr>
          <p:nvPr>
            <p:ph idx="1"/>
          </p:nvPr>
        </p:nvSpPr>
        <p:spPr/>
        <p:txBody>
          <a:bodyPr/>
          <a:lstStyle/>
          <a:p>
            <a:r>
              <a:rPr lang="en-US" dirty="0"/>
              <a:t>Modern printers’ and multifunction devices’ </a:t>
            </a:r>
            <a:r>
              <a:rPr lang="en-US" noProof="0" dirty="0"/>
              <a:t>small menu display screens can encounter issues.</a:t>
            </a:r>
          </a:p>
          <a:p>
            <a:pPr lvl="1"/>
            <a:r>
              <a:rPr lang="en-US" noProof="0" dirty="0"/>
              <a:t>Freezing, not coming on at all, displaying a single color, or artifacts such as lines showing on the display</a:t>
            </a:r>
          </a:p>
          <a:p>
            <a:pPr lvl="2"/>
            <a:r>
              <a:rPr lang="en-US" noProof="0" dirty="0"/>
              <a:t>Unfortunately, there’s not a lot you can do about these problems.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
          <p:cNvSpPr>
            <a:spLocks noGrp="1" noChangeArrowheads="1"/>
          </p:cNvSpPr>
          <p:nvPr>
            <p:ph type="title"/>
          </p:nvPr>
        </p:nvSpPr>
        <p:spPr/>
        <p:txBody>
          <a:bodyPr/>
          <a:lstStyle/>
          <a:p>
            <a:r>
              <a:rPr lang="en-US" noProof="0" dirty="0"/>
              <a:t>Troubleshooting Impact Printers </a:t>
            </a:r>
          </a:p>
        </p:txBody>
      </p:sp>
      <p:sp>
        <p:nvSpPr>
          <p:cNvPr id="88067" name="Rectangle 2"/>
          <p:cNvSpPr>
            <a:spLocks noGrp="1" noChangeArrowheads="1"/>
          </p:cNvSpPr>
          <p:nvPr>
            <p:ph idx="1"/>
          </p:nvPr>
        </p:nvSpPr>
        <p:spPr/>
        <p:txBody>
          <a:bodyPr/>
          <a:lstStyle/>
          <a:p>
            <a:r>
              <a:rPr lang="en-US" noProof="0" dirty="0"/>
              <a:t>Dot-matrix printers require regular maintenance.</a:t>
            </a:r>
          </a:p>
          <a:p>
            <a:pPr lvl="1"/>
            <a:r>
              <a:rPr lang="en-US" noProof="0" dirty="0"/>
              <a:t>The printhead and the platen should be cleaned with denatured alcohol. </a:t>
            </a:r>
          </a:p>
          <a:p>
            <a:pPr lvl="2"/>
            <a:r>
              <a:rPr lang="en-US" noProof="0" dirty="0"/>
              <a:t>This prevents problems such as white bars on text, dots and smudges on paper, and so on.</a:t>
            </a:r>
          </a:p>
          <a:p>
            <a:pPr lvl="1"/>
            <a:r>
              <a:rPr lang="en-US" noProof="0" dirty="0"/>
              <a:t>Gears and pulleys should be lubricated according to the manufacturer’</a:t>
            </a:r>
            <a:r>
              <a:rPr lang="en-US" altLang="ja-JP" noProof="0" dirty="0"/>
              <a:t>s specifications.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Troubleshooting Impact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lstStyle/>
          <a:p>
            <a:r>
              <a:rPr lang="en-US" noProof="0" dirty="0"/>
              <a:t>Bad-looking text</a:t>
            </a:r>
          </a:p>
          <a:p>
            <a:pPr lvl="1"/>
            <a:r>
              <a:rPr lang="en-US" noProof="0" dirty="0"/>
              <a:t>Problem may be due to a dirty or damaged printhead.</a:t>
            </a:r>
          </a:p>
          <a:p>
            <a:pPr lvl="1"/>
            <a:r>
              <a:rPr lang="en-US" noProof="0" dirty="0"/>
              <a:t>Clean with denatured alcohol or replace the printhead.</a:t>
            </a:r>
          </a:p>
          <a:p>
            <a:r>
              <a:rPr lang="en-US" noProof="0" dirty="0"/>
              <a:t>Bad-looking page</a:t>
            </a:r>
          </a:p>
          <a:p>
            <a:pPr lvl="1"/>
            <a:r>
              <a:rPr lang="en-US" noProof="0" dirty="0"/>
              <a:t>Clean the platen with denatured alcohol.</a:t>
            </a:r>
          </a:p>
          <a:p>
            <a:pPr lvl="1"/>
            <a:r>
              <a:rPr lang="en-US" noProof="0" dirty="0"/>
              <a:t>Adjust the platen.</a:t>
            </a:r>
          </a:p>
          <a:p>
            <a:pPr lvl="1"/>
            <a:r>
              <a:rPr lang="en-US" noProof="0" dirty="0"/>
              <a:t>Remember to replace the ribbon occasionally.</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en-US" noProof="0" dirty="0"/>
              <a:t>Troubleshooting Thermal Printers</a:t>
            </a:r>
          </a:p>
        </p:txBody>
      </p:sp>
      <p:sp>
        <p:nvSpPr>
          <p:cNvPr id="89091" name="Content Placeholder 2"/>
          <p:cNvSpPr>
            <a:spLocks noGrp="1"/>
          </p:cNvSpPr>
          <p:nvPr>
            <p:ph idx="1"/>
          </p:nvPr>
        </p:nvSpPr>
        <p:spPr/>
        <p:txBody>
          <a:bodyPr/>
          <a:lstStyle/>
          <a:p>
            <a:r>
              <a:rPr lang="en-US" noProof="0" dirty="0"/>
              <a:t>Thermal printers are simple to troubleshoot and maintain.</a:t>
            </a:r>
          </a:p>
          <a:p>
            <a:pPr lvl="1"/>
            <a:r>
              <a:rPr lang="en-US" dirty="0"/>
              <a:t>There are only three things to worry about with </a:t>
            </a:r>
            <a:r>
              <a:rPr lang="en-US" noProof="0" dirty="0"/>
              <a:t>direct thermal printers.</a:t>
            </a:r>
          </a:p>
          <a:p>
            <a:pPr lvl="2"/>
            <a:r>
              <a:rPr lang="en-US" noProof="0" dirty="0"/>
              <a:t>The heating element, the rollers, and the paper</a:t>
            </a:r>
          </a:p>
          <a:p>
            <a:pPr lvl="1"/>
            <a:r>
              <a:rPr lang="en-US" noProof="0" dirty="0"/>
              <a:t>With thermal wax printers, you also need to care for the wax ribbon.</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en-US" noProof="0" dirty="0"/>
              <a:t>Troubleshooting Thermal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89091" name="Content Placeholder 2"/>
          <p:cNvSpPr>
            <a:spLocks noGrp="1"/>
          </p:cNvSpPr>
          <p:nvPr>
            <p:ph idx="1"/>
          </p:nvPr>
        </p:nvSpPr>
        <p:spPr/>
        <p:txBody>
          <a:bodyPr/>
          <a:lstStyle/>
          <a:p>
            <a:r>
              <a:rPr lang="en-US" dirty="0"/>
              <a:t>Steps to clean the heating element</a:t>
            </a:r>
          </a:p>
          <a:p>
            <a:pPr lvl="1"/>
            <a:r>
              <a:rPr lang="en-US" dirty="0"/>
              <a:t>Turn off the thermal printer and open it according to the manufacturer’s instructions.</a:t>
            </a:r>
          </a:p>
          <a:p>
            <a:pPr lvl="1"/>
            <a:r>
              <a:rPr lang="en-US" dirty="0"/>
              <a:t>Use denatured alcohol and a lint-free cloth to wipe off the heating element. </a:t>
            </a:r>
          </a:p>
          <a:p>
            <a:pPr lvl="2"/>
            <a:r>
              <a:rPr lang="en-US" dirty="0"/>
              <a:t>Use a little pressure to get it completely clean.</a:t>
            </a:r>
            <a:endParaRPr lang="en-US" noProof="0" dirty="0"/>
          </a:p>
        </p:txBody>
      </p:sp>
    </p:spTree>
    <p:extLst>
      <p:ext uri="{BB962C8B-B14F-4D97-AF65-F5344CB8AC3E}">
        <p14:creationId xmlns:p14="http://schemas.microsoft.com/office/powerpoint/2010/main" val="2643211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dirty="0">
                <a:cs typeface="MS Gothic" pitchFamily="49" charset="-128"/>
              </a:rPr>
              <a:t>Printers (</a:t>
            </a:r>
            <a:r>
              <a:rPr lang="en-US" i="1" dirty="0">
                <a:cs typeface="MS Gothic" pitchFamily="49" charset="-128"/>
              </a:rPr>
              <a:t>continued</a:t>
            </a:r>
            <a:r>
              <a:rPr lang="en-US" dirty="0">
                <a:cs typeface="MS Gothic" pitchFamily="49" charset="-128"/>
              </a:rPr>
              <a:t>)</a:t>
            </a:r>
            <a:endParaRPr lang="en-US" noProof="0" dirty="0">
              <a:cs typeface="MS Gothic" pitchFamily="49" charset="-128"/>
            </a:endParaRPr>
          </a:p>
        </p:txBody>
      </p:sp>
      <p:sp>
        <p:nvSpPr>
          <p:cNvPr id="13315" name="TextBox 4"/>
          <p:cNvSpPr txBox="1">
            <a:spLocks noChangeArrowheads="1"/>
          </p:cNvSpPr>
          <p:nvPr/>
        </p:nvSpPr>
        <p:spPr bwMode="auto">
          <a:xfrm>
            <a:off x="2400936" y="5957888"/>
            <a:ext cx="4342129" cy="339324"/>
          </a:xfrm>
          <a:prstGeom prst="rect">
            <a:avLst/>
          </a:prstGeom>
          <a:noFill/>
          <a:ln w="9525">
            <a:noFill/>
            <a:miter lim="800000"/>
            <a:headEnd/>
            <a:tailEnd/>
          </a:ln>
        </p:spPr>
        <p:txBody>
          <a:bodyPr wrap="none">
            <a:prstTxWarp prst="textNoShape">
              <a:avLst/>
            </a:prstTxWarp>
            <a:spAutoFit/>
          </a:bodyPr>
          <a:lstStyle/>
          <a:p>
            <a:pPr algn="ctr"/>
            <a:r>
              <a:rPr lang="en-US" dirty="0">
                <a:solidFill>
                  <a:schemeClr val="tx1"/>
                </a:solidFill>
              </a:rPr>
              <a:t>Figure 27.6  Detail of the inkjet printhead</a:t>
            </a:r>
          </a:p>
        </p:txBody>
      </p:sp>
      <p:pic>
        <p:nvPicPr>
          <p:cNvPr id="13316" name="Picture 1" descr="F28-05.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59000" y="1295400"/>
            <a:ext cx="4826000" cy="4495800"/>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noProof="0" dirty="0"/>
              <a:t>Troubleshooting Thermal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sp>
        <p:nvSpPr>
          <p:cNvPr id="90115" name="Content Placeholder 2"/>
          <p:cNvSpPr>
            <a:spLocks noGrp="1"/>
          </p:cNvSpPr>
          <p:nvPr>
            <p:ph idx="1"/>
          </p:nvPr>
        </p:nvSpPr>
        <p:spPr/>
        <p:txBody>
          <a:bodyPr/>
          <a:lstStyle/>
          <a:p>
            <a:r>
              <a:rPr lang="en-US" noProof="0" dirty="0"/>
              <a:t>Clean the rollers with a cloth or compressed air.</a:t>
            </a:r>
          </a:p>
          <a:p>
            <a:pPr lvl="1"/>
            <a:r>
              <a:rPr lang="en-US" noProof="0" dirty="0"/>
              <a:t>Keep them free of debris so they can properly grip the paper.</a:t>
            </a:r>
          </a:p>
          <a:p>
            <a:r>
              <a:rPr lang="en-US" noProof="0" dirty="0"/>
              <a:t>Replacing the paper is an easy procedure.</a:t>
            </a:r>
          </a:p>
          <a:p>
            <a:pPr lvl="1"/>
            <a:r>
              <a:rPr lang="en-US" noProof="0" dirty="0"/>
              <a:t>Slide off the old roll and replace it with a new one.</a:t>
            </a:r>
          </a:p>
          <a:p>
            <a:pPr lvl="1"/>
            <a:r>
              <a:rPr lang="en-US" noProof="0" dirty="0"/>
              <a:t>Feed the paper through the heating element;  otherwise, you won’t print anything.</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r>
              <a:rPr lang="en-US" noProof="0" dirty="0"/>
              <a:t>Troubleshooting Thermal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sp>
        <p:nvSpPr>
          <p:cNvPr id="91139" name="Content Placeholder 2"/>
          <p:cNvSpPr>
            <a:spLocks noGrp="1"/>
          </p:cNvSpPr>
          <p:nvPr>
            <p:ph idx="1"/>
          </p:nvPr>
        </p:nvSpPr>
        <p:spPr/>
        <p:txBody>
          <a:bodyPr/>
          <a:lstStyle/>
          <a:p>
            <a:r>
              <a:rPr lang="en-US" noProof="0" dirty="0"/>
              <a:t>Replacing the ribbon is similar to replacing the roll of paper.</a:t>
            </a:r>
          </a:p>
          <a:p>
            <a:pPr lvl="1"/>
            <a:r>
              <a:rPr lang="en-US" noProof="0" dirty="0"/>
              <a:t>Feed the ribbon past the heating element, or the printer won’t work properly.</a:t>
            </a:r>
          </a:p>
          <a:p>
            <a:pPr lvl="1"/>
            <a:r>
              <a:rPr lang="en-US" noProof="0" dirty="0"/>
              <a:t>Your printer’s manufacturer should include any special instructions for installing a new ribbon.</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1"/>
          <p:cNvSpPr>
            <a:spLocks noGrp="1" noChangeArrowheads="1"/>
          </p:cNvSpPr>
          <p:nvPr>
            <p:ph type="title"/>
          </p:nvPr>
        </p:nvSpPr>
        <p:spPr/>
        <p:txBody>
          <a:bodyPr/>
          <a:lstStyle/>
          <a:p>
            <a:r>
              <a:rPr lang="en-US" noProof="0" dirty="0"/>
              <a:t>Troubleshooting Inkjet Printers</a:t>
            </a:r>
          </a:p>
        </p:txBody>
      </p:sp>
      <p:sp>
        <p:nvSpPr>
          <p:cNvPr id="92163" name="Rectangle 2"/>
          <p:cNvSpPr>
            <a:spLocks noGrp="1" noChangeArrowheads="1"/>
          </p:cNvSpPr>
          <p:nvPr>
            <p:ph idx="1"/>
          </p:nvPr>
        </p:nvSpPr>
        <p:spPr/>
        <p:txBody>
          <a:bodyPr/>
          <a:lstStyle/>
          <a:p>
            <a:r>
              <a:rPr lang="en-US" noProof="0" dirty="0"/>
              <a:t>During initial inkjet printer setup, it normally instructs you to perform a routine (sometimes referred to as calibration</a:t>
            </a:r>
            <a:r>
              <a:rPr lang="en-US" i="1" noProof="0" dirty="0"/>
              <a:t>) </a:t>
            </a:r>
            <a:r>
              <a:rPr lang="en-US" noProof="0" dirty="0"/>
              <a:t>to align the printheads properly.</a:t>
            </a:r>
          </a:p>
          <a:p>
            <a:pPr lvl="1"/>
            <a:r>
              <a:rPr lang="en-US" noProof="0" dirty="0"/>
              <a:t>You print out a page and select from sets of numbered lines. </a:t>
            </a:r>
          </a:p>
          <a:p>
            <a:r>
              <a:rPr lang="en-US" noProof="0" dirty="0"/>
              <a:t>Inkjet cartridges are usually easy to replace.</a:t>
            </a:r>
          </a:p>
          <a:p>
            <a:pPr lvl="1"/>
            <a:r>
              <a:rPr lang="en-US" noProof="0" dirty="0"/>
              <a:t>The exact process can vary widely from printer to printer.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Troubleshooting Inkjet 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noProof="0" dirty="0"/>
          </a:p>
        </p:txBody>
      </p:sp>
      <p:sp>
        <p:nvSpPr>
          <p:cNvPr id="3" name="Content Placeholder 2"/>
          <p:cNvSpPr>
            <a:spLocks noGrp="1"/>
          </p:cNvSpPr>
          <p:nvPr>
            <p:ph idx="1"/>
          </p:nvPr>
        </p:nvSpPr>
        <p:spPr/>
        <p:txBody>
          <a:bodyPr/>
          <a:lstStyle/>
          <a:p>
            <a:r>
              <a:rPr lang="en-US" noProof="0" dirty="0"/>
              <a:t>Inkjet problems</a:t>
            </a:r>
          </a:p>
          <a:p>
            <a:pPr lvl="1"/>
            <a:r>
              <a:rPr lang="en-US" noProof="0" dirty="0"/>
              <a:t>The inkjet’s printer head nozzles benefit from cleaning.</a:t>
            </a:r>
          </a:p>
          <a:p>
            <a:pPr lvl="2"/>
            <a:r>
              <a:rPr lang="en-US" noProof="0" dirty="0"/>
              <a:t>On older inkjets, press buttons on the printer to start a maintenance program.</a:t>
            </a:r>
          </a:p>
          <a:p>
            <a:pPr lvl="2"/>
            <a:r>
              <a:rPr lang="en-US" noProof="0" dirty="0"/>
              <a:t>On more modern inkjets, access the head-cleaning maintenance program from Windows. </a:t>
            </a:r>
          </a:p>
          <a:p>
            <a:pPr lvl="1"/>
            <a:r>
              <a:rPr lang="en-US" noProof="0" dirty="0"/>
              <a:t>Multi-sheet paper grab may be caused by humidity or an overheated printer.</a:t>
            </a:r>
          </a:p>
          <a:p>
            <a:pPr lvl="2"/>
            <a:r>
              <a:rPr lang="en-US" dirty="0"/>
              <a:t>Fan sheets of the paper stack before adding to the paper tray.</a:t>
            </a:r>
            <a:endParaRPr lang="en-US" noProof="0" dirty="0"/>
          </a:p>
          <a:p>
            <a:pPr lvl="1"/>
            <a:r>
              <a:rPr lang="en-US" noProof="0" dirty="0"/>
              <a:t>Check to see if excess ink overflow is a problem.</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pPr eaLnBrk="1" hangingPunct="1"/>
            <a:r>
              <a:rPr lang="en-US" noProof="0" dirty="0">
                <a:cs typeface="MS Gothic" pitchFamily="49" charset="-128"/>
              </a:rPr>
              <a:t>Troubleshooting Inkjet </a:t>
            </a:r>
            <a:r>
              <a:rPr lang="en-US" dirty="0">
                <a:cs typeface="MS Gothic" pitchFamily="49" charset="-128"/>
              </a:rPr>
              <a:t>Printers (</a:t>
            </a:r>
            <a:r>
              <a:rPr lang="en-US" i="1" dirty="0">
                <a:cs typeface="MS Gothic" pitchFamily="49" charset="-128"/>
              </a:rPr>
              <a:t>continued</a:t>
            </a:r>
            <a:r>
              <a:rPr lang="en-US" dirty="0">
                <a:cs typeface="MS Gothic" pitchFamily="49" charset="-128"/>
              </a:rPr>
              <a:t>)</a:t>
            </a:r>
            <a:endParaRPr lang="en-US" i="1" noProof="0" dirty="0">
              <a:cs typeface="MS Gothic" pitchFamily="49" charset="-128"/>
            </a:endParaRPr>
          </a:p>
        </p:txBody>
      </p:sp>
      <p:sp>
        <p:nvSpPr>
          <p:cNvPr id="93187" name="TextBox 4"/>
          <p:cNvSpPr txBox="1">
            <a:spLocks noChangeArrowheads="1"/>
          </p:cNvSpPr>
          <p:nvPr/>
        </p:nvSpPr>
        <p:spPr bwMode="auto">
          <a:xfrm>
            <a:off x="2060999" y="5451876"/>
            <a:ext cx="5022003" cy="339324"/>
          </a:xfrm>
          <a:prstGeom prst="rect">
            <a:avLst/>
          </a:prstGeom>
          <a:noFill/>
          <a:ln w="9525">
            <a:noFill/>
            <a:miter lim="800000"/>
            <a:headEnd/>
            <a:tailEnd/>
          </a:ln>
        </p:spPr>
        <p:txBody>
          <a:bodyPr wrap="none">
            <a:prstTxWarp prst="textNoShape">
              <a:avLst/>
            </a:prstTxWarp>
            <a:spAutoFit/>
          </a:bodyPr>
          <a:lstStyle/>
          <a:p>
            <a:pPr algn="ctr"/>
            <a:r>
              <a:rPr lang="fr-FR" dirty="0">
                <a:solidFill>
                  <a:schemeClr val="tx1"/>
                </a:solidFill>
              </a:rPr>
              <a:t>Figure 27.31  Inkjet printer maintenance screen</a:t>
            </a:r>
            <a:endParaRPr 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22545" y="1606342"/>
            <a:ext cx="4898910" cy="3728667"/>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noProof="0" dirty="0"/>
              <a:t>Laser Printer Maintenance</a:t>
            </a:r>
          </a:p>
        </p:txBody>
      </p:sp>
      <p:sp>
        <p:nvSpPr>
          <p:cNvPr id="94210" name="Rectangle 1"/>
          <p:cNvSpPr>
            <a:spLocks noGrp="1" noChangeArrowheads="1"/>
          </p:cNvSpPr>
          <p:nvPr>
            <p:ph idx="1"/>
          </p:nvPr>
        </p:nvSpPr>
        <p:spPr/>
        <p:txBody>
          <a:bodyPr/>
          <a:lstStyle/>
          <a:p>
            <a:r>
              <a:rPr lang="en-US" noProof="0" dirty="0"/>
              <a:t>Keep the printer clean.</a:t>
            </a:r>
          </a:p>
          <a:p>
            <a:pPr lvl="1"/>
            <a:r>
              <a:rPr lang="en-US" noProof="0" dirty="0"/>
              <a:t>Excess toner and paper dust commonly cause the printer to get dirty.</a:t>
            </a:r>
          </a:p>
          <a:p>
            <a:pPr lvl="1"/>
            <a:r>
              <a:rPr lang="en-US" noProof="0" dirty="0"/>
              <a:t>Clean with a special low-static vacuum designed for electrical components (indoors) or a can of </a:t>
            </a:r>
            <a:br>
              <a:rPr lang="en-US" noProof="0" dirty="0"/>
            </a:br>
            <a:r>
              <a:rPr lang="en-US" noProof="0" dirty="0"/>
              <a:t>compressed air (outdoors!).</a:t>
            </a:r>
          </a:p>
          <a:p>
            <a:pPr lvl="1"/>
            <a:r>
              <a:rPr lang="en-US" noProof="0" dirty="0"/>
              <a:t>The rubber guide rollers pick up dirt and paper dust over time, which causes paper jams.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eaLnBrk="1" hangingPunct="1"/>
            <a:r>
              <a:rPr lang="en-US" noProof="0" dirty="0">
                <a:cs typeface="MS Gothic" pitchFamily="49" charset="-128"/>
              </a:rPr>
              <a:t>Laser Printer </a:t>
            </a:r>
            <a:r>
              <a:rPr lang="en-US" dirty="0">
                <a:cs typeface="MS Gothic" pitchFamily="49" charset="-128"/>
              </a:rPr>
              <a:t>Maintenance (</a:t>
            </a:r>
            <a:r>
              <a:rPr lang="en-US" i="1" dirty="0">
                <a:cs typeface="MS Gothic" pitchFamily="49" charset="-128"/>
              </a:rPr>
              <a:t>continued</a:t>
            </a:r>
            <a:r>
              <a:rPr lang="en-US" dirty="0">
                <a:cs typeface="MS Gothic" pitchFamily="49" charset="-128"/>
              </a:rPr>
              <a:t>)</a:t>
            </a:r>
            <a:endParaRPr lang="en-US" i="1" noProof="0" dirty="0">
              <a:cs typeface="MS Gothic" pitchFamily="49" charset="-128"/>
            </a:endParaRPr>
          </a:p>
        </p:txBody>
      </p:sp>
      <p:pic>
        <p:nvPicPr>
          <p:cNvPr id="95236"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rcRect t="-5587" b="-5587"/>
          <a:stretch>
            <a:fillRect/>
          </a:stretch>
        </p:blipFill>
        <p:spPr>
          <a:xfrm>
            <a:off x="1828800" y="1784323"/>
            <a:ext cx="5486400" cy="3556686"/>
          </a:xfrm>
        </p:spPr>
      </p:pic>
      <p:sp>
        <p:nvSpPr>
          <p:cNvPr id="95235" name="TextBox 4"/>
          <p:cNvSpPr txBox="1">
            <a:spLocks noChangeArrowheads="1"/>
          </p:cNvSpPr>
          <p:nvPr/>
        </p:nvSpPr>
        <p:spPr bwMode="auto">
          <a:xfrm>
            <a:off x="2811768" y="5451876"/>
            <a:ext cx="3520465" cy="339324"/>
          </a:xfrm>
          <a:prstGeom prst="rect">
            <a:avLst/>
          </a:prstGeom>
          <a:noFill/>
          <a:ln w="9525">
            <a:noFill/>
            <a:miter lim="800000"/>
            <a:headEnd/>
            <a:tailEnd/>
          </a:ln>
        </p:spPr>
        <p:txBody>
          <a:bodyPr wrap="none">
            <a:prstTxWarp prst="textNoShape">
              <a:avLst/>
            </a:prstTxWarp>
            <a:spAutoFit/>
          </a:bodyPr>
          <a:lstStyle/>
          <a:p>
            <a:pPr algn="ctr"/>
            <a:r>
              <a:rPr lang="fr-FR" dirty="0">
                <a:solidFill>
                  <a:schemeClr val="tx1"/>
                </a:solidFill>
              </a:rPr>
              <a:t>Figure 27.32  Low-static vacuum</a:t>
            </a:r>
            <a:endParaRPr lang="en-US" dirty="0">
              <a:solidFill>
                <a:schemeClr val="tx1"/>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noProof="0" dirty="0"/>
              <a:t>Laser Printer Maintenance (</a:t>
            </a:r>
            <a:r>
              <a:rPr lang="en-US" i="1" noProof="0" dirty="0"/>
              <a:t>continued</a:t>
            </a:r>
            <a:r>
              <a:rPr lang="en-US" noProof="0" dirty="0"/>
              <a:t>)</a:t>
            </a:r>
          </a:p>
        </p:txBody>
      </p:sp>
      <p:sp>
        <p:nvSpPr>
          <p:cNvPr id="96258" name="Rectangle 1"/>
          <p:cNvSpPr>
            <a:spLocks noGrp="1" noChangeArrowheads="1"/>
          </p:cNvSpPr>
          <p:nvPr>
            <p:ph idx="1"/>
          </p:nvPr>
        </p:nvSpPr>
        <p:spPr/>
        <p:txBody>
          <a:bodyPr/>
          <a:lstStyle/>
          <a:p>
            <a:r>
              <a:rPr lang="en-US" noProof="0" dirty="0"/>
              <a:t>Periodic maintenance</a:t>
            </a:r>
          </a:p>
          <a:p>
            <a:pPr lvl="1"/>
            <a:r>
              <a:rPr lang="en-US" noProof="0" dirty="0"/>
              <a:t>Follow manufacturer’</a:t>
            </a:r>
            <a:r>
              <a:rPr lang="en-US" altLang="ja-JP" noProof="0" dirty="0"/>
              <a:t>s recommendations.</a:t>
            </a:r>
          </a:p>
          <a:p>
            <a:pPr lvl="1"/>
            <a:r>
              <a:rPr lang="en-US" noProof="0" dirty="0"/>
              <a:t>Most manufacturers sell </a:t>
            </a:r>
            <a:r>
              <a:rPr lang="en-US" noProof="0" dirty="0">
                <a:solidFill>
                  <a:srgbClr val="C00000"/>
                </a:solidFill>
              </a:rPr>
              <a:t>maintenance kits </a:t>
            </a:r>
            <a:r>
              <a:rPr lang="en-US" noProof="0" dirty="0"/>
              <a:t>for their printers.</a:t>
            </a:r>
          </a:p>
          <a:p>
            <a:pPr lvl="2"/>
            <a:r>
              <a:rPr lang="en-US" noProof="0" dirty="0"/>
              <a:t>These include sets of replacement parts, such as a fuser, as well as one or more rollers or pads. </a:t>
            </a:r>
          </a:p>
          <a:p>
            <a:pPr lvl="2"/>
            <a:r>
              <a:rPr lang="en-US" noProof="0" dirty="0"/>
              <a:t>After installing, reset the page count.</a:t>
            </a:r>
          </a:p>
          <a:p>
            <a:pPr lvl="1"/>
            <a:r>
              <a:rPr lang="en-US" noProof="0" dirty="0"/>
              <a:t>Clean or replace ozone filters regularly.</a:t>
            </a:r>
          </a:p>
          <a:p>
            <a:pPr lvl="1"/>
            <a:r>
              <a:rPr lang="en-US" noProof="0" dirty="0"/>
              <a:t>Check and clean fuser assembly and heat roller.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1"/>
          <p:cNvSpPr>
            <a:spLocks noGrp="1" noChangeArrowheads="1"/>
          </p:cNvSpPr>
          <p:nvPr>
            <p:ph type="title"/>
          </p:nvPr>
        </p:nvSpPr>
        <p:spPr/>
        <p:txBody>
          <a:bodyPr/>
          <a:lstStyle/>
          <a:p>
            <a:r>
              <a:rPr lang="en-US" noProof="0" dirty="0"/>
              <a:t>Laser Printer Problems</a:t>
            </a:r>
          </a:p>
        </p:txBody>
      </p:sp>
      <p:sp>
        <p:nvSpPr>
          <p:cNvPr id="97283" name="Rectangle 2"/>
          <p:cNvSpPr>
            <a:spLocks noGrp="1" noChangeArrowheads="1"/>
          </p:cNvSpPr>
          <p:nvPr>
            <p:ph idx="1"/>
          </p:nvPr>
        </p:nvSpPr>
        <p:spPr/>
        <p:txBody>
          <a:bodyPr/>
          <a:lstStyle/>
          <a:p>
            <a:r>
              <a:rPr lang="en-US" noProof="0" dirty="0"/>
              <a:t>Print a diagnostic print page (or an engine test page) as a first-step in troubleshooting.</a:t>
            </a:r>
          </a:p>
          <a:p>
            <a:r>
              <a:rPr lang="en-US" noProof="0" dirty="0"/>
              <a:t>If blank pages are printed:</a:t>
            </a:r>
          </a:p>
          <a:p>
            <a:pPr lvl="1"/>
            <a:r>
              <a:rPr lang="en-US" noProof="0" dirty="0"/>
              <a:t>The printer may be out of toner.</a:t>
            </a:r>
          </a:p>
          <a:p>
            <a:pPr lvl="1"/>
            <a:r>
              <a:rPr lang="en-US" noProof="0" dirty="0"/>
              <a:t>Check the imaging drum to see if the image is on drum but not transferred to paper.</a:t>
            </a:r>
          </a:p>
          <a:p>
            <a:pPr lvl="2"/>
            <a:r>
              <a:rPr lang="en-US" noProof="0" dirty="0"/>
              <a:t>If image is seen on the drum, transfer corona or high-voltage power supply has failed.</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noProof="0" dirty="0"/>
              <a:t>Laser Printer Problems (</a:t>
            </a:r>
            <a:r>
              <a:rPr lang="en-US" i="1" noProof="0" dirty="0"/>
              <a:t>continued</a:t>
            </a:r>
            <a:r>
              <a:rPr lang="en-US" noProof="0" dirty="0"/>
              <a:t>)</a:t>
            </a:r>
          </a:p>
        </p:txBody>
      </p:sp>
      <p:sp>
        <p:nvSpPr>
          <p:cNvPr id="3" name="Content Placeholder 2"/>
          <p:cNvSpPr>
            <a:spLocks noGrp="1"/>
          </p:cNvSpPr>
          <p:nvPr>
            <p:ph idx="1"/>
          </p:nvPr>
        </p:nvSpPr>
        <p:spPr/>
        <p:txBody>
          <a:bodyPr/>
          <a:lstStyle/>
          <a:p>
            <a:r>
              <a:rPr lang="en-US" noProof="0" dirty="0"/>
              <a:t>Dirty or smudged printouts</a:t>
            </a:r>
          </a:p>
          <a:p>
            <a:pPr lvl="1"/>
            <a:r>
              <a:rPr lang="en-US" noProof="0" dirty="0"/>
              <a:t>Light dusting of toner on the paper (front or back) indicates a dirty printer.</a:t>
            </a:r>
          </a:p>
          <a:p>
            <a:pPr lvl="1"/>
            <a:r>
              <a:rPr lang="en-US" noProof="0" dirty="0"/>
              <a:t>Clean the printer.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noChangeArrowheads="1"/>
          </p:cNvSpPr>
          <p:nvPr>
            <p:ph type="title"/>
          </p:nvPr>
        </p:nvSpPr>
        <p:spPr/>
        <p:txBody>
          <a:bodyPr/>
          <a:lstStyle/>
          <a:p>
            <a:r>
              <a:rPr lang="en-US" noProof="0" dirty="0"/>
              <a:t>Printers </a:t>
            </a:r>
            <a:r>
              <a:rPr lang="en-US" dirty="0">
                <a:cs typeface="MS Gothic" pitchFamily="49" charset="-128"/>
              </a:rPr>
              <a:t>(</a:t>
            </a:r>
            <a:r>
              <a:rPr lang="en-US" i="1" dirty="0">
                <a:cs typeface="MS Gothic" pitchFamily="49" charset="-128"/>
              </a:rPr>
              <a:t>continued</a:t>
            </a:r>
            <a:r>
              <a:rPr lang="en-US" dirty="0">
                <a:cs typeface="MS Gothic" pitchFamily="49" charset="-128"/>
              </a:rPr>
              <a:t>)</a:t>
            </a:r>
            <a:endParaRPr lang="en-US" i="1" noProof="0" dirty="0"/>
          </a:p>
        </p:txBody>
      </p:sp>
      <p:sp>
        <p:nvSpPr>
          <p:cNvPr id="14339" name="Rectangle 2"/>
          <p:cNvSpPr>
            <a:spLocks noGrp="1" noChangeArrowheads="1"/>
          </p:cNvSpPr>
          <p:nvPr>
            <p:ph idx="1"/>
          </p:nvPr>
        </p:nvSpPr>
        <p:spPr/>
        <p:txBody>
          <a:bodyPr/>
          <a:lstStyle/>
          <a:p>
            <a:r>
              <a:rPr lang="en-US" noProof="0" dirty="0"/>
              <a:t>The ink is stored in special small containers called </a:t>
            </a:r>
            <a:r>
              <a:rPr lang="en-US" noProof="0" dirty="0">
                <a:solidFill>
                  <a:srgbClr val="C00000"/>
                </a:solidFill>
              </a:rPr>
              <a:t>ink cartridges</a:t>
            </a:r>
            <a:r>
              <a:rPr lang="en-US" noProof="0" dirty="0"/>
              <a:t>. </a:t>
            </a:r>
          </a:p>
          <a:p>
            <a:pPr lvl="1"/>
            <a:r>
              <a:rPr lang="en-US" noProof="0" dirty="0"/>
              <a:t>Older inkjets had two ink cartridges, black, and color.</a:t>
            </a:r>
          </a:p>
          <a:p>
            <a:pPr lvl="1"/>
            <a:r>
              <a:rPr lang="en-US" noProof="0" dirty="0"/>
              <a:t>Today’s inkjet printers have six, eight, or more color cartridges.</a:t>
            </a:r>
          </a:p>
          <a:p>
            <a:pPr eaLnBrk="1" hangingPunct="1"/>
            <a:r>
              <a:rPr lang="en-US" noProof="0" dirty="0">
                <a:solidFill>
                  <a:srgbClr val="C00000"/>
                </a:solidFill>
                <a:cs typeface="MS Gothic" pitchFamily="49" charset="-128"/>
              </a:rPr>
              <a:t>Print resolution </a:t>
            </a:r>
            <a:r>
              <a:rPr lang="en-US" noProof="0" dirty="0">
                <a:solidFill>
                  <a:schemeClr val="tx1"/>
                </a:solidFill>
                <a:cs typeface="MS Gothic" pitchFamily="49" charset="-128"/>
              </a:rPr>
              <a:t>is the density </a:t>
            </a:r>
            <a:r>
              <a:rPr lang="en-US" noProof="0" dirty="0">
                <a:cs typeface="MS Gothic" pitchFamily="49" charset="-128"/>
              </a:rPr>
              <a:t>of the ink.</a:t>
            </a:r>
          </a:p>
          <a:p>
            <a:pPr lvl="1" eaLnBrk="1" hangingPunct="1"/>
            <a:r>
              <a:rPr lang="en-US" noProof="0" dirty="0">
                <a:cs typeface="MS Gothic" pitchFamily="49" charset="-128"/>
              </a:rPr>
              <a:t>Measured in </a:t>
            </a:r>
            <a:r>
              <a:rPr lang="en-US" noProof="0" dirty="0">
                <a:solidFill>
                  <a:srgbClr val="C00000"/>
                </a:solidFill>
                <a:cs typeface="MS Gothic" pitchFamily="49" charset="-128"/>
              </a:rPr>
              <a:t>dots per inch (dpi)</a:t>
            </a:r>
            <a:endParaRPr lang="en-US" sz="2600" noProof="0" dirty="0">
              <a:solidFill>
                <a:srgbClr val="C00000"/>
              </a:solidFill>
              <a:cs typeface="MS Gothic" pitchFamily="49" charset="-128"/>
            </a:endParaRPr>
          </a:p>
          <a:p>
            <a:pPr eaLnBrk="1" hangingPunct="1"/>
            <a:r>
              <a:rPr lang="en-US" noProof="0" dirty="0">
                <a:cs typeface="MS Gothic" pitchFamily="49" charset="-128"/>
              </a:rPr>
              <a:t>Print speed is measured in </a:t>
            </a:r>
            <a:r>
              <a:rPr lang="en-US" noProof="0" dirty="0">
                <a:solidFill>
                  <a:srgbClr val="C00000"/>
                </a:solidFill>
                <a:cs typeface="MS Gothic" pitchFamily="49" charset="-128"/>
              </a:rPr>
              <a:t>pages per minute (ppm)</a:t>
            </a:r>
            <a:r>
              <a:rPr lang="en-US" sz="2800" noProof="0" dirty="0">
                <a:cs typeface="MS Gothic" pitchFamily="49" charset="-128"/>
              </a:rPr>
              <a:t>.</a:t>
            </a:r>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Laser Printer Problems (</a:t>
            </a:r>
            <a:r>
              <a:rPr lang="en-US" i="1" dirty="0"/>
              <a:t>continued</a:t>
            </a:r>
            <a:r>
              <a:rPr lang="en-US" dirty="0"/>
              <a:t>)</a:t>
            </a:r>
          </a:p>
        </p:txBody>
      </p:sp>
      <p:sp>
        <p:nvSpPr>
          <p:cNvPr id="3" name="Content Placeholder 2"/>
          <p:cNvSpPr>
            <a:spLocks noGrp="1"/>
          </p:cNvSpPr>
          <p:nvPr>
            <p:ph idx="1"/>
          </p:nvPr>
        </p:nvSpPr>
        <p:spPr/>
        <p:txBody>
          <a:bodyPr/>
          <a:lstStyle/>
          <a:p>
            <a:r>
              <a:rPr lang="en-US" dirty="0"/>
              <a:t>Ghosting</a:t>
            </a:r>
          </a:p>
          <a:p>
            <a:pPr lvl="1"/>
            <a:r>
              <a:rPr lang="en-US" dirty="0"/>
              <a:t>Reasons ghost images sometimes appear at regular intervals on the printed page. </a:t>
            </a:r>
          </a:p>
          <a:p>
            <a:pPr lvl="2"/>
            <a:r>
              <a:rPr lang="en-US" dirty="0"/>
              <a:t>The imaging drum has not fully discharged and is picking up toner from a previous image.</a:t>
            </a:r>
          </a:p>
          <a:p>
            <a:pPr lvl="2"/>
            <a:r>
              <a:rPr lang="en-US" dirty="0"/>
              <a:t>A previous image has used up so much toner that either the supply of charged toner is insufficient or the toner has not been adequately charged.</a:t>
            </a:r>
          </a:p>
          <a:p>
            <a:pPr lvl="2"/>
            <a:r>
              <a:rPr lang="en-US" dirty="0"/>
              <a:t>This can also be caused by a worn-out cleaning blade that isn’t removing the toner from the drum.</a:t>
            </a:r>
          </a:p>
        </p:txBody>
      </p:sp>
    </p:spTree>
    <p:extLst>
      <p:ext uri="{BB962C8B-B14F-4D97-AF65-F5344CB8AC3E}">
        <p14:creationId xmlns:p14="http://schemas.microsoft.com/office/powerpoint/2010/main" val="42285765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1"/>
          <p:cNvSpPr>
            <a:spLocks noGrp="1" noChangeArrowheads="1"/>
          </p:cNvSpPr>
          <p:nvPr>
            <p:ph type="title"/>
          </p:nvPr>
        </p:nvSpPr>
        <p:spPr/>
        <p:txBody>
          <a:bodyPr/>
          <a:lstStyle/>
          <a:p>
            <a:r>
              <a:rPr lang="en-US" noProof="0" dirty="0"/>
              <a:t>Laser Printer Problems (</a:t>
            </a:r>
            <a:r>
              <a:rPr lang="en-US" i="1" noProof="0" dirty="0"/>
              <a:t>continued</a:t>
            </a:r>
            <a:r>
              <a:rPr lang="en-US" noProof="0" dirty="0"/>
              <a:t>)</a:t>
            </a:r>
          </a:p>
        </p:txBody>
      </p:sp>
      <p:sp>
        <p:nvSpPr>
          <p:cNvPr id="99331" name="Rectangle 2"/>
          <p:cNvSpPr>
            <a:spLocks noGrp="1" noChangeArrowheads="1"/>
          </p:cNvSpPr>
          <p:nvPr>
            <p:ph idx="1"/>
          </p:nvPr>
        </p:nvSpPr>
        <p:spPr/>
        <p:txBody>
          <a:bodyPr/>
          <a:lstStyle/>
          <a:p>
            <a:r>
              <a:rPr lang="en-US" noProof="0" dirty="0"/>
              <a:t>Light ghosting vs. dark ghosting</a:t>
            </a:r>
          </a:p>
          <a:p>
            <a:pPr lvl="1"/>
            <a:r>
              <a:rPr lang="en-US" dirty="0"/>
              <a:t>Most common cause of light ghosting is “developer starvation.”</a:t>
            </a:r>
            <a:endParaRPr lang="en-US" noProof="0" dirty="0"/>
          </a:p>
          <a:p>
            <a:pPr lvl="1"/>
            <a:r>
              <a:rPr lang="en-US" noProof="0" dirty="0"/>
              <a:t>For dark ghosting, the proper solution is using less toner.</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1"/>
          <p:cNvSpPr>
            <a:spLocks noGrp="1" noChangeArrowheads="1"/>
          </p:cNvSpPr>
          <p:nvPr>
            <p:ph type="title"/>
          </p:nvPr>
        </p:nvSpPr>
        <p:spPr/>
        <p:txBody>
          <a:bodyPr/>
          <a:lstStyle/>
          <a:p>
            <a:r>
              <a:rPr lang="en-US" noProof="0" dirty="0"/>
              <a:t>Laser Printer Problems (</a:t>
            </a:r>
            <a:r>
              <a:rPr lang="en-US" i="1" noProof="0" dirty="0"/>
              <a:t>continued</a:t>
            </a:r>
            <a:r>
              <a:rPr lang="en-US" noProof="0" dirty="0"/>
              <a:t>)</a:t>
            </a:r>
          </a:p>
        </p:txBody>
      </p:sp>
      <p:sp>
        <p:nvSpPr>
          <p:cNvPr id="99331" name="Rectangle 2"/>
          <p:cNvSpPr>
            <a:spLocks noGrp="1" noChangeArrowheads="1"/>
          </p:cNvSpPr>
          <p:nvPr>
            <p:ph idx="1"/>
          </p:nvPr>
        </p:nvSpPr>
        <p:spPr/>
        <p:txBody>
          <a:bodyPr/>
          <a:lstStyle/>
          <a:p>
            <a:r>
              <a:rPr lang="en-US" dirty="0"/>
              <a:t>Ways to fix ghosting problems</a:t>
            </a:r>
          </a:p>
          <a:p>
            <a:pPr lvl="1"/>
            <a:r>
              <a:rPr lang="en-US" dirty="0"/>
              <a:t>Lower the resolution; use a different pattern.</a:t>
            </a:r>
          </a:p>
          <a:p>
            <a:pPr lvl="1"/>
            <a:r>
              <a:rPr lang="en-US" dirty="0"/>
              <a:t>Avoid 50 percent grayscale; and dot-on/dot-off patterns.</a:t>
            </a:r>
          </a:p>
          <a:p>
            <a:pPr lvl="1"/>
            <a:r>
              <a:rPr lang="en-US" dirty="0"/>
              <a:t>Change the layout so grayscale patterns do not follow black areas.</a:t>
            </a:r>
          </a:p>
          <a:p>
            <a:pPr lvl="1"/>
            <a:r>
              <a:rPr lang="en-US" dirty="0"/>
              <a:t>Make dark patterns lighter and vice versa.</a:t>
            </a:r>
          </a:p>
          <a:p>
            <a:pPr lvl="1"/>
            <a:r>
              <a:rPr lang="en-US" dirty="0"/>
              <a:t>Print in landscape.</a:t>
            </a:r>
          </a:p>
          <a:p>
            <a:pPr lvl="1"/>
            <a:r>
              <a:rPr lang="en-US" dirty="0"/>
              <a:t>Adjust print density and RET settings.</a:t>
            </a:r>
          </a:p>
          <a:p>
            <a:pPr lvl="1"/>
            <a:r>
              <a:rPr lang="en-US" dirty="0"/>
              <a:t>Print a completely blank page before the next page.</a:t>
            </a:r>
          </a:p>
        </p:txBody>
      </p:sp>
    </p:spTree>
    <p:extLst>
      <p:ext uri="{BB962C8B-B14F-4D97-AF65-F5344CB8AC3E}">
        <p14:creationId xmlns:p14="http://schemas.microsoft.com/office/powerpoint/2010/main" val="31894246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noProof="0" dirty="0"/>
              <a:t>Laser Printer Problems (</a:t>
            </a:r>
            <a:r>
              <a:rPr lang="en-US" i="1" noProof="0" dirty="0"/>
              <a:t>continued</a:t>
            </a:r>
            <a:r>
              <a:rPr lang="en-US" noProof="0" dirty="0"/>
              <a:t>)</a:t>
            </a:r>
          </a:p>
        </p:txBody>
      </p:sp>
      <p:sp>
        <p:nvSpPr>
          <p:cNvPr id="100354" name="Rectangle 1"/>
          <p:cNvSpPr>
            <a:spLocks noGrp="1" noChangeArrowheads="1"/>
          </p:cNvSpPr>
          <p:nvPr>
            <p:ph idx="1"/>
          </p:nvPr>
        </p:nvSpPr>
        <p:spPr/>
        <p:txBody>
          <a:bodyPr/>
          <a:lstStyle/>
          <a:p>
            <a:r>
              <a:rPr lang="en-US" noProof="0" dirty="0"/>
              <a:t>Vertical white lines</a:t>
            </a:r>
          </a:p>
          <a:p>
            <a:pPr lvl="1"/>
            <a:r>
              <a:rPr lang="en-US" noProof="0" dirty="0"/>
              <a:t>These are caused by a clogged toner.</a:t>
            </a:r>
          </a:p>
          <a:p>
            <a:pPr lvl="1"/>
            <a:r>
              <a:rPr lang="en-US" noProof="0" dirty="0"/>
              <a:t>Try shaking the toner cartridge or replacing it.</a:t>
            </a:r>
          </a:p>
          <a:p>
            <a:r>
              <a:rPr lang="en-US" noProof="0" dirty="0"/>
              <a:t>Blotchy print</a:t>
            </a:r>
          </a:p>
          <a:p>
            <a:pPr lvl="1"/>
            <a:r>
              <a:rPr lang="en-US" noProof="0" dirty="0"/>
              <a:t>This is due to an uneven dispersion of toner.</a:t>
            </a:r>
          </a:p>
          <a:p>
            <a:pPr lvl="1"/>
            <a:r>
              <a:rPr lang="en-US" noProof="0" dirty="0"/>
              <a:t>Try shaking the toner cartridge from side to side.</a:t>
            </a:r>
          </a:p>
          <a:p>
            <a:pPr lvl="1"/>
            <a:r>
              <a:rPr lang="en-US" noProof="0" dirty="0"/>
              <a:t>Make sure the printer is level.</a:t>
            </a:r>
          </a:p>
          <a:p>
            <a:pPr lvl="1"/>
            <a:r>
              <a:rPr lang="en-US" noProof="0" dirty="0"/>
              <a:t>Make sure the paper is not wet in spots.</a:t>
            </a:r>
          </a:p>
          <a:p>
            <a:pPr lvl="1"/>
            <a:r>
              <a:rPr lang="en-US" noProof="0" dirty="0"/>
              <a:t>Check the fusing rollers and photosensitive drum </a:t>
            </a:r>
            <a:br>
              <a:rPr lang="en-US" noProof="0" dirty="0"/>
            </a:br>
            <a:r>
              <a:rPr lang="en-US" noProof="0" dirty="0"/>
              <a:t>for foreign objects.</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noProof="0" dirty="0"/>
              <a:t>Laser Printer Problems (</a:t>
            </a:r>
            <a:r>
              <a:rPr lang="en-US" i="1" noProof="0" dirty="0"/>
              <a:t>continued</a:t>
            </a:r>
            <a:r>
              <a:rPr lang="en-US" noProof="0" dirty="0"/>
              <a:t>)</a:t>
            </a:r>
          </a:p>
        </p:txBody>
      </p:sp>
      <p:sp>
        <p:nvSpPr>
          <p:cNvPr id="101378" name="Rectangle 1"/>
          <p:cNvSpPr>
            <a:spLocks noGrp="1" noChangeArrowheads="1"/>
          </p:cNvSpPr>
          <p:nvPr>
            <p:ph idx="1"/>
          </p:nvPr>
        </p:nvSpPr>
        <p:spPr/>
        <p:txBody>
          <a:bodyPr/>
          <a:lstStyle/>
          <a:p>
            <a:r>
              <a:rPr lang="en-US" noProof="0" dirty="0"/>
              <a:t>Spotty print</a:t>
            </a:r>
          </a:p>
          <a:p>
            <a:pPr lvl="1"/>
            <a:r>
              <a:rPr lang="en-US" noProof="0" dirty="0"/>
              <a:t>Try wiping off the fuser rollers.</a:t>
            </a:r>
          </a:p>
          <a:p>
            <a:pPr lvl="1"/>
            <a:r>
              <a:rPr lang="en-US" noProof="0" dirty="0"/>
              <a:t>Check the drum for damage. </a:t>
            </a:r>
          </a:p>
          <a:p>
            <a:r>
              <a:rPr lang="en-US" noProof="0" dirty="0"/>
              <a:t>Embossed effect</a:t>
            </a:r>
          </a:p>
          <a:p>
            <a:pPr lvl="1"/>
            <a:r>
              <a:rPr lang="en-US" dirty="0"/>
              <a:t>Correct for an embossed effect by:</a:t>
            </a:r>
          </a:p>
          <a:p>
            <a:pPr lvl="2"/>
            <a:r>
              <a:rPr lang="en-US" noProof="0" dirty="0"/>
              <a:t>Removing a foreign object on a roller</a:t>
            </a:r>
          </a:p>
          <a:p>
            <a:pPr lvl="2"/>
            <a:r>
              <a:rPr lang="en-US" dirty="0"/>
              <a:t>Replacing the toner cartridge if a </a:t>
            </a:r>
            <a:r>
              <a:rPr lang="en-US" noProof="0" dirty="0"/>
              <a:t>foreign object is on the photosensitive drum</a:t>
            </a:r>
          </a:p>
          <a:p>
            <a:pPr lvl="2"/>
            <a:r>
              <a:rPr lang="en-US" dirty="0"/>
              <a:t>Adjusting the contrast control if it is set too high</a:t>
            </a:r>
            <a:endParaRPr lang="en-US" noProof="0" dirty="0"/>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1"/>
          <p:cNvSpPr>
            <a:spLocks noGrp="1" noChangeArrowheads="1"/>
          </p:cNvSpPr>
          <p:nvPr>
            <p:ph type="title"/>
          </p:nvPr>
        </p:nvSpPr>
        <p:spPr/>
        <p:txBody>
          <a:bodyPr/>
          <a:lstStyle/>
          <a:p>
            <a:r>
              <a:rPr lang="en-US" noProof="0" dirty="0"/>
              <a:t>Laser Printer Problems (</a:t>
            </a:r>
            <a:r>
              <a:rPr lang="en-US" i="1" noProof="0" dirty="0"/>
              <a:t>continued</a:t>
            </a:r>
            <a:r>
              <a:rPr lang="en-US" noProof="0" dirty="0"/>
              <a:t>)</a:t>
            </a:r>
          </a:p>
        </p:txBody>
      </p:sp>
      <p:sp>
        <p:nvSpPr>
          <p:cNvPr id="102403" name="Rectangle 2"/>
          <p:cNvSpPr>
            <a:spLocks noGrp="1" noChangeArrowheads="1"/>
          </p:cNvSpPr>
          <p:nvPr>
            <p:ph idx="1"/>
          </p:nvPr>
        </p:nvSpPr>
        <p:spPr/>
        <p:txBody>
          <a:bodyPr/>
          <a:lstStyle/>
          <a:p>
            <a:r>
              <a:rPr lang="en-US" noProof="0" dirty="0"/>
              <a:t>Incomplete characters</a:t>
            </a:r>
          </a:p>
          <a:p>
            <a:pPr lvl="1"/>
            <a:r>
              <a:rPr lang="en-US" noProof="0" dirty="0"/>
              <a:t>These may occur on transparencies.</a:t>
            </a:r>
          </a:p>
          <a:p>
            <a:pPr lvl="1"/>
            <a:r>
              <a:rPr lang="en-US" noProof="0" dirty="0"/>
              <a:t>Try adjusting the print density.</a:t>
            </a:r>
          </a:p>
          <a:p>
            <a:r>
              <a:rPr lang="en-US" noProof="0" dirty="0"/>
              <a:t>Creased pages</a:t>
            </a:r>
          </a:p>
          <a:p>
            <a:pPr lvl="1"/>
            <a:r>
              <a:rPr lang="en-US" noProof="0" dirty="0"/>
              <a:t>Cotton bond paper is more susceptible.</a:t>
            </a:r>
          </a:p>
          <a:p>
            <a:pPr lvl="1"/>
            <a:r>
              <a:rPr lang="en-US" noProof="0" dirty="0"/>
              <a:t>Try using a different paper type.</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1"/>
          <p:cNvSpPr>
            <a:spLocks noGrp="1" noChangeArrowheads="1"/>
          </p:cNvSpPr>
          <p:nvPr>
            <p:ph type="title"/>
          </p:nvPr>
        </p:nvSpPr>
        <p:spPr/>
        <p:txBody>
          <a:bodyPr/>
          <a:lstStyle/>
          <a:p>
            <a:r>
              <a:rPr lang="en-US" noProof="0" dirty="0"/>
              <a:t>Laser Printer Problems (</a:t>
            </a:r>
            <a:r>
              <a:rPr lang="en-US" i="1" noProof="0" dirty="0"/>
              <a:t>continued</a:t>
            </a:r>
            <a:r>
              <a:rPr lang="en-US" noProof="0" dirty="0"/>
              <a:t>)</a:t>
            </a:r>
          </a:p>
        </p:txBody>
      </p:sp>
      <p:sp>
        <p:nvSpPr>
          <p:cNvPr id="103427" name="Rectangle 2"/>
          <p:cNvSpPr>
            <a:spLocks noGrp="1" noChangeArrowheads="1"/>
          </p:cNvSpPr>
          <p:nvPr>
            <p:ph idx="1"/>
          </p:nvPr>
        </p:nvSpPr>
        <p:spPr/>
        <p:txBody>
          <a:bodyPr/>
          <a:lstStyle/>
          <a:p>
            <a:r>
              <a:rPr lang="en-US" noProof="0" dirty="0"/>
              <a:t>Paper jams</a:t>
            </a:r>
          </a:p>
          <a:p>
            <a:pPr lvl="1"/>
            <a:r>
              <a:rPr lang="en-US" noProof="0" dirty="0"/>
              <a:t>Do not pull on the paper to remove it.</a:t>
            </a:r>
          </a:p>
          <a:p>
            <a:pPr lvl="2"/>
            <a:r>
              <a:rPr lang="en-US" noProof="0" dirty="0"/>
              <a:t>Pulling the paper can damage the printer. </a:t>
            </a:r>
          </a:p>
          <a:p>
            <a:pPr lvl="2"/>
            <a:r>
              <a:rPr lang="en-US" noProof="0" dirty="0"/>
              <a:t>Check manufacturer’</a:t>
            </a:r>
            <a:r>
              <a:rPr lang="en-US" altLang="ja-JP" noProof="0" dirty="0"/>
              <a:t>s jam-removal procedure.</a:t>
            </a:r>
          </a:p>
          <a:p>
            <a:pPr lvl="1"/>
            <a:r>
              <a:rPr lang="en-US" noProof="0" dirty="0"/>
              <a:t>If there is no jammed paper, sensors may be bad.</a:t>
            </a:r>
          </a:p>
          <a:p>
            <a:r>
              <a:rPr lang="en-US" noProof="0" dirty="0"/>
              <a:t>Pulling multiple sheets</a:t>
            </a:r>
          </a:p>
          <a:p>
            <a:pPr lvl="1"/>
            <a:r>
              <a:rPr lang="en-US" noProof="0" dirty="0"/>
              <a:t>Try using a different ream of paper—if that works, the issue is humidity.</a:t>
            </a:r>
          </a:p>
          <a:p>
            <a:pPr lvl="1"/>
            <a:r>
              <a:rPr lang="en-US" noProof="0" dirty="0"/>
              <a:t>Check the separation pad—a small piece of rubber or cork that separates the sheets as they are pulled from the paper tray.</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noProof="0" dirty="0"/>
              <a:t>Laser Printer Problems (</a:t>
            </a:r>
            <a:r>
              <a:rPr lang="en-US" i="1" noProof="0" dirty="0"/>
              <a:t>continued</a:t>
            </a:r>
            <a:r>
              <a:rPr lang="en-US" noProof="0" dirty="0"/>
              <a:t>)</a:t>
            </a:r>
          </a:p>
        </p:txBody>
      </p:sp>
      <p:sp>
        <p:nvSpPr>
          <p:cNvPr id="104450" name="Rectangle 1"/>
          <p:cNvSpPr>
            <a:spLocks noGrp="1" noChangeArrowheads="1"/>
          </p:cNvSpPr>
          <p:nvPr>
            <p:ph idx="1"/>
          </p:nvPr>
        </p:nvSpPr>
        <p:spPr/>
        <p:txBody>
          <a:bodyPr/>
          <a:lstStyle/>
          <a:p>
            <a:r>
              <a:rPr lang="en-US" noProof="0" dirty="0"/>
              <a:t>Warped, overprinted, or poorly formed characters</a:t>
            </a:r>
          </a:p>
          <a:p>
            <a:pPr lvl="1"/>
            <a:r>
              <a:rPr lang="en-US" noProof="0" dirty="0"/>
              <a:t>Avoid paper that is too rough or too smooth.</a:t>
            </a:r>
          </a:p>
          <a:p>
            <a:pPr lvl="1"/>
            <a:r>
              <a:rPr lang="en-US" noProof="0" dirty="0"/>
              <a:t>Don’</a:t>
            </a:r>
            <a:r>
              <a:rPr lang="en-US" altLang="ja-JP" noProof="0" dirty="0"/>
              <a:t>t open paper ream until ready to load it.</a:t>
            </a:r>
          </a:p>
          <a:p>
            <a:pPr lvl="1"/>
            <a:r>
              <a:rPr lang="en-US" noProof="0" dirty="0"/>
              <a:t>Always fan paper before loading it in the printer.</a:t>
            </a:r>
          </a:p>
          <a:p>
            <a:pPr lvl="1"/>
            <a:r>
              <a:rPr lang="en-US" noProof="0" dirty="0"/>
              <a:t>Check the hardware.</a:t>
            </a:r>
          </a:p>
          <a:p>
            <a:pPr lvl="2"/>
            <a:r>
              <a:rPr lang="en-US" noProof="0" dirty="0"/>
              <a:t>Replace the toner cartridge; check the cabling; replace the data cable</a:t>
            </a:r>
          </a:p>
          <a:p>
            <a:pPr lvl="1"/>
            <a:r>
              <a:rPr lang="en-US" noProof="0" dirty="0"/>
              <a:t>Turn off advanced functions and high-speed settings.</a:t>
            </a:r>
          </a:p>
          <a:p>
            <a:pPr lvl="2"/>
            <a:r>
              <a:rPr lang="en-US" noProof="0" dirty="0"/>
              <a:t>May not be supported by your software configuration</a:t>
            </a:r>
          </a:p>
        </p:txBody>
      </p:sp>
    </p:spTree>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4270</TotalTime>
  <Words>6040</Words>
  <Application>Microsoft Office PowerPoint</Application>
  <PresentationFormat>On-screen Show (4:3)</PresentationFormat>
  <Paragraphs>586</Paragraphs>
  <Slides>97</Slides>
  <Notes>48</Notes>
  <HiddenSlides>0</HiddenSlides>
  <MMClips>0</MMClips>
  <ScaleCrop>false</ScaleCrop>
  <HeadingPairs>
    <vt:vector size="4" baseType="variant">
      <vt:variant>
        <vt:lpstr>Theme</vt:lpstr>
      </vt:variant>
      <vt:variant>
        <vt:i4>1</vt:i4>
      </vt:variant>
      <vt:variant>
        <vt:lpstr>Slide Titles</vt:lpstr>
      </vt:variant>
      <vt:variant>
        <vt:i4>97</vt:i4>
      </vt:variant>
    </vt:vector>
  </HeadingPairs>
  <TitlesOfParts>
    <vt:vector size="98" baseType="lpstr">
      <vt:lpstr>2_Default Design</vt:lpstr>
      <vt:lpstr>Printers and Multifunction Devices</vt:lpstr>
      <vt:lpstr>Overview</vt:lpstr>
      <vt:lpstr>Introduction</vt:lpstr>
      <vt:lpstr>Printers</vt:lpstr>
      <vt:lpstr>Printers (continued)</vt:lpstr>
      <vt:lpstr>Printers (continued)</vt:lpstr>
      <vt:lpstr>Printers (continued)</vt:lpstr>
      <vt:lpstr>Printers (continued)</vt:lpstr>
      <vt:lpstr>Printers (continued)</vt:lpstr>
      <vt:lpstr>Printers (continued)</vt:lpstr>
      <vt:lpstr>Printers (continued)</vt:lpstr>
      <vt:lpstr>Printers (continued)</vt:lpstr>
      <vt:lpstr>Laser Printers </vt:lpstr>
      <vt:lpstr>Laser Printers (continued)</vt:lpstr>
      <vt:lpstr>Laser Printers (continued)</vt:lpstr>
      <vt:lpstr>Laser Printers (continued)</vt:lpstr>
      <vt:lpstr>Laser Printers (continued)</vt:lpstr>
      <vt:lpstr>Laser Printers (continued)</vt:lpstr>
      <vt:lpstr>Laser Printers (continued)</vt:lpstr>
      <vt:lpstr>Laser Printers (continued)</vt:lpstr>
      <vt:lpstr>Laser Printers (continued)</vt:lpstr>
      <vt:lpstr>Solid Ink Printers</vt:lpstr>
      <vt:lpstr>Virtual Printers</vt:lpstr>
      <vt:lpstr>Virtual Printers (continued)</vt:lpstr>
      <vt:lpstr>Printer Languages </vt:lpstr>
      <vt:lpstr>Printer Languages (continued)</vt:lpstr>
      <vt:lpstr>Printer Languages (continued)</vt:lpstr>
      <vt:lpstr>Printer Languages (continued) </vt:lpstr>
      <vt:lpstr>Scanners</vt:lpstr>
      <vt:lpstr>How to Choose a Scanner</vt:lpstr>
      <vt:lpstr>How to Choose a Scanner (continued)</vt:lpstr>
      <vt:lpstr>Scanning Tips</vt:lpstr>
      <vt:lpstr>Copy and Fax Components</vt:lpstr>
      <vt:lpstr>Connectivity</vt:lpstr>
      <vt:lpstr>The Laser Printing Process</vt:lpstr>
      <vt:lpstr>Processing</vt:lpstr>
      <vt:lpstr>Processing (continued)</vt:lpstr>
      <vt:lpstr>Processing (continued)</vt:lpstr>
      <vt:lpstr>Processing (continued)</vt:lpstr>
      <vt:lpstr>Charging</vt:lpstr>
      <vt:lpstr>Exposing</vt:lpstr>
      <vt:lpstr>Developing</vt:lpstr>
      <vt:lpstr>Transferring</vt:lpstr>
      <vt:lpstr>Transferring (continued)</vt:lpstr>
      <vt:lpstr>Fusing</vt:lpstr>
      <vt:lpstr>Cleaning</vt:lpstr>
      <vt:lpstr>Cleaning (continued)</vt:lpstr>
      <vt:lpstr>Installing a Multifunction Device</vt:lpstr>
      <vt:lpstr>Setting Up Printers in Windows</vt:lpstr>
      <vt:lpstr>Setting Up Printers in Windows (continued)</vt:lpstr>
      <vt:lpstr>Setting Up Printers in Windows (continued)</vt:lpstr>
      <vt:lpstr>Setting Up Printers in Windows (continued)</vt:lpstr>
      <vt:lpstr>Setting Up Printers in Windows (continued)</vt:lpstr>
      <vt:lpstr>Setting Up Printers in Windows (continued)</vt:lpstr>
      <vt:lpstr>Setting Up Printers in Windows (continued)</vt:lpstr>
      <vt:lpstr>Setting Up Printers in Windows (continued)</vt:lpstr>
      <vt:lpstr>Setting Up Printers in Windows (continued)</vt:lpstr>
      <vt:lpstr>Configuring Print Settings</vt:lpstr>
      <vt:lpstr>Configuring Print Settings (continued)</vt:lpstr>
      <vt:lpstr>Configuring Print Settings (continued)</vt:lpstr>
      <vt:lpstr>Configuring Print Settings (continued)</vt:lpstr>
      <vt:lpstr>Optimizing Print Performance</vt:lpstr>
      <vt:lpstr>Managing Shared/Public/Networked Devices</vt:lpstr>
      <vt:lpstr>Managing Shared/Public/Networked Devices (continued)</vt:lpstr>
      <vt:lpstr>Troubleshooting General Issues</vt:lpstr>
      <vt:lpstr>Print Job Never Prints</vt:lpstr>
      <vt:lpstr>Print Job Never Prints (continued)</vt:lpstr>
      <vt:lpstr>Print Job Never Prints (continued)</vt:lpstr>
      <vt:lpstr>Print Job Never Prints (continued)</vt:lpstr>
      <vt:lpstr>Strange Sizes</vt:lpstr>
      <vt:lpstr>Strange Sizes (continued)</vt:lpstr>
      <vt:lpstr>Misaligned or Garbage Prints</vt:lpstr>
      <vt:lpstr>Dealing With Consumables</vt:lpstr>
      <vt:lpstr>Crashes on Power-Up</vt:lpstr>
      <vt:lpstr>Display Screen Malfunction</vt:lpstr>
      <vt:lpstr>Troubleshooting Impact Printers </vt:lpstr>
      <vt:lpstr>Troubleshooting Impact Printers (continued)</vt:lpstr>
      <vt:lpstr>Troubleshooting Thermal Printers</vt:lpstr>
      <vt:lpstr>Troubleshooting Thermal Printers (continued)</vt:lpstr>
      <vt:lpstr>Troubleshooting Thermal Printers (continued)</vt:lpstr>
      <vt:lpstr>Troubleshooting Thermal Printers (continued)</vt:lpstr>
      <vt:lpstr>Troubleshooting Inkjet Printers</vt:lpstr>
      <vt:lpstr>Troubleshooting Inkjet Printers (continued)</vt:lpstr>
      <vt:lpstr>Troubleshooting Inkjet Printers (continued)</vt:lpstr>
      <vt:lpstr>Laser Printer Maintenance</vt:lpstr>
      <vt:lpstr>Laser Printer Maintenance (continued)</vt:lpstr>
      <vt:lpstr>Laser Printer Maintenance (continued)</vt:lpstr>
      <vt:lpstr>Laser Printer Problems</vt:lpstr>
      <vt:lpstr>Laser Printer Problems (continued)</vt:lpstr>
      <vt:lpstr>Laser Printer Problems (continued)</vt:lpstr>
      <vt:lpstr>Laser Printer Problems (continued)</vt:lpstr>
      <vt:lpstr>Laser Printer Problems (continued)</vt:lpstr>
      <vt:lpstr>Laser Printer Problems (continued)</vt:lpstr>
      <vt:lpstr>Laser Printer Problems (continued)</vt:lpstr>
      <vt:lpstr>Laser Printer Problems (continued)</vt:lpstr>
      <vt:lpstr>Laser Printer Problems (continued)</vt:lpstr>
      <vt:lpstr>Laser Printer Problems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Printers</dc:title>
  <dc:creator>Scott Jernigan</dc:creator>
  <cp:lastModifiedBy>Pineda, Angelo</cp:lastModifiedBy>
  <cp:revision>168</cp:revision>
  <dcterms:created xsi:type="dcterms:W3CDTF">2016-03-01T17:26:01Z</dcterms:created>
  <dcterms:modified xsi:type="dcterms:W3CDTF">2016-06-20T14:38:40Z</dcterms:modified>
</cp:coreProperties>
</file>