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6"/>
  </p:notesMasterIdLst>
  <p:handoutMasterIdLst>
    <p:handoutMasterId r:id="rId117"/>
  </p:handoutMasterIdLst>
  <p:sldIdLst>
    <p:sldId id="256" r:id="rId2"/>
    <p:sldId id="258" r:id="rId3"/>
    <p:sldId id="260" r:id="rId4"/>
    <p:sldId id="261" r:id="rId5"/>
    <p:sldId id="392" r:id="rId6"/>
    <p:sldId id="393" r:id="rId7"/>
    <p:sldId id="394" r:id="rId8"/>
    <p:sldId id="416" r:id="rId9"/>
    <p:sldId id="395" r:id="rId10"/>
    <p:sldId id="396" r:id="rId11"/>
    <p:sldId id="398" r:id="rId12"/>
    <p:sldId id="397" r:id="rId13"/>
    <p:sldId id="399" r:id="rId14"/>
    <p:sldId id="400" r:id="rId15"/>
    <p:sldId id="401" r:id="rId16"/>
    <p:sldId id="262" r:id="rId17"/>
    <p:sldId id="263" r:id="rId18"/>
    <p:sldId id="264" r:id="rId19"/>
    <p:sldId id="265" r:id="rId20"/>
    <p:sldId id="266" r:id="rId21"/>
    <p:sldId id="267" r:id="rId22"/>
    <p:sldId id="402" r:id="rId23"/>
    <p:sldId id="268" r:id="rId24"/>
    <p:sldId id="272" r:id="rId25"/>
    <p:sldId id="289" r:id="rId26"/>
    <p:sldId id="290" r:id="rId27"/>
    <p:sldId id="291" r:id="rId28"/>
    <p:sldId id="292" r:id="rId29"/>
    <p:sldId id="293" r:id="rId30"/>
    <p:sldId id="294" r:id="rId31"/>
    <p:sldId id="295" r:id="rId32"/>
    <p:sldId id="297" r:id="rId33"/>
    <p:sldId id="298" r:id="rId34"/>
    <p:sldId id="403" r:id="rId35"/>
    <p:sldId id="299" r:id="rId36"/>
    <p:sldId id="300" r:id="rId37"/>
    <p:sldId id="301" r:id="rId38"/>
    <p:sldId id="302" r:id="rId39"/>
    <p:sldId id="303" r:id="rId40"/>
    <p:sldId id="404" r:id="rId41"/>
    <p:sldId id="309" r:id="rId42"/>
    <p:sldId id="405" r:id="rId43"/>
    <p:sldId id="313" r:id="rId44"/>
    <p:sldId id="314" r:id="rId45"/>
    <p:sldId id="315" r:id="rId46"/>
    <p:sldId id="406" r:id="rId47"/>
    <p:sldId id="319" r:id="rId48"/>
    <p:sldId id="320" r:id="rId49"/>
    <p:sldId id="323" r:id="rId50"/>
    <p:sldId id="324" r:id="rId51"/>
    <p:sldId id="325" r:id="rId52"/>
    <p:sldId id="326" r:id="rId53"/>
    <p:sldId id="327" r:id="rId54"/>
    <p:sldId id="328" r:id="rId55"/>
    <p:sldId id="329" r:id="rId56"/>
    <p:sldId id="407" r:id="rId57"/>
    <p:sldId id="330" r:id="rId58"/>
    <p:sldId id="331" r:id="rId59"/>
    <p:sldId id="332" r:id="rId60"/>
    <p:sldId id="333" r:id="rId61"/>
    <p:sldId id="334" r:id="rId62"/>
    <p:sldId id="335" r:id="rId63"/>
    <p:sldId id="336" r:id="rId64"/>
    <p:sldId id="337" r:id="rId65"/>
    <p:sldId id="338" r:id="rId66"/>
    <p:sldId id="339" r:id="rId67"/>
    <p:sldId id="341" r:id="rId68"/>
    <p:sldId id="342" r:id="rId69"/>
    <p:sldId id="343" r:id="rId70"/>
    <p:sldId id="344" r:id="rId71"/>
    <p:sldId id="345" r:id="rId72"/>
    <p:sldId id="346" r:id="rId73"/>
    <p:sldId id="347" r:id="rId74"/>
    <p:sldId id="408" r:id="rId75"/>
    <p:sldId id="349" r:id="rId76"/>
    <p:sldId id="352" r:id="rId77"/>
    <p:sldId id="353" r:id="rId78"/>
    <p:sldId id="355" r:id="rId79"/>
    <p:sldId id="357" r:id="rId80"/>
    <p:sldId id="358" r:id="rId81"/>
    <p:sldId id="359" r:id="rId82"/>
    <p:sldId id="360" r:id="rId83"/>
    <p:sldId id="361" r:id="rId84"/>
    <p:sldId id="362" r:id="rId85"/>
    <p:sldId id="363" r:id="rId86"/>
    <p:sldId id="364" r:id="rId87"/>
    <p:sldId id="365" r:id="rId88"/>
    <p:sldId id="366" r:id="rId89"/>
    <p:sldId id="367" r:id="rId90"/>
    <p:sldId id="368" r:id="rId91"/>
    <p:sldId id="369" r:id="rId92"/>
    <p:sldId id="370" r:id="rId93"/>
    <p:sldId id="409" r:id="rId94"/>
    <p:sldId id="373" r:id="rId95"/>
    <p:sldId id="376" r:id="rId96"/>
    <p:sldId id="377" r:id="rId97"/>
    <p:sldId id="378" r:id="rId98"/>
    <p:sldId id="379" r:id="rId99"/>
    <p:sldId id="380" r:id="rId100"/>
    <p:sldId id="382" r:id="rId101"/>
    <p:sldId id="383" r:id="rId102"/>
    <p:sldId id="385" r:id="rId103"/>
    <p:sldId id="417" r:id="rId104"/>
    <p:sldId id="410" r:id="rId105"/>
    <p:sldId id="411" r:id="rId106"/>
    <p:sldId id="386" r:id="rId107"/>
    <p:sldId id="412" r:id="rId108"/>
    <p:sldId id="418" r:id="rId109"/>
    <p:sldId id="413" r:id="rId110"/>
    <p:sldId id="414" r:id="rId111"/>
    <p:sldId id="390" r:id="rId112"/>
    <p:sldId id="391" r:id="rId113"/>
    <p:sldId id="419" r:id="rId114"/>
    <p:sldId id="415" r:id="rId115"/>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3" autoAdjust="0"/>
    <p:restoredTop sz="93421" autoAdjust="0"/>
  </p:normalViewPr>
  <p:slideViewPr>
    <p:cSldViewPr>
      <p:cViewPr varScale="1">
        <p:scale>
          <a:sx n="69" d="100"/>
          <a:sy n="69" d="100"/>
        </p:scale>
        <p:origin x="-1356" y="-96"/>
      </p:cViewPr>
      <p:guideLst>
        <p:guide orient="horz" pos="2160"/>
        <p:guide pos="2880"/>
      </p:guideLst>
    </p:cSldViewPr>
  </p:slideViewPr>
  <p:outlineViewPr>
    <p:cViewPr varScale="1">
      <p:scale>
        <a:sx n="170" d="200"/>
        <a:sy n="170" d="200"/>
      </p:scale>
      <p:origin x="132" y="51966"/>
    </p:cViewPr>
  </p:outlineViewPr>
  <p:notesTextViewPr>
    <p:cViewPr>
      <p:scale>
        <a:sx n="100" d="100"/>
        <a:sy n="100" d="100"/>
      </p:scale>
      <p:origin x="0" y="0"/>
    </p:cViewPr>
  </p:notesTextViewPr>
  <p:sorterViewPr>
    <p:cViewPr>
      <p:scale>
        <a:sx n="150" d="100"/>
        <a:sy n="150" d="100"/>
      </p:scale>
      <p:origin x="0" y="55566"/>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While the newest portables are shipping with 802.11ac, be aware that, especially as portables are getting powerful enough to live longer useful lives, you may see a few previous standards built into devices in the wild.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35</a:t>
            </a:fld>
            <a:endParaRPr lang="en-GB" dirty="0"/>
          </a:p>
        </p:txBody>
      </p:sp>
    </p:spTree>
    <p:extLst>
      <p:ext uri="{BB962C8B-B14F-4D97-AF65-F5344CB8AC3E}">
        <p14:creationId xmlns:p14="http://schemas.microsoft.com/office/powerpoint/2010/main" val="3784034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Hardware switches or special Function key toggles enable you to switch features on and off, such as wireless networking, cellular networking, and Bluetooth. Toggle them off when in a scenario where battery life takes priority over networking.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36</a:t>
            </a:fld>
            <a:endParaRPr lang="en-GB" dirty="0"/>
          </a:p>
        </p:txBody>
      </p:sp>
    </p:spTree>
    <p:extLst>
      <p:ext uri="{BB962C8B-B14F-4D97-AF65-F5344CB8AC3E}">
        <p14:creationId xmlns:p14="http://schemas.microsoft.com/office/powerpoint/2010/main" val="1615777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462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B4BC1AA7-CAE5-46C6-AB0C-009640D0E91C}" type="slidenum">
              <a:rPr lang="en-GB" altLang="en-US">
                <a:solidFill>
                  <a:srgbClr val="000000"/>
                </a:solidFill>
              </a:rPr>
              <a:pPr eaLnBrk="1" hangingPunct="1"/>
              <a:t>43</a:t>
            </a:fld>
            <a:endParaRPr lang="en-GB" altLang="en-US" dirty="0">
              <a:solidFill>
                <a:srgbClr val="000000"/>
              </a:solidFill>
            </a:endParaRPr>
          </a:p>
        </p:txBody>
      </p:sp>
      <p:sp>
        <p:nvSpPr>
          <p:cNvPr id="15462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1E21C583-63E5-4776-8A00-B7489F45E45A}" type="slidenum">
              <a:rPr lang="en-GB" altLang="en-US" sz="1200">
                <a:solidFill>
                  <a:srgbClr val="000000"/>
                </a:solidFill>
              </a:rPr>
              <a:pPr algn="r" eaLnBrk="1" hangingPunct="1">
                <a:lnSpc>
                  <a:spcPct val="100000"/>
                </a:lnSpc>
              </a:pPr>
              <a:t>43</a:t>
            </a:fld>
            <a:endParaRPr lang="en-GB" altLang="en-US" sz="1200" dirty="0">
              <a:solidFill>
                <a:srgbClr val="000000"/>
              </a:solidFill>
            </a:endParaRPr>
          </a:p>
        </p:txBody>
      </p:sp>
      <p:sp>
        <p:nvSpPr>
          <p:cNvPr id="15462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54629"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758771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462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B4BC1AA7-CAE5-46C6-AB0C-009640D0E91C}" type="slidenum">
              <a:rPr lang="en-GB" altLang="en-US">
                <a:solidFill>
                  <a:srgbClr val="000000"/>
                </a:solidFill>
              </a:rPr>
              <a:pPr eaLnBrk="1" hangingPunct="1"/>
              <a:t>46</a:t>
            </a:fld>
            <a:endParaRPr lang="en-GB" altLang="en-US" dirty="0">
              <a:solidFill>
                <a:srgbClr val="000000"/>
              </a:solidFill>
            </a:endParaRPr>
          </a:p>
        </p:txBody>
      </p:sp>
      <p:sp>
        <p:nvSpPr>
          <p:cNvPr id="15462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1E21C583-63E5-4776-8A00-B7489F45E45A}" type="slidenum">
              <a:rPr lang="en-GB" altLang="en-US" sz="1200">
                <a:solidFill>
                  <a:srgbClr val="000000"/>
                </a:solidFill>
              </a:rPr>
              <a:pPr algn="r" eaLnBrk="1" hangingPunct="1">
                <a:lnSpc>
                  <a:spcPct val="100000"/>
                </a:lnSpc>
              </a:pPr>
              <a:t>46</a:t>
            </a:fld>
            <a:endParaRPr lang="en-GB" altLang="en-US" sz="1200" dirty="0">
              <a:solidFill>
                <a:srgbClr val="000000"/>
              </a:solidFill>
            </a:endParaRPr>
          </a:p>
        </p:txBody>
      </p:sp>
      <p:sp>
        <p:nvSpPr>
          <p:cNvPr id="15462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54629"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863418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6674"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602309D1-FFD1-477C-8C35-F48CB8E74562}" type="slidenum">
              <a:rPr lang="en-GB" altLang="en-US">
                <a:solidFill>
                  <a:srgbClr val="000000"/>
                </a:solidFill>
              </a:rPr>
              <a:pPr eaLnBrk="1" hangingPunct="1"/>
              <a:t>48</a:t>
            </a:fld>
            <a:endParaRPr lang="en-GB" altLang="en-US" dirty="0">
              <a:solidFill>
                <a:srgbClr val="000000"/>
              </a:solidFill>
            </a:endParaRPr>
          </a:p>
        </p:txBody>
      </p:sp>
      <p:sp>
        <p:nvSpPr>
          <p:cNvPr id="15667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E10B52D7-C0FE-46E9-A504-2B8E415689F0}" type="slidenum">
              <a:rPr lang="en-GB" altLang="en-US" sz="1200">
                <a:solidFill>
                  <a:srgbClr val="000000"/>
                </a:solidFill>
              </a:rPr>
              <a:pPr algn="r" eaLnBrk="1" hangingPunct="1">
                <a:lnSpc>
                  <a:spcPct val="100000"/>
                </a:lnSpc>
              </a:pPr>
              <a:t>48</a:t>
            </a:fld>
            <a:endParaRPr lang="en-GB" altLang="en-US" sz="1200" dirty="0">
              <a:solidFill>
                <a:srgbClr val="000000"/>
              </a:solidFill>
            </a:endParaRPr>
          </a:p>
        </p:txBody>
      </p:sp>
      <p:sp>
        <p:nvSpPr>
          <p:cNvPr id="156676"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56677"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249349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27C80223-3A17-4AB9-B0B4-1CE3F04EF18C}" type="slidenum">
              <a:rPr lang="en-GB" altLang="en-US">
                <a:solidFill>
                  <a:srgbClr val="000000"/>
                </a:solidFill>
              </a:rPr>
              <a:pPr eaLnBrk="1" hangingPunct="1"/>
              <a:t>49</a:t>
            </a:fld>
            <a:endParaRPr lang="en-GB" altLang="en-US" dirty="0">
              <a:solidFill>
                <a:srgbClr val="000000"/>
              </a:solidFill>
            </a:endParaRPr>
          </a:p>
        </p:txBody>
      </p:sp>
      <p:sp>
        <p:nvSpPr>
          <p:cNvPr id="15974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2C97A40F-9ACD-4302-B137-B95BE3BC3FD2}" type="slidenum">
              <a:rPr lang="en-GB" altLang="en-US" sz="1200">
                <a:solidFill>
                  <a:srgbClr val="000000"/>
                </a:solidFill>
              </a:rPr>
              <a:pPr algn="r" eaLnBrk="1" hangingPunct="1">
                <a:lnSpc>
                  <a:spcPct val="100000"/>
                </a:lnSpc>
              </a:pPr>
              <a:t>49</a:t>
            </a:fld>
            <a:endParaRPr lang="en-GB" altLang="en-US" sz="1200" dirty="0">
              <a:solidFill>
                <a:srgbClr val="000000"/>
              </a:solidFill>
            </a:endParaRPr>
          </a:p>
        </p:txBody>
      </p:sp>
      <p:sp>
        <p:nvSpPr>
          <p:cNvPr id="15974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59749"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altLang="en-US" dirty="0"/>
              <a:t>Today, only Li-Ion batteries are used, because that battery chemistry provides the highest energy density for the weight and has few problems.</a:t>
            </a:r>
          </a:p>
        </p:txBody>
      </p:sp>
    </p:spTree>
    <p:extLst>
      <p:ext uri="{BB962C8B-B14F-4D97-AF65-F5344CB8AC3E}">
        <p14:creationId xmlns:p14="http://schemas.microsoft.com/office/powerpoint/2010/main" val="4030106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077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40EE32ED-2AAE-4652-8EC4-4B19007ACCD2}" type="slidenum">
              <a:rPr lang="en-GB" altLang="en-US">
                <a:solidFill>
                  <a:srgbClr val="000000"/>
                </a:solidFill>
              </a:rPr>
              <a:pPr eaLnBrk="1" hangingPunct="1"/>
              <a:t>50</a:t>
            </a:fld>
            <a:endParaRPr lang="en-GB" altLang="en-US" dirty="0">
              <a:solidFill>
                <a:srgbClr val="000000"/>
              </a:solidFill>
            </a:endParaRPr>
          </a:p>
        </p:txBody>
      </p:sp>
      <p:sp>
        <p:nvSpPr>
          <p:cNvPr id="16077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C8EBD793-8033-4BB1-A380-BE99DF0D8FA7}" type="slidenum">
              <a:rPr lang="en-GB" altLang="en-US" sz="1200">
                <a:solidFill>
                  <a:srgbClr val="000000"/>
                </a:solidFill>
              </a:rPr>
              <a:pPr algn="r" eaLnBrk="1" hangingPunct="1">
                <a:lnSpc>
                  <a:spcPct val="100000"/>
                </a:lnSpc>
              </a:pPr>
              <a:t>50</a:t>
            </a:fld>
            <a:endParaRPr lang="en-GB" altLang="en-US" sz="1200" dirty="0">
              <a:solidFill>
                <a:srgbClr val="000000"/>
              </a:solidFill>
            </a:endParaRPr>
          </a:p>
        </p:txBody>
      </p:sp>
      <p:sp>
        <p:nvSpPr>
          <p:cNvPr id="160772"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0773"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721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794"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F2DAE930-8110-4EA3-92F5-4047F0602C4B}" type="slidenum">
              <a:rPr lang="en-GB" altLang="en-US">
                <a:solidFill>
                  <a:srgbClr val="000000"/>
                </a:solidFill>
              </a:rPr>
              <a:pPr eaLnBrk="1" hangingPunct="1"/>
              <a:t>51</a:t>
            </a:fld>
            <a:endParaRPr lang="en-GB" altLang="en-US" dirty="0">
              <a:solidFill>
                <a:srgbClr val="000000"/>
              </a:solidFill>
            </a:endParaRPr>
          </a:p>
        </p:txBody>
      </p:sp>
      <p:sp>
        <p:nvSpPr>
          <p:cNvPr id="16179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75774B58-6D93-4ABC-AD92-1B85DFAF0D21}" type="slidenum">
              <a:rPr lang="en-GB" altLang="en-US" sz="1200">
                <a:solidFill>
                  <a:srgbClr val="000000"/>
                </a:solidFill>
              </a:rPr>
              <a:pPr algn="r" eaLnBrk="1" hangingPunct="1">
                <a:lnSpc>
                  <a:spcPct val="100000"/>
                </a:lnSpc>
              </a:pPr>
              <a:t>51</a:t>
            </a:fld>
            <a:endParaRPr lang="en-GB" altLang="en-US" sz="1200" dirty="0">
              <a:solidFill>
                <a:srgbClr val="000000"/>
              </a:solidFill>
            </a:endParaRPr>
          </a:p>
        </p:txBody>
      </p:sp>
      <p:sp>
        <p:nvSpPr>
          <p:cNvPr id="161796"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1797"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956434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Tree>
    <p:extLst>
      <p:ext uri="{BB962C8B-B14F-4D97-AF65-F5344CB8AC3E}">
        <p14:creationId xmlns:p14="http://schemas.microsoft.com/office/powerpoint/2010/main" val="1646783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42"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7FE52CAE-8EF2-4070-9F9B-EEF3CD40AC0B}" type="slidenum">
              <a:rPr lang="en-GB" altLang="en-US">
                <a:solidFill>
                  <a:srgbClr val="000000"/>
                </a:solidFill>
              </a:rPr>
              <a:pPr eaLnBrk="1" hangingPunct="1"/>
              <a:t>53</a:t>
            </a:fld>
            <a:endParaRPr lang="en-GB" altLang="en-US" dirty="0">
              <a:solidFill>
                <a:srgbClr val="000000"/>
              </a:solidFill>
            </a:endParaRPr>
          </a:p>
        </p:txBody>
      </p:sp>
      <p:sp>
        <p:nvSpPr>
          <p:cNvPr id="16384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323D9D20-D39F-4EB0-9534-E66E186134F0}" type="slidenum">
              <a:rPr lang="en-GB" altLang="en-US" sz="1200">
                <a:solidFill>
                  <a:srgbClr val="000000"/>
                </a:solidFill>
              </a:rPr>
              <a:pPr algn="r" eaLnBrk="1" hangingPunct="1">
                <a:lnSpc>
                  <a:spcPct val="100000"/>
                </a:lnSpc>
              </a:pPr>
              <a:t>53</a:t>
            </a:fld>
            <a:endParaRPr lang="en-GB" altLang="en-US" sz="1200" dirty="0">
              <a:solidFill>
                <a:srgbClr val="000000"/>
              </a:solidFill>
            </a:endParaRPr>
          </a:p>
        </p:txBody>
      </p:sp>
      <p:sp>
        <p:nvSpPr>
          <p:cNvPr id="163844"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3845"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494956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233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D525D62C-B4AE-462C-9440-8F85BBCFD04D}" type="slidenum">
              <a:rPr lang="en-GB" altLang="en-US">
                <a:solidFill>
                  <a:srgbClr val="000000"/>
                </a:solidFill>
              </a:rPr>
              <a:pPr eaLnBrk="1" hangingPunct="1"/>
              <a:t>2</a:t>
            </a:fld>
            <a:endParaRPr lang="en-GB" altLang="en-US" dirty="0">
              <a:solidFill>
                <a:srgbClr val="000000"/>
              </a:solidFill>
            </a:endParaRPr>
          </a:p>
        </p:txBody>
      </p:sp>
      <p:sp>
        <p:nvSpPr>
          <p:cNvPr id="14233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A2CC8A73-0581-4764-8672-F157E4E2591D}" type="slidenum">
              <a:rPr lang="en-GB" altLang="en-US" sz="1200">
                <a:solidFill>
                  <a:srgbClr val="000000"/>
                </a:solidFill>
              </a:rPr>
              <a:pPr algn="r" eaLnBrk="1" hangingPunct="1">
                <a:lnSpc>
                  <a:spcPct val="100000"/>
                </a:lnSpc>
              </a:pPr>
              <a:t>2</a:t>
            </a:fld>
            <a:endParaRPr lang="en-GB" altLang="en-US" sz="1200" dirty="0">
              <a:solidFill>
                <a:srgbClr val="000000"/>
              </a:solidFill>
            </a:endParaRPr>
          </a:p>
        </p:txBody>
      </p:sp>
      <p:sp>
        <p:nvSpPr>
          <p:cNvPr id="142340"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42341" name="Text Box 3"/>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2324592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486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1FFED480-3FD4-456D-9323-FDC82714EC80}" type="slidenum">
              <a:rPr lang="en-GB" altLang="en-US">
                <a:solidFill>
                  <a:srgbClr val="000000"/>
                </a:solidFill>
              </a:rPr>
              <a:pPr eaLnBrk="1" hangingPunct="1"/>
              <a:t>54</a:t>
            </a:fld>
            <a:endParaRPr lang="en-GB" altLang="en-US" dirty="0">
              <a:solidFill>
                <a:srgbClr val="000000"/>
              </a:solidFill>
            </a:endParaRPr>
          </a:p>
        </p:txBody>
      </p:sp>
      <p:sp>
        <p:nvSpPr>
          <p:cNvPr id="16486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DD9CDF06-3891-473B-90CA-B86D23296AAE}" type="slidenum">
              <a:rPr lang="en-GB" altLang="en-US" sz="1200">
                <a:solidFill>
                  <a:srgbClr val="000000"/>
                </a:solidFill>
              </a:rPr>
              <a:pPr algn="r" eaLnBrk="1" hangingPunct="1">
                <a:lnSpc>
                  <a:spcPct val="100000"/>
                </a:lnSpc>
              </a:pPr>
              <a:t>54</a:t>
            </a:fld>
            <a:endParaRPr lang="en-GB" altLang="en-US" sz="1200" dirty="0">
              <a:solidFill>
                <a:srgbClr val="000000"/>
              </a:solidFill>
            </a:endParaRPr>
          </a:p>
        </p:txBody>
      </p:sp>
      <p:sp>
        <p:nvSpPr>
          <p:cNvPr id="16486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4869" name="Text Box 3"/>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latin typeface="Arial" panose="020B0604020202020204" pitchFamily="34" charset="0"/>
                <a:ea typeface="MS Gothic" pitchFamily="49" charset="-128"/>
              </a:rPr>
              <a:t>Don</a:t>
            </a:r>
            <a:r>
              <a:rPr lang="ja-JP" altLang="en-GB">
                <a:latin typeface="Arial" panose="020B0604020202020204" pitchFamily="34" charset="0"/>
                <a:ea typeface="MS Gothic" pitchFamily="49" charset="-128"/>
              </a:rPr>
              <a:t>’</a:t>
            </a:r>
            <a:r>
              <a:rPr lang="en-GB" altLang="ja-JP" dirty="0">
                <a:latin typeface="Arial" panose="020B0604020202020204" pitchFamily="34" charset="0"/>
                <a:ea typeface="MS Gothic" pitchFamily="49" charset="-128"/>
              </a:rPr>
              <a:t>t limit your perception of APM, ACPI, and Energy Star simply to laptops! Virtually all desktop systems also use the power management functions. </a:t>
            </a: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29660522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89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89055B00-F281-4307-9244-41C51B213677}" type="slidenum">
              <a:rPr lang="en-GB" altLang="en-US">
                <a:solidFill>
                  <a:srgbClr val="000000"/>
                </a:solidFill>
              </a:rPr>
              <a:pPr eaLnBrk="1" hangingPunct="1"/>
              <a:t>55</a:t>
            </a:fld>
            <a:endParaRPr lang="en-GB" altLang="en-US" dirty="0">
              <a:solidFill>
                <a:srgbClr val="000000"/>
              </a:solidFill>
            </a:endParaRPr>
          </a:p>
        </p:txBody>
      </p:sp>
      <p:sp>
        <p:nvSpPr>
          <p:cNvPr id="16589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0751EEDF-3D72-4A26-BD07-61FD2065CE7D}" type="slidenum">
              <a:rPr lang="en-GB" altLang="en-US" sz="1200">
                <a:solidFill>
                  <a:srgbClr val="000000"/>
                </a:solidFill>
              </a:rPr>
              <a:pPr algn="r" eaLnBrk="1" hangingPunct="1">
                <a:lnSpc>
                  <a:spcPct val="100000"/>
                </a:lnSpc>
              </a:pPr>
              <a:t>55</a:t>
            </a:fld>
            <a:endParaRPr lang="en-GB" altLang="en-US" sz="1200" dirty="0">
              <a:solidFill>
                <a:srgbClr val="000000"/>
              </a:solidFill>
            </a:endParaRPr>
          </a:p>
        </p:txBody>
      </p:sp>
      <p:sp>
        <p:nvSpPr>
          <p:cNvPr id="165892"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5893"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538410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89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89055B00-F281-4307-9244-41C51B213677}" type="slidenum">
              <a:rPr lang="en-GB" altLang="en-US">
                <a:solidFill>
                  <a:srgbClr val="000000"/>
                </a:solidFill>
              </a:rPr>
              <a:pPr eaLnBrk="1" hangingPunct="1"/>
              <a:t>56</a:t>
            </a:fld>
            <a:endParaRPr lang="en-GB" altLang="en-US" dirty="0">
              <a:solidFill>
                <a:srgbClr val="000000"/>
              </a:solidFill>
            </a:endParaRPr>
          </a:p>
        </p:txBody>
      </p:sp>
      <p:sp>
        <p:nvSpPr>
          <p:cNvPr id="165891"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0751EEDF-3D72-4A26-BD07-61FD2065CE7D}" type="slidenum">
              <a:rPr lang="en-GB" altLang="en-US" sz="1200">
                <a:solidFill>
                  <a:srgbClr val="000000"/>
                </a:solidFill>
              </a:rPr>
              <a:pPr algn="r" eaLnBrk="1" hangingPunct="1">
                <a:lnSpc>
                  <a:spcPct val="100000"/>
                </a:lnSpc>
              </a:pPr>
              <a:t>56</a:t>
            </a:fld>
            <a:endParaRPr lang="en-GB" altLang="en-US" sz="1200" dirty="0">
              <a:solidFill>
                <a:srgbClr val="000000"/>
              </a:solidFill>
            </a:endParaRPr>
          </a:p>
        </p:txBody>
      </p:sp>
      <p:sp>
        <p:nvSpPr>
          <p:cNvPr id="165892"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5893"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057635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6914"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5F0542F2-9AE2-4F55-B66D-2E371C0F3FB6}" type="slidenum">
              <a:rPr lang="en-GB" altLang="en-US">
                <a:solidFill>
                  <a:srgbClr val="000000"/>
                </a:solidFill>
              </a:rPr>
              <a:pPr eaLnBrk="1" hangingPunct="1"/>
              <a:t>57</a:t>
            </a:fld>
            <a:endParaRPr lang="en-GB" altLang="en-US" dirty="0">
              <a:solidFill>
                <a:srgbClr val="000000"/>
              </a:solidFill>
            </a:endParaRPr>
          </a:p>
        </p:txBody>
      </p:sp>
      <p:sp>
        <p:nvSpPr>
          <p:cNvPr id="16691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BDE19127-8B3C-4AE9-BB31-4EDB1E757D25}" type="slidenum">
              <a:rPr lang="en-GB" altLang="en-US" sz="1200">
                <a:solidFill>
                  <a:srgbClr val="000000"/>
                </a:solidFill>
              </a:rPr>
              <a:pPr algn="r" eaLnBrk="1" hangingPunct="1">
                <a:lnSpc>
                  <a:spcPct val="100000"/>
                </a:lnSpc>
              </a:pPr>
              <a:t>57</a:t>
            </a:fld>
            <a:endParaRPr lang="en-GB" altLang="en-US" sz="1200" dirty="0">
              <a:solidFill>
                <a:srgbClr val="000000"/>
              </a:solidFill>
            </a:endParaRPr>
          </a:p>
        </p:txBody>
      </p:sp>
      <p:sp>
        <p:nvSpPr>
          <p:cNvPr id="166916"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6917"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4048819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BEE4CA0E-3C1C-4D4B-B66D-36D4A1615830}" type="slidenum">
              <a:rPr lang="en-GB" altLang="en-US">
                <a:solidFill>
                  <a:srgbClr val="000000"/>
                </a:solidFill>
              </a:rPr>
              <a:pPr eaLnBrk="1" hangingPunct="1"/>
              <a:t>58</a:t>
            </a:fld>
            <a:endParaRPr lang="en-GB" altLang="en-US" dirty="0">
              <a:solidFill>
                <a:srgbClr val="000000"/>
              </a:solidFill>
            </a:endParaRPr>
          </a:p>
        </p:txBody>
      </p:sp>
      <p:sp>
        <p:nvSpPr>
          <p:cNvPr id="16793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F19399BC-F35A-451B-A7EA-B974E12641B1}" type="slidenum">
              <a:rPr lang="en-GB" altLang="en-US" sz="1200">
                <a:solidFill>
                  <a:srgbClr val="000000"/>
                </a:solidFill>
              </a:rPr>
              <a:pPr algn="r" eaLnBrk="1" hangingPunct="1">
                <a:lnSpc>
                  <a:spcPct val="100000"/>
                </a:lnSpc>
              </a:pPr>
              <a:t>58</a:t>
            </a:fld>
            <a:endParaRPr lang="en-GB" altLang="en-US" sz="1200" dirty="0">
              <a:solidFill>
                <a:srgbClr val="000000"/>
              </a:solidFill>
            </a:endParaRPr>
          </a:p>
        </p:txBody>
      </p:sp>
      <p:sp>
        <p:nvSpPr>
          <p:cNvPr id="167940"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7941"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037586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8962"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77DF00A6-4E10-497F-9C57-9A73F2D4D6E2}" type="slidenum">
              <a:rPr lang="en-GB" altLang="en-US">
                <a:solidFill>
                  <a:srgbClr val="000000"/>
                </a:solidFill>
              </a:rPr>
              <a:pPr eaLnBrk="1" hangingPunct="1"/>
              <a:t>62</a:t>
            </a:fld>
            <a:endParaRPr lang="en-GB" altLang="en-US" dirty="0">
              <a:solidFill>
                <a:srgbClr val="000000"/>
              </a:solidFill>
            </a:endParaRPr>
          </a:p>
        </p:txBody>
      </p:sp>
      <p:sp>
        <p:nvSpPr>
          <p:cNvPr id="16896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A26EF8BC-A5F6-48E1-9C6A-E640F6D491AD}" type="slidenum">
              <a:rPr lang="en-GB" altLang="en-US" sz="1200">
                <a:solidFill>
                  <a:srgbClr val="000000"/>
                </a:solidFill>
              </a:rPr>
              <a:pPr algn="r" eaLnBrk="1" hangingPunct="1">
                <a:lnSpc>
                  <a:spcPct val="100000"/>
                </a:lnSpc>
              </a:pPr>
              <a:t>62</a:t>
            </a:fld>
            <a:endParaRPr lang="en-GB" altLang="en-US" sz="1200" dirty="0">
              <a:solidFill>
                <a:srgbClr val="000000"/>
              </a:solidFill>
            </a:endParaRPr>
          </a:p>
        </p:txBody>
      </p:sp>
      <p:sp>
        <p:nvSpPr>
          <p:cNvPr id="168964"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8965"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3867593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98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ACA69ADF-B2E8-4301-A2B3-67190EB892C3}" type="slidenum">
              <a:rPr lang="en-GB" altLang="en-US">
                <a:solidFill>
                  <a:srgbClr val="000000"/>
                </a:solidFill>
              </a:rPr>
              <a:pPr eaLnBrk="1" hangingPunct="1"/>
              <a:t>70</a:t>
            </a:fld>
            <a:endParaRPr lang="en-GB" altLang="en-US" dirty="0">
              <a:solidFill>
                <a:srgbClr val="000000"/>
              </a:solidFill>
            </a:endParaRPr>
          </a:p>
        </p:txBody>
      </p:sp>
      <p:sp>
        <p:nvSpPr>
          <p:cNvPr id="16998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D88F19FD-7C85-4AD1-9894-F9A4850546EF}" type="slidenum">
              <a:rPr lang="en-GB" altLang="en-US" sz="1200">
                <a:solidFill>
                  <a:srgbClr val="000000"/>
                </a:solidFill>
              </a:rPr>
              <a:pPr algn="r" eaLnBrk="1" hangingPunct="1">
                <a:lnSpc>
                  <a:spcPct val="100000"/>
                </a:lnSpc>
              </a:pPr>
              <a:t>70</a:t>
            </a:fld>
            <a:endParaRPr lang="en-GB" altLang="en-US" sz="1200" dirty="0">
              <a:solidFill>
                <a:srgbClr val="000000"/>
              </a:solidFill>
            </a:endParaRPr>
          </a:p>
        </p:txBody>
      </p:sp>
      <p:sp>
        <p:nvSpPr>
          <p:cNvPr id="16998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69989"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2349893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101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B260F09D-322A-4EAD-926F-43FEFD9808A0}" type="slidenum">
              <a:rPr lang="en-GB" altLang="en-US">
                <a:solidFill>
                  <a:srgbClr val="000000"/>
                </a:solidFill>
              </a:rPr>
              <a:pPr eaLnBrk="1" hangingPunct="1"/>
              <a:t>71</a:t>
            </a:fld>
            <a:endParaRPr lang="en-GB" altLang="en-US" dirty="0">
              <a:solidFill>
                <a:srgbClr val="000000"/>
              </a:solidFill>
            </a:endParaRPr>
          </a:p>
        </p:txBody>
      </p:sp>
      <p:sp>
        <p:nvSpPr>
          <p:cNvPr id="171011" name="Text Box 2"/>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14290ADB-65D5-424C-8AC7-E070BD6E8098}" type="slidenum">
              <a:rPr lang="en-GB" altLang="en-US" sz="1200">
                <a:solidFill>
                  <a:srgbClr val="000000"/>
                </a:solidFill>
              </a:rPr>
              <a:pPr algn="r" eaLnBrk="1" hangingPunct="1">
                <a:lnSpc>
                  <a:spcPct val="100000"/>
                </a:lnSpc>
              </a:pPr>
              <a:t>71</a:t>
            </a:fld>
            <a:endParaRPr lang="en-GB" altLang="en-US" sz="1200" dirty="0">
              <a:solidFill>
                <a:srgbClr val="000000"/>
              </a:solidFill>
            </a:endParaRPr>
          </a:p>
        </p:txBody>
      </p:sp>
      <p:sp>
        <p:nvSpPr>
          <p:cNvPr id="171012" name="Text Box 3"/>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71013" name="Rectangle 4"/>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9598922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2034"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60CE2759-5860-4314-BF66-18E230D2AECF}" type="slidenum">
              <a:rPr lang="en-GB" altLang="en-US">
                <a:solidFill>
                  <a:srgbClr val="000000"/>
                </a:solidFill>
              </a:rPr>
              <a:pPr eaLnBrk="1" hangingPunct="1"/>
              <a:t>72</a:t>
            </a:fld>
            <a:endParaRPr lang="en-GB" altLang="en-US" dirty="0">
              <a:solidFill>
                <a:srgbClr val="000000"/>
              </a:solidFill>
            </a:endParaRPr>
          </a:p>
        </p:txBody>
      </p:sp>
      <p:sp>
        <p:nvSpPr>
          <p:cNvPr id="172035"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72036"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2191958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305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FA14F51C-7612-48CE-9EA0-27C471F88853}" type="slidenum">
              <a:rPr lang="en-GB" altLang="en-US">
                <a:solidFill>
                  <a:srgbClr val="000000"/>
                </a:solidFill>
              </a:rPr>
              <a:pPr eaLnBrk="1" hangingPunct="1"/>
              <a:t>73</a:t>
            </a:fld>
            <a:endParaRPr lang="en-GB" altLang="en-US" dirty="0">
              <a:solidFill>
                <a:srgbClr val="000000"/>
              </a:solidFill>
            </a:endParaRPr>
          </a:p>
        </p:txBody>
      </p:sp>
      <p:sp>
        <p:nvSpPr>
          <p:cNvPr id="17305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7306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509481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You may run into a recent term, </a:t>
            </a:r>
            <a:r>
              <a:rPr lang="en-US" sz="1200" b="0" i="1" u="none" strike="noStrike" kern="1200" baseline="0" dirty="0">
                <a:solidFill>
                  <a:srgbClr val="000000"/>
                </a:solidFill>
                <a:latin typeface="Times New Roman" pitchFamily="18" charset="0"/>
                <a:ea typeface="MS PGothic" pitchFamily="34" charset="-128"/>
                <a:cs typeface="ＭＳ Ｐゴシック" charset="0"/>
              </a:rPr>
              <a:t>laplet, </a:t>
            </a:r>
            <a:r>
              <a:rPr lang="en-US" sz="1200" b="0" i="0" u="none" strike="noStrike" kern="1200" baseline="0" dirty="0">
                <a:solidFill>
                  <a:srgbClr val="000000"/>
                </a:solidFill>
                <a:latin typeface="Times New Roman" pitchFamily="18" charset="0"/>
                <a:ea typeface="MS PGothic" pitchFamily="34" charset="-128"/>
                <a:cs typeface="ＭＳ Ｐゴシック" charset="0"/>
              </a:rPr>
              <a:t>which describes a hybrid device with a full desktop OS and laptop-level specs—all in a tablet form factor.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10</a:t>
            </a:fld>
            <a:endParaRPr lang="en-GB" dirty="0"/>
          </a:p>
        </p:txBody>
      </p:sp>
    </p:spTree>
    <p:extLst>
      <p:ext uri="{BB962C8B-B14F-4D97-AF65-F5344CB8AC3E}">
        <p14:creationId xmlns:p14="http://schemas.microsoft.com/office/powerpoint/2010/main" val="14722566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305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FA14F51C-7612-48CE-9EA0-27C471F88853}" type="slidenum">
              <a:rPr lang="en-GB" altLang="en-US">
                <a:solidFill>
                  <a:srgbClr val="000000"/>
                </a:solidFill>
              </a:rPr>
              <a:pPr eaLnBrk="1" hangingPunct="1"/>
              <a:t>74</a:t>
            </a:fld>
            <a:endParaRPr lang="en-GB" altLang="en-US" dirty="0">
              <a:solidFill>
                <a:srgbClr val="000000"/>
              </a:solidFill>
            </a:endParaRPr>
          </a:p>
        </p:txBody>
      </p:sp>
      <p:sp>
        <p:nvSpPr>
          <p:cNvPr id="17305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7306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810085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Always remove all electrical power from the laptop before removing or inserting memory. Disconnect the AC cord from the wall outlet. Take out the battery! Failure to disconnect from power can result in a fried laptop.</a:t>
            </a:r>
          </a:p>
          <a:p>
            <a:endParaRPr lang="en-US" altLang="en-US" dirty="0"/>
          </a:p>
        </p:txBody>
      </p:sp>
      <p:sp>
        <p:nvSpPr>
          <p:cNvPr id="17510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3B636A4C-BF93-41D6-B1E9-FB85DC418F2A}" type="slidenum">
              <a:rPr lang="en-GB" altLang="en-US">
                <a:solidFill>
                  <a:srgbClr val="000000"/>
                </a:solidFill>
              </a:rPr>
              <a:pPr eaLnBrk="1" hangingPunct="1"/>
              <a:t>81</a:t>
            </a:fld>
            <a:endParaRPr lang="en-GB" altLang="en-US" dirty="0">
              <a:solidFill>
                <a:srgbClr val="000000"/>
              </a:solidFill>
            </a:endParaRPr>
          </a:p>
        </p:txBody>
      </p:sp>
    </p:spTree>
    <p:extLst>
      <p:ext uri="{BB962C8B-B14F-4D97-AF65-F5344CB8AC3E}">
        <p14:creationId xmlns:p14="http://schemas.microsoft.com/office/powerpoint/2010/main" val="464482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613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1F1C517C-8360-455C-89B9-3F1038F5A7AE}" type="slidenum">
              <a:rPr lang="en-GB" altLang="en-US">
                <a:solidFill>
                  <a:srgbClr val="000000"/>
                </a:solidFill>
              </a:rPr>
              <a:pPr eaLnBrk="1" hangingPunct="1"/>
              <a:t>102</a:t>
            </a:fld>
            <a:endParaRPr lang="en-GB" altLang="en-US" dirty="0">
              <a:solidFill>
                <a:srgbClr val="000000"/>
              </a:solidFill>
            </a:endParaRPr>
          </a:p>
        </p:txBody>
      </p:sp>
      <p:sp>
        <p:nvSpPr>
          <p:cNvPr id="176131"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76132"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455778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613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1F1C517C-8360-455C-89B9-3F1038F5A7AE}" type="slidenum">
              <a:rPr lang="en-GB" altLang="en-US">
                <a:solidFill>
                  <a:srgbClr val="000000"/>
                </a:solidFill>
              </a:rPr>
              <a:pPr eaLnBrk="1" hangingPunct="1"/>
              <a:t>103</a:t>
            </a:fld>
            <a:endParaRPr lang="en-GB" altLang="en-US" dirty="0">
              <a:solidFill>
                <a:srgbClr val="000000"/>
              </a:solidFill>
            </a:endParaRPr>
          </a:p>
        </p:txBody>
      </p:sp>
      <p:sp>
        <p:nvSpPr>
          <p:cNvPr id="176131"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76132"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455778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613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1F1C517C-8360-455C-89B9-3F1038F5A7AE}" type="slidenum">
              <a:rPr lang="en-GB" altLang="en-US">
                <a:solidFill>
                  <a:srgbClr val="000000"/>
                </a:solidFill>
              </a:rPr>
              <a:pPr eaLnBrk="1" hangingPunct="1"/>
              <a:t>104</a:t>
            </a:fld>
            <a:endParaRPr lang="en-GB" altLang="en-US" dirty="0">
              <a:solidFill>
                <a:srgbClr val="000000"/>
              </a:solidFill>
            </a:endParaRPr>
          </a:p>
        </p:txBody>
      </p:sp>
      <p:sp>
        <p:nvSpPr>
          <p:cNvPr id="176131"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76132"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40178594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613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1F1C517C-8360-455C-89B9-3F1038F5A7AE}" type="slidenum">
              <a:rPr lang="en-GB" altLang="en-US">
                <a:solidFill>
                  <a:srgbClr val="000000"/>
                </a:solidFill>
              </a:rPr>
              <a:pPr eaLnBrk="1" hangingPunct="1"/>
              <a:t>105</a:t>
            </a:fld>
            <a:endParaRPr lang="en-GB" altLang="en-US" dirty="0">
              <a:solidFill>
                <a:srgbClr val="000000"/>
              </a:solidFill>
            </a:endParaRPr>
          </a:p>
        </p:txBody>
      </p:sp>
      <p:sp>
        <p:nvSpPr>
          <p:cNvPr id="176131"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76132"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5259723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9202"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B0DA1FA5-275B-4594-9EAA-9412A5143FCF}" type="slidenum">
              <a:rPr lang="en-GB" altLang="en-US">
                <a:solidFill>
                  <a:srgbClr val="000000"/>
                </a:solidFill>
              </a:rPr>
              <a:pPr eaLnBrk="1" hangingPunct="1"/>
              <a:t>111</a:t>
            </a:fld>
            <a:endParaRPr lang="en-GB" altLang="en-US" dirty="0">
              <a:solidFill>
                <a:srgbClr val="000000"/>
              </a:solidFill>
            </a:endParaRPr>
          </a:p>
        </p:txBody>
      </p:sp>
      <p:sp>
        <p:nvSpPr>
          <p:cNvPr id="179203"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79204"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31365987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022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133E105F-F92C-481E-B53F-9238E8ED98A8}" type="slidenum">
              <a:rPr lang="en-GB" altLang="en-US">
                <a:solidFill>
                  <a:srgbClr val="000000"/>
                </a:solidFill>
              </a:rPr>
              <a:pPr eaLnBrk="1" hangingPunct="1"/>
              <a:t>112</a:t>
            </a:fld>
            <a:endParaRPr lang="en-GB" altLang="en-US" dirty="0">
              <a:solidFill>
                <a:srgbClr val="000000"/>
              </a:solidFill>
            </a:endParaRPr>
          </a:p>
        </p:txBody>
      </p:sp>
      <p:sp>
        <p:nvSpPr>
          <p:cNvPr id="180227"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80228"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6755349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022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133E105F-F92C-481E-B53F-9238E8ED98A8}" type="slidenum">
              <a:rPr lang="en-GB" altLang="en-US">
                <a:solidFill>
                  <a:srgbClr val="000000"/>
                </a:solidFill>
              </a:rPr>
              <a:pPr eaLnBrk="1" hangingPunct="1"/>
              <a:t>113</a:t>
            </a:fld>
            <a:endParaRPr lang="en-GB" altLang="en-US" dirty="0">
              <a:solidFill>
                <a:srgbClr val="000000"/>
              </a:solidFill>
            </a:endParaRPr>
          </a:p>
        </p:txBody>
      </p:sp>
      <p:sp>
        <p:nvSpPr>
          <p:cNvPr id="180227"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80228"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26755349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022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133E105F-F92C-481E-B53F-9238E8ED98A8}" type="slidenum">
              <a:rPr lang="en-GB" altLang="en-US">
                <a:solidFill>
                  <a:srgbClr val="000000"/>
                </a:solidFill>
              </a:rPr>
              <a:pPr eaLnBrk="1" hangingPunct="1"/>
              <a:t>114</a:t>
            </a:fld>
            <a:endParaRPr lang="en-GB" altLang="en-US" dirty="0">
              <a:solidFill>
                <a:srgbClr val="000000"/>
              </a:solidFill>
            </a:endParaRPr>
          </a:p>
        </p:txBody>
      </p:sp>
      <p:sp>
        <p:nvSpPr>
          <p:cNvPr id="180227"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80228"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971034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u="none" strike="noStrike" kern="1200" baseline="0" dirty="0">
                <a:solidFill>
                  <a:srgbClr val="000000"/>
                </a:solidFill>
                <a:latin typeface="Times New Roman" pitchFamily="18" charset="0"/>
                <a:ea typeface="MS PGothic" pitchFamily="34" charset="-128"/>
                <a:cs typeface="ＭＳ Ｐゴシック" charset="0"/>
              </a:rPr>
              <a:t>Tablet PC </a:t>
            </a:r>
            <a:r>
              <a:rPr lang="en-US" sz="1200" b="0" i="0" u="none" strike="noStrike" kern="1200" baseline="0" dirty="0">
                <a:solidFill>
                  <a:srgbClr val="000000"/>
                </a:solidFill>
                <a:latin typeface="Times New Roman" pitchFamily="18" charset="0"/>
                <a:ea typeface="MS PGothic" pitchFamily="34" charset="-128"/>
                <a:cs typeface="ＭＳ Ｐゴシック" charset="0"/>
              </a:rPr>
              <a:t>is a Microsoft term (though you’ll rarely catch Microsoft using the term itself anymore) and is </a:t>
            </a:r>
            <a:r>
              <a:rPr lang="en-US" sz="1200" b="0" i="1" u="none" strike="noStrike" kern="1200" baseline="0" dirty="0">
                <a:solidFill>
                  <a:srgbClr val="000000"/>
                </a:solidFill>
                <a:latin typeface="Times New Roman" pitchFamily="18" charset="0"/>
                <a:ea typeface="MS PGothic" pitchFamily="34" charset="-128"/>
                <a:cs typeface="ＭＳ Ｐゴシック" charset="0"/>
              </a:rPr>
              <a:t>not </a:t>
            </a:r>
            <a:r>
              <a:rPr lang="en-US" sz="1200" b="0" i="0" u="none" strike="noStrike" kern="1200" baseline="0" dirty="0">
                <a:solidFill>
                  <a:srgbClr val="000000"/>
                </a:solidFill>
                <a:latin typeface="Times New Roman" pitchFamily="18" charset="0"/>
                <a:ea typeface="MS PGothic" pitchFamily="34" charset="-128"/>
                <a:cs typeface="ＭＳ Ｐゴシック" charset="0"/>
              </a:rPr>
              <a:t>the equivalent of a tablet such as the Apple iPad or Samsung Galaxy Tab. The latter devices derive from the mobile phone market.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12</a:t>
            </a:fld>
            <a:endParaRPr lang="en-GB" dirty="0"/>
          </a:p>
        </p:txBody>
      </p:sp>
    </p:spTree>
    <p:extLst>
      <p:ext uri="{BB962C8B-B14F-4D97-AF65-F5344CB8AC3E}">
        <p14:creationId xmlns:p14="http://schemas.microsoft.com/office/powerpoint/2010/main" val="560197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14</a:t>
            </a:fld>
            <a:endParaRPr lang="en-GB" dirty="0"/>
          </a:p>
        </p:txBody>
      </p:sp>
    </p:spTree>
    <p:extLst>
      <p:ext uri="{BB962C8B-B14F-4D97-AF65-F5344CB8AC3E}">
        <p14:creationId xmlns:p14="http://schemas.microsoft.com/office/powerpoint/2010/main" val="807132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In the past, it was common to accidentally “use” a touchpad with your palm while typing, so you may find some devices with a hardware switch or FN key combination for disabling the touchpad. More recent touchpads are usually capable of detecting and ignoring accidental input like this on their own.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20</a:t>
            </a:fld>
            <a:endParaRPr lang="en-GB" dirty="0"/>
          </a:p>
        </p:txBody>
      </p:sp>
    </p:spTree>
    <p:extLst>
      <p:ext uri="{BB962C8B-B14F-4D97-AF65-F5344CB8AC3E}">
        <p14:creationId xmlns:p14="http://schemas.microsoft.com/office/powerpoint/2010/main" val="3220671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38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2127C80C-6969-4200-9BFD-77C6C6CA63D6}" type="slidenum">
              <a:rPr lang="en-GB" altLang="en-US">
                <a:solidFill>
                  <a:srgbClr val="000000"/>
                </a:solidFill>
              </a:rPr>
              <a:pPr eaLnBrk="1" hangingPunct="1"/>
              <a:t>23</a:t>
            </a:fld>
            <a:endParaRPr lang="en-GB" altLang="en-US" dirty="0">
              <a:solidFill>
                <a:srgbClr val="000000"/>
              </a:solidFill>
            </a:endParaRPr>
          </a:p>
        </p:txBody>
      </p:sp>
      <p:sp>
        <p:nvSpPr>
          <p:cNvPr id="144387"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144388"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Laptop LCDs are the same in almost every way as desktop LCDs with a TFT screen, an inverter (if using a CCFL backlight), and a backlight (CCFL or LED). You know all about these screens from Chapter 19, “Display Technologies.” Expect questions about laptop displays, but know that they’re pretty much the same as desktop displays. The only major difference is that the LCD frame contains an antenna, and may contain a camera and microphone.</a:t>
            </a:r>
            <a:endParaRPr lang="en-US" altLang="en-US" dirty="0"/>
          </a:p>
        </p:txBody>
      </p:sp>
    </p:spTree>
    <p:extLst>
      <p:ext uri="{BB962C8B-B14F-4D97-AF65-F5344CB8AC3E}">
        <p14:creationId xmlns:p14="http://schemas.microsoft.com/office/powerpoint/2010/main" val="1993452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Although many laptops use the Function key method to cycle the monitor selections, that’s not always the case. You might have to pop into the Display applet or System Preferences to click a checkbox. Just be assured that if the laptop has a video output port, you can cycle through monitor choices!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30</a:t>
            </a:fld>
            <a:endParaRPr lang="en-GB" dirty="0"/>
          </a:p>
        </p:txBody>
      </p:sp>
    </p:spTree>
    <p:extLst>
      <p:ext uri="{BB962C8B-B14F-4D97-AF65-F5344CB8AC3E}">
        <p14:creationId xmlns:p14="http://schemas.microsoft.com/office/powerpoint/2010/main" val="31876345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34</a:t>
            </a:fld>
            <a:endParaRPr lang="en-GB" dirty="0"/>
          </a:p>
        </p:txBody>
      </p:sp>
    </p:spTree>
    <p:extLst>
      <p:ext uri="{BB962C8B-B14F-4D97-AF65-F5344CB8AC3E}">
        <p14:creationId xmlns:p14="http://schemas.microsoft.com/office/powerpoint/2010/main" val="2705409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975"/>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sz="4400" dirty="0"/>
              <a:t>Portable Computing</a:t>
            </a:r>
            <a:endParaRPr lang="en-US" sz="4400" dirty="0"/>
          </a:p>
        </p:txBody>
      </p:sp>
      <p:sp>
        <p:nvSpPr>
          <p:cNvPr id="6" name="Subtitle 5"/>
          <p:cNvSpPr>
            <a:spLocks noGrp="1"/>
          </p:cNvSpPr>
          <p:nvPr>
            <p:ph type="subTitle" idx="1"/>
          </p:nvPr>
        </p:nvSpPr>
        <p:spPr>
          <a:xfrm>
            <a:off x="1371600" y="2212848"/>
            <a:ext cx="6400800" cy="685800"/>
          </a:xfrm>
        </p:spPr>
        <p:txBody>
          <a:bodyPr/>
          <a:lstStyle/>
          <a:p>
            <a:r>
              <a:rPr lang="en-GB" altLang="en-US" sz="4000" dirty="0"/>
              <a:t>Chapter 24</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5653" y="3200400"/>
            <a:ext cx="4292695"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Taxonomy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Ultrabooks</a:t>
            </a:r>
          </a:p>
          <a:p>
            <a:pPr lvl="1"/>
            <a:r>
              <a:rPr lang="en-US" dirty="0"/>
              <a:t>These portable computers are thin, light, and powerful.</a:t>
            </a:r>
          </a:p>
          <a:p>
            <a:pPr lvl="1"/>
            <a:r>
              <a:rPr lang="en-US" dirty="0"/>
              <a:t>Intel has defined maximum dimensions (20-23mm thick) and minimum battery life (6 hours of HD video playback).</a:t>
            </a:r>
          </a:p>
          <a:p>
            <a:r>
              <a:rPr lang="en-US" dirty="0">
                <a:solidFill>
                  <a:srgbClr val="C00000"/>
                </a:solidFill>
              </a:rPr>
              <a:t>2-in-1s</a:t>
            </a:r>
          </a:p>
          <a:p>
            <a:pPr lvl="1"/>
            <a:r>
              <a:rPr lang="en-US" dirty="0"/>
              <a:t>Touchscreen computer combining laptop and tablet features</a:t>
            </a:r>
          </a:p>
          <a:p>
            <a:pPr lvl="1"/>
            <a:r>
              <a:rPr lang="en-US" dirty="0"/>
              <a:t>Many different form factors</a:t>
            </a:r>
          </a:p>
        </p:txBody>
      </p:sp>
    </p:spTree>
    <p:extLst>
      <p:ext uri="{BB962C8B-B14F-4D97-AF65-F5344CB8AC3E}">
        <p14:creationId xmlns:p14="http://schemas.microsoft.com/office/powerpoint/2010/main" val="235622606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sp>
        <p:nvSpPr>
          <p:cNvPr id="130051" name="Content Placeholder 2"/>
          <p:cNvSpPr>
            <a:spLocks noGrp="1"/>
          </p:cNvSpPr>
          <p:nvPr>
            <p:ph idx="1"/>
          </p:nvPr>
        </p:nvSpPr>
        <p:spPr/>
        <p:txBody>
          <a:bodyPr/>
          <a:lstStyle/>
          <a:p>
            <a:r>
              <a:rPr lang="en-US" altLang="en-US" dirty="0"/>
              <a:t>Integral parts</a:t>
            </a:r>
          </a:p>
          <a:p>
            <a:pPr lvl="1"/>
            <a:r>
              <a:rPr lang="en-US" altLang="en-US" dirty="0"/>
              <a:t>Some components require a complete teardown of the system. </a:t>
            </a:r>
          </a:p>
          <a:p>
            <a:pPr lvl="2"/>
            <a:r>
              <a:rPr lang="en-US" altLang="en-US" dirty="0"/>
              <a:t>Screen, DC jack, touchpad, and system board</a:t>
            </a:r>
          </a:p>
          <a:p>
            <a:pPr lvl="1"/>
            <a:r>
              <a:rPr lang="en-US" altLang="en-US" dirty="0"/>
              <a:t>Portables open in two different ways, depending on the manufacturer.</a:t>
            </a:r>
          </a:p>
          <a:p>
            <a:pPr lvl="2"/>
            <a:r>
              <a:rPr lang="en-US" altLang="en-US" dirty="0"/>
              <a:t>Peel away layers from the top down, through the keyboard, or from the bottom up, through the base. Either direction requires careful attention to detail, part connectivity, and locations. </a:t>
            </a:r>
          </a:p>
          <a:p>
            <a:pPr lvl="2"/>
            <a:r>
              <a:rPr lang="en-US" altLang="en-US" dirty="0"/>
              <a:t>You’ll need a system to keep track of the dozens of tiny screws.</a:t>
            </a:r>
          </a:p>
        </p:txBody>
      </p:sp>
    </p:spTree>
    <p:extLst>
      <p:ext uri="{BB962C8B-B14F-4D97-AF65-F5344CB8AC3E}">
        <p14:creationId xmlns:p14="http://schemas.microsoft.com/office/powerpoint/2010/main" val="20879167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sp>
        <p:nvSpPr>
          <p:cNvPr id="131075" name="Content Placeholder 2"/>
          <p:cNvSpPr>
            <a:spLocks noGrp="1"/>
          </p:cNvSpPr>
          <p:nvPr>
            <p:ph idx="1"/>
          </p:nvPr>
        </p:nvSpPr>
        <p:spPr/>
        <p:txBody>
          <a:bodyPr/>
          <a:lstStyle/>
          <a:p>
            <a:r>
              <a:rPr lang="en-US" altLang="en-US" dirty="0"/>
              <a:t>Detach the screen from the main chassis of the portable.</a:t>
            </a:r>
          </a:p>
          <a:p>
            <a:pPr lvl="1"/>
            <a:r>
              <a:rPr lang="en-US" altLang="en-US" dirty="0"/>
              <a:t>Pay attention to the connection points for the data stream to the monitor and the antenna in the frame of the display.</a:t>
            </a:r>
          </a:p>
          <a:p>
            <a:r>
              <a:rPr lang="en-US" altLang="en-US" dirty="0"/>
              <a:t>Once you have the portable stripped down, replace defunct component and then begin building it back up.</a:t>
            </a:r>
          </a:p>
          <a:p>
            <a:pPr lvl="1"/>
            <a:r>
              <a:rPr lang="en-US" altLang="en-US" dirty="0"/>
              <a:t>Pay incredibly careful attention to getting data cables reconnected properly as you rebuild.</a:t>
            </a:r>
          </a:p>
        </p:txBody>
      </p:sp>
    </p:spTree>
    <p:extLst>
      <p:ext uri="{BB962C8B-B14F-4D97-AF65-F5344CB8AC3E}">
        <p14:creationId xmlns:p14="http://schemas.microsoft.com/office/powerpoint/2010/main" val="426209658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lstStyle/>
          <a:p>
            <a:r>
              <a:rPr lang="en-GB" altLang="en-US" dirty="0"/>
              <a:t>Troubleshooting Portable </a:t>
            </a:r>
            <a:br>
              <a:rPr lang="en-GB" altLang="en-US" dirty="0"/>
            </a:br>
            <a:r>
              <a:rPr lang="en-GB" altLang="en-US" dirty="0"/>
              <a:t>Computers</a:t>
            </a:r>
            <a:endParaRPr lang="en-US" altLang="en-US" dirty="0"/>
          </a:p>
        </p:txBody>
      </p:sp>
      <p:sp>
        <p:nvSpPr>
          <p:cNvPr id="133123" name="Text Placeholder 4"/>
          <p:cNvSpPr>
            <a:spLocks noGrp="1"/>
          </p:cNvSpPr>
          <p:nvPr>
            <p:ph idx="1"/>
          </p:nvPr>
        </p:nvSpPr>
        <p:spPr/>
        <p:txBody>
          <a:bodyPr/>
          <a:lstStyle/>
          <a:p>
            <a:r>
              <a:rPr lang="en-US" dirty="0"/>
              <a:t>Many of the troubleshooting techniques for desktop systems can be applied to laptops.</a:t>
            </a:r>
          </a:p>
          <a:p>
            <a:pPr lvl="1"/>
            <a:r>
              <a:rPr lang="en-US" altLang="en-US" dirty="0"/>
              <a:t>Take the proper precautions before and during disassembly. </a:t>
            </a:r>
          </a:p>
          <a:p>
            <a:pPr lvl="1"/>
            <a:r>
              <a:rPr lang="en-US" altLang="en-US" dirty="0"/>
              <a:t>Use the proper hand tools.</a:t>
            </a:r>
          </a:p>
          <a:p>
            <a:pPr lvl="1"/>
            <a:r>
              <a:rPr lang="en-US" altLang="en-US" dirty="0"/>
              <a:t>Document, label, and organize each plastic part and screw location for reassembly.</a:t>
            </a:r>
          </a:p>
          <a:p>
            <a:r>
              <a:rPr lang="en-US" altLang="en-US" dirty="0"/>
              <a:t>Some laptop-specific procedures apply.</a:t>
            </a:r>
            <a:endParaRPr lang="en-GB" altLang="en-US" dirty="0"/>
          </a:p>
        </p:txBody>
      </p:sp>
    </p:spTree>
    <p:extLst>
      <p:ext uri="{BB962C8B-B14F-4D97-AF65-F5344CB8AC3E}">
        <p14:creationId xmlns:p14="http://schemas.microsoft.com/office/powerpoint/2010/main" val="358571514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lstStyle/>
          <a:p>
            <a:r>
              <a:rPr lang="en-GB" altLang="en-US" dirty="0"/>
              <a:t>Power and Performance</a:t>
            </a:r>
            <a:endParaRPr lang="en-US" altLang="en-US" dirty="0"/>
          </a:p>
        </p:txBody>
      </p:sp>
      <p:sp>
        <p:nvSpPr>
          <p:cNvPr id="133123" name="Text Placeholder 4"/>
          <p:cNvSpPr>
            <a:spLocks noGrp="1"/>
          </p:cNvSpPr>
          <p:nvPr>
            <p:ph idx="1"/>
          </p:nvPr>
        </p:nvSpPr>
        <p:spPr/>
        <p:txBody>
          <a:bodyPr/>
          <a:lstStyle/>
          <a:p>
            <a:r>
              <a:rPr lang="en-GB" altLang="en-US" dirty="0"/>
              <a:t>Laptop won</a:t>
            </a:r>
            <a:r>
              <a:rPr lang="en-US" altLang="en-US" dirty="0"/>
              <a:t>’</a:t>
            </a:r>
            <a:r>
              <a:rPr lang="en-GB" altLang="ja-JP" dirty="0"/>
              <a:t>t power on.</a:t>
            </a:r>
            <a:endParaRPr lang="en-US" altLang="ja-JP" dirty="0"/>
          </a:p>
          <a:p>
            <a:pPr lvl="1"/>
            <a:r>
              <a:rPr lang="en-GB" altLang="en-US" dirty="0"/>
              <a:t>Verify the outlet is good.</a:t>
            </a:r>
            <a:endParaRPr lang="en-US" altLang="en-US" dirty="0"/>
          </a:p>
          <a:p>
            <a:pPr lvl="1"/>
            <a:r>
              <a:rPr lang="en-GB" altLang="en-US" dirty="0"/>
              <a:t>Verify the AC adapter is good.</a:t>
            </a:r>
            <a:endParaRPr lang="en-US" altLang="en-US" dirty="0"/>
          </a:p>
          <a:p>
            <a:pPr lvl="1"/>
            <a:r>
              <a:rPr lang="en-GB" altLang="en-US" dirty="0"/>
              <a:t>Remove all peripherals.</a:t>
            </a:r>
          </a:p>
          <a:p>
            <a:r>
              <a:rPr lang="en-US" altLang="en-US" dirty="0"/>
              <a:t>You notice poor performance.</a:t>
            </a:r>
          </a:p>
          <a:p>
            <a:pPr lvl="1"/>
            <a:r>
              <a:rPr lang="en-US" altLang="en-US" dirty="0"/>
              <a:t>Check Task Manager (Windows) or Activity Monitor (Mac OS X).</a:t>
            </a:r>
          </a:p>
          <a:p>
            <a:pPr lvl="1"/>
            <a:r>
              <a:rPr lang="en-US" altLang="en-US" dirty="0"/>
              <a:t>Perform a hard reboot.</a:t>
            </a:r>
          </a:p>
          <a:p>
            <a:pPr lvl="2"/>
            <a:r>
              <a:rPr lang="en-US" altLang="en-US" dirty="0"/>
              <a:t>Hold power button down for ten seconds.</a:t>
            </a:r>
            <a:endParaRPr lang="en-GB" altLang="en-US" dirty="0"/>
          </a:p>
        </p:txBody>
      </p:sp>
    </p:spTree>
    <p:extLst>
      <p:ext uri="{BB962C8B-B14F-4D97-AF65-F5344CB8AC3E}">
        <p14:creationId xmlns:p14="http://schemas.microsoft.com/office/powerpoint/2010/main" val="351178249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lstStyle/>
          <a:p>
            <a:r>
              <a:rPr lang="en-GB" altLang="en-US" dirty="0"/>
              <a:t>Power and Performance (</a:t>
            </a:r>
            <a:r>
              <a:rPr lang="en-GB" altLang="en-US" i="1" dirty="0"/>
              <a:t>continued</a:t>
            </a:r>
            <a:r>
              <a:rPr lang="en-GB" altLang="en-US" dirty="0"/>
              <a:t>)</a:t>
            </a:r>
            <a:endParaRPr lang="en-US" altLang="en-US" dirty="0"/>
          </a:p>
        </p:txBody>
      </p:sp>
      <p:sp>
        <p:nvSpPr>
          <p:cNvPr id="133123" name="Text Placeholder 4"/>
          <p:cNvSpPr>
            <a:spLocks noGrp="1"/>
          </p:cNvSpPr>
          <p:nvPr>
            <p:ph idx="1"/>
          </p:nvPr>
        </p:nvSpPr>
        <p:spPr/>
        <p:txBody>
          <a:bodyPr/>
          <a:lstStyle/>
          <a:p>
            <a:r>
              <a:rPr lang="en-US" altLang="en-US" dirty="0"/>
              <a:t>Battery issues</a:t>
            </a:r>
          </a:p>
          <a:p>
            <a:pPr lvl="1"/>
            <a:r>
              <a:rPr lang="en-US" altLang="en-US" dirty="0">
                <a:solidFill>
                  <a:srgbClr val="C00000"/>
                </a:solidFill>
              </a:rPr>
              <a:t>Swollen battery </a:t>
            </a:r>
            <a:r>
              <a:rPr lang="en-US" altLang="en-US" dirty="0"/>
              <a:t>symptoms include:</a:t>
            </a:r>
          </a:p>
          <a:p>
            <a:pPr lvl="2"/>
            <a:r>
              <a:rPr lang="en-US" altLang="en-US" dirty="0"/>
              <a:t>A laptop that doesn’t sit right on hard surfaces</a:t>
            </a:r>
          </a:p>
          <a:p>
            <a:pPr lvl="2"/>
            <a:r>
              <a:rPr lang="en-US" altLang="en-US" dirty="0"/>
              <a:t>A screen that doesn’t sit flush when closed</a:t>
            </a:r>
          </a:p>
          <a:p>
            <a:pPr lvl="2"/>
            <a:r>
              <a:rPr lang="en-US" altLang="en-US" dirty="0"/>
              <a:t>Problems with input devices or visibly deformed case</a:t>
            </a:r>
          </a:p>
          <a:p>
            <a:pPr lvl="1"/>
            <a:r>
              <a:rPr lang="en-US" altLang="en-US" dirty="0"/>
              <a:t>The cause of a swollen battery is overcharging.</a:t>
            </a:r>
          </a:p>
          <a:p>
            <a:pPr lvl="1"/>
            <a:r>
              <a:rPr lang="en-US" altLang="en-US" dirty="0"/>
              <a:t>Check AC adapter or replace with known good battery if battery is not charging.</a:t>
            </a:r>
            <a:endParaRPr lang="en-GB" altLang="en-US" dirty="0"/>
          </a:p>
        </p:txBody>
      </p:sp>
    </p:spTree>
    <p:extLst>
      <p:ext uri="{BB962C8B-B14F-4D97-AF65-F5344CB8AC3E}">
        <p14:creationId xmlns:p14="http://schemas.microsoft.com/office/powerpoint/2010/main" val="175260980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3"/>
          <p:cNvSpPr>
            <a:spLocks noGrp="1"/>
          </p:cNvSpPr>
          <p:nvPr>
            <p:ph type="title"/>
          </p:nvPr>
        </p:nvSpPr>
        <p:spPr/>
        <p:txBody>
          <a:bodyPr/>
          <a:lstStyle/>
          <a:p>
            <a:r>
              <a:rPr lang="en-GB" altLang="en-US" dirty="0"/>
              <a:t>Power and Performance (</a:t>
            </a:r>
            <a:r>
              <a:rPr lang="en-GB" altLang="en-US" i="1" dirty="0"/>
              <a:t>continued</a:t>
            </a:r>
            <a:r>
              <a:rPr lang="en-GB" altLang="en-US" dirty="0"/>
              <a:t>)</a:t>
            </a:r>
            <a:endParaRPr lang="en-US" altLang="en-US" dirty="0"/>
          </a:p>
        </p:txBody>
      </p:sp>
      <p:sp>
        <p:nvSpPr>
          <p:cNvPr id="133123" name="Text Placeholder 4"/>
          <p:cNvSpPr>
            <a:spLocks noGrp="1"/>
          </p:cNvSpPr>
          <p:nvPr>
            <p:ph idx="1"/>
          </p:nvPr>
        </p:nvSpPr>
        <p:spPr/>
        <p:txBody>
          <a:bodyPr/>
          <a:lstStyle/>
          <a:p>
            <a:r>
              <a:rPr lang="en-US" altLang="en-US" dirty="0"/>
              <a:t>Overheating</a:t>
            </a:r>
          </a:p>
          <a:p>
            <a:pPr lvl="1"/>
            <a:r>
              <a:rPr lang="en-US" altLang="en-US" dirty="0"/>
              <a:t>Be alert to any device that is hot to the touch.</a:t>
            </a:r>
          </a:p>
          <a:p>
            <a:pPr lvl="1"/>
            <a:r>
              <a:rPr lang="en-US" altLang="en-US" dirty="0"/>
              <a:t>Power the device down and remove the battery to cool.</a:t>
            </a:r>
          </a:p>
          <a:p>
            <a:pPr lvl="1"/>
            <a:r>
              <a:rPr lang="en-US" altLang="en-US" dirty="0"/>
              <a:t>Know when to expect a hot device.</a:t>
            </a:r>
          </a:p>
          <a:p>
            <a:pPr lvl="2"/>
            <a:r>
              <a:rPr lang="en-US" altLang="en-US" dirty="0"/>
              <a:t>When system is busy or charging</a:t>
            </a:r>
            <a:endParaRPr lang="en-GB" altLang="en-US" dirty="0"/>
          </a:p>
        </p:txBody>
      </p:sp>
    </p:spTree>
    <p:extLst>
      <p:ext uri="{BB962C8B-B14F-4D97-AF65-F5344CB8AC3E}">
        <p14:creationId xmlns:p14="http://schemas.microsoft.com/office/powerpoint/2010/main" val="425668225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r>
              <a:rPr lang="en-GB" altLang="en-US" dirty="0"/>
              <a:t>Components</a:t>
            </a:r>
            <a:endParaRPr lang="en-US" altLang="en-US" dirty="0"/>
          </a:p>
        </p:txBody>
      </p:sp>
      <p:sp>
        <p:nvSpPr>
          <p:cNvPr id="134147" name="Content Placeholder 2"/>
          <p:cNvSpPr>
            <a:spLocks noGrp="1"/>
          </p:cNvSpPr>
          <p:nvPr>
            <p:ph idx="1"/>
          </p:nvPr>
        </p:nvSpPr>
        <p:spPr/>
        <p:txBody>
          <a:bodyPr/>
          <a:lstStyle/>
          <a:p>
            <a:r>
              <a:rPr lang="en-US" altLang="en-US" dirty="0"/>
              <a:t>Display problems </a:t>
            </a:r>
          </a:p>
          <a:p>
            <a:pPr lvl="1"/>
            <a:r>
              <a:rPr lang="en-US" altLang="en-US" dirty="0"/>
              <a:t>Make sure the display is turned on.</a:t>
            </a:r>
          </a:p>
          <a:p>
            <a:pPr lvl="1"/>
            <a:r>
              <a:rPr lang="en-US" altLang="en-US" dirty="0"/>
              <a:t>Press the FN key and the key to activate the screen.</a:t>
            </a:r>
          </a:p>
          <a:p>
            <a:pPr lvl="1"/>
            <a:r>
              <a:rPr lang="en-US" altLang="en-US" dirty="0"/>
              <a:t>Check the LCD cutoff switch.</a:t>
            </a:r>
          </a:p>
          <a:p>
            <a:pPr lvl="1"/>
            <a:r>
              <a:rPr lang="en-US" altLang="en-US" dirty="0"/>
              <a:t>If laptop display is dim, you may have lost an inverter.</a:t>
            </a:r>
          </a:p>
          <a:p>
            <a:pPr lvl="2"/>
            <a:r>
              <a:rPr lang="en-US" altLang="en-US" dirty="0"/>
              <a:t>Usually makes loud hum and popping noise when  the inverter fails</a:t>
            </a:r>
          </a:p>
        </p:txBody>
      </p:sp>
    </p:spTree>
    <p:extLst>
      <p:ext uri="{BB962C8B-B14F-4D97-AF65-F5344CB8AC3E}">
        <p14:creationId xmlns:p14="http://schemas.microsoft.com/office/powerpoint/2010/main" val="264192917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r>
              <a:rPr lang="en-GB" altLang="en-US" dirty="0"/>
              <a:t>Components (</a:t>
            </a:r>
            <a:r>
              <a:rPr lang="en-GB" altLang="en-US" i="1" dirty="0"/>
              <a:t>continued</a:t>
            </a:r>
            <a:r>
              <a:rPr lang="en-GB" altLang="en-US" dirty="0"/>
              <a:t>)</a:t>
            </a:r>
            <a:endParaRPr lang="en-US" altLang="en-US" dirty="0"/>
          </a:p>
        </p:txBody>
      </p:sp>
      <p:sp>
        <p:nvSpPr>
          <p:cNvPr id="134147" name="Content Placeholder 2"/>
          <p:cNvSpPr>
            <a:spLocks noGrp="1"/>
          </p:cNvSpPr>
          <p:nvPr>
            <p:ph idx="1"/>
          </p:nvPr>
        </p:nvSpPr>
        <p:spPr/>
        <p:txBody>
          <a:bodyPr/>
          <a:lstStyle/>
          <a:p>
            <a:r>
              <a:rPr lang="en-US" altLang="en-US" dirty="0"/>
              <a:t>Display problems </a:t>
            </a:r>
          </a:p>
          <a:p>
            <a:pPr lvl="1"/>
            <a:r>
              <a:rPr lang="en-US" altLang="en-US" dirty="0"/>
              <a:t>If a display won’t come on, try an external monitor.</a:t>
            </a:r>
          </a:p>
          <a:p>
            <a:pPr lvl="1"/>
            <a:r>
              <a:rPr lang="en-US" altLang="en-US" dirty="0"/>
              <a:t>With a flickering display, crank up the brightness or replace the laptop.</a:t>
            </a:r>
          </a:p>
          <a:p>
            <a:pPr lvl="1"/>
            <a:r>
              <a:rPr lang="en-US" altLang="en-US" dirty="0"/>
              <a:t>If screen orientation doesn’t change when rotated, auto-rotation may be disabled.</a:t>
            </a:r>
          </a:p>
        </p:txBody>
      </p:sp>
    </p:spTree>
    <p:extLst>
      <p:ext uri="{BB962C8B-B14F-4D97-AF65-F5344CB8AC3E}">
        <p14:creationId xmlns:p14="http://schemas.microsoft.com/office/powerpoint/2010/main" val="369885098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r>
              <a:rPr lang="en-GB" altLang="en-US" dirty="0"/>
              <a:t>Components (</a:t>
            </a:r>
            <a:r>
              <a:rPr lang="en-GB" altLang="en-US" i="1" dirty="0"/>
              <a:t>continued</a:t>
            </a:r>
            <a:r>
              <a:rPr lang="en-GB" altLang="en-US" dirty="0"/>
              <a:t>)</a:t>
            </a:r>
            <a:endParaRPr lang="en-US" altLang="en-US" dirty="0"/>
          </a:p>
        </p:txBody>
      </p:sp>
      <p:sp>
        <p:nvSpPr>
          <p:cNvPr id="134147" name="Content Placeholder 2"/>
          <p:cNvSpPr>
            <a:spLocks noGrp="1"/>
          </p:cNvSpPr>
          <p:nvPr>
            <p:ph idx="1"/>
          </p:nvPr>
        </p:nvSpPr>
        <p:spPr/>
        <p:txBody>
          <a:bodyPr/>
          <a:lstStyle/>
          <a:p>
            <a:r>
              <a:rPr lang="en-US" altLang="en-US" dirty="0"/>
              <a:t>Problems with wireless devices (Bluetooth, Wi-Fi, Mobile Broadband, NFC, or GPS) </a:t>
            </a:r>
          </a:p>
          <a:p>
            <a:pPr lvl="1"/>
            <a:r>
              <a:rPr lang="en-US" altLang="en-US" dirty="0"/>
              <a:t>Check the physical switch that toggles the internal wireless adapter.</a:t>
            </a:r>
          </a:p>
          <a:p>
            <a:pPr lvl="1"/>
            <a:r>
              <a:rPr lang="en-US" altLang="en-US" dirty="0"/>
              <a:t>Also check notification area for airplane icon.</a:t>
            </a:r>
          </a:p>
          <a:p>
            <a:pPr lvl="1"/>
            <a:r>
              <a:rPr lang="en-US" altLang="en-US" dirty="0"/>
              <a:t>Dead wireless could mean disconnected antenna if tech has recently removed laptop display.</a:t>
            </a:r>
          </a:p>
          <a:p>
            <a:pPr lvl="1"/>
            <a:r>
              <a:rPr lang="en-US" altLang="en-US" dirty="0"/>
              <a:t>Try special key combination to toggle wireless or Bluetooth adapter, or airplane mode.</a:t>
            </a:r>
          </a:p>
        </p:txBody>
      </p:sp>
    </p:spTree>
    <p:extLst>
      <p:ext uri="{BB962C8B-B14F-4D97-AF65-F5344CB8AC3E}">
        <p14:creationId xmlns:p14="http://schemas.microsoft.com/office/powerpoint/2010/main" val="307608125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r>
              <a:rPr lang="en-GB" altLang="en-US" dirty="0"/>
              <a:t>Components (</a:t>
            </a:r>
            <a:r>
              <a:rPr lang="en-GB" altLang="en-US" i="1" dirty="0"/>
              <a:t>continued</a:t>
            </a:r>
            <a:r>
              <a:rPr lang="en-GB" altLang="en-US" dirty="0"/>
              <a:t>)</a:t>
            </a:r>
            <a:endParaRPr lang="en-US" altLang="en-US" dirty="0"/>
          </a:p>
        </p:txBody>
      </p:sp>
      <p:sp>
        <p:nvSpPr>
          <p:cNvPr id="134147" name="Content Placeholder 2"/>
          <p:cNvSpPr>
            <a:spLocks noGrp="1"/>
          </p:cNvSpPr>
          <p:nvPr>
            <p:ph idx="1"/>
          </p:nvPr>
        </p:nvSpPr>
        <p:spPr/>
        <p:txBody>
          <a:bodyPr/>
          <a:lstStyle/>
          <a:p>
            <a:r>
              <a:rPr lang="en-US" altLang="en-US" dirty="0"/>
              <a:t>Problems with wireless devices</a:t>
            </a:r>
          </a:p>
          <a:p>
            <a:pPr lvl="1"/>
            <a:r>
              <a:rPr lang="en-US" altLang="en-US" dirty="0"/>
              <a:t>You might be out of range or at the edge of range.</a:t>
            </a:r>
          </a:p>
          <a:p>
            <a:pPr lvl="1"/>
            <a:r>
              <a:rPr lang="en-US" altLang="en-US" dirty="0"/>
              <a:t>Remember the Bluetooth pairing process requires action on both devices to succeed.</a:t>
            </a:r>
          </a:p>
          <a:p>
            <a:pPr lvl="1"/>
            <a:r>
              <a:rPr lang="en-US" altLang="en-US" dirty="0"/>
              <a:t>If only GPS is not functioning, check the Location Settings applet in Control Panel or Privacy section of the Settings app to see if it is enabled.</a:t>
            </a:r>
          </a:p>
        </p:txBody>
      </p:sp>
    </p:spTree>
    <p:extLst>
      <p:ext uri="{BB962C8B-B14F-4D97-AF65-F5344CB8AC3E}">
        <p14:creationId xmlns:p14="http://schemas.microsoft.com/office/powerpoint/2010/main" val="2751127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Taxonomy (</a:t>
            </a:r>
            <a:r>
              <a:rPr lang="en-US" altLang="en-US" i="1" dirty="0"/>
              <a:t>continued</a:t>
            </a:r>
            <a:r>
              <a:rPr lang="en-US" altLang="en-US" dirty="0"/>
              <a:t>)</a:t>
            </a:r>
          </a:p>
        </p:txBody>
      </p:sp>
      <p:sp>
        <p:nvSpPr>
          <p:cNvPr id="6147" name="TextBox 4"/>
          <p:cNvSpPr txBox="1">
            <a:spLocks noChangeArrowheads="1"/>
          </p:cNvSpPr>
          <p:nvPr/>
        </p:nvSpPr>
        <p:spPr bwMode="auto">
          <a:xfrm>
            <a:off x="3124200" y="4984032"/>
            <a:ext cx="2895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a:r>
              <a:rPr lang="en-US" altLang="en-US" dirty="0">
                <a:solidFill>
                  <a:schemeClr val="tx1"/>
                </a:solidFill>
              </a:rPr>
              <a:t>Figure 24.4  </a:t>
            </a:r>
            <a:r>
              <a:rPr lang="en-US" dirty="0">
                <a:solidFill>
                  <a:schemeClr val="tx1"/>
                </a:solidFill>
              </a:rPr>
              <a:t>MacBook Air</a:t>
            </a:r>
            <a:endParaRPr lang="en-US" altLang="en-US" dirty="0">
              <a:solidFill>
                <a:schemeClr val="tx1"/>
              </a:solidFill>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19654" y="2152586"/>
            <a:ext cx="3504693" cy="2585716"/>
          </a:xfrm>
          <a:prstGeom prst="rect">
            <a:avLst/>
          </a:prstGeom>
        </p:spPr>
      </p:pic>
    </p:spTree>
    <p:extLst>
      <p:ext uri="{BB962C8B-B14F-4D97-AF65-F5344CB8AC3E}">
        <p14:creationId xmlns:p14="http://schemas.microsoft.com/office/powerpoint/2010/main" val="8487038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r>
              <a:rPr lang="en-GB" altLang="en-US" dirty="0"/>
              <a:t>Components (</a:t>
            </a:r>
            <a:r>
              <a:rPr lang="en-GB" altLang="en-US" i="1" dirty="0"/>
              <a:t>continued</a:t>
            </a:r>
            <a:r>
              <a:rPr lang="en-GB" altLang="en-US" dirty="0"/>
              <a:t>)</a:t>
            </a:r>
            <a:endParaRPr lang="en-US" altLang="en-US" dirty="0"/>
          </a:p>
        </p:txBody>
      </p:sp>
      <p:sp>
        <p:nvSpPr>
          <p:cNvPr id="134147" name="Content Placeholder 2"/>
          <p:cNvSpPr>
            <a:spLocks noGrp="1"/>
          </p:cNvSpPr>
          <p:nvPr>
            <p:ph idx="1"/>
          </p:nvPr>
        </p:nvSpPr>
        <p:spPr/>
        <p:txBody>
          <a:bodyPr/>
          <a:lstStyle/>
          <a:p>
            <a:r>
              <a:rPr lang="en-US" altLang="en-US" dirty="0"/>
              <a:t>Audio problems</a:t>
            </a:r>
          </a:p>
          <a:p>
            <a:pPr lvl="1"/>
            <a:r>
              <a:rPr lang="en-US" altLang="en-US" dirty="0"/>
              <a:t>Check for hardware mute or volume button or switch</a:t>
            </a:r>
          </a:p>
          <a:p>
            <a:pPr lvl="1"/>
            <a:r>
              <a:rPr lang="en-US" altLang="en-US" dirty="0"/>
              <a:t>Verify application is using the right output device</a:t>
            </a:r>
          </a:p>
          <a:p>
            <a:pPr lvl="1"/>
            <a:r>
              <a:rPr lang="en-US" altLang="en-US" dirty="0"/>
              <a:t>Ensure speakers are properly connected</a:t>
            </a:r>
          </a:p>
          <a:p>
            <a:pPr lvl="1"/>
            <a:r>
              <a:rPr lang="en-US" altLang="en-US" dirty="0"/>
              <a:t>If headphones or external speakers work fine, internal speakers may be damaged</a:t>
            </a:r>
          </a:p>
        </p:txBody>
      </p:sp>
    </p:spTree>
    <p:extLst>
      <p:ext uri="{BB962C8B-B14F-4D97-AF65-F5344CB8AC3E}">
        <p14:creationId xmlns:p14="http://schemas.microsoft.com/office/powerpoint/2010/main" val="258642095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3"/>
          <p:cNvSpPr>
            <a:spLocks noGrp="1"/>
          </p:cNvSpPr>
          <p:nvPr>
            <p:ph type="title"/>
          </p:nvPr>
        </p:nvSpPr>
        <p:spPr/>
        <p:txBody>
          <a:bodyPr/>
          <a:lstStyle/>
          <a:p>
            <a:r>
              <a:rPr lang="en-GB" altLang="en-US" dirty="0"/>
              <a:t>Components (</a:t>
            </a:r>
            <a:r>
              <a:rPr lang="en-GB" altLang="en-US" i="1" dirty="0"/>
              <a:t>continued</a:t>
            </a:r>
            <a:r>
              <a:rPr lang="en-GB" altLang="en-US" dirty="0"/>
              <a:t>)</a:t>
            </a:r>
            <a:endParaRPr lang="en-US" altLang="en-US" dirty="0"/>
          </a:p>
        </p:txBody>
      </p:sp>
      <p:sp>
        <p:nvSpPr>
          <p:cNvPr id="138243" name="Text Placeholder 4"/>
          <p:cNvSpPr>
            <a:spLocks noGrp="1"/>
          </p:cNvSpPr>
          <p:nvPr>
            <p:ph idx="1"/>
          </p:nvPr>
        </p:nvSpPr>
        <p:spPr/>
        <p:txBody>
          <a:bodyPr/>
          <a:lstStyle/>
          <a:p>
            <a:r>
              <a:rPr lang="en-US" altLang="en-US" dirty="0"/>
              <a:t>Input problems</a:t>
            </a:r>
          </a:p>
          <a:p>
            <a:pPr lvl="1"/>
            <a:r>
              <a:rPr lang="en-US" altLang="en-US" dirty="0"/>
              <a:t>Confirm the system is otherwise running smoothly.</a:t>
            </a:r>
          </a:p>
          <a:p>
            <a:pPr lvl="1"/>
            <a:r>
              <a:rPr lang="en-US" altLang="en-US" dirty="0"/>
              <a:t>If none of the keys work, there’s a good chance you’ve unseated the keypad connector.</a:t>
            </a:r>
          </a:p>
          <a:p>
            <a:pPr lvl="2"/>
            <a:r>
              <a:rPr lang="en-US" altLang="en-US" dirty="0"/>
              <a:t>Check the manufacturer’s disassembly procedures to locate and reseat the keypad.</a:t>
            </a:r>
          </a:p>
          <a:p>
            <a:pPr lvl="1"/>
            <a:r>
              <a:rPr lang="en-US" altLang="en-US" dirty="0"/>
              <a:t>If you’re getting numbers when you’re expecting to get letters, the number lock (NUMLOCK) function key is turned on.</a:t>
            </a:r>
          </a:p>
          <a:p>
            <a:pPr lvl="2"/>
            <a:r>
              <a:rPr lang="en-US" altLang="en-US" dirty="0"/>
              <a:t>Turn it off.</a:t>
            </a:r>
          </a:p>
        </p:txBody>
      </p:sp>
    </p:spTree>
    <p:extLst>
      <p:ext uri="{BB962C8B-B14F-4D97-AF65-F5344CB8AC3E}">
        <p14:creationId xmlns:p14="http://schemas.microsoft.com/office/powerpoint/2010/main" val="287265904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3"/>
          <p:cNvSpPr>
            <a:spLocks noGrp="1"/>
          </p:cNvSpPr>
          <p:nvPr>
            <p:ph type="title"/>
          </p:nvPr>
        </p:nvSpPr>
        <p:spPr/>
        <p:txBody>
          <a:bodyPr/>
          <a:lstStyle/>
          <a:p>
            <a:r>
              <a:rPr lang="en-GB" altLang="en-US" dirty="0"/>
              <a:t>Components (</a:t>
            </a:r>
            <a:r>
              <a:rPr lang="en-GB" altLang="en-US" i="1" dirty="0"/>
              <a:t>continued</a:t>
            </a:r>
            <a:r>
              <a:rPr lang="en-GB" altLang="en-US" dirty="0"/>
              <a:t>)</a:t>
            </a:r>
            <a:endParaRPr lang="en-US" altLang="en-US" dirty="0"/>
          </a:p>
        </p:txBody>
      </p:sp>
      <p:sp>
        <p:nvSpPr>
          <p:cNvPr id="139267" name="Text Placeholder 4"/>
          <p:cNvSpPr>
            <a:spLocks noGrp="1"/>
          </p:cNvSpPr>
          <p:nvPr>
            <p:ph idx="1"/>
          </p:nvPr>
        </p:nvSpPr>
        <p:spPr/>
        <p:txBody>
          <a:bodyPr/>
          <a:lstStyle/>
          <a:p>
            <a:r>
              <a:rPr lang="en-US" altLang="en-US" dirty="0"/>
              <a:t>Input problems</a:t>
            </a:r>
          </a:p>
          <a:p>
            <a:pPr lvl="1"/>
            <a:r>
              <a:rPr lang="en-US" altLang="en-US" dirty="0"/>
              <a:t>For problems with sticking keys, look for obvious debris.</a:t>
            </a:r>
          </a:p>
          <a:p>
            <a:pPr lvl="2"/>
            <a:r>
              <a:rPr lang="en-US" altLang="en-US" dirty="0"/>
              <a:t>Used compressed air to clean.</a:t>
            </a:r>
          </a:p>
          <a:p>
            <a:pPr lvl="2"/>
            <a:r>
              <a:rPr lang="en-US" altLang="en-US" dirty="0"/>
              <a:t>If you have serious goo and need to use a cleaning solution, disconnect the keyboard from the portable first.</a:t>
            </a:r>
          </a:p>
          <a:p>
            <a:pPr lvl="2"/>
            <a:r>
              <a:rPr lang="en-US" altLang="en-US" dirty="0"/>
              <a:t>Make sure it is completely dry before you reconnect it or you’ll short it out.</a:t>
            </a:r>
          </a:p>
        </p:txBody>
      </p:sp>
    </p:spTree>
    <p:extLst>
      <p:ext uri="{BB962C8B-B14F-4D97-AF65-F5344CB8AC3E}">
        <p14:creationId xmlns:p14="http://schemas.microsoft.com/office/powerpoint/2010/main" val="16773126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3"/>
          <p:cNvSpPr>
            <a:spLocks noGrp="1"/>
          </p:cNvSpPr>
          <p:nvPr>
            <p:ph type="title"/>
          </p:nvPr>
        </p:nvSpPr>
        <p:spPr/>
        <p:txBody>
          <a:bodyPr/>
          <a:lstStyle/>
          <a:p>
            <a:r>
              <a:rPr lang="en-GB" altLang="en-US" dirty="0"/>
              <a:t>Components (</a:t>
            </a:r>
            <a:r>
              <a:rPr lang="en-GB" altLang="en-US" i="1" dirty="0"/>
              <a:t>continued</a:t>
            </a:r>
            <a:r>
              <a:rPr lang="en-GB" altLang="en-US" dirty="0"/>
              <a:t>)</a:t>
            </a:r>
            <a:endParaRPr lang="en-US" altLang="en-US" dirty="0"/>
          </a:p>
        </p:txBody>
      </p:sp>
      <p:sp>
        <p:nvSpPr>
          <p:cNvPr id="139267" name="Text Placeholder 4"/>
          <p:cNvSpPr>
            <a:spLocks noGrp="1"/>
          </p:cNvSpPr>
          <p:nvPr>
            <p:ph idx="1"/>
          </p:nvPr>
        </p:nvSpPr>
        <p:spPr/>
        <p:txBody>
          <a:bodyPr/>
          <a:lstStyle/>
          <a:p>
            <a:r>
              <a:rPr lang="en-US" altLang="en-US" dirty="0"/>
              <a:t>Input problems</a:t>
            </a:r>
          </a:p>
          <a:p>
            <a:pPr lvl="1"/>
            <a:r>
              <a:rPr lang="en-US" altLang="en-US" dirty="0"/>
              <a:t>A switch might be knocked out of place if the key is slightly raised or tilted.</a:t>
            </a:r>
          </a:p>
          <a:p>
            <a:pPr lvl="1"/>
            <a:r>
              <a:rPr lang="en-US" altLang="en-US" dirty="0"/>
              <a:t>If the touchpad is having problems, a shot of compressed air can help clean it out.</a:t>
            </a:r>
          </a:p>
          <a:p>
            <a:pPr lvl="1"/>
            <a:r>
              <a:rPr lang="en-US" altLang="en-US" dirty="0"/>
              <a:t>May be registering an unintentional touch if hand or arm is located too close to the touchscreen.</a:t>
            </a:r>
          </a:p>
        </p:txBody>
      </p:sp>
    </p:spTree>
    <p:extLst>
      <p:ext uri="{BB962C8B-B14F-4D97-AF65-F5344CB8AC3E}">
        <p14:creationId xmlns:p14="http://schemas.microsoft.com/office/powerpoint/2010/main" val="295375119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3"/>
          <p:cNvSpPr>
            <a:spLocks noGrp="1"/>
          </p:cNvSpPr>
          <p:nvPr>
            <p:ph type="title"/>
          </p:nvPr>
        </p:nvSpPr>
        <p:spPr/>
        <p:txBody>
          <a:bodyPr/>
          <a:lstStyle/>
          <a:p>
            <a:r>
              <a:rPr lang="en-GB" altLang="en-US" dirty="0"/>
              <a:t>Components (</a:t>
            </a:r>
            <a:r>
              <a:rPr lang="en-GB" altLang="en-US" i="1" dirty="0"/>
              <a:t>continued</a:t>
            </a:r>
            <a:r>
              <a:rPr lang="en-GB" altLang="en-US" dirty="0"/>
              <a:t>)</a:t>
            </a:r>
            <a:endParaRPr lang="en-US" altLang="en-US" dirty="0"/>
          </a:p>
        </p:txBody>
      </p:sp>
      <p:sp>
        <p:nvSpPr>
          <p:cNvPr id="139267" name="Text Placeholder 4"/>
          <p:cNvSpPr>
            <a:spLocks noGrp="1"/>
          </p:cNvSpPr>
          <p:nvPr>
            <p:ph idx="1"/>
          </p:nvPr>
        </p:nvSpPr>
        <p:spPr/>
        <p:txBody>
          <a:bodyPr/>
          <a:lstStyle/>
          <a:p>
            <a:r>
              <a:rPr lang="en-US" altLang="en-US" dirty="0"/>
              <a:t>Check touchscreen diagnostics in hardware troubleshooting menus accessible through the BIOS.</a:t>
            </a:r>
          </a:p>
          <a:p>
            <a:pPr lvl="1"/>
            <a:r>
              <a:rPr lang="en-US" altLang="en-US" dirty="0"/>
              <a:t>Refer to manufacturer’s resources for instructions to access.</a:t>
            </a:r>
          </a:p>
          <a:p>
            <a:r>
              <a:rPr lang="en-US" altLang="en-US" dirty="0"/>
              <a:t>Tablet PC Settings applet in Control Panel enables recalibration or reset of touch support.</a:t>
            </a:r>
          </a:p>
        </p:txBody>
      </p:sp>
    </p:spTree>
    <p:extLst>
      <p:ext uri="{BB962C8B-B14F-4D97-AF65-F5344CB8AC3E}">
        <p14:creationId xmlns:p14="http://schemas.microsoft.com/office/powerpoint/2010/main" val="278665199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Taxonomy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Tablet PCs</a:t>
            </a:r>
          </a:p>
          <a:p>
            <a:pPr lvl="1"/>
            <a:r>
              <a:rPr lang="en-US" dirty="0"/>
              <a:t>Screen doubles as an input device.</a:t>
            </a:r>
          </a:p>
          <a:p>
            <a:pPr lvl="1"/>
            <a:r>
              <a:rPr lang="en-US" dirty="0"/>
              <a:t>Most come with special pen called </a:t>
            </a:r>
            <a:r>
              <a:rPr lang="en-US" dirty="0">
                <a:solidFill>
                  <a:srgbClr val="C00000"/>
                </a:solidFill>
              </a:rPr>
              <a:t>stylus </a:t>
            </a:r>
            <a:r>
              <a:rPr lang="en-US" dirty="0"/>
              <a:t>used to write on the screen</a:t>
            </a:r>
          </a:p>
          <a:p>
            <a:pPr lvl="1"/>
            <a:r>
              <a:rPr lang="en-US" dirty="0"/>
              <a:t>There are two main form factors.</a:t>
            </a:r>
          </a:p>
          <a:p>
            <a:pPr lvl="2"/>
            <a:r>
              <a:rPr lang="en-US" dirty="0"/>
              <a:t>Convertibles have a keyboard that folds out of the way.</a:t>
            </a:r>
          </a:p>
          <a:p>
            <a:pPr lvl="2"/>
            <a:r>
              <a:rPr lang="en-US" dirty="0"/>
              <a:t>Slates do not have a keyboard.</a:t>
            </a:r>
          </a:p>
          <a:p>
            <a:pPr lvl="1"/>
            <a:r>
              <a:rPr lang="en-US" dirty="0"/>
              <a:t>Tablet PCs are more effective with applications designed to be used with a stylus instead of a keyboard.</a:t>
            </a:r>
          </a:p>
        </p:txBody>
      </p:sp>
    </p:spTree>
    <p:extLst>
      <p:ext uri="{BB962C8B-B14F-4D97-AF65-F5344CB8AC3E}">
        <p14:creationId xmlns:p14="http://schemas.microsoft.com/office/powerpoint/2010/main" val="3562401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Taxonomy (</a:t>
            </a:r>
            <a:r>
              <a:rPr lang="en-US" altLang="en-US" i="1" dirty="0"/>
              <a:t>continued</a:t>
            </a:r>
            <a:r>
              <a:rPr lang="en-US" altLang="en-US" dirty="0"/>
              <a:t>)</a:t>
            </a:r>
          </a:p>
        </p:txBody>
      </p:sp>
      <p:sp>
        <p:nvSpPr>
          <p:cNvPr id="6147" name="TextBox 4"/>
          <p:cNvSpPr txBox="1">
            <a:spLocks noChangeArrowheads="1"/>
          </p:cNvSpPr>
          <p:nvPr/>
        </p:nvSpPr>
        <p:spPr bwMode="auto">
          <a:xfrm>
            <a:off x="3124200" y="4827043"/>
            <a:ext cx="2895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a:r>
              <a:rPr lang="en-US" altLang="en-US" dirty="0">
                <a:solidFill>
                  <a:schemeClr val="tx1"/>
                </a:solidFill>
              </a:rPr>
              <a:t>Figure 24.5  </a:t>
            </a:r>
            <a:r>
              <a:rPr lang="en-US" dirty="0">
                <a:solidFill>
                  <a:schemeClr val="tx1"/>
                </a:solidFill>
              </a:rPr>
              <a:t>A Tablet PC</a:t>
            </a:r>
            <a:endParaRPr lang="en-US" altLang="en-US" dirty="0">
              <a:solidFill>
                <a:schemeClr val="tx1"/>
              </a:solidFill>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52954" y="2362200"/>
            <a:ext cx="4038093" cy="2218334"/>
          </a:xfrm>
          <a:prstGeom prst="rect">
            <a:avLst/>
          </a:prstGeom>
        </p:spPr>
      </p:pic>
    </p:spTree>
    <p:extLst>
      <p:ext uri="{BB962C8B-B14F-4D97-AF65-F5344CB8AC3E}">
        <p14:creationId xmlns:p14="http://schemas.microsoft.com/office/powerpoint/2010/main" val="24583689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Taxonomy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Convertible</a:t>
            </a:r>
          </a:p>
          <a:p>
            <a:pPr lvl="1"/>
            <a:r>
              <a:rPr lang="en-US" dirty="0"/>
              <a:t>A convertible is a laptop that uses some mechanism to convert into something else like a tablet.</a:t>
            </a:r>
          </a:p>
          <a:p>
            <a:pPr lvl="2"/>
            <a:r>
              <a:rPr lang="en-US" dirty="0"/>
              <a:t>Some have removable screens.</a:t>
            </a:r>
          </a:p>
          <a:p>
            <a:pPr lvl="2"/>
            <a:r>
              <a:rPr lang="en-US" dirty="0"/>
              <a:t>Others feature hinge-based mechanisms.</a:t>
            </a:r>
          </a:p>
          <a:p>
            <a:r>
              <a:rPr lang="en-US" dirty="0">
                <a:solidFill>
                  <a:srgbClr val="C00000"/>
                </a:solidFill>
              </a:rPr>
              <a:t>Hybrid</a:t>
            </a:r>
            <a:r>
              <a:rPr lang="en-US" dirty="0"/>
              <a:t> laptop/tablet</a:t>
            </a:r>
          </a:p>
          <a:p>
            <a:pPr lvl="1"/>
            <a:r>
              <a:rPr lang="en-US" dirty="0"/>
              <a:t>A device with a tablet form factor that is designed to integrate with a detachable keyboard</a:t>
            </a:r>
          </a:p>
        </p:txBody>
      </p:sp>
    </p:spTree>
    <p:extLst>
      <p:ext uri="{BB962C8B-B14F-4D97-AF65-F5344CB8AC3E}">
        <p14:creationId xmlns:p14="http://schemas.microsoft.com/office/powerpoint/2010/main" val="3745120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Taxonomy (</a:t>
            </a:r>
            <a:r>
              <a:rPr lang="en-US" altLang="en-US" i="1" dirty="0"/>
              <a:t>continued</a:t>
            </a:r>
            <a:r>
              <a:rPr lang="en-US" altLang="en-US" dirty="0"/>
              <a:t>)</a:t>
            </a:r>
          </a:p>
        </p:txBody>
      </p:sp>
      <p:sp>
        <p:nvSpPr>
          <p:cNvPr id="6147" name="TextBox 4"/>
          <p:cNvSpPr txBox="1">
            <a:spLocks noChangeArrowheads="1"/>
          </p:cNvSpPr>
          <p:nvPr/>
        </p:nvSpPr>
        <p:spPr bwMode="auto">
          <a:xfrm>
            <a:off x="1447800" y="5029200"/>
            <a:ext cx="6248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a:lnSpc>
                <a:spcPct val="100000"/>
              </a:lnSpc>
            </a:pPr>
            <a:r>
              <a:rPr lang="en-US" altLang="en-US" dirty="0">
                <a:solidFill>
                  <a:schemeClr val="tx1"/>
                </a:solidFill>
              </a:rPr>
              <a:t>Figure 24.6  </a:t>
            </a:r>
            <a:r>
              <a:rPr lang="en-US" dirty="0">
                <a:solidFill>
                  <a:schemeClr val="tx1"/>
                </a:solidFill>
              </a:rPr>
              <a:t>Microsoft Surface Pro 3 with its keyboard cover</a:t>
            </a:r>
            <a:endParaRPr lang="en-US" altLang="en-US" dirty="0">
              <a:solidFill>
                <a:schemeClr val="tx1"/>
              </a:solidFill>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14854" y="2133600"/>
            <a:ext cx="4114293" cy="2678598"/>
          </a:xfrm>
          <a:prstGeom prst="rect">
            <a:avLst/>
          </a:prstGeom>
        </p:spPr>
      </p:pic>
    </p:spTree>
    <p:extLst>
      <p:ext uri="{BB962C8B-B14F-4D97-AF65-F5344CB8AC3E}">
        <p14:creationId xmlns:p14="http://schemas.microsoft.com/office/powerpoint/2010/main" val="847011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a:t>Input Devices</a:t>
            </a:r>
          </a:p>
        </p:txBody>
      </p:sp>
      <p:sp>
        <p:nvSpPr>
          <p:cNvPr id="7171" name="Content Placeholder 2"/>
          <p:cNvSpPr>
            <a:spLocks noGrp="1"/>
          </p:cNvSpPr>
          <p:nvPr>
            <p:ph idx="1"/>
          </p:nvPr>
        </p:nvSpPr>
        <p:spPr/>
        <p:txBody>
          <a:bodyPr/>
          <a:lstStyle/>
          <a:p>
            <a:r>
              <a:rPr lang="en-US" altLang="en-US" dirty="0"/>
              <a:t>Portable computers come with a variety of input devices.</a:t>
            </a:r>
          </a:p>
          <a:p>
            <a:pPr lvl="1"/>
            <a:r>
              <a:rPr lang="en-US" altLang="en-US" dirty="0"/>
              <a:t>Most have a fully functional keyboard and a device to control the mouse pointer.</a:t>
            </a:r>
          </a:p>
          <a:p>
            <a:r>
              <a:rPr lang="en-US" altLang="en-US" dirty="0"/>
              <a:t>Keyboards are different from those of desktop computers due to a smaller form factor.</a:t>
            </a:r>
          </a:p>
          <a:p>
            <a:pPr lvl="1"/>
            <a:r>
              <a:rPr lang="en-US" altLang="en-US" dirty="0"/>
              <a:t>Same QWERTY format, but keys are smaller and non-alphabet character keys positioned differently.</a:t>
            </a:r>
          </a:p>
          <a:p>
            <a:pPr lvl="1"/>
            <a:r>
              <a:rPr lang="en-US" altLang="en-US" dirty="0"/>
              <a:t>Almost all use </a:t>
            </a:r>
            <a:r>
              <a:rPr lang="en-US" altLang="en-US" dirty="0">
                <a:solidFill>
                  <a:srgbClr val="C00000"/>
                </a:solidFill>
              </a:rPr>
              <a:t>Function (</a:t>
            </a:r>
            <a:r>
              <a:rPr lang="en-US" altLang="en-US" cap="small" dirty="0">
                <a:solidFill>
                  <a:srgbClr val="C00000"/>
                </a:solidFill>
              </a:rPr>
              <a:t>FN</a:t>
            </a:r>
            <a:r>
              <a:rPr lang="en-US" altLang="en-US" dirty="0">
                <a:solidFill>
                  <a:srgbClr val="C00000"/>
                </a:solidFill>
              </a:rPr>
              <a:t>) key </a:t>
            </a:r>
            <a:r>
              <a:rPr lang="en-US" altLang="en-US" dirty="0"/>
              <a:t>to allow keys to perform an extra duty.</a:t>
            </a:r>
          </a:p>
          <a:p>
            <a:endParaRPr lang="en-US" altLang="en-US" dirty="0"/>
          </a:p>
        </p:txBody>
      </p:sp>
    </p:spTree>
    <p:extLst>
      <p:ext uri="{BB962C8B-B14F-4D97-AF65-F5344CB8AC3E}">
        <p14:creationId xmlns:p14="http://schemas.microsoft.com/office/powerpoint/2010/main" val="2666289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p:cNvSpPr>
            <a:spLocks noGrp="1"/>
          </p:cNvSpPr>
          <p:nvPr>
            <p:ph type="title"/>
          </p:nvPr>
        </p:nvSpPr>
        <p:spPr/>
        <p:txBody>
          <a:bodyPr/>
          <a:lstStyle/>
          <a:p>
            <a:r>
              <a:rPr lang="en-US" altLang="en-US" dirty="0"/>
              <a:t>Input Devices (</a:t>
            </a:r>
            <a:r>
              <a:rPr lang="en-US" altLang="en-US" i="1" dirty="0"/>
              <a:t>continued</a:t>
            </a:r>
            <a:r>
              <a:rPr lang="en-US" altLang="en-US" dirty="0"/>
              <a:t>)</a:t>
            </a:r>
          </a:p>
        </p:txBody>
      </p:sp>
      <p:pic>
        <p:nvPicPr>
          <p:cNvPr id="8194" name="Content Placeholder 1"/>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039091" y="2362200"/>
            <a:ext cx="7065818" cy="2159000"/>
          </a:xfrm>
        </p:spPr>
      </p:pic>
      <p:sp>
        <p:nvSpPr>
          <p:cNvPr id="8196" name="TextBox 4"/>
          <p:cNvSpPr txBox="1">
            <a:spLocks noChangeArrowheads="1"/>
          </p:cNvSpPr>
          <p:nvPr/>
        </p:nvSpPr>
        <p:spPr bwMode="auto">
          <a:xfrm>
            <a:off x="2709952" y="4755432"/>
            <a:ext cx="372409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24.7  Keyboard comparison</a:t>
            </a:r>
          </a:p>
        </p:txBody>
      </p:sp>
    </p:spTree>
    <p:extLst>
      <p:ext uri="{BB962C8B-B14F-4D97-AF65-F5344CB8AC3E}">
        <p14:creationId xmlns:p14="http://schemas.microsoft.com/office/powerpoint/2010/main" val="377763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Input Devices (</a:t>
            </a:r>
            <a:r>
              <a:rPr lang="en-US" altLang="en-US" i="1" dirty="0"/>
              <a:t>continued</a:t>
            </a:r>
            <a:r>
              <a:rPr lang="en-US" altLang="en-US" dirty="0"/>
              <a:t>)</a:t>
            </a:r>
          </a:p>
        </p:txBody>
      </p:sp>
      <p:sp>
        <p:nvSpPr>
          <p:cNvPr id="9219" name="Content Placeholder 2"/>
          <p:cNvSpPr>
            <a:spLocks noGrp="1"/>
          </p:cNvSpPr>
          <p:nvPr>
            <p:ph idx="1"/>
          </p:nvPr>
        </p:nvSpPr>
        <p:spPr/>
        <p:txBody>
          <a:bodyPr/>
          <a:lstStyle/>
          <a:p>
            <a:r>
              <a:rPr lang="en-US" altLang="en-US" dirty="0"/>
              <a:t>Pointing devices</a:t>
            </a:r>
          </a:p>
          <a:p>
            <a:pPr lvl="1"/>
            <a:r>
              <a:rPr lang="en-US" altLang="en-US" dirty="0"/>
              <a:t>Most portables today have USB ports.</a:t>
            </a:r>
          </a:p>
          <a:p>
            <a:pPr lvl="2"/>
            <a:r>
              <a:rPr lang="en-US" altLang="en-US" dirty="0"/>
              <a:t>Enables use of all types of pointing devices</a:t>
            </a:r>
          </a:p>
          <a:p>
            <a:pPr lvl="1"/>
            <a:r>
              <a:rPr lang="en-US" altLang="en-US" dirty="0"/>
              <a:t>Early portables used trackballs, often plugged in like a mouse and clipped to the side of the case.</a:t>
            </a:r>
          </a:p>
          <a:p>
            <a:pPr lvl="1"/>
            <a:r>
              <a:rPr lang="en-US" altLang="en-US" dirty="0"/>
              <a:t>Some used IBM’s </a:t>
            </a:r>
            <a:r>
              <a:rPr lang="en-US" altLang="en-US" dirty="0">
                <a:solidFill>
                  <a:srgbClr val="C00000"/>
                </a:solidFill>
              </a:rPr>
              <a:t>TrackPoint</a:t>
            </a:r>
            <a:r>
              <a:rPr lang="en-US" altLang="en-US" dirty="0"/>
              <a:t> device, a joystick the size of a pencil eraser, situated in the center of the keyboard.</a:t>
            </a:r>
          </a:p>
          <a:p>
            <a:pPr lvl="1"/>
            <a:r>
              <a:rPr lang="en-US" altLang="en-US" dirty="0">
                <a:solidFill>
                  <a:srgbClr val="C00000"/>
                </a:solidFill>
              </a:rPr>
              <a:t>Touchpad</a:t>
            </a:r>
            <a:r>
              <a:rPr lang="en-US" altLang="en-US" dirty="0"/>
              <a:t> is the most common laptop pointing device today.</a:t>
            </a:r>
          </a:p>
          <a:p>
            <a:endParaRPr lang="en-US" altLang="en-US" dirty="0"/>
          </a:p>
        </p:txBody>
      </p:sp>
    </p:spTree>
    <p:extLst>
      <p:ext uri="{BB962C8B-B14F-4D97-AF65-F5344CB8AC3E}">
        <p14:creationId xmlns:p14="http://schemas.microsoft.com/office/powerpoint/2010/main" val="13827724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Input Devices (</a:t>
            </a:r>
            <a:r>
              <a:rPr lang="en-US" altLang="en-US" i="1" dirty="0"/>
              <a:t>continued</a:t>
            </a:r>
            <a:r>
              <a:rPr lang="en-US" altLang="en-US" dirty="0"/>
              <a:t>)</a:t>
            </a:r>
          </a:p>
        </p:txBody>
      </p:sp>
      <p:pic>
        <p:nvPicPr>
          <p:cNvPr id="10244"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86000" y="2209800"/>
            <a:ext cx="4572000" cy="2676525"/>
          </a:xfrm>
        </p:spPr>
      </p:pic>
      <p:sp>
        <p:nvSpPr>
          <p:cNvPr id="10243" name="TextBox 4"/>
          <p:cNvSpPr txBox="1">
            <a:spLocks noChangeArrowheads="1"/>
          </p:cNvSpPr>
          <p:nvPr/>
        </p:nvSpPr>
        <p:spPr bwMode="auto">
          <a:xfrm>
            <a:off x="3049756" y="4984032"/>
            <a:ext cx="304448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24.8  IBM TrackPoint</a:t>
            </a:r>
          </a:p>
        </p:txBody>
      </p:sp>
      <p:sp>
        <p:nvSpPr>
          <p:cNvPr id="3" name="Oval 2"/>
          <p:cNvSpPr/>
          <p:nvPr/>
        </p:nvSpPr>
        <p:spPr bwMode="auto">
          <a:xfrm>
            <a:off x="4132008" y="3657600"/>
            <a:ext cx="457200" cy="3048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spTree>
    <p:extLst>
      <p:ext uri="{BB962C8B-B14F-4D97-AF65-F5344CB8AC3E}">
        <p14:creationId xmlns:p14="http://schemas.microsoft.com/office/powerpoint/2010/main" val="1669977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
          <p:cNvSpPr txBox="1">
            <a:spLocks noChangeArrowheads="1"/>
          </p:cNvSpPr>
          <p:nvPr/>
        </p:nvSpPr>
        <p:spPr bwMode="auto">
          <a:xfrm>
            <a:off x="2057400" y="274638"/>
            <a:ext cx="64770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lnSpc>
                <a:spcPct val="100000"/>
              </a:lnSpc>
              <a:buClr>
                <a:srgbClr val="FFFFFF"/>
              </a:buClr>
              <a:buFont typeface="Verdana" panose="020B0604030504040204" pitchFamily="34" charset="0"/>
              <a:buNone/>
            </a:pPr>
            <a:endParaRPr lang="en-US" altLang="en-US" sz="3000" b="1" dirty="0">
              <a:solidFill>
                <a:srgbClr val="FFFFFF"/>
              </a:solidFill>
              <a:latin typeface="Verdana" panose="020B0604030504040204" pitchFamily="34" charset="0"/>
            </a:endParaRPr>
          </a:p>
        </p:txBody>
      </p:sp>
      <p:sp>
        <p:nvSpPr>
          <p:cNvPr id="3075" name="Text Box 2"/>
          <p:cNvSpPr txBox="1">
            <a:spLocks noChangeArrowheads="1"/>
          </p:cNvSpPr>
          <p:nvPr/>
        </p:nvSpPr>
        <p:spPr bwMode="auto">
          <a:xfrm>
            <a:off x="457200" y="1295400"/>
            <a:ext cx="82296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marL="341313" indent="-341313"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1pPr>
            <a:lvl2pPr marL="742950" indent="-28575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2pPr>
            <a:lvl3pPr marL="11430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3pPr>
            <a:lvl4pPr marL="16002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4pPr>
            <a:lvl5pPr marL="20574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9pPr>
          </a:lstStyle>
          <a:p>
            <a:pPr eaLnBrk="1" hangingPunct="1">
              <a:lnSpc>
                <a:spcPct val="100000"/>
              </a:lnSpc>
              <a:spcBef>
                <a:spcPts val="650"/>
              </a:spcBef>
              <a:buFont typeface="Verdana" panose="020B0604030504040204" pitchFamily="34" charset="0"/>
              <a:buChar char="•"/>
            </a:pPr>
            <a:endParaRPr lang="en-US" altLang="en-US" sz="2200" dirty="0">
              <a:solidFill>
                <a:srgbClr val="006600"/>
              </a:solidFill>
              <a:latin typeface="Verdana" panose="020B0604030504040204" pitchFamily="34" charset="0"/>
            </a:endParaRPr>
          </a:p>
        </p:txBody>
      </p:sp>
      <p:sp>
        <p:nvSpPr>
          <p:cNvPr id="3076" name="Title 3"/>
          <p:cNvSpPr>
            <a:spLocks noGrp="1"/>
          </p:cNvSpPr>
          <p:nvPr>
            <p:ph type="title"/>
          </p:nvPr>
        </p:nvSpPr>
        <p:spPr/>
        <p:txBody>
          <a:bodyPr/>
          <a:lstStyle/>
          <a:p>
            <a:r>
              <a:rPr lang="en-GB" altLang="en-US" dirty="0"/>
              <a:t>Overview</a:t>
            </a:r>
            <a:endParaRPr lang="en-US" altLang="en-US" dirty="0"/>
          </a:p>
        </p:txBody>
      </p:sp>
      <p:sp>
        <p:nvSpPr>
          <p:cNvPr id="3077" name="Text Placeholder 4"/>
          <p:cNvSpPr>
            <a:spLocks noGrp="1"/>
          </p:cNvSpPr>
          <p:nvPr>
            <p:ph idx="1"/>
          </p:nvPr>
        </p:nvSpPr>
        <p:spPr/>
        <p:txBody>
          <a:bodyPr/>
          <a:lstStyle/>
          <a:p>
            <a:r>
              <a:rPr lang="en-GB" dirty="0"/>
              <a:t>In this chapter, you will learn how to:</a:t>
            </a:r>
          </a:p>
          <a:p>
            <a:pPr lvl="1"/>
            <a:r>
              <a:rPr lang="en-US" dirty="0"/>
              <a:t>Describe the many types of portable computing devices available</a:t>
            </a:r>
          </a:p>
          <a:p>
            <a:pPr lvl="1"/>
            <a:r>
              <a:rPr lang="en-US" dirty="0"/>
              <a:t>Explain ways to expand portable computers</a:t>
            </a:r>
          </a:p>
          <a:p>
            <a:pPr lvl="1"/>
            <a:r>
              <a:rPr lang="en-US" dirty="0"/>
              <a:t>Manage and maintain portable computers</a:t>
            </a:r>
          </a:p>
          <a:p>
            <a:pPr lvl="1"/>
            <a:r>
              <a:rPr lang="en-US" dirty="0"/>
              <a:t>Upgrade and repair portable computers</a:t>
            </a:r>
          </a:p>
          <a:p>
            <a:pPr lvl="1"/>
            <a:r>
              <a:rPr lang="en-US" dirty="0"/>
              <a:t>Troubleshoot portable computers</a:t>
            </a:r>
          </a:p>
        </p:txBody>
      </p:sp>
    </p:spTree>
    <p:extLst>
      <p:ext uri="{BB962C8B-B14F-4D97-AF65-F5344CB8AC3E}">
        <p14:creationId xmlns:p14="http://schemas.microsoft.com/office/powerpoint/2010/main" val="24854281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Input Devices (</a:t>
            </a:r>
            <a:r>
              <a:rPr lang="en-US" altLang="en-US" i="1" dirty="0"/>
              <a:t>continued</a:t>
            </a:r>
            <a:r>
              <a:rPr lang="en-US" altLang="en-US" dirty="0"/>
              <a:t>)</a:t>
            </a:r>
          </a:p>
        </p:txBody>
      </p:sp>
      <p:sp>
        <p:nvSpPr>
          <p:cNvPr id="11267" name="Content Placeholder 2"/>
          <p:cNvSpPr>
            <a:spLocks noGrp="1"/>
          </p:cNvSpPr>
          <p:nvPr>
            <p:ph idx="1"/>
          </p:nvPr>
        </p:nvSpPr>
        <p:spPr/>
        <p:txBody>
          <a:bodyPr/>
          <a:lstStyle/>
          <a:p>
            <a:r>
              <a:rPr lang="en-US" altLang="en-US" dirty="0">
                <a:solidFill>
                  <a:srgbClr val="C00000"/>
                </a:solidFill>
              </a:rPr>
              <a:t>Multitouch</a:t>
            </a:r>
            <a:r>
              <a:rPr lang="en-US" altLang="en-US" dirty="0"/>
              <a:t> touchpads allow </a:t>
            </a:r>
            <a:r>
              <a:rPr lang="en-US" altLang="en-US" dirty="0">
                <a:solidFill>
                  <a:srgbClr val="C00000"/>
                </a:solidFill>
              </a:rPr>
              <a:t>gestures</a:t>
            </a:r>
            <a:r>
              <a:rPr lang="en-US" altLang="en-US" dirty="0"/>
              <a:t> (actions with multiple fingers)</a:t>
            </a:r>
          </a:p>
          <a:p>
            <a:r>
              <a:rPr lang="en-US" altLang="en-US" dirty="0">
                <a:solidFill>
                  <a:schemeClr val="tx1"/>
                </a:solidFill>
              </a:rPr>
              <a:t>Touchscreens are found on </a:t>
            </a:r>
            <a:r>
              <a:rPr lang="en-US" altLang="en-US" dirty="0"/>
              <a:t>traditional laptops or on devices intended to be both tablet and laptop.</a:t>
            </a:r>
          </a:p>
        </p:txBody>
      </p:sp>
    </p:spTree>
    <p:extLst>
      <p:ext uri="{BB962C8B-B14F-4D97-AF65-F5344CB8AC3E}">
        <p14:creationId xmlns:p14="http://schemas.microsoft.com/office/powerpoint/2010/main" val="835098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1"/>
          <p:cNvSpPr>
            <a:spLocks noGrp="1"/>
          </p:cNvSpPr>
          <p:nvPr>
            <p:ph type="title"/>
          </p:nvPr>
        </p:nvSpPr>
        <p:spPr/>
        <p:txBody>
          <a:bodyPr/>
          <a:lstStyle/>
          <a:p>
            <a:r>
              <a:rPr lang="en-US" altLang="en-US" dirty="0"/>
              <a:t>Input Devices (</a:t>
            </a:r>
            <a:r>
              <a:rPr lang="en-US" altLang="en-US" i="1" dirty="0"/>
              <a:t>continued</a:t>
            </a:r>
            <a:r>
              <a:rPr lang="en-US" altLang="en-US" dirty="0"/>
              <a:t>)</a:t>
            </a:r>
          </a:p>
        </p:txBody>
      </p:sp>
      <p:pic>
        <p:nvPicPr>
          <p:cNvPr id="12290" name="Content Placeholder 1"/>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639771" y="1981200"/>
            <a:ext cx="3864458" cy="3115719"/>
          </a:xfrm>
        </p:spPr>
      </p:pic>
      <p:sp>
        <p:nvSpPr>
          <p:cNvPr id="12292" name="TextBox 4"/>
          <p:cNvSpPr txBox="1">
            <a:spLocks noChangeArrowheads="1"/>
          </p:cNvSpPr>
          <p:nvPr/>
        </p:nvSpPr>
        <p:spPr bwMode="auto">
          <a:xfrm>
            <a:off x="2731240" y="5288832"/>
            <a:ext cx="368152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24.9  Touchpad on a laptop</a:t>
            </a:r>
          </a:p>
        </p:txBody>
      </p:sp>
    </p:spTree>
    <p:extLst>
      <p:ext uri="{BB962C8B-B14F-4D97-AF65-F5344CB8AC3E}">
        <p14:creationId xmlns:p14="http://schemas.microsoft.com/office/powerpoint/2010/main" val="1916491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Input Devices (</a:t>
            </a:r>
            <a:r>
              <a:rPr lang="en-US" altLang="en-US" i="1" dirty="0"/>
              <a:t>continued</a:t>
            </a:r>
            <a:r>
              <a:rPr lang="en-US" altLang="en-US" dirty="0"/>
              <a:t>)</a:t>
            </a:r>
            <a:endParaRPr lang="en-US" dirty="0"/>
          </a:p>
        </p:txBody>
      </p:sp>
      <p:sp>
        <p:nvSpPr>
          <p:cNvPr id="3" name="Content Placeholder 2"/>
          <p:cNvSpPr>
            <a:spLocks noGrp="1"/>
          </p:cNvSpPr>
          <p:nvPr>
            <p:ph idx="1"/>
          </p:nvPr>
        </p:nvSpPr>
        <p:spPr/>
        <p:txBody>
          <a:bodyPr/>
          <a:lstStyle/>
          <a:p>
            <a:r>
              <a:rPr lang="en-US" dirty="0"/>
              <a:t>Webcams and microphones</a:t>
            </a:r>
          </a:p>
          <a:p>
            <a:pPr lvl="1"/>
            <a:r>
              <a:rPr lang="en-US" dirty="0"/>
              <a:t>Most portable devices come equipped with camera and one or more built-in microphones.</a:t>
            </a:r>
          </a:p>
          <a:p>
            <a:pPr lvl="1"/>
            <a:r>
              <a:rPr lang="en-US" dirty="0"/>
              <a:t>A camera on a laptop is called a Webcam.</a:t>
            </a:r>
          </a:p>
          <a:p>
            <a:pPr lvl="1"/>
            <a:r>
              <a:rPr lang="en-US" dirty="0"/>
              <a:t>A microphone can be used in conjunction with a webcam.</a:t>
            </a:r>
          </a:p>
          <a:p>
            <a:pPr lvl="1"/>
            <a:r>
              <a:rPr lang="en-US" dirty="0"/>
              <a:t>On a system with a microphone, searches  can be  performed verbally in the Chrome browser. </a:t>
            </a:r>
          </a:p>
          <a:p>
            <a:pPr lvl="1"/>
            <a:r>
              <a:rPr lang="en-US" dirty="0"/>
              <a:t>The downside of these input devices becoming ubiquitous is the security risk they pose.</a:t>
            </a:r>
          </a:p>
        </p:txBody>
      </p:sp>
    </p:spTree>
    <p:extLst>
      <p:ext uri="{BB962C8B-B14F-4D97-AF65-F5344CB8AC3E}">
        <p14:creationId xmlns:p14="http://schemas.microsoft.com/office/powerpoint/2010/main" val="4260511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1"/>
          <p:cNvSpPr txBox="1">
            <a:spLocks noChangeArrowheads="1"/>
          </p:cNvSpPr>
          <p:nvPr/>
        </p:nvSpPr>
        <p:spPr bwMode="auto">
          <a:xfrm>
            <a:off x="2057400" y="274638"/>
            <a:ext cx="64770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lnSpc>
                <a:spcPct val="100000"/>
              </a:lnSpc>
              <a:buClr>
                <a:srgbClr val="FFFFFF"/>
              </a:buClr>
              <a:buFont typeface="Verdana" panose="020B0604030504040204" pitchFamily="34" charset="0"/>
              <a:buNone/>
            </a:pPr>
            <a:endParaRPr lang="en-US" altLang="en-US" sz="3000" b="1" dirty="0">
              <a:solidFill>
                <a:srgbClr val="FFFFFF"/>
              </a:solidFill>
              <a:latin typeface="Verdana" panose="020B0604030504040204" pitchFamily="34" charset="0"/>
            </a:endParaRPr>
          </a:p>
        </p:txBody>
      </p:sp>
      <p:sp>
        <p:nvSpPr>
          <p:cNvPr id="13315" name="Title 4"/>
          <p:cNvSpPr>
            <a:spLocks noGrp="1"/>
          </p:cNvSpPr>
          <p:nvPr>
            <p:ph type="title"/>
          </p:nvPr>
        </p:nvSpPr>
        <p:spPr/>
        <p:txBody>
          <a:bodyPr/>
          <a:lstStyle/>
          <a:p>
            <a:r>
              <a:rPr lang="en-GB" altLang="en-US" dirty="0"/>
              <a:t>Display Types</a:t>
            </a:r>
            <a:endParaRPr lang="en-US" altLang="en-US" dirty="0"/>
          </a:p>
        </p:txBody>
      </p:sp>
      <p:sp>
        <p:nvSpPr>
          <p:cNvPr id="13316" name="Text Placeholder 8"/>
          <p:cNvSpPr>
            <a:spLocks noGrp="1"/>
          </p:cNvSpPr>
          <p:nvPr>
            <p:ph idx="1"/>
          </p:nvPr>
        </p:nvSpPr>
        <p:spPr/>
        <p:txBody>
          <a:bodyPr/>
          <a:lstStyle/>
          <a:p>
            <a:r>
              <a:rPr lang="en-GB" altLang="en-US" dirty="0"/>
              <a:t>The LCD screen is a major contributor to overall laptop cost.</a:t>
            </a:r>
            <a:endParaRPr lang="en-US" altLang="en-US" dirty="0"/>
          </a:p>
          <a:p>
            <a:pPr lvl="1"/>
            <a:r>
              <a:rPr lang="en-GB" altLang="en-US" dirty="0"/>
              <a:t>Most range from 10.1 inches to 17.3 inches.</a:t>
            </a:r>
            <a:endParaRPr lang="en-US" altLang="en-US" dirty="0"/>
          </a:p>
          <a:p>
            <a:r>
              <a:rPr lang="en-GB" altLang="en-US" dirty="0">
                <a:solidFill>
                  <a:srgbClr val="C00000"/>
                </a:solidFill>
              </a:rPr>
              <a:t>Aspect ratio </a:t>
            </a:r>
            <a:r>
              <a:rPr lang="en-US" altLang="en-US" dirty="0"/>
              <a:t>compares screen width to height.</a:t>
            </a:r>
          </a:p>
          <a:p>
            <a:pPr lvl="1"/>
            <a:r>
              <a:rPr lang="en-US" altLang="en-US" dirty="0"/>
              <a:t>In the past, 4:3 was standard.</a:t>
            </a:r>
          </a:p>
          <a:p>
            <a:pPr lvl="1"/>
            <a:r>
              <a:rPr lang="en-GB" altLang="en-US" dirty="0"/>
              <a:t>Today’s widescreens are 16:9 or 16:10.</a:t>
            </a:r>
            <a:endParaRPr lang="en-US" altLang="en-US" dirty="0"/>
          </a:p>
          <a:p>
            <a:r>
              <a:rPr lang="en-US" altLang="en-US" dirty="0"/>
              <a:t>Laptop LCD screen resolutions </a:t>
            </a:r>
            <a:r>
              <a:rPr lang="en-US" dirty="0"/>
              <a:t>come in a variety of supported resolutions.</a:t>
            </a:r>
            <a:endParaRPr lang="en-US" altLang="en-US" dirty="0"/>
          </a:p>
          <a:p>
            <a:pPr lvl="1"/>
            <a:r>
              <a:rPr lang="en-US" altLang="en-US" dirty="0"/>
              <a:t>XGA, WXGA, WSXGA, and more</a:t>
            </a:r>
          </a:p>
          <a:p>
            <a:r>
              <a:rPr lang="en-US" altLang="en-US" dirty="0"/>
              <a:t>Screen finishes are </a:t>
            </a:r>
            <a:r>
              <a:rPr lang="en-US" altLang="en-US" dirty="0">
                <a:solidFill>
                  <a:srgbClr val="C00000"/>
                </a:solidFill>
              </a:rPr>
              <a:t>matte</a:t>
            </a:r>
            <a:r>
              <a:rPr lang="en-US" altLang="en-US" dirty="0"/>
              <a:t> or </a:t>
            </a:r>
            <a:r>
              <a:rPr lang="en-US" altLang="en-US" dirty="0">
                <a:solidFill>
                  <a:srgbClr val="C00000"/>
                </a:solidFill>
              </a:rPr>
              <a:t>high-gloss</a:t>
            </a:r>
            <a:r>
              <a:rPr lang="en-US" altLang="en-US" dirty="0">
                <a:solidFill>
                  <a:schemeClr val="tx1"/>
                </a:solidFill>
              </a:rPr>
              <a:t>.</a:t>
            </a:r>
          </a:p>
        </p:txBody>
      </p:sp>
    </p:spTree>
    <p:extLst>
      <p:ext uri="{BB962C8B-B14F-4D97-AF65-F5344CB8AC3E}">
        <p14:creationId xmlns:p14="http://schemas.microsoft.com/office/powerpoint/2010/main" val="295995167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altLang="en-US" dirty="0"/>
              <a:t>Display Types (</a:t>
            </a:r>
            <a:r>
              <a:rPr lang="en-GB" altLang="en-US" i="1" dirty="0"/>
              <a:t>continued</a:t>
            </a:r>
            <a:r>
              <a:rPr lang="en-GB" altLang="en-US" dirty="0"/>
              <a:t>)</a:t>
            </a:r>
            <a:endParaRPr lang="en-US" altLang="en-US" dirty="0"/>
          </a:p>
        </p:txBody>
      </p:sp>
      <p:sp>
        <p:nvSpPr>
          <p:cNvPr id="17411" name="Content Placeholder 2"/>
          <p:cNvSpPr>
            <a:spLocks noGrp="1"/>
          </p:cNvSpPr>
          <p:nvPr>
            <p:ph idx="1"/>
          </p:nvPr>
        </p:nvSpPr>
        <p:spPr/>
        <p:txBody>
          <a:bodyPr/>
          <a:lstStyle/>
          <a:p>
            <a:r>
              <a:rPr lang="en-US" altLang="en-US" dirty="0"/>
              <a:t>The same LCD/LED technologies found in new desktop monitors are also used in portables.</a:t>
            </a:r>
          </a:p>
          <a:p>
            <a:pPr lvl="1"/>
            <a:r>
              <a:rPr lang="en-US" altLang="en-US" dirty="0"/>
              <a:t>LED backlighting for LCD panels</a:t>
            </a:r>
          </a:p>
          <a:p>
            <a:pPr lvl="1"/>
            <a:r>
              <a:rPr lang="en-US" altLang="en-US" dirty="0"/>
              <a:t>Twisted nematic (TN) technology</a:t>
            </a:r>
          </a:p>
          <a:p>
            <a:pPr lvl="1"/>
            <a:r>
              <a:rPr lang="en-US" altLang="en-US" dirty="0"/>
              <a:t>In-Plane Switching (IPS) panels</a:t>
            </a:r>
          </a:p>
          <a:p>
            <a:r>
              <a:rPr lang="en-US" altLang="en-US" dirty="0"/>
              <a:t>Two technologies are NOT used on portables:</a:t>
            </a:r>
          </a:p>
          <a:p>
            <a:pPr lvl="1"/>
            <a:r>
              <a:rPr lang="en-US" altLang="en-US" dirty="0"/>
              <a:t>Plasma </a:t>
            </a:r>
            <a:r>
              <a:rPr lang="en-US" dirty="0"/>
              <a:t>– energy needs too high</a:t>
            </a:r>
            <a:endParaRPr lang="en-US" altLang="en-US" dirty="0"/>
          </a:p>
          <a:p>
            <a:pPr lvl="1"/>
            <a:r>
              <a:rPr lang="en-US" altLang="en-US" dirty="0"/>
              <a:t>Organic light-emitting diode (OLED) </a:t>
            </a:r>
            <a:r>
              <a:rPr lang="en-US" dirty="0"/>
              <a:t>– too expensive</a:t>
            </a:r>
            <a:endParaRPr lang="en-US" altLang="en-US" dirty="0"/>
          </a:p>
        </p:txBody>
      </p:sp>
    </p:spTree>
    <p:extLst>
      <p:ext uri="{BB962C8B-B14F-4D97-AF65-F5344CB8AC3E}">
        <p14:creationId xmlns:p14="http://schemas.microsoft.com/office/powerpoint/2010/main" val="28744841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t>Extending Portable Computers</a:t>
            </a:r>
          </a:p>
        </p:txBody>
      </p:sp>
      <p:sp>
        <p:nvSpPr>
          <p:cNvPr id="34819" name="Content Placeholder 2"/>
          <p:cNvSpPr>
            <a:spLocks noGrp="1"/>
          </p:cNvSpPr>
          <p:nvPr>
            <p:ph idx="1"/>
          </p:nvPr>
        </p:nvSpPr>
        <p:spPr/>
        <p:txBody>
          <a:bodyPr/>
          <a:lstStyle/>
          <a:p>
            <a:r>
              <a:rPr lang="en-US" altLang="en-US" dirty="0"/>
              <a:t>Earlier portable computers lacked the ability to be upgraded.</a:t>
            </a:r>
          </a:p>
          <a:p>
            <a:pPr lvl="1"/>
            <a:r>
              <a:rPr lang="en-US" altLang="en-US" dirty="0"/>
              <a:t>Many ways to enhance today’s portable computers.</a:t>
            </a:r>
          </a:p>
          <a:p>
            <a:r>
              <a:rPr lang="en-US" altLang="en-US" dirty="0"/>
              <a:t>Today’s portable computers include a wide variety of external ports. </a:t>
            </a:r>
          </a:p>
          <a:p>
            <a:endParaRPr lang="en-US" altLang="en-US" dirty="0"/>
          </a:p>
        </p:txBody>
      </p:sp>
    </p:spTree>
    <p:extLst>
      <p:ext uri="{BB962C8B-B14F-4D97-AF65-F5344CB8AC3E}">
        <p14:creationId xmlns:p14="http://schemas.microsoft.com/office/powerpoint/2010/main" val="7252086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Single-Function Ports</a:t>
            </a:r>
          </a:p>
        </p:txBody>
      </p:sp>
      <p:sp>
        <p:nvSpPr>
          <p:cNvPr id="35843" name="Content Placeholder 2"/>
          <p:cNvSpPr>
            <a:spLocks noGrp="1"/>
          </p:cNvSpPr>
          <p:nvPr>
            <p:ph idx="1"/>
          </p:nvPr>
        </p:nvSpPr>
        <p:spPr/>
        <p:txBody>
          <a:bodyPr/>
          <a:lstStyle/>
          <a:p>
            <a:r>
              <a:rPr lang="en-US" altLang="en-US" dirty="0"/>
              <a:t>All portable computers come with one or more single-function ports.</a:t>
            </a:r>
          </a:p>
          <a:p>
            <a:pPr lvl="1"/>
            <a:r>
              <a:rPr lang="en-US" altLang="en-US" dirty="0"/>
              <a:t>Ports work the same way on portable computers as they do on desktop models.</a:t>
            </a:r>
          </a:p>
          <a:p>
            <a:pPr lvl="1"/>
            <a:r>
              <a:rPr lang="en-US" altLang="en-US" dirty="0"/>
              <a:t>Plug in a device to a particular port and, as long as Windows has the proper drivers, you will have a functioning device when you boot.</a:t>
            </a:r>
          </a:p>
        </p:txBody>
      </p:sp>
    </p:spTree>
    <p:extLst>
      <p:ext uri="{BB962C8B-B14F-4D97-AF65-F5344CB8AC3E}">
        <p14:creationId xmlns:p14="http://schemas.microsoft.com/office/powerpoint/2010/main" val="11149408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Single-Function Ports (</a:t>
            </a:r>
            <a:r>
              <a:rPr lang="en-US" altLang="en-US" i="1" dirty="0"/>
              <a:t>continued</a:t>
            </a:r>
            <a:r>
              <a:rPr lang="en-US" altLang="en-US" dirty="0"/>
              <a:t>)</a:t>
            </a:r>
          </a:p>
        </p:txBody>
      </p:sp>
      <p:sp>
        <p:nvSpPr>
          <p:cNvPr id="36867" name="Content Placeholder 2"/>
          <p:cNvSpPr>
            <a:spLocks noGrp="1"/>
          </p:cNvSpPr>
          <p:nvPr>
            <p:ph idx="1"/>
          </p:nvPr>
        </p:nvSpPr>
        <p:spPr/>
        <p:txBody>
          <a:bodyPr/>
          <a:lstStyle/>
          <a:p>
            <a:r>
              <a:rPr lang="en-US" altLang="en-US" dirty="0"/>
              <a:t>Audio</a:t>
            </a:r>
          </a:p>
          <a:p>
            <a:pPr lvl="1"/>
            <a:r>
              <a:rPr lang="en-US" altLang="en-US" dirty="0"/>
              <a:t>Portable computers have a standard 3.5-mm audio-out port.</a:t>
            </a:r>
          </a:p>
          <a:p>
            <a:pPr lvl="2"/>
            <a:r>
              <a:rPr lang="en-US" altLang="en-US" dirty="0"/>
              <a:t>Some have a similarly sized microphone-in port.</a:t>
            </a:r>
          </a:p>
          <a:p>
            <a:pPr lvl="1"/>
            <a:r>
              <a:rPr lang="en-US" altLang="en-US" dirty="0"/>
              <a:t>Control the sound (both out and in) through either the appropriate Control Panel applet in Windows, System Preferences in Mac OS X, or switches on the laptop.</a:t>
            </a:r>
          </a:p>
          <a:p>
            <a:pPr lvl="1"/>
            <a:r>
              <a:rPr lang="en-US" altLang="en-US" dirty="0"/>
              <a:t>Some portables use a combination of the FN key and another key to toggle mute on and off.</a:t>
            </a:r>
          </a:p>
          <a:p>
            <a:endParaRPr lang="en-US" altLang="en-US" dirty="0"/>
          </a:p>
        </p:txBody>
      </p:sp>
    </p:spTree>
    <p:extLst>
      <p:ext uri="{BB962C8B-B14F-4D97-AF65-F5344CB8AC3E}">
        <p14:creationId xmlns:p14="http://schemas.microsoft.com/office/powerpoint/2010/main" val="985486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itle 1"/>
          <p:cNvSpPr>
            <a:spLocks noGrp="1"/>
          </p:cNvSpPr>
          <p:nvPr>
            <p:ph type="title"/>
          </p:nvPr>
        </p:nvSpPr>
        <p:spPr/>
        <p:txBody>
          <a:bodyPr/>
          <a:lstStyle/>
          <a:p>
            <a:r>
              <a:rPr lang="en-US" altLang="en-US" dirty="0"/>
              <a:t>Single-Function Ports (</a:t>
            </a:r>
            <a:r>
              <a:rPr lang="en-US" altLang="en-US" i="1" dirty="0"/>
              <a:t>continued</a:t>
            </a:r>
            <a:r>
              <a:rPr lang="en-US" altLang="en-US" dirty="0"/>
              <a:t>)</a:t>
            </a:r>
          </a:p>
        </p:txBody>
      </p:sp>
      <p:pic>
        <p:nvPicPr>
          <p:cNvPr id="37890" name="Content Placeholder 1"/>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a:stretch/>
        </p:blipFill>
        <p:spPr>
          <a:xfrm>
            <a:off x="2341418" y="2362200"/>
            <a:ext cx="4461164" cy="2390775"/>
          </a:xfrm>
        </p:spPr>
      </p:pic>
      <p:sp>
        <p:nvSpPr>
          <p:cNvPr id="37892" name="TextBox 4"/>
          <p:cNvSpPr txBox="1">
            <a:spLocks noChangeArrowheads="1"/>
          </p:cNvSpPr>
          <p:nvPr/>
        </p:nvSpPr>
        <p:spPr bwMode="auto">
          <a:xfrm>
            <a:off x="2697128" y="4831632"/>
            <a:ext cx="374974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24.10  Standard audio ports</a:t>
            </a:r>
          </a:p>
        </p:txBody>
      </p:sp>
    </p:spTree>
    <p:extLst>
      <p:ext uri="{BB962C8B-B14F-4D97-AF65-F5344CB8AC3E}">
        <p14:creationId xmlns:p14="http://schemas.microsoft.com/office/powerpoint/2010/main" val="17333017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itle 1"/>
          <p:cNvSpPr>
            <a:spLocks noGrp="1"/>
          </p:cNvSpPr>
          <p:nvPr>
            <p:ph type="title"/>
          </p:nvPr>
        </p:nvSpPr>
        <p:spPr/>
        <p:txBody>
          <a:bodyPr/>
          <a:lstStyle/>
          <a:p>
            <a:r>
              <a:rPr lang="en-US" altLang="en-US" dirty="0"/>
              <a:t>Single-Function Ports (</a:t>
            </a:r>
            <a:r>
              <a:rPr lang="en-US" altLang="en-US" i="1" dirty="0"/>
              <a:t>continued</a:t>
            </a:r>
            <a:r>
              <a:rPr lang="en-US" altLang="en-US" dirty="0"/>
              <a:t>)</a:t>
            </a:r>
          </a:p>
        </p:txBody>
      </p:sp>
      <p:pic>
        <p:nvPicPr>
          <p:cNvPr id="38914" name="Content Placeholder 1"/>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490663" y="1524000"/>
            <a:ext cx="6242050" cy="3816350"/>
          </a:xfrm>
        </p:spPr>
      </p:pic>
      <p:sp>
        <p:nvSpPr>
          <p:cNvPr id="38916" name="TextBox 4"/>
          <p:cNvSpPr txBox="1">
            <a:spLocks noChangeArrowheads="1"/>
          </p:cNvSpPr>
          <p:nvPr/>
        </p:nvSpPr>
        <p:spPr bwMode="auto">
          <a:xfrm>
            <a:off x="2375563" y="5562600"/>
            <a:ext cx="447225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24.11  The mute button on a laptop</a:t>
            </a:r>
          </a:p>
        </p:txBody>
      </p:sp>
    </p:spTree>
    <p:extLst>
      <p:ext uri="{BB962C8B-B14F-4D97-AF65-F5344CB8AC3E}">
        <p14:creationId xmlns:p14="http://schemas.microsoft.com/office/powerpoint/2010/main" val="1369778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a:t>Portable Computing Devices</a:t>
            </a:r>
          </a:p>
        </p:txBody>
      </p:sp>
      <p:sp>
        <p:nvSpPr>
          <p:cNvPr id="5123" name="Content Placeholder 2"/>
          <p:cNvSpPr>
            <a:spLocks noGrp="1"/>
          </p:cNvSpPr>
          <p:nvPr>
            <p:ph idx="1"/>
          </p:nvPr>
        </p:nvSpPr>
        <p:spPr/>
        <p:txBody>
          <a:bodyPr/>
          <a:lstStyle/>
          <a:p>
            <a:r>
              <a:rPr lang="en-US" altLang="en-US" dirty="0"/>
              <a:t>All portables share some features, such as LCD screens and battery power.</a:t>
            </a:r>
          </a:p>
          <a:p>
            <a:r>
              <a:rPr lang="en-US" altLang="en-US" dirty="0"/>
              <a:t>They come in an amazing variety of shapes, sizes, and intended uses.</a:t>
            </a:r>
          </a:p>
          <a:p>
            <a:pPr lvl="1"/>
            <a:r>
              <a:rPr lang="en-US" altLang="en-US" dirty="0"/>
              <a:t>They have varying levels of sound and video quality, screen size, and features.</a:t>
            </a:r>
          </a:p>
          <a:p>
            <a:r>
              <a:rPr lang="en-US" altLang="en-US" dirty="0">
                <a:solidFill>
                  <a:schemeClr val="tx1"/>
                </a:solidFill>
              </a:rPr>
              <a:t>The traditional clamshell </a:t>
            </a:r>
            <a:r>
              <a:rPr lang="en-US" altLang="en-US" dirty="0">
                <a:solidFill>
                  <a:srgbClr val="C00000"/>
                </a:solidFill>
              </a:rPr>
              <a:t>notebook</a:t>
            </a:r>
            <a:r>
              <a:rPr lang="en-US" altLang="en-US" dirty="0">
                <a:solidFill>
                  <a:schemeClr val="tx1"/>
                </a:solidFill>
              </a:rPr>
              <a:t> computer has built-in monitor, keyboard, and input device.</a:t>
            </a:r>
          </a:p>
          <a:p>
            <a:pPr lvl="1"/>
            <a:r>
              <a:rPr lang="en-US" altLang="en-US" dirty="0"/>
              <a:t>Also called a portable or a </a:t>
            </a:r>
            <a:r>
              <a:rPr lang="en-US" altLang="en-US" dirty="0">
                <a:solidFill>
                  <a:srgbClr val="C00000"/>
                </a:solidFill>
              </a:rPr>
              <a:t>laptop</a:t>
            </a:r>
          </a:p>
        </p:txBody>
      </p:sp>
    </p:spTree>
    <p:extLst>
      <p:ext uri="{BB962C8B-B14F-4D97-AF65-F5344CB8AC3E}">
        <p14:creationId xmlns:p14="http://schemas.microsoft.com/office/powerpoint/2010/main" val="28482264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Single-Function Ports (</a:t>
            </a:r>
            <a:r>
              <a:rPr lang="en-US" altLang="en-US" i="1" dirty="0"/>
              <a:t>continued</a:t>
            </a:r>
            <a:r>
              <a:rPr lang="en-US" altLang="en-US" dirty="0"/>
              <a:t>)</a:t>
            </a:r>
          </a:p>
        </p:txBody>
      </p:sp>
      <p:sp>
        <p:nvSpPr>
          <p:cNvPr id="39939" name="Content Placeholder 2"/>
          <p:cNvSpPr>
            <a:spLocks noGrp="1"/>
          </p:cNvSpPr>
          <p:nvPr>
            <p:ph idx="1"/>
          </p:nvPr>
        </p:nvSpPr>
        <p:spPr/>
        <p:txBody>
          <a:bodyPr/>
          <a:lstStyle/>
          <a:p>
            <a:r>
              <a:rPr lang="en-US" altLang="en-US" dirty="0"/>
              <a:t>Display</a:t>
            </a:r>
          </a:p>
          <a:p>
            <a:pPr lvl="1"/>
            <a:r>
              <a:rPr lang="en-US" altLang="en-US" dirty="0"/>
              <a:t>Most laptops support a second monitor via a digital port. </a:t>
            </a:r>
          </a:p>
          <a:p>
            <a:pPr lvl="2"/>
            <a:r>
              <a:rPr lang="en-US" altLang="en-US" dirty="0"/>
              <a:t>DVI, HDMI, Mini-HDMI, Micro-HDMI, or DisplayPort</a:t>
            </a:r>
          </a:p>
          <a:p>
            <a:pPr lvl="2"/>
            <a:r>
              <a:rPr lang="en-US" altLang="en-US" dirty="0"/>
              <a:t>Analog VGA on older machines</a:t>
            </a:r>
          </a:p>
          <a:p>
            <a:pPr lvl="1"/>
            <a:r>
              <a:rPr lang="en-US" altLang="en-US" dirty="0"/>
              <a:t>With a second monitor, you can duplicate or extend desktop across both displays.</a:t>
            </a:r>
          </a:p>
          <a:p>
            <a:pPr lvl="1"/>
            <a:r>
              <a:rPr lang="en-US" altLang="en-US" dirty="0"/>
              <a:t>Most portables use the FN key plus another key on the keyboard to cycle through display options.</a:t>
            </a:r>
          </a:p>
          <a:p>
            <a:pPr lvl="1"/>
            <a:r>
              <a:rPr lang="en-US" altLang="en-US" dirty="0"/>
              <a:t>You can control how the external monitor displays through the Display applet in the Control Panel.</a:t>
            </a:r>
          </a:p>
        </p:txBody>
      </p:sp>
    </p:spTree>
    <p:extLst>
      <p:ext uri="{BB962C8B-B14F-4D97-AF65-F5344CB8AC3E}">
        <p14:creationId xmlns:p14="http://schemas.microsoft.com/office/powerpoint/2010/main" val="11998847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Single-Function Ports (</a:t>
            </a:r>
            <a:r>
              <a:rPr lang="en-US" altLang="en-US" i="1" dirty="0"/>
              <a:t>continued</a:t>
            </a:r>
            <a:r>
              <a:rPr lang="en-US" altLang="en-US" dirty="0"/>
              <a:t>)</a:t>
            </a:r>
          </a:p>
        </p:txBody>
      </p:sp>
      <p:sp>
        <p:nvSpPr>
          <p:cNvPr id="40963" name="TextBox 4"/>
          <p:cNvSpPr txBox="1">
            <a:spLocks noChangeArrowheads="1"/>
          </p:cNvSpPr>
          <p:nvPr/>
        </p:nvSpPr>
        <p:spPr bwMode="auto">
          <a:xfrm>
            <a:off x="1248013" y="4876800"/>
            <a:ext cx="66479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lnSpc>
                <a:spcPct val="100000"/>
              </a:lnSpc>
            </a:pPr>
            <a:r>
              <a:rPr lang="en-US" altLang="en-US" dirty="0">
                <a:solidFill>
                  <a:schemeClr val="tx1"/>
                </a:solidFill>
              </a:rPr>
              <a:t>Figure 24.12  Laptop keyboard showing Function (</a:t>
            </a:r>
            <a:r>
              <a:rPr lang="en-US" altLang="en-US" cap="small" dirty="0">
                <a:solidFill>
                  <a:schemeClr val="tx1"/>
                </a:solidFill>
              </a:rPr>
              <a:t>fn</a:t>
            </a:r>
            <a:r>
              <a:rPr lang="en-US" altLang="en-US" dirty="0">
                <a:solidFill>
                  <a:schemeClr val="tx1"/>
                </a:solidFill>
              </a:rPr>
              <a:t>) key that</a:t>
            </a:r>
          </a:p>
          <a:p>
            <a:pPr eaLnBrk="1" hangingPunct="1">
              <a:lnSpc>
                <a:spcPct val="100000"/>
              </a:lnSpc>
            </a:pPr>
            <a:r>
              <a:rPr lang="en-US" altLang="en-US" dirty="0">
                <a:solidFill>
                  <a:schemeClr val="tx1"/>
                </a:solidFill>
              </a:rPr>
              <a:t> enables you to access additional key options, as on the </a:t>
            </a:r>
            <a:r>
              <a:rPr lang="en-US" altLang="en-US" cap="small" dirty="0">
                <a:solidFill>
                  <a:schemeClr val="tx1"/>
                </a:solidFill>
              </a:rPr>
              <a:t>f</a:t>
            </a:r>
            <a:r>
              <a:rPr lang="en-US" altLang="en-US" sz="1500" cap="small" dirty="0">
                <a:solidFill>
                  <a:schemeClr val="tx1"/>
                </a:solidFill>
              </a:rPr>
              <a:t>2</a:t>
            </a:r>
            <a:r>
              <a:rPr lang="en-US" altLang="en-US" dirty="0">
                <a:solidFill>
                  <a:schemeClr val="tx1"/>
                </a:solidFill>
              </a:rPr>
              <a:t> key</a:t>
            </a:r>
          </a:p>
        </p:txBody>
      </p:sp>
      <p:pic>
        <p:nvPicPr>
          <p:cNvPr id="40964" name="Picture 3" descr="F26-16.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50975" y="1905000"/>
            <a:ext cx="624205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73610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itle 1"/>
          <p:cNvSpPr>
            <a:spLocks noGrp="1"/>
          </p:cNvSpPr>
          <p:nvPr>
            <p:ph type="title"/>
          </p:nvPr>
        </p:nvSpPr>
        <p:spPr/>
        <p:txBody>
          <a:bodyPr/>
          <a:lstStyle/>
          <a:p>
            <a:r>
              <a:rPr lang="en-US" altLang="en-US" dirty="0"/>
              <a:t>Single-Function Ports (</a:t>
            </a:r>
            <a:r>
              <a:rPr lang="en-US" altLang="en-US" i="1" dirty="0"/>
              <a:t>continued</a:t>
            </a:r>
            <a:r>
              <a:rPr lang="en-US" altLang="en-US" dirty="0"/>
              <a:t>)</a:t>
            </a:r>
          </a:p>
        </p:txBody>
      </p:sp>
      <p:sp>
        <p:nvSpPr>
          <p:cNvPr id="43012" name="TextBox 4"/>
          <p:cNvSpPr txBox="1">
            <a:spLocks noChangeArrowheads="1"/>
          </p:cNvSpPr>
          <p:nvPr/>
        </p:nvSpPr>
        <p:spPr bwMode="auto">
          <a:xfrm>
            <a:off x="2364921" y="5855300"/>
            <a:ext cx="449353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24.13  Display applet in Windows 7</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7849" y="1447800"/>
            <a:ext cx="4888302" cy="4261449"/>
          </a:xfrm>
          <a:prstGeom prst="rect">
            <a:avLst/>
          </a:prstGeom>
        </p:spPr>
      </p:pic>
    </p:spTree>
    <p:extLst>
      <p:ext uri="{BB962C8B-B14F-4D97-AF65-F5344CB8AC3E}">
        <p14:creationId xmlns:p14="http://schemas.microsoft.com/office/powerpoint/2010/main" val="38526621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dirty="0"/>
              <a:t>Single-Function Ports (</a:t>
            </a:r>
            <a:r>
              <a:rPr lang="en-US" altLang="en-US" i="1" dirty="0"/>
              <a:t>continued</a:t>
            </a:r>
            <a:r>
              <a:rPr lang="en-US" altLang="en-US" dirty="0"/>
              <a:t>)</a:t>
            </a:r>
          </a:p>
        </p:txBody>
      </p:sp>
      <p:sp>
        <p:nvSpPr>
          <p:cNvPr id="44035" name="TextBox 4"/>
          <p:cNvSpPr txBox="1">
            <a:spLocks noChangeArrowheads="1"/>
          </p:cNvSpPr>
          <p:nvPr/>
        </p:nvSpPr>
        <p:spPr bwMode="auto">
          <a:xfrm>
            <a:off x="1577039" y="5822232"/>
            <a:ext cx="607089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24.14  Multiple-display options menu in Windows 7</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7849" y="1453551"/>
            <a:ext cx="4888302" cy="4261449"/>
          </a:xfrm>
          <a:prstGeom prst="rect">
            <a:avLst/>
          </a:prstGeom>
        </p:spPr>
      </p:pic>
    </p:spTree>
    <p:extLst>
      <p:ext uri="{BB962C8B-B14F-4D97-AF65-F5344CB8AC3E}">
        <p14:creationId xmlns:p14="http://schemas.microsoft.com/office/powerpoint/2010/main" val="1939113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Single-Function Ports (</a:t>
            </a:r>
            <a:r>
              <a:rPr lang="en-US" altLang="en-US" i="1" dirty="0"/>
              <a:t>continued</a:t>
            </a:r>
            <a:r>
              <a:rPr lang="en-US" altLang="en-US" dirty="0"/>
              <a:t>)</a:t>
            </a:r>
          </a:p>
        </p:txBody>
      </p:sp>
      <p:sp>
        <p:nvSpPr>
          <p:cNvPr id="39939" name="Content Placeholder 2"/>
          <p:cNvSpPr>
            <a:spLocks noGrp="1"/>
          </p:cNvSpPr>
          <p:nvPr>
            <p:ph idx="1"/>
          </p:nvPr>
        </p:nvSpPr>
        <p:spPr/>
        <p:txBody>
          <a:bodyPr/>
          <a:lstStyle/>
          <a:p>
            <a:r>
              <a:rPr lang="en-US" altLang="en-US" dirty="0"/>
              <a:t>Smart card reader</a:t>
            </a:r>
          </a:p>
          <a:p>
            <a:pPr lvl="1"/>
            <a:r>
              <a:rPr lang="en-US" altLang="en-US" dirty="0"/>
              <a:t>Can log into a portable device using a smart card</a:t>
            </a:r>
          </a:p>
          <a:p>
            <a:pPr lvl="1"/>
            <a:r>
              <a:rPr lang="en-US" altLang="en-US" dirty="0"/>
              <a:t>Will be covered in Chapter 28</a:t>
            </a:r>
          </a:p>
        </p:txBody>
      </p:sp>
      <p:sp>
        <p:nvSpPr>
          <p:cNvPr id="5" name="TextBox 4"/>
          <p:cNvSpPr txBox="1">
            <a:spLocks noChangeArrowheads="1"/>
          </p:cNvSpPr>
          <p:nvPr/>
        </p:nvSpPr>
        <p:spPr bwMode="auto">
          <a:xfrm>
            <a:off x="3203677" y="5287510"/>
            <a:ext cx="273664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24.15  Smart card</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55201" y="3200400"/>
            <a:ext cx="3033598" cy="1911582"/>
          </a:xfrm>
          <a:prstGeom prst="rect">
            <a:avLst/>
          </a:prstGeom>
        </p:spPr>
      </p:pic>
    </p:spTree>
    <p:extLst>
      <p:ext uri="{BB962C8B-B14F-4D97-AF65-F5344CB8AC3E}">
        <p14:creationId xmlns:p14="http://schemas.microsoft.com/office/powerpoint/2010/main" val="30228083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Networking Options</a:t>
            </a:r>
          </a:p>
        </p:txBody>
      </p:sp>
      <p:sp>
        <p:nvSpPr>
          <p:cNvPr id="45059" name="Content Placeholder 2"/>
          <p:cNvSpPr>
            <a:spLocks noGrp="1"/>
          </p:cNvSpPr>
          <p:nvPr>
            <p:ph idx="1"/>
          </p:nvPr>
        </p:nvSpPr>
        <p:spPr/>
        <p:txBody>
          <a:bodyPr/>
          <a:lstStyle/>
          <a:p>
            <a:r>
              <a:rPr lang="en-US" altLang="en-US" dirty="0"/>
              <a:t>Today’s laptops come with 802.11, Bluetooth, or wired Ethernet connections.</a:t>
            </a:r>
          </a:p>
          <a:p>
            <a:r>
              <a:rPr lang="en-US" altLang="en-US" dirty="0"/>
              <a:t>Most portables today have Wi-Fi built directly into the chipset.</a:t>
            </a:r>
          </a:p>
          <a:p>
            <a:pPr lvl="1"/>
            <a:r>
              <a:rPr lang="en-US" altLang="en-US" dirty="0"/>
              <a:t>802.11n or 802.11ac on newer laptops</a:t>
            </a:r>
          </a:p>
          <a:p>
            <a:pPr lvl="1"/>
            <a:r>
              <a:rPr lang="en-US" altLang="en-US" dirty="0"/>
              <a:t>802.11b or 802.11g on older laptops</a:t>
            </a:r>
          </a:p>
          <a:p>
            <a:r>
              <a:rPr lang="en-US" altLang="en-US" dirty="0"/>
              <a:t>Most portables also use Bluetooth.</a:t>
            </a:r>
          </a:p>
          <a:p>
            <a:pPr lvl="1"/>
            <a:r>
              <a:rPr lang="en-US" altLang="en-US" dirty="0"/>
              <a:t>Enables adding wireless mice, keyboards, and headsets</a:t>
            </a:r>
          </a:p>
          <a:p>
            <a:endParaRPr lang="en-US" altLang="en-US" dirty="0"/>
          </a:p>
        </p:txBody>
      </p:sp>
    </p:spTree>
    <p:extLst>
      <p:ext uri="{BB962C8B-B14F-4D97-AF65-F5344CB8AC3E}">
        <p14:creationId xmlns:p14="http://schemas.microsoft.com/office/powerpoint/2010/main" val="21060672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dirty="0"/>
              <a:t>Networking Options (</a:t>
            </a:r>
            <a:r>
              <a:rPr lang="en-US" altLang="en-US" i="1" dirty="0"/>
              <a:t>continued</a:t>
            </a:r>
            <a:r>
              <a:rPr lang="en-US" altLang="en-US" dirty="0"/>
              <a:t>)</a:t>
            </a:r>
          </a:p>
        </p:txBody>
      </p:sp>
      <p:sp>
        <p:nvSpPr>
          <p:cNvPr id="46083" name="Content Placeholder 2"/>
          <p:cNvSpPr>
            <a:spLocks noGrp="1"/>
          </p:cNvSpPr>
          <p:nvPr>
            <p:ph idx="1"/>
          </p:nvPr>
        </p:nvSpPr>
        <p:spPr/>
        <p:txBody>
          <a:bodyPr/>
          <a:lstStyle/>
          <a:p>
            <a:r>
              <a:rPr lang="en-US" altLang="en-US" dirty="0"/>
              <a:t>Hardware switches</a:t>
            </a:r>
          </a:p>
          <a:p>
            <a:pPr lvl="1"/>
            <a:r>
              <a:rPr lang="en-US" altLang="en-US" dirty="0"/>
              <a:t>Includes a switch to toggle the antenna off or on</a:t>
            </a:r>
          </a:p>
          <a:p>
            <a:pPr lvl="2"/>
            <a:r>
              <a:rPr lang="en-US" altLang="en-US" dirty="0"/>
              <a:t>For use in areas where emissions aren’t allowed (like a commercial aircraft)</a:t>
            </a:r>
          </a:p>
          <a:p>
            <a:pPr lvl="1"/>
            <a:r>
              <a:rPr lang="en-US" altLang="en-US" dirty="0"/>
              <a:t>Switch </a:t>
            </a:r>
            <a:r>
              <a:rPr lang="en-US" dirty="0"/>
              <a:t>– </a:t>
            </a:r>
            <a:r>
              <a:rPr lang="en-US" altLang="en-US" dirty="0"/>
              <a:t>hard-wired or a toggle of the FN key plus another key</a:t>
            </a:r>
          </a:p>
          <a:p>
            <a:r>
              <a:rPr lang="en-US" altLang="en-US" dirty="0"/>
              <a:t>Wired Ethernet</a:t>
            </a:r>
          </a:p>
          <a:p>
            <a:pPr lvl="1"/>
            <a:r>
              <a:rPr lang="en-US" altLang="en-US" dirty="0"/>
              <a:t>Most laptops have an RJ-45 wired Ethernet connection.</a:t>
            </a:r>
          </a:p>
          <a:p>
            <a:pPr lvl="2"/>
            <a:r>
              <a:rPr lang="en-US" altLang="en-US" dirty="0"/>
              <a:t>They have link lights and connect via UTP. </a:t>
            </a:r>
          </a:p>
        </p:txBody>
      </p:sp>
    </p:spTree>
    <p:extLst>
      <p:ext uri="{BB962C8B-B14F-4D97-AF65-F5344CB8AC3E}">
        <p14:creationId xmlns:p14="http://schemas.microsoft.com/office/powerpoint/2010/main" val="33049623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altLang="en-US" dirty="0"/>
              <a:t>Networking Options (</a:t>
            </a:r>
            <a:r>
              <a:rPr lang="en-US" altLang="en-US" i="1" dirty="0"/>
              <a:t>continued</a:t>
            </a:r>
            <a:r>
              <a:rPr lang="en-US" altLang="en-US" dirty="0"/>
              <a:t>)</a:t>
            </a:r>
          </a:p>
        </p:txBody>
      </p:sp>
      <p:sp>
        <p:nvSpPr>
          <p:cNvPr id="47107" name="TextBox 4"/>
          <p:cNvSpPr txBox="1">
            <a:spLocks noChangeArrowheads="1"/>
          </p:cNvSpPr>
          <p:nvPr/>
        </p:nvSpPr>
        <p:spPr bwMode="auto">
          <a:xfrm>
            <a:off x="2940784" y="4600101"/>
            <a:ext cx="326243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24.16  Wireless switch</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85861" y="2514600"/>
            <a:ext cx="3772279" cy="2141270"/>
          </a:xfrm>
          <a:prstGeom prst="rect">
            <a:avLst/>
          </a:prstGeom>
        </p:spPr>
      </p:pic>
    </p:spTree>
    <p:extLst>
      <p:ext uri="{BB962C8B-B14F-4D97-AF65-F5344CB8AC3E}">
        <p14:creationId xmlns:p14="http://schemas.microsoft.com/office/powerpoint/2010/main" val="1460058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altLang="en-US" dirty="0"/>
              <a:t>Networking Options (</a:t>
            </a:r>
            <a:r>
              <a:rPr lang="en-US" altLang="en-US" i="1" dirty="0"/>
              <a:t>continued</a:t>
            </a:r>
            <a:r>
              <a:rPr lang="en-US" altLang="en-US" dirty="0"/>
              <a:t>)</a:t>
            </a:r>
          </a:p>
        </p:txBody>
      </p:sp>
      <p:sp>
        <p:nvSpPr>
          <p:cNvPr id="48131" name="TextBox 4"/>
          <p:cNvSpPr txBox="1">
            <a:spLocks noChangeArrowheads="1"/>
          </p:cNvSpPr>
          <p:nvPr/>
        </p:nvSpPr>
        <p:spPr bwMode="auto">
          <a:xfrm>
            <a:off x="2635018" y="4755432"/>
            <a:ext cx="395492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24.17  Ethernet port on laptop</a:t>
            </a:r>
            <a:endParaRPr lang="en-US" alt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85861" y="2450698"/>
            <a:ext cx="3772279" cy="2341729"/>
          </a:xfrm>
          <a:prstGeom prst="rect">
            <a:avLst/>
          </a:prstGeom>
        </p:spPr>
      </p:pic>
    </p:spTree>
    <p:extLst>
      <p:ext uri="{BB962C8B-B14F-4D97-AF65-F5344CB8AC3E}">
        <p14:creationId xmlns:p14="http://schemas.microsoft.com/office/powerpoint/2010/main" val="3233179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dirty="0"/>
              <a:t>Portable-Specific Expansion Slots</a:t>
            </a:r>
          </a:p>
        </p:txBody>
      </p:sp>
      <p:sp>
        <p:nvSpPr>
          <p:cNvPr id="49155" name="Content Placeholder 2"/>
          <p:cNvSpPr>
            <a:spLocks noGrp="1"/>
          </p:cNvSpPr>
          <p:nvPr>
            <p:ph idx="1"/>
          </p:nvPr>
        </p:nvSpPr>
        <p:spPr/>
        <p:txBody>
          <a:bodyPr/>
          <a:lstStyle/>
          <a:p>
            <a:r>
              <a:rPr lang="en-US" altLang="en-US" dirty="0"/>
              <a:t>Expansion slots</a:t>
            </a:r>
          </a:p>
          <a:p>
            <a:pPr lvl="1"/>
            <a:r>
              <a:rPr lang="en-US" altLang="en-US" dirty="0"/>
              <a:t>Specialized connections for adding features</a:t>
            </a:r>
          </a:p>
          <a:p>
            <a:pPr lvl="1"/>
            <a:r>
              <a:rPr lang="en-US" altLang="en-US" dirty="0"/>
              <a:t>Once common on portables; now replaced by USB</a:t>
            </a:r>
          </a:p>
          <a:p>
            <a:pPr lvl="2"/>
            <a:r>
              <a:rPr lang="en-US" altLang="en-US" dirty="0"/>
              <a:t>The last standard was called ExpressCard.</a:t>
            </a:r>
          </a:p>
          <a:p>
            <a:r>
              <a:rPr lang="en-US" altLang="en-US" dirty="0"/>
              <a:t>Personal Computer Memory Card International Association (PCMCIA)</a:t>
            </a:r>
          </a:p>
          <a:p>
            <a:pPr lvl="1"/>
            <a:r>
              <a:rPr lang="en-US" altLang="en-US" dirty="0"/>
              <a:t>Defined standards for expansion cards and slots</a:t>
            </a:r>
          </a:p>
          <a:p>
            <a:pPr lvl="1"/>
            <a:r>
              <a:rPr lang="en-US" altLang="en-US" dirty="0"/>
              <a:t>Now defunct</a:t>
            </a:r>
          </a:p>
        </p:txBody>
      </p:sp>
    </p:spTree>
    <p:extLst>
      <p:ext uri="{BB962C8B-B14F-4D97-AF65-F5344CB8AC3E}">
        <p14:creationId xmlns:p14="http://schemas.microsoft.com/office/powerpoint/2010/main" val="525112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Portable Computing Devices (</a:t>
            </a:r>
            <a:r>
              <a:rPr lang="en-US" altLang="en-US" i="1" dirty="0"/>
              <a:t>continued</a:t>
            </a:r>
            <a:r>
              <a:rPr lang="en-US" altLang="en-US" dirty="0"/>
              <a:t>)</a:t>
            </a:r>
          </a:p>
        </p:txBody>
      </p:sp>
      <p:pic>
        <p:nvPicPr>
          <p:cNvPr id="6148"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838200" y="2267021"/>
            <a:ext cx="2743200" cy="1930400"/>
          </a:xfrm>
        </p:spPr>
      </p:pic>
      <p:sp>
        <p:nvSpPr>
          <p:cNvPr id="6147" name="TextBox 4"/>
          <p:cNvSpPr txBox="1">
            <a:spLocks noChangeArrowheads="1"/>
          </p:cNvSpPr>
          <p:nvPr/>
        </p:nvSpPr>
        <p:spPr bwMode="auto">
          <a:xfrm>
            <a:off x="838200" y="4431437"/>
            <a:ext cx="2743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24.1  A notebook computer</a:t>
            </a:r>
          </a:p>
        </p:txBody>
      </p:sp>
      <p:sp>
        <p:nvSpPr>
          <p:cNvPr id="5" name="TextBox 4"/>
          <p:cNvSpPr txBox="1">
            <a:spLocks noChangeArrowheads="1"/>
          </p:cNvSpPr>
          <p:nvPr/>
        </p:nvSpPr>
        <p:spPr bwMode="auto">
          <a:xfrm>
            <a:off x="4876800" y="4461917"/>
            <a:ext cx="36576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24.2  Desktop replacement (left) next to a standard portable computer (right)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76800" y="1905000"/>
            <a:ext cx="3526530" cy="2292421"/>
          </a:xfrm>
          <a:prstGeom prst="rect">
            <a:avLst/>
          </a:prstGeom>
        </p:spPr>
      </p:pic>
    </p:spTree>
    <p:extLst>
      <p:ext uri="{BB962C8B-B14F-4D97-AF65-F5344CB8AC3E}">
        <p14:creationId xmlns:p14="http://schemas.microsoft.com/office/powerpoint/2010/main" val="33947385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dirty="0"/>
              <a:t>Portable-Specific Expansion Slots (</a:t>
            </a:r>
            <a:r>
              <a:rPr lang="en-US" altLang="en-US" i="1" dirty="0"/>
              <a:t>continued</a:t>
            </a:r>
            <a:r>
              <a:rPr lang="en-US" altLang="en-US" dirty="0"/>
              <a:t>)</a:t>
            </a:r>
          </a:p>
        </p:txBody>
      </p:sp>
      <p:sp>
        <p:nvSpPr>
          <p:cNvPr id="49155" name="Content Placeholder 2"/>
          <p:cNvSpPr>
            <a:spLocks noGrp="1"/>
          </p:cNvSpPr>
          <p:nvPr>
            <p:ph idx="1"/>
          </p:nvPr>
        </p:nvSpPr>
        <p:spPr/>
        <p:txBody>
          <a:bodyPr/>
          <a:lstStyle/>
          <a:p>
            <a:r>
              <a:rPr lang="en-US" altLang="en-US" dirty="0">
                <a:solidFill>
                  <a:srgbClr val="C00000"/>
                </a:solidFill>
              </a:rPr>
              <a:t>ExpressCard</a:t>
            </a:r>
          </a:p>
          <a:p>
            <a:pPr lvl="1"/>
            <a:r>
              <a:rPr lang="en-US" altLang="en-US" dirty="0"/>
              <a:t>Comes in 34mm and 55mm widths</a:t>
            </a:r>
          </a:p>
          <a:p>
            <a:pPr lvl="1"/>
            <a:r>
              <a:rPr lang="en-US" altLang="en-US" dirty="0"/>
              <a:t>Connects to either USB 2.0 bus or PCI Express bus</a:t>
            </a:r>
          </a:p>
        </p:txBody>
      </p:sp>
      <p:sp>
        <p:nvSpPr>
          <p:cNvPr id="5" name="TextBox 4"/>
          <p:cNvSpPr txBox="1">
            <a:spLocks noChangeArrowheads="1"/>
          </p:cNvSpPr>
          <p:nvPr/>
        </p:nvSpPr>
        <p:spPr bwMode="auto">
          <a:xfrm>
            <a:off x="2036690" y="6050832"/>
            <a:ext cx="507062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24.18  34-mm and 54-mm ExpressCards</a:t>
            </a:r>
            <a:endParaRPr lang="en-US" alt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24200" y="2819400"/>
            <a:ext cx="2895600" cy="3027593"/>
          </a:xfrm>
          <a:prstGeom prst="rect">
            <a:avLst/>
          </a:prstGeom>
        </p:spPr>
      </p:pic>
    </p:spTree>
    <p:extLst>
      <p:ext uri="{BB962C8B-B14F-4D97-AF65-F5344CB8AC3E}">
        <p14:creationId xmlns:p14="http://schemas.microsoft.com/office/powerpoint/2010/main" val="3448075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eaLnBrk="1" hangingPunct="1"/>
            <a:r>
              <a:rPr lang="en-US" altLang="en-US" dirty="0"/>
              <a:t>Portable-Specific Expansion Slots (</a:t>
            </a:r>
            <a:r>
              <a:rPr lang="en-US" altLang="en-US" i="1" dirty="0"/>
              <a:t>continued</a:t>
            </a:r>
            <a:r>
              <a:rPr lang="en-US" alt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2768819867"/>
              </p:ext>
            </p:extLst>
          </p:nvPr>
        </p:nvGraphicFramePr>
        <p:xfrm>
          <a:off x="725486" y="2587752"/>
          <a:ext cx="7693028" cy="1527048"/>
        </p:xfrm>
        <a:graphic>
          <a:graphicData uri="http://schemas.openxmlformats.org/drawingml/2006/table">
            <a:tbl>
              <a:tblPr firstRow="1" firstCol="1" bandRow="1">
                <a:solidFill>
                  <a:srgbClr val="F4EFC1"/>
                </a:solidFill>
              </a:tblPr>
              <a:tblGrid>
                <a:gridCol w="1292228">
                  <a:extLst>
                    <a:ext uri="{9D8B030D-6E8A-4147-A177-3AD203B41FA5}">
                      <a16:colId xmlns="" xmlns:a16="http://schemas.microsoft.com/office/drawing/2014/main" val="20000"/>
                    </a:ext>
                  </a:extLst>
                </a:gridCol>
                <a:gridCol w="2593972">
                  <a:extLst>
                    <a:ext uri="{9D8B030D-6E8A-4147-A177-3AD203B41FA5}">
                      <a16:colId xmlns="" xmlns:a16="http://schemas.microsoft.com/office/drawing/2014/main" val="20001"/>
                    </a:ext>
                  </a:extLst>
                </a:gridCol>
                <a:gridCol w="3806828">
                  <a:extLst>
                    <a:ext uri="{9D8B030D-6E8A-4147-A177-3AD203B41FA5}">
                      <a16:colId xmlns="" xmlns:a16="http://schemas.microsoft.com/office/drawing/2014/main" val="20002"/>
                    </a:ext>
                  </a:extLst>
                </a:gridCol>
              </a:tblGrid>
              <a:tr h="351165">
                <a:tc>
                  <a:txBody>
                    <a:bodyPr/>
                    <a:lstStyle/>
                    <a:p>
                      <a:pPr marL="63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24.1</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0" marR="0" indent="0">
                        <a:lnSpc>
                          <a:spcPct val="115000"/>
                        </a:lnSpc>
                        <a:spcBef>
                          <a:spcPts val="0"/>
                        </a:spcBef>
                        <a:spcAft>
                          <a:spcPts val="600"/>
                        </a:spcAft>
                      </a:pPr>
                      <a:r>
                        <a:rPr lang="en-US" altLang="en-US" sz="2000" b="1" dirty="0">
                          <a:latin typeface="Calibri" panose="020F0502020204030204" pitchFamily="34" charset="0"/>
                        </a:rPr>
                        <a:t>ExpressCard</a:t>
                      </a:r>
                      <a:r>
                        <a:rPr lang="en-US" altLang="en-US" sz="2000" b="1" baseline="0" dirty="0">
                          <a:latin typeface="Calibri" panose="020F0502020204030204" pitchFamily="34" charset="0"/>
                        </a:rPr>
                        <a:t> Speeds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410835">
                <a:tc gridSpan="2">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Standard</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Maximum Theoretical Throughput</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381000">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ExpressCard using Hi-Speed USB 2.0 bus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480 Mbps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84048">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ExpressCard using PCIe bus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2.5 Gbps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40835577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Card Slots</a:t>
            </a:r>
          </a:p>
        </p:txBody>
      </p:sp>
      <p:sp>
        <p:nvSpPr>
          <p:cNvPr id="3" name="Content Placeholder 2"/>
          <p:cNvSpPr>
            <a:spLocks noGrp="1"/>
          </p:cNvSpPr>
          <p:nvPr>
            <p:ph idx="1"/>
          </p:nvPr>
        </p:nvSpPr>
        <p:spPr/>
        <p:txBody>
          <a:bodyPr/>
          <a:lstStyle/>
          <a:p>
            <a:r>
              <a:rPr lang="en-US" altLang="en-US" dirty="0"/>
              <a:t>Many portable computers offer one or more flash-memory card slots to enable you to add storage. </a:t>
            </a:r>
          </a:p>
          <a:p>
            <a:pPr lvl="1"/>
            <a:r>
              <a:rPr lang="en-US" altLang="en-US" dirty="0"/>
              <a:t>Enable fast transfer of data from the card to the portable, and vice versa</a:t>
            </a:r>
          </a:p>
          <a:p>
            <a:pPr lvl="1"/>
            <a:r>
              <a:rPr lang="en-US" altLang="en-US" dirty="0"/>
              <a:t>Standard varieties: SD and microSD</a:t>
            </a:r>
          </a:p>
          <a:p>
            <a:endParaRPr lang="en-US" dirty="0"/>
          </a:p>
        </p:txBody>
      </p:sp>
    </p:spTree>
    <p:extLst>
      <p:ext uri="{BB962C8B-B14F-4D97-AF65-F5344CB8AC3E}">
        <p14:creationId xmlns:p14="http://schemas.microsoft.com/office/powerpoint/2010/main" val="36236857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Title 5"/>
          <p:cNvSpPr>
            <a:spLocks noGrp="1"/>
          </p:cNvSpPr>
          <p:nvPr>
            <p:ph type="title"/>
          </p:nvPr>
        </p:nvSpPr>
        <p:spPr/>
        <p:txBody>
          <a:bodyPr/>
          <a:lstStyle/>
          <a:p>
            <a:r>
              <a:rPr lang="en-GB" altLang="en-US" dirty="0"/>
              <a:t>General-Purpose Ports</a:t>
            </a:r>
            <a:endParaRPr lang="en-US" altLang="en-US" dirty="0"/>
          </a:p>
        </p:txBody>
      </p:sp>
      <p:sp>
        <p:nvSpPr>
          <p:cNvPr id="59394" name="Text Placeholder 6"/>
          <p:cNvSpPr>
            <a:spLocks noGrp="1"/>
          </p:cNvSpPr>
          <p:nvPr>
            <p:ph idx="1"/>
          </p:nvPr>
        </p:nvSpPr>
        <p:spPr/>
        <p:txBody>
          <a:bodyPr/>
          <a:lstStyle/>
          <a:p>
            <a:r>
              <a:rPr lang="en-GB" altLang="en-US" dirty="0"/>
              <a:t>Legacy ports </a:t>
            </a:r>
            <a:endParaRPr lang="en-US" altLang="en-US" dirty="0"/>
          </a:p>
          <a:p>
            <a:pPr lvl="1"/>
            <a:r>
              <a:rPr lang="en-GB" altLang="en-US" dirty="0"/>
              <a:t>PS/2, RS-232 serial, and parallel</a:t>
            </a:r>
          </a:p>
          <a:p>
            <a:r>
              <a:rPr lang="en-US" altLang="en-US" dirty="0"/>
              <a:t>Modern ports</a:t>
            </a:r>
          </a:p>
          <a:p>
            <a:pPr lvl="1"/>
            <a:r>
              <a:rPr lang="en-US" altLang="en-US" dirty="0"/>
              <a:t>USB, Thunderbolt, eSATA, and FireWire</a:t>
            </a:r>
          </a:p>
          <a:p>
            <a:pPr lvl="1"/>
            <a:r>
              <a:rPr lang="en-US" altLang="en-US" dirty="0"/>
              <a:t>Plug and go </a:t>
            </a:r>
            <a:r>
              <a:rPr lang="en-US" dirty="0"/>
              <a:t>–</a:t>
            </a:r>
            <a:r>
              <a:rPr lang="en-US" altLang="en-US" dirty="0"/>
              <a:t> no reboot required</a:t>
            </a:r>
          </a:p>
          <a:p>
            <a:r>
              <a:rPr lang="en-US" altLang="en-US" dirty="0">
                <a:solidFill>
                  <a:srgbClr val="C00000"/>
                </a:solidFill>
              </a:rPr>
              <a:t>Docking station</a:t>
            </a:r>
          </a:p>
          <a:p>
            <a:pPr lvl="1"/>
            <a:r>
              <a:rPr lang="en-US" altLang="en-US" dirty="0"/>
              <a:t>Offers legacy and modern single- and multi-function ports</a:t>
            </a:r>
          </a:p>
        </p:txBody>
      </p:sp>
    </p:spTree>
    <p:extLst>
      <p:ext uri="{BB962C8B-B14F-4D97-AF65-F5344CB8AC3E}">
        <p14:creationId xmlns:p14="http://schemas.microsoft.com/office/powerpoint/2010/main" val="371427291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Title 1"/>
          <p:cNvSpPr>
            <a:spLocks noGrp="1"/>
          </p:cNvSpPr>
          <p:nvPr>
            <p:ph type="title"/>
          </p:nvPr>
        </p:nvSpPr>
        <p:spPr/>
        <p:txBody>
          <a:bodyPr/>
          <a:lstStyle/>
          <a:p>
            <a:r>
              <a:rPr lang="en-GB" altLang="en-US" dirty="0"/>
              <a:t>General-Purpose Ports (</a:t>
            </a:r>
            <a:r>
              <a:rPr lang="en-GB" altLang="en-US" i="1" dirty="0"/>
              <a:t>continued</a:t>
            </a:r>
            <a:r>
              <a:rPr lang="en-GB" altLang="en-US" dirty="0"/>
              <a:t>)</a:t>
            </a:r>
            <a:endParaRPr lang="en-US" altLang="en-US" dirty="0"/>
          </a:p>
        </p:txBody>
      </p:sp>
      <p:sp>
        <p:nvSpPr>
          <p:cNvPr id="60420" name="TextBox 4"/>
          <p:cNvSpPr txBox="1">
            <a:spLocks noChangeArrowheads="1"/>
          </p:cNvSpPr>
          <p:nvPr/>
        </p:nvSpPr>
        <p:spPr bwMode="auto">
          <a:xfrm>
            <a:off x="1752600" y="4953000"/>
            <a:ext cx="6032421" cy="626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r>
              <a:rPr lang="en-US" altLang="en-US" dirty="0">
                <a:solidFill>
                  <a:schemeClr val="tx1"/>
                </a:solidFill>
              </a:rPr>
              <a:t>Figure 24.19  Devices attached to USB on a portable PC </a:t>
            </a:r>
            <a:endParaRPr lang="en-US" dirty="0"/>
          </a:p>
          <a:p>
            <a:pPr>
              <a:lnSpc>
                <a:spcPct val="100000"/>
              </a:lnSpc>
            </a:pPr>
            <a:r>
              <a:rPr lang="en-US" dirty="0">
                <a:solidFill>
                  <a:schemeClr val="tx1"/>
                </a:solidFill>
              </a:rPr>
              <a:t>(Whooooa, retro PDA, dude!) </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88556" y="2057400"/>
            <a:ext cx="4166888" cy="2762693"/>
          </a:xfrm>
          <a:prstGeom prst="rect">
            <a:avLst/>
          </a:prstGeom>
        </p:spPr>
      </p:pic>
    </p:spTree>
    <p:extLst>
      <p:ext uri="{BB962C8B-B14F-4D97-AF65-F5344CB8AC3E}">
        <p14:creationId xmlns:p14="http://schemas.microsoft.com/office/powerpoint/2010/main" val="2361957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GB" altLang="en-US" dirty="0"/>
              <a:t>General-Purpose Ports (</a:t>
            </a:r>
            <a:r>
              <a:rPr lang="en-GB" altLang="en-US" i="1" dirty="0"/>
              <a:t>continued</a:t>
            </a:r>
            <a:r>
              <a:rPr lang="en-GB" altLang="en-US" dirty="0"/>
              <a:t>)</a:t>
            </a:r>
            <a:endParaRPr lang="en-US" altLang="en-US" dirty="0"/>
          </a:p>
        </p:txBody>
      </p:sp>
      <p:sp>
        <p:nvSpPr>
          <p:cNvPr id="61443" name="TextBox 4"/>
          <p:cNvSpPr txBox="1">
            <a:spLocks noChangeArrowheads="1"/>
          </p:cNvSpPr>
          <p:nvPr/>
        </p:nvSpPr>
        <p:spPr bwMode="auto">
          <a:xfrm>
            <a:off x="2979257" y="4758830"/>
            <a:ext cx="318548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24.20  Docking station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7564" y="2362200"/>
            <a:ext cx="5308873" cy="2244229"/>
          </a:xfrm>
          <a:prstGeom prst="rect">
            <a:avLst/>
          </a:prstGeom>
        </p:spPr>
      </p:pic>
    </p:spTree>
    <p:extLst>
      <p:ext uri="{BB962C8B-B14F-4D97-AF65-F5344CB8AC3E}">
        <p14:creationId xmlns:p14="http://schemas.microsoft.com/office/powerpoint/2010/main" val="23211195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Title 5"/>
          <p:cNvSpPr>
            <a:spLocks noGrp="1"/>
          </p:cNvSpPr>
          <p:nvPr>
            <p:ph type="title"/>
          </p:nvPr>
        </p:nvSpPr>
        <p:spPr/>
        <p:txBody>
          <a:bodyPr/>
          <a:lstStyle/>
          <a:p>
            <a:r>
              <a:rPr lang="en-GB" altLang="en-US" dirty="0"/>
              <a:t>General-Purpose Ports (</a:t>
            </a:r>
            <a:r>
              <a:rPr lang="en-GB" altLang="en-US" i="1" dirty="0"/>
              <a:t>continued</a:t>
            </a:r>
            <a:r>
              <a:rPr lang="en-GB" altLang="en-US" dirty="0"/>
              <a:t>)</a:t>
            </a:r>
            <a:endParaRPr lang="en-US" altLang="en-US" dirty="0"/>
          </a:p>
        </p:txBody>
      </p:sp>
      <p:sp>
        <p:nvSpPr>
          <p:cNvPr id="59394" name="Text Placeholder 6"/>
          <p:cNvSpPr>
            <a:spLocks noGrp="1"/>
          </p:cNvSpPr>
          <p:nvPr>
            <p:ph idx="1"/>
          </p:nvPr>
        </p:nvSpPr>
        <p:spPr/>
        <p:txBody>
          <a:bodyPr/>
          <a:lstStyle/>
          <a:p>
            <a:r>
              <a:rPr lang="en-US" altLang="en-US" dirty="0"/>
              <a:t>USB adapters</a:t>
            </a:r>
          </a:p>
          <a:p>
            <a:pPr lvl="1"/>
            <a:r>
              <a:rPr lang="en-US" altLang="en-US" dirty="0"/>
              <a:t>When it comes to drives or connectors that you need only occasionally, these adapters can enable you to use a much more portable device.</a:t>
            </a:r>
          </a:p>
          <a:p>
            <a:pPr lvl="1"/>
            <a:r>
              <a:rPr lang="en-US" altLang="en-US" dirty="0"/>
              <a:t>Examples of using USB adapters:</a:t>
            </a:r>
          </a:p>
          <a:p>
            <a:pPr lvl="2"/>
            <a:r>
              <a:rPr lang="en-US" altLang="en-US" dirty="0"/>
              <a:t>Connecting to wired Ethernet </a:t>
            </a:r>
          </a:p>
          <a:p>
            <a:pPr lvl="2"/>
            <a:r>
              <a:rPr lang="en-US" altLang="en-US" dirty="0"/>
              <a:t>Connecting an optical drive</a:t>
            </a:r>
          </a:p>
          <a:p>
            <a:pPr lvl="2"/>
            <a:r>
              <a:rPr lang="en-US" altLang="en-US" dirty="0"/>
              <a:t>Updating connectivity support for older devices</a:t>
            </a:r>
          </a:p>
        </p:txBody>
      </p:sp>
    </p:spTree>
    <p:extLst>
      <p:ext uri="{BB962C8B-B14F-4D97-AF65-F5344CB8AC3E}">
        <p14:creationId xmlns:p14="http://schemas.microsoft.com/office/powerpoint/2010/main" val="261090799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altLang="en-US" dirty="0"/>
              <a:t>Managing and Maintaining Portable Computers</a:t>
            </a:r>
          </a:p>
        </p:txBody>
      </p:sp>
      <p:sp>
        <p:nvSpPr>
          <p:cNvPr id="65539" name="Content Placeholder 2"/>
          <p:cNvSpPr>
            <a:spLocks noGrp="1"/>
          </p:cNvSpPr>
          <p:nvPr>
            <p:ph idx="1"/>
          </p:nvPr>
        </p:nvSpPr>
        <p:spPr/>
        <p:txBody>
          <a:bodyPr/>
          <a:lstStyle/>
          <a:p>
            <a:r>
              <a:rPr lang="en-US" altLang="en-US" dirty="0"/>
              <a:t>Most common maintenance work</a:t>
            </a:r>
          </a:p>
          <a:p>
            <a:pPr lvl="1"/>
            <a:r>
              <a:rPr lang="en-US" altLang="en-US" dirty="0"/>
              <a:t>Taking care of the batteries through proper power management</a:t>
            </a:r>
          </a:p>
          <a:p>
            <a:pPr lvl="1"/>
            <a:r>
              <a:rPr lang="en-US" altLang="en-US" dirty="0"/>
              <a:t>Keeping machine clean</a:t>
            </a:r>
          </a:p>
          <a:p>
            <a:pPr lvl="1"/>
            <a:r>
              <a:rPr lang="en-US" altLang="en-US" dirty="0"/>
              <a:t>Avoiding excessive heat</a:t>
            </a:r>
          </a:p>
          <a:p>
            <a:r>
              <a:rPr lang="en-US" altLang="en-US" dirty="0"/>
              <a:t>Maintenance that applies to computers</a:t>
            </a:r>
          </a:p>
          <a:p>
            <a:pPr lvl="1"/>
            <a:r>
              <a:rPr lang="en-US" altLang="en-US" dirty="0"/>
              <a:t>Applies to portables as well</a:t>
            </a:r>
          </a:p>
          <a:p>
            <a:pPr marL="0" indent="0">
              <a:buNone/>
            </a:pPr>
            <a:endParaRPr lang="en-US" altLang="en-US" dirty="0"/>
          </a:p>
        </p:txBody>
      </p:sp>
    </p:spTree>
    <p:extLst>
      <p:ext uri="{BB962C8B-B14F-4D97-AF65-F5344CB8AC3E}">
        <p14:creationId xmlns:p14="http://schemas.microsoft.com/office/powerpoint/2010/main" val="28911310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Title 4"/>
          <p:cNvSpPr>
            <a:spLocks noGrp="1"/>
          </p:cNvSpPr>
          <p:nvPr>
            <p:ph type="title"/>
          </p:nvPr>
        </p:nvSpPr>
        <p:spPr/>
        <p:txBody>
          <a:bodyPr/>
          <a:lstStyle/>
          <a:p>
            <a:r>
              <a:rPr lang="en-GB" altLang="en-US" dirty="0"/>
              <a:t>Batteries </a:t>
            </a:r>
            <a:endParaRPr lang="en-US" altLang="en-US" dirty="0"/>
          </a:p>
        </p:txBody>
      </p:sp>
      <p:sp>
        <p:nvSpPr>
          <p:cNvPr id="66562" name="Text Placeholder 5"/>
          <p:cNvSpPr>
            <a:spLocks noGrp="1"/>
          </p:cNvSpPr>
          <p:nvPr>
            <p:ph idx="1"/>
          </p:nvPr>
        </p:nvSpPr>
        <p:spPr/>
        <p:txBody>
          <a:bodyPr/>
          <a:lstStyle/>
          <a:p>
            <a:r>
              <a:rPr lang="en-US" altLang="en-US" dirty="0"/>
              <a:t>Three types of batteries have been most commonly used in portable computers.</a:t>
            </a:r>
          </a:p>
          <a:p>
            <a:pPr lvl="1"/>
            <a:r>
              <a:rPr lang="en-GB" altLang="en-US" dirty="0"/>
              <a:t>Nickel-cadmium (Ni-Cd)</a:t>
            </a:r>
            <a:endParaRPr lang="en-US" altLang="en-US" dirty="0"/>
          </a:p>
          <a:p>
            <a:pPr lvl="1"/>
            <a:r>
              <a:rPr lang="en-GB" altLang="en-US" dirty="0"/>
              <a:t>Nickel-metal hydride (Ni-MH)</a:t>
            </a:r>
            <a:endParaRPr lang="en-US" altLang="en-US" dirty="0"/>
          </a:p>
          <a:p>
            <a:pPr lvl="1"/>
            <a:r>
              <a:rPr lang="en-GB" altLang="en-US" dirty="0">
                <a:solidFill>
                  <a:srgbClr val="C00000"/>
                </a:solidFill>
              </a:rPr>
              <a:t>Lithium-Ion (Li-Ion)</a:t>
            </a:r>
          </a:p>
          <a:p>
            <a:pPr lvl="2"/>
            <a:r>
              <a:rPr lang="en-GB" altLang="en-US" dirty="0">
                <a:solidFill>
                  <a:srgbClr val="C00000"/>
                </a:solidFill>
              </a:rPr>
              <a:t>Lithium polymer (LiPo) </a:t>
            </a:r>
            <a:r>
              <a:rPr lang="en-US" altLang="en-US" dirty="0"/>
              <a:t>batteries are a variation of </a:t>
            </a:r>
            <a:br>
              <a:rPr lang="en-US" altLang="en-US" dirty="0"/>
            </a:br>
            <a:r>
              <a:rPr lang="en-US" altLang="en-US" dirty="0"/>
              <a:t>Li-Ion.</a:t>
            </a:r>
            <a:endParaRPr lang="en-GB" altLang="en-US" dirty="0"/>
          </a:p>
        </p:txBody>
      </p:sp>
    </p:spTree>
    <p:extLst>
      <p:ext uri="{BB962C8B-B14F-4D97-AF65-F5344CB8AC3E}">
        <p14:creationId xmlns:p14="http://schemas.microsoft.com/office/powerpoint/2010/main" val="337091174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4"/>
          <p:cNvSpPr>
            <a:spLocks noGrp="1"/>
          </p:cNvSpPr>
          <p:nvPr>
            <p:ph type="title"/>
          </p:nvPr>
        </p:nvSpPr>
        <p:spPr/>
        <p:txBody>
          <a:bodyPr/>
          <a:lstStyle/>
          <a:p>
            <a:r>
              <a:rPr lang="en-GB" altLang="en-US" dirty="0"/>
              <a:t>Lithium Ion Batteries </a:t>
            </a:r>
            <a:endParaRPr lang="en-US" altLang="en-US" dirty="0"/>
          </a:p>
        </p:txBody>
      </p:sp>
      <p:sp>
        <p:nvSpPr>
          <p:cNvPr id="69635" name="Text Placeholder 5"/>
          <p:cNvSpPr>
            <a:spLocks noGrp="1"/>
          </p:cNvSpPr>
          <p:nvPr>
            <p:ph idx="1"/>
          </p:nvPr>
        </p:nvSpPr>
        <p:spPr/>
        <p:txBody>
          <a:bodyPr/>
          <a:lstStyle/>
          <a:p>
            <a:r>
              <a:rPr lang="en-GB" altLang="en-US" dirty="0"/>
              <a:t>Only type used today</a:t>
            </a:r>
          </a:p>
          <a:p>
            <a:r>
              <a:rPr lang="en-GB" altLang="en-US" dirty="0"/>
              <a:t>Highest energy for the weight</a:t>
            </a:r>
            <a:endParaRPr lang="en-US" altLang="en-US" dirty="0"/>
          </a:p>
          <a:p>
            <a:r>
              <a:rPr lang="en-US" altLang="en-US" dirty="0"/>
              <a:t>Longer-lasting than other types</a:t>
            </a:r>
          </a:p>
          <a:p>
            <a:r>
              <a:rPr lang="en-GB" altLang="en-US" dirty="0"/>
              <a:t>Built-in circuitry to prevent accidental overcharging</a:t>
            </a:r>
            <a:endParaRPr lang="en-US" altLang="en-US" dirty="0"/>
          </a:p>
        </p:txBody>
      </p:sp>
      <p:sp>
        <p:nvSpPr>
          <p:cNvPr id="69636" name="TextBox 4"/>
          <p:cNvSpPr txBox="1">
            <a:spLocks noChangeArrowheads="1"/>
          </p:cNvSpPr>
          <p:nvPr/>
        </p:nvSpPr>
        <p:spPr bwMode="auto">
          <a:xfrm>
            <a:off x="5005536" y="5898432"/>
            <a:ext cx="295465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24.21  Li-Ion battery</a:t>
            </a:r>
          </a:p>
        </p:txBody>
      </p:sp>
      <p:pic>
        <p:nvPicPr>
          <p:cNvPr id="69637" name="Content Placeholder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08883" y="3861056"/>
            <a:ext cx="2747963"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427671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Taxonomy</a:t>
            </a:r>
          </a:p>
        </p:txBody>
      </p:sp>
      <p:sp>
        <p:nvSpPr>
          <p:cNvPr id="3" name="Content Placeholder 2"/>
          <p:cNvSpPr>
            <a:spLocks noGrp="1"/>
          </p:cNvSpPr>
          <p:nvPr>
            <p:ph idx="1"/>
          </p:nvPr>
        </p:nvSpPr>
        <p:spPr/>
        <p:txBody>
          <a:bodyPr/>
          <a:lstStyle/>
          <a:p>
            <a:r>
              <a:rPr lang="en-US" dirty="0">
                <a:solidFill>
                  <a:srgbClr val="C00000"/>
                </a:solidFill>
              </a:rPr>
              <a:t>Desktop replacement </a:t>
            </a:r>
            <a:r>
              <a:rPr lang="en-US" dirty="0">
                <a:solidFill>
                  <a:schemeClr val="tx1"/>
                </a:solidFill>
              </a:rPr>
              <a:t>features:</a:t>
            </a:r>
          </a:p>
          <a:p>
            <a:pPr lvl="1"/>
            <a:r>
              <a:rPr lang="en-US" dirty="0"/>
              <a:t>Massive screen</a:t>
            </a:r>
          </a:p>
          <a:p>
            <a:pPr lvl="1"/>
            <a:r>
              <a:rPr lang="en-US" dirty="0"/>
              <a:t>Full-size keyboard</a:t>
            </a:r>
          </a:p>
          <a:p>
            <a:pPr lvl="1"/>
            <a:r>
              <a:rPr lang="en-US" dirty="0"/>
              <a:t>Optical drive</a:t>
            </a:r>
          </a:p>
          <a:p>
            <a:pPr lvl="1"/>
            <a:r>
              <a:rPr lang="en-US" dirty="0"/>
              <a:t>Plenty of hard drive space</a:t>
            </a:r>
          </a:p>
          <a:p>
            <a:r>
              <a:rPr lang="en-US" dirty="0"/>
              <a:t>A desktop replacement is designed for power first, portability second.</a:t>
            </a:r>
          </a:p>
          <a:p>
            <a:pPr lvl="1"/>
            <a:r>
              <a:rPr lang="en-US" dirty="0"/>
              <a:t>Can work well on the road and in the office</a:t>
            </a:r>
          </a:p>
        </p:txBody>
      </p:sp>
    </p:spTree>
    <p:extLst>
      <p:ext uri="{BB962C8B-B14F-4D97-AF65-F5344CB8AC3E}">
        <p14:creationId xmlns:p14="http://schemas.microsoft.com/office/powerpoint/2010/main" val="41849019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3"/>
          <p:cNvSpPr>
            <a:spLocks noGrp="1"/>
          </p:cNvSpPr>
          <p:nvPr>
            <p:ph type="title"/>
          </p:nvPr>
        </p:nvSpPr>
        <p:spPr/>
        <p:txBody>
          <a:bodyPr/>
          <a:lstStyle/>
          <a:p>
            <a:r>
              <a:rPr lang="en-US" altLang="en-US" dirty="0"/>
              <a:t>The Care and Feeding </a:t>
            </a:r>
            <a:br>
              <a:rPr lang="en-US" altLang="en-US" dirty="0"/>
            </a:br>
            <a:r>
              <a:rPr lang="en-US" altLang="en-US" dirty="0"/>
              <a:t>of Batteries</a:t>
            </a:r>
          </a:p>
        </p:txBody>
      </p:sp>
      <p:sp>
        <p:nvSpPr>
          <p:cNvPr id="70659" name="Text Placeholder 4"/>
          <p:cNvSpPr>
            <a:spLocks noGrp="1"/>
          </p:cNvSpPr>
          <p:nvPr>
            <p:ph idx="1"/>
          </p:nvPr>
        </p:nvSpPr>
        <p:spPr/>
        <p:txBody>
          <a:bodyPr/>
          <a:lstStyle/>
          <a:p>
            <a:r>
              <a:rPr lang="en-GB" altLang="en-US" dirty="0"/>
              <a:t>Batteries should be stored in a cool place.</a:t>
            </a:r>
            <a:endParaRPr lang="en-US" altLang="en-US" dirty="0"/>
          </a:p>
          <a:p>
            <a:pPr lvl="1"/>
            <a:r>
              <a:rPr lang="en-GB" altLang="en-US" dirty="0"/>
              <a:t>But not the freezer!</a:t>
            </a:r>
          </a:p>
          <a:p>
            <a:r>
              <a:rPr lang="en-US" altLang="en-US" dirty="0"/>
              <a:t>Keep the battery charged, at least to 70–80 percent.</a:t>
            </a:r>
          </a:p>
          <a:p>
            <a:r>
              <a:rPr lang="en-US" altLang="en-US" dirty="0"/>
              <a:t>Never drain a battery all the way down unless required to do so as part of a battery calibration.</a:t>
            </a:r>
          </a:p>
          <a:p>
            <a:pPr lvl="1"/>
            <a:r>
              <a:rPr lang="en-US" altLang="en-US" dirty="0"/>
              <a:t>Rechargeable batteries have a limited number of charge-discharge cycles before overall battery performance is reduced.</a:t>
            </a:r>
          </a:p>
        </p:txBody>
      </p:sp>
    </p:spTree>
    <p:extLst>
      <p:ext uri="{BB962C8B-B14F-4D97-AF65-F5344CB8AC3E}">
        <p14:creationId xmlns:p14="http://schemas.microsoft.com/office/powerpoint/2010/main" val="306030255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3"/>
          <p:cNvSpPr>
            <a:spLocks noGrp="1"/>
          </p:cNvSpPr>
          <p:nvPr>
            <p:ph type="title"/>
          </p:nvPr>
        </p:nvSpPr>
        <p:spPr/>
        <p:txBody>
          <a:bodyPr/>
          <a:lstStyle/>
          <a:p>
            <a:r>
              <a:rPr lang="en-US" altLang="en-US" dirty="0"/>
              <a:t>The Care and Feeding </a:t>
            </a:r>
            <a:br>
              <a:rPr lang="en-US" altLang="en-US" dirty="0"/>
            </a:br>
            <a:r>
              <a:rPr lang="en-US" altLang="en-US" dirty="0"/>
              <a:t>of Batteries (</a:t>
            </a:r>
            <a:r>
              <a:rPr lang="en-US" altLang="en-US" i="1" dirty="0"/>
              <a:t>continued</a:t>
            </a:r>
            <a:r>
              <a:rPr lang="en-US" altLang="en-US" dirty="0"/>
              <a:t>)</a:t>
            </a:r>
          </a:p>
        </p:txBody>
      </p:sp>
      <p:sp>
        <p:nvSpPr>
          <p:cNvPr id="71683" name="Text Placeholder 4"/>
          <p:cNvSpPr>
            <a:spLocks noGrp="1"/>
          </p:cNvSpPr>
          <p:nvPr>
            <p:ph idx="1"/>
          </p:nvPr>
        </p:nvSpPr>
        <p:spPr/>
        <p:txBody>
          <a:bodyPr/>
          <a:lstStyle/>
          <a:p>
            <a:r>
              <a:rPr lang="en-GB" altLang="en-US" dirty="0"/>
              <a:t>Never handle a ruptured battery.</a:t>
            </a:r>
            <a:endParaRPr lang="en-US" altLang="en-US" dirty="0"/>
          </a:p>
          <a:p>
            <a:pPr lvl="1"/>
            <a:r>
              <a:rPr lang="en-US" altLang="en-US" dirty="0"/>
              <a:t>Battery chemicals are very dangerous and flammable</a:t>
            </a:r>
            <a:r>
              <a:rPr lang="en-GB" altLang="en-US" dirty="0"/>
              <a:t>.</a:t>
            </a:r>
            <a:endParaRPr lang="en-US" altLang="en-US" dirty="0"/>
          </a:p>
          <a:p>
            <a:r>
              <a:rPr lang="en-GB" altLang="en-US" dirty="0"/>
              <a:t>Recycle old batteries.</a:t>
            </a:r>
            <a:endParaRPr lang="en-US" altLang="en-US" dirty="0"/>
          </a:p>
        </p:txBody>
      </p:sp>
    </p:spTree>
    <p:extLst>
      <p:ext uri="{BB962C8B-B14F-4D97-AF65-F5344CB8AC3E}">
        <p14:creationId xmlns:p14="http://schemas.microsoft.com/office/powerpoint/2010/main" val="379366462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altLang="en-US" dirty="0"/>
              <a:t>Power Management</a:t>
            </a:r>
          </a:p>
        </p:txBody>
      </p:sp>
      <p:sp>
        <p:nvSpPr>
          <p:cNvPr id="72707" name="Content Placeholder 2"/>
          <p:cNvSpPr>
            <a:spLocks noGrp="1"/>
          </p:cNvSpPr>
          <p:nvPr>
            <p:ph idx="1"/>
          </p:nvPr>
        </p:nvSpPr>
        <p:spPr/>
        <p:txBody>
          <a:bodyPr/>
          <a:lstStyle/>
          <a:p>
            <a:r>
              <a:rPr lang="en-US" altLang="en-US" dirty="0"/>
              <a:t>With early laptops, all components drew power continuously.</a:t>
            </a:r>
          </a:p>
          <a:p>
            <a:pPr lvl="1"/>
            <a:r>
              <a:rPr lang="en-US" altLang="en-US" dirty="0"/>
              <a:t>CPU, RAM, drives, motherboard</a:t>
            </a:r>
          </a:p>
          <a:p>
            <a:r>
              <a:rPr lang="en-US" altLang="en-US" dirty="0">
                <a:solidFill>
                  <a:srgbClr val="C00000"/>
                </a:solidFill>
              </a:rPr>
              <a:t>Power management </a:t>
            </a:r>
            <a:r>
              <a:rPr lang="en-US" altLang="en-US" dirty="0">
                <a:solidFill>
                  <a:schemeClr val="tx1"/>
                </a:solidFill>
              </a:rPr>
              <a:t>involves hardware</a:t>
            </a:r>
            <a:r>
              <a:rPr lang="en-US" altLang="en-US" dirty="0"/>
              <a:t>, BIOS, and OS working together to reduce power use.</a:t>
            </a:r>
          </a:p>
        </p:txBody>
      </p:sp>
    </p:spTree>
    <p:extLst>
      <p:ext uri="{BB962C8B-B14F-4D97-AF65-F5344CB8AC3E}">
        <p14:creationId xmlns:p14="http://schemas.microsoft.com/office/powerpoint/2010/main" val="41655790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3"/>
          <p:cNvSpPr>
            <a:spLocks noGrp="1"/>
          </p:cNvSpPr>
          <p:nvPr>
            <p:ph type="title"/>
          </p:nvPr>
        </p:nvSpPr>
        <p:spPr/>
        <p:txBody>
          <a:bodyPr/>
          <a:lstStyle/>
          <a:p>
            <a:r>
              <a:rPr lang="en-US" altLang="en-US" dirty="0"/>
              <a:t>Power Management (</a:t>
            </a:r>
            <a:r>
              <a:rPr lang="en-US" altLang="en-US" i="1" dirty="0"/>
              <a:t>continued</a:t>
            </a:r>
            <a:r>
              <a:rPr lang="en-US" altLang="en-US" dirty="0"/>
              <a:t>)</a:t>
            </a:r>
          </a:p>
        </p:txBody>
      </p:sp>
      <p:sp>
        <p:nvSpPr>
          <p:cNvPr id="73731" name="Text Placeholder 4"/>
          <p:cNvSpPr>
            <a:spLocks noGrp="1"/>
          </p:cNvSpPr>
          <p:nvPr>
            <p:ph idx="1"/>
          </p:nvPr>
        </p:nvSpPr>
        <p:spPr/>
        <p:txBody>
          <a:bodyPr/>
          <a:lstStyle/>
          <a:p>
            <a:r>
              <a:rPr lang="en-GB" altLang="en-US" dirty="0">
                <a:solidFill>
                  <a:srgbClr val="C00000"/>
                </a:solidFill>
              </a:rPr>
              <a:t>System Management Mode (SMM) </a:t>
            </a:r>
            <a:endParaRPr lang="en-US" altLang="en-US" dirty="0">
              <a:solidFill>
                <a:srgbClr val="C00000"/>
              </a:solidFill>
            </a:endParaRPr>
          </a:p>
          <a:p>
            <a:pPr lvl="1"/>
            <a:r>
              <a:rPr lang="en-GB" altLang="en-US" dirty="0"/>
              <a:t>Enables the CPU to slow down or stop its clock without erasing information</a:t>
            </a:r>
          </a:p>
          <a:p>
            <a:pPr lvl="1"/>
            <a:r>
              <a:rPr lang="en-GB" altLang="en-US" dirty="0"/>
              <a:t>Enables power saving in peripherals</a:t>
            </a:r>
            <a:endParaRPr lang="en-US" altLang="en-US" dirty="0"/>
          </a:p>
          <a:p>
            <a:pPr lvl="1"/>
            <a:r>
              <a:rPr lang="en-GB" altLang="en-US" dirty="0"/>
              <a:t>Requires a specialized BIOS and OS</a:t>
            </a:r>
          </a:p>
          <a:p>
            <a:r>
              <a:rPr lang="en-GB" altLang="en-US" dirty="0"/>
              <a:t>Extensions of power management capabilities</a:t>
            </a:r>
          </a:p>
          <a:p>
            <a:pPr lvl="1"/>
            <a:r>
              <a:rPr lang="en-GB" altLang="en-US" dirty="0">
                <a:solidFill>
                  <a:srgbClr val="C00000"/>
                </a:solidFill>
              </a:rPr>
              <a:t>Advanced Power Management (APM) </a:t>
            </a:r>
            <a:r>
              <a:rPr lang="en-GB" altLang="en-US" dirty="0"/>
              <a:t>specification introduced in 1992 </a:t>
            </a:r>
            <a:endParaRPr lang="en-US" altLang="en-US" dirty="0"/>
          </a:p>
          <a:p>
            <a:pPr lvl="1"/>
            <a:r>
              <a:rPr lang="en-GB" altLang="en-US" dirty="0">
                <a:solidFill>
                  <a:srgbClr val="C00000"/>
                </a:solidFill>
              </a:rPr>
              <a:t>Advanced Configuration and Power Interface (ACPI) </a:t>
            </a:r>
            <a:r>
              <a:rPr lang="en-GB" altLang="en-US" dirty="0"/>
              <a:t>standard introduced in 1996</a:t>
            </a:r>
            <a:endParaRPr lang="en-US" altLang="en-US" dirty="0"/>
          </a:p>
        </p:txBody>
      </p:sp>
    </p:spTree>
    <p:extLst>
      <p:ext uri="{BB962C8B-B14F-4D97-AF65-F5344CB8AC3E}">
        <p14:creationId xmlns:p14="http://schemas.microsoft.com/office/powerpoint/2010/main" val="217629715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3"/>
          <p:cNvSpPr>
            <a:spLocks noGrp="1"/>
          </p:cNvSpPr>
          <p:nvPr>
            <p:ph type="title"/>
          </p:nvPr>
        </p:nvSpPr>
        <p:spPr/>
        <p:txBody>
          <a:bodyPr/>
          <a:lstStyle/>
          <a:p>
            <a:r>
              <a:rPr lang="en-US" altLang="en-US" dirty="0"/>
              <a:t>Power Management (</a:t>
            </a:r>
            <a:r>
              <a:rPr lang="en-US" altLang="en-US" i="1" dirty="0"/>
              <a:t>continued</a:t>
            </a:r>
            <a:r>
              <a:rPr lang="en-US" altLang="en-US" dirty="0"/>
              <a:t>)</a:t>
            </a:r>
          </a:p>
        </p:txBody>
      </p:sp>
      <p:sp>
        <p:nvSpPr>
          <p:cNvPr id="74755" name="Text Placeholder 4"/>
          <p:cNvSpPr>
            <a:spLocks noGrp="1"/>
          </p:cNvSpPr>
          <p:nvPr>
            <p:ph idx="1"/>
          </p:nvPr>
        </p:nvSpPr>
        <p:spPr/>
        <p:txBody>
          <a:bodyPr/>
          <a:lstStyle/>
          <a:p>
            <a:r>
              <a:rPr lang="en-GB" altLang="en-US" dirty="0"/>
              <a:t>APM and ACPI require:</a:t>
            </a:r>
          </a:p>
          <a:p>
            <a:pPr lvl="1"/>
            <a:r>
              <a:rPr lang="en-GB" altLang="en-US" dirty="0"/>
              <a:t>SMM-capable CPU</a:t>
            </a:r>
            <a:endParaRPr lang="en-US" altLang="en-US" dirty="0"/>
          </a:p>
          <a:p>
            <a:pPr lvl="1"/>
            <a:r>
              <a:rPr lang="en-GB" altLang="en-US" dirty="0"/>
              <a:t>APM-compliant BIOS (so CPU can shut off peripherals)</a:t>
            </a:r>
            <a:endParaRPr lang="en-US" altLang="en-US" dirty="0"/>
          </a:p>
          <a:p>
            <a:pPr lvl="1"/>
            <a:r>
              <a:rPr lang="en-GB" altLang="en-US" dirty="0"/>
              <a:t>Devices that will accept being shut off </a:t>
            </a:r>
            <a:br>
              <a:rPr lang="en-GB" altLang="en-US" dirty="0"/>
            </a:br>
            <a:r>
              <a:rPr lang="en-GB" altLang="en-US" dirty="0"/>
              <a:t>(</a:t>
            </a:r>
            <a:r>
              <a:rPr lang="en-US" altLang="en-US" dirty="0"/>
              <a:t>“</a:t>
            </a:r>
            <a:r>
              <a:rPr lang="en-GB" altLang="ja-JP" dirty="0"/>
              <a:t>Energy Star</a:t>
            </a:r>
            <a:r>
              <a:rPr lang="en-US" altLang="ja-JP" dirty="0"/>
              <a:t>”</a:t>
            </a:r>
            <a:r>
              <a:rPr lang="en-GB" altLang="ja-JP" dirty="0"/>
              <a:t>)</a:t>
            </a:r>
            <a:endParaRPr lang="en-US" altLang="ja-JP" dirty="0"/>
          </a:p>
          <a:p>
            <a:pPr lvl="1"/>
            <a:r>
              <a:rPr lang="en-GB" altLang="en-US" dirty="0"/>
              <a:t>A system OS that knows how to request the shutdown of a particular device</a:t>
            </a:r>
            <a:endParaRPr lang="en-US" altLang="en-US" dirty="0"/>
          </a:p>
          <a:p>
            <a:r>
              <a:rPr lang="en-GB" altLang="en-US" dirty="0"/>
              <a:t>ACPI goes beyond the APM standard by supporting hot-swappable devices.</a:t>
            </a:r>
            <a:endParaRPr lang="en-US" altLang="en-US" dirty="0"/>
          </a:p>
        </p:txBody>
      </p:sp>
    </p:spTree>
    <p:extLst>
      <p:ext uri="{BB962C8B-B14F-4D97-AF65-F5344CB8AC3E}">
        <p14:creationId xmlns:p14="http://schemas.microsoft.com/office/powerpoint/2010/main" val="16195041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3"/>
          <p:cNvSpPr>
            <a:spLocks noGrp="1"/>
          </p:cNvSpPr>
          <p:nvPr>
            <p:ph type="title"/>
          </p:nvPr>
        </p:nvSpPr>
        <p:spPr/>
        <p:txBody>
          <a:bodyPr/>
          <a:lstStyle/>
          <a:p>
            <a:r>
              <a:rPr lang="en-US" altLang="en-US" dirty="0"/>
              <a:t>APM/ACPI Levels</a:t>
            </a:r>
          </a:p>
        </p:txBody>
      </p:sp>
      <p:sp>
        <p:nvSpPr>
          <p:cNvPr id="75779" name="Text Placeholder 4"/>
          <p:cNvSpPr>
            <a:spLocks noGrp="1"/>
          </p:cNvSpPr>
          <p:nvPr>
            <p:ph idx="1"/>
          </p:nvPr>
        </p:nvSpPr>
        <p:spPr/>
        <p:txBody>
          <a:bodyPr/>
          <a:lstStyle/>
          <a:p>
            <a:r>
              <a:rPr lang="en-GB" altLang="en-US" dirty="0"/>
              <a:t>Full On</a:t>
            </a:r>
            <a:endParaRPr lang="en-US" altLang="en-US" dirty="0"/>
          </a:p>
          <a:p>
            <a:pPr lvl="1"/>
            <a:r>
              <a:rPr lang="en-GB" altLang="en-US" dirty="0"/>
              <a:t>No power management—everything running</a:t>
            </a:r>
          </a:p>
          <a:p>
            <a:r>
              <a:rPr lang="en-GB" altLang="en-US" dirty="0"/>
              <a:t>APM Enabled</a:t>
            </a:r>
            <a:endParaRPr lang="en-US" altLang="en-US" dirty="0"/>
          </a:p>
          <a:p>
            <a:pPr lvl="1"/>
            <a:r>
              <a:rPr lang="en-GB" altLang="en-US" dirty="0"/>
              <a:t>CPU and RAM are running at full power.</a:t>
            </a:r>
            <a:endParaRPr lang="en-US" altLang="en-US" dirty="0"/>
          </a:p>
          <a:p>
            <a:pPr lvl="1"/>
            <a:r>
              <a:rPr lang="en-GB" altLang="en-US" dirty="0"/>
              <a:t>Unused devices may or may not be shut down.</a:t>
            </a:r>
          </a:p>
          <a:p>
            <a:r>
              <a:rPr lang="en-GB" altLang="en-US" dirty="0"/>
              <a:t>APM Standby</a:t>
            </a:r>
            <a:endParaRPr lang="en-US" altLang="en-US" dirty="0"/>
          </a:p>
          <a:p>
            <a:pPr lvl="1"/>
            <a:r>
              <a:rPr lang="en-GB" altLang="en-US" dirty="0"/>
              <a:t>CPU is stopped (can easily be restarted).</a:t>
            </a:r>
            <a:endParaRPr lang="en-US" altLang="en-US" dirty="0"/>
          </a:p>
          <a:p>
            <a:pPr lvl="1"/>
            <a:r>
              <a:rPr lang="en-GB" altLang="en-US" dirty="0"/>
              <a:t>RAM still stores all the programs.</a:t>
            </a:r>
            <a:endParaRPr lang="en-US" altLang="en-US" dirty="0"/>
          </a:p>
          <a:p>
            <a:pPr lvl="1"/>
            <a:r>
              <a:rPr lang="en-GB" altLang="en-US" dirty="0"/>
              <a:t>All peripherals are shut down (configuration options stored).</a:t>
            </a:r>
          </a:p>
        </p:txBody>
      </p:sp>
    </p:spTree>
    <p:extLst>
      <p:ext uri="{BB962C8B-B14F-4D97-AF65-F5344CB8AC3E}">
        <p14:creationId xmlns:p14="http://schemas.microsoft.com/office/powerpoint/2010/main" val="187083111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3"/>
          <p:cNvSpPr>
            <a:spLocks noGrp="1"/>
          </p:cNvSpPr>
          <p:nvPr>
            <p:ph type="title"/>
          </p:nvPr>
        </p:nvSpPr>
        <p:spPr/>
        <p:txBody>
          <a:bodyPr/>
          <a:lstStyle/>
          <a:p>
            <a:r>
              <a:rPr lang="en-US" altLang="en-US" dirty="0"/>
              <a:t>APM/ACPI Levels (</a:t>
            </a:r>
            <a:r>
              <a:rPr lang="en-US" altLang="en-US" i="1" dirty="0"/>
              <a:t>continued</a:t>
            </a:r>
            <a:r>
              <a:rPr lang="en-US" altLang="en-US" dirty="0"/>
              <a:t>)</a:t>
            </a:r>
          </a:p>
        </p:txBody>
      </p:sp>
      <p:sp>
        <p:nvSpPr>
          <p:cNvPr id="75779" name="Text Placeholder 4"/>
          <p:cNvSpPr>
            <a:spLocks noGrp="1"/>
          </p:cNvSpPr>
          <p:nvPr>
            <p:ph idx="1"/>
          </p:nvPr>
        </p:nvSpPr>
        <p:spPr/>
        <p:txBody>
          <a:bodyPr/>
          <a:lstStyle/>
          <a:p>
            <a:r>
              <a:rPr lang="en-GB" altLang="en-US" dirty="0"/>
              <a:t>APM Suspend</a:t>
            </a:r>
            <a:endParaRPr lang="en-US" altLang="en-US" dirty="0"/>
          </a:p>
          <a:p>
            <a:pPr lvl="1"/>
            <a:r>
              <a:rPr lang="en-GB" altLang="en-US" dirty="0"/>
              <a:t>Everything is shut down or at its lowest power-consumption setting.</a:t>
            </a:r>
            <a:endParaRPr lang="en-US" altLang="en-US" dirty="0"/>
          </a:p>
          <a:p>
            <a:pPr lvl="1"/>
            <a:r>
              <a:rPr lang="en-GB" altLang="en-US" dirty="0"/>
              <a:t>In </a:t>
            </a:r>
            <a:r>
              <a:rPr lang="en-GB" altLang="en-US" dirty="0">
                <a:solidFill>
                  <a:srgbClr val="C00000"/>
                </a:solidFill>
              </a:rPr>
              <a:t>hibernation</a:t>
            </a:r>
            <a:r>
              <a:rPr lang="en-GB" altLang="en-US" dirty="0"/>
              <a:t>, critical configuration information is written to the hard drive.</a:t>
            </a:r>
          </a:p>
          <a:p>
            <a:pPr lvl="2"/>
            <a:r>
              <a:rPr lang="en-GB" altLang="en-US" dirty="0"/>
              <a:t>System reinitialized upon wake-up event</a:t>
            </a:r>
          </a:p>
          <a:p>
            <a:pPr lvl="2"/>
            <a:r>
              <a:rPr lang="en-GB" altLang="en-US" dirty="0"/>
              <a:t>Data read from drive to return to APM Enabled</a:t>
            </a:r>
            <a:endParaRPr lang="en-US" altLang="en-US" dirty="0"/>
          </a:p>
        </p:txBody>
      </p:sp>
    </p:spTree>
    <p:extLst>
      <p:ext uri="{BB962C8B-B14F-4D97-AF65-F5344CB8AC3E}">
        <p14:creationId xmlns:p14="http://schemas.microsoft.com/office/powerpoint/2010/main" val="380108564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3"/>
          <p:cNvSpPr>
            <a:spLocks noGrp="1"/>
          </p:cNvSpPr>
          <p:nvPr>
            <p:ph type="title"/>
          </p:nvPr>
        </p:nvSpPr>
        <p:spPr/>
        <p:txBody>
          <a:bodyPr/>
          <a:lstStyle/>
          <a:p>
            <a:r>
              <a:rPr lang="en-US" altLang="en-US" dirty="0"/>
              <a:t>ACPI  Global (G) and Sleeping (S) Power State Specifications</a:t>
            </a:r>
          </a:p>
        </p:txBody>
      </p:sp>
      <p:sp>
        <p:nvSpPr>
          <p:cNvPr id="76803" name="Text Placeholder 4"/>
          <p:cNvSpPr>
            <a:spLocks noGrp="1"/>
          </p:cNvSpPr>
          <p:nvPr>
            <p:ph idx="1"/>
          </p:nvPr>
        </p:nvSpPr>
        <p:spPr/>
        <p:txBody>
          <a:bodyPr/>
          <a:lstStyle/>
          <a:p>
            <a:r>
              <a:rPr lang="en-US" altLang="en-US" dirty="0"/>
              <a:t>G0 (S0) Working state</a:t>
            </a:r>
          </a:p>
          <a:p>
            <a:r>
              <a:rPr lang="en-US" altLang="en-US" dirty="0"/>
              <a:t>G1 Sleeping state mode—further subdivided into four S states:</a:t>
            </a:r>
          </a:p>
          <a:p>
            <a:pPr lvl="1"/>
            <a:r>
              <a:rPr lang="en-US" altLang="en-US" dirty="0"/>
              <a:t>S1 </a:t>
            </a:r>
            <a:r>
              <a:rPr lang="en-US" dirty="0"/>
              <a:t>– </a:t>
            </a:r>
            <a:r>
              <a:rPr lang="en-US" altLang="en-US" dirty="0"/>
              <a:t>CPU stops processing. Power to CPU and memory (RAM) is maintained.</a:t>
            </a:r>
          </a:p>
          <a:p>
            <a:pPr lvl="1"/>
            <a:r>
              <a:rPr lang="en-US" altLang="en-US" dirty="0"/>
              <a:t>S2 </a:t>
            </a:r>
            <a:r>
              <a:rPr lang="en-US" dirty="0"/>
              <a:t>– </a:t>
            </a:r>
            <a:r>
              <a:rPr lang="en-US" altLang="en-US" dirty="0"/>
              <a:t>CPU is powered down.</a:t>
            </a:r>
          </a:p>
          <a:p>
            <a:pPr lvl="1"/>
            <a:r>
              <a:rPr lang="en-US" altLang="en-US" dirty="0"/>
              <a:t>S3 </a:t>
            </a:r>
            <a:r>
              <a:rPr lang="en-US" dirty="0"/>
              <a:t>– </a:t>
            </a:r>
            <a:r>
              <a:rPr lang="en-US" altLang="en-US" dirty="0"/>
              <a:t>Sleep or Standby mode. Power to RAM is still on.</a:t>
            </a:r>
          </a:p>
          <a:p>
            <a:pPr lvl="1"/>
            <a:r>
              <a:rPr lang="en-US" altLang="en-US" dirty="0"/>
              <a:t>S4 </a:t>
            </a:r>
            <a:r>
              <a:rPr lang="en-US" dirty="0"/>
              <a:t>– </a:t>
            </a:r>
            <a:r>
              <a:rPr lang="en-US" altLang="en-US" dirty="0"/>
              <a:t>Hibernation mode. Information in RAM is stored to nonvolatile memory or drive and powered off.</a:t>
            </a:r>
          </a:p>
        </p:txBody>
      </p:sp>
    </p:spTree>
    <p:extLst>
      <p:ext uri="{BB962C8B-B14F-4D97-AF65-F5344CB8AC3E}">
        <p14:creationId xmlns:p14="http://schemas.microsoft.com/office/powerpoint/2010/main" val="151569018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3"/>
          <p:cNvSpPr>
            <a:spLocks noGrp="1"/>
          </p:cNvSpPr>
          <p:nvPr>
            <p:ph type="title"/>
          </p:nvPr>
        </p:nvSpPr>
        <p:spPr/>
        <p:txBody>
          <a:bodyPr/>
          <a:lstStyle/>
          <a:p>
            <a:r>
              <a:rPr lang="en-US" altLang="en-US" dirty="0"/>
              <a:t>ACPI </a:t>
            </a:r>
            <a:r>
              <a:rPr lang="en-US" altLang="en-US" dirty="0" smtClean="0"/>
              <a:t>Global </a:t>
            </a:r>
            <a:r>
              <a:rPr lang="en-US" altLang="en-US" dirty="0"/>
              <a:t>and </a:t>
            </a:r>
            <a:r>
              <a:rPr lang="en-US" altLang="en-US" dirty="0" smtClean="0"/>
              <a:t>Sleeping Power </a:t>
            </a:r>
            <a:r>
              <a:rPr lang="en-US" altLang="en-US" dirty="0"/>
              <a:t>State Specifications (</a:t>
            </a:r>
            <a:r>
              <a:rPr lang="en-US" altLang="en-US" i="1" dirty="0" smtClean="0"/>
              <a:t>continued</a:t>
            </a:r>
            <a:r>
              <a:rPr lang="en-US" altLang="en-US" dirty="0" smtClean="0"/>
              <a:t>)</a:t>
            </a:r>
            <a:endParaRPr lang="en-US" altLang="en-US" dirty="0"/>
          </a:p>
        </p:txBody>
      </p:sp>
      <p:sp>
        <p:nvSpPr>
          <p:cNvPr id="77827" name="Text Placeholder 4"/>
          <p:cNvSpPr>
            <a:spLocks noGrp="1"/>
          </p:cNvSpPr>
          <p:nvPr>
            <p:ph idx="1"/>
          </p:nvPr>
        </p:nvSpPr>
        <p:spPr/>
        <p:txBody>
          <a:bodyPr/>
          <a:lstStyle/>
          <a:p>
            <a:r>
              <a:rPr lang="en-US" altLang="en-US" dirty="0"/>
              <a:t>G2 (S5) </a:t>
            </a:r>
            <a:r>
              <a:rPr lang="en-US" dirty="0"/>
              <a:t>– </a:t>
            </a:r>
            <a:r>
              <a:rPr lang="en-US" altLang="en-US" dirty="0"/>
              <a:t>Soft power-off mode</a:t>
            </a:r>
          </a:p>
          <a:p>
            <a:pPr lvl="1"/>
            <a:r>
              <a:rPr lang="en-US" altLang="en-US" dirty="0"/>
              <a:t>Certain devices used to wake a system—such as keyboard, LAN, USB, and other devices—remain on, while most other components are powered to </a:t>
            </a:r>
            <a:br>
              <a:rPr lang="en-US" altLang="en-US" dirty="0"/>
            </a:br>
            <a:r>
              <a:rPr lang="en-US" altLang="en-US" dirty="0"/>
              <a:t>a mechanical off state (G3).</a:t>
            </a:r>
          </a:p>
          <a:p>
            <a:r>
              <a:rPr lang="en-US" altLang="en-US" dirty="0"/>
              <a:t>G3 </a:t>
            </a:r>
            <a:r>
              <a:rPr lang="en-US" dirty="0"/>
              <a:t>– </a:t>
            </a:r>
            <a:r>
              <a:rPr lang="en-US" altLang="en-US" dirty="0"/>
              <a:t>Mechanical off mode</a:t>
            </a:r>
          </a:p>
          <a:p>
            <a:pPr lvl="1"/>
            <a:r>
              <a:rPr lang="en-US" altLang="en-US" dirty="0"/>
              <a:t>The system and all components, except the real-time clock (RTC), are completely powered down.</a:t>
            </a:r>
          </a:p>
        </p:txBody>
      </p:sp>
    </p:spTree>
    <p:extLst>
      <p:ext uri="{BB962C8B-B14F-4D97-AF65-F5344CB8AC3E}">
        <p14:creationId xmlns:p14="http://schemas.microsoft.com/office/powerpoint/2010/main" val="247000402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altLang="en-US" dirty="0"/>
              <a:t>Configuration of APM/ACPI</a:t>
            </a:r>
          </a:p>
        </p:txBody>
      </p:sp>
      <p:sp>
        <p:nvSpPr>
          <p:cNvPr id="78851" name="Content Placeholder 2"/>
          <p:cNvSpPr>
            <a:spLocks noGrp="1"/>
          </p:cNvSpPr>
          <p:nvPr>
            <p:ph idx="1"/>
          </p:nvPr>
        </p:nvSpPr>
        <p:spPr/>
        <p:txBody>
          <a:bodyPr/>
          <a:lstStyle/>
          <a:p>
            <a:r>
              <a:rPr lang="en-US" altLang="en-US" dirty="0"/>
              <a:t>Configuration through CMOS settings or operating system</a:t>
            </a:r>
          </a:p>
          <a:p>
            <a:pPr lvl="1"/>
            <a:r>
              <a:rPr lang="en-US" altLang="en-US" dirty="0"/>
              <a:t>OS settings override CMOS settings.</a:t>
            </a:r>
          </a:p>
          <a:p>
            <a:r>
              <a:rPr lang="en-US" altLang="en-US" dirty="0"/>
              <a:t>Windows </a:t>
            </a:r>
            <a:r>
              <a:rPr lang="en-US" altLang="en-US" dirty="0">
                <a:solidFill>
                  <a:srgbClr val="C00000"/>
                </a:solidFill>
              </a:rPr>
              <a:t>power plans</a:t>
            </a:r>
          </a:p>
          <a:p>
            <a:pPr lvl="1"/>
            <a:r>
              <a:rPr lang="en-US" altLang="en-US" dirty="0"/>
              <a:t>Found in Control Panel applet Power Options</a:t>
            </a:r>
          </a:p>
          <a:p>
            <a:r>
              <a:rPr lang="en-US" altLang="en-US" dirty="0"/>
              <a:t>Hibernate mode</a:t>
            </a:r>
          </a:p>
          <a:p>
            <a:pPr lvl="1"/>
            <a:r>
              <a:rPr lang="en-US" altLang="en-US" dirty="0"/>
              <a:t>Takes everything in active memory and stores it on the hard drive before system powers down</a:t>
            </a:r>
          </a:p>
          <a:p>
            <a:endParaRPr lang="en-US" altLang="en-US" dirty="0"/>
          </a:p>
        </p:txBody>
      </p:sp>
    </p:spTree>
    <p:extLst>
      <p:ext uri="{BB962C8B-B14F-4D97-AF65-F5344CB8AC3E}">
        <p14:creationId xmlns:p14="http://schemas.microsoft.com/office/powerpoint/2010/main" val="3954197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Taxonomy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Gaming laptops</a:t>
            </a:r>
          </a:p>
          <a:p>
            <a:pPr lvl="1"/>
            <a:r>
              <a:rPr lang="en-US" dirty="0"/>
              <a:t>Built to replace desktop gaming machines</a:t>
            </a:r>
          </a:p>
          <a:p>
            <a:pPr lvl="1"/>
            <a:r>
              <a:rPr lang="en-US" dirty="0"/>
              <a:t>Tend to have flashy designs</a:t>
            </a:r>
          </a:p>
          <a:p>
            <a:pPr lvl="1"/>
            <a:r>
              <a:rPr lang="en-US" dirty="0"/>
              <a:t>Loaded with top-end processors, graphics cards, RAM, SSDs, and large, high-quality displays</a:t>
            </a:r>
          </a:p>
          <a:p>
            <a:r>
              <a:rPr lang="en-US" dirty="0">
                <a:solidFill>
                  <a:srgbClr val="C00000"/>
                </a:solidFill>
              </a:rPr>
              <a:t>Subnotebooks</a:t>
            </a:r>
          </a:p>
          <a:p>
            <a:pPr lvl="1"/>
            <a:r>
              <a:rPr lang="en-US" dirty="0"/>
              <a:t>Smaller and lighter than standard portable computers</a:t>
            </a:r>
          </a:p>
        </p:txBody>
      </p:sp>
    </p:spTree>
    <p:extLst>
      <p:ext uri="{BB962C8B-B14F-4D97-AF65-F5344CB8AC3E}">
        <p14:creationId xmlns:p14="http://schemas.microsoft.com/office/powerpoint/2010/main" val="9774216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pPr eaLnBrk="1" hangingPunct="1"/>
            <a:r>
              <a:rPr lang="en-US" altLang="en-US" dirty="0"/>
              <a:t>Configuration of APM/ACPI (</a:t>
            </a:r>
            <a:r>
              <a:rPr lang="en-US" altLang="en-US" i="1" dirty="0"/>
              <a:t>continued</a:t>
            </a:r>
            <a:r>
              <a:rPr lang="en-US" altLang="en-US" dirty="0"/>
              <a:t>)</a:t>
            </a:r>
          </a:p>
        </p:txBody>
      </p:sp>
      <p:sp>
        <p:nvSpPr>
          <p:cNvPr id="79875" name="TextBox 4"/>
          <p:cNvSpPr txBox="1">
            <a:spLocks noChangeArrowheads="1"/>
          </p:cNvSpPr>
          <p:nvPr/>
        </p:nvSpPr>
        <p:spPr bwMode="auto">
          <a:xfrm>
            <a:off x="2030278" y="5042648"/>
            <a:ext cx="508344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24.22  Setting a wake-up event in CMOS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74051" y="2057400"/>
            <a:ext cx="5395899" cy="2832847"/>
          </a:xfrm>
          <a:prstGeom prst="rect">
            <a:avLst/>
          </a:prstGeom>
        </p:spPr>
      </p:pic>
    </p:spTree>
    <p:extLst>
      <p:ext uri="{BB962C8B-B14F-4D97-AF65-F5344CB8AC3E}">
        <p14:creationId xmlns:p14="http://schemas.microsoft.com/office/powerpoint/2010/main" val="28709960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eaLnBrk="1" hangingPunct="1"/>
            <a:r>
              <a:rPr lang="en-US" altLang="en-US" dirty="0"/>
              <a:t>Configuration of APM/ACPI (</a:t>
            </a:r>
            <a:r>
              <a:rPr lang="en-US" altLang="en-US" i="1" dirty="0"/>
              <a:t>continued</a:t>
            </a:r>
            <a:r>
              <a:rPr lang="en-US" altLang="en-US" dirty="0"/>
              <a:t>)</a:t>
            </a:r>
          </a:p>
        </p:txBody>
      </p:sp>
      <p:sp>
        <p:nvSpPr>
          <p:cNvPr id="80899" name="TextBox 4"/>
          <p:cNvSpPr txBox="1">
            <a:spLocks noChangeArrowheads="1"/>
          </p:cNvSpPr>
          <p:nvPr/>
        </p:nvSpPr>
        <p:spPr bwMode="auto">
          <a:xfrm>
            <a:off x="2256007" y="5141512"/>
            <a:ext cx="468596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24.23  CMOS with ACPI setup option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7091" y="1981200"/>
            <a:ext cx="5549818" cy="2976880"/>
          </a:xfrm>
          <a:prstGeom prst="rect">
            <a:avLst/>
          </a:prstGeom>
        </p:spPr>
      </p:pic>
    </p:spTree>
    <p:extLst>
      <p:ext uri="{BB962C8B-B14F-4D97-AF65-F5344CB8AC3E}">
        <p14:creationId xmlns:p14="http://schemas.microsoft.com/office/powerpoint/2010/main" val="9099325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4"/>
          <p:cNvSpPr>
            <a:spLocks noGrp="1"/>
          </p:cNvSpPr>
          <p:nvPr>
            <p:ph type="title"/>
          </p:nvPr>
        </p:nvSpPr>
        <p:spPr/>
        <p:txBody>
          <a:bodyPr/>
          <a:lstStyle/>
          <a:p>
            <a:pPr eaLnBrk="1" hangingPunct="1"/>
            <a:r>
              <a:rPr lang="en-US" altLang="en-US" dirty="0"/>
              <a:t>Configuration of APM/ACPI (</a:t>
            </a:r>
            <a:r>
              <a:rPr lang="en-US" altLang="en-US" i="1" dirty="0"/>
              <a:t>continued</a:t>
            </a:r>
            <a:r>
              <a:rPr lang="en-US" altLang="en-US" dirty="0"/>
              <a:t>)</a:t>
            </a:r>
          </a:p>
        </p:txBody>
      </p:sp>
      <p:sp>
        <p:nvSpPr>
          <p:cNvPr id="81925" name="TextBox 4"/>
          <p:cNvSpPr txBox="1">
            <a:spLocks noChangeArrowheads="1"/>
          </p:cNvSpPr>
          <p:nvPr/>
        </p:nvSpPr>
        <p:spPr bwMode="auto">
          <a:xfrm>
            <a:off x="1828800" y="4888089"/>
            <a:ext cx="5638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24.24  Windows Balanced, High performance, and Power Saver power plan options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32656" y="1981200"/>
            <a:ext cx="5878689" cy="2770028"/>
          </a:xfrm>
          <a:prstGeom prst="rect">
            <a:avLst/>
          </a:prstGeom>
        </p:spPr>
      </p:pic>
    </p:spTree>
    <p:extLst>
      <p:ext uri="{BB962C8B-B14F-4D97-AF65-F5344CB8AC3E}">
        <p14:creationId xmlns:p14="http://schemas.microsoft.com/office/powerpoint/2010/main" val="95434894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US" altLang="en-US" dirty="0"/>
              <a:t>Configuration of APM/ACPI (</a:t>
            </a:r>
            <a:r>
              <a:rPr lang="en-US" altLang="en-US" i="1" dirty="0"/>
              <a:t>continued</a:t>
            </a:r>
            <a:r>
              <a:rPr lang="en-US" altLang="en-US" dirty="0"/>
              <a:t>)</a:t>
            </a:r>
          </a:p>
        </p:txBody>
      </p:sp>
      <p:sp>
        <p:nvSpPr>
          <p:cNvPr id="82947" name="TextBox 4"/>
          <p:cNvSpPr txBox="1">
            <a:spLocks noChangeArrowheads="1"/>
          </p:cNvSpPr>
          <p:nvPr/>
        </p:nvSpPr>
        <p:spPr bwMode="auto">
          <a:xfrm>
            <a:off x="1450210" y="5288832"/>
            <a:ext cx="619913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24.25  Customizing a laptop power plan in Windows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51437" y="1981200"/>
            <a:ext cx="5241126" cy="3200400"/>
          </a:xfrm>
          <a:prstGeom prst="rect">
            <a:avLst/>
          </a:prstGeom>
        </p:spPr>
      </p:pic>
    </p:spTree>
    <p:extLst>
      <p:ext uri="{BB962C8B-B14F-4D97-AF65-F5344CB8AC3E}">
        <p14:creationId xmlns:p14="http://schemas.microsoft.com/office/powerpoint/2010/main" val="34281013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r>
              <a:rPr lang="en-US" altLang="en-US" dirty="0"/>
              <a:t>Configuration of APM/ACPI (</a:t>
            </a:r>
            <a:r>
              <a:rPr lang="en-US" altLang="en-US" i="1" dirty="0"/>
              <a:t>continued</a:t>
            </a:r>
            <a:r>
              <a:rPr lang="en-US" altLang="en-US" dirty="0"/>
              <a:t>)</a:t>
            </a:r>
          </a:p>
        </p:txBody>
      </p:sp>
      <p:sp>
        <p:nvSpPr>
          <p:cNvPr id="83971" name="TextBox 4"/>
          <p:cNvSpPr txBox="1">
            <a:spLocks noChangeArrowheads="1"/>
          </p:cNvSpPr>
          <p:nvPr/>
        </p:nvSpPr>
        <p:spPr bwMode="auto">
          <a:xfrm>
            <a:off x="658108" y="5943600"/>
            <a:ext cx="782778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24.26  Windows 10 hibernation settings in the Power Options applet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42032" y="1347216"/>
            <a:ext cx="4059936" cy="4443984"/>
          </a:xfrm>
          <a:prstGeom prst="rect">
            <a:avLst/>
          </a:prstGeom>
        </p:spPr>
      </p:pic>
    </p:spTree>
    <p:extLst>
      <p:ext uri="{BB962C8B-B14F-4D97-AF65-F5344CB8AC3E}">
        <p14:creationId xmlns:p14="http://schemas.microsoft.com/office/powerpoint/2010/main" val="41651317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altLang="en-US" dirty="0"/>
              <a:t>Manual Control over Power Use</a:t>
            </a:r>
          </a:p>
        </p:txBody>
      </p:sp>
      <p:sp>
        <p:nvSpPr>
          <p:cNvPr id="84995" name="Content Placeholder 2"/>
          <p:cNvSpPr>
            <a:spLocks noGrp="1"/>
          </p:cNvSpPr>
          <p:nvPr>
            <p:ph idx="1"/>
          </p:nvPr>
        </p:nvSpPr>
        <p:spPr/>
        <p:txBody>
          <a:bodyPr/>
          <a:lstStyle/>
          <a:p>
            <a:r>
              <a:rPr lang="en-US" altLang="en-US" dirty="0"/>
              <a:t>Manual options for reducing battery use</a:t>
            </a:r>
          </a:p>
          <a:p>
            <a:pPr lvl="1"/>
            <a:r>
              <a:rPr lang="en-US" altLang="en-US" dirty="0"/>
              <a:t>Disabling the Wi-Fi antenna or Bluetooth via on/off switch or keyboard combination</a:t>
            </a:r>
          </a:p>
          <a:p>
            <a:pPr lvl="1"/>
            <a:r>
              <a:rPr lang="en-US" altLang="en-US" dirty="0"/>
              <a:t>Disabling all or most wireless components at once with airplane mode</a:t>
            </a:r>
          </a:p>
          <a:p>
            <a:pPr lvl="1"/>
            <a:r>
              <a:rPr lang="en-US" altLang="en-US" dirty="0"/>
              <a:t>Disabling LCD backlit keyboard when not in use</a:t>
            </a:r>
          </a:p>
          <a:p>
            <a:pPr lvl="2"/>
            <a:r>
              <a:rPr lang="en-US" altLang="en-US" dirty="0"/>
              <a:t>Can also reduce backlight output using combination of FN and another key</a:t>
            </a:r>
          </a:p>
          <a:p>
            <a:pPr lvl="1"/>
            <a:r>
              <a:rPr lang="en-US" altLang="en-US" dirty="0"/>
              <a:t>Planning ahead for times when unplugged </a:t>
            </a:r>
            <a:r>
              <a:rPr lang="en-US" dirty="0"/>
              <a:t>– o</a:t>
            </a:r>
            <a:r>
              <a:rPr lang="en-US" altLang="en-US" dirty="0"/>
              <a:t>ne of the best ways to conserve battery use </a:t>
            </a:r>
          </a:p>
          <a:p>
            <a:pPr lvl="2"/>
            <a:r>
              <a:rPr lang="en-US" altLang="en-US" dirty="0"/>
              <a:t>Limit use of Wi-Fi and USB by using </a:t>
            </a:r>
            <a:r>
              <a:rPr lang="en-US" altLang="en-US" dirty="0">
                <a:solidFill>
                  <a:srgbClr val="C00000"/>
                </a:solidFill>
              </a:rPr>
              <a:t>offline files</a:t>
            </a:r>
            <a:r>
              <a:rPr lang="en-US" altLang="en-US" dirty="0"/>
              <a:t>.</a:t>
            </a:r>
          </a:p>
          <a:p>
            <a:endParaRPr lang="en-US" altLang="en-US" dirty="0"/>
          </a:p>
        </p:txBody>
      </p:sp>
    </p:spTree>
    <p:extLst>
      <p:ext uri="{BB962C8B-B14F-4D97-AF65-F5344CB8AC3E}">
        <p14:creationId xmlns:p14="http://schemas.microsoft.com/office/powerpoint/2010/main" val="31724170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eaLnBrk="1" hangingPunct="1"/>
            <a:r>
              <a:rPr lang="en-US" altLang="en-US" dirty="0"/>
              <a:t>Manual Control over Power Use (</a:t>
            </a:r>
            <a:r>
              <a:rPr lang="en-US" altLang="en-US" i="1" dirty="0"/>
              <a:t>continued</a:t>
            </a:r>
            <a:r>
              <a:rPr lang="en-US" altLang="en-US" dirty="0"/>
              <a:t>)</a:t>
            </a:r>
          </a:p>
        </p:txBody>
      </p:sp>
      <p:sp>
        <p:nvSpPr>
          <p:cNvPr id="86019" name="TextBox 4"/>
          <p:cNvSpPr txBox="1">
            <a:spLocks noChangeArrowheads="1"/>
          </p:cNvSpPr>
          <p:nvPr/>
        </p:nvSpPr>
        <p:spPr bwMode="auto">
          <a:xfrm>
            <a:off x="1908451" y="5136432"/>
            <a:ext cx="532709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24.27  Keys for adjusting screen brightness</a:t>
            </a:r>
          </a:p>
        </p:txBody>
      </p:sp>
      <p:pic>
        <p:nvPicPr>
          <p:cNvPr id="86020" name="Content Placeholder 2"/>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2286000" y="2024063"/>
            <a:ext cx="4572000" cy="2886075"/>
          </a:xfrm>
        </p:spPr>
      </p:pic>
    </p:spTree>
    <p:extLst>
      <p:ext uri="{BB962C8B-B14F-4D97-AF65-F5344CB8AC3E}">
        <p14:creationId xmlns:p14="http://schemas.microsoft.com/office/powerpoint/2010/main" val="13302713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pPr eaLnBrk="1" hangingPunct="1"/>
            <a:r>
              <a:rPr lang="en-US" altLang="en-US" dirty="0"/>
              <a:t>Manual Control over Power Use (</a:t>
            </a:r>
            <a:r>
              <a:rPr lang="en-US" altLang="en-US" i="1" dirty="0"/>
              <a:t>continued</a:t>
            </a:r>
            <a:r>
              <a:rPr lang="en-US" altLang="en-US" dirty="0"/>
              <a:t>)</a:t>
            </a:r>
          </a:p>
        </p:txBody>
      </p:sp>
      <p:pic>
        <p:nvPicPr>
          <p:cNvPr id="88068"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750345" y="1676400"/>
            <a:ext cx="3598862" cy="3898900"/>
          </a:xfrm>
        </p:spPr>
      </p:pic>
      <p:sp>
        <p:nvSpPr>
          <p:cNvPr id="88067" name="TextBox 4"/>
          <p:cNvSpPr txBox="1">
            <a:spLocks noChangeArrowheads="1"/>
          </p:cNvSpPr>
          <p:nvPr/>
        </p:nvSpPr>
        <p:spPr bwMode="auto">
          <a:xfrm>
            <a:off x="2651340" y="5867400"/>
            <a:ext cx="379687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24.28  Setting up offline files</a:t>
            </a:r>
          </a:p>
        </p:txBody>
      </p:sp>
    </p:spTree>
    <p:extLst>
      <p:ext uri="{BB962C8B-B14F-4D97-AF65-F5344CB8AC3E}">
        <p14:creationId xmlns:p14="http://schemas.microsoft.com/office/powerpoint/2010/main" val="14222559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pPr eaLnBrk="1" hangingPunct="1"/>
            <a:r>
              <a:rPr lang="en-US" altLang="en-US" dirty="0"/>
              <a:t>Manual Control over Power Use (</a:t>
            </a:r>
            <a:r>
              <a:rPr lang="en-US" altLang="en-US" i="1" dirty="0"/>
              <a:t>continued</a:t>
            </a:r>
            <a:r>
              <a:rPr lang="en-US" altLang="en-US" dirty="0"/>
              <a:t>)</a:t>
            </a:r>
          </a:p>
        </p:txBody>
      </p:sp>
      <p:sp>
        <p:nvSpPr>
          <p:cNvPr id="89091" name="TextBox 4"/>
          <p:cNvSpPr txBox="1">
            <a:spLocks noChangeArrowheads="1"/>
          </p:cNvSpPr>
          <p:nvPr/>
        </p:nvSpPr>
        <p:spPr bwMode="auto">
          <a:xfrm>
            <a:off x="2634940" y="4956959"/>
            <a:ext cx="357020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24.29  Sync Center applet</a:t>
            </a:r>
            <a:endParaRPr lang="en-US" alt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84707" y="2209800"/>
            <a:ext cx="6374587" cy="2594759"/>
          </a:xfrm>
          <a:prstGeom prst="rect">
            <a:avLst/>
          </a:prstGeom>
        </p:spPr>
      </p:pic>
    </p:spTree>
    <p:extLst>
      <p:ext uri="{BB962C8B-B14F-4D97-AF65-F5344CB8AC3E}">
        <p14:creationId xmlns:p14="http://schemas.microsoft.com/office/powerpoint/2010/main" val="33281812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pPr eaLnBrk="1" hangingPunct="1"/>
            <a:r>
              <a:rPr lang="en-US" altLang="en-US" dirty="0"/>
              <a:t>Manual Control over Power Use (</a:t>
            </a:r>
            <a:r>
              <a:rPr lang="en-US" altLang="en-US" i="1" dirty="0"/>
              <a:t>continued</a:t>
            </a:r>
            <a:r>
              <a:rPr lang="en-US" altLang="en-US" dirty="0"/>
              <a:t>)</a:t>
            </a:r>
          </a:p>
        </p:txBody>
      </p:sp>
      <p:sp>
        <p:nvSpPr>
          <p:cNvPr id="90115" name="TextBox 4"/>
          <p:cNvSpPr txBox="1">
            <a:spLocks noChangeArrowheads="1"/>
          </p:cNvSpPr>
          <p:nvPr/>
        </p:nvSpPr>
        <p:spPr bwMode="auto">
          <a:xfrm>
            <a:off x="2603031" y="5517432"/>
            <a:ext cx="393793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24.30  Offline Files </a:t>
            </a:r>
            <a:r>
              <a:rPr lang="en-US" altLang="en-US" dirty="0">
                <a:solidFill>
                  <a:schemeClr val="tx1"/>
                </a:solidFill>
              </a:rPr>
              <a:t>dialog</a:t>
            </a:r>
            <a:r>
              <a:rPr lang="fr-FR" altLang="en-US" dirty="0">
                <a:solidFill>
                  <a:schemeClr val="tx1"/>
                </a:solidFill>
              </a:rPr>
              <a:t> box</a:t>
            </a:r>
            <a:endParaRPr lang="en-US" alt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34540" y="1719624"/>
            <a:ext cx="5074920" cy="3622100"/>
          </a:xfrm>
          <a:prstGeom prst="rect">
            <a:avLst/>
          </a:prstGeom>
        </p:spPr>
      </p:pic>
    </p:spTree>
    <p:extLst>
      <p:ext uri="{BB962C8B-B14F-4D97-AF65-F5344CB8AC3E}">
        <p14:creationId xmlns:p14="http://schemas.microsoft.com/office/powerpoint/2010/main" val="319541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Taxonomy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Netbooks</a:t>
            </a:r>
          </a:p>
          <a:p>
            <a:pPr lvl="1"/>
            <a:r>
              <a:rPr lang="en-US" dirty="0"/>
              <a:t>Small screen, low power, low cost, and long battery life</a:t>
            </a:r>
          </a:p>
          <a:p>
            <a:pPr lvl="1"/>
            <a:r>
              <a:rPr lang="en-US" dirty="0"/>
              <a:t>Mostly run on lightweight operating systems</a:t>
            </a:r>
          </a:p>
          <a:p>
            <a:pPr lvl="1"/>
            <a:r>
              <a:rPr lang="en-US" dirty="0"/>
              <a:t>Live on in other newer portable categories</a:t>
            </a:r>
          </a:p>
          <a:p>
            <a:pPr lvl="2"/>
            <a:r>
              <a:rPr lang="en-US" dirty="0"/>
              <a:t>The term netbook has fallen out of vogue.</a:t>
            </a:r>
          </a:p>
        </p:txBody>
      </p:sp>
    </p:spTree>
    <p:extLst>
      <p:ext uri="{BB962C8B-B14F-4D97-AF65-F5344CB8AC3E}">
        <p14:creationId xmlns:p14="http://schemas.microsoft.com/office/powerpoint/2010/main" val="1064162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3"/>
          <p:cNvSpPr>
            <a:spLocks noGrp="1"/>
          </p:cNvSpPr>
          <p:nvPr>
            <p:ph type="title"/>
          </p:nvPr>
        </p:nvSpPr>
        <p:spPr/>
        <p:txBody>
          <a:bodyPr/>
          <a:lstStyle/>
          <a:p>
            <a:r>
              <a:rPr lang="en-GB" altLang="en-US" dirty="0"/>
              <a:t>Cleaning</a:t>
            </a:r>
            <a:endParaRPr lang="en-US" altLang="en-US" dirty="0"/>
          </a:p>
        </p:txBody>
      </p:sp>
      <p:sp>
        <p:nvSpPr>
          <p:cNvPr id="91139" name="Text Placeholder 4"/>
          <p:cNvSpPr>
            <a:spLocks noGrp="1"/>
          </p:cNvSpPr>
          <p:nvPr>
            <p:ph idx="1"/>
          </p:nvPr>
        </p:nvSpPr>
        <p:spPr/>
        <p:txBody>
          <a:bodyPr/>
          <a:lstStyle/>
          <a:p>
            <a:r>
              <a:rPr lang="en-GB" altLang="en-US" dirty="0"/>
              <a:t>Keep it clean.</a:t>
            </a:r>
            <a:endParaRPr lang="en-US" altLang="en-US" dirty="0"/>
          </a:p>
          <a:p>
            <a:pPr lvl="1"/>
            <a:r>
              <a:rPr lang="en-GB" altLang="en-US" dirty="0"/>
              <a:t>Use a screen cleaner to clean the LCD screen.</a:t>
            </a:r>
          </a:p>
          <a:p>
            <a:pPr lvl="2"/>
            <a:r>
              <a:rPr lang="en-GB" altLang="en-US" dirty="0"/>
              <a:t>Not a glass cleaner</a:t>
            </a:r>
            <a:endParaRPr lang="en-US" altLang="en-US" dirty="0"/>
          </a:p>
          <a:p>
            <a:pPr lvl="1"/>
            <a:r>
              <a:rPr lang="en-GB" altLang="en-US" dirty="0"/>
              <a:t>Use compressed air to clean out the keyboard </a:t>
            </a:r>
            <a:br>
              <a:rPr lang="en-GB" altLang="en-US" dirty="0"/>
            </a:br>
            <a:r>
              <a:rPr lang="en-GB" altLang="en-US" dirty="0"/>
              <a:t>and PC Card sockets.</a:t>
            </a:r>
            <a:endParaRPr lang="en-US" altLang="en-US" dirty="0"/>
          </a:p>
          <a:p>
            <a:pPr lvl="1"/>
            <a:r>
              <a:rPr lang="en-GB" altLang="en-US" dirty="0"/>
              <a:t>Avoid moisture on keyboard.</a:t>
            </a:r>
            <a:endParaRPr lang="en-US" altLang="en-US" dirty="0"/>
          </a:p>
        </p:txBody>
      </p:sp>
    </p:spTree>
    <p:extLst>
      <p:ext uri="{BB962C8B-B14F-4D97-AF65-F5344CB8AC3E}">
        <p14:creationId xmlns:p14="http://schemas.microsoft.com/office/powerpoint/2010/main" val="183272076"/>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3"/>
          <p:cNvSpPr>
            <a:spLocks noGrp="1"/>
          </p:cNvSpPr>
          <p:nvPr>
            <p:ph type="title"/>
          </p:nvPr>
        </p:nvSpPr>
        <p:spPr/>
        <p:txBody>
          <a:bodyPr/>
          <a:lstStyle/>
          <a:p>
            <a:r>
              <a:rPr lang="en-GB" altLang="en-US" dirty="0"/>
              <a:t>Heat</a:t>
            </a:r>
            <a:endParaRPr lang="en-US" altLang="en-US" dirty="0"/>
          </a:p>
        </p:txBody>
      </p:sp>
      <p:sp>
        <p:nvSpPr>
          <p:cNvPr id="92163" name="Text Placeholder 4"/>
          <p:cNvSpPr>
            <a:spLocks noGrp="1"/>
          </p:cNvSpPr>
          <p:nvPr>
            <p:ph idx="1"/>
          </p:nvPr>
        </p:nvSpPr>
        <p:spPr/>
        <p:txBody>
          <a:bodyPr/>
          <a:lstStyle/>
          <a:p>
            <a:r>
              <a:rPr lang="en-US" altLang="en-US" dirty="0"/>
              <a:t>Excessive heat can cause system lockups and hardware failures.</a:t>
            </a:r>
          </a:p>
          <a:p>
            <a:pPr lvl="1"/>
            <a:r>
              <a:rPr lang="en-GB" altLang="en-US" dirty="0"/>
              <a:t>Use power management.</a:t>
            </a:r>
            <a:endParaRPr lang="en-US" altLang="en-US" dirty="0"/>
          </a:p>
          <a:p>
            <a:pPr lvl="1"/>
            <a:r>
              <a:rPr lang="en-GB" altLang="en-US" dirty="0"/>
              <a:t>Keep air space between the bottom of the laptop and the surface it sits on.</a:t>
            </a:r>
            <a:endParaRPr lang="en-US" altLang="en-US" dirty="0"/>
          </a:p>
          <a:p>
            <a:pPr lvl="1"/>
            <a:r>
              <a:rPr lang="en-US" altLang="en-US" dirty="0"/>
              <a:t>Avoid using a </a:t>
            </a:r>
            <a:r>
              <a:rPr lang="en-GB" altLang="ja-JP" dirty="0"/>
              <a:t>keyboard protector for extended time periods.</a:t>
            </a:r>
            <a:endParaRPr lang="en-US" altLang="ja-JP" dirty="0"/>
          </a:p>
          <a:p>
            <a:pPr lvl="1"/>
            <a:r>
              <a:rPr lang="en-GB" altLang="en-US" dirty="0"/>
              <a:t>Listen </a:t>
            </a:r>
            <a:r>
              <a:rPr lang="en-US" altLang="en-US" dirty="0"/>
              <a:t>to your fan if your laptop has one</a:t>
            </a:r>
          </a:p>
          <a:p>
            <a:pPr lvl="2"/>
            <a:r>
              <a:rPr lang="en-US" altLang="en-US" dirty="0"/>
              <a:t>A fan that suddenly goes silent may have failed.</a:t>
            </a:r>
          </a:p>
          <a:p>
            <a:pPr lvl="1"/>
            <a:r>
              <a:rPr lang="en-GB" altLang="en-US" dirty="0"/>
              <a:t>Use on a hard surface, not a lap or pillow.</a:t>
            </a:r>
            <a:endParaRPr lang="en-US" altLang="en-US" dirty="0"/>
          </a:p>
        </p:txBody>
      </p:sp>
    </p:spTree>
    <p:extLst>
      <p:ext uri="{BB962C8B-B14F-4D97-AF65-F5344CB8AC3E}">
        <p14:creationId xmlns:p14="http://schemas.microsoft.com/office/powerpoint/2010/main" val="75185206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3"/>
          <p:cNvSpPr>
            <a:spLocks noGrp="1"/>
          </p:cNvSpPr>
          <p:nvPr>
            <p:ph type="title"/>
          </p:nvPr>
        </p:nvSpPr>
        <p:spPr/>
        <p:txBody>
          <a:bodyPr/>
          <a:lstStyle/>
          <a:p>
            <a:r>
              <a:rPr lang="en-GB" altLang="en-US" dirty="0"/>
              <a:t>Protecting the Machine</a:t>
            </a:r>
            <a:endParaRPr lang="en-US" altLang="en-US" dirty="0"/>
          </a:p>
        </p:txBody>
      </p:sp>
      <p:sp>
        <p:nvSpPr>
          <p:cNvPr id="93187" name="Text Placeholder 4"/>
          <p:cNvSpPr>
            <a:spLocks noGrp="1"/>
          </p:cNvSpPr>
          <p:nvPr>
            <p:ph idx="1"/>
          </p:nvPr>
        </p:nvSpPr>
        <p:spPr/>
        <p:txBody>
          <a:bodyPr/>
          <a:lstStyle/>
          <a:p>
            <a:r>
              <a:rPr lang="en-US" altLang="en-US" dirty="0"/>
              <a:t>Best practices to protect your investment</a:t>
            </a:r>
          </a:p>
          <a:p>
            <a:pPr lvl="1"/>
            <a:r>
              <a:rPr lang="en-GB" altLang="en-US" dirty="0"/>
              <a:t>Tripping	</a:t>
            </a:r>
          </a:p>
          <a:p>
            <a:pPr lvl="2"/>
            <a:r>
              <a:rPr lang="en-GB" altLang="en-US" dirty="0"/>
              <a:t>Power cord could create a trip hazard.</a:t>
            </a:r>
          </a:p>
          <a:p>
            <a:pPr lvl="2"/>
            <a:r>
              <a:rPr lang="en-GB" altLang="en-US" dirty="0"/>
              <a:t>Knocking a laptop off a desk is a common cause of failure.</a:t>
            </a:r>
          </a:p>
          <a:p>
            <a:pPr lvl="1"/>
            <a:r>
              <a:rPr lang="en-GB" altLang="en-US" dirty="0"/>
              <a:t>Storage	</a:t>
            </a:r>
          </a:p>
          <a:p>
            <a:pPr lvl="2"/>
            <a:r>
              <a:rPr lang="en-GB" altLang="en-US" dirty="0"/>
              <a:t>Protect from damage, dust, and pet hair by using a case.</a:t>
            </a:r>
          </a:p>
          <a:p>
            <a:pPr lvl="2"/>
            <a:r>
              <a:rPr lang="en-GB" altLang="en-US" dirty="0"/>
              <a:t>Remove the battery for long-term storage.</a:t>
            </a:r>
          </a:p>
          <a:p>
            <a:pPr lvl="1"/>
            <a:endParaRPr lang="en-US" altLang="en-US" dirty="0"/>
          </a:p>
        </p:txBody>
      </p:sp>
    </p:spTree>
    <p:extLst>
      <p:ext uri="{BB962C8B-B14F-4D97-AF65-F5344CB8AC3E}">
        <p14:creationId xmlns:p14="http://schemas.microsoft.com/office/powerpoint/2010/main" val="16452780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3"/>
          <p:cNvSpPr>
            <a:spLocks noGrp="1"/>
          </p:cNvSpPr>
          <p:nvPr>
            <p:ph type="title"/>
          </p:nvPr>
        </p:nvSpPr>
        <p:spPr/>
        <p:txBody>
          <a:bodyPr/>
          <a:lstStyle/>
          <a:p>
            <a:r>
              <a:rPr lang="en-GB" altLang="en-US" dirty="0"/>
              <a:t>Protecting the Machine (</a:t>
            </a:r>
            <a:r>
              <a:rPr lang="en-GB" altLang="en-US" i="1" dirty="0"/>
              <a:t>continued</a:t>
            </a:r>
            <a:r>
              <a:rPr lang="en-GB" altLang="en-US" dirty="0"/>
              <a:t>)</a:t>
            </a:r>
            <a:endParaRPr lang="en-US" altLang="en-US" dirty="0"/>
          </a:p>
        </p:txBody>
      </p:sp>
      <p:sp>
        <p:nvSpPr>
          <p:cNvPr id="94211" name="Text Placeholder 4"/>
          <p:cNvSpPr>
            <a:spLocks noGrp="1"/>
          </p:cNvSpPr>
          <p:nvPr>
            <p:ph idx="1"/>
          </p:nvPr>
        </p:nvSpPr>
        <p:spPr/>
        <p:txBody>
          <a:bodyPr/>
          <a:lstStyle/>
          <a:p>
            <a:r>
              <a:rPr lang="en-GB" altLang="en-US" dirty="0"/>
              <a:t>Travel		</a:t>
            </a:r>
          </a:p>
          <a:p>
            <a:pPr lvl="1"/>
            <a:r>
              <a:rPr lang="en-GB" altLang="en-US" dirty="0"/>
              <a:t>Use a padded case.</a:t>
            </a:r>
          </a:p>
          <a:p>
            <a:pPr lvl="1"/>
            <a:r>
              <a:rPr lang="en-GB" altLang="en-US" dirty="0"/>
              <a:t>Have some battery power available to avoid problems with airport security.</a:t>
            </a:r>
          </a:p>
          <a:p>
            <a:pPr lvl="1"/>
            <a:r>
              <a:rPr lang="en-GB" altLang="en-US" dirty="0"/>
              <a:t>Keep portable in sight to prevent theft.</a:t>
            </a:r>
          </a:p>
          <a:p>
            <a:pPr lvl="1"/>
            <a:r>
              <a:rPr lang="en-GB" altLang="en-US" dirty="0"/>
              <a:t>Remember international power is 230 V.</a:t>
            </a:r>
          </a:p>
          <a:p>
            <a:pPr lvl="1"/>
            <a:r>
              <a:rPr lang="en-GB" altLang="en-US" dirty="0"/>
              <a:t>Know whether your portable has an </a:t>
            </a:r>
            <a:r>
              <a:rPr lang="en-GB" altLang="en-US" dirty="0">
                <a:solidFill>
                  <a:srgbClr val="C00000"/>
                </a:solidFill>
              </a:rPr>
              <a:t>auto switching power supply </a:t>
            </a:r>
            <a:r>
              <a:rPr lang="en-GB" altLang="en-US" dirty="0"/>
              <a:t>or a </a:t>
            </a:r>
            <a:r>
              <a:rPr lang="en-GB" altLang="en-US" dirty="0">
                <a:solidFill>
                  <a:srgbClr val="C00000"/>
                </a:solidFill>
              </a:rPr>
              <a:t>fixed input power supply</a:t>
            </a:r>
            <a:r>
              <a:rPr lang="en-GB" altLang="en-US" dirty="0"/>
              <a:t>.</a:t>
            </a:r>
          </a:p>
          <a:p>
            <a:pPr lvl="1"/>
            <a:endParaRPr lang="en-US" altLang="en-US" dirty="0"/>
          </a:p>
        </p:txBody>
      </p:sp>
    </p:spTree>
    <p:extLst>
      <p:ext uri="{BB962C8B-B14F-4D97-AF65-F5344CB8AC3E}">
        <p14:creationId xmlns:p14="http://schemas.microsoft.com/office/powerpoint/2010/main" val="3290647686"/>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3"/>
          <p:cNvSpPr>
            <a:spLocks noGrp="1"/>
          </p:cNvSpPr>
          <p:nvPr>
            <p:ph type="title"/>
          </p:nvPr>
        </p:nvSpPr>
        <p:spPr/>
        <p:txBody>
          <a:bodyPr/>
          <a:lstStyle/>
          <a:p>
            <a:r>
              <a:rPr lang="en-GB" altLang="en-US" dirty="0"/>
              <a:t>Protecting the Machine (continued)</a:t>
            </a:r>
            <a:endParaRPr lang="en-US" altLang="en-US" dirty="0"/>
          </a:p>
        </p:txBody>
      </p:sp>
      <p:sp>
        <p:nvSpPr>
          <p:cNvPr id="94211" name="Text Placeholder 4"/>
          <p:cNvSpPr>
            <a:spLocks noGrp="1"/>
          </p:cNvSpPr>
          <p:nvPr>
            <p:ph idx="1"/>
          </p:nvPr>
        </p:nvSpPr>
        <p:spPr/>
        <p:txBody>
          <a:bodyPr/>
          <a:lstStyle/>
          <a:p>
            <a:r>
              <a:rPr lang="en-GB" altLang="en-US" dirty="0"/>
              <a:t>Shipping</a:t>
            </a:r>
          </a:p>
          <a:p>
            <a:pPr lvl="1"/>
            <a:r>
              <a:rPr lang="en-GB" altLang="en-US" dirty="0"/>
              <a:t>Remove removable devices.</a:t>
            </a:r>
          </a:p>
          <a:p>
            <a:pPr lvl="1"/>
            <a:r>
              <a:rPr lang="en-GB" altLang="en-US" dirty="0"/>
              <a:t>Don</a:t>
            </a:r>
            <a:r>
              <a:rPr lang="en-US" altLang="en-US" dirty="0"/>
              <a:t>’</a:t>
            </a:r>
            <a:r>
              <a:rPr lang="en-GB" altLang="ja-JP" dirty="0"/>
              <a:t>t label or identify the box as a </a:t>
            </a:r>
            <a:r>
              <a:rPr lang="en-US" altLang="ja-JP" dirty="0"/>
              <a:t>“</a:t>
            </a:r>
            <a:r>
              <a:rPr lang="en-GB" altLang="ja-JP" dirty="0"/>
              <a:t>new laptop computer.”</a:t>
            </a:r>
          </a:p>
          <a:p>
            <a:r>
              <a:rPr lang="en-GB" altLang="en-US" dirty="0"/>
              <a:t>Security	</a:t>
            </a:r>
          </a:p>
          <a:p>
            <a:pPr lvl="1"/>
            <a:r>
              <a:rPr lang="en-GB" altLang="en-US" dirty="0"/>
              <a:t>Protect from theft using a laptop lock.</a:t>
            </a:r>
          </a:p>
          <a:p>
            <a:pPr lvl="1"/>
            <a:r>
              <a:rPr lang="en-GB" altLang="en-US" dirty="0"/>
              <a:t>Use software tracking programs in case of theft.</a:t>
            </a:r>
          </a:p>
        </p:txBody>
      </p:sp>
    </p:spTree>
    <p:extLst>
      <p:ext uri="{BB962C8B-B14F-4D97-AF65-F5344CB8AC3E}">
        <p14:creationId xmlns:p14="http://schemas.microsoft.com/office/powerpoint/2010/main" val="132652826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GB" altLang="en-US" dirty="0"/>
              <a:t>Protecting the Machine (</a:t>
            </a:r>
            <a:r>
              <a:rPr lang="en-GB" altLang="en-US" i="1" dirty="0"/>
              <a:t>continued</a:t>
            </a:r>
            <a:r>
              <a:rPr lang="en-GB" altLang="en-US" dirty="0"/>
              <a:t>)</a:t>
            </a:r>
            <a:endParaRPr lang="en-US" altLang="en-US" dirty="0"/>
          </a:p>
        </p:txBody>
      </p:sp>
      <p:pic>
        <p:nvPicPr>
          <p:cNvPr id="96260"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86000" y="1828800"/>
            <a:ext cx="4572000" cy="3400425"/>
          </a:xfrm>
        </p:spPr>
      </p:pic>
      <p:sp>
        <p:nvSpPr>
          <p:cNvPr id="96259" name="TextBox 4"/>
          <p:cNvSpPr txBox="1">
            <a:spLocks noChangeArrowheads="1"/>
          </p:cNvSpPr>
          <p:nvPr/>
        </p:nvSpPr>
        <p:spPr bwMode="auto">
          <a:xfrm>
            <a:off x="3588398" y="5486400"/>
            <a:ext cx="196720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24.31  </a:t>
            </a:r>
            <a:r>
              <a:rPr lang="en-US" altLang="en-US" dirty="0">
                <a:solidFill>
                  <a:schemeClr val="tx1"/>
                </a:solidFill>
              </a:rPr>
              <a:t>Cable</a:t>
            </a:r>
            <a:r>
              <a:rPr lang="fr-FR" altLang="en-US" dirty="0">
                <a:solidFill>
                  <a:schemeClr val="tx1"/>
                </a:solidFill>
              </a:rPr>
              <a:t> lock</a:t>
            </a:r>
            <a:endParaRPr lang="en-US" altLang="en-US" dirty="0">
              <a:solidFill>
                <a:schemeClr val="tx1"/>
              </a:solidFill>
            </a:endParaRPr>
          </a:p>
        </p:txBody>
      </p:sp>
    </p:spTree>
    <p:extLst>
      <p:ext uri="{BB962C8B-B14F-4D97-AF65-F5344CB8AC3E}">
        <p14:creationId xmlns:p14="http://schemas.microsoft.com/office/powerpoint/2010/main" val="41374819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r>
              <a:rPr lang="en-US" altLang="en-US" dirty="0"/>
              <a:t>Upgrading and Repairing Laptop Computers</a:t>
            </a:r>
          </a:p>
        </p:txBody>
      </p:sp>
      <p:sp>
        <p:nvSpPr>
          <p:cNvPr id="99331" name="Content Placeholder 2"/>
          <p:cNvSpPr>
            <a:spLocks noGrp="1"/>
          </p:cNvSpPr>
          <p:nvPr>
            <p:ph idx="1"/>
          </p:nvPr>
        </p:nvSpPr>
        <p:spPr/>
        <p:txBody>
          <a:bodyPr/>
          <a:lstStyle/>
          <a:p>
            <a:r>
              <a:rPr lang="en-US" altLang="en-US" dirty="0"/>
              <a:t>Follow a four-step disassembly process.</a:t>
            </a:r>
          </a:p>
          <a:p>
            <a:pPr marL="971550" lvl="1" indent="-514350">
              <a:buFont typeface="+mj-lt"/>
              <a:buAutoNum type="arabicPeriod"/>
            </a:pPr>
            <a:r>
              <a:rPr lang="en-US" altLang="en-US" dirty="0"/>
              <a:t>Document and label every cable and screw location.</a:t>
            </a:r>
          </a:p>
          <a:p>
            <a:pPr marL="971550" lvl="1" indent="-514350">
              <a:buFont typeface="+mj-lt"/>
              <a:buAutoNum type="arabicPeriod"/>
            </a:pPr>
            <a:r>
              <a:rPr lang="en-US" altLang="en-US" dirty="0"/>
              <a:t>Organize any parts you extract from the laptop.</a:t>
            </a:r>
          </a:p>
          <a:p>
            <a:pPr marL="971550" lvl="1" indent="-514350">
              <a:buFont typeface="+mj-lt"/>
              <a:buAutoNum type="arabicPeriod"/>
            </a:pPr>
            <a:r>
              <a:rPr lang="en-US" altLang="en-US" dirty="0"/>
              <a:t>Refer to the manufacturer’s documentation.</a:t>
            </a:r>
          </a:p>
          <a:p>
            <a:pPr marL="971550" lvl="1" indent="-514350">
              <a:buFont typeface="+mj-lt"/>
              <a:buAutoNum type="arabicPeriod"/>
            </a:pPr>
            <a:r>
              <a:rPr lang="en-US" altLang="en-US" dirty="0"/>
              <a:t>Use appropriate hand tools.</a:t>
            </a:r>
          </a:p>
          <a:p>
            <a:r>
              <a:rPr lang="en-US" altLang="en-US" dirty="0"/>
              <a:t>Many manufacturers limit resource access unless you are an authorized repair center.</a:t>
            </a:r>
          </a:p>
          <a:p>
            <a:pPr lvl="1"/>
            <a:r>
              <a:rPr lang="en-US" altLang="en-US" dirty="0"/>
              <a:t>Refer client to a dedicated laptop tech.</a:t>
            </a:r>
          </a:p>
          <a:p>
            <a:pPr lvl="1"/>
            <a:r>
              <a:rPr lang="en-US" altLang="en-US" dirty="0"/>
              <a:t>Use YouTube and iFixit.com as resources.</a:t>
            </a:r>
          </a:p>
          <a:p>
            <a:endParaRPr lang="en-US" altLang="en-US" dirty="0"/>
          </a:p>
        </p:txBody>
      </p:sp>
    </p:spTree>
    <p:extLst>
      <p:ext uri="{BB962C8B-B14F-4D97-AF65-F5344CB8AC3E}">
        <p14:creationId xmlns:p14="http://schemas.microsoft.com/office/powerpoint/2010/main" val="24759486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altLang="en-US" dirty="0"/>
              <a:t>Upgrading and Repairing Laptop Computers (</a:t>
            </a:r>
            <a:r>
              <a:rPr lang="en-US" altLang="en-US" i="1" dirty="0"/>
              <a:t>continued</a:t>
            </a:r>
            <a:r>
              <a:rPr lang="en-US" altLang="en-US" dirty="0"/>
              <a:t>)</a:t>
            </a:r>
          </a:p>
        </p:txBody>
      </p:sp>
      <p:sp>
        <p:nvSpPr>
          <p:cNvPr id="100355" name="TextBox 4"/>
          <p:cNvSpPr txBox="1">
            <a:spLocks noChangeArrowheads="1"/>
          </p:cNvSpPr>
          <p:nvPr/>
        </p:nvSpPr>
        <p:spPr bwMode="auto">
          <a:xfrm>
            <a:off x="2068750" y="5913120"/>
            <a:ext cx="50065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24.32  Bare-minimum laptop repair tools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29911" y="1371600"/>
            <a:ext cx="4484178" cy="4389120"/>
          </a:xfrm>
          <a:prstGeom prst="rect">
            <a:avLst/>
          </a:prstGeom>
        </p:spPr>
      </p:pic>
    </p:spTree>
    <p:extLst>
      <p:ext uri="{BB962C8B-B14F-4D97-AF65-F5344CB8AC3E}">
        <p14:creationId xmlns:p14="http://schemas.microsoft.com/office/powerpoint/2010/main" val="381269402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US" altLang="en-US" dirty="0"/>
              <a:t>Upgrading and Repairing Laptop Computers (</a:t>
            </a:r>
            <a:r>
              <a:rPr lang="en-US" altLang="en-US" i="1" dirty="0"/>
              <a:t>continued</a:t>
            </a:r>
            <a:r>
              <a:rPr lang="en-US" altLang="en-US" dirty="0"/>
              <a:t>)</a:t>
            </a:r>
          </a:p>
        </p:txBody>
      </p:sp>
      <p:sp>
        <p:nvSpPr>
          <p:cNvPr id="102403" name="TextBox 4"/>
          <p:cNvSpPr txBox="1">
            <a:spLocks noChangeArrowheads="1"/>
          </p:cNvSpPr>
          <p:nvPr/>
        </p:nvSpPr>
        <p:spPr bwMode="auto">
          <a:xfrm>
            <a:off x="2593600" y="5715000"/>
            <a:ext cx="391235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24.33  YouTube search result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6428" y="1447800"/>
            <a:ext cx="4891144" cy="4163209"/>
          </a:xfrm>
          <a:prstGeom prst="rect">
            <a:avLst/>
          </a:prstGeom>
        </p:spPr>
      </p:pic>
    </p:spTree>
    <p:extLst>
      <p:ext uri="{BB962C8B-B14F-4D97-AF65-F5344CB8AC3E}">
        <p14:creationId xmlns:p14="http://schemas.microsoft.com/office/powerpoint/2010/main" val="41782452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r>
              <a:rPr lang="en-US" altLang="en-US" dirty="0"/>
              <a:t>Standard Upgrades</a:t>
            </a:r>
          </a:p>
        </p:txBody>
      </p:sp>
      <p:sp>
        <p:nvSpPr>
          <p:cNvPr id="104451" name="Content Placeholder 2"/>
          <p:cNvSpPr>
            <a:spLocks noGrp="1"/>
          </p:cNvSpPr>
          <p:nvPr>
            <p:ph idx="1"/>
          </p:nvPr>
        </p:nvSpPr>
        <p:spPr/>
        <p:txBody>
          <a:bodyPr/>
          <a:lstStyle/>
          <a:p>
            <a:r>
              <a:rPr lang="en-US" altLang="en-US" dirty="0"/>
              <a:t>Adding RAM</a:t>
            </a:r>
          </a:p>
          <a:p>
            <a:pPr lvl="1"/>
            <a:r>
              <a:rPr lang="en-US" altLang="en-US" dirty="0"/>
              <a:t>Stock factory portable PCs almost always come with a minimal amount of RAM.</a:t>
            </a:r>
          </a:p>
          <a:p>
            <a:pPr lvl="2"/>
            <a:r>
              <a:rPr lang="en-US" altLang="en-US" dirty="0"/>
              <a:t>One of the first laptop upgrades you’ll be called on to do is to add more RAM</a:t>
            </a:r>
          </a:p>
          <a:p>
            <a:pPr lvl="1"/>
            <a:r>
              <a:rPr lang="en-US" altLang="en-US" dirty="0"/>
              <a:t>Most laptops have upgradeable RAM slots.</a:t>
            </a:r>
          </a:p>
          <a:p>
            <a:pPr lvl="1"/>
            <a:r>
              <a:rPr lang="en-US" altLang="en-US" dirty="0"/>
              <a:t>Older laptops use 144-pin SO-DIMMs with SDRAM technology or 200-pin DDR and DDR2 SO-DIMMs.</a:t>
            </a:r>
          </a:p>
          <a:p>
            <a:pPr lvl="1"/>
            <a:r>
              <a:rPr lang="en-US" altLang="en-US" dirty="0"/>
              <a:t>DDR3 systems primarily use 204-pin.</a:t>
            </a:r>
          </a:p>
          <a:p>
            <a:pPr lvl="1"/>
            <a:r>
              <a:rPr lang="en-US" altLang="en-US" dirty="0"/>
              <a:t>DDR4 SO-DIMM systems use 260-pin.</a:t>
            </a:r>
          </a:p>
          <a:p>
            <a:endParaRPr lang="en-US" altLang="en-US" dirty="0"/>
          </a:p>
        </p:txBody>
      </p:sp>
    </p:spTree>
    <p:extLst>
      <p:ext uri="{BB962C8B-B14F-4D97-AF65-F5344CB8AC3E}">
        <p14:creationId xmlns:p14="http://schemas.microsoft.com/office/powerpoint/2010/main" val="1430326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Taxonomy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Chromebooks</a:t>
            </a:r>
          </a:p>
          <a:p>
            <a:pPr lvl="1"/>
            <a:r>
              <a:rPr lang="en-US" dirty="0"/>
              <a:t>Successors to netbooks</a:t>
            </a:r>
          </a:p>
          <a:p>
            <a:pPr lvl="1"/>
            <a:r>
              <a:rPr lang="en-US" dirty="0"/>
              <a:t>Portable computers running Google’s Linux-based Chrome OS</a:t>
            </a:r>
          </a:p>
          <a:p>
            <a:pPr lvl="1"/>
            <a:r>
              <a:rPr lang="en-US" dirty="0"/>
              <a:t>Light, inexpensive, with modest computing power</a:t>
            </a:r>
          </a:p>
        </p:txBody>
      </p:sp>
    </p:spTree>
    <p:extLst>
      <p:ext uri="{BB962C8B-B14F-4D97-AF65-F5344CB8AC3E}">
        <p14:creationId xmlns:p14="http://schemas.microsoft.com/office/powerpoint/2010/main" val="37695622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pic>
        <p:nvPicPr>
          <p:cNvPr id="105476"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3200400" y="2057400"/>
            <a:ext cx="2743200" cy="2822575"/>
          </a:xfrm>
        </p:spPr>
      </p:pic>
      <p:sp>
        <p:nvSpPr>
          <p:cNvPr id="105475" name="TextBox 4"/>
          <p:cNvSpPr txBox="1">
            <a:spLocks noChangeArrowheads="1"/>
          </p:cNvSpPr>
          <p:nvPr/>
        </p:nvSpPr>
        <p:spPr bwMode="auto">
          <a:xfrm>
            <a:off x="1735326" y="5105400"/>
            <a:ext cx="567334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24.35  200-pin SO-DIMM stick (front and back)</a:t>
            </a:r>
          </a:p>
        </p:txBody>
      </p:sp>
    </p:spTree>
    <p:extLst>
      <p:ext uri="{BB962C8B-B14F-4D97-AF65-F5344CB8AC3E}">
        <p14:creationId xmlns:p14="http://schemas.microsoft.com/office/powerpoint/2010/main" val="267037915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sp>
        <p:nvSpPr>
          <p:cNvPr id="106499" name="Content Placeholder 2"/>
          <p:cNvSpPr>
            <a:spLocks noGrp="1"/>
          </p:cNvSpPr>
          <p:nvPr>
            <p:ph idx="1"/>
          </p:nvPr>
        </p:nvSpPr>
        <p:spPr/>
        <p:txBody>
          <a:bodyPr/>
          <a:lstStyle/>
          <a:p>
            <a:r>
              <a:rPr lang="en-US" altLang="en-US" dirty="0"/>
              <a:t>Obtain the correct RAM.</a:t>
            </a:r>
          </a:p>
          <a:p>
            <a:pPr lvl="1"/>
            <a:r>
              <a:rPr lang="en-US" altLang="en-US" dirty="0"/>
              <a:t>Refer to manufacturer’s Web site.</a:t>
            </a:r>
          </a:p>
          <a:p>
            <a:r>
              <a:rPr lang="en-US" altLang="en-US" dirty="0"/>
              <a:t>Always remove electrical power first!</a:t>
            </a:r>
          </a:p>
          <a:p>
            <a:r>
              <a:rPr lang="en-US" altLang="en-US" dirty="0"/>
              <a:t>There is no standard location for RAM placement in portables.</a:t>
            </a:r>
          </a:p>
          <a:p>
            <a:pPr lvl="1"/>
            <a:r>
              <a:rPr lang="en-US" altLang="en-US" dirty="0"/>
              <a:t>Unscrew or pop open a panel on the underside.</a:t>
            </a:r>
          </a:p>
          <a:p>
            <a:pPr lvl="1"/>
            <a:r>
              <a:rPr lang="en-US" altLang="en-US" dirty="0"/>
              <a:t>Press out on the restraining clips and the RAM stick pops up.</a:t>
            </a:r>
          </a:p>
          <a:p>
            <a:pPr lvl="1"/>
            <a:r>
              <a:rPr lang="en-US" altLang="en-US" dirty="0"/>
              <a:t>Gently remove the old stick of RAM, and insert the new one by reversing the steps.</a:t>
            </a:r>
          </a:p>
        </p:txBody>
      </p:sp>
    </p:spTree>
    <p:extLst>
      <p:ext uri="{BB962C8B-B14F-4D97-AF65-F5344CB8AC3E}">
        <p14:creationId xmlns:p14="http://schemas.microsoft.com/office/powerpoint/2010/main" val="341418120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pic>
        <p:nvPicPr>
          <p:cNvPr id="107524"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743200" y="2088432"/>
            <a:ext cx="3657600" cy="2749550"/>
          </a:xfrm>
        </p:spPr>
      </p:pic>
      <p:sp>
        <p:nvSpPr>
          <p:cNvPr id="107523" name="TextBox 4"/>
          <p:cNvSpPr txBox="1">
            <a:spLocks noChangeArrowheads="1"/>
          </p:cNvSpPr>
          <p:nvPr/>
        </p:nvSpPr>
        <p:spPr bwMode="auto">
          <a:xfrm>
            <a:off x="2549652" y="5060232"/>
            <a:ext cx="404469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24.36  Removing a RAM panel</a:t>
            </a:r>
          </a:p>
        </p:txBody>
      </p:sp>
    </p:spTree>
    <p:extLst>
      <p:ext uri="{BB962C8B-B14F-4D97-AF65-F5344CB8AC3E}">
        <p14:creationId xmlns:p14="http://schemas.microsoft.com/office/powerpoint/2010/main" val="25220618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pic>
        <p:nvPicPr>
          <p:cNvPr id="108548"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894806" y="2133600"/>
            <a:ext cx="3354388" cy="2787650"/>
          </a:xfrm>
        </p:spPr>
      </p:pic>
      <p:sp>
        <p:nvSpPr>
          <p:cNvPr id="108547" name="TextBox 4"/>
          <p:cNvSpPr txBox="1">
            <a:spLocks noChangeArrowheads="1"/>
          </p:cNvSpPr>
          <p:nvPr/>
        </p:nvSpPr>
        <p:spPr bwMode="auto">
          <a:xfrm>
            <a:off x="2774072" y="5105400"/>
            <a:ext cx="359585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24.37  Releasing the RAM</a:t>
            </a:r>
          </a:p>
        </p:txBody>
      </p:sp>
    </p:spTree>
    <p:extLst>
      <p:ext uri="{BB962C8B-B14F-4D97-AF65-F5344CB8AC3E}">
        <p14:creationId xmlns:p14="http://schemas.microsoft.com/office/powerpoint/2010/main" val="11229204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sp>
        <p:nvSpPr>
          <p:cNvPr id="109571" name="Content Placeholder 2"/>
          <p:cNvSpPr>
            <a:spLocks noGrp="1"/>
          </p:cNvSpPr>
          <p:nvPr>
            <p:ph idx="1"/>
          </p:nvPr>
        </p:nvSpPr>
        <p:spPr/>
        <p:txBody>
          <a:bodyPr/>
          <a:lstStyle/>
          <a:p>
            <a:r>
              <a:rPr lang="en-US" altLang="en-US" dirty="0">
                <a:solidFill>
                  <a:srgbClr val="C00000"/>
                </a:solidFill>
              </a:rPr>
              <a:t>Shared memory </a:t>
            </a:r>
            <a:r>
              <a:rPr lang="en-US" altLang="en-US" dirty="0">
                <a:solidFill>
                  <a:schemeClr val="tx1"/>
                </a:solidFill>
              </a:rPr>
              <a:t>reduces</a:t>
            </a:r>
            <a:r>
              <a:rPr lang="en-US" altLang="en-US" dirty="0"/>
              <a:t> cost of video cards.</a:t>
            </a:r>
          </a:p>
          <a:p>
            <a:pPr lvl="1"/>
            <a:r>
              <a:rPr lang="en-US" altLang="en-US" dirty="0"/>
              <a:t>Reduces the amount of memory on the video card itself</a:t>
            </a:r>
          </a:p>
          <a:p>
            <a:r>
              <a:rPr lang="en-US" altLang="en-US" dirty="0"/>
              <a:t>Adding more system RAM to a laptop with shared memory improves laptop performance.</a:t>
            </a:r>
          </a:p>
          <a:p>
            <a:pPr lvl="1"/>
            <a:r>
              <a:rPr lang="en-US" altLang="en-US" dirty="0"/>
              <a:t>The OS and CPU get more usable RAM.</a:t>
            </a:r>
          </a:p>
        </p:txBody>
      </p:sp>
    </p:spTree>
    <p:extLst>
      <p:ext uri="{BB962C8B-B14F-4D97-AF65-F5344CB8AC3E}">
        <p14:creationId xmlns:p14="http://schemas.microsoft.com/office/powerpoint/2010/main" val="19076935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sp>
        <p:nvSpPr>
          <p:cNvPr id="110595" name="Content Placeholder 2"/>
          <p:cNvSpPr>
            <a:spLocks noGrp="1"/>
          </p:cNvSpPr>
          <p:nvPr>
            <p:ph idx="1"/>
          </p:nvPr>
        </p:nvSpPr>
        <p:spPr/>
        <p:txBody>
          <a:bodyPr/>
          <a:lstStyle/>
          <a:p>
            <a:r>
              <a:rPr lang="en-US" altLang="en-US" dirty="0"/>
              <a:t>Upgrading mass storage</a:t>
            </a:r>
          </a:p>
          <a:p>
            <a:pPr lvl="1"/>
            <a:r>
              <a:rPr lang="en-US" altLang="en-US" dirty="0"/>
              <a:t>You can replace a hard disk drive (HDD), solid-state drive (SSD), or solid-state hybrid drive (SSHD) in a newer portable PC fairly easily.</a:t>
            </a:r>
          </a:p>
          <a:p>
            <a:pPr lvl="1"/>
            <a:r>
              <a:rPr lang="en-US" altLang="en-US" dirty="0"/>
              <a:t>SATA drives in the 2.5-inch format are now the standard .</a:t>
            </a:r>
          </a:p>
          <a:p>
            <a:pPr lvl="1"/>
            <a:r>
              <a:rPr lang="en-US" altLang="en-US" dirty="0"/>
              <a:t>An older laptop might have a PATA drive.</a:t>
            </a:r>
          </a:p>
          <a:p>
            <a:pPr lvl="2"/>
            <a:r>
              <a:rPr lang="en-US" altLang="en-US" dirty="0"/>
              <a:t>May need to pay more attention to cabling and jumpers.</a:t>
            </a:r>
          </a:p>
          <a:p>
            <a:pPr lvl="1"/>
            <a:r>
              <a:rPr lang="en-US" altLang="en-US" dirty="0"/>
              <a:t>One of the best upgrades you can make on a laptop is to go from an HDD to an SSD.</a:t>
            </a:r>
          </a:p>
          <a:p>
            <a:pPr lvl="1"/>
            <a:endParaRPr lang="en-US" altLang="en-US" dirty="0"/>
          </a:p>
        </p:txBody>
      </p:sp>
    </p:spTree>
    <p:extLst>
      <p:ext uri="{BB962C8B-B14F-4D97-AF65-F5344CB8AC3E}">
        <p14:creationId xmlns:p14="http://schemas.microsoft.com/office/powerpoint/2010/main" val="238472688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pic>
        <p:nvPicPr>
          <p:cNvPr id="111620"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3117850" y="2133600"/>
            <a:ext cx="2908300" cy="2722563"/>
          </a:xfrm>
        </p:spPr>
      </p:pic>
      <p:sp>
        <p:nvSpPr>
          <p:cNvPr id="111619" name="TextBox 4"/>
          <p:cNvSpPr txBox="1">
            <a:spLocks noChangeArrowheads="1"/>
          </p:cNvSpPr>
          <p:nvPr/>
        </p:nvSpPr>
        <p:spPr bwMode="auto">
          <a:xfrm>
            <a:off x="1019265" y="5060232"/>
            <a:ext cx="710547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24.38  The 2.5-inch and 3.5-inch drives are mostly the same.</a:t>
            </a:r>
          </a:p>
        </p:txBody>
      </p:sp>
    </p:spTree>
    <p:extLst>
      <p:ext uri="{BB962C8B-B14F-4D97-AF65-F5344CB8AC3E}">
        <p14:creationId xmlns:p14="http://schemas.microsoft.com/office/powerpoint/2010/main" val="208128748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sp>
        <p:nvSpPr>
          <p:cNvPr id="112643" name="Content Placeholder 2"/>
          <p:cNvSpPr>
            <a:spLocks noGrp="1"/>
          </p:cNvSpPr>
          <p:nvPr>
            <p:ph idx="1"/>
          </p:nvPr>
        </p:nvSpPr>
        <p:spPr/>
        <p:txBody>
          <a:bodyPr/>
          <a:lstStyle/>
          <a:p>
            <a:r>
              <a:rPr lang="en-US" altLang="en-US" dirty="0"/>
              <a:t>Hard drive replacement process</a:t>
            </a:r>
          </a:p>
          <a:p>
            <a:pPr marL="971550" lvl="1" indent="-514350">
              <a:buFont typeface="+mj-lt"/>
              <a:buAutoNum type="arabicPeriod"/>
            </a:pPr>
            <a:r>
              <a:rPr lang="en-US" altLang="en-US" dirty="0"/>
              <a:t>Find the hard drive hatch—either along one edge or in a compartment on the underside of the computer—and release the screws. </a:t>
            </a:r>
          </a:p>
          <a:p>
            <a:pPr marL="971550" lvl="1" indent="-514350">
              <a:buFont typeface="+mj-lt"/>
              <a:buAutoNum type="arabicPeriod"/>
            </a:pPr>
            <a:r>
              <a:rPr lang="en-US" altLang="en-US" dirty="0"/>
              <a:t>Remove the old drive and slide the new drive into place. </a:t>
            </a:r>
          </a:p>
          <a:p>
            <a:pPr marL="971550" lvl="1" indent="-514350">
              <a:buFont typeface="+mj-lt"/>
              <a:buAutoNum type="arabicPeriod"/>
            </a:pPr>
            <a:r>
              <a:rPr lang="en-US" altLang="en-US" dirty="0"/>
              <a:t>Reattach the hatch or cover and boot the computer. </a:t>
            </a:r>
          </a:p>
          <a:p>
            <a:pPr marL="971550" lvl="1" indent="-514350">
              <a:buFont typeface="+mj-lt"/>
              <a:buAutoNum type="arabicPeriod"/>
            </a:pPr>
            <a:r>
              <a:rPr lang="en-US" altLang="en-US" dirty="0"/>
              <a:t>Get a Windows DVD or bootable USB flash drive and prepare to reinstall.</a:t>
            </a:r>
          </a:p>
          <a:p>
            <a:pPr lvl="1"/>
            <a:endParaRPr lang="en-US" altLang="en-US" dirty="0"/>
          </a:p>
        </p:txBody>
      </p:sp>
    </p:spTree>
    <p:extLst>
      <p:ext uri="{BB962C8B-B14F-4D97-AF65-F5344CB8AC3E}">
        <p14:creationId xmlns:p14="http://schemas.microsoft.com/office/powerpoint/2010/main" val="9922291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pic>
        <p:nvPicPr>
          <p:cNvPr id="113668"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86000" y="1828800"/>
            <a:ext cx="4572000" cy="3327400"/>
          </a:xfrm>
        </p:spPr>
      </p:pic>
      <p:sp>
        <p:nvSpPr>
          <p:cNvPr id="113667" name="TextBox 4"/>
          <p:cNvSpPr txBox="1">
            <a:spLocks noChangeArrowheads="1"/>
          </p:cNvSpPr>
          <p:nvPr/>
        </p:nvSpPr>
        <p:spPr bwMode="auto">
          <a:xfrm>
            <a:off x="1754562" y="5363369"/>
            <a:ext cx="563487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24.39  Removing the drive compartment cover</a:t>
            </a:r>
          </a:p>
        </p:txBody>
      </p:sp>
    </p:spTree>
    <p:extLst>
      <p:ext uri="{BB962C8B-B14F-4D97-AF65-F5344CB8AC3E}">
        <p14:creationId xmlns:p14="http://schemas.microsoft.com/office/powerpoint/2010/main" val="8534819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r>
              <a:rPr lang="en-US" altLang="en-US" dirty="0"/>
              <a:t>Standard Upgrades (</a:t>
            </a:r>
            <a:r>
              <a:rPr lang="en-US" altLang="en-US" i="1" dirty="0"/>
              <a:t>continued</a:t>
            </a:r>
            <a:r>
              <a:rPr lang="en-US" altLang="en-US" dirty="0"/>
              <a:t>)</a:t>
            </a:r>
          </a:p>
        </p:txBody>
      </p:sp>
      <p:pic>
        <p:nvPicPr>
          <p:cNvPr id="114692"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86000" y="1752600"/>
            <a:ext cx="4572000" cy="3524250"/>
          </a:xfrm>
        </p:spPr>
      </p:pic>
      <p:sp>
        <p:nvSpPr>
          <p:cNvPr id="114691" name="TextBox 4"/>
          <p:cNvSpPr txBox="1">
            <a:spLocks noChangeArrowheads="1"/>
          </p:cNvSpPr>
          <p:nvPr/>
        </p:nvSpPr>
        <p:spPr bwMode="auto">
          <a:xfrm>
            <a:off x="2280347" y="5486400"/>
            <a:ext cx="458330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24.40  Inserting a replacement drive</a:t>
            </a:r>
          </a:p>
        </p:txBody>
      </p:sp>
    </p:spTree>
    <p:extLst>
      <p:ext uri="{BB962C8B-B14F-4D97-AF65-F5344CB8AC3E}">
        <p14:creationId xmlns:p14="http://schemas.microsoft.com/office/powerpoint/2010/main" val="1691350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Taxonomy (</a:t>
            </a:r>
            <a:r>
              <a:rPr lang="en-US" altLang="en-US" i="1" dirty="0"/>
              <a:t>continued</a:t>
            </a:r>
            <a:r>
              <a:rPr lang="en-US" altLang="en-US" dirty="0"/>
              <a:t>)</a:t>
            </a:r>
          </a:p>
        </p:txBody>
      </p:sp>
      <p:sp>
        <p:nvSpPr>
          <p:cNvPr id="6147" name="TextBox 4"/>
          <p:cNvSpPr txBox="1">
            <a:spLocks noChangeArrowheads="1"/>
          </p:cNvSpPr>
          <p:nvPr/>
        </p:nvSpPr>
        <p:spPr bwMode="auto">
          <a:xfrm>
            <a:off x="1676400" y="4953000"/>
            <a:ext cx="5791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a:r>
              <a:rPr lang="en-US" altLang="en-US" dirty="0">
                <a:solidFill>
                  <a:schemeClr val="tx1"/>
                </a:solidFill>
              </a:rPr>
              <a:t>Figure 24.3  </a:t>
            </a:r>
            <a:r>
              <a:rPr lang="en-US" dirty="0">
                <a:solidFill>
                  <a:schemeClr val="tx1"/>
                </a:solidFill>
              </a:rPr>
              <a:t>ASUS Eee PC sitting on a normal laptop</a:t>
            </a:r>
            <a:endParaRPr lang="en-US" altLang="en-US" dirty="0">
              <a:solidFill>
                <a:schemeClr val="tx1"/>
              </a:solidFill>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95221" y="2286000"/>
            <a:ext cx="3353559" cy="2364860"/>
          </a:xfrm>
          <a:prstGeom prst="rect">
            <a:avLst/>
          </a:prstGeom>
        </p:spPr>
      </p:pic>
    </p:spTree>
    <p:extLst>
      <p:ext uri="{BB962C8B-B14F-4D97-AF65-F5344CB8AC3E}">
        <p14:creationId xmlns:p14="http://schemas.microsoft.com/office/powerpoint/2010/main" val="267285300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r>
              <a:rPr lang="en-US" altLang="en-US" dirty="0"/>
              <a:t>Hardware Replacement</a:t>
            </a:r>
          </a:p>
        </p:txBody>
      </p:sp>
      <p:sp>
        <p:nvSpPr>
          <p:cNvPr id="115715" name="Content Placeholder 2"/>
          <p:cNvSpPr>
            <a:spLocks noGrp="1"/>
          </p:cNvSpPr>
          <p:nvPr>
            <p:ph idx="1"/>
          </p:nvPr>
        </p:nvSpPr>
        <p:spPr/>
        <p:txBody>
          <a:bodyPr/>
          <a:lstStyle/>
          <a:p>
            <a:r>
              <a:rPr lang="en-US" altLang="en-US" dirty="0"/>
              <a:t>Procedure for replacing some components</a:t>
            </a:r>
          </a:p>
          <a:p>
            <a:pPr lvl="1"/>
            <a:r>
              <a:rPr lang="en-US" altLang="en-US" dirty="0"/>
              <a:t>Detach the ribbon cable, and then reverse the steps with the replacement part.</a:t>
            </a:r>
          </a:p>
          <a:p>
            <a:r>
              <a:rPr lang="en-US" altLang="en-US" dirty="0"/>
              <a:t>Systems are trending toward more integrated parts.</a:t>
            </a:r>
          </a:p>
          <a:p>
            <a:r>
              <a:rPr lang="en-US" altLang="en-US" dirty="0"/>
              <a:t>Replaceable components may include:</a:t>
            </a:r>
          </a:p>
          <a:p>
            <a:pPr lvl="1"/>
            <a:r>
              <a:rPr lang="en-US" altLang="en-US" dirty="0"/>
              <a:t>Battery, keyboard, optical drive, internal speaker(s), frame, expansion cards, and CPU</a:t>
            </a:r>
          </a:p>
        </p:txBody>
      </p:sp>
    </p:spTree>
    <p:extLst>
      <p:ext uri="{BB962C8B-B14F-4D97-AF65-F5344CB8AC3E}">
        <p14:creationId xmlns:p14="http://schemas.microsoft.com/office/powerpoint/2010/main" val="16430332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sp>
        <p:nvSpPr>
          <p:cNvPr id="116739" name="Content Placeholder 2"/>
          <p:cNvSpPr>
            <a:spLocks noGrp="1"/>
          </p:cNvSpPr>
          <p:nvPr>
            <p:ph idx="1"/>
          </p:nvPr>
        </p:nvSpPr>
        <p:spPr/>
        <p:txBody>
          <a:bodyPr/>
          <a:lstStyle/>
          <a:p>
            <a:r>
              <a:rPr lang="en-US" altLang="en-US" dirty="0"/>
              <a:t>Battery</a:t>
            </a:r>
          </a:p>
          <a:p>
            <a:pPr lvl="1"/>
            <a:r>
              <a:rPr lang="en-US" altLang="en-US" dirty="0"/>
              <a:t>Replace a battery with one from the manufacturer or an aftermarket vendor.</a:t>
            </a:r>
          </a:p>
          <a:p>
            <a:pPr lvl="1"/>
            <a:r>
              <a:rPr lang="en-US" altLang="en-US" dirty="0"/>
              <a:t>This is usually a simple swap replacement.</a:t>
            </a:r>
          </a:p>
          <a:p>
            <a:pPr lvl="1"/>
            <a:r>
              <a:rPr lang="en-US" altLang="en-US" dirty="0"/>
              <a:t>Problem might not be the battery but an inadequate or malfunctioning charging system.</a:t>
            </a:r>
          </a:p>
          <a:p>
            <a:r>
              <a:rPr lang="en-US" altLang="en-US" dirty="0"/>
              <a:t>Keyboard</a:t>
            </a:r>
          </a:p>
          <a:p>
            <a:pPr lvl="1"/>
            <a:r>
              <a:rPr lang="en-US" altLang="en-US" dirty="0"/>
              <a:t>Removing often requires little pry bars, but also look for screws or clips</a:t>
            </a:r>
          </a:p>
          <a:p>
            <a:pPr lvl="2"/>
            <a:r>
              <a:rPr lang="en-US" altLang="en-US" dirty="0"/>
              <a:t>Keyboard connects via a tiny, short, and very delicate cable, often held down by tape.</a:t>
            </a:r>
          </a:p>
          <a:p>
            <a:pPr lvl="2"/>
            <a:endParaRPr lang="en-US" altLang="en-US" dirty="0"/>
          </a:p>
        </p:txBody>
      </p:sp>
    </p:spTree>
    <p:extLst>
      <p:ext uri="{BB962C8B-B14F-4D97-AF65-F5344CB8AC3E}">
        <p14:creationId xmlns:p14="http://schemas.microsoft.com/office/powerpoint/2010/main" val="149786556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sp>
        <p:nvSpPr>
          <p:cNvPr id="117763" name="Content Placeholder 2"/>
          <p:cNvSpPr>
            <a:spLocks noGrp="1"/>
          </p:cNvSpPr>
          <p:nvPr>
            <p:ph idx="1"/>
          </p:nvPr>
        </p:nvSpPr>
        <p:spPr/>
        <p:txBody>
          <a:bodyPr/>
          <a:lstStyle/>
          <a:p>
            <a:r>
              <a:rPr lang="en-US" altLang="en-US" dirty="0"/>
              <a:t>Optical drive</a:t>
            </a:r>
          </a:p>
          <a:p>
            <a:pPr lvl="1"/>
            <a:r>
              <a:rPr lang="en-US" altLang="en-US" dirty="0"/>
              <a:t>If system is modular, just remove the old drive and replace with a new one.</a:t>
            </a:r>
          </a:p>
          <a:p>
            <a:pPr lvl="1"/>
            <a:r>
              <a:rPr lang="en-US" altLang="en-US" dirty="0"/>
              <a:t>Drive might be part of the internal chassis of the portable; this would require a full dissection.</a:t>
            </a:r>
          </a:p>
        </p:txBody>
      </p:sp>
    </p:spTree>
    <p:extLst>
      <p:ext uri="{BB962C8B-B14F-4D97-AF65-F5344CB8AC3E}">
        <p14:creationId xmlns:p14="http://schemas.microsoft.com/office/powerpoint/2010/main" val="1659115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sp>
        <p:nvSpPr>
          <p:cNvPr id="117763" name="Content Placeholder 2"/>
          <p:cNvSpPr>
            <a:spLocks noGrp="1"/>
          </p:cNvSpPr>
          <p:nvPr>
            <p:ph idx="1"/>
          </p:nvPr>
        </p:nvSpPr>
        <p:spPr/>
        <p:txBody>
          <a:bodyPr/>
          <a:lstStyle/>
          <a:p>
            <a:r>
              <a:rPr lang="en-US" altLang="en-US" dirty="0"/>
              <a:t>Speaker</a:t>
            </a:r>
          </a:p>
          <a:p>
            <a:pPr lvl="1"/>
            <a:r>
              <a:rPr lang="en-US" altLang="en-US" dirty="0"/>
              <a:t>Replacing internal speakers can be simple or difficult, depending on where the speakers connect.</a:t>
            </a:r>
          </a:p>
          <a:p>
            <a:pPr lvl="2"/>
            <a:r>
              <a:rPr lang="en-US" altLang="en-US" dirty="0"/>
              <a:t>Speakers mounted on the outside of the chassis requires</a:t>
            </a:r>
            <a:r>
              <a:rPr lang="en-US" dirty="0"/>
              <a:t> p</a:t>
            </a:r>
            <a:r>
              <a:rPr lang="en-US" altLang="en-US" dirty="0"/>
              <a:t>rying off the covers, pulling out the speakers, disconnecting the cable, and reversing the process to install the replacement speakers.</a:t>
            </a:r>
          </a:p>
          <a:p>
            <a:pPr lvl="2"/>
            <a:r>
              <a:rPr lang="en-US" altLang="en-US" dirty="0"/>
              <a:t>Speakers mounted inside the chassis require dismantling the portable to get to them.</a:t>
            </a:r>
          </a:p>
          <a:p>
            <a:endParaRPr lang="en-US" altLang="en-US" dirty="0"/>
          </a:p>
        </p:txBody>
      </p:sp>
    </p:spTree>
    <p:extLst>
      <p:ext uri="{BB962C8B-B14F-4D97-AF65-F5344CB8AC3E}">
        <p14:creationId xmlns:p14="http://schemas.microsoft.com/office/powerpoint/2010/main" val="125442121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sp>
        <p:nvSpPr>
          <p:cNvPr id="120835" name="Content Placeholder 2"/>
          <p:cNvSpPr>
            <a:spLocks noGrp="1"/>
          </p:cNvSpPr>
          <p:nvPr>
            <p:ph idx="1"/>
          </p:nvPr>
        </p:nvSpPr>
        <p:spPr/>
        <p:txBody>
          <a:bodyPr/>
          <a:lstStyle/>
          <a:p>
            <a:r>
              <a:rPr lang="en-US" altLang="en-US" dirty="0"/>
              <a:t>Frame</a:t>
            </a:r>
          </a:p>
          <a:p>
            <a:pPr lvl="1"/>
            <a:r>
              <a:rPr lang="en-US" altLang="en-US" dirty="0"/>
              <a:t>Comprised of plastic, metal, or rubber parts</a:t>
            </a:r>
          </a:p>
          <a:p>
            <a:pPr lvl="1"/>
            <a:r>
              <a:rPr lang="en-US" altLang="en-US" dirty="0"/>
              <a:t>Locate a suitable replacement part</a:t>
            </a:r>
          </a:p>
          <a:p>
            <a:r>
              <a:rPr lang="en-US" altLang="en-US" dirty="0"/>
              <a:t>Expansion cards</a:t>
            </a:r>
          </a:p>
          <a:p>
            <a:pPr lvl="1"/>
            <a:r>
              <a:rPr lang="en-US" altLang="en-US" dirty="0"/>
              <a:t>Many portable PCs have one or more true expansion slots for add-on cards.</a:t>
            </a:r>
          </a:p>
          <a:p>
            <a:pPr lvl="1"/>
            <a:r>
              <a:rPr lang="en-US" altLang="en-US" dirty="0"/>
              <a:t>The more modular varieties will have a hatch on the bottom of the case that opens to give you access to the slot(s).</a:t>
            </a:r>
          </a:p>
          <a:p>
            <a:pPr lvl="1"/>
            <a:r>
              <a:rPr lang="en-US" altLang="en-US" dirty="0"/>
              <a:t>Avoid ESD and remove all electricity before you take out or put in an expansion card. </a:t>
            </a:r>
          </a:p>
        </p:txBody>
      </p:sp>
    </p:spTree>
    <p:extLst>
      <p:ext uri="{BB962C8B-B14F-4D97-AF65-F5344CB8AC3E}">
        <p14:creationId xmlns:p14="http://schemas.microsoft.com/office/powerpoint/2010/main" val="249397546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sp>
        <p:nvSpPr>
          <p:cNvPr id="123907" name="Content Placeholder 2"/>
          <p:cNvSpPr>
            <a:spLocks noGrp="1"/>
          </p:cNvSpPr>
          <p:nvPr>
            <p:ph idx="1"/>
          </p:nvPr>
        </p:nvSpPr>
        <p:spPr/>
        <p:txBody>
          <a:bodyPr/>
          <a:lstStyle/>
          <a:p>
            <a:r>
              <a:rPr lang="en-US" altLang="en-US" dirty="0"/>
              <a:t>Wireless cards</a:t>
            </a:r>
          </a:p>
          <a:p>
            <a:pPr lvl="1"/>
            <a:r>
              <a:rPr lang="en-US" altLang="en-US" dirty="0"/>
              <a:t>Connect the card to the slot properly; reattach the antenna connection and often a separate power cable.</a:t>
            </a:r>
          </a:p>
          <a:p>
            <a:pPr lvl="1"/>
            <a:r>
              <a:rPr lang="en-US" altLang="en-US" dirty="0"/>
              <a:t>When removing the card, pay attention to the placement of these vital connections.</a:t>
            </a:r>
          </a:p>
          <a:p>
            <a:r>
              <a:rPr lang="en-US" altLang="en-US" dirty="0"/>
              <a:t>Two types of expansion slots</a:t>
            </a:r>
          </a:p>
          <a:p>
            <a:pPr lvl="1"/>
            <a:r>
              <a:rPr lang="en-US" altLang="en-US" dirty="0"/>
              <a:t>Mini-PCIe</a:t>
            </a:r>
          </a:p>
          <a:p>
            <a:pPr lvl="1"/>
            <a:r>
              <a:rPr lang="en-US" altLang="en-US" dirty="0"/>
              <a:t>M.2 </a:t>
            </a:r>
            <a:r>
              <a:rPr lang="en-US" dirty="0"/>
              <a:t>– </a:t>
            </a:r>
            <a:r>
              <a:rPr lang="en-US" altLang="en-US" dirty="0"/>
              <a:t>Formerly Next Generation Form Factor (NGFF)</a:t>
            </a:r>
          </a:p>
        </p:txBody>
      </p:sp>
    </p:spTree>
    <p:extLst>
      <p:ext uri="{BB962C8B-B14F-4D97-AF65-F5344CB8AC3E}">
        <p14:creationId xmlns:p14="http://schemas.microsoft.com/office/powerpoint/2010/main" val="12357418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pic>
        <p:nvPicPr>
          <p:cNvPr id="124932" name="Content Placeholder 2"/>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86000" y="2209800"/>
            <a:ext cx="4572000" cy="2546350"/>
          </a:xfrm>
        </p:spPr>
      </p:pic>
      <p:sp>
        <p:nvSpPr>
          <p:cNvPr id="124931" name="TextBox 4"/>
          <p:cNvSpPr txBox="1">
            <a:spLocks noChangeArrowheads="1"/>
          </p:cNvSpPr>
          <p:nvPr/>
        </p:nvSpPr>
        <p:spPr bwMode="auto">
          <a:xfrm>
            <a:off x="1985395" y="4953000"/>
            <a:ext cx="517321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24.41  Mini-</a:t>
            </a:r>
            <a:r>
              <a:rPr lang="en-US" altLang="en-US" dirty="0">
                <a:solidFill>
                  <a:schemeClr val="tx1"/>
                </a:solidFill>
              </a:rPr>
              <a:t>PCIe</a:t>
            </a:r>
            <a:r>
              <a:rPr lang="fr-FR" altLang="en-US" dirty="0">
                <a:solidFill>
                  <a:schemeClr val="tx1"/>
                </a:solidFill>
              </a:rPr>
              <a:t> expansion slot on laptop</a:t>
            </a:r>
            <a:endParaRPr lang="en-US" altLang="en-US" dirty="0">
              <a:solidFill>
                <a:schemeClr val="tx1"/>
              </a:solidFill>
            </a:endParaRPr>
          </a:p>
        </p:txBody>
      </p:sp>
    </p:spTree>
    <p:extLst>
      <p:ext uri="{BB962C8B-B14F-4D97-AF65-F5344CB8AC3E}">
        <p14:creationId xmlns:p14="http://schemas.microsoft.com/office/powerpoint/2010/main" val="267017401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sp>
        <p:nvSpPr>
          <p:cNvPr id="125955" name="Content Placeholder 2"/>
          <p:cNvSpPr>
            <a:spLocks noGrp="1"/>
          </p:cNvSpPr>
          <p:nvPr>
            <p:ph idx="1"/>
          </p:nvPr>
        </p:nvSpPr>
        <p:spPr/>
        <p:txBody>
          <a:bodyPr/>
          <a:lstStyle/>
          <a:p>
            <a:r>
              <a:rPr lang="en-US" altLang="en-US" dirty="0"/>
              <a:t>CPU</a:t>
            </a:r>
          </a:p>
          <a:p>
            <a:pPr lvl="1"/>
            <a:r>
              <a:rPr lang="en-US" altLang="en-US" dirty="0"/>
              <a:t>Many CPUs mount facing the bottom of the portable, so that it vents away from your hands.</a:t>
            </a:r>
          </a:p>
          <a:p>
            <a:pPr lvl="2"/>
            <a:r>
              <a:rPr lang="en-US" altLang="en-US" dirty="0"/>
              <a:t>When sitting properly on a flat surface, heated air goes toward the back of the laptop rather than toward the user.</a:t>
            </a:r>
          </a:p>
          <a:p>
            <a:pPr lvl="2"/>
            <a:r>
              <a:rPr lang="en-US" altLang="en-US" dirty="0"/>
              <a:t>Access this type of CPU from the bottom.</a:t>
            </a:r>
          </a:p>
          <a:p>
            <a:pPr lvl="1"/>
            <a:r>
              <a:rPr lang="en-US" altLang="en-US" dirty="0"/>
              <a:t>Elaborate heat-sink and fan assembly includes both CPU and chipset.</a:t>
            </a:r>
          </a:p>
          <a:p>
            <a:pPr lvl="2"/>
            <a:r>
              <a:rPr lang="en-US" altLang="en-US" dirty="0"/>
              <a:t>Each of the pieces screws down in multiple places and the fan has a power connection.</a:t>
            </a:r>
          </a:p>
          <a:p>
            <a:pPr lvl="1"/>
            <a:endParaRPr lang="en-US" altLang="en-US" dirty="0"/>
          </a:p>
        </p:txBody>
      </p:sp>
    </p:spTree>
    <p:extLst>
      <p:ext uri="{BB962C8B-B14F-4D97-AF65-F5344CB8AC3E}">
        <p14:creationId xmlns:p14="http://schemas.microsoft.com/office/powerpoint/2010/main" val="191150095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pic>
        <p:nvPicPr>
          <p:cNvPr id="126980"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286000" y="1981200"/>
            <a:ext cx="4572000" cy="3054350"/>
          </a:xfrm>
        </p:spPr>
      </p:pic>
      <p:sp>
        <p:nvSpPr>
          <p:cNvPr id="126979" name="TextBox 4"/>
          <p:cNvSpPr txBox="1">
            <a:spLocks noChangeArrowheads="1"/>
          </p:cNvSpPr>
          <p:nvPr/>
        </p:nvSpPr>
        <p:spPr bwMode="auto">
          <a:xfrm>
            <a:off x="1619910" y="5257800"/>
            <a:ext cx="590418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24.42  CPU heat-sink and fan assembly exposed</a:t>
            </a:r>
          </a:p>
        </p:txBody>
      </p:sp>
    </p:spTree>
    <p:extLst>
      <p:ext uri="{BB962C8B-B14F-4D97-AF65-F5344CB8AC3E}">
        <p14:creationId xmlns:p14="http://schemas.microsoft.com/office/powerpoint/2010/main" val="19923762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p:txBody>
          <a:bodyPr/>
          <a:lstStyle/>
          <a:p>
            <a:r>
              <a:rPr lang="en-US" altLang="en-US" dirty="0"/>
              <a:t>Hardware Replacement (</a:t>
            </a:r>
            <a:r>
              <a:rPr lang="en-US" altLang="en-US" i="1" dirty="0"/>
              <a:t>continued</a:t>
            </a:r>
            <a:r>
              <a:rPr lang="en-US" altLang="en-US" dirty="0"/>
              <a:t>)</a:t>
            </a:r>
          </a:p>
        </p:txBody>
      </p:sp>
      <p:sp>
        <p:nvSpPr>
          <p:cNvPr id="128003" name="Content Placeholder 2"/>
          <p:cNvSpPr>
            <a:spLocks noGrp="1"/>
          </p:cNvSpPr>
          <p:nvPr>
            <p:ph idx="1"/>
          </p:nvPr>
        </p:nvSpPr>
        <p:spPr/>
        <p:txBody>
          <a:bodyPr/>
          <a:lstStyle/>
          <a:p>
            <a:r>
              <a:rPr lang="en-US" altLang="en-US" dirty="0"/>
              <a:t>CPU replacement process</a:t>
            </a:r>
          </a:p>
          <a:p>
            <a:pPr marL="971550" lvl="1" indent="-514350">
              <a:buFont typeface="+mj-lt"/>
              <a:buAutoNum type="arabicPeriod"/>
            </a:pPr>
            <a:r>
              <a:rPr lang="en-US" altLang="en-US" dirty="0"/>
              <a:t>Remove all power from the laptop, including the battery.</a:t>
            </a:r>
          </a:p>
          <a:p>
            <a:pPr marL="971550" lvl="1" indent="-514350">
              <a:buFont typeface="+mj-lt"/>
              <a:buAutoNum type="arabicPeriod"/>
            </a:pPr>
            <a:r>
              <a:rPr lang="en-US" altLang="en-US" dirty="0"/>
              <a:t>Remove the hatch to expose the CPU.</a:t>
            </a:r>
          </a:p>
          <a:p>
            <a:pPr marL="971550" lvl="1" indent="-514350">
              <a:buFont typeface="+mj-lt"/>
              <a:buAutoNum type="arabicPeriod"/>
            </a:pPr>
            <a:r>
              <a:rPr lang="en-US" altLang="en-US" dirty="0"/>
              <a:t>Remove the heat-sink and fan assembly and lift out the CPU.</a:t>
            </a:r>
          </a:p>
          <a:p>
            <a:pPr marL="971550" lvl="1" indent="-514350">
              <a:buFont typeface="+mj-lt"/>
              <a:buAutoNum type="arabicPeriod"/>
            </a:pPr>
            <a:r>
              <a:rPr lang="en-US" altLang="en-US" dirty="0"/>
              <a:t>Replace it with another CPU, apply thermal paste, and reattach the heat-sink and fan assembly.</a:t>
            </a:r>
          </a:p>
          <a:p>
            <a:pPr marL="971550" lvl="1" indent="-514350">
              <a:buFont typeface="+mj-lt"/>
              <a:buAutoNum type="arabicPeriod"/>
            </a:pPr>
            <a:r>
              <a:rPr lang="en-US" altLang="en-US" dirty="0"/>
              <a:t>Reconnect the fan power connector.</a:t>
            </a:r>
          </a:p>
        </p:txBody>
      </p:sp>
    </p:spTree>
    <p:extLst>
      <p:ext uri="{BB962C8B-B14F-4D97-AF65-F5344CB8AC3E}">
        <p14:creationId xmlns:p14="http://schemas.microsoft.com/office/powerpoint/2010/main" val="2777828313"/>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6256</TotalTime>
  <Words>5071</Words>
  <Application>Microsoft Office PowerPoint</Application>
  <PresentationFormat>On-screen Show (4:3)</PresentationFormat>
  <Paragraphs>642</Paragraphs>
  <Slides>114</Slides>
  <Notes>39</Notes>
  <HiddenSlides>0</HiddenSlides>
  <MMClips>0</MMClips>
  <ScaleCrop>false</ScaleCrop>
  <HeadingPairs>
    <vt:vector size="4" baseType="variant">
      <vt:variant>
        <vt:lpstr>Theme</vt:lpstr>
      </vt:variant>
      <vt:variant>
        <vt:i4>1</vt:i4>
      </vt:variant>
      <vt:variant>
        <vt:lpstr>Slide Titles</vt:lpstr>
      </vt:variant>
      <vt:variant>
        <vt:i4>114</vt:i4>
      </vt:variant>
    </vt:vector>
  </HeadingPairs>
  <TitlesOfParts>
    <vt:vector size="115" baseType="lpstr">
      <vt:lpstr>1_Default Design</vt:lpstr>
      <vt:lpstr>Portable Computing</vt:lpstr>
      <vt:lpstr>Overview</vt:lpstr>
      <vt:lpstr>Portable Computing Devices</vt:lpstr>
      <vt:lpstr>Portable Computing Devices (continued)</vt:lpstr>
      <vt:lpstr>Taxonomy</vt:lpstr>
      <vt:lpstr>Taxonomy (continued)</vt:lpstr>
      <vt:lpstr>Taxonomy (continued)</vt:lpstr>
      <vt:lpstr>Taxonomy (continued)</vt:lpstr>
      <vt:lpstr>Taxonomy (continued)</vt:lpstr>
      <vt:lpstr>Taxonomy (continued)</vt:lpstr>
      <vt:lpstr>Taxonomy (continued)</vt:lpstr>
      <vt:lpstr>Taxonomy (continued)</vt:lpstr>
      <vt:lpstr>Taxonomy (continued)</vt:lpstr>
      <vt:lpstr>Taxonomy (continued)</vt:lpstr>
      <vt:lpstr>Taxonomy (continued)</vt:lpstr>
      <vt:lpstr>Input Devices</vt:lpstr>
      <vt:lpstr>Input Devices (continued)</vt:lpstr>
      <vt:lpstr>Input Devices (continued)</vt:lpstr>
      <vt:lpstr>Input Devices (continued)</vt:lpstr>
      <vt:lpstr>Input Devices (continued)</vt:lpstr>
      <vt:lpstr>Input Devices (continued)</vt:lpstr>
      <vt:lpstr>Input Devices (continued)</vt:lpstr>
      <vt:lpstr>Display Types</vt:lpstr>
      <vt:lpstr>Display Types (continued)</vt:lpstr>
      <vt:lpstr>Extending Portable Computers</vt:lpstr>
      <vt:lpstr>Single-Function Ports</vt:lpstr>
      <vt:lpstr>Single-Function Ports (continued)</vt:lpstr>
      <vt:lpstr>Single-Function Ports (continued)</vt:lpstr>
      <vt:lpstr>Single-Function Ports (continued)</vt:lpstr>
      <vt:lpstr>Single-Function Ports (continued)</vt:lpstr>
      <vt:lpstr>Single-Function Ports (continued)</vt:lpstr>
      <vt:lpstr>Single-Function Ports (continued)</vt:lpstr>
      <vt:lpstr>Single-Function Ports (continued)</vt:lpstr>
      <vt:lpstr>Single-Function Ports (continued)</vt:lpstr>
      <vt:lpstr>Networking Options</vt:lpstr>
      <vt:lpstr>Networking Options (continued)</vt:lpstr>
      <vt:lpstr>Networking Options (continued)</vt:lpstr>
      <vt:lpstr>Networking Options (continued)</vt:lpstr>
      <vt:lpstr>Portable-Specific Expansion Slots</vt:lpstr>
      <vt:lpstr>Portable-Specific Expansion Slots (continued)</vt:lpstr>
      <vt:lpstr>Portable-Specific Expansion Slots (continued)</vt:lpstr>
      <vt:lpstr>Storage Card Slots</vt:lpstr>
      <vt:lpstr>General-Purpose Ports</vt:lpstr>
      <vt:lpstr>General-Purpose Ports (continued)</vt:lpstr>
      <vt:lpstr>General-Purpose Ports (continued)</vt:lpstr>
      <vt:lpstr>General-Purpose Ports (continued)</vt:lpstr>
      <vt:lpstr>Managing and Maintaining Portable Computers</vt:lpstr>
      <vt:lpstr>Batteries </vt:lpstr>
      <vt:lpstr>Lithium Ion Batteries </vt:lpstr>
      <vt:lpstr>The Care and Feeding  of Batteries</vt:lpstr>
      <vt:lpstr>The Care and Feeding  of Batteries (continued)</vt:lpstr>
      <vt:lpstr>Power Management</vt:lpstr>
      <vt:lpstr>Power Management (continued)</vt:lpstr>
      <vt:lpstr>Power Management (continued)</vt:lpstr>
      <vt:lpstr>APM/ACPI Levels</vt:lpstr>
      <vt:lpstr>APM/ACPI Levels (continued)</vt:lpstr>
      <vt:lpstr>ACPI  Global (G) and Sleeping (S) Power State Specifications</vt:lpstr>
      <vt:lpstr>ACPI Global and Sleeping Power State Specifications (continued)</vt:lpstr>
      <vt:lpstr>Configuration of APM/ACPI</vt:lpstr>
      <vt:lpstr>Configuration of APM/ACPI (continued)</vt:lpstr>
      <vt:lpstr>Configuration of APM/ACPI (continued)</vt:lpstr>
      <vt:lpstr>Configuration of APM/ACPI (continued)</vt:lpstr>
      <vt:lpstr>Configuration of APM/ACPI (continued)</vt:lpstr>
      <vt:lpstr>Configuration of APM/ACPI (continued)</vt:lpstr>
      <vt:lpstr>Manual Control over Power Use</vt:lpstr>
      <vt:lpstr>Manual Control over Power Use (continued)</vt:lpstr>
      <vt:lpstr>Manual Control over Power Use (continued)</vt:lpstr>
      <vt:lpstr>Manual Control over Power Use (continued)</vt:lpstr>
      <vt:lpstr>Manual Control over Power Use (continued)</vt:lpstr>
      <vt:lpstr>Cleaning</vt:lpstr>
      <vt:lpstr>Heat</vt:lpstr>
      <vt:lpstr>Protecting the Machine</vt:lpstr>
      <vt:lpstr>Protecting the Machine (continued)</vt:lpstr>
      <vt:lpstr>Protecting the Machine (continued)</vt:lpstr>
      <vt:lpstr>Protecting the Machine (continued)</vt:lpstr>
      <vt:lpstr>Upgrading and Repairing Laptop Computers</vt:lpstr>
      <vt:lpstr>Upgrading and Repairing Laptop Computers (continued)</vt:lpstr>
      <vt:lpstr>Upgrading and Repairing Laptop Computers (continued)</vt:lpstr>
      <vt:lpstr>Standard Upgrades</vt:lpstr>
      <vt:lpstr>Standard Upgrades (continued)</vt:lpstr>
      <vt:lpstr>Standard Upgrades (continued)</vt:lpstr>
      <vt:lpstr>Standard Upgrades (continued)</vt:lpstr>
      <vt:lpstr>Standard Upgrades (continued)</vt:lpstr>
      <vt:lpstr>Standard Upgrades (continued)</vt:lpstr>
      <vt:lpstr>Standard Upgrades (continued)</vt:lpstr>
      <vt:lpstr>Standard Upgrades (continued)</vt:lpstr>
      <vt:lpstr>Standard Upgrades (continued)</vt:lpstr>
      <vt:lpstr>Standard Upgrades (continued)</vt:lpstr>
      <vt:lpstr>Standard Upgrades (continued)</vt:lpstr>
      <vt:lpstr>Hardware Replacement</vt:lpstr>
      <vt:lpstr>Hardware Replacement (continued)</vt:lpstr>
      <vt:lpstr>Hardware Replacement (continued)</vt:lpstr>
      <vt:lpstr>Hardware Replacement (continued)</vt:lpstr>
      <vt:lpstr>Hardware Replacement (continued)</vt:lpstr>
      <vt:lpstr>Hardware Replacement (continued)</vt:lpstr>
      <vt:lpstr>Hardware Replacement (continued)</vt:lpstr>
      <vt:lpstr>Hardware Replacement (continued)</vt:lpstr>
      <vt:lpstr>Hardware Replacement (continued)</vt:lpstr>
      <vt:lpstr>Hardware Replacement (continued)</vt:lpstr>
      <vt:lpstr>Hardware Replacement (continued)</vt:lpstr>
      <vt:lpstr>Hardware Replacement (continued)</vt:lpstr>
      <vt:lpstr>Troubleshooting Portable  Computers</vt:lpstr>
      <vt:lpstr>Power and Performance</vt:lpstr>
      <vt:lpstr>Power and Performance (continued)</vt:lpstr>
      <vt:lpstr>Power and Performance (continued)</vt:lpstr>
      <vt:lpstr>Components</vt:lpstr>
      <vt:lpstr>Components (continued)</vt:lpstr>
      <vt:lpstr>Components (continued)</vt:lpstr>
      <vt:lpstr>Components (continued)</vt:lpstr>
      <vt:lpstr>Components (continued)</vt:lpstr>
      <vt:lpstr>Components (continued)</vt:lpstr>
      <vt:lpstr>Components (continued)</vt:lpstr>
      <vt:lpstr>Components (continued)</vt:lpstr>
      <vt:lpstr>Components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Portable Computing</dc:title>
  <dc:creator>Jeanette</dc:creator>
  <cp:lastModifiedBy>Pineda, Angelo</cp:lastModifiedBy>
  <cp:revision>235</cp:revision>
  <dcterms:modified xsi:type="dcterms:W3CDTF">2016-06-20T14:37:53Z</dcterms:modified>
</cp:coreProperties>
</file>