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92"/>
  </p:notesMasterIdLst>
  <p:sldIdLst>
    <p:sldId id="256" r:id="rId2"/>
    <p:sldId id="257" r:id="rId3"/>
    <p:sldId id="259" r:id="rId4"/>
    <p:sldId id="335" r:id="rId5"/>
    <p:sldId id="260" r:id="rId6"/>
    <p:sldId id="336" r:id="rId7"/>
    <p:sldId id="337" r:id="rId8"/>
    <p:sldId id="261" r:id="rId9"/>
    <p:sldId id="262" r:id="rId10"/>
    <p:sldId id="263" r:id="rId11"/>
    <p:sldId id="339" r:id="rId12"/>
    <p:sldId id="415" r:id="rId13"/>
    <p:sldId id="266" r:id="rId14"/>
    <p:sldId id="340" r:id="rId15"/>
    <p:sldId id="341" r:id="rId16"/>
    <p:sldId id="271" r:id="rId17"/>
    <p:sldId id="347" r:id="rId18"/>
    <p:sldId id="272" r:id="rId19"/>
    <p:sldId id="351" r:id="rId20"/>
    <p:sldId id="275" r:id="rId21"/>
    <p:sldId id="276" r:id="rId22"/>
    <p:sldId id="353" r:id="rId23"/>
    <p:sldId id="354" r:id="rId24"/>
    <p:sldId id="277" r:id="rId25"/>
    <p:sldId id="355" r:id="rId26"/>
    <p:sldId id="314" r:id="rId27"/>
    <p:sldId id="315" r:id="rId28"/>
    <p:sldId id="357" r:id="rId29"/>
    <p:sldId id="400" r:id="rId30"/>
    <p:sldId id="316" r:id="rId31"/>
    <p:sldId id="317" r:id="rId32"/>
    <p:sldId id="313" r:id="rId33"/>
    <p:sldId id="416" r:id="rId34"/>
    <p:sldId id="318" r:id="rId35"/>
    <p:sldId id="360" r:id="rId36"/>
    <p:sldId id="361" r:id="rId37"/>
    <p:sldId id="401" r:id="rId38"/>
    <p:sldId id="402" r:id="rId39"/>
    <p:sldId id="301" r:id="rId40"/>
    <p:sldId id="302" r:id="rId41"/>
    <p:sldId id="403" r:id="rId42"/>
    <p:sldId id="404" r:id="rId43"/>
    <p:sldId id="282" r:id="rId44"/>
    <p:sldId id="405" r:id="rId45"/>
    <p:sldId id="417" r:id="rId46"/>
    <p:sldId id="406" r:id="rId47"/>
    <p:sldId id="407" r:id="rId48"/>
    <p:sldId id="304" r:id="rId49"/>
    <p:sldId id="322" r:id="rId50"/>
    <p:sldId id="376" r:id="rId51"/>
    <p:sldId id="377" r:id="rId52"/>
    <p:sldId id="285" r:id="rId53"/>
    <p:sldId id="378" r:id="rId54"/>
    <p:sldId id="379" r:id="rId55"/>
    <p:sldId id="380" r:id="rId56"/>
    <p:sldId id="381" r:id="rId57"/>
    <p:sldId id="408" r:id="rId58"/>
    <p:sldId id="409" r:id="rId59"/>
    <p:sldId id="289" r:id="rId60"/>
    <p:sldId id="382" r:id="rId61"/>
    <p:sldId id="305" r:id="rId62"/>
    <p:sldId id="410" r:id="rId63"/>
    <p:sldId id="323" r:id="rId64"/>
    <p:sldId id="385" r:id="rId65"/>
    <p:sldId id="291" r:id="rId66"/>
    <p:sldId id="386" r:id="rId67"/>
    <p:sldId id="292" r:id="rId68"/>
    <p:sldId id="411" r:id="rId69"/>
    <p:sldId id="306" r:id="rId70"/>
    <p:sldId id="387" r:id="rId71"/>
    <p:sldId id="388" r:id="rId72"/>
    <p:sldId id="389" r:id="rId73"/>
    <p:sldId id="412" r:id="rId74"/>
    <p:sldId id="324" r:id="rId75"/>
    <p:sldId id="325" r:id="rId76"/>
    <p:sldId id="413" r:id="rId77"/>
    <p:sldId id="327" r:id="rId78"/>
    <p:sldId id="418" r:id="rId79"/>
    <p:sldId id="329" r:id="rId80"/>
    <p:sldId id="330" r:id="rId81"/>
    <p:sldId id="394" r:id="rId82"/>
    <p:sldId id="395" r:id="rId83"/>
    <p:sldId id="331" r:id="rId84"/>
    <p:sldId id="334" r:id="rId85"/>
    <p:sldId id="396" r:id="rId86"/>
    <p:sldId id="420" r:id="rId87"/>
    <p:sldId id="293" r:id="rId88"/>
    <p:sldId id="414" r:id="rId89"/>
    <p:sldId id="294" r:id="rId90"/>
    <p:sldId id="419" r:id="rId91"/>
  </p:sldIdLst>
  <p:sldSz cx="9144000" cy="6858000" type="screen4x3"/>
  <p:notesSz cx="6858000" cy="9144000"/>
  <p:defaultTextStyle>
    <a:defPPr>
      <a:defRPr lang="en-GB"/>
    </a:defPPr>
    <a:lvl1pPr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EFC1"/>
    <a:srgbClr val="800000"/>
    <a:srgbClr val="99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51" autoAdjust="0"/>
    <p:restoredTop sz="89583" autoAdjust="0"/>
  </p:normalViewPr>
  <p:slideViewPr>
    <p:cSldViewPr>
      <p:cViewPr varScale="1">
        <p:scale>
          <a:sx n="66" d="100"/>
          <a:sy n="66" d="100"/>
        </p:scale>
        <p:origin x="-1392" y="-96"/>
      </p:cViewPr>
      <p:guideLst>
        <p:guide orient="horz" pos="2160"/>
        <p:guide pos="2880"/>
      </p:guideLst>
    </p:cSldViewPr>
  </p:slideViewPr>
  <p:outlineViewPr>
    <p:cViewPr varScale="1">
      <p:scale>
        <a:sx n="50" d="100"/>
        <a:sy n="50" d="100"/>
      </p:scale>
      <p:origin x="0" y="141792"/>
    </p:cViewPr>
  </p:outlineViewPr>
  <p:notesTextViewPr>
    <p:cViewPr>
      <p:scale>
        <a:sx n="100" d="100"/>
        <a:sy n="100" d="100"/>
      </p:scale>
      <p:origin x="0" y="0"/>
    </p:cViewPr>
  </p:notesTextViewPr>
  <p:sorterViewPr>
    <p:cViewPr>
      <p:scale>
        <a:sx n="100" d="100"/>
        <a:sy n="100" d="100"/>
      </p:scale>
      <p:origin x="0" y="33804"/>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2"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p:spPr>
        <p:txBody>
          <a:bodyPr wrap="none" anchor="ctr">
            <a:prstTxWarp prst="textNoShape">
              <a:avLst/>
            </a:prstTxWarp>
          </a:bodyPr>
          <a:lstStyle/>
          <a:p>
            <a:endParaRPr lang="en-US" dirty="0"/>
          </a:p>
        </p:txBody>
      </p:sp>
      <p:sp>
        <p:nvSpPr>
          <p:cNvPr id="128003"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55300" name="Text Box 3"/>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55301" name="Text Box 4"/>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128006" name="Rectangle 5"/>
          <p:cNvSpPr>
            <a:spLocks noGrp="1" noRot="1" noChangeAspect="1" noChangeArrowheads="1"/>
          </p:cNvSpPr>
          <p:nvPr>
            <p:ph type="sldImg"/>
          </p:nvPr>
        </p:nvSpPr>
        <p:spPr bwMode="auto">
          <a:xfrm>
            <a:off x="1143000" y="685800"/>
            <a:ext cx="4568825" cy="3427413"/>
          </a:xfrm>
          <a:prstGeom prst="rect">
            <a:avLst/>
          </a:prstGeom>
          <a:noFill/>
          <a:ln w="9360">
            <a:solidFill>
              <a:srgbClr val="000000"/>
            </a:solidFill>
            <a:miter lim="800000"/>
            <a:headEnd/>
            <a:tailEnd/>
          </a:ln>
        </p:spPr>
      </p:sp>
      <p:sp>
        <p:nvSpPr>
          <p:cNvPr id="2" name="Rectangle 6"/>
          <p:cNvSpPr>
            <a:spLocks noGrp="1" noChangeArrowheads="1"/>
          </p:cNvSpPr>
          <p:nvPr>
            <p:ph type="body"/>
          </p:nvPr>
        </p:nvSpPr>
        <p:spPr bwMode="auto">
          <a:xfrm>
            <a:off x="685800" y="4343400"/>
            <a:ext cx="5483225"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55304" name="Text Box 7"/>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87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2056" name="Rectangle 8"/>
          <p:cNvSpPr>
            <a:spLocks noGrp="1" noChangeArrowheads="1"/>
          </p:cNvSpPr>
          <p:nvPr>
            <p:ph type="sldNum"/>
          </p:nvPr>
        </p:nvSpPr>
        <p:spPr bwMode="auto">
          <a:xfrm>
            <a:off x="3884613" y="8685213"/>
            <a:ext cx="2968625" cy="454025"/>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fld id="{64094FF1-F754-5B4B-88F7-FC0B79703C86}" type="slidenum">
              <a:rPr lang="en-GB"/>
              <a:pPr/>
              <a:t>‹#›</a:t>
            </a:fld>
            <a:endParaRPr lang="en-GB" dirty="0"/>
          </a:p>
        </p:txBody>
      </p:sp>
    </p:spTree>
    <p:extLst>
      <p:ext uri="{BB962C8B-B14F-4D97-AF65-F5344CB8AC3E}">
        <p14:creationId xmlns:p14="http://schemas.microsoft.com/office/powerpoint/2010/main" val="109457979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6" name="Rectangle 8"/>
          <p:cNvSpPr>
            <a:spLocks noGrp="1" noChangeArrowheads="1"/>
          </p:cNvSpPr>
          <p:nvPr>
            <p:ph type="sldNum" sz="quarter"/>
          </p:nvPr>
        </p:nvSpPr>
        <p:spPr>
          <a:noFill/>
        </p:spPr>
        <p:txBody>
          <a:bodyPr/>
          <a:lstStyle/>
          <a:p>
            <a:fld id="{C825896D-BC54-524C-B4DD-2E46ACE2C1E2}" type="slidenum">
              <a:rPr lang="en-GB"/>
              <a:pPr/>
              <a:t>1</a:t>
            </a:fld>
            <a:endParaRPr lang="en-GB" dirty="0"/>
          </a:p>
        </p:txBody>
      </p:sp>
      <p:sp>
        <p:nvSpPr>
          <p:cNvPr id="12902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447A8A7D-A8C4-F343-8751-5BA36FCF9A4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a:t>
            </a:fld>
            <a:endParaRPr lang="en-GB" sz="1200" dirty="0">
              <a:solidFill>
                <a:srgbClr val="000000"/>
              </a:solidFill>
            </a:endParaRPr>
          </a:p>
        </p:txBody>
      </p:sp>
      <p:sp>
        <p:nvSpPr>
          <p:cNvPr id="12902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29029"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1314" name="Rectangle 8"/>
          <p:cNvSpPr>
            <a:spLocks noGrp="1" noChangeArrowheads="1"/>
          </p:cNvSpPr>
          <p:nvPr>
            <p:ph type="sldNum" sz="quarter"/>
          </p:nvPr>
        </p:nvSpPr>
        <p:spPr>
          <a:noFill/>
        </p:spPr>
        <p:txBody>
          <a:bodyPr/>
          <a:lstStyle/>
          <a:p>
            <a:fld id="{5F9BA930-5B68-4542-A2C7-3A7D9A6890B2}" type="slidenum">
              <a:rPr lang="en-GB"/>
              <a:pPr/>
              <a:t>18</a:t>
            </a:fld>
            <a:endParaRPr lang="en-GB" dirty="0"/>
          </a:p>
        </p:txBody>
      </p:sp>
      <p:sp>
        <p:nvSpPr>
          <p:cNvPr id="14131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291057C-2A52-2D49-926E-C14FD55EBEDD}"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18</a:t>
            </a:fld>
            <a:endParaRPr lang="en-GB" sz="1200" dirty="0">
              <a:solidFill>
                <a:srgbClr val="000000"/>
              </a:solidFill>
            </a:endParaRPr>
          </a:p>
        </p:txBody>
      </p:sp>
      <p:sp>
        <p:nvSpPr>
          <p:cNvPr id="14131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1317"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2" name="Rectangle 8"/>
          <p:cNvSpPr>
            <a:spLocks noGrp="1" noChangeArrowheads="1"/>
          </p:cNvSpPr>
          <p:nvPr>
            <p:ph type="sldNum" sz="quarter"/>
          </p:nvPr>
        </p:nvSpPr>
        <p:spPr>
          <a:noFill/>
        </p:spPr>
        <p:txBody>
          <a:bodyPr/>
          <a:lstStyle/>
          <a:p>
            <a:fld id="{BE590723-7D02-5246-BF0B-8769409B21B3}" type="slidenum">
              <a:rPr lang="en-GB"/>
              <a:pPr/>
              <a:t>20</a:t>
            </a:fld>
            <a:endParaRPr lang="en-GB" dirty="0"/>
          </a:p>
        </p:txBody>
      </p:sp>
      <p:sp>
        <p:nvSpPr>
          <p:cNvPr id="1433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9B3DF1E-F10A-DA40-AF47-4FD2833A121B}"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20</a:t>
            </a:fld>
            <a:endParaRPr lang="en-GB" sz="1200" dirty="0">
              <a:solidFill>
                <a:srgbClr val="000000"/>
              </a:solidFill>
            </a:endParaRPr>
          </a:p>
        </p:txBody>
      </p:sp>
      <p:sp>
        <p:nvSpPr>
          <p:cNvPr id="1433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3365" name="Text Box 3"/>
          <p:cNvSpPr>
            <a:spLocks noGrp="1" noChangeArrowheads="1"/>
          </p:cNvSpPr>
          <p:nvPr>
            <p:ph type="body"/>
          </p:nvPr>
        </p:nvSpPr>
        <p:spPr>
          <a:xfrm>
            <a:off x="685800" y="4343400"/>
            <a:ext cx="5486400" cy="493077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Discussion Points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ISDN requires special equipment at the central office and user</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s location to make that last bit of copper fully digital.</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ISDN service consists of two types of channels: Bearer or B channels and Delta or D channels. B channels carry data and voice information at 64 Kbps. D channels carry setup and configuration information and carry data at 16 Kbps. Most providers of ISDN allow the user to choose either one or two B channels. The more common setup is two B/one D, usually called a </a:t>
            </a:r>
            <a:r>
              <a:rPr lang="en-GB" i="1" dirty="0">
                <a:latin typeface="Arial" pitchFamily="-1" charset="0"/>
                <a:ea typeface="MS Gothic" pitchFamily="49" charset="-128"/>
                <a:cs typeface="MS Gothic" pitchFamily="49" charset="-128"/>
              </a:rPr>
              <a:t>Basic Rate Interface </a:t>
            </a:r>
            <a:r>
              <a:rPr lang="en-GB" dirty="0">
                <a:latin typeface="Arial" pitchFamily="-1" charset="0"/>
                <a:ea typeface="MS Gothic" pitchFamily="49" charset="-128"/>
                <a:cs typeface="MS Gothic" pitchFamily="49" charset="-128"/>
              </a:rPr>
              <a:t>(BRI) setup. A BRI setup uses only one physical line, but each B channel sends 64 K, doubling the throughput total to 128 K. ISDN also connects much faster than modems, eliminating that long, annoying noise you get with modems. The monthly cost per B channel is slightly more than a regular phone line, and there is usually a fairly steep initial cost for the installation and equipment. The big limitation is that you usually need to be within about 18,000 feet of a central office to use ISDN. </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T1 Line</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Discuss the Primary Rate Interface (PRI), a type of ISDN. Ask the students why PRI ISDN lines are rarely used as dial-up connections.</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PRI is composed of twenty-three 64-Kbps B channels and one 64-Kbps D channel, giving it a total throughput of 1.5 Mbps. PRI ISDN lines are rarely used as dial-up connections—they are far more common on dedicated lines. </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8"/>
          <p:cNvSpPr>
            <a:spLocks noGrp="1" noChangeArrowheads="1"/>
          </p:cNvSpPr>
          <p:nvPr>
            <p:ph type="sldNum" sz="quarter"/>
          </p:nvPr>
        </p:nvSpPr>
        <p:spPr>
          <a:noFill/>
        </p:spPr>
        <p:txBody>
          <a:bodyPr/>
          <a:lstStyle/>
          <a:p>
            <a:fld id="{2A45D531-4415-B745-96F7-AECA133F7DBF}" type="slidenum">
              <a:rPr lang="en-GB"/>
              <a:pPr/>
              <a:t>21</a:t>
            </a:fld>
            <a:endParaRPr lang="en-GB" dirty="0"/>
          </a:p>
        </p:txBody>
      </p:sp>
      <p:sp>
        <p:nvSpPr>
          <p:cNvPr id="14438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F3203C5-548E-9C46-AC0C-79701E5A144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21</a:t>
            </a:fld>
            <a:endParaRPr lang="en-GB" sz="1200" dirty="0">
              <a:solidFill>
                <a:srgbClr val="000000"/>
              </a:solidFill>
            </a:endParaRPr>
          </a:p>
        </p:txBody>
      </p:sp>
      <p:sp>
        <p:nvSpPr>
          <p:cNvPr id="14438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4389"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The two most common forms of DSL you</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ll find are asynchronous (ADSL) and synchronous (SDSL). ADSL lines differ between slow upload speed (such as 128, 256, or 384 Kbps) and faster download speed (usually 2 Mbps). SDSL has the same upload and download speeds, but telecom companies charge a lot more for the privilege. DSL encompasses many such variations, so you</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ll often see it referred to as xDSL.</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8"/>
          <p:cNvSpPr>
            <a:spLocks noGrp="1" noChangeArrowheads="1"/>
          </p:cNvSpPr>
          <p:nvPr>
            <p:ph type="sldNum" sz="quarter"/>
          </p:nvPr>
        </p:nvSpPr>
        <p:spPr>
          <a:noFill/>
        </p:spPr>
        <p:txBody>
          <a:bodyPr/>
          <a:lstStyle/>
          <a:p>
            <a:fld id="{078B4784-F7E5-5140-BA5D-F3FF0D4C3619}" type="slidenum">
              <a:rPr lang="en-GB"/>
              <a:pPr/>
              <a:t>24</a:t>
            </a:fld>
            <a:endParaRPr lang="en-GB" dirty="0"/>
          </a:p>
        </p:txBody>
      </p:sp>
      <p:sp>
        <p:nvSpPr>
          <p:cNvPr id="14541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5C432B7-673A-1143-A6F9-28658287A38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24</a:t>
            </a:fld>
            <a:endParaRPr lang="en-GB" sz="1200" dirty="0">
              <a:solidFill>
                <a:srgbClr val="000000"/>
              </a:solidFill>
            </a:endParaRPr>
          </a:p>
        </p:txBody>
      </p:sp>
      <p:sp>
        <p:nvSpPr>
          <p:cNvPr id="14541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5413" name="Text Box 3"/>
          <p:cNvSpPr>
            <a:spLocks noGrp="1" noChangeArrowheads="1"/>
          </p:cNvSpPr>
          <p:nvPr>
            <p:ph type="body"/>
          </p:nvPr>
        </p:nvSpPr>
        <p:spPr>
          <a:xfrm>
            <a:off x="685800" y="4343400"/>
            <a:ext cx="5486400" cy="1004888"/>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The term </a:t>
            </a:r>
            <a:r>
              <a:rPr lang="en-GB" i="1" dirty="0">
                <a:latin typeface="Arial" pitchFamily="-1" charset="0"/>
                <a:ea typeface="MS Gothic" pitchFamily="49" charset="-128"/>
                <a:cs typeface="MS Gothic" pitchFamily="49" charset="-128"/>
              </a:rPr>
              <a:t>modem</a:t>
            </a:r>
            <a:r>
              <a:rPr lang="en-GB" dirty="0">
                <a:latin typeface="Arial" pitchFamily="-1" charset="0"/>
                <a:ea typeface="MS Gothic" pitchFamily="49" charset="-128"/>
                <a:cs typeface="MS Gothic" pitchFamily="49" charset="-128"/>
              </a:rPr>
              <a:t> has been warped and changed beyond recognition in modern networking. Both DSL and cable, which are fully digital Internet connections, use the term </a:t>
            </a:r>
            <a:r>
              <a:rPr lang="en-GB" i="1" dirty="0">
                <a:latin typeface="Arial" pitchFamily="-1" charset="0"/>
                <a:ea typeface="MS Gothic" pitchFamily="49" charset="-128"/>
                <a:cs typeface="MS Gothic" pitchFamily="49" charset="-128"/>
              </a:rPr>
              <a:t>modem</a:t>
            </a:r>
            <a:r>
              <a:rPr lang="en-GB" dirty="0">
                <a:latin typeface="Arial" pitchFamily="-1" charset="0"/>
                <a:ea typeface="MS Gothic" pitchFamily="49" charset="-128"/>
                <a:cs typeface="MS Gothic" pitchFamily="49" charset="-128"/>
              </a:rPr>
              <a:t> to describe the box that takes the incoming signals from the Internet and translates it into something the PC can understand.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8" name="Rectangle 8"/>
          <p:cNvSpPr>
            <a:spLocks noGrp="1" noChangeArrowheads="1"/>
          </p:cNvSpPr>
          <p:nvPr>
            <p:ph type="sldNum" sz="quarter"/>
          </p:nvPr>
        </p:nvSpPr>
        <p:spPr>
          <a:noFill/>
        </p:spPr>
        <p:txBody>
          <a:bodyPr/>
          <a:lstStyle/>
          <a:p>
            <a:fld id="{16BB8BC4-B799-9A41-A19E-357D471E7FBF}" type="slidenum">
              <a:rPr lang="en-GB"/>
              <a:pPr/>
              <a:t>26</a:t>
            </a:fld>
            <a:endParaRPr lang="en-GB" dirty="0"/>
          </a:p>
        </p:txBody>
      </p:sp>
      <p:sp>
        <p:nvSpPr>
          <p:cNvPr id="14745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77FEE06-488C-9A43-9A03-6086EE99AA5C}"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26</a:t>
            </a:fld>
            <a:endParaRPr lang="en-GB" sz="1200" dirty="0">
              <a:solidFill>
                <a:srgbClr val="000000"/>
              </a:solidFill>
            </a:endParaRPr>
          </a:p>
        </p:txBody>
      </p:sp>
      <p:sp>
        <p:nvSpPr>
          <p:cNvPr id="14746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7461"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Rectangle 8"/>
          <p:cNvSpPr>
            <a:spLocks noGrp="1" noChangeArrowheads="1"/>
          </p:cNvSpPr>
          <p:nvPr>
            <p:ph type="sldNum" sz="quarter"/>
          </p:nvPr>
        </p:nvSpPr>
        <p:spPr>
          <a:noFill/>
        </p:spPr>
        <p:txBody>
          <a:bodyPr/>
          <a:lstStyle/>
          <a:p>
            <a:fld id="{95839096-B417-EF48-9B3B-CC23A1BAD958}" type="slidenum">
              <a:rPr lang="en-GB"/>
              <a:pPr/>
              <a:t>27</a:t>
            </a:fld>
            <a:endParaRPr lang="en-GB" dirty="0"/>
          </a:p>
        </p:txBody>
      </p:sp>
      <p:sp>
        <p:nvSpPr>
          <p:cNvPr id="14848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F705DCC-CACE-5043-8AA6-BE57F0024C5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27</a:t>
            </a:fld>
            <a:endParaRPr lang="en-GB" sz="1200" dirty="0">
              <a:solidFill>
                <a:srgbClr val="000000"/>
              </a:solidFill>
            </a:endParaRPr>
          </a:p>
        </p:txBody>
      </p:sp>
      <p:sp>
        <p:nvSpPr>
          <p:cNvPr id="14848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8485"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8"/>
          <p:cNvSpPr>
            <a:spLocks noGrp="1" noChangeArrowheads="1"/>
          </p:cNvSpPr>
          <p:nvPr>
            <p:ph type="sldNum" sz="quarter"/>
          </p:nvPr>
        </p:nvSpPr>
        <p:spPr>
          <a:noFill/>
        </p:spPr>
        <p:txBody>
          <a:bodyPr/>
          <a:lstStyle/>
          <a:p>
            <a:fld id="{F65EB8EA-4B89-0346-8494-BBE6F96C24EA}" type="slidenum">
              <a:rPr lang="en-GB"/>
              <a:pPr/>
              <a:t>30</a:t>
            </a:fld>
            <a:endParaRPr lang="en-GB" dirty="0"/>
          </a:p>
        </p:txBody>
      </p:sp>
      <p:sp>
        <p:nvSpPr>
          <p:cNvPr id="14950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571F4D5-06BE-144D-AAB0-79342C3AE2C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30</a:t>
            </a:fld>
            <a:endParaRPr lang="en-GB" sz="1200" dirty="0">
              <a:solidFill>
                <a:srgbClr val="000000"/>
              </a:solidFill>
            </a:endParaRPr>
          </a:p>
        </p:txBody>
      </p:sp>
      <p:sp>
        <p:nvSpPr>
          <p:cNvPr id="14950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9509"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Rectangle 8"/>
          <p:cNvSpPr>
            <a:spLocks noGrp="1" noChangeArrowheads="1"/>
          </p:cNvSpPr>
          <p:nvPr>
            <p:ph type="sldNum" sz="quarter"/>
          </p:nvPr>
        </p:nvSpPr>
        <p:spPr>
          <a:noFill/>
        </p:spPr>
        <p:txBody>
          <a:bodyPr/>
          <a:lstStyle/>
          <a:p>
            <a:fld id="{552142F1-3939-F942-8F6A-B5078C3CCB2E}" type="slidenum">
              <a:rPr lang="en-GB"/>
              <a:pPr/>
              <a:t>31</a:t>
            </a:fld>
            <a:endParaRPr lang="en-GB" dirty="0"/>
          </a:p>
        </p:txBody>
      </p:sp>
      <p:sp>
        <p:nvSpPr>
          <p:cNvPr id="15053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DD5C3E3D-781D-E542-B0C2-6480751EE72F}"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31</a:t>
            </a:fld>
            <a:endParaRPr lang="en-GB" sz="1200" dirty="0">
              <a:solidFill>
                <a:srgbClr val="000000"/>
              </a:solidFill>
            </a:endParaRPr>
          </a:p>
        </p:txBody>
      </p:sp>
      <p:sp>
        <p:nvSpPr>
          <p:cNvPr id="15053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0533"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8"/>
          <p:cNvSpPr>
            <a:spLocks noGrp="1" noChangeArrowheads="1"/>
          </p:cNvSpPr>
          <p:nvPr>
            <p:ph type="sldNum" sz="quarter"/>
          </p:nvPr>
        </p:nvSpPr>
        <p:spPr>
          <a:noFill/>
        </p:spPr>
        <p:txBody>
          <a:bodyPr/>
          <a:lstStyle/>
          <a:p>
            <a:fld id="{39F83E0A-3B5C-2D4A-8452-3E3623D0820F}" type="slidenum">
              <a:rPr lang="en-GB"/>
              <a:pPr/>
              <a:t>32</a:t>
            </a:fld>
            <a:endParaRPr lang="en-GB" dirty="0"/>
          </a:p>
        </p:txBody>
      </p:sp>
      <p:sp>
        <p:nvSpPr>
          <p:cNvPr id="1515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91934C3-4FCC-894B-81CD-FF0E057D941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32</a:t>
            </a:fld>
            <a:endParaRPr lang="en-GB"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1557"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1554" name="Rectangle 8"/>
          <p:cNvSpPr>
            <a:spLocks noGrp="1" noChangeArrowheads="1"/>
          </p:cNvSpPr>
          <p:nvPr>
            <p:ph type="sldNum" sz="quarter"/>
          </p:nvPr>
        </p:nvSpPr>
        <p:spPr>
          <a:noFill/>
        </p:spPr>
        <p:txBody>
          <a:bodyPr/>
          <a:lstStyle/>
          <a:p>
            <a:fld id="{39F83E0A-3B5C-2D4A-8452-3E3623D0820F}" type="slidenum">
              <a:rPr lang="en-GB"/>
              <a:pPr/>
              <a:t>33</a:t>
            </a:fld>
            <a:endParaRPr lang="en-GB" dirty="0"/>
          </a:p>
        </p:txBody>
      </p:sp>
      <p:sp>
        <p:nvSpPr>
          <p:cNvPr id="15155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91934C3-4FCC-894B-81CD-FF0E057D941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33</a:t>
            </a:fld>
            <a:endParaRPr lang="en-GB" sz="1200" dirty="0">
              <a:solidFill>
                <a:srgbClr val="000000"/>
              </a:solidFill>
            </a:endParaRPr>
          </a:p>
        </p:txBody>
      </p:sp>
      <p:sp>
        <p:nvSpPr>
          <p:cNvPr id="15155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51557"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8"/>
          <p:cNvSpPr>
            <a:spLocks noGrp="1" noChangeArrowheads="1"/>
          </p:cNvSpPr>
          <p:nvPr>
            <p:ph type="sldNum" sz="quarter"/>
          </p:nvPr>
        </p:nvSpPr>
        <p:spPr>
          <a:noFill/>
        </p:spPr>
        <p:txBody>
          <a:bodyPr/>
          <a:lstStyle/>
          <a:p>
            <a:fld id="{99C67D69-0BFA-EC42-9012-E524E82E52CC}" type="slidenum">
              <a:rPr lang="en-GB"/>
              <a:pPr/>
              <a:t>2</a:t>
            </a:fld>
            <a:endParaRPr lang="en-GB" dirty="0"/>
          </a:p>
        </p:txBody>
      </p:sp>
      <p:sp>
        <p:nvSpPr>
          <p:cNvPr id="13005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524658D-4822-B449-A648-53F3DE5F3CA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a:t>
            </a:fld>
            <a:endParaRPr lang="en-GB" sz="1200" dirty="0">
              <a:solidFill>
                <a:srgbClr val="000000"/>
              </a:solidFill>
            </a:endParaRPr>
          </a:p>
        </p:txBody>
      </p:sp>
      <p:sp>
        <p:nvSpPr>
          <p:cNvPr id="13005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0053" name="Text Box 3"/>
          <p:cNvSpPr>
            <a:spLocks noGrp="1" noChangeArrowheads="1"/>
          </p:cNvSpPr>
          <p:nvPr>
            <p:ph type="body"/>
          </p:nvPr>
        </p:nvSpPr>
        <p:spPr>
          <a:xfrm>
            <a:off x="685800" y="4343400"/>
            <a:ext cx="5486400" cy="1484313"/>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Instructor Tip</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When gaining attention and establishing common ground, ask questions of the class such as, </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How many of you have Internet access at home?</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 or </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What services do you use on the Internet?</a:t>
            </a:r>
            <a:r>
              <a:rPr lang="ja-JP" altLang="en-GB">
                <a:latin typeface="Arial" pitchFamily="-1" charset="0"/>
                <a:ea typeface="MS Gothic" pitchFamily="49" charset="-128"/>
                <a:cs typeface="MS Gothic" pitchFamily="49" charset="-128"/>
              </a:rPr>
              <a:t>”</a:t>
            </a:r>
            <a:endParaRPr lang="en-GB" altLang="ja-JP"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For a positive statement, tell the class, </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In this lesson, we are going to learn how the Internet works, various ways that you can connect to it, and what you can do while on the Internet.</a:t>
            </a:r>
            <a:r>
              <a:rPr lang="ja-JP" altLang="en-GB">
                <a:latin typeface="Arial" pitchFamily="-1" charset="0"/>
                <a:ea typeface="MS Gothic" pitchFamily="49" charset="-128"/>
                <a:cs typeface="MS Gothic" pitchFamily="49" charset="-128"/>
              </a:rPr>
              <a:t>”</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4" name="Rectangle 8"/>
          <p:cNvSpPr>
            <a:spLocks noGrp="1" noChangeArrowheads="1"/>
          </p:cNvSpPr>
          <p:nvPr>
            <p:ph type="sldNum" sz="quarter"/>
          </p:nvPr>
        </p:nvSpPr>
        <p:spPr>
          <a:noFill/>
        </p:spPr>
        <p:txBody>
          <a:bodyPr/>
          <a:lstStyle/>
          <a:p>
            <a:fld id="{955E887F-5D93-7747-81DE-A83B4E5E7D2F}" type="slidenum">
              <a:rPr lang="en-GB"/>
              <a:pPr/>
              <a:t>43</a:t>
            </a:fld>
            <a:endParaRPr lang="en-GB" dirty="0"/>
          </a:p>
        </p:txBody>
      </p:sp>
      <p:sp>
        <p:nvSpPr>
          <p:cNvPr id="16179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A169C64-C42B-F44E-A538-4DD0CA25D315}"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43</a:t>
            </a:fld>
            <a:endParaRPr lang="en-GB" sz="1200" dirty="0">
              <a:solidFill>
                <a:srgbClr val="000000"/>
              </a:solidFill>
            </a:endParaRPr>
          </a:p>
        </p:txBody>
      </p:sp>
      <p:sp>
        <p:nvSpPr>
          <p:cNvPr id="16179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1797"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6" name="Rectangle 8"/>
          <p:cNvSpPr>
            <a:spLocks noGrp="1" noChangeArrowheads="1"/>
          </p:cNvSpPr>
          <p:nvPr>
            <p:ph type="sldNum" sz="quarter"/>
          </p:nvPr>
        </p:nvSpPr>
        <p:spPr>
          <a:noFill/>
        </p:spPr>
        <p:txBody>
          <a:bodyPr/>
          <a:lstStyle/>
          <a:p>
            <a:fld id="{A86A1DE1-4282-7645-B213-D3659655DFF4}" type="slidenum">
              <a:rPr lang="en-GB"/>
              <a:pPr/>
              <a:t>52</a:t>
            </a:fld>
            <a:endParaRPr lang="en-GB" dirty="0"/>
          </a:p>
        </p:txBody>
      </p:sp>
      <p:sp>
        <p:nvSpPr>
          <p:cNvPr id="16486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2F8926F-EEE7-3743-8F0C-C872C02F92F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52</a:t>
            </a:fld>
            <a:endParaRPr lang="en-GB" sz="1200" dirty="0">
              <a:solidFill>
                <a:srgbClr val="000000"/>
              </a:solidFill>
            </a:endParaRPr>
          </a:p>
        </p:txBody>
      </p:sp>
      <p:sp>
        <p:nvSpPr>
          <p:cNvPr id="16486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4869"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8"/>
          <p:cNvSpPr>
            <a:spLocks noGrp="1" noChangeArrowheads="1"/>
          </p:cNvSpPr>
          <p:nvPr>
            <p:ph type="sldNum" sz="quarter"/>
          </p:nvPr>
        </p:nvSpPr>
        <p:spPr>
          <a:noFill/>
        </p:spPr>
        <p:txBody>
          <a:bodyPr/>
          <a:lstStyle/>
          <a:p>
            <a:fld id="{9EFA9755-F4DB-5E43-B449-CB3A384D46FE}" type="slidenum">
              <a:rPr lang="en-GB"/>
              <a:pPr/>
              <a:t>59</a:t>
            </a:fld>
            <a:endParaRPr lang="en-GB" dirty="0"/>
          </a:p>
        </p:txBody>
      </p:sp>
      <p:sp>
        <p:nvSpPr>
          <p:cNvPr id="16589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00B9336-3ED8-B249-99F3-F5E92C6C5789}"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59</a:t>
            </a:fld>
            <a:endParaRPr lang="en-GB" sz="1200" dirty="0">
              <a:solidFill>
                <a:srgbClr val="000000"/>
              </a:solidFill>
            </a:endParaRPr>
          </a:p>
        </p:txBody>
      </p:sp>
      <p:sp>
        <p:nvSpPr>
          <p:cNvPr id="1658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5893" name="Text Box 3"/>
          <p:cNvSpPr>
            <a:spLocks noGrp="1" noChangeArrowheads="1"/>
          </p:cNvSpPr>
          <p:nvPr>
            <p:ph type="body"/>
          </p:nvPr>
        </p:nvSpPr>
        <p:spPr>
          <a:xfrm>
            <a:off x="685800" y="4343400"/>
            <a:ext cx="5486400" cy="335597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Exercise</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Using Internet Tools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This exercise should allow the students to explore as many of the Internet tools as possible, including the World Wide Web, e-mail, FTP, newsgroups, and Telnet. Ask students to create a new Web-based e-mail account to exploring other services. You may want to specify addresses for the students to view certain Web pages, to download a program from an anonymous FTP site, or to access newsgroups.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a:noFill/>
          <a:ln/>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 charset="0"/>
              <a:buNone/>
              <a:tabLst/>
              <a:defRPr/>
            </a:pPr>
            <a:r>
              <a:rPr lang="en-GB" dirty="0">
                <a:latin typeface="Arial" pitchFamily="-1" charset="0"/>
                <a:ea typeface="MS Gothic" pitchFamily="49" charset="-128"/>
                <a:cs typeface="MS Gothic" pitchFamily="49" charset="-128"/>
              </a:rPr>
              <a:t>The A+ Certification exams test knowledge of a few networking tools, such as Telnet, but only enough to let you support a Network+ tech or network administrator. If you need to run Telnet, you will get the details from a network administrator. Implementation of Telnet falls well beyond A+. </a:t>
            </a:r>
          </a:p>
          <a:p>
            <a:endParaRPr lang="en-US" dirty="0">
              <a:latin typeface="Times New Roman" pitchFamily="-1"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8"/>
          <p:cNvSpPr>
            <a:spLocks noGrp="1" noChangeArrowheads="1"/>
          </p:cNvSpPr>
          <p:nvPr>
            <p:ph type="sldNum" sz="quarter"/>
          </p:nvPr>
        </p:nvSpPr>
        <p:spPr>
          <a:noFill/>
        </p:spPr>
        <p:txBody>
          <a:bodyPr/>
          <a:lstStyle/>
          <a:p>
            <a:fld id="{B094235A-0FDB-F748-A435-AB716CE50FFD}" type="slidenum">
              <a:rPr lang="en-GB"/>
              <a:pPr/>
              <a:t>65</a:t>
            </a:fld>
            <a:endParaRPr lang="en-GB" dirty="0"/>
          </a:p>
        </p:txBody>
      </p:sp>
      <p:sp>
        <p:nvSpPr>
          <p:cNvPr id="16793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2A3643C-881E-3648-B0B0-AC316AC47B80}"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65</a:t>
            </a:fld>
            <a:endParaRPr lang="en-GB" sz="1200" dirty="0">
              <a:solidFill>
                <a:srgbClr val="000000"/>
              </a:solidFill>
            </a:endParaRPr>
          </a:p>
        </p:txBody>
      </p:sp>
      <p:sp>
        <p:nvSpPr>
          <p:cNvPr id="16794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7941"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2" name="Rectangle 8"/>
          <p:cNvSpPr>
            <a:spLocks noGrp="1" noChangeArrowheads="1"/>
          </p:cNvSpPr>
          <p:nvPr>
            <p:ph type="sldNum" sz="quarter"/>
          </p:nvPr>
        </p:nvSpPr>
        <p:spPr>
          <a:noFill/>
        </p:spPr>
        <p:txBody>
          <a:bodyPr/>
          <a:lstStyle/>
          <a:p>
            <a:fld id="{C919F5A7-A793-314A-8413-C79BEBECCC13}" type="slidenum">
              <a:rPr lang="en-GB"/>
              <a:pPr/>
              <a:t>67</a:t>
            </a:fld>
            <a:endParaRPr lang="en-GB" dirty="0"/>
          </a:p>
        </p:txBody>
      </p:sp>
      <p:sp>
        <p:nvSpPr>
          <p:cNvPr id="16896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D8E7D70-5059-8C46-B85D-55A3FA89FA7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67</a:t>
            </a:fld>
            <a:endParaRPr lang="en-GB" sz="1200" dirty="0">
              <a:solidFill>
                <a:srgbClr val="000000"/>
              </a:solidFill>
            </a:endParaRPr>
          </a:p>
        </p:txBody>
      </p:sp>
      <p:sp>
        <p:nvSpPr>
          <p:cNvPr id="16896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68965" name="Rectangle 3"/>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Note: The name of the Remote Desktop executable file is mstsc.exe. You can also open Remote Desktop from a command-line interface by typing mstsc and pressing ENTER.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endParaRPr lang="en-US" dirty="0">
              <a:latin typeface="Times New Roman"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8"/>
          <p:cNvSpPr>
            <a:spLocks noGrp="1" noChangeArrowheads="1"/>
          </p:cNvSpPr>
          <p:nvPr>
            <p:ph type="sldNum" sz="quarter"/>
          </p:nvPr>
        </p:nvSpPr>
        <p:spPr>
          <a:noFill/>
        </p:spPr>
        <p:txBody>
          <a:bodyPr/>
          <a:lstStyle/>
          <a:p>
            <a:fld id="{5635554C-6595-3045-BA25-A8263300F1A1}" type="slidenum">
              <a:rPr lang="en-GB"/>
              <a:pPr/>
              <a:t>3</a:t>
            </a:fld>
            <a:endParaRPr lang="en-GB" dirty="0"/>
          </a:p>
        </p:txBody>
      </p:sp>
      <p:sp>
        <p:nvSpPr>
          <p:cNvPr id="13107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B535E3F-1ECE-824C-8D50-CED53965EBC1}"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a:t>
            </a:fld>
            <a:endParaRPr lang="en-GB" sz="1200" dirty="0">
              <a:solidFill>
                <a:srgbClr val="000000"/>
              </a:solidFill>
            </a:endParaRPr>
          </a:p>
        </p:txBody>
      </p:sp>
      <p:sp>
        <p:nvSpPr>
          <p:cNvPr id="13107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1077"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8"/>
          <p:cNvSpPr>
            <a:spLocks noGrp="1" noChangeArrowheads="1"/>
          </p:cNvSpPr>
          <p:nvPr>
            <p:ph type="sldNum" sz="quarter"/>
          </p:nvPr>
        </p:nvSpPr>
        <p:spPr>
          <a:noFill/>
        </p:spPr>
        <p:txBody>
          <a:bodyPr/>
          <a:lstStyle/>
          <a:p>
            <a:fld id="{3FF05666-E2CF-0B47-AA61-0FE9C7B3279E}" type="slidenum">
              <a:rPr lang="en-GB"/>
              <a:pPr/>
              <a:t>87</a:t>
            </a:fld>
            <a:endParaRPr lang="en-GB" dirty="0"/>
          </a:p>
        </p:txBody>
      </p:sp>
      <p:sp>
        <p:nvSpPr>
          <p:cNvPr id="172035"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16151E7-5546-9F4F-8322-A23813A3C63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87</a:t>
            </a:fld>
            <a:endParaRPr lang="en-GB" sz="1200" dirty="0">
              <a:solidFill>
                <a:srgbClr val="000000"/>
              </a:solidFill>
            </a:endParaRPr>
          </a:p>
        </p:txBody>
      </p:sp>
      <p:sp>
        <p:nvSpPr>
          <p:cNvPr id="172036"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2037"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8"/>
          <p:cNvSpPr>
            <a:spLocks noGrp="1" noChangeArrowheads="1"/>
          </p:cNvSpPr>
          <p:nvPr>
            <p:ph type="sldNum" sz="quarter"/>
          </p:nvPr>
        </p:nvSpPr>
        <p:spPr>
          <a:noFill/>
        </p:spPr>
        <p:txBody>
          <a:bodyPr/>
          <a:lstStyle/>
          <a:p>
            <a:fld id="{7658821A-2EDE-6A42-B049-5EA81B0A2CBA}" type="slidenum">
              <a:rPr lang="en-GB"/>
              <a:pPr/>
              <a:t>89</a:t>
            </a:fld>
            <a:endParaRPr lang="en-GB" dirty="0"/>
          </a:p>
        </p:txBody>
      </p:sp>
      <p:sp>
        <p:nvSpPr>
          <p:cNvPr id="17305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1AB1674-E5B4-FE4C-9EFA-9094BF9B8F6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89</a:t>
            </a:fld>
            <a:endParaRPr lang="en-GB" sz="1200" dirty="0">
              <a:solidFill>
                <a:srgbClr val="000000"/>
              </a:solidFill>
            </a:endParaRPr>
          </a:p>
        </p:txBody>
      </p:sp>
      <p:sp>
        <p:nvSpPr>
          <p:cNvPr id="17306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73061" name="Rectangle 3"/>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File sharing is one of the most controversial functions of the Internet. While there are many legitimate uses for file sharing, it is also the primary method for pirating music and videos. Programs such as Napster, Kazaa, and BitTorrent allow peer-to-peer sharing of files. These services are not necessarily illegal in themselves, but they have sometimes been used by media pirates to share MP3 files of pirated music and video files. The media industry is trying to stop this. Some people use BitTorrent protocol to make it harder for the media industry to find and punish those who are using file sharing to get and distribute pirated MP3 media files.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8"/>
          <p:cNvSpPr>
            <a:spLocks noGrp="1" noChangeArrowheads="1"/>
          </p:cNvSpPr>
          <p:nvPr>
            <p:ph type="sldNum" sz="quarter"/>
          </p:nvPr>
        </p:nvSpPr>
        <p:spPr>
          <a:noFill/>
        </p:spPr>
        <p:txBody>
          <a:bodyPr/>
          <a:lstStyle/>
          <a:p>
            <a:fld id="{D31B20A7-3ECE-8740-AD59-BBEF2B325170}" type="slidenum">
              <a:rPr lang="en-GB"/>
              <a:pPr/>
              <a:t>5</a:t>
            </a:fld>
            <a:endParaRPr lang="en-GB" dirty="0"/>
          </a:p>
        </p:txBody>
      </p:sp>
      <p:sp>
        <p:nvSpPr>
          <p:cNvPr id="13209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CDBF66C-C458-C244-A09F-E84C5B1B8153}"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5</a:t>
            </a:fld>
            <a:endParaRPr lang="en-GB" sz="1200" dirty="0">
              <a:solidFill>
                <a:srgbClr val="000000"/>
              </a:solidFill>
            </a:endParaRPr>
          </a:p>
        </p:txBody>
      </p:sp>
      <p:sp>
        <p:nvSpPr>
          <p:cNvPr id="13210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2101"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8"/>
          <p:cNvSpPr>
            <a:spLocks noGrp="1" noChangeArrowheads="1"/>
          </p:cNvSpPr>
          <p:nvPr>
            <p:ph type="sldNum" sz="quarter"/>
          </p:nvPr>
        </p:nvSpPr>
        <p:spPr>
          <a:noFill/>
        </p:spPr>
        <p:txBody>
          <a:bodyPr/>
          <a:lstStyle/>
          <a:p>
            <a:fld id="{C48ABE73-0FD8-FA4D-826E-3BCAC1DA3D08}" type="slidenum">
              <a:rPr lang="en-GB"/>
              <a:pPr/>
              <a:t>8</a:t>
            </a:fld>
            <a:endParaRPr lang="en-GB" dirty="0"/>
          </a:p>
        </p:txBody>
      </p:sp>
      <p:sp>
        <p:nvSpPr>
          <p:cNvPr id="13312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F2C86F2D-D5B9-8145-9C08-948563E0C23E}"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8</a:t>
            </a:fld>
            <a:endParaRPr lang="en-GB" sz="1200" dirty="0">
              <a:solidFill>
                <a:srgbClr val="000000"/>
              </a:solidFill>
            </a:endParaRPr>
          </a:p>
        </p:txBody>
      </p:sp>
      <p:sp>
        <p:nvSpPr>
          <p:cNvPr id="13312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3125"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6" name="Rectangle 8"/>
          <p:cNvSpPr>
            <a:spLocks noGrp="1" noChangeArrowheads="1"/>
          </p:cNvSpPr>
          <p:nvPr>
            <p:ph type="sldNum" sz="quarter"/>
          </p:nvPr>
        </p:nvSpPr>
        <p:spPr>
          <a:noFill/>
        </p:spPr>
        <p:txBody>
          <a:bodyPr/>
          <a:lstStyle/>
          <a:p>
            <a:fld id="{A76AEE38-3FA8-104F-A826-D96B672F43BB}" type="slidenum">
              <a:rPr lang="en-GB"/>
              <a:pPr/>
              <a:t>9</a:t>
            </a:fld>
            <a:endParaRPr lang="en-GB" dirty="0"/>
          </a:p>
        </p:txBody>
      </p:sp>
      <p:sp>
        <p:nvSpPr>
          <p:cNvPr id="13414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1B949A92-16CD-6C46-A675-AB96EDF42AE8}"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9</a:t>
            </a:fld>
            <a:endParaRPr lang="en-GB" sz="1200" dirty="0">
              <a:solidFill>
                <a:srgbClr val="000000"/>
              </a:solidFill>
            </a:endParaRPr>
          </a:p>
        </p:txBody>
      </p:sp>
      <p:sp>
        <p:nvSpPr>
          <p:cNvPr id="134148"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4149"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5170" name="Rectangle 8"/>
          <p:cNvSpPr>
            <a:spLocks noGrp="1" noChangeArrowheads="1"/>
          </p:cNvSpPr>
          <p:nvPr>
            <p:ph type="sldNum" sz="quarter"/>
          </p:nvPr>
        </p:nvSpPr>
        <p:spPr>
          <a:noFill/>
        </p:spPr>
        <p:txBody>
          <a:bodyPr/>
          <a:lstStyle/>
          <a:p>
            <a:fld id="{2E245D43-47A4-F944-8D5C-94B87B487711}" type="slidenum">
              <a:rPr lang="en-GB"/>
              <a:pPr/>
              <a:t>10</a:t>
            </a:fld>
            <a:endParaRPr lang="en-GB" dirty="0"/>
          </a:p>
        </p:txBody>
      </p:sp>
      <p:sp>
        <p:nvSpPr>
          <p:cNvPr id="13517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2CF76FA6-7180-764E-9DE7-D29995E9D5C7}"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10</a:t>
            </a:fld>
            <a:endParaRPr lang="en-GB" sz="1200" dirty="0">
              <a:solidFill>
                <a:srgbClr val="000000"/>
              </a:solidFill>
            </a:endParaRPr>
          </a:p>
        </p:txBody>
      </p:sp>
      <p:sp>
        <p:nvSpPr>
          <p:cNvPr id="13517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5173"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8" name="Rectangle 8"/>
          <p:cNvSpPr>
            <a:spLocks noGrp="1" noChangeArrowheads="1"/>
          </p:cNvSpPr>
          <p:nvPr>
            <p:ph type="sldNum" sz="quarter"/>
          </p:nvPr>
        </p:nvSpPr>
        <p:spPr>
          <a:noFill/>
        </p:spPr>
        <p:txBody>
          <a:bodyPr/>
          <a:lstStyle/>
          <a:p>
            <a:fld id="{25278BDC-7276-004A-AC46-FB0BB0CEF80F}" type="slidenum">
              <a:rPr lang="en-GB"/>
              <a:pPr/>
              <a:t>13</a:t>
            </a:fld>
            <a:endParaRPr lang="en-GB" dirty="0"/>
          </a:p>
        </p:txBody>
      </p:sp>
      <p:sp>
        <p:nvSpPr>
          <p:cNvPr id="13721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1A8A900-19D8-7545-B434-99FD472D09EA}"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13</a:t>
            </a:fld>
            <a:endParaRPr lang="en-GB" sz="1200" dirty="0">
              <a:solidFill>
                <a:srgbClr val="000000"/>
              </a:solidFill>
            </a:endParaRPr>
          </a:p>
        </p:txBody>
      </p:sp>
      <p:sp>
        <p:nvSpPr>
          <p:cNvPr id="1372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37221" name="Rectangle 3"/>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0290" name="Rectangle 8"/>
          <p:cNvSpPr>
            <a:spLocks noGrp="1" noChangeArrowheads="1"/>
          </p:cNvSpPr>
          <p:nvPr>
            <p:ph type="sldNum" sz="quarter"/>
          </p:nvPr>
        </p:nvSpPr>
        <p:spPr>
          <a:noFill/>
        </p:spPr>
        <p:txBody>
          <a:bodyPr/>
          <a:lstStyle/>
          <a:p>
            <a:fld id="{6E6F860B-279A-054D-AE2A-01FA89423254}" type="slidenum">
              <a:rPr lang="en-GB"/>
              <a:pPr/>
              <a:t>16</a:t>
            </a:fld>
            <a:endParaRPr lang="en-GB" dirty="0"/>
          </a:p>
        </p:txBody>
      </p:sp>
      <p:sp>
        <p:nvSpPr>
          <p:cNvPr id="140291"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AC706E08-3216-474B-AC7B-E59FB8C33526}" type="slidenum">
              <a:rPr lang="en-GB" sz="1200">
                <a:solidFill>
                  <a:srgbClr val="000000"/>
                </a:solidFill>
              </a:rPr>
              <a: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16</a:t>
            </a:fld>
            <a:endParaRPr lang="en-GB" sz="1200" dirty="0">
              <a:solidFill>
                <a:srgbClr val="000000"/>
              </a:solidFill>
            </a:endParaRPr>
          </a:p>
        </p:txBody>
      </p:sp>
      <p:sp>
        <p:nvSpPr>
          <p:cNvPr id="1402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pPr algn="ctr"/>
            <a:endParaRPr lang="en-US" dirty="0"/>
          </a:p>
        </p:txBody>
      </p:sp>
      <p:sp>
        <p:nvSpPr>
          <p:cNvPr id="140293" name="Text Box 3"/>
          <p:cNvSpPr>
            <a:spLocks noGrp="1" noChangeArrowheads="1"/>
          </p:cNvSpPr>
          <p:nvPr>
            <p:ph type="body"/>
          </p:nvPr>
        </p:nvSpPr>
        <p:spPr>
          <a:xfrm>
            <a:off x="685800" y="4343400"/>
            <a:ext cx="5486400" cy="936625"/>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Exercise</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Installing a Modem</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Have the students install a modem and its drivers. After they install the modem, ensure that it is working using the Device Manager.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noProof="0" dirty="0"/>
              <a:t>The Internet</a:t>
            </a:r>
          </a:p>
        </p:txBody>
      </p:sp>
      <p:sp>
        <p:nvSpPr>
          <p:cNvPr id="8" name="Subtitle 7"/>
          <p:cNvSpPr>
            <a:spLocks noGrp="1"/>
          </p:cNvSpPr>
          <p:nvPr>
            <p:ph type="subTitle" idx="1"/>
          </p:nvPr>
        </p:nvSpPr>
        <p:spPr/>
        <p:txBody>
          <a:bodyPr/>
          <a:lstStyle/>
          <a:p>
            <a:r>
              <a:rPr lang="en-US" noProof="0" dirty="0"/>
              <a:t>Chapter 23</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4363" y="3184451"/>
            <a:ext cx="4295274" cy="2743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5"/>
          <p:cNvSpPr>
            <a:spLocks noGrp="1"/>
          </p:cNvSpPr>
          <p:nvPr>
            <p:ph type="title"/>
          </p:nvPr>
        </p:nvSpPr>
        <p:spPr/>
        <p:txBody>
          <a:bodyPr/>
          <a:lstStyle/>
          <a:p>
            <a:r>
              <a:rPr lang="en-US" noProof="0" dirty="0"/>
              <a:t>Connection Concepts</a:t>
            </a:r>
          </a:p>
        </p:txBody>
      </p:sp>
      <p:sp>
        <p:nvSpPr>
          <p:cNvPr id="13315" name="Text Placeholder 6"/>
          <p:cNvSpPr>
            <a:spLocks noGrp="1"/>
          </p:cNvSpPr>
          <p:nvPr>
            <p:ph idx="1"/>
          </p:nvPr>
        </p:nvSpPr>
        <p:spPr/>
        <p:txBody>
          <a:bodyPr/>
          <a:lstStyle/>
          <a:p>
            <a:r>
              <a:rPr lang="en-US" noProof="0" dirty="0"/>
              <a:t>Connecting to an ISP requires:</a:t>
            </a:r>
          </a:p>
          <a:p>
            <a:pPr lvl="1"/>
            <a:r>
              <a:rPr lang="en-US" noProof="0" dirty="0"/>
              <a:t>Hardware for connectivity</a:t>
            </a:r>
          </a:p>
          <a:p>
            <a:pPr lvl="1"/>
            <a:r>
              <a:rPr lang="en-US" noProof="0" dirty="0"/>
              <a:t>Software (protocols)</a:t>
            </a:r>
          </a:p>
          <a:p>
            <a:pPr lvl="2"/>
            <a:r>
              <a:rPr lang="en-US" noProof="0" dirty="0"/>
              <a:t>Governs the connection and data flow.</a:t>
            </a:r>
          </a:p>
          <a:p>
            <a:r>
              <a:rPr lang="en-US" noProof="0" dirty="0"/>
              <a:t>With most ISPs, a DHCP server will provide your computer with the proper TCP/IP information. </a:t>
            </a:r>
          </a:p>
          <a:p>
            <a:pPr lvl="1"/>
            <a:r>
              <a:rPr lang="en-US" noProof="0" dirty="0"/>
              <a:t>The router to which you connect at the ISP is the </a:t>
            </a:r>
            <a:r>
              <a:rPr lang="en-US" noProof="0" dirty="0">
                <a:solidFill>
                  <a:srgbClr val="C00000"/>
                </a:solidFill>
              </a:rPr>
              <a:t>default gateway</a:t>
            </a:r>
            <a:r>
              <a:rPr lang="en-US" noProof="0" dirty="0"/>
              <a:t>.</a:t>
            </a:r>
            <a:r>
              <a:rPr lang="en-US" b="1" noProof="0" dirty="0"/>
              <a:t> </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noProof="0" dirty="0">
                <a:cs typeface="MS Gothic" pitchFamily="49" charset="-128"/>
              </a:rPr>
              <a:t>Connection Concepts (</a:t>
            </a:r>
            <a:r>
              <a:rPr lang="en-US" i="1" noProof="0" dirty="0">
                <a:cs typeface="MS Gothic" pitchFamily="49" charset="-128"/>
              </a:rPr>
              <a:t>continued</a:t>
            </a:r>
            <a:r>
              <a:rPr lang="en-US" noProof="0" dirty="0">
                <a:cs typeface="MS Gothic" pitchFamily="49" charset="-128"/>
              </a:rPr>
              <a:t>)</a:t>
            </a:r>
          </a:p>
        </p:txBody>
      </p:sp>
      <p:pic>
        <p:nvPicPr>
          <p:cNvPr id="1434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t="-8955" b="-8955"/>
          <a:stretch>
            <a:fillRect/>
          </a:stretch>
        </p:blipFill>
        <p:spPr>
          <a:xfrm>
            <a:off x="1143000" y="1295400"/>
            <a:ext cx="7086600" cy="4594053"/>
          </a:xfrm>
        </p:spPr>
      </p:pic>
      <p:sp>
        <p:nvSpPr>
          <p:cNvPr id="14339" name="TextBox 4"/>
          <p:cNvSpPr txBox="1">
            <a:spLocks noChangeArrowheads="1"/>
          </p:cNvSpPr>
          <p:nvPr/>
        </p:nvSpPr>
        <p:spPr bwMode="auto">
          <a:xfrm>
            <a:off x="2272839" y="5900738"/>
            <a:ext cx="4598322"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23.5  Simplified Internet connectivity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Connecting to the Internet</a:t>
            </a:r>
          </a:p>
        </p:txBody>
      </p:sp>
      <p:sp>
        <p:nvSpPr>
          <p:cNvPr id="3" name="Content Placeholder 2"/>
          <p:cNvSpPr>
            <a:spLocks noGrp="1"/>
          </p:cNvSpPr>
          <p:nvPr>
            <p:ph idx="1"/>
          </p:nvPr>
        </p:nvSpPr>
        <p:spPr/>
        <p:txBody>
          <a:bodyPr/>
          <a:lstStyle/>
          <a:p>
            <a:r>
              <a:rPr lang="en-US" noProof="0" dirty="0"/>
              <a:t>Computers commonly connect to an ISP by using one of eight technologies that fit into four categories:</a:t>
            </a:r>
          </a:p>
          <a:p>
            <a:pPr lvl="1"/>
            <a:r>
              <a:rPr lang="en-US" noProof="0" dirty="0"/>
              <a:t>Dial-up</a:t>
            </a:r>
          </a:p>
          <a:p>
            <a:pPr lvl="2"/>
            <a:r>
              <a:rPr lang="en-US" noProof="0" dirty="0"/>
              <a:t>Analog and ISDN</a:t>
            </a:r>
          </a:p>
          <a:p>
            <a:pPr lvl="1"/>
            <a:r>
              <a:rPr lang="en-US" noProof="0" dirty="0"/>
              <a:t>Dedicated</a:t>
            </a:r>
          </a:p>
          <a:p>
            <a:pPr lvl="2"/>
            <a:r>
              <a:rPr lang="en-US" noProof="0" dirty="0"/>
              <a:t>DSL, cable, and fiber</a:t>
            </a:r>
          </a:p>
          <a:p>
            <a:pPr lvl="1"/>
            <a:r>
              <a:rPr lang="en-US" noProof="0" dirty="0"/>
              <a:t>Wireless</a:t>
            </a:r>
          </a:p>
          <a:p>
            <a:pPr lvl="2"/>
            <a:r>
              <a:rPr lang="en-US" noProof="0" dirty="0"/>
              <a:t>Wi-Fi and cellular</a:t>
            </a:r>
          </a:p>
          <a:p>
            <a:pPr lvl="1"/>
            <a:r>
              <a:rPr lang="en-US" noProof="0" dirty="0"/>
              <a:t>Satellite</a:t>
            </a:r>
          </a:p>
        </p:txBody>
      </p:sp>
    </p:spTree>
    <p:extLst>
      <p:ext uri="{BB962C8B-B14F-4D97-AF65-F5344CB8AC3E}">
        <p14:creationId xmlns:p14="http://schemas.microsoft.com/office/powerpoint/2010/main" val="2251052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itle 8"/>
          <p:cNvSpPr>
            <a:spLocks noGrp="1"/>
          </p:cNvSpPr>
          <p:nvPr>
            <p:ph type="title"/>
          </p:nvPr>
        </p:nvSpPr>
        <p:spPr/>
        <p:txBody>
          <a:bodyPr/>
          <a:lstStyle/>
          <a:p>
            <a:pPr eaLnBrk="1" hangingPunct="1"/>
            <a:r>
              <a:rPr lang="en-US" noProof="0" dirty="0">
                <a:cs typeface="MS Gothic" pitchFamily="49" charset="-128"/>
              </a:rPr>
              <a:t>Dial-Up</a:t>
            </a:r>
          </a:p>
        </p:txBody>
      </p:sp>
      <p:sp>
        <p:nvSpPr>
          <p:cNvPr id="17410" name="Text Placeholder 9"/>
          <p:cNvSpPr>
            <a:spLocks noGrp="1"/>
          </p:cNvSpPr>
          <p:nvPr>
            <p:ph idx="1"/>
          </p:nvPr>
        </p:nvSpPr>
        <p:spPr/>
        <p:txBody>
          <a:bodyPr>
            <a:normAutofit lnSpcReduction="10000"/>
          </a:bodyPr>
          <a:lstStyle/>
          <a:p>
            <a:pPr eaLnBrk="1" hangingPunct="1"/>
            <a:r>
              <a:rPr lang="en-US" noProof="0" dirty="0"/>
              <a:t>A dial-up connection to the Internet requires:</a:t>
            </a:r>
          </a:p>
          <a:p>
            <a:pPr lvl="1" eaLnBrk="1" hangingPunct="1"/>
            <a:r>
              <a:rPr lang="en-US" noProof="0" dirty="0"/>
              <a:t>Hardware to dial the ISP, such as a modem or ISDN terminal adapter</a:t>
            </a:r>
          </a:p>
          <a:p>
            <a:pPr lvl="1" eaLnBrk="1" hangingPunct="1"/>
            <a:r>
              <a:rPr lang="en-US" noProof="0" dirty="0"/>
              <a:t>Software to govern the connection, such as Microsoft’s </a:t>
            </a:r>
            <a:r>
              <a:rPr lang="en-US" noProof="0" dirty="0">
                <a:solidFill>
                  <a:srgbClr val="C00000"/>
                </a:solidFill>
              </a:rPr>
              <a:t>Dial-up Networking (DUN)</a:t>
            </a:r>
            <a:r>
              <a:rPr lang="en-US" noProof="0" dirty="0"/>
              <a:t>. </a:t>
            </a:r>
          </a:p>
          <a:p>
            <a:pPr eaLnBrk="1" hangingPunct="1"/>
            <a:r>
              <a:rPr lang="en-US" noProof="0" dirty="0">
                <a:solidFill>
                  <a:srgbClr val="C00000"/>
                </a:solidFill>
              </a:rPr>
              <a:t>Modems</a:t>
            </a:r>
            <a:r>
              <a:rPr lang="en-US" noProof="0" dirty="0">
                <a:solidFill>
                  <a:srgbClr val="800000"/>
                </a:solidFill>
              </a:rPr>
              <a:t> </a:t>
            </a:r>
            <a:r>
              <a:rPr lang="en-US" noProof="0" dirty="0"/>
              <a:t>enable computers to communicate via standard commercial telephone lines.</a:t>
            </a:r>
          </a:p>
          <a:p>
            <a:pPr lvl="1" eaLnBrk="1" hangingPunct="1"/>
            <a:r>
              <a:rPr lang="en-US" noProof="0" dirty="0"/>
              <a:t>Modems convert analog signals to digital signals, and vice versa. </a:t>
            </a:r>
          </a:p>
          <a:p>
            <a:pPr lvl="1" eaLnBrk="1" hangingPunct="1"/>
            <a:r>
              <a:rPr lang="en-US" noProof="0" dirty="0"/>
              <a:t>Phone lines have a speed based on a unit called a </a:t>
            </a:r>
            <a:r>
              <a:rPr lang="en-US" noProof="0" dirty="0">
                <a:solidFill>
                  <a:srgbClr val="C00000"/>
                </a:solidFill>
              </a:rPr>
              <a:t>baud</a:t>
            </a:r>
            <a:r>
              <a:rPr lang="en-US" noProof="0" dirty="0"/>
              <a:t>, which is one cycle per second. </a:t>
            </a:r>
          </a:p>
          <a:p>
            <a:pPr lvl="1" eaLnBrk="1" hangingPunct="1"/>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pic>
        <p:nvPicPr>
          <p:cNvPr id="1843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958975" y="1295400"/>
            <a:ext cx="5226050" cy="4348163"/>
          </a:xfrm>
        </p:spPr>
      </p:pic>
      <p:sp>
        <p:nvSpPr>
          <p:cNvPr id="18435" name="TextBox 4"/>
          <p:cNvSpPr txBox="1">
            <a:spLocks noChangeArrowheads="1"/>
          </p:cNvSpPr>
          <p:nvPr/>
        </p:nvSpPr>
        <p:spPr bwMode="auto">
          <a:xfrm>
            <a:off x="1797549" y="5867400"/>
            <a:ext cx="5548902" cy="580313"/>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23.6  Analog signals used by a telephone line</a:t>
            </a:r>
          </a:p>
          <a:p>
            <a:r>
              <a:rPr lang="en-US" dirty="0">
                <a:solidFill>
                  <a:schemeClr val="tx1"/>
                </a:solidFill>
              </a:rPr>
              <a:t>versus digital signals used by the computer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pic>
        <p:nvPicPr>
          <p:cNvPr id="19460" name="Content Placeholder 5"/>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7045" b="-4340"/>
          <a:stretch/>
        </p:blipFill>
        <p:spPr>
          <a:xfrm>
            <a:off x="381000" y="1495504"/>
            <a:ext cx="8228013" cy="3669475"/>
          </a:xfrm>
        </p:spPr>
      </p:pic>
      <p:sp>
        <p:nvSpPr>
          <p:cNvPr id="19459" name="TextBox 4"/>
          <p:cNvSpPr txBox="1">
            <a:spLocks noChangeArrowheads="1"/>
          </p:cNvSpPr>
          <p:nvPr/>
        </p:nvSpPr>
        <p:spPr bwMode="auto">
          <a:xfrm>
            <a:off x="1376254" y="5381704"/>
            <a:ext cx="6391493" cy="333296"/>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23.7  Modem converting analog signal to digital signal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itle 5"/>
          <p:cNvSpPr>
            <a:spLocks noGrp="1"/>
          </p:cNvSpPr>
          <p:nvPr>
            <p:ph type="title"/>
          </p:nvPr>
        </p:nvSpPr>
        <p:spPr/>
        <p:txBody>
          <a:bodyPr/>
          <a:lstStyle/>
          <a:p>
            <a:pPr eaLnBrk="1" hangingPunct="1"/>
            <a:r>
              <a:rPr lang="en-US" dirty="0">
                <a:cs typeface="MS Gothic" pitchFamily="49" charset="-128"/>
              </a:rPr>
              <a:t>Dial-Up (</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sp>
        <p:nvSpPr>
          <p:cNvPr id="26626" name="Text Placeholder 6"/>
          <p:cNvSpPr>
            <a:spLocks noGrp="1"/>
          </p:cNvSpPr>
          <p:nvPr>
            <p:ph idx="1"/>
          </p:nvPr>
        </p:nvSpPr>
        <p:spPr/>
        <p:txBody>
          <a:bodyPr/>
          <a:lstStyle/>
          <a:p>
            <a:pPr eaLnBrk="1" hangingPunct="1"/>
            <a:r>
              <a:rPr lang="en-US" noProof="0" dirty="0">
                <a:cs typeface="MS Gothic" pitchFamily="49" charset="-128"/>
              </a:rPr>
              <a:t>Modem connections</a:t>
            </a:r>
          </a:p>
          <a:p>
            <a:pPr lvl="1" eaLnBrk="1" hangingPunct="1"/>
            <a:r>
              <a:rPr lang="en-US" noProof="0" dirty="0">
                <a:cs typeface="MS Gothic" pitchFamily="49" charset="-128"/>
              </a:rPr>
              <a:t>Modems connect to the PC in one of two ways:</a:t>
            </a:r>
          </a:p>
          <a:p>
            <a:pPr lvl="2" eaLnBrk="1" hangingPunct="1"/>
            <a:r>
              <a:rPr lang="en-US" noProof="0" dirty="0">
                <a:cs typeface="MS Gothic" pitchFamily="49" charset="-128"/>
              </a:rPr>
              <a:t>Internal modems connect to a PCI or PCI Express (PCIe) expansion bus slot.</a:t>
            </a:r>
            <a:endParaRPr lang="en-US" sz="2200" noProof="0" dirty="0">
              <a:cs typeface="MS Gothic" pitchFamily="49" charset="-128"/>
            </a:endParaRPr>
          </a:p>
          <a:p>
            <a:pPr lvl="2" eaLnBrk="1" hangingPunct="1"/>
            <a:r>
              <a:rPr lang="en-US" noProof="0" dirty="0">
                <a:cs typeface="MS Gothic" pitchFamily="49" charset="-128"/>
              </a:rPr>
              <a:t>Contemporary external modems connect to the computer through an available USB port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sp>
        <p:nvSpPr>
          <p:cNvPr id="28675" name="TextBox 4"/>
          <p:cNvSpPr txBox="1">
            <a:spLocks noChangeArrowheads="1"/>
          </p:cNvSpPr>
          <p:nvPr/>
        </p:nvSpPr>
        <p:spPr bwMode="auto">
          <a:xfrm>
            <a:off x="2869363" y="5147076"/>
            <a:ext cx="3405274"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23.8  An internal modem</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47722" y="2137302"/>
            <a:ext cx="3248557" cy="270497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5"/>
          <p:cNvSpPr>
            <a:spLocks noGrp="1"/>
          </p:cNvSpPr>
          <p:nvPr>
            <p:ph type="title"/>
          </p:nvPr>
        </p:nvSpPr>
        <p:spPr/>
        <p:txBody>
          <a:bodyPr/>
          <a:lstStyle/>
          <a:p>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endParaRPr lang="en-US" noProof="0" dirty="0"/>
          </a:p>
        </p:txBody>
      </p:sp>
      <p:sp>
        <p:nvSpPr>
          <p:cNvPr id="29698" name="Text Placeholder 6"/>
          <p:cNvSpPr>
            <a:spLocks noGrp="1"/>
          </p:cNvSpPr>
          <p:nvPr>
            <p:ph idx="1"/>
          </p:nvPr>
        </p:nvSpPr>
        <p:spPr/>
        <p:txBody>
          <a:bodyPr/>
          <a:lstStyle/>
          <a:p>
            <a:r>
              <a:rPr lang="en-US" noProof="0" dirty="0"/>
              <a:t>Dial-up networking</a:t>
            </a:r>
          </a:p>
          <a:p>
            <a:pPr lvl="1"/>
            <a:r>
              <a:rPr lang="en-US" noProof="0" dirty="0"/>
              <a:t>The software side of dial-up networks requires configuration within the OS to include information provided by your ISP. </a:t>
            </a:r>
          </a:p>
          <a:p>
            <a:pPr lvl="1"/>
            <a:r>
              <a:rPr lang="en-US" noProof="0" dirty="0"/>
              <a:t>Dial-up links to the Internet have their own special hardware protocol called </a:t>
            </a:r>
            <a:r>
              <a:rPr lang="en-US" noProof="0" dirty="0">
                <a:solidFill>
                  <a:srgbClr val="C00000"/>
                </a:solidFill>
              </a:rPr>
              <a:t>Point-to-Point Protocol (PPP)</a:t>
            </a:r>
            <a:r>
              <a:rPr lang="en-US" noProof="0" dirty="0"/>
              <a:t>.</a:t>
            </a:r>
            <a:r>
              <a:rPr lang="en-US" b="1" noProof="0" dirty="0"/>
              <a:t> </a:t>
            </a:r>
            <a:endParaRPr lang="en-US" noProof="0" dirty="0"/>
          </a:p>
          <a:p>
            <a:pPr lvl="1"/>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sp>
        <p:nvSpPr>
          <p:cNvPr id="33795" name="TextBox 4"/>
          <p:cNvSpPr txBox="1">
            <a:spLocks noChangeArrowheads="1"/>
          </p:cNvSpPr>
          <p:nvPr/>
        </p:nvSpPr>
        <p:spPr bwMode="auto">
          <a:xfrm>
            <a:off x="1060124" y="5181600"/>
            <a:ext cx="7023752"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23.10  Setting up a new connection or network in Windows 7</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3061" y="1799617"/>
            <a:ext cx="4897877" cy="325876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title"/>
          </p:nvPr>
        </p:nvSpPr>
        <p:spPr/>
        <p:txBody>
          <a:bodyPr/>
          <a:lstStyle/>
          <a:p>
            <a:pPr eaLnBrk="1" hangingPunct="1"/>
            <a:r>
              <a:rPr lang="en-US" noProof="0" dirty="0">
                <a:cs typeface="MS Gothic" pitchFamily="49" charset="-128"/>
              </a:rPr>
              <a:t>Overview</a:t>
            </a:r>
          </a:p>
        </p:txBody>
      </p:sp>
      <p:sp>
        <p:nvSpPr>
          <p:cNvPr id="3075" name="Text Placeholder 4"/>
          <p:cNvSpPr>
            <a:spLocks noGrp="1"/>
          </p:cNvSpPr>
          <p:nvPr>
            <p:ph idx="1"/>
          </p:nvPr>
        </p:nvSpPr>
        <p:spPr/>
        <p:txBody>
          <a:bodyPr/>
          <a:lstStyle/>
          <a:p>
            <a:pPr eaLnBrk="1" hangingPunct="1"/>
            <a:r>
              <a:rPr lang="en-US" noProof="0" dirty="0">
                <a:cs typeface="MS Gothic" pitchFamily="49" charset="-128"/>
              </a:rPr>
              <a:t>In this chapter, you will learn how to:</a:t>
            </a:r>
          </a:p>
          <a:p>
            <a:pPr lvl="1" eaLnBrk="1" hangingPunct="1"/>
            <a:r>
              <a:rPr lang="en-US" noProof="0" dirty="0">
                <a:cs typeface="MS Gothic" pitchFamily="49" charset="-128"/>
              </a:rPr>
              <a:t>Explain how the Internet works</a:t>
            </a:r>
          </a:p>
          <a:p>
            <a:pPr lvl="1" eaLnBrk="1" hangingPunct="1"/>
            <a:r>
              <a:rPr lang="en-US" noProof="0" dirty="0">
                <a:cs typeface="MS Gothic" pitchFamily="49" charset="-128"/>
              </a:rPr>
              <a:t>Connect to the Internet</a:t>
            </a:r>
          </a:p>
          <a:p>
            <a:pPr lvl="1" eaLnBrk="1" hangingPunct="1"/>
            <a:r>
              <a:rPr lang="en-US" noProof="0" dirty="0">
                <a:cs typeface="MS Gothic" pitchFamily="49" charset="-128"/>
              </a:rPr>
              <a:t>Use Internet application protocols</a:t>
            </a:r>
          </a:p>
          <a:p>
            <a:pPr lvl="1" eaLnBrk="1" hangingPunct="1"/>
            <a:r>
              <a:rPr lang="en-US" noProof="0" dirty="0">
                <a:cs typeface="MS Gothic" pitchFamily="49" charset="-128"/>
              </a:rPr>
              <a:t>Troubleshoot an Internet connection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3"/>
          <p:cNvSpPr>
            <a:spLocks noGrp="1"/>
          </p:cNvSpPr>
          <p:nvPr>
            <p:ph type="title"/>
          </p:nvPr>
        </p:nvSpPr>
        <p:spPr/>
        <p:txBody>
          <a:bodyPr/>
          <a:lstStyle/>
          <a:p>
            <a:r>
              <a:rPr lang="en-US" dirty="0">
                <a:cs typeface="MS Gothic" pitchFamily="49" charset="-128"/>
              </a:rPr>
              <a:t>Dial-Up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endParaRPr lang="en-US" noProof="0" dirty="0"/>
          </a:p>
        </p:txBody>
      </p:sp>
      <p:sp>
        <p:nvSpPr>
          <p:cNvPr id="36867" name="Text Placeholder 4"/>
          <p:cNvSpPr>
            <a:spLocks noGrp="1"/>
          </p:cNvSpPr>
          <p:nvPr>
            <p:ph idx="1"/>
          </p:nvPr>
        </p:nvSpPr>
        <p:spPr/>
        <p:txBody>
          <a:bodyPr/>
          <a:lstStyle/>
          <a:p>
            <a:r>
              <a:rPr lang="en-US" noProof="0" dirty="0">
                <a:solidFill>
                  <a:srgbClr val="C00000"/>
                </a:solidFill>
              </a:rPr>
              <a:t>Integrated Services Digital Network (ISDN)</a:t>
            </a:r>
          </a:p>
          <a:p>
            <a:pPr lvl="1"/>
            <a:r>
              <a:rPr lang="en-US" noProof="0" dirty="0"/>
              <a:t>ISDN service consists of two types of channels.</a:t>
            </a:r>
          </a:p>
          <a:p>
            <a:pPr lvl="2"/>
            <a:r>
              <a:rPr lang="en-US" noProof="0" dirty="0"/>
              <a:t>Bearer (B) channels carry data and voice at 64 Kbps.</a:t>
            </a:r>
          </a:p>
          <a:p>
            <a:pPr lvl="2"/>
            <a:r>
              <a:rPr lang="en-US" noProof="0" dirty="0"/>
              <a:t>Delta (D) channels carry setup and configuration information at 16 Kbps.</a:t>
            </a:r>
          </a:p>
          <a:p>
            <a:pPr lvl="1"/>
            <a:r>
              <a:rPr lang="en-US" noProof="0" dirty="0"/>
              <a:t>ISDN providers allow users to choose either one or two B channels.</a:t>
            </a:r>
          </a:p>
          <a:p>
            <a:pPr lvl="2"/>
            <a:r>
              <a:rPr lang="en-US" noProof="0" dirty="0"/>
              <a:t>Basic Rate Interface (BRI) is the most common setup with two B/one D.</a:t>
            </a:r>
          </a:p>
          <a:p>
            <a:pPr lvl="1"/>
            <a:r>
              <a:rPr lang="en-US" noProof="0" dirty="0"/>
              <a:t>ISDN uses a terminal adapter to interface with a computer.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5"/>
          <p:cNvSpPr>
            <a:spLocks noGrp="1"/>
          </p:cNvSpPr>
          <p:nvPr>
            <p:ph type="title"/>
          </p:nvPr>
        </p:nvSpPr>
        <p:spPr/>
        <p:txBody>
          <a:bodyPr/>
          <a:lstStyle/>
          <a:p>
            <a:r>
              <a:rPr lang="en-US" noProof="0" dirty="0"/>
              <a:t>DSL</a:t>
            </a:r>
          </a:p>
        </p:txBody>
      </p:sp>
      <p:sp>
        <p:nvSpPr>
          <p:cNvPr id="37891" name="Text Placeholder 6"/>
          <p:cNvSpPr>
            <a:spLocks noGrp="1"/>
          </p:cNvSpPr>
          <p:nvPr>
            <p:ph idx="1"/>
          </p:nvPr>
        </p:nvSpPr>
        <p:spPr/>
        <p:txBody>
          <a:bodyPr/>
          <a:lstStyle/>
          <a:p>
            <a:r>
              <a:rPr lang="en-US" noProof="0" dirty="0">
                <a:solidFill>
                  <a:srgbClr val="C00000"/>
                </a:solidFill>
              </a:rPr>
              <a:t>Digital subscriber line (DSL)</a:t>
            </a:r>
          </a:p>
          <a:p>
            <a:pPr lvl="1"/>
            <a:r>
              <a:rPr lang="en-US" noProof="0" dirty="0"/>
              <a:t>DSL uses a regular phone line but special equipment at both ends.</a:t>
            </a:r>
          </a:p>
          <a:p>
            <a:pPr lvl="1"/>
            <a:r>
              <a:rPr lang="en-US" noProof="0" dirty="0"/>
              <a:t>Service levels can vary widely.</a:t>
            </a:r>
          </a:p>
          <a:p>
            <a:pPr lvl="1"/>
            <a:r>
              <a:rPr lang="en-US" noProof="0" dirty="0"/>
              <a:t>Installation requires a DSL receiver (often called a DSL modem).</a:t>
            </a:r>
          </a:p>
          <a:p>
            <a:pPr lvl="2"/>
            <a:r>
              <a:rPr lang="en-US" noProof="0" dirty="0"/>
              <a:t>Must be within 18,000 feet of the closest main phone service switching center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noProof="0" dirty="0"/>
              <a:t>DSL (</a:t>
            </a:r>
            <a:r>
              <a:rPr lang="en-US" i="1" noProof="0" dirty="0"/>
              <a:t>continued</a:t>
            </a:r>
            <a:r>
              <a:rPr lang="en-US" noProof="0" dirty="0"/>
              <a:t>)</a:t>
            </a:r>
            <a:endParaRPr lang="en-US" noProof="0" dirty="0">
              <a:cs typeface="MS Gothic" pitchFamily="49" charset="-128"/>
            </a:endParaRPr>
          </a:p>
        </p:txBody>
      </p:sp>
      <p:pic>
        <p:nvPicPr>
          <p:cNvPr id="3891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981200" y="1600200"/>
            <a:ext cx="4953000" cy="3919538"/>
          </a:xfrm>
        </p:spPr>
      </p:pic>
      <p:sp>
        <p:nvSpPr>
          <p:cNvPr id="38915" name="TextBox 4"/>
          <p:cNvSpPr txBox="1">
            <a:spLocks noChangeArrowheads="1"/>
          </p:cNvSpPr>
          <p:nvPr/>
        </p:nvSpPr>
        <p:spPr bwMode="auto">
          <a:xfrm>
            <a:off x="3008392" y="5715000"/>
            <a:ext cx="3127216"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23.12  A DSL receiver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noProof="0" dirty="0"/>
              <a:t>DSL (</a:t>
            </a:r>
            <a:r>
              <a:rPr lang="en-US" i="1" noProof="0" dirty="0"/>
              <a:t>continued</a:t>
            </a:r>
            <a:r>
              <a:rPr lang="en-US" noProof="0" dirty="0"/>
              <a:t>)</a:t>
            </a:r>
            <a:endParaRPr lang="en-US" noProof="0" dirty="0">
              <a:cs typeface="MS Gothic" pitchFamily="49" charset="-128"/>
            </a:endParaRPr>
          </a:p>
        </p:txBody>
      </p:sp>
      <p:pic>
        <p:nvPicPr>
          <p:cNvPr id="3994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450181" y="2362200"/>
            <a:ext cx="6243638" cy="2174875"/>
          </a:xfrm>
        </p:spPr>
      </p:pic>
      <p:sp>
        <p:nvSpPr>
          <p:cNvPr id="39939" name="TextBox 4"/>
          <p:cNvSpPr txBox="1">
            <a:spLocks noChangeArrowheads="1"/>
          </p:cNvSpPr>
          <p:nvPr/>
        </p:nvSpPr>
        <p:spPr bwMode="auto">
          <a:xfrm>
            <a:off x="2899232" y="4876800"/>
            <a:ext cx="3345537" cy="33932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23.13  DSL connections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6"/>
          <p:cNvSpPr>
            <a:spLocks noGrp="1"/>
          </p:cNvSpPr>
          <p:nvPr>
            <p:ph type="title"/>
          </p:nvPr>
        </p:nvSpPr>
        <p:spPr/>
        <p:txBody>
          <a:bodyPr/>
          <a:lstStyle/>
          <a:p>
            <a:r>
              <a:rPr lang="en-US" noProof="0" dirty="0"/>
              <a:t>Cable</a:t>
            </a:r>
          </a:p>
        </p:txBody>
      </p:sp>
      <p:sp>
        <p:nvSpPr>
          <p:cNvPr id="40963" name="Text Placeholder 7"/>
          <p:cNvSpPr>
            <a:spLocks noGrp="1"/>
          </p:cNvSpPr>
          <p:nvPr>
            <p:ph idx="1"/>
          </p:nvPr>
        </p:nvSpPr>
        <p:spPr/>
        <p:txBody>
          <a:bodyPr/>
          <a:lstStyle/>
          <a:p>
            <a:r>
              <a:rPr lang="en-US" noProof="0" dirty="0">
                <a:solidFill>
                  <a:srgbClr val="C00000"/>
                </a:solidFill>
              </a:rPr>
              <a:t>Cable Internet </a:t>
            </a:r>
            <a:r>
              <a:rPr lang="en-US" noProof="0" dirty="0"/>
              <a:t>connections are</a:t>
            </a:r>
            <a:br>
              <a:rPr lang="en-US" noProof="0" dirty="0"/>
            </a:br>
            <a:r>
              <a:rPr lang="en-US" noProof="0" dirty="0"/>
              <a:t>theoretically available anywhere you can get</a:t>
            </a:r>
            <a:br>
              <a:rPr lang="en-US" noProof="0" dirty="0"/>
            </a:br>
            <a:r>
              <a:rPr lang="en-US" noProof="0" dirty="0"/>
              <a:t>cable TV. </a:t>
            </a:r>
          </a:p>
          <a:p>
            <a:pPr lvl="1"/>
            <a:r>
              <a:rPr lang="en-US" noProof="0" dirty="0"/>
              <a:t>Cable Internet connections start with an</a:t>
            </a:r>
            <a:br>
              <a:rPr lang="en-US" noProof="0" dirty="0"/>
            </a:br>
            <a:r>
              <a:rPr lang="en-US" noProof="0" dirty="0"/>
              <a:t>RG-6 or RG-59 cable coming into your house.</a:t>
            </a:r>
          </a:p>
          <a:p>
            <a:pPr lvl="1"/>
            <a:r>
              <a:rPr lang="en-US" noProof="0" dirty="0"/>
              <a:t>The cable connects to a cable modem that then connects to a small home router or your network interface card (NIC) via Ethernet. </a:t>
            </a:r>
          </a:p>
          <a:p>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noProof="0" dirty="0"/>
              <a:t>Cable (</a:t>
            </a:r>
            <a:r>
              <a:rPr lang="en-US" i="1" noProof="0" dirty="0"/>
              <a:t>continued</a:t>
            </a:r>
            <a:r>
              <a:rPr lang="en-US" noProof="0" dirty="0"/>
              <a:t>)</a:t>
            </a:r>
            <a:endParaRPr lang="en-US" i="1" noProof="0" dirty="0">
              <a:cs typeface="MS Gothic" pitchFamily="49" charset="-128"/>
            </a:endParaRPr>
          </a:p>
        </p:txBody>
      </p:sp>
      <p:sp>
        <p:nvSpPr>
          <p:cNvPr id="41987" name="TextBox 4"/>
          <p:cNvSpPr txBox="1">
            <a:spLocks noChangeArrowheads="1"/>
          </p:cNvSpPr>
          <p:nvPr/>
        </p:nvSpPr>
        <p:spPr bwMode="auto">
          <a:xfrm>
            <a:off x="2817911" y="4842276"/>
            <a:ext cx="3508179"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23.14  Cable connections</a:t>
            </a: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l="8953"/>
          <a:stretch/>
        </p:blipFill>
        <p:spPr>
          <a:xfrm>
            <a:off x="1437447" y="2493792"/>
            <a:ext cx="6269106" cy="2119884"/>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3"/>
          <p:cNvSpPr>
            <a:spLocks noGrp="1"/>
          </p:cNvSpPr>
          <p:nvPr>
            <p:ph type="title"/>
          </p:nvPr>
        </p:nvSpPr>
        <p:spPr/>
        <p:txBody>
          <a:bodyPr/>
          <a:lstStyle/>
          <a:p>
            <a:pPr eaLnBrk="1" hangingPunct="1"/>
            <a:r>
              <a:rPr lang="en-US" noProof="0" dirty="0">
                <a:cs typeface="MS Gothic" pitchFamily="49" charset="-128"/>
              </a:rPr>
              <a:t>Fiber</a:t>
            </a:r>
          </a:p>
        </p:txBody>
      </p:sp>
      <p:sp>
        <p:nvSpPr>
          <p:cNvPr id="45059" name="Text Placeholder 4"/>
          <p:cNvSpPr>
            <a:spLocks noGrp="1"/>
          </p:cNvSpPr>
          <p:nvPr>
            <p:ph idx="1"/>
          </p:nvPr>
        </p:nvSpPr>
        <p:spPr/>
        <p:txBody>
          <a:bodyPr/>
          <a:lstStyle/>
          <a:p>
            <a:pPr eaLnBrk="1" hangingPunct="1"/>
            <a:r>
              <a:rPr lang="en-US" noProof="0" dirty="0">
                <a:cs typeface="MS Gothic" pitchFamily="49" charset="-128"/>
              </a:rPr>
              <a:t>DSL providers have developed fiber-to-the-node (FTTN) and fiber-to-the-premises (FTTP) services provide Internet and more.</a:t>
            </a:r>
          </a:p>
          <a:p>
            <a:pPr lvl="1" eaLnBrk="1" hangingPunct="1"/>
            <a:r>
              <a:rPr lang="en-US" noProof="0" dirty="0">
                <a:cs typeface="MS Gothic" pitchFamily="49" charset="-128"/>
              </a:rPr>
              <a:t>With FTTN, the fiber connection runs from the provider to a box somewhere in your neighborhood.</a:t>
            </a:r>
          </a:p>
          <a:p>
            <a:pPr lvl="1" eaLnBrk="1" hangingPunct="1"/>
            <a:r>
              <a:rPr lang="en-US" noProof="0" dirty="0">
                <a:cs typeface="MS Gothic" pitchFamily="49" charset="-128"/>
              </a:rPr>
              <a:t>This box is connected to your home or office using normal coaxial or Ethernet cabling.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3"/>
          <p:cNvSpPr>
            <a:spLocks noGrp="1"/>
          </p:cNvSpPr>
          <p:nvPr>
            <p:ph type="title"/>
          </p:nvPr>
        </p:nvSpPr>
        <p:spPr/>
        <p:txBody>
          <a:bodyPr/>
          <a:lstStyle/>
          <a:p>
            <a:r>
              <a:rPr lang="en-US" noProof="0" dirty="0">
                <a:cs typeface="MS Gothic" pitchFamily="49" charset="-128"/>
              </a:rPr>
              <a:t>Fiber </a:t>
            </a:r>
            <a:r>
              <a:rPr lang="en-US" noProof="0" dirty="0"/>
              <a:t>(</a:t>
            </a:r>
            <a:r>
              <a:rPr lang="en-US" i="1" noProof="0" dirty="0"/>
              <a:t>continued</a:t>
            </a:r>
            <a:r>
              <a:rPr lang="en-US" noProof="0" dirty="0"/>
              <a:t>)</a:t>
            </a:r>
          </a:p>
        </p:txBody>
      </p:sp>
      <p:sp>
        <p:nvSpPr>
          <p:cNvPr id="46083" name="Text Placeholder 4"/>
          <p:cNvSpPr>
            <a:spLocks noGrp="1"/>
          </p:cNvSpPr>
          <p:nvPr>
            <p:ph idx="1"/>
          </p:nvPr>
        </p:nvSpPr>
        <p:spPr/>
        <p:txBody>
          <a:bodyPr/>
          <a:lstStyle/>
          <a:p>
            <a:r>
              <a:rPr lang="en-US" noProof="0" dirty="0"/>
              <a:t>FTTP runs from the provider straight to a home or office, using fiber the whole way.</a:t>
            </a:r>
          </a:p>
          <a:p>
            <a:pPr lvl="1"/>
            <a:r>
              <a:rPr lang="en-US" noProof="0" dirty="0"/>
              <a:t>Once inside the home or office, you can use any standard cabling (or wireless) to connect your PCs to the Internet.</a:t>
            </a:r>
          </a:p>
          <a:p>
            <a:pPr lvl="2"/>
            <a:r>
              <a:rPr lang="en-US" noProof="0" dirty="0"/>
              <a:t>One popular FTTN service is AT&amp;T’s U-verse, which generally offers download speeds from 1 to 75 Mbps and upload speeds from 384 Kbps to 8 Mbps.</a:t>
            </a:r>
          </a:p>
          <a:p>
            <a:pPr lvl="2"/>
            <a:r>
              <a:rPr lang="en-US" noProof="0" dirty="0"/>
              <a:t>Verizon’s FiOS service is the most popular and widely available FTTP service in the United States, providing upload and download speeds ranging from 25 Mbps to 500 Mbps.</a:t>
            </a:r>
          </a:p>
          <a:p>
            <a:pPr lvl="2"/>
            <a:endParaRPr lang="en-US" noProof="0" dirty="0"/>
          </a:p>
          <a:p>
            <a:pPr lvl="1"/>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noProof="0" dirty="0">
                <a:cs typeface="MS Gothic" pitchFamily="49" charset="-128"/>
              </a:rPr>
              <a:t>Fiber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47108"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3501" b="-3501"/>
          <a:stretch/>
        </p:blipFill>
        <p:spPr>
          <a:xfrm>
            <a:off x="1143000" y="2362200"/>
            <a:ext cx="6858000" cy="2411815"/>
          </a:xfrm>
        </p:spPr>
      </p:pic>
      <p:sp>
        <p:nvSpPr>
          <p:cNvPr id="47107" name="TextBox 4"/>
          <p:cNvSpPr txBox="1">
            <a:spLocks noChangeArrowheads="1"/>
          </p:cNvSpPr>
          <p:nvPr/>
        </p:nvSpPr>
        <p:spPr bwMode="auto">
          <a:xfrm>
            <a:off x="2901542" y="4891891"/>
            <a:ext cx="3340916"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23.15  U-verse gateway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t>Wi-Fi</a:t>
            </a:r>
          </a:p>
        </p:txBody>
      </p:sp>
      <p:sp>
        <p:nvSpPr>
          <p:cNvPr id="4" name="Content Placeholder 3"/>
          <p:cNvSpPr>
            <a:spLocks noGrp="1"/>
          </p:cNvSpPr>
          <p:nvPr>
            <p:ph idx="1"/>
          </p:nvPr>
        </p:nvSpPr>
        <p:spPr/>
        <p:txBody>
          <a:bodyPr/>
          <a:lstStyle/>
          <a:p>
            <a:r>
              <a:rPr lang="en-US" noProof="0" dirty="0"/>
              <a:t>Wi-Fi (or 802.11 wireless) is so prevalent that it’s the way many of us get to the Internet. </a:t>
            </a:r>
          </a:p>
          <a:p>
            <a:r>
              <a:rPr lang="en-US" noProof="0" dirty="0"/>
              <a:t>Wi-Fi works well as an Internet access option for densely populated areas.</a:t>
            </a:r>
          </a:p>
          <a:p>
            <a:r>
              <a:rPr lang="en-US" noProof="0" dirty="0"/>
              <a:t>Wi-Fi’s short range makes it impractical in areas where it’s not easy to place new access points. </a:t>
            </a:r>
          </a:p>
          <a:p>
            <a:endParaRPr lang="en-US"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5"/>
          <p:cNvSpPr>
            <a:spLocks noGrp="1"/>
          </p:cNvSpPr>
          <p:nvPr>
            <p:ph type="title"/>
          </p:nvPr>
        </p:nvSpPr>
        <p:spPr/>
        <p:txBody>
          <a:bodyPr/>
          <a:lstStyle/>
          <a:p>
            <a:pPr eaLnBrk="1" hangingPunct="1"/>
            <a:r>
              <a:rPr lang="en-US" noProof="0" dirty="0">
                <a:cs typeface="MS Gothic" pitchFamily="49" charset="-128"/>
              </a:rPr>
              <a:t>How the Internet Works</a:t>
            </a:r>
          </a:p>
        </p:txBody>
      </p:sp>
      <p:sp>
        <p:nvSpPr>
          <p:cNvPr id="5123" name="Text Placeholder 6"/>
          <p:cNvSpPr>
            <a:spLocks noGrp="1"/>
          </p:cNvSpPr>
          <p:nvPr>
            <p:ph idx="1"/>
          </p:nvPr>
        </p:nvSpPr>
        <p:spPr/>
        <p:txBody>
          <a:bodyPr/>
          <a:lstStyle/>
          <a:p>
            <a:pPr eaLnBrk="1" hangingPunct="1"/>
            <a:r>
              <a:rPr lang="en-US" noProof="0" dirty="0">
                <a:cs typeface="MS Gothic" pitchFamily="49" charset="-128"/>
              </a:rPr>
              <a:t>Internet Tiers</a:t>
            </a:r>
            <a:endParaRPr lang="en-US" noProof="0" dirty="0"/>
          </a:p>
          <a:p>
            <a:pPr lvl="1" eaLnBrk="1" hangingPunct="1"/>
            <a:r>
              <a:rPr lang="en-US" noProof="0" dirty="0"/>
              <a:t>To keep everything running smoothly, the Internet is broken down into groups called </a:t>
            </a:r>
            <a:r>
              <a:rPr lang="en-US" noProof="0" dirty="0">
                <a:solidFill>
                  <a:srgbClr val="C00000"/>
                </a:solidFill>
              </a:rPr>
              <a:t>tiers</a:t>
            </a:r>
            <a:r>
              <a:rPr lang="en-US" noProof="0" dirty="0"/>
              <a:t>. </a:t>
            </a:r>
            <a:endParaRPr lang="en-US" noProof="0" dirty="0">
              <a:cs typeface="MS Gothic" pitchFamily="49" charset="-128"/>
            </a:endParaRPr>
          </a:p>
          <a:p>
            <a:pPr lvl="1" eaLnBrk="1" hangingPunct="1"/>
            <a:r>
              <a:rPr lang="en-US" noProof="0" dirty="0">
                <a:cs typeface="MS Gothic" pitchFamily="49" charset="-128"/>
              </a:rPr>
              <a:t>Tier 1 (main tier)</a:t>
            </a:r>
          </a:p>
          <a:p>
            <a:pPr lvl="2" eaLnBrk="1" hangingPunct="1"/>
            <a:r>
              <a:rPr lang="en-US" noProof="0" dirty="0">
                <a:cs typeface="MS Gothic" pitchFamily="49" charset="-128"/>
              </a:rPr>
              <a:t>A small number of companies are Tier 1 providers, which own long-distance, high-speed fiber-optic networks called backbones.</a:t>
            </a:r>
          </a:p>
          <a:p>
            <a:pPr lvl="2" eaLnBrk="1" hangingPunct="1"/>
            <a:r>
              <a:rPr lang="en-US" noProof="0" dirty="0">
                <a:cs typeface="MS Gothic" pitchFamily="49" charset="-128"/>
              </a:rPr>
              <a:t>Backbones span the major cities of the earth and interconnect at network access points (NAPs).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title"/>
          </p:nvPr>
        </p:nvSpPr>
        <p:spPr/>
        <p:txBody>
          <a:bodyPr/>
          <a:lstStyle/>
          <a:p>
            <a:r>
              <a:rPr lang="en-US" noProof="0" dirty="0"/>
              <a:t>Cellular</a:t>
            </a:r>
          </a:p>
        </p:txBody>
      </p:sp>
      <p:sp>
        <p:nvSpPr>
          <p:cNvPr id="48131" name="Text Placeholder 4"/>
          <p:cNvSpPr>
            <a:spLocks noGrp="1"/>
          </p:cNvSpPr>
          <p:nvPr>
            <p:ph idx="1"/>
          </p:nvPr>
        </p:nvSpPr>
        <p:spPr/>
        <p:txBody>
          <a:bodyPr/>
          <a:lstStyle/>
          <a:p>
            <a:r>
              <a:rPr lang="en-US" noProof="0" dirty="0"/>
              <a:t>First-generation devices are called 1G, second-generation are 2G, followed by 3G and 4G.</a:t>
            </a:r>
          </a:p>
          <a:p>
            <a:r>
              <a:rPr lang="en-US" noProof="0" dirty="0"/>
              <a:t>The first generation (1G) of cell phone data services was analog and not at all designed to carry packetized data.</a:t>
            </a:r>
          </a:p>
          <a:p>
            <a:r>
              <a:rPr lang="en-US" noProof="0" dirty="0"/>
              <a:t>We’re now well into </a:t>
            </a:r>
            <a:r>
              <a:rPr lang="en-US" dirty="0">
                <a:solidFill>
                  <a:srgbClr val="C00000"/>
                </a:solidFill>
              </a:rPr>
              <a:t>4G</a:t>
            </a:r>
            <a:r>
              <a:rPr lang="en-US" dirty="0"/>
              <a:t> technology</a:t>
            </a:r>
            <a:r>
              <a:rPr lang="en-US" noProof="0" dirty="0"/>
              <a:t>.</a:t>
            </a:r>
          </a:p>
          <a:p>
            <a:pPr lvl="1"/>
            <a:r>
              <a:rPr lang="en-US" noProof="0" dirty="0"/>
              <a:t>Devices and networks using </a:t>
            </a:r>
            <a:r>
              <a:rPr lang="en-US" noProof="0" dirty="0">
                <a:solidFill>
                  <a:srgbClr val="C00000"/>
                </a:solidFill>
              </a:rPr>
              <a:t>Long Term Evolution (LTE)</a:t>
            </a:r>
            <a:r>
              <a:rPr lang="en-US" noProof="0" dirty="0">
                <a:solidFill>
                  <a:srgbClr val="800000"/>
                </a:solidFill>
              </a:rPr>
              <a:t> </a:t>
            </a:r>
            <a:r>
              <a:rPr lang="en-US" noProof="0" dirty="0"/>
              <a:t>technology</a:t>
            </a:r>
          </a:p>
          <a:p>
            <a:pPr lvl="1"/>
            <a:r>
              <a:rPr lang="en-US" dirty="0"/>
              <a:t>Theoretical speeds of up to 300 Mbps download and 75 Mbps upload</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3"/>
          <p:cNvSpPr>
            <a:spLocks noGrp="1"/>
          </p:cNvSpPr>
          <p:nvPr>
            <p:ph type="title"/>
          </p:nvPr>
        </p:nvSpPr>
        <p:spPr/>
        <p:txBody>
          <a:bodyPr/>
          <a:lstStyle/>
          <a:p>
            <a:r>
              <a:rPr lang="en-US" noProof="0" dirty="0"/>
              <a:t>Cellular (</a:t>
            </a:r>
            <a:r>
              <a:rPr lang="en-US" i="1" noProof="0" dirty="0"/>
              <a:t>continued</a:t>
            </a:r>
            <a:r>
              <a:rPr lang="en-US" noProof="0" dirty="0"/>
              <a:t>)</a:t>
            </a:r>
          </a:p>
        </p:txBody>
      </p:sp>
      <p:sp>
        <p:nvSpPr>
          <p:cNvPr id="50179" name="Text Placeholder 4"/>
          <p:cNvSpPr>
            <a:spLocks noGrp="1"/>
          </p:cNvSpPr>
          <p:nvPr>
            <p:ph idx="1"/>
          </p:nvPr>
        </p:nvSpPr>
        <p:spPr/>
        <p:txBody>
          <a:bodyPr/>
          <a:lstStyle/>
          <a:p>
            <a:r>
              <a:rPr lang="en-US" dirty="0"/>
              <a:t>LTE can readily replace wired network technology.</a:t>
            </a:r>
            <a:endParaRPr lang="en-US" noProof="0" dirty="0"/>
          </a:p>
          <a:p>
            <a:pPr lvl="1"/>
            <a:r>
              <a:rPr lang="en-US" noProof="0" dirty="0"/>
              <a:t>You don’t need a physical connection to an </a:t>
            </a:r>
            <a:r>
              <a:rPr lang="en-US" dirty="0"/>
              <a:t>ISP.</a:t>
            </a:r>
          </a:p>
          <a:p>
            <a:pPr lvl="1"/>
            <a:r>
              <a:rPr lang="en-US" noProof="0" dirty="0"/>
              <a:t>You can connect to a wireless </a:t>
            </a:r>
            <a:r>
              <a:rPr lang="en-US" noProof="0" dirty="0">
                <a:solidFill>
                  <a:srgbClr val="C00000"/>
                </a:solidFill>
              </a:rPr>
              <a:t>hotspot</a:t>
            </a:r>
            <a:r>
              <a:rPr lang="en-US" dirty="0"/>
              <a:t>—</a:t>
            </a:r>
            <a:r>
              <a:rPr lang="en-US" noProof="0" dirty="0"/>
              <a:t>a device that connects via cellular and enables other devices to access the Internet. </a:t>
            </a:r>
          </a:p>
          <a:p>
            <a:pPr lvl="1"/>
            <a:endParaRPr lang="en-US" noProof="0" dirty="0"/>
          </a:p>
          <a:p>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3"/>
          <p:cNvSpPr>
            <a:spLocks noGrp="1"/>
          </p:cNvSpPr>
          <p:nvPr>
            <p:ph type="title"/>
          </p:nvPr>
        </p:nvSpPr>
        <p:spPr/>
        <p:txBody>
          <a:bodyPr/>
          <a:lstStyle/>
          <a:p>
            <a:r>
              <a:rPr lang="en-US" noProof="0" dirty="0"/>
              <a:t>Satellite</a:t>
            </a:r>
          </a:p>
        </p:txBody>
      </p:sp>
      <p:sp>
        <p:nvSpPr>
          <p:cNvPr id="51203" name="Text Placeholder 4"/>
          <p:cNvSpPr>
            <a:spLocks noGrp="1"/>
          </p:cNvSpPr>
          <p:nvPr>
            <p:ph idx="1"/>
          </p:nvPr>
        </p:nvSpPr>
        <p:spPr/>
        <p:txBody>
          <a:bodyPr/>
          <a:lstStyle/>
          <a:p>
            <a:r>
              <a:rPr lang="en-US" noProof="0" dirty="0">
                <a:solidFill>
                  <a:srgbClr val="C00000"/>
                </a:solidFill>
              </a:rPr>
              <a:t>Satellite</a:t>
            </a:r>
            <a:r>
              <a:rPr lang="en-US" noProof="0" dirty="0">
                <a:solidFill>
                  <a:srgbClr val="800000"/>
                </a:solidFill>
              </a:rPr>
              <a:t> </a:t>
            </a:r>
            <a:r>
              <a:rPr lang="en-US" noProof="0" dirty="0"/>
              <a:t>connections to the Internet get the data beamed to a satellite dish.</a:t>
            </a:r>
          </a:p>
          <a:p>
            <a:r>
              <a:rPr lang="en-US" noProof="0" dirty="0"/>
              <a:t>A receiver handles the flow of data, and sends the data through an Ethernet cable to the NIC in your computer. </a:t>
            </a:r>
          </a:p>
          <a:p>
            <a:r>
              <a:rPr lang="en-US" noProof="0" dirty="0"/>
              <a:t>The distance the signal must travel creates a small delay called the </a:t>
            </a:r>
            <a:r>
              <a:rPr lang="en-US" noProof="0" dirty="0">
                <a:solidFill>
                  <a:srgbClr val="C00000"/>
                </a:solidFill>
              </a:rPr>
              <a:t>satellite latency</a:t>
            </a:r>
            <a:r>
              <a:rPr lang="en-US" noProof="0" dirty="0"/>
              <a:t>.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3"/>
          <p:cNvSpPr>
            <a:spLocks noGrp="1"/>
          </p:cNvSpPr>
          <p:nvPr>
            <p:ph type="title"/>
          </p:nvPr>
        </p:nvSpPr>
        <p:spPr/>
        <p:txBody>
          <a:bodyPr/>
          <a:lstStyle/>
          <a:p>
            <a:r>
              <a:rPr lang="en-US" noProof="0" dirty="0"/>
              <a:t>Satellite (</a:t>
            </a:r>
            <a:r>
              <a:rPr lang="en-US" i="1" noProof="0" dirty="0"/>
              <a:t>continued</a:t>
            </a:r>
            <a:r>
              <a:rPr lang="en-US" noProof="0" dirty="0"/>
              <a:t>)</a:t>
            </a:r>
          </a:p>
        </p:txBody>
      </p:sp>
      <p:sp>
        <p:nvSpPr>
          <p:cNvPr id="51203" name="Text Placeholder 4"/>
          <p:cNvSpPr>
            <a:spLocks noGrp="1"/>
          </p:cNvSpPr>
          <p:nvPr>
            <p:ph idx="1"/>
          </p:nvPr>
        </p:nvSpPr>
        <p:spPr/>
        <p:txBody>
          <a:bodyPr/>
          <a:lstStyle/>
          <a:p>
            <a:r>
              <a:rPr lang="en-US" dirty="0"/>
              <a:t>Satellite connection involves a dish with line-of-sight to the satellite.</a:t>
            </a:r>
          </a:p>
          <a:p>
            <a:r>
              <a:rPr lang="en-US" dirty="0"/>
              <a:t>A coax cable runs from the dish to your satellite modem.</a:t>
            </a:r>
          </a:p>
          <a:p>
            <a:r>
              <a:rPr lang="en-US" noProof="0" dirty="0"/>
              <a:t>The satellite modem has an RJ-45 connection, which you connect directly to your computer or to a router. </a:t>
            </a:r>
          </a:p>
          <a:p>
            <a:pPr lvl="1"/>
            <a:endParaRPr lang="en-US" noProof="0" dirty="0"/>
          </a:p>
          <a:p>
            <a:pPr lvl="1"/>
            <a:endParaRPr lang="en-US" noProof="0" dirty="0"/>
          </a:p>
        </p:txBody>
      </p:sp>
    </p:spTree>
    <p:extLst>
      <p:ext uri="{BB962C8B-B14F-4D97-AF65-F5344CB8AC3E}">
        <p14:creationId xmlns:p14="http://schemas.microsoft.com/office/powerpoint/2010/main" val="421687260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noProof="0" dirty="0"/>
              <a:t>Connection to the Internet</a:t>
            </a:r>
          </a:p>
        </p:txBody>
      </p:sp>
      <p:sp>
        <p:nvSpPr>
          <p:cNvPr id="52227" name="Content Placeholder 2"/>
          <p:cNvSpPr>
            <a:spLocks noGrp="1"/>
          </p:cNvSpPr>
          <p:nvPr>
            <p:ph idx="1"/>
          </p:nvPr>
        </p:nvSpPr>
        <p:spPr>
          <a:xfrm>
            <a:off x="457200" y="1066800"/>
            <a:ext cx="8228013" cy="5334000"/>
          </a:xfrm>
        </p:spPr>
        <p:txBody>
          <a:bodyPr/>
          <a:lstStyle/>
          <a:p>
            <a:r>
              <a:rPr lang="en-US" noProof="0" dirty="0"/>
              <a:t>The two choices for your Internet connection are:</a:t>
            </a:r>
          </a:p>
          <a:p>
            <a:pPr lvl="1"/>
            <a:r>
              <a:rPr lang="en-US" noProof="0" dirty="0"/>
              <a:t>Connecting a single computer</a:t>
            </a:r>
          </a:p>
          <a:p>
            <a:pPr lvl="1"/>
            <a:r>
              <a:rPr lang="en-US" noProof="0" dirty="0"/>
              <a:t>Connecting a network of computers </a:t>
            </a:r>
          </a:p>
          <a:p>
            <a:r>
              <a:rPr lang="en-US" noProof="0" dirty="0"/>
              <a:t>All home routers use a technology called </a:t>
            </a:r>
            <a:r>
              <a:rPr lang="en-US" noProof="0" dirty="0">
                <a:solidFill>
                  <a:srgbClr val="C00000"/>
                </a:solidFill>
              </a:rPr>
              <a:t>Network Address Translation (NAT)</a:t>
            </a:r>
            <a:r>
              <a:rPr lang="en-US" noProof="0" dirty="0"/>
              <a:t>:</a:t>
            </a:r>
          </a:p>
          <a:p>
            <a:pPr lvl="1"/>
            <a:r>
              <a:rPr lang="en-US" noProof="0" dirty="0"/>
              <a:t>NAT presents an entire LAN of computers to the Internet as a single machine by showing only your public IP address.</a:t>
            </a:r>
          </a:p>
          <a:p>
            <a:pPr lvl="1"/>
            <a:r>
              <a:rPr lang="en-US" dirty="0"/>
              <a:t>NAT acts as a firewall, protecting your internal  network from probing or malicious users.</a:t>
            </a:r>
            <a:endParaRPr lang="en-US" noProof="0" dirty="0"/>
          </a:p>
          <a:p>
            <a:pPr lvl="2"/>
            <a:endParaRPr lang="en-US" noProof="0" dirty="0"/>
          </a:p>
          <a:p>
            <a:endParaRPr lang="en-US" noProof="0" dirty="0"/>
          </a:p>
          <a:p>
            <a:endParaRPr lang="en-US" noProof="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noProof="0" dirty="0"/>
              <a:t>Basic Router Configuration</a:t>
            </a:r>
          </a:p>
        </p:txBody>
      </p:sp>
      <p:pic>
        <p:nvPicPr>
          <p:cNvPr id="56324"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l="-3990" r="-3990"/>
          <a:stretch>
            <a:fillRect/>
          </a:stretch>
        </p:blipFill>
        <p:spPr>
          <a:xfrm>
            <a:off x="1280795" y="1413276"/>
            <a:ext cx="6582411" cy="4267200"/>
          </a:xfrm>
        </p:spPr>
      </p:pic>
      <p:sp>
        <p:nvSpPr>
          <p:cNvPr id="56323" name="TextBox 4"/>
          <p:cNvSpPr txBox="1">
            <a:spLocks noChangeArrowheads="1"/>
          </p:cNvSpPr>
          <p:nvPr/>
        </p:nvSpPr>
        <p:spPr bwMode="auto">
          <a:xfrm>
            <a:off x="1560618" y="5756676"/>
            <a:ext cx="6022765"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23.19  Router asking for user name and password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noProof="0" dirty="0">
                <a:cs typeface="MS Gothic" pitchFamily="49" charset="-128"/>
              </a:rPr>
              <a:t>Basic Router Configuration (</a:t>
            </a:r>
            <a:r>
              <a:rPr lang="en-US" i="1" noProof="0" dirty="0">
                <a:cs typeface="MS Gothic" pitchFamily="49" charset="-128"/>
              </a:rPr>
              <a:t>continued</a:t>
            </a:r>
            <a:r>
              <a:rPr lang="en-US" noProof="0" dirty="0">
                <a:cs typeface="MS Gothic" pitchFamily="49" charset="-128"/>
              </a:rPr>
              <a:t>)</a:t>
            </a:r>
          </a:p>
        </p:txBody>
      </p:sp>
      <p:sp>
        <p:nvSpPr>
          <p:cNvPr id="57347" name="TextBox 4"/>
          <p:cNvSpPr txBox="1">
            <a:spLocks noChangeArrowheads="1"/>
          </p:cNvSpPr>
          <p:nvPr/>
        </p:nvSpPr>
        <p:spPr bwMode="auto">
          <a:xfrm>
            <a:off x="990600" y="5562600"/>
            <a:ext cx="3027562"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23.20  Configuration home page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67200" y="1440873"/>
            <a:ext cx="3869739" cy="485648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cs typeface="MS Gothic" pitchFamily="49" charset="-128"/>
              </a:rPr>
              <a:t>Basic Router Configuration (</a:t>
            </a:r>
            <a:r>
              <a:rPr lang="en-US" i="1" noProof="0" dirty="0">
                <a:cs typeface="MS Gothic" pitchFamily="49" charset="-128"/>
              </a:rPr>
              <a:t>continued</a:t>
            </a:r>
            <a:r>
              <a:rPr lang="en-US" noProof="0" dirty="0">
                <a:cs typeface="MS Gothic" pitchFamily="49" charset="-128"/>
              </a:rPr>
              <a:t>)</a:t>
            </a:r>
            <a:endParaRPr lang="en-US" noProof="0" dirty="0"/>
          </a:p>
        </p:txBody>
      </p:sp>
      <p:sp>
        <p:nvSpPr>
          <p:cNvPr id="4" name="Content Placeholder 3"/>
          <p:cNvSpPr>
            <a:spLocks noGrp="1"/>
          </p:cNvSpPr>
          <p:nvPr>
            <p:ph idx="1"/>
          </p:nvPr>
        </p:nvSpPr>
        <p:spPr/>
        <p:txBody>
          <a:bodyPr/>
          <a:lstStyle/>
          <a:p>
            <a:r>
              <a:rPr lang="en-US" noProof="0" dirty="0"/>
              <a:t>Changing user name and password</a:t>
            </a:r>
          </a:p>
          <a:p>
            <a:pPr lvl="1"/>
            <a:r>
              <a:rPr lang="en-US" noProof="0" dirty="0"/>
              <a:t>One of the first changes to your router after you have it working is to change the user name and password to something other than the default.</a:t>
            </a:r>
          </a:p>
          <a:p>
            <a:pPr lvl="2"/>
            <a:r>
              <a:rPr lang="en-US" noProof="0" dirty="0"/>
              <a:t>Especially important if open wireless is turned on</a:t>
            </a:r>
          </a:p>
          <a:p>
            <a:r>
              <a:rPr lang="en-US" noProof="0" dirty="0"/>
              <a:t>Setting static IP address</a:t>
            </a:r>
          </a:p>
          <a:p>
            <a:pPr lvl="1"/>
            <a:r>
              <a:rPr lang="en-US" noProof="0" dirty="0"/>
              <a:t>Most ISPs enable you to order a static IP (for an extra monthly charge). </a:t>
            </a:r>
          </a:p>
          <a:p>
            <a:pPr lvl="1"/>
            <a:endParaRPr lang="en-US" noProof="0" dirty="0"/>
          </a:p>
          <a:p>
            <a:pPr lvl="1"/>
            <a:endParaRPr lang="en-US" noProof="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cs typeface="MS Gothic" pitchFamily="49" charset="-128"/>
              </a:rPr>
              <a:t>Basic Router Configuration (</a:t>
            </a:r>
            <a:r>
              <a:rPr lang="en-US" i="1" noProof="0" dirty="0">
                <a:cs typeface="MS Gothic" pitchFamily="49" charset="-128"/>
              </a:rPr>
              <a:t>continued</a:t>
            </a:r>
            <a:r>
              <a:rPr lang="en-US" noProof="0" dirty="0">
                <a:cs typeface="MS Gothic" pitchFamily="49" charset="-128"/>
              </a:rPr>
              <a:t>)</a:t>
            </a:r>
            <a:endParaRPr lang="en-US" noProof="0" dirty="0"/>
          </a:p>
        </p:txBody>
      </p:sp>
      <p:sp>
        <p:nvSpPr>
          <p:cNvPr id="6" name="TextBox 5"/>
          <p:cNvSpPr txBox="1"/>
          <p:nvPr/>
        </p:nvSpPr>
        <p:spPr>
          <a:xfrm>
            <a:off x="2358218" y="5173090"/>
            <a:ext cx="4427564" cy="339324"/>
          </a:xfrm>
          <a:prstGeom prst="rect">
            <a:avLst/>
          </a:prstGeom>
          <a:noFill/>
        </p:spPr>
        <p:txBody>
          <a:bodyPr wrap="none" rtlCol="0">
            <a:spAutoFit/>
          </a:bodyPr>
          <a:lstStyle/>
          <a:p>
            <a:pPr algn="ctr"/>
            <a:r>
              <a:rPr lang="en-US" dirty="0">
                <a:solidFill>
                  <a:schemeClr val="tx1"/>
                </a:solidFill>
              </a:rPr>
              <a:t>Figure 23.22  Entering a static IP address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9364" y="1981200"/>
            <a:ext cx="5685273" cy="306324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r>
              <a:rPr lang="en-US" noProof="0" dirty="0">
                <a:cs typeface="MS Gothic" pitchFamily="49" charset="-128"/>
              </a:rPr>
              <a:t>Basic Router Configuration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sp>
        <p:nvSpPr>
          <p:cNvPr id="62467" name="Content Placeholder 2"/>
          <p:cNvSpPr>
            <a:spLocks noGrp="1"/>
          </p:cNvSpPr>
          <p:nvPr>
            <p:ph idx="1"/>
          </p:nvPr>
        </p:nvSpPr>
        <p:spPr/>
        <p:txBody>
          <a:bodyPr/>
          <a:lstStyle/>
          <a:p>
            <a:pPr eaLnBrk="1" hangingPunct="1"/>
            <a:r>
              <a:rPr lang="en-US" noProof="0" dirty="0">
                <a:cs typeface="MS Gothic" pitchFamily="49" charset="-128"/>
              </a:rPr>
              <a:t>Updating firmware</a:t>
            </a:r>
          </a:p>
          <a:p>
            <a:pPr lvl="1"/>
            <a:r>
              <a:rPr lang="en-US" noProof="0" dirty="0"/>
              <a:t>Router manufacturers release “firmware updates” and make them available either through the router’s administration interface or on their Web sites for easy download. </a:t>
            </a:r>
          </a:p>
          <a:p>
            <a:pPr lvl="1"/>
            <a:r>
              <a:rPr lang="en-US" noProof="0" dirty="0"/>
              <a:t>A firmware update gone bad can </a:t>
            </a:r>
            <a:r>
              <a:rPr lang="en-US" i="1" noProof="0" dirty="0"/>
              <a:t>brick </a:t>
            </a:r>
            <a:r>
              <a:rPr lang="en-US" noProof="0" dirty="0"/>
              <a:t>your router, that is</a:t>
            </a:r>
            <a:r>
              <a:rPr lang="en-US" dirty="0"/>
              <a:t>, render the hardware inoperable</a:t>
            </a:r>
            <a:r>
              <a:rPr lang="en-US" noProof="0" dirty="0"/>
              <a:t>. </a:t>
            </a:r>
          </a:p>
          <a:p>
            <a:pPr lvl="1"/>
            <a:endParaRPr lang="en-US"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noProof="0" dirty="0">
                <a:cs typeface="MS Gothic" pitchFamily="49" charset="-128"/>
              </a:rPr>
              <a:t>Internet Tiers (</a:t>
            </a:r>
            <a:r>
              <a:rPr lang="en-US" i="1" noProof="0" dirty="0">
                <a:cs typeface="MS Gothic" pitchFamily="49" charset="-128"/>
              </a:rPr>
              <a:t>continued</a:t>
            </a:r>
            <a:r>
              <a:rPr lang="en-US" noProof="0" dirty="0">
                <a:cs typeface="MS Gothic" pitchFamily="49" charset="-128"/>
              </a:rPr>
              <a:t>)</a:t>
            </a:r>
          </a:p>
        </p:txBody>
      </p:sp>
      <p:pic>
        <p:nvPicPr>
          <p:cNvPr id="6147"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8027" b="-8027"/>
          <a:stretch>
            <a:fillRect/>
          </a:stretch>
        </p:blipFill>
        <p:spPr>
          <a:xfrm>
            <a:off x="990600" y="1219200"/>
            <a:ext cx="7239000" cy="4692849"/>
          </a:xfrm>
        </p:spPr>
      </p:pic>
      <p:sp>
        <p:nvSpPr>
          <p:cNvPr id="6148" name="TextBox 4"/>
          <p:cNvSpPr txBox="1">
            <a:spLocks noChangeArrowheads="1"/>
          </p:cNvSpPr>
          <p:nvPr/>
        </p:nvSpPr>
        <p:spPr bwMode="auto">
          <a:xfrm>
            <a:off x="2471549" y="5795963"/>
            <a:ext cx="4200902" cy="339324"/>
          </a:xfrm>
          <a:prstGeom prst="rect">
            <a:avLst/>
          </a:prstGeom>
          <a:noFill/>
          <a:ln w="9525">
            <a:noFill/>
            <a:miter lim="800000"/>
            <a:headEnd/>
            <a:tailEnd/>
          </a:ln>
        </p:spPr>
        <p:txBody>
          <a:bodyPr wrap="none">
            <a:prstTxWarp prst="textNoShape">
              <a:avLst/>
            </a:prstTxWarp>
            <a:spAutoFit/>
          </a:bodyPr>
          <a:lstStyle/>
          <a:p>
            <a:pPr algn="ctr"/>
            <a:r>
              <a:rPr lang="fr-FR" dirty="0">
                <a:solidFill>
                  <a:schemeClr val="tx1"/>
                </a:solidFill>
              </a:rPr>
              <a:t>Figure 23.1  Internet Tier 1 connections</a:t>
            </a:r>
            <a:endParaRPr lang="en-US" dirty="0">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r>
              <a:rPr lang="en-US" noProof="0" dirty="0">
                <a:cs typeface="MS Gothic" pitchFamily="49" charset="-128"/>
              </a:rPr>
              <a:t>Internet Application Protocols</a:t>
            </a:r>
          </a:p>
        </p:txBody>
      </p:sp>
      <p:sp>
        <p:nvSpPr>
          <p:cNvPr id="67587" name="Content Placeholder 2"/>
          <p:cNvSpPr>
            <a:spLocks noGrp="1"/>
          </p:cNvSpPr>
          <p:nvPr>
            <p:ph idx="1"/>
          </p:nvPr>
        </p:nvSpPr>
        <p:spPr/>
        <p:txBody>
          <a:bodyPr/>
          <a:lstStyle/>
          <a:p>
            <a:pPr eaLnBrk="1" hangingPunct="1"/>
            <a:r>
              <a:rPr lang="en-US" noProof="0" dirty="0"/>
              <a:t>To surf the Web, you need an application called a </a:t>
            </a:r>
            <a:r>
              <a:rPr lang="en-US" noProof="0" dirty="0">
                <a:solidFill>
                  <a:srgbClr val="C00000"/>
                </a:solidFill>
              </a:rPr>
              <a:t>Web browser</a:t>
            </a:r>
            <a:r>
              <a:rPr lang="en-US" noProof="0" dirty="0"/>
              <a:t>,</a:t>
            </a:r>
            <a:r>
              <a:rPr lang="en-US" b="1" noProof="0" dirty="0"/>
              <a:t> </a:t>
            </a:r>
            <a:r>
              <a:rPr lang="en-US" noProof="0" dirty="0"/>
              <a:t>such as Mozilla Firefox, Google Chrome, or Microsoft Edge. </a:t>
            </a:r>
          </a:p>
          <a:p>
            <a:pPr eaLnBrk="1" hangingPunct="1"/>
            <a:r>
              <a:rPr lang="en-US" noProof="0" dirty="0"/>
              <a:t>All Web browsers use the </a:t>
            </a:r>
            <a:r>
              <a:rPr lang="en-US" noProof="0" dirty="0">
                <a:solidFill>
                  <a:srgbClr val="C00000"/>
                </a:solidFill>
              </a:rPr>
              <a:t>Hypertext Transfer Protocol (HTTP)</a:t>
            </a:r>
            <a:r>
              <a:rPr lang="en-US" noProof="0" dirty="0"/>
              <a:t>. </a:t>
            </a:r>
          </a:p>
          <a:p>
            <a:pPr eaLnBrk="1" hangingPunct="1"/>
            <a:r>
              <a:rPr lang="en-US" noProof="0" dirty="0"/>
              <a:t>There are methods for encrypting information, the most common being </a:t>
            </a:r>
            <a:r>
              <a:rPr lang="en-US" noProof="0" dirty="0">
                <a:solidFill>
                  <a:srgbClr val="C00000"/>
                </a:solidFill>
              </a:rPr>
              <a:t>Hypertext Transfer Protocol Secure (HTTPS)</a:t>
            </a:r>
            <a:r>
              <a:rPr lang="en-US" noProof="0" dirty="0"/>
              <a:t>. </a:t>
            </a:r>
          </a:p>
          <a:p>
            <a:pPr lvl="1" eaLnBrk="1" hangingPunct="1"/>
            <a:r>
              <a:rPr lang="en-US" noProof="0" dirty="0"/>
              <a:t>Uses port 443</a:t>
            </a:r>
          </a:p>
          <a:p>
            <a:pPr lvl="1" eaLnBrk="1" hangingPunct="1"/>
            <a:endParaRPr lang="en-US" noProof="0" dirty="0"/>
          </a:p>
          <a:p>
            <a:pPr lvl="1" eaLnBrk="1" hangingPunct="1"/>
            <a:endParaRPr lang="en-US" noProof="0" dirty="0">
              <a:cs typeface="MS Gothic" pitchFamily="49" charset="-128"/>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cs typeface="MS Gothic" pitchFamily="49" charset="-128"/>
              </a:rPr>
              <a:t>Internet Application Protocols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graphicFrame>
        <p:nvGraphicFramePr>
          <p:cNvPr id="6" name="Table 5"/>
          <p:cNvGraphicFramePr>
            <a:graphicFrameLocks noGrp="1"/>
          </p:cNvGraphicFramePr>
          <p:nvPr>
            <p:extLst>
              <p:ext uri="{D42A27DB-BD31-4B8C-83A1-F6EECF244321}">
                <p14:modId xmlns:p14="http://schemas.microsoft.com/office/powerpoint/2010/main" val="2793486834"/>
              </p:ext>
            </p:extLst>
          </p:nvPr>
        </p:nvGraphicFramePr>
        <p:xfrm>
          <a:off x="609600" y="1447800"/>
          <a:ext cx="7810500" cy="4585893"/>
        </p:xfrm>
        <a:graphic>
          <a:graphicData uri="http://schemas.openxmlformats.org/drawingml/2006/table">
            <a:tbl>
              <a:tblPr firstRow="1" firstCol="1" bandRow="1">
                <a:solidFill>
                  <a:srgbClr val="F4EFC1"/>
                </a:solidFill>
              </a:tblPr>
              <a:tblGrid>
                <a:gridCol w="1409700">
                  <a:extLst>
                    <a:ext uri="{9D8B030D-6E8A-4147-A177-3AD203B41FA5}">
                      <a16:colId xmlns="" xmlns:a16="http://schemas.microsoft.com/office/drawing/2014/main" val="20000"/>
                    </a:ext>
                  </a:extLst>
                </a:gridCol>
                <a:gridCol w="1181100">
                  <a:extLst>
                    <a:ext uri="{9D8B030D-6E8A-4147-A177-3AD203B41FA5}">
                      <a16:colId xmlns="" xmlns:a16="http://schemas.microsoft.com/office/drawing/2014/main" val="20001"/>
                    </a:ext>
                  </a:extLst>
                </a:gridCol>
                <a:gridCol w="3352800">
                  <a:extLst>
                    <a:ext uri="{9D8B030D-6E8A-4147-A177-3AD203B41FA5}">
                      <a16:colId xmlns="" xmlns:a16="http://schemas.microsoft.com/office/drawing/2014/main" val="20002"/>
                    </a:ext>
                  </a:extLst>
                </a:gridCol>
                <a:gridCol w="1866900">
                  <a:extLst>
                    <a:ext uri="{9D8B030D-6E8A-4147-A177-3AD203B41FA5}">
                      <a16:colId xmlns="" xmlns:a16="http://schemas.microsoft.com/office/drawing/2014/main" val="20003"/>
                    </a:ext>
                  </a:extLst>
                </a:gridCol>
              </a:tblGrid>
              <a:tr h="351165">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23.1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3">
                  <a:txBody>
                    <a:bodyPr/>
                    <a:lstStyle/>
                    <a:p>
                      <a:pPr marL="0" marR="0" indent="0">
                        <a:lnSpc>
                          <a:spcPct val="115000"/>
                        </a:lnSpc>
                        <a:spcBef>
                          <a:spcPts val="0"/>
                        </a:spcBef>
                        <a:spcAft>
                          <a:spcPts val="600"/>
                        </a:spcAft>
                      </a:pPr>
                      <a:r>
                        <a:rPr lang="en-US" altLang="en-US" sz="2000" b="1" dirty="0">
                          <a:latin typeface="Calibri" panose="020F0502020204030204" pitchFamily="34" charset="0"/>
                        </a:rPr>
                        <a:t>Application Protocol Port Numbers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0835">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Application Protocol</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Function</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Port Number</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8100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HTTP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Web Pages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80</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HTTPS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Secure Web pages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44.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33463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FTP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File transfer</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20, 21</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30480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SFTP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Secure file transfer</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370332">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IMAP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Incoming e-mail</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143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22860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POP3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Incoming e-mail</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110</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SMTP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Outgoing e-mail</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25</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Telnet</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Terminal emulation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9"/>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SSH</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Encrypted terminal emulation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0"/>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RDP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Remote Desktop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3389</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1"/>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SIP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Voice over IP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5060</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2"/>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cs typeface="MS Gothic" pitchFamily="49" charset="-128"/>
              </a:rPr>
              <a:t>Internet Application Protocols (</a:t>
            </a:r>
            <a:r>
              <a:rPr lang="en-US" i="1" noProof="0" dirty="0">
                <a:cs typeface="MS Gothic" pitchFamily="49" charset="-128"/>
              </a:rPr>
              <a:t>continued</a:t>
            </a:r>
            <a:r>
              <a:rPr lang="en-US" noProof="0" dirty="0">
                <a:cs typeface="MS Gothic" pitchFamily="49" charset="-128"/>
              </a:rPr>
              <a:t>)</a:t>
            </a:r>
            <a:endParaRPr lang="en-US" noProof="0" dirty="0"/>
          </a:p>
        </p:txBody>
      </p:sp>
      <p:graphicFrame>
        <p:nvGraphicFramePr>
          <p:cNvPr id="4" name="Table 3"/>
          <p:cNvGraphicFramePr>
            <a:graphicFrameLocks noGrp="1"/>
          </p:cNvGraphicFramePr>
          <p:nvPr>
            <p:extLst>
              <p:ext uri="{D42A27DB-BD31-4B8C-83A1-F6EECF244321}">
                <p14:modId xmlns:p14="http://schemas.microsoft.com/office/powerpoint/2010/main" val="1020227860"/>
              </p:ext>
            </p:extLst>
          </p:nvPr>
        </p:nvGraphicFramePr>
        <p:xfrm>
          <a:off x="228600" y="1989054"/>
          <a:ext cx="8686800" cy="3421146"/>
        </p:xfrm>
        <a:graphic>
          <a:graphicData uri="http://schemas.openxmlformats.org/drawingml/2006/table">
            <a:tbl>
              <a:tblPr firstRow="1" firstCol="1" bandRow="1">
                <a:solidFill>
                  <a:srgbClr val="F4EFC1"/>
                </a:solidFill>
              </a:tblPr>
              <a:tblGrid>
                <a:gridCol w="1409700">
                  <a:extLst>
                    <a:ext uri="{9D8B030D-6E8A-4147-A177-3AD203B41FA5}">
                      <a16:colId xmlns="" xmlns:a16="http://schemas.microsoft.com/office/drawing/2014/main" val="20000"/>
                    </a:ext>
                  </a:extLst>
                </a:gridCol>
                <a:gridCol w="342900">
                  <a:extLst>
                    <a:ext uri="{9D8B030D-6E8A-4147-A177-3AD203B41FA5}">
                      <a16:colId xmlns="" xmlns:a16="http://schemas.microsoft.com/office/drawing/2014/main" val="20001"/>
                    </a:ext>
                  </a:extLst>
                </a:gridCol>
                <a:gridCol w="403860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4"/>
                    </a:ext>
                  </a:extLst>
                </a:gridCol>
                <a:gridCol w="1676400">
                  <a:extLst>
                    <a:ext uri="{9D8B030D-6E8A-4147-A177-3AD203B41FA5}">
                      <a16:colId xmlns="" xmlns:a16="http://schemas.microsoft.com/office/drawing/2014/main" val="20003"/>
                    </a:ext>
                  </a:extLst>
                </a:gridCol>
              </a:tblGrid>
              <a:tr h="351165">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a:t>
                      </a:r>
                      <a:r>
                        <a:rPr lang="en-US" sz="2000" b="1" kern="1200" dirty="0" smtClean="0">
                          <a:solidFill>
                            <a:schemeClr val="bg1"/>
                          </a:solidFill>
                          <a:latin typeface="Calibri" panose="020F0502020204030204" pitchFamily="34" charset="0"/>
                          <a:ea typeface="+mn-ea"/>
                          <a:cs typeface="+mn-cs"/>
                        </a:rPr>
                        <a:t>23.2</a:t>
                      </a:r>
                      <a:endParaRPr lang="en-US" sz="2000" b="1" kern="1200" dirty="0">
                        <a:solidFill>
                          <a:schemeClr val="bg1"/>
                        </a:solidFill>
                        <a:latin typeface="Calibri" panose="020F0502020204030204" pitchFamily="34" charset="0"/>
                        <a:ea typeface="+mn-ea"/>
                        <a:cs typeface="+mn-cs"/>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4">
                  <a:txBody>
                    <a:bodyPr/>
                    <a:lstStyle/>
                    <a:p>
                      <a:pPr marL="0" marR="0" indent="0">
                        <a:lnSpc>
                          <a:spcPct val="115000"/>
                        </a:lnSpc>
                        <a:spcBef>
                          <a:spcPts val="0"/>
                        </a:spcBef>
                        <a:spcAft>
                          <a:spcPts val="600"/>
                        </a:spcAft>
                      </a:pPr>
                      <a:r>
                        <a:rPr lang="en-US" altLang="en-US" sz="2000" b="1" dirty="0" smtClean="0">
                          <a:latin typeface="Calibri" panose="020F0502020204030204" pitchFamily="34" charset="0"/>
                        </a:rPr>
                        <a:t>Utility Protocol </a:t>
                      </a:r>
                      <a:r>
                        <a:rPr lang="en-US" altLang="en-US" sz="2000" b="1" dirty="0">
                          <a:latin typeface="Calibri" panose="020F0502020204030204" pitchFamily="34" charset="0"/>
                        </a:rPr>
                        <a:t>Port Numbers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0835">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Utility Protocol</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Function</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Port Number</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47472">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DNS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Allows the use of DNS naming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UDP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53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DHCP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Automatic IP addressing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UDP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67, 68</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27432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LDAP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Querying directories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TCP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389</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347472">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SNMP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Remote management of network devices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UDP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161</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274320">
                <a:tc rowSpan="2"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SMB</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hMerge="1">
                  <a:txBody>
                    <a:bodyPr/>
                    <a:lstStyle/>
                    <a:p>
                      <a:endParaRPr lang="en-US"/>
                    </a:p>
                  </a:txBody>
                  <a:tcPr/>
                </a:tc>
                <a:tc row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Windows naming/folder sharing; also CIFS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TCP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445</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274320">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UDP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137. 138. 139</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27432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AFP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Mac OS X file services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TCP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548</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9"/>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SLP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Services discovery protocol</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15000"/>
                        </a:lnSpc>
                        <a:spcBef>
                          <a:spcPts val="0"/>
                        </a:spcBef>
                        <a:spcAft>
                          <a:spcPts val="600"/>
                        </a:spcAft>
                        <a:buClrTx/>
                        <a:buSzTx/>
                        <a:buFontTx/>
                        <a:buNone/>
                        <a:tabLst/>
                        <a:defRPr/>
                      </a:pPr>
                      <a:r>
                        <a:rPr lang="en-US" sz="1800" kern="1200" noProof="0" dirty="0">
                          <a:solidFill>
                            <a:schemeClr val="tx1"/>
                          </a:solidFill>
                          <a:effectLst/>
                          <a:latin typeface="Calibri" panose="020F0502020204030204" pitchFamily="34" charset="0"/>
                          <a:ea typeface="Times New Roman"/>
                          <a:cs typeface="+mn-cs"/>
                        </a:rPr>
                        <a:t>TCP/UDP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solidFill>
                      <a:srgbClr val="F4EFC1"/>
                    </a:solidFill>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Times New Roman"/>
                          <a:cs typeface="+mn-cs"/>
                        </a:rPr>
                        <a:t>427</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3"/>
          <p:cNvSpPr>
            <a:spLocks noGrp="1"/>
          </p:cNvSpPr>
          <p:nvPr>
            <p:ph type="title"/>
          </p:nvPr>
        </p:nvSpPr>
        <p:spPr/>
        <p:txBody>
          <a:bodyPr/>
          <a:lstStyle/>
          <a:p>
            <a:r>
              <a:rPr lang="en-US" noProof="0" dirty="0"/>
              <a:t>The World Wide Web</a:t>
            </a:r>
          </a:p>
        </p:txBody>
      </p:sp>
      <p:sp>
        <p:nvSpPr>
          <p:cNvPr id="73731" name="Text Placeholder 4"/>
          <p:cNvSpPr>
            <a:spLocks noGrp="1"/>
          </p:cNvSpPr>
          <p:nvPr>
            <p:ph idx="1"/>
          </p:nvPr>
        </p:nvSpPr>
        <p:spPr/>
        <p:txBody>
          <a:bodyPr/>
          <a:lstStyle/>
          <a:p>
            <a:r>
              <a:rPr lang="en-US" noProof="0" dirty="0"/>
              <a:t>The World Wide Web (Web) provides a graphical face for the Internet.</a:t>
            </a:r>
          </a:p>
          <a:p>
            <a:pPr lvl="1"/>
            <a:r>
              <a:rPr lang="en-US" noProof="0" dirty="0"/>
              <a:t>Web servers house Web sites.</a:t>
            </a:r>
          </a:p>
          <a:p>
            <a:pPr lvl="1"/>
            <a:r>
              <a:rPr lang="en-US" noProof="0" dirty="0"/>
              <a:t>Using a Web browser, you can click a link on a Web page and be instantly transported to anywhere in the world.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Configuring Internet Explorer</a:t>
            </a:r>
          </a:p>
        </p:txBody>
      </p:sp>
      <p:sp>
        <p:nvSpPr>
          <p:cNvPr id="3" name="Content Placeholder 2"/>
          <p:cNvSpPr>
            <a:spLocks noGrp="1"/>
          </p:cNvSpPr>
          <p:nvPr>
            <p:ph idx="1"/>
          </p:nvPr>
        </p:nvSpPr>
        <p:spPr/>
        <p:txBody>
          <a:bodyPr/>
          <a:lstStyle/>
          <a:p>
            <a:r>
              <a:rPr lang="en-US" noProof="0" dirty="0"/>
              <a:t>Web browsers are highly configurable. </a:t>
            </a:r>
          </a:p>
          <a:p>
            <a:pPr lvl="1"/>
            <a:r>
              <a:rPr lang="en-US" noProof="0" dirty="0"/>
              <a:t>Can set the default font size, choose whether to display graphics, and adjust several other settings</a:t>
            </a:r>
            <a:endParaRPr lang="en-US" dirty="0"/>
          </a:p>
          <a:p>
            <a:r>
              <a:rPr lang="en-US" noProof="0" dirty="0"/>
              <a:t>Internet Explorer (IE) comes with Windows versions up to 8.1.</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Configuring Internet Explorer (</a:t>
            </a:r>
            <a:r>
              <a:rPr lang="en-US" i="1" noProof="0" dirty="0"/>
              <a:t>continued</a:t>
            </a:r>
            <a:r>
              <a:rPr lang="en-US" noProof="0" dirty="0"/>
              <a:t>)</a:t>
            </a:r>
          </a:p>
        </p:txBody>
      </p:sp>
      <p:sp>
        <p:nvSpPr>
          <p:cNvPr id="3" name="Content Placeholder 2"/>
          <p:cNvSpPr>
            <a:spLocks noGrp="1"/>
          </p:cNvSpPr>
          <p:nvPr>
            <p:ph idx="1"/>
          </p:nvPr>
        </p:nvSpPr>
        <p:spPr/>
        <p:txBody>
          <a:bodyPr/>
          <a:lstStyle/>
          <a:p>
            <a:r>
              <a:rPr lang="en-US" dirty="0"/>
              <a:t>Internet Options applet displays the Internet Properties window to allow changes.</a:t>
            </a:r>
          </a:p>
          <a:p>
            <a:pPr lvl="1"/>
            <a:r>
              <a:rPr lang="en-US" dirty="0"/>
              <a:t>The General tab includes settings to control the most basic features of Internet Explorer: the home page, tab management, your browsing history, searching, and other appearance controls.</a:t>
            </a:r>
          </a:p>
          <a:p>
            <a:pPr lvl="1"/>
            <a:r>
              <a:rPr lang="en-US" dirty="0"/>
              <a:t>The Security tab enables you to set Internet Explorer’s security level for a particular zone, such as the Internet, your local intranet, trusted sites, and restricted sites.</a:t>
            </a:r>
          </a:p>
          <a:p>
            <a:pPr lvl="1"/>
            <a:r>
              <a:rPr lang="en-US" dirty="0"/>
              <a:t>The Privacy tab has settings for privacy matters.</a:t>
            </a:r>
          </a:p>
        </p:txBody>
      </p:sp>
    </p:spTree>
    <p:extLst>
      <p:ext uri="{BB962C8B-B14F-4D97-AF65-F5344CB8AC3E}">
        <p14:creationId xmlns:p14="http://schemas.microsoft.com/office/powerpoint/2010/main" val="272215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t>Configuring Internet Explorer (</a:t>
            </a:r>
            <a:r>
              <a:rPr lang="en-US" i="1" noProof="0" dirty="0"/>
              <a:t>continued</a:t>
            </a:r>
            <a:r>
              <a:rPr lang="en-US" noProof="0" dirty="0"/>
              <a:t>)</a:t>
            </a:r>
          </a:p>
        </p:txBody>
      </p:sp>
      <p:sp>
        <p:nvSpPr>
          <p:cNvPr id="6" name="TextBox 5"/>
          <p:cNvSpPr txBox="1"/>
          <p:nvPr/>
        </p:nvSpPr>
        <p:spPr>
          <a:xfrm>
            <a:off x="2599758" y="5876420"/>
            <a:ext cx="3944484" cy="339324"/>
          </a:xfrm>
          <a:prstGeom prst="rect">
            <a:avLst/>
          </a:prstGeom>
          <a:noFill/>
        </p:spPr>
        <p:txBody>
          <a:bodyPr wrap="none" rtlCol="0">
            <a:spAutoFit/>
          </a:bodyPr>
          <a:lstStyle/>
          <a:p>
            <a:r>
              <a:rPr lang="en-US" dirty="0">
                <a:solidFill>
                  <a:schemeClr val="tx1"/>
                </a:solidFill>
              </a:rPr>
              <a:t>Figure 23.26  Internet Options applet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80485" y="1447800"/>
            <a:ext cx="3383030" cy="4307099"/>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t>Configuring Internet Explorer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4" name="Content Placeholder 3"/>
          <p:cNvSpPr>
            <a:spLocks noGrp="1"/>
          </p:cNvSpPr>
          <p:nvPr>
            <p:ph idx="1"/>
          </p:nvPr>
        </p:nvSpPr>
        <p:spPr/>
        <p:txBody>
          <a:bodyPr/>
          <a:lstStyle/>
          <a:p>
            <a:r>
              <a:rPr lang="en-US" noProof="0" dirty="0"/>
              <a:t>The Content tab controls what your browser will and will not display.</a:t>
            </a:r>
          </a:p>
          <a:p>
            <a:pPr lvl="1"/>
            <a:r>
              <a:rPr lang="en-US" noProof="0" dirty="0"/>
              <a:t>Settings enable you to gate access to insecure or objectionable sites—called </a:t>
            </a:r>
            <a:r>
              <a:rPr lang="en-US" noProof="0" dirty="0">
                <a:solidFill>
                  <a:srgbClr val="C00000"/>
                </a:solidFill>
              </a:rPr>
              <a:t>content filtering</a:t>
            </a:r>
            <a:r>
              <a:rPr lang="en-US" dirty="0"/>
              <a:t>.</a:t>
            </a:r>
          </a:p>
          <a:p>
            <a:pPr lvl="2"/>
            <a:r>
              <a:rPr lang="en-US" noProof="0" dirty="0"/>
              <a:t>Uses certificates and a parental-control tool called Family Safety</a:t>
            </a:r>
          </a:p>
          <a:p>
            <a:pPr lvl="1"/>
            <a:r>
              <a:rPr lang="en-US" noProof="0" dirty="0"/>
              <a:t>System administrators restrict Web, game, and app usage (by rating system and exception lists) and control when an account can log in. </a:t>
            </a:r>
          </a:p>
          <a:p>
            <a:pPr lvl="1"/>
            <a:r>
              <a:rPr lang="en-US" dirty="0"/>
              <a:t>Many corporations use software called a </a:t>
            </a:r>
            <a:r>
              <a:rPr lang="en-US" dirty="0">
                <a:solidFill>
                  <a:srgbClr val="C00000"/>
                </a:solidFill>
              </a:rPr>
              <a:t>proxy server</a:t>
            </a:r>
            <a:r>
              <a:rPr lang="en-US" dirty="0"/>
              <a:t> to filter employee Internet access.</a:t>
            </a:r>
            <a:endParaRPr lang="en-US" noProof="0" dirty="0"/>
          </a:p>
          <a:p>
            <a:endParaRPr lang="en-US" noProof="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noProof="0" dirty="0"/>
              <a:t>Configuring Internet Explorer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75779" name="Content Placeholder 2"/>
          <p:cNvSpPr>
            <a:spLocks noGrp="1"/>
          </p:cNvSpPr>
          <p:nvPr>
            <p:ph idx="1"/>
          </p:nvPr>
        </p:nvSpPr>
        <p:spPr/>
        <p:txBody>
          <a:bodyPr/>
          <a:lstStyle/>
          <a:p>
            <a:r>
              <a:rPr lang="en-US" noProof="0" dirty="0"/>
              <a:t>The Programs tab contains settings for:</a:t>
            </a:r>
          </a:p>
          <a:p>
            <a:pPr lvl="1"/>
            <a:r>
              <a:rPr lang="en-US" noProof="0" dirty="0"/>
              <a:t>Your default Web browser</a:t>
            </a:r>
          </a:p>
          <a:p>
            <a:pPr lvl="1"/>
            <a:r>
              <a:rPr lang="en-US" dirty="0"/>
              <a:t>Any add-ons such as Java</a:t>
            </a:r>
          </a:p>
          <a:p>
            <a:pPr lvl="1"/>
            <a:r>
              <a:rPr lang="en-US" noProof="0" dirty="0"/>
              <a:t>How other programs deal with HTML files and e-mail messages</a:t>
            </a:r>
          </a:p>
          <a:p>
            <a:r>
              <a:rPr lang="en-US" noProof="0" dirty="0"/>
              <a:t>The Advanced tab provides settings for advanced options including accessibility, browsing, international, and security settings.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noProof="0" dirty="0"/>
              <a:t>Configuring Other Web Browsers</a:t>
            </a:r>
          </a:p>
        </p:txBody>
      </p:sp>
      <p:sp>
        <p:nvSpPr>
          <p:cNvPr id="80899" name="Content Placeholder 2"/>
          <p:cNvSpPr>
            <a:spLocks noGrp="1"/>
          </p:cNvSpPr>
          <p:nvPr>
            <p:ph idx="1"/>
          </p:nvPr>
        </p:nvSpPr>
        <p:spPr/>
        <p:txBody>
          <a:bodyPr/>
          <a:lstStyle/>
          <a:p>
            <a:r>
              <a:rPr lang="en-US" noProof="0" dirty="0"/>
              <a:t>Microsoft Edge is available in Windows 8.1 and later.</a:t>
            </a:r>
          </a:p>
          <a:p>
            <a:r>
              <a:rPr lang="en-US" noProof="0" dirty="0"/>
              <a:t>Mozilla Firefox and Google Chrome allow you to control their settings much like you do in Internet Explorer.</a:t>
            </a:r>
          </a:p>
          <a:p>
            <a:pPr lvl="1"/>
            <a:r>
              <a:rPr lang="en-US" noProof="0" dirty="0"/>
              <a:t>However, you won’t find an applet tucked away in Control Panel. </a:t>
            </a:r>
          </a:p>
          <a:p>
            <a:pPr lvl="1"/>
            <a:endParaRPr lang="en-US" noProof="0" dirty="0"/>
          </a:p>
          <a:p>
            <a:endParaRPr lang="en-US" noProof="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5"/>
          <p:cNvSpPr>
            <a:spLocks noGrp="1"/>
          </p:cNvSpPr>
          <p:nvPr>
            <p:ph type="title"/>
          </p:nvPr>
        </p:nvSpPr>
        <p:spPr/>
        <p:txBody>
          <a:bodyPr/>
          <a:lstStyle/>
          <a:p>
            <a:pPr eaLnBrk="1" hangingPunct="1"/>
            <a:r>
              <a:rPr lang="en-US" noProof="0" dirty="0">
                <a:cs typeface="MS Gothic" pitchFamily="49" charset="-128"/>
              </a:rPr>
              <a:t>Internet Tiers (</a:t>
            </a:r>
            <a:r>
              <a:rPr lang="en-US" i="1" noProof="0" dirty="0">
                <a:cs typeface="MS Gothic" pitchFamily="49" charset="-128"/>
              </a:rPr>
              <a:t>continued</a:t>
            </a:r>
            <a:r>
              <a:rPr lang="en-US" noProof="0" dirty="0">
                <a:cs typeface="MS Gothic" pitchFamily="49" charset="-128"/>
              </a:rPr>
              <a:t>)</a:t>
            </a:r>
          </a:p>
        </p:txBody>
      </p:sp>
      <p:sp>
        <p:nvSpPr>
          <p:cNvPr id="7171" name="Text Placeholder 6"/>
          <p:cNvSpPr>
            <a:spLocks noGrp="1"/>
          </p:cNvSpPr>
          <p:nvPr>
            <p:ph idx="1"/>
          </p:nvPr>
        </p:nvSpPr>
        <p:spPr/>
        <p:txBody>
          <a:bodyPr/>
          <a:lstStyle/>
          <a:p>
            <a:pPr eaLnBrk="1" hangingPunct="1"/>
            <a:r>
              <a:rPr lang="en-US" noProof="0" dirty="0">
                <a:cs typeface="MS Gothic" pitchFamily="49" charset="-128"/>
              </a:rPr>
              <a:t>Tier 2</a:t>
            </a:r>
          </a:p>
          <a:p>
            <a:pPr lvl="1" eaLnBrk="1" hangingPunct="1"/>
            <a:r>
              <a:rPr lang="en-US" noProof="0" dirty="0">
                <a:cs typeface="MS Gothic" pitchFamily="49" charset="-128"/>
              </a:rPr>
              <a:t>Smaller regional networks</a:t>
            </a:r>
          </a:p>
          <a:p>
            <a:pPr eaLnBrk="1" hangingPunct="1"/>
            <a:r>
              <a:rPr lang="en-US" noProof="0" dirty="0">
                <a:cs typeface="MS Gothic" pitchFamily="49" charset="-128"/>
              </a:rPr>
              <a:t>Tier 3</a:t>
            </a:r>
          </a:p>
          <a:p>
            <a:pPr lvl="1" eaLnBrk="1" hangingPunct="1"/>
            <a:r>
              <a:rPr lang="en-US" noProof="0" dirty="0">
                <a:cs typeface="MS Gothic" pitchFamily="49" charset="-128"/>
              </a:rPr>
              <a:t>Even more regional networks</a:t>
            </a:r>
          </a:p>
          <a:p>
            <a:pPr eaLnBrk="1" hangingPunct="1"/>
            <a:r>
              <a:rPr lang="en-US" noProof="0" dirty="0">
                <a:cs typeface="MS Gothic" pitchFamily="49" charset="-128"/>
              </a:rPr>
              <a:t>Built-in redundancy</a:t>
            </a:r>
          </a:p>
          <a:p>
            <a:pPr lvl="1" eaLnBrk="1" hangingPunct="1"/>
            <a:r>
              <a:rPr lang="en-US" noProof="0" dirty="0">
                <a:cs typeface="MS Gothic" pitchFamily="49" charset="-128"/>
              </a:rPr>
              <a:t>Backbone routers connect to more than one other backbone router.</a:t>
            </a:r>
          </a:p>
          <a:p>
            <a:pPr lvl="2" eaLnBrk="1" hangingPunct="1"/>
            <a:r>
              <a:rPr lang="en-US" noProof="0" dirty="0">
                <a:cs typeface="MS Gothic" pitchFamily="49" charset="-128"/>
              </a:rPr>
              <a:t>Decentralized and interwoven nature of the Internet</a:t>
            </a:r>
          </a:p>
          <a:p>
            <a:pPr lvl="2" eaLnBrk="1" hangingPunct="1"/>
            <a:r>
              <a:rPr lang="en-US" noProof="0" dirty="0">
                <a:cs typeface="MS Gothic" pitchFamily="49" charset="-128"/>
              </a:rPr>
              <a:t>Alternative pathways for data if one or more of the routers fail</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noProof="0" dirty="0"/>
              <a:t>Configuring Other Web Browsers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sp>
        <p:nvSpPr>
          <p:cNvPr id="81923" name="TextBox 4"/>
          <p:cNvSpPr txBox="1">
            <a:spLocks noChangeArrowheads="1"/>
          </p:cNvSpPr>
          <p:nvPr/>
        </p:nvSpPr>
        <p:spPr bwMode="auto">
          <a:xfrm>
            <a:off x="2593728" y="5985276"/>
            <a:ext cx="3956544" cy="339324"/>
          </a:xfrm>
          <a:prstGeom prst="rect">
            <a:avLst/>
          </a:prstGeom>
          <a:noFill/>
          <a:ln w="9525">
            <a:noFill/>
            <a:miter lim="800000"/>
            <a:headEnd/>
            <a:tailEnd/>
          </a:ln>
        </p:spPr>
        <p:txBody>
          <a:bodyPr wrap="none">
            <a:prstTxWarp prst="textNoShape">
              <a:avLst/>
            </a:prstTxWarp>
            <a:spAutoFit/>
          </a:bodyPr>
          <a:lstStyle/>
          <a:p>
            <a:pPr algn="ctr"/>
            <a:r>
              <a:rPr lang="fr-FR" dirty="0">
                <a:solidFill>
                  <a:schemeClr val="tx1"/>
                </a:solidFill>
              </a:rPr>
              <a:t>Figure 23.29  Mozilla Firefox Options</a:t>
            </a:r>
            <a:endParaRPr 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7899" y="1295400"/>
            <a:ext cx="4268203" cy="4541873"/>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r>
              <a:rPr lang="en-US" noProof="0" dirty="0"/>
              <a:t>Configuring Other Web Browsers </a:t>
            </a:r>
            <a:r>
              <a:rPr lang="en-US" noProof="0" dirty="0">
                <a:cs typeface="MS Gothic" pitchFamily="49" charset="-128"/>
              </a:rPr>
              <a:t>(</a:t>
            </a:r>
            <a:r>
              <a:rPr lang="en-US" i="1" noProof="0" dirty="0">
                <a:cs typeface="MS Gothic" pitchFamily="49" charset="-128"/>
              </a:rPr>
              <a:t>continued</a:t>
            </a:r>
            <a:r>
              <a:rPr lang="en-US" noProof="0" dirty="0">
                <a:cs typeface="MS Gothic" pitchFamily="49" charset="-128"/>
              </a:rPr>
              <a:t>)</a:t>
            </a:r>
          </a:p>
        </p:txBody>
      </p:sp>
      <p:sp>
        <p:nvSpPr>
          <p:cNvPr id="82947" name="TextBox 4"/>
          <p:cNvSpPr txBox="1">
            <a:spLocks noChangeArrowheads="1"/>
          </p:cNvSpPr>
          <p:nvPr/>
        </p:nvSpPr>
        <p:spPr bwMode="auto">
          <a:xfrm>
            <a:off x="2522945" y="6054551"/>
            <a:ext cx="4098110" cy="33932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23.30  Google Chrome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56824" y="1247900"/>
            <a:ext cx="4230352" cy="470916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3"/>
          <p:cNvSpPr>
            <a:spLocks noGrp="1"/>
          </p:cNvSpPr>
          <p:nvPr>
            <p:ph type="title"/>
          </p:nvPr>
        </p:nvSpPr>
        <p:spPr/>
        <p:txBody>
          <a:bodyPr/>
          <a:lstStyle/>
          <a:p>
            <a:r>
              <a:rPr lang="en-US" noProof="0" dirty="0"/>
              <a:t>E-mail</a:t>
            </a:r>
          </a:p>
        </p:txBody>
      </p:sp>
      <p:sp>
        <p:nvSpPr>
          <p:cNvPr id="83971" name="Text Placeholder 4"/>
          <p:cNvSpPr>
            <a:spLocks noGrp="1"/>
          </p:cNvSpPr>
          <p:nvPr>
            <p:ph idx="1"/>
          </p:nvPr>
        </p:nvSpPr>
        <p:spPr/>
        <p:txBody>
          <a:bodyPr/>
          <a:lstStyle/>
          <a:p>
            <a:r>
              <a:rPr lang="en-US" noProof="0" dirty="0"/>
              <a:t>Corporate/ISP solutions </a:t>
            </a:r>
          </a:p>
          <a:p>
            <a:pPr lvl="1"/>
            <a:r>
              <a:rPr lang="en-US" noProof="0" dirty="0"/>
              <a:t>Set up your client software to match the settings of the e-mail server software.</a:t>
            </a:r>
          </a:p>
          <a:p>
            <a:pPr lvl="2"/>
            <a:r>
              <a:rPr lang="en-US" noProof="0" dirty="0"/>
              <a:t>The most popular client by far is Microsoft Outlook.</a:t>
            </a:r>
          </a:p>
          <a:p>
            <a:pPr lvl="1"/>
            <a:r>
              <a:rPr lang="en-US" noProof="0" dirty="0"/>
              <a:t>You’ll need the names of the </a:t>
            </a:r>
            <a:r>
              <a:rPr lang="en-US" noProof="0" dirty="0">
                <a:solidFill>
                  <a:srgbClr val="C00000"/>
                </a:solidFill>
              </a:rPr>
              <a:t>Post Office Protocol version 3 (POP3)</a:t>
            </a:r>
            <a:r>
              <a:rPr lang="en-US" b="1" noProof="0" dirty="0">
                <a:solidFill>
                  <a:srgbClr val="C00000"/>
                </a:solidFill>
              </a:rPr>
              <a:t> </a:t>
            </a:r>
            <a:r>
              <a:rPr lang="en-US" noProof="0" dirty="0"/>
              <a:t>or </a:t>
            </a:r>
            <a:r>
              <a:rPr lang="en-US" noProof="0" dirty="0">
                <a:solidFill>
                  <a:srgbClr val="C00000"/>
                </a:solidFill>
              </a:rPr>
              <a:t>Internet Message Access Protocol version 4 (IMAP4) </a:t>
            </a:r>
            <a:r>
              <a:rPr lang="en-US" noProof="0" dirty="0"/>
              <a:t>server and the </a:t>
            </a:r>
            <a:r>
              <a:rPr lang="en-US" noProof="0" dirty="0">
                <a:solidFill>
                  <a:srgbClr val="C00000"/>
                </a:solidFill>
              </a:rPr>
              <a:t>Simple Mail Transfer Protocol (SMTP)</a:t>
            </a:r>
            <a:r>
              <a:rPr lang="en-US" b="1" noProof="0" dirty="0">
                <a:solidFill>
                  <a:srgbClr val="C00000"/>
                </a:solidFill>
              </a:rPr>
              <a:t> </a:t>
            </a:r>
            <a:r>
              <a:rPr lang="en-US" noProof="0" dirty="0"/>
              <a:t>server. </a:t>
            </a:r>
          </a:p>
          <a:p>
            <a:pPr lvl="1"/>
            <a:r>
              <a:rPr lang="en-US" noProof="0" dirty="0"/>
              <a:t>Use ping to determine the IP address for the device.</a:t>
            </a:r>
          </a:p>
          <a:p>
            <a:pPr lvl="1"/>
            <a:endParaRPr lang="en-US" noProof="0" dirty="0"/>
          </a:p>
          <a:p>
            <a:pPr lvl="1"/>
            <a:endParaRPr lang="en-US" noProof="0" dirty="0"/>
          </a:p>
          <a:p>
            <a:pPr lvl="1"/>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en-US" noProof="0" dirty="0">
                <a:cs typeface="MS Gothic" pitchFamily="49" charset="-128"/>
              </a:rPr>
              <a:t>E-mail (</a:t>
            </a:r>
            <a:r>
              <a:rPr lang="en-US" i="1" noProof="0" dirty="0">
                <a:cs typeface="MS Gothic" pitchFamily="49" charset="-128"/>
              </a:rPr>
              <a:t>continued</a:t>
            </a:r>
            <a:r>
              <a:rPr lang="en-US" noProof="0" dirty="0">
                <a:cs typeface="MS Gothic" pitchFamily="49" charset="-128"/>
              </a:rPr>
              <a:t>)</a:t>
            </a:r>
          </a:p>
        </p:txBody>
      </p:sp>
      <p:sp>
        <p:nvSpPr>
          <p:cNvPr id="84995" name="TextBox 4"/>
          <p:cNvSpPr txBox="1">
            <a:spLocks noChangeArrowheads="1"/>
          </p:cNvSpPr>
          <p:nvPr/>
        </p:nvSpPr>
        <p:spPr bwMode="auto">
          <a:xfrm>
            <a:off x="762000" y="5257800"/>
            <a:ext cx="7332243"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23.31  Adding an account with the Mail applet in Control Panel</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71700" y="1688374"/>
            <a:ext cx="4800600" cy="3481251"/>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noProof="0" dirty="0">
                <a:cs typeface="MS Gothic" pitchFamily="49" charset="-128"/>
              </a:rPr>
              <a:t>E-mail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8602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78857" y="1564575"/>
            <a:ext cx="4586287" cy="4033838"/>
          </a:xfrm>
        </p:spPr>
      </p:pic>
      <p:sp>
        <p:nvSpPr>
          <p:cNvPr id="86019" name="TextBox 4"/>
          <p:cNvSpPr txBox="1">
            <a:spLocks noChangeArrowheads="1"/>
          </p:cNvSpPr>
          <p:nvPr/>
        </p:nvSpPr>
        <p:spPr bwMode="auto">
          <a:xfrm>
            <a:off x="786630" y="5703125"/>
            <a:ext cx="7570740"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23.33  Adding POP3 and SMTP information in Windows Live Mail</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eaLnBrk="1" hangingPunct="1"/>
            <a:r>
              <a:rPr lang="en-US" noProof="0" dirty="0">
                <a:cs typeface="MS Gothic" pitchFamily="49" charset="-128"/>
              </a:rPr>
              <a:t>E-mail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87044" name="Content Placeholder 2"/>
          <p:cNvPicPr>
            <a:picLocks noGrp="1" noChangeAspect="1"/>
          </p:cNvPicPr>
          <p:nvPr>
            <p:ph idx="4294967295"/>
          </p:nvPr>
        </p:nvPicPr>
        <p:blipFill>
          <a:blip r:embed="rId2"/>
          <a:srcRect/>
          <a:stretch>
            <a:fillRect/>
          </a:stretch>
        </p:blipFill>
        <p:spPr>
          <a:xfrm>
            <a:off x="826294" y="2044647"/>
            <a:ext cx="7491412" cy="2801938"/>
          </a:xfrm>
        </p:spPr>
      </p:pic>
      <p:sp>
        <p:nvSpPr>
          <p:cNvPr id="87043" name="TextBox 4"/>
          <p:cNvSpPr txBox="1">
            <a:spLocks noChangeArrowheads="1"/>
          </p:cNvSpPr>
          <p:nvPr/>
        </p:nvSpPr>
        <p:spPr bwMode="auto">
          <a:xfrm>
            <a:off x="1774318" y="4953000"/>
            <a:ext cx="5595364"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23.34  Using ping to determine the IP address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eaLnBrk="1" hangingPunct="1"/>
            <a:r>
              <a:rPr lang="en-US" noProof="0" dirty="0">
                <a:cs typeface="MS Gothic" pitchFamily="49" charset="-128"/>
              </a:rPr>
              <a:t>E-mail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8806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78856" y="1524000"/>
            <a:ext cx="4586288" cy="4033838"/>
          </a:xfrm>
        </p:spPr>
      </p:pic>
      <p:sp>
        <p:nvSpPr>
          <p:cNvPr id="88067" name="TextBox 4"/>
          <p:cNvSpPr txBox="1">
            <a:spLocks noChangeArrowheads="1"/>
          </p:cNvSpPr>
          <p:nvPr/>
        </p:nvSpPr>
        <p:spPr bwMode="auto">
          <a:xfrm>
            <a:off x="1070832" y="5662675"/>
            <a:ext cx="7002337"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23.35  Entering IP addresses into POP3 and SMTP settings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cs typeface="MS Gothic" pitchFamily="49" charset="-128"/>
              </a:rPr>
              <a:t>E-mail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Integrated solutions</a:t>
            </a:r>
          </a:p>
          <a:p>
            <a:pPr lvl="1"/>
            <a:r>
              <a:rPr lang="en-US" noProof="0" dirty="0"/>
              <a:t>All mobile devices have an integrated e-mail client, fully configured to work within the mobile ecosystem.</a:t>
            </a:r>
          </a:p>
          <a:p>
            <a:r>
              <a:rPr lang="en-US" noProof="0" dirty="0"/>
              <a:t>Web mail</a:t>
            </a:r>
          </a:p>
          <a:p>
            <a:pPr lvl="1"/>
            <a:r>
              <a:rPr lang="en-US" noProof="0" dirty="0"/>
              <a:t>Popular Web-based e-mail options include:</a:t>
            </a:r>
          </a:p>
          <a:p>
            <a:pPr lvl="2"/>
            <a:r>
              <a:rPr lang="en-US" noProof="0" dirty="0"/>
              <a:t>Yahoo! Mail, Gmail from Google, and Outlook.com from Microsoft</a:t>
            </a:r>
          </a:p>
          <a:p>
            <a:r>
              <a:rPr lang="en-US" noProof="0" dirty="0"/>
              <a:t>Unified internet accounts</a:t>
            </a:r>
          </a:p>
          <a:p>
            <a:pPr lvl="1"/>
            <a:r>
              <a:rPr lang="en-US" noProof="0" dirty="0"/>
              <a:t>Microsoft calls this feature </a:t>
            </a:r>
            <a:r>
              <a:rPr lang="en-US" i="1" noProof="0" dirty="0"/>
              <a:t>Live sign in. </a:t>
            </a:r>
            <a:endParaRPr lang="en-US" noProof="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cs typeface="MS Gothic" pitchFamily="49" charset="-128"/>
              </a:rPr>
              <a:t>E-mail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6" name="TextBox 5"/>
          <p:cNvSpPr txBox="1"/>
          <p:nvPr/>
        </p:nvSpPr>
        <p:spPr>
          <a:xfrm>
            <a:off x="2833864" y="5375676"/>
            <a:ext cx="3476273" cy="333296"/>
          </a:xfrm>
          <a:prstGeom prst="rect">
            <a:avLst/>
          </a:prstGeom>
          <a:noFill/>
        </p:spPr>
        <p:txBody>
          <a:bodyPr wrap="none" rtlCol="0">
            <a:spAutoFit/>
          </a:bodyPr>
          <a:lstStyle/>
          <a:p>
            <a:pPr algn="ctr"/>
            <a:r>
              <a:rPr lang="en-US" dirty="0">
                <a:solidFill>
                  <a:schemeClr val="tx1"/>
                </a:solidFill>
              </a:rPr>
              <a:t>Figure 23.38  Web-based e-mail</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5362" y="1651686"/>
            <a:ext cx="4893276" cy="3554627"/>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4"/>
          <p:cNvSpPr>
            <a:spLocks noGrp="1"/>
          </p:cNvSpPr>
          <p:nvPr>
            <p:ph type="title"/>
          </p:nvPr>
        </p:nvSpPr>
        <p:spPr/>
        <p:txBody>
          <a:bodyPr/>
          <a:lstStyle/>
          <a:p>
            <a:r>
              <a:rPr lang="en-US" noProof="0" dirty="0"/>
              <a:t>FTP</a:t>
            </a:r>
          </a:p>
        </p:txBody>
      </p:sp>
      <p:sp>
        <p:nvSpPr>
          <p:cNvPr id="89091" name="Text Placeholder 5"/>
          <p:cNvSpPr>
            <a:spLocks noGrp="1"/>
          </p:cNvSpPr>
          <p:nvPr>
            <p:ph idx="1"/>
          </p:nvPr>
        </p:nvSpPr>
        <p:spPr/>
        <p:txBody>
          <a:bodyPr/>
          <a:lstStyle/>
          <a:p>
            <a:r>
              <a:rPr lang="en-US" noProof="0" dirty="0">
                <a:solidFill>
                  <a:srgbClr val="C00000"/>
                </a:solidFill>
              </a:rPr>
              <a:t>File transfer protocol (FTP)</a:t>
            </a:r>
            <a:r>
              <a:rPr lang="en-US" noProof="0" dirty="0"/>
              <a:t>, using ports 20 and 21, is a great way to share files between systems. </a:t>
            </a:r>
          </a:p>
          <a:p>
            <a:pPr lvl="1"/>
            <a:r>
              <a:rPr lang="en-US" dirty="0"/>
              <a:t>FTP server software exists for most operating systems.</a:t>
            </a:r>
          </a:p>
          <a:p>
            <a:pPr lvl="1"/>
            <a:r>
              <a:rPr lang="en-US" dirty="0"/>
              <a:t>To access an FTP site, you must use an FTP client such as FileZilla.</a:t>
            </a:r>
          </a:p>
          <a:p>
            <a:pPr lvl="1"/>
            <a:r>
              <a:rPr lang="en-US" noProof="0" dirty="0"/>
              <a:t>FTP requires logon.</a:t>
            </a:r>
          </a:p>
          <a:p>
            <a:pPr lvl="2"/>
            <a:r>
              <a:rPr lang="en-US" noProof="0" dirty="0"/>
              <a:t>A Web browser will assume you want to log on as “anonymous,” which works fine for public FTP sites.</a:t>
            </a:r>
          </a:p>
          <a:p>
            <a:pPr lvl="2"/>
            <a:r>
              <a:rPr lang="en-US" dirty="0"/>
              <a:t>User name and password are sent in clear text</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noProof="0" dirty="0">
                <a:cs typeface="MS Gothic" pitchFamily="49" charset="-128"/>
              </a:rPr>
              <a:t>Internet Tiers (</a:t>
            </a:r>
            <a:r>
              <a:rPr lang="en-US" i="1" noProof="0" dirty="0">
                <a:cs typeface="MS Gothic" pitchFamily="49" charset="-128"/>
              </a:rPr>
              <a:t>continued</a:t>
            </a:r>
            <a:r>
              <a:rPr lang="en-US" noProof="0" dirty="0">
                <a:cs typeface="MS Gothic" pitchFamily="49" charset="-128"/>
              </a:rPr>
              <a:t>)</a:t>
            </a:r>
          </a:p>
        </p:txBody>
      </p:sp>
      <p:pic>
        <p:nvPicPr>
          <p:cNvPr id="8196"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t="-8027" b="-8027"/>
          <a:stretch>
            <a:fillRect/>
          </a:stretch>
        </p:blipFill>
        <p:spPr>
          <a:xfrm>
            <a:off x="1143000" y="1295400"/>
            <a:ext cx="7086600" cy="4594052"/>
          </a:xfrm>
        </p:spPr>
      </p:pic>
      <p:sp>
        <p:nvSpPr>
          <p:cNvPr id="8195" name="TextBox 4"/>
          <p:cNvSpPr txBox="1">
            <a:spLocks noChangeArrowheads="1"/>
          </p:cNvSpPr>
          <p:nvPr/>
        </p:nvSpPr>
        <p:spPr bwMode="auto">
          <a:xfrm>
            <a:off x="1701958" y="5909076"/>
            <a:ext cx="5740085"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23.2  Message traveling from Houston to NYC</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eaLnBrk="1" hangingPunct="1"/>
            <a:r>
              <a:rPr lang="en-US" noProof="0" dirty="0">
                <a:cs typeface="MS Gothic" pitchFamily="49" charset="-128"/>
              </a:rPr>
              <a:t>FTP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sp>
        <p:nvSpPr>
          <p:cNvPr id="90115" name="TextBox 4"/>
          <p:cNvSpPr txBox="1">
            <a:spLocks noChangeArrowheads="1"/>
          </p:cNvSpPr>
          <p:nvPr/>
        </p:nvSpPr>
        <p:spPr bwMode="auto">
          <a:xfrm>
            <a:off x="2056885" y="5451876"/>
            <a:ext cx="5030231"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23.40  Accessing an FTP site in Firefox</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2597" y="1799289"/>
            <a:ext cx="4878805" cy="3495174"/>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itle 1"/>
          <p:cNvSpPr>
            <a:spLocks noGrp="1"/>
          </p:cNvSpPr>
          <p:nvPr>
            <p:ph type="title"/>
          </p:nvPr>
        </p:nvSpPr>
        <p:spPr/>
        <p:txBody>
          <a:bodyPr/>
          <a:lstStyle/>
          <a:p>
            <a:pPr eaLnBrk="1" hangingPunct="1"/>
            <a:r>
              <a:rPr lang="en-US" noProof="0" dirty="0">
                <a:cs typeface="MS Gothic" pitchFamily="49" charset="-128"/>
              </a:rPr>
              <a:t>Telnet and SSH</a:t>
            </a:r>
          </a:p>
        </p:txBody>
      </p:sp>
      <p:sp>
        <p:nvSpPr>
          <p:cNvPr id="92162" name="Content Placeholder 4"/>
          <p:cNvSpPr>
            <a:spLocks noGrp="1"/>
          </p:cNvSpPr>
          <p:nvPr>
            <p:ph idx="1"/>
          </p:nvPr>
        </p:nvSpPr>
        <p:spPr/>
        <p:txBody>
          <a:bodyPr/>
          <a:lstStyle/>
          <a:p>
            <a:pPr eaLnBrk="1" hangingPunct="1"/>
            <a:r>
              <a:rPr lang="en-US" noProof="0" dirty="0">
                <a:solidFill>
                  <a:srgbClr val="C00000"/>
                </a:solidFill>
              </a:rPr>
              <a:t>Telnet</a:t>
            </a:r>
            <a:r>
              <a:rPr lang="en-US" noProof="0" dirty="0">
                <a:solidFill>
                  <a:srgbClr val="800000"/>
                </a:solidFill>
              </a:rPr>
              <a:t> </a:t>
            </a:r>
            <a:r>
              <a:rPr lang="en-US" noProof="0" dirty="0"/>
              <a:t>is a terminal emulation program for TCP/IP networks that uses port 23.</a:t>
            </a:r>
          </a:p>
          <a:p>
            <a:pPr lvl="1" eaLnBrk="1" hangingPunct="1"/>
            <a:r>
              <a:rPr lang="en-US" noProof="0" dirty="0"/>
              <a:t>Enables you to connect to a server or fancy router and run commands on that machine as if you were sitting in front of it </a:t>
            </a:r>
          </a:p>
          <a:p>
            <a:pPr eaLnBrk="1" hangingPunct="1"/>
            <a:r>
              <a:rPr lang="en-US" noProof="0" dirty="0"/>
              <a:t>If you need a remote terminal that works securely across the Internet, you need </a:t>
            </a:r>
            <a:r>
              <a:rPr lang="en-US" noProof="0" dirty="0">
                <a:solidFill>
                  <a:srgbClr val="C00000"/>
                </a:solidFill>
              </a:rPr>
              <a:t>Secure Shell (SSH)</a:t>
            </a:r>
            <a:r>
              <a:rPr lang="en-US" noProof="0" dirty="0"/>
              <a:t>. </a:t>
            </a:r>
          </a:p>
          <a:p>
            <a:pPr lvl="1" eaLnBrk="1" hangingPunct="1"/>
            <a:r>
              <a:rPr lang="en-US" noProof="0" dirty="0"/>
              <a:t>SSH uses port 22, and the entire connection is encrypted (</a:t>
            </a:r>
            <a:r>
              <a:rPr lang="en-US" noProof="0" dirty="0">
                <a:solidFill>
                  <a:srgbClr val="C00000"/>
                </a:solidFill>
              </a:rPr>
              <a:t>tunneling</a:t>
            </a:r>
            <a:r>
              <a:rPr lang="en-US" noProof="0" dirty="0"/>
              <a:t>).</a:t>
            </a:r>
          </a:p>
          <a:p>
            <a:pPr lvl="1" eaLnBrk="1" hangingPunct="1"/>
            <a:endParaRPr lang="en-US" noProof="0" dirty="0"/>
          </a:p>
          <a:p>
            <a:pPr eaLnBrk="1" hangingPunct="1"/>
            <a:endParaRPr lang="en-US" noProof="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SFTP</a:t>
            </a:r>
          </a:p>
        </p:txBody>
      </p:sp>
      <p:sp>
        <p:nvSpPr>
          <p:cNvPr id="3" name="Content Placeholder 2"/>
          <p:cNvSpPr>
            <a:spLocks noGrp="1"/>
          </p:cNvSpPr>
          <p:nvPr>
            <p:ph idx="1"/>
          </p:nvPr>
        </p:nvSpPr>
        <p:spPr/>
        <p:txBody>
          <a:bodyPr/>
          <a:lstStyle/>
          <a:p>
            <a:r>
              <a:rPr lang="en-US" noProof="0" dirty="0">
                <a:cs typeface="MS Gothic" pitchFamily="49" charset="-128"/>
              </a:rPr>
              <a:t>Secure FTP is nothing more than FTP running through an SSH tunnel, using any one of several methods.</a:t>
            </a:r>
          </a:p>
          <a:p>
            <a:endParaRPr lang="en-US" noProof="0" dirty="0">
              <a:cs typeface="MS Gothic" pitchFamily="49" charset="-128"/>
            </a:endParaRPr>
          </a:p>
          <a:p>
            <a:endParaRPr lang="en-US" noProof="0" dirty="0"/>
          </a:p>
        </p:txBody>
      </p:sp>
      <p:sp>
        <p:nvSpPr>
          <p:cNvPr id="5" name="TextBox 4"/>
          <p:cNvSpPr txBox="1"/>
          <p:nvPr/>
        </p:nvSpPr>
        <p:spPr>
          <a:xfrm>
            <a:off x="3247847" y="4419600"/>
            <a:ext cx="2648306" cy="339324"/>
          </a:xfrm>
          <a:prstGeom prst="rect">
            <a:avLst/>
          </a:prstGeom>
          <a:noFill/>
        </p:spPr>
        <p:txBody>
          <a:bodyPr wrap="none" rtlCol="0">
            <a:spAutoFit/>
          </a:bodyPr>
          <a:lstStyle/>
          <a:p>
            <a:pPr algn="ctr"/>
            <a:r>
              <a:rPr lang="en-US" dirty="0">
                <a:solidFill>
                  <a:schemeClr val="tx1"/>
                </a:solidFill>
              </a:rPr>
              <a:t>Figure 23.42  OpenSSH</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3107266"/>
            <a:ext cx="5486400" cy="109921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noProof="0" dirty="0"/>
              <a:t>VoIP</a:t>
            </a:r>
          </a:p>
        </p:txBody>
      </p:sp>
      <p:sp>
        <p:nvSpPr>
          <p:cNvPr id="94211" name="Content Placeholder 2"/>
          <p:cNvSpPr>
            <a:spLocks noGrp="1"/>
          </p:cNvSpPr>
          <p:nvPr>
            <p:ph idx="1"/>
          </p:nvPr>
        </p:nvSpPr>
        <p:spPr/>
        <p:txBody>
          <a:bodyPr/>
          <a:lstStyle/>
          <a:p>
            <a:r>
              <a:rPr lang="en-US" noProof="0" dirty="0"/>
              <a:t>You can use </a:t>
            </a:r>
            <a:r>
              <a:rPr lang="en-US" noProof="0" dirty="0">
                <a:solidFill>
                  <a:srgbClr val="C00000"/>
                </a:solidFill>
              </a:rPr>
              <a:t>Voice over IP (VoIP) </a:t>
            </a:r>
            <a:r>
              <a:rPr lang="en-US" noProof="0" dirty="0"/>
              <a:t>to make voice calls over your computer network. </a:t>
            </a:r>
          </a:p>
          <a:p>
            <a:pPr lvl="1"/>
            <a:r>
              <a:rPr lang="en-US" noProof="0" dirty="0"/>
              <a:t>VoIP refers to a collection of protocols that make phone calls over the data network possible. </a:t>
            </a:r>
          </a:p>
          <a:p>
            <a:pPr lvl="1"/>
            <a:r>
              <a:rPr lang="en-US" noProof="0" dirty="0"/>
              <a:t>Low network latency is more important than high network speed. </a:t>
            </a:r>
          </a:p>
          <a:p>
            <a:pPr lvl="2"/>
            <a:r>
              <a:rPr lang="en-US" noProof="0" dirty="0"/>
              <a:t>Latency is the amount of time a packet takes to get to its destination and is measured in milliseconds. </a:t>
            </a:r>
          </a:p>
          <a:p>
            <a:pPr lvl="1"/>
            <a:r>
              <a:rPr lang="en-US" noProof="0" dirty="0"/>
              <a:t>Two popular ways to set up a VoIP system are:</a:t>
            </a:r>
          </a:p>
          <a:p>
            <a:pPr lvl="2"/>
            <a:r>
              <a:rPr lang="en-US" noProof="0" dirty="0"/>
              <a:t>Using dedicated VoIP phones </a:t>
            </a:r>
          </a:p>
          <a:p>
            <a:pPr lvl="2"/>
            <a:r>
              <a:rPr lang="en-US" noProof="0" dirty="0"/>
              <a:t>Or using a small VoIP phone adapter </a:t>
            </a:r>
          </a:p>
          <a:p>
            <a:pPr lvl="1"/>
            <a:endParaRPr lang="en-US" noProof="0" dirty="0"/>
          </a:p>
          <a:p>
            <a:pPr lvl="1"/>
            <a:endParaRPr lang="en-US" noProof="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en-US" noProof="0" dirty="0">
                <a:cs typeface="MS Gothic" pitchFamily="49" charset="-128"/>
              </a:rPr>
              <a:t>VoIP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95236"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2027" b="-2027"/>
          <a:stretch/>
        </p:blipFill>
        <p:spPr>
          <a:xfrm>
            <a:off x="1752600" y="2149445"/>
            <a:ext cx="5638800" cy="2851532"/>
          </a:xfrm>
        </p:spPr>
      </p:pic>
      <p:sp>
        <p:nvSpPr>
          <p:cNvPr id="95235" name="TextBox 4"/>
          <p:cNvSpPr txBox="1">
            <a:spLocks noChangeArrowheads="1"/>
          </p:cNvSpPr>
          <p:nvPr/>
        </p:nvSpPr>
        <p:spPr bwMode="auto">
          <a:xfrm>
            <a:off x="2094398" y="5147076"/>
            <a:ext cx="4955203" cy="339324"/>
          </a:xfrm>
          <a:prstGeom prst="rect">
            <a:avLst/>
          </a:prstGeom>
          <a:noFill/>
          <a:ln w="9525">
            <a:noFill/>
            <a:miter lim="800000"/>
            <a:headEnd/>
            <a:tailEnd/>
          </a:ln>
        </p:spPr>
        <p:txBody>
          <a:bodyPr wrap="none">
            <a:prstTxWarp prst="textNoShape">
              <a:avLst/>
            </a:prstTxWarp>
            <a:spAutoFit/>
          </a:bodyPr>
          <a:lstStyle/>
          <a:p>
            <a:pPr algn="ctr"/>
            <a:r>
              <a:rPr lang="fr-FR" dirty="0">
                <a:solidFill>
                  <a:schemeClr val="tx1"/>
                </a:solidFill>
              </a:rPr>
              <a:t>Figure 23.43  Vonage Box VoIP phone adapter</a:t>
            </a:r>
            <a:endParaRPr lang="en-US" dirty="0">
              <a:solidFill>
                <a:schemeClr val="tx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4"/>
          <p:cNvSpPr>
            <a:spLocks noGrp="1"/>
          </p:cNvSpPr>
          <p:nvPr>
            <p:ph type="title"/>
          </p:nvPr>
        </p:nvSpPr>
        <p:spPr/>
        <p:txBody>
          <a:bodyPr/>
          <a:lstStyle/>
          <a:p>
            <a:r>
              <a:rPr lang="en-US" noProof="0" dirty="0"/>
              <a:t>Remote Desktop</a:t>
            </a:r>
          </a:p>
        </p:txBody>
      </p:sp>
      <p:sp>
        <p:nvSpPr>
          <p:cNvPr id="96259" name="Text Placeholder 5"/>
          <p:cNvSpPr>
            <a:spLocks noGrp="1"/>
          </p:cNvSpPr>
          <p:nvPr>
            <p:ph idx="1"/>
          </p:nvPr>
        </p:nvSpPr>
        <p:spPr/>
        <p:txBody>
          <a:bodyPr/>
          <a:lstStyle/>
          <a:p>
            <a:r>
              <a:rPr lang="en-US" noProof="0" dirty="0"/>
              <a:t>Enables access to other computers as if you were there	</a:t>
            </a:r>
          </a:p>
          <a:p>
            <a:pPr lvl="1"/>
            <a:r>
              <a:rPr lang="en-US" noProof="0" dirty="0"/>
              <a:t>Some operating systems include a remote desktop client. </a:t>
            </a:r>
          </a:p>
          <a:p>
            <a:pPr lvl="1"/>
            <a:r>
              <a:rPr lang="en-US" noProof="0" dirty="0"/>
              <a:t>Many third-party remote desktop applications are also available. </a:t>
            </a:r>
          </a:p>
          <a:p>
            <a:pPr lvl="2"/>
            <a:r>
              <a:rPr lang="en-US" noProof="0" dirty="0"/>
              <a:t>Most of these make use of either the </a:t>
            </a:r>
            <a:r>
              <a:rPr lang="en-US" noProof="0" dirty="0">
                <a:solidFill>
                  <a:srgbClr val="C00000"/>
                </a:solidFill>
              </a:rPr>
              <a:t>Remote Desktop Protocol (RDP) </a:t>
            </a:r>
            <a:r>
              <a:rPr lang="en-US" noProof="0" dirty="0"/>
              <a:t>or </a:t>
            </a:r>
            <a:r>
              <a:rPr lang="en-US" noProof="0" dirty="0">
                <a:solidFill>
                  <a:srgbClr val="C00000"/>
                </a:solidFill>
              </a:rPr>
              <a:t>Virtual Network Computing (VNC)</a:t>
            </a:r>
            <a:r>
              <a:rPr lang="en-US" noProof="0" dirty="0"/>
              <a:t>. </a:t>
            </a:r>
          </a:p>
          <a:p>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eaLnBrk="1" hangingPunct="1"/>
            <a:r>
              <a:rPr lang="en-US" noProof="0" dirty="0">
                <a:cs typeface="MS Gothic" pitchFamily="49" charset="-128"/>
              </a:rPr>
              <a:t>Remote Desktop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97284"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t="-1862" b="-1862"/>
          <a:stretch>
            <a:fillRect/>
          </a:stretch>
        </p:blipFill>
        <p:spPr>
          <a:xfrm>
            <a:off x="1181100" y="1413276"/>
            <a:ext cx="6781800" cy="4396459"/>
          </a:xfrm>
        </p:spPr>
      </p:pic>
      <p:sp>
        <p:nvSpPr>
          <p:cNvPr id="97283" name="TextBox 4"/>
          <p:cNvSpPr txBox="1">
            <a:spLocks noChangeArrowheads="1"/>
          </p:cNvSpPr>
          <p:nvPr/>
        </p:nvSpPr>
        <p:spPr bwMode="auto">
          <a:xfrm>
            <a:off x="2811655" y="5909076"/>
            <a:ext cx="3520690"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23.44  TightVNC in action</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Title 6"/>
          <p:cNvSpPr>
            <a:spLocks noGrp="1"/>
          </p:cNvSpPr>
          <p:nvPr>
            <p:ph type="title"/>
          </p:nvPr>
        </p:nvSpPr>
        <p:spPr/>
        <p:txBody>
          <a:bodyPr/>
          <a:lstStyle/>
          <a:p>
            <a:r>
              <a:rPr lang="en-US" noProof="0" dirty="0">
                <a:cs typeface="MS Gothic" pitchFamily="49" charset="-128"/>
              </a:rPr>
              <a:t>Remote Desktop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12" name="Content Placeholder 11"/>
          <p:cNvSpPr>
            <a:spLocks noGrp="1"/>
          </p:cNvSpPr>
          <p:nvPr>
            <p:ph idx="1"/>
          </p:nvPr>
        </p:nvSpPr>
        <p:spPr/>
        <p:txBody>
          <a:bodyPr/>
          <a:lstStyle/>
          <a:p>
            <a:r>
              <a:rPr lang="en-US" noProof="0" dirty="0"/>
              <a:t>Windows offers an alternative to VNC:</a:t>
            </a:r>
          </a:p>
          <a:p>
            <a:pPr lvl="1"/>
            <a:r>
              <a:rPr lang="en-US" noProof="0" dirty="0">
                <a:solidFill>
                  <a:srgbClr val="C00000"/>
                </a:solidFill>
              </a:rPr>
              <a:t>Remote Desktop Connection</a:t>
            </a:r>
            <a:r>
              <a:rPr lang="en-US" b="1" noProof="0" dirty="0">
                <a:solidFill>
                  <a:srgbClr val="C00000"/>
                </a:solidFill>
              </a:rPr>
              <a:t> </a:t>
            </a:r>
            <a:r>
              <a:rPr lang="en-US" noProof="0" dirty="0"/>
              <a:t>provides control over a remote server with a fully graphical interface.</a:t>
            </a:r>
          </a:p>
          <a:p>
            <a:r>
              <a:rPr lang="en-US" noProof="0" dirty="0">
                <a:solidFill>
                  <a:srgbClr val="C00000"/>
                </a:solidFill>
              </a:rPr>
              <a:t>Remote Assistance </a:t>
            </a:r>
            <a:r>
              <a:rPr lang="en-US" noProof="0" dirty="0"/>
              <a:t>enables you to give anyone control of your desktop or take control of anyone else’s desktop. </a:t>
            </a:r>
          </a:p>
          <a:p>
            <a:pPr lvl="1"/>
            <a:r>
              <a:rPr lang="en-US" noProof="0" dirty="0"/>
              <a:t>If a user has a problem, that user can send you a support-request e-mail.</a:t>
            </a:r>
          </a:p>
          <a:p>
            <a:pPr lvl="1"/>
            <a:r>
              <a:rPr lang="en-US" noProof="0" dirty="0"/>
              <a:t>You can then log on to the user’s system and, with permission, take the driver’s seat. </a:t>
            </a:r>
          </a:p>
          <a:p>
            <a:endParaRPr lang="en-US" noProof="0" dirty="0"/>
          </a:p>
          <a:p>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cs typeface="MS Gothic" pitchFamily="49" charset="-128"/>
              </a:rPr>
              <a:t>Remote Desktop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6" name="TextBox 5"/>
          <p:cNvSpPr txBox="1"/>
          <p:nvPr/>
        </p:nvSpPr>
        <p:spPr>
          <a:xfrm>
            <a:off x="2285576" y="5451876"/>
            <a:ext cx="4572849" cy="339324"/>
          </a:xfrm>
          <a:prstGeom prst="rect">
            <a:avLst/>
          </a:prstGeom>
          <a:noFill/>
        </p:spPr>
        <p:txBody>
          <a:bodyPr wrap="none" rtlCol="0">
            <a:spAutoFit/>
          </a:bodyPr>
          <a:lstStyle/>
          <a:p>
            <a:pPr algn="ctr"/>
            <a:r>
              <a:rPr lang="en-US" dirty="0">
                <a:solidFill>
                  <a:schemeClr val="tx1"/>
                </a:solidFill>
              </a:rPr>
              <a:t>Figure 23.46  Remote Assistance in action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1159" y="1711855"/>
            <a:ext cx="4901682" cy="3670041"/>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noProof="0" dirty="0"/>
              <a:t>Virtual Private Networks (VPN)</a:t>
            </a:r>
          </a:p>
        </p:txBody>
      </p:sp>
      <p:sp>
        <p:nvSpPr>
          <p:cNvPr id="100355" name="Content Placeholder 2"/>
          <p:cNvSpPr>
            <a:spLocks noGrp="1"/>
          </p:cNvSpPr>
          <p:nvPr>
            <p:ph idx="1"/>
          </p:nvPr>
        </p:nvSpPr>
        <p:spPr/>
        <p:txBody>
          <a:bodyPr/>
          <a:lstStyle/>
          <a:p>
            <a:r>
              <a:rPr lang="en-US" noProof="0" dirty="0"/>
              <a:t>A </a:t>
            </a:r>
            <a:r>
              <a:rPr lang="en-US" noProof="0" dirty="0">
                <a:solidFill>
                  <a:srgbClr val="C00000"/>
                </a:solidFill>
              </a:rPr>
              <a:t>Virtual Private Network (VPN)</a:t>
            </a:r>
            <a:r>
              <a:rPr lang="en-US" noProof="0" dirty="0">
                <a:solidFill>
                  <a:srgbClr val="800000"/>
                </a:solidFill>
              </a:rPr>
              <a:t> </a:t>
            </a:r>
            <a:r>
              <a:rPr lang="en-US" noProof="0" dirty="0"/>
              <a:t>allows you to connect to a private network via the Internet.</a:t>
            </a:r>
          </a:p>
          <a:p>
            <a:pPr lvl="1"/>
            <a:r>
              <a:rPr lang="en-US" noProof="0" dirty="0"/>
              <a:t>Either some software running on a computer or, in some cases, a dedicated box must act as an endpoint for a VPN.</a:t>
            </a:r>
          </a:p>
          <a:p>
            <a:pPr lvl="1"/>
            <a:r>
              <a:rPr lang="en-US" noProof="0" dirty="0"/>
              <a:t>VPNs require a protocol that itself uses one of the many tunneling protocols available.</a:t>
            </a:r>
          </a:p>
          <a:p>
            <a:pPr lvl="2"/>
            <a:r>
              <a:rPr lang="en-US" noProof="0" dirty="0"/>
              <a:t>Adds the capability to ask for an IP address from a local DHCP server to give the tunnel an IP address that matches the subnet of the local LAN</a:t>
            </a:r>
          </a:p>
          <a:p>
            <a:endParaRPr lang="en-US" noProof="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noProof="0" dirty="0">
                <a:cs typeface="MS Gothic" pitchFamily="49" charset="-128"/>
              </a:rPr>
              <a:t>Internet Tiers (</a:t>
            </a:r>
            <a:r>
              <a:rPr lang="en-US" i="1" noProof="0" dirty="0">
                <a:cs typeface="MS Gothic" pitchFamily="49" charset="-128"/>
              </a:rPr>
              <a:t>continued</a:t>
            </a:r>
            <a:r>
              <a:rPr lang="en-US" noProof="0" dirty="0">
                <a:cs typeface="MS Gothic" pitchFamily="49" charset="-128"/>
              </a:rPr>
              <a:t>)</a:t>
            </a:r>
          </a:p>
        </p:txBody>
      </p:sp>
      <p:pic>
        <p:nvPicPr>
          <p:cNvPr id="9220"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7825" b="-7825"/>
          <a:stretch>
            <a:fillRect/>
          </a:stretch>
        </p:blipFill>
        <p:spPr>
          <a:xfrm>
            <a:off x="1143000" y="1295400"/>
            <a:ext cx="7052583" cy="4572000"/>
          </a:xfrm>
        </p:spPr>
      </p:pic>
      <p:sp>
        <p:nvSpPr>
          <p:cNvPr id="9219" name="TextBox 4"/>
          <p:cNvSpPr txBox="1">
            <a:spLocks noChangeArrowheads="1"/>
          </p:cNvSpPr>
          <p:nvPr/>
        </p:nvSpPr>
        <p:spPr bwMode="auto">
          <a:xfrm>
            <a:off x="1727599" y="5909076"/>
            <a:ext cx="5688802"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23.3  Rerouted message from Houston to NYC</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noProof="0" dirty="0"/>
              <a:t>Virtual Private Networks (VPN)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pic>
        <p:nvPicPr>
          <p:cNvPr id="101380"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10902" b="-10902"/>
          <a:stretch>
            <a:fillRect/>
          </a:stretch>
        </p:blipFill>
        <p:spPr>
          <a:xfrm>
            <a:off x="1066800" y="1219200"/>
            <a:ext cx="7010400" cy="4544654"/>
          </a:xfrm>
        </p:spPr>
      </p:pic>
      <p:sp>
        <p:nvSpPr>
          <p:cNvPr id="101379" name="TextBox 4"/>
          <p:cNvSpPr txBox="1">
            <a:spLocks noChangeArrowheads="1"/>
          </p:cNvSpPr>
          <p:nvPr/>
        </p:nvSpPr>
        <p:spPr bwMode="auto">
          <a:xfrm>
            <a:off x="1600200" y="5638800"/>
            <a:ext cx="6984980" cy="33932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23.47  VPN connecting computers across the United States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noProof="0" dirty="0"/>
              <a:t>Virtual Private Networks (VPN)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pic>
        <p:nvPicPr>
          <p:cNvPr id="102404"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t="-3535" b="-3535"/>
          <a:stretch>
            <a:fillRect/>
          </a:stretch>
        </p:blipFill>
        <p:spPr>
          <a:xfrm>
            <a:off x="1066800" y="1219200"/>
            <a:ext cx="6629400" cy="4297662"/>
          </a:xfrm>
        </p:spPr>
      </p:pic>
      <p:sp>
        <p:nvSpPr>
          <p:cNvPr id="102403" name="TextBox 4"/>
          <p:cNvSpPr txBox="1">
            <a:spLocks noChangeArrowheads="1"/>
          </p:cNvSpPr>
          <p:nvPr/>
        </p:nvSpPr>
        <p:spPr bwMode="auto">
          <a:xfrm>
            <a:off x="2944813" y="5638800"/>
            <a:ext cx="3016308" cy="33932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23.48  Typical tunnel</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noProof="0" dirty="0"/>
              <a:t>Virtual Private Networks (VPN)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pic>
        <p:nvPicPr>
          <p:cNvPr id="10342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600200" y="1447800"/>
            <a:ext cx="6242050" cy="3779838"/>
          </a:xfrm>
        </p:spPr>
      </p:pic>
      <p:sp>
        <p:nvSpPr>
          <p:cNvPr id="103427" name="TextBox 4"/>
          <p:cNvSpPr txBox="1">
            <a:spLocks noChangeArrowheads="1"/>
          </p:cNvSpPr>
          <p:nvPr/>
        </p:nvSpPr>
        <p:spPr bwMode="auto">
          <a:xfrm>
            <a:off x="1905000" y="5638800"/>
            <a:ext cx="6236803" cy="339324"/>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23.49  Endpoints must have their own IP addresses.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t>Virtual Private Networks (VPN)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4" name="Content Placeholder 3"/>
          <p:cNvSpPr>
            <a:spLocks noGrp="1"/>
          </p:cNvSpPr>
          <p:nvPr>
            <p:ph idx="1"/>
          </p:nvPr>
        </p:nvSpPr>
        <p:spPr/>
        <p:txBody>
          <a:bodyPr/>
          <a:lstStyle/>
          <a:p>
            <a:r>
              <a:rPr lang="en-US" noProof="0" dirty="0"/>
              <a:t>PPTP VPNs</a:t>
            </a:r>
          </a:p>
          <a:p>
            <a:pPr lvl="1"/>
            <a:r>
              <a:rPr lang="en-US" noProof="0" dirty="0"/>
              <a:t>Microsoft developed </a:t>
            </a:r>
            <a:r>
              <a:rPr lang="en-US" noProof="0" dirty="0">
                <a:solidFill>
                  <a:srgbClr val="C00000"/>
                </a:solidFill>
              </a:rPr>
              <a:t>Point-to-Point Tunneling Protocol (PPTP)</a:t>
            </a:r>
            <a:r>
              <a:rPr lang="en-US" noProof="0" dirty="0"/>
              <a:t>,</a:t>
            </a:r>
            <a:r>
              <a:rPr lang="en-US" b="1" noProof="0" dirty="0"/>
              <a:t> </a:t>
            </a:r>
            <a:r>
              <a:rPr lang="en-US" noProof="0" dirty="0"/>
              <a:t>an advanced version of PPP (used for dial-up Internet, as discussed earlier) that handles a VPN connection right out of the box. </a:t>
            </a:r>
          </a:p>
          <a:p>
            <a:pPr lvl="1"/>
            <a:r>
              <a:rPr lang="en-US" noProof="0" dirty="0"/>
              <a:t>Microsoft places the PPTP endpoints on the client and a special remote access server program called Routing and Remote Access Service (RRAS), available on Server versions of Windows.</a:t>
            </a:r>
          </a:p>
          <a:p>
            <a:pPr lvl="1"/>
            <a:endParaRPr lang="en-US" noProof="0" dirty="0"/>
          </a:p>
          <a:p>
            <a:pPr lvl="1"/>
            <a:endParaRPr lang="en-US" noProof="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r>
              <a:rPr lang="en-US" noProof="0" dirty="0"/>
              <a:t>Support Applications (Internet Utilities)</a:t>
            </a:r>
          </a:p>
        </p:txBody>
      </p:sp>
      <p:sp>
        <p:nvSpPr>
          <p:cNvPr id="106499" name="Content Placeholder 2"/>
          <p:cNvSpPr>
            <a:spLocks noGrp="1"/>
          </p:cNvSpPr>
          <p:nvPr>
            <p:ph idx="1"/>
          </p:nvPr>
        </p:nvSpPr>
        <p:spPr>
          <a:xfrm>
            <a:off x="457200" y="1143000"/>
            <a:ext cx="8228013" cy="5334000"/>
          </a:xfrm>
        </p:spPr>
        <p:txBody>
          <a:bodyPr>
            <a:normAutofit lnSpcReduction="10000"/>
          </a:bodyPr>
          <a:lstStyle/>
          <a:p>
            <a:r>
              <a:rPr lang="en-US" noProof="0" dirty="0"/>
              <a:t>LDAP</a:t>
            </a:r>
          </a:p>
          <a:p>
            <a:pPr lvl="1"/>
            <a:r>
              <a:rPr lang="en-US" noProof="0" dirty="0"/>
              <a:t>The </a:t>
            </a:r>
            <a:r>
              <a:rPr lang="en-US" noProof="0" dirty="0">
                <a:solidFill>
                  <a:srgbClr val="C00000"/>
                </a:solidFill>
              </a:rPr>
              <a:t>Lightweight Directory Access Protocol (LDAP)</a:t>
            </a:r>
            <a:r>
              <a:rPr lang="en-US" noProof="0" dirty="0">
                <a:solidFill>
                  <a:srgbClr val="800000"/>
                </a:solidFill>
              </a:rPr>
              <a:t> </a:t>
            </a:r>
            <a:r>
              <a:rPr lang="en-US" noProof="0" dirty="0"/>
              <a:t>enables operating systems and applications to access distributed directories.</a:t>
            </a:r>
          </a:p>
          <a:p>
            <a:pPr lvl="1"/>
            <a:r>
              <a:rPr lang="en-US" noProof="0" dirty="0"/>
              <a:t>Windows uses LDAP to work with Active Directory.</a:t>
            </a:r>
          </a:p>
          <a:p>
            <a:r>
              <a:rPr lang="en-US" noProof="0" dirty="0"/>
              <a:t>SNMP</a:t>
            </a:r>
          </a:p>
          <a:p>
            <a:pPr lvl="1"/>
            <a:r>
              <a:rPr lang="en-US" noProof="0" dirty="0"/>
              <a:t>The </a:t>
            </a:r>
            <a:r>
              <a:rPr lang="en-US" noProof="0" dirty="0">
                <a:solidFill>
                  <a:srgbClr val="C00000"/>
                </a:solidFill>
              </a:rPr>
              <a:t>Simple Network Management Protocol (SNMP) </a:t>
            </a:r>
            <a:r>
              <a:rPr lang="en-US" noProof="0" dirty="0"/>
              <a:t>enables remote query and remote configuration of just about anything on a network, including computers, switches, routers, and anything else that is SNMP-capable.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r>
              <a:rPr lang="en-US" noProof="0" dirty="0"/>
              <a:t>Support Applications (Internet Utilities)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107523" name="Content Placeholder 2"/>
          <p:cNvSpPr>
            <a:spLocks noGrp="1"/>
          </p:cNvSpPr>
          <p:nvPr>
            <p:ph idx="1"/>
          </p:nvPr>
        </p:nvSpPr>
        <p:spPr/>
        <p:txBody>
          <a:bodyPr/>
          <a:lstStyle/>
          <a:p>
            <a:r>
              <a:rPr lang="en-US" noProof="0" dirty="0"/>
              <a:t>SMB</a:t>
            </a:r>
          </a:p>
          <a:p>
            <a:pPr lvl="1"/>
            <a:r>
              <a:rPr lang="en-US" noProof="0" dirty="0"/>
              <a:t>The </a:t>
            </a:r>
            <a:r>
              <a:rPr lang="en-US" noProof="0" dirty="0">
                <a:solidFill>
                  <a:srgbClr val="C00000"/>
                </a:solidFill>
              </a:rPr>
              <a:t>Server Message Block (SMB) </a:t>
            </a:r>
            <a:r>
              <a:rPr lang="en-US" noProof="0" dirty="0"/>
              <a:t>protocol is Windows’ network file and print sharing protocol. </a:t>
            </a:r>
          </a:p>
          <a:p>
            <a:pPr lvl="1"/>
            <a:r>
              <a:rPr lang="en-US" noProof="0" dirty="0"/>
              <a:t>UNIX and Linux systems used a competing protocol, </a:t>
            </a:r>
            <a:r>
              <a:rPr lang="en-US" noProof="0" dirty="0">
                <a:solidFill>
                  <a:srgbClr val="C00000"/>
                </a:solidFill>
              </a:rPr>
              <a:t>Network File System (NFS).</a:t>
            </a:r>
          </a:p>
          <a:p>
            <a:pPr lvl="2"/>
            <a:r>
              <a:rPr lang="en-US" noProof="0" dirty="0"/>
              <a:t>NFS has declined.</a:t>
            </a:r>
          </a:p>
          <a:p>
            <a:pPr lvl="2"/>
            <a:r>
              <a:rPr lang="en-US" noProof="0" dirty="0"/>
              <a:t>Today, every major OS uses SMB.</a:t>
            </a:r>
          </a:p>
          <a:p>
            <a:r>
              <a:rPr lang="en-US" noProof="0" dirty="0"/>
              <a:t>AFP</a:t>
            </a:r>
          </a:p>
          <a:p>
            <a:pPr lvl="1"/>
            <a:r>
              <a:rPr lang="en-US" noProof="0" dirty="0"/>
              <a:t>Apple developed the </a:t>
            </a:r>
            <a:r>
              <a:rPr lang="en-US" noProof="0" dirty="0">
                <a:solidFill>
                  <a:srgbClr val="C00000"/>
                </a:solidFill>
              </a:rPr>
              <a:t>Apple Filing Protocol (AFP) </a:t>
            </a:r>
            <a:r>
              <a:rPr lang="en-US" noProof="0" dirty="0"/>
              <a:t>in the late 1980s to support file sharing between Macintosh computers on early LANs. </a:t>
            </a:r>
          </a:p>
          <a:p>
            <a:pPr lvl="1"/>
            <a:endParaRPr lang="en-US" noProof="0" dirty="0"/>
          </a:p>
          <a:p>
            <a:endParaRPr lang="en-US" noProof="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Support Applications (Internet Utilities)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SLP</a:t>
            </a:r>
          </a:p>
          <a:p>
            <a:pPr lvl="1"/>
            <a:r>
              <a:rPr lang="en-US" noProof="0" dirty="0"/>
              <a:t>Devices use the </a:t>
            </a:r>
            <a:r>
              <a:rPr lang="en-US" noProof="0" dirty="0">
                <a:solidFill>
                  <a:srgbClr val="C00000"/>
                </a:solidFill>
              </a:rPr>
              <a:t>Service Location Protocol (SLP) </a:t>
            </a:r>
            <a:r>
              <a:rPr lang="en-US" noProof="0" dirty="0"/>
              <a:t>to advertise available services over a local network and to discover those services. </a:t>
            </a:r>
          </a:p>
          <a:p>
            <a:pPr lvl="2"/>
            <a:r>
              <a:rPr lang="en-US" noProof="0" dirty="0"/>
              <a:t>You will see this most commonly with network-aware print devices, although some OSs use SLP with file shares as well.</a:t>
            </a:r>
          </a:p>
          <a:p>
            <a:pPr lvl="1"/>
            <a:endParaRPr lang="en-US" noProof="0" dirty="0"/>
          </a:p>
          <a:p>
            <a:pPr lvl="1"/>
            <a:endParaRPr lang="en-US" noProof="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noProof="0" dirty="0"/>
              <a:t>Internet Troubleshooting</a:t>
            </a:r>
          </a:p>
        </p:txBody>
      </p:sp>
      <p:sp>
        <p:nvSpPr>
          <p:cNvPr id="109571" name="Content Placeholder 2"/>
          <p:cNvSpPr>
            <a:spLocks noGrp="1"/>
          </p:cNvSpPr>
          <p:nvPr>
            <p:ph idx="1"/>
          </p:nvPr>
        </p:nvSpPr>
        <p:spPr/>
        <p:txBody>
          <a:bodyPr/>
          <a:lstStyle/>
          <a:p>
            <a:r>
              <a:rPr lang="en-US" noProof="0" dirty="0"/>
              <a:t>No connectivity</a:t>
            </a:r>
          </a:p>
          <a:p>
            <a:pPr lvl="1"/>
            <a:r>
              <a:rPr lang="en-US" noProof="0" dirty="0"/>
              <a:t>“No connectivity” has two meanings: </a:t>
            </a:r>
          </a:p>
          <a:p>
            <a:pPr lvl="2"/>
            <a:r>
              <a:rPr lang="en-US" noProof="0" dirty="0"/>
              <a:t>A disconnected NIC </a:t>
            </a:r>
          </a:p>
          <a:p>
            <a:pPr lvl="2"/>
            <a:r>
              <a:rPr lang="en-US" noProof="0" dirty="0"/>
              <a:t>An inability to connect to a resource</a:t>
            </a:r>
          </a:p>
          <a:p>
            <a:pPr lvl="1"/>
            <a:r>
              <a:rPr lang="en-US" noProof="0" dirty="0"/>
              <a:t>In the case of “you’re on the Internet but you can’t get to a Web site, try these tests:</a:t>
            </a:r>
          </a:p>
          <a:p>
            <a:pPr lvl="2"/>
            <a:r>
              <a:rPr lang="en-US" noProof="0" dirty="0"/>
              <a:t>Can you get to other websites? If not, g</a:t>
            </a:r>
            <a:r>
              <a:rPr lang="en-US" dirty="0"/>
              <a:t>o back and triple-check your local connectivity</a:t>
            </a:r>
            <a:endParaRPr lang="en-US" noProof="0" dirty="0"/>
          </a:p>
          <a:p>
            <a:pPr lvl="2"/>
            <a:r>
              <a:rPr lang="en-US" noProof="0" dirty="0"/>
              <a:t>Can you ping the site? </a:t>
            </a:r>
            <a:r>
              <a:rPr lang="en-US" dirty="0"/>
              <a:t>If the ping is a fail, this points to a DNS failure.</a:t>
            </a:r>
            <a:endParaRPr lang="en-US" noProof="0" dirty="0"/>
          </a:p>
          <a:p>
            <a:pPr lvl="1"/>
            <a:endParaRPr lang="en-US" noProof="0" dirty="0"/>
          </a:p>
          <a:p>
            <a:endParaRPr lang="en-US" noProof="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3862" y="5147075"/>
            <a:ext cx="6356277" cy="339324"/>
          </a:xfrm>
          <a:prstGeom prst="rect">
            <a:avLst/>
          </a:prstGeom>
          <a:noFill/>
        </p:spPr>
        <p:txBody>
          <a:bodyPr wrap="none" rtlCol="0">
            <a:spAutoFit/>
          </a:bodyPr>
          <a:lstStyle/>
          <a:p>
            <a:pPr algn="ctr"/>
            <a:r>
              <a:rPr lang="en-US" dirty="0">
                <a:solidFill>
                  <a:schemeClr val="tx1"/>
                </a:solidFill>
              </a:rPr>
              <a:t>Figure 23.53  Diagnosing a network problem in Windows 8.1</a:t>
            </a:r>
          </a:p>
        </p:txBody>
      </p:sp>
      <p:sp>
        <p:nvSpPr>
          <p:cNvPr id="6" name="Title 5"/>
          <p:cNvSpPr>
            <a:spLocks noGrp="1"/>
          </p:cNvSpPr>
          <p:nvPr>
            <p:ph type="title"/>
          </p:nvPr>
        </p:nvSpPr>
        <p:spPr/>
        <p:txBody>
          <a:bodyPr/>
          <a:lstStyle/>
          <a:p>
            <a:r>
              <a:rPr lang="en-US" dirty="0"/>
              <a:t>Internet </a:t>
            </a:r>
            <a:r>
              <a:rPr lang="en-US" dirty="0" smtClean="0"/>
              <a:t>Troubleshooting (</a:t>
            </a:r>
            <a:r>
              <a:rPr lang="en-US" i="1" dirty="0" smtClean="0"/>
              <a:t>continued</a:t>
            </a:r>
            <a:r>
              <a:rPr lang="en-US" dirty="0"/>
              <a:t>)</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7400" y="2057400"/>
            <a:ext cx="5029200" cy="2930868"/>
          </a:xfrm>
          <a:prstGeom prst="rect">
            <a:avLst/>
          </a:prstGeom>
        </p:spPr>
      </p:pic>
    </p:spTree>
    <p:extLst>
      <p:ext uri="{BB962C8B-B14F-4D97-AF65-F5344CB8AC3E}">
        <p14:creationId xmlns:p14="http://schemas.microsoft.com/office/powerpoint/2010/main" val="2406197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noProof="0" dirty="0"/>
              <a:t>Limited Connectivity</a:t>
            </a:r>
          </a:p>
        </p:txBody>
      </p:sp>
      <p:sp>
        <p:nvSpPr>
          <p:cNvPr id="114691" name="Content Placeholder 2"/>
          <p:cNvSpPr>
            <a:spLocks noGrp="1"/>
          </p:cNvSpPr>
          <p:nvPr>
            <p:ph idx="1"/>
          </p:nvPr>
        </p:nvSpPr>
        <p:spPr/>
        <p:txBody>
          <a:bodyPr/>
          <a:lstStyle/>
          <a:p>
            <a:r>
              <a:rPr lang="en-US" noProof="0" dirty="0"/>
              <a:t>Limited connectivity points to a DHCP problem, assuming you’re connected to a DHCP server.</a:t>
            </a:r>
          </a:p>
          <a:p>
            <a:pPr lvl="1"/>
            <a:r>
              <a:rPr lang="en-US" noProof="0" dirty="0"/>
              <a:t>Run ipconfig and see if you have an APIPA address.</a:t>
            </a:r>
          </a:p>
          <a:p>
            <a:pPr lvl="1"/>
            <a:r>
              <a:rPr lang="en-US" noProof="0" dirty="0"/>
              <a:t>If you do, you either have problems with the DHCP server or you are not connected to the network.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r>
              <a:rPr lang="en-US" noProof="0" dirty="0"/>
              <a:t>TCP/IP – The Common Language of the Internet</a:t>
            </a:r>
          </a:p>
        </p:txBody>
      </p:sp>
      <p:sp>
        <p:nvSpPr>
          <p:cNvPr id="10243" name="Text Placeholder 4"/>
          <p:cNvSpPr>
            <a:spLocks noGrp="1"/>
          </p:cNvSpPr>
          <p:nvPr>
            <p:ph idx="1"/>
          </p:nvPr>
        </p:nvSpPr>
        <p:spPr/>
        <p:txBody>
          <a:bodyPr/>
          <a:lstStyle/>
          <a:p>
            <a:r>
              <a:rPr lang="en-US" noProof="0" dirty="0"/>
              <a:t>TCP/IP provides the basic software structure for communication on the Internet. </a:t>
            </a:r>
          </a:p>
          <a:p>
            <a:pPr lvl="1"/>
            <a:r>
              <a:rPr lang="en-US" noProof="0" dirty="0"/>
              <a:t>TCP/IP provides the framework and common language for the Internet.</a:t>
            </a:r>
          </a:p>
          <a:p>
            <a:pPr lvl="1"/>
            <a:r>
              <a:rPr lang="en-US" noProof="0" dirty="0"/>
              <a:t>All the backbone routers connect redundant, high-speed backbone lines.</a:t>
            </a:r>
          </a:p>
          <a:p>
            <a:pPr lvl="1"/>
            <a:r>
              <a:rPr lang="en-US" noProof="0" dirty="0"/>
              <a:t>TCP/ IP enables communication and services for building applications.</a:t>
            </a:r>
          </a:p>
          <a:p>
            <a:pPr lvl="2"/>
            <a:r>
              <a:rPr lang="en-US" noProof="0" dirty="0"/>
              <a:t>Enable humans and machines to interface across vast distances</a:t>
            </a:r>
          </a:p>
          <a:p>
            <a:pPr lvl="1"/>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US" noProof="0" dirty="0"/>
              <a:t>Local Connectivity</a:t>
            </a:r>
          </a:p>
        </p:txBody>
      </p:sp>
      <p:sp>
        <p:nvSpPr>
          <p:cNvPr id="115715" name="Content Placeholder 2"/>
          <p:cNvSpPr>
            <a:spLocks noGrp="1"/>
          </p:cNvSpPr>
          <p:nvPr>
            <p:ph idx="1"/>
          </p:nvPr>
        </p:nvSpPr>
        <p:spPr/>
        <p:txBody>
          <a:bodyPr/>
          <a:lstStyle/>
          <a:p>
            <a:r>
              <a:rPr lang="en-US" noProof="0" dirty="0"/>
              <a:t>Local connectivity means you can access network resources but not the Internet.</a:t>
            </a:r>
          </a:p>
          <a:p>
            <a:pPr lvl="1"/>
            <a:r>
              <a:rPr lang="en-US" noProof="0" dirty="0"/>
              <a:t>This is a classic symptom of a downed DHCP server.</a:t>
            </a:r>
          </a:p>
          <a:p>
            <a:pPr lvl="1"/>
            <a:r>
              <a:rPr lang="en-US" noProof="0" dirty="0"/>
              <a:t>You might also have a problem with your router.</a:t>
            </a:r>
          </a:p>
          <a:p>
            <a:pPr lvl="2"/>
            <a:r>
              <a:rPr lang="en-US" noProof="0" dirty="0"/>
              <a:t>Ping your default gateway to see if it responds.</a:t>
            </a:r>
          </a:p>
          <a:p>
            <a:pPr lvl="2"/>
            <a:r>
              <a:rPr lang="en-US" noProof="0" dirty="0"/>
              <a:t>If it’s successful, look at its configuration through a the router’s configuration Web page—especially the WAN side connection.</a:t>
            </a:r>
          </a:p>
          <a:p>
            <a:endParaRPr lang="en-US" noProof="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pPr eaLnBrk="1" hangingPunct="1"/>
            <a:r>
              <a:rPr lang="en-US" noProof="0" dirty="0">
                <a:cs typeface="MS Gothic" pitchFamily="49" charset="-128"/>
              </a:rPr>
              <a:t>Local Connectivity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11674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269206" y="2286000"/>
            <a:ext cx="6605588" cy="2489200"/>
          </a:xfrm>
        </p:spPr>
      </p:pic>
      <p:sp>
        <p:nvSpPr>
          <p:cNvPr id="116739" name="TextBox 4"/>
          <p:cNvSpPr txBox="1">
            <a:spLocks noChangeArrowheads="1"/>
          </p:cNvSpPr>
          <p:nvPr/>
        </p:nvSpPr>
        <p:spPr bwMode="auto">
          <a:xfrm>
            <a:off x="2456784" y="5029200"/>
            <a:ext cx="4230433"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23.54  Router’s WAN IP address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eaLnBrk="1" hangingPunct="1"/>
            <a:r>
              <a:rPr lang="en-US" noProof="0" dirty="0">
                <a:cs typeface="MS Gothic" pitchFamily="49" charset="-128"/>
              </a:rPr>
              <a:t>Local Connectivity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11776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272382" y="2133600"/>
            <a:ext cx="6599237" cy="2743200"/>
          </a:xfrm>
        </p:spPr>
      </p:pic>
      <p:sp>
        <p:nvSpPr>
          <p:cNvPr id="117763" name="TextBox 4"/>
          <p:cNvSpPr txBox="1">
            <a:spLocks noChangeArrowheads="1"/>
          </p:cNvSpPr>
          <p:nvPr/>
        </p:nvSpPr>
        <p:spPr bwMode="auto">
          <a:xfrm>
            <a:off x="2732588" y="4953000"/>
            <a:ext cx="3678824"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23.55  No WAN connection</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US" noProof="0" dirty="0"/>
              <a:t>Slow Transfer Speeds</a:t>
            </a:r>
          </a:p>
        </p:txBody>
      </p:sp>
      <p:sp>
        <p:nvSpPr>
          <p:cNvPr id="118787" name="Content Placeholder 2"/>
          <p:cNvSpPr>
            <a:spLocks noGrp="1"/>
          </p:cNvSpPr>
          <p:nvPr>
            <p:ph idx="1"/>
          </p:nvPr>
        </p:nvSpPr>
        <p:spPr/>
        <p:txBody>
          <a:bodyPr/>
          <a:lstStyle/>
          <a:p>
            <a:r>
              <a:rPr lang="en-US" noProof="0" dirty="0"/>
              <a:t>Your Internet connection has a maximum speed at which it can transfer.</a:t>
            </a:r>
          </a:p>
          <a:p>
            <a:pPr lvl="1"/>
            <a:r>
              <a:rPr lang="en-US" noProof="0" dirty="0"/>
              <a:t>If you divide that connection between multiple programs trying to use the Internet, all of your programs will connect very slowly.</a:t>
            </a:r>
          </a:p>
          <a:p>
            <a:pPr lvl="1"/>
            <a:r>
              <a:rPr lang="en-US" noProof="0" dirty="0">
                <a:cs typeface="MS Gothic" pitchFamily="49" charset="-128"/>
              </a:rPr>
              <a:t>Open a command prompt and type netstat, which shows all the connections between your computer and any other computer.</a:t>
            </a:r>
            <a:endParaRPr lang="en-US" noProof="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US" noProof="0" dirty="0"/>
              <a:t>Slow Transfer Speeds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120835" name="Content Placeholder 2"/>
          <p:cNvSpPr>
            <a:spLocks noGrp="1"/>
          </p:cNvSpPr>
          <p:nvPr>
            <p:ph idx="1"/>
          </p:nvPr>
        </p:nvSpPr>
        <p:spPr/>
        <p:txBody>
          <a:bodyPr/>
          <a:lstStyle/>
          <a:p>
            <a:r>
              <a:rPr lang="en-US" noProof="0" dirty="0"/>
              <a:t>If everyone on the network is getting slow Internet connectivity, check the router. </a:t>
            </a:r>
          </a:p>
          <a:p>
            <a:r>
              <a:rPr lang="en-US" noProof="0" dirty="0"/>
              <a:t>You can control what’s going through your router using </a:t>
            </a:r>
            <a:r>
              <a:rPr lang="en-US" noProof="0" dirty="0">
                <a:solidFill>
                  <a:srgbClr val="C00000"/>
                </a:solidFill>
              </a:rPr>
              <a:t>Quality of Service (QoS)</a:t>
            </a:r>
            <a:r>
              <a:rPr lang="en-US" noProof="0" dirty="0"/>
              <a:t>.</a:t>
            </a:r>
          </a:p>
          <a:p>
            <a:pPr lvl="1"/>
            <a:r>
              <a:rPr lang="en-US" noProof="0" dirty="0"/>
              <a:t>QoS enables you to limit the bandwidth for certain types of data based on application protocol, the IP address of a computer, and other criteria.</a:t>
            </a:r>
          </a:p>
          <a:p>
            <a:endParaRPr lang="en-US" noProof="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itle 1"/>
          <p:cNvSpPr>
            <a:spLocks noGrp="1"/>
          </p:cNvSpPr>
          <p:nvPr>
            <p:ph type="title"/>
          </p:nvPr>
        </p:nvSpPr>
        <p:spPr/>
        <p:txBody>
          <a:bodyPr/>
          <a:lstStyle/>
          <a:p>
            <a:pPr eaLnBrk="1" hangingPunct="1"/>
            <a:r>
              <a:rPr lang="en-US" noProof="0" dirty="0"/>
              <a:t>Slow Transfer Speeds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121858"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597025" y="1275462"/>
            <a:ext cx="5949950" cy="4703763"/>
          </a:xfrm>
        </p:spPr>
      </p:pic>
      <p:sp>
        <p:nvSpPr>
          <p:cNvPr id="121860" name="TextBox 4"/>
          <p:cNvSpPr txBox="1">
            <a:spLocks noChangeArrowheads="1"/>
          </p:cNvSpPr>
          <p:nvPr/>
        </p:nvSpPr>
        <p:spPr bwMode="auto">
          <a:xfrm>
            <a:off x="3536557" y="6049601"/>
            <a:ext cx="2070887"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23.56  QoS</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Beyond A+</a:t>
            </a:r>
          </a:p>
        </p:txBody>
      </p:sp>
      <p:sp>
        <p:nvSpPr>
          <p:cNvPr id="3" name="Content Placeholder 2"/>
          <p:cNvSpPr>
            <a:spLocks noGrp="1"/>
          </p:cNvSpPr>
          <p:nvPr>
            <p:ph idx="1"/>
          </p:nvPr>
        </p:nvSpPr>
        <p:spPr/>
        <p:txBody>
          <a:bodyPr/>
          <a:lstStyle/>
          <a:p>
            <a:r>
              <a:rPr lang="en-US" dirty="0"/>
              <a:t>Important hot topics that are common and important to know:</a:t>
            </a:r>
          </a:p>
          <a:p>
            <a:pPr lvl="1"/>
            <a:r>
              <a:rPr lang="en-US" dirty="0"/>
              <a:t>Online gaming</a:t>
            </a:r>
          </a:p>
          <a:p>
            <a:pPr lvl="1"/>
            <a:r>
              <a:rPr lang="en-US" dirty="0"/>
              <a:t>Chatting</a:t>
            </a:r>
          </a:p>
          <a:p>
            <a:pPr lvl="1"/>
            <a:r>
              <a:rPr lang="en-US" dirty="0"/>
              <a:t>File sharing</a:t>
            </a:r>
          </a:p>
        </p:txBody>
      </p:sp>
    </p:spTree>
    <p:extLst>
      <p:ext uri="{BB962C8B-B14F-4D97-AF65-F5344CB8AC3E}">
        <p14:creationId xmlns:p14="http://schemas.microsoft.com/office/powerpoint/2010/main" val="237447493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5"/>
          <p:cNvSpPr>
            <a:spLocks noGrp="1"/>
          </p:cNvSpPr>
          <p:nvPr>
            <p:ph type="title"/>
          </p:nvPr>
        </p:nvSpPr>
        <p:spPr/>
        <p:txBody>
          <a:bodyPr/>
          <a:lstStyle/>
          <a:p>
            <a:r>
              <a:rPr lang="en-US" noProof="0" dirty="0"/>
              <a:t>Online Gaming</a:t>
            </a:r>
          </a:p>
        </p:txBody>
      </p:sp>
      <p:sp>
        <p:nvSpPr>
          <p:cNvPr id="122883" name="Text Placeholder 6"/>
          <p:cNvSpPr>
            <a:spLocks noGrp="1"/>
          </p:cNvSpPr>
          <p:nvPr>
            <p:ph idx="1"/>
          </p:nvPr>
        </p:nvSpPr>
        <p:spPr/>
        <p:txBody>
          <a:bodyPr/>
          <a:lstStyle/>
          <a:p>
            <a:r>
              <a:rPr lang="en-US" noProof="0" dirty="0"/>
              <a:t>Games employ good old TCP/IP to send information, using ports reserved by the game. </a:t>
            </a:r>
          </a:p>
          <a:p>
            <a:endParaRPr lang="en-US" noProof="0" dirty="0"/>
          </a:p>
        </p:txBody>
      </p:sp>
      <p:sp>
        <p:nvSpPr>
          <p:cNvPr id="7" name="TextBox 6"/>
          <p:cNvSpPr txBox="1"/>
          <p:nvPr/>
        </p:nvSpPr>
        <p:spPr>
          <a:xfrm>
            <a:off x="2779758" y="5943600"/>
            <a:ext cx="3584485" cy="339324"/>
          </a:xfrm>
          <a:prstGeom prst="rect">
            <a:avLst/>
          </a:prstGeom>
          <a:noFill/>
        </p:spPr>
        <p:txBody>
          <a:bodyPr wrap="none" rtlCol="0">
            <a:spAutoFit/>
          </a:bodyPr>
          <a:lstStyle/>
          <a:p>
            <a:r>
              <a:rPr lang="en-US" dirty="0">
                <a:solidFill>
                  <a:schemeClr val="tx1"/>
                </a:solidFill>
              </a:rPr>
              <a:t>Figure 23.57  Counter-Strike: GO</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0541" y="2925170"/>
            <a:ext cx="4582918" cy="286603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Chat</a:t>
            </a:r>
          </a:p>
        </p:txBody>
      </p:sp>
      <p:sp>
        <p:nvSpPr>
          <p:cNvPr id="3" name="Content Placeholder 2"/>
          <p:cNvSpPr>
            <a:spLocks noGrp="1"/>
          </p:cNvSpPr>
          <p:nvPr>
            <p:ph idx="1"/>
          </p:nvPr>
        </p:nvSpPr>
        <p:spPr>
          <a:xfrm>
            <a:off x="457200" y="1143000"/>
            <a:ext cx="5486400" cy="5334000"/>
          </a:xfrm>
        </p:spPr>
        <p:txBody>
          <a:bodyPr/>
          <a:lstStyle/>
          <a:p>
            <a:r>
              <a:rPr lang="en-US" noProof="0" dirty="0"/>
              <a:t>Chat software</a:t>
            </a:r>
          </a:p>
          <a:p>
            <a:pPr lvl="1"/>
            <a:r>
              <a:rPr lang="en-US" noProof="0" dirty="0"/>
              <a:t>The oldest family of chat programs is based on the Internet Relay Chat (IRC) protocol.</a:t>
            </a:r>
          </a:p>
          <a:p>
            <a:pPr lvl="1"/>
            <a:r>
              <a:rPr lang="en-US" noProof="0" dirty="0"/>
              <a:t>A very common IRC chat program is mIRC.</a:t>
            </a:r>
          </a:p>
          <a:p>
            <a:pPr lvl="1"/>
            <a:r>
              <a:rPr lang="en-US" noProof="0" dirty="0"/>
              <a:t>IRC protocols allow for a number of other little extras, such as being able to share files.</a:t>
            </a:r>
          </a:p>
          <a:p>
            <a:pPr lvl="1"/>
            <a:endParaRPr lang="en-US" noProof="0" dirty="0"/>
          </a:p>
        </p:txBody>
      </p:sp>
      <p:sp>
        <p:nvSpPr>
          <p:cNvPr id="5" name="TextBox 4"/>
          <p:cNvSpPr txBox="1"/>
          <p:nvPr/>
        </p:nvSpPr>
        <p:spPr>
          <a:xfrm>
            <a:off x="6254020" y="5597609"/>
            <a:ext cx="2480822" cy="574260"/>
          </a:xfrm>
          <a:prstGeom prst="rect">
            <a:avLst/>
          </a:prstGeom>
          <a:noFill/>
        </p:spPr>
        <p:txBody>
          <a:bodyPr wrap="square" rtlCol="0">
            <a:spAutoFit/>
          </a:bodyPr>
          <a:lstStyle/>
          <a:p>
            <a:r>
              <a:rPr lang="en-US" dirty="0">
                <a:solidFill>
                  <a:schemeClr val="tx1"/>
                </a:solidFill>
              </a:rPr>
              <a:t>Figure 23.59  Google Hangouts in action</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78262" y="1447799"/>
            <a:ext cx="2232338" cy="3962401"/>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4"/>
          <p:cNvSpPr>
            <a:spLocks noGrp="1"/>
          </p:cNvSpPr>
          <p:nvPr>
            <p:ph type="title"/>
          </p:nvPr>
        </p:nvSpPr>
        <p:spPr/>
        <p:txBody>
          <a:bodyPr/>
          <a:lstStyle/>
          <a:p>
            <a:pPr eaLnBrk="1" hangingPunct="1"/>
            <a:r>
              <a:rPr lang="en-US" noProof="0" dirty="0">
                <a:cs typeface="MS Gothic" pitchFamily="49" charset="-128"/>
              </a:rPr>
              <a:t>File Sharing</a:t>
            </a:r>
            <a:endParaRPr lang="en-US" i="1" noProof="0" dirty="0">
              <a:cs typeface="MS Gothic" pitchFamily="49" charset="-128"/>
            </a:endParaRPr>
          </a:p>
        </p:txBody>
      </p:sp>
      <p:sp>
        <p:nvSpPr>
          <p:cNvPr id="126979" name="Text Placeholder 5"/>
          <p:cNvSpPr>
            <a:spLocks noGrp="1"/>
          </p:cNvSpPr>
          <p:nvPr>
            <p:ph idx="1"/>
          </p:nvPr>
        </p:nvSpPr>
        <p:spPr/>
        <p:txBody>
          <a:bodyPr/>
          <a:lstStyle/>
          <a:p>
            <a:pPr eaLnBrk="1" hangingPunct="1">
              <a:lnSpc>
                <a:spcPct val="92000"/>
              </a:lnSpc>
            </a:pPr>
            <a:r>
              <a:rPr lang="en-US" noProof="0" dirty="0">
                <a:cs typeface="MS Gothic" pitchFamily="49" charset="-128"/>
              </a:rPr>
              <a:t>File sharing allows users to share files with other users. </a:t>
            </a:r>
          </a:p>
          <a:p>
            <a:pPr eaLnBrk="1" hangingPunct="1">
              <a:lnSpc>
                <a:spcPct val="92000"/>
              </a:lnSpc>
            </a:pPr>
            <a:r>
              <a:rPr lang="en-US" noProof="0" dirty="0">
                <a:cs typeface="MS Gothic" pitchFamily="49" charset="-128"/>
              </a:rPr>
              <a:t>BitTorrent protocol is used for delivering Linux distros.</a:t>
            </a:r>
          </a:p>
          <a:p>
            <a:pPr eaLnBrk="1" hangingPunct="1">
              <a:lnSpc>
                <a:spcPct val="92000"/>
              </a:lnSpc>
            </a:pPr>
            <a:r>
              <a:rPr lang="en-US" noProof="0" dirty="0">
                <a:cs typeface="MS Gothic" pitchFamily="49" charset="-128"/>
              </a:rPr>
              <a:t>Industry-sanctioned streaming services like Netflix, HBO, and Spotify:</a:t>
            </a:r>
          </a:p>
          <a:p>
            <a:pPr lvl="1" eaLnBrk="1" hangingPunct="1">
              <a:lnSpc>
                <a:spcPct val="92000"/>
              </a:lnSpc>
            </a:pPr>
            <a:r>
              <a:rPr lang="en-US" noProof="0" dirty="0">
                <a:cs typeface="MS Gothic" pitchFamily="49" charset="-128"/>
              </a:rPr>
              <a:t>Provide consumers with digital content they want</a:t>
            </a:r>
          </a:p>
          <a:p>
            <a:pPr lvl="1" eaLnBrk="1" hangingPunct="1">
              <a:lnSpc>
                <a:spcPct val="92000"/>
              </a:lnSpc>
            </a:pPr>
            <a:r>
              <a:rPr lang="en-US" dirty="0">
                <a:cs typeface="MS Gothic" pitchFamily="49" charset="-128"/>
              </a:rPr>
              <a:t>Eliminate the need for consumers to purchase physical media</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p:txBody>
          <a:bodyPr/>
          <a:lstStyle/>
          <a:p>
            <a:pPr eaLnBrk="1" hangingPunct="1"/>
            <a:r>
              <a:rPr lang="en-US" noProof="0" dirty="0">
                <a:cs typeface="MS Gothic" pitchFamily="49" charset="-128"/>
              </a:rPr>
              <a:t>Internet Service Providers</a:t>
            </a:r>
          </a:p>
        </p:txBody>
      </p:sp>
      <p:sp>
        <p:nvSpPr>
          <p:cNvPr id="11267" name="Text Placeholder 6"/>
          <p:cNvSpPr>
            <a:spLocks noGrp="1"/>
          </p:cNvSpPr>
          <p:nvPr>
            <p:ph idx="1"/>
          </p:nvPr>
        </p:nvSpPr>
        <p:spPr/>
        <p:txBody>
          <a:bodyPr/>
          <a:lstStyle/>
          <a:p>
            <a:pPr eaLnBrk="1" hangingPunct="1">
              <a:lnSpc>
                <a:spcPct val="92000"/>
              </a:lnSpc>
            </a:pPr>
            <a:r>
              <a:rPr lang="en-US" noProof="0" dirty="0">
                <a:solidFill>
                  <a:srgbClr val="C00000"/>
                </a:solidFill>
                <a:cs typeface="MS Gothic" pitchFamily="49" charset="-128"/>
              </a:rPr>
              <a:t>Internet service providers (ISPs) </a:t>
            </a:r>
            <a:r>
              <a:rPr lang="en-US" noProof="0" dirty="0">
                <a:cs typeface="MS Gothic" pitchFamily="49" charset="-128"/>
              </a:rPr>
              <a:t>gain access to the Internet from leased Tier 1 and Tier 2 connections.</a:t>
            </a:r>
          </a:p>
          <a:p>
            <a:pPr eaLnBrk="1" hangingPunct="1">
              <a:lnSpc>
                <a:spcPct val="92000"/>
              </a:lnSpc>
            </a:pPr>
            <a:r>
              <a:rPr lang="en-US" noProof="0" dirty="0">
                <a:cs typeface="MS Gothic" pitchFamily="49" charset="-128"/>
              </a:rPr>
              <a:t>ISPs come in many sizes:</a:t>
            </a:r>
          </a:p>
          <a:p>
            <a:pPr lvl="1" eaLnBrk="1" hangingPunct="1">
              <a:lnSpc>
                <a:spcPct val="92000"/>
              </a:lnSpc>
            </a:pPr>
            <a:r>
              <a:rPr lang="en-US" noProof="0" dirty="0">
                <a:cs typeface="MS Gothic" pitchFamily="49" charset="-128"/>
              </a:rPr>
              <a:t>National companies such as Comcast</a:t>
            </a:r>
          </a:p>
          <a:p>
            <a:pPr lvl="1" eaLnBrk="1" hangingPunct="1">
              <a:lnSpc>
                <a:spcPct val="92000"/>
              </a:lnSpc>
            </a:pPr>
            <a:r>
              <a:rPr lang="en-US" noProof="0" dirty="0">
                <a:cs typeface="MS Gothic" pitchFamily="49" charset="-128"/>
              </a:rPr>
              <a:t>Local shops such as Electric Power Board (EPB) of Chattanooga in Tennessee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File Sharing (</a:t>
            </a:r>
            <a:r>
              <a:rPr lang="en-US" i="1" dirty="0">
                <a:cs typeface="MS Gothic" pitchFamily="49" charset="-128"/>
              </a:rPr>
              <a:t>continued</a:t>
            </a:r>
            <a:r>
              <a:rPr lang="en-US" dirty="0">
                <a:cs typeface="MS Gothic" pitchFamily="49" charset="-128"/>
              </a:rPr>
              <a:t>)</a:t>
            </a:r>
            <a:endParaRPr lang="en-US" dirty="0"/>
          </a:p>
        </p:txBody>
      </p:sp>
      <p:sp>
        <p:nvSpPr>
          <p:cNvPr id="3" name="TextBox 2"/>
          <p:cNvSpPr txBox="1"/>
          <p:nvPr/>
        </p:nvSpPr>
        <p:spPr>
          <a:xfrm>
            <a:off x="3087628" y="5153172"/>
            <a:ext cx="2968744" cy="339324"/>
          </a:xfrm>
          <a:prstGeom prst="rect">
            <a:avLst/>
          </a:prstGeom>
          <a:noFill/>
        </p:spPr>
        <p:txBody>
          <a:bodyPr wrap="none" rtlCol="0">
            <a:spAutoFit/>
          </a:bodyPr>
          <a:lstStyle/>
          <a:p>
            <a:pPr algn="ctr"/>
            <a:r>
              <a:rPr lang="en-US" dirty="0">
                <a:solidFill>
                  <a:schemeClr val="tx1"/>
                </a:solidFill>
              </a:rPr>
              <a:t>Figure 23.60  Transmission</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2271" y="2133600"/>
            <a:ext cx="4599458" cy="2825496"/>
          </a:xfrm>
          <a:prstGeom prst="rect">
            <a:avLst/>
          </a:prstGeom>
        </p:spPr>
      </p:pic>
    </p:spTree>
    <p:extLst>
      <p:ext uri="{BB962C8B-B14F-4D97-AF65-F5344CB8AC3E}">
        <p14:creationId xmlns:p14="http://schemas.microsoft.com/office/powerpoint/2010/main" val="1775610377"/>
      </p:ext>
    </p:extLst>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9648</TotalTime>
  <Words>4461</Words>
  <Application>Microsoft Office PowerPoint</Application>
  <PresentationFormat>On-screen Show (4:3)</PresentationFormat>
  <Paragraphs>510</Paragraphs>
  <Slides>90</Slides>
  <Notes>31</Notes>
  <HiddenSlides>0</HiddenSlides>
  <MMClips>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2_Default Design</vt:lpstr>
      <vt:lpstr>The Internet</vt:lpstr>
      <vt:lpstr>Overview</vt:lpstr>
      <vt:lpstr>How the Internet Works</vt:lpstr>
      <vt:lpstr>Internet Tiers (continued)</vt:lpstr>
      <vt:lpstr>Internet Tiers (continued)</vt:lpstr>
      <vt:lpstr>Internet Tiers (continued)</vt:lpstr>
      <vt:lpstr>Internet Tiers (continued)</vt:lpstr>
      <vt:lpstr>TCP/IP – The Common Language of the Internet</vt:lpstr>
      <vt:lpstr>Internet Service Providers</vt:lpstr>
      <vt:lpstr>Connection Concepts</vt:lpstr>
      <vt:lpstr>Connection Concepts (continued)</vt:lpstr>
      <vt:lpstr>Connecting to the Internet</vt:lpstr>
      <vt:lpstr>Dial-Up</vt:lpstr>
      <vt:lpstr>Dial-Up (continued)</vt:lpstr>
      <vt:lpstr>Dial-Up (continued)</vt:lpstr>
      <vt:lpstr>Dial-Up (continued)</vt:lpstr>
      <vt:lpstr>Dial-Up (continued)</vt:lpstr>
      <vt:lpstr>Dial-Up (continued)</vt:lpstr>
      <vt:lpstr>Dial-Up (continued)</vt:lpstr>
      <vt:lpstr>Dial-Up (continued)</vt:lpstr>
      <vt:lpstr>DSL</vt:lpstr>
      <vt:lpstr>DSL (continued)</vt:lpstr>
      <vt:lpstr>DSL (continued)</vt:lpstr>
      <vt:lpstr>Cable</vt:lpstr>
      <vt:lpstr>Cable (continued)</vt:lpstr>
      <vt:lpstr>Fiber</vt:lpstr>
      <vt:lpstr>Fiber (continued)</vt:lpstr>
      <vt:lpstr>Fiber (continued)</vt:lpstr>
      <vt:lpstr>Wi-Fi</vt:lpstr>
      <vt:lpstr>Cellular</vt:lpstr>
      <vt:lpstr>Cellular (continued)</vt:lpstr>
      <vt:lpstr>Satellite</vt:lpstr>
      <vt:lpstr>Satellite (continued)</vt:lpstr>
      <vt:lpstr>Connection to the Internet</vt:lpstr>
      <vt:lpstr>Basic Router Configuration</vt:lpstr>
      <vt:lpstr>Basic Router Configuration (continued)</vt:lpstr>
      <vt:lpstr>Basic Router Configuration (continued)</vt:lpstr>
      <vt:lpstr>Basic Router Configuration (continued)</vt:lpstr>
      <vt:lpstr>Basic Router Configuration (continued)</vt:lpstr>
      <vt:lpstr>Internet Application Protocols</vt:lpstr>
      <vt:lpstr>Internet Application Protocols (continued)</vt:lpstr>
      <vt:lpstr>Internet Application Protocols (continued)</vt:lpstr>
      <vt:lpstr>The World Wide Web</vt:lpstr>
      <vt:lpstr>Configuring Internet Explorer</vt:lpstr>
      <vt:lpstr>Configuring Internet Explorer (continued)</vt:lpstr>
      <vt:lpstr>Configuring Internet Explorer (continued)</vt:lpstr>
      <vt:lpstr>Configuring Internet Explorer (continued)</vt:lpstr>
      <vt:lpstr>Configuring Internet Explorer (continued)</vt:lpstr>
      <vt:lpstr>Configuring Other Web Browsers</vt:lpstr>
      <vt:lpstr>Configuring Other Web Browsers (continued)</vt:lpstr>
      <vt:lpstr>Configuring Other Web Browsers (continued)</vt:lpstr>
      <vt:lpstr>E-mail</vt:lpstr>
      <vt:lpstr>E-mail (continued)</vt:lpstr>
      <vt:lpstr>E-mail (continued)</vt:lpstr>
      <vt:lpstr>E-mail (continued)</vt:lpstr>
      <vt:lpstr>E-mail (continued)</vt:lpstr>
      <vt:lpstr>E-mail (continued)</vt:lpstr>
      <vt:lpstr>E-mail (continued)</vt:lpstr>
      <vt:lpstr>FTP</vt:lpstr>
      <vt:lpstr>FTP (continued)</vt:lpstr>
      <vt:lpstr>Telnet and SSH</vt:lpstr>
      <vt:lpstr>SFTP</vt:lpstr>
      <vt:lpstr>VoIP</vt:lpstr>
      <vt:lpstr>VoIP (continued)</vt:lpstr>
      <vt:lpstr>Remote Desktop</vt:lpstr>
      <vt:lpstr>Remote Desktop (continued)</vt:lpstr>
      <vt:lpstr>Remote Desktop (continued)</vt:lpstr>
      <vt:lpstr>Remote Desktop (continued)</vt:lpstr>
      <vt:lpstr>Virtual Private Networks (VPN)</vt:lpstr>
      <vt:lpstr>Virtual Private Networks (VPN) (continued)</vt:lpstr>
      <vt:lpstr>Virtual Private Networks (VPN) (continued)</vt:lpstr>
      <vt:lpstr>Virtual Private Networks (VPN) (continued)</vt:lpstr>
      <vt:lpstr>Virtual Private Networks (VPN) (continued)</vt:lpstr>
      <vt:lpstr>Support Applications (Internet Utilities)</vt:lpstr>
      <vt:lpstr>Support Applications (Internet Utilities) (continued)</vt:lpstr>
      <vt:lpstr>Support Applications (Internet Utilities) (continued)</vt:lpstr>
      <vt:lpstr>Internet Troubleshooting</vt:lpstr>
      <vt:lpstr>Internet Troubleshooting (continued)</vt:lpstr>
      <vt:lpstr>Limited Connectivity</vt:lpstr>
      <vt:lpstr>Local Connectivity</vt:lpstr>
      <vt:lpstr>Local Connectivity (continued)</vt:lpstr>
      <vt:lpstr>Local Connectivity (continued)</vt:lpstr>
      <vt:lpstr>Slow Transfer Speeds</vt:lpstr>
      <vt:lpstr>Slow Transfer Speeds (continued)</vt:lpstr>
      <vt:lpstr>Slow Transfer Speeds (continued)</vt:lpstr>
      <vt:lpstr>Beyond A+</vt:lpstr>
      <vt:lpstr>Online Gaming</vt:lpstr>
      <vt:lpstr>Chat</vt:lpstr>
      <vt:lpstr>File Sharing</vt:lpstr>
      <vt:lpstr>File Sharing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159</cp:revision>
  <dcterms:created xsi:type="dcterms:W3CDTF">2016-02-29T16:45:01Z</dcterms:created>
  <dcterms:modified xsi:type="dcterms:W3CDTF">2016-06-20T14:37:35Z</dcterms:modified>
</cp:coreProperties>
</file>