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79"/>
  </p:notesMasterIdLst>
  <p:sldIdLst>
    <p:sldId id="256" r:id="rId2"/>
    <p:sldId id="257" r:id="rId3"/>
    <p:sldId id="374" r:id="rId4"/>
    <p:sldId id="375" r:id="rId5"/>
    <p:sldId id="528" r:id="rId6"/>
    <p:sldId id="433" r:id="rId7"/>
    <p:sldId id="550" r:id="rId8"/>
    <p:sldId id="434" r:id="rId9"/>
    <p:sldId id="435" r:id="rId10"/>
    <p:sldId id="438" r:id="rId11"/>
    <p:sldId id="458" r:id="rId12"/>
    <p:sldId id="529" r:id="rId13"/>
    <p:sldId id="530" r:id="rId14"/>
    <p:sldId id="551" r:id="rId15"/>
    <p:sldId id="531" r:id="rId16"/>
    <p:sldId id="439" r:id="rId17"/>
    <p:sldId id="440" r:id="rId18"/>
    <p:sldId id="441" r:id="rId19"/>
    <p:sldId id="552" r:id="rId20"/>
    <p:sldId id="447" r:id="rId21"/>
    <p:sldId id="468" r:id="rId22"/>
    <p:sldId id="450" r:id="rId23"/>
    <p:sldId id="452" r:id="rId24"/>
    <p:sldId id="471" r:id="rId25"/>
    <p:sldId id="453" r:id="rId26"/>
    <p:sldId id="532" r:id="rId27"/>
    <p:sldId id="454" r:id="rId28"/>
    <p:sldId id="376" r:id="rId29"/>
    <p:sldId id="556" r:id="rId30"/>
    <p:sldId id="557" r:id="rId31"/>
    <p:sldId id="481" r:id="rId32"/>
    <p:sldId id="478" r:id="rId33"/>
    <p:sldId id="479" r:id="rId34"/>
    <p:sldId id="484" r:id="rId35"/>
    <p:sldId id="533" r:id="rId36"/>
    <p:sldId id="377" r:id="rId37"/>
    <p:sldId id="487" r:id="rId38"/>
    <p:sldId id="553" r:id="rId39"/>
    <p:sldId id="488" r:id="rId40"/>
    <p:sldId id="512" r:id="rId41"/>
    <p:sldId id="489" r:id="rId42"/>
    <p:sldId id="513" r:id="rId43"/>
    <p:sldId id="491" r:id="rId44"/>
    <p:sldId id="514" r:id="rId45"/>
    <p:sldId id="534" r:id="rId46"/>
    <p:sldId id="378" r:id="rId47"/>
    <p:sldId id="379" r:id="rId48"/>
    <p:sldId id="535" r:id="rId49"/>
    <p:sldId id="536" r:id="rId50"/>
    <p:sldId id="558" r:id="rId51"/>
    <p:sldId id="554" r:id="rId52"/>
    <p:sldId id="537" r:id="rId53"/>
    <p:sldId id="538" r:id="rId54"/>
    <p:sldId id="539" r:id="rId55"/>
    <p:sldId id="540" r:id="rId56"/>
    <p:sldId id="541" r:id="rId57"/>
    <p:sldId id="542" r:id="rId58"/>
    <p:sldId id="543" r:id="rId59"/>
    <p:sldId id="544" r:id="rId60"/>
    <p:sldId id="545" r:id="rId61"/>
    <p:sldId id="546" r:id="rId62"/>
    <p:sldId id="559" r:id="rId63"/>
    <p:sldId id="381" r:id="rId64"/>
    <p:sldId id="547" r:id="rId65"/>
    <p:sldId id="502" r:id="rId66"/>
    <p:sldId id="504" r:id="rId67"/>
    <p:sldId id="560" r:id="rId68"/>
    <p:sldId id="524" r:id="rId69"/>
    <p:sldId id="506" r:id="rId70"/>
    <p:sldId id="525" r:id="rId71"/>
    <p:sldId id="508" r:id="rId72"/>
    <p:sldId id="526" r:id="rId73"/>
    <p:sldId id="555" r:id="rId74"/>
    <p:sldId id="561" r:id="rId75"/>
    <p:sldId id="562" r:id="rId76"/>
    <p:sldId id="548" r:id="rId77"/>
    <p:sldId id="549" r:id="rId78"/>
  </p:sldIdLst>
  <p:sldSz cx="9144000" cy="6858000" type="screen4x3"/>
  <p:notesSz cx="6858000" cy="9144000"/>
  <p:defaultTextStyle>
    <a:defPPr>
      <a:defRPr lang="en-GB"/>
    </a:defPPr>
    <a:lvl1pPr algn="l" defTabSz="457200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1pPr>
    <a:lvl2pPr marL="457200" algn="l" defTabSz="457200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2pPr>
    <a:lvl3pPr marL="914400" algn="l" defTabSz="457200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3pPr>
    <a:lvl4pPr marL="1371600" algn="l" defTabSz="457200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4pPr>
    <a:lvl5pPr marL="1828800" algn="l" defTabSz="457200" rtl="0" fontAlgn="base">
      <a:lnSpc>
        <a:spcPct val="87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-1" charset="0"/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5pPr>
    <a:lvl6pPr marL="22860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6pPr>
    <a:lvl7pPr marL="27432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7pPr>
    <a:lvl8pPr marL="32004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8pPr>
    <a:lvl9pPr marL="3657600" algn="l" defTabSz="457200" rtl="0" eaLnBrk="1" latinLnBrk="0" hangingPunct="1">
      <a:defRPr kern="1200">
        <a:solidFill>
          <a:schemeClr val="bg1"/>
        </a:solidFill>
        <a:latin typeface="Arial" pitchFamily="-1" charset="0"/>
        <a:ea typeface="MS Gothic" pitchFamily="49" charset="-128"/>
        <a:cs typeface="MS Gothic" pitchFamily="49" charset="-128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A50021"/>
    <a:srgbClr val="006600"/>
    <a:srgbClr val="0033CC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42" autoAdjust="0"/>
  </p:normalViewPr>
  <p:slideViewPr>
    <p:cSldViewPr>
      <p:cViewPr>
        <p:scale>
          <a:sx n="75" d="100"/>
          <a:sy n="75" d="100"/>
        </p:scale>
        <p:origin x="-1236" y="-48"/>
      </p:cViewPr>
      <p:guideLst>
        <p:guide orient="horz" pos="2160"/>
        <p:guide pos="2880"/>
      </p:guideLst>
    </p:cSldViewPr>
  </p:slideViewPr>
  <p:outlineViewPr>
    <p:cViewPr varScale="1">
      <p:scale>
        <a:sx n="50" d="100"/>
        <a:sy n="50" d="100"/>
      </p:scale>
      <p:origin x="0" y="1143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7939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5956" name="Text Box 3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en-US" dirty="0">
              <a:cs typeface="+mn-cs"/>
            </a:endParaRPr>
          </a:p>
        </p:txBody>
      </p:sp>
      <p:sp>
        <p:nvSpPr>
          <p:cNvPr id="125957" name="Text Box 4"/>
          <p:cNvSpPr txBox="1">
            <a:spLocks noChangeArrowheads="1"/>
          </p:cNvSpPr>
          <p:nvPr/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en-US" dirty="0">
              <a:cs typeface="+mn-cs"/>
            </a:endParaRPr>
          </a:p>
        </p:txBody>
      </p:sp>
      <p:sp>
        <p:nvSpPr>
          <p:cNvPr id="167942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8825" cy="342741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125960" name="Text Box 7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en-US" dirty="0">
              <a:cs typeface="+mn-cs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80BC4638-DAE4-A643-9320-C59955C7C86E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46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-1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F5C58AA-3EE5-B145-8581-D9CD139DA888}" type="slidenum">
              <a:rPr lang="en-GB"/>
              <a:pPr/>
              <a:t>1</a:t>
            </a:fld>
            <a:endParaRPr lang="en-GB" dirty="0"/>
          </a:p>
        </p:txBody>
      </p:sp>
      <p:sp>
        <p:nvSpPr>
          <p:cNvPr id="1689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4F557A1E-7872-744C-B4B3-5F53A186E509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6896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6896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1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21188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C5C960F-6959-0147-8A5B-8877877D87A3}" type="slidenum">
              <a:rPr lang="en-GB"/>
              <a:pPr/>
              <a:t>34</a:t>
            </a:fld>
            <a:endParaRPr lang="en-GB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2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22212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BC8E733-EE2A-334E-AEC5-191AE7274B05}" type="slidenum">
              <a:rPr lang="en-GB"/>
              <a:pPr/>
              <a:t>40</a:t>
            </a:fld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32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23236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DDA5368-E890-A047-94D8-A9F1A9F80EC7}" type="slidenum">
              <a:rPr lang="en-GB"/>
              <a:pPr/>
              <a:t>42</a:t>
            </a:fld>
            <a:endParaRPr lang="en-GB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4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24260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C04F66-DB6B-314D-8EAF-63C2DF65C789}" type="slidenum">
              <a:rPr lang="en-GB"/>
              <a:pPr/>
              <a:t>44</a:t>
            </a:fld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need to understand the difference between share permissions and NTFS permissions. Share permissions only apply to network sharing. NTFS permissions affect both network and local access to shared resources.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80BC4638-DAE4-A643-9320-C59955C7C86E}" type="slidenum">
              <a:rPr lang="en-GB" smtClean="0"/>
              <a:pPr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611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Interestingly, all homegroup data is encrypted between systems.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80BC4638-DAE4-A643-9320-C59955C7C86E}" type="slidenum">
              <a:rPr lang="en-GB" smtClean="0"/>
              <a:pPr/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45407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44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34500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01BCB25-1A04-8140-8247-00798DAA235F}" type="slidenum">
              <a:rPr lang="en-GB"/>
              <a:pPr/>
              <a:t>68</a:t>
            </a:fld>
            <a:endParaRPr lang="en-GB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35524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92C47FE-B2AB-2049-886E-99606B0E5F9E}" type="slidenum">
              <a:rPr lang="en-GB"/>
              <a:pPr/>
              <a:t>70</a:t>
            </a:fld>
            <a:endParaRPr lang="en-GB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65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36548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33BC310-E18E-E24A-AFED-AFED29514833}" type="slidenum">
              <a:rPr lang="en-GB"/>
              <a:pPr/>
              <a:t>72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9A97203-AD8A-5C49-A7B5-0D840BCE6419}" type="slidenum">
              <a:rPr lang="en-GB"/>
              <a:pPr/>
              <a:t>2</a:t>
            </a:fld>
            <a:endParaRPr lang="en-GB" dirty="0"/>
          </a:p>
        </p:txBody>
      </p:sp>
      <p:sp>
        <p:nvSpPr>
          <p:cNvPr id="16998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8D752337-F5CA-494F-9504-4CAEA259A7DF}" type="slidenum">
              <a:rPr lang="en-GB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endParaRPr lang="en-GB" sz="1200" dirty="0">
              <a:solidFill>
                <a:srgbClr val="000000"/>
              </a:solidFill>
            </a:endParaRPr>
          </a:p>
        </p:txBody>
      </p:sp>
      <p:sp>
        <p:nvSpPr>
          <p:cNvPr id="16998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69989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en-US" dirty="0">
              <a:latin typeface="Times New Roman" pitchFamily="-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you understand the differences between subnet masking and CIDR notation principles.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80BC4638-DAE4-A643-9320-C59955C7C86E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5607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07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00708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07B479C-5C55-884D-94A3-7772456FBE99}" type="slidenum">
              <a:rPr lang="en-GB"/>
              <a:pPr/>
              <a:t>11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B974062-2DAE-1B43-BC37-0D2B4B4F69F4}" type="slidenum">
              <a:rPr lang="en-GB"/>
              <a:pPr/>
              <a:t>21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 New Roman" pitchFamily="-1" charset="0"/>
            </a:endParaRPr>
          </a:p>
        </p:txBody>
      </p:sp>
      <p:sp>
        <p:nvSpPr>
          <p:cNvPr id="214020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2739E97-59A3-B946-9D6B-A2545BE74498}" type="slidenum">
              <a:rPr lang="en-GB"/>
              <a:pPr/>
              <a:t>24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80BC4638-DAE4-A643-9320-C59955C7C86E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480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unspecified address (all zeros) can never be used, and neither can an address that contains all ones (in binary) or all </a:t>
            </a:r>
            <a:r>
              <a:rPr lang="en-US" i="1" dirty="0"/>
              <a:t>F</a:t>
            </a:r>
            <a:r>
              <a:rPr lang="en-US" dirty="0"/>
              <a:t>s (in hex notation)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80BC4638-DAE4-A643-9320-C59955C7C86E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528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7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Times New Roman" pitchFamily="-1" charset="0"/>
              </a:rPr>
              <a:t>Every computer running !Pv6 will always have at least a link-local address.</a:t>
            </a:r>
          </a:p>
        </p:txBody>
      </p:sp>
      <p:sp>
        <p:nvSpPr>
          <p:cNvPr id="217092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96FAE34-393B-A64E-842E-07E6AD06B203}" type="slidenum">
              <a:rPr lang="en-GB"/>
              <a:pPr/>
              <a:t>31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371600"/>
            <a:ext cx="8229600" cy="768096"/>
          </a:xfrm>
        </p:spPr>
        <p:txBody>
          <a:bodyPr/>
          <a:lstStyle>
            <a:lvl1pPr algn="ctr">
              <a:defRPr sz="4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12848"/>
            <a:ext cx="6400800" cy="539496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rgbClr val="00660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0893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85000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26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7013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43000"/>
            <a:ext cx="4038600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56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8270"/>
            <a:ext cx="7086600" cy="1005840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93875"/>
            <a:ext cx="4041775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216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6290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995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667000" y="52388"/>
            <a:ext cx="6477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801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outline text format</a:t>
            </a:r>
          </a:p>
          <a:p>
            <a:pPr lvl="1"/>
            <a:r>
              <a:rPr lang="en-GB" altLang="en-US" dirty="0"/>
              <a:t>Second Outline Level</a:t>
            </a:r>
          </a:p>
          <a:p>
            <a:pPr lvl="2"/>
            <a:r>
              <a:rPr lang="en-GB" altLang="en-US" dirty="0"/>
              <a:t>Third Outline Level</a:t>
            </a:r>
          </a:p>
          <a:p>
            <a:pPr lvl="3"/>
            <a:r>
              <a:rPr lang="en-GB" altLang="en-US" dirty="0"/>
              <a:t>Fourth Outline Level</a:t>
            </a:r>
          </a:p>
          <a:p>
            <a:pPr lvl="4"/>
            <a:r>
              <a:rPr lang="en-GB" altLang="en-US" dirty="0"/>
              <a:t>Fifth Outline Level</a:t>
            </a:r>
          </a:p>
          <a:p>
            <a:pPr lvl="4"/>
            <a:r>
              <a:rPr lang="en-GB" altLang="en-US" dirty="0"/>
              <a:t>Sixth Outline Level</a:t>
            </a:r>
          </a:p>
          <a:p>
            <a:pPr lvl="4"/>
            <a:r>
              <a:rPr lang="en-GB" altLang="en-US" dirty="0"/>
              <a:t>Seventh Outline Level</a:t>
            </a:r>
          </a:p>
          <a:p>
            <a:pPr lvl="4"/>
            <a:r>
              <a:rPr lang="en-GB" altLang="en-US" dirty="0"/>
              <a:t>Eighth Outline Level</a:t>
            </a:r>
          </a:p>
          <a:p>
            <a:pPr lvl="4"/>
            <a:r>
              <a:rPr lang="en-GB" altLang="en-US" dirty="0"/>
              <a:t>Ninth Outline Level</a:t>
            </a: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0" y="6553200"/>
            <a:ext cx="9144000" cy="309563"/>
            <a:chOff x="0" y="4128"/>
            <a:chExt cx="5760" cy="195"/>
          </a:xfrm>
        </p:grpSpPr>
        <p:sp>
          <p:nvSpPr>
            <p:cNvPr id="1031" name="Rectangle 4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34" name="Text Box 5"/>
            <p:cNvSpPr txBox="1">
              <a:spLocks noChangeArrowheads="1"/>
            </p:cNvSpPr>
            <p:nvPr/>
          </p:nvSpPr>
          <p:spPr bwMode="auto">
            <a:xfrm>
              <a:off x="144" y="4147"/>
              <a:ext cx="504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ts val="750"/>
                </a:spcBef>
                <a:buClr>
                  <a:srgbClr val="FFFFFF"/>
                </a:buClr>
                <a:buFont typeface="Arial" pitchFamily="34" charset="0"/>
                <a:buNone/>
                <a:defRPr/>
              </a:pPr>
              <a:r>
                <a:rPr lang="en-GB" sz="1200" dirty="0">
                  <a:solidFill>
                    <a:srgbClr val="FFFFFF"/>
                  </a:solidFill>
                  <a:latin typeface="Calibri" panose="020F0502020204030204" pitchFamily="34" charset="0"/>
                </a:rPr>
                <a:t>Copyright © 2016 by McGraw-Hill Education. All rights reserved.</a:t>
              </a:r>
            </a:p>
          </p:txBody>
        </p:sp>
      </p:grp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ea typeface="MS Gothic" charset="0"/>
              <a:cs typeface="MS Gothic" charset="0"/>
            </a:endParaRPr>
          </a:p>
        </p:txBody>
      </p:sp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0" y="0"/>
            <a:ext cx="1847850" cy="1069848"/>
          </a:xfrm>
          <a:prstGeom prst="rect">
            <a:avLst/>
          </a:prstGeom>
          <a:gradFill flip="none" rotWithShape="1">
            <a:gsLst>
              <a:gs pos="0">
                <a:srgbClr val="800000">
                  <a:shade val="30000"/>
                  <a:satMod val="115000"/>
                </a:srgbClr>
              </a:gs>
              <a:gs pos="50000">
                <a:srgbClr val="800000">
                  <a:shade val="67500"/>
                  <a:satMod val="115000"/>
                </a:srgbClr>
              </a:gs>
              <a:gs pos="100000">
                <a:srgbClr val="80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900" b="1" dirty="0">
                <a:latin typeface="Times New Roman" pitchFamily="18" charset="0"/>
              </a:rPr>
              <a:t>Mike Meyers</a:t>
            </a:r>
            <a:r>
              <a:rPr lang="en-US" altLang="en-US" sz="900" b="1" dirty="0">
                <a:latin typeface="Times New Roman" pitchFamily="18" charset="0"/>
              </a:rPr>
              <a:t>’</a:t>
            </a:r>
            <a:r>
              <a:rPr lang="en-US" sz="900" b="1" dirty="0">
                <a:latin typeface="Times New Roman" pitchFamily="18" charset="0"/>
              </a:rPr>
              <a:t> CompTIA A+</a:t>
            </a:r>
            <a:r>
              <a:rPr lang="en-US" sz="900" b="1" baseline="30000" dirty="0">
                <a:latin typeface="Times New Roman" pitchFamily="18" charset="0"/>
              </a:rPr>
              <a:t>®</a:t>
            </a:r>
            <a:r>
              <a:rPr lang="en-US" sz="900" b="1" dirty="0">
                <a:latin typeface="Times New Roman" pitchFamily="18" charset="0"/>
              </a:rPr>
              <a:t> Guide to</a:t>
            </a:r>
            <a:br>
              <a:rPr lang="en-US" sz="9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Managing and </a:t>
            </a:r>
            <a:br>
              <a:rPr lang="en-US" sz="13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Troubleshooting PCs</a:t>
            </a:r>
            <a:r>
              <a:rPr lang="en-US" sz="1400" b="1" dirty="0">
                <a:latin typeface="Times New Roman" pitchFamily="18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800" b="1" dirty="0">
                <a:latin typeface="Times New Roman" pitchFamily="18" charset="0"/>
              </a:rPr>
              <a:t>Fifth Edition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xStyles>
    <p:titleStyle>
      <a:lvl1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+mj-lt"/>
          <a:ea typeface="+mj-ea"/>
          <a:cs typeface="MS Gothic" charset="0"/>
        </a:defRPr>
      </a:lvl1pPr>
      <a:lvl2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2pPr>
      <a:lvl3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3pPr>
      <a:lvl4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4pPr>
      <a:lvl5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5pPr>
      <a:lvl6pPr marL="4572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6pPr>
      <a:lvl7pPr marL="9144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7pPr>
      <a:lvl8pPr marL="13716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8pPr>
      <a:lvl9pPr marL="18288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9pPr>
    </p:titleStyle>
    <p:bodyStyle>
      <a:lvl1pPr marL="341313" indent="-341313" algn="l" defTabSz="457200" rtl="0" eaLnBrk="0" fontAlgn="base" hangingPunct="0">
        <a:lnSpc>
          <a:spcPct val="101000"/>
        </a:lnSpc>
        <a:spcBef>
          <a:spcPts val="650"/>
        </a:spcBef>
        <a:spcAft>
          <a:spcPct val="0"/>
        </a:spcAft>
        <a:buClr>
          <a:srgbClr val="000000"/>
        </a:buClr>
        <a:buSzPct val="85000"/>
        <a:buFont typeface="Verdana" pitchFamily="34" charset="0"/>
        <a:buChar char="•"/>
        <a:defRPr sz="3200" b="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1363" indent="-284163" algn="l" defTabSz="457200" rtl="0" eaLnBrk="0" fontAlgn="base" hangingPunct="0">
        <a:lnSpc>
          <a:spcPct val="101000"/>
        </a:lnSpc>
        <a:spcBef>
          <a:spcPts val="550"/>
        </a:spcBef>
        <a:spcAft>
          <a:spcPct val="0"/>
        </a:spcAft>
        <a:buClr>
          <a:srgbClr val="006600"/>
        </a:buClr>
        <a:buSzPct val="85000"/>
        <a:buFont typeface="Verdana" pitchFamily="34" charset="0"/>
        <a:buChar char="–"/>
        <a:defRPr sz="2800">
          <a:solidFill>
            <a:srgbClr val="0066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663300"/>
        </a:buClr>
        <a:buSzPct val="85000"/>
        <a:buFont typeface="Verdana" pitchFamily="34" charset="0"/>
        <a:buChar char="•"/>
        <a:defRPr sz="2400">
          <a:solidFill>
            <a:srgbClr val="6633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–"/>
        <a:defRPr sz="24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0" fontAlgn="base" hangingPunct="0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Local Area Networking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21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363" y="3200400"/>
            <a:ext cx="4295274" cy="274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Interconnecting Networks with Routers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Router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– device with at least two IP addresses </a:t>
            </a:r>
          </a:p>
          <a:p>
            <a:r>
              <a:rPr lang="en-US" dirty="0"/>
              <a:t>Default gateway</a:t>
            </a:r>
          </a:p>
          <a:p>
            <a:pPr lvl="1"/>
            <a:r>
              <a:rPr lang="en-US" dirty="0"/>
              <a:t>The IP address of the “LAN” side of your router (the port connected to your LAN) – the address your computer uses to send data to anything outside your network ID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Interconnecting Networks with Routers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69636" name="TextBox 8"/>
          <p:cNvSpPr txBox="1">
            <a:spLocks noChangeArrowheads="1"/>
          </p:cNvSpPr>
          <p:nvPr/>
        </p:nvSpPr>
        <p:spPr bwMode="auto">
          <a:xfrm>
            <a:off x="3004053" y="5316447"/>
            <a:ext cx="3135895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21.1  Default gateway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4288" y="1981200"/>
            <a:ext cx="4535424" cy="309343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Interconnecting Networks with Routers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Domain Name Service (DNS)</a:t>
            </a:r>
          </a:p>
          <a:p>
            <a:pPr lvl="1"/>
            <a:r>
              <a:rPr lang="en-US" dirty="0"/>
              <a:t>Special computers, called </a:t>
            </a:r>
            <a:r>
              <a:rPr lang="en-US" dirty="0">
                <a:solidFill>
                  <a:srgbClr val="C00000"/>
                </a:solidFill>
              </a:rPr>
              <a:t>Domain Name Service (DNS)</a:t>
            </a:r>
            <a:r>
              <a:rPr lang="en-US" b="1" dirty="0"/>
              <a:t> </a:t>
            </a:r>
            <a:r>
              <a:rPr lang="en-US" dirty="0"/>
              <a:t>servers, keep databases of IP addresses and their corresponding names. </a:t>
            </a:r>
          </a:p>
          <a:p>
            <a:pPr lvl="1"/>
            <a:r>
              <a:rPr lang="en-US" dirty="0"/>
              <a:t>The Internet has regulated domain names.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0" y="6096000"/>
            <a:ext cx="3712863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21.2  Domain name service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3140" y="3639312"/>
            <a:ext cx="4678680" cy="245668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Interconnecting Networks with Routers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Entering the IP information</a:t>
            </a:r>
          </a:p>
          <a:p>
            <a:pPr lvl="1"/>
            <a:r>
              <a:rPr lang="en-US" dirty="0"/>
              <a:t>When you’re configuring a computer to connect to a network, you must enter:</a:t>
            </a:r>
          </a:p>
          <a:p>
            <a:pPr lvl="2"/>
            <a:r>
              <a:rPr lang="en-US" dirty="0"/>
              <a:t>The IP address</a:t>
            </a:r>
          </a:p>
          <a:p>
            <a:pPr lvl="2"/>
            <a:r>
              <a:rPr lang="en-US" dirty="0"/>
              <a:t>The subnet mask</a:t>
            </a:r>
          </a:p>
          <a:p>
            <a:pPr lvl="2"/>
            <a:r>
              <a:rPr lang="en-US" dirty="0"/>
              <a:t>The default gateway</a:t>
            </a:r>
          </a:p>
          <a:p>
            <a:pPr lvl="2"/>
            <a:r>
              <a:rPr lang="en-US" dirty="0"/>
              <a:t>At least one DNS server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Interconnecting Networks with Routers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have </a:t>
            </a:r>
            <a:r>
              <a:rPr lang="en-US" dirty="0">
                <a:solidFill>
                  <a:srgbClr val="C00000"/>
                </a:solidFill>
              </a:rPr>
              <a:t>Dynamic Host Control Protocol (DHCP) </a:t>
            </a:r>
            <a:r>
              <a:rPr lang="en-US" dirty="0"/>
              <a:t>and your computer is configured to obtain an IP address automatically, your computer boots up and will broadcast a DHCP request.</a:t>
            </a:r>
          </a:p>
          <a:p>
            <a:pPr lvl="1"/>
            <a:r>
              <a:rPr lang="en-US" dirty="0"/>
              <a:t>The DHCP server provides your computer with all the IP information it needs to get on the network.</a:t>
            </a:r>
          </a:p>
          <a:p>
            <a:r>
              <a:rPr lang="en-US" dirty="0"/>
              <a:t>You can also manually input an IP address creating a </a:t>
            </a:r>
            <a:r>
              <a:rPr lang="en-US" dirty="0">
                <a:solidFill>
                  <a:srgbClr val="C00000"/>
                </a:solidFill>
              </a:rPr>
              <a:t>static IP address</a:t>
            </a:r>
            <a:r>
              <a:rPr lang="en-US" dirty="0"/>
              <a:t>. 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909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Interconnecting Networks with Routers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80204" y="5116068"/>
            <a:ext cx="5783592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21.4  A DHCP server handing out an IP address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604" y="2057400"/>
            <a:ext cx="4336793" cy="29062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TCP/UDP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moving data from one system to another, the TCP/IP protocol suite needs to know if the communication is connection-oriented or connectionless.</a:t>
            </a:r>
          </a:p>
          <a:p>
            <a:pPr lvl="1"/>
            <a:r>
              <a:rPr lang="en-US" dirty="0"/>
              <a:t>The connection-oriented protocol used with TCP/IP is called the </a:t>
            </a:r>
            <a:r>
              <a:rPr lang="en-US" dirty="0">
                <a:solidFill>
                  <a:srgbClr val="C00000"/>
                </a:solidFill>
              </a:rPr>
              <a:t>Transmission Control Protocol (TCP)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The connectionless one is called the </a:t>
            </a:r>
            <a:r>
              <a:rPr lang="en-US" dirty="0">
                <a:solidFill>
                  <a:srgbClr val="C00000"/>
                </a:solidFill>
              </a:rPr>
              <a:t>User Datagram Protocol (UDP)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Most TCP/IP applications use TCP instead of UDP.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TCP/UDP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TCP gets an application’s data from one machine to another reliably and completely. </a:t>
            </a:r>
          </a:p>
          <a:p>
            <a:pPr lvl="1"/>
            <a:r>
              <a:rPr lang="en-US" dirty="0"/>
              <a:t>Communication rules require both the sending and receiving machines to acknowledge the other’s presence and readiness to send and receive data.</a:t>
            </a:r>
          </a:p>
          <a:p>
            <a:r>
              <a:rPr lang="en-US" dirty="0"/>
              <a:t>UDP does not ensure that the data is received intact.</a:t>
            </a:r>
          </a:p>
          <a:p>
            <a:pPr lvl="1"/>
            <a:r>
              <a:rPr lang="en-US" dirty="0"/>
              <a:t>Works best when you have a lot of data to send that doesn’t need to be perfect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TCP/IP services </a:t>
            </a:r>
            <a:r>
              <a:rPr lang="en-US" dirty="0"/>
              <a:t>link any two hosts whether the two computers are on the same LAN or on some other network within the WAN. </a:t>
            </a:r>
          </a:p>
          <a:p>
            <a:pPr lvl="1"/>
            <a:r>
              <a:rPr lang="en-US" dirty="0"/>
              <a:t>Hypertext Transfer Protocol (HTTP) is the language of the World Wide Web.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5985276"/>
            <a:ext cx="2883196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21.5  WAN concept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3736848"/>
            <a:ext cx="4209288" cy="274015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Proper settings are needed to ensure proper network functionality.</a:t>
            </a:r>
          </a:p>
          <a:p>
            <a:r>
              <a:rPr lang="en-US" dirty="0"/>
              <a:t>In Windows, you can configure network settings from the appropriate networking applet.</a:t>
            </a:r>
          </a:p>
          <a:p>
            <a:pPr lvl="1"/>
            <a:r>
              <a:rPr lang="en-US" dirty="0"/>
              <a:t>Right-click on Network and select Properties.</a:t>
            </a:r>
          </a:p>
          <a:p>
            <a:pPr lvl="1"/>
            <a:r>
              <a:rPr lang="en-US" dirty="0"/>
              <a:t>Alternatively, open the Control Panel and select Network and Sharing Center.</a:t>
            </a:r>
          </a:p>
        </p:txBody>
      </p:sp>
    </p:spTree>
    <p:extLst>
      <p:ext uri="{BB962C8B-B14F-4D97-AF65-F5344CB8AC3E}">
        <p14:creationId xmlns:p14="http://schemas.microsoft.com/office/powerpoint/2010/main" val="85887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cs typeface="MS Gothic" pitchFamily="49" charset="-128"/>
              </a:rPr>
              <a:t>Overview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3075" name="Tex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dirty="0">
                <a:cs typeface="MS Gothic" pitchFamily="49" charset="-128"/>
              </a:rPr>
              <a:t>In this chapter, you will learn how to:</a:t>
            </a:r>
            <a:endParaRPr lang="en-US" dirty="0">
              <a:cs typeface="MS Gothic" pitchFamily="49" charset="-128"/>
            </a:endParaRPr>
          </a:p>
          <a:p>
            <a:pPr lvl="1" eaLnBrk="1" hangingPunct="1"/>
            <a:r>
              <a:rPr lang="en-US" dirty="0">
                <a:cs typeface="MS Gothic" pitchFamily="49" charset="-128"/>
              </a:rPr>
              <a:t>Explain the basics of TCP/IP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Install and configure wired networks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Troubleshoot wired networks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Tools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All modern operating systems come with handy tools to test and configure TCP/IP.</a:t>
            </a:r>
          </a:p>
          <a:p>
            <a:pPr lvl="1"/>
            <a:r>
              <a:rPr lang="en-US" dirty="0"/>
              <a:t>Open a command prompt to run them.</a:t>
            </a:r>
          </a:p>
          <a:p>
            <a:r>
              <a:rPr lang="en-US" dirty="0">
                <a:solidFill>
                  <a:schemeClr val="tx1"/>
                </a:solidFill>
              </a:rPr>
              <a:t>The</a:t>
            </a:r>
            <a:r>
              <a:rPr lang="en-US" dirty="0">
                <a:solidFill>
                  <a:srgbClr val="C00000"/>
                </a:solidFill>
              </a:rPr>
              <a:t> ping </a:t>
            </a:r>
            <a:r>
              <a:rPr lang="en-US" dirty="0">
                <a:solidFill>
                  <a:schemeClr val="tx1"/>
                </a:solidFill>
              </a:rPr>
              <a:t>command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is a great way to see if another system is connected to the network. </a:t>
            </a:r>
          </a:p>
          <a:p>
            <a:r>
              <a:rPr lang="en-US" dirty="0">
                <a:cs typeface="MS Gothic" pitchFamily="49" charset="-128"/>
              </a:rPr>
              <a:t>Use the command-line tool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ipconfig</a:t>
            </a:r>
            <a:r>
              <a:rPr lang="en-US" dirty="0">
                <a:solidFill>
                  <a:srgbClr val="800000"/>
                </a:solidFill>
                <a:cs typeface="MS Gothic" pitchFamily="49" charset="-128"/>
              </a:rPr>
              <a:t> </a:t>
            </a:r>
            <a:r>
              <a:rPr lang="en-US" dirty="0">
                <a:cs typeface="MS Gothic" pitchFamily="49" charset="-128"/>
              </a:rPr>
              <a:t>for a quick glance at your network settings.</a:t>
            </a:r>
          </a:p>
          <a:p>
            <a:pPr lvl="1"/>
            <a:r>
              <a:rPr lang="en-US" dirty="0">
                <a:cs typeface="MS Gothic" pitchFamily="49" charset="-128"/>
              </a:rPr>
              <a:t>From a command prompt, type ipconfig /all to see all of your TCP/IP settings.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ifconfig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command in Mac OS X and Linux provides the same level of detail with no switches applied.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TCP/IP Tools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89092" name="TextBox 8"/>
          <p:cNvSpPr txBox="1">
            <a:spLocks noChangeArrowheads="1"/>
          </p:cNvSpPr>
          <p:nvPr/>
        </p:nvSpPr>
        <p:spPr bwMode="auto">
          <a:xfrm>
            <a:off x="2395763" y="5528076"/>
            <a:ext cx="4352474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21.7  The ping command’s syntax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63" y="1807465"/>
            <a:ext cx="4800474" cy="354787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nslookup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command enables you to determine exactly what information the DNS server is giving you about a specific host name.</a:t>
            </a:r>
          </a:p>
          <a:p>
            <a:pPr lvl="1"/>
            <a:r>
              <a:rPr lang="en-US" dirty="0"/>
              <a:t>Type nslookup from the command prompt and press the </a:t>
            </a:r>
            <a:r>
              <a:rPr lang="en-US" dirty="0" smtClean="0"/>
              <a:t>ENTER </a:t>
            </a:r>
            <a:r>
              <a:rPr lang="en-US" dirty="0"/>
              <a:t>key.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tracert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utility (</a:t>
            </a:r>
            <a:r>
              <a:rPr lang="en-US" dirty="0">
                <a:solidFill>
                  <a:srgbClr val="C00000"/>
                </a:solidFill>
              </a:rPr>
              <a:t>traceroute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in Mac) shows the route that a packet takes to get to its destination. </a:t>
            </a:r>
          </a:p>
          <a:p>
            <a:pPr lvl="1"/>
            <a:r>
              <a:rPr lang="en-US" dirty="0"/>
              <a:t>From a command line, type tracert followed by a space and an IP address or URL.</a:t>
            </a:r>
          </a:p>
          <a:p>
            <a:pPr lvl="1"/>
            <a:r>
              <a:rPr lang="en-US" dirty="0"/>
              <a:t>The output describes the route from your machine to the destination machine.</a:t>
            </a:r>
          </a:p>
          <a:p>
            <a:pPr lvl="2"/>
            <a:r>
              <a:rPr lang="en-US" dirty="0"/>
              <a:t>Includes all devices the packet passes through and how long each hop between devices takes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96260" name="TextBox 8"/>
          <p:cNvSpPr txBox="1">
            <a:spLocks noChangeArrowheads="1"/>
          </p:cNvSpPr>
          <p:nvPr/>
        </p:nvSpPr>
        <p:spPr bwMode="auto">
          <a:xfrm>
            <a:off x="2210792" y="4689876"/>
            <a:ext cx="4722416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21.10  The tracert command in action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276" y="2209801"/>
            <a:ext cx="6595448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TCP/IP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By default, TCP/IP is configured to receive an IP address automatically from a DHCP server on the network (and automatically assign a corresponding subnet mask).</a:t>
            </a:r>
          </a:p>
          <a:p>
            <a:pPr lvl="1"/>
            <a:r>
              <a:rPr lang="en-US" dirty="0"/>
              <a:t>CompTIA A+ expects you to know how to do this manually.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TCP/IP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17271" y="5604276"/>
            <a:ext cx="2909458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21.11  Setting up IP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3878" y="1641876"/>
            <a:ext cx="3476244" cy="386249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Private IP Addressing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Modern operating systems support a feature called </a:t>
            </a:r>
            <a:r>
              <a:rPr lang="en-US" dirty="0">
                <a:solidFill>
                  <a:srgbClr val="C00000"/>
                </a:solidFill>
              </a:rPr>
              <a:t>Automatic Private IP Addressing (APIPA) </a:t>
            </a:r>
            <a:r>
              <a:rPr lang="en-US" dirty="0"/>
              <a:t>that automatically assigns an IP address to the system when the client cannot obtain an IP address automatically.</a:t>
            </a:r>
          </a:p>
          <a:p>
            <a:pPr lvl="1"/>
            <a:r>
              <a:rPr lang="en-US" dirty="0"/>
              <a:t>The Internet Assigned Numbers Authority has set aside the range of addresses from 169.254.0.1 to 169.254.255.254 for this purpose.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IPv6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32-bit IPv4 standard offers only 4 billion addresses.</a:t>
            </a:r>
          </a:p>
          <a:p>
            <a:pPr lvl="1"/>
            <a:r>
              <a:rPr lang="en-US" dirty="0"/>
              <a:t>More addresses needed with the global Internet</a:t>
            </a:r>
          </a:p>
          <a:p>
            <a:r>
              <a:rPr lang="en-US" dirty="0"/>
              <a:t>The Internet Engineering Task Force (IETF) </a:t>
            </a:r>
            <a:r>
              <a:rPr lang="en-US" dirty="0">
                <a:solidFill>
                  <a:srgbClr val="C00000"/>
                </a:solidFill>
              </a:rPr>
              <a:t>Internet Protocol version 6 (IPv6).</a:t>
            </a:r>
          </a:p>
          <a:p>
            <a:pPr lvl="1"/>
            <a:r>
              <a:rPr lang="en-US" dirty="0"/>
              <a:t>Addressing scheme that is slowly replacing IPv4 </a:t>
            </a:r>
          </a:p>
          <a:p>
            <a:pPr lvl="1"/>
            <a:r>
              <a:rPr lang="en-US" dirty="0"/>
              <a:t>Extends the 32-bit IP address space to 128 bits, allowing up to 2</a:t>
            </a:r>
            <a:r>
              <a:rPr lang="en-US" baseline="30000" dirty="0"/>
              <a:t>128</a:t>
            </a:r>
            <a:r>
              <a:rPr lang="en-US" dirty="0"/>
              <a:t> (or 3.4 </a:t>
            </a: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×</a:t>
            </a:r>
            <a:r>
              <a:rPr lang="en-US" dirty="0"/>
              <a:t> 10</a:t>
            </a:r>
            <a:r>
              <a:rPr lang="en-US" baseline="30000" dirty="0"/>
              <a:t>38</a:t>
            </a:r>
            <a:r>
              <a:rPr lang="en-US" dirty="0"/>
              <a:t>) addresses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IPv6 Address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IPv6 addresses are written like this:</a:t>
            </a:r>
            <a:br>
              <a:rPr lang="en-US" dirty="0">
                <a:cs typeface="MS Gothic" pitchFamily="49" charset="-128"/>
              </a:rPr>
            </a:br>
            <a:r>
              <a:rPr lang="en-US" sz="2500" dirty="0">
                <a:solidFill>
                  <a:schemeClr val="tx1"/>
                </a:solidFill>
                <a:latin typeface="Courier New" pitchFamily="-1" charset="0"/>
                <a:ea typeface="Courier New" pitchFamily="-1" charset="0"/>
                <a:cs typeface="Courier New" pitchFamily="-1" charset="0"/>
              </a:rPr>
              <a:t>2001:0000:0000:3210:0800:200C:00CF:1234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Colon is a separator between groups.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Each group is a hexadecimal number between 0000 and FFFF called (unofficially) a field or hextet.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A complete IPv6 address always has eight groups.</a:t>
            </a:r>
          </a:p>
          <a:p>
            <a:pPr eaLnBrk="1" hangingPunct="1"/>
            <a:r>
              <a:rPr lang="en-US" dirty="0">
                <a:cs typeface="MS Gothic" pitchFamily="49" charset="-128"/>
              </a:rPr>
              <a:t>IPv6 still uses subnets.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IPv6 uses the “/x” Classless Inter-Domain Routing (CIDR) nomenclature.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The /x refers to the number of bits in the subnet mask.</a:t>
            </a:r>
          </a:p>
        </p:txBody>
      </p:sp>
    </p:spTree>
    <p:extLst>
      <p:ext uri="{BB962C8B-B14F-4D97-AF65-F5344CB8AC3E}">
        <p14:creationId xmlns:p14="http://schemas.microsoft.com/office/powerpoint/2010/main" val="2595044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Network protocol </a:t>
            </a:r>
            <a:r>
              <a:rPr lang="en-US" dirty="0"/>
              <a:t>software:</a:t>
            </a:r>
          </a:p>
          <a:p>
            <a:pPr lvl="1"/>
            <a:r>
              <a:rPr lang="en-US" dirty="0"/>
              <a:t>Takes incoming data received by the network card, keeps it organized, and sends it to the application that needs it</a:t>
            </a:r>
          </a:p>
          <a:p>
            <a:pPr lvl="1"/>
            <a:r>
              <a:rPr lang="en-US" dirty="0"/>
              <a:t>Takes outgoing data from the application and hands it to the NIC to be sent out over the network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Transmission Control Protocol/Internet Protocol (TCP/IP) </a:t>
            </a:r>
            <a:r>
              <a:rPr lang="en-US" dirty="0"/>
              <a:t>is the primary protocol of most modern networks, including the Internet.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Where Do IPv6 Addresses Come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Instead of one IP address, you can have three IP addresses on a single network card.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When a computer running IPv6 first boots up, it gives itself a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link-local address</a:t>
            </a:r>
            <a:r>
              <a:rPr lang="en-US" dirty="0">
                <a:cs typeface="MS Gothic" pitchFamily="49" charset="-128"/>
              </a:rPr>
              <a:t>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This is equivalent to IPv4’s APIPA address. </a:t>
            </a:r>
          </a:p>
          <a:p>
            <a:pPr eaLnBrk="1" hangingPunct="1"/>
            <a:r>
              <a:rPr lang="en-US" dirty="0">
                <a:cs typeface="MS Gothic" pitchFamily="49" charset="-128"/>
              </a:rPr>
              <a:t>Last 64 bits of IPv6 address depend on the OS.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Windows makes a random value that is unique and never changes.</a:t>
            </a:r>
          </a:p>
          <a:p>
            <a:pPr lvl="1" eaLnBrk="1" hangingPunct="1"/>
            <a:r>
              <a:rPr lang="en-US" dirty="0"/>
              <a:t>Linux and Mac OS X build the value from the MAC address of the network card (called the Extended Unique Identifier, 64-bit, or EUI-64).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366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Where Do IPv6 Addresses Come From?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108548" name="TextBox 8"/>
          <p:cNvSpPr txBox="1">
            <a:spLocks noChangeArrowheads="1"/>
          </p:cNvSpPr>
          <p:nvPr/>
        </p:nvSpPr>
        <p:spPr bwMode="auto">
          <a:xfrm>
            <a:off x="2285520" y="4613676"/>
            <a:ext cx="4572961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21.12  Link-local address in ipconfig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568336" y="2438400"/>
            <a:ext cx="6007329" cy="2022876"/>
            <a:chOff x="1568336" y="2438400"/>
            <a:chExt cx="6007329" cy="202287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8336" y="2438400"/>
              <a:ext cx="6007329" cy="2022876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 bwMode="auto">
            <a:xfrm>
              <a:off x="4114800" y="3635566"/>
              <a:ext cx="2438400" cy="201168"/>
            </a:xfrm>
            <a:prstGeom prst="ellipse">
              <a:avLst/>
            </a:prstGeom>
            <a:noFill/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Subnet Masks</a:t>
            </a:r>
          </a:p>
        </p:txBody>
      </p:sp>
      <p:sp>
        <p:nvSpPr>
          <p:cNvPr id="1105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IPv6 subnets function like IPv4 subnets.</a:t>
            </a:r>
          </a:p>
          <a:p>
            <a:r>
              <a:rPr lang="en-US" dirty="0"/>
              <a:t>Two new rules apply:</a:t>
            </a:r>
          </a:p>
          <a:p>
            <a:pPr lvl="1"/>
            <a:r>
              <a:rPr lang="en-US" dirty="0"/>
              <a:t>The last 64 bits of an IPv6 address are generated randomly or using the MAC address, leaving a maximum of 64 bits for the network ID.</a:t>
            </a:r>
          </a:p>
          <a:p>
            <a:pPr lvl="2"/>
            <a:r>
              <a:rPr lang="en-US" dirty="0"/>
              <a:t>Therefore, no subnet is ever longer than /64.</a:t>
            </a:r>
          </a:p>
          <a:p>
            <a:pPr lvl="1"/>
            <a:r>
              <a:rPr lang="en-US" dirty="0"/>
              <a:t>The IANA passes out /32 subnets to big ISPs.</a:t>
            </a:r>
          </a:p>
          <a:p>
            <a:pPr lvl="2"/>
            <a:r>
              <a:rPr lang="en-US" dirty="0"/>
              <a:t>ISPs and others may pass out /48 and /64 subnets to end users.</a:t>
            </a:r>
          </a:p>
          <a:p>
            <a:r>
              <a:rPr lang="en-US" dirty="0"/>
              <a:t>The vast majority of IPv6 subnets are between /48 and /64.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Addresses</a:t>
            </a:r>
          </a:p>
        </p:txBody>
      </p:sp>
      <p:sp>
        <p:nvSpPr>
          <p:cNvPr id="1116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get on the Internet, a system needs a second IPv6 address called a global address.</a:t>
            </a:r>
          </a:p>
          <a:p>
            <a:pPr lvl="1"/>
            <a:r>
              <a:rPr lang="en-US" dirty="0"/>
              <a:t>The most common way to get a global address is to request it from the default gateway router.</a:t>
            </a:r>
          </a:p>
          <a:p>
            <a:pPr lvl="2"/>
            <a:r>
              <a:rPr lang="en-US" dirty="0"/>
              <a:t>The gateway router must be configured to allow for this.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83745" y="5216940"/>
            <a:ext cx="2492566" cy="574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21.13  Getting a global address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9886" y="3657600"/>
            <a:ext cx="2989114" cy="281397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Global Addresses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115716" name="TextBox 8"/>
          <p:cNvSpPr txBox="1">
            <a:spLocks noChangeArrowheads="1"/>
          </p:cNvSpPr>
          <p:nvPr/>
        </p:nvSpPr>
        <p:spPr bwMode="auto">
          <a:xfrm>
            <a:off x="1614043" y="5680476"/>
            <a:ext cx="5915915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21.15  The ipconfig command with IPv6 and IPv4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062" y="1546034"/>
            <a:ext cx="5185876" cy="400111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and Configuring 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Wired </a:t>
            </a:r>
            <a:r>
              <a:rPr lang="en-US" dirty="0"/>
              <a:t>Network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things need to be in place to have network connectivity: </a:t>
            </a:r>
          </a:p>
          <a:p>
            <a:pPr lvl="1"/>
            <a:r>
              <a:rPr lang="en-US" dirty="0"/>
              <a:t>Connected NIC</a:t>
            </a:r>
          </a:p>
          <a:p>
            <a:pPr lvl="2"/>
            <a:r>
              <a:rPr lang="en-US" dirty="0"/>
              <a:t>The physical hardware that connects the computer system to the network media </a:t>
            </a:r>
          </a:p>
          <a:p>
            <a:pPr lvl="1"/>
            <a:r>
              <a:rPr lang="en-US" dirty="0"/>
              <a:t>Properly configured TCP/IP</a:t>
            </a:r>
          </a:p>
          <a:p>
            <a:pPr lvl="2"/>
            <a:r>
              <a:rPr lang="en-US" dirty="0"/>
              <a:t>Correct TCP/IP settings needed for device on your network </a:t>
            </a:r>
          </a:p>
          <a:p>
            <a:pPr lvl="1"/>
            <a:r>
              <a:rPr lang="en-US" dirty="0"/>
              <a:t>Network client</a:t>
            </a:r>
          </a:p>
          <a:p>
            <a:pPr lvl="2"/>
            <a:r>
              <a:rPr lang="en-US" dirty="0"/>
              <a:t>The interface that allows the computer system to speak to the protocol 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a NIC</a:t>
            </a:r>
          </a:p>
        </p:txBody>
      </p:sp>
      <p:sp>
        <p:nvSpPr>
          <p:cNvPr id="1177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NIC is your computer system’s link to the network.</a:t>
            </a:r>
          </a:p>
          <a:p>
            <a:pPr lvl="1"/>
            <a:r>
              <a:rPr lang="en-US" dirty="0">
                <a:cs typeface="MS Gothic" pitchFamily="49" charset="-128"/>
              </a:rPr>
              <a:t>NICs are manufactured to operate on specific media and network types, such as 1000BaseT Ethernet.</a:t>
            </a:r>
          </a:p>
          <a:p>
            <a:pPr lvl="1"/>
            <a:r>
              <a:rPr lang="en-US" dirty="0">
                <a:cs typeface="MS Gothic" pitchFamily="49" charset="-128"/>
              </a:rPr>
              <a:t>Follow the manufacturer’s instructions for installation.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Full-Duplex</a:t>
            </a:r>
          </a:p>
        </p:txBody>
      </p:sp>
      <p:sp>
        <p:nvSpPr>
          <p:cNvPr id="1208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modern NICs can run in </a:t>
            </a:r>
            <a:r>
              <a:rPr lang="en-US" dirty="0">
                <a:solidFill>
                  <a:srgbClr val="C00000"/>
                </a:solidFill>
              </a:rPr>
              <a:t>full-duplex</a:t>
            </a:r>
            <a:r>
              <a:rPr lang="en-US" dirty="0"/>
              <a:t> mode, meaning that they can send and receive data at the same time.</a:t>
            </a:r>
          </a:p>
          <a:p>
            <a:pPr lvl="1"/>
            <a:r>
              <a:rPr lang="en-US" dirty="0"/>
              <a:t>The vast majority of NICs and switches use a feature called auto-sensing to accommodate very old devices that might attach to the network and need to run in half-duplex mode.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Half-Duplex</a:t>
            </a:r>
          </a:p>
        </p:txBody>
      </p:sp>
      <p:sp>
        <p:nvSpPr>
          <p:cNvPr id="1208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Half-duplex</a:t>
            </a:r>
            <a:r>
              <a:rPr lang="en-US" dirty="0"/>
              <a:t> means that the device can send and receive, but not at the same time. </a:t>
            </a:r>
          </a:p>
          <a:p>
            <a:pPr lvl="1"/>
            <a:r>
              <a:rPr lang="en-US" dirty="0"/>
              <a:t>Half-duplex devices are exceedingly rare in modern computers, but you need to understand this option.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5565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Lights</a:t>
            </a:r>
          </a:p>
        </p:txBody>
      </p:sp>
      <p:sp>
        <p:nvSpPr>
          <p:cNvPr id="1218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NICs made today have some type of </a:t>
            </a:r>
            <a:r>
              <a:rPr lang="en-US" dirty="0">
                <a:solidFill>
                  <a:srgbClr val="C00000"/>
                </a:solidFill>
              </a:rPr>
              <a:t>link light</a:t>
            </a:r>
            <a:r>
              <a:rPr lang="en-US" dirty="0"/>
              <a:t>—a light-emitting diode (LED) status indicator that provides information about the state of the NIC’s link.</a:t>
            </a:r>
          </a:p>
          <a:p>
            <a:pPr lvl="1"/>
            <a:r>
              <a:rPr lang="en-US" dirty="0"/>
              <a:t>NICs can have between one and four different link lights.</a:t>
            </a:r>
          </a:p>
          <a:p>
            <a:pPr lvl="2"/>
            <a:r>
              <a:rPr lang="en-US" dirty="0"/>
              <a:t>LEDs can be any color.</a:t>
            </a:r>
          </a:p>
          <a:p>
            <a:pPr lvl="1"/>
            <a:r>
              <a:rPr lang="en-US" dirty="0"/>
              <a:t>Link lights are one of the first items to check whenever you think a system is disconnected from the network.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IPv4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Any network address must provide two pieces of information: </a:t>
            </a:r>
          </a:p>
          <a:p>
            <a:pPr lvl="1"/>
            <a:r>
              <a:rPr lang="en-US" dirty="0"/>
              <a:t>Uniquely identify the machine </a:t>
            </a:r>
          </a:p>
          <a:p>
            <a:pPr lvl="1"/>
            <a:r>
              <a:rPr lang="en-US" dirty="0"/>
              <a:t>Locate that machine within the larger network</a:t>
            </a:r>
          </a:p>
          <a:p>
            <a:r>
              <a:rPr lang="en-US" dirty="0"/>
              <a:t>In a TCP/IP network, the </a:t>
            </a:r>
            <a:r>
              <a:rPr lang="en-US" dirty="0">
                <a:solidFill>
                  <a:srgbClr val="C00000"/>
                </a:solidFill>
              </a:rPr>
              <a:t>IP address </a:t>
            </a:r>
            <a:r>
              <a:rPr lang="en-US" dirty="0"/>
              <a:t>identifies the PC and the network on which it resides.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Lights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pic>
        <p:nvPicPr>
          <p:cNvPr id="122885" name="Content Placeholder 4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99" r="-899"/>
          <a:stretch/>
        </p:blipFill>
        <p:spPr>
          <a:xfrm>
            <a:off x="1906836" y="1565676"/>
            <a:ext cx="5254128" cy="4001272"/>
          </a:xfrm>
        </p:spPr>
      </p:pic>
      <p:sp>
        <p:nvSpPr>
          <p:cNvPr id="122884" name="TextBox 8"/>
          <p:cNvSpPr txBox="1">
            <a:spLocks noChangeArrowheads="1"/>
          </p:cNvSpPr>
          <p:nvPr/>
        </p:nvSpPr>
        <p:spPr bwMode="auto">
          <a:xfrm>
            <a:off x="2743200" y="5680476"/>
            <a:ext cx="3750847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21.16  Mmmm, pretty lights!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Lights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1239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activity light </a:t>
            </a:r>
            <a:r>
              <a:rPr lang="en-US" dirty="0"/>
              <a:t>turns on when the card detects network traffic.</a:t>
            </a:r>
          </a:p>
          <a:p>
            <a:pPr lvl="1"/>
            <a:r>
              <a:rPr lang="en-US" dirty="0"/>
              <a:t>Intermittently flickers when operating properly</a:t>
            </a:r>
          </a:p>
          <a:p>
            <a:r>
              <a:rPr lang="en-US" dirty="0"/>
              <a:t>There are no standards governing how NIC manufacturers use their lights.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Lights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pic>
        <p:nvPicPr>
          <p:cNvPr id="124933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24" b="-1624"/>
          <a:stretch/>
        </p:blipFill>
        <p:spPr>
          <a:xfrm>
            <a:off x="1562100" y="1839817"/>
            <a:ext cx="6019800" cy="3330402"/>
          </a:xfrm>
        </p:spPr>
      </p:pic>
      <p:sp>
        <p:nvSpPr>
          <p:cNvPr id="124932" name="TextBox 8"/>
          <p:cNvSpPr txBox="1">
            <a:spLocks noChangeArrowheads="1"/>
          </p:cNvSpPr>
          <p:nvPr/>
        </p:nvSpPr>
        <p:spPr bwMode="auto">
          <a:xfrm>
            <a:off x="2907854" y="5287003"/>
            <a:ext cx="3328293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21.17  Multispeed lights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Wake-on-LAN</a:t>
            </a:r>
          </a:p>
        </p:txBody>
      </p:sp>
      <p:sp>
        <p:nvSpPr>
          <p:cNvPr id="1269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popular feature of most NICs is the ability to turn on or wake up a powered-down or sleeping PC.</a:t>
            </a:r>
          </a:p>
          <a:p>
            <a:r>
              <a:rPr lang="en-US" dirty="0"/>
              <a:t>To wake up one or multiple computers that you aren’t physically near, use a second PC to send either:</a:t>
            </a:r>
          </a:p>
          <a:p>
            <a:pPr lvl="1"/>
            <a:r>
              <a:rPr lang="en-US" dirty="0"/>
              <a:t>A special pattern</a:t>
            </a:r>
          </a:p>
          <a:p>
            <a:pPr lvl="1"/>
            <a:r>
              <a:rPr lang="en-US" dirty="0"/>
              <a:t>Or a magic packet (a broadcast packet that essentially repeats the destination MAC address many times)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Wake-on-LAN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130052" name="TextBox 8"/>
          <p:cNvSpPr txBox="1">
            <a:spLocks noChangeArrowheads="1"/>
          </p:cNvSpPr>
          <p:nvPr/>
        </p:nvSpPr>
        <p:spPr bwMode="auto">
          <a:xfrm>
            <a:off x="976593" y="5680476"/>
            <a:ext cx="7190816" cy="33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21.18  Wake-on-LAN settings on the Power Management tab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602" y="1600200"/>
            <a:ext cx="3438797" cy="3967218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Quality of service (QoS) enables busy networks to prioritize traffic. </a:t>
            </a:r>
          </a:p>
          <a:p>
            <a:r>
              <a:rPr lang="en-US" dirty="0"/>
              <a:t>Support for QoS tagging (or priority) should be enabled by default on most network adapters. 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a Network Client</a:t>
            </a:r>
          </a:p>
        </p:txBody>
      </p:sp>
      <p:sp>
        <p:nvSpPr>
          <p:cNvPr id="131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establish network connectivity, you need a network client installed and configured properly.</a:t>
            </a:r>
          </a:p>
          <a:p>
            <a:r>
              <a:rPr lang="en-US" dirty="0"/>
              <a:t>Installed as part of the OS installation, the Client for Microsoft Networks rarely needs configuration.</a:t>
            </a:r>
          </a:p>
          <a:p>
            <a:pPr lvl="1"/>
            <a:r>
              <a:rPr lang="en-US" dirty="0"/>
              <a:t>Few configuration options are available.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and Security</a:t>
            </a:r>
          </a:p>
        </p:txBody>
      </p:sp>
      <p:sp>
        <p:nvSpPr>
          <p:cNvPr id="133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systems can share all kinds of </a:t>
            </a:r>
            <a:r>
              <a:rPr lang="en-US" dirty="0">
                <a:solidFill>
                  <a:srgbClr val="C00000"/>
                </a:solidFill>
              </a:rPr>
              <a:t>resources</a:t>
            </a:r>
            <a:r>
              <a:rPr lang="en-US" dirty="0"/>
              <a:t>, including:</a:t>
            </a:r>
          </a:p>
          <a:p>
            <a:pPr lvl="1"/>
            <a:r>
              <a:rPr lang="en-US" dirty="0"/>
              <a:t>Files, folders, drives, printers, faxes, and Internet connections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When you share over a network, every OS uses specific network sharing permissions to allow or restrict access to shared resources. </a:t>
            </a:r>
          </a:p>
          <a:p>
            <a:pPr lvl="1"/>
            <a:r>
              <a:rPr lang="en-US" dirty="0"/>
              <a:t>On a non-NTFS volume like an optical media disc or a flash-media USB drive, you only have three levels of permission:</a:t>
            </a:r>
          </a:p>
          <a:p>
            <a:pPr lvl="2"/>
            <a:r>
              <a:rPr lang="en-US" dirty="0"/>
              <a:t>Read, Read/Write, and Owner</a:t>
            </a:r>
          </a:p>
          <a:p>
            <a:pPr lvl="1"/>
            <a:r>
              <a:rPr lang="en-US" dirty="0"/>
              <a:t>A shared folder on an NTFS drive must have </a:t>
            </a:r>
            <a:r>
              <a:rPr lang="en-US" i="1" dirty="0"/>
              <a:t>both </a:t>
            </a:r>
            <a:r>
              <a:rPr lang="en-US" dirty="0"/>
              <a:t>the network permissions and the NTFS permissions set to let others access shared resources.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and other operating system networks work in one of three categories:</a:t>
            </a:r>
          </a:p>
          <a:p>
            <a:pPr lvl="1"/>
            <a:r>
              <a:rPr lang="en-US" dirty="0"/>
              <a:t>Workgroups</a:t>
            </a:r>
          </a:p>
          <a:p>
            <a:pPr lvl="1"/>
            <a:r>
              <a:rPr lang="en-US" dirty="0"/>
              <a:t>Domains</a:t>
            </a:r>
          </a:p>
          <a:p>
            <a:pPr lvl="1"/>
            <a:r>
              <a:rPr lang="en-US" dirty="0"/>
              <a:t>Homegroups</a:t>
            </a:r>
          </a:p>
          <a:p>
            <a:r>
              <a:rPr lang="en-US" dirty="0"/>
              <a:t>These three organizations differ in:</a:t>
            </a:r>
          </a:p>
          <a:p>
            <a:pPr lvl="1"/>
            <a:r>
              <a:rPr lang="en-US" dirty="0"/>
              <a:t>Control</a:t>
            </a:r>
          </a:p>
          <a:p>
            <a:pPr lvl="1"/>
            <a:r>
              <a:rPr lang="en-US" dirty="0"/>
              <a:t>Number of machines needed</a:t>
            </a:r>
          </a:p>
          <a:p>
            <a:pPr lvl="1"/>
            <a:r>
              <a:rPr lang="en-US" dirty="0"/>
              <a:t>Compatibility</a:t>
            </a:r>
          </a:p>
          <a:p>
            <a:pPr lvl="1"/>
            <a:r>
              <a:rPr lang="en-US" dirty="0"/>
              <a:t>Security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IPv4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IP address</a:t>
            </a:r>
          </a:p>
          <a:p>
            <a:pPr lvl="1"/>
            <a:r>
              <a:rPr lang="en-US" dirty="0"/>
              <a:t>Unique identification for your system on the network</a:t>
            </a:r>
          </a:p>
          <a:p>
            <a:pPr lvl="1"/>
            <a:r>
              <a:rPr lang="en-US" dirty="0"/>
              <a:t>Relies on Internet Protocol version 4 (IPv4) addressing scheme</a:t>
            </a:r>
          </a:p>
          <a:p>
            <a:pPr lvl="2"/>
            <a:r>
              <a:rPr lang="en-US" dirty="0"/>
              <a:t>Four sets of eight binary numbers, separated by periods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Organization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Workgroups </a:t>
            </a:r>
            <a:r>
              <a:rPr lang="en-US" dirty="0">
                <a:solidFill>
                  <a:schemeClr val="tx1"/>
                </a:solidFill>
              </a:rPr>
              <a:t>are the most </a:t>
            </a:r>
            <a:r>
              <a:rPr lang="en-US" dirty="0"/>
              <a:t>basic and simplest network organization.</a:t>
            </a:r>
          </a:p>
          <a:p>
            <a:pPr lvl="1"/>
            <a:r>
              <a:rPr lang="en-US" dirty="0"/>
              <a:t>Non-centralized control over the network</a:t>
            </a:r>
          </a:p>
          <a:p>
            <a:pPr lvl="2"/>
            <a:r>
              <a:rPr lang="en-US" dirty="0"/>
              <a:t>All systems connected to the network are equals. 	</a:t>
            </a:r>
          </a:p>
          <a:p>
            <a:pPr lvl="1"/>
            <a:r>
              <a:rPr lang="en-US" dirty="0"/>
              <a:t>User names and passwords are stored in an encrypted format on your computer.</a:t>
            </a:r>
          </a:p>
          <a:p>
            <a:pPr lvl="1"/>
            <a:r>
              <a:rPr lang="en-US" dirty="0"/>
              <a:t>Sharing a folder</a:t>
            </a:r>
          </a:p>
          <a:p>
            <a:pPr lvl="2"/>
            <a:r>
              <a:rPr lang="en-US" dirty="0"/>
              <a:t>Right-click on the folder and select Share with | Specific people; this opens the File Sharing dialog box.</a:t>
            </a:r>
          </a:p>
          <a:p>
            <a:pPr lvl="2"/>
            <a:r>
              <a:rPr lang="en-US" dirty="0"/>
              <a:t>By default, you’ll see every user account that’s currently on this system.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1942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Organization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137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may give an account Read or Read/Write permission, while the person who created the folder is assigned as Owner. </a:t>
            </a:r>
          </a:p>
          <a:p>
            <a:pPr lvl="1"/>
            <a:r>
              <a:rPr lang="en-US" dirty="0"/>
              <a:t>Read – see what’s in the folder.</a:t>
            </a:r>
          </a:p>
          <a:p>
            <a:pPr lvl="1"/>
            <a:r>
              <a:rPr lang="en-US" dirty="0"/>
              <a:t>Read/Write – same as Read but you can save to folder.</a:t>
            </a:r>
          </a:p>
          <a:p>
            <a:pPr lvl="1"/>
            <a:r>
              <a:rPr lang="en-US" dirty="0"/>
              <a:t>Owner – same as Read/Write plus you can set permissions for other users on the folder.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To have access to a folder on another computer, a user must have a valid username and password.</a:t>
            </a:r>
          </a:p>
        </p:txBody>
      </p:sp>
    </p:spTree>
    <p:extLst>
      <p:ext uri="{BB962C8B-B14F-4D97-AF65-F5344CB8AC3E}">
        <p14:creationId xmlns:p14="http://schemas.microsoft.com/office/powerpoint/2010/main" val="4379701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Organization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48206" y="5441245"/>
            <a:ext cx="5047588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21.23  Folder Sharing with context menu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1123" y="1752600"/>
            <a:ext cx="4961755" cy="353624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Organization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51570" y="5398066"/>
            <a:ext cx="6240861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21.25  Prompt for entering user name and password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177" y="1905000"/>
            <a:ext cx="5339646" cy="3340666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Larger networks that need more control use </a:t>
            </a:r>
            <a:r>
              <a:rPr lang="en-US" dirty="0">
                <a:solidFill>
                  <a:srgbClr val="C00000"/>
                </a:solidFill>
              </a:rPr>
              <a:t>domains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Domains require a specific server to control access to the network’s resources. </a:t>
            </a:r>
          </a:p>
          <a:p>
            <a:pPr lvl="1"/>
            <a:r>
              <a:rPr lang="en-US" dirty="0"/>
              <a:t>On a network of Windows machines, you must have a computer running a version of Windows Server.</a:t>
            </a:r>
          </a:p>
          <a:p>
            <a:pPr lvl="2"/>
            <a:r>
              <a:rPr lang="en-US" dirty="0"/>
              <a:t>An administrator creates a domain on the Windows Server system, which makes that system the domain controller (DC). </a:t>
            </a:r>
          </a:p>
          <a:p>
            <a:pPr lvl="2"/>
            <a:r>
              <a:rPr lang="en-US" dirty="0"/>
              <a:t>Domain accounts are created on this system.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27297" y="5288459"/>
            <a:ext cx="3289407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21.26  Windows Server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811" y="1935659"/>
            <a:ext cx="5692378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1" y="1143000"/>
            <a:ext cx="4648199" cy="5334000"/>
          </a:xfrm>
        </p:spPr>
        <p:txBody>
          <a:bodyPr/>
          <a:lstStyle/>
          <a:p>
            <a:r>
              <a:rPr lang="en-US" dirty="0"/>
              <a:t>When using a domain, you don’t log on to your computer.</a:t>
            </a:r>
          </a:p>
          <a:p>
            <a:pPr lvl="1"/>
            <a:r>
              <a:rPr lang="en-US" dirty="0"/>
              <a:t>Instead, you log on directly to the domain. </a:t>
            </a:r>
          </a:p>
          <a:p>
            <a:pPr lvl="1"/>
            <a:r>
              <a:rPr lang="en-US" dirty="0"/>
              <a:t>You can log on to any computer on the domain using the same domain account.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76233" y="4828142"/>
            <a:ext cx="3276783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21.28  Domain network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4158" y="1371600"/>
            <a:ext cx="3640933" cy="3330584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HomeGroup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uses the idea that people want to share data, not folders. </a:t>
            </a:r>
          </a:p>
          <a:p>
            <a:pPr lvl="1"/>
            <a:r>
              <a:rPr lang="en-US" dirty="0"/>
              <a:t>Homegroups skip folders completely and share your Windows libraries. </a:t>
            </a:r>
          </a:p>
          <a:p>
            <a:pPr lvl="1"/>
            <a:r>
              <a:rPr lang="en-US" dirty="0"/>
              <a:t>Homegroups are available in Windows 7 and later.</a:t>
            </a:r>
          </a:p>
          <a:p>
            <a:pPr lvl="1"/>
            <a:r>
              <a:rPr lang="en-US" dirty="0"/>
              <a:t>To make a homegroup, open the HomeGroup Control Panel applet.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Homegroups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1443" y="5277046"/>
            <a:ext cx="4881114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21.30  Create a Homegroup dialog box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019" y="1927034"/>
            <a:ext cx="4427963" cy="3299134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Homegroups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47454" y="5181600"/>
            <a:ext cx="4449092" cy="339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21.31  The homegroup’s password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8421" y="2060188"/>
            <a:ext cx="4087159" cy="30452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IPv4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Parts of an IP address include:</a:t>
            </a:r>
          </a:p>
          <a:p>
            <a:pPr lvl="1"/>
            <a:r>
              <a:rPr lang="en-US" dirty="0"/>
              <a:t>The network ID portion identifies the network.</a:t>
            </a:r>
          </a:p>
          <a:p>
            <a:pPr lvl="1"/>
            <a:r>
              <a:rPr lang="en-US" dirty="0"/>
              <a:t>The host ID, or host part identifies the local computer on the network.</a:t>
            </a:r>
          </a:p>
          <a:p>
            <a:r>
              <a:rPr lang="en-US" dirty="0">
                <a:solidFill>
                  <a:srgbClr val="C00000"/>
                </a:solidFill>
              </a:rPr>
              <a:t>Subnet mask </a:t>
            </a:r>
            <a:r>
              <a:rPr lang="en-US" dirty="0"/>
              <a:t>distinguishes which part of the IP address identifies the network ID and which part of the address identifies the host. </a:t>
            </a:r>
          </a:p>
          <a:p>
            <a:pPr lvl="1"/>
            <a:r>
              <a:rPr lang="en-US" dirty="0"/>
              <a:t>Blocks out (or masks) the network portion of an IP address</a:t>
            </a:r>
          </a:p>
          <a:p>
            <a:pPr lvl="1"/>
            <a:r>
              <a:rPr lang="en-US" dirty="0"/>
              <a:t>Typical subnet mask: 255.255.255.0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Homegroups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the files shared through a homegroup by opening Windows Explorer or File Explorer. </a:t>
            </a:r>
          </a:p>
          <a:p>
            <a:pPr lvl="1"/>
            <a:r>
              <a:rPr lang="en-US" dirty="0"/>
              <a:t>There are four sharing options: </a:t>
            </a:r>
          </a:p>
          <a:p>
            <a:pPr lvl="2"/>
            <a:r>
              <a:rPr lang="en-US" dirty="0"/>
              <a:t>Nobody – means the item is not shared</a:t>
            </a:r>
          </a:p>
          <a:p>
            <a:pPr lvl="2"/>
            <a:r>
              <a:rPr lang="en-US" dirty="0"/>
              <a:t>Homegroup (Read)</a:t>
            </a:r>
          </a:p>
          <a:p>
            <a:pPr lvl="2"/>
            <a:r>
              <a:rPr lang="en-US" dirty="0"/>
              <a:t>Homegroup (Read/Write)</a:t>
            </a:r>
          </a:p>
          <a:p>
            <a:pPr lvl="2"/>
            <a:r>
              <a:rPr lang="en-US" dirty="0"/>
              <a:t>Specific people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Printers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4589849" cy="5334000"/>
          </a:xfrm>
        </p:spPr>
        <p:txBody>
          <a:bodyPr/>
          <a:lstStyle/>
          <a:p>
            <a:r>
              <a:rPr lang="en-US" dirty="0"/>
              <a:t>Follows the same process as sharing drives and folders.</a:t>
            </a:r>
          </a:p>
          <a:p>
            <a:r>
              <a:rPr lang="en-US" dirty="0"/>
              <a:t>Use Printers folder (Vista) or open Devices (Windows 7 and later)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24628" y="5137532"/>
            <a:ext cx="3581400" cy="574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21.36  Giving a name to a shared printer on Windows 8.1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0" y="1295399"/>
            <a:ext cx="3343656" cy="3735813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CompTIA A+ exams focuses on the skills to get a single computer back on the network.</a:t>
            </a:r>
          </a:p>
          <a:p>
            <a:r>
              <a:rPr lang="en-US" dirty="0"/>
              <a:t>There are two ways to look at connectivity issues:</a:t>
            </a:r>
          </a:p>
          <a:p>
            <a:pPr lvl="1"/>
            <a:r>
              <a:rPr lang="en-US" dirty="0"/>
              <a:t>Computer loses physical connectivity.</a:t>
            </a:r>
          </a:p>
          <a:p>
            <a:pPr lvl="1"/>
            <a:r>
              <a:rPr lang="en-US" dirty="0"/>
              <a:t>System is on the network but unable to access a particular resource.</a:t>
            </a:r>
          </a:p>
        </p:txBody>
      </p:sp>
    </p:spTree>
    <p:extLst>
      <p:ext uri="{BB962C8B-B14F-4D97-AF65-F5344CB8AC3E}">
        <p14:creationId xmlns:p14="http://schemas.microsoft.com/office/powerpoint/2010/main" val="19722325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Repairing Physical Cabling</a:t>
            </a:r>
          </a:p>
        </p:txBody>
      </p:sp>
      <p:sp>
        <p:nvSpPr>
          <p:cNvPr id="150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Symptoms—total loss of connectivity</a:t>
            </a:r>
          </a:p>
          <a:p>
            <a:pPr lvl="1"/>
            <a:r>
              <a:rPr lang="en-US" dirty="0"/>
              <a:t>Red X over network icon indicates loss of connectivity.</a:t>
            </a:r>
          </a:p>
          <a:p>
            <a:pPr lvl="1"/>
            <a:r>
              <a:rPr lang="en-US" dirty="0"/>
              <a:t>First check the obvious:</a:t>
            </a:r>
          </a:p>
          <a:p>
            <a:pPr lvl="2"/>
            <a:r>
              <a:rPr lang="en-US" dirty="0"/>
              <a:t>Is the cable unplugged at your system? At the wall outlet?</a:t>
            </a:r>
          </a:p>
          <a:p>
            <a:pPr lvl="1"/>
            <a:r>
              <a:rPr lang="en-US" dirty="0"/>
              <a:t>Then check the less obvious:</a:t>
            </a:r>
          </a:p>
          <a:p>
            <a:pPr lvl="2"/>
            <a:r>
              <a:rPr lang="en-US" dirty="0"/>
              <a:t>Is the NIC disabled in Device Manager? Is the cable connected to the switch?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Repairing Physical Cabling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Diagnosing physical problems</a:t>
            </a:r>
          </a:p>
          <a:p>
            <a:pPr lvl="1"/>
            <a:r>
              <a:rPr lang="en-US" dirty="0"/>
              <a:t>Intermittent loss is harder to trace.</a:t>
            </a:r>
          </a:p>
          <a:p>
            <a:pPr lvl="1"/>
            <a:r>
              <a:rPr lang="en-US" dirty="0"/>
              <a:t>Look for errors that point to physical disconnection.</a:t>
            </a:r>
          </a:p>
          <a:p>
            <a:pPr lvl="2"/>
            <a:r>
              <a:rPr lang="en-US" dirty="0"/>
              <a:t>A “No server is found” error</a:t>
            </a:r>
          </a:p>
          <a:p>
            <a:pPr lvl="2"/>
            <a:r>
              <a:rPr lang="en-US" dirty="0"/>
              <a:t>No systems seen other than own in the system’s network explorer utility</a:t>
            </a:r>
          </a:p>
          <a:p>
            <a:pPr lvl="2"/>
            <a:r>
              <a:rPr lang="en-US" dirty="0"/>
              <a:t>Multiple systems failing to access the network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Repairing Physical Cabling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i="1" dirty="0"/>
          </a:p>
        </p:txBody>
      </p:sp>
      <p:sp>
        <p:nvSpPr>
          <p:cNvPr id="15360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Check the Lights</a:t>
            </a:r>
          </a:p>
          <a:p>
            <a:pPr lvl="1"/>
            <a:r>
              <a:rPr lang="en-US" dirty="0"/>
              <a:t>Check the link lights on the NIC and switch. </a:t>
            </a:r>
          </a:p>
          <a:p>
            <a:pPr lvl="2"/>
            <a:r>
              <a:rPr lang="en-US" dirty="0"/>
              <a:t>If they’re not lit, the cable isn’t connected somewhere. </a:t>
            </a:r>
          </a:p>
          <a:p>
            <a:pPr lvl="1"/>
            <a:r>
              <a:rPr lang="en-US" dirty="0"/>
              <a:t>Check to see if other people have network access.</a:t>
            </a:r>
          </a:p>
          <a:p>
            <a:pPr lvl="1"/>
            <a:r>
              <a:rPr lang="en-US" dirty="0"/>
              <a:t>Inspect the cable running from the back of the PC to the outlet. </a:t>
            </a:r>
          </a:p>
          <a:p>
            <a:pPr lvl="1"/>
            <a:r>
              <a:rPr lang="en-US" dirty="0"/>
              <a:t>Finally, plug the system into a known good outlet and see if it works.</a:t>
            </a:r>
          </a:p>
          <a:p>
            <a:pPr lvl="2"/>
            <a:r>
              <a:rPr lang="en-US" dirty="0">
                <a:cs typeface="MS Gothic" pitchFamily="49" charset="-128"/>
              </a:rPr>
              <a:t>If connectivity works with the second outlet, suspect the structured cable that is running from the first outlet to the switch.</a:t>
            </a:r>
            <a:endParaRPr lang="en-US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Repairing Physical Cabling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i="1" dirty="0"/>
          </a:p>
        </p:txBody>
      </p:sp>
      <p:sp>
        <p:nvSpPr>
          <p:cNvPr id="155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the NIC</a:t>
            </a:r>
          </a:p>
          <a:p>
            <a:pPr lvl="1"/>
            <a:r>
              <a:rPr lang="en-US" dirty="0"/>
              <a:t>A bad NIC can also generate a “can’t see the network” problem.</a:t>
            </a:r>
          </a:p>
          <a:p>
            <a:pPr lvl="1"/>
            <a:r>
              <a:rPr lang="en-US" dirty="0"/>
              <a:t>Use the utility provided by the OS to verify that the NIC works. </a:t>
            </a:r>
          </a:p>
          <a:p>
            <a:pPr lvl="2"/>
            <a:r>
              <a:rPr lang="en-US" dirty="0"/>
              <a:t>If you’ve got a NIC with diagnostic software, run it—this software will check the NIC’s circuitry.</a:t>
            </a:r>
          </a:p>
          <a:p>
            <a:pPr lvl="1"/>
            <a:r>
              <a:rPr lang="en-US" dirty="0"/>
              <a:t>The NIC’s female connector is a common failure point.</a:t>
            </a:r>
          </a:p>
          <a:p>
            <a:pPr lvl="2"/>
            <a:r>
              <a:rPr lang="en-US" dirty="0"/>
              <a:t>NICs that come with diagnostic software often include a special test called a </a:t>
            </a:r>
            <a:r>
              <a:rPr lang="en-US" dirty="0">
                <a:solidFill>
                  <a:srgbClr val="C00000"/>
                </a:solidFill>
              </a:rPr>
              <a:t>loopback test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Repairing Physical Cabling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A loopback test sends data out of the NIC and checks to see if it comes back.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Some NICs perform only an internal loopback.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Tests the circuitry that sends and receives, but not the actual connecting pins.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A true external loopback requires a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loopback plug </a:t>
            </a:r>
            <a:r>
              <a:rPr lang="en-US" dirty="0">
                <a:cs typeface="MS Gothic" pitchFamily="49" charset="-128"/>
              </a:rPr>
              <a:t>inserted into the NIC’s port.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If the NIC is bad, replace it.</a:t>
            </a:r>
          </a:p>
        </p:txBody>
      </p:sp>
    </p:spTree>
    <p:extLst>
      <p:ext uri="{BB962C8B-B14F-4D97-AF65-F5344CB8AC3E}">
        <p14:creationId xmlns:p14="http://schemas.microsoft.com/office/powerpoint/2010/main" val="346004804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Repairing Physical Cabling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pic>
        <p:nvPicPr>
          <p:cNvPr id="157701" name="Content Placeholder 2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43200" y="1905000"/>
            <a:ext cx="3735387" cy="3521075"/>
          </a:xfrm>
        </p:spPr>
      </p:pic>
      <p:sp>
        <p:nvSpPr>
          <p:cNvPr id="157700" name="TextBox 8"/>
          <p:cNvSpPr txBox="1">
            <a:spLocks noChangeArrowheads="1"/>
          </p:cNvSpPr>
          <p:nvPr/>
        </p:nvSpPr>
        <p:spPr bwMode="auto">
          <a:xfrm>
            <a:off x="3124200" y="5686425"/>
            <a:ext cx="3110647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21.38  Loopback plug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Repairing Physical Cabling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158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Cable testing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With the right equipment, diagnosing a bad horizontal cabling run is easy.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A tech should own a midrange time-domain reflectometer (TDR) tester such as the Fluke MicroScanner.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A TDR measures impedance in network cabling. </a:t>
            </a:r>
            <a:br>
              <a:rPr lang="en-US" dirty="0">
                <a:cs typeface="MS Gothic" pitchFamily="49" charset="-128"/>
              </a:rPr>
            </a:br>
            <a:r>
              <a:rPr lang="en-US" dirty="0">
                <a:cs typeface="MS Gothic" pitchFamily="49" charset="-128"/>
              </a:rPr>
              <a:t>If the tester measures any impedance, something is wrong with the cable.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When you’re testing a cable run, always include the patch cables as you test.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IPv4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Given the following as an example:</a:t>
            </a:r>
          </a:p>
          <a:p>
            <a:pPr lvl="1"/>
            <a:r>
              <a:rPr lang="en-US" dirty="0"/>
              <a:t>IP address: 192.168.4.33</a:t>
            </a:r>
          </a:p>
          <a:p>
            <a:pPr lvl="1"/>
            <a:r>
              <a:rPr lang="en-US" dirty="0"/>
              <a:t>Subnet mask: 255.255.255.0</a:t>
            </a:r>
          </a:p>
          <a:p>
            <a:r>
              <a:rPr lang="en-US" dirty="0"/>
              <a:t>Compare the subnet mask to the IP address:</a:t>
            </a:r>
          </a:p>
          <a:p>
            <a:pPr lvl="1"/>
            <a:r>
              <a:rPr lang="en-US" dirty="0"/>
              <a:t>Any part that’s all 255s is the network ID</a:t>
            </a:r>
          </a:p>
          <a:p>
            <a:pPr lvl="1"/>
            <a:r>
              <a:rPr lang="en-US" dirty="0"/>
              <a:t>Any part that’s all zeros is the host ID</a:t>
            </a:r>
          </a:p>
          <a:p>
            <a:r>
              <a:rPr lang="en-US" dirty="0"/>
              <a:t>The result:</a:t>
            </a:r>
          </a:p>
          <a:p>
            <a:pPr lvl="1"/>
            <a:r>
              <a:rPr lang="en-US" dirty="0"/>
              <a:t>Network ID is 192.168.4</a:t>
            </a:r>
          </a:p>
          <a:p>
            <a:pPr lvl="1"/>
            <a:r>
              <a:rPr lang="en-US" dirty="0"/>
              <a:t>Host ID is 33</a:t>
            </a:r>
          </a:p>
        </p:txBody>
      </p:sp>
    </p:spTree>
    <p:extLst>
      <p:ext uri="{BB962C8B-B14F-4D97-AF65-F5344CB8AC3E}">
        <p14:creationId xmlns:p14="http://schemas.microsoft.com/office/powerpoint/2010/main" val="513947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Repairing Physical Cabling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160772" name="TextBox 8"/>
          <p:cNvSpPr txBox="1">
            <a:spLocks noChangeArrowheads="1"/>
          </p:cNvSpPr>
          <p:nvPr/>
        </p:nvSpPr>
        <p:spPr bwMode="auto">
          <a:xfrm>
            <a:off x="2683277" y="5334000"/>
            <a:ext cx="3777446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Figure 21.39  Cable tester in action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324" y="2057400"/>
            <a:ext cx="7261352" cy="3112008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Repairing Physical Cabling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161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Toners</a:t>
            </a:r>
          </a:p>
          <a:p>
            <a:pPr lvl="1" eaLnBrk="1" hangingPunct="1"/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Toner</a:t>
            </a:r>
            <a:r>
              <a:rPr lang="en-US" dirty="0">
                <a:solidFill>
                  <a:srgbClr val="800000"/>
                </a:solidFill>
                <a:cs typeface="MS Gothic" pitchFamily="49" charset="-128"/>
              </a:rPr>
              <a:t> </a:t>
            </a:r>
            <a:r>
              <a:rPr lang="en-US" dirty="0">
                <a:cs typeface="MS Gothic" pitchFamily="49" charset="-128"/>
              </a:rPr>
              <a:t>is the generic term for two separate devices that are used together: a tone generator and a tone probe.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tone generator </a:t>
            </a:r>
            <a:r>
              <a:rPr lang="en-US" dirty="0">
                <a:cs typeface="MS Gothic" pitchFamily="49" charset="-128"/>
              </a:rPr>
              <a:t>connects to the cable using alligator clips, tiny hooks, or a network jack.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It sends an electrical signal along the wire at a certain frequency.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tone probe </a:t>
            </a:r>
            <a:r>
              <a:rPr lang="en-US" dirty="0">
                <a:cs typeface="MS Gothic" pitchFamily="49" charset="-128"/>
              </a:rPr>
              <a:t>emits a sound when it is placed near a cable connected to the tone generator.</a:t>
            </a:r>
          </a:p>
          <a:p>
            <a:pPr lvl="1" eaLnBrk="1" hangingPunct="1"/>
            <a:endParaRPr lang="en-US" dirty="0">
              <a:cs typeface="MS Gothic" pitchFamily="49" charset="-128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Repairing Physical Cabling </a:t>
            </a:r>
            <a:r>
              <a:rPr lang="en-US" dirty="0"/>
              <a:t>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dirty="0">
              <a:cs typeface="MS Gothic" pitchFamily="49" charset="-128"/>
            </a:endParaRPr>
          </a:p>
        </p:txBody>
      </p:sp>
      <p:pic>
        <p:nvPicPr>
          <p:cNvPr id="163845" name="Content Placeholder 2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4731" y="1752600"/>
            <a:ext cx="2014538" cy="3551238"/>
          </a:xfrm>
        </p:spPr>
      </p:pic>
      <p:sp>
        <p:nvSpPr>
          <p:cNvPr id="163844" name="TextBox 8"/>
          <p:cNvSpPr txBox="1">
            <a:spLocks noChangeArrowheads="1"/>
          </p:cNvSpPr>
          <p:nvPr/>
        </p:nvSpPr>
        <p:spPr bwMode="auto">
          <a:xfrm>
            <a:off x="2978299" y="5451876"/>
            <a:ext cx="3187403" cy="3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Figure 21.40  Fox and Hound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Fixing Common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Failure to connect a new resource usually points to a configuration issue.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Do you have the right share name?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Go check at the serving system.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Do you have the required user name/password?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Ask someone who might have this knowledge, or double-check that your account has access.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Do you have permission to use/access/connect to the shared resource?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Make sure you have the correct permissions.</a:t>
            </a:r>
          </a:p>
        </p:txBody>
      </p:sp>
    </p:spTree>
    <p:extLst>
      <p:ext uri="{BB962C8B-B14F-4D97-AF65-F5344CB8AC3E}">
        <p14:creationId xmlns:p14="http://schemas.microsoft.com/office/powerpoint/2010/main" val="426426976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Fixing Common Problems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Failure to connect a new resource 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Are you on the right homegroup/domain/workgroup?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Check your system and the sharing system to verify which workgroup/domain name to use.</a:t>
            </a:r>
          </a:p>
          <a:p>
            <a:pPr lvl="3" eaLnBrk="1" hangingPunct="1"/>
            <a:r>
              <a:rPr lang="en-US" dirty="0">
                <a:cs typeface="MS Gothic" pitchFamily="49" charset="-128"/>
              </a:rPr>
              <a:t>On a homegroup, make sure you’ve used the proper password.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Is the folder or printer shared?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Share it!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Does the folder or printer exist?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Ensure serving system still hosts the folder.</a:t>
            </a:r>
          </a:p>
          <a:p>
            <a:pPr lvl="2" eaLnBrk="1" hangingPunct="1"/>
            <a:r>
              <a:rPr lang="en-US" dirty="0">
                <a:cs typeface="MS Gothic" pitchFamily="49" charset="-128"/>
              </a:rPr>
              <a:t>Install the network printer if you haven’t yet.</a:t>
            </a:r>
          </a:p>
        </p:txBody>
      </p:sp>
    </p:spTree>
    <p:extLst>
      <p:ext uri="{BB962C8B-B14F-4D97-AF65-F5344CB8AC3E}">
        <p14:creationId xmlns:p14="http://schemas.microsoft.com/office/powerpoint/2010/main" val="57803482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Fixing Common Problems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cs typeface="MS Gothic" pitchFamily="49" charset="-128"/>
              </a:rPr>
              <a:t>Failure to connect a previously used resource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Check that you can see the resource using Network.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Check that the serving system is on.</a:t>
            </a:r>
          </a:p>
          <a:p>
            <a:pPr lvl="1" eaLnBrk="1" hangingPunct="1"/>
            <a:r>
              <a:rPr lang="en-US" dirty="0">
                <a:cs typeface="MS Gothic" pitchFamily="49" charset="-128"/>
              </a:rPr>
              <a:t>Check that the computer is physically connected to the serving system.</a:t>
            </a:r>
          </a:p>
        </p:txBody>
      </p:sp>
    </p:spTree>
    <p:extLst>
      <p:ext uri="{BB962C8B-B14F-4D97-AF65-F5344CB8AC3E}">
        <p14:creationId xmlns:p14="http://schemas.microsoft.com/office/powerpoint/2010/main" val="85467603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net Command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enables you to view a network quickly from the command line through the </a:t>
            </a:r>
            <a:r>
              <a:rPr lang="en-US" dirty="0">
                <a:solidFill>
                  <a:srgbClr val="C00000"/>
                </a:solidFill>
              </a:rPr>
              <a:t>net command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Type net at a command prompt and press ENTER.</a:t>
            </a:r>
          </a:p>
          <a:p>
            <a:pPr lvl="1"/>
            <a:r>
              <a:rPr lang="en-US" dirty="0"/>
              <a:t>When run, net view returns a list of Windows computers on the network. 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nbtstat Command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nbtstat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command is an old command-line utility that predates Windows. </a:t>
            </a:r>
          </a:p>
          <a:p>
            <a:pPr lvl="1"/>
            <a:r>
              <a:rPr lang="en-US" dirty="0"/>
              <a:t>Stands for NetBIOS over TCP/IP Statistics. </a:t>
            </a:r>
          </a:p>
          <a:p>
            <a:pPr lvl="1"/>
            <a:r>
              <a:rPr lang="en-US" dirty="0"/>
              <a:t>Provides insight when troubleshooting naming issues in small workgroups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IPv4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computer on a single LAN must have the same network ID and a unique host ID.</a:t>
            </a:r>
          </a:p>
          <a:p>
            <a:pPr lvl="1"/>
            <a:r>
              <a:rPr lang="en-US" dirty="0"/>
              <a:t>Every computer on the network must have a unique IP address.</a:t>
            </a:r>
          </a:p>
          <a:p>
            <a:pPr lvl="1"/>
            <a:r>
              <a:rPr lang="en-US" dirty="0"/>
              <a:t>An IP conflict: </a:t>
            </a:r>
          </a:p>
          <a:p>
            <a:pPr lvl="2"/>
            <a:r>
              <a:rPr lang="en-US" dirty="0"/>
              <a:t>Two computers have the same IP address;  they won’t be able to talk to each other; and other computers won’t know where to send data. </a:t>
            </a:r>
          </a:p>
          <a:p>
            <a:pPr lvl="1"/>
            <a:r>
              <a:rPr lang="en-US" dirty="0"/>
              <a:t>You can never have an IP address that ends with a 0 or a 255.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Addressing with IPv4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Classless Inter-Domain Routing (CIDR)</a:t>
            </a:r>
          </a:p>
          <a:p>
            <a:pPr lvl="1"/>
            <a:r>
              <a:rPr lang="en-US" dirty="0"/>
              <a:t>Network techs refer to the subnet mask by the number of 1s it contains. </a:t>
            </a:r>
          </a:p>
          <a:p>
            <a:pPr lvl="1"/>
            <a:r>
              <a:rPr lang="en-US" dirty="0"/>
              <a:t>From a practical standpoint, all you have to know as a tech is how to set up a computer to accept an IP address and subnet mask combination that your network administrator tells you to use. 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Verdana"/>
        <a:ea typeface="MS Gothic"/>
        <a:cs typeface=""/>
      </a:majorFont>
      <a:minorFont>
        <a:latin typeface="Verdan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12041</TotalTime>
  <Words>3584</Words>
  <Application>Microsoft Office PowerPoint</Application>
  <PresentationFormat>On-screen Show (4:3)</PresentationFormat>
  <Paragraphs>393</Paragraphs>
  <Slides>77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78" baseType="lpstr">
      <vt:lpstr>2_Default Design</vt:lpstr>
      <vt:lpstr>Local Area Networking</vt:lpstr>
      <vt:lpstr>Overview</vt:lpstr>
      <vt:lpstr>TCP/IP</vt:lpstr>
      <vt:lpstr>Network Addressing with IPv4</vt:lpstr>
      <vt:lpstr>Network Addressing with IPv4 (continued)</vt:lpstr>
      <vt:lpstr>Network Addressing with IPv4 (continued)</vt:lpstr>
      <vt:lpstr>Network Addressing with IPv4 (continued)</vt:lpstr>
      <vt:lpstr>Network Addressing with IPv4 (continued)</vt:lpstr>
      <vt:lpstr>Network Addressing with IPv4 (continued)</vt:lpstr>
      <vt:lpstr>Interconnecting Networks with Routers</vt:lpstr>
      <vt:lpstr>Interconnecting Networks with Routers (continued)</vt:lpstr>
      <vt:lpstr>Interconnecting Networks with Routers (continued)</vt:lpstr>
      <vt:lpstr>Interconnecting Networks with Routers (continued)</vt:lpstr>
      <vt:lpstr>Interconnecting Networks with Routers (continued)</vt:lpstr>
      <vt:lpstr>Interconnecting Networks with Routers (continued)</vt:lpstr>
      <vt:lpstr>TCP/UDP</vt:lpstr>
      <vt:lpstr>TCP/UDP (continued)</vt:lpstr>
      <vt:lpstr>TCP/IP Services</vt:lpstr>
      <vt:lpstr>TCP/IP Settings</vt:lpstr>
      <vt:lpstr>TCP/IP Tools</vt:lpstr>
      <vt:lpstr>TCP/IP Tools (continued)</vt:lpstr>
      <vt:lpstr>TCP/IP Tools (continued)</vt:lpstr>
      <vt:lpstr>TCP/IP Tools (continued)</vt:lpstr>
      <vt:lpstr>TCP/IP Tools (continued)</vt:lpstr>
      <vt:lpstr>Configuring TCP/IP</vt:lpstr>
      <vt:lpstr>Configuring TCP/IP (continued)</vt:lpstr>
      <vt:lpstr>Automatic Private IP Addressing</vt:lpstr>
      <vt:lpstr>Network Addressing with IPv6</vt:lpstr>
      <vt:lpstr>IPv6 Address Notation</vt:lpstr>
      <vt:lpstr>Where Do IPv6 Addresses Come From?</vt:lpstr>
      <vt:lpstr>Where Do IPv6 Addresses Come From? (continued)</vt:lpstr>
      <vt:lpstr>IPv6 Subnet Masks</vt:lpstr>
      <vt:lpstr>Global Addresses</vt:lpstr>
      <vt:lpstr>Global Addresses (continued)</vt:lpstr>
      <vt:lpstr>Installing and Configuring a  Wired Network</vt:lpstr>
      <vt:lpstr>Installing a NIC</vt:lpstr>
      <vt:lpstr>Full-Duplex</vt:lpstr>
      <vt:lpstr>Half-Duplex</vt:lpstr>
      <vt:lpstr>Link Lights</vt:lpstr>
      <vt:lpstr>Link Lights (continued)</vt:lpstr>
      <vt:lpstr>Link Lights (continued)</vt:lpstr>
      <vt:lpstr>Link Lights (continued)</vt:lpstr>
      <vt:lpstr>Wake-on-LAN</vt:lpstr>
      <vt:lpstr>Wake-on-LAN (continued)</vt:lpstr>
      <vt:lpstr>QoS</vt:lpstr>
      <vt:lpstr>Configuring a Network Client</vt:lpstr>
      <vt:lpstr>Sharing and Security</vt:lpstr>
      <vt:lpstr>Network Shares</vt:lpstr>
      <vt:lpstr>Network Organization</vt:lpstr>
      <vt:lpstr>Network Organization (continued)</vt:lpstr>
      <vt:lpstr>Network Organization (continued)</vt:lpstr>
      <vt:lpstr>Network Organization (continued)</vt:lpstr>
      <vt:lpstr>Network Organization (continued)</vt:lpstr>
      <vt:lpstr>Domains</vt:lpstr>
      <vt:lpstr>Domains (continued)</vt:lpstr>
      <vt:lpstr>Domains (continued)</vt:lpstr>
      <vt:lpstr>Homegroups</vt:lpstr>
      <vt:lpstr>Homegroups (continued)</vt:lpstr>
      <vt:lpstr>Homegroups (continued)</vt:lpstr>
      <vt:lpstr>Homegroups (continued)</vt:lpstr>
      <vt:lpstr>Sharing Printers</vt:lpstr>
      <vt:lpstr>Troubleshooting Networks</vt:lpstr>
      <vt:lpstr>Repairing Physical Cabling</vt:lpstr>
      <vt:lpstr>Repairing Physical Cabling (continued)</vt:lpstr>
      <vt:lpstr>Repairing Physical Cabling (continued)</vt:lpstr>
      <vt:lpstr>Repairing Physical Cabling (continued)</vt:lpstr>
      <vt:lpstr>Repairing Physical Cabling (continued)</vt:lpstr>
      <vt:lpstr>Repairing Physical Cabling (continued)</vt:lpstr>
      <vt:lpstr>Repairing Physical Cabling (continued)</vt:lpstr>
      <vt:lpstr>Repairing Physical Cabling (continued)</vt:lpstr>
      <vt:lpstr>Repairing Physical Cabling (continued)</vt:lpstr>
      <vt:lpstr>Repairing Physical Cabling (continued)</vt:lpstr>
      <vt:lpstr>Fixing Common Problems</vt:lpstr>
      <vt:lpstr>Fixing Common Problems (continued)</vt:lpstr>
      <vt:lpstr>Fixing Common Problems (continued)</vt:lpstr>
      <vt:lpstr>The net Command</vt:lpstr>
      <vt:lpstr>The nbtstat Command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Jernigan</dc:creator>
  <cp:lastModifiedBy>Pineda, Angelo</cp:lastModifiedBy>
  <cp:revision>217</cp:revision>
  <dcterms:created xsi:type="dcterms:W3CDTF">2016-02-24T16:25:23Z</dcterms:created>
  <dcterms:modified xsi:type="dcterms:W3CDTF">2016-06-20T14:37:06Z</dcterms:modified>
</cp:coreProperties>
</file>