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68"/>
  </p:notesMasterIdLst>
  <p:handoutMasterIdLst>
    <p:handoutMasterId r:id="rId69"/>
  </p:handoutMasterIdLst>
  <p:sldIdLst>
    <p:sldId id="256" r:id="rId2"/>
    <p:sldId id="257" r:id="rId3"/>
    <p:sldId id="335" r:id="rId4"/>
    <p:sldId id="378" r:id="rId5"/>
    <p:sldId id="258" r:id="rId6"/>
    <p:sldId id="259" r:id="rId7"/>
    <p:sldId id="334" r:id="rId8"/>
    <p:sldId id="337" r:id="rId9"/>
    <p:sldId id="336" r:id="rId10"/>
    <p:sldId id="339" r:id="rId11"/>
    <p:sldId id="263" r:id="rId12"/>
    <p:sldId id="338" r:id="rId13"/>
    <p:sldId id="379" r:id="rId14"/>
    <p:sldId id="269" r:id="rId15"/>
    <p:sldId id="270" r:id="rId16"/>
    <p:sldId id="271" r:id="rId17"/>
    <p:sldId id="272" r:id="rId18"/>
    <p:sldId id="340" r:id="rId19"/>
    <p:sldId id="273" r:id="rId20"/>
    <p:sldId id="274" r:id="rId21"/>
    <p:sldId id="341" r:id="rId22"/>
    <p:sldId id="275" r:id="rId23"/>
    <p:sldId id="276" r:id="rId24"/>
    <p:sldId id="342" r:id="rId25"/>
    <p:sldId id="376" r:id="rId26"/>
    <p:sldId id="380" r:id="rId27"/>
    <p:sldId id="278" r:id="rId28"/>
    <p:sldId id="381" r:id="rId29"/>
    <p:sldId id="281" r:id="rId30"/>
    <p:sldId id="282" r:id="rId31"/>
    <p:sldId id="283" r:id="rId32"/>
    <p:sldId id="284" r:id="rId33"/>
    <p:sldId id="343" r:id="rId34"/>
    <p:sldId id="344" r:id="rId35"/>
    <p:sldId id="345" r:id="rId36"/>
    <p:sldId id="346" r:id="rId37"/>
    <p:sldId id="348" r:id="rId38"/>
    <p:sldId id="347" r:id="rId39"/>
    <p:sldId id="349" r:id="rId40"/>
    <p:sldId id="354" r:id="rId41"/>
    <p:sldId id="350" r:id="rId42"/>
    <p:sldId id="353" r:id="rId43"/>
    <p:sldId id="351" r:id="rId44"/>
    <p:sldId id="355" r:id="rId45"/>
    <p:sldId id="356" r:id="rId46"/>
    <p:sldId id="357" r:id="rId47"/>
    <p:sldId id="358" r:id="rId48"/>
    <p:sldId id="360" r:id="rId49"/>
    <p:sldId id="359" r:id="rId50"/>
    <p:sldId id="362" r:id="rId51"/>
    <p:sldId id="363" r:id="rId52"/>
    <p:sldId id="361" r:id="rId53"/>
    <p:sldId id="364" r:id="rId54"/>
    <p:sldId id="365" r:id="rId55"/>
    <p:sldId id="366" r:id="rId56"/>
    <p:sldId id="367" r:id="rId57"/>
    <p:sldId id="368" r:id="rId58"/>
    <p:sldId id="377" r:id="rId59"/>
    <p:sldId id="369" r:id="rId60"/>
    <p:sldId id="370" r:id="rId61"/>
    <p:sldId id="371" r:id="rId62"/>
    <p:sldId id="372" r:id="rId63"/>
    <p:sldId id="373" r:id="rId64"/>
    <p:sldId id="374" r:id="rId65"/>
    <p:sldId id="375" r:id="rId66"/>
    <p:sldId id="352" r:id="rId67"/>
  </p:sldIdLst>
  <p:sldSz cx="9144000" cy="6858000" type="screen4x3"/>
  <p:notesSz cx="6858000" cy="9144000"/>
  <p:defaultTextStyle>
    <a:defPPr>
      <a:defRPr lang="en-GB"/>
    </a:defPPr>
    <a:lvl1pPr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1pPr>
    <a:lvl2pPr marL="4572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2pPr>
    <a:lvl3pPr marL="9144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3pPr>
    <a:lvl4pPr marL="13716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4pPr>
    <a:lvl5pPr marL="18288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5pPr>
    <a:lvl6pPr marL="2286000" algn="l" defTabSz="914400" rtl="0" eaLnBrk="1" latinLnBrk="0" hangingPunct="1">
      <a:defRPr kern="1200">
        <a:solidFill>
          <a:schemeClr val="bg1"/>
        </a:solidFill>
        <a:latin typeface="Arial" charset="0"/>
        <a:ea typeface="MS Gothic" pitchFamily="49" charset="-128"/>
        <a:cs typeface="+mn-cs"/>
      </a:defRPr>
    </a:lvl6pPr>
    <a:lvl7pPr marL="2743200" algn="l" defTabSz="914400" rtl="0" eaLnBrk="1" latinLnBrk="0" hangingPunct="1">
      <a:defRPr kern="1200">
        <a:solidFill>
          <a:schemeClr val="bg1"/>
        </a:solidFill>
        <a:latin typeface="Arial" charset="0"/>
        <a:ea typeface="MS Gothic" pitchFamily="49" charset="-128"/>
        <a:cs typeface="+mn-cs"/>
      </a:defRPr>
    </a:lvl7pPr>
    <a:lvl8pPr marL="3200400" algn="l" defTabSz="914400" rtl="0" eaLnBrk="1" latinLnBrk="0" hangingPunct="1">
      <a:defRPr kern="1200">
        <a:solidFill>
          <a:schemeClr val="bg1"/>
        </a:solidFill>
        <a:latin typeface="Arial" charset="0"/>
        <a:ea typeface="MS Gothic" pitchFamily="49" charset="-128"/>
        <a:cs typeface="+mn-cs"/>
      </a:defRPr>
    </a:lvl8pPr>
    <a:lvl9pPr marL="3657600" algn="l" defTabSz="914400" rtl="0" eaLnBrk="1" latinLnBrk="0" hangingPunct="1">
      <a:defRPr kern="1200">
        <a:solidFill>
          <a:schemeClr val="bg1"/>
        </a:solidFill>
        <a:latin typeface="Arial" charset="0"/>
        <a:ea typeface="MS Gothic" pitchFamily="49"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00"/>
    <a:srgbClr val="008000"/>
    <a:srgbClr val="800000"/>
    <a:srgbClr val="A50021"/>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56" autoAdjust="0"/>
    <p:restoredTop sz="90351" autoAdjust="0"/>
  </p:normalViewPr>
  <p:slideViewPr>
    <p:cSldViewPr>
      <p:cViewPr varScale="1">
        <p:scale>
          <a:sx n="66" d="100"/>
          <a:sy n="66" d="100"/>
        </p:scale>
        <p:origin x="-1506" y="-108"/>
      </p:cViewPr>
      <p:guideLst>
        <p:guide orient="horz" pos="2160"/>
        <p:guide pos="2880"/>
      </p:guideLst>
    </p:cSldViewPr>
  </p:slideViewPr>
  <p:outlineViewPr>
    <p:cViewPr varScale="1">
      <p:scale>
        <a:sx n="20" d="100"/>
        <a:sy n="20" d="100"/>
      </p:scale>
      <p:origin x="0" y="13650"/>
    </p:cViewPr>
  </p:outlineViewPr>
  <p:notesTextViewPr>
    <p:cViewPr>
      <p:scale>
        <a:sx n="100" d="100"/>
        <a:sy n="100" d="100"/>
      </p:scale>
      <p:origin x="0" y="0"/>
    </p:cViewPr>
  </p:notesTextViewPr>
  <p:sorterViewPr>
    <p:cViewPr>
      <p:scale>
        <a:sx n="100" d="100"/>
        <a:sy n="100" d="100"/>
      </p:scale>
      <p:origin x="0" y="2550"/>
    </p:cViewPr>
  </p:sorter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5632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buFont typeface="Arial" pitchFamily="34" charset="0"/>
              <a:buNone/>
              <a:defRPr sz="1200" smtClean="0">
                <a:latin typeface="Arial" pitchFamily="34" charset="0"/>
              </a:defRPr>
            </a:lvl1pPr>
          </a:lstStyle>
          <a:p>
            <a:pPr>
              <a:defRPr/>
            </a:pPr>
            <a:fld id="{DEC0836C-30D6-4107-90E7-87137C46E89F}" type="datetimeFigureOut">
              <a:rPr lang="en-US"/>
              <a:pPr>
                <a:defRPr/>
              </a:pPr>
              <a:t>6/20/2016</a:t>
            </a:fld>
            <a:endParaRPr lang="en-US" dirty="0"/>
          </a:p>
        </p:txBody>
      </p:sp>
      <p:sp>
        <p:nvSpPr>
          <p:cNvPr id="5632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5632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buFont typeface="Arial" pitchFamily="34" charset="0"/>
              <a:buNone/>
              <a:defRPr sz="1200" smtClean="0">
                <a:latin typeface="Arial" pitchFamily="34" charset="0"/>
              </a:defRPr>
            </a:lvl1pPr>
          </a:lstStyle>
          <a:p>
            <a:pPr>
              <a:defRPr/>
            </a:pPr>
            <a:fld id="{7A27140B-9501-466F-855B-259EACC2DBD0}" type="slidenum">
              <a:rPr lang="en-US"/>
              <a:pPr>
                <a:defRPr/>
              </a:pPr>
              <a:t>‹#›</a:t>
            </a:fld>
            <a:endParaRPr lang="en-US" dirty="0"/>
          </a:p>
        </p:txBody>
      </p:sp>
    </p:spTree>
    <p:extLst>
      <p:ext uri="{BB962C8B-B14F-4D97-AF65-F5344CB8AC3E}">
        <p14:creationId xmlns:p14="http://schemas.microsoft.com/office/powerpoint/2010/main" val="22641375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AutoShape 1"/>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23555" name="Text Box 2"/>
          <p:cNvSpPr txBox="1">
            <a:spLocks noChangeArrowheads="1"/>
          </p:cNvSpPr>
          <p:nvPr/>
        </p:nvSpPr>
        <p:spPr bwMode="auto">
          <a:xfrm>
            <a:off x="0"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3556" name="Text Box 3"/>
          <p:cNvSpPr txBox="1">
            <a:spLocks noChangeArrowheads="1"/>
          </p:cNvSpPr>
          <p:nvPr/>
        </p:nvSpPr>
        <p:spPr bwMode="auto">
          <a:xfrm>
            <a:off x="3884613"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8677" name="Rectangle 4"/>
          <p:cNvSpPr>
            <a:spLocks noGrp="1" noRot="1" noChangeAspect="1" noChangeArrowheads="1"/>
          </p:cNvSpPr>
          <p:nvPr>
            <p:ph type="sldImg"/>
          </p:nvPr>
        </p:nvSpPr>
        <p:spPr bwMode="auto">
          <a:xfrm>
            <a:off x="1143000" y="685800"/>
            <a:ext cx="4570413" cy="3427413"/>
          </a:xfrm>
          <a:prstGeom prst="rect">
            <a:avLst/>
          </a:prstGeom>
          <a:noFill/>
          <a:ln w="936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p:cNvSpPr>
            <a:spLocks noGrp="1" noChangeArrowheads="1"/>
          </p:cNvSpPr>
          <p:nvPr>
            <p:ph type="body"/>
          </p:nvPr>
        </p:nvSpPr>
        <p:spPr bwMode="auto">
          <a:xfrm>
            <a:off x="685800" y="4343400"/>
            <a:ext cx="5484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en-US" noProof="0"/>
          </a:p>
        </p:txBody>
      </p:sp>
      <p:sp>
        <p:nvSpPr>
          <p:cNvPr id="23559" name="Text Box 6"/>
          <p:cNvSpPr txBox="1">
            <a:spLocks noChangeArrowheads="1"/>
          </p:cNvSpPr>
          <p:nvPr/>
        </p:nvSpPr>
        <p:spPr bwMode="auto">
          <a:xfrm>
            <a:off x="0" y="8683625"/>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055" name="Rectangle 7"/>
          <p:cNvSpPr>
            <a:spLocks noGrp="1" noChangeArrowheads="1"/>
          </p:cNvSpPr>
          <p:nvPr>
            <p:ph type="sldNum"/>
          </p:nvPr>
        </p:nvSpPr>
        <p:spPr bwMode="auto">
          <a:xfrm>
            <a:off x="3884613" y="8685213"/>
            <a:ext cx="2970212" cy="455612"/>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Font typeface="Arial"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smtClean="0">
                <a:solidFill>
                  <a:srgbClr val="000000"/>
                </a:solidFill>
                <a:latin typeface="Arial" pitchFamily="34" charset="0"/>
              </a:defRPr>
            </a:lvl1pPr>
          </a:lstStyle>
          <a:p>
            <a:pPr>
              <a:defRPr/>
            </a:pPr>
            <a:fld id="{87EF17A8-8DED-444C-A874-FE5A782D1865}" type="slidenum">
              <a:rPr lang="en-GB"/>
              <a:pPr>
                <a:defRPr/>
              </a:pPr>
              <a:t>‹#›</a:t>
            </a:fld>
            <a:endParaRPr lang="en-GB" dirty="0"/>
          </a:p>
        </p:txBody>
      </p:sp>
    </p:spTree>
    <p:extLst>
      <p:ext uri="{BB962C8B-B14F-4D97-AF65-F5344CB8AC3E}">
        <p14:creationId xmlns:p14="http://schemas.microsoft.com/office/powerpoint/2010/main" val="70001394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ＭＳ Ｐゴシック" charset="0"/>
      </a:defRPr>
    </a:lvl1pPr>
    <a:lvl2pPr marL="742950" indent="-28575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ACA0A586-6EA0-4DA4-8A79-EAD7E5CC3B26}" type="slidenum">
              <a:rPr lang="en-GB" altLang="en-US">
                <a:solidFill>
                  <a:srgbClr val="000000"/>
                </a:solidFill>
              </a:rPr>
              <a:pPr eaLnBrk="1" hangingPunct="1">
                <a:buFont typeface="Arial" charset="0"/>
                <a:buNone/>
              </a:pPr>
              <a:t>1</a:t>
            </a:fld>
            <a:endParaRPr lang="en-GB" altLang="en-US" dirty="0">
              <a:solidFill>
                <a:srgbClr val="000000"/>
              </a:solidFill>
            </a:endParaRPr>
          </a:p>
        </p:txBody>
      </p:sp>
      <p:sp>
        <p:nvSpPr>
          <p:cNvPr id="29699"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29700" name="Rectangle 2"/>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Imagine taking a bus network (where every computer connects to a common wire) and shrinking the bus down so it fits inside a box. Then, instead of attaching each PC directly to the wire, you attach them via cables to special ports on the box (Figure 20.8). </a:t>
            </a:r>
          </a:p>
        </p:txBody>
      </p:sp>
      <p:sp>
        <p:nvSpPr>
          <p:cNvPr id="921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2223F9B0-2955-419A-B731-8472444A3757}" type="slidenum">
              <a:rPr lang="en-US" altLang="en-US"/>
              <a:pPr eaLnBrk="1" hangingPunct="1"/>
              <a:t>20</a:t>
            </a:fld>
            <a:endParaRPr lang="en-US" altLang="en-US" dirty="0"/>
          </a:p>
        </p:txBody>
      </p:sp>
    </p:spTree>
    <p:extLst>
      <p:ext uri="{BB962C8B-B14F-4D97-AF65-F5344CB8AC3E}">
        <p14:creationId xmlns:p14="http://schemas.microsoft.com/office/powerpoint/2010/main" val="34833493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A switch is a far superior and far more common version of a hub. Figure 20.9 shows a typical consumer-level switch.</a:t>
            </a:r>
          </a:p>
        </p:txBody>
      </p:sp>
      <p:sp>
        <p:nvSpPr>
          <p:cNvPr id="931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B9DC7D6F-9070-48CE-B8C7-7FF731B8F89A}" type="slidenum">
              <a:rPr lang="en-US" altLang="en-US"/>
              <a:pPr eaLnBrk="1" hangingPunct="1"/>
              <a:t>22</a:t>
            </a:fld>
            <a:endParaRPr lang="en-US" altLang="en-US" dirty="0"/>
          </a:p>
        </p:txBody>
      </p:sp>
    </p:spTree>
    <p:extLst>
      <p:ext uri="{BB962C8B-B14F-4D97-AF65-F5344CB8AC3E}">
        <p14:creationId xmlns:p14="http://schemas.microsoft.com/office/powerpoint/2010/main" val="7861126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24</a:t>
            </a:fld>
            <a:endParaRPr lang="en-GB" dirty="0"/>
          </a:p>
        </p:txBody>
      </p:sp>
    </p:spTree>
    <p:extLst>
      <p:ext uri="{BB962C8B-B14F-4D97-AF65-F5344CB8AC3E}">
        <p14:creationId xmlns:p14="http://schemas.microsoft.com/office/powerpoint/2010/main" val="41640336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There are CAT levels for connectors as well as cables. Don’t even try to use a CAT 5e RJ-45 connector with a CAT 6 cable.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25</a:t>
            </a:fld>
            <a:endParaRPr lang="en-GB" dirty="0"/>
          </a:p>
        </p:txBody>
      </p:sp>
    </p:spTree>
    <p:extLst>
      <p:ext uri="{BB962C8B-B14F-4D97-AF65-F5344CB8AC3E}">
        <p14:creationId xmlns:p14="http://schemas.microsoft.com/office/powerpoint/2010/main" val="41640336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Tech Tip: </a:t>
            </a:r>
            <a:r>
              <a:rPr lang="en-US" sz="1200" b="1" i="0" u="none" strike="noStrike" kern="1200" baseline="0" dirty="0">
                <a:solidFill>
                  <a:srgbClr val="000000"/>
                </a:solidFill>
                <a:latin typeface="Times New Roman" pitchFamily="18" charset="0"/>
                <a:ea typeface="MS PGothic" pitchFamily="34" charset="-128"/>
                <a:cs typeface="ＭＳ Ｐゴシック" charset="0"/>
              </a:rPr>
              <a:t>Plenum Versus PVC Cabling</a:t>
            </a:r>
          </a:p>
          <a:p>
            <a:r>
              <a:rPr lang="en-US" sz="1200" b="0" i="0" u="none" strike="noStrike" kern="1200" baseline="0" dirty="0">
                <a:solidFill>
                  <a:srgbClr val="000000"/>
                </a:solidFill>
                <a:latin typeface="Times New Roman" pitchFamily="18" charset="0"/>
                <a:ea typeface="MS PGothic" pitchFamily="34" charset="-128"/>
                <a:cs typeface="ＭＳ Ｐゴシック" charset="0"/>
              </a:rPr>
              <a:t>The space in the ceiling, under the floors, and in the walls through which cable runs is called the </a:t>
            </a:r>
            <a:r>
              <a:rPr lang="en-US" sz="1200" b="1" i="0" u="none" strike="noStrike" kern="1200" baseline="0" dirty="0">
                <a:solidFill>
                  <a:srgbClr val="000000"/>
                </a:solidFill>
                <a:latin typeface="Times New Roman" pitchFamily="18" charset="0"/>
                <a:ea typeface="MS PGothic" pitchFamily="34" charset="-128"/>
                <a:cs typeface="ＭＳ Ｐゴシック" charset="0"/>
              </a:rPr>
              <a:t>plenum </a:t>
            </a:r>
            <a:r>
              <a:rPr lang="en-US" sz="1200" b="0" i="0" u="none" strike="noStrike" kern="1200" baseline="0" dirty="0">
                <a:solidFill>
                  <a:srgbClr val="000000"/>
                </a:solidFill>
                <a:latin typeface="Times New Roman" pitchFamily="18" charset="0"/>
                <a:ea typeface="MS PGothic" pitchFamily="34" charset="-128"/>
                <a:cs typeface="ＭＳ Ｐゴシック" charset="0"/>
              </a:rPr>
              <a:t>space. </a:t>
            </a:r>
          </a:p>
          <a:p>
            <a:r>
              <a:rPr lang="en-US" sz="1200" b="0" i="0" u="none" strike="noStrike" kern="1200" baseline="0" dirty="0">
                <a:solidFill>
                  <a:srgbClr val="000000"/>
                </a:solidFill>
                <a:latin typeface="Times New Roman" pitchFamily="18" charset="0"/>
                <a:ea typeface="MS PGothic" pitchFamily="34" charset="-128"/>
                <a:cs typeface="ＭＳ Ｐゴシック" charset="0"/>
              </a:rPr>
              <a:t>Standard network cables usually use </a:t>
            </a:r>
            <a:r>
              <a:rPr lang="en-US" sz="1200" b="1" i="0" u="none" strike="noStrike" kern="1200" baseline="0" dirty="0">
                <a:solidFill>
                  <a:srgbClr val="000000"/>
                </a:solidFill>
                <a:latin typeface="Times New Roman" pitchFamily="18" charset="0"/>
                <a:ea typeface="MS PGothic" pitchFamily="34" charset="-128"/>
                <a:cs typeface="ＭＳ Ｐゴシック" charset="0"/>
              </a:rPr>
              <a:t>PVC (polyvinyl chloride) </a:t>
            </a:r>
            <a:r>
              <a:rPr lang="en-US" sz="1200" b="0" i="0" u="none" strike="noStrike" kern="1200" baseline="0" dirty="0">
                <a:solidFill>
                  <a:srgbClr val="000000"/>
                </a:solidFill>
                <a:latin typeface="Times New Roman" pitchFamily="18" charset="0"/>
                <a:ea typeface="MS PGothic" pitchFamily="34" charset="-128"/>
                <a:cs typeface="ＭＳ Ｐゴシック" charset="0"/>
              </a:rPr>
              <a:t>for the jacket, but PVC produces noxious fumes when burned. Plenum-grade cable is simply network cabling with a fire-retardant jacket and is required for cables that go in the plenum space.</a:t>
            </a:r>
          </a:p>
          <a:p>
            <a:endParaRPr lang="en-US" sz="1200" b="0" i="0" u="none" strike="noStrike" kern="1200" baseline="0" dirty="0">
              <a:solidFill>
                <a:srgbClr val="000000"/>
              </a:solidFill>
              <a:latin typeface="Times New Roman" pitchFamily="18" charset="0"/>
              <a:ea typeface="MS PGothic" pitchFamily="34" charset="-128"/>
              <a:cs typeface="ＭＳ Ｐゴシック" charset="0"/>
            </a:endParaRPr>
          </a:p>
          <a:p>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31</a:t>
            </a:fld>
            <a:endParaRPr lang="en-GB" dirty="0"/>
          </a:p>
        </p:txBody>
      </p:sp>
    </p:spTree>
    <p:extLst>
      <p:ext uri="{BB962C8B-B14F-4D97-AF65-F5344CB8AC3E}">
        <p14:creationId xmlns:p14="http://schemas.microsoft.com/office/powerpoint/2010/main" val="31025687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The TIA/EIA has two standards for connecting the RJ-45 connector to the UTP cable: the TIA/EIA 568A (T568A) and the TIA/EIA 568B (T568B). Like all wires, the wires in UTP are numbered. A number does not appear on each wire, but rather each wire has a standardized color. Table 20.2 shows the official TIA/EIA Standard Color Chart for UTP.</a:t>
            </a:r>
          </a:p>
        </p:txBody>
      </p:sp>
      <p:sp>
        <p:nvSpPr>
          <p:cNvPr id="942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41185E64-76D4-439D-91ED-85CB9EF0124B}" type="slidenum">
              <a:rPr lang="en-US" altLang="en-US"/>
              <a:pPr eaLnBrk="1" hangingPunct="1"/>
              <a:t>32</a:t>
            </a:fld>
            <a:endParaRPr lang="en-US" altLang="en-US" dirty="0"/>
          </a:p>
        </p:txBody>
      </p:sp>
    </p:spTree>
    <p:extLst>
      <p:ext uri="{BB962C8B-B14F-4D97-AF65-F5344CB8AC3E}">
        <p14:creationId xmlns:p14="http://schemas.microsoft.com/office/powerpoint/2010/main" val="104924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Tech Tip: </a:t>
            </a:r>
            <a:r>
              <a:rPr lang="en-US" sz="1200" b="1" i="0" u="none" strike="noStrike" kern="1200" baseline="0" dirty="0">
                <a:solidFill>
                  <a:srgbClr val="000000"/>
                </a:solidFill>
                <a:latin typeface="Times New Roman" pitchFamily="18" charset="0"/>
                <a:ea typeface="MS PGothic" pitchFamily="34" charset="-128"/>
                <a:cs typeface="ＭＳ Ｐゴシック" charset="0"/>
              </a:rPr>
              <a:t>Crossover Cables </a:t>
            </a:r>
          </a:p>
          <a:p>
            <a:r>
              <a:rPr lang="en-US" sz="1200" b="0" i="0" u="none" strike="noStrike" kern="1200" baseline="0" dirty="0">
                <a:solidFill>
                  <a:srgbClr val="000000"/>
                </a:solidFill>
                <a:latin typeface="Times New Roman" pitchFamily="18" charset="0"/>
                <a:ea typeface="MS PGothic" pitchFamily="34" charset="-128"/>
                <a:cs typeface="ＭＳ Ｐゴシック" charset="0"/>
              </a:rPr>
              <a:t>You can hook two computers directly together using a special UTP cable called a </a:t>
            </a:r>
            <a:r>
              <a:rPr lang="en-US" sz="1200" b="1" i="0" u="none" strike="noStrike" kern="1200" baseline="0" dirty="0">
                <a:solidFill>
                  <a:srgbClr val="000000"/>
                </a:solidFill>
                <a:latin typeface="Times New Roman" pitchFamily="18" charset="0"/>
                <a:ea typeface="MS PGothic" pitchFamily="34" charset="-128"/>
                <a:cs typeface="ＭＳ Ｐゴシック" charset="0"/>
              </a:rPr>
              <a:t>crossover cable</a:t>
            </a:r>
            <a:r>
              <a:rPr lang="en-US" sz="1200" b="0" i="0" u="none" strike="noStrike" kern="1200" baseline="0" dirty="0">
                <a:solidFill>
                  <a:srgbClr val="000000"/>
                </a:solidFill>
                <a:latin typeface="Times New Roman" pitchFamily="18" charset="0"/>
                <a:ea typeface="MS PGothic" pitchFamily="34" charset="-128"/>
                <a:cs typeface="ＭＳ Ｐゴシック" charset="0"/>
              </a:rPr>
              <a:t>. A crossover cable is a standard UTP cable with one RJ-45 connector using the T568A standard and the other using the T568B standard. This reverses the signal between sending and receiving wires and thus does the job of a hub or switch. Crossover cables work great as a quick way to connect two computers directly for a quick and dirty network. You can purchase a crossover cable at any computer store. </a:t>
            </a:r>
            <a:endParaRPr lang="en-US" i="0"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33</a:t>
            </a:fld>
            <a:endParaRPr lang="en-GB" dirty="0"/>
          </a:p>
        </p:txBody>
      </p:sp>
    </p:spTree>
    <p:extLst>
      <p:ext uri="{BB962C8B-B14F-4D97-AF65-F5344CB8AC3E}">
        <p14:creationId xmlns:p14="http://schemas.microsoft.com/office/powerpoint/2010/main" val="16671223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35</a:t>
            </a:fld>
            <a:endParaRPr lang="en-GB" dirty="0"/>
          </a:p>
        </p:txBody>
      </p:sp>
    </p:spTree>
    <p:extLst>
      <p:ext uri="{BB962C8B-B14F-4D97-AF65-F5344CB8AC3E}">
        <p14:creationId xmlns:p14="http://schemas.microsoft.com/office/powerpoint/2010/main" val="32749886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36</a:t>
            </a:fld>
            <a:endParaRPr lang="en-GB" dirty="0"/>
          </a:p>
        </p:txBody>
      </p:sp>
    </p:spTree>
    <p:extLst>
      <p:ext uri="{BB962C8B-B14F-4D97-AF65-F5344CB8AC3E}">
        <p14:creationId xmlns:p14="http://schemas.microsoft.com/office/powerpoint/2010/main" val="31007387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BNC stands for different things, depending on who you ask. The two most common interpretations are </a:t>
            </a:r>
            <a:r>
              <a:rPr lang="en-US" sz="1200" b="0" i="1" u="none" strike="noStrike" kern="1200" baseline="0" dirty="0">
                <a:solidFill>
                  <a:srgbClr val="000000"/>
                </a:solidFill>
                <a:latin typeface="Times New Roman" pitchFamily="18" charset="0"/>
                <a:ea typeface="MS PGothic" pitchFamily="34" charset="-128"/>
                <a:cs typeface="ＭＳ Ｐゴシック" charset="0"/>
              </a:rPr>
              <a:t>Bayonet Neill-Concelman </a:t>
            </a:r>
            <a:r>
              <a:rPr lang="en-US" sz="1200" b="0" i="0" u="none" strike="noStrike" kern="1200" baseline="0" dirty="0">
                <a:solidFill>
                  <a:srgbClr val="000000"/>
                </a:solidFill>
                <a:latin typeface="Times New Roman" pitchFamily="18" charset="0"/>
                <a:ea typeface="MS PGothic" pitchFamily="34" charset="-128"/>
                <a:cs typeface="ＭＳ Ｐゴシック" charset="0"/>
              </a:rPr>
              <a:t>or </a:t>
            </a:r>
            <a:r>
              <a:rPr lang="en-US" sz="1200" b="0" i="1" u="none" strike="noStrike" kern="1200" baseline="0" dirty="0">
                <a:solidFill>
                  <a:srgbClr val="000000"/>
                </a:solidFill>
                <a:latin typeface="Times New Roman" pitchFamily="18" charset="0"/>
                <a:ea typeface="MS PGothic" pitchFamily="34" charset="-128"/>
                <a:cs typeface="ＭＳ Ｐゴシック" charset="0"/>
              </a:rPr>
              <a:t>British Naval connector</a:t>
            </a:r>
            <a:r>
              <a:rPr lang="en-US" sz="1200" b="0" i="0" u="none" strike="noStrike" kern="1200" baseline="0" dirty="0">
                <a:solidFill>
                  <a:srgbClr val="000000"/>
                </a:solidFill>
                <a:latin typeface="Times New Roman" pitchFamily="18" charset="0"/>
                <a:ea typeface="MS PGothic" pitchFamily="34" charset="-128"/>
                <a:cs typeface="ＭＳ Ｐゴシック" charset="0"/>
              </a:rPr>
              <a:t>. Just say “BNC” and network people will know what you mean.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37</a:t>
            </a:fld>
            <a:endParaRPr lang="en-GB" dirty="0"/>
          </a:p>
        </p:txBody>
      </p:sp>
    </p:spTree>
    <p:extLst>
      <p:ext uri="{BB962C8B-B14F-4D97-AF65-F5344CB8AC3E}">
        <p14:creationId xmlns:p14="http://schemas.microsoft.com/office/powerpoint/2010/main" val="3869117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5F776795-AAFA-4ED5-B0E9-FAC16A9A69B7}" type="slidenum">
              <a:rPr lang="en-US" altLang="en-US"/>
              <a:pPr eaLnBrk="1" hangingPunct="1"/>
              <a:t>2</a:t>
            </a:fld>
            <a:endParaRPr lang="en-US" altLang="en-US" dirty="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4511848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The CompTIA A+ exams expect you to know that a cable tech uses a crimper or crimping tool to attach an RJ-45 to the end of a UTP cable.</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57</a:t>
            </a:fld>
            <a:endParaRPr lang="en-GB" dirty="0"/>
          </a:p>
        </p:txBody>
      </p:sp>
    </p:spTree>
    <p:extLst>
      <p:ext uri="{BB962C8B-B14F-4D97-AF65-F5344CB8AC3E}">
        <p14:creationId xmlns:p14="http://schemas.microsoft.com/office/powerpoint/2010/main" val="38464633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The work area may be the simplest part of the structured cabling system, but it is also the source of most network failures. When a user can’t access the network and you suspect a broken cable, the first place to look is the work area.</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63</a:t>
            </a:fld>
            <a:endParaRPr lang="en-GB" dirty="0"/>
          </a:p>
        </p:txBody>
      </p:sp>
    </p:spTree>
    <p:extLst>
      <p:ext uri="{BB962C8B-B14F-4D97-AF65-F5344CB8AC3E}">
        <p14:creationId xmlns:p14="http://schemas.microsoft.com/office/powerpoint/2010/main" val="37362427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There are many good reasons to use a network, but what ties them together? In each of these situations, you are using your computer (the local computer) to access </a:t>
            </a:r>
            <a:r>
              <a:rPr lang="ja-JP" altLang="en-US" dirty="0">
                <a:latin typeface="Arial" panose="020B0604020202020204" pitchFamily="34" charset="0"/>
              </a:rPr>
              <a:t>“</a:t>
            </a:r>
            <a:r>
              <a:rPr lang="en-US" altLang="ja-JP" dirty="0">
                <a:latin typeface="Arial" panose="020B0604020202020204" pitchFamily="34" charset="0"/>
              </a:rPr>
              <a:t>stuff</a:t>
            </a:r>
            <a:r>
              <a:rPr lang="ja-JP" altLang="en-US" dirty="0">
                <a:latin typeface="Arial" panose="020B0604020202020204" pitchFamily="34" charset="0"/>
              </a:rPr>
              <a:t>”</a:t>
            </a:r>
            <a:r>
              <a:rPr lang="en-US" altLang="ja-JP" dirty="0">
                <a:latin typeface="Arial" panose="020B0604020202020204" pitchFamily="34" charset="0"/>
              </a:rPr>
              <a:t> stored on a remote computer (not your local computer). So what do other computers have that you might want (Figure 20.1)?</a:t>
            </a:r>
            <a:endParaRPr lang="en-US" altLang="en-US" dirty="0">
              <a:latin typeface="Arial" panose="020B0604020202020204" pitchFamily="34" charset="0"/>
            </a:endParaRPr>
          </a:p>
        </p:txBody>
      </p:sp>
      <p:sp>
        <p:nvSpPr>
          <p:cNvPr id="849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E792BBDA-BC73-4EFA-A574-B15D7F96A2D9}" type="slidenum">
              <a:rPr lang="en-US" altLang="en-US"/>
              <a:pPr eaLnBrk="1" hangingPunct="1"/>
              <a:t>5</a:t>
            </a:fld>
            <a:endParaRPr lang="en-US" altLang="en-US" dirty="0"/>
          </a:p>
        </p:txBody>
      </p:sp>
    </p:spTree>
    <p:extLst>
      <p:ext uri="{BB962C8B-B14F-4D97-AF65-F5344CB8AC3E}">
        <p14:creationId xmlns:p14="http://schemas.microsoft.com/office/powerpoint/2010/main" val="37248107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When you access a Web site, your Web browser (Internet Explorer, Mozilla Firefox, Google Chrome) asks the Web server to share the Web page files and then displays them (Figure 20.2).</a:t>
            </a:r>
          </a:p>
        </p:txBody>
      </p:sp>
      <p:sp>
        <p:nvSpPr>
          <p:cNvPr id="860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FE6039DB-C789-4F2D-998E-BBB0E1291821}" type="slidenum">
              <a:rPr lang="en-US" altLang="en-US"/>
              <a:pPr eaLnBrk="1" hangingPunct="1"/>
              <a:t>6</a:t>
            </a:fld>
            <a:endParaRPr lang="en-US" altLang="en-US" dirty="0"/>
          </a:p>
        </p:txBody>
      </p:sp>
    </p:spTree>
    <p:extLst>
      <p:ext uri="{BB962C8B-B14F-4D97-AF65-F5344CB8AC3E}">
        <p14:creationId xmlns:p14="http://schemas.microsoft.com/office/powerpoint/2010/main" val="40542651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457200"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en-US" altLang="en-US" dirty="0">
                <a:latin typeface="Arial" panose="020B0604020202020204" pitchFamily="34" charset="0"/>
              </a:rPr>
              <a:t>But what about YouTube? YouTube also uses Web servers, but these Web servers connect to massive video databases. Like a normal Web server, these remote computers share the videos with your client PC, but use special software capable of sending video fast enough so that you can watch it without waiting (Figure 20.3).</a:t>
            </a:r>
          </a:p>
          <a:p>
            <a:endParaRPr lang="en-US" altLang="en-US" dirty="0">
              <a:latin typeface="Arial" panose="020B0604020202020204" pitchFamily="34" charset="0"/>
            </a:endParaRPr>
          </a:p>
        </p:txBody>
      </p:sp>
      <p:sp>
        <p:nvSpPr>
          <p:cNvPr id="860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FE6039DB-C789-4F2D-998E-BBB0E1291821}" type="slidenum">
              <a:rPr lang="en-US" altLang="en-US"/>
              <a:pPr eaLnBrk="1" hangingPunct="1"/>
              <a:t>7</a:t>
            </a:fld>
            <a:endParaRPr lang="en-US" altLang="en-US" dirty="0"/>
          </a:p>
        </p:txBody>
      </p:sp>
    </p:spTree>
    <p:extLst>
      <p:ext uri="{BB962C8B-B14F-4D97-AF65-F5344CB8AC3E}">
        <p14:creationId xmlns:p14="http://schemas.microsoft.com/office/powerpoint/2010/main" val="38402954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457200"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en-US" altLang="en-US" dirty="0">
                <a:latin typeface="Arial" panose="020B0604020202020204" pitchFamily="34" charset="0"/>
              </a:rPr>
              <a:t>We don</a:t>
            </a:r>
            <a:r>
              <a:rPr lang="ja-JP" altLang="en-US" dirty="0">
                <a:latin typeface="Arial" panose="020B0604020202020204" pitchFamily="34" charset="0"/>
              </a:rPr>
              <a:t>’</a:t>
            </a:r>
            <a:r>
              <a:rPr lang="en-US" altLang="ja-JP" dirty="0">
                <a:latin typeface="Arial" panose="020B0604020202020204" pitchFamily="34" charset="0"/>
              </a:rPr>
              <a:t>t need the Internet to share stuff. Figure 20.4 shows a small home network. One of the computers on the network has a printer connected via a USB port. This computer has enabled a printer-sharing program built into Windows so that the other computers on the network can use the printer.</a:t>
            </a:r>
            <a:endParaRPr lang="en-US" altLang="en-US" dirty="0">
              <a:latin typeface="Arial" panose="020B0604020202020204" pitchFamily="34" charset="0"/>
            </a:endParaRPr>
          </a:p>
          <a:p>
            <a:endParaRPr lang="en-US" altLang="en-US" dirty="0">
              <a:latin typeface="Arial" panose="020B0604020202020204" pitchFamily="34" charset="0"/>
            </a:endParaRPr>
          </a:p>
        </p:txBody>
      </p:sp>
      <p:sp>
        <p:nvSpPr>
          <p:cNvPr id="860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FE6039DB-C789-4F2D-998E-BBB0E1291821}" type="slidenum">
              <a:rPr lang="en-US" altLang="en-US"/>
              <a:pPr eaLnBrk="1" hangingPunct="1"/>
              <a:t>8</a:t>
            </a:fld>
            <a:endParaRPr lang="en-US" altLang="en-US" dirty="0"/>
          </a:p>
        </p:txBody>
      </p:sp>
    </p:spTree>
    <p:extLst>
      <p:ext uri="{BB962C8B-B14F-4D97-AF65-F5344CB8AC3E}">
        <p14:creationId xmlns:p14="http://schemas.microsoft.com/office/powerpoint/2010/main" val="30126424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Not too many years ago, every NIC came on an expansion card that you added to a motherboard. Most techs called that card a </a:t>
            </a:r>
            <a:r>
              <a:rPr lang="en-US" sz="1200" b="0" i="1" u="none" strike="noStrike" kern="1200" baseline="0" dirty="0">
                <a:solidFill>
                  <a:srgbClr val="000000"/>
                </a:solidFill>
                <a:latin typeface="Times New Roman" pitchFamily="18" charset="0"/>
                <a:ea typeface="MS PGothic" pitchFamily="34" charset="-128"/>
                <a:cs typeface="ＭＳ Ｐゴシック" charset="0"/>
              </a:rPr>
              <a:t>network interface card </a:t>
            </a:r>
            <a:r>
              <a:rPr lang="en-US" sz="1200" b="0" i="0" u="none" strike="noStrike" kern="1200" baseline="0" dirty="0">
                <a:solidFill>
                  <a:srgbClr val="000000"/>
                </a:solidFill>
                <a:latin typeface="Times New Roman" pitchFamily="18" charset="0"/>
                <a:ea typeface="MS PGothic" pitchFamily="34" charset="-128"/>
                <a:cs typeface="ＭＳ Ｐゴシック" charset="0"/>
              </a:rPr>
              <a:t>or </a:t>
            </a:r>
            <a:r>
              <a:rPr lang="en-US" sz="1200" b="0" i="1" u="none" strike="noStrike" kern="1200" baseline="0" dirty="0">
                <a:solidFill>
                  <a:srgbClr val="000000"/>
                </a:solidFill>
                <a:latin typeface="Times New Roman" pitchFamily="18" charset="0"/>
                <a:ea typeface="MS PGothic" pitchFamily="34" charset="-128"/>
                <a:cs typeface="ＭＳ Ｐゴシック" charset="0"/>
              </a:rPr>
              <a:t>NIC</a:t>
            </a:r>
            <a:r>
              <a:rPr lang="en-US" sz="1200" b="0" i="0" u="none" strike="noStrike" kern="1200" baseline="0" dirty="0">
                <a:solidFill>
                  <a:srgbClr val="000000"/>
                </a:solidFill>
                <a:latin typeface="Times New Roman" pitchFamily="18" charset="0"/>
                <a:ea typeface="MS PGothic" pitchFamily="34" charset="-128"/>
                <a:cs typeface="ＭＳ Ｐゴシック" charset="0"/>
              </a:rPr>
              <a:t>. Now that just about every motherboard has the networking feature built in, the acronym has shifted to network interface </a:t>
            </a:r>
            <a:r>
              <a:rPr lang="en-US" sz="1200" b="0" i="1" u="none" strike="noStrike" kern="1200" baseline="0" dirty="0">
                <a:solidFill>
                  <a:srgbClr val="000000"/>
                </a:solidFill>
                <a:latin typeface="Times New Roman" pitchFamily="18" charset="0"/>
                <a:ea typeface="MS PGothic" pitchFamily="34" charset="-128"/>
                <a:cs typeface="ＭＳ Ｐゴシック" charset="0"/>
              </a:rPr>
              <a:t>controller</a:t>
            </a:r>
            <a:r>
              <a:rPr lang="en-US" sz="1200" b="0" i="0" u="none" strike="noStrike" kern="1200" baseline="0" dirty="0">
                <a:solidFill>
                  <a:srgbClr val="000000"/>
                </a:solidFill>
                <a:latin typeface="Times New Roman" pitchFamily="18" charset="0"/>
                <a:ea typeface="MS PGothic" pitchFamily="34" charset="-128"/>
                <a:cs typeface="ＭＳ Ｐゴシック" charset="0"/>
              </a:rPr>
              <a:t>. You’re likely to see only the term </a:t>
            </a:r>
            <a:r>
              <a:rPr lang="en-US" sz="1200" b="0" i="1" u="none" strike="noStrike" kern="1200" baseline="0" dirty="0">
                <a:solidFill>
                  <a:srgbClr val="000000"/>
                </a:solidFill>
                <a:latin typeface="Times New Roman" pitchFamily="18" charset="0"/>
                <a:ea typeface="MS PGothic" pitchFamily="34" charset="-128"/>
                <a:cs typeface="ＭＳ Ｐゴシック" charset="0"/>
              </a:rPr>
              <a:t>NIC </a:t>
            </a:r>
            <a:r>
              <a:rPr lang="en-US" sz="1200" b="0" i="0" u="none" strike="noStrike" kern="1200" baseline="0" dirty="0">
                <a:solidFill>
                  <a:srgbClr val="000000"/>
                </a:solidFill>
                <a:latin typeface="Times New Roman" pitchFamily="18" charset="0"/>
                <a:ea typeface="MS PGothic" pitchFamily="34" charset="-128"/>
                <a:cs typeface="ＭＳ Ｐゴシック" charset="0"/>
              </a:rPr>
              <a:t>on the exams, though I call them </a:t>
            </a:r>
            <a:r>
              <a:rPr lang="en-US" sz="1200" b="0" i="1" u="none" strike="noStrike" kern="1200" baseline="0" dirty="0">
                <a:solidFill>
                  <a:srgbClr val="000000"/>
                </a:solidFill>
                <a:latin typeface="Times New Roman" pitchFamily="18" charset="0"/>
                <a:ea typeface="MS PGothic" pitchFamily="34" charset="-128"/>
                <a:cs typeface="ＭＳ Ｐゴシック" charset="0"/>
              </a:rPr>
              <a:t>network cards</a:t>
            </a:r>
            <a:r>
              <a:rPr lang="en-US" sz="1200" b="0" i="0" u="none" strike="noStrike" kern="1200" baseline="0" dirty="0">
                <a:solidFill>
                  <a:srgbClr val="000000"/>
                </a:solidFill>
                <a:latin typeface="Times New Roman" pitchFamily="18" charset="0"/>
                <a:ea typeface="MS PGothic" pitchFamily="34" charset="-128"/>
                <a:cs typeface="ＭＳ Ｐゴシック" charset="0"/>
              </a:rPr>
              <a:t>, too. </a:t>
            </a:r>
            <a:endParaRPr lang="en-US" altLang="en-US" dirty="0">
              <a:latin typeface="Arial" panose="020B0604020202020204" pitchFamily="34" charset="0"/>
            </a:endParaRPr>
          </a:p>
        </p:txBody>
      </p:sp>
      <p:sp>
        <p:nvSpPr>
          <p:cNvPr id="901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ABCD8EC5-D83B-4DD2-8A28-4CE3BF81F733}" type="slidenum">
              <a:rPr lang="en-US" altLang="en-US"/>
              <a:pPr eaLnBrk="1" hangingPunct="1"/>
              <a:t>11</a:t>
            </a:fld>
            <a:endParaRPr lang="en-US" altLang="en-US" dirty="0"/>
          </a:p>
        </p:txBody>
      </p:sp>
    </p:spTree>
    <p:extLst>
      <p:ext uri="{BB962C8B-B14F-4D97-AF65-F5344CB8AC3E}">
        <p14:creationId xmlns:p14="http://schemas.microsoft.com/office/powerpoint/2010/main" val="31512551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457200"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en-US" altLang="en-US" dirty="0">
                <a:latin typeface="Arial" panose="020B0604020202020204" pitchFamily="34" charset="0"/>
              </a:rPr>
              <a:t>Your PC</a:t>
            </a:r>
            <a:r>
              <a:rPr lang="ja-JP" altLang="en-US" dirty="0">
                <a:latin typeface="Arial" panose="020B0604020202020204" pitchFamily="34" charset="0"/>
              </a:rPr>
              <a:t>’</a:t>
            </a:r>
            <a:r>
              <a:rPr lang="en-US" altLang="ja-JP" dirty="0">
                <a:latin typeface="Arial" panose="020B0604020202020204" pitchFamily="34" charset="0"/>
              </a:rPr>
              <a:t>s operating system has to be able to communicate with its own networking hardware and with other machines on the network. Figure 20.5 shows a typical network layout.</a:t>
            </a:r>
            <a:endParaRPr lang="en-US" altLang="en-US" dirty="0">
              <a:latin typeface="Arial" panose="020B0604020202020204" pitchFamily="34" charset="0"/>
            </a:endParaRPr>
          </a:p>
          <a:p>
            <a:endParaRPr lang="en-US" altLang="en-US" dirty="0">
              <a:latin typeface="Arial" panose="020B0604020202020204" pitchFamily="34" charset="0"/>
            </a:endParaRPr>
          </a:p>
        </p:txBody>
      </p:sp>
      <p:sp>
        <p:nvSpPr>
          <p:cNvPr id="860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FE6039DB-C789-4F2D-998E-BBB0E1291821}" type="slidenum">
              <a:rPr lang="en-US" altLang="en-US"/>
              <a:pPr eaLnBrk="1" hangingPunct="1"/>
              <a:t>12</a:t>
            </a:fld>
            <a:endParaRPr lang="en-US" altLang="en-US" dirty="0"/>
          </a:p>
        </p:txBody>
      </p:sp>
    </p:spTree>
    <p:extLst>
      <p:ext uri="{BB962C8B-B14F-4D97-AF65-F5344CB8AC3E}">
        <p14:creationId xmlns:p14="http://schemas.microsoft.com/office/powerpoint/2010/main" val="3100500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MAC addresses are burned into every NIC, and some NIC makers print the MAC address on the card. Figure 20.6 shows the System Information utility description of a NIC, with the MAC address highlighted.</a:t>
            </a:r>
          </a:p>
        </p:txBody>
      </p:sp>
      <p:sp>
        <p:nvSpPr>
          <p:cNvPr id="911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2DCE5608-D471-41A0-B6A5-368D6773C72B}" type="slidenum">
              <a:rPr lang="en-US" altLang="en-US"/>
              <a:pPr eaLnBrk="1" hangingPunct="1"/>
              <a:t>14</a:t>
            </a:fld>
            <a:endParaRPr lang="en-US" altLang="en-US" dirty="0"/>
          </a:p>
        </p:txBody>
      </p:sp>
    </p:spTree>
    <p:extLst>
      <p:ext uri="{BB962C8B-B14F-4D97-AF65-F5344CB8AC3E}">
        <p14:creationId xmlns:p14="http://schemas.microsoft.com/office/powerpoint/2010/main" val="12838575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1371600"/>
            <a:ext cx="8229600" cy="768096"/>
          </a:xfrm>
        </p:spPr>
        <p:txBody>
          <a:bodyPr/>
          <a:lstStyle>
            <a:lvl1pPr algn="ctr">
              <a:defRPr sz="4400" b="1">
                <a:solidFill>
                  <a:schemeClr val="tx1"/>
                </a:solidFill>
                <a:latin typeface="Calibri" panose="020F0502020204030204" pitchFamily="34" charset="0"/>
              </a:defRPr>
            </a:lvl1pPr>
          </a:lstStyle>
          <a:p>
            <a:r>
              <a:rPr lang="en-US" dirty="0"/>
              <a:t>Click to Click to edit Master title style</a:t>
            </a:r>
          </a:p>
        </p:txBody>
      </p:sp>
      <p:sp>
        <p:nvSpPr>
          <p:cNvPr id="3" name="Subtitle 2"/>
          <p:cNvSpPr>
            <a:spLocks noGrp="1"/>
          </p:cNvSpPr>
          <p:nvPr>
            <p:ph type="subTitle" idx="1"/>
          </p:nvPr>
        </p:nvSpPr>
        <p:spPr>
          <a:xfrm>
            <a:off x="1371600" y="2212848"/>
            <a:ext cx="6400800" cy="539496"/>
          </a:xfrm>
        </p:spPr>
        <p:txBody>
          <a:bodyPr/>
          <a:lstStyle>
            <a:lvl1pPr marL="0" indent="0" algn="ctr">
              <a:buNone/>
              <a:defRPr sz="4000" b="1">
                <a:solidFill>
                  <a:srgbClr val="00660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3308936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SzPct val="8500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526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143000"/>
            <a:ext cx="4037013"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6613" y="1143000"/>
            <a:ext cx="4038600"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02567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57400" y="58270"/>
            <a:ext cx="7086600" cy="1005840"/>
          </a:xfrm>
        </p:spPr>
        <p:txBody>
          <a:bodyPr/>
          <a:lstStyle>
            <a:lvl1pPr>
              <a:defRPr sz="3600" b="0">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143000"/>
            <a:ext cx="4040188"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782762"/>
            <a:ext cx="4040188"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143000"/>
            <a:ext cx="4041775"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1793875"/>
            <a:ext cx="4041775"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216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3546290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09958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2667000" y="52388"/>
            <a:ext cx="6477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a:t>Click to edit the title text format</a:t>
            </a:r>
          </a:p>
        </p:txBody>
      </p:sp>
      <p:sp>
        <p:nvSpPr>
          <p:cNvPr id="1027" name="Rectangle 2"/>
          <p:cNvSpPr>
            <a:spLocks noGrp="1" noChangeArrowheads="1"/>
          </p:cNvSpPr>
          <p:nvPr>
            <p:ph type="body" idx="1"/>
          </p:nvPr>
        </p:nvSpPr>
        <p:spPr bwMode="auto">
          <a:xfrm>
            <a:off x="457200" y="1143000"/>
            <a:ext cx="822801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dirty="0"/>
              <a:t>Click to edit the outline text format</a:t>
            </a:r>
          </a:p>
          <a:p>
            <a:pPr lvl="1"/>
            <a:r>
              <a:rPr lang="en-GB" altLang="en-US" dirty="0"/>
              <a:t>Second Outline Level</a:t>
            </a:r>
          </a:p>
          <a:p>
            <a:pPr lvl="2"/>
            <a:r>
              <a:rPr lang="en-GB" altLang="en-US" dirty="0"/>
              <a:t>Third Outline Level</a:t>
            </a:r>
          </a:p>
          <a:p>
            <a:pPr lvl="3"/>
            <a:r>
              <a:rPr lang="en-GB" altLang="en-US" dirty="0"/>
              <a:t>Fourth Outline Level</a:t>
            </a:r>
          </a:p>
          <a:p>
            <a:pPr lvl="4"/>
            <a:r>
              <a:rPr lang="en-GB" altLang="en-US" dirty="0"/>
              <a:t>Fifth Outline Level</a:t>
            </a:r>
          </a:p>
          <a:p>
            <a:pPr lvl="4"/>
            <a:r>
              <a:rPr lang="en-GB" altLang="en-US" dirty="0"/>
              <a:t>Sixth Outline Level</a:t>
            </a:r>
          </a:p>
          <a:p>
            <a:pPr lvl="4"/>
            <a:r>
              <a:rPr lang="en-GB" altLang="en-US" dirty="0"/>
              <a:t>Seventh Outline Level</a:t>
            </a:r>
          </a:p>
          <a:p>
            <a:pPr lvl="4"/>
            <a:r>
              <a:rPr lang="en-GB" altLang="en-US" dirty="0"/>
              <a:t>Eighth Outline Level</a:t>
            </a:r>
          </a:p>
          <a:p>
            <a:pPr lvl="4"/>
            <a:r>
              <a:rPr lang="en-GB" altLang="en-US" dirty="0"/>
              <a:t>Ninth Outline Level</a:t>
            </a:r>
          </a:p>
        </p:txBody>
      </p:sp>
      <p:grpSp>
        <p:nvGrpSpPr>
          <p:cNvPr id="1028" name="Group 3"/>
          <p:cNvGrpSpPr>
            <a:grpSpLocks/>
          </p:cNvGrpSpPr>
          <p:nvPr/>
        </p:nvGrpSpPr>
        <p:grpSpPr bwMode="auto">
          <a:xfrm>
            <a:off x="0" y="6553200"/>
            <a:ext cx="9144000" cy="309563"/>
            <a:chOff x="0" y="4128"/>
            <a:chExt cx="5760" cy="195"/>
          </a:xfrm>
        </p:grpSpPr>
        <p:sp>
          <p:nvSpPr>
            <p:cNvPr id="1031" name="Rectangle 4"/>
            <p:cNvSpPr>
              <a:spLocks noChangeArrowheads="1"/>
            </p:cNvSpPr>
            <p:nvPr/>
          </p:nvSpPr>
          <p:spPr bwMode="auto">
            <a:xfrm>
              <a:off x="0" y="4128"/>
              <a:ext cx="5760" cy="192"/>
            </a:xfrm>
            <a:prstGeom prst="rect">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1034" name="Text Box 5"/>
            <p:cNvSpPr txBox="1">
              <a:spLocks noChangeArrowheads="1"/>
            </p:cNvSpPr>
            <p:nvPr/>
          </p:nvSpPr>
          <p:spPr bwMode="auto">
            <a:xfrm>
              <a:off x="144" y="4147"/>
              <a:ext cx="5040"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9pPr>
            </a:lstStyle>
            <a:p>
              <a:pPr eaLnBrk="1" hangingPunct="1">
                <a:lnSpc>
                  <a:spcPct val="100000"/>
                </a:lnSpc>
                <a:spcBef>
                  <a:spcPts val="750"/>
                </a:spcBef>
                <a:buClr>
                  <a:srgbClr val="FFFFFF"/>
                </a:buClr>
                <a:buFont typeface="Arial" pitchFamily="34" charset="0"/>
                <a:buNone/>
                <a:defRPr/>
              </a:pPr>
              <a:r>
                <a:rPr lang="en-GB" sz="1200" dirty="0">
                  <a:solidFill>
                    <a:srgbClr val="FFFFFF"/>
                  </a:solidFill>
                  <a:latin typeface="Calibri" panose="020F0502020204030204" pitchFamily="34" charset="0"/>
                </a:rPr>
                <a:t>Copyright © 2016 by McGraw-Hill Education. All rights reserved.</a:t>
              </a:r>
            </a:p>
          </p:txBody>
        </p:sp>
      </p:grpSp>
      <p:sp>
        <p:nvSpPr>
          <p:cNvPr id="1029" name="Rectangle 7"/>
          <p:cNvSpPr>
            <a:spLocks noChangeArrowheads="1"/>
          </p:cNvSpPr>
          <p:nvPr userDrawn="1"/>
        </p:nvSpPr>
        <p:spPr bwMode="auto">
          <a:xfrm>
            <a:off x="0" y="0"/>
            <a:ext cx="9144000" cy="106680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ea typeface="MS Gothic" charset="0"/>
              <a:cs typeface="MS Gothic" charset="0"/>
            </a:endParaRPr>
          </a:p>
        </p:txBody>
      </p:sp>
      <p:sp>
        <p:nvSpPr>
          <p:cNvPr id="1032" name="Text Box 10"/>
          <p:cNvSpPr txBox="1">
            <a:spLocks noChangeArrowheads="1"/>
          </p:cNvSpPr>
          <p:nvPr userDrawn="1"/>
        </p:nvSpPr>
        <p:spPr bwMode="auto">
          <a:xfrm>
            <a:off x="0" y="0"/>
            <a:ext cx="1847850" cy="1069848"/>
          </a:xfrm>
          <a:prstGeom prst="rect">
            <a:avLst/>
          </a:prstGeom>
          <a:gradFill flip="none" rotWithShape="1">
            <a:gsLst>
              <a:gs pos="0">
                <a:srgbClr val="800000">
                  <a:shade val="30000"/>
                  <a:satMod val="115000"/>
                </a:srgbClr>
              </a:gs>
              <a:gs pos="50000">
                <a:srgbClr val="800000">
                  <a:shade val="67500"/>
                  <a:satMod val="115000"/>
                </a:srgbClr>
              </a:gs>
              <a:gs pos="100000">
                <a:srgbClr val="800000">
                  <a:shade val="100000"/>
                  <a:satMod val="115000"/>
                </a:srgbClr>
              </a:gs>
            </a:gsLst>
            <a:lin ang="2700000" scaled="1"/>
            <a:tileRect/>
          </a:gradFill>
          <a:ln>
            <a:noFill/>
          </a:ln>
          <a:effectLst/>
        </p:spPr>
        <p:txBody>
          <a:bodyPr anchor="ctr">
            <a:spAutoFit/>
          </a:bodyPr>
          <a:lstStyle>
            <a:lvl1pPr eaLnBrk="0" hangingPunct="0">
              <a:defRPr sz="2400">
                <a:solidFill>
                  <a:schemeClr val="bg1"/>
                </a:solidFill>
                <a:latin typeface="Arial" pitchFamily="34" charset="0"/>
                <a:ea typeface="MS Gothic" pitchFamily="49" charset="-128"/>
              </a:defRPr>
            </a:lvl1pPr>
            <a:lvl2pPr marL="742950" indent="-285750" eaLnBrk="0" hangingPunct="0">
              <a:defRPr sz="2400">
                <a:solidFill>
                  <a:schemeClr val="bg1"/>
                </a:solidFill>
                <a:latin typeface="Arial" pitchFamily="34" charset="0"/>
                <a:ea typeface="MS Gothic" pitchFamily="49" charset="-128"/>
              </a:defRPr>
            </a:lvl2pPr>
            <a:lvl3pPr marL="1143000" indent="-228600" eaLnBrk="0" hangingPunct="0">
              <a:defRPr sz="2400">
                <a:solidFill>
                  <a:schemeClr val="bg1"/>
                </a:solidFill>
                <a:latin typeface="Arial" pitchFamily="34" charset="0"/>
                <a:ea typeface="MS Gothic" pitchFamily="49" charset="-128"/>
              </a:defRPr>
            </a:lvl3pPr>
            <a:lvl4pPr marL="1600200" indent="-228600" eaLnBrk="0" hangingPunct="0">
              <a:defRPr sz="2400">
                <a:solidFill>
                  <a:schemeClr val="bg1"/>
                </a:solidFill>
                <a:latin typeface="Arial" pitchFamily="34" charset="0"/>
                <a:ea typeface="MS Gothic" pitchFamily="49" charset="-128"/>
              </a:defRPr>
            </a:lvl4pPr>
            <a:lvl5pPr marL="2057400" indent="-228600" eaLnBrk="0" hangingPunct="0">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9pPr>
          </a:lstStyle>
          <a:p>
            <a:pPr algn="ctr" eaLnBrk="1" hangingPunct="1">
              <a:lnSpc>
                <a:spcPct val="100000"/>
              </a:lnSpc>
              <a:spcBef>
                <a:spcPct val="50000"/>
              </a:spcBef>
              <a:buClrTx/>
              <a:buSzTx/>
              <a:buFontTx/>
              <a:buNone/>
              <a:defRPr/>
            </a:pPr>
            <a:r>
              <a:rPr lang="en-US" sz="900" b="1" dirty="0">
                <a:latin typeface="Times New Roman" pitchFamily="18" charset="0"/>
              </a:rPr>
              <a:t>Mike Meyers</a:t>
            </a:r>
            <a:r>
              <a:rPr lang="en-US" altLang="en-US" sz="900" b="1" dirty="0">
                <a:latin typeface="Times New Roman" pitchFamily="18" charset="0"/>
              </a:rPr>
              <a:t>’</a:t>
            </a:r>
            <a:r>
              <a:rPr lang="en-US" sz="900" b="1" dirty="0">
                <a:latin typeface="Times New Roman" pitchFamily="18" charset="0"/>
              </a:rPr>
              <a:t> CompTIA A+</a:t>
            </a:r>
            <a:r>
              <a:rPr lang="en-US" sz="900" b="1" baseline="30000" dirty="0">
                <a:latin typeface="Times New Roman" pitchFamily="18" charset="0"/>
              </a:rPr>
              <a:t>®</a:t>
            </a:r>
            <a:r>
              <a:rPr lang="en-US" sz="900" b="1" dirty="0">
                <a:latin typeface="Times New Roman" pitchFamily="18" charset="0"/>
              </a:rPr>
              <a:t> Guide to</a:t>
            </a:r>
            <a:br>
              <a:rPr lang="en-US" sz="900" b="1" dirty="0">
                <a:latin typeface="Times New Roman" pitchFamily="18" charset="0"/>
              </a:rPr>
            </a:br>
            <a:r>
              <a:rPr lang="en-US" sz="1300" b="1" dirty="0">
                <a:latin typeface="Times New Roman" pitchFamily="18" charset="0"/>
              </a:rPr>
              <a:t>Managing and </a:t>
            </a:r>
            <a:br>
              <a:rPr lang="en-US" sz="1300" b="1" dirty="0">
                <a:latin typeface="Times New Roman" pitchFamily="18" charset="0"/>
              </a:rPr>
            </a:br>
            <a:r>
              <a:rPr lang="en-US" sz="1300" b="1" dirty="0">
                <a:latin typeface="Times New Roman" pitchFamily="18" charset="0"/>
              </a:rPr>
              <a:t>Troubleshooting PCs</a:t>
            </a:r>
            <a:r>
              <a:rPr lang="en-US" sz="1400" b="1" dirty="0">
                <a:latin typeface="Times New Roman" pitchFamily="18" charset="0"/>
              </a:rPr>
              <a:t> </a:t>
            </a:r>
          </a:p>
          <a:p>
            <a:pPr algn="ctr" eaLnBrk="1" hangingPunct="1">
              <a:lnSpc>
                <a:spcPct val="100000"/>
              </a:lnSpc>
              <a:spcBef>
                <a:spcPct val="50000"/>
              </a:spcBef>
              <a:buClrTx/>
              <a:buSzTx/>
              <a:buFontTx/>
              <a:buNone/>
              <a:defRPr/>
            </a:pPr>
            <a:r>
              <a:rPr lang="en-US" sz="800" b="1" dirty="0">
                <a:latin typeface="Times New Roman" pitchFamily="18" charset="0"/>
              </a:rPr>
              <a:t>Fifth Edition</a:t>
            </a:r>
          </a:p>
        </p:txBody>
      </p:sp>
      <p:sp>
        <p:nvSpPr>
          <p:cNvPr id="2" name="Rectangle 1"/>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3" name="Rectangle 2"/>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4" name="Rectangle 3"/>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endParaRPr lang="en-US"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4" r:id="rId4"/>
    <p:sldLayoutId id="2147483655" r:id="rId5"/>
    <p:sldLayoutId id="2147483656" r:id="rId6"/>
  </p:sldLayoutIdLst>
  <p:txStyles>
    <p:titleStyle>
      <a:lvl1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mj-lt"/>
          <a:ea typeface="+mj-ea"/>
          <a:cs typeface="MS Gothic" charset="0"/>
        </a:defRPr>
      </a:lvl1pPr>
      <a:lvl2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2pPr>
      <a:lvl3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3pPr>
      <a:lvl4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4pPr>
      <a:lvl5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5pPr>
      <a:lvl6pPr marL="4572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6pPr>
      <a:lvl7pPr marL="9144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7pPr>
      <a:lvl8pPr marL="13716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8pPr>
      <a:lvl9pPr marL="18288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9pPr>
    </p:titleStyle>
    <p:bodyStyle>
      <a:lvl1pPr marL="341313" indent="-341313" algn="l" defTabSz="457200" rtl="0" eaLnBrk="0" fontAlgn="base" hangingPunct="0">
        <a:lnSpc>
          <a:spcPct val="101000"/>
        </a:lnSpc>
        <a:spcBef>
          <a:spcPts val="650"/>
        </a:spcBef>
        <a:spcAft>
          <a:spcPct val="0"/>
        </a:spcAft>
        <a:buClr>
          <a:srgbClr val="000000"/>
        </a:buClr>
        <a:buSzPct val="85000"/>
        <a:buFont typeface="Verdana" pitchFamily="34" charset="0"/>
        <a:buChar char="•"/>
        <a:defRPr sz="3200" b="0">
          <a:solidFill>
            <a:srgbClr val="000000"/>
          </a:solidFill>
          <a:latin typeface="Calibri" panose="020F0502020204030204" pitchFamily="34" charset="0"/>
          <a:ea typeface="+mn-ea"/>
          <a:cs typeface="Calibri" panose="020F0502020204030204" pitchFamily="34" charset="0"/>
        </a:defRPr>
      </a:lvl1pPr>
      <a:lvl2pPr marL="741363" indent="-284163" algn="l" defTabSz="457200" rtl="0" eaLnBrk="0" fontAlgn="base" hangingPunct="0">
        <a:lnSpc>
          <a:spcPct val="101000"/>
        </a:lnSpc>
        <a:spcBef>
          <a:spcPts val="550"/>
        </a:spcBef>
        <a:spcAft>
          <a:spcPct val="0"/>
        </a:spcAft>
        <a:buClr>
          <a:srgbClr val="006600"/>
        </a:buClr>
        <a:buSzPct val="85000"/>
        <a:buFont typeface="Verdana" pitchFamily="34" charset="0"/>
        <a:buChar char="–"/>
        <a:defRPr sz="2800">
          <a:solidFill>
            <a:srgbClr val="006600"/>
          </a:solidFill>
          <a:latin typeface="Calibri" panose="020F0502020204030204" pitchFamily="34" charset="0"/>
          <a:ea typeface="+mn-ea"/>
          <a:cs typeface="Calibri" panose="020F0502020204030204" pitchFamily="34" charset="0"/>
        </a:defRPr>
      </a:lvl2pPr>
      <a:lvl3pPr marL="1143000" indent="-228600" algn="l" defTabSz="457200" rtl="0" eaLnBrk="0" fontAlgn="base" hangingPunct="0">
        <a:lnSpc>
          <a:spcPct val="101000"/>
        </a:lnSpc>
        <a:spcBef>
          <a:spcPts val="450"/>
        </a:spcBef>
        <a:spcAft>
          <a:spcPct val="0"/>
        </a:spcAft>
        <a:buClr>
          <a:srgbClr val="663300"/>
        </a:buClr>
        <a:buSzPct val="85000"/>
        <a:buFont typeface="Verdana" pitchFamily="34" charset="0"/>
        <a:buChar char="•"/>
        <a:defRPr sz="2400">
          <a:solidFill>
            <a:srgbClr val="663300"/>
          </a:solidFill>
          <a:latin typeface="Calibri" panose="020F0502020204030204" pitchFamily="34" charset="0"/>
          <a:ea typeface="+mn-ea"/>
          <a:cs typeface="Calibri" panose="020F0502020204030204" pitchFamily="34" charset="0"/>
        </a:defRPr>
      </a:lvl3pPr>
      <a:lvl4pPr marL="1600200" indent="-228600" algn="l" defTabSz="457200" rtl="0" eaLnBrk="0" fontAlgn="base" hangingPunct="0">
        <a:lnSpc>
          <a:spcPct val="101000"/>
        </a:lnSpc>
        <a:spcBef>
          <a:spcPts val="450"/>
        </a:spcBef>
        <a:spcAft>
          <a:spcPct val="0"/>
        </a:spcAft>
        <a:buClr>
          <a:srgbClr val="000000"/>
        </a:buClr>
        <a:buSzPct val="100000"/>
        <a:buFont typeface="Verdana" pitchFamily="34" charset="0"/>
        <a:buChar char="–"/>
        <a:defRPr sz="2400">
          <a:solidFill>
            <a:srgbClr val="000000"/>
          </a:solidFill>
          <a:latin typeface="Calibri" panose="020F0502020204030204" pitchFamily="34" charset="0"/>
          <a:ea typeface="+mn-ea"/>
          <a:cs typeface="Calibri" panose="020F0502020204030204" pitchFamily="34" charset="0"/>
        </a:defRPr>
      </a:lvl4pPr>
      <a:lvl5pPr marL="2057400" indent="-228600" algn="l" defTabSz="457200" rtl="0" eaLnBrk="0" fontAlgn="base" hangingPunct="0">
        <a:lnSpc>
          <a:spcPct val="93000"/>
        </a:lnSpc>
        <a:spcBef>
          <a:spcPts val="500"/>
        </a:spcBef>
        <a:spcAft>
          <a:spcPct val="0"/>
        </a:spcAft>
        <a:buClr>
          <a:srgbClr val="000000"/>
        </a:buClr>
        <a:buSzPct val="100000"/>
        <a:buFont typeface="Arial" charset="0"/>
        <a:buChar char="»"/>
        <a:defRPr sz="2000">
          <a:solidFill>
            <a:srgbClr val="000000"/>
          </a:solidFill>
          <a:latin typeface="Calibri" panose="020F0502020204030204" pitchFamily="34" charset="0"/>
          <a:ea typeface="+mn-ea"/>
          <a:cs typeface="Calibri" panose="020F0502020204030204" pitchFamily="34" charset="0"/>
        </a:defRPr>
      </a:lvl5pPr>
      <a:lvl6pPr marL="25146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6pPr>
      <a:lvl7pPr marL="29718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7pPr>
      <a:lvl8pPr marL="34290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8pPr>
      <a:lvl9pPr marL="38862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5.xml"/><Relationship Id="rId4" Type="http://schemas.openxmlformats.org/officeDocument/2006/relationships/image" Target="../media/image17.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altLang="en-US" sz="4400" dirty="0"/>
              <a:t>Essentials of Networking</a:t>
            </a:r>
            <a:endParaRPr lang="en-US" sz="4400" dirty="0"/>
          </a:p>
        </p:txBody>
      </p:sp>
      <p:sp>
        <p:nvSpPr>
          <p:cNvPr id="6" name="Subtitle 5"/>
          <p:cNvSpPr>
            <a:spLocks noGrp="1"/>
          </p:cNvSpPr>
          <p:nvPr>
            <p:ph type="subTitle" idx="1"/>
          </p:nvPr>
        </p:nvSpPr>
        <p:spPr>
          <a:xfrm>
            <a:off x="1371600" y="2212848"/>
            <a:ext cx="6400800" cy="685800"/>
          </a:xfrm>
        </p:spPr>
        <p:txBody>
          <a:bodyPr/>
          <a:lstStyle/>
          <a:p>
            <a:r>
              <a:rPr lang="en-GB" altLang="en-US" sz="4000" dirty="0"/>
              <a:t>Chapter </a:t>
            </a:r>
            <a:r>
              <a:rPr lang="en-GB" altLang="en-US" dirty="0"/>
              <a:t>20</a:t>
            </a:r>
            <a:endParaRPr lang="en-GB" altLang="en-US" sz="4000" dirty="0"/>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31603" y="3200400"/>
            <a:ext cx="3880794" cy="2743200"/>
          </a:xfrm>
          <a:prstGeom prst="rect">
            <a:avLst/>
          </a:prstGeom>
        </p:spPr>
      </p:pic>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Roles Hosts Play in Networks (</a:t>
            </a:r>
            <a:r>
              <a:rPr lang="en-US" i="1" dirty="0"/>
              <a:t>continued</a:t>
            </a:r>
            <a:r>
              <a:rPr lang="en-US" dirty="0"/>
              <a:t>) </a:t>
            </a:r>
          </a:p>
        </p:txBody>
      </p:sp>
      <p:sp>
        <p:nvSpPr>
          <p:cNvPr id="3" name="Content Placeholder 2"/>
          <p:cNvSpPr>
            <a:spLocks noGrp="1"/>
          </p:cNvSpPr>
          <p:nvPr>
            <p:ph idx="1"/>
          </p:nvPr>
        </p:nvSpPr>
        <p:spPr/>
        <p:txBody>
          <a:bodyPr/>
          <a:lstStyle/>
          <a:p>
            <a:r>
              <a:rPr lang="en-US" dirty="0"/>
              <a:t>Network requirements for sharing and accessing resources</a:t>
            </a:r>
          </a:p>
          <a:p>
            <a:pPr lvl="1"/>
            <a:r>
              <a:rPr lang="en-US" dirty="0"/>
              <a:t>Something that standardizes the design and operation of cabling, network cards, and the interconnection of multiple computers</a:t>
            </a:r>
          </a:p>
          <a:p>
            <a:pPr lvl="1"/>
            <a:r>
              <a:rPr lang="en-US" dirty="0"/>
              <a:t>Addressing method to enable clients to find servers and enables servers to send data to clients</a:t>
            </a:r>
          </a:p>
          <a:p>
            <a:pPr lvl="1"/>
            <a:r>
              <a:rPr lang="en-US" dirty="0"/>
              <a:t>Method of sharing resources and accessing those shared resources</a:t>
            </a:r>
          </a:p>
        </p:txBody>
      </p:sp>
    </p:spTree>
    <p:extLst>
      <p:ext uri="{BB962C8B-B14F-4D97-AF65-F5344CB8AC3E}">
        <p14:creationId xmlns:p14="http://schemas.microsoft.com/office/powerpoint/2010/main" val="25390356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dirty="0"/>
              <a:t>Networking Technologies</a:t>
            </a:r>
          </a:p>
        </p:txBody>
      </p:sp>
      <p:sp>
        <p:nvSpPr>
          <p:cNvPr id="3" name="Content Placeholder 2"/>
          <p:cNvSpPr>
            <a:spLocks noGrp="1"/>
          </p:cNvSpPr>
          <p:nvPr>
            <p:ph idx="1"/>
          </p:nvPr>
        </p:nvSpPr>
        <p:spPr/>
        <p:txBody>
          <a:bodyPr/>
          <a:lstStyle/>
          <a:p>
            <a:r>
              <a:rPr lang="en-US" dirty="0">
                <a:solidFill>
                  <a:srgbClr val="C00000"/>
                </a:solidFill>
              </a:rPr>
              <a:t>Network interface controller </a:t>
            </a:r>
            <a:r>
              <a:rPr lang="en-US" dirty="0"/>
              <a:t>(</a:t>
            </a:r>
            <a:r>
              <a:rPr lang="en-US" dirty="0">
                <a:solidFill>
                  <a:srgbClr val="C00000"/>
                </a:solidFill>
              </a:rPr>
              <a:t>NIC</a:t>
            </a:r>
            <a:r>
              <a:rPr lang="en-US" dirty="0"/>
              <a:t>)</a:t>
            </a:r>
          </a:p>
          <a:p>
            <a:pPr lvl="1"/>
            <a:r>
              <a:rPr lang="en-US" dirty="0"/>
              <a:t>Needed by both clients and servers</a:t>
            </a:r>
          </a:p>
          <a:p>
            <a:pPr lvl="1"/>
            <a:r>
              <a:rPr lang="en-US" dirty="0"/>
              <a:t>Defines or labels the machine on the network</a:t>
            </a:r>
          </a:p>
          <a:p>
            <a:pPr lvl="1"/>
            <a:r>
              <a:rPr lang="en-US" dirty="0"/>
              <a:t>Breaks files into smaller units to send across network and reassembles them</a:t>
            </a:r>
          </a:p>
          <a:p>
            <a:r>
              <a:rPr lang="en-US" dirty="0"/>
              <a:t>Wire or wireless medium for delivering data units</a:t>
            </a:r>
          </a:p>
          <a:p>
            <a:r>
              <a:rPr lang="en-US" dirty="0"/>
              <a:t>Computer’s operating system communicating with networking hardware and other machines on the network</a:t>
            </a:r>
          </a:p>
        </p:txBody>
      </p:sp>
    </p:spTree>
    <p:extLst>
      <p:ext uri="{BB962C8B-B14F-4D97-AF65-F5344CB8AC3E}">
        <p14:creationId xmlns:p14="http://schemas.microsoft.com/office/powerpoint/2010/main" val="41059121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dirty="0"/>
              <a:t>Networking Technologies (</a:t>
            </a:r>
            <a:r>
              <a:rPr lang="en-US" altLang="en-US" i="1" dirty="0"/>
              <a:t>continued</a:t>
            </a:r>
            <a:r>
              <a:rPr lang="en-US" altLang="en-US" dirty="0"/>
              <a:t>)</a:t>
            </a:r>
          </a:p>
        </p:txBody>
      </p:sp>
      <p:sp>
        <p:nvSpPr>
          <p:cNvPr id="5123" name="TextBox 4"/>
          <p:cNvSpPr txBox="1">
            <a:spLocks noChangeArrowheads="1"/>
          </p:cNvSpPr>
          <p:nvPr/>
        </p:nvSpPr>
        <p:spPr bwMode="auto">
          <a:xfrm>
            <a:off x="2972780" y="5279136"/>
            <a:ext cx="319844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20.5  A typical network</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68824" y="1981200"/>
            <a:ext cx="6406353" cy="3145536"/>
          </a:xfrm>
          <a:prstGeom prst="rect">
            <a:avLst/>
          </a:prstGeom>
        </p:spPr>
      </p:pic>
    </p:spTree>
    <p:extLst>
      <p:ext uri="{BB962C8B-B14F-4D97-AF65-F5344CB8AC3E}">
        <p14:creationId xmlns:p14="http://schemas.microsoft.com/office/powerpoint/2010/main" val="36344659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t>Frames and NICs</a:t>
            </a:r>
          </a:p>
        </p:txBody>
      </p:sp>
      <p:sp>
        <p:nvSpPr>
          <p:cNvPr id="14339" name="Content Placeholder 2"/>
          <p:cNvSpPr>
            <a:spLocks noGrp="1"/>
          </p:cNvSpPr>
          <p:nvPr>
            <p:ph idx="1"/>
          </p:nvPr>
        </p:nvSpPr>
        <p:spPr/>
        <p:txBody>
          <a:bodyPr/>
          <a:lstStyle/>
          <a:p>
            <a:r>
              <a:rPr lang="en-US" altLang="en-US" dirty="0"/>
              <a:t>Data is moved from one PC to another in discrete chunks called </a:t>
            </a:r>
            <a:r>
              <a:rPr lang="en-US" altLang="en-US" dirty="0">
                <a:solidFill>
                  <a:srgbClr val="C00000"/>
                </a:solidFill>
              </a:rPr>
              <a:t>frames</a:t>
            </a:r>
            <a:r>
              <a:rPr lang="en-US" altLang="en-US" dirty="0"/>
              <a:t>.</a:t>
            </a:r>
          </a:p>
          <a:p>
            <a:r>
              <a:rPr lang="en-US" altLang="en-US" dirty="0"/>
              <a:t>All NICs have a built-in identifier, a binary address unique to that single network card.</a:t>
            </a:r>
          </a:p>
          <a:p>
            <a:pPr lvl="1"/>
            <a:r>
              <a:rPr lang="en-US" altLang="en-US" dirty="0"/>
              <a:t>Called a </a:t>
            </a:r>
            <a:r>
              <a:rPr lang="en-US" altLang="en-US" dirty="0">
                <a:solidFill>
                  <a:srgbClr val="C00000"/>
                </a:solidFill>
              </a:rPr>
              <a:t>media access control (MAC) address</a:t>
            </a:r>
            <a:endParaRPr lang="en-US" altLang="en-US" dirty="0"/>
          </a:p>
          <a:p>
            <a:pPr lvl="2"/>
            <a:r>
              <a:rPr lang="en-US" altLang="en-US" dirty="0"/>
              <a:t>The MAC address is 48 bits long, providing more than 281 trillion MAC addresses.</a:t>
            </a:r>
          </a:p>
          <a:p>
            <a:pPr lvl="2"/>
            <a:r>
              <a:rPr lang="en-US" altLang="en-US" dirty="0"/>
              <a:t>MAC addresses are binary, but we represent them by using 12 hexadecimal characters.</a:t>
            </a:r>
          </a:p>
          <a:p>
            <a:pPr lvl="2"/>
            <a:r>
              <a:rPr lang="en-US" altLang="en-US" dirty="0"/>
              <a:t>MAC addresses are burned into every NIC.</a:t>
            </a:r>
          </a:p>
          <a:p>
            <a:pPr lvl="2"/>
            <a:r>
              <a:rPr lang="en-US" altLang="en-US" dirty="0"/>
              <a:t>Some NIC makers print the MAC address on the card.</a:t>
            </a:r>
          </a:p>
        </p:txBody>
      </p:sp>
    </p:spTree>
    <p:extLst>
      <p:ext uri="{BB962C8B-B14F-4D97-AF65-F5344CB8AC3E}">
        <p14:creationId xmlns:p14="http://schemas.microsoft.com/office/powerpoint/2010/main" val="693871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Frames and NICs (</a:t>
            </a:r>
            <a:r>
              <a:rPr lang="en-US" altLang="en-US" i="1" dirty="0"/>
              <a:t>continued</a:t>
            </a:r>
            <a:r>
              <a:rPr lang="en-US" altLang="en-US" dirty="0"/>
              <a:t>)</a:t>
            </a:r>
          </a:p>
        </p:txBody>
      </p:sp>
      <p:sp>
        <p:nvSpPr>
          <p:cNvPr id="15363" name="TextBox 4"/>
          <p:cNvSpPr txBox="1">
            <a:spLocks noChangeArrowheads="1"/>
          </p:cNvSpPr>
          <p:nvPr/>
        </p:nvSpPr>
        <p:spPr bwMode="auto">
          <a:xfrm>
            <a:off x="3133145" y="5365032"/>
            <a:ext cx="2877711"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20.6  MAC address</a:t>
            </a:r>
          </a:p>
        </p:txBody>
      </p:sp>
      <p:pic>
        <p:nvPicPr>
          <p:cNvPr id="15364" name="Picture 1" descr="F05-07.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41400" y="1859832"/>
            <a:ext cx="7061200" cy="339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62664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dirty="0"/>
              <a:t>Frames and NICs (</a:t>
            </a:r>
            <a:r>
              <a:rPr lang="en-US" altLang="en-US" i="1" dirty="0"/>
              <a:t>continued</a:t>
            </a:r>
            <a:r>
              <a:rPr lang="en-US" altLang="en-US" dirty="0"/>
              <a:t>)</a:t>
            </a:r>
          </a:p>
        </p:txBody>
      </p:sp>
      <p:sp>
        <p:nvSpPr>
          <p:cNvPr id="16387" name="Content Placeholder 2"/>
          <p:cNvSpPr>
            <a:spLocks noGrp="1"/>
          </p:cNvSpPr>
          <p:nvPr>
            <p:ph idx="1"/>
          </p:nvPr>
        </p:nvSpPr>
        <p:spPr/>
        <p:txBody>
          <a:bodyPr/>
          <a:lstStyle/>
          <a:p>
            <a:r>
              <a:rPr lang="en-US" altLang="en-US" dirty="0"/>
              <a:t>Contents of a frame</a:t>
            </a:r>
          </a:p>
          <a:p>
            <a:pPr lvl="1"/>
            <a:r>
              <a:rPr lang="en-US" altLang="en-US" dirty="0"/>
              <a:t>MAC address of the network card to which the data is being sent</a:t>
            </a:r>
          </a:p>
          <a:p>
            <a:pPr lvl="1"/>
            <a:r>
              <a:rPr lang="en-US" altLang="en-US" dirty="0"/>
              <a:t>MAC address of the network card that sent the data</a:t>
            </a:r>
          </a:p>
          <a:p>
            <a:pPr lvl="1"/>
            <a:r>
              <a:rPr lang="en-US" altLang="en-US" dirty="0"/>
              <a:t>The data itself</a:t>
            </a:r>
          </a:p>
          <a:p>
            <a:pPr lvl="2"/>
            <a:r>
              <a:rPr lang="en-US" altLang="en-US" dirty="0"/>
              <a:t>Size varies depending on the type of frame.</a:t>
            </a:r>
          </a:p>
          <a:p>
            <a:pPr lvl="1"/>
            <a:r>
              <a:rPr lang="en-US" altLang="en-US" dirty="0"/>
              <a:t>A data check to verify that the data was received in good order</a:t>
            </a:r>
          </a:p>
          <a:p>
            <a:pPr lvl="2"/>
            <a:r>
              <a:rPr lang="en-US" altLang="en-US" dirty="0"/>
              <a:t>Most use a </a:t>
            </a:r>
            <a:r>
              <a:rPr lang="en-US" altLang="en-US" dirty="0">
                <a:solidFill>
                  <a:srgbClr val="C00000"/>
                </a:solidFill>
              </a:rPr>
              <a:t>cyclic redundancy check (CRC)</a:t>
            </a:r>
            <a:r>
              <a:rPr lang="en-US" altLang="en-US" dirty="0">
                <a:solidFill>
                  <a:schemeClr val="tx1"/>
                </a:solidFill>
              </a:rPr>
              <a:t>.</a:t>
            </a:r>
          </a:p>
        </p:txBody>
      </p:sp>
    </p:spTree>
    <p:extLst>
      <p:ext uri="{BB962C8B-B14F-4D97-AF65-F5344CB8AC3E}">
        <p14:creationId xmlns:p14="http://schemas.microsoft.com/office/powerpoint/2010/main" val="4353877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a:t>Frames and NICs (</a:t>
            </a:r>
            <a:r>
              <a:rPr lang="en-US" altLang="en-US" i="1" dirty="0"/>
              <a:t>continued</a:t>
            </a:r>
            <a:r>
              <a:rPr lang="en-US" altLang="en-US" dirty="0"/>
              <a:t>)</a:t>
            </a:r>
          </a:p>
        </p:txBody>
      </p:sp>
      <p:sp>
        <p:nvSpPr>
          <p:cNvPr id="17411" name="TextBox 4"/>
          <p:cNvSpPr txBox="1">
            <a:spLocks noChangeArrowheads="1"/>
          </p:cNvSpPr>
          <p:nvPr/>
        </p:nvSpPr>
        <p:spPr bwMode="auto">
          <a:xfrm>
            <a:off x="3101085" y="5715000"/>
            <a:ext cx="2941831"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20.7  Generic frame</a:t>
            </a:r>
          </a:p>
        </p:txBody>
      </p:sp>
      <p:pic>
        <p:nvPicPr>
          <p:cNvPr id="17412" name="Picture 1" descr="F05-08.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450975" y="1435100"/>
            <a:ext cx="6242050" cy="398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51959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dirty="0"/>
              <a:t>Ethernet</a:t>
            </a:r>
          </a:p>
        </p:txBody>
      </p:sp>
      <p:sp>
        <p:nvSpPr>
          <p:cNvPr id="18435" name="Content Placeholder 2"/>
          <p:cNvSpPr>
            <a:spLocks noGrp="1"/>
          </p:cNvSpPr>
          <p:nvPr>
            <p:ph idx="1"/>
          </p:nvPr>
        </p:nvSpPr>
        <p:spPr/>
        <p:txBody>
          <a:bodyPr/>
          <a:lstStyle/>
          <a:p>
            <a:r>
              <a:rPr lang="en-US" altLang="en-US" dirty="0"/>
              <a:t>Digital equipment, Intel, and Xerox:</a:t>
            </a:r>
          </a:p>
          <a:p>
            <a:pPr lvl="1"/>
            <a:r>
              <a:rPr lang="en-US" altLang="en-US" dirty="0"/>
              <a:t>Invented the first network in the mid-1970s and created what eventually became the Ethernet standard</a:t>
            </a:r>
          </a:p>
          <a:p>
            <a:r>
              <a:rPr lang="en-US" altLang="en-US" dirty="0">
                <a:solidFill>
                  <a:srgbClr val="C00000"/>
                </a:solidFill>
              </a:rPr>
              <a:t>Ethernet</a:t>
            </a:r>
            <a:r>
              <a:rPr lang="en-US" altLang="en-US" dirty="0"/>
              <a:t> is a series of standards for moving data from one computer to another.</a:t>
            </a:r>
          </a:p>
          <a:p>
            <a:r>
              <a:rPr lang="en-US" altLang="en-US" dirty="0"/>
              <a:t>Ethernet flavors are distinct improvements in areas such as speed, signaling, and cabling.</a:t>
            </a:r>
          </a:p>
          <a:p>
            <a:pPr lvl="1"/>
            <a:r>
              <a:rPr lang="en-US" altLang="en-US" dirty="0"/>
              <a:t>Ethernet frame has not changed—all flavors use the same frame type.</a:t>
            </a:r>
          </a:p>
        </p:txBody>
      </p:sp>
    </p:spTree>
    <p:extLst>
      <p:ext uri="{BB962C8B-B14F-4D97-AF65-F5344CB8AC3E}">
        <p14:creationId xmlns:p14="http://schemas.microsoft.com/office/powerpoint/2010/main" val="4404107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dirty="0"/>
              <a:t>Ethernet (</a:t>
            </a:r>
            <a:r>
              <a:rPr lang="en-US" altLang="en-US" i="1" dirty="0"/>
              <a:t>continued</a:t>
            </a:r>
            <a:r>
              <a:rPr lang="en-US" altLang="en-US" dirty="0"/>
              <a:t>)</a:t>
            </a:r>
          </a:p>
        </p:txBody>
      </p:sp>
      <p:sp>
        <p:nvSpPr>
          <p:cNvPr id="18435" name="Content Placeholder 2"/>
          <p:cNvSpPr>
            <a:spLocks noGrp="1"/>
          </p:cNvSpPr>
          <p:nvPr>
            <p:ph idx="1"/>
          </p:nvPr>
        </p:nvSpPr>
        <p:spPr/>
        <p:txBody>
          <a:bodyPr/>
          <a:lstStyle/>
          <a:p>
            <a:r>
              <a:rPr lang="en-US" altLang="en-US" dirty="0"/>
              <a:t>Modern Ethernet network speeds:</a:t>
            </a:r>
          </a:p>
          <a:p>
            <a:pPr lvl="1"/>
            <a:r>
              <a:rPr lang="en-US" altLang="en-US" dirty="0"/>
              <a:t>10BaseT (runs at 10 Mbps)</a:t>
            </a:r>
          </a:p>
          <a:p>
            <a:pPr lvl="1"/>
            <a:r>
              <a:rPr lang="en-US" altLang="en-US" dirty="0"/>
              <a:t>100BaseT (runs at 100 Mbps)</a:t>
            </a:r>
          </a:p>
          <a:p>
            <a:pPr lvl="1"/>
            <a:r>
              <a:rPr lang="en-US" altLang="en-US" dirty="0"/>
              <a:t>1000BaseT or Gigabit Internet (runs at 1000 Mbps, or 1 Gbps)</a:t>
            </a:r>
          </a:p>
          <a:p>
            <a:r>
              <a:rPr lang="en-US" altLang="en-US" dirty="0"/>
              <a:t>All three technologies—10/100/1000BaseT or Ethernet:</a:t>
            </a:r>
          </a:p>
          <a:p>
            <a:pPr lvl="1"/>
            <a:r>
              <a:rPr lang="en-US" altLang="en-US" dirty="0"/>
              <a:t>Use star bus topology</a:t>
            </a:r>
          </a:p>
          <a:p>
            <a:pPr lvl="1"/>
            <a:r>
              <a:rPr lang="en-US" altLang="en-US" dirty="0"/>
              <a:t>Connect via unshielded twisted pair (UTP) cabling</a:t>
            </a:r>
          </a:p>
        </p:txBody>
      </p:sp>
    </p:spTree>
    <p:extLst>
      <p:ext uri="{BB962C8B-B14F-4D97-AF65-F5344CB8AC3E}">
        <p14:creationId xmlns:p14="http://schemas.microsoft.com/office/powerpoint/2010/main" val="40169825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dirty="0"/>
              <a:t>The Ethernet Star Bus</a:t>
            </a:r>
          </a:p>
        </p:txBody>
      </p:sp>
      <p:sp>
        <p:nvSpPr>
          <p:cNvPr id="19459" name="Content Placeholder 2"/>
          <p:cNvSpPr>
            <a:spLocks noGrp="1"/>
          </p:cNvSpPr>
          <p:nvPr>
            <p:ph idx="1"/>
          </p:nvPr>
        </p:nvSpPr>
        <p:spPr/>
        <p:txBody>
          <a:bodyPr/>
          <a:lstStyle/>
          <a:p>
            <a:r>
              <a:rPr lang="en-US" altLang="en-US" dirty="0"/>
              <a:t>Each host connects to a central box called a </a:t>
            </a:r>
            <a:r>
              <a:rPr lang="en-US" altLang="en-US" dirty="0">
                <a:solidFill>
                  <a:srgbClr val="C00000"/>
                </a:solidFill>
              </a:rPr>
              <a:t>switch</a:t>
            </a:r>
            <a:r>
              <a:rPr lang="en-US" altLang="en-US" dirty="0">
                <a:solidFill>
                  <a:schemeClr val="tx1"/>
                </a:solidFill>
              </a:rPr>
              <a:t>.</a:t>
            </a:r>
          </a:p>
          <a:p>
            <a:pPr lvl="1"/>
            <a:r>
              <a:rPr lang="en-US" altLang="ja-JP" dirty="0"/>
              <a:t>The layout is called </a:t>
            </a:r>
            <a:r>
              <a:rPr lang="en-US" altLang="ja-JP" dirty="0">
                <a:solidFill>
                  <a:srgbClr val="C00000"/>
                </a:solidFill>
              </a:rPr>
              <a:t>star bus </a:t>
            </a:r>
            <a:r>
              <a:rPr lang="en-US" altLang="ja-JP" dirty="0"/>
              <a:t>topology.</a:t>
            </a:r>
          </a:p>
          <a:p>
            <a:pPr lvl="1"/>
            <a:r>
              <a:rPr lang="en-US" altLang="en-US" dirty="0"/>
              <a:t>PCs connect via special ports on switch.</a:t>
            </a:r>
          </a:p>
          <a:p>
            <a:r>
              <a:rPr lang="en-US" altLang="en-US" dirty="0"/>
              <a:t>Switches allow each port its own separate network.</a:t>
            </a:r>
          </a:p>
          <a:p>
            <a:r>
              <a:rPr lang="en-US" altLang="en-US" dirty="0"/>
              <a:t>The connection between a computer and a switch is a </a:t>
            </a:r>
            <a:r>
              <a:rPr lang="en-US" altLang="en-US" dirty="0">
                <a:solidFill>
                  <a:srgbClr val="C00000"/>
                </a:solidFill>
              </a:rPr>
              <a:t>segment</a:t>
            </a:r>
            <a:r>
              <a:rPr lang="en-US" altLang="en-US" dirty="0">
                <a:solidFill>
                  <a:schemeClr val="tx1"/>
                </a:solidFill>
              </a:rPr>
              <a:t>.</a:t>
            </a:r>
          </a:p>
          <a:p>
            <a:pPr lvl="1"/>
            <a:r>
              <a:rPr lang="en-US" altLang="en-US" dirty="0"/>
              <a:t>Segments limited to about 100 meters</a:t>
            </a:r>
          </a:p>
        </p:txBody>
      </p:sp>
    </p:spTree>
    <p:extLst>
      <p:ext uri="{BB962C8B-B14F-4D97-AF65-F5344CB8AC3E}">
        <p14:creationId xmlns:p14="http://schemas.microsoft.com/office/powerpoint/2010/main" val="33083384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altLang="en-US" dirty="0"/>
              <a:t>Overview</a:t>
            </a:r>
          </a:p>
        </p:txBody>
      </p:sp>
      <p:sp>
        <p:nvSpPr>
          <p:cNvPr id="4099" name="Rectangle 3"/>
          <p:cNvSpPr>
            <a:spLocks noGrp="1" noChangeArrowheads="1"/>
          </p:cNvSpPr>
          <p:nvPr>
            <p:ph idx="1"/>
          </p:nvPr>
        </p:nvSpPr>
        <p:spPr/>
        <p:txBody>
          <a:bodyPr/>
          <a:lstStyle/>
          <a:p>
            <a:r>
              <a:rPr lang="en-US" dirty="0"/>
              <a:t>In this chapter, you will learn how to:</a:t>
            </a:r>
          </a:p>
          <a:p>
            <a:pPr lvl="1"/>
            <a:r>
              <a:rPr lang="en-US" dirty="0"/>
              <a:t>Describe the basic roles of various networked computers</a:t>
            </a:r>
          </a:p>
          <a:p>
            <a:pPr lvl="1"/>
            <a:r>
              <a:rPr lang="en-US" dirty="0"/>
              <a:t>Discuss network technologies and Ethernet</a:t>
            </a:r>
          </a:p>
          <a:p>
            <a:pPr lvl="1"/>
            <a:r>
              <a:rPr lang="en-US" dirty="0"/>
              <a:t>Describe a typical Ethernet implementation</a:t>
            </a:r>
          </a:p>
        </p:txBody>
      </p:sp>
    </p:spTree>
    <p:extLst>
      <p:ext uri="{BB962C8B-B14F-4D97-AF65-F5344CB8AC3E}">
        <p14:creationId xmlns:p14="http://schemas.microsoft.com/office/powerpoint/2010/main" val="15375938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dirty="0"/>
              <a:t>The Ethernet Star Bus (</a:t>
            </a:r>
            <a:r>
              <a:rPr lang="en-US" altLang="en-US" i="1" dirty="0"/>
              <a:t>continued</a:t>
            </a:r>
            <a:r>
              <a:rPr lang="en-US" altLang="en-US" dirty="0"/>
              <a:t>)</a:t>
            </a:r>
          </a:p>
        </p:txBody>
      </p:sp>
      <p:sp>
        <p:nvSpPr>
          <p:cNvPr id="20483" name="TextBox 4"/>
          <p:cNvSpPr txBox="1">
            <a:spLocks noChangeArrowheads="1"/>
          </p:cNvSpPr>
          <p:nvPr/>
        </p:nvSpPr>
        <p:spPr bwMode="auto">
          <a:xfrm>
            <a:off x="2953608" y="5742111"/>
            <a:ext cx="323678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20.8  Ethernet star bus</a:t>
            </a:r>
          </a:p>
        </p:txBody>
      </p:sp>
      <p:pic>
        <p:nvPicPr>
          <p:cNvPr id="20484" name="Picture 1" descr="F05-09.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50975" y="1420504"/>
            <a:ext cx="6242050" cy="417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9009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Ethernet Star Bus (</a:t>
            </a:r>
            <a:r>
              <a:rPr lang="en-US" i="1" dirty="0"/>
              <a:t>continued</a:t>
            </a:r>
            <a:r>
              <a:rPr lang="en-US" dirty="0"/>
              <a:t>)</a:t>
            </a:r>
          </a:p>
        </p:txBody>
      </p:sp>
      <p:sp>
        <p:nvSpPr>
          <p:cNvPr id="3" name="Content Placeholder 2"/>
          <p:cNvSpPr>
            <a:spLocks noGrp="1"/>
          </p:cNvSpPr>
          <p:nvPr>
            <p:ph idx="1"/>
          </p:nvPr>
        </p:nvSpPr>
        <p:spPr/>
        <p:txBody>
          <a:bodyPr/>
          <a:lstStyle/>
          <a:p>
            <a:r>
              <a:rPr lang="en-US" altLang="en-US" dirty="0"/>
              <a:t>Early Ethernet networks used a hub.</a:t>
            </a:r>
          </a:p>
          <a:p>
            <a:pPr lvl="1"/>
            <a:r>
              <a:rPr lang="en-US" altLang="en-US" dirty="0"/>
              <a:t>Switch far superior and faster</a:t>
            </a:r>
          </a:p>
          <a:p>
            <a:r>
              <a:rPr lang="en-US" altLang="en-US" dirty="0"/>
              <a:t>Star bus topology doesn’</a:t>
            </a:r>
            <a:r>
              <a:rPr lang="en-US" altLang="ja-JP" dirty="0"/>
              <a:t>t go down if a single cable breaks—but it does if the switch fails.</a:t>
            </a:r>
            <a:endParaRPr lang="en-US" dirty="0"/>
          </a:p>
        </p:txBody>
      </p:sp>
    </p:spTree>
    <p:extLst>
      <p:ext uri="{BB962C8B-B14F-4D97-AF65-F5344CB8AC3E}">
        <p14:creationId xmlns:p14="http://schemas.microsoft.com/office/powerpoint/2010/main" val="5691365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dirty="0"/>
              <a:t>The Ethernet Star Bus (</a:t>
            </a:r>
            <a:r>
              <a:rPr lang="en-US" i="1" dirty="0"/>
              <a:t>continued</a:t>
            </a:r>
            <a:r>
              <a:rPr lang="en-US" dirty="0"/>
              <a:t>)</a:t>
            </a:r>
            <a:endParaRPr lang="en-US" altLang="en-US" dirty="0"/>
          </a:p>
        </p:txBody>
      </p:sp>
      <p:sp>
        <p:nvSpPr>
          <p:cNvPr id="21507" name="TextBox 4"/>
          <p:cNvSpPr txBox="1">
            <a:spLocks noChangeArrowheads="1"/>
          </p:cNvSpPr>
          <p:nvPr/>
        </p:nvSpPr>
        <p:spPr bwMode="auto">
          <a:xfrm>
            <a:off x="3415209" y="4964373"/>
            <a:ext cx="2313582"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20.9  A switch</a:t>
            </a:r>
          </a:p>
        </p:txBody>
      </p:sp>
      <p:pic>
        <p:nvPicPr>
          <p:cNvPr id="21508" name="Picture 1" descr="F05-10.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67000" y="2286000"/>
            <a:ext cx="3810000" cy="248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127146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dirty="0"/>
              <a:t>Unshielded Twisted Pair (UTP)</a:t>
            </a:r>
          </a:p>
        </p:txBody>
      </p:sp>
      <p:sp>
        <p:nvSpPr>
          <p:cNvPr id="22531" name="Content Placeholder 2"/>
          <p:cNvSpPr>
            <a:spLocks noGrp="1"/>
          </p:cNvSpPr>
          <p:nvPr>
            <p:ph idx="1"/>
          </p:nvPr>
        </p:nvSpPr>
        <p:spPr/>
        <p:txBody>
          <a:bodyPr/>
          <a:lstStyle/>
          <a:p>
            <a:r>
              <a:rPr lang="en-US" altLang="en-US" dirty="0"/>
              <a:t>UTP is the specified cabling for 10/100/1000BaseT and is the predominant cabling system today.</a:t>
            </a:r>
          </a:p>
          <a:p>
            <a:pPr lvl="1"/>
            <a:r>
              <a:rPr lang="en-US" altLang="en-US" dirty="0"/>
              <a:t>Many types are available for the needs of different networks.</a:t>
            </a:r>
          </a:p>
          <a:p>
            <a:r>
              <a:rPr lang="en-US" altLang="en-US" dirty="0"/>
              <a:t>Twisted pair cable involves AWG 22–26-gauge wire twisted together into color-coded pairs.</a:t>
            </a:r>
          </a:p>
          <a:p>
            <a:pPr lvl="1"/>
            <a:r>
              <a:rPr lang="en-US" altLang="en-US" dirty="0"/>
              <a:t>Each wire is individually insulated and encased as a group in a common jacket.</a:t>
            </a:r>
          </a:p>
        </p:txBody>
      </p:sp>
    </p:spTree>
    <p:extLst>
      <p:ext uri="{BB962C8B-B14F-4D97-AF65-F5344CB8AC3E}">
        <p14:creationId xmlns:p14="http://schemas.microsoft.com/office/powerpoint/2010/main" val="23865072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UTP (</a:t>
            </a:r>
            <a:r>
              <a:rPr lang="en-US" altLang="en-US" i="1" dirty="0"/>
              <a:t>continued</a:t>
            </a:r>
            <a:r>
              <a:rPr lang="en-US" altLang="en-US" dirty="0"/>
              <a:t>)</a:t>
            </a:r>
            <a:endParaRPr lang="en-US" dirty="0"/>
          </a:p>
        </p:txBody>
      </p:sp>
      <p:sp>
        <p:nvSpPr>
          <p:cNvPr id="3" name="Content Placeholder 2"/>
          <p:cNvSpPr>
            <a:spLocks noGrp="1"/>
          </p:cNvSpPr>
          <p:nvPr>
            <p:ph idx="1"/>
          </p:nvPr>
        </p:nvSpPr>
        <p:spPr/>
        <p:txBody>
          <a:bodyPr/>
          <a:lstStyle/>
          <a:p>
            <a:r>
              <a:rPr lang="en-US" altLang="en-US" dirty="0"/>
              <a:t>CAT Levels</a:t>
            </a:r>
          </a:p>
          <a:p>
            <a:pPr lvl="1"/>
            <a:r>
              <a:rPr lang="en-US" altLang="en-US" dirty="0"/>
              <a:t>UTP cables come in categories that define the maximum speed at which data can be transferred (bandwidth).</a:t>
            </a:r>
          </a:p>
        </p:txBody>
      </p:sp>
    </p:spTree>
    <p:extLst>
      <p:ext uri="{BB962C8B-B14F-4D97-AF65-F5344CB8AC3E}">
        <p14:creationId xmlns:p14="http://schemas.microsoft.com/office/powerpoint/2010/main" val="9555597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UTP (</a:t>
            </a:r>
            <a:r>
              <a:rPr lang="en-US" altLang="en-US" i="1" dirty="0"/>
              <a:t>continued</a:t>
            </a:r>
            <a:r>
              <a:rPr lang="en-US" altLang="en-US" dirty="0"/>
              <a:t>)</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051682700"/>
              </p:ext>
            </p:extLst>
          </p:nvPr>
        </p:nvGraphicFramePr>
        <p:xfrm>
          <a:off x="419100" y="1572904"/>
          <a:ext cx="8305800" cy="4441928"/>
        </p:xfrm>
        <a:graphic>
          <a:graphicData uri="http://schemas.openxmlformats.org/drawingml/2006/table">
            <a:tbl>
              <a:tblPr firstRow="1" firstCol="1" bandRow="1">
                <a:solidFill>
                  <a:srgbClr val="F4EFC1"/>
                </a:solidFill>
              </a:tblPr>
              <a:tblGrid>
                <a:gridCol w="939114">
                  <a:extLst>
                    <a:ext uri="{9D8B030D-6E8A-4147-A177-3AD203B41FA5}">
                      <a16:colId xmlns="" xmlns:a16="http://schemas.microsoft.com/office/drawing/2014/main" val="20000"/>
                    </a:ext>
                  </a:extLst>
                </a:gridCol>
                <a:gridCol w="942167">
                  <a:extLst>
                    <a:ext uri="{9D8B030D-6E8A-4147-A177-3AD203B41FA5}">
                      <a16:colId xmlns="" xmlns:a16="http://schemas.microsoft.com/office/drawing/2014/main" val="20002"/>
                    </a:ext>
                  </a:extLst>
                </a:gridCol>
                <a:gridCol w="6424519">
                  <a:extLst>
                    <a:ext uri="{9D8B030D-6E8A-4147-A177-3AD203B41FA5}">
                      <a16:colId xmlns="" xmlns:a16="http://schemas.microsoft.com/office/drawing/2014/main" val="20001"/>
                    </a:ext>
                  </a:extLst>
                </a:gridCol>
              </a:tblGrid>
              <a:tr h="328722">
                <a:tc gridSpan="2">
                  <a:txBody>
                    <a:bodyPr/>
                    <a:lstStyle/>
                    <a:p>
                      <a:pPr marL="57150" marR="0" indent="0">
                        <a:lnSpc>
                          <a:spcPct val="115000"/>
                        </a:lnSpc>
                        <a:spcBef>
                          <a:spcPts val="0"/>
                        </a:spcBef>
                        <a:spcAft>
                          <a:spcPts val="600"/>
                        </a:spcAft>
                      </a:pPr>
                      <a:r>
                        <a:rPr lang="en-US" sz="2000" b="1" kern="1200" dirty="0">
                          <a:solidFill>
                            <a:schemeClr val="bg1"/>
                          </a:solidFill>
                          <a:latin typeface="Calibri" panose="020F0502020204030204" pitchFamily="34" charset="0"/>
                          <a:ea typeface="+mn-ea"/>
                          <a:cs typeface="+mn-cs"/>
                        </a:rPr>
                        <a:t>Table 20.1</a:t>
                      </a:r>
                    </a:p>
                  </a:txBody>
                  <a:tcPr marL="68580" marR="68580" marT="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hMerge="1">
                  <a:txBody>
                    <a:bodyPr/>
                    <a:lstStyle/>
                    <a:p>
                      <a:endParaRPr lang="en-US"/>
                    </a:p>
                  </a:txBody>
                  <a:tcPr/>
                </a:tc>
                <a:tc>
                  <a:txBody>
                    <a:bodyPr/>
                    <a:lstStyle/>
                    <a:p>
                      <a:pPr marL="0" marR="0" indent="0">
                        <a:lnSpc>
                          <a:spcPct val="115000"/>
                        </a:lnSpc>
                        <a:spcBef>
                          <a:spcPts val="0"/>
                        </a:spcBef>
                        <a:spcAft>
                          <a:spcPts val="600"/>
                        </a:spcAft>
                      </a:pPr>
                      <a:r>
                        <a:rPr lang="en-US" altLang="en-US" sz="2000" b="1" dirty="0">
                          <a:latin typeface="Calibri" panose="020F0502020204030204" pitchFamily="34" charset="0"/>
                        </a:rPr>
                        <a:t>CAT Levels</a:t>
                      </a:r>
                      <a:endParaRPr lang="en-US" sz="2000" b="1" dirty="0">
                        <a:effectLst/>
                        <a:latin typeface="Calibri" panose="020F0502020204030204" pitchFamily="34" charset="0"/>
                        <a:ea typeface="Times New Roman"/>
                      </a:endParaRPr>
                    </a:p>
                  </a:txBody>
                  <a:tcPr marL="68580" marR="68580" marT="0" marB="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A420"/>
                    </a:solidFill>
                  </a:tcPr>
                </a:tc>
                <a:extLst>
                  <a:ext uri="{0D108BD9-81ED-4DB2-BD59-A6C34878D82A}">
                    <a16:rowId xmlns="" xmlns:a16="http://schemas.microsoft.com/office/drawing/2014/main" val="10000"/>
                  </a:ext>
                </a:extLst>
              </a:tr>
              <a:tr h="347472">
                <a:tc>
                  <a:txBody>
                    <a:bodyPr/>
                    <a:lstStyle/>
                    <a:p>
                      <a:pPr marL="0" marR="0">
                        <a:lnSpc>
                          <a:spcPct val="100000"/>
                        </a:lnSpc>
                        <a:spcBef>
                          <a:spcPts val="0"/>
                        </a:spcBef>
                        <a:spcAft>
                          <a:spcPts val="600"/>
                        </a:spcAft>
                      </a:pPr>
                      <a:r>
                        <a:rPr lang="pt-BR" sz="1800" dirty="0">
                          <a:effectLst/>
                          <a:latin typeface="Calibri" panose="020F0502020204030204" pitchFamily="34" charset="0"/>
                          <a:ea typeface="Times New Roman"/>
                        </a:rPr>
                        <a:t>CAT 1</a:t>
                      </a:r>
                      <a:endParaRPr lang="en-US" sz="1800" baseline="300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mn-ea"/>
                          <a:cs typeface="+mn-cs"/>
                        </a:rPr>
                        <a:t>Standard telephone line</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 xmlns:a16="http://schemas.microsoft.com/office/drawing/2014/main" val="10002"/>
                  </a:ext>
                </a:extLst>
              </a:tr>
              <a:tr h="420358">
                <a:tc>
                  <a:txBody>
                    <a:bodyPr/>
                    <a:lstStyle/>
                    <a:p>
                      <a:pPr marL="0" marR="0">
                        <a:lnSpc>
                          <a:spcPct val="100000"/>
                        </a:lnSpc>
                        <a:spcBef>
                          <a:spcPts val="0"/>
                        </a:spcBef>
                        <a:spcAft>
                          <a:spcPts val="600"/>
                        </a:spcAft>
                      </a:pPr>
                      <a:r>
                        <a:rPr lang="pt-BR" sz="1800" dirty="0">
                          <a:effectLst/>
                          <a:latin typeface="Calibri" panose="020F0502020204030204" pitchFamily="34" charset="0"/>
                          <a:ea typeface="Times New Roman"/>
                        </a:rPr>
                        <a:t>CAT 3</a:t>
                      </a:r>
                      <a:endParaRPr lang="pt-BR" sz="1800" baseline="300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mn-ea"/>
                          <a:cs typeface="+mn-cs"/>
                        </a:rPr>
                        <a:t>Designed for 10-Mbps networks; a variant that used all four pairs of wires supported 100-Mbps speeds</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 xmlns:a16="http://schemas.microsoft.com/office/drawing/2014/main" val="10003"/>
                  </a:ext>
                </a:extLst>
              </a:tr>
              <a:tr h="420358">
                <a:tc>
                  <a:txBody>
                    <a:bodyPr/>
                    <a:lstStyle/>
                    <a:p>
                      <a:pPr marL="0" marR="0">
                        <a:lnSpc>
                          <a:spcPct val="100000"/>
                        </a:lnSpc>
                        <a:spcBef>
                          <a:spcPts val="0"/>
                        </a:spcBef>
                        <a:spcAft>
                          <a:spcPts val="600"/>
                        </a:spcAft>
                      </a:pPr>
                      <a:r>
                        <a:rPr lang="pt-BR" sz="1800" dirty="0">
                          <a:effectLst/>
                          <a:latin typeface="Calibri" panose="020F0502020204030204" pitchFamily="34" charset="0"/>
                          <a:ea typeface="Times New Roman"/>
                        </a:rPr>
                        <a:t>CAT 5</a:t>
                      </a:r>
                      <a:endParaRPr lang="en-US" sz="1800" baseline="300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mn-ea"/>
                          <a:cs typeface="+mn-cs"/>
                        </a:rPr>
                        <a:t>Designed for 100-Mbps networks</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 xmlns:a16="http://schemas.microsoft.com/office/drawing/2014/main" val="10004"/>
                  </a:ext>
                </a:extLst>
              </a:tr>
              <a:tr h="347472">
                <a:tc>
                  <a:txBody>
                    <a:bodyPr/>
                    <a:lstStyle/>
                    <a:p>
                      <a:pPr marL="0" marR="0">
                        <a:lnSpc>
                          <a:spcPct val="100000"/>
                        </a:lnSpc>
                        <a:spcBef>
                          <a:spcPts val="0"/>
                        </a:spcBef>
                        <a:spcAft>
                          <a:spcPts val="600"/>
                        </a:spcAft>
                      </a:pPr>
                      <a:r>
                        <a:rPr lang="pt-BR" sz="1800" dirty="0">
                          <a:effectLst/>
                          <a:latin typeface="Calibri" panose="020F0502020204030204" pitchFamily="34" charset="0"/>
                          <a:ea typeface="Times New Roman"/>
                        </a:rPr>
                        <a:t>CAT 5e</a:t>
                      </a:r>
                      <a:endParaRPr lang="pt-BR" sz="1800" baseline="300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mn-ea"/>
                          <a:cs typeface="+mn-cs"/>
                        </a:rPr>
                        <a:t>Enhanced to handle 1000-Mbps networks</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 xmlns:a16="http://schemas.microsoft.com/office/drawing/2014/main" val="10005"/>
                  </a:ext>
                </a:extLst>
              </a:tr>
              <a:tr h="420358">
                <a:tc>
                  <a:txBody>
                    <a:bodyPr/>
                    <a:lstStyle/>
                    <a:p>
                      <a:pPr marL="0" marR="0">
                        <a:lnSpc>
                          <a:spcPct val="100000"/>
                        </a:lnSpc>
                        <a:spcBef>
                          <a:spcPts val="0"/>
                        </a:spcBef>
                        <a:spcAft>
                          <a:spcPts val="600"/>
                        </a:spcAft>
                      </a:pPr>
                      <a:r>
                        <a:rPr lang="pt-BR" sz="1800" dirty="0">
                          <a:effectLst/>
                          <a:latin typeface="Calibri" panose="020F0502020204030204" pitchFamily="34" charset="0"/>
                          <a:ea typeface="Times New Roman"/>
                        </a:rPr>
                        <a:t>CAT 6</a:t>
                      </a:r>
                      <a:endParaRPr lang="en-US" sz="1800" baseline="300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mn-ea"/>
                          <a:cs typeface="+mn-cs"/>
                        </a:rPr>
                        <a:t>Supports 1000-Mbps networks at 100-meter segments; 10-Gbps networks up to 55-meter segments</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 xmlns:a16="http://schemas.microsoft.com/office/drawing/2014/main" val="10006"/>
                  </a:ext>
                </a:extLst>
              </a:tr>
              <a:tr h="420358">
                <a:tc>
                  <a:txBody>
                    <a:bodyPr/>
                    <a:lstStyle/>
                    <a:p>
                      <a:pPr marL="0" marR="0">
                        <a:lnSpc>
                          <a:spcPct val="100000"/>
                        </a:lnSpc>
                        <a:spcBef>
                          <a:spcPts val="0"/>
                        </a:spcBef>
                        <a:spcAft>
                          <a:spcPts val="600"/>
                        </a:spcAft>
                      </a:pPr>
                      <a:r>
                        <a:rPr lang="pt-BR" sz="1800" dirty="0">
                          <a:effectLst/>
                          <a:latin typeface="Calibri" panose="020F0502020204030204" pitchFamily="34" charset="0"/>
                          <a:ea typeface="Times New Roman"/>
                        </a:rPr>
                        <a:t>CAT 6a</a:t>
                      </a:r>
                      <a:endParaRPr lang="pt-BR" sz="1800" baseline="300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mn-ea"/>
                          <a:cs typeface="+mn-cs"/>
                        </a:rPr>
                        <a:t>Supports 10-Gbps networks at 100-meter segments</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 xmlns:a16="http://schemas.microsoft.com/office/drawing/2014/main" val="10007"/>
                  </a:ext>
                </a:extLst>
              </a:tr>
              <a:tr h="347472">
                <a:tc>
                  <a:txBody>
                    <a:bodyPr/>
                    <a:lstStyle/>
                    <a:p>
                      <a:pPr marL="0" marR="0">
                        <a:lnSpc>
                          <a:spcPct val="100000"/>
                        </a:lnSpc>
                        <a:spcBef>
                          <a:spcPts val="0"/>
                        </a:spcBef>
                        <a:spcAft>
                          <a:spcPts val="600"/>
                        </a:spcAft>
                      </a:pPr>
                      <a:r>
                        <a:rPr lang="pt-BR" sz="1800" dirty="0">
                          <a:effectLst/>
                          <a:latin typeface="Calibri" panose="020F0502020204030204" pitchFamily="34" charset="0"/>
                          <a:ea typeface="Times New Roman"/>
                        </a:rPr>
                        <a:t>CAT 6e</a:t>
                      </a:r>
                      <a:endParaRPr lang="pt-BR" sz="1800" baseline="300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mn-ea"/>
                          <a:cs typeface="+mn-cs"/>
                        </a:rPr>
                        <a:t>A nonstandard term used by a few manufacturers for CAT 6 or CAT 6a</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 xmlns:a16="http://schemas.microsoft.com/office/drawing/2014/main" val="10009"/>
                  </a:ext>
                </a:extLst>
              </a:tr>
              <a:tr h="420358">
                <a:tc>
                  <a:txBody>
                    <a:bodyPr/>
                    <a:lstStyle/>
                    <a:p>
                      <a:pPr marL="0" marR="0">
                        <a:lnSpc>
                          <a:spcPct val="100000"/>
                        </a:lnSpc>
                        <a:spcBef>
                          <a:spcPts val="0"/>
                        </a:spcBef>
                        <a:spcAft>
                          <a:spcPts val="600"/>
                        </a:spcAft>
                      </a:pPr>
                      <a:r>
                        <a:rPr lang="pt-BR" sz="1800" dirty="0">
                          <a:effectLst/>
                          <a:latin typeface="Calibri" panose="020F0502020204030204" pitchFamily="34" charset="0"/>
                          <a:ea typeface="Times New Roman"/>
                        </a:rPr>
                        <a:t>CAT 7</a:t>
                      </a:r>
                      <a:endParaRPr lang="en-US" sz="1800" baseline="300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mn-ea"/>
                          <a:cs typeface="+mn-cs"/>
                        </a:rPr>
                        <a:t>Supports 10-Gbps networks at 100-meter segments; shielding for individual wire pairs reduces crosstalk and noise problems. CAT 7 is not a TIA/EIA standard</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tc>
                <a:extLst>
                  <a:ext uri="{0D108BD9-81ED-4DB2-BD59-A6C34878D82A}">
                    <a16:rowId xmlns="" xmlns:a16="http://schemas.microsoft.com/office/drawing/2014/main" val="10008"/>
                  </a:ext>
                </a:extLst>
              </a:tr>
            </a:tbl>
          </a:graphicData>
        </a:graphic>
      </p:graphicFrame>
    </p:spTree>
    <p:extLst>
      <p:ext uri="{BB962C8B-B14F-4D97-AF65-F5344CB8AC3E}">
        <p14:creationId xmlns:p14="http://schemas.microsoft.com/office/powerpoint/2010/main" val="21949662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UTP (</a:t>
            </a:r>
            <a:r>
              <a:rPr lang="en-US" altLang="en-US" i="1" dirty="0"/>
              <a:t>continued</a:t>
            </a:r>
            <a:r>
              <a:rPr lang="en-US" altLang="en-US" dirty="0"/>
              <a:t>)</a:t>
            </a:r>
            <a:endParaRPr lang="en-US" dirty="0"/>
          </a:p>
        </p:txBody>
      </p:sp>
      <p:sp>
        <p:nvSpPr>
          <p:cNvPr id="3" name="TextBox 4"/>
          <p:cNvSpPr txBox="1">
            <a:spLocks noChangeArrowheads="1"/>
          </p:cNvSpPr>
          <p:nvPr/>
        </p:nvSpPr>
        <p:spPr bwMode="auto">
          <a:xfrm>
            <a:off x="2310227" y="5029200"/>
            <a:ext cx="4587666"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20.10  Cable markings for CAT level</a:t>
            </a:r>
          </a:p>
        </p:txBody>
      </p:sp>
      <p:pic>
        <p:nvPicPr>
          <p:cNvPr id="4" name="Picture 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045494" y="2057400"/>
            <a:ext cx="5053012" cy="271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83812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en-US" dirty="0"/>
              <a:t>Shielded Twisted Pair (STP)</a:t>
            </a:r>
          </a:p>
        </p:txBody>
      </p:sp>
      <p:sp>
        <p:nvSpPr>
          <p:cNvPr id="24579" name="Content Placeholder 2"/>
          <p:cNvSpPr>
            <a:spLocks noGrp="1"/>
          </p:cNvSpPr>
          <p:nvPr>
            <p:ph idx="1"/>
          </p:nvPr>
        </p:nvSpPr>
        <p:spPr/>
        <p:txBody>
          <a:bodyPr/>
          <a:lstStyle/>
          <a:p>
            <a:r>
              <a:rPr lang="en-US" altLang="en-US" dirty="0"/>
              <a:t>Consists of twisted pairs of wires surrounded by shielding to protect them from electromagnetic interference (EMI)</a:t>
            </a:r>
          </a:p>
          <a:p>
            <a:r>
              <a:rPr lang="en-US" altLang="en-US" dirty="0"/>
              <a:t>Rare to see; used only in locations with excessive electronic noise such as shop floors</a:t>
            </a:r>
          </a:p>
        </p:txBody>
      </p:sp>
    </p:spTree>
    <p:extLst>
      <p:ext uri="{BB962C8B-B14F-4D97-AF65-F5344CB8AC3E}">
        <p14:creationId xmlns:p14="http://schemas.microsoft.com/office/powerpoint/2010/main" val="18431533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Ethernet with Twisted Pair</a:t>
            </a:r>
            <a:endParaRPr lang="en-US" dirty="0"/>
          </a:p>
        </p:txBody>
      </p:sp>
      <p:sp>
        <p:nvSpPr>
          <p:cNvPr id="3" name="Content Placeholder 2"/>
          <p:cNvSpPr>
            <a:spLocks noGrp="1"/>
          </p:cNvSpPr>
          <p:nvPr>
            <p:ph idx="1"/>
          </p:nvPr>
        </p:nvSpPr>
        <p:spPr/>
        <p:txBody>
          <a:bodyPr/>
          <a:lstStyle/>
          <a:p>
            <a:r>
              <a:rPr lang="en-US" altLang="en-US" dirty="0"/>
              <a:t>The 10BaseT and 100BaseT standards require two pairs of wires:</a:t>
            </a:r>
          </a:p>
          <a:p>
            <a:pPr lvl="1"/>
            <a:r>
              <a:rPr lang="en-US" altLang="en-US" dirty="0"/>
              <a:t>A pair for sending and a pair for receiving</a:t>
            </a:r>
          </a:p>
          <a:p>
            <a:r>
              <a:rPr lang="en-US" altLang="en-US" dirty="0"/>
              <a:t>10BaseT ran on an ancient CAT version called CAT 3, but typically used at least CAT 5 cable.</a:t>
            </a:r>
          </a:p>
          <a:p>
            <a:pPr lvl="1"/>
            <a:r>
              <a:rPr lang="en-US" altLang="en-US" dirty="0"/>
              <a:t>100BaseT requires at least CAT 5 to run.</a:t>
            </a:r>
          </a:p>
          <a:p>
            <a:pPr lvl="1"/>
            <a:r>
              <a:rPr lang="en-US" altLang="en-US" dirty="0"/>
              <a:t>1000BaseT needs all four pairs of wires in a CAT 5e or higher cable.</a:t>
            </a:r>
          </a:p>
          <a:p>
            <a:r>
              <a:rPr lang="en-US" altLang="en-US" dirty="0"/>
              <a:t>The RJ (registered jack) connector was invented by Ma Bell and is still used today.</a:t>
            </a:r>
          </a:p>
        </p:txBody>
      </p:sp>
    </p:spTree>
    <p:extLst>
      <p:ext uri="{BB962C8B-B14F-4D97-AF65-F5344CB8AC3E}">
        <p14:creationId xmlns:p14="http://schemas.microsoft.com/office/powerpoint/2010/main" val="40170842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altLang="en-US" dirty="0"/>
              <a:t>Ethernet with Twisted Pair (</a:t>
            </a:r>
            <a:r>
              <a:rPr lang="en-US" altLang="en-US" i="1" dirty="0"/>
              <a:t>continued</a:t>
            </a:r>
            <a:r>
              <a:rPr lang="en-US" altLang="en-US" dirty="0"/>
              <a:t>)</a:t>
            </a:r>
          </a:p>
        </p:txBody>
      </p:sp>
      <p:sp>
        <p:nvSpPr>
          <p:cNvPr id="27651" name="Content Placeholder 2"/>
          <p:cNvSpPr>
            <a:spLocks noGrp="1"/>
          </p:cNvSpPr>
          <p:nvPr>
            <p:ph idx="1"/>
          </p:nvPr>
        </p:nvSpPr>
        <p:spPr/>
        <p:txBody>
          <a:bodyPr/>
          <a:lstStyle/>
          <a:p>
            <a:r>
              <a:rPr lang="en-US" altLang="en-US" dirty="0"/>
              <a:t>Currently, only two types of RJ connectors are used for networking.</a:t>
            </a:r>
          </a:p>
          <a:p>
            <a:pPr lvl="1"/>
            <a:r>
              <a:rPr lang="en-US" altLang="en-US" dirty="0">
                <a:solidFill>
                  <a:srgbClr val="C00000"/>
                </a:solidFill>
              </a:rPr>
              <a:t>RJ-11</a:t>
            </a:r>
            <a:r>
              <a:rPr lang="en-US" altLang="en-US" dirty="0"/>
              <a:t> connects a telephone to a telephone jack in the wall of your house.</a:t>
            </a:r>
          </a:p>
          <a:p>
            <a:pPr lvl="1"/>
            <a:r>
              <a:rPr lang="en-US" altLang="en-US" dirty="0">
                <a:solidFill>
                  <a:srgbClr val="C00000"/>
                </a:solidFill>
              </a:rPr>
              <a:t>RJ-45</a:t>
            </a:r>
            <a:r>
              <a:rPr lang="en-US" altLang="en-US" dirty="0"/>
              <a:t> is the standard for UTP connectors, has connections for up to four pairs, and is visibly much wider than RJ-11.</a:t>
            </a:r>
          </a:p>
        </p:txBody>
      </p:sp>
    </p:spTree>
    <p:extLst>
      <p:ext uri="{BB962C8B-B14F-4D97-AF65-F5344CB8AC3E}">
        <p14:creationId xmlns:p14="http://schemas.microsoft.com/office/powerpoint/2010/main" val="2511908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Roles Hosts Play in Networks </a:t>
            </a:r>
          </a:p>
        </p:txBody>
      </p:sp>
      <p:sp>
        <p:nvSpPr>
          <p:cNvPr id="3" name="Content Placeholder 2"/>
          <p:cNvSpPr>
            <a:spLocks noGrp="1"/>
          </p:cNvSpPr>
          <p:nvPr>
            <p:ph idx="1"/>
          </p:nvPr>
        </p:nvSpPr>
        <p:spPr/>
        <p:txBody>
          <a:bodyPr/>
          <a:lstStyle/>
          <a:p>
            <a:r>
              <a:rPr lang="en-US" dirty="0">
                <a:solidFill>
                  <a:srgbClr val="C00000"/>
                </a:solidFill>
              </a:rPr>
              <a:t>Host</a:t>
            </a:r>
          </a:p>
          <a:p>
            <a:pPr lvl="1"/>
            <a:r>
              <a:rPr lang="en-US" dirty="0"/>
              <a:t>Any computing device connected to a network</a:t>
            </a:r>
          </a:p>
          <a:p>
            <a:r>
              <a:rPr lang="en-US" dirty="0">
                <a:solidFill>
                  <a:srgbClr val="C00000"/>
                </a:solidFill>
              </a:rPr>
              <a:t>Web server</a:t>
            </a:r>
          </a:p>
          <a:p>
            <a:pPr lvl="1"/>
            <a:r>
              <a:rPr lang="en-US" dirty="0"/>
              <a:t>Stores and shares files that make up a Web site</a:t>
            </a:r>
          </a:p>
          <a:p>
            <a:r>
              <a:rPr lang="en-US" dirty="0">
                <a:solidFill>
                  <a:srgbClr val="C00000"/>
                </a:solidFill>
              </a:rPr>
              <a:t>Web browser</a:t>
            </a:r>
          </a:p>
          <a:p>
            <a:pPr lvl="1"/>
            <a:r>
              <a:rPr lang="en-US" dirty="0"/>
              <a:t>Asks the Web server to share the Web page files and displays them on the </a:t>
            </a:r>
            <a:r>
              <a:rPr lang="en-US" dirty="0">
                <a:solidFill>
                  <a:srgbClr val="C00000"/>
                </a:solidFill>
              </a:rPr>
              <a:t>client</a:t>
            </a:r>
          </a:p>
          <a:p>
            <a:r>
              <a:rPr lang="en-US" dirty="0">
                <a:solidFill>
                  <a:srgbClr val="C00000"/>
                </a:solidFill>
              </a:rPr>
              <a:t>Server</a:t>
            </a:r>
          </a:p>
          <a:p>
            <a:pPr lvl="1"/>
            <a:r>
              <a:rPr lang="en-US" dirty="0"/>
              <a:t>Any computer that’s running a sharing program</a:t>
            </a:r>
          </a:p>
        </p:txBody>
      </p:sp>
    </p:spTree>
    <p:extLst>
      <p:ext uri="{BB962C8B-B14F-4D97-AF65-F5344CB8AC3E}">
        <p14:creationId xmlns:p14="http://schemas.microsoft.com/office/powerpoint/2010/main" val="16962667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altLang="en-US" dirty="0"/>
              <a:t>Ethernet with Twisted Pair (</a:t>
            </a:r>
            <a:r>
              <a:rPr lang="en-US" altLang="en-US" i="1" dirty="0"/>
              <a:t>continued</a:t>
            </a:r>
            <a:r>
              <a:rPr lang="en-US" altLang="en-US" dirty="0"/>
              <a:t>)</a:t>
            </a:r>
          </a:p>
        </p:txBody>
      </p:sp>
      <p:sp>
        <p:nvSpPr>
          <p:cNvPr id="28675" name="TextBox 4"/>
          <p:cNvSpPr txBox="1">
            <a:spLocks noChangeArrowheads="1"/>
          </p:cNvSpPr>
          <p:nvPr/>
        </p:nvSpPr>
        <p:spPr bwMode="auto">
          <a:xfrm>
            <a:off x="609600" y="4648200"/>
            <a:ext cx="331796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20.11  RJ-11 and RJ-45</a:t>
            </a:r>
          </a:p>
        </p:txBody>
      </p:sp>
      <p:sp>
        <p:nvSpPr>
          <p:cNvPr id="28676" name="TextBox 5"/>
          <p:cNvSpPr txBox="1">
            <a:spLocks noChangeArrowheads="1"/>
          </p:cNvSpPr>
          <p:nvPr/>
        </p:nvSpPr>
        <p:spPr bwMode="auto">
          <a:xfrm>
            <a:off x="4800600" y="4648200"/>
            <a:ext cx="355738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20.12  RJ-45 pin numbers</a:t>
            </a:r>
          </a:p>
        </p:txBody>
      </p:sp>
      <p:pic>
        <p:nvPicPr>
          <p:cNvPr id="28677" name="Picture 6"/>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263738" y="2667000"/>
            <a:ext cx="2566987"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8678"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7151" y="2820194"/>
            <a:ext cx="3316288" cy="121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18811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dirty="0"/>
              <a:t>Ethernet with Twisted Pair (</a:t>
            </a:r>
            <a:r>
              <a:rPr lang="en-US" altLang="en-US" i="1" dirty="0"/>
              <a:t>continued</a:t>
            </a:r>
            <a:r>
              <a:rPr lang="en-US" altLang="en-US" dirty="0"/>
              <a:t>)</a:t>
            </a:r>
          </a:p>
        </p:txBody>
      </p:sp>
      <p:sp>
        <p:nvSpPr>
          <p:cNvPr id="29699" name="Content Placeholder 2"/>
          <p:cNvSpPr>
            <a:spLocks noGrp="1"/>
          </p:cNvSpPr>
          <p:nvPr>
            <p:ph idx="1"/>
          </p:nvPr>
        </p:nvSpPr>
        <p:spPr/>
        <p:txBody>
          <a:bodyPr/>
          <a:lstStyle/>
          <a:p>
            <a:r>
              <a:rPr lang="en-US" altLang="en-US" dirty="0"/>
              <a:t>TIA/EIA has two standards (both acceptable) for connecting the RJ-45 connector to the UTP cable:</a:t>
            </a:r>
          </a:p>
          <a:p>
            <a:pPr lvl="1"/>
            <a:r>
              <a:rPr lang="en-US" altLang="en-US" dirty="0"/>
              <a:t>TIA/EIA 568A (</a:t>
            </a:r>
            <a:r>
              <a:rPr lang="en-US" altLang="en-US" dirty="0">
                <a:solidFill>
                  <a:srgbClr val="C00000"/>
                </a:solidFill>
              </a:rPr>
              <a:t>T568A</a:t>
            </a:r>
            <a:r>
              <a:rPr lang="en-US" altLang="en-US" dirty="0"/>
              <a:t>) </a:t>
            </a:r>
          </a:p>
          <a:p>
            <a:pPr lvl="1"/>
            <a:r>
              <a:rPr lang="en-US" altLang="en-US" dirty="0"/>
              <a:t>TIA/EIA 568B (</a:t>
            </a:r>
            <a:r>
              <a:rPr lang="en-US" altLang="en-US" dirty="0">
                <a:solidFill>
                  <a:srgbClr val="C00000"/>
                </a:solidFill>
              </a:rPr>
              <a:t>T568B</a:t>
            </a:r>
            <a:r>
              <a:rPr lang="en-US" altLang="en-US" dirty="0"/>
              <a:t>)</a:t>
            </a:r>
          </a:p>
          <a:p>
            <a:r>
              <a:rPr lang="en-US" altLang="en-US" dirty="0"/>
              <a:t>UTP wires are color-coded with a standardized color and match to a particular pin (1–8) in the connector.</a:t>
            </a:r>
          </a:p>
          <a:p>
            <a:pPr lvl="1"/>
            <a:r>
              <a:rPr lang="en-US" altLang="en-US" dirty="0"/>
              <a:t>The TIA/EIA standards indicate which color is matched to each pin.</a:t>
            </a:r>
          </a:p>
        </p:txBody>
      </p:sp>
    </p:spTree>
    <p:extLst>
      <p:ext uri="{BB962C8B-B14F-4D97-AF65-F5344CB8AC3E}">
        <p14:creationId xmlns:p14="http://schemas.microsoft.com/office/powerpoint/2010/main" val="4300993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Ethernet with Twisted Pair (</a:t>
            </a:r>
            <a:r>
              <a:rPr lang="en-US" altLang="en-US" i="1" dirty="0"/>
              <a:t>continued</a:t>
            </a:r>
            <a:r>
              <a:rPr lang="en-US" altLang="en-US" dirty="0"/>
              <a:t>)</a:t>
            </a:r>
          </a:p>
        </p:txBody>
      </p:sp>
      <p:graphicFrame>
        <p:nvGraphicFramePr>
          <p:cNvPr id="5" name="Table 4"/>
          <p:cNvGraphicFramePr>
            <a:graphicFrameLocks noGrp="1"/>
          </p:cNvGraphicFramePr>
          <p:nvPr>
            <p:extLst>
              <p:ext uri="{D42A27DB-BD31-4B8C-83A1-F6EECF244321}">
                <p14:modId xmlns:p14="http://schemas.microsoft.com/office/powerpoint/2010/main" val="2522970807"/>
              </p:ext>
            </p:extLst>
          </p:nvPr>
        </p:nvGraphicFramePr>
        <p:xfrm>
          <a:off x="440436" y="2179320"/>
          <a:ext cx="8263128" cy="2773680"/>
        </p:xfrm>
        <a:graphic>
          <a:graphicData uri="http://schemas.openxmlformats.org/drawingml/2006/table">
            <a:tbl>
              <a:tblPr firstRow="1" firstCol="1" bandRow="1">
                <a:solidFill>
                  <a:srgbClr val="F4EFC1"/>
                </a:solidFill>
              </a:tblPr>
              <a:tblGrid>
                <a:gridCol w="838200">
                  <a:extLst>
                    <a:ext uri="{9D8B030D-6E8A-4147-A177-3AD203B41FA5}">
                      <a16:colId xmlns="" xmlns:a16="http://schemas.microsoft.com/office/drawing/2014/main" val="20000"/>
                    </a:ext>
                  </a:extLst>
                </a:gridCol>
                <a:gridCol w="822960">
                  <a:extLst>
                    <a:ext uri="{9D8B030D-6E8A-4147-A177-3AD203B41FA5}">
                      <a16:colId xmlns="" xmlns:a16="http://schemas.microsoft.com/office/drawing/2014/main" val="20001"/>
                    </a:ext>
                  </a:extLst>
                </a:gridCol>
                <a:gridCol w="822960">
                  <a:extLst>
                    <a:ext uri="{9D8B030D-6E8A-4147-A177-3AD203B41FA5}">
                      <a16:colId xmlns="" xmlns:a16="http://schemas.microsoft.com/office/drawing/2014/main" val="20002"/>
                    </a:ext>
                  </a:extLst>
                </a:gridCol>
                <a:gridCol w="1645920">
                  <a:extLst>
                    <a:ext uri="{9D8B030D-6E8A-4147-A177-3AD203B41FA5}">
                      <a16:colId xmlns="" xmlns:a16="http://schemas.microsoft.com/office/drawing/2014/main" val="20003"/>
                    </a:ext>
                  </a:extLst>
                </a:gridCol>
                <a:gridCol w="841248">
                  <a:extLst>
                    <a:ext uri="{9D8B030D-6E8A-4147-A177-3AD203B41FA5}">
                      <a16:colId xmlns="" xmlns:a16="http://schemas.microsoft.com/office/drawing/2014/main" val="20004"/>
                    </a:ext>
                  </a:extLst>
                </a:gridCol>
                <a:gridCol w="1645920">
                  <a:extLst>
                    <a:ext uri="{9D8B030D-6E8A-4147-A177-3AD203B41FA5}">
                      <a16:colId xmlns="" xmlns:a16="http://schemas.microsoft.com/office/drawing/2014/main" val="20005"/>
                    </a:ext>
                  </a:extLst>
                </a:gridCol>
                <a:gridCol w="1645920">
                  <a:extLst>
                    <a:ext uri="{9D8B030D-6E8A-4147-A177-3AD203B41FA5}">
                      <a16:colId xmlns="" xmlns:a16="http://schemas.microsoft.com/office/drawing/2014/main" val="20006"/>
                    </a:ext>
                  </a:extLst>
                </a:gridCol>
              </a:tblGrid>
              <a:tr h="328722">
                <a:tc gridSpan="2">
                  <a:txBody>
                    <a:bodyPr/>
                    <a:lstStyle/>
                    <a:p>
                      <a:pPr marL="3175" marR="0" indent="0">
                        <a:lnSpc>
                          <a:spcPct val="115000"/>
                        </a:lnSpc>
                        <a:spcBef>
                          <a:spcPts val="0"/>
                        </a:spcBef>
                        <a:spcAft>
                          <a:spcPts val="600"/>
                        </a:spcAft>
                      </a:pPr>
                      <a:r>
                        <a:rPr lang="en-US" sz="2000" b="1" kern="1200" dirty="0">
                          <a:solidFill>
                            <a:schemeClr val="bg1"/>
                          </a:solidFill>
                          <a:latin typeface="Calibri" panose="020F0502020204030204" pitchFamily="34" charset="0"/>
                          <a:ea typeface="+mn-ea"/>
                          <a:cs typeface="+mn-cs"/>
                        </a:rPr>
                        <a:t>Table 20.2</a:t>
                      </a:r>
                    </a:p>
                  </a:txBody>
                  <a:tcPr marL="68580" marR="68580" marT="0" marB="0" anchor="ctr">
                    <a:lnL w="1270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hMerge="1">
                  <a:txBody>
                    <a:bodyPr/>
                    <a:lstStyle/>
                    <a:p>
                      <a:pPr marL="173038" marR="0" indent="0">
                        <a:lnSpc>
                          <a:spcPct val="115000"/>
                        </a:lnSpc>
                        <a:spcBef>
                          <a:spcPts val="0"/>
                        </a:spcBef>
                        <a:spcAft>
                          <a:spcPts val="600"/>
                        </a:spcAft>
                      </a:pPr>
                      <a:endParaRPr lang="en-US" sz="2000" b="1" dirty="0">
                        <a:effectLst/>
                        <a:latin typeface="Calibri" panose="020F0502020204030204" pitchFamily="34" charset="0"/>
                        <a:ea typeface="Times New Roman"/>
                      </a:endParaRPr>
                    </a:p>
                  </a:txBody>
                  <a:tcPr marL="68580" marR="68580" marT="0" marB="0" anchor="ctr">
                    <a:lnL w="635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A420"/>
                    </a:solidFill>
                  </a:tcPr>
                </a:tc>
                <a:tc gridSpan="5">
                  <a:txBody>
                    <a:bodyPr/>
                    <a:lstStyle/>
                    <a:p>
                      <a:pPr marL="0" marR="0" indent="0">
                        <a:lnSpc>
                          <a:spcPct val="115000"/>
                        </a:lnSpc>
                        <a:spcBef>
                          <a:spcPts val="0"/>
                        </a:spcBef>
                        <a:spcAft>
                          <a:spcPts val="600"/>
                        </a:spcAft>
                      </a:pPr>
                      <a:r>
                        <a:rPr lang="en-US" altLang="en-US" sz="2000" b="1" dirty="0">
                          <a:latin typeface="Calibri" panose="020F0502020204030204" pitchFamily="34" charset="0"/>
                        </a:rPr>
                        <a:t>UTP Cabling Color Chart</a:t>
                      </a:r>
                      <a:endParaRPr lang="en-US" sz="2000" b="1" dirty="0">
                        <a:effectLst/>
                        <a:latin typeface="Calibri" panose="020F0502020204030204" pitchFamily="34" charset="0"/>
                        <a:ea typeface="Times New Roman"/>
                      </a:endParaRPr>
                    </a:p>
                  </a:txBody>
                  <a:tcPr marL="68580" marR="68580" marT="0" marB="0" anchor="ctr">
                    <a:lnL w="31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A42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484632">
                <a:tc>
                  <a:txBody>
                    <a:bodyPr/>
                    <a:lstStyle/>
                    <a:p>
                      <a:pPr marL="0" marR="0">
                        <a:lnSpc>
                          <a:spcPct val="115000"/>
                        </a:lnSpc>
                        <a:spcBef>
                          <a:spcPts val="0"/>
                        </a:spcBef>
                        <a:spcAft>
                          <a:spcPts val="600"/>
                        </a:spcAft>
                      </a:pPr>
                      <a:r>
                        <a:rPr lang="en-US" sz="2000" b="1" dirty="0">
                          <a:effectLst/>
                          <a:latin typeface="Calibri" panose="020F0502020204030204" pitchFamily="34" charset="0"/>
                          <a:ea typeface="Times New Roman"/>
                        </a:rPr>
                        <a:t> Pin</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nSpc>
                          <a:spcPct val="115000"/>
                        </a:lnSpc>
                        <a:spcBef>
                          <a:spcPts val="0"/>
                        </a:spcBef>
                        <a:spcAft>
                          <a:spcPts val="600"/>
                        </a:spcAft>
                      </a:pPr>
                      <a:r>
                        <a:rPr lang="en-US" sz="2000" b="1" dirty="0">
                          <a:effectLst/>
                          <a:latin typeface="Calibri" panose="020F0502020204030204" pitchFamily="34" charset="0"/>
                          <a:ea typeface="Times New Roman"/>
                        </a:rPr>
                        <a:t>T568A</a:t>
                      </a:r>
                    </a:p>
                  </a:txBody>
                  <a:tcPr marL="68580" marR="68580" marT="0" marB="0">
                    <a:lnL w="12700" cap="flat" cmpd="sng" algn="ctr">
                      <a:noFill/>
                      <a:prstDash val="solid"/>
                      <a:round/>
                      <a:headEnd type="none" w="med" len="med"/>
                      <a:tailEnd type="none" w="med" len="med"/>
                    </a:lnL>
                    <a:lnR w="635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indent="0" algn="l" defTabSz="914400" rtl="0" eaLnBrk="1" fontAlgn="auto" latinLnBrk="0" hangingPunct="1">
                        <a:lnSpc>
                          <a:spcPct val="115000"/>
                        </a:lnSpc>
                        <a:spcBef>
                          <a:spcPts val="0"/>
                        </a:spcBef>
                        <a:spcAft>
                          <a:spcPts val="600"/>
                        </a:spcAft>
                        <a:buClrTx/>
                        <a:buSzTx/>
                        <a:buFontTx/>
                        <a:buNone/>
                        <a:tabLst/>
                        <a:defRPr/>
                      </a:pPr>
                      <a:r>
                        <a:rPr lang="en-US" sz="2000" b="1" dirty="0">
                          <a:effectLst/>
                          <a:latin typeface="Calibri" panose="020F0502020204030204" pitchFamily="34" charset="0"/>
                          <a:ea typeface="Times New Roman"/>
                        </a:rPr>
                        <a:t>T568B</a:t>
                      </a:r>
                    </a:p>
                  </a:txBody>
                  <a:tcPr marL="68580" marR="68580" marT="0" marB="0">
                    <a:lnL w="635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15000"/>
                        </a:lnSpc>
                        <a:spcBef>
                          <a:spcPts val="0"/>
                        </a:spcBef>
                        <a:spcAft>
                          <a:spcPts val="600"/>
                        </a:spcAft>
                        <a:buClrTx/>
                        <a:buSzTx/>
                        <a:buFontTx/>
                        <a:buNone/>
                        <a:tabLst/>
                        <a:defRPr/>
                      </a:pPr>
                      <a:r>
                        <a:rPr lang="en-US" sz="2000" b="1" dirty="0">
                          <a:effectLst/>
                          <a:latin typeface="Calibri" panose="020F0502020204030204" pitchFamily="34" charset="0"/>
                          <a:ea typeface="Times New Roman"/>
                        </a:rPr>
                        <a:t> Pin</a:t>
                      </a:r>
                    </a:p>
                  </a:txBody>
                  <a:tcPr marL="68580" marR="68580" marT="0" marB="0">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285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15000"/>
                        </a:lnSpc>
                        <a:spcBef>
                          <a:spcPts val="0"/>
                        </a:spcBef>
                        <a:spcAft>
                          <a:spcPts val="600"/>
                        </a:spcAft>
                        <a:buClrTx/>
                        <a:buSzTx/>
                        <a:buFontTx/>
                        <a:buNone/>
                        <a:tabLst/>
                        <a:defRPr/>
                      </a:pPr>
                      <a:r>
                        <a:rPr lang="en-US" sz="2000" b="1" dirty="0">
                          <a:effectLst/>
                          <a:latin typeface="Calibri" panose="020F0502020204030204" pitchFamily="34" charset="0"/>
                          <a:ea typeface="Times New Roman"/>
                        </a:rPr>
                        <a:t>T568a</a:t>
                      </a:r>
                    </a:p>
                  </a:txBody>
                  <a:tcPr marL="68580" marR="6858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285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15000"/>
                        </a:lnSpc>
                        <a:spcBef>
                          <a:spcPts val="0"/>
                        </a:spcBef>
                        <a:spcAft>
                          <a:spcPts val="600"/>
                        </a:spcAft>
                        <a:buClrTx/>
                        <a:buSzTx/>
                        <a:buFontTx/>
                        <a:buNone/>
                        <a:tabLst/>
                        <a:defRPr/>
                      </a:pPr>
                      <a:r>
                        <a:rPr lang="en-US" sz="2000" b="1" dirty="0">
                          <a:effectLst/>
                          <a:latin typeface="Calibri" panose="020F0502020204030204" pitchFamily="34" charset="0"/>
                          <a:ea typeface="Times New Roman"/>
                        </a:rPr>
                        <a:t>T568B</a:t>
                      </a:r>
                    </a:p>
                  </a:txBody>
                  <a:tcPr marL="68580" marR="68580" marT="0" marB="0">
                    <a:lnL w="3175"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484632">
                <a:tc>
                  <a:txBody>
                    <a:bodyPr/>
                    <a:lstStyle/>
                    <a:p>
                      <a:pPr marL="0" marR="0" algn="l" defTabSz="914400" rtl="0" eaLnBrk="1" latinLnBrk="0" hangingPunct="1">
                        <a:lnSpc>
                          <a:spcPct val="150000"/>
                        </a:lnSpc>
                        <a:spcBef>
                          <a:spcPts val="0"/>
                        </a:spcBef>
                        <a:spcAft>
                          <a:spcPts val="600"/>
                        </a:spcAft>
                      </a:pPr>
                      <a:r>
                        <a:rPr lang="en-US" sz="1800" kern="1200" baseline="0" dirty="0">
                          <a:solidFill>
                            <a:schemeClr val="tx1"/>
                          </a:solidFill>
                          <a:effectLst/>
                          <a:latin typeface="Calibri" panose="020F0502020204030204" pitchFamily="34" charset="0"/>
                          <a:ea typeface="+mn-ea"/>
                          <a:cs typeface="+mn-cs"/>
                        </a:rPr>
                        <a:t> 1</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gn="l" defTabSz="914400" rtl="0" eaLnBrk="1" latinLnBrk="0" hangingPunct="1">
                        <a:lnSpc>
                          <a:spcPct val="150000"/>
                        </a:lnSpc>
                        <a:spcBef>
                          <a:spcPts val="0"/>
                        </a:spcBef>
                        <a:spcAft>
                          <a:spcPts val="600"/>
                        </a:spcAft>
                      </a:pPr>
                      <a:r>
                        <a:rPr lang="en-US" sz="1800" kern="1200" baseline="0" dirty="0">
                          <a:solidFill>
                            <a:schemeClr val="tx1"/>
                          </a:solidFill>
                          <a:effectLst/>
                          <a:latin typeface="Calibri" panose="020F0502020204030204" pitchFamily="34" charset="0"/>
                          <a:ea typeface="+mn-ea"/>
                          <a:cs typeface="+mn-cs"/>
                        </a:rPr>
                        <a:t>White/Green</a:t>
                      </a:r>
                    </a:p>
                  </a:txBody>
                  <a:tcPr marL="68580" marR="68580" marT="0" marB="0">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gn="l" defTabSz="914400" rtl="0" eaLnBrk="1" latinLnBrk="0" hangingPunct="1">
                        <a:lnSpc>
                          <a:spcPct val="150000"/>
                        </a:lnSpc>
                        <a:spcBef>
                          <a:spcPts val="0"/>
                        </a:spcBef>
                        <a:spcAft>
                          <a:spcPts val="600"/>
                        </a:spcAft>
                      </a:pPr>
                      <a:r>
                        <a:rPr lang="en-US" sz="1800" kern="1200" baseline="0" dirty="0">
                          <a:solidFill>
                            <a:schemeClr val="tx1"/>
                          </a:solidFill>
                          <a:effectLst/>
                          <a:latin typeface="Calibri" panose="020F0502020204030204" pitchFamily="34" charset="0"/>
                          <a:ea typeface="+mn-ea"/>
                          <a:cs typeface="+mn-cs"/>
                        </a:rPr>
                        <a:t>White/Orange</a:t>
                      </a:r>
                    </a:p>
                  </a:txBody>
                  <a:tcPr marL="68580" marR="68580" marT="0" marB="0">
                    <a:lnL w="635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50000"/>
                        </a:lnSpc>
                        <a:spcBef>
                          <a:spcPts val="0"/>
                        </a:spcBef>
                        <a:spcAft>
                          <a:spcPts val="600"/>
                        </a:spcAft>
                      </a:pPr>
                      <a:r>
                        <a:rPr lang="en-US" sz="1800" kern="1200" baseline="0" dirty="0">
                          <a:solidFill>
                            <a:schemeClr val="tx1"/>
                          </a:solidFill>
                          <a:effectLst/>
                          <a:latin typeface="Calibri" panose="020F0502020204030204" pitchFamily="34" charset="0"/>
                          <a:ea typeface="+mn-ea"/>
                          <a:cs typeface="+mn-cs"/>
                        </a:rPr>
                        <a:t> 5</a:t>
                      </a:r>
                    </a:p>
                  </a:txBody>
                  <a:tcPr marL="68580" marR="68580" marT="0" marB="0">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50000"/>
                        </a:lnSpc>
                        <a:spcBef>
                          <a:spcPts val="0"/>
                        </a:spcBef>
                        <a:spcAft>
                          <a:spcPts val="600"/>
                        </a:spcAft>
                      </a:pPr>
                      <a:r>
                        <a:rPr lang="en-US" sz="1800" kern="1200" baseline="0" dirty="0">
                          <a:solidFill>
                            <a:schemeClr val="tx1"/>
                          </a:solidFill>
                          <a:effectLst/>
                          <a:latin typeface="Calibri" panose="020F0502020204030204" pitchFamily="34" charset="0"/>
                          <a:ea typeface="+mn-ea"/>
                          <a:cs typeface="+mn-cs"/>
                        </a:rPr>
                        <a:t>White/Blue</a:t>
                      </a:r>
                    </a:p>
                  </a:txBody>
                  <a:tcPr marL="68580" marR="6858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50000"/>
                        </a:lnSpc>
                        <a:spcBef>
                          <a:spcPts val="0"/>
                        </a:spcBef>
                        <a:spcAft>
                          <a:spcPts val="600"/>
                        </a:spcAft>
                      </a:pPr>
                      <a:r>
                        <a:rPr lang="en-US" sz="1800" kern="1200" baseline="0" dirty="0">
                          <a:solidFill>
                            <a:schemeClr val="tx1"/>
                          </a:solidFill>
                          <a:effectLst/>
                          <a:latin typeface="Calibri" panose="020F0502020204030204" pitchFamily="34" charset="0"/>
                          <a:ea typeface="+mn-ea"/>
                          <a:cs typeface="+mn-cs"/>
                        </a:rPr>
                        <a:t>White/Blue</a:t>
                      </a:r>
                    </a:p>
                  </a:txBody>
                  <a:tcPr marL="68580" marR="68580" marT="0" marB="0">
                    <a:lnL w="3175"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484632">
                <a:tc>
                  <a:txBody>
                    <a:bodyPr/>
                    <a:lstStyle/>
                    <a:p>
                      <a:pPr marL="0" marR="0" algn="l" defTabSz="914400" rtl="0" eaLnBrk="1" latinLnBrk="0" hangingPunct="1">
                        <a:lnSpc>
                          <a:spcPct val="150000"/>
                        </a:lnSpc>
                        <a:spcBef>
                          <a:spcPts val="0"/>
                        </a:spcBef>
                        <a:spcAft>
                          <a:spcPts val="600"/>
                        </a:spcAft>
                      </a:pPr>
                      <a:r>
                        <a:rPr lang="en-US" sz="1800" kern="1200" baseline="0" dirty="0">
                          <a:solidFill>
                            <a:schemeClr val="tx1"/>
                          </a:solidFill>
                          <a:effectLst/>
                          <a:latin typeface="Calibri" panose="020F0502020204030204" pitchFamily="34" charset="0"/>
                          <a:ea typeface="+mn-ea"/>
                          <a:cs typeface="+mn-cs"/>
                        </a:rPr>
                        <a:t> 2</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gn="l" defTabSz="914400" rtl="0" eaLnBrk="1" latinLnBrk="0" hangingPunct="1">
                        <a:lnSpc>
                          <a:spcPct val="150000"/>
                        </a:lnSpc>
                        <a:spcBef>
                          <a:spcPts val="0"/>
                        </a:spcBef>
                        <a:spcAft>
                          <a:spcPts val="600"/>
                        </a:spcAft>
                      </a:pPr>
                      <a:r>
                        <a:rPr lang="en-US" sz="1800" kern="1200" baseline="0" dirty="0">
                          <a:solidFill>
                            <a:schemeClr val="tx1"/>
                          </a:solidFill>
                          <a:effectLst/>
                          <a:latin typeface="Calibri" panose="020F0502020204030204" pitchFamily="34" charset="0"/>
                          <a:ea typeface="+mn-ea"/>
                          <a:cs typeface="+mn-cs"/>
                        </a:rPr>
                        <a:t>Green</a:t>
                      </a:r>
                    </a:p>
                  </a:txBody>
                  <a:tcPr marL="68580" marR="68580" marT="0" marB="0">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gn="l" defTabSz="914400" rtl="0" eaLnBrk="1" latinLnBrk="0" hangingPunct="1">
                        <a:lnSpc>
                          <a:spcPct val="150000"/>
                        </a:lnSpc>
                        <a:spcBef>
                          <a:spcPts val="0"/>
                        </a:spcBef>
                        <a:spcAft>
                          <a:spcPts val="600"/>
                        </a:spcAft>
                      </a:pPr>
                      <a:r>
                        <a:rPr lang="en-US" sz="1800" kern="1200" baseline="0" dirty="0">
                          <a:solidFill>
                            <a:schemeClr val="tx1"/>
                          </a:solidFill>
                          <a:effectLst/>
                          <a:latin typeface="Calibri" panose="020F0502020204030204" pitchFamily="34" charset="0"/>
                          <a:ea typeface="+mn-ea"/>
                          <a:cs typeface="+mn-cs"/>
                        </a:rPr>
                        <a:t>Orange</a:t>
                      </a:r>
                    </a:p>
                  </a:txBody>
                  <a:tcPr marL="68580" marR="68580" marT="0" marB="0">
                    <a:lnL w="635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50000"/>
                        </a:lnSpc>
                        <a:spcBef>
                          <a:spcPts val="0"/>
                        </a:spcBef>
                        <a:spcAft>
                          <a:spcPts val="600"/>
                        </a:spcAft>
                      </a:pPr>
                      <a:r>
                        <a:rPr lang="en-US" sz="1800" kern="1200" baseline="0" dirty="0">
                          <a:solidFill>
                            <a:schemeClr val="tx1"/>
                          </a:solidFill>
                          <a:effectLst/>
                          <a:latin typeface="Calibri" panose="020F0502020204030204" pitchFamily="34" charset="0"/>
                          <a:ea typeface="+mn-ea"/>
                          <a:cs typeface="+mn-cs"/>
                        </a:rPr>
                        <a:t> 6</a:t>
                      </a:r>
                    </a:p>
                  </a:txBody>
                  <a:tcPr marL="68580" marR="68580" marT="0" marB="0">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50000"/>
                        </a:lnSpc>
                        <a:spcBef>
                          <a:spcPts val="0"/>
                        </a:spcBef>
                        <a:spcAft>
                          <a:spcPts val="600"/>
                        </a:spcAft>
                      </a:pPr>
                      <a:r>
                        <a:rPr lang="en-US" sz="1800" kern="1200" baseline="0" dirty="0">
                          <a:solidFill>
                            <a:schemeClr val="tx1"/>
                          </a:solidFill>
                          <a:effectLst/>
                          <a:latin typeface="Calibri" panose="020F0502020204030204" pitchFamily="34" charset="0"/>
                          <a:ea typeface="+mn-ea"/>
                          <a:cs typeface="+mn-cs"/>
                        </a:rPr>
                        <a:t>Orange</a:t>
                      </a:r>
                    </a:p>
                  </a:txBody>
                  <a:tcPr marL="68580" marR="6858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50000"/>
                        </a:lnSpc>
                        <a:spcBef>
                          <a:spcPts val="0"/>
                        </a:spcBef>
                        <a:spcAft>
                          <a:spcPts val="600"/>
                        </a:spcAft>
                      </a:pPr>
                      <a:r>
                        <a:rPr lang="en-US" sz="1800" kern="1200" baseline="0" dirty="0">
                          <a:solidFill>
                            <a:schemeClr val="tx1"/>
                          </a:solidFill>
                          <a:effectLst/>
                          <a:latin typeface="Calibri" panose="020F0502020204030204" pitchFamily="34" charset="0"/>
                          <a:ea typeface="+mn-ea"/>
                          <a:cs typeface="+mn-cs"/>
                        </a:rPr>
                        <a:t>Green</a:t>
                      </a:r>
                    </a:p>
                  </a:txBody>
                  <a:tcPr marL="68580" marR="68580" marT="0" marB="0">
                    <a:lnL w="3175"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484632">
                <a:tc>
                  <a:txBody>
                    <a:bodyPr/>
                    <a:lstStyle/>
                    <a:p>
                      <a:pPr marL="0" marR="0" algn="l" defTabSz="914400" rtl="0" eaLnBrk="1" latinLnBrk="0" hangingPunct="1">
                        <a:lnSpc>
                          <a:spcPct val="150000"/>
                        </a:lnSpc>
                        <a:spcBef>
                          <a:spcPts val="0"/>
                        </a:spcBef>
                        <a:spcAft>
                          <a:spcPts val="600"/>
                        </a:spcAft>
                      </a:pPr>
                      <a:r>
                        <a:rPr lang="en-US" sz="1800" kern="1200" baseline="0" dirty="0">
                          <a:solidFill>
                            <a:schemeClr val="tx1"/>
                          </a:solidFill>
                          <a:effectLst/>
                          <a:latin typeface="Calibri" panose="020F0502020204030204" pitchFamily="34" charset="0"/>
                          <a:ea typeface="+mn-ea"/>
                          <a:cs typeface="+mn-cs"/>
                        </a:rPr>
                        <a:t> 3</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gn="l" defTabSz="914400" rtl="0" eaLnBrk="1" latinLnBrk="0" hangingPunct="1">
                        <a:lnSpc>
                          <a:spcPct val="150000"/>
                        </a:lnSpc>
                        <a:spcBef>
                          <a:spcPts val="0"/>
                        </a:spcBef>
                        <a:spcAft>
                          <a:spcPts val="600"/>
                        </a:spcAft>
                      </a:pPr>
                      <a:r>
                        <a:rPr lang="en-US" sz="1800" kern="1200" baseline="0" dirty="0">
                          <a:solidFill>
                            <a:schemeClr val="tx1"/>
                          </a:solidFill>
                          <a:effectLst/>
                          <a:latin typeface="Calibri" panose="020F0502020204030204" pitchFamily="34" charset="0"/>
                          <a:ea typeface="+mn-ea"/>
                          <a:cs typeface="+mn-cs"/>
                        </a:rPr>
                        <a:t>White/Orange</a:t>
                      </a:r>
                    </a:p>
                  </a:txBody>
                  <a:tcPr marL="68580" marR="68580" marT="0" marB="0">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gn="l" defTabSz="914400" rtl="0" eaLnBrk="1" latinLnBrk="0" hangingPunct="1">
                        <a:lnSpc>
                          <a:spcPct val="150000"/>
                        </a:lnSpc>
                        <a:spcBef>
                          <a:spcPts val="0"/>
                        </a:spcBef>
                        <a:spcAft>
                          <a:spcPts val="600"/>
                        </a:spcAft>
                      </a:pPr>
                      <a:r>
                        <a:rPr lang="en-US" sz="1800" kern="1200" baseline="0" dirty="0">
                          <a:solidFill>
                            <a:schemeClr val="tx1"/>
                          </a:solidFill>
                          <a:effectLst/>
                          <a:latin typeface="Calibri" panose="020F0502020204030204" pitchFamily="34" charset="0"/>
                          <a:ea typeface="+mn-ea"/>
                          <a:cs typeface="+mn-cs"/>
                        </a:rPr>
                        <a:t>White/Green</a:t>
                      </a:r>
                    </a:p>
                  </a:txBody>
                  <a:tcPr marL="68580" marR="68580" marT="0" marB="0">
                    <a:lnL w="635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50000"/>
                        </a:lnSpc>
                        <a:spcBef>
                          <a:spcPts val="0"/>
                        </a:spcBef>
                        <a:spcAft>
                          <a:spcPts val="600"/>
                        </a:spcAft>
                      </a:pPr>
                      <a:r>
                        <a:rPr lang="en-US" sz="1800" kern="1200" baseline="0" dirty="0">
                          <a:solidFill>
                            <a:schemeClr val="tx1"/>
                          </a:solidFill>
                          <a:effectLst/>
                          <a:latin typeface="Calibri" panose="020F0502020204030204" pitchFamily="34" charset="0"/>
                          <a:ea typeface="+mn-ea"/>
                          <a:cs typeface="+mn-cs"/>
                        </a:rPr>
                        <a:t> 7</a:t>
                      </a:r>
                    </a:p>
                  </a:txBody>
                  <a:tcPr marL="68580" marR="68580" marT="0" marB="0">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50000"/>
                        </a:lnSpc>
                        <a:spcBef>
                          <a:spcPts val="0"/>
                        </a:spcBef>
                        <a:spcAft>
                          <a:spcPts val="600"/>
                        </a:spcAft>
                      </a:pPr>
                      <a:r>
                        <a:rPr lang="en-US" sz="1800" kern="1200" baseline="0" dirty="0">
                          <a:solidFill>
                            <a:schemeClr val="tx1"/>
                          </a:solidFill>
                          <a:effectLst/>
                          <a:latin typeface="Calibri" panose="020F0502020204030204" pitchFamily="34" charset="0"/>
                          <a:ea typeface="+mn-ea"/>
                          <a:cs typeface="+mn-cs"/>
                        </a:rPr>
                        <a:t>White/Brown</a:t>
                      </a:r>
                    </a:p>
                  </a:txBody>
                  <a:tcPr marL="68580" marR="6858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50000"/>
                        </a:lnSpc>
                        <a:spcBef>
                          <a:spcPts val="0"/>
                        </a:spcBef>
                        <a:spcAft>
                          <a:spcPts val="600"/>
                        </a:spcAft>
                      </a:pPr>
                      <a:r>
                        <a:rPr lang="en-US" sz="1800" kern="1200" baseline="0" dirty="0">
                          <a:solidFill>
                            <a:schemeClr val="tx1"/>
                          </a:solidFill>
                          <a:effectLst/>
                          <a:latin typeface="Calibri" panose="020F0502020204030204" pitchFamily="34" charset="0"/>
                          <a:ea typeface="+mn-ea"/>
                          <a:cs typeface="+mn-cs"/>
                        </a:rPr>
                        <a:t>White/Brown</a:t>
                      </a:r>
                    </a:p>
                  </a:txBody>
                  <a:tcPr marL="68580" marR="68580" marT="0" marB="0">
                    <a:lnL w="3175"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r h="484632">
                <a:tc>
                  <a:txBody>
                    <a:bodyPr/>
                    <a:lstStyle/>
                    <a:p>
                      <a:pPr marL="0" marR="0" algn="l" defTabSz="914400" rtl="0" eaLnBrk="1" latinLnBrk="0" hangingPunct="1">
                        <a:lnSpc>
                          <a:spcPct val="150000"/>
                        </a:lnSpc>
                        <a:spcBef>
                          <a:spcPts val="0"/>
                        </a:spcBef>
                        <a:spcAft>
                          <a:spcPts val="600"/>
                        </a:spcAft>
                      </a:pPr>
                      <a:r>
                        <a:rPr lang="en-US" sz="1800" kern="1200" baseline="0" dirty="0">
                          <a:solidFill>
                            <a:schemeClr val="tx1"/>
                          </a:solidFill>
                          <a:effectLst/>
                          <a:latin typeface="Calibri" panose="020F0502020204030204" pitchFamily="34" charset="0"/>
                          <a:ea typeface="+mn-ea"/>
                          <a:cs typeface="+mn-cs"/>
                        </a:rPr>
                        <a:t> 4</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gn="l" defTabSz="914400" rtl="0" eaLnBrk="1" latinLnBrk="0" hangingPunct="1">
                        <a:lnSpc>
                          <a:spcPct val="150000"/>
                        </a:lnSpc>
                        <a:spcBef>
                          <a:spcPts val="0"/>
                        </a:spcBef>
                        <a:spcAft>
                          <a:spcPts val="600"/>
                        </a:spcAft>
                      </a:pPr>
                      <a:r>
                        <a:rPr lang="en-US" sz="1800" kern="1200" baseline="0" dirty="0">
                          <a:solidFill>
                            <a:schemeClr val="tx1"/>
                          </a:solidFill>
                          <a:effectLst/>
                          <a:latin typeface="Calibri" panose="020F0502020204030204" pitchFamily="34" charset="0"/>
                          <a:ea typeface="+mn-ea"/>
                          <a:cs typeface="+mn-cs"/>
                        </a:rPr>
                        <a:t>Blue</a:t>
                      </a:r>
                    </a:p>
                  </a:txBody>
                  <a:tcPr marL="68580" marR="68580" marT="0" marB="0">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gn="l" defTabSz="914400" rtl="0" eaLnBrk="1" latinLnBrk="0" hangingPunct="1">
                        <a:lnSpc>
                          <a:spcPct val="150000"/>
                        </a:lnSpc>
                        <a:spcBef>
                          <a:spcPts val="0"/>
                        </a:spcBef>
                        <a:spcAft>
                          <a:spcPts val="600"/>
                        </a:spcAft>
                      </a:pPr>
                      <a:r>
                        <a:rPr lang="en-US" sz="1800" kern="1200" baseline="0" dirty="0">
                          <a:solidFill>
                            <a:schemeClr val="tx1"/>
                          </a:solidFill>
                          <a:effectLst/>
                          <a:latin typeface="Calibri" panose="020F0502020204030204" pitchFamily="34" charset="0"/>
                          <a:ea typeface="+mn-ea"/>
                          <a:cs typeface="+mn-cs"/>
                        </a:rPr>
                        <a:t>Blue</a:t>
                      </a:r>
                    </a:p>
                  </a:txBody>
                  <a:tcPr marL="68580" marR="68580" marT="0" marB="0">
                    <a:lnL w="635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50000"/>
                        </a:lnSpc>
                        <a:spcBef>
                          <a:spcPts val="0"/>
                        </a:spcBef>
                        <a:spcAft>
                          <a:spcPts val="600"/>
                        </a:spcAft>
                      </a:pPr>
                      <a:r>
                        <a:rPr lang="en-US" sz="1800" kern="1200" baseline="0" dirty="0">
                          <a:solidFill>
                            <a:schemeClr val="tx1"/>
                          </a:solidFill>
                          <a:effectLst/>
                          <a:latin typeface="Calibri" panose="020F0502020204030204" pitchFamily="34" charset="0"/>
                          <a:ea typeface="+mn-ea"/>
                          <a:cs typeface="+mn-cs"/>
                        </a:rPr>
                        <a:t> 8</a:t>
                      </a:r>
                    </a:p>
                  </a:txBody>
                  <a:tcPr marL="68580" marR="68580" marT="0" marB="0">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50000"/>
                        </a:lnSpc>
                        <a:spcBef>
                          <a:spcPts val="0"/>
                        </a:spcBef>
                        <a:spcAft>
                          <a:spcPts val="600"/>
                        </a:spcAft>
                      </a:pPr>
                      <a:r>
                        <a:rPr lang="en-US" sz="1800" kern="1200" baseline="0" dirty="0">
                          <a:solidFill>
                            <a:schemeClr val="tx1"/>
                          </a:solidFill>
                          <a:effectLst/>
                          <a:latin typeface="Calibri" panose="020F0502020204030204" pitchFamily="34" charset="0"/>
                          <a:ea typeface="+mn-ea"/>
                          <a:cs typeface="+mn-cs"/>
                        </a:rPr>
                        <a:t>Brown</a:t>
                      </a:r>
                    </a:p>
                  </a:txBody>
                  <a:tcPr marL="68580" marR="6858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50000"/>
                        </a:lnSpc>
                        <a:spcBef>
                          <a:spcPts val="0"/>
                        </a:spcBef>
                        <a:spcAft>
                          <a:spcPts val="600"/>
                        </a:spcAft>
                      </a:pPr>
                      <a:r>
                        <a:rPr lang="en-US" sz="1800" kern="1200" baseline="0" dirty="0">
                          <a:solidFill>
                            <a:schemeClr val="tx1"/>
                          </a:solidFill>
                          <a:effectLst/>
                          <a:latin typeface="Calibri" panose="020F0502020204030204" pitchFamily="34" charset="0"/>
                          <a:ea typeface="+mn-ea"/>
                          <a:cs typeface="+mn-cs"/>
                        </a:rPr>
                        <a:t>Brown</a:t>
                      </a:r>
                    </a:p>
                  </a:txBody>
                  <a:tcPr marL="68580" marR="68580" marT="0" marB="0">
                    <a:lnL w="3175"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8"/>
                  </a:ext>
                </a:extLst>
              </a:tr>
            </a:tbl>
          </a:graphicData>
        </a:graphic>
      </p:graphicFrame>
    </p:spTree>
    <p:extLst>
      <p:ext uri="{BB962C8B-B14F-4D97-AF65-F5344CB8AC3E}">
        <p14:creationId xmlns:p14="http://schemas.microsoft.com/office/powerpoint/2010/main" val="3080558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Ethernet with Alternative Connections</a:t>
            </a:r>
          </a:p>
        </p:txBody>
      </p:sp>
      <p:sp>
        <p:nvSpPr>
          <p:cNvPr id="3" name="Content Placeholder 2"/>
          <p:cNvSpPr>
            <a:spLocks noGrp="1"/>
          </p:cNvSpPr>
          <p:nvPr>
            <p:ph idx="1"/>
          </p:nvPr>
        </p:nvSpPr>
        <p:spPr/>
        <p:txBody>
          <a:bodyPr/>
          <a:lstStyle/>
          <a:p>
            <a:r>
              <a:rPr lang="en-US" dirty="0"/>
              <a:t>Fiber optic cable uses light instead of electricity.</a:t>
            </a:r>
          </a:p>
          <a:p>
            <a:pPr lvl="1"/>
            <a:r>
              <a:rPr lang="en-US" dirty="0"/>
              <a:t>Signals travel 2000 meters or more.</a:t>
            </a:r>
          </a:p>
          <a:p>
            <a:r>
              <a:rPr lang="en-US" dirty="0"/>
              <a:t>Most fiber optic networks use 62.5/125 multimode fiber optic cable.</a:t>
            </a:r>
          </a:p>
          <a:p>
            <a:pPr lvl="1"/>
            <a:r>
              <a:rPr lang="en-US" dirty="0"/>
              <a:t>Two cables are required.</a:t>
            </a:r>
          </a:p>
          <a:p>
            <a:r>
              <a:rPr lang="en-US" dirty="0"/>
              <a:t>Common fiber optic connectors:</a:t>
            </a:r>
          </a:p>
          <a:p>
            <a:pPr lvl="1"/>
            <a:r>
              <a:rPr lang="en-US" dirty="0">
                <a:solidFill>
                  <a:srgbClr val="C00000"/>
                </a:solidFill>
              </a:rPr>
              <a:t>ST</a:t>
            </a:r>
            <a:r>
              <a:rPr lang="en-US" dirty="0"/>
              <a:t> connector</a:t>
            </a:r>
          </a:p>
          <a:p>
            <a:pPr lvl="1"/>
            <a:r>
              <a:rPr lang="en-US" dirty="0">
                <a:solidFill>
                  <a:srgbClr val="C00000"/>
                </a:solidFill>
              </a:rPr>
              <a:t>SC</a:t>
            </a:r>
            <a:r>
              <a:rPr lang="en-US" dirty="0"/>
              <a:t> connector</a:t>
            </a:r>
          </a:p>
          <a:p>
            <a:pPr lvl="1"/>
            <a:r>
              <a:rPr lang="en-US" dirty="0">
                <a:solidFill>
                  <a:srgbClr val="C00000"/>
                </a:solidFill>
              </a:rPr>
              <a:t>LC</a:t>
            </a:r>
            <a:r>
              <a:rPr lang="en-US" dirty="0"/>
              <a:t> connector</a:t>
            </a:r>
          </a:p>
        </p:txBody>
      </p:sp>
    </p:spTree>
    <p:extLst>
      <p:ext uri="{BB962C8B-B14F-4D97-AF65-F5344CB8AC3E}">
        <p14:creationId xmlns:p14="http://schemas.microsoft.com/office/powerpoint/2010/main" val="13686055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Ethernet with Alternative Connections (</a:t>
            </a:r>
            <a:r>
              <a:rPr lang="en-US" i="1" dirty="0"/>
              <a:t>continued</a:t>
            </a:r>
            <a:r>
              <a:rPr lang="en-US" dirty="0"/>
              <a:t>)</a:t>
            </a:r>
          </a:p>
        </p:txBody>
      </p:sp>
      <p:sp>
        <p:nvSpPr>
          <p:cNvPr id="4" name="TextBox 5"/>
          <p:cNvSpPr txBox="1">
            <a:spLocks noChangeArrowheads="1"/>
          </p:cNvSpPr>
          <p:nvPr/>
        </p:nvSpPr>
        <p:spPr bwMode="auto">
          <a:xfrm>
            <a:off x="2514600" y="4648200"/>
            <a:ext cx="4114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lnSpc>
                <a:spcPct val="100000"/>
              </a:lnSpc>
            </a:pPr>
            <a:r>
              <a:rPr lang="en-US" altLang="en-US" dirty="0"/>
              <a:t>Figure 20.13  Typical fiber optic cables with ST, SC, and LC connectors</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48506" y="2554092"/>
            <a:ext cx="3046987" cy="1749815"/>
          </a:xfrm>
          <a:prstGeom prst="rect">
            <a:avLst/>
          </a:prstGeom>
        </p:spPr>
      </p:pic>
    </p:spTree>
    <p:extLst>
      <p:ext uri="{BB962C8B-B14F-4D97-AF65-F5344CB8AC3E}">
        <p14:creationId xmlns:p14="http://schemas.microsoft.com/office/powerpoint/2010/main" val="16385031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Ethernet with Alternative Connections (</a:t>
            </a:r>
            <a:r>
              <a:rPr lang="en-US" i="1" dirty="0"/>
              <a:t>continued</a:t>
            </a:r>
            <a:r>
              <a:rPr lang="en-US" dirty="0"/>
              <a:t>)</a:t>
            </a:r>
          </a:p>
        </p:txBody>
      </p:sp>
      <p:sp>
        <p:nvSpPr>
          <p:cNvPr id="3" name="Content Placeholder 2"/>
          <p:cNvSpPr>
            <a:spLocks noGrp="1"/>
          </p:cNvSpPr>
          <p:nvPr>
            <p:ph idx="1"/>
          </p:nvPr>
        </p:nvSpPr>
        <p:spPr/>
        <p:txBody>
          <a:bodyPr/>
          <a:lstStyle/>
          <a:p>
            <a:r>
              <a:rPr lang="en-US" dirty="0">
                <a:solidFill>
                  <a:srgbClr val="C00000"/>
                </a:solidFill>
              </a:rPr>
              <a:t>Multimode</a:t>
            </a:r>
            <a:r>
              <a:rPr lang="en-US" dirty="0"/>
              <a:t> fiber optic cabling</a:t>
            </a:r>
          </a:p>
          <a:p>
            <a:pPr lvl="1"/>
            <a:r>
              <a:rPr lang="en-US" dirty="0"/>
              <a:t>Multimode fiber transmits multiple light signals at the same time.</a:t>
            </a:r>
          </a:p>
          <a:p>
            <a:pPr lvl="2"/>
            <a:r>
              <a:rPr lang="en-US" dirty="0"/>
              <a:t>Each signal uses different reflection angle within the core of the cable.</a:t>
            </a:r>
          </a:p>
          <a:p>
            <a:r>
              <a:rPr lang="en-US" dirty="0">
                <a:solidFill>
                  <a:srgbClr val="C00000"/>
                </a:solidFill>
              </a:rPr>
              <a:t>Single-mode</a:t>
            </a:r>
            <a:r>
              <a:rPr lang="en-US" dirty="0"/>
              <a:t> fiber optic cable</a:t>
            </a:r>
          </a:p>
          <a:p>
            <a:pPr lvl="1"/>
            <a:r>
              <a:rPr lang="en-US" dirty="0"/>
              <a:t>It can be used with laser light to achieve high transfer rates over long distances.</a:t>
            </a:r>
          </a:p>
          <a:p>
            <a:pPr lvl="1"/>
            <a:r>
              <a:rPr lang="en-US" dirty="0"/>
              <a:t>Currently, it is rarely used except for long-distance links.</a:t>
            </a:r>
          </a:p>
        </p:txBody>
      </p:sp>
    </p:spTree>
    <p:extLst>
      <p:ext uri="{BB962C8B-B14F-4D97-AF65-F5344CB8AC3E}">
        <p14:creationId xmlns:p14="http://schemas.microsoft.com/office/powerpoint/2010/main" val="14606457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Ethernet with Alternative Connections (</a:t>
            </a:r>
            <a:r>
              <a:rPr lang="en-US" i="1" dirty="0"/>
              <a:t>continued</a:t>
            </a:r>
            <a:r>
              <a:rPr lang="en-US" dirty="0"/>
              <a:t>)</a:t>
            </a:r>
          </a:p>
        </p:txBody>
      </p:sp>
      <p:sp>
        <p:nvSpPr>
          <p:cNvPr id="3" name="Content Placeholder 2"/>
          <p:cNvSpPr>
            <a:spLocks noGrp="1"/>
          </p:cNvSpPr>
          <p:nvPr>
            <p:ph idx="1"/>
          </p:nvPr>
        </p:nvSpPr>
        <p:spPr/>
        <p:txBody>
          <a:bodyPr/>
          <a:lstStyle/>
          <a:p>
            <a:r>
              <a:rPr lang="en-US" dirty="0">
                <a:solidFill>
                  <a:srgbClr val="C00000"/>
                </a:solidFill>
              </a:rPr>
              <a:t>Coaxial cable</a:t>
            </a:r>
          </a:p>
          <a:p>
            <a:pPr lvl="1"/>
            <a:r>
              <a:rPr lang="en-US" dirty="0"/>
              <a:t>Used in early versions of Ethernet</a:t>
            </a:r>
          </a:p>
          <a:p>
            <a:pPr lvl="1"/>
            <a:r>
              <a:rPr lang="en-US" dirty="0"/>
              <a:t>Still used in cable modems and satellite connections</a:t>
            </a:r>
          </a:p>
          <a:p>
            <a:pPr lvl="1"/>
            <a:r>
              <a:rPr lang="en-US" dirty="0"/>
              <a:t>Consists of a center cable (core) surrounded by insulation and covered with shield of braided cable</a:t>
            </a:r>
          </a:p>
          <a:p>
            <a:pPr lvl="1"/>
            <a:r>
              <a:rPr lang="en-US" dirty="0"/>
              <a:t>Rated using an RG name</a:t>
            </a:r>
          </a:p>
          <a:p>
            <a:pPr lvl="2"/>
            <a:r>
              <a:rPr lang="en-US" dirty="0"/>
              <a:t>Two covered on CompTIA A+ exam: </a:t>
            </a:r>
            <a:r>
              <a:rPr lang="en-US" dirty="0">
                <a:solidFill>
                  <a:srgbClr val="C00000"/>
                </a:solidFill>
              </a:rPr>
              <a:t>RG-59</a:t>
            </a:r>
            <a:r>
              <a:rPr lang="en-US" dirty="0"/>
              <a:t> and </a:t>
            </a:r>
            <a:r>
              <a:rPr lang="en-US" dirty="0">
                <a:solidFill>
                  <a:srgbClr val="C00000"/>
                </a:solidFill>
              </a:rPr>
              <a:t>RG-6</a:t>
            </a:r>
          </a:p>
          <a:p>
            <a:pPr lvl="2"/>
            <a:r>
              <a:rPr lang="en-US" dirty="0"/>
              <a:t>Standards rated by impedance, measured in ohms</a:t>
            </a:r>
          </a:p>
          <a:p>
            <a:pPr lvl="2"/>
            <a:r>
              <a:rPr lang="en-US" dirty="0"/>
              <a:t>Both RG-59 and RG-6 have 75 ohm impedance</a:t>
            </a:r>
          </a:p>
        </p:txBody>
      </p:sp>
    </p:spTree>
    <p:extLst>
      <p:ext uri="{BB962C8B-B14F-4D97-AF65-F5344CB8AC3E}">
        <p14:creationId xmlns:p14="http://schemas.microsoft.com/office/powerpoint/2010/main" val="16832208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Ethernet with Alternative Connections (</a:t>
            </a:r>
            <a:r>
              <a:rPr lang="en-US" i="1" dirty="0"/>
              <a:t>continued</a:t>
            </a:r>
            <a:r>
              <a:rPr lang="en-US" dirty="0"/>
              <a:t>)</a:t>
            </a:r>
          </a:p>
        </p:txBody>
      </p:sp>
      <p:sp>
        <p:nvSpPr>
          <p:cNvPr id="3" name="Content Placeholder 2"/>
          <p:cNvSpPr>
            <a:spLocks noGrp="1"/>
          </p:cNvSpPr>
          <p:nvPr>
            <p:ph idx="1"/>
          </p:nvPr>
        </p:nvSpPr>
        <p:spPr/>
        <p:txBody>
          <a:bodyPr/>
          <a:lstStyle/>
          <a:p>
            <a:r>
              <a:rPr lang="en-US" dirty="0"/>
              <a:t>Connectors for coaxial cable</a:t>
            </a:r>
          </a:p>
          <a:p>
            <a:pPr lvl="1"/>
            <a:r>
              <a:rPr lang="en-US" dirty="0">
                <a:solidFill>
                  <a:srgbClr val="C00000"/>
                </a:solidFill>
              </a:rPr>
              <a:t>BNC</a:t>
            </a:r>
            <a:r>
              <a:rPr lang="en-US" dirty="0"/>
              <a:t> connector – uncommon</a:t>
            </a:r>
          </a:p>
          <a:p>
            <a:pPr lvl="1"/>
            <a:r>
              <a:rPr lang="en-US" dirty="0">
                <a:solidFill>
                  <a:srgbClr val="C00000"/>
                </a:solidFill>
              </a:rPr>
              <a:t>F-type connector</a:t>
            </a:r>
            <a:r>
              <a:rPr lang="en-US" dirty="0"/>
              <a:t> – on the back of all cable modems and most televisions</a:t>
            </a:r>
          </a:p>
        </p:txBody>
      </p:sp>
    </p:spTree>
    <p:extLst>
      <p:ext uri="{BB962C8B-B14F-4D97-AF65-F5344CB8AC3E}">
        <p14:creationId xmlns:p14="http://schemas.microsoft.com/office/powerpoint/2010/main" val="2141375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Ethernet with Alternative Connections (</a:t>
            </a:r>
            <a:r>
              <a:rPr lang="en-US" i="1" dirty="0"/>
              <a:t>continued</a:t>
            </a:r>
            <a:r>
              <a:rPr lang="en-US" dirty="0"/>
              <a:t>)</a:t>
            </a:r>
          </a:p>
        </p:txBody>
      </p:sp>
      <p:sp>
        <p:nvSpPr>
          <p:cNvPr id="6" name="TextBox 5"/>
          <p:cNvSpPr txBox="1">
            <a:spLocks noChangeArrowheads="1"/>
          </p:cNvSpPr>
          <p:nvPr/>
        </p:nvSpPr>
        <p:spPr bwMode="auto">
          <a:xfrm>
            <a:off x="610218" y="4572000"/>
            <a:ext cx="20920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lnSpc>
                <a:spcPct val="100000"/>
              </a:lnSpc>
            </a:pPr>
            <a:r>
              <a:rPr lang="en-US" altLang="en-US" dirty="0"/>
              <a:t>Figure 20.14  Typical coax</a:t>
            </a:r>
          </a:p>
        </p:txBody>
      </p:sp>
      <p:sp>
        <p:nvSpPr>
          <p:cNvPr id="7" name="TextBox 5"/>
          <p:cNvSpPr txBox="1">
            <a:spLocks noChangeArrowheads="1"/>
          </p:cNvSpPr>
          <p:nvPr/>
        </p:nvSpPr>
        <p:spPr bwMode="auto">
          <a:xfrm>
            <a:off x="3454554" y="4572000"/>
            <a:ext cx="191697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lnSpc>
                <a:spcPct val="100000"/>
              </a:lnSpc>
            </a:pPr>
            <a:r>
              <a:rPr lang="en-US" altLang="en-US" dirty="0"/>
              <a:t>Figure 20.15   BNC connector</a:t>
            </a:r>
          </a:p>
        </p:txBody>
      </p:sp>
      <p:sp>
        <p:nvSpPr>
          <p:cNvPr id="8" name="TextBox 5"/>
          <p:cNvSpPr txBox="1">
            <a:spLocks noChangeArrowheads="1"/>
          </p:cNvSpPr>
          <p:nvPr/>
        </p:nvSpPr>
        <p:spPr bwMode="auto">
          <a:xfrm>
            <a:off x="6200437" y="4572000"/>
            <a:ext cx="228846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lnSpc>
                <a:spcPct val="100000"/>
              </a:lnSpc>
            </a:pPr>
            <a:r>
              <a:rPr lang="en-US" altLang="en-US" dirty="0"/>
              <a:t>Figure 20.16  F-type connector</a:t>
            </a:r>
          </a:p>
        </p:txBody>
      </p:sp>
      <p:pic>
        <p:nvPicPr>
          <p:cNvPr id="9" name="Picture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1837" y="2133600"/>
            <a:ext cx="1828800" cy="2263216"/>
          </a:xfrm>
          <a:prstGeom prst="rect">
            <a:avLst/>
          </a:prstGeom>
        </p:spPr>
      </p:pic>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22693" y="2413084"/>
            <a:ext cx="1980694" cy="1983732"/>
          </a:xfrm>
          <a:prstGeom prst="rect">
            <a:avLst/>
          </a:prstGeom>
        </p:spPr>
      </p:pic>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62426" y="3032811"/>
            <a:ext cx="2284481" cy="1364005"/>
          </a:xfrm>
          <a:prstGeom prst="rect">
            <a:avLst/>
          </a:prstGeom>
        </p:spPr>
      </p:pic>
    </p:spTree>
    <p:extLst>
      <p:ext uri="{BB962C8B-B14F-4D97-AF65-F5344CB8AC3E}">
        <p14:creationId xmlns:p14="http://schemas.microsoft.com/office/powerpoint/2010/main" val="38568356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Implementing Ethernet</a:t>
            </a:r>
          </a:p>
        </p:txBody>
      </p:sp>
      <p:sp>
        <p:nvSpPr>
          <p:cNvPr id="3" name="Content Placeholder 2"/>
          <p:cNvSpPr>
            <a:spLocks noGrp="1"/>
          </p:cNvSpPr>
          <p:nvPr>
            <p:ph idx="1"/>
          </p:nvPr>
        </p:nvSpPr>
        <p:spPr/>
        <p:txBody>
          <a:bodyPr/>
          <a:lstStyle/>
          <a:p>
            <a:r>
              <a:rPr lang="en-US" dirty="0">
                <a:solidFill>
                  <a:srgbClr val="C00000"/>
                </a:solidFill>
              </a:rPr>
              <a:t>Local area network </a:t>
            </a:r>
            <a:r>
              <a:rPr lang="en-US" dirty="0"/>
              <a:t>(</a:t>
            </a:r>
            <a:r>
              <a:rPr lang="en-US" dirty="0">
                <a:solidFill>
                  <a:srgbClr val="C00000"/>
                </a:solidFill>
              </a:rPr>
              <a:t>LAN</a:t>
            </a:r>
            <a:r>
              <a:rPr lang="en-US" dirty="0"/>
              <a:t>)</a:t>
            </a:r>
          </a:p>
          <a:p>
            <a:pPr lvl="1"/>
            <a:r>
              <a:rPr lang="en-US" dirty="0"/>
              <a:t>Group of computers are located physically close to one another.</a:t>
            </a:r>
          </a:p>
          <a:p>
            <a:pPr lvl="2"/>
            <a:r>
              <a:rPr lang="en-US" dirty="0"/>
              <a:t>Located in a single room, floor, or building</a:t>
            </a:r>
          </a:p>
          <a:p>
            <a:pPr lvl="2"/>
            <a:r>
              <a:rPr lang="en-US" dirty="0"/>
              <a:t>Able to hear each other when one sends a broadcast</a:t>
            </a:r>
          </a:p>
          <a:p>
            <a:r>
              <a:rPr lang="en-US" dirty="0">
                <a:solidFill>
                  <a:srgbClr val="C00000"/>
                </a:solidFill>
              </a:rPr>
              <a:t>Broadcast domain</a:t>
            </a:r>
          </a:p>
          <a:p>
            <a:pPr lvl="1"/>
            <a:r>
              <a:rPr lang="en-US" dirty="0"/>
              <a:t>Group of computers are connected by one or more switches.</a:t>
            </a:r>
          </a:p>
          <a:p>
            <a:pPr lvl="2"/>
            <a:r>
              <a:rPr lang="en-US" dirty="0"/>
              <a:t>All nodes receive broadcasts from all other nodes.</a:t>
            </a:r>
          </a:p>
        </p:txBody>
      </p:sp>
    </p:spTree>
    <p:extLst>
      <p:ext uri="{BB962C8B-B14F-4D97-AF65-F5344CB8AC3E}">
        <p14:creationId xmlns:p14="http://schemas.microsoft.com/office/powerpoint/2010/main" val="80391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Roles Hosts Play in Networks (</a:t>
            </a:r>
            <a:r>
              <a:rPr lang="en-US" i="1" dirty="0"/>
              <a:t>continued</a:t>
            </a:r>
            <a:r>
              <a:rPr lang="en-US" dirty="0"/>
              <a:t>) </a:t>
            </a:r>
          </a:p>
        </p:txBody>
      </p:sp>
      <p:sp>
        <p:nvSpPr>
          <p:cNvPr id="3" name="Content Placeholder 2"/>
          <p:cNvSpPr>
            <a:spLocks noGrp="1"/>
          </p:cNvSpPr>
          <p:nvPr>
            <p:ph idx="1"/>
          </p:nvPr>
        </p:nvSpPr>
        <p:spPr/>
        <p:txBody>
          <a:bodyPr/>
          <a:lstStyle/>
          <a:p>
            <a:r>
              <a:rPr lang="en-US" dirty="0">
                <a:solidFill>
                  <a:srgbClr val="C00000"/>
                </a:solidFill>
              </a:rPr>
              <a:t>Print server</a:t>
            </a:r>
          </a:p>
          <a:p>
            <a:pPr lvl="1"/>
            <a:r>
              <a:rPr lang="en-US" dirty="0"/>
              <a:t>Allows other networked computers to access the printer</a:t>
            </a:r>
          </a:p>
        </p:txBody>
      </p:sp>
    </p:spTree>
    <p:extLst>
      <p:ext uri="{BB962C8B-B14F-4D97-AF65-F5344CB8AC3E}">
        <p14:creationId xmlns:p14="http://schemas.microsoft.com/office/powerpoint/2010/main" val="23256031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Implementing Ethernet (</a:t>
            </a:r>
            <a:r>
              <a:rPr lang="en-US" i="1" dirty="0"/>
              <a:t>continued</a:t>
            </a:r>
            <a:r>
              <a:rPr lang="en-US" dirty="0"/>
              <a:t>)</a:t>
            </a:r>
          </a:p>
        </p:txBody>
      </p:sp>
      <p:sp>
        <p:nvSpPr>
          <p:cNvPr id="4" name="TextBox 5"/>
          <p:cNvSpPr txBox="1">
            <a:spLocks noChangeArrowheads="1"/>
          </p:cNvSpPr>
          <p:nvPr/>
        </p:nvSpPr>
        <p:spPr bwMode="auto">
          <a:xfrm>
            <a:off x="1387099" y="4698492"/>
            <a:ext cx="6369803"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20.17  Two broadcast domains—two separate LANs</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72580" y="2133600"/>
            <a:ext cx="6798841" cy="2412492"/>
          </a:xfrm>
          <a:prstGeom prst="rect">
            <a:avLst/>
          </a:prstGeom>
        </p:spPr>
      </p:pic>
    </p:spTree>
    <p:extLst>
      <p:ext uri="{BB962C8B-B14F-4D97-AF65-F5344CB8AC3E}">
        <p14:creationId xmlns:p14="http://schemas.microsoft.com/office/powerpoint/2010/main" val="27268360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Implementing Ethernet (</a:t>
            </a:r>
            <a:r>
              <a:rPr lang="en-US" i="1" dirty="0"/>
              <a:t>continued</a:t>
            </a:r>
            <a:r>
              <a:rPr lang="en-US" dirty="0"/>
              <a:t>)</a:t>
            </a:r>
          </a:p>
        </p:txBody>
      </p:sp>
      <p:sp>
        <p:nvSpPr>
          <p:cNvPr id="3" name="Content Placeholder 2"/>
          <p:cNvSpPr>
            <a:spLocks noGrp="1"/>
          </p:cNvSpPr>
          <p:nvPr>
            <p:ph idx="1"/>
          </p:nvPr>
        </p:nvSpPr>
        <p:spPr/>
        <p:txBody>
          <a:bodyPr/>
          <a:lstStyle/>
          <a:p>
            <a:r>
              <a:rPr lang="en-US" dirty="0">
                <a:solidFill>
                  <a:srgbClr val="C00000"/>
                </a:solidFill>
              </a:rPr>
              <a:t>Ethernet over Power </a:t>
            </a:r>
            <a:r>
              <a:rPr lang="en-US" dirty="0"/>
              <a:t>uses the existing electrical network in the building for connectivity.</a:t>
            </a:r>
            <a:endParaRPr lang="en-US" dirty="0">
              <a:solidFill>
                <a:srgbClr val="C00000"/>
              </a:solidFill>
            </a:endParaRPr>
          </a:p>
          <a:p>
            <a:pPr lvl="1"/>
            <a:r>
              <a:rPr lang="en-US" dirty="0"/>
              <a:t>Specialized bridges that connect to power outlets</a:t>
            </a:r>
          </a:p>
          <a:p>
            <a:pPr lvl="1"/>
            <a:r>
              <a:rPr lang="en-US" dirty="0"/>
              <a:t>Fastest versions at 100 Mbps</a:t>
            </a:r>
          </a:p>
          <a:p>
            <a:pPr lvl="1"/>
            <a:r>
              <a:rPr lang="en-US" dirty="0"/>
              <a:t>Useful if you have a place wireless won’t work and traditional cables can’t reach</a:t>
            </a:r>
          </a:p>
          <a:p>
            <a:r>
              <a:rPr lang="en-US" dirty="0">
                <a:solidFill>
                  <a:schemeClr val="tx1"/>
                </a:solidFill>
              </a:rPr>
              <a:t>A</a:t>
            </a:r>
            <a:r>
              <a:rPr lang="en-US" dirty="0">
                <a:solidFill>
                  <a:srgbClr val="C00000"/>
                </a:solidFill>
              </a:rPr>
              <a:t> bridge </a:t>
            </a:r>
            <a:r>
              <a:rPr lang="en-US" dirty="0">
                <a:solidFill>
                  <a:schemeClr val="tx1"/>
                </a:solidFill>
              </a:rPr>
              <a:t>is a device that connects dissimilar network technologies that transmit the same signal.</a:t>
            </a:r>
          </a:p>
        </p:txBody>
      </p:sp>
    </p:spTree>
    <p:extLst>
      <p:ext uri="{BB962C8B-B14F-4D97-AF65-F5344CB8AC3E}">
        <p14:creationId xmlns:p14="http://schemas.microsoft.com/office/powerpoint/2010/main" val="735056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Implementing Ethernet (</a:t>
            </a:r>
            <a:r>
              <a:rPr lang="en-US" i="1" dirty="0"/>
              <a:t>continued</a:t>
            </a:r>
            <a:r>
              <a:rPr lang="en-US" dirty="0"/>
              <a:t>)</a:t>
            </a:r>
          </a:p>
        </p:txBody>
      </p:sp>
      <p:sp>
        <p:nvSpPr>
          <p:cNvPr id="4" name="TextBox 5"/>
          <p:cNvSpPr txBox="1">
            <a:spLocks noChangeArrowheads="1"/>
          </p:cNvSpPr>
          <p:nvPr/>
        </p:nvSpPr>
        <p:spPr bwMode="auto">
          <a:xfrm>
            <a:off x="2187199" y="4876800"/>
            <a:ext cx="4769603"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20.18  Ethernet over Power bridge</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48506" y="2188028"/>
            <a:ext cx="3046987" cy="2481943"/>
          </a:xfrm>
          <a:prstGeom prst="rect">
            <a:avLst/>
          </a:prstGeom>
        </p:spPr>
      </p:pic>
    </p:spTree>
    <p:extLst>
      <p:ext uri="{BB962C8B-B14F-4D97-AF65-F5344CB8AC3E}">
        <p14:creationId xmlns:p14="http://schemas.microsoft.com/office/powerpoint/2010/main" val="38902434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Structured Cabling</a:t>
            </a:r>
          </a:p>
        </p:txBody>
      </p:sp>
      <p:sp>
        <p:nvSpPr>
          <p:cNvPr id="5" name="Content Placeholder 4"/>
          <p:cNvSpPr>
            <a:spLocks noGrp="1"/>
          </p:cNvSpPr>
          <p:nvPr>
            <p:ph idx="1"/>
          </p:nvPr>
        </p:nvSpPr>
        <p:spPr/>
        <p:txBody>
          <a:bodyPr/>
          <a:lstStyle/>
          <a:p>
            <a:r>
              <a:rPr lang="en-US" dirty="0"/>
              <a:t>Standards defined by the TIA/EIA</a:t>
            </a:r>
          </a:p>
          <a:p>
            <a:r>
              <a:rPr lang="en-US" dirty="0"/>
              <a:t>Goal of structured cabling</a:t>
            </a:r>
          </a:p>
          <a:p>
            <a:pPr lvl="1"/>
            <a:r>
              <a:rPr lang="en-US" dirty="0"/>
              <a:t>To create safe, reliable infrastructure for all interconnected devices</a:t>
            </a:r>
          </a:p>
          <a:p>
            <a:r>
              <a:rPr lang="en-US" dirty="0"/>
              <a:t>Problems with running cabling across the floor</a:t>
            </a:r>
          </a:p>
          <a:p>
            <a:pPr lvl="1"/>
            <a:r>
              <a:rPr lang="en-US" dirty="0"/>
              <a:t>Creates a trip hazard</a:t>
            </a:r>
          </a:p>
          <a:p>
            <a:pPr lvl="1"/>
            <a:r>
              <a:rPr lang="en-US" dirty="0"/>
              <a:t>Damages cables over time</a:t>
            </a:r>
          </a:p>
          <a:p>
            <a:pPr lvl="1"/>
            <a:r>
              <a:rPr lang="en-US" dirty="0"/>
              <a:t>Results in electrical interference</a:t>
            </a:r>
          </a:p>
        </p:txBody>
      </p:sp>
    </p:spTree>
    <p:extLst>
      <p:ext uri="{BB962C8B-B14F-4D97-AF65-F5344CB8AC3E}">
        <p14:creationId xmlns:p14="http://schemas.microsoft.com/office/powerpoint/2010/main" val="26639730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Structured Cabling (</a:t>
            </a:r>
            <a:r>
              <a:rPr lang="en-US" i="1" dirty="0"/>
              <a:t>continued</a:t>
            </a:r>
            <a:r>
              <a:rPr lang="en-US" dirty="0"/>
              <a:t>)</a:t>
            </a:r>
          </a:p>
        </p:txBody>
      </p:sp>
      <p:sp>
        <p:nvSpPr>
          <p:cNvPr id="5" name="Content Placeholder 4"/>
          <p:cNvSpPr>
            <a:spLocks noGrp="1"/>
          </p:cNvSpPr>
          <p:nvPr>
            <p:ph idx="1"/>
          </p:nvPr>
        </p:nvSpPr>
        <p:spPr/>
        <p:txBody>
          <a:bodyPr/>
          <a:lstStyle/>
          <a:p>
            <a:r>
              <a:rPr lang="en-US" dirty="0"/>
              <a:t>Essential components of a structured cabling network</a:t>
            </a:r>
          </a:p>
          <a:p>
            <a:pPr lvl="1"/>
            <a:r>
              <a:rPr lang="en-US" dirty="0">
                <a:solidFill>
                  <a:srgbClr val="C00000"/>
                </a:solidFill>
              </a:rPr>
              <a:t>Telecommunications room</a:t>
            </a:r>
          </a:p>
          <a:p>
            <a:pPr lvl="2"/>
            <a:r>
              <a:rPr lang="en-US" dirty="0"/>
              <a:t>All cables concentrate in this area.</a:t>
            </a:r>
          </a:p>
          <a:p>
            <a:pPr lvl="1"/>
            <a:r>
              <a:rPr lang="en-US" dirty="0">
                <a:solidFill>
                  <a:srgbClr val="C00000"/>
                </a:solidFill>
              </a:rPr>
              <a:t>Horizontal cabling</a:t>
            </a:r>
          </a:p>
          <a:p>
            <a:pPr lvl="2"/>
            <a:r>
              <a:rPr lang="en-US" dirty="0"/>
              <a:t>A single piece of horizontally-installed cabling is called a </a:t>
            </a:r>
            <a:r>
              <a:rPr lang="en-US" dirty="0">
                <a:solidFill>
                  <a:srgbClr val="C00000"/>
                </a:solidFill>
              </a:rPr>
              <a:t>run</a:t>
            </a:r>
            <a:r>
              <a:rPr lang="en-US" dirty="0"/>
              <a:t>.</a:t>
            </a:r>
          </a:p>
          <a:p>
            <a:pPr lvl="1"/>
            <a:r>
              <a:rPr lang="en-US" dirty="0"/>
              <a:t>Work area</a:t>
            </a:r>
          </a:p>
          <a:p>
            <a:pPr lvl="2"/>
            <a:r>
              <a:rPr lang="en-US" dirty="0"/>
              <a:t>Office or cubicle containing a workstation and a telephone</a:t>
            </a:r>
          </a:p>
        </p:txBody>
      </p:sp>
    </p:spTree>
    <p:extLst>
      <p:ext uri="{BB962C8B-B14F-4D97-AF65-F5344CB8AC3E}">
        <p14:creationId xmlns:p14="http://schemas.microsoft.com/office/powerpoint/2010/main" val="11852274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Structured Cabling (</a:t>
            </a:r>
            <a:r>
              <a:rPr lang="en-US" i="1" dirty="0"/>
              <a:t>continued</a:t>
            </a:r>
            <a:r>
              <a:rPr lang="en-US" dirty="0"/>
              <a:t>)</a:t>
            </a:r>
          </a:p>
        </p:txBody>
      </p:sp>
      <p:sp>
        <p:nvSpPr>
          <p:cNvPr id="4" name="TextBox 5"/>
          <p:cNvSpPr txBox="1">
            <a:spLocks noChangeArrowheads="1"/>
          </p:cNvSpPr>
          <p:nvPr/>
        </p:nvSpPr>
        <p:spPr bwMode="auto">
          <a:xfrm>
            <a:off x="2400300" y="5365032"/>
            <a:ext cx="43434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20.20  Telecommunications room</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29484" y="1764792"/>
            <a:ext cx="3685032" cy="3328416"/>
          </a:xfrm>
          <a:prstGeom prst="rect">
            <a:avLst/>
          </a:prstGeom>
        </p:spPr>
      </p:pic>
    </p:spTree>
    <p:extLst>
      <p:ext uri="{BB962C8B-B14F-4D97-AF65-F5344CB8AC3E}">
        <p14:creationId xmlns:p14="http://schemas.microsoft.com/office/powerpoint/2010/main" val="336967959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Structured Cabling (</a:t>
            </a:r>
            <a:r>
              <a:rPr lang="en-US" i="1" dirty="0"/>
              <a:t>continued</a:t>
            </a:r>
            <a:r>
              <a:rPr lang="en-US" dirty="0"/>
              <a:t>)</a:t>
            </a:r>
          </a:p>
        </p:txBody>
      </p:sp>
      <p:sp>
        <p:nvSpPr>
          <p:cNvPr id="4" name="TextBox 5"/>
          <p:cNvSpPr txBox="1">
            <a:spLocks noChangeArrowheads="1"/>
          </p:cNvSpPr>
          <p:nvPr/>
        </p:nvSpPr>
        <p:spPr bwMode="auto">
          <a:xfrm>
            <a:off x="1905001" y="5288832"/>
            <a:ext cx="5333999"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20.21  Horizontal cabling and work areas</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29484" y="1926888"/>
            <a:ext cx="3685032" cy="3066288"/>
          </a:xfrm>
          <a:prstGeom prst="rect">
            <a:avLst/>
          </a:prstGeom>
        </p:spPr>
      </p:pic>
    </p:spTree>
    <p:extLst>
      <p:ext uri="{BB962C8B-B14F-4D97-AF65-F5344CB8AC3E}">
        <p14:creationId xmlns:p14="http://schemas.microsoft.com/office/powerpoint/2010/main" val="19375495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Structured Cabling (</a:t>
            </a:r>
            <a:r>
              <a:rPr lang="en-US" i="1" dirty="0"/>
              <a:t>continued</a:t>
            </a:r>
            <a:r>
              <a:rPr lang="en-US" dirty="0"/>
              <a:t>)</a:t>
            </a:r>
          </a:p>
        </p:txBody>
      </p:sp>
      <p:sp>
        <p:nvSpPr>
          <p:cNvPr id="3" name="Content Placeholder 2"/>
          <p:cNvSpPr>
            <a:spLocks noGrp="1"/>
          </p:cNvSpPr>
          <p:nvPr>
            <p:ph idx="1"/>
          </p:nvPr>
        </p:nvSpPr>
        <p:spPr/>
        <p:txBody>
          <a:bodyPr/>
          <a:lstStyle/>
          <a:p>
            <a:r>
              <a:rPr lang="en-US" dirty="0"/>
              <a:t>Horizontal cabling</a:t>
            </a:r>
          </a:p>
          <a:p>
            <a:pPr lvl="1"/>
            <a:r>
              <a:rPr lang="en-US" dirty="0"/>
              <a:t>Traverses more or less horizontally from work area to the telecommunications room</a:t>
            </a:r>
          </a:p>
          <a:p>
            <a:pPr lvl="1"/>
            <a:r>
              <a:rPr lang="en-US" dirty="0"/>
              <a:t>Cat 5e or better UTP in most networks</a:t>
            </a:r>
          </a:p>
          <a:p>
            <a:r>
              <a:rPr lang="en-US" dirty="0"/>
              <a:t>Solid core versus stranded core</a:t>
            </a:r>
          </a:p>
          <a:p>
            <a:pPr lvl="1"/>
            <a:r>
              <a:rPr lang="en-US" dirty="0">
                <a:solidFill>
                  <a:srgbClr val="C00000"/>
                </a:solidFill>
              </a:rPr>
              <a:t>Solid core </a:t>
            </a:r>
            <a:r>
              <a:rPr lang="en-US" dirty="0"/>
              <a:t>UTP uses a single solid wire.</a:t>
            </a:r>
          </a:p>
          <a:p>
            <a:pPr lvl="2"/>
            <a:r>
              <a:rPr lang="en-US" dirty="0"/>
              <a:t>Better conductor, but stiff and fragile</a:t>
            </a:r>
          </a:p>
          <a:p>
            <a:pPr lvl="2"/>
            <a:r>
              <a:rPr lang="en-US" dirty="0"/>
              <a:t>Specified by TIA for horizontal cabling</a:t>
            </a:r>
          </a:p>
          <a:p>
            <a:pPr lvl="1"/>
            <a:r>
              <a:rPr lang="en-US" dirty="0">
                <a:solidFill>
                  <a:srgbClr val="C00000"/>
                </a:solidFill>
              </a:rPr>
              <a:t>Stranded core </a:t>
            </a:r>
            <a:r>
              <a:rPr lang="en-US" dirty="0"/>
              <a:t>is characterized by each wire comprised of a bundle of tiny wire strands.</a:t>
            </a:r>
          </a:p>
          <a:p>
            <a:pPr lvl="2"/>
            <a:r>
              <a:rPr lang="en-US" dirty="0"/>
              <a:t>Stands up to handling without breaking</a:t>
            </a:r>
          </a:p>
        </p:txBody>
      </p:sp>
    </p:spTree>
    <p:extLst>
      <p:ext uri="{BB962C8B-B14F-4D97-AF65-F5344CB8AC3E}">
        <p14:creationId xmlns:p14="http://schemas.microsoft.com/office/powerpoint/2010/main" val="32886181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Horizontal Cabling (</a:t>
            </a:r>
            <a:r>
              <a:rPr lang="en-US" i="1" dirty="0"/>
              <a:t>continued</a:t>
            </a:r>
            <a:r>
              <a:rPr lang="en-US" dirty="0"/>
              <a:t>)</a:t>
            </a:r>
          </a:p>
        </p:txBody>
      </p:sp>
      <p:sp>
        <p:nvSpPr>
          <p:cNvPr id="4" name="TextBox 5"/>
          <p:cNvSpPr txBox="1">
            <a:spLocks noChangeArrowheads="1"/>
          </p:cNvSpPr>
          <p:nvPr/>
        </p:nvSpPr>
        <p:spPr bwMode="auto">
          <a:xfrm>
            <a:off x="1905001" y="4837708"/>
            <a:ext cx="5333999"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20.22  Solid and stranded core UTP</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95600" y="2362200"/>
            <a:ext cx="3352800" cy="2250051"/>
          </a:xfrm>
          <a:prstGeom prst="rect">
            <a:avLst/>
          </a:prstGeom>
        </p:spPr>
      </p:pic>
    </p:spTree>
    <p:extLst>
      <p:ext uri="{BB962C8B-B14F-4D97-AF65-F5344CB8AC3E}">
        <p14:creationId xmlns:p14="http://schemas.microsoft.com/office/powerpoint/2010/main" val="14549700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Telecommunications Room</a:t>
            </a:r>
          </a:p>
        </p:txBody>
      </p:sp>
      <p:sp>
        <p:nvSpPr>
          <p:cNvPr id="5" name="Content Placeholder 4"/>
          <p:cNvSpPr>
            <a:spLocks noGrp="1"/>
          </p:cNvSpPr>
          <p:nvPr>
            <p:ph idx="1"/>
          </p:nvPr>
        </p:nvSpPr>
        <p:spPr/>
        <p:txBody>
          <a:bodyPr/>
          <a:lstStyle/>
          <a:p>
            <a:r>
              <a:rPr lang="en-US" dirty="0"/>
              <a:t>Networks change over time.</a:t>
            </a:r>
          </a:p>
          <a:p>
            <a:pPr lvl="1"/>
            <a:r>
              <a:rPr lang="en-US" dirty="0"/>
              <a:t>Need to impose some organization</a:t>
            </a:r>
          </a:p>
          <a:p>
            <a:r>
              <a:rPr lang="en-US" dirty="0">
                <a:solidFill>
                  <a:srgbClr val="C00000"/>
                </a:solidFill>
              </a:rPr>
              <a:t>Equipment rack </a:t>
            </a:r>
            <a:r>
              <a:rPr lang="en-US" dirty="0"/>
              <a:t>provides a safe, stable platform to hold hardware components.</a:t>
            </a:r>
          </a:p>
          <a:p>
            <a:pPr lvl="1"/>
            <a:r>
              <a:rPr lang="en-US" dirty="0"/>
              <a:t>19 inches wide</a:t>
            </a:r>
          </a:p>
          <a:p>
            <a:pPr lvl="1"/>
            <a:r>
              <a:rPr lang="en-US" dirty="0"/>
              <a:t>Height varies</a:t>
            </a:r>
          </a:p>
          <a:p>
            <a:pPr lvl="2"/>
            <a:r>
              <a:rPr lang="en-US" dirty="0"/>
              <a:t>Height measurement known as a </a:t>
            </a:r>
            <a:r>
              <a:rPr lang="en-US" dirty="0">
                <a:solidFill>
                  <a:srgbClr val="C00000"/>
                </a:solidFill>
              </a:rPr>
              <a:t>U</a:t>
            </a:r>
            <a:r>
              <a:rPr lang="en-US" dirty="0"/>
              <a:t> (1.75 inches)</a:t>
            </a:r>
          </a:p>
          <a:p>
            <a:pPr lvl="2"/>
            <a:r>
              <a:rPr lang="en-US" dirty="0"/>
              <a:t>Most hardware 1U, 2U, or 4U</a:t>
            </a:r>
          </a:p>
          <a:p>
            <a:pPr lvl="1"/>
            <a:r>
              <a:rPr lang="en-US" dirty="0"/>
              <a:t>Hardware mounted with screws</a:t>
            </a:r>
          </a:p>
        </p:txBody>
      </p:sp>
    </p:spTree>
    <p:extLst>
      <p:ext uri="{BB962C8B-B14F-4D97-AF65-F5344CB8AC3E}">
        <p14:creationId xmlns:p14="http://schemas.microsoft.com/office/powerpoint/2010/main" val="35650894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en-US" dirty="0"/>
              <a:t>Roles Hosts Play in Networks (</a:t>
            </a:r>
            <a:r>
              <a:rPr lang="en-US" altLang="en-US" i="1" dirty="0"/>
              <a:t>continued</a:t>
            </a:r>
            <a:r>
              <a:rPr lang="en-US" altLang="en-US" dirty="0"/>
              <a:t>)</a:t>
            </a:r>
          </a:p>
        </p:txBody>
      </p:sp>
      <p:sp>
        <p:nvSpPr>
          <p:cNvPr id="4099" name="TextBox 4"/>
          <p:cNvSpPr txBox="1">
            <a:spLocks noChangeArrowheads="1"/>
          </p:cNvSpPr>
          <p:nvPr/>
        </p:nvSpPr>
        <p:spPr bwMode="auto">
          <a:xfrm>
            <a:off x="2350847" y="5562600"/>
            <a:ext cx="4442306"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20.1  Accessing remote computers</a:t>
            </a:r>
          </a:p>
        </p:txBody>
      </p:sp>
      <p:pic>
        <p:nvPicPr>
          <p:cNvPr id="4100" name="Picture 2" descr="F05-01.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0675" y="1537349"/>
            <a:ext cx="850265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55171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Telecommunications Room (</a:t>
            </a:r>
            <a:r>
              <a:rPr lang="en-US" i="1" dirty="0"/>
              <a:t>continued</a:t>
            </a:r>
            <a:r>
              <a:rPr lang="en-US" dirty="0"/>
              <a:t>)</a:t>
            </a:r>
          </a:p>
        </p:txBody>
      </p:sp>
      <p:sp>
        <p:nvSpPr>
          <p:cNvPr id="4" name="TextBox 5"/>
          <p:cNvSpPr txBox="1">
            <a:spLocks noChangeArrowheads="1"/>
          </p:cNvSpPr>
          <p:nvPr/>
        </p:nvSpPr>
        <p:spPr bwMode="auto">
          <a:xfrm>
            <a:off x="1905001" y="5601592"/>
            <a:ext cx="5333999"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20.24  A floor-to-ceiling rack</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43047" y="1684360"/>
            <a:ext cx="2057906" cy="3734566"/>
          </a:xfrm>
          <a:prstGeom prst="rect">
            <a:avLst/>
          </a:prstGeom>
        </p:spPr>
      </p:pic>
    </p:spTree>
    <p:extLst>
      <p:ext uri="{BB962C8B-B14F-4D97-AF65-F5344CB8AC3E}">
        <p14:creationId xmlns:p14="http://schemas.microsoft.com/office/powerpoint/2010/main" val="10367041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Telecommunications Room (</a:t>
            </a:r>
            <a:r>
              <a:rPr lang="en-US" i="1" dirty="0"/>
              <a:t>continued</a:t>
            </a:r>
            <a:r>
              <a:rPr lang="en-US" dirty="0"/>
              <a:t>)</a:t>
            </a:r>
          </a:p>
        </p:txBody>
      </p:sp>
      <p:sp>
        <p:nvSpPr>
          <p:cNvPr id="4" name="TextBox 5"/>
          <p:cNvSpPr txBox="1">
            <a:spLocks noChangeArrowheads="1"/>
          </p:cNvSpPr>
          <p:nvPr/>
        </p:nvSpPr>
        <p:spPr bwMode="auto">
          <a:xfrm>
            <a:off x="1905001" y="4450632"/>
            <a:ext cx="5333999"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20.25  A rack-mounted UPS</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85256" y="3056860"/>
            <a:ext cx="5573489" cy="1134140"/>
          </a:xfrm>
          <a:prstGeom prst="rect">
            <a:avLst/>
          </a:prstGeom>
        </p:spPr>
      </p:pic>
    </p:spTree>
    <p:extLst>
      <p:ext uri="{BB962C8B-B14F-4D97-AF65-F5344CB8AC3E}">
        <p14:creationId xmlns:p14="http://schemas.microsoft.com/office/powerpoint/2010/main" val="33527097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Telecommunications Room (</a:t>
            </a:r>
            <a:r>
              <a:rPr lang="en-US" i="1" dirty="0"/>
              <a:t>continued</a:t>
            </a:r>
            <a:r>
              <a:rPr lang="en-US" dirty="0"/>
              <a:t>)</a:t>
            </a:r>
          </a:p>
        </p:txBody>
      </p:sp>
      <p:sp>
        <p:nvSpPr>
          <p:cNvPr id="5" name="Content Placeholder 4"/>
          <p:cNvSpPr>
            <a:spLocks noGrp="1"/>
          </p:cNvSpPr>
          <p:nvPr>
            <p:ph idx="1"/>
          </p:nvPr>
        </p:nvSpPr>
        <p:spPr/>
        <p:txBody>
          <a:bodyPr/>
          <a:lstStyle/>
          <a:p>
            <a:r>
              <a:rPr lang="en-US" dirty="0">
                <a:solidFill>
                  <a:srgbClr val="C00000"/>
                </a:solidFill>
              </a:rPr>
              <a:t>Patch panel</a:t>
            </a:r>
          </a:p>
          <a:p>
            <a:pPr lvl="1"/>
            <a:r>
              <a:rPr lang="en-US" dirty="0"/>
              <a:t>Box with female connectors (ports) in front and permanent connections in the back</a:t>
            </a:r>
          </a:p>
          <a:p>
            <a:pPr lvl="2"/>
            <a:r>
              <a:rPr lang="en-US" dirty="0"/>
              <a:t>Horizontal cables connect in back.</a:t>
            </a:r>
          </a:p>
          <a:p>
            <a:r>
              <a:rPr lang="en-US" dirty="0">
                <a:solidFill>
                  <a:srgbClr val="C00000"/>
                </a:solidFill>
              </a:rPr>
              <a:t>110 block</a:t>
            </a:r>
          </a:p>
          <a:p>
            <a:pPr lvl="1"/>
            <a:r>
              <a:rPr lang="en-US" dirty="0"/>
              <a:t>Special type of connector used on the most common type of patch panel</a:t>
            </a:r>
          </a:p>
          <a:p>
            <a:pPr lvl="2"/>
            <a:r>
              <a:rPr lang="en-US" dirty="0"/>
              <a:t>UTP connects using a </a:t>
            </a:r>
            <a:r>
              <a:rPr lang="en-US" dirty="0">
                <a:solidFill>
                  <a:srgbClr val="C00000"/>
                </a:solidFill>
              </a:rPr>
              <a:t>punchdown tool</a:t>
            </a:r>
            <a:r>
              <a:rPr lang="en-US" dirty="0"/>
              <a:t>.</a:t>
            </a:r>
          </a:p>
        </p:txBody>
      </p:sp>
    </p:spTree>
    <p:extLst>
      <p:ext uri="{BB962C8B-B14F-4D97-AF65-F5344CB8AC3E}">
        <p14:creationId xmlns:p14="http://schemas.microsoft.com/office/powerpoint/2010/main" val="20832031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Telecommunications Room (</a:t>
            </a:r>
            <a:r>
              <a:rPr lang="en-US" i="1" dirty="0"/>
              <a:t>continued</a:t>
            </a:r>
            <a:r>
              <a:rPr lang="en-US" dirty="0"/>
              <a:t>)</a:t>
            </a:r>
          </a:p>
        </p:txBody>
      </p:sp>
      <p:sp>
        <p:nvSpPr>
          <p:cNvPr id="4" name="TextBox 5"/>
          <p:cNvSpPr txBox="1">
            <a:spLocks noChangeArrowheads="1"/>
          </p:cNvSpPr>
          <p:nvPr/>
        </p:nvSpPr>
        <p:spPr bwMode="auto">
          <a:xfrm>
            <a:off x="1905001" y="4738577"/>
            <a:ext cx="5333999"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20.26  Typical patch panels</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86789" y="2362200"/>
            <a:ext cx="5170422" cy="2223977"/>
          </a:xfrm>
          <a:prstGeom prst="rect">
            <a:avLst/>
          </a:prstGeom>
        </p:spPr>
      </p:pic>
    </p:spTree>
    <p:extLst>
      <p:ext uri="{BB962C8B-B14F-4D97-AF65-F5344CB8AC3E}">
        <p14:creationId xmlns:p14="http://schemas.microsoft.com/office/powerpoint/2010/main" val="378765300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Telecommunications Room (</a:t>
            </a:r>
            <a:r>
              <a:rPr lang="en-US" i="1" dirty="0"/>
              <a:t>continued</a:t>
            </a:r>
            <a:r>
              <a:rPr lang="en-US" dirty="0"/>
              <a:t>)</a:t>
            </a:r>
          </a:p>
        </p:txBody>
      </p:sp>
      <p:sp>
        <p:nvSpPr>
          <p:cNvPr id="4" name="TextBox 5"/>
          <p:cNvSpPr txBox="1">
            <a:spLocks noChangeArrowheads="1"/>
          </p:cNvSpPr>
          <p:nvPr/>
        </p:nvSpPr>
        <p:spPr bwMode="auto">
          <a:xfrm>
            <a:off x="762000" y="4800600"/>
            <a:ext cx="33528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20.27  Punchdown tool</a:t>
            </a:r>
          </a:p>
        </p:txBody>
      </p:sp>
      <p:sp>
        <p:nvSpPr>
          <p:cNvPr id="6" name="TextBox 5"/>
          <p:cNvSpPr txBox="1">
            <a:spLocks noChangeArrowheads="1"/>
          </p:cNvSpPr>
          <p:nvPr/>
        </p:nvSpPr>
        <p:spPr bwMode="auto">
          <a:xfrm>
            <a:off x="5105400" y="4868352"/>
            <a:ext cx="3200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lnSpc>
                <a:spcPct val="100000"/>
              </a:lnSpc>
            </a:pPr>
            <a:r>
              <a:rPr lang="en-US" altLang="en-US" dirty="0"/>
              <a:t>Figure 20.28  Punching down a 110 block</a:t>
            </a: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97179" y="2680164"/>
            <a:ext cx="2682443" cy="1968542"/>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85894" y="2209293"/>
            <a:ext cx="2439413" cy="2439413"/>
          </a:xfrm>
          <a:prstGeom prst="rect">
            <a:avLst/>
          </a:prstGeom>
        </p:spPr>
      </p:pic>
    </p:spTree>
    <p:extLst>
      <p:ext uri="{BB962C8B-B14F-4D97-AF65-F5344CB8AC3E}">
        <p14:creationId xmlns:p14="http://schemas.microsoft.com/office/powerpoint/2010/main" val="60862342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Telecommunications Room (</a:t>
            </a:r>
            <a:r>
              <a:rPr lang="en-US" i="1" dirty="0"/>
              <a:t>continued</a:t>
            </a:r>
            <a:r>
              <a:rPr lang="en-US" dirty="0"/>
              <a:t>)</a:t>
            </a:r>
          </a:p>
        </p:txBody>
      </p:sp>
      <p:sp>
        <p:nvSpPr>
          <p:cNvPr id="4" name="TextBox 5"/>
          <p:cNvSpPr txBox="1">
            <a:spLocks noChangeArrowheads="1"/>
          </p:cNvSpPr>
          <p:nvPr/>
        </p:nvSpPr>
        <p:spPr bwMode="auto">
          <a:xfrm>
            <a:off x="1143000" y="4648200"/>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lnSpc>
                <a:spcPct val="100000"/>
              </a:lnSpc>
            </a:pPr>
            <a:r>
              <a:rPr lang="en-US" altLang="en-US" dirty="0"/>
              <a:t>Figure 20.29  Typical patch panels with labels</a:t>
            </a:r>
          </a:p>
        </p:txBody>
      </p:sp>
      <p:sp>
        <p:nvSpPr>
          <p:cNvPr id="6" name="TextBox 5"/>
          <p:cNvSpPr txBox="1">
            <a:spLocks noChangeArrowheads="1"/>
          </p:cNvSpPr>
          <p:nvPr/>
        </p:nvSpPr>
        <p:spPr bwMode="auto">
          <a:xfrm>
            <a:off x="5105400" y="4648200"/>
            <a:ext cx="2743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lnSpc>
                <a:spcPct val="100000"/>
              </a:lnSpc>
            </a:pPr>
            <a:r>
              <a:rPr lang="en-US" altLang="en-US" dirty="0"/>
              <a:t>Figure 20.30  CAT level on patch panel</a:t>
            </a: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33247" y="2282201"/>
            <a:ext cx="2591306" cy="2293595"/>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67157" y="2447765"/>
            <a:ext cx="1819686" cy="1962466"/>
          </a:xfrm>
          <a:prstGeom prst="rect">
            <a:avLst/>
          </a:prstGeom>
        </p:spPr>
      </p:pic>
    </p:spTree>
    <p:extLst>
      <p:ext uri="{BB962C8B-B14F-4D97-AF65-F5344CB8AC3E}">
        <p14:creationId xmlns:p14="http://schemas.microsoft.com/office/powerpoint/2010/main" val="17425256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Telecommunications Room (</a:t>
            </a:r>
            <a:r>
              <a:rPr lang="en-US" i="1" dirty="0"/>
              <a:t>continued</a:t>
            </a:r>
            <a:r>
              <a:rPr lang="en-US" dirty="0"/>
              <a:t>)</a:t>
            </a:r>
          </a:p>
        </p:txBody>
      </p:sp>
      <p:sp>
        <p:nvSpPr>
          <p:cNvPr id="5" name="Content Placeholder 4"/>
          <p:cNvSpPr>
            <a:spLocks noGrp="1"/>
          </p:cNvSpPr>
          <p:nvPr>
            <p:ph idx="1"/>
          </p:nvPr>
        </p:nvSpPr>
        <p:spPr/>
        <p:txBody>
          <a:bodyPr/>
          <a:lstStyle/>
          <a:p>
            <a:r>
              <a:rPr lang="en-US" dirty="0"/>
              <a:t>Label your patch panels.</a:t>
            </a:r>
          </a:p>
          <a:p>
            <a:pPr lvl="1"/>
            <a:r>
              <a:rPr lang="en-US" dirty="0"/>
              <a:t>Use own internal code</a:t>
            </a:r>
          </a:p>
          <a:p>
            <a:pPr lvl="1"/>
            <a:r>
              <a:rPr lang="en-US" dirty="0"/>
              <a:t>Can use TIA/EIA 606 labeling methodology</a:t>
            </a:r>
          </a:p>
          <a:p>
            <a:r>
              <a:rPr lang="en-US" dirty="0"/>
              <a:t>Patch panels come with CAT ratings.</a:t>
            </a:r>
          </a:p>
          <a:p>
            <a:r>
              <a:rPr lang="en-US" dirty="0">
                <a:solidFill>
                  <a:srgbClr val="C00000"/>
                </a:solidFill>
              </a:rPr>
              <a:t>Patch cables </a:t>
            </a:r>
            <a:r>
              <a:rPr lang="en-US" dirty="0">
                <a:solidFill>
                  <a:schemeClr val="tx1"/>
                </a:solidFill>
              </a:rPr>
              <a:t>are short cables that connect the ports to the switch.</a:t>
            </a:r>
          </a:p>
          <a:p>
            <a:pPr lvl="1"/>
            <a:r>
              <a:rPr lang="en-US" dirty="0"/>
              <a:t>Typically two to five feet long</a:t>
            </a:r>
          </a:p>
          <a:p>
            <a:pPr lvl="1"/>
            <a:r>
              <a:rPr lang="en-US" dirty="0"/>
              <a:t>Use stranded cable</a:t>
            </a:r>
          </a:p>
        </p:txBody>
      </p:sp>
    </p:spTree>
    <p:extLst>
      <p:ext uri="{BB962C8B-B14F-4D97-AF65-F5344CB8AC3E}">
        <p14:creationId xmlns:p14="http://schemas.microsoft.com/office/powerpoint/2010/main" val="245711426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Telecommunications Room (</a:t>
            </a:r>
            <a:r>
              <a:rPr lang="en-US" i="1" dirty="0"/>
              <a:t>continued</a:t>
            </a:r>
            <a:r>
              <a:rPr lang="en-US" dirty="0"/>
              <a:t>)</a:t>
            </a:r>
          </a:p>
        </p:txBody>
      </p:sp>
      <p:sp>
        <p:nvSpPr>
          <p:cNvPr id="5" name="Content Placeholder 4"/>
          <p:cNvSpPr>
            <a:spLocks noGrp="1"/>
          </p:cNvSpPr>
          <p:nvPr>
            <p:ph idx="1"/>
          </p:nvPr>
        </p:nvSpPr>
        <p:spPr/>
        <p:txBody>
          <a:bodyPr/>
          <a:lstStyle/>
          <a:p>
            <a:r>
              <a:rPr lang="en-US" dirty="0"/>
              <a:t>Can purchase premade patch cables or make your own</a:t>
            </a:r>
          </a:p>
          <a:p>
            <a:r>
              <a:rPr lang="en-US" dirty="0"/>
              <a:t>Rolling your own patch cables</a:t>
            </a:r>
          </a:p>
          <a:p>
            <a:pPr lvl="1"/>
            <a:r>
              <a:rPr lang="en-US" dirty="0"/>
              <a:t>Use stranded cable that matches CAT level of horizontal cabling.</a:t>
            </a:r>
          </a:p>
          <a:p>
            <a:pPr lvl="1"/>
            <a:r>
              <a:rPr lang="en-US" dirty="0"/>
              <a:t>Tools: RJ-45 crimper and wire snips</a:t>
            </a:r>
          </a:p>
        </p:txBody>
      </p:sp>
    </p:spTree>
    <p:extLst>
      <p:ext uri="{BB962C8B-B14F-4D97-AF65-F5344CB8AC3E}">
        <p14:creationId xmlns:p14="http://schemas.microsoft.com/office/powerpoint/2010/main" val="87490910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Telecommunications Room (</a:t>
            </a:r>
            <a:r>
              <a:rPr lang="en-US" i="1" dirty="0"/>
              <a:t>continued</a:t>
            </a:r>
            <a:r>
              <a:rPr lang="en-US" dirty="0"/>
              <a:t>)</a:t>
            </a:r>
          </a:p>
        </p:txBody>
      </p:sp>
      <p:sp>
        <p:nvSpPr>
          <p:cNvPr id="3" name="TextBox 5"/>
          <p:cNvSpPr txBox="1">
            <a:spLocks noChangeArrowheads="1"/>
          </p:cNvSpPr>
          <p:nvPr/>
        </p:nvSpPr>
        <p:spPr bwMode="auto">
          <a:xfrm>
            <a:off x="1087583" y="4648200"/>
            <a:ext cx="2438399"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20.31  Typical patch cable</a:t>
            </a:r>
          </a:p>
        </p:txBody>
      </p:sp>
      <p:sp>
        <p:nvSpPr>
          <p:cNvPr id="4" name="TextBox 5"/>
          <p:cNvSpPr txBox="1">
            <a:spLocks noChangeArrowheads="1"/>
          </p:cNvSpPr>
          <p:nvPr/>
        </p:nvSpPr>
        <p:spPr bwMode="auto">
          <a:xfrm>
            <a:off x="5039338" y="4648200"/>
            <a:ext cx="3037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lnSpc>
                <a:spcPct val="100000"/>
              </a:lnSpc>
            </a:pPr>
            <a:r>
              <a:rPr lang="en-US" altLang="en-US" dirty="0"/>
              <a:t>Figure 20.32  Crimper and snips</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62616" y="2057400"/>
            <a:ext cx="2591306" cy="2405996"/>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63023" y="2444729"/>
            <a:ext cx="2287519" cy="1968542"/>
          </a:xfrm>
          <a:prstGeom prst="rect">
            <a:avLst/>
          </a:prstGeom>
        </p:spPr>
      </p:pic>
    </p:spTree>
    <p:extLst>
      <p:ext uri="{BB962C8B-B14F-4D97-AF65-F5344CB8AC3E}">
        <p14:creationId xmlns:p14="http://schemas.microsoft.com/office/powerpoint/2010/main" val="260925310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Telecommunications Room (</a:t>
            </a:r>
            <a:r>
              <a:rPr lang="en-US" i="1" dirty="0"/>
              <a:t>continued</a:t>
            </a:r>
            <a:r>
              <a:rPr lang="en-US" dirty="0"/>
              <a:t>)</a:t>
            </a:r>
          </a:p>
        </p:txBody>
      </p:sp>
      <p:sp>
        <p:nvSpPr>
          <p:cNvPr id="3" name="Content Placeholder 2"/>
          <p:cNvSpPr>
            <a:spLocks noGrp="1"/>
          </p:cNvSpPr>
          <p:nvPr>
            <p:ph idx="1"/>
          </p:nvPr>
        </p:nvSpPr>
        <p:spPr/>
        <p:txBody>
          <a:bodyPr/>
          <a:lstStyle/>
          <a:p>
            <a:r>
              <a:rPr lang="en-US" dirty="0"/>
              <a:t>Steps for properly crimping an RJ-45 onto a UTP cable</a:t>
            </a:r>
          </a:p>
          <a:p>
            <a:pPr lvl="1"/>
            <a:r>
              <a:rPr lang="en-US" dirty="0"/>
              <a:t>Cut the cable square.</a:t>
            </a:r>
          </a:p>
          <a:p>
            <a:pPr lvl="1"/>
            <a:r>
              <a:rPr lang="en-US" dirty="0"/>
              <a:t>Strip off one-half inch of plastic jacket from end of cable.</a:t>
            </a:r>
          </a:p>
          <a:p>
            <a:pPr lvl="1"/>
            <a:r>
              <a:rPr lang="en-US" dirty="0"/>
              <a:t>Insert each individual wire into the correct location according to either TIA/EIA 568A or B.</a:t>
            </a:r>
          </a:p>
          <a:p>
            <a:pPr lvl="1"/>
            <a:r>
              <a:rPr lang="en-US" dirty="0"/>
              <a:t>Insert the crimp into the crimper and press.</a:t>
            </a:r>
          </a:p>
          <a:p>
            <a:pPr lvl="1"/>
            <a:r>
              <a:rPr lang="en-US" dirty="0"/>
              <a:t>Add a boot.</a:t>
            </a:r>
          </a:p>
          <a:p>
            <a:pPr lvl="1"/>
            <a:r>
              <a:rPr lang="en-US" dirty="0"/>
              <a:t>Test it using a </a:t>
            </a:r>
            <a:r>
              <a:rPr lang="en-US" dirty="0">
                <a:solidFill>
                  <a:srgbClr val="C00000"/>
                </a:solidFill>
              </a:rPr>
              <a:t>cable tester</a:t>
            </a:r>
            <a:r>
              <a:rPr lang="en-US" dirty="0"/>
              <a:t>.</a:t>
            </a:r>
          </a:p>
        </p:txBody>
      </p:sp>
    </p:spTree>
    <p:extLst>
      <p:ext uri="{BB962C8B-B14F-4D97-AF65-F5344CB8AC3E}">
        <p14:creationId xmlns:p14="http://schemas.microsoft.com/office/powerpoint/2010/main" val="31819632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dirty="0"/>
              <a:t>Roles Hosts Play in Networks (</a:t>
            </a:r>
            <a:r>
              <a:rPr lang="en-US" altLang="en-US" i="1" dirty="0"/>
              <a:t>continued</a:t>
            </a:r>
            <a:r>
              <a:rPr lang="en-US" altLang="en-US" dirty="0"/>
              <a:t>)</a:t>
            </a:r>
          </a:p>
        </p:txBody>
      </p:sp>
      <p:sp>
        <p:nvSpPr>
          <p:cNvPr id="5123" name="TextBox 4"/>
          <p:cNvSpPr txBox="1">
            <a:spLocks noChangeArrowheads="1"/>
          </p:cNvSpPr>
          <p:nvPr/>
        </p:nvSpPr>
        <p:spPr bwMode="auto">
          <a:xfrm>
            <a:off x="2660708" y="5172456"/>
            <a:ext cx="3822585"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20.2  Accessing a Web page</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64308" y="1981200"/>
            <a:ext cx="4215384" cy="3028444"/>
          </a:xfrm>
          <a:prstGeom prst="rect">
            <a:avLst/>
          </a:prstGeom>
        </p:spPr>
      </p:pic>
    </p:spTree>
    <p:extLst>
      <p:ext uri="{BB962C8B-B14F-4D97-AF65-F5344CB8AC3E}">
        <p14:creationId xmlns:p14="http://schemas.microsoft.com/office/powerpoint/2010/main" val="239136907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Telecommunications Room (</a:t>
            </a:r>
            <a:r>
              <a:rPr lang="en-US" i="1" dirty="0"/>
              <a:t>continued</a:t>
            </a:r>
            <a:r>
              <a:rPr lang="en-US" dirty="0"/>
              <a:t>)</a:t>
            </a:r>
          </a:p>
        </p:txBody>
      </p:sp>
      <p:sp>
        <p:nvSpPr>
          <p:cNvPr id="4" name="TextBox 5"/>
          <p:cNvSpPr txBox="1">
            <a:spLocks noChangeArrowheads="1"/>
          </p:cNvSpPr>
          <p:nvPr/>
        </p:nvSpPr>
        <p:spPr bwMode="auto">
          <a:xfrm>
            <a:off x="1184310" y="4648200"/>
            <a:ext cx="2507674"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20.33  Properly stripped cable</a:t>
            </a:r>
          </a:p>
        </p:txBody>
      </p:sp>
      <p:sp>
        <p:nvSpPr>
          <p:cNvPr id="6" name="TextBox 5"/>
          <p:cNvSpPr txBox="1">
            <a:spLocks noChangeArrowheads="1"/>
          </p:cNvSpPr>
          <p:nvPr/>
        </p:nvSpPr>
        <p:spPr bwMode="auto">
          <a:xfrm>
            <a:off x="5181600" y="4648200"/>
            <a:ext cx="2781300"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20.34  Inserting the individual strands</a:t>
            </a: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42494" y="2343761"/>
            <a:ext cx="2591306" cy="2120436"/>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76597" y="2513882"/>
            <a:ext cx="2591306" cy="1950315"/>
          </a:xfrm>
          <a:prstGeom prst="rect">
            <a:avLst/>
          </a:prstGeom>
        </p:spPr>
      </p:pic>
    </p:spTree>
    <p:extLst>
      <p:ext uri="{BB962C8B-B14F-4D97-AF65-F5344CB8AC3E}">
        <p14:creationId xmlns:p14="http://schemas.microsoft.com/office/powerpoint/2010/main" val="100396241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Telecommunications Room (</a:t>
            </a:r>
            <a:r>
              <a:rPr lang="en-US" i="1" dirty="0"/>
              <a:t>continued</a:t>
            </a:r>
            <a:r>
              <a:rPr lang="en-US" dirty="0"/>
              <a:t>)</a:t>
            </a:r>
          </a:p>
        </p:txBody>
      </p:sp>
      <p:sp>
        <p:nvSpPr>
          <p:cNvPr id="4" name="TextBox 5"/>
          <p:cNvSpPr txBox="1">
            <a:spLocks noChangeArrowheads="1"/>
          </p:cNvSpPr>
          <p:nvPr/>
        </p:nvSpPr>
        <p:spPr bwMode="auto">
          <a:xfrm>
            <a:off x="1257047" y="4742424"/>
            <a:ext cx="2514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lnSpc>
                <a:spcPct val="100000"/>
              </a:lnSpc>
            </a:pPr>
            <a:r>
              <a:rPr lang="en-US" altLang="en-US" dirty="0"/>
              <a:t>Figure 20.35 Crimping the cable</a:t>
            </a:r>
          </a:p>
        </p:txBody>
      </p:sp>
      <p:sp>
        <p:nvSpPr>
          <p:cNvPr id="6" name="TextBox 5"/>
          <p:cNvSpPr txBox="1">
            <a:spLocks noChangeArrowheads="1"/>
          </p:cNvSpPr>
          <p:nvPr/>
        </p:nvSpPr>
        <p:spPr bwMode="auto">
          <a:xfrm>
            <a:off x="5352797" y="4763869"/>
            <a:ext cx="25527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lnSpc>
                <a:spcPct val="100000"/>
              </a:lnSpc>
            </a:pPr>
            <a:r>
              <a:rPr lang="en-US" altLang="en-US" dirty="0"/>
              <a:t>Figure 20.36 Properly crimped cable</a:t>
            </a: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18694" y="2245007"/>
            <a:ext cx="2591306" cy="2345239"/>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33494" y="2296651"/>
            <a:ext cx="2591306" cy="2293595"/>
          </a:xfrm>
          <a:prstGeom prst="rect">
            <a:avLst/>
          </a:prstGeom>
        </p:spPr>
      </p:pic>
    </p:spTree>
    <p:extLst>
      <p:ext uri="{BB962C8B-B14F-4D97-AF65-F5344CB8AC3E}">
        <p14:creationId xmlns:p14="http://schemas.microsoft.com/office/powerpoint/2010/main" val="351535075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Telecommunications Room (</a:t>
            </a:r>
            <a:r>
              <a:rPr lang="en-US" i="1" dirty="0"/>
              <a:t>continued</a:t>
            </a:r>
            <a:r>
              <a:rPr lang="en-US" dirty="0"/>
              <a:t>)</a:t>
            </a:r>
          </a:p>
        </p:txBody>
      </p:sp>
      <p:sp>
        <p:nvSpPr>
          <p:cNvPr id="4" name="TextBox 5"/>
          <p:cNvSpPr txBox="1">
            <a:spLocks noChangeArrowheads="1"/>
          </p:cNvSpPr>
          <p:nvPr/>
        </p:nvSpPr>
        <p:spPr bwMode="auto">
          <a:xfrm>
            <a:off x="914400" y="4876800"/>
            <a:ext cx="30480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20.37  Adding a boot</a:t>
            </a:r>
          </a:p>
        </p:txBody>
      </p:sp>
      <p:sp>
        <p:nvSpPr>
          <p:cNvPr id="6" name="TextBox 5"/>
          <p:cNvSpPr txBox="1">
            <a:spLocks noChangeArrowheads="1"/>
          </p:cNvSpPr>
          <p:nvPr/>
        </p:nvSpPr>
        <p:spPr bwMode="auto">
          <a:xfrm>
            <a:off x="4953000" y="4898245"/>
            <a:ext cx="30480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20.38  Typical tester</a:t>
            </a: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42747" y="2212330"/>
            <a:ext cx="2591306" cy="2433337"/>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53507" y="2388527"/>
            <a:ext cx="3046987" cy="2257140"/>
          </a:xfrm>
          <a:prstGeom prst="rect">
            <a:avLst/>
          </a:prstGeom>
        </p:spPr>
      </p:pic>
    </p:spTree>
    <p:extLst>
      <p:ext uri="{BB962C8B-B14F-4D97-AF65-F5344CB8AC3E}">
        <p14:creationId xmlns:p14="http://schemas.microsoft.com/office/powerpoint/2010/main" val="115466008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Work Area</a:t>
            </a:r>
          </a:p>
        </p:txBody>
      </p:sp>
      <p:sp>
        <p:nvSpPr>
          <p:cNvPr id="3" name="Content Placeholder 2"/>
          <p:cNvSpPr>
            <a:spLocks noGrp="1"/>
          </p:cNvSpPr>
          <p:nvPr>
            <p:ph idx="1"/>
          </p:nvPr>
        </p:nvSpPr>
        <p:spPr/>
        <p:txBody>
          <a:bodyPr/>
          <a:lstStyle/>
          <a:p>
            <a:r>
              <a:rPr lang="en-US" dirty="0"/>
              <a:t>Work area is a wall outlet.</a:t>
            </a:r>
          </a:p>
          <a:p>
            <a:pPr lvl="1"/>
            <a:r>
              <a:rPr lang="en-US" dirty="0"/>
              <a:t>Termination point for horizontal network cables</a:t>
            </a:r>
          </a:p>
          <a:p>
            <a:pPr lvl="1"/>
            <a:r>
              <a:rPr lang="en-US" dirty="0"/>
              <a:t>One or two female jacks to accept the cable</a:t>
            </a:r>
          </a:p>
          <a:p>
            <a:pPr lvl="1"/>
            <a:r>
              <a:rPr lang="en-US" dirty="0"/>
              <a:t>Mounting bracket and faceplate</a:t>
            </a:r>
          </a:p>
          <a:p>
            <a:r>
              <a:rPr lang="en-US" dirty="0"/>
              <a:t>Workstation connects to wall outlet using a patch cable.</a:t>
            </a:r>
          </a:p>
          <a:p>
            <a:r>
              <a:rPr lang="en-US" dirty="0"/>
              <a:t>Female RJ-45 jacks in wall outlets have CAT ratings.</a:t>
            </a:r>
          </a:p>
          <a:p>
            <a:pPr lvl="1"/>
            <a:r>
              <a:rPr lang="en-US" dirty="0"/>
              <a:t>Match network cabling CAT rating</a:t>
            </a:r>
          </a:p>
        </p:txBody>
      </p:sp>
    </p:spTree>
    <p:extLst>
      <p:ext uri="{BB962C8B-B14F-4D97-AF65-F5344CB8AC3E}">
        <p14:creationId xmlns:p14="http://schemas.microsoft.com/office/powerpoint/2010/main" val="118262077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Work Area (</a:t>
            </a:r>
            <a:r>
              <a:rPr lang="en-US" i="1" dirty="0"/>
              <a:t>continued</a:t>
            </a:r>
            <a:r>
              <a:rPr lang="en-US" dirty="0"/>
              <a:t>)</a:t>
            </a:r>
          </a:p>
        </p:txBody>
      </p:sp>
      <p:sp>
        <p:nvSpPr>
          <p:cNvPr id="4" name="TextBox 5"/>
          <p:cNvSpPr txBox="1">
            <a:spLocks noChangeArrowheads="1"/>
          </p:cNvSpPr>
          <p:nvPr/>
        </p:nvSpPr>
        <p:spPr bwMode="auto">
          <a:xfrm>
            <a:off x="2482754" y="5181600"/>
            <a:ext cx="4178493"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20.39  Typical work area outlet</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51587" y="2057400"/>
            <a:ext cx="2040826" cy="2971800"/>
          </a:xfrm>
          <a:prstGeom prst="rect">
            <a:avLst/>
          </a:prstGeom>
        </p:spPr>
      </p:pic>
    </p:spTree>
    <p:extLst>
      <p:ext uri="{BB962C8B-B14F-4D97-AF65-F5344CB8AC3E}">
        <p14:creationId xmlns:p14="http://schemas.microsoft.com/office/powerpoint/2010/main" val="150551847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Work Area (</a:t>
            </a:r>
            <a:r>
              <a:rPr lang="en-US" i="1" dirty="0"/>
              <a:t>continued</a:t>
            </a:r>
            <a:r>
              <a:rPr lang="en-US" dirty="0"/>
              <a:t>)</a:t>
            </a:r>
          </a:p>
        </p:txBody>
      </p:sp>
      <p:sp>
        <p:nvSpPr>
          <p:cNvPr id="4" name="TextBox 5"/>
          <p:cNvSpPr txBox="1">
            <a:spLocks noChangeArrowheads="1"/>
          </p:cNvSpPr>
          <p:nvPr/>
        </p:nvSpPr>
        <p:spPr bwMode="auto">
          <a:xfrm>
            <a:off x="2209800" y="5136432"/>
            <a:ext cx="49530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20.40  Punching down a modular jack</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43200" y="2017042"/>
            <a:ext cx="3657600" cy="2885980"/>
          </a:xfrm>
          <a:prstGeom prst="rect">
            <a:avLst/>
          </a:prstGeom>
        </p:spPr>
      </p:pic>
    </p:spTree>
    <p:extLst>
      <p:ext uri="{BB962C8B-B14F-4D97-AF65-F5344CB8AC3E}">
        <p14:creationId xmlns:p14="http://schemas.microsoft.com/office/powerpoint/2010/main" val="354400085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Going Wide</a:t>
            </a:r>
          </a:p>
        </p:txBody>
      </p:sp>
      <p:sp>
        <p:nvSpPr>
          <p:cNvPr id="3" name="Content Placeholder 2"/>
          <p:cNvSpPr>
            <a:spLocks noGrp="1"/>
          </p:cNvSpPr>
          <p:nvPr>
            <p:ph idx="1"/>
          </p:nvPr>
        </p:nvSpPr>
        <p:spPr/>
        <p:txBody>
          <a:bodyPr/>
          <a:lstStyle/>
          <a:p>
            <a:r>
              <a:rPr lang="en-US" dirty="0">
                <a:solidFill>
                  <a:srgbClr val="C00000"/>
                </a:solidFill>
              </a:rPr>
              <a:t>Wide area network </a:t>
            </a:r>
            <a:r>
              <a:rPr lang="en-US" dirty="0"/>
              <a:t>(</a:t>
            </a:r>
            <a:r>
              <a:rPr lang="en-US" dirty="0">
                <a:solidFill>
                  <a:srgbClr val="C00000"/>
                </a:solidFill>
              </a:rPr>
              <a:t>WAN</a:t>
            </a:r>
            <a:r>
              <a:rPr lang="en-US" dirty="0"/>
              <a:t>)</a:t>
            </a:r>
          </a:p>
          <a:p>
            <a:pPr lvl="1"/>
            <a:r>
              <a:rPr lang="en-US" dirty="0"/>
              <a:t>Widespread group of computers connected using long-distance technologies</a:t>
            </a:r>
          </a:p>
          <a:p>
            <a:r>
              <a:rPr lang="en-US" dirty="0">
                <a:solidFill>
                  <a:srgbClr val="C00000"/>
                </a:solidFill>
              </a:rPr>
              <a:t>Router</a:t>
            </a:r>
          </a:p>
          <a:p>
            <a:pPr lvl="1"/>
            <a:r>
              <a:rPr lang="en-US" dirty="0"/>
              <a:t>A router connects LANs into a WAN.</a:t>
            </a:r>
          </a:p>
          <a:p>
            <a:pPr lvl="2"/>
            <a:r>
              <a:rPr lang="en-US" dirty="0"/>
              <a:t>Sorts the frames and sends them to the proper LAN</a:t>
            </a:r>
          </a:p>
          <a:p>
            <a:pPr lvl="1"/>
            <a:r>
              <a:rPr lang="en-US" dirty="0"/>
              <a:t>Routers destroy any incoming broadcast frames.</a:t>
            </a:r>
          </a:p>
          <a:p>
            <a:pPr lvl="1"/>
            <a:r>
              <a:rPr lang="en-US" dirty="0"/>
              <a:t>Going beyond a LAN requires a network protocol, typically TCP/IP.</a:t>
            </a:r>
          </a:p>
        </p:txBody>
      </p:sp>
    </p:spTree>
    <p:extLst>
      <p:ext uri="{BB962C8B-B14F-4D97-AF65-F5344CB8AC3E}">
        <p14:creationId xmlns:p14="http://schemas.microsoft.com/office/powerpoint/2010/main" val="34552687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dirty="0"/>
              <a:t>Roles Hosts Play in Networks (</a:t>
            </a:r>
            <a:r>
              <a:rPr lang="en-US" altLang="en-US" i="1" dirty="0"/>
              <a:t>continued</a:t>
            </a:r>
            <a:r>
              <a:rPr lang="en-US" altLang="en-US" dirty="0"/>
              <a:t>)</a:t>
            </a:r>
          </a:p>
        </p:txBody>
      </p:sp>
      <p:sp>
        <p:nvSpPr>
          <p:cNvPr id="5123" name="TextBox 4"/>
          <p:cNvSpPr txBox="1">
            <a:spLocks noChangeArrowheads="1"/>
          </p:cNvSpPr>
          <p:nvPr/>
        </p:nvSpPr>
        <p:spPr bwMode="auto">
          <a:xfrm>
            <a:off x="2444751" y="5334000"/>
            <a:ext cx="4254498"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20.3  Accessing a YouTube page</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6210" y="1828800"/>
            <a:ext cx="6091580" cy="3313176"/>
          </a:xfrm>
          <a:prstGeom prst="rect">
            <a:avLst/>
          </a:prstGeom>
        </p:spPr>
      </p:pic>
    </p:spTree>
    <p:extLst>
      <p:ext uri="{BB962C8B-B14F-4D97-AF65-F5344CB8AC3E}">
        <p14:creationId xmlns:p14="http://schemas.microsoft.com/office/powerpoint/2010/main" val="32934450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dirty="0"/>
              <a:t>Roles Hosts Play in Networks (</a:t>
            </a:r>
            <a:r>
              <a:rPr lang="en-US" altLang="en-US" i="1" dirty="0"/>
              <a:t>continued</a:t>
            </a:r>
            <a:r>
              <a:rPr lang="en-US" altLang="en-US" dirty="0"/>
              <a:t>)</a:t>
            </a:r>
          </a:p>
        </p:txBody>
      </p:sp>
      <p:sp>
        <p:nvSpPr>
          <p:cNvPr id="5123" name="TextBox 4"/>
          <p:cNvSpPr txBox="1">
            <a:spLocks noChangeArrowheads="1"/>
          </p:cNvSpPr>
          <p:nvPr/>
        </p:nvSpPr>
        <p:spPr bwMode="auto">
          <a:xfrm>
            <a:off x="2357291" y="5060232"/>
            <a:ext cx="4429418"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20.4  Sharing a printer in Windows</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809504" y="2134152"/>
            <a:ext cx="5524992" cy="2773680"/>
          </a:xfrm>
          <a:prstGeom prst="rect">
            <a:avLst/>
          </a:prstGeom>
        </p:spPr>
      </p:pic>
    </p:spTree>
    <p:extLst>
      <p:ext uri="{BB962C8B-B14F-4D97-AF65-F5344CB8AC3E}">
        <p14:creationId xmlns:p14="http://schemas.microsoft.com/office/powerpoint/2010/main" val="35542009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Roles Hosts Play in Networks (</a:t>
            </a:r>
            <a:r>
              <a:rPr lang="en-US" i="1" dirty="0"/>
              <a:t>continued</a:t>
            </a:r>
            <a:r>
              <a:rPr lang="en-US" dirty="0"/>
              <a:t>) </a:t>
            </a:r>
          </a:p>
        </p:txBody>
      </p:sp>
      <p:sp>
        <p:nvSpPr>
          <p:cNvPr id="3" name="Content Placeholder 2"/>
          <p:cNvSpPr>
            <a:spLocks noGrp="1"/>
          </p:cNvSpPr>
          <p:nvPr>
            <p:ph idx="1"/>
          </p:nvPr>
        </p:nvSpPr>
        <p:spPr/>
        <p:txBody>
          <a:bodyPr/>
          <a:lstStyle/>
          <a:p>
            <a:r>
              <a:rPr lang="en-US" dirty="0">
                <a:solidFill>
                  <a:srgbClr val="C00000"/>
                </a:solidFill>
              </a:rPr>
              <a:t>File server</a:t>
            </a:r>
          </a:p>
          <a:p>
            <a:pPr lvl="1"/>
            <a:r>
              <a:rPr lang="en-US" dirty="0"/>
              <a:t>Networked host that enables access to files and folders</a:t>
            </a:r>
          </a:p>
          <a:p>
            <a:r>
              <a:rPr lang="en-US" dirty="0">
                <a:solidFill>
                  <a:srgbClr val="C00000"/>
                </a:solidFill>
              </a:rPr>
              <a:t>Mail server</a:t>
            </a:r>
          </a:p>
          <a:p>
            <a:pPr lvl="1"/>
            <a:r>
              <a:rPr lang="en-US" dirty="0"/>
              <a:t>Networked host used to access e-mail messages</a:t>
            </a:r>
          </a:p>
          <a:p>
            <a:r>
              <a:rPr lang="en-US" dirty="0">
                <a:solidFill>
                  <a:srgbClr val="C00000"/>
                </a:solidFill>
              </a:rPr>
              <a:t>Resource</a:t>
            </a:r>
          </a:p>
          <a:p>
            <a:pPr lvl="1"/>
            <a:r>
              <a:rPr lang="en-US" dirty="0"/>
              <a:t>Anything one computer might share with another</a:t>
            </a:r>
          </a:p>
        </p:txBody>
      </p:sp>
    </p:spTree>
    <p:extLst>
      <p:ext uri="{BB962C8B-B14F-4D97-AF65-F5344CB8AC3E}">
        <p14:creationId xmlns:p14="http://schemas.microsoft.com/office/powerpoint/2010/main" val="3997429493"/>
      </p:ext>
    </p:extLst>
  </p:cSld>
  <p:clrMapOvr>
    <a:masterClrMapping/>
  </p:clrMapOvr>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Verdana"/>
        <a:ea typeface="MS Gothic"/>
        <a:cs typeface=""/>
      </a:majorFont>
      <a:minorFont>
        <a:latin typeface="Verdana"/>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lnDef>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5991</TotalTime>
  <Words>3240</Words>
  <Application>Microsoft Office PowerPoint</Application>
  <PresentationFormat>On-screen Show (4:3)</PresentationFormat>
  <Paragraphs>388</Paragraphs>
  <Slides>66</Slides>
  <Notes>21</Notes>
  <HiddenSlides>0</HiddenSlides>
  <MMClips>0</MMClips>
  <ScaleCrop>false</ScaleCrop>
  <HeadingPairs>
    <vt:vector size="4" baseType="variant">
      <vt:variant>
        <vt:lpstr>Theme</vt:lpstr>
      </vt:variant>
      <vt:variant>
        <vt:i4>1</vt:i4>
      </vt:variant>
      <vt:variant>
        <vt:lpstr>Slide Titles</vt:lpstr>
      </vt:variant>
      <vt:variant>
        <vt:i4>66</vt:i4>
      </vt:variant>
    </vt:vector>
  </HeadingPairs>
  <TitlesOfParts>
    <vt:vector size="67" baseType="lpstr">
      <vt:lpstr>1_Default Design</vt:lpstr>
      <vt:lpstr>Essentials of Networking</vt:lpstr>
      <vt:lpstr>Overview</vt:lpstr>
      <vt:lpstr>Roles Hosts Play in Networks </vt:lpstr>
      <vt:lpstr>Roles Hosts Play in Networks (continued) </vt:lpstr>
      <vt:lpstr>Roles Hosts Play in Networks (continued)</vt:lpstr>
      <vt:lpstr>Roles Hosts Play in Networks (continued)</vt:lpstr>
      <vt:lpstr>Roles Hosts Play in Networks (continued)</vt:lpstr>
      <vt:lpstr>Roles Hosts Play in Networks (continued)</vt:lpstr>
      <vt:lpstr>Roles Hosts Play in Networks (continued) </vt:lpstr>
      <vt:lpstr>Roles Hosts Play in Networks (continued) </vt:lpstr>
      <vt:lpstr>Networking Technologies</vt:lpstr>
      <vt:lpstr>Networking Technologies (continued)</vt:lpstr>
      <vt:lpstr>Frames and NICs</vt:lpstr>
      <vt:lpstr>Frames and NICs (continued)</vt:lpstr>
      <vt:lpstr>Frames and NICs (continued)</vt:lpstr>
      <vt:lpstr>Frames and NICs (continued)</vt:lpstr>
      <vt:lpstr>Ethernet</vt:lpstr>
      <vt:lpstr>Ethernet (continued)</vt:lpstr>
      <vt:lpstr>The Ethernet Star Bus</vt:lpstr>
      <vt:lpstr>The Ethernet Star Bus (continued)</vt:lpstr>
      <vt:lpstr>The Ethernet Star Bus (continued)</vt:lpstr>
      <vt:lpstr>The Ethernet Star Bus (continued)</vt:lpstr>
      <vt:lpstr>Unshielded Twisted Pair (UTP)</vt:lpstr>
      <vt:lpstr>UTP (continued)</vt:lpstr>
      <vt:lpstr>UTP (continued)</vt:lpstr>
      <vt:lpstr>UTP (continued)</vt:lpstr>
      <vt:lpstr>Shielded Twisted Pair (STP)</vt:lpstr>
      <vt:lpstr>Ethernet with Twisted Pair</vt:lpstr>
      <vt:lpstr>Ethernet with Twisted Pair (continued)</vt:lpstr>
      <vt:lpstr>Ethernet with Twisted Pair (continued)</vt:lpstr>
      <vt:lpstr>Ethernet with Twisted Pair (continued)</vt:lpstr>
      <vt:lpstr>Ethernet with Twisted Pair (continued)</vt:lpstr>
      <vt:lpstr>Ethernet with Alternative Connections</vt:lpstr>
      <vt:lpstr>Ethernet with Alternative Connections (continued)</vt:lpstr>
      <vt:lpstr>Ethernet with Alternative Connections (continued)</vt:lpstr>
      <vt:lpstr>Ethernet with Alternative Connections (continued)</vt:lpstr>
      <vt:lpstr>Ethernet with Alternative Connections (continued)</vt:lpstr>
      <vt:lpstr>Ethernet with Alternative Connections (continued)</vt:lpstr>
      <vt:lpstr>Implementing Ethernet</vt:lpstr>
      <vt:lpstr>Implementing Ethernet (continued)</vt:lpstr>
      <vt:lpstr>Implementing Ethernet (continued)</vt:lpstr>
      <vt:lpstr>Implementing Ethernet (continued)</vt:lpstr>
      <vt:lpstr>Structured Cabling</vt:lpstr>
      <vt:lpstr>Structured Cabling (continued)</vt:lpstr>
      <vt:lpstr>Structured Cabling (continued)</vt:lpstr>
      <vt:lpstr>Structured Cabling (continued)</vt:lpstr>
      <vt:lpstr>Structured Cabling (continued)</vt:lpstr>
      <vt:lpstr>Horizontal Cabling (continued)</vt:lpstr>
      <vt:lpstr>The Telecommunications Room</vt:lpstr>
      <vt:lpstr>The Telecommunications Room (continued)</vt:lpstr>
      <vt:lpstr>The Telecommunications Room (continued)</vt:lpstr>
      <vt:lpstr>The Telecommunications Room (continued)</vt:lpstr>
      <vt:lpstr>The Telecommunications Room (continued)</vt:lpstr>
      <vt:lpstr>The Telecommunications Room (continued)</vt:lpstr>
      <vt:lpstr>The Telecommunications Room (continued)</vt:lpstr>
      <vt:lpstr>The Telecommunications Room (continued)</vt:lpstr>
      <vt:lpstr>The Telecommunications Room (continued)</vt:lpstr>
      <vt:lpstr>The Telecommunications Room (continued)</vt:lpstr>
      <vt:lpstr>The Telecommunications Room (continued)</vt:lpstr>
      <vt:lpstr>The Telecommunications Room (continued)</vt:lpstr>
      <vt:lpstr>The Telecommunications Room (continued)</vt:lpstr>
      <vt:lpstr>The Telecommunications Room (continued)</vt:lpstr>
      <vt:lpstr>The Work Area</vt:lpstr>
      <vt:lpstr>The Work Area (continued)</vt:lpstr>
      <vt:lpstr>The Work Area (continued)</vt:lpstr>
      <vt:lpstr>Going Wide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Essentials of Networking</dc:title>
  <dc:creator>McKenzie, Jody</dc:creator>
  <cp:lastModifiedBy>Pineda, Angelo</cp:lastModifiedBy>
  <cp:revision>225</cp:revision>
  <dcterms:modified xsi:type="dcterms:W3CDTF">2016-06-20T14:36:45Z</dcterms:modified>
</cp:coreProperties>
</file>