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1" r:id="rId1"/>
  </p:sldMasterIdLst>
  <p:notesMasterIdLst>
    <p:notesMasterId r:id="rId92"/>
  </p:notesMasterIdLst>
  <p:sldIdLst>
    <p:sldId id="256" r:id="rId2"/>
    <p:sldId id="257" r:id="rId3"/>
    <p:sldId id="258" r:id="rId4"/>
    <p:sldId id="487" r:id="rId5"/>
    <p:sldId id="261" r:id="rId6"/>
    <p:sldId id="471" r:id="rId7"/>
    <p:sldId id="376" r:id="rId8"/>
    <p:sldId id="264" r:id="rId9"/>
    <p:sldId id="377" r:id="rId10"/>
    <p:sldId id="266" r:id="rId11"/>
    <p:sldId id="380" r:id="rId12"/>
    <p:sldId id="381" r:id="rId13"/>
    <p:sldId id="268" r:id="rId14"/>
    <p:sldId id="364" r:id="rId15"/>
    <p:sldId id="384" r:id="rId16"/>
    <p:sldId id="273" r:id="rId17"/>
    <p:sldId id="275" r:id="rId18"/>
    <p:sldId id="472" r:id="rId19"/>
    <p:sldId id="389" r:id="rId20"/>
    <p:sldId id="390" r:id="rId21"/>
    <p:sldId id="276" r:id="rId22"/>
    <p:sldId id="391" r:id="rId23"/>
    <p:sldId id="278" r:id="rId24"/>
    <p:sldId id="455" r:id="rId25"/>
    <p:sldId id="279" r:id="rId26"/>
    <p:sldId id="345" r:id="rId27"/>
    <p:sldId id="456" r:id="rId28"/>
    <p:sldId id="280" r:id="rId29"/>
    <p:sldId id="281" r:id="rId30"/>
    <p:sldId id="473" r:id="rId31"/>
    <p:sldId id="474" r:id="rId32"/>
    <p:sldId id="282" r:id="rId33"/>
    <p:sldId id="475" r:id="rId34"/>
    <p:sldId id="283" r:id="rId35"/>
    <p:sldId id="457" r:id="rId36"/>
    <p:sldId id="458" r:id="rId37"/>
    <p:sldId id="286" r:id="rId38"/>
    <p:sldId id="287" r:id="rId39"/>
    <p:sldId id="403" r:id="rId40"/>
    <p:sldId id="404" r:id="rId41"/>
    <p:sldId id="289" r:id="rId42"/>
    <p:sldId id="293" r:id="rId43"/>
    <p:sldId id="497" r:id="rId44"/>
    <p:sldId id="294" r:id="rId45"/>
    <p:sldId id="295" r:id="rId46"/>
    <p:sldId id="476" r:id="rId47"/>
    <p:sldId id="490" r:id="rId48"/>
    <p:sldId id="297" r:id="rId49"/>
    <p:sldId id="299" r:id="rId50"/>
    <p:sldId id="300" r:id="rId51"/>
    <p:sldId id="302" r:id="rId52"/>
    <p:sldId id="303" r:id="rId53"/>
    <p:sldId id="459" r:id="rId54"/>
    <p:sldId id="489" r:id="rId55"/>
    <p:sldId id="365" r:id="rId56"/>
    <p:sldId id="417" r:id="rId57"/>
    <p:sldId id="348" r:id="rId58"/>
    <p:sldId id="477" r:id="rId59"/>
    <p:sldId id="419" r:id="rId60"/>
    <p:sldId id="478" r:id="rId61"/>
    <p:sldId id="366" r:id="rId62"/>
    <p:sldId id="307" r:id="rId63"/>
    <p:sldId id="496" r:id="rId64"/>
    <p:sldId id="461" r:id="rId65"/>
    <p:sldId id="479" r:id="rId66"/>
    <p:sldId id="480" r:id="rId67"/>
    <p:sldId id="350" r:id="rId68"/>
    <p:sldId id="481" r:id="rId69"/>
    <p:sldId id="482" r:id="rId70"/>
    <p:sldId id="483" r:id="rId71"/>
    <p:sldId id="484" r:id="rId72"/>
    <p:sldId id="488" r:id="rId73"/>
    <p:sldId id="314" r:id="rId74"/>
    <p:sldId id="316" r:id="rId75"/>
    <p:sldId id="317" r:id="rId76"/>
    <p:sldId id="318" r:id="rId77"/>
    <p:sldId id="446" r:id="rId78"/>
    <p:sldId id="447" r:id="rId79"/>
    <p:sldId id="448" r:id="rId80"/>
    <p:sldId id="319" r:id="rId81"/>
    <p:sldId id="320" r:id="rId82"/>
    <p:sldId id="321" r:id="rId83"/>
    <p:sldId id="324" r:id="rId84"/>
    <p:sldId id="485" r:id="rId85"/>
    <p:sldId id="328" r:id="rId86"/>
    <p:sldId id="329" r:id="rId87"/>
    <p:sldId id="330" r:id="rId88"/>
    <p:sldId id="336" r:id="rId89"/>
    <p:sldId id="486" r:id="rId90"/>
    <p:sldId id="468" r:id="rId91"/>
  </p:sldIdLst>
  <p:sldSz cx="9144000" cy="6858000" type="screen4x3"/>
  <p:notesSz cx="6858000" cy="9144000"/>
  <p:defaultTextStyle>
    <a:defPPr>
      <a:defRPr lang="en-GB"/>
    </a:defPPr>
    <a:lvl1pPr algn="l" defTabSz="457200" rtl="0" fontAlgn="base">
      <a:lnSpc>
        <a:spcPct val="76000"/>
      </a:lnSpc>
      <a:spcBef>
        <a:spcPct val="0"/>
      </a:spcBef>
      <a:spcAft>
        <a:spcPct val="0"/>
      </a:spcAft>
      <a:buClr>
        <a:srgbClr val="000000"/>
      </a:buClr>
      <a:buSzPct val="100000"/>
      <a:buFont typeface="Arial" pitchFamily="-1" charset="0"/>
      <a:defRPr kern="1200">
        <a:solidFill>
          <a:schemeClr val="bg1"/>
        </a:solidFill>
        <a:latin typeface="Arial" pitchFamily="-1" charset="0"/>
        <a:ea typeface="MS Gothic" pitchFamily="49" charset="-128"/>
        <a:cs typeface="MS Gothic" pitchFamily="49" charset="-128"/>
      </a:defRPr>
    </a:lvl1pPr>
    <a:lvl2pPr marL="457200" algn="l" defTabSz="457200" rtl="0" fontAlgn="base">
      <a:lnSpc>
        <a:spcPct val="76000"/>
      </a:lnSpc>
      <a:spcBef>
        <a:spcPct val="0"/>
      </a:spcBef>
      <a:spcAft>
        <a:spcPct val="0"/>
      </a:spcAft>
      <a:buClr>
        <a:srgbClr val="000000"/>
      </a:buClr>
      <a:buSzPct val="100000"/>
      <a:buFont typeface="Arial" pitchFamily="-1" charset="0"/>
      <a:defRPr kern="1200">
        <a:solidFill>
          <a:schemeClr val="bg1"/>
        </a:solidFill>
        <a:latin typeface="Arial" pitchFamily="-1" charset="0"/>
        <a:ea typeface="MS Gothic" pitchFamily="49" charset="-128"/>
        <a:cs typeface="MS Gothic" pitchFamily="49" charset="-128"/>
      </a:defRPr>
    </a:lvl2pPr>
    <a:lvl3pPr marL="914400" algn="l" defTabSz="457200" rtl="0" fontAlgn="base">
      <a:lnSpc>
        <a:spcPct val="76000"/>
      </a:lnSpc>
      <a:spcBef>
        <a:spcPct val="0"/>
      </a:spcBef>
      <a:spcAft>
        <a:spcPct val="0"/>
      </a:spcAft>
      <a:buClr>
        <a:srgbClr val="000000"/>
      </a:buClr>
      <a:buSzPct val="100000"/>
      <a:buFont typeface="Arial" pitchFamily="-1" charset="0"/>
      <a:defRPr kern="1200">
        <a:solidFill>
          <a:schemeClr val="bg1"/>
        </a:solidFill>
        <a:latin typeface="Arial" pitchFamily="-1" charset="0"/>
        <a:ea typeface="MS Gothic" pitchFamily="49" charset="-128"/>
        <a:cs typeface="MS Gothic" pitchFamily="49" charset="-128"/>
      </a:defRPr>
    </a:lvl3pPr>
    <a:lvl4pPr marL="1371600" algn="l" defTabSz="457200" rtl="0" fontAlgn="base">
      <a:lnSpc>
        <a:spcPct val="76000"/>
      </a:lnSpc>
      <a:spcBef>
        <a:spcPct val="0"/>
      </a:spcBef>
      <a:spcAft>
        <a:spcPct val="0"/>
      </a:spcAft>
      <a:buClr>
        <a:srgbClr val="000000"/>
      </a:buClr>
      <a:buSzPct val="100000"/>
      <a:buFont typeface="Arial" pitchFamily="-1" charset="0"/>
      <a:defRPr kern="1200">
        <a:solidFill>
          <a:schemeClr val="bg1"/>
        </a:solidFill>
        <a:latin typeface="Arial" pitchFamily="-1" charset="0"/>
        <a:ea typeface="MS Gothic" pitchFamily="49" charset="-128"/>
        <a:cs typeface="MS Gothic" pitchFamily="49" charset="-128"/>
      </a:defRPr>
    </a:lvl4pPr>
    <a:lvl5pPr marL="1828800" algn="l" defTabSz="457200" rtl="0" fontAlgn="base">
      <a:lnSpc>
        <a:spcPct val="76000"/>
      </a:lnSpc>
      <a:spcBef>
        <a:spcPct val="0"/>
      </a:spcBef>
      <a:spcAft>
        <a:spcPct val="0"/>
      </a:spcAft>
      <a:buClr>
        <a:srgbClr val="000000"/>
      </a:buClr>
      <a:buSzPct val="100000"/>
      <a:buFont typeface="Arial" pitchFamily="-1" charset="0"/>
      <a:defRPr kern="1200">
        <a:solidFill>
          <a:schemeClr val="bg1"/>
        </a:solidFill>
        <a:latin typeface="Arial" pitchFamily="-1" charset="0"/>
        <a:ea typeface="MS Gothic" pitchFamily="49" charset="-128"/>
        <a:cs typeface="MS Gothic" pitchFamily="49" charset="-128"/>
      </a:defRPr>
    </a:lvl5pPr>
    <a:lvl6pPr marL="2286000" algn="l" defTabSz="457200" rtl="0" eaLnBrk="1" latinLnBrk="0" hangingPunct="1">
      <a:defRPr kern="1200">
        <a:solidFill>
          <a:schemeClr val="bg1"/>
        </a:solidFill>
        <a:latin typeface="Arial" pitchFamily="-1" charset="0"/>
        <a:ea typeface="MS Gothic" pitchFamily="49" charset="-128"/>
        <a:cs typeface="MS Gothic" pitchFamily="49" charset="-128"/>
      </a:defRPr>
    </a:lvl6pPr>
    <a:lvl7pPr marL="2743200" algn="l" defTabSz="457200" rtl="0" eaLnBrk="1" latinLnBrk="0" hangingPunct="1">
      <a:defRPr kern="1200">
        <a:solidFill>
          <a:schemeClr val="bg1"/>
        </a:solidFill>
        <a:latin typeface="Arial" pitchFamily="-1" charset="0"/>
        <a:ea typeface="MS Gothic" pitchFamily="49" charset="-128"/>
        <a:cs typeface="MS Gothic" pitchFamily="49" charset="-128"/>
      </a:defRPr>
    </a:lvl7pPr>
    <a:lvl8pPr marL="3200400" algn="l" defTabSz="457200" rtl="0" eaLnBrk="1" latinLnBrk="0" hangingPunct="1">
      <a:defRPr kern="1200">
        <a:solidFill>
          <a:schemeClr val="bg1"/>
        </a:solidFill>
        <a:latin typeface="Arial" pitchFamily="-1" charset="0"/>
        <a:ea typeface="MS Gothic" pitchFamily="49" charset="-128"/>
        <a:cs typeface="MS Gothic" pitchFamily="49" charset="-128"/>
      </a:defRPr>
    </a:lvl8pPr>
    <a:lvl9pPr marL="3657600" algn="l" defTabSz="457200" rtl="0" eaLnBrk="1" latinLnBrk="0" hangingPunct="1">
      <a:defRPr kern="1200">
        <a:solidFill>
          <a:schemeClr val="bg1"/>
        </a:solidFill>
        <a:latin typeface="Arial" pitchFamily="-1" charset="0"/>
        <a:ea typeface="MS Gothic" pitchFamily="49" charset="-128"/>
        <a:cs typeface="MS Gothic" pitchFamily="49" charset="-128"/>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0000"/>
    <a:srgbClr val="993300"/>
    <a:srgbClr val="990000"/>
    <a:srgbClr val="006600"/>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8" autoAdjust="0"/>
    <p:restoredTop sz="90461" autoAdjust="0"/>
  </p:normalViewPr>
  <p:slideViewPr>
    <p:cSldViewPr>
      <p:cViewPr varScale="1">
        <p:scale>
          <a:sx n="66" d="100"/>
          <a:sy n="66" d="100"/>
        </p:scale>
        <p:origin x="-1500" y="-108"/>
      </p:cViewPr>
      <p:guideLst>
        <p:guide orient="horz" pos="2160"/>
        <p:guide pos="2880"/>
      </p:guideLst>
    </p:cSldViewPr>
  </p:slideViewPr>
  <p:outlineViewPr>
    <p:cViewPr varScale="1">
      <p:scale>
        <a:sx n="33" d="100"/>
        <a:sy n="33" d="100"/>
      </p:scale>
      <p:origin x="0" y="60558"/>
    </p:cViewPr>
  </p:outlineViewPr>
  <p:notesTextViewPr>
    <p:cViewPr>
      <p:scale>
        <a:sx n="100" d="100"/>
        <a:sy n="100" d="100"/>
      </p:scale>
      <p:origin x="0" y="0"/>
    </p:cViewPr>
  </p:notesTextViewPr>
  <p:sorterViewPr>
    <p:cViewPr>
      <p:scale>
        <a:sx n="125" d="100"/>
        <a:sy n="125" d="100"/>
      </p:scale>
      <p:origin x="0" y="42228"/>
    </p:cViewPr>
  </p:sorterViewPr>
  <p:notesViewPr>
    <p:cSldViewPr>
      <p:cViewPr varScale="1">
        <p:scale>
          <a:sx n="59" d="100"/>
          <a:sy n="59" d="100"/>
        </p:scale>
        <p:origin x="-175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8482" name="AutoShape 1"/>
          <p:cNvSpPr>
            <a:spLocks noChangeArrowheads="1"/>
          </p:cNvSpPr>
          <p:nvPr/>
        </p:nvSpPr>
        <p:spPr bwMode="auto">
          <a:xfrm>
            <a:off x="0" y="0"/>
            <a:ext cx="6858000" cy="9144000"/>
          </a:xfrm>
          <a:prstGeom prst="roundRect">
            <a:avLst>
              <a:gd name="adj" fmla="val 23"/>
            </a:avLst>
          </a:prstGeom>
          <a:solidFill>
            <a:srgbClr val="FFFFFF"/>
          </a:solidFill>
          <a:ln w="9360">
            <a:noFill/>
            <a:miter lim="800000"/>
            <a:headEnd/>
            <a:tailEnd/>
          </a:ln>
        </p:spPr>
        <p:txBody>
          <a:bodyPr wrap="none" anchor="ctr">
            <a:prstTxWarp prst="textNoShape">
              <a:avLst/>
            </a:prstTxWarp>
          </a:bodyPr>
          <a:lstStyle/>
          <a:p>
            <a:endParaRPr lang="en-US" dirty="0"/>
          </a:p>
        </p:txBody>
      </p:sp>
      <p:sp>
        <p:nvSpPr>
          <p:cNvPr id="148483" name="AutoShape 2"/>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p:spPr>
        <p:txBody>
          <a:bodyPr wrap="none" anchor="ctr">
            <a:prstTxWarp prst="textNoShape">
              <a:avLst/>
            </a:prstTxWarp>
          </a:bodyPr>
          <a:lstStyle/>
          <a:p>
            <a:endParaRPr lang="en-US" dirty="0"/>
          </a:p>
        </p:txBody>
      </p:sp>
      <p:sp>
        <p:nvSpPr>
          <p:cNvPr id="148484" name="AutoShape 3"/>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p:spPr>
        <p:txBody>
          <a:bodyPr wrap="none" anchor="ctr">
            <a:prstTxWarp prst="textNoShape">
              <a:avLst/>
            </a:prstTxWarp>
          </a:bodyPr>
          <a:lstStyle/>
          <a:p>
            <a:endParaRPr lang="en-US" dirty="0"/>
          </a:p>
        </p:txBody>
      </p:sp>
      <p:sp>
        <p:nvSpPr>
          <p:cNvPr id="148485" name="AutoShape 4"/>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p:spPr>
        <p:txBody>
          <a:bodyPr wrap="none" anchor="ctr">
            <a:prstTxWarp prst="textNoShape">
              <a:avLst/>
            </a:prstTxWarp>
          </a:bodyPr>
          <a:lstStyle/>
          <a:p>
            <a:endParaRPr lang="en-US" dirty="0"/>
          </a:p>
        </p:txBody>
      </p:sp>
      <p:sp>
        <p:nvSpPr>
          <p:cNvPr id="183302" name="Text Box 5"/>
          <p:cNvSpPr txBox="1">
            <a:spLocks noChangeArrowheads="1"/>
          </p:cNvSpPr>
          <p:nvPr/>
        </p:nvSpPr>
        <p:spPr bwMode="auto">
          <a:xfrm>
            <a:off x="0" y="0"/>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76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76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76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76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buFont typeface="Arial" charset="0"/>
              <a:buNone/>
              <a:defRPr/>
            </a:pPr>
            <a:endParaRPr lang="en-US" dirty="0">
              <a:cs typeface="+mn-cs"/>
            </a:endParaRPr>
          </a:p>
        </p:txBody>
      </p:sp>
      <p:sp>
        <p:nvSpPr>
          <p:cNvPr id="183303" name="Text Box 6"/>
          <p:cNvSpPr txBox="1">
            <a:spLocks noChangeArrowheads="1"/>
          </p:cNvSpPr>
          <p:nvPr/>
        </p:nvSpPr>
        <p:spPr bwMode="auto">
          <a:xfrm>
            <a:off x="3884613" y="0"/>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76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76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76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76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buFont typeface="Arial" charset="0"/>
              <a:buNone/>
              <a:defRPr/>
            </a:pPr>
            <a:endParaRPr lang="en-US" dirty="0">
              <a:cs typeface="+mn-cs"/>
            </a:endParaRPr>
          </a:p>
        </p:txBody>
      </p:sp>
      <p:sp>
        <p:nvSpPr>
          <p:cNvPr id="148488" name="Rectangle 7"/>
          <p:cNvSpPr>
            <a:spLocks noGrp="1" noRot="1" noChangeAspect="1" noChangeArrowheads="1"/>
          </p:cNvSpPr>
          <p:nvPr>
            <p:ph type="sldImg"/>
          </p:nvPr>
        </p:nvSpPr>
        <p:spPr bwMode="auto">
          <a:xfrm>
            <a:off x="1143000" y="685800"/>
            <a:ext cx="4565650" cy="3427413"/>
          </a:xfrm>
          <a:prstGeom prst="rect">
            <a:avLst/>
          </a:prstGeom>
          <a:noFill/>
          <a:ln w="9360">
            <a:solidFill>
              <a:srgbClr val="000000"/>
            </a:solidFill>
            <a:miter lim="800000"/>
            <a:headEnd/>
            <a:tailEnd/>
          </a:ln>
        </p:spPr>
      </p:sp>
      <p:sp>
        <p:nvSpPr>
          <p:cNvPr id="2" name="Rectangle 8"/>
          <p:cNvSpPr>
            <a:spLocks noGrp="1" noChangeArrowheads="1"/>
          </p:cNvSpPr>
          <p:nvPr>
            <p:ph type="body"/>
          </p:nvPr>
        </p:nvSpPr>
        <p:spPr bwMode="auto">
          <a:xfrm>
            <a:off x="685800" y="4343400"/>
            <a:ext cx="5480050"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endParaRPr lang="en-US" noProof="0"/>
          </a:p>
        </p:txBody>
      </p:sp>
      <p:sp>
        <p:nvSpPr>
          <p:cNvPr id="183306" name="Text Box 9"/>
          <p:cNvSpPr txBox="1">
            <a:spLocks noChangeArrowheads="1"/>
          </p:cNvSpPr>
          <p:nvPr/>
        </p:nvSpPr>
        <p:spPr bwMode="auto">
          <a:xfrm>
            <a:off x="0" y="8683625"/>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76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76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76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76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buFont typeface="Arial" charset="0"/>
              <a:buNone/>
              <a:defRPr/>
            </a:pPr>
            <a:endParaRPr lang="en-US" dirty="0">
              <a:cs typeface="+mn-cs"/>
            </a:endParaRPr>
          </a:p>
        </p:txBody>
      </p:sp>
      <p:sp>
        <p:nvSpPr>
          <p:cNvPr id="2058" name="Rectangle 10"/>
          <p:cNvSpPr>
            <a:spLocks noGrp="1" noChangeArrowheads="1"/>
          </p:cNvSpPr>
          <p:nvPr>
            <p:ph type="sldNum"/>
          </p:nvPr>
        </p:nvSpPr>
        <p:spPr bwMode="auto">
          <a:xfrm>
            <a:off x="3884613" y="8685213"/>
            <a:ext cx="2965450" cy="450850"/>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defRPr>
            </a:lvl1pPr>
          </a:lstStyle>
          <a:p>
            <a:fld id="{FBD98EAB-B7DA-0540-BCF6-ECF7E42DF984}" type="slidenum">
              <a:rPr lang="en-GB"/>
              <a:pPr/>
              <a:t>‹#›</a:t>
            </a:fld>
            <a:endParaRPr lang="en-GB" dirty="0"/>
          </a:p>
        </p:txBody>
      </p:sp>
    </p:spTree>
    <p:extLst>
      <p:ext uri="{BB962C8B-B14F-4D97-AF65-F5344CB8AC3E}">
        <p14:creationId xmlns:p14="http://schemas.microsoft.com/office/powerpoint/2010/main" val="1832235880"/>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pitchFamily="-1" charset="0"/>
      <a:defRPr sz="1200" kern="1200">
        <a:solidFill>
          <a:srgbClr val="000000"/>
        </a:solidFill>
        <a:latin typeface="Times New Roman" pitchFamily="18" charset="0"/>
        <a:ea typeface="MS PGothic" pitchFamily="34" charset="-128"/>
        <a:cs typeface="MS PGothic" pitchFamily="34" charset="-128"/>
      </a:defRPr>
    </a:lvl1pPr>
    <a:lvl2pPr marL="742950" indent="-285750" algn="l" defTabSz="457200" rtl="0" eaLnBrk="0" fontAlgn="base" hangingPunct="0">
      <a:spcBef>
        <a:spcPct val="30000"/>
      </a:spcBef>
      <a:spcAft>
        <a:spcPct val="0"/>
      </a:spcAft>
      <a:buClr>
        <a:srgbClr val="000000"/>
      </a:buClr>
      <a:buSzPct val="100000"/>
      <a:buFont typeface="Times New Roman" pitchFamily="-1" charset="0"/>
      <a:defRPr sz="1200" kern="1200">
        <a:solidFill>
          <a:srgbClr val="000000"/>
        </a:solidFill>
        <a:latin typeface="Times New Roman" pitchFamily="18" charset="0"/>
        <a:ea typeface="MS PGothic" pitchFamily="34" charset="-128"/>
        <a:cs typeface="MS PGothic" pitchFamily="34" charset="-128"/>
      </a:defRPr>
    </a:lvl2pPr>
    <a:lvl3pPr marL="1143000" indent="-228600" algn="l" defTabSz="457200" rtl="0" eaLnBrk="0" fontAlgn="base" hangingPunct="0">
      <a:spcBef>
        <a:spcPct val="30000"/>
      </a:spcBef>
      <a:spcAft>
        <a:spcPct val="0"/>
      </a:spcAft>
      <a:buClr>
        <a:srgbClr val="000000"/>
      </a:buClr>
      <a:buSzPct val="100000"/>
      <a:buFont typeface="Times New Roman" pitchFamily="-1" charset="0"/>
      <a:defRPr sz="1200" kern="1200">
        <a:solidFill>
          <a:srgbClr val="000000"/>
        </a:solidFill>
        <a:latin typeface="Times New Roman" pitchFamily="18" charset="0"/>
        <a:ea typeface="MS PGothic" pitchFamily="34" charset="-128"/>
        <a:cs typeface="MS PGothic" pitchFamily="34" charset="-128"/>
      </a:defRPr>
    </a:lvl3pPr>
    <a:lvl4pPr marL="1600200" indent="-228600" algn="l" defTabSz="457200" rtl="0" eaLnBrk="0" fontAlgn="base" hangingPunct="0">
      <a:spcBef>
        <a:spcPct val="30000"/>
      </a:spcBef>
      <a:spcAft>
        <a:spcPct val="0"/>
      </a:spcAft>
      <a:buClr>
        <a:srgbClr val="000000"/>
      </a:buClr>
      <a:buSzPct val="100000"/>
      <a:buFont typeface="Times New Roman" pitchFamily="-1" charset="0"/>
      <a:defRPr sz="1200" kern="1200">
        <a:solidFill>
          <a:srgbClr val="000000"/>
        </a:solidFill>
        <a:latin typeface="Times New Roman" pitchFamily="18" charset="0"/>
        <a:ea typeface="MS PGothic" pitchFamily="34" charset="-128"/>
        <a:cs typeface="MS PGothic" pitchFamily="34" charset="-128"/>
      </a:defRPr>
    </a:lvl4pPr>
    <a:lvl5pPr marL="2057400" indent="-228600" algn="l" defTabSz="457200" rtl="0" eaLnBrk="0" fontAlgn="base" hangingPunct="0">
      <a:spcBef>
        <a:spcPct val="30000"/>
      </a:spcBef>
      <a:spcAft>
        <a:spcPct val="0"/>
      </a:spcAft>
      <a:buClr>
        <a:srgbClr val="000000"/>
      </a:buClr>
      <a:buSzPct val="100000"/>
      <a:buFont typeface="Times New Roman" pitchFamily="-1" charset="0"/>
      <a:defRPr sz="1200" kern="1200">
        <a:solidFill>
          <a:srgbClr val="000000"/>
        </a:solidFill>
        <a:latin typeface="Times New Roman" pitchFamily="18"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9506" name="Rectangle 10"/>
          <p:cNvSpPr>
            <a:spLocks noGrp="1" noChangeArrowheads="1"/>
          </p:cNvSpPr>
          <p:nvPr>
            <p:ph type="sldNum" sz="quarter"/>
          </p:nvPr>
        </p:nvSpPr>
        <p:spPr>
          <a:noFill/>
        </p:spPr>
        <p:txBody>
          <a:bodyPr/>
          <a:lstStyle/>
          <a:p>
            <a:fld id="{A51E1DE7-1B0F-8F47-9BF5-697985E25B75}" type="slidenum">
              <a:rPr lang="en-GB"/>
              <a:pPr/>
              <a:t>1</a:t>
            </a:fld>
            <a:endParaRPr lang="en-GB" dirty="0"/>
          </a:p>
        </p:txBody>
      </p:sp>
      <p:sp>
        <p:nvSpPr>
          <p:cNvPr id="149507"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AA30BA56-33CB-2741-A3D7-D37018721C1A}"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1</a:t>
            </a:fld>
            <a:endParaRPr lang="en-GB" sz="1200" dirty="0">
              <a:solidFill>
                <a:srgbClr val="000000"/>
              </a:solidFill>
            </a:endParaRPr>
          </a:p>
        </p:txBody>
      </p:sp>
      <p:sp>
        <p:nvSpPr>
          <p:cNvPr id="149508"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49509" name="Rectangle 3"/>
          <p:cNvSpPr>
            <a:spLocks noGrp="1" noChangeArrowheads="1"/>
          </p:cNvSpPr>
          <p:nvPr>
            <p:ph type="body"/>
          </p:nvPr>
        </p:nvSpPr>
        <p:spPr>
          <a:xfrm>
            <a:off x="685800" y="4343400"/>
            <a:ext cx="5481638"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7938" name="Rectangle 10"/>
          <p:cNvSpPr>
            <a:spLocks noGrp="1" noChangeArrowheads="1"/>
          </p:cNvSpPr>
          <p:nvPr>
            <p:ph type="sldNum" sz="quarter"/>
          </p:nvPr>
        </p:nvSpPr>
        <p:spPr>
          <a:noFill/>
        </p:spPr>
        <p:txBody>
          <a:bodyPr/>
          <a:lstStyle/>
          <a:p>
            <a:fld id="{6D77FEE3-E8F7-3C4D-A6B3-54B6892403C6}" type="slidenum">
              <a:rPr lang="en-GB"/>
              <a:pPr/>
              <a:t>17</a:t>
            </a:fld>
            <a:endParaRPr lang="en-GB" dirty="0"/>
          </a:p>
        </p:txBody>
      </p:sp>
      <p:sp>
        <p:nvSpPr>
          <p:cNvPr id="167939"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D2D8718D-CC25-9343-8D48-B6B0C268DD2A}"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17</a:t>
            </a:fld>
            <a:endParaRPr lang="en-GB" sz="1200" dirty="0">
              <a:solidFill>
                <a:srgbClr val="000000"/>
              </a:solidFill>
            </a:endParaRPr>
          </a:p>
        </p:txBody>
      </p:sp>
      <p:sp>
        <p:nvSpPr>
          <p:cNvPr id="167940"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dirty="0"/>
          </a:p>
        </p:txBody>
      </p:sp>
      <p:sp>
        <p:nvSpPr>
          <p:cNvPr id="167941" name="Rectangle 3"/>
          <p:cNvSpPr>
            <a:spLocks noGrp="1" noChangeArrowheads="1"/>
          </p:cNvSpPr>
          <p:nvPr>
            <p:ph type="body"/>
          </p:nvPr>
        </p:nvSpPr>
        <p:spPr>
          <a:xfrm>
            <a:off x="685800" y="4343400"/>
            <a:ext cx="5481638"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8962" name="Rectangle 10"/>
          <p:cNvSpPr>
            <a:spLocks noGrp="1" noChangeArrowheads="1"/>
          </p:cNvSpPr>
          <p:nvPr>
            <p:ph type="sldNum" sz="quarter"/>
          </p:nvPr>
        </p:nvSpPr>
        <p:spPr>
          <a:noFill/>
        </p:spPr>
        <p:txBody>
          <a:bodyPr/>
          <a:lstStyle/>
          <a:p>
            <a:fld id="{9F6B3CEC-147D-884B-908D-34105995136C}" type="slidenum">
              <a:rPr lang="en-GB"/>
              <a:pPr/>
              <a:t>21</a:t>
            </a:fld>
            <a:endParaRPr lang="en-GB" dirty="0"/>
          </a:p>
        </p:txBody>
      </p:sp>
      <p:sp>
        <p:nvSpPr>
          <p:cNvPr id="168963"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990BD99B-23B5-C849-92BF-C48FA4BCA562}"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21</a:t>
            </a:fld>
            <a:endParaRPr lang="en-GB" sz="1200" dirty="0">
              <a:solidFill>
                <a:srgbClr val="000000"/>
              </a:solidFill>
            </a:endParaRPr>
          </a:p>
        </p:txBody>
      </p:sp>
      <p:sp>
        <p:nvSpPr>
          <p:cNvPr id="168964"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68965" name="Rectangle 3"/>
          <p:cNvSpPr>
            <a:spLocks noGrp="1" noChangeArrowheads="1"/>
          </p:cNvSpPr>
          <p:nvPr>
            <p:ph type="body"/>
          </p:nvPr>
        </p:nvSpPr>
        <p:spPr>
          <a:xfrm>
            <a:off x="685800" y="4343400"/>
            <a:ext cx="5481638"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1010" name="Rectangle 10"/>
          <p:cNvSpPr>
            <a:spLocks noGrp="1" noChangeArrowheads="1"/>
          </p:cNvSpPr>
          <p:nvPr>
            <p:ph type="sldNum" sz="quarter"/>
          </p:nvPr>
        </p:nvSpPr>
        <p:spPr>
          <a:noFill/>
        </p:spPr>
        <p:txBody>
          <a:bodyPr/>
          <a:lstStyle/>
          <a:p>
            <a:fld id="{86CC76BD-2A58-E34A-95E6-1DA9C98AF39A}" type="slidenum">
              <a:rPr lang="en-GB"/>
              <a:pPr/>
              <a:t>23</a:t>
            </a:fld>
            <a:endParaRPr lang="en-GB" dirty="0"/>
          </a:p>
        </p:txBody>
      </p:sp>
      <p:sp>
        <p:nvSpPr>
          <p:cNvPr id="171011"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652656D2-8052-9E4F-B5C3-37F38F90DBDE}"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23</a:t>
            </a:fld>
            <a:endParaRPr lang="en-GB" sz="1200" dirty="0">
              <a:solidFill>
                <a:srgbClr val="000000"/>
              </a:solidFill>
            </a:endParaRPr>
          </a:p>
        </p:txBody>
      </p:sp>
      <p:sp>
        <p:nvSpPr>
          <p:cNvPr id="171012"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71013" name="Rectangle 3"/>
          <p:cNvSpPr>
            <a:spLocks noGrp="1" noChangeArrowheads="1"/>
          </p:cNvSpPr>
          <p:nvPr>
            <p:ph type="body"/>
          </p:nvPr>
        </p:nvSpPr>
        <p:spPr>
          <a:xfrm>
            <a:off x="685800" y="4343400"/>
            <a:ext cx="5481638"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2034" name="Rectangle 10"/>
          <p:cNvSpPr>
            <a:spLocks noGrp="1" noChangeArrowheads="1"/>
          </p:cNvSpPr>
          <p:nvPr>
            <p:ph type="sldNum" sz="quarter"/>
          </p:nvPr>
        </p:nvSpPr>
        <p:spPr>
          <a:noFill/>
        </p:spPr>
        <p:txBody>
          <a:bodyPr/>
          <a:lstStyle/>
          <a:p>
            <a:fld id="{F3A4D805-EC4C-EB4D-892C-B1E12A8F971E}" type="slidenum">
              <a:rPr lang="en-GB"/>
              <a:pPr/>
              <a:t>25</a:t>
            </a:fld>
            <a:endParaRPr lang="en-GB" dirty="0"/>
          </a:p>
        </p:txBody>
      </p:sp>
      <p:sp>
        <p:nvSpPr>
          <p:cNvPr id="172035"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3951B5B3-B262-BF48-9AC5-25258AE8904D}"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25</a:t>
            </a:fld>
            <a:endParaRPr lang="en-GB" sz="1200" dirty="0">
              <a:solidFill>
                <a:srgbClr val="000000"/>
              </a:solidFill>
            </a:endParaRPr>
          </a:p>
        </p:txBody>
      </p:sp>
      <p:sp>
        <p:nvSpPr>
          <p:cNvPr id="172036"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72037" name="Rectangle 3"/>
          <p:cNvSpPr>
            <a:spLocks noGrp="1" noChangeArrowheads="1"/>
          </p:cNvSpPr>
          <p:nvPr>
            <p:ph type="body"/>
          </p:nvPr>
        </p:nvSpPr>
        <p:spPr>
          <a:xfrm>
            <a:off x="685800" y="4343400"/>
            <a:ext cx="5481638" cy="4114800"/>
          </a:xfrm>
          <a:noFill/>
          <a:ln/>
        </p:spPr>
        <p:txBody>
          <a:bodyPr wrap="none" anchor="ctr"/>
          <a:lstStyle/>
          <a:p>
            <a:r>
              <a:rPr lang="en-US" dirty="0">
                <a:latin typeface="Times New Roman" pitchFamily="-1" charset="0"/>
              </a:rPr>
              <a:t>Note here the oddity about VGA connectors and the signal changing from analog to digital and back when dealing with VGA to VGA or DVI to VGA. Then note that in practice it’s not so very important until you get to the high end where things like HD video just doesn’t work well with VGA connectors. More on this when you get to “Connections” later in the chapter. </a:t>
            </a:r>
          </a:p>
          <a:p>
            <a:endParaRPr lang="en-US" dirty="0">
              <a:latin typeface="Times New Roman" pitchFamily="-1" charset="0"/>
            </a:endParaRPr>
          </a:p>
          <a:p>
            <a:r>
              <a:rPr lang="en-US" dirty="0">
                <a:latin typeface="Times New Roman" pitchFamily="-1" charset="0"/>
              </a:rPr>
              <a:t>Note: LCD pixels are very different from the pixels in a CRT. A CRT pixel’s size changes depending on the resolution. The pixels in an LCD panel are fixed and cannot be changed.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3058" name="Rectangle 10"/>
          <p:cNvSpPr>
            <a:spLocks noGrp="1" noChangeArrowheads="1"/>
          </p:cNvSpPr>
          <p:nvPr>
            <p:ph type="sldNum" sz="quarter"/>
          </p:nvPr>
        </p:nvSpPr>
        <p:spPr>
          <a:noFill/>
        </p:spPr>
        <p:txBody>
          <a:bodyPr/>
          <a:lstStyle/>
          <a:p>
            <a:fld id="{41A63229-6C63-5F4D-9AFB-50BF25EC00EA}" type="slidenum">
              <a:rPr lang="en-GB"/>
              <a:pPr/>
              <a:t>26</a:t>
            </a:fld>
            <a:endParaRPr lang="en-GB" dirty="0"/>
          </a:p>
        </p:txBody>
      </p:sp>
      <p:sp>
        <p:nvSpPr>
          <p:cNvPr id="173059"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34DC418A-B6CF-2449-AD3B-BE898F5E1CE4}"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26</a:t>
            </a:fld>
            <a:endParaRPr lang="en-GB" sz="1200" dirty="0">
              <a:solidFill>
                <a:srgbClr val="000000"/>
              </a:solidFill>
            </a:endParaRPr>
          </a:p>
        </p:txBody>
      </p:sp>
      <p:sp>
        <p:nvSpPr>
          <p:cNvPr id="173060"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73061" name="Rectangle 3"/>
          <p:cNvSpPr>
            <a:spLocks noGrp="1" noChangeArrowheads="1"/>
          </p:cNvSpPr>
          <p:nvPr>
            <p:ph type="body"/>
          </p:nvPr>
        </p:nvSpPr>
        <p:spPr>
          <a:xfrm>
            <a:off x="685800" y="4343400"/>
            <a:ext cx="5481638" cy="4114800"/>
          </a:xfrm>
          <a:noFill/>
          <a:ln/>
        </p:spPr>
        <p:txBody>
          <a:bodyPr wrap="none" anchor="ctr"/>
          <a:lstStyle/>
          <a:p>
            <a:r>
              <a:rPr lang="en-US" dirty="0">
                <a:latin typeface="Times New Roman" pitchFamily="-1" charset="0"/>
              </a:rPr>
              <a:t>Manufacturers also use several types of light-emitting diode (LED) light for backlighting, either directly illuminating pixels from behind or flooding the panel from the edges of the bezel. Manufacturers have rebranded LCD monitors that use LEDs for backlighting as LED monitors.</a:t>
            </a:r>
          </a:p>
          <a:p>
            <a:endParaRPr lang="en-US" dirty="0">
              <a:latin typeface="Times New Roman" pitchFamily="-1"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4082" name="Rectangle 10"/>
          <p:cNvSpPr>
            <a:spLocks noGrp="1" noChangeArrowheads="1"/>
          </p:cNvSpPr>
          <p:nvPr>
            <p:ph type="sldNum" sz="quarter"/>
          </p:nvPr>
        </p:nvSpPr>
        <p:spPr>
          <a:noFill/>
        </p:spPr>
        <p:txBody>
          <a:bodyPr/>
          <a:lstStyle/>
          <a:p>
            <a:fld id="{00E511BC-4D7F-ED45-AB25-DC052C0594A5}" type="slidenum">
              <a:rPr lang="en-GB"/>
              <a:pPr/>
              <a:t>28</a:t>
            </a:fld>
            <a:endParaRPr lang="en-GB" dirty="0"/>
          </a:p>
        </p:txBody>
      </p:sp>
      <p:sp>
        <p:nvSpPr>
          <p:cNvPr id="174083"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7F4A2720-8E52-2646-AA00-B6DAF2AEC519}"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28</a:t>
            </a:fld>
            <a:endParaRPr lang="en-GB" sz="1200" dirty="0">
              <a:solidFill>
                <a:srgbClr val="000000"/>
              </a:solidFill>
            </a:endParaRPr>
          </a:p>
        </p:txBody>
      </p:sp>
      <p:sp>
        <p:nvSpPr>
          <p:cNvPr id="174084"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74085" name="Text Box 3"/>
          <p:cNvSpPr>
            <a:spLocks noGrp="1" noChangeArrowheads="1"/>
          </p:cNvSpPr>
          <p:nvPr>
            <p:ph type="body"/>
          </p:nvPr>
        </p:nvSpPr>
        <p:spPr>
          <a:xfrm>
            <a:off x="685800" y="4343400"/>
            <a:ext cx="5486400" cy="3424238"/>
          </a:xfrm>
          <a:noFill/>
          <a:ln/>
        </p:spPr>
        <p:txBody>
          <a:bodyPr>
            <a:spAutoFit/>
          </a:bodyPr>
          <a:lstStyle/>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GB" dirty="0">
              <a:latin typeface="Arial" pitchFamily="-1" charset="0"/>
              <a:ea typeface="MS Gothic" pitchFamily="49" charset="-128"/>
              <a:cs typeface="MS Gothic" pitchFamily="49"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5106" name="Rectangle 10"/>
          <p:cNvSpPr>
            <a:spLocks noGrp="1" noChangeArrowheads="1"/>
          </p:cNvSpPr>
          <p:nvPr>
            <p:ph type="sldNum" sz="quarter"/>
          </p:nvPr>
        </p:nvSpPr>
        <p:spPr>
          <a:noFill/>
        </p:spPr>
        <p:txBody>
          <a:bodyPr/>
          <a:lstStyle/>
          <a:p>
            <a:fld id="{1517208D-48AD-B64C-9937-1D4E081F2650}" type="slidenum">
              <a:rPr lang="en-GB"/>
              <a:pPr/>
              <a:t>29</a:t>
            </a:fld>
            <a:endParaRPr lang="en-GB" dirty="0"/>
          </a:p>
        </p:txBody>
      </p:sp>
      <p:sp>
        <p:nvSpPr>
          <p:cNvPr id="175107"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0947A22D-B701-DC4A-87AB-9697E1F3388C}"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29</a:t>
            </a:fld>
            <a:endParaRPr lang="en-GB" sz="1200" dirty="0">
              <a:solidFill>
                <a:srgbClr val="000000"/>
              </a:solidFill>
            </a:endParaRPr>
          </a:p>
        </p:txBody>
      </p:sp>
      <p:sp>
        <p:nvSpPr>
          <p:cNvPr id="175108"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75109" name="Rectangle 3"/>
          <p:cNvSpPr>
            <a:spLocks noGrp="1" noChangeArrowheads="1"/>
          </p:cNvSpPr>
          <p:nvPr>
            <p:ph type="body"/>
          </p:nvPr>
        </p:nvSpPr>
        <p:spPr>
          <a:xfrm>
            <a:off x="685800" y="4343400"/>
            <a:ext cx="5481638" cy="4114800"/>
          </a:xfrm>
          <a:noFill/>
          <a:ln/>
        </p:spPr>
        <p:txBody>
          <a:bodyPr wrap="none" anchor="ctr"/>
          <a:lstStyle/>
          <a:p>
            <a:r>
              <a:rPr lang="en-US" dirty="0">
                <a:latin typeface="Times New Roman" pitchFamily="-1" charset="0"/>
              </a:rPr>
              <a:t>Note: One nit equals one candela/m</a:t>
            </a:r>
            <a:r>
              <a:rPr lang="en-US" baseline="30000" dirty="0">
                <a:latin typeface="Times New Roman" pitchFamily="-1" charset="0"/>
              </a:rPr>
              <a:t>2</a:t>
            </a:r>
            <a:r>
              <a:rPr lang="en-US" dirty="0">
                <a:latin typeface="Times New Roman" pitchFamily="-1" charset="0"/>
              </a:rPr>
              <a:t>. One candela is roughly equal to the amount of light created by a candle.</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6130" name="Rectangle 10"/>
          <p:cNvSpPr>
            <a:spLocks noGrp="1" noChangeArrowheads="1"/>
          </p:cNvSpPr>
          <p:nvPr>
            <p:ph type="sldNum" sz="quarter"/>
          </p:nvPr>
        </p:nvSpPr>
        <p:spPr>
          <a:noFill/>
        </p:spPr>
        <p:txBody>
          <a:bodyPr/>
          <a:lstStyle/>
          <a:p>
            <a:fld id="{626D6828-12AA-8545-A843-D8D16B61895A}" type="slidenum">
              <a:rPr lang="en-GB"/>
              <a:pPr/>
              <a:t>32</a:t>
            </a:fld>
            <a:endParaRPr lang="en-GB" dirty="0"/>
          </a:p>
        </p:txBody>
      </p:sp>
      <p:sp>
        <p:nvSpPr>
          <p:cNvPr id="176131"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DD98ED47-4059-BF42-B2D5-953C777DE595}"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32</a:t>
            </a:fld>
            <a:endParaRPr lang="en-GB" sz="1200" dirty="0">
              <a:solidFill>
                <a:srgbClr val="000000"/>
              </a:solidFill>
            </a:endParaRPr>
          </a:p>
        </p:txBody>
      </p:sp>
      <p:sp>
        <p:nvSpPr>
          <p:cNvPr id="176132"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76133" name="Rectangle 3"/>
          <p:cNvSpPr>
            <a:spLocks noGrp="1" noChangeArrowheads="1"/>
          </p:cNvSpPr>
          <p:nvPr>
            <p:ph type="body"/>
          </p:nvPr>
        </p:nvSpPr>
        <p:spPr>
          <a:xfrm>
            <a:off x="685800" y="4343400"/>
            <a:ext cx="5481638"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7154" name="Rectangle 10"/>
          <p:cNvSpPr>
            <a:spLocks noGrp="1" noChangeArrowheads="1"/>
          </p:cNvSpPr>
          <p:nvPr>
            <p:ph type="sldNum" sz="quarter"/>
          </p:nvPr>
        </p:nvSpPr>
        <p:spPr>
          <a:noFill/>
        </p:spPr>
        <p:txBody>
          <a:bodyPr/>
          <a:lstStyle/>
          <a:p>
            <a:fld id="{39F6B023-7E86-7B49-973D-188150D27813}" type="slidenum">
              <a:rPr lang="en-GB"/>
              <a:pPr/>
              <a:t>34</a:t>
            </a:fld>
            <a:endParaRPr lang="en-GB" dirty="0"/>
          </a:p>
        </p:txBody>
      </p:sp>
      <p:sp>
        <p:nvSpPr>
          <p:cNvPr id="177155"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3BBB6CD9-1382-944D-ACB0-49AFE11D017A}"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34</a:t>
            </a:fld>
            <a:endParaRPr lang="en-GB" sz="1200" dirty="0">
              <a:solidFill>
                <a:srgbClr val="000000"/>
              </a:solidFill>
            </a:endParaRPr>
          </a:p>
        </p:txBody>
      </p:sp>
      <p:sp>
        <p:nvSpPr>
          <p:cNvPr id="177156"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77157" name="Rectangle 3"/>
          <p:cNvSpPr>
            <a:spLocks noGrp="1" noChangeArrowheads="1"/>
          </p:cNvSpPr>
          <p:nvPr>
            <p:ph type="body"/>
          </p:nvPr>
        </p:nvSpPr>
        <p:spPr>
          <a:xfrm>
            <a:off x="685800" y="4343400"/>
            <a:ext cx="5481638"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0226" name="Rectangle 10"/>
          <p:cNvSpPr>
            <a:spLocks noGrp="1" noChangeArrowheads="1"/>
          </p:cNvSpPr>
          <p:nvPr>
            <p:ph type="sldNum" sz="quarter"/>
          </p:nvPr>
        </p:nvSpPr>
        <p:spPr>
          <a:noFill/>
        </p:spPr>
        <p:txBody>
          <a:bodyPr/>
          <a:lstStyle/>
          <a:p>
            <a:fld id="{A16C0408-1ABD-E141-8D5D-F69CE0BB301B}" type="slidenum">
              <a:rPr lang="en-GB"/>
              <a:pPr/>
              <a:t>37</a:t>
            </a:fld>
            <a:endParaRPr lang="en-GB" dirty="0"/>
          </a:p>
        </p:txBody>
      </p:sp>
      <p:sp>
        <p:nvSpPr>
          <p:cNvPr id="180227"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9693FEFF-6C95-E647-B54D-44A05F0354E1}"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37</a:t>
            </a:fld>
            <a:endParaRPr lang="en-GB" sz="1200" dirty="0">
              <a:solidFill>
                <a:srgbClr val="000000"/>
              </a:solidFill>
            </a:endParaRPr>
          </a:p>
        </p:txBody>
      </p:sp>
      <p:sp>
        <p:nvSpPr>
          <p:cNvPr id="180228"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80229" name="Text Box 3"/>
          <p:cNvSpPr>
            <a:spLocks noGrp="1" noChangeArrowheads="1"/>
          </p:cNvSpPr>
          <p:nvPr>
            <p:ph type="body"/>
          </p:nvPr>
        </p:nvSpPr>
        <p:spPr>
          <a:xfrm>
            <a:off x="685800" y="4343400"/>
            <a:ext cx="5481638"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0530" name="Rectangle 10"/>
          <p:cNvSpPr>
            <a:spLocks noGrp="1" noChangeArrowheads="1"/>
          </p:cNvSpPr>
          <p:nvPr>
            <p:ph type="sldNum" sz="quarter"/>
          </p:nvPr>
        </p:nvSpPr>
        <p:spPr>
          <a:noFill/>
        </p:spPr>
        <p:txBody>
          <a:bodyPr/>
          <a:lstStyle/>
          <a:p>
            <a:fld id="{A934D024-9DAD-E54B-B97F-AEFDF1C2A8B7}" type="slidenum">
              <a:rPr lang="en-GB"/>
              <a:pPr/>
              <a:t>2</a:t>
            </a:fld>
            <a:endParaRPr lang="en-GB" dirty="0"/>
          </a:p>
        </p:txBody>
      </p:sp>
      <p:sp>
        <p:nvSpPr>
          <p:cNvPr id="150531"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DFE5A046-7021-7D4E-8F64-E62112C8F06E}"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2</a:t>
            </a:fld>
            <a:endParaRPr lang="en-GB" sz="1200" dirty="0">
              <a:solidFill>
                <a:srgbClr val="000000"/>
              </a:solidFill>
            </a:endParaRPr>
          </a:p>
        </p:txBody>
      </p:sp>
      <p:sp>
        <p:nvSpPr>
          <p:cNvPr id="150532"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50533" name="Rectangle 3"/>
          <p:cNvSpPr>
            <a:spLocks noGrp="1" noChangeArrowheads="1"/>
          </p:cNvSpPr>
          <p:nvPr>
            <p:ph type="body"/>
          </p:nvPr>
        </p:nvSpPr>
        <p:spPr>
          <a:xfrm>
            <a:off x="685800" y="4343400"/>
            <a:ext cx="5481638"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1250" name="Rectangle 10"/>
          <p:cNvSpPr>
            <a:spLocks noGrp="1" noChangeArrowheads="1"/>
          </p:cNvSpPr>
          <p:nvPr>
            <p:ph type="sldNum" sz="quarter"/>
          </p:nvPr>
        </p:nvSpPr>
        <p:spPr>
          <a:noFill/>
        </p:spPr>
        <p:txBody>
          <a:bodyPr/>
          <a:lstStyle/>
          <a:p>
            <a:fld id="{A6EEA26F-0DFB-6C42-A739-97A3C7E54D05}" type="slidenum">
              <a:rPr lang="en-GB"/>
              <a:pPr/>
              <a:t>38</a:t>
            </a:fld>
            <a:endParaRPr lang="en-GB" dirty="0"/>
          </a:p>
        </p:txBody>
      </p:sp>
      <p:sp>
        <p:nvSpPr>
          <p:cNvPr id="181251"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1A62B09E-05F7-B348-89AE-AFD83DA1ED26}"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38</a:t>
            </a:fld>
            <a:endParaRPr lang="en-GB" sz="1200" dirty="0">
              <a:solidFill>
                <a:srgbClr val="000000"/>
              </a:solidFill>
            </a:endParaRPr>
          </a:p>
        </p:txBody>
      </p:sp>
      <p:sp>
        <p:nvSpPr>
          <p:cNvPr id="181252"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81253" name="Rectangle 3"/>
          <p:cNvSpPr>
            <a:spLocks noGrp="1" noChangeArrowheads="1"/>
          </p:cNvSpPr>
          <p:nvPr>
            <p:ph type="body"/>
          </p:nvPr>
        </p:nvSpPr>
        <p:spPr>
          <a:xfrm>
            <a:off x="685800" y="4343400"/>
            <a:ext cx="5481638" cy="4114800"/>
          </a:xfrm>
          <a:noFill/>
          <a:ln/>
        </p:spPr>
        <p:txBody>
          <a:bodyPr wrap="none" anchor="ctr"/>
          <a:lstStyle/>
          <a:p>
            <a:r>
              <a:rPr lang="en-US" dirty="0">
                <a:latin typeface="Times New Roman" pitchFamily="-1" charset="0"/>
              </a:rPr>
              <a:t>Controlling a CRT requires an analog signal from the video card, meaning a signal that rises and falls in waves—LCDs and computers use digital signals (on or off, one or zero).</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3298" name="Rectangle 10"/>
          <p:cNvSpPr>
            <a:spLocks noGrp="1" noChangeArrowheads="1"/>
          </p:cNvSpPr>
          <p:nvPr>
            <p:ph type="sldNum" sz="quarter"/>
          </p:nvPr>
        </p:nvSpPr>
        <p:spPr>
          <a:noFill/>
        </p:spPr>
        <p:txBody>
          <a:bodyPr/>
          <a:lstStyle/>
          <a:p>
            <a:fld id="{148F9791-7E99-CC42-96B5-9CAF062EDA16}" type="slidenum">
              <a:rPr lang="en-GB"/>
              <a:pPr/>
              <a:t>41</a:t>
            </a:fld>
            <a:endParaRPr lang="en-GB" dirty="0"/>
          </a:p>
        </p:txBody>
      </p:sp>
      <p:sp>
        <p:nvSpPr>
          <p:cNvPr id="183299"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3720D944-7202-444E-8BEE-F7ED66076105}"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41</a:t>
            </a:fld>
            <a:endParaRPr lang="en-GB" sz="1200" dirty="0">
              <a:solidFill>
                <a:srgbClr val="000000"/>
              </a:solidFill>
            </a:endParaRPr>
          </a:p>
        </p:txBody>
      </p:sp>
      <p:sp>
        <p:nvSpPr>
          <p:cNvPr id="183300"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83301" name="Rectangle 3"/>
          <p:cNvSpPr>
            <a:spLocks noGrp="1" noChangeArrowheads="1"/>
          </p:cNvSpPr>
          <p:nvPr>
            <p:ph type="body"/>
          </p:nvPr>
        </p:nvSpPr>
        <p:spPr>
          <a:xfrm>
            <a:off x="685800" y="4343400"/>
            <a:ext cx="5481638"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6370" name="Rectangle 10"/>
          <p:cNvSpPr>
            <a:spLocks noGrp="1" noChangeArrowheads="1"/>
          </p:cNvSpPr>
          <p:nvPr>
            <p:ph type="sldNum" sz="quarter"/>
          </p:nvPr>
        </p:nvSpPr>
        <p:spPr>
          <a:noFill/>
        </p:spPr>
        <p:txBody>
          <a:bodyPr/>
          <a:lstStyle/>
          <a:p>
            <a:fld id="{CB51789F-E731-A347-903E-7C51A8989051}" type="slidenum">
              <a:rPr lang="en-GB"/>
              <a:pPr/>
              <a:t>42</a:t>
            </a:fld>
            <a:endParaRPr lang="en-GB" dirty="0"/>
          </a:p>
        </p:txBody>
      </p:sp>
      <p:sp>
        <p:nvSpPr>
          <p:cNvPr id="186371"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113ECB1E-4F34-E34D-A68C-898853BCA990}"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42</a:t>
            </a:fld>
            <a:endParaRPr lang="en-GB" sz="1200" dirty="0">
              <a:solidFill>
                <a:srgbClr val="000000"/>
              </a:solidFill>
            </a:endParaRPr>
          </a:p>
        </p:txBody>
      </p:sp>
      <p:sp>
        <p:nvSpPr>
          <p:cNvPr id="186372"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86373" name="Rectangle 3"/>
          <p:cNvSpPr>
            <a:spLocks noGrp="1" noChangeArrowheads="1"/>
          </p:cNvSpPr>
          <p:nvPr>
            <p:ph type="body"/>
          </p:nvPr>
        </p:nvSpPr>
        <p:spPr>
          <a:xfrm>
            <a:off x="685800" y="4343400"/>
            <a:ext cx="5481638"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6370" name="Rectangle 10"/>
          <p:cNvSpPr>
            <a:spLocks noGrp="1" noChangeArrowheads="1"/>
          </p:cNvSpPr>
          <p:nvPr>
            <p:ph type="sldNum" sz="quarter"/>
          </p:nvPr>
        </p:nvSpPr>
        <p:spPr>
          <a:noFill/>
        </p:spPr>
        <p:txBody>
          <a:bodyPr/>
          <a:lstStyle/>
          <a:p>
            <a:fld id="{CB51789F-E731-A347-903E-7C51A8989051}" type="slidenum">
              <a:rPr lang="en-GB"/>
              <a:pPr/>
              <a:t>43</a:t>
            </a:fld>
            <a:endParaRPr lang="en-GB" dirty="0"/>
          </a:p>
        </p:txBody>
      </p:sp>
      <p:sp>
        <p:nvSpPr>
          <p:cNvPr id="186371"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113ECB1E-4F34-E34D-A68C-898853BCA990}"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43</a:t>
            </a:fld>
            <a:endParaRPr lang="en-GB" sz="1200" dirty="0">
              <a:solidFill>
                <a:srgbClr val="000000"/>
              </a:solidFill>
            </a:endParaRPr>
          </a:p>
        </p:txBody>
      </p:sp>
      <p:sp>
        <p:nvSpPr>
          <p:cNvPr id="186372"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86373" name="Rectangle 3"/>
          <p:cNvSpPr>
            <a:spLocks noGrp="1" noChangeArrowheads="1"/>
          </p:cNvSpPr>
          <p:nvPr>
            <p:ph type="body"/>
          </p:nvPr>
        </p:nvSpPr>
        <p:spPr>
          <a:xfrm>
            <a:off x="685800" y="4343400"/>
            <a:ext cx="5481638"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7394" name="Rectangle 10"/>
          <p:cNvSpPr>
            <a:spLocks noGrp="1" noChangeArrowheads="1"/>
          </p:cNvSpPr>
          <p:nvPr>
            <p:ph type="sldNum" sz="quarter"/>
          </p:nvPr>
        </p:nvSpPr>
        <p:spPr>
          <a:noFill/>
        </p:spPr>
        <p:txBody>
          <a:bodyPr/>
          <a:lstStyle/>
          <a:p>
            <a:fld id="{04F0D9D9-2360-3247-9807-4BE0F5C81EAD}" type="slidenum">
              <a:rPr lang="en-GB"/>
              <a:pPr/>
              <a:t>44</a:t>
            </a:fld>
            <a:endParaRPr lang="en-GB" dirty="0"/>
          </a:p>
        </p:txBody>
      </p:sp>
      <p:sp>
        <p:nvSpPr>
          <p:cNvPr id="187395"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A3A26216-3346-804B-B898-CE378F1A8472}"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44</a:t>
            </a:fld>
            <a:endParaRPr lang="en-GB" sz="1200" dirty="0">
              <a:solidFill>
                <a:srgbClr val="000000"/>
              </a:solidFill>
            </a:endParaRPr>
          </a:p>
        </p:txBody>
      </p:sp>
      <p:sp>
        <p:nvSpPr>
          <p:cNvPr id="187396"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87397" name="Rectangle 3"/>
          <p:cNvSpPr>
            <a:spLocks noGrp="1" noChangeArrowheads="1"/>
          </p:cNvSpPr>
          <p:nvPr>
            <p:ph type="body"/>
          </p:nvPr>
        </p:nvSpPr>
        <p:spPr>
          <a:xfrm>
            <a:off x="685800" y="4343400"/>
            <a:ext cx="5481638" cy="4114800"/>
          </a:xfrm>
          <a:noFill/>
          <a:ln/>
        </p:spPr>
        <p:txBody>
          <a:bodyPr wrap="none" anchor="ctr"/>
          <a:lstStyle/>
          <a:p>
            <a:r>
              <a:rPr lang="en-US" dirty="0">
                <a:latin typeface="Times New Roman" pitchFamily="-1" charset="0"/>
              </a:rPr>
              <a:t>The video card must have sufficient RAM to support each combination of color depth and resolution.</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8418" name="Rectangle 10"/>
          <p:cNvSpPr>
            <a:spLocks noGrp="1" noChangeArrowheads="1"/>
          </p:cNvSpPr>
          <p:nvPr>
            <p:ph type="sldNum" sz="quarter"/>
          </p:nvPr>
        </p:nvSpPr>
        <p:spPr>
          <a:noFill/>
        </p:spPr>
        <p:txBody>
          <a:bodyPr/>
          <a:lstStyle/>
          <a:p>
            <a:fld id="{2B845D52-6EAD-A44E-BD1C-09F2E0980182}" type="slidenum">
              <a:rPr lang="en-GB"/>
              <a:pPr/>
              <a:t>45</a:t>
            </a:fld>
            <a:endParaRPr lang="en-GB" dirty="0"/>
          </a:p>
        </p:txBody>
      </p:sp>
      <p:sp>
        <p:nvSpPr>
          <p:cNvPr id="188419"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ED20F5EF-4E43-3045-8712-E8946AAD01F9}"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45</a:t>
            </a:fld>
            <a:endParaRPr lang="en-GB" sz="1200" dirty="0">
              <a:solidFill>
                <a:srgbClr val="000000"/>
              </a:solidFill>
            </a:endParaRPr>
          </a:p>
        </p:txBody>
      </p:sp>
      <p:sp>
        <p:nvSpPr>
          <p:cNvPr id="188420"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88421" name="Text Box 3"/>
          <p:cNvSpPr>
            <a:spLocks noGrp="1" noChangeArrowheads="1"/>
          </p:cNvSpPr>
          <p:nvPr>
            <p:ph type="body"/>
          </p:nvPr>
        </p:nvSpPr>
        <p:spPr>
          <a:xfrm>
            <a:off x="685800" y="4343400"/>
            <a:ext cx="5486400" cy="4114800"/>
          </a:xfrm>
          <a:noFill/>
          <a:ln/>
        </p:spPr>
        <p:txBody>
          <a:bodyPr>
            <a:spAutoFit/>
          </a:bodyPr>
          <a:lstStyle/>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a:latin typeface="Arial" pitchFamily="-1" charset="0"/>
                <a:ea typeface="MS Gothic" pitchFamily="49" charset="-128"/>
                <a:cs typeface="MS Gothic" pitchFamily="49" charset="-128"/>
              </a:rPr>
              <a:t>Know your color depths both in terms of bits and numbers of colors! </a:t>
            </a:r>
          </a:p>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GB" dirty="0">
              <a:latin typeface="Arial" pitchFamily="-1" charset="0"/>
              <a:ea typeface="MS Gothic" pitchFamily="49" charset="-128"/>
              <a:cs typeface="MS Gothic" pitchFamily="49" charset="-128"/>
            </a:endParaRPr>
          </a:p>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GB" dirty="0">
              <a:latin typeface="Arial" pitchFamily="-1" charset="0"/>
              <a:ea typeface="MS Gothic" pitchFamily="49" charset="-128"/>
              <a:cs typeface="MS Gothic" pitchFamily="49"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92514" name="Rectangle 10"/>
          <p:cNvSpPr>
            <a:spLocks noGrp="1" noChangeArrowheads="1"/>
          </p:cNvSpPr>
          <p:nvPr>
            <p:ph type="sldNum" sz="quarter"/>
          </p:nvPr>
        </p:nvSpPr>
        <p:spPr>
          <a:noFill/>
        </p:spPr>
        <p:txBody>
          <a:bodyPr/>
          <a:lstStyle/>
          <a:p>
            <a:fld id="{68C14F5A-229E-5B4C-A6EC-817688E63D98}" type="slidenum">
              <a:rPr lang="en-GB"/>
              <a:pPr/>
              <a:t>48</a:t>
            </a:fld>
            <a:endParaRPr lang="en-GB" dirty="0"/>
          </a:p>
        </p:txBody>
      </p:sp>
      <p:sp>
        <p:nvSpPr>
          <p:cNvPr id="192515"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341A5564-0A1A-5E40-943E-507BCE990F20}"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48</a:t>
            </a:fld>
            <a:endParaRPr lang="en-GB" sz="1200" dirty="0">
              <a:solidFill>
                <a:srgbClr val="000000"/>
              </a:solidFill>
            </a:endParaRPr>
          </a:p>
        </p:txBody>
      </p:sp>
      <p:sp>
        <p:nvSpPr>
          <p:cNvPr id="192516"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92517" name="Rectangle 3"/>
          <p:cNvSpPr>
            <a:spLocks noGrp="1" noChangeArrowheads="1"/>
          </p:cNvSpPr>
          <p:nvPr>
            <p:ph type="body"/>
          </p:nvPr>
        </p:nvSpPr>
        <p:spPr>
          <a:xfrm>
            <a:off x="685800" y="4343400"/>
            <a:ext cx="5481638"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94562" name="Rectangle 10"/>
          <p:cNvSpPr>
            <a:spLocks noGrp="1" noChangeArrowheads="1"/>
          </p:cNvSpPr>
          <p:nvPr>
            <p:ph type="sldNum" sz="quarter"/>
          </p:nvPr>
        </p:nvSpPr>
        <p:spPr>
          <a:noFill/>
        </p:spPr>
        <p:txBody>
          <a:bodyPr/>
          <a:lstStyle/>
          <a:p>
            <a:fld id="{8692D14B-4DB4-4B4F-8E47-8975A666DF61}" type="slidenum">
              <a:rPr lang="en-GB"/>
              <a:pPr/>
              <a:t>49</a:t>
            </a:fld>
            <a:endParaRPr lang="en-GB" dirty="0"/>
          </a:p>
        </p:txBody>
      </p:sp>
      <p:sp>
        <p:nvSpPr>
          <p:cNvPr id="194563"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B089FF7F-D480-DD44-B372-2A35F9210B43}"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49</a:t>
            </a:fld>
            <a:endParaRPr lang="en-GB" sz="1200" dirty="0">
              <a:solidFill>
                <a:srgbClr val="000000"/>
              </a:solidFill>
            </a:endParaRPr>
          </a:p>
        </p:txBody>
      </p:sp>
      <p:sp>
        <p:nvSpPr>
          <p:cNvPr id="194564"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94565" name="Rectangle 3"/>
          <p:cNvSpPr>
            <a:spLocks noGrp="1" noChangeArrowheads="1"/>
          </p:cNvSpPr>
          <p:nvPr>
            <p:ph type="body"/>
          </p:nvPr>
        </p:nvSpPr>
        <p:spPr>
          <a:xfrm>
            <a:off x="685800" y="4343400"/>
            <a:ext cx="5481638"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95586" name="Rectangle 10"/>
          <p:cNvSpPr>
            <a:spLocks noGrp="1" noChangeArrowheads="1"/>
          </p:cNvSpPr>
          <p:nvPr>
            <p:ph type="sldNum" sz="quarter"/>
          </p:nvPr>
        </p:nvSpPr>
        <p:spPr>
          <a:noFill/>
        </p:spPr>
        <p:txBody>
          <a:bodyPr/>
          <a:lstStyle/>
          <a:p>
            <a:fld id="{5F35B22A-3673-964D-8578-43A6A98CBAA8}" type="slidenum">
              <a:rPr lang="en-GB"/>
              <a:pPr/>
              <a:t>50</a:t>
            </a:fld>
            <a:endParaRPr lang="en-GB" dirty="0"/>
          </a:p>
        </p:txBody>
      </p:sp>
      <p:sp>
        <p:nvSpPr>
          <p:cNvPr id="195587"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1A349262-85E2-BD45-A8EB-516A052FD25C}"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50</a:t>
            </a:fld>
            <a:endParaRPr lang="en-GB" sz="1200" dirty="0">
              <a:solidFill>
                <a:srgbClr val="000000"/>
              </a:solidFill>
            </a:endParaRPr>
          </a:p>
        </p:txBody>
      </p:sp>
      <p:sp>
        <p:nvSpPr>
          <p:cNvPr id="195588"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95589" name="Rectangle 3"/>
          <p:cNvSpPr>
            <a:spLocks noGrp="1" noChangeArrowheads="1"/>
          </p:cNvSpPr>
          <p:nvPr>
            <p:ph type="body"/>
          </p:nvPr>
        </p:nvSpPr>
        <p:spPr>
          <a:xfrm>
            <a:off x="685800" y="4343400"/>
            <a:ext cx="5481638" cy="4114800"/>
          </a:xfrm>
          <a:noFill/>
          <a:ln/>
        </p:spPr>
        <p:txBody>
          <a:bodyPr wrap="none" anchor="ctr"/>
          <a:lstStyle/>
          <a:p>
            <a:r>
              <a:rPr lang="en-US" dirty="0">
                <a:latin typeface="Times New Roman" pitchFamily="-1" charset="0"/>
              </a:rPr>
              <a:t>Intel primarily focuses on GPUs built into motherboards.</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97634" name="Rectangle 10"/>
          <p:cNvSpPr>
            <a:spLocks noGrp="1" noChangeArrowheads="1"/>
          </p:cNvSpPr>
          <p:nvPr>
            <p:ph type="sldNum" sz="quarter"/>
          </p:nvPr>
        </p:nvSpPr>
        <p:spPr>
          <a:noFill/>
        </p:spPr>
        <p:txBody>
          <a:bodyPr/>
          <a:lstStyle/>
          <a:p>
            <a:fld id="{35806578-C54B-074D-8A76-9EB46EDDD40D}" type="slidenum">
              <a:rPr lang="en-GB"/>
              <a:pPr/>
              <a:t>51</a:t>
            </a:fld>
            <a:endParaRPr lang="en-GB" dirty="0"/>
          </a:p>
        </p:txBody>
      </p:sp>
      <p:sp>
        <p:nvSpPr>
          <p:cNvPr id="197635"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DB942E2F-EF55-2E44-9070-31A9AA0804EB}"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51</a:t>
            </a:fld>
            <a:endParaRPr lang="en-GB" sz="1200" dirty="0">
              <a:solidFill>
                <a:srgbClr val="000000"/>
              </a:solidFill>
            </a:endParaRPr>
          </a:p>
        </p:txBody>
      </p:sp>
      <p:sp>
        <p:nvSpPr>
          <p:cNvPr id="197636"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97637" name="Text Box 3"/>
          <p:cNvSpPr>
            <a:spLocks noGrp="1" noChangeArrowheads="1"/>
          </p:cNvSpPr>
          <p:nvPr>
            <p:ph type="body"/>
          </p:nvPr>
        </p:nvSpPr>
        <p:spPr>
          <a:xfrm>
            <a:off x="685800" y="4343400"/>
            <a:ext cx="5486400" cy="2078038"/>
          </a:xfrm>
          <a:noFill/>
          <a:ln/>
        </p:spPr>
        <p:txBody>
          <a:bodyPr>
            <a:spAutoFit/>
          </a:bodyPr>
          <a:lstStyle/>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b="1" dirty="0">
                <a:latin typeface="Arial" pitchFamily="-1" charset="0"/>
                <a:ea typeface="MS Gothic" pitchFamily="49" charset="-128"/>
                <a:cs typeface="MS Gothic" pitchFamily="49" charset="-128"/>
              </a:rPr>
              <a:t>Gaming</a:t>
            </a:r>
            <a:r>
              <a:rPr lang="en-GB" dirty="0">
                <a:latin typeface="Arial" pitchFamily="-1" charset="0"/>
                <a:ea typeface="MS Gothic" pitchFamily="49" charset="-128"/>
                <a:cs typeface="MS Gothic" pitchFamily="49" charset="-128"/>
              </a:rPr>
              <a:t> requires high-end video cards for the best effects:</a:t>
            </a:r>
          </a:p>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GB" dirty="0">
              <a:latin typeface="Arial" pitchFamily="-1" charset="0"/>
              <a:ea typeface="MS Gothic" pitchFamily="49" charset="-128"/>
              <a:cs typeface="MS Gothic" pitchFamily="49" charset="-128"/>
            </a:endParaRPr>
          </a:p>
          <a:p>
            <a:pPr eaLnBrk="1" hangingPunct="1">
              <a:spcBef>
                <a:spcPts val="450"/>
              </a:spcBef>
              <a:buFont typeface="Arial" pitchFamily="-1"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a:latin typeface="Arial" pitchFamily="-1" charset="0"/>
                <a:ea typeface="MS Gothic" pitchFamily="49" charset="-128"/>
                <a:cs typeface="MS Gothic" pitchFamily="49" charset="-128"/>
              </a:rPr>
              <a:t>3-D textures are bitmap graphics applied to 3-D wireframes like skin over bones. </a:t>
            </a:r>
          </a:p>
          <a:p>
            <a:pPr eaLnBrk="1" hangingPunct="1">
              <a:spcBef>
                <a:spcPts val="450"/>
              </a:spcBef>
              <a:buFont typeface="Arial" pitchFamily="-1"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a:latin typeface="Arial" pitchFamily="-1" charset="0"/>
                <a:ea typeface="MS Gothic" pitchFamily="49" charset="-128"/>
                <a:cs typeface="MS Gothic" pitchFamily="49" charset="-128"/>
              </a:rPr>
              <a:t>Applying a premade texture to a wireframe drawing is called </a:t>
            </a:r>
            <a:r>
              <a:rPr lang="en-GB" i="1" dirty="0">
                <a:latin typeface="Arial" pitchFamily="-1" charset="0"/>
                <a:ea typeface="MS Gothic" pitchFamily="49" charset="-128"/>
                <a:cs typeface="MS Gothic" pitchFamily="49" charset="-128"/>
              </a:rPr>
              <a:t>rendering</a:t>
            </a:r>
            <a:r>
              <a:rPr lang="en-GB" dirty="0">
                <a:latin typeface="Arial" pitchFamily="-1" charset="0"/>
                <a:ea typeface="MS Gothic" pitchFamily="49" charset="-128"/>
                <a:cs typeface="MS Gothic" pitchFamily="49" charset="-128"/>
              </a:rPr>
              <a:t>.</a:t>
            </a:r>
          </a:p>
          <a:p>
            <a:pPr eaLnBrk="1" hangingPunct="1">
              <a:spcBef>
                <a:spcPts val="450"/>
              </a:spcBef>
              <a:buFont typeface="Arial" pitchFamily="-1"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a:latin typeface="Arial" pitchFamily="-1" charset="0"/>
                <a:ea typeface="MS Gothic" pitchFamily="49" charset="-128"/>
                <a:cs typeface="MS Gothic" pitchFamily="49" charset="-128"/>
              </a:rPr>
              <a:t>Textures are not large but games may require hundreds.</a:t>
            </a:r>
          </a:p>
          <a:p>
            <a:pPr eaLnBrk="1" hangingPunct="1">
              <a:spcBef>
                <a:spcPts val="450"/>
              </a:spcBef>
              <a:buFont typeface="Arial" pitchFamily="-1"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a:latin typeface="Arial" pitchFamily="-1" charset="0"/>
                <a:ea typeface="MS Gothic" pitchFamily="49" charset="-128"/>
                <a:cs typeface="MS Gothic" pitchFamily="49" charset="-128"/>
              </a:rPr>
              <a:t>To store these, more RAM is needed. Advanced 3-D video cards may have up to 768 MB of RAM.</a:t>
            </a:r>
          </a:p>
          <a:p>
            <a:pPr eaLnBrk="1" hangingPunct="1">
              <a:spcBef>
                <a:spcPts val="450"/>
              </a:spcBef>
              <a:buFont typeface="Arial" pitchFamily="-1"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a:latin typeface="Arial" pitchFamily="-1" charset="0"/>
                <a:ea typeface="MS Gothic" pitchFamily="49" charset="-128"/>
                <a:cs typeface="MS Gothic" pitchFamily="49" charset="-128"/>
              </a:rPr>
              <a:t>Video display memory ranges from 32 bits to 256 bits wide.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1554" name="Rectangle 10"/>
          <p:cNvSpPr>
            <a:spLocks noGrp="1" noChangeArrowheads="1"/>
          </p:cNvSpPr>
          <p:nvPr>
            <p:ph type="sldNum" sz="quarter"/>
          </p:nvPr>
        </p:nvSpPr>
        <p:spPr>
          <a:noFill/>
        </p:spPr>
        <p:txBody>
          <a:bodyPr/>
          <a:lstStyle/>
          <a:p>
            <a:fld id="{E2C3F24A-4D49-364B-AAC0-13A3567B6847}" type="slidenum">
              <a:rPr lang="en-GB"/>
              <a:pPr/>
              <a:t>3</a:t>
            </a:fld>
            <a:endParaRPr lang="en-GB" dirty="0"/>
          </a:p>
        </p:txBody>
      </p:sp>
      <p:sp>
        <p:nvSpPr>
          <p:cNvPr id="151555"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64B50076-9C50-0C41-90B0-3C8531520503}"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3</a:t>
            </a:fld>
            <a:endParaRPr lang="en-GB" sz="1200" dirty="0">
              <a:solidFill>
                <a:srgbClr val="000000"/>
              </a:solidFill>
            </a:endParaRPr>
          </a:p>
        </p:txBody>
      </p:sp>
      <p:sp>
        <p:nvSpPr>
          <p:cNvPr id="151556"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51557" name="Rectangle 3"/>
          <p:cNvSpPr>
            <a:spLocks noGrp="1" noChangeArrowheads="1"/>
          </p:cNvSpPr>
          <p:nvPr>
            <p:ph type="body"/>
          </p:nvPr>
        </p:nvSpPr>
        <p:spPr>
          <a:xfrm>
            <a:off x="685800" y="4343400"/>
            <a:ext cx="5481638"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98658" name="Rectangle 10"/>
          <p:cNvSpPr>
            <a:spLocks noGrp="1" noChangeArrowheads="1"/>
          </p:cNvSpPr>
          <p:nvPr>
            <p:ph type="sldNum" sz="quarter"/>
          </p:nvPr>
        </p:nvSpPr>
        <p:spPr>
          <a:noFill/>
        </p:spPr>
        <p:txBody>
          <a:bodyPr/>
          <a:lstStyle/>
          <a:p>
            <a:fld id="{A56FB2DE-879E-394F-A671-2AA1D0BD54F3}" type="slidenum">
              <a:rPr lang="en-GB"/>
              <a:pPr/>
              <a:t>52</a:t>
            </a:fld>
            <a:endParaRPr lang="en-GB" dirty="0"/>
          </a:p>
        </p:txBody>
      </p:sp>
      <p:sp>
        <p:nvSpPr>
          <p:cNvPr id="198659"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086CF3AD-C2EB-5F41-BB70-1C1B8D9ADB07}"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52</a:t>
            </a:fld>
            <a:endParaRPr lang="en-GB" sz="1200" dirty="0">
              <a:solidFill>
                <a:srgbClr val="000000"/>
              </a:solidFill>
            </a:endParaRPr>
          </a:p>
        </p:txBody>
      </p:sp>
      <p:sp>
        <p:nvSpPr>
          <p:cNvPr id="198660"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98661" name="Rectangle 3"/>
          <p:cNvSpPr>
            <a:spLocks noGrp="1" noChangeArrowheads="1"/>
          </p:cNvSpPr>
          <p:nvPr>
            <p:ph type="body"/>
          </p:nvPr>
        </p:nvSpPr>
        <p:spPr>
          <a:xfrm>
            <a:off x="685800" y="4343400"/>
            <a:ext cx="5481638"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2"/>
          <p:cNvSpPr>
            <a:spLocks noGrp="1" noRot="1" noChangeAspect="1" noChangeArrowheads="1" noTextEdit="1"/>
          </p:cNvSpPr>
          <p:nvPr>
            <p:ph type="sldImg"/>
          </p:nvPr>
        </p:nvSpPr>
        <p:spPr>
          <a:xfrm>
            <a:off x="1141413" y="685800"/>
            <a:ext cx="4568825" cy="3427413"/>
          </a:xfrm>
          <a:ln/>
        </p:spPr>
      </p:sp>
      <p:sp>
        <p:nvSpPr>
          <p:cNvPr id="201731" name="Rectangle 3"/>
          <p:cNvSpPr>
            <a:spLocks noGrp="1" noChangeArrowheads="1"/>
          </p:cNvSpPr>
          <p:nvPr>
            <p:ph type="body" idx="1"/>
          </p:nvPr>
        </p:nvSpPr>
        <p:spPr>
          <a:noFill/>
          <a:ln/>
        </p:spPr>
        <p:txBody>
          <a:bodyPr/>
          <a:lstStyle/>
          <a:p>
            <a:r>
              <a:rPr lang="en-US" dirty="0">
                <a:latin typeface="Times New Roman" pitchFamily="-1" charset="0"/>
              </a:rPr>
              <a:t>Most DVI connections on video cards these days natively support analog signals. You can use a simple DVI-to-VGA adapter, for example, for connecting a VGA cable to a video card.</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2754" name="Rectangle 10"/>
          <p:cNvSpPr>
            <a:spLocks noGrp="1" noChangeArrowheads="1"/>
          </p:cNvSpPr>
          <p:nvPr>
            <p:ph type="sldNum" sz="quarter"/>
          </p:nvPr>
        </p:nvSpPr>
        <p:spPr>
          <a:noFill/>
        </p:spPr>
        <p:txBody>
          <a:bodyPr/>
          <a:lstStyle/>
          <a:p>
            <a:fld id="{65535760-5C89-2041-B2C4-E1AD29FECB62}" type="slidenum">
              <a:rPr lang="en-GB"/>
              <a:pPr/>
              <a:t>57</a:t>
            </a:fld>
            <a:endParaRPr lang="en-GB" dirty="0"/>
          </a:p>
        </p:txBody>
      </p:sp>
      <p:sp>
        <p:nvSpPr>
          <p:cNvPr id="202755"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D346BB04-54C1-3B4A-A864-922A820BE987}"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57</a:t>
            </a:fld>
            <a:endParaRPr lang="en-GB" sz="1200" dirty="0">
              <a:solidFill>
                <a:srgbClr val="000000"/>
              </a:solidFill>
            </a:endParaRPr>
          </a:p>
        </p:txBody>
      </p:sp>
      <p:sp>
        <p:nvSpPr>
          <p:cNvPr id="202756"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202757" name="Text Box 3"/>
          <p:cNvSpPr>
            <a:spLocks noGrp="1" noChangeArrowheads="1"/>
          </p:cNvSpPr>
          <p:nvPr>
            <p:ph type="body"/>
          </p:nvPr>
        </p:nvSpPr>
        <p:spPr>
          <a:xfrm>
            <a:off x="685800" y="4343400"/>
            <a:ext cx="5481638"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2"/>
          <p:cNvSpPr>
            <a:spLocks noGrp="1" noRot="1" noChangeAspect="1" noChangeArrowheads="1" noTextEdit="1"/>
          </p:cNvSpPr>
          <p:nvPr>
            <p:ph type="sldImg"/>
          </p:nvPr>
        </p:nvSpPr>
        <p:spPr>
          <a:xfrm>
            <a:off x="1141413" y="685800"/>
            <a:ext cx="4568825" cy="3427413"/>
          </a:xfrm>
          <a:ln/>
        </p:spPr>
      </p:sp>
      <p:sp>
        <p:nvSpPr>
          <p:cNvPr id="205827" name="Rectangle 3"/>
          <p:cNvSpPr>
            <a:spLocks noGrp="1" noChangeArrowheads="1"/>
          </p:cNvSpPr>
          <p:nvPr>
            <p:ph type="body" idx="1"/>
          </p:nvPr>
        </p:nvSpPr>
        <p:spPr>
          <a:noFill/>
          <a:ln/>
        </p:spPr>
        <p:txBody>
          <a:bodyPr/>
          <a:lstStyle/>
          <a:p>
            <a:endParaRPr lang="en-US" dirty="0">
              <a:latin typeface="Times New Roman" pitchFamily="-1"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7874" name="Rectangle 10"/>
          <p:cNvSpPr>
            <a:spLocks noGrp="1" noChangeArrowheads="1"/>
          </p:cNvSpPr>
          <p:nvPr>
            <p:ph type="sldNum" sz="quarter"/>
          </p:nvPr>
        </p:nvSpPr>
        <p:spPr>
          <a:noFill/>
        </p:spPr>
        <p:txBody>
          <a:bodyPr/>
          <a:lstStyle/>
          <a:p>
            <a:fld id="{92348787-2856-574B-9C7F-C985082786CD}" type="slidenum">
              <a:rPr lang="en-GB"/>
              <a:pPr/>
              <a:t>62</a:t>
            </a:fld>
            <a:endParaRPr lang="en-GB" dirty="0"/>
          </a:p>
        </p:txBody>
      </p:sp>
      <p:sp>
        <p:nvSpPr>
          <p:cNvPr id="207875"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ADE8F3D3-8A61-D443-82A2-75EB4360797C}"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62</a:t>
            </a:fld>
            <a:endParaRPr lang="en-GB" sz="1200" dirty="0">
              <a:solidFill>
                <a:srgbClr val="000000"/>
              </a:solidFill>
            </a:endParaRPr>
          </a:p>
        </p:txBody>
      </p:sp>
      <p:sp>
        <p:nvSpPr>
          <p:cNvPr id="207876"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207877" name="Rectangle 3"/>
          <p:cNvSpPr>
            <a:spLocks noGrp="1" noChangeArrowheads="1"/>
          </p:cNvSpPr>
          <p:nvPr>
            <p:ph type="body"/>
          </p:nvPr>
        </p:nvSpPr>
        <p:spPr>
          <a:xfrm>
            <a:off x="685800" y="4343400"/>
            <a:ext cx="5481638"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7874" name="Rectangle 10"/>
          <p:cNvSpPr>
            <a:spLocks noGrp="1" noChangeArrowheads="1"/>
          </p:cNvSpPr>
          <p:nvPr>
            <p:ph type="sldNum" sz="quarter"/>
          </p:nvPr>
        </p:nvSpPr>
        <p:spPr>
          <a:noFill/>
        </p:spPr>
        <p:txBody>
          <a:bodyPr/>
          <a:lstStyle/>
          <a:p>
            <a:fld id="{92348787-2856-574B-9C7F-C985082786CD}" type="slidenum">
              <a:rPr lang="en-GB"/>
              <a:pPr/>
              <a:t>63</a:t>
            </a:fld>
            <a:endParaRPr lang="en-GB" dirty="0"/>
          </a:p>
        </p:txBody>
      </p:sp>
      <p:sp>
        <p:nvSpPr>
          <p:cNvPr id="207875"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ADE8F3D3-8A61-D443-82A2-75EB4360797C}"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63</a:t>
            </a:fld>
            <a:endParaRPr lang="en-GB" sz="1200" dirty="0">
              <a:solidFill>
                <a:srgbClr val="000000"/>
              </a:solidFill>
            </a:endParaRPr>
          </a:p>
        </p:txBody>
      </p:sp>
      <p:sp>
        <p:nvSpPr>
          <p:cNvPr id="207876"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207877" name="Rectangle 3"/>
          <p:cNvSpPr>
            <a:spLocks noGrp="1" noChangeArrowheads="1"/>
          </p:cNvSpPr>
          <p:nvPr>
            <p:ph type="body"/>
          </p:nvPr>
        </p:nvSpPr>
        <p:spPr>
          <a:xfrm>
            <a:off x="685800" y="4343400"/>
            <a:ext cx="5481638"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1413" y="685800"/>
            <a:ext cx="4568825" cy="34274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fld id="{FBD98EAB-B7DA-0540-BCF6-ECF7E42DF984}" type="slidenum">
              <a:rPr lang="en-GB" smtClean="0"/>
              <a:pPr/>
              <a:t>64</a:t>
            </a:fld>
            <a:endParaRPr lang="en-GB" dirty="0"/>
          </a:p>
        </p:txBody>
      </p:sp>
    </p:spTree>
    <p:extLst>
      <p:ext uri="{BB962C8B-B14F-4D97-AF65-F5344CB8AC3E}">
        <p14:creationId xmlns:p14="http://schemas.microsoft.com/office/powerpoint/2010/main" val="211528407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8898" name="Rectangle 10"/>
          <p:cNvSpPr>
            <a:spLocks noGrp="1" noChangeArrowheads="1"/>
          </p:cNvSpPr>
          <p:nvPr>
            <p:ph type="sldNum" sz="quarter"/>
          </p:nvPr>
        </p:nvSpPr>
        <p:spPr>
          <a:noFill/>
        </p:spPr>
        <p:txBody>
          <a:bodyPr/>
          <a:lstStyle/>
          <a:p>
            <a:fld id="{D58C850F-0A08-B043-B672-D0B08A4E5374}" type="slidenum">
              <a:rPr lang="en-GB"/>
              <a:pPr/>
              <a:t>67</a:t>
            </a:fld>
            <a:endParaRPr lang="en-GB" dirty="0"/>
          </a:p>
        </p:txBody>
      </p:sp>
      <p:sp>
        <p:nvSpPr>
          <p:cNvPr id="208899"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7992E340-EDF8-F84D-8048-8939BA24B321}"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67</a:t>
            </a:fld>
            <a:endParaRPr lang="en-GB" sz="1200" dirty="0">
              <a:solidFill>
                <a:srgbClr val="000000"/>
              </a:solidFill>
            </a:endParaRPr>
          </a:p>
        </p:txBody>
      </p:sp>
      <p:sp>
        <p:nvSpPr>
          <p:cNvPr id="208900"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208901" name="Rectangle 3"/>
          <p:cNvSpPr>
            <a:spLocks noGrp="1" noChangeArrowheads="1"/>
          </p:cNvSpPr>
          <p:nvPr>
            <p:ph type="body"/>
          </p:nvPr>
        </p:nvSpPr>
        <p:spPr>
          <a:xfrm>
            <a:off x="685800" y="4343400"/>
            <a:ext cx="5481638"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4018" name="Rectangle 10"/>
          <p:cNvSpPr>
            <a:spLocks noGrp="1" noChangeArrowheads="1"/>
          </p:cNvSpPr>
          <p:nvPr>
            <p:ph type="sldNum" sz="quarter"/>
          </p:nvPr>
        </p:nvSpPr>
        <p:spPr>
          <a:noFill/>
        </p:spPr>
        <p:txBody>
          <a:bodyPr/>
          <a:lstStyle/>
          <a:p>
            <a:fld id="{F2A829D6-DC50-804B-842D-6A580AFE42FB}" type="slidenum">
              <a:rPr lang="en-GB"/>
              <a:pPr/>
              <a:t>73</a:t>
            </a:fld>
            <a:endParaRPr lang="en-GB" dirty="0"/>
          </a:p>
        </p:txBody>
      </p:sp>
      <p:sp>
        <p:nvSpPr>
          <p:cNvPr id="214019"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DF537D81-F8F2-F64C-8A68-433477AF865D}"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73</a:t>
            </a:fld>
            <a:endParaRPr lang="en-GB" sz="1200" dirty="0">
              <a:solidFill>
                <a:srgbClr val="000000"/>
              </a:solidFill>
            </a:endParaRPr>
          </a:p>
        </p:txBody>
      </p:sp>
      <p:sp>
        <p:nvSpPr>
          <p:cNvPr id="214020"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214021" name="Rectangle 3"/>
          <p:cNvSpPr>
            <a:spLocks noGrp="1" noChangeArrowheads="1"/>
          </p:cNvSpPr>
          <p:nvPr>
            <p:ph type="body"/>
          </p:nvPr>
        </p:nvSpPr>
        <p:spPr>
          <a:xfrm>
            <a:off x="685800" y="4343400"/>
            <a:ext cx="5481638"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5042" name="Rectangle 10"/>
          <p:cNvSpPr>
            <a:spLocks noGrp="1" noChangeArrowheads="1"/>
          </p:cNvSpPr>
          <p:nvPr>
            <p:ph type="sldNum" sz="quarter"/>
          </p:nvPr>
        </p:nvSpPr>
        <p:spPr>
          <a:noFill/>
        </p:spPr>
        <p:txBody>
          <a:bodyPr/>
          <a:lstStyle/>
          <a:p>
            <a:fld id="{581434CC-AB67-CD4E-9922-9DB4041B0261}" type="slidenum">
              <a:rPr lang="en-GB"/>
              <a:pPr/>
              <a:t>74</a:t>
            </a:fld>
            <a:endParaRPr lang="en-GB" dirty="0"/>
          </a:p>
        </p:txBody>
      </p:sp>
      <p:sp>
        <p:nvSpPr>
          <p:cNvPr id="215043"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18C1AA3A-85C1-8348-BAB6-CA00BAC49050}"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74</a:t>
            </a:fld>
            <a:endParaRPr lang="en-GB" sz="1200" dirty="0">
              <a:solidFill>
                <a:srgbClr val="000000"/>
              </a:solidFill>
            </a:endParaRPr>
          </a:p>
        </p:txBody>
      </p:sp>
      <p:sp>
        <p:nvSpPr>
          <p:cNvPr id="215044"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215045" name="Rectangle 3"/>
          <p:cNvSpPr>
            <a:spLocks noGrp="1" noChangeArrowheads="1"/>
          </p:cNvSpPr>
          <p:nvPr>
            <p:ph type="body"/>
          </p:nvPr>
        </p:nvSpPr>
        <p:spPr>
          <a:xfrm>
            <a:off x="685800" y="4343400"/>
            <a:ext cx="5481638"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3602" name="Rectangle 10"/>
          <p:cNvSpPr>
            <a:spLocks noGrp="1" noChangeArrowheads="1"/>
          </p:cNvSpPr>
          <p:nvPr>
            <p:ph type="sldNum" sz="quarter"/>
          </p:nvPr>
        </p:nvSpPr>
        <p:spPr>
          <a:noFill/>
        </p:spPr>
        <p:txBody>
          <a:bodyPr/>
          <a:lstStyle/>
          <a:p>
            <a:fld id="{295C62FD-4FF8-C946-81CD-953B49F5692C}" type="slidenum">
              <a:rPr lang="en-GB"/>
              <a:pPr/>
              <a:t>5</a:t>
            </a:fld>
            <a:endParaRPr lang="en-GB" dirty="0"/>
          </a:p>
        </p:txBody>
      </p:sp>
      <p:sp>
        <p:nvSpPr>
          <p:cNvPr id="153603"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CA67BAAB-2A67-3248-893B-9782EA9349CB}"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5</a:t>
            </a:fld>
            <a:endParaRPr lang="en-GB" sz="1200" dirty="0">
              <a:solidFill>
                <a:srgbClr val="000000"/>
              </a:solidFill>
            </a:endParaRPr>
          </a:p>
        </p:txBody>
      </p:sp>
      <p:sp>
        <p:nvSpPr>
          <p:cNvPr id="153604"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53605" name="Text Box 3"/>
          <p:cNvSpPr>
            <a:spLocks noGrp="1" noChangeArrowheads="1"/>
          </p:cNvSpPr>
          <p:nvPr>
            <p:ph type="body"/>
          </p:nvPr>
        </p:nvSpPr>
        <p:spPr>
          <a:xfrm>
            <a:off x="685800" y="4343400"/>
            <a:ext cx="5486400" cy="2032000"/>
          </a:xfrm>
          <a:noFill/>
          <a:ln/>
        </p:spPr>
        <p:txBody>
          <a:bodyPr>
            <a:spAutoFit/>
          </a:bodyPr>
          <a:lstStyle/>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GB" dirty="0">
              <a:latin typeface="Arial" pitchFamily="-1" charset="0"/>
              <a:ea typeface="MS Gothic" pitchFamily="49" charset="-128"/>
              <a:cs typeface="MS Gothic" pitchFamily="49" charset="-128"/>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6066" name="Rectangle 10"/>
          <p:cNvSpPr>
            <a:spLocks noGrp="1" noChangeArrowheads="1"/>
          </p:cNvSpPr>
          <p:nvPr>
            <p:ph type="sldNum" sz="quarter"/>
          </p:nvPr>
        </p:nvSpPr>
        <p:spPr>
          <a:noFill/>
        </p:spPr>
        <p:txBody>
          <a:bodyPr/>
          <a:lstStyle/>
          <a:p>
            <a:fld id="{AC082AE5-E88E-5741-9B76-73495AE9E2FD}" type="slidenum">
              <a:rPr lang="en-GB"/>
              <a:pPr/>
              <a:t>75</a:t>
            </a:fld>
            <a:endParaRPr lang="en-GB" dirty="0"/>
          </a:p>
        </p:txBody>
      </p:sp>
      <p:sp>
        <p:nvSpPr>
          <p:cNvPr id="216067"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66951A19-EBBC-7642-8DF9-9D6166D2E4B2}"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75</a:t>
            </a:fld>
            <a:endParaRPr lang="en-GB" sz="1200" dirty="0">
              <a:solidFill>
                <a:srgbClr val="000000"/>
              </a:solidFill>
            </a:endParaRPr>
          </a:p>
        </p:txBody>
      </p:sp>
      <p:sp>
        <p:nvSpPr>
          <p:cNvPr id="216068"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216069" name="Rectangle 3"/>
          <p:cNvSpPr>
            <a:spLocks noGrp="1" noChangeArrowheads="1"/>
          </p:cNvSpPr>
          <p:nvPr>
            <p:ph type="body"/>
          </p:nvPr>
        </p:nvSpPr>
        <p:spPr>
          <a:xfrm>
            <a:off x="685800" y="4343400"/>
            <a:ext cx="5481638"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7090" name="Rectangle 10"/>
          <p:cNvSpPr>
            <a:spLocks noGrp="1" noChangeArrowheads="1"/>
          </p:cNvSpPr>
          <p:nvPr>
            <p:ph type="sldNum" sz="quarter"/>
          </p:nvPr>
        </p:nvSpPr>
        <p:spPr>
          <a:noFill/>
        </p:spPr>
        <p:txBody>
          <a:bodyPr/>
          <a:lstStyle/>
          <a:p>
            <a:fld id="{0BFFB328-65F8-8442-AE39-BFA88390DF86}" type="slidenum">
              <a:rPr lang="en-GB"/>
              <a:pPr/>
              <a:t>76</a:t>
            </a:fld>
            <a:endParaRPr lang="en-GB" dirty="0"/>
          </a:p>
        </p:txBody>
      </p:sp>
      <p:sp>
        <p:nvSpPr>
          <p:cNvPr id="217091"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CB82B4F4-3028-164A-99F8-35BA8093462D}"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76</a:t>
            </a:fld>
            <a:endParaRPr lang="en-GB" sz="1200" dirty="0">
              <a:solidFill>
                <a:srgbClr val="000000"/>
              </a:solidFill>
            </a:endParaRPr>
          </a:p>
        </p:txBody>
      </p:sp>
      <p:sp>
        <p:nvSpPr>
          <p:cNvPr id="217092"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217093" name="Rectangle 3"/>
          <p:cNvSpPr>
            <a:spLocks noGrp="1" noChangeArrowheads="1"/>
          </p:cNvSpPr>
          <p:nvPr>
            <p:ph type="body"/>
          </p:nvPr>
        </p:nvSpPr>
        <p:spPr>
          <a:xfrm>
            <a:off x="685800" y="4343400"/>
            <a:ext cx="5481638"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8114" name="Rectangle 10"/>
          <p:cNvSpPr>
            <a:spLocks noGrp="1" noChangeArrowheads="1"/>
          </p:cNvSpPr>
          <p:nvPr>
            <p:ph type="sldNum" sz="quarter"/>
          </p:nvPr>
        </p:nvSpPr>
        <p:spPr>
          <a:noFill/>
        </p:spPr>
        <p:txBody>
          <a:bodyPr/>
          <a:lstStyle/>
          <a:p>
            <a:fld id="{B2A810AC-4D12-9242-A3A3-5D971E630C28}" type="slidenum">
              <a:rPr lang="en-GB"/>
              <a:pPr/>
              <a:t>80</a:t>
            </a:fld>
            <a:endParaRPr lang="en-GB" dirty="0"/>
          </a:p>
        </p:txBody>
      </p:sp>
      <p:sp>
        <p:nvSpPr>
          <p:cNvPr id="218115"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BBBDA119-023F-174B-B6A8-94ABBF0FDBC3}"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80</a:t>
            </a:fld>
            <a:endParaRPr lang="en-GB" sz="1200" dirty="0">
              <a:solidFill>
                <a:srgbClr val="000000"/>
              </a:solidFill>
            </a:endParaRPr>
          </a:p>
        </p:txBody>
      </p:sp>
      <p:sp>
        <p:nvSpPr>
          <p:cNvPr id="218116"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218117" name="Rectangle 3"/>
          <p:cNvSpPr>
            <a:spLocks noGrp="1" noChangeArrowheads="1"/>
          </p:cNvSpPr>
          <p:nvPr>
            <p:ph type="body"/>
          </p:nvPr>
        </p:nvSpPr>
        <p:spPr>
          <a:xfrm>
            <a:off x="685800" y="4343400"/>
            <a:ext cx="5481638"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9138" name="Rectangle 10"/>
          <p:cNvSpPr>
            <a:spLocks noGrp="1" noChangeArrowheads="1"/>
          </p:cNvSpPr>
          <p:nvPr>
            <p:ph type="sldNum" sz="quarter"/>
          </p:nvPr>
        </p:nvSpPr>
        <p:spPr>
          <a:noFill/>
        </p:spPr>
        <p:txBody>
          <a:bodyPr/>
          <a:lstStyle/>
          <a:p>
            <a:fld id="{6D044E1E-A9CB-3E46-9F8E-7A746C58D35F}" type="slidenum">
              <a:rPr lang="en-GB"/>
              <a:pPr/>
              <a:t>81</a:t>
            </a:fld>
            <a:endParaRPr lang="en-GB" dirty="0"/>
          </a:p>
        </p:txBody>
      </p:sp>
      <p:sp>
        <p:nvSpPr>
          <p:cNvPr id="219139"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541809D7-83C5-D84A-88F1-0A020945A9C2}"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81</a:t>
            </a:fld>
            <a:endParaRPr lang="en-GB" sz="1200" dirty="0">
              <a:solidFill>
                <a:srgbClr val="000000"/>
              </a:solidFill>
            </a:endParaRPr>
          </a:p>
        </p:txBody>
      </p:sp>
      <p:sp>
        <p:nvSpPr>
          <p:cNvPr id="219140"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219141" name="Rectangle 3"/>
          <p:cNvSpPr>
            <a:spLocks noGrp="1" noChangeArrowheads="1"/>
          </p:cNvSpPr>
          <p:nvPr>
            <p:ph type="body"/>
          </p:nvPr>
        </p:nvSpPr>
        <p:spPr>
          <a:xfrm>
            <a:off x="685800" y="4343400"/>
            <a:ext cx="5481638"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0162" name="Rectangle 10"/>
          <p:cNvSpPr>
            <a:spLocks noGrp="1" noChangeArrowheads="1"/>
          </p:cNvSpPr>
          <p:nvPr>
            <p:ph type="sldNum" sz="quarter"/>
          </p:nvPr>
        </p:nvSpPr>
        <p:spPr>
          <a:noFill/>
        </p:spPr>
        <p:txBody>
          <a:bodyPr/>
          <a:lstStyle/>
          <a:p>
            <a:fld id="{02B751F9-9F03-0545-AC57-B4DCAB26BAEF}" type="slidenum">
              <a:rPr lang="en-GB"/>
              <a:pPr/>
              <a:t>82</a:t>
            </a:fld>
            <a:endParaRPr lang="en-GB" dirty="0"/>
          </a:p>
        </p:txBody>
      </p:sp>
      <p:sp>
        <p:nvSpPr>
          <p:cNvPr id="220163"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EC016689-1173-8D4F-A578-3A850327092C}"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82</a:t>
            </a:fld>
            <a:endParaRPr lang="en-GB" sz="1200" dirty="0">
              <a:solidFill>
                <a:srgbClr val="000000"/>
              </a:solidFill>
            </a:endParaRPr>
          </a:p>
        </p:txBody>
      </p:sp>
      <p:sp>
        <p:nvSpPr>
          <p:cNvPr id="220164"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220165" name="Rectangle 3"/>
          <p:cNvSpPr>
            <a:spLocks noGrp="1" noChangeArrowheads="1"/>
          </p:cNvSpPr>
          <p:nvPr>
            <p:ph type="body"/>
          </p:nvPr>
        </p:nvSpPr>
        <p:spPr>
          <a:xfrm>
            <a:off x="685800" y="4343400"/>
            <a:ext cx="5481638"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3234" name="Rectangle 10"/>
          <p:cNvSpPr>
            <a:spLocks noGrp="1" noChangeArrowheads="1"/>
          </p:cNvSpPr>
          <p:nvPr>
            <p:ph type="sldNum" sz="quarter"/>
          </p:nvPr>
        </p:nvSpPr>
        <p:spPr>
          <a:noFill/>
        </p:spPr>
        <p:txBody>
          <a:bodyPr/>
          <a:lstStyle/>
          <a:p>
            <a:fld id="{D0186D76-10E1-CB4A-A1B7-04D92790D346}" type="slidenum">
              <a:rPr lang="en-GB"/>
              <a:pPr/>
              <a:t>83</a:t>
            </a:fld>
            <a:endParaRPr lang="en-GB" dirty="0"/>
          </a:p>
        </p:txBody>
      </p:sp>
      <p:sp>
        <p:nvSpPr>
          <p:cNvPr id="223235"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AC4D2519-D37D-F143-B93E-1B210D130B89}"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83</a:t>
            </a:fld>
            <a:endParaRPr lang="en-GB" sz="1200" dirty="0">
              <a:solidFill>
                <a:srgbClr val="000000"/>
              </a:solidFill>
            </a:endParaRPr>
          </a:p>
        </p:txBody>
      </p:sp>
      <p:sp>
        <p:nvSpPr>
          <p:cNvPr id="223236"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223237" name="Rectangle 3"/>
          <p:cNvSpPr>
            <a:spLocks noGrp="1" noChangeArrowheads="1"/>
          </p:cNvSpPr>
          <p:nvPr>
            <p:ph type="body"/>
          </p:nvPr>
        </p:nvSpPr>
        <p:spPr>
          <a:xfrm>
            <a:off x="685800" y="4343400"/>
            <a:ext cx="5481638" cy="4114800"/>
          </a:xfrm>
          <a:noFill/>
          <a:ln/>
        </p:spPr>
        <p:txBody>
          <a:bodyPr wrap="none" anchor="ctr"/>
          <a:lstStyle/>
          <a:p>
            <a:r>
              <a:rPr lang="en-US" dirty="0">
                <a:latin typeface="Times New Roman" pitchFamily="-1" charset="0"/>
              </a:rPr>
              <a:t>Excessive heat inside the case (even with the video card fan running) can cause issues, such as a simple shutdown or screen distortion. Check fans and clean out dust from the PC.</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7330" name="Rectangle 10"/>
          <p:cNvSpPr>
            <a:spLocks noGrp="1" noChangeArrowheads="1"/>
          </p:cNvSpPr>
          <p:nvPr>
            <p:ph type="sldNum" sz="quarter"/>
          </p:nvPr>
        </p:nvSpPr>
        <p:spPr>
          <a:noFill/>
        </p:spPr>
        <p:txBody>
          <a:bodyPr/>
          <a:lstStyle/>
          <a:p>
            <a:fld id="{B0476DCD-C473-F449-847D-38865044A1CD}" type="slidenum">
              <a:rPr lang="en-GB"/>
              <a:pPr/>
              <a:t>85</a:t>
            </a:fld>
            <a:endParaRPr lang="en-GB" dirty="0"/>
          </a:p>
        </p:txBody>
      </p:sp>
      <p:sp>
        <p:nvSpPr>
          <p:cNvPr id="227331"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B51A06F4-3F82-854A-9AFA-5FE6EE711FDC}"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85</a:t>
            </a:fld>
            <a:endParaRPr lang="en-GB" sz="1200" dirty="0">
              <a:solidFill>
                <a:srgbClr val="000000"/>
              </a:solidFill>
            </a:endParaRPr>
          </a:p>
        </p:txBody>
      </p:sp>
      <p:sp>
        <p:nvSpPr>
          <p:cNvPr id="227332"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227333" name="Rectangle 3"/>
          <p:cNvSpPr>
            <a:spLocks noGrp="1" noChangeArrowheads="1"/>
          </p:cNvSpPr>
          <p:nvPr>
            <p:ph type="body"/>
          </p:nvPr>
        </p:nvSpPr>
        <p:spPr>
          <a:xfrm>
            <a:off x="685800" y="4343400"/>
            <a:ext cx="5481638"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8354" name="Rectangle 10"/>
          <p:cNvSpPr>
            <a:spLocks noGrp="1" noChangeArrowheads="1"/>
          </p:cNvSpPr>
          <p:nvPr>
            <p:ph type="sldNum" sz="quarter"/>
          </p:nvPr>
        </p:nvSpPr>
        <p:spPr>
          <a:noFill/>
        </p:spPr>
        <p:txBody>
          <a:bodyPr/>
          <a:lstStyle/>
          <a:p>
            <a:fld id="{E18785A7-C11E-9846-8D61-58BA091EC110}" type="slidenum">
              <a:rPr lang="en-GB"/>
              <a:pPr/>
              <a:t>86</a:t>
            </a:fld>
            <a:endParaRPr lang="en-GB" dirty="0"/>
          </a:p>
        </p:txBody>
      </p:sp>
      <p:sp>
        <p:nvSpPr>
          <p:cNvPr id="228355"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77A012F0-129E-3848-BE51-E9443DF6FF70}"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86</a:t>
            </a:fld>
            <a:endParaRPr lang="en-GB" sz="1200" dirty="0">
              <a:solidFill>
                <a:srgbClr val="000000"/>
              </a:solidFill>
            </a:endParaRPr>
          </a:p>
        </p:txBody>
      </p:sp>
      <p:sp>
        <p:nvSpPr>
          <p:cNvPr id="228356"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228357" name="Text Box 3"/>
          <p:cNvSpPr>
            <a:spLocks noGrp="1" noChangeArrowheads="1"/>
          </p:cNvSpPr>
          <p:nvPr>
            <p:ph type="body"/>
          </p:nvPr>
        </p:nvSpPr>
        <p:spPr>
          <a:xfrm>
            <a:off x="685800" y="4343400"/>
            <a:ext cx="5486400" cy="4371975"/>
          </a:xfrm>
          <a:noFill/>
          <a:ln/>
        </p:spPr>
        <p:txBody>
          <a:bodyPr>
            <a:spAutoFit/>
          </a:bodyPr>
          <a:lstStyle/>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GB" dirty="0">
              <a:latin typeface="Arial" pitchFamily="-1" charset="0"/>
              <a:ea typeface="MS Gothic" pitchFamily="49" charset="-128"/>
              <a:cs typeface="MS Gothic" pitchFamily="49" charset="-128"/>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9378" name="Rectangle 10"/>
          <p:cNvSpPr>
            <a:spLocks noGrp="1" noChangeArrowheads="1"/>
          </p:cNvSpPr>
          <p:nvPr>
            <p:ph type="sldNum" sz="quarter"/>
          </p:nvPr>
        </p:nvSpPr>
        <p:spPr>
          <a:noFill/>
        </p:spPr>
        <p:txBody>
          <a:bodyPr/>
          <a:lstStyle/>
          <a:p>
            <a:fld id="{7D6AD726-F543-8747-9B41-9D074268D318}" type="slidenum">
              <a:rPr lang="en-GB"/>
              <a:pPr/>
              <a:t>87</a:t>
            </a:fld>
            <a:endParaRPr lang="en-GB" dirty="0"/>
          </a:p>
        </p:txBody>
      </p:sp>
      <p:sp>
        <p:nvSpPr>
          <p:cNvPr id="229379"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6FA1E131-4C03-E543-A9F3-612E07479B48}"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87</a:t>
            </a:fld>
            <a:endParaRPr lang="en-GB" sz="1200" dirty="0">
              <a:solidFill>
                <a:srgbClr val="000000"/>
              </a:solidFill>
            </a:endParaRPr>
          </a:p>
        </p:txBody>
      </p:sp>
      <p:sp>
        <p:nvSpPr>
          <p:cNvPr id="229380"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229381" name="Rectangle 3"/>
          <p:cNvSpPr>
            <a:spLocks noGrp="1" noChangeArrowheads="1"/>
          </p:cNvSpPr>
          <p:nvPr>
            <p:ph type="body"/>
          </p:nvPr>
        </p:nvSpPr>
        <p:spPr>
          <a:xfrm>
            <a:off x="685800" y="4343400"/>
            <a:ext cx="5481638"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2450" name="Rectangle 10"/>
          <p:cNvSpPr>
            <a:spLocks noGrp="1" noChangeArrowheads="1"/>
          </p:cNvSpPr>
          <p:nvPr>
            <p:ph type="sldNum" sz="quarter"/>
          </p:nvPr>
        </p:nvSpPr>
        <p:spPr>
          <a:noFill/>
        </p:spPr>
        <p:txBody>
          <a:bodyPr/>
          <a:lstStyle/>
          <a:p>
            <a:fld id="{036E0EC3-116A-AD43-8FEA-C7484BDFE320}" type="slidenum">
              <a:rPr lang="en-GB"/>
              <a:pPr/>
              <a:t>88</a:t>
            </a:fld>
            <a:endParaRPr lang="en-GB" dirty="0"/>
          </a:p>
        </p:txBody>
      </p:sp>
      <p:sp>
        <p:nvSpPr>
          <p:cNvPr id="232451"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2F047CFB-F0B6-2B40-99E3-4E362F8DA70D}"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88</a:t>
            </a:fld>
            <a:endParaRPr lang="en-GB" sz="1200" dirty="0">
              <a:solidFill>
                <a:srgbClr val="000000"/>
              </a:solidFill>
            </a:endParaRPr>
          </a:p>
        </p:txBody>
      </p:sp>
      <p:sp>
        <p:nvSpPr>
          <p:cNvPr id="232452"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232453" name="Rectangle 3"/>
          <p:cNvSpPr>
            <a:spLocks noGrp="1" noChangeArrowheads="1"/>
          </p:cNvSpPr>
          <p:nvPr>
            <p:ph type="body"/>
          </p:nvPr>
        </p:nvSpPr>
        <p:spPr>
          <a:xfrm>
            <a:off x="685800" y="4343400"/>
            <a:ext cx="5481638"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5650" name="Rectangle 10"/>
          <p:cNvSpPr>
            <a:spLocks noGrp="1" noChangeArrowheads="1"/>
          </p:cNvSpPr>
          <p:nvPr>
            <p:ph type="sldNum" sz="quarter"/>
          </p:nvPr>
        </p:nvSpPr>
        <p:spPr>
          <a:noFill/>
        </p:spPr>
        <p:txBody>
          <a:bodyPr/>
          <a:lstStyle/>
          <a:p>
            <a:fld id="{14A8E0EA-DC33-9243-8DCA-70B6B37F517C}" type="slidenum">
              <a:rPr lang="en-GB"/>
              <a:pPr/>
              <a:t>8</a:t>
            </a:fld>
            <a:endParaRPr lang="en-GB" dirty="0"/>
          </a:p>
        </p:txBody>
      </p:sp>
      <p:sp>
        <p:nvSpPr>
          <p:cNvPr id="155651"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BF460941-BC76-424A-BFD5-06001160CAFD}"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8</a:t>
            </a:fld>
            <a:endParaRPr lang="en-GB" sz="1200" dirty="0">
              <a:solidFill>
                <a:srgbClr val="000000"/>
              </a:solidFill>
            </a:endParaRPr>
          </a:p>
        </p:txBody>
      </p:sp>
      <p:sp>
        <p:nvSpPr>
          <p:cNvPr id="155652"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55653" name="Rectangle 3"/>
          <p:cNvSpPr>
            <a:spLocks noGrp="1" noChangeArrowheads="1"/>
          </p:cNvSpPr>
          <p:nvPr>
            <p:ph type="body"/>
          </p:nvPr>
        </p:nvSpPr>
        <p:spPr>
          <a:xfrm>
            <a:off x="685800" y="4343400"/>
            <a:ext cx="5481638"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7698" name="Rectangle 10"/>
          <p:cNvSpPr>
            <a:spLocks noGrp="1" noChangeArrowheads="1"/>
          </p:cNvSpPr>
          <p:nvPr>
            <p:ph type="sldNum" sz="quarter"/>
          </p:nvPr>
        </p:nvSpPr>
        <p:spPr>
          <a:noFill/>
        </p:spPr>
        <p:txBody>
          <a:bodyPr/>
          <a:lstStyle/>
          <a:p>
            <a:fld id="{E9A5E6AE-2E5A-2849-92D8-2BCC2E95436D}" type="slidenum">
              <a:rPr lang="en-GB"/>
              <a:pPr/>
              <a:t>10</a:t>
            </a:fld>
            <a:endParaRPr lang="en-GB" dirty="0"/>
          </a:p>
        </p:txBody>
      </p:sp>
      <p:sp>
        <p:nvSpPr>
          <p:cNvPr id="157699"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FF78BD3A-2E10-7D48-BB74-A377DD0E2A40}"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10</a:t>
            </a:fld>
            <a:endParaRPr lang="en-GB" sz="1200" dirty="0">
              <a:solidFill>
                <a:srgbClr val="000000"/>
              </a:solidFill>
            </a:endParaRPr>
          </a:p>
        </p:txBody>
      </p:sp>
      <p:sp>
        <p:nvSpPr>
          <p:cNvPr id="157700"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57701" name="Text Box 3"/>
          <p:cNvSpPr>
            <a:spLocks noGrp="1" noChangeArrowheads="1"/>
          </p:cNvSpPr>
          <p:nvPr>
            <p:ph type="body"/>
          </p:nvPr>
        </p:nvSpPr>
        <p:spPr>
          <a:xfrm>
            <a:off x="685800" y="4343400"/>
            <a:ext cx="5486400" cy="4114800"/>
          </a:xfrm>
          <a:noFill/>
          <a:ln/>
        </p:spPr>
        <p:txBody>
          <a:bodyPr>
            <a:spAutoFit/>
          </a:bodyPr>
          <a:lstStyle/>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GB" dirty="0">
              <a:latin typeface="Arial" pitchFamily="-1" charset="0"/>
              <a:ea typeface="MS Gothic" pitchFamily="49" charset="-128"/>
              <a:cs typeface="MS Gothic" pitchFamily="49"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9746" name="Rectangle 10"/>
          <p:cNvSpPr>
            <a:spLocks noGrp="1" noChangeArrowheads="1"/>
          </p:cNvSpPr>
          <p:nvPr>
            <p:ph type="sldNum" sz="quarter"/>
          </p:nvPr>
        </p:nvSpPr>
        <p:spPr>
          <a:noFill/>
        </p:spPr>
        <p:txBody>
          <a:bodyPr/>
          <a:lstStyle/>
          <a:p>
            <a:fld id="{0753B639-EEB9-4B42-87D5-47DC4EF28CA6}" type="slidenum">
              <a:rPr lang="en-GB"/>
              <a:pPr/>
              <a:t>13</a:t>
            </a:fld>
            <a:endParaRPr lang="en-GB" dirty="0"/>
          </a:p>
        </p:txBody>
      </p:sp>
      <p:sp>
        <p:nvSpPr>
          <p:cNvPr id="159747"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BE2128C9-8721-C043-B05C-8FE93BD47996}"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13</a:t>
            </a:fld>
            <a:endParaRPr lang="en-GB" sz="1200" dirty="0">
              <a:solidFill>
                <a:srgbClr val="000000"/>
              </a:solidFill>
            </a:endParaRPr>
          </a:p>
        </p:txBody>
      </p:sp>
      <p:sp>
        <p:nvSpPr>
          <p:cNvPr id="159748"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59749" name="Rectangle 3"/>
          <p:cNvSpPr>
            <a:spLocks noGrp="1" noChangeArrowheads="1"/>
          </p:cNvSpPr>
          <p:nvPr>
            <p:ph type="body"/>
          </p:nvPr>
        </p:nvSpPr>
        <p:spPr>
          <a:xfrm>
            <a:off x="685800" y="4343400"/>
            <a:ext cx="5481638"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3842" name="Rectangle 10"/>
          <p:cNvSpPr>
            <a:spLocks noGrp="1" noChangeArrowheads="1"/>
          </p:cNvSpPr>
          <p:nvPr>
            <p:ph type="sldNum" sz="quarter"/>
          </p:nvPr>
        </p:nvSpPr>
        <p:spPr>
          <a:noFill/>
        </p:spPr>
        <p:txBody>
          <a:bodyPr/>
          <a:lstStyle/>
          <a:p>
            <a:fld id="{B2143925-11E6-F241-8D4A-37D31EB0307A}" type="slidenum">
              <a:rPr lang="en-GB"/>
              <a:pPr/>
              <a:t>14</a:t>
            </a:fld>
            <a:endParaRPr lang="en-GB" dirty="0"/>
          </a:p>
        </p:txBody>
      </p:sp>
      <p:sp>
        <p:nvSpPr>
          <p:cNvPr id="163843"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A45D9C35-FDC8-7D42-ADD4-BD3C65DA6E78}"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14</a:t>
            </a:fld>
            <a:endParaRPr lang="en-GB" sz="1200" dirty="0">
              <a:solidFill>
                <a:srgbClr val="000000"/>
              </a:solidFill>
            </a:endParaRPr>
          </a:p>
        </p:txBody>
      </p:sp>
      <p:sp>
        <p:nvSpPr>
          <p:cNvPr id="163844"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63845" name="Rectangle 3"/>
          <p:cNvSpPr>
            <a:spLocks noGrp="1" noChangeArrowheads="1"/>
          </p:cNvSpPr>
          <p:nvPr>
            <p:ph type="body"/>
          </p:nvPr>
        </p:nvSpPr>
        <p:spPr>
          <a:xfrm>
            <a:off x="685800" y="4343400"/>
            <a:ext cx="5481638"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5890" name="Rectangle 10"/>
          <p:cNvSpPr>
            <a:spLocks noGrp="1" noChangeArrowheads="1"/>
          </p:cNvSpPr>
          <p:nvPr>
            <p:ph type="sldNum" sz="quarter"/>
          </p:nvPr>
        </p:nvSpPr>
        <p:spPr>
          <a:noFill/>
        </p:spPr>
        <p:txBody>
          <a:bodyPr/>
          <a:lstStyle/>
          <a:p>
            <a:fld id="{5DCB6070-D758-304E-9C8C-08BD4618D5D2}" type="slidenum">
              <a:rPr lang="en-GB"/>
              <a:pPr/>
              <a:t>16</a:t>
            </a:fld>
            <a:endParaRPr lang="en-GB" dirty="0"/>
          </a:p>
        </p:txBody>
      </p:sp>
      <p:sp>
        <p:nvSpPr>
          <p:cNvPr id="165891"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5694EC74-CC8A-ED4C-9969-EC718DE86949}"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16</a:t>
            </a:fld>
            <a:endParaRPr lang="en-GB" sz="1200" dirty="0">
              <a:solidFill>
                <a:srgbClr val="000000"/>
              </a:solidFill>
            </a:endParaRPr>
          </a:p>
        </p:txBody>
      </p:sp>
      <p:sp>
        <p:nvSpPr>
          <p:cNvPr id="165892"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dirty="0"/>
          </a:p>
        </p:txBody>
      </p:sp>
      <p:sp>
        <p:nvSpPr>
          <p:cNvPr id="165893" name="Rectangle 3"/>
          <p:cNvSpPr>
            <a:spLocks noGrp="1" noChangeArrowheads="1"/>
          </p:cNvSpPr>
          <p:nvPr>
            <p:ph type="body"/>
          </p:nvPr>
        </p:nvSpPr>
        <p:spPr>
          <a:xfrm>
            <a:off x="685800" y="4343400"/>
            <a:ext cx="5481638" cy="4114800"/>
          </a:xfrm>
          <a:noFill/>
          <a:ln/>
        </p:spPr>
        <p:txBody>
          <a:bodyPr wrap="none" anchor="ctr"/>
          <a:lstStyle/>
          <a:p>
            <a:endParaRPr lang="en-US" dirty="0">
              <a:latin typeface="Times New Roman" pitchFamily="-1"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1371600"/>
            <a:ext cx="8229600" cy="768096"/>
          </a:xfrm>
        </p:spPr>
        <p:txBody>
          <a:bodyPr/>
          <a:lstStyle>
            <a:lvl1pPr algn="ctr">
              <a:defRPr sz="4400" b="1">
                <a:solidFill>
                  <a:schemeClr val="tx1"/>
                </a:solidFill>
                <a:latin typeface="Calibri" panose="020F0502020204030204" pitchFamily="34" charset="0"/>
              </a:defRPr>
            </a:lvl1pPr>
          </a:lstStyle>
          <a:p>
            <a:r>
              <a:rPr lang="en-US" dirty="0"/>
              <a:t>Click to Click to edit Master title style</a:t>
            </a:r>
          </a:p>
        </p:txBody>
      </p:sp>
      <p:sp>
        <p:nvSpPr>
          <p:cNvPr id="3" name="Subtitle 2"/>
          <p:cNvSpPr>
            <a:spLocks noGrp="1"/>
          </p:cNvSpPr>
          <p:nvPr>
            <p:ph type="subTitle" idx="1"/>
          </p:nvPr>
        </p:nvSpPr>
        <p:spPr>
          <a:xfrm>
            <a:off x="1371600" y="2212848"/>
            <a:ext cx="6400800" cy="539496"/>
          </a:xfrm>
        </p:spPr>
        <p:txBody>
          <a:bodyPr/>
          <a:lstStyle>
            <a:lvl1pPr marL="0" indent="0" algn="ctr">
              <a:buNone/>
              <a:defRPr sz="4000" b="1">
                <a:solidFill>
                  <a:srgbClr val="006600"/>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p>
        </p:txBody>
      </p:sp>
    </p:spTree>
    <p:extLst>
      <p:ext uri="{BB962C8B-B14F-4D97-AF65-F5344CB8AC3E}">
        <p14:creationId xmlns:p14="http://schemas.microsoft.com/office/powerpoint/2010/main" val="3308936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buSzPct val="85000"/>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526808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sz="half" idx="1"/>
          </p:nvPr>
        </p:nvSpPr>
        <p:spPr>
          <a:xfrm>
            <a:off x="457200" y="1143000"/>
            <a:ext cx="4037013" cy="5334000"/>
          </a:xfrm>
        </p:spPr>
        <p:txBody>
          <a:bodyPr/>
          <a:lstStyle>
            <a:lvl1pPr>
              <a:buSzPct val="8500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6613" y="1143000"/>
            <a:ext cx="4038600" cy="5334000"/>
          </a:xfrm>
        </p:spPr>
        <p:txBody>
          <a:bodyPr/>
          <a:lstStyle>
            <a:lvl1pPr>
              <a:buSzPct val="8500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025679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057400" y="58270"/>
            <a:ext cx="7086600" cy="1005840"/>
          </a:xfrm>
        </p:spPr>
        <p:txBody>
          <a:bodyPr/>
          <a:lstStyle>
            <a:lvl1pPr>
              <a:defRPr sz="3600" b="0">
                <a:latin typeface="Calibri" panose="020F0502020204030204" pitchFamily="34" charset="0"/>
              </a:defRPr>
            </a:lvl1pPr>
          </a:lstStyle>
          <a:p>
            <a:r>
              <a:rPr lang="en-US" dirty="0"/>
              <a:t>Click to edit Master title style</a:t>
            </a:r>
          </a:p>
        </p:txBody>
      </p:sp>
      <p:sp>
        <p:nvSpPr>
          <p:cNvPr id="3" name="Text Placeholder 2"/>
          <p:cNvSpPr>
            <a:spLocks noGrp="1"/>
          </p:cNvSpPr>
          <p:nvPr>
            <p:ph type="body" idx="1"/>
          </p:nvPr>
        </p:nvSpPr>
        <p:spPr>
          <a:xfrm>
            <a:off x="457200" y="1143000"/>
            <a:ext cx="4040188" cy="639762"/>
          </a:xfrm>
        </p:spPr>
        <p:txBody>
          <a:bodyPr anchor="b"/>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1782762"/>
            <a:ext cx="4040188" cy="46180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143000"/>
            <a:ext cx="4041775" cy="639762"/>
          </a:xfrm>
        </p:spPr>
        <p:txBody>
          <a:bodyPr anchor="b"/>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1793875"/>
            <a:ext cx="4041775" cy="46180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021663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Tree>
    <p:extLst>
      <p:ext uri="{BB962C8B-B14F-4D97-AF65-F5344CB8AC3E}">
        <p14:creationId xmlns:p14="http://schemas.microsoft.com/office/powerpoint/2010/main" val="3546290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09958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2667000" y="52388"/>
            <a:ext cx="6477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ctr" anchorCtr="0" compatLnSpc="1">
            <a:prstTxWarp prst="textNoShape">
              <a:avLst/>
            </a:prstTxWarp>
          </a:bodyPr>
          <a:lstStyle/>
          <a:p>
            <a:pPr lvl="0"/>
            <a:r>
              <a:rPr lang="en-GB" altLang="en-US"/>
              <a:t>Click to edit the title text format</a:t>
            </a:r>
          </a:p>
        </p:txBody>
      </p:sp>
      <p:sp>
        <p:nvSpPr>
          <p:cNvPr id="1027" name="Rectangle 2"/>
          <p:cNvSpPr>
            <a:spLocks noGrp="1" noChangeArrowheads="1"/>
          </p:cNvSpPr>
          <p:nvPr>
            <p:ph type="body" idx="1"/>
          </p:nvPr>
        </p:nvSpPr>
        <p:spPr bwMode="auto">
          <a:xfrm>
            <a:off x="457200" y="1143000"/>
            <a:ext cx="8228013"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t" anchorCtr="0" compatLnSpc="1">
            <a:prstTxWarp prst="textNoShape">
              <a:avLst/>
            </a:prstTxWarp>
          </a:bodyPr>
          <a:lstStyle/>
          <a:p>
            <a:pPr lvl="0"/>
            <a:r>
              <a:rPr lang="en-GB" altLang="en-US" dirty="0"/>
              <a:t>Click to edit the outline text format</a:t>
            </a:r>
          </a:p>
          <a:p>
            <a:pPr lvl="1"/>
            <a:r>
              <a:rPr lang="en-GB" altLang="en-US" dirty="0"/>
              <a:t>Second Outline Level</a:t>
            </a:r>
          </a:p>
          <a:p>
            <a:pPr lvl="2"/>
            <a:r>
              <a:rPr lang="en-GB" altLang="en-US" dirty="0"/>
              <a:t>Third Outline Level</a:t>
            </a:r>
          </a:p>
          <a:p>
            <a:pPr lvl="3"/>
            <a:r>
              <a:rPr lang="en-GB" altLang="en-US" dirty="0"/>
              <a:t>Fourth Outline Level</a:t>
            </a:r>
          </a:p>
          <a:p>
            <a:pPr lvl="4"/>
            <a:r>
              <a:rPr lang="en-GB" altLang="en-US" dirty="0"/>
              <a:t>Fifth Outline Level</a:t>
            </a:r>
          </a:p>
          <a:p>
            <a:pPr lvl="4"/>
            <a:r>
              <a:rPr lang="en-GB" altLang="en-US" dirty="0"/>
              <a:t>Sixth Outline Level</a:t>
            </a:r>
          </a:p>
          <a:p>
            <a:pPr lvl="4"/>
            <a:r>
              <a:rPr lang="en-GB" altLang="en-US" dirty="0"/>
              <a:t>Seventh Outline Level</a:t>
            </a:r>
          </a:p>
          <a:p>
            <a:pPr lvl="4"/>
            <a:r>
              <a:rPr lang="en-GB" altLang="en-US" dirty="0"/>
              <a:t>Eighth Outline Level</a:t>
            </a:r>
          </a:p>
          <a:p>
            <a:pPr lvl="4"/>
            <a:r>
              <a:rPr lang="en-GB" altLang="en-US" dirty="0"/>
              <a:t>Ninth Outline Level</a:t>
            </a:r>
          </a:p>
        </p:txBody>
      </p:sp>
      <p:grpSp>
        <p:nvGrpSpPr>
          <p:cNvPr id="5" name="Group 3"/>
          <p:cNvGrpSpPr>
            <a:grpSpLocks/>
          </p:cNvGrpSpPr>
          <p:nvPr/>
        </p:nvGrpSpPr>
        <p:grpSpPr bwMode="auto">
          <a:xfrm>
            <a:off x="0" y="6553200"/>
            <a:ext cx="9144000" cy="309563"/>
            <a:chOff x="0" y="4128"/>
            <a:chExt cx="5760" cy="195"/>
          </a:xfrm>
        </p:grpSpPr>
        <p:sp>
          <p:nvSpPr>
            <p:cNvPr id="1031" name="Rectangle 4"/>
            <p:cNvSpPr>
              <a:spLocks noChangeArrowheads="1"/>
            </p:cNvSpPr>
            <p:nvPr/>
          </p:nvSpPr>
          <p:spPr bwMode="auto">
            <a:xfrm>
              <a:off x="0" y="4128"/>
              <a:ext cx="5760" cy="192"/>
            </a:xfrm>
            <a:prstGeom prst="rect">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1034" name="Text Box 5"/>
            <p:cNvSpPr txBox="1">
              <a:spLocks noChangeArrowheads="1"/>
            </p:cNvSpPr>
            <p:nvPr/>
          </p:nvSpPr>
          <p:spPr bwMode="auto">
            <a:xfrm>
              <a:off x="144" y="4147"/>
              <a:ext cx="5040" cy="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9pPr>
            </a:lstStyle>
            <a:p>
              <a:pPr eaLnBrk="1" hangingPunct="1">
                <a:lnSpc>
                  <a:spcPct val="100000"/>
                </a:lnSpc>
                <a:spcBef>
                  <a:spcPts val="750"/>
                </a:spcBef>
                <a:buClr>
                  <a:srgbClr val="FFFFFF"/>
                </a:buClr>
                <a:buFont typeface="Arial" pitchFamily="34" charset="0"/>
                <a:buNone/>
                <a:defRPr/>
              </a:pPr>
              <a:r>
                <a:rPr lang="en-GB" sz="1200" dirty="0">
                  <a:solidFill>
                    <a:srgbClr val="FFFFFF"/>
                  </a:solidFill>
                  <a:latin typeface="Calibri" panose="020F0502020204030204" pitchFamily="34" charset="0"/>
                </a:rPr>
                <a:t>Copyright © 2016 by McGraw-Hill Education. All rights reserved.</a:t>
              </a:r>
            </a:p>
          </p:txBody>
        </p:sp>
      </p:grpSp>
      <p:sp>
        <p:nvSpPr>
          <p:cNvPr id="1029" name="Rectangle 7"/>
          <p:cNvSpPr>
            <a:spLocks noChangeArrowheads="1"/>
          </p:cNvSpPr>
          <p:nvPr userDrawn="1"/>
        </p:nvSpPr>
        <p:spPr bwMode="auto">
          <a:xfrm>
            <a:off x="0" y="0"/>
            <a:ext cx="9144000" cy="1066800"/>
          </a:xfrm>
          <a:prstGeom prst="rect">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dirty="0">
              <a:ea typeface="MS Gothic" charset="0"/>
              <a:cs typeface="MS Gothic" charset="0"/>
            </a:endParaRPr>
          </a:p>
        </p:txBody>
      </p:sp>
      <p:sp>
        <p:nvSpPr>
          <p:cNvPr id="1032" name="Text Box 10"/>
          <p:cNvSpPr txBox="1">
            <a:spLocks noChangeArrowheads="1"/>
          </p:cNvSpPr>
          <p:nvPr userDrawn="1"/>
        </p:nvSpPr>
        <p:spPr bwMode="auto">
          <a:xfrm>
            <a:off x="0" y="0"/>
            <a:ext cx="1847850" cy="1069848"/>
          </a:xfrm>
          <a:prstGeom prst="rect">
            <a:avLst/>
          </a:prstGeom>
          <a:gradFill flip="none" rotWithShape="1">
            <a:gsLst>
              <a:gs pos="0">
                <a:srgbClr val="800000">
                  <a:shade val="30000"/>
                  <a:satMod val="115000"/>
                </a:srgbClr>
              </a:gs>
              <a:gs pos="50000">
                <a:srgbClr val="800000">
                  <a:shade val="67500"/>
                  <a:satMod val="115000"/>
                </a:srgbClr>
              </a:gs>
              <a:gs pos="100000">
                <a:srgbClr val="800000">
                  <a:shade val="100000"/>
                  <a:satMod val="115000"/>
                </a:srgbClr>
              </a:gs>
            </a:gsLst>
            <a:lin ang="2700000" scaled="1"/>
            <a:tileRect/>
          </a:gradFill>
          <a:ln>
            <a:noFill/>
          </a:ln>
          <a:effectLst/>
        </p:spPr>
        <p:txBody>
          <a:bodyPr anchor="ctr">
            <a:spAutoFit/>
          </a:bodyPr>
          <a:lstStyle>
            <a:lvl1pPr eaLnBrk="0" hangingPunct="0">
              <a:defRPr sz="2400">
                <a:solidFill>
                  <a:schemeClr val="bg1"/>
                </a:solidFill>
                <a:latin typeface="Arial" pitchFamily="34" charset="0"/>
                <a:ea typeface="MS Gothic" pitchFamily="49" charset="-128"/>
              </a:defRPr>
            </a:lvl1pPr>
            <a:lvl2pPr marL="742950" indent="-285750" eaLnBrk="0" hangingPunct="0">
              <a:defRPr sz="2400">
                <a:solidFill>
                  <a:schemeClr val="bg1"/>
                </a:solidFill>
                <a:latin typeface="Arial" pitchFamily="34" charset="0"/>
                <a:ea typeface="MS Gothic" pitchFamily="49" charset="-128"/>
              </a:defRPr>
            </a:lvl2pPr>
            <a:lvl3pPr marL="1143000" indent="-228600" eaLnBrk="0" hangingPunct="0">
              <a:defRPr sz="2400">
                <a:solidFill>
                  <a:schemeClr val="bg1"/>
                </a:solidFill>
                <a:latin typeface="Arial" pitchFamily="34" charset="0"/>
                <a:ea typeface="MS Gothic" pitchFamily="49" charset="-128"/>
              </a:defRPr>
            </a:lvl3pPr>
            <a:lvl4pPr marL="1600200" indent="-228600" eaLnBrk="0" hangingPunct="0">
              <a:defRPr sz="2400">
                <a:solidFill>
                  <a:schemeClr val="bg1"/>
                </a:solidFill>
                <a:latin typeface="Arial" pitchFamily="34" charset="0"/>
                <a:ea typeface="MS Gothic" pitchFamily="49" charset="-128"/>
              </a:defRPr>
            </a:lvl4pPr>
            <a:lvl5pPr marL="2057400" indent="-228600" eaLnBrk="0" hangingPunct="0">
              <a:defRPr sz="2400">
                <a:solidFill>
                  <a:schemeClr val="bg1"/>
                </a:solidFill>
                <a:latin typeface="Arial"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9pPr>
          </a:lstStyle>
          <a:p>
            <a:pPr algn="ctr" eaLnBrk="1" hangingPunct="1">
              <a:lnSpc>
                <a:spcPct val="100000"/>
              </a:lnSpc>
              <a:spcBef>
                <a:spcPct val="50000"/>
              </a:spcBef>
              <a:buClrTx/>
              <a:buSzTx/>
              <a:buFontTx/>
              <a:buNone/>
              <a:defRPr/>
            </a:pPr>
            <a:r>
              <a:rPr lang="en-US" sz="900" b="1" dirty="0">
                <a:latin typeface="Times New Roman" pitchFamily="18" charset="0"/>
              </a:rPr>
              <a:t>Mike Meyers</a:t>
            </a:r>
            <a:r>
              <a:rPr lang="en-US" altLang="en-US" sz="900" b="1" dirty="0">
                <a:latin typeface="Times New Roman" pitchFamily="18" charset="0"/>
              </a:rPr>
              <a:t>’</a:t>
            </a:r>
            <a:r>
              <a:rPr lang="en-US" sz="900" b="1" dirty="0">
                <a:latin typeface="Times New Roman" pitchFamily="18" charset="0"/>
              </a:rPr>
              <a:t> CompTIA A+</a:t>
            </a:r>
            <a:r>
              <a:rPr lang="en-US" sz="900" b="1" baseline="30000" dirty="0">
                <a:latin typeface="Times New Roman" pitchFamily="18" charset="0"/>
              </a:rPr>
              <a:t>®</a:t>
            </a:r>
            <a:r>
              <a:rPr lang="en-US" sz="900" b="1" dirty="0">
                <a:latin typeface="Times New Roman" pitchFamily="18" charset="0"/>
              </a:rPr>
              <a:t> Guide to</a:t>
            </a:r>
            <a:br>
              <a:rPr lang="en-US" sz="900" b="1" dirty="0">
                <a:latin typeface="Times New Roman" pitchFamily="18" charset="0"/>
              </a:rPr>
            </a:br>
            <a:r>
              <a:rPr lang="en-US" sz="1300" b="1" dirty="0">
                <a:latin typeface="Times New Roman" pitchFamily="18" charset="0"/>
              </a:rPr>
              <a:t>Managing and </a:t>
            </a:r>
            <a:br>
              <a:rPr lang="en-US" sz="1300" b="1" dirty="0">
                <a:latin typeface="Times New Roman" pitchFamily="18" charset="0"/>
              </a:rPr>
            </a:br>
            <a:r>
              <a:rPr lang="en-US" sz="1300" b="1" dirty="0">
                <a:latin typeface="Times New Roman" pitchFamily="18" charset="0"/>
              </a:rPr>
              <a:t>Troubleshooting PCs</a:t>
            </a:r>
            <a:r>
              <a:rPr lang="en-US" sz="1400" b="1" dirty="0">
                <a:latin typeface="Times New Roman" pitchFamily="18" charset="0"/>
              </a:rPr>
              <a:t> </a:t>
            </a:r>
          </a:p>
          <a:p>
            <a:pPr algn="ctr" eaLnBrk="1" hangingPunct="1">
              <a:lnSpc>
                <a:spcPct val="100000"/>
              </a:lnSpc>
              <a:spcBef>
                <a:spcPct val="50000"/>
              </a:spcBef>
              <a:buClrTx/>
              <a:buSzTx/>
              <a:buFontTx/>
              <a:buNone/>
              <a:defRPr/>
            </a:pPr>
            <a:r>
              <a:rPr lang="en-US" sz="800" b="1" dirty="0">
                <a:latin typeface="Times New Roman" pitchFamily="18" charset="0"/>
              </a:rPr>
              <a:t>Fifth Edition</a:t>
            </a:r>
          </a:p>
        </p:txBody>
      </p:sp>
      <p:sp>
        <p:nvSpPr>
          <p:cNvPr id="2" name="Rectangle 1"/>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p>
        </p:txBody>
      </p:sp>
      <p:sp>
        <p:nvSpPr>
          <p:cNvPr id="3" name="Rectangle 2"/>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p>
        </p:txBody>
      </p:sp>
      <p:sp>
        <p:nvSpPr>
          <p:cNvPr id="4" name="Rectangle 3"/>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endParaRPr lang="en-US" dirty="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Lst>
  <p:txStyles>
    <p:titleStyle>
      <a:lvl1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mj-lt"/>
          <a:ea typeface="+mj-ea"/>
          <a:cs typeface="MS Gothic" charset="0"/>
        </a:defRPr>
      </a:lvl1pPr>
      <a:lvl2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2pPr>
      <a:lvl3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3pPr>
      <a:lvl4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4pPr>
      <a:lvl5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5pPr>
      <a:lvl6pPr marL="4572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6pPr>
      <a:lvl7pPr marL="9144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7pPr>
      <a:lvl8pPr marL="13716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8pPr>
      <a:lvl9pPr marL="18288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9pPr>
    </p:titleStyle>
    <p:bodyStyle>
      <a:lvl1pPr marL="341313" indent="-341313" algn="l" defTabSz="457200" rtl="0" eaLnBrk="0" fontAlgn="base" hangingPunct="0">
        <a:lnSpc>
          <a:spcPct val="101000"/>
        </a:lnSpc>
        <a:spcBef>
          <a:spcPts val="650"/>
        </a:spcBef>
        <a:spcAft>
          <a:spcPct val="0"/>
        </a:spcAft>
        <a:buClr>
          <a:srgbClr val="000000"/>
        </a:buClr>
        <a:buSzPct val="85000"/>
        <a:buFont typeface="Verdana" pitchFamily="34" charset="0"/>
        <a:buChar char="•"/>
        <a:defRPr sz="3200" b="0">
          <a:solidFill>
            <a:srgbClr val="000000"/>
          </a:solidFill>
          <a:latin typeface="Calibri" panose="020F0502020204030204" pitchFamily="34" charset="0"/>
          <a:ea typeface="+mn-ea"/>
          <a:cs typeface="Calibri" panose="020F0502020204030204" pitchFamily="34" charset="0"/>
        </a:defRPr>
      </a:lvl1pPr>
      <a:lvl2pPr marL="741363" indent="-284163" algn="l" defTabSz="457200" rtl="0" eaLnBrk="0" fontAlgn="base" hangingPunct="0">
        <a:lnSpc>
          <a:spcPct val="101000"/>
        </a:lnSpc>
        <a:spcBef>
          <a:spcPts val="550"/>
        </a:spcBef>
        <a:spcAft>
          <a:spcPct val="0"/>
        </a:spcAft>
        <a:buClr>
          <a:srgbClr val="006600"/>
        </a:buClr>
        <a:buSzPct val="85000"/>
        <a:buFont typeface="Verdana" pitchFamily="34" charset="0"/>
        <a:buChar char="–"/>
        <a:defRPr sz="2800">
          <a:solidFill>
            <a:srgbClr val="006600"/>
          </a:solidFill>
          <a:latin typeface="Calibri" panose="020F0502020204030204" pitchFamily="34" charset="0"/>
          <a:ea typeface="+mn-ea"/>
          <a:cs typeface="Calibri" panose="020F0502020204030204" pitchFamily="34" charset="0"/>
        </a:defRPr>
      </a:lvl2pPr>
      <a:lvl3pPr marL="1143000" indent="-228600" algn="l" defTabSz="457200" rtl="0" eaLnBrk="0" fontAlgn="base" hangingPunct="0">
        <a:lnSpc>
          <a:spcPct val="101000"/>
        </a:lnSpc>
        <a:spcBef>
          <a:spcPts val="450"/>
        </a:spcBef>
        <a:spcAft>
          <a:spcPct val="0"/>
        </a:spcAft>
        <a:buClr>
          <a:srgbClr val="663300"/>
        </a:buClr>
        <a:buSzPct val="85000"/>
        <a:buFont typeface="Verdana" pitchFamily="34" charset="0"/>
        <a:buChar char="•"/>
        <a:defRPr sz="2400">
          <a:solidFill>
            <a:srgbClr val="663300"/>
          </a:solidFill>
          <a:latin typeface="Calibri" panose="020F0502020204030204" pitchFamily="34" charset="0"/>
          <a:ea typeface="+mn-ea"/>
          <a:cs typeface="Calibri" panose="020F0502020204030204" pitchFamily="34" charset="0"/>
        </a:defRPr>
      </a:lvl3pPr>
      <a:lvl4pPr marL="1600200" indent="-228600" algn="l" defTabSz="457200" rtl="0" eaLnBrk="0" fontAlgn="base" hangingPunct="0">
        <a:lnSpc>
          <a:spcPct val="101000"/>
        </a:lnSpc>
        <a:spcBef>
          <a:spcPts val="450"/>
        </a:spcBef>
        <a:spcAft>
          <a:spcPct val="0"/>
        </a:spcAft>
        <a:buClr>
          <a:srgbClr val="000000"/>
        </a:buClr>
        <a:buSzPct val="100000"/>
        <a:buFont typeface="Verdana" pitchFamily="34" charset="0"/>
        <a:buChar char="–"/>
        <a:defRPr sz="2400">
          <a:solidFill>
            <a:srgbClr val="000000"/>
          </a:solidFill>
          <a:latin typeface="Calibri" panose="020F0502020204030204" pitchFamily="34" charset="0"/>
          <a:ea typeface="+mn-ea"/>
          <a:cs typeface="Calibri" panose="020F0502020204030204" pitchFamily="34" charset="0"/>
        </a:defRPr>
      </a:lvl4pPr>
      <a:lvl5pPr marL="2057400" indent="-228600" algn="l" defTabSz="457200" rtl="0" eaLnBrk="0" fontAlgn="base" hangingPunct="0">
        <a:lnSpc>
          <a:spcPct val="93000"/>
        </a:lnSpc>
        <a:spcBef>
          <a:spcPts val="500"/>
        </a:spcBef>
        <a:spcAft>
          <a:spcPct val="0"/>
        </a:spcAft>
        <a:buClr>
          <a:srgbClr val="000000"/>
        </a:buClr>
        <a:buSzPct val="100000"/>
        <a:buFont typeface="Arial" charset="0"/>
        <a:buChar char="»"/>
        <a:defRPr sz="2000">
          <a:solidFill>
            <a:srgbClr val="000000"/>
          </a:solidFill>
          <a:latin typeface="Calibri" panose="020F0502020204030204" pitchFamily="34" charset="0"/>
          <a:ea typeface="+mn-ea"/>
          <a:cs typeface="Calibri" panose="020F0502020204030204" pitchFamily="34" charset="0"/>
        </a:defRPr>
      </a:lvl5pPr>
      <a:lvl6pPr marL="25146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6pPr>
      <a:lvl7pPr marL="29718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7pPr>
      <a:lvl8pPr marL="34290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8pPr>
      <a:lvl9pPr marL="38862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32.jp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5.xml"/><Relationship Id="rId4" Type="http://schemas.openxmlformats.org/officeDocument/2006/relationships/image" Target="../media/image5.jpe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p:txBody>
          <a:bodyPr/>
          <a:lstStyle/>
          <a:p>
            <a:r>
              <a:rPr lang="en-US" dirty="0"/>
              <a:t>Display Technologies</a:t>
            </a:r>
          </a:p>
        </p:txBody>
      </p:sp>
      <p:sp>
        <p:nvSpPr>
          <p:cNvPr id="8" name="Subtitle 7"/>
          <p:cNvSpPr>
            <a:spLocks noGrp="1"/>
          </p:cNvSpPr>
          <p:nvPr>
            <p:ph type="subTitle" idx="1"/>
          </p:nvPr>
        </p:nvSpPr>
        <p:spPr/>
        <p:txBody>
          <a:bodyPr/>
          <a:lstStyle/>
          <a:p>
            <a:r>
              <a:rPr lang="en-US" dirty="0"/>
              <a:t>Chapter 19</a:t>
            </a:r>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424363" y="3227696"/>
            <a:ext cx="4295274" cy="2743200"/>
          </a:xfrm>
          <a:prstGeom prst="rect">
            <a:avLst/>
          </a:prstGeom>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457200" y="1295400"/>
            <a:ext cx="4419600" cy="430213"/>
          </a:xfrm>
          <a:prstGeom prst="rect">
            <a:avLst/>
          </a:prstGeom>
          <a:noFill/>
          <a:ln w="9525">
            <a:noFill/>
            <a:round/>
            <a:headEnd/>
            <a:tailEnd/>
          </a:ln>
        </p:spPr>
        <p:txBody>
          <a:bodyPr>
            <a:prstTxWarp prst="textNoShape">
              <a:avLst/>
            </a:prstTxWarp>
            <a:spAutoFit/>
          </a:bodyPr>
          <a:lstStyle/>
          <a:p>
            <a:pPr marL="336550" indent="-336550">
              <a:lnSpc>
                <a:spcPct val="100000"/>
              </a:lnSpc>
              <a:spcBef>
                <a:spcPts val="650"/>
              </a:spcBef>
              <a:buFont typeface="Verdana" pitchFamily="-1" charset="0"/>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pPr>
            <a:endParaRPr lang="en-US" sz="2200" dirty="0">
              <a:solidFill>
                <a:srgbClr val="006600"/>
              </a:solidFill>
              <a:latin typeface="Verdana" pitchFamily="-1" charset="0"/>
            </a:endParaRPr>
          </a:p>
        </p:txBody>
      </p:sp>
      <p:sp>
        <p:nvSpPr>
          <p:cNvPr id="14339" name="Title 6"/>
          <p:cNvSpPr>
            <a:spLocks noGrp="1"/>
          </p:cNvSpPr>
          <p:nvPr>
            <p:ph type="title"/>
          </p:nvPr>
        </p:nvSpPr>
        <p:spPr/>
        <p:txBody>
          <a:bodyPr/>
          <a:lstStyle/>
          <a:p>
            <a:r>
              <a:rPr lang="en-GB" dirty="0"/>
              <a:t>Phosphors and Shadow Mask </a:t>
            </a:r>
            <a:endParaRPr lang="en-US" dirty="0"/>
          </a:p>
        </p:txBody>
      </p:sp>
      <p:sp>
        <p:nvSpPr>
          <p:cNvPr id="14340" name="Text Placeholder 7"/>
          <p:cNvSpPr>
            <a:spLocks noGrp="1"/>
          </p:cNvSpPr>
          <p:nvPr>
            <p:ph idx="1"/>
          </p:nvPr>
        </p:nvSpPr>
        <p:spPr/>
        <p:txBody>
          <a:bodyPr/>
          <a:lstStyle/>
          <a:p>
            <a:r>
              <a:rPr lang="en-US" dirty="0"/>
              <a:t>Phosphors are dots of phosphorous that glow red, green, or blue when an electron gun sweeps over them.</a:t>
            </a:r>
          </a:p>
          <a:p>
            <a:pPr lvl="1"/>
            <a:r>
              <a:rPr lang="en-US" dirty="0"/>
              <a:t>Evenly distributed over the front of the monitor</a:t>
            </a:r>
          </a:p>
          <a:p>
            <a:pPr lvl="2"/>
            <a:r>
              <a:rPr lang="en-US" dirty="0"/>
              <a:t>Normal CRT had three electron guns: one for each color phosphor.</a:t>
            </a:r>
          </a:p>
          <a:p>
            <a:pPr lvl="2"/>
            <a:r>
              <a:rPr lang="en-US" dirty="0"/>
              <a:t>Shadow mask – a screen that allowed only the proper electron gun to light the proper phosphors.</a:t>
            </a:r>
          </a:p>
          <a:p>
            <a:pPr lvl="1"/>
            <a:r>
              <a:rPr lang="en-US" dirty="0"/>
              <a:t>Individual pieces of the picture are called </a:t>
            </a:r>
            <a:r>
              <a:rPr lang="en-US" dirty="0">
                <a:solidFill>
                  <a:srgbClr val="C00000"/>
                </a:solidFill>
              </a:rPr>
              <a:t>pixels</a:t>
            </a:r>
            <a:r>
              <a:rPr lang="en-US" dirty="0"/>
              <a:t>, from the term picture elements</a:t>
            </a:r>
            <a:r>
              <a:rPr lang="en-US" i="1" dirty="0"/>
              <a:t>.</a:t>
            </a:r>
            <a:endParaRPr lang="en-US" dirty="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eaLnBrk="1" hangingPunct="1"/>
            <a:r>
              <a:rPr lang="en-GB" dirty="0"/>
              <a:t>Phosphors and Shadow Mask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i="1" dirty="0">
              <a:cs typeface="MS Gothic" pitchFamily="49" charset="-128"/>
            </a:endParaRPr>
          </a:p>
        </p:txBody>
      </p:sp>
      <p:pic>
        <p:nvPicPr>
          <p:cNvPr id="16388" name="Content Placeholder 5"/>
          <p:cNvPicPr>
            <a:picLocks noGrp="1" noChangeAspect="1"/>
          </p:cNvPicPr>
          <p:nvPr>
            <p:ph idx="4294967295"/>
          </p:nvPr>
        </p:nvPicPr>
        <p:blipFill>
          <a:blip r:embed="rId2" cstate="email">
            <a:extLst>
              <a:ext uri="{28A0092B-C50C-407E-A947-70E740481C1C}">
                <a14:useLocalDpi xmlns:a14="http://schemas.microsoft.com/office/drawing/2010/main"/>
              </a:ext>
            </a:extLst>
          </a:blip>
          <a:srcRect t="-9271" b="-9271"/>
          <a:stretch>
            <a:fillRect/>
          </a:stretch>
        </p:blipFill>
        <p:spPr>
          <a:xfrm>
            <a:off x="1371600" y="1491293"/>
            <a:ext cx="6400800" cy="4149467"/>
          </a:xfrm>
        </p:spPr>
      </p:pic>
      <p:sp>
        <p:nvSpPr>
          <p:cNvPr id="16387" name="TextBox 4"/>
          <p:cNvSpPr txBox="1">
            <a:spLocks noChangeArrowheads="1"/>
          </p:cNvSpPr>
          <p:nvPr/>
        </p:nvSpPr>
        <p:spPr bwMode="auto">
          <a:xfrm>
            <a:off x="1151769" y="5640760"/>
            <a:ext cx="6840462" cy="302840"/>
          </a:xfrm>
          <a:prstGeom prst="rect">
            <a:avLst/>
          </a:prstGeom>
          <a:noFill/>
          <a:ln w="9525">
            <a:noFill/>
            <a:miter lim="800000"/>
            <a:headEnd/>
            <a:tailEnd/>
          </a:ln>
        </p:spPr>
        <p:txBody>
          <a:bodyPr wrap="none">
            <a:prstTxWarp prst="textNoShape">
              <a:avLst/>
            </a:prstTxWarp>
            <a:spAutoFit/>
          </a:bodyPr>
          <a:lstStyle/>
          <a:p>
            <a:r>
              <a:rPr lang="en-US" dirty="0">
                <a:solidFill>
                  <a:schemeClr val="tx1"/>
                </a:solidFill>
              </a:rPr>
              <a:t>Figure 19.6  A monitor is a grid of red, green, and blue phosphors.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eaLnBrk="1" hangingPunct="1"/>
            <a:r>
              <a:rPr lang="en-GB" dirty="0"/>
              <a:t>Phosphors and Shadow Mask </a:t>
            </a:r>
            <a:r>
              <a:rPr lang="en-US" dirty="0">
                <a:cs typeface="MS Gothic" pitchFamily="49" charset="-128"/>
              </a:rPr>
              <a:t>(</a:t>
            </a:r>
            <a:r>
              <a:rPr lang="en-US" i="1" dirty="0">
                <a:cs typeface="MS Gothic" pitchFamily="49" charset="-128"/>
              </a:rPr>
              <a:t>continued</a:t>
            </a:r>
            <a:r>
              <a:rPr lang="en-US" dirty="0">
                <a:cs typeface="MS Gothic" pitchFamily="49" charset="-128"/>
              </a:rPr>
              <a:t>)</a:t>
            </a:r>
          </a:p>
        </p:txBody>
      </p:sp>
      <p:pic>
        <p:nvPicPr>
          <p:cNvPr id="17412" name="Content Placeholder 3"/>
          <p:cNvPicPr>
            <a:picLocks noGrp="1" noChangeAspect="1"/>
          </p:cNvPicPr>
          <p:nvPr>
            <p:ph idx="4294967295"/>
          </p:nvPr>
        </p:nvPicPr>
        <p:blipFill>
          <a:blip r:embed="rId2" cstate="email">
            <a:extLst>
              <a:ext uri="{28A0092B-C50C-407E-A947-70E740481C1C}">
                <a14:useLocalDpi xmlns:a14="http://schemas.microsoft.com/office/drawing/2010/main"/>
              </a:ext>
            </a:extLst>
          </a:blip>
          <a:srcRect t="-6162" b="-6162"/>
          <a:stretch>
            <a:fillRect/>
          </a:stretch>
        </p:blipFill>
        <p:spPr>
          <a:xfrm>
            <a:off x="1371600" y="1489333"/>
            <a:ext cx="6400800" cy="4149467"/>
          </a:xfrm>
        </p:spPr>
      </p:pic>
      <p:sp>
        <p:nvSpPr>
          <p:cNvPr id="17411" name="TextBox 4"/>
          <p:cNvSpPr txBox="1">
            <a:spLocks noChangeArrowheads="1"/>
          </p:cNvSpPr>
          <p:nvPr/>
        </p:nvSpPr>
        <p:spPr bwMode="auto">
          <a:xfrm>
            <a:off x="3107497" y="5562600"/>
            <a:ext cx="2929007" cy="302840"/>
          </a:xfrm>
          <a:prstGeom prst="rect">
            <a:avLst/>
          </a:prstGeom>
          <a:noFill/>
          <a:ln w="9525">
            <a:noFill/>
            <a:miter lim="800000"/>
            <a:headEnd/>
            <a:tailEnd/>
          </a:ln>
        </p:spPr>
        <p:txBody>
          <a:bodyPr wrap="none">
            <a:prstTxWarp prst="textNoShape">
              <a:avLst/>
            </a:prstTxWarp>
            <a:spAutoFit/>
          </a:bodyPr>
          <a:lstStyle/>
          <a:p>
            <a:r>
              <a:rPr lang="en-US" dirty="0">
                <a:solidFill>
                  <a:schemeClr val="tx1"/>
                </a:solidFill>
              </a:rPr>
              <a:t>Figure 19.7  Shadow mask</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Title 4"/>
          <p:cNvSpPr>
            <a:spLocks noGrp="1"/>
          </p:cNvSpPr>
          <p:nvPr>
            <p:ph type="title"/>
          </p:nvPr>
        </p:nvSpPr>
        <p:spPr/>
        <p:txBody>
          <a:bodyPr/>
          <a:lstStyle/>
          <a:p>
            <a:pPr eaLnBrk="1" hangingPunct="1"/>
            <a:r>
              <a:rPr lang="en-GB" dirty="0">
                <a:cs typeface="MS Gothic" pitchFamily="49" charset="-128"/>
              </a:rPr>
              <a:t>Resolution</a:t>
            </a:r>
            <a:endParaRPr lang="en-US" dirty="0">
              <a:cs typeface="MS Gothic" pitchFamily="49" charset="-128"/>
            </a:endParaRPr>
          </a:p>
        </p:txBody>
      </p:sp>
      <p:sp>
        <p:nvSpPr>
          <p:cNvPr id="18434" name="Text Placeholder 5"/>
          <p:cNvSpPr>
            <a:spLocks noGrp="1"/>
          </p:cNvSpPr>
          <p:nvPr>
            <p:ph idx="1"/>
          </p:nvPr>
        </p:nvSpPr>
        <p:spPr/>
        <p:txBody>
          <a:bodyPr/>
          <a:lstStyle/>
          <a:p>
            <a:pPr eaLnBrk="1" hangingPunct="1"/>
            <a:r>
              <a:rPr lang="en-GB" dirty="0">
                <a:solidFill>
                  <a:srgbClr val="C00000"/>
                </a:solidFill>
                <a:cs typeface="MS Gothic" pitchFamily="49" charset="-128"/>
              </a:rPr>
              <a:t>Resolution</a:t>
            </a:r>
            <a:r>
              <a:rPr lang="en-GB" dirty="0">
                <a:solidFill>
                  <a:srgbClr val="800000"/>
                </a:solidFill>
                <a:cs typeface="MS Gothic" pitchFamily="49" charset="-128"/>
              </a:rPr>
              <a:t> </a:t>
            </a:r>
            <a:r>
              <a:rPr lang="en-GB" dirty="0">
                <a:cs typeface="MS Gothic" pitchFamily="49" charset="-128"/>
              </a:rPr>
              <a:t>is shown as the number of horizontal pixels times number of vertical pixels</a:t>
            </a:r>
          </a:p>
          <a:p>
            <a:pPr eaLnBrk="1" hangingPunct="1"/>
            <a:r>
              <a:rPr lang="en-GB" dirty="0">
                <a:cs typeface="MS Gothic" pitchFamily="49" charset="-128"/>
              </a:rPr>
              <a:t>Most resolutions match a 4:3 ratio, called the </a:t>
            </a:r>
            <a:r>
              <a:rPr lang="en-GB" dirty="0">
                <a:solidFill>
                  <a:srgbClr val="C00000"/>
                </a:solidFill>
                <a:cs typeface="MS Gothic" pitchFamily="49" charset="-128"/>
              </a:rPr>
              <a:t>aspect ratio</a:t>
            </a:r>
            <a:r>
              <a:rPr lang="en-GB" dirty="0">
                <a:cs typeface="MS Gothic" pitchFamily="49" charset="-128"/>
              </a:rPr>
              <a:t>.</a:t>
            </a:r>
          </a:p>
        </p:txBody>
      </p:sp>
      <p:sp>
        <p:nvSpPr>
          <p:cNvPr id="18436" name="TextBox 4"/>
          <p:cNvSpPr txBox="1">
            <a:spLocks noChangeArrowheads="1"/>
          </p:cNvSpPr>
          <p:nvPr/>
        </p:nvSpPr>
        <p:spPr bwMode="auto">
          <a:xfrm>
            <a:off x="4343400" y="6169573"/>
            <a:ext cx="4328829" cy="285393"/>
          </a:xfrm>
          <a:prstGeom prst="rect">
            <a:avLst/>
          </a:prstGeom>
          <a:noFill/>
          <a:ln w="9525">
            <a:noFill/>
            <a:miter lim="800000"/>
            <a:headEnd/>
            <a:tailEnd/>
          </a:ln>
        </p:spPr>
        <p:txBody>
          <a:bodyPr wrap="none">
            <a:prstTxWarp prst="textNoShape">
              <a:avLst/>
            </a:prstTxWarp>
            <a:spAutoFit/>
          </a:bodyPr>
          <a:lstStyle/>
          <a:p>
            <a:r>
              <a:rPr lang="en-US" dirty="0">
                <a:solidFill>
                  <a:schemeClr val="tx1"/>
                </a:solidFill>
              </a:rPr>
              <a:t>Figure 19.8  Resolution versus pixel size</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938354" y="3487252"/>
            <a:ext cx="3138920" cy="2483541"/>
          </a:xfrm>
          <a:prstGeom prst="rect">
            <a:avLst/>
          </a:prstGeom>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Title 4"/>
          <p:cNvSpPr>
            <a:spLocks noGrp="1"/>
          </p:cNvSpPr>
          <p:nvPr>
            <p:ph type="title"/>
          </p:nvPr>
        </p:nvSpPr>
        <p:spPr/>
        <p:txBody>
          <a:bodyPr/>
          <a:lstStyle/>
          <a:p>
            <a:pPr eaLnBrk="1" hangingPunct="1"/>
            <a:r>
              <a:rPr lang="en-GB" dirty="0">
                <a:cs typeface="MS Gothic" pitchFamily="49" charset="-128"/>
              </a:rPr>
              <a:t>LCD Monitors</a:t>
            </a:r>
            <a:endParaRPr lang="en-US" dirty="0">
              <a:cs typeface="MS Gothic" pitchFamily="49" charset="-128"/>
            </a:endParaRPr>
          </a:p>
        </p:txBody>
      </p:sp>
      <p:sp>
        <p:nvSpPr>
          <p:cNvPr id="23554" name="Text Placeholder 5"/>
          <p:cNvSpPr>
            <a:spLocks noGrp="1"/>
          </p:cNvSpPr>
          <p:nvPr>
            <p:ph idx="1"/>
          </p:nvPr>
        </p:nvSpPr>
        <p:spPr/>
        <p:txBody>
          <a:bodyPr/>
          <a:lstStyle/>
          <a:p>
            <a:pPr eaLnBrk="1" hangingPunct="1"/>
            <a:r>
              <a:rPr lang="en-GB" dirty="0">
                <a:solidFill>
                  <a:srgbClr val="C00000"/>
                </a:solidFill>
                <a:cs typeface="MS Gothic" pitchFamily="49" charset="-128"/>
              </a:rPr>
              <a:t>Liquid crystal displays </a:t>
            </a:r>
            <a:r>
              <a:rPr lang="en-GB" dirty="0">
                <a:solidFill>
                  <a:schemeClr val="tx1"/>
                </a:solidFill>
                <a:cs typeface="MS Gothic" pitchFamily="49" charset="-128"/>
              </a:rPr>
              <a:t>on today’s computing devices</a:t>
            </a:r>
          </a:p>
          <a:p>
            <a:pPr eaLnBrk="1" hangingPunct="1"/>
            <a:r>
              <a:rPr lang="en-GB" dirty="0">
                <a:solidFill>
                  <a:schemeClr val="tx1"/>
                </a:solidFill>
                <a:cs typeface="MS Gothic" pitchFamily="49" charset="-128"/>
              </a:rPr>
              <a:t>How LCDs work</a:t>
            </a:r>
          </a:p>
          <a:p>
            <a:pPr lvl="1" eaLnBrk="1" hangingPunct="1"/>
            <a:r>
              <a:rPr lang="en-GB" dirty="0">
                <a:cs typeface="MS Gothic" pitchFamily="49" charset="-128"/>
              </a:rPr>
              <a:t>Liquid crystals take advantage of the property of polarization.</a:t>
            </a:r>
          </a:p>
          <a:p>
            <a:pPr lvl="1" eaLnBrk="1" hangingPunct="1"/>
            <a:r>
              <a:rPr lang="en-GB" dirty="0">
                <a:cs typeface="MS Gothic" pitchFamily="49" charset="-128"/>
              </a:rPr>
              <a:t>Liquid crystals are composed of specially formulated liquid.</a:t>
            </a:r>
            <a:endParaRPr lang="en-US" dirty="0">
              <a:cs typeface="MS Gothic" pitchFamily="49" charset="-128"/>
            </a:endParaRPr>
          </a:p>
          <a:p>
            <a:pPr lvl="1" eaLnBrk="1" hangingPunct="1"/>
            <a:r>
              <a:rPr lang="en-GB" dirty="0">
                <a:cs typeface="MS Gothic" pitchFamily="49" charset="-128"/>
              </a:rPr>
              <a:t>Liquid is full of long, thin crystals that always orient themselves in the same direction.</a:t>
            </a:r>
            <a:endParaRPr lang="en-GB" sz="2600" dirty="0">
              <a:cs typeface="MS Gothic" pitchFamily="49" charset="-128"/>
            </a:endParaRPr>
          </a:p>
          <a:p>
            <a:pPr lvl="1" eaLnBrk="1" hangingPunct="1"/>
            <a:r>
              <a:rPr lang="en-GB" dirty="0">
                <a:cs typeface="MS Gothic" pitchFamily="49" charset="-128"/>
              </a:rPr>
              <a:t>The crystals act like a liquid polarized filter.</a:t>
            </a:r>
            <a:endParaRPr lang="en-GB" dirty="0">
              <a:solidFill>
                <a:schemeClr val="tx1"/>
              </a:solidFill>
              <a:cs typeface="MS Gothic" pitchFamily="49" charset="-128"/>
            </a:endParaRP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pPr eaLnBrk="1" hangingPunct="1"/>
            <a:r>
              <a:rPr lang="en-US" dirty="0">
                <a:cs typeface="MS Gothic" pitchFamily="49" charset="-128"/>
              </a:rPr>
              <a:t>LCD Monitors (</a:t>
            </a:r>
            <a:r>
              <a:rPr lang="en-US" i="1" dirty="0">
                <a:cs typeface="MS Gothic" pitchFamily="49" charset="-128"/>
              </a:rPr>
              <a:t>continued</a:t>
            </a:r>
            <a:r>
              <a:rPr lang="en-US" dirty="0">
                <a:cs typeface="MS Gothic" pitchFamily="49" charset="-128"/>
              </a:rPr>
              <a:t>)</a:t>
            </a:r>
            <a:endParaRPr lang="en-US" i="1" dirty="0">
              <a:cs typeface="MS Gothic" pitchFamily="49" charset="-128"/>
            </a:endParaRPr>
          </a:p>
        </p:txBody>
      </p:sp>
      <p:pic>
        <p:nvPicPr>
          <p:cNvPr id="25604" name="Content Placeholder 5"/>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304800" y="2105110"/>
            <a:ext cx="3505200" cy="2495246"/>
          </a:xfrm>
        </p:spPr>
      </p:pic>
      <p:sp>
        <p:nvSpPr>
          <p:cNvPr id="25603" name="TextBox 4"/>
          <p:cNvSpPr txBox="1">
            <a:spLocks noChangeArrowheads="1"/>
          </p:cNvSpPr>
          <p:nvPr/>
        </p:nvSpPr>
        <p:spPr bwMode="auto">
          <a:xfrm>
            <a:off x="457200" y="4763869"/>
            <a:ext cx="3200400" cy="646331"/>
          </a:xfrm>
          <a:prstGeom prst="rect">
            <a:avLst/>
          </a:prstGeom>
          <a:noFill/>
          <a:ln w="9525">
            <a:noFill/>
            <a:miter lim="800000"/>
            <a:headEnd/>
            <a:tailEnd/>
          </a:ln>
        </p:spPr>
        <p:txBody>
          <a:bodyPr wrap="square">
            <a:prstTxWarp prst="textNoShape">
              <a:avLst/>
            </a:prstTxWarp>
            <a:spAutoFit/>
          </a:bodyPr>
          <a:lstStyle/>
          <a:p>
            <a:pPr>
              <a:lnSpc>
                <a:spcPct val="100000"/>
              </a:lnSpc>
            </a:pPr>
            <a:r>
              <a:rPr lang="en-US" dirty="0">
                <a:solidFill>
                  <a:schemeClr val="tx1"/>
                </a:solidFill>
              </a:rPr>
              <a:t>Figure 19.9  Waves of similar orientation</a:t>
            </a:r>
          </a:p>
        </p:txBody>
      </p:sp>
      <p:pic>
        <p:nvPicPr>
          <p:cNvPr id="5" name="Content Placeholder 3"/>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23276" y="1972825"/>
            <a:ext cx="4276237" cy="2627531"/>
          </a:xfrm>
          <a:prstGeom prst="rect">
            <a:avLst/>
          </a:prstGeom>
          <a:noFill/>
          <a:ln w="9525">
            <a:noFill/>
            <a:miter lim="800000"/>
            <a:headEnd/>
            <a:tailEnd/>
          </a:ln>
        </p:spPr>
      </p:pic>
      <p:sp>
        <p:nvSpPr>
          <p:cNvPr id="6" name="TextBox 4"/>
          <p:cNvSpPr txBox="1">
            <a:spLocks noChangeArrowheads="1"/>
          </p:cNvSpPr>
          <p:nvPr/>
        </p:nvSpPr>
        <p:spPr bwMode="auto">
          <a:xfrm>
            <a:off x="4503411" y="4763869"/>
            <a:ext cx="4296102" cy="646331"/>
          </a:xfrm>
          <a:prstGeom prst="rect">
            <a:avLst/>
          </a:prstGeom>
          <a:noFill/>
          <a:ln w="9525">
            <a:noFill/>
            <a:miter lim="800000"/>
            <a:headEnd/>
            <a:tailEnd/>
          </a:ln>
        </p:spPr>
        <p:txBody>
          <a:bodyPr wrap="square">
            <a:prstTxWarp prst="textNoShape">
              <a:avLst/>
            </a:prstTxWarp>
            <a:spAutoFit/>
          </a:bodyPr>
          <a:lstStyle/>
          <a:p>
            <a:pPr>
              <a:lnSpc>
                <a:spcPct val="100000"/>
              </a:lnSpc>
            </a:pPr>
            <a:r>
              <a:rPr lang="en-US" dirty="0">
                <a:solidFill>
                  <a:schemeClr val="tx1"/>
                </a:solidFill>
              </a:rPr>
              <a:t>Figure 19.10  Liquid crystal molecules tend to line up together.</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5"/>
          <p:cNvSpPr>
            <a:spLocks noGrp="1"/>
          </p:cNvSpPr>
          <p:nvPr>
            <p:ph type="title"/>
          </p:nvPr>
        </p:nvSpPr>
        <p:spPr/>
        <p:txBody>
          <a:bodyPr/>
          <a:lstStyle/>
          <a:p>
            <a:r>
              <a:rPr lang="en-US" dirty="0">
                <a:cs typeface="MS Gothic" pitchFamily="49" charset="-128"/>
              </a:rPr>
              <a:t>LCD Monitors (</a:t>
            </a:r>
            <a:r>
              <a:rPr lang="en-US" i="1" dirty="0">
                <a:cs typeface="MS Gothic" pitchFamily="49" charset="-128"/>
              </a:rPr>
              <a:t>continued</a:t>
            </a:r>
            <a:r>
              <a:rPr lang="en-US" dirty="0">
                <a:cs typeface="MS Gothic" pitchFamily="49" charset="-128"/>
              </a:rPr>
              <a:t>)</a:t>
            </a:r>
            <a:endParaRPr lang="en-US" dirty="0"/>
          </a:p>
        </p:txBody>
      </p:sp>
      <p:sp>
        <p:nvSpPr>
          <p:cNvPr id="26627" name="Text Placeholder 6"/>
          <p:cNvSpPr>
            <a:spLocks noGrp="1"/>
          </p:cNvSpPr>
          <p:nvPr>
            <p:ph idx="1"/>
          </p:nvPr>
        </p:nvSpPr>
        <p:spPr/>
        <p:txBody>
          <a:bodyPr/>
          <a:lstStyle/>
          <a:p>
            <a:pPr eaLnBrk="1" hangingPunct="1"/>
            <a:r>
              <a:rPr lang="en-GB" dirty="0">
                <a:cs typeface="MS Gothic" pitchFamily="49" charset="-128"/>
              </a:rPr>
              <a:t>If you place two finely grooved surfaces with fine grooves oriented at a 90</a:t>
            </a:r>
            <a:r>
              <a:rPr lang="en-GB" dirty="0">
                <a:latin typeface="Arial Unicode MS" panose="020B0604020202020204" pitchFamily="34" charset="-128"/>
                <a:ea typeface="Arial Unicode MS" panose="020B0604020202020204" pitchFamily="34" charset="-128"/>
                <a:cs typeface="Arial Unicode MS" panose="020B0604020202020204" pitchFamily="34" charset="-128"/>
              </a:rPr>
              <a:t>°</a:t>
            </a:r>
            <a:r>
              <a:rPr lang="en-GB" dirty="0">
                <a:cs typeface="MS Gothic" pitchFamily="49" charset="-128"/>
              </a:rPr>
              <a:t> angle, the molecules in the middle will try to line up to both sides—creating a nice twist.</a:t>
            </a:r>
            <a:endParaRPr lang="en-US" dirty="0"/>
          </a:p>
        </p:txBody>
      </p:sp>
      <p:pic>
        <p:nvPicPr>
          <p:cNvPr id="8" name="Content Placeholder 5"/>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2001" y="3483798"/>
            <a:ext cx="3810000" cy="2845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9" name="TextBox 4"/>
          <p:cNvSpPr txBox="1">
            <a:spLocks noChangeArrowheads="1"/>
          </p:cNvSpPr>
          <p:nvPr/>
        </p:nvSpPr>
        <p:spPr bwMode="auto">
          <a:xfrm>
            <a:off x="5183187" y="5715000"/>
            <a:ext cx="3198813" cy="646331"/>
          </a:xfrm>
          <a:prstGeom prst="rect">
            <a:avLst/>
          </a:prstGeom>
          <a:noFill/>
          <a:ln w="9525">
            <a:noFill/>
            <a:miter lim="800000"/>
            <a:headEnd/>
            <a:tailEnd/>
          </a:ln>
        </p:spPr>
        <p:txBody>
          <a:bodyPr wrap="square">
            <a:prstTxWarp prst="textNoShape">
              <a:avLst/>
            </a:prstTxWarp>
            <a:spAutoFit/>
          </a:bodyPr>
          <a:lstStyle/>
          <a:p>
            <a:pPr>
              <a:lnSpc>
                <a:spcPct val="100000"/>
              </a:lnSpc>
            </a:pPr>
            <a:r>
              <a:rPr lang="en-US" dirty="0">
                <a:solidFill>
                  <a:schemeClr val="tx1"/>
                </a:solidFill>
              </a:rPr>
              <a:t>Figure 19.11  Liquid crystal molecules twisting</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Title 5"/>
          <p:cNvSpPr>
            <a:spLocks noGrp="1"/>
          </p:cNvSpPr>
          <p:nvPr>
            <p:ph type="title"/>
          </p:nvPr>
        </p:nvSpPr>
        <p:spPr/>
        <p:txBody>
          <a:bodyPr/>
          <a:lstStyle/>
          <a:p>
            <a:r>
              <a:rPr lang="en-US" dirty="0">
                <a:cs typeface="MS Gothic" pitchFamily="49" charset="-128"/>
              </a:rPr>
              <a:t>LCD Monitors (</a:t>
            </a:r>
            <a:r>
              <a:rPr lang="en-US" i="1" dirty="0">
                <a:cs typeface="MS Gothic" pitchFamily="49" charset="-128"/>
              </a:rPr>
              <a:t>continued</a:t>
            </a:r>
            <a:r>
              <a:rPr lang="en-US" dirty="0">
                <a:cs typeface="MS Gothic" pitchFamily="49" charset="-128"/>
              </a:rPr>
              <a:t>)</a:t>
            </a:r>
            <a:endParaRPr lang="en-US" dirty="0"/>
          </a:p>
        </p:txBody>
      </p:sp>
      <p:sp>
        <p:nvSpPr>
          <p:cNvPr id="29698" name="Text Placeholder 6"/>
          <p:cNvSpPr>
            <a:spLocks noGrp="1"/>
          </p:cNvSpPr>
          <p:nvPr>
            <p:ph idx="1"/>
          </p:nvPr>
        </p:nvSpPr>
        <p:spPr/>
        <p:txBody>
          <a:bodyPr/>
          <a:lstStyle/>
          <a:p>
            <a:r>
              <a:rPr lang="en-GB" dirty="0"/>
              <a:t>With polarizing filters on both sides, the liquid crystal will twist the light and enable it </a:t>
            </a:r>
            <a:br>
              <a:rPr lang="en-GB" dirty="0"/>
            </a:br>
            <a:r>
              <a:rPr lang="en-GB" dirty="0"/>
              <a:t>to pass through.</a:t>
            </a:r>
            <a:endParaRPr lang="en-US" dirty="0"/>
          </a:p>
          <a:p>
            <a:pPr lvl="1"/>
            <a:r>
              <a:rPr lang="en-GB" dirty="0"/>
              <a:t>Adding an electrical potential will cause the crystals to try to align to the electrical field.</a:t>
            </a:r>
            <a:endParaRPr lang="en-US" dirty="0"/>
          </a:p>
        </p:txBody>
      </p:sp>
      <p:pic>
        <p:nvPicPr>
          <p:cNvPr id="6" name="Content Placeholder 3"/>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381001" y="3641076"/>
            <a:ext cx="3807805" cy="2193950"/>
          </a:xfrm>
          <a:prstGeom prst="rect">
            <a:avLst/>
          </a:prstGeom>
          <a:noFill/>
          <a:ln w="9525">
            <a:noFill/>
            <a:miter lim="800000"/>
            <a:headEnd/>
            <a:tailEnd/>
          </a:ln>
        </p:spPr>
      </p:pic>
      <p:pic>
        <p:nvPicPr>
          <p:cNvPr id="7" name="Content Placeholder 5"/>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4654496" y="3733800"/>
            <a:ext cx="3682959" cy="2122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8" name="TextBox 4"/>
          <p:cNvSpPr txBox="1">
            <a:spLocks noChangeArrowheads="1"/>
          </p:cNvSpPr>
          <p:nvPr/>
        </p:nvSpPr>
        <p:spPr bwMode="auto">
          <a:xfrm>
            <a:off x="381000" y="5888515"/>
            <a:ext cx="3962400" cy="646331"/>
          </a:xfrm>
          <a:prstGeom prst="rect">
            <a:avLst/>
          </a:prstGeom>
          <a:noFill/>
          <a:ln w="9525">
            <a:noFill/>
            <a:miter lim="800000"/>
            <a:headEnd/>
            <a:tailEnd/>
          </a:ln>
        </p:spPr>
        <p:txBody>
          <a:bodyPr wrap="square">
            <a:prstTxWarp prst="textNoShape">
              <a:avLst/>
            </a:prstTxWarp>
            <a:spAutoFit/>
          </a:bodyPr>
          <a:lstStyle/>
          <a:p>
            <a:pPr>
              <a:lnSpc>
                <a:spcPct val="100000"/>
              </a:lnSpc>
            </a:pPr>
            <a:r>
              <a:rPr lang="en-US" dirty="0">
                <a:solidFill>
                  <a:schemeClr val="tx1"/>
                </a:solidFill>
              </a:rPr>
              <a:t>Figure 19.12  No charge, enabling light to pass</a:t>
            </a:r>
          </a:p>
        </p:txBody>
      </p:sp>
      <p:sp>
        <p:nvSpPr>
          <p:cNvPr id="9" name="TextBox 4"/>
          <p:cNvSpPr txBox="1">
            <a:spLocks noChangeArrowheads="1"/>
          </p:cNvSpPr>
          <p:nvPr/>
        </p:nvSpPr>
        <p:spPr bwMode="auto">
          <a:xfrm>
            <a:off x="4648200" y="5888515"/>
            <a:ext cx="4495800" cy="646331"/>
          </a:xfrm>
          <a:prstGeom prst="rect">
            <a:avLst/>
          </a:prstGeom>
          <a:noFill/>
          <a:ln w="9525">
            <a:noFill/>
            <a:miter lim="800000"/>
            <a:headEnd/>
            <a:tailEnd/>
          </a:ln>
        </p:spPr>
        <p:txBody>
          <a:bodyPr wrap="square">
            <a:prstTxWarp prst="textNoShape">
              <a:avLst/>
            </a:prstTxWarp>
            <a:spAutoFit/>
          </a:bodyPr>
          <a:lstStyle/>
          <a:p>
            <a:pPr>
              <a:lnSpc>
                <a:spcPct val="100000"/>
              </a:lnSpc>
            </a:pPr>
            <a:r>
              <a:rPr lang="en-US" dirty="0">
                <a:solidFill>
                  <a:schemeClr val="tx1"/>
                </a:solidFill>
              </a:rPr>
              <a:t>Figure 19.13  Electrical charge, no light is able to pass</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cs typeface="MS Gothic" pitchFamily="49" charset="-128"/>
              </a:rPr>
              <a:t>LCD Monitors (</a:t>
            </a:r>
            <a:r>
              <a:rPr lang="en-US" i="1" dirty="0">
                <a:cs typeface="MS Gothic" pitchFamily="49" charset="-128"/>
              </a:rPr>
              <a:t>continued</a:t>
            </a:r>
            <a:r>
              <a:rPr lang="en-US" dirty="0">
                <a:cs typeface="MS Gothic" pitchFamily="49" charset="-128"/>
              </a:rPr>
              <a:t>)</a:t>
            </a:r>
            <a:endParaRPr lang="en-US" dirty="0"/>
          </a:p>
        </p:txBody>
      </p:sp>
      <p:sp>
        <p:nvSpPr>
          <p:cNvPr id="5" name="Content Placeholder 4"/>
          <p:cNvSpPr>
            <a:spLocks noGrp="1"/>
          </p:cNvSpPr>
          <p:nvPr>
            <p:ph idx="1"/>
          </p:nvPr>
        </p:nvSpPr>
        <p:spPr/>
        <p:txBody>
          <a:bodyPr/>
          <a:lstStyle/>
          <a:p>
            <a:r>
              <a:rPr lang="en-US" dirty="0"/>
              <a:t>A color LCD screen is composed of a large number of tiny liquid crystal molecules (called </a:t>
            </a:r>
            <a:r>
              <a:rPr lang="en-US" dirty="0">
                <a:solidFill>
                  <a:srgbClr val="C00000"/>
                </a:solidFill>
              </a:rPr>
              <a:t>sub-pixels</a:t>
            </a:r>
            <a:r>
              <a:rPr lang="en-US" dirty="0"/>
              <a:t>) arranged in rows and columns between polarizing filters. </a:t>
            </a:r>
          </a:p>
          <a:p>
            <a:pPr lvl="1"/>
            <a:r>
              <a:rPr lang="en-US" dirty="0"/>
              <a:t>A translucent sheet above the sub-pixels is colored red, green, or blue. </a:t>
            </a:r>
          </a:p>
          <a:p>
            <a:pPr lvl="1"/>
            <a:r>
              <a:rPr lang="en-US" dirty="0"/>
              <a:t>Each tiny distinct group of three sub-pixels—one red, one green, and one blue—forms a physical pixel.</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eaLnBrk="1" hangingPunct="1"/>
            <a:r>
              <a:rPr lang="en-US" dirty="0">
                <a:cs typeface="MS Gothic" pitchFamily="49" charset="-128"/>
              </a:rPr>
              <a:t>LCD Monitors (</a:t>
            </a:r>
            <a:r>
              <a:rPr lang="en-US" i="1" dirty="0">
                <a:cs typeface="MS Gothic" pitchFamily="49" charset="-128"/>
              </a:rPr>
              <a:t>continued</a:t>
            </a:r>
            <a:r>
              <a:rPr lang="en-US" dirty="0">
                <a:cs typeface="MS Gothic" pitchFamily="49" charset="-128"/>
              </a:rPr>
              <a:t>)</a:t>
            </a:r>
            <a:endParaRPr lang="en-US" i="1" dirty="0">
              <a:cs typeface="MS Gothic" pitchFamily="49" charset="-128"/>
            </a:endParaRPr>
          </a:p>
        </p:txBody>
      </p:sp>
      <p:pic>
        <p:nvPicPr>
          <p:cNvPr id="33796" name="Content Placeholder 3"/>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2172494" y="1752600"/>
            <a:ext cx="4799013" cy="3382963"/>
          </a:xfrm>
        </p:spPr>
      </p:pic>
      <p:sp>
        <p:nvSpPr>
          <p:cNvPr id="33795" name="TextBox 4"/>
          <p:cNvSpPr txBox="1">
            <a:spLocks noChangeArrowheads="1"/>
          </p:cNvSpPr>
          <p:nvPr/>
        </p:nvSpPr>
        <p:spPr bwMode="auto">
          <a:xfrm>
            <a:off x="3210089" y="5334000"/>
            <a:ext cx="2723823" cy="369332"/>
          </a:xfrm>
          <a:prstGeom prst="rect">
            <a:avLst/>
          </a:prstGeom>
          <a:noFill/>
          <a:ln w="9525">
            <a:noFill/>
            <a:miter lim="800000"/>
            <a:headEnd/>
            <a:tailEnd/>
          </a:ln>
        </p:spPr>
        <p:txBody>
          <a:bodyPr wrap="none">
            <a:prstTxWarp prst="textNoShape">
              <a:avLst/>
            </a:prstTxWarp>
            <a:spAutoFit/>
          </a:bodyPr>
          <a:lstStyle/>
          <a:p>
            <a:pPr>
              <a:lnSpc>
                <a:spcPct val="100000"/>
              </a:lnSpc>
            </a:pPr>
            <a:r>
              <a:rPr lang="en-US" dirty="0">
                <a:solidFill>
                  <a:schemeClr val="tx1"/>
                </a:solidFill>
              </a:rPr>
              <a:t>Figure 19.14  LCD pixels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3"/>
          <p:cNvSpPr>
            <a:spLocks noGrp="1"/>
          </p:cNvSpPr>
          <p:nvPr>
            <p:ph type="title"/>
          </p:nvPr>
        </p:nvSpPr>
        <p:spPr/>
        <p:txBody>
          <a:bodyPr/>
          <a:lstStyle/>
          <a:p>
            <a:r>
              <a:rPr lang="en-GB" dirty="0"/>
              <a:t>Overview</a:t>
            </a:r>
            <a:endParaRPr lang="en-US" dirty="0"/>
          </a:p>
        </p:txBody>
      </p:sp>
      <p:sp>
        <p:nvSpPr>
          <p:cNvPr id="3075" name="Text Placeholder 4"/>
          <p:cNvSpPr>
            <a:spLocks noGrp="1"/>
          </p:cNvSpPr>
          <p:nvPr>
            <p:ph idx="1"/>
          </p:nvPr>
        </p:nvSpPr>
        <p:spPr/>
        <p:txBody>
          <a:bodyPr/>
          <a:lstStyle/>
          <a:p>
            <a:r>
              <a:rPr lang="en-GB" dirty="0"/>
              <a:t>In this chapter, you will learn how to:</a:t>
            </a:r>
          </a:p>
          <a:p>
            <a:pPr lvl="1"/>
            <a:r>
              <a:rPr lang="en-GB" dirty="0"/>
              <a:t>Explain how video displays work</a:t>
            </a:r>
          </a:p>
          <a:p>
            <a:pPr lvl="1"/>
            <a:r>
              <a:rPr lang="en-GB" dirty="0"/>
              <a:t>Select the proper video card</a:t>
            </a:r>
          </a:p>
          <a:p>
            <a:pPr lvl="1"/>
            <a:r>
              <a:rPr lang="en-GB" dirty="0"/>
              <a:t>Install and configure video</a:t>
            </a:r>
          </a:p>
          <a:p>
            <a:pPr lvl="1"/>
            <a:r>
              <a:rPr lang="en-GB" dirty="0"/>
              <a:t>Troubleshoot basic video problems</a:t>
            </a:r>
            <a:endParaRPr lang="en-US" dirty="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pPr eaLnBrk="1" hangingPunct="1"/>
            <a:r>
              <a:rPr lang="en-US" dirty="0">
                <a:cs typeface="MS Gothic" pitchFamily="49" charset="-128"/>
              </a:rPr>
              <a:t>LCD Monitors (</a:t>
            </a:r>
            <a:r>
              <a:rPr lang="en-US" i="1" dirty="0">
                <a:cs typeface="MS Gothic" pitchFamily="49" charset="-128"/>
              </a:rPr>
              <a:t>continued</a:t>
            </a:r>
            <a:r>
              <a:rPr lang="en-US" dirty="0">
                <a:cs typeface="MS Gothic" pitchFamily="49" charset="-128"/>
              </a:rPr>
              <a:t>)</a:t>
            </a:r>
          </a:p>
        </p:txBody>
      </p:sp>
      <p:pic>
        <p:nvPicPr>
          <p:cNvPr id="34820" name="Content Placeholder 5"/>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3251994" y="1828800"/>
            <a:ext cx="2640013" cy="3321050"/>
          </a:xfrm>
        </p:spPr>
      </p:pic>
      <p:sp>
        <p:nvSpPr>
          <p:cNvPr id="34819" name="TextBox 4"/>
          <p:cNvSpPr txBox="1">
            <a:spLocks noChangeArrowheads="1"/>
          </p:cNvSpPr>
          <p:nvPr/>
        </p:nvSpPr>
        <p:spPr bwMode="auto">
          <a:xfrm>
            <a:off x="1369842" y="5334000"/>
            <a:ext cx="6404317" cy="369332"/>
          </a:xfrm>
          <a:prstGeom prst="rect">
            <a:avLst/>
          </a:prstGeom>
          <a:noFill/>
          <a:ln w="9525">
            <a:noFill/>
            <a:miter lim="800000"/>
            <a:headEnd/>
            <a:tailEnd/>
          </a:ln>
        </p:spPr>
        <p:txBody>
          <a:bodyPr wrap="none">
            <a:prstTxWarp prst="textNoShape">
              <a:avLst/>
            </a:prstTxWarp>
            <a:spAutoFit/>
          </a:bodyPr>
          <a:lstStyle/>
          <a:p>
            <a:pPr>
              <a:lnSpc>
                <a:spcPct val="100000"/>
              </a:lnSpc>
            </a:pPr>
            <a:r>
              <a:rPr lang="en-US" dirty="0">
                <a:solidFill>
                  <a:schemeClr val="tx1"/>
                </a:solidFill>
              </a:rPr>
              <a:t>Figure 19.15  Single character for static LCD numeric display</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Title 4"/>
          <p:cNvSpPr>
            <a:spLocks noGrp="1"/>
          </p:cNvSpPr>
          <p:nvPr>
            <p:ph type="title"/>
          </p:nvPr>
        </p:nvSpPr>
        <p:spPr/>
        <p:txBody>
          <a:bodyPr/>
          <a:lstStyle/>
          <a:p>
            <a:pPr eaLnBrk="1" hangingPunct="1"/>
            <a:r>
              <a:rPr lang="en-US" dirty="0">
                <a:cs typeface="MS Gothic" pitchFamily="49" charset="-128"/>
              </a:rPr>
              <a:t>LCD Monitors (</a:t>
            </a:r>
            <a:r>
              <a:rPr lang="en-US" i="1" dirty="0">
                <a:cs typeface="MS Gothic" pitchFamily="49" charset="-128"/>
              </a:rPr>
              <a:t>continued</a:t>
            </a:r>
            <a:r>
              <a:rPr lang="en-US" dirty="0">
                <a:cs typeface="MS Gothic" pitchFamily="49" charset="-128"/>
              </a:rPr>
              <a:t>)</a:t>
            </a:r>
          </a:p>
        </p:txBody>
      </p:sp>
      <p:sp>
        <p:nvSpPr>
          <p:cNvPr id="32770" name="Text Placeholder 5"/>
          <p:cNvSpPr>
            <a:spLocks noGrp="1"/>
          </p:cNvSpPr>
          <p:nvPr>
            <p:ph idx="1"/>
          </p:nvPr>
        </p:nvSpPr>
        <p:spPr/>
        <p:txBody>
          <a:bodyPr/>
          <a:lstStyle/>
          <a:p>
            <a:r>
              <a:rPr lang="en-US" dirty="0"/>
              <a:t>Early LCD screens used a matrix of wires for charge.</a:t>
            </a:r>
          </a:p>
          <a:p>
            <a:pPr lvl="1"/>
            <a:r>
              <a:rPr lang="en-US" dirty="0"/>
              <a:t>Vertical wires (Y wires) ran to every sub-pixel in the column; horizontal wires (X wires) ran along an entire row of sub-pixels. </a:t>
            </a:r>
          </a:p>
          <a:p>
            <a:pPr lvl="1"/>
            <a:r>
              <a:rPr lang="en-US" dirty="0"/>
              <a:t>A charge is required on both the X wires and the Y wires to light a single sub-pixel.</a:t>
            </a:r>
          </a:p>
          <a:p>
            <a:pPr lvl="1"/>
            <a:r>
              <a:rPr lang="en-US" dirty="0"/>
              <a:t>LCD technology </a:t>
            </a:r>
            <a:r>
              <a:rPr lang="en-US" dirty="0">
                <a:solidFill>
                  <a:srgbClr val="C00000"/>
                </a:solidFill>
              </a:rPr>
              <a:t>passive matrix </a:t>
            </a:r>
            <a:r>
              <a:rPr lang="en-US" dirty="0"/>
              <a:t>gives a slightly blurred image effect.</a:t>
            </a:r>
          </a:p>
          <a:p>
            <a:pPr lvl="1"/>
            <a:r>
              <a:rPr lang="en-US" dirty="0">
                <a:solidFill>
                  <a:srgbClr val="C00000"/>
                </a:solidFill>
              </a:rPr>
              <a:t>Dual-scan passive matrix</a:t>
            </a:r>
            <a:r>
              <a:rPr lang="en-US" dirty="0">
                <a:solidFill>
                  <a:srgbClr val="800000"/>
                </a:solidFill>
              </a:rPr>
              <a:t> </a:t>
            </a:r>
            <a:r>
              <a:rPr lang="en-US" dirty="0"/>
              <a:t>refreshes the screen two lines at a time.</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pPr eaLnBrk="1" hangingPunct="1"/>
            <a:r>
              <a:rPr lang="en-US" dirty="0">
                <a:cs typeface="MS Gothic" pitchFamily="49" charset="-128"/>
              </a:rPr>
              <a:t>LCD Monitors (</a:t>
            </a:r>
            <a:r>
              <a:rPr lang="en-US" i="1" dirty="0">
                <a:cs typeface="MS Gothic" pitchFamily="49" charset="-128"/>
              </a:rPr>
              <a:t>continued</a:t>
            </a:r>
            <a:r>
              <a:rPr lang="en-US" dirty="0">
                <a:cs typeface="MS Gothic" pitchFamily="49" charset="-128"/>
              </a:rPr>
              <a:t>)</a:t>
            </a:r>
          </a:p>
        </p:txBody>
      </p:sp>
      <p:pic>
        <p:nvPicPr>
          <p:cNvPr id="35844" name="Content Placeholder 3"/>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413113" y="1981200"/>
            <a:ext cx="3739806" cy="2819400"/>
          </a:xfrm>
        </p:spPr>
      </p:pic>
      <p:sp>
        <p:nvSpPr>
          <p:cNvPr id="35843" name="TextBox 4"/>
          <p:cNvSpPr txBox="1">
            <a:spLocks noChangeArrowheads="1"/>
          </p:cNvSpPr>
          <p:nvPr/>
        </p:nvSpPr>
        <p:spPr bwMode="auto">
          <a:xfrm>
            <a:off x="304800" y="5105400"/>
            <a:ext cx="3954993" cy="369332"/>
          </a:xfrm>
          <a:prstGeom prst="rect">
            <a:avLst/>
          </a:prstGeom>
          <a:noFill/>
          <a:ln w="9525">
            <a:noFill/>
            <a:miter lim="800000"/>
            <a:headEnd/>
            <a:tailEnd/>
          </a:ln>
        </p:spPr>
        <p:txBody>
          <a:bodyPr wrap="none">
            <a:prstTxWarp prst="textNoShape">
              <a:avLst/>
            </a:prstTxWarp>
            <a:spAutoFit/>
          </a:bodyPr>
          <a:lstStyle/>
          <a:p>
            <a:pPr>
              <a:lnSpc>
                <a:spcPct val="100000"/>
              </a:lnSpc>
            </a:pPr>
            <a:r>
              <a:rPr lang="en-US" dirty="0">
                <a:solidFill>
                  <a:schemeClr val="tx1"/>
                </a:solidFill>
              </a:rPr>
              <a:t>Figure 19.16  An LCD matrix of wires</a:t>
            </a:r>
          </a:p>
        </p:txBody>
      </p:sp>
      <p:pic>
        <p:nvPicPr>
          <p:cNvPr id="5" name="Content Placeholder 5"/>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4701358" y="2209800"/>
            <a:ext cx="4140154"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6" name="TextBox 4"/>
          <p:cNvSpPr txBox="1">
            <a:spLocks noChangeArrowheads="1"/>
          </p:cNvSpPr>
          <p:nvPr/>
        </p:nvSpPr>
        <p:spPr bwMode="auto">
          <a:xfrm>
            <a:off x="4825229" y="5105400"/>
            <a:ext cx="3890809" cy="369332"/>
          </a:xfrm>
          <a:prstGeom prst="rect">
            <a:avLst/>
          </a:prstGeom>
          <a:noFill/>
          <a:ln w="9525">
            <a:noFill/>
            <a:miter lim="800000"/>
            <a:headEnd/>
            <a:tailEnd/>
          </a:ln>
        </p:spPr>
        <p:txBody>
          <a:bodyPr wrap="none">
            <a:prstTxWarp prst="textNoShape">
              <a:avLst/>
            </a:prstTxWarp>
            <a:spAutoFit/>
          </a:bodyPr>
          <a:lstStyle/>
          <a:p>
            <a:pPr>
              <a:lnSpc>
                <a:spcPct val="100000"/>
              </a:lnSpc>
            </a:pPr>
            <a:r>
              <a:rPr lang="fr-FR" dirty="0">
                <a:solidFill>
                  <a:schemeClr val="tx1"/>
                </a:solidFill>
              </a:rPr>
              <a:t>Figure 19.17  Passive matrix display</a:t>
            </a:r>
            <a:endParaRPr lang="en-US" dirty="0">
              <a:solidFill>
                <a:schemeClr val="tx1"/>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Title 4"/>
          <p:cNvSpPr>
            <a:spLocks noGrp="1"/>
          </p:cNvSpPr>
          <p:nvPr>
            <p:ph type="title"/>
          </p:nvPr>
        </p:nvSpPr>
        <p:spPr/>
        <p:txBody>
          <a:bodyPr/>
          <a:lstStyle/>
          <a:p>
            <a:pPr eaLnBrk="1" hangingPunct="1"/>
            <a:r>
              <a:rPr lang="en-US" dirty="0">
                <a:cs typeface="MS Gothic" pitchFamily="49" charset="-128"/>
              </a:rPr>
              <a:t>LCD Monitors (</a:t>
            </a:r>
            <a:r>
              <a:rPr lang="en-US" i="1" dirty="0">
                <a:cs typeface="MS Gothic" pitchFamily="49" charset="-128"/>
              </a:rPr>
              <a:t>continued</a:t>
            </a:r>
            <a:r>
              <a:rPr lang="en-US" dirty="0">
                <a:cs typeface="MS Gothic" pitchFamily="49" charset="-128"/>
              </a:rPr>
              <a:t>)</a:t>
            </a:r>
          </a:p>
        </p:txBody>
      </p:sp>
      <p:sp>
        <p:nvSpPr>
          <p:cNvPr id="38914" name="Text Placeholder 5"/>
          <p:cNvSpPr>
            <a:spLocks noGrp="1"/>
          </p:cNvSpPr>
          <p:nvPr>
            <p:ph idx="1"/>
          </p:nvPr>
        </p:nvSpPr>
        <p:spPr/>
        <p:txBody>
          <a:bodyPr/>
          <a:lstStyle/>
          <a:p>
            <a:pPr eaLnBrk="1" hangingPunct="1"/>
            <a:r>
              <a:rPr lang="en-GB" dirty="0">
                <a:solidFill>
                  <a:srgbClr val="C00000"/>
                </a:solidFill>
                <a:cs typeface="MS Gothic" pitchFamily="49" charset="-128"/>
              </a:rPr>
              <a:t>Thin film transistor (TFT) </a:t>
            </a:r>
            <a:r>
              <a:rPr lang="en-GB" dirty="0">
                <a:cs typeface="MS Gothic" pitchFamily="49" charset="-128"/>
              </a:rPr>
              <a:t>or </a:t>
            </a:r>
            <a:r>
              <a:rPr lang="en-GB" dirty="0">
                <a:solidFill>
                  <a:srgbClr val="C00000"/>
                </a:solidFill>
                <a:cs typeface="MS Gothic" pitchFamily="49" charset="-128"/>
              </a:rPr>
              <a:t>active matrix </a:t>
            </a:r>
            <a:r>
              <a:rPr lang="en-GB" dirty="0">
                <a:solidFill>
                  <a:schemeClr val="tx1"/>
                </a:solidFill>
                <a:cs typeface="MS Gothic" pitchFamily="49" charset="-128"/>
              </a:rPr>
              <a:t>technology is used in current LCD monitors.</a:t>
            </a:r>
          </a:p>
          <a:p>
            <a:pPr lvl="1" eaLnBrk="1" hangingPunct="1"/>
            <a:r>
              <a:rPr lang="en-GB" dirty="0">
                <a:cs typeface="MS Gothic" pitchFamily="49" charset="-128"/>
              </a:rPr>
              <a:t>Uses one or more tiny transistors to control each color dot.</a:t>
            </a:r>
            <a:endParaRPr lang="en-US" dirty="0">
              <a:cs typeface="MS Gothic" pitchFamily="49" charset="-128"/>
            </a:endParaRPr>
          </a:p>
          <a:p>
            <a:pPr lvl="1" eaLnBrk="1" hangingPunct="1"/>
            <a:r>
              <a:rPr lang="en-US" dirty="0">
                <a:cs typeface="MS Gothic" pitchFamily="49" charset="-128"/>
              </a:rPr>
              <a:t>The most common TFT displays use a technology called </a:t>
            </a:r>
            <a:r>
              <a:rPr lang="en-US" dirty="0">
                <a:solidFill>
                  <a:srgbClr val="C00000"/>
                </a:solidFill>
                <a:cs typeface="MS Gothic" pitchFamily="49" charset="-128"/>
              </a:rPr>
              <a:t>twisted nematic (TN)</a:t>
            </a:r>
            <a:r>
              <a:rPr lang="en-US" dirty="0">
                <a:cs typeface="MS Gothic" pitchFamily="49" charset="-128"/>
              </a:rPr>
              <a:t>.</a:t>
            </a:r>
          </a:p>
          <a:p>
            <a:pPr lvl="1" eaLnBrk="1" hangingPunct="1"/>
            <a:r>
              <a:rPr lang="en-US" dirty="0">
                <a:cs typeface="MS Gothic" pitchFamily="49" charset="-128"/>
              </a:rPr>
              <a:t>Better TFT displays use a technology called </a:t>
            </a:r>
            <a:br>
              <a:rPr lang="en-US" dirty="0">
                <a:cs typeface="MS Gothic" pitchFamily="49" charset="-128"/>
              </a:rPr>
            </a:br>
            <a:r>
              <a:rPr lang="en-US" dirty="0">
                <a:solidFill>
                  <a:srgbClr val="C00000"/>
                </a:solidFill>
                <a:cs typeface="MS Gothic" pitchFamily="49" charset="-128"/>
              </a:rPr>
              <a:t>In-Plane Switching (IPS) </a:t>
            </a:r>
            <a:r>
              <a:rPr lang="en-US" dirty="0">
                <a:cs typeface="MS Gothic" pitchFamily="49" charset="-128"/>
              </a:rPr>
              <a:t>to create a wider viewing angle and far better color re-creation than TN panels can provide.</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en-US" dirty="0">
                <a:cs typeface="MS Gothic" pitchFamily="49" charset="-128"/>
              </a:rPr>
              <a:t>LCD Monitors (</a:t>
            </a:r>
            <a:r>
              <a:rPr lang="en-US" i="1" dirty="0">
                <a:cs typeface="MS Gothic" pitchFamily="49" charset="-128"/>
              </a:rPr>
              <a:t>continued</a:t>
            </a:r>
            <a:r>
              <a:rPr lang="en-US" dirty="0">
                <a:cs typeface="MS Gothic" pitchFamily="49" charset="-128"/>
              </a:rPr>
              <a:t>)</a:t>
            </a:r>
            <a:endParaRPr lang="en-US" i="1" dirty="0">
              <a:cs typeface="MS Gothic" pitchFamily="49" charset="-128"/>
            </a:endParaRPr>
          </a:p>
        </p:txBody>
      </p:sp>
      <p:sp>
        <p:nvSpPr>
          <p:cNvPr id="5" name="TextBox 4"/>
          <p:cNvSpPr txBox="1"/>
          <p:nvPr/>
        </p:nvSpPr>
        <p:spPr>
          <a:xfrm>
            <a:off x="2722744" y="4757928"/>
            <a:ext cx="3698513" cy="369332"/>
          </a:xfrm>
          <a:prstGeom prst="rect">
            <a:avLst/>
          </a:prstGeom>
          <a:noFill/>
        </p:spPr>
        <p:txBody>
          <a:bodyPr wrap="none" rtlCol="0">
            <a:spAutoFit/>
          </a:bodyPr>
          <a:lstStyle/>
          <a:p>
            <a:pPr>
              <a:lnSpc>
                <a:spcPct val="100000"/>
              </a:lnSpc>
            </a:pPr>
            <a:r>
              <a:rPr lang="en-US" dirty="0">
                <a:solidFill>
                  <a:schemeClr val="tx1"/>
                </a:solidFill>
              </a:rPr>
              <a:t>Figure 19.18  Active matrix display</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18195" y="2286000"/>
            <a:ext cx="4707610" cy="228600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Title 6"/>
          <p:cNvSpPr>
            <a:spLocks noGrp="1"/>
          </p:cNvSpPr>
          <p:nvPr>
            <p:ph type="title"/>
          </p:nvPr>
        </p:nvSpPr>
        <p:spPr/>
        <p:txBody>
          <a:bodyPr/>
          <a:lstStyle/>
          <a:p>
            <a:pPr eaLnBrk="1" hangingPunct="1"/>
            <a:r>
              <a:rPr lang="en-GB" dirty="0">
                <a:cs typeface="MS Gothic" pitchFamily="49" charset="-128"/>
              </a:rPr>
              <a:t>LCD Components</a:t>
            </a:r>
            <a:endParaRPr lang="en-US" dirty="0">
              <a:cs typeface="MS Gothic" pitchFamily="49" charset="-128"/>
            </a:endParaRPr>
          </a:p>
        </p:txBody>
      </p:sp>
      <p:sp>
        <p:nvSpPr>
          <p:cNvPr id="40962" name="Text Placeholder 7"/>
          <p:cNvSpPr>
            <a:spLocks noGrp="1"/>
          </p:cNvSpPr>
          <p:nvPr>
            <p:ph idx="1"/>
          </p:nvPr>
        </p:nvSpPr>
        <p:spPr/>
        <p:txBody>
          <a:bodyPr/>
          <a:lstStyle/>
          <a:p>
            <a:pPr eaLnBrk="1" hangingPunct="1"/>
            <a:r>
              <a:rPr lang="en-GB" dirty="0">
                <a:solidFill>
                  <a:srgbClr val="C00000"/>
                </a:solidFill>
                <a:cs typeface="MS Gothic" pitchFamily="49" charset="-128"/>
              </a:rPr>
              <a:t>Backlights</a:t>
            </a:r>
            <a:r>
              <a:rPr lang="en-GB" dirty="0">
                <a:cs typeface="MS Gothic" pitchFamily="49" charset="-128"/>
              </a:rPr>
              <a:t> illuminate the image.</a:t>
            </a:r>
            <a:endParaRPr lang="en-US" dirty="0">
              <a:cs typeface="MS Gothic" pitchFamily="49" charset="-128"/>
            </a:endParaRPr>
          </a:p>
          <a:p>
            <a:pPr eaLnBrk="1" hangingPunct="1"/>
            <a:r>
              <a:rPr lang="en-GB" dirty="0">
                <a:solidFill>
                  <a:srgbClr val="C00000"/>
                </a:solidFill>
                <a:cs typeface="MS Gothic" pitchFamily="49" charset="-128"/>
              </a:rPr>
              <a:t>Inverters</a:t>
            </a:r>
            <a:r>
              <a:rPr lang="en-GB" dirty="0">
                <a:cs typeface="MS Gothic" pitchFamily="49" charset="-128"/>
              </a:rPr>
              <a:t> power the backlights.</a:t>
            </a:r>
          </a:p>
        </p:txBody>
      </p:sp>
      <p:sp>
        <p:nvSpPr>
          <p:cNvPr id="40964" name="TextBox 4"/>
          <p:cNvSpPr txBox="1">
            <a:spLocks noChangeArrowheads="1"/>
          </p:cNvSpPr>
          <p:nvPr/>
        </p:nvSpPr>
        <p:spPr bwMode="auto">
          <a:xfrm>
            <a:off x="3068298" y="5791200"/>
            <a:ext cx="3005951" cy="369332"/>
          </a:xfrm>
          <a:prstGeom prst="rect">
            <a:avLst/>
          </a:prstGeom>
          <a:noFill/>
          <a:ln w="9525">
            <a:noFill/>
            <a:miter lim="800000"/>
            <a:headEnd/>
            <a:tailEnd/>
          </a:ln>
        </p:spPr>
        <p:txBody>
          <a:bodyPr wrap="none">
            <a:prstTxWarp prst="textNoShape">
              <a:avLst/>
            </a:prstTxWarp>
            <a:spAutoFit/>
          </a:bodyPr>
          <a:lstStyle/>
          <a:p>
            <a:pPr>
              <a:lnSpc>
                <a:spcPct val="100000"/>
              </a:lnSpc>
            </a:pPr>
            <a:r>
              <a:rPr lang="fr-FR" dirty="0">
                <a:solidFill>
                  <a:schemeClr val="tx1"/>
                </a:solidFill>
              </a:rPr>
              <a:t>Figure 19.19  LCD internals</a:t>
            </a:r>
            <a:endParaRPr lang="en-US" dirty="0">
              <a:solidFill>
                <a:schemeClr val="tx1"/>
              </a:solidFill>
            </a:endParaRPr>
          </a:p>
        </p:txBody>
      </p:sp>
      <p:pic>
        <p:nvPicPr>
          <p:cNvPr id="40965" name="Content Placeholder 5"/>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425700" y="2514600"/>
            <a:ext cx="4292600" cy="30480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6"/>
          <p:cNvSpPr>
            <a:spLocks noGrp="1"/>
          </p:cNvSpPr>
          <p:nvPr>
            <p:ph type="title"/>
          </p:nvPr>
        </p:nvSpPr>
        <p:spPr/>
        <p:txBody>
          <a:bodyPr/>
          <a:lstStyle/>
          <a:p>
            <a:r>
              <a:rPr lang="en-GB" dirty="0"/>
              <a:t>LCD Components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i="1" dirty="0"/>
          </a:p>
        </p:txBody>
      </p:sp>
      <p:sp>
        <p:nvSpPr>
          <p:cNvPr id="41987" name="Text Placeholder 7"/>
          <p:cNvSpPr>
            <a:spLocks noGrp="1"/>
          </p:cNvSpPr>
          <p:nvPr>
            <p:ph idx="1"/>
          </p:nvPr>
        </p:nvSpPr>
        <p:spPr/>
        <p:txBody>
          <a:bodyPr/>
          <a:lstStyle/>
          <a:p>
            <a:r>
              <a:rPr lang="en-GB" dirty="0"/>
              <a:t>Most LCD backlights use </a:t>
            </a:r>
            <a:r>
              <a:rPr lang="en-GB" dirty="0">
                <a:solidFill>
                  <a:srgbClr val="C00000"/>
                </a:solidFill>
              </a:rPr>
              <a:t>cold cathode fluorescent lamp (CCFL) </a:t>
            </a:r>
            <a:r>
              <a:rPr lang="en-GB" dirty="0"/>
              <a:t>technology.</a:t>
            </a:r>
          </a:p>
          <a:p>
            <a:pPr lvl="1"/>
            <a:r>
              <a:rPr lang="en-GB" dirty="0"/>
              <a:t>Each CCFL backlight needs an inverter.</a:t>
            </a:r>
            <a:endParaRPr lang="en-US" dirty="0"/>
          </a:p>
        </p:txBody>
      </p:sp>
      <p:sp>
        <p:nvSpPr>
          <p:cNvPr id="41988" name="TextBox 4"/>
          <p:cNvSpPr txBox="1">
            <a:spLocks noChangeArrowheads="1"/>
          </p:cNvSpPr>
          <p:nvPr/>
        </p:nvSpPr>
        <p:spPr bwMode="auto">
          <a:xfrm>
            <a:off x="2982807" y="5334000"/>
            <a:ext cx="3176895" cy="369332"/>
          </a:xfrm>
          <a:prstGeom prst="rect">
            <a:avLst/>
          </a:prstGeom>
          <a:noFill/>
          <a:ln w="9525">
            <a:noFill/>
            <a:miter lim="800000"/>
            <a:headEnd/>
            <a:tailEnd/>
          </a:ln>
        </p:spPr>
        <p:txBody>
          <a:bodyPr wrap="none">
            <a:prstTxWarp prst="textNoShape">
              <a:avLst/>
            </a:prstTxWarp>
            <a:spAutoFit/>
          </a:bodyPr>
          <a:lstStyle/>
          <a:p>
            <a:pPr>
              <a:lnSpc>
                <a:spcPct val="100000"/>
              </a:lnSpc>
            </a:pPr>
            <a:r>
              <a:rPr lang="fr-FR" dirty="0">
                <a:solidFill>
                  <a:schemeClr val="tx1"/>
                </a:solidFill>
              </a:rPr>
              <a:t>Figure 19.20  CCFL backlight</a:t>
            </a:r>
            <a:endParaRPr lang="en-US" dirty="0">
              <a:solidFill>
                <a:schemeClr val="tx1"/>
              </a:solidFill>
            </a:endParaRPr>
          </a:p>
        </p:txBody>
      </p:sp>
      <p:pic>
        <p:nvPicPr>
          <p:cNvPr id="41989" name="Content Placeholder 3"/>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3016155" y="3200400"/>
            <a:ext cx="3111690" cy="19304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r>
              <a:rPr lang="en-US" dirty="0"/>
              <a:t>LED Monitors</a:t>
            </a:r>
          </a:p>
        </p:txBody>
      </p:sp>
      <p:sp>
        <p:nvSpPr>
          <p:cNvPr id="43011" name="Content Placeholder 2"/>
          <p:cNvSpPr>
            <a:spLocks noGrp="1"/>
          </p:cNvSpPr>
          <p:nvPr>
            <p:ph idx="1"/>
          </p:nvPr>
        </p:nvSpPr>
        <p:spPr/>
        <p:txBody>
          <a:bodyPr/>
          <a:lstStyle/>
          <a:p>
            <a:r>
              <a:rPr lang="en-US" dirty="0"/>
              <a:t>Manufacturers also use several types of </a:t>
            </a:r>
            <a:r>
              <a:rPr lang="en-US" dirty="0">
                <a:solidFill>
                  <a:srgbClr val="C00000"/>
                </a:solidFill>
              </a:rPr>
              <a:t>light-emitting diode (LED) </a:t>
            </a:r>
            <a:r>
              <a:rPr lang="en-US" dirty="0"/>
              <a:t>light for backlighting, either directly illuminating pixels from behind or flooding the panel from the edges of the bezel.</a:t>
            </a:r>
          </a:p>
          <a:p>
            <a:pPr lvl="1"/>
            <a:r>
              <a:rPr lang="en-US" dirty="0"/>
              <a:t>Directly illuminating pixels from behind produces outstanding contrast and color</a:t>
            </a:r>
          </a:p>
          <a:p>
            <a:pPr lvl="2"/>
            <a:r>
              <a:rPr lang="en-US" dirty="0"/>
              <a:t>Costs a lot more than the edge types</a:t>
            </a:r>
          </a:p>
          <a:p>
            <a:pPr lvl="1"/>
            <a:r>
              <a:rPr lang="en-US" dirty="0">
                <a:solidFill>
                  <a:srgbClr val="C00000"/>
                </a:solidFill>
              </a:rPr>
              <a:t>LED monitors</a:t>
            </a:r>
            <a:r>
              <a:rPr lang="en-US" dirty="0"/>
              <a:t> are LCD monitors that use LEDs for backlighting.</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3"/>
          <p:cNvSpPr>
            <a:spLocks noGrp="1"/>
          </p:cNvSpPr>
          <p:nvPr>
            <p:ph type="title"/>
          </p:nvPr>
        </p:nvSpPr>
        <p:spPr/>
        <p:txBody>
          <a:bodyPr/>
          <a:lstStyle/>
          <a:p>
            <a:pPr eaLnBrk="1" hangingPunct="1"/>
            <a:r>
              <a:rPr lang="en-GB" dirty="0">
                <a:cs typeface="MS Gothic" pitchFamily="49" charset="-128"/>
              </a:rPr>
              <a:t>LCD Resolution </a:t>
            </a:r>
            <a:endParaRPr lang="en-US" dirty="0">
              <a:cs typeface="MS Gothic" pitchFamily="49" charset="-128"/>
            </a:endParaRPr>
          </a:p>
        </p:txBody>
      </p:sp>
      <p:sp>
        <p:nvSpPr>
          <p:cNvPr id="44035" name="Text Placeholder 4"/>
          <p:cNvSpPr>
            <a:spLocks noGrp="1"/>
          </p:cNvSpPr>
          <p:nvPr>
            <p:ph idx="1"/>
          </p:nvPr>
        </p:nvSpPr>
        <p:spPr/>
        <p:txBody>
          <a:bodyPr/>
          <a:lstStyle/>
          <a:p>
            <a:pPr eaLnBrk="1" hangingPunct="1"/>
            <a:r>
              <a:rPr lang="en-GB" dirty="0">
                <a:cs typeface="MS Gothic" pitchFamily="49" charset="-128"/>
              </a:rPr>
              <a:t>All LCD monitors have a </a:t>
            </a:r>
            <a:r>
              <a:rPr lang="en-GB" dirty="0">
                <a:solidFill>
                  <a:srgbClr val="C00000"/>
                </a:solidFill>
                <a:cs typeface="MS Gothic" pitchFamily="49" charset="-128"/>
              </a:rPr>
              <a:t>native resolution</a:t>
            </a:r>
            <a:r>
              <a:rPr lang="en-GB" dirty="0">
                <a:solidFill>
                  <a:schemeClr val="tx1"/>
                </a:solidFill>
                <a:cs typeface="MS Gothic" pitchFamily="49" charset="-128"/>
              </a:rPr>
              <a:t>.</a:t>
            </a:r>
            <a:endParaRPr lang="en-US" dirty="0">
              <a:solidFill>
                <a:schemeClr val="tx1"/>
              </a:solidFill>
              <a:cs typeface="MS Gothic" pitchFamily="49" charset="-128"/>
            </a:endParaRPr>
          </a:p>
          <a:p>
            <a:pPr lvl="1" eaLnBrk="1" hangingPunct="1"/>
            <a:r>
              <a:rPr lang="en-GB" dirty="0">
                <a:cs typeface="MS Gothic" pitchFamily="49" charset="-128"/>
              </a:rPr>
              <a:t>Display sharpest picture when set to this resolution</a:t>
            </a:r>
            <a:endParaRPr lang="en-GB" sz="2600" dirty="0">
              <a:cs typeface="MS Gothic" pitchFamily="49" charset="-128"/>
            </a:endParaRPr>
          </a:p>
          <a:p>
            <a:pPr eaLnBrk="1" hangingPunct="1"/>
            <a:r>
              <a:rPr lang="en-GB" dirty="0">
                <a:cs typeface="MS Gothic" pitchFamily="49" charset="-128"/>
              </a:rPr>
              <a:t>LCD panels cannot display more than their pixel limitation.</a:t>
            </a:r>
          </a:p>
          <a:p>
            <a:pPr eaLnBrk="1" hangingPunct="1"/>
            <a:r>
              <a:rPr lang="en-GB" dirty="0">
                <a:cs typeface="MS Gothic" pitchFamily="49" charset="-128"/>
              </a:rPr>
              <a:t>When set to lower resolutions, image quality is severely degraded.</a:t>
            </a:r>
          </a:p>
          <a:p>
            <a:pPr lvl="1" eaLnBrk="1" hangingPunct="1"/>
            <a:r>
              <a:rPr lang="en-GB" dirty="0">
                <a:cs typeface="MS Gothic" pitchFamily="49" charset="-128"/>
              </a:rPr>
              <a:t>LCD uses an edge-blurring technique called </a:t>
            </a:r>
            <a:r>
              <a:rPr lang="en-GB" dirty="0">
                <a:solidFill>
                  <a:srgbClr val="C00000"/>
                </a:solidFill>
                <a:cs typeface="MS Gothic" pitchFamily="49" charset="-128"/>
              </a:rPr>
              <a:t>anti-aliasing</a:t>
            </a:r>
            <a:r>
              <a:rPr lang="en-GB" dirty="0">
                <a:solidFill>
                  <a:srgbClr val="800000"/>
                </a:solidFill>
                <a:cs typeface="MS Gothic" pitchFamily="49" charset="-128"/>
              </a:rPr>
              <a:t> </a:t>
            </a:r>
            <a:r>
              <a:rPr lang="en-GB" dirty="0">
                <a:cs typeface="MS Gothic" pitchFamily="49" charset="-128"/>
              </a:rPr>
              <a:t>to soften jagged corners of the pixels.</a:t>
            </a:r>
            <a:endParaRPr lang="en-US" dirty="0">
              <a:cs typeface="MS Gothic" pitchFamily="49" charset="-128"/>
            </a:endParaRP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 Box 2"/>
          <p:cNvSpPr txBox="1">
            <a:spLocks noChangeArrowheads="1"/>
          </p:cNvSpPr>
          <p:nvPr/>
        </p:nvSpPr>
        <p:spPr bwMode="auto">
          <a:xfrm>
            <a:off x="457200" y="1295400"/>
            <a:ext cx="8305800" cy="430213"/>
          </a:xfrm>
          <a:prstGeom prst="rect">
            <a:avLst/>
          </a:prstGeom>
          <a:noFill/>
          <a:ln w="9525">
            <a:noFill/>
            <a:round/>
            <a:headEnd/>
            <a:tailEnd/>
          </a:ln>
        </p:spPr>
        <p:txBody>
          <a:bodyPr>
            <a:prstTxWarp prst="textNoShape">
              <a:avLst/>
            </a:prstTxWarp>
            <a:spAutoFit/>
          </a:bodyPr>
          <a:lstStyle/>
          <a:p>
            <a:pPr marL="336550" indent="-336550">
              <a:lnSpc>
                <a:spcPct val="100000"/>
              </a:lnSpc>
              <a:spcBef>
                <a:spcPts val="650"/>
              </a:spcBef>
              <a:buFont typeface="Verdana" pitchFamily="-1" charset="0"/>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pPr>
            <a:endParaRPr lang="en-US" sz="2200" dirty="0">
              <a:solidFill>
                <a:srgbClr val="006600"/>
              </a:solidFill>
              <a:latin typeface="Verdana" pitchFamily="-1" charset="0"/>
            </a:endParaRPr>
          </a:p>
        </p:txBody>
      </p:sp>
      <p:sp>
        <p:nvSpPr>
          <p:cNvPr id="45059" name="Title 3"/>
          <p:cNvSpPr>
            <a:spLocks noGrp="1"/>
          </p:cNvSpPr>
          <p:nvPr>
            <p:ph type="title"/>
          </p:nvPr>
        </p:nvSpPr>
        <p:spPr/>
        <p:txBody>
          <a:bodyPr/>
          <a:lstStyle/>
          <a:p>
            <a:pPr eaLnBrk="1" hangingPunct="1"/>
            <a:r>
              <a:rPr lang="en-GB" dirty="0">
                <a:cs typeface="MS Gothic" pitchFamily="49" charset="-128"/>
              </a:rPr>
              <a:t>Brightness and Response Rate</a:t>
            </a:r>
            <a:endParaRPr lang="en-US" dirty="0">
              <a:cs typeface="MS Gothic" pitchFamily="49" charset="-128"/>
            </a:endParaRPr>
          </a:p>
        </p:txBody>
      </p:sp>
      <p:sp>
        <p:nvSpPr>
          <p:cNvPr id="45060" name="Text Placeholder 4"/>
          <p:cNvSpPr>
            <a:spLocks noGrp="1"/>
          </p:cNvSpPr>
          <p:nvPr>
            <p:ph idx="1"/>
          </p:nvPr>
        </p:nvSpPr>
        <p:spPr/>
        <p:txBody>
          <a:bodyPr/>
          <a:lstStyle/>
          <a:p>
            <a:pPr eaLnBrk="1" hangingPunct="1">
              <a:lnSpc>
                <a:spcPct val="94000"/>
              </a:lnSpc>
            </a:pPr>
            <a:r>
              <a:rPr lang="en-GB" dirty="0">
                <a:cs typeface="MS Gothic" pitchFamily="49" charset="-128"/>
              </a:rPr>
              <a:t>Brightness</a:t>
            </a:r>
            <a:endParaRPr lang="en-US" dirty="0">
              <a:cs typeface="MS Gothic" pitchFamily="49" charset="-128"/>
            </a:endParaRPr>
          </a:p>
          <a:p>
            <a:pPr lvl="1" eaLnBrk="1" hangingPunct="1">
              <a:lnSpc>
                <a:spcPct val="94000"/>
              </a:lnSpc>
            </a:pPr>
            <a:r>
              <a:rPr lang="en-GB" dirty="0">
                <a:cs typeface="MS Gothic" pitchFamily="49" charset="-128"/>
              </a:rPr>
              <a:t>Determined by backlight</a:t>
            </a:r>
            <a:endParaRPr lang="en-US" dirty="0">
              <a:cs typeface="MS Gothic" pitchFamily="49" charset="-128"/>
            </a:endParaRPr>
          </a:p>
          <a:p>
            <a:pPr lvl="1" eaLnBrk="1" hangingPunct="1">
              <a:lnSpc>
                <a:spcPct val="94000"/>
              </a:lnSpc>
            </a:pPr>
            <a:r>
              <a:rPr lang="en-GB" dirty="0">
                <a:cs typeface="MS Gothic" pitchFamily="49" charset="-128"/>
              </a:rPr>
              <a:t>Measured in </a:t>
            </a:r>
            <a:r>
              <a:rPr lang="en-GB" dirty="0">
                <a:solidFill>
                  <a:srgbClr val="C00000"/>
                </a:solidFill>
                <a:cs typeface="MS Gothic" pitchFamily="49" charset="-128"/>
              </a:rPr>
              <a:t>nits</a:t>
            </a:r>
            <a:r>
              <a:rPr lang="en-GB" dirty="0">
                <a:cs typeface="MS Gothic" pitchFamily="49" charset="-128"/>
              </a:rPr>
              <a:t> (100 to 1000 with the average </a:t>
            </a:r>
            <a:br>
              <a:rPr lang="en-GB" dirty="0">
                <a:cs typeface="MS Gothic" pitchFamily="49" charset="-128"/>
              </a:rPr>
            </a:br>
            <a:r>
              <a:rPr lang="en-GB" dirty="0">
                <a:cs typeface="MS Gothic" pitchFamily="49" charset="-128"/>
              </a:rPr>
              <a:t>at 300)</a:t>
            </a:r>
          </a:p>
          <a:p>
            <a:pPr eaLnBrk="1" hangingPunct="1">
              <a:lnSpc>
                <a:spcPct val="94000"/>
              </a:lnSpc>
            </a:pPr>
            <a:r>
              <a:rPr lang="en-GB" dirty="0">
                <a:solidFill>
                  <a:srgbClr val="C00000"/>
                </a:solidFill>
                <a:cs typeface="MS Gothic" pitchFamily="49" charset="-128"/>
              </a:rPr>
              <a:t>Response rate</a:t>
            </a:r>
            <a:endParaRPr lang="en-US" dirty="0">
              <a:solidFill>
                <a:srgbClr val="C00000"/>
              </a:solidFill>
              <a:cs typeface="MS Gothic" pitchFamily="49" charset="-128"/>
            </a:endParaRPr>
          </a:p>
          <a:p>
            <a:pPr lvl="1" eaLnBrk="1" hangingPunct="1">
              <a:lnSpc>
                <a:spcPct val="94000"/>
              </a:lnSpc>
            </a:pPr>
            <a:r>
              <a:rPr lang="en-US" dirty="0">
                <a:cs typeface="MS Gothic" pitchFamily="49" charset="-128"/>
              </a:rPr>
              <a:t>Amount of time it takes for all the sub-pixels on the panel to go from pure black to pure white and back again</a:t>
            </a:r>
          </a:p>
          <a:p>
            <a:pPr lvl="1" eaLnBrk="1" hangingPunct="1">
              <a:lnSpc>
                <a:spcPct val="94000"/>
              </a:lnSpc>
            </a:pPr>
            <a:r>
              <a:rPr lang="en-GB" dirty="0">
                <a:cs typeface="MS Gothic" pitchFamily="49" charset="-128"/>
              </a:rPr>
              <a:t>Ghosting problems exhibited by low-end LCDs (20–25 ms)</a:t>
            </a:r>
            <a:endParaRPr lang="en-US" dirty="0">
              <a:cs typeface="MS Gothic" pitchFamily="49" charset="-128"/>
            </a:endParaRP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itle 6"/>
          <p:cNvSpPr>
            <a:spLocks noGrp="1"/>
          </p:cNvSpPr>
          <p:nvPr>
            <p:ph type="title"/>
          </p:nvPr>
        </p:nvSpPr>
        <p:spPr/>
        <p:txBody>
          <a:bodyPr/>
          <a:lstStyle/>
          <a:p>
            <a:pPr eaLnBrk="1" hangingPunct="1"/>
            <a:r>
              <a:rPr lang="en-GB" dirty="0">
                <a:cs typeface="MS Gothic" pitchFamily="49" charset="-128"/>
              </a:rPr>
              <a:t>Introduction</a:t>
            </a:r>
            <a:endParaRPr lang="en-US" dirty="0">
              <a:cs typeface="MS Gothic" pitchFamily="49" charset="-128"/>
            </a:endParaRPr>
          </a:p>
        </p:txBody>
      </p:sp>
      <p:sp>
        <p:nvSpPr>
          <p:cNvPr id="4098" name="Text Placeholder 7"/>
          <p:cNvSpPr>
            <a:spLocks noGrp="1"/>
          </p:cNvSpPr>
          <p:nvPr>
            <p:ph idx="1"/>
          </p:nvPr>
        </p:nvSpPr>
        <p:spPr/>
        <p:txBody>
          <a:bodyPr/>
          <a:lstStyle/>
          <a:p>
            <a:pPr eaLnBrk="1" hangingPunct="1"/>
            <a:r>
              <a:rPr lang="en-GB" dirty="0">
                <a:cs typeface="MS Gothic" pitchFamily="49" charset="-128"/>
              </a:rPr>
              <a:t>Video </a:t>
            </a:r>
            <a:r>
              <a:rPr lang="en-US" dirty="0"/>
              <a:t>–</a:t>
            </a:r>
            <a:r>
              <a:rPr lang="en-GB" dirty="0">
                <a:cs typeface="MS Gothic" pitchFamily="49" charset="-128"/>
              </a:rPr>
              <a:t> complex interaction among numerous parts of personal computing devices, all designed to put a picture on a screen</a:t>
            </a:r>
            <a:endParaRPr lang="en-US" dirty="0">
              <a:cs typeface="MS Gothic" pitchFamily="49" charset="-128"/>
            </a:endParaRPr>
          </a:p>
          <a:p>
            <a:pPr lvl="1" eaLnBrk="1" hangingPunct="1"/>
            <a:r>
              <a:rPr lang="en-GB" dirty="0">
                <a:cs typeface="MS Gothic" pitchFamily="49" charset="-128"/>
              </a:rPr>
              <a:t>The </a:t>
            </a:r>
            <a:r>
              <a:rPr lang="en-GB" dirty="0">
                <a:solidFill>
                  <a:srgbClr val="C00000"/>
                </a:solidFill>
                <a:cs typeface="MS Gothic" pitchFamily="49" charset="-128"/>
              </a:rPr>
              <a:t>monitor</a:t>
            </a:r>
            <a:r>
              <a:rPr lang="en-GB" dirty="0">
                <a:solidFill>
                  <a:srgbClr val="800000"/>
                </a:solidFill>
                <a:cs typeface="MS Gothic" pitchFamily="49" charset="-128"/>
              </a:rPr>
              <a:t> </a:t>
            </a:r>
            <a:r>
              <a:rPr lang="en-GB" dirty="0">
                <a:cs typeface="MS Gothic" pitchFamily="49" charset="-128"/>
              </a:rPr>
              <a:t>or </a:t>
            </a:r>
            <a:r>
              <a:rPr lang="en-GB" dirty="0">
                <a:solidFill>
                  <a:srgbClr val="C00000"/>
                </a:solidFill>
                <a:cs typeface="MS Gothic" pitchFamily="49" charset="-128"/>
              </a:rPr>
              <a:t>video display </a:t>
            </a:r>
            <a:r>
              <a:rPr lang="en-GB" dirty="0">
                <a:cs typeface="MS Gothic" pitchFamily="49" charset="-128"/>
              </a:rPr>
              <a:t>shows what’s going on with programs and the operating system.</a:t>
            </a:r>
          </a:p>
          <a:p>
            <a:pPr lvl="1" eaLnBrk="1" hangingPunct="1"/>
            <a:r>
              <a:rPr lang="en-GB" dirty="0">
                <a:cs typeface="MS Gothic" pitchFamily="49" charset="-128"/>
              </a:rPr>
              <a:t>The video card or </a:t>
            </a:r>
            <a:r>
              <a:rPr lang="en-GB" dirty="0">
                <a:solidFill>
                  <a:srgbClr val="C00000"/>
                </a:solidFill>
                <a:cs typeface="MS Gothic" pitchFamily="49" charset="-128"/>
              </a:rPr>
              <a:t>display adapter </a:t>
            </a:r>
            <a:r>
              <a:rPr lang="en-GB" dirty="0">
                <a:cs typeface="MS Gothic" pitchFamily="49" charset="-128"/>
              </a:rPr>
              <a:t>handles communication between the CPU and the monitor display.</a:t>
            </a:r>
            <a:endParaRPr lang="en-US" dirty="0">
              <a:cs typeface="MS Gothic" pitchFamily="49" charset="-128"/>
            </a:endParaRP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Refresh Rate and Contrast Ratio</a:t>
            </a:r>
          </a:p>
        </p:txBody>
      </p:sp>
      <p:sp>
        <p:nvSpPr>
          <p:cNvPr id="3" name="Content Placeholder 2"/>
          <p:cNvSpPr>
            <a:spLocks noGrp="1"/>
          </p:cNvSpPr>
          <p:nvPr>
            <p:ph idx="1"/>
          </p:nvPr>
        </p:nvSpPr>
        <p:spPr/>
        <p:txBody>
          <a:bodyPr/>
          <a:lstStyle/>
          <a:p>
            <a:pPr eaLnBrk="1" hangingPunct="1">
              <a:lnSpc>
                <a:spcPct val="94000"/>
              </a:lnSpc>
            </a:pPr>
            <a:r>
              <a:rPr lang="en-GB" dirty="0">
                <a:cs typeface="MS Gothic" pitchFamily="49" charset="-128"/>
              </a:rPr>
              <a:t>Refresh rate</a:t>
            </a:r>
          </a:p>
          <a:p>
            <a:pPr lvl="1" eaLnBrk="1" hangingPunct="1">
              <a:lnSpc>
                <a:spcPct val="94000"/>
              </a:lnSpc>
            </a:pPr>
            <a:r>
              <a:rPr lang="en-GB" dirty="0">
                <a:cs typeface="MS Gothic" pitchFamily="49" charset="-128"/>
              </a:rPr>
              <a:t>For an LCD monitor, this refers to how often a screen can change or update completely.</a:t>
            </a:r>
          </a:p>
          <a:p>
            <a:pPr lvl="1" eaLnBrk="1" hangingPunct="1">
              <a:lnSpc>
                <a:spcPct val="94000"/>
              </a:lnSpc>
            </a:pPr>
            <a:r>
              <a:rPr lang="en-GB" dirty="0">
                <a:cs typeface="MS Gothic" pitchFamily="49" charset="-128"/>
              </a:rPr>
              <a:t>The standard for the industry is 60 Hz.</a:t>
            </a:r>
          </a:p>
          <a:p>
            <a:pPr eaLnBrk="1" hangingPunct="1">
              <a:lnSpc>
                <a:spcPct val="94000"/>
              </a:lnSpc>
            </a:pPr>
            <a:r>
              <a:rPr lang="en-GB" dirty="0">
                <a:cs typeface="MS Gothic" pitchFamily="49" charset="-128"/>
              </a:rPr>
              <a:t>Contrast ratio</a:t>
            </a:r>
            <a:endParaRPr lang="en-US" dirty="0">
              <a:cs typeface="MS Gothic" pitchFamily="49" charset="-128"/>
            </a:endParaRPr>
          </a:p>
          <a:p>
            <a:pPr lvl="1" eaLnBrk="1" hangingPunct="1">
              <a:lnSpc>
                <a:spcPct val="94000"/>
              </a:lnSpc>
            </a:pPr>
            <a:r>
              <a:rPr lang="en-GB" dirty="0">
                <a:cs typeface="MS Gothic" pitchFamily="49" charset="-128"/>
              </a:rPr>
              <a:t>Contrast ratio is the difference between lightest and darkest spots that the monitor can display.</a:t>
            </a:r>
          </a:p>
          <a:p>
            <a:pPr lvl="1" eaLnBrk="1" hangingPunct="1">
              <a:lnSpc>
                <a:spcPct val="94000"/>
              </a:lnSpc>
            </a:pPr>
            <a:r>
              <a:rPr lang="en-GB" dirty="0">
                <a:cs typeface="MS Gothic" pitchFamily="49" charset="-128"/>
              </a:rPr>
              <a:t>Dynamic contrast ratio measures the difference between a full-on, all-white screen, and a full-off, all-black screen</a:t>
            </a:r>
            <a:r>
              <a:rPr lang="en-US" dirty="0"/>
              <a:t>.</a:t>
            </a:r>
            <a:endParaRPr lang="en-US" dirty="0">
              <a:cs typeface="MS Gothic" pitchFamily="49" charset="-128"/>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Comparing LCDs</a:t>
            </a:r>
          </a:p>
        </p:txBody>
      </p:sp>
      <p:sp>
        <p:nvSpPr>
          <p:cNvPr id="3" name="Content Placeholder 2"/>
          <p:cNvSpPr>
            <a:spLocks noGrp="1"/>
          </p:cNvSpPr>
          <p:nvPr>
            <p:ph idx="1"/>
          </p:nvPr>
        </p:nvSpPr>
        <p:spPr/>
        <p:txBody>
          <a:bodyPr/>
          <a:lstStyle/>
          <a:p>
            <a:r>
              <a:rPr lang="en-US" dirty="0"/>
              <a:t>Size and native resolution are top considerations.</a:t>
            </a:r>
          </a:p>
          <a:p>
            <a:r>
              <a:rPr lang="en-US" dirty="0"/>
              <a:t>Panel technology and backlight can impact overall quality of display as well as price.</a:t>
            </a:r>
          </a:p>
          <a:p>
            <a:pPr lvl="1"/>
            <a:r>
              <a:rPr lang="en-US" dirty="0"/>
              <a:t>CompTIAA+ objectives say “fluorescent vs. LED backlighting.”</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Title 4"/>
          <p:cNvSpPr>
            <a:spLocks noGrp="1"/>
          </p:cNvSpPr>
          <p:nvPr>
            <p:ph type="title"/>
          </p:nvPr>
        </p:nvSpPr>
        <p:spPr/>
        <p:txBody>
          <a:bodyPr/>
          <a:lstStyle/>
          <a:p>
            <a:pPr eaLnBrk="1" hangingPunct="1"/>
            <a:r>
              <a:rPr lang="en-GB" dirty="0">
                <a:cs typeface="MS Gothic" pitchFamily="49" charset="-128"/>
              </a:rPr>
              <a:t>Projectors</a:t>
            </a:r>
            <a:endParaRPr lang="en-US" dirty="0">
              <a:cs typeface="MS Gothic" pitchFamily="49" charset="-128"/>
            </a:endParaRPr>
          </a:p>
        </p:txBody>
      </p:sp>
      <p:sp>
        <p:nvSpPr>
          <p:cNvPr id="46082" name="Text Placeholder 5"/>
          <p:cNvSpPr>
            <a:spLocks noGrp="1"/>
          </p:cNvSpPr>
          <p:nvPr>
            <p:ph idx="1"/>
          </p:nvPr>
        </p:nvSpPr>
        <p:spPr/>
        <p:txBody>
          <a:bodyPr/>
          <a:lstStyle/>
          <a:p>
            <a:pPr eaLnBrk="1" hangingPunct="1"/>
            <a:r>
              <a:rPr lang="en-GB" dirty="0">
                <a:solidFill>
                  <a:srgbClr val="C00000"/>
                </a:solidFill>
                <a:cs typeface="MS Gothic" pitchFamily="49" charset="-128"/>
              </a:rPr>
              <a:t>Projectors</a:t>
            </a:r>
            <a:r>
              <a:rPr lang="en-GB" dirty="0">
                <a:solidFill>
                  <a:srgbClr val="800000"/>
                </a:solidFill>
                <a:cs typeface="MS Gothic" pitchFamily="49" charset="-128"/>
              </a:rPr>
              <a:t> </a:t>
            </a:r>
            <a:r>
              <a:rPr lang="en-GB" dirty="0">
                <a:cs typeface="MS Gothic" pitchFamily="49" charset="-128"/>
              </a:rPr>
              <a:t>enable display of computer images to an audience.</a:t>
            </a:r>
          </a:p>
          <a:p>
            <a:pPr eaLnBrk="1" hangingPunct="1"/>
            <a:r>
              <a:rPr lang="en-GB" dirty="0">
                <a:solidFill>
                  <a:schemeClr val="tx1"/>
                </a:solidFill>
                <a:cs typeface="MS Gothic" pitchFamily="49" charset="-128"/>
              </a:rPr>
              <a:t>A </a:t>
            </a:r>
            <a:r>
              <a:rPr lang="en-GB" dirty="0">
                <a:solidFill>
                  <a:srgbClr val="C00000"/>
                </a:solidFill>
                <a:cs typeface="MS Gothic" pitchFamily="49" charset="-128"/>
              </a:rPr>
              <a:t>rearview projector </a:t>
            </a:r>
            <a:r>
              <a:rPr lang="en-GB" dirty="0">
                <a:solidFill>
                  <a:schemeClr val="tx1"/>
                </a:solidFill>
                <a:cs typeface="MS Gothic" pitchFamily="49" charset="-128"/>
              </a:rPr>
              <a:t>is self-enclosed and </a:t>
            </a:r>
            <a:r>
              <a:rPr lang="en-GB" dirty="0">
                <a:cs typeface="MS Gothic" pitchFamily="49" charset="-128"/>
              </a:rPr>
              <a:t>shoots an image onto a screen from the rear.</a:t>
            </a:r>
          </a:p>
          <a:p>
            <a:pPr eaLnBrk="1" hangingPunct="1"/>
            <a:r>
              <a:rPr lang="en-GB" dirty="0">
                <a:solidFill>
                  <a:schemeClr val="tx1"/>
                </a:solidFill>
                <a:cs typeface="MS Gothic" pitchFamily="49" charset="-128"/>
              </a:rPr>
              <a:t>A </a:t>
            </a:r>
            <a:r>
              <a:rPr lang="en-GB" dirty="0">
                <a:solidFill>
                  <a:srgbClr val="C00000"/>
                </a:solidFill>
                <a:cs typeface="MS Gothic" pitchFamily="49" charset="-128"/>
              </a:rPr>
              <a:t>front-view</a:t>
            </a:r>
            <a:r>
              <a:rPr lang="en-GB" dirty="0">
                <a:solidFill>
                  <a:srgbClr val="800000"/>
                </a:solidFill>
                <a:cs typeface="MS Gothic" pitchFamily="49" charset="-128"/>
              </a:rPr>
              <a:t> </a:t>
            </a:r>
            <a:r>
              <a:rPr lang="en-GB" dirty="0">
                <a:solidFill>
                  <a:srgbClr val="C00000"/>
                </a:solidFill>
                <a:cs typeface="MS Gothic" pitchFamily="49" charset="-128"/>
              </a:rPr>
              <a:t>projector</a:t>
            </a:r>
            <a:r>
              <a:rPr lang="en-GB" dirty="0">
                <a:solidFill>
                  <a:srgbClr val="800000"/>
                </a:solidFill>
                <a:cs typeface="MS Gothic" pitchFamily="49" charset="-128"/>
              </a:rPr>
              <a:t> </a:t>
            </a:r>
            <a:r>
              <a:rPr lang="en-GB" dirty="0">
                <a:cs typeface="MS Gothic" pitchFamily="49" charset="-128"/>
              </a:rPr>
              <a:t>shoots the image out the front and requires a screen at the proper distance.</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Projector Technologies</a:t>
            </a:r>
          </a:p>
        </p:txBody>
      </p:sp>
      <p:sp>
        <p:nvSpPr>
          <p:cNvPr id="3" name="Content Placeholder 2"/>
          <p:cNvSpPr>
            <a:spLocks noGrp="1"/>
          </p:cNvSpPr>
          <p:nvPr>
            <p:ph idx="1"/>
          </p:nvPr>
        </p:nvSpPr>
        <p:spPr/>
        <p:txBody>
          <a:bodyPr/>
          <a:lstStyle/>
          <a:p>
            <a:r>
              <a:rPr lang="en-US" dirty="0"/>
              <a:t>LCD projectors are light and very inexpensive compared to the older CRT technology.</a:t>
            </a:r>
          </a:p>
          <a:p>
            <a:r>
              <a:rPr lang="en-US" dirty="0">
                <a:solidFill>
                  <a:srgbClr val="C00000"/>
                </a:solidFill>
              </a:rPr>
              <a:t>Digital Light Processing (DLP)</a:t>
            </a:r>
            <a:r>
              <a:rPr lang="en-US" dirty="0"/>
              <a:t> technology from Texas Instruments uses a single processor and an array of tiny mirrors to project a front-view image.</a:t>
            </a:r>
          </a:p>
          <a:p>
            <a:pPr lvl="1"/>
            <a:r>
              <a:rPr lang="en-US" dirty="0"/>
              <a:t>Produces a softer image than LCD</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3"/>
          <p:cNvSpPr>
            <a:spLocks noGrp="1"/>
          </p:cNvSpPr>
          <p:nvPr>
            <p:ph type="title"/>
          </p:nvPr>
        </p:nvSpPr>
        <p:spPr/>
        <p:txBody>
          <a:bodyPr/>
          <a:lstStyle/>
          <a:p>
            <a:r>
              <a:rPr lang="en-GB" dirty="0"/>
              <a:t>Lumens, Throw, and Lamps</a:t>
            </a:r>
            <a:endParaRPr lang="en-US" dirty="0"/>
          </a:p>
        </p:txBody>
      </p:sp>
      <p:sp>
        <p:nvSpPr>
          <p:cNvPr id="50179" name="Text Placeholder 4"/>
          <p:cNvSpPr>
            <a:spLocks noGrp="1"/>
          </p:cNvSpPr>
          <p:nvPr>
            <p:ph idx="1"/>
          </p:nvPr>
        </p:nvSpPr>
        <p:spPr/>
        <p:txBody>
          <a:bodyPr/>
          <a:lstStyle/>
          <a:p>
            <a:r>
              <a:rPr lang="en-GB" dirty="0"/>
              <a:t>Lumens</a:t>
            </a:r>
            <a:endParaRPr lang="en-US" dirty="0"/>
          </a:p>
          <a:p>
            <a:pPr lvl="1"/>
            <a:r>
              <a:rPr lang="en-GB" dirty="0"/>
              <a:t>A </a:t>
            </a:r>
            <a:r>
              <a:rPr lang="en-GB" dirty="0">
                <a:solidFill>
                  <a:srgbClr val="C00000"/>
                </a:solidFill>
              </a:rPr>
              <a:t>lumen</a:t>
            </a:r>
            <a:r>
              <a:rPr lang="en-GB" dirty="0">
                <a:solidFill>
                  <a:srgbClr val="800000"/>
                </a:solidFill>
              </a:rPr>
              <a:t> </a:t>
            </a:r>
            <a:r>
              <a:rPr lang="en-GB" dirty="0"/>
              <a:t>is the amount of light provided by a light source.</a:t>
            </a:r>
            <a:endParaRPr lang="en-US" dirty="0"/>
          </a:p>
          <a:p>
            <a:pPr lvl="1"/>
            <a:r>
              <a:rPr lang="en-GB" dirty="0"/>
              <a:t>Higher lumens equates to a brighter picture.</a:t>
            </a:r>
          </a:p>
          <a:p>
            <a:r>
              <a:rPr lang="en-GB" dirty="0">
                <a:solidFill>
                  <a:srgbClr val="C00000"/>
                </a:solidFill>
              </a:rPr>
              <a:t>Throw</a:t>
            </a:r>
            <a:endParaRPr lang="en-US" dirty="0">
              <a:solidFill>
                <a:srgbClr val="C00000"/>
              </a:solidFill>
            </a:endParaRPr>
          </a:p>
          <a:p>
            <a:pPr lvl="1"/>
            <a:r>
              <a:rPr lang="en-GB" dirty="0"/>
              <a:t>The size of an image at a certain distance</a:t>
            </a:r>
            <a:endParaRPr lang="en-US" dirty="0"/>
          </a:p>
          <a:p>
            <a:pPr lvl="1"/>
            <a:r>
              <a:rPr lang="en-GB" dirty="0"/>
              <a:t>Related to aspect ratio</a:t>
            </a:r>
          </a:p>
          <a:p>
            <a:r>
              <a:rPr lang="en-GB" dirty="0"/>
              <a:t>Lamps</a:t>
            </a:r>
            <a:endParaRPr lang="en-US" dirty="0"/>
          </a:p>
          <a:p>
            <a:pPr lvl="1"/>
            <a:r>
              <a:rPr lang="en-GB" dirty="0"/>
              <a:t>Get very hot</a:t>
            </a:r>
            <a:endParaRPr lang="en-US" dirty="0"/>
          </a:p>
          <a:p>
            <a:pPr lvl="1"/>
            <a:r>
              <a:rPr lang="en-GB" dirty="0"/>
              <a:t>Expensive—typically a few hundred dollars</a:t>
            </a:r>
            <a:endParaRPr lang="en-US" dirty="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r>
              <a:rPr lang="en-US" dirty="0"/>
              <a:t>Plasma Displays</a:t>
            </a:r>
          </a:p>
        </p:txBody>
      </p:sp>
      <p:sp>
        <p:nvSpPr>
          <p:cNvPr id="51203" name="Content Placeholder 2"/>
          <p:cNvSpPr>
            <a:spLocks noGrp="1"/>
          </p:cNvSpPr>
          <p:nvPr>
            <p:ph idx="1"/>
          </p:nvPr>
        </p:nvSpPr>
        <p:spPr/>
        <p:txBody>
          <a:bodyPr/>
          <a:lstStyle/>
          <a:p>
            <a:r>
              <a:rPr lang="en-US" dirty="0">
                <a:solidFill>
                  <a:srgbClr val="C00000"/>
                </a:solidFill>
              </a:rPr>
              <a:t>Plasma display panels (PDPs)</a:t>
            </a:r>
          </a:p>
          <a:p>
            <a:pPr lvl="1"/>
            <a:r>
              <a:rPr lang="en-US" dirty="0"/>
              <a:t>A popular technology for displaying movies</a:t>
            </a:r>
          </a:p>
          <a:p>
            <a:pPr lvl="1"/>
            <a:r>
              <a:rPr lang="en-US" dirty="0"/>
              <a:t>Compete directly with LCD screens for flat-panel space</a:t>
            </a:r>
          </a:p>
          <a:p>
            <a:pPr lvl="2"/>
            <a:r>
              <a:rPr lang="en-US" dirty="0"/>
              <a:t>Offer a wider viewing angle</a:t>
            </a:r>
          </a:p>
          <a:p>
            <a:pPr lvl="2"/>
            <a:r>
              <a:rPr lang="en-US" dirty="0"/>
              <a:t>Higher-quality image than the typical LCD</a:t>
            </a:r>
          </a:p>
          <a:p>
            <a:pPr lvl="2"/>
            <a:r>
              <a:rPr lang="en-US" dirty="0"/>
              <a:t>Cost less</a:t>
            </a:r>
          </a:p>
          <a:p>
            <a:pPr lvl="1"/>
            <a:r>
              <a:rPr lang="en-US" dirty="0"/>
              <a:t>Disadvantages of PDPs as compared to LCDs</a:t>
            </a:r>
          </a:p>
          <a:p>
            <a:pPr lvl="2"/>
            <a:r>
              <a:rPr lang="en-US" dirty="0"/>
              <a:t>Weigh a lot more</a:t>
            </a:r>
          </a:p>
          <a:p>
            <a:pPr lvl="2"/>
            <a:r>
              <a:rPr lang="en-US" dirty="0"/>
              <a:t>Consume much more electricity</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en-US" dirty="0"/>
              <a:t>Plasma Displays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i="1" dirty="0"/>
          </a:p>
        </p:txBody>
      </p:sp>
      <p:sp>
        <p:nvSpPr>
          <p:cNvPr id="52227" name="Content Placeholder 2"/>
          <p:cNvSpPr>
            <a:spLocks noGrp="1"/>
          </p:cNvSpPr>
          <p:nvPr>
            <p:ph idx="1"/>
          </p:nvPr>
        </p:nvSpPr>
        <p:spPr/>
        <p:txBody>
          <a:bodyPr/>
          <a:lstStyle/>
          <a:p>
            <a:r>
              <a:rPr lang="en-US" dirty="0"/>
              <a:t>Issues that make PDPs a bad choice for PC use</a:t>
            </a:r>
          </a:p>
          <a:p>
            <a:pPr lvl="1"/>
            <a:r>
              <a:rPr lang="en-US" dirty="0"/>
              <a:t>Burn-in is the tendency for a screen to leave a “ghost” image even after the image is off the screen. </a:t>
            </a:r>
          </a:p>
          <a:p>
            <a:pPr lvl="2"/>
            <a:r>
              <a:rPr lang="en-US" dirty="0"/>
              <a:t>Plasma TV makers have virtually eliminated burn-in.</a:t>
            </a:r>
          </a:p>
          <a:p>
            <a:pPr lvl="2"/>
            <a:r>
              <a:rPr lang="en-US" dirty="0"/>
              <a:t>Even the latest plasma displays are subject to burn-in when used as PC displays.</a:t>
            </a:r>
          </a:p>
          <a:p>
            <a:pPr lvl="1"/>
            <a:r>
              <a:rPr lang="en-US" dirty="0"/>
              <a:t>Overscan occurs when the TV blows up the image, cropping off the edges of the picture.</a:t>
            </a:r>
          </a:p>
          <a:p>
            <a:pPr lvl="2"/>
            <a:r>
              <a:rPr lang="en-US" dirty="0"/>
              <a:t>Can cut off items such as the taskbar on a PC display.</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Title 7"/>
          <p:cNvSpPr>
            <a:spLocks noGrp="1"/>
          </p:cNvSpPr>
          <p:nvPr>
            <p:ph type="title"/>
          </p:nvPr>
        </p:nvSpPr>
        <p:spPr/>
        <p:txBody>
          <a:bodyPr/>
          <a:lstStyle/>
          <a:p>
            <a:r>
              <a:rPr lang="en-GB" dirty="0"/>
              <a:t>Common Features—Connections </a:t>
            </a:r>
            <a:endParaRPr lang="en-US" dirty="0"/>
          </a:p>
        </p:txBody>
      </p:sp>
      <p:sp>
        <p:nvSpPr>
          <p:cNvPr id="55298" name="Text Placeholder 8"/>
          <p:cNvSpPr>
            <a:spLocks noGrp="1"/>
          </p:cNvSpPr>
          <p:nvPr>
            <p:ph idx="1"/>
          </p:nvPr>
        </p:nvSpPr>
        <p:spPr/>
        <p:txBody>
          <a:bodyPr/>
          <a:lstStyle/>
          <a:p>
            <a:r>
              <a:rPr lang="en-GB" dirty="0"/>
              <a:t>Many monitors use a 15-pin, three-row, D-type connector (or </a:t>
            </a:r>
            <a:r>
              <a:rPr lang="en-GB" dirty="0">
                <a:solidFill>
                  <a:srgbClr val="C00000"/>
                </a:solidFill>
              </a:rPr>
              <a:t>VGA connector</a:t>
            </a:r>
            <a:r>
              <a:rPr lang="en-GB" dirty="0"/>
              <a:t>) and a power plug.</a:t>
            </a:r>
          </a:p>
          <a:p>
            <a:pPr lvl="1"/>
            <a:r>
              <a:rPr lang="en-GB" dirty="0"/>
              <a:t>Connector also called </a:t>
            </a:r>
            <a:r>
              <a:rPr lang="en-GB" dirty="0">
                <a:solidFill>
                  <a:srgbClr val="C00000"/>
                </a:solidFill>
              </a:rPr>
              <a:t>HD15</a:t>
            </a:r>
            <a:r>
              <a:rPr lang="en-GB" dirty="0"/>
              <a:t> for high density</a:t>
            </a:r>
          </a:p>
          <a:p>
            <a:r>
              <a:rPr lang="en-GB" dirty="0"/>
              <a:t>Controlling a CRT requires an analog signal from the video card.</a:t>
            </a:r>
          </a:p>
          <a:p>
            <a:pPr lvl="1"/>
            <a:r>
              <a:rPr lang="en-GB" dirty="0"/>
              <a:t>Video cards include a special chip c</a:t>
            </a:r>
            <a:r>
              <a:rPr lang="en-US" dirty="0"/>
              <a:t>alled the </a:t>
            </a:r>
            <a:r>
              <a:rPr lang="en-US" dirty="0">
                <a:solidFill>
                  <a:srgbClr val="C00000"/>
                </a:solidFill>
              </a:rPr>
              <a:t>random access memory digital-to-analog converter (RAMDAC)</a:t>
            </a:r>
            <a:r>
              <a:rPr lang="en-US" dirty="0"/>
              <a:t>. </a:t>
            </a:r>
          </a:p>
          <a:p>
            <a:pPr lvl="2"/>
            <a:r>
              <a:rPr lang="en-US" dirty="0"/>
              <a:t>RAMDAC takes the digital signal from the video card and turns it into an analog signal for the analog CRT.</a:t>
            </a:r>
            <a:endParaRPr lang="en-GB" dirty="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3"/>
          <p:cNvSpPr>
            <a:spLocks noGrp="1"/>
          </p:cNvSpPr>
          <p:nvPr>
            <p:ph type="title"/>
          </p:nvPr>
        </p:nvSpPr>
        <p:spPr/>
        <p:txBody>
          <a:bodyPr/>
          <a:lstStyle/>
          <a:p>
            <a:r>
              <a:rPr lang="en-GB" dirty="0"/>
              <a:t>Common Features—Connections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dirty="0"/>
          </a:p>
        </p:txBody>
      </p:sp>
      <p:sp>
        <p:nvSpPr>
          <p:cNvPr id="56323" name="Text Placeholder 4"/>
          <p:cNvSpPr>
            <a:spLocks noGrp="1"/>
          </p:cNvSpPr>
          <p:nvPr>
            <p:ph idx="1"/>
          </p:nvPr>
        </p:nvSpPr>
        <p:spPr/>
        <p:txBody>
          <a:bodyPr/>
          <a:lstStyle/>
          <a:p>
            <a:r>
              <a:rPr lang="en-GB" dirty="0"/>
              <a:t>LCD monitors use digital signals. </a:t>
            </a:r>
            <a:endParaRPr lang="en-US" dirty="0"/>
          </a:p>
          <a:p>
            <a:pPr lvl="1"/>
            <a:r>
              <a:rPr lang="en-GB" dirty="0"/>
              <a:t>New LCDs (and video cards) feature the </a:t>
            </a:r>
            <a:r>
              <a:rPr lang="en-GB" dirty="0">
                <a:solidFill>
                  <a:srgbClr val="C00000"/>
                </a:solidFill>
              </a:rPr>
              <a:t>digital video interface (DVI)</a:t>
            </a:r>
            <a:r>
              <a:rPr lang="en-GB" dirty="0">
                <a:solidFill>
                  <a:srgbClr val="800000"/>
                </a:solidFill>
              </a:rPr>
              <a:t> </a:t>
            </a:r>
            <a:r>
              <a:rPr lang="en-GB" dirty="0"/>
              <a:t>standard.</a:t>
            </a:r>
          </a:p>
          <a:p>
            <a:pPr lvl="1"/>
            <a:r>
              <a:rPr lang="en-GB" dirty="0"/>
              <a:t>DVI includes three different connectors: DVI-D, DVI-A, and DVI-A/D (or DVI-I).</a:t>
            </a:r>
          </a:p>
          <a:p>
            <a:pPr lvl="1"/>
            <a:r>
              <a:rPr lang="en-GB" dirty="0"/>
              <a:t>DVI-D and DVI-I connectors have two varieties:</a:t>
            </a:r>
          </a:p>
          <a:p>
            <a:pPr lvl="2"/>
            <a:r>
              <a:rPr lang="en-GB" dirty="0"/>
              <a:t>Single-link DVI has a maximum bandwidth of 165 MHz.</a:t>
            </a:r>
          </a:p>
          <a:p>
            <a:pPr lvl="2"/>
            <a:r>
              <a:rPr lang="en-GB" dirty="0"/>
              <a:t>Dual-link DVI has higher throughput and can support higher resolutions.</a:t>
            </a:r>
            <a:endParaRPr lang="en-US" dirty="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lstStyle/>
          <a:p>
            <a:r>
              <a:rPr lang="en-GB" dirty="0"/>
              <a:t>Common Features—Connections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i="1" dirty="0"/>
          </a:p>
        </p:txBody>
      </p:sp>
      <p:pic>
        <p:nvPicPr>
          <p:cNvPr id="57348" name="Content Placeholder 3"/>
          <p:cNvPicPr>
            <a:picLocks noGrp="1" noChangeAspect="1"/>
          </p:cNvPicPr>
          <p:nvPr>
            <p:ph idx="4294967295"/>
          </p:nvPr>
        </p:nvPicPr>
        <p:blipFill>
          <a:blip r:embed="rId2" cstate="email">
            <a:extLst>
              <a:ext uri="{28A0092B-C50C-407E-A947-70E740481C1C}">
                <a14:useLocalDpi xmlns:a14="http://schemas.microsoft.com/office/drawing/2010/main"/>
              </a:ext>
            </a:extLst>
          </a:blip>
          <a:srcRect t="-10679" b="-10679"/>
          <a:stretch>
            <a:fillRect/>
          </a:stretch>
        </p:blipFill>
        <p:spPr>
          <a:xfrm>
            <a:off x="1398080" y="1307068"/>
            <a:ext cx="6347840" cy="4114800"/>
          </a:xfrm>
        </p:spPr>
      </p:pic>
      <p:sp>
        <p:nvSpPr>
          <p:cNvPr id="57347" name="TextBox 4"/>
          <p:cNvSpPr txBox="1">
            <a:spLocks noChangeArrowheads="1"/>
          </p:cNvSpPr>
          <p:nvPr/>
        </p:nvSpPr>
        <p:spPr bwMode="auto">
          <a:xfrm>
            <a:off x="1760974" y="5562600"/>
            <a:ext cx="5613781" cy="369332"/>
          </a:xfrm>
          <a:prstGeom prst="rect">
            <a:avLst/>
          </a:prstGeom>
          <a:noFill/>
          <a:ln w="9525">
            <a:noFill/>
            <a:miter lim="800000"/>
            <a:headEnd/>
            <a:tailEnd/>
          </a:ln>
        </p:spPr>
        <p:txBody>
          <a:bodyPr wrap="none">
            <a:prstTxWarp prst="textNoShape">
              <a:avLst/>
            </a:prstTxWarp>
            <a:spAutoFit/>
          </a:bodyPr>
          <a:lstStyle/>
          <a:p>
            <a:pPr>
              <a:lnSpc>
                <a:spcPct val="100000"/>
              </a:lnSpc>
            </a:pPr>
            <a:r>
              <a:rPr lang="en-US" dirty="0">
                <a:solidFill>
                  <a:schemeClr val="tx1"/>
                </a:solidFill>
              </a:rPr>
              <a:t>Figure 19.27  An analog signal sent to a CRT monitor</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Video Displays</a:t>
            </a:r>
          </a:p>
        </p:txBody>
      </p:sp>
      <p:sp>
        <p:nvSpPr>
          <p:cNvPr id="3" name="Content Placeholder 2"/>
          <p:cNvSpPr>
            <a:spLocks noGrp="1"/>
          </p:cNvSpPr>
          <p:nvPr>
            <p:ph idx="1"/>
          </p:nvPr>
        </p:nvSpPr>
        <p:spPr/>
        <p:txBody>
          <a:bodyPr/>
          <a:lstStyle/>
          <a:p>
            <a:r>
              <a:rPr lang="en-US" dirty="0"/>
              <a:t>There are two types of video displays for computing devices:</a:t>
            </a:r>
          </a:p>
          <a:p>
            <a:pPr lvl="1"/>
            <a:r>
              <a:rPr lang="en-US" dirty="0"/>
              <a:t>LCD – used on modern personal computers</a:t>
            </a:r>
          </a:p>
          <a:p>
            <a:pPr lvl="1"/>
            <a:r>
              <a:rPr lang="en-US" dirty="0"/>
              <a:t>Projector – found in boardrooms and classrooms</a:t>
            </a:r>
          </a:p>
          <a:p>
            <a:r>
              <a:rPr lang="en-US" dirty="0"/>
              <a:t>PCs and Macs originally used a CRT monitor.</a:t>
            </a:r>
          </a:p>
          <a:p>
            <a:pPr lvl="1"/>
            <a:r>
              <a:rPr lang="en-US" dirty="0"/>
              <a:t>Some CRT terminology still applies to modern displays.</a:t>
            </a:r>
          </a:p>
          <a:p>
            <a:pPr lvl="1"/>
            <a:endParaRPr lang="en-US" dirty="0"/>
          </a:p>
        </p:txBody>
      </p:sp>
    </p:spTree>
    <p:extLst>
      <p:ext uri="{BB962C8B-B14F-4D97-AF65-F5344CB8AC3E}">
        <p14:creationId xmlns:p14="http://schemas.microsoft.com/office/powerpoint/2010/main" val="46492980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p:txBody>
          <a:bodyPr/>
          <a:lstStyle/>
          <a:p>
            <a:r>
              <a:rPr lang="en-GB" dirty="0"/>
              <a:t>Common Features—Connections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i="1" dirty="0"/>
          </a:p>
        </p:txBody>
      </p:sp>
      <p:pic>
        <p:nvPicPr>
          <p:cNvPr id="58372" name="Content Placeholder 5"/>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2421732" y="1676400"/>
            <a:ext cx="4300537" cy="3654425"/>
          </a:xfrm>
        </p:spPr>
      </p:pic>
      <p:sp>
        <p:nvSpPr>
          <p:cNvPr id="58371" name="TextBox 4"/>
          <p:cNvSpPr txBox="1">
            <a:spLocks noChangeArrowheads="1"/>
          </p:cNvSpPr>
          <p:nvPr/>
        </p:nvSpPr>
        <p:spPr bwMode="auto">
          <a:xfrm>
            <a:off x="1476986" y="5562600"/>
            <a:ext cx="6186309" cy="369332"/>
          </a:xfrm>
          <a:prstGeom prst="rect">
            <a:avLst/>
          </a:prstGeom>
          <a:noFill/>
          <a:ln w="9525">
            <a:noFill/>
            <a:miter lim="800000"/>
            <a:headEnd/>
            <a:tailEnd/>
          </a:ln>
        </p:spPr>
        <p:txBody>
          <a:bodyPr wrap="none">
            <a:prstTxWarp prst="textNoShape">
              <a:avLst/>
            </a:prstTxWarp>
            <a:spAutoFit/>
          </a:bodyPr>
          <a:lstStyle/>
          <a:p>
            <a:pPr>
              <a:lnSpc>
                <a:spcPct val="100000"/>
              </a:lnSpc>
            </a:pPr>
            <a:r>
              <a:rPr lang="en-US" dirty="0">
                <a:solidFill>
                  <a:schemeClr val="tx1"/>
                </a:solidFill>
              </a:rPr>
              <a:t>Figure 19.28  Converting analog back to digital on the LCD</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Title 6"/>
          <p:cNvSpPr>
            <a:spLocks noGrp="1"/>
          </p:cNvSpPr>
          <p:nvPr>
            <p:ph type="title"/>
          </p:nvPr>
        </p:nvSpPr>
        <p:spPr/>
        <p:txBody>
          <a:bodyPr/>
          <a:lstStyle/>
          <a:p>
            <a:r>
              <a:rPr lang="en-GB" dirty="0"/>
              <a:t>Common Features—Adjustments </a:t>
            </a:r>
            <a:endParaRPr lang="en-US" dirty="0"/>
          </a:p>
        </p:txBody>
      </p:sp>
      <p:sp>
        <p:nvSpPr>
          <p:cNvPr id="60418" name="Text Placeholder 7"/>
          <p:cNvSpPr>
            <a:spLocks noGrp="1"/>
          </p:cNvSpPr>
          <p:nvPr>
            <p:ph idx="1"/>
          </p:nvPr>
        </p:nvSpPr>
        <p:spPr/>
        <p:txBody>
          <a:bodyPr/>
          <a:lstStyle/>
          <a:p>
            <a:r>
              <a:rPr lang="en-GB" dirty="0"/>
              <a:t>Controls</a:t>
            </a:r>
            <a:endParaRPr lang="en-US" dirty="0"/>
          </a:p>
          <a:p>
            <a:pPr lvl="1"/>
            <a:r>
              <a:rPr lang="en-GB" dirty="0"/>
              <a:t>On/off button</a:t>
            </a:r>
            <a:endParaRPr lang="en-US" dirty="0"/>
          </a:p>
          <a:p>
            <a:pPr lvl="1"/>
            <a:r>
              <a:rPr lang="en-GB" dirty="0"/>
              <a:t>Brightness/contrast button</a:t>
            </a:r>
            <a:endParaRPr lang="en-US" dirty="0"/>
          </a:p>
          <a:p>
            <a:pPr lvl="1"/>
            <a:r>
              <a:rPr lang="en-GB" dirty="0"/>
              <a:t>Onboard menu system</a:t>
            </a:r>
          </a:p>
          <a:p>
            <a:r>
              <a:rPr lang="en-GB" dirty="0"/>
              <a:t>Two main menu functions</a:t>
            </a:r>
            <a:endParaRPr lang="en-US" dirty="0"/>
          </a:p>
          <a:p>
            <a:pPr lvl="1"/>
            <a:r>
              <a:rPr lang="en-GB" dirty="0"/>
              <a:t>Physical screen adjustments</a:t>
            </a:r>
            <a:endParaRPr lang="en-US" dirty="0"/>
          </a:p>
          <a:p>
            <a:pPr lvl="1"/>
            <a:r>
              <a:rPr lang="en-GB" dirty="0"/>
              <a:t>Color adjustments</a:t>
            </a:r>
            <a:endParaRPr lang="en-US" dirty="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ext Box 2"/>
          <p:cNvSpPr txBox="1">
            <a:spLocks noChangeArrowheads="1"/>
          </p:cNvSpPr>
          <p:nvPr/>
        </p:nvSpPr>
        <p:spPr bwMode="auto">
          <a:xfrm>
            <a:off x="457200" y="1295400"/>
            <a:ext cx="8229600" cy="492125"/>
          </a:xfrm>
          <a:prstGeom prst="rect">
            <a:avLst/>
          </a:prstGeom>
          <a:noFill/>
          <a:ln w="9525">
            <a:noFill/>
            <a:round/>
            <a:headEnd/>
            <a:tailEnd/>
          </a:ln>
        </p:spPr>
        <p:txBody>
          <a:bodyPr>
            <a:prstTxWarp prst="textNoShape">
              <a:avLst/>
            </a:prstTxWarp>
            <a:spAutoFit/>
          </a:bodyPr>
          <a:lstStyle/>
          <a:p>
            <a:pPr marL="488950" indent="-488950">
              <a:lnSpc>
                <a:spcPct val="100000"/>
              </a:lnSpc>
              <a:spcBef>
                <a:spcPts val="650"/>
              </a:spcBef>
              <a:buFont typeface="Verdana" pitchFamily="-1" charset="0"/>
              <a:buNone/>
              <a:tabLst>
                <a:tab pos="488950" algn="l"/>
                <a:tab pos="946150" algn="l"/>
                <a:tab pos="1403350" algn="l"/>
                <a:tab pos="1860550" algn="l"/>
                <a:tab pos="2317750" algn="l"/>
                <a:tab pos="2774950" algn="l"/>
                <a:tab pos="3232150" algn="l"/>
                <a:tab pos="3689350" algn="l"/>
                <a:tab pos="4146550" algn="l"/>
                <a:tab pos="4603750" algn="l"/>
                <a:tab pos="5060950" algn="l"/>
                <a:tab pos="5518150" algn="l"/>
                <a:tab pos="5975350" algn="l"/>
                <a:tab pos="6432550" algn="l"/>
                <a:tab pos="6889750" algn="l"/>
                <a:tab pos="7346950" algn="l"/>
                <a:tab pos="7804150" algn="l"/>
                <a:tab pos="8261350" algn="l"/>
                <a:tab pos="8718550" algn="l"/>
                <a:tab pos="9175750" algn="l"/>
                <a:tab pos="9632950" algn="l"/>
              </a:tabLst>
            </a:pPr>
            <a:endParaRPr lang="en-US" sz="2600" b="1" dirty="0">
              <a:solidFill>
                <a:srgbClr val="000000"/>
              </a:solidFill>
              <a:latin typeface="Verdana" pitchFamily="-1" charset="0"/>
            </a:endParaRPr>
          </a:p>
        </p:txBody>
      </p:sp>
      <p:sp>
        <p:nvSpPr>
          <p:cNvPr id="63491" name="Title 3"/>
          <p:cNvSpPr>
            <a:spLocks noGrp="1"/>
          </p:cNvSpPr>
          <p:nvPr>
            <p:ph type="title"/>
          </p:nvPr>
        </p:nvSpPr>
        <p:spPr/>
        <p:txBody>
          <a:bodyPr/>
          <a:lstStyle/>
          <a:p>
            <a:pPr eaLnBrk="1" hangingPunct="1"/>
            <a:r>
              <a:rPr lang="en-GB" dirty="0">
                <a:cs typeface="MS Gothic" pitchFamily="49" charset="-128"/>
              </a:rPr>
              <a:t>Display Adapters</a:t>
            </a:r>
            <a:endParaRPr lang="en-US" dirty="0">
              <a:cs typeface="MS Gothic" pitchFamily="49" charset="-128"/>
            </a:endParaRPr>
          </a:p>
        </p:txBody>
      </p:sp>
      <p:sp>
        <p:nvSpPr>
          <p:cNvPr id="63492" name="Text Placeholder 4"/>
          <p:cNvSpPr>
            <a:spLocks noGrp="1"/>
          </p:cNvSpPr>
          <p:nvPr>
            <p:ph idx="1"/>
          </p:nvPr>
        </p:nvSpPr>
        <p:spPr/>
        <p:txBody>
          <a:bodyPr/>
          <a:lstStyle/>
          <a:p>
            <a:pPr eaLnBrk="1" hangingPunct="1"/>
            <a:r>
              <a:rPr lang="en-US" dirty="0">
                <a:cs typeface="MS Gothic" pitchFamily="49" charset="-128"/>
              </a:rPr>
              <a:t>The video card handles the video chores within computing devices.</a:t>
            </a:r>
          </a:p>
          <a:p>
            <a:pPr eaLnBrk="1" hangingPunct="1"/>
            <a:r>
              <a:rPr lang="en-US" dirty="0">
                <a:solidFill>
                  <a:schemeClr val="tx1"/>
                </a:solidFill>
                <a:cs typeface="MS Gothic" pitchFamily="49" charset="-128"/>
              </a:rPr>
              <a:t>The graphics processor needs RAM.</a:t>
            </a:r>
          </a:p>
          <a:p>
            <a:pPr lvl="1" eaLnBrk="1" hangingPunct="1"/>
            <a:r>
              <a:rPr lang="en-US" dirty="0">
                <a:solidFill>
                  <a:schemeClr val="tx1"/>
                </a:solidFill>
                <a:cs typeface="MS Gothic" pitchFamily="49" charset="-128"/>
              </a:rPr>
              <a:t>Graphics processor requires fast connectivity between it, the CPU, and system RAM.</a:t>
            </a:r>
          </a:p>
          <a:p>
            <a:pPr eaLnBrk="1" hangingPunct="1"/>
            <a:r>
              <a:rPr lang="en-US" dirty="0">
                <a:solidFill>
                  <a:schemeClr val="tx1"/>
                </a:solidFill>
                <a:cs typeface="MS Gothic" pitchFamily="49" charset="-128"/>
              </a:rPr>
              <a:t>Often the display adapter is an expansion card that plugs into the motherboard.</a:t>
            </a:r>
          </a:p>
          <a:p>
            <a:pPr lvl="1" eaLnBrk="1" hangingPunct="1"/>
            <a:r>
              <a:rPr lang="en-US" dirty="0">
                <a:solidFill>
                  <a:schemeClr val="tx1"/>
                </a:solidFill>
                <a:cs typeface="MS Gothic" pitchFamily="49" charset="-128"/>
              </a:rPr>
              <a:t>Many new systems have the display adapter circuitry built into the motherboard.</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ext Box 2"/>
          <p:cNvSpPr txBox="1">
            <a:spLocks noChangeArrowheads="1"/>
          </p:cNvSpPr>
          <p:nvPr/>
        </p:nvSpPr>
        <p:spPr bwMode="auto">
          <a:xfrm>
            <a:off x="457200" y="1295400"/>
            <a:ext cx="8229600" cy="492125"/>
          </a:xfrm>
          <a:prstGeom prst="rect">
            <a:avLst/>
          </a:prstGeom>
          <a:noFill/>
          <a:ln w="9525">
            <a:noFill/>
            <a:round/>
            <a:headEnd/>
            <a:tailEnd/>
          </a:ln>
        </p:spPr>
        <p:txBody>
          <a:bodyPr>
            <a:prstTxWarp prst="textNoShape">
              <a:avLst/>
            </a:prstTxWarp>
            <a:spAutoFit/>
          </a:bodyPr>
          <a:lstStyle/>
          <a:p>
            <a:pPr marL="488950" indent="-488950">
              <a:lnSpc>
                <a:spcPct val="100000"/>
              </a:lnSpc>
              <a:spcBef>
                <a:spcPts val="650"/>
              </a:spcBef>
              <a:buFont typeface="Verdana" pitchFamily="-1" charset="0"/>
              <a:buNone/>
              <a:tabLst>
                <a:tab pos="488950" algn="l"/>
                <a:tab pos="946150" algn="l"/>
                <a:tab pos="1403350" algn="l"/>
                <a:tab pos="1860550" algn="l"/>
                <a:tab pos="2317750" algn="l"/>
                <a:tab pos="2774950" algn="l"/>
                <a:tab pos="3232150" algn="l"/>
                <a:tab pos="3689350" algn="l"/>
                <a:tab pos="4146550" algn="l"/>
                <a:tab pos="4603750" algn="l"/>
                <a:tab pos="5060950" algn="l"/>
                <a:tab pos="5518150" algn="l"/>
                <a:tab pos="5975350" algn="l"/>
                <a:tab pos="6432550" algn="l"/>
                <a:tab pos="6889750" algn="l"/>
                <a:tab pos="7346950" algn="l"/>
                <a:tab pos="7804150" algn="l"/>
                <a:tab pos="8261350" algn="l"/>
                <a:tab pos="8718550" algn="l"/>
                <a:tab pos="9175750" algn="l"/>
                <a:tab pos="9632950" algn="l"/>
              </a:tabLst>
            </a:pPr>
            <a:endParaRPr lang="en-US" sz="2600" b="1" dirty="0">
              <a:solidFill>
                <a:srgbClr val="000000"/>
              </a:solidFill>
              <a:latin typeface="Verdana" pitchFamily="-1" charset="0"/>
            </a:endParaRPr>
          </a:p>
        </p:txBody>
      </p:sp>
      <p:sp>
        <p:nvSpPr>
          <p:cNvPr id="63491" name="Title 3"/>
          <p:cNvSpPr>
            <a:spLocks noGrp="1"/>
          </p:cNvSpPr>
          <p:nvPr>
            <p:ph type="title"/>
          </p:nvPr>
        </p:nvSpPr>
        <p:spPr/>
        <p:txBody>
          <a:bodyPr/>
          <a:lstStyle/>
          <a:p>
            <a:pPr eaLnBrk="1" hangingPunct="1"/>
            <a:r>
              <a:rPr lang="en-GB" dirty="0">
                <a:cs typeface="MS Gothic" pitchFamily="49" charset="-128"/>
              </a:rPr>
              <a:t>Display Adapters (</a:t>
            </a:r>
            <a:r>
              <a:rPr lang="en-GB" i="1" dirty="0">
                <a:cs typeface="MS Gothic" pitchFamily="49" charset="-128"/>
              </a:rPr>
              <a:t>continued</a:t>
            </a:r>
            <a:r>
              <a:rPr lang="en-GB" dirty="0">
                <a:cs typeface="MS Gothic" pitchFamily="49" charset="-128"/>
              </a:rPr>
              <a:t>)</a:t>
            </a:r>
            <a:endParaRPr lang="en-US" dirty="0">
              <a:cs typeface="MS Gothic" pitchFamily="49" charset="-128"/>
            </a:endParaRPr>
          </a:p>
        </p:txBody>
      </p:sp>
      <p:sp>
        <p:nvSpPr>
          <p:cNvPr id="63492" name="Text Placeholder 4"/>
          <p:cNvSpPr>
            <a:spLocks noGrp="1"/>
          </p:cNvSpPr>
          <p:nvPr>
            <p:ph idx="1"/>
          </p:nvPr>
        </p:nvSpPr>
        <p:spPr/>
        <p:txBody>
          <a:bodyPr/>
          <a:lstStyle/>
          <a:p>
            <a:r>
              <a:rPr lang="en-US" dirty="0"/>
              <a:t>Aspects that define a video card include: </a:t>
            </a:r>
          </a:p>
          <a:p>
            <a:pPr lvl="1"/>
            <a:r>
              <a:rPr lang="en-US" dirty="0"/>
              <a:t>Display modes</a:t>
            </a:r>
          </a:p>
          <a:p>
            <a:pPr lvl="1"/>
            <a:r>
              <a:rPr lang="en-US" dirty="0"/>
              <a:t>Motherboard slot</a:t>
            </a:r>
          </a:p>
          <a:p>
            <a:pPr lvl="1"/>
            <a:r>
              <a:rPr lang="en-US" dirty="0"/>
              <a:t>Graphics processor circuitry</a:t>
            </a:r>
          </a:p>
          <a:p>
            <a:pPr lvl="1"/>
            <a:r>
              <a:rPr lang="en-US" dirty="0"/>
              <a:t>Video memory</a:t>
            </a:r>
          </a:p>
          <a:p>
            <a:pPr lvl="1"/>
            <a:r>
              <a:rPr lang="en-US" dirty="0"/>
              <a:t>Integrated GPUs</a:t>
            </a:r>
          </a:p>
          <a:p>
            <a:pPr lvl="1"/>
            <a:r>
              <a:rPr lang="en-US" dirty="0"/>
              <a:t>Connections</a:t>
            </a:r>
            <a:endParaRPr lang="en-US" dirty="0">
              <a:solidFill>
                <a:schemeClr val="tx1"/>
              </a:solidFill>
              <a:cs typeface="MS Gothic" pitchFamily="49" charset="-128"/>
            </a:endParaRPr>
          </a:p>
        </p:txBody>
      </p:sp>
    </p:spTree>
    <p:extLst>
      <p:ext uri="{BB962C8B-B14F-4D97-AF65-F5344CB8AC3E}">
        <p14:creationId xmlns:p14="http://schemas.microsoft.com/office/powerpoint/2010/main" val="4004119261"/>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3"/>
          <p:cNvSpPr>
            <a:spLocks noGrp="1"/>
          </p:cNvSpPr>
          <p:nvPr>
            <p:ph type="title"/>
          </p:nvPr>
        </p:nvSpPr>
        <p:spPr/>
        <p:txBody>
          <a:bodyPr/>
          <a:lstStyle/>
          <a:p>
            <a:r>
              <a:rPr lang="en-GB" dirty="0"/>
              <a:t>Modes</a:t>
            </a:r>
            <a:endParaRPr lang="en-US" dirty="0"/>
          </a:p>
        </p:txBody>
      </p:sp>
      <p:sp>
        <p:nvSpPr>
          <p:cNvPr id="64515" name="Text Placeholder 4"/>
          <p:cNvSpPr>
            <a:spLocks noGrp="1"/>
          </p:cNvSpPr>
          <p:nvPr>
            <p:ph idx="1"/>
          </p:nvPr>
        </p:nvSpPr>
        <p:spPr/>
        <p:txBody>
          <a:bodyPr/>
          <a:lstStyle/>
          <a:p>
            <a:r>
              <a:rPr lang="en-US" dirty="0"/>
              <a:t>Text video cards display only the 256 ASCII characters.</a:t>
            </a:r>
          </a:p>
          <a:p>
            <a:pPr lvl="1"/>
            <a:r>
              <a:rPr lang="en-US" dirty="0"/>
              <a:t>Older systems displayed just 80 chars/row and 24 rows—only 1920 bytes of RAM needed.</a:t>
            </a:r>
          </a:p>
          <a:p>
            <a:r>
              <a:rPr lang="en-US" dirty="0"/>
              <a:t>Graphics video cards can turn any pixel on/off. </a:t>
            </a:r>
          </a:p>
          <a:p>
            <a:pPr lvl="1"/>
            <a:r>
              <a:rPr lang="en-US" dirty="0"/>
              <a:t>Resolution of 320 × 200 pixels requires 8 KB.</a:t>
            </a:r>
          </a:p>
          <a:p>
            <a:pPr lvl="1"/>
            <a:r>
              <a:rPr lang="en-US" dirty="0"/>
              <a:t>To add color, add multiple bits.</a:t>
            </a:r>
          </a:p>
          <a:p>
            <a:pPr lvl="2"/>
            <a:r>
              <a:rPr lang="en-US" dirty="0"/>
              <a:t>8 bits = 256 colors; 24 bits = 16.7 million colors.</a:t>
            </a:r>
          </a:p>
          <a:p>
            <a:pPr lvl="2"/>
            <a:r>
              <a:rPr lang="en-US" dirty="0">
                <a:solidFill>
                  <a:srgbClr val="C00000"/>
                </a:solidFill>
              </a:rPr>
              <a:t>Color depth </a:t>
            </a:r>
            <a:r>
              <a:rPr lang="en-US" dirty="0"/>
              <a:t>is represented as bits (e.g., color depth of 24 bits) – techs talk in terms of bits, not colors.</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1" name="Title 31"/>
          <p:cNvSpPr>
            <a:spLocks noGrp="1"/>
          </p:cNvSpPr>
          <p:nvPr>
            <p:ph type="title"/>
          </p:nvPr>
        </p:nvSpPr>
        <p:spPr/>
        <p:txBody>
          <a:bodyPr/>
          <a:lstStyle/>
          <a:p>
            <a:r>
              <a:rPr lang="en-GB" dirty="0"/>
              <a:t>Modes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dirty="0"/>
          </a:p>
        </p:txBody>
      </p:sp>
      <p:sp>
        <p:nvSpPr>
          <p:cNvPr id="65538" name="Text Placeholder 32"/>
          <p:cNvSpPr>
            <a:spLocks noGrp="1"/>
          </p:cNvSpPr>
          <p:nvPr>
            <p:ph idx="1"/>
          </p:nvPr>
        </p:nvSpPr>
        <p:spPr/>
        <p:txBody>
          <a:bodyPr/>
          <a:lstStyle/>
          <a:p>
            <a:r>
              <a:rPr lang="en-GB" dirty="0"/>
              <a:t>Color depth is represented as bits. </a:t>
            </a:r>
            <a:endParaRPr lang="en-US" dirty="0"/>
          </a:p>
          <a:p>
            <a:pPr lvl="1"/>
            <a:r>
              <a:rPr lang="en-GB" dirty="0"/>
              <a:t>Color depth of 24 bits</a:t>
            </a:r>
          </a:p>
          <a:p>
            <a:pPr lvl="1"/>
            <a:r>
              <a:rPr lang="en-US" dirty="0"/>
              <a:t>Any single combination of resolution and color depth you set for your system is called a </a:t>
            </a:r>
            <a:r>
              <a:rPr lang="en-US" dirty="0">
                <a:solidFill>
                  <a:srgbClr val="C00000"/>
                </a:solidFill>
              </a:rPr>
              <a:t>mode</a:t>
            </a:r>
            <a:r>
              <a:rPr lang="en-US" dirty="0">
                <a:solidFill>
                  <a:srgbClr val="800000"/>
                </a:solidFill>
              </a:rPr>
              <a:t>.</a:t>
            </a:r>
            <a:r>
              <a:rPr lang="en-US" b="1" dirty="0"/>
              <a:t> </a:t>
            </a:r>
            <a:endParaRPr lang="en-US" dirty="0"/>
          </a:p>
        </p:txBody>
      </p:sp>
      <p:sp>
        <p:nvSpPr>
          <p:cNvPr id="65539" name="Rectangle 2"/>
          <p:cNvSpPr>
            <a:spLocks noChangeArrowheads="1"/>
          </p:cNvSpPr>
          <p:nvPr/>
        </p:nvSpPr>
        <p:spPr bwMode="auto">
          <a:xfrm>
            <a:off x="457200" y="1295400"/>
            <a:ext cx="8229600" cy="5105400"/>
          </a:xfrm>
          <a:prstGeom prst="rect">
            <a:avLst/>
          </a:prstGeom>
          <a:noFill/>
          <a:ln w="9525">
            <a:noFill/>
            <a:round/>
            <a:headEnd/>
            <a:tailEnd/>
          </a:ln>
        </p:spPr>
        <p:txBody>
          <a:bodyPr lIns="90000" tIns="46800" rIns="90000" bIns="46800">
            <a:prstTxWarp prst="textNoShape">
              <a:avLst/>
            </a:prstTxWarp>
          </a:bodyPr>
          <a:lstStyle/>
          <a:p>
            <a:pPr marL="336550" indent="-336550">
              <a:lnSpc>
                <a:spcPct val="100000"/>
              </a:lnSpc>
              <a:spcBef>
                <a:spcPts val="650"/>
              </a:spcBef>
              <a:buClr>
                <a:srgbClr val="A50021"/>
              </a:buClr>
              <a:buFont typeface="Verdana" pitchFamily="-1" charset="0"/>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pPr>
            <a:endParaRPr lang="en-US" sz="2200" dirty="0">
              <a:solidFill>
                <a:srgbClr val="006600"/>
              </a:solidFill>
              <a:latin typeface="Verdana" pitchFamily="-1" charset="0"/>
            </a:endParaRPr>
          </a:p>
        </p:txBody>
      </p:sp>
      <p:graphicFrame>
        <p:nvGraphicFramePr>
          <p:cNvPr id="2" name="Table 1"/>
          <p:cNvGraphicFramePr>
            <a:graphicFrameLocks noGrp="1"/>
          </p:cNvGraphicFramePr>
          <p:nvPr>
            <p:extLst>
              <p:ext uri="{D42A27DB-BD31-4B8C-83A1-F6EECF244321}">
                <p14:modId xmlns:p14="http://schemas.microsoft.com/office/powerpoint/2010/main" val="2593080987"/>
              </p:ext>
            </p:extLst>
          </p:nvPr>
        </p:nvGraphicFramePr>
        <p:xfrm>
          <a:off x="1905000" y="3423920"/>
          <a:ext cx="5334000" cy="2595880"/>
        </p:xfrm>
        <a:graphic>
          <a:graphicData uri="http://schemas.openxmlformats.org/drawingml/2006/table">
            <a:tbl>
              <a:tblPr firstRow="1" bandRow="1">
                <a:tableStyleId>{9D7B26C5-4107-4FEC-AEDC-1716B250A1EF}</a:tableStyleId>
              </a:tblPr>
              <a:tblGrid>
                <a:gridCol w="2819400">
                  <a:extLst>
                    <a:ext uri="{9D8B030D-6E8A-4147-A177-3AD203B41FA5}">
                      <a16:colId xmlns="" xmlns:a16="http://schemas.microsoft.com/office/drawing/2014/main" val="20000"/>
                    </a:ext>
                  </a:extLst>
                </a:gridCol>
                <a:gridCol w="2514600">
                  <a:extLst>
                    <a:ext uri="{9D8B030D-6E8A-4147-A177-3AD203B41FA5}">
                      <a16:colId xmlns="" xmlns:a16="http://schemas.microsoft.com/office/drawing/2014/main" val="20001"/>
                    </a:ext>
                  </a:extLst>
                </a:gridCol>
              </a:tblGrid>
              <a:tr h="370840">
                <a:tc>
                  <a:txBody>
                    <a:bodyPr/>
                    <a:lstStyle/>
                    <a:p>
                      <a:r>
                        <a:rPr lang="en-US" dirty="0"/>
                        <a:t>Number of colors</a:t>
                      </a:r>
                    </a:p>
                  </a:txBody>
                  <a:tcPr/>
                </a:tc>
                <a:tc>
                  <a:txBody>
                    <a:bodyPr/>
                    <a:lstStyle/>
                    <a:p>
                      <a:r>
                        <a:rPr lang="en-US" dirty="0"/>
                        <a:t>Number of bits</a:t>
                      </a:r>
                    </a:p>
                  </a:txBody>
                  <a:tcPr/>
                </a:tc>
                <a:extLst>
                  <a:ext uri="{0D108BD9-81ED-4DB2-BD59-A6C34878D82A}">
                    <a16:rowId xmlns="" xmlns:a16="http://schemas.microsoft.com/office/drawing/2014/main" val="10000"/>
                  </a:ext>
                </a:extLst>
              </a:tr>
              <a:tr h="370840">
                <a:tc>
                  <a:txBody>
                    <a:bodyPr/>
                    <a:lstStyle/>
                    <a:p>
                      <a:r>
                        <a:rPr lang="en-US" dirty="0"/>
                        <a:t>2 colors</a:t>
                      </a:r>
                    </a:p>
                  </a:txBody>
                  <a:tcPr/>
                </a:tc>
                <a:tc>
                  <a:txBody>
                    <a:bodyPr/>
                    <a:lstStyle/>
                    <a:p>
                      <a:r>
                        <a:rPr lang="en-US" dirty="0"/>
                        <a:t>1 bit</a:t>
                      </a:r>
                      <a:r>
                        <a:rPr lang="en-US" baseline="0" dirty="0"/>
                        <a:t> (mono)</a:t>
                      </a:r>
                      <a:endParaRPr lang="en-US" dirty="0"/>
                    </a:p>
                  </a:txBody>
                  <a:tcPr/>
                </a:tc>
                <a:extLst>
                  <a:ext uri="{0D108BD9-81ED-4DB2-BD59-A6C34878D82A}">
                    <a16:rowId xmlns="" xmlns:a16="http://schemas.microsoft.com/office/drawing/2014/main" val="10001"/>
                  </a:ext>
                </a:extLst>
              </a:tr>
              <a:tr h="370840">
                <a:tc>
                  <a:txBody>
                    <a:bodyPr/>
                    <a:lstStyle/>
                    <a:p>
                      <a:r>
                        <a:rPr lang="en-US" dirty="0"/>
                        <a:t>4 colors</a:t>
                      </a:r>
                    </a:p>
                  </a:txBody>
                  <a:tcPr/>
                </a:tc>
                <a:tc>
                  <a:txBody>
                    <a:bodyPr/>
                    <a:lstStyle/>
                    <a:p>
                      <a:r>
                        <a:rPr lang="en-US" dirty="0"/>
                        <a:t>2 bits</a:t>
                      </a:r>
                    </a:p>
                  </a:txBody>
                  <a:tcPr/>
                </a:tc>
                <a:extLst>
                  <a:ext uri="{0D108BD9-81ED-4DB2-BD59-A6C34878D82A}">
                    <a16:rowId xmlns="" xmlns:a16="http://schemas.microsoft.com/office/drawing/2014/main" val="10002"/>
                  </a:ext>
                </a:extLst>
              </a:tr>
              <a:tr h="370840">
                <a:tc>
                  <a:txBody>
                    <a:bodyPr/>
                    <a:lstStyle/>
                    <a:p>
                      <a:r>
                        <a:rPr lang="en-US" dirty="0"/>
                        <a:t>16 colors</a:t>
                      </a:r>
                    </a:p>
                  </a:txBody>
                  <a:tcPr/>
                </a:tc>
                <a:tc>
                  <a:txBody>
                    <a:bodyPr/>
                    <a:lstStyle/>
                    <a:p>
                      <a:r>
                        <a:rPr lang="en-US" dirty="0"/>
                        <a:t>4 bits</a:t>
                      </a:r>
                    </a:p>
                  </a:txBody>
                  <a:tcPr/>
                </a:tc>
                <a:extLst>
                  <a:ext uri="{0D108BD9-81ED-4DB2-BD59-A6C34878D82A}">
                    <a16:rowId xmlns="" xmlns:a16="http://schemas.microsoft.com/office/drawing/2014/main" val="10003"/>
                  </a:ext>
                </a:extLst>
              </a:tr>
              <a:tr h="370840">
                <a:tc>
                  <a:txBody>
                    <a:bodyPr/>
                    <a:lstStyle/>
                    <a:p>
                      <a:r>
                        <a:rPr lang="en-US" dirty="0"/>
                        <a:t>256 colors</a:t>
                      </a:r>
                    </a:p>
                  </a:txBody>
                  <a:tcPr/>
                </a:tc>
                <a:tc>
                  <a:txBody>
                    <a:bodyPr/>
                    <a:lstStyle/>
                    <a:p>
                      <a:r>
                        <a:rPr lang="en-US" dirty="0"/>
                        <a:t>8 bits</a:t>
                      </a:r>
                    </a:p>
                  </a:txBody>
                  <a:tcPr/>
                </a:tc>
                <a:extLst>
                  <a:ext uri="{0D108BD9-81ED-4DB2-BD59-A6C34878D82A}">
                    <a16:rowId xmlns="" xmlns:a16="http://schemas.microsoft.com/office/drawing/2014/main" val="10004"/>
                  </a:ext>
                </a:extLst>
              </a:tr>
              <a:tr h="370840">
                <a:tc>
                  <a:txBody>
                    <a:bodyPr/>
                    <a:lstStyle/>
                    <a:p>
                      <a:r>
                        <a:rPr lang="en-US" dirty="0"/>
                        <a:t>64 K colors</a:t>
                      </a:r>
                    </a:p>
                  </a:txBody>
                  <a:tcPr/>
                </a:tc>
                <a:tc>
                  <a:txBody>
                    <a:bodyPr/>
                    <a:lstStyle/>
                    <a:p>
                      <a:r>
                        <a:rPr lang="en-US" dirty="0"/>
                        <a:t>16 bits</a:t>
                      </a:r>
                    </a:p>
                  </a:txBody>
                  <a:tcPr/>
                </a:tc>
                <a:extLst>
                  <a:ext uri="{0D108BD9-81ED-4DB2-BD59-A6C34878D82A}">
                    <a16:rowId xmlns="" xmlns:a16="http://schemas.microsoft.com/office/drawing/2014/main" val="10005"/>
                  </a:ext>
                </a:extLst>
              </a:tr>
              <a:tr h="370840">
                <a:tc>
                  <a:txBody>
                    <a:bodyPr/>
                    <a:lstStyle/>
                    <a:p>
                      <a:r>
                        <a:rPr lang="en-US" dirty="0"/>
                        <a:t>16.7 million</a:t>
                      </a:r>
                      <a:r>
                        <a:rPr lang="en-US" baseline="0" dirty="0"/>
                        <a:t> colors</a:t>
                      </a:r>
                      <a:endParaRPr lang="en-US" dirty="0"/>
                    </a:p>
                  </a:txBody>
                  <a:tcPr/>
                </a:tc>
                <a:tc>
                  <a:txBody>
                    <a:bodyPr/>
                    <a:lstStyle/>
                    <a:p>
                      <a:r>
                        <a:rPr lang="en-US" dirty="0"/>
                        <a:t>24 bits</a:t>
                      </a:r>
                    </a:p>
                  </a:txBody>
                  <a:tcPr/>
                </a:tc>
                <a:extLst>
                  <a:ext uri="{0D108BD9-81ED-4DB2-BD59-A6C34878D82A}">
                    <a16:rowId xmlns="" xmlns:a16="http://schemas.microsoft.com/office/drawing/2014/main" val="10006"/>
                  </a:ext>
                </a:extLst>
              </a:tr>
            </a:tbl>
          </a:graphicData>
        </a:graphic>
      </p:graphicFrame>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VGA</a:t>
            </a:r>
          </a:p>
        </p:txBody>
      </p:sp>
      <p:sp>
        <p:nvSpPr>
          <p:cNvPr id="3" name="Content Placeholder 2"/>
          <p:cNvSpPr>
            <a:spLocks noGrp="1"/>
          </p:cNvSpPr>
          <p:nvPr>
            <p:ph idx="1"/>
          </p:nvPr>
        </p:nvSpPr>
        <p:spPr/>
        <p:txBody>
          <a:bodyPr/>
          <a:lstStyle/>
          <a:p>
            <a:r>
              <a:rPr lang="en-US" dirty="0">
                <a:solidFill>
                  <a:srgbClr val="C00000"/>
                </a:solidFill>
              </a:rPr>
              <a:t>Video graphics array (VGA)</a:t>
            </a:r>
            <a:r>
              <a:rPr lang="en-US" dirty="0"/>
              <a:t> standard</a:t>
            </a:r>
          </a:p>
          <a:p>
            <a:pPr lvl="1"/>
            <a:r>
              <a:rPr lang="en-US" dirty="0"/>
              <a:t>Analog video signal instead of digital</a:t>
            </a:r>
          </a:p>
          <a:p>
            <a:pPr lvl="1"/>
            <a:r>
              <a:rPr lang="en-US" dirty="0"/>
              <a:t>Minimum display requirement typically 640 </a:t>
            </a:r>
            <a:r>
              <a:rPr lang="en-US" dirty="0">
                <a:latin typeface="Tahoma" pitchFamily="-1" charset="0"/>
                <a:ea typeface="MS PGothic" pitchFamily="34" charset="-128"/>
                <a:cs typeface="MS PGothic" pitchFamily="34" charset="-128"/>
              </a:rPr>
              <a:t>×</a:t>
            </a:r>
            <a:r>
              <a:rPr lang="en-US" dirty="0"/>
              <a:t> 480 pixels and 16 colors</a:t>
            </a:r>
          </a:p>
          <a:p>
            <a:r>
              <a:rPr lang="en-US" dirty="0"/>
              <a:t>Beyond VGA</a:t>
            </a:r>
          </a:p>
          <a:p>
            <a:pPr lvl="1"/>
            <a:r>
              <a:rPr lang="en-US" dirty="0"/>
              <a:t>4K Ultra HD</a:t>
            </a:r>
          </a:p>
          <a:p>
            <a:pPr lvl="2"/>
            <a:r>
              <a:rPr lang="en-US" dirty="0"/>
              <a:t>Resolution twice the width and twice the height of HD in one panel</a:t>
            </a:r>
          </a:p>
          <a:p>
            <a:pPr lvl="1"/>
            <a:r>
              <a:rPr lang="en-US" dirty="0"/>
              <a:t>5K Ultra HD</a:t>
            </a:r>
          </a:p>
          <a:p>
            <a:pPr lvl="1"/>
            <a:r>
              <a:rPr lang="en-US" dirty="0"/>
              <a:t>Both 4K and 5K – 16:9 aspect ratio</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Motherboard Slot</a:t>
            </a:r>
          </a:p>
        </p:txBody>
      </p:sp>
      <p:sp>
        <p:nvSpPr>
          <p:cNvPr id="4" name="Content Placeholder 3"/>
          <p:cNvSpPr>
            <a:spLocks noGrp="1"/>
          </p:cNvSpPr>
          <p:nvPr>
            <p:ph idx="1"/>
          </p:nvPr>
        </p:nvSpPr>
        <p:spPr/>
        <p:txBody>
          <a:bodyPr/>
          <a:lstStyle/>
          <a:p>
            <a:r>
              <a:rPr lang="en-US" dirty="0"/>
              <a:t>Ways that display adapters connect to a motherboard</a:t>
            </a:r>
          </a:p>
          <a:p>
            <a:pPr lvl="1"/>
            <a:r>
              <a:rPr lang="en-US" dirty="0"/>
              <a:t>PCI</a:t>
            </a:r>
          </a:p>
          <a:p>
            <a:pPr lvl="1"/>
            <a:r>
              <a:rPr lang="en-US" dirty="0"/>
              <a:t>AGP</a:t>
            </a:r>
          </a:p>
          <a:p>
            <a:pPr lvl="1"/>
            <a:r>
              <a:rPr lang="en-US" dirty="0"/>
              <a:t>PCIe</a:t>
            </a:r>
          </a:p>
          <a:p>
            <a:pPr lvl="1"/>
            <a:r>
              <a:rPr lang="en-US" dirty="0"/>
              <a:t>Motherboard with display adapter built-in</a:t>
            </a:r>
          </a:p>
        </p:txBody>
      </p:sp>
    </p:spTree>
    <p:extLst>
      <p:ext uri="{BB962C8B-B14F-4D97-AF65-F5344CB8AC3E}">
        <p14:creationId xmlns:p14="http://schemas.microsoft.com/office/powerpoint/2010/main" val="51998329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4"/>
          <p:cNvSpPr>
            <a:spLocks noGrp="1"/>
          </p:cNvSpPr>
          <p:nvPr>
            <p:ph type="title"/>
          </p:nvPr>
        </p:nvSpPr>
        <p:spPr/>
        <p:txBody>
          <a:bodyPr/>
          <a:lstStyle/>
          <a:p>
            <a:pPr eaLnBrk="1" hangingPunct="1"/>
            <a:r>
              <a:rPr lang="en-GB" dirty="0">
                <a:cs typeface="MS Gothic" pitchFamily="49" charset="-128"/>
              </a:rPr>
              <a:t>Motherboard Slot (</a:t>
            </a:r>
            <a:r>
              <a:rPr lang="en-GB" i="1" dirty="0">
                <a:cs typeface="MS Gothic" pitchFamily="49" charset="-128"/>
              </a:rPr>
              <a:t>continued</a:t>
            </a:r>
            <a:r>
              <a:rPr lang="en-GB" dirty="0">
                <a:cs typeface="MS Gothic" pitchFamily="49" charset="-128"/>
              </a:rPr>
              <a:t>)</a:t>
            </a:r>
            <a:endParaRPr lang="en-US" dirty="0">
              <a:cs typeface="MS Gothic" pitchFamily="49" charset="-128"/>
            </a:endParaRPr>
          </a:p>
        </p:txBody>
      </p:sp>
      <p:sp>
        <p:nvSpPr>
          <p:cNvPr id="69635" name="Text Placeholder 5"/>
          <p:cNvSpPr>
            <a:spLocks noGrp="1"/>
          </p:cNvSpPr>
          <p:nvPr>
            <p:ph idx="1"/>
          </p:nvPr>
        </p:nvSpPr>
        <p:spPr/>
        <p:txBody>
          <a:bodyPr/>
          <a:lstStyle/>
          <a:p>
            <a:pPr eaLnBrk="1" hangingPunct="1"/>
            <a:r>
              <a:rPr lang="en-GB" dirty="0">
                <a:cs typeface="MS Gothic" pitchFamily="49" charset="-128"/>
              </a:rPr>
              <a:t>PCI</a:t>
            </a:r>
            <a:endParaRPr lang="en-US" dirty="0">
              <a:cs typeface="MS Gothic" pitchFamily="49" charset="-128"/>
            </a:endParaRPr>
          </a:p>
          <a:p>
            <a:pPr lvl="1" eaLnBrk="1" hangingPunct="1"/>
            <a:r>
              <a:rPr lang="en-GB" dirty="0">
                <a:cs typeface="MS Gothic" pitchFamily="49" charset="-128"/>
              </a:rPr>
              <a:t>800 </a:t>
            </a:r>
            <a:r>
              <a:rPr lang="en-US" sz="2800" dirty="0">
                <a:latin typeface="Tahoma" pitchFamily="-1" charset="0"/>
                <a:ea typeface="MS PGothic" pitchFamily="34" charset="-128"/>
                <a:cs typeface="MS PGothic" pitchFamily="34" charset="-128"/>
              </a:rPr>
              <a:t>×</a:t>
            </a:r>
            <a:r>
              <a:rPr lang="en-GB" dirty="0">
                <a:cs typeface="MS Gothic" pitchFamily="49" charset="-128"/>
              </a:rPr>
              <a:t> 600 with a refresh of 70 Hz at 8 bits  </a:t>
            </a:r>
            <a:br>
              <a:rPr lang="en-GB" dirty="0">
                <a:cs typeface="MS Gothic" pitchFamily="49" charset="-128"/>
              </a:rPr>
            </a:br>
            <a:r>
              <a:rPr lang="en-GB" dirty="0">
                <a:cs typeface="MS Gothic" pitchFamily="49" charset="-128"/>
              </a:rPr>
              <a:t>(256 colors) requires 33.6 MBps bandwidth.</a:t>
            </a:r>
            <a:endParaRPr lang="en-US" dirty="0">
              <a:cs typeface="MS Gothic" pitchFamily="49" charset="-128"/>
            </a:endParaRPr>
          </a:p>
          <a:p>
            <a:pPr lvl="1" eaLnBrk="1" hangingPunct="1"/>
            <a:r>
              <a:rPr lang="en-GB" dirty="0">
                <a:cs typeface="MS Gothic" pitchFamily="49" charset="-128"/>
              </a:rPr>
              <a:t>24 bits (16.7 million colors) requires 100.8 MBps.</a:t>
            </a:r>
          </a:p>
          <a:p>
            <a:pPr lvl="1" eaLnBrk="1" hangingPunct="1"/>
            <a:r>
              <a:rPr lang="en-GB" dirty="0">
                <a:cs typeface="MS Gothic" pitchFamily="49" charset="-128"/>
              </a:rPr>
              <a:t>Not enough bandwidth is available on a shared PCI bus.</a:t>
            </a:r>
            <a:endParaRPr lang="en-GB" sz="2600" dirty="0">
              <a:cs typeface="MS Gothic" pitchFamily="49" charset="-128"/>
            </a:endParaRPr>
          </a:p>
          <a:p>
            <a:pPr eaLnBrk="1" hangingPunct="1"/>
            <a:r>
              <a:rPr lang="en-GB" dirty="0">
                <a:cs typeface="MS Gothic" pitchFamily="49" charset="-128"/>
              </a:rPr>
              <a:t>AGP (accelerated graphics port)</a:t>
            </a:r>
            <a:endParaRPr lang="en-US" dirty="0">
              <a:cs typeface="MS Gothic" pitchFamily="49" charset="-128"/>
            </a:endParaRPr>
          </a:p>
          <a:p>
            <a:pPr lvl="1"/>
            <a:r>
              <a:rPr lang="en-US" dirty="0"/>
              <a:t>Developed by Intel</a:t>
            </a:r>
          </a:p>
          <a:p>
            <a:pPr lvl="1"/>
            <a:r>
              <a:rPr lang="en-US" dirty="0"/>
              <a:t>Dedicated to video</a:t>
            </a:r>
          </a:p>
          <a:p>
            <a:pPr lvl="1"/>
            <a:r>
              <a:rPr lang="en-US" dirty="0"/>
              <a:t>Only found on early systems </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2" name="Title 6"/>
          <p:cNvSpPr>
            <a:spLocks noGrp="1"/>
          </p:cNvSpPr>
          <p:nvPr>
            <p:ph type="title"/>
          </p:nvPr>
        </p:nvSpPr>
        <p:spPr/>
        <p:txBody>
          <a:bodyPr/>
          <a:lstStyle/>
          <a:p>
            <a:pPr eaLnBrk="1" hangingPunct="1"/>
            <a:r>
              <a:rPr lang="en-GB" dirty="0">
                <a:cs typeface="MS Gothic" pitchFamily="49" charset="-128"/>
              </a:rPr>
              <a:t>Motherboard Slot (</a:t>
            </a:r>
            <a:r>
              <a:rPr lang="en-GB" i="1" dirty="0">
                <a:cs typeface="MS Gothic" pitchFamily="49" charset="-128"/>
              </a:rPr>
              <a:t>continued</a:t>
            </a:r>
            <a:r>
              <a:rPr lang="en-GB" dirty="0">
                <a:cs typeface="MS Gothic" pitchFamily="49" charset="-128"/>
              </a:rPr>
              <a:t>)</a:t>
            </a:r>
            <a:endParaRPr lang="en-US" dirty="0">
              <a:cs typeface="MS Gothic" pitchFamily="49" charset="-128"/>
            </a:endParaRPr>
          </a:p>
        </p:txBody>
      </p:sp>
      <p:sp>
        <p:nvSpPr>
          <p:cNvPr id="73730" name="Text Placeholder 7"/>
          <p:cNvSpPr>
            <a:spLocks noGrp="1"/>
          </p:cNvSpPr>
          <p:nvPr>
            <p:ph idx="1"/>
          </p:nvPr>
        </p:nvSpPr>
        <p:spPr/>
        <p:txBody>
          <a:bodyPr/>
          <a:lstStyle/>
          <a:p>
            <a:pPr eaLnBrk="1" hangingPunct="1"/>
            <a:r>
              <a:rPr lang="en-GB" dirty="0">
                <a:solidFill>
                  <a:srgbClr val="800000"/>
                </a:solidFill>
                <a:cs typeface="MS Gothic" pitchFamily="49" charset="-128"/>
              </a:rPr>
              <a:t>PCI Express (PCIe) </a:t>
            </a:r>
            <a:r>
              <a:rPr lang="en-GB" dirty="0">
                <a:cs typeface="MS Gothic" pitchFamily="49" charset="-128"/>
              </a:rPr>
              <a:t>interface developed to replace PCI</a:t>
            </a:r>
            <a:endParaRPr lang="en-US" dirty="0">
              <a:cs typeface="MS Gothic" pitchFamily="49" charset="-128"/>
            </a:endParaRPr>
          </a:p>
          <a:p>
            <a:pPr lvl="1" eaLnBrk="1" hangingPunct="1"/>
            <a:r>
              <a:rPr lang="en-GB" dirty="0">
                <a:cs typeface="MS Gothic" pitchFamily="49" charset="-128"/>
              </a:rPr>
              <a:t>Also replaced AGP</a:t>
            </a:r>
            <a:endParaRPr lang="en-US" dirty="0">
              <a:cs typeface="MS Gothic" pitchFamily="49" charset="-128"/>
            </a:endParaRPr>
          </a:p>
        </p:txBody>
      </p:sp>
      <p:sp>
        <p:nvSpPr>
          <p:cNvPr id="73731" name="Text Box 2"/>
          <p:cNvSpPr txBox="1">
            <a:spLocks noChangeArrowheads="1"/>
          </p:cNvSpPr>
          <p:nvPr/>
        </p:nvSpPr>
        <p:spPr bwMode="auto">
          <a:xfrm>
            <a:off x="457200" y="1295400"/>
            <a:ext cx="8229600" cy="430213"/>
          </a:xfrm>
          <a:prstGeom prst="rect">
            <a:avLst/>
          </a:prstGeom>
          <a:noFill/>
          <a:ln w="9525">
            <a:noFill/>
            <a:round/>
            <a:headEnd/>
            <a:tailEnd/>
          </a:ln>
        </p:spPr>
        <p:txBody>
          <a:bodyPr>
            <a:prstTxWarp prst="textNoShape">
              <a:avLst/>
            </a:prstTxWarp>
            <a:spAutoFit/>
          </a:bodyPr>
          <a:lstStyle/>
          <a:p>
            <a:pPr marL="336550" indent="-336550">
              <a:lnSpc>
                <a:spcPct val="100000"/>
              </a:lnSpc>
              <a:spcBef>
                <a:spcPts val="650"/>
              </a:spcBef>
              <a:buFont typeface="Verdana" pitchFamily="-1" charset="0"/>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pPr>
            <a:endParaRPr lang="en-US" sz="2200" dirty="0">
              <a:solidFill>
                <a:srgbClr val="006600"/>
              </a:solidFill>
              <a:latin typeface="Verdana" pitchFamily="-1" charset="0"/>
            </a:endParaRPr>
          </a:p>
        </p:txBody>
      </p:sp>
      <p:sp>
        <p:nvSpPr>
          <p:cNvPr id="8" name="TextBox 7"/>
          <p:cNvSpPr txBox="1"/>
          <p:nvPr/>
        </p:nvSpPr>
        <p:spPr>
          <a:xfrm>
            <a:off x="1759440" y="5421868"/>
            <a:ext cx="5622052" cy="369332"/>
          </a:xfrm>
          <a:prstGeom prst="rect">
            <a:avLst/>
          </a:prstGeom>
          <a:noFill/>
        </p:spPr>
        <p:txBody>
          <a:bodyPr wrap="none" rtlCol="0">
            <a:spAutoFit/>
          </a:bodyPr>
          <a:lstStyle/>
          <a:p>
            <a:pPr>
              <a:lnSpc>
                <a:spcPct val="100000"/>
              </a:lnSpc>
            </a:pPr>
            <a:r>
              <a:rPr lang="en-US" dirty="0">
                <a:solidFill>
                  <a:schemeClr val="tx1"/>
                </a:solidFill>
              </a:rPr>
              <a:t>Figure 19.34  PCIe video card connected in PCIe slot</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048507" y="2983468"/>
            <a:ext cx="3046987" cy="2275367"/>
          </a:xfrm>
          <a:prstGeom prst="rect">
            <a:avLst/>
          </a:prstGeom>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4"/>
          <p:cNvSpPr>
            <a:spLocks noGrp="1"/>
          </p:cNvSpPr>
          <p:nvPr>
            <p:ph type="title"/>
          </p:nvPr>
        </p:nvSpPr>
        <p:spPr/>
        <p:txBody>
          <a:bodyPr/>
          <a:lstStyle/>
          <a:p>
            <a:pPr eaLnBrk="1" hangingPunct="1"/>
            <a:r>
              <a:rPr lang="en-GB" dirty="0">
                <a:cs typeface="MS Gothic" pitchFamily="49" charset="-128"/>
              </a:rPr>
              <a:t>CRT Monitors </a:t>
            </a:r>
            <a:endParaRPr lang="en-US" dirty="0">
              <a:cs typeface="MS Gothic" pitchFamily="49" charset="-128"/>
            </a:endParaRPr>
          </a:p>
        </p:txBody>
      </p:sp>
      <p:sp>
        <p:nvSpPr>
          <p:cNvPr id="6147" name="Text Placeholder 5"/>
          <p:cNvSpPr>
            <a:spLocks noGrp="1"/>
          </p:cNvSpPr>
          <p:nvPr>
            <p:ph idx="1"/>
          </p:nvPr>
        </p:nvSpPr>
        <p:spPr/>
        <p:txBody>
          <a:bodyPr/>
          <a:lstStyle/>
          <a:p>
            <a:pPr eaLnBrk="1" hangingPunct="1"/>
            <a:r>
              <a:rPr lang="en-GB" dirty="0">
                <a:cs typeface="MS Gothic" pitchFamily="49" charset="-128"/>
              </a:rPr>
              <a:t>All CRT monitors have a cathode ray tube (CRT), which is a vacuum tube.</a:t>
            </a:r>
          </a:p>
          <a:p>
            <a:pPr eaLnBrk="1" hangingPunct="1"/>
            <a:r>
              <a:rPr lang="en-GB" dirty="0">
                <a:cs typeface="MS Gothic" pitchFamily="49" charset="-128"/>
              </a:rPr>
              <a:t>One end of this tube is a slender cylinder that consists of three electron guns.</a:t>
            </a:r>
          </a:p>
          <a:p>
            <a:pPr eaLnBrk="1" hangingPunct="1"/>
            <a:r>
              <a:rPr lang="en-GB" dirty="0">
                <a:cs typeface="MS Gothic" pitchFamily="49" charset="-128"/>
              </a:rPr>
              <a:t>The wide end of the CRT is the display screen.</a:t>
            </a:r>
          </a:p>
          <a:p>
            <a:pPr eaLnBrk="1" hangingPunct="1"/>
            <a:endParaRPr lang="en-US" dirty="0">
              <a:cs typeface="MS Gothic" pitchFamily="49" charset="-128"/>
            </a:endParaRP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4"/>
          <p:cNvSpPr>
            <a:spLocks noGrp="1"/>
          </p:cNvSpPr>
          <p:nvPr>
            <p:ph type="title"/>
          </p:nvPr>
        </p:nvSpPr>
        <p:spPr/>
        <p:txBody>
          <a:bodyPr/>
          <a:lstStyle/>
          <a:p>
            <a:r>
              <a:rPr lang="en-GB" dirty="0"/>
              <a:t>Graphics Processor</a:t>
            </a:r>
            <a:endParaRPr lang="en-US" dirty="0"/>
          </a:p>
        </p:txBody>
      </p:sp>
      <p:sp>
        <p:nvSpPr>
          <p:cNvPr id="74755" name="Text Placeholder 5"/>
          <p:cNvSpPr>
            <a:spLocks noGrp="1"/>
          </p:cNvSpPr>
          <p:nvPr>
            <p:ph idx="1"/>
          </p:nvPr>
        </p:nvSpPr>
        <p:spPr/>
        <p:txBody>
          <a:bodyPr/>
          <a:lstStyle/>
          <a:p>
            <a:r>
              <a:rPr lang="en-GB" dirty="0">
                <a:solidFill>
                  <a:schemeClr val="tx1"/>
                </a:solidFill>
              </a:rPr>
              <a:t>A</a:t>
            </a:r>
            <a:r>
              <a:rPr lang="en-GB" dirty="0">
                <a:solidFill>
                  <a:srgbClr val="C00000"/>
                </a:solidFill>
              </a:rPr>
              <a:t> graphics</a:t>
            </a:r>
            <a:r>
              <a:rPr lang="en-GB" dirty="0">
                <a:solidFill>
                  <a:srgbClr val="800000"/>
                </a:solidFill>
              </a:rPr>
              <a:t> </a:t>
            </a:r>
            <a:r>
              <a:rPr lang="en-GB" dirty="0">
                <a:solidFill>
                  <a:srgbClr val="C00000"/>
                </a:solidFill>
              </a:rPr>
              <a:t>processing unit (GPU) </a:t>
            </a:r>
            <a:r>
              <a:rPr lang="en-GB" dirty="0">
                <a:solidFill>
                  <a:schemeClr val="tx1"/>
                </a:solidFill>
              </a:rPr>
              <a:t>is a device </a:t>
            </a:r>
            <a:r>
              <a:rPr lang="en-GB" dirty="0"/>
              <a:t>that processes video. </a:t>
            </a:r>
            <a:endParaRPr lang="en-GB" dirty="0">
              <a:solidFill>
                <a:srgbClr val="C00000"/>
              </a:solidFill>
            </a:endParaRPr>
          </a:p>
          <a:p>
            <a:r>
              <a:rPr lang="en-GB" dirty="0"/>
              <a:t>Most GPUs found on video cards are made by:</a:t>
            </a:r>
            <a:endParaRPr lang="en-US" dirty="0"/>
          </a:p>
          <a:p>
            <a:pPr lvl="1"/>
            <a:r>
              <a:rPr lang="en-GB" dirty="0"/>
              <a:t>NVIDIA</a:t>
            </a:r>
            <a:endParaRPr lang="en-US" dirty="0"/>
          </a:p>
          <a:p>
            <a:pPr lvl="1"/>
            <a:r>
              <a:rPr lang="en-GB" dirty="0"/>
              <a:t>AMD</a:t>
            </a:r>
          </a:p>
          <a:p>
            <a:pPr lvl="1"/>
            <a:r>
              <a:rPr lang="en-GB" dirty="0"/>
              <a:t>Intel</a:t>
            </a:r>
          </a:p>
          <a:p>
            <a:r>
              <a:rPr lang="en-US" dirty="0"/>
              <a:t>Choice of graphics processor is the single most important decision in buying a video card.</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3"/>
          <p:cNvSpPr>
            <a:spLocks noGrp="1"/>
          </p:cNvSpPr>
          <p:nvPr>
            <p:ph type="title"/>
          </p:nvPr>
        </p:nvSpPr>
        <p:spPr/>
        <p:txBody>
          <a:bodyPr/>
          <a:lstStyle/>
          <a:p>
            <a:pPr eaLnBrk="1" hangingPunct="1"/>
            <a:r>
              <a:rPr lang="en-GB" dirty="0">
                <a:cs typeface="MS Gothic" pitchFamily="49" charset="-128"/>
              </a:rPr>
              <a:t>Video Memory</a:t>
            </a:r>
            <a:endParaRPr lang="en-US" dirty="0">
              <a:cs typeface="MS Gothic" pitchFamily="49" charset="-128"/>
            </a:endParaRPr>
          </a:p>
        </p:txBody>
      </p:sp>
      <p:sp>
        <p:nvSpPr>
          <p:cNvPr id="77827" name="Text Placeholder 4"/>
          <p:cNvSpPr>
            <a:spLocks noGrp="1"/>
          </p:cNvSpPr>
          <p:nvPr>
            <p:ph idx="1"/>
          </p:nvPr>
        </p:nvSpPr>
        <p:spPr/>
        <p:txBody>
          <a:bodyPr>
            <a:normAutofit lnSpcReduction="10000"/>
          </a:bodyPr>
          <a:lstStyle/>
          <a:p>
            <a:pPr eaLnBrk="1" hangingPunct="1"/>
            <a:r>
              <a:rPr lang="en-GB" dirty="0">
                <a:cs typeface="MS Gothic" pitchFamily="49" charset="-128"/>
              </a:rPr>
              <a:t>Video RAM constantly updates to reflect every change that takes place on screen.</a:t>
            </a:r>
          </a:p>
          <a:p>
            <a:pPr eaLnBrk="1" hangingPunct="1"/>
            <a:r>
              <a:rPr lang="en-GB" dirty="0">
                <a:cs typeface="MS Gothic" pitchFamily="49" charset="-128"/>
              </a:rPr>
              <a:t>Three bottlenecks:</a:t>
            </a:r>
            <a:endParaRPr lang="en-US" dirty="0">
              <a:cs typeface="MS Gothic" pitchFamily="49" charset="-128"/>
            </a:endParaRPr>
          </a:p>
          <a:p>
            <a:pPr lvl="1" eaLnBrk="1" hangingPunct="1"/>
            <a:r>
              <a:rPr lang="en-GB" dirty="0">
                <a:cs typeface="MS Gothic" pitchFamily="49" charset="-128"/>
              </a:rPr>
              <a:t>Data throughput speed</a:t>
            </a:r>
            <a:endParaRPr lang="en-US" dirty="0">
              <a:cs typeface="MS Gothic" pitchFamily="49" charset="-128"/>
            </a:endParaRPr>
          </a:p>
          <a:p>
            <a:pPr lvl="1" eaLnBrk="1" hangingPunct="1"/>
            <a:r>
              <a:rPr lang="en-GB" dirty="0">
                <a:cs typeface="MS Gothic" pitchFamily="49" charset="-128"/>
              </a:rPr>
              <a:t>Access speed</a:t>
            </a:r>
            <a:endParaRPr lang="en-US" dirty="0">
              <a:cs typeface="MS Gothic" pitchFamily="49" charset="-128"/>
            </a:endParaRPr>
          </a:p>
          <a:p>
            <a:pPr lvl="1" eaLnBrk="1" hangingPunct="1"/>
            <a:r>
              <a:rPr lang="en-GB" dirty="0">
                <a:cs typeface="MS Gothic" pitchFamily="49" charset="-128"/>
              </a:rPr>
              <a:t>Simple capacity</a:t>
            </a:r>
            <a:endParaRPr lang="en-GB" sz="2600" dirty="0">
              <a:cs typeface="MS Gothic" pitchFamily="49" charset="-128"/>
            </a:endParaRPr>
          </a:p>
          <a:p>
            <a:pPr eaLnBrk="1" hangingPunct="1"/>
            <a:r>
              <a:rPr lang="en-GB" dirty="0">
                <a:cs typeface="MS Gothic" pitchFamily="49" charset="-128"/>
              </a:rPr>
              <a:t>Overcome bottlenecks in three ways:</a:t>
            </a:r>
            <a:endParaRPr lang="en-US" dirty="0">
              <a:cs typeface="MS Gothic" pitchFamily="49" charset="-128"/>
            </a:endParaRPr>
          </a:p>
          <a:p>
            <a:pPr lvl="1" eaLnBrk="1" hangingPunct="1"/>
            <a:r>
              <a:rPr lang="en-GB" dirty="0">
                <a:cs typeface="MS Gothic" pitchFamily="49" charset="-128"/>
              </a:rPr>
              <a:t>Wider bus between video RAM and video processor</a:t>
            </a:r>
            <a:endParaRPr lang="en-US" dirty="0">
              <a:cs typeface="MS Gothic" pitchFamily="49" charset="-128"/>
            </a:endParaRPr>
          </a:p>
          <a:p>
            <a:pPr lvl="1" eaLnBrk="1" hangingPunct="1"/>
            <a:r>
              <a:rPr lang="en-GB" dirty="0">
                <a:cs typeface="MS Gothic" pitchFamily="49" charset="-128"/>
              </a:rPr>
              <a:t>Specialized super-fast RAM</a:t>
            </a:r>
            <a:endParaRPr lang="en-US" dirty="0">
              <a:cs typeface="MS Gothic" pitchFamily="49" charset="-128"/>
            </a:endParaRPr>
          </a:p>
          <a:p>
            <a:pPr lvl="1" eaLnBrk="1" hangingPunct="1"/>
            <a:r>
              <a:rPr lang="en-GB" dirty="0">
                <a:cs typeface="MS Gothic" pitchFamily="49" charset="-128"/>
              </a:rPr>
              <a:t>More RAM</a:t>
            </a:r>
            <a:endParaRPr lang="en-US" dirty="0">
              <a:cs typeface="MS Gothic" pitchFamily="49" charset="-128"/>
            </a:endParaRP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Title 4"/>
          <p:cNvSpPr>
            <a:spLocks noGrp="1"/>
          </p:cNvSpPr>
          <p:nvPr>
            <p:ph type="title"/>
          </p:nvPr>
        </p:nvSpPr>
        <p:spPr/>
        <p:txBody>
          <a:bodyPr/>
          <a:lstStyle/>
          <a:p>
            <a:pPr eaLnBrk="1" hangingPunct="1"/>
            <a:r>
              <a:rPr lang="en-GB" dirty="0">
                <a:cs typeface="MS Gothic" pitchFamily="49" charset="-128"/>
              </a:rPr>
              <a:t>Video Memory (</a:t>
            </a:r>
            <a:r>
              <a:rPr lang="en-GB" i="1" dirty="0">
                <a:cs typeface="MS Gothic" pitchFamily="49" charset="-128"/>
              </a:rPr>
              <a:t>continued</a:t>
            </a:r>
            <a:r>
              <a:rPr lang="en-GB" dirty="0">
                <a:cs typeface="MS Gothic" pitchFamily="49" charset="-128"/>
              </a:rPr>
              <a:t>)</a:t>
            </a:r>
            <a:endParaRPr lang="en-US" dirty="0">
              <a:cs typeface="MS Gothic" pitchFamily="49" charset="-128"/>
            </a:endParaRPr>
          </a:p>
        </p:txBody>
      </p:sp>
      <p:sp>
        <p:nvSpPr>
          <p:cNvPr id="78852" name="TextBox 4"/>
          <p:cNvSpPr txBox="1">
            <a:spLocks noChangeArrowheads="1"/>
          </p:cNvSpPr>
          <p:nvPr/>
        </p:nvSpPr>
        <p:spPr bwMode="auto">
          <a:xfrm>
            <a:off x="1111464" y="5269468"/>
            <a:ext cx="6917278" cy="369332"/>
          </a:xfrm>
          <a:prstGeom prst="rect">
            <a:avLst/>
          </a:prstGeom>
          <a:noFill/>
          <a:ln w="9525">
            <a:noFill/>
            <a:miter lim="800000"/>
            <a:headEnd/>
            <a:tailEnd/>
          </a:ln>
        </p:spPr>
        <p:txBody>
          <a:bodyPr wrap="none">
            <a:prstTxWarp prst="textNoShape">
              <a:avLst/>
            </a:prstTxWarp>
            <a:spAutoFit/>
          </a:bodyPr>
          <a:lstStyle/>
          <a:p>
            <a:pPr>
              <a:lnSpc>
                <a:spcPct val="100000"/>
              </a:lnSpc>
            </a:pPr>
            <a:r>
              <a:rPr lang="en-US" dirty="0">
                <a:solidFill>
                  <a:schemeClr val="tx1"/>
                </a:solidFill>
              </a:rPr>
              <a:t>Figure 19.36  Wide path between video processor and video RAM</a:t>
            </a:r>
          </a:p>
        </p:txBody>
      </p:sp>
      <p:pic>
        <p:nvPicPr>
          <p:cNvPr id="78853" name="Content Placeholder 5"/>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899186" y="1981200"/>
            <a:ext cx="3345628" cy="296227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p:nvPr>
        </p:nvSpPr>
        <p:spPr/>
        <p:txBody>
          <a:bodyPr/>
          <a:lstStyle/>
          <a:p>
            <a:r>
              <a:rPr lang="en-US" dirty="0"/>
              <a:t>Integrated GPUs</a:t>
            </a:r>
          </a:p>
        </p:txBody>
      </p:sp>
      <p:sp>
        <p:nvSpPr>
          <p:cNvPr id="81923" name="Content Placeholder 2"/>
          <p:cNvSpPr>
            <a:spLocks noGrp="1"/>
          </p:cNvSpPr>
          <p:nvPr>
            <p:ph idx="1"/>
          </p:nvPr>
        </p:nvSpPr>
        <p:spPr/>
        <p:txBody>
          <a:bodyPr/>
          <a:lstStyle/>
          <a:p>
            <a:r>
              <a:rPr lang="en-US" dirty="0"/>
              <a:t>A lot of current motherboards have or can support </a:t>
            </a:r>
            <a:r>
              <a:rPr lang="en-US" dirty="0">
                <a:solidFill>
                  <a:srgbClr val="C00000"/>
                </a:solidFill>
              </a:rPr>
              <a:t>integrated GPUs</a:t>
            </a:r>
            <a:r>
              <a:rPr lang="en-US" dirty="0"/>
              <a:t>.</a:t>
            </a:r>
          </a:p>
          <a:p>
            <a:pPr lvl="1"/>
            <a:r>
              <a:rPr lang="en-US" dirty="0"/>
              <a:t>Motherboard GPU can be a separate chip attached to the motherboard, or it can be built into the Northbridge chip.</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p:nvPr>
        </p:nvSpPr>
        <p:spPr/>
        <p:txBody>
          <a:bodyPr/>
          <a:lstStyle/>
          <a:p>
            <a:r>
              <a:rPr lang="en-US" dirty="0"/>
              <a:t>Integrated GPUs (</a:t>
            </a:r>
            <a:r>
              <a:rPr lang="en-US" i="1" dirty="0"/>
              <a:t>continued</a:t>
            </a:r>
            <a:r>
              <a:rPr lang="en-US" dirty="0"/>
              <a:t>)</a:t>
            </a:r>
          </a:p>
        </p:txBody>
      </p:sp>
      <p:sp>
        <p:nvSpPr>
          <p:cNvPr id="81923" name="Content Placeholder 2"/>
          <p:cNvSpPr>
            <a:spLocks noGrp="1"/>
          </p:cNvSpPr>
          <p:nvPr>
            <p:ph idx="1"/>
          </p:nvPr>
        </p:nvSpPr>
        <p:spPr/>
        <p:txBody>
          <a:bodyPr/>
          <a:lstStyle/>
          <a:p>
            <a:r>
              <a:rPr lang="en-US" dirty="0"/>
              <a:t>AMD, Intel, and NVIDIA make CPUs with integrated GPUs that vary in performance and combination.</a:t>
            </a:r>
          </a:p>
          <a:p>
            <a:pPr lvl="1"/>
            <a:r>
              <a:rPr lang="en-US" dirty="0"/>
              <a:t>A single AMD </a:t>
            </a:r>
            <a:r>
              <a:rPr lang="en-US" dirty="0">
                <a:solidFill>
                  <a:srgbClr val="C00000"/>
                </a:solidFill>
              </a:rPr>
              <a:t>Accelerated Processing Unit (APU)</a:t>
            </a:r>
            <a:r>
              <a:rPr lang="en-US" dirty="0"/>
              <a:t> chip integrates:</a:t>
            </a:r>
          </a:p>
          <a:p>
            <a:pPr lvl="2"/>
            <a:r>
              <a:rPr lang="en-US" dirty="0"/>
              <a:t>Two to four CPU cores</a:t>
            </a:r>
          </a:p>
          <a:p>
            <a:pPr lvl="2"/>
            <a:r>
              <a:rPr lang="en-US" dirty="0"/>
              <a:t>A memory controller that supports DDR3 for system memory</a:t>
            </a:r>
          </a:p>
          <a:p>
            <a:pPr lvl="2"/>
            <a:r>
              <a:rPr lang="en-US" dirty="0"/>
              <a:t>Cache memory</a:t>
            </a:r>
          </a:p>
          <a:p>
            <a:pPr lvl="2"/>
            <a:r>
              <a:rPr lang="en-US" dirty="0"/>
              <a:t>A GPU that can handle advanced 3-D graphics</a:t>
            </a:r>
          </a:p>
        </p:txBody>
      </p:sp>
    </p:spTree>
    <p:extLst>
      <p:ext uri="{BB962C8B-B14F-4D97-AF65-F5344CB8AC3E}">
        <p14:creationId xmlns:p14="http://schemas.microsoft.com/office/powerpoint/2010/main" val="267508842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p:cNvSpPr>
            <a:spLocks noGrp="1"/>
          </p:cNvSpPr>
          <p:nvPr>
            <p:ph type="title"/>
          </p:nvPr>
        </p:nvSpPr>
        <p:spPr/>
        <p:txBody>
          <a:bodyPr/>
          <a:lstStyle/>
          <a:p>
            <a:pPr eaLnBrk="1" hangingPunct="1"/>
            <a:r>
              <a:rPr lang="en-US" dirty="0">
                <a:cs typeface="MS Gothic" pitchFamily="49" charset="-128"/>
              </a:rPr>
              <a:t>Connector Types and Associated Cables</a:t>
            </a:r>
          </a:p>
        </p:txBody>
      </p:sp>
      <p:sp>
        <p:nvSpPr>
          <p:cNvPr id="83971" name="Content Placeholder 2"/>
          <p:cNvSpPr>
            <a:spLocks noGrp="1"/>
          </p:cNvSpPr>
          <p:nvPr>
            <p:ph idx="1"/>
          </p:nvPr>
        </p:nvSpPr>
        <p:spPr/>
        <p:txBody>
          <a:bodyPr/>
          <a:lstStyle/>
          <a:p>
            <a:pPr eaLnBrk="1" hangingPunct="1"/>
            <a:r>
              <a:rPr lang="en-US" dirty="0">
                <a:cs typeface="MS Gothic" pitchFamily="49" charset="-128"/>
              </a:rPr>
              <a:t>Video cards offer a variety of connections.</a:t>
            </a:r>
          </a:p>
          <a:p>
            <a:pPr eaLnBrk="1" hangingPunct="1"/>
            <a:r>
              <a:rPr lang="en-US" dirty="0">
                <a:cs typeface="MS Gothic" pitchFamily="49" charset="-128"/>
              </a:rPr>
              <a:t>Standard connections include:</a:t>
            </a:r>
          </a:p>
          <a:p>
            <a:pPr lvl="1" eaLnBrk="1" hangingPunct="1"/>
            <a:r>
              <a:rPr lang="en-US" dirty="0">
                <a:cs typeface="MS Gothic" pitchFamily="49" charset="-128"/>
              </a:rPr>
              <a:t>VGA</a:t>
            </a:r>
          </a:p>
          <a:p>
            <a:pPr lvl="1" eaLnBrk="1" hangingPunct="1"/>
            <a:r>
              <a:rPr lang="en-US" dirty="0">
                <a:cs typeface="MS Gothic" pitchFamily="49" charset="-128"/>
              </a:rPr>
              <a:t>DVI</a:t>
            </a:r>
          </a:p>
          <a:p>
            <a:pPr lvl="1" eaLnBrk="1" hangingPunct="1"/>
            <a:r>
              <a:rPr lang="en-US" dirty="0">
                <a:cs typeface="MS Gothic" pitchFamily="49" charset="-128"/>
              </a:rPr>
              <a:t>DB-15</a:t>
            </a:r>
          </a:p>
          <a:p>
            <a:pPr lvl="1" eaLnBrk="1" hangingPunct="1"/>
            <a:r>
              <a:rPr lang="en-US" dirty="0">
                <a:cs typeface="MS Gothic" pitchFamily="49" charset="-128"/>
              </a:rPr>
              <a:t>DisplayPort</a:t>
            </a:r>
          </a:p>
          <a:p>
            <a:pPr lvl="1" eaLnBrk="1" hangingPunct="1"/>
            <a:r>
              <a:rPr lang="en-US" dirty="0">
                <a:cs typeface="MS Gothic" pitchFamily="49" charset="-128"/>
              </a:rPr>
              <a:t>Thunderbolt</a:t>
            </a:r>
          </a:p>
          <a:p>
            <a:pPr lvl="1" eaLnBrk="1" hangingPunct="1"/>
            <a:r>
              <a:rPr lang="en-US" dirty="0">
                <a:cs typeface="MS Gothic" pitchFamily="49" charset="-128"/>
              </a:rPr>
              <a:t>HDMI (including Mini- and Micro- variants)</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p:txBody>
          <a:bodyPr/>
          <a:lstStyle/>
          <a:p>
            <a:r>
              <a:rPr lang="en-US" dirty="0"/>
              <a:t>Connector Types and Associated Cables (</a:t>
            </a:r>
            <a:r>
              <a:rPr lang="en-US" i="1" dirty="0"/>
              <a:t>continued</a:t>
            </a:r>
            <a:r>
              <a:rPr lang="en-US" dirty="0"/>
              <a:t>)</a:t>
            </a:r>
          </a:p>
        </p:txBody>
      </p:sp>
      <p:sp>
        <p:nvSpPr>
          <p:cNvPr id="9" name="Content Placeholder 8"/>
          <p:cNvSpPr>
            <a:spLocks noGrp="1"/>
          </p:cNvSpPr>
          <p:nvPr>
            <p:ph idx="1"/>
          </p:nvPr>
        </p:nvSpPr>
        <p:spPr/>
        <p:txBody>
          <a:bodyPr/>
          <a:lstStyle/>
          <a:p>
            <a:r>
              <a:rPr lang="en-US" dirty="0"/>
              <a:t>Video cards offer other connector types for connecting to things like television sets, camcorders, and other multimedia devices: </a:t>
            </a:r>
          </a:p>
          <a:p>
            <a:pPr lvl="1"/>
            <a:r>
              <a:rPr lang="en-US" dirty="0"/>
              <a:t>RCA</a:t>
            </a:r>
          </a:p>
          <a:p>
            <a:pPr lvl="1"/>
            <a:r>
              <a:rPr lang="en-US" dirty="0"/>
              <a:t>BNC</a:t>
            </a:r>
          </a:p>
          <a:p>
            <a:pPr lvl="1"/>
            <a:r>
              <a:rPr lang="en-US" dirty="0"/>
              <a:t>Mini-DIN</a:t>
            </a:r>
          </a:p>
        </p:txBody>
      </p:sp>
      <p:sp>
        <p:nvSpPr>
          <p:cNvPr id="84995" name="TextBox 4"/>
          <p:cNvSpPr txBox="1">
            <a:spLocks noChangeArrowheads="1"/>
          </p:cNvSpPr>
          <p:nvPr/>
        </p:nvSpPr>
        <p:spPr bwMode="auto">
          <a:xfrm>
            <a:off x="1295400" y="5105400"/>
            <a:ext cx="3048000" cy="923330"/>
          </a:xfrm>
          <a:prstGeom prst="rect">
            <a:avLst/>
          </a:prstGeom>
          <a:noFill/>
          <a:ln w="9525">
            <a:noFill/>
            <a:miter lim="800000"/>
            <a:headEnd/>
            <a:tailEnd/>
          </a:ln>
        </p:spPr>
        <p:txBody>
          <a:bodyPr wrap="square">
            <a:prstTxWarp prst="textNoShape">
              <a:avLst/>
            </a:prstTxWarp>
            <a:spAutoFit/>
          </a:bodyPr>
          <a:lstStyle/>
          <a:p>
            <a:pPr>
              <a:lnSpc>
                <a:spcPct val="100000"/>
              </a:lnSpc>
            </a:pPr>
            <a:r>
              <a:rPr lang="en-US" dirty="0">
                <a:solidFill>
                  <a:schemeClr val="tx1"/>
                </a:solidFill>
              </a:rPr>
              <a:t>Figure 19.37  Video card connectors: VGA, S-video, and DVI-I</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412860" y="4419600"/>
            <a:ext cx="3740540" cy="1828800"/>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9" name="Title 8"/>
          <p:cNvSpPr>
            <a:spLocks noGrp="1"/>
          </p:cNvSpPr>
          <p:nvPr>
            <p:ph type="title"/>
          </p:nvPr>
        </p:nvSpPr>
        <p:spPr/>
        <p:txBody>
          <a:bodyPr/>
          <a:lstStyle/>
          <a:p>
            <a:r>
              <a:rPr lang="en-US" dirty="0"/>
              <a:t>Connector Types and Associated Cables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i="1" dirty="0"/>
          </a:p>
        </p:txBody>
      </p:sp>
      <p:sp>
        <p:nvSpPr>
          <p:cNvPr id="86018" name="Text Placeholder 7"/>
          <p:cNvSpPr>
            <a:spLocks noGrp="1"/>
          </p:cNvSpPr>
          <p:nvPr>
            <p:ph idx="1"/>
          </p:nvPr>
        </p:nvSpPr>
        <p:spPr/>
        <p:txBody>
          <a:bodyPr/>
          <a:lstStyle/>
          <a:p>
            <a:r>
              <a:rPr lang="en-US" dirty="0"/>
              <a:t>For standard monitors</a:t>
            </a:r>
          </a:p>
          <a:p>
            <a:pPr lvl="1"/>
            <a:r>
              <a:rPr lang="en-US" dirty="0"/>
              <a:t>Most DVI connections on video cards these days natively support analog signals.</a:t>
            </a:r>
          </a:p>
          <a:p>
            <a:pPr lvl="1"/>
            <a:r>
              <a:rPr lang="en-US" dirty="0"/>
              <a:t>Apple Mac desktop models use a </a:t>
            </a:r>
            <a:r>
              <a:rPr lang="en-US" dirty="0">
                <a:solidFill>
                  <a:srgbClr val="C00000"/>
                </a:solidFill>
              </a:rPr>
              <a:t>DisplayPort</a:t>
            </a:r>
            <a:r>
              <a:rPr lang="en-US" dirty="0">
                <a:solidFill>
                  <a:srgbClr val="800000"/>
                </a:solidFill>
              </a:rPr>
              <a:t> </a:t>
            </a:r>
            <a:r>
              <a:rPr lang="en-US" dirty="0"/>
              <a:t>connection for the monitor.</a:t>
            </a:r>
          </a:p>
          <a:p>
            <a:pPr lvl="1"/>
            <a:r>
              <a:rPr lang="en-US" dirty="0"/>
              <a:t>More recent Apple offerings use a Thunderbolt connection.</a:t>
            </a:r>
          </a:p>
        </p:txBody>
      </p:sp>
      <p:sp>
        <p:nvSpPr>
          <p:cNvPr id="7" name="TextBox 6"/>
          <p:cNvSpPr txBox="1"/>
          <p:nvPr/>
        </p:nvSpPr>
        <p:spPr>
          <a:xfrm>
            <a:off x="2743200" y="5436022"/>
            <a:ext cx="3262432" cy="507831"/>
          </a:xfrm>
          <a:prstGeom prst="rect">
            <a:avLst/>
          </a:prstGeom>
          <a:noFill/>
        </p:spPr>
        <p:txBody>
          <a:bodyPr wrap="none" rtlCol="0">
            <a:spAutoFit/>
          </a:bodyPr>
          <a:lstStyle/>
          <a:p>
            <a:pPr>
              <a:lnSpc>
                <a:spcPct val="150000"/>
              </a:lnSpc>
            </a:pPr>
            <a:r>
              <a:rPr lang="en-US" dirty="0">
                <a:solidFill>
                  <a:schemeClr val="tx1"/>
                </a:solidFill>
              </a:rPr>
              <a:t>Figure 19.38  DisplayPort jack</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208902" y="4547444"/>
            <a:ext cx="2132587" cy="1777156"/>
          </a:xfrm>
          <a:prstGeom prst="rect">
            <a:avLst/>
          </a:prstGeom>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Connector Types and Associated Cables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dirty="0"/>
          </a:p>
        </p:txBody>
      </p:sp>
      <p:sp>
        <p:nvSpPr>
          <p:cNvPr id="3" name="Content Placeholder 2"/>
          <p:cNvSpPr>
            <a:spLocks noGrp="1"/>
          </p:cNvSpPr>
          <p:nvPr>
            <p:ph idx="1"/>
          </p:nvPr>
        </p:nvSpPr>
        <p:spPr/>
        <p:txBody>
          <a:bodyPr/>
          <a:lstStyle/>
          <a:p>
            <a:r>
              <a:rPr lang="en-US" dirty="0"/>
              <a:t>For multimedia devices</a:t>
            </a:r>
          </a:p>
          <a:p>
            <a:pPr lvl="1"/>
            <a:r>
              <a:rPr lang="en-US" dirty="0">
                <a:solidFill>
                  <a:srgbClr val="C00000"/>
                </a:solidFill>
              </a:rPr>
              <a:t>Composite</a:t>
            </a:r>
            <a:r>
              <a:rPr lang="en-US" dirty="0">
                <a:solidFill>
                  <a:srgbClr val="800000"/>
                </a:solidFill>
              </a:rPr>
              <a:t> </a:t>
            </a:r>
            <a:r>
              <a:rPr lang="en-US" dirty="0"/>
              <a:t>connector provides a video signal through a single cable that plugs into a standard </a:t>
            </a:r>
            <a:r>
              <a:rPr lang="en-US" dirty="0">
                <a:solidFill>
                  <a:srgbClr val="C00000"/>
                </a:solidFill>
              </a:rPr>
              <a:t>RCA</a:t>
            </a:r>
            <a:r>
              <a:rPr lang="en-US" dirty="0">
                <a:solidFill>
                  <a:srgbClr val="800000"/>
                </a:solidFill>
              </a:rPr>
              <a:t> </a:t>
            </a:r>
            <a:r>
              <a:rPr lang="en-US" dirty="0"/>
              <a:t>jack.</a:t>
            </a:r>
          </a:p>
          <a:p>
            <a:pPr lvl="1"/>
            <a:r>
              <a:rPr lang="en-US" dirty="0"/>
              <a:t>A </a:t>
            </a:r>
            <a:r>
              <a:rPr lang="en-US" dirty="0">
                <a:solidFill>
                  <a:srgbClr val="C00000"/>
                </a:solidFill>
              </a:rPr>
              <a:t>component</a:t>
            </a:r>
            <a:r>
              <a:rPr lang="en-US" dirty="0">
                <a:solidFill>
                  <a:srgbClr val="800000"/>
                </a:solidFill>
              </a:rPr>
              <a:t> </a:t>
            </a:r>
            <a:r>
              <a:rPr lang="en-US" dirty="0"/>
              <a:t>adapter provides a split signal, red, green, and blue (RGB). </a:t>
            </a:r>
          </a:p>
          <a:p>
            <a:pPr lvl="1"/>
            <a:r>
              <a:rPr lang="en-US" dirty="0"/>
              <a:t>The best connections for outputting to television are the </a:t>
            </a:r>
            <a:r>
              <a:rPr lang="en-US" dirty="0">
                <a:solidFill>
                  <a:srgbClr val="C00000"/>
                </a:solidFill>
              </a:rPr>
              <a:t>High Definition Multimedia Interface (HDMI)</a:t>
            </a:r>
            <a:r>
              <a:rPr lang="en-US" dirty="0">
                <a:solidFill>
                  <a:srgbClr val="800000"/>
                </a:solidFill>
              </a:rPr>
              <a:t> </a:t>
            </a:r>
            <a:r>
              <a:rPr lang="en-US" dirty="0"/>
              <a:t>connectors.</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p:cNvSpPr>
            <a:spLocks noGrp="1"/>
          </p:cNvSpPr>
          <p:nvPr>
            <p:ph type="title"/>
          </p:nvPr>
        </p:nvSpPr>
        <p:spPr/>
        <p:txBody>
          <a:bodyPr/>
          <a:lstStyle/>
          <a:p>
            <a:r>
              <a:rPr lang="en-US" dirty="0"/>
              <a:t>Connector Types and Associated Cables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i="1" dirty="0"/>
          </a:p>
        </p:txBody>
      </p:sp>
      <p:pic>
        <p:nvPicPr>
          <p:cNvPr id="88068" name="Content Placeholder 3"/>
          <p:cNvPicPr>
            <a:picLocks noGrp="1" noChangeAspect="1"/>
          </p:cNvPicPr>
          <p:nvPr>
            <p:ph idx="4294967295"/>
          </p:nvPr>
        </p:nvPicPr>
        <p:blipFill rotWithShape="1">
          <a:blip r:embed="rId2" cstate="email">
            <a:extLst>
              <a:ext uri="{28A0092B-C50C-407E-A947-70E740481C1C}">
                <a14:useLocalDpi xmlns:a14="http://schemas.microsoft.com/office/drawing/2010/main"/>
              </a:ext>
            </a:extLst>
          </a:blip>
          <a:srcRect t="-10944" b="-31551"/>
          <a:stretch/>
        </p:blipFill>
        <p:spPr>
          <a:xfrm>
            <a:off x="292621" y="1213692"/>
            <a:ext cx="4584179" cy="2596308"/>
          </a:xfrm>
        </p:spPr>
      </p:pic>
      <p:sp>
        <p:nvSpPr>
          <p:cNvPr id="88067" name="TextBox 4"/>
          <p:cNvSpPr txBox="1">
            <a:spLocks noChangeArrowheads="1"/>
          </p:cNvSpPr>
          <p:nvPr/>
        </p:nvSpPr>
        <p:spPr bwMode="auto">
          <a:xfrm>
            <a:off x="597420" y="3468469"/>
            <a:ext cx="4355580" cy="646331"/>
          </a:xfrm>
          <a:prstGeom prst="rect">
            <a:avLst/>
          </a:prstGeom>
          <a:noFill/>
          <a:ln w="9525">
            <a:noFill/>
            <a:miter lim="800000"/>
            <a:headEnd/>
            <a:tailEnd/>
          </a:ln>
        </p:spPr>
        <p:txBody>
          <a:bodyPr wrap="square">
            <a:prstTxWarp prst="textNoShape">
              <a:avLst/>
            </a:prstTxWarp>
            <a:spAutoFit/>
          </a:bodyPr>
          <a:lstStyle/>
          <a:p>
            <a:pPr>
              <a:lnSpc>
                <a:spcPct val="100000"/>
              </a:lnSpc>
            </a:pPr>
            <a:r>
              <a:rPr lang="en-US" dirty="0">
                <a:solidFill>
                  <a:schemeClr val="tx1"/>
                </a:solidFill>
              </a:rPr>
              <a:t>Figure 19.40  S-video and proprietary round connectors</a:t>
            </a:r>
          </a:p>
        </p:txBody>
      </p:sp>
      <p:pic>
        <p:nvPicPr>
          <p:cNvPr id="6" name="Content Placeholder 5"/>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4343400" y="4051713"/>
            <a:ext cx="4527550" cy="1550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7" name="TextBox 4"/>
          <p:cNvSpPr txBox="1">
            <a:spLocks noChangeArrowheads="1"/>
          </p:cNvSpPr>
          <p:nvPr/>
        </p:nvSpPr>
        <p:spPr bwMode="auto">
          <a:xfrm>
            <a:off x="4343401" y="5754469"/>
            <a:ext cx="4557712" cy="646331"/>
          </a:xfrm>
          <a:prstGeom prst="rect">
            <a:avLst/>
          </a:prstGeom>
          <a:noFill/>
          <a:ln w="9525">
            <a:noFill/>
            <a:miter lim="800000"/>
            <a:headEnd/>
            <a:tailEnd/>
          </a:ln>
        </p:spPr>
        <p:txBody>
          <a:bodyPr wrap="square">
            <a:prstTxWarp prst="textNoShape">
              <a:avLst/>
            </a:prstTxWarp>
            <a:spAutoFit/>
          </a:bodyPr>
          <a:lstStyle/>
          <a:p>
            <a:pPr>
              <a:lnSpc>
                <a:spcPct val="100000"/>
              </a:lnSpc>
            </a:pPr>
            <a:r>
              <a:rPr lang="en-US" dirty="0">
                <a:solidFill>
                  <a:schemeClr val="tx1"/>
                </a:solidFill>
              </a:rPr>
              <a:t>Figure 19.41  Composite and component connection options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CRT Monitors (</a:t>
            </a:r>
            <a:r>
              <a:rPr lang="en-GB" i="1" dirty="0"/>
              <a:t>continued</a:t>
            </a:r>
            <a:r>
              <a:rPr lang="en-GB" dirty="0"/>
              <a:t>)</a:t>
            </a:r>
            <a:endParaRPr lang="en-US" dirty="0"/>
          </a:p>
        </p:txBody>
      </p:sp>
      <p:sp>
        <p:nvSpPr>
          <p:cNvPr id="3" name="Content Placeholder 2"/>
          <p:cNvSpPr>
            <a:spLocks noGrp="1"/>
          </p:cNvSpPr>
          <p:nvPr>
            <p:ph idx="1"/>
          </p:nvPr>
        </p:nvSpPr>
        <p:spPr/>
        <p:txBody>
          <a:bodyPr/>
          <a:lstStyle/>
          <a:p>
            <a:r>
              <a:rPr lang="en-GB" dirty="0"/>
              <a:t>Power applied to the electron guns generates a stream of electrons.</a:t>
            </a:r>
          </a:p>
          <a:p>
            <a:pPr lvl="1"/>
            <a:r>
              <a:rPr lang="en-GB" dirty="0"/>
              <a:t>This stream is subjected to a magnetic field generated by a ring of electromagnets called a yoke.</a:t>
            </a:r>
          </a:p>
          <a:p>
            <a:r>
              <a:rPr lang="en-GB" dirty="0"/>
              <a:t>The phosphor coating releases energy as visible light when struck by the electrons.</a:t>
            </a:r>
            <a:endParaRPr lang="en-US" dirty="0"/>
          </a:p>
          <a:p>
            <a:pPr lvl="1"/>
            <a:r>
              <a:rPr lang="en-GB" dirty="0"/>
              <a:t>Persistence </a:t>
            </a:r>
            <a:r>
              <a:rPr lang="en-US" dirty="0"/>
              <a:t>– </a:t>
            </a:r>
            <a:r>
              <a:rPr lang="en-GB" dirty="0"/>
              <a:t>phosphors continue to glow momentarily after being struck.</a:t>
            </a:r>
            <a:endParaRPr 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Connector Types and Associated Cables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dirty="0"/>
          </a:p>
        </p:txBody>
      </p:sp>
      <p:sp>
        <p:nvSpPr>
          <p:cNvPr id="3" name="Content Placeholder 2"/>
          <p:cNvSpPr>
            <a:spLocks noGrp="1"/>
          </p:cNvSpPr>
          <p:nvPr>
            <p:ph idx="1"/>
          </p:nvPr>
        </p:nvSpPr>
        <p:spPr/>
        <p:txBody>
          <a:bodyPr/>
          <a:lstStyle/>
          <a:p>
            <a:r>
              <a:rPr lang="en-US" dirty="0"/>
              <a:t>Adapters and converters</a:t>
            </a:r>
          </a:p>
          <a:p>
            <a:pPr lvl="1"/>
            <a:r>
              <a:rPr lang="en-US" dirty="0"/>
              <a:t>Manufacturers provide many converters</a:t>
            </a:r>
          </a:p>
          <a:p>
            <a:pPr lvl="2"/>
            <a:r>
              <a:rPr lang="en-US" dirty="0"/>
              <a:t>DVI to HDMI</a:t>
            </a:r>
          </a:p>
          <a:p>
            <a:pPr lvl="2"/>
            <a:r>
              <a:rPr lang="en-US" dirty="0"/>
              <a:t>Thunderbolt to DVI</a:t>
            </a:r>
          </a:p>
          <a:p>
            <a:pPr lvl="2"/>
            <a:r>
              <a:rPr lang="en-US" dirty="0"/>
              <a:t>HDMI to VGA</a:t>
            </a:r>
          </a:p>
          <a:p>
            <a:pPr lvl="2"/>
            <a:r>
              <a:rPr lang="en-US" dirty="0"/>
              <a:t>DisplayPort to DVI</a:t>
            </a:r>
          </a:p>
          <a:p>
            <a:pPr lvl="2"/>
            <a:r>
              <a:rPr lang="en-US" dirty="0"/>
              <a:t>DisplayPort to HDMI</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1"/>
          <p:cNvSpPr>
            <a:spLocks noGrp="1"/>
          </p:cNvSpPr>
          <p:nvPr>
            <p:ph type="title"/>
          </p:nvPr>
        </p:nvSpPr>
        <p:spPr/>
        <p:txBody>
          <a:bodyPr/>
          <a:lstStyle/>
          <a:p>
            <a:r>
              <a:rPr lang="en-US" dirty="0"/>
              <a:t>Installing and Configuring Video</a:t>
            </a:r>
          </a:p>
        </p:txBody>
      </p:sp>
      <p:sp>
        <p:nvSpPr>
          <p:cNvPr id="93187" name="Content Placeholder 2"/>
          <p:cNvSpPr>
            <a:spLocks noGrp="1"/>
          </p:cNvSpPr>
          <p:nvPr>
            <p:ph idx="1"/>
          </p:nvPr>
        </p:nvSpPr>
        <p:spPr/>
        <p:txBody>
          <a:bodyPr/>
          <a:lstStyle/>
          <a:p>
            <a:r>
              <a:rPr lang="en-US" dirty="0"/>
              <a:t>Once you’ve decided on the features and price for a new video card, you need to install them into your system.</a:t>
            </a:r>
          </a:p>
          <a:p>
            <a:r>
              <a:rPr lang="en-US" dirty="0"/>
              <a:t>Possible physical installation issues:</a:t>
            </a:r>
          </a:p>
          <a:p>
            <a:pPr lvl="1"/>
            <a:r>
              <a:rPr lang="en-US" dirty="0"/>
              <a:t>Long cards, proximity of the nearest expansion card, and presence of power connectors</a:t>
            </a:r>
          </a:p>
          <a:p>
            <a:r>
              <a:rPr lang="en-US" dirty="0"/>
              <a:t>Additional considerations:</a:t>
            </a:r>
          </a:p>
          <a:p>
            <a:pPr lvl="1"/>
            <a:r>
              <a:rPr lang="en-US" dirty="0"/>
              <a:t>Be aware of airflow around the video card.</a:t>
            </a:r>
          </a:p>
          <a:p>
            <a:pPr lvl="1"/>
            <a:r>
              <a:rPr lang="en-US" dirty="0"/>
              <a:t>Mid-range to high-end video cards require at least one additional PCI power connector.</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6"/>
          <p:cNvSpPr>
            <a:spLocks noGrp="1"/>
          </p:cNvSpPr>
          <p:nvPr>
            <p:ph type="title"/>
          </p:nvPr>
        </p:nvSpPr>
        <p:spPr/>
        <p:txBody>
          <a:bodyPr/>
          <a:lstStyle/>
          <a:p>
            <a:pPr eaLnBrk="1" hangingPunct="1"/>
            <a:r>
              <a:rPr lang="en-GB" dirty="0">
                <a:cs typeface="MS Gothic" pitchFamily="49" charset="-128"/>
              </a:rPr>
              <a:t>Software</a:t>
            </a:r>
            <a:endParaRPr lang="en-US" dirty="0">
              <a:cs typeface="MS Gothic" pitchFamily="49" charset="-128"/>
            </a:endParaRPr>
          </a:p>
        </p:txBody>
      </p:sp>
      <p:sp>
        <p:nvSpPr>
          <p:cNvPr id="95235" name="Text Placeholder 7"/>
          <p:cNvSpPr>
            <a:spLocks noGrp="1"/>
          </p:cNvSpPr>
          <p:nvPr>
            <p:ph idx="1"/>
          </p:nvPr>
        </p:nvSpPr>
        <p:spPr/>
        <p:txBody>
          <a:bodyPr/>
          <a:lstStyle/>
          <a:p>
            <a:pPr eaLnBrk="1" hangingPunct="1"/>
            <a:r>
              <a:rPr lang="en-US" dirty="0">
                <a:cs typeface="MS Gothic" pitchFamily="49" charset="-128"/>
              </a:rPr>
              <a:t>Configuring video software is a two-step process:</a:t>
            </a:r>
          </a:p>
          <a:p>
            <a:pPr marL="971550" lvl="1" indent="-514350" eaLnBrk="1" hangingPunct="1">
              <a:buFont typeface="+mj-lt"/>
              <a:buAutoNum type="arabicPeriod"/>
            </a:pPr>
            <a:r>
              <a:rPr lang="en-US" dirty="0">
                <a:cs typeface="MS Gothic" pitchFamily="49" charset="-128"/>
              </a:rPr>
              <a:t>Load drivers for the video card.</a:t>
            </a:r>
          </a:p>
          <a:p>
            <a:pPr marL="971550" lvl="1" indent="-514350" eaLnBrk="1" hangingPunct="1">
              <a:buFont typeface="+mj-lt"/>
              <a:buAutoNum type="arabicPeriod"/>
            </a:pPr>
            <a:r>
              <a:rPr lang="en-US" dirty="0">
                <a:cs typeface="MS Gothic" pitchFamily="49" charset="-128"/>
              </a:rPr>
              <a:t>Open the Control Panel and go to the Display applet (Windows 7/8/8.1/10) or Personalization applet (Windows Vista) to make your  adjustments.</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6"/>
          <p:cNvSpPr>
            <a:spLocks noGrp="1"/>
          </p:cNvSpPr>
          <p:nvPr>
            <p:ph type="title"/>
          </p:nvPr>
        </p:nvSpPr>
        <p:spPr/>
        <p:txBody>
          <a:bodyPr/>
          <a:lstStyle/>
          <a:p>
            <a:pPr eaLnBrk="1" hangingPunct="1"/>
            <a:r>
              <a:rPr lang="en-GB" dirty="0">
                <a:cs typeface="MS Gothic" pitchFamily="49" charset="-128"/>
              </a:rPr>
              <a:t>Software (</a:t>
            </a:r>
            <a:r>
              <a:rPr lang="en-GB" i="1" dirty="0">
                <a:cs typeface="MS Gothic" pitchFamily="49" charset="-128"/>
              </a:rPr>
              <a:t>continued</a:t>
            </a:r>
            <a:r>
              <a:rPr lang="en-GB" dirty="0">
                <a:cs typeface="MS Gothic" pitchFamily="49" charset="-128"/>
              </a:rPr>
              <a:t>)</a:t>
            </a:r>
            <a:endParaRPr lang="en-US" dirty="0">
              <a:cs typeface="MS Gothic" pitchFamily="49" charset="-128"/>
            </a:endParaRPr>
          </a:p>
        </p:txBody>
      </p:sp>
      <p:sp>
        <p:nvSpPr>
          <p:cNvPr id="95235" name="Text Placeholder 7"/>
          <p:cNvSpPr>
            <a:spLocks noGrp="1"/>
          </p:cNvSpPr>
          <p:nvPr>
            <p:ph idx="1"/>
          </p:nvPr>
        </p:nvSpPr>
        <p:spPr/>
        <p:txBody>
          <a:bodyPr/>
          <a:lstStyle/>
          <a:p>
            <a:pPr eaLnBrk="1" hangingPunct="1"/>
            <a:r>
              <a:rPr lang="en-US" dirty="0">
                <a:cs typeface="MS Gothic" pitchFamily="49" charset="-128"/>
              </a:rPr>
              <a:t>Drivers</a:t>
            </a:r>
          </a:p>
          <a:p>
            <a:pPr lvl="1" eaLnBrk="1" hangingPunct="1"/>
            <a:r>
              <a:rPr lang="en-US" dirty="0">
                <a:cs typeface="MS Gothic" pitchFamily="49" charset="-128"/>
              </a:rPr>
              <a:t>Install the driver.</a:t>
            </a:r>
          </a:p>
          <a:p>
            <a:pPr lvl="1" eaLnBrk="1" hangingPunct="1"/>
            <a:r>
              <a:rPr lang="en-US" dirty="0">
                <a:cs typeface="MS Gothic" pitchFamily="49" charset="-128"/>
              </a:rPr>
              <a:t>Make sure the driver is up to date.</a:t>
            </a:r>
          </a:p>
          <a:p>
            <a:pPr lvl="2" eaLnBrk="1" hangingPunct="1"/>
            <a:r>
              <a:rPr lang="en-US" dirty="0">
                <a:cs typeface="MS Gothic" pitchFamily="49" charset="-128"/>
              </a:rPr>
              <a:t>Check the manufacturer’s website.</a:t>
            </a:r>
          </a:p>
        </p:txBody>
      </p:sp>
    </p:spTree>
    <p:extLst>
      <p:ext uri="{BB962C8B-B14F-4D97-AF65-F5344CB8AC3E}">
        <p14:creationId xmlns:p14="http://schemas.microsoft.com/office/powerpoint/2010/main" val="2564089884"/>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itle 1"/>
          <p:cNvSpPr>
            <a:spLocks noGrp="1"/>
          </p:cNvSpPr>
          <p:nvPr>
            <p:ph type="title"/>
          </p:nvPr>
        </p:nvSpPr>
        <p:spPr/>
        <p:txBody>
          <a:bodyPr/>
          <a:lstStyle/>
          <a:p>
            <a:r>
              <a:rPr lang="en-US" dirty="0"/>
              <a:t>Using the Display and Personalization Applets</a:t>
            </a:r>
          </a:p>
        </p:txBody>
      </p:sp>
      <p:sp>
        <p:nvSpPr>
          <p:cNvPr id="96259" name="Content Placeholder 2"/>
          <p:cNvSpPr>
            <a:spLocks noGrp="1"/>
          </p:cNvSpPr>
          <p:nvPr>
            <p:ph idx="1"/>
          </p:nvPr>
        </p:nvSpPr>
        <p:spPr/>
        <p:txBody>
          <a:bodyPr/>
          <a:lstStyle/>
          <a:p>
            <a:r>
              <a:rPr lang="en-US" dirty="0"/>
              <a:t>Configuring display settings:</a:t>
            </a:r>
          </a:p>
          <a:p>
            <a:pPr lvl="1"/>
            <a:r>
              <a:rPr lang="en-US" dirty="0">
                <a:solidFill>
                  <a:srgbClr val="C00000"/>
                </a:solidFill>
              </a:rPr>
              <a:t>Display applet </a:t>
            </a:r>
            <a:r>
              <a:rPr lang="en-US" dirty="0"/>
              <a:t>and </a:t>
            </a:r>
            <a:r>
              <a:rPr lang="en-US" dirty="0">
                <a:solidFill>
                  <a:srgbClr val="C00000"/>
                </a:solidFill>
              </a:rPr>
              <a:t>Personalization applet</a:t>
            </a:r>
          </a:p>
          <a:p>
            <a:pPr lvl="1"/>
            <a:r>
              <a:rPr lang="en-US" dirty="0"/>
              <a:t>These Control Panel applets enable you to make changes that affect many aspects of visual output:</a:t>
            </a:r>
          </a:p>
          <a:p>
            <a:pPr lvl="2"/>
            <a:r>
              <a:rPr lang="en-US" dirty="0"/>
              <a:t>Adjust resolution.</a:t>
            </a:r>
          </a:p>
          <a:p>
            <a:pPr lvl="2"/>
            <a:r>
              <a:rPr lang="en-US" dirty="0"/>
              <a:t>Adjust brightness.</a:t>
            </a:r>
          </a:p>
          <a:p>
            <a:pPr lvl="2"/>
            <a:r>
              <a:rPr lang="en-US" dirty="0"/>
              <a:t>Calibrate color.</a:t>
            </a:r>
          </a:p>
          <a:p>
            <a:pPr lvl="2"/>
            <a:r>
              <a:rPr lang="en-US" dirty="0"/>
              <a:t>Change display settings.</a:t>
            </a:r>
          </a:p>
          <a:p>
            <a:pPr lvl="2"/>
            <a:r>
              <a:rPr lang="en-US" dirty="0"/>
              <a:t>Project to a second screen.</a:t>
            </a:r>
          </a:p>
          <a:p>
            <a:pPr lvl="2"/>
            <a:r>
              <a:rPr lang="en-US" dirty="0"/>
              <a:t>Adjust ClearType text.</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the Display and Personalization Applets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dirty="0"/>
          </a:p>
        </p:txBody>
      </p:sp>
      <p:sp>
        <p:nvSpPr>
          <p:cNvPr id="6" name="TextBox 5"/>
          <p:cNvSpPr txBox="1"/>
          <p:nvPr/>
        </p:nvSpPr>
        <p:spPr>
          <a:xfrm>
            <a:off x="2229051" y="5574268"/>
            <a:ext cx="4685898" cy="369332"/>
          </a:xfrm>
          <a:prstGeom prst="rect">
            <a:avLst/>
          </a:prstGeom>
          <a:noFill/>
        </p:spPr>
        <p:txBody>
          <a:bodyPr wrap="none" rtlCol="0">
            <a:spAutoFit/>
          </a:bodyPr>
          <a:lstStyle/>
          <a:p>
            <a:pPr algn="ctr">
              <a:lnSpc>
                <a:spcPct val="100000"/>
              </a:lnSpc>
            </a:pPr>
            <a:r>
              <a:rPr lang="en-US" dirty="0">
                <a:solidFill>
                  <a:schemeClr val="tx1"/>
                </a:solidFill>
              </a:rPr>
              <a:t>Figure 19.46  Display applet in Windows 8.1</a:t>
            </a: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770458" y="1676400"/>
            <a:ext cx="5603084" cy="3690769"/>
          </a:xfrm>
          <a:prstGeom prst="rect">
            <a:avLst/>
          </a:prstGeom>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the Display and Personalization Applets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dirty="0"/>
          </a:p>
        </p:txBody>
      </p:sp>
      <p:sp>
        <p:nvSpPr>
          <p:cNvPr id="4" name="TextBox 3"/>
          <p:cNvSpPr txBox="1"/>
          <p:nvPr/>
        </p:nvSpPr>
        <p:spPr>
          <a:xfrm>
            <a:off x="1817148" y="5802868"/>
            <a:ext cx="5506636" cy="369332"/>
          </a:xfrm>
          <a:prstGeom prst="rect">
            <a:avLst/>
          </a:prstGeom>
          <a:noFill/>
        </p:spPr>
        <p:txBody>
          <a:bodyPr wrap="none" rtlCol="0">
            <a:spAutoFit/>
          </a:bodyPr>
          <a:lstStyle/>
          <a:p>
            <a:pPr>
              <a:lnSpc>
                <a:spcPct val="100000"/>
              </a:lnSpc>
            </a:pPr>
            <a:r>
              <a:rPr lang="en-US" dirty="0">
                <a:solidFill>
                  <a:schemeClr val="tx1"/>
                </a:solidFill>
              </a:rPr>
              <a:t>Figure 19.47  Personalization applet in Windows 8.1</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08007" y="1394012"/>
            <a:ext cx="4727986" cy="4222376"/>
          </a:xfrm>
          <a:prstGeom prst="rect">
            <a:avLst/>
          </a:prstGeom>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Title 7"/>
          <p:cNvSpPr>
            <a:spLocks noGrp="1"/>
          </p:cNvSpPr>
          <p:nvPr>
            <p:ph type="title"/>
          </p:nvPr>
        </p:nvSpPr>
        <p:spPr/>
        <p:txBody>
          <a:bodyPr/>
          <a:lstStyle/>
          <a:p>
            <a:pPr eaLnBrk="1" hangingPunct="1"/>
            <a:r>
              <a:rPr lang="en-US" dirty="0"/>
              <a:t>Using the Display and Personalization Applets </a:t>
            </a:r>
            <a:r>
              <a:rPr lang="en-US" dirty="0">
                <a:cs typeface="MS Gothic" pitchFamily="49" charset="-128"/>
              </a:rPr>
              <a:t>(</a:t>
            </a:r>
            <a:r>
              <a:rPr lang="en-US" i="1" dirty="0">
                <a:cs typeface="MS Gothic" pitchFamily="49" charset="-128"/>
              </a:rPr>
              <a:t>continued</a:t>
            </a:r>
            <a:r>
              <a:rPr lang="en-US" dirty="0">
                <a:cs typeface="MS Gothic" pitchFamily="49" charset="-128"/>
              </a:rPr>
              <a:t>)</a:t>
            </a:r>
          </a:p>
        </p:txBody>
      </p:sp>
      <p:sp>
        <p:nvSpPr>
          <p:cNvPr id="108547" name="Text Placeholder 8"/>
          <p:cNvSpPr>
            <a:spLocks noGrp="1"/>
          </p:cNvSpPr>
          <p:nvPr>
            <p:ph idx="1"/>
          </p:nvPr>
        </p:nvSpPr>
        <p:spPr/>
        <p:txBody>
          <a:bodyPr/>
          <a:lstStyle/>
          <a:p>
            <a:pPr eaLnBrk="1" hangingPunct="1"/>
            <a:r>
              <a:rPr lang="en-GB" dirty="0">
                <a:cs typeface="MS Gothic" pitchFamily="49" charset="-128"/>
              </a:rPr>
              <a:t>Screen Saver option goes beyond just displaying a nice image on the screen.</a:t>
            </a:r>
            <a:endParaRPr lang="en-US" dirty="0">
              <a:cs typeface="MS Gothic" pitchFamily="49" charset="-128"/>
            </a:endParaRPr>
          </a:p>
          <a:p>
            <a:pPr lvl="1" eaLnBrk="1" hangingPunct="1"/>
            <a:r>
              <a:rPr lang="en-GB" dirty="0">
                <a:cs typeface="MS Gothic" pitchFamily="49" charset="-128"/>
              </a:rPr>
              <a:t>Can also configure display power management</a:t>
            </a:r>
          </a:p>
        </p:txBody>
      </p:sp>
      <p:sp>
        <p:nvSpPr>
          <p:cNvPr id="7" name="TextBox 6"/>
          <p:cNvSpPr txBox="1"/>
          <p:nvPr/>
        </p:nvSpPr>
        <p:spPr>
          <a:xfrm>
            <a:off x="457200" y="5873818"/>
            <a:ext cx="3048000" cy="646331"/>
          </a:xfrm>
          <a:prstGeom prst="rect">
            <a:avLst/>
          </a:prstGeom>
          <a:noFill/>
        </p:spPr>
        <p:txBody>
          <a:bodyPr wrap="square" rtlCol="0">
            <a:spAutoFit/>
          </a:bodyPr>
          <a:lstStyle/>
          <a:p>
            <a:pPr>
              <a:lnSpc>
                <a:spcPct val="100000"/>
              </a:lnSpc>
            </a:pPr>
            <a:r>
              <a:rPr lang="en-US" dirty="0">
                <a:solidFill>
                  <a:schemeClr val="tx1"/>
                </a:solidFill>
              </a:rPr>
              <a:t>Figure 19.49  Screen Saver Settings in Windows 8.1</a:t>
            </a:r>
          </a:p>
        </p:txBody>
      </p:sp>
      <p:sp>
        <p:nvSpPr>
          <p:cNvPr id="8" name="TextBox 7"/>
          <p:cNvSpPr txBox="1"/>
          <p:nvPr/>
        </p:nvSpPr>
        <p:spPr>
          <a:xfrm>
            <a:off x="3935239" y="5873818"/>
            <a:ext cx="4683346" cy="646331"/>
          </a:xfrm>
          <a:prstGeom prst="rect">
            <a:avLst/>
          </a:prstGeom>
          <a:noFill/>
        </p:spPr>
        <p:txBody>
          <a:bodyPr wrap="square" rtlCol="0">
            <a:spAutoFit/>
          </a:bodyPr>
          <a:lstStyle/>
          <a:p>
            <a:pPr>
              <a:lnSpc>
                <a:spcPct val="100000"/>
              </a:lnSpc>
            </a:pPr>
            <a:r>
              <a:rPr lang="en-US" dirty="0">
                <a:solidFill>
                  <a:srgbClr val="000000"/>
                </a:solidFill>
              </a:rPr>
              <a:t>Figure 19.50  Power Options applet in Windows 8.1</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7200" y="2819400"/>
            <a:ext cx="2756979" cy="2978218"/>
          </a:xfrm>
          <a:prstGeom prst="rect">
            <a:avLst/>
          </a:prstGeom>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886200" y="3647911"/>
            <a:ext cx="4739730" cy="2207546"/>
          </a:xfrm>
          <a:prstGeom prst="rect">
            <a:avLst/>
          </a:prstGeom>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the Display and Personalization Applets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dirty="0"/>
          </a:p>
        </p:txBody>
      </p:sp>
      <p:sp>
        <p:nvSpPr>
          <p:cNvPr id="3" name="Content Placeholder 2"/>
          <p:cNvSpPr>
            <a:spLocks noGrp="1"/>
          </p:cNvSpPr>
          <p:nvPr>
            <p:ph idx="1"/>
          </p:nvPr>
        </p:nvSpPr>
        <p:spPr/>
        <p:txBody>
          <a:bodyPr/>
          <a:lstStyle/>
          <a:p>
            <a:r>
              <a:rPr lang="en-US" dirty="0"/>
              <a:t>Multiple monitors</a:t>
            </a:r>
          </a:p>
          <a:p>
            <a:pPr lvl="1"/>
            <a:r>
              <a:rPr lang="en-US" dirty="0"/>
              <a:t>Display applet enables you to modify how multiple monitors function.</a:t>
            </a:r>
          </a:p>
          <a:p>
            <a:pPr lvl="1"/>
            <a:r>
              <a:rPr lang="en-US" dirty="0"/>
              <a:t>There are two ways to set up multiple monitors:</a:t>
            </a:r>
          </a:p>
          <a:p>
            <a:pPr lvl="2"/>
            <a:r>
              <a:rPr lang="en-US" dirty="0"/>
              <a:t>Plug in two or more video cards.</a:t>
            </a:r>
          </a:p>
          <a:p>
            <a:pPr lvl="2"/>
            <a:r>
              <a:rPr lang="en-US" dirty="0"/>
              <a:t>Use a single video card that supports multiple monitors.</a:t>
            </a:r>
          </a:p>
          <a:p>
            <a:pPr lvl="1"/>
            <a:r>
              <a:rPr lang="en-US" dirty="0"/>
              <a:t>Under Advanced Settings, the Adapter tab gives detailed information about the video card, including:</a:t>
            </a:r>
          </a:p>
          <a:p>
            <a:pPr lvl="2"/>
            <a:r>
              <a:rPr lang="en-US" dirty="0"/>
              <a:t>The amount of video memory, the graphics processor, and the BIOS information</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the Display and Personalization Applets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dirty="0"/>
          </a:p>
        </p:txBody>
      </p:sp>
      <p:sp>
        <p:nvSpPr>
          <p:cNvPr id="5" name="TextBox 4"/>
          <p:cNvSpPr txBox="1"/>
          <p:nvPr/>
        </p:nvSpPr>
        <p:spPr>
          <a:xfrm>
            <a:off x="381000" y="5096901"/>
            <a:ext cx="4876800" cy="369332"/>
          </a:xfrm>
          <a:prstGeom prst="rect">
            <a:avLst/>
          </a:prstGeom>
          <a:noFill/>
        </p:spPr>
        <p:txBody>
          <a:bodyPr wrap="square" rtlCol="0">
            <a:spAutoFit/>
          </a:bodyPr>
          <a:lstStyle/>
          <a:p>
            <a:pPr>
              <a:lnSpc>
                <a:spcPct val="100000"/>
              </a:lnSpc>
            </a:pPr>
            <a:r>
              <a:rPr lang="en-US" dirty="0">
                <a:solidFill>
                  <a:schemeClr val="tx1"/>
                </a:solidFill>
              </a:rPr>
              <a:t>Figure 19.52  Enabling multiple monitors</a:t>
            </a:r>
          </a:p>
        </p:txBody>
      </p:sp>
      <p:sp>
        <p:nvSpPr>
          <p:cNvPr id="6" name="TextBox 5"/>
          <p:cNvSpPr txBox="1"/>
          <p:nvPr/>
        </p:nvSpPr>
        <p:spPr>
          <a:xfrm>
            <a:off x="5578207" y="5096901"/>
            <a:ext cx="3337193" cy="646331"/>
          </a:xfrm>
          <a:prstGeom prst="rect">
            <a:avLst/>
          </a:prstGeom>
          <a:noFill/>
        </p:spPr>
        <p:txBody>
          <a:bodyPr wrap="square" rtlCol="0">
            <a:spAutoFit/>
          </a:bodyPr>
          <a:lstStyle/>
          <a:p>
            <a:pPr>
              <a:lnSpc>
                <a:spcPct val="100000"/>
              </a:lnSpc>
            </a:pPr>
            <a:r>
              <a:rPr lang="en-US" dirty="0">
                <a:solidFill>
                  <a:srgbClr val="000000"/>
                </a:solidFill>
              </a:rPr>
              <a:t>Figure 19.53  Advanced video settings, Adapter tab</a:t>
            </a: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81000" y="1786962"/>
            <a:ext cx="4876800" cy="3265714"/>
          </a:xfrm>
          <a:prstGeom prst="rect">
            <a:avLst/>
          </a:prstGeom>
        </p:spPr>
      </p:pic>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486400" y="1708585"/>
            <a:ext cx="2945674" cy="3344091"/>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r>
              <a:rPr lang="en-GB" dirty="0">
                <a:cs typeface="MS Gothic" pitchFamily="49" charset="-128"/>
              </a:rPr>
              <a:t>CRT Monitors (</a:t>
            </a:r>
            <a:r>
              <a:rPr lang="en-GB" i="1" dirty="0">
                <a:cs typeface="MS Gothic" pitchFamily="49" charset="-128"/>
              </a:rPr>
              <a:t>continued</a:t>
            </a:r>
            <a:r>
              <a:rPr lang="en-GB" dirty="0">
                <a:cs typeface="MS Gothic" pitchFamily="49" charset="-128"/>
              </a:rPr>
              <a:t>)</a:t>
            </a:r>
            <a:endParaRPr lang="en-US" dirty="0">
              <a:cs typeface="MS Gothic" pitchFamily="49" charset="-128"/>
            </a:endParaRPr>
          </a:p>
        </p:txBody>
      </p:sp>
      <p:pic>
        <p:nvPicPr>
          <p:cNvPr id="8196" name="Content Placeholder 5"/>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2201508" y="1828800"/>
            <a:ext cx="4740985" cy="3452813"/>
          </a:xfrm>
        </p:spPr>
      </p:pic>
      <p:sp>
        <p:nvSpPr>
          <p:cNvPr id="8195" name="TextBox 4"/>
          <p:cNvSpPr txBox="1">
            <a:spLocks noChangeArrowheads="1"/>
          </p:cNvSpPr>
          <p:nvPr/>
        </p:nvSpPr>
        <p:spPr bwMode="auto">
          <a:xfrm>
            <a:off x="2442731" y="5383213"/>
            <a:ext cx="4258538" cy="369332"/>
          </a:xfrm>
          <a:prstGeom prst="rect">
            <a:avLst/>
          </a:prstGeom>
          <a:noFill/>
          <a:ln w="9525">
            <a:noFill/>
            <a:miter lim="800000"/>
            <a:headEnd/>
            <a:tailEnd/>
          </a:ln>
        </p:spPr>
        <p:txBody>
          <a:bodyPr wrap="none">
            <a:prstTxWarp prst="textNoShape">
              <a:avLst/>
            </a:prstTxWarp>
            <a:spAutoFit/>
          </a:bodyPr>
          <a:lstStyle/>
          <a:p>
            <a:pPr>
              <a:lnSpc>
                <a:spcPct val="100000"/>
              </a:lnSpc>
            </a:pPr>
            <a:r>
              <a:rPr lang="en-US" dirty="0">
                <a:solidFill>
                  <a:schemeClr val="tx1"/>
                </a:solidFill>
              </a:rPr>
              <a:t>Figure 19.2  Electron stream in the CRT</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the Display and Personalization Applets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dirty="0"/>
          </a:p>
        </p:txBody>
      </p:sp>
      <p:sp>
        <p:nvSpPr>
          <p:cNvPr id="3" name="Content Placeholder 2"/>
          <p:cNvSpPr>
            <a:spLocks noGrp="1"/>
          </p:cNvSpPr>
          <p:nvPr>
            <p:ph idx="1"/>
          </p:nvPr>
        </p:nvSpPr>
        <p:spPr/>
        <p:txBody>
          <a:bodyPr/>
          <a:lstStyle/>
          <a:p>
            <a:r>
              <a:rPr lang="en-US" dirty="0"/>
              <a:t>Most video cards add their own tab to the Advanced dialog box.</a:t>
            </a:r>
          </a:p>
          <a:p>
            <a:pPr lvl="1"/>
            <a:r>
              <a:rPr lang="en-US" dirty="0"/>
              <a:t>Settings vary by card model and driver version. </a:t>
            </a:r>
          </a:p>
          <a:p>
            <a:pPr lvl="1"/>
            <a:r>
              <a:rPr lang="en-US" dirty="0"/>
              <a:t>Settings you might see include:</a:t>
            </a:r>
          </a:p>
          <a:p>
            <a:pPr lvl="2"/>
            <a:r>
              <a:rPr lang="en-US" dirty="0"/>
              <a:t>Color correction</a:t>
            </a:r>
          </a:p>
          <a:p>
            <a:pPr lvl="2"/>
            <a:r>
              <a:rPr lang="en-US" dirty="0"/>
              <a:t>Rotation</a:t>
            </a:r>
          </a:p>
          <a:p>
            <a:pPr lvl="3"/>
            <a:r>
              <a:rPr lang="en-US" dirty="0"/>
              <a:t>Some LCD monitors can rotate to portrait mode.</a:t>
            </a:r>
          </a:p>
          <a:p>
            <a:pPr lvl="2"/>
            <a:r>
              <a:rPr lang="en-US" dirty="0"/>
              <a:t>Modes</a:t>
            </a:r>
          </a:p>
          <a:p>
            <a:pPr lvl="3"/>
            <a:r>
              <a:rPr lang="en-US" dirty="0"/>
              <a:t>These advanced settings are used to finely tweak the monitor.</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Display Options in Mac OS X</a:t>
            </a:r>
          </a:p>
        </p:txBody>
      </p:sp>
      <p:sp>
        <p:nvSpPr>
          <p:cNvPr id="3" name="Content Placeholder 2"/>
          <p:cNvSpPr>
            <a:spLocks noGrp="1"/>
          </p:cNvSpPr>
          <p:nvPr>
            <p:ph idx="1"/>
          </p:nvPr>
        </p:nvSpPr>
        <p:spPr/>
        <p:txBody>
          <a:bodyPr/>
          <a:lstStyle/>
          <a:p>
            <a:r>
              <a:rPr lang="en-US" dirty="0"/>
              <a:t>Mac OS X</a:t>
            </a:r>
          </a:p>
          <a:p>
            <a:pPr lvl="1"/>
            <a:r>
              <a:rPr lang="en-US" dirty="0"/>
              <a:t>Under System Preferences</a:t>
            </a:r>
          </a:p>
        </p:txBody>
      </p:sp>
      <p:sp>
        <p:nvSpPr>
          <p:cNvPr id="5" name="TextBox 4"/>
          <p:cNvSpPr txBox="1"/>
          <p:nvPr/>
        </p:nvSpPr>
        <p:spPr>
          <a:xfrm>
            <a:off x="990600" y="5196289"/>
            <a:ext cx="2819400" cy="646331"/>
          </a:xfrm>
          <a:prstGeom prst="rect">
            <a:avLst/>
          </a:prstGeom>
          <a:noFill/>
        </p:spPr>
        <p:txBody>
          <a:bodyPr wrap="square" rtlCol="0">
            <a:spAutoFit/>
          </a:bodyPr>
          <a:lstStyle/>
          <a:p>
            <a:pPr>
              <a:lnSpc>
                <a:spcPct val="100000"/>
              </a:lnSpc>
            </a:pPr>
            <a:r>
              <a:rPr lang="en-US" dirty="0">
                <a:solidFill>
                  <a:schemeClr val="tx1"/>
                </a:solidFill>
              </a:rPr>
              <a:t>Figure 19.56  System Preferences in Mac OS X</a:t>
            </a:r>
          </a:p>
        </p:txBody>
      </p:sp>
      <p:pic>
        <p:nvPicPr>
          <p:cNvPr id="9" name="Picture 8"/>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006202" y="2188686"/>
            <a:ext cx="4738766" cy="4329396"/>
          </a:xfrm>
          <a:prstGeom prst="rect">
            <a:avLst/>
          </a:prstGeom>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Display Options in Linux</a:t>
            </a:r>
          </a:p>
        </p:txBody>
      </p:sp>
      <p:sp>
        <p:nvSpPr>
          <p:cNvPr id="3" name="Content Placeholder 2"/>
          <p:cNvSpPr>
            <a:spLocks noGrp="1"/>
          </p:cNvSpPr>
          <p:nvPr>
            <p:ph idx="1"/>
          </p:nvPr>
        </p:nvSpPr>
        <p:spPr/>
        <p:txBody>
          <a:bodyPr/>
          <a:lstStyle/>
          <a:p>
            <a:r>
              <a:rPr lang="en-US" dirty="0"/>
              <a:t>Linux</a:t>
            </a:r>
          </a:p>
          <a:p>
            <a:pPr lvl="1"/>
            <a:r>
              <a:rPr lang="en-US" dirty="0"/>
              <a:t>Under System Settings</a:t>
            </a:r>
          </a:p>
        </p:txBody>
      </p:sp>
      <p:sp>
        <p:nvSpPr>
          <p:cNvPr id="6" name="TextBox 5"/>
          <p:cNvSpPr txBox="1"/>
          <p:nvPr/>
        </p:nvSpPr>
        <p:spPr>
          <a:xfrm>
            <a:off x="1676400" y="5867400"/>
            <a:ext cx="5791200" cy="369332"/>
          </a:xfrm>
          <a:prstGeom prst="rect">
            <a:avLst/>
          </a:prstGeom>
          <a:noFill/>
        </p:spPr>
        <p:txBody>
          <a:bodyPr wrap="square" rtlCol="0">
            <a:spAutoFit/>
          </a:bodyPr>
          <a:lstStyle/>
          <a:p>
            <a:pPr algn="ctr">
              <a:lnSpc>
                <a:spcPct val="100000"/>
              </a:lnSpc>
            </a:pPr>
            <a:r>
              <a:rPr lang="en-US" dirty="0">
                <a:solidFill>
                  <a:srgbClr val="000000"/>
                </a:solidFill>
              </a:rPr>
              <a:t>Figure 19.58  Appearance applet in System Settings</a:t>
            </a:r>
          </a:p>
        </p:txBody>
      </p:sp>
      <p:pic>
        <p:nvPicPr>
          <p:cNvPr id="8" name="Picture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199578" y="2526268"/>
            <a:ext cx="4744844" cy="3194824"/>
          </a:xfrm>
          <a:prstGeom prst="rect">
            <a:avLst/>
          </a:prstGeom>
        </p:spPr>
      </p:pic>
    </p:spTree>
    <p:extLst>
      <p:ext uri="{BB962C8B-B14F-4D97-AF65-F5344CB8AC3E}">
        <p14:creationId xmlns:p14="http://schemas.microsoft.com/office/powerpoint/2010/main" val="90173379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Title 4"/>
          <p:cNvSpPr>
            <a:spLocks noGrp="1"/>
          </p:cNvSpPr>
          <p:nvPr>
            <p:ph type="title"/>
          </p:nvPr>
        </p:nvSpPr>
        <p:spPr/>
        <p:txBody>
          <a:bodyPr/>
          <a:lstStyle/>
          <a:p>
            <a:r>
              <a:rPr lang="en-GB" dirty="0"/>
              <a:t>Working with Drivers</a:t>
            </a:r>
            <a:endParaRPr lang="en-US" dirty="0"/>
          </a:p>
        </p:txBody>
      </p:sp>
      <p:sp>
        <p:nvSpPr>
          <p:cNvPr id="119811" name="Text Placeholder 5"/>
          <p:cNvSpPr>
            <a:spLocks noGrp="1"/>
          </p:cNvSpPr>
          <p:nvPr>
            <p:ph idx="1"/>
          </p:nvPr>
        </p:nvSpPr>
        <p:spPr/>
        <p:txBody>
          <a:bodyPr/>
          <a:lstStyle/>
          <a:p>
            <a:r>
              <a:rPr lang="en-US" dirty="0"/>
              <a:t>You need to know how to work with video drivers from within the Display and Personalization applets.</a:t>
            </a:r>
          </a:p>
          <a:p>
            <a:pPr lvl="1"/>
            <a:r>
              <a:rPr lang="en-GB" dirty="0"/>
              <a:t>Update driver</a:t>
            </a:r>
            <a:endParaRPr lang="en-US" dirty="0"/>
          </a:p>
          <a:p>
            <a:pPr lvl="1"/>
            <a:r>
              <a:rPr lang="en-GB" dirty="0"/>
              <a:t>Roll back driver</a:t>
            </a:r>
            <a:endParaRPr lang="en-US" dirty="0"/>
          </a:p>
          <a:p>
            <a:pPr lvl="1"/>
            <a:r>
              <a:rPr lang="en-GB" dirty="0"/>
              <a:t>Uninstall driver</a:t>
            </a:r>
          </a:p>
        </p:txBody>
      </p:sp>
      <p:sp>
        <p:nvSpPr>
          <p:cNvPr id="9" name="TextBox 8"/>
          <p:cNvSpPr txBox="1"/>
          <p:nvPr/>
        </p:nvSpPr>
        <p:spPr>
          <a:xfrm>
            <a:off x="5029200" y="5784066"/>
            <a:ext cx="3581400" cy="646331"/>
          </a:xfrm>
          <a:prstGeom prst="rect">
            <a:avLst/>
          </a:prstGeom>
          <a:noFill/>
        </p:spPr>
        <p:txBody>
          <a:bodyPr wrap="square" rtlCol="0">
            <a:spAutoFit/>
          </a:bodyPr>
          <a:lstStyle/>
          <a:p>
            <a:pPr>
              <a:lnSpc>
                <a:spcPct val="100000"/>
              </a:lnSpc>
            </a:pPr>
            <a:r>
              <a:rPr lang="en-US" dirty="0">
                <a:solidFill>
                  <a:schemeClr val="tx1"/>
                </a:solidFill>
              </a:rPr>
              <a:t>Figure 19.59  Adapter Properties dialog box</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366657" y="2514600"/>
            <a:ext cx="2906486" cy="3213463"/>
          </a:xfrm>
          <a:prstGeom prst="rect">
            <a:avLst/>
          </a:prstGeom>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5" name="Title 4"/>
          <p:cNvSpPr>
            <a:spLocks noGrp="1"/>
          </p:cNvSpPr>
          <p:nvPr>
            <p:ph type="title"/>
          </p:nvPr>
        </p:nvSpPr>
        <p:spPr/>
        <p:txBody>
          <a:bodyPr/>
          <a:lstStyle/>
          <a:p>
            <a:pPr eaLnBrk="1" hangingPunct="1"/>
            <a:r>
              <a:rPr lang="en-GB" dirty="0">
                <a:cs typeface="MS Gothic" pitchFamily="49" charset="-128"/>
              </a:rPr>
              <a:t>3-D Graphics</a:t>
            </a:r>
            <a:endParaRPr lang="en-US" dirty="0">
              <a:cs typeface="MS Gothic" pitchFamily="49" charset="-128"/>
            </a:endParaRPr>
          </a:p>
        </p:txBody>
      </p:sp>
      <p:sp>
        <p:nvSpPr>
          <p:cNvPr id="120834" name="Text Placeholder 6"/>
          <p:cNvSpPr>
            <a:spLocks noGrp="1"/>
          </p:cNvSpPr>
          <p:nvPr>
            <p:ph idx="1"/>
          </p:nvPr>
        </p:nvSpPr>
        <p:spPr/>
        <p:txBody>
          <a:bodyPr/>
          <a:lstStyle/>
          <a:p>
            <a:r>
              <a:rPr lang="en-US" dirty="0">
                <a:solidFill>
                  <a:srgbClr val="C00000"/>
                </a:solidFill>
              </a:rPr>
              <a:t>3-D graphics </a:t>
            </a:r>
            <a:r>
              <a:rPr lang="en-US" dirty="0"/>
              <a:t>attempts to create images with the same depth and texture as objects seen in the real world. </a:t>
            </a:r>
          </a:p>
          <a:p>
            <a:pPr lvl="1" eaLnBrk="1" hangingPunct="1"/>
            <a:r>
              <a:rPr lang="en-GB" dirty="0">
                <a:cs typeface="MS Gothic" pitchFamily="49" charset="-128"/>
              </a:rPr>
              <a:t>3-D technologies are used in 3-D gaming and other applications such as computer-aided design (CAD).</a:t>
            </a:r>
          </a:p>
          <a:p>
            <a:pPr lvl="1" eaLnBrk="1" hangingPunct="1"/>
            <a:r>
              <a:rPr lang="en-GB" dirty="0">
                <a:cs typeface="MS Gothic" pitchFamily="49" charset="-128"/>
              </a:rPr>
              <a:t>First-person shooters (FPSs) such as Wolfenstein 3D started move to 3-D PC gaming.</a:t>
            </a:r>
            <a:endParaRPr lang="en-US" dirty="0">
              <a:cs typeface="MS Gothic" pitchFamily="49" charset="-128"/>
            </a:endParaRP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Title 4"/>
          <p:cNvSpPr>
            <a:spLocks noGrp="1"/>
          </p:cNvSpPr>
          <p:nvPr>
            <p:ph type="title"/>
          </p:nvPr>
        </p:nvSpPr>
        <p:spPr/>
        <p:txBody>
          <a:bodyPr/>
          <a:lstStyle/>
          <a:p>
            <a:r>
              <a:rPr lang="en-GB" dirty="0">
                <a:cs typeface="MS Gothic" pitchFamily="49" charset="-128"/>
              </a:rPr>
              <a:t>3-D Graphics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dirty="0"/>
          </a:p>
        </p:txBody>
      </p:sp>
      <p:sp>
        <p:nvSpPr>
          <p:cNvPr id="121859" name="Text Placeholder 5"/>
          <p:cNvSpPr>
            <a:spLocks noGrp="1"/>
          </p:cNvSpPr>
          <p:nvPr>
            <p:ph idx="1"/>
          </p:nvPr>
        </p:nvSpPr>
        <p:spPr/>
        <p:txBody>
          <a:bodyPr/>
          <a:lstStyle/>
          <a:p>
            <a:r>
              <a:rPr lang="en-GB" dirty="0"/>
              <a:t>Early 3-D games used sprites.</a:t>
            </a:r>
          </a:p>
          <a:p>
            <a:pPr lvl="1"/>
            <a:r>
              <a:rPr lang="en-GB" dirty="0"/>
              <a:t>A </a:t>
            </a:r>
            <a:r>
              <a:rPr lang="en-GB" dirty="0">
                <a:solidFill>
                  <a:srgbClr val="C00000"/>
                </a:solidFill>
              </a:rPr>
              <a:t>sprite</a:t>
            </a:r>
            <a:r>
              <a:rPr lang="en-GB" dirty="0"/>
              <a:t> is a bitmap graphic moved around on the screen.</a:t>
            </a:r>
          </a:p>
          <a:p>
            <a:pPr lvl="1"/>
            <a:r>
              <a:rPr lang="en-GB" dirty="0"/>
              <a:t>Each figure had a limited number of sprites or angles of view.</a:t>
            </a:r>
            <a:endParaRPr lang="en-US" dirty="0"/>
          </a:p>
        </p:txBody>
      </p:sp>
      <p:sp>
        <p:nvSpPr>
          <p:cNvPr id="121860" name="TextBox 4"/>
          <p:cNvSpPr txBox="1">
            <a:spLocks noChangeArrowheads="1"/>
          </p:cNvSpPr>
          <p:nvPr/>
        </p:nvSpPr>
        <p:spPr bwMode="auto">
          <a:xfrm>
            <a:off x="2863840" y="5592361"/>
            <a:ext cx="3416320" cy="579839"/>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19.61  Each figure had a</a:t>
            </a:r>
          </a:p>
          <a:p>
            <a:pPr>
              <a:lnSpc>
                <a:spcPct val="100000"/>
              </a:lnSpc>
            </a:pPr>
            <a:r>
              <a:rPr lang="en-US" dirty="0">
                <a:solidFill>
                  <a:schemeClr val="tx1"/>
                </a:solidFill>
              </a:rPr>
              <a:t>limited number of sprites.</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883278" y="3810000"/>
            <a:ext cx="3377444" cy="1600200"/>
          </a:xfrm>
          <a:prstGeom prst="rect">
            <a:avLst/>
          </a:prstGeom>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Title 6"/>
          <p:cNvSpPr>
            <a:spLocks noGrp="1"/>
          </p:cNvSpPr>
          <p:nvPr>
            <p:ph type="title"/>
          </p:nvPr>
        </p:nvSpPr>
        <p:spPr/>
        <p:txBody>
          <a:bodyPr/>
          <a:lstStyle/>
          <a:p>
            <a:pPr eaLnBrk="1" hangingPunct="1"/>
            <a:r>
              <a:rPr lang="en-GB" dirty="0">
                <a:cs typeface="MS Gothic" pitchFamily="49" charset="-128"/>
              </a:rPr>
              <a:t>3-D Graphics </a:t>
            </a:r>
            <a:r>
              <a:rPr lang="en-US" dirty="0">
                <a:cs typeface="MS Gothic" pitchFamily="49" charset="-128"/>
              </a:rPr>
              <a:t>(</a:t>
            </a:r>
            <a:r>
              <a:rPr lang="en-US" i="1" dirty="0">
                <a:cs typeface="MS Gothic" pitchFamily="49" charset="-128"/>
              </a:rPr>
              <a:t>continued</a:t>
            </a:r>
            <a:r>
              <a:rPr lang="en-US" dirty="0">
                <a:cs typeface="MS Gothic" pitchFamily="49" charset="-128"/>
              </a:rPr>
              <a:t>)</a:t>
            </a:r>
          </a:p>
        </p:txBody>
      </p:sp>
      <p:sp>
        <p:nvSpPr>
          <p:cNvPr id="122883" name="Text Placeholder 7"/>
          <p:cNvSpPr>
            <a:spLocks noGrp="1"/>
          </p:cNvSpPr>
          <p:nvPr>
            <p:ph idx="1"/>
          </p:nvPr>
        </p:nvSpPr>
        <p:spPr/>
        <p:txBody>
          <a:bodyPr/>
          <a:lstStyle/>
          <a:p>
            <a:pPr eaLnBrk="1" hangingPunct="1"/>
            <a:r>
              <a:rPr lang="en-GB" dirty="0">
                <a:cs typeface="MS Gothic" pitchFamily="49" charset="-128"/>
              </a:rPr>
              <a:t>The second generation produced 3-D objects through a process called rendering.</a:t>
            </a:r>
            <a:endParaRPr lang="en-US" dirty="0">
              <a:cs typeface="MS Gothic" pitchFamily="49" charset="-128"/>
            </a:endParaRPr>
          </a:p>
          <a:p>
            <a:pPr lvl="1" eaLnBrk="1" hangingPunct="1"/>
            <a:r>
              <a:rPr lang="en-GB" dirty="0">
                <a:cs typeface="MS Gothic" pitchFamily="49" charset="-128"/>
              </a:rPr>
              <a:t>Objects are composed of a group of points or </a:t>
            </a:r>
            <a:r>
              <a:rPr lang="en-GB" dirty="0">
                <a:solidFill>
                  <a:srgbClr val="C00000"/>
                </a:solidFill>
                <a:cs typeface="MS Gothic" pitchFamily="49" charset="-128"/>
              </a:rPr>
              <a:t>vertices</a:t>
            </a:r>
            <a:r>
              <a:rPr lang="en-GB" dirty="0">
                <a:cs typeface="MS Gothic" pitchFamily="49" charset="-128"/>
              </a:rPr>
              <a:t>.</a:t>
            </a:r>
            <a:endParaRPr lang="en-US" dirty="0">
              <a:cs typeface="MS Gothic" pitchFamily="49" charset="-128"/>
            </a:endParaRPr>
          </a:p>
          <a:p>
            <a:pPr lvl="1" eaLnBrk="1" hangingPunct="1"/>
            <a:r>
              <a:rPr lang="en-GB" dirty="0">
                <a:cs typeface="MS Gothic" pitchFamily="49" charset="-128"/>
              </a:rPr>
              <a:t>Vertices were connected with lines.</a:t>
            </a:r>
            <a:endParaRPr lang="en-US" dirty="0">
              <a:cs typeface="MS Gothic" pitchFamily="49" charset="-128"/>
            </a:endParaRPr>
          </a:p>
          <a:p>
            <a:pPr lvl="1" eaLnBrk="1" hangingPunct="1"/>
            <a:r>
              <a:rPr lang="en-GB" dirty="0">
                <a:cs typeface="MS Gothic" pitchFamily="49" charset="-128"/>
              </a:rPr>
              <a:t>Edges form triangles that create </a:t>
            </a:r>
            <a:r>
              <a:rPr lang="en-GB" dirty="0">
                <a:solidFill>
                  <a:srgbClr val="C00000"/>
                </a:solidFill>
                <a:cs typeface="MS Gothic" pitchFamily="49" charset="-128"/>
              </a:rPr>
              <a:t>polygons</a:t>
            </a:r>
            <a:r>
              <a:rPr lang="en-GB" dirty="0">
                <a:solidFill>
                  <a:srgbClr val="993300"/>
                </a:solidFill>
                <a:cs typeface="MS Gothic" pitchFamily="49" charset="-128"/>
              </a:rPr>
              <a:t>.</a:t>
            </a:r>
            <a:endParaRPr lang="en-US" dirty="0">
              <a:solidFill>
                <a:srgbClr val="993300"/>
              </a:solidFill>
              <a:cs typeface="MS Gothic" pitchFamily="49" charset="-128"/>
            </a:endParaRPr>
          </a:p>
          <a:p>
            <a:pPr lvl="1" eaLnBrk="1" hangingPunct="1"/>
            <a:r>
              <a:rPr lang="en-GB" dirty="0">
                <a:cs typeface="MS Gothic" pitchFamily="49" charset="-128"/>
              </a:rPr>
              <a:t>The last step is adding image files called </a:t>
            </a:r>
            <a:r>
              <a:rPr lang="en-GB" dirty="0">
                <a:solidFill>
                  <a:srgbClr val="C00000"/>
                </a:solidFill>
                <a:cs typeface="MS Gothic" pitchFamily="49" charset="-128"/>
              </a:rPr>
              <a:t>textures</a:t>
            </a:r>
            <a:r>
              <a:rPr lang="en-GB" dirty="0">
                <a:cs typeface="MS Gothic" pitchFamily="49" charset="-128"/>
              </a:rPr>
              <a:t>.</a:t>
            </a:r>
            <a:endParaRPr lang="en-US" dirty="0">
              <a:cs typeface="MS Gothic" pitchFamily="49" charset="-128"/>
            </a:endParaRP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Title 1"/>
          <p:cNvSpPr>
            <a:spLocks noGrp="1"/>
          </p:cNvSpPr>
          <p:nvPr>
            <p:ph type="title"/>
          </p:nvPr>
        </p:nvSpPr>
        <p:spPr/>
        <p:txBody>
          <a:bodyPr/>
          <a:lstStyle/>
          <a:p>
            <a:pPr eaLnBrk="1" hangingPunct="1"/>
            <a:r>
              <a:rPr lang="en-GB" dirty="0">
                <a:cs typeface="MS Gothic" pitchFamily="49" charset="-128"/>
              </a:rPr>
              <a:t>3-D Graphics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i="1" dirty="0">
              <a:cs typeface="MS Gothic" pitchFamily="49" charset="-128"/>
            </a:endParaRPr>
          </a:p>
        </p:txBody>
      </p:sp>
      <p:pic>
        <p:nvPicPr>
          <p:cNvPr id="123908" name="Content Placeholder 3"/>
          <p:cNvPicPr>
            <a:picLocks noGrp="1" noChangeAspect="1"/>
          </p:cNvPicPr>
          <p:nvPr>
            <p:ph idx="4294967295"/>
          </p:nvPr>
        </p:nvPicPr>
        <p:blipFill rotWithShape="1">
          <a:blip r:embed="rId2" cstate="email">
            <a:extLst>
              <a:ext uri="{28A0092B-C50C-407E-A947-70E740481C1C}">
                <a14:useLocalDpi xmlns:a14="http://schemas.microsoft.com/office/drawing/2010/main"/>
              </a:ext>
            </a:extLst>
          </a:blip>
          <a:srcRect t="10407" b="-7625"/>
          <a:stretch/>
        </p:blipFill>
        <p:spPr>
          <a:xfrm>
            <a:off x="457994" y="1373246"/>
            <a:ext cx="8228013" cy="4499472"/>
          </a:xfrm>
        </p:spPr>
      </p:pic>
      <p:sp>
        <p:nvSpPr>
          <p:cNvPr id="123907" name="TextBox 4"/>
          <p:cNvSpPr txBox="1">
            <a:spLocks noChangeArrowheads="1"/>
          </p:cNvSpPr>
          <p:nvPr/>
        </p:nvSpPr>
        <p:spPr bwMode="auto">
          <a:xfrm>
            <a:off x="1905000" y="5726668"/>
            <a:ext cx="4980915" cy="369332"/>
          </a:xfrm>
          <a:prstGeom prst="rect">
            <a:avLst/>
          </a:prstGeom>
          <a:noFill/>
          <a:ln w="9525">
            <a:noFill/>
            <a:miter lim="800000"/>
            <a:headEnd/>
            <a:tailEnd/>
          </a:ln>
        </p:spPr>
        <p:txBody>
          <a:bodyPr wrap="none">
            <a:prstTxWarp prst="textNoShape">
              <a:avLst/>
            </a:prstTxWarp>
            <a:spAutoFit/>
          </a:bodyPr>
          <a:lstStyle/>
          <a:p>
            <a:pPr algn="ctr">
              <a:lnSpc>
                <a:spcPct val="100000"/>
              </a:lnSpc>
            </a:pPr>
            <a:r>
              <a:rPr lang="en-US" dirty="0">
                <a:solidFill>
                  <a:schemeClr val="tx1"/>
                </a:solidFill>
              </a:rPr>
              <a:t>Figure 19.62  Vertices for a video game warrior</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itle 1"/>
          <p:cNvSpPr>
            <a:spLocks noGrp="1"/>
          </p:cNvSpPr>
          <p:nvPr>
            <p:ph type="title"/>
          </p:nvPr>
        </p:nvSpPr>
        <p:spPr/>
        <p:txBody>
          <a:bodyPr/>
          <a:lstStyle/>
          <a:p>
            <a:pPr eaLnBrk="1" hangingPunct="1"/>
            <a:r>
              <a:rPr lang="en-GB" dirty="0">
                <a:cs typeface="MS Gothic" pitchFamily="49" charset="-128"/>
              </a:rPr>
              <a:t>3-D Graphics </a:t>
            </a:r>
            <a:r>
              <a:rPr lang="en-US" dirty="0">
                <a:cs typeface="MS Gothic" pitchFamily="49" charset="-128"/>
              </a:rPr>
              <a:t>(</a:t>
            </a:r>
            <a:r>
              <a:rPr lang="en-US" i="1" dirty="0">
                <a:cs typeface="MS Gothic" pitchFamily="49" charset="-128"/>
              </a:rPr>
              <a:t>continued</a:t>
            </a:r>
            <a:r>
              <a:rPr lang="en-US" dirty="0">
                <a:cs typeface="MS Gothic" pitchFamily="49" charset="-128"/>
              </a:rPr>
              <a:t>)</a:t>
            </a:r>
          </a:p>
        </p:txBody>
      </p:sp>
      <p:pic>
        <p:nvPicPr>
          <p:cNvPr id="124932" name="Content Placeholder 5"/>
          <p:cNvPicPr>
            <a:picLocks noGrp="1" noChangeAspect="1"/>
          </p:cNvPicPr>
          <p:nvPr>
            <p:ph idx="4294967295"/>
          </p:nvPr>
        </p:nvPicPr>
        <p:blipFill rotWithShape="1">
          <a:blip r:embed="rId2" cstate="email">
            <a:extLst>
              <a:ext uri="{28A0092B-C50C-407E-A947-70E740481C1C}">
                <a14:useLocalDpi xmlns:a14="http://schemas.microsoft.com/office/drawing/2010/main"/>
              </a:ext>
            </a:extLst>
          </a:blip>
          <a:srcRect l="11649" t="7530" b="-7624"/>
          <a:stretch/>
        </p:blipFill>
        <p:spPr>
          <a:xfrm>
            <a:off x="937227" y="1246474"/>
            <a:ext cx="7269546" cy="4632593"/>
          </a:xfrm>
        </p:spPr>
      </p:pic>
      <p:sp>
        <p:nvSpPr>
          <p:cNvPr id="124931" name="TextBox 4"/>
          <p:cNvSpPr txBox="1">
            <a:spLocks noChangeArrowheads="1"/>
          </p:cNvSpPr>
          <p:nvPr/>
        </p:nvSpPr>
        <p:spPr bwMode="auto">
          <a:xfrm>
            <a:off x="882529" y="5726668"/>
            <a:ext cx="7378943" cy="369332"/>
          </a:xfrm>
          <a:prstGeom prst="rect">
            <a:avLst/>
          </a:prstGeom>
          <a:noFill/>
          <a:ln w="9525">
            <a:noFill/>
            <a:miter lim="800000"/>
            <a:headEnd/>
            <a:tailEnd/>
          </a:ln>
        </p:spPr>
        <p:txBody>
          <a:bodyPr wrap="none">
            <a:prstTxWarp prst="textNoShape">
              <a:avLst/>
            </a:prstTxWarp>
            <a:spAutoFit/>
          </a:bodyPr>
          <a:lstStyle/>
          <a:p>
            <a:pPr>
              <a:lnSpc>
                <a:spcPct val="100000"/>
              </a:lnSpc>
            </a:pPr>
            <a:r>
              <a:rPr lang="en-US" dirty="0">
                <a:solidFill>
                  <a:schemeClr val="tx1"/>
                </a:solidFill>
              </a:rPr>
              <a:t>Figure 19.63  Connected vertices forming polygons on a 3-D character</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Title 1"/>
          <p:cNvSpPr>
            <a:spLocks noGrp="1"/>
          </p:cNvSpPr>
          <p:nvPr>
            <p:ph type="title"/>
          </p:nvPr>
        </p:nvSpPr>
        <p:spPr/>
        <p:txBody>
          <a:bodyPr/>
          <a:lstStyle/>
          <a:p>
            <a:pPr eaLnBrk="1" hangingPunct="1"/>
            <a:r>
              <a:rPr lang="en-GB" dirty="0">
                <a:cs typeface="MS Gothic" pitchFamily="49" charset="-128"/>
              </a:rPr>
              <a:t>3-D Graphics </a:t>
            </a:r>
            <a:r>
              <a:rPr lang="en-US" dirty="0">
                <a:cs typeface="MS Gothic" pitchFamily="49" charset="-128"/>
              </a:rPr>
              <a:t>(</a:t>
            </a:r>
            <a:r>
              <a:rPr lang="en-US" i="1" dirty="0">
                <a:cs typeface="MS Gothic" pitchFamily="49" charset="-128"/>
              </a:rPr>
              <a:t>continued</a:t>
            </a:r>
            <a:r>
              <a:rPr lang="en-US" dirty="0">
                <a:cs typeface="MS Gothic" pitchFamily="49" charset="-128"/>
              </a:rPr>
              <a:t>)</a:t>
            </a:r>
          </a:p>
        </p:txBody>
      </p:sp>
      <p:pic>
        <p:nvPicPr>
          <p:cNvPr id="125956" name="Content Placeholder 3"/>
          <p:cNvPicPr>
            <a:picLocks noGrp="1" noChangeAspect="1"/>
          </p:cNvPicPr>
          <p:nvPr>
            <p:ph idx="4294967295"/>
          </p:nvPr>
        </p:nvPicPr>
        <p:blipFill rotWithShape="1">
          <a:blip r:embed="rId2" cstate="email">
            <a:extLst>
              <a:ext uri="{28A0092B-C50C-407E-A947-70E740481C1C}">
                <a14:useLocalDpi xmlns:a14="http://schemas.microsoft.com/office/drawing/2010/main"/>
              </a:ext>
            </a:extLst>
          </a:blip>
          <a:srcRect l="8759" t="9692" b="-7624"/>
          <a:stretch/>
        </p:blipFill>
        <p:spPr>
          <a:xfrm>
            <a:off x="1101687" y="1371600"/>
            <a:ext cx="7507326" cy="4532523"/>
          </a:xfrm>
        </p:spPr>
      </p:pic>
      <p:sp>
        <p:nvSpPr>
          <p:cNvPr id="125955" name="TextBox 4"/>
          <p:cNvSpPr txBox="1">
            <a:spLocks noChangeArrowheads="1"/>
          </p:cNvSpPr>
          <p:nvPr/>
        </p:nvSpPr>
        <p:spPr bwMode="auto">
          <a:xfrm>
            <a:off x="1737410" y="5681874"/>
            <a:ext cx="5669181" cy="369332"/>
          </a:xfrm>
          <a:prstGeom prst="rect">
            <a:avLst/>
          </a:prstGeom>
          <a:noFill/>
          <a:ln w="9525">
            <a:noFill/>
            <a:miter lim="800000"/>
            <a:headEnd/>
            <a:tailEnd/>
          </a:ln>
        </p:spPr>
        <p:txBody>
          <a:bodyPr wrap="none">
            <a:prstTxWarp prst="textNoShape">
              <a:avLst/>
            </a:prstTxWarp>
            <a:spAutoFit/>
          </a:bodyPr>
          <a:lstStyle/>
          <a:p>
            <a:pPr>
              <a:lnSpc>
                <a:spcPct val="100000"/>
              </a:lnSpc>
            </a:pPr>
            <a:r>
              <a:rPr lang="en-US" dirty="0">
                <a:solidFill>
                  <a:schemeClr val="tx1"/>
                </a:solidFill>
              </a:rPr>
              <a:t>Figure 19.64  Video game warrior with textures added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1" name="Title 9"/>
          <p:cNvSpPr>
            <a:spLocks noGrp="1"/>
          </p:cNvSpPr>
          <p:nvPr>
            <p:ph type="title"/>
          </p:nvPr>
        </p:nvSpPr>
        <p:spPr/>
        <p:txBody>
          <a:bodyPr/>
          <a:lstStyle/>
          <a:p>
            <a:r>
              <a:rPr lang="en-GB" dirty="0"/>
              <a:t>Refresh Rate</a:t>
            </a:r>
            <a:endParaRPr lang="en-US" dirty="0"/>
          </a:p>
        </p:txBody>
      </p:sp>
      <p:sp>
        <p:nvSpPr>
          <p:cNvPr id="7" name="Content Placeholder 6"/>
          <p:cNvSpPr>
            <a:spLocks noGrp="1"/>
          </p:cNvSpPr>
          <p:nvPr>
            <p:ph idx="1"/>
          </p:nvPr>
        </p:nvSpPr>
        <p:spPr/>
        <p:txBody>
          <a:bodyPr/>
          <a:lstStyle/>
          <a:p>
            <a:r>
              <a:rPr lang="en-GB" dirty="0"/>
              <a:t>Horizontal refresh rate (HRR)</a:t>
            </a:r>
          </a:p>
          <a:p>
            <a:pPr lvl="1"/>
            <a:r>
              <a:rPr lang="en-GB" dirty="0"/>
              <a:t>The speed at which the electron beam moves across the screen</a:t>
            </a:r>
          </a:p>
          <a:p>
            <a:r>
              <a:rPr lang="en-GB" dirty="0"/>
              <a:t>Vertical refresh rate (VRR)</a:t>
            </a:r>
          </a:p>
          <a:p>
            <a:pPr lvl="1"/>
            <a:r>
              <a:rPr lang="en-GB" dirty="0"/>
              <a:t>The amount of time taken by the monitor to draw the entire screen and get the electron beam back to the start</a:t>
            </a:r>
          </a:p>
          <a:p>
            <a:r>
              <a:rPr lang="en-GB" dirty="0">
                <a:solidFill>
                  <a:srgbClr val="C00000"/>
                </a:solidFill>
              </a:rPr>
              <a:t>Refresh rate </a:t>
            </a:r>
          </a:p>
          <a:p>
            <a:pPr lvl="1"/>
            <a:r>
              <a:rPr lang="en-GB" dirty="0"/>
              <a:t>The time it takes for the monitor to redraw a whole screen</a:t>
            </a:r>
            <a:endParaRPr lang="en-US" dirty="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9" name="Title 4"/>
          <p:cNvSpPr>
            <a:spLocks noGrp="1"/>
          </p:cNvSpPr>
          <p:nvPr>
            <p:ph type="title"/>
          </p:nvPr>
        </p:nvSpPr>
        <p:spPr/>
        <p:txBody>
          <a:bodyPr/>
          <a:lstStyle/>
          <a:p>
            <a:r>
              <a:rPr lang="en-GB" dirty="0"/>
              <a:t>3-D Video Cards</a:t>
            </a:r>
            <a:endParaRPr lang="en-US" dirty="0"/>
          </a:p>
        </p:txBody>
      </p:sp>
      <p:sp>
        <p:nvSpPr>
          <p:cNvPr id="126978" name="Text Placeholder 5"/>
          <p:cNvSpPr>
            <a:spLocks noGrp="1"/>
          </p:cNvSpPr>
          <p:nvPr>
            <p:ph idx="1"/>
          </p:nvPr>
        </p:nvSpPr>
        <p:spPr/>
        <p:txBody>
          <a:bodyPr/>
          <a:lstStyle/>
          <a:p>
            <a:r>
              <a:rPr lang="en-GB" dirty="0"/>
              <a:t>Graphics processing units needed to evolve.</a:t>
            </a:r>
          </a:p>
          <a:p>
            <a:pPr lvl="1"/>
            <a:r>
              <a:rPr lang="en-US" dirty="0"/>
              <a:t>Video card instructions standards manifested themselves into a series of </a:t>
            </a:r>
            <a:r>
              <a:rPr lang="en-US" dirty="0">
                <a:solidFill>
                  <a:srgbClr val="C00000"/>
                </a:solidFill>
              </a:rPr>
              <a:t>application programming interfaces (APIs)</a:t>
            </a:r>
            <a:r>
              <a:rPr lang="en-US" dirty="0"/>
              <a:t>. 	</a:t>
            </a:r>
          </a:p>
          <a:p>
            <a:pPr lvl="2"/>
            <a:r>
              <a:rPr lang="en-US" dirty="0"/>
              <a:t>An API is a library of commands that programmers use.</a:t>
            </a:r>
          </a:p>
          <a:p>
            <a:pPr lvl="1"/>
            <a:r>
              <a:rPr lang="en-US" dirty="0"/>
              <a:t>Several APIs have been developed over the years, with two clear winners among all of them: </a:t>
            </a:r>
          </a:p>
          <a:p>
            <a:pPr lvl="2"/>
            <a:r>
              <a:rPr lang="en-US" dirty="0">
                <a:solidFill>
                  <a:srgbClr val="C00000"/>
                </a:solidFill>
              </a:rPr>
              <a:t>OpenGL</a:t>
            </a:r>
            <a:r>
              <a:rPr lang="en-US" dirty="0">
                <a:solidFill>
                  <a:srgbClr val="800000"/>
                </a:solidFill>
              </a:rPr>
              <a:t> </a:t>
            </a:r>
            <a:r>
              <a:rPr lang="en-US" dirty="0"/>
              <a:t>standard – developed for UNIX </a:t>
            </a:r>
          </a:p>
          <a:p>
            <a:pPr lvl="2"/>
            <a:r>
              <a:rPr lang="en-US" dirty="0"/>
              <a:t>DirectX – created by Microsoft</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Title 3"/>
          <p:cNvSpPr>
            <a:spLocks noGrp="1"/>
          </p:cNvSpPr>
          <p:nvPr>
            <p:ph type="title"/>
          </p:nvPr>
        </p:nvSpPr>
        <p:spPr/>
        <p:txBody>
          <a:bodyPr/>
          <a:lstStyle/>
          <a:p>
            <a:pPr eaLnBrk="1" hangingPunct="1"/>
            <a:r>
              <a:rPr lang="en-GB" dirty="0">
                <a:cs typeface="MS Gothic" pitchFamily="49" charset="-128"/>
              </a:rPr>
              <a:t>DirectX and Video Cards</a:t>
            </a:r>
            <a:endParaRPr lang="en-US" dirty="0">
              <a:cs typeface="MS Gothic" pitchFamily="49" charset="-128"/>
            </a:endParaRPr>
          </a:p>
        </p:txBody>
      </p:sp>
      <p:sp>
        <p:nvSpPr>
          <p:cNvPr id="128003" name="Text Placeholder 4"/>
          <p:cNvSpPr>
            <a:spLocks noGrp="1"/>
          </p:cNvSpPr>
          <p:nvPr>
            <p:ph idx="1"/>
          </p:nvPr>
        </p:nvSpPr>
        <p:spPr/>
        <p:txBody>
          <a:bodyPr/>
          <a:lstStyle/>
          <a:p>
            <a:pPr eaLnBrk="1" hangingPunct="1"/>
            <a:r>
              <a:rPr lang="en-GB" dirty="0">
                <a:solidFill>
                  <a:srgbClr val="C00000"/>
                </a:solidFill>
                <a:cs typeface="MS Gothic" pitchFamily="49" charset="-128"/>
              </a:rPr>
              <a:t>DirectX</a:t>
            </a:r>
            <a:r>
              <a:rPr lang="en-GB" dirty="0">
                <a:solidFill>
                  <a:srgbClr val="800000"/>
                </a:solidFill>
                <a:cs typeface="MS Gothic" pitchFamily="49" charset="-128"/>
              </a:rPr>
              <a:t> </a:t>
            </a:r>
            <a:r>
              <a:rPr lang="en-GB" dirty="0">
                <a:cs typeface="MS Gothic" pitchFamily="49" charset="-128"/>
              </a:rPr>
              <a:t>provides direct access to hardware and is used for more than just video.</a:t>
            </a:r>
          </a:p>
          <a:p>
            <a:pPr lvl="1" eaLnBrk="1" hangingPunct="1"/>
            <a:r>
              <a:rPr lang="en-GB" dirty="0">
                <a:cs typeface="MS Gothic" pitchFamily="49" charset="-128"/>
              </a:rPr>
              <a:t>DirectDraw for 2-D graphics</a:t>
            </a:r>
            <a:endParaRPr lang="en-US" dirty="0">
              <a:cs typeface="MS Gothic" pitchFamily="49" charset="-128"/>
            </a:endParaRPr>
          </a:p>
          <a:p>
            <a:pPr lvl="1" eaLnBrk="1" hangingPunct="1"/>
            <a:r>
              <a:rPr lang="en-GB" dirty="0">
                <a:cs typeface="MS Gothic" pitchFamily="49" charset="-128"/>
              </a:rPr>
              <a:t>Direct3D for 3-D graphics</a:t>
            </a:r>
            <a:endParaRPr lang="en-US" dirty="0">
              <a:cs typeface="MS Gothic" pitchFamily="49" charset="-128"/>
            </a:endParaRPr>
          </a:p>
          <a:p>
            <a:pPr lvl="1" eaLnBrk="1" hangingPunct="1"/>
            <a:r>
              <a:rPr lang="en-GB" dirty="0">
                <a:cs typeface="MS Gothic" pitchFamily="49" charset="-128"/>
              </a:rPr>
              <a:t>DirectInput for joysticks and game controllers</a:t>
            </a:r>
            <a:endParaRPr lang="en-US" dirty="0">
              <a:cs typeface="MS Gothic" pitchFamily="49" charset="-128"/>
            </a:endParaRPr>
          </a:p>
          <a:p>
            <a:pPr lvl="1" eaLnBrk="1" hangingPunct="1"/>
            <a:r>
              <a:rPr lang="en-GB" dirty="0">
                <a:cs typeface="MS Gothic" pitchFamily="49" charset="-128"/>
              </a:rPr>
              <a:t>DirectSound for waveforms</a:t>
            </a:r>
            <a:endParaRPr lang="en-US" dirty="0">
              <a:cs typeface="MS Gothic" pitchFamily="49" charset="-128"/>
            </a:endParaRPr>
          </a:p>
          <a:p>
            <a:pPr lvl="1" eaLnBrk="1" hangingPunct="1"/>
            <a:r>
              <a:rPr lang="en-GB" dirty="0">
                <a:cs typeface="MS Gothic" pitchFamily="49" charset="-128"/>
              </a:rPr>
              <a:t>DirectMusic for MIDI devices</a:t>
            </a:r>
            <a:endParaRPr lang="en-US" dirty="0">
              <a:cs typeface="MS Gothic" pitchFamily="49" charset="-128"/>
            </a:endParaRPr>
          </a:p>
          <a:p>
            <a:pPr lvl="1" eaLnBrk="1" hangingPunct="1"/>
            <a:r>
              <a:rPr lang="en-GB" dirty="0">
                <a:cs typeface="MS Gothic" pitchFamily="49" charset="-128"/>
              </a:rPr>
              <a:t>DirectPlay for multiplayer games</a:t>
            </a:r>
            <a:endParaRPr lang="en-US" dirty="0">
              <a:cs typeface="MS Gothic" pitchFamily="49" charset="-128"/>
            </a:endParaRPr>
          </a:p>
          <a:p>
            <a:pPr lvl="1" eaLnBrk="1" hangingPunct="1"/>
            <a:r>
              <a:rPr lang="en-GB" dirty="0">
                <a:cs typeface="MS Gothic" pitchFamily="49" charset="-128"/>
              </a:rPr>
              <a:t>DirectShow for video and presentation devices</a:t>
            </a:r>
            <a:endParaRPr lang="en-US" dirty="0">
              <a:cs typeface="MS Gothic" pitchFamily="49" charset="-128"/>
            </a:endParaRP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itle 4"/>
          <p:cNvSpPr>
            <a:spLocks noGrp="1"/>
          </p:cNvSpPr>
          <p:nvPr>
            <p:ph type="title"/>
          </p:nvPr>
        </p:nvSpPr>
        <p:spPr/>
        <p:txBody>
          <a:bodyPr/>
          <a:lstStyle/>
          <a:p>
            <a:r>
              <a:rPr lang="en-GB" dirty="0">
                <a:cs typeface="MS Gothic" pitchFamily="49" charset="-128"/>
              </a:rPr>
              <a:t>DirectX and Video Cards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dirty="0"/>
          </a:p>
        </p:txBody>
      </p:sp>
      <p:sp>
        <p:nvSpPr>
          <p:cNvPr id="129027" name="Text Placeholder 5"/>
          <p:cNvSpPr>
            <a:spLocks noGrp="1"/>
          </p:cNvSpPr>
          <p:nvPr>
            <p:ph idx="1"/>
          </p:nvPr>
        </p:nvSpPr>
        <p:spPr/>
        <p:txBody>
          <a:bodyPr/>
          <a:lstStyle/>
          <a:p>
            <a:r>
              <a:rPr lang="en-US" dirty="0"/>
              <a:t>Microsoft constantly adds and tweaks DirectX.</a:t>
            </a:r>
          </a:p>
          <a:p>
            <a:pPr lvl="1"/>
            <a:r>
              <a:rPr lang="en-US" dirty="0"/>
              <a:t>To verify DirectX, use the </a:t>
            </a:r>
            <a:r>
              <a:rPr lang="en-US" dirty="0">
                <a:solidFill>
                  <a:srgbClr val="C00000"/>
                </a:solidFill>
              </a:rPr>
              <a:t>DirectX Diagnostic Tool (dxdiag)</a:t>
            </a:r>
            <a:r>
              <a:rPr lang="en-US" dirty="0">
                <a:solidFill>
                  <a:schemeClr val="tx1"/>
                </a:solidFill>
              </a:rPr>
              <a:t>.</a:t>
            </a:r>
          </a:p>
        </p:txBody>
      </p:sp>
      <p:sp>
        <p:nvSpPr>
          <p:cNvPr id="9" name="TextBox 8"/>
          <p:cNvSpPr txBox="1"/>
          <p:nvPr/>
        </p:nvSpPr>
        <p:spPr>
          <a:xfrm>
            <a:off x="838200" y="5315635"/>
            <a:ext cx="2819400" cy="646331"/>
          </a:xfrm>
          <a:prstGeom prst="rect">
            <a:avLst/>
          </a:prstGeom>
          <a:noFill/>
        </p:spPr>
        <p:txBody>
          <a:bodyPr wrap="square" rtlCol="0">
            <a:spAutoFit/>
          </a:bodyPr>
          <a:lstStyle/>
          <a:p>
            <a:pPr>
              <a:lnSpc>
                <a:spcPct val="100000"/>
              </a:lnSpc>
            </a:pPr>
            <a:r>
              <a:rPr lang="en-US" dirty="0">
                <a:solidFill>
                  <a:schemeClr val="tx1"/>
                </a:solidFill>
              </a:rPr>
              <a:t>Figure 19.65  The DirectX Diagnostic Tool</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10000" y="2721429"/>
            <a:ext cx="4846320" cy="3526971"/>
          </a:xfrm>
          <a:prstGeom prst="rect">
            <a:avLst/>
          </a:prstGeom>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Title 3"/>
          <p:cNvSpPr>
            <a:spLocks noGrp="1"/>
          </p:cNvSpPr>
          <p:nvPr>
            <p:ph type="title"/>
          </p:nvPr>
        </p:nvSpPr>
        <p:spPr/>
        <p:txBody>
          <a:bodyPr/>
          <a:lstStyle/>
          <a:p>
            <a:pPr eaLnBrk="1" hangingPunct="1"/>
            <a:r>
              <a:rPr lang="en-GB" dirty="0">
                <a:cs typeface="MS Gothic" pitchFamily="49" charset="-128"/>
              </a:rPr>
              <a:t>Troubleshooting Video</a:t>
            </a:r>
            <a:endParaRPr lang="en-US" dirty="0">
              <a:cs typeface="MS Gothic" pitchFamily="49" charset="-128"/>
            </a:endParaRPr>
          </a:p>
        </p:txBody>
      </p:sp>
      <p:sp>
        <p:nvSpPr>
          <p:cNvPr id="132099" name="Text Placeholder 4"/>
          <p:cNvSpPr>
            <a:spLocks noGrp="1"/>
          </p:cNvSpPr>
          <p:nvPr>
            <p:ph idx="1"/>
          </p:nvPr>
        </p:nvSpPr>
        <p:spPr/>
        <p:txBody>
          <a:bodyPr/>
          <a:lstStyle/>
          <a:p>
            <a:pPr eaLnBrk="1" hangingPunct="1">
              <a:spcBef>
                <a:spcPts val="400"/>
              </a:spcBef>
            </a:pPr>
            <a:r>
              <a:rPr lang="en-US" dirty="0">
                <a:cs typeface="MS Gothic" pitchFamily="49" charset="-128"/>
              </a:rPr>
              <a:t>Troubleshooting video cards/drivers</a:t>
            </a:r>
          </a:p>
          <a:p>
            <a:pPr lvl="1" eaLnBrk="1" hangingPunct="1">
              <a:spcBef>
                <a:spcPts val="400"/>
              </a:spcBef>
            </a:pPr>
            <a:r>
              <a:rPr lang="en-US" dirty="0">
                <a:cs typeface="MS Gothic" pitchFamily="49" charset="-128"/>
              </a:rPr>
              <a:t>Vast majority of problems are due to:</a:t>
            </a:r>
          </a:p>
          <a:p>
            <a:pPr lvl="2" eaLnBrk="1" hangingPunct="1"/>
            <a:r>
              <a:rPr lang="en-US" dirty="0">
                <a:cs typeface="MS Gothic" pitchFamily="49" charset="-128"/>
              </a:rPr>
              <a:t>Improper or corrupt drivers</a:t>
            </a:r>
          </a:p>
          <a:p>
            <a:pPr lvl="2" eaLnBrk="1" hangingPunct="1"/>
            <a:r>
              <a:rPr lang="en-US" dirty="0">
                <a:cs typeface="MS Gothic" pitchFamily="49" charset="-128"/>
              </a:rPr>
              <a:t>Incorrect settings</a:t>
            </a:r>
          </a:p>
          <a:p>
            <a:pPr lvl="1" eaLnBrk="1" hangingPunct="1"/>
            <a:r>
              <a:rPr lang="en-US" sz="2600" dirty="0">
                <a:cs typeface="MS Gothic" pitchFamily="49" charset="-128"/>
              </a:rPr>
              <a:t>Reboot into Safe mode and roll back or delete driver.</a:t>
            </a:r>
          </a:p>
          <a:p>
            <a:pPr lvl="1" eaLnBrk="1" hangingPunct="1"/>
            <a:r>
              <a:rPr lang="en-US" sz="2600" dirty="0">
                <a:cs typeface="MS Gothic" pitchFamily="49" charset="-128"/>
              </a:rPr>
              <a:t>Hardware problems may involve:</a:t>
            </a:r>
          </a:p>
          <a:p>
            <a:pPr lvl="2" eaLnBrk="1" hangingPunct="1"/>
            <a:r>
              <a:rPr lang="en-US" sz="2200" dirty="0">
                <a:cs typeface="MS Gothic" pitchFamily="49" charset="-128"/>
              </a:rPr>
              <a:t>The fan</a:t>
            </a:r>
          </a:p>
          <a:p>
            <a:pPr lvl="2" eaLnBrk="1" hangingPunct="1"/>
            <a:r>
              <a:rPr lang="en-US" sz="2200" dirty="0">
                <a:cs typeface="MS Gothic" pitchFamily="49" charset="-128"/>
              </a:rPr>
              <a:t>RAM</a:t>
            </a:r>
          </a:p>
          <a:p>
            <a:pPr lvl="1" eaLnBrk="1" hangingPunct="1"/>
            <a:r>
              <a:rPr lang="en-US" sz="2600" dirty="0">
                <a:cs typeface="MS Gothic" pitchFamily="49" charset="-128"/>
              </a:rPr>
              <a:t>Excessive heat can create various problems.</a:t>
            </a:r>
          </a:p>
          <a:p>
            <a:pPr lvl="2" eaLnBrk="1" hangingPunct="1"/>
            <a:r>
              <a:rPr lang="en-US" sz="2200" dirty="0">
                <a:cs typeface="MS Gothic" pitchFamily="49" charset="-128"/>
              </a:rPr>
              <a:t>The computer could shut down.</a:t>
            </a:r>
          </a:p>
          <a:p>
            <a:pPr lvl="2" eaLnBrk="1" hangingPunct="1"/>
            <a:r>
              <a:rPr lang="en-US" sz="2200" dirty="0">
                <a:cs typeface="MS Gothic" pitchFamily="49" charset="-128"/>
              </a:rPr>
              <a:t>The screen may display bizarre artifacts or distorted images.</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cs typeface="MS Gothic" pitchFamily="49" charset="-128"/>
              </a:rPr>
              <a:t>Troubleshooting Video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dirty="0"/>
          </a:p>
        </p:txBody>
      </p:sp>
      <p:sp>
        <p:nvSpPr>
          <p:cNvPr id="6" name="TextBox 5"/>
          <p:cNvSpPr txBox="1"/>
          <p:nvPr/>
        </p:nvSpPr>
        <p:spPr>
          <a:xfrm>
            <a:off x="2620184" y="5650468"/>
            <a:ext cx="3903633" cy="369332"/>
          </a:xfrm>
          <a:prstGeom prst="rect">
            <a:avLst/>
          </a:prstGeom>
          <a:noFill/>
        </p:spPr>
        <p:txBody>
          <a:bodyPr wrap="none" rtlCol="0">
            <a:spAutoFit/>
          </a:bodyPr>
          <a:lstStyle/>
          <a:p>
            <a:pPr>
              <a:lnSpc>
                <a:spcPct val="100000"/>
              </a:lnSpc>
            </a:pPr>
            <a:r>
              <a:rPr lang="en-US" dirty="0">
                <a:solidFill>
                  <a:schemeClr val="tx1"/>
                </a:solidFill>
              </a:rPr>
              <a:t>Figure 19.66  Serious video problem</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963351" y="1535668"/>
            <a:ext cx="5217298" cy="3912973"/>
          </a:xfrm>
          <a:prstGeom prst="rect">
            <a:avLst/>
          </a:prstGeom>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Title 3"/>
          <p:cNvSpPr>
            <a:spLocks noGrp="1"/>
          </p:cNvSpPr>
          <p:nvPr>
            <p:ph type="title"/>
          </p:nvPr>
        </p:nvSpPr>
        <p:spPr/>
        <p:txBody>
          <a:bodyPr/>
          <a:lstStyle/>
          <a:p>
            <a:pPr eaLnBrk="1" hangingPunct="1"/>
            <a:r>
              <a:rPr lang="en-GB" dirty="0">
                <a:cs typeface="MS Gothic" pitchFamily="49" charset="-128"/>
              </a:rPr>
              <a:t>Troubleshooting Monitors</a:t>
            </a:r>
            <a:endParaRPr lang="en-US" i="1" dirty="0">
              <a:cs typeface="MS Gothic" pitchFamily="49" charset="-128"/>
            </a:endParaRPr>
          </a:p>
        </p:txBody>
      </p:sp>
      <p:sp>
        <p:nvSpPr>
          <p:cNvPr id="136195" name="Text Placeholder 4"/>
          <p:cNvSpPr>
            <a:spLocks noGrp="1"/>
          </p:cNvSpPr>
          <p:nvPr>
            <p:ph idx="1"/>
          </p:nvPr>
        </p:nvSpPr>
        <p:spPr/>
        <p:txBody>
          <a:bodyPr/>
          <a:lstStyle/>
          <a:p>
            <a:pPr eaLnBrk="1" hangingPunct="1"/>
            <a:r>
              <a:rPr lang="en-GB" dirty="0">
                <a:cs typeface="MS Gothic" pitchFamily="49" charset="-128"/>
              </a:rPr>
              <a:t>There are inherent dangers due to high-frequency and high-voltage power required by monitors.</a:t>
            </a:r>
          </a:p>
          <a:p>
            <a:pPr eaLnBrk="1" hangingPunct="1"/>
            <a:r>
              <a:rPr lang="en-GB" dirty="0">
                <a:cs typeface="MS Gothic" pitchFamily="49" charset="-128"/>
              </a:rPr>
              <a:t>Your goal is to determine if a problem is in one these three categories:</a:t>
            </a:r>
            <a:endParaRPr lang="en-US" dirty="0">
              <a:cs typeface="MS Gothic" pitchFamily="49" charset="-128"/>
            </a:endParaRPr>
          </a:p>
          <a:p>
            <a:pPr lvl="1" eaLnBrk="1" hangingPunct="1"/>
            <a:r>
              <a:rPr lang="en-GB" dirty="0">
                <a:cs typeface="MS Gothic" pitchFamily="49" charset="-128"/>
              </a:rPr>
              <a:t>Common monitor problems</a:t>
            </a:r>
            <a:endParaRPr lang="en-US" dirty="0">
              <a:cs typeface="MS Gothic" pitchFamily="49" charset="-128"/>
            </a:endParaRPr>
          </a:p>
          <a:p>
            <a:pPr lvl="1" eaLnBrk="1" hangingPunct="1"/>
            <a:r>
              <a:rPr lang="en-GB" dirty="0">
                <a:cs typeface="MS Gothic" pitchFamily="49" charset="-128"/>
              </a:rPr>
              <a:t>External adjustments</a:t>
            </a:r>
            <a:endParaRPr lang="en-US" dirty="0">
              <a:cs typeface="MS Gothic" pitchFamily="49" charset="-128"/>
            </a:endParaRPr>
          </a:p>
          <a:p>
            <a:pPr lvl="1" eaLnBrk="1" hangingPunct="1"/>
            <a:r>
              <a:rPr lang="en-GB" dirty="0">
                <a:cs typeface="MS Gothic" pitchFamily="49" charset="-128"/>
              </a:rPr>
              <a:t>Internal adjustments</a:t>
            </a:r>
            <a:endParaRPr lang="en-US" dirty="0">
              <a:cs typeface="MS Gothic" pitchFamily="49" charset="-128"/>
            </a:endParaRP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Title 3"/>
          <p:cNvSpPr>
            <a:spLocks noGrp="1"/>
          </p:cNvSpPr>
          <p:nvPr>
            <p:ph type="title"/>
          </p:nvPr>
        </p:nvSpPr>
        <p:spPr/>
        <p:txBody>
          <a:bodyPr/>
          <a:lstStyle/>
          <a:p>
            <a:pPr eaLnBrk="1" hangingPunct="1"/>
            <a:r>
              <a:rPr lang="en-GB" dirty="0">
                <a:cs typeface="MS Gothic" pitchFamily="49" charset="-128"/>
              </a:rPr>
              <a:t>Common Monitor Problems</a:t>
            </a:r>
            <a:endParaRPr lang="en-US" dirty="0">
              <a:cs typeface="MS Gothic" pitchFamily="49" charset="-128"/>
            </a:endParaRPr>
          </a:p>
        </p:txBody>
      </p:sp>
      <p:sp>
        <p:nvSpPr>
          <p:cNvPr id="137219" name="Text Placeholder 4"/>
          <p:cNvSpPr>
            <a:spLocks noGrp="1"/>
          </p:cNvSpPr>
          <p:nvPr>
            <p:ph idx="1"/>
          </p:nvPr>
        </p:nvSpPr>
        <p:spPr/>
        <p:txBody>
          <a:bodyPr/>
          <a:lstStyle/>
          <a:p>
            <a:pPr eaLnBrk="1" hangingPunct="1"/>
            <a:r>
              <a:rPr lang="en-GB" dirty="0">
                <a:cs typeface="MS Gothic" pitchFamily="49" charset="-128"/>
              </a:rPr>
              <a:t>Ghosting, streaking, and /or fuzzy vertical edges </a:t>
            </a:r>
            <a:endParaRPr lang="en-US" dirty="0">
              <a:cs typeface="MS Gothic" pitchFamily="49" charset="-128"/>
            </a:endParaRPr>
          </a:p>
          <a:p>
            <a:pPr lvl="1" eaLnBrk="1" hangingPunct="1"/>
            <a:r>
              <a:rPr lang="en-GB" dirty="0">
                <a:cs typeface="MS Gothic" pitchFamily="49" charset="-128"/>
              </a:rPr>
              <a:t>Check the cable connections and the cable itself.</a:t>
            </a:r>
            <a:endParaRPr lang="en-GB" sz="2600" dirty="0">
              <a:cs typeface="MS Gothic" pitchFamily="49" charset="-128"/>
            </a:endParaRPr>
          </a:p>
          <a:p>
            <a:pPr eaLnBrk="1" hangingPunct="1"/>
            <a:r>
              <a:rPr lang="en-GB" dirty="0">
                <a:cs typeface="MS Gothic" pitchFamily="49" charset="-128"/>
              </a:rPr>
              <a:t>Missing color 	</a:t>
            </a:r>
            <a:endParaRPr lang="en-US" dirty="0">
              <a:cs typeface="MS Gothic" pitchFamily="49" charset="-128"/>
            </a:endParaRPr>
          </a:p>
          <a:p>
            <a:pPr lvl="1" eaLnBrk="1" hangingPunct="1"/>
            <a:r>
              <a:rPr lang="en-GB" dirty="0">
                <a:cs typeface="MS Gothic" pitchFamily="49" charset="-128"/>
              </a:rPr>
              <a:t>Check cable for breaks or bent pins; check  monitor adjustments.</a:t>
            </a:r>
            <a:endParaRPr lang="en-GB" sz="2600" dirty="0">
              <a:cs typeface="MS Gothic" pitchFamily="49" charset="-128"/>
            </a:endParaRPr>
          </a:p>
          <a:p>
            <a:pPr eaLnBrk="1" hangingPunct="1"/>
            <a:r>
              <a:rPr lang="en-GB" dirty="0">
                <a:cs typeface="MS Gothic" pitchFamily="49" charset="-128"/>
              </a:rPr>
              <a:t>Loss of brightness </a:t>
            </a:r>
            <a:endParaRPr lang="en-US" dirty="0">
              <a:cs typeface="MS Gothic" pitchFamily="49" charset="-128"/>
            </a:endParaRPr>
          </a:p>
          <a:p>
            <a:pPr lvl="1" eaLnBrk="1" hangingPunct="1"/>
            <a:r>
              <a:rPr lang="en-GB" dirty="0">
                <a:cs typeface="MS Gothic" pitchFamily="49" charset="-128"/>
              </a:rPr>
              <a:t>Monitors lose brightness with age, so use power-management functions.</a:t>
            </a:r>
            <a:endParaRPr lang="en-US" dirty="0">
              <a:cs typeface="MS Gothic" pitchFamily="49" charset="-128"/>
            </a:endParaRPr>
          </a:p>
          <a:p>
            <a:pPr lvl="1" eaLnBrk="1" hangingPunct="1"/>
            <a:r>
              <a:rPr lang="en-GB" dirty="0">
                <a:cs typeface="MS Gothic" pitchFamily="49" charset="-128"/>
              </a:rPr>
              <a:t>Internal adjustments may be required.</a:t>
            </a:r>
            <a:endParaRPr lang="en-US" dirty="0">
              <a:cs typeface="MS Gothic" pitchFamily="49" charset="-128"/>
            </a:endParaRP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Title 3"/>
          <p:cNvSpPr>
            <a:spLocks noGrp="1"/>
          </p:cNvSpPr>
          <p:nvPr>
            <p:ph type="title"/>
          </p:nvPr>
        </p:nvSpPr>
        <p:spPr/>
        <p:txBody>
          <a:bodyPr/>
          <a:lstStyle/>
          <a:p>
            <a:pPr eaLnBrk="1" hangingPunct="1"/>
            <a:r>
              <a:rPr lang="en-GB" dirty="0">
                <a:cs typeface="MS Gothic" pitchFamily="49" charset="-128"/>
              </a:rPr>
              <a:t>Common Monitor Problems (</a:t>
            </a:r>
            <a:r>
              <a:rPr lang="en-GB" i="1" dirty="0">
                <a:cs typeface="MS Gothic" pitchFamily="49" charset="-128"/>
              </a:rPr>
              <a:t>continued</a:t>
            </a:r>
            <a:r>
              <a:rPr lang="en-GB" dirty="0">
                <a:cs typeface="MS Gothic" pitchFamily="49" charset="-128"/>
              </a:rPr>
              <a:t>)</a:t>
            </a:r>
            <a:endParaRPr lang="en-US" dirty="0">
              <a:cs typeface="MS Gothic" pitchFamily="49" charset="-128"/>
            </a:endParaRPr>
          </a:p>
        </p:txBody>
      </p:sp>
      <p:sp>
        <p:nvSpPr>
          <p:cNvPr id="138243" name="Text Placeholder 4"/>
          <p:cNvSpPr>
            <a:spLocks noGrp="1"/>
          </p:cNvSpPr>
          <p:nvPr>
            <p:ph idx="1"/>
          </p:nvPr>
        </p:nvSpPr>
        <p:spPr>
          <a:xfrm>
            <a:off x="457200" y="1143000"/>
            <a:ext cx="8228013" cy="5715000"/>
          </a:xfrm>
        </p:spPr>
        <p:txBody>
          <a:bodyPr>
            <a:normAutofit fontScale="92500"/>
          </a:bodyPr>
          <a:lstStyle/>
          <a:p>
            <a:pPr eaLnBrk="1" hangingPunct="1"/>
            <a:r>
              <a:rPr lang="en-US" dirty="0">
                <a:cs typeface="MS Gothic" pitchFamily="49" charset="-128"/>
              </a:rPr>
              <a:t>LCD monitor may have bad pixels.</a:t>
            </a:r>
          </a:p>
          <a:p>
            <a:pPr lvl="1" eaLnBrk="1" hangingPunct="1"/>
            <a:r>
              <a:rPr lang="en-US" dirty="0">
                <a:cs typeface="MS Gothic" pitchFamily="49" charset="-128"/>
              </a:rPr>
              <a:t>Dead pixel, lit pixel, or stuck pixel</a:t>
            </a:r>
          </a:p>
          <a:p>
            <a:pPr eaLnBrk="1" hangingPunct="1"/>
            <a:r>
              <a:rPr lang="en-US" dirty="0">
                <a:cs typeface="MS Gothic" pitchFamily="49" charset="-128"/>
              </a:rPr>
              <a:t>A flickering image on the LCD may be caused by an inexpensive panel with too much light bleed or a dying CCFL backlight.</a:t>
            </a:r>
          </a:p>
          <a:p>
            <a:pPr eaLnBrk="1" hangingPunct="1"/>
            <a:r>
              <a:rPr lang="en-US" dirty="0">
                <a:cs typeface="MS Gothic" pitchFamily="49" charset="-128"/>
              </a:rPr>
              <a:t>A dim image points to a dead or dying backlight.</a:t>
            </a:r>
          </a:p>
          <a:p>
            <a:pPr eaLnBrk="1" hangingPunct="1"/>
            <a:r>
              <a:rPr lang="en-US" dirty="0">
                <a:cs typeface="MS Gothic" pitchFamily="49" charset="-128"/>
              </a:rPr>
              <a:t>If the LCD goes dark with a faint image seen under bright lights, the problem is a lost backlight or inverter.</a:t>
            </a:r>
          </a:p>
          <a:p>
            <a:pPr eaLnBrk="1" hangingPunct="1"/>
            <a:r>
              <a:rPr lang="en-US" dirty="0">
                <a:cs typeface="MS Gothic" pitchFamily="49" charset="-128"/>
              </a:rPr>
              <a:t>A hissing noise from the LCD indicates a failing inverter.</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Text Box 2"/>
          <p:cNvSpPr txBox="1">
            <a:spLocks noChangeArrowheads="1"/>
          </p:cNvSpPr>
          <p:nvPr/>
        </p:nvSpPr>
        <p:spPr bwMode="auto">
          <a:xfrm>
            <a:off x="457200" y="1295400"/>
            <a:ext cx="8229600" cy="492125"/>
          </a:xfrm>
          <a:prstGeom prst="rect">
            <a:avLst/>
          </a:prstGeom>
          <a:noFill/>
          <a:ln w="9525">
            <a:noFill/>
            <a:round/>
            <a:headEnd/>
            <a:tailEnd/>
          </a:ln>
        </p:spPr>
        <p:txBody>
          <a:bodyPr>
            <a:prstTxWarp prst="textNoShape">
              <a:avLst/>
            </a:prstTxWarp>
            <a:spAutoFit/>
          </a:bodyPr>
          <a:lstStyle/>
          <a:p>
            <a:pPr marL="336550" indent="-336550">
              <a:lnSpc>
                <a:spcPct val="100000"/>
              </a:lnSpc>
              <a:spcBef>
                <a:spcPts val="650"/>
              </a:spcBef>
              <a:buFont typeface="Verdana" pitchFamily="-1" charset="0"/>
              <a:buChar char="•"/>
              <a:tabLst>
                <a:tab pos="336550" algn="l"/>
                <a:tab pos="793750" algn="l"/>
                <a:tab pos="1250950" algn="l"/>
                <a:tab pos="1708150" algn="l"/>
                <a:tab pos="2165350" algn="l"/>
                <a:tab pos="2622550" algn="l"/>
                <a:tab pos="3079750" algn="l"/>
                <a:tab pos="3536950" algn="l"/>
                <a:tab pos="3994150" algn="l"/>
                <a:tab pos="4451350" algn="l"/>
                <a:tab pos="4908550" algn="l"/>
                <a:tab pos="5365750" algn="l"/>
                <a:tab pos="5822950" algn="l"/>
                <a:tab pos="6280150" algn="l"/>
                <a:tab pos="6737350" algn="l"/>
                <a:tab pos="7194550" algn="l"/>
                <a:tab pos="7651750" algn="l"/>
                <a:tab pos="8108950" algn="l"/>
                <a:tab pos="8566150" algn="l"/>
                <a:tab pos="9023350" algn="l"/>
                <a:tab pos="9480550" algn="l"/>
              </a:tabLst>
            </a:pPr>
            <a:endParaRPr lang="en-US" sz="2600" b="1" dirty="0">
              <a:solidFill>
                <a:schemeClr val="tx1"/>
              </a:solidFill>
              <a:latin typeface="Verdana" pitchFamily="-1" charset="0"/>
            </a:endParaRPr>
          </a:p>
        </p:txBody>
      </p:sp>
      <p:sp>
        <p:nvSpPr>
          <p:cNvPr id="142339" name="Title 3"/>
          <p:cNvSpPr>
            <a:spLocks noGrp="1"/>
          </p:cNvSpPr>
          <p:nvPr>
            <p:ph type="title"/>
          </p:nvPr>
        </p:nvSpPr>
        <p:spPr/>
        <p:txBody>
          <a:bodyPr/>
          <a:lstStyle/>
          <a:p>
            <a:pPr eaLnBrk="1" hangingPunct="1"/>
            <a:r>
              <a:rPr lang="en-GB" dirty="0">
                <a:cs typeface="MS Gothic" pitchFamily="49" charset="-128"/>
              </a:rPr>
              <a:t>Cleaning Monitors </a:t>
            </a:r>
            <a:endParaRPr lang="en-US" dirty="0">
              <a:cs typeface="MS Gothic" pitchFamily="49" charset="-128"/>
            </a:endParaRPr>
          </a:p>
        </p:txBody>
      </p:sp>
      <p:sp>
        <p:nvSpPr>
          <p:cNvPr id="142340" name="Text Placeholder 4"/>
          <p:cNvSpPr>
            <a:spLocks noGrp="1"/>
          </p:cNvSpPr>
          <p:nvPr>
            <p:ph idx="1"/>
          </p:nvPr>
        </p:nvSpPr>
        <p:spPr/>
        <p:txBody>
          <a:bodyPr/>
          <a:lstStyle/>
          <a:p>
            <a:pPr eaLnBrk="1" hangingPunct="1"/>
            <a:r>
              <a:rPr lang="en-GB" dirty="0">
                <a:cs typeface="MS Gothic" pitchFamily="49" charset="-128"/>
              </a:rPr>
              <a:t>Antistatic monitor wipes or antistatic cloths should be used for cleaning the monitor.</a:t>
            </a:r>
            <a:endParaRPr lang="en-US" dirty="0">
              <a:cs typeface="MS Gothic" pitchFamily="49" charset="-128"/>
            </a:endParaRPr>
          </a:p>
          <a:p>
            <a:pPr lvl="1" eaLnBrk="1" hangingPunct="1"/>
            <a:r>
              <a:rPr lang="en-GB" dirty="0">
                <a:cs typeface="MS Gothic" pitchFamily="49" charset="-128"/>
              </a:rPr>
              <a:t>Do not use window cleaners.</a:t>
            </a:r>
            <a:endParaRPr lang="en-US" dirty="0">
              <a:cs typeface="MS Gothic" pitchFamily="49" charset="-128"/>
            </a:endParaRPr>
          </a:p>
          <a:p>
            <a:pPr lvl="1" eaLnBrk="1" hangingPunct="1"/>
            <a:r>
              <a:rPr lang="en-GB" dirty="0">
                <a:cs typeface="MS Gothic" pitchFamily="49" charset="-128"/>
              </a:rPr>
              <a:t>Avoid commercial cleaning solutions on LCD screens.</a:t>
            </a:r>
            <a:endParaRPr lang="en-US" dirty="0">
              <a:cs typeface="MS Gothic" pitchFamily="49" charset="-128"/>
            </a:endParaRP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Privacy With Multiple Monitors</a:t>
            </a:r>
          </a:p>
        </p:txBody>
      </p:sp>
      <p:sp>
        <p:nvSpPr>
          <p:cNvPr id="3" name="Content Placeholder 2"/>
          <p:cNvSpPr>
            <a:spLocks noGrp="1"/>
          </p:cNvSpPr>
          <p:nvPr>
            <p:ph idx="1"/>
          </p:nvPr>
        </p:nvSpPr>
        <p:spPr/>
        <p:txBody>
          <a:bodyPr/>
          <a:lstStyle/>
          <a:p>
            <a:r>
              <a:rPr lang="en-US" dirty="0"/>
              <a:t>Privacy screens (privacy/antiglare filters) are available from vendors.</a:t>
            </a:r>
          </a:p>
          <a:p>
            <a:pPr lvl="1"/>
            <a:r>
              <a:rPr lang="en-US" dirty="0"/>
              <a:t>Stop wide-angle viewing of the screen.</a:t>
            </a:r>
          </a:p>
          <a:p>
            <a:pPr lvl="1"/>
            <a:r>
              <a:rPr lang="en-US" dirty="0"/>
              <a:t>Drop the glare.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en-US" dirty="0">
                <a:cs typeface="MS Gothic" pitchFamily="49" charset="-128"/>
              </a:rPr>
              <a:t>Refresh Rate (</a:t>
            </a:r>
            <a:r>
              <a:rPr lang="en-US" i="1" dirty="0">
                <a:cs typeface="MS Gothic" pitchFamily="49" charset="-128"/>
              </a:rPr>
              <a:t>continued</a:t>
            </a:r>
            <a:r>
              <a:rPr lang="en-US" dirty="0">
                <a:cs typeface="MS Gothic" pitchFamily="49" charset="-128"/>
              </a:rPr>
              <a:t>)</a:t>
            </a:r>
          </a:p>
        </p:txBody>
      </p:sp>
      <p:pic>
        <p:nvPicPr>
          <p:cNvPr id="10244" name="Content Placeholder 3"/>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427037" y="1143000"/>
            <a:ext cx="2620963" cy="2349500"/>
          </a:xfrm>
        </p:spPr>
      </p:pic>
      <p:sp>
        <p:nvSpPr>
          <p:cNvPr id="10243" name="TextBox 4"/>
          <p:cNvSpPr txBox="1">
            <a:spLocks noChangeArrowheads="1"/>
          </p:cNvSpPr>
          <p:nvPr/>
        </p:nvSpPr>
        <p:spPr bwMode="auto">
          <a:xfrm>
            <a:off x="304800" y="3543750"/>
            <a:ext cx="3589337" cy="646331"/>
          </a:xfrm>
          <a:prstGeom prst="rect">
            <a:avLst/>
          </a:prstGeom>
          <a:noFill/>
          <a:ln w="9525">
            <a:noFill/>
            <a:miter lim="800000"/>
            <a:headEnd/>
            <a:tailEnd/>
          </a:ln>
        </p:spPr>
        <p:txBody>
          <a:bodyPr wrap="square">
            <a:prstTxWarp prst="textNoShape">
              <a:avLst/>
            </a:prstTxWarp>
            <a:spAutoFit/>
          </a:bodyPr>
          <a:lstStyle/>
          <a:p>
            <a:pPr>
              <a:lnSpc>
                <a:spcPct val="100000"/>
              </a:lnSpc>
            </a:pPr>
            <a:r>
              <a:rPr lang="en-US" dirty="0">
                <a:solidFill>
                  <a:schemeClr val="tx1"/>
                </a:solidFill>
              </a:rPr>
              <a:t>Figure 19.3  Electron guns sweep from left to right.</a:t>
            </a:r>
          </a:p>
        </p:txBody>
      </p:sp>
      <p:pic>
        <p:nvPicPr>
          <p:cNvPr id="5" name="Content Placeholder 5"/>
          <p:cNvPicPr>
            <a:picLocks noChangeAspect="1"/>
          </p:cNvPicPr>
          <p:nvPr/>
        </p:nvPicPr>
        <p:blipFill rotWithShape="1">
          <a:blip r:embed="rId3" cstate="email">
            <a:extLst>
              <a:ext uri="{28A0092B-C50C-407E-A947-70E740481C1C}">
                <a14:useLocalDpi xmlns:a14="http://schemas.microsoft.com/office/drawing/2010/main"/>
              </a:ext>
            </a:extLst>
          </a:blip>
          <a:srcRect t="-4554" b="-956"/>
          <a:stretch/>
        </p:blipFill>
        <p:spPr bwMode="auto">
          <a:xfrm>
            <a:off x="4284699" y="1242155"/>
            <a:ext cx="4432036" cy="2301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6" name="TextBox 4"/>
          <p:cNvSpPr txBox="1">
            <a:spLocks noChangeArrowheads="1"/>
          </p:cNvSpPr>
          <p:nvPr/>
        </p:nvSpPr>
        <p:spPr bwMode="auto">
          <a:xfrm>
            <a:off x="4619433" y="3543750"/>
            <a:ext cx="3762568" cy="369332"/>
          </a:xfrm>
          <a:prstGeom prst="rect">
            <a:avLst/>
          </a:prstGeom>
          <a:noFill/>
          <a:ln w="9525">
            <a:noFill/>
            <a:miter lim="800000"/>
            <a:headEnd/>
            <a:tailEnd/>
          </a:ln>
        </p:spPr>
        <p:txBody>
          <a:bodyPr wrap="none">
            <a:prstTxWarp prst="textNoShape">
              <a:avLst/>
            </a:prstTxWarp>
            <a:spAutoFit/>
          </a:bodyPr>
          <a:lstStyle/>
          <a:p>
            <a:pPr>
              <a:lnSpc>
                <a:spcPct val="100000"/>
              </a:lnSpc>
            </a:pPr>
            <a:r>
              <a:rPr lang="en-US" dirty="0">
                <a:solidFill>
                  <a:schemeClr val="tx1"/>
                </a:solidFill>
              </a:rPr>
              <a:t>Figure 19.4  Horizontal refresh rate</a:t>
            </a:r>
          </a:p>
        </p:txBody>
      </p:sp>
      <p:pic>
        <p:nvPicPr>
          <p:cNvPr id="7" name="Content Placeholder 3"/>
          <p:cNvPicPr>
            <a:picLocks noChangeAspect="1"/>
          </p:cNvPicPr>
          <p:nvPr/>
        </p:nvPicPr>
        <p:blipFill rotWithShape="1">
          <a:blip r:embed="rId4" cstate="email">
            <a:extLst>
              <a:ext uri="{28A0092B-C50C-407E-A947-70E740481C1C}">
                <a14:useLocalDpi xmlns:a14="http://schemas.microsoft.com/office/drawing/2010/main"/>
              </a:ext>
            </a:extLst>
          </a:blip>
          <a:srcRect t="-4477" b="-2199"/>
          <a:stretch/>
        </p:blipFill>
        <p:spPr bwMode="auto">
          <a:xfrm>
            <a:off x="3894137" y="4194680"/>
            <a:ext cx="4432036" cy="232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8" name="TextBox 4"/>
          <p:cNvSpPr txBox="1">
            <a:spLocks noChangeArrowheads="1"/>
          </p:cNvSpPr>
          <p:nvPr/>
        </p:nvSpPr>
        <p:spPr bwMode="auto">
          <a:xfrm>
            <a:off x="428632" y="5843628"/>
            <a:ext cx="3482030" cy="313932"/>
          </a:xfrm>
          <a:prstGeom prst="rect">
            <a:avLst/>
          </a:prstGeom>
          <a:noFill/>
          <a:ln w="9525">
            <a:noFill/>
            <a:miter lim="800000"/>
            <a:headEnd/>
            <a:tailEnd/>
          </a:ln>
        </p:spPr>
        <p:txBody>
          <a:bodyPr wrap="none">
            <a:prstTxWarp prst="textNoShape">
              <a:avLst/>
            </a:prstTxWarp>
            <a:spAutoFit/>
          </a:bodyPr>
          <a:lstStyle/>
          <a:p>
            <a:r>
              <a:rPr lang="en-US" dirty="0">
                <a:solidFill>
                  <a:schemeClr val="tx1"/>
                </a:solidFill>
              </a:rPr>
              <a:t>Figure19.5  Vertical refresh rate</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Title 1"/>
          <p:cNvSpPr>
            <a:spLocks noGrp="1"/>
          </p:cNvSpPr>
          <p:nvPr>
            <p:ph type="title"/>
          </p:nvPr>
        </p:nvSpPr>
        <p:spPr/>
        <p:txBody>
          <a:bodyPr/>
          <a:lstStyle/>
          <a:p>
            <a:r>
              <a:rPr lang="en-US" dirty="0"/>
              <a:t>Changing Technologies</a:t>
            </a:r>
          </a:p>
        </p:txBody>
      </p:sp>
      <p:sp>
        <p:nvSpPr>
          <p:cNvPr id="146435" name="Content Placeholder 2"/>
          <p:cNvSpPr>
            <a:spLocks noGrp="1"/>
          </p:cNvSpPr>
          <p:nvPr>
            <p:ph idx="1"/>
          </p:nvPr>
        </p:nvSpPr>
        <p:spPr/>
        <p:txBody>
          <a:bodyPr/>
          <a:lstStyle/>
          <a:p>
            <a:r>
              <a:rPr lang="en-US" dirty="0"/>
              <a:t>Curved LCD panels</a:t>
            </a:r>
          </a:p>
          <a:p>
            <a:pPr lvl="1"/>
            <a:r>
              <a:rPr lang="en-US" dirty="0"/>
              <a:t>Curved panels, according to the manufacturers, make the viewing experience far more 3-D like and more immersive. </a:t>
            </a:r>
          </a:p>
          <a:p>
            <a:pPr lvl="1"/>
            <a:r>
              <a:rPr lang="en-US" dirty="0"/>
              <a:t>The panels cut down on glare and increase the viewing angle. </a:t>
            </a:r>
          </a:p>
          <a:p>
            <a:r>
              <a:rPr lang="en-US" dirty="0"/>
              <a:t>3-D headsets</a:t>
            </a:r>
          </a:p>
          <a:p>
            <a:pPr lvl="1"/>
            <a:r>
              <a:rPr lang="en-US" dirty="0"/>
              <a:t>3-D headsets put the “monitor” in immersive wraparound gear promise essentially virtual reality. </a:t>
            </a:r>
          </a:p>
          <a:p>
            <a:pPr lvl="1"/>
            <a:endParaRPr lang="en-US" dirty="0"/>
          </a:p>
          <a:p>
            <a:pPr lvl="1"/>
            <a:endParaRPr lang="en-US" dirty="0"/>
          </a:p>
        </p:txBody>
      </p:sp>
    </p:spTree>
  </p:cSld>
  <p:clrMapOvr>
    <a:masterClrMapping/>
  </p:clrMapOvr>
</p:sld>
</file>

<file path=ppt/theme/theme1.xml><?xml version="1.0" encoding="utf-8"?>
<a:theme xmlns:a="http://schemas.openxmlformats.org/drawingml/2006/main" name="2_Default Design">
  <a:themeElements>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Verdana"/>
        <a:ea typeface="MS Gothic"/>
        <a:cs typeface=""/>
      </a:majorFont>
      <a:minorFont>
        <a:latin typeface="Verdana"/>
        <a:ea typeface="MS 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MS Gothic" pitchFamily="49"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MS Gothic" pitchFamily="49" charset="-128"/>
          </a:defRPr>
        </a:defPPr>
      </a:lstStyle>
    </a:lnDef>
  </a:objectDefaults>
  <a:extraClrSchemeLst>
    <a:extraClrScheme>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7646</TotalTime>
  <Words>4122</Words>
  <Application>Microsoft Office PowerPoint</Application>
  <PresentationFormat>On-screen Show (4:3)</PresentationFormat>
  <Paragraphs>598</Paragraphs>
  <Slides>90</Slides>
  <Notes>49</Notes>
  <HiddenSlides>0</HiddenSlides>
  <MMClips>0</MMClips>
  <ScaleCrop>false</ScaleCrop>
  <HeadingPairs>
    <vt:vector size="4" baseType="variant">
      <vt:variant>
        <vt:lpstr>Theme</vt:lpstr>
      </vt:variant>
      <vt:variant>
        <vt:i4>1</vt:i4>
      </vt:variant>
      <vt:variant>
        <vt:lpstr>Slide Titles</vt:lpstr>
      </vt:variant>
      <vt:variant>
        <vt:i4>90</vt:i4>
      </vt:variant>
    </vt:vector>
  </HeadingPairs>
  <TitlesOfParts>
    <vt:vector size="91" baseType="lpstr">
      <vt:lpstr>2_Default Design</vt:lpstr>
      <vt:lpstr>Display Technologies</vt:lpstr>
      <vt:lpstr>Overview</vt:lpstr>
      <vt:lpstr>Introduction</vt:lpstr>
      <vt:lpstr>Video Displays</vt:lpstr>
      <vt:lpstr>CRT Monitors </vt:lpstr>
      <vt:lpstr>CRT Monitors (continued)</vt:lpstr>
      <vt:lpstr>CRT Monitors (continued)</vt:lpstr>
      <vt:lpstr>Refresh Rate</vt:lpstr>
      <vt:lpstr>Refresh Rate (continued)</vt:lpstr>
      <vt:lpstr>Phosphors and Shadow Mask </vt:lpstr>
      <vt:lpstr>Phosphors and Shadow Mask (continued)</vt:lpstr>
      <vt:lpstr>Phosphors and Shadow Mask (continued)</vt:lpstr>
      <vt:lpstr>Resolution</vt:lpstr>
      <vt:lpstr>LCD Monitors</vt:lpstr>
      <vt:lpstr>LCD Monitors (continued)</vt:lpstr>
      <vt:lpstr>LCD Monitors (continued)</vt:lpstr>
      <vt:lpstr>LCD Monitors (continued)</vt:lpstr>
      <vt:lpstr>LCD Monitors (continued)</vt:lpstr>
      <vt:lpstr>LCD Monitors (continued)</vt:lpstr>
      <vt:lpstr>LCD Monitors (continued)</vt:lpstr>
      <vt:lpstr>LCD Monitors (continued)</vt:lpstr>
      <vt:lpstr>LCD Monitors (continued)</vt:lpstr>
      <vt:lpstr>LCD Monitors (continued)</vt:lpstr>
      <vt:lpstr>LCD Monitors (continued)</vt:lpstr>
      <vt:lpstr>LCD Components</vt:lpstr>
      <vt:lpstr>LCD Components (continued)</vt:lpstr>
      <vt:lpstr>LED Monitors</vt:lpstr>
      <vt:lpstr>LCD Resolution </vt:lpstr>
      <vt:lpstr>Brightness and Response Rate</vt:lpstr>
      <vt:lpstr>Refresh Rate and Contrast Ratio</vt:lpstr>
      <vt:lpstr>Comparing LCDs</vt:lpstr>
      <vt:lpstr>Projectors</vt:lpstr>
      <vt:lpstr>Projector Technologies</vt:lpstr>
      <vt:lpstr>Lumens, Throw, and Lamps</vt:lpstr>
      <vt:lpstr>Plasma Displays</vt:lpstr>
      <vt:lpstr>Plasma Displays (continued)</vt:lpstr>
      <vt:lpstr>Common Features—Connections </vt:lpstr>
      <vt:lpstr>Common Features—Connections (continued)</vt:lpstr>
      <vt:lpstr>Common Features—Connections (continued)</vt:lpstr>
      <vt:lpstr>Common Features—Connections (continued)</vt:lpstr>
      <vt:lpstr>Common Features—Adjustments </vt:lpstr>
      <vt:lpstr>Display Adapters</vt:lpstr>
      <vt:lpstr>Display Adapters (continued)</vt:lpstr>
      <vt:lpstr>Modes</vt:lpstr>
      <vt:lpstr>Modes (continued)</vt:lpstr>
      <vt:lpstr>VGA</vt:lpstr>
      <vt:lpstr>Motherboard Slot</vt:lpstr>
      <vt:lpstr>Motherboard Slot (continued)</vt:lpstr>
      <vt:lpstr>Motherboard Slot (continued)</vt:lpstr>
      <vt:lpstr>Graphics Processor</vt:lpstr>
      <vt:lpstr>Video Memory</vt:lpstr>
      <vt:lpstr>Video Memory (continued)</vt:lpstr>
      <vt:lpstr>Integrated GPUs</vt:lpstr>
      <vt:lpstr>Integrated GPUs (continued)</vt:lpstr>
      <vt:lpstr>Connector Types and Associated Cables</vt:lpstr>
      <vt:lpstr>Connector Types and Associated Cables (continued)</vt:lpstr>
      <vt:lpstr>Connector Types and Associated Cables (continued)</vt:lpstr>
      <vt:lpstr>Connector Types and Associated Cables (continued)</vt:lpstr>
      <vt:lpstr>Connector Types and Associated Cables (continued)</vt:lpstr>
      <vt:lpstr>Connector Types and Associated Cables (continued)</vt:lpstr>
      <vt:lpstr>Installing and Configuring Video</vt:lpstr>
      <vt:lpstr>Software</vt:lpstr>
      <vt:lpstr>Software (continued)</vt:lpstr>
      <vt:lpstr>Using the Display and Personalization Applets</vt:lpstr>
      <vt:lpstr>Using the Display and Personalization Applets (continued)</vt:lpstr>
      <vt:lpstr>Using the Display and Personalization Applets (continued)</vt:lpstr>
      <vt:lpstr>Using the Display and Personalization Applets (continued)</vt:lpstr>
      <vt:lpstr>Using the Display and Personalization Applets (continued)</vt:lpstr>
      <vt:lpstr>Using the Display and Personalization Applets (continued)</vt:lpstr>
      <vt:lpstr>Using the Display and Personalization Applets (continued)</vt:lpstr>
      <vt:lpstr>Display Options in Mac OS X</vt:lpstr>
      <vt:lpstr>Display Options in Linux</vt:lpstr>
      <vt:lpstr>Working with Drivers</vt:lpstr>
      <vt:lpstr>3-D Graphics</vt:lpstr>
      <vt:lpstr>3-D Graphics (continued)</vt:lpstr>
      <vt:lpstr>3-D Graphics (continued)</vt:lpstr>
      <vt:lpstr>3-D Graphics (continued)</vt:lpstr>
      <vt:lpstr>3-D Graphics (continued)</vt:lpstr>
      <vt:lpstr>3-D Graphics (continued)</vt:lpstr>
      <vt:lpstr>3-D Video Cards</vt:lpstr>
      <vt:lpstr>DirectX and Video Cards</vt:lpstr>
      <vt:lpstr>DirectX and Video Cards (continued)</vt:lpstr>
      <vt:lpstr>Troubleshooting Video</vt:lpstr>
      <vt:lpstr>Troubleshooting Video (continued)</vt:lpstr>
      <vt:lpstr>Troubleshooting Monitors</vt:lpstr>
      <vt:lpstr>Common Monitor Problems</vt:lpstr>
      <vt:lpstr>Common Monitor Problems (continued)</vt:lpstr>
      <vt:lpstr>Cleaning Monitors </vt:lpstr>
      <vt:lpstr>Privacy With Multiple Monitors</vt:lpstr>
      <vt:lpstr>Changing Technologies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Scott Jernigan</dc:creator>
  <cp:lastModifiedBy>Pineda, Angelo</cp:lastModifiedBy>
  <cp:revision>221</cp:revision>
  <dcterms:created xsi:type="dcterms:W3CDTF">2016-02-24T00:40:00Z</dcterms:created>
  <dcterms:modified xsi:type="dcterms:W3CDTF">2016-06-20T14:36:32Z</dcterms:modified>
</cp:coreProperties>
</file>