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3"/>
  </p:notesMasterIdLst>
  <p:handoutMasterIdLst>
    <p:handoutMasterId r:id="rId64"/>
  </p:handoutMasterIdLst>
  <p:sldIdLst>
    <p:sldId id="256" r:id="rId2"/>
    <p:sldId id="384" r:id="rId3"/>
    <p:sldId id="385" r:id="rId4"/>
    <p:sldId id="386" r:id="rId5"/>
    <p:sldId id="432" r:id="rId6"/>
    <p:sldId id="433" r:id="rId7"/>
    <p:sldId id="434" r:id="rId8"/>
    <p:sldId id="435" r:id="rId9"/>
    <p:sldId id="436" r:id="rId10"/>
    <p:sldId id="437" r:id="rId11"/>
    <p:sldId id="392" r:id="rId12"/>
    <p:sldId id="438" r:id="rId13"/>
    <p:sldId id="439" r:id="rId14"/>
    <p:sldId id="393" r:id="rId15"/>
    <p:sldId id="395" r:id="rId16"/>
    <p:sldId id="440" r:id="rId17"/>
    <p:sldId id="396" r:id="rId18"/>
    <p:sldId id="397" r:id="rId19"/>
    <p:sldId id="398" r:id="rId20"/>
    <p:sldId id="399" r:id="rId21"/>
    <p:sldId id="441" r:id="rId22"/>
    <p:sldId id="442" r:id="rId23"/>
    <p:sldId id="443" r:id="rId24"/>
    <p:sldId id="450" r:id="rId25"/>
    <p:sldId id="451" r:id="rId26"/>
    <p:sldId id="445" r:id="rId27"/>
    <p:sldId id="452" r:id="rId28"/>
    <p:sldId id="449" r:id="rId29"/>
    <p:sldId id="446" r:id="rId30"/>
    <p:sldId id="447" r:id="rId31"/>
    <p:sldId id="448" r:id="rId32"/>
    <p:sldId id="453" r:id="rId33"/>
    <p:sldId id="454" r:id="rId34"/>
    <p:sldId id="457" r:id="rId35"/>
    <p:sldId id="455" r:id="rId36"/>
    <p:sldId id="456" r:id="rId37"/>
    <p:sldId id="458" r:id="rId38"/>
    <p:sldId id="459" r:id="rId39"/>
    <p:sldId id="460" r:id="rId40"/>
    <p:sldId id="461" r:id="rId41"/>
    <p:sldId id="465" r:id="rId42"/>
    <p:sldId id="466" r:id="rId43"/>
    <p:sldId id="467" r:id="rId44"/>
    <p:sldId id="468" r:id="rId45"/>
    <p:sldId id="470" r:id="rId46"/>
    <p:sldId id="462" r:id="rId47"/>
    <p:sldId id="469" r:id="rId48"/>
    <p:sldId id="463" r:id="rId49"/>
    <p:sldId id="471" r:id="rId50"/>
    <p:sldId id="472" r:id="rId51"/>
    <p:sldId id="474" r:id="rId52"/>
    <p:sldId id="473" r:id="rId53"/>
    <p:sldId id="475" r:id="rId54"/>
    <p:sldId id="476" r:id="rId55"/>
    <p:sldId id="478" r:id="rId56"/>
    <p:sldId id="477" r:id="rId57"/>
    <p:sldId id="479" r:id="rId58"/>
    <p:sldId id="480" r:id="rId59"/>
    <p:sldId id="481" r:id="rId60"/>
    <p:sldId id="482" r:id="rId61"/>
    <p:sldId id="464" r:id="rId62"/>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8" autoAdjust="0"/>
    <p:restoredTop sz="91886" autoAdjust="0"/>
  </p:normalViewPr>
  <p:slideViewPr>
    <p:cSldViewPr>
      <p:cViewPr varScale="1">
        <p:scale>
          <a:sx n="67" d="100"/>
          <a:sy n="67" d="100"/>
        </p:scale>
        <p:origin x="-1470" y="-108"/>
      </p:cViewPr>
      <p:guideLst>
        <p:guide orient="horz" pos="2160"/>
        <p:guide pos="2880"/>
      </p:guideLst>
    </p:cSldViewPr>
  </p:slideViewPr>
  <p:outlineViewPr>
    <p:cViewPr varScale="1">
      <p:scale>
        <a:sx n="33" d="100"/>
        <a:sy n="33" d="100"/>
      </p:scale>
      <p:origin x="42" y="29634"/>
    </p:cViewPr>
  </p:outlineViewPr>
  <p:notesTextViewPr>
    <p:cViewPr>
      <p:scale>
        <a:sx n="100" d="100"/>
        <a:sy n="100" d="100"/>
      </p:scale>
      <p:origin x="0" y="0"/>
    </p:cViewPr>
  </p:notesTextViewPr>
  <p:sorterViewPr>
    <p:cViewPr>
      <p:scale>
        <a:sx n="100" d="100"/>
        <a:sy n="100" d="100"/>
      </p:scale>
      <p:origin x="0" y="255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782E07D-D35D-4BD3-8A2C-334ABC5ABD2F}" type="slidenum">
              <a:rPr lang="en-US" altLang="en-US"/>
              <a:pPr eaLnBrk="1" hangingPunct="1"/>
              <a:t>17</a:t>
            </a:fld>
            <a:endParaRPr lang="en-US" altLang="en-US" dirty="0"/>
          </a:p>
        </p:txBody>
      </p:sp>
    </p:spTree>
    <p:extLst>
      <p:ext uri="{BB962C8B-B14F-4D97-AF65-F5344CB8AC3E}">
        <p14:creationId xmlns:p14="http://schemas.microsoft.com/office/powerpoint/2010/main" val="4078463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While the CompTIA A+ 220-902 exam objectives include emulator requirements as a part of virtualization, the concepts are not the same. For the sake of completeness, however, know that emulating another platform (using a PC to run Sony PlayStation 4 games, for example) requires hardware several times more powerful than the platform being emulated. </a:t>
            </a:r>
            <a:endParaRPr lang="en-US" altLang="en-US" dirty="0">
              <a:latin typeface="Arial" panose="020B0604020202020204" pitchFamily="34" charset="0"/>
            </a:endParaRP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A86CA2A-71F8-4F07-81E4-2C25F2607198}" type="slidenum">
              <a:rPr lang="en-US" altLang="en-US"/>
              <a:pPr eaLnBrk="1" hangingPunct="1"/>
              <a:t>18</a:t>
            </a:fld>
            <a:endParaRPr lang="en-US" altLang="en-US" dirty="0"/>
          </a:p>
        </p:txBody>
      </p:sp>
    </p:spTree>
    <p:extLst>
      <p:ext uri="{BB962C8B-B14F-4D97-AF65-F5344CB8AC3E}">
        <p14:creationId xmlns:p14="http://schemas.microsoft.com/office/powerpoint/2010/main" val="2338409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Figure 18.10 shows a Super Nintendo Entertainment System emulator, Snes9X, running a game called </a:t>
            </a:r>
            <a:r>
              <a:rPr lang="en-US" sz="1200" b="0" i="1" u="none" strike="noStrike" kern="1200" baseline="0" dirty="0">
                <a:solidFill>
                  <a:srgbClr val="000000"/>
                </a:solidFill>
                <a:latin typeface="Times New Roman" pitchFamily="18" charset="0"/>
                <a:ea typeface="MS PGothic" pitchFamily="34" charset="-128"/>
                <a:cs typeface="ＭＳ Ｐゴシック" charset="0"/>
              </a:rPr>
              <a:t>Donkey Kong Country </a:t>
            </a:r>
            <a:r>
              <a:rPr lang="en-US" sz="1200" b="0" i="0" u="none" strike="noStrike" kern="1200" baseline="0" dirty="0">
                <a:solidFill>
                  <a:srgbClr val="000000"/>
                </a:solidFill>
                <a:latin typeface="Times New Roman" pitchFamily="18" charset="0"/>
                <a:ea typeface="MS PGothic" pitchFamily="34" charset="-128"/>
                <a:cs typeface="ＭＳ Ｐゴシック" charset="0"/>
              </a:rPr>
              <a:t>on a Windows system.</a:t>
            </a:r>
            <a:endParaRPr lang="en-US" altLang="en-US" dirty="0">
              <a:latin typeface="Arial" panose="020B0604020202020204" pitchFamily="34" charset="0"/>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C1FCDC7-4CB5-4D82-B8DF-640FFA876D49}" type="slidenum">
              <a:rPr lang="en-US" altLang="en-US"/>
              <a:pPr eaLnBrk="1" hangingPunct="1"/>
              <a:t>19</a:t>
            </a:fld>
            <a:endParaRPr lang="en-US" altLang="en-US" dirty="0"/>
          </a:p>
        </p:txBody>
      </p:sp>
    </p:spTree>
    <p:extLst>
      <p:ext uri="{BB962C8B-B14F-4D97-AF65-F5344CB8AC3E}">
        <p14:creationId xmlns:p14="http://schemas.microsoft.com/office/powerpoint/2010/main" val="1948017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84B8DF11-885D-440F-AB00-FFA86131E448}" type="slidenum">
              <a:rPr lang="en-US" altLang="en-US"/>
              <a:pPr eaLnBrk="1" hangingPunct="1"/>
              <a:t>20</a:t>
            </a:fld>
            <a:endParaRPr lang="en-US" altLang="en-US" dirty="0"/>
          </a:p>
        </p:txBody>
      </p:sp>
    </p:spTree>
    <p:extLst>
      <p:ext uri="{BB962C8B-B14F-4D97-AF65-F5344CB8AC3E}">
        <p14:creationId xmlns:p14="http://schemas.microsoft.com/office/powerpoint/2010/main" val="2836128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9pPr>
          </a:lstStyle>
          <a:p>
            <a:pPr eaLnBrk="1" hangingPunct="1"/>
            <a:fld id="{A3927D6C-1CB7-4C82-BDE1-BE4C4D18F4D2}" type="slidenum">
              <a:rPr lang="en-GB" altLang="en-US">
                <a:solidFill>
                  <a:srgbClr val="000000"/>
                </a:solidFill>
              </a:rPr>
              <a:pPr eaLnBrk="1" hangingPunct="1"/>
              <a:t>2</a:t>
            </a:fld>
            <a:endParaRPr lang="en-GB" altLang="en-US" dirty="0">
              <a:solidFill>
                <a:srgbClr val="000000"/>
              </a:solidFill>
            </a:endParaRPr>
          </a:p>
        </p:txBody>
      </p:sp>
      <p:sp>
        <p:nvSpPr>
          <p:cNvPr id="5427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ea typeface="MS Gothic" pitchFamily="49" charset="-128"/>
              </a:defRPr>
            </a:lvl9pPr>
          </a:lstStyle>
          <a:p>
            <a:pPr algn="r" eaLnBrk="1" hangingPunct="1"/>
            <a:fld id="{303F9B3B-1586-427B-90C0-33939868EBB4}" type="slidenum">
              <a:rPr lang="en-GB" altLang="en-US" sz="1200">
                <a:solidFill>
                  <a:srgbClr val="000000"/>
                </a:solidFill>
              </a:rPr>
              <a:pPr algn="r" eaLnBrk="1" hangingPunct="1"/>
              <a:t>2</a:t>
            </a:fld>
            <a:endParaRPr lang="en-GB" altLang="en-US" sz="1200" dirty="0">
              <a:solidFill>
                <a:srgbClr val="000000"/>
              </a:solidFill>
            </a:endParaRPr>
          </a:p>
        </p:txBody>
      </p:sp>
      <p:sp>
        <p:nvSpPr>
          <p:cNvPr id="54276"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endParaRPr lang="en-US" altLang="en-US" dirty="0">
              <a:solidFill>
                <a:schemeClr val="bg1"/>
              </a:solidFill>
            </a:endParaRPr>
          </a:p>
        </p:txBody>
      </p:sp>
      <p:sp>
        <p:nvSpPr>
          <p:cNvPr id="54277" name="Text Box 3"/>
          <p:cNvSpPr>
            <a:spLocks noGrp="1" noChangeArrowheads="1"/>
          </p:cNvSpPr>
          <p:nvPr>
            <p:ph type="body"/>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113757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1222370-DEC1-434B-B8D4-AFB280A91BC0}" type="slidenum">
              <a:rPr lang="en-US" altLang="en-US"/>
              <a:pPr eaLnBrk="1" hangingPunct="1"/>
              <a:t>3</a:t>
            </a:fld>
            <a:endParaRPr lang="en-US" altLang="en-US" dirty="0"/>
          </a:p>
        </p:txBody>
      </p:sp>
    </p:spTree>
    <p:extLst>
      <p:ext uri="{BB962C8B-B14F-4D97-AF65-F5344CB8AC3E}">
        <p14:creationId xmlns:p14="http://schemas.microsoft.com/office/powerpoint/2010/main" val="1522762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08E53B4-B230-4D39-8716-57F3867669A1}" type="slidenum">
              <a:rPr lang="en-US" altLang="en-US"/>
              <a:pPr eaLnBrk="1" hangingPunct="1"/>
              <a:t>4</a:t>
            </a:fld>
            <a:endParaRPr lang="en-US" altLang="en-US" dirty="0"/>
          </a:p>
        </p:txBody>
      </p:sp>
    </p:spTree>
    <p:extLst>
      <p:ext uri="{BB962C8B-B14F-4D97-AF65-F5344CB8AC3E}">
        <p14:creationId xmlns:p14="http://schemas.microsoft.com/office/powerpoint/2010/main" val="761315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Virtualized operating systems use the same security features as real operating systems. For each virtual machine user account, you’ll need to keep track of user names, passwords, permissions, and so on, just like on a normal PC.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8</a:t>
            </a:fld>
            <a:endParaRPr lang="en-GB" dirty="0"/>
          </a:p>
        </p:txBody>
      </p:sp>
    </p:spTree>
    <p:extLst>
      <p:ext uri="{BB962C8B-B14F-4D97-AF65-F5344CB8AC3E}">
        <p14:creationId xmlns:p14="http://schemas.microsoft.com/office/powerpoint/2010/main" val="3602318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5B57B84-58B9-4177-B6E1-F21F5E28622E}" type="slidenum">
              <a:rPr lang="en-US" altLang="en-US"/>
              <a:pPr eaLnBrk="1" hangingPunct="1"/>
              <a:t>11</a:t>
            </a:fld>
            <a:endParaRPr lang="en-US" altLang="en-US" dirty="0"/>
          </a:p>
        </p:txBody>
      </p:sp>
    </p:spTree>
    <p:extLst>
      <p:ext uri="{BB962C8B-B14F-4D97-AF65-F5344CB8AC3E}">
        <p14:creationId xmlns:p14="http://schemas.microsoft.com/office/powerpoint/2010/main" val="2889437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VMware makes a number of amazing virtualization products, but they can be pricey. Microsoft’s Hyper-V, Linux’s KVM, and Oracle’s VirtualBox are all free. </a:t>
            </a:r>
            <a:endParaRPr lang="en-US" altLang="en-US" dirty="0">
              <a:latin typeface="Arial" panose="020B0604020202020204" pitchFamily="34" charset="0"/>
            </a:endParaRPr>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4B385DC3-76FA-4172-AA93-9C9F5C8FE957}" type="slidenum">
              <a:rPr lang="en-US" altLang="en-US"/>
              <a:pPr eaLnBrk="1" hangingPunct="1"/>
              <a:t>14</a:t>
            </a:fld>
            <a:endParaRPr lang="en-US" altLang="en-US" dirty="0"/>
          </a:p>
        </p:txBody>
      </p:sp>
    </p:spTree>
    <p:extLst>
      <p:ext uri="{BB962C8B-B14F-4D97-AF65-F5344CB8AC3E}">
        <p14:creationId xmlns:p14="http://schemas.microsoft.com/office/powerpoint/2010/main" val="2224832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CE67326-ADDF-4CFA-89C0-E8155EC80A57}" type="slidenum">
              <a:rPr lang="en-US" altLang="en-US"/>
              <a:pPr eaLnBrk="1" hangingPunct="1"/>
              <a:t>15</a:t>
            </a:fld>
            <a:endParaRPr lang="en-US" altLang="en-US" dirty="0"/>
          </a:p>
        </p:txBody>
      </p:sp>
    </p:spTree>
    <p:extLst>
      <p:ext uri="{BB962C8B-B14F-4D97-AF65-F5344CB8AC3E}">
        <p14:creationId xmlns:p14="http://schemas.microsoft.com/office/powerpoint/2010/main" val="530192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CE67326-ADDF-4CFA-89C0-E8155EC80A57}" type="slidenum">
              <a:rPr lang="en-US" altLang="en-US"/>
              <a:pPr eaLnBrk="1" hangingPunct="1"/>
              <a:t>16</a:t>
            </a:fld>
            <a:endParaRPr lang="en-US" altLang="en-US" dirty="0"/>
          </a:p>
        </p:txBody>
      </p:sp>
    </p:spTree>
    <p:extLst>
      <p:ext uri="{BB962C8B-B14F-4D97-AF65-F5344CB8AC3E}">
        <p14:creationId xmlns:p14="http://schemas.microsoft.com/office/powerpoint/2010/main" val="1562308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sz="4400" dirty="0"/>
              <a:t>Virtualization</a:t>
            </a:r>
            <a:endParaRPr lang="en-US" sz="4400" dirty="0"/>
          </a:p>
        </p:txBody>
      </p:sp>
      <p:sp>
        <p:nvSpPr>
          <p:cNvPr id="6" name="Subtitle 5"/>
          <p:cNvSpPr>
            <a:spLocks noGrp="1"/>
          </p:cNvSpPr>
          <p:nvPr>
            <p:ph type="subTitle" idx="1"/>
          </p:nvPr>
        </p:nvSpPr>
        <p:spPr>
          <a:xfrm>
            <a:off x="1371600" y="2212848"/>
            <a:ext cx="6400800" cy="685800"/>
          </a:xfrm>
        </p:spPr>
        <p:txBody>
          <a:bodyPr/>
          <a:lstStyle/>
          <a:p>
            <a:r>
              <a:rPr lang="en-GB" altLang="en-US" sz="4000" dirty="0"/>
              <a:t>Chapter 18</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50608" y="3200400"/>
            <a:ext cx="3842785"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Virtualization</a:t>
            </a:r>
          </a:p>
        </p:txBody>
      </p:sp>
      <p:sp>
        <p:nvSpPr>
          <p:cNvPr id="5" name="TextBox 1"/>
          <p:cNvSpPr txBox="1">
            <a:spLocks noChangeArrowheads="1"/>
          </p:cNvSpPr>
          <p:nvPr/>
        </p:nvSpPr>
        <p:spPr bwMode="auto">
          <a:xfrm>
            <a:off x="1799446" y="5746032"/>
            <a:ext cx="554510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18.3  Hyper-V running Linux and Windows 10</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55556" y="1555033"/>
            <a:ext cx="5632888" cy="4038600"/>
          </a:xfrm>
          <a:prstGeom prst="rect">
            <a:avLst/>
          </a:prstGeom>
        </p:spPr>
      </p:pic>
    </p:spTree>
    <p:extLst>
      <p:ext uri="{BB962C8B-B14F-4D97-AF65-F5344CB8AC3E}">
        <p14:creationId xmlns:p14="http://schemas.microsoft.com/office/powerpoint/2010/main" val="3422693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2"/>
          <p:cNvSpPr>
            <a:spLocks noGrp="1"/>
          </p:cNvSpPr>
          <p:nvPr>
            <p:ph type="title"/>
          </p:nvPr>
        </p:nvSpPr>
        <p:spPr/>
        <p:txBody>
          <a:bodyPr/>
          <a:lstStyle/>
          <a:p>
            <a:r>
              <a:rPr lang="en-US" altLang="en-US" dirty="0"/>
              <a:t>Meet the Hypervisor</a:t>
            </a:r>
          </a:p>
        </p:txBody>
      </p:sp>
      <p:sp>
        <p:nvSpPr>
          <p:cNvPr id="11267" name="Rectangle 3"/>
          <p:cNvSpPr>
            <a:spLocks noGrp="1" noChangeArrowheads="1"/>
          </p:cNvSpPr>
          <p:nvPr>
            <p:ph idx="1"/>
          </p:nvPr>
        </p:nvSpPr>
        <p:spPr/>
        <p:txBody>
          <a:bodyPr/>
          <a:lstStyle/>
          <a:p>
            <a:r>
              <a:rPr lang="en-US" altLang="en-US" dirty="0"/>
              <a:t>A normal OS uses a program called a supervisor.</a:t>
            </a:r>
          </a:p>
          <a:p>
            <a:pPr lvl="1"/>
            <a:r>
              <a:rPr lang="en-US" altLang="en-US" dirty="0"/>
              <a:t>Handles very low-level interaction among hardware and software (i.e., task scheduling, allotment of time and resources, etc.)</a:t>
            </a:r>
          </a:p>
          <a:p>
            <a:r>
              <a:rPr lang="en-US" altLang="en-US" dirty="0"/>
              <a:t>Full virtualization requires an extra layer of programming called the </a:t>
            </a:r>
            <a:r>
              <a:rPr lang="en-US" altLang="en-US" dirty="0">
                <a:solidFill>
                  <a:srgbClr val="C00000"/>
                </a:solidFill>
              </a:rPr>
              <a:t>hypervisor</a:t>
            </a:r>
            <a:r>
              <a:rPr lang="en-US" altLang="en-US" dirty="0"/>
              <a:t>.</a:t>
            </a:r>
          </a:p>
          <a:p>
            <a:pPr lvl="1"/>
            <a:r>
              <a:rPr lang="en-US" altLang="en-US" dirty="0"/>
              <a:t>Manages the complex interactions between the host and guest machines</a:t>
            </a:r>
          </a:p>
        </p:txBody>
      </p:sp>
    </p:spTree>
    <p:extLst>
      <p:ext uri="{BB962C8B-B14F-4D97-AF65-F5344CB8AC3E}">
        <p14:creationId xmlns:p14="http://schemas.microsoft.com/office/powerpoint/2010/main" val="248164279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 the Hypervisor (</a:t>
            </a:r>
            <a:r>
              <a:rPr lang="en-US" i="1" dirty="0"/>
              <a:t>continued</a:t>
            </a:r>
            <a:r>
              <a:rPr lang="en-US" dirty="0"/>
              <a:t>)</a:t>
            </a:r>
          </a:p>
        </p:txBody>
      </p:sp>
      <p:sp>
        <p:nvSpPr>
          <p:cNvPr id="5" name="TextBox 1"/>
          <p:cNvSpPr txBox="1">
            <a:spLocks noChangeArrowheads="1"/>
          </p:cNvSpPr>
          <p:nvPr/>
        </p:nvSpPr>
        <p:spPr bwMode="auto">
          <a:xfrm>
            <a:off x="1882803" y="5136432"/>
            <a:ext cx="537839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18.4  Supervisor on a generic single system</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51463" y="2209800"/>
            <a:ext cx="1841074" cy="2743200"/>
          </a:xfrm>
          <a:prstGeom prst="rect">
            <a:avLst/>
          </a:prstGeom>
        </p:spPr>
      </p:pic>
    </p:spTree>
    <p:extLst>
      <p:ext uri="{BB962C8B-B14F-4D97-AF65-F5344CB8AC3E}">
        <p14:creationId xmlns:p14="http://schemas.microsoft.com/office/powerpoint/2010/main" val="4215338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 the Hypervisor (</a:t>
            </a:r>
            <a:r>
              <a:rPr lang="en-US" i="1" dirty="0"/>
              <a:t>continued</a:t>
            </a:r>
            <a:r>
              <a:rPr lang="en-US" dirty="0"/>
              <a:t>)</a:t>
            </a:r>
          </a:p>
        </p:txBody>
      </p:sp>
      <p:sp>
        <p:nvSpPr>
          <p:cNvPr id="5" name="TextBox 1"/>
          <p:cNvSpPr txBox="1">
            <a:spLocks noChangeArrowheads="1"/>
          </p:cNvSpPr>
          <p:nvPr/>
        </p:nvSpPr>
        <p:spPr bwMode="auto">
          <a:xfrm>
            <a:off x="2286000" y="5334000"/>
            <a:ext cx="45720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18.5  Hypervisor on a generic single system hosting three virtual machines</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16859" y="1676400"/>
            <a:ext cx="4510283" cy="3429000"/>
          </a:xfrm>
          <a:prstGeom prst="rect">
            <a:avLst/>
          </a:prstGeom>
        </p:spPr>
      </p:pic>
    </p:spTree>
    <p:extLst>
      <p:ext uri="{BB962C8B-B14F-4D97-AF65-F5344CB8AC3E}">
        <p14:creationId xmlns:p14="http://schemas.microsoft.com/office/powerpoint/2010/main" val="508648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
          <p:cNvSpPr>
            <a:spLocks noGrp="1"/>
          </p:cNvSpPr>
          <p:nvPr>
            <p:ph type="title"/>
          </p:nvPr>
        </p:nvSpPr>
        <p:spPr/>
        <p:txBody>
          <a:bodyPr/>
          <a:lstStyle/>
          <a:p>
            <a:r>
              <a:rPr lang="en-US" altLang="en-US" dirty="0"/>
              <a:t>Meet the Hypervisor (</a:t>
            </a:r>
            <a:r>
              <a:rPr lang="en-US" altLang="en-US" i="1" dirty="0"/>
              <a:t>continued</a:t>
            </a:r>
            <a:r>
              <a:rPr lang="en-US" altLang="en-US" dirty="0"/>
              <a:t>)</a:t>
            </a:r>
          </a:p>
        </p:txBody>
      </p:sp>
      <p:sp>
        <p:nvSpPr>
          <p:cNvPr id="12291" name="Rectangle 3"/>
          <p:cNvSpPr>
            <a:spLocks noGrp="1" noChangeArrowheads="1"/>
          </p:cNvSpPr>
          <p:nvPr>
            <p:ph idx="1"/>
          </p:nvPr>
        </p:nvSpPr>
        <p:spPr/>
        <p:txBody>
          <a:bodyPr/>
          <a:lstStyle/>
          <a:p>
            <a:r>
              <a:rPr lang="en-US" altLang="en-US" dirty="0"/>
              <a:t>Hypervisors</a:t>
            </a:r>
          </a:p>
          <a:p>
            <a:pPr lvl="1"/>
            <a:r>
              <a:rPr lang="en-US" altLang="en-US" dirty="0"/>
              <a:t>VMware (oldest)</a:t>
            </a:r>
          </a:p>
          <a:p>
            <a:pPr lvl="2"/>
            <a:r>
              <a:rPr lang="en-US" altLang="en-US" dirty="0"/>
              <a:t>VMware workstation was released in 1999 for Linux and Windows.</a:t>
            </a:r>
          </a:p>
          <a:p>
            <a:pPr lvl="2"/>
            <a:r>
              <a:rPr lang="en-US" altLang="en-US" dirty="0"/>
              <a:t>VMware offers a broad cross-section of virtualization products.</a:t>
            </a:r>
          </a:p>
          <a:p>
            <a:pPr lvl="1"/>
            <a:r>
              <a:rPr lang="en-US" altLang="en-US" dirty="0"/>
              <a:t>Hyper-V (Microsoft)</a:t>
            </a:r>
          </a:p>
          <a:p>
            <a:pPr lvl="2"/>
            <a:r>
              <a:rPr lang="en-US" altLang="en-US" dirty="0"/>
              <a:t>Comes with Windows Server as well as desktop Windows starting with Windows 8.1 Pro</a:t>
            </a:r>
          </a:p>
          <a:p>
            <a:pPr lvl="1"/>
            <a:r>
              <a:rPr lang="en-US" altLang="en-US" dirty="0"/>
              <a:t>Oracle VM VirtualBox</a:t>
            </a:r>
          </a:p>
          <a:p>
            <a:pPr lvl="2"/>
            <a:r>
              <a:rPr lang="en-US" altLang="en-US" dirty="0"/>
              <a:t>Runs on Windows, Mac OS, and Linux</a:t>
            </a:r>
          </a:p>
          <a:p>
            <a:pPr lvl="1"/>
            <a:r>
              <a:rPr lang="en-US" altLang="en-US" dirty="0"/>
              <a:t>VMWare Fusion or Parallels Desktop for Mac OS X</a:t>
            </a:r>
          </a:p>
        </p:txBody>
      </p:sp>
    </p:spTree>
    <p:extLst>
      <p:ext uri="{BB962C8B-B14F-4D97-AF65-F5344CB8AC3E}">
        <p14:creationId xmlns:p14="http://schemas.microsoft.com/office/powerpoint/2010/main" val="29496442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
          <p:cNvSpPr>
            <a:spLocks noGrp="1"/>
          </p:cNvSpPr>
          <p:nvPr>
            <p:ph type="title"/>
          </p:nvPr>
        </p:nvSpPr>
        <p:spPr/>
        <p:txBody>
          <a:bodyPr/>
          <a:lstStyle/>
          <a:p>
            <a:r>
              <a:rPr lang="en-US" altLang="en-US" dirty="0"/>
              <a:t>Meet the Hypervisor (</a:t>
            </a:r>
            <a:r>
              <a:rPr lang="en-US" altLang="en-US" i="1" dirty="0"/>
              <a:t>continued</a:t>
            </a:r>
            <a:r>
              <a:rPr lang="en-US" altLang="en-US" dirty="0"/>
              <a:t>)</a:t>
            </a:r>
          </a:p>
        </p:txBody>
      </p:sp>
      <p:sp>
        <p:nvSpPr>
          <p:cNvPr id="14340" name="TextBox 3"/>
          <p:cNvSpPr txBox="1">
            <a:spLocks noChangeArrowheads="1"/>
          </p:cNvSpPr>
          <p:nvPr/>
        </p:nvSpPr>
        <p:spPr bwMode="auto">
          <a:xfrm>
            <a:off x="2329399" y="5029200"/>
            <a:ext cx="448520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18.6  Author’s busy VMware server</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83383" y="2012232"/>
            <a:ext cx="5777234" cy="2909104"/>
          </a:xfrm>
          <a:prstGeom prst="rect">
            <a:avLst/>
          </a:prstGeom>
        </p:spPr>
      </p:pic>
    </p:spTree>
    <p:extLst>
      <p:ext uri="{BB962C8B-B14F-4D97-AF65-F5344CB8AC3E}">
        <p14:creationId xmlns:p14="http://schemas.microsoft.com/office/powerpoint/2010/main" val="1427795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
          <p:cNvSpPr>
            <a:spLocks noGrp="1"/>
          </p:cNvSpPr>
          <p:nvPr>
            <p:ph type="title"/>
          </p:nvPr>
        </p:nvSpPr>
        <p:spPr/>
        <p:txBody>
          <a:bodyPr/>
          <a:lstStyle/>
          <a:p>
            <a:r>
              <a:rPr lang="en-US" altLang="en-US" dirty="0"/>
              <a:t>Meet the Hypervisor (</a:t>
            </a:r>
            <a:r>
              <a:rPr lang="en-US" altLang="en-US" i="1" dirty="0"/>
              <a:t>continued</a:t>
            </a:r>
            <a:r>
              <a:rPr lang="en-US" altLang="en-US" dirty="0"/>
              <a:t>)</a:t>
            </a:r>
          </a:p>
        </p:txBody>
      </p:sp>
      <p:sp>
        <p:nvSpPr>
          <p:cNvPr id="14340" name="TextBox 3"/>
          <p:cNvSpPr txBox="1">
            <a:spLocks noChangeArrowheads="1"/>
          </p:cNvSpPr>
          <p:nvPr/>
        </p:nvSpPr>
        <p:spPr bwMode="auto">
          <a:xfrm>
            <a:off x="2094398" y="5503784"/>
            <a:ext cx="495520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18.7  Hyper-V on a Windows 10 system</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34709" y="1779896"/>
            <a:ext cx="5674582" cy="3613220"/>
          </a:xfrm>
          <a:prstGeom prst="rect">
            <a:avLst/>
          </a:prstGeom>
        </p:spPr>
      </p:pic>
    </p:spTree>
    <p:extLst>
      <p:ext uri="{BB962C8B-B14F-4D97-AF65-F5344CB8AC3E}">
        <p14:creationId xmlns:p14="http://schemas.microsoft.com/office/powerpoint/2010/main" val="646658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2"/>
          <p:cNvSpPr>
            <a:spLocks noGrp="1"/>
          </p:cNvSpPr>
          <p:nvPr>
            <p:ph type="title"/>
          </p:nvPr>
        </p:nvSpPr>
        <p:spPr/>
        <p:txBody>
          <a:bodyPr/>
          <a:lstStyle/>
          <a:p>
            <a:r>
              <a:rPr lang="en-US" altLang="en-US" dirty="0"/>
              <a:t>Emulation Versus Virtualization</a:t>
            </a:r>
          </a:p>
        </p:txBody>
      </p:sp>
      <p:sp>
        <p:nvSpPr>
          <p:cNvPr id="15363" name="Rectangle 3"/>
          <p:cNvSpPr>
            <a:spLocks noGrp="1" noChangeArrowheads="1"/>
          </p:cNvSpPr>
          <p:nvPr>
            <p:ph idx="1"/>
          </p:nvPr>
        </p:nvSpPr>
        <p:spPr/>
        <p:txBody>
          <a:bodyPr/>
          <a:lstStyle/>
          <a:p>
            <a:r>
              <a:rPr lang="en-US" altLang="en-US" dirty="0"/>
              <a:t>Virtualization uses hardware from the host system and allocates it between individual virtual machines.</a:t>
            </a:r>
          </a:p>
          <a:p>
            <a:pPr lvl="1"/>
            <a:r>
              <a:rPr lang="en-US" altLang="en-US" dirty="0"/>
              <a:t>The hypervisor passes the code from the virtual machine to the CPU.</a:t>
            </a:r>
          </a:p>
          <a:p>
            <a:pPr lvl="1"/>
            <a:r>
              <a:rPr lang="en-US" altLang="en-US" dirty="0"/>
              <a:t>It cannot virtualize hardware that is on a different platform (an Intel platform cannot virtualize a Nintendo 3DS).</a:t>
            </a:r>
          </a:p>
          <a:p>
            <a:r>
              <a:rPr lang="en-US" altLang="en-US" dirty="0"/>
              <a:t>Emulation enables software written for a different platform to run.</a:t>
            </a:r>
          </a:p>
          <a:p>
            <a:pPr lvl="1"/>
            <a:r>
              <a:rPr lang="en-US" altLang="en-US" dirty="0"/>
              <a:t>It does not virtualize the hardware.</a:t>
            </a:r>
          </a:p>
        </p:txBody>
      </p:sp>
    </p:spTree>
    <p:extLst>
      <p:ext uri="{BB962C8B-B14F-4D97-AF65-F5344CB8AC3E}">
        <p14:creationId xmlns:p14="http://schemas.microsoft.com/office/powerpoint/2010/main" val="395960577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2"/>
          <p:cNvSpPr>
            <a:spLocks noGrp="1"/>
          </p:cNvSpPr>
          <p:nvPr>
            <p:ph type="title"/>
          </p:nvPr>
        </p:nvSpPr>
        <p:spPr/>
        <p:txBody>
          <a:bodyPr/>
          <a:lstStyle/>
          <a:p>
            <a:r>
              <a:rPr lang="en-US" altLang="en-US" dirty="0"/>
              <a:t>Emulation Versus Virtualization (</a:t>
            </a:r>
            <a:r>
              <a:rPr lang="en-US" altLang="en-US" i="1" dirty="0"/>
              <a:t>continued</a:t>
            </a:r>
            <a:r>
              <a:rPr lang="en-US" altLang="en-US" dirty="0"/>
              <a:t>)</a:t>
            </a:r>
          </a:p>
        </p:txBody>
      </p:sp>
      <p:sp>
        <p:nvSpPr>
          <p:cNvPr id="16387" name="Rectangle 3"/>
          <p:cNvSpPr>
            <a:spLocks noGrp="1" noChangeArrowheads="1"/>
          </p:cNvSpPr>
          <p:nvPr>
            <p:ph idx="1"/>
          </p:nvPr>
        </p:nvSpPr>
        <p:spPr/>
        <p:txBody>
          <a:bodyPr/>
          <a:lstStyle/>
          <a:p>
            <a:r>
              <a:rPr lang="en-US" altLang="en-US" dirty="0"/>
              <a:t>An </a:t>
            </a:r>
            <a:r>
              <a:rPr lang="en-US" altLang="en-US" dirty="0">
                <a:solidFill>
                  <a:srgbClr val="C00000"/>
                </a:solidFill>
              </a:rPr>
              <a:t>emulator</a:t>
            </a:r>
            <a:r>
              <a:rPr lang="en-US" altLang="en-US" dirty="0"/>
              <a:t> is software or hardware that converts the commands to and from the host machine into an entirely different platform.</a:t>
            </a:r>
          </a:p>
          <a:p>
            <a:pPr lvl="1"/>
            <a:r>
              <a:rPr lang="en-US" altLang="en-US" dirty="0"/>
              <a:t>For example, an emulator makes it possible to run game console software on a PC.</a:t>
            </a:r>
          </a:p>
        </p:txBody>
      </p:sp>
    </p:spTree>
    <p:extLst>
      <p:ext uri="{BB962C8B-B14F-4D97-AF65-F5344CB8AC3E}">
        <p14:creationId xmlns:p14="http://schemas.microsoft.com/office/powerpoint/2010/main" val="179837181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2"/>
          <p:cNvSpPr>
            <a:spLocks noGrp="1"/>
          </p:cNvSpPr>
          <p:nvPr>
            <p:ph type="title"/>
          </p:nvPr>
        </p:nvSpPr>
        <p:spPr/>
        <p:txBody>
          <a:bodyPr/>
          <a:lstStyle/>
          <a:p>
            <a:r>
              <a:rPr lang="en-US" altLang="en-US" dirty="0"/>
              <a:t>Emulation Versus Virtualization (</a:t>
            </a:r>
            <a:r>
              <a:rPr lang="en-US" altLang="en-US" i="1" dirty="0"/>
              <a:t>continued</a:t>
            </a:r>
            <a:r>
              <a:rPr lang="en-US" altLang="en-US" dirty="0"/>
              <a:t>)</a:t>
            </a:r>
          </a:p>
        </p:txBody>
      </p:sp>
      <p:sp>
        <p:nvSpPr>
          <p:cNvPr id="17412" name="TextBox 1"/>
          <p:cNvSpPr txBox="1">
            <a:spLocks noChangeArrowheads="1"/>
          </p:cNvSpPr>
          <p:nvPr/>
        </p:nvSpPr>
        <p:spPr bwMode="auto">
          <a:xfrm>
            <a:off x="1376254" y="5746032"/>
            <a:ext cx="639149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18.10  Super Nintendo emulator running on Windows </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2780" y="1472348"/>
            <a:ext cx="4578439" cy="4134118"/>
          </a:xfrm>
          <a:prstGeom prst="rect">
            <a:avLst/>
          </a:prstGeom>
        </p:spPr>
      </p:pic>
    </p:spTree>
    <p:extLst>
      <p:ext uri="{BB962C8B-B14F-4D97-AF65-F5344CB8AC3E}">
        <p14:creationId xmlns:p14="http://schemas.microsoft.com/office/powerpoint/2010/main" val="484130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p:cNvSpPr>
            <a:spLocks noGrp="1"/>
          </p:cNvSpPr>
          <p:nvPr>
            <p:ph type="title"/>
          </p:nvPr>
        </p:nvSpPr>
        <p:spPr/>
        <p:txBody>
          <a:bodyPr/>
          <a:lstStyle/>
          <a:p>
            <a:r>
              <a:rPr lang="en-GB" altLang="en-US" dirty="0"/>
              <a:t>Overview</a:t>
            </a:r>
            <a:endParaRPr lang="en-US" altLang="en-US" dirty="0"/>
          </a:p>
        </p:txBody>
      </p:sp>
      <p:sp>
        <p:nvSpPr>
          <p:cNvPr id="3075" name="Text Placeholder 4"/>
          <p:cNvSpPr>
            <a:spLocks noGrp="1"/>
          </p:cNvSpPr>
          <p:nvPr>
            <p:ph idx="1"/>
          </p:nvPr>
        </p:nvSpPr>
        <p:spPr/>
        <p:txBody>
          <a:bodyPr/>
          <a:lstStyle/>
          <a:p>
            <a:r>
              <a:rPr lang="en-GB" altLang="en-US" dirty="0"/>
              <a:t>In this chapter, you will learn how to:</a:t>
            </a:r>
          </a:p>
          <a:p>
            <a:pPr lvl="1"/>
            <a:r>
              <a:rPr lang="en-US" altLang="en-US" dirty="0"/>
              <a:t>Explain why virtualization is so highly adopted</a:t>
            </a:r>
          </a:p>
          <a:p>
            <a:pPr lvl="1"/>
            <a:r>
              <a:rPr lang="en-US" altLang="en-US" dirty="0"/>
              <a:t>Create and use a virtual machine</a:t>
            </a:r>
          </a:p>
          <a:p>
            <a:pPr lvl="1"/>
            <a:r>
              <a:rPr lang="en-US" altLang="en-US" dirty="0"/>
              <a:t>Describe the service layers and architectures that make up cloud computing</a:t>
            </a:r>
          </a:p>
        </p:txBody>
      </p:sp>
    </p:spTree>
    <p:extLst>
      <p:ext uri="{BB962C8B-B14F-4D97-AF65-F5344CB8AC3E}">
        <p14:creationId xmlns:p14="http://schemas.microsoft.com/office/powerpoint/2010/main" val="19136083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Client-Side Virtualization</a:t>
            </a:r>
          </a:p>
        </p:txBody>
      </p:sp>
      <p:sp>
        <p:nvSpPr>
          <p:cNvPr id="18435" name="Rectangle 3"/>
          <p:cNvSpPr>
            <a:spLocks noGrp="1" noChangeArrowheads="1"/>
          </p:cNvSpPr>
          <p:nvPr>
            <p:ph idx="1"/>
          </p:nvPr>
        </p:nvSpPr>
        <p:spPr/>
        <p:txBody>
          <a:bodyPr/>
          <a:lstStyle/>
          <a:p>
            <a:r>
              <a:rPr lang="en-US" altLang="en-US" dirty="0"/>
              <a:t>Simple form of virtualization</a:t>
            </a:r>
          </a:p>
          <a:p>
            <a:r>
              <a:rPr lang="en-US" altLang="en-US" dirty="0"/>
              <a:t>Running virtual machine on a local system</a:t>
            </a:r>
          </a:p>
          <a:p>
            <a:r>
              <a:rPr lang="en-US" altLang="en-US" dirty="0"/>
              <a:t>Does not matter whether VM file itself stored locally or centrally</a:t>
            </a:r>
          </a:p>
          <a:p>
            <a:r>
              <a:rPr lang="en-US" altLang="en-US" dirty="0"/>
              <a:t>Creating a virtual machine involves:</a:t>
            </a:r>
          </a:p>
          <a:p>
            <a:pPr lvl="1"/>
            <a:r>
              <a:rPr lang="en-US" altLang="en-US" dirty="0"/>
              <a:t>Setting up hardware</a:t>
            </a:r>
          </a:p>
          <a:p>
            <a:pPr lvl="1"/>
            <a:r>
              <a:rPr lang="en-US" altLang="en-US" dirty="0"/>
              <a:t>Installing a hypervisor</a:t>
            </a:r>
          </a:p>
          <a:p>
            <a:pPr lvl="1"/>
            <a:r>
              <a:rPr lang="en-US" altLang="en-US" dirty="0"/>
              <a:t>Creating a new virtual machine</a:t>
            </a:r>
          </a:p>
          <a:p>
            <a:pPr lvl="1"/>
            <a:r>
              <a:rPr lang="en-US" altLang="en-US" dirty="0"/>
              <a:t>Installing the new guest OS on the virtual machine</a:t>
            </a:r>
          </a:p>
        </p:txBody>
      </p:sp>
    </p:spTree>
    <p:extLst>
      <p:ext uri="{BB962C8B-B14F-4D97-AF65-F5344CB8AC3E}">
        <p14:creationId xmlns:p14="http://schemas.microsoft.com/office/powerpoint/2010/main" val="292412404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Support</a:t>
            </a:r>
          </a:p>
        </p:txBody>
      </p:sp>
      <p:sp>
        <p:nvSpPr>
          <p:cNvPr id="3" name="Content Placeholder 2"/>
          <p:cNvSpPr>
            <a:spLocks noGrp="1"/>
          </p:cNvSpPr>
          <p:nvPr>
            <p:ph idx="1"/>
          </p:nvPr>
        </p:nvSpPr>
        <p:spPr/>
        <p:txBody>
          <a:bodyPr/>
          <a:lstStyle/>
          <a:p>
            <a:r>
              <a:rPr lang="en-US" dirty="0"/>
              <a:t>Hardware virtualization support</a:t>
            </a:r>
          </a:p>
          <a:p>
            <a:pPr lvl="1"/>
            <a:r>
              <a:rPr lang="en-US" dirty="0"/>
              <a:t>Intel’s VT-x and AMD’s AMD-V added extra features to CPU to support hypervisors</a:t>
            </a:r>
          </a:p>
          <a:p>
            <a:pPr lvl="2"/>
            <a:r>
              <a:rPr lang="en-US" dirty="0"/>
              <a:t>Turn virtualization on or off inside the system setup utility</a:t>
            </a:r>
          </a:p>
          <a:p>
            <a:r>
              <a:rPr lang="en-US" dirty="0"/>
              <a:t>RAM</a:t>
            </a:r>
          </a:p>
          <a:p>
            <a:pPr lvl="1"/>
            <a:r>
              <a:rPr lang="en-US" dirty="0"/>
              <a:t>Each virtual machine needs as much RAM as a physical one.</a:t>
            </a:r>
          </a:p>
          <a:p>
            <a:pPr lvl="1"/>
            <a:r>
              <a:rPr lang="en-US" dirty="0"/>
              <a:t>Leave enough RAM for hypervisor to run.</a:t>
            </a:r>
          </a:p>
          <a:p>
            <a:pPr lvl="1"/>
            <a:r>
              <a:rPr lang="en-US" dirty="0"/>
              <a:t>Add enough RAM so that every VM you run at the same time will run adequately.</a:t>
            </a:r>
          </a:p>
        </p:txBody>
      </p:sp>
    </p:spTree>
    <p:extLst>
      <p:ext uri="{BB962C8B-B14F-4D97-AF65-F5344CB8AC3E}">
        <p14:creationId xmlns:p14="http://schemas.microsoft.com/office/powerpoint/2010/main" val="21232128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Support (</a:t>
            </a:r>
            <a:r>
              <a:rPr lang="en-US" i="1" dirty="0"/>
              <a:t>continued</a:t>
            </a:r>
            <a:r>
              <a:rPr lang="en-US" dirty="0"/>
              <a:t>)</a:t>
            </a:r>
          </a:p>
        </p:txBody>
      </p:sp>
      <p:sp>
        <p:nvSpPr>
          <p:cNvPr id="4" name="TextBox 3"/>
          <p:cNvSpPr txBox="1">
            <a:spLocks noChangeArrowheads="1"/>
          </p:cNvSpPr>
          <p:nvPr/>
        </p:nvSpPr>
        <p:spPr bwMode="auto">
          <a:xfrm>
            <a:off x="1596410" y="5517432"/>
            <a:ext cx="595118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18.11  BIOS setting for CPU virtualization support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3600" y="1631232"/>
            <a:ext cx="4876800" cy="3657600"/>
          </a:xfrm>
          <a:prstGeom prst="rect">
            <a:avLst/>
          </a:prstGeom>
        </p:spPr>
      </p:pic>
    </p:spTree>
    <p:extLst>
      <p:ext uri="{BB962C8B-B14F-4D97-AF65-F5344CB8AC3E}">
        <p14:creationId xmlns:p14="http://schemas.microsoft.com/office/powerpoint/2010/main" val="33242117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Support (</a:t>
            </a:r>
            <a:r>
              <a:rPr lang="en-US" i="1" dirty="0"/>
              <a:t>continued</a:t>
            </a:r>
            <a:r>
              <a:rPr lang="en-US" dirty="0"/>
              <a:t>)</a:t>
            </a:r>
          </a:p>
        </p:txBody>
      </p:sp>
      <p:sp>
        <p:nvSpPr>
          <p:cNvPr id="3" name="Content Placeholder 2"/>
          <p:cNvSpPr>
            <a:spLocks noGrp="1"/>
          </p:cNvSpPr>
          <p:nvPr>
            <p:ph idx="1"/>
          </p:nvPr>
        </p:nvSpPr>
        <p:spPr/>
        <p:txBody>
          <a:bodyPr/>
          <a:lstStyle/>
          <a:p>
            <a:r>
              <a:rPr lang="en-US" dirty="0"/>
              <a:t>Disk space</a:t>
            </a:r>
          </a:p>
          <a:p>
            <a:pPr lvl="1"/>
            <a:r>
              <a:rPr lang="en-US" dirty="0"/>
              <a:t>VM files can be huge (MB to hundreds of GB).</a:t>
            </a:r>
          </a:p>
          <a:p>
            <a:pPr lvl="1"/>
            <a:r>
              <a:rPr lang="en-US" dirty="0"/>
              <a:t>Every snapshot or checkpoint requires space.</a:t>
            </a:r>
          </a:p>
          <a:p>
            <a:r>
              <a:rPr lang="en-US" dirty="0"/>
              <a:t>Emulator requirements</a:t>
            </a:r>
          </a:p>
          <a:p>
            <a:pPr lvl="1"/>
            <a:r>
              <a:rPr lang="en-US" dirty="0"/>
              <a:t>Hypervisor will emulate a popular, widely supported hardware NIC.</a:t>
            </a:r>
          </a:p>
          <a:p>
            <a:r>
              <a:rPr lang="en-US" dirty="0"/>
              <a:t>Network support</a:t>
            </a:r>
          </a:p>
          <a:p>
            <a:pPr lvl="1"/>
            <a:r>
              <a:rPr lang="en-US" dirty="0"/>
              <a:t>You can connect each virtual machine to the network in several different ways depending on needs.</a:t>
            </a:r>
          </a:p>
        </p:txBody>
      </p:sp>
    </p:spTree>
    <p:extLst>
      <p:ext uri="{BB962C8B-B14F-4D97-AF65-F5344CB8AC3E}">
        <p14:creationId xmlns:p14="http://schemas.microsoft.com/office/powerpoint/2010/main" val="378552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Support (</a:t>
            </a:r>
            <a:r>
              <a:rPr lang="en-US" i="1" dirty="0"/>
              <a:t>continued</a:t>
            </a:r>
            <a:r>
              <a:rPr lang="en-US" dirty="0"/>
              <a:t>)</a:t>
            </a:r>
          </a:p>
        </p:txBody>
      </p:sp>
      <p:sp>
        <p:nvSpPr>
          <p:cNvPr id="4" name="TextBox 3"/>
          <p:cNvSpPr txBox="1">
            <a:spLocks noChangeArrowheads="1"/>
          </p:cNvSpPr>
          <p:nvPr/>
        </p:nvSpPr>
        <p:spPr bwMode="auto">
          <a:xfrm>
            <a:off x="2372263" y="5136432"/>
            <a:ext cx="439947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18.12  Single VM file taking 11 GB</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17664" y="2012232"/>
            <a:ext cx="5708673" cy="2938379"/>
          </a:xfrm>
          <a:prstGeom prst="rect">
            <a:avLst/>
          </a:prstGeom>
        </p:spPr>
      </p:pic>
    </p:spTree>
    <p:extLst>
      <p:ext uri="{BB962C8B-B14F-4D97-AF65-F5344CB8AC3E}">
        <p14:creationId xmlns:p14="http://schemas.microsoft.com/office/powerpoint/2010/main" val="30699128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Support (</a:t>
            </a:r>
            <a:r>
              <a:rPr lang="en-US" i="1" dirty="0"/>
              <a:t>continued</a:t>
            </a:r>
            <a:r>
              <a:rPr lang="en-US" dirty="0"/>
              <a:t>)</a:t>
            </a:r>
          </a:p>
        </p:txBody>
      </p:sp>
      <p:sp>
        <p:nvSpPr>
          <p:cNvPr id="4" name="TextBox 3"/>
          <p:cNvSpPr txBox="1">
            <a:spLocks noChangeArrowheads="1"/>
          </p:cNvSpPr>
          <p:nvPr/>
        </p:nvSpPr>
        <p:spPr bwMode="auto">
          <a:xfrm>
            <a:off x="1934099" y="5822232"/>
            <a:ext cx="527580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18.13  Setting a NIC emulation on Hyper-V</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04288" y="1365504"/>
            <a:ext cx="4535424" cy="4279392"/>
          </a:xfrm>
          <a:prstGeom prst="rect">
            <a:avLst/>
          </a:prstGeom>
        </p:spPr>
      </p:pic>
    </p:spTree>
    <p:extLst>
      <p:ext uri="{BB962C8B-B14F-4D97-AF65-F5344CB8AC3E}">
        <p14:creationId xmlns:p14="http://schemas.microsoft.com/office/powerpoint/2010/main" val="1315734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Support (</a:t>
            </a:r>
            <a:r>
              <a:rPr lang="en-US" i="1" dirty="0"/>
              <a:t>continued</a:t>
            </a:r>
            <a:r>
              <a:rPr lang="en-US" dirty="0"/>
              <a:t>)</a:t>
            </a:r>
          </a:p>
        </p:txBody>
      </p:sp>
      <p:sp>
        <p:nvSpPr>
          <p:cNvPr id="3" name="Content Placeholder 2"/>
          <p:cNvSpPr>
            <a:spLocks noGrp="1"/>
          </p:cNvSpPr>
          <p:nvPr>
            <p:ph idx="1"/>
          </p:nvPr>
        </p:nvSpPr>
        <p:spPr/>
        <p:txBody>
          <a:bodyPr/>
          <a:lstStyle/>
          <a:p>
            <a:r>
              <a:rPr lang="en-US" dirty="0"/>
              <a:t>Internal networking</a:t>
            </a:r>
          </a:p>
          <a:p>
            <a:pPr lvl="1"/>
            <a:r>
              <a:rPr lang="en-US" dirty="0"/>
              <a:t>Every VM acts as if it is connected to own switch and nothing else.</a:t>
            </a:r>
          </a:p>
          <a:p>
            <a:r>
              <a:rPr lang="en-US" dirty="0"/>
              <a:t>Bridged networking</a:t>
            </a:r>
          </a:p>
          <a:p>
            <a:pPr lvl="1"/>
            <a:r>
              <a:rPr lang="en-US" dirty="0"/>
              <a:t>The VM bridges the real NIC to get out to the network.</a:t>
            </a:r>
          </a:p>
          <a:p>
            <a:r>
              <a:rPr lang="en-US" dirty="0">
                <a:solidFill>
                  <a:srgbClr val="C00000"/>
                </a:solidFill>
              </a:rPr>
              <a:t>Virtual switches</a:t>
            </a:r>
          </a:p>
          <a:p>
            <a:pPr lvl="1"/>
            <a:r>
              <a:rPr lang="en-US" dirty="0"/>
              <a:t>Each hypervisor has its own way to set up virtual switches.</a:t>
            </a:r>
          </a:p>
          <a:p>
            <a:r>
              <a:rPr lang="en-US" dirty="0"/>
              <a:t>No networking</a:t>
            </a:r>
          </a:p>
        </p:txBody>
      </p:sp>
    </p:spTree>
    <p:extLst>
      <p:ext uri="{BB962C8B-B14F-4D97-AF65-F5344CB8AC3E}">
        <p14:creationId xmlns:p14="http://schemas.microsoft.com/office/powerpoint/2010/main" val="3634361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Support (</a:t>
            </a:r>
            <a:r>
              <a:rPr lang="en-US" i="1" dirty="0"/>
              <a:t>continued</a:t>
            </a:r>
            <a:r>
              <a:rPr lang="en-US" dirty="0"/>
              <a:t>)</a:t>
            </a:r>
          </a:p>
        </p:txBody>
      </p:sp>
      <p:sp>
        <p:nvSpPr>
          <p:cNvPr id="4" name="TextBox 3"/>
          <p:cNvSpPr txBox="1">
            <a:spLocks noChangeArrowheads="1"/>
          </p:cNvSpPr>
          <p:nvPr/>
        </p:nvSpPr>
        <p:spPr bwMode="auto">
          <a:xfrm>
            <a:off x="1057737" y="5136432"/>
            <a:ext cx="702852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18.14  Configuring a VM for an internal network in VirtualBox</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19147" y="2012232"/>
            <a:ext cx="4505706" cy="2880360"/>
          </a:xfrm>
          <a:prstGeom prst="rect">
            <a:avLst/>
          </a:prstGeom>
        </p:spPr>
      </p:pic>
    </p:spTree>
    <p:extLst>
      <p:ext uri="{BB962C8B-B14F-4D97-AF65-F5344CB8AC3E}">
        <p14:creationId xmlns:p14="http://schemas.microsoft.com/office/powerpoint/2010/main" val="130490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Support (</a:t>
            </a:r>
            <a:r>
              <a:rPr lang="en-US" i="1" dirty="0"/>
              <a:t>continued</a:t>
            </a:r>
            <a:r>
              <a:rPr lang="en-US" dirty="0"/>
              <a:t>)</a:t>
            </a:r>
          </a:p>
        </p:txBody>
      </p:sp>
      <p:sp>
        <p:nvSpPr>
          <p:cNvPr id="4" name="TextBox 3"/>
          <p:cNvSpPr txBox="1">
            <a:spLocks noChangeArrowheads="1"/>
          </p:cNvSpPr>
          <p:nvPr/>
        </p:nvSpPr>
        <p:spPr bwMode="auto">
          <a:xfrm>
            <a:off x="1919506" y="5822232"/>
            <a:ext cx="504945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18.15  Hyper-V’s Virtual Switch Manager</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28672" y="1389888"/>
            <a:ext cx="4486656" cy="4230624"/>
          </a:xfrm>
          <a:prstGeom prst="rect">
            <a:avLst/>
          </a:prstGeom>
        </p:spPr>
      </p:pic>
    </p:spTree>
    <p:extLst>
      <p:ext uri="{BB962C8B-B14F-4D97-AF65-F5344CB8AC3E}">
        <p14:creationId xmlns:p14="http://schemas.microsoft.com/office/powerpoint/2010/main" val="13181153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Installing a Virtual Machine</a:t>
            </a:r>
          </a:p>
        </p:txBody>
      </p:sp>
      <p:sp>
        <p:nvSpPr>
          <p:cNvPr id="3" name="Content Placeholder 2"/>
          <p:cNvSpPr>
            <a:spLocks noGrp="1"/>
          </p:cNvSpPr>
          <p:nvPr>
            <p:ph idx="1"/>
          </p:nvPr>
        </p:nvSpPr>
        <p:spPr/>
        <p:txBody>
          <a:bodyPr/>
          <a:lstStyle/>
          <a:p>
            <a:r>
              <a:rPr lang="en-US" dirty="0"/>
              <a:t>In a Windows 8/8.1/10 system:</a:t>
            </a:r>
          </a:p>
          <a:p>
            <a:pPr lvl="1"/>
            <a:r>
              <a:rPr lang="en-US" dirty="0"/>
              <a:t>Enable Hyper-V in Programs and Features Control Panel applet.</a:t>
            </a:r>
          </a:p>
          <a:p>
            <a:pPr lvl="1"/>
            <a:r>
              <a:rPr lang="en-US" dirty="0"/>
              <a:t>Select Turn Windows features on or off.</a:t>
            </a:r>
          </a:p>
          <a:p>
            <a:r>
              <a:rPr lang="en-US" dirty="0"/>
              <a:t>Hypervisor functions as a virtual machine manager.</a:t>
            </a:r>
          </a:p>
          <a:p>
            <a:pPr lvl="1"/>
            <a:r>
              <a:rPr lang="en-US" dirty="0"/>
              <a:t>Primary place to create, start, stop, save, and delete guest virtual machines</a:t>
            </a:r>
          </a:p>
        </p:txBody>
      </p:sp>
    </p:spTree>
    <p:extLst>
      <p:ext uri="{BB962C8B-B14F-4D97-AF65-F5344CB8AC3E}">
        <p14:creationId xmlns:p14="http://schemas.microsoft.com/office/powerpoint/2010/main" val="1031657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3"/>
          <p:cNvSpPr>
            <a:spLocks noGrp="1"/>
          </p:cNvSpPr>
          <p:nvPr>
            <p:ph type="title"/>
          </p:nvPr>
        </p:nvSpPr>
        <p:spPr/>
        <p:txBody>
          <a:bodyPr/>
          <a:lstStyle/>
          <a:p>
            <a:r>
              <a:rPr lang="en-US" altLang="en-US" dirty="0"/>
              <a:t>Introduction</a:t>
            </a:r>
          </a:p>
        </p:txBody>
      </p:sp>
      <p:sp>
        <p:nvSpPr>
          <p:cNvPr id="4099" name="Rectangle 3"/>
          <p:cNvSpPr>
            <a:spLocks noGrp="1" noChangeArrowheads="1"/>
          </p:cNvSpPr>
          <p:nvPr>
            <p:ph idx="1"/>
          </p:nvPr>
        </p:nvSpPr>
        <p:spPr/>
        <p:txBody>
          <a:bodyPr/>
          <a:lstStyle/>
          <a:p>
            <a:r>
              <a:rPr lang="en-US" altLang="en-US" dirty="0"/>
              <a:t>Virtualization creates a complete environment for a guest operating system to function as if it were installed on its own computer.</a:t>
            </a:r>
          </a:p>
          <a:p>
            <a:pPr lvl="1"/>
            <a:r>
              <a:rPr lang="en-US" altLang="en-US" dirty="0"/>
              <a:t>A single computer running specialized software is called the </a:t>
            </a:r>
            <a:r>
              <a:rPr lang="en-US" altLang="en-US" dirty="0">
                <a:solidFill>
                  <a:srgbClr val="C00000"/>
                </a:solidFill>
              </a:rPr>
              <a:t>host</a:t>
            </a:r>
            <a:r>
              <a:rPr lang="en-US" altLang="en-US" dirty="0"/>
              <a:t>.</a:t>
            </a:r>
          </a:p>
          <a:p>
            <a:pPr lvl="1"/>
            <a:r>
              <a:rPr lang="en-US" altLang="en-US" dirty="0"/>
              <a:t>The guest environment is called the </a:t>
            </a:r>
            <a:r>
              <a:rPr lang="en-US" altLang="en-US" dirty="0">
                <a:solidFill>
                  <a:srgbClr val="C00000"/>
                </a:solidFill>
              </a:rPr>
              <a:t>virtual machine (VM)</a:t>
            </a:r>
            <a:r>
              <a:rPr lang="en-US" altLang="en-US" dirty="0"/>
              <a:t>. </a:t>
            </a:r>
          </a:p>
          <a:p>
            <a:r>
              <a:rPr lang="en-US" altLang="en-US" dirty="0"/>
              <a:t>Uses for virtualization that incorporate the Internet are called </a:t>
            </a:r>
            <a:r>
              <a:rPr lang="en-US" altLang="en-US" dirty="0">
                <a:solidFill>
                  <a:schemeClr val="tx1"/>
                </a:solidFill>
              </a:rPr>
              <a:t>cloud computing.</a:t>
            </a:r>
            <a:endParaRPr lang="en-US" altLang="en-US" dirty="0"/>
          </a:p>
        </p:txBody>
      </p:sp>
    </p:spTree>
    <p:extLst>
      <p:ext uri="{BB962C8B-B14F-4D97-AF65-F5344CB8AC3E}">
        <p14:creationId xmlns:p14="http://schemas.microsoft.com/office/powerpoint/2010/main" val="169290754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Installing a Virtual Machine (</a:t>
            </a:r>
            <a:r>
              <a:rPr lang="en-US" i="1" dirty="0"/>
              <a:t>continued</a:t>
            </a:r>
            <a:r>
              <a:rPr lang="en-US" dirty="0"/>
              <a: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3600" y="1368357"/>
            <a:ext cx="4876800" cy="4273685"/>
          </a:xfrm>
          <a:prstGeom prst="rect">
            <a:avLst/>
          </a:prstGeom>
        </p:spPr>
      </p:pic>
      <p:sp>
        <p:nvSpPr>
          <p:cNvPr id="4" name="TextBox 3"/>
          <p:cNvSpPr txBox="1">
            <a:spLocks noChangeArrowheads="1"/>
          </p:cNvSpPr>
          <p:nvPr/>
        </p:nvSpPr>
        <p:spPr bwMode="auto">
          <a:xfrm>
            <a:off x="2235463" y="5822232"/>
            <a:ext cx="467307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18.16  Installing Hyper-V in Windows</a:t>
            </a:r>
          </a:p>
        </p:txBody>
      </p:sp>
    </p:spTree>
    <p:extLst>
      <p:ext uri="{BB962C8B-B14F-4D97-AF65-F5344CB8AC3E}">
        <p14:creationId xmlns:p14="http://schemas.microsoft.com/office/powerpoint/2010/main" val="33143766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Installing a Virtual Machine (</a:t>
            </a:r>
            <a:r>
              <a:rPr lang="en-US" i="1" dirty="0"/>
              <a:t>continued</a:t>
            </a:r>
            <a:r>
              <a:rPr lang="en-US" dirty="0"/>
              <a:t>)</a:t>
            </a:r>
          </a:p>
        </p:txBody>
      </p:sp>
      <p:sp>
        <p:nvSpPr>
          <p:cNvPr id="4" name="TextBox 3"/>
          <p:cNvSpPr txBox="1">
            <a:spLocks noChangeArrowheads="1"/>
          </p:cNvSpPr>
          <p:nvPr/>
        </p:nvSpPr>
        <p:spPr bwMode="auto">
          <a:xfrm>
            <a:off x="1121857" y="5441232"/>
            <a:ext cx="690028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18.17  Oracle VM VirtualBox Manager (three VMs installed)</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4144" y="1760645"/>
            <a:ext cx="5315712" cy="3528187"/>
          </a:xfrm>
          <a:prstGeom prst="rect">
            <a:avLst/>
          </a:prstGeom>
        </p:spPr>
      </p:pic>
    </p:spTree>
    <p:extLst>
      <p:ext uri="{BB962C8B-B14F-4D97-AF65-F5344CB8AC3E}">
        <p14:creationId xmlns:p14="http://schemas.microsoft.com/office/powerpoint/2010/main" val="19083104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Virtual Machine</a:t>
            </a:r>
          </a:p>
        </p:txBody>
      </p:sp>
      <p:sp>
        <p:nvSpPr>
          <p:cNvPr id="3" name="Content Placeholder 2"/>
          <p:cNvSpPr>
            <a:spLocks noGrp="1"/>
          </p:cNvSpPr>
          <p:nvPr>
            <p:ph idx="1"/>
          </p:nvPr>
        </p:nvSpPr>
        <p:spPr/>
        <p:txBody>
          <a:bodyPr/>
          <a:lstStyle/>
          <a:p>
            <a:r>
              <a:rPr lang="en-US" dirty="0"/>
              <a:t>Click New | Virtual Machine.</a:t>
            </a:r>
          </a:p>
          <a:p>
            <a:pPr lvl="1"/>
            <a:r>
              <a:rPr lang="en-US" dirty="0"/>
              <a:t>Starts wizard</a:t>
            </a:r>
          </a:p>
          <a:p>
            <a:pPr lvl="1"/>
            <a:r>
              <a:rPr lang="en-US" dirty="0"/>
              <a:t>Presets for several crucial settings</a:t>
            </a:r>
          </a:p>
          <a:p>
            <a:r>
              <a:rPr lang="en-US" dirty="0"/>
              <a:t>Install the operating system.</a:t>
            </a:r>
          </a:p>
          <a:p>
            <a:pPr lvl="1"/>
            <a:r>
              <a:rPr lang="en-US" dirty="0"/>
              <a:t>Use some form of optical media, a USB flash drive, or an ISO file.</a:t>
            </a:r>
          </a:p>
          <a:p>
            <a:pPr lvl="1"/>
            <a:r>
              <a:rPr lang="en-US" dirty="0"/>
              <a:t>Every virtual machine requires a separate, legal copy of Windows, or any licensed software.</a:t>
            </a:r>
          </a:p>
        </p:txBody>
      </p:sp>
    </p:spTree>
    <p:extLst>
      <p:ext uri="{BB962C8B-B14F-4D97-AF65-F5344CB8AC3E}">
        <p14:creationId xmlns:p14="http://schemas.microsoft.com/office/powerpoint/2010/main" val="15074745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Virtual Machine (</a:t>
            </a:r>
            <a:r>
              <a:rPr lang="en-US" i="1" dirty="0"/>
              <a:t>continued</a:t>
            </a:r>
            <a:r>
              <a:rPr lang="en-US" dirty="0"/>
              <a:t>)</a:t>
            </a:r>
          </a:p>
        </p:txBody>
      </p:sp>
      <p:sp>
        <p:nvSpPr>
          <p:cNvPr id="4" name="TextBox 3"/>
          <p:cNvSpPr txBox="1">
            <a:spLocks noChangeArrowheads="1"/>
          </p:cNvSpPr>
          <p:nvPr/>
        </p:nvSpPr>
        <p:spPr bwMode="auto">
          <a:xfrm>
            <a:off x="1737410" y="5517432"/>
            <a:ext cx="566918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18.18  Creating a new VM in Oracle VirtualBox</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58520" y="1631232"/>
            <a:ext cx="5626960" cy="3715512"/>
          </a:xfrm>
          <a:prstGeom prst="rect">
            <a:avLst/>
          </a:prstGeom>
        </p:spPr>
      </p:pic>
    </p:spTree>
    <p:extLst>
      <p:ext uri="{BB962C8B-B14F-4D97-AF65-F5344CB8AC3E}">
        <p14:creationId xmlns:p14="http://schemas.microsoft.com/office/powerpoint/2010/main" val="42327494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Virtual Machine (</a:t>
            </a:r>
            <a:r>
              <a:rPr lang="en-US" i="1" dirty="0"/>
              <a:t>continued</a:t>
            </a:r>
            <a:r>
              <a:rPr lang="en-US" dirty="0"/>
              <a:t>)</a:t>
            </a:r>
          </a:p>
        </p:txBody>
      </p:sp>
      <p:sp>
        <p:nvSpPr>
          <p:cNvPr id="3" name="Content Placeholder 2"/>
          <p:cNvSpPr>
            <a:spLocks noGrp="1"/>
          </p:cNvSpPr>
          <p:nvPr>
            <p:ph idx="1"/>
          </p:nvPr>
        </p:nvSpPr>
        <p:spPr/>
        <p:txBody>
          <a:bodyPr/>
          <a:lstStyle/>
          <a:p>
            <a:r>
              <a:rPr lang="en-US" dirty="0"/>
              <a:t>VMware reads installation media and detects the operating system.</a:t>
            </a:r>
          </a:p>
          <a:p>
            <a:pPr lvl="1"/>
            <a:r>
              <a:rPr lang="en-US" dirty="0"/>
              <a:t>VMware selects default settings for RAM, virtual hard drive size, and other settings.</a:t>
            </a:r>
          </a:p>
          <a:p>
            <a:pPr lvl="1"/>
            <a:r>
              <a:rPr lang="en-US" dirty="0"/>
              <a:t>Change settings now or after machine is created.</a:t>
            </a:r>
          </a:p>
          <a:p>
            <a:r>
              <a:rPr lang="en-US" dirty="0"/>
              <a:t>Give the machine a name.</a:t>
            </a:r>
          </a:p>
          <a:p>
            <a:r>
              <a:rPr lang="en-US" dirty="0"/>
              <a:t>Determine where you want to store the files.</a:t>
            </a:r>
          </a:p>
          <a:p>
            <a:r>
              <a:rPr lang="en-US" dirty="0">
                <a:solidFill>
                  <a:srgbClr val="C00000"/>
                </a:solidFill>
              </a:rPr>
              <a:t>Virtual desktop </a:t>
            </a:r>
            <a:r>
              <a:rPr lang="en-US" dirty="0">
                <a:solidFill>
                  <a:schemeClr val="tx1"/>
                </a:solidFill>
              </a:rPr>
              <a:t>is now installed.</a:t>
            </a:r>
          </a:p>
          <a:p>
            <a:pPr lvl="1"/>
            <a:r>
              <a:rPr lang="en-US" dirty="0"/>
              <a:t>Can add or remove virtual hardware</a:t>
            </a:r>
          </a:p>
        </p:txBody>
      </p:sp>
    </p:spTree>
    <p:extLst>
      <p:ext uri="{BB962C8B-B14F-4D97-AF65-F5344CB8AC3E}">
        <p14:creationId xmlns:p14="http://schemas.microsoft.com/office/powerpoint/2010/main" val="31958559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Virtual Machine (</a:t>
            </a:r>
            <a:r>
              <a:rPr lang="en-US" i="1" dirty="0"/>
              <a:t>continued</a:t>
            </a:r>
            <a:r>
              <a:rPr lang="en-US" dirty="0"/>
              <a:t>)</a:t>
            </a:r>
          </a:p>
        </p:txBody>
      </p:sp>
      <p:sp>
        <p:nvSpPr>
          <p:cNvPr id="4" name="TextBox 3"/>
          <p:cNvSpPr txBox="1">
            <a:spLocks noChangeArrowheads="1"/>
          </p:cNvSpPr>
          <p:nvPr/>
        </p:nvSpPr>
        <p:spPr bwMode="auto">
          <a:xfrm>
            <a:off x="2177755" y="5441232"/>
            <a:ext cx="478849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18.19  Selecting the installation media</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65095" y="1753394"/>
            <a:ext cx="3813810" cy="3459238"/>
          </a:xfrm>
          <a:prstGeom prst="rect">
            <a:avLst/>
          </a:prstGeom>
        </p:spPr>
      </p:pic>
    </p:spTree>
    <p:extLst>
      <p:ext uri="{BB962C8B-B14F-4D97-AF65-F5344CB8AC3E}">
        <p14:creationId xmlns:p14="http://schemas.microsoft.com/office/powerpoint/2010/main" val="25217125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Virtual Machine (</a:t>
            </a:r>
            <a:r>
              <a:rPr lang="en-US" i="1" dirty="0"/>
              <a:t>continued</a:t>
            </a:r>
            <a:r>
              <a:rPr lang="en-US" dirty="0"/>
              <a:t>)</a:t>
            </a:r>
          </a:p>
        </p:txBody>
      </p:sp>
      <p:sp>
        <p:nvSpPr>
          <p:cNvPr id="4" name="TextBox 3"/>
          <p:cNvSpPr txBox="1">
            <a:spLocks noChangeArrowheads="1"/>
          </p:cNvSpPr>
          <p:nvPr/>
        </p:nvSpPr>
        <p:spPr bwMode="auto">
          <a:xfrm>
            <a:off x="2357291" y="5441232"/>
            <a:ext cx="442941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18.20  Setting the virtual drive size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24540" y="1679825"/>
            <a:ext cx="3894920" cy="3532807"/>
          </a:xfrm>
          <a:prstGeom prst="rect">
            <a:avLst/>
          </a:prstGeom>
        </p:spPr>
      </p:pic>
    </p:spTree>
    <p:extLst>
      <p:ext uri="{BB962C8B-B14F-4D97-AF65-F5344CB8AC3E}">
        <p14:creationId xmlns:p14="http://schemas.microsoft.com/office/powerpoint/2010/main" val="3780014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Virtual Machine (</a:t>
            </a:r>
            <a:r>
              <a:rPr lang="en-US" i="1" dirty="0"/>
              <a:t>continued</a:t>
            </a:r>
            <a:r>
              <a:rPr lang="en-US" dirty="0"/>
              <a:t>)</a:t>
            </a:r>
          </a:p>
        </p:txBody>
      </p:sp>
      <p:sp>
        <p:nvSpPr>
          <p:cNvPr id="4" name="TextBox 3"/>
          <p:cNvSpPr txBox="1">
            <a:spLocks noChangeArrowheads="1"/>
          </p:cNvSpPr>
          <p:nvPr/>
        </p:nvSpPr>
        <p:spPr bwMode="auto">
          <a:xfrm>
            <a:off x="2158519" y="5441232"/>
            <a:ext cx="482696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18.21  Entering VM name and location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65095" y="1753394"/>
            <a:ext cx="3813810" cy="3459238"/>
          </a:xfrm>
          <a:prstGeom prst="rect">
            <a:avLst/>
          </a:prstGeom>
        </p:spPr>
      </p:pic>
    </p:spTree>
    <p:extLst>
      <p:ext uri="{BB962C8B-B14F-4D97-AF65-F5344CB8AC3E}">
        <p14:creationId xmlns:p14="http://schemas.microsoft.com/office/powerpoint/2010/main" val="1895189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Virtual Machine (</a:t>
            </a:r>
            <a:r>
              <a:rPr lang="en-US" i="1" dirty="0"/>
              <a:t>continued</a:t>
            </a:r>
            <a:r>
              <a:rPr lang="en-US" dirty="0"/>
              <a:t>)</a:t>
            </a:r>
          </a:p>
        </p:txBody>
      </p:sp>
      <p:sp>
        <p:nvSpPr>
          <p:cNvPr id="4" name="TextBox 3"/>
          <p:cNvSpPr txBox="1">
            <a:spLocks noChangeArrowheads="1"/>
          </p:cNvSpPr>
          <p:nvPr/>
        </p:nvSpPr>
        <p:spPr bwMode="auto">
          <a:xfrm>
            <a:off x="1705849" y="5746032"/>
            <a:ext cx="547682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18.22  VMware Workstation with a single VM</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17745" y="1490634"/>
            <a:ext cx="5108510" cy="4035421"/>
          </a:xfrm>
          <a:prstGeom prst="rect">
            <a:avLst/>
          </a:prstGeom>
        </p:spPr>
      </p:pic>
    </p:spTree>
    <p:extLst>
      <p:ext uri="{BB962C8B-B14F-4D97-AF65-F5344CB8AC3E}">
        <p14:creationId xmlns:p14="http://schemas.microsoft.com/office/powerpoint/2010/main" val="19576175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Virtual Machine (</a:t>
            </a:r>
            <a:r>
              <a:rPr lang="en-US" i="1" dirty="0"/>
              <a:t>continued</a:t>
            </a:r>
            <a:r>
              <a:rPr lang="en-US" dirty="0"/>
              <a:t>)</a:t>
            </a:r>
          </a:p>
        </p:txBody>
      </p:sp>
      <p:sp>
        <p:nvSpPr>
          <p:cNvPr id="4" name="TextBox 3"/>
          <p:cNvSpPr txBox="1">
            <a:spLocks noChangeArrowheads="1"/>
          </p:cNvSpPr>
          <p:nvPr/>
        </p:nvSpPr>
        <p:spPr bwMode="auto">
          <a:xfrm>
            <a:off x="1066800" y="5746032"/>
            <a:ext cx="686181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18.23  Configuring virtual hardware in VMware Workstation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25747" y="1535206"/>
            <a:ext cx="4943921" cy="4103594"/>
          </a:xfrm>
          <a:prstGeom prst="rect">
            <a:avLst/>
          </a:prstGeom>
        </p:spPr>
      </p:pic>
    </p:spTree>
    <p:extLst>
      <p:ext uri="{BB962C8B-B14F-4D97-AF65-F5344CB8AC3E}">
        <p14:creationId xmlns:p14="http://schemas.microsoft.com/office/powerpoint/2010/main" val="1121606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2"/>
          <p:cNvSpPr>
            <a:spLocks noGrp="1"/>
          </p:cNvSpPr>
          <p:nvPr>
            <p:ph type="title"/>
          </p:nvPr>
        </p:nvSpPr>
        <p:spPr/>
        <p:txBody>
          <a:bodyPr/>
          <a:lstStyle/>
          <a:p>
            <a:r>
              <a:rPr lang="en-US" altLang="en-US" dirty="0"/>
              <a:t>Benefits of Virtualization</a:t>
            </a:r>
            <a:endParaRPr lang="en-US" altLang="en-US" i="1" dirty="0"/>
          </a:p>
        </p:txBody>
      </p:sp>
      <p:sp>
        <p:nvSpPr>
          <p:cNvPr id="2" name="Content Placeholder 1"/>
          <p:cNvSpPr>
            <a:spLocks noGrp="1"/>
          </p:cNvSpPr>
          <p:nvPr>
            <p:ph idx="1"/>
          </p:nvPr>
        </p:nvSpPr>
        <p:spPr/>
        <p:txBody>
          <a:bodyPr/>
          <a:lstStyle/>
          <a:p>
            <a:r>
              <a:rPr lang="en-US" dirty="0"/>
              <a:t>Power saving</a:t>
            </a:r>
          </a:p>
          <a:p>
            <a:r>
              <a:rPr lang="en-US" dirty="0"/>
              <a:t>Hardware consolidation</a:t>
            </a:r>
          </a:p>
          <a:p>
            <a:r>
              <a:rPr lang="en-US" dirty="0"/>
              <a:t>System management and security</a:t>
            </a:r>
          </a:p>
          <a:p>
            <a:r>
              <a:rPr lang="en-US" dirty="0"/>
              <a:t>Research</a:t>
            </a:r>
          </a:p>
        </p:txBody>
      </p:sp>
    </p:spTree>
    <p:extLst>
      <p:ext uri="{BB962C8B-B14F-4D97-AF65-F5344CB8AC3E}">
        <p14:creationId xmlns:p14="http://schemas.microsoft.com/office/powerpoint/2010/main" val="33368555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Server-Side Virtualization</a:t>
            </a:r>
          </a:p>
        </p:txBody>
      </p:sp>
      <p:sp>
        <p:nvSpPr>
          <p:cNvPr id="3" name="Content Placeholder 2"/>
          <p:cNvSpPr>
            <a:spLocks noGrp="1"/>
          </p:cNvSpPr>
          <p:nvPr>
            <p:ph idx="1"/>
          </p:nvPr>
        </p:nvSpPr>
        <p:spPr/>
        <p:txBody>
          <a:bodyPr/>
          <a:lstStyle/>
          <a:p>
            <a:r>
              <a:rPr lang="en-US" dirty="0"/>
              <a:t>Many of the servers we access today are virtualized.</a:t>
            </a:r>
          </a:p>
          <a:p>
            <a:r>
              <a:rPr lang="en-US" dirty="0"/>
              <a:t>A bare-metal hypervisor:</a:t>
            </a:r>
          </a:p>
          <a:p>
            <a:pPr lvl="1"/>
            <a:r>
              <a:rPr lang="en-US" dirty="0"/>
              <a:t>Installed without a host operating system</a:t>
            </a:r>
          </a:p>
          <a:p>
            <a:pPr lvl="1"/>
            <a:r>
              <a:rPr lang="en-US" dirty="0"/>
              <a:t>No other software between it and the hardware (just bare metal)</a:t>
            </a:r>
          </a:p>
          <a:p>
            <a:r>
              <a:rPr lang="en-US" dirty="0"/>
              <a:t>Industry refers to:</a:t>
            </a:r>
          </a:p>
          <a:p>
            <a:pPr lvl="1"/>
            <a:r>
              <a:rPr lang="en-US" dirty="0"/>
              <a:t>Bare-metal hypervisors as Type-1</a:t>
            </a:r>
          </a:p>
          <a:p>
            <a:pPr lvl="1"/>
            <a:r>
              <a:rPr lang="en-US" dirty="0"/>
              <a:t>Applications such as VMware Workstation as Type-2</a:t>
            </a:r>
          </a:p>
        </p:txBody>
      </p:sp>
    </p:spTree>
    <p:extLst>
      <p:ext uri="{BB962C8B-B14F-4D97-AF65-F5344CB8AC3E}">
        <p14:creationId xmlns:p14="http://schemas.microsoft.com/office/powerpoint/2010/main" val="3842544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Server-Side Virtualization (</a:t>
            </a:r>
            <a:r>
              <a:rPr lang="en-US" i="1" dirty="0"/>
              <a:t>continued</a:t>
            </a:r>
            <a:r>
              <a:rPr lang="en-US" dirty="0"/>
              <a:t>)</a:t>
            </a:r>
          </a:p>
        </p:txBody>
      </p:sp>
      <p:sp>
        <p:nvSpPr>
          <p:cNvPr id="4" name="TextBox 3"/>
          <p:cNvSpPr txBox="1">
            <a:spLocks noChangeArrowheads="1"/>
          </p:cNvSpPr>
          <p:nvPr/>
        </p:nvSpPr>
        <p:spPr bwMode="auto">
          <a:xfrm>
            <a:off x="2263131" y="5212632"/>
            <a:ext cx="461773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18.24  Type-1 vs.Type-2 hypervisors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72675" y="1981200"/>
            <a:ext cx="3798651" cy="2971800"/>
          </a:xfrm>
          <a:prstGeom prst="rect">
            <a:avLst/>
          </a:prstGeom>
        </p:spPr>
      </p:pic>
    </p:spTree>
    <p:extLst>
      <p:ext uri="{BB962C8B-B14F-4D97-AF65-F5344CB8AC3E}">
        <p14:creationId xmlns:p14="http://schemas.microsoft.com/office/powerpoint/2010/main" val="22814259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Server-Side Virtualization (</a:t>
            </a:r>
            <a:r>
              <a:rPr lang="en-US" i="1" dirty="0"/>
              <a:t>continued</a:t>
            </a:r>
            <a:r>
              <a:rPr lang="en-US" dirty="0"/>
              <a:t>)</a:t>
            </a:r>
          </a:p>
        </p:txBody>
      </p:sp>
      <p:sp>
        <p:nvSpPr>
          <p:cNvPr id="3" name="Content Placeholder 2"/>
          <p:cNvSpPr>
            <a:spLocks noGrp="1"/>
          </p:cNvSpPr>
          <p:nvPr>
            <p:ph idx="1"/>
          </p:nvPr>
        </p:nvSpPr>
        <p:spPr/>
        <p:txBody>
          <a:bodyPr/>
          <a:lstStyle/>
          <a:p>
            <a:r>
              <a:rPr lang="en-US" dirty="0"/>
              <a:t>ESXi is a free Type-1 hypervisor from VMware.</a:t>
            </a:r>
          </a:p>
          <a:p>
            <a:pPr lvl="1"/>
            <a:r>
              <a:rPr lang="en-US" dirty="0"/>
              <a:t>Management handled through a Web interface</a:t>
            </a:r>
          </a:p>
          <a:p>
            <a:pPr lvl="1"/>
            <a:r>
              <a:rPr lang="en-US" dirty="0"/>
              <a:t>Small in size; only job is to host virtual machines</a:t>
            </a:r>
          </a:p>
          <a:p>
            <a:r>
              <a:rPr lang="en-US" dirty="0"/>
              <a:t>VMs need different amounts of resources.</a:t>
            </a:r>
          </a:p>
          <a:p>
            <a:pPr lvl="1"/>
            <a:r>
              <a:rPr lang="en-US" dirty="0"/>
              <a:t>Can distribute across available hosts to minimize unused resources</a:t>
            </a:r>
          </a:p>
        </p:txBody>
      </p:sp>
    </p:spTree>
    <p:extLst>
      <p:ext uri="{BB962C8B-B14F-4D97-AF65-F5344CB8AC3E}">
        <p14:creationId xmlns:p14="http://schemas.microsoft.com/office/powerpoint/2010/main" val="3830813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Server-Side Virtualization (</a:t>
            </a:r>
            <a:r>
              <a:rPr lang="en-US" i="1" dirty="0"/>
              <a:t>continued</a:t>
            </a:r>
            <a:r>
              <a:rPr lang="en-US" dirty="0"/>
              <a: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2532" y="1295400"/>
            <a:ext cx="4898936" cy="4536241"/>
          </a:xfrm>
          <a:prstGeom prst="rect">
            <a:avLst/>
          </a:prstGeom>
        </p:spPr>
      </p:pic>
      <p:sp>
        <p:nvSpPr>
          <p:cNvPr id="4" name="TextBox 3"/>
          <p:cNvSpPr txBox="1">
            <a:spLocks noChangeArrowheads="1"/>
          </p:cNvSpPr>
          <p:nvPr/>
        </p:nvSpPr>
        <p:spPr bwMode="auto">
          <a:xfrm>
            <a:off x="2475300" y="6032953"/>
            <a:ext cx="393793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18.25  Web interface for ESXi</a:t>
            </a:r>
          </a:p>
        </p:txBody>
      </p:sp>
    </p:spTree>
    <p:extLst>
      <p:ext uri="{BB962C8B-B14F-4D97-AF65-F5344CB8AC3E}">
        <p14:creationId xmlns:p14="http://schemas.microsoft.com/office/powerpoint/2010/main" val="3603624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Server-Side Virtualization (</a:t>
            </a:r>
            <a:r>
              <a:rPr lang="en-US" i="1" dirty="0"/>
              <a:t>continued</a:t>
            </a:r>
            <a:r>
              <a:rPr lang="en-US" dirty="0"/>
              <a:t>)</a:t>
            </a:r>
          </a:p>
        </p:txBody>
      </p:sp>
      <p:sp>
        <p:nvSpPr>
          <p:cNvPr id="4" name="TextBox 3"/>
          <p:cNvSpPr txBox="1">
            <a:spLocks noChangeArrowheads="1"/>
          </p:cNvSpPr>
          <p:nvPr/>
        </p:nvSpPr>
        <p:spPr bwMode="auto">
          <a:xfrm>
            <a:off x="2210328" y="5562600"/>
            <a:ext cx="446789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18.26  USB drive on server system</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1531848"/>
            <a:ext cx="4572000" cy="3794304"/>
          </a:xfrm>
          <a:prstGeom prst="rect">
            <a:avLst/>
          </a:prstGeom>
        </p:spPr>
      </p:pic>
    </p:spTree>
    <p:extLst>
      <p:ext uri="{BB962C8B-B14F-4D97-AF65-F5344CB8AC3E}">
        <p14:creationId xmlns:p14="http://schemas.microsoft.com/office/powerpoint/2010/main" val="10324423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Server-Side Virtualization (</a:t>
            </a:r>
            <a:r>
              <a:rPr lang="en-US" i="1" dirty="0"/>
              <a:t>continued</a:t>
            </a:r>
            <a:r>
              <a:rPr lang="en-US" dirty="0"/>
              <a:t>)</a:t>
            </a:r>
          </a:p>
        </p:txBody>
      </p:sp>
      <p:sp>
        <p:nvSpPr>
          <p:cNvPr id="4" name="TextBox 3"/>
          <p:cNvSpPr txBox="1">
            <a:spLocks noChangeArrowheads="1"/>
          </p:cNvSpPr>
          <p:nvPr/>
        </p:nvSpPr>
        <p:spPr bwMode="auto">
          <a:xfrm>
            <a:off x="2382939" y="5029200"/>
            <a:ext cx="437812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18.27  No vacancy on these hosts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10959" y="2057400"/>
            <a:ext cx="4122083" cy="2743200"/>
          </a:xfrm>
          <a:prstGeom prst="rect">
            <a:avLst/>
          </a:prstGeom>
        </p:spPr>
      </p:pic>
    </p:spTree>
    <p:extLst>
      <p:ext uri="{BB962C8B-B14F-4D97-AF65-F5344CB8AC3E}">
        <p14:creationId xmlns:p14="http://schemas.microsoft.com/office/powerpoint/2010/main" val="20271583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the Cloud</a:t>
            </a:r>
          </a:p>
        </p:txBody>
      </p:sp>
      <p:sp>
        <p:nvSpPr>
          <p:cNvPr id="3" name="Content Placeholder 2"/>
          <p:cNvSpPr>
            <a:spLocks noGrp="1"/>
          </p:cNvSpPr>
          <p:nvPr>
            <p:ph idx="1"/>
          </p:nvPr>
        </p:nvSpPr>
        <p:spPr/>
        <p:txBody>
          <a:bodyPr/>
          <a:lstStyle/>
          <a:p>
            <a:r>
              <a:rPr lang="en-US" dirty="0"/>
              <a:t>The cloud involves networks of servers worldwide.</a:t>
            </a:r>
          </a:p>
          <a:p>
            <a:r>
              <a:rPr lang="en-US" dirty="0"/>
              <a:t>It began around 2005 when Amazon started offering a new kind of hosting service.</a:t>
            </a:r>
          </a:p>
          <a:p>
            <a:pPr lvl="1"/>
            <a:r>
              <a:rPr lang="en-US" dirty="0"/>
              <a:t>Large groups of virtualized servers utilized</a:t>
            </a:r>
          </a:p>
          <a:p>
            <a:pPr lvl="1"/>
            <a:r>
              <a:rPr lang="en-US" dirty="0"/>
              <a:t>Customers click and start a desired server</a:t>
            </a:r>
          </a:p>
          <a:p>
            <a:r>
              <a:rPr lang="en-US" dirty="0"/>
              <a:t>Popular cloud uses include:</a:t>
            </a:r>
          </a:p>
          <a:p>
            <a:pPr lvl="1"/>
            <a:r>
              <a:rPr lang="en-US" dirty="0"/>
              <a:t>Data storage</a:t>
            </a:r>
          </a:p>
          <a:p>
            <a:pPr lvl="1"/>
            <a:r>
              <a:rPr lang="en-US" dirty="0"/>
              <a:t>On-demand computing resources</a:t>
            </a:r>
          </a:p>
        </p:txBody>
      </p:sp>
    </p:spTree>
    <p:extLst>
      <p:ext uri="{BB962C8B-B14F-4D97-AF65-F5344CB8AC3E}">
        <p14:creationId xmlns:p14="http://schemas.microsoft.com/office/powerpoint/2010/main" val="7986056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the Cloud (</a:t>
            </a:r>
            <a:r>
              <a:rPr lang="en-US" i="1" dirty="0"/>
              <a:t>continued</a:t>
            </a:r>
            <a:r>
              <a:rPr lang="en-US" dirty="0"/>
              <a:t>)</a:t>
            </a:r>
          </a:p>
        </p:txBody>
      </p:sp>
      <p:sp>
        <p:nvSpPr>
          <p:cNvPr id="4" name="TextBox 3"/>
          <p:cNvSpPr txBox="1">
            <a:spLocks noChangeArrowheads="1"/>
          </p:cNvSpPr>
          <p:nvPr/>
        </p:nvSpPr>
        <p:spPr bwMode="auto">
          <a:xfrm>
            <a:off x="1448837" y="5822232"/>
            <a:ext cx="624632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18.28  Amazon Web Services Management Console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92670" y="1447800"/>
            <a:ext cx="5758660" cy="4191000"/>
          </a:xfrm>
          <a:prstGeom prst="rect">
            <a:avLst/>
          </a:prstGeom>
        </p:spPr>
      </p:pic>
    </p:spTree>
    <p:extLst>
      <p:ext uri="{BB962C8B-B14F-4D97-AF65-F5344CB8AC3E}">
        <p14:creationId xmlns:p14="http://schemas.microsoft.com/office/powerpoint/2010/main" val="540798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Service-Layer Cake</a:t>
            </a:r>
          </a:p>
        </p:txBody>
      </p:sp>
      <p:sp>
        <p:nvSpPr>
          <p:cNvPr id="3" name="Content Placeholder 2"/>
          <p:cNvSpPr>
            <a:spLocks noGrp="1"/>
          </p:cNvSpPr>
          <p:nvPr>
            <p:ph idx="1"/>
          </p:nvPr>
        </p:nvSpPr>
        <p:spPr/>
        <p:txBody>
          <a:bodyPr/>
          <a:lstStyle/>
          <a:p>
            <a:r>
              <a:rPr lang="en-US" dirty="0"/>
              <a:t>We use the servers and networks of the cloud through layers of software.</a:t>
            </a:r>
          </a:p>
          <a:p>
            <a:pPr lvl="1"/>
            <a:r>
              <a:rPr lang="en-US" dirty="0"/>
              <a:t>Simplifies performing complex tasks or managing powerful hardware</a:t>
            </a:r>
          </a:p>
        </p:txBody>
      </p:sp>
      <p:sp>
        <p:nvSpPr>
          <p:cNvPr id="5" name="TextBox 4"/>
          <p:cNvSpPr txBox="1">
            <a:spLocks noChangeArrowheads="1"/>
          </p:cNvSpPr>
          <p:nvPr/>
        </p:nvSpPr>
        <p:spPr bwMode="auto">
          <a:xfrm>
            <a:off x="2600089" y="6050832"/>
            <a:ext cx="394223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18.29 A tasty three-layer cake</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70098" y="3352800"/>
            <a:ext cx="3003804" cy="2468880"/>
          </a:xfrm>
          <a:prstGeom prst="rect">
            <a:avLst/>
          </a:prstGeom>
        </p:spPr>
      </p:pic>
    </p:spTree>
    <p:extLst>
      <p:ext uri="{BB962C8B-B14F-4D97-AF65-F5344CB8AC3E}">
        <p14:creationId xmlns:p14="http://schemas.microsoft.com/office/powerpoint/2010/main" val="6868265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Service-Layer Cake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Infrastructure as a Service</a:t>
            </a:r>
            <a:r>
              <a:rPr lang="en-US" dirty="0"/>
              <a:t> (</a:t>
            </a:r>
            <a:r>
              <a:rPr lang="en-US" dirty="0">
                <a:solidFill>
                  <a:srgbClr val="C00000"/>
                </a:solidFill>
              </a:rPr>
              <a:t>IaaS</a:t>
            </a:r>
            <a:r>
              <a:rPr lang="en-US" dirty="0"/>
              <a:t>)</a:t>
            </a:r>
          </a:p>
          <a:p>
            <a:pPr lvl="1"/>
            <a:r>
              <a:rPr lang="en-US" dirty="0"/>
              <a:t>Uses virtualization to minimize hardware, and protect against data loss and downtime</a:t>
            </a:r>
          </a:p>
          <a:p>
            <a:pPr lvl="1"/>
            <a:r>
              <a:rPr lang="en-US" dirty="0"/>
              <a:t>Purchasing expensive, heavy hardware no longer needed</a:t>
            </a:r>
          </a:p>
          <a:p>
            <a:pPr lvl="1"/>
            <a:r>
              <a:rPr lang="en-US" dirty="0"/>
              <a:t>Billed based on usage</a:t>
            </a:r>
          </a:p>
          <a:p>
            <a:pPr lvl="1"/>
            <a:r>
              <a:rPr lang="en-US" dirty="0"/>
              <a:t>Still responsible for configuring and maintaining the OS and software</a:t>
            </a:r>
          </a:p>
        </p:txBody>
      </p:sp>
    </p:spTree>
    <p:extLst>
      <p:ext uri="{BB962C8B-B14F-4D97-AF65-F5344CB8AC3E}">
        <p14:creationId xmlns:p14="http://schemas.microsoft.com/office/powerpoint/2010/main" val="2770807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Saving</a:t>
            </a:r>
          </a:p>
        </p:txBody>
      </p:sp>
      <p:sp>
        <p:nvSpPr>
          <p:cNvPr id="3" name="Content Placeholder 2"/>
          <p:cNvSpPr>
            <a:spLocks noGrp="1"/>
          </p:cNvSpPr>
          <p:nvPr>
            <p:ph idx="1"/>
          </p:nvPr>
        </p:nvSpPr>
        <p:spPr/>
        <p:txBody>
          <a:bodyPr/>
          <a:lstStyle/>
          <a:p>
            <a:r>
              <a:rPr lang="en-US" dirty="0"/>
              <a:t>Place multiple virtual servers or clients on a single physical system.</a:t>
            </a:r>
          </a:p>
          <a:p>
            <a:pPr lvl="1"/>
            <a:r>
              <a:rPr lang="en-US" dirty="0"/>
              <a:t>Substantially reduces electrical power use</a:t>
            </a:r>
          </a:p>
        </p:txBody>
      </p:sp>
      <p:sp>
        <p:nvSpPr>
          <p:cNvPr id="5" name="TextBox 1"/>
          <p:cNvSpPr txBox="1">
            <a:spLocks noChangeArrowheads="1"/>
          </p:cNvSpPr>
          <p:nvPr/>
        </p:nvSpPr>
        <p:spPr bwMode="auto">
          <a:xfrm>
            <a:off x="2494027" y="5593632"/>
            <a:ext cx="415594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18.1  Virtualization saves power</a:t>
            </a:r>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l="11344" b="11653"/>
          <a:stretch/>
        </p:blipFill>
        <p:spPr>
          <a:xfrm>
            <a:off x="1538651" y="3293660"/>
            <a:ext cx="6066699" cy="2268940"/>
          </a:xfrm>
          <a:prstGeom prst="rect">
            <a:avLst/>
          </a:prstGeom>
        </p:spPr>
      </p:pic>
    </p:spTree>
    <p:extLst>
      <p:ext uri="{BB962C8B-B14F-4D97-AF65-F5344CB8AC3E}">
        <p14:creationId xmlns:p14="http://schemas.microsoft.com/office/powerpoint/2010/main" val="25184142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Service-Layer Cake (</a:t>
            </a:r>
            <a:r>
              <a:rPr lang="en-US" i="1" dirty="0"/>
              <a:t>continued</a:t>
            </a:r>
            <a:r>
              <a:rPr lang="en-US" dirty="0"/>
              <a:t>)</a:t>
            </a:r>
          </a:p>
        </p:txBody>
      </p:sp>
      <p:sp>
        <p:nvSpPr>
          <p:cNvPr id="4" name="TextBox 3"/>
          <p:cNvSpPr txBox="1">
            <a:spLocks noChangeArrowheads="1"/>
          </p:cNvSpPr>
          <p:nvPr/>
        </p:nvSpPr>
        <p:spPr bwMode="auto">
          <a:xfrm>
            <a:off x="2265375" y="5746032"/>
            <a:ext cx="461325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18.30  Creating an instance on AWS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9369" y="1524000"/>
            <a:ext cx="5325263" cy="3962400"/>
          </a:xfrm>
          <a:prstGeom prst="rect">
            <a:avLst/>
          </a:prstGeom>
        </p:spPr>
      </p:pic>
    </p:spTree>
    <p:extLst>
      <p:ext uri="{BB962C8B-B14F-4D97-AF65-F5344CB8AC3E}">
        <p14:creationId xmlns:p14="http://schemas.microsoft.com/office/powerpoint/2010/main" val="29188405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Service-Layer Cake (</a:t>
            </a:r>
            <a:r>
              <a:rPr lang="en-US" i="1" dirty="0"/>
              <a:t>continued</a:t>
            </a:r>
            <a:r>
              <a:rPr lang="en-US" dirty="0"/>
              <a:t>)</a:t>
            </a:r>
          </a:p>
        </p:txBody>
      </p:sp>
      <p:sp>
        <p:nvSpPr>
          <p:cNvPr id="4" name="TextBox 3"/>
          <p:cNvSpPr txBox="1">
            <a:spLocks noChangeArrowheads="1"/>
          </p:cNvSpPr>
          <p:nvPr/>
        </p:nvSpPr>
        <p:spPr bwMode="auto">
          <a:xfrm>
            <a:off x="1747070" y="5746032"/>
            <a:ext cx="564986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18.31  Amazon Simple Storage Service (S3)</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28800" y="1447800"/>
            <a:ext cx="5486400" cy="4080076"/>
          </a:xfrm>
          <a:prstGeom prst="rect">
            <a:avLst/>
          </a:prstGeom>
        </p:spPr>
      </p:pic>
    </p:spTree>
    <p:extLst>
      <p:ext uri="{BB962C8B-B14F-4D97-AF65-F5344CB8AC3E}">
        <p14:creationId xmlns:p14="http://schemas.microsoft.com/office/powerpoint/2010/main" val="5559238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Service-Layer Cake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Platform as a Service</a:t>
            </a:r>
            <a:r>
              <a:rPr lang="en-US" dirty="0"/>
              <a:t> (</a:t>
            </a:r>
            <a:r>
              <a:rPr lang="en-US" dirty="0">
                <a:solidFill>
                  <a:srgbClr val="C00000"/>
                </a:solidFill>
              </a:rPr>
              <a:t>PaaS</a:t>
            </a:r>
            <a:r>
              <a:rPr lang="en-US" dirty="0"/>
              <a:t>)</a:t>
            </a:r>
          </a:p>
          <a:p>
            <a:pPr lvl="1"/>
            <a:r>
              <a:rPr lang="en-US" dirty="0"/>
              <a:t>PaaS gives programmers all the tools to deploy, administer, and maintain a Web application.</a:t>
            </a:r>
          </a:p>
          <a:p>
            <a:pPr lvl="1"/>
            <a:r>
              <a:rPr lang="en-US" dirty="0"/>
              <a:t>PaaS provider builds a platform on top of infrastructure.</a:t>
            </a:r>
          </a:p>
          <a:p>
            <a:pPr lvl="2"/>
            <a:r>
              <a:rPr lang="en-US" dirty="0"/>
              <a:t>Infrastructure is largely invisible to the developer.</a:t>
            </a:r>
          </a:p>
          <a:p>
            <a:r>
              <a:rPr lang="en-US" dirty="0">
                <a:solidFill>
                  <a:srgbClr val="C00000"/>
                </a:solidFill>
              </a:rPr>
              <a:t>Software as a Service </a:t>
            </a:r>
            <a:r>
              <a:rPr lang="en-US" dirty="0"/>
              <a:t>(</a:t>
            </a:r>
            <a:r>
              <a:rPr lang="en-US" dirty="0">
                <a:solidFill>
                  <a:srgbClr val="C00000"/>
                </a:solidFill>
              </a:rPr>
              <a:t>SaaS</a:t>
            </a:r>
            <a:r>
              <a:rPr lang="en-US" dirty="0"/>
              <a:t>)</a:t>
            </a:r>
          </a:p>
          <a:p>
            <a:pPr lvl="1"/>
            <a:r>
              <a:rPr lang="en-US" dirty="0"/>
              <a:t>Web applications</a:t>
            </a:r>
          </a:p>
          <a:p>
            <a:pPr lvl="1"/>
            <a:r>
              <a:rPr lang="en-US" dirty="0"/>
              <a:t>Subscription model</a:t>
            </a:r>
          </a:p>
          <a:p>
            <a:pPr lvl="1"/>
            <a:r>
              <a:rPr lang="en-US" dirty="0"/>
              <a:t>Some apps are free (example: Google Maps)</a:t>
            </a:r>
          </a:p>
        </p:txBody>
      </p:sp>
    </p:spTree>
    <p:extLst>
      <p:ext uri="{BB962C8B-B14F-4D97-AF65-F5344CB8AC3E}">
        <p14:creationId xmlns:p14="http://schemas.microsoft.com/office/powerpoint/2010/main" val="38521184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Service-Layer Cake (</a:t>
            </a:r>
            <a:r>
              <a:rPr lang="en-US" i="1" dirty="0"/>
              <a:t>continued</a:t>
            </a:r>
            <a:r>
              <a:rPr lang="en-US" dirty="0"/>
              <a:t>)</a:t>
            </a:r>
          </a:p>
        </p:txBody>
      </p:sp>
      <p:sp>
        <p:nvSpPr>
          <p:cNvPr id="4" name="TextBox 3"/>
          <p:cNvSpPr txBox="1">
            <a:spLocks noChangeArrowheads="1"/>
          </p:cNvSpPr>
          <p:nvPr/>
        </p:nvSpPr>
        <p:spPr bwMode="auto">
          <a:xfrm>
            <a:off x="2179839" y="5933688"/>
            <a:ext cx="478432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18.32  Heroku’s management console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63056" y="1406856"/>
            <a:ext cx="5617889" cy="4419600"/>
          </a:xfrm>
          <a:prstGeom prst="rect">
            <a:avLst/>
          </a:prstGeom>
        </p:spPr>
      </p:pic>
    </p:spTree>
    <p:extLst>
      <p:ext uri="{BB962C8B-B14F-4D97-AF65-F5344CB8AC3E}">
        <p14:creationId xmlns:p14="http://schemas.microsoft.com/office/powerpoint/2010/main" val="38559737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as a Service (</a:t>
            </a:r>
            <a:r>
              <a:rPr lang="en-US" i="1" dirty="0"/>
              <a:t>continued</a:t>
            </a:r>
            <a:r>
              <a:rPr lang="en-US" dirty="0"/>
              <a:t>)</a:t>
            </a:r>
          </a:p>
        </p:txBody>
      </p:sp>
      <p:sp>
        <p:nvSpPr>
          <p:cNvPr id="3" name="Content Placeholder 2"/>
          <p:cNvSpPr>
            <a:spLocks noGrp="1"/>
          </p:cNvSpPr>
          <p:nvPr>
            <p:ph idx="1"/>
          </p:nvPr>
        </p:nvSpPr>
        <p:spPr/>
        <p:txBody>
          <a:bodyPr/>
          <a:lstStyle/>
          <a:p>
            <a:r>
              <a:rPr lang="en-US" dirty="0"/>
              <a:t>There is no need to regularly update software.</a:t>
            </a:r>
          </a:p>
          <a:p>
            <a:r>
              <a:rPr lang="en-US" dirty="0"/>
              <a:t>Subscription model makes it easier to budget.</a:t>
            </a:r>
          </a:p>
          <a:p>
            <a:r>
              <a:rPr lang="en-US" dirty="0"/>
              <a:t>One tradeoff with SaaS is that you no longer maintain strict control of your data.</a:t>
            </a:r>
          </a:p>
          <a:p>
            <a:pPr lvl="1"/>
            <a:r>
              <a:rPr lang="en-US" dirty="0"/>
              <a:t>Some companies have concerns over security of their intellectual property.</a:t>
            </a:r>
          </a:p>
        </p:txBody>
      </p:sp>
    </p:spTree>
    <p:extLst>
      <p:ext uri="{BB962C8B-B14F-4D97-AF65-F5344CB8AC3E}">
        <p14:creationId xmlns:p14="http://schemas.microsoft.com/office/powerpoint/2010/main" val="24566675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as a Service (</a:t>
            </a:r>
            <a:r>
              <a:rPr lang="en-US" i="1" dirty="0"/>
              <a:t>continued</a:t>
            </a:r>
            <a:r>
              <a:rPr lang="en-US" dirty="0"/>
              <a:t>)</a:t>
            </a:r>
          </a:p>
        </p:txBody>
      </p:sp>
      <p:sp>
        <p:nvSpPr>
          <p:cNvPr id="4" name="TextBox 3"/>
          <p:cNvSpPr txBox="1">
            <a:spLocks noChangeArrowheads="1"/>
          </p:cNvSpPr>
          <p:nvPr/>
        </p:nvSpPr>
        <p:spPr bwMode="auto">
          <a:xfrm>
            <a:off x="1773799" y="5398008"/>
            <a:ext cx="559640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18.33  SaaS vs. every desktop for themselves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6795" y="1905000"/>
            <a:ext cx="7990410" cy="3309576"/>
          </a:xfrm>
          <a:prstGeom prst="rect">
            <a:avLst/>
          </a:prstGeom>
        </p:spPr>
      </p:pic>
    </p:spTree>
    <p:extLst>
      <p:ext uri="{BB962C8B-B14F-4D97-AF65-F5344CB8AC3E}">
        <p14:creationId xmlns:p14="http://schemas.microsoft.com/office/powerpoint/2010/main" val="3149649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Ownership and Access</a:t>
            </a:r>
          </a:p>
        </p:txBody>
      </p:sp>
      <p:sp>
        <p:nvSpPr>
          <p:cNvPr id="3" name="Content Placeholder 2"/>
          <p:cNvSpPr>
            <a:spLocks noGrp="1"/>
          </p:cNvSpPr>
          <p:nvPr>
            <p:ph idx="1"/>
          </p:nvPr>
        </p:nvSpPr>
        <p:spPr/>
        <p:txBody>
          <a:bodyPr/>
          <a:lstStyle/>
          <a:p>
            <a:r>
              <a:rPr lang="en-US" dirty="0"/>
              <a:t>Each organization makes its own decisions concerning tradeoffs.</a:t>
            </a:r>
          </a:p>
          <a:p>
            <a:pPr lvl="1"/>
            <a:r>
              <a:rPr lang="en-US" dirty="0"/>
              <a:t>Cost, control, customization, and privacy</a:t>
            </a:r>
          </a:p>
          <a:p>
            <a:r>
              <a:rPr lang="en-US" dirty="0"/>
              <a:t>Types of cloud networks include:</a:t>
            </a:r>
          </a:p>
          <a:p>
            <a:pPr lvl="1"/>
            <a:r>
              <a:rPr lang="en-US" dirty="0"/>
              <a:t>Public </a:t>
            </a:r>
          </a:p>
          <a:p>
            <a:pPr lvl="1"/>
            <a:r>
              <a:rPr lang="en-US" dirty="0"/>
              <a:t>Private</a:t>
            </a:r>
          </a:p>
          <a:p>
            <a:pPr lvl="1"/>
            <a:r>
              <a:rPr lang="en-US" dirty="0"/>
              <a:t>Community</a:t>
            </a:r>
          </a:p>
          <a:p>
            <a:pPr lvl="1"/>
            <a:r>
              <a:rPr lang="en-US" dirty="0"/>
              <a:t>Hybrid</a:t>
            </a:r>
          </a:p>
        </p:txBody>
      </p:sp>
    </p:spTree>
    <p:extLst>
      <p:ext uri="{BB962C8B-B14F-4D97-AF65-F5344CB8AC3E}">
        <p14:creationId xmlns:p14="http://schemas.microsoft.com/office/powerpoint/2010/main" val="41033461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Cloud</a:t>
            </a:r>
          </a:p>
        </p:txBody>
      </p:sp>
      <p:sp>
        <p:nvSpPr>
          <p:cNvPr id="3" name="Content Placeholder 2"/>
          <p:cNvSpPr>
            <a:spLocks noGrp="1"/>
          </p:cNvSpPr>
          <p:nvPr>
            <p:ph idx="1"/>
          </p:nvPr>
        </p:nvSpPr>
        <p:spPr/>
        <p:txBody>
          <a:bodyPr/>
          <a:lstStyle/>
          <a:p>
            <a:r>
              <a:rPr lang="en-US" dirty="0"/>
              <a:t>Software, platforms, and infrastructure delivered through networks the general public can use</a:t>
            </a:r>
          </a:p>
          <a:p>
            <a:r>
              <a:rPr lang="en-US" dirty="0"/>
              <a:t>Hardware owned by companies like Amazon, Google, and Microsoft</a:t>
            </a:r>
          </a:p>
          <a:p>
            <a:r>
              <a:rPr lang="en-US" dirty="0"/>
              <a:t>Public cloud concepts</a:t>
            </a:r>
          </a:p>
          <a:p>
            <a:pPr lvl="1"/>
            <a:r>
              <a:rPr lang="en-US" dirty="0"/>
              <a:t>Public IaaS</a:t>
            </a:r>
          </a:p>
          <a:p>
            <a:pPr lvl="1"/>
            <a:r>
              <a:rPr lang="en-US" dirty="0"/>
              <a:t>Public PaaS</a:t>
            </a:r>
          </a:p>
          <a:p>
            <a:pPr lvl="1"/>
            <a:r>
              <a:rPr lang="en-US" dirty="0"/>
              <a:t>Public SaaS</a:t>
            </a:r>
          </a:p>
        </p:txBody>
      </p:sp>
    </p:spTree>
    <p:extLst>
      <p:ext uri="{BB962C8B-B14F-4D97-AF65-F5344CB8AC3E}">
        <p14:creationId xmlns:p14="http://schemas.microsoft.com/office/powerpoint/2010/main" val="28754350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Private Cloud</a:t>
            </a:r>
          </a:p>
        </p:txBody>
      </p:sp>
      <p:sp>
        <p:nvSpPr>
          <p:cNvPr id="3" name="Content Placeholder 2"/>
          <p:cNvSpPr>
            <a:spLocks noGrp="1"/>
          </p:cNvSpPr>
          <p:nvPr>
            <p:ph idx="1"/>
          </p:nvPr>
        </p:nvSpPr>
        <p:spPr/>
        <p:txBody>
          <a:bodyPr/>
          <a:lstStyle/>
          <a:p>
            <a:r>
              <a:rPr lang="en-US" dirty="0"/>
              <a:t>Internal cloud that the business actually owns</a:t>
            </a:r>
          </a:p>
          <a:p>
            <a:r>
              <a:rPr lang="en-US" dirty="0"/>
              <a:t>Company with resources could build and operate</a:t>
            </a:r>
          </a:p>
          <a:p>
            <a:pPr lvl="1"/>
            <a:r>
              <a:rPr lang="en-US" dirty="0"/>
              <a:t>Or contact a third party to maintain and host it</a:t>
            </a:r>
          </a:p>
          <a:p>
            <a:r>
              <a:rPr lang="en-US" dirty="0"/>
              <a:t>Private cloud concepts</a:t>
            </a:r>
          </a:p>
          <a:p>
            <a:pPr lvl="1"/>
            <a:r>
              <a:rPr lang="en-US" dirty="0"/>
              <a:t>Private IaaS</a:t>
            </a:r>
          </a:p>
          <a:p>
            <a:pPr lvl="1"/>
            <a:r>
              <a:rPr lang="en-US" dirty="0"/>
              <a:t>Private PaaS</a:t>
            </a:r>
          </a:p>
          <a:p>
            <a:pPr lvl="1"/>
            <a:r>
              <a:rPr lang="en-US" dirty="0"/>
              <a:t>Private SaaS</a:t>
            </a:r>
          </a:p>
        </p:txBody>
      </p:sp>
    </p:spTree>
    <p:extLst>
      <p:ext uri="{BB962C8B-B14F-4D97-AF65-F5344CB8AC3E}">
        <p14:creationId xmlns:p14="http://schemas.microsoft.com/office/powerpoint/2010/main" val="4634088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Community Cloud</a:t>
            </a:r>
          </a:p>
        </p:txBody>
      </p:sp>
      <p:sp>
        <p:nvSpPr>
          <p:cNvPr id="3" name="Content Placeholder 2"/>
          <p:cNvSpPr>
            <a:spLocks noGrp="1"/>
          </p:cNvSpPr>
          <p:nvPr>
            <p:ph idx="1"/>
          </p:nvPr>
        </p:nvSpPr>
        <p:spPr/>
        <p:txBody>
          <a:bodyPr/>
          <a:lstStyle/>
          <a:p>
            <a:r>
              <a:rPr lang="en-US" dirty="0"/>
              <a:t>Private cloud paid for and used by more than one organization</a:t>
            </a:r>
          </a:p>
          <a:p>
            <a:pPr lvl="1"/>
            <a:r>
              <a:rPr lang="en-US" dirty="0"/>
              <a:t>Group of organizations with similar goals or needs</a:t>
            </a:r>
          </a:p>
          <a:p>
            <a:r>
              <a:rPr lang="en-US" dirty="0"/>
              <a:t>Community cloud concepts</a:t>
            </a:r>
          </a:p>
          <a:p>
            <a:pPr lvl="1"/>
            <a:r>
              <a:rPr lang="en-US" dirty="0"/>
              <a:t>Community IaaS</a:t>
            </a:r>
          </a:p>
          <a:p>
            <a:pPr lvl="1"/>
            <a:r>
              <a:rPr lang="en-US" dirty="0"/>
              <a:t>Community PaaS</a:t>
            </a:r>
          </a:p>
          <a:p>
            <a:pPr lvl="1"/>
            <a:r>
              <a:rPr lang="en-US" dirty="0"/>
              <a:t>Community SaaS</a:t>
            </a:r>
          </a:p>
        </p:txBody>
      </p:sp>
    </p:spTree>
    <p:extLst>
      <p:ext uri="{BB962C8B-B14F-4D97-AF65-F5344CB8AC3E}">
        <p14:creationId xmlns:p14="http://schemas.microsoft.com/office/powerpoint/2010/main" val="3477859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 Consolidation</a:t>
            </a:r>
          </a:p>
        </p:txBody>
      </p:sp>
      <p:sp>
        <p:nvSpPr>
          <p:cNvPr id="3" name="Content Placeholder 2"/>
          <p:cNvSpPr>
            <a:spLocks noGrp="1"/>
          </p:cNvSpPr>
          <p:nvPr>
            <p:ph idx="1"/>
          </p:nvPr>
        </p:nvSpPr>
        <p:spPr/>
        <p:txBody>
          <a:bodyPr/>
          <a:lstStyle/>
          <a:p>
            <a:r>
              <a:rPr lang="en-US" dirty="0"/>
              <a:t>Avoid purchasing expensive hardware that is rarely used.</a:t>
            </a:r>
          </a:p>
          <a:p>
            <a:r>
              <a:rPr lang="en-US" dirty="0"/>
              <a:t>Complex desktop PCs can be replaced with thin clients.</a:t>
            </a:r>
          </a:p>
          <a:p>
            <a:pPr lvl="1"/>
            <a:r>
              <a:rPr lang="en-US" dirty="0"/>
              <a:t>Simple and durable</a:t>
            </a:r>
          </a:p>
          <a:p>
            <a:pPr lvl="1"/>
            <a:r>
              <a:rPr lang="en-US" dirty="0"/>
              <a:t>Only need enough power to access the server</a:t>
            </a:r>
          </a:p>
          <a:p>
            <a:pPr lvl="1"/>
            <a:r>
              <a:rPr lang="en-US" dirty="0"/>
              <a:t>Can replace complete desktop PCs</a:t>
            </a:r>
          </a:p>
          <a:p>
            <a:r>
              <a:rPr lang="en-US" dirty="0"/>
              <a:t>A single physical server machine can run several servers or clients.</a:t>
            </a:r>
          </a:p>
        </p:txBody>
      </p:sp>
    </p:spTree>
    <p:extLst>
      <p:ext uri="{BB962C8B-B14F-4D97-AF65-F5344CB8AC3E}">
        <p14:creationId xmlns:p14="http://schemas.microsoft.com/office/powerpoint/2010/main" val="4108201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Cloud</a:t>
            </a:r>
          </a:p>
        </p:txBody>
      </p:sp>
      <p:sp>
        <p:nvSpPr>
          <p:cNvPr id="3" name="Content Placeholder 2"/>
          <p:cNvSpPr>
            <a:spLocks noGrp="1"/>
          </p:cNvSpPr>
          <p:nvPr>
            <p:ph idx="1"/>
          </p:nvPr>
        </p:nvSpPr>
        <p:spPr/>
        <p:txBody>
          <a:bodyPr/>
          <a:lstStyle/>
          <a:p>
            <a:r>
              <a:rPr lang="en-US" dirty="0"/>
              <a:t>Some combination of public, private, and community clouds</a:t>
            </a:r>
          </a:p>
          <a:p>
            <a:pPr lvl="1"/>
            <a:r>
              <a:rPr lang="en-US" dirty="0"/>
              <a:t>Allowing communication between them</a:t>
            </a:r>
          </a:p>
          <a:p>
            <a:pPr lvl="1"/>
            <a:r>
              <a:rPr lang="en-US" dirty="0"/>
              <a:t>Letting one application span two types of cloud</a:t>
            </a:r>
          </a:p>
          <a:p>
            <a:pPr lvl="1"/>
            <a:r>
              <a:rPr lang="en-US" dirty="0"/>
              <a:t>Integrating services across cloud types</a:t>
            </a:r>
          </a:p>
          <a:p>
            <a:r>
              <a:rPr lang="en-US" dirty="0"/>
              <a:t>Hybrid cloud concepts</a:t>
            </a:r>
          </a:p>
          <a:p>
            <a:pPr lvl="1"/>
            <a:r>
              <a:rPr lang="en-US" dirty="0"/>
              <a:t>Hybrid IaaS</a:t>
            </a:r>
          </a:p>
          <a:p>
            <a:pPr lvl="1"/>
            <a:r>
              <a:rPr lang="en-US" dirty="0"/>
              <a:t>Hybrid PaaS</a:t>
            </a:r>
          </a:p>
          <a:p>
            <a:pPr lvl="1"/>
            <a:r>
              <a:rPr lang="en-US" dirty="0"/>
              <a:t>Hybrid SaaS</a:t>
            </a:r>
          </a:p>
        </p:txBody>
      </p:sp>
    </p:spTree>
    <p:extLst>
      <p:ext uri="{BB962C8B-B14F-4D97-AF65-F5344CB8AC3E}">
        <p14:creationId xmlns:p14="http://schemas.microsoft.com/office/powerpoint/2010/main" val="40576664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We Cloud</a:t>
            </a:r>
          </a:p>
        </p:txBody>
      </p:sp>
      <p:sp>
        <p:nvSpPr>
          <p:cNvPr id="3" name="Content Placeholder 2"/>
          <p:cNvSpPr>
            <a:spLocks noGrp="1"/>
          </p:cNvSpPr>
          <p:nvPr>
            <p:ph idx="1"/>
          </p:nvPr>
        </p:nvSpPr>
        <p:spPr/>
        <p:txBody>
          <a:bodyPr/>
          <a:lstStyle/>
          <a:p>
            <a:r>
              <a:rPr lang="en-US" dirty="0"/>
              <a:t>Virtualization</a:t>
            </a:r>
          </a:p>
          <a:p>
            <a:r>
              <a:rPr lang="en-US" dirty="0">
                <a:solidFill>
                  <a:srgbClr val="C00000"/>
                </a:solidFill>
              </a:rPr>
              <a:t>Rapid elasticity</a:t>
            </a:r>
          </a:p>
          <a:p>
            <a:pPr lvl="1"/>
            <a:r>
              <a:rPr lang="en-US" dirty="0"/>
              <a:t>Easily expand number of servers with just a click</a:t>
            </a:r>
          </a:p>
          <a:p>
            <a:r>
              <a:rPr lang="en-US" dirty="0">
                <a:solidFill>
                  <a:srgbClr val="C00000"/>
                </a:solidFill>
              </a:rPr>
              <a:t>On-demand</a:t>
            </a:r>
          </a:p>
          <a:p>
            <a:pPr lvl="1"/>
            <a:r>
              <a:rPr lang="en-US" dirty="0"/>
              <a:t>Application adjusts to meet the current demands</a:t>
            </a:r>
          </a:p>
          <a:p>
            <a:r>
              <a:rPr lang="en-US" dirty="0">
                <a:solidFill>
                  <a:srgbClr val="C00000"/>
                </a:solidFill>
              </a:rPr>
              <a:t>Resource pooling</a:t>
            </a:r>
          </a:p>
          <a:p>
            <a:r>
              <a:rPr lang="en-US" dirty="0">
                <a:solidFill>
                  <a:srgbClr val="C00000"/>
                </a:solidFill>
              </a:rPr>
              <a:t>Measured service</a:t>
            </a:r>
          </a:p>
          <a:p>
            <a:pPr lvl="1"/>
            <a:r>
              <a:rPr lang="en-US" dirty="0"/>
              <a:t>Charged based on traffic going in and out of Web application or based on time servers running</a:t>
            </a:r>
          </a:p>
        </p:txBody>
      </p:sp>
    </p:spTree>
    <p:extLst>
      <p:ext uri="{BB962C8B-B14F-4D97-AF65-F5344CB8AC3E}">
        <p14:creationId xmlns:p14="http://schemas.microsoft.com/office/powerpoint/2010/main" val="2909122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Management and Security</a:t>
            </a:r>
          </a:p>
        </p:txBody>
      </p:sp>
      <p:sp>
        <p:nvSpPr>
          <p:cNvPr id="3" name="Content Placeholder 2"/>
          <p:cNvSpPr>
            <a:spLocks noGrp="1"/>
          </p:cNvSpPr>
          <p:nvPr>
            <p:ph idx="1"/>
          </p:nvPr>
        </p:nvSpPr>
        <p:spPr/>
        <p:txBody>
          <a:bodyPr/>
          <a:lstStyle/>
          <a:p>
            <a:r>
              <a:rPr lang="en-US" dirty="0"/>
              <a:t>Simpler systems are easier to manage.</a:t>
            </a:r>
          </a:p>
          <a:p>
            <a:r>
              <a:rPr lang="en-US" dirty="0"/>
              <a:t>Virtual machines can be copied like other files.</a:t>
            </a:r>
          </a:p>
          <a:p>
            <a:r>
              <a:rPr lang="en-US" dirty="0"/>
              <a:t>If a system goes down due to hacking or malware:</a:t>
            </a:r>
          </a:p>
          <a:p>
            <a:pPr lvl="1"/>
            <a:r>
              <a:rPr lang="en-US" dirty="0"/>
              <a:t>Can shut down the VM and restore a clean copy of it, rather than restore a physical system</a:t>
            </a:r>
          </a:p>
          <a:p>
            <a:r>
              <a:rPr lang="en-US" dirty="0"/>
              <a:t>VMs should still get the same security treatment as a physical system.</a:t>
            </a:r>
          </a:p>
        </p:txBody>
      </p:sp>
    </p:spTree>
    <p:extLst>
      <p:ext uri="{BB962C8B-B14F-4D97-AF65-F5344CB8AC3E}">
        <p14:creationId xmlns:p14="http://schemas.microsoft.com/office/powerpoint/2010/main" val="2779025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Management and Security (</a:t>
            </a:r>
            <a:r>
              <a:rPr lang="en-US" i="1" dirty="0"/>
              <a:t>continued</a:t>
            </a:r>
            <a:r>
              <a:rPr lang="en-US" dirty="0"/>
              <a:t>)</a:t>
            </a:r>
          </a:p>
        </p:txBody>
      </p:sp>
      <p:sp>
        <p:nvSpPr>
          <p:cNvPr id="3" name="Content Placeholder 2"/>
          <p:cNvSpPr>
            <a:spLocks noGrp="1"/>
          </p:cNvSpPr>
          <p:nvPr>
            <p:ph idx="1"/>
          </p:nvPr>
        </p:nvSpPr>
        <p:spPr/>
        <p:txBody>
          <a:bodyPr/>
          <a:lstStyle/>
          <a:p>
            <a:r>
              <a:rPr lang="en-US" dirty="0"/>
              <a:t>Saving a snapshot</a:t>
            </a:r>
          </a:p>
          <a:p>
            <a:pPr lvl="1"/>
            <a:r>
              <a:rPr lang="en-US" dirty="0"/>
              <a:t>Saves the virtual machine’s state at the moment</a:t>
            </a:r>
          </a:p>
          <a:p>
            <a:pPr lvl="1"/>
            <a:r>
              <a:rPr lang="en-US" dirty="0"/>
              <a:t>Allows quick return to this state later</a:t>
            </a:r>
          </a:p>
          <a:p>
            <a:pPr lvl="1"/>
            <a:r>
              <a:rPr lang="en-US" dirty="0"/>
              <a:t>Not a long term backup strategy</a:t>
            </a:r>
          </a:p>
        </p:txBody>
      </p:sp>
      <p:sp>
        <p:nvSpPr>
          <p:cNvPr id="5" name="TextBox 1"/>
          <p:cNvSpPr txBox="1">
            <a:spLocks noChangeArrowheads="1"/>
          </p:cNvSpPr>
          <p:nvPr/>
        </p:nvSpPr>
        <p:spPr bwMode="auto">
          <a:xfrm>
            <a:off x="685800" y="5822232"/>
            <a:ext cx="3429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r" eaLnBrk="1" hangingPunct="1"/>
            <a:r>
              <a:rPr lang="en-US" altLang="en-US" dirty="0"/>
              <a:t>Figure 18.2  Saving a snapshot</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05580" y="3355799"/>
            <a:ext cx="4405020" cy="3045001"/>
          </a:xfrm>
          <a:prstGeom prst="rect">
            <a:avLst/>
          </a:prstGeom>
        </p:spPr>
      </p:pic>
    </p:spTree>
    <p:extLst>
      <p:ext uri="{BB962C8B-B14F-4D97-AF65-F5344CB8AC3E}">
        <p14:creationId xmlns:p14="http://schemas.microsoft.com/office/powerpoint/2010/main" val="4163834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a:t>
            </a:r>
          </a:p>
        </p:txBody>
      </p:sp>
      <p:sp>
        <p:nvSpPr>
          <p:cNvPr id="3" name="Content Placeholder 2"/>
          <p:cNvSpPr>
            <a:spLocks noGrp="1"/>
          </p:cNvSpPr>
          <p:nvPr>
            <p:ph idx="1"/>
          </p:nvPr>
        </p:nvSpPr>
        <p:spPr/>
        <p:txBody>
          <a:bodyPr/>
          <a:lstStyle/>
          <a:p>
            <a:r>
              <a:rPr lang="en-US" dirty="0"/>
              <a:t>Supporting software</a:t>
            </a:r>
          </a:p>
          <a:p>
            <a:pPr lvl="1"/>
            <a:r>
              <a:rPr lang="en-US" dirty="0"/>
              <a:t>Virtualization eliminates the need to keep several machines on hand with various OSs for:</a:t>
            </a:r>
          </a:p>
          <a:p>
            <a:pPr lvl="2"/>
            <a:r>
              <a:rPr lang="en-US" dirty="0"/>
              <a:t>Software testing</a:t>
            </a:r>
          </a:p>
          <a:p>
            <a:pPr lvl="2"/>
            <a:r>
              <a:rPr lang="en-US" dirty="0"/>
              <a:t>Support</a:t>
            </a:r>
          </a:p>
          <a:p>
            <a:pPr lvl="2"/>
            <a:r>
              <a:rPr lang="en-US" dirty="0"/>
              <a:t>Or similar purposes</a:t>
            </a:r>
          </a:p>
          <a:p>
            <a:pPr lvl="1"/>
            <a:r>
              <a:rPr lang="en-US" dirty="0"/>
              <a:t>Today, a single virtualization host allows many OSs on one machine.</a:t>
            </a:r>
          </a:p>
        </p:txBody>
      </p:sp>
    </p:spTree>
    <p:extLst>
      <p:ext uri="{BB962C8B-B14F-4D97-AF65-F5344CB8AC3E}">
        <p14:creationId xmlns:p14="http://schemas.microsoft.com/office/powerpoint/2010/main" val="1934306992"/>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5263</TotalTime>
  <Words>2071</Words>
  <Application>Microsoft Office PowerPoint</Application>
  <PresentationFormat>On-screen Show (4:3)</PresentationFormat>
  <Paragraphs>293</Paragraphs>
  <Slides>61</Slides>
  <Notes>13</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1_Default Design</vt:lpstr>
      <vt:lpstr>Virtualization</vt:lpstr>
      <vt:lpstr>Overview</vt:lpstr>
      <vt:lpstr>Introduction</vt:lpstr>
      <vt:lpstr>Benefits of Virtualization</vt:lpstr>
      <vt:lpstr>Power Saving</vt:lpstr>
      <vt:lpstr>Hardware Consolidation</vt:lpstr>
      <vt:lpstr>System Management and Security</vt:lpstr>
      <vt:lpstr>System Management and Security (continued)</vt:lpstr>
      <vt:lpstr>Research</vt:lpstr>
      <vt:lpstr>Implementing Virtualization</vt:lpstr>
      <vt:lpstr>Meet the Hypervisor</vt:lpstr>
      <vt:lpstr>Meet the Hypervisor (continued)</vt:lpstr>
      <vt:lpstr>Meet the Hypervisor (continued)</vt:lpstr>
      <vt:lpstr>Meet the Hypervisor (continued)</vt:lpstr>
      <vt:lpstr>Meet the Hypervisor (continued)</vt:lpstr>
      <vt:lpstr>Meet the Hypervisor (continued)</vt:lpstr>
      <vt:lpstr>Emulation Versus Virtualization</vt:lpstr>
      <vt:lpstr>Emulation Versus Virtualization (continued)</vt:lpstr>
      <vt:lpstr>Emulation Versus Virtualization (continued)</vt:lpstr>
      <vt:lpstr>Client-Side Virtualization</vt:lpstr>
      <vt:lpstr>Hardware Support</vt:lpstr>
      <vt:lpstr>Hardware Support (continued)</vt:lpstr>
      <vt:lpstr>Hardware Support (continued)</vt:lpstr>
      <vt:lpstr>Hardware Support (continued)</vt:lpstr>
      <vt:lpstr>Hardware Support (continued)</vt:lpstr>
      <vt:lpstr>Hardware Support (continued)</vt:lpstr>
      <vt:lpstr>Hardware Support (continued)</vt:lpstr>
      <vt:lpstr>Hardware Support (continued)</vt:lpstr>
      <vt:lpstr>Installing a Virtual Machine</vt:lpstr>
      <vt:lpstr>Installing a Virtual Machine (continued)</vt:lpstr>
      <vt:lpstr>Installing a Virtual Machine (continued)</vt:lpstr>
      <vt:lpstr>Creating a Virtual Machine</vt:lpstr>
      <vt:lpstr>Creating a Virtual Machine (continued)</vt:lpstr>
      <vt:lpstr>Creating a Virtual Machine (continued)</vt:lpstr>
      <vt:lpstr>Creating a Virtual Machine (continued)</vt:lpstr>
      <vt:lpstr>Creating a Virtual Machine (continued)</vt:lpstr>
      <vt:lpstr>Creating a Virtual Machine (continued)</vt:lpstr>
      <vt:lpstr>Creating a Virtual Machine (continued)</vt:lpstr>
      <vt:lpstr>Creating a Virtual Machine (continued)</vt:lpstr>
      <vt:lpstr>Server-Side Virtualization</vt:lpstr>
      <vt:lpstr>Server-Side Virtualization (continued)</vt:lpstr>
      <vt:lpstr>Server-Side Virtualization (continued)</vt:lpstr>
      <vt:lpstr>Server-Side Virtualization (continued)</vt:lpstr>
      <vt:lpstr>Server-Side Virtualization (continued)</vt:lpstr>
      <vt:lpstr>Server-Side Virtualization (continued)</vt:lpstr>
      <vt:lpstr>To the Cloud</vt:lpstr>
      <vt:lpstr>To the Cloud (continued)</vt:lpstr>
      <vt:lpstr>The Service-Layer Cake</vt:lpstr>
      <vt:lpstr>The Service-Layer Cake (continued)</vt:lpstr>
      <vt:lpstr>The Service-Layer Cake (continued)</vt:lpstr>
      <vt:lpstr>The Service-Layer Cake (continued)</vt:lpstr>
      <vt:lpstr>The Service-Layer Cake (continued)</vt:lpstr>
      <vt:lpstr>The Service-Layer Cake (continued)</vt:lpstr>
      <vt:lpstr>Software as a Service (continued)</vt:lpstr>
      <vt:lpstr>Software as a Service (continued)</vt:lpstr>
      <vt:lpstr>Ownership and Access</vt:lpstr>
      <vt:lpstr>Public Cloud</vt:lpstr>
      <vt:lpstr>Private Cloud</vt:lpstr>
      <vt:lpstr>Community Cloud</vt:lpstr>
      <vt:lpstr>Hybrid Cloud</vt:lpstr>
      <vt:lpstr>Why We Cloud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Virtualization</dc:title>
  <dc:creator>Jeanette</dc:creator>
  <cp:lastModifiedBy>Pineda, Angelo</cp:lastModifiedBy>
  <cp:revision>190</cp:revision>
  <dcterms:modified xsi:type="dcterms:W3CDTF">2016-06-20T14:36:17Z</dcterms:modified>
</cp:coreProperties>
</file>