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61" r:id="rId1"/>
  </p:sldMasterIdLst>
  <p:notesMasterIdLst>
    <p:notesMasterId r:id="rId97"/>
  </p:notesMasterIdLst>
  <p:sldIdLst>
    <p:sldId id="256" r:id="rId2"/>
    <p:sldId id="257" r:id="rId3"/>
    <p:sldId id="470" r:id="rId4"/>
    <p:sldId id="405" r:id="rId5"/>
    <p:sldId id="406" r:id="rId6"/>
    <p:sldId id="442" r:id="rId7"/>
    <p:sldId id="443" r:id="rId8"/>
    <p:sldId id="350" r:id="rId9"/>
    <p:sldId id="445" r:id="rId10"/>
    <p:sldId id="446" r:id="rId11"/>
    <p:sldId id="448" r:id="rId12"/>
    <p:sldId id="471" r:id="rId13"/>
    <p:sldId id="407" r:id="rId14"/>
    <p:sldId id="450" r:id="rId15"/>
    <p:sldId id="451" r:id="rId16"/>
    <p:sldId id="452" r:id="rId17"/>
    <p:sldId id="453" r:id="rId18"/>
    <p:sldId id="472" r:id="rId19"/>
    <p:sldId id="478" r:id="rId20"/>
    <p:sldId id="351" r:id="rId21"/>
    <p:sldId id="454" r:id="rId22"/>
    <p:sldId id="353" r:id="rId23"/>
    <p:sldId id="355" r:id="rId24"/>
    <p:sldId id="455" r:id="rId25"/>
    <p:sldId id="356" r:id="rId26"/>
    <p:sldId id="357" r:id="rId27"/>
    <p:sldId id="358" r:id="rId28"/>
    <p:sldId id="359" r:id="rId29"/>
    <p:sldId id="360" r:id="rId30"/>
    <p:sldId id="361" r:id="rId31"/>
    <p:sldId id="362" r:id="rId32"/>
    <p:sldId id="456" r:id="rId33"/>
    <p:sldId id="363" r:id="rId34"/>
    <p:sldId id="364" r:id="rId35"/>
    <p:sldId id="365" r:id="rId36"/>
    <p:sldId id="457" r:id="rId37"/>
    <p:sldId id="473" r:id="rId38"/>
    <p:sldId id="367" r:id="rId39"/>
    <p:sldId id="474" r:id="rId40"/>
    <p:sldId id="475" r:id="rId41"/>
    <p:sldId id="408" r:id="rId42"/>
    <p:sldId id="370" r:id="rId43"/>
    <p:sldId id="458" r:id="rId44"/>
    <p:sldId id="409" r:id="rId45"/>
    <p:sldId id="461" r:id="rId46"/>
    <p:sldId id="371" r:id="rId47"/>
    <p:sldId id="462" r:id="rId48"/>
    <p:sldId id="410" r:id="rId49"/>
    <p:sldId id="463" r:id="rId50"/>
    <p:sldId id="372" r:id="rId51"/>
    <p:sldId id="479" r:id="rId52"/>
    <p:sldId id="465" r:id="rId53"/>
    <p:sldId id="466" r:id="rId54"/>
    <p:sldId id="467" r:id="rId55"/>
    <p:sldId id="468" r:id="rId56"/>
    <p:sldId id="469" r:id="rId57"/>
    <p:sldId id="435" r:id="rId58"/>
    <p:sldId id="480" r:id="rId59"/>
    <p:sldId id="481" r:id="rId60"/>
    <p:sldId id="482" r:id="rId61"/>
    <p:sldId id="483" r:id="rId62"/>
    <p:sldId id="384" r:id="rId63"/>
    <p:sldId id="439" r:id="rId64"/>
    <p:sldId id="385" r:id="rId65"/>
    <p:sldId id="386" r:id="rId66"/>
    <p:sldId id="440" r:id="rId67"/>
    <p:sldId id="441" r:id="rId68"/>
    <p:sldId id="412" r:id="rId69"/>
    <p:sldId id="476" r:id="rId70"/>
    <p:sldId id="433" r:id="rId71"/>
    <p:sldId id="389" r:id="rId72"/>
    <p:sldId id="390" r:id="rId73"/>
    <p:sldId id="431" r:id="rId74"/>
    <p:sldId id="432" r:id="rId75"/>
    <p:sldId id="391" r:id="rId76"/>
    <p:sldId id="484" r:id="rId77"/>
    <p:sldId id="392" r:id="rId78"/>
    <p:sldId id="429" r:id="rId79"/>
    <p:sldId id="430" r:id="rId80"/>
    <p:sldId id="393" r:id="rId81"/>
    <p:sldId id="414" r:id="rId82"/>
    <p:sldId id="394" r:id="rId83"/>
    <p:sldId id="477" r:id="rId84"/>
    <p:sldId id="398" r:id="rId85"/>
    <p:sldId id="485" r:id="rId86"/>
    <p:sldId id="399" r:id="rId87"/>
    <p:sldId id="416" r:id="rId88"/>
    <p:sldId id="422" r:id="rId89"/>
    <p:sldId id="417" r:id="rId90"/>
    <p:sldId id="421" r:id="rId91"/>
    <p:sldId id="418" r:id="rId92"/>
    <p:sldId id="419" r:id="rId93"/>
    <p:sldId id="400" r:id="rId94"/>
    <p:sldId id="420" r:id="rId95"/>
    <p:sldId id="401" r:id="rId96"/>
  </p:sldIdLst>
  <p:sldSz cx="9144000" cy="6858000" type="screen4x3"/>
  <p:notesSz cx="6858000" cy="9144000"/>
  <p:defaultTextStyle>
    <a:defPPr>
      <a:defRPr lang="en-GB"/>
    </a:defPPr>
    <a:lvl1pPr algn="l" defTabSz="457200" rtl="0" fontAlgn="base">
      <a:lnSpc>
        <a:spcPct val="93000"/>
      </a:lnSpc>
      <a:spcBef>
        <a:spcPct val="0"/>
      </a:spcBef>
      <a:spcAft>
        <a:spcPct val="0"/>
      </a:spcAft>
      <a:buClr>
        <a:srgbClr val="000000"/>
      </a:buClr>
      <a:buSzPct val="100000"/>
      <a:buFont typeface="Arial" pitchFamily="-1" charset="0"/>
      <a:defRPr kern="1200">
        <a:solidFill>
          <a:schemeClr val="bg1"/>
        </a:solidFill>
        <a:latin typeface="Arial" pitchFamily="-1" charset="0"/>
        <a:ea typeface="MS Gothic" pitchFamily="49" charset="-128"/>
        <a:cs typeface="MS Gothic" pitchFamily="49" charset="-128"/>
      </a:defRPr>
    </a:lvl1pPr>
    <a:lvl2pPr marL="457200" algn="l" defTabSz="457200" rtl="0" fontAlgn="base">
      <a:lnSpc>
        <a:spcPct val="93000"/>
      </a:lnSpc>
      <a:spcBef>
        <a:spcPct val="0"/>
      </a:spcBef>
      <a:spcAft>
        <a:spcPct val="0"/>
      </a:spcAft>
      <a:buClr>
        <a:srgbClr val="000000"/>
      </a:buClr>
      <a:buSzPct val="100000"/>
      <a:buFont typeface="Arial" pitchFamily="-1" charset="0"/>
      <a:defRPr kern="1200">
        <a:solidFill>
          <a:schemeClr val="bg1"/>
        </a:solidFill>
        <a:latin typeface="Arial" pitchFamily="-1" charset="0"/>
        <a:ea typeface="MS Gothic" pitchFamily="49" charset="-128"/>
        <a:cs typeface="MS Gothic" pitchFamily="49" charset="-128"/>
      </a:defRPr>
    </a:lvl2pPr>
    <a:lvl3pPr marL="914400" algn="l" defTabSz="457200" rtl="0" fontAlgn="base">
      <a:lnSpc>
        <a:spcPct val="93000"/>
      </a:lnSpc>
      <a:spcBef>
        <a:spcPct val="0"/>
      </a:spcBef>
      <a:spcAft>
        <a:spcPct val="0"/>
      </a:spcAft>
      <a:buClr>
        <a:srgbClr val="000000"/>
      </a:buClr>
      <a:buSzPct val="100000"/>
      <a:buFont typeface="Arial" pitchFamily="-1" charset="0"/>
      <a:defRPr kern="1200">
        <a:solidFill>
          <a:schemeClr val="bg1"/>
        </a:solidFill>
        <a:latin typeface="Arial" pitchFamily="-1" charset="0"/>
        <a:ea typeface="MS Gothic" pitchFamily="49" charset="-128"/>
        <a:cs typeface="MS Gothic" pitchFamily="49" charset="-128"/>
      </a:defRPr>
    </a:lvl3pPr>
    <a:lvl4pPr marL="1371600" algn="l" defTabSz="457200" rtl="0" fontAlgn="base">
      <a:lnSpc>
        <a:spcPct val="93000"/>
      </a:lnSpc>
      <a:spcBef>
        <a:spcPct val="0"/>
      </a:spcBef>
      <a:spcAft>
        <a:spcPct val="0"/>
      </a:spcAft>
      <a:buClr>
        <a:srgbClr val="000000"/>
      </a:buClr>
      <a:buSzPct val="100000"/>
      <a:buFont typeface="Arial" pitchFamily="-1" charset="0"/>
      <a:defRPr kern="1200">
        <a:solidFill>
          <a:schemeClr val="bg1"/>
        </a:solidFill>
        <a:latin typeface="Arial" pitchFamily="-1" charset="0"/>
        <a:ea typeface="MS Gothic" pitchFamily="49" charset="-128"/>
        <a:cs typeface="MS Gothic" pitchFamily="49" charset="-128"/>
      </a:defRPr>
    </a:lvl4pPr>
    <a:lvl5pPr marL="1828800" algn="l" defTabSz="457200" rtl="0" fontAlgn="base">
      <a:lnSpc>
        <a:spcPct val="93000"/>
      </a:lnSpc>
      <a:spcBef>
        <a:spcPct val="0"/>
      </a:spcBef>
      <a:spcAft>
        <a:spcPct val="0"/>
      </a:spcAft>
      <a:buClr>
        <a:srgbClr val="000000"/>
      </a:buClr>
      <a:buSzPct val="100000"/>
      <a:buFont typeface="Arial" pitchFamily="-1" charset="0"/>
      <a:defRPr kern="1200">
        <a:solidFill>
          <a:schemeClr val="bg1"/>
        </a:solidFill>
        <a:latin typeface="Arial" pitchFamily="-1" charset="0"/>
        <a:ea typeface="MS Gothic" pitchFamily="49" charset="-128"/>
        <a:cs typeface="MS Gothic" pitchFamily="49" charset="-128"/>
      </a:defRPr>
    </a:lvl5pPr>
    <a:lvl6pPr marL="2286000" algn="l" defTabSz="457200" rtl="0" eaLnBrk="1" latinLnBrk="0" hangingPunct="1">
      <a:defRPr kern="1200">
        <a:solidFill>
          <a:schemeClr val="bg1"/>
        </a:solidFill>
        <a:latin typeface="Arial" pitchFamily="-1" charset="0"/>
        <a:ea typeface="MS Gothic" pitchFamily="49" charset="-128"/>
        <a:cs typeface="MS Gothic" pitchFamily="49" charset="-128"/>
      </a:defRPr>
    </a:lvl6pPr>
    <a:lvl7pPr marL="2743200" algn="l" defTabSz="457200" rtl="0" eaLnBrk="1" latinLnBrk="0" hangingPunct="1">
      <a:defRPr kern="1200">
        <a:solidFill>
          <a:schemeClr val="bg1"/>
        </a:solidFill>
        <a:latin typeface="Arial" pitchFamily="-1" charset="0"/>
        <a:ea typeface="MS Gothic" pitchFamily="49" charset="-128"/>
        <a:cs typeface="MS Gothic" pitchFamily="49" charset="-128"/>
      </a:defRPr>
    </a:lvl7pPr>
    <a:lvl8pPr marL="3200400" algn="l" defTabSz="457200" rtl="0" eaLnBrk="1" latinLnBrk="0" hangingPunct="1">
      <a:defRPr kern="1200">
        <a:solidFill>
          <a:schemeClr val="bg1"/>
        </a:solidFill>
        <a:latin typeface="Arial" pitchFamily="-1" charset="0"/>
        <a:ea typeface="MS Gothic" pitchFamily="49" charset="-128"/>
        <a:cs typeface="MS Gothic" pitchFamily="49" charset="-128"/>
      </a:defRPr>
    </a:lvl8pPr>
    <a:lvl9pPr marL="3657600" algn="l" defTabSz="457200" rtl="0" eaLnBrk="1" latinLnBrk="0" hangingPunct="1">
      <a:defRPr kern="1200">
        <a:solidFill>
          <a:schemeClr val="bg1"/>
        </a:solidFill>
        <a:latin typeface="Arial" pitchFamily="-1" charset="0"/>
        <a:ea typeface="MS Gothic" pitchFamily="49" charset="-128"/>
        <a:cs typeface="MS Gothic" pitchFamily="49" charset="-128"/>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0000"/>
    <a:srgbClr val="008000"/>
    <a:srgbClr val="993300"/>
    <a:srgbClr val="66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8" autoAdjust="0"/>
    <p:restoredTop sz="89693" autoAdjust="0"/>
  </p:normalViewPr>
  <p:slideViewPr>
    <p:cSldViewPr>
      <p:cViewPr varScale="1">
        <p:scale>
          <a:sx n="66" d="100"/>
          <a:sy n="66" d="100"/>
        </p:scale>
        <p:origin x="-1500" y="-96"/>
      </p:cViewPr>
      <p:guideLst>
        <p:guide orient="horz" pos="2160"/>
        <p:guide pos="2880"/>
      </p:guideLst>
    </p:cSldViewPr>
  </p:slideViewPr>
  <p:outlineViewPr>
    <p:cViewPr varScale="1">
      <p:scale>
        <a:sx n="33" d="100"/>
        <a:sy n="33" d="100"/>
      </p:scale>
      <p:origin x="0" y="56574"/>
    </p:cViewPr>
  </p:outlineViewPr>
  <p:notesTextViewPr>
    <p:cViewPr>
      <p:scale>
        <a:sx n="100" d="100"/>
        <a:sy n="100" d="100"/>
      </p:scale>
      <p:origin x="0" y="0"/>
    </p:cViewPr>
  </p:notesTextViewPr>
  <p:sorterViewPr>
    <p:cViewPr>
      <p:scale>
        <a:sx n="125" d="100"/>
        <a:sy n="125" d="100"/>
      </p:scale>
      <p:origin x="0" y="45372"/>
    </p:cViewPr>
  </p:sorterViewPr>
  <p:notesViewPr>
    <p:cSldViewPr>
      <p:cViewPr varScale="1">
        <p:scale>
          <a:sx n="59" d="100"/>
          <a:sy n="59" d="100"/>
        </p:scale>
        <p:origin x="-1752"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viewProps" Target="viewProps.xml"/><Relationship Id="rId10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4930" name="AutoShape 1"/>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p:spPr>
        <p:txBody>
          <a:bodyPr wrap="none" anchor="ctr">
            <a:prstTxWarp prst="textNoShape">
              <a:avLst/>
            </a:prstTxWarp>
          </a:bodyPr>
          <a:lstStyle/>
          <a:p>
            <a:endParaRPr lang="en-US" dirty="0"/>
          </a:p>
        </p:txBody>
      </p:sp>
      <p:sp>
        <p:nvSpPr>
          <p:cNvPr id="63491" name="Text Box 2"/>
          <p:cNvSpPr txBox="1">
            <a:spLocks noChangeArrowheads="1"/>
          </p:cNvSpPr>
          <p:nvPr/>
        </p:nvSpPr>
        <p:spPr bwMode="auto">
          <a:xfrm>
            <a:off x="0" y="0"/>
            <a:ext cx="2971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buFont typeface="Arial" charset="0"/>
              <a:buNone/>
              <a:defRPr/>
            </a:pPr>
            <a:endParaRPr lang="en-US" dirty="0">
              <a:cs typeface="+mn-cs"/>
            </a:endParaRPr>
          </a:p>
        </p:txBody>
      </p:sp>
      <p:sp>
        <p:nvSpPr>
          <p:cNvPr id="63492" name="Text Box 3"/>
          <p:cNvSpPr txBox="1">
            <a:spLocks noChangeArrowheads="1"/>
          </p:cNvSpPr>
          <p:nvPr/>
        </p:nvSpPr>
        <p:spPr bwMode="auto">
          <a:xfrm>
            <a:off x="3884613" y="0"/>
            <a:ext cx="2971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buFont typeface="Arial" charset="0"/>
              <a:buNone/>
              <a:defRPr/>
            </a:pPr>
            <a:endParaRPr lang="en-US" dirty="0">
              <a:cs typeface="+mn-cs"/>
            </a:endParaRPr>
          </a:p>
        </p:txBody>
      </p:sp>
      <p:sp>
        <p:nvSpPr>
          <p:cNvPr id="124933" name="Rectangle 4"/>
          <p:cNvSpPr>
            <a:spLocks noGrp="1" noRot="1" noChangeAspect="1" noChangeArrowheads="1"/>
          </p:cNvSpPr>
          <p:nvPr>
            <p:ph type="sldImg"/>
          </p:nvPr>
        </p:nvSpPr>
        <p:spPr bwMode="auto">
          <a:xfrm>
            <a:off x="1143000" y="685800"/>
            <a:ext cx="4570413" cy="3427413"/>
          </a:xfrm>
          <a:prstGeom prst="rect">
            <a:avLst/>
          </a:prstGeom>
          <a:noFill/>
          <a:ln w="9360">
            <a:solidFill>
              <a:srgbClr val="000000"/>
            </a:solidFill>
            <a:miter lim="800000"/>
            <a:headEnd/>
            <a:tailEnd/>
          </a:ln>
        </p:spPr>
      </p:sp>
      <p:sp>
        <p:nvSpPr>
          <p:cNvPr id="2" name="Rectangle 5"/>
          <p:cNvSpPr>
            <a:spLocks noGrp="1" noChangeArrowheads="1"/>
          </p:cNvSpPr>
          <p:nvPr>
            <p:ph type="body"/>
          </p:nvPr>
        </p:nvSpPr>
        <p:spPr bwMode="auto">
          <a:xfrm>
            <a:off x="685800" y="4343400"/>
            <a:ext cx="5484813" cy="41132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p>
            <a:pPr lvl="0"/>
            <a:endParaRPr lang="en-US" noProof="0"/>
          </a:p>
        </p:txBody>
      </p:sp>
      <p:sp>
        <p:nvSpPr>
          <p:cNvPr id="63495" name="Text Box 6"/>
          <p:cNvSpPr txBox="1">
            <a:spLocks noChangeArrowheads="1"/>
          </p:cNvSpPr>
          <p:nvPr/>
        </p:nvSpPr>
        <p:spPr bwMode="auto">
          <a:xfrm>
            <a:off x="0" y="8683625"/>
            <a:ext cx="2971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buFont typeface="Arial" charset="0"/>
              <a:buNone/>
              <a:defRPr/>
            </a:pPr>
            <a:endParaRPr lang="en-US" dirty="0">
              <a:cs typeface="+mn-cs"/>
            </a:endParaRPr>
          </a:p>
        </p:txBody>
      </p:sp>
      <p:sp>
        <p:nvSpPr>
          <p:cNvPr id="2055" name="Rectangle 7"/>
          <p:cNvSpPr>
            <a:spLocks noGrp="1" noChangeArrowheads="1"/>
          </p:cNvSpPr>
          <p:nvPr>
            <p:ph type="sldNum"/>
          </p:nvPr>
        </p:nvSpPr>
        <p:spPr bwMode="auto">
          <a:xfrm>
            <a:off x="3884613" y="8685213"/>
            <a:ext cx="2970212" cy="455612"/>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gn="r">
              <a:lnSpc>
                <a:spcPct val="1000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defRPr>
            </a:lvl1pPr>
          </a:lstStyle>
          <a:p>
            <a:fld id="{1AFD7123-B82F-A94D-A518-7079EFD45F5C}" type="slidenum">
              <a:rPr lang="en-GB"/>
              <a:pPr/>
              <a:t>‹#›</a:t>
            </a:fld>
            <a:endParaRPr lang="en-GB" dirty="0"/>
          </a:p>
        </p:txBody>
      </p:sp>
    </p:spTree>
    <p:extLst>
      <p:ext uri="{BB962C8B-B14F-4D97-AF65-F5344CB8AC3E}">
        <p14:creationId xmlns:p14="http://schemas.microsoft.com/office/powerpoint/2010/main" val="1667731171"/>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buClr>
        <a:srgbClr val="000000"/>
      </a:buClr>
      <a:buSzPct val="100000"/>
      <a:buFont typeface="Times New Roman" pitchFamily="-1" charset="0"/>
      <a:defRPr sz="1200" kern="1200">
        <a:solidFill>
          <a:srgbClr val="000000"/>
        </a:solidFill>
        <a:latin typeface="Times New Roman" pitchFamily="18" charset="0"/>
        <a:ea typeface="MS PGothic" pitchFamily="34" charset="-128"/>
        <a:cs typeface="MS PGothic" pitchFamily="34" charset="-128"/>
      </a:defRPr>
    </a:lvl1pPr>
    <a:lvl2pPr marL="742950" indent="-285750" algn="l" defTabSz="457200" rtl="0" eaLnBrk="0" fontAlgn="base" hangingPunct="0">
      <a:spcBef>
        <a:spcPct val="30000"/>
      </a:spcBef>
      <a:spcAft>
        <a:spcPct val="0"/>
      </a:spcAft>
      <a:buClr>
        <a:srgbClr val="000000"/>
      </a:buClr>
      <a:buSzPct val="100000"/>
      <a:buFont typeface="Times New Roman" pitchFamily="-1" charset="0"/>
      <a:defRPr sz="1200" kern="1200">
        <a:solidFill>
          <a:srgbClr val="000000"/>
        </a:solidFill>
        <a:latin typeface="Times New Roman" pitchFamily="18" charset="0"/>
        <a:ea typeface="MS PGothic" pitchFamily="34" charset="-128"/>
        <a:cs typeface="MS PGothic" pitchFamily="34" charset="-128"/>
      </a:defRPr>
    </a:lvl2pPr>
    <a:lvl3pPr marL="1143000" indent="-228600" algn="l" defTabSz="457200" rtl="0" eaLnBrk="0" fontAlgn="base" hangingPunct="0">
      <a:spcBef>
        <a:spcPct val="30000"/>
      </a:spcBef>
      <a:spcAft>
        <a:spcPct val="0"/>
      </a:spcAft>
      <a:buClr>
        <a:srgbClr val="000000"/>
      </a:buClr>
      <a:buSzPct val="100000"/>
      <a:buFont typeface="Times New Roman" pitchFamily="-1" charset="0"/>
      <a:defRPr sz="1200" kern="1200">
        <a:solidFill>
          <a:srgbClr val="000000"/>
        </a:solidFill>
        <a:latin typeface="Times New Roman" pitchFamily="18" charset="0"/>
        <a:ea typeface="MS PGothic" pitchFamily="34" charset="-128"/>
        <a:cs typeface="MS PGothic" pitchFamily="34" charset="-128"/>
      </a:defRPr>
    </a:lvl3pPr>
    <a:lvl4pPr marL="1600200" indent="-228600" algn="l" defTabSz="457200" rtl="0" eaLnBrk="0" fontAlgn="base" hangingPunct="0">
      <a:spcBef>
        <a:spcPct val="30000"/>
      </a:spcBef>
      <a:spcAft>
        <a:spcPct val="0"/>
      </a:spcAft>
      <a:buClr>
        <a:srgbClr val="000000"/>
      </a:buClr>
      <a:buSzPct val="100000"/>
      <a:buFont typeface="Times New Roman" pitchFamily="-1" charset="0"/>
      <a:defRPr sz="1200" kern="1200">
        <a:solidFill>
          <a:srgbClr val="000000"/>
        </a:solidFill>
        <a:latin typeface="Times New Roman" pitchFamily="18" charset="0"/>
        <a:ea typeface="MS PGothic" pitchFamily="34" charset="-128"/>
        <a:cs typeface="MS PGothic" pitchFamily="34" charset="-128"/>
      </a:defRPr>
    </a:lvl4pPr>
    <a:lvl5pPr marL="2057400" indent="-228600" algn="l" defTabSz="457200" rtl="0" eaLnBrk="0" fontAlgn="base" hangingPunct="0">
      <a:spcBef>
        <a:spcPct val="30000"/>
      </a:spcBef>
      <a:spcAft>
        <a:spcPct val="0"/>
      </a:spcAft>
      <a:buClr>
        <a:srgbClr val="000000"/>
      </a:buClr>
      <a:buSzPct val="100000"/>
      <a:buFont typeface="Times New Roman" pitchFamily="-1" charset="0"/>
      <a:defRPr sz="1200" kern="1200">
        <a:solidFill>
          <a:srgbClr val="000000"/>
        </a:solidFill>
        <a:latin typeface="Times New Roman" pitchFamily="18" charset="0"/>
        <a:ea typeface="MS PGothic" pitchFamily="34" charset="-128"/>
        <a:cs typeface="MS PGothic"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5954" name="Rectangle 7"/>
          <p:cNvSpPr>
            <a:spLocks noGrp="1" noChangeArrowheads="1"/>
          </p:cNvSpPr>
          <p:nvPr>
            <p:ph type="sldNum" sz="quarter"/>
          </p:nvPr>
        </p:nvSpPr>
        <p:spPr>
          <a:noFill/>
        </p:spPr>
        <p:txBody>
          <a:bodyPr/>
          <a:lstStyle/>
          <a:p>
            <a:fld id="{F9EA5FEB-FAA3-6545-943A-BE8744167740}" type="slidenum">
              <a:rPr lang="en-GB"/>
              <a:pPr/>
              <a:t>1</a:t>
            </a:fld>
            <a:endParaRPr lang="en-GB" dirty="0"/>
          </a:p>
        </p:txBody>
      </p:sp>
      <p:sp>
        <p:nvSpPr>
          <p:cNvPr id="125955"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prstTxWarp prst="textNoShape">
              <a:avLst/>
            </a:prstTxWarp>
          </a:bodyPr>
          <a:lstStyle/>
          <a:p>
            <a:pPr algn="r">
              <a:lnSpc>
                <a:spcPct val="1000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fld id="{9B9918A4-8D7A-3349-A7EF-6634B3C40949}" type="slidenum">
              <a:rPr lang="en-GB" sz="1200">
                <a:solidFill>
                  <a:srgbClr val="000000"/>
                </a:solidFill>
              </a:rPr>
              <a:pPr algn="r">
                <a:lnSpc>
                  <a:spcPct val="1000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t>1</a:t>
            </a:fld>
            <a:endParaRPr lang="en-GB" sz="1200" dirty="0">
              <a:solidFill>
                <a:srgbClr val="000000"/>
              </a:solidFill>
            </a:endParaRPr>
          </a:p>
        </p:txBody>
      </p:sp>
      <p:sp>
        <p:nvSpPr>
          <p:cNvPr id="125956" name="Text Box 2"/>
          <p:cNvSpPr txBox="1">
            <a:spLocks noChangeArrowheads="1"/>
          </p:cNvSpPr>
          <p:nvPr/>
        </p:nvSpPr>
        <p:spPr bwMode="auto">
          <a:xfrm>
            <a:off x="1143000" y="685800"/>
            <a:ext cx="4572000" cy="3429000"/>
          </a:xfrm>
          <a:prstGeom prst="rect">
            <a:avLst/>
          </a:prstGeom>
          <a:solidFill>
            <a:srgbClr val="FFFFFF"/>
          </a:solidFill>
          <a:ln w="9525">
            <a:solidFill>
              <a:srgbClr val="000000"/>
            </a:solidFill>
            <a:miter lim="800000"/>
            <a:headEnd/>
            <a:tailEnd/>
          </a:ln>
        </p:spPr>
        <p:txBody>
          <a:bodyPr wrap="none" anchor="ctr">
            <a:prstTxWarp prst="textNoShape">
              <a:avLst/>
            </a:prstTxWarp>
          </a:bodyPr>
          <a:lstStyle/>
          <a:p>
            <a:endParaRPr lang="en-US" dirty="0"/>
          </a:p>
        </p:txBody>
      </p:sp>
      <p:sp>
        <p:nvSpPr>
          <p:cNvPr id="125957" name="Rectangle 3"/>
          <p:cNvSpPr>
            <a:spLocks noGrp="1" noChangeArrowheads="1"/>
          </p:cNvSpPr>
          <p:nvPr>
            <p:ph type="body"/>
          </p:nvPr>
        </p:nvSpPr>
        <p:spPr>
          <a:xfrm>
            <a:off x="685800" y="4343400"/>
            <a:ext cx="5486400" cy="4116388"/>
          </a:xfrm>
          <a:noFill/>
          <a:ln/>
        </p:spPr>
        <p:txBody>
          <a:bodyPr wrap="none" anchor="ctr"/>
          <a:lstStyle/>
          <a:p>
            <a:endParaRPr lang="en-US" dirty="0">
              <a:latin typeface="Times New Roman" pitchFamily="-1"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Slide Image Placeholder 1"/>
          <p:cNvSpPr>
            <a:spLocks noGrp="1" noRot="1" noChangeAspect="1" noTextEdit="1"/>
          </p:cNvSpPr>
          <p:nvPr>
            <p:ph type="sldImg"/>
          </p:nvPr>
        </p:nvSpPr>
        <p:spPr>
          <a:ln/>
        </p:spPr>
      </p:sp>
      <p:sp>
        <p:nvSpPr>
          <p:cNvPr id="134147" name="Notes Placeholder 2"/>
          <p:cNvSpPr>
            <a:spLocks noGrp="1"/>
          </p:cNvSpPr>
          <p:nvPr>
            <p:ph type="body" idx="1"/>
          </p:nvPr>
        </p:nvSpPr>
        <p:spPr>
          <a:noFill/>
          <a:ln/>
        </p:spPr>
        <p:txBody>
          <a:bodyPr/>
          <a:lstStyle/>
          <a:p>
            <a:endParaRPr lang="en-US" dirty="0">
              <a:latin typeface="Times New Roman" pitchFamily="-1" charset="0"/>
            </a:endParaRPr>
          </a:p>
        </p:txBody>
      </p:sp>
      <p:sp>
        <p:nvSpPr>
          <p:cNvPr id="134148" name="Slide Number Placeholder 3"/>
          <p:cNvSpPr>
            <a:spLocks noGrp="1"/>
          </p:cNvSpPr>
          <p:nvPr>
            <p:ph type="sldNum" sz="quarter"/>
          </p:nvPr>
        </p:nvSpPr>
        <p:spPr>
          <a:noFill/>
        </p:spPr>
        <p:txBody>
          <a:bodyPr/>
          <a:lstStyle/>
          <a:p>
            <a:fld id="{43269EBD-377D-F740-8D99-C9BD254ED84E}" type="slidenum">
              <a:rPr lang="en-GB"/>
              <a:pPr/>
              <a:t>55</a:t>
            </a:fld>
            <a:endParaRPr lang="en-GB"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Slide Image Placeholder 1"/>
          <p:cNvSpPr>
            <a:spLocks noGrp="1" noRot="1" noChangeAspect="1" noTextEdit="1"/>
          </p:cNvSpPr>
          <p:nvPr>
            <p:ph type="sldImg"/>
          </p:nvPr>
        </p:nvSpPr>
        <p:spPr>
          <a:ln/>
        </p:spPr>
      </p:sp>
      <p:sp>
        <p:nvSpPr>
          <p:cNvPr id="135171" name="Notes Placeholder 2"/>
          <p:cNvSpPr>
            <a:spLocks noGrp="1"/>
          </p:cNvSpPr>
          <p:nvPr>
            <p:ph type="body" idx="1"/>
          </p:nvPr>
        </p:nvSpPr>
        <p:spPr>
          <a:noFill/>
          <a:ln/>
        </p:spPr>
        <p:txBody>
          <a:bodyPr/>
          <a:lstStyle/>
          <a:p>
            <a:endParaRPr lang="en-US" dirty="0">
              <a:latin typeface="Times New Roman" pitchFamily="-1" charset="0"/>
            </a:endParaRPr>
          </a:p>
        </p:txBody>
      </p:sp>
      <p:sp>
        <p:nvSpPr>
          <p:cNvPr id="135172" name="Slide Number Placeholder 3"/>
          <p:cNvSpPr>
            <a:spLocks noGrp="1"/>
          </p:cNvSpPr>
          <p:nvPr>
            <p:ph type="sldNum" sz="quarter"/>
          </p:nvPr>
        </p:nvSpPr>
        <p:spPr>
          <a:noFill/>
        </p:spPr>
        <p:txBody>
          <a:bodyPr/>
          <a:lstStyle/>
          <a:p>
            <a:fld id="{25AE4F85-5020-174F-8BD5-25DAA5EF2311}" type="slidenum">
              <a:rPr lang="en-GB"/>
              <a:pPr/>
              <a:t>56</a:t>
            </a:fld>
            <a:endParaRPr lang="en-GB"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6978" name="Rectangle 7"/>
          <p:cNvSpPr>
            <a:spLocks noGrp="1" noChangeArrowheads="1"/>
          </p:cNvSpPr>
          <p:nvPr>
            <p:ph type="sldNum" sz="quarter"/>
          </p:nvPr>
        </p:nvSpPr>
        <p:spPr>
          <a:noFill/>
        </p:spPr>
        <p:txBody>
          <a:bodyPr/>
          <a:lstStyle/>
          <a:p>
            <a:fld id="{D3E065DB-F55C-D741-BA3F-E0DAC8DE2821}" type="slidenum">
              <a:rPr lang="en-GB"/>
              <a:pPr/>
              <a:t>2</a:t>
            </a:fld>
            <a:endParaRPr lang="en-GB" dirty="0"/>
          </a:p>
        </p:txBody>
      </p:sp>
      <p:sp>
        <p:nvSpPr>
          <p:cNvPr id="126979"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prstTxWarp prst="textNoShape">
              <a:avLst/>
            </a:prstTxWarp>
          </a:bodyPr>
          <a:lstStyle/>
          <a:p>
            <a:pPr algn="r">
              <a:lnSpc>
                <a:spcPct val="1000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fld id="{596F2C72-B969-AA48-8394-26889FECD4A0}" type="slidenum">
              <a:rPr lang="en-GB" sz="1200">
                <a:solidFill>
                  <a:srgbClr val="000000"/>
                </a:solidFill>
              </a:rPr>
              <a:pPr algn="r">
                <a:lnSpc>
                  <a:spcPct val="1000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t>2</a:t>
            </a:fld>
            <a:endParaRPr lang="en-GB" sz="1200" dirty="0">
              <a:solidFill>
                <a:srgbClr val="000000"/>
              </a:solidFill>
            </a:endParaRPr>
          </a:p>
        </p:txBody>
      </p:sp>
      <p:sp>
        <p:nvSpPr>
          <p:cNvPr id="126980" name="Text Box 2"/>
          <p:cNvSpPr txBox="1">
            <a:spLocks noChangeArrowheads="1"/>
          </p:cNvSpPr>
          <p:nvPr/>
        </p:nvSpPr>
        <p:spPr bwMode="auto">
          <a:xfrm>
            <a:off x="1143000" y="685800"/>
            <a:ext cx="4572000" cy="3429000"/>
          </a:xfrm>
          <a:prstGeom prst="rect">
            <a:avLst/>
          </a:prstGeom>
          <a:solidFill>
            <a:srgbClr val="FFFFFF"/>
          </a:solidFill>
          <a:ln w="9525">
            <a:solidFill>
              <a:srgbClr val="000000"/>
            </a:solidFill>
            <a:miter lim="800000"/>
            <a:headEnd/>
            <a:tailEnd/>
          </a:ln>
        </p:spPr>
        <p:txBody>
          <a:bodyPr wrap="none" anchor="ctr">
            <a:prstTxWarp prst="textNoShape">
              <a:avLst/>
            </a:prstTxWarp>
          </a:bodyPr>
          <a:lstStyle/>
          <a:p>
            <a:endParaRPr lang="en-US" dirty="0"/>
          </a:p>
        </p:txBody>
      </p:sp>
      <p:sp>
        <p:nvSpPr>
          <p:cNvPr id="126981" name="Text Box 3"/>
          <p:cNvSpPr>
            <a:spLocks noGrp="1" noChangeArrowheads="1"/>
          </p:cNvSpPr>
          <p:nvPr>
            <p:ph type="body"/>
          </p:nvPr>
        </p:nvSpPr>
        <p:spPr>
          <a:xfrm>
            <a:off x="685800" y="4343400"/>
            <a:ext cx="5486400" cy="4114800"/>
          </a:xfrm>
          <a:noFill/>
          <a:ln/>
        </p:spPr>
        <p:txBody>
          <a:bodyPr>
            <a:spAutoFit/>
          </a:bodyPr>
          <a:lstStyle/>
          <a:p>
            <a:pPr eaLnBrk="1" hangingPunct="1">
              <a:spcBef>
                <a:spcPts val="450"/>
              </a:spcBef>
              <a:buFont typeface="Arial" pitchFamily="-1"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dirty="0">
              <a:latin typeface="Arial" pitchFamily="-1" charset="0"/>
              <a:ea typeface="MS Gothic" pitchFamily="49" charset="-128"/>
              <a:cs typeface="MS Gothic" pitchFamily="49"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a:ln/>
        </p:spPr>
      </p:sp>
      <p:sp>
        <p:nvSpPr>
          <p:cNvPr id="128003" name="Notes Placeholder 2"/>
          <p:cNvSpPr>
            <a:spLocks noGrp="1"/>
          </p:cNvSpPr>
          <p:nvPr>
            <p:ph type="body" idx="1"/>
          </p:nvPr>
        </p:nvSpPr>
        <p:spPr>
          <a:noFill/>
          <a:ln/>
        </p:spPr>
        <p:txBody>
          <a:bodyPr/>
          <a:lstStyle/>
          <a:p>
            <a:r>
              <a:rPr lang="en-US" dirty="0">
                <a:latin typeface="Times New Roman" pitchFamily="-1" charset="0"/>
              </a:rPr>
              <a:t>Note: Both “recovery” options do the same thing—restore your computer to the factory-installed state. If you run one of these tools, you will wipe everything off your system—all personal files, folders, and programs will go away! Before running either tool, make sure all important files and folders are backed up on an optical disc or spare hard drive.</a:t>
            </a:r>
          </a:p>
        </p:txBody>
      </p:sp>
      <p:sp>
        <p:nvSpPr>
          <p:cNvPr id="128004" name="Slide Number Placeholder 3"/>
          <p:cNvSpPr>
            <a:spLocks noGrp="1"/>
          </p:cNvSpPr>
          <p:nvPr>
            <p:ph type="sldNum" sz="quarter"/>
          </p:nvPr>
        </p:nvSpPr>
        <p:spPr>
          <a:noFill/>
        </p:spPr>
        <p:txBody>
          <a:bodyPr/>
          <a:lstStyle/>
          <a:p>
            <a:fld id="{490F6FA5-96DE-F74B-BFB4-A57A54537C43}" type="slidenum">
              <a:rPr lang="en-GB"/>
              <a:pPr/>
              <a:t>11</a:t>
            </a:fld>
            <a:endParaRPr lang="en-GB"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Microsoft also refers to the Windows Recovery Environment as the </a:t>
            </a:r>
            <a:r>
              <a:rPr lang="en-US" i="1" dirty="0"/>
              <a:t>System Recovery Options menu</a:t>
            </a:r>
            <a:r>
              <a:rPr lang="en-US" dirty="0"/>
              <a:t>.</a:t>
            </a:r>
          </a:p>
        </p:txBody>
      </p:sp>
      <p:sp>
        <p:nvSpPr>
          <p:cNvPr id="4" name="Slide Number Placeholder 3"/>
          <p:cNvSpPr>
            <a:spLocks noGrp="1"/>
          </p:cNvSpPr>
          <p:nvPr>
            <p:ph type="sldNum" idx="10"/>
          </p:nvPr>
        </p:nvSpPr>
        <p:spPr/>
        <p:txBody>
          <a:bodyPr/>
          <a:lstStyle/>
          <a:p>
            <a:fld id="{1AFD7123-B82F-A94D-A518-7079EFD45F5C}" type="slidenum">
              <a:rPr lang="en-GB" smtClean="0"/>
              <a:pPr/>
              <a:t>13</a:t>
            </a:fld>
            <a:endParaRPr lang="en-GB" dirty="0"/>
          </a:p>
        </p:txBody>
      </p:sp>
    </p:spTree>
    <p:extLst>
      <p:ext uri="{BB962C8B-B14F-4D97-AF65-F5344CB8AC3E}">
        <p14:creationId xmlns:p14="http://schemas.microsoft.com/office/powerpoint/2010/main" val="30949289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you have trouble booting your computer, you should try Startup Repair first.</a:t>
            </a:r>
          </a:p>
        </p:txBody>
      </p:sp>
      <p:sp>
        <p:nvSpPr>
          <p:cNvPr id="4" name="Slide Number Placeholder 3"/>
          <p:cNvSpPr>
            <a:spLocks noGrp="1"/>
          </p:cNvSpPr>
          <p:nvPr>
            <p:ph type="sldNum" idx="10"/>
          </p:nvPr>
        </p:nvSpPr>
        <p:spPr/>
        <p:txBody>
          <a:bodyPr/>
          <a:lstStyle/>
          <a:p>
            <a:fld id="{1AFD7123-B82F-A94D-A518-7079EFD45F5C}" type="slidenum">
              <a:rPr lang="en-GB" smtClean="0"/>
              <a:pPr/>
              <a:t>21</a:t>
            </a:fld>
            <a:endParaRPr lang="en-GB" dirty="0"/>
          </a:p>
        </p:txBody>
      </p:sp>
    </p:spTree>
    <p:extLst>
      <p:ext uri="{BB962C8B-B14F-4D97-AF65-F5344CB8AC3E}">
        <p14:creationId xmlns:p14="http://schemas.microsoft.com/office/powerpoint/2010/main" val="12978221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Slide Image Placeholder 1"/>
          <p:cNvSpPr>
            <a:spLocks noGrp="1" noRot="1" noChangeAspect="1" noTextEdit="1"/>
          </p:cNvSpPr>
          <p:nvPr>
            <p:ph type="sldImg"/>
          </p:nvPr>
        </p:nvSpPr>
        <p:spPr>
          <a:ln/>
        </p:spPr>
      </p:sp>
      <p:sp>
        <p:nvSpPr>
          <p:cNvPr id="129027" name="Notes Placeholder 2"/>
          <p:cNvSpPr>
            <a:spLocks noGrp="1"/>
          </p:cNvSpPr>
          <p:nvPr>
            <p:ph type="body" idx="1"/>
          </p:nvPr>
        </p:nvSpPr>
        <p:spPr>
          <a:noFill/>
          <a:ln/>
        </p:spPr>
        <p:txBody>
          <a:bodyPr/>
          <a:lstStyle/>
          <a:p>
            <a:r>
              <a:rPr lang="en-US" dirty="0">
                <a:latin typeface="Times New Roman" pitchFamily="-1" charset="0"/>
              </a:rPr>
              <a:t>Note: In most cases, if Windows boots automatically to Safe mode, someone has set the System Configuration utility to force Windows to do so. Type msconfig at the Start | Search or Start | Run option and press ENTER to open the System Configuration utility, and then deselect the Safe boot or Boot to Safe Mode check box.</a:t>
            </a:r>
          </a:p>
        </p:txBody>
      </p:sp>
      <p:sp>
        <p:nvSpPr>
          <p:cNvPr id="129028" name="Slide Number Placeholder 3"/>
          <p:cNvSpPr>
            <a:spLocks noGrp="1"/>
          </p:cNvSpPr>
          <p:nvPr>
            <p:ph type="sldNum" sz="quarter"/>
          </p:nvPr>
        </p:nvSpPr>
        <p:spPr>
          <a:noFill/>
        </p:spPr>
        <p:txBody>
          <a:bodyPr/>
          <a:lstStyle/>
          <a:p>
            <a:fld id="{D7F1E4F7-1107-8149-AC43-692037F0B518}" type="slidenum">
              <a:rPr lang="en-GB"/>
              <a:pPr/>
              <a:t>49</a:t>
            </a:fld>
            <a:endParaRPr lang="en-GB"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Slide Image Placeholder 1"/>
          <p:cNvSpPr>
            <a:spLocks noGrp="1" noRot="1" noChangeAspect="1" noTextEdit="1"/>
          </p:cNvSpPr>
          <p:nvPr>
            <p:ph type="sldImg"/>
          </p:nvPr>
        </p:nvSpPr>
        <p:spPr>
          <a:ln/>
        </p:spPr>
      </p:sp>
      <p:sp>
        <p:nvSpPr>
          <p:cNvPr id="131075" name="Notes Placeholder 2"/>
          <p:cNvSpPr>
            <a:spLocks noGrp="1"/>
          </p:cNvSpPr>
          <p:nvPr>
            <p:ph type="body" idx="1"/>
          </p:nvPr>
        </p:nvSpPr>
        <p:spPr>
          <a:noFill/>
          <a:ln/>
        </p:spPr>
        <p:txBody>
          <a:bodyPr/>
          <a:lstStyle/>
          <a:p>
            <a:endParaRPr lang="en-US" dirty="0">
              <a:latin typeface="Times New Roman" pitchFamily="-1" charset="0"/>
            </a:endParaRPr>
          </a:p>
        </p:txBody>
      </p:sp>
      <p:sp>
        <p:nvSpPr>
          <p:cNvPr id="131076" name="Slide Number Placeholder 3"/>
          <p:cNvSpPr>
            <a:spLocks noGrp="1"/>
          </p:cNvSpPr>
          <p:nvPr>
            <p:ph type="sldNum" sz="quarter"/>
          </p:nvPr>
        </p:nvSpPr>
        <p:spPr>
          <a:noFill/>
        </p:spPr>
        <p:txBody>
          <a:bodyPr/>
          <a:lstStyle/>
          <a:p>
            <a:fld id="{7F93B197-67D8-BD4A-B77F-21EF06DE69CF}" type="slidenum">
              <a:rPr lang="en-GB"/>
              <a:pPr/>
              <a:t>52</a:t>
            </a:fld>
            <a:endParaRPr lang="en-GB"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Slide Image Placeholder 1"/>
          <p:cNvSpPr>
            <a:spLocks noGrp="1" noRot="1" noChangeAspect="1" noTextEdit="1"/>
          </p:cNvSpPr>
          <p:nvPr>
            <p:ph type="sldImg"/>
          </p:nvPr>
        </p:nvSpPr>
        <p:spPr>
          <a:ln/>
        </p:spPr>
      </p:sp>
      <p:sp>
        <p:nvSpPr>
          <p:cNvPr id="132099" name="Notes Placeholder 2"/>
          <p:cNvSpPr>
            <a:spLocks noGrp="1"/>
          </p:cNvSpPr>
          <p:nvPr>
            <p:ph type="body" idx="1"/>
          </p:nvPr>
        </p:nvSpPr>
        <p:spPr>
          <a:noFill/>
          <a:ln/>
        </p:spPr>
        <p:txBody>
          <a:bodyPr/>
          <a:lstStyle/>
          <a:p>
            <a:endParaRPr lang="en-US" dirty="0">
              <a:latin typeface="Times New Roman" pitchFamily="-1" charset="0"/>
            </a:endParaRPr>
          </a:p>
        </p:txBody>
      </p:sp>
      <p:sp>
        <p:nvSpPr>
          <p:cNvPr id="132100" name="Slide Number Placeholder 3"/>
          <p:cNvSpPr>
            <a:spLocks noGrp="1"/>
          </p:cNvSpPr>
          <p:nvPr>
            <p:ph type="sldNum" sz="quarter"/>
          </p:nvPr>
        </p:nvSpPr>
        <p:spPr>
          <a:noFill/>
        </p:spPr>
        <p:txBody>
          <a:bodyPr/>
          <a:lstStyle/>
          <a:p>
            <a:fld id="{34610D53-9E8B-A143-B725-87AE9F030CF6}" type="slidenum">
              <a:rPr lang="en-GB"/>
              <a:pPr/>
              <a:t>53</a:t>
            </a:fld>
            <a:endParaRPr lang="en-GB"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p:cNvSpPr>
            <a:spLocks noGrp="1" noRot="1" noChangeAspect="1" noTextEdit="1"/>
          </p:cNvSpPr>
          <p:nvPr>
            <p:ph type="sldImg"/>
          </p:nvPr>
        </p:nvSpPr>
        <p:spPr>
          <a:ln/>
        </p:spPr>
      </p:sp>
      <p:sp>
        <p:nvSpPr>
          <p:cNvPr id="133123" name="Notes Placeholder 2"/>
          <p:cNvSpPr>
            <a:spLocks noGrp="1"/>
          </p:cNvSpPr>
          <p:nvPr>
            <p:ph type="body" idx="1"/>
          </p:nvPr>
        </p:nvSpPr>
        <p:spPr>
          <a:noFill/>
          <a:ln/>
        </p:spPr>
        <p:txBody>
          <a:bodyPr/>
          <a:lstStyle/>
          <a:p>
            <a:endParaRPr lang="en-US" dirty="0">
              <a:latin typeface="Times New Roman" pitchFamily="-1" charset="0"/>
            </a:endParaRPr>
          </a:p>
        </p:txBody>
      </p:sp>
      <p:sp>
        <p:nvSpPr>
          <p:cNvPr id="133124" name="Slide Number Placeholder 3"/>
          <p:cNvSpPr>
            <a:spLocks noGrp="1"/>
          </p:cNvSpPr>
          <p:nvPr>
            <p:ph type="sldNum" sz="quarter"/>
          </p:nvPr>
        </p:nvSpPr>
        <p:spPr>
          <a:noFill/>
        </p:spPr>
        <p:txBody>
          <a:bodyPr/>
          <a:lstStyle/>
          <a:p>
            <a:fld id="{DCCE4063-6C88-414E-9B13-2C2AF2729BAC}" type="slidenum">
              <a:rPr lang="en-GB"/>
              <a:pPr/>
              <a:t>54</a:t>
            </a:fld>
            <a:endParaRPr lang="en-GB"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57200" y="1371600"/>
            <a:ext cx="8229600" cy="768096"/>
          </a:xfrm>
        </p:spPr>
        <p:txBody>
          <a:bodyPr/>
          <a:lstStyle>
            <a:lvl1pPr algn="ctr">
              <a:defRPr sz="4400" b="1">
                <a:solidFill>
                  <a:schemeClr val="tx1"/>
                </a:solidFill>
                <a:latin typeface="Calibri" panose="020F0502020204030204" pitchFamily="34" charset="0"/>
              </a:defRPr>
            </a:lvl1pPr>
          </a:lstStyle>
          <a:p>
            <a:r>
              <a:rPr lang="en-US" dirty="0"/>
              <a:t>Click to Click to edit Master title style</a:t>
            </a:r>
          </a:p>
        </p:txBody>
      </p:sp>
      <p:sp>
        <p:nvSpPr>
          <p:cNvPr id="3" name="Subtitle 2"/>
          <p:cNvSpPr>
            <a:spLocks noGrp="1"/>
          </p:cNvSpPr>
          <p:nvPr>
            <p:ph type="subTitle" idx="1"/>
          </p:nvPr>
        </p:nvSpPr>
        <p:spPr>
          <a:xfrm>
            <a:off x="1371600" y="2212848"/>
            <a:ext cx="6400800" cy="539496"/>
          </a:xfrm>
        </p:spPr>
        <p:txBody>
          <a:bodyPr/>
          <a:lstStyle>
            <a:lvl1pPr marL="0" indent="0" algn="ctr">
              <a:buNone/>
              <a:defRPr sz="4000" b="1">
                <a:solidFill>
                  <a:srgbClr val="006600"/>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p>
        </p:txBody>
      </p:sp>
    </p:spTree>
    <p:extLst>
      <p:ext uri="{BB962C8B-B14F-4D97-AF65-F5344CB8AC3E}">
        <p14:creationId xmlns:p14="http://schemas.microsoft.com/office/powerpoint/2010/main" val="33089362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057400" y="52388"/>
            <a:ext cx="7086600" cy="1006475"/>
          </a:xfrm>
        </p:spPr>
        <p:txBody>
          <a:bodyPr/>
          <a:lstStyle>
            <a:lvl1pPr>
              <a:defRPr sz="3600" b="0">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p:txBody>
          <a:bodyPr/>
          <a:lstStyle>
            <a:lvl1pPr>
              <a:buSzPct val="85000"/>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3526808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2057400" y="52388"/>
            <a:ext cx="7086600" cy="1006475"/>
          </a:xfrm>
        </p:spPr>
        <p:txBody>
          <a:bodyPr/>
          <a:lstStyle>
            <a:lvl1pPr>
              <a:defRPr sz="3600" b="0">
                <a:latin typeface="Calibri" panose="020F0502020204030204" pitchFamily="34" charset="0"/>
              </a:defRPr>
            </a:lvl1pPr>
          </a:lstStyle>
          <a:p>
            <a:r>
              <a:rPr lang="en-US" dirty="0"/>
              <a:t>Click to edit Master title style</a:t>
            </a:r>
          </a:p>
        </p:txBody>
      </p:sp>
      <p:sp>
        <p:nvSpPr>
          <p:cNvPr id="3" name="Content Placeholder 2"/>
          <p:cNvSpPr>
            <a:spLocks noGrp="1"/>
          </p:cNvSpPr>
          <p:nvPr>
            <p:ph sz="half" idx="1"/>
          </p:nvPr>
        </p:nvSpPr>
        <p:spPr>
          <a:xfrm>
            <a:off x="457200" y="1143000"/>
            <a:ext cx="4037013" cy="5334000"/>
          </a:xfrm>
        </p:spPr>
        <p:txBody>
          <a:bodyPr/>
          <a:lstStyle>
            <a:lvl1pPr>
              <a:buSzPct val="85000"/>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6613" y="1143000"/>
            <a:ext cx="4038600" cy="5334000"/>
          </a:xfrm>
        </p:spPr>
        <p:txBody>
          <a:bodyPr/>
          <a:lstStyle>
            <a:lvl1pPr>
              <a:buSzPct val="85000"/>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025679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057400" y="58270"/>
            <a:ext cx="7086600" cy="1005840"/>
          </a:xfrm>
        </p:spPr>
        <p:txBody>
          <a:bodyPr/>
          <a:lstStyle>
            <a:lvl1pPr>
              <a:defRPr sz="3600" b="0">
                <a:latin typeface="Calibri" panose="020F0502020204030204" pitchFamily="34" charset="0"/>
              </a:defRPr>
            </a:lvl1pPr>
          </a:lstStyle>
          <a:p>
            <a:r>
              <a:rPr lang="en-US" dirty="0"/>
              <a:t>Click to edit Master title style</a:t>
            </a:r>
          </a:p>
        </p:txBody>
      </p:sp>
      <p:sp>
        <p:nvSpPr>
          <p:cNvPr id="3" name="Text Placeholder 2"/>
          <p:cNvSpPr>
            <a:spLocks noGrp="1"/>
          </p:cNvSpPr>
          <p:nvPr>
            <p:ph type="body" idx="1"/>
          </p:nvPr>
        </p:nvSpPr>
        <p:spPr>
          <a:xfrm>
            <a:off x="457200" y="1143000"/>
            <a:ext cx="4040188" cy="639762"/>
          </a:xfrm>
        </p:spPr>
        <p:txBody>
          <a:bodyPr anchor="b"/>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1782762"/>
            <a:ext cx="4040188" cy="461803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5" y="1143000"/>
            <a:ext cx="4041775" cy="639762"/>
          </a:xfrm>
        </p:spPr>
        <p:txBody>
          <a:bodyPr anchor="b"/>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5" y="1793875"/>
            <a:ext cx="4041775" cy="461803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021663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2057400" y="52388"/>
            <a:ext cx="7086600" cy="1006475"/>
          </a:xfrm>
        </p:spPr>
        <p:txBody>
          <a:bodyPr/>
          <a:lstStyle>
            <a:lvl1pPr>
              <a:defRPr sz="3600" b="0">
                <a:latin typeface="Calibri" panose="020F0502020204030204" pitchFamily="34" charset="0"/>
              </a:defRPr>
            </a:lvl1pPr>
          </a:lstStyle>
          <a:p>
            <a:r>
              <a:rPr lang="en-US" dirty="0"/>
              <a:t>Click to edit Master title style</a:t>
            </a:r>
          </a:p>
        </p:txBody>
      </p:sp>
    </p:spTree>
    <p:extLst>
      <p:ext uri="{BB962C8B-B14F-4D97-AF65-F5344CB8AC3E}">
        <p14:creationId xmlns:p14="http://schemas.microsoft.com/office/powerpoint/2010/main" val="35462908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3099581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1"/>
          <p:cNvSpPr>
            <a:spLocks noGrp="1" noChangeArrowheads="1"/>
          </p:cNvSpPr>
          <p:nvPr>
            <p:ph type="title"/>
          </p:nvPr>
        </p:nvSpPr>
        <p:spPr bwMode="auto">
          <a:xfrm>
            <a:off x="2667000" y="52388"/>
            <a:ext cx="64770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0000" tIns="46800" rIns="90000" bIns="46800" numCol="1" anchor="ctr" anchorCtr="0" compatLnSpc="1">
            <a:prstTxWarp prst="textNoShape">
              <a:avLst/>
            </a:prstTxWarp>
          </a:bodyPr>
          <a:lstStyle/>
          <a:p>
            <a:pPr lvl="0"/>
            <a:r>
              <a:rPr lang="en-GB" altLang="en-US"/>
              <a:t>Click to edit the title text format</a:t>
            </a:r>
          </a:p>
        </p:txBody>
      </p:sp>
      <p:sp>
        <p:nvSpPr>
          <p:cNvPr id="1027" name="Rectangle 2"/>
          <p:cNvSpPr>
            <a:spLocks noGrp="1" noChangeArrowheads="1"/>
          </p:cNvSpPr>
          <p:nvPr>
            <p:ph type="body" idx="1"/>
          </p:nvPr>
        </p:nvSpPr>
        <p:spPr bwMode="auto">
          <a:xfrm>
            <a:off x="457200" y="1143000"/>
            <a:ext cx="8228013"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0000" tIns="46800" rIns="90000" bIns="46800" numCol="1" anchor="t" anchorCtr="0" compatLnSpc="1">
            <a:prstTxWarp prst="textNoShape">
              <a:avLst/>
            </a:prstTxWarp>
          </a:bodyPr>
          <a:lstStyle/>
          <a:p>
            <a:pPr lvl="0"/>
            <a:r>
              <a:rPr lang="en-GB" altLang="en-US" dirty="0"/>
              <a:t>Click to edit the outline text format</a:t>
            </a:r>
          </a:p>
          <a:p>
            <a:pPr lvl="1"/>
            <a:r>
              <a:rPr lang="en-GB" altLang="en-US" dirty="0"/>
              <a:t>Second Outline Level</a:t>
            </a:r>
          </a:p>
          <a:p>
            <a:pPr lvl="2"/>
            <a:r>
              <a:rPr lang="en-GB" altLang="en-US" dirty="0"/>
              <a:t>Third Outline Level</a:t>
            </a:r>
          </a:p>
          <a:p>
            <a:pPr lvl="3"/>
            <a:r>
              <a:rPr lang="en-GB" altLang="en-US" dirty="0"/>
              <a:t>Fourth Outline Level</a:t>
            </a:r>
          </a:p>
          <a:p>
            <a:pPr lvl="4"/>
            <a:r>
              <a:rPr lang="en-GB" altLang="en-US" dirty="0"/>
              <a:t>Fifth Outline Level</a:t>
            </a:r>
          </a:p>
          <a:p>
            <a:pPr lvl="4"/>
            <a:r>
              <a:rPr lang="en-GB" altLang="en-US" dirty="0"/>
              <a:t>Sixth Outline Level</a:t>
            </a:r>
          </a:p>
          <a:p>
            <a:pPr lvl="4"/>
            <a:r>
              <a:rPr lang="en-GB" altLang="en-US" dirty="0"/>
              <a:t>Seventh Outline Level</a:t>
            </a:r>
          </a:p>
          <a:p>
            <a:pPr lvl="4"/>
            <a:r>
              <a:rPr lang="en-GB" altLang="en-US" dirty="0"/>
              <a:t>Eighth Outline Level</a:t>
            </a:r>
          </a:p>
          <a:p>
            <a:pPr lvl="4"/>
            <a:r>
              <a:rPr lang="en-GB" altLang="en-US" dirty="0"/>
              <a:t>Ninth Outline Level</a:t>
            </a:r>
          </a:p>
        </p:txBody>
      </p:sp>
      <p:grpSp>
        <p:nvGrpSpPr>
          <p:cNvPr id="5" name="Group 3"/>
          <p:cNvGrpSpPr>
            <a:grpSpLocks/>
          </p:cNvGrpSpPr>
          <p:nvPr/>
        </p:nvGrpSpPr>
        <p:grpSpPr bwMode="auto">
          <a:xfrm>
            <a:off x="0" y="6553200"/>
            <a:ext cx="9144000" cy="309563"/>
            <a:chOff x="0" y="4128"/>
            <a:chExt cx="5760" cy="195"/>
          </a:xfrm>
        </p:grpSpPr>
        <p:sp>
          <p:nvSpPr>
            <p:cNvPr id="1031" name="Rectangle 4"/>
            <p:cNvSpPr>
              <a:spLocks noChangeArrowheads="1"/>
            </p:cNvSpPr>
            <p:nvPr/>
          </p:nvSpPr>
          <p:spPr bwMode="auto">
            <a:xfrm>
              <a:off x="0" y="4128"/>
              <a:ext cx="5760" cy="192"/>
            </a:xfrm>
            <a:prstGeom prst="rect">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endParaRPr lang="en-US" altLang="en-US" dirty="0"/>
            </a:p>
          </p:txBody>
        </p:sp>
        <p:sp>
          <p:nvSpPr>
            <p:cNvPr id="1034" name="Text Box 5"/>
            <p:cNvSpPr txBox="1">
              <a:spLocks noChangeArrowheads="1"/>
            </p:cNvSpPr>
            <p:nvPr/>
          </p:nvSpPr>
          <p:spPr bwMode="auto">
            <a:xfrm>
              <a:off x="144" y="4147"/>
              <a:ext cx="5040" cy="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9pPr>
            </a:lstStyle>
            <a:p>
              <a:pPr eaLnBrk="1" hangingPunct="1">
                <a:lnSpc>
                  <a:spcPct val="100000"/>
                </a:lnSpc>
                <a:spcBef>
                  <a:spcPts val="750"/>
                </a:spcBef>
                <a:buClr>
                  <a:srgbClr val="FFFFFF"/>
                </a:buClr>
                <a:buFont typeface="Arial" pitchFamily="34" charset="0"/>
                <a:buNone/>
                <a:defRPr/>
              </a:pPr>
              <a:r>
                <a:rPr lang="en-GB" sz="1200" dirty="0">
                  <a:solidFill>
                    <a:srgbClr val="FFFFFF"/>
                  </a:solidFill>
                  <a:latin typeface="Calibri" panose="020F0502020204030204" pitchFamily="34" charset="0"/>
                </a:rPr>
                <a:t>Copyright © 2016 by McGraw-Hill Education. All rights reserved.</a:t>
              </a:r>
            </a:p>
          </p:txBody>
        </p:sp>
      </p:grpSp>
      <p:sp>
        <p:nvSpPr>
          <p:cNvPr id="1029" name="Rectangle 7"/>
          <p:cNvSpPr>
            <a:spLocks noChangeArrowheads="1"/>
          </p:cNvSpPr>
          <p:nvPr userDrawn="1"/>
        </p:nvSpPr>
        <p:spPr bwMode="auto">
          <a:xfrm>
            <a:off x="0" y="0"/>
            <a:ext cx="9144000" cy="1066800"/>
          </a:xfrm>
          <a:prstGeom prst="rect">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dirty="0">
              <a:ea typeface="MS Gothic" charset="0"/>
              <a:cs typeface="MS Gothic" charset="0"/>
            </a:endParaRPr>
          </a:p>
        </p:txBody>
      </p:sp>
      <p:sp>
        <p:nvSpPr>
          <p:cNvPr id="1032" name="Text Box 10"/>
          <p:cNvSpPr txBox="1">
            <a:spLocks noChangeArrowheads="1"/>
          </p:cNvSpPr>
          <p:nvPr userDrawn="1"/>
        </p:nvSpPr>
        <p:spPr bwMode="auto">
          <a:xfrm>
            <a:off x="0" y="0"/>
            <a:ext cx="1847850" cy="1069848"/>
          </a:xfrm>
          <a:prstGeom prst="rect">
            <a:avLst/>
          </a:prstGeom>
          <a:gradFill flip="none" rotWithShape="1">
            <a:gsLst>
              <a:gs pos="0">
                <a:srgbClr val="800000">
                  <a:shade val="30000"/>
                  <a:satMod val="115000"/>
                </a:srgbClr>
              </a:gs>
              <a:gs pos="50000">
                <a:srgbClr val="800000">
                  <a:shade val="67500"/>
                  <a:satMod val="115000"/>
                </a:srgbClr>
              </a:gs>
              <a:gs pos="100000">
                <a:srgbClr val="800000">
                  <a:shade val="100000"/>
                  <a:satMod val="115000"/>
                </a:srgbClr>
              </a:gs>
            </a:gsLst>
            <a:lin ang="2700000" scaled="1"/>
            <a:tileRect/>
          </a:gradFill>
          <a:ln>
            <a:noFill/>
          </a:ln>
          <a:effectLst/>
        </p:spPr>
        <p:txBody>
          <a:bodyPr anchor="ctr">
            <a:spAutoFit/>
          </a:bodyPr>
          <a:lstStyle>
            <a:lvl1pPr eaLnBrk="0" hangingPunct="0">
              <a:defRPr sz="2400">
                <a:solidFill>
                  <a:schemeClr val="bg1"/>
                </a:solidFill>
                <a:latin typeface="Arial" pitchFamily="34" charset="0"/>
                <a:ea typeface="MS Gothic" pitchFamily="49" charset="-128"/>
              </a:defRPr>
            </a:lvl1pPr>
            <a:lvl2pPr marL="742950" indent="-285750" eaLnBrk="0" hangingPunct="0">
              <a:defRPr sz="2400">
                <a:solidFill>
                  <a:schemeClr val="bg1"/>
                </a:solidFill>
                <a:latin typeface="Arial" pitchFamily="34" charset="0"/>
                <a:ea typeface="MS Gothic" pitchFamily="49" charset="-128"/>
              </a:defRPr>
            </a:lvl2pPr>
            <a:lvl3pPr marL="1143000" indent="-228600" eaLnBrk="0" hangingPunct="0">
              <a:defRPr sz="2400">
                <a:solidFill>
                  <a:schemeClr val="bg1"/>
                </a:solidFill>
                <a:latin typeface="Arial" pitchFamily="34" charset="0"/>
                <a:ea typeface="MS Gothic" pitchFamily="49" charset="-128"/>
              </a:defRPr>
            </a:lvl3pPr>
            <a:lvl4pPr marL="1600200" indent="-228600" eaLnBrk="0" hangingPunct="0">
              <a:defRPr sz="2400">
                <a:solidFill>
                  <a:schemeClr val="bg1"/>
                </a:solidFill>
                <a:latin typeface="Arial" pitchFamily="34" charset="0"/>
                <a:ea typeface="MS Gothic" pitchFamily="49" charset="-128"/>
              </a:defRPr>
            </a:lvl4pPr>
            <a:lvl5pPr marL="2057400" indent="-228600" eaLnBrk="0" hangingPunct="0">
              <a:defRPr sz="2400">
                <a:solidFill>
                  <a:schemeClr val="bg1"/>
                </a:solidFill>
                <a:latin typeface="Arial"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itchFamily="34" charset="0"/>
              <a:defRPr sz="2400">
                <a:solidFill>
                  <a:schemeClr val="bg1"/>
                </a:solidFill>
                <a:latin typeface="Arial"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itchFamily="34" charset="0"/>
              <a:defRPr sz="2400">
                <a:solidFill>
                  <a:schemeClr val="bg1"/>
                </a:solidFill>
                <a:latin typeface="Arial"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itchFamily="34" charset="0"/>
              <a:defRPr sz="2400">
                <a:solidFill>
                  <a:schemeClr val="bg1"/>
                </a:solidFill>
                <a:latin typeface="Arial"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itchFamily="34" charset="0"/>
              <a:defRPr sz="2400">
                <a:solidFill>
                  <a:schemeClr val="bg1"/>
                </a:solidFill>
                <a:latin typeface="Arial" pitchFamily="34" charset="0"/>
                <a:ea typeface="MS Gothic" pitchFamily="49" charset="-128"/>
              </a:defRPr>
            </a:lvl9pPr>
          </a:lstStyle>
          <a:p>
            <a:pPr algn="ctr" eaLnBrk="1" hangingPunct="1">
              <a:lnSpc>
                <a:spcPct val="100000"/>
              </a:lnSpc>
              <a:spcBef>
                <a:spcPct val="50000"/>
              </a:spcBef>
              <a:buClrTx/>
              <a:buSzTx/>
              <a:buFontTx/>
              <a:buNone/>
              <a:defRPr/>
            </a:pPr>
            <a:r>
              <a:rPr lang="en-US" sz="900" b="1" dirty="0">
                <a:latin typeface="Times New Roman" pitchFamily="18" charset="0"/>
              </a:rPr>
              <a:t>Mike Meyers</a:t>
            </a:r>
            <a:r>
              <a:rPr lang="en-US" altLang="en-US" sz="900" b="1" dirty="0">
                <a:latin typeface="Times New Roman" pitchFamily="18" charset="0"/>
              </a:rPr>
              <a:t>’</a:t>
            </a:r>
            <a:r>
              <a:rPr lang="en-US" sz="900" b="1" dirty="0">
                <a:latin typeface="Times New Roman" pitchFamily="18" charset="0"/>
              </a:rPr>
              <a:t> CompTIA A+</a:t>
            </a:r>
            <a:r>
              <a:rPr lang="en-US" sz="900" b="1" baseline="30000" dirty="0">
                <a:latin typeface="Times New Roman" pitchFamily="18" charset="0"/>
              </a:rPr>
              <a:t>®</a:t>
            </a:r>
            <a:r>
              <a:rPr lang="en-US" sz="900" b="1" dirty="0">
                <a:latin typeface="Times New Roman" pitchFamily="18" charset="0"/>
              </a:rPr>
              <a:t> Guide to</a:t>
            </a:r>
            <a:br>
              <a:rPr lang="en-US" sz="900" b="1" dirty="0">
                <a:latin typeface="Times New Roman" pitchFamily="18" charset="0"/>
              </a:rPr>
            </a:br>
            <a:r>
              <a:rPr lang="en-US" sz="1300" b="1" dirty="0">
                <a:latin typeface="Times New Roman" pitchFamily="18" charset="0"/>
              </a:rPr>
              <a:t>Managing and </a:t>
            </a:r>
            <a:br>
              <a:rPr lang="en-US" sz="1300" b="1" dirty="0">
                <a:latin typeface="Times New Roman" pitchFamily="18" charset="0"/>
              </a:rPr>
            </a:br>
            <a:r>
              <a:rPr lang="en-US" sz="1300" b="1" dirty="0">
                <a:latin typeface="Times New Roman" pitchFamily="18" charset="0"/>
              </a:rPr>
              <a:t>Troubleshooting PCs</a:t>
            </a:r>
            <a:r>
              <a:rPr lang="en-US" sz="1400" b="1" dirty="0">
                <a:latin typeface="Times New Roman" pitchFamily="18" charset="0"/>
              </a:rPr>
              <a:t> </a:t>
            </a:r>
          </a:p>
          <a:p>
            <a:pPr algn="ctr" eaLnBrk="1" hangingPunct="1">
              <a:lnSpc>
                <a:spcPct val="100000"/>
              </a:lnSpc>
              <a:spcBef>
                <a:spcPct val="50000"/>
              </a:spcBef>
              <a:buClrTx/>
              <a:buSzTx/>
              <a:buFontTx/>
              <a:buNone/>
              <a:defRPr/>
            </a:pPr>
            <a:r>
              <a:rPr lang="en-US" sz="800" b="1" dirty="0">
                <a:latin typeface="Times New Roman" pitchFamily="18" charset="0"/>
              </a:rPr>
              <a:t>Fifth Edition</a:t>
            </a:r>
          </a:p>
        </p:txBody>
      </p:sp>
      <p:sp>
        <p:nvSpPr>
          <p:cNvPr id="2" name="Rectangle 1"/>
          <p:cNvSpPr/>
          <p:nvPr userDrawn="1"/>
        </p:nvSpPr>
        <p:spPr>
          <a:xfrm>
            <a:off x="2286000" y="3125199"/>
            <a:ext cx="4572000" cy="607602"/>
          </a:xfrm>
          <a:prstGeom prst="rect">
            <a:avLst/>
          </a:prstGeom>
        </p:spPr>
        <p:txBody>
          <a:bodyPr>
            <a:spAutoFit/>
          </a:bodyPr>
          <a:lstStyle/>
          <a:p>
            <a:r>
              <a:rPr lang="en-US" sz="1800" kern="1200" dirty="0">
                <a:solidFill>
                  <a:schemeClr val="bg1"/>
                </a:solidFill>
                <a:effectLst/>
                <a:latin typeface="Arial" charset="0"/>
                <a:ea typeface="MS Gothic" pitchFamily="49" charset="-128"/>
                <a:cs typeface="+mn-cs"/>
              </a:rPr>
              <a:t>Copyright © 2016 by McGraw-Hill Education. All rights reserved.</a:t>
            </a:r>
          </a:p>
        </p:txBody>
      </p:sp>
      <p:sp>
        <p:nvSpPr>
          <p:cNvPr id="3" name="Rectangle 2"/>
          <p:cNvSpPr/>
          <p:nvPr userDrawn="1"/>
        </p:nvSpPr>
        <p:spPr>
          <a:xfrm>
            <a:off x="2286000" y="3125199"/>
            <a:ext cx="4572000" cy="607602"/>
          </a:xfrm>
          <a:prstGeom prst="rect">
            <a:avLst/>
          </a:prstGeom>
        </p:spPr>
        <p:txBody>
          <a:bodyPr>
            <a:spAutoFit/>
          </a:bodyPr>
          <a:lstStyle/>
          <a:p>
            <a:r>
              <a:rPr lang="en-US" sz="1800" kern="1200" dirty="0">
                <a:solidFill>
                  <a:schemeClr val="bg1"/>
                </a:solidFill>
                <a:effectLst/>
                <a:latin typeface="Arial" charset="0"/>
                <a:ea typeface="MS Gothic" pitchFamily="49" charset="-128"/>
                <a:cs typeface="+mn-cs"/>
              </a:rPr>
              <a:t>Copyright © 2016 by McGraw-Hill Education. All rights reserved.</a:t>
            </a:r>
          </a:p>
        </p:txBody>
      </p:sp>
      <p:sp>
        <p:nvSpPr>
          <p:cNvPr id="4" name="Rectangle 3"/>
          <p:cNvSpPr/>
          <p:nvPr userDrawn="1"/>
        </p:nvSpPr>
        <p:spPr>
          <a:xfrm>
            <a:off x="2286000" y="3125199"/>
            <a:ext cx="4572000" cy="607602"/>
          </a:xfrm>
          <a:prstGeom prst="rect">
            <a:avLst/>
          </a:prstGeom>
        </p:spPr>
        <p:txBody>
          <a:bodyPr>
            <a:spAutoFit/>
          </a:bodyPr>
          <a:lstStyle/>
          <a:p>
            <a:r>
              <a:rPr lang="en-US" sz="1800" kern="1200" dirty="0">
                <a:solidFill>
                  <a:schemeClr val="bg1"/>
                </a:solidFill>
                <a:effectLst/>
                <a:latin typeface="Arial" charset="0"/>
                <a:ea typeface="MS Gothic" pitchFamily="49" charset="-128"/>
                <a:cs typeface="+mn-cs"/>
              </a:rPr>
              <a:t>Copyright © 2016 by McGraw-Hill Education. All rights reserved.</a:t>
            </a:r>
            <a:endParaRPr lang="en-US" dirty="0"/>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Lst>
  <p:txStyles>
    <p:titleStyle>
      <a:lvl1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mj-lt"/>
          <a:ea typeface="+mj-ea"/>
          <a:cs typeface="MS Gothic" charset="0"/>
        </a:defRPr>
      </a:lvl1pPr>
      <a:lvl2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cs typeface="MS Gothic" charset="0"/>
        </a:defRPr>
      </a:lvl2pPr>
      <a:lvl3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cs typeface="MS Gothic" charset="0"/>
        </a:defRPr>
      </a:lvl3pPr>
      <a:lvl4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cs typeface="MS Gothic" charset="0"/>
        </a:defRPr>
      </a:lvl4pPr>
      <a:lvl5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cs typeface="MS Gothic" charset="0"/>
        </a:defRPr>
      </a:lvl5pPr>
      <a:lvl6pPr marL="457200" algn="l" defTabSz="457200" rtl="0" fontAlgn="base">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defRPr>
      </a:lvl6pPr>
      <a:lvl7pPr marL="914400" algn="l" defTabSz="457200" rtl="0" fontAlgn="base">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defRPr>
      </a:lvl7pPr>
      <a:lvl8pPr marL="1371600" algn="l" defTabSz="457200" rtl="0" fontAlgn="base">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defRPr>
      </a:lvl8pPr>
      <a:lvl9pPr marL="1828800" algn="l" defTabSz="457200" rtl="0" fontAlgn="base">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defRPr>
      </a:lvl9pPr>
    </p:titleStyle>
    <p:bodyStyle>
      <a:lvl1pPr marL="341313" indent="-341313" algn="l" defTabSz="457200" rtl="0" eaLnBrk="0" fontAlgn="base" hangingPunct="0">
        <a:lnSpc>
          <a:spcPct val="101000"/>
        </a:lnSpc>
        <a:spcBef>
          <a:spcPts val="650"/>
        </a:spcBef>
        <a:spcAft>
          <a:spcPct val="0"/>
        </a:spcAft>
        <a:buClr>
          <a:srgbClr val="000000"/>
        </a:buClr>
        <a:buSzPct val="85000"/>
        <a:buFont typeface="Verdana" pitchFamily="34" charset="0"/>
        <a:buChar char="•"/>
        <a:defRPr sz="3200" b="0">
          <a:solidFill>
            <a:srgbClr val="000000"/>
          </a:solidFill>
          <a:latin typeface="Calibri" panose="020F0502020204030204" pitchFamily="34" charset="0"/>
          <a:ea typeface="+mn-ea"/>
          <a:cs typeface="Calibri" panose="020F0502020204030204" pitchFamily="34" charset="0"/>
        </a:defRPr>
      </a:lvl1pPr>
      <a:lvl2pPr marL="741363" indent="-284163" algn="l" defTabSz="457200" rtl="0" eaLnBrk="0" fontAlgn="base" hangingPunct="0">
        <a:lnSpc>
          <a:spcPct val="101000"/>
        </a:lnSpc>
        <a:spcBef>
          <a:spcPts val="550"/>
        </a:spcBef>
        <a:spcAft>
          <a:spcPct val="0"/>
        </a:spcAft>
        <a:buClr>
          <a:srgbClr val="006600"/>
        </a:buClr>
        <a:buSzPct val="85000"/>
        <a:buFont typeface="Verdana" pitchFamily="34" charset="0"/>
        <a:buChar char="–"/>
        <a:defRPr sz="2800">
          <a:solidFill>
            <a:srgbClr val="006600"/>
          </a:solidFill>
          <a:latin typeface="Calibri" panose="020F0502020204030204" pitchFamily="34" charset="0"/>
          <a:ea typeface="+mn-ea"/>
          <a:cs typeface="Calibri" panose="020F0502020204030204" pitchFamily="34" charset="0"/>
        </a:defRPr>
      </a:lvl2pPr>
      <a:lvl3pPr marL="1143000" indent="-228600" algn="l" defTabSz="457200" rtl="0" eaLnBrk="0" fontAlgn="base" hangingPunct="0">
        <a:lnSpc>
          <a:spcPct val="101000"/>
        </a:lnSpc>
        <a:spcBef>
          <a:spcPts val="450"/>
        </a:spcBef>
        <a:spcAft>
          <a:spcPct val="0"/>
        </a:spcAft>
        <a:buClr>
          <a:srgbClr val="663300"/>
        </a:buClr>
        <a:buSzPct val="85000"/>
        <a:buFont typeface="Verdana" pitchFamily="34" charset="0"/>
        <a:buChar char="•"/>
        <a:defRPr sz="2400">
          <a:solidFill>
            <a:srgbClr val="663300"/>
          </a:solidFill>
          <a:latin typeface="Calibri" panose="020F0502020204030204" pitchFamily="34" charset="0"/>
          <a:ea typeface="+mn-ea"/>
          <a:cs typeface="Calibri" panose="020F0502020204030204" pitchFamily="34" charset="0"/>
        </a:defRPr>
      </a:lvl3pPr>
      <a:lvl4pPr marL="1600200" indent="-228600" algn="l" defTabSz="457200" rtl="0" eaLnBrk="0" fontAlgn="base" hangingPunct="0">
        <a:lnSpc>
          <a:spcPct val="101000"/>
        </a:lnSpc>
        <a:spcBef>
          <a:spcPts val="450"/>
        </a:spcBef>
        <a:spcAft>
          <a:spcPct val="0"/>
        </a:spcAft>
        <a:buClr>
          <a:srgbClr val="000000"/>
        </a:buClr>
        <a:buSzPct val="100000"/>
        <a:buFont typeface="Verdana" pitchFamily="34" charset="0"/>
        <a:buChar char="–"/>
        <a:defRPr sz="2400">
          <a:solidFill>
            <a:srgbClr val="000000"/>
          </a:solidFill>
          <a:latin typeface="Calibri" panose="020F0502020204030204" pitchFamily="34" charset="0"/>
          <a:ea typeface="+mn-ea"/>
          <a:cs typeface="Calibri" panose="020F0502020204030204" pitchFamily="34" charset="0"/>
        </a:defRPr>
      </a:lvl4pPr>
      <a:lvl5pPr marL="2057400" indent="-228600" algn="l" defTabSz="457200" rtl="0" eaLnBrk="0" fontAlgn="base" hangingPunct="0">
        <a:lnSpc>
          <a:spcPct val="93000"/>
        </a:lnSpc>
        <a:spcBef>
          <a:spcPts val="500"/>
        </a:spcBef>
        <a:spcAft>
          <a:spcPct val="0"/>
        </a:spcAft>
        <a:buClr>
          <a:srgbClr val="000000"/>
        </a:buClr>
        <a:buSzPct val="100000"/>
        <a:buFont typeface="Arial" charset="0"/>
        <a:buChar char="»"/>
        <a:defRPr sz="2000">
          <a:solidFill>
            <a:srgbClr val="000000"/>
          </a:solidFill>
          <a:latin typeface="Calibri" panose="020F0502020204030204" pitchFamily="34" charset="0"/>
          <a:ea typeface="+mn-ea"/>
          <a:cs typeface="Calibri" panose="020F0502020204030204" pitchFamily="34" charset="0"/>
        </a:defRPr>
      </a:lvl5pPr>
      <a:lvl6pPr marL="2514600" indent="-228600" algn="l" defTabSz="457200" rtl="0" fontAlgn="base">
        <a:lnSpc>
          <a:spcPct val="93000"/>
        </a:lnSpc>
        <a:spcBef>
          <a:spcPts val="500"/>
        </a:spcBef>
        <a:spcAft>
          <a:spcPct val="0"/>
        </a:spcAft>
        <a:buClr>
          <a:srgbClr val="000000"/>
        </a:buClr>
        <a:buSzPct val="100000"/>
        <a:buFont typeface="Arial" charset="0"/>
        <a:buChar char="»"/>
        <a:defRPr sz="2000">
          <a:solidFill>
            <a:srgbClr val="000000"/>
          </a:solidFill>
          <a:latin typeface="Arial" charset="0"/>
          <a:ea typeface="+mn-ea"/>
        </a:defRPr>
      </a:lvl6pPr>
      <a:lvl7pPr marL="2971800" indent="-228600" algn="l" defTabSz="457200" rtl="0" fontAlgn="base">
        <a:lnSpc>
          <a:spcPct val="93000"/>
        </a:lnSpc>
        <a:spcBef>
          <a:spcPts val="500"/>
        </a:spcBef>
        <a:spcAft>
          <a:spcPct val="0"/>
        </a:spcAft>
        <a:buClr>
          <a:srgbClr val="000000"/>
        </a:buClr>
        <a:buSzPct val="100000"/>
        <a:buFont typeface="Arial" charset="0"/>
        <a:buChar char="»"/>
        <a:defRPr sz="2000">
          <a:solidFill>
            <a:srgbClr val="000000"/>
          </a:solidFill>
          <a:latin typeface="Arial" charset="0"/>
          <a:ea typeface="+mn-ea"/>
        </a:defRPr>
      </a:lvl7pPr>
      <a:lvl8pPr marL="3429000" indent="-228600" algn="l" defTabSz="457200" rtl="0" fontAlgn="base">
        <a:lnSpc>
          <a:spcPct val="93000"/>
        </a:lnSpc>
        <a:spcBef>
          <a:spcPts val="500"/>
        </a:spcBef>
        <a:spcAft>
          <a:spcPct val="0"/>
        </a:spcAft>
        <a:buClr>
          <a:srgbClr val="000000"/>
        </a:buClr>
        <a:buSzPct val="100000"/>
        <a:buFont typeface="Arial" charset="0"/>
        <a:buChar char="»"/>
        <a:defRPr sz="2000">
          <a:solidFill>
            <a:srgbClr val="000000"/>
          </a:solidFill>
          <a:latin typeface="Arial" charset="0"/>
          <a:ea typeface="+mn-ea"/>
        </a:defRPr>
      </a:lvl8pPr>
      <a:lvl9pPr marL="3886200" indent="-228600" algn="l" defTabSz="457200" rtl="0" fontAlgn="base">
        <a:lnSpc>
          <a:spcPct val="93000"/>
        </a:lnSpc>
        <a:spcBef>
          <a:spcPts val="500"/>
        </a:spcBef>
        <a:spcAft>
          <a:spcPct val="0"/>
        </a:spcAft>
        <a:buClr>
          <a:srgbClr val="000000"/>
        </a:buClr>
        <a:buSzPct val="100000"/>
        <a:buFont typeface="Arial" charset="0"/>
        <a:buChar char="»"/>
        <a:defRPr sz="2000">
          <a:solidFill>
            <a:srgbClr val="000000"/>
          </a:solidFill>
          <a:latin typeface="Arial" charset="0"/>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5.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5.xml"/></Relationships>
</file>

<file path=ppt/slides/_rels/slide80.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5.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5.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5.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5.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5.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ctrTitle"/>
          </p:nvPr>
        </p:nvSpPr>
        <p:spPr/>
        <p:txBody>
          <a:bodyPr/>
          <a:lstStyle/>
          <a:p>
            <a:r>
              <a:rPr lang="en-US" dirty="0"/>
              <a:t>Troubleshooting Operating Systems</a:t>
            </a:r>
          </a:p>
        </p:txBody>
      </p:sp>
      <p:sp>
        <p:nvSpPr>
          <p:cNvPr id="10" name="Subtitle 9"/>
          <p:cNvSpPr>
            <a:spLocks noGrp="1"/>
          </p:cNvSpPr>
          <p:nvPr>
            <p:ph type="subTitle" idx="1"/>
          </p:nvPr>
        </p:nvSpPr>
        <p:spPr>
          <a:xfrm>
            <a:off x="1371600" y="2505456"/>
            <a:ext cx="6400800" cy="539496"/>
          </a:xfrm>
        </p:spPr>
        <p:txBody>
          <a:bodyPr/>
          <a:lstStyle/>
          <a:p>
            <a:r>
              <a:rPr lang="en-US" dirty="0"/>
              <a:t>Chapter 17</a:t>
            </a:r>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392958" y="3406966"/>
            <a:ext cx="4358085" cy="2743200"/>
          </a:xfrm>
          <a:prstGeom prst="rect">
            <a:avLst/>
          </a:prstGeom>
        </p:spPr>
      </p:pic>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en-US" dirty="0">
                <a:cs typeface="MS Gothic" pitchFamily="49" charset="-128"/>
              </a:rPr>
              <a:t>Failure to Boot: </a:t>
            </a:r>
            <a:r>
              <a:rPr lang="en-US" dirty="0"/>
              <a:t>Windows XP (</a:t>
            </a:r>
            <a:r>
              <a:rPr lang="en-US" i="1" dirty="0"/>
              <a:t>continued</a:t>
            </a:r>
            <a:r>
              <a:rPr lang="en-US" dirty="0"/>
              <a:t>)</a:t>
            </a:r>
          </a:p>
        </p:txBody>
      </p:sp>
      <p:sp>
        <p:nvSpPr>
          <p:cNvPr id="14339" name="Content Placeholder 2"/>
          <p:cNvSpPr>
            <a:spLocks noGrp="1"/>
          </p:cNvSpPr>
          <p:nvPr>
            <p:ph idx="1"/>
          </p:nvPr>
        </p:nvSpPr>
        <p:spPr/>
        <p:txBody>
          <a:bodyPr/>
          <a:lstStyle/>
          <a:p>
            <a:r>
              <a:rPr lang="en-US" dirty="0"/>
              <a:t>Missing system files are usually indicated by the error NTLDR Bad or Missing.</a:t>
            </a:r>
          </a:p>
          <a:p>
            <a:pPr lvl="1"/>
            <a:r>
              <a:rPr lang="en-US" dirty="0"/>
              <a:t>Copy these files from the source CD/DVD to the system within the Recovery Console.</a:t>
            </a:r>
          </a:p>
          <a:p>
            <a:r>
              <a:rPr lang="en-US" dirty="0"/>
              <a:t>If the boot.ini file is gone or corrupted, run this command from the Recovery Console:</a:t>
            </a:r>
          </a:p>
          <a:p>
            <a:pPr lvl="1"/>
            <a:r>
              <a:rPr lang="en-US" dirty="0"/>
              <a:t>bootcfg /rebuild</a:t>
            </a:r>
          </a:p>
          <a:p>
            <a:r>
              <a:rPr lang="en-US" dirty="0"/>
              <a:t>If the Recovery Console fixes the problem, do a thorough backup as soon as possible.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r>
              <a:rPr lang="en-US" dirty="0">
                <a:cs typeface="MS Gothic" pitchFamily="49" charset="-128"/>
              </a:rPr>
              <a:t>Failure to Boot: </a:t>
            </a:r>
            <a:r>
              <a:rPr lang="en-US" dirty="0"/>
              <a:t>Windows XP (</a:t>
            </a:r>
            <a:r>
              <a:rPr lang="en-US" i="1" dirty="0"/>
              <a:t>continued</a:t>
            </a:r>
            <a:r>
              <a:rPr lang="en-US" dirty="0"/>
              <a:t>)</a:t>
            </a:r>
          </a:p>
        </p:txBody>
      </p:sp>
      <p:sp>
        <p:nvSpPr>
          <p:cNvPr id="16387" name="Content Placeholder 2"/>
          <p:cNvSpPr>
            <a:spLocks noGrp="1"/>
          </p:cNvSpPr>
          <p:nvPr>
            <p:ph idx="1"/>
          </p:nvPr>
        </p:nvSpPr>
        <p:spPr/>
        <p:txBody>
          <a:bodyPr/>
          <a:lstStyle/>
          <a:p>
            <a:r>
              <a:rPr lang="en-US" dirty="0"/>
              <a:t>Rebuilding boot.ini</a:t>
            </a:r>
          </a:p>
          <a:p>
            <a:pPr lvl="1"/>
            <a:r>
              <a:rPr lang="en-US" dirty="0"/>
              <a:t>Reboot to the Windows CD-ROM and install right on top of the existing system.</a:t>
            </a:r>
          </a:p>
          <a:p>
            <a:pPr lvl="2"/>
            <a:r>
              <a:rPr lang="en-US" dirty="0"/>
              <a:t>Usually not the optimal solution</a:t>
            </a:r>
          </a:p>
          <a:p>
            <a:pPr lvl="1"/>
            <a:r>
              <a:rPr lang="en-US" dirty="0"/>
              <a:t>Swap the C: drive for a blank hard drive and install a clean version of Windows. </a:t>
            </a:r>
          </a:p>
          <a:p>
            <a:pPr lvl="2"/>
            <a:r>
              <a:rPr lang="en-US" dirty="0"/>
              <a:t>Then copy files and settings back over later.</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cs typeface="MS Gothic" pitchFamily="49" charset="-128"/>
              </a:rPr>
              <a:t>Failure to Boot: </a:t>
            </a:r>
            <a:r>
              <a:rPr lang="en-US" dirty="0"/>
              <a:t>Windows XP (</a:t>
            </a:r>
            <a:r>
              <a:rPr lang="en-US" i="1" dirty="0"/>
              <a:t>continued</a:t>
            </a:r>
            <a:r>
              <a:rPr lang="en-US" dirty="0"/>
              <a:t>)</a:t>
            </a:r>
          </a:p>
        </p:txBody>
      </p:sp>
      <p:sp>
        <p:nvSpPr>
          <p:cNvPr id="3" name="Content Placeholder 2"/>
          <p:cNvSpPr>
            <a:spLocks noGrp="1"/>
          </p:cNvSpPr>
          <p:nvPr>
            <p:ph idx="1"/>
          </p:nvPr>
        </p:nvSpPr>
        <p:spPr/>
        <p:txBody>
          <a:bodyPr/>
          <a:lstStyle/>
          <a:p>
            <a:r>
              <a:rPr lang="en-US" dirty="0"/>
              <a:t>Most OEM systems come with a misleadingly named Recovery CD or recovery partition</a:t>
            </a:r>
            <a:r>
              <a:rPr lang="en-US" i="1" dirty="0"/>
              <a:t> .</a:t>
            </a:r>
          </a:p>
          <a:p>
            <a:pPr lvl="1"/>
            <a:r>
              <a:rPr lang="en-US" dirty="0"/>
              <a:t>The Recovery CD is a CD-ROM that you boot to and run.</a:t>
            </a:r>
          </a:p>
          <a:p>
            <a:pPr lvl="1"/>
            <a:r>
              <a:rPr lang="en-US" dirty="0"/>
              <a:t>The recovery partition is a hidden partition on the hard drive that you activate at boot by holding down a key combination specific to the manufacturer of that system.</a:t>
            </a:r>
          </a:p>
          <a:p>
            <a:pPr lvl="1"/>
            <a:r>
              <a:rPr lang="en-US" dirty="0"/>
              <a:t>Either method wipes everything off your system.</a:t>
            </a:r>
          </a:p>
          <a:p>
            <a:pPr lvl="2"/>
            <a:r>
              <a:rPr lang="en-US" dirty="0"/>
              <a:t>Be sure to back up important files and folders.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r>
              <a:rPr lang="en-US" dirty="0"/>
              <a:t>Failure to Boot: Modern Windows</a:t>
            </a:r>
          </a:p>
        </p:txBody>
      </p:sp>
      <p:sp>
        <p:nvSpPr>
          <p:cNvPr id="17411" name="Content Placeholder 2"/>
          <p:cNvSpPr>
            <a:spLocks noGrp="1"/>
          </p:cNvSpPr>
          <p:nvPr>
            <p:ph idx="1"/>
          </p:nvPr>
        </p:nvSpPr>
        <p:spPr/>
        <p:txBody>
          <a:bodyPr/>
          <a:lstStyle/>
          <a:p>
            <a:r>
              <a:rPr lang="en-US" dirty="0"/>
              <a:t>Two critical boot files risk corruption in Windows Vista and Windows 7, bootmgr and bcd</a:t>
            </a:r>
          </a:p>
          <a:p>
            <a:pPr lvl="1"/>
            <a:r>
              <a:rPr lang="en-US" dirty="0"/>
              <a:t>You can fix both with the bcdedit tool.</a:t>
            </a:r>
          </a:p>
          <a:p>
            <a:pPr lvl="2"/>
            <a:r>
              <a:rPr lang="en-US" dirty="0"/>
              <a:t>You can use this tool in the Windows Recovery Environment.</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US" dirty="0">
                <a:cs typeface="MS Gothic" pitchFamily="49" charset="-128"/>
              </a:rPr>
              <a:t>Failure to Boot: </a:t>
            </a:r>
            <a:r>
              <a:rPr lang="en-US" dirty="0"/>
              <a:t>Modern Windows (</a:t>
            </a:r>
            <a:r>
              <a:rPr lang="en-US" i="1" dirty="0"/>
              <a:t>continued</a:t>
            </a:r>
            <a:r>
              <a:rPr lang="en-US" dirty="0"/>
              <a:t>)</a:t>
            </a:r>
          </a:p>
        </p:txBody>
      </p:sp>
      <p:sp>
        <p:nvSpPr>
          <p:cNvPr id="18435" name="Content Placeholder 2"/>
          <p:cNvSpPr>
            <a:spLocks noGrp="1"/>
          </p:cNvSpPr>
          <p:nvPr>
            <p:ph idx="1"/>
          </p:nvPr>
        </p:nvSpPr>
        <p:spPr/>
        <p:txBody>
          <a:bodyPr/>
          <a:lstStyle/>
          <a:p>
            <a:r>
              <a:rPr lang="en-US" dirty="0"/>
              <a:t>WinPE</a:t>
            </a:r>
          </a:p>
          <a:p>
            <a:pPr lvl="1"/>
            <a:r>
              <a:rPr lang="en-US" dirty="0"/>
              <a:t>With Windows Vista, Microsoft upgraded the installation environment from the 16-bit text mode environment used in every previous version of Windows to 32- and 64-bit.</a:t>
            </a:r>
          </a:p>
          <a:p>
            <a:pPr lvl="2"/>
            <a:r>
              <a:rPr lang="en-US" dirty="0"/>
              <a:t>Enabled the Windows installation process to go graphical and support features such as a mouse pointer and clickable elements rather than rely on command-line tools</a:t>
            </a:r>
          </a:p>
          <a:p>
            <a:pPr lvl="1"/>
            <a:r>
              <a:rPr lang="en-US" dirty="0"/>
              <a:t>Microsoft calls the installation environment the </a:t>
            </a:r>
            <a:r>
              <a:rPr lang="en-US" dirty="0">
                <a:solidFill>
                  <a:srgbClr val="C00000"/>
                </a:solidFill>
              </a:rPr>
              <a:t>Windows Preinstallation Environment</a:t>
            </a:r>
            <a:r>
              <a:rPr lang="en-US" dirty="0"/>
              <a:t> (</a:t>
            </a:r>
            <a:r>
              <a:rPr lang="en-US" dirty="0">
                <a:solidFill>
                  <a:srgbClr val="C00000"/>
                </a:solidFill>
              </a:rPr>
              <a:t>WinPE</a:t>
            </a:r>
            <a:r>
              <a:rPr lang="en-US" dirty="0"/>
              <a:t> or Windows PE).</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r>
              <a:rPr lang="en-US" dirty="0">
                <a:cs typeface="MS Gothic" pitchFamily="49" charset="-128"/>
              </a:rPr>
              <a:t>Failure to Boot: </a:t>
            </a:r>
            <a:r>
              <a:rPr lang="en-US" dirty="0"/>
              <a:t>Modern Windows (</a:t>
            </a:r>
            <a:r>
              <a:rPr lang="en-US" i="1" dirty="0"/>
              <a:t>continued</a:t>
            </a:r>
            <a:r>
              <a:rPr lang="en-US" dirty="0"/>
              <a:t>)</a:t>
            </a:r>
          </a:p>
        </p:txBody>
      </p:sp>
      <p:sp>
        <p:nvSpPr>
          <p:cNvPr id="19459" name="Content Placeholder 2"/>
          <p:cNvSpPr>
            <a:spLocks noGrp="1"/>
          </p:cNvSpPr>
          <p:nvPr>
            <p:ph idx="1"/>
          </p:nvPr>
        </p:nvSpPr>
        <p:spPr/>
        <p:txBody>
          <a:bodyPr/>
          <a:lstStyle/>
          <a:p>
            <a:r>
              <a:rPr lang="en-US" dirty="0"/>
              <a:t>With Windows PE, you can boot directly to the Windows DVD.</a:t>
            </a:r>
          </a:p>
          <a:p>
            <a:pPr lvl="1"/>
            <a:r>
              <a:rPr lang="en-US" dirty="0"/>
              <a:t>Installation media is called a </a:t>
            </a:r>
            <a:r>
              <a:rPr lang="en-US" dirty="0">
                <a:solidFill>
                  <a:srgbClr val="C00000"/>
                </a:solidFill>
              </a:rPr>
              <a:t>LiveDVD</a:t>
            </a:r>
            <a:r>
              <a:rPr lang="en-US" dirty="0">
                <a:solidFill>
                  <a:srgbClr val="800000"/>
                </a:solidFill>
              </a:rPr>
              <a:t> </a:t>
            </a:r>
            <a:r>
              <a:rPr lang="en-US" dirty="0"/>
              <a:t>because WinPE loads directly from the disc to memory</a:t>
            </a:r>
          </a:p>
          <a:p>
            <a:r>
              <a:rPr lang="en-US" dirty="0"/>
              <a:t>When you access Windows PE and opt for the troubleshooting and repair features, you open a special set of tools called the </a:t>
            </a:r>
            <a:r>
              <a:rPr lang="en-US" dirty="0">
                <a:solidFill>
                  <a:srgbClr val="C00000"/>
                </a:solidFill>
              </a:rPr>
              <a:t>Windows Recovery Environment</a:t>
            </a:r>
            <a:r>
              <a:rPr lang="en-US" dirty="0"/>
              <a:t> (</a:t>
            </a:r>
            <a:r>
              <a:rPr lang="en-US" dirty="0">
                <a:solidFill>
                  <a:srgbClr val="C00000"/>
                </a:solidFill>
              </a:rPr>
              <a:t>WinRE</a:t>
            </a:r>
            <a:r>
              <a:rPr lang="en-US" dirty="0">
                <a:solidFill>
                  <a:srgbClr val="800000"/>
                </a:solidFill>
              </a:rPr>
              <a:t> </a:t>
            </a:r>
            <a:r>
              <a:rPr lang="en-US" dirty="0"/>
              <a:t>or Windows RE).</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en-US" dirty="0">
                <a:cs typeface="MS Gothic" pitchFamily="49" charset="-128"/>
              </a:rPr>
              <a:t>Failure to Boot: </a:t>
            </a:r>
            <a:r>
              <a:rPr lang="en-US" dirty="0"/>
              <a:t>Modern Windows (</a:t>
            </a:r>
            <a:r>
              <a:rPr lang="en-US" i="1" dirty="0"/>
              <a:t>continued</a:t>
            </a:r>
            <a:r>
              <a:rPr lang="en-US" dirty="0"/>
              <a:t>)</a:t>
            </a:r>
          </a:p>
        </p:txBody>
      </p:sp>
      <p:sp>
        <p:nvSpPr>
          <p:cNvPr id="20483" name="Content Placeholder 2"/>
          <p:cNvSpPr>
            <a:spLocks noGrp="1"/>
          </p:cNvSpPr>
          <p:nvPr>
            <p:ph idx="1"/>
          </p:nvPr>
        </p:nvSpPr>
        <p:spPr/>
        <p:txBody>
          <a:bodyPr/>
          <a:lstStyle/>
          <a:p>
            <a:r>
              <a:rPr lang="en-US" dirty="0"/>
              <a:t>Enter Windows RE</a:t>
            </a:r>
          </a:p>
          <a:p>
            <a:pPr lvl="1"/>
            <a:r>
              <a:rPr lang="en-US" dirty="0"/>
              <a:t>Windows Recovery Environment not only replaces the Recovery Console, it improves it.</a:t>
            </a:r>
          </a:p>
          <a:p>
            <a:pPr lvl="1"/>
            <a:r>
              <a:rPr lang="en-US" dirty="0"/>
              <a:t>WinRE includes an impressive, powerful set of both automated and manual utilities that collectively diagnoses and fixes all but the most serious Windows boot problems.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r>
              <a:rPr lang="en-US" dirty="0">
                <a:cs typeface="MS Gothic" pitchFamily="49" charset="-128"/>
              </a:rPr>
              <a:t>Failure to Boot: </a:t>
            </a:r>
            <a:r>
              <a:rPr lang="en-US" dirty="0"/>
              <a:t>Modern Windows (</a:t>
            </a:r>
            <a:r>
              <a:rPr lang="en-US" i="1" dirty="0"/>
              <a:t>continued</a:t>
            </a:r>
            <a:r>
              <a:rPr lang="en-US" dirty="0"/>
              <a:t>)</a:t>
            </a:r>
          </a:p>
        </p:txBody>
      </p:sp>
      <p:sp>
        <p:nvSpPr>
          <p:cNvPr id="21507" name="Content Placeholder 2"/>
          <p:cNvSpPr>
            <a:spLocks noGrp="1"/>
          </p:cNvSpPr>
          <p:nvPr>
            <p:ph idx="1"/>
          </p:nvPr>
        </p:nvSpPr>
        <p:spPr/>
        <p:txBody>
          <a:bodyPr/>
          <a:lstStyle/>
          <a:p>
            <a:r>
              <a:rPr lang="en-US" dirty="0"/>
              <a:t>Getting to Windows RE in Windows 7</a:t>
            </a:r>
          </a:p>
          <a:p>
            <a:pPr lvl="1"/>
            <a:r>
              <a:rPr lang="en-US" dirty="0"/>
              <a:t>First, you can boot from the Windows installation media and select Repair.</a:t>
            </a:r>
          </a:p>
          <a:p>
            <a:pPr lvl="1"/>
            <a:r>
              <a:rPr lang="en-US" dirty="0"/>
              <a:t>Second, you can use the Repair Your Computer option on the Advanced Boot Options (F8) menu.</a:t>
            </a:r>
          </a:p>
          <a:p>
            <a:pPr lvl="1"/>
            <a:r>
              <a:rPr lang="en-US" dirty="0"/>
              <a:t>Third, you can create a system repair disc before you have problems. Go to Control Panel | System and Security | Backup and Restore and select Create a system repair disc.</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cs typeface="MS Gothic" pitchFamily="49" charset="-128"/>
              </a:rPr>
              <a:t>Failure to Boot: </a:t>
            </a:r>
            <a:r>
              <a:rPr lang="en-US" dirty="0"/>
              <a:t>Modern Windows (</a:t>
            </a:r>
            <a:r>
              <a:rPr lang="en-US" i="1" dirty="0"/>
              <a:t>continued</a:t>
            </a:r>
            <a:r>
              <a:rPr lang="en-US" dirty="0"/>
              <a:t>)</a:t>
            </a:r>
          </a:p>
        </p:txBody>
      </p:sp>
      <p:sp>
        <p:nvSpPr>
          <p:cNvPr id="3" name="Content Placeholder 2"/>
          <p:cNvSpPr>
            <a:spLocks noGrp="1"/>
          </p:cNvSpPr>
          <p:nvPr>
            <p:ph idx="1"/>
          </p:nvPr>
        </p:nvSpPr>
        <p:spPr/>
        <p:txBody>
          <a:bodyPr/>
          <a:lstStyle/>
          <a:p>
            <a:r>
              <a:rPr lang="en-US" dirty="0"/>
              <a:t>Getting to Windows RE in Windows 8/8.1</a:t>
            </a:r>
          </a:p>
          <a:p>
            <a:pPr lvl="1"/>
            <a:r>
              <a:rPr lang="en-US" dirty="0"/>
              <a:t>Create a recovery drive on a 16 GB+ USB flash drive by accessing the Recovery applet in Control Panel.</a:t>
            </a:r>
          </a:p>
          <a:p>
            <a:pPr lvl="1"/>
            <a:r>
              <a:rPr lang="en-US" dirty="0"/>
              <a:t>Boot to the recovery drive.</a:t>
            </a:r>
          </a:p>
          <a:p>
            <a:pPr lvl="1"/>
            <a:r>
              <a:rPr lang="en-US" dirty="0"/>
              <a:t>Access WinRE from the installation media</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cs typeface="MS Gothic" pitchFamily="49" charset="-128"/>
              </a:rPr>
              <a:t>Failure to Boot: </a:t>
            </a:r>
            <a:r>
              <a:rPr lang="en-US" dirty="0"/>
              <a:t>Modern Windows (</a:t>
            </a:r>
            <a:r>
              <a:rPr lang="en-US" i="1" dirty="0"/>
              <a:t>continued</a:t>
            </a:r>
            <a:r>
              <a:rPr lang="en-US" dirty="0"/>
              <a:t>)</a:t>
            </a:r>
          </a:p>
        </p:txBody>
      </p:sp>
      <p:sp>
        <p:nvSpPr>
          <p:cNvPr id="3" name="Content Placeholder 2"/>
          <p:cNvSpPr>
            <a:spLocks noGrp="1"/>
          </p:cNvSpPr>
          <p:nvPr>
            <p:ph idx="1"/>
          </p:nvPr>
        </p:nvSpPr>
        <p:spPr/>
        <p:txBody>
          <a:bodyPr/>
          <a:lstStyle/>
          <a:p>
            <a:r>
              <a:rPr lang="en-US" dirty="0"/>
              <a:t>Reasons to access WinRE from the installation media</a:t>
            </a:r>
          </a:p>
          <a:p>
            <a:pPr lvl="1"/>
            <a:r>
              <a:rPr lang="en-US" dirty="0"/>
              <a:t>The hard drive can be messed up.</a:t>
            </a:r>
          </a:p>
          <a:p>
            <a:pPr lvl="1"/>
            <a:r>
              <a:rPr lang="en-US" dirty="0"/>
              <a:t>Accessing WinRE using the Repair Your Computer option in the Advanced Boot Options menu requires a local administrator password.</a:t>
            </a:r>
          </a:p>
          <a:p>
            <a:pPr lvl="1"/>
            <a:r>
              <a:rPr lang="en-US" dirty="0"/>
              <a:t>Using a bootable disc/USB flash drive enables you to avoid any malware that may be on the system.</a:t>
            </a:r>
          </a:p>
        </p:txBody>
      </p:sp>
    </p:spTree>
    <p:extLst>
      <p:ext uri="{BB962C8B-B14F-4D97-AF65-F5344CB8AC3E}">
        <p14:creationId xmlns:p14="http://schemas.microsoft.com/office/powerpoint/2010/main" val="22824766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1"/>
          <p:cNvSpPr txBox="1">
            <a:spLocks noChangeArrowheads="1"/>
          </p:cNvSpPr>
          <p:nvPr/>
        </p:nvSpPr>
        <p:spPr bwMode="auto">
          <a:xfrm>
            <a:off x="2057400" y="274638"/>
            <a:ext cx="6477000" cy="563562"/>
          </a:xfrm>
          <a:prstGeom prst="rect">
            <a:avLst/>
          </a:prstGeom>
          <a:noFill/>
          <a:ln w="9525">
            <a:noFill/>
            <a:round/>
            <a:headEnd/>
            <a:tailEnd/>
          </a:ln>
        </p:spPr>
        <p:txBody>
          <a:bodyPr anchor="ctr">
            <a:prstTxWarp prst="textNoShape">
              <a:avLst/>
            </a:prstTxWarp>
            <a:spAutoFit/>
          </a:bodyPr>
          <a:lstStyle/>
          <a:p>
            <a:pPr>
              <a:lnSpc>
                <a:spcPct val="100000"/>
              </a:lnSpc>
              <a:buClr>
                <a:srgbClr val="FFFFFF"/>
              </a:buClr>
              <a:buFont typeface="Verdana" pitchFamily="-1"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sz="3000" b="1" dirty="0">
              <a:solidFill>
                <a:srgbClr val="FFFFFF"/>
              </a:solidFill>
              <a:latin typeface="Verdana" pitchFamily="-1" charset="0"/>
            </a:endParaRPr>
          </a:p>
        </p:txBody>
      </p:sp>
      <p:sp>
        <p:nvSpPr>
          <p:cNvPr id="3075" name="Text Box 2"/>
          <p:cNvSpPr txBox="1">
            <a:spLocks noChangeArrowheads="1"/>
          </p:cNvSpPr>
          <p:nvPr/>
        </p:nvSpPr>
        <p:spPr bwMode="auto">
          <a:xfrm>
            <a:off x="457200" y="1295400"/>
            <a:ext cx="8229600" cy="430213"/>
          </a:xfrm>
          <a:prstGeom prst="rect">
            <a:avLst/>
          </a:prstGeom>
          <a:noFill/>
          <a:ln w="9525">
            <a:noFill/>
            <a:round/>
            <a:headEnd/>
            <a:tailEnd/>
          </a:ln>
        </p:spPr>
        <p:txBody>
          <a:bodyPr>
            <a:prstTxWarp prst="textNoShape">
              <a:avLst/>
            </a:prstTxWarp>
            <a:spAutoFit/>
          </a:bodyPr>
          <a:lstStyle/>
          <a:p>
            <a:pPr marL="341313" indent="-341313">
              <a:lnSpc>
                <a:spcPct val="100000"/>
              </a:lnSpc>
              <a:spcBef>
                <a:spcPts val="650"/>
              </a:spcBef>
              <a:buFont typeface="Verdana" pitchFamily="-1"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endParaRPr lang="en-US" sz="2200" dirty="0">
              <a:solidFill>
                <a:srgbClr val="006600"/>
              </a:solidFill>
              <a:latin typeface="Verdana" pitchFamily="-1" charset="0"/>
            </a:endParaRPr>
          </a:p>
        </p:txBody>
      </p:sp>
      <p:sp>
        <p:nvSpPr>
          <p:cNvPr id="3076" name="Title 3"/>
          <p:cNvSpPr>
            <a:spLocks noGrp="1"/>
          </p:cNvSpPr>
          <p:nvPr>
            <p:ph type="title"/>
          </p:nvPr>
        </p:nvSpPr>
        <p:spPr/>
        <p:txBody>
          <a:bodyPr/>
          <a:lstStyle/>
          <a:p>
            <a:r>
              <a:rPr lang="en-GB" dirty="0"/>
              <a:t>Overview</a:t>
            </a:r>
            <a:endParaRPr lang="en-US" dirty="0"/>
          </a:p>
        </p:txBody>
      </p:sp>
      <p:sp>
        <p:nvSpPr>
          <p:cNvPr id="3077" name="Text Placeholder 4"/>
          <p:cNvSpPr>
            <a:spLocks noGrp="1"/>
          </p:cNvSpPr>
          <p:nvPr>
            <p:ph idx="1"/>
          </p:nvPr>
        </p:nvSpPr>
        <p:spPr/>
        <p:txBody>
          <a:bodyPr/>
          <a:lstStyle/>
          <a:p>
            <a:r>
              <a:rPr lang="en-GB" dirty="0"/>
              <a:t>In this chapter, you will learn how to:</a:t>
            </a:r>
          </a:p>
          <a:p>
            <a:pPr lvl="1"/>
            <a:r>
              <a:rPr lang="en-US" dirty="0"/>
              <a:t>Troubleshoot boot problems</a:t>
            </a:r>
          </a:p>
          <a:p>
            <a:pPr lvl="1"/>
            <a:r>
              <a:rPr lang="en-US" dirty="0"/>
              <a:t>Troubleshoot GUI problems</a:t>
            </a:r>
          </a:p>
          <a:p>
            <a:pPr lvl="1"/>
            <a:r>
              <a:rPr lang="en-US" dirty="0"/>
              <a:t>Troubleshoot application problems</a:t>
            </a:r>
          </a:p>
        </p:txBody>
      </p:sp>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r>
              <a:rPr lang="en-US" dirty="0">
                <a:cs typeface="MS Gothic" pitchFamily="49" charset="-128"/>
              </a:rPr>
              <a:t>Failure to Boot: </a:t>
            </a:r>
            <a:r>
              <a:rPr lang="en-US" dirty="0"/>
              <a:t>Modern Windows (</a:t>
            </a:r>
            <a:r>
              <a:rPr lang="en-US" i="1" dirty="0"/>
              <a:t>continued</a:t>
            </a:r>
            <a:r>
              <a:rPr lang="en-US" dirty="0"/>
              <a:t>)</a:t>
            </a:r>
          </a:p>
        </p:txBody>
      </p:sp>
      <p:pic>
        <p:nvPicPr>
          <p:cNvPr id="22532" name="Content Placeholder 9"/>
          <p:cNvPicPr>
            <a:picLocks noGrp="1" noChangeAspect="1"/>
          </p:cNvPicPr>
          <p:nvPr>
            <p:ph idx="4294967295"/>
          </p:nvPr>
        </p:nvPicPr>
        <p:blipFill>
          <a:blip r:embed="rId2" cstate="email">
            <a:extLst>
              <a:ext uri="{28A0092B-C50C-407E-A947-70E740481C1C}">
                <a14:useLocalDpi xmlns:a14="http://schemas.microsoft.com/office/drawing/2010/main"/>
              </a:ext>
            </a:extLst>
          </a:blip>
          <a:srcRect/>
          <a:stretch>
            <a:fillRect/>
          </a:stretch>
        </p:blipFill>
        <p:spPr>
          <a:xfrm>
            <a:off x="1981994" y="1524000"/>
            <a:ext cx="5180013" cy="3884613"/>
          </a:xfrm>
        </p:spPr>
      </p:pic>
      <p:sp>
        <p:nvSpPr>
          <p:cNvPr id="22531" name="TextBox 4"/>
          <p:cNvSpPr txBox="1">
            <a:spLocks noChangeArrowheads="1"/>
          </p:cNvSpPr>
          <p:nvPr/>
        </p:nvSpPr>
        <p:spPr bwMode="auto">
          <a:xfrm>
            <a:off x="341365" y="5594350"/>
            <a:ext cx="8461270" cy="353174"/>
          </a:xfrm>
          <a:prstGeom prst="rect">
            <a:avLst/>
          </a:prstGeom>
          <a:noFill/>
          <a:ln w="9525">
            <a:noFill/>
            <a:miter lim="800000"/>
            <a:headEnd/>
            <a:tailEnd/>
          </a:ln>
        </p:spPr>
        <p:txBody>
          <a:bodyPr wrap="none">
            <a:prstTxWarp prst="textNoShape">
              <a:avLst/>
            </a:prstTxWarp>
            <a:spAutoFit/>
          </a:bodyPr>
          <a:lstStyle/>
          <a:p>
            <a:pPr algn="ctr"/>
            <a:r>
              <a:rPr lang="en-US" dirty="0">
                <a:solidFill>
                  <a:schemeClr val="tx1"/>
                </a:solidFill>
              </a:rPr>
              <a:t>Figure 17.4  Selecting Repair Your Computer in the Advanced Boot Options menu</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r>
              <a:rPr lang="en-US" dirty="0"/>
              <a:t>Using Windows RE</a:t>
            </a:r>
          </a:p>
        </p:txBody>
      </p:sp>
      <p:sp>
        <p:nvSpPr>
          <p:cNvPr id="24579" name="Content Placeholder 2"/>
          <p:cNvSpPr>
            <a:spLocks noGrp="1"/>
          </p:cNvSpPr>
          <p:nvPr>
            <p:ph idx="1"/>
          </p:nvPr>
        </p:nvSpPr>
        <p:spPr/>
        <p:txBody>
          <a:bodyPr/>
          <a:lstStyle/>
          <a:p>
            <a:r>
              <a:rPr lang="en-US" dirty="0">
                <a:solidFill>
                  <a:srgbClr val="C00000"/>
                </a:solidFill>
              </a:rPr>
              <a:t>Startup Repair </a:t>
            </a:r>
            <a:r>
              <a:rPr lang="en-US" dirty="0"/>
              <a:t>serves as a one-stop, do-it-all option, including:</a:t>
            </a:r>
          </a:p>
          <a:p>
            <a:pPr lvl="1"/>
            <a:r>
              <a:rPr lang="en-US" dirty="0"/>
              <a:t>Repairs a corrupted Registry</a:t>
            </a:r>
          </a:p>
          <a:p>
            <a:pPr lvl="1"/>
            <a:r>
              <a:rPr lang="en-US" dirty="0"/>
              <a:t>Restores critical system and driver files</a:t>
            </a:r>
          </a:p>
          <a:p>
            <a:pPr lvl="1"/>
            <a:r>
              <a:rPr lang="en-US" dirty="0"/>
              <a:t>Runs the equivalent of the Recovery Console’s fixboot and fixmbr</a:t>
            </a:r>
          </a:p>
          <a:p>
            <a:pPr lvl="1"/>
            <a:r>
              <a:rPr lang="en-US" dirty="0"/>
              <a:t>Rolls back any non-working drivers</a:t>
            </a:r>
          </a:p>
          <a:p>
            <a:pPr lvl="1"/>
            <a:r>
              <a:rPr lang="en-US" dirty="0"/>
              <a:t>Uninstalls incompatible service packs and patches</a:t>
            </a:r>
          </a:p>
          <a:p>
            <a:pPr lvl="1"/>
            <a:r>
              <a:rPr lang="en-US" dirty="0"/>
              <a:t>Runs chkdsk</a:t>
            </a:r>
          </a:p>
          <a:p>
            <a:pPr lvl="1"/>
            <a:r>
              <a:rPr lang="en-US" dirty="0"/>
              <a:t>Runs a memory test to check RAM</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r>
              <a:rPr lang="en-US" dirty="0"/>
              <a:t>Using Windows RE (</a:t>
            </a:r>
            <a:r>
              <a:rPr lang="en-US" i="1" dirty="0"/>
              <a:t>continued</a:t>
            </a:r>
            <a:r>
              <a:rPr lang="en-US" dirty="0"/>
              <a:t>)</a:t>
            </a:r>
            <a:endParaRPr lang="en-US" i="1" dirty="0"/>
          </a:p>
        </p:txBody>
      </p:sp>
      <p:sp>
        <p:nvSpPr>
          <p:cNvPr id="25603" name="TextBox 4"/>
          <p:cNvSpPr txBox="1">
            <a:spLocks noChangeArrowheads="1"/>
          </p:cNvSpPr>
          <p:nvPr/>
        </p:nvSpPr>
        <p:spPr bwMode="auto">
          <a:xfrm>
            <a:off x="2561380" y="5257800"/>
            <a:ext cx="4021241" cy="353174"/>
          </a:xfrm>
          <a:prstGeom prst="rect">
            <a:avLst/>
          </a:prstGeom>
          <a:noFill/>
          <a:ln w="9525">
            <a:noFill/>
            <a:miter lim="800000"/>
            <a:headEnd/>
            <a:tailEnd/>
          </a:ln>
        </p:spPr>
        <p:txBody>
          <a:bodyPr wrap="none">
            <a:prstTxWarp prst="textNoShape">
              <a:avLst/>
            </a:prstTxWarp>
            <a:spAutoFit/>
          </a:bodyPr>
          <a:lstStyle/>
          <a:p>
            <a:pPr algn="ctr"/>
            <a:r>
              <a:rPr lang="en-US" dirty="0">
                <a:solidFill>
                  <a:schemeClr val="tx1"/>
                </a:solidFill>
              </a:rPr>
              <a:t>Figure 17.10  Startup Repair in action</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86000" y="1796143"/>
            <a:ext cx="4572000" cy="3265714"/>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lstStyle/>
          <a:p>
            <a:r>
              <a:rPr lang="en-US" dirty="0"/>
              <a:t>Using Windows RE (</a:t>
            </a:r>
            <a:r>
              <a:rPr lang="en-US" i="1" dirty="0"/>
              <a:t>continued</a:t>
            </a:r>
            <a:r>
              <a:rPr lang="en-US" dirty="0"/>
              <a:t>)</a:t>
            </a:r>
            <a:endParaRPr lang="en-US" i="1" dirty="0"/>
          </a:p>
        </p:txBody>
      </p:sp>
      <p:sp>
        <p:nvSpPr>
          <p:cNvPr id="27651" name="TextBox 4"/>
          <p:cNvSpPr txBox="1">
            <a:spLocks noChangeArrowheads="1"/>
          </p:cNvSpPr>
          <p:nvPr/>
        </p:nvSpPr>
        <p:spPr bwMode="auto">
          <a:xfrm>
            <a:off x="1480994" y="5257800"/>
            <a:ext cx="6182013" cy="349968"/>
          </a:xfrm>
          <a:prstGeom prst="rect">
            <a:avLst/>
          </a:prstGeom>
          <a:noFill/>
          <a:ln w="9525">
            <a:noFill/>
            <a:miter lim="800000"/>
            <a:headEnd/>
            <a:tailEnd/>
          </a:ln>
        </p:spPr>
        <p:txBody>
          <a:bodyPr wrap="none">
            <a:prstTxWarp prst="textNoShape">
              <a:avLst/>
            </a:prstTxWarp>
            <a:spAutoFit/>
          </a:bodyPr>
          <a:lstStyle/>
          <a:p>
            <a:pPr algn="ctr"/>
            <a:r>
              <a:rPr lang="en-US" dirty="0">
                <a:solidFill>
                  <a:schemeClr val="tx1"/>
                </a:solidFill>
              </a:rPr>
              <a:t>Figure 17.11  Startup Repair complete; no problems found.</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86000" y="1796143"/>
            <a:ext cx="4572000" cy="3265714"/>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r>
              <a:rPr lang="en-US" dirty="0"/>
              <a:t>Using Windows RE (</a:t>
            </a:r>
            <a:r>
              <a:rPr lang="en-US" i="1" dirty="0"/>
              <a:t>continued</a:t>
            </a:r>
            <a:r>
              <a:rPr lang="en-US" dirty="0"/>
              <a:t>)</a:t>
            </a:r>
          </a:p>
        </p:txBody>
      </p:sp>
      <p:sp>
        <p:nvSpPr>
          <p:cNvPr id="28675" name="Content Placeholder 2"/>
          <p:cNvSpPr>
            <a:spLocks noGrp="1"/>
          </p:cNvSpPr>
          <p:nvPr>
            <p:ph idx="1"/>
          </p:nvPr>
        </p:nvSpPr>
        <p:spPr/>
        <p:txBody>
          <a:bodyPr/>
          <a:lstStyle/>
          <a:p>
            <a:r>
              <a:rPr lang="en-US" dirty="0">
                <a:solidFill>
                  <a:srgbClr val="C00000"/>
                </a:solidFill>
              </a:rPr>
              <a:t>System Restore </a:t>
            </a:r>
          </a:p>
          <a:p>
            <a:pPr lvl="1"/>
            <a:r>
              <a:rPr lang="en-US" dirty="0"/>
              <a:t>Uses </a:t>
            </a:r>
            <a:r>
              <a:rPr lang="en-US" dirty="0">
                <a:solidFill>
                  <a:srgbClr val="C00000"/>
                </a:solidFill>
              </a:rPr>
              <a:t>restore points </a:t>
            </a:r>
            <a:r>
              <a:rPr lang="en-US" dirty="0"/>
              <a:t>to go back to a time when your computer worked properly.</a:t>
            </a:r>
          </a:p>
          <a:p>
            <a:r>
              <a:rPr lang="en-US" dirty="0"/>
              <a:t>System Image Recovery/Windows Complete PC Restore uses a backup image to restore your system after a catastrophe.</a:t>
            </a:r>
          </a:p>
          <a:p>
            <a:pPr lvl="1"/>
            <a:r>
              <a:rPr lang="en-US" dirty="0"/>
              <a:t>It offers format and partitioning options for new disks.</a:t>
            </a:r>
          </a:p>
          <a:p>
            <a:pPr lvl="1"/>
            <a:r>
              <a:rPr lang="en-US" dirty="0"/>
              <a:t>It will destroy existing data on the drive when restoring backed-up data.</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r>
              <a:rPr lang="en-US" dirty="0"/>
              <a:t>Using Windows RE (</a:t>
            </a:r>
            <a:r>
              <a:rPr lang="en-US" i="1" dirty="0"/>
              <a:t>continued</a:t>
            </a:r>
            <a:r>
              <a:rPr lang="en-US" dirty="0"/>
              <a:t>)</a:t>
            </a:r>
          </a:p>
        </p:txBody>
      </p:sp>
      <p:pic>
        <p:nvPicPr>
          <p:cNvPr id="29700" name="Content Placeholder 3"/>
          <p:cNvPicPr>
            <a:picLocks noGrp="1" noChangeAspect="1"/>
          </p:cNvPicPr>
          <p:nvPr>
            <p:ph sz="half" idx="4294967295"/>
          </p:nvPr>
        </p:nvPicPr>
        <p:blipFill>
          <a:blip r:embed="rId2" cstate="email">
            <a:extLst>
              <a:ext uri="{28A0092B-C50C-407E-A947-70E740481C1C}">
                <a14:useLocalDpi xmlns:a14="http://schemas.microsoft.com/office/drawing/2010/main"/>
              </a:ext>
            </a:extLst>
          </a:blip>
          <a:srcRect t="-26202" b="-26202"/>
          <a:stretch>
            <a:fillRect/>
          </a:stretch>
        </p:blipFill>
        <p:spPr>
          <a:xfrm>
            <a:off x="1981200" y="609600"/>
            <a:ext cx="5105400" cy="5835601"/>
          </a:xfrm>
        </p:spPr>
      </p:pic>
      <p:sp>
        <p:nvSpPr>
          <p:cNvPr id="29699" name="TextBox 4"/>
          <p:cNvSpPr txBox="1">
            <a:spLocks noChangeArrowheads="1"/>
          </p:cNvSpPr>
          <p:nvPr/>
        </p:nvSpPr>
        <p:spPr bwMode="auto">
          <a:xfrm>
            <a:off x="2639649" y="5594350"/>
            <a:ext cx="4161566" cy="353174"/>
          </a:xfrm>
          <a:prstGeom prst="rect">
            <a:avLst/>
          </a:prstGeom>
          <a:noFill/>
          <a:ln w="9525">
            <a:noFill/>
            <a:miter lim="800000"/>
            <a:headEnd/>
            <a:tailEnd/>
          </a:ln>
        </p:spPr>
        <p:txBody>
          <a:bodyPr wrap="none">
            <a:prstTxWarp prst="textNoShape">
              <a:avLst/>
            </a:prstTxWarp>
            <a:spAutoFit/>
          </a:bodyPr>
          <a:lstStyle/>
          <a:p>
            <a:pPr algn="ctr"/>
            <a:r>
              <a:rPr lang="en-US" dirty="0">
                <a:solidFill>
                  <a:schemeClr val="tx1"/>
                </a:solidFill>
              </a:rPr>
              <a:t>Figure 17.12  Windows Error Recovery</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r>
              <a:rPr lang="en-US" dirty="0"/>
              <a:t>Using Windows RE (</a:t>
            </a:r>
            <a:r>
              <a:rPr lang="en-US" i="1" dirty="0"/>
              <a:t>continued</a:t>
            </a:r>
            <a:r>
              <a:rPr lang="en-US" dirty="0"/>
              <a:t>)</a:t>
            </a:r>
          </a:p>
        </p:txBody>
      </p:sp>
      <p:sp>
        <p:nvSpPr>
          <p:cNvPr id="30723" name="TextBox 4"/>
          <p:cNvSpPr txBox="1">
            <a:spLocks noChangeArrowheads="1"/>
          </p:cNvSpPr>
          <p:nvPr/>
        </p:nvSpPr>
        <p:spPr bwMode="auto">
          <a:xfrm>
            <a:off x="2606464" y="5181600"/>
            <a:ext cx="3931072" cy="353174"/>
          </a:xfrm>
          <a:prstGeom prst="rect">
            <a:avLst/>
          </a:prstGeom>
          <a:noFill/>
          <a:ln w="9525">
            <a:noFill/>
            <a:miter lim="800000"/>
            <a:headEnd/>
            <a:tailEnd/>
          </a:ln>
        </p:spPr>
        <p:txBody>
          <a:bodyPr wrap="none">
            <a:prstTxWarp prst="textNoShape">
              <a:avLst/>
            </a:prstTxWarp>
            <a:spAutoFit/>
          </a:bodyPr>
          <a:lstStyle/>
          <a:p>
            <a:pPr algn="ctr"/>
            <a:r>
              <a:rPr lang="en-US" dirty="0">
                <a:solidFill>
                  <a:schemeClr val="tx1"/>
                </a:solidFill>
              </a:rPr>
              <a:t>Figure 17.13  System Restore point</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576648" y="1809205"/>
            <a:ext cx="3990703" cy="3239589"/>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r>
              <a:rPr lang="en-US" dirty="0"/>
              <a:t>Using Windows RE (</a:t>
            </a:r>
            <a:r>
              <a:rPr lang="en-US" i="1" dirty="0"/>
              <a:t>continued</a:t>
            </a:r>
            <a:r>
              <a:rPr lang="en-US" dirty="0"/>
              <a:t>)</a:t>
            </a:r>
          </a:p>
        </p:txBody>
      </p:sp>
      <p:pic>
        <p:nvPicPr>
          <p:cNvPr id="31748" name="Content Placeholder 3"/>
          <p:cNvPicPr>
            <a:picLocks noGrp="1" noChangeAspect="1"/>
          </p:cNvPicPr>
          <p:nvPr>
            <p:ph idx="4294967295"/>
          </p:nvPr>
        </p:nvPicPr>
        <p:blipFill>
          <a:blip r:embed="rId2" cstate="email">
            <a:extLst>
              <a:ext uri="{28A0092B-C50C-407E-A947-70E740481C1C}">
                <a14:useLocalDpi xmlns:a14="http://schemas.microsoft.com/office/drawing/2010/main"/>
              </a:ext>
            </a:extLst>
          </a:blip>
          <a:srcRect/>
          <a:stretch>
            <a:fillRect/>
          </a:stretch>
        </p:blipFill>
        <p:spPr>
          <a:xfrm>
            <a:off x="1219200" y="1981200"/>
            <a:ext cx="6788010" cy="3276600"/>
          </a:xfrm>
        </p:spPr>
      </p:pic>
      <p:sp>
        <p:nvSpPr>
          <p:cNvPr id="31747" name="TextBox 4"/>
          <p:cNvSpPr txBox="1">
            <a:spLocks noChangeArrowheads="1"/>
          </p:cNvSpPr>
          <p:nvPr/>
        </p:nvSpPr>
        <p:spPr bwMode="auto">
          <a:xfrm>
            <a:off x="449061" y="5486400"/>
            <a:ext cx="8245879" cy="353174"/>
          </a:xfrm>
          <a:prstGeom prst="rect">
            <a:avLst/>
          </a:prstGeom>
          <a:noFill/>
          <a:ln w="9525">
            <a:noFill/>
            <a:miter lim="800000"/>
            <a:headEnd/>
            <a:tailEnd/>
          </a:ln>
        </p:spPr>
        <p:txBody>
          <a:bodyPr wrap="none">
            <a:prstTxWarp prst="textNoShape">
              <a:avLst/>
            </a:prstTxWarp>
            <a:spAutoFit/>
          </a:bodyPr>
          <a:lstStyle/>
          <a:p>
            <a:pPr algn="ctr"/>
            <a:r>
              <a:rPr lang="en-US" dirty="0">
                <a:solidFill>
                  <a:schemeClr val="tx1"/>
                </a:solidFill>
              </a:rPr>
              <a:t>Figure 17.14  The WinRE options in Windows Vista (left) and Windows 7 (right)</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r>
              <a:rPr lang="en-US" dirty="0"/>
              <a:t>Using Windows RE (</a:t>
            </a:r>
            <a:r>
              <a:rPr lang="en-US" i="1" dirty="0"/>
              <a:t>continued</a:t>
            </a:r>
            <a:r>
              <a:rPr lang="en-US" dirty="0"/>
              <a:t>)</a:t>
            </a:r>
          </a:p>
        </p:txBody>
      </p:sp>
      <p:pic>
        <p:nvPicPr>
          <p:cNvPr id="32772" name="Content Placeholder 2"/>
          <p:cNvPicPr>
            <a:picLocks noGrp="1" noChangeAspect="1"/>
          </p:cNvPicPr>
          <p:nvPr>
            <p:ph idx="4294967295"/>
          </p:nvPr>
        </p:nvPicPr>
        <p:blipFill>
          <a:blip r:embed="rId2" cstate="email">
            <a:extLst>
              <a:ext uri="{28A0092B-C50C-407E-A947-70E740481C1C}">
                <a14:useLocalDpi xmlns:a14="http://schemas.microsoft.com/office/drawing/2010/main"/>
              </a:ext>
            </a:extLst>
          </a:blip>
          <a:srcRect/>
          <a:stretch>
            <a:fillRect/>
          </a:stretch>
        </p:blipFill>
        <p:spPr>
          <a:xfrm>
            <a:off x="2209800" y="1600200"/>
            <a:ext cx="5103812" cy="3827463"/>
          </a:xfrm>
        </p:spPr>
      </p:pic>
      <p:sp>
        <p:nvSpPr>
          <p:cNvPr id="32771" name="TextBox 4"/>
          <p:cNvSpPr txBox="1">
            <a:spLocks noChangeArrowheads="1"/>
          </p:cNvSpPr>
          <p:nvPr/>
        </p:nvSpPr>
        <p:spPr bwMode="auto">
          <a:xfrm>
            <a:off x="2600876" y="5638800"/>
            <a:ext cx="4239111" cy="353174"/>
          </a:xfrm>
          <a:prstGeom prst="rect">
            <a:avLst/>
          </a:prstGeom>
          <a:noFill/>
          <a:ln w="9525">
            <a:noFill/>
            <a:miter lim="800000"/>
            <a:headEnd/>
            <a:tailEnd/>
          </a:ln>
        </p:spPr>
        <p:txBody>
          <a:bodyPr wrap="none">
            <a:prstTxWarp prst="textNoShape">
              <a:avLst/>
            </a:prstTxWarp>
            <a:spAutoFit/>
          </a:bodyPr>
          <a:lstStyle/>
          <a:p>
            <a:pPr algn="ctr"/>
            <a:r>
              <a:rPr lang="en-US" dirty="0">
                <a:solidFill>
                  <a:schemeClr val="tx1"/>
                </a:solidFill>
              </a:rPr>
              <a:t>Figure 17.15  Selecting a system image</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r>
              <a:rPr lang="en-US" dirty="0"/>
              <a:t>Using Windows RE (</a:t>
            </a:r>
            <a:r>
              <a:rPr lang="en-US" i="1" dirty="0"/>
              <a:t>continued</a:t>
            </a:r>
            <a:r>
              <a:rPr lang="en-US" dirty="0"/>
              <a:t>)</a:t>
            </a:r>
          </a:p>
        </p:txBody>
      </p:sp>
      <p:pic>
        <p:nvPicPr>
          <p:cNvPr id="33796" name="Content Placeholder 3"/>
          <p:cNvPicPr>
            <a:picLocks noGrp="1" noChangeAspect="1"/>
          </p:cNvPicPr>
          <p:nvPr>
            <p:ph idx="4294967295"/>
          </p:nvPr>
        </p:nvPicPr>
        <p:blipFill>
          <a:blip r:embed="rId2" cstate="email">
            <a:extLst>
              <a:ext uri="{28A0092B-C50C-407E-A947-70E740481C1C}">
                <a14:useLocalDpi xmlns:a14="http://schemas.microsoft.com/office/drawing/2010/main"/>
              </a:ext>
            </a:extLst>
          </a:blip>
          <a:srcRect/>
          <a:stretch>
            <a:fillRect/>
          </a:stretch>
        </p:blipFill>
        <p:spPr>
          <a:xfrm>
            <a:off x="2133600" y="1524000"/>
            <a:ext cx="5256212" cy="3941763"/>
          </a:xfrm>
        </p:spPr>
      </p:pic>
      <p:sp>
        <p:nvSpPr>
          <p:cNvPr id="33795" name="TextBox 4"/>
          <p:cNvSpPr txBox="1">
            <a:spLocks noChangeArrowheads="1"/>
          </p:cNvSpPr>
          <p:nvPr/>
        </p:nvSpPr>
        <p:spPr bwMode="auto">
          <a:xfrm>
            <a:off x="2471436" y="5594350"/>
            <a:ext cx="4201128" cy="353174"/>
          </a:xfrm>
          <a:prstGeom prst="rect">
            <a:avLst/>
          </a:prstGeom>
          <a:noFill/>
          <a:ln w="9525">
            <a:noFill/>
            <a:miter lim="800000"/>
            <a:headEnd/>
            <a:tailEnd/>
          </a:ln>
        </p:spPr>
        <p:txBody>
          <a:bodyPr wrap="none">
            <a:prstTxWarp prst="textNoShape">
              <a:avLst/>
            </a:prstTxWarp>
            <a:spAutoFit/>
          </a:bodyPr>
          <a:lstStyle/>
          <a:p>
            <a:pPr algn="ctr"/>
            <a:r>
              <a:rPr lang="en-US" dirty="0">
                <a:solidFill>
                  <a:schemeClr val="tx1"/>
                </a:solidFill>
              </a:rPr>
              <a:t>Figure 17.16  Additional restore options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Failure to Boot</a:t>
            </a:r>
          </a:p>
        </p:txBody>
      </p:sp>
      <p:sp>
        <p:nvSpPr>
          <p:cNvPr id="5" name="TextBox 4"/>
          <p:cNvSpPr txBox="1"/>
          <p:nvPr/>
        </p:nvSpPr>
        <p:spPr>
          <a:xfrm>
            <a:off x="304800" y="4773563"/>
            <a:ext cx="4181819" cy="865237"/>
          </a:xfrm>
          <a:prstGeom prst="rect">
            <a:avLst/>
          </a:prstGeom>
          <a:noFill/>
        </p:spPr>
        <p:txBody>
          <a:bodyPr wrap="square" rtlCol="0">
            <a:spAutoFit/>
          </a:bodyPr>
          <a:lstStyle/>
          <a:p>
            <a:r>
              <a:rPr lang="en-US" dirty="0">
                <a:solidFill>
                  <a:schemeClr val="tx1"/>
                </a:solidFill>
              </a:rPr>
              <a:t>Figure 17.1  If you see this screen, the problem is with hardware. Windows hasn’t even started trying to boot.</a:t>
            </a:r>
          </a:p>
        </p:txBody>
      </p:sp>
      <p:sp>
        <p:nvSpPr>
          <p:cNvPr id="6" name="TextBox 5"/>
          <p:cNvSpPr txBox="1"/>
          <p:nvPr/>
        </p:nvSpPr>
        <p:spPr>
          <a:xfrm>
            <a:off x="4800600" y="4800600"/>
            <a:ext cx="2622157" cy="353174"/>
          </a:xfrm>
          <a:prstGeom prst="rect">
            <a:avLst/>
          </a:prstGeom>
          <a:noFill/>
        </p:spPr>
        <p:txBody>
          <a:bodyPr wrap="none" rtlCol="0">
            <a:spAutoFit/>
          </a:bodyPr>
          <a:lstStyle/>
          <a:p>
            <a:r>
              <a:rPr lang="en-US" dirty="0">
                <a:solidFill>
                  <a:srgbClr val="000000"/>
                </a:solidFill>
              </a:rPr>
              <a:t>Figure 17.2  Scary error</a:t>
            </a:r>
          </a:p>
        </p:txBody>
      </p:sp>
      <p:pic>
        <p:nvPicPr>
          <p:cNvPr id="3" name="Picture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8600" y="2133600"/>
            <a:ext cx="4251960" cy="2362200"/>
          </a:xfrm>
          <a:prstGeom prst="rect">
            <a:avLst/>
          </a:prstGeom>
        </p:spPr>
      </p:pic>
      <p:pic>
        <p:nvPicPr>
          <p:cNvPr id="7" name="Picture 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90980" y="2133599"/>
            <a:ext cx="4251962" cy="2362201"/>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r>
              <a:rPr lang="en-US" dirty="0"/>
              <a:t>Using Windows RE (</a:t>
            </a:r>
            <a:r>
              <a:rPr lang="en-US" i="1" dirty="0"/>
              <a:t>continued</a:t>
            </a:r>
            <a:r>
              <a:rPr lang="en-US" dirty="0"/>
              <a:t>)</a:t>
            </a:r>
          </a:p>
        </p:txBody>
      </p:sp>
      <p:pic>
        <p:nvPicPr>
          <p:cNvPr id="34820" name="Content Placeholder 2"/>
          <p:cNvPicPr>
            <a:picLocks noGrp="1" noChangeAspect="1"/>
          </p:cNvPicPr>
          <p:nvPr>
            <p:ph idx="4294967295"/>
          </p:nvPr>
        </p:nvPicPr>
        <p:blipFill>
          <a:blip r:embed="rId2" cstate="email">
            <a:extLst>
              <a:ext uri="{28A0092B-C50C-407E-A947-70E740481C1C}">
                <a14:useLocalDpi xmlns:a14="http://schemas.microsoft.com/office/drawing/2010/main"/>
              </a:ext>
            </a:extLst>
          </a:blip>
          <a:srcRect/>
          <a:stretch>
            <a:fillRect/>
          </a:stretch>
        </p:blipFill>
        <p:spPr>
          <a:xfrm>
            <a:off x="1752600" y="1447800"/>
            <a:ext cx="5334000" cy="4000500"/>
          </a:xfrm>
        </p:spPr>
      </p:pic>
      <p:sp>
        <p:nvSpPr>
          <p:cNvPr id="34819" name="TextBox 4"/>
          <p:cNvSpPr txBox="1">
            <a:spLocks noChangeArrowheads="1"/>
          </p:cNvSpPr>
          <p:nvPr/>
        </p:nvSpPr>
        <p:spPr bwMode="auto">
          <a:xfrm>
            <a:off x="2523058" y="5666626"/>
            <a:ext cx="4097884" cy="353174"/>
          </a:xfrm>
          <a:prstGeom prst="rect">
            <a:avLst/>
          </a:prstGeom>
          <a:noFill/>
          <a:ln w="9525">
            <a:noFill/>
            <a:miter lim="800000"/>
            <a:headEnd/>
            <a:tailEnd/>
          </a:ln>
        </p:spPr>
        <p:txBody>
          <a:bodyPr wrap="none">
            <a:prstTxWarp prst="textNoShape">
              <a:avLst/>
            </a:prstTxWarp>
            <a:spAutoFit/>
          </a:bodyPr>
          <a:lstStyle/>
          <a:p>
            <a:pPr algn="ctr"/>
            <a:r>
              <a:rPr lang="en-US" dirty="0">
                <a:solidFill>
                  <a:schemeClr val="tx1"/>
                </a:solidFill>
              </a:rPr>
              <a:t>Figure 17.17  Confirming your settings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r>
              <a:rPr lang="en-US" dirty="0"/>
              <a:t>Using Windows RE (</a:t>
            </a:r>
            <a:r>
              <a:rPr lang="en-US" i="1" dirty="0"/>
              <a:t>continued</a:t>
            </a:r>
            <a:r>
              <a:rPr lang="en-US" dirty="0"/>
              <a:t>)</a:t>
            </a:r>
          </a:p>
        </p:txBody>
      </p:sp>
      <p:pic>
        <p:nvPicPr>
          <p:cNvPr id="35844" name="Content Placeholder 5"/>
          <p:cNvPicPr>
            <a:picLocks noGrp="1" noChangeAspect="1"/>
          </p:cNvPicPr>
          <p:nvPr>
            <p:ph idx="4294967295"/>
          </p:nvPr>
        </p:nvPicPr>
        <p:blipFill>
          <a:blip r:embed="rId2" cstate="email">
            <a:extLst>
              <a:ext uri="{28A0092B-C50C-407E-A947-70E740481C1C}">
                <a14:useLocalDpi xmlns:a14="http://schemas.microsoft.com/office/drawing/2010/main"/>
              </a:ext>
            </a:extLst>
          </a:blip>
          <a:srcRect/>
          <a:stretch>
            <a:fillRect/>
          </a:stretch>
        </p:blipFill>
        <p:spPr>
          <a:xfrm>
            <a:off x="2020094" y="1600200"/>
            <a:ext cx="5103812" cy="3827463"/>
          </a:xfrm>
        </p:spPr>
      </p:pic>
      <p:sp>
        <p:nvSpPr>
          <p:cNvPr id="35843" name="TextBox 4"/>
          <p:cNvSpPr txBox="1">
            <a:spLocks noChangeArrowheads="1"/>
          </p:cNvSpPr>
          <p:nvPr/>
        </p:nvSpPr>
        <p:spPr bwMode="auto">
          <a:xfrm>
            <a:off x="2503785" y="5594350"/>
            <a:ext cx="4136431" cy="353174"/>
          </a:xfrm>
          <a:prstGeom prst="rect">
            <a:avLst/>
          </a:prstGeom>
          <a:noFill/>
          <a:ln w="9525">
            <a:noFill/>
            <a:miter lim="800000"/>
            <a:headEnd/>
            <a:tailEnd/>
          </a:ln>
        </p:spPr>
        <p:txBody>
          <a:bodyPr wrap="none">
            <a:prstTxWarp prst="textNoShape">
              <a:avLst/>
            </a:prstTxWarp>
            <a:spAutoFit/>
          </a:bodyPr>
          <a:lstStyle/>
          <a:p>
            <a:pPr algn="ctr"/>
            <a:r>
              <a:rPr lang="en-US" dirty="0">
                <a:solidFill>
                  <a:schemeClr val="tx1"/>
                </a:solidFill>
              </a:rPr>
              <a:t>Figure 17.18  Restoring your computer</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r>
              <a:rPr lang="en-US" dirty="0"/>
              <a:t>Using Windows RE (</a:t>
            </a:r>
            <a:r>
              <a:rPr lang="en-US" i="1" dirty="0"/>
              <a:t>continued</a:t>
            </a:r>
            <a:r>
              <a:rPr lang="en-US" dirty="0"/>
              <a:t>)</a:t>
            </a:r>
          </a:p>
        </p:txBody>
      </p:sp>
      <p:sp>
        <p:nvSpPr>
          <p:cNvPr id="36867" name="Content Placeholder 2"/>
          <p:cNvSpPr>
            <a:spLocks noGrp="1"/>
          </p:cNvSpPr>
          <p:nvPr>
            <p:ph idx="1"/>
          </p:nvPr>
        </p:nvSpPr>
        <p:spPr/>
        <p:txBody>
          <a:bodyPr/>
          <a:lstStyle/>
          <a:p>
            <a:r>
              <a:rPr lang="en-US" dirty="0">
                <a:cs typeface="MS Gothic" pitchFamily="49" charset="-128"/>
              </a:rPr>
              <a:t>Windows Memory Diagnostic (Tool) tests system RAM.  </a:t>
            </a:r>
          </a:p>
          <a:p>
            <a:pPr lvl="1"/>
            <a:r>
              <a:rPr lang="en-US" dirty="0">
                <a:cs typeface="MS Gothic" pitchFamily="49" charset="-128"/>
              </a:rPr>
              <a:t>When you click the Windows Memory Diagnostic (Tool) link from the main WinRE screen, it prompts you to “Restart now and check for problems (recommended)” or to “Check for problems the next time I start my computer.”</a:t>
            </a:r>
          </a:p>
          <a:p>
            <a:pPr lvl="2"/>
            <a:r>
              <a:rPr lang="en-US" dirty="0">
                <a:cs typeface="MS Gothic" pitchFamily="49" charset="-128"/>
              </a:rPr>
              <a:t>Three possible options: Basic, Standard, and Extended.</a:t>
            </a:r>
          </a:p>
          <a:p>
            <a:pPr lvl="2"/>
            <a:r>
              <a:rPr lang="en-US" dirty="0">
                <a:cs typeface="MS Gothic" pitchFamily="49" charset="-128"/>
              </a:rPr>
              <a:t>The options vary in how much time for the testing and the extent of testing.</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p:txBody>
          <a:bodyPr/>
          <a:lstStyle/>
          <a:p>
            <a:r>
              <a:rPr lang="en-US" dirty="0"/>
              <a:t>Using Windows RE (</a:t>
            </a:r>
            <a:r>
              <a:rPr lang="en-US" i="1" dirty="0"/>
              <a:t>continued</a:t>
            </a:r>
            <a:r>
              <a:rPr lang="en-US" dirty="0"/>
              <a:t>)</a:t>
            </a:r>
          </a:p>
        </p:txBody>
      </p:sp>
      <p:pic>
        <p:nvPicPr>
          <p:cNvPr id="37892" name="Content Placeholder 7"/>
          <p:cNvPicPr>
            <a:picLocks noGrp="1" noChangeAspect="1"/>
          </p:cNvPicPr>
          <p:nvPr>
            <p:ph idx="4294967295"/>
          </p:nvPr>
        </p:nvPicPr>
        <p:blipFill>
          <a:blip r:embed="rId2" cstate="email">
            <a:extLst>
              <a:ext uri="{28A0092B-C50C-407E-A947-70E740481C1C}">
                <a14:useLocalDpi xmlns:a14="http://schemas.microsoft.com/office/drawing/2010/main"/>
              </a:ext>
            </a:extLst>
          </a:blip>
          <a:srcRect/>
          <a:stretch>
            <a:fillRect/>
          </a:stretch>
        </p:blipFill>
        <p:spPr>
          <a:xfrm>
            <a:off x="1905794" y="1524000"/>
            <a:ext cx="5332412" cy="3998912"/>
          </a:xfrm>
        </p:spPr>
      </p:pic>
      <p:sp>
        <p:nvSpPr>
          <p:cNvPr id="37891" name="TextBox 4"/>
          <p:cNvSpPr txBox="1">
            <a:spLocks noChangeArrowheads="1"/>
          </p:cNvSpPr>
          <p:nvPr/>
        </p:nvSpPr>
        <p:spPr bwMode="auto">
          <a:xfrm>
            <a:off x="1901005" y="5742826"/>
            <a:ext cx="5341990" cy="353174"/>
          </a:xfrm>
          <a:prstGeom prst="rect">
            <a:avLst/>
          </a:prstGeom>
          <a:noFill/>
          <a:ln w="9525">
            <a:noFill/>
            <a:miter lim="800000"/>
            <a:headEnd/>
            <a:tailEnd/>
          </a:ln>
        </p:spPr>
        <p:txBody>
          <a:bodyPr wrap="none">
            <a:prstTxWarp prst="textNoShape">
              <a:avLst/>
            </a:prstTxWarp>
            <a:spAutoFit/>
          </a:bodyPr>
          <a:lstStyle/>
          <a:p>
            <a:pPr algn="ctr"/>
            <a:r>
              <a:rPr lang="en-US" dirty="0">
                <a:solidFill>
                  <a:schemeClr val="tx1"/>
                </a:solidFill>
              </a:rPr>
              <a:t>Figure 17.19  Windows Memory Diagnostic screen</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p:txBody>
          <a:bodyPr/>
          <a:lstStyle/>
          <a:p>
            <a:r>
              <a:rPr lang="en-US" dirty="0"/>
              <a:t>Using Windows RE (</a:t>
            </a:r>
            <a:r>
              <a:rPr lang="en-US" i="1" dirty="0"/>
              <a:t>continued</a:t>
            </a:r>
            <a:r>
              <a:rPr lang="en-US" dirty="0"/>
              <a:t>)</a:t>
            </a:r>
          </a:p>
        </p:txBody>
      </p:sp>
      <p:pic>
        <p:nvPicPr>
          <p:cNvPr id="38916" name="Content Placeholder 9"/>
          <p:cNvPicPr>
            <a:picLocks noGrp="1" noChangeAspect="1"/>
          </p:cNvPicPr>
          <p:nvPr>
            <p:ph idx="4294967295"/>
          </p:nvPr>
        </p:nvPicPr>
        <p:blipFill>
          <a:blip r:embed="rId2" cstate="email">
            <a:extLst>
              <a:ext uri="{28A0092B-C50C-407E-A947-70E740481C1C}">
                <a14:useLocalDpi xmlns:a14="http://schemas.microsoft.com/office/drawing/2010/main"/>
              </a:ext>
            </a:extLst>
          </a:blip>
          <a:srcRect/>
          <a:stretch>
            <a:fillRect/>
          </a:stretch>
        </p:blipFill>
        <p:spPr>
          <a:xfrm>
            <a:off x="2020094" y="1600200"/>
            <a:ext cx="5103812" cy="3805238"/>
          </a:xfrm>
        </p:spPr>
      </p:pic>
      <p:sp>
        <p:nvSpPr>
          <p:cNvPr id="38915" name="TextBox 4"/>
          <p:cNvSpPr txBox="1">
            <a:spLocks noChangeArrowheads="1"/>
          </p:cNvSpPr>
          <p:nvPr/>
        </p:nvSpPr>
        <p:spPr bwMode="auto">
          <a:xfrm>
            <a:off x="1620693" y="5638800"/>
            <a:ext cx="5902615" cy="353174"/>
          </a:xfrm>
          <a:prstGeom prst="rect">
            <a:avLst/>
          </a:prstGeom>
          <a:noFill/>
          <a:ln w="9525">
            <a:noFill/>
            <a:miter lim="800000"/>
            <a:headEnd/>
            <a:tailEnd/>
          </a:ln>
        </p:spPr>
        <p:txBody>
          <a:bodyPr wrap="none">
            <a:prstTxWarp prst="textNoShape">
              <a:avLst/>
            </a:prstTxWarp>
            <a:spAutoFit/>
          </a:bodyPr>
          <a:lstStyle/>
          <a:p>
            <a:pPr algn="ctr"/>
            <a:r>
              <a:rPr lang="en-US" dirty="0">
                <a:solidFill>
                  <a:schemeClr val="tx1"/>
                </a:solidFill>
              </a:rPr>
              <a:t>Figure 17.20  Windows Memory Diagnostic Tool running</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p:txBody>
          <a:bodyPr/>
          <a:lstStyle/>
          <a:p>
            <a:r>
              <a:rPr lang="en-US" dirty="0"/>
              <a:t>Using Windows RE (</a:t>
            </a:r>
            <a:r>
              <a:rPr lang="en-US" i="1" dirty="0"/>
              <a:t>continued</a:t>
            </a:r>
            <a:r>
              <a:rPr lang="en-US" dirty="0"/>
              <a:t>)</a:t>
            </a:r>
          </a:p>
        </p:txBody>
      </p:sp>
      <p:pic>
        <p:nvPicPr>
          <p:cNvPr id="39940" name="Content Placeholder 7"/>
          <p:cNvPicPr>
            <a:picLocks noGrp="1" noChangeAspect="1"/>
          </p:cNvPicPr>
          <p:nvPr>
            <p:ph idx="4294967295"/>
          </p:nvPr>
        </p:nvPicPr>
        <p:blipFill>
          <a:blip r:embed="rId2" cstate="email">
            <a:extLst>
              <a:ext uri="{28A0092B-C50C-407E-A947-70E740481C1C}">
                <a14:useLocalDpi xmlns:a14="http://schemas.microsoft.com/office/drawing/2010/main"/>
              </a:ext>
            </a:extLst>
          </a:blip>
          <a:srcRect/>
          <a:stretch>
            <a:fillRect/>
          </a:stretch>
        </p:blipFill>
        <p:spPr>
          <a:xfrm>
            <a:off x="1905794" y="1524000"/>
            <a:ext cx="5332413" cy="3998913"/>
          </a:xfrm>
        </p:spPr>
      </p:pic>
      <p:sp>
        <p:nvSpPr>
          <p:cNvPr id="39939" name="TextBox 4"/>
          <p:cNvSpPr txBox="1">
            <a:spLocks noChangeArrowheads="1"/>
          </p:cNvSpPr>
          <p:nvPr/>
        </p:nvSpPr>
        <p:spPr bwMode="auto">
          <a:xfrm>
            <a:off x="1633542" y="5742826"/>
            <a:ext cx="5876917" cy="353174"/>
          </a:xfrm>
          <a:prstGeom prst="rect">
            <a:avLst/>
          </a:prstGeom>
          <a:noFill/>
          <a:ln w="9525">
            <a:noFill/>
            <a:miter lim="800000"/>
            <a:headEnd/>
            <a:tailEnd/>
          </a:ln>
        </p:spPr>
        <p:txBody>
          <a:bodyPr wrap="none">
            <a:prstTxWarp prst="textNoShape">
              <a:avLst/>
            </a:prstTxWarp>
            <a:spAutoFit/>
          </a:bodyPr>
          <a:lstStyle/>
          <a:p>
            <a:pPr algn="ctr"/>
            <a:r>
              <a:rPr lang="en-US" dirty="0">
                <a:solidFill>
                  <a:schemeClr val="tx1"/>
                </a:solidFill>
              </a:rPr>
              <a:t>Figure 17.21  Windows Memory Diagnostic Tool options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p:txBody>
          <a:bodyPr/>
          <a:lstStyle/>
          <a:p>
            <a:r>
              <a:rPr lang="en-US" dirty="0"/>
              <a:t>Using Windows RE (</a:t>
            </a:r>
            <a:r>
              <a:rPr lang="en-US" i="1" dirty="0"/>
              <a:t>continued</a:t>
            </a:r>
            <a:r>
              <a:rPr lang="en-US" dirty="0"/>
              <a:t>)</a:t>
            </a:r>
          </a:p>
        </p:txBody>
      </p:sp>
      <p:sp>
        <p:nvSpPr>
          <p:cNvPr id="41987" name="Content Placeholder 2"/>
          <p:cNvSpPr>
            <a:spLocks noGrp="1"/>
          </p:cNvSpPr>
          <p:nvPr>
            <p:ph idx="1"/>
          </p:nvPr>
        </p:nvSpPr>
        <p:spPr/>
        <p:txBody>
          <a:bodyPr/>
          <a:lstStyle/>
          <a:p>
            <a:r>
              <a:rPr lang="en-US" dirty="0"/>
              <a:t>Command Prompt and bootrec </a:t>
            </a:r>
          </a:p>
          <a:p>
            <a:pPr lvl="1"/>
            <a:r>
              <a:rPr lang="en-US" dirty="0"/>
              <a:t>The WinRE Command Prompt is a true 32- or 64-bit prompt that functions similarly to the regular cmd.exe shell in Windows.</a:t>
            </a:r>
          </a:p>
          <a:p>
            <a:pPr lvl="1"/>
            <a:r>
              <a:rPr lang="en-US" dirty="0"/>
              <a:t>The </a:t>
            </a:r>
            <a:r>
              <a:rPr lang="en-US" dirty="0">
                <a:solidFill>
                  <a:srgbClr val="C00000"/>
                </a:solidFill>
              </a:rPr>
              <a:t>bootrec</a:t>
            </a:r>
            <a:r>
              <a:rPr lang="en-US" dirty="0"/>
              <a:t> command repairs the master boot record, boot sector, or BCD store.</a:t>
            </a:r>
          </a:p>
          <a:p>
            <a:pPr lvl="1"/>
            <a:r>
              <a:rPr lang="en-US" dirty="0"/>
              <a:t>The </a:t>
            </a:r>
            <a:r>
              <a:rPr lang="en-US" dirty="0">
                <a:solidFill>
                  <a:srgbClr val="C00000"/>
                </a:solidFill>
              </a:rPr>
              <a:t>bcedit</a:t>
            </a:r>
            <a:r>
              <a:rPr lang="en-US" dirty="0"/>
              <a:t> tool views and edits the BCD store.</a:t>
            </a:r>
          </a:p>
          <a:p>
            <a:pPr lvl="2"/>
            <a:r>
              <a:rPr lang="en-US" dirty="0"/>
              <a:t>Use import/export switches to make changes to the BCD store. </a:t>
            </a:r>
          </a:p>
          <a:p>
            <a:pPr lvl="1"/>
            <a:r>
              <a:rPr lang="en-US" dirty="0"/>
              <a:t>The </a:t>
            </a:r>
            <a:r>
              <a:rPr lang="en-US" dirty="0">
                <a:solidFill>
                  <a:srgbClr val="C00000"/>
                </a:solidFill>
              </a:rPr>
              <a:t>diskpart</a:t>
            </a:r>
            <a:r>
              <a:rPr lang="en-US" dirty="0"/>
              <a:t> tool features commands to work with volumes and partitions.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Using Windows RE (</a:t>
            </a:r>
            <a:r>
              <a:rPr lang="en-US" i="1" dirty="0"/>
              <a:t>continued</a:t>
            </a:r>
            <a:r>
              <a:rPr lang="en-US" dirty="0"/>
              <a:t>)</a:t>
            </a:r>
          </a:p>
        </p:txBody>
      </p:sp>
      <p:sp>
        <p:nvSpPr>
          <p:cNvPr id="3" name="Content Placeholder 2"/>
          <p:cNvSpPr>
            <a:spLocks noGrp="1"/>
          </p:cNvSpPr>
          <p:nvPr>
            <p:ph idx="1"/>
          </p:nvPr>
        </p:nvSpPr>
        <p:spPr/>
        <p:txBody>
          <a:bodyPr/>
          <a:lstStyle/>
          <a:p>
            <a:r>
              <a:rPr lang="en-US" dirty="0"/>
              <a:t>Refresh your PC</a:t>
            </a:r>
          </a:p>
          <a:p>
            <a:pPr lvl="1"/>
            <a:r>
              <a:rPr lang="en-US" dirty="0"/>
              <a:t>Available option in Windows 8 and later</a:t>
            </a:r>
          </a:p>
          <a:p>
            <a:pPr lvl="1"/>
            <a:r>
              <a:rPr lang="en-US" dirty="0"/>
              <a:t>Rebuilds Windows, but preserves all user file settings and purchased applications</a:t>
            </a:r>
          </a:p>
          <a:p>
            <a:r>
              <a:rPr lang="en-US" dirty="0"/>
              <a:t>Reset your PC</a:t>
            </a:r>
          </a:p>
          <a:p>
            <a:pPr lvl="1"/>
            <a:r>
              <a:rPr lang="en-US" dirty="0"/>
              <a:t>This option completely nukes your system.</a:t>
            </a:r>
          </a:p>
          <a:p>
            <a:pPr lvl="1"/>
            <a:r>
              <a:rPr lang="en-US" dirty="0"/>
              <a:t>Use as a last resort when troubleshooting a PC.</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p:txBody>
          <a:bodyPr/>
          <a:lstStyle/>
          <a:p>
            <a:r>
              <a:rPr lang="en-US" dirty="0"/>
              <a:t>Using Windows RE (</a:t>
            </a:r>
            <a:r>
              <a:rPr lang="en-US" i="1" dirty="0"/>
              <a:t>continued</a:t>
            </a:r>
            <a:r>
              <a:rPr lang="en-US" dirty="0"/>
              <a:t>)</a:t>
            </a:r>
          </a:p>
        </p:txBody>
      </p:sp>
      <p:pic>
        <p:nvPicPr>
          <p:cNvPr id="43012" name="Content Placeholder 2"/>
          <p:cNvPicPr>
            <a:picLocks noGrp="1" noChangeAspect="1"/>
          </p:cNvPicPr>
          <p:nvPr>
            <p:ph idx="4294967295"/>
          </p:nvPr>
        </p:nvPicPr>
        <p:blipFill>
          <a:blip r:embed="rId2" cstate="email">
            <a:extLst>
              <a:ext uri="{28A0092B-C50C-407E-A947-70E740481C1C}">
                <a14:useLocalDpi xmlns:a14="http://schemas.microsoft.com/office/drawing/2010/main"/>
              </a:ext>
            </a:extLst>
          </a:blip>
          <a:srcRect/>
          <a:stretch>
            <a:fillRect/>
          </a:stretch>
        </p:blipFill>
        <p:spPr>
          <a:xfrm>
            <a:off x="2038914" y="1600200"/>
            <a:ext cx="5027612" cy="3770313"/>
          </a:xfrm>
        </p:spPr>
      </p:pic>
      <p:sp>
        <p:nvSpPr>
          <p:cNvPr id="43011" name="TextBox 4"/>
          <p:cNvSpPr txBox="1">
            <a:spLocks noChangeArrowheads="1"/>
          </p:cNvSpPr>
          <p:nvPr/>
        </p:nvSpPr>
        <p:spPr bwMode="auto">
          <a:xfrm>
            <a:off x="1291232" y="5590426"/>
            <a:ext cx="6522977" cy="353174"/>
          </a:xfrm>
          <a:prstGeom prst="rect">
            <a:avLst/>
          </a:prstGeom>
          <a:noFill/>
          <a:ln w="9525">
            <a:noFill/>
            <a:miter lim="800000"/>
            <a:headEnd/>
            <a:tailEnd/>
          </a:ln>
        </p:spPr>
        <p:txBody>
          <a:bodyPr wrap="none">
            <a:prstTxWarp prst="textNoShape">
              <a:avLst/>
            </a:prstTxWarp>
            <a:spAutoFit/>
          </a:bodyPr>
          <a:lstStyle/>
          <a:p>
            <a:pPr algn="ctr"/>
            <a:r>
              <a:rPr lang="en-US" dirty="0">
                <a:solidFill>
                  <a:schemeClr val="tx1"/>
                </a:solidFill>
              </a:rPr>
              <a:t>Figure 17.23  bootmgr showing available versions of Windows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Failure to Boot: Linux</a:t>
            </a:r>
          </a:p>
        </p:txBody>
      </p:sp>
      <p:sp>
        <p:nvSpPr>
          <p:cNvPr id="4" name="Content Placeholder 3"/>
          <p:cNvSpPr>
            <a:spLocks noGrp="1"/>
          </p:cNvSpPr>
          <p:nvPr>
            <p:ph idx="1"/>
          </p:nvPr>
        </p:nvSpPr>
        <p:spPr/>
        <p:txBody>
          <a:bodyPr/>
          <a:lstStyle/>
          <a:p>
            <a:r>
              <a:rPr lang="en-US" dirty="0"/>
              <a:t>Linux offers two common boot managers: GRUB and LILO</a:t>
            </a:r>
          </a:p>
          <a:p>
            <a:pPr lvl="1"/>
            <a:r>
              <a:rPr lang="en-US" dirty="0"/>
              <a:t>LILO is older and doesn’t support UEFI BIOS systems.</a:t>
            </a:r>
          </a:p>
          <a:p>
            <a:pPr lvl="1"/>
            <a:r>
              <a:rPr lang="en-US" dirty="0"/>
              <a:t>If GRUB is corrupted or deleted, Linux won’t start and you’ll get a “Missing GRUB” error message.</a:t>
            </a:r>
          </a:p>
          <a:p>
            <a:pPr lvl="1"/>
            <a:r>
              <a:rPr lang="en-US" dirty="0"/>
              <a:t>Boot to the OS Media disc and let it “install” into memory.</a:t>
            </a:r>
          </a:p>
          <a:p>
            <a:pPr lvl="1"/>
            <a:r>
              <a:rPr lang="en-US" dirty="0"/>
              <a:t>Access the Terminal and run the sudo grub-install command along with the location of the boot drive to repair.</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t>Hardware or Configuration</a:t>
            </a:r>
          </a:p>
        </p:txBody>
      </p:sp>
      <p:sp>
        <p:nvSpPr>
          <p:cNvPr id="5123" name="Content Placeholder 2"/>
          <p:cNvSpPr>
            <a:spLocks noGrp="1"/>
          </p:cNvSpPr>
          <p:nvPr>
            <p:ph idx="1"/>
          </p:nvPr>
        </p:nvSpPr>
        <p:spPr/>
        <p:txBody>
          <a:bodyPr/>
          <a:lstStyle/>
          <a:p>
            <a:r>
              <a:rPr lang="en-US" dirty="0"/>
              <a:t>Determine the symptoms:</a:t>
            </a:r>
          </a:p>
          <a:p>
            <a:pPr lvl="1"/>
            <a:r>
              <a:rPr lang="en-US" dirty="0"/>
              <a:t>Blank screen/error messages</a:t>
            </a:r>
          </a:p>
          <a:p>
            <a:pPr lvl="1"/>
            <a:r>
              <a:rPr lang="en-US" dirty="0"/>
              <a:t>Sounds/smells (clicking hard drive, burning components)</a:t>
            </a:r>
          </a:p>
          <a:p>
            <a:pPr lvl="1"/>
            <a:r>
              <a:rPr lang="en-US" dirty="0"/>
              <a:t>Hardware issue: troubleshoot and repair/replace</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Failure to Start Normally</a:t>
            </a:r>
          </a:p>
        </p:txBody>
      </p:sp>
      <p:sp>
        <p:nvSpPr>
          <p:cNvPr id="6" name="TextBox 5"/>
          <p:cNvSpPr txBox="1"/>
          <p:nvPr/>
        </p:nvSpPr>
        <p:spPr>
          <a:xfrm>
            <a:off x="3106620" y="5285626"/>
            <a:ext cx="2930760" cy="353174"/>
          </a:xfrm>
          <a:prstGeom prst="rect">
            <a:avLst/>
          </a:prstGeom>
          <a:noFill/>
        </p:spPr>
        <p:txBody>
          <a:bodyPr wrap="none" rtlCol="0">
            <a:spAutoFit/>
          </a:bodyPr>
          <a:lstStyle/>
          <a:p>
            <a:r>
              <a:rPr lang="en-US" dirty="0">
                <a:solidFill>
                  <a:schemeClr val="tx1"/>
                </a:solidFill>
              </a:rPr>
              <a:t>Figure 17.24  Login screen</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827068" y="2005121"/>
            <a:ext cx="5489864" cy="3086542"/>
          </a:xfrm>
          <a:prstGeom prst="rect">
            <a:avLst/>
          </a:prstGeom>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p:txBody>
          <a:bodyPr/>
          <a:lstStyle/>
          <a:p>
            <a:r>
              <a:rPr lang="en-US" dirty="0"/>
              <a:t>Device Drivers</a:t>
            </a:r>
          </a:p>
        </p:txBody>
      </p:sp>
      <p:sp>
        <p:nvSpPr>
          <p:cNvPr id="47107" name="Content Placeholder 2"/>
          <p:cNvSpPr>
            <a:spLocks noGrp="1"/>
          </p:cNvSpPr>
          <p:nvPr>
            <p:ph idx="1"/>
          </p:nvPr>
        </p:nvSpPr>
        <p:spPr/>
        <p:txBody>
          <a:bodyPr/>
          <a:lstStyle/>
          <a:p>
            <a:r>
              <a:rPr lang="en-US" dirty="0"/>
              <a:t>Stop error or </a:t>
            </a:r>
            <a:r>
              <a:rPr lang="en-US" dirty="0">
                <a:solidFill>
                  <a:srgbClr val="C00000"/>
                </a:solidFill>
              </a:rPr>
              <a:t>Blue Screen of Death (BSoD)</a:t>
            </a:r>
          </a:p>
          <a:p>
            <a:r>
              <a:rPr lang="en-US" dirty="0"/>
              <a:t>A Windows BSoD tells you the name of the file that caused the problem and usually suggests a recommended action.</a:t>
            </a:r>
          </a:p>
          <a:p>
            <a:r>
              <a:rPr lang="en-US" dirty="0"/>
              <a:t>BSoD problems due to device drivers almost always occur immediately after you’ve installed a new device and rebooted.</a:t>
            </a:r>
          </a:p>
          <a:p>
            <a:pPr lvl="1"/>
            <a:r>
              <a:rPr lang="en-US" dirty="0">
                <a:cs typeface="MS Gothic" pitchFamily="49" charset="-128"/>
              </a:rPr>
              <a:t>Take out the device and reboot.</a:t>
            </a:r>
          </a:p>
          <a:p>
            <a:pPr lvl="1"/>
            <a:r>
              <a:rPr lang="en-US" dirty="0">
                <a:cs typeface="MS Gothic" pitchFamily="49" charset="-128"/>
              </a:rPr>
              <a:t>If this fixes the problem, look for updated drivers at the manufacturer’s web site.</a:t>
            </a:r>
            <a:endParaRPr lang="en-US"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a:xfrm>
            <a:off x="2057400" y="52388"/>
            <a:ext cx="7086600" cy="1006475"/>
          </a:xfrm>
        </p:spPr>
        <p:txBody>
          <a:bodyPr/>
          <a:lstStyle/>
          <a:p>
            <a:r>
              <a:rPr lang="en-US" dirty="0"/>
              <a:t>Device Drivers (</a:t>
            </a:r>
            <a:r>
              <a:rPr lang="en-US" i="1" dirty="0"/>
              <a:t>continued</a:t>
            </a:r>
            <a:r>
              <a:rPr lang="en-US" dirty="0"/>
              <a:t>)</a:t>
            </a:r>
            <a:endParaRPr lang="en-US" i="1" dirty="0"/>
          </a:p>
        </p:txBody>
      </p:sp>
      <p:sp>
        <p:nvSpPr>
          <p:cNvPr id="48131" name="TextBox 4"/>
          <p:cNvSpPr txBox="1">
            <a:spLocks noChangeArrowheads="1"/>
          </p:cNvSpPr>
          <p:nvPr/>
        </p:nvSpPr>
        <p:spPr bwMode="auto">
          <a:xfrm>
            <a:off x="2651323" y="5209426"/>
            <a:ext cx="3841354" cy="353174"/>
          </a:xfrm>
          <a:prstGeom prst="rect">
            <a:avLst/>
          </a:prstGeom>
          <a:noFill/>
          <a:ln w="9525">
            <a:noFill/>
            <a:miter lim="800000"/>
            <a:headEnd/>
            <a:tailEnd/>
          </a:ln>
        </p:spPr>
        <p:txBody>
          <a:bodyPr wrap="none">
            <a:prstTxWarp prst="textNoShape">
              <a:avLst/>
            </a:prstTxWarp>
            <a:spAutoFit/>
          </a:bodyPr>
          <a:lstStyle/>
          <a:p>
            <a:pPr algn="ctr"/>
            <a:r>
              <a:rPr lang="en-US" dirty="0">
                <a:solidFill>
                  <a:schemeClr val="tx1"/>
                </a:solidFill>
              </a:rPr>
              <a:t>Figure 17.25  BSoD in Windows 8.1</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481943" y="1861457"/>
            <a:ext cx="4180114" cy="3135086"/>
          </a:xfrm>
          <a:prstGeom prst="rect">
            <a:avLst/>
          </a:prstGeom>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a:xfrm>
            <a:off x="2057400" y="52388"/>
            <a:ext cx="7086600" cy="1006475"/>
          </a:xfrm>
        </p:spPr>
        <p:txBody>
          <a:bodyPr/>
          <a:lstStyle/>
          <a:p>
            <a:r>
              <a:rPr lang="en-US" dirty="0">
                <a:cs typeface="MS Gothic" pitchFamily="49" charset="-128"/>
              </a:rPr>
              <a:t>Device Drivers </a:t>
            </a:r>
            <a:r>
              <a:rPr lang="en-US" dirty="0"/>
              <a:t>(</a:t>
            </a:r>
            <a:r>
              <a:rPr lang="en-US" i="1" dirty="0"/>
              <a:t>continued</a:t>
            </a:r>
            <a:r>
              <a:rPr lang="en-US" dirty="0"/>
              <a:t>)</a:t>
            </a:r>
            <a:endParaRPr lang="en-US" i="1" dirty="0">
              <a:cs typeface="MS Gothic" pitchFamily="49" charset="-128"/>
            </a:endParaRPr>
          </a:p>
        </p:txBody>
      </p:sp>
      <p:sp>
        <p:nvSpPr>
          <p:cNvPr id="49155" name="Content Placeholder 2"/>
          <p:cNvSpPr>
            <a:spLocks noGrp="1"/>
          </p:cNvSpPr>
          <p:nvPr>
            <p:ph idx="1"/>
          </p:nvPr>
        </p:nvSpPr>
        <p:spPr/>
        <p:txBody>
          <a:bodyPr/>
          <a:lstStyle/>
          <a:p>
            <a:r>
              <a:rPr lang="en-US" dirty="0">
                <a:cs typeface="MS Gothic" pitchFamily="49" charset="-128"/>
              </a:rPr>
              <a:t>The second indication of a device problem that shows up during startup is a freeze-up: the Windows startup screen just stays there and you never get a chance to log on. </a:t>
            </a:r>
          </a:p>
          <a:p>
            <a:pPr lvl="1"/>
            <a:r>
              <a:rPr lang="en-US" dirty="0">
                <a:cs typeface="MS Gothic" pitchFamily="49" charset="-128"/>
              </a:rPr>
              <a:t>If this happens, try one of the Advanced Startup Options.</a:t>
            </a:r>
          </a:p>
          <a:p>
            <a:r>
              <a:rPr lang="en-US" dirty="0">
                <a:cs typeface="MS Gothic" pitchFamily="49" charset="-128"/>
              </a:rPr>
              <a:t>In Linux, drivers can trip up causing a </a:t>
            </a:r>
            <a:r>
              <a:rPr lang="en-US" dirty="0">
                <a:solidFill>
                  <a:srgbClr val="C00000"/>
                </a:solidFill>
                <a:cs typeface="MS Gothic" pitchFamily="49" charset="-128"/>
              </a:rPr>
              <a:t>kernel panic</a:t>
            </a:r>
            <a:r>
              <a:rPr lang="en-US" dirty="0">
                <a:cs typeface="MS Gothic" pitchFamily="49" charset="-128"/>
              </a:rPr>
              <a:t>.</a:t>
            </a:r>
          </a:p>
          <a:p>
            <a:pPr lvl="1"/>
            <a:r>
              <a:rPr lang="en-US" dirty="0">
                <a:cs typeface="MS Gothic" pitchFamily="49" charset="-128"/>
              </a:rPr>
              <a:t>Go to the manufacturer’s Web site and find updated drivers or kernel modules.</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p:txBody>
          <a:bodyPr/>
          <a:lstStyle/>
          <a:p>
            <a:r>
              <a:rPr lang="en-US" dirty="0"/>
              <a:t>Registry</a:t>
            </a:r>
          </a:p>
        </p:txBody>
      </p:sp>
      <p:sp>
        <p:nvSpPr>
          <p:cNvPr id="50179" name="Content Placeholder 2"/>
          <p:cNvSpPr>
            <a:spLocks noGrp="1"/>
          </p:cNvSpPr>
          <p:nvPr>
            <p:ph idx="1"/>
          </p:nvPr>
        </p:nvSpPr>
        <p:spPr/>
        <p:txBody>
          <a:bodyPr/>
          <a:lstStyle/>
          <a:p>
            <a:r>
              <a:rPr lang="en-US" dirty="0"/>
              <a:t>The Registry files load every time the computer boots.</a:t>
            </a:r>
          </a:p>
          <a:p>
            <a:r>
              <a:rPr lang="en-US" dirty="0"/>
              <a:t>If Windows attempts to load a bad Registry, these errors may show up as:</a:t>
            </a:r>
          </a:p>
          <a:p>
            <a:pPr lvl="1"/>
            <a:r>
              <a:rPr lang="en-US" dirty="0"/>
              <a:t>BSoD that says “Registry File Failure”</a:t>
            </a:r>
          </a:p>
          <a:p>
            <a:pPr lvl="1"/>
            <a:r>
              <a:rPr lang="en-US" dirty="0"/>
              <a:t>Text error that says “Windows could not start”</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a:xfrm>
            <a:off x="2057400" y="52388"/>
            <a:ext cx="7086600" cy="1006475"/>
          </a:xfrm>
        </p:spPr>
        <p:txBody>
          <a:bodyPr/>
          <a:lstStyle/>
          <a:p>
            <a:r>
              <a:rPr lang="en-US" dirty="0">
                <a:cs typeface="MS Gothic" pitchFamily="49" charset="-128"/>
              </a:rPr>
              <a:t>Registry </a:t>
            </a:r>
            <a:r>
              <a:rPr lang="en-US" dirty="0"/>
              <a:t>(</a:t>
            </a:r>
            <a:r>
              <a:rPr lang="en-US" i="1" dirty="0"/>
              <a:t>continued</a:t>
            </a:r>
            <a:r>
              <a:rPr lang="en-US" dirty="0"/>
              <a:t>)</a:t>
            </a:r>
            <a:endParaRPr lang="en-US" i="1" dirty="0">
              <a:cs typeface="MS Gothic" pitchFamily="49" charset="-128"/>
            </a:endParaRPr>
          </a:p>
        </p:txBody>
      </p:sp>
      <p:sp>
        <p:nvSpPr>
          <p:cNvPr id="53251" name="Content Placeholder 2"/>
          <p:cNvSpPr>
            <a:spLocks noGrp="1"/>
          </p:cNvSpPr>
          <p:nvPr>
            <p:ph idx="1"/>
          </p:nvPr>
        </p:nvSpPr>
        <p:spPr/>
        <p:txBody>
          <a:bodyPr/>
          <a:lstStyle/>
          <a:p>
            <a:r>
              <a:rPr lang="en-US" dirty="0">
                <a:cs typeface="MS Gothic" pitchFamily="49" charset="-128"/>
              </a:rPr>
              <a:t>Replacing the Registry</a:t>
            </a:r>
          </a:p>
          <a:p>
            <a:pPr lvl="1"/>
            <a:r>
              <a:rPr lang="en-US" dirty="0">
                <a:cs typeface="MS Gothic" pitchFamily="49" charset="-128"/>
              </a:rPr>
              <a:t>Windows keeps a regular backup of the Registry handy in case you need to overwrite a corrupted Registry. </a:t>
            </a:r>
          </a:p>
          <a:p>
            <a:pPr lvl="2"/>
            <a:r>
              <a:rPr lang="en-US" dirty="0">
                <a:cs typeface="MS Gothic" pitchFamily="49" charset="-128"/>
              </a:rPr>
              <a:t>By default, the task runs every 10 days, so that’s as far back as you would lose if you replaced the current Registry with the automatically backed-up files.</a:t>
            </a:r>
          </a:p>
          <a:p>
            <a:pPr lvl="1"/>
            <a:r>
              <a:rPr lang="en-US" dirty="0">
                <a:cs typeface="MS Gothic" pitchFamily="49" charset="-128"/>
              </a:rPr>
              <a:t>You can find the backed-up Registry files in \Windows\System32\config\RegBack</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p:txBody>
          <a:bodyPr/>
          <a:lstStyle/>
          <a:p>
            <a:r>
              <a:rPr lang="en-US" dirty="0"/>
              <a:t>Registry (</a:t>
            </a:r>
            <a:r>
              <a:rPr lang="en-US" i="1" dirty="0"/>
              <a:t>continued</a:t>
            </a:r>
            <a:r>
              <a:rPr lang="en-US" dirty="0"/>
              <a:t>)</a:t>
            </a:r>
            <a:endParaRPr lang="en-US" i="1" dirty="0"/>
          </a:p>
        </p:txBody>
      </p:sp>
      <p:sp>
        <p:nvSpPr>
          <p:cNvPr id="55299" name="TextBox 4"/>
          <p:cNvSpPr txBox="1">
            <a:spLocks noChangeArrowheads="1"/>
          </p:cNvSpPr>
          <p:nvPr/>
        </p:nvSpPr>
        <p:spPr bwMode="auto">
          <a:xfrm>
            <a:off x="767112" y="4648200"/>
            <a:ext cx="7609776" cy="353174"/>
          </a:xfrm>
          <a:prstGeom prst="rect">
            <a:avLst/>
          </a:prstGeom>
          <a:noFill/>
          <a:ln w="9525">
            <a:noFill/>
            <a:miter lim="800000"/>
            <a:headEnd/>
            <a:tailEnd/>
          </a:ln>
        </p:spPr>
        <p:txBody>
          <a:bodyPr wrap="none">
            <a:prstTxWarp prst="textNoShape">
              <a:avLst/>
            </a:prstTxWarp>
            <a:spAutoFit/>
          </a:bodyPr>
          <a:lstStyle/>
          <a:p>
            <a:pPr algn="ctr"/>
            <a:r>
              <a:rPr lang="en-US" dirty="0">
                <a:solidFill>
                  <a:schemeClr val="tx1"/>
                </a:solidFill>
              </a:rPr>
              <a:t>Figure 17.26  The backed-up Registry files located in the RegBack folder</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01333" y="2421466"/>
            <a:ext cx="4741333" cy="2015067"/>
          </a:xfrm>
          <a:prstGeom prst="rect">
            <a:avLst/>
          </a:prstGeom>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p:cNvSpPr>
          <p:nvPr>
            <p:ph type="title"/>
          </p:nvPr>
        </p:nvSpPr>
        <p:spPr/>
        <p:txBody>
          <a:bodyPr/>
          <a:lstStyle/>
          <a:p>
            <a:r>
              <a:rPr lang="en-US" dirty="0"/>
              <a:t>Registry (</a:t>
            </a:r>
            <a:r>
              <a:rPr lang="en-US" i="1" dirty="0"/>
              <a:t>continued</a:t>
            </a:r>
            <a:r>
              <a:rPr lang="en-US" dirty="0"/>
              <a:t>)</a:t>
            </a:r>
          </a:p>
        </p:txBody>
      </p:sp>
      <p:sp>
        <p:nvSpPr>
          <p:cNvPr id="54275" name="Content Placeholder 2"/>
          <p:cNvSpPr>
            <a:spLocks noGrp="1"/>
          </p:cNvSpPr>
          <p:nvPr>
            <p:ph idx="1"/>
          </p:nvPr>
        </p:nvSpPr>
        <p:spPr/>
        <p:txBody>
          <a:bodyPr/>
          <a:lstStyle/>
          <a:p>
            <a:r>
              <a:rPr lang="en-US" dirty="0"/>
              <a:t>To replace the Registry, boot to the Windows DVD to access Windows RE and get to the Command Prompt shell.</a:t>
            </a:r>
          </a:p>
          <a:p>
            <a:r>
              <a:rPr lang="en-US" dirty="0"/>
              <a:t>Run the reg command to get to a reg prompt. </a:t>
            </a:r>
          </a:p>
          <a:p>
            <a:r>
              <a:rPr lang="en-US" dirty="0"/>
              <a:t>From there, you have numerous commands to deal with the Registry.</a:t>
            </a:r>
          </a:p>
          <a:p>
            <a:pPr lvl="1"/>
            <a:r>
              <a:rPr lang="en-US" dirty="0"/>
              <a:t>The simplest is probably the copy command.</a:t>
            </a:r>
          </a:p>
          <a:p>
            <a:r>
              <a:rPr lang="en-US" dirty="0"/>
              <a:t>Copy the files to the location of the main Registry files—up one level in the tree under the \config folder.</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p:cNvSpPr>
            <a:spLocks noGrp="1"/>
          </p:cNvSpPr>
          <p:nvPr>
            <p:ph type="title"/>
          </p:nvPr>
        </p:nvSpPr>
        <p:spPr>
          <a:xfrm>
            <a:off x="2057400" y="52388"/>
            <a:ext cx="7086600" cy="1006475"/>
          </a:xfrm>
        </p:spPr>
        <p:txBody>
          <a:bodyPr/>
          <a:lstStyle/>
          <a:p>
            <a:r>
              <a:rPr lang="en-US" dirty="0">
                <a:cs typeface="MS Gothic" pitchFamily="49" charset="-128"/>
              </a:rPr>
              <a:t>Advanced Startup Options</a:t>
            </a:r>
          </a:p>
        </p:txBody>
      </p:sp>
      <p:sp>
        <p:nvSpPr>
          <p:cNvPr id="56323" name="Content Placeholder 2"/>
          <p:cNvSpPr>
            <a:spLocks noGrp="1"/>
          </p:cNvSpPr>
          <p:nvPr>
            <p:ph idx="1"/>
          </p:nvPr>
        </p:nvSpPr>
        <p:spPr/>
        <p:txBody>
          <a:bodyPr/>
          <a:lstStyle/>
          <a:p>
            <a:r>
              <a:rPr lang="en-US" dirty="0">
                <a:cs typeface="MS Gothic" pitchFamily="49" charset="-128"/>
              </a:rPr>
              <a:t>If Windows fails to </a:t>
            </a:r>
            <a:r>
              <a:rPr lang="en-US" dirty="0">
                <a:solidFill>
                  <a:srgbClr val="C00000"/>
                </a:solidFill>
                <a:cs typeface="MS Gothic" pitchFamily="49" charset="-128"/>
              </a:rPr>
              <a:t>start up, use the Windows Advanced Startup Options</a:t>
            </a:r>
            <a:r>
              <a:rPr lang="en-US" dirty="0">
                <a:solidFill>
                  <a:srgbClr val="800000"/>
                </a:solidFill>
                <a:cs typeface="MS Gothic" pitchFamily="49" charset="-128"/>
              </a:rPr>
              <a:t> </a:t>
            </a:r>
            <a:r>
              <a:rPr lang="en-US" dirty="0">
                <a:cs typeface="MS Gothic" pitchFamily="49" charset="-128"/>
              </a:rPr>
              <a:t>menu to discover the cause.</a:t>
            </a:r>
          </a:p>
          <a:p>
            <a:pPr lvl="1"/>
            <a:r>
              <a:rPr lang="en-US" dirty="0">
                <a:cs typeface="MS Gothic" pitchFamily="49" charset="-128"/>
              </a:rPr>
              <a:t>To get to this menu, restart the computer and press F8 after the POST messages but before the Windows logo screen appears.</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p:cNvSpPr>
            <a:spLocks noGrp="1"/>
          </p:cNvSpPr>
          <p:nvPr>
            <p:ph type="title"/>
          </p:nvPr>
        </p:nvSpPr>
        <p:spPr/>
        <p:txBody>
          <a:bodyPr/>
          <a:lstStyle/>
          <a:p>
            <a:r>
              <a:rPr lang="en-US" dirty="0"/>
              <a:t>Advanced Startup Options (</a:t>
            </a:r>
            <a:r>
              <a:rPr lang="en-US" i="1" dirty="0"/>
              <a:t>continued</a:t>
            </a:r>
            <a:r>
              <a:rPr lang="en-US" dirty="0"/>
              <a:t>)</a:t>
            </a:r>
          </a:p>
        </p:txBody>
      </p:sp>
      <p:sp>
        <p:nvSpPr>
          <p:cNvPr id="57347" name="Content Placeholder 2"/>
          <p:cNvSpPr>
            <a:spLocks noGrp="1"/>
          </p:cNvSpPr>
          <p:nvPr>
            <p:ph idx="1"/>
          </p:nvPr>
        </p:nvSpPr>
        <p:spPr/>
        <p:txBody>
          <a:bodyPr/>
          <a:lstStyle/>
          <a:p>
            <a:r>
              <a:rPr lang="en-US" dirty="0"/>
              <a:t>Safe Mode (all versions)</a:t>
            </a:r>
          </a:p>
          <a:p>
            <a:pPr lvl="1"/>
            <a:r>
              <a:rPr lang="en-US" dirty="0"/>
              <a:t>Starts up Windows but loads only very basic, non–vendor-specific drivers for the mouse, 800 x 600 (Vista/7) or 1024 x 768 (8/8.1) resolution monitor, keyboard, mass storage, and system services.</a:t>
            </a:r>
          </a:p>
          <a:p>
            <a:pPr lvl="1"/>
            <a:r>
              <a:rPr lang="en-US" dirty="0"/>
              <a:t>Once in Safe mode, you can use Device Manager to enable or disable devices.</a:t>
            </a:r>
          </a:p>
          <a:p>
            <a:pPr lvl="1"/>
            <a:r>
              <a:rPr lang="en-US" dirty="0"/>
              <a:t>There is no safety or repair feature in any version of Windows that makes the OS boot to Safe mode automatically—this has to be configured in msconfig.</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US" dirty="0"/>
              <a:t>Failure to Boot: Windows XP </a:t>
            </a:r>
            <a:br>
              <a:rPr lang="en-US" dirty="0"/>
            </a:br>
            <a:r>
              <a:rPr lang="en-US" dirty="0"/>
              <a:t>(A CompTIA Retro Moment)</a:t>
            </a:r>
          </a:p>
        </p:txBody>
      </p:sp>
      <p:sp>
        <p:nvSpPr>
          <p:cNvPr id="7171" name="Content Placeholder 2"/>
          <p:cNvSpPr>
            <a:spLocks noGrp="1"/>
          </p:cNvSpPr>
          <p:nvPr>
            <p:ph idx="1"/>
          </p:nvPr>
        </p:nvSpPr>
        <p:spPr/>
        <p:txBody>
          <a:bodyPr/>
          <a:lstStyle/>
          <a:p>
            <a:r>
              <a:rPr lang="en-US" dirty="0"/>
              <a:t>This failure occurs in the moments between the time POST ends and the Loading Windows screen appears.</a:t>
            </a:r>
          </a:p>
          <a:p>
            <a:r>
              <a:rPr lang="en-US" dirty="0"/>
              <a:t>For Windows XP to start loading the main operating system:</a:t>
            </a:r>
          </a:p>
          <a:p>
            <a:pPr lvl="1"/>
            <a:r>
              <a:rPr lang="en-US" dirty="0"/>
              <a:t>The critical system files ntldr, ntdetect.com, and boot.ini must reside in the root directory of the C: drive.</a:t>
            </a:r>
          </a:p>
          <a:p>
            <a:pPr lvl="1"/>
            <a:r>
              <a:rPr lang="en-US" dirty="0"/>
              <a:t>The boot.ini file must point to the Windows boot files.</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p:cNvSpPr>
            <a:spLocks noGrp="1"/>
          </p:cNvSpPr>
          <p:nvPr>
            <p:ph type="title"/>
          </p:nvPr>
        </p:nvSpPr>
        <p:spPr/>
        <p:txBody>
          <a:bodyPr/>
          <a:lstStyle/>
          <a:p>
            <a:r>
              <a:rPr lang="en-US" dirty="0"/>
              <a:t>Advanced Startup Options (</a:t>
            </a:r>
            <a:r>
              <a:rPr lang="en-US" i="1" dirty="0"/>
              <a:t>continued</a:t>
            </a:r>
            <a:r>
              <a:rPr lang="en-US" dirty="0"/>
              <a:t>)</a:t>
            </a:r>
            <a:endParaRPr lang="en-US" i="1" dirty="0"/>
          </a:p>
        </p:txBody>
      </p:sp>
      <p:sp>
        <p:nvSpPr>
          <p:cNvPr id="58371" name="TextBox 4"/>
          <p:cNvSpPr txBox="1">
            <a:spLocks noChangeArrowheads="1"/>
          </p:cNvSpPr>
          <p:nvPr/>
        </p:nvSpPr>
        <p:spPr bwMode="auto">
          <a:xfrm>
            <a:off x="3210089" y="5410200"/>
            <a:ext cx="2723823" cy="349968"/>
          </a:xfrm>
          <a:prstGeom prst="rect">
            <a:avLst/>
          </a:prstGeom>
          <a:noFill/>
          <a:ln w="9525">
            <a:noFill/>
            <a:miter lim="800000"/>
            <a:headEnd/>
            <a:tailEnd/>
          </a:ln>
        </p:spPr>
        <p:txBody>
          <a:bodyPr wrap="none">
            <a:prstTxWarp prst="textNoShape">
              <a:avLst/>
            </a:prstTxWarp>
            <a:spAutoFit/>
          </a:bodyPr>
          <a:lstStyle/>
          <a:p>
            <a:pPr algn="ctr"/>
            <a:r>
              <a:rPr lang="en-US" dirty="0">
                <a:solidFill>
                  <a:schemeClr val="tx1"/>
                </a:solidFill>
              </a:rPr>
              <a:t>Figure 17.27  Safe Mode</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07491" y="1655618"/>
            <a:ext cx="4729018" cy="3546764"/>
          </a:xfrm>
          <a:prstGeom prst="rect">
            <a:avLst/>
          </a:prstGeom>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cs typeface="MS Gothic" pitchFamily="49" charset="-128"/>
              </a:rPr>
              <a:t>Advanced Startup Options </a:t>
            </a:r>
            <a:r>
              <a:rPr lang="en-US" dirty="0"/>
              <a:t>(</a:t>
            </a:r>
            <a:r>
              <a:rPr lang="en-US" i="1" dirty="0"/>
              <a:t>continued</a:t>
            </a:r>
            <a:r>
              <a:rPr lang="en-US" dirty="0"/>
              <a:t>)</a:t>
            </a:r>
          </a:p>
        </p:txBody>
      </p:sp>
      <p:sp>
        <p:nvSpPr>
          <p:cNvPr id="3" name="Content Placeholder 2"/>
          <p:cNvSpPr>
            <a:spLocks noGrp="1"/>
          </p:cNvSpPr>
          <p:nvPr>
            <p:ph idx="1"/>
          </p:nvPr>
        </p:nvSpPr>
        <p:spPr/>
        <p:txBody>
          <a:bodyPr/>
          <a:lstStyle/>
          <a:p>
            <a:r>
              <a:rPr lang="en-US" dirty="0">
                <a:cs typeface="MS Gothic" pitchFamily="49" charset="-128"/>
              </a:rPr>
              <a:t>Safe Mode with Networking</a:t>
            </a:r>
          </a:p>
          <a:p>
            <a:pPr lvl="1"/>
            <a:r>
              <a:rPr lang="en-US" dirty="0">
                <a:cs typeface="MS Gothic" pitchFamily="49" charset="-128"/>
              </a:rPr>
              <a:t>Identical to Safe mode except that you get network support</a:t>
            </a:r>
          </a:p>
          <a:p>
            <a:r>
              <a:rPr lang="en-US" dirty="0">
                <a:cs typeface="MS Gothic" pitchFamily="49" charset="-128"/>
              </a:rPr>
              <a:t>Safe Mode with Command Prompt </a:t>
            </a:r>
          </a:p>
          <a:p>
            <a:pPr lvl="1"/>
            <a:r>
              <a:rPr lang="en-US" dirty="0">
                <a:cs typeface="MS Gothic" pitchFamily="49" charset="-128"/>
              </a:rPr>
              <a:t>Loads a command prompt (cmd.exe) as the shell to the operating system after you log on</a:t>
            </a:r>
          </a:p>
          <a:p>
            <a:pPr lvl="2"/>
            <a:r>
              <a:rPr lang="en-US" dirty="0">
                <a:cs typeface="MS Gothic" pitchFamily="49" charset="-128"/>
              </a:rPr>
              <a:t>This is a handy option to remember if the desktop does not display at all.</a:t>
            </a:r>
          </a:p>
        </p:txBody>
      </p:sp>
    </p:spTree>
    <p:extLst>
      <p:ext uri="{BB962C8B-B14F-4D97-AF65-F5344CB8AC3E}">
        <p14:creationId xmlns:p14="http://schemas.microsoft.com/office/powerpoint/2010/main" val="119434683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p:cNvSpPr>
            <a:spLocks noGrp="1"/>
          </p:cNvSpPr>
          <p:nvPr>
            <p:ph type="title"/>
          </p:nvPr>
        </p:nvSpPr>
        <p:spPr/>
        <p:txBody>
          <a:bodyPr/>
          <a:lstStyle/>
          <a:p>
            <a:r>
              <a:rPr lang="en-US" dirty="0"/>
              <a:t>Advanced Startup Options (</a:t>
            </a:r>
            <a:r>
              <a:rPr lang="en-US" i="1" dirty="0"/>
              <a:t>continued</a:t>
            </a:r>
            <a:r>
              <a:rPr lang="en-US" dirty="0"/>
              <a:t>)</a:t>
            </a:r>
            <a:endParaRPr lang="en-US" i="1" dirty="0"/>
          </a:p>
        </p:txBody>
      </p:sp>
      <p:sp>
        <p:nvSpPr>
          <p:cNvPr id="62467" name="Content Placeholder 2"/>
          <p:cNvSpPr>
            <a:spLocks noGrp="1"/>
          </p:cNvSpPr>
          <p:nvPr>
            <p:ph idx="1"/>
          </p:nvPr>
        </p:nvSpPr>
        <p:spPr/>
        <p:txBody>
          <a:bodyPr/>
          <a:lstStyle/>
          <a:p>
            <a:r>
              <a:rPr lang="en-US" dirty="0"/>
              <a:t>Enable Boot Logging </a:t>
            </a:r>
          </a:p>
          <a:p>
            <a:pPr lvl="1"/>
            <a:r>
              <a:rPr lang="en-US" dirty="0"/>
              <a:t>Starts Windows normally and creates a log file of the drivers as they load into memory.</a:t>
            </a:r>
          </a:p>
          <a:p>
            <a:pPr lvl="2"/>
            <a:r>
              <a:rPr lang="en-US" dirty="0"/>
              <a:t>The file is named Ntbtlog.txt and is saved in the %SystemRoot% folder.</a:t>
            </a:r>
          </a:p>
          <a:p>
            <a:r>
              <a:rPr lang="en-US" dirty="0"/>
              <a:t>Enable Low-Resolution Mode </a:t>
            </a:r>
          </a:p>
          <a:p>
            <a:pPr lvl="1"/>
            <a:r>
              <a:rPr lang="en-US" dirty="0"/>
              <a:t>Starts Windows normally but loads only a default VGA driver.</a:t>
            </a:r>
          </a:p>
          <a:p>
            <a:pPr lvl="2"/>
            <a:r>
              <a:rPr lang="en-US" dirty="0"/>
              <a:t>If this mode works, it may mean you have a bad driver, or it may mean you are using the correct video driver but it is configured incorrectly.</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1"/>
          <p:cNvSpPr>
            <a:spLocks noGrp="1"/>
          </p:cNvSpPr>
          <p:nvPr>
            <p:ph type="title"/>
          </p:nvPr>
        </p:nvSpPr>
        <p:spPr/>
        <p:txBody>
          <a:bodyPr/>
          <a:lstStyle/>
          <a:p>
            <a:r>
              <a:rPr lang="en-US" dirty="0"/>
              <a:t>Advanced Startup Options (</a:t>
            </a:r>
            <a:r>
              <a:rPr lang="en-US" i="1" dirty="0"/>
              <a:t>continued</a:t>
            </a:r>
            <a:r>
              <a:rPr lang="en-US" dirty="0"/>
              <a:t>)</a:t>
            </a:r>
            <a:endParaRPr lang="en-US" i="1" dirty="0"/>
          </a:p>
        </p:txBody>
      </p:sp>
      <p:sp>
        <p:nvSpPr>
          <p:cNvPr id="63491" name="Content Placeholder 2"/>
          <p:cNvSpPr>
            <a:spLocks noGrp="1"/>
          </p:cNvSpPr>
          <p:nvPr>
            <p:ph idx="1"/>
          </p:nvPr>
        </p:nvSpPr>
        <p:spPr/>
        <p:txBody>
          <a:bodyPr/>
          <a:lstStyle/>
          <a:p>
            <a:r>
              <a:rPr lang="en-US" dirty="0">
                <a:solidFill>
                  <a:srgbClr val="C00000"/>
                </a:solidFill>
              </a:rPr>
              <a:t>Last Known Good Configuration</a:t>
            </a:r>
            <a:r>
              <a:rPr lang="en-US" dirty="0"/>
              <a:t> </a:t>
            </a:r>
          </a:p>
          <a:p>
            <a:pPr lvl="1"/>
            <a:r>
              <a:rPr lang="en-US" dirty="0"/>
              <a:t>Use this when Windows’ startup fails immediately after installing a new driver but before you have logged on again.</a:t>
            </a:r>
          </a:p>
          <a:p>
            <a:pPr lvl="2"/>
            <a:r>
              <a:rPr lang="en-US" dirty="0"/>
              <a:t>Applies specifically to new device drivers that cause failures on reboot</a:t>
            </a:r>
          </a:p>
          <a:p>
            <a:r>
              <a:rPr lang="en-US" dirty="0"/>
              <a:t>Directory Services Restore Mode </a:t>
            </a:r>
          </a:p>
          <a:p>
            <a:pPr lvl="1"/>
            <a:r>
              <a:rPr lang="en-US" dirty="0"/>
              <a:t>Applies only to Active Directory domain controllers</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le 1"/>
          <p:cNvSpPr>
            <a:spLocks noGrp="1"/>
          </p:cNvSpPr>
          <p:nvPr>
            <p:ph type="title"/>
          </p:nvPr>
        </p:nvSpPr>
        <p:spPr/>
        <p:txBody>
          <a:bodyPr/>
          <a:lstStyle/>
          <a:p>
            <a:r>
              <a:rPr lang="en-US" dirty="0"/>
              <a:t>Advanced Startup Options (</a:t>
            </a:r>
            <a:r>
              <a:rPr lang="en-US" i="1" dirty="0"/>
              <a:t>continued</a:t>
            </a:r>
            <a:r>
              <a:rPr lang="en-US" dirty="0"/>
              <a:t>)</a:t>
            </a:r>
            <a:endParaRPr lang="en-US" i="1" dirty="0"/>
          </a:p>
        </p:txBody>
      </p:sp>
      <p:sp>
        <p:nvSpPr>
          <p:cNvPr id="64515" name="Content Placeholder 2"/>
          <p:cNvSpPr>
            <a:spLocks noGrp="1"/>
          </p:cNvSpPr>
          <p:nvPr>
            <p:ph idx="1"/>
          </p:nvPr>
        </p:nvSpPr>
        <p:spPr/>
        <p:txBody>
          <a:bodyPr/>
          <a:lstStyle/>
          <a:p>
            <a:r>
              <a:rPr lang="en-US" dirty="0"/>
              <a:t>Debugging Mode (all versions)</a:t>
            </a:r>
          </a:p>
          <a:p>
            <a:pPr lvl="1"/>
            <a:r>
              <a:rPr lang="en-US" dirty="0"/>
              <a:t>Starts Windows in kernel debug mode</a:t>
            </a:r>
          </a:p>
          <a:p>
            <a:r>
              <a:rPr lang="en-US" dirty="0"/>
              <a:t>Disable Automatic Restart on System Failure </a:t>
            </a:r>
          </a:p>
          <a:p>
            <a:pPr lvl="1"/>
            <a:r>
              <a:rPr lang="en-US" dirty="0"/>
              <a:t>Stops the computer from rebooting on Stop errors and gives you the opportunity to write down the error and find a fix</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
          <p:cNvSpPr>
            <a:spLocks noGrp="1"/>
          </p:cNvSpPr>
          <p:nvPr>
            <p:ph type="title"/>
          </p:nvPr>
        </p:nvSpPr>
        <p:spPr/>
        <p:txBody>
          <a:bodyPr/>
          <a:lstStyle/>
          <a:p>
            <a:r>
              <a:rPr lang="en-US" dirty="0"/>
              <a:t>Advanced Startup Options (</a:t>
            </a:r>
            <a:r>
              <a:rPr lang="en-US" i="1" dirty="0"/>
              <a:t>continued</a:t>
            </a:r>
            <a:r>
              <a:rPr lang="en-US" dirty="0"/>
              <a:t>)</a:t>
            </a:r>
            <a:endParaRPr lang="en-US" i="1" dirty="0"/>
          </a:p>
        </p:txBody>
      </p:sp>
      <p:sp>
        <p:nvSpPr>
          <p:cNvPr id="65539" name="Content Placeholder 2"/>
          <p:cNvSpPr>
            <a:spLocks noGrp="1"/>
          </p:cNvSpPr>
          <p:nvPr>
            <p:ph idx="1"/>
          </p:nvPr>
        </p:nvSpPr>
        <p:spPr/>
        <p:txBody>
          <a:bodyPr/>
          <a:lstStyle/>
          <a:p>
            <a:r>
              <a:rPr lang="en-US" dirty="0"/>
              <a:t>Disable Driver Signature Enforcement </a:t>
            </a:r>
          </a:p>
          <a:p>
            <a:pPr lvl="1"/>
            <a:r>
              <a:rPr lang="en-US" dirty="0"/>
              <a:t>If you are using an older driver to connect to your hard drive controller or some other low-level feature, you must use this option to get Windows to load the driver.</a:t>
            </a:r>
          </a:p>
          <a:p>
            <a:r>
              <a:rPr lang="en-US" dirty="0"/>
              <a:t>Start Windows Normally </a:t>
            </a:r>
          </a:p>
          <a:p>
            <a:pPr lvl="1"/>
            <a:r>
              <a:rPr lang="en-US" dirty="0"/>
              <a:t>This choice starts Windows normally, without rebooting.</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1"/>
          <p:cNvSpPr>
            <a:spLocks noGrp="1"/>
          </p:cNvSpPr>
          <p:nvPr>
            <p:ph type="title"/>
          </p:nvPr>
        </p:nvSpPr>
        <p:spPr/>
        <p:txBody>
          <a:bodyPr/>
          <a:lstStyle/>
          <a:p>
            <a:r>
              <a:rPr lang="en-US" dirty="0"/>
              <a:t>Advanced Startup Options (</a:t>
            </a:r>
            <a:r>
              <a:rPr lang="en-US" i="1" dirty="0"/>
              <a:t>continued</a:t>
            </a:r>
            <a:r>
              <a:rPr lang="en-US" dirty="0"/>
              <a:t>)</a:t>
            </a:r>
            <a:endParaRPr lang="en-US" i="1" dirty="0"/>
          </a:p>
        </p:txBody>
      </p:sp>
      <p:sp>
        <p:nvSpPr>
          <p:cNvPr id="66563" name="Content Placeholder 2"/>
          <p:cNvSpPr>
            <a:spLocks noGrp="1"/>
          </p:cNvSpPr>
          <p:nvPr>
            <p:ph idx="1"/>
          </p:nvPr>
        </p:nvSpPr>
        <p:spPr/>
        <p:txBody>
          <a:bodyPr/>
          <a:lstStyle/>
          <a:p>
            <a:r>
              <a:rPr lang="en-US" dirty="0"/>
              <a:t>Reboot </a:t>
            </a:r>
          </a:p>
          <a:p>
            <a:pPr lvl="1"/>
            <a:r>
              <a:rPr lang="en-US" dirty="0"/>
              <a:t>Performs a soft reboot of the computer.</a:t>
            </a:r>
          </a:p>
          <a:p>
            <a:r>
              <a:rPr lang="en-US" dirty="0"/>
              <a:t>Return to OS Choices Menu</a:t>
            </a:r>
          </a:p>
          <a:p>
            <a:pPr lvl="1"/>
            <a:r>
              <a:rPr lang="en-US" dirty="0"/>
              <a:t>Returns you to the OS Choices menu, from which you can select the operating system to load.</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p:cNvSpPr>
            <a:spLocks noGrp="1"/>
          </p:cNvSpPr>
          <p:nvPr>
            <p:ph type="title"/>
          </p:nvPr>
        </p:nvSpPr>
        <p:spPr/>
        <p:txBody>
          <a:bodyPr/>
          <a:lstStyle/>
          <a:p>
            <a:r>
              <a:rPr lang="en-US" dirty="0"/>
              <a:t>Troubleshooting Tools</a:t>
            </a:r>
          </a:p>
        </p:txBody>
      </p:sp>
      <p:sp>
        <p:nvSpPr>
          <p:cNvPr id="67587" name="Content Placeholder 2"/>
          <p:cNvSpPr>
            <a:spLocks noGrp="1"/>
          </p:cNvSpPr>
          <p:nvPr>
            <p:ph idx="1"/>
          </p:nvPr>
        </p:nvSpPr>
        <p:spPr/>
        <p:txBody>
          <a:bodyPr/>
          <a:lstStyle/>
          <a:p>
            <a:r>
              <a:rPr lang="en-US" dirty="0">
                <a:solidFill>
                  <a:srgbClr val="C00000"/>
                </a:solidFill>
              </a:rPr>
              <a:t>Event Viewer</a:t>
            </a:r>
            <a:r>
              <a:rPr lang="en-US" dirty="0"/>
              <a:t> </a:t>
            </a:r>
          </a:p>
          <a:p>
            <a:pPr lvl="1"/>
            <a:r>
              <a:rPr lang="en-US" dirty="0"/>
              <a:t>Event View is a powerful logging tool for troubleshooting and security.</a:t>
            </a:r>
          </a:p>
          <a:p>
            <a:pPr lvl="1"/>
            <a:r>
              <a:rPr lang="en-US" dirty="0"/>
              <a:t>When first opened, four main bars appear in the center pane: Overview, Summary of Administrative Events, Recently Viewed Nodes, and Log Summary.</a:t>
            </a:r>
          </a:p>
          <a:p>
            <a:pPr lvl="1"/>
            <a:r>
              <a:rPr lang="en-US" dirty="0"/>
              <a:t>Summary of Administrative Events breaks down events into different levels:</a:t>
            </a:r>
          </a:p>
          <a:p>
            <a:pPr lvl="2"/>
            <a:r>
              <a:rPr lang="en-US" dirty="0"/>
              <a:t>Critical, Error, Warning, Information, Audit Success, and Audit Failure</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cs typeface="MS Gothic" pitchFamily="49" charset="-128"/>
              </a:rPr>
              <a:t>Troubleshooting Tools </a:t>
            </a:r>
            <a:r>
              <a:rPr lang="en-US" dirty="0"/>
              <a:t>(</a:t>
            </a:r>
            <a:r>
              <a:rPr lang="en-US" i="1" dirty="0"/>
              <a:t>continued</a:t>
            </a:r>
            <a:r>
              <a:rPr lang="en-US" dirty="0"/>
              <a:t>)</a:t>
            </a:r>
          </a:p>
        </p:txBody>
      </p:sp>
      <p:pic>
        <p:nvPicPr>
          <p:cNvPr id="3" name="Content Placeholder 2"/>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1257300" y="1295400"/>
            <a:ext cx="6629400" cy="4556125"/>
          </a:xfrm>
          <a:prstGeom prst="rect">
            <a:avLst/>
          </a:prstGeom>
        </p:spPr>
      </p:pic>
      <p:sp>
        <p:nvSpPr>
          <p:cNvPr id="4" name="TextBox 4"/>
          <p:cNvSpPr txBox="1">
            <a:spLocks noChangeArrowheads="1"/>
          </p:cNvSpPr>
          <p:nvPr/>
        </p:nvSpPr>
        <p:spPr bwMode="auto">
          <a:xfrm>
            <a:off x="1735996" y="5971426"/>
            <a:ext cx="5672008" cy="353174"/>
          </a:xfrm>
          <a:prstGeom prst="rect">
            <a:avLst/>
          </a:prstGeom>
          <a:noFill/>
          <a:ln w="9525">
            <a:noFill/>
            <a:miter lim="800000"/>
            <a:headEnd/>
            <a:tailEnd/>
          </a:ln>
        </p:spPr>
        <p:txBody>
          <a:bodyPr wrap="none">
            <a:prstTxWarp prst="textNoShape">
              <a:avLst/>
            </a:prstTxWarp>
            <a:spAutoFit/>
          </a:bodyPr>
          <a:lstStyle/>
          <a:p>
            <a:pPr algn="ctr"/>
            <a:r>
              <a:rPr lang="en-US" dirty="0">
                <a:solidFill>
                  <a:schemeClr val="tx1"/>
                </a:solidFill>
              </a:rPr>
              <a:t>Figure 17.29  Windows 7 Event Viewer default screen</a:t>
            </a:r>
          </a:p>
        </p:txBody>
      </p:sp>
    </p:spTree>
    <p:extLst>
      <p:ext uri="{BB962C8B-B14F-4D97-AF65-F5344CB8AC3E}">
        <p14:creationId xmlns:p14="http://schemas.microsoft.com/office/powerpoint/2010/main" val="36342972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cs typeface="MS Gothic" pitchFamily="49" charset="-128"/>
              </a:rPr>
              <a:t>Troubleshooting Tools </a:t>
            </a:r>
            <a:r>
              <a:rPr lang="en-US" dirty="0"/>
              <a:t>(</a:t>
            </a:r>
            <a:r>
              <a:rPr lang="en-US" i="1" dirty="0"/>
              <a:t>continued</a:t>
            </a:r>
            <a:r>
              <a:rPr lang="en-US" dirty="0"/>
              <a:t>)</a:t>
            </a:r>
          </a:p>
        </p:txBody>
      </p:sp>
      <p:pic>
        <p:nvPicPr>
          <p:cNvPr id="3" name="Content Placeholder 3"/>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1202532" y="1295400"/>
            <a:ext cx="6738937" cy="4629150"/>
          </a:xfrm>
          <a:prstGeom prst="rect">
            <a:avLst/>
          </a:prstGeom>
        </p:spPr>
      </p:pic>
      <p:sp>
        <p:nvSpPr>
          <p:cNvPr id="4" name="TextBox 4"/>
          <p:cNvSpPr txBox="1">
            <a:spLocks noChangeArrowheads="1"/>
          </p:cNvSpPr>
          <p:nvPr/>
        </p:nvSpPr>
        <p:spPr bwMode="auto">
          <a:xfrm>
            <a:off x="2668286" y="6030163"/>
            <a:ext cx="3807428" cy="353174"/>
          </a:xfrm>
          <a:prstGeom prst="rect">
            <a:avLst/>
          </a:prstGeom>
          <a:noFill/>
          <a:ln w="9525">
            <a:noFill/>
            <a:miter lim="800000"/>
            <a:headEnd/>
            <a:tailEnd/>
          </a:ln>
        </p:spPr>
        <p:txBody>
          <a:bodyPr wrap="none">
            <a:prstTxWarp prst="textNoShape">
              <a:avLst/>
            </a:prstTxWarp>
            <a:spAutoFit/>
          </a:bodyPr>
          <a:lstStyle/>
          <a:p>
            <a:pPr algn="ctr"/>
            <a:r>
              <a:rPr lang="en-US" dirty="0">
                <a:solidFill>
                  <a:schemeClr val="tx1"/>
                </a:solidFill>
              </a:rPr>
              <a:t>Figure 17.30  Warning Events open</a:t>
            </a:r>
          </a:p>
        </p:txBody>
      </p:sp>
    </p:spTree>
    <p:extLst>
      <p:ext uri="{BB962C8B-B14F-4D97-AF65-F5344CB8AC3E}">
        <p14:creationId xmlns:p14="http://schemas.microsoft.com/office/powerpoint/2010/main" val="35287540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cs typeface="MS Gothic" pitchFamily="49" charset="-128"/>
              </a:rPr>
              <a:t>Failure to Boot: </a:t>
            </a:r>
            <a:r>
              <a:rPr lang="en-US" dirty="0"/>
              <a:t>Windows XP (</a:t>
            </a:r>
            <a:r>
              <a:rPr lang="en-US" i="1" dirty="0"/>
              <a:t>continued</a:t>
            </a:r>
            <a:r>
              <a:rPr lang="en-US" dirty="0"/>
              <a:t>)</a:t>
            </a:r>
          </a:p>
        </p:txBody>
      </p:sp>
      <p:sp>
        <p:nvSpPr>
          <p:cNvPr id="8195" name="Content Placeholder 2"/>
          <p:cNvSpPr>
            <a:spLocks noGrp="1"/>
          </p:cNvSpPr>
          <p:nvPr>
            <p:ph idx="1"/>
          </p:nvPr>
        </p:nvSpPr>
        <p:spPr/>
        <p:txBody>
          <a:bodyPr>
            <a:normAutofit lnSpcReduction="10000"/>
          </a:bodyPr>
          <a:lstStyle/>
          <a:p>
            <a:r>
              <a:rPr lang="en-US" dirty="0"/>
              <a:t>Common error messages that appear during this process include:</a:t>
            </a:r>
          </a:p>
          <a:p>
            <a:pPr lvl="1"/>
            <a:r>
              <a:rPr lang="en-US" dirty="0"/>
              <a:t>No Boot Device Present</a:t>
            </a:r>
          </a:p>
          <a:p>
            <a:pPr lvl="1"/>
            <a:r>
              <a:rPr lang="en-US" dirty="0"/>
              <a:t>NTLDR Bad or Missing</a:t>
            </a:r>
          </a:p>
          <a:p>
            <a:pPr lvl="1"/>
            <a:r>
              <a:rPr lang="en-US" dirty="0"/>
              <a:t>Invalid BOOT.INI</a:t>
            </a:r>
          </a:p>
          <a:p>
            <a:r>
              <a:rPr lang="en-US" dirty="0"/>
              <a:t>If you get one of these error messages, you have two possibilities to get back up and running:</a:t>
            </a:r>
          </a:p>
          <a:p>
            <a:pPr lvl="1"/>
            <a:r>
              <a:rPr lang="en-US" dirty="0"/>
              <a:t>You first should attempt to repair.</a:t>
            </a:r>
          </a:p>
          <a:p>
            <a:pPr lvl="1"/>
            <a:r>
              <a:rPr lang="en-US" dirty="0"/>
              <a:t>If restore is either not available or fails, your only recourse is to rebuild.</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cs typeface="MS Gothic" pitchFamily="49" charset="-128"/>
              </a:rPr>
              <a:t>Troubleshooting Tools </a:t>
            </a:r>
            <a:r>
              <a:rPr lang="en-US" dirty="0"/>
              <a:t>(</a:t>
            </a:r>
            <a:r>
              <a:rPr lang="en-US" i="1" dirty="0"/>
              <a:t>continued</a:t>
            </a:r>
            <a:r>
              <a:rPr lang="en-US" dirty="0"/>
              <a:t>)</a:t>
            </a:r>
          </a:p>
        </p:txBody>
      </p:sp>
      <p:pic>
        <p:nvPicPr>
          <p:cNvPr id="3" name="Content Placeholder 2"/>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1638300" y="1524000"/>
            <a:ext cx="5867400" cy="4032250"/>
          </a:xfrm>
          <a:prstGeom prst="rect">
            <a:avLst/>
          </a:prstGeom>
        </p:spPr>
      </p:pic>
      <p:sp>
        <p:nvSpPr>
          <p:cNvPr id="4" name="TextBox 4"/>
          <p:cNvSpPr txBox="1">
            <a:spLocks noChangeArrowheads="1"/>
          </p:cNvSpPr>
          <p:nvPr/>
        </p:nvSpPr>
        <p:spPr bwMode="auto">
          <a:xfrm>
            <a:off x="2614974" y="5715000"/>
            <a:ext cx="3914052" cy="353174"/>
          </a:xfrm>
          <a:prstGeom prst="rect">
            <a:avLst/>
          </a:prstGeom>
          <a:noFill/>
          <a:ln w="9525">
            <a:noFill/>
            <a:miter lim="800000"/>
            <a:headEnd/>
            <a:tailEnd/>
          </a:ln>
        </p:spPr>
        <p:txBody>
          <a:bodyPr wrap="none">
            <a:prstTxWarp prst="textNoShape">
              <a:avLst/>
            </a:prstTxWarp>
            <a:spAutoFit/>
          </a:bodyPr>
          <a:lstStyle/>
          <a:p>
            <a:pPr algn="ctr"/>
            <a:r>
              <a:rPr lang="en-US" dirty="0">
                <a:solidFill>
                  <a:schemeClr val="tx1"/>
                </a:solidFill>
              </a:rPr>
              <a:t>Figure 17.31  Created custom Views</a:t>
            </a:r>
          </a:p>
        </p:txBody>
      </p:sp>
    </p:spTree>
    <p:extLst>
      <p:ext uri="{BB962C8B-B14F-4D97-AF65-F5344CB8AC3E}">
        <p14:creationId xmlns:p14="http://schemas.microsoft.com/office/powerpoint/2010/main" val="324160169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cs typeface="MS Gothic" pitchFamily="49" charset="-128"/>
              </a:rPr>
              <a:t>Troubleshooting Tools </a:t>
            </a:r>
            <a:r>
              <a:rPr lang="en-US" dirty="0"/>
              <a:t>(</a:t>
            </a:r>
            <a:r>
              <a:rPr lang="en-US" i="1" dirty="0"/>
              <a:t>continued</a:t>
            </a:r>
            <a:r>
              <a:rPr lang="en-US" dirty="0"/>
              <a:t>)</a:t>
            </a:r>
          </a:p>
        </p:txBody>
      </p:sp>
      <p:sp>
        <p:nvSpPr>
          <p:cNvPr id="3" name="Content Placeholder 2"/>
          <p:cNvSpPr>
            <a:spLocks noGrp="1"/>
          </p:cNvSpPr>
          <p:nvPr>
            <p:ph idx="1"/>
          </p:nvPr>
        </p:nvSpPr>
        <p:spPr/>
        <p:txBody>
          <a:bodyPr/>
          <a:lstStyle/>
          <a:p>
            <a:r>
              <a:rPr lang="en-US" dirty="0">
                <a:cs typeface="MS Gothic" pitchFamily="49" charset="-128"/>
              </a:rPr>
              <a:t>Autoloading programs</a:t>
            </a:r>
          </a:p>
          <a:p>
            <a:pPr lvl="1"/>
            <a:r>
              <a:rPr lang="en-US" dirty="0">
                <a:cs typeface="MS Gothic" pitchFamily="49" charset="-128"/>
              </a:rPr>
              <a:t>When one of the autoloading programs does not start properly, you need to shut off that program.</a:t>
            </a:r>
          </a:p>
          <a:p>
            <a:pPr lvl="1"/>
            <a:r>
              <a:rPr lang="en-US" dirty="0">
                <a:cs typeface="MS Gothic" pitchFamily="49" charset="-128"/>
              </a:rPr>
              <a:t>Use the System Configuration utility to temporarily stop programs from autoloading.</a:t>
            </a:r>
          </a:p>
          <a:p>
            <a:pPr lvl="1"/>
            <a:r>
              <a:rPr lang="en-US" dirty="0">
                <a:cs typeface="MS Gothic" pitchFamily="49" charset="-128"/>
              </a:rPr>
              <a:t>If you want to make the program stop forever, go into the program, find a load on startup option, and turn it off.</a:t>
            </a:r>
          </a:p>
        </p:txBody>
      </p:sp>
    </p:spTree>
    <p:extLst>
      <p:ext uri="{BB962C8B-B14F-4D97-AF65-F5344CB8AC3E}">
        <p14:creationId xmlns:p14="http://schemas.microsoft.com/office/powerpoint/2010/main" val="311503812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itle 1"/>
          <p:cNvSpPr>
            <a:spLocks noGrp="1"/>
          </p:cNvSpPr>
          <p:nvPr>
            <p:ph type="title"/>
          </p:nvPr>
        </p:nvSpPr>
        <p:spPr/>
        <p:txBody>
          <a:bodyPr/>
          <a:lstStyle/>
          <a:p>
            <a:r>
              <a:rPr lang="en-US" dirty="0">
                <a:cs typeface="MS Gothic" pitchFamily="49" charset="-128"/>
              </a:rPr>
              <a:t>Troubleshooting Tools </a:t>
            </a:r>
            <a:r>
              <a:rPr lang="en-US" dirty="0"/>
              <a:t>(</a:t>
            </a:r>
            <a:r>
              <a:rPr lang="en-US" i="1" dirty="0"/>
              <a:t>continued</a:t>
            </a:r>
            <a:r>
              <a:rPr lang="en-US" dirty="0"/>
              <a:t>)</a:t>
            </a:r>
            <a:endParaRPr lang="en-US" dirty="0">
              <a:cs typeface="MS Gothic" pitchFamily="49" charset="-128"/>
            </a:endParaRPr>
          </a:p>
        </p:txBody>
      </p:sp>
      <p:sp>
        <p:nvSpPr>
          <p:cNvPr id="81923" name="TextBox 4"/>
          <p:cNvSpPr txBox="1">
            <a:spLocks noChangeArrowheads="1"/>
          </p:cNvSpPr>
          <p:nvPr/>
        </p:nvSpPr>
        <p:spPr bwMode="auto">
          <a:xfrm>
            <a:off x="2268218" y="5181600"/>
            <a:ext cx="4607564" cy="353174"/>
          </a:xfrm>
          <a:prstGeom prst="rect">
            <a:avLst/>
          </a:prstGeom>
          <a:noFill/>
          <a:ln w="9525">
            <a:noFill/>
            <a:miter lim="800000"/>
            <a:headEnd/>
            <a:tailEnd/>
          </a:ln>
        </p:spPr>
        <p:txBody>
          <a:bodyPr wrap="none">
            <a:prstTxWarp prst="textNoShape">
              <a:avLst/>
            </a:prstTxWarp>
            <a:spAutoFit/>
          </a:bodyPr>
          <a:lstStyle/>
          <a:p>
            <a:pPr algn="ctr"/>
            <a:r>
              <a:rPr lang="en-US" dirty="0">
                <a:solidFill>
                  <a:schemeClr val="tx1"/>
                </a:solidFill>
              </a:rPr>
              <a:t>Figure 17.33  Typical load on startup option</a:t>
            </a:r>
          </a:p>
        </p:txBody>
      </p:sp>
      <p:grpSp>
        <p:nvGrpSpPr>
          <p:cNvPr id="4" name="Group 3"/>
          <p:cNvGrpSpPr/>
          <p:nvPr/>
        </p:nvGrpSpPr>
        <p:grpSpPr>
          <a:xfrm>
            <a:off x="2204884" y="1869358"/>
            <a:ext cx="4734232" cy="3119284"/>
            <a:chOff x="2204884" y="1869358"/>
            <a:chExt cx="4734232" cy="3119284"/>
          </a:xfrm>
        </p:grpSpPr>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04884" y="1869358"/>
              <a:ext cx="4734232" cy="3119284"/>
            </a:xfrm>
            <a:prstGeom prst="rect">
              <a:avLst/>
            </a:prstGeom>
          </p:spPr>
        </p:pic>
        <p:sp>
          <p:nvSpPr>
            <p:cNvPr id="3" name="Oval 2"/>
            <p:cNvSpPr/>
            <p:nvPr/>
          </p:nvSpPr>
          <p:spPr bwMode="auto">
            <a:xfrm>
              <a:off x="3494183" y="3211417"/>
              <a:ext cx="3200400" cy="859536"/>
            </a:xfrm>
            <a:prstGeom prst="ellipse">
              <a:avLst/>
            </a:prstGeom>
            <a:noFill/>
            <a:ln w="9525" cap="flat" cmpd="sng" algn="ctr">
              <a:solidFill>
                <a:srgbClr val="C0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93000"/>
                </a:lnSpc>
                <a:spcBef>
                  <a:spcPct val="0"/>
                </a:spcBef>
                <a:spcAft>
                  <a:spcPct val="0"/>
                </a:spcAft>
                <a:buClr>
                  <a:srgbClr val="000000"/>
                </a:buClr>
                <a:buSzPct val="100000"/>
                <a:buFont typeface="Arial" charset="0"/>
                <a:buNone/>
                <a:tabLst/>
              </a:pPr>
              <a:endParaRPr kumimoji="0" lang="en-US" sz="1800" b="0" i="0" u="none" strike="noStrike" cap="none" normalizeH="0" baseline="0" dirty="0">
                <a:ln>
                  <a:noFill/>
                </a:ln>
                <a:solidFill>
                  <a:schemeClr val="bg1"/>
                </a:solidFill>
                <a:effectLst/>
                <a:latin typeface="Arial" charset="0"/>
                <a:ea typeface="MS Gothic" pitchFamily="49" charset="-128"/>
              </a:endParaRPr>
            </a:p>
          </p:txBody>
        </p:sp>
      </p:gr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itle 1"/>
          <p:cNvSpPr>
            <a:spLocks noGrp="1"/>
          </p:cNvSpPr>
          <p:nvPr>
            <p:ph type="title"/>
          </p:nvPr>
        </p:nvSpPr>
        <p:spPr/>
        <p:txBody>
          <a:bodyPr/>
          <a:lstStyle/>
          <a:p>
            <a:r>
              <a:rPr lang="en-US" dirty="0"/>
              <a:t>Troubleshooting Tools (</a:t>
            </a:r>
            <a:r>
              <a:rPr lang="en-US" i="1" dirty="0"/>
              <a:t>continued</a:t>
            </a:r>
            <a:r>
              <a:rPr lang="en-US" dirty="0"/>
              <a:t>)</a:t>
            </a:r>
          </a:p>
        </p:txBody>
      </p:sp>
      <p:sp>
        <p:nvSpPr>
          <p:cNvPr id="82947" name="Content Placeholder 2"/>
          <p:cNvSpPr>
            <a:spLocks noGrp="1"/>
          </p:cNvSpPr>
          <p:nvPr>
            <p:ph idx="1"/>
          </p:nvPr>
        </p:nvSpPr>
        <p:spPr/>
        <p:txBody>
          <a:bodyPr/>
          <a:lstStyle/>
          <a:p>
            <a:r>
              <a:rPr lang="en-US" dirty="0"/>
              <a:t>Services</a:t>
            </a:r>
          </a:p>
          <a:p>
            <a:pPr lvl="1"/>
            <a:r>
              <a:rPr lang="en-US" dirty="0"/>
              <a:t>When any critical service fails to load, Windows tells you with an error message.</a:t>
            </a:r>
          </a:p>
          <a:p>
            <a:pPr lvl="1"/>
            <a:r>
              <a:rPr lang="en-US" dirty="0"/>
              <a:t>Go to the Control Panel | Administrative Tools | Services to verify that the service you need is running—if not, turn it on.</a:t>
            </a:r>
          </a:p>
          <a:p>
            <a:pPr lvl="1"/>
            <a:r>
              <a:rPr lang="en-US" dirty="0"/>
              <a:t>Each service has a startup type—Automatic, Manual, or—that defines when it starts.</a:t>
            </a:r>
          </a:p>
          <a:p>
            <a:pPr lvl="2"/>
            <a:r>
              <a:rPr lang="en-US" dirty="0"/>
              <a:t>It’s very common to find that a service has been set to manual when it needs to be set to automatic so that it starts when Windows boots.</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itle 1"/>
          <p:cNvSpPr>
            <a:spLocks noGrp="1"/>
          </p:cNvSpPr>
          <p:nvPr>
            <p:ph type="title"/>
          </p:nvPr>
        </p:nvSpPr>
        <p:spPr/>
        <p:txBody>
          <a:bodyPr/>
          <a:lstStyle/>
          <a:p>
            <a:r>
              <a:rPr lang="en-US" dirty="0"/>
              <a:t>Troubleshooting Tools (</a:t>
            </a:r>
            <a:r>
              <a:rPr lang="en-US" i="1" dirty="0"/>
              <a:t>continued</a:t>
            </a:r>
            <a:r>
              <a:rPr lang="en-US" dirty="0"/>
              <a:t>)</a:t>
            </a:r>
            <a:endParaRPr lang="en-US" i="1" dirty="0"/>
          </a:p>
        </p:txBody>
      </p:sp>
      <p:sp>
        <p:nvSpPr>
          <p:cNvPr id="83971" name="TextBox 4"/>
          <p:cNvSpPr txBox="1">
            <a:spLocks noChangeArrowheads="1"/>
          </p:cNvSpPr>
          <p:nvPr/>
        </p:nvSpPr>
        <p:spPr bwMode="auto">
          <a:xfrm>
            <a:off x="3106902" y="4371226"/>
            <a:ext cx="2930197" cy="353174"/>
          </a:xfrm>
          <a:prstGeom prst="rect">
            <a:avLst/>
          </a:prstGeom>
          <a:noFill/>
          <a:ln w="9525">
            <a:noFill/>
            <a:miter lim="800000"/>
            <a:headEnd/>
            <a:tailEnd/>
          </a:ln>
        </p:spPr>
        <p:txBody>
          <a:bodyPr wrap="none">
            <a:prstTxWarp prst="textNoShape">
              <a:avLst/>
            </a:prstTxWarp>
            <a:spAutoFit/>
          </a:bodyPr>
          <a:lstStyle/>
          <a:p>
            <a:pPr algn="ctr"/>
            <a:r>
              <a:rPr lang="en-US" dirty="0">
                <a:solidFill>
                  <a:schemeClr val="tx1"/>
                </a:solidFill>
              </a:rPr>
              <a:t>Figure 17.34  Service error</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198019" y="2491422"/>
            <a:ext cx="2747963" cy="1707401"/>
          </a:xfrm>
          <a:prstGeom prst="rect">
            <a:avLst/>
          </a:prstGeom>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tle 1"/>
          <p:cNvSpPr>
            <a:spLocks noGrp="1"/>
          </p:cNvSpPr>
          <p:nvPr>
            <p:ph type="title"/>
          </p:nvPr>
        </p:nvSpPr>
        <p:spPr/>
        <p:txBody>
          <a:bodyPr/>
          <a:lstStyle/>
          <a:p>
            <a:r>
              <a:rPr lang="en-US" dirty="0">
                <a:cs typeface="MS Gothic" pitchFamily="49" charset="-128"/>
              </a:rPr>
              <a:t>Troubleshooting Tools </a:t>
            </a:r>
            <a:r>
              <a:rPr lang="en-US" dirty="0"/>
              <a:t>(</a:t>
            </a:r>
            <a:r>
              <a:rPr lang="en-US" i="1" dirty="0"/>
              <a:t>continued</a:t>
            </a:r>
            <a:r>
              <a:rPr lang="en-US" dirty="0"/>
              <a:t>)</a:t>
            </a:r>
            <a:endParaRPr lang="en-US" dirty="0">
              <a:cs typeface="MS Gothic" pitchFamily="49" charset="-128"/>
            </a:endParaRPr>
          </a:p>
        </p:txBody>
      </p:sp>
      <p:sp>
        <p:nvSpPr>
          <p:cNvPr id="84995" name="TextBox 4"/>
          <p:cNvSpPr txBox="1">
            <a:spLocks noChangeArrowheads="1"/>
          </p:cNvSpPr>
          <p:nvPr/>
        </p:nvSpPr>
        <p:spPr bwMode="auto">
          <a:xfrm>
            <a:off x="2664060" y="5181600"/>
            <a:ext cx="3815881" cy="353174"/>
          </a:xfrm>
          <a:prstGeom prst="rect">
            <a:avLst/>
          </a:prstGeom>
          <a:noFill/>
          <a:ln w="9525">
            <a:noFill/>
            <a:miter lim="800000"/>
            <a:headEnd/>
            <a:tailEnd/>
          </a:ln>
        </p:spPr>
        <p:txBody>
          <a:bodyPr wrap="none">
            <a:prstTxWarp prst="textNoShape">
              <a:avLst/>
            </a:prstTxWarp>
            <a:spAutoFit/>
          </a:bodyPr>
          <a:lstStyle/>
          <a:p>
            <a:pPr algn="ctr"/>
            <a:r>
              <a:rPr lang="en-US" dirty="0">
                <a:solidFill>
                  <a:schemeClr val="tx1"/>
                </a:solidFill>
              </a:rPr>
              <a:t>Figure 17.35  Autostarting a service</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171008" y="1851660"/>
            <a:ext cx="2801983" cy="3154680"/>
          </a:xfrm>
          <a:prstGeom prst="rect">
            <a:avLst/>
          </a:prstGeom>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Title 1"/>
          <p:cNvSpPr>
            <a:spLocks noGrp="1"/>
          </p:cNvSpPr>
          <p:nvPr>
            <p:ph type="title"/>
          </p:nvPr>
        </p:nvSpPr>
        <p:spPr/>
        <p:txBody>
          <a:bodyPr/>
          <a:lstStyle/>
          <a:p>
            <a:r>
              <a:rPr lang="en-US" dirty="0"/>
              <a:t>Troubleshooting Tools (</a:t>
            </a:r>
            <a:r>
              <a:rPr lang="en-US" i="1" dirty="0"/>
              <a:t>continued</a:t>
            </a:r>
            <a:r>
              <a:rPr lang="en-US" dirty="0"/>
              <a:t>)</a:t>
            </a:r>
            <a:endParaRPr lang="en-US" i="1" dirty="0"/>
          </a:p>
        </p:txBody>
      </p:sp>
      <p:sp>
        <p:nvSpPr>
          <p:cNvPr id="86019" name="Content Placeholder 2"/>
          <p:cNvSpPr>
            <a:spLocks noGrp="1"/>
          </p:cNvSpPr>
          <p:nvPr>
            <p:ph idx="1"/>
          </p:nvPr>
        </p:nvSpPr>
        <p:spPr/>
        <p:txBody>
          <a:bodyPr/>
          <a:lstStyle/>
          <a:p>
            <a:r>
              <a:rPr lang="en-US" dirty="0"/>
              <a:t>Task Manager and command-line options</a:t>
            </a:r>
          </a:p>
          <a:p>
            <a:pPr lvl="1"/>
            <a:r>
              <a:rPr lang="en-US" dirty="0">
                <a:solidFill>
                  <a:srgbClr val="C00000"/>
                </a:solidFill>
              </a:rPr>
              <a:t>Task Manager </a:t>
            </a:r>
            <a:r>
              <a:rPr lang="en-US" dirty="0"/>
              <a:t>enables you :</a:t>
            </a:r>
          </a:p>
          <a:p>
            <a:pPr lvl="2"/>
            <a:r>
              <a:rPr lang="en-US" dirty="0"/>
              <a:t>To see all applications or programs currently running</a:t>
            </a:r>
          </a:p>
          <a:p>
            <a:pPr lvl="2"/>
            <a:r>
              <a:rPr lang="en-US" dirty="0"/>
              <a:t>To close an application that has stopped working</a:t>
            </a:r>
          </a:p>
          <a:p>
            <a:pPr lvl="1"/>
            <a:r>
              <a:rPr lang="en-US" dirty="0"/>
              <a:t>If you’re unable to get Task Manager, go to a command prompt and type the command tasklist to find the names and process IDs of all the running processes.</a:t>
            </a:r>
          </a:p>
          <a:p>
            <a:pPr lvl="2"/>
            <a:r>
              <a:rPr lang="en-US" dirty="0"/>
              <a:t>You can then run taskkill to end any process either by filename or by process ID.</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Title 1"/>
          <p:cNvSpPr>
            <a:spLocks noGrp="1"/>
          </p:cNvSpPr>
          <p:nvPr>
            <p:ph type="title"/>
          </p:nvPr>
        </p:nvSpPr>
        <p:spPr/>
        <p:txBody>
          <a:bodyPr/>
          <a:lstStyle/>
          <a:p>
            <a:r>
              <a:rPr lang="en-US" dirty="0">
                <a:cs typeface="MS Gothic" pitchFamily="49" charset="-128"/>
              </a:rPr>
              <a:t>Troubleshooting Tools </a:t>
            </a:r>
            <a:r>
              <a:rPr lang="en-US" dirty="0"/>
              <a:t>(</a:t>
            </a:r>
            <a:r>
              <a:rPr lang="en-US" i="1" dirty="0"/>
              <a:t>continued</a:t>
            </a:r>
            <a:r>
              <a:rPr lang="en-US" dirty="0"/>
              <a:t>)</a:t>
            </a:r>
            <a:endParaRPr lang="en-US" dirty="0">
              <a:cs typeface="MS Gothic" pitchFamily="49" charset="-128"/>
            </a:endParaRPr>
          </a:p>
        </p:txBody>
      </p:sp>
      <p:sp>
        <p:nvSpPr>
          <p:cNvPr id="87043" name="Content Placeholder 2"/>
          <p:cNvSpPr>
            <a:spLocks noGrp="1"/>
          </p:cNvSpPr>
          <p:nvPr>
            <p:ph idx="1"/>
          </p:nvPr>
        </p:nvSpPr>
        <p:spPr/>
        <p:txBody>
          <a:bodyPr/>
          <a:lstStyle/>
          <a:p>
            <a:r>
              <a:rPr lang="en-US" dirty="0">
                <a:cs typeface="MS Gothic" pitchFamily="49" charset="-128"/>
              </a:rPr>
              <a:t>System files</a:t>
            </a:r>
          </a:p>
          <a:p>
            <a:pPr lvl="1"/>
            <a:r>
              <a:rPr lang="en-US" dirty="0">
                <a:cs typeface="MS Gothic" pitchFamily="49" charset="-128"/>
              </a:rPr>
              <a:t>Use the </a:t>
            </a:r>
            <a:r>
              <a:rPr lang="en-US" dirty="0">
                <a:solidFill>
                  <a:srgbClr val="C00000"/>
                </a:solidFill>
                <a:cs typeface="MS Gothic" pitchFamily="49" charset="-128"/>
              </a:rPr>
              <a:t>System File Checker </a:t>
            </a:r>
            <a:r>
              <a:rPr lang="en-US" dirty="0">
                <a:cs typeface="MS Gothic" pitchFamily="49" charset="-128"/>
              </a:rPr>
              <a:t>to check and replace a number of critical files, including the important DLL cache.</a:t>
            </a:r>
          </a:p>
          <a:p>
            <a:r>
              <a:rPr lang="en-US" dirty="0">
                <a:cs typeface="MS Gothic" pitchFamily="49" charset="-128"/>
              </a:rPr>
              <a:t>System Restore</a:t>
            </a:r>
          </a:p>
          <a:p>
            <a:pPr lvl="1"/>
            <a:r>
              <a:rPr lang="en-US" dirty="0">
                <a:cs typeface="MS Gothic" pitchFamily="49" charset="-128"/>
              </a:rPr>
              <a:t>Use System Restore from the Windows Recovery Environment, or you can use restore points from within Windows.</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itle 1"/>
          <p:cNvSpPr>
            <a:spLocks noGrp="1"/>
          </p:cNvSpPr>
          <p:nvPr>
            <p:ph type="title"/>
          </p:nvPr>
        </p:nvSpPr>
        <p:spPr/>
        <p:txBody>
          <a:bodyPr/>
          <a:lstStyle/>
          <a:p>
            <a:r>
              <a:rPr lang="en-US" dirty="0"/>
              <a:t>More Control Panel Tools</a:t>
            </a:r>
          </a:p>
        </p:txBody>
      </p:sp>
      <p:sp>
        <p:nvSpPr>
          <p:cNvPr id="88067" name="Content Placeholder 2"/>
          <p:cNvSpPr>
            <a:spLocks noGrp="1"/>
          </p:cNvSpPr>
          <p:nvPr>
            <p:ph idx="1"/>
          </p:nvPr>
        </p:nvSpPr>
        <p:spPr/>
        <p:txBody>
          <a:bodyPr/>
          <a:lstStyle/>
          <a:p>
            <a:r>
              <a:rPr lang="en-US" dirty="0"/>
              <a:t>Problem Reports and Solutions </a:t>
            </a:r>
          </a:p>
          <a:p>
            <a:pPr lvl="1"/>
            <a:r>
              <a:rPr lang="en-US" dirty="0"/>
              <a:t>The </a:t>
            </a:r>
            <a:r>
              <a:rPr lang="en-US" dirty="0">
                <a:solidFill>
                  <a:srgbClr val="C00000"/>
                </a:solidFill>
              </a:rPr>
              <a:t>Problem Reports </a:t>
            </a:r>
            <a:r>
              <a:rPr lang="en-US" dirty="0"/>
              <a:t>(called Problem Reports and Solutions in Vista) Control Panel applet in Windows Vista lists all Windows Error Reporting issues (as well as firewall and antimalware status).</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More Control Panel Tools (</a:t>
            </a:r>
            <a:r>
              <a:rPr lang="en-US" i="1" dirty="0"/>
              <a:t>continued</a:t>
            </a:r>
            <a:r>
              <a:rPr lang="en-US" dirty="0"/>
              <a:t>)</a:t>
            </a:r>
          </a:p>
        </p:txBody>
      </p:sp>
      <p:sp>
        <p:nvSpPr>
          <p:cNvPr id="6" name="TextBox 5"/>
          <p:cNvSpPr txBox="1"/>
          <p:nvPr/>
        </p:nvSpPr>
        <p:spPr>
          <a:xfrm>
            <a:off x="2901542" y="5133226"/>
            <a:ext cx="3340916" cy="353174"/>
          </a:xfrm>
          <a:prstGeom prst="rect">
            <a:avLst/>
          </a:prstGeom>
          <a:noFill/>
        </p:spPr>
        <p:txBody>
          <a:bodyPr wrap="none" rtlCol="0">
            <a:spAutoFit/>
          </a:bodyPr>
          <a:lstStyle/>
          <a:p>
            <a:r>
              <a:rPr lang="en-US" dirty="0">
                <a:solidFill>
                  <a:schemeClr val="tx1"/>
                </a:solidFill>
              </a:rPr>
              <a:t>Figure 17.37  Problem Reports</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899140" y="1932826"/>
            <a:ext cx="5345720" cy="3009672"/>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r>
              <a:rPr lang="en-US" dirty="0">
                <a:cs typeface="MS Gothic" pitchFamily="49" charset="-128"/>
              </a:rPr>
              <a:t>Failure to Boot: </a:t>
            </a:r>
            <a:r>
              <a:rPr lang="en-US" dirty="0"/>
              <a:t>Windows XP (</a:t>
            </a:r>
            <a:r>
              <a:rPr lang="en-US" i="1" dirty="0"/>
              <a:t>continued</a:t>
            </a:r>
            <a:r>
              <a:rPr lang="en-US" dirty="0"/>
              <a:t>)</a:t>
            </a:r>
          </a:p>
        </p:txBody>
      </p:sp>
      <p:sp>
        <p:nvSpPr>
          <p:cNvPr id="9219" name="Content Placeholder 2"/>
          <p:cNvSpPr>
            <a:spLocks noGrp="1"/>
          </p:cNvSpPr>
          <p:nvPr>
            <p:ph idx="1"/>
          </p:nvPr>
        </p:nvSpPr>
        <p:spPr/>
        <p:txBody>
          <a:bodyPr/>
          <a:lstStyle/>
          <a:p>
            <a:r>
              <a:rPr lang="en-US" dirty="0"/>
              <a:t>Attempt to repair by using the Recovery Console.</a:t>
            </a:r>
          </a:p>
          <a:p>
            <a:pPr lvl="1"/>
            <a:r>
              <a:rPr lang="en-US" dirty="0"/>
              <a:t>The </a:t>
            </a:r>
            <a:r>
              <a:rPr lang="en-US" dirty="0">
                <a:solidFill>
                  <a:srgbClr val="C00000"/>
                </a:solidFill>
              </a:rPr>
              <a:t>Recovery Console </a:t>
            </a:r>
            <a:r>
              <a:rPr lang="en-US" dirty="0"/>
              <a:t>provides a command-line interface for working with Windows before the GUI starts.</a:t>
            </a:r>
          </a:p>
          <a:p>
            <a:pPr lvl="1"/>
            <a:r>
              <a:rPr lang="en-US" dirty="0">
                <a:cs typeface="MS Gothic" pitchFamily="49" charset="-128"/>
              </a:rPr>
              <a:t>Once the Recovery Console starts, follow the instructions for logging on to a Windows installation on your computer.</a:t>
            </a:r>
          </a:p>
          <a:p>
            <a:pPr lvl="2"/>
            <a:r>
              <a:rPr lang="en-US" dirty="0">
                <a:cs typeface="MS Gothic" pitchFamily="49" charset="-128"/>
              </a:rPr>
              <a:t>If there is only one installation of Windows XP on your computer, type the number 1 at the prompt and press the ENTER key).</a:t>
            </a:r>
          </a:p>
          <a:p>
            <a:pPr lvl="2"/>
            <a:r>
              <a:rPr lang="en-US" dirty="0">
                <a:cs typeface="MS Gothic" pitchFamily="49" charset="-128"/>
              </a:rPr>
              <a:t>Enter the administrator password.</a:t>
            </a:r>
            <a:endParaRPr lang="en-US" dirty="0"/>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Title 1"/>
          <p:cNvSpPr>
            <a:spLocks noGrp="1"/>
          </p:cNvSpPr>
          <p:nvPr>
            <p:ph type="title"/>
          </p:nvPr>
        </p:nvSpPr>
        <p:spPr/>
        <p:txBody>
          <a:bodyPr/>
          <a:lstStyle/>
          <a:p>
            <a:r>
              <a:rPr lang="en-US" dirty="0"/>
              <a:t>More Control Panel Tools (</a:t>
            </a:r>
            <a:r>
              <a:rPr lang="en-US" i="1" dirty="0"/>
              <a:t>continued</a:t>
            </a:r>
            <a:r>
              <a:rPr lang="en-US" dirty="0"/>
              <a:t>)</a:t>
            </a:r>
          </a:p>
        </p:txBody>
      </p:sp>
      <p:sp>
        <p:nvSpPr>
          <p:cNvPr id="89091" name="Content Placeholder 2"/>
          <p:cNvSpPr>
            <a:spLocks noGrp="1"/>
          </p:cNvSpPr>
          <p:nvPr>
            <p:ph idx="1"/>
          </p:nvPr>
        </p:nvSpPr>
        <p:spPr/>
        <p:txBody>
          <a:bodyPr/>
          <a:lstStyle/>
          <a:p>
            <a:r>
              <a:rPr lang="en-US" dirty="0">
                <a:solidFill>
                  <a:srgbClr val="C00000"/>
                </a:solidFill>
              </a:rPr>
              <a:t>Action Center </a:t>
            </a:r>
            <a:r>
              <a:rPr lang="en-US" dirty="0"/>
              <a:t>(Windows 7/8/8.1) provides </a:t>
            </a:r>
            <a:br>
              <a:rPr lang="en-US" dirty="0"/>
            </a:br>
            <a:r>
              <a:rPr lang="en-US" dirty="0"/>
              <a:t>a one-page aggregation of event messages, warnings, and maintenance messages.</a:t>
            </a:r>
          </a:p>
          <a:p>
            <a:pPr lvl="1"/>
            <a:r>
              <a:rPr lang="en-US" dirty="0"/>
              <a:t>Separates issues into two sections, Security and Maintenance, making it easier to scan a system quickly</a:t>
            </a:r>
          </a:p>
          <a:p>
            <a:pPr lvl="1"/>
            <a:r>
              <a:rPr lang="en-US" dirty="0"/>
              <a:t>Only compiles the information, taking data from well-known utilities such as Event Viewer, Windows Update, Windows Firewall, and UAC and placing it into an easy-to-read format</a:t>
            </a: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itle 1"/>
          <p:cNvSpPr>
            <a:spLocks noGrp="1"/>
          </p:cNvSpPr>
          <p:nvPr>
            <p:ph type="title"/>
          </p:nvPr>
        </p:nvSpPr>
        <p:spPr/>
        <p:txBody>
          <a:bodyPr/>
          <a:lstStyle/>
          <a:p>
            <a:r>
              <a:rPr lang="en-US" dirty="0"/>
              <a:t>More Control Panel Tools (</a:t>
            </a:r>
            <a:r>
              <a:rPr lang="en-US" i="1" dirty="0"/>
              <a:t>continued</a:t>
            </a:r>
            <a:r>
              <a:rPr lang="en-US" dirty="0"/>
              <a:t>)</a:t>
            </a:r>
          </a:p>
        </p:txBody>
      </p:sp>
      <p:sp>
        <p:nvSpPr>
          <p:cNvPr id="91139" name="TextBox 4"/>
          <p:cNvSpPr txBox="1">
            <a:spLocks noChangeArrowheads="1"/>
          </p:cNvSpPr>
          <p:nvPr/>
        </p:nvSpPr>
        <p:spPr bwMode="auto">
          <a:xfrm>
            <a:off x="3074610" y="5970065"/>
            <a:ext cx="2994780" cy="353174"/>
          </a:xfrm>
          <a:prstGeom prst="rect">
            <a:avLst/>
          </a:prstGeom>
          <a:noFill/>
          <a:ln w="9525">
            <a:noFill/>
            <a:miter lim="800000"/>
            <a:headEnd/>
            <a:tailEnd/>
          </a:ln>
        </p:spPr>
        <p:txBody>
          <a:bodyPr wrap="none">
            <a:prstTxWarp prst="textNoShape">
              <a:avLst/>
            </a:prstTxWarp>
            <a:spAutoFit/>
          </a:bodyPr>
          <a:lstStyle/>
          <a:p>
            <a:pPr algn="ctr"/>
            <a:r>
              <a:rPr lang="en-US" dirty="0">
                <a:solidFill>
                  <a:schemeClr val="tx1"/>
                </a:solidFill>
              </a:rPr>
              <a:t>Figure 17.38  Action Center</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03868" y="1371600"/>
            <a:ext cx="4736263" cy="4446065"/>
          </a:xfrm>
          <a:prstGeom prst="rect">
            <a:avLst/>
          </a:prstGeom>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Title 1"/>
          <p:cNvSpPr>
            <a:spLocks noGrp="1"/>
          </p:cNvSpPr>
          <p:nvPr>
            <p:ph type="title"/>
          </p:nvPr>
        </p:nvSpPr>
        <p:spPr/>
        <p:txBody>
          <a:bodyPr/>
          <a:lstStyle/>
          <a:p>
            <a:r>
              <a:rPr lang="en-US" dirty="0"/>
              <a:t>More Control Panel Tools (</a:t>
            </a:r>
            <a:r>
              <a:rPr lang="en-US" i="1" dirty="0"/>
              <a:t>continued</a:t>
            </a:r>
            <a:r>
              <a:rPr lang="en-US" dirty="0"/>
              <a:t>)</a:t>
            </a:r>
          </a:p>
        </p:txBody>
      </p:sp>
      <p:sp>
        <p:nvSpPr>
          <p:cNvPr id="92163" name="TextBox 4"/>
          <p:cNvSpPr txBox="1">
            <a:spLocks noChangeArrowheads="1"/>
          </p:cNvSpPr>
          <p:nvPr/>
        </p:nvSpPr>
        <p:spPr bwMode="auto">
          <a:xfrm>
            <a:off x="2208425" y="5590426"/>
            <a:ext cx="4727151" cy="353174"/>
          </a:xfrm>
          <a:prstGeom prst="rect">
            <a:avLst/>
          </a:prstGeom>
          <a:noFill/>
          <a:ln w="9525">
            <a:noFill/>
            <a:miter lim="800000"/>
            <a:headEnd/>
            <a:tailEnd/>
          </a:ln>
        </p:spPr>
        <p:txBody>
          <a:bodyPr wrap="none">
            <a:prstTxWarp prst="textNoShape">
              <a:avLst/>
            </a:prstTxWarp>
            <a:spAutoFit/>
          </a:bodyPr>
          <a:lstStyle/>
          <a:p>
            <a:pPr algn="ctr"/>
            <a:r>
              <a:rPr lang="en-US" dirty="0">
                <a:solidFill>
                  <a:schemeClr val="tx1"/>
                </a:solidFill>
              </a:rPr>
              <a:t>Figure 17.39  Change Action Center settings</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03868" y="1441412"/>
            <a:ext cx="4736263" cy="3975176"/>
          </a:xfrm>
          <a:prstGeom prst="rect">
            <a:avLst/>
          </a:prstGeom>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itle 1"/>
          <p:cNvSpPr>
            <a:spLocks noGrp="1"/>
          </p:cNvSpPr>
          <p:nvPr>
            <p:ph type="title"/>
          </p:nvPr>
        </p:nvSpPr>
        <p:spPr/>
        <p:txBody>
          <a:bodyPr/>
          <a:lstStyle/>
          <a:p>
            <a:r>
              <a:rPr lang="en-US" dirty="0"/>
              <a:t>More Control Panel Tools (</a:t>
            </a:r>
            <a:r>
              <a:rPr lang="en-US" i="1" dirty="0"/>
              <a:t>continued</a:t>
            </a:r>
            <a:r>
              <a:rPr lang="en-US" dirty="0"/>
              <a:t>)</a:t>
            </a:r>
          </a:p>
        </p:txBody>
      </p:sp>
      <p:sp>
        <p:nvSpPr>
          <p:cNvPr id="90115" name="Content Placeholder 2"/>
          <p:cNvSpPr>
            <a:spLocks noGrp="1"/>
          </p:cNvSpPr>
          <p:nvPr>
            <p:ph idx="1"/>
          </p:nvPr>
        </p:nvSpPr>
        <p:spPr/>
        <p:txBody>
          <a:bodyPr/>
          <a:lstStyle/>
          <a:p>
            <a:r>
              <a:rPr lang="en-US" dirty="0"/>
              <a:t>Action Center applet provides direct links to some or all of the following tools: </a:t>
            </a:r>
          </a:p>
          <a:p>
            <a:pPr lvl="1"/>
            <a:r>
              <a:rPr lang="en-US" dirty="0"/>
              <a:t>UAC</a:t>
            </a:r>
          </a:p>
          <a:p>
            <a:pPr lvl="1"/>
            <a:r>
              <a:rPr lang="en-US" dirty="0"/>
              <a:t>Performance Information and Tools</a:t>
            </a:r>
          </a:p>
          <a:p>
            <a:pPr lvl="1"/>
            <a:r>
              <a:rPr lang="en-US" dirty="0"/>
              <a:t>Backup and Restore</a:t>
            </a:r>
          </a:p>
          <a:p>
            <a:pPr lvl="1"/>
            <a:r>
              <a:rPr lang="en-US" dirty="0"/>
              <a:t>Windows Update</a:t>
            </a:r>
          </a:p>
          <a:p>
            <a:pPr lvl="1"/>
            <a:r>
              <a:rPr lang="en-US" dirty="0"/>
              <a:t>Troubleshooting Wizard</a:t>
            </a:r>
          </a:p>
          <a:p>
            <a:pPr lvl="1"/>
            <a:r>
              <a:rPr lang="en-US" dirty="0"/>
              <a:t>System Restore</a:t>
            </a:r>
          </a:p>
          <a:p>
            <a:pPr lvl="1"/>
            <a:r>
              <a:rPr lang="en-US" dirty="0"/>
              <a:t>Recovery</a:t>
            </a: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Title 1"/>
          <p:cNvSpPr>
            <a:spLocks noGrp="1"/>
          </p:cNvSpPr>
          <p:nvPr>
            <p:ph type="title"/>
          </p:nvPr>
        </p:nvSpPr>
        <p:spPr/>
        <p:txBody>
          <a:bodyPr/>
          <a:lstStyle/>
          <a:p>
            <a:r>
              <a:rPr lang="en-US" dirty="0"/>
              <a:t>More Control Panel Tools (</a:t>
            </a:r>
            <a:r>
              <a:rPr lang="en-US" i="1" dirty="0"/>
              <a:t>continued</a:t>
            </a:r>
            <a:r>
              <a:rPr lang="en-US" dirty="0"/>
              <a:t>)</a:t>
            </a:r>
          </a:p>
        </p:txBody>
      </p:sp>
      <p:sp>
        <p:nvSpPr>
          <p:cNvPr id="93187" name="Content Placeholder 2"/>
          <p:cNvSpPr>
            <a:spLocks noGrp="1"/>
          </p:cNvSpPr>
          <p:nvPr>
            <p:ph idx="1"/>
          </p:nvPr>
        </p:nvSpPr>
        <p:spPr/>
        <p:txBody>
          <a:bodyPr/>
          <a:lstStyle/>
          <a:p>
            <a:r>
              <a:rPr lang="en-US" dirty="0"/>
              <a:t>Performance Information and Tools</a:t>
            </a:r>
          </a:p>
          <a:p>
            <a:pPr lvl="1"/>
            <a:r>
              <a:rPr lang="en-US" dirty="0"/>
              <a:t>The </a:t>
            </a:r>
            <a:r>
              <a:rPr lang="en-US" dirty="0">
                <a:solidFill>
                  <a:srgbClr val="C00000"/>
                </a:solidFill>
              </a:rPr>
              <a:t>Performance Information and Tools </a:t>
            </a:r>
            <a:r>
              <a:rPr lang="en-US" dirty="0"/>
              <a:t>applet doesn’t fix anything; it provides a comparison using the Windows Experience Index.</a:t>
            </a:r>
          </a:p>
          <a:p>
            <a:pPr lvl="1"/>
            <a:r>
              <a:rPr lang="en-US" dirty="0"/>
              <a:t>Windows bases performance on five components:</a:t>
            </a:r>
          </a:p>
          <a:p>
            <a:pPr lvl="2"/>
            <a:r>
              <a:rPr lang="en-US" dirty="0"/>
              <a:t>Processor—calculations per second</a:t>
            </a:r>
          </a:p>
          <a:p>
            <a:pPr lvl="2"/>
            <a:r>
              <a:rPr lang="en-US" dirty="0"/>
              <a:t>Memory (RAM)—memory operations per second</a:t>
            </a:r>
          </a:p>
          <a:p>
            <a:pPr lvl="2"/>
            <a:r>
              <a:rPr lang="en-US" dirty="0"/>
              <a:t>Graphics—desktop performance for Windows Aero</a:t>
            </a:r>
          </a:p>
          <a:p>
            <a:pPr lvl="2"/>
            <a:r>
              <a:rPr lang="en-US" dirty="0"/>
              <a:t>Gaming graphics—3-D graphics performance</a:t>
            </a:r>
          </a:p>
          <a:p>
            <a:pPr lvl="2"/>
            <a:r>
              <a:rPr lang="en-US" dirty="0"/>
              <a:t>Primary hard disk—disk data transfer rate</a:t>
            </a:r>
          </a:p>
          <a:p>
            <a:pPr lvl="1"/>
            <a:r>
              <a:rPr lang="en-US" dirty="0"/>
              <a:t>Each component generates a subscore.</a:t>
            </a: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Title 1"/>
          <p:cNvSpPr>
            <a:spLocks noGrp="1"/>
          </p:cNvSpPr>
          <p:nvPr>
            <p:ph type="title"/>
          </p:nvPr>
        </p:nvSpPr>
        <p:spPr/>
        <p:txBody>
          <a:bodyPr/>
          <a:lstStyle/>
          <a:p>
            <a:r>
              <a:rPr lang="en-US" dirty="0"/>
              <a:t>More Control Panel Tools (</a:t>
            </a:r>
            <a:r>
              <a:rPr lang="en-US" i="1" dirty="0"/>
              <a:t>continued</a:t>
            </a:r>
            <a:r>
              <a:rPr lang="en-US" dirty="0"/>
              <a:t>)</a:t>
            </a:r>
          </a:p>
        </p:txBody>
      </p:sp>
      <p:sp>
        <p:nvSpPr>
          <p:cNvPr id="94211" name="TextBox 4"/>
          <p:cNvSpPr txBox="1">
            <a:spLocks noChangeArrowheads="1"/>
          </p:cNvSpPr>
          <p:nvPr/>
        </p:nvSpPr>
        <p:spPr bwMode="auto">
          <a:xfrm>
            <a:off x="1973310" y="5209426"/>
            <a:ext cx="5197381" cy="353174"/>
          </a:xfrm>
          <a:prstGeom prst="rect">
            <a:avLst/>
          </a:prstGeom>
          <a:noFill/>
          <a:ln w="9525">
            <a:noFill/>
            <a:miter lim="800000"/>
            <a:headEnd/>
            <a:tailEnd/>
          </a:ln>
        </p:spPr>
        <p:txBody>
          <a:bodyPr wrap="none">
            <a:prstTxWarp prst="textNoShape">
              <a:avLst/>
            </a:prstTxWarp>
            <a:spAutoFit/>
          </a:bodyPr>
          <a:lstStyle/>
          <a:p>
            <a:pPr algn="ctr"/>
            <a:r>
              <a:rPr lang="en-US" dirty="0">
                <a:solidFill>
                  <a:schemeClr val="tx1"/>
                </a:solidFill>
              </a:rPr>
              <a:t>Figure 17.40  Performance Information and Tools</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199785" y="1780467"/>
            <a:ext cx="4744430" cy="3297065"/>
          </a:xfrm>
          <a:prstGeom prst="rect">
            <a:avLst/>
          </a:prstGeom>
        </p:spPr>
      </p:pic>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cs typeface="MS Gothic" pitchFamily="49" charset="-128"/>
              </a:rPr>
              <a:t>Application Problems</a:t>
            </a:r>
            <a:endParaRPr lang="en-US" dirty="0"/>
          </a:p>
        </p:txBody>
      </p:sp>
      <p:sp>
        <p:nvSpPr>
          <p:cNvPr id="3" name="Content Placeholder 2"/>
          <p:cNvSpPr>
            <a:spLocks noGrp="1"/>
          </p:cNvSpPr>
          <p:nvPr>
            <p:ph idx="1"/>
          </p:nvPr>
        </p:nvSpPr>
        <p:spPr/>
        <p:txBody>
          <a:bodyPr/>
          <a:lstStyle/>
          <a:p>
            <a:r>
              <a:rPr lang="en-US" dirty="0">
                <a:cs typeface="MS Gothic" pitchFamily="49" charset="-128"/>
              </a:rPr>
              <a:t>Application installation problems</a:t>
            </a:r>
          </a:p>
          <a:p>
            <a:pPr lvl="1"/>
            <a:r>
              <a:rPr lang="en-US" dirty="0">
                <a:cs typeface="MS Gothic" pitchFamily="49" charset="-128"/>
              </a:rPr>
              <a:t>Almost all Windows programs come with some form of installer.</a:t>
            </a:r>
          </a:p>
          <a:p>
            <a:pPr lvl="1"/>
            <a:r>
              <a:rPr lang="en-US" dirty="0">
                <a:cs typeface="MS Gothic" pitchFamily="49" charset="-128"/>
              </a:rPr>
              <a:t>If you insert a software disc, Windows knows to look for a text file called autorun.inf.</a:t>
            </a:r>
          </a:p>
          <a:p>
            <a:pPr lvl="2"/>
            <a:r>
              <a:rPr lang="en-US" dirty="0">
                <a:cs typeface="MS Gothic" pitchFamily="49" charset="-128"/>
              </a:rPr>
              <a:t>The autorun.inf file tells Windows which file to run off the disc, usually setup.exe.</a:t>
            </a:r>
          </a:p>
          <a:p>
            <a:pPr lvl="1"/>
            <a:r>
              <a:rPr lang="en-US" dirty="0">
                <a:cs typeface="MS Gothic" pitchFamily="49" charset="-128"/>
              </a:rPr>
              <a:t>If you download an application, you’ll need to double-click it to start the installation.</a:t>
            </a:r>
            <a:endParaRPr lang="en-US" dirty="0"/>
          </a:p>
        </p:txBody>
      </p:sp>
    </p:spTree>
    <p:extLst>
      <p:ext uri="{BB962C8B-B14F-4D97-AF65-F5344CB8AC3E}">
        <p14:creationId xmlns:p14="http://schemas.microsoft.com/office/powerpoint/2010/main" val="22498140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Title 1"/>
          <p:cNvSpPr>
            <a:spLocks noGrp="1"/>
          </p:cNvSpPr>
          <p:nvPr>
            <p:ph type="title"/>
          </p:nvPr>
        </p:nvSpPr>
        <p:spPr/>
        <p:txBody>
          <a:bodyPr/>
          <a:lstStyle/>
          <a:p>
            <a:r>
              <a:rPr lang="en-US" dirty="0">
                <a:cs typeface="MS Gothic" pitchFamily="49" charset="-128"/>
              </a:rPr>
              <a:t>Application Installation Problems </a:t>
            </a:r>
            <a:r>
              <a:rPr lang="en-US" dirty="0"/>
              <a:t>(</a:t>
            </a:r>
            <a:r>
              <a:rPr lang="en-US" i="1" dirty="0"/>
              <a:t>continued</a:t>
            </a:r>
            <a:r>
              <a:rPr lang="en-US" dirty="0"/>
              <a:t>)</a:t>
            </a:r>
            <a:endParaRPr lang="en-US" dirty="0">
              <a:cs typeface="MS Gothic" pitchFamily="49" charset="-128"/>
            </a:endParaRPr>
          </a:p>
        </p:txBody>
      </p:sp>
      <p:sp>
        <p:nvSpPr>
          <p:cNvPr id="97283" name="TextBox 4"/>
          <p:cNvSpPr txBox="1">
            <a:spLocks noChangeArrowheads="1"/>
          </p:cNvSpPr>
          <p:nvPr/>
        </p:nvSpPr>
        <p:spPr bwMode="auto">
          <a:xfrm>
            <a:off x="1477155" y="5181600"/>
            <a:ext cx="6189690" cy="353174"/>
          </a:xfrm>
          <a:prstGeom prst="rect">
            <a:avLst/>
          </a:prstGeom>
          <a:noFill/>
          <a:ln w="9525">
            <a:noFill/>
            <a:miter lim="800000"/>
            <a:headEnd/>
            <a:tailEnd/>
          </a:ln>
        </p:spPr>
        <p:txBody>
          <a:bodyPr wrap="none">
            <a:prstTxWarp prst="textNoShape">
              <a:avLst/>
            </a:prstTxWarp>
            <a:spAutoFit/>
          </a:bodyPr>
          <a:lstStyle/>
          <a:p>
            <a:pPr algn="ctr"/>
            <a:r>
              <a:rPr lang="en-US" dirty="0">
                <a:solidFill>
                  <a:schemeClr val="tx1"/>
                </a:solidFill>
              </a:rPr>
              <a:t>Figure 17.41  Programs and Features Control Panel applet</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09800" y="1893794"/>
            <a:ext cx="4724400" cy="3070412"/>
          </a:xfrm>
          <a:prstGeom prst="rect">
            <a:avLst/>
          </a:prstGeom>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Title 1"/>
          <p:cNvSpPr>
            <a:spLocks noGrp="1"/>
          </p:cNvSpPr>
          <p:nvPr>
            <p:ph type="title"/>
          </p:nvPr>
        </p:nvSpPr>
        <p:spPr/>
        <p:txBody>
          <a:bodyPr/>
          <a:lstStyle/>
          <a:p>
            <a:r>
              <a:rPr lang="en-US" dirty="0"/>
              <a:t>Application Installation Problems (</a:t>
            </a:r>
            <a:r>
              <a:rPr lang="en-US" i="1" dirty="0"/>
              <a:t>continued</a:t>
            </a:r>
            <a:r>
              <a:rPr lang="en-US" dirty="0"/>
              <a:t>)</a:t>
            </a:r>
          </a:p>
        </p:txBody>
      </p:sp>
      <p:sp>
        <p:nvSpPr>
          <p:cNvPr id="98307" name="Content Placeholder 2"/>
          <p:cNvSpPr>
            <a:spLocks noGrp="1"/>
          </p:cNvSpPr>
          <p:nvPr>
            <p:ph idx="1"/>
          </p:nvPr>
        </p:nvSpPr>
        <p:spPr/>
        <p:txBody>
          <a:bodyPr/>
          <a:lstStyle/>
          <a:p>
            <a:r>
              <a:rPr lang="en-US" dirty="0"/>
              <a:t>With most installation issues, a problem with Windows prevents programs from installing, usually the lack of some other program that the application needs so it can operate.</a:t>
            </a:r>
          </a:p>
          <a:p>
            <a:pPr lvl="1"/>
            <a:r>
              <a:rPr lang="en-US" dirty="0"/>
              <a:t>Microsoft .NET Framework provides an example.</a:t>
            </a:r>
          </a:p>
          <a:p>
            <a:pPr lvl="2"/>
            <a:r>
              <a:rPr lang="en-US" dirty="0"/>
              <a:t>.NET is an extension to the Windows operating system that includes support for a number of features, particularly powerful interface tools and flexible database access</a:t>
            </a:r>
          </a:p>
          <a:p>
            <a:pPr lvl="2"/>
            <a:r>
              <a:rPr lang="en-US" dirty="0"/>
              <a:t>If a program is written to take advantage of .NET, .NET must itself be installed.</a:t>
            </a: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Title 1"/>
          <p:cNvSpPr>
            <a:spLocks noGrp="1"/>
          </p:cNvSpPr>
          <p:nvPr>
            <p:ph type="title"/>
          </p:nvPr>
        </p:nvSpPr>
        <p:spPr/>
        <p:txBody>
          <a:bodyPr/>
          <a:lstStyle/>
          <a:p>
            <a:r>
              <a:rPr lang="en-US" dirty="0">
                <a:cs typeface="MS Gothic" pitchFamily="49" charset="-128"/>
              </a:rPr>
              <a:t>Application Installation Problems </a:t>
            </a:r>
            <a:r>
              <a:rPr lang="en-US" dirty="0"/>
              <a:t>(</a:t>
            </a:r>
            <a:r>
              <a:rPr lang="en-US" i="1" dirty="0"/>
              <a:t>continued</a:t>
            </a:r>
            <a:r>
              <a:rPr lang="en-US" dirty="0"/>
              <a:t>)</a:t>
            </a:r>
            <a:endParaRPr lang="en-US" i="1" dirty="0">
              <a:cs typeface="MS Gothic" pitchFamily="49" charset="-128"/>
            </a:endParaRPr>
          </a:p>
        </p:txBody>
      </p:sp>
      <p:sp>
        <p:nvSpPr>
          <p:cNvPr id="99331" name="Content Placeholder 2"/>
          <p:cNvSpPr>
            <a:spLocks noGrp="1"/>
          </p:cNvSpPr>
          <p:nvPr>
            <p:ph idx="1"/>
          </p:nvPr>
        </p:nvSpPr>
        <p:spPr/>
        <p:txBody>
          <a:bodyPr/>
          <a:lstStyle/>
          <a:p>
            <a:r>
              <a:rPr lang="en-US" dirty="0">
                <a:cs typeface="MS Gothic" pitchFamily="49" charset="-128"/>
              </a:rPr>
              <a:t>In most cases, if .NET is missing, the application should try to install it at the same time it is installed, but this may not happen.</a:t>
            </a:r>
          </a:p>
          <a:p>
            <a:r>
              <a:rPr lang="en-US" dirty="0">
                <a:cs typeface="MS Gothic" pitchFamily="49" charset="-128"/>
              </a:rPr>
              <a:t>If .NET is missing or if the version of .NET you are using is too old, you can get errors.</a:t>
            </a:r>
          </a:p>
          <a:p>
            <a:pPr lvl="1"/>
            <a:r>
              <a:rPr lang="en-US" dirty="0">
                <a:cs typeface="MS Gothic" pitchFamily="49" charset="-128"/>
              </a:rPr>
              <a:t>These types of errors usually require you to go online and do Web searches, using the application name and the error.</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dirty="0">
                <a:cs typeface="MS Gothic" pitchFamily="49" charset="-128"/>
              </a:rPr>
              <a:t>Failure to Boot: </a:t>
            </a:r>
            <a:r>
              <a:rPr lang="en-US" dirty="0"/>
              <a:t>Windows XP (</a:t>
            </a:r>
            <a:r>
              <a:rPr lang="en-US" i="1" dirty="0"/>
              <a:t>continued</a:t>
            </a:r>
            <a:r>
              <a:rPr lang="en-US" dirty="0"/>
              <a:t>)</a:t>
            </a:r>
          </a:p>
        </p:txBody>
      </p:sp>
      <p:pic>
        <p:nvPicPr>
          <p:cNvPr id="10244" name="Content Placeholder 3"/>
          <p:cNvPicPr>
            <a:picLocks noGrp="1" noChangeAspect="1"/>
          </p:cNvPicPr>
          <p:nvPr>
            <p:ph idx="4294967295"/>
          </p:nvPr>
        </p:nvPicPr>
        <p:blipFill>
          <a:blip r:embed="rId2" cstate="email">
            <a:extLst>
              <a:ext uri="{28A0092B-C50C-407E-A947-70E740481C1C}">
                <a14:useLocalDpi xmlns:a14="http://schemas.microsoft.com/office/drawing/2010/main"/>
              </a:ext>
            </a:extLst>
          </a:blip>
          <a:srcRect t="-8934" b="-8934"/>
          <a:stretch>
            <a:fillRect/>
          </a:stretch>
        </p:blipFill>
        <p:spPr>
          <a:xfrm>
            <a:off x="990600" y="1147749"/>
            <a:ext cx="7162800" cy="4643451"/>
          </a:xfrm>
        </p:spPr>
      </p:pic>
      <p:sp>
        <p:nvSpPr>
          <p:cNvPr id="10243" name="TextBox 4"/>
          <p:cNvSpPr txBox="1">
            <a:spLocks noChangeArrowheads="1"/>
          </p:cNvSpPr>
          <p:nvPr/>
        </p:nvSpPr>
        <p:spPr bwMode="auto">
          <a:xfrm>
            <a:off x="2165877" y="5666626"/>
            <a:ext cx="4812247" cy="353174"/>
          </a:xfrm>
          <a:prstGeom prst="rect">
            <a:avLst/>
          </a:prstGeom>
          <a:noFill/>
          <a:ln w="9525">
            <a:noFill/>
            <a:miter lim="800000"/>
            <a:headEnd/>
            <a:tailEnd/>
          </a:ln>
        </p:spPr>
        <p:txBody>
          <a:bodyPr wrap="none">
            <a:prstTxWarp prst="textNoShape">
              <a:avLst/>
            </a:prstTxWarp>
            <a:spAutoFit/>
          </a:bodyPr>
          <a:lstStyle/>
          <a:p>
            <a:pPr algn="ctr"/>
            <a:r>
              <a:rPr lang="en-US" dirty="0">
                <a:solidFill>
                  <a:schemeClr val="tx1"/>
                </a:solidFill>
              </a:rPr>
              <a:t>Figure 17.3  Initial Windows XP Setup screen</a:t>
            </a: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Title 1"/>
          <p:cNvSpPr>
            <a:spLocks noGrp="1"/>
          </p:cNvSpPr>
          <p:nvPr>
            <p:ph type="title"/>
          </p:nvPr>
        </p:nvSpPr>
        <p:spPr/>
        <p:txBody>
          <a:bodyPr/>
          <a:lstStyle/>
          <a:p>
            <a:r>
              <a:rPr lang="en-US" dirty="0">
                <a:cs typeface="MS Gothic" pitchFamily="49" charset="-128"/>
              </a:rPr>
              <a:t>Application Installation Problems </a:t>
            </a:r>
            <a:r>
              <a:rPr lang="en-US" dirty="0"/>
              <a:t>(</a:t>
            </a:r>
            <a:r>
              <a:rPr lang="en-US" i="1" dirty="0"/>
              <a:t>continued</a:t>
            </a:r>
            <a:r>
              <a:rPr lang="en-US" dirty="0"/>
              <a:t>)</a:t>
            </a:r>
            <a:endParaRPr lang="en-US" dirty="0">
              <a:cs typeface="MS Gothic" pitchFamily="49" charset="-128"/>
            </a:endParaRPr>
          </a:p>
        </p:txBody>
      </p:sp>
      <p:pic>
        <p:nvPicPr>
          <p:cNvPr id="100356" name="Content Placeholder 3"/>
          <p:cNvPicPr>
            <a:picLocks noGrp="1" noChangeAspect="1"/>
          </p:cNvPicPr>
          <p:nvPr>
            <p:ph idx="4294967295"/>
          </p:nvPr>
        </p:nvPicPr>
        <p:blipFill>
          <a:blip r:embed="rId2"/>
          <a:srcRect/>
          <a:stretch>
            <a:fillRect/>
          </a:stretch>
        </p:blipFill>
        <p:spPr>
          <a:xfrm>
            <a:off x="1752600" y="1447800"/>
            <a:ext cx="5440363" cy="4184650"/>
          </a:xfrm>
        </p:spPr>
      </p:pic>
      <p:sp>
        <p:nvSpPr>
          <p:cNvPr id="100355" name="TextBox 4"/>
          <p:cNvSpPr txBox="1">
            <a:spLocks noChangeArrowheads="1"/>
          </p:cNvSpPr>
          <p:nvPr/>
        </p:nvSpPr>
        <p:spPr bwMode="auto">
          <a:xfrm>
            <a:off x="3086100" y="5943600"/>
            <a:ext cx="2971800" cy="353174"/>
          </a:xfrm>
          <a:prstGeom prst="rect">
            <a:avLst/>
          </a:prstGeom>
          <a:noFill/>
          <a:ln w="9525">
            <a:noFill/>
            <a:miter lim="800000"/>
            <a:headEnd/>
            <a:tailEnd/>
          </a:ln>
        </p:spPr>
        <p:txBody>
          <a:bodyPr wrap="square">
            <a:prstTxWarp prst="textNoShape">
              <a:avLst/>
            </a:prstTxWarp>
            <a:spAutoFit/>
          </a:bodyPr>
          <a:lstStyle/>
          <a:p>
            <a:pPr algn="ctr"/>
            <a:r>
              <a:rPr lang="en-US" dirty="0">
                <a:solidFill>
                  <a:schemeClr val="tx1"/>
                </a:solidFill>
              </a:rPr>
              <a:t>Figure 17.42  .NET error</a:t>
            </a: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Title 1"/>
          <p:cNvSpPr>
            <a:spLocks noGrp="1"/>
          </p:cNvSpPr>
          <p:nvPr>
            <p:ph type="title"/>
          </p:nvPr>
        </p:nvSpPr>
        <p:spPr/>
        <p:txBody>
          <a:bodyPr/>
          <a:lstStyle/>
          <a:p>
            <a:r>
              <a:rPr lang="en-US" dirty="0">
                <a:cs typeface="MS Gothic" pitchFamily="49" charset="-128"/>
              </a:rPr>
              <a:t>Problems with Uninstalling</a:t>
            </a:r>
          </a:p>
        </p:txBody>
      </p:sp>
      <p:sp>
        <p:nvSpPr>
          <p:cNvPr id="101379" name="Content Placeholder 2"/>
          <p:cNvSpPr>
            <a:spLocks noGrp="1"/>
          </p:cNvSpPr>
          <p:nvPr>
            <p:ph idx="1"/>
          </p:nvPr>
        </p:nvSpPr>
        <p:spPr/>
        <p:txBody>
          <a:bodyPr/>
          <a:lstStyle/>
          <a:p>
            <a:r>
              <a:rPr lang="en-US" dirty="0">
                <a:cs typeface="MS Gothic" pitchFamily="49" charset="-128"/>
              </a:rPr>
              <a:t>The single biggest problem with uninstalling is that people try to uninstall without administrator privileges.</a:t>
            </a:r>
          </a:p>
          <a:p>
            <a:pPr lvl="1"/>
            <a:r>
              <a:rPr lang="en-US" dirty="0">
                <a:cs typeface="MS Gothic" pitchFamily="49" charset="-128"/>
              </a:rPr>
              <a:t>If you try to uninstall and get an error, log back on as an administrator and retry.</a:t>
            </a:r>
          </a:p>
          <a:p>
            <a:pPr lvl="2"/>
            <a:r>
              <a:rPr lang="en-US" dirty="0">
                <a:cs typeface="MS Gothic" pitchFamily="49" charset="-128"/>
              </a:rPr>
              <a:t>You can right-click on most installation menu options on the Programs menu and select Run as administrator to switch to administrator privileges.</a:t>
            </a: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Title 1"/>
          <p:cNvSpPr>
            <a:spLocks noGrp="1"/>
          </p:cNvSpPr>
          <p:nvPr>
            <p:ph type="title"/>
          </p:nvPr>
        </p:nvSpPr>
        <p:spPr/>
        <p:txBody>
          <a:bodyPr/>
          <a:lstStyle/>
          <a:p>
            <a:r>
              <a:rPr lang="en-US" dirty="0">
                <a:cs typeface="MS Gothic" pitchFamily="49" charset="-128"/>
              </a:rPr>
              <a:t>Problems with Uninstalling </a:t>
            </a:r>
            <a:r>
              <a:rPr lang="en-US" dirty="0"/>
              <a:t>(</a:t>
            </a:r>
            <a:r>
              <a:rPr lang="en-US" i="1" dirty="0"/>
              <a:t>continued</a:t>
            </a:r>
            <a:r>
              <a:rPr lang="en-US" dirty="0"/>
              <a:t>)</a:t>
            </a:r>
            <a:endParaRPr lang="en-US" i="1" dirty="0">
              <a:cs typeface="MS Gothic" pitchFamily="49" charset="-128"/>
            </a:endParaRPr>
          </a:p>
        </p:txBody>
      </p:sp>
      <p:pic>
        <p:nvPicPr>
          <p:cNvPr id="102404" name="Content Placeholder 2"/>
          <p:cNvPicPr>
            <a:picLocks noGrp="1" noChangeAspect="1"/>
          </p:cNvPicPr>
          <p:nvPr>
            <p:ph idx="4294967295"/>
          </p:nvPr>
        </p:nvPicPr>
        <p:blipFill>
          <a:blip r:embed="rId2" cstate="email">
            <a:extLst>
              <a:ext uri="{28A0092B-C50C-407E-A947-70E740481C1C}">
                <a14:useLocalDpi xmlns:a14="http://schemas.microsoft.com/office/drawing/2010/main"/>
              </a:ext>
            </a:extLst>
          </a:blip>
          <a:srcRect l="-60581" r="-60581"/>
          <a:stretch>
            <a:fillRect/>
          </a:stretch>
        </p:blipFill>
        <p:spPr>
          <a:xfrm>
            <a:off x="914400" y="1295400"/>
            <a:ext cx="6858000" cy="4445857"/>
          </a:xfrm>
        </p:spPr>
      </p:pic>
      <p:sp>
        <p:nvSpPr>
          <p:cNvPr id="102403" name="TextBox 4"/>
          <p:cNvSpPr txBox="1">
            <a:spLocks noChangeArrowheads="1"/>
          </p:cNvSpPr>
          <p:nvPr/>
        </p:nvSpPr>
        <p:spPr bwMode="auto">
          <a:xfrm>
            <a:off x="1080197" y="5943600"/>
            <a:ext cx="7045519" cy="349968"/>
          </a:xfrm>
          <a:prstGeom prst="rect">
            <a:avLst/>
          </a:prstGeom>
          <a:noFill/>
          <a:ln w="9525">
            <a:noFill/>
            <a:miter lim="800000"/>
            <a:headEnd/>
            <a:tailEnd/>
          </a:ln>
        </p:spPr>
        <p:txBody>
          <a:bodyPr wrap="none">
            <a:prstTxWarp prst="textNoShape">
              <a:avLst/>
            </a:prstTxWarp>
            <a:spAutoFit/>
          </a:bodyPr>
          <a:lstStyle/>
          <a:p>
            <a:pPr algn="ctr"/>
            <a:r>
              <a:rPr lang="en-US" dirty="0">
                <a:solidFill>
                  <a:schemeClr val="tx1"/>
                </a:solidFill>
              </a:rPr>
              <a:t>Figure 17.43  Selecting Run as administrator from the context menu</a:t>
            </a: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Compatibility</a:t>
            </a:r>
          </a:p>
        </p:txBody>
      </p:sp>
      <p:sp>
        <p:nvSpPr>
          <p:cNvPr id="3" name="Content Placeholder 2"/>
          <p:cNvSpPr>
            <a:spLocks noGrp="1"/>
          </p:cNvSpPr>
          <p:nvPr>
            <p:ph idx="1"/>
          </p:nvPr>
        </p:nvSpPr>
        <p:spPr/>
        <p:txBody>
          <a:bodyPr>
            <a:normAutofit lnSpcReduction="10000"/>
          </a:bodyPr>
          <a:lstStyle/>
          <a:p>
            <a:r>
              <a:rPr lang="en-US" dirty="0"/>
              <a:t>Windows provides various different forms of </a:t>
            </a:r>
            <a:r>
              <a:rPr lang="en-US" dirty="0">
                <a:solidFill>
                  <a:srgbClr val="C00000"/>
                </a:solidFill>
              </a:rPr>
              <a:t>compatibility modes</a:t>
            </a:r>
            <a:r>
              <a:rPr lang="en-US" dirty="0">
                <a:solidFill>
                  <a:srgbClr val="800000"/>
                </a:solidFill>
              </a:rPr>
              <a:t> </a:t>
            </a:r>
            <a:r>
              <a:rPr lang="en-US" dirty="0"/>
              <a:t>to support older applications.</a:t>
            </a:r>
          </a:p>
          <a:p>
            <a:pPr lvl="1"/>
            <a:r>
              <a:rPr lang="en-US" dirty="0"/>
              <a:t>Examples of options accessed through the Compatibility tab under Display settings include:</a:t>
            </a:r>
          </a:p>
          <a:p>
            <a:pPr lvl="2"/>
            <a:r>
              <a:rPr lang="en-US" dirty="0"/>
              <a:t>Reduced color mode</a:t>
            </a:r>
          </a:p>
          <a:p>
            <a:pPr lvl="2"/>
            <a:r>
              <a:rPr lang="en-US" dirty="0"/>
              <a:t>Run in 640 x 480 screen resolution</a:t>
            </a:r>
          </a:p>
          <a:p>
            <a:pPr lvl="2"/>
            <a:r>
              <a:rPr lang="en-US" dirty="0"/>
              <a:t>Disable desktop composition (Vista/7)</a:t>
            </a:r>
          </a:p>
          <a:p>
            <a:pPr lvl="2"/>
            <a:r>
              <a:rPr lang="en-US" dirty="0"/>
              <a:t>Disable display scaling on high DPI settings</a:t>
            </a:r>
          </a:p>
          <a:p>
            <a:pPr lvl="2"/>
            <a:r>
              <a:rPr lang="en-US" dirty="0"/>
              <a:t>Run this program as administrator</a:t>
            </a:r>
          </a:p>
          <a:p>
            <a:pPr lvl="2"/>
            <a:r>
              <a:rPr lang="en-US" dirty="0"/>
              <a:t>Enable this program to work with OneDrive files</a:t>
            </a:r>
          </a:p>
          <a:p>
            <a:pPr lvl="2"/>
            <a:r>
              <a:rPr lang="en-US" dirty="0"/>
              <a:t>Change settings for all users</a:t>
            </a: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Title 1"/>
          <p:cNvSpPr>
            <a:spLocks noGrp="1"/>
          </p:cNvSpPr>
          <p:nvPr>
            <p:ph type="title"/>
          </p:nvPr>
        </p:nvSpPr>
        <p:spPr/>
        <p:txBody>
          <a:bodyPr/>
          <a:lstStyle/>
          <a:p>
            <a:r>
              <a:rPr lang="en-US" dirty="0">
                <a:cs typeface="MS Gothic" pitchFamily="49" charset="-128"/>
              </a:rPr>
              <a:t>Compatibility </a:t>
            </a:r>
            <a:r>
              <a:rPr lang="en-US" dirty="0"/>
              <a:t>(</a:t>
            </a:r>
            <a:r>
              <a:rPr lang="en-US" i="1" dirty="0"/>
              <a:t>continued</a:t>
            </a:r>
            <a:r>
              <a:rPr lang="en-US" dirty="0"/>
              <a:t>)</a:t>
            </a:r>
            <a:endParaRPr lang="en-US" dirty="0">
              <a:cs typeface="MS Gothic" pitchFamily="49" charset="-128"/>
            </a:endParaRPr>
          </a:p>
        </p:txBody>
      </p:sp>
      <p:sp>
        <p:nvSpPr>
          <p:cNvPr id="112643" name="TextBox 4"/>
          <p:cNvSpPr txBox="1">
            <a:spLocks noChangeArrowheads="1"/>
          </p:cNvSpPr>
          <p:nvPr/>
        </p:nvSpPr>
        <p:spPr bwMode="auto">
          <a:xfrm>
            <a:off x="2221556" y="5334000"/>
            <a:ext cx="4700889" cy="353174"/>
          </a:xfrm>
          <a:prstGeom prst="rect">
            <a:avLst/>
          </a:prstGeom>
          <a:noFill/>
          <a:ln w="9525">
            <a:noFill/>
            <a:miter lim="800000"/>
            <a:headEnd/>
            <a:tailEnd/>
          </a:ln>
        </p:spPr>
        <p:txBody>
          <a:bodyPr wrap="none">
            <a:prstTxWarp prst="textNoShape">
              <a:avLst/>
            </a:prstTxWarp>
            <a:spAutoFit/>
          </a:bodyPr>
          <a:lstStyle/>
          <a:p>
            <a:pPr algn="ctr"/>
            <a:r>
              <a:rPr lang="en-US" dirty="0">
                <a:solidFill>
                  <a:schemeClr val="tx1"/>
                </a:solidFill>
              </a:rPr>
              <a:t>Figure 17.44  Windows 8.1 Compatibility tab</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311434" y="1717765"/>
            <a:ext cx="2521131" cy="3422469"/>
          </a:xfrm>
          <a:prstGeom prst="rect">
            <a:avLst/>
          </a:prstGeom>
        </p:spPr>
      </p:pic>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cs typeface="MS Gothic" pitchFamily="49" charset="-128"/>
              </a:rPr>
              <a:t>Compatibility </a:t>
            </a:r>
            <a:r>
              <a:rPr lang="en-US" dirty="0"/>
              <a:t>(</a:t>
            </a:r>
            <a:r>
              <a:rPr lang="en-US" i="1" dirty="0"/>
              <a:t>continued</a:t>
            </a:r>
            <a:r>
              <a:rPr lang="en-US" dirty="0"/>
              <a:t>)</a:t>
            </a:r>
          </a:p>
        </p:txBody>
      </p:sp>
      <p:sp>
        <p:nvSpPr>
          <p:cNvPr id="3" name="Content Placeholder 2"/>
          <p:cNvSpPr>
            <a:spLocks noGrp="1"/>
          </p:cNvSpPr>
          <p:nvPr>
            <p:ph idx="1"/>
          </p:nvPr>
        </p:nvSpPr>
        <p:spPr/>
        <p:txBody>
          <a:bodyPr/>
          <a:lstStyle/>
          <a:p>
            <a:r>
              <a:rPr lang="en-US" dirty="0">
                <a:cs typeface="MS Gothic" pitchFamily="49" charset="-128"/>
              </a:rPr>
              <a:t>If you need to make things 100 percent compatible with Windows XP and you have Windows 7 (Professional, Ultimate, and Enterprise only) installed on your system, you can download </a:t>
            </a:r>
            <a:r>
              <a:rPr lang="en-US" dirty="0">
                <a:solidFill>
                  <a:srgbClr val="C00000"/>
                </a:solidFill>
                <a:cs typeface="MS Gothic" pitchFamily="49" charset="-128"/>
              </a:rPr>
              <a:t>Windows XP Mode</a:t>
            </a:r>
            <a:r>
              <a:rPr lang="en-US" dirty="0">
                <a:cs typeface="MS Gothic" pitchFamily="49" charset="-128"/>
              </a:rPr>
              <a:t>.</a:t>
            </a:r>
          </a:p>
          <a:p>
            <a:pPr lvl="1"/>
            <a:r>
              <a:rPr lang="en-US" dirty="0">
                <a:cs typeface="MS Gothic" pitchFamily="49" charset="-128"/>
              </a:rPr>
              <a:t>Windows XP Mode is a premade Windows XP SP3 virtual machine that runs under Microsoft’s popular (and free) virtualization program, Windows Virtual PC.</a:t>
            </a:r>
            <a:endParaRPr lang="en-US" dirty="0"/>
          </a:p>
        </p:txBody>
      </p:sp>
    </p:spTree>
    <p:extLst>
      <p:ext uri="{BB962C8B-B14F-4D97-AF65-F5344CB8AC3E}">
        <p14:creationId xmlns:p14="http://schemas.microsoft.com/office/powerpoint/2010/main" val="1608004305"/>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Title 1"/>
          <p:cNvSpPr>
            <a:spLocks noGrp="1"/>
          </p:cNvSpPr>
          <p:nvPr>
            <p:ph type="title"/>
          </p:nvPr>
        </p:nvSpPr>
        <p:spPr/>
        <p:txBody>
          <a:bodyPr/>
          <a:lstStyle/>
          <a:p>
            <a:r>
              <a:rPr lang="en-US" dirty="0">
                <a:cs typeface="MS Gothic" pitchFamily="49" charset="-128"/>
              </a:rPr>
              <a:t>Compatibility </a:t>
            </a:r>
            <a:r>
              <a:rPr lang="en-US" dirty="0"/>
              <a:t>(</a:t>
            </a:r>
            <a:r>
              <a:rPr lang="en-US" i="1" dirty="0"/>
              <a:t>continued</a:t>
            </a:r>
            <a:r>
              <a:rPr lang="en-US" dirty="0"/>
              <a:t>)</a:t>
            </a:r>
            <a:endParaRPr lang="en-US" dirty="0">
              <a:cs typeface="MS Gothic" pitchFamily="49" charset="-128"/>
            </a:endParaRPr>
          </a:p>
        </p:txBody>
      </p:sp>
      <p:pic>
        <p:nvPicPr>
          <p:cNvPr id="114692" name="Content Placeholder 3"/>
          <p:cNvPicPr>
            <a:picLocks noGrp="1" noChangeAspect="1"/>
          </p:cNvPicPr>
          <p:nvPr>
            <p:ph idx="4294967295"/>
          </p:nvPr>
        </p:nvPicPr>
        <p:blipFill>
          <a:blip r:embed="rId2" cstate="email">
            <a:extLst>
              <a:ext uri="{28A0092B-C50C-407E-A947-70E740481C1C}">
                <a14:useLocalDpi xmlns:a14="http://schemas.microsoft.com/office/drawing/2010/main"/>
              </a:ext>
            </a:extLst>
          </a:blip>
          <a:srcRect/>
          <a:stretch>
            <a:fillRect/>
          </a:stretch>
        </p:blipFill>
        <p:spPr>
          <a:xfrm>
            <a:off x="1404938" y="1447800"/>
            <a:ext cx="6334125" cy="4267200"/>
          </a:xfrm>
        </p:spPr>
      </p:pic>
      <p:sp>
        <p:nvSpPr>
          <p:cNvPr id="114691" name="TextBox 4"/>
          <p:cNvSpPr txBox="1">
            <a:spLocks noChangeArrowheads="1"/>
          </p:cNvSpPr>
          <p:nvPr/>
        </p:nvSpPr>
        <p:spPr bwMode="auto">
          <a:xfrm>
            <a:off x="2794579" y="5821363"/>
            <a:ext cx="3554842" cy="353174"/>
          </a:xfrm>
          <a:prstGeom prst="rect">
            <a:avLst/>
          </a:prstGeom>
          <a:noFill/>
          <a:ln w="9525">
            <a:noFill/>
            <a:miter lim="800000"/>
            <a:headEnd/>
            <a:tailEnd/>
          </a:ln>
        </p:spPr>
        <p:txBody>
          <a:bodyPr wrap="none">
            <a:prstTxWarp prst="textNoShape">
              <a:avLst/>
            </a:prstTxWarp>
            <a:spAutoFit/>
          </a:bodyPr>
          <a:lstStyle/>
          <a:p>
            <a:pPr algn="ctr"/>
            <a:r>
              <a:rPr lang="en-US" dirty="0">
                <a:solidFill>
                  <a:schemeClr val="tx1"/>
                </a:solidFill>
              </a:rPr>
              <a:t>Figure 17.46  Windows XP Mode</a:t>
            </a: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Title 1"/>
          <p:cNvSpPr>
            <a:spLocks noGrp="1"/>
          </p:cNvSpPr>
          <p:nvPr>
            <p:ph type="title"/>
          </p:nvPr>
        </p:nvSpPr>
        <p:spPr/>
        <p:txBody>
          <a:bodyPr/>
          <a:lstStyle/>
          <a:p>
            <a:r>
              <a:rPr lang="en-US" dirty="0"/>
              <a:t>Missing File or Incorrect File Version</a:t>
            </a:r>
          </a:p>
        </p:txBody>
      </p:sp>
      <p:sp>
        <p:nvSpPr>
          <p:cNvPr id="115715" name="Content Placeholder 2"/>
          <p:cNvSpPr>
            <a:spLocks noGrp="1"/>
          </p:cNvSpPr>
          <p:nvPr>
            <p:ph idx="1"/>
          </p:nvPr>
        </p:nvSpPr>
        <p:spPr/>
        <p:txBody>
          <a:bodyPr/>
          <a:lstStyle/>
          <a:p>
            <a:r>
              <a:rPr lang="en-US" dirty="0"/>
              <a:t>An application may rely on other files, in particular DLL files.</a:t>
            </a:r>
          </a:p>
          <a:p>
            <a:pPr lvl="1"/>
            <a:r>
              <a:rPr lang="en-US" dirty="0"/>
              <a:t>Sometimes the application installer will bring specially formatted versions of common DLL or other files to Windows, overwriting the previous versions.</a:t>
            </a:r>
          </a:p>
          <a:p>
            <a:pPr lvl="1"/>
            <a:r>
              <a:rPr lang="en-US" dirty="0"/>
              <a:t>Later applications might look for the earlier version of the DLL and fail when it’s not found.</a:t>
            </a: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Title 1"/>
          <p:cNvSpPr>
            <a:spLocks noGrp="1"/>
          </p:cNvSpPr>
          <p:nvPr>
            <p:ph type="title"/>
          </p:nvPr>
        </p:nvSpPr>
        <p:spPr/>
        <p:txBody>
          <a:bodyPr/>
          <a:lstStyle/>
          <a:p>
            <a:r>
              <a:rPr lang="en-US" dirty="0">
                <a:cs typeface="MS Gothic" pitchFamily="49" charset="-128"/>
              </a:rPr>
              <a:t>Missing File or Incorrect File Version </a:t>
            </a:r>
            <a:r>
              <a:rPr lang="en-US" dirty="0"/>
              <a:t>(</a:t>
            </a:r>
            <a:r>
              <a:rPr lang="en-US" i="1" dirty="0"/>
              <a:t>continued</a:t>
            </a:r>
            <a:r>
              <a:rPr lang="en-US" dirty="0"/>
              <a:t>)</a:t>
            </a:r>
            <a:endParaRPr lang="en-US" i="1" dirty="0">
              <a:cs typeface="MS Gothic" pitchFamily="49" charset="-128"/>
            </a:endParaRPr>
          </a:p>
        </p:txBody>
      </p:sp>
      <p:sp>
        <p:nvSpPr>
          <p:cNvPr id="116739" name="Content Placeholder 2"/>
          <p:cNvSpPr>
            <a:spLocks noGrp="1"/>
          </p:cNvSpPr>
          <p:nvPr>
            <p:ph idx="1"/>
          </p:nvPr>
        </p:nvSpPr>
        <p:spPr/>
        <p:txBody>
          <a:bodyPr/>
          <a:lstStyle/>
          <a:p>
            <a:r>
              <a:rPr lang="en-US" dirty="0">
                <a:cs typeface="MS Gothic" pitchFamily="49" charset="-128"/>
              </a:rPr>
              <a:t>The usual fix is to perform an Internet search for the missing DLL or file that fails to open, along with the name of the program you’re trying to use.</a:t>
            </a: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Title 1"/>
          <p:cNvSpPr>
            <a:spLocks noGrp="1"/>
          </p:cNvSpPr>
          <p:nvPr>
            <p:ph type="title"/>
          </p:nvPr>
        </p:nvSpPr>
        <p:spPr/>
        <p:txBody>
          <a:bodyPr/>
          <a:lstStyle/>
          <a:p>
            <a:r>
              <a:rPr lang="en-US" dirty="0">
                <a:cs typeface="MS Gothic" pitchFamily="49" charset="-128"/>
              </a:rPr>
              <a:t>Crashing Programs</a:t>
            </a:r>
          </a:p>
        </p:txBody>
      </p:sp>
      <p:sp>
        <p:nvSpPr>
          <p:cNvPr id="117763" name="Content Placeholder 2"/>
          <p:cNvSpPr>
            <a:spLocks noGrp="1"/>
          </p:cNvSpPr>
          <p:nvPr>
            <p:ph idx="1"/>
          </p:nvPr>
        </p:nvSpPr>
        <p:spPr/>
        <p:txBody>
          <a:bodyPr/>
          <a:lstStyle/>
          <a:p>
            <a:r>
              <a:rPr lang="en-US" dirty="0">
                <a:cs typeface="MS Gothic" pitchFamily="49" charset="-128"/>
              </a:rPr>
              <a:t>Sometimes error-prone code causes the application to crash or even causes the operating system to crash.</a:t>
            </a:r>
          </a:p>
          <a:p>
            <a:r>
              <a:rPr lang="en-US" dirty="0">
                <a:cs typeface="MS Gothic" pitchFamily="49" charset="-128"/>
              </a:rPr>
              <a:t>Symptoms caused by such programs are the computer locking up, unexpectedly shutting down, or a crash-to-desktop (CTD).</a:t>
            </a:r>
          </a:p>
          <a:p>
            <a:r>
              <a:rPr lang="en-US" dirty="0">
                <a:cs typeface="MS Gothic" pitchFamily="49" charset="-128"/>
              </a:rPr>
              <a:t>The system might spontaneously shut down and restart. That kind of improper shutdown can cause problems, especially to open files and folders.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r>
              <a:rPr lang="en-US" dirty="0">
                <a:cs typeface="MS Gothic" pitchFamily="49" charset="-128"/>
              </a:rPr>
              <a:t>Failure to Boot: </a:t>
            </a:r>
            <a:r>
              <a:rPr lang="en-US" dirty="0"/>
              <a:t>Windows XP (</a:t>
            </a:r>
            <a:r>
              <a:rPr lang="en-US" i="1" dirty="0"/>
              <a:t>continued</a:t>
            </a:r>
            <a:r>
              <a:rPr lang="en-US" dirty="0"/>
              <a:t>)</a:t>
            </a:r>
          </a:p>
        </p:txBody>
      </p:sp>
      <p:sp>
        <p:nvSpPr>
          <p:cNvPr id="13315" name="Content Placeholder 2"/>
          <p:cNvSpPr>
            <a:spLocks noGrp="1"/>
          </p:cNvSpPr>
          <p:nvPr>
            <p:ph idx="1"/>
          </p:nvPr>
        </p:nvSpPr>
        <p:spPr/>
        <p:txBody>
          <a:bodyPr>
            <a:normAutofit lnSpcReduction="10000"/>
          </a:bodyPr>
          <a:lstStyle/>
          <a:p>
            <a:r>
              <a:rPr lang="en-US" dirty="0"/>
              <a:t>Use the Recovery Console to manually restore Registries, stop problem services, rebuild partitions (other than the system partition).</a:t>
            </a:r>
          </a:p>
          <a:p>
            <a:pPr lvl="1"/>
            <a:r>
              <a:rPr lang="en-US" dirty="0"/>
              <a:t>Use the expand program to extract copies of corrupted files from an optical disc or floppy disk.</a:t>
            </a:r>
          </a:p>
          <a:p>
            <a:r>
              <a:rPr lang="en-US" dirty="0"/>
              <a:t>The Recovery Console Works great for repairing the MBR, reinstalling the boot files, and rebuilding boot.ini.</a:t>
            </a:r>
          </a:p>
          <a:p>
            <a:r>
              <a:rPr lang="en-US" dirty="0"/>
              <a:t>Bad boot sector shows up as a No Boot Device Present error.</a:t>
            </a:r>
          </a:p>
          <a:p>
            <a:pPr lvl="1"/>
            <a:r>
              <a:rPr lang="en-US" dirty="0"/>
              <a:t>Use the fixmbr command to fix the MBR.</a:t>
            </a: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Title 1"/>
          <p:cNvSpPr>
            <a:spLocks noGrp="1"/>
          </p:cNvSpPr>
          <p:nvPr>
            <p:ph type="title"/>
          </p:nvPr>
        </p:nvSpPr>
        <p:spPr/>
        <p:txBody>
          <a:bodyPr/>
          <a:lstStyle/>
          <a:p>
            <a:r>
              <a:rPr lang="en-US" dirty="0">
                <a:cs typeface="MS Gothic" pitchFamily="49" charset="-128"/>
              </a:rPr>
              <a:t>Crashing Programs </a:t>
            </a:r>
            <a:r>
              <a:rPr lang="en-US" dirty="0"/>
              <a:t>(</a:t>
            </a:r>
            <a:r>
              <a:rPr lang="en-US" i="1" dirty="0"/>
              <a:t>continued</a:t>
            </a:r>
            <a:r>
              <a:rPr lang="en-US" dirty="0"/>
              <a:t>)</a:t>
            </a:r>
            <a:endParaRPr lang="en-US" i="1" dirty="0">
              <a:cs typeface="MS Gothic" pitchFamily="49" charset="-128"/>
            </a:endParaRPr>
          </a:p>
        </p:txBody>
      </p:sp>
      <p:sp>
        <p:nvSpPr>
          <p:cNvPr id="118787" name="Content Placeholder 2"/>
          <p:cNvSpPr>
            <a:spLocks noGrp="1"/>
          </p:cNvSpPr>
          <p:nvPr>
            <p:ph idx="1"/>
          </p:nvPr>
        </p:nvSpPr>
        <p:spPr/>
        <p:txBody>
          <a:bodyPr/>
          <a:lstStyle/>
          <a:p>
            <a:r>
              <a:rPr lang="en-US" dirty="0">
                <a:cs typeface="MS Gothic" pitchFamily="49" charset="-128"/>
              </a:rPr>
              <a:t>In some cases, where the program runs but degrades the overall performance of Windows, it could point to the application side of things rather than the hardware or drivers, especially if the computer successfully runs other programs.</a:t>
            </a: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Title 1"/>
          <p:cNvSpPr>
            <a:spLocks noGrp="1"/>
          </p:cNvSpPr>
          <p:nvPr>
            <p:ph type="title"/>
          </p:nvPr>
        </p:nvSpPr>
        <p:spPr/>
        <p:txBody>
          <a:bodyPr/>
          <a:lstStyle/>
          <a:p>
            <a:r>
              <a:rPr lang="en-US" dirty="0"/>
              <a:t>Volume Shadow Copy Service and System Protection</a:t>
            </a:r>
          </a:p>
        </p:txBody>
      </p:sp>
      <p:sp>
        <p:nvSpPr>
          <p:cNvPr id="119811" name="Content Placeholder 2"/>
          <p:cNvSpPr>
            <a:spLocks noGrp="1"/>
          </p:cNvSpPr>
          <p:nvPr>
            <p:ph idx="1"/>
          </p:nvPr>
        </p:nvSpPr>
        <p:spPr/>
        <p:txBody>
          <a:bodyPr/>
          <a:lstStyle/>
          <a:p>
            <a:r>
              <a:rPr lang="en-US" dirty="0"/>
              <a:t>Volume Shadow Copy Service (VSS) enables the OS to make backups of any file, even one that is in use.</a:t>
            </a:r>
          </a:p>
          <a:p>
            <a:r>
              <a:rPr lang="en-US" dirty="0"/>
              <a:t>Windows uses VSS for its </a:t>
            </a:r>
            <a:r>
              <a:rPr lang="en-US" dirty="0">
                <a:solidFill>
                  <a:srgbClr val="C00000"/>
                </a:solidFill>
              </a:rPr>
              <a:t>System Protection </a:t>
            </a:r>
            <a:r>
              <a:rPr lang="en-US" dirty="0"/>
              <a:t>feature.</a:t>
            </a:r>
          </a:p>
          <a:p>
            <a:pPr lvl="1"/>
            <a:r>
              <a:rPr lang="en-US" dirty="0"/>
              <a:t>Enables you to access previous versions of any data file or folder</a:t>
            </a: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Title 1"/>
          <p:cNvSpPr>
            <a:spLocks noGrp="1"/>
          </p:cNvSpPr>
          <p:nvPr>
            <p:ph type="title"/>
          </p:nvPr>
        </p:nvSpPr>
        <p:spPr/>
        <p:txBody>
          <a:bodyPr/>
          <a:lstStyle/>
          <a:p>
            <a:r>
              <a:rPr lang="en-US" dirty="0"/>
              <a:t>Volume Shadow Copy Service and System Protection (</a:t>
            </a:r>
            <a:r>
              <a:rPr lang="en-US" i="1" dirty="0"/>
              <a:t>continued</a:t>
            </a:r>
            <a:r>
              <a:rPr lang="en-US" dirty="0"/>
              <a:t>)</a:t>
            </a:r>
            <a:endParaRPr lang="en-US" i="1" dirty="0"/>
          </a:p>
        </p:txBody>
      </p:sp>
      <p:sp>
        <p:nvSpPr>
          <p:cNvPr id="120835" name="Content Placeholder 2"/>
          <p:cNvSpPr>
            <a:spLocks noGrp="1"/>
          </p:cNvSpPr>
          <p:nvPr>
            <p:ph idx="1"/>
          </p:nvPr>
        </p:nvSpPr>
        <p:spPr/>
        <p:txBody>
          <a:bodyPr/>
          <a:lstStyle/>
          <a:p>
            <a:r>
              <a:rPr lang="en-US" dirty="0"/>
              <a:t>If any of the following criteria are met, you will have at least one previous version in the list:</a:t>
            </a:r>
          </a:p>
          <a:p>
            <a:pPr lvl="1"/>
            <a:r>
              <a:rPr lang="en-US" dirty="0"/>
              <a:t>The file or folder was backed up using the backup program.</a:t>
            </a:r>
          </a:p>
          <a:p>
            <a:pPr lvl="1"/>
            <a:r>
              <a:rPr lang="en-US" dirty="0"/>
              <a:t>You created a restore point.</a:t>
            </a:r>
          </a:p>
          <a:p>
            <a:pPr lvl="1"/>
            <a:r>
              <a:rPr lang="en-US" dirty="0"/>
              <a:t>The file or folder was changed.</a:t>
            </a: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Title 1"/>
          <p:cNvSpPr>
            <a:spLocks noGrp="1"/>
          </p:cNvSpPr>
          <p:nvPr>
            <p:ph type="title"/>
          </p:nvPr>
        </p:nvSpPr>
        <p:spPr/>
        <p:txBody>
          <a:bodyPr/>
          <a:lstStyle/>
          <a:p>
            <a:r>
              <a:rPr lang="en-US" dirty="0"/>
              <a:t>Volume Shadow Copy Service and System Protection (</a:t>
            </a:r>
            <a:r>
              <a:rPr lang="en-US" i="1" dirty="0"/>
              <a:t>continued</a:t>
            </a:r>
            <a:r>
              <a:rPr lang="en-US" dirty="0"/>
              <a:t>)</a:t>
            </a:r>
            <a:endParaRPr lang="en-US" i="1" dirty="0"/>
          </a:p>
        </p:txBody>
      </p:sp>
      <p:pic>
        <p:nvPicPr>
          <p:cNvPr id="121860" name="Content Placeholder 5"/>
          <p:cNvPicPr>
            <a:picLocks noGrp="1" noChangeAspect="1"/>
          </p:cNvPicPr>
          <p:nvPr>
            <p:ph idx="4294967295"/>
          </p:nvPr>
        </p:nvPicPr>
        <p:blipFill>
          <a:blip r:embed="rId2" cstate="email">
            <a:extLst>
              <a:ext uri="{28A0092B-C50C-407E-A947-70E740481C1C}">
                <a14:useLocalDpi xmlns:a14="http://schemas.microsoft.com/office/drawing/2010/main"/>
              </a:ext>
            </a:extLst>
          </a:blip>
          <a:srcRect l="-53727" r="-53727"/>
          <a:stretch>
            <a:fillRect/>
          </a:stretch>
        </p:blipFill>
        <p:spPr>
          <a:xfrm>
            <a:off x="914400" y="1295400"/>
            <a:ext cx="7170126" cy="4648200"/>
          </a:xfrm>
        </p:spPr>
      </p:pic>
      <p:sp>
        <p:nvSpPr>
          <p:cNvPr id="121859" name="TextBox 4"/>
          <p:cNvSpPr txBox="1">
            <a:spLocks noChangeArrowheads="1"/>
          </p:cNvSpPr>
          <p:nvPr/>
        </p:nvSpPr>
        <p:spPr bwMode="auto">
          <a:xfrm>
            <a:off x="2651211" y="5973763"/>
            <a:ext cx="3841579" cy="353174"/>
          </a:xfrm>
          <a:prstGeom prst="rect">
            <a:avLst/>
          </a:prstGeom>
          <a:noFill/>
          <a:ln w="9525">
            <a:noFill/>
            <a:miter lim="800000"/>
            <a:headEnd/>
            <a:tailEnd/>
          </a:ln>
        </p:spPr>
        <p:txBody>
          <a:bodyPr wrap="none">
            <a:prstTxWarp prst="textNoShape">
              <a:avLst/>
            </a:prstTxWarp>
            <a:spAutoFit/>
          </a:bodyPr>
          <a:lstStyle/>
          <a:p>
            <a:pPr algn="ctr"/>
            <a:r>
              <a:rPr lang="en-US" dirty="0">
                <a:solidFill>
                  <a:schemeClr val="tx1"/>
                </a:solidFill>
              </a:rPr>
              <a:t>Figure 17.47  Previous Versions tab</a:t>
            </a: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Title 1"/>
          <p:cNvSpPr>
            <a:spLocks noGrp="1"/>
          </p:cNvSpPr>
          <p:nvPr>
            <p:ph type="title"/>
          </p:nvPr>
        </p:nvSpPr>
        <p:spPr/>
        <p:txBody>
          <a:bodyPr/>
          <a:lstStyle/>
          <a:p>
            <a:r>
              <a:rPr lang="en-US" dirty="0"/>
              <a:t>Volume Shadow Copy Service and System Protection (</a:t>
            </a:r>
            <a:r>
              <a:rPr lang="en-US" i="1" dirty="0"/>
              <a:t>continued</a:t>
            </a:r>
            <a:r>
              <a:rPr lang="en-US" dirty="0"/>
              <a:t>)</a:t>
            </a:r>
            <a:endParaRPr lang="en-US" i="1" dirty="0"/>
          </a:p>
        </p:txBody>
      </p:sp>
      <p:sp>
        <p:nvSpPr>
          <p:cNvPr id="122883" name="Content Placeholder 2"/>
          <p:cNvSpPr>
            <a:spLocks noGrp="1"/>
          </p:cNvSpPr>
          <p:nvPr>
            <p:ph idx="1"/>
          </p:nvPr>
        </p:nvSpPr>
        <p:spPr/>
        <p:txBody>
          <a:bodyPr/>
          <a:lstStyle/>
          <a:p>
            <a:r>
              <a:rPr lang="en-US" dirty="0"/>
              <a:t>Make sure System Protection is enabled.</a:t>
            </a:r>
          </a:p>
          <a:p>
            <a:pPr lvl="1"/>
            <a:r>
              <a:rPr lang="en-US" dirty="0"/>
              <a:t>Go to the System Protection tab in the System Properties dialog box.</a:t>
            </a:r>
          </a:p>
          <a:p>
            <a:pPr lvl="1"/>
            <a:r>
              <a:rPr lang="en-US" dirty="0"/>
              <a:t>The feature should be running by default.</a:t>
            </a: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Title 1"/>
          <p:cNvSpPr>
            <a:spLocks noGrp="1"/>
          </p:cNvSpPr>
          <p:nvPr>
            <p:ph type="title"/>
          </p:nvPr>
        </p:nvSpPr>
        <p:spPr/>
        <p:txBody>
          <a:bodyPr/>
          <a:lstStyle/>
          <a:p>
            <a:r>
              <a:rPr lang="en-US" dirty="0"/>
              <a:t>Volume Shadow Copy Service and System Protection (</a:t>
            </a:r>
            <a:r>
              <a:rPr lang="en-US" i="1" dirty="0"/>
              <a:t>continued</a:t>
            </a:r>
            <a:r>
              <a:rPr lang="en-US" dirty="0"/>
              <a:t>)</a:t>
            </a:r>
            <a:endParaRPr lang="en-US" i="1" dirty="0"/>
          </a:p>
        </p:txBody>
      </p:sp>
      <p:pic>
        <p:nvPicPr>
          <p:cNvPr id="123908" name="Content Placeholder 2"/>
          <p:cNvPicPr>
            <a:picLocks noGrp="1" noChangeAspect="1"/>
          </p:cNvPicPr>
          <p:nvPr>
            <p:ph idx="4294967295"/>
          </p:nvPr>
        </p:nvPicPr>
        <p:blipFill>
          <a:blip r:embed="rId2" cstate="email">
            <a:extLst>
              <a:ext uri="{28A0092B-C50C-407E-A947-70E740481C1C}">
                <a14:useLocalDpi xmlns:a14="http://schemas.microsoft.com/office/drawing/2010/main"/>
              </a:ext>
            </a:extLst>
          </a:blip>
          <a:srcRect/>
          <a:stretch>
            <a:fillRect/>
          </a:stretch>
        </p:blipFill>
        <p:spPr>
          <a:xfrm>
            <a:off x="2514600" y="1371600"/>
            <a:ext cx="4070350" cy="4498975"/>
          </a:xfrm>
        </p:spPr>
      </p:pic>
      <p:sp>
        <p:nvSpPr>
          <p:cNvPr id="123907" name="TextBox 4"/>
          <p:cNvSpPr txBox="1">
            <a:spLocks noChangeArrowheads="1"/>
          </p:cNvSpPr>
          <p:nvPr/>
        </p:nvSpPr>
        <p:spPr bwMode="auto">
          <a:xfrm>
            <a:off x="2638474" y="5973763"/>
            <a:ext cx="3867052" cy="353174"/>
          </a:xfrm>
          <a:prstGeom prst="rect">
            <a:avLst/>
          </a:prstGeom>
          <a:noFill/>
          <a:ln w="9525">
            <a:noFill/>
            <a:miter lim="800000"/>
            <a:headEnd/>
            <a:tailEnd/>
          </a:ln>
        </p:spPr>
        <p:txBody>
          <a:bodyPr wrap="none">
            <a:prstTxWarp prst="textNoShape">
              <a:avLst/>
            </a:prstTxWarp>
            <a:spAutoFit/>
          </a:bodyPr>
          <a:lstStyle/>
          <a:p>
            <a:pPr algn="ctr"/>
            <a:r>
              <a:rPr lang="en-US" dirty="0">
                <a:solidFill>
                  <a:schemeClr val="tx1"/>
                </a:solidFill>
              </a:rPr>
              <a:t>Figure 17.48  System Protection tab</a:t>
            </a:r>
          </a:p>
        </p:txBody>
      </p:sp>
    </p:spTree>
  </p:cSld>
  <p:clrMapOvr>
    <a:masterClrMapping/>
  </p:clrMapOvr>
</p:sld>
</file>

<file path=ppt/theme/theme1.xml><?xml version="1.0" encoding="utf-8"?>
<a:theme xmlns:a="http://schemas.openxmlformats.org/drawingml/2006/main" name="2_Default Design">
  <a:themeElements>
    <a:clrScheme name="1_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Default Design">
      <a:majorFont>
        <a:latin typeface="Verdana"/>
        <a:ea typeface="MS Gothic"/>
        <a:cs typeface=""/>
      </a:majorFont>
      <a:minorFont>
        <a:latin typeface="Verdana"/>
        <a:ea typeface="MS Gothic"/>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93000"/>
          </a:lnSpc>
          <a:spcBef>
            <a:spcPct val="0"/>
          </a:spcBef>
          <a:spcAft>
            <a:spcPct val="0"/>
          </a:spcAft>
          <a:buClr>
            <a:srgbClr val="000000"/>
          </a:buClr>
          <a:buSzPct val="100000"/>
          <a:buFont typeface="Arial" charset="0"/>
          <a:buNone/>
          <a:tabLst/>
          <a:defRPr kumimoji="0" lang="en-GB" sz="1800" b="0" i="0" u="none" strike="noStrike" cap="none" normalizeH="0" baseline="0" smtClean="0">
            <a:ln>
              <a:noFill/>
            </a:ln>
            <a:solidFill>
              <a:schemeClr val="bg1"/>
            </a:solidFill>
            <a:effectLst/>
            <a:latin typeface="Arial" charset="0"/>
            <a:ea typeface="MS Gothic" pitchFamily="49" charset="-128"/>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93000"/>
          </a:lnSpc>
          <a:spcBef>
            <a:spcPct val="0"/>
          </a:spcBef>
          <a:spcAft>
            <a:spcPct val="0"/>
          </a:spcAft>
          <a:buClr>
            <a:srgbClr val="000000"/>
          </a:buClr>
          <a:buSzPct val="100000"/>
          <a:buFont typeface="Arial" charset="0"/>
          <a:buNone/>
          <a:tabLst/>
          <a:defRPr kumimoji="0" lang="en-GB" sz="1800" b="0" i="0" u="none" strike="noStrike" cap="none" normalizeH="0" baseline="0" smtClean="0">
            <a:ln>
              <a:noFill/>
            </a:ln>
            <a:solidFill>
              <a:schemeClr val="bg1"/>
            </a:solidFill>
            <a:effectLst/>
            <a:latin typeface="Arial" charset="0"/>
            <a:ea typeface="MS Gothic" pitchFamily="49" charset="-128"/>
          </a:defRPr>
        </a:defPPr>
      </a:lstStyle>
    </a:lnDef>
  </a:objectDefaults>
  <a:extraClrSchemeLst>
    <a:extraClrScheme>
      <a:clrScheme name="1_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4487</TotalTime>
  <Words>4228</Words>
  <Application>Microsoft Office PowerPoint</Application>
  <PresentationFormat>On-screen Show (4:3)</PresentationFormat>
  <Paragraphs>400</Paragraphs>
  <Slides>95</Slides>
  <Notes>11</Notes>
  <HiddenSlides>0</HiddenSlides>
  <MMClips>0</MMClips>
  <ScaleCrop>false</ScaleCrop>
  <HeadingPairs>
    <vt:vector size="4" baseType="variant">
      <vt:variant>
        <vt:lpstr>Theme</vt:lpstr>
      </vt:variant>
      <vt:variant>
        <vt:i4>1</vt:i4>
      </vt:variant>
      <vt:variant>
        <vt:lpstr>Slide Titles</vt:lpstr>
      </vt:variant>
      <vt:variant>
        <vt:i4>95</vt:i4>
      </vt:variant>
    </vt:vector>
  </HeadingPairs>
  <TitlesOfParts>
    <vt:vector size="96" baseType="lpstr">
      <vt:lpstr>2_Default Design</vt:lpstr>
      <vt:lpstr>Troubleshooting Operating Systems</vt:lpstr>
      <vt:lpstr>Overview</vt:lpstr>
      <vt:lpstr>Failure to Boot</vt:lpstr>
      <vt:lpstr>Hardware or Configuration</vt:lpstr>
      <vt:lpstr>Failure to Boot: Windows XP  (A CompTIA Retro Moment)</vt:lpstr>
      <vt:lpstr>Failure to Boot: Windows XP (continued)</vt:lpstr>
      <vt:lpstr>Failure to Boot: Windows XP (continued)</vt:lpstr>
      <vt:lpstr>Failure to Boot: Windows XP (continued)</vt:lpstr>
      <vt:lpstr>Failure to Boot: Windows XP (continued)</vt:lpstr>
      <vt:lpstr>Failure to Boot: Windows XP (continued)</vt:lpstr>
      <vt:lpstr>Failure to Boot: Windows XP (continued)</vt:lpstr>
      <vt:lpstr>Failure to Boot: Windows XP (continued)</vt:lpstr>
      <vt:lpstr>Failure to Boot: Modern Windows</vt:lpstr>
      <vt:lpstr>Failure to Boot: Modern Windows (continued)</vt:lpstr>
      <vt:lpstr>Failure to Boot: Modern Windows (continued)</vt:lpstr>
      <vt:lpstr>Failure to Boot: Modern Windows (continued)</vt:lpstr>
      <vt:lpstr>Failure to Boot: Modern Windows (continued)</vt:lpstr>
      <vt:lpstr>Failure to Boot: Modern Windows (continued)</vt:lpstr>
      <vt:lpstr>Failure to Boot: Modern Windows (continued)</vt:lpstr>
      <vt:lpstr>Failure to Boot: Modern Windows (continued)</vt:lpstr>
      <vt:lpstr>Using Windows RE</vt:lpstr>
      <vt:lpstr>Using Windows RE (continued)</vt:lpstr>
      <vt:lpstr>Using Windows RE (continued)</vt:lpstr>
      <vt:lpstr>Using Windows RE (continued)</vt:lpstr>
      <vt:lpstr>Using Windows RE (continued)</vt:lpstr>
      <vt:lpstr>Using Windows RE (continued)</vt:lpstr>
      <vt:lpstr>Using Windows RE (continued)</vt:lpstr>
      <vt:lpstr>Using Windows RE (continued)</vt:lpstr>
      <vt:lpstr>Using Windows RE (continued)</vt:lpstr>
      <vt:lpstr>Using Windows RE (continued)</vt:lpstr>
      <vt:lpstr>Using Windows RE (continued)</vt:lpstr>
      <vt:lpstr>Using Windows RE (continued)</vt:lpstr>
      <vt:lpstr>Using Windows RE (continued)</vt:lpstr>
      <vt:lpstr>Using Windows RE (continued)</vt:lpstr>
      <vt:lpstr>Using Windows RE (continued)</vt:lpstr>
      <vt:lpstr>Using Windows RE (continued)</vt:lpstr>
      <vt:lpstr>Using Windows RE (continued)</vt:lpstr>
      <vt:lpstr>Using Windows RE (continued)</vt:lpstr>
      <vt:lpstr>Failure to Boot: Linux</vt:lpstr>
      <vt:lpstr>Failure to Start Normally</vt:lpstr>
      <vt:lpstr>Device Drivers</vt:lpstr>
      <vt:lpstr>Device Drivers (continued)</vt:lpstr>
      <vt:lpstr>Device Drivers (continued)</vt:lpstr>
      <vt:lpstr>Registry</vt:lpstr>
      <vt:lpstr>Registry (continued)</vt:lpstr>
      <vt:lpstr>Registry (continued)</vt:lpstr>
      <vt:lpstr>Registry (continued)</vt:lpstr>
      <vt:lpstr>Advanced Startup Options</vt:lpstr>
      <vt:lpstr>Advanced Startup Options (continued)</vt:lpstr>
      <vt:lpstr>Advanced Startup Options (continued)</vt:lpstr>
      <vt:lpstr>Advanced Startup Options (continued)</vt:lpstr>
      <vt:lpstr>Advanced Startup Options (continued)</vt:lpstr>
      <vt:lpstr>Advanced Startup Options (continued)</vt:lpstr>
      <vt:lpstr>Advanced Startup Options (continued)</vt:lpstr>
      <vt:lpstr>Advanced Startup Options (continued)</vt:lpstr>
      <vt:lpstr>Advanced Startup Options (continued)</vt:lpstr>
      <vt:lpstr>Troubleshooting Tools</vt:lpstr>
      <vt:lpstr>Troubleshooting Tools (continued)</vt:lpstr>
      <vt:lpstr>Troubleshooting Tools (continued)</vt:lpstr>
      <vt:lpstr>Troubleshooting Tools (continued)</vt:lpstr>
      <vt:lpstr>Troubleshooting Tools (continued)</vt:lpstr>
      <vt:lpstr>Troubleshooting Tools (continued)</vt:lpstr>
      <vt:lpstr>Troubleshooting Tools (continued)</vt:lpstr>
      <vt:lpstr>Troubleshooting Tools (continued)</vt:lpstr>
      <vt:lpstr>Troubleshooting Tools (continued)</vt:lpstr>
      <vt:lpstr>Troubleshooting Tools (continued)</vt:lpstr>
      <vt:lpstr>Troubleshooting Tools (continued)</vt:lpstr>
      <vt:lpstr>More Control Panel Tools</vt:lpstr>
      <vt:lpstr>More Control Panel Tools (continued)</vt:lpstr>
      <vt:lpstr>More Control Panel Tools (continued)</vt:lpstr>
      <vt:lpstr>More Control Panel Tools (continued)</vt:lpstr>
      <vt:lpstr>More Control Panel Tools (continued)</vt:lpstr>
      <vt:lpstr>More Control Panel Tools (continued)</vt:lpstr>
      <vt:lpstr>More Control Panel Tools (continued)</vt:lpstr>
      <vt:lpstr>More Control Panel Tools (continued)</vt:lpstr>
      <vt:lpstr>Application Problems</vt:lpstr>
      <vt:lpstr>Application Installation Problems (continued)</vt:lpstr>
      <vt:lpstr>Application Installation Problems (continued)</vt:lpstr>
      <vt:lpstr>Application Installation Problems (continued)</vt:lpstr>
      <vt:lpstr>Application Installation Problems (continued)</vt:lpstr>
      <vt:lpstr>Problems with Uninstalling</vt:lpstr>
      <vt:lpstr>Problems with Uninstalling (continued)</vt:lpstr>
      <vt:lpstr>Compatibility</vt:lpstr>
      <vt:lpstr>Compatibility (continued)</vt:lpstr>
      <vt:lpstr>Compatibility (continued)</vt:lpstr>
      <vt:lpstr>Compatibility (continued)</vt:lpstr>
      <vt:lpstr>Missing File or Incorrect File Version</vt:lpstr>
      <vt:lpstr>Missing File or Incorrect File Version (continued)</vt:lpstr>
      <vt:lpstr>Crashing Programs</vt:lpstr>
      <vt:lpstr>Crashing Programs (continued)</vt:lpstr>
      <vt:lpstr>Volume Shadow Copy Service and System Protection</vt:lpstr>
      <vt:lpstr>Volume Shadow Copy Service and System Protection (continued)</vt:lpstr>
      <vt:lpstr>Volume Shadow Copy Service and System Protection (continued)</vt:lpstr>
      <vt:lpstr>Volume Shadow Copy Service and System Protection (continued)</vt:lpstr>
      <vt:lpstr>Volume Shadow Copy Service and System Protection (continued)</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Scott Jernigan</dc:creator>
  <cp:lastModifiedBy>Pineda, Angelo</cp:lastModifiedBy>
  <cp:revision>190</cp:revision>
  <dcterms:created xsi:type="dcterms:W3CDTF">2016-02-19T00:04:19Z</dcterms:created>
  <dcterms:modified xsi:type="dcterms:W3CDTF">2016-06-20T14:36:05Z</dcterms:modified>
</cp:coreProperties>
</file>