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66"/>
  </p:notesMasterIdLst>
  <p:handoutMasterIdLst>
    <p:handoutMasterId r:id="rId67"/>
  </p:handoutMasterIdLst>
  <p:sldIdLst>
    <p:sldId id="257" r:id="rId2"/>
    <p:sldId id="258" r:id="rId3"/>
    <p:sldId id="259" r:id="rId4"/>
    <p:sldId id="261" r:id="rId5"/>
    <p:sldId id="305" r:id="rId6"/>
    <p:sldId id="306" r:id="rId7"/>
    <p:sldId id="262" r:id="rId8"/>
    <p:sldId id="307" r:id="rId9"/>
    <p:sldId id="310" r:id="rId10"/>
    <p:sldId id="308" r:id="rId11"/>
    <p:sldId id="309" r:id="rId12"/>
    <p:sldId id="263" r:id="rId13"/>
    <p:sldId id="311" r:id="rId14"/>
    <p:sldId id="266" r:id="rId15"/>
    <p:sldId id="312" r:id="rId16"/>
    <p:sldId id="267" r:id="rId17"/>
    <p:sldId id="269" r:id="rId18"/>
    <p:sldId id="313" r:id="rId19"/>
    <p:sldId id="315" r:id="rId20"/>
    <p:sldId id="316" r:id="rId21"/>
    <p:sldId id="314" r:id="rId22"/>
    <p:sldId id="317" r:id="rId23"/>
    <p:sldId id="318" r:id="rId24"/>
    <p:sldId id="319" r:id="rId25"/>
    <p:sldId id="320" r:id="rId26"/>
    <p:sldId id="321" r:id="rId27"/>
    <p:sldId id="322" r:id="rId28"/>
    <p:sldId id="280" r:id="rId29"/>
    <p:sldId id="323" r:id="rId30"/>
    <p:sldId id="281" r:id="rId31"/>
    <p:sldId id="282" r:id="rId32"/>
    <p:sldId id="283" r:id="rId33"/>
    <p:sldId id="325" r:id="rId34"/>
    <p:sldId id="324" r:id="rId35"/>
    <p:sldId id="326" r:id="rId36"/>
    <p:sldId id="327" r:id="rId37"/>
    <p:sldId id="285" r:id="rId38"/>
    <p:sldId id="289" r:id="rId39"/>
    <p:sldId id="328" r:id="rId40"/>
    <p:sldId id="292" r:id="rId41"/>
    <p:sldId id="329" r:id="rId42"/>
    <p:sldId id="330" r:id="rId43"/>
    <p:sldId id="331" r:id="rId44"/>
    <p:sldId id="293" r:id="rId45"/>
    <p:sldId id="333" r:id="rId46"/>
    <p:sldId id="334" r:id="rId47"/>
    <p:sldId id="332" r:id="rId48"/>
    <p:sldId id="295" r:id="rId49"/>
    <p:sldId id="336" r:id="rId50"/>
    <p:sldId id="335" r:id="rId51"/>
    <p:sldId id="337" r:id="rId52"/>
    <p:sldId id="298" r:id="rId53"/>
    <p:sldId id="299" r:id="rId54"/>
    <p:sldId id="343" r:id="rId55"/>
    <p:sldId id="300" r:id="rId56"/>
    <p:sldId id="344" r:id="rId57"/>
    <p:sldId id="302" r:id="rId58"/>
    <p:sldId id="303" r:id="rId59"/>
    <p:sldId id="304" r:id="rId60"/>
    <p:sldId id="338" r:id="rId61"/>
    <p:sldId id="339" r:id="rId62"/>
    <p:sldId id="342" r:id="rId63"/>
    <p:sldId id="340" r:id="rId64"/>
    <p:sldId id="341" r:id="rId65"/>
  </p:sldIdLst>
  <p:sldSz cx="9144000" cy="6858000" type="screen4x3"/>
  <p:notesSz cx="6858000" cy="9144000"/>
  <p:defaultTextStyle>
    <a:defPPr>
      <a:defRPr lang="en-GB"/>
    </a:defPPr>
    <a:lvl1pPr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1pPr>
    <a:lvl2pPr marL="4572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2pPr>
    <a:lvl3pPr marL="9144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3pPr>
    <a:lvl4pPr marL="13716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4pPr>
    <a:lvl5pPr marL="18288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5pPr>
    <a:lvl6pPr marL="2286000" algn="l" defTabSz="914400" rtl="0" eaLnBrk="1" latinLnBrk="0" hangingPunct="1">
      <a:defRPr kern="1200">
        <a:solidFill>
          <a:schemeClr val="bg1"/>
        </a:solidFill>
        <a:latin typeface="Arial" charset="0"/>
        <a:ea typeface="MS Gothic" pitchFamily="49" charset="-128"/>
        <a:cs typeface="+mn-cs"/>
      </a:defRPr>
    </a:lvl6pPr>
    <a:lvl7pPr marL="2743200" algn="l" defTabSz="914400" rtl="0" eaLnBrk="1" latinLnBrk="0" hangingPunct="1">
      <a:defRPr kern="1200">
        <a:solidFill>
          <a:schemeClr val="bg1"/>
        </a:solidFill>
        <a:latin typeface="Arial" charset="0"/>
        <a:ea typeface="MS Gothic" pitchFamily="49" charset="-128"/>
        <a:cs typeface="+mn-cs"/>
      </a:defRPr>
    </a:lvl7pPr>
    <a:lvl8pPr marL="3200400" algn="l" defTabSz="914400" rtl="0" eaLnBrk="1" latinLnBrk="0" hangingPunct="1">
      <a:defRPr kern="1200">
        <a:solidFill>
          <a:schemeClr val="bg1"/>
        </a:solidFill>
        <a:latin typeface="Arial" charset="0"/>
        <a:ea typeface="MS Gothic" pitchFamily="49" charset="-128"/>
        <a:cs typeface="+mn-cs"/>
      </a:defRPr>
    </a:lvl8pPr>
    <a:lvl9pPr marL="3657600" algn="l" defTabSz="914400" rtl="0" eaLnBrk="1" latinLnBrk="0" hangingPunct="1">
      <a:defRPr kern="1200">
        <a:solidFill>
          <a:schemeClr val="bg1"/>
        </a:solidFill>
        <a:latin typeface="Arial" charset="0"/>
        <a:ea typeface="MS Gothic" pitchFamily="49"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00"/>
    <a:srgbClr val="008000"/>
    <a:srgbClr val="800000"/>
    <a:srgbClr val="A50021"/>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8" autoAdjust="0"/>
    <p:restoredTop sz="90789" autoAdjust="0"/>
  </p:normalViewPr>
  <p:slideViewPr>
    <p:cSldViewPr>
      <p:cViewPr varScale="1">
        <p:scale>
          <a:sx n="67" d="100"/>
          <a:sy n="67" d="100"/>
        </p:scale>
        <p:origin x="-1470" y="-90"/>
      </p:cViewPr>
      <p:guideLst>
        <p:guide orient="horz" pos="2160"/>
        <p:guide pos="2880"/>
      </p:guideLst>
    </p:cSldViewPr>
  </p:slideViewPr>
  <p:outlineViewPr>
    <p:cViewPr varScale="1">
      <p:scale>
        <a:sx n="33" d="100"/>
        <a:sy n="33" d="100"/>
      </p:scale>
      <p:origin x="0" y="41262"/>
    </p:cViewPr>
  </p:outlineViewPr>
  <p:notesTextViewPr>
    <p:cViewPr>
      <p:scale>
        <a:sx n="100" d="100"/>
        <a:sy n="100" d="100"/>
      </p:scale>
      <p:origin x="0" y="0"/>
    </p:cViewPr>
  </p:notesTextViewPr>
  <p:sorterViewPr>
    <p:cViewPr>
      <p:scale>
        <a:sx n="100" d="100"/>
        <a:sy n="100" d="100"/>
      </p:scale>
      <p:origin x="0" y="2550"/>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DEC0836C-30D6-4107-90E7-87137C46E89F}" type="datetimeFigureOut">
              <a:rPr lang="en-US"/>
              <a:pPr>
                <a:defRPr/>
              </a:pPr>
              <a:t>6/20/2016</a:t>
            </a:fld>
            <a:endParaRPr lang="en-US" dirty="0"/>
          </a:p>
        </p:txBody>
      </p:sp>
      <p:sp>
        <p:nvSpPr>
          <p:cNvPr id="5632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7A27140B-9501-466F-855B-259EACC2DBD0}" type="slidenum">
              <a:rPr lang="en-US"/>
              <a:pPr>
                <a:defRPr/>
              </a:pPr>
              <a:t>‹#›</a:t>
            </a:fld>
            <a:endParaRPr lang="en-US" dirty="0"/>
          </a:p>
        </p:txBody>
      </p:sp>
    </p:spTree>
    <p:extLst>
      <p:ext uri="{BB962C8B-B14F-4D97-AF65-F5344CB8AC3E}">
        <p14:creationId xmlns:p14="http://schemas.microsoft.com/office/powerpoint/2010/main" val="22641375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AutoShape 1"/>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3555" name="Text Box 2"/>
          <p:cNvSpPr txBox="1">
            <a:spLocks noChangeArrowheads="1"/>
          </p:cNvSpPr>
          <p:nvPr/>
        </p:nvSpPr>
        <p:spPr bwMode="auto">
          <a:xfrm>
            <a:off x="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3556" name="Text Box 3"/>
          <p:cNvSpPr txBox="1">
            <a:spLocks noChangeArrowheads="1"/>
          </p:cNvSpPr>
          <p:nvPr/>
        </p:nvSpPr>
        <p:spPr bwMode="auto">
          <a:xfrm>
            <a:off x="3884613"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8677" name="Rectangle 4"/>
          <p:cNvSpPr>
            <a:spLocks noGrp="1" noRot="1" noChangeAspect="1" noChangeArrowheads="1"/>
          </p:cNvSpPr>
          <p:nvPr>
            <p:ph type="sldImg"/>
          </p:nvPr>
        </p:nvSpPr>
        <p:spPr bwMode="auto">
          <a:xfrm>
            <a:off x="1143000" y="685800"/>
            <a:ext cx="4570413" cy="3427413"/>
          </a:xfrm>
          <a:prstGeom prst="rect">
            <a:avLst/>
          </a:prstGeom>
          <a:noFill/>
          <a:ln w="936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p:nvPr>
        </p:nvSpPr>
        <p:spPr bwMode="auto">
          <a:xfrm>
            <a:off x="685800" y="4343400"/>
            <a:ext cx="5484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en-US" noProof="0"/>
          </a:p>
        </p:txBody>
      </p:sp>
      <p:sp>
        <p:nvSpPr>
          <p:cNvPr id="23559" name="Text Box 6"/>
          <p:cNvSpPr txBox="1">
            <a:spLocks noChangeArrowheads="1"/>
          </p:cNvSpPr>
          <p:nvPr/>
        </p:nvSpPr>
        <p:spPr bwMode="auto">
          <a:xfrm>
            <a:off x="0" y="8683625"/>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055" name="Rectangle 7"/>
          <p:cNvSpPr>
            <a:spLocks noGrp="1" noChangeArrowheads="1"/>
          </p:cNvSpPr>
          <p:nvPr>
            <p:ph type="sldNum"/>
          </p:nvPr>
        </p:nvSpPr>
        <p:spPr bwMode="auto">
          <a:xfrm>
            <a:off x="3884613" y="8685213"/>
            <a:ext cx="2970212" cy="455612"/>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Font typeface="Arial"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smtClean="0">
                <a:solidFill>
                  <a:srgbClr val="000000"/>
                </a:solidFill>
                <a:latin typeface="Arial" pitchFamily="34" charset="0"/>
              </a:defRPr>
            </a:lvl1pPr>
          </a:lstStyle>
          <a:p>
            <a:pPr>
              <a:defRPr/>
            </a:pPr>
            <a:fld id="{87EF17A8-8DED-444C-A874-FE5A782D1865}" type="slidenum">
              <a:rPr lang="en-GB"/>
              <a:pPr>
                <a:defRPr/>
              </a:pPr>
              <a:t>‹#›</a:t>
            </a:fld>
            <a:endParaRPr lang="en-GB" dirty="0"/>
          </a:p>
        </p:txBody>
      </p:sp>
    </p:spTree>
    <p:extLst>
      <p:ext uri="{BB962C8B-B14F-4D97-AF65-F5344CB8AC3E}">
        <p14:creationId xmlns:p14="http://schemas.microsoft.com/office/powerpoint/2010/main" val="70001394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ＭＳ Ｐゴシック" charset="0"/>
      </a:defRPr>
    </a:lvl1pPr>
    <a:lvl2pPr marL="742950" indent="-28575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6"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25C7A43C-8633-431C-BE01-7254623C6EC0}" type="slidenum">
              <a:rPr lang="en-GB" altLang="en-US">
                <a:solidFill>
                  <a:srgbClr val="000000"/>
                </a:solidFill>
              </a:rPr>
              <a:pPr eaLnBrk="1" hangingPunct="1"/>
              <a:t>1</a:t>
            </a:fld>
            <a:endParaRPr lang="en-GB" altLang="en-US" dirty="0">
              <a:solidFill>
                <a:srgbClr val="000000"/>
              </a:solidFill>
            </a:endParaRPr>
          </a:p>
        </p:txBody>
      </p:sp>
      <p:sp>
        <p:nvSpPr>
          <p:cNvPr id="52227"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52228" name="Rectangle 2"/>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3741132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42"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7070448B-8EC3-4F08-91DC-A5873BD45349}" type="slidenum">
              <a:rPr lang="en-GB" altLang="en-US">
                <a:solidFill>
                  <a:srgbClr val="000000"/>
                </a:solidFill>
              </a:rPr>
              <a:pPr eaLnBrk="1" hangingPunct="1"/>
              <a:t>14</a:t>
            </a:fld>
            <a:endParaRPr lang="en-GB" altLang="en-US" dirty="0">
              <a:solidFill>
                <a:srgbClr val="000000"/>
              </a:solidFill>
            </a:endParaRPr>
          </a:p>
        </p:txBody>
      </p:sp>
      <p:sp>
        <p:nvSpPr>
          <p:cNvPr id="61443"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61444" name="Rectangle 2"/>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9750507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2466"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FDA5933F-ECC4-4321-A39E-486B8321F292}" type="slidenum">
              <a:rPr lang="en-GB" altLang="en-US">
                <a:solidFill>
                  <a:srgbClr val="000000"/>
                </a:solidFill>
              </a:rPr>
              <a:pPr eaLnBrk="1" hangingPunct="1"/>
              <a:t>16</a:t>
            </a:fld>
            <a:endParaRPr lang="en-GB" altLang="en-US" dirty="0">
              <a:solidFill>
                <a:srgbClr val="000000"/>
              </a:solidFill>
            </a:endParaRPr>
          </a:p>
        </p:txBody>
      </p:sp>
      <p:sp>
        <p:nvSpPr>
          <p:cNvPr id="62467"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62468" name="Text Box 2"/>
          <p:cNvSpPr>
            <a:spLocks noGrp="1" noChangeArrowheads="1"/>
          </p:cNvSpPr>
          <p:nvPr>
            <p:ph type="body"/>
          </p:nvPr>
        </p:nvSpPr>
        <p:spPr>
          <a:xfrm>
            <a:off x="685800" y="4343400"/>
            <a:ext cx="5486400" cy="1431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eaLnBrk="1" hangingPunct="1">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b="1" dirty="0">
                <a:latin typeface="Arial" panose="020B0604020202020204" pitchFamily="34" charset="0"/>
                <a:ea typeface="MS Gothic" pitchFamily="49" charset="-128"/>
              </a:rPr>
              <a:t>Windows Filenames</a:t>
            </a:r>
          </a:p>
          <a:p>
            <a:pPr eaLnBrk="1" hangingPunct="1">
              <a:spcBef>
                <a:spcPts val="450"/>
              </a:spcBef>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dirty="0">
                <a:latin typeface="Arial" panose="020B0604020202020204" pitchFamily="34" charset="0"/>
                <a:ea typeface="MS Gothic" pitchFamily="49" charset="-128"/>
              </a:rPr>
              <a:t> Windows allows a lot of freedom in file naming, but it still has a handful of characters that you can</a:t>
            </a:r>
            <a:r>
              <a:rPr lang="ja-JP" altLang="en-GB" dirty="0">
                <a:latin typeface="Arial" panose="020B0604020202020204" pitchFamily="34" charset="0"/>
                <a:ea typeface="MS Gothic" pitchFamily="49" charset="-128"/>
              </a:rPr>
              <a:t>’</a:t>
            </a:r>
            <a:r>
              <a:rPr lang="en-GB" altLang="ja-JP" dirty="0">
                <a:latin typeface="Arial" panose="020B0604020202020204" pitchFamily="34" charset="0"/>
                <a:ea typeface="MS Gothic" pitchFamily="49" charset="-128"/>
              </a:rPr>
              <a:t>t use for file or folder names: </a:t>
            </a:r>
            <a:r>
              <a:rPr lang="en-GB" altLang="en-US" dirty="0">
                <a:latin typeface="Arial" panose="020B0604020202020204" pitchFamily="34" charset="0"/>
                <a:ea typeface="MS Gothic" pitchFamily="49" charset="-128"/>
              </a:rPr>
              <a:t>/ \  [ ] | </a:t>
            </a:r>
            <a:r>
              <a:rPr lang="en-GB" altLang="en-US" sz="1300" dirty="0">
                <a:latin typeface="Arial" panose="020B0604020202020204" pitchFamily="34" charset="0"/>
                <a:ea typeface="MS Gothic" pitchFamily="49" charset="-128"/>
              </a:rPr>
              <a:t>÷</a:t>
            </a:r>
            <a:r>
              <a:rPr lang="en-GB" altLang="en-US" dirty="0">
                <a:latin typeface="Arial" panose="020B0604020202020204" pitchFamily="34" charset="0"/>
                <a:ea typeface="MS Gothic" pitchFamily="49" charset="-128"/>
              </a:rPr>
              <a:t> + = ; , * ?</a:t>
            </a:r>
          </a:p>
          <a:p>
            <a:pPr eaLnBrk="1" hangingPunct="1">
              <a:spcBef>
                <a:spcPts val="450"/>
              </a:spcBef>
              <a:buFont typeface="Arial" panose="020B0604020202020204" pitchFamily="34"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dirty="0">
                <a:latin typeface="Arial" panose="020B0604020202020204" pitchFamily="34" charset="0"/>
                <a:ea typeface="MS Gothic" pitchFamily="49" charset="-128"/>
              </a:rPr>
              <a:t> Filenames can be up to 255 characters in length.</a:t>
            </a:r>
          </a:p>
          <a:p>
            <a:pPr eaLnBrk="1" hangingPunct="1">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altLang="en-US" dirty="0">
              <a:latin typeface="Arial" panose="020B0604020202020204" pitchFamily="34" charset="0"/>
              <a:ea typeface="MS Gothic" pitchFamily="49" charset="-128"/>
            </a:endParaRPr>
          </a:p>
        </p:txBody>
      </p:sp>
    </p:spTree>
    <p:extLst>
      <p:ext uri="{BB962C8B-B14F-4D97-AF65-F5344CB8AC3E}">
        <p14:creationId xmlns:p14="http://schemas.microsoft.com/office/powerpoint/2010/main" val="40225928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Figure 16.7 shows a folder with two identical image files. The one on the right shows a thumbnail because Windows recognizes this as a JPEG image; the one on the left shows a generic icon because I deleted the extension. Windows’ GUI doesn’t show file extensions by default. </a:t>
            </a:r>
          </a:p>
        </p:txBody>
      </p:sp>
      <p:sp>
        <p:nvSpPr>
          <p:cNvPr id="64516"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C0EA5126-0B5B-4A19-AF9B-6F4A5C4F9F58}" type="slidenum">
              <a:rPr lang="en-GB" altLang="en-US">
                <a:solidFill>
                  <a:srgbClr val="000000"/>
                </a:solidFill>
              </a:rPr>
              <a:pPr eaLnBrk="1" hangingPunct="1"/>
              <a:t>17</a:t>
            </a:fld>
            <a:endParaRPr lang="en-GB" altLang="en-US" dirty="0">
              <a:solidFill>
                <a:srgbClr val="000000"/>
              </a:solidFill>
            </a:endParaRPr>
          </a:p>
        </p:txBody>
      </p:sp>
    </p:spTree>
    <p:extLst>
      <p:ext uri="{BB962C8B-B14F-4D97-AF65-F5344CB8AC3E}">
        <p14:creationId xmlns:p14="http://schemas.microsoft.com/office/powerpoint/2010/main" val="11017740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The CompTIA A+ objectives want you to know the pwd and passwd commands. You’ve seen the pwd command; later in this chapter we’ll cover passwd.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20</a:t>
            </a:fld>
            <a:endParaRPr lang="en-GB" dirty="0"/>
          </a:p>
        </p:txBody>
      </p:sp>
    </p:spTree>
    <p:extLst>
      <p:ext uri="{BB962C8B-B14F-4D97-AF65-F5344CB8AC3E}">
        <p14:creationId xmlns:p14="http://schemas.microsoft.com/office/powerpoint/2010/main" val="111153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rgbClr val="000000"/>
                </a:solidFill>
                <a:latin typeface="Times New Roman" pitchFamily="18" charset="0"/>
                <a:ea typeface="MS PGothic" pitchFamily="34" charset="-128"/>
                <a:cs typeface="ＭＳ Ｐゴシック" charset="0"/>
              </a:rPr>
              <a:t>Combining Switches </a:t>
            </a:r>
            <a:r>
              <a:rPr lang="en-US" sz="1200" b="0" i="0" u="none" strike="noStrike" kern="1200" baseline="0" dirty="0">
                <a:solidFill>
                  <a:srgbClr val="000000"/>
                </a:solidFill>
                <a:latin typeface="Times New Roman" pitchFamily="18" charset="0"/>
                <a:ea typeface="MS PGothic" pitchFamily="34" charset="-128"/>
                <a:cs typeface="ＭＳ Ｐゴシック" charset="0"/>
              </a:rPr>
              <a:t>Extra text typed after a command to modify its operation, such as /w or /p after dir, is called a switch. Almost all switches can be used simultaneously to modify a command. For example, try typing ls –a –l –h in Mac OS X or Linux. With many commands, you can run multiple switches together. With the aforementioned ls, for example, </a:t>
            </a:r>
            <a:r>
              <a:rPr lang="en-US" sz="1200" b="1" i="0" u="none" strike="noStrike" kern="1200" baseline="0" dirty="0">
                <a:solidFill>
                  <a:srgbClr val="000000"/>
                </a:solidFill>
                <a:latin typeface="Times New Roman" pitchFamily="18" charset="0"/>
                <a:ea typeface="MS PGothic" pitchFamily="34" charset="-128"/>
                <a:cs typeface="ＭＳ Ｐゴシック" charset="0"/>
              </a:rPr>
              <a:t>ls –alh </a:t>
            </a:r>
            <a:r>
              <a:rPr lang="en-US" sz="1200" b="0" i="0" u="none" strike="noStrike" kern="1200" baseline="0" dirty="0">
                <a:solidFill>
                  <a:srgbClr val="000000"/>
                </a:solidFill>
                <a:latin typeface="Times New Roman" pitchFamily="18" charset="0"/>
                <a:ea typeface="MS PGothic" pitchFamily="34" charset="-128"/>
                <a:cs typeface="ＭＳ Ｐゴシック" charset="0"/>
              </a:rPr>
              <a:t>works just fine, with all three switches applied. </a:t>
            </a:r>
            <a:endParaRPr lang="en-US" i="0"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21</a:t>
            </a:fld>
            <a:endParaRPr lang="en-GB" dirty="0"/>
          </a:p>
        </p:txBody>
      </p:sp>
    </p:spTree>
    <p:extLst>
      <p:ext uri="{BB962C8B-B14F-4D97-AF65-F5344CB8AC3E}">
        <p14:creationId xmlns:p14="http://schemas.microsoft.com/office/powerpoint/2010/main" val="38587059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rgbClr val="000000"/>
                </a:solidFill>
                <a:latin typeface="Times New Roman" pitchFamily="18" charset="0"/>
                <a:ea typeface="MS PGothic" pitchFamily="34" charset="-128"/>
                <a:cs typeface="ＭＳ Ｐゴシック" charset="0"/>
              </a:rPr>
              <a:t>Tech Tip: Do You Need Spaces? </a:t>
            </a:r>
            <a:r>
              <a:rPr lang="en-US" sz="1200" b="0" i="0" u="none" strike="noStrike" kern="1200" baseline="0" dirty="0">
                <a:solidFill>
                  <a:srgbClr val="000000"/>
                </a:solidFill>
                <a:latin typeface="Times New Roman" pitchFamily="18" charset="0"/>
                <a:ea typeface="MS PGothic" pitchFamily="34" charset="-128"/>
                <a:cs typeface="ＭＳ Ｐゴシック" charset="0"/>
              </a:rPr>
              <a:t>Some commands give you the same result whether you include spaces or not. Typing dir/p and dir /p, for example, provide the same output. Some commands, however, require spaces between the command and switches. In general, get into the habit of putting spaces between your command and switches and you won’t run into problems. </a:t>
            </a:r>
            <a:endParaRPr lang="en-US" i="0"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22</a:t>
            </a:fld>
            <a:endParaRPr lang="en-GB" dirty="0"/>
          </a:p>
        </p:txBody>
      </p:sp>
    </p:spTree>
    <p:extLst>
      <p:ext uri="{BB962C8B-B14F-4D97-AF65-F5344CB8AC3E}">
        <p14:creationId xmlns:p14="http://schemas.microsoft.com/office/powerpoint/2010/main" val="6066134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5778"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6F047F46-852E-4B8A-B865-DE304D52F03A}" type="slidenum">
              <a:rPr lang="en-GB" altLang="en-US">
                <a:solidFill>
                  <a:srgbClr val="000000"/>
                </a:solidFill>
              </a:rPr>
              <a:pPr eaLnBrk="1" hangingPunct="1"/>
              <a:t>28</a:t>
            </a:fld>
            <a:endParaRPr lang="en-GB" altLang="en-US" dirty="0">
              <a:solidFill>
                <a:srgbClr val="000000"/>
              </a:solidFill>
            </a:endParaRPr>
          </a:p>
        </p:txBody>
      </p:sp>
      <p:sp>
        <p:nvSpPr>
          <p:cNvPr id="75779"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75780" name="Text Box 2"/>
          <p:cNvSpPr>
            <a:spLocks noGrp="1" noChangeArrowheads="1"/>
          </p:cNvSpPr>
          <p:nvPr>
            <p:ph type="body"/>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eaLnBrk="1" hangingPunct="1">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altLang="en-US" dirty="0">
              <a:latin typeface="Arial" panose="020B0604020202020204" pitchFamily="34" charset="0"/>
              <a:ea typeface="MS Gothic" pitchFamily="49" charset="-128"/>
            </a:endParaRPr>
          </a:p>
        </p:txBody>
      </p:sp>
    </p:spTree>
    <p:extLst>
      <p:ext uri="{BB962C8B-B14F-4D97-AF65-F5344CB8AC3E}">
        <p14:creationId xmlns:p14="http://schemas.microsoft.com/office/powerpoint/2010/main" val="27052629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5778"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6F047F46-852E-4B8A-B865-DE304D52F03A}" type="slidenum">
              <a:rPr lang="en-GB" altLang="en-US">
                <a:solidFill>
                  <a:srgbClr val="000000"/>
                </a:solidFill>
              </a:rPr>
              <a:pPr eaLnBrk="1" hangingPunct="1"/>
              <a:t>29</a:t>
            </a:fld>
            <a:endParaRPr lang="en-GB" altLang="en-US" dirty="0">
              <a:solidFill>
                <a:srgbClr val="000000"/>
              </a:solidFill>
            </a:endParaRPr>
          </a:p>
        </p:txBody>
      </p:sp>
      <p:sp>
        <p:nvSpPr>
          <p:cNvPr id="75779"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75780" name="Text Box 2"/>
          <p:cNvSpPr>
            <a:spLocks noGrp="1" noChangeArrowheads="1"/>
          </p:cNvSpPr>
          <p:nvPr>
            <p:ph type="body"/>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eaLnBrk="1" hangingPunct="1">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altLang="en-US" dirty="0">
              <a:latin typeface="Arial" panose="020B0604020202020204" pitchFamily="34" charset="0"/>
              <a:ea typeface="MS Gothic" pitchFamily="49" charset="-128"/>
            </a:endParaRPr>
          </a:p>
        </p:txBody>
      </p:sp>
    </p:spTree>
    <p:extLst>
      <p:ext uri="{BB962C8B-B14F-4D97-AF65-F5344CB8AC3E}">
        <p14:creationId xmlns:p14="http://schemas.microsoft.com/office/powerpoint/2010/main" val="8691756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Tree>
    <p:extLst>
      <p:ext uri="{BB962C8B-B14F-4D97-AF65-F5344CB8AC3E}">
        <p14:creationId xmlns:p14="http://schemas.microsoft.com/office/powerpoint/2010/main" val="34559434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7826"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D5091A9C-5FBE-45DC-AA1C-2278A051D27A}" type="slidenum">
              <a:rPr lang="en-GB" altLang="en-US">
                <a:solidFill>
                  <a:srgbClr val="000000"/>
                </a:solidFill>
              </a:rPr>
              <a:pPr eaLnBrk="1" hangingPunct="1"/>
              <a:t>31</a:t>
            </a:fld>
            <a:endParaRPr lang="en-GB" altLang="en-US" dirty="0">
              <a:solidFill>
                <a:srgbClr val="000000"/>
              </a:solidFill>
            </a:endParaRPr>
          </a:p>
        </p:txBody>
      </p:sp>
      <p:sp>
        <p:nvSpPr>
          <p:cNvPr id="77827"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77828" name="Text Box 2"/>
          <p:cNvSpPr>
            <a:spLocks noGrp="1" noChangeArrowheads="1"/>
          </p:cNvSpPr>
          <p:nvPr>
            <p:ph type="body"/>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eaLnBrk="1" hangingPunct="1">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tLang="en-US" dirty="0">
                <a:latin typeface="Arial" panose="020B0604020202020204" pitchFamily="34" charset="0"/>
                <a:ea typeface="MS Gothic" pitchFamily="49" charset="-128"/>
              </a:rPr>
              <a:t>By and large, you can</a:t>
            </a:r>
            <a:r>
              <a:rPr lang="ja-JP" altLang="en-GB">
                <a:latin typeface="Arial" panose="020B0604020202020204" pitchFamily="34" charset="0"/>
                <a:ea typeface="MS Gothic" pitchFamily="49" charset="-128"/>
              </a:rPr>
              <a:t>’</a:t>
            </a:r>
            <a:r>
              <a:rPr lang="en-GB" altLang="ja-JP" dirty="0">
                <a:latin typeface="Arial" panose="020B0604020202020204" pitchFamily="34" charset="0"/>
                <a:ea typeface="MS Gothic" pitchFamily="49" charset="-128"/>
              </a:rPr>
              <a:t>t run Windows GUI-based applications within a command-line environment. Most will simply pop open in their own window, just as if you opened them from the Start menu. Try typing </a:t>
            </a:r>
            <a:r>
              <a:rPr lang="en-GB" altLang="ja-JP" b="1" dirty="0">
                <a:latin typeface="Arial" panose="020B0604020202020204" pitchFamily="34" charset="0"/>
                <a:ea typeface="MS Gothic" pitchFamily="49" charset="-128"/>
              </a:rPr>
              <a:t>SYSEDIT </a:t>
            </a:r>
            <a:r>
              <a:rPr lang="en-GB" altLang="ja-JP" dirty="0">
                <a:latin typeface="Arial" panose="020B0604020202020204" pitchFamily="34" charset="0"/>
                <a:ea typeface="MS Gothic" pitchFamily="49" charset="-128"/>
              </a:rPr>
              <a:t>at the command prompt within Windows and see what happens! </a:t>
            </a:r>
            <a:endParaRPr lang="en-GB" altLang="en-US" dirty="0">
              <a:latin typeface="Arial" panose="020B0604020202020204" pitchFamily="34" charset="0"/>
              <a:ea typeface="MS Gothic" pitchFamily="49" charset="-128"/>
            </a:endParaRPr>
          </a:p>
        </p:txBody>
      </p:sp>
    </p:spTree>
    <p:extLst>
      <p:ext uri="{BB962C8B-B14F-4D97-AF65-F5344CB8AC3E}">
        <p14:creationId xmlns:p14="http://schemas.microsoft.com/office/powerpoint/2010/main" val="2915145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25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D43CC9F9-527F-49CC-BFDE-F58FED95352C}" type="slidenum">
              <a:rPr lang="en-GB" altLang="en-US">
                <a:solidFill>
                  <a:srgbClr val="000000"/>
                </a:solidFill>
              </a:rPr>
              <a:pPr eaLnBrk="1" hangingPunct="1"/>
              <a:t>2</a:t>
            </a:fld>
            <a:endParaRPr lang="en-GB" altLang="en-US" dirty="0">
              <a:solidFill>
                <a:srgbClr val="000000"/>
              </a:solidFill>
            </a:endParaRPr>
          </a:p>
        </p:txBody>
      </p:sp>
      <p:sp>
        <p:nvSpPr>
          <p:cNvPr id="53251"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53252" name="Rectangle 2"/>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35436088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To run the mmc.exe program, just type the filename, in this case mmc, and press ENTER (see Figure 16.9). Note that you do not have to type the .exe extension, although you can.</a:t>
            </a:r>
          </a:p>
        </p:txBody>
      </p:sp>
      <p:sp>
        <p:nvSpPr>
          <p:cNvPr id="78852"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C2CA764E-F81B-4BFA-8EFA-8E9A6431BC5E}" type="slidenum">
              <a:rPr lang="en-GB" altLang="en-US">
                <a:solidFill>
                  <a:srgbClr val="000000"/>
                </a:solidFill>
              </a:rPr>
              <a:pPr eaLnBrk="1" hangingPunct="1"/>
              <a:t>32</a:t>
            </a:fld>
            <a:endParaRPr lang="en-GB" altLang="en-US" dirty="0">
              <a:solidFill>
                <a:srgbClr val="000000"/>
              </a:solidFill>
            </a:endParaRPr>
          </a:p>
        </p:txBody>
      </p:sp>
    </p:spTree>
    <p:extLst>
      <p:ext uri="{BB962C8B-B14F-4D97-AF65-F5344CB8AC3E}">
        <p14:creationId xmlns:p14="http://schemas.microsoft.com/office/powerpoint/2010/main" val="948413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
        <p:nvSpPr>
          <p:cNvPr id="78852"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C2CA764E-F81B-4BFA-8EFA-8E9A6431BC5E}" type="slidenum">
              <a:rPr lang="en-GB" altLang="en-US">
                <a:solidFill>
                  <a:srgbClr val="000000"/>
                </a:solidFill>
              </a:rPr>
              <a:pPr eaLnBrk="1" hangingPunct="1"/>
              <a:t>33</a:t>
            </a:fld>
            <a:endParaRPr lang="en-GB" altLang="en-US" dirty="0">
              <a:solidFill>
                <a:srgbClr val="000000"/>
              </a:solidFill>
            </a:endParaRPr>
          </a:p>
        </p:txBody>
      </p:sp>
    </p:spTree>
    <p:extLst>
      <p:ext uri="{BB962C8B-B14F-4D97-AF65-F5344CB8AC3E}">
        <p14:creationId xmlns:p14="http://schemas.microsoft.com/office/powerpoint/2010/main" val="32337569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0898"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3A7CD26C-4E26-472A-A968-D8CA5DE696BA}" type="slidenum">
              <a:rPr lang="en-GB" altLang="en-US">
                <a:solidFill>
                  <a:srgbClr val="000000"/>
                </a:solidFill>
              </a:rPr>
              <a:pPr eaLnBrk="1" hangingPunct="1"/>
              <a:t>37</a:t>
            </a:fld>
            <a:endParaRPr lang="en-GB" altLang="en-US" dirty="0">
              <a:solidFill>
                <a:srgbClr val="000000"/>
              </a:solidFill>
            </a:endParaRPr>
          </a:p>
        </p:txBody>
      </p:sp>
      <p:sp>
        <p:nvSpPr>
          <p:cNvPr id="80899"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80900" name="Rectangle 2"/>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27930087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4994"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DACB2634-065C-484B-9F2C-4AB2A5E4697F}" type="slidenum">
              <a:rPr lang="en-GB" altLang="en-US">
                <a:solidFill>
                  <a:srgbClr val="000000"/>
                </a:solidFill>
              </a:rPr>
              <a:pPr eaLnBrk="1" hangingPunct="1"/>
              <a:t>38</a:t>
            </a:fld>
            <a:endParaRPr lang="en-GB" altLang="en-US" dirty="0">
              <a:solidFill>
                <a:srgbClr val="000000"/>
              </a:solidFill>
            </a:endParaRPr>
          </a:p>
        </p:txBody>
      </p:sp>
      <p:sp>
        <p:nvSpPr>
          <p:cNvPr id="84995"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84996" name="Rectangle 2"/>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33696441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8066"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C459C1E7-345B-4469-8CE4-473FD9201FD5}" type="slidenum">
              <a:rPr lang="en-GB" altLang="en-US">
                <a:solidFill>
                  <a:srgbClr val="000000"/>
                </a:solidFill>
              </a:rPr>
              <a:pPr eaLnBrk="1" hangingPunct="1"/>
              <a:t>40</a:t>
            </a:fld>
            <a:endParaRPr lang="en-GB" altLang="en-US" dirty="0">
              <a:solidFill>
                <a:srgbClr val="000000"/>
              </a:solidFill>
            </a:endParaRPr>
          </a:p>
        </p:txBody>
      </p:sp>
      <p:sp>
        <p:nvSpPr>
          <p:cNvPr id="88067"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88068" name="Rectangle 2"/>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8083878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Tree>
    <p:extLst>
      <p:ext uri="{BB962C8B-B14F-4D97-AF65-F5344CB8AC3E}">
        <p14:creationId xmlns:p14="http://schemas.microsoft.com/office/powerpoint/2010/main" val="25653200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en-US" altLang="en-US" dirty="0"/>
              <a:t>If you run chkdsk /f /r and chkdsk does not consider your drive unlocked, you will receive a “cannot lock current drive” message, meaning that another process has the drive locked and is preventing chkdsk from locking the drive itself. After this, chkdsk presents you with the option to run it the next time the system restarts (see Figure 16.13).</a:t>
            </a:r>
          </a:p>
          <a:p>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45</a:t>
            </a:fld>
            <a:endParaRPr lang="en-GB" dirty="0"/>
          </a:p>
        </p:txBody>
      </p:sp>
    </p:spTree>
    <p:extLst>
      <p:ext uri="{BB962C8B-B14F-4D97-AF65-F5344CB8AC3E}">
        <p14:creationId xmlns:p14="http://schemas.microsoft.com/office/powerpoint/2010/main" val="34755037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en-US" altLang="en-US" dirty="0"/>
              <a:t>The very best way to familiarize yourself with the format command and its available switches is simply to enter format /? from the command prompt. Your results should be similar to those displayed in Figure 16.14.</a:t>
            </a:r>
          </a:p>
          <a:p>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46</a:t>
            </a:fld>
            <a:endParaRPr lang="en-GB" dirty="0"/>
          </a:p>
        </p:txBody>
      </p:sp>
    </p:spTree>
    <p:extLst>
      <p:ext uri="{BB962C8B-B14F-4D97-AF65-F5344CB8AC3E}">
        <p14:creationId xmlns:p14="http://schemas.microsoft.com/office/powerpoint/2010/main" val="33507125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Tree>
    <p:extLst>
      <p:ext uri="{BB962C8B-B14F-4D97-AF65-F5344CB8AC3E}">
        <p14:creationId xmlns:p14="http://schemas.microsoft.com/office/powerpoint/2010/main" val="383299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Tree>
    <p:extLst>
      <p:ext uri="{BB962C8B-B14F-4D97-AF65-F5344CB8AC3E}">
        <p14:creationId xmlns:p14="http://schemas.microsoft.com/office/powerpoint/2010/main" val="13484516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4129CF9D-C831-4F49-AA6C-0237E3151FF0}" type="slidenum">
              <a:rPr lang="en-GB" altLang="en-US">
                <a:solidFill>
                  <a:srgbClr val="000000"/>
                </a:solidFill>
              </a:rPr>
              <a:pPr eaLnBrk="1" hangingPunct="1"/>
              <a:t>3</a:t>
            </a:fld>
            <a:endParaRPr lang="en-GB" altLang="en-US" dirty="0">
              <a:solidFill>
                <a:srgbClr val="000000"/>
              </a:solidFill>
            </a:endParaRPr>
          </a:p>
        </p:txBody>
      </p:sp>
      <p:sp>
        <p:nvSpPr>
          <p:cNvPr id="54275"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54276" name="Rectangle 2"/>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32890572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en-GB" altLang="en-US" dirty="0">
                <a:latin typeface="Arial" panose="020B0604020202020204" pitchFamily="34" charset="0"/>
                <a:ea typeface="MS Gothic" pitchFamily="49" charset="-128"/>
              </a:rPr>
              <a:t>You can use the up and down arrow keys on the keyboard to scroll through previously typed commands. </a:t>
            </a:r>
          </a:p>
          <a:p>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50</a:t>
            </a:fld>
            <a:endParaRPr lang="en-GB" dirty="0"/>
          </a:p>
        </p:txBody>
      </p:sp>
    </p:spTree>
    <p:extLst>
      <p:ext uri="{BB962C8B-B14F-4D97-AF65-F5344CB8AC3E}">
        <p14:creationId xmlns:p14="http://schemas.microsoft.com/office/powerpoint/2010/main" val="15278022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421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9FCBC474-4986-4651-81B7-A86BA6BCF393}" type="slidenum">
              <a:rPr lang="en-GB" altLang="en-US">
                <a:solidFill>
                  <a:srgbClr val="000000"/>
                </a:solidFill>
              </a:rPr>
              <a:pPr eaLnBrk="1" hangingPunct="1"/>
              <a:t>52</a:t>
            </a:fld>
            <a:endParaRPr lang="en-GB" altLang="en-US" dirty="0">
              <a:solidFill>
                <a:srgbClr val="000000"/>
              </a:solidFill>
            </a:endParaRPr>
          </a:p>
        </p:txBody>
      </p:sp>
      <p:sp>
        <p:nvSpPr>
          <p:cNvPr id="94211"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94212" name="Rectangle 2"/>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23528153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If you enter the </a:t>
            </a:r>
            <a:r>
              <a:rPr lang="en-US" altLang="en-US" sz="1100" dirty="0">
                <a:latin typeface="Courier New" panose="02070309020205020404" pitchFamily="49" charset="0"/>
                <a:cs typeface="Courier New" panose="02070309020205020404" pitchFamily="49" charset="0"/>
              </a:rPr>
              <a:t>COMPACT</a:t>
            </a:r>
            <a:r>
              <a:rPr lang="en-US" altLang="en-US" dirty="0"/>
              <a:t> command with the /c switch, it compresses all of the files in the directory, as shown in Figure 16.17.</a:t>
            </a:r>
          </a:p>
          <a:p>
            <a:endParaRPr lang="en-US" altLang="en-US" dirty="0"/>
          </a:p>
        </p:txBody>
      </p:sp>
      <p:sp>
        <p:nvSpPr>
          <p:cNvPr id="95236"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02B79615-074B-449B-A99B-141D312BBB18}" type="slidenum">
              <a:rPr lang="en-GB" altLang="en-US">
                <a:solidFill>
                  <a:srgbClr val="000000"/>
                </a:solidFill>
              </a:rPr>
              <a:pPr eaLnBrk="1" hangingPunct="1"/>
              <a:t>53</a:t>
            </a:fld>
            <a:endParaRPr lang="en-GB" altLang="en-US" dirty="0">
              <a:solidFill>
                <a:srgbClr val="000000"/>
              </a:solidFill>
            </a:endParaRPr>
          </a:p>
        </p:txBody>
      </p:sp>
    </p:spTree>
    <p:extLst>
      <p:ext uri="{BB962C8B-B14F-4D97-AF65-F5344CB8AC3E}">
        <p14:creationId xmlns:p14="http://schemas.microsoft.com/office/powerpoint/2010/main" val="10110185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Typing </a:t>
            </a:r>
            <a:r>
              <a:rPr lang="en-US" altLang="en-US" b="1" dirty="0"/>
              <a:t>compact</a:t>
            </a:r>
            <a:r>
              <a:rPr lang="en-US" altLang="en-US" dirty="0"/>
              <a:t> again shows you the directory listing, and now there’s a C next to each filename, indicating that the file is compressed (see Figure 16.18).</a:t>
            </a:r>
          </a:p>
        </p:txBody>
      </p:sp>
      <p:sp>
        <p:nvSpPr>
          <p:cNvPr id="95236"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02B79615-074B-449B-A99B-141D312BBB18}" type="slidenum">
              <a:rPr lang="en-GB" altLang="en-US">
                <a:solidFill>
                  <a:srgbClr val="000000"/>
                </a:solidFill>
              </a:rPr>
              <a:pPr eaLnBrk="1" hangingPunct="1"/>
              <a:t>54</a:t>
            </a:fld>
            <a:endParaRPr lang="en-GB" altLang="en-US" dirty="0">
              <a:solidFill>
                <a:srgbClr val="000000"/>
              </a:solidFill>
            </a:endParaRPr>
          </a:p>
        </p:txBody>
      </p:sp>
    </p:spTree>
    <p:extLst>
      <p:ext uri="{BB962C8B-B14F-4D97-AF65-F5344CB8AC3E}">
        <p14:creationId xmlns:p14="http://schemas.microsoft.com/office/powerpoint/2010/main" val="41661705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To decompress a file, you must specify the decompression operation, using the /u switch and the name of the file you want decompressed, as shown in Figure 16.19.</a:t>
            </a:r>
          </a:p>
        </p:txBody>
      </p:sp>
      <p:sp>
        <p:nvSpPr>
          <p:cNvPr id="96260"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A25547C5-320F-4E89-956E-E346859B7426}" type="slidenum">
              <a:rPr lang="en-GB" altLang="en-US">
                <a:solidFill>
                  <a:srgbClr val="000000"/>
                </a:solidFill>
              </a:rPr>
              <a:pPr eaLnBrk="1" hangingPunct="1"/>
              <a:t>55</a:t>
            </a:fld>
            <a:endParaRPr lang="en-GB" altLang="en-US" dirty="0">
              <a:solidFill>
                <a:srgbClr val="000000"/>
              </a:solidFill>
            </a:endParaRPr>
          </a:p>
        </p:txBody>
      </p:sp>
    </p:spTree>
    <p:extLst>
      <p:ext uri="{BB962C8B-B14F-4D97-AF65-F5344CB8AC3E}">
        <p14:creationId xmlns:p14="http://schemas.microsoft.com/office/powerpoint/2010/main" val="6753172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indent="0" algn="l" defTabSz="457200"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en-US" altLang="en-US" dirty="0">
                <a:latin typeface="Arial" panose="020B0604020202020204" pitchFamily="34" charset="0"/>
                <a:ea typeface="MS Gothic" pitchFamily="49" charset="-128"/>
              </a:rPr>
              <a:t>Figure 16.20</a:t>
            </a:r>
            <a:r>
              <a:rPr lang="en-US" altLang="en-US" baseline="0" dirty="0">
                <a:latin typeface="Arial" panose="020B0604020202020204" pitchFamily="34" charset="0"/>
                <a:ea typeface="MS Gothic" pitchFamily="49" charset="-128"/>
              </a:rPr>
              <a:t> </a:t>
            </a:r>
            <a:r>
              <a:rPr lang="en-US" altLang="en-US" dirty="0">
                <a:latin typeface="Arial" panose="020B0604020202020204" pitchFamily="34" charset="0"/>
                <a:ea typeface="MS Gothic" pitchFamily="49" charset="-128"/>
              </a:rPr>
              <a:t>shows two steps in the process. Like the COMPACT command, the CIPHER command simply displays the current state of affairs when entered with no switches. In this case, it displays the encryption state of the files in the E:\Users\mike\Pictures\Armor Pictures directory. Notice the letter U to the left of the filenames, which tells you they are unencrypted. The second command you can see on the screen in Figure 16.20 is this:  E:\Users\mike\Pictures&gt;cipher /e.</a:t>
            </a:r>
            <a:endParaRPr lang="en-GB" altLang="en-US" dirty="0">
              <a:latin typeface="Arial" panose="020B0604020202020204" pitchFamily="34" charset="0"/>
              <a:ea typeface="MS Gothic" pitchFamily="49" charset="-128"/>
            </a:endParaRPr>
          </a:p>
          <a:p>
            <a:endParaRPr lang="en-US" altLang="en-US" dirty="0"/>
          </a:p>
        </p:txBody>
      </p:sp>
      <p:sp>
        <p:nvSpPr>
          <p:cNvPr id="96260"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A25547C5-320F-4E89-956E-E346859B7426}" type="slidenum">
              <a:rPr lang="en-GB" altLang="en-US">
                <a:solidFill>
                  <a:srgbClr val="000000"/>
                </a:solidFill>
              </a:rPr>
              <a:pPr eaLnBrk="1" hangingPunct="1"/>
              <a:t>56</a:t>
            </a:fld>
            <a:endParaRPr lang="en-GB" altLang="en-US" dirty="0">
              <a:solidFill>
                <a:srgbClr val="000000"/>
              </a:solidFill>
            </a:endParaRPr>
          </a:p>
        </p:txBody>
      </p:sp>
    </p:spTree>
    <p:extLst>
      <p:ext uri="{BB962C8B-B14F-4D97-AF65-F5344CB8AC3E}">
        <p14:creationId xmlns:p14="http://schemas.microsoft.com/office/powerpoint/2010/main" val="18258091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To confirm the results of the cipher operation, enter the cipher command again, as shown in Figure 16.21. Note that the U to the left of each filename has been replaced with an E, indicating an encrypted file. </a:t>
            </a:r>
          </a:p>
          <a:p>
            <a:endParaRPr lang="en-US" altLang="en-US" dirty="0"/>
          </a:p>
          <a:p>
            <a:r>
              <a:rPr lang="en-US" altLang="en-US" dirty="0"/>
              <a:t>To decrypt a single file, simply add the filename of the file you want to decrypt after the command and the relevant switches. Figure 16.22 shows the cipher command being used to decipher _DSC3304.dng, a single file.</a:t>
            </a:r>
          </a:p>
        </p:txBody>
      </p:sp>
      <p:sp>
        <p:nvSpPr>
          <p:cNvPr id="98308"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464AB3BE-C5D2-4E6E-BC54-8366E8CF180C}" type="slidenum">
              <a:rPr lang="en-GB" altLang="en-US">
                <a:solidFill>
                  <a:srgbClr val="000000"/>
                </a:solidFill>
              </a:rPr>
              <a:pPr eaLnBrk="1" hangingPunct="1"/>
              <a:t>57</a:t>
            </a:fld>
            <a:endParaRPr lang="en-GB" altLang="en-US" dirty="0">
              <a:solidFill>
                <a:srgbClr val="000000"/>
              </a:solidFill>
            </a:endParaRPr>
          </a:p>
        </p:txBody>
      </p:sp>
    </p:spTree>
    <p:extLst>
      <p:ext uri="{BB962C8B-B14F-4D97-AF65-F5344CB8AC3E}">
        <p14:creationId xmlns:p14="http://schemas.microsoft.com/office/powerpoint/2010/main" val="18545603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93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6A7E6416-00A9-4957-BF38-860C819C37C8}" type="slidenum">
              <a:rPr lang="en-GB" altLang="en-US">
                <a:solidFill>
                  <a:srgbClr val="000000"/>
                </a:solidFill>
              </a:rPr>
              <a:pPr eaLnBrk="1" hangingPunct="1"/>
              <a:t>58</a:t>
            </a:fld>
            <a:endParaRPr lang="en-GB" altLang="en-US" dirty="0">
              <a:solidFill>
                <a:srgbClr val="000000"/>
              </a:solidFill>
            </a:endParaRPr>
          </a:p>
        </p:txBody>
      </p:sp>
      <p:sp>
        <p:nvSpPr>
          <p:cNvPr id="99331"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99332" name="Text Box 2"/>
          <p:cNvSpPr>
            <a:spLocks noGrp="1" noChangeArrowheads="1"/>
          </p:cNvSpPr>
          <p:nvPr>
            <p:ph type="body"/>
          </p:nvPr>
        </p:nvSpPr>
        <p:spPr>
          <a:xfrm>
            <a:off x="685800" y="4343400"/>
            <a:ext cx="54864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eaLnBrk="1" hangingPunct="1">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dirty="0">
              <a:latin typeface="Arial" panose="020B0604020202020204" pitchFamily="34" charset="0"/>
              <a:ea typeface="MS Gothic" pitchFamily="49" charset="-128"/>
            </a:endParaRPr>
          </a:p>
        </p:txBody>
      </p:sp>
    </p:spTree>
    <p:extLst>
      <p:ext uri="{BB962C8B-B14F-4D97-AF65-F5344CB8AC3E}">
        <p14:creationId xmlns:p14="http://schemas.microsoft.com/office/powerpoint/2010/main" val="23126384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0354"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7A63C2A6-B571-4FE9-8619-0B679B7AD8F3}" type="slidenum">
              <a:rPr lang="en-GB" altLang="en-US">
                <a:solidFill>
                  <a:srgbClr val="000000"/>
                </a:solidFill>
              </a:rPr>
              <a:pPr eaLnBrk="1" hangingPunct="1"/>
              <a:t>59</a:t>
            </a:fld>
            <a:endParaRPr lang="en-GB" altLang="en-US" dirty="0">
              <a:solidFill>
                <a:srgbClr val="000000"/>
              </a:solidFill>
            </a:endParaRPr>
          </a:p>
        </p:txBody>
      </p:sp>
      <p:sp>
        <p:nvSpPr>
          <p:cNvPr id="100355"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00356" name="Text Box 2"/>
          <p:cNvSpPr>
            <a:spLocks noGrp="1" noChangeArrowheads="1"/>
          </p:cNvSpPr>
          <p:nvPr>
            <p:ph type="body"/>
          </p:nvPr>
        </p:nvSpPr>
        <p:spPr>
          <a:xfrm>
            <a:off x="685800" y="4343400"/>
            <a:ext cx="54864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eaLnBrk="1" hangingPunct="1">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dirty="0">
                <a:latin typeface="Arial" panose="020B0604020202020204" pitchFamily="34" charset="0"/>
                <a:ea typeface="MS Gothic" pitchFamily="49" charset="-128"/>
              </a:rPr>
              <a:t>Figure 16.23 shows two commands, dir and get-childitem, that do the same thing by default—show the contents of a directory.</a:t>
            </a:r>
            <a:endParaRPr lang="en-GB" altLang="en-US" dirty="0">
              <a:latin typeface="Arial" panose="020B0604020202020204" pitchFamily="34" charset="0"/>
              <a:ea typeface="MS Gothic" pitchFamily="49" charset="-128"/>
            </a:endParaRPr>
          </a:p>
        </p:txBody>
      </p:sp>
    </p:spTree>
    <p:extLst>
      <p:ext uri="{BB962C8B-B14F-4D97-AF65-F5344CB8AC3E}">
        <p14:creationId xmlns:p14="http://schemas.microsoft.com/office/powerpoint/2010/main" val="461154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2"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CC5D2687-5675-49B8-954B-AEF7A4903F5D}" type="slidenum">
              <a:rPr lang="en-GB" altLang="en-US">
                <a:solidFill>
                  <a:srgbClr val="000000"/>
                </a:solidFill>
              </a:rPr>
              <a:pPr eaLnBrk="1" hangingPunct="1"/>
              <a:t>4</a:t>
            </a:fld>
            <a:endParaRPr lang="en-GB" altLang="en-US" dirty="0">
              <a:solidFill>
                <a:srgbClr val="000000"/>
              </a:solidFill>
            </a:endParaRPr>
          </a:p>
        </p:txBody>
      </p:sp>
      <p:sp>
        <p:nvSpPr>
          <p:cNvPr id="56323"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56324" name="Rectangle 2"/>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1935830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
        <p:nvSpPr>
          <p:cNvPr id="57348"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6DEB0368-4D1A-4E9E-8CBC-39043533A440}" type="slidenum">
              <a:rPr lang="en-GB" altLang="en-US">
                <a:solidFill>
                  <a:srgbClr val="000000"/>
                </a:solidFill>
              </a:rPr>
              <a:pPr eaLnBrk="1" hangingPunct="1"/>
              <a:t>7</a:t>
            </a:fld>
            <a:endParaRPr lang="en-GB" altLang="en-US" dirty="0">
              <a:solidFill>
                <a:srgbClr val="000000"/>
              </a:solidFill>
            </a:endParaRPr>
          </a:p>
        </p:txBody>
      </p:sp>
    </p:spTree>
    <p:extLst>
      <p:ext uri="{BB962C8B-B14F-4D97-AF65-F5344CB8AC3E}">
        <p14:creationId xmlns:p14="http://schemas.microsoft.com/office/powerpoint/2010/main" val="875963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
        <p:nvSpPr>
          <p:cNvPr id="57348"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6DEB0368-4D1A-4E9E-8CBC-39043533A440}" type="slidenum">
              <a:rPr lang="en-GB" altLang="en-US">
                <a:solidFill>
                  <a:srgbClr val="000000"/>
                </a:solidFill>
              </a:rPr>
              <a:pPr eaLnBrk="1" hangingPunct="1"/>
              <a:t>8</a:t>
            </a:fld>
            <a:endParaRPr lang="en-GB" altLang="en-US" dirty="0">
              <a:solidFill>
                <a:srgbClr val="000000"/>
              </a:solidFill>
            </a:endParaRPr>
          </a:p>
        </p:txBody>
      </p:sp>
    </p:spTree>
    <p:extLst>
      <p:ext uri="{BB962C8B-B14F-4D97-AF65-F5344CB8AC3E}">
        <p14:creationId xmlns:p14="http://schemas.microsoft.com/office/powerpoint/2010/main" val="32056532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
        <p:nvSpPr>
          <p:cNvPr id="57348"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6DEB0368-4D1A-4E9E-8CBC-39043533A440}" type="slidenum">
              <a:rPr lang="en-GB" altLang="en-US">
                <a:solidFill>
                  <a:srgbClr val="000000"/>
                </a:solidFill>
              </a:rPr>
              <a:pPr eaLnBrk="1" hangingPunct="1"/>
              <a:t>9</a:t>
            </a:fld>
            <a:endParaRPr lang="en-GB" altLang="en-US" dirty="0">
              <a:solidFill>
                <a:srgbClr val="000000"/>
              </a:solidFill>
            </a:endParaRPr>
          </a:p>
        </p:txBody>
      </p:sp>
    </p:spTree>
    <p:extLst>
      <p:ext uri="{BB962C8B-B14F-4D97-AF65-F5344CB8AC3E}">
        <p14:creationId xmlns:p14="http://schemas.microsoft.com/office/powerpoint/2010/main" val="30268740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You can create a shortcut to a Windows command prompt with elevated privileges by right-clicking on the desktop and selecting New | Shortcut. For the location of the item, type </a:t>
            </a:r>
            <a:r>
              <a:rPr lang="en-US" sz="1200" b="1" i="0" u="none" strike="noStrike" kern="1200" baseline="0" dirty="0">
                <a:solidFill>
                  <a:srgbClr val="000000"/>
                </a:solidFill>
                <a:latin typeface="Times New Roman" pitchFamily="18" charset="0"/>
                <a:ea typeface="MS PGothic" pitchFamily="34" charset="-128"/>
                <a:cs typeface="ＭＳ Ｐゴシック" charset="0"/>
              </a:rPr>
              <a:t>cmd </a:t>
            </a:r>
            <a:r>
              <a:rPr lang="en-US" sz="1200" b="0" i="0" u="none" strike="noStrike" kern="1200" baseline="0" dirty="0">
                <a:solidFill>
                  <a:srgbClr val="000000"/>
                </a:solidFill>
                <a:latin typeface="Times New Roman" pitchFamily="18" charset="0"/>
                <a:ea typeface="MS PGothic" pitchFamily="34" charset="-128"/>
                <a:cs typeface="ＭＳ Ｐゴシック" charset="0"/>
              </a:rPr>
              <a:t>and click Next. Type </a:t>
            </a:r>
            <a:r>
              <a:rPr lang="en-US" sz="1200" b="1" i="0" u="none" strike="noStrike" kern="1200" baseline="0" dirty="0">
                <a:solidFill>
                  <a:srgbClr val="000000"/>
                </a:solidFill>
                <a:latin typeface="Times New Roman" pitchFamily="18" charset="0"/>
                <a:ea typeface="MS PGothic" pitchFamily="34" charset="-128"/>
                <a:cs typeface="ＭＳ Ｐゴシック" charset="0"/>
              </a:rPr>
              <a:t>cmd </a:t>
            </a:r>
            <a:r>
              <a:rPr lang="en-US" sz="1200" b="0" i="0" u="none" strike="noStrike" kern="1200" baseline="0" dirty="0">
                <a:solidFill>
                  <a:srgbClr val="000000"/>
                </a:solidFill>
                <a:latin typeface="Times New Roman" pitchFamily="18" charset="0"/>
                <a:ea typeface="MS PGothic" pitchFamily="34" charset="-128"/>
                <a:cs typeface="ＭＳ Ｐゴシック" charset="0"/>
              </a:rPr>
              <a:t>to name the shortcut, and click Finish. The shortcut appears on the Desktop. Next, right-click the shortcut and select the Advanced button. In the Advanced Properties dialog box, check the </a:t>
            </a:r>
            <a:r>
              <a:rPr lang="en-US" sz="1200" b="0" i="1" u="none" strike="noStrike" kern="1200" baseline="0" dirty="0">
                <a:solidFill>
                  <a:srgbClr val="000000"/>
                </a:solidFill>
                <a:latin typeface="Times New Roman" pitchFamily="18" charset="0"/>
                <a:ea typeface="MS PGothic" pitchFamily="34" charset="-128"/>
                <a:cs typeface="ＭＳ Ｐゴシック" charset="0"/>
              </a:rPr>
              <a:t>Run as administrator </a:t>
            </a:r>
            <a:r>
              <a:rPr lang="en-US" sz="1200" b="0" i="0" u="none" strike="noStrike" kern="1200" baseline="0" dirty="0">
                <a:solidFill>
                  <a:srgbClr val="000000"/>
                </a:solidFill>
                <a:latin typeface="Times New Roman" pitchFamily="18" charset="0"/>
                <a:ea typeface="MS PGothic" pitchFamily="34" charset="-128"/>
                <a:cs typeface="ＭＳ Ｐゴシック" charset="0"/>
              </a:rPr>
              <a:t>box and click OK. You have now created a Windows command-prompt shortcut that will always run with administrative privileges.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10</a:t>
            </a:fld>
            <a:endParaRPr lang="en-GB" dirty="0"/>
          </a:p>
        </p:txBody>
      </p:sp>
    </p:spTree>
    <p:extLst>
      <p:ext uri="{BB962C8B-B14F-4D97-AF65-F5344CB8AC3E}">
        <p14:creationId xmlns:p14="http://schemas.microsoft.com/office/powerpoint/2010/main" val="17069010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Many Linux systems disable the root account for safety, rendering the su command inoperable. The sudo command enables users to do root things without having the root password. </a:t>
            </a:r>
            <a:endParaRPr lang="en-US" altLang="en-US" dirty="0"/>
          </a:p>
        </p:txBody>
      </p:sp>
      <p:sp>
        <p:nvSpPr>
          <p:cNvPr id="58372"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E3E303E5-8693-407A-8BB1-6B3F74E22DEC}" type="slidenum">
              <a:rPr lang="en-GB" altLang="en-US">
                <a:solidFill>
                  <a:srgbClr val="000000"/>
                </a:solidFill>
              </a:rPr>
              <a:pPr eaLnBrk="1" hangingPunct="1"/>
              <a:t>12</a:t>
            </a:fld>
            <a:endParaRPr lang="en-GB" altLang="en-US" dirty="0">
              <a:solidFill>
                <a:srgbClr val="000000"/>
              </a:solidFill>
            </a:endParaRPr>
          </a:p>
        </p:txBody>
      </p:sp>
    </p:spTree>
    <p:extLst>
      <p:ext uri="{BB962C8B-B14F-4D97-AF65-F5344CB8AC3E}">
        <p14:creationId xmlns:p14="http://schemas.microsoft.com/office/powerpoint/2010/main" val="41793816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1371600"/>
            <a:ext cx="8229600" cy="768096"/>
          </a:xfrm>
        </p:spPr>
        <p:txBody>
          <a:bodyPr/>
          <a:lstStyle>
            <a:lvl1pPr algn="ctr">
              <a:defRPr sz="4400" b="1">
                <a:solidFill>
                  <a:schemeClr val="tx1"/>
                </a:solidFill>
                <a:latin typeface="Calibri" panose="020F0502020204030204" pitchFamily="34" charset="0"/>
              </a:defRPr>
            </a:lvl1pPr>
          </a:lstStyle>
          <a:p>
            <a:r>
              <a:rPr lang="en-US" dirty="0"/>
              <a:t>Click to Click to edit Master title style</a:t>
            </a:r>
          </a:p>
        </p:txBody>
      </p:sp>
      <p:sp>
        <p:nvSpPr>
          <p:cNvPr id="3" name="Subtitle 2"/>
          <p:cNvSpPr>
            <a:spLocks noGrp="1"/>
          </p:cNvSpPr>
          <p:nvPr>
            <p:ph type="subTitle" idx="1"/>
          </p:nvPr>
        </p:nvSpPr>
        <p:spPr>
          <a:xfrm>
            <a:off x="1371600" y="2212848"/>
            <a:ext cx="6400800" cy="539496"/>
          </a:xfrm>
        </p:spPr>
        <p:txBody>
          <a:bodyPr/>
          <a:lstStyle>
            <a:lvl1pPr marL="0" indent="0" algn="ctr">
              <a:buNone/>
              <a:defRPr sz="4000" b="1">
                <a:solidFill>
                  <a:srgbClr val="0066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3308936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26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143000"/>
            <a:ext cx="4037013"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6613" y="1143000"/>
            <a:ext cx="4038600"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256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58270"/>
            <a:ext cx="7086600" cy="1005840"/>
          </a:xfrm>
        </p:spPr>
        <p:txBody>
          <a:bodyPr/>
          <a:lstStyle>
            <a:lvl1pPr>
              <a:defRPr sz="3600" b="0">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2762"/>
            <a:ext cx="4040188"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793875"/>
            <a:ext cx="4041775"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216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54629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995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2667000" y="52388"/>
            <a:ext cx="6477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457200" y="1143000"/>
            <a:ext cx="82280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grpSp>
        <p:nvGrpSpPr>
          <p:cNvPr id="1028" name="Group 3"/>
          <p:cNvGrpSpPr>
            <a:grpSpLocks/>
          </p:cNvGrpSpPr>
          <p:nvPr/>
        </p:nvGrpSpPr>
        <p:grpSpPr bwMode="auto">
          <a:xfrm>
            <a:off x="0" y="6553200"/>
            <a:ext cx="9144000" cy="309563"/>
            <a:chOff x="0" y="4128"/>
            <a:chExt cx="5760" cy="195"/>
          </a:xfrm>
        </p:grpSpPr>
        <p:sp>
          <p:nvSpPr>
            <p:cNvPr id="1031" name="Rectangle 4"/>
            <p:cNvSpPr>
              <a:spLocks noChangeArrowheads="1"/>
            </p:cNvSpPr>
            <p:nvPr/>
          </p:nvSpPr>
          <p:spPr bwMode="auto">
            <a:xfrm>
              <a:off x="0" y="4128"/>
              <a:ext cx="5760" cy="192"/>
            </a:xfrm>
            <a:prstGeom prst="rect">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1034" name="Text Box 5"/>
            <p:cNvSpPr txBox="1">
              <a:spLocks noChangeArrowheads="1"/>
            </p:cNvSpPr>
            <p:nvPr/>
          </p:nvSpPr>
          <p:spPr bwMode="auto">
            <a:xfrm>
              <a:off x="144" y="4147"/>
              <a:ext cx="5040"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9pPr>
            </a:lstStyle>
            <a:p>
              <a:pPr eaLnBrk="1" hangingPunct="1">
                <a:lnSpc>
                  <a:spcPct val="100000"/>
                </a:lnSpc>
                <a:spcBef>
                  <a:spcPts val="750"/>
                </a:spcBef>
                <a:buClr>
                  <a:srgbClr val="FFFFFF"/>
                </a:buClr>
                <a:buFont typeface="Arial" pitchFamily="34" charset="0"/>
                <a:buNone/>
                <a:defRPr/>
              </a:pPr>
              <a:r>
                <a:rPr lang="en-GB" sz="1200" dirty="0">
                  <a:solidFill>
                    <a:srgbClr val="FFFFFF"/>
                  </a:solidFill>
                  <a:latin typeface="Calibri" panose="020F0502020204030204" pitchFamily="34" charset="0"/>
                </a:rPr>
                <a:t>Copyright © 2016 by McGraw-Hill Education. All rights reserved.</a:t>
              </a:r>
            </a:p>
          </p:txBody>
        </p:sp>
      </p:grpSp>
      <p:sp>
        <p:nvSpPr>
          <p:cNvPr id="1029" name="Rectangle 7"/>
          <p:cNvSpPr>
            <a:spLocks noChangeArrowheads="1"/>
          </p:cNvSpPr>
          <p:nvPr userDrawn="1"/>
        </p:nvSpPr>
        <p:spPr bwMode="auto">
          <a:xfrm>
            <a:off x="0" y="0"/>
            <a:ext cx="9144000" cy="1066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MS Gothic" charset="0"/>
              <a:cs typeface="MS Gothic" charset="0"/>
            </a:endParaRPr>
          </a:p>
        </p:txBody>
      </p:sp>
      <p:sp>
        <p:nvSpPr>
          <p:cNvPr id="1032" name="Text Box 10"/>
          <p:cNvSpPr txBox="1">
            <a:spLocks noChangeArrowheads="1"/>
          </p:cNvSpPr>
          <p:nvPr userDrawn="1"/>
        </p:nvSpPr>
        <p:spPr bwMode="auto">
          <a:xfrm>
            <a:off x="0" y="0"/>
            <a:ext cx="1847850" cy="1069848"/>
          </a:xfrm>
          <a:prstGeom prst="rect">
            <a:avLst/>
          </a:pr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2700000" scaled="1"/>
            <a:tileRect/>
          </a:gradFill>
          <a:ln>
            <a:noFill/>
          </a:ln>
          <a:effectLst/>
        </p:spPr>
        <p:txBody>
          <a:bodyPr anchor="ctr">
            <a:spAutoFit/>
          </a:bodyPr>
          <a:lstStyle>
            <a:lvl1pPr eaLnBrk="0" hangingPunct="0">
              <a:defRPr sz="2400">
                <a:solidFill>
                  <a:schemeClr val="bg1"/>
                </a:solidFill>
                <a:latin typeface="Arial" pitchFamily="34" charset="0"/>
                <a:ea typeface="MS Gothic" pitchFamily="49" charset="-128"/>
              </a:defRPr>
            </a:lvl1pPr>
            <a:lvl2pPr marL="742950" indent="-285750" eaLnBrk="0" hangingPunct="0">
              <a:defRPr sz="2400">
                <a:solidFill>
                  <a:schemeClr val="bg1"/>
                </a:solidFill>
                <a:latin typeface="Arial" pitchFamily="34" charset="0"/>
                <a:ea typeface="MS Gothic" pitchFamily="49" charset="-128"/>
              </a:defRPr>
            </a:lvl2pPr>
            <a:lvl3pPr marL="1143000" indent="-228600" eaLnBrk="0" hangingPunct="0">
              <a:defRPr sz="2400">
                <a:solidFill>
                  <a:schemeClr val="bg1"/>
                </a:solidFill>
                <a:latin typeface="Arial" pitchFamily="34" charset="0"/>
                <a:ea typeface="MS Gothic" pitchFamily="49" charset="-128"/>
              </a:defRPr>
            </a:lvl3pPr>
            <a:lvl4pPr marL="1600200" indent="-228600" eaLnBrk="0" hangingPunct="0">
              <a:defRPr sz="2400">
                <a:solidFill>
                  <a:schemeClr val="bg1"/>
                </a:solidFill>
                <a:latin typeface="Arial" pitchFamily="34" charset="0"/>
                <a:ea typeface="MS Gothic" pitchFamily="49" charset="-128"/>
              </a:defRPr>
            </a:lvl4pPr>
            <a:lvl5pPr marL="2057400" indent="-228600" eaLnBrk="0" hangingPunct="0">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9pPr>
          </a:lstStyle>
          <a:p>
            <a:pPr algn="ctr" eaLnBrk="1" hangingPunct="1">
              <a:lnSpc>
                <a:spcPct val="100000"/>
              </a:lnSpc>
              <a:spcBef>
                <a:spcPct val="50000"/>
              </a:spcBef>
              <a:buClrTx/>
              <a:buSzTx/>
              <a:buFontTx/>
              <a:buNone/>
              <a:defRPr/>
            </a:pPr>
            <a:r>
              <a:rPr lang="en-US" sz="900" b="1" dirty="0">
                <a:latin typeface="Times New Roman" pitchFamily="18" charset="0"/>
              </a:rPr>
              <a:t>Mike Meyers</a:t>
            </a:r>
            <a:r>
              <a:rPr lang="en-US" altLang="en-US" sz="900" b="1" dirty="0">
                <a:latin typeface="Times New Roman" pitchFamily="18" charset="0"/>
              </a:rPr>
              <a:t>’</a:t>
            </a:r>
            <a:r>
              <a:rPr lang="en-US" sz="900" b="1" dirty="0">
                <a:latin typeface="Times New Roman" pitchFamily="18" charset="0"/>
              </a:rPr>
              <a:t> CompTIA A+</a:t>
            </a:r>
            <a:r>
              <a:rPr lang="en-US" sz="900" b="1" baseline="30000" dirty="0">
                <a:latin typeface="Times New Roman" pitchFamily="18" charset="0"/>
              </a:rPr>
              <a:t>®</a:t>
            </a:r>
            <a:r>
              <a:rPr lang="en-US" sz="900" b="1" dirty="0">
                <a:latin typeface="Times New Roman" pitchFamily="18" charset="0"/>
              </a:rPr>
              <a:t> Guide to</a:t>
            </a:r>
            <a:br>
              <a:rPr lang="en-US" sz="900" b="1" dirty="0">
                <a:latin typeface="Times New Roman" pitchFamily="18" charset="0"/>
              </a:rPr>
            </a:br>
            <a:r>
              <a:rPr lang="en-US" sz="1300" b="1" dirty="0">
                <a:latin typeface="Times New Roman" pitchFamily="18" charset="0"/>
              </a:rPr>
              <a:t>Managing and </a:t>
            </a:r>
            <a:br>
              <a:rPr lang="en-US" sz="1300" b="1" dirty="0">
                <a:latin typeface="Times New Roman" pitchFamily="18" charset="0"/>
              </a:rPr>
            </a:br>
            <a:r>
              <a:rPr lang="en-US" sz="1300" b="1" dirty="0">
                <a:latin typeface="Times New Roman" pitchFamily="18" charset="0"/>
              </a:rPr>
              <a:t>Troubleshooting PCs</a:t>
            </a:r>
            <a:r>
              <a:rPr lang="en-US" sz="1400" b="1" dirty="0">
                <a:latin typeface="Times New Roman" pitchFamily="18" charset="0"/>
              </a:rPr>
              <a:t> </a:t>
            </a:r>
          </a:p>
          <a:p>
            <a:pPr algn="ctr" eaLnBrk="1" hangingPunct="1">
              <a:lnSpc>
                <a:spcPct val="100000"/>
              </a:lnSpc>
              <a:spcBef>
                <a:spcPct val="50000"/>
              </a:spcBef>
              <a:buClrTx/>
              <a:buSzTx/>
              <a:buFontTx/>
              <a:buNone/>
              <a:defRPr/>
            </a:pPr>
            <a:r>
              <a:rPr lang="en-US" sz="800" b="1" dirty="0">
                <a:latin typeface="Times New Roman" pitchFamily="18" charset="0"/>
              </a:rPr>
              <a:t>Fifth Edition</a:t>
            </a:r>
          </a:p>
        </p:txBody>
      </p:sp>
      <p:sp>
        <p:nvSpPr>
          <p:cNvPr id="2" name="Rectangle 1"/>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3" name="Rectangle 2"/>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4" name="Rectangle 3"/>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endParaRPr 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4" r:id="rId4"/>
    <p:sldLayoutId id="2147483655" r:id="rId5"/>
    <p:sldLayoutId id="2147483656" r:id="rId6"/>
  </p:sldLayoutIdLst>
  <p:txStyles>
    <p:titleStyle>
      <a:lvl1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mj-lt"/>
          <a:ea typeface="+mj-ea"/>
          <a:cs typeface="MS Gothic" charset="0"/>
        </a:defRPr>
      </a:lvl1pPr>
      <a:lvl2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2pPr>
      <a:lvl3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3pPr>
      <a:lvl4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4pPr>
      <a:lvl5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5pPr>
      <a:lvl6pPr marL="4572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6pPr>
      <a:lvl7pPr marL="9144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7pPr>
      <a:lvl8pPr marL="13716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8pPr>
      <a:lvl9pPr marL="18288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9pPr>
    </p:titleStyle>
    <p:body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23.jp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
          <p:cNvSpPr>
            <a:spLocks noGrp="1" noChangeArrowheads="1"/>
          </p:cNvSpPr>
          <p:nvPr>
            <p:ph type="ctrTitle"/>
          </p:nvPr>
        </p:nvSpPr>
        <p:spPr/>
        <p:txBody>
          <a:bodyPr/>
          <a:lstStyle/>
          <a:p>
            <a:r>
              <a:rPr lang="en-GB" altLang="en-US" dirty="0"/>
              <a:t>Working with the </a:t>
            </a:r>
            <a:br>
              <a:rPr lang="en-GB" altLang="en-US" dirty="0"/>
            </a:br>
            <a:r>
              <a:rPr lang="en-GB" altLang="en-US" dirty="0"/>
              <a:t>Command-Line Interface</a:t>
            </a:r>
          </a:p>
        </p:txBody>
      </p:sp>
      <p:sp>
        <p:nvSpPr>
          <p:cNvPr id="2051" name="Rectangle 2"/>
          <p:cNvSpPr>
            <a:spLocks noGrp="1" noChangeArrowheads="1"/>
          </p:cNvSpPr>
          <p:nvPr>
            <p:ph type="subTitle" idx="1"/>
          </p:nvPr>
        </p:nvSpPr>
        <p:spPr>
          <a:xfrm>
            <a:off x="1371600" y="2505456"/>
            <a:ext cx="6400800" cy="539496"/>
          </a:xfrm>
        </p:spPr>
        <p:txBody>
          <a:bodyPr/>
          <a:lstStyle/>
          <a:p>
            <a:r>
              <a:rPr lang="en-GB" altLang="en-US" dirty="0"/>
              <a:t>Chapter </a:t>
            </a:r>
            <a:r>
              <a:rPr lang="en-GB" altLang="en-US" dirty="0" smtClean="0"/>
              <a:t>16</a:t>
            </a:r>
            <a:endParaRPr lang="en-GB" altLang="en-US" dirty="0"/>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02806" y="3397101"/>
            <a:ext cx="4338388" cy="2743200"/>
          </a:xfrm>
          <a:prstGeom prst="rect">
            <a:avLst/>
          </a:prstGeom>
        </p:spPr>
      </p:pic>
    </p:spTree>
    <p:extLst>
      <p:ext uri="{BB962C8B-B14F-4D97-AF65-F5344CB8AC3E}">
        <p14:creationId xmlns:p14="http://schemas.microsoft.com/office/powerpoint/2010/main" val="906004148"/>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Accessing the Command-Line</a:t>
            </a:r>
            <a:br>
              <a:rPr lang="en-US" dirty="0"/>
            </a:br>
            <a:r>
              <a:rPr lang="en-US" dirty="0"/>
              <a:t>Interface in Windows </a:t>
            </a:r>
            <a:r>
              <a:rPr lang="en-US" altLang="en-US" dirty="0"/>
              <a:t>(</a:t>
            </a:r>
            <a:r>
              <a:rPr lang="en-US" altLang="en-US" i="1" dirty="0"/>
              <a:t>continued</a:t>
            </a:r>
            <a:r>
              <a:rPr lang="en-US" altLang="en-US" dirty="0"/>
              <a:t>)</a:t>
            </a:r>
            <a:endParaRPr lang="en-US" dirty="0"/>
          </a:p>
        </p:txBody>
      </p:sp>
      <p:sp>
        <p:nvSpPr>
          <p:cNvPr id="3" name="Content Placeholder 2"/>
          <p:cNvSpPr>
            <a:spLocks noGrp="1"/>
          </p:cNvSpPr>
          <p:nvPr>
            <p:ph idx="1"/>
          </p:nvPr>
        </p:nvSpPr>
        <p:spPr/>
        <p:txBody>
          <a:bodyPr/>
          <a:lstStyle/>
          <a:p>
            <a:r>
              <a:rPr lang="en-US" dirty="0"/>
              <a:t>If you attempt to enter a command at the command prompt that requires administrative privileges:</a:t>
            </a:r>
          </a:p>
          <a:p>
            <a:pPr lvl="1"/>
            <a:r>
              <a:rPr lang="en-US" dirty="0"/>
              <a:t>You will receive a UAC dialog box.</a:t>
            </a:r>
          </a:p>
          <a:p>
            <a:r>
              <a:rPr lang="en-US" dirty="0"/>
              <a:t>An alternate method is to:</a:t>
            </a:r>
          </a:p>
          <a:p>
            <a:pPr marL="971550" lvl="1" indent="-514350">
              <a:buFont typeface="+mj-lt"/>
              <a:buAutoNum type="arabicPeriod"/>
            </a:pPr>
            <a:r>
              <a:rPr lang="en-US" dirty="0"/>
              <a:t>Right-click a command-prompt shortcut and select Run as administrator.</a:t>
            </a:r>
          </a:p>
          <a:p>
            <a:pPr marL="971550" lvl="1" indent="-514350">
              <a:buFont typeface="+mj-lt"/>
              <a:buAutoNum type="arabicPeriod"/>
            </a:pPr>
            <a:r>
              <a:rPr lang="en-US" dirty="0"/>
              <a:t>Enter credentials.</a:t>
            </a:r>
          </a:p>
        </p:txBody>
      </p:sp>
    </p:spTree>
    <p:extLst>
      <p:ext uri="{BB962C8B-B14F-4D97-AF65-F5344CB8AC3E}">
        <p14:creationId xmlns:p14="http://schemas.microsoft.com/office/powerpoint/2010/main" val="3254929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Accessing the Command-Line</a:t>
            </a:r>
            <a:br>
              <a:rPr lang="en-US" dirty="0"/>
            </a:br>
            <a:r>
              <a:rPr lang="en-US" dirty="0"/>
              <a:t>Interface in Mac OS X and Linux</a:t>
            </a:r>
          </a:p>
        </p:txBody>
      </p:sp>
      <p:sp>
        <p:nvSpPr>
          <p:cNvPr id="3" name="Content Placeholder 2"/>
          <p:cNvSpPr>
            <a:spLocks noGrp="1"/>
          </p:cNvSpPr>
          <p:nvPr>
            <p:ph idx="1"/>
          </p:nvPr>
        </p:nvSpPr>
        <p:spPr/>
        <p:txBody>
          <a:bodyPr/>
          <a:lstStyle/>
          <a:p>
            <a:r>
              <a:rPr lang="en-US" dirty="0"/>
              <a:t>Command line functions are nearly identical in Mac OS X and Linux.</a:t>
            </a:r>
          </a:p>
          <a:p>
            <a:pPr lvl="1"/>
            <a:r>
              <a:rPr lang="en-US" dirty="0"/>
              <a:t>Both are based on UNIX.</a:t>
            </a:r>
          </a:p>
          <a:p>
            <a:pPr lvl="1"/>
            <a:r>
              <a:rPr lang="en-US" dirty="0"/>
              <a:t>Terminal emulator in Mac OS X is called the </a:t>
            </a:r>
            <a:r>
              <a:rPr lang="en-US" dirty="0">
                <a:solidFill>
                  <a:srgbClr val="C00000"/>
                </a:solidFill>
              </a:rPr>
              <a:t>Terminal</a:t>
            </a:r>
            <a:r>
              <a:rPr lang="en-US" dirty="0"/>
              <a:t>.</a:t>
            </a:r>
          </a:p>
          <a:p>
            <a:pPr lvl="1"/>
            <a:r>
              <a:rPr lang="en-US" dirty="0"/>
              <a:t>Linux uses names such as console, gnome-terminal, and Terminal.</a:t>
            </a:r>
          </a:p>
        </p:txBody>
      </p:sp>
    </p:spTree>
    <p:extLst>
      <p:ext uri="{BB962C8B-B14F-4D97-AF65-F5344CB8AC3E}">
        <p14:creationId xmlns:p14="http://schemas.microsoft.com/office/powerpoint/2010/main" val="37076798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dirty="0"/>
              <a:t>Accessing the CLI in Mac OS X and Linux (</a:t>
            </a:r>
            <a:r>
              <a:rPr lang="en-US" i="1" dirty="0"/>
              <a:t>continued</a:t>
            </a:r>
            <a:r>
              <a:rPr lang="en-US" dirty="0"/>
              <a:t>)</a:t>
            </a:r>
            <a:endParaRPr lang="en-US" altLang="en-US" dirty="0"/>
          </a:p>
        </p:txBody>
      </p:sp>
      <p:sp>
        <p:nvSpPr>
          <p:cNvPr id="8195" name="TextBox 4"/>
          <p:cNvSpPr txBox="1">
            <a:spLocks noChangeArrowheads="1"/>
          </p:cNvSpPr>
          <p:nvPr/>
        </p:nvSpPr>
        <p:spPr bwMode="auto">
          <a:xfrm>
            <a:off x="711200" y="4267200"/>
            <a:ext cx="3556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16.4  Mac OS X Terminal</a:t>
            </a:r>
          </a:p>
        </p:txBody>
      </p:sp>
      <p:sp>
        <p:nvSpPr>
          <p:cNvPr id="8196" name="TextBox 5"/>
          <p:cNvSpPr txBox="1">
            <a:spLocks noChangeArrowheads="1"/>
          </p:cNvSpPr>
          <p:nvPr/>
        </p:nvSpPr>
        <p:spPr bwMode="auto">
          <a:xfrm>
            <a:off x="5029200" y="4267200"/>
            <a:ext cx="32512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16.5  Linux Terminal</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30960" y="2968752"/>
            <a:ext cx="2316480" cy="999744"/>
          </a:xfrm>
          <a:prstGeom prst="rect">
            <a:avLst/>
          </a:prstGeom>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26456" y="2929128"/>
            <a:ext cx="2456688" cy="1078992"/>
          </a:xfrm>
          <a:prstGeom prst="rect">
            <a:avLst/>
          </a:prstGeom>
        </p:spPr>
      </p:pic>
    </p:spTree>
    <p:extLst>
      <p:ext uri="{BB962C8B-B14F-4D97-AF65-F5344CB8AC3E}">
        <p14:creationId xmlns:p14="http://schemas.microsoft.com/office/powerpoint/2010/main" val="19599053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Accessing the CLI in Mac OS X and Linux (</a:t>
            </a:r>
            <a:r>
              <a:rPr lang="en-US" i="1" dirty="0"/>
              <a:t>continued</a:t>
            </a:r>
            <a:r>
              <a:rPr lang="en-US" dirty="0"/>
              <a:t>)</a:t>
            </a:r>
          </a:p>
        </p:txBody>
      </p:sp>
      <p:sp>
        <p:nvSpPr>
          <p:cNvPr id="3" name="Content Placeholder 2"/>
          <p:cNvSpPr>
            <a:spLocks noGrp="1"/>
          </p:cNvSpPr>
          <p:nvPr>
            <p:ph idx="1"/>
          </p:nvPr>
        </p:nvSpPr>
        <p:spPr/>
        <p:txBody>
          <a:bodyPr/>
          <a:lstStyle/>
          <a:p>
            <a:r>
              <a:rPr lang="en-US" dirty="0"/>
              <a:t>Ways to open Terminal in Mac OS X</a:t>
            </a:r>
          </a:p>
          <a:p>
            <a:pPr lvl="1"/>
            <a:r>
              <a:rPr lang="en-US" dirty="0"/>
              <a:t>Launch the Terminal app from the Utilities folder.</a:t>
            </a:r>
          </a:p>
          <a:p>
            <a:pPr lvl="1"/>
            <a:r>
              <a:rPr lang="en-US" dirty="0"/>
              <a:t>Activate Spotlight, type terminal, and press Enter.</a:t>
            </a:r>
          </a:p>
          <a:p>
            <a:r>
              <a:rPr lang="en-US" dirty="0"/>
              <a:t>Ways to open terminal emulator in Linux vary with Linux distribution (distro)</a:t>
            </a:r>
          </a:p>
          <a:p>
            <a:pPr lvl="1"/>
            <a:r>
              <a:rPr lang="en-US" dirty="0"/>
              <a:t>Using finder or search function on the desktop, type in terminal to start the program.</a:t>
            </a:r>
          </a:p>
          <a:p>
            <a:r>
              <a:rPr lang="en-US" dirty="0"/>
              <a:t>Super user or root privileges</a:t>
            </a:r>
          </a:p>
          <a:p>
            <a:pPr lvl="1"/>
            <a:r>
              <a:rPr lang="en-US" dirty="0">
                <a:solidFill>
                  <a:srgbClr val="C00000"/>
                </a:solidFill>
              </a:rPr>
              <a:t>The su</a:t>
            </a:r>
            <a:r>
              <a:rPr lang="en-US" dirty="0"/>
              <a:t> and </a:t>
            </a:r>
            <a:r>
              <a:rPr lang="en-US" dirty="0">
                <a:solidFill>
                  <a:srgbClr val="C00000"/>
                </a:solidFill>
              </a:rPr>
              <a:t>sudo</a:t>
            </a:r>
            <a:r>
              <a:rPr lang="en-US" dirty="0"/>
              <a:t> commands give you the ability to run the command line with advanced privileges.</a:t>
            </a:r>
          </a:p>
        </p:txBody>
      </p:sp>
    </p:spTree>
    <p:extLst>
      <p:ext uri="{BB962C8B-B14F-4D97-AF65-F5344CB8AC3E}">
        <p14:creationId xmlns:p14="http://schemas.microsoft.com/office/powerpoint/2010/main" val="20502357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p:cNvSpPr>
            <a:spLocks noGrp="1" noChangeArrowheads="1"/>
          </p:cNvSpPr>
          <p:nvPr>
            <p:ph type="title"/>
          </p:nvPr>
        </p:nvSpPr>
        <p:spPr/>
        <p:txBody>
          <a:bodyPr/>
          <a:lstStyle/>
          <a:p>
            <a:r>
              <a:rPr lang="en-GB" altLang="en-US" dirty="0"/>
              <a:t>The Command Prompt</a:t>
            </a:r>
          </a:p>
        </p:txBody>
      </p:sp>
      <p:sp>
        <p:nvSpPr>
          <p:cNvPr id="11267" name="Rectangle 2"/>
          <p:cNvSpPr>
            <a:spLocks noGrp="1" noChangeArrowheads="1"/>
          </p:cNvSpPr>
          <p:nvPr>
            <p:ph idx="1"/>
          </p:nvPr>
        </p:nvSpPr>
        <p:spPr/>
        <p:txBody>
          <a:bodyPr/>
          <a:lstStyle/>
          <a:p>
            <a:r>
              <a:rPr lang="en-GB" altLang="en-US" dirty="0"/>
              <a:t>The command prompt is always focused on a specific folder, the </a:t>
            </a:r>
            <a:r>
              <a:rPr lang="en-GB" altLang="en-US" dirty="0">
                <a:solidFill>
                  <a:srgbClr val="C00000"/>
                </a:solidFill>
              </a:rPr>
              <a:t>working directory</a:t>
            </a:r>
            <a:r>
              <a:rPr lang="en-GB" altLang="en-US" dirty="0">
                <a:solidFill>
                  <a:schemeClr val="tx1"/>
                </a:solidFill>
              </a:rPr>
              <a:t>.</a:t>
            </a:r>
          </a:p>
          <a:p>
            <a:pPr lvl="1"/>
            <a:r>
              <a:rPr lang="en-GB" altLang="en-US" dirty="0"/>
              <a:t>Commands operate on the files and folders in the folder on which the command line is focused.</a:t>
            </a:r>
          </a:p>
          <a:p>
            <a:pPr lvl="1"/>
            <a:r>
              <a:rPr lang="en-GB" altLang="en-US" dirty="0"/>
              <a:t>First focus on the drive and folder where you want to work to make commands simpler.</a:t>
            </a:r>
          </a:p>
        </p:txBody>
      </p:sp>
      <p:sp>
        <p:nvSpPr>
          <p:cNvPr id="11269" name="TextBox 6"/>
          <p:cNvSpPr txBox="1">
            <a:spLocks noChangeArrowheads="1"/>
          </p:cNvSpPr>
          <p:nvPr/>
        </p:nvSpPr>
        <p:spPr bwMode="auto">
          <a:xfrm>
            <a:off x="2298700" y="5525869"/>
            <a:ext cx="4546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Figure16.6  Command prompt indicating focus on the C:\Diploma\APLUS\ folder</a:t>
            </a:r>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211417" y="4382869"/>
            <a:ext cx="2721166" cy="990600"/>
          </a:xfrm>
          <a:prstGeom prst="rect">
            <a:avLst/>
          </a:prstGeom>
        </p:spPr>
      </p:pic>
    </p:spTree>
    <p:extLst>
      <p:ext uri="{BB962C8B-B14F-4D97-AF65-F5344CB8AC3E}">
        <p14:creationId xmlns:p14="http://schemas.microsoft.com/office/powerpoint/2010/main" val="3302994654"/>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Closing the Terminal</a:t>
            </a:r>
          </a:p>
        </p:txBody>
      </p:sp>
      <p:sp>
        <p:nvSpPr>
          <p:cNvPr id="3" name="Content Placeholder 2"/>
          <p:cNvSpPr>
            <a:spLocks noGrp="1"/>
          </p:cNvSpPr>
          <p:nvPr>
            <p:ph idx="1"/>
          </p:nvPr>
        </p:nvSpPr>
        <p:spPr/>
        <p:txBody>
          <a:bodyPr/>
          <a:lstStyle/>
          <a:p>
            <a:r>
              <a:rPr lang="en-US" dirty="0"/>
              <a:t>Type exit at the prompt.</a:t>
            </a:r>
          </a:p>
          <a:p>
            <a:r>
              <a:rPr lang="en-US" dirty="0"/>
              <a:t>Same method applies for Windows, Mac OS X and Linux.</a:t>
            </a:r>
          </a:p>
          <a:p>
            <a:r>
              <a:rPr lang="en-US" dirty="0"/>
              <a:t>The terminal window will disappear.</a:t>
            </a:r>
          </a:p>
        </p:txBody>
      </p:sp>
    </p:spTree>
    <p:extLst>
      <p:ext uri="{BB962C8B-B14F-4D97-AF65-F5344CB8AC3E}">
        <p14:creationId xmlns:p14="http://schemas.microsoft.com/office/powerpoint/2010/main" val="12509177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
          <p:cNvSpPr>
            <a:spLocks noGrp="1" noChangeArrowheads="1"/>
          </p:cNvSpPr>
          <p:nvPr>
            <p:ph type="title"/>
          </p:nvPr>
        </p:nvSpPr>
        <p:spPr/>
        <p:txBody>
          <a:bodyPr/>
          <a:lstStyle/>
          <a:p>
            <a:r>
              <a:rPr lang="en-GB" altLang="en-US" dirty="0"/>
              <a:t>Filenames and File Formats</a:t>
            </a:r>
          </a:p>
        </p:txBody>
      </p:sp>
      <p:sp>
        <p:nvSpPr>
          <p:cNvPr id="12291" name="Rectangle 2"/>
          <p:cNvSpPr>
            <a:spLocks noGrp="1" noChangeArrowheads="1"/>
          </p:cNvSpPr>
          <p:nvPr>
            <p:ph idx="1"/>
          </p:nvPr>
        </p:nvSpPr>
        <p:spPr/>
        <p:txBody>
          <a:bodyPr/>
          <a:lstStyle/>
          <a:p>
            <a:r>
              <a:rPr lang="en-GB" altLang="en-US" dirty="0"/>
              <a:t>Each program or piece of data is stored as a file on the drive.</a:t>
            </a:r>
          </a:p>
          <a:p>
            <a:r>
              <a:rPr lang="en-GB" altLang="en-US" dirty="0"/>
              <a:t>Names consist of the filename and the </a:t>
            </a:r>
            <a:r>
              <a:rPr lang="en-GB" altLang="en-US" dirty="0">
                <a:solidFill>
                  <a:srgbClr val="C00000"/>
                </a:solidFill>
              </a:rPr>
              <a:t>extension</a:t>
            </a:r>
            <a:r>
              <a:rPr lang="en-GB" altLang="en-US" dirty="0">
                <a:solidFill>
                  <a:schemeClr val="tx1"/>
                </a:solidFill>
              </a:rPr>
              <a:t>, separated by a dot.</a:t>
            </a:r>
          </a:p>
          <a:p>
            <a:pPr lvl="1"/>
            <a:r>
              <a:rPr lang="en-GB" altLang="en-US" dirty="0"/>
              <a:t>In the early days of PCs, filename was limited to eight characters.</a:t>
            </a:r>
          </a:p>
          <a:p>
            <a:pPr lvl="1"/>
            <a:r>
              <a:rPr lang="en-GB" altLang="en-US" dirty="0"/>
              <a:t>The extension tells the operating system which program uses the data.</a:t>
            </a:r>
          </a:p>
          <a:p>
            <a:pPr lvl="1"/>
            <a:r>
              <a:rPr lang="en-GB" altLang="en-US" dirty="0"/>
              <a:t>Changing the extension does not affect file contents.</a:t>
            </a:r>
          </a:p>
        </p:txBody>
      </p:sp>
    </p:spTree>
    <p:extLst>
      <p:ext uri="{BB962C8B-B14F-4D97-AF65-F5344CB8AC3E}">
        <p14:creationId xmlns:p14="http://schemas.microsoft.com/office/powerpoint/2010/main" val="3031796030"/>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Filenames and File Formats (</a:t>
            </a:r>
            <a:r>
              <a:rPr lang="en-US" altLang="en-US" i="1" dirty="0"/>
              <a:t>continued</a:t>
            </a:r>
            <a:r>
              <a:rPr lang="en-US" altLang="en-US" dirty="0"/>
              <a:t>)</a:t>
            </a:r>
          </a:p>
        </p:txBody>
      </p:sp>
      <p:sp>
        <p:nvSpPr>
          <p:cNvPr id="14340" name="TextBox 5"/>
          <p:cNvSpPr txBox="1">
            <a:spLocks noChangeArrowheads="1"/>
          </p:cNvSpPr>
          <p:nvPr/>
        </p:nvSpPr>
        <p:spPr bwMode="auto">
          <a:xfrm>
            <a:off x="1603375" y="4876800"/>
            <a:ext cx="593725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16.7  What kind of file is the one on the left?</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26581" y="2138613"/>
            <a:ext cx="4890837" cy="2580774"/>
          </a:xfrm>
          <a:prstGeom prst="rect">
            <a:avLst/>
          </a:prstGeom>
        </p:spPr>
      </p:pic>
    </p:spTree>
    <p:extLst>
      <p:ext uri="{BB962C8B-B14F-4D97-AF65-F5344CB8AC3E}">
        <p14:creationId xmlns:p14="http://schemas.microsoft.com/office/powerpoint/2010/main" val="34671655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Drives and Folders</a:t>
            </a:r>
          </a:p>
        </p:txBody>
      </p:sp>
      <p:sp>
        <p:nvSpPr>
          <p:cNvPr id="3" name="Content Placeholder 2"/>
          <p:cNvSpPr>
            <a:spLocks noGrp="1"/>
          </p:cNvSpPr>
          <p:nvPr>
            <p:ph idx="1"/>
          </p:nvPr>
        </p:nvSpPr>
        <p:spPr/>
        <p:txBody>
          <a:bodyPr/>
          <a:lstStyle/>
          <a:p>
            <a:r>
              <a:rPr lang="en-US" dirty="0"/>
              <a:t>Windows assigns drive letters to each hard drive partition.</a:t>
            </a:r>
          </a:p>
          <a:p>
            <a:r>
              <a:rPr lang="en-US" dirty="0"/>
              <a:t>Mac OS X and Linux don’t use drive letters.</a:t>
            </a:r>
          </a:p>
          <a:p>
            <a:pPr lvl="1"/>
            <a:r>
              <a:rPr lang="en-US" dirty="0"/>
              <a:t>The root drive is shown as a slash (/).</a:t>
            </a:r>
          </a:p>
          <a:p>
            <a:pPr lvl="1"/>
            <a:r>
              <a:rPr lang="en-US" dirty="0"/>
              <a:t>All other storage must go through mounting.</a:t>
            </a:r>
          </a:p>
          <a:p>
            <a:pPr lvl="2"/>
            <a:r>
              <a:rPr lang="en-US" dirty="0"/>
              <a:t>Most often to a single folder off the root drive</a:t>
            </a:r>
          </a:p>
          <a:p>
            <a:r>
              <a:rPr lang="en-US" dirty="0">
                <a:solidFill>
                  <a:srgbClr val="C00000"/>
                </a:solidFill>
              </a:rPr>
              <a:t>Root directory</a:t>
            </a:r>
          </a:p>
          <a:p>
            <a:pPr lvl="1"/>
            <a:r>
              <a:rPr lang="en-US" dirty="0"/>
              <a:t>The folder at the root of the directory tree</a:t>
            </a:r>
          </a:p>
          <a:p>
            <a:r>
              <a:rPr lang="en-US" dirty="0">
                <a:solidFill>
                  <a:srgbClr val="C00000"/>
                </a:solidFill>
              </a:rPr>
              <a:t>Subfolder</a:t>
            </a:r>
          </a:p>
          <a:p>
            <a:pPr lvl="1"/>
            <a:r>
              <a:rPr lang="en-US" dirty="0"/>
              <a:t>A folder inside another folder</a:t>
            </a:r>
          </a:p>
        </p:txBody>
      </p:sp>
    </p:spTree>
    <p:extLst>
      <p:ext uri="{BB962C8B-B14F-4D97-AF65-F5344CB8AC3E}">
        <p14:creationId xmlns:p14="http://schemas.microsoft.com/office/powerpoint/2010/main" val="6363765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Drives and Folders (</a:t>
            </a:r>
            <a:r>
              <a:rPr lang="en-US" i="1" dirty="0"/>
              <a:t>continued</a:t>
            </a:r>
            <a:r>
              <a:rPr lang="en-US" dirty="0"/>
              <a:t>)</a:t>
            </a:r>
          </a:p>
        </p:txBody>
      </p:sp>
      <p:sp>
        <p:nvSpPr>
          <p:cNvPr id="3" name="Content Placeholder 2"/>
          <p:cNvSpPr>
            <a:spLocks noGrp="1"/>
          </p:cNvSpPr>
          <p:nvPr>
            <p:ph idx="1"/>
          </p:nvPr>
        </p:nvSpPr>
        <p:spPr/>
        <p:txBody>
          <a:bodyPr/>
          <a:lstStyle/>
          <a:p>
            <a:r>
              <a:rPr lang="en-US" dirty="0"/>
              <a:t>C:\Test represents:</a:t>
            </a:r>
          </a:p>
          <a:p>
            <a:pPr lvl="1"/>
            <a:r>
              <a:rPr lang="en-US" dirty="0"/>
              <a:t>A folder named Test on the hard drive</a:t>
            </a:r>
          </a:p>
          <a:p>
            <a:r>
              <a:rPr lang="en-US" dirty="0"/>
              <a:t>C:\Test\System represents:</a:t>
            </a:r>
          </a:p>
          <a:p>
            <a:pPr lvl="1"/>
            <a:r>
              <a:rPr lang="en-US" dirty="0"/>
              <a:t>A subfolder named System in the Test directory</a:t>
            </a:r>
          </a:p>
          <a:p>
            <a:r>
              <a:rPr lang="en-US" dirty="0"/>
              <a:t>No two subfolders under the same folder can have the same name.</a:t>
            </a:r>
          </a:p>
          <a:p>
            <a:pPr lvl="1"/>
            <a:r>
              <a:rPr lang="en-US" dirty="0"/>
              <a:t>They may have the same name if they are in different folders.</a:t>
            </a:r>
          </a:p>
          <a:p>
            <a:r>
              <a:rPr lang="en-US" dirty="0"/>
              <a:t>Exact location of a file called its </a:t>
            </a:r>
            <a:r>
              <a:rPr lang="en-US" dirty="0">
                <a:solidFill>
                  <a:srgbClr val="C00000"/>
                </a:solidFill>
              </a:rPr>
              <a:t>path</a:t>
            </a:r>
            <a:r>
              <a:rPr lang="en-US" dirty="0">
                <a:solidFill>
                  <a:schemeClr val="tx1"/>
                </a:solidFill>
              </a:rPr>
              <a:t>.</a:t>
            </a:r>
          </a:p>
        </p:txBody>
      </p:sp>
    </p:spTree>
    <p:extLst>
      <p:ext uri="{BB962C8B-B14F-4D97-AF65-F5344CB8AC3E}">
        <p14:creationId xmlns:p14="http://schemas.microsoft.com/office/powerpoint/2010/main" val="8418573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p:txBody>
          <a:bodyPr/>
          <a:lstStyle/>
          <a:p>
            <a:r>
              <a:rPr lang="en-GB" altLang="en-US" dirty="0"/>
              <a:t>Overview</a:t>
            </a:r>
          </a:p>
        </p:txBody>
      </p:sp>
      <p:sp>
        <p:nvSpPr>
          <p:cNvPr id="3075" name="Rectangle 2"/>
          <p:cNvSpPr>
            <a:spLocks noGrp="1" noChangeArrowheads="1"/>
          </p:cNvSpPr>
          <p:nvPr>
            <p:ph idx="1"/>
          </p:nvPr>
        </p:nvSpPr>
        <p:spPr/>
        <p:txBody>
          <a:bodyPr/>
          <a:lstStyle/>
          <a:p>
            <a:r>
              <a:rPr lang="en-GB" altLang="en-US" dirty="0"/>
              <a:t>In this chapter, you will learn how to:</a:t>
            </a:r>
          </a:p>
          <a:p>
            <a:pPr lvl="1"/>
            <a:r>
              <a:rPr lang="en-GB" altLang="en-US" dirty="0"/>
              <a:t>Explain the operation of the command-line interface</a:t>
            </a:r>
          </a:p>
          <a:p>
            <a:pPr lvl="1"/>
            <a:r>
              <a:rPr lang="en-GB" altLang="en-US" dirty="0"/>
              <a:t>Describe fundamental commands</a:t>
            </a:r>
          </a:p>
          <a:p>
            <a:pPr lvl="1"/>
            <a:r>
              <a:rPr lang="en-GB" altLang="en-US" dirty="0"/>
              <a:t>Explain file manipulation</a:t>
            </a:r>
          </a:p>
          <a:p>
            <a:pPr lvl="1"/>
            <a:r>
              <a:rPr lang="en-GB" altLang="en-US" dirty="0"/>
              <a:t>Describe additional useful Windows commands</a:t>
            </a:r>
          </a:p>
          <a:p>
            <a:pPr lvl="1"/>
            <a:r>
              <a:rPr lang="en-GB" altLang="en-US" dirty="0"/>
              <a:t>Describe additional helpful Mac OS X and Linux commands</a:t>
            </a:r>
          </a:p>
        </p:txBody>
      </p:sp>
    </p:spTree>
    <p:extLst>
      <p:ext uri="{BB962C8B-B14F-4D97-AF65-F5344CB8AC3E}">
        <p14:creationId xmlns:p14="http://schemas.microsoft.com/office/powerpoint/2010/main" val="1590108458"/>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Drives and Folders (</a:t>
            </a:r>
            <a:r>
              <a:rPr lang="en-US" i="1" dirty="0"/>
              <a:t>continued</a:t>
            </a:r>
            <a:r>
              <a:rPr lang="en-US" dirty="0"/>
              <a:t>)</a:t>
            </a:r>
          </a:p>
        </p:txBody>
      </p:sp>
      <p:sp>
        <p:nvSpPr>
          <p:cNvPr id="3" name="Content Placeholder 2"/>
          <p:cNvSpPr>
            <a:spLocks noGrp="1"/>
          </p:cNvSpPr>
          <p:nvPr>
            <p:ph idx="1"/>
          </p:nvPr>
        </p:nvSpPr>
        <p:spPr/>
        <p:txBody>
          <a:bodyPr/>
          <a:lstStyle/>
          <a:p>
            <a:r>
              <a:rPr lang="en-US" dirty="0"/>
              <a:t>Paths in Mac OS X and Linux use forward slash instead of backslash.</a:t>
            </a:r>
          </a:p>
          <a:p>
            <a:pPr lvl="1"/>
            <a:r>
              <a:rPr lang="en-US" dirty="0"/>
              <a:t>Forward slash is disallowed in filenames.</a:t>
            </a:r>
          </a:p>
          <a:p>
            <a:r>
              <a:rPr lang="en-US" dirty="0"/>
              <a:t>Linux is case sensitive.</a:t>
            </a:r>
          </a:p>
          <a:p>
            <a:pPr lvl="1"/>
            <a:r>
              <a:rPr lang="en-US" dirty="0"/>
              <a:t>Windows and Mac OS X are not case sensitive.</a:t>
            </a:r>
          </a:p>
          <a:p>
            <a:r>
              <a:rPr lang="en-US" dirty="0"/>
              <a:t>Mac OS X and Linux prompts show folder location shown differently than Windows.</a:t>
            </a:r>
          </a:p>
          <a:p>
            <a:pPr lvl="1"/>
            <a:r>
              <a:rPr lang="en-US" dirty="0"/>
              <a:t>A tilde (~) indicates your users folder.</a:t>
            </a:r>
          </a:p>
          <a:p>
            <a:pPr lvl="1"/>
            <a:r>
              <a:rPr lang="en-US" dirty="0"/>
              <a:t>The utility, </a:t>
            </a:r>
            <a:r>
              <a:rPr lang="en-US" dirty="0">
                <a:solidFill>
                  <a:srgbClr val="C00000"/>
                </a:solidFill>
              </a:rPr>
              <a:t>pwd</a:t>
            </a:r>
            <a:r>
              <a:rPr lang="en-US" dirty="0"/>
              <a:t>, shows the working directory.</a:t>
            </a:r>
          </a:p>
        </p:txBody>
      </p:sp>
    </p:spTree>
    <p:extLst>
      <p:ext uri="{BB962C8B-B14F-4D97-AF65-F5344CB8AC3E}">
        <p14:creationId xmlns:p14="http://schemas.microsoft.com/office/powerpoint/2010/main" val="9750582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Mastering Fundamental Commands</a:t>
            </a:r>
          </a:p>
        </p:txBody>
      </p:sp>
      <p:sp>
        <p:nvSpPr>
          <p:cNvPr id="3" name="Content Placeholder 2"/>
          <p:cNvSpPr>
            <a:spLocks noGrp="1"/>
          </p:cNvSpPr>
          <p:nvPr>
            <p:ph idx="1"/>
          </p:nvPr>
        </p:nvSpPr>
        <p:spPr/>
        <p:txBody>
          <a:bodyPr/>
          <a:lstStyle/>
          <a:p>
            <a:r>
              <a:rPr lang="en-US" dirty="0"/>
              <a:t>Structure: syntax and switches</a:t>
            </a:r>
          </a:p>
          <a:p>
            <a:pPr lvl="1"/>
            <a:r>
              <a:rPr lang="en-GB" altLang="en-US" dirty="0"/>
              <a:t>The proper way to write a command is called its </a:t>
            </a:r>
            <a:r>
              <a:rPr lang="en-GB" altLang="en-US" dirty="0">
                <a:solidFill>
                  <a:srgbClr val="C00000"/>
                </a:solidFill>
              </a:rPr>
              <a:t>syntax</a:t>
            </a:r>
            <a:r>
              <a:rPr lang="en-GB" altLang="en-US" dirty="0"/>
              <a:t>.</a:t>
            </a:r>
          </a:p>
          <a:p>
            <a:pPr lvl="1"/>
            <a:r>
              <a:rPr lang="en-GB" altLang="en-US" dirty="0">
                <a:solidFill>
                  <a:srgbClr val="C00000"/>
                </a:solidFill>
              </a:rPr>
              <a:t>Switches</a:t>
            </a:r>
            <a:r>
              <a:rPr lang="en-GB" altLang="en-US" dirty="0"/>
              <a:t> modify the </a:t>
            </a:r>
            <a:r>
              <a:rPr lang="en-US" altLang="en-US" dirty="0"/>
              <a:t>behavior</a:t>
            </a:r>
            <a:r>
              <a:rPr lang="en-GB" altLang="en-US" dirty="0"/>
              <a:t> of the command.</a:t>
            </a:r>
          </a:p>
          <a:p>
            <a:pPr lvl="1"/>
            <a:r>
              <a:rPr lang="en-GB" altLang="en-US" dirty="0"/>
              <a:t>Type the name of the command and the desired or allowed switches, and then press ENTER to execute the command.</a:t>
            </a:r>
          </a:p>
          <a:p>
            <a:pPr lvl="1"/>
            <a:r>
              <a:rPr lang="en-GB" altLang="en-US" dirty="0"/>
              <a:t>Multiple switches may be allowable.</a:t>
            </a:r>
          </a:p>
          <a:p>
            <a:pPr lvl="1"/>
            <a:r>
              <a:rPr lang="en-GB" altLang="en-US" dirty="0"/>
              <a:t>To  find the correct syntax and switches in Windows, type: [command name] /?</a:t>
            </a:r>
          </a:p>
          <a:p>
            <a:pPr lvl="2"/>
            <a:r>
              <a:rPr lang="en-GB" altLang="en-US" dirty="0"/>
              <a:t>In Mac OS X or Linux,  type man [command name].</a:t>
            </a:r>
            <a:endParaRPr lang="en-US" dirty="0"/>
          </a:p>
        </p:txBody>
      </p:sp>
    </p:spTree>
    <p:extLst>
      <p:ext uri="{BB962C8B-B14F-4D97-AF65-F5344CB8AC3E}">
        <p14:creationId xmlns:p14="http://schemas.microsoft.com/office/powerpoint/2010/main" val="19628337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Viewing Directory Contents: </a:t>
            </a:r>
            <a:br>
              <a:rPr lang="en-US" dirty="0"/>
            </a:br>
            <a:r>
              <a:rPr lang="en-US" dirty="0"/>
              <a:t>dir and ls</a:t>
            </a:r>
          </a:p>
        </p:txBody>
      </p:sp>
      <p:sp>
        <p:nvSpPr>
          <p:cNvPr id="3" name="Content Placeholder 2"/>
          <p:cNvSpPr>
            <a:spLocks noGrp="1"/>
          </p:cNvSpPr>
          <p:nvPr>
            <p:ph idx="1"/>
          </p:nvPr>
        </p:nvSpPr>
        <p:spPr/>
        <p:txBody>
          <a:bodyPr/>
          <a:lstStyle/>
          <a:p>
            <a:r>
              <a:rPr lang="en-US" dirty="0"/>
              <a:t>To show contents of the working directory:</a:t>
            </a:r>
          </a:p>
          <a:p>
            <a:pPr lvl="1"/>
            <a:r>
              <a:rPr lang="en-US" dirty="0"/>
              <a:t>Windows: </a:t>
            </a:r>
            <a:r>
              <a:rPr lang="en-US" dirty="0">
                <a:solidFill>
                  <a:srgbClr val="C00000"/>
                </a:solidFill>
              </a:rPr>
              <a:t>dir</a:t>
            </a:r>
            <a:r>
              <a:rPr lang="en-US" dirty="0"/>
              <a:t> command</a:t>
            </a:r>
          </a:p>
          <a:p>
            <a:pPr lvl="1"/>
            <a:r>
              <a:rPr lang="en-US" dirty="0"/>
              <a:t>Linux: </a:t>
            </a:r>
            <a:r>
              <a:rPr lang="en-US" dirty="0">
                <a:solidFill>
                  <a:srgbClr val="C00000"/>
                </a:solidFill>
              </a:rPr>
              <a:t>ls</a:t>
            </a:r>
            <a:r>
              <a:rPr lang="en-US" dirty="0"/>
              <a:t> command</a:t>
            </a:r>
          </a:p>
          <a:p>
            <a:r>
              <a:rPr lang="en-US" dirty="0">
                <a:solidFill>
                  <a:schemeClr val="tx1"/>
                </a:solidFill>
              </a:rPr>
              <a:t>The dir /p command </a:t>
            </a:r>
            <a:r>
              <a:rPr lang="en-US" dirty="0"/>
              <a:t>will pause the results, which can be useful if the directory contents are long.</a:t>
            </a:r>
          </a:p>
          <a:p>
            <a:pPr lvl="1"/>
            <a:r>
              <a:rPr lang="en-US" dirty="0"/>
              <a:t>In Mac OS X and Linux, use ls | more.</a:t>
            </a:r>
          </a:p>
          <a:p>
            <a:pPr lvl="1"/>
            <a:r>
              <a:rPr lang="en-US" dirty="0"/>
              <a:t>Vertical line is known as the </a:t>
            </a:r>
            <a:r>
              <a:rPr lang="en-US" dirty="0">
                <a:solidFill>
                  <a:srgbClr val="C00000"/>
                </a:solidFill>
              </a:rPr>
              <a:t>pipe</a:t>
            </a:r>
            <a:r>
              <a:rPr lang="en-US" dirty="0"/>
              <a:t> command.</a:t>
            </a:r>
          </a:p>
          <a:p>
            <a:r>
              <a:rPr lang="en-US" dirty="0"/>
              <a:t>ls –l gives detailed information about the files.</a:t>
            </a:r>
          </a:p>
          <a:p>
            <a:pPr lvl="1"/>
            <a:r>
              <a:rPr lang="en-US" dirty="0"/>
              <a:t>Switch </a:t>
            </a:r>
            <a:r>
              <a:rPr lang="en-US" dirty="0">
                <a:solidFill>
                  <a:schemeClr val="tx1"/>
                </a:solidFill>
              </a:rPr>
              <a:t>-l</a:t>
            </a:r>
            <a:r>
              <a:rPr lang="en-US" dirty="0"/>
              <a:t> stands for long listing.</a:t>
            </a:r>
          </a:p>
        </p:txBody>
      </p:sp>
    </p:spTree>
    <p:extLst>
      <p:ext uri="{BB962C8B-B14F-4D97-AF65-F5344CB8AC3E}">
        <p14:creationId xmlns:p14="http://schemas.microsoft.com/office/powerpoint/2010/main" val="34239900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Switches for the dir command</a:t>
            </a:r>
          </a:p>
        </p:txBody>
      </p:sp>
      <p:sp>
        <p:nvSpPr>
          <p:cNvPr id="4" name="TextBox 5"/>
          <p:cNvSpPr txBox="1">
            <a:spLocks noChangeArrowheads="1"/>
          </p:cNvSpPr>
          <p:nvPr/>
        </p:nvSpPr>
        <p:spPr bwMode="auto">
          <a:xfrm>
            <a:off x="1746466" y="5410200"/>
            <a:ext cx="565106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nSpc>
                <a:spcPct val="100000"/>
              </a:lnSpc>
            </a:pPr>
            <a:r>
              <a:rPr lang="en-US" altLang="en-US" dirty="0">
                <a:solidFill>
                  <a:schemeClr val="tx1"/>
                </a:solidFill>
              </a:rPr>
              <a:t>Figure 16.8  </a:t>
            </a:r>
            <a:r>
              <a:rPr lang="en-US" dirty="0">
                <a:solidFill>
                  <a:schemeClr val="tx1"/>
                </a:solidFill>
              </a:rPr>
              <a:t>Typing </a:t>
            </a:r>
            <a:r>
              <a:rPr lang="en-US" b="1" dirty="0">
                <a:solidFill>
                  <a:schemeClr val="tx1"/>
                </a:solidFill>
              </a:rPr>
              <a:t>dir /? </a:t>
            </a:r>
            <a:r>
              <a:rPr lang="en-US" dirty="0">
                <a:solidFill>
                  <a:schemeClr val="tx1"/>
                </a:solidFill>
              </a:rPr>
              <a:t>in Windows lists all possible switches for the dir command. </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81072" y="1627632"/>
            <a:ext cx="4181856" cy="3602736"/>
          </a:xfrm>
          <a:prstGeom prst="rect">
            <a:avLst/>
          </a:prstGeom>
        </p:spPr>
      </p:pic>
    </p:spTree>
    <p:extLst>
      <p:ext uri="{BB962C8B-B14F-4D97-AF65-F5344CB8AC3E}">
        <p14:creationId xmlns:p14="http://schemas.microsoft.com/office/powerpoint/2010/main" val="2599679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Changing Directory Focus: </a:t>
            </a:r>
            <a:br>
              <a:rPr lang="en-US" dirty="0"/>
            </a:br>
            <a:r>
              <a:rPr lang="en-US" dirty="0"/>
              <a:t>The cd Command</a:t>
            </a:r>
          </a:p>
        </p:txBody>
      </p:sp>
      <p:sp>
        <p:nvSpPr>
          <p:cNvPr id="3" name="Content Placeholder 2"/>
          <p:cNvSpPr>
            <a:spLocks noGrp="1"/>
          </p:cNvSpPr>
          <p:nvPr>
            <p:ph idx="1"/>
          </p:nvPr>
        </p:nvSpPr>
        <p:spPr/>
        <p:txBody>
          <a:bodyPr/>
          <a:lstStyle/>
          <a:p>
            <a:r>
              <a:rPr lang="en-US" dirty="0">
                <a:solidFill>
                  <a:srgbClr val="C00000"/>
                </a:solidFill>
              </a:rPr>
              <a:t>cd </a:t>
            </a:r>
            <a:r>
              <a:rPr lang="en-US" dirty="0"/>
              <a:t>works in every operating system</a:t>
            </a:r>
          </a:p>
          <a:p>
            <a:pPr lvl="1"/>
            <a:r>
              <a:rPr lang="en-US" dirty="0"/>
              <a:t>There are some differences between Windows, Mac OS X, and Linux.</a:t>
            </a:r>
          </a:p>
          <a:p>
            <a:pPr lvl="1"/>
            <a:r>
              <a:rPr lang="en-US" dirty="0"/>
              <a:t>The cd command brings focus to a different directory.</a:t>
            </a:r>
          </a:p>
          <a:p>
            <a:r>
              <a:rPr lang="en-US" dirty="0"/>
              <a:t>Type cd followed by name of the directory you want in focus.</a:t>
            </a:r>
          </a:p>
          <a:p>
            <a:pPr lvl="1"/>
            <a:r>
              <a:rPr lang="en-US" dirty="0"/>
              <a:t>Type cd \ and press ENTER to return to the root directory.</a:t>
            </a:r>
          </a:p>
          <a:p>
            <a:r>
              <a:rPr lang="en-US" dirty="0"/>
              <a:t>Use a forward slash in Mac OS X and Linux.</a:t>
            </a:r>
          </a:p>
        </p:txBody>
      </p:sp>
    </p:spTree>
    <p:extLst>
      <p:ext uri="{BB962C8B-B14F-4D97-AF65-F5344CB8AC3E}">
        <p14:creationId xmlns:p14="http://schemas.microsoft.com/office/powerpoint/2010/main" val="4253887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Changing Directory Focus: </a:t>
            </a:r>
            <a:br>
              <a:rPr lang="en-US" dirty="0"/>
            </a:br>
            <a:r>
              <a:rPr lang="en-US" dirty="0"/>
              <a:t>The cd Command (</a:t>
            </a:r>
            <a:r>
              <a:rPr lang="en-US" i="1" dirty="0"/>
              <a:t>continued</a:t>
            </a:r>
            <a:r>
              <a:rPr lang="en-US" dirty="0"/>
              <a:t>)</a:t>
            </a:r>
          </a:p>
        </p:txBody>
      </p:sp>
      <p:sp>
        <p:nvSpPr>
          <p:cNvPr id="3" name="Content Placeholder 2"/>
          <p:cNvSpPr>
            <a:spLocks noGrp="1"/>
          </p:cNvSpPr>
          <p:nvPr>
            <p:ph idx="1"/>
          </p:nvPr>
        </p:nvSpPr>
        <p:spPr/>
        <p:txBody>
          <a:bodyPr/>
          <a:lstStyle/>
          <a:p>
            <a:r>
              <a:rPr lang="en-US" dirty="0"/>
              <a:t>You can move one level at a time.</a:t>
            </a:r>
          </a:p>
          <a:p>
            <a:pPr lvl="1"/>
            <a:r>
              <a:rPr lang="en-US" dirty="0"/>
              <a:t>Type cd Obiwan</a:t>
            </a:r>
          </a:p>
          <a:p>
            <a:r>
              <a:rPr lang="en-US" dirty="0"/>
              <a:t>You can jump multiple directory levels in one step.</a:t>
            </a:r>
          </a:p>
          <a:p>
            <a:pPr lvl="1"/>
            <a:r>
              <a:rPr lang="en-US" dirty="0"/>
              <a:t>Type cd Obiwan\my\hope</a:t>
            </a:r>
          </a:p>
          <a:p>
            <a:r>
              <a:rPr lang="en-US" dirty="0"/>
              <a:t>To go up a single directory level:</a:t>
            </a:r>
          </a:p>
          <a:p>
            <a:pPr lvl="1"/>
            <a:r>
              <a:rPr lang="en-US" dirty="0"/>
              <a:t>Type cd..</a:t>
            </a:r>
          </a:p>
        </p:txBody>
      </p:sp>
    </p:spTree>
    <p:extLst>
      <p:ext uri="{BB962C8B-B14F-4D97-AF65-F5344CB8AC3E}">
        <p14:creationId xmlns:p14="http://schemas.microsoft.com/office/powerpoint/2010/main" val="23044118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Moving Between Drives in Windows</a:t>
            </a:r>
          </a:p>
        </p:txBody>
      </p:sp>
      <p:sp>
        <p:nvSpPr>
          <p:cNvPr id="3" name="Content Placeholder 2"/>
          <p:cNvSpPr>
            <a:spLocks noGrp="1"/>
          </p:cNvSpPr>
          <p:nvPr>
            <p:ph idx="1"/>
          </p:nvPr>
        </p:nvSpPr>
        <p:spPr/>
        <p:txBody>
          <a:bodyPr/>
          <a:lstStyle/>
          <a:p>
            <a:r>
              <a:rPr lang="en-US" dirty="0"/>
              <a:t>The cd command not used to move between drive letters.</a:t>
            </a:r>
          </a:p>
          <a:p>
            <a:r>
              <a:rPr lang="en-US" dirty="0"/>
              <a:t>Simply type the drive letter and a colon.</a:t>
            </a:r>
          </a:p>
          <a:p>
            <a:r>
              <a:rPr lang="en-US" dirty="0"/>
              <a:t>To return to the C: drive, type C:</a:t>
            </a:r>
          </a:p>
          <a:p>
            <a:r>
              <a:rPr lang="en-US" dirty="0"/>
              <a:t>Use the cd command to move the focus to any folder on a drive.</a:t>
            </a:r>
          </a:p>
        </p:txBody>
      </p:sp>
    </p:spTree>
    <p:extLst>
      <p:ext uri="{BB962C8B-B14F-4D97-AF65-F5344CB8AC3E}">
        <p14:creationId xmlns:p14="http://schemas.microsoft.com/office/powerpoint/2010/main" val="2215808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Moving Between Drives in </a:t>
            </a:r>
            <a:r>
              <a:rPr lang="en-US" dirty="0" smtClean="0"/>
              <a:t>Mac </a:t>
            </a:r>
            <a:r>
              <a:rPr lang="en-US" dirty="0"/>
              <a:t>OS X and Linux</a:t>
            </a:r>
          </a:p>
        </p:txBody>
      </p:sp>
      <p:sp>
        <p:nvSpPr>
          <p:cNvPr id="3" name="Content Placeholder 2"/>
          <p:cNvSpPr>
            <a:spLocks noGrp="1"/>
          </p:cNvSpPr>
          <p:nvPr>
            <p:ph idx="1"/>
          </p:nvPr>
        </p:nvSpPr>
        <p:spPr/>
        <p:txBody>
          <a:bodyPr/>
          <a:lstStyle/>
          <a:p>
            <a:r>
              <a:rPr lang="en-US" dirty="0"/>
              <a:t>All media is mounted as a folder.</a:t>
            </a:r>
          </a:p>
          <a:p>
            <a:pPr lvl="1"/>
            <a:r>
              <a:rPr lang="en-US" dirty="0"/>
              <a:t>Locations vary between operating systems.</a:t>
            </a:r>
          </a:p>
          <a:p>
            <a:r>
              <a:rPr lang="en-US" dirty="0"/>
              <a:t>In Mac OS X, look in the /Volumes folder.</a:t>
            </a:r>
          </a:p>
          <a:p>
            <a:r>
              <a:rPr lang="en-US" dirty="0"/>
              <a:t>In Ubuntu Linux, look in the /mnt folder for drives and the /media/&lt;user name&gt; folder for removable media.</a:t>
            </a:r>
          </a:p>
          <a:p>
            <a:pPr lvl="1"/>
            <a:r>
              <a:rPr lang="en-US" dirty="0"/>
              <a:t>Explore using cd and ls commands to find location in other Linux distros.</a:t>
            </a:r>
          </a:p>
        </p:txBody>
      </p:sp>
    </p:spTree>
    <p:extLst>
      <p:ext uri="{BB962C8B-B14F-4D97-AF65-F5344CB8AC3E}">
        <p14:creationId xmlns:p14="http://schemas.microsoft.com/office/powerpoint/2010/main" val="16360300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
          <p:cNvSpPr>
            <a:spLocks noGrp="1" noChangeArrowheads="1"/>
          </p:cNvSpPr>
          <p:nvPr>
            <p:ph type="title"/>
          </p:nvPr>
        </p:nvSpPr>
        <p:spPr/>
        <p:txBody>
          <a:bodyPr/>
          <a:lstStyle/>
          <a:p>
            <a:r>
              <a:rPr lang="en-GB" altLang="en-US" dirty="0"/>
              <a:t>Making Directories: </a:t>
            </a:r>
            <a:br>
              <a:rPr lang="en-GB" altLang="en-US" dirty="0"/>
            </a:br>
            <a:r>
              <a:rPr lang="en-GB" altLang="en-US" dirty="0"/>
              <a:t>The md/mkdir Command</a:t>
            </a:r>
          </a:p>
        </p:txBody>
      </p:sp>
      <p:sp>
        <p:nvSpPr>
          <p:cNvPr id="25603" name="Rectangle 2"/>
          <p:cNvSpPr>
            <a:spLocks noGrp="1" noChangeArrowheads="1"/>
          </p:cNvSpPr>
          <p:nvPr>
            <p:ph idx="1"/>
          </p:nvPr>
        </p:nvSpPr>
        <p:spPr/>
        <p:txBody>
          <a:bodyPr/>
          <a:lstStyle/>
          <a:p>
            <a:r>
              <a:rPr lang="en-GB" altLang="en-US" dirty="0"/>
              <a:t>The </a:t>
            </a:r>
            <a:r>
              <a:rPr lang="en-GB" altLang="en-US" dirty="0">
                <a:solidFill>
                  <a:srgbClr val="C00000"/>
                </a:solidFill>
              </a:rPr>
              <a:t>md</a:t>
            </a:r>
            <a:r>
              <a:rPr lang="en-GB" altLang="en-US" dirty="0"/>
              <a:t> (or </a:t>
            </a:r>
            <a:r>
              <a:rPr lang="en-GB" altLang="en-US" dirty="0">
                <a:solidFill>
                  <a:srgbClr val="C00000"/>
                </a:solidFill>
              </a:rPr>
              <a:t>mkdir</a:t>
            </a:r>
            <a:r>
              <a:rPr lang="en-GB" altLang="en-US" dirty="0"/>
              <a:t>) command is used to create a directory.</a:t>
            </a:r>
          </a:p>
          <a:p>
            <a:pPr lvl="1"/>
            <a:r>
              <a:rPr lang="en-GB" altLang="en-US" dirty="0"/>
              <a:t>Example: md files will make a new directory named files.</a:t>
            </a:r>
          </a:p>
          <a:p>
            <a:pPr lvl="1"/>
            <a:r>
              <a:rPr lang="en-GB" altLang="en-US" dirty="0"/>
              <a:t>Use dir or ls to see the newly-made directory.</a:t>
            </a:r>
          </a:p>
          <a:p>
            <a:r>
              <a:rPr lang="en-GB" altLang="en-US" dirty="0"/>
              <a:t>Remember that Linux is case sensitive.</a:t>
            </a:r>
          </a:p>
        </p:txBody>
      </p:sp>
    </p:spTree>
    <p:extLst>
      <p:ext uri="{BB962C8B-B14F-4D97-AF65-F5344CB8AC3E}">
        <p14:creationId xmlns:p14="http://schemas.microsoft.com/office/powerpoint/2010/main" val="4114349227"/>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
          <p:cNvSpPr>
            <a:spLocks noGrp="1" noChangeArrowheads="1"/>
          </p:cNvSpPr>
          <p:nvPr>
            <p:ph type="title"/>
          </p:nvPr>
        </p:nvSpPr>
        <p:spPr/>
        <p:txBody>
          <a:bodyPr/>
          <a:lstStyle/>
          <a:p>
            <a:r>
              <a:rPr lang="en-GB" altLang="en-US" dirty="0"/>
              <a:t>Removing Directories: </a:t>
            </a:r>
            <a:br>
              <a:rPr lang="en-GB" altLang="en-US" dirty="0"/>
            </a:br>
            <a:r>
              <a:rPr lang="en-GB" altLang="en-US" dirty="0"/>
              <a:t>The rd/rmdir Command</a:t>
            </a:r>
          </a:p>
        </p:txBody>
      </p:sp>
      <p:sp>
        <p:nvSpPr>
          <p:cNvPr id="25603" name="Rectangle 2"/>
          <p:cNvSpPr>
            <a:spLocks noGrp="1" noChangeArrowheads="1"/>
          </p:cNvSpPr>
          <p:nvPr>
            <p:ph idx="1"/>
          </p:nvPr>
        </p:nvSpPr>
        <p:spPr>
          <a:xfrm>
            <a:off x="457200" y="1066800"/>
            <a:ext cx="8228013" cy="5334000"/>
          </a:xfrm>
        </p:spPr>
        <p:txBody>
          <a:bodyPr/>
          <a:lstStyle/>
          <a:p>
            <a:r>
              <a:rPr lang="en-GB" altLang="en-US" dirty="0">
                <a:solidFill>
                  <a:schemeClr val="tx1"/>
                </a:solidFill>
              </a:rPr>
              <a:t>The</a:t>
            </a:r>
            <a:r>
              <a:rPr lang="en-GB" altLang="en-US" dirty="0">
                <a:solidFill>
                  <a:srgbClr val="C00000"/>
                </a:solidFill>
              </a:rPr>
              <a:t> rd (rmdir) </a:t>
            </a:r>
            <a:r>
              <a:rPr lang="en-GB" altLang="en-US" dirty="0"/>
              <a:t>command used for deleting empty directories and subdirectories</a:t>
            </a:r>
          </a:p>
          <a:p>
            <a:pPr lvl="1"/>
            <a:r>
              <a:rPr lang="en-GB" altLang="en-US" dirty="0"/>
              <a:t>The rmdir works in Windows, Mac OSX, and Linux.</a:t>
            </a:r>
          </a:p>
          <a:p>
            <a:pPr lvl="1"/>
            <a:r>
              <a:rPr lang="en-GB" altLang="en-US" dirty="0"/>
              <a:t>The rd command only works in Windows.</a:t>
            </a:r>
          </a:p>
          <a:p>
            <a:r>
              <a:rPr lang="en-US" dirty="0"/>
              <a:t>The rd command followed by the /s switch</a:t>
            </a:r>
            <a:r>
              <a:rPr lang="en-GB" altLang="en-US" dirty="0"/>
              <a:t> will remove populated folders and their contents.</a:t>
            </a:r>
          </a:p>
          <a:p>
            <a:pPr lvl="1"/>
            <a:r>
              <a:rPr lang="en-GB" altLang="en-US" dirty="0"/>
              <a:t>Example: rd practice /s (practice is the directory name)</a:t>
            </a:r>
          </a:p>
          <a:p>
            <a:pPr lvl="1"/>
            <a:r>
              <a:rPr lang="en-GB" altLang="en-US" dirty="0"/>
              <a:t>Be very sure before you run this command since there is no Recycle Bin!</a:t>
            </a:r>
          </a:p>
        </p:txBody>
      </p:sp>
    </p:spTree>
    <p:extLst>
      <p:ext uri="{BB962C8B-B14F-4D97-AF65-F5344CB8AC3E}">
        <p14:creationId xmlns:p14="http://schemas.microsoft.com/office/powerpoint/2010/main" val="2577033225"/>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p:cNvSpPr>
            <a:spLocks noGrp="1" noChangeArrowheads="1"/>
          </p:cNvSpPr>
          <p:nvPr>
            <p:ph type="title"/>
          </p:nvPr>
        </p:nvSpPr>
        <p:spPr/>
        <p:txBody>
          <a:bodyPr/>
          <a:lstStyle/>
          <a:p>
            <a:r>
              <a:rPr lang="en-GB" altLang="en-US" dirty="0"/>
              <a:t>Introduction</a:t>
            </a:r>
          </a:p>
        </p:txBody>
      </p:sp>
      <p:sp>
        <p:nvSpPr>
          <p:cNvPr id="4099" name="Rectangle 2"/>
          <p:cNvSpPr>
            <a:spLocks noGrp="1" noChangeArrowheads="1"/>
          </p:cNvSpPr>
          <p:nvPr>
            <p:ph idx="1"/>
          </p:nvPr>
        </p:nvSpPr>
        <p:spPr/>
        <p:txBody>
          <a:bodyPr/>
          <a:lstStyle/>
          <a:p>
            <a:r>
              <a:rPr lang="en-GB" altLang="en-US" dirty="0">
                <a:solidFill>
                  <a:srgbClr val="C00000"/>
                </a:solidFill>
              </a:rPr>
              <a:t>Command-line interface (CLI)</a:t>
            </a:r>
          </a:p>
          <a:p>
            <a:pPr lvl="1"/>
            <a:r>
              <a:rPr lang="en-GB" altLang="en-US" dirty="0"/>
              <a:t>Quick, powerful, and flexible tool</a:t>
            </a:r>
          </a:p>
          <a:p>
            <a:pPr lvl="1"/>
            <a:r>
              <a:rPr lang="en-GB" altLang="en-US" dirty="0"/>
              <a:t>Necessary knowledge for all techs</a:t>
            </a:r>
          </a:p>
          <a:p>
            <a:r>
              <a:rPr lang="en-GB" altLang="en-US" dirty="0"/>
              <a:t>Using the command-line interface</a:t>
            </a:r>
          </a:p>
          <a:p>
            <a:pPr lvl="1"/>
            <a:r>
              <a:rPr lang="en-GB" altLang="en-US" dirty="0"/>
              <a:t>Usually faster than using a graphical user interface (GUI)</a:t>
            </a:r>
          </a:p>
          <a:p>
            <a:pPr lvl="1"/>
            <a:r>
              <a:rPr lang="en-GB" altLang="en-US" dirty="0"/>
              <a:t>Natural choice for jobs where you don’t want or need a full-blown GUI for an OS</a:t>
            </a:r>
          </a:p>
          <a:p>
            <a:pPr lvl="1"/>
            <a:r>
              <a:rPr lang="en-GB" altLang="en-US" dirty="0"/>
              <a:t>Text commands </a:t>
            </a:r>
            <a:r>
              <a:rPr lang="en-US" dirty="0"/>
              <a:t>–</a:t>
            </a:r>
            <a:r>
              <a:rPr lang="en-GB" altLang="en-US" dirty="0"/>
              <a:t> very little bandwidth needed when sent across a network to another system</a:t>
            </a:r>
          </a:p>
        </p:txBody>
      </p:sp>
    </p:spTree>
    <p:extLst>
      <p:ext uri="{BB962C8B-B14F-4D97-AF65-F5344CB8AC3E}">
        <p14:creationId xmlns:p14="http://schemas.microsoft.com/office/powerpoint/2010/main" val="1638035449"/>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dirty="0"/>
              <a:t>Try This! Working with Directories</a:t>
            </a:r>
          </a:p>
        </p:txBody>
      </p:sp>
      <p:sp>
        <p:nvSpPr>
          <p:cNvPr id="26627" name="Content Placeholder 2"/>
          <p:cNvSpPr>
            <a:spLocks noGrp="1"/>
          </p:cNvSpPr>
          <p:nvPr>
            <p:ph idx="1"/>
          </p:nvPr>
        </p:nvSpPr>
        <p:spPr/>
        <p:txBody>
          <a:bodyPr/>
          <a:lstStyle/>
          <a:p>
            <a:r>
              <a:rPr lang="en-US" altLang="en-US" dirty="0"/>
              <a:t>On a Windows system:</a:t>
            </a:r>
          </a:p>
          <a:p>
            <a:pPr lvl="1"/>
            <a:r>
              <a:rPr lang="en-US" altLang="en-US" dirty="0"/>
              <a:t>Create a new directory in your home directory.</a:t>
            </a:r>
          </a:p>
          <a:p>
            <a:pPr lvl="1"/>
            <a:r>
              <a:rPr lang="en-US" altLang="en-US" dirty="0"/>
              <a:t>Use dir to see your new directory.</a:t>
            </a:r>
          </a:p>
          <a:p>
            <a:pPr lvl="1"/>
            <a:r>
              <a:rPr lang="en-US" altLang="en-US" dirty="0"/>
              <a:t>Point the prompt to your new directory.</a:t>
            </a:r>
          </a:p>
          <a:p>
            <a:pPr lvl="1"/>
            <a:r>
              <a:rPr lang="en-US" altLang="en-US" dirty="0"/>
              <a:t>Make another new directory at this location.</a:t>
            </a:r>
          </a:p>
          <a:p>
            <a:pPr lvl="1"/>
            <a:r>
              <a:rPr lang="en-US" altLang="en-US" dirty="0"/>
              <a:t>Use dir to see this new subdirectory.</a:t>
            </a:r>
          </a:p>
          <a:p>
            <a:pPr lvl="1"/>
            <a:r>
              <a:rPr lang="en-US" altLang="en-US" dirty="0"/>
              <a:t>Change prompt focus to your home directory.</a:t>
            </a:r>
          </a:p>
          <a:p>
            <a:pPr lvl="1"/>
            <a:r>
              <a:rPr lang="en-US" altLang="en-US" dirty="0"/>
              <a:t>Delete the new directories using the /s switch.</a:t>
            </a:r>
          </a:p>
          <a:p>
            <a:r>
              <a:rPr lang="en-US" altLang="en-US" dirty="0"/>
              <a:t>Repeat the process on a Mac OS X or Linux system using appropriate commands.</a:t>
            </a:r>
          </a:p>
        </p:txBody>
      </p:sp>
    </p:spTree>
    <p:extLst>
      <p:ext uri="{BB962C8B-B14F-4D97-AF65-F5344CB8AC3E}">
        <p14:creationId xmlns:p14="http://schemas.microsoft.com/office/powerpoint/2010/main" val="20126099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
          <p:cNvSpPr>
            <a:spLocks noGrp="1" noChangeArrowheads="1"/>
          </p:cNvSpPr>
          <p:nvPr>
            <p:ph type="title"/>
          </p:nvPr>
        </p:nvSpPr>
        <p:spPr/>
        <p:txBody>
          <a:bodyPr/>
          <a:lstStyle/>
          <a:p>
            <a:r>
              <a:rPr lang="en-GB" altLang="en-US" dirty="0"/>
              <a:t>Running a Program in Windows </a:t>
            </a:r>
          </a:p>
        </p:txBody>
      </p:sp>
      <p:sp>
        <p:nvSpPr>
          <p:cNvPr id="27651" name="Rectangle 2"/>
          <p:cNvSpPr>
            <a:spLocks noGrp="1" noChangeArrowheads="1"/>
          </p:cNvSpPr>
          <p:nvPr>
            <p:ph idx="1"/>
          </p:nvPr>
        </p:nvSpPr>
        <p:spPr/>
        <p:txBody>
          <a:bodyPr/>
          <a:lstStyle/>
          <a:p>
            <a:r>
              <a:rPr lang="en-GB" altLang="en-US" dirty="0"/>
              <a:t>To run a program:</a:t>
            </a:r>
          </a:p>
          <a:p>
            <a:pPr lvl="1"/>
            <a:r>
              <a:rPr lang="en-GB" altLang="en-US" dirty="0"/>
              <a:t>Change the prompt focus to the directory where the program is stored.</a:t>
            </a:r>
          </a:p>
          <a:p>
            <a:pPr lvl="2"/>
            <a:r>
              <a:rPr lang="en-GB" altLang="en-US" dirty="0"/>
              <a:t>Example: cd C:\Windows\System32</a:t>
            </a:r>
          </a:p>
          <a:p>
            <a:pPr lvl="1"/>
            <a:r>
              <a:rPr lang="en-GB" altLang="en-US" dirty="0"/>
              <a:t>Type the name of the program with or without its extension and press ENTER.</a:t>
            </a:r>
          </a:p>
          <a:p>
            <a:pPr lvl="2"/>
            <a:r>
              <a:rPr lang="en-GB" altLang="en-US" dirty="0"/>
              <a:t>Example: mmc.exe</a:t>
            </a:r>
          </a:p>
        </p:txBody>
      </p:sp>
    </p:spTree>
    <p:extLst>
      <p:ext uri="{BB962C8B-B14F-4D97-AF65-F5344CB8AC3E}">
        <p14:creationId xmlns:p14="http://schemas.microsoft.com/office/powerpoint/2010/main" val="908347989"/>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GB" altLang="en-US" dirty="0"/>
              <a:t>Running a Program in Windows </a:t>
            </a:r>
            <a:r>
              <a:rPr lang="en-US" altLang="en-US" dirty="0"/>
              <a:t>(</a:t>
            </a:r>
            <a:r>
              <a:rPr lang="en-US" altLang="en-US" i="1" dirty="0"/>
              <a:t>continued</a:t>
            </a:r>
            <a:r>
              <a:rPr lang="en-US" altLang="en-US" dirty="0"/>
              <a:t>)</a:t>
            </a:r>
          </a:p>
        </p:txBody>
      </p:sp>
      <p:sp>
        <p:nvSpPr>
          <p:cNvPr id="28676" name="TextBox 5"/>
          <p:cNvSpPr txBox="1">
            <a:spLocks noChangeArrowheads="1"/>
          </p:cNvSpPr>
          <p:nvPr/>
        </p:nvSpPr>
        <p:spPr bwMode="auto">
          <a:xfrm>
            <a:off x="990600" y="4724400"/>
            <a:ext cx="71628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16.9  The mmc.exe program listed in the System32 folder</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81072" y="2359152"/>
            <a:ext cx="4181856" cy="2139696"/>
          </a:xfrm>
          <a:prstGeom prst="rect">
            <a:avLst/>
          </a:prstGeom>
        </p:spPr>
      </p:pic>
    </p:spTree>
    <p:extLst>
      <p:ext uri="{BB962C8B-B14F-4D97-AF65-F5344CB8AC3E}">
        <p14:creationId xmlns:p14="http://schemas.microsoft.com/office/powerpoint/2010/main" val="3004938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GB" altLang="en-US" dirty="0"/>
              <a:t>Running a Program in Windows </a:t>
            </a:r>
            <a:r>
              <a:rPr lang="en-US" altLang="en-US" dirty="0"/>
              <a:t>(</a:t>
            </a:r>
            <a:r>
              <a:rPr lang="en-US" altLang="en-US" i="1" dirty="0"/>
              <a:t>continued</a:t>
            </a:r>
            <a:r>
              <a:rPr lang="en-US" altLang="en-US" dirty="0"/>
              <a:t>)</a:t>
            </a:r>
          </a:p>
        </p:txBody>
      </p:sp>
      <p:sp>
        <p:nvSpPr>
          <p:cNvPr id="28676" name="TextBox 5"/>
          <p:cNvSpPr txBox="1">
            <a:spLocks noChangeArrowheads="1"/>
          </p:cNvSpPr>
          <p:nvPr/>
        </p:nvSpPr>
        <p:spPr bwMode="auto">
          <a:xfrm>
            <a:off x="2286000" y="4907832"/>
            <a:ext cx="4572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16.10  Running mmc in Windows</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31718" y="2145829"/>
            <a:ext cx="4880563" cy="2566341"/>
          </a:xfrm>
          <a:prstGeom prst="rect">
            <a:avLst/>
          </a:prstGeom>
        </p:spPr>
      </p:pic>
    </p:spTree>
    <p:extLst>
      <p:ext uri="{BB962C8B-B14F-4D97-AF65-F5344CB8AC3E}">
        <p14:creationId xmlns:p14="http://schemas.microsoft.com/office/powerpoint/2010/main" val="22288623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Running a Program in Mac OS X </a:t>
            </a:r>
            <a:r>
              <a:rPr lang="en-US" dirty="0" smtClean="0"/>
              <a:t/>
            </a:r>
            <a:br>
              <a:rPr lang="en-US" dirty="0" smtClean="0"/>
            </a:br>
            <a:r>
              <a:rPr lang="en-US" dirty="0" smtClean="0"/>
              <a:t>and </a:t>
            </a:r>
            <a:r>
              <a:rPr lang="en-US" dirty="0"/>
              <a:t>Linux</a:t>
            </a:r>
          </a:p>
        </p:txBody>
      </p:sp>
      <p:sp>
        <p:nvSpPr>
          <p:cNvPr id="3" name="Content Placeholder 2"/>
          <p:cNvSpPr>
            <a:spLocks noGrp="1"/>
          </p:cNvSpPr>
          <p:nvPr>
            <p:ph idx="1"/>
          </p:nvPr>
        </p:nvSpPr>
        <p:spPr/>
        <p:txBody>
          <a:bodyPr/>
          <a:lstStyle/>
          <a:p>
            <a:r>
              <a:rPr lang="en-US" dirty="0"/>
              <a:t>Mac OS X and Linux do not rely on extensions.</a:t>
            </a:r>
          </a:p>
          <a:p>
            <a:pPr lvl="1"/>
            <a:r>
              <a:rPr lang="en-US" dirty="0"/>
              <a:t>Any file can be given the property of an executable file.</a:t>
            </a:r>
          </a:p>
        </p:txBody>
      </p:sp>
      <p:sp>
        <p:nvSpPr>
          <p:cNvPr id="5" name="TextBox 5"/>
          <p:cNvSpPr txBox="1">
            <a:spLocks noChangeArrowheads="1"/>
          </p:cNvSpPr>
          <p:nvPr/>
        </p:nvSpPr>
        <p:spPr bwMode="auto">
          <a:xfrm>
            <a:off x="1981200" y="5943600"/>
            <a:ext cx="51816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16.11  Showing file properties in Ubuntu</a:t>
            </a:r>
          </a:p>
        </p:txBody>
      </p:sp>
      <p:grpSp>
        <p:nvGrpSpPr>
          <p:cNvPr id="7" name="Group 6"/>
          <p:cNvGrpSpPr/>
          <p:nvPr/>
        </p:nvGrpSpPr>
        <p:grpSpPr>
          <a:xfrm>
            <a:off x="2450592" y="2775474"/>
            <a:ext cx="4242816" cy="3182112"/>
            <a:chOff x="2450592" y="2775474"/>
            <a:chExt cx="4242816" cy="3182112"/>
          </a:xfrm>
        </p:grpSpPr>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50592" y="2775474"/>
              <a:ext cx="4242816" cy="3182112"/>
            </a:xfrm>
            <a:prstGeom prst="rect">
              <a:avLst/>
            </a:prstGeom>
          </p:spPr>
        </p:pic>
        <p:sp>
          <p:nvSpPr>
            <p:cNvPr id="4" name="Oval 3"/>
            <p:cNvSpPr/>
            <p:nvPr/>
          </p:nvSpPr>
          <p:spPr bwMode="auto">
            <a:xfrm>
              <a:off x="2590800" y="4419600"/>
              <a:ext cx="2133600" cy="762000"/>
            </a:xfrm>
            <a:prstGeom prst="ellipse">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pPr>
              <a:endParaRPr kumimoji="0" lang="en-US" sz="1800" b="0" i="0" u="none" strike="noStrike" cap="none" normalizeH="0" baseline="0" dirty="0">
                <a:ln>
                  <a:noFill/>
                </a:ln>
                <a:solidFill>
                  <a:schemeClr val="bg1"/>
                </a:solidFill>
                <a:effectLst/>
                <a:latin typeface="Arial" charset="0"/>
                <a:ea typeface="MS Gothic" pitchFamily="49" charset="-128"/>
              </a:endParaRPr>
            </a:p>
          </p:txBody>
        </p:sp>
      </p:grpSp>
    </p:spTree>
    <p:extLst>
      <p:ext uri="{BB962C8B-B14F-4D97-AF65-F5344CB8AC3E}">
        <p14:creationId xmlns:p14="http://schemas.microsoft.com/office/powerpoint/2010/main" val="10563222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Running a Program in Mac OS X </a:t>
            </a:r>
            <a:r>
              <a:rPr lang="en-US" dirty="0" smtClean="0"/>
              <a:t/>
            </a:r>
            <a:br>
              <a:rPr lang="en-US" dirty="0" smtClean="0"/>
            </a:br>
            <a:r>
              <a:rPr lang="en-US" dirty="0" smtClean="0"/>
              <a:t>and </a:t>
            </a:r>
            <a:r>
              <a:rPr lang="en-US" dirty="0"/>
              <a:t>Linux (</a:t>
            </a:r>
            <a:r>
              <a:rPr lang="en-US" i="1" dirty="0"/>
              <a:t>continued</a:t>
            </a:r>
            <a:r>
              <a:rPr lang="en-US" dirty="0"/>
              <a:t>)</a:t>
            </a:r>
          </a:p>
        </p:txBody>
      </p:sp>
      <p:sp>
        <p:nvSpPr>
          <p:cNvPr id="3" name="Content Placeholder 2"/>
          <p:cNvSpPr>
            <a:spLocks noGrp="1"/>
          </p:cNvSpPr>
          <p:nvPr>
            <p:ph idx="1"/>
          </p:nvPr>
        </p:nvSpPr>
        <p:spPr/>
        <p:txBody>
          <a:bodyPr/>
          <a:lstStyle/>
          <a:p>
            <a:r>
              <a:rPr lang="en-US" dirty="0"/>
              <a:t>Color coding indicates which files are executable files.</a:t>
            </a:r>
          </a:p>
        </p:txBody>
      </p:sp>
      <p:sp>
        <p:nvSpPr>
          <p:cNvPr id="5" name="TextBox 5"/>
          <p:cNvSpPr txBox="1">
            <a:spLocks noChangeArrowheads="1"/>
          </p:cNvSpPr>
          <p:nvPr/>
        </p:nvSpPr>
        <p:spPr bwMode="auto">
          <a:xfrm>
            <a:off x="2362200" y="5562600"/>
            <a:ext cx="44196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16.12  Color-coded files in Ubuntu</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26566" y="2471225"/>
            <a:ext cx="4890868" cy="3015175"/>
          </a:xfrm>
          <a:prstGeom prst="rect">
            <a:avLst/>
          </a:prstGeom>
        </p:spPr>
      </p:pic>
    </p:spTree>
    <p:extLst>
      <p:ext uri="{BB962C8B-B14F-4D97-AF65-F5344CB8AC3E}">
        <p14:creationId xmlns:p14="http://schemas.microsoft.com/office/powerpoint/2010/main" val="10236217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Running a Program in Mac OS X </a:t>
            </a:r>
            <a:r>
              <a:rPr lang="en-US" dirty="0" smtClean="0"/>
              <a:t/>
            </a:r>
            <a:br>
              <a:rPr lang="en-US" dirty="0" smtClean="0"/>
            </a:br>
            <a:r>
              <a:rPr lang="en-US" dirty="0" smtClean="0"/>
              <a:t>and </a:t>
            </a:r>
            <a:r>
              <a:rPr lang="en-US" dirty="0"/>
              <a:t>Linux (</a:t>
            </a:r>
            <a:r>
              <a:rPr lang="en-US" i="1" dirty="0"/>
              <a:t>continued</a:t>
            </a:r>
            <a:r>
              <a:rPr lang="en-US" dirty="0"/>
              <a:t>)</a:t>
            </a:r>
          </a:p>
        </p:txBody>
      </p:sp>
      <p:sp>
        <p:nvSpPr>
          <p:cNvPr id="3" name="Content Placeholder 2"/>
          <p:cNvSpPr>
            <a:spLocks noGrp="1"/>
          </p:cNvSpPr>
          <p:nvPr>
            <p:ph idx="1"/>
          </p:nvPr>
        </p:nvSpPr>
        <p:spPr/>
        <p:txBody>
          <a:bodyPr/>
          <a:lstStyle/>
          <a:p>
            <a:r>
              <a:rPr lang="en-US" dirty="0"/>
              <a:t>There are two different types of executable files:</a:t>
            </a:r>
          </a:p>
          <a:p>
            <a:pPr lvl="1"/>
            <a:r>
              <a:rPr lang="en-US" dirty="0"/>
              <a:t>Built-in</a:t>
            </a:r>
          </a:p>
          <a:p>
            <a:pPr lvl="1"/>
            <a:r>
              <a:rPr lang="en-US" dirty="0"/>
              <a:t>Executables</a:t>
            </a:r>
          </a:p>
          <a:p>
            <a:r>
              <a:rPr lang="en-US" dirty="0"/>
              <a:t>In order to make Linux run a newly downloaded executable file, you need to add a period and a slash in front of the executable.</a:t>
            </a:r>
          </a:p>
          <a:p>
            <a:pPr lvl="1"/>
            <a:r>
              <a:rPr lang="en-US" dirty="0"/>
              <a:t>Example: ./runme</a:t>
            </a:r>
          </a:p>
        </p:txBody>
      </p:sp>
    </p:spTree>
    <p:extLst>
      <p:ext uri="{BB962C8B-B14F-4D97-AF65-F5344CB8AC3E}">
        <p14:creationId xmlns:p14="http://schemas.microsoft.com/office/powerpoint/2010/main" val="11626536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
          <p:cNvSpPr>
            <a:spLocks noGrp="1" noChangeArrowheads="1"/>
          </p:cNvSpPr>
          <p:nvPr>
            <p:ph type="title"/>
          </p:nvPr>
        </p:nvSpPr>
        <p:spPr/>
        <p:txBody>
          <a:bodyPr/>
          <a:lstStyle/>
          <a:p>
            <a:r>
              <a:rPr lang="en-GB" altLang="en-US" dirty="0"/>
              <a:t>Working with Files</a:t>
            </a:r>
          </a:p>
        </p:txBody>
      </p:sp>
      <p:sp>
        <p:nvSpPr>
          <p:cNvPr id="30723" name="Rectangle 2"/>
          <p:cNvSpPr>
            <a:spLocks noGrp="1" noChangeArrowheads="1"/>
          </p:cNvSpPr>
          <p:nvPr>
            <p:ph idx="1"/>
          </p:nvPr>
        </p:nvSpPr>
        <p:spPr/>
        <p:txBody>
          <a:bodyPr/>
          <a:lstStyle/>
          <a:p>
            <a:r>
              <a:rPr lang="en-GB" altLang="en-US" dirty="0"/>
              <a:t>Dealing with basic file manipulation</a:t>
            </a:r>
          </a:p>
          <a:p>
            <a:pPr lvl="1"/>
            <a:r>
              <a:rPr lang="en-GB" altLang="en-US" dirty="0"/>
              <a:t>Examples in chapter differ from your directories.</a:t>
            </a:r>
          </a:p>
          <a:p>
            <a:pPr lvl="2"/>
            <a:r>
              <a:rPr lang="en-GB" altLang="en-US" dirty="0"/>
              <a:t>Follow the examples but use what’s on your drive.</a:t>
            </a:r>
          </a:p>
          <a:p>
            <a:r>
              <a:rPr lang="en-GB" altLang="en-US" dirty="0"/>
              <a:t>Using </a:t>
            </a:r>
            <a:r>
              <a:rPr lang="en-GB" altLang="en-US" dirty="0">
                <a:solidFill>
                  <a:schemeClr val="tx1"/>
                </a:solidFill>
              </a:rPr>
              <a:t>wildcards</a:t>
            </a:r>
            <a:r>
              <a:rPr lang="en-GB" altLang="en-US" dirty="0"/>
              <a:t> to locate files</a:t>
            </a:r>
          </a:p>
          <a:p>
            <a:pPr lvl="1"/>
            <a:r>
              <a:rPr lang="en-GB" altLang="en-US" dirty="0">
                <a:solidFill>
                  <a:srgbClr val="C00000"/>
                </a:solidFill>
              </a:rPr>
              <a:t>Wildcards</a:t>
            </a:r>
            <a:r>
              <a:rPr lang="en-GB" altLang="en-US" dirty="0"/>
              <a:t> are special characters that enable commands to act on more than one file at a time.</a:t>
            </a:r>
          </a:p>
          <a:p>
            <a:pPr lvl="1"/>
            <a:r>
              <a:rPr lang="en-GB" altLang="en-US" dirty="0"/>
              <a:t>The * represents any number of characters.</a:t>
            </a:r>
          </a:p>
          <a:p>
            <a:pPr lvl="1"/>
            <a:r>
              <a:rPr lang="en-GB" altLang="en-US" dirty="0"/>
              <a:t>The ? represents a single character.</a:t>
            </a:r>
          </a:p>
          <a:p>
            <a:pPr lvl="1"/>
            <a:r>
              <a:rPr lang="en-GB" altLang="en-US" dirty="0"/>
              <a:t>For example, to find all files that end in .txt, type dir *.txt.</a:t>
            </a:r>
          </a:p>
        </p:txBody>
      </p:sp>
    </p:spTree>
    <p:extLst>
      <p:ext uri="{BB962C8B-B14F-4D97-AF65-F5344CB8AC3E}">
        <p14:creationId xmlns:p14="http://schemas.microsoft.com/office/powerpoint/2010/main" val="1192892919"/>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
          <p:cNvSpPr>
            <a:spLocks noGrp="1" noChangeArrowheads="1"/>
          </p:cNvSpPr>
          <p:nvPr>
            <p:ph type="title"/>
          </p:nvPr>
        </p:nvSpPr>
        <p:spPr/>
        <p:txBody>
          <a:bodyPr/>
          <a:lstStyle/>
          <a:p>
            <a:r>
              <a:rPr lang="en-GB" altLang="en-US" dirty="0"/>
              <a:t>Deleting Files</a:t>
            </a:r>
          </a:p>
        </p:txBody>
      </p:sp>
      <p:sp>
        <p:nvSpPr>
          <p:cNvPr id="34819" name="Rectangle 2"/>
          <p:cNvSpPr>
            <a:spLocks noGrp="1" noChangeArrowheads="1"/>
          </p:cNvSpPr>
          <p:nvPr>
            <p:ph idx="1"/>
          </p:nvPr>
        </p:nvSpPr>
        <p:spPr/>
        <p:txBody>
          <a:bodyPr/>
          <a:lstStyle/>
          <a:p>
            <a:r>
              <a:rPr lang="en-GB" altLang="en-US" dirty="0">
                <a:solidFill>
                  <a:schemeClr val="tx1"/>
                </a:solidFill>
              </a:rPr>
              <a:t>The</a:t>
            </a:r>
            <a:r>
              <a:rPr lang="en-GB" altLang="en-US" dirty="0">
                <a:solidFill>
                  <a:srgbClr val="C00000"/>
                </a:solidFill>
              </a:rPr>
              <a:t> del</a:t>
            </a:r>
            <a:r>
              <a:rPr lang="en-GB" altLang="en-US" dirty="0"/>
              <a:t> (or </a:t>
            </a:r>
            <a:r>
              <a:rPr lang="en-GB" altLang="en-US" dirty="0">
                <a:solidFill>
                  <a:srgbClr val="C00000"/>
                </a:solidFill>
              </a:rPr>
              <a:t>erase</a:t>
            </a:r>
            <a:r>
              <a:rPr lang="en-GB" altLang="en-US" dirty="0"/>
              <a:t>) command is used to delete files in Windows.</a:t>
            </a:r>
          </a:p>
          <a:p>
            <a:pPr lvl="1"/>
            <a:r>
              <a:rPr lang="en-GB" altLang="en-US" dirty="0">
                <a:solidFill>
                  <a:srgbClr val="C00000"/>
                </a:solidFill>
              </a:rPr>
              <a:t>rm</a:t>
            </a:r>
            <a:r>
              <a:rPr lang="en-GB" altLang="en-US" dirty="0"/>
              <a:t> command used in Mac OS X and Linux</a:t>
            </a:r>
          </a:p>
          <a:p>
            <a:pPr marL="341313" lvl="1" indent="-341313">
              <a:spcBef>
                <a:spcPts val="650"/>
              </a:spcBef>
              <a:buClr>
                <a:srgbClr val="000000"/>
              </a:buClr>
              <a:buFont typeface="Verdana" pitchFamily="34" charset="0"/>
              <a:buChar char="•"/>
            </a:pPr>
            <a:r>
              <a:rPr lang="en-GB" altLang="en-US" sz="3200" dirty="0">
                <a:solidFill>
                  <a:srgbClr val="000000"/>
                </a:solidFill>
              </a:rPr>
              <a:t>Wildcards are allowed with del and rm commands to delete multiple files.</a:t>
            </a:r>
          </a:p>
          <a:p>
            <a:r>
              <a:rPr lang="en-GB" altLang="en-US" dirty="0"/>
              <a:t>Remember, the command line has no Recycle Bin like the GUI.</a:t>
            </a:r>
          </a:p>
          <a:p>
            <a:pPr lvl="1"/>
            <a:r>
              <a:rPr lang="en-GB" altLang="en-US" dirty="0"/>
              <a:t>Check twice and delete once.</a:t>
            </a:r>
          </a:p>
        </p:txBody>
      </p:sp>
    </p:spTree>
    <p:extLst>
      <p:ext uri="{BB962C8B-B14F-4D97-AF65-F5344CB8AC3E}">
        <p14:creationId xmlns:p14="http://schemas.microsoft.com/office/powerpoint/2010/main" val="1046338491"/>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Copying and Moving Files</a:t>
            </a:r>
          </a:p>
        </p:txBody>
      </p:sp>
      <p:sp>
        <p:nvSpPr>
          <p:cNvPr id="3" name="Content Placeholder 2"/>
          <p:cNvSpPr>
            <a:spLocks noGrp="1"/>
          </p:cNvSpPr>
          <p:nvPr>
            <p:ph idx="1"/>
          </p:nvPr>
        </p:nvSpPr>
        <p:spPr/>
        <p:txBody>
          <a:bodyPr/>
          <a:lstStyle/>
          <a:p>
            <a:r>
              <a:rPr lang="en-US" dirty="0"/>
              <a:t>Difference between copy and move</a:t>
            </a:r>
          </a:p>
          <a:p>
            <a:pPr lvl="1"/>
            <a:r>
              <a:rPr lang="en-US" dirty="0"/>
              <a:t>Whether or not the original is left behind</a:t>
            </a:r>
          </a:p>
          <a:p>
            <a:r>
              <a:rPr lang="en-US" dirty="0"/>
              <a:t>Windows commands</a:t>
            </a:r>
          </a:p>
          <a:p>
            <a:pPr lvl="1"/>
            <a:r>
              <a:rPr lang="en-US" dirty="0">
                <a:solidFill>
                  <a:srgbClr val="C00000"/>
                </a:solidFill>
              </a:rPr>
              <a:t>copy</a:t>
            </a:r>
          </a:p>
          <a:p>
            <a:pPr lvl="1"/>
            <a:r>
              <a:rPr lang="en-US" dirty="0">
                <a:solidFill>
                  <a:srgbClr val="C00000"/>
                </a:solidFill>
              </a:rPr>
              <a:t>move</a:t>
            </a:r>
          </a:p>
          <a:p>
            <a:r>
              <a:rPr lang="en-US" dirty="0"/>
              <a:t>Mac OS X and Linux commands</a:t>
            </a:r>
          </a:p>
          <a:p>
            <a:pPr lvl="1"/>
            <a:r>
              <a:rPr lang="en-US" dirty="0">
                <a:solidFill>
                  <a:srgbClr val="C00000"/>
                </a:solidFill>
              </a:rPr>
              <a:t>cp</a:t>
            </a:r>
          </a:p>
          <a:p>
            <a:pPr lvl="1"/>
            <a:r>
              <a:rPr lang="en-US" dirty="0">
                <a:solidFill>
                  <a:srgbClr val="C00000"/>
                </a:solidFill>
              </a:rPr>
              <a:t>mv</a:t>
            </a:r>
          </a:p>
        </p:txBody>
      </p:sp>
    </p:spTree>
    <p:extLst>
      <p:ext uri="{BB962C8B-B14F-4D97-AF65-F5344CB8AC3E}">
        <p14:creationId xmlns:p14="http://schemas.microsoft.com/office/powerpoint/2010/main" val="29506437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p:cNvSpPr>
            <a:spLocks noGrp="1" noChangeArrowheads="1"/>
          </p:cNvSpPr>
          <p:nvPr>
            <p:ph type="title"/>
          </p:nvPr>
        </p:nvSpPr>
        <p:spPr/>
        <p:txBody>
          <a:bodyPr/>
          <a:lstStyle/>
          <a:p>
            <a:r>
              <a:rPr lang="en-GB" altLang="en-US" dirty="0"/>
              <a:t>Deciphering the Command-Line Interface</a:t>
            </a:r>
          </a:p>
        </p:txBody>
      </p:sp>
      <p:sp>
        <p:nvSpPr>
          <p:cNvPr id="6147" name="Rectangle 2"/>
          <p:cNvSpPr>
            <a:spLocks noGrp="1" noChangeArrowheads="1"/>
          </p:cNvSpPr>
          <p:nvPr>
            <p:ph idx="1"/>
          </p:nvPr>
        </p:nvSpPr>
        <p:spPr/>
        <p:txBody>
          <a:bodyPr/>
          <a:lstStyle/>
          <a:p>
            <a:r>
              <a:rPr lang="en-GB" altLang="en-US" dirty="0"/>
              <a:t>How does a command-line interface work?</a:t>
            </a:r>
          </a:p>
          <a:p>
            <a:pPr lvl="1"/>
            <a:r>
              <a:rPr lang="en-GB" altLang="en-US" dirty="0"/>
              <a:t>Specific set of characters called a </a:t>
            </a:r>
            <a:r>
              <a:rPr lang="en-GB" altLang="en-US" dirty="0">
                <a:solidFill>
                  <a:srgbClr val="C00000"/>
                </a:solidFill>
              </a:rPr>
              <a:t>prompt</a:t>
            </a:r>
            <a:r>
              <a:rPr lang="en-GB" altLang="en-US" dirty="0"/>
              <a:t> indicates the computer is ready to do something. Example:</a:t>
            </a:r>
          </a:p>
          <a:p>
            <a:pPr marL="914400" lvl="2" indent="0">
              <a:buNone/>
            </a:pPr>
            <a:r>
              <a:rPr lang="en-GB" altLang="en-US" dirty="0">
                <a:latin typeface="Courier New" panose="02070309020205020404" pitchFamily="49" charset="0"/>
                <a:cs typeface="Courier New" panose="02070309020205020404" pitchFamily="49" charset="0"/>
              </a:rPr>
              <a:t>&gt;: Want to play a game?</a:t>
            </a:r>
          </a:p>
          <a:p>
            <a:pPr marL="914400" lvl="2" indent="0">
              <a:buNone/>
            </a:pPr>
            <a:r>
              <a:rPr lang="en-GB" altLang="en-US" dirty="0">
                <a:latin typeface="Courier New" panose="02070309020205020404" pitchFamily="49" charset="0"/>
                <a:cs typeface="Courier New" panose="02070309020205020404" pitchFamily="49" charset="0"/>
              </a:rPr>
              <a:t>&gt;: _</a:t>
            </a:r>
          </a:p>
          <a:p>
            <a:pPr lvl="1"/>
            <a:r>
              <a:rPr lang="en-GB" altLang="en-US" dirty="0"/>
              <a:t>The user types in a command and presses ENTER.</a:t>
            </a:r>
          </a:p>
          <a:p>
            <a:pPr lvl="1"/>
            <a:r>
              <a:rPr lang="en-GB" altLang="en-US" dirty="0"/>
              <a:t>The command is executed.</a:t>
            </a:r>
          </a:p>
          <a:p>
            <a:pPr lvl="1"/>
            <a:r>
              <a:rPr lang="en-GB" altLang="en-US" dirty="0"/>
              <a:t>A new prompt is displayed—ready for the next command.</a:t>
            </a:r>
          </a:p>
          <a:p>
            <a:pPr lvl="1"/>
            <a:r>
              <a:rPr lang="en-GB" altLang="en-US" dirty="0"/>
              <a:t>The command is executed just as it is when you double-click an icon in a Windows GUI.</a:t>
            </a:r>
          </a:p>
        </p:txBody>
      </p:sp>
    </p:spTree>
    <p:extLst>
      <p:ext uri="{BB962C8B-B14F-4D97-AF65-F5344CB8AC3E}">
        <p14:creationId xmlns:p14="http://schemas.microsoft.com/office/powerpoint/2010/main" val="3586893422"/>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ChangeArrowheads="1"/>
          </p:cNvSpPr>
          <p:nvPr>
            <p:ph type="title"/>
          </p:nvPr>
        </p:nvSpPr>
        <p:spPr/>
        <p:txBody>
          <a:bodyPr/>
          <a:lstStyle/>
          <a:p>
            <a:r>
              <a:rPr lang="en-GB" altLang="en-US" dirty="0"/>
              <a:t>Mike</a:t>
            </a:r>
            <a:r>
              <a:rPr lang="en-US" altLang="ja-JP" dirty="0"/>
              <a:t>’</a:t>
            </a:r>
            <a:r>
              <a:rPr lang="en-GB" altLang="ja-JP" dirty="0"/>
              <a:t>s Five-Step copy/move Process</a:t>
            </a:r>
            <a:endParaRPr lang="en-GB" altLang="en-US" dirty="0"/>
          </a:p>
        </p:txBody>
      </p:sp>
      <p:sp>
        <p:nvSpPr>
          <p:cNvPr id="37891" name="Rectangle 2"/>
          <p:cNvSpPr>
            <a:spLocks noGrp="1" noChangeArrowheads="1"/>
          </p:cNvSpPr>
          <p:nvPr>
            <p:ph idx="1"/>
          </p:nvPr>
        </p:nvSpPr>
        <p:spPr/>
        <p:txBody>
          <a:bodyPr/>
          <a:lstStyle/>
          <a:p>
            <a:pPr marL="514350" indent="-514350">
              <a:buFont typeface="+mj-lt"/>
              <a:buAutoNum type="arabicPeriod"/>
            </a:pPr>
            <a:r>
              <a:rPr lang="en-GB" altLang="en-US" dirty="0"/>
              <a:t>Point the command prompt to the directory containing the files to be copied or moved.</a:t>
            </a:r>
          </a:p>
          <a:p>
            <a:pPr marL="514350" indent="-514350">
              <a:buFont typeface="+mj-lt"/>
              <a:buAutoNum type="arabicPeriod"/>
            </a:pPr>
            <a:r>
              <a:rPr lang="en-GB" altLang="en-US" dirty="0"/>
              <a:t>Type copy or move (Windows), or cp or mv (Linux or Mac OS X) and a space.</a:t>
            </a:r>
          </a:p>
          <a:p>
            <a:pPr marL="514350" indent="-514350">
              <a:buFont typeface="+mj-lt"/>
              <a:buAutoNum type="arabicPeriod" startAt="3"/>
            </a:pPr>
            <a:r>
              <a:rPr lang="en-GB" altLang="en-US" dirty="0"/>
              <a:t>Type the name(s) of the file(s) to be copied or moved (with or without wildcards) and a space.</a:t>
            </a:r>
          </a:p>
          <a:p>
            <a:pPr marL="514350" indent="-514350">
              <a:buFont typeface="+mj-lt"/>
              <a:buAutoNum type="arabicPeriod" startAt="3"/>
            </a:pPr>
            <a:r>
              <a:rPr lang="en-GB" altLang="en-US" dirty="0"/>
              <a:t>Type the path of the new location for the file(s).</a:t>
            </a:r>
          </a:p>
          <a:p>
            <a:pPr marL="514350" indent="-514350">
              <a:buFont typeface="+mj-lt"/>
              <a:buAutoNum type="arabicPeriod" startAt="3"/>
            </a:pPr>
            <a:r>
              <a:rPr lang="en-GB" altLang="en-US" dirty="0"/>
              <a:t>Press Enter.</a:t>
            </a:r>
          </a:p>
        </p:txBody>
      </p:sp>
    </p:spTree>
    <p:extLst>
      <p:ext uri="{BB962C8B-B14F-4D97-AF65-F5344CB8AC3E}">
        <p14:creationId xmlns:p14="http://schemas.microsoft.com/office/powerpoint/2010/main" val="2913786665"/>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Pruning and Grafting Folder Trees</a:t>
            </a:r>
          </a:p>
        </p:txBody>
      </p:sp>
      <p:sp>
        <p:nvSpPr>
          <p:cNvPr id="3" name="Content Placeholder 2"/>
          <p:cNvSpPr>
            <a:spLocks noGrp="1"/>
          </p:cNvSpPr>
          <p:nvPr>
            <p:ph idx="1"/>
          </p:nvPr>
        </p:nvSpPr>
        <p:spPr/>
        <p:txBody>
          <a:bodyPr/>
          <a:lstStyle/>
          <a:p>
            <a:r>
              <a:rPr lang="en-US" dirty="0"/>
              <a:t>Pruning and grafting involve moving entire folders including all files and subfolders within the folder.</a:t>
            </a:r>
          </a:p>
          <a:p>
            <a:pPr lvl="1"/>
            <a:r>
              <a:rPr lang="en-US" dirty="0"/>
              <a:t>Faster with the command line than the GUI</a:t>
            </a:r>
          </a:p>
          <a:p>
            <a:pPr lvl="2"/>
            <a:r>
              <a:rPr lang="en-US" dirty="0"/>
              <a:t>Also gives you finer control</a:t>
            </a:r>
          </a:p>
          <a:p>
            <a:r>
              <a:rPr lang="en-US" dirty="0">
                <a:solidFill>
                  <a:srgbClr val="C00000"/>
                </a:solidFill>
              </a:rPr>
              <a:t>xcopy</a:t>
            </a:r>
          </a:p>
          <a:p>
            <a:pPr lvl="1"/>
            <a:r>
              <a:rPr lang="en-US" dirty="0"/>
              <a:t>Works like copy, but with extra switches that allow it to work with multiple directories</a:t>
            </a:r>
          </a:p>
          <a:p>
            <a:pPr lvl="1"/>
            <a:r>
              <a:rPr lang="en-US" dirty="0"/>
              <a:t>/s switch copies all subdirectories with files</a:t>
            </a:r>
          </a:p>
          <a:p>
            <a:pPr lvl="1"/>
            <a:r>
              <a:rPr lang="en-US" dirty="0"/>
              <a:t>/e switch copies empty subdirectories</a:t>
            </a:r>
          </a:p>
        </p:txBody>
      </p:sp>
    </p:spTree>
    <p:extLst>
      <p:ext uri="{BB962C8B-B14F-4D97-AF65-F5344CB8AC3E}">
        <p14:creationId xmlns:p14="http://schemas.microsoft.com/office/powerpoint/2010/main" val="16195162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Pruning and Grafting Folder Trees (</a:t>
            </a:r>
            <a:r>
              <a:rPr lang="en-US" i="1" dirty="0"/>
              <a:t>continued</a:t>
            </a:r>
            <a:r>
              <a:rPr lang="en-US" dirty="0"/>
              <a:t>)</a:t>
            </a:r>
          </a:p>
        </p:txBody>
      </p:sp>
      <p:sp>
        <p:nvSpPr>
          <p:cNvPr id="3" name="Content Placeholder 2"/>
          <p:cNvSpPr>
            <a:spLocks noGrp="1"/>
          </p:cNvSpPr>
          <p:nvPr>
            <p:ph idx="1"/>
          </p:nvPr>
        </p:nvSpPr>
        <p:spPr/>
        <p:txBody>
          <a:bodyPr/>
          <a:lstStyle/>
          <a:p>
            <a:r>
              <a:rPr lang="en-US" dirty="0"/>
              <a:t>robocopy (Robust File Copy)</a:t>
            </a:r>
          </a:p>
          <a:p>
            <a:pPr lvl="1"/>
            <a:r>
              <a:rPr lang="en-US" dirty="0"/>
              <a:t>Syntax: robocopy [source] [destination] [options]</a:t>
            </a:r>
          </a:p>
          <a:p>
            <a:pPr lvl="1"/>
            <a:r>
              <a:rPr lang="en-US" dirty="0"/>
              <a:t>Allows copying files or folders across a network</a:t>
            </a:r>
          </a:p>
          <a:p>
            <a:pPr lvl="2"/>
            <a:r>
              <a:rPr lang="en-US" dirty="0"/>
              <a:t>Fully replicates the directory structure on the destination system</a:t>
            </a:r>
          </a:p>
          <a:p>
            <a:pPr lvl="2"/>
            <a:r>
              <a:rPr lang="en-US" dirty="0"/>
              <a:t>Deletes anything not part of the copy</a:t>
            </a:r>
          </a:p>
          <a:p>
            <a:pPr lvl="1"/>
            <a:r>
              <a:rPr lang="en-US" dirty="0"/>
              <a:t>Can copy from the source and make the destination mirror it by using /mir switch</a:t>
            </a:r>
          </a:p>
          <a:p>
            <a:pPr lvl="1"/>
            <a:r>
              <a:rPr lang="en-US" dirty="0"/>
              <a:t>Can copy encrypted files</a:t>
            </a:r>
          </a:p>
          <a:p>
            <a:pPr lvl="1"/>
            <a:r>
              <a:rPr lang="en-US" dirty="0"/>
              <a:t>Attain full syntax by typing robocopy /?</a:t>
            </a:r>
          </a:p>
        </p:txBody>
      </p:sp>
    </p:spTree>
    <p:extLst>
      <p:ext uri="{BB962C8B-B14F-4D97-AF65-F5344CB8AC3E}">
        <p14:creationId xmlns:p14="http://schemas.microsoft.com/office/powerpoint/2010/main" val="7970425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cp and mv (again!)</a:t>
            </a:r>
          </a:p>
        </p:txBody>
      </p:sp>
      <p:sp>
        <p:nvSpPr>
          <p:cNvPr id="3" name="Content Placeholder 2"/>
          <p:cNvSpPr>
            <a:spLocks noGrp="1"/>
          </p:cNvSpPr>
          <p:nvPr>
            <p:ph idx="1"/>
          </p:nvPr>
        </p:nvSpPr>
        <p:spPr/>
        <p:txBody>
          <a:bodyPr/>
          <a:lstStyle/>
          <a:p>
            <a:r>
              <a:rPr lang="en-US" dirty="0"/>
              <a:t>Same cp and mv commands used for files in Linux can be used to copy folders and their contents.</a:t>
            </a:r>
          </a:p>
          <a:p>
            <a:r>
              <a:rPr lang="en-US" dirty="0"/>
              <a:t>A special switch is not needed to move or copy folders.</a:t>
            </a:r>
          </a:p>
        </p:txBody>
      </p:sp>
    </p:spTree>
    <p:extLst>
      <p:ext uri="{BB962C8B-B14F-4D97-AF65-F5344CB8AC3E}">
        <p14:creationId xmlns:p14="http://schemas.microsoft.com/office/powerpoint/2010/main" val="19811010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dirty="0"/>
              <a:t>Assorted Windows Commands</a:t>
            </a:r>
          </a:p>
        </p:txBody>
      </p:sp>
      <p:sp>
        <p:nvSpPr>
          <p:cNvPr id="38915" name="Content Placeholder 2"/>
          <p:cNvSpPr>
            <a:spLocks noGrp="1"/>
          </p:cNvSpPr>
          <p:nvPr>
            <p:ph idx="1"/>
          </p:nvPr>
        </p:nvSpPr>
        <p:spPr/>
        <p:txBody>
          <a:bodyPr/>
          <a:lstStyle/>
          <a:p>
            <a:r>
              <a:rPr lang="en-US" altLang="en-US" dirty="0">
                <a:solidFill>
                  <a:srgbClr val="C00000"/>
                </a:solidFill>
              </a:rPr>
              <a:t>chkdsk</a:t>
            </a:r>
            <a:r>
              <a:rPr lang="en-US" altLang="en-US" dirty="0"/>
              <a:t> (/f /r)</a:t>
            </a:r>
          </a:p>
          <a:p>
            <a:pPr lvl="1"/>
            <a:r>
              <a:rPr lang="en-US" altLang="en-US" dirty="0"/>
              <a:t>Runs the command-line version of error-checking</a:t>
            </a:r>
          </a:p>
          <a:p>
            <a:pPr lvl="1"/>
            <a:r>
              <a:rPr lang="en-US" altLang="en-US" dirty="0"/>
              <a:t>Can use with switches</a:t>
            </a:r>
          </a:p>
          <a:p>
            <a:pPr lvl="2"/>
            <a:r>
              <a:rPr lang="en-US" altLang="en-US" dirty="0"/>
              <a:t>/f switch attempts to fix file system errors</a:t>
            </a:r>
          </a:p>
          <a:p>
            <a:pPr lvl="2"/>
            <a:r>
              <a:rPr lang="en-US" altLang="en-US" dirty="0"/>
              <a:t>/r switch attempts to locate and repair bad sectors</a:t>
            </a:r>
          </a:p>
          <a:p>
            <a:pPr lvl="1"/>
            <a:r>
              <a:rPr lang="en-US" altLang="en-US" dirty="0"/>
              <a:t>Needs access to a drive to run successfully</a:t>
            </a:r>
          </a:p>
          <a:p>
            <a:r>
              <a:rPr lang="en-US" altLang="en-US" dirty="0">
                <a:solidFill>
                  <a:srgbClr val="C00000"/>
                </a:solidFill>
              </a:rPr>
              <a:t>format</a:t>
            </a:r>
          </a:p>
          <a:p>
            <a:pPr lvl="1"/>
            <a:r>
              <a:rPr lang="en-US" altLang="en-US" dirty="0"/>
              <a:t>Enables formatting volumes from the command line</a:t>
            </a:r>
          </a:p>
          <a:p>
            <a:pPr lvl="1"/>
            <a:r>
              <a:rPr lang="en-US" altLang="en-US" dirty="0"/>
              <a:t>Can use format x: /q to wipe a drive effectively</a:t>
            </a:r>
          </a:p>
        </p:txBody>
      </p:sp>
    </p:spTree>
    <p:extLst>
      <p:ext uri="{BB962C8B-B14F-4D97-AF65-F5344CB8AC3E}">
        <p14:creationId xmlns:p14="http://schemas.microsoft.com/office/powerpoint/2010/main" val="33065038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Assorted Windows Commands (</a:t>
            </a:r>
            <a:r>
              <a:rPr lang="en-US" altLang="en-US" i="1" dirty="0"/>
              <a:t>continued</a:t>
            </a:r>
            <a:r>
              <a:rPr lang="en-US" altLang="en-US" dirty="0"/>
              <a:t>)</a:t>
            </a:r>
            <a:endParaRPr lang="en-US" dirty="0"/>
          </a:p>
        </p:txBody>
      </p:sp>
      <p:sp>
        <p:nvSpPr>
          <p:cNvPr id="4" name="TextBox 5"/>
          <p:cNvSpPr txBox="1">
            <a:spLocks noChangeArrowheads="1"/>
          </p:cNvSpPr>
          <p:nvPr/>
        </p:nvSpPr>
        <p:spPr bwMode="auto">
          <a:xfrm>
            <a:off x="1028700" y="4569504"/>
            <a:ext cx="70866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r>
              <a:rPr lang="en-US" altLang="en-US" dirty="0">
                <a:solidFill>
                  <a:schemeClr val="tx1"/>
                </a:solidFill>
              </a:rPr>
              <a:t>Figure 16.13  </a:t>
            </a:r>
            <a:r>
              <a:rPr lang="en-US" dirty="0">
                <a:solidFill>
                  <a:schemeClr val="tx1"/>
                </a:solidFill>
              </a:rPr>
              <a:t>The chkdsk /f /r utility and switches on a locked drive </a:t>
            </a: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54450" y="2590800"/>
            <a:ext cx="3835100" cy="1871472"/>
          </a:xfrm>
          <a:prstGeom prst="rect">
            <a:avLst/>
          </a:prstGeom>
        </p:spPr>
      </p:pic>
    </p:spTree>
    <p:extLst>
      <p:ext uri="{BB962C8B-B14F-4D97-AF65-F5344CB8AC3E}">
        <p14:creationId xmlns:p14="http://schemas.microsoft.com/office/powerpoint/2010/main" val="10042352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Assorted Windows Commands (</a:t>
            </a:r>
            <a:r>
              <a:rPr lang="en-US" altLang="en-US" i="1" dirty="0"/>
              <a:t>continued</a:t>
            </a:r>
            <a:r>
              <a:rPr lang="en-US" altLang="en-US" dirty="0"/>
              <a:t>)</a:t>
            </a:r>
            <a:endParaRPr lang="en-US" dirty="0"/>
          </a:p>
        </p:txBody>
      </p:sp>
      <p:sp>
        <p:nvSpPr>
          <p:cNvPr id="4" name="TextBox 5"/>
          <p:cNvSpPr txBox="1">
            <a:spLocks noChangeArrowheads="1"/>
          </p:cNvSpPr>
          <p:nvPr/>
        </p:nvSpPr>
        <p:spPr bwMode="auto">
          <a:xfrm>
            <a:off x="1654223" y="5822232"/>
            <a:ext cx="583555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a:r>
              <a:rPr lang="en-US" altLang="en-US" dirty="0">
                <a:solidFill>
                  <a:schemeClr val="tx1"/>
                </a:solidFill>
              </a:rPr>
              <a:t>Figure 16.14  </a:t>
            </a:r>
            <a:r>
              <a:rPr lang="en-US" dirty="0">
                <a:solidFill>
                  <a:schemeClr val="tx1"/>
                </a:solidFill>
              </a:rPr>
              <a:t>Using format /? at the command prompt</a:t>
            </a: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62200" y="1423416"/>
            <a:ext cx="4419600" cy="4315968"/>
          </a:xfrm>
          <a:prstGeom prst="rect">
            <a:avLst/>
          </a:prstGeom>
        </p:spPr>
      </p:pic>
    </p:spTree>
    <p:extLst>
      <p:ext uri="{BB962C8B-B14F-4D97-AF65-F5344CB8AC3E}">
        <p14:creationId xmlns:p14="http://schemas.microsoft.com/office/powerpoint/2010/main" val="19162861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dirty="0"/>
              <a:t>Assorted Windows Commands (</a:t>
            </a:r>
            <a:r>
              <a:rPr lang="en-US" altLang="en-US" i="1" dirty="0"/>
              <a:t>continued</a:t>
            </a:r>
            <a:r>
              <a:rPr lang="en-US" altLang="en-US" dirty="0"/>
              <a:t>)</a:t>
            </a:r>
          </a:p>
        </p:txBody>
      </p:sp>
      <p:sp>
        <p:nvSpPr>
          <p:cNvPr id="38915" name="Content Placeholder 2"/>
          <p:cNvSpPr>
            <a:spLocks noGrp="1"/>
          </p:cNvSpPr>
          <p:nvPr>
            <p:ph idx="1"/>
          </p:nvPr>
        </p:nvSpPr>
        <p:spPr/>
        <p:txBody>
          <a:bodyPr/>
          <a:lstStyle/>
          <a:p>
            <a:r>
              <a:rPr lang="en-US" altLang="en-US" dirty="0">
                <a:solidFill>
                  <a:srgbClr val="C00000"/>
                </a:solidFill>
              </a:rPr>
              <a:t>hostname</a:t>
            </a:r>
          </a:p>
          <a:p>
            <a:pPr lvl="1"/>
            <a:r>
              <a:rPr lang="en-US" altLang="en-US" dirty="0"/>
              <a:t>Used to display the name of your computer, also known as the hostname</a:t>
            </a:r>
          </a:p>
          <a:p>
            <a:r>
              <a:rPr lang="en-US" altLang="en-US" dirty="0">
                <a:solidFill>
                  <a:srgbClr val="C00000"/>
                </a:solidFill>
              </a:rPr>
              <a:t>gpupdate</a:t>
            </a:r>
          </a:p>
          <a:p>
            <a:pPr lvl="1"/>
            <a:r>
              <a:rPr lang="en-US" altLang="en-US" dirty="0"/>
              <a:t>Used to force a workstation to update to new group policies</a:t>
            </a:r>
          </a:p>
          <a:p>
            <a:r>
              <a:rPr lang="en-US" altLang="en-US" dirty="0">
                <a:solidFill>
                  <a:srgbClr val="C00000"/>
                </a:solidFill>
              </a:rPr>
              <a:t>gpresult</a:t>
            </a:r>
          </a:p>
          <a:p>
            <a:pPr lvl="1"/>
            <a:r>
              <a:rPr lang="en-US" altLang="en-US" dirty="0"/>
              <a:t>Provides a quick overview of all security policies applied to a single user or computer</a:t>
            </a:r>
          </a:p>
        </p:txBody>
      </p:sp>
    </p:spTree>
    <p:extLst>
      <p:ext uri="{BB962C8B-B14F-4D97-AF65-F5344CB8AC3E}">
        <p14:creationId xmlns:p14="http://schemas.microsoft.com/office/powerpoint/2010/main" val="39670196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altLang="en-US" dirty="0"/>
              <a:t>Assorted Windows Commands (</a:t>
            </a:r>
            <a:r>
              <a:rPr lang="en-US" altLang="en-US" i="1" dirty="0"/>
              <a:t>continued</a:t>
            </a:r>
            <a:r>
              <a:rPr lang="en-US" altLang="en-US" dirty="0"/>
              <a:t>)</a:t>
            </a:r>
          </a:p>
        </p:txBody>
      </p:sp>
      <p:sp>
        <p:nvSpPr>
          <p:cNvPr id="40963" name="Content Placeholder 2"/>
          <p:cNvSpPr>
            <a:spLocks noGrp="1"/>
          </p:cNvSpPr>
          <p:nvPr>
            <p:ph idx="1"/>
          </p:nvPr>
        </p:nvSpPr>
        <p:spPr/>
        <p:txBody>
          <a:bodyPr/>
          <a:lstStyle/>
          <a:p>
            <a:r>
              <a:rPr lang="en-US" altLang="en-US" dirty="0">
                <a:solidFill>
                  <a:srgbClr val="C00000"/>
                </a:solidFill>
              </a:rPr>
              <a:t>sfc (System File Checker)</a:t>
            </a:r>
          </a:p>
          <a:p>
            <a:pPr lvl="1"/>
            <a:r>
              <a:rPr lang="en-US" altLang="en-US" dirty="0"/>
              <a:t>Scans, detects, and restores important Windows system files, folders, and paths</a:t>
            </a:r>
          </a:p>
          <a:p>
            <a:pPr lvl="1"/>
            <a:r>
              <a:rPr lang="en-US" altLang="en-US" dirty="0"/>
              <a:t>Enter sfc /scannow from a command prompt</a:t>
            </a:r>
          </a:p>
          <a:p>
            <a:r>
              <a:rPr lang="en-US" altLang="en-US" dirty="0">
                <a:solidFill>
                  <a:srgbClr val="C00000"/>
                </a:solidFill>
              </a:rPr>
              <a:t>shutdown</a:t>
            </a:r>
          </a:p>
          <a:p>
            <a:pPr lvl="1"/>
            <a:r>
              <a:rPr lang="en-US" altLang="en-US" dirty="0"/>
              <a:t>Used to shut down or reboot a local or remote machine</a:t>
            </a:r>
          </a:p>
          <a:p>
            <a:pPr lvl="2"/>
            <a:r>
              <a:rPr lang="en-US" altLang="en-US" dirty="0"/>
              <a:t>/r switch tells it to reboot</a:t>
            </a:r>
          </a:p>
        </p:txBody>
      </p:sp>
    </p:spTree>
    <p:extLst>
      <p:ext uri="{BB962C8B-B14F-4D97-AF65-F5344CB8AC3E}">
        <p14:creationId xmlns:p14="http://schemas.microsoft.com/office/powerpoint/2010/main" val="30164288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Assorted Windows Commands (</a:t>
            </a:r>
            <a:r>
              <a:rPr lang="en-US" altLang="en-US" i="1" dirty="0"/>
              <a:t>continued</a:t>
            </a:r>
            <a:r>
              <a:rPr lang="en-US" altLang="en-US" dirty="0"/>
              <a:t>)</a:t>
            </a:r>
            <a:endParaRPr lang="en-US" dirty="0"/>
          </a:p>
        </p:txBody>
      </p:sp>
      <p:sp>
        <p:nvSpPr>
          <p:cNvPr id="4" name="TextBox 4"/>
          <p:cNvSpPr txBox="1">
            <a:spLocks noChangeArrowheads="1"/>
          </p:cNvSpPr>
          <p:nvPr/>
        </p:nvSpPr>
        <p:spPr bwMode="auto">
          <a:xfrm>
            <a:off x="949325" y="4876800"/>
            <a:ext cx="724535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16.15  Checking sfc options with sfc /? at a command prompt</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26717" y="2083947"/>
            <a:ext cx="4890565" cy="2690106"/>
          </a:xfrm>
          <a:prstGeom prst="rect">
            <a:avLst/>
          </a:prstGeom>
        </p:spPr>
      </p:pic>
    </p:spTree>
    <p:extLst>
      <p:ext uri="{BB962C8B-B14F-4D97-AF65-F5344CB8AC3E}">
        <p14:creationId xmlns:p14="http://schemas.microsoft.com/office/powerpoint/2010/main" val="13802199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Shells</a:t>
            </a:r>
          </a:p>
        </p:txBody>
      </p:sp>
      <p:sp>
        <p:nvSpPr>
          <p:cNvPr id="3" name="Content Placeholder 2"/>
          <p:cNvSpPr>
            <a:spLocks noGrp="1"/>
          </p:cNvSpPr>
          <p:nvPr>
            <p:ph idx="1"/>
          </p:nvPr>
        </p:nvSpPr>
        <p:spPr/>
        <p:txBody>
          <a:bodyPr/>
          <a:lstStyle/>
          <a:p>
            <a:r>
              <a:rPr lang="en-US" dirty="0"/>
              <a:t>Command-line interpreter known as the </a:t>
            </a:r>
            <a:r>
              <a:rPr lang="en-US" dirty="0">
                <a:solidFill>
                  <a:srgbClr val="C00000"/>
                </a:solidFill>
              </a:rPr>
              <a:t>shell</a:t>
            </a:r>
            <a:r>
              <a:rPr lang="en-US" dirty="0">
                <a:solidFill>
                  <a:schemeClr val="tx1"/>
                </a:solidFill>
              </a:rPr>
              <a:t>.</a:t>
            </a:r>
            <a:r>
              <a:rPr lang="en-US" dirty="0">
                <a:solidFill>
                  <a:srgbClr val="C00000"/>
                </a:solidFill>
              </a:rPr>
              <a:t> </a:t>
            </a:r>
          </a:p>
          <a:p>
            <a:r>
              <a:rPr lang="en-US" dirty="0"/>
              <a:t>Default Windows shell is cmd.exe.</a:t>
            </a:r>
          </a:p>
          <a:p>
            <a:r>
              <a:rPr lang="en-US" dirty="0"/>
              <a:t>In Mac OS X and most Linux distributions, the default shell is called </a:t>
            </a:r>
            <a:r>
              <a:rPr lang="en-US" dirty="0">
                <a:solidFill>
                  <a:srgbClr val="C00000"/>
                </a:solidFill>
              </a:rPr>
              <a:t>bash</a:t>
            </a:r>
            <a:r>
              <a:rPr lang="en-US" dirty="0">
                <a:solidFill>
                  <a:schemeClr val="tx1"/>
                </a:solidFill>
              </a:rPr>
              <a:t>.</a:t>
            </a:r>
          </a:p>
          <a:p>
            <a:r>
              <a:rPr lang="en-US" dirty="0"/>
              <a:t>Every operating system can interface with different types of shells.</a:t>
            </a:r>
          </a:p>
          <a:p>
            <a:r>
              <a:rPr lang="en-US" dirty="0"/>
              <a:t>Alternative shells include:</a:t>
            </a:r>
          </a:p>
          <a:p>
            <a:pPr lvl="1"/>
            <a:r>
              <a:rPr lang="en-US" dirty="0"/>
              <a:t>PowerShell for Windows</a:t>
            </a:r>
          </a:p>
          <a:p>
            <a:pPr lvl="1"/>
            <a:r>
              <a:rPr lang="en-US" dirty="0"/>
              <a:t>Z shell (zsh), Korn shell (ksh), and C shell (csh) for Mac OS X and Linux</a:t>
            </a:r>
          </a:p>
        </p:txBody>
      </p:sp>
    </p:spTree>
    <p:extLst>
      <p:ext uri="{BB962C8B-B14F-4D97-AF65-F5344CB8AC3E}">
        <p14:creationId xmlns:p14="http://schemas.microsoft.com/office/powerpoint/2010/main" val="2354597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Special Keys in Windows</a:t>
            </a:r>
          </a:p>
        </p:txBody>
      </p:sp>
      <p:sp>
        <p:nvSpPr>
          <p:cNvPr id="3" name="Content Placeholder 2"/>
          <p:cNvSpPr>
            <a:spLocks noGrp="1"/>
          </p:cNvSpPr>
          <p:nvPr>
            <p:ph idx="1"/>
          </p:nvPr>
        </p:nvSpPr>
        <p:spPr/>
        <p:txBody>
          <a:bodyPr/>
          <a:lstStyle/>
          <a:p>
            <a:pPr eaLnBrk="1" hangingPunct="1">
              <a:lnSpc>
                <a:spcPct val="100000"/>
              </a:lnSpc>
              <a:buClr>
                <a:schemeClr val="tx1"/>
              </a:buCl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dirty="0">
                <a:solidFill>
                  <a:srgbClr val="A50021"/>
                </a:solidFill>
              </a:rPr>
              <a:t>F1</a:t>
            </a:r>
            <a:r>
              <a:rPr lang="en-GB" altLang="en-US" dirty="0"/>
              <a:t> function key brings back the previous command one letter at a time.</a:t>
            </a:r>
          </a:p>
          <a:p>
            <a:pPr eaLnBrk="1" hangingPunct="1">
              <a:lnSpc>
                <a:spcPct val="100000"/>
              </a:lnSpc>
              <a:buClr>
                <a:schemeClr val="tx1"/>
              </a:buCl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dirty="0">
                <a:solidFill>
                  <a:srgbClr val="A50021"/>
                </a:solidFill>
              </a:rPr>
              <a:t>F3</a:t>
            </a:r>
            <a:r>
              <a:rPr lang="en-GB" altLang="en-US" dirty="0"/>
              <a:t> function key brings back the entire command at once.</a:t>
            </a:r>
          </a:p>
          <a:p>
            <a:pPr eaLnBrk="1" hangingPunct="1">
              <a:lnSpc>
                <a:spcPct val="100000"/>
              </a:lnSpc>
              <a:buClr>
                <a:schemeClr val="tx1"/>
              </a:buCl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dirty="0"/>
              <a:t>Arrow keys allow scrolling and editing.</a:t>
            </a:r>
          </a:p>
          <a:p>
            <a:pPr lvl="1" eaLnBrk="1" hangingPunct="1">
              <a:lnSpc>
                <a:spcPct val="100000"/>
              </a:lnSpc>
              <a:buClr>
                <a:schemeClr val="tx1"/>
              </a:buCl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dirty="0"/>
              <a:t>You can use the arrow keys (up and down) to scroll through commands.</a:t>
            </a:r>
          </a:p>
          <a:p>
            <a:pPr lvl="1" eaLnBrk="1" hangingPunct="1">
              <a:lnSpc>
                <a:spcPct val="100000"/>
              </a:lnSpc>
              <a:buClr>
                <a:schemeClr val="tx1"/>
              </a:buCl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dirty="0"/>
              <a:t>Arrow keys (left to right) enable you to edit commands.</a:t>
            </a:r>
            <a:endParaRPr lang="en-US" dirty="0"/>
          </a:p>
        </p:txBody>
      </p:sp>
    </p:spTree>
    <p:extLst>
      <p:ext uri="{BB962C8B-B14F-4D97-AF65-F5344CB8AC3E}">
        <p14:creationId xmlns:p14="http://schemas.microsoft.com/office/powerpoint/2010/main" val="3683290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compact and cipher Commands</a:t>
            </a:r>
          </a:p>
        </p:txBody>
      </p:sp>
      <p:sp>
        <p:nvSpPr>
          <p:cNvPr id="3" name="Content Placeholder 2"/>
          <p:cNvSpPr>
            <a:spLocks noGrp="1"/>
          </p:cNvSpPr>
          <p:nvPr>
            <p:ph idx="1"/>
          </p:nvPr>
        </p:nvSpPr>
        <p:spPr/>
        <p:txBody>
          <a:bodyPr/>
          <a:lstStyle/>
          <a:p>
            <a:r>
              <a:rPr lang="en-US" dirty="0"/>
              <a:t>The compact command displays or alters the compression of files on NTFS partitions.</a:t>
            </a:r>
          </a:p>
          <a:p>
            <a:r>
              <a:rPr lang="en-US" dirty="0"/>
              <a:t>The cipher command displays or alters the encryption of folders and files on NTFS partitions.</a:t>
            </a:r>
          </a:p>
          <a:p>
            <a:r>
              <a:rPr lang="en-US" dirty="0"/>
              <a:t>Typed without added parameters, the commands display the current compression and encryption states.</a:t>
            </a:r>
          </a:p>
        </p:txBody>
      </p:sp>
    </p:spTree>
    <p:extLst>
      <p:ext uri="{BB962C8B-B14F-4D97-AF65-F5344CB8AC3E}">
        <p14:creationId xmlns:p14="http://schemas.microsoft.com/office/powerpoint/2010/main" val="199165080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
          <p:cNvSpPr>
            <a:spLocks noGrp="1" noChangeArrowheads="1"/>
          </p:cNvSpPr>
          <p:nvPr>
            <p:ph type="title"/>
          </p:nvPr>
        </p:nvSpPr>
        <p:spPr/>
        <p:txBody>
          <a:bodyPr/>
          <a:lstStyle/>
          <a:p>
            <a:r>
              <a:rPr lang="en-US" dirty="0"/>
              <a:t>The compact and cipher Commands (</a:t>
            </a:r>
            <a:r>
              <a:rPr lang="en-US" i="1" dirty="0"/>
              <a:t>continued</a:t>
            </a:r>
            <a:r>
              <a:rPr lang="en-US" dirty="0"/>
              <a:t>)</a:t>
            </a:r>
            <a:endParaRPr lang="en-GB" altLang="en-US" dirty="0"/>
          </a:p>
        </p:txBody>
      </p:sp>
      <p:sp>
        <p:nvSpPr>
          <p:cNvPr id="44037" name="TextBox 5"/>
          <p:cNvSpPr txBox="1">
            <a:spLocks noChangeArrowheads="1"/>
          </p:cNvSpPr>
          <p:nvPr/>
        </p:nvSpPr>
        <p:spPr bwMode="auto">
          <a:xfrm>
            <a:off x="1682655" y="4526832"/>
            <a:ext cx="577869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16.16  The compact command with no switches</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81072" y="2505456"/>
            <a:ext cx="4181856" cy="1847088"/>
          </a:xfrm>
          <a:prstGeom prst="rect">
            <a:avLst/>
          </a:prstGeom>
        </p:spPr>
      </p:pic>
    </p:spTree>
    <p:extLst>
      <p:ext uri="{BB962C8B-B14F-4D97-AF65-F5344CB8AC3E}">
        <p14:creationId xmlns:p14="http://schemas.microsoft.com/office/powerpoint/2010/main" val="1420110978"/>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dirty="0"/>
              <a:t>The compact and cipher Commands (</a:t>
            </a:r>
            <a:r>
              <a:rPr lang="en-US" i="1" dirty="0"/>
              <a:t>continued</a:t>
            </a:r>
            <a:r>
              <a:rPr lang="en-US" dirty="0"/>
              <a:t>)</a:t>
            </a:r>
            <a:endParaRPr lang="en-US" altLang="en-US" dirty="0"/>
          </a:p>
        </p:txBody>
      </p:sp>
      <p:sp>
        <p:nvSpPr>
          <p:cNvPr id="45060" name="TextBox 5"/>
          <p:cNvSpPr txBox="1">
            <a:spLocks noChangeArrowheads="1"/>
          </p:cNvSpPr>
          <p:nvPr/>
        </p:nvSpPr>
        <p:spPr bwMode="auto">
          <a:xfrm>
            <a:off x="684508" y="4603032"/>
            <a:ext cx="777498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16.17  Typing </a:t>
            </a:r>
            <a:r>
              <a:rPr lang="en-US" altLang="en-US" b="1" dirty="0">
                <a:solidFill>
                  <a:schemeClr val="tx1"/>
                </a:solidFill>
              </a:rPr>
              <a:t>compact /c</a:t>
            </a:r>
            <a:r>
              <a:rPr lang="en-US" altLang="en-US" dirty="0">
                <a:solidFill>
                  <a:schemeClr val="tx1"/>
                </a:solidFill>
              </a:rPr>
              <a:t> compresses the contents of the directory.</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81072" y="2432304"/>
            <a:ext cx="4181856" cy="1993392"/>
          </a:xfrm>
          <a:prstGeom prst="rect">
            <a:avLst/>
          </a:prstGeom>
        </p:spPr>
      </p:pic>
    </p:spTree>
    <p:extLst>
      <p:ext uri="{BB962C8B-B14F-4D97-AF65-F5344CB8AC3E}">
        <p14:creationId xmlns:p14="http://schemas.microsoft.com/office/powerpoint/2010/main" val="71255751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dirty="0"/>
              <a:t>The compact and cipher Commands (</a:t>
            </a:r>
            <a:r>
              <a:rPr lang="en-US" i="1" dirty="0"/>
              <a:t>continued</a:t>
            </a:r>
            <a:r>
              <a:rPr lang="en-US" dirty="0"/>
              <a:t>)</a:t>
            </a:r>
            <a:endParaRPr lang="en-US" altLang="en-US" dirty="0"/>
          </a:p>
        </p:txBody>
      </p:sp>
      <p:sp>
        <p:nvSpPr>
          <p:cNvPr id="45059" name="TextBox 4"/>
          <p:cNvSpPr txBox="1">
            <a:spLocks noChangeArrowheads="1"/>
          </p:cNvSpPr>
          <p:nvPr/>
        </p:nvSpPr>
        <p:spPr bwMode="auto">
          <a:xfrm>
            <a:off x="1852613" y="4495800"/>
            <a:ext cx="543877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16.18  The contents have been compressed.</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81072" y="2505456"/>
            <a:ext cx="4181856" cy="1847088"/>
          </a:xfrm>
          <a:prstGeom prst="rect">
            <a:avLst/>
          </a:prstGeom>
        </p:spPr>
      </p:pic>
    </p:spTree>
    <p:extLst>
      <p:ext uri="{BB962C8B-B14F-4D97-AF65-F5344CB8AC3E}">
        <p14:creationId xmlns:p14="http://schemas.microsoft.com/office/powerpoint/2010/main" val="220952524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dirty="0"/>
              <a:t>The compact and cipher Commands (</a:t>
            </a:r>
            <a:r>
              <a:rPr lang="en-US" i="1" dirty="0"/>
              <a:t>continued</a:t>
            </a:r>
            <a:r>
              <a:rPr lang="en-US" dirty="0"/>
              <a:t>)</a:t>
            </a:r>
            <a:endParaRPr lang="en-US" altLang="en-US" dirty="0"/>
          </a:p>
        </p:txBody>
      </p:sp>
      <p:sp>
        <p:nvSpPr>
          <p:cNvPr id="46083" name="TextBox 5"/>
          <p:cNvSpPr txBox="1">
            <a:spLocks noChangeArrowheads="1"/>
          </p:cNvSpPr>
          <p:nvPr/>
        </p:nvSpPr>
        <p:spPr bwMode="auto">
          <a:xfrm>
            <a:off x="952500" y="4269198"/>
            <a:ext cx="7239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16.19  Typing </a:t>
            </a:r>
            <a:r>
              <a:rPr lang="en-US" altLang="en-US" b="1" dirty="0">
                <a:solidFill>
                  <a:schemeClr val="tx1"/>
                </a:solidFill>
              </a:rPr>
              <a:t>compact /u “Overview of New Features.pptx" </a:t>
            </a:r>
            <a:br>
              <a:rPr lang="en-US" altLang="en-US" b="1" dirty="0">
                <a:solidFill>
                  <a:schemeClr val="tx1"/>
                </a:solidFill>
              </a:rPr>
            </a:br>
            <a:r>
              <a:rPr lang="en-US" altLang="en-US" dirty="0">
                <a:solidFill>
                  <a:schemeClr val="tx1"/>
                </a:solidFill>
              </a:rPr>
              <a:t>decompresses only that file.</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81072" y="2798064"/>
            <a:ext cx="4181856" cy="1261872"/>
          </a:xfrm>
          <a:prstGeom prst="rect">
            <a:avLst/>
          </a:prstGeom>
        </p:spPr>
      </p:pic>
    </p:spTree>
    <p:extLst>
      <p:ext uri="{BB962C8B-B14F-4D97-AF65-F5344CB8AC3E}">
        <p14:creationId xmlns:p14="http://schemas.microsoft.com/office/powerpoint/2010/main" val="25743648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dirty="0"/>
              <a:t>The compact and cipher Commands (</a:t>
            </a:r>
            <a:r>
              <a:rPr lang="en-US" i="1" dirty="0"/>
              <a:t>continued</a:t>
            </a:r>
            <a:r>
              <a:rPr lang="en-US" dirty="0"/>
              <a:t>)</a:t>
            </a:r>
            <a:endParaRPr lang="en-US" altLang="en-US" dirty="0"/>
          </a:p>
        </p:txBody>
      </p:sp>
      <p:sp>
        <p:nvSpPr>
          <p:cNvPr id="46083" name="TextBox 5"/>
          <p:cNvSpPr txBox="1">
            <a:spLocks noChangeArrowheads="1"/>
          </p:cNvSpPr>
          <p:nvPr/>
        </p:nvSpPr>
        <p:spPr bwMode="auto">
          <a:xfrm>
            <a:off x="1371600" y="5259798"/>
            <a:ext cx="6400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16.20  The cipher command showing the unencrypted files followed by results of running cipher /e</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81072" y="1676400"/>
            <a:ext cx="4181856" cy="3383280"/>
          </a:xfrm>
          <a:prstGeom prst="rect">
            <a:avLst/>
          </a:prstGeom>
        </p:spPr>
      </p:pic>
    </p:spTree>
    <p:extLst>
      <p:ext uri="{BB962C8B-B14F-4D97-AF65-F5344CB8AC3E}">
        <p14:creationId xmlns:p14="http://schemas.microsoft.com/office/powerpoint/2010/main" val="21434395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dirty="0"/>
              <a:t>The compact and cipher Commands (</a:t>
            </a:r>
            <a:r>
              <a:rPr lang="en-US" i="1" dirty="0"/>
              <a:t>continued</a:t>
            </a:r>
            <a:r>
              <a:rPr lang="en-US" dirty="0"/>
              <a:t>)</a:t>
            </a:r>
            <a:endParaRPr lang="en-US" altLang="en-US" dirty="0"/>
          </a:p>
        </p:txBody>
      </p:sp>
      <p:sp>
        <p:nvSpPr>
          <p:cNvPr id="48131" name="TextBox 4"/>
          <p:cNvSpPr txBox="1">
            <a:spLocks noChangeArrowheads="1"/>
          </p:cNvSpPr>
          <p:nvPr/>
        </p:nvSpPr>
        <p:spPr bwMode="auto">
          <a:xfrm>
            <a:off x="4451213" y="5564598"/>
            <a:ext cx="4181857"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16.22  Typing </a:t>
            </a:r>
            <a:r>
              <a:rPr lang="en-US" altLang="en-US" b="1" dirty="0">
                <a:solidFill>
                  <a:schemeClr val="tx1"/>
                </a:solidFill>
              </a:rPr>
              <a:t>cipher /d _DSC3304.dng</a:t>
            </a:r>
            <a:r>
              <a:rPr lang="en-US" altLang="en-US" dirty="0">
                <a:solidFill>
                  <a:schemeClr val="tx1"/>
                </a:solidFill>
              </a:rPr>
              <a:t> decrypts only that file.</a:t>
            </a:r>
          </a:p>
        </p:txBody>
      </p:sp>
      <p:sp>
        <p:nvSpPr>
          <p:cNvPr id="48132" name="TextBox 5"/>
          <p:cNvSpPr txBox="1">
            <a:spLocks noChangeArrowheads="1"/>
          </p:cNvSpPr>
          <p:nvPr/>
        </p:nvSpPr>
        <p:spPr bwMode="auto">
          <a:xfrm>
            <a:off x="391633" y="3354798"/>
            <a:ext cx="4038600"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16.21  The cipher command confirms that the files were encrypted.</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1000" y="1455043"/>
            <a:ext cx="4181856" cy="1773936"/>
          </a:xfrm>
          <a:prstGeom prst="rect">
            <a:avLst/>
          </a:prstGeom>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451214" y="4253958"/>
            <a:ext cx="4181856" cy="1188720"/>
          </a:xfrm>
          <a:prstGeom prst="rect">
            <a:avLst/>
          </a:prstGeom>
        </p:spPr>
      </p:pic>
    </p:spTree>
    <p:extLst>
      <p:ext uri="{BB962C8B-B14F-4D97-AF65-F5344CB8AC3E}">
        <p14:creationId xmlns:p14="http://schemas.microsoft.com/office/powerpoint/2010/main" val="273713524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
          <p:cNvSpPr>
            <a:spLocks noGrp="1" noChangeArrowheads="1"/>
          </p:cNvSpPr>
          <p:nvPr>
            <p:ph type="title"/>
          </p:nvPr>
        </p:nvSpPr>
        <p:spPr/>
        <p:txBody>
          <a:bodyPr/>
          <a:lstStyle/>
          <a:p>
            <a:r>
              <a:rPr lang="en-GB" altLang="en-US" dirty="0"/>
              <a:t>PowerShell</a:t>
            </a:r>
          </a:p>
        </p:txBody>
      </p:sp>
      <p:sp>
        <p:nvSpPr>
          <p:cNvPr id="49155" name="Rectangle 2"/>
          <p:cNvSpPr>
            <a:spLocks noGrp="1" noChangeArrowheads="1"/>
          </p:cNvSpPr>
          <p:nvPr>
            <p:ph idx="1"/>
          </p:nvPr>
        </p:nvSpPr>
        <p:spPr/>
        <p:txBody>
          <a:bodyPr/>
          <a:lstStyle/>
          <a:p>
            <a:r>
              <a:rPr lang="en-GB" altLang="en-US" dirty="0"/>
              <a:t>PowerShell is a more powerful replacement for the traditional Windows command-line interface.</a:t>
            </a:r>
          </a:p>
          <a:p>
            <a:pPr lvl="1"/>
            <a:r>
              <a:rPr lang="en-GB" altLang="en-US" dirty="0"/>
              <a:t>Uses powerful tools called cmdlets</a:t>
            </a:r>
          </a:p>
          <a:p>
            <a:r>
              <a:rPr lang="en-GB" altLang="en-US" dirty="0"/>
              <a:t>Syntax slightly more complex than regular command-line use.</a:t>
            </a:r>
          </a:p>
          <a:p>
            <a:r>
              <a:rPr lang="en-GB" altLang="en-US" dirty="0"/>
              <a:t>Type powershell in the search bar and press ENTER.</a:t>
            </a:r>
          </a:p>
        </p:txBody>
      </p:sp>
    </p:spTree>
    <p:extLst>
      <p:ext uri="{BB962C8B-B14F-4D97-AF65-F5344CB8AC3E}">
        <p14:creationId xmlns:p14="http://schemas.microsoft.com/office/powerpoint/2010/main" val="4096115379"/>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
          <p:cNvSpPr>
            <a:spLocks noGrp="1" noChangeArrowheads="1"/>
          </p:cNvSpPr>
          <p:nvPr>
            <p:ph type="title"/>
          </p:nvPr>
        </p:nvSpPr>
        <p:spPr/>
        <p:txBody>
          <a:bodyPr/>
          <a:lstStyle/>
          <a:p>
            <a:r>
              <a:rPr lang="en-GB" altLang="en-US" dirty="0"/>
              <a:t>PowerShell </a:t>
            </a:r>
            <a:r>
              <a:rPr lang="en-US" altLang="en-US" dirty="0"/>
              <a:t>(</a:t>
            </a:r>
            <a:r>
              <a:rPr lang="en-US" altLang="en-US" i="1" dirty="0"/>
              <a:t>continued</a:t>
            </a:r>
            <a:r>
              <a:rPr lang="en-US" altLang="en-US" dirty="0"/>
              <a:t>)</a:t>
            </a:r>
            <a:endParaRPr lang="en-GB" altLang="en-US" dirty="0"/>
          </a:p>
        </p:txBody>
      </p:sp>
      <p:sp>
        <p:nvSpPr>
          <p:cNvPr id="50179" name="TextBox 5"/>
          <p:cNvSpPr txBox="1">
            <a:spLocks noChangeArrowheads="1"/>
          </p:cNvSpPr>
          <p:nvPr/>
        </p:nvSpPr>
        <p:spPr bwMode="auto">
          <a:xfrm>
            <a:off x="2012156" y="5441232"/>
            <a:ext cx="5119688"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16.23  Simple commands in PowerShell</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31764" y="1602954"/>
            <a:ext cx="4880472" cy="3652092"/>
          </a:xfrm>
          <a:prstGeom prst="rect">
            <a:avLst/>
          </a:prstGeom>
        </p:spPr>
      </p:pic>
    </p:spTree>
    <p:extLst>
      <p:ext uri="{BB962C8B-B14F-4D97-AF65-F5344CB8AC3E}">
        <p14:creationId xmlns:p14="http://schemas.microsoft.com/office/powerpoint/2010/main" val="1124945794"/>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Accessing the Command-Line</a:t>
            </a:r>
            <a:br>
              <a:rPr lang="en-US" dirty="0"/>
            </a:br>
            <a:r>
              <a:rPr lang="en-US" dirty="0"/>
              <a:t>Interface in Windows</a:t>
            </a:r>
          </a:p>
        </p:txBody>
      </p:sp>
      <p:sp>
        <p:nvSpPr>
          <p:cNvPr id="3" name="Content Placeholder 2"/>
          <p:cNvSpPr>
            <a:spLocks noGrp="1"/>
          </p:cNvSpPr>
          <p:nvPr>
            <p:ph idx="1"/>
          </p:nvPr>
        </p:nvSpPr>
        <p:spPr/>
        <p:txBody>
          <a:bodyPr/>
          <a:lstStyle/>
          <a:p>
            <a:r>
              <a:rPr lang="en-US" dirty="0"/>
              <a:t>Access the command line by starting the shell program cmd.exe.</a:t>
            </a:r>
          </a:p>
          <a:p>
            <a:r>
              <a:rPr lang="en-US" dirty="0"/>
              <a:t>Use the Start menu in Windows Vista/7.</a:t>
            </a:r>
          </a:p>
          <a:p>
            <a:pPr lvl="1"/>
            <a:r>
              <a:rPr lang="en-US" dirty="0"/>
              <a:t>Type cmd and press Enter</a:t>
            </a:r>
          </a:p>
          <a:p>
            <a:r>
              <a:rPr lang="en-US" dirty="0"/>
              <a:t>Use the Start screen’s search bar in Windows 8/8.1/10.</a:t>
            </a:r>
          </a:p>
          <a:p>
            <a:pPr lvl="1"/>
            <a:r>
              <a:rPr lang="en-US" dirty="0"/>
              <a:t>Start typing cmd and the Search charm will appear with the full command. Press Enter.</a:t>
            </a:r>
          </a:p>
          <a:p>
            <a:r>
              <a:rPr lang="en-US" dirty="0"/>
              <a:t>To close, click the Close box or type exit and press Enter.</a:t>
            </a:r>
          </a:p>
        </p:txBody>
      </p:sp>
    </p:spTree>
    <p:extLst>
      <p:ext uri="{BB962C8B-B14F-4D97-AF65-F5344CB8AC3E}">
        <p14:creationId xmlns:p14="http://schemas.microsoft.com/office/powerpoint/2010/main" val="20974814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Assorted Mac OS X and Linux Commands</a:t>
            </a:r>
          </a:p>
        </p:txBody>
      </p:sp>
      <p:sp>
        <p:nvSpPr>
          <p:cNvPr id="3" name="Content Placeholder 2"/>
          <p:cNvSpPr>
            <a:spLocks noGrp="1"/>
          </p:cNvSpPr>
          <p:nvPr>
            <p:ph idx="1"/>
          </p:nvPr>
        </p:nvSpPr>
        <p:spPr/>
        <p:txBody>
          <a:bodyPr/>
          <a:lstStyle/>
          <a:p>
            <a:r>
              <a:rPr lang="en-US" dirty="0">
                <a:solidFill>
                  <a:srgbClr val="C00000"/>
                </a:solidFill>
              </a:rPr>
              <a:t>ifconfig</a:t>
            </a:r>
          </a:p>
          <a:p>
            <a:pPr lvl="1"/>
            <a:r>
              <a:rPr lang="en-US" dirty="0"/>
              <a:t>Used to change network connection settings</a:t>
            </a:r>
          </a:p>
          <a:p>
            <a:r>
              <a:rPr lang="en-US" dirty="0">
                <a:solidFill>
                  <a:srgbClr val="C00000"/>
                </a:solidFill>
              </a:rPr>
              <a:t>iwconfig</a:t>
            </a:r>
          </a:p>
          <a:p>
            <a:pPr lvl="1"/>
            <a:r>
              <a:rPr lang="en-US" dirty="0"/>
              <a:t>Used to change wireless network settings</a:t>
            </a:r>
          </a:p>
          <a:p>
            <a:r>
              <a:rPr lang="en-US" dirty="0">
                <a:solidFill>
                  <a:srgbClr val="C00000"/>
                </a:solidFill>
              </a:rPr>
              <a:t>ps</a:t>
            </a:r>
          </a:p>
          <a:p>
            <a:pPr lvl="1"/>
            <a:r>
              <a:rPr lang="en-US" dirty="0"/>
              <a:t>Lists the processes running on the system</a:t>
            </a:r>
          </a:p>
          <a:p>
            <a:r>
              <a:rPr lang="en-US" dirty="0">
                <a:solidFill>
                  <a:srgbClr val="C00000"/>
                </a:solidFill>
              </a:rPr>
              <a:t>grep</a:t>
            </a:r>
          </a:p>
          <a:p>
            <a:pPr lvl="1"/>
            <a:r>
              <a:rPr lang="en-US" dirty="0"/>
              <a:t>Enables you to search through text file or command output to find specific information or filter out unneeded information</a:t>
            </a:r>
          </a:p>
        </p:txBody>
      </p:sp>
    </p:spTree>
    <p:extLst>
      <p:ext uri="{BB962C8B-B14F-4D97-AF65-F5344CB8AC3E}">
        <p14:creationId xmlns:p14="http://schemas.microsoft.com/office/powerpoint/2010/main" val="158348637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Assorted Mac OS X and Linux Commands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apt-get</a:t>
            </a:r>
          </a:p>
          <a:p>
            <a:pPr lvl="1"/>
            <a:r>
              <a:rPr lang="en-US" dirty="0"/>
              <a:t>Command line tool for advanced packaging tool (APT) used on Linux Ubuntu and Mint</a:t>
            </a:r>
          </a:p>
          <a:p>
            <a:pPr lvl="1"/>
            <a:r>
              <a:rPr lang="en-US" dirty="0"/>
              <a:t>Used for fetching and installing single applications</a:t>
            </a:r>
          </a:p>
          <a:p>
            <a:pPr lvl="1"/>
            <a:r>
              <a:rPr lang="en-US" dirty="0"/>
              <a:t>Can also manage all software on the system</a:t>
            </a:r>
          </a:p>
          <a:p>
            <a:pPr lvl="1"/>
            <a:r>
              <a:rPr lang="en-US" dirty="0"/>
              <a:t>Need to know the name of the package you want to install</a:t>
            </a:r>
          </a:p>
          <a:p>
            <a:r>
              <a:rPr lang="en-US" dirty="0">
                <a:solidFill>
                  <a:srgbClr val="C00000"/>
                </a:solidFill>
              </a:rPr>
              <a:t>vi</a:t>
            </a:r>
          </a:p>
          <a:p>
            <a:pPr lvl="1"/>
            <a:r>
              <a:rPr lang="en-US" dirty="0"/>
              <a:t>Default text editor</a:t>
            </a:r>
          </a:p>
          <a:p>
            <a:pPr lvl="2"/>
            <a:r>
              <a:rPr lang="en-US" dirty="0"/>
              <a:t>Editor is always in either </a:t>
            </a:r>
            <a:r>
              <a:rPr lang="en-US" dirty="0">
                <a:solidFill>
                  <a:srgbClr val="C00000"/>
                </a:solidFill>
              </a:rPr>
              <a:t>insert mode </a:t>
            </a:r>
            <a:r>
              <a:rPr lang="en-US" dirty="0"/>
              <a:t>or </a:t>
            </a:r>
            <a:r>
              <a:rPr lang="en-US" dirty="0">
                <a:solidFill>
                  <a:srgbClr val="C00000"/>
                </a:solidFill>
              </a:rPr>
              <a:t>command mode</a:t>
            </a:r>
          </a:p>
        </p:txBody>
      </p:sp>
    </p:spTree>
    <p:extLst>
      <p:ext uri="{BB962C8B-B14F-4D97-AF65-F5344CB8AC3E}">
        <p14:creationId xmlns:p14="http://schemas.microsoft.com/office/powerpoint/2010/main" val="98282915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Assorted Mac OS X and Linux Commands (</a:t>
            </a:r>
            <a:r>
              <a:rPr lang="en-US" i="1" dirty="0"/>
              <a:t>continued</a:t>
            </a:r>
            <a:r>
              <a:rPr lang="en-US" dirty="0"/>
              <a:t>)</a:t>
            </a:r>
          </a:p>
        </p:txBody>
      </p:sp>
      <p:sp>
        <p:nvSpPr>
          <p:cNvPr id="3" name="Content Placeholder 2"/>
          <p:cNvSpPr>
            <a:spLocks noGrp="1"/>
          </p:cNvSpPr>
          <p:nvPr>
            <p:ph idx="1"/>
          </p:nvPr>
        </p:nvSpPr>
        <p:spPr/>
        <p:txBody>
          <a:bodyPr/>
          <a:lstStyle/>
          <a:p>
            <a:r>
              <a:rPr lang="en-US" dirty="0"/>
              <a:t>Some of the vi command mode keys</a:t>
            </a:r>
          </a:p>
        </p:txBody>
      </p:sp>
      <p:pic>
        <p:nvPicPr>
          <p:cNvPr id="4" name="Picture 3"/>
          <p:cNvPicPr>
            <a:picLocks noChangeAspect="1"/>
          </p:cNvPicPr>
          <p:nvPr/>
        </p:nvPicPr>
        <p:blipFill>
          <a:blip r:embed="rId2"/>
          <a:stretch>
            <a:fillRect/>
          </a:stretch>
        </p:blipFill>
        <p:spPr>
          <a:xfrm>
            <a:off x="2286000" y="1905000"/>
            <a:ext cx="4481512" cy="4145127"/>
          </a:xfrm>
          <a:prstGeom prst="rect">
            <a:avLst/>
          </a:prstGeom>
        </p:spPr>
      </p:pic>
    </p:spTree>
    <p:extLst>
      <p:ext uri="{BB962C8B-B14F-4D97-AF65-F5344CB8AC3E}">
        <p14:creationId xmlns:p14="http://schemas.microsoft.com/office/powerpoint/2010/main" val="152441676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Assorted Mac OS X and Linux Commands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dd</a:t>
            </a:r>
          </a:p>
          <a:p>
            <a:pPr lvl="1"/>
            <a:r>
              <a:rPr lang="en-US" dirty="0"/>
              <a:t>Primarily used to create exact, bit-by-bit image of any form of block storage</a:t>
            </a:r>
          </a:p>
          <a:p>
            <a:pPr lvl="1"/>
            <a:r>
              <a:rPr lang="en-US" dirty="0"/>
              <a:t>Example uses</a:t>
            </a:r>
          </a:p>
          <a:p>
            <a:pPr lvl="2"/>
            <a:r>
              <a:rPr lang="en-US" dirty="0"/>
              <a:t>Copying a hard drive</a:t>
            </a:r>
          </a:p>
          <a:p>
            <a:pPr lvl="2"/>
            <a:r>
              <a:rPr lang="en-US" dirty="0"/>
              <a:t>Backing up a removable flash drive</a:t>
            </a:r>
          </a:p>
          <a:p>
            <a:pPr lvl="2"/>
            <a:r>
              <a:rPr lang="en-US" dirty="0"/>
              <a:t>Wiping a disk</a:t>
            </a:r>
          </a:p>
        </p:txBody>
      </p:sp>
    </p:spTree>
    <p:extLst>
      <p:ext uri="{BB962C8B-B14F-4D97-AF65-F5344CB8AC3E}">
        <p14:creationId xmlns:p14="http://schemas.microsoft.com/office/powerpoint/2010/main" val="338528943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Assorted Mac OS X and Linux Commands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shutdown</a:t>
            </a:r>
          </a:p>
          <a:p>
            <a:pPr lvl="1"/>
            <a:r>
              <a:rPr lang="en-US" dirty="0"/>
              <a:t>Shutdown &lt;options&gt; &lt;time&gt;</a:t>
            </a:r>
          </a:p>
          <a:p>
            <a:pPr lvl="1"/>
            <a:r>
              <a:rPr lang="en-US" dirty="0"/>
              <a:t>Shutdown now</a:t>
            </a:r>
          </a:p>
          <a:p>
            <a:pPr lvl="1"/>
            <a:r>
              <a:rPr lang="en-US" dirty="0"/>
              <a:t>Shutdown –r now (will reboot)</a:t>
            </a:r>
          </a:p>
          <a:p>
            <a:r>
              <a:rPr lang="en-US" dirty="0">
                <a:solidFill>
                  <a:srgbClr val="C00000"/>
                </a:solidFill>
              </a:rPr>
              <a:t>passwd</a:t>
            </a:r>
          </a:p>
          <a:p>
            <a:pPr lvl="1"/>
            <a:r>
              <a:rPr lang="en-US" dirty="0"/>
              <a:t>Enables you to change your password</a:t>
            </a:r>
          </a:p>
          <a:p>
            <a:pPr lvl="1"/>
            <a:r>
              <a:rPr lang="en-US" dirty="0"/>
              <a:t>Can change any user’s password if logged in as root (super user)</a:t>
            </a:r>
          </a:p>
        </p:txBody>
      </p:sp>
    </p:spTree>
    <p:extLst>
      <p:ext uri="{BB962C8B-B14F-4D97-AF65-F5344CB8AC3E}">
        <p14:creationId xmlns:p14="http://schemas.microsoft.com/office/powerpoint/2010/main" val="3315191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dirty="0"/>
              <a:t>Accessing the Command-Line</a:t>
            </a:r>
            <a:br>
              <a:rPr lang="en-US" dirty="0"/>
            </a:br>
            <a:r>
              <a:rPr lang="en-US" dirty="0"/>
              <a:t>Interface in Windows </a:t>
            </a:r>
            <a:r>
              <a:rPr lang="en-US" altLang="en-US" dirty="0"/>
              <a:t>(</a:t>
            </a:r>
            <a:r>
              <a:rPr lang="en-US" altLang="en-US" i="1" dirty="0"/>
              <a:t>continued</a:t>
            </a:r>
            <a:r>
              <a:rPr lang="en-US" altLang="en-US" dirty="0"/>
              <a:t>)</a:t>
            </a:r>
          </a:p>
        </p:txBody>
      </p:sp>
      <p:sp>
        <p:nvSpPr>
          <p:cNvPr id="7173" name="TextBox 4"/>
          <p:cNvSpPr txBox="1">
            <a:spLocks noChangeArrowheads="1"/>
          </p:cNvSpPr>
          <p:nvPr/>
        </p:nvSpPr>
        <p:spPr bwMode="auto">
          <a:xfrm>
            <a:off x="1622687" y="5334000"/>
            <a:ext cx="589862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16.1  Starting the command prompt in Windows 7</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03666" y="1743891"/>
            <a:ext cx="2736669" cy="3370217"/>
          </a:xfrm>
          <a:prstGeom prst="rect">
            <a:avLst/>
          </a:prstGeom>
        </p:spPr>
      </p:pic>
    </p:spTree>
    <p:extLst>
      <p:ext uri="{BB962C8B-B14F-4D97-AF65-F5344CB8AC3E}">
        <p14:creationId xmlns:p14="http://schemas.microsoft.com/office/powerpoint/2010/main" val="10247243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dirty="0"/>
              <a:t>Accessing the Command-Line</a:t>
            </a:r>
            <a:br>
              <a:rPr lang="en-US" dirty="0"/>
            </a:br>
            <a:r>
              <a:rPr lang="en-US" dirty="0"/>
              <a:t>Interface in Windows </a:t>
            </a:r>
            <a:r>
              <a:rPr lang="en-US" altLang="en-US" dirty="0"/>
              <a:t>(</a:t>
            </a:r>
            <a:r>
              <a:rPr lang="en-US" altLang="en-US" i="1" dirty="0"/>
              <a:t>continued</a:t>
            </a:r>
            <a:r>
              <a:rPr lang="en-US" altLang="en-US" dirty="0"/>
              <a:t>)</a:t>
            </a:r>
          </a:p>
        </p:txBody>
      </p:sp>
      <p:sp>
        <p:nvSpPr>
          <p:cNvPr id="7174" name="TextBox 5"/>
          <p:cNvSpPr txBox="1">
            <a:spLocks noChangeArrowheads="1"/>
          </p:cNvSpPr>
          <p:nvPr/>
        </p:nvSpPr>
        <p:spPr bwMode="auto">
          <a:xfrm>
            <a:off x="1465452" y="5136432"/>
            <a:ext cx="621309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Figure16.2  Starting the command prompt in Windows 8.1</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33600" y="1905000"/>
            <a:ext cx="4876800" cy="3048000"/>
          </a:xfrm>
          <a:prstGeom prst="rect">
            <a:avLst/>
          </a:prstGeom>
        </p:spPr>
      </p:pic>
    </p:spTree>
    <p:extLst>
      <p:ext uri="{BB962C8B-B14F-4D97-AF65-F5344CB8AC3E}">
        <p14:creationId xmlns:p14="http://schemas.microsoft.com/office/powerpoint/2010/main" val="19100074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dirty="0"/>
              <a:t>Accessing the Command-Line</a:t>
            </a:r>
            <a:br>
              <a:rPr lang="en-US" dirty="0"/>
            </a:br>
            <a:r>
              <a:rPr lang="en-US" dirty="0"/>
              <a:t>Interface in Windows </a:t>
            </a:r>
            <a:r>
              <a:rPr lang="en-US" altLang="en-US" dirty="0"/>
              <a:t>(</a:t>
            </a:r>
            <a:r>
              <a:rPr lang="en-US" altLang="en-US" i="1" dirty="0"/>
              <a:t>continued</a:t>
            </a:r>
            <a:r>
              <a:rPr lang="en-US" altLang="en-US" dirty="0"/>
              <a:t>)</a:t>
            </a:r>
          </a:p>
        </p:txBody>
      </p:sp>
      <p:sp>
        <p:nvSpPr>
          <p:cNvPr id="7174" name="TextBox 5"/>
          <p:cNvSpPr txBox="1">
            <a:spLocks noChangeArrowheads="1"/>
          </p:cNvSpPr>
          <p:nvPr/>
        </p:nvSpPr>
        <p:spPr bwMode="auto">
          <a:xfrm>
            <a:off x="1676400" y="4450632"/>
            <a:ext cx="57912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Figure16.3  The Windows 8.1 command-line interface</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72261" y="2621832"/>
            <a:ext cx="3799478" cy="1581912"/>
          </a:xfrm>
          <a:prstGeom prst="rect">
            <a:avLst/>
          </a:prstGeom>
        </p:spPr>
      </p:pic>
    </p:spTree>
    <p:extLst>
      <p:ext uri="{BB962C8B-B14F-4D97-AF65-F5344CB8AC3E}">
        <p14:creationId xmlns:p14="http://schemas.microsoft.com/office/powerpoint/2010/main" val="568022375"/>
      </p:ext>
    </p:extLst>
  </p:cSld>
  <p:clrMapOvr>
    <a:masterClrMapping/>
  </p:clrMapOvr>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Verdana"/>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7860</TotalTime>
  <Words>3918</Words>
  <Application>Microsoft Office PowerPoint</Application>
  <PresentationFormat>On-screen Show (4:3)</PresentationFormat>
  <Paragraphs>402</Paragraphs>
  <Slides>64</Slides>
  <Notes>38</Notes>
  <HiddenSlides>0</HiddenSlides>
  <MMClips>0</MMClips>
  <ScaleCrop>false</ScaleCrop>
  <HeadingPairs>
    <vt:vector size="4" baseType="variant">
      <vt:variant>
        <vt:lpstr>Theme</vt:lpstr>
      </vt:variant>
      <vt:variant>
        <vt:i4>1</vt:i4>
      </vt:variant>
      <vt:variant>
        <vt:lpstr>Slide Titles</vt:lpstr>
      </vt:variant>
      <vt:variant>
        <vt:i4>64</vt:i4>
      </vt:variant>
    </vt:vector>
  </HeadingPairs>
  <TitlesOfParts>
    <vt:vector size="65" baseType="lpstr">
      <vt:lpstr>1_Default Design</vt:lpstr>
      <vt:lpstr>Working with the  Command-Line Interface</vt:lpstr>
      <vt:lpstr>Overview</vt:lpstr>
      <vt:lpstr>Introduction</vt:lpstr>
      <vt:lpstr>Deciphering the Command-Line Interface</vt:lpstr>
      <vt:lpstr>Shells</vt:lpstr>
      <vt:lpstr>Accessing the Command-Line Interface in Windows</vt:lpstr>
      <vt:lpstr>Accessing the Command-Line Interface in Windows (continued)</vt:lpstr>
      <vt:lpstr>Accessing the Command-Line Interface in Windows (continued)</vt:lpstr>
      <vt:lpstr>Accessing the Command-Line Interface in Windows (continued)</vt:lpstr>
      <vt:lpstr>Accessing the Command-Line Interface in Windows (continued)</vt:lpstr>
      <vt:lpstr>Accessing the Command-Line Interface in Mac OS X and Linux</vt:lpstr>
      <vt:lpstr>Accessing the CLI in Mac OS X and Linux (continued)</vt:lpstr>
      <vt:lpstr>Accessing the CLI in Mac OS X and Linux (continued)</vt:lpstr>
      <vt:lpstr>The Command Prompt</vt:lpstr>
      <vt:lpstr>Closing the Terminal</vt:lpstr>
      <vt:lpstr>Filenames and File Formats</vt:lpstr>
      <vt:lpstr>Filenames and File Formats (continued)</vt:lpstr>
      <vt:lpstr>Drives and Folders</vt:lpstr>
      <vt:lpstr>Drives and Folders (continued)</vt:lpstr>
      <vt:lpstr>Drives and Folders (continued)</vt:lpstr>
      <vt:lpstr>Mastering Fundamental Commands</vt:lpstr>
      <vt:lpstr>Viewing Directory Contents:  dir and ls</vt:lpstr>
      <vt:lpstr>Switches for the dir command</vt:lpstr>
      <vt:lpstr>Changing Directory Focus:  The cd Command</vt:lpstr>
      <vt:lpstr>Changing Directory Focus:  The cd Command (continued)</vt:lpstr>
      <vt:lpstr>Moving Between Drives in Windows</vt:lpstr>
      <vt:lpstr>Moving Between Drives in Mac OS X and Linux</vt:lpstr>
      <vt:lpstr>Making Directories:  The md/mkdir Command</vt:lpstr>
      <vt:lpstr>Removing Directories:  The rd/rmdir Command</vt:lpstr>
      <vt:lpstr>Try This! Working with Directories</vt:lpstr>
      <vt:lpstr>Running a Program in Windows </vt:lpstr>
      <vt:lpstr>Running a Program in Windows (continued)</vt:lpstr>
      <vt:lpstr>Running a Program in Windows (continued)</vt:lpstr>
      <vt:lpstr>Running a Program in Mac OS X  and Linux</vt:lpstr>
      <vt:lpstr>Running a Program in Mac OS X  and Linux (continued)</vt:lpstr>
      <vt:lpstr>Running a Program in Mac OS X  and Linux (continued)</vt:lpstr>
      <vt:lpstr>Working with Files</vt:lpstr>
      <vt:lpstr>Deleting Files</vt:lpstr>
      <vt:lpstr>Copying and Moving Files</vt:lpstr>
      <vt:lpstr>Mike’s Five-Step copy/move Process</vt:lpstr>
      <vt:lpstr>Pruning and Grafting Folder Trees</vt:lpstr>
      <vt:lpstr>Pruning and Grafting Folder Trees (continued)</vt:lpstr>
      <vt:lpstr>cp and mv (again!)</vt:lpstr>
      <vt:lpstr>Assorted Windows Commands</vt:lpstr>
      <vt:lpstr>Assorted Windows Commands (continued)</vt:lpstr>
      <vt:lpstr>Assorted Windows Commands (continued)</vt:lpstr>
      <vt:lpstr>Assorted Windows Commands (continued)</vt:lpstr>
      <vt:lpstr>Assorted Windows Commands (continued)</vt:lpstr>
      <vt:lpstr>Assorted Windows Commands (continued)</vt:lpstr>
      <vt:lpstr>Using Special Keys in Windows</vt:lpstr>
      <vt:lpstr>The compact and cipher Commands</vt:lpstr>
      <vt:lpstr>The compact and cipher Commands (continued)</vt:lpstr>
      <vt:lpstr>The compact and cipher Commands (continued)</vt:lpstr>
      <vt:lpstr>The compact and cipher Commands (continued)</vt:lpstr>
      <vt:lpstr>The compact and cipher Commands (continued)</vt:lpstr>
      <vt:lpstr>The compact and cipher Commands (continued)</vt:lpstr>
      <vt:lpstr>The compact and cipher Commands (continued)</vt:lpstr>
      <vt:lpstr>PowerShell</vt:lpstr>
      <vt:lpstr>PowerShell (continued)</vt:lpstr>
      <vt:lpstr>Assorted Mac OS X and Linux Commands</vt:lpstr>
      <vt:lpstr>Assorted Mac OS X and Linux Commands (continued)</vt:lpstr>
      <vt:lpstr>Assorted Mac OS X and Linux Commands (continued)</vt:lpstr>
      <vt:lpstr>Assorted Mac OS X and Linux Commands (continued)</vt:lpstr>
      <vt:lpstr>Assorted Mac OS X and Linux Commands (continued)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Working with the  Command-Line Interface</dc:title>
  <dc:creator>McKenzie, Jody</dc:creator>
  <cp:lastModifiedBy>Pineda, Angelo</cp:lastModifiedBy>
  <cp:revision>223</cp:revision>
  <dcterms:modified xsi:type="dcterms:W3CDTF">2016-06-20T14:35:48Z</dcterms:modified>
</cp:coreProperties>
</file>