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69"/>
  </p:notesMasterIdLst>
  <p:sldIdLst>
    <p:sldId id="256" r:id="rId2"/>
    <p:sldId id="257" r:id="rId3"/>
    <p:sldId id="480" r:id="rId4"/>
    <p:sldId id="499" r:id="rId5"/>
    <p:sldId id="409" r:id="rId6"/>
    <p:sldId id="410" r:id="rId7"/>
    <p:sldId id="351" r:id="rId8"/>
    <p:sldId id="411" r:id="rId9"/>
    <p:sldId id="353" r:id="rId10"/>
    <p:sldId id="481" r:id="rId11"/>
    <p:sldId id="482" r:id="rId12"/>
    <p:sldId id="483" r:id="rId13"/>
    <p:sldId id="421" r:id="rId14"/>
    <p:sldId id="359" r:id="rId15"/>
    <p:sldId id="422" r:id="rId16"/>
    <p:sldId id="507" r:id="rId17"/>
    <p:sldId id="423" r:id="rId18"/>
    <p:sldId id="425" r:id="rId19"/>
    <p:sldId id="484" r:id="rId20"/>
    <p:sldId id="485" r:id="rId21"/>
    <p:sldId id="486" r:id="rId22"/>
    <p:sldId id="426" r:id="rId23"/>
    <p:sldId id="509" r:id="rId24"/>
    <p:sldId id="363" r:id="rId25"/>
    <p:sldId id="487" r:id="rId26"/>
    <p:sldId id="430" r:id="rId27"/>
    <p:sldId id="433" r:id="rId28"/>
    <p:sldId id="500" r:id="rId29"/>
    <p:sldId id="434" r:id="rId30"/>
    <p:sldId id="367" r:id="rId31"/>
    <p:sldId id="435" r:id="rId32"/>
    <p:sldId id="436" r:id="rId33"/>
    <p:sldId id="501" r:id="rId34"/>
    <p:sldId id="488" r:id="rId35"/>
    <p:sldId id="502" r:id="rId36"/>
    <p:sldId id="510" r:id="rId37"/>
    <p:sldId id="489" r:id="rId38"/>
    <p:sldId id="490" r:id="rId39"/>
    <p:sldId id="491" r:id="rId40"/>
    <p:sldId id="503" r:id="rId41"/>
    <p:sldId id="440" r:id="rId42"/>
    <p:sldId id="492" r:id="rId43"/>
    <p:sldId id="448" r:id="rId44"/>
    <p:sldId id="449" r:id="rId45"/>
    <p:sldId id="441" r:id="rId46"/>
    <p:sldId id="493" r:id="rId47"/>
    <p:sldId id="456" r:id="rId48"/>
    <p:sldId id="457" r:id="rId49"/>
    <p:sldId id="381" r:id="rId50"/>
    <p:sldId id="442" r:id="rId51"/>
    <p:sldId id="459" r:id="rId52"/>
    <p:sldId id="383" r:id="rId53"/>
    <p:sldId id="511" r:id="rId54"/>
    <p:sldId id="512" r:id="rId55"/>
    <p:sldId id="504" r:id="rId56"/>
    <p:sldId id="477" r:id="rId57"/>
    <p:sldId id="505" r:id="rId58"/>
    <p:sldId id="494" r:id="rId59"/>
    <p:sldId id="495" r:id="rId60"/>
    <p:sldId id="496" r:id="rId61"/>
    <p:sldId id="498" r:id="rId62"/>
    <p:sldId id="497" r:id="rId63"/>
    <p:sldId id="446" r:id="rId64"/>
    <p:sldId id="506" r:id="rId65"/>
    <p:sldId id="403" r:id="rId66"/>
    <p:sldId id="404" r:id="rId67"/>
    <p:sldId id="465" r:id="rId68"/>
  </p:sldIdLst>
  <p:sldSz cx="9144000" cy="6858000" type="screen4x3"/>
  <p:notesSz cx="6858000" cy="9144000"/>
  <p:defaultTextStyle>
    <a:defPPr>
      <a:defRPr lang="en-GB"/>
    </a:defPPr>
    <a:lvl1pPr algn="ctr" defTabSz="457200" rtl="0" fontAlgn="base">
      <a:lnSpc>
        <a:spcPct val="218000"/>
      </a:lnSpc>
      <a:spcBef>
        <a:spcPct val="0"/>
      </a:spcBef>
      <a:spcAft>
        <a:spcPct val="0"/>
      </a:spcAft>
      <a:buClr>
        <a:srgbClr val="000000"/>
      </a:buClr>
      <a:buSzPct val="100000"/>
      <a:buFont typeface="Comic Sans MS" pitchFamily="-1" charset="0"/>
      <a:defRPr b="1" kern="1200">
        <a:solidFill>
          <a:schemeClr val="bg1"/>
        </a:solidFill>
        <a:latin typeface="Comic Sans MS" pitchFamily="-1" charset="0"/>
        <a:ea typeface="MS Gothic" pitchFamily="49" charset="-128"/>
        <a:cs typeface="MS Gothic" pitchFamily="49" charset="-128"/>
      </a:defRPr>
    </a:lvl1pPr>
    <a:lvl2pPr marL="457200" algn="ctr" defTabSz="457200" rtl="0" fontAlgn="base">
      <a:lnSpc>
        <a:spcPct val="218000"/>
      </a:lnSpc>
      <a:spcBef>
        <a:spcPct val="0"/>
      </a:spcBef>
      <a:spcAft>
        <a:spcPct val="0"/>
      </a:spcAft>
      <a:buClr>
        <a:srgbClr val="000000"/>
      </a:buClr>
      <a:buSzPct val="100000"/>
      <a:buFont typeface="Comic Sans MS" pitchFamily="-1" charset="0"/>
      <a:defRPr b="1" kern="1200">
        <a:solidFill>
          <a:schemeClr val="bg1"/>
        </a:solidFill>
        <a:latin typeface="Comic Sans MS" pitchFamily="-1" charset="0"/>
        <a:ea typeface="MS Gothic" pitchFamily="49" charset="-128"/>
        <a:cs typeface="MS Gothic" pitchFamily="49" charset="-128"/>
      </a:defRPr>
    </a:lvl2pPr>
    <a:lvl3pPr marL="914400" algn="ctr" defTabSz="457200" rtl="0" fontAlgn="base">
      <a:lnSpc>
        <a:spcPct val="218000"/>
      </a:lnSpc>
      <a:spcBef>
        <a:spcPct val="0"/>
      </a:spcBef>
      <a:spcAft>
        <a:spcPct val="0"/>
      </a:spcAft>
      <a:buClr>
        <a:srgbClr val="000000"/>
      </a:buClr>
      <a:buSzPct val="100000"/>
      <a:buFont typeface="Comic Sans MS" pitchFamily="-1" charset="0"/>
      <a:defRPr b="1" kern="1200">
        <a:solidFill>
          <a:schemeClr val="bg1"/>
        </a:solidFill>
        <a:latin typeface="Comic Sans MS" pitchFamily="-1" charset="0"/>
        <a:ea typeface="MS Gothic" pitchFamily="49" charset="-128"/>
        <a:cs typeface="MS Gothic" pitchFamily="49" charset="-128"/>
      </a:defRPr>
    </a:lvl3pPr>
    <a:lvl4pPr marL="1371600" algn="ctr" defTabSz="457200" rtl="0" fontAlgn="base">
      <a:lnSpc>
        <a:spcPct val="218000"/>
      </a:lnSpc>
      <a:spcBef>
        <a:spcPct val="0"/>
      </a:spcBef>
      <a:spcAft>
        <a:spcPct val="0"/>
      </a:spcAft>
      <a:buClr>
        <a:srgbClr val="000000"/>
      </a:buClr>
      <a:buSzPct val="100000"/>
      <a:buFont typeface="Comic Sans MS" pitchFamily="-1" charset="0"/>
      <a:defRPr b="1" kern="1200">
        <a:solidFill>
          <a:schemeClr val="bg1"/>
        </a:solidFill>
        <a:latin typeface="Comic Sans MS" pitchFamily="-1" charset="0"/>
        <a:ea typeface="MS Gothic" pitchFamily="49" charset="-128"/>
        <a:cs typeface="MS Gothic" pitchFamily="49" charset="-128"/>
      </a:defRPr>
    </a:lvl4pPr>
    <a:lvl5pPr marL="1828800" algn="ctr" defTabSz="457200" rtl="0" fontAlgn="base">
      <a:lnSpc>
        <a:spcPct val="218000"/>
      </a:lnSpc>
      <a:spcBef>
        <a:spcPct val="0"/>
      </a:spcBef>
      <a:spcAft>
        <a:spcPct val="0"/>
      </a:spcAft>
      <a:buClr>
        <a:srgbClr val="000000"/>
      </a:buClr>
      <a:buSzPct val="100000"/>
      <a:buFont typeface="Comic Sans MS" pitchFamily="-1" charset="0"/>
      <a:defRPr b="1" kern="1200">
        <a:solidFill>
          <a:schemeClr val="bg1"/>
        </a:solidFill>
        <a:latin typeface="Comic Sans MS" pitchFamily="-1" charset="0"/>
        <a:ea typeface="MS Gothic" pitchFamily="49" charset="-128"/>
        <a:cs typeface="MS Gothic" pitchFamily="49" charset="-128"/>
      </a:defRPr>
    </a:lvl5pPr>
    <a:lvl6pPr marL="2286000" algn="l" defTabSz="457200" rtl="0" eaLnBrk="1" latinLnBrk="0" hangingPunct="1">
      <a:defRPr b="1" kern="1200">
        <a:solidFill>
          <a:schemeClr val="bg1"/>
        </a:solidFill>
        <a:latin typeface="Comic Sans MS" pitchFamily="-1" charset="0"/>
        <a:ea typeface="MS Gothic" pitchFamily="49" charset="-128"/>
        <a:cs typeface="MS Gothic" pitchFamily="49" charset="-128"/>
      </a:defRPr>
    </a:lvl6pPr>
    <a:lvl7pPr marL="2743200" algn="l" defTabSz="457200" rtl="0" eaLnBrk="1" latinLnBrk="0" hangingPunct="1">
      <a:defRPr b="1" kern="1200">
        <a:solidFill>
          <a:schemeClr val="bg1"/>
        </a:solidFill>
        <a:latin typeface="Comic Sans MS" pitchFamily="-1" charset="0"/>
        <a:ea typeface="MS Gothic" pitchFamily="49" charset="-128"/>
        <a:cs typeface="MS Gothic" pitchFamily="49" charset="-128"/>
      </a:defRPr>
    </a:lvl7pPr>
    <a:lvl8pPr marL="3200400" algn="l" defTabSz="457200" rtl="0" eaLnBrk="1" latinLnBrk="0" hangingPunct="1">
      <a:defRPr b="1" kern="1200">
        <a:solidFill>
          <a:schemeClr val="bg1"/>
        </a:solidFill>
        <a:latin typeface="Comic Sans MS" pitchFamily="-1" charset="0"/>
        <a:ea typeface="MS Gothic" pitchFamily="49" charset="-128"/>
        <a:cs typeface="MS Gothic" pitchFamily="49" charset="-128"/>
      </a:defRPr>
    </a:lvl8pPr>
    <a:lvl9pPr marL="3657600" algn="l" defTabSz="457200" rtl="0" eaLnBrk="1" latinLnBrk="0" hangingPunct="1">
      <a:defRPr b="1" kern="1200">
        <a:solidFill>
          <a:schemeClr val="bg1"/>
        </a:solidFill>
        <a:latin typeface="Comic Sans MS" pitchFamily="-1" charset="0"/>
        <a:ea typeface="MS Gothic" pitchFamily="49" charset="-128"/>
        <a:cs typeface="MS Gothic" pitchFamily="49" charset="-128"/>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006600"/>
    <a:srgbClr val="A50021"/>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8" autoAdjust="0"/>
    <p:restoredTop sz="89912" autoAdjust="0"/>
  </p:normalViewPr>
  <p:slideViewPr>
    <p:cSldViewPr>
      <p:cViewPr varScale="1">
        <p:scale>
          <a:sx n="66" d="100"/>
          <a:sy n="66" d="100"/>
        </p:scale>
        <p:origin x="-1500" y="-102"/>
      </p:cViewPr>
      <p:guideLst>
        <p:guide orient="horz" pos="2160"/>
        <p:guide pos="2880"/>
      </p:guideLst>
    </p:cSldViewPr>
  </p:slideViewPr>
  <p:outlineViewPr>
    <p:cViewPr varScale="1">
      <p:scale>
        <a:sx n="33" d="100"/>
        <a:sy n="33" d="100"/>
      </p:scale>
      <p:origin x="0" y="32802"/>
    </p:cViewPr>
  </p:outlineViewPr>
  <p:notesTextViewPr>
    <p:cViewPr>
      <p:scale>
        <a:sx n="100" d="100"/>
        <a:sy n="100" d="100"/>
      </p:scale>
      <p:origin x="0" y="0"/>
    </p:cViewPr>
  </p:notesTextViewPr>
  <p:sorterViewPr>
    <p:cViewPr>
      <p:scale>
        <a:sx n="150" d="100"/>
        <a:sy n="150" d="100"/>
      </p:scale>
      <p:origin x="0" y="26382"/>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6194"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p:spPr>
        <p:txBody>
          <a:bodyPr wrap="none" anchor="ctr">
            <a:prstTxWarp prst="textNoShape">
              <a:avLst/>
            </a:prstTxWarp>
          </a:bodyPr>
          <a:lstStyle/>
          <a:p>
            <a:endParaRPr lang="en-US" dirty="0"/>
          </a:p>
        </p:txBody>
      </p:sp>
      <p:sp>
        <p:nvSpPr>
          <p:cNvPr id="136195"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136196"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136197"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136198" name="AutoShape 5"/>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143367" name="Text Box 6"/>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b="1">
                <a:solidFill>
                  <a:schemeClr val="bg1"/>
                </a:solidFill>
                <a:latin typeface="Comic Sans MS" pitchFamily="66" charset="0"/>
                <a:ea typeface="MS Gothic" pitchFamily="49" charset="-128"/>
              </a:defRPr>
            </a:lvl1pPr>
            <a:lvl2pPr marL="742950" indent="-285750" eaLnBrk="0" hangingPunct="0">
              <a:defRPr b="1">
                <a:solidFill>
                  <a:schemeClr val="bg1"/>
                </a:solidFill>
                <a:latin typeface="Comic Sans MS" pitchFamily="66" charset="0"/>
                <a:ea typeface="MS Gothic" pitchFamily="49" charset="-128"/>
              </a:defRPr>
            </a:lvl2pPr>
            <a:lvl3pPr marL="1143000" indent="-228600" eaLnBrk="0" hangingPunct="0">
              <a:defRPr b="1">
                <a:solidFill>
                  <a:schemeClr val="bg1"/>
                </a:solidFill>
                <a:latin typeface="Comic Sans MS" pitchFamily="66" charset="0"/>
                <a:ea typeface="MS Gothic" pitchFamily="49" charset="-128"/>
              </a:defRPr>
            </a:lvl3pPr>
            <a:lvl4pPr marL="1600200" indent="-228600" eaLnBrk="0" hangingPunct="0">
              <a:defRPr b="1">
                <a:solidFill>
                  <a:schemeClr val="bg1"/>
                </a:solidFill>
                <a:latin typeface="Comic Sans MS" pitchFamily="66" charset="0"/>
                <a:ea typeface="MS Gothic" pitchFamily="49" charset="-128"/>
              </a:defRPr>
            </a:lvl4pPr>
            <a:lvl5pPr marL="2057400" indent="-228600" eaLnBrk="0" hangingPunct="0">
              <a:defRPr b="1">
                <a:solidFill>
                  <a:schemeClr val="bg1"/>
                </a:solidFill>
                <a:latin typeface="Comic Sans MS"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9pPr>
          </a:lstStyle>
          <a:p>
            <a:pPr eaLnBrk="1" hangingPunct="1">
              <a:buFont typeface="Comic Sans MS" pitchFamily="66" charset="0"/>
              <a:buNone/>
              <a:defRPr/>
            </a:pPr>
            <a:endParaRPr lang="en-US" dirty="0">
              <a:cs typeface="+mn-cs"/>
            </a:endParaRPr>
          </a:p>
        </p:txBody>
      </p:sp>
      <p:sp>
        <p:nvSpPr>
          <p:cNvPr id="143368" name="Text Box 7"/>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b="1">
                <a:solidFill>
                  <a:schemeClr val="bg1"/>
                </a:solidFill>
                <a:latin typeface="Comic Sans MS" pitchFamily="66" charset="0"/>
                <a:ea typeface="MS Gothic" pitchFamily="49" charset="-128"/>
              </a:defRPr>
            </a:lvl1pPr>
            <a:lvl2pPr marL="742950" indent="-285750" eaLnBrk="0" hangingPunct="0">
              <a:defRPr b="1">
                <a:solidFill>
                  <a:schemeClr val="bg1"/>
                </a:solidFill>
                <a:latin typeface="Comic Sans MS" pitchFamily="66" charset="0"/>
                <a:ea typeface="MS Gothic" pitchFamily="49" charset="-128"/>
              </a:defRPr>
            </a:lvl2pPr>
            <a:lvl3pPr marL="1143000" indent="-228600" eaLnBrk="0" hangingPunct="0">
              <a:defRPr b="1">
                <a:solidFill>
                  <a:schemeClr val="bg1"/>
                </a:solidFill>
                <a:latin typeface="Comic Sans MS" pitchFamily="66" charset="0"/>
                <a:ea typeface="MS Gothic" pitchFamily="49" charset="-128"/>
              </a:defRPr>
            </a:lvl3pPr>
            <a:lvl4pPr marL="1600200" indent="-228600" eaLnBrk="0" hangingPunct="0">
              <a:defRPr b="1">
                <a:solidFill>
                  <a:schemeClr val="bg1"/>
                </a:solidFill>
                <a:latin typeface="Comic Sans MS" pitchFamily="66" charset="0"/>
                <a:ea typeface="MS Gothic" pitchFamily="49" charset="-128"/>
              </a:defRPr>
            </a:lvl4pPr>
            <a:lvl5pPr marL="2057400" indent="-228600" eaLnBrk="0" hangingPunct="0">
              <a:defRPr b="1">
                <a:solidFill>
                  <a:schemeClr val="bg1"/>
                </a:solidFill>
                <a:latin typeface="Comic Sans MS"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9pPr>
          </a:lstStyle>
          <a:p>
            <a:pPr eaLnBrk="1" hangingPunct="1">
              <a:buFont typeface="Comic Sans MS" pitchFamily="66" charset="0"/>
              <a:buNone/>
              <a:defRPr/>
            </a:pPr>
            <a:endParaRPr lang="en-US" dirty="0">
              <a:cs typeface="+mn-cs"/>
            </a:endParaRPr>
          </a:p>
        </p:txBody>
      </p:sp>
      <p:sp>
        <p:nvSpPr>
          <p:cNvPr id="136201" name="Rectangle 8"/>
          <p:cNvSpPr>
            <a:spLocks noGrp="1" noRot="1" noChangeAspect="1" noChangeArrowheads="1"/>
          </p:cNvSpPr>
          <p:nvPr>
            <p:ph type="sldImg"/>
          </p:nvPr>
        </p:nvSpPr>
        <p:spPr bwMode="auto">
          <a:xfrm>
            <a:off x="1143000" y="685800"/>
            <a:ext cx="4564063" cy="3427413"/>
          </a:xfrm>
          <a:prstGeom prst="rect">
            <a:avLst/>
          </a:prstGeom>
          <a:noFill/>
          <a:ln w="9360">
            <a:solidFill>
              <a:srgbClr val="000000"/>
            </a:solidFill>
            <a:miter lim="800000"/>
            <a:headEnd/>
            <a:tailEnd/>
          </a:ln>
        </p:spPr>
      </p:sp>
      <p:sp>
        <p:nvSpPr>
          <p:cNvPr id="2" name="Rectangle 9"/>
          <p:cNvSpPr>
            <a:spLocks noGrp="1" noChangeArrowheads="1"/>
          </p:cNvSpPr>
          <p:nvPr>
            <p:ph type="body"/>
          </p:nvPr>
        </p:nvSpPr>
        <p:spPr bwMode="auto">
          <a:xfrm>
            <a:off x="685800" y="4343400"/>
            <a:ext cx="547846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143371" name="Text Box 10"/>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b="1">
                <a:solidFill>
                  <a:schemeClr val="bg1"/>
                </a:solidFill>
                <a:latin typeface="Comic Sans MS" pitchFamily="66" charset="0"/>
                <a:ea typeface="MS Gothic" pitchFamily="49" charset="-128"/>
              </a:defRPr>
            </a:lvl1pPr>
            <a:lvl2pPr marL="742950" indent="-285750" eaLnBrk="0" hangingPunct="0">
              <a:defRPr b="1">
                <a:solidFill>
                  <a:schemeClr val="bg1"/>
                </a:solidFill>
                <a:latin typeface="Comic Sans MS" pitchFamily="66" charset="0"/>
                <a:ea typeface="MS Gothic" pitchFamily="49" charset="-128"/>
              </a:defRPr>
            </a:lvl2pPr>
            <a:lvl3pPr marL="1143000" indent="-228600" eaLnBrk="0" hangingPunct="0">
              <a:defRPr b="1">
                <a:solidFill>
                  <a:schemeClr val="bg1"/>
                </a:solidFill>
                <a:latin typeface="Comic Sans MS" pitchFamily="66" charset="0"/>
                <a:ea typeface="MS Gothic" pitchFamily="49" charset="-128"/>
              </a:defRPr>
            </a:lvl3pPr>
            <a:lvl4pPr marL="1600200" indent="-228600" eaLnBrk="0" hangingPunct="0">
              <a:defRPr b="1">
                <a:solidFill>
                  <a:schemeClr val="bg1"/>
                </a:solidFill>
                <a:latin typeface="Comic Sans MS" pitchFamily="66" charset="0"/>
                <a:ea typeface="MS Gothic" pitchFamily="49" charset="-128"/>
              </a:defRPr>
            </a:lvl4pPr>
            <a:lvl5pPr marL="2057400" indent="-228600" eaLnBrk="0" hangingPunct="0">
              <a:defRPr b="1">
                <a:solidFill>
                  <a:schemeClr val="bg1"/>
                </a:solidFill>
                <a:latin typeface="Comic Sans MS" pitchFamily="66" charset="0"/>
                <a:ea typeface="MS Gothic" pitchFamily="49" charset="-128"/>
              </a:defRPr>
            </a:lvl5pPr>
            <a:lvl6pPr marL="25146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6pPr>
            <a:lvl7pPr marL="29718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7pPr>
            <a:lvl8pPr marL="34290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8pPr>
            <a:lvl9pPr marL="3886200" indent="-228600" algn="ctr" defTabSz="457200" eaLnBrk="0" fontAlgn="base" hangingPunct="0">
              <a:lnSpc>
                <a:spcPct val="218000"/>
              </a:lnSpc>
              <a:spcBef>
                <a:spcPct val="0"/>
              </a:spcBef>
              <a:spcAft>
                <a:spcPct val="0"/>
              </a:spcAft>
              <a:buClr>
                <a:srgbClr val="000000"/>
              </a:buClr>
              <a:buSzPct val="100000"/>
              <a:buFont typeface="Comic Sans MS" pitchFamily="66" charset="0"/>
              <a:defRPr b="1">
                <a:solidFill>
                  <a:schemeClr val="bg1"/>
                </a:solidFill>
                <a:latin typeface="Comic Sans MS" pitchFamily="66" charset="0"/>
                <a:ea typeface="MS Gothic" pitchFamily="49" charset="-128"/>
              </a:defRPr>
            </a:lvl9pPr>
          </a:lstStyle>
          <a:p>
            <a:pPr eaLnBrk="1" hangingPunct="1">
              <a:buFont typeface="Comic Sans MS" pitchFamily="66" charset="0"/>
              <a:buNone/>
              <a:defRPr/>
            </a:pPr>
            <a:endParaRPr lang="en-US" dirty="0">
              <a:cs typeface="+mn-cs"/>
            </a:endParaRPr>
          </a:p>
        </p:txBody>
      </p:sp>
      <p:sp>
        <p:nvSpPr>
          <p:cNvPr id="2059" name="Rectangle 11"/>
          <p:cNvSpPr>
            <a:spLocks noGrp="1" noChangeArrowheads="1"/>
          </p:cNvSpPr>
          <p:nvPr>
            <p:ph type="sldNum"/>
          </p:nvPr>
        </p:nvSpPr>
        <p:spPr bwMode="auto">
          <a:xfrm>
            <a:off x="3884613" y="8685213"/>
            <a:ext cx="2963862" cy="44926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Arial" pitchFamily="-1" charset="0"/>
              </a:defRPr>
            </a:lvl1pPr>
          </a:lstStyle>
          <a:p>
            <a:fld id="{3078C1A9-E2BA-4042-B8FA-7E1C122CE776}" type="slidenum">
              <a:rPr lang="en-GB"/>
              <a:pPr/>
              <a:t>‹#›</a:t>
            </a:fld>
            <a:endParaRPr lang="en-GB" dirty="0"/>
          </a:p>
        </p:txBody>
      </p:sp>
    </p:spTree>
    <p:extLst>
      <p:ext uri="{BB962C8B-B14F-4D97-AF65-F5344CB8AC3E}">
        <p14:creationId xmlns:p14="http://schemas.microsoft.com/office/powerpoint/2010/main" val="228561558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2pPr>
    <a:lvl3pPr marL="11430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3pPr>
    <a:lvl4pPr marL="16002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4pPr>
    <a:lvl5pPr marL="20574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218" name="Rectangle 11"/>
          <p:cNvSpPr>
            <a:spLocks noGrp="1" noChangeArrowheads="1"/>
          </p:cNvSpPr>
          <p:nvPr>
            <p:ph type="sldNum" sz="quarter"/>
          </p:nvPr>
        </p:nvSpPr>
        <p:spPr>
          <a:noFill/>
        </p:spPr>
        <p:txBody>
          <a:bodyPr/>
          <a:lstStyle/>
          <a:p>
            <a:fld id="{5D3DD6F1-B385-E74C-9F69-B80B7E001E6B}" type="slidenum">
              <a:rPr lang="en-GB"/>
              <a:pPr/>
              <a:t>1</a:t>
            </a:fld>
            <a:endParaRPr lang="en-GB" dirty="0"/>
          </a:p>
        </p:txBody>
      </p:sp>
      <p:sp>
        <p:nvSpPr>
          <p:cNvPr id="137219"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E4BAE4C6-EFDA-4747-B5F2-1686C74F30E7}" type="slidenum">
              <a:rPr lang="en-GB" sz="1200">
                <a:solidFill>
                  <a:srgbClr val="000000"/>
                </a:solidFill>
                <a:latin typeface="Arial" pitchFamily="-1" charset="0"/>
              </a:rPr>
              <a:pPr algn="r">
                <a:lnSpc>
                  <a:spcPct val="100000"/>
                </a:lnSpc>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1</a:t>
            </a:fld>
            <a:endParaRPr lang="en-GB" sz="1200" dirty="0">
              <a:solidFill>
                <a:srgbClr val="000000"/>
              </a:solidFill>
              <a:latin typeface="Arial" pitchFamily="-1" charset="0"/>
            </a:endParaRPr>
          </a:p>
        </p:txBody>
      </p:sp>
      <p:sp>
        <p:nvSpPr>
          <p:cNvPr id="137220"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37221" name="Rectangle 3"/>
          <p:cNvSpPr>
            <a:spLocks noGrp="1" noChangeArrowheads="1"/>
          </p:cNvSpPr>
          <p:nvPr>
            <p:ph type="body"/>
          </p:nvPr>
        </p:nvSpPr>
        <p:spPr>
          <a:xfrm>
            <a:off x="685800" y="4343400"/>
            <a:ext cx="5480050"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8242" name="Rectangle 11"/>
          <p:cNvSpPr>
            <a:spLocks noGrp="1" noChangeArrowheads="1"/>
          </p:cNvSpPr>
          <p:nvPr>
            <p:ph type="sldNum" sz="quarter"/>
          </p:nvPr>
        </p:nvSpPr>
        <p:spPr>
          <a:noFill/>
        </p:spPr>
        <p:txBody>
          <a:bodyPr/>
          <a:lstStyle/>
          <a:p>
            <a:fld id="{778695FF-D13D-D14D-A752-FAEC42756E15}" type="slidenum">
              <a:rPr lang="en-GB"/>
              <a:pPr/>
              <a:t>2</a:t>
            </a:fld>
            <a:endParaRPr lang="en-GB" dirty="0"/>
          </a:p>
        </p:txBody>
      </p:sp>
      <p:sp>
        <p:nvSpPr>
          <p:cNvPr id="13824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8EF79448-A826-744D-9F59-9202E92D17EE}" type="slidenum">
              <a:rPr lang="en-GB" sz="1200">
                <a:solidFill>
                  <a:srgbClr val="000000"/>
                </a:solidFill>
                <a:latin typeface="Arial" pitchFamily="-1" charset="0"/>
              </a:rPr>
              <a:pPr algn="r">
                <a:lnSpc>
                  <a:spcPct val="100000"/>
                </a:lnSpc>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2</a:t>
            </a:fld>
            <a:endParaRPr lang="en-GB" sz="1200" dirty="0">
              <a:solidFill>
                <a:srgbClr val="000000"/>
              </a:solidFill>
              <a:latin typeface="Arial" pitchFamily="-1" charset="0"/>
            </a:endParaRPr>
          </a:p>
        </p:txBody>
      </p:sp>
      <p:sp>
        <p:nvSpPr>
          <p:cNvPr id="138244" name="Text Box 2"/>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38245" name="Rectangle 3"/>
          <p:cNvSpPr>
            <a:spLocks noGrp="1" noChangeArrowheads="1"/>
          </p:cNvSpPr>
          <p:nvPr>
            <p:ph type="body"/>
          </p:nvPr>
        </p:nvSpPr>
        <p:spPr>
          <a:xfrm>
            <a:off x="685800" y="4343400"/>
            <a:ext cx="5486400" cy="274638"/>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67237" cy="3427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3078C1A9-E2BA-4042-B8FA-7E1C122CE776}" type="slidenum">
              <a:rPr lang="en-GB" smtClean="0"/>
              <a:pPr/>
              <a:t>6</a:t>
            </a:fld>
            <a:endParaRPr lang="en-GB" dirty="0"/>
          </a:p>
        </p:txBody>
      </p:sp>
    </p:spTree>
    <p:extLst>
      <p:ext uri="{BB962C8B-B14F-4D97-AF65-F5344CB8AC3E}">
        <p14:creationId xmlns:p14="http://schemas.microsoft.com/office/powerpoint/2010/main" val="2154376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67237" cy="3427413"/>
          </a:xfrm>
        </p:spPr>
      </p:sp>
      <p:sp>
        <p:nvSpPr>
          <p:cNvPr id="3" name="Notes Placeholder 2"/>
          <p:cNvSpPr>
            <a:spLocks noGrp="1"/>
          </p:cNvSpPr>
          <p:nvPr>
            <p:ph type="body" idx="1"/>
          </p:nvPr>
        </p:nvSpPr>
        <p:spPr/>
        <p:txBody>
          <a:bodyPr/>
          <a:lstStyle/>
          <a:p>
            <a:r>
              <a:rPr lang="en-US" dirty="0"/>
              <a:t>Windows 8/8.1 offers two interfaces for Windows Update: one for Control Panel and one in the PC settings app. In Windows 10, the Control Panel Windows Update applet is gone and the only Windows Update interface is in the Settings app under Update and Security.</a:t>
            </a:r>
          </a:p>
          <a:p>
            <a:endParaRPr lang="en-US" dirty="0"/>
          </a:p>
          <a:p>
            <a:r>
              <a:rPr lang="en-US" dirty="0"/>
              <a:t>All Windows 10 updates download and install automatically by default; you cannot selectively choose individual updates to download.</a:t>
            </a:r>
          </a:p>
        </p:txBody>
      </p:sp>
      <p:sp>
        <p:nvSpPr>
          <p:cNvPr id="4" name="Slide Number Placeholder 3"/>
          <p:cNvSpPr>
            <a:spLocks noGrp="1"/>
          </p:cNvSpPr>
          <p:nvPr>
            <p:ph type="sldNum" idx="10"/>
          </p:nvPr>
        </p:nvSpPr>
        <p:spPr/>
        <p:txBody>
          <a:bodyPr/>
          <a:lstStyle/>
          <a:p>
            <a:fld id="{3078C1A9-E2BA-4042-B8FA-7E1C122CE776}" type="slidenum">
              <a:rPr lang="en-GB" smtClean="0"/>
              <a:pPr/>
              <a:t>8</a:t>
            </a:fld>
            <a:endParaRPr lang="en-GB" dirty="0"/>
          </a:p>
        </p:txBody>
      </p:sp>
    </p:spTree>
    <p:extLst>
      <p:ext uri="{BB962C8B-B14F-4D97-AF65-F5344CB8AC3E}">
        <p14:creationId xmlns:p14="http://schemas.microsoft.com/office/powerpoint/2010/main" val="682145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
        <p:nvSpPr>
          <p:cNvPr id="14" name="Rectangle 4"/>
          <p:cNvSpPr>
            <a:spLocks noChangeArrowheads="1"/>
          </p:cNvSpPr>
          <p:nvPr/>
        </p:nvSpPr>
        <p:spPr bwMode="auto">
          <a:xfrm>
            <a:off x="0" y="6553189"/>
            <a:ext cx="9144000" cy="304800"/>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6" name="Text Box 5"/>
          <p:cNvSpPr txBox="1">
            <a:spLocks noChangeArrowheads="1"/>
          </p:cNvSpPr>
          <p:nvPr userDrawn="1"/>
        </p:nvSpPr>
        <p:spPr bwMode="auto">
          <a:xfrm>
            <a:off x="228600" y="6583363"/>
            <a:ext cx="8001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algn="l" eaLnBrk="1" hangingPunct="1">
              <a:lnSpc>
                <a:spcPct val="100000"/>
              </a:lnSpc>
              <a:spcBef>
                <a:spcPts val="750"/>
              </a:spcBef>
              <a:buClr>
                <a:srgbClr val="FFFFFF"/>
              </a:buClr>
              <a:buFont typeface="Arial" pitchFamily="34" charset="0"/>
              <a:buNone/>
              <a:defRPr/>
            </a:pPr>
            <a:r>
              <a:rPr lang="en-GB" sz="1200" b="0" dirty="0">
                <a:solidFill>
                  <a:srgbClr val="FFFFFF"/>
                </a:solidFill>
                <a:latin typeface="Calibri" panose="020F0502020204030204" pitchFamily="34" charset="0"/>
              </a:rPr>
              <a:t>Copyright © 2016 by McGraw-Hill Education. All rights reserved.</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pPr>
              <a:lnSpc>
                <a:spcPct val="100000"/>
              </a:lnSpc>
            </a:pPr>
            <a:r>
              <a:rPr lang="en-US" dirty="0"/>
              <a:t>Maintaining and Optimizing Operating Systems</a:t>
            </a:r>
          </a:p>
        </p:txBody>
      </p:sp>
      <p:sp>
        <p:nvSpPr>
          <p:cNvPr id="8" name="Subtitle 7"/>
          <p:cNvSpPr>
            <a:spLocks noGrp="1"/>
          </p:cNvSpPr>
          <p:nvPr>
            <p:ph type="subTitle" idx="1"/>
          </p:nvPr>
        </p:nvSpPr>
        <p:spPr>
          <a:xfrm>
            <a:off x="1371600" y="2508504"/>
            <a:ext cx="6400800" cy="539496"/>
          </a:xfrm>
        </p:spPr>
        <p:txBody>
          <a:bodyPr/>
          <a:lstStyle/>
          <a:p>
            <a:r>
              <a:rPr lang="en-US" dirty="0"/>
              <a:t>Chapter 15</a:t>
            </a: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00191" y="3352800"/>
            <a:ext cx="4343618" cy="274320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Patch Management in Mac OS X </a:t>
            </a:r>
            <a:r>
              <a:rPr lang="en-US" dirty="0" smtClean="0"/>
              <a:t/>
            </a:r>
            <a:br>
              <a:rPr lang="en-US" dirty="0" smtClean="0"/>
            </a:br>
            <a:r>
              <a:rPr lang="en-US" dirty="0" smtClean="0"/>
              <a:t>and </a:t>
            </a:r>
            <a:r>
              <a:rPr lang="en-US" dirty="0"/>
              <a:t>Linux</a:t>
            </a:r>
          </a:p>
        </p:txBody>
      </p:sp>
      <p:sp>
        <p:nvSpPr>
          <p:cNvPr id="4" name="Content Placeholder 3"/>
          <p:cNvSpPr>
            <a:spLocks noGrp="1"/>
          </p:cNvSpPr>
          <p:nvPr>
            <p:ph idx="1"/>
          </p:nvPr>
        </p:nvSpPr>
        <p:spPr/>
        <p:txBody>
          <a:bodyPr/>
          <a:lstStyle/>
          <a:p>
            <a:r>
              <a:rPr lang="en-US" dirty="0"/>
              <a:t>Both Mac OS X and Linux automatically alert you when software needs updating.</a:t>
            </a:r>
          </a:p>
          <a:p>
            <a:r>
              <a:rPr lang="en-US" dirty="0"/>
              <a:t>With Mac OS X, you can access updates through the App Store pane in System Preferences.</a:t>
            </a:r>
          </a:p>
          <a:p>
            <a:r>
              <a:rPr lang="en-US" dirty="0"/>
              <a:t>Linux distributions have an updating tool like the Software Updater in Ubuntu.</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Patch Management in Mac OS X </a:t>
            </a:r>
            <a:r>
              <a:rPr lang="en-US" dirty="0" smtClean="0"/>
              <a:t/>
            </a:r>
            <a:br>
              <a:rPr lang="en-US" dirty="0" smtClean="0"/>
            </a:br>
            <a:r>
              <a:rPr lang="en-US" dirty="0" smtClean="0"/>
              <a:t>and </a:t>
            </a:r>
            <a:r>
              <a:rPr lang="en-US" dirty="0"/>
              <a:t>Linux (</a:t>
            </a:r>
            <a:r>
              <a:rPr lang="en-US" i="1" dirty="0"/>
              <a:t>continued</a:t>
            </a:r>
            <a:r>
              <a:rPr lang="en-US" dirty="0"/>
              <a:t>)</a:t>
            </a:r>
          </a:p>
        </p:txBody>
      </p:sp>
      <p:sp>
        <p:nvSpPr>
          <p:cNvPr id="7" name="TextBox 6"/>
          <p:cNvSpPr txBox="1"/>
          <p:nvPr/>
        </p:nvSpPr>
        <p:spPr>
          <a:xfrm>
            <a:off x="2247900" y="4953000"/>
            <a:ext cx="4648200" cy="369332"/>
          </a:xfrm>
          <a:prstGeom prst="rect">
            <a:avLst/>
          </a:prstGeom>
          <a:noFill/>
        </p:spPr>
        <p:txBody>
          <a:bodyPr wrap="square" rtlCol="0">
            <a:spAutoFit/>
          </a:bodyPr>
          <a:lstStyle/>
          <a:p>
            <a:pPr>
              <a:lnSpc>
                <a:spcPct val="100000"/>
              </a:lnSpc>
            </a:pPr>
            <a:r>
              <a:rPr lang="en-US" b="0" dirty="0">
                <a:solidFill>
                  <a:schemeClr val="tx1"/>
                </a:solidFill>
                <a:latin typeface="Arial"/>
                <a:cs typeface="Arial"/>
              </a:rPr>
              <a:t>Figure 15.4  App Store update options</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92096" y="1965960"/>
            <a:ext cx="4559808" cy="292608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Patch Management in Mac OS X </a:t>
            </a:r>
            <a:r>
              <a:rPr lang="en-US" dirty="0" smtClean="0"/>
              <a:t/>
            </a:r>
            <a:br>
              <a:rPr lang="en-US" dirty="0" smtClean="0"/>
            </a:br>
            <a:r>
              <a:rPr lang="en-US" dirty="0" smtClean="0"/>
              <a:t>and </a:t>
            </a:r>
            <a:r>
              <a:rPr lang="en-US" dirty="0"/>
              <a:t>Linux (</a:t>
            </a:r>
            <a:r>
              <a:rPr lang="en-US" i="1" dirty="0"/>
              <a:t>continued</a:t>
            </a:r>
            <a:r>
              <a:rPr lang="en-US" dirty="0"/>
              <a:t>)</a:t>
            </a:r>
          </a:p>
        </p:txBody>
      </p:sp>
      <p:sp>
        <p:nvSpPr>
          <p:cNvPr id="4" name="TextBox 3"/>
          <p:cNvSpPr txBox="1"/>
          <p:nvPr/>
        </p:nvSpPr>
        <p:spPr>
          <a:xfrm>
            <a:off x="2100811" y="5029200"/>
            <a:ext cx="4942379" cy="369332"/>
          </a:xfrm>
          <a:prstGeom prst="rect">
            <a:avLst/>
          </a:prstGeom>
          <a:noFill/>
        </p:spPr>
        <p:txBody>
          <a:bodyPr wrap="none" rtlCol="0">
            <a:spAutoFit/>
          </a:bodyPr>
          <a:lstStyle/>
          <a:p>
            <a:pPr>
              <a:lnSpc>
                <a:spcPct val="100000"/>
              </a:lnSpc>
            </a:pPr>
            <a:r>
              <a:rPr lang="en-US" b="0" dirty="0">
                <a:solidFill>
                  <a:schemeClr val="tx1"/>
                </a:solidFill>
                <a:latin typeface="Arial"/>
                <a:cs typeface="Arial"/>
              </a:rPr>
              <a:t>Figure 15.5  Software Updater in Ubuntu Linux</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13304" y="1828800"/>
            <a:ext cx="3517392" cy="32004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Managing Temporary Files in Windows</a:t>
            </a:r>
          </a:p>
        </p:txBody>
      </p:sp>
      <p:sp>
        <p:nvSpPr>
          <p:cNvPr id="25603" name="Content Placeholder 2"/>
          <p:cNvSpPr>
            <a:spLocks noGrp="1"/>
          </p:cNvSpPr>
          <p:nvPr>
            <p:ph idx="1"/>
          </p:nvPr>
        </p:nvSpPr>
        <p:spPr/>
        <p:txBody>
          <a:bodyPr/>
          <a:lstStyle/>
          <a:p>
            <a:r>
              <a:rPr lang="en-US" dirty="0"/>
              <a:t>The </a:t>
            </a:r>
            <a:r>
              <a:rPr lang="en-US" dirty="0">
                <a:solidFill>
                  <a:srgbClr val="C00000"/>
                </a:solidFill>
              </a:rPr>
              <a:t>Disk Cleanup </a:t>
            </a:r>
            <a:r>
              <a:rPr lang="en-US" dirty="0"/>
              <a:t>utility should be run regularly to clean out junk files.</a:t>
            </a:r>
          </a:p>
          <a:p>
            <a:pPr lvl="1"/>
            <a:r>
              <a:rPr lang="en-US" dirty="0"/>
              <a:t>Disk Cleanup tells you how much space it can free up. </a:t>
            </a:r>
          </a:p>
          <a:p>
            <a:pPr lvl="1"/>
            <a:r>
              <a:rPr lang="en-US" dirty="0"/>
              <a:t>You can choose to compress old files.</a:t>
            </a:r>
          </a:p>
          <a:p>
            <a:pPr lvl="1"/>
            <a:r>
              <a:rPr lang="en-US" dirty="0"/>
              <a:t>Deleting Temporary Internet Files frees up space.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dirty="0">
                <a:cs typeface="MS Gothic" pitchFamily="49" charset="-128"/>
              </a:rPr>
              <a:t>Managing Temporary Files in Windows </a:t>
            </a:r>
            <a:r>
              <a:rPr lang="en-US" dirty="0"/>
              <a:t>(</a:t>
            </a:r>
            <a:r>
              <a:rPr lang="en-US" i="1" dirty="0"/>
              <a:t>continued</a:t>
            </a:r>
            <a:r>
              <a:rPr lang="en-US" dirty="0"/>
              <a:t>)</a:t>
            </a:r>
            <a:endParaRPr lang="en-US" i="1" dirty="0">
              <a:cs typeface="MS Gothic" pitchFamily="49" charset="-128"/>
            </a:endParaRPr>
          </a:p>
        </p:txBody>
      </p:sp>
      <p:sp>
        <p:nvSpPr>
          <p:cNvPr id="26627" name="TextBox 4"/>
          <p:cNvSpPr txBox="1">
            <a:spLocks noChangeArrowheads="1"/>
          </p:cNvSpPr>
          <p:nvPr/>
        </p:nvSpPr>
        <p:spPr bwMode="auto">
          <a:xfrm>
            <a:off x="2587022" y="5105400"/>
            <a:ext cx="3969957"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15.6  Disk Cleanup dialog box</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8896" y="1950720"/>
            <a:ext cx="2426208" cy="29565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dirty="0"/>
              <a:t>Registry Maintenance</a:t>
            </a:r>
          </a:p>
        </p:txBody>
      </p:sp>
      <p:sp>
        <p:nvSpPr>
          <p:cNvPr id="27651" name="Content Placeholder 2"/>
          <p:cNvSpPr>
            <a:spLocks noGrp="1"/>
          </p:cNvSpPr>
          <p:nvPr>
            <p:ph idx="1"/>
          </p:nvPr>
        </p:nvSpPr>
        <p:spPr/>
        <p:txBody>
          <a:bodyPr/>
          <a:lstStyle/>
          <a:p>
            <a:r>
              <a:rPr lang="en-US" dirty="0"/>
              <a:t>The Registry can get clogged with entries that are no longer valid. </a:t>
            </a:r>
          </a:p>
          <a:p>
            <a:pPr lvl="1"/>
            <a:r>
              <a:rPr lang="en-US" dirty="0"/>
              <a:t>This can slow down your system and requires periodic cleaning.</a:t>
            </a:r>
          </a:p>
          <a:p>
            <a:r>
              <a:rPr lang="en-US" dirty="0"/>
              <a:t>Windows does not have a built-in utility to clean the Registry—you must use a third-party utility.</a:t>
            </a:r>
          </a:p>
          <a:p>
            <a:pPr lvl="1"/>
            <a:r>
              <a:rPr lang="en-US" dirty="0"/>
              <a:t>Several good utilities exist to clean the Registry and system—for example, CCleaner by Piriform, a freeware utility.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Registry Maintenance (</a:t>
            </a:r>
            <a:r>
              <a:rPr lang="en-US" i="1" dirty="0"/>
              <a:t>continued</a:t>
            </a:r>
            <a:r>
              <a:rPr lang="en-US" dirty="0"/>
              <a:t>)</a:t>
            </a:r>
          </a:p>
        </p:txBody>
      </p:sp>
      <p:sp>
        <p:nvSpPr>
          <p:cNvPr id="3" name="TextBox 4"/>
          <p:cNvSpPr txBox="1">
            <a:spLocks noChangeArrowheads="1"/>
          </p:cNvSpPr>
          <p:nvPr/>
        </p:nvSpPr>
        <p:spPr bwMode="auto">
          <a:xfrm>
            <a:off x="2286000" y="5269468"/>
            <a:ext cx="4572000" cy="369332"/>
          </a:xfrm>
          <a:prstGeom prst="rect">
            <a:avLst/>
          </a:prstGeom>
          <a:noFill/>
          <a:ln w="9525">
            <a:noFill/>
            <a:miter lim="800000"/>
            <a:headEnd/>
            <a:tailEnd/>
          </a:ln>
        </p:spPr>
        <p:txBody>
          <a:bodyPr wrap="squar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15.7  CCleaner Registry Cleaner</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87677" y="1916669"/>
            <a:ext cx="5368646" cy="3121800"/>
          </a:xfrm>
          <a:prstGeom prst="rect">
            <a:avLst/>
          </a:prstGeom>
        </p:spPr>
      </p:pic>
    </p:spTree>
    <p:extLst>
      <p:ext uri="{BB962C8B-B14F-4D97-AF65-F5344CB8AC3E}">
        <p14:creationId xmlns:p14="http://schemas.microsoft.com/office/powerpoint/2010/main" val="16082837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a:t>Disk Maintenance Utilities</a:t>
            </a:r>
          </a:p>
        </p:txBody>
      </p:sp>
      <p:sp>
        <p:nvSpPr>
          <p:cNvPr id="29699" name="Content Placeholder 2"/>
          <p:cNvSpPr>
            <a:spLocks noGrp="1"/>
          </p:cNvSpPr>
          <p:nvPr>
            <p:ph idx="1"/>
          </p:nvPr>
        </p:nvSpPr>
        <p:spPr/>
        <p:txBody>
          <a:bodyPr/>
          <a:lstStyle/>
          <a:p>
            <a:r>
              <a:rPr lang="en-US" dirty="0"/>
              <a:t>Error checking and Disk Defragmentation in Windows</a:t>
            </a:r>
          </a:p>
          <a:p>
            <a:pPr lvl="1"/>
            <a:r>
              <a:rPr lang="en-US" dirty="0"/>
              <a:t>Disk problems can result in errors and system freezes.</a:t>
            </a:r>
          </a:p>
          <a:p>
            <a:pPr lvl="1"/>
            <a:r>
              <a:rPr lang="en-US" dirty="0"/>
              <a:t>Check the disk periodically using the Error checking tool.</a:t>
            </a:r>
          </a:p>
          <a:p>
            <a:pPr lvl="1"/>
            <a:r>
              <a:rPr lang="en-US" dirty="0"/>
              <a:t>You can run Error checking:</a:t>
            </a:r>
          </a:p>
          <a:p>
            <a:pPr lvl="2"/>
            <a:r>
              <a:rPr lang="en-US" dirty="0"/>
              <a:t>By using the chkdsk command from a command line</a:t>
            </a:r>
          </a:p>
          <a:p>
            <a:pPr lvl="2"/>
            <a:r>
              <a:rPr lang="en-US" dirty="0">
                <a:cs typeface="MS Gothic" pitchFamily="49" charset="-128"/>
              </a:rPr>
              <a:t>Through the GUI by opening Computer, Explorer, or File Explorer</a:t>
            </a:r>
          </a:p>
          <a:p>
            <a:pPr lvl="2"/>
            <a:r>
              <a:rPr lang="en-US" dirty="0">
                <a:cs typeface="MS Gothic" pitchFamily="49" charset="-128"/>
              </a:rPr>
              <a:t>By right clicking on the drive, selecting Properties, and then clicking on the Tools tab</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cs typeface="MS Gothic" pitchFamily="49" charset="-128"/>
              </a:rPr>
              <a:t>Disk Defragmenter</a:t>
            </a:r>
            <a:endParaRPr lang="en-US" i="1" dirty="0">
              <a:cs typeface="MS Gothic" pitchFamily="49" charset="-128"/>
            </a:endParaRPr>
          </a:p>
        </p:txBody>
      </p:sp>
      <p:sp>
        <p:nvSpPr>
          <p:cNvPr id="31747" name="Content Placeholder 2"/>
          <p:cNvSpPr>
            <a:spLocks noGrp="1"/>
          </p:cNvSpPr>
          <p:nvPr>
            <p:ph idx="1"/>
          </p:nvPr>
        </p:nvSpPr>
        <p:spPr/>
        <p:txBody>
          <a:bodyPr/>
          <a:lstStyle/>
          <a:p>
            <a:r>
              <a:rPr lang="en-US" dirty="0">
                <a:cs typeface="MS Gothic" pitchFamily="49" charset="-128"/>
              </a:rPr>
              <a:t>Run Disk Defragmenter on a regular basis to keep your system from slowing down due to files being scattered in pieces on your hard drive.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18216" y="3211512"/>
            <a:ext cx="4907569" cy="2667000"/>
          </a:xfrm>
          <a:prstGeom prst="rect">
            <a:avLst/>
          </a:prstGeom>
        </p:spPr>
      </p:pic>
      <p:sp>
        <p:nvSpPr>
          <p:cNvPr id="5" name="TextBox 4"/>
          <p:cNvSpPr txBox="1">
            <a:spLocks noChangeArrowheads="1"/>
          </p:cNvSpPr>
          <p:nvPr/>
        </p:nvSpPr>
        <p:spPr bwMode="auto">
          <a:xfrm>
            <a:off x="2400300" y="5954712"/>
            <a:ext cx="4343400" cy="369888"/>
          </a:xfrm>
          <a:prstGeom prst="rect">
            <a:avLst/>
          </a:prstGeom>
          <a:noFill/>
          <a:ln w="9525">
            <a:noFill/>
            <a:miter lim="800000"/>
            <a:headEnd/>
            <a:tailEnd/>
          </a:ln>
        </p:spPr>
        <p:txBody>
          <a:bodyPr wrap="square">
            <a:prstTxWarp prst="textNoShape">
              <a:avLst/>
            </a:prstTxWarp>
            <a:spAutoFit/>
          </a:bodyPr>
          <a:lstStyle/>
          <a:p>
            <a:pPr>
              <a:lnSpc>
                <a:spcPct val="100000"/>
              </a:lnSpc>
            </a:pPr>
            <a:r>
              <a:rPr lang="pt-BR" b="0" dirty="0">
                <a:solidFill>
                  <a:schemeClr val="tx1"/>
                </a:solidFill>
                <a:latin typeface="Arial" pitchFamily="-1" charset="0"/>
                <a:ea typeface="Arial" pitchFamily="-1" charset="0"/>
                <a:cs typeface="Arial" pitchFamily="-1" charset="0"/>
              </a:rPr>
              <a:t>Figure 15.8  Vista Disk Defragmenter</a:t>
            </a:r>
            <a:endParaRPr lang="en-US" b="0" dirty="0">
              <a:solidFill>
                <a:schemeClr val="tx1"/>
              </a:solidFill>
              <a:latin typeface="Arial" pitchFamily="-1" charset="0"/>
              <a:ea typeface="Arial" pitchFamily="-1" charset="0"/>
              <a:cs typeface="Arial" pitchFamily="-1"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Disk Utility in Mac OS X</a:t>
            </a:r>
          </a:p>
        </p:txBody>
      </p:sp>
      <p:sp>
        <p:nvSpPr>
          <p:cNvPr id="5" name="Content Placeholder 4"/>
          <p:cNvSpPr>
            <a:spLocks noGrp="1"/>
          </p:cNvSpPr>
          <p:nvPr>
            <p:ph idx="1"/>
          </p:nvPr>
        </p:nvSpPr>
        <p:spPr/>
        <p:txBody>
          <a:bodyPr/>
          <a:lstStyle/>
          <a:p>
            <a:r>
              <a:rPr lang="en-US" dirty="0"/>
              <a:t>Mac OS X handles most chores automatically.</a:t>
            </a:r>
          </a:p>
          <a:p>
            <a:r>
              <a:rPr lang="en-US" dirty="0"/>
              <a:t>Disk Utility is the disk maintenance and utility tool.</a:t>
            </a:r>
          </a:p>
          <a:p>
            <a:pPr lvl="1"/>
            <a:r>
              <a:rPr lang="en-US" dirty="0"/>
              <a:t>Repairs and verifies file structures</a:t>
            </a:r>
          </a:p>
          <a:p>
            <a:pPr lvl="1"/>
            <a:r>
              <a:rPr lang="en-US" dirty="0"/>
              <a:t>Partitions and formats drives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Overview</a:t>
            </a:r>
          </a:p>
        </p:txBody>
      </p:sp>
      <p:sp>
        <p:nvSpPr>
          <p:cNvPr id="8" name="Content Placeholder 7"/>
          <p:cNvSpPr>
            <a:spLocks noGrp="1"/>
          </p:cNvSpPr>
          <p:nvPr>
            <p:ph idx="1"/>
          </p:nvPr>
        </p:nvSpPr>
        <p:spPr/>
        <p:txBody>
          <a:bodyPr/>
          <a:lstStyle/>
          <a:p>
            <a:r>
              <a:rPr lang="en-GB" dirty="0"/>
              <a:t>In this chapter, you will learn how to:</a:t>
            </a:r>
          </a:p>
          <a:p>
            <a:pPr lvl="1"/>
            <a:r>
              <a:rPr lang="en-US" dirty="0"/>
              <a:t>Perform operating system maintenance tasks</a:t>
            </a:r>
          </a:p>
          <a:p>
            <a:pPr lvl="1"/>
            <a:r>
              <a:rPr lang="en-US" dirty="0"/>
              <a:t>Optimize operating systems</a:t>
            </a:r>
          </a:p>
          <a:p>
            <a:pPr lvl="1"/>
            <a:r>
              <a:rPr lang="en-US" dirty="0"/>
              <a:t>Prepare for problems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Linux Options</a:t>
            </a:r>
          </a:p>
        </p:txBody>
      </p:sp>
      <p:sp>
        <p:nvSpPr>
          <p:cNvPr id="3" name="Content Placeholder 2"/>
          <p:cNvSpPr>
            <a:spLocks noGrp="1"/>
          </p:cNvSpPr>
          <p:nvPr>
            <p:ph idx="1"/>
          </p:nvPr>
        </p:nvSpPr>
        <p:spPr/>
        <p:txBody>
          <a:bodyPr/>
          <a:lstStyle/>
          <a:p>
            <a:r>
              <a:rPr lang="en-US" dirty="0"/>
              <a:t>Every distribution offers one or more disk maintenance utilities.</a:t>
            </a:r>
          </a:p>
          <a:p>
            <a:r>
              <a:rPr lang="en-US" dirty="0"/>
              <a:t>A diagnostic tool is available on the installation DVD.</a:t>
            </a:r>
          </a:p>
          <a:p>
            <a:pPr lvl="1"/>
            <a:r>
              <a:rPr lang="en-US" dirty="0"/>
              <a:t>Boot with installation media in the drive</a:t>
            </a:r>
          </a:p>
          <a:p>
            <a:r>
              <a:rPr lang="en-US" dirty="0"/>
              <a:t>Ultimate Boot CD is a utility package.</a:t>
            </a:r>
          </a:p>
          <a:p>
            <a:pPr lvl="1"/>
            <a:r>
              <a:rPr lang="en-US" dirty="0"/>
              <a:t>Download from www.ultimatebootcd.com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Linux Options (</a:t>
            </a:r>
            <a:r>
              <a:rPr lang="en-US" i="1" dirty="0"/>
              <a:t>continued</a:t>
            </a:r>
            <a:r>
              <a:rPr lang="en-US" dirty="0"/>
              <a:t>)</a:t>
            </a:r>
          </a:p>
        </p:txBody>
      </p:sp>
      <p:sp>
        <p:nvSpPr>
          <p:cNvPr id="6" name="TextBox 5"/>
          <p:cNvSpPr txBox="1"/>
          <p:nvPr/>
        </p:nvSpPr>
        <p:spPr>
          <a:xfrm>
            <a:off x="723900" y="5105400"/>
            <a:ext cx="7696200" cy="369332"/>
          </a:xfrm>
          <a:prstGeom prst="rect">
            <a:avLst/>
          </a:prstGeom>
          <a:noFill/>
        </p:spPr>
        <p:txBody>
          <a:bodyPr wrap="square" rtlCol="0">
            <a:spAutoFit/>
          </a:bodyPr>
          <a:lstStyle/>
          <a:p>
            <a:pPr>
              <a:lnSpc>
                <a:spcPct val="100000"/>
              </a:lnSpc>
            </a:pPr>
            <a:r>
              <a:rPr lang="en-US" b="0" dirty="0">
                <a:solidFill>
                  <a:schemeClr val="tx1"/>
                </a:solidFill>
                <a:latin typeface="Arial"/>
                <a:cs typeface="Arial"/>
              </a:rPr>
              <a:t>Figure 15.9  Ubuntu installation options, including one for disk diagnosis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21280" y="1965960"/>
            <a:ext cx="3901440" cy="29260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a:t>Scheduling Maintenance</a:t>
            </a:r>
          </a:p>
        </p:txBody>
      </p:sp>
      <p:sp>
        <p:nvSpPr>
          <p:cNvPr id="33795" name="Content Placeholder 2"/>
          <p:cNvSpPr>
            <a:spLocks noGrp="1"/>
          </p:cNvSpPr>
          <p:nvPr>
            <p:ph idx="1"/>
          </p:nvPr>
        </p:nvSpPr>
        <p:spPr/>
        <p:txBody>
          <a:bodyPr/>
          <a:lstStyle/>
          <a:p>
            <a:r>
              <a:rPr lang="en-US" dirty="0"/>
              <a:t>CompTIA A+ 220-902 exam objectives define two areas for you to consider for scheduled maintenance:</a:t>
            </a:r>
          </a:p>
          <a:p>
            <a:pPr lvl="1"/>
            <a:r>
              <a:rPr lang="en-US" dirty="0"/>
              <a:t>Backups</a:t>
            </a:r>
          </a:p>
          <a:p>
            <a:pPr lvl="1"/>
            <a:r>
              <a:rPr lang="en-US" dirty="0"/>
              <a:t>Disk maintenance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Windows: Task Scheduler</a:t>
            </a:r>
            <a:endParaRPr lang="en-US" dirty="0"/>
          </a:p>
        </p:txBody>
      </p:sp>
      <p:sp>
        <p:nvSpPr>
          <p:cNvPr id="3" name="Content Placeholder 2"/>
          <p:cNvSpPr>
            <a:spLocks noGrp="1"/>
          </p:cNvSpPr>
          <p:nvPr>
            <p:ph idx="1"/>
          </p:nvPr>
        </p:nvSpPr>
        <p:spPr/>
        <p:txBody>
          <a:bodyPr/>
          <a:lstStyle/>
          <a:p>
            <a:r>
              <a:rPr lang="en-US" dirty="0">
                <a:cs typeface="MS Gothic" pitchFamily="49" charset="-128"/>
              </a:rPr>
              <a:t>Single administrative tool: Task Scheduler</a:t>
            </a:r>
          </a:p>
          <a:p>
            <a:pPr lvl="1"/>
            <a:r>
              <a:rPr lang="en-US" dirty="0">
                <a:cs typeface="MS Gothic" pitchFamily="49" charset="-128"/>
              </a:rPr>
              <a:t>Choose an executable program and define when you want that program to run.</a:t>
            </a:r>
          </a:p>
          <a:p>
            <a:pPr lvl="1"/>
            <a:r>
              <a:rPr lang="en-US" dirty="0">
                <a:cs typeface="MS Gothic" pitchFamily="49" charset="-128"/>
              </a:rPr>
              <a:t>Task Scheduler divides tasks into triggers, actions, and conditions.</a:t>
            </a:r>
          </a:p>
          <a:p>
            <a:pPr lvl="2"/>
            <a:r>
              <a:rPr lang="en-US" dirty="0">
                <a:cs typeface="MS Gothic" pitchFamily="49" charset="-128"/>
              </a:rPr>
              <a:t>Triggers – actions or schedules that start a program</a:t>
            </a:r>
          </a:p>
          <a:p>
            <a:pPr lvl="2"/>
            <a:r>
              <a:rPr lang="en-US" dirty="0">
                <a:cs typeface="MS Gothic" pitchFamily="49" charset="-128"/>
              </a:rPr>
              <a:t>Actions – steps that define the program to run and how it is to run</a:t>
            </a:r>
          </a:p>
          <a:p>
            <a:pPr lvl="2"/>
            <a:r>
              <a:rPr lang="en-US" dirty="0">
                <a:cs typeface="MS Gothic" pitchFamily="49" charset="-128"/>
              </a:rPr>
              <a:t>Conditions – extra criteria that must be met for the program to run</a:t>
            </a:r>
          </a:p>
        </p:txBody>
      </p:sp>
    </p:spTree>
    <p:extLst>
      <p:ext uri="{BB962C8B-B14F-4D97-AF65-F5344CB8AC3E}">
        <p14:creationId xmlns:p14="http://schemas.microsoft.com/office/powerpoint/2010/main" val="2062895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US" dirty="0">
                <a:cs typeface="MS Gothic" pitchFamily="49" charset="-128"/>
              </a:rPr>
              <a:t>Windows: Task Scheduler </a:t>
            </a:r>
            <a:r>
              <a:rPr lang="en-US" dirty="0"/>
              <a:t>(</a:t>
            </a:r>
            <a:r>
              <a:rPr lang="en-US" i="1" dirty="0"/>
              <a:t>continued</a:t>
            </a:r>
            <a:r>
              <a:rPr lang="en-US" dirty="0"/>
              <a:t>)</a:t>
            </a:r>
            <a:endParaRPr lang="en-US" i="1" dirty="0">
              <a:cs typeface="MS Gothic" pitchFamily="49" charset="-128"/>
            </a:endParaRPr>
          </a:p>
        </p:txBody>
      </p:sp>
      <p:pic>
        <p:nvPicPr>
          <p:cNvPr id="39940"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1752600"/>
            <a:ext cx="4586288" cy="3502025"/>
          </a:xfrm>
        </p:spPr>
      </p:pic>
      <p:sp>
        <p:nvSpPr>
          <p:cNvPr id="39939" name="TextBox 4"/>
          <p:cNvSpPr txBox="1">
            <a:spLocks noChangeArrowheads="1"/>
          </p:cNvSpPr>
          <p:nvPr/>
        </p:nvSpPr>
        <p:spPr bwMode="auto">
          <a:xfrm>
            <a:off x="1371600" y="5486400"/>
            <a:ext cx="6400800" cy="369332"/>
          </a:xfrm>
          <a:prstGeom prst="rect">
            <a:avLst/>
          </a:prstGeom>
          <a:noFill/>
          <a:ln w="9525">
            <a:noFill/>
            <a:miter lim="800000"/>
            <a:headEnd/>
            <a:tailEnd/>
          </a:ln>
        </p:spPr>
        <p:txBody>
          <a:bodyPr wrap="squar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15.10  Conditions tab in Windows 7 Task Scheduler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Mac OS X and Linux: </a:t>
            </a:r>
            <a:r>
              <a:rPr lang="en-US" dirty="0" smtClean="0"/>
              <a:t/>
            </a:r>
            <a:br>
              <a:rPr lang="en-US" dirty="0" smtClean="0"/>
            </a:br>
            <a:r>
              <a:rPr lang="en-US" dirty="0" err="1" smtClean="0"/>
              <a:t>launchd</a:t>
            </a:r>
            <a:r>
              <a:rPr lang="en-US" dirty="0" smtClean="0"/>
              <a:t> </a:t>
            </a:r>
            <a:r>
              <a:rPr lang="en-US" dirty="0"/>
              <a:t>and cron</a:t>
            </a:r>
          </a:p>
        </p:txBody>
      </p:sp>
      <p:sp>
        <p:nvSpPr>
          <p:cNvPr id="4" name="Content Placeholder 3"/>
          <p:cNvSpPr>
            <a:spLocks noGrp="1"/>
          </p:cNvSpPr>
          <p:nvPr>
            <p:ph idx="1"/>
          </p:nvPr>
        </p:nvSpPr>
        <p:spPr/>
        <p:txBody>
          <a:bodyPr/>
          <a:lstStyle/>
          <a:p>
            <a:r>
              <a:rPr lang="en-US" dirty="0"/>
              <a:t>Mac OS X and most Linux distributions use one of two scripting tools to run all sorts of tasks automatically in the background.</a:t>
            </a:r>
          </a:p>
          <a:p>
            <a:pPr lvl="1"/>
            <a:r>
              <a:rPr lang="en-US" dirty="0"/>
              <a:t>Apple developed </a:t>
            </a:r>
            <a:r>
              <a:rPr lang="en-US" dirty="0">
                <a:solidFill>
                  <a:srgbClr val="C00000"/>
                </a:solidFill>
              </a:rPr>
              <a:t>launchd</a:t>
            </a:r>
            <a:r>
              <a:rPr lang="en-US" dirty="0">
                <a:solidFill>
                  <a:srgbClr val="800000"/>
                </a:solidFill>
              </a:rPr>
              <a:t> </a:t>
            </a:r>
            <a:r>
              <a:rPr lang="en-US" dirty="0"/>
              <a:t>for automation.</a:t>
            </a:r>
          </a:p>
          <a:p>
            <a:pPr lvl="1"/>
            <a:r>
              <a:rPr lang="en-US" dirty="0"/>
              <a:t>Most Linux distros use the older and more universal </a:t>
            </a:r>
            <a:r>
              <a:rPr lang="en-US" dirty="0">
                <a:solidFill>
                  <a:srgbClr val="C00000"/>
                </a:solidFill>
              </a:rPr>
              <a:t>cron</a:t>
            </a:r>
            <a:r>
              <a:rPr lang="en-US" dirty="0"/>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dirty="0"/>
              <a:t>Scheduling Backups in Windows</a:t>
            </a:r>
          </a:p>
        </p:txBody>
      </p:sp>
      <p:sp>
        <p:nvSpPr>
          <p:cNvPr id="40963" name="Content Placeholder 2"/>
          <p:cNvSpPr>
            <a:spLocks noGrp="1"/>
          </p:cNvSpPr>
          <p:nvPr>
            <p:ph idx="1"/>
          </p:nvPr>
        </p:nvSpPr>
        <p:spPr/>
        <p:txBody>
          <a:bodyPr/>
          <a:lstStyle/>
          <a:p>
            <a:r>
              <a:rPr lang="en-US" dirty="0"/>
              <a:t>The backup utility varies depending on the version of Windows you are using:</a:t>
            </a:r>
          </a:p>
          <a:p>
            <a:pPr lvl="1"/>
            <a:r>
              <a:rPr lang="en-US" dirty="0"/>
              <a:t>Vista: Backup and Restore Center</a:t>
            </a:r>
          </a:p>
          <a:p>
            <a:pPr lvl="1"/>
            <a:r>
              <a:rPr lang="en-US" dirty="0"/>
              <a:t>Windows 7: Backup and Restore</a:t>
            </a:r>
          </a:p>
          <a:p>
            <a:pPr lvl="1"/>
            <a:r>
              <a:rPr lang="en-US" dirty="0"/>
              <a:t>Windows 8/8.1/10: File History</a:t>
            </a:r>
          </a:p>
          <a:p>
            <a:r>
              <a:rPr lang="en-US" dirty="0"/>
              <a:t>Windows Vista/7’s Backup and Restore Center/Backup and Restore applet includes a scheduler.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dirty="0"/>
              <a:t>Scheduling Error Checking </a:t>
            </a:r>
            <a:br>
              <a:rPr lang="en-US" dirty="0"/>
            </a:br>
            <a:r>
              <a:rPr lang="en-US" dirty="0"/>
              <a:t>(Check Disk)</a:t>
            </a:r>
          </a:p>
        </p:txBody>
      </p:sp>
      <p:sp>
        <p:nvSpPr>
          <p:cNvPr id="46083" name="Content Placeholder 2"/>
          <p:cNvSpPr>
            <a:spLocks noGrp="1"/>
          </p:cNvSpPr>
          <p:nvPr>
            <p:ph idx="1"/>
          </p:nvPr>
        </p:nvSpPr>
        <p:spPr/>
        <p:txBody>
          <a:bodyPr/>
          <a:lstStyle/>
          <a:p>
            <a:r>
              <a:rPr lang="en-US" dirty="0"/>
              <a:t>Error checking tool is also called Check disk and chkdsk (the command-line version of the tool).</a:t>
            </a:r>
          </a:p>
          <a:p>
            <a:pPr lvl="1"/>
            <a:r>
              <a:rPr lang="en-US" dirty="0"/>
              <a:t>You can set up Task Scheduler to run it automatically.</a:t>
            </a:r>
          </a:p>
          <a:p>
            <a:pPr lvl="2"/>
            <a:r>
              <a:rPr lang="en-US" dirty="0"/>
              <a:t>Typically only run if you suspect a problem.</a:t>
            </a:r>
          </a:p>
          <a:p>
            <a:pPr lvl="1"/>
            <a:r>
              <a:rPr lang="en-US" dirty="0"/>
              <a:t>Error checking is not run manually in Windows 8/8.1/10.</a:t>
            </a:r>
          </a:p>
          <a:p>
            <a:pPr lvl="2"/>
            <a:r>
              <a:rPr lang="en-US" dirty="0"/>
              <a:t>Periodic tests of the hard drives are run automatically and notify the user if errors are detected.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Controlling Autostarting Software</a:t>
            </a:r>
          </a:p>
        </p:txBody>
      </p:sp>
      <p:sp>
        <p:nvSpPr>
          <p:cNvPr id="3" name="Content Placeholder 2"/>
          <p:cNvSpPr>
            <a:spLocks noGrp="1"/>
          </p:cNvSpPr>
          <p:nvPr>
            <p:ph idx="1"/>
          </p:nvPr>
        </p:nvSpPr>
        <p:spPr/>
        <p:txBody>
          <a:bodyPr/>
          <a:lstStyle/>
          <a:p>
            <a:r>
              <a:rPr lang="en-US" dirty="0"/>
              <a:t>Small programs that provide support for the OS load when a computer is booted.</a:t>
            </a:r>
          </a:p>
          <a:p>
            <a:pPr lvl="1"/>
            <a:r>
              <a:rPr lang="en-US" dirty="0"/>
              <a:t>Processes and services</a:t>
            </a:r>
          </a:p>
          <a:p>
            <a:r>
              <a:rPr lang="en-US" dirty="0"/>
              <a:t>Autostarting applications, processes, and services can be managed.</a:t>
            </a:r>
          </a:p>
          <a:p>
            <a:pPr lvl="1"/>
            <a:r>
              <a:rPr lang="en-US" dirty="0"/>
              <a:t>Windows tools: System Configuration and Task Manager</a:t>
            </a:r>
          </a:p>
          <a:p>
            <a:pPr lvl="1"/>
            <a:r>
              <a:rPr lang="en-US" dirty="0"/>
              <a:t>Apple: Users &amp; Groups pane in System Preferences</a:t>
            </a:r>
          </a:p>
          <a:p>
            <a:pPr lvl="1"/>
            <a:r>
              <a:rPr lang="en-US" dirty="0"/>
              <a:t>Linux: Startup Applications folder</a:t>
            </a:r>
          </a:p>
        </p:txBody>
      </p:sp>
    </p:spTree>
    <p:extLst>
      <p:ext uri="{BB962C8B-B14F-4D97-AF65-F5344CB8AC3E}">
        <p14:creationId xmlns:p14="http://schemas.microsoft.com/office/powerpoint/2010/main" val="2093629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dirty="0"/>
              <a:t>System Configuration</a:t>
            </a:r>
          </a:p>
        </p:txBody>
      </p:sp>
      <p:sp>
        <p:nvSpPr>
          <p:cNvPr id="48131" name="Content Placeholder 2"/>
          <p:cNvSpPr>
            <a:spLocks noGrp="1"/>
          </p:cNvSpPr>
          <p:nvPr>
            <p:ph idx="1"/>
          </p:nvPr>
        </p:nvSpPr>
        <p:spPr/>
        <p:txBody>
          <a:bodyPr/>
          <a:lstStyle/>
          <a:p>
            <a:r>
              <a:rPr lang="en-US" dirty="0"/>
              <a:t>Techs use the </a:t>
            </a:r>
            <a:r>
              <a:rPr lang="en-US" dirty="0">
                <a:solidFill>
                  <a:srgbClr val="C00000"/>
                </a:solidFill>
              </a:rPr>
              <a:t>System Configuration utility </a:t>
            </a:r>
            <a:r>
              <a:rPr lang="en-US" dirty="0"/>
              <a:t>(also known by its executable name, </a:t>
            </a:r>
            <a:r>
              <a:rPr lang="en-US" dirty="0">
                <a:solidFill>
                  <a:srgbClr val="C00000"/>
                </a:solidFill>
              </a:rPr>
              <a:t>msconfig</a:t>
            </a:r>
            <a:r>
              <a:rPr lang="en-US" dirty="0"/>
              <a:t>) in Windows Vista/7 to edit and troubleshoot operating system and program startup processes and services.</a:t>
            </a:r>
          </a:p>
          <a:p>
            <a:r>
              <a:rPr lang="en-US" dirty="0"/>
              <a:t>From Windows 8 on, you can make these changes from Task Manager.</a:t>
            </a:r>
          </a:p>
          <a:p>
            <a:r>
              <a:rPr lang="en-US" dirty="0"/>
              <a:t>To start the System Configuration utility, go to the Start | Search bar, enter msconfig, and click </a:t>
            </a:r>
            <a:r>
              <a:rPr lang="en-US" cap="small" dirty="0" smtClean="0"/>
              <a:t>ok</a:t>
            </a:r>
            <a:r>
              <a:rPr lang="en-US" dirty="0" smtClean="0"/>
              <a:t> </a:t>
            </a:r>
            <a:r>
              <a:rPr lang="en-US" dirty="0"/>
              <a:t>or press </a:t>
            </a:r>
            <a:r>
              <a:rPr lang="en-US" cap="small" dirty="0" smtClean="0"/>
              <a:t>enter</a:t>
            </a:r>
            <a:r>
              <a:rPr lang="en-US" dirty="0" smtClean="0"/>
              <a: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lstStyle/>
          <a:p>
            <a:r>
              <a:rPr lang="en-US" dirty="0">
                <a:solidFill>
                  <a:srgbClr val="C00000"/>
                </a:solidFill>
              </a:rPr>
              <a:t>Maintenance </a:t>
            </a:r>
            <a:r>
              <a:rPr lang="en-US" dirty="0"/>
              <a:t>– jobs done from time to time to keep the OS running well</a:t>
            </a:r>
          </a:p>
          <a:p>
            <a:r>
              <a:rPr lang="en-US" dirty="0">
                <a:solidFill>
                  <a:srgbClr val="C00000"/>
                </a:solidFill>
              </a:rPr>
              <a:t>Optimization</a:t>
            </a:r>
            <a:r>
              <a:rPr lang="en-US" dirty="0"/>
              <a:t> – changes made to a system to make it better</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US" dirty="0">
                <a:cs typeface="MS Gothic" pitchFamily="49" charset="-128"/>
              </a:rPr>
              <a:t>System Configuration (</a:t>
            </a:r>
            <a:r>
              <a:rPr lang="en-US" i="1" dirty="0">
                <a:cs typeface="MS Gothic" pitchFamily="49" charset="-128"/>
              </a:rPr>
              <a:t>continued</a:t>
            </a:r>
            <a:r>
              <a:rPr lang="en-US" dirty="0">
                <a:cs typeface="MS Gothic" pitchFamily="49" charset="-128"/>
              </a:rPr>
              <a:t>)</a:t>
            </a:r>
          </a:p>
        </p:txBody>
      </p:sp>
      <p:pic>
        <p:nvPicPr>
          <p:cNvPr id="49156" name="Content Placeholder 3"/>
          <p:cNvPicPr>
            <a:picLocks noGrp="1" noChangeAspect="1"/>
          </p:cNvPicPr>
          <p:nvPr>
            <p:ph idx="4294967295"/>
          </p:nvPr>
        </p:nvPicPr>
        <p:blipFill>
          <a:blip r:embed="rId2"/>
          <a:srcRect/>
          <a:stretch>
            <a:fillRect/>
          </a:stretch>
        </p:blipFill>
        <p:spPr>
          <a:xfrm>
            <a:off x="1600200" y="1295400"/>
            <a:ext cx="6029325" cy="4116388"/>
          </a:xfrm>
        </p:spPr>
      </p:pic>
      <p:sp>
        <p:nvSpPr>
          <p:cNvPr id="49155" name="TextBox 4"/>
          <p:cNvSpPr txBox="1">
            <a:spLocks noChangeArrowheads="1"/>
          </p:cNvSpPr>
          <p:nvPr/>
        </p:nvSpPr>
        <p:spPr bwMode="auto">
          <a:xfrm>
            <a:off x="1371600" y="5486400"/>
            <a:ext cx="6400800" cy="369332"/>
          </a:xfrm>
          <a:prstGeom prst="rect">
            <a:avLst/>
          </a:prstGeom>
          <a:noFill/>
          <a:ln w="9525">
            <a:noFill/>
            <a:miter lim="800000"/>
            <a:headEnd/>
            <a:tailEnd/>
          </a:ln>
        </p:spPr>
        <p:txBody>
          <a:bodyPr wrap="squar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15.11  Windows Vista System Configuration utility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dirty="0"/>
              <a:t>System Configuration (</a:t>
            </a:r>
            <a:r>
              <a:rPr lang="en-US" i="1" dirty="0"/>
              <a:t>continued</a:t>
            </a:r>
            <a:r>
              <a:rPr lang="en-US" dirty="0"/>
              <a:t>)</a:t>
            </a:r>
            <a:endParaRPr lang="en-US" i="1" dirty="0"/>
          </a:p>
        </p:txBody>
      </p:sp>
      <p:sp>
        <p:nvSpPr>
          <p:cNvPr id="51203" name="Content Placeholder 2"/>
          <p:cNvSpPr>
            <a:spLocks noGrp="1"/>
          </p:cNvSpPr>
          <p:nvPr>
            <p:ph idx="1"/>
          </p:nvPr>
        </p:nvSpPr>
        <p:spPr/>
        <p:txBody>
          <a:bodyPr/>
          <a:lstStyle/>
          <a:p>
            <a:r>
              <a:rPr lang="en-US" dirty="0"/>
              <a:t>The System Configuration utility features</a:t>
            </a:r>
          </a:p>
          <a:p>
            <a:pPr lvl="1"/>
            <a:r>
              <a:rPr lang="en-US" dirty="0"/>
              <a:t>General tab – can select the type of startup you would like to use for the next boot</a:t>
            </a:r>
          </a:p>
          <a:p>
            <a:pPr lvl="2"/>
            <a:r>
              <a:rPr lang="en-US" dirty="0"/>
              <a:t>A normal startup with all programs and services launching normally</a:t>
            </a:r>
          </a:p>
          <a:p>
            <a:pPr lvl="2"/>
            <a:r>
              <a:rPr lang="en-US" dirty="0"/>
              <a:t>A diagnostic startup with only basic devices and services</a:t>
            </a:r>
          </a:p>
          <a:p>
            <a:pPr lvl="2"/>
            <a:r>
              <a:rPr lang="en-US" dirty="0"/>
              <a:t>A custom boot</a:t>
            </a:r>
          </a:p>
          <a:p>
            <a:pPr lvl="1"/>
            <a:r>
              <a:rPr lang="en-US" dirty="0"/>
              <a:t>Boot tab – contains advanced boot features.</a:t>
            </a:r>
          </a:p>
          <a:p>
            <a:pPr lvl="1"/>
            <a:r>
              <a:rPr lang="en-US" dirty="0"/>
              <a:t>Services tab – identical to the Services tab in the Task Manager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dirty="0"/>
              <a:t>System Configuration (</a:t>
            </a:r>
            <a:r>
              <a:rPr lang="en-US" i="1" dirty="0"/>
              <a:t>continued</a:t>
            </a:r>
            <a:r>
              <a:rPr lang="en-US" dirty="0"/>
              <a:t>)</a:t>
            </a:r>
          </a:p>
        </p:txBody>
      </p:sp>
      <p:sp>
        <p:nvSpPr>
          <p:cNvPr id="52227" name="Content Placeholder 2"/>
          <p:cNvSpPr>
            <a:spLocks noGrp="1"/>
          </p:cNvSpPr>
          <p:nvPr>
            <p:ph idx="1"/>
          </p:nvPr>
        </p:nvSpPr>
        <p:spPr/>
        <p:txBody>
          <a:bodyPr/>
          <a:lstStyle/>
          <a:p>
            <a:r>
              <a:rPr lang="en-US" dirty="0"/>
              <a:t>Startup tab – lets you enable or disable startup programs (programs that load when you launch Windows)</a:t>
            </a:r>
          </a:p>
          <a:p>
            <a:r>
              <a:rPr lang="en-US" dirty="0"/>
              <a:t>Tools tab – lists many of the tools and utilities available in Windows, including Event Viewer, Performance Monitor, and Command Prompt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dirty="0"/>
              <a:t>System Configuration (</a:t>
            </a:r>
            <a:r>
              <a:rPr lang="en-US" i="1" dirty="0"/>
              <a:t>continued</a:t>
            </a:r>
            <a:r>
              <a:rPr lang="en-US" dirty="0"/>
              <a:t>)</a:t>
            </a:r>
          </a:p>
        </p:txBody>
      </p:sp>
      <p:sp>
        <p:nvSpPr>
          <p:cNvPr id="52227" name="Content Placeholder 2"/>
          <p:cNvSpPr>
            <a:spLocks noGrp="1"/>
          </p:cNvSpPr>
          <p:nvPr>
            <p:ph idx="1"/>
          </p:nvPr>
        </p:nvSpPr>
        <p:spPr/>
        <p:txBody>
          <a:bodyPr/>
          <a:lstStyle/>
          <a:p>
            <a:r>
              <a:rPr lang="en-US" dirty="0"/>
              <a:t>The System Configuration utility in Windows XP offers quick access to troubleshoot and edit the boot.ini file.</a:t>
            </a:r>
          </a:p>
          <a:p>
            <a:pPr lvl="1"/>
            <a:r>
              <a:rPr lang="en-US" dirty="0"/>
              <a:t>Windows Vista/7 version no longer has this ability.</a:t>
            </a:r>
          </a:p>
        </p:txBody>
      </p:sp>
    </p:spTree>
    <p:extLst>
      <p:ext uri="{BB962C8B-B14F-4D97-AF65-F5344CB8AC3E}">
        <p14:creationId xmlns:p14="http://schemas.microsoft.com/office/powerpoint/2010/main" val="8557054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System Configuration (</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Task Manager</a:t>
            </a:r>
          </a:p>
          <a:p>
            <a:pPr lvl="1"/>
            <a:r>
              <a:rPr lang="en-US" dirty="0"/>
              <a:t>Press </a:t>
            </a:r>
            <a:r>
              <a:rPr lang="en-US" cap="small" dirty="0"/>
              <a:t>ctrl-shift-esc</a:t>
            </a:r>
            <a:r>
              <a:rPr lang="en-US" dirty="0"/>
              <a:t> in Windows 8/8.1/10.</a:t>
            </a:r>
          </a:p>
          <a:p>
            <a:pPr lvl="2"/>
            <a:r>
              <a:rPr lang="en-US" dirty="0"/>
              <a:t>You can readily see the status of each application.</a:t>
            </a:r>
          </a:p>
          <a:p>
            <a:pPr lvl="2"/>
            <a:r>
              <a:rPr lang="en-US" dirty="0"/>
              <a:t>To enable or disable any application, right click and select one of those options.</a:t>
            </a:r>
          </a:p>
          <a:p>
            <a:r>
              <a:rPr lang="en-US" dirty="0"/>
              <a:t>Users &amp; Groups in Mac OS X</a:t>
            </a:r>
          </a:p>
          <a:p>
            <a:pPr lvl="1"/>
            <a:r>
              <a:rPr lang="en-US" dirty="0"/>
              <a:t>Users &amp; Groups pane of System Preferences</a:t>
            </a:r>
          </a:p>
          <a:p>
            <a:pPr lvl="2"/>
            <a:r>
              <a:rPr lang="en-US" dirty="0"/>
              <a:t>Select or deselect any application for specific user accounts.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System Configuration (</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Startup Applications</a:t>
            </a:r>
          </a:p>
          <a:p>
            <a:pPr lvl="1"/>
            <a:r>
              <a:rPr lang="en-US" dirty="0"/>
              <a:t>In Ubuntu Linux, access the Startup Applications preferences by searching for “Startup.”</a:t>
            </a:r>
          </a:p>
          <a:p>
            <a:pPr lvl="2"/>
            <a:r>
              <a:rPr lang="en-US" dirty="0"/>
              <a:t>Deselect the check box next to a program to stop it from loading at boot.</a:t>
            </a:r>
          </a:p>
        </p:txBody>
      </p:sp>
    </p:spTree>
    <p:extLst>
      <p:ext uri="{BB962C8B-B14F-4D97-AF65-F5344CB8AC3E}">
        <p14:creationId xmlns:p14="http://schemas.microsoft.com/office/powerpoint/2010/main" val="30831558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System Information</a:t>
            </a:r>
            <a:endParaRPr lang="en-US" dirty="0"/>
          </a:p>
        </p:txBody>
      </p:sp>
      <p:sp>
        <p:nvSpPr>
          <p:cNvPr id="3" name="Content Placeholder 2"/>
          <p:cNvSpPr>
            <a:spLocks noGrp="1"/>
          </p:cNvSpPr>
          <p:nvPr>
            <p:ph idx="1"/>
          </p:nvPr>
        </p:nvSpPr>
        <p:spPr/>
        <p:txBody>
          <a:bodyPr/>
          <a:lstStyle/>
          <a:p>
            <a:r>
              <a:rPr lang="en-US" dirty="0">
                <a:cs typeface="MS Gothic" pitchFamily="49" charset="-128"/>
              </a:rPr>
              <a:t>Windows comes with a built-in utility known as the </a:t>
            </a:r>
            <a:r>
              <a:rPr lang="en-US" dirty="0">
                <a:solidFill>
                  <a:srgbClr val="C00000"/>
                </a:solidFill>
                <a:cs typeface="MS Gothic" pitchFamily="49" charset="-128"/>
              </a:rPr>
              <a:t>System Information tool </a:t>
            </a:r>
            <a:r>
              <a:rPr lang="en-US" dirty="0">
                <a:cs typeface="MS Gothic" pitchFamily="49" charset="-128"/>
              </a:rPr>
              <a:t>that collects information about hardware resources, components, and the software environment.</a:t>
            </a:r>
          </a:p>
          <a:p>
            <a:r>
              <a:rPr lang="en-US" dirty="0">
                <a:cs typeface="MS Gothic" pitchFamily="49" charset="-128"/>
              </a:rPr>
              <a:t>Access it from the Start | Search bar</a:t>
            </a:r>
          </a:p>
          <a:p>
            <a:pPr lvl="1"/>
            <a:r>
              <a:rPr lang="en-US" dirty="0">
                <a:cs typeface="MS Gothic" pitchFamily="49" charset="-128"/>
              </a:rPr>
              <a:t>Enter </a:t>
            </a:r>
            <a:r>
              <a:rPr lang="en-US" dirty="0">
                <a:solidFill>
                  <a:srgbClr val="C00000"/>
                </a:solidFill>
                <a:cs typeface="MS Gothic" pitchFamily="49" charset="-128"/>
              </a:rPr>
              <a:t>msinfo32</a:t>
            </a:r>
            <a:r>
              <a:rPr lang="en-US" dirty="0">
                <a:cs typeface="MS Gothic" pitchFamily="49" charset="-128"/>
              </a:rPr>
              <a:t>.</a:t>
            </a:r>
          </a:p>
          <a:p>
            <a:r>
              <a:rPr lang="en-US" dirty="0">
                <a:cs typeface="MS Gothic" pitchFamily="49" charset="-128"/>
              </a:rPr>
              <a:t>You can use System Information to gather information about remote computers.</a:t>
            </a:r>
          </a:p>
          <a:p>
            <a:pPr lvl="1"/>
            <a:r>
              <a:rPr lang="en-US" dirty="0">
                <a:cs typeface="MS Gothic" pitchFamily="49" charset="-128"/>
              </a:rPr>
              <a:t>Select View | Remote Computer and then enter the remote computer’s network machine name.</a:t>
            </a:r>
          </a:p>
        </p:txBody>
      </p:sp>
    </p:spTree>
    <p:extLst>
      <p:ext uri="{BB962C8B-B14F-4D97-AF65-F5344CB8AC3E}">
        <p14:creationId xmlns:p14="http://schemas.microsoft.com/office/powerpoint/2010/main" val="28448325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Management Console</a:t>
            </a:r>
          </a:p>
        </p:txBody>
      </p:sp>
      <p:sp>
        <p:nvSpPr>
          <p:cNvPr id="3" name="Content Placeholder 2"/>
          <p:cNvSpPr>
            <a:spLocks noGrp="1"/>
          </p:cNvSpPr>
          <p:nvPr>
            <p:ph idx="1"/>
          </p:nvPr>
        </p:nvSpPr>
        <p:spPr/>
        <p:txBody>
          <a:bodyPr/>
          <a:lstStyle/>
          <a:p>
            <a:r>
              <a:rPr lang="en-US" dirty="0"/>
              <a:t>A complaint about early Windows was the wide dispersal of many utilities needed for administration and troubleshooting.</a:t>
            </a:r>
          </a:p>
          <a:p>
            <a:r>
              <a:rPr lang="en-US" dirty="0"/>
              <a:t>The </a:t>
            </a:r>
            <a:r>
              <a:rPr lang="en-US" dirty="0">
                <a:solidFill>
                  <a:srgbClr val="C00000"/>
                </a:solidFill>
              </a:rPr>
              <a:t>Microsoft Management Console (MMC) </a:t>
            </a:r>
            <a:r>
              <a:rPr lang="en-US" dirty="0"/>
              <a:t>is a shell program that holds individual utilities called snap-ins.</a:t>
            </a:r>
          </a:p>
          <a:p>
            <a:pPr lvl="1"/>
            <a:r>
              <a:rPr lang="en-US" dirty="0"/>
              <a:t>You can create customized MMCs for your task needs.</a:t>
            </a:r>
          </a:p>
          <a:p>
            <a:pPr lvl="1"/>
            <a:r>
              <a:rPr lang="en-US" dirty="0"/>
              <a:t>Type mmc in the Start | Search bar or the Start screen.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Microsoft Management Console (</a:t>
            </a:r>
            <a:r>
              <a:rPr lang="en-US" i="1" dirty="0"/>
              <a:t>continued</a:t>
            </a:r>
            <a:r>
              <a:rPr lang="en-US" dirty="0"/>
              <a:t>)</a:t>
            </a:r>
          </a:p>
        </p:txBody>
      </p:sp>
      <p:sp>
        <p:nvSpPr>
          <p:cNvPr id="6" name="TextBox 5"/>
          <p:cNvSpPr txBox="1"/>
          <p:nvPr/>
        </p:nvSpPr>
        <p:spPr>
          <a:xfrm>
            <a:off x="3171617" y="5029200"/>
            <a:ext cx="2800767" cy="369332"/>
          </a:xfrm>
          <a:prstGeom prst="rect">
            <a:avLst/>
          </a:prstGeom>
          <a:noFill/>
        </p:spPr>
        <p:txBody>
          <a:bodyPr wrap="none" rtlCol="0">
            <a:spAutoFit/>
          </a:bodyPr>
          <a:lstStyle/>
          <a:p>
            <a:pPr>
              <a:lnSpc>
                <a:spcPct val="100000"/>
              </a:lnSpc>
            </a:pPr>
            <a:r>
              <a:rPr lang="en-US" b="0" dirty="0">
                <a:solidFill>
                  <a:schemeClr val="tx1"/>
                </a:solidFill>
                <a:latin typeface="Arial"/>
                <a:cs typeface="Arial"/>
              </a:rPr>
              <a:t>Figure 15.16  Blank MMC</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2342" y="2051913"/>
            <a:ext cx="4579315" cy="2754173"/>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Management Console (</a:t>
            </a:r>
            <a:r>
              <a:rPr lang="en-US" i="1" dirty="0"/>
              <a:t>continued</a:t>
            </a:r>
            <a:r>
              <a:rPr lang="en-US" dirty="0"/>
              <a:t>)</a:t>
            </a:r>
          </a:p>
        </p:txBody>
      </p:sp>
      <p:sp>
        <p:nvSpPr>
          <p:cNvPr id="4" name="TextBox 3"/>
          <p:cNvSpPr txBox="1"/>
          <p:nvPr/>
        </p:nvSpPr>
        <p:spPr>
          <a:xfrm>
            <a:off x="2840244" y="5257800"/>
            <a:ext cx="3463512" cy="369332"/>
          </a:xfrm>
          <a:prstGeom prst="rect">
            <a:avLst/>
          </a:prstGeom>
          <a:noFill/>
        </p:spPr>
        <p:txBody>
          <a:bodyPr wrap="none" rtlCol="0">
            <a:spAutoFit/>
          </a:bodyPr>
          <a:lstStyle/>
          <a:p>
            <a:pPr>
              <a:lnSpc>
                <a:spcPct val="100000"/>
              </a:lnSpc>
            </a:pPr>
            <a:r>
              <a:rPr lang="en-US" b="0" dirty="0">
                <a:solidFill>
                  <a:schemeClr val="tx1"/>
                </a:solidFill>
                <a:latin typeface="Arial"/>
                <a:cs typeface="Arial"/>
              </a:rPr>
              <a:t>Figure 15.17  Available snap-ins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3211" y="1785638"/>
            <a:ext cx="4597578" cy="328672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Maintaining Operating Systems</a:t>
            </a:r>
          </a:p>
        </p:txBody>
      </p:sp>
      <p:sp>
        <p:nvSpPr>
          <p:cNvPr id="3" name="Content Placeholder 2"/>
          <p:cNvSpPr>
            <a:spLocks noGrp="1"/>
          </p:cNvSpPr>
          <p:nvPr>
            <p:ph idx="1"/>
          </p:nvPr>
        </p:nvSpPr>
        <p:spPr/>
        <p:txBody>
          <a:bodyPr/>
          <a:lstStyle/>
          <a:p>
            <a:r>
              <a:rPr lang="en-US" dirty="0"/>
              <a:t>Examples of maintenance tasks include:</a:t>
            </a:r>
          </a:p>
          <a:p>
            <a:pPr lvl="1"/>
            <a:r>
              <a:rPr lang="en-US" dirty="0"/>
              <a:t>Installing the latest system patches released by Microsoft</a:t>
            </a:r>
          </a:p>
          <a:p>
            <a:pPr lvl="1"/>
            <a:r>
              <a:rPr lang="en-US" dirty="0"/>
              <a:t>In a Windows system, keeping the hard drive and Registry organized and uncluttered</a:t>
            </a:r>
          </a:p>
        </p:txBody>
      </p:sp>
    </p:spTree>
    <p:extLst>
      <p:ext uri="{BB962C8B-B14F-4D97-AF65-F5344CB8AC3E}">
        <p14:creationId xmlns:p14="http://schemas.microsoft.com/office/powerpoint/2010/main" val="5040810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Optimizing Operating Systems</a:t>
            </a:r>
          </a:p>
        </p:txBody>
      </p:sp>
      <p:sp>
        <p:nvSpPr>
          <p:cNvPr id="3" name="Content Placeholder 2"/>
          <p:cNvSpPr>
            <a:spLocks noGrp="1"/>
          </p:cNvSpPr>
          <p:nvPr>
            <p:ph idx="1"/>
          </p:nvPr>
        </p:nvSpPr>
        <p:spPr/>
        <p:txBody>
          <a:bodyPr/>
          <a:lstStyle/>
          <a:p>
            <a:r>
              <a:rPr lang="en-US" dirty="0"/>
              <a:t>Optimization is anything you do that makes Windows better than it was before.</a:t>
            </a:r>
          </a:p>
          <a:p>
            <a:pPr lvl="1"/>
            <a:r>
              <a:rPr lang="en-US" dirty="0"/>
              <a:t>Example: adding a piece of software or hardware to make something run better</a:t>
            </a:r>
          </a:p>
        </p:txBody>
      </p:sp>
    </p:spTree>
    <p:extLst>
      <p:ext uri="{BB962C8B-B14F-4D97-AF65-F5344CB8AC3E}">
        <p14:creationId xmlns:p14="http://schemas.microsoft.com/office/powerpoint/2010/main" val="34676262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dirty="0"/>
              <a:t>Installing and Removing Software</a:t>
            </a:r>
          </a:p>
        </p:txBody>
      </p:sp>
      <p:sp>
        <p:nvSpPr>
          <p:cNvPr id="56323" name="Content Placeholder 2"/>
          <p:cNvSpPr>
            <a:spLocks noGrp="1"/>
          </p:cNvSpPr>
          <p:nvPr>
            <p:ph idx="1"/>
          </p:nvPr>
        </p:nvSpPr>
        <p:spPr/>
        <p:txBody>
          <a:bodyPr/>
          <a:lstStyle/>
          <a:p>
            <a:r>
              <a:rPr lang="en-US" dirty="0"/>
              <a:t>Installing software in Windows</a:t>
            </a:r>
          </a:p>
          <a:p>
            <a:pPr lvl="1"/>
            <a:r>
              <a:rPr lang="en-US" dirty="0"/>
              <a:t>Many installation programs start automatically via </a:t>
            </a:r>
            <a:r>
              <a:rPr lang="en-US" dirty="0">
                <a:solidFill>
                  <a:srgbClr val="C00000"/>
                </a:solidFill>
              </a:rPr>
              <a:t>Autorun</a:t>
            </a:r>
            <a:r>
              <a:rPr lang="en-US" dirty="0"/>
              <a:t> or </a:t>
            </a:r>
            <a:r>
              <a:rPr lang="en-US" dirty="0">
                <a:solidFill>
                  <a:srgbClr val="C00000"/>
                </a:solidFill>
              </a:rPr>
              <a:t>Autoplay</a:t>
            </a:r>
            <a:r>
              <a:rPr lang="en-US" dirty="0"/>
              <a:t>.</a:t>
            </a:r>
          </a:p>
          <a:p>
            <a:pPr lvl="1"/>
            <a:r>
              <a:rPr lang="en-US" dirty="0"/>
              <a:t>To start installation manually, double-click on the disc icon in Explorer or File Explorer.</a:t>
            </a:r>
          </a:p>
          <a:p>
            <a:pPr lvl="1"/>
            <a:r>
              <a:rPr lang="en-US" dirty="0"/>
              <a:t>The UAC may require administrator privileges to install programs.</a:t>
            </a:r>
          </a:p>
          <a:p>
            <a:pPr lvl="1"/>
            <a:r>
              <a:rPr lang="en-US" dirty="0"/>
              <a:t>Accept terms of software license before installation.</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Installing and Removing Software </a:t>
            </a:r>
            <a:r>
              <a:rPr lang="en-US" dirty="0"/>
              <a:t>(</a:t>
            </a:r>
            <a:r>
              <a:rPr lang="en-US" i="1" dirty="0"/>
              <a:t>continued</a:t>
            </a:r>
            <a:r>
              <a:rPr lang="en-US" dirty="0"/>
              <a:t>)</a:t>
            </a:r>
          </a:p>
        </p:txBody>
      </p:sp>
      <p:sp>
        <p:nvSpPr>
          <p:cNvPr id="3" name="Content Placeholder 2"/>
          <p:cNvSpPr>
            <a:spLocks noGrp="1"/>
          </p:cNvSpPr>
          <p:nvPr>
            <p:ph idx="1"/>
          </p:nvPr>
        </p:nvSpPr>
        <p:spPr/>
        <p:txBody>
          <a:bodyPr/>
          <a:lstStyle/>
          <a:p>
            <a:r>
              <a:rPr lang="en-US" dirty="0"/>
              <a:t>Installing software in Mac OS X</a:t>
            </a:r>
          </a:p>
          <a:p>
            <a:pPr lvl="1"/>
            <a:r>
              <a:rPr lang="en-US" dirty="0"/>
              <a:t>Most common method involves Mac App Store.</a:t>
            </a:r>
          </a:p>
          <a:p>
            <a:pPr lvl="1"/>
            <a:r>
              <a:rPr lang="en-US" dirty="0"/>
              <a:t>Alternatively, download installation programs, often .dmg files, that you drag to the Applications folder.</a:t>
            </a:r>
          </a:p>
          <a:p>
            <a:r>
              <a:rPr lang="en-US" dirty="0"/>
              <a:t>Installing software in Linux</a:t>
            </a:r>
          </a:p>
          <a:p>
            <a:pPr lvl="1"/>
            <a:r>
              <a:rPr lang="en-US" dirty="0"/>
              <a:t>Commonly download an installation file, double-click, and select install.</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dirty="0"/>
              <a:t>Installing and Removing Software (</a:t>
            </a:r>
            <a:r>
              <a:rPr lang="en-US" i="1" dirty="0"/>
              <a:t>continued</a:t>
            </a:r>
            <a:r>
              <a:rPr lang="en-US" dirty="0"/>
              <a:t>)</a:t>
            </a:r>
            <a:endParaRPr lang="en-US" i="1" dirty="0"/>
          </a:p>
        </p:txBody>
      </p:sp>
      <p:sp>
        <p:nvSpPr>
          <p:cNvPr id="59395" name="Content Placeholder 2"/>
          <p:cNvSpPr>
            <a:spLocks noGrp="1"/>
          </p:cNvSpPr>
          <p:nvPr>
            <p:ph idx="1"/>
          </p:nvPr>
        </p:nvSpPr>
        <p:spPr/>
        <p:txBody>
          <a:bodyPr/>
          <a:lstStyle/>
          <a:p>
            <a:r>
              <a:rPr lang="en-US" dirty="0"/>
              <a:t>Removing software</a:t>
            </a:r>
          </a:p>
          <a:p>
            <a:pPr lvl="1"/>
            <a:r>
              <a:rPr lang="en-US" dirty="0"/>
              <a:t>Use the program’s own uninstall feature.</a:t>
            </a:r>
          </a:p>
          <a:p>
            <a:pPr lvl="1"/>
            <a:r>
              <a:rPr lang="en-US" dirty="0"/>
              <a:t>If an uninstall program is not available, use the </a:t>
            </a:r>
            <a:r>
              <a:rPr lang="en-US" dirty="0">
                <a:solidFill>
                  <a:srgbClr val="C00000"/>
                </a:solidFill>
              </a:rPr>
              <a:t>Programs and Features </a:t>
            </a:r>
            <a:r>
              <a:rPr lang="en-US" dirty="0"/>
              <a:t>applet to remove the software.</a:t>
            </a:r>
          </a:p>
          <a:p>
            <a:pPr lvl="1"/>
            <a:r>
              <a:rPr lang="en-US" dirty="0"/>
              <a:t>Uninstalling in Mac OS X varies based on how the program was installed.</a:t>
            </a:r>
          </a:p>
          <a:p>
            <a:pPr lvl="2"/>
            <a:r>
              <a:rPr lang="en-US" dirty="0"/>
              <a:t>Use Launchpad technique</a:t>
            </a:r>
          </a:p>
          <a:p>
            <a:pPr lvl="2"/>
            <a:r>
              <a:rPr lang="en-US" dirty="0"/>
              <a:t>Drag the app to the trash</a:t>
            </a:r>
          </a:p>
          <a:p>
            <a:pPr lvl="1"/>
            <a:r>
              <a:rPr lang="en-US" dirty="0"/>
              <a:t>For uninstalling in Linux, use the software manager.</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dirty="0"/>
              <a:t>Installing and Removing Software (</a:t>
            </a:r>
            <a:r>
              <a:rPr lang="en-US" i="1" dirty="0"/>
              <a:t>continued</a:t>
            </a:r>
            <a:r>
              <a:rPr lang="en-US" dirty="0"/>
              <a:t>)</a:t>
            </a:r>
          </a:p>
        </p:txBody>
      </p:sp>
      <p:sp>
        <p:nvSpPr>
          <p:cNvPr id="62467" name="Content Placeholder 2"/>
          <p:cNvSpPr>
            <a:spLocks noGrp="1"/>
          </p:cNvSpPr>
          <p:nvPr>
            <p:ph idx="1"/>
          </p:nvPr>
        </p:nvSpPr>
        <p:spPr/>
        <p:txBody>
          <a:bodyPr/>
          <a:lstStyle/>
          <a:p>
            <a:r>
              <a:rPr lang="en-US" dirty="0"/>
              <a:t>Adding or removing Windows components/features </a:t>
            </a:r>
          </a:p>
          <a:p>
            <a:pPr marL="971550" lvl="1" indent="-514350">
              <a:buFont typeface="+mj-lt"/>
              <a:buAutoNum type="arabicPeriod"/>
            </a:pPr>
            <a:r>
              <a:rPr lang="en-US" dirty="0"/>
              <a:t>Open the Programs and Features applet in the Control Panel.</a:t>
            </a:r>
          </a:p>
          <a:p>
            <a:pPr marL="971550" lvl="1" indent="-514350">
              <a:buFont typeface="+mj-lt"/>
              <a:buAutoNum type="arabicPeriod"/>
            </a:pPr>
            <a:r>
              <a:rPr lang="en-US" dirty="0"/>
              <a:t>Click the Turn Windows features on or off option on the Tasks list.</a:t>
            </a:r>
          </a:p>
          <a:p>
            <a:pPr marL="971550" lvl="1" indent="-514350">
              <a:buFont typeface="+mj-lt"/>
              <a:buAutoNum type="arabicPeriod"/>
            </a:pPr>
            <a:r>
              <a:rPr lang="en-US" dirty="0"/>
              <a:t>Click Continue if prompted by UAC and you will be presented with the Windows Features dialog box.</a:t>
            </a:r>
          </a:p>
          <a:p>
            <a:pPr marL="971550" lvl="1" indent="-514350">
              <a:buFont typeface="+mj-lt"/>
              <a:buAutoNum type="arabicPeriod"/>
            </a:pPr>
            <a:r>
              <a:rPr lang="en-US" dirty="0"/>
              <a:t>Turn a feature on/off by clicking its check box.</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2057400" y="52388"/>
            <a:ext cx="7086600" cy="1006475"/>
          </a:xfrm>
        </p:spPr>
        <p:txBody>
          <a:bodyPr/>
          <a:lstStyle/>
          <a:p>
            <a:r>
              <a:rPr lang="en-US" dirty="0">
                <a:cs typeface="MS Gothic" pitchFamily="49" charset="-128"/>
              </a:rPr>
              <a:t>Installing/Optimizing a Device</a:t>
            </a:r>
          </a:p>
        </p:txBody>
      </p:sp>
      <p:sp>
        <p:nvSpPr>
          <p:cNvPr id="66563" name="Content Placeholder 2"/>
          <p:cNvSpPr>
            <a:spLocks noGrp="1"/>
          </p:cNvSpPr>
          <p:nvPr>
            <p:ph idx="1"/>
          </p:nvPr>
        </p:nvSpPr>
        <p:spPr/>
        <p:txBody>
          <a:bodyPr/>
          <a:lstStyle/>
          <a:p>
            <a:r>
              <a:rPr lang="en-US" dirty="0">
                <a:cs typeface="MS Gothic" pitchFamily="49" charset="-128"/>
              </a:rPr>
              <a:t>The processes for optimizing hardware in Windows are identical among the versions, even down to the troubleshooting utilities.</a:t>
            </a:r>
          </a:p>
          <a:p>
            <a:r>
              <a:rPr lang="en-US" dirty="0">
                <a:cs typeface="MS Gothic" pitchFamily="49" charset="-128"/>
              </a:rPr>
              <a:t>Steps for installing a new device are very similar:</a:t>
            </a:r>
          </a:p>
          <a:p>
            <a:pPr lvl="1"/>
            <a:r>
              <a:rPr lang="en-US" dirty="0">
                <a:cs typeface="MS Gothic" pitchFamily="49" charset="-128"/>
              </a:rPr>
              <a:t>Update the drivers.</a:t>
            </a:r>
          </a:p>
          <a:p>
            <a:pPr lvl="1"/>
            <a:r>
              <a:rPr lang="en-US" dirty="0">
                <a:cs typeface="MS Gothic" pitchFamily="49" charset="-128"/>
              </a:rPr>
              <a:t>Verify that the device works properly.</a:t>
            </a:r>
          </a:p>
          <a:p>
            <a:pPr lvl="1"/>
            <a:r>
              <a:rPr lang="en-US" dirty="0">
                <a:cs typeface="MS Gothic" pitchFamily="49" charset="-128"/>
              </a:rPr>
              <a:t>If drivers are buggy, use driver rollback.</a:t>
            </a:r>
          </a:p>
          <a:p>
            <a:pPr lvl="1"/>
            <a:r>
              <a:rPr lang="en-US" dirty="0">
                <a:cs typeface="MS Gothic" pitchFamily="49" charset="-128"/>
              </a:rPr>
              <a:t>Never run beta drivers.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Installing/Optimizing a Device </a:t>
            </a:r>
            <a:r>
              <a:rPr lang="en-US" dirty="0"/>
              <a:t>(</a:t>
            </a:r>
            <a:r>
              <a:rPr lang="en-US" i="1" dirty="0"/>
              <a:t>continued</a:t>
            </a:r>
            <a:r>
              <a:rPr lang="en-US" dirty="0"/>
              <a:t>)</a:t>
            </a:r>
          </a:p>
        </p:txBody>
      </p:sp>
      <p:sp>
        <p:nvSpPr>
          <p:cNvPr id="3" name="Content Placeholder 2"/>
          <p:cNvSpPr>
            <a:spLocks noGrp="1"/>
          </p:cNvSpPr>
          <p:nvPr>
            <p:ph idx="1"/>
          </p:nvPr>
        </p:nvSpPr>
        <p:spPr/>
        <p:txBody>
          <a:bodyPr/>
          <a:lstStyle/>
          <a:p>
            <a:r>
              <a:rPr lang="en-US" dirty="0"/>
              <a:t>Updating drivers in Mac OS X</a:t>
            </a:r>
          </a:p>
          <a:p>
            <a:pPr lvl="1"/>
            <a:r>
              <a:rPr lang="en-US" dirty="0"/>
              <a:t>OS will notify you of available system updates that contain driver updates.</a:t>
            </a:r>
          </a:p>
          <a:p>
            <a:pPr lvl="1"/>
            <a:r>
              <a:rPr lang="en-US" dirty="0"/>
              <a:t>For third-party devices, you must manually check the drivers.</a:t>
            </a:r>
          </a:p>
          <a:p>
            <a:r>
              <a:rPr lang="en-US" dirty="0"/>
              <a:t>Updating drivers in Linux</a:t>
            </a:r>
          </a:p>
          <a:p>
            <a:pPr lvl="1"/>
            <a:r>
              <a:rPr lang="en-US" dirty="0"/>
              <a:t>Most distros will signal any new updates.</a:t>
            </a:r>
          </a:p>
          <a:p>
            <a:pPr lvl="1"/>
            <a:r>
              <a:rPr lang="en-US" dirty="0"/>
              <a:t>Download and install using Software Updater.</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Installing/Optimizing a Device (</a:t>
            </a:r>
            <a:r>
              <a:rPr lang="en-US" i="1" dirty="0"/>
              <a:t>continued</a:t>
            </a:r>
            <a:r>
              <a:rPr lang="en-US" dirty="0"/>
              <a:t>)</a:t>
            </a:r>
          </a:p>
        </p:txBody>
      </p:sp>
      <p:sp>
        <p:nvSpPr>
          <p:cNvPr id="78851" name="Content Placeholder 2"/>
          <p:cNvSpPr>
            <a:spLocks noGrp="1"/>
          </p:cNvSpPr>
          <p:nvPr>
            <p:ph idx="1"/>
          </p:nvPr>
        </p:nvSpPr>
        <p:spPr/>
        <p:txBody>
          <a:bodyPr/>
          <a:lstStyle/>
          <a:p>
            <a:r>
              <a:rPr lang="en-US" dirty="0"/>
              <a:t>Device Manager</a:t>
            </a:r>
          </a:p>
          <a:p>
            <a:pPr lvl="1"/>
            <a:r>
              <a:rPr lang="en-US" dirty="0"/>
              <a:t>Use </a:t>
            </a:r>
            <a:r>
              <a:rPr lang="en-US" dirty="0">
                <a:solidFill>
                  <a:srgbClr val="C00000"/>
                </a:solidFill>
              </a:rPr>
              <a:t>Device Manager </a:t>
            </a:r>
            <a:r>
              <a:rPr lang="en-US" dirty="0"/>
              <a:t>for optimizing device drivers.</a:t>
            </a:r>
          </a:p>
          <a:p>
            <a:pPr lvl="2"/>
            <a:r>
              <a:rPr lang="en-US" dirty="0"/>
              <a:t>Right-click on a device to display the context menu.</a:t>
            </a:r>
          </a:p>
          <a:p>
            <a:pPr lvl="2"/>
            <a:r>
              <a:rPr lang="en-US" dirty="0"/>
              <a:t>You can update or uninstall the driver, disable the device, scan for hardware changes, or display the Properties dialog box.</a:t>
            </a:r>
          </a:p>
          <a:p>
            <a:pPr lvl="1"/>
            <a:r>
              <a:rPr lang="en-US" dirty="0"/>
              <a:t>The Driver tab has buttons labeled:</a:t>
            </a:r>
          </a:p>
          <a:p>
            <a:pPr lvl="2"/>
            <a:r>
              <a:rPr lang="en-US" dirty="0"/>
              <a:t>Driver Details</a:t>
            </a:r>
          </a:p>
          <a:p>
            <a:pPr lvl="2"/>
            <a:r>
              <a:rPr lang="en-US" dirty="0"/>
              <a:t>Update Driver</a:t>
            </a:r>
          </a:p>
          <a:p>
            <a:pPr lvl="2"/>
            <a:r>
              <a:rPr lang="en-US" dirty="0"/>
              <a:t>Roll Back Driver</a:t>
            </a:r>
          </a:p>
          <a:p>
            <a:pPr lvl="2"/>
            <a:r>
              <a:rPr lang="en-US" dirty="0"/>
              <a:t>Uninstall</a:t>
            </a:r>
          </a:p>
          <a:p>
            <a:pPr lvl="2"/>
            <a:r>
              <a:rPr lang="en-US" dirty="0"/>
              <a:t>Disable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dirty="0"/>
              <a:t>Installing/Optimizing a Device (</a:t>
            </a:r>
            <a:r>
              <a:rPr lang="en-US" i="1" dirty="0"/>
              <a:t>continued</a:t>
            </a:r>
            <a:r>
              <a:rPr lang="en-US" dirty="0"/>
              <a:t>)</a:t>
            </a:r>
          </a:p>
        </p:txBody>
      </p:sp>
      <p:sp>
        <p:nvSpPr>
          <p:cNvPr id="80899" name="Content Placeholder 2"/>
          <p:cNvSpPr>
            <a:spLocks noGrp="1"/>
          </p:cNvSpPr>
          <p:nvPr>
            <p:ph idx="1"/>
          </p:nvPr>
        </p:nvSpPr>
        <p:spPr/>
        <p:txBody>
          <a:bodyPr/>
          <a:lstStyle/>
          <a:p>
            <a:r>
              <a:rPr lang="en-US" dirty="0"/>
              <a:t>Adding a New Device</a:t>
            </a:r>
          </a:p>
          <a:p>
            <a:pPr lvl="1"/>
            <a:r>
              <a:rPr lang="en-US" dirty="0"/>
              <a:t>Windows should automatically detect any new device you install in your system.</a:t>
            </a:r>
          </a:p>
          <a:p>
            <a:pPr lvl="1"/>
            <a:r>
              <a:rPr lang="en-US" dirty="0"/>
              <a:t>If Windows does not detect a newly connected device, use the following to get the device recognized and drivers installed:</a:t>
            </a:r>
          </a:p>
          <a:p>
            <a:pPr lvl="2"/>
            <a:r>
              <a:rPr lang="en-US" dirty="0"/>
              <a:t>Use Vista’s Add Hardware Wizard, which you can find in the Add Hardware applet.</a:t>
            </a:r>
          </a:p>
          <a:p>
            <a:pPr lvl="2"/>
            <a:r>
              <a:rPr lang="en-US" dirty="0"/>
              <a:t>Or use the Add a device option in the Devices and Printers applet.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r>
              <a:rPr lang="en-US" dirty="0">
                <a:cs typeface="MS Gothic" pitchFamily="49" charset="-128"/>
              </a:rPr>
              <a:t>Installing/Optimizing a Device (</a:t>
            </a:r>
            <a:r>
              <a:rPr lang="en-US" i="1" dirty="0">
                <a:cs typeface="MS Gothic" pitchFamily="49" charset="-128"/>
              </a:rPr>
              <a:t>continued</a:t>
            </a:r>
            <a:r>
              <a:rPr lang="en-US" dirty="0">
                <a:cs typeface="MS Gothic" pitchFamily="49" charset="-128"/>
              </a:rPr>
              <a:t>)</a:t>
            </a:r>
          </a:p>
        </p:txBody>
      </p:sp>
      <p:sp>
        <p:nvSpPr>
          <p:cNvPr id="81923" name="TextBox 4"/>
          <p:cNvSpPr txBox="1">
            <a:spLocks noChangeArrowheads="1"/>
          </p:cNvSpPr>
          <p:nvPr/>
        </p:nvSpPr>
        <p:spPr bwMode="auto">
          <a:xfrm>
            <a:off x="2057400" y="5029200"/>
            <a:ext cx="5029200" cy="369332"/>
          </a:xfrm>
          <a:prstGeom prst="rect">
            <a:avLst/>
          </a:prstGeom>
          <a:noFill/>
          <a:ln w="9525">
            <a:noFill/>
            <a:miter lim="800000"/>
            <a:headEnd/>
            <a:tailEnd/>
          </a:ln>
        </p:spPr>
        <p:txBody>
          <a:bodyPr wrap="squar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15.26  Adding a device in Windows 8.1</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72512" y="2051304"/>
            <a:ext cx="3998976" cy="27553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Windows Patch Management</a:t>
            </a:r>
          </a:p>
        </p:txBody>
      </p:sp>
      <p:sp>
        <p:nvSpPr>
          <p:cNvPr id="5123" name="Content Placeholder 2"/>
          <p:cNvSpPr>
            <a:spLocks noGrp="1"/>
          </p:cNvSpPr>
          <p:nvPr>
            <p:ph idx="1"/>
          </p:nvPr>
        </p:nvSpPr>
        <p:spPr/>
        <p:txBody>
          <a:bodyPr/>
          <a:lstStyle/>
          <a:p>
            <a:r>
              <a:rPr lang="en-US" dirty="0"/>
              <a:t>All new releases of Windows bring malware attacks, code errors, hardware issues, and issues with new features.</a:t>
            </a:r>
          </a:p>
          <a:p>
            <a:pPr lvl="1"/>
            <a:r>
              <a:rPr lang="en-US" dirty="0"/>
              <a:t>All of these compel Microsoft to provide updates, also known as </a:t>
            </a:r>
            <a:r>
              <a:rPr lang="en-US" dirty="0">
                <a:solidFill>
                  <a:srgbClr val="C00000"/>
                </a:solidFill>
              </a:rPr>
              <a:t>patches</a:t>
            </a:r>
            <a:r>
              <a:rPr lang="en-US" dirty="0"/>
              <a:t>.</a:t>
            </a:r>
          </a:p>
          <a:p>
            <a:r>
              <a:rPr lang="en-US" dirty="0">
                <a:solidFill>
                  <a:srgbClr val="C00000"/>
                </a:solidFill>
              </a:rPr>
              <a:t>Patch management </a:t>
            </a:r>
            <a:r>
              <a:rPr lang="en-US" dirty="0"/>
              <a:t>is the process of keeping software updated and safe.</a:t>
            </a:r>
          </a:p>
          <a:p>
            <a:r>
              <a:rPr lang="en-US" dirty="0">
                <a:solidFill>
                  <a:srgbClr val="C00000"/>
                </a:solidFill>
              </a:rPr>
              <a:t>Windows Update </a:t>
            </a:r>
            <a:r>
              <a:rPr lang="en-US" dirty="0"/>
              <a:t>is the primary distribution tool for handling patch management.</a:t>
            </a:r>
          </a:p>
          <a:p>
            <a:pPr lvl="1"/>
            <a:r>
              <a:rPr lang="en-US" dirty="0"/>
              <a:t>Control Panel applet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dirty="0"/>
              <a:t>Performance Options</a:t>
            </a:r>
          </a:p>
        </p:txBody>
      </p:sp>
      <p:sp>
        <p:nvSpPr>
          <p:cNvPr id="84995" name="Content Placeholder 2"/>
          <p:cNvSpPr>
            <a:spLocks noGrp="1"/>
          </p:cNvSpPr>
          <p:nvPr>
            <p:ph idx="1"/>
          </p:nvPr>
        </p:nvSpPr>
        <p:spPr/>
        <p:txBody>
          <a:bodyPr/>
          <a:lstStyle/>
          <a:p>
            <a:r>
              <a:rPr lang="en-US" dirty="0">
                <a:solidFill>
                  <a:srgbClr val="C00000"/>
                </a:solidFill>
              </a:rPr>
              <a:t>Performance options </a:t>
            </a:r>
            <a:r>
              <a:rPr lang="en-US" dirty="0"/>
              <a:t>are used to configure CPU, RAM, and virtual memory (page file) settings on all Windows versions.</a:t>
            </a:r>
          </a:p>
          <a:p>
            <a:r>
              <a:rPr lang="en-US" dirty="0"/>
              <a:t>To access these options:</a:t>
            </a:r>
          </a:p>
          <a:p>
            <a:pPr lvl="1"/>
            <a:r>
              <a:rPr lang="en-US" dirty="0"/>
              <a:t>Right-click Computer or ThisPC.</a:t>
            </a:r>
          </a:p>
          <a:p>
            <a:pPr lvl="1"/>
            <a:r>
              <a:rPr lang="en-US" dirty="0"/>
              <a:t>Select Properties, and then click the Advanced system settings link in the Tasks list.</a:t>
            </a:r>
          </a:p>
          <a:p>
            <a:pPr lvl="1"/>
            <a:r>
              <a:rPr lang="en-US" dirty="0"/>
              <a:t>On the Advanced tab, click the Settings button in the Performance section.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dirty="0"/>
              <a:t>Performance Options (</a:t>
            </a:r>
            <a:r>
              <a:rPr lang="en-US" i="1" dirty="0"/>
              <a:t>continued</a:t>
            </a:r>
            <a:r>
              <a:rPr lang="en-US" dirty="0"/>
              <a:t>)</a:t>
            </a:r>
          </a:p>
        </p:txBody>
      </p:sp>
      <p:sp>
        <p:nvSpPr>
          <p:cNvPr id="86019" name="Content Placeholder 2"/>
          <p:cNvSpPr>
            <a:spLocks noGrp="1"/>
          </p:cNvSpPr>
          <p:nvPr>
            <p:ph idx="1"/>
          </p:nvPr>
        </p:nvSpPr>
        <p:spPr/>
        <p:txBody>
          <a:bodyPr/>
          <a:lstStyle/>
          <a:p>
            <a:r>
              <a:rPr lang="en-US" dirty="0"/>
              <a:t>The Performance Options dialog box has three tabs: Visual Effects, Advanced, and Data Execution Prevention.</a:t>
            </a:r>
          </a:p>
          <a:p>
            <a:pPr lvl="1"/>
            <a:r>
              <a:rPr lang="en-US" dirty="0"/>
              <a:t>The Visual Effects tab enables you to adjust visual effects that impact performance, such as animations, thumbnails, and transparencies.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pPr eaLnBrk="1" hangingPunct="1"/>
            <a:r>
              <a:rPr lang="en-US" dirty="0">
                <a:cs typeface="MS Gothic" pitchFamily="49" charset="-128"/>
              </a:rPr>
              <a:t>Performance Options </a:t>
            </a:r>
            <a:r>
              <a:rPr lang="en-US" dirty="0"/>
              <a:t>(</a:t>
            </a:r>
            <a:r>
              <a:rPr lang="en-US" i="1" dirty="0"/>
              <a:t>continued</a:t>
            </a:r>
            <a:r>
              <a:rPr lang="en-US" dirty="0"/>
              <a:t>)</a:t>
            </a:r>
            <a:endParaRPr lang="en-US" i="1" dirty="0">
              <a:cs typeface="MS Gothic" pitchFamily="49" charset="-128"/>
            </a:endParaRPr>
          </a:p>
        </p:txBody>
      </p:sp>
      <p:sp>
        <p:nvSpPr>
          <p:cNvPr id="87043" name="TextBox 4"/>
          <p:cNvSpPr txBox="1">
            <a:spLocks noChangeArrowheads="1"/>
          </p:cNvSpPr>
          <p:nvPr/>
        </p:nvSpPr>
        <p:spPr bwMode="auto">
          <a:xfrm>
            <a:off x="1282700" y="5536012"/>
            <a:ext cx="6578600" cy="369888"/>
          </a:xfrm>
          <a:prstGeom prst="rect">
            <a:avLst/>
          </a:prstGeom>
          <a:noFill/>
          <a:ln w="9525">
            <a:noFill/>
            <a:miter lim="800000"/>
            <a:headEnd/>
            <a:tailEnd/>
          </a:ln>
        </p:spPr>
        <p:txBody>
          <a:bodyPr wrap="squar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15.27  Windows 8.1 Performance Options dialog box</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59836" y="1644285"/>
            <a:ext cx="2624328" cy="3739327"/>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Performance Options </a:t>
            </a:r>
            <a:r>
              <a:rPr lang="en-US" dirty="0"/>
              <a:t>(</a:t>
            </a:r>
            <a:r>
              <a:rPr lang="en-US" i="1" dirty="0"/>
              <a:t>continued</a:t>
            </a:r>
            <a:r>
              <a:rPr lang="en-US" dirty="0"/>
              <a:t>)</a:t>
            </a:r>
          </a:p>
        </p:txBody>
      </p:sp>
      <p:sp>
        <p:nvSpPr>
          <p:cNvPr id="3" name="Content Placeholder 2"/>
          <p:cNvSpPr>
            <a:spLocks noGrp="1"/>
          </p:cNvSpPr>
          <p:nvPr>
            <p:ph idx="1"/>
          </p:nvPr>
        </p:nvSpPr>
        <p:spPr/>
        <p:txBody>
          <a:bodyPr/>
          <a:lstStyle/>
          <a:p>
            <a:r>
              <a:rPr lang="en-US" dirty="0">
                <a:cs typeface="MS Gothic" pitchFamily="49" charset="-128"/>
              </a:rPr>
              <a:t>The Advanced tab has two sections: Processor scheduling and Virtual memory.</a:t>
            </a:r>
          </a:p>
          <a:p>
            <a:pPr lvl="1"/>
            <a:r>
              <a:rPr lang="en-US" dirty="0">
                <a:cs typeface="MS Gothic" pitchFamily="49" charset="-128"/>
              </a:rPr>
              <a:t>Under the Processor scheduling section, you can choose to adjust for best performance of either Programs or Background services.</a:t>
            </a:r>
          </a:p>
          <a:p>
            <a:pPr lvl="1"/>
            <a:r>
              <a:rPr lang="en-US" dirty="0">
                <a:cs typeface="MS Gothic" pitchFamily="49" charset="-128"/>
              </a:rPr>
              <a:t>The Virtual memory section of this tab enables you to modify the size and location of the page file.</a:t>
            </a:r>
          </a:p>
        </p:txBody>
      </p:sp>
    </p:spTree>
    <p:extLst>
      <p:ext uri="{BB962C8B-B14F-4D97-AF65-F5344CB8AC3E}">
        <p14:creationId xmlns:p14="http://schemas.microsoft.com/office/powerpoint/2010/main" val="40633578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Performance Options </a:t>
            </a:r>
            <a:r>
              <a:rPr lang="en-US" dirty="0"/>
              <a:t>(</a:t>
            </a:r>
            <a:r>
              <a:rPr lang="en-US" i="1" dirty="0"/>
              <a:t>continued</a:t>
            </a:r>
            <a:r>
              <a:rPr lang="en-US" dirty="0"/>
              <a:t>)</a:t>
            </a:r>
          </a:p>
        </p:txBody>
      </p:sp>
      <p:sp>
        <p:nvSpPr>
          <p:cNvPr id="3" name="Content Placeholder 2"/>
          <p:cNvSpPr>
            <a:spLocks noGrp="1"/>
          </p:cNvSpPr>
          <p:nvPr>
            <p:ph idx="1"/>
          </p:nvPr>
        </p:nvSpPr>
        <p:spPr/>
        <p:txBody>
          <a:bodyPr/>
          <a:lstStyle/>
          <a:p>
            <a:r>
              <a:rPr lang="en-US" dirty="0">
                <a:cs typeface="MS Gothic" pitchFamily="49" charset="-128"/>
              </a:rPr>
              <a:t>Data Execution Prevention (DEP) works in the background to stop viruses and other malware from taking over programs loaded in system memory.</a:t>
            </a:r>
          </a:p>
          <a:p>
            <a:pPr lvl="1"/>
            <a:r>
              <a:rPr lang="en-US" dirty="0">
                <a:cs typeface="MS Gothic" pitchFamily="49" charset="-128"/>
              </a:rPr>
              <a:t>By default, DEP monitors only critical operating system files in RAM.</a:t>
            </a:r>
          </a:p>
          <a:p>
            <a:pPr lvl="1"/>
            <a:r>
              <a:rPr lang="en-US" dirty="0">
                <a:cs typeface="MS Gothic" pitchFamily="49" charset="-128"/>
              </a:rPr>
              <a:t>The Data Execution Prevention tab enables you to have DEP monitor all running programs—with a significant performance hit.</a:t>
            </a:r>
          </a:p>
        </p:txBody>
      </p:sp>
    </p:spTree>
    <p:extLst>
      <p:ext uri="{BB962C8B-B14F-4D97-AF65-F5344CB8AC3E}">
        <p14:creationId xmlns:p14="http://schemas.microsoft.com/office/powerpoint/2010/main" val="35307591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for Problems</a:t>
            </a:r>
          </a:p>
        </p:txBody>
      </p:sp>
      <p:sp>
        <p:nvSpPr>
          <p:cNvPr id="3" name="Content Placeholder 2"/>
          <p:cNvSpPr>
            <a:spLocks noGrp="1"/>
          </p:cNvSpPr>
          <p:nvPr>
            <p:ph idx="1"/>
          </p:nvPr>
        </p:nvSpPr>
        <p:spPr/>
        <p:txBody>
          <a:bodyPr/>
          <a:lstStyle/>
          <a:p>
            <a:r>
              <a:rPr lang="en-US" dirty="0"/>
              <a:t>Techs need to prepare for problems.</a:t>
            </a:r>
          </a:p>
          <a:p>
            <a:pPr lvl="1"/>
            <a:r>
              <a:rPr lang="en-US" dirty="0"/>
              <a:t>Critical system files and data must be backed up.</a:t>
            </a:r>
          </a:p>
          <a:p>
            <a:pPr lvl="1"/>
            <a:r>
              <a:rPr lang="en-US" dirty="0"/>
              <a:t>Tools should be in place for the inevitable glitches.</a:t>
            </a:r>
          </a:p>
          <a:p>
            <a:r>
              <a:rPr lang="en-US" dirty="0"/>
              <a:t>Every modern operating system has options for backing up data.</a:t>
            </a:r>
          </a:p>
          <a:p>
            <a:pPr lvl="1"/>
            <a:r>
              <a:rPr lang="en-US" dirty="0"/>
              <a:t>Each operating system offers different features </a:t>
            </a:r>
          </a:p>
        </p:txBody>
      </p:sp>
    </p:spTree>
    <p:extLst>
      <p:ext uri="{BB962C8B-B14F-4D97-AF65-F5344CB8AC3E}">
        <p14:creationId xmlns:p14="http://schemas.microsoft.com/office/powerpoint/2010/main" val="11398832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a:xfrm>
            <a:off x="2057400" y="52388"/>
            <a:ext cx="7086600" cy="1006475"/>
          </a:xfrm>
        </p:spPr>
        <p:txBody>
          <a:bodyPr/>
          <a:lstStyle/>
          <a:p>
            <a:r>
              <a:rPr lang="en-US" dirty="0">
                <a:cs typeface="MS Gothic" pitchFamily="49" charset="-128"/>
              </a:rPr>
              <a:t>Backing Up Personal Data</a:t>
            </a:r>
          </a:p>
        </p:txBody>
      </p:sp>
      <p:sp>
        <p:nvSpPr>
          <p:cNvPr id="111619" name="Content Placeholder 2"/>
          <p:cNvSpPr>
            <a:spLocks noGrp="1"/>
          </p:cNvSpPr>
          <p:nvPr>
            <p:ph idx="1"/>
          </p:nvPr>
        </p:nvSpPr>
        <p:spPr/>
        <p:txBody>
          <a:bodyPr/>
          <a:lstStyle/>
          <a:p>
            <a:r>
              <a:rPr lang="en-US" dirty="0">
                <a:cs typeface="MS Gothic" pitchFamily="49" charset="-128"/>
              </a:rPr>
              <a:t>Backup and Restore Center for Windows Vista/7</a:t>
            </a:r>
          </a:p>
          <a:p>
            <a:pPr lvl="1"/>
            <a:r>
              <a:rPr lang="en-US" dirty="0">
                <a:solidFill>
                  <a:srgbClr val="C00000"/>
                </a:solidFill>
                <a:cs typeface="MS Gothic" pitchFamily="49" charset="-128"/>
              </a:rPr>
              <a:t>Backup and Restore Center </a:t>
            </a:r>
            <a:r>
              <a:rPr lang="en-US" dirty="0">
                <a:cs typeface="MS Gothic" pitchFamily="49" charset="-128"/>
              </a:rPr>
              <a:t>(Vista) and </a:t>
            </a:r>
            <a:r>
              <a:rPr lang="en-US" dirty="0">
                <a:solidFill>
                  <a:srgbClr val="C00000"/>
                </a:solidFill>
                <a:cs typeface="MS Gothic" pitchFamily="49" charset="-128"/>
              </a:rPr>
              <a:t>Backup and Restore</a:t>
            </a:r>
            <a:r>
              <a:rPr lang="en-US" dirty="0">
                <a:cs typeface="MS Gothic" pitchFamily="49" charset="-128"/>
              </a:rPr>
              <a:t> (Windows 7) are Control Panel applets.</a:t>
            </a:r>
          </a:p>
          <a:p>
            <a:pPr lvl="2"/>
            <a:r>
              <a:rPr lang="en-US" dirty="0">
                <a:cs typeface="MS Gothic" pitchFamily="49" charset="-128"/>
              </a:rPr>
              <a:t>Back up computer option backs up entire computer to a system image.</a:t>
            </a:r>
          </a:p>
          <a:p>
            <a:pPr lvl="2"/>
            <a:r>
              <a:rPr lang="en-US" dirty="0">
                <a:cs typeface="MS Gothic" pitchFamily="49" charset="-128"/>
              </a:rPr>
              <a:t>Back up files (Vista) backs up personal information of all users.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a:xfrm>
            <a:off x="2057400" y="52388"/>
            <a:ext cx="7086600" cy="1006475"/>
          </a:xfrm>
        </p:spPr>
        <p:txBody>
          <a:bodyPr/>
          <a:lstStyle/>
          <a:p>
            <a:r>
              <a:rPr lang="en-US" dirty="0">
                <a:cs typeface="MS Gothic" pitchFamily="49" charset="-128"/>
              </a:rPr>
              <a:t>Backing Up Personal Data (</a:t>
            </a:r>
            <a:r>
              <a:rPr lang="en-US" i="1" dirty="0">
                <a:cs typeface="MS Gothic" pitchFamily="49" charset="-128"/>
              </a:rPr>
              <a:t>continued</a:t>
            </a:r>
            <a:r>
              <a:rPr lang="en-US" dirty="0">
                <a:cs typeface="MS Gothic" pitchFamily="49" charset="-128"/>
              </a:rPr>
              <a:t>)</a:t>
            </a:r>
          </a:p>
        </p:txBody>
      </p:sp>
      <p:sp>
        <p:nvSpPr>
          <p:cNvPr id="111619" name="Content Placeholder 2"/>
          <p:cNvSpPr>
            <a:spLocks noGrp="1"/>
          </p:cNvSpPr>
          <p:nvPr>
            <p:ph idx="1"/>
          </p:nvPr>
        </p:nvSpPr>
        <p:spPr/>
        <p:txBody>
          <a:bodyPr/>
          <a:lstStyle/>
          <a:p>
            <a:r>
              <a:rPr lang="en-US" dirty="0"/>
              <a:t>Windows 7’s Backup and Restore utility </a:t>
            </a:r>
            <a:endParaRPr lang="en-US" dirty="0">
              <a:cs typeface="MS Gothic" pitchFamily="49" charset="-128"/>
            </a:endParaRPr>
          </a:p>
          <a:p>
            <a:pPr lvl="1"/>
            <a:r>
              <a:rPr lang="en-US" dirty="0">
                <a:cs typeface="MS Gothic" pitchFamily="49" charset="-128"/>
              </a:rPr>
              <a:t>Click the Set up backup link</a:t>
            </a:r>
          </a:p>
          <a:p>
            <a:pPr lvl="2"/>
            <a:r>
              <a:rPr lang="en-US" dirty="0">
                <a:cs typeface="MS Gothic" pitchFamily="49" charset="-128"/>
              </a:rPr>
              <a:t>Let Windows choose (recommended) – user information and system</a:t>
            </a:r>
          </a:p>
          <a:p>
            <a:pPr lvl="2"/>
            <a:r>
              <a:rPr lang="en-US" dirty="0">
                <a:cs typeface="MS Gothic" pitchFamily="49" charset="-128"/>
              </a:rPr>
              <a:t>Let me choose – pick individual users’ files to backup with option to make a system image</a:t>
            </a:r>
          </a:p>
        </p:txBody>
      </p:sp>
    </p:spTree>
    <p:extLst>
      <p:ext uri="{BB962C8B-B14F-4D97-AF65-F5344CB8AC3E}">
        <p14:creationId xmlns:p14="http://schemas.microsoft.com/office/powerpoint/2010/main" val="2672530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cs typeface="MS Gothic" pitchFamily="49" charset="-128"/>
              </a:rPr>
              <a:t>Backing Up Personal Data </a:t>
            </a:r>
            <a:r>
              <a:rPr lang="en-US" dirty="0"/>
              <a:t>(</a:t>
            </a:r>
            <a:r>
              <a:rPr lang="en-US" i="1" dirty="0"/>
              <a:t>continued</a:t>
            </a:r>
            <a:r>
              <a:rPr lang="en-US" dirty="0"/>
              <a:t>)</a:t>
            </a:r>
          </a:p>
        </p:txBody>
      </p:sp>
      <p:sp>
        <p:nvSpPr>
          <p:cNvPr id="6" name="TextBox 5"/>
          <p:cNvSpPr txBox="1"/>
          <p:nvPr/>
        </p:nvSpPr>
        <p:spPr>
          <a:xfrm>
            <a:off x="2570972" y="5498068"/>
            <a:ext cx="4002057" cy="369332"/>
          </a:xfrm>
          <a:prstGeom prst="rect">
            <a:avLst/>
          </a:prstGeom>
          <a:noFill/>
        </p:spPr>
        <p:txBody>
          <a:bodyPr wrap="none" rtlCol="0">
            <a:spAutoFit/>
          </a:bodyPr>
          <a:lstStyle/>
          <a:p>
            <a:pPr>
              <a:lnSpc>
                <a:spcPct val="100000"/>
              </a:lnSpc>
            </a:pPr>
            <a:r>
              <a:rPr lang="en-US" b="0" dirty="0">
                <a:solidFill>
                  <a:schemeClr val="tx1"/>
                </a:solidFill>
                <a:latin typeface="Arial"/>
                <a:cs typeface="Arial"/>
              </a:rPr>
              <a:t>Figure 15.29  Backup options in Vista</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9326" y="1515007"/>
            <a:ext cx="4725347" cy="3827985"/>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Backing Up Personal Data (</a:t>
            </a:r>
            <a:r>
              <a:rPr lang="en-US" i="1" dirty="0">
                <a:cs typeface="MS Gothic" pitchFamily="49" charset="-128"/>
              </a:rPr>
              <a:t>continued</a:t>
            </a:r>
            <a:r>
              <a:rPr lang="en-US" dirty="0">
                <a:cs typeface="MS Gothic" pitchFamily="49" charset="-128"/>
              </a:rPr>
              <a:t>)</a:t>
            </a:r>
            <a:endParaRPr lang="en-US" dirty="0"/>
          </a:p>
        </p:txBody>
      </p:sp>
      <p:sp>
        <p:nvSpPr>
          <p:cNvPr id="4" name="TextBox 3"/>
          <p:cNvSpPr txBox="1"/>
          <p:nvPr/>
        </p:nvSpPr>
        <p:spPr>
          <a:xfrm>
            <a:off x="2126459" y="5181600"/>
            <a:ext cx="4891083" cy="369332"/>
          </a:xfrm>
          <a:prstGeom prst="rect">
            <a:avLst/>
          </a:prstGeom>
          <a:noFill/>
        </p:spPr>
        <p:txBody>
          <a:bodyPr wrap="none" rtlCol="0">
            <a:spAutoFit/>
          </a:bodyPr>
          <a:lstStyle/>
          <a:p>
            <a:pPr>
              <a:lnSpc>
                <a:spcPct val="100000"/>
              </a:lnSpc>
            </a:pPr>
            <a:r>
              <a:rPr lang="en-US" b="0" dirty="0">
                <a:solidFill>
                  <a:schemeClr val="tx1"/>
                </a:solidFill>
                <a:latin typeface="Arial"/>
                <a:cs typeface="Arial"/>
              </a:rPr>
              <a:t>Figure 15.32  Windows 7 Backup and Restore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6487" y="1810341"/>
            <a:ext cx="4731026" cy="323731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a:t>Windows Patch Management (</a:t>
            </a:r>
            <a:r>
              <a:rPr lang="en-US" i="1" dirty="0"/>
              <a:t>continued</a:t>
            </a:r>
            <a:r>
              <a:rPr lang="en-US" dirty="0"/>
              <a:t>)</a:t>
            </a:r>
          </a:p>
        </p:txBody>
      </p:sp>
      <p:sp>
        <p:nvSpPr>
          <p:cNvPr id="6147" name="Content Placeholder 2"/>
          <p:cNvSpPr>
            <a:spLocks noGrp="1"/>
          </p:cNvSpPr>
          <p:nvPr>
            <p:ph idx="1"/>
          </p:nvPr>
        </p:nvSpPr>
        <p:spPr/>
        <p:txBody>
          <a:bodyPr/>
          <a:lstStyle/>
          <a:p>
            <a:r>
              <a:rPr lang="en-US" dirty="0"/>
              <a:t>Windows Update separates the different fixes into distinct types: updates and service packs.</a:t>
            </a:r>
          </a:p>
          <a:p>
            <a:pPr lvl="1"/>
            <a:r>
              <a:rPr lang="en-US" dirty="0">
                <a:solidFill>
                  <a:srgbClr val="C00000"/>
                </a:solidFill>
              </a:rPr>
              <a:t>Updates</a:t>
            </a:r>
            <a:r>
              <a:rPr lang="en-US" dirty="0"/>
              <a:t> are individual fixes that come out fairly often.</a:t>
            </a:r>
          </a:p>
          <a:p>
            <a:pPr lvl="1"/>
            <a:r>
              <a:rPr lang="en-US" dirty="0"/>
              <a:t>A </a:t>
            </a:r>
            <a:r>
              <a:rPr lang="en-US" dirty="0">
                <a:solidFill>
                  <a:srgbClr val="C00000"/>
                </a:solidFill>
              </a:rPr>
              <a:t>service pack </a:t>
            </a:r>
            <a:r>
              <a:rPr lang="en-US" dirty="0"/>
              <a:t>is a large bundle of updates along with anything else Microsoft chooses to add.</a:t>
            </a:r>
          </a:p>
          <a:p>
            <a:r>
              <a:rPr lang="en-US" dirty="0"/>
              <a:t>Windows 8 later ditched service packs</a:t>
            </a:r>
          </a:p>
          <a:p>
            <a:pPr lvl="1"/>
            <a:r>
              <a:rPr lang="en-US" dirty="0"/>
              <a:t>Big updates get a revision number.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cs typeface="MS Gothic" pitchFamily="49" charset="-128"/>
              </a:rPr>
              <a:t>Backing Up Personal Data (</a:t>
            </a:r>
            <a:r>
              <a:rPr lang="en-US" i="1" dirty="0">
                <a:cs typeface="MS Gothic" pitchFamily="49" charset="-128"/>
              </a:rPr>
              <a:t>continued</a:t>
            </a:r>
            <a:r>
              <a:rPr lang="en-US" dirty="0">
                <a:cs typeface="MS Gothic" pitchFamily="49" charset="-128"/>
              </a:rPr>
              <a:t>)</a:t>
            </a:r>
            <a:endParaRPr lang="en-US" dirty="0"/>
          </a:p>
        </p:txBody>
      </p:sp>
      <p:sp>
        <p:nvSpPr>
          <p:cNvPr id="4" name="Content Placeholder 3"/>
          <p:cNvSpPr>
            <a:spLocks noGrp="1"/>
          </p:cNvSpPr>
          <p:nvPr>
            <p:ph idx="1"/>
          </p:nvPr>
        </p:nvSpPr>
        <p:spPr/>
        <p:txBody>
          <a:bodyPr/>
          <a:lstStyle/>
          <a:p>
            <a:r>
              <a:rPr lang="en-US" dirty="0"/>
              <a:t>File History in Windows 8/8.1/10</a:t>
            </a:r>
          </a:p>
          <a:p>
            <a:pPr lvl="1"/>
            <a:r>
              <a:rPr lang="en-US" dirty="0"/>
              <a:t>The robust </a:t>
            </a:r>
            <a:r>
              <a:rPr lang="en-US" dirty="0">
                <a:solidFill>
                  <a:srgbClr val="C00000"/>
                </a:solidFill>
              </a:rPr>
              <a:t>File History </a:t>
            </a:r>
            <a:r>
              <a:rPr lang="en-US" dirty="0"/>
              <a:t>Control Panel applet was introduced in Windows 8.</a:t>
            </a:r>
          </a:p>
          <a:p>
            <a:pPr lvl="2"/>
            <a:r>
              <a:rPr lang="en-US" dirty="0"/>
              <a:t>Requires a second drive and not enabled by default</a:t>
            </a:r>
          </a:p>
          <a:p>
            <a:pPr lvl="2"/>
            <a:r>
              <a:rPr lang="en-US" dirty="0"/>
              <a:t>Won’t back up personal files unless you add them to the default Libraries or create custom Libraries</a:t>
            </a:r>
          </a:p>
          <a:p>
            <a:pPr lvl="1"/>
            <a:r>
              <a:rPr lang="en-US" dirty="0"/>
              <a:t>File History does not replace full system backups at all.</a:t>
            </a:r>
          </a:p>
          <a:p>
            <a:pPr lvl="2"/>
            <a:r>
              <a:rPr lang="en-US" dirty="0"/>
              <a:t>To back up your system, select the System Image Backup option.</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cs typeface="MS Gothic" pitchFamily="49" charset="-128"/>
              </a:rPr>
              <a:t>Backing Up Personal Data (</a:t>
            </a:r>
            <a:r>
              <a:rPr lang="en-US" i="1" dirty="0">
                <a:cs typeface="MS Gothic" pitchFamily="49" charset="-128"/>
              </a:rPr>
              <a:t>continued</a:t>
            </a:r>
            <a:r>
              <a:rPr lang="en-US" dirty="0">
                <a:cs typeface="MS Gothic" pitchFamily="49" charset="-128"/>
              </a:rPr>
              <a:t>)</a:t>
            </a:r>
            <a:endParaRPr lang="en-US" dirty="0"/>
          </a:p>
        </p:txBody>
      </p:sp>
      <p:sp>
        <p:nvSpPr>
          <p:cNvPr id="6" name="TextBox 5"/>
          <p:cNvSpPr txBox="1"/>
          <p:nvPr/>
        </p:nvSpPr>
        <p:spPr>
          <a:xfrm>
            <a:off x="2530416" y="4964668"/>
            <a:ext cx="4083169" cy="369332"/>
          </a:xfrm>
          <a:prstGeom prst="rect">
            <a:avLst/>
          </a:prstGeom>
          <a:noFill/>
        </p:spPr>
        <p:txBody>
          <a:bodyPr wrap="none" rtlCol="0">
            <a:spAutoFit/>
          </a:bodyPr>
          <a:lstStyle/>
          <a:p>
            <a:pPr>
              <a:lnSpc>
                <a:spcPct val="100000"/>
              </a:lnSpc>
            </a:pPr>
            <a:r>
              <a:rPr lang="en-US" b="0" dirty="0">
                <a:solidFill>
                  <a:schemeClr val="tx1"/>
                </a:solidFill>
                <a:latin typeface="Arial"/>
                <a:cs typeface="Arial"/>
              </a:rPr>
              <a:t>Figure 15.37  Windows 10 File History</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695" y="2014458"/>
            <a:ext cx="4728610" cy="2829083"/>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Backing Up Personal Data (</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Time Machine in Mac OS X</a:t>
            </a:r>
          </a:p>
          <a:p>
            <a:pPr lvl="1"/>
            <a:r>
              <a:rPr lang="en-US" dirty="0">
                <a:solidFill>
                  <a:srgbClr val="C00000"/>
                </a:solidFill>
              </a:rPr>
              <a:t>Time Machine </a:t>
            </a:r>
            <a:r>
              <a:rPr lang="en-US" dirty="0"/>
              <a:t>creates full system backups called local snapshots.</a:t>
            </a:r>
          </a:p>
          <a:p>
            <a:pPr lvl="1"/>
            <a:r>
              <a:rPr lang="en-US" dirty="0"/>
              <a:t>Time Machine enables recovery of some or all files in the event of a crash; also enables restoration of deleted files and previous versions of files.</a:t>
            </a:r>
          </a:p>
          <a:p>
            <a:r>
              <a:rPr lang="en-US" dirty="0"/>
              <a:t>Backups in Linux</a:t>
            </a:r>
          </a:p>
          <a:p>
            <a:pPr lvl="1"/>
            <a:r>
              <a:rPr lang="en-US" dirty="0"/>
              <a:t>Different distros use different tools.</a:t>
            </a:r>
          </a:p>
          <a:p>
            <a:pPr lvl="1"/>
            <a:r>
              <a:rPr lang="en-US" dirty="0"/>
              <a:t>Ubuntu uses Déjà Dup.</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dirty="0"/>
              <a:t>System Restore in Windows</a:t>
            </a:r>
          </a:p>
        </p:txBody>
      </p:sp>
      <p:sp>
        <p:nvSpPr>
          <p:cNvPr id="122883" name="Content Placeholder 2"/>
          <p:cNvSpPr>
            <a:spLocks noGrp="1"/>
          </p:cNvSpPr>
          <p:nvPr>
            <p:ph idx="1"/>
          </p:nvPr>
        </p:nvSpPr>
        <p:spPr/>
        <p:txBody>
          <a:bodyPr/>
          <a:lstStyle/>
          <a:p>
            <a:r>
              <a:rPr lang="en-US" dirty="0"/>
              <a:t>The </a:t>
            </a:r>
            <a:r>
              <a:rPr lang="en-US" dirty="0">
                <a:solidFill>
                  <a:srgbClr val="C00000"/>
                </a:solidFill>
              </a:rPr>
              <a:t>System Restore </a:t>
            </a:r>
            <a:r>
              <a:rPr lang="en-US" dirty="0"/>
              <a:t>tool creates a </a:t>
            </a:r>
            <a:r>
              <a:rPr lang="en-US" dirty="0">
                <a:solidFill>
                  <a:srgbClr val="C00000"/>
                </a:solidFill>
              </a:rPr>
              <a:t>restore point</a:t>
            </a:r>
            <a:r>
              <a:rPr lang="en-US" dirty="0"/>
              <a:t>—a snapshot of your computer’s configuration at a specific point in time.</a:t>
            </a:r>
          </a:p>
          <a:p>
            <a:pPr lvl="1"/>
            <a:r>
              <a:rPr lang="en-US" dirty="0"/>
              <a:t>If you later crash or have a corrupted OS, you can restore the system to its previous state.</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US" dirty="0"/>
              <a:t>System Restore in Windows (</a:t>
            </a:r>
            <a:r>
              <a:rPr lang="en-US" i="1" dirty="0"/>
              <a:t>continued</a:t>
            </a:r>
            <a:r>
              <a:rPr lang="en-US" dirty="0"/>
              <a:t>)</a:t>
            </a:r>
          </a:p>
        </p:txBody>
      </p:sp>
      <p:sp>
        <p:nvSpPr>
          <p:cNvPr id="122883" name="Content Placeholder 2"/>
          <p:cNvSpPr>
            <a:spLocks noGrp="1"/>
          </p:cNvSpPr>
          <p:nvPr>
            <p:ph idx="1"/>
          </p:nvPr>
        </p:nvSpPr>
        <p:spPr/>
        <p:txBody>
          <a:bodyPr/>
          <a:lstStyle/>
          <a:p>
            <a:r>
              <a:rPr lang="en-US" dirty="0"/>
              <a:t>System Restore makes a number of restore points automatically.</a:t>
            </a:r>
          </a:p>
          <a:p>
            <a:r>
              <a:rPr lang="en-US" dirty="0"/>
              <a:t>To make your own restore point:</a:t>
            </a:r>
          </a:p>
          <a:p>
            <a:pPr marL="971550" lvl="1" indent="-514350">
              <a:buFont typeface="+mj-lt"/>
              <a:buAutoNum type="arabicPeriod"/>
            </a:pPr>
            <a:r>
              <a:rPr lang="en-US" dirty="0"/>
              <a:t>Right-click Computer and select Properties.</a:t>
            </a:r>
          </a:p>
          <a:p>
            <a:pPr marL="971550" lvl="1" indent="-514350">
              <a:buFont typeface="+mj-lt"/>
              <a:buAutoNum type="arabicPeriod"/>
            </a:pPr>
            <a:r>
              <a:rPr lang="en-US" dirty="0"/>
              <a:t>Click the System protection link in the Tasks list.</a:t>
            </a:r>
          </a:p>
          <a:p>
            <a:pPr marL="971550" lvl="1" indent="-514350">
              <a:buFont typeface="+mj-lt"/>
              <a:buAutoNum type="arabicPeriod"/>
            </a:pPr>
            <a:r>
              <a:rPr lang="en-US" dirty="0"/>
              <a:t>On the System Protection tab, click the Create button to open the dialog box.</a:t>
            </a:r>
          </a:p>
          <a:p>
            <a:pPr marL="971550" lvl="1" indent="-514350">
              <a:buFont typeface="+mj-lt"/>
              <a:buAutoNum type="arabicPeriod"/>
            </a:pPr>
            <a:r>
              <a:rPr lang="en-US" dirty="0"/>
              <a:t>Name the restore point appropriately and then click Create.</a:t>
            </a:r>
          </a:p>
        </p:txBody>
      </p:sp>
    </p:spTree>
    <p:extLst>
      <p:ext uri="{BB962C8B-B14F-4D97-AF65-F5344CB8AC3E}">
        <p14:creationId xmlns:p14="http://schemas.microsoft.com/office/powerpoint/2010/main" val="17222003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pPr eaLnBrk="1" hangingPunct="1"/>
            <a:r>
              <a:rPr lang="en-US" dirty="0"/>
              <a:t>System Restore in Windows (</a:t>
            </a:r>
            <a:r>
              <a:rPr lang="en-US" i="1" dirty="0"/>
              <a:t>continued</a:t>
            </a:r>
            <a:r>
              <a:rPr lang="en-US" dirty="0"/>
              <a:t>)</a:t>
            </a:r>
            <a:endParaRPr lang="en-US" dirty="0">
              <a:cs typeface="MS Gothic" pitchFamily="49" charset="-128"/>
            </a:endParaRPr>
          </a:p>
        </p:txBody>
      </p:sp>
      <p:sp>
        <p:nvSpPr>
          <p:cNvPr id="126979" name="TextBox 4"/>
          <p:cNvSpPr txBox="1">
            <a:spLocks noChangeArrowheads="1"/>
          </p:cNvSpPr>
          <p:nvPr/>
        </p:nvSpPr>
        <p:spPr bwMode="auto">
          <a:xfrm>
            <a:off x="1435100" y="5591363"/>
            <a:ext cx="6273800" cy="369887"/>
          </a:xfrm>
          <a:prstGeom prst="rect">
            <a:avLst/>
          </a:prstGeom>
          <a:noFill/>
          <a:ln w="9525">
            <a:noFill/>
            <a:miter lim="800000"/>
            <a:headEnd/>
            <a:tailEnd/>
          </a:ln>
        </p:spPr>
        <p:txBody>
          <a:bodyPr wrap="squar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15.40  Creating a manual restore point in Windows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26208" y="1623946"/>
            <a:ext cx="4291584" cy="3868072"/>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pPr eaLnBrk="1" hangingPunct="1"/>
            <a:r>
              <a:rPr lang="en-US" dirty="0"/>
              <a:t>System Restore in Windows (</a:t>
            </a:r>
            <a:r>
              <a:rPr lang="en-US" i="1" dirty="0"/>
              <a:t>continued</a:t>
            </a:r>
            <a:r>
              <a:rPr lang="en-US" dirty="0"/>
              <a:t>)</a:t>
            </a:r>
            <a:endParaRPr lang="en-US" dirty="0">
              <a:cs typeface="MS Gothic" pitchFamily="49" charset="-128"/>
            </a:endParaRPr>
          </a:p>
        </p:txBody>
      </p:sp>
      <p:sp>
        <p:nvSpPr>
          <p:cNvPr id="128003" name="TextBox 4"/>
          <p:cNvSpPr txBox="1">
            <a:spLocks noChangeArrowheads="1"/>
          </p:cNvSpPr>
          <p:nvPr/>
        </p:nvSpPr>
        <p:spPr bwMode="auto">
          <a:xfrm>
            <a:off x="2209800" y="5192713"/>
            <a:ext cx="4724400" cy="369887"/>
          </a:xfrm>
          <a:prstGeom prst="rect">
            <a:avLst/>
          </a:prstGeom>
          <a:noFill/>
          <a:ln w="9525">
            <a:noFill/>
            <a:miter lim="800000"/>
            <a:headEnd/>
            <a:tailEnd/>
          </a:ln>
        </p:spPr>
        <p:txBody>
          <a:bodyPr wrap="squar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15.41  Restore points in Windows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9464" y="1893416"/>
            <a:ext cx="4005072" cy="3223097"/>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a:xfrm>
            <a:off x="2057400" y="52388"/>
            <a:ext cx="7086600" cy="1006475"/>
          </a:xfrm>
        </p:spPr>
        <p:txBody>
          <a:bodyPr/>
          <a:lstStyle/>
          <a:p>
            <a:r>
              <a:rPr lang="en-US" dirty="0"/>
              <a:t>System Restore in Windows (</a:t>
            </a:r>
            <a:r>
              <a:rPr lang="en-US" i="1" dirty="0"/>
              <a:t>continued</a:t>
            </a:r>
            <a:r>
              <a:rPr lang="en-US" dirty="0"/>
              <a:t>)</a:t>
            </a:r>
            <a:endParaRPr lang="en-US" dirty="0">
              <a:cs typeface="MS Gothic" pitchFamily="49" charset="-128"/>
            </a:endParaRPr>
          </a:p>
        </p:txBody>
      </p:sp>
      <p:sp>
        <p:nvSpPr>
          <p:cNvPr id="129027" name="Content Placeholder 2"/>
          <p:cNvSpPr>
            <a:spLocks noGrp="1"/>
          </p:cNvSpPr>
          <p:nvPr>
            <p:ph idx="1"/>
          </p:nvPr>
        </p:nvSpPr>
        <p:spPr/>
        <p:txBody>
          <a:bodyPr/>
          <a:lstStyle/>
          <a:p>
            <a:r>
              <a:rPr lang="en-US" dirty="0">
                <a:cs typeface="MS Gothic" pitchFamily="49" charset="-128"/>
              </a:rPr>
              <a:t>During the restore process, only settings and programs are changed—no data is lost.</a:t>
            </a:r>
          </a:p>
          <a:p>
            <a:r>
              <a:rPr lang="en-US" dirty="0">
                <a:cs typeface="MS Gothic" pitchFamily="49" charset="-128"/>
              </a:rPr>
              <a:t>Your computer includes all programs and settings as of the restore date.</a:t>
            </a:r>
          </a:p>
          <a:p>
            <a:r>
              <a:rPr lang="en-US" dirty="0">
                <a:cs typeface="MS Gothic" pitchFamily="49" charset="-128"/>
              </a:rPr>
              <a:t>System Restore is turned on by default.</a:t>
            </a:r>
          </a:p>
          <a:p>
            <a:pPr marL="971550" lvl="1" indent="-514350">
              <a:buFont typeface="+mj-lt"/>
              <a:buAutoNum type="arabicPeriod"/>
            </a:pPr>
            <a:r>
              <a:rPr lang="en-US" dirty="0">
                <a:cs typeface="MS Gothic" pitchFamily="49" charset="-128"/>
              </a:rPr>
              <a:t>To turn off or change space usage, right click Computer or ThisPC and select Properties.</a:t>
            </a:r>
          </a:p>
          <a:p>
            <a:pPr marL="971550" lvl="1" indent="-514350">
              <a:buFont typeface="+mj-lt"/>
              <a:buAutoNum type="arabicPeriod"/>
            </a:pPr>
            <a:r>
              <a:rPr lang="en-US" dirty="0">
                <a:cs typeface="MS Gothic" pitchFamily="49" charset="-128"/>
              </a:rPr>
              <a:t>Click the System protection link in the Tasks list.</a:t>
            </a:r>
          </a:p>
          <a:p>
            <a:pPr marL="971550" lvl="1" indent="-514350">
              <a:buFont typeface="+mj-lt"/>
              <a:buAutoNum type="arabicPeriod"/>
            </a:pPr>
            <a:r>
              <a:rPr lang="en-US" dirty="0">
                <a:cs typeface="MS Gothic" pitchFamily="49" charset="-128"/>
              </a:rPr>
              <a:t>On the System protection tab, click the Configure button to change settings.</a:t>
            </a:r>
          </a:p>
          <a:p>
            <a:endParaRPr lang="en-US" dirty="0">
              <a:cs typeface="MS Gothic" pitchFamily="49"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a:cs typeface="MS Gothic" pitchFamily="49" charset="-128"/>
              </a:rPr>
              <a:t>Windows Patch Management </a:t>
            </a:r>
            <a:r>
              <a:rPr lang="en-US" dirty="0"/>
              <a:t>(</a:t>
            </a:r>
            <a:r>
              <a:rPr lang="en-US" i="1" dirty="0"/>
              <a:t>continued</a:t>
            </a:r>
            <a:r>
              <a:rPr lang="en-US" dirty="0"/>
              <a:t>)</a:t>
            </a:r>
            <a:endParaRPr lang="en-US" i="1" dirty="0">
              <a:cs typeface="MS Gothic" pitchFamily="49" charset="-128"/>
            </a:endParaRPr>
          </a:p>
        </p:txBody>
      </p:sp>
      <p:sp>
        <p:nvSpPr>
          <p:cNvPr id="7172" name="TextBox 4"/>
          <p:cNvSpPr txBox="1">
            <a:spLocks noChangeArrowheads="1"/>
          </p:cNvSpPr>
          <p:nvPr/>
        </p:nvSpPr>
        <p:spPr bwMode="auto">
          <a:xfrm>
            <a:off x="2229052" y="5574268"/>
            <a:ext cx="4685898"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15.1  Windows 7 with Service Pack 1</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99861" y="1468303"/>
            <a:ext cx="4744278" cy="39447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t>Windows Patch Management (</a:t>
            </a:r>
            <a:r>
              <a:rPr lang="en-US" i="1" dirty="0"/>
              <a:t>continued</a:t>
            </a:r>
            <a:r>
              <a:rPr lang="en-US" dirty="0"/>
              <a:t>)</a:t>
            </a:r>
            <a:endParaRPr lang="en-US" i="1" dirty="0"/>
          </a:p>
        </p:txBody>
      </p:sp>
      <p:sp>
        <p:nvSpPr>
          <p:cNvPr id="8195" name="Content Placeholder 2"/>
          <p:cNvSpPr>
            <a:spLocks noGrp="1"/>
          </p:cNvSpPr>
          <p:nvPr>
            <p:ph idx="1"/>
          </p:nvPr>
        </p:nvSpPr>
        <p:spPr/>
        <p:txBody>
          <a:bodyPr/>
          <a:lstStyle/>
          <a:p>
            <a:r>
              <a:rPr lang="en-US" dirty="0"/>
              <a:t>Three common types of updates</a:t>
            </a:r>
          </a:p>
          <a:p>
            <a:pPr lvl="1"/>
            <a:r>
              <a:rPr lang="en-US" dirty="0"/>
              <a:t>Important</a:t>
            </a:r>
          </a:p>
          <a:p>
            <a:pPr lvl="2"/>
            <a:r>
              <a:rPr lang="en-US" dirty="0"/>
              <a:t>Address critical security or stability issues and are the most critical</a:t>
            </a:r>
          </a:p>
          <a:p>
            <a:pPr lvl="1"/>
            <a:r>
              <a:rPr lang="en-US" dirty="0"/>
              <a:t>Recommended</a:t>
            </a:r>
          </a:p>
          <a:p>
            <a:pPr lvl="2"/>
            <a:r>
              <a:rPr lang="en-US" dirty="0"/>
              <a:t>Added feature or enhancement that is not critical</a:t>
            </a:r>
          </a:p>
          <a:p>
            <a:pPr lvl="1"/>
            <a:r>
              <a:rPr lang="en-US" dirty="0"/>
              <a:t>Optional</a:t>
            </a:r>
          </a:p>
          <a:p>
            <a:pPr lvl="2"/>
            <a:r>
              <a:rPr lang="en-US" dirty="0"/>
              <a:t>Include device drivers, language packs, and other nonessential updates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dirty="0">
                <a:cs typeface="MS Gothic" pitchFamily="49" charset="-128"/>
              </a:rPr>
              <a:t>Windows Patch Management </a:t>
            </a:r>
            <a:r>
              <a:rPr lang="en-US" dirty="0"/>
              <a:t>(</a:t>
            </a:r>
            <a:r>
              <a:rPr lang="en-US" i="1" dirty="0"/>
              <a:t>continued</a:t>
            </a:r>
            <a:r>
              <a:rPr lang="en-US" dirty="0"/>
              <a:t>)</a:t>
            </a:r>
            <a:endParaRPr lang="en-US" i="1" dirty="0">
              <a:cs typeface="MS Gothic" pitchFamily="49" charset="-128"/>
            </a:endParaRPr>
          </a:p>
        </p:txBody>
      </p:sp>
      <p:sp>
        <p:nvSpPr>
          <p:cNvPr id="10243" name="TextBox 4"/>
          <p:cNvSpPr txBox="1">
            <a:spLocks noChangeArrowheads="1"/>
          </p:cNvSpPr>
          <p:nvPr/>
        </p:nvSpPr>
        <p:spPr bwMode="auto">
          <a:xfrm>
            <a:off x="2241875" y="5193268"/>
            <a:ext cx="4660250" cy="369332"/>
          </a:xfrm>
          <a:prstGeom prst="rect">
            <a:avLst/>
          </a:prstGeom>
          <a:noFill/>
          <a:ln w="9525">
            <a:noFill/>
            <a:miter lim="800000"/>
            <a:headEnd/>
            <a:tailEnd/>
          </a:ln>
        </p:spPr>
        <p:txBody>
          <a:bodyPr wrap="none">
            <a:prstTxWarp prst="textNoShape">
              <a:avLst/>
            </a:prstTxWarp>
            <a:spAutoFit/>
          </a:bodyPr>
          <a:lstStyle/>
          <a:p>
            <a:pPr>
              <a:lnSpc>
                <a:spcPct val="100000"/>
              </a:lnSpc>
            </a:pPr>
            <a:r>
              <a:rPr lang="en-US" b="0" dirty="0">
                <a:solidFill>
                  <a:schemeClr val="tx1"/>
                </a:solidFill>
                <a:latin typeface="Arial" pitchFamily="-1" charset="0"/>
                <a:ea typeface="Arial" pitchFamily="-1" charset="0"/>
                <a:cs typeface="Arial" pitchFamily="-1" charset="0"/>
              </a:rPr>
              <a:t>Figure 15.2  Windows Update in Windows 7</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25484" y="1916667"/>
            <a:ext cx="5293032" cy="3175819"/>
          </a:xfrm>
          <a:prstGeom prst="rect">
            <a:avLst/>
          </a:prstGeom>
        </p:spPr>
      </p:pic>
    </p:spTree>
  </p:cSld>
  <p:clrMapOvr>
    <a:masterClrMapping/>
  </p:clrMapOvr>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12515</TotalTime>
  <Words>2920</Words>
  <Application>Microsoft Office PowerPoint</Application>
  <PresentationFormat>On-screen Show (4:3)</PresentationFormat>
  <Paragraphs>314</Paragraphs>
  <Slides>67</Slides>
  <Notes>4</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2_Default Design</vt:lpstr>
      <vt:lpstr>Maintaining and Optimizing Operating Systems</vt:lpstr>
      <vt:lpstr>Overview</vt:lpstr>
      <vt:lpstr>Introduction</vt:lpstr>
      <vt:lpstr>Maintaining Operating Systems</vt:lpstr>
      <vt:lpstr>Windows Patch Management</vt:lpstr>
      <vt:lpstr>Windows Patch Management (continued)</vt:lpstr>
      <vt:lpstr>Windows Patch Management (continued)</vt:lpstr>
      <vt:lpstr>Windows Patch Management (continued)</vt:lpstr>
      <vt:lpstr>Windows Patch Management (continued)</vt:lpstr>
      <vt:lpstr>Patch Management in Mac OS X  and Linux</vt:lpstr>
      <vt:lpstr>Patch Management in Mac OS X  and Linux (continued)</vt:lpstr>
      <vt:lpstr>Patch Management in Mac OS X  and Linux (continued)</vt:lpstr>
      <vt:lpstr>Managing Temporary Files in Windows</vt:lpstr>
      <vt:lpstr>Managing Temporary Files in Windows (continued)</vt:lpstr>
      <vt:lpstr>Registry Maintenance</vt:lpstr>
      <vt:lpstr>Registry Maintenance (continued)</vt:lpstr>
      <vt:lpstr>Disk Maintenance Utilities</vt:lpstr>
      <vt:lpstr>Disk Defragmenter</vt:lpstr>
      <vt:lpstr>Disk Utility in Mac OS X</vt:lpstr>
      <vt:lpstr>Linux Options</vt:lpstr>
      <vt:lpstr>Linux Options (continued)</vt:lpstr>
      <vt:lpstr>Scheduling Maintenance</vt:lpstr>
      <vt:lpstr>Windows: Task Scheduler</vt:lpstr>
      <vt:lpstr>Windows: Task Scheduler (continued)</vt:lpstr>
      <vt:lpstr>Mac OS X and Linux:  launchd and cron</vt:lpstr>
      <vt:lpstr>Scheduling Backups in Windows</vt:lpstr>
      <vt:lpstr>Scheduling Error Checking  (Check Disk)</vt:lpstr>
      <vt:lpstr>Controlling Autostarting Software</vt:lpstr>
      <vt:lpstr>System Configuration</vt:lpstr>
      <vt:lpstr>System Configuration (continued)</vt:lpstr>
      <vt:lpstr>System Configuration (continued)</vt:lpstr>
      <vt:lpstr>System Configuration (continued)</vt:lpstr>
      <vt:lpstr>System Configuration (continued)</vt:lpstr>
      <vt:lpstr>System Configuration (continued)</vt:lpstr>
      <vt:lpstr>System Configuration (continued)</vt:lpstr>
      <vt:lpstr>System Information</vt:lpstr>
      <vt:lpstr>Microsoft Management Console</vt:lpstr>
      <vt:lpstr>Microsoft Management Console (continued)</vt:lpstr>
      <vt:lpstr>Microsoft Management Console (continued)</vt:lpstr>
      <vt:lpstr>Optimizing Operating Systems</vt:lpstr>
      <vt:lpstr>Installing and Removing Software</vt:lpstr>
      <vt:lpstr>Installing and Removing Software (continued)</vt:lpstr>
      <vt:lpstr>Installing and Removing Software (continued)</vt:lpstr>
      <vt:lpstr>Installing and Removing Software (continued)</vt:lpstr>
      <vt:lpstr>Installing/Optimizing a Device</vt:lpstr>
      <vt:lpstr>Installing/Optimizing a Device (continued)</vt:lpstr>
      <vt:lpstr>Installing/Optimizing a Device (continued)</vt:lpstr>
      <vt:lpstr>Installing/Optimizing a Device (continued)</vt:lpstr>
      <vt:lpstr>Installing/Optimizing a Device (continued)</vt:lpstr>
      <vt:lpstr>Performance Options</vt:lpstr>
      <vt:lpstr>Performance Options (continued)</vt:lpstr>
      <vt:lpstr>Performance Options (continued)</vt:lpstr>
      <vt:lpstr>Performance Options (continued)</vt:lpstr>
      <vt:lpstr>Performance Options (continued)</vt:lpstr>
      <vt:lpstr>Preparing for Problems</vt:lpstr>
      <vt:lpstr>Backing Up Personal Data</vt:lpstr>
      <vt:lpstr>Backing Up Personal Data (continued)</vt:lpstr>
      <vt:lpstr>Backing Up Personal Data (continued)</vt:lpstr>
      <vt:lpstr>Backing Up Personal Data (continued)</vt:lpstr>
      <vt:lpstr>Backing Up Personal Data (continued)</vt:lpstr>
      <vt:lpstr>Backing Up Personal Data (continued)</vt:lpstr>
      <vt:lpstr>Backing Up Personal Data (continued)</vt:lpstr>
      <vt:lpstr>System Restore in Windows</vt:lpstr>
      <vt:lpstr>System Restore in Windows (continued)</vt:lpstr>
      <vt:lpstr>System Restore in Windows (continued)</vt:lpstr>
      <vt:lpstr>System Restore in Windows (continued)</vt:lpstr>
      <vt:lpstr>System Restore in Windows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Jernigan</dc:creator>
  <cp:lastModifiedBy>Pineda, Angelo</cp:lastModifiedBy>
  <cp:revision>237</cp:revision>
  <dcterms:created xsi:type="dcterms:W3CDTF">2016-02-17T20:12:47Z</dcterms:created>
  <dcterms:modified xsi:type="dcterms:W3CDTF">2016-06-20T14:34:59Z</dcterms:modified>
</cp:coreProperties>
</file>