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8"/>
  </p:notesMasterIdLst>
  <p:handoutMasterIdLst>
    <p:handoutMasterId r:id="rId99"/>
  </p:handoutMasterIdLst>
  <p:sldIdLst>
    <p:sldId id="256" r:id="rId2"/>
    <p:sldId id="258" r:id="rId3"/>
    <p:sldId id="260" r:id="rId4"/>
    <p:sldId id="261" r:id="rId5"/>
    <p:sldId id="263" r:id="rId6"/>
    <p:sldId id="265" r:id="rId7"/>
    <p:sldId id="267" r:id="rId8"/>
    <p:sldId id="268" r:id="rId9"/>
    <p:sldId id="269" r:id="rId10"/>
    <p:sldId id="270" r:id="rId11"/>
    <p:sldId id="272" r:id="rId12"/>
    <p:sldId id="283" r:id="rId13"/>
    <p:sldId id="284" r:id="rId14"/>
    <p:sldId id="285" r:id="rId15"/>
    <p:sldId id="287" r:id="rId16"/>
    <p:sldId id="365" r:id="rId17"/>
    <p:sldId id="366" r:id="rId18"/>
    <p:sldId id="367" r:id="rId19"/>
    <p:sldId id="288" r:id="rId20"/>
    <p:sldId id="368" r:id="rId21"/>
    <p:sldId id="369" r:id="rId22"/>
    <p:sldId id="371" r:id="rId23"/>
    <p:sldId id="372" r:id="rId24"/>
    <p:sldId id="370" r:id="rId25"/>
    <p:sldId id="373" r:id="rId26"/>
    <p:sldId id="374" r:id="rId27"/>
    <p:sldId id="375" r:id="rId28"/>
    <p:sldId id="434" r:id="rId29"/>
    <p:sldId id="376" r:id="rId30"/>
    <p:sldId id="378" r:id="rId31"/>
    <p:sldId id="379" r:id="rId32"/>
    <p:sldId id="380" r:id="rId33"/>
    <p:sldId id="377" r:id="rId34"/>
    <p:sldId id="381" r:id="rId35"/>
    <p:sldId id="384" r:id="rId36"/>
    <p:sldId id="385" r:id="rId37"/>
    <p:sldId id="382" r:id="rId38"/>
    <p:sldId id="386" r:id="rId39"/>
    <p:sldId id="383" r:id="rId40"/>
    <p:sldId id="387" r:id="rId41"/>
    <p:sldId id="299" r:id="rId42"/>
    <p:sldId id="388" r:id="rId43"/>
    <p:sldId id="389" r:id="rId44"/>
    <p:sldId id="390" r:id="rId45"/>
    <p:sldId id="304" r:id="rId46"/>
    <p:sldId id="391" r:id="rId47"/>
    <p:sldId id="392" r:id="rId48"/>
    <p:sldId id="393" r:id="rId49"/>
    <p:sldId id="394" r:id="rId50"/>
    <p:sldId id="395" r:id="rId51"/>
    <p:sldId id="396" r:id="rId52"/>
    <p:sldId id="397" r:id="rId53"/>
    <p:sldId id="433" r:id="rId54"/>
    <p:sldId id="311" r:id="rId55"/>
    <p:sldId id="435" r:id="rId56"/>
    <p:sldId id="398" r:id="rId57"/>
    <p:sldId id="399" r:id="rId58"/>
    <p:sldId id="316" r:id="rId59"/>
    <p:sldId id="400" r:id="rId60"/>
    <p:sldId id="401" r:id="rId61"/>
    <p:sldId id="324" r:id="rId62"/>
    <p:sldId id="325" r:id="rId63"/>
    <p:sldId id="402" r:id="rId64"/>
    <p:sldId id="403" r:id="rId65"/>
    <p:sldId id="404" r:id="rId66"/>
    <p:sldId id="405" r:id="rId67"/>
    <p:sldId id="406" r:id="rId68"/>
    <p:sldId id="407" r:id="rId69"/>
    <p:sldId id="408" r:id="rId70"/>
    <p:sldId id="409" r:id="rId71"/>
    <p:sldId id="410" r:id="rId72"/>
    <p:sldId id="330" r:id="rId73"/>
    <p:sldId id="331" r:id="rId74"/>
    <p:sldId id="411" r:id="rId75"/>
    <p:sldId id="414" r:id="rId76"/>
    <p:sldId id="412" r:id="rId77"/>
    <p:sldId id="413" r:id="rId78"/>
    <p:sldId id="415" r:id="rId79"/>
    <p:sldId id="417" r:id="rId80"/>
    <p:sldId id="418" r:id="rId81"/>
    <p:sldId id="416" r:id="rId82"/>
    <p:sldId id="419" r:id="rId83"/>
    <p:sldId id="422" r:id="rId84"/>
    <p:sldId id="420" r:id="rId85"/>
    <p:sldId id="423" r:id="rId86"/>
    <p:sldId id="436" r:id="rId87"/>
    <p:sldId id="421" r:id="rId88"/>
    <p:sldId id="424" r:id="rId89"/>
    <p:sldId id="425" r:id="rId90"/>
    <p:sldId id="426" r:id="rId91"/>
    <p:sldId id="427" r:id="rId92"/>
    <p:sldId id="428" r:id="rId93"/>
    <p:sldId id="429" r:id="rId94"/>
    <p:sldId id="430" r:id="rId95"/>
    <p:sldId id="431" r:id="rId96"/>
    <p:sldId id="432" r:id="rId97"/>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45" autoAdjust="0"/>
    <p:restoredTop sz="89888" autoAdjust="0"/>
  </p:normalViewPr>
  <p:slideViewPr>
    <p:cSldViewPr>
      <p:cViewPr varScale="1">
        <p:scale>
          <a:sx n="66" d="100"/>
          <a:sy n="66" d="100"/>
        </p:scale>
        <p:origin x="-1272" y="-126"/>
      </p:cViewPr>
      <p:guideLst>
        <p:guide orient="horz" pos="2160"/>
        <p:guide pos="2880"/>
      </p:guideLst>
    </p:cSldViewPr>
  </p:slideViewPr>
  <p:outlineViewPr>
    <p:cViewPr varScale="1">
      <p:scale>
        <a:sx n="33" d="100"/>
        <a:sy n="33" d="100"/>
      </p:scale>
      <p:origin x="48" y="40566"/>
    </p:cViewPr>
  </p:outlineViewPr>
  <p:notesTextViewPr>
    <p:cViewPr>
      <p:scale>
        <a:sx n="100" d="100"/>
        <a:sy n="100" d="100"/>
      </p:scale>
      <p:origin x="0" y="0"/>
    </p:cViewPr>
  </p:notesTextViewPr>
  <p:sorterViewPr>
    <p:cViewPr>
      <p:scale>
        <a:sx n="150" d="100"/>
        <a:sy n="150" d="100"/>
      </p:scale>
      <p:origin x="0" y="37434"/>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8"/>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9pPr>
          </a:lstStyle>
          <a:p>
            <a:pPr eaLnBrk="1" hangingPunct="1"/>
            <a:fld id="{65BA9391-93AD-41DF-BC41-5B6C1B849029}" type="slidenum">
              <a:rPr lang="en-GB" altLang="en-US">
                <a:solidFill>
                  <a:srgbClr val="000000"/>
                </a:solidFill>
                <a:latin typeface="Arial" panose="020B0604020202020204" pitchFamily="34" charset="0"/>
              </a:rPr>
              <a:pPr eaLnBrk="1" hangingPunct="1"/>
              <a:t>58</a:t>
            </a:fld>
            <a:endParaRPr lang="en-GB" altLang="en-US" dirty="0">
              <a:solidFill>
                <a:srgbClr val="000000"/>
              </a:solidFill>
              <a:latin typeface="Arial" panose="020B0604020202020204" pitchFamily="34" charset="0"/>
            </a:endParaRPr>
          </a:p>
        </p:txBody>
      </p:sp>
      <p:sp>
        <p:nvSpPr>
          <p:cNvPr id="13107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endParaRPr lang="en-US" altLang="en-US" dirty="0"/>
          </a:p>
        </p:txBody>
      </p:sp>
      <p:sp>
        <p:nvSpPr>
          <p:cNvPr id="131076" name="Rectangle 2"/>
          <p:cNvSpPr>
            <a:spLocks noGrp="1" noChangeArrowheads="1"/>
          </p:cNvSpPr>
          <p:nvPr>
            <p:ph type="body"/>
          </p:nvPr>
        </p:nvSpPr>
        <p:spPr>
          <a:xfrm>
            <a:off x="685800" y="4343400"/>
            <a:ext cx="5484813"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058785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Sharing gets more interesting and complicated when you put a computer into a network setting. We’ll cover network sharing and accessing of shared resources in depth in Chapter 21.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62</a:t>
            </a:fld>
            <a:endParaRPr lang="en-GB" dirty="0"/>
          </a:p>
        </p:txBody>
      </p:sp>
    </p:spTree>
    <p:extLst>
      <p:ext uri="{BB962C8B-B14F-4D97-AF65-F5344CB8AC3E}">
        <p14:creationId xmlns:p14="http://schemas.microsoft.com/office/powerpoint/2010/main" val="1927981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rgbClr val="000000"/>
              </a:solidFill>
              <a:latin typeface="Times New Roman" pitchFamily="18" charset="0"/>
              <a:ea typeface="MS PGothic" pitchFamily="34" charset="-128"/>
              <a:cs typeface="ＭＳ Ｐゴシック" charset="0"/>
            </a:endParaRPr>
          </a:p>
          <a:p>
            <a:r>
              <a:rPr lang="en-US" sz="1200" b="0" i="0" u="none" strike="noStrike" kern="1200" baseline="0" dirty="0">
                <a:solidFill>
                  <a:srgbClr val="000000"/>
                </a:solidFill>
                <a:latin typeface="Times New Roman" pitchFamily="18" charset="0"/>
                <a:ea typeface="MS PGothic" pitchFamily="34" charset="-128"/>
                <a:cs typeface="ＭＳ Ｐゴシック" charset="0"/>
              </a:rPr>
              <a:t>.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63</a:t>
            </a:fld>
            <a:endParaRPr lang="en-GB" dirty="0"/>
          </a:p>
        </p:txBody>
      </p:sp>
    </p:spTree>
    <p:extLst>
      <p:ext uri="{BB962C8B-B14F-4D97-AF65-F5344CB8AC3E}">
        <p14:creationId xmlns:p14="http://schemas.microsoft.com/office/powerpoint/2010/main" val="2541498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Administrative shares have been exploited by malware programs, especially because many users who set up their computers never give the administrator account a password. Starting with Windows XP Home, Microsoft changed the remote access permissions for such machines. If you log on to a computer remotely as administrator with no password, you get guest access rather than administrator access. That neatly nips potential exploits in the bud.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72</a:t>
            </a:fld>
            <a:endParaRPr lang="en-GB" dirty="0"/>
          </a:p>
        </p:txBody>
      </p:sp>
    </p:spTree>
    <p:extLst>
      <p:ext uri="{BB962C8B-B14F-4D97-AF65-F5344CB8AC3E}">
        <p14:creationId xmlns:p14="http://schemas.microsoft.com/office/powerpoint/2010/main" val="1349258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xfrm>
            <a:off x="1141413" y="685800"/>
            <a:ext cx="4567237" cy="3427413"/>
          </a:xfrm>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Note: Definitely make a password reset disk if you use encryption of any type, as the encryption key for EFS is tied to the user’s password.</a:t>
            </a:r>
          </a:p>
        </p:txBody>
      </p:sp>
      <p:sp>
        <p:nvSpPr>
          <p:cNvPr id="13312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9pPr>
          </a:lstStyle>
          <a:p>
            <a:pPr eaLnBrk="1" hangingPunct="1"/>
            <a:fld id="{FADCCB36-EF45-4866-BDA9-D8B51735D898}" type="slidenum">
              <a:rPr lang="en-GB" altLang="en-US">
                <a:solidFill>
                  <a:srgbClr val="000000"/>
                </a:solidFill>
                <a:latin typeface="Arial" panose="020B0604020202020204" pitchFamily="34" charset="0"/>
              </a:rPr>
              <a:pPr eaLnBrk="1" hangingPunct="1"/>
              <a:t>73</a:t>
            </a:fld>
            <a:endParaRPr lang="en-GB" altLang="en-US" dirty="0">
              <a:solidFill>
                <a:srgbClr val="000000"/>
              </a:solidFill>
              <a:latin typeface="Arial" panose="020B0604020202020204" pitchFamily="34" charset="0"/>
            </a:endParaRPr>
          </a:p>
        </p:txBody>
      </p:sp>
    </p:spTree>
    <p:extLst>
      <p:ext uri="{BB962C8B-B14F-4D97-AF65-F5344CB8AC3E}">
        <p14:creationId xmlns:p14="http://schemas.microsoft.com/office/powerpoint/2010/main" val="2064693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Encryption is just one possible </a:t>
            </a:r>
            <a:r>
              <a:rPr lang="en-US" sz="1200" b="0" i="1" u="none" strike="noStrike" kern="1200" baseline="0" dirty="0">
                <a:solidFill>
                  <a:srgbClr val="000000"/>
                </a:solidFill>
                <a:latin typeface="Times New Roman" pitchFamily="18" charset="0"/>
                <a:ea typeface="MS PGothic" pitchFamily="34" charset="-128"/>
                <a:cs typeface="ＭＳ Ｐゴシック" charset="0"/>
              </a:rPr>
              <a:t>attribute </a:t>
            </a:r>
            <a:r>
              <a:rPr lang="en-US" sz="1200" b="0" i="0" u="none" strike="noStrike" kern="1200" baseline="0" dirty="0">
                <a:solidFill>
                  <a:srgbClr val="000000"/>
                </a:solidFill>
                <a:latin typeface="Times New Roman" pitchFamily="18" charset="0"/>
                <a:ea typeface="MS PGothic" pitchFamily="34" charset="-128"/>
                <a:cs typeface="ＭＳ Ｐゴシック" charset="0"/>
              </a:rPr>
              <a:t>of a file. You can also make files hidden, read-only, and more, all from a file or folder’s Properties dialog box.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74</a:t>
            </a:fld>
            <a:endParaRPr lang="en-GB" dirty="0"/>
          </a:p>
        </p:txBody>
      </p:sp>
    </p:spTree>
    <p:extLst>
      <p:ext uri="{BB962C8B-B14F-4D97-AF65-F5344CB8AC3E}">
        <p14:creationId xmlns:p14="http://schemas.microsoft.com/office/powerpoint/2010/main" val="4128222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11"/>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9pPr>
          </a:lstStyle>
          <a:p>
            <a:pPr eaLnBrk="1" hangingPunct="1"/>
            <a:fld id="{6C5DA7C4-6857-402E-A32A-D560B8967521}" type="slidenum">
              <a:rPr lang="en-GB" altLang="en-US">
                <a:solidFill>
                  <a:srgbClr val="000000"/>
                </a:solidFill>
                <a:latin typeface="Arial" panose="020B0604020202020204" pitchFamily="34" charset="0"/>
              </a:rPr>
              <a:pPr eaLnBrk="1" hangingPunct="1"/>
              <a:t>2</a:t>
            </a:fld>
            <a:endParaRPr lang="en-GB" altLang="en-US" dirty="0">
              <a:solidFill>
                <a:srgbClr val="000000"/>
              </a:solidFill>
              <a:latin typeface="Arial" panose="020B0604020202020204" pitchFamily="34" charset="0"/>
            </a:endParaRPr>
          </a:p>
        </p:txBody>
      </p:sp>
      <p:sp>
        <p:nvSpPr>
          <p:cNvPr id="11469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9pPr>
          </a:lstStyle>
          <a:p>
            <a:pPr algn="r" eaLnBrk="1" hangingPunct="1">
              <a:lnSpc>
                <a:spcPct val="100000"/>
              </a:lnSpc>
              <a:buFont typeface="Arial" panose="020B0604020202020204" pitchFamily="34" charset="0"/>
              <a:buNone/>
            </a:pPr>
            <a:fld id="{12B1667F-FC2D-4F55-99BC-847D85F86950}" type="slidenum">
              <a:rPr lang="en-GB" altLang="en-US" sz="1200">
                <a:solidFill>
                  <a:srgbClr val="000000"/>
                </a:solidFill>
                <a:latin typeface="Arial" panose="020B0604020202020204" pitchFamily="34" charset="0"/>
              </a:rPr>
              <a:pPr algn="r" eaLnBrk="1" hangingPunct="1">
                <a:lnSpc>
                  <a:spcPct val="100000"/>
                </a:lnSpc>
                <a:buFont typeface="Arial" panose="020B0604020202020204" pitchFamily="34" charset="0"/>
                <a:buNone/>
              </a:pPr>
              <a:t>2</a:t>
            </a:fld>
            <a:endParaRPr lang="en-GB" altLang="en-US" sz="1200" dirty="0">
              <a:solidFill>
                <a:srgbClr val="000000"/>
              </a:solidFill>
              <a:latin typeface="Arial" panose="020B0604020202020204" pitchFamily="34" charset="0"/>
            </a:endParaRPr>
          </a:p>
        </p:txBody>
      </p:sp>
      <p:sp>
        <p:nvSpPr>
          <p:cNvPr id="114692"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endParaRPr lang="en-US" altLang="en-US" dirty="0"/>
          </a:p>
        </p:txBody>
      </p:sp>
      <p:sp>
        <p:nvSpPr>
          <p:cNvPr id="114693" name="Rectangle 3"/>
          <p:cNvSpPr>
            <a:spLocks noGrp="1" noChangeArrowheads="1"/>
          </p:cNvSpPr>
          <p:nvPr>
            <p:ph type="body"/>
          </p:nvPr>
        </p:nvSpPr>
        <p:spPr>
          <a:xfrm>
            <a:off x="685800" y="4343400"/>
            <a:ext cx="5486400" cy="6397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latin typeface="Arial" panose="020B0604020202020204" pitchFamily="34" charset="0"/>
                <a:ea typeface="MS Gothic" pitchFamily="49" charset="-128"/>
              </a:rPr>
              <a:t>This chapter focuses on securing a single, shared Windows computer. Think multiuser workstation or the family PC and you’ll get the scope. </a:t>
            </a:r>
          </a:p>
        </p:txBody>
      </p:sp>
    </p:spTree>
    <p:extLst>
      <p:ext uri="{BB962C8B-B14F-4D97-AF65-F5344CB8AC3E}">
        <p14:creationId xmlns:p14="http://schemas.microsoft.com/office/powerpoint/2010/main" val="2930945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1141413" y="685800"/>
            <a:ext cx="4567237" cy="3427413"/>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Authentication is the process of giving a user access to a system. Authorization is how we determine what an authenticated user can do to a system. </a:t>
            </a:r>
            <a:endParaRPr lang="en-US" altLang="en-US" dirty="0"/>
          </a:p>
        </p:txBody>
      </p:sp>
      <p:sp>
        <p:nvSpPr>
          <p:cNvPr id="11674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9pPr>
          </a:lstStyle>
          <a:p>
            <a:pPr eaLnBrk="1" hangingPunct="1"/>
            <a:fld id="{16322DD5-9BDF-4F35-8BF3-FEC2BE74FECE}" type="slidenum">
              <a:rPr lang="en-GB" altLang="en-US">
                <a:solidFill>
                  <a:srgbClr val="000000"/>
                </a:solidFill>
                <a:latin typeface="Arial" panose="020B0604020202020204" pitchFamily="34" charset="0"/>
              </a:rPr>
              <a:pPr eaLnBrk="1" hangingPunct="1"/>
              <a:t>3</a:t>
            </a:fld>
            <a:endParaRPr lang="en-GB" altLang="en-US" dirty="0">
              <a:solidFill>
                <a:srgbClr val="000000"/>
              </a:solidFill>
              <a:latin typeface="Arial" panose="020B0604020202020204" pitchFamily="34" charset="0"/>
            </a:endParaRPr>
          </a:p>
        </p:txBody>
      </p:sp>
    </p:spTree>
    <p:extLst>
      <p:ext uri="{BB962C8B-B14F-4D97-AF65-F5344CB8AC3E}">
        <p14:creationId xmlns:p14="http://schemas.microsoft.com/office/powerpoint/2010/main" val="562744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xfrm>
            <a:off x="1141413" y="685800"/>
            <a:ext cx="4567237" cy="3427413"/>
          </a:xfrm>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Once a user gains access to the system through whatever method of authentication (such as a user name and password), the NTFS permissions associated with various objects (files, folders, programs, etc.) determine what that user can do. This is called authorization. </a:t>
            </a:r>
          </a:p>
        </p:txBody>
      </p:sp>
      <p:sp>
        <p:nvSpPr>
          <p:cNvPr id="11776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chemeClr val="bg1"/>
                </a:solidFill>
                <a:latin typeface="Comic Sans MS" panose="030F0702030302020204" pitchFamily="66" charset="0"/>
                <a:ea typeface="MS Gothic" pitchFamily="49" charset="-128"/>
              </a:defRPr>
            </a:lvl9pPr>
          </a:lstStyle>
          <a:p>
            <a:pPr eaLnBrk="1" hangingPunct="1"/>
            <a:fld id="{5754C3E1-87E2-4B83-A9E4-36F387A68EA2}" type="slidenum">
              <a:rPr lang="en-GB" altLang="en-US">
                <a:solidFill>
                  <a:srgbClr val="000000"/>
                </a:solidFill>
                <a:latin typeface="Arial" panose="020B0604020202020204" pitchFamily="34" charset="0"/>
              </a:rPr>
              <a:pPr eaLnBrk="1" hangingPunct="1"/>
              <a:t>41</a:t>
            </a:fld>
            <a:endParaRPr lang="en-GB" altLang="en-US" dirty="0">
              <a:solidFill>
                <a:srgbClr val="000000"/>
              </a:solidFill>
              <a:latin typeface="Arial" panose="020B0604020202020204" pitchFamily="34" charset="0"/>
            </a:endParaRPr>
          </a:p>
        </p:txBody>
      </p:sp>
    </p:spTree>
    <p:extLst>
      <p:ext uri="{BB962C8B-B14F-4D97-AF65-F5344CB8AC3E}">
        <p14:creationId xmlns:p14="http://schemas.microsoft.com/office/powerpoint/2010/main" val="426826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Windows editions for home use have only a limited set of permissions you can assign. As far as folder permissions go, you can assign only one: Make This Folder Private. To see this in action, right-click on a file or folder and select Sharing and Security from the options. Note that you can’t just select Properties and see a Security tab as you can in the professional-oriented editions of Windows. Windows Home editions do not have file-level permissions.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48</a:t>
            </a:fld>
            <a:endParaRPr lang="en-GB" dirty="0"/>
          </a:p>
        </p:txBody>
      </p:sp>
    </p:spTree>
    <p:extLst>
      <p:ext uri="{BB962C8B-B14F-4D97-AF65-F5344CB8AC3E}">
        <p14:creationId xmlns:p14="http://schemas.microsoft.com/office/powerpoint/2010/main" val="618356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 Deny checkbox always overrides the NTFS inheritance.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49</a:t>
            </a:fld>
            <a:endParaRPr lang="en-GB" dirty="0"/>
          </a:p>
        </p:txBody>
      </p:sp>
    </p:spTree>
    <p:extLst>
      <p:ext uri="{BB962C8B-B14F-4D97-AF65-F5344CB8AC3E}">
        <p14:creationId xmlns:p14="http://schemas.microsoft.com/office/powerpoint/2010/main" val="1651307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1141413" y="685800"/>
            <a:ext cx="4567237" cy="3427413"/>
          </a:xfrm>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2366377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1141413" y="685800"/>
            <a:ext cx="4567237" cy="3427413"/>
          </a:xfrm>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2366377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1141413" y="685800"/>
            <a:ext cx="4567237" cy="3427413"/>
          </a:xfrm>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1886914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dirty="0"/>
              <a:t>Users, Groups, and Permissions</a:t>
            </a:r>
            <a:endParaRPr lang="en-US" dirty="0"/>
          </a:p>
        </p:txBody>
      </p:sp>
      <p:sp>
        <p:nvSpPr>
          <p:cNvPr id="6" name="Subtitle 5"/>
          <p:cNvSpPr>
            <a:spLocks noGrp="1"/>
          </p:cNvSpPr>
          <p:nvPr>
            <p:ph type="subTitle" idx="1"/>
          </p:nvPr>
        </p:nvSpPr>
        <p:spPr/>
        <p:txBody>
          <a:bodyPr/>
          <a:lstStyle/>
          <a:p>
            <a:r>
              <a:rPr lang="en-GB" altLang="en-US" dirty="0"/>
              <a:t>Chapter 14</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5407" y="3200400"/>
            <a:ext cx="4133186"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Groups (</a:t>
            </a:r>
            <a:r>
              <a:rPr lang="en-US" altLang="en-US" i="1" dirty="0"/>
              <a:t>continued</a:t>
            </a:r>
            <a:r>
              <a:rPr lang="en-US" altLang="en-US" dirty="0"/>
              <a:t>)</a:t>
            </a:r>
          </a:p>
        </p:txBody>
      </p:sp>
      <p:sp>
        <p:nvSpPr>
          <p:cNvPr id="15363" name="Content Placeholder 2"/>
          <p:cNvSpPr>
            <a:spLocks noGrp="1"/>
          </p:cNvSpPr>
          <p:nvPr>
            <p:ph idx="1"/>
          </p:nvPr>
        </p:nvSpPr>
        <p:spPr/>
        <p:txBody>
          <a:bodyPr/>
          <a:lstStyle/>
          <a:p>
            <a:r>
              <a:rPr lang="en-US" altLang="en-US" dirty="0"/>
              <a:t>Users</a:t>
            </a:r>
          </a:p>
          <a:p>
            <a:pPr lvl="1"/>
            <a:r>
              <a:rPr lang="en-US" altLang="en-US" dirty="0"/>
              <a:t>Members of the </a:t>
            </a:r>
            <a:r>
              <a:rPr lang="en-US" altLang="en-US" dirty="0">
                <a:solidFill>
                  <a:srgbClr val="C00000"/>
                </a:solidFill>
              </a:rPr>
              <a:t>Users group </a:t>
            </a:r>
            <a:r>
              <a:rPr lang="en-US" altLang="en-US" dirty="0"/>
              <a:t>cannot edit the Registry or access critical system files.</a:t>
            </a:r>
          </a:p>
          <a:p>
            <a:pPr lvl="2"/>
            <a:r>
              <a:rPr lang="en-US" altLang="en-US" dirty="0"/>
              <a:t>Can create groups but manage only those they create </a:t>
            </a:r>
          </a:p>
          <a:p>
            <a:pPr lvl="1"/>
            <a:r>
              <a:rPr lang="en-US" altLang="en-US" dirty="0"/>
              <a:t>Members of this group are also called </a:t>
            </a:r>
            <a:r>
              <a:rPr lang="en-US" altLang="en-US" dirty="0">
                <a:solidFill>
                  <a:srgbClr val="C00000"/>
                </a:solidFill>
              </a:rPr>
              <a:t>standard users</a:t>
            </a:r>
            <a:r>
              <a:rPr lang="en-US" altLang="en-US" dirty="0"/>
              <a:t>.</a:t>
            </a:r>
          </a:p>
          <a:p>
            <a:r>
              <a:rPr lang="en-US" altLang="en-US" dirty="0"/>
              <a:t>Guests</a:t>
            </a:r>
          </a:p>
          <a:p>
            <a:pPr lvl="1"/>
            <a:r>
              <a:rPr lang="en-US" altLang="en-US" dirty="0"/>
              <a:t>The </a:t>
            </a:r>
            <a:r>
              <a:rPr lang="en-US" altLang="en-US" dirty="0">
                <a:solidFill>
                  <a:srgbClr val="C00000"/>
                </a:solidFill>
              </a:rPr>
              <a:t>Guests group </a:t>
            </a:r>
            <a:r>
              <a:rPr lang="en-US" altLang="en-US" dirty="0"/>
              <a:t>enables someone who does not have an account on the system to log on by using a guest account.</a:t>
            </a:r>
          </a:p>
        </p:txBody>
      </p:sp>
    </p:spTree>
    <p:extLst>
      <p:ext uri="{BB962C8B-B14F-4D97-AF65-F5344CB8AC3E}">
        <p14:creationId xmlns:p14="http://schemas.microsoft.com/office/powerpoint/2010/main" val="3889112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Configuring Users and Groups</a:t>
            </a:r>
          </a:p>
        </p:txBody>
      </p:sp>
      <p:sp>
        <p:nvSpPr>
          <p:cNvPr id="17411" name="Content Placeholder 2"/>
          <p:cNvSpPr>
            <a:spLocks noGrp="1"/>
          </p:cNvSpPr>
          <p:nvPr>
            <p:ph idx="1"/>
          </p:nvPr>
        </p:nvSpPr>
        <p:spPr/>
        <p:txBody>
          <a:bodyPr/>
          <a:lstStyle/>
          <a:p>
            <a:r>
              <a:rPr lang="en-US" altLang="en-US" dirty="0"/>
              <a:t>Windows tools for managing groups</a:t>
            </a:r>
          </a:p>
          <a:p>
            <a:pPr lvl="1"/>
            <a:r>
              <a:rPr lang="en-US" altLang="en-US" dirty="0"/>
              <a:t>Most editions of Windows include a Users accounts applet in the Control Panel.</a:t>
            </a:r>
          </a:p>
          <a:p>
            <a:pPr lvl="1"/>
            <a:r>
              <a:rPr lang="en-US" altLang="en-US" dirty="0"/>
              <a:t>More advanced Windows editions also include a Local users and groups utility.</a:t>
            </a:r>
          </a:p>
          <a:p>
            <a:pPr lvl="2"/>
            <a:r>
              <a:rPr lang="en-US" altLang="en-US" dirty="0"/>
              <a:t>Found in the Computer Management console in  Administrative Tools</a:t>
            </a:r>
          </a:p>
        </p:txBody>
      </p:sp>
    </p:spTree>
    <p:extLst>
      <p:ext uri="{BB962C8B-B14F-4D97-AF65-F5344CB8AC3E}">
        <p14:creationId xmlns:p14="http://schemas.microsoft.com/office/powerpoint/2010/main" val="1721169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Managing Users in Windows Vista</a:t>
            </a:r>
          </a:p>
        </p:txBody>
      </p:sp>
      <p:sp>
        <p:nvSpPr>
          <p:cNvPr id="28675" name="Content Placeholder 2"/>
          <p:cNvSpPr>
            <a:spLocks noGrp="1"/>
          </p:cNvSpPr>
          <p:nvPr>
            <p:ph idx="1"/>
          </p:nvPr>
        </p:nvSpPr>
        <p:spPr/>
        <p:txBody>
          <a:bodyPr/>
          <a:lstStyle/>
          <a:p>
            <a:r>
              <a:rPr lang="en-US" altLang="en-US" dirty="0"/>
              <a:t>Three accounts are created at installation: </a:t>
            </a:r>
          </a:p>
          <a:p>
            <a:pPr lvl="1"/>
            <a:r>
              <a:rPr lang="en-US" altLang="en-US" dirty="0"/>
              <a:t>Guest, Administrator, and a local account that’s </a:t>
            </a:r>
            <a:br>
              <a:rPr lang="en-US" altLang="en-US" dirty="0"/>
            </a:br>
            <a:r>
              <a:rPr lang="en-US" altLang="en-US" dirty="0"/>
              <a:t>a member of the Administrators group</a:t>
            </a:r>
          </a:p>
          <a:p>
            <a:r>
              <a:rPr lang="en-US" altLang="en-US" dirty="0"/>
              <a:t>Tools used to manage user accounts differ among the versions of Vista.</a:t>
            </a:r>
          </a:p>
          <a:p>
            <a:r>
              <a:rPr lang="en-US" altLang="en-US" dirty="0">
                <a:solidFill>
                  <a:srgbClr val="C00000"/>
                </a:solidFill>
              </a:rPr>
              <a:t>User account control </a:t>
            </a:r>
            <a:r>
              <a:rPr lang="en-US" altLang="en-US" dirty="0">
                <a:solidFill>
                  <a:schemeClr val="tx1"/>
                </a:solidFill>
              </a:rPr>
              <a:t>e</a:t>
            </a:r>
            <a:r>
              <a:rPr lang="en-US" altLang="en-US" dirty="0"/>
              <a:t>nables standard users to do common tasks.</a:t>
            </a:r>
          </a:p>
          <a:p>
            <a:pPr lvl="1"/>
            <a:r>
              <a:rPr lang="en-US" altLang="en-US" dirty="0"/>
              <a:t>Provides a permissions dialog box when standard users and administrators attempt changes that could harm the computer</a:t>
            </a:r>
          </a:p>
        </p:txBody>
      </p:sp>
    </p:spTree>
    <p:extLst>
      <p:ext uri="{BB962C8B-B14F-4D97-AF65-F5344CB8AC3E}">
        <p14:creationId xmlns:p14="http://schemas.microsoft.com/office/powerpoint/2010/main" val="2604088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58685" y="1938250"/>
            <a:ext cx="6568441" cy="3200400"/>
          </a:xfrm>
          <a:prstGeom prst="rect">
            <a:avLst/>
          </a:prstGeom>
        </p:spPr>
      </p:pic>
      <p:sp>
        <p:nvSpPr>
          <p:cNvPr id="29698"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29699" name="TextBox 5"/>
          <p:cNvSpPr txBox="1">
            <a:spLocks noChangeArrowheads="1"/>
          </p:cNvSpPr>
          <p:nvPr/>
        </p:nvSpPr>
        <p:spPr bwMode="auto">
          <a:xfrm>
            <a:off x="2876030" y="5214850"/>
            <a:ext cx="33337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  User Accounts</a:t>
            </a:r>
          </a:p>
        </p:txBody>
      </p:sp>
    </p:spTree>
    <p:extLst>
      <p:ext uri="{BB962C8B-B14F-4D97-AF65-F5344CB8AC3E}">
        <p14:creationId xmlns:p14="http://schemas.microsoft.com/office/powerpoint/2010/main" val="999268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0723" name="TextBox 5"/>
          <p:cNvSpPr txBox="1">
            <a:spLocks noChangeArrowheads="1"/>
          </p:cNvSpPr>
          <p:nvPr/>
        </p:nvSpPr>
        <p:spPr bwMode="auto">
          <a:xfrm>
            <a:off x="2552700" y="5217625"/>
            <a:ext cx="4038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  Local Users and Groups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4501" y="1905000"/>
            <a:ext cx="7634999" cy="3200400"/>
          </a:xfrm>
          <a:prstGeom prst="rect">
            <a:avLst/>
          </a:prstGeom>
        </p:spPr>
      </p:pic>
    </p:spTree>
    <p:extLst>
      <p:ext uri="{BB962C8B-B14F-4D97-AF65-F5344CB8AC3E}">
        <p14:creationId xmlns:p14="http://schemas.microsoft.com/office/powerpoint/2010/main" val="3846526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2771" name="TextBox 5"/>
          <p:cNvSpPr txBox="1">
            <a:spLocks noChangeArrowheads="1"/>
          </p:cNvSpPr>
          <p:nvPr/>
        </p:nvSpPr>
        <p:spPr bwMode="auto">
          <a:xfrm>
            <a:off x="1474788" y="5181600"/>
            <a:ext cx="61944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  User Accounts and Family Safety applet in the Control Panel Home in Windows Vista Home Premium</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7051" y="1600200"/>
            <a:ext cx="5309899" cy="3520440"/>
          </a:xfrm>
          <a:prstGeom prst="rect">
            <a:avLst/>
          </a:prstGeom>
        </p:spPr>
      </p:pic>
    </p:spTree>
    <p:extLst>
      <p:ext uri="{BB962C8B-B14F-4D97-AF65-F5344CB8AC3E}">
        <p14:creationId xmlns:p14="http://schemas.microsoft.com/office/powerpoint/2010/main" val="2648803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2771" name="TextBox 5"/>
          <p:cNvSpPr txBox="1">
            <a:spLocks noChangeArrowheads="1"/>
          </p:cNvSpPr>
          <p:nvPr/>
        </p:nvSpPr>
        <p:spPr bwMode="auto">
          <a:xfrm>
            <a:off x="2066405" y="5198225"/>
            <a:ext cx="5105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14.6  User Accounts applet in the Control Panel Home in Windows Vista Ultimate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80704" y="1616825"/>
            <a:ext cx="6182592" cy="3429000"/>
          </a:xfrm>
          <a:prstGeom prst="rect">
            <a:avLst/>
          </a:prstGeom>
        </p:spPr>
      </p:pic>
    </p:spTree>
    <p:extLst>
      <p:ext uri="{BB962C8B-B14F-4D97-AF65-F5344CB8AC3E}">
        <p14:creationId xmlns:p14="http://schemas.microsoft.com/office/powerpoint/2010/main" val="1804626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2771" name="TextBox 5"/>
          <p:cNvSpPr txBox="1">
            <a:spLocks noChangeArrowheads="1"/>
          </p:cNvSpPr>
          <p:nvPr/>
        </p:nvSpPr>
        <p:spPr bwMode="auto">
          <a:xfrm>
            <a:off x="1104900" y="5193268"/>
            <a:ext cx="6934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14.7  User Accounts applet in Windows Vista Business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58111" y="1905000"/>
            <a:ext cx="6627779" cy="3200400"/>
          </a:xfrm>
          <a:prstGeom prst="rect">
            <a:avLst/>
          </a:prstGeom>
        </p:spPr>
      </p:pic>
    </p:spTree>
    <p:extLst>
      <p:ext uri="{BB962C8B-B14F-4D97-AF65-F5344CB8AC3E}">
        <p14:creationId xmlns:p14="http://schemas.microsoft.com/office/powerpoint/2010/main" val="2998227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2771" name="TextBox 5"/>
          <p:cNvSpPr txBox="1">
            <a:spLocks noChangeArrowheads="1"/>
          </p:cNvSpPr>
          <p:nvPr/>
        </p:nvSpPr>
        <p:spPr bwMode="auto">
          <a:xfrm>
            <a:off x="876300" y="5193268"/>
            <a:ext cx="7391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14.8  User Accounts applet in Windows Vista Home Premium</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58658" y="1905000"/>
            <a:ext cx="6226684" cy="3200400"/>
          </a:xfrm>
          <a:prstGeom prst="rect">
            <a:avLst/>
          </a:prstGeom>
        </p:spPr>
      </p:pic>
    </p:spTree>
    <p:extLst>
      <p:ext uri="{BB962C8B-B14F-4D97-AF65-F5344CB8AC3E}">
        <p14:creationId xmlns:p14="http://schemas.microsoft.com/office/powerpoint/2010/main" val="3024625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3795" name="Content Placeholder 2"/>
          <p:cNvSpPr>
            <a:spLocks noGrp="1"/>
          </p:cNvSpPr>
          <p:nvPr>
            <p:ph idx="1"/>
          </p:nvPr>
        </p:nvSpPr>
        <p:spPr/>
        <p:txBody>
          <a:bodyPr/>
          <a:lstStyle/>
          <a:p>
            <a:r>
              <a:rPr lang="en-US" altLang="en-US" dirty="0">
                <a:solidFill>
                  <a:srgbClr val="C00000"/>
                </a:solidFill>
              </a:rPr>
              <a:t>Parental Controls</a:t>
            </a:r>
          </a:p>
          <a:p>
            <a:pPr lvl="1"/>
            <a:r>
              <a:rPr lang="en-US" altLang="en-US" dirty="0"/>
              <a:t>Enable an administrator account to manage other accounts</a:t>
            </a:r>
          </a:p>
          <a:p>
            <a:pPr lvl="1"/>
            <a:r>
              <a:rPr lang="en-US" altLang="en-US" dirty="0"/>
              <a:t>Manage usage, monitor and report activity, block or allow specific Web sites, and set time limits</a:t>
            </a:r>
          </a:p>
        </p:txBody>
      </p:sp>
    </p:spTree>
    <p:extLst>
      <p:ext uri="{BB962C8B-B14F-4D97-AF65-F5344CB8AC3E}">
        <p14:creationId xmlns:p14="http://schemas.microsoft.com/office/powerpoint/2010/main" val="1559021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Overview</a:t>
            </a:r>
          </a:p>
        </p:txBody>
      </p:sp>
      <p:sp>
        <p:nvSpPr>
          <p:cNvPr id="5" name="Content Placeholder 4"/>
          <p:cNvSpPr>
            <a:spLocks noGrp="1"/>
          </p:cNvSpPr>
          <p:nvPr>
            <p:ph idx="1"/>
          </p:nvPr>
        </p:nvSpPr>
        <p:spPr/>
        <p:txBody>
          <a:bodyPr/>
          <a:lstStyle/>
          <a:p>
            <a:r>
              <a:rPr lang="en-GB" dirty="0"/>
              <a:t>In this chapter, you will learn how to:</a:t>
            </a:r>
          </a:p>
          <a:p>
            <a:pPr lvl="1"/>
            <a:r>
              <a:rPr lang="en-GB" dirty="0"/>
              <a:t>Create and administer Windows users and groups</a:t>
            </a:r>
          </a:p>
          <a:p>
            <a:pPr lvl="1"/>
            <a:r>
              <a:rPr lang="en-GB" dirty="0"/>
              <a:t>Define and use NTFS permissions for authorization</a:t>
            </a:r>
          </a:p>
          <a:p>
            <a:pPr lvl="1"/>
            <a:r>
              <a:rPr lang="en-US" dirty="0"/>
              <a:t>Share a Windows computer securely</a:t>
            </a:r>
          </a:p>
          <a:p>
            <a:pPr lvl="1"/>
            <a:r>
              <a:rPr lang="en-US" dirty="0"/>
              <a:t>Secure PCs with User Account Control</a:t>
            </a:r>
          </a:p>
        </p:txBody>
      </p:sp>
    </p:spTree>
    <p:extLst>
      <p:ext uri="{BB962C8B-B14F-4D97-AF65-F5344CB8AC3E}">
        <p14:creationId xmlns:p14="http://schemas.microsoft.com/office/powerpoint/2010/main" val="351321287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Vista (</a:t>
            </a:r>
            <a:r>
              <a:rPr lang="en-US" altLang="en-US" i="1" dirty="0"/>
              <a:t>continued</a:t>
            </a:r>
            <a:r>
              <a:rPr lang="en-US" altLang="en-US" dirty="0"/>
              <a:t>)</a:t>
            </a:r>
          </a:p>
        </p:txBody>
      </p:sp>
      <p:sp>
        <p:nvSpPr>
          <p:cNvPr id="32771" name="TextBox 5"/>
          <p:cNvSpPr txBox="1">
            <a:spLocks noChangeArrowheads="1"/>
          </p:cNvSpPr>
          <p:nvPr/>
        </p:nvSpPr>
        <p:spPr bwMode="auto">
          <a:xfrm>
            <a:off x="2933700" y="5698375"/>
            <a:ext cx="3276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14.9  Parental Controls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5595" y="1537841"/>
            <a:ext cx="6052811" cy="4062751"/>
          </a:xfrm>
          <a:prstGeom prst="rect">
            <a:avLst/>
          </a:prstGeom>
        </p:spPr>
      </p:pic>
    </p:spTree>
    <p:extLst>
      <p:ext uri="{BB962C8B-B14F-4D97-AF65-F5344CB8AC3E}">
        <p14:creationId xmlns:p14="http://schemas.microsoft.com/office/powerpoint/2010/main" val="1440371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Users in Windows 7</a:t>
            </a:r>
          </a:p>
        </p:txBody>
      </p:sp>
      <p:sp>
        <p:nvSpPr>
          <p:cNvPr id="3" name="Content Placeholder 2"/>
          <p:cNvSpPr>
            <a:spLocks noGrp="1"/>
          </p:cNvSpPr>
          <p:nvPr>
            <p:ph idx="1"/>
          </p:nvPr>
        </p:nvSpPr>
        <p:spPr/>
        <p:txBody>
          <a:bodyPr/>
          <a:lstStyle/>
          <a:p>
            <a:r>
              <a:rPr lang="en-US" dirty="0"/>
              <a:t>User account creation in Windows 7 is very similar to user creation in Windows Vista.</a:t>
            </a:r>
          </a:p>
          <a:p>
            <a:r>
              <a:rPr lang="en-US" dirty="0"/>
              <a:t>To create a user account: </a:t>
            </a:r>
          </a:p>
          <a:p>
            <a:pPr lvl="1"/>
            <a:r>
              <a:rPr lang="en-US" dirty="0"/>
              <a:t>Open User Accounts applet and select Manage another account.</a:t>
            </a:r>
          </a:p>
          <a:p>
            <a:pPr lvl="1"/>
            <a:r>
              <a:rPr lang="en-US" dirty="0"/>
              <a:t>Click on Create a new account.</a:t>
            </a:r>
          </a:p>
          <a:p>
            <a:r>
              <a:rPr lang="en-US" dirty="0"/>
              <a:t>The applet only enables you to make administrator or standard user accounts.</a:t>
            </a:r>
          </a:p>
        </p:txBody>
      </p:sp>
    </p:spTree>
    <p:extLst>
      <p:ext uri="{BB962C8B-B14F-4D97-AF65-F5344CB8AC3E}">
        <p14:creationId xmlns:p14="http://schemas.microsoft.com/office/powerpoint/2010/main" val="2095751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7 (</a:t>
            </a:r>
            <a:r>
              <a:rPr lang="en-US" altLang="en-US" i="1" dirty="0"/>
              <a:t>continued</a:t>
            </a:r>
            <a:r>
              <a:rPr lang="en-US" altLang="en-US" dirty="0"/>
              <a:t>)</a:t>
            </a:r>
          </a:p>
        </p:txBody>
      </p:sp>
      <p:sp>
        <p:nvSpPr>
          <p:cNvPr id="32771" name="TextBox 5"/>
          <p:cNvSpPr txBox="1">
            <a:spLocks noChangeArrowheads="1"/>
          </p:cNvSpPr>
          <p:nvPr/>
        </p:nvSpPr>
        <p:spPr bwMode="auto">
          <a:xfrm>
            <a:off x="2628900" y="5693418"/>
            <a:ext cx="3886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14.10  Manage Accounts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12818" y="1457500"/>
            <a:ext cx="5918364" cy="4114800"/>
          </a:xfrm>
          <a:prstGeom prst="rect">
            <a:avLst/>
          </a:prstGeom>
        </p:spPr>
      </p:pic>
    </p:spTree>
    <p:extLst>
      <p:ext uri="{BB962C8B-B14F-4D97-AF65-F5344CB8AC3E}">
        <p14:creationId xmlns:p14="http://schemas.microsoft.com/office/powerpoint/2010/main" val="6816374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Managing Users in Windows 7 (</a:t>
            </a:r>
            <a:r>
              <a:rPr lang="en-US" altLang="en-US" i="1" dirty="0"/>
              <a:t>continued</a:t>
            </a:r>
            <a:r>
              <a:rPr lang="en-US" altLang="en-US" dirty="0"/>
              <a:t>)</a:t>
            </a:r>
          </a:p>
        </p:txBody>
      </p:sp>
      <p:sp>
        <p:nvSpPr>
          <p:cNvPr id="32771" name="TextBox 5"/>
          <p:cNvSpPr txBox="1">
            <a:spLocks noChangeArrowheads="1"/>
          </p:cNvSpPr>
          <p:nvPr/>
        </p:nvSpPr>
        <p:spPr bwMode="auto">
          <a:xfrm>
            <a:off x="2628900" y="5631418"/>
            <a:ext cx="3886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14.11  Adding a new user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15807" y="1581150"/>
            <a:ext cx="6112386" cy="3879667"/>
          </a:xfrm>
          <a:prstGeom prst="rect">
            <a:avLst/>
          </a:prstGeom>
        </p:spPr>
      </p:pic>
    </p:spTree>
    <p:extLst>
      <p:ext uri="{BB962C8B-B14F-4D97-AF65-F5344CB8AC3E}">
        <p14:creationId xmlns:p14="http://schemas.microsoft.com/office/powerpoint/2010/main" val="14055831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Users in Windows 8/8.1/10</a:t>
            </a:r>
          </a:p>
        </p:txBody>
      </p:sp>
      <p:sp>
        <p:nvSpPr>
          <p:cNvPr id="3" name="Content Placeholder 2"/>
          <p:cNvSpPr>
            <a:spLocks noGrp="1"/>
          </p:cNvSpPr>
          <p:nvPr>
            <p:ph idx="1"/>
          </p:nvPr>
        </p:nvSpPr>
        <p:spPr/>
        <p:txBody>
          <a:bodyPr/>
          <a:lstStyle/>
          <a:p>
            <a:r>
              <a:rPr lang="en-US" dirty="0"/>
              <a:t>Windows 8 debuted the Settings charm.</a:t>
            </a:r>
          </a:p>
          <a:p>
            <a:pPr lvl="1"/>
            <a:r>
              <a:rPr lang="en-US" dirty="0"/>
              <a:t>Select Change PC settings from the initial charm screen to open PC settings.</a:t>
            </a:r>
          </a:p>
          <a:p>
            <a:pPr lvl="1"/>
            <a:r>
              <a:rPr lang="en-US" dirty="0"/>
              <a:t>User Accounts applet in Control Panel enables you to make changes to current accounts.</a:t>
            </a:r>
          </a:p>
          <a:p>
            <a:pPr lvl="2"/>
            <a:r>
              <a:rPr lang="en-US" dirty="0"/>
              <a:t>Gives access to Settings charm (or app in Windows 10) to add a new account</a:t>
            </a:r>
          </a:p>
        </p:txBody>
      </p:sp>
    </p:spTree>
    <p:extLst>
      <p:ext uri="{BB962C8B-B14F-4D97-AF65-F5344CB8AC3E}">
        <p14:creationId xmlns:p14="http://schemas.microsoft.com/office/powerpoint/2010/main" val="15308531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914400" y="5791200"/>
            <a:ext cx="32624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14.12  Settings charm</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53023" y="1295400"/>
            <a:ext cx="3487783" cy="5016137"/>
          </a:xfrm>
          <a:prstGeom prst="rect">
            <a:avLst/>
          </a:prstGeom>
        </p:spPr>
      </p:pic>
    </p:spTree>
    <p:extLst>
      <p:ext uri="{BB962C8B-B14F-4D97-AF65-F5344CB8AC3E}">
        <p14:creationId xmlns:p14="http://schemas.microsoft.com/office/powerpoint/2010/main" val="18532657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3086100" y="5269468"/>
            <a:ext cx="2971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14.13  PC settings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5812" y="1903278"/>
            <a:ext cx="5692376" cy="3200400"/>
          </a:xfrm>
          <a:prstGeom prst="rect">
            <a:avLst/>
          </a:prstGeom>
        </p:spPr>
      </p:pic>
    </p:spTree>
    <p:extLst>
      <p:ext uri="{BB962C8B-B14F-4D97-AF65-F5344CB8AC3E}">
        <p14:creationId xmlns:p14="http://schemas.microsoft.com/office/powerpoint/2010/main" val="1257506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endParaRPr lang="en-US" dirty="0"/>
          </a:p>
        </p:txBody>
      </p:sp>
      <p:sp>
        <p:nvSpPr>
          <p:cNvPr id="3" name="Content Placeholder 2"/>
          <p:cNvSpPr>
            <a:spLocks noGrp="1"/>
          </p:cNvSpPr>
          <p:nvPr>
            <p:ph idx="1"/>
          </p:nvPr>
        </p:nvSpPr>
        <p:spPr/>
        <p:txBody>
          <a:bodyPr/>
          <a:lstStyle/>
          <a:p>
            <a:r>
              <a:rPr lang="en-US" dirty="0"/>
              <a:t>Opting for initial sign-in with a global Microsoft account</a:t>
            </a:r>
          </a:p>
          <a:p>
            <a:pPr lvl="1"/>
            <a:r>
              <a:rPr lang="en-US" dirty="0"/>
              <a:t>Synchronize photos, files, and Desktop settings</a:t>
            </a:r>
          </a:p>
          <a:p>
            <a:r>
              <a:rPr lang="en-US" dirty="0"/>
              <a:t>Signing in with a global account or creating an account</a:t>
            </a:r>
          </a:p>
          <a:p>
            <a:pPr lvl="1"/>
            <a:r>
              <a:rPr lang="en-US" dirty="0"/>
              <a:t>Local user account is always created.</a:t>
            </a:r>
          </a:p>
          <a:p>
            <a:r>
              <a:rPr lang="en-US" dirty="0"/>
              <a:t>Using the Accounts area of the Settings app</a:t>
            </a:r>
          </a:p>
          <a:p>
            <a:pPr lvl="1"/>
            <a:r>
              <a:rPr lang="en-US" dirty="0"/>
              <a:t>Sign out, sign in, modify profile picture, etc.</a:t>
            </a:r>
          </a:p>
        </p:txBody>
      </p:sp>
    </p:spTree>
    <p:extLst>
      <p:ext uri="{BB962C8B-B14F-4D97-AF65-F5344CB8AC3E}">
        <p14:creationId xmlns:p14="http://schemas.microsoft.com/office/powerpoint/2010/main" val="3169968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endParaRPr lang="en-US" dirty="0"/>
          </a:p>
        </p:txBody>
      </p:sp>
      <p:sp>
        <p:nvSpPr>
          <p:cNvPr id="3" name="Content Placeholder 2"/>
          <p:cNvSpPr>
            <a:spLocks noGrp="1"/>
          </p:cNvSpPr>
          <p:nvPr>
            <p:ph idx="1"/>
          </p:nvPr>
        </p:nvSpPr>
        <p:spPr/>
        <p:txBody>
          <a:bodyPr/>
          <a:lstStyle/>
          <a:p>
            <a:r>
              <a:rPr lang="en-US" dirty="0"/>
              <a:t>To create new account:</a:t>
            </a:r>
          </a:p>
          <a:p>
            <a:pPr lvl="1"/>
            <a:r>
              <a:rPr lang="en-US" dirty="0"/>
              <a:t>Click on Other accounts option.</a:t>
            </a:r>
          </a:p>
          <a:p>
            <a:pPr lvl="2"/>
            <a:r>
              <a:rPr lang="en-US" dirty="0"/>
              <a:t>Can modify status or group of any current local user account</a:t>
            </a:r>
          </a:p>
          <a:p>
            <a:pPr lvl="1"/>
            <a:r>
              <a:rPr lang="en-US" dirty="0"/>
              <a:t>Click the + symbol next to Add an account.</a:t>
            </a:r>
          </a:p>
        </p:txBody>
      </p:sp>
    </p:spTree>
    <p:extLst>
      <p:ext uri="{BB962C8B-B14F-4D97-AF65-F5344CB8AC3E}">
        <p14:creationId xmlns:p14="http://schemas.microsoft.com/office/powerpoint/2010/main" val="924362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2019300" y="5243492"/>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14.14  Accounts screen in Windows 8.1</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40243" y="1866900"/>
            <a:ext cx="5663514" cy="3200400"/>
          </a:xfrm>
          <a:prstGeom prst="rect">
            <a:avLst/>
          </a:prstGeom>
        </p:spPr>
      </p:pic>
    </p:spTree>
    <p:extLst>
      <p:ext uri="{BB962C8B-B14F-4D97-AF65-F5344CB8AC3E}">
        <p14:creationId xmlns:p14="http://schemas.microsoft.com/office/powerpoint/2010/main" val="4201811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Authentication with Users </a:t>
            </a:r>
            <a:r>
              <a:rPr lang="en-US" altLang="en-US" dirty="0" smtClean="0"/>
              <a:t/>
            </a:r>
            <a:br>
              <a:rPr lang="en-US" altLang="en-US" dirty="0" smtClean="0"/>
            </a:br>
            <a:r>
              <a:rPr lang="en-US" altLang="en-US" dirty="0" smtClean="0"/>
              <a:t>and </a:t>
            </a:r>
            <a:r>
              <a:rPr lang="en-US" altLang="en-US" dirty="0"/>
              <a:t>Groups</a:t>
            </a:r>
          </a:p>
        </p:txBody>
      </p:sp>
      <p:sp>
        <p:nvSpPr>
          <p:cNvPr id="5123" name="Content Placeholder 2"/>
          <p:cNvSpPr>
            <a:spLocks noGrp="1"/>
          </p:cNvSpPr>
          <p:nvPr>
            <p:ph idx="1"/>
          </p:nvPr>
        </p:nvSpPr>
        <p:spPr/>
        <p:txBody>
          <a:bodyPr/>
          <a:lstStyle/>
          <a:p>
            <a:r>
              <a:rPr lang="en-US" altLang="en-US" dirty="0">
                <a:solidFill>
                  <a:srgbClr val="C00000"/>
                </a:solidFill>
              </a:rPr>
              <a:t>User account</a:t>
            </a:r>
          </a:p>
          <a:p>
            <a:pPr lvl="1"/>
            <a:r>
              <a:rPr lang="en-US" altLang="en-US" dirty="0"/>
              <a:t>User name and password combination</a:t>
            </a:r>
          </a:p>
          <a:p>
            <a:r>
              <a:rPr lang="en-US" altLang="en-US" dirty="0">
                <a:solidFill>
                  <a:srgbClr val="C00000"/>
                </a:solidFill>
              </a:rPr>
              <a:t>Authentication</a:t>
            </a:r>
          </a:p>
          <a:p>
            <a:pPr lvl="1"/>
            <a:r>
              <a:rPr lang="en-US" dirty="0"/>
              <a:t>Process of identifying and granting access to some user who is trying to access a system</a:t>
            </a:r>
            <a:endParaRPr lang="en-US" altLang="en-US" dirty="0"/>
          </a:p>
          <a:p>
            <a:pPr lvl="1"/>
            <a:r>
              <a:rPr lang="en-US" altLang="en-US" dirty="0"/>
              <a:t>Logging on to a valid user account provides authentication</a:t>
            </a:r>
          </a:p>
          <a:p>
            <a:r>
              <a:rPr lang="en-US" altLang="en-US" dirty="0">
                <a:solidFill>
                  <a:srgbClr val="C00000"/>
                </a:solidFill>
              </a:rPr>
              <a:t>Authorization</a:t>
            </a:r>
          </a:p>
          <a:p>
            <a:pPr lvl="1"/>
            <a:r>
              <a:rPr lang="en-US" altLang="en-US" dirty="0"/>
              <a:t>After a user authenticates, NTFS file system defines specific resources the user may access</a:t>
            </a:r>
          </a:p>
        </p:txBody>
      </p:sp>
    </p:spTree>
    <p:extLst>
      <p:ext uri="{BB962C8B-B14F-4D97-AF65-F5344CB8AC3E}">
        <p14:creationId xmlns:p14="http://schemas.microsoft.com/office/powerpoint/2010/main" val="3648082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2019300" y="5269468"/>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14.15  Manage other accounts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40243" y="1924050"/>
            <a:ext cx="5663514" cy="3200400"/>
          </a:xfrm>
          <a:prstGeom prst="rect">
            <a:avLst/>
          </a:prstGeom>
        </p:spPr>
      </p:pic>
    </p:spTree>
    <p:extLst>
      <p:ext uri="{BB962C8B-B14F-4D97-AF65-F5344CB8AC3E}">
        <p14:creationId xmlns:p14="http://schemas.microsoft.com/office/powerpoint/2010/main" val="42064434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2019300" y="5246956"/>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14.16  Options for a new account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5812" y="1905000"/>
            <a:ext cx="5692377" cy="3200400"/>
          </a:xfrm>
          <a:prstGeom prst="rect">
            <a:avLst/>
          </a:prstGeom>
        </p:spPr>
      </p:pic>
    </p:spTree>
    <p:extLst>
      <p:ext uri="{BB962C8B-B14F-4D97-AF65-F5344CB8AC3E}">
        <p14:creationId xmlns:p14="http://schemas.microsoft.com/office/powerpoint/2010/main" val="3399050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Managing Users in Windows 8/8.1/10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2747721" y="5307568"/>
            <a:ext cx="36485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14.17  Shiny new account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5812" y="1965612"/>
            <a:ext cx="5692377" cy="3200400"/>
          </a:xfrm>
          <a:prstGeom prst="rect">
            <a:avLst/>
          </a:prstGeom>
        </p:spPr>
      </p:pic>
    </p:spTree>
    <p:extLst>
      <p:ext uri="{BB962C8B-B14F-4D97-AF65-F5344CB8AC3E}">
        <p14:creationId xmlns:p14="http://schemas.microsoft.com/office/powerpoint/2010/main" val="2784291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Users and Groups</a:t>
            </a:r>
          </a:p>
        </p:txBody>
      </p:sp>
      <p:sp>
        <p:nvSpPr>
          <p:cNvPr id="3" name="Content Placeholder 2"/>
          <p:cNvSpPr>
            <a:spLocks noGrp="1"/>
          </p:cNvSpPr>
          <p:nvPr>
            <p:ph idx="1"/>
          </p:nvPr>
        </p:nvSpPr>
        <p:spPr/>
        <p:txBody>
          <a:bodyPr/>
          <a:lstStyle/>
          <a:p>
            <a:r>
              <a:rPr lang="en-US" dirty="0"/>
              <a:t>More powerful tool included in professional editions of Windows</a:t>
            </a:r>
          </a:p>
        </p:txBody>
      </p:sp>
      <p:sp>
        <p:nvSpPr>
          <p:cNvPr id="5" name="TextBox 5"/>
          <p:cNvSpPr txBox="1">
            <a:spLocks noChangeArrowheads="1"/>
          </p:cNvSpPr>
          <p:nvPr/>
        </p:nvSpPr>
        <p:spPr bwMode="auto">
          <a:xfrm>
            <a:off x="876300" y="5745718"/>
            <a:ext cx="7391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14.18  Local Users and Groups in Windows 8.1 Pro</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273" y="2427554"/>
            <a:ext cx="5553455" cy="3200400"/>
          </a:xfrm>
          <a:prstGeom prst="rect">
            <a:avLst/>
          </a:prstGeom>
        </p:spPr>
      </p:pic>
    </p:spTree>
    <p:extLst>
      <p:ext uri="{BB962C8B-B14F-4D97-AF65-F5344CB8AC3E}">
        <p14:creationId xmlns:p14="http://schemas.microsoft.com/office/powerpoint/2010/main" val="22912600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Users and Groups (</a:t>
            </a:r>
            <a:r>
              <a:rPr lang="en-US" i="1" dirty="0"/>
              <a:t>continued</a:t>
            </a:r>
            <a:r>
              <a:rPr lang="en-US" dirty="0"/>
              <a:t>)</a:t>
            </a:r>
          </a:p>
        </p:txBody>
      </p:sp>
      <p:sp>
        <p:nvSpPr>
          <p:cNvPr id="3" name="Content Placeholder 2"/>
          <p:cNvSpPr>
            <a:spLocks noGrp="1"/>
          </p:cNvSpPr>
          <p:nvPr>
            <p:ph idx="1"/>
          </p:nvPr>
        </p:nvSpPr>
        <p:spPr/>
        <p:txBody>
          <a:bodyPr/>
          <a:lstStyle/>
          <a:p>
            <a:r>
              <a:rPr lang="en-US" dirty="0"/>
              <a:t>To add a group:</a:t>
            </a:r>
          </a:p>
          <a:p>
            <a:pPr lvl="1"/>
            <a:r>
              <a:rPr lang="en-US" dirty="0"/>
              <a:t>Right-click on a blank spot in the Groups folder and select New Group.</a:t>
            </a:r>
          </a:p>
          <a:p>
            <a:pPr lvl="1"/>
            <a:r>
              <a:rPr lang="en-US" dirty="0"/>
              <a:t>Type group name and description.</a:t>
            </a:r>
          </a:p>
          <a:p>
            <a:pPr lvl="1"/>
            <a:r>
              <a:rPr lang="en-US" dirty="0"/>
              <a:t>Click Add to add users.</a:t>
            </a:r>
          </a:p>
          <a:p>
            <a:pPr lvl="1"/>
            <a:r>
              <a:rPr lang="en-US" dirty="0"/>
              <a:t>Object types include user accounts, groups, and computers.</a:t>
            </a:r>
          </a:p>
          <a:p>
            <a:pPr lvl="1"/>
            <a:r>
              <a:rPr lang="en-US" dirty="0"/>
              <a:t>Each object type can be added to a group and assigned permissions.</a:t>
            </a:r>
          </a:p>
        </p:txBody>
      </p:sp>
    </p:spTree>
    <p:extLst>
      <p:ext uri="{BB962C8B-B14F-4D97-AF65-F5344CB8AC3E}">
        <p14:creationId xmlns:p14="http://schemas.microsoft.com/office/powerpoint/2010/main" val="13613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Local Users and Groups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1524000" y="5250418"/>
            <a:ext cx="609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14.19  New Group dialog box in Windows 8.1 Pro</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80162" y="1931276"/>
            <a:ext cx="5583677" cy="3200400"/>
          </a:xfrm>
          <a:prstGeom prst="rect">
            <a:avLst/>
          </a:prstGeom>
        </p:spPr>
      </p:pic>
    </p:spTree>
    <p:extLst>
      <p:ext uri="{BB962C8B-B14F-4D97-AF65-F5344CB8AC3E}">
        <p14:creationId xmlns:p14="http://schemas.microsoft.com/office/powerpoint/2010/main" val="1130297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Local Users and Groups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1524000" y="4717018"/>
            <a:ext cx="6096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14.20  Select Users dialog box in Windows 8.1 Pro</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7396" y="2353828"/>
            <a:ext cx="4009209" cy="2225486"/>
          </a:xfrm>
          <a:prstGeom prst="rect">
            <a:avLst/>
          </a:prstGeom>
        </p:spPr>
      </p:pic>
    </p:spTree>
    <p:extLst>
      <p:ext uri="{BB962C8B-B14F-4D97-AF65-F5344CB8AC3E}">
        <p14:creationId xmlns:p14="http://schemas.microsoft.com/office/powerpoint/2010/main" val="2007677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Users and Groups (</a:t>
            </a:r>
            <a:r>
              <a:rPr lang="en-US" i="1" dirty="0"/>
              <a:t>continued</a:t>
            </a:r>
            <a:r>
              <a:rPr lang="en-US" dirty="0"/>
              <a:t>)</a:t>
            </a:r>
          </a:p>
        </p:txBody>
      </p:sp>
      <p:sp>
        <p:nvSpPr>
          <p:cNvPr id="3" name="Content Placeholder 2"/>
          <p:cNvSpPr>
            <a:spLocks noGrp="1"/>
          </p:cNvSpPr>
          <p:nvPr>
            <p:ph idx="1"/>
          </p:nvPr>
        </p:nvSpPr>
        <p:spPr/>
        <p:txBody>
          <a:bodyPr/>
          <a:lstStyle/>
          <a:p>
            <a:r>
              <a:rPr lang="en-US" dirty="0"/>
              <a:t>To add a user:</a:t>
            </a:r>
          </a:p>
          <a:p>
            <a:pPr lvl="1"/>
            <a:r>
              <a:rPr lang="en-US" dirty="0"/>
              <a:t>Click the Advanced button to expand the dialog box.</a:t>
            </a:r>
          </a:p>
          <a:p>
            <a:pPr lvl="1"/>
            <a:r>
              <a:rPr lang="en-US" dirty="0"/>
              <a:t>Click the Find Now button.</a:t>
            </a:r>
          </a:p>
          <a:p>
            <a:r>
              <a:rPr lang="en-US" dirty="0"/>
              <a:t>To add group membership to a user account:</a:t>
            </a:r>
          </a:p>
          <a:p>
            <a:pPr lvl="1"/>
            <a:r>
              <a:rPr lang="en-US" dirty="0"/>
              <a:t>Select the Users folder; right-click a user account you want to change; and select Properties from the context menu.</a:t>
            </a:r>
          </a:p>
          <a:p>
            <a:pPr lvl="1"/>
            <a:r>
              <a:rPr lang="en-US" dirty="0"/>
              <a:t>Then select the Member Of tab on the user account’s Properties dialog box.</a:t>
            </a:r>
          </a:p>
          <a:p>
            <a:pPr lvl="1"/>
            <a:r>
              <a:rPr lang="en-US" dirty="0"/>
              <a:t>Click Add to add group membership. </a:t>
            </a:r>
          </a:p>
        </p:txBody>
      </p:sp>
    </p:spTree>
    <p:extLst>
      <p:ext uri="{BB962C8B-B14F-4D97-AF65-F5344CB8AC3E}">
        <p14:creationId xmlns:p14="http://schemas.microsoft.com/office/powerpoint/2010/main" val="467152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Local Users and Groups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1447800" y="5521235"/>
            <a:ext cx="624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14.21  Select Users dialog box in Windows 8.1 Pro with advanced options expanded to show user accounts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5045" y="1447800"/>
            <a:ext cx="3513909" cy="3879669"/>
          </a:xfrm>
          <a:prstGeom prst="rect">
            <a:avLst/>
          </a:prstGeom>
        </p:spPr>
      </p:pic>
    </p:spTree>
    <p:extLst>
      <p:ext uri="{BB962C8B-B14F-4D97-AF65-F5344CB8AC3E}">
        <p14:creationId xmlns:p14="http://schemas.microsoft.com/office/powerpoint/2010/main" val="5421396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Users and Groups (</a:t>
            </a:r>
            <a:r>
              <a:rPr lang="en-US" i="1" dirty="0"/>
              <a:t>continued</a:t>
            </a:r>
            <a:r>
              <a:rPr lang="en-US" dirty="0"/>
              <a:t>)</a:t>
            </a:r>
          </a:p>
        </p:txBody>
      </p:sp>
      <p:sp>
        <p:nvSpPr>
          <p:cNvPr id="3" name="Content Placeholder 2"/>
          <p:cNvSpPr>
            <a:spLocks noGrp="1"/>
          </p:cNvSpPr>
          <p:nvPr>
            <p:ph idx="1"/>
          </p:nvPr>
        </p:nvSpPr>
        <p:spPr/>
        <p:txBody>
          <a:bodyPr/>
          <a:lstStyle/>
          <a:p>
            <a:r>
              <a:rPr lang="en-US" dirty="0"/>
              <a:t>To add a user to a group’s properties:</a:t>
            </a:r>
          </a:p>
          <a:p>
            <a:pPr lvl="1"/>
            <a:r>
              <a:rPr lang="en-US" dirty="0"/>
              <a:t>Select the Groups folder, and right-click on a group and select Properties.</a:t>
            </a:r>
          </a:p>
          <a:p>
            <a:pPr lvl="1"/>
            <a:r>
              <a:rPr lang="en-US" dirty="0"/>
              <a:t>Beneath the Members list, click the Add button to search for and add user accounts to the group. </a:t>
            </a:r>
          </a:p>
          <a:p>
            <a:r>
              <a:rPr lang="en-US" dirty="0"/>
              <a:t>Can use either method to remove users</a:t>
            </a:r>
          </a:p>
          <a:p>
            <a:pPr lvl="1"/>
            <a:r>
              <a:rPr lang="en-US" dirty="0"/>
              <a:t>In the user account’s properties</a:t>
            </a:r>
          </a:p>
          <a:p>
            <a:pPr lvl="1"/>
            <a:r>
              <a:rPr lang="en-US" dirty="0"/>
              <a:t>Via the group’s properties</a:t>
            </a:r>
          </a:p>
        </p:txBody>
      </p:sp>
    </p:spTree>
    <p:extLst>
      <p:ext uri="{BB962C8B-B14F-4D97-AF65-F5344CB8AC3E}">
        <p14:creationId xmlns:p14="http://schemas.microsoft.com/office/powerpoint/2010/main" val="1868851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User Accounts</a:t>
            </a:r>
          </a:p>
        </p:txBody>
      </p:sp>
      <p:sp>
        <p:nvSpPr>
          <p:cNvPr id="6147" name="Content Placeholder 2"/>
          <p:cNvSpPr>
            <a:spLocks noGrp="1"/>
          </p:cNvSpPr>
          <p:nvPr>
            <p:ph idx="1"/>
          </p:nvPr>
        </p:nvSpPr>
        <p:spPr/>
        <p:txBody>
          <a:bodyPr/>
          <a:lstStyle/>
          <a:p>
            <a:r>
              <a:rPr lang="en-US" altLang="en-US" dirty="0"/>
              <a:t>Every user account has a user name and password.</a:t>
            </a:r>
          </a:p>
          <a:p>
            <a:pPr lvl="1"/>
            <a:r>
              <a:rPr lang="en-US" altLang="en-US" dirty="0"/>
              <a:t>Password may be blank.</a:t>
            </a:r>
          </a:p>
          <a:p>
            <a:r>
              <a:rPr lang="en-US" altLang="en-US" dirty="0"/>
              <a:t>Both username and password are stored in an encrypted database.</a:t>
            </a:r>
          </a:p>
          <a:p>
            <a:pPr lvl="1"/>
            <a:r>
              <a:rPr lang="en-US" altLang="en-US" dirty="0"/>
              <a:t>Each account in the database is a </a:t>
            </a:r>
            <a:r>
              <a:rPr lang="en-US" altLang="en-US" dirty="0">
                <a:solidFill>
                  <a:srgbClr val="C00000"/>
                </a:solidFill>
              </a:rPr>
              <a:t>local user account</a:t>
            </a:r>
            <a:r>
              <a:rPr lang="en-US" altLang="en-US" dirty="0"/>
              <a:t>.</a:t>
            </a:r>
          </a:p>
          <a:p>
            <a:r>
              <a:rPr lang="en-US" altLang="en-US" dirty="0"/>
              <a:t>Creating an account generates several folders on a computer.</a:t>
            </a:r>
          </a:p>
        </p:txBody>
      </p:sp>
    </p:spTree>
    <p:extLst>
      <p:ext uri="{BB962C8B-B14F-4D97-AF65-F5344CB8AC3E}">
        <p14:creationId xmlns:p14="http://schemas.microsoft.com/office/powerpoint/2010/main" val="42025671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Local Users and Groups </a:t>
            </a:r>
            <a:r>
              <a:rPr lang="en-US" altLang="en-US" dirty="0"/>
              <a:t>(</a:t>
            </a:r>
            <a:r>
              <a:rPr lang="en-US" altLang="en-US" i="1" dirty="0"/>
              <a:t>continued</a:t>
            </a:r>
            <a:r>
              <a:rPr lang="en-US" altLang="en-US" dirty="0"/>
              <a:t>)</a:t>
            </a:r>
          </a:p>
        </p:txBody>
      </p:sp>
      <p:sp>
        <p:nvSpPr>
          <p:cNvPr id="32771" name="TextBox 5"/>
          <p:cNvSpPr txBox="1">
            <a:spLocks noChangeArrowheads="1"/>
          </p:cNvSpPr>
          <p:nvPr/>
        </p:nvSpPr>
        <p:spPr bwMode="auto">
          <a:xfrm>
            <a:off x="1600200" y="5202019"/>
            <a:ext cx="624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14.22  Properties dialog box of a user account, where you can change group memberships for that account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3102" y="1692888"/>
            <a:ext cx="3057797" cy="3397552"/>
          </a:xfrm>
          <a:prstGeom prst="rect">
            <a:avLst/>
          </a:prstGeom>
        </p:spPr>
      </p:pic>
    </p:spTree>
    <p:extLst>
      <p:ext uri="{BB962C8B-B14F-4D97-AF65-F5344CB8AC3E}">
        <p14:creationId xmlns:p14="http://schemas.microsoft.com/office/powerpoint/2010/main" val="10562812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Authorization </a:t>
            </a:r>
            <a:r>
              <a:rPr lang="en-US" altLang="en-US" dirty="0" smtClean="0"/>
              <a:t>Through </a:t>
            </a:r>
            <a:r>
              <a:rPr lang="en-US" altLang="en-US" dirty="0"/>
              <a:t>NTFS</a:t>
            </a:r>
          </a:p>
        </p:txBody>
      </p:sp>
      <p:sp>
        <p:nvSpPr>
          <p:cNvPr id="4" name="Content Placeholder 3"/>
          <p:cNvSpPr>
            <a:spLocks noGrp="1"/>
          </p:cNvSpPr>
          <p:nvPr>
            <p:ph idx="1"/>
          </p:nvPr>
        </p:nvSpPr>
        <p:spPr/>
        <p:txBody>
          <a:bodyPr/>
          <a:lstStyle/>
          <a:p>
            <a:r>
              <a:rPr lang="en-US" dirty="0"/>
              <a:t>NT File System (NTFS) primary tool for authorization</a:t>
            </a:r>
          </a:p>
          <a:p>
            <a:r>
              <a:rPr lang="en-US" dirty="0">
                <a:solidFill>
                  <a:srgbClr val="C00000"/>
                </a:solidFill>
              </a:rPr>
              <a:t>NTFS permissions</a:t>
            </a:r>
          </a:p>
          <a:p>
            <a:pPr lvl="1"/>
            <a:r>
              <a:rPr lang="en-US" dirty="0"/>
              <a:t>Every folder and file has a list that details every user or group with access, and specifies the level of access</a:t>
            </a:r>
          </a:p>
          <a:p>
            <a:pPr lvl="1"/>
            <a:r>
              <a:rPr lang="en-US" dirty="0"/>
              <a:t>Can be quite detailed and powerful</a:t>
            </a:r>
          </a:p>
          <a:p>
            <a:pPr lvl="1"/>
            <a:r>
              <a:rPr lang="en-US" dirty="0"/>
              <a:t>Can set up permissions to edit but not delete a file</a:t>
            </a:r>
          </a:p>
        </p:txBody>
      </p:sp>
    </p:spTree>
    <p:extLst>
      <p:ext uri="{BB962C8B-B14F-4D97-AF65-F5344CB8AC3E}">
        <p14:creationId xmlns:p14="http://schemas.microsoft.com/office/powerpoint/2010/main" val="2829259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p>
        </p:txBody>
      </p:sp>
      <p:sp>
        <p:nvSpPr>
          <p:cNvPr id="3" name="Content Placeholder 2"/>
          <p:cNvSpPr>
            <a:spLocks noGrp="1"/>
          </p:cNvSpPr>
          <p:nvPr>
            <p:ph idx="1"/>
          </p:nvPr>
        </p:nvSpPr>
        <p:spPr/>
        <p:txBody>
          <a:bodyPr/>
          <a:lstStyle/>
          <a:p>
            <a:r>
              <a:rPr lang="en-US" dirty="0"/>
              <a:t>CompTIA A+ 220-902 exam tests concepts</a:t>
            </a:r>
          </a:p>
          <a:p>
            <a:pPr lvl="1"/>
            <a:r>
              <a:rPr lang="en-US" dirty="0"/>
              <a:t>Ownership</a:t>
            </a:r>
          </a:p>
          <a:p>
            <a:pPr lvl="1"/>
            <a:r>
              <a:rPr lang="en-US" dirty="0"/>
              <a:t>Take ownership permission</a:t>
            </a:r>
          </a:p>
          <a:p>
            <a:pPr lvl="1"/>
            <a:r>
              <a:rPr lang="en-US" dirty="0"/>
              <a:t>Change permission</a:t>
            </a:r>
          </a:p>
          <a:p>
            <a:pPr lvl="1"/>
            <a:r>
              <a:rPr lang="en-US" dirty="0"/>
              <a:t>Folder permissions</a:t>
            </a:r>
          </a:p>
          <a:p>
            <a:pPr lvl="1"/>
            <a:r>
              <a:rPr lang="en-US" dirty="0"/>
              <a:t>File permissions</a:t>
            </a:r>
          </a:p>
        </p:txBody>
      </p:sp>
    </p:spTree>
    <p:extLst>
      <p:ext uri="{BB962C8B-B14F-4D97-AF65-F5344CB8AC3E}">
        <p14:creationId xmlns:p14="http://schemas.microsoft.com/office/powerpoint/2010/main" val="6248339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p>
        </p:txBody>
      </p:sp>
      <p:sp>
        <p:nvSpPr>
          <p:cNvPr id="3" name="Content Placeholder 2"/>
          <p:cNvSpPr>
            <a:spLocks noGrp="1"/>
          </p:cNvSpPr>
          <p:nvPr>
            <p:ph idx="1"/>
          </p:nvPr>
        </p:nvSpPr>
        <p:spPr/>
        <p:txBody>
          <a:bodyPr/>
          <a:lstStyle/>
          <a:p>
            <a:r>
              <a:rPr lang="en-US" dirty="0"/>
              <a:t>Ownership</a:t>
            </a:r>
          </a:p>
          <a:p>
            <a:pPr lvl="1"/>
            <a:r>
              <a:rPr lang="en-US" dirty="0"/>
              <a:t>Creating a new file/folder makes you the </a:t>
            </a:r>
            <a:r>
              <a:rPr lang="en-US" dirty="0">
                <a:solidFill>
                  <a:srgbClr val="C00000"/>
                </a:solidFill>
              </a:rPr>
              <a:t>owner</a:t>
            </a:r>
            <a:r>
              <a:rPr lang="en-US" dirty="0"/>
              <a:t>.</a:t>
            </a:r>
            <a:endParaRPr lang="en-US" dirty="0">
              <a:solidFill>
                <a:srgbClr val="C00000"/>
              </a:solidFill>
            </a:endParaRPr>
          </a:p>
          <a:p>
            <a:pPr lvl="1"/>
            <a:r>
              <a:rPr lang="en-US" dirty="0"/>
              <a:t>Owners can do anything they want to the files or folders they own.</a:t>
            </a:r>
          </a:p>
          <a:p>
            <a:pPr lvl="2"/>
            <a:r>
              <a:rPr lang="en-US" dirty="0"/>
              <a:t>Can change permissions to prevent anybody from accessing them, if desired</a:t>
            </a:r>
          </a:p>
          <a:p>
            <a:r>
              <a:rPr lang="en-US" dirty="0">
                <a:solidFill>
                  <a:srgbClr val="C00000"/>
                </a:solidFill>
              </a:rPr>
              <a:t>Take Ownership </a:t>
            </a:r>
            <a:r>
              <a:rPr lang="en-US" dirty="0"/>
              <a:t>permission</a:t>
            </a:r>
          </a:p>
          <a:p>
            <a:pPr lvl="1"/>
            <a:r>
              <a:rPr lang="en-US" dirty="0"/>
              <a:t>Anyone with the permission can seize control of a file or folder.</a:t>
            </a:r>
          </a:p>
          <a:p>
            <a:pPr lvl="1"/>
            <a:r>
              <a:rPr lang="en-US" dirty="0"/>
              <a:t>Administrator accounts have Take Ownership permission for everything.</a:t>
            </a:r>
          </a:p>
        </p:txBody>
      </p:sp>
    </p:spTree>
    <p:extLst>
      <p:ext uri="{BB962C8B-B14F-4D97-AF65-F5344CB8AC3E}">
        <p14:creationId xmlns:p14="http://schemas.microsoft.com/office/powerpoint/2010/main" val="5000908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p>
        </p:txBody>
      </p:sp>
      <p:sp>
        <p:nvSpPr>
          <p:cNvPr id="3" name="Content Placeholder 2"/>
          <p:cNvSpPr>
            <a:spLocks noGrp="1"/>
          </p:cNvSpPr>
          <p:nvPr>
            <p:ph idx="1"/>
          </p:nvPr>
        </p:nvSpPr>
        <p:spPr/>
        <p:txBody>
          <a:bodyPr/>
          <a:lstStyle/>
          <a:p>
            <a:r>
              <a:rPr lang="en-US" dirty="0"/>
              <a:t>Change permission</a:t>
            </a:r>
          </a:p>
          <a:p>
            <a:pPr lvl="1"/>
            <a:r>
              <a:rPr lang="en-US" dirty="0"/>
              <a:t>Account with this permission can give or take away permissions for other accounts.</a:t>
            </a:r>
          </a:p>
          <a:p>
            <a:r>
              <a:rPr lang="en-US" dirty="0"/>
              <a:t>Folder permissions</a:t>
            </a:r>
          </a:p>
          <a:p>
            <a:pPr lvl="1"/>
            <a:r>
              <a:rPr lang="en-US" dirty="0"/>
              <a:t>Define what a user may do with a folder</a:t>
            </a:r>
          </a:p>
          <a:p>
            <a:pPr lvl="1"/>
            <a:r>
              <a:rPr lang="en-US" dirty="0"/>
              <a:t>Example: List folder contents</a:t>
            </a:r>
          </a:p>
          <a:p>
            <a:r>
              <a:rPr lang="en-US" dirty="0"/>
              <a:t>File permissions</a:t>
            </a:r>
          </a:p>
          <a:p>
            <a:pPr lvl="1"/>
            <a:r>
              <a:rPr lang="en-US" dirty="0"/>
              <a:t>Define what a user may do with an individual file</a:t>
            </a:r>
          </a:p>
          <a:p>
            <a:pPr lvl="1"/>
            <a:r>
              <a:rPr lang="en-US" dirty="0"/>
              <a:t>Example: Read and Execute – permission to run an executable program</a:t>
            </a:r>
          </a:p>
        </p:txBody>
      </p:sp>
    </p:spTree>
    <p:extLst>
      <p:ext uri="{BB962C8B-B14F-4D97-AF65-F5344CB8AC3E}">
        <p14:creationId xmlns:p14="http://schemas.microsoft.com/office/powerpoint/2010/main" val="3313286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endParaRPr lang="en-US" altLang="en-US" dirty="0"/>
          </a:p>
        </p:txBody>
      </p:sp>
      <p:sp>
        <p:nvSpPr>
          <p:cNvPr id="50179" name="TextBox 5"/>
          <p:cNvSpPr txBox="1">
            <a:spLocks noChangeArrowheads="1"/>
          </p:cNvSpPr>
          <p:nvPr/>
        </p:nvSpPr>
        <p:spPr bwMode="auto">
          <a:xfrm>
            <a:off x="1524000" y="5574268"/>
            <a:ext cx="59245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14.23  The Security tab lets you set permissions.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65418" y="1569623"/>
            <a:ext cx="3013165" cy="3871840"/>
          </a:xfrm>
          <a:prstGeom prst="rect">
            <a:avLst/>
          </a:prstGeom>
        </p:spPr>
      </p:pic>
    </p:spTree>
    <p:extLst>
      <p:ext uri="{BB962C8B-B14F-4D97-AF65-F5344CB8AC3E}">
        <p14:creationId xmlns:p14="http://schemas.microsoft.com/office/powerpoint/2010/main" val="29920281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p>
        </p:txBody>
      </p:sp>
      <p:sp>
        <p:nvSpPr>
          <p:cNvPr id="3" name="Content Placeholder 2"/>
          <p:cNvSpPr>
            <a:spLocks noGrp="1"/>
          </p:cNvSpPr>
          <p:nvPr>
            <p:ph idx="1"/>
          </p:nvPr>
        </p:nvSpPr>
        <p:spPr/>
        <p:txBody>
          <a:bodyPr/>
          <a:lstStyle/>
          <a:p>
            <a:r>
              <a:rPr lang="en-US" dirty="0"/>
              <a:t>To add or remove NTFS permissions:</a:t>
            </a:r>
          </a:p>
          <a:p>
            <a:pPr lvl="1"/>
            <a:r>
              <a:rPr lang="en-US" dirty="0"/>
              <a:t>Select a user or group you wish to change</a:t>
            </a:r>
          </a:p>
          <a:p>
            <a:pPr lvl="1"/>
            <a:r>
              <a:rPr lang="en-US" dirty="0"/>
              <a:t>Click Edit to open a Permissions dialog box</a:t>
            </a:r>
          </a:p>
          <a:p>
            <a:pPr lvl="1"/>
            <a:r>
              <a:rPr lang="en-US" dirty="0"/>
              <a:t>Select Allow checkbox next to permission you wish to add</a:t>
            </a:r>
          </a:p>
          <a:p>
            <a:pPr lvl="1"/>
            <a:r>
              <a:rPr lang="en-US" dirty="0"/>
              <a:t>Remove permission by deselecting the checkbox</a:t>
            </a:r>
          </a:p>
          <a:p>
            <a:pPr lvl="2"/>
            <a:r>
              <a:rPr lang="en-US" dirty="0"/>
              <a:t>Deny checkbox has very different job and is not used very often – covered in “Inheritance” section</a:t>
            </a:r>
          </a:p>
        </p:txBody>
      </p:sp>
    </p:spTree>
    <p:extLst>
      <p:ext uri="{BB962C8B-B14F-4D97-AF65-F5344CB8AC3E}">
        <p14:creationId xmlns:p14="http://schemas.microsoft.com/office/powerpoint/2010/main" val="32064721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p>
        </p:txBody>
      </p:sp>
      <p:sp>
        <p:nvSpPr>
          <p:cNvPr id="3" name="Content Placeholder 2"/>
          <p:cNvSpPr>
            <a:spLocks noGrp="1"/>
          </p:cNvSpPr>
          <p:nvPr>
            <p:ph idx="1"/>
          </p:nvPr>
        </p:nvSpPr>
        <p:spPr/>
        <p:txBody>
          <a:bodyPr/>
          <a:lstStyle/>
          <a:p>
            <a:r>
              <a:rPr lang="en-US" dirty="0"/>
              <a:t>Standard NTFS folder permissions</a:t>
            </a:r>
          </a:p>
          <a:p>
            <a:pPr lvl="1"/>
            <a:r>
              <a:rPr lang="en-US" dirty="0"/>
              <a:t>Full Control</a:t>
            </a:r>
          </a:p>
          <a:p>
            <a:pPr lvl="1"/>
            <a:r>
              <a:rPr lang="en-US" dirty="0"/>
              <a:t>Modify</a:t>
            </a:r>
          </a:p>
          <a:p>
            <a:pPr lvl="1"/>
            <a:r>
              <a:rPr lang="en-US" dirty="0"/>
              <a:t>Read and Execute</a:t>
            </a:r>
          </a:p>
          <a:p>
            <a:pPr lvl="1"/>
            <a:r>
              <a:rPr lang="en-US" dirty="0"/>
              <a:t>List Folder Contents</a:t>
            </a:r>
          </a:p>
          <a:p>
            <a:pPr lvl="1"/>
            <a:r>
              <a:rPr lang="en-US" dirty="0"/>
              <a:t>Read</a:t>
            </a:r>
          </a:p>
          <a:p>
            <a:pPr lvl="1"/>
            <a:r>
              <a:rPr lang="en-US" dirty="0"/>
              <a:t>Write</a:t>
            </a:r>
          </a:p>
          <a:p>
            <a:r>
              <a:rPr lang="en-US" dirty="0"/>
              <a:t>Standard NTFS file permissions very similar</a:t>
            </a:r>
          </a:p>
          <a:p>
            <a:pPr lvl="1"/>
            <a:r>
              <a:rPr lang="en-US" dirty="0"/>
              <a:t>Except Special Permissions option</a:t>
            </a:r>
          </a:p>
        </p:txBody>
      </p:sp>
    </p:spTree>
    <p:extLst>
      <p:ext uri="{BB962C8B-B14F-4D97-AF65-F5344CB8AC3E}">
        <p14:creationId xmlns:p14="http://schemas.microsoft.com/office/powerpoint/2010/main" val="40397445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Authorization </a:t>
            </a:r>
            <a:r>
              <a:rPr lang="en-US" dirty="0" smtClean="0"/>
              <a:t>Through </a:t>
            </a:r>
            <a:r>
              <a:rPr lang="en-US" dirty="0"/>
              <a:t>NTFS (</a:t>
            </a:r>
            <a:r>
              <a:rPr lang="en-US" i="1" dirty="0"/>
              <a:t>continued</a:t>
            </a:r>
            <a:r>
              <a:rPr lang="en-US" dirty="0"/>
              <a:t>)</a:t>
            </a:r>
          </a:p>
        </p:txBody>
      </p:sp>
      <p:sp>
        <p:nvSpPr>
          <p:cNvPr id="3" name="Content Placeholder 2"/>
          <p:cNvSpPr>
            <a:spLocks noGrp="1"/>
          </p:cNvSpPr>
          <p:nvPr>
            <p:ph idx="1"/>
          </p:nvPr>
        </p:nvSpPr>
        <p:spPr/>
        <p:txBody>
          <a:bodyPr/>
          <a:lstStyle/>
          <a:p>
            <a:r>
              <a:rPr lang="en-US" dirty="0"/>
              <a:t>See folder or file permissions in the Properties dialog box under the Security tab.</a:t>
            </a:r>
          </a:p>
          <a:p>
            <a:r>
              <a:rPr lang="en-US" dirty="0"/>
              <a:t>Best practice is to assign permissions to groups and add user accounts to groups.</a:t>
            </a:r>
          </a:p>
          <a:p>
            <a:r>
              <a:rPr lang="en-US" dirty="0"/>
              <a:t>Permissions are cumulative.</a:t>
            </a:r>
          </a:p>
          <a:p>
            <a:r>
              <a:rPr lang="en-US" dirty="0"/>
              <a:t>Whoever creates a folder or file has </a:t>
            </a:r>
            <a:r>
              <a:rPr lang="en-US" dirty="0">
                <a:solidFill>
                  <a:srgbClr val="C00000"/>
                </a:solidFill>
              </a:rPr>
              <a:t>ownership</a:t>
            </a:r>
            <a:r>
              <a:rPr lang="en-US" dirty="0"/>
              <a:t>.</a:t>
            </a:r>
            <a:endParaRPr lang="en-US" dirty="0">
              <a:solidFill>
                <a:srgbClr val="C00000"/>
              </a:solidFill>
            </a:endParaRPr>
          </a:p>
          <a:p>
            <a:r>
              <a:rPr lang="en-US" dirty="0"/>
              <a:t>Administrators may go through process of Take Control to access a folder or file they do not have permission to access.</a:t>
            </a:r>
          </a:p>
        </p:txBody>
      </p:sp>
    </p:spTree>
    <p:extLst>
      <p:ext uri="{BB962C8B-B14F-4D97-AF65-F5344CB8AC3E}">
        <p14:creationId xmlns:p14="http://schemas.microsoft.com/office/powerpoint/2010/main" val="2910866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Inheritance</a:t>
            </a:r>
          </a:p>
        </p:txBody>
      </p:sp>
      <p:sp>
        <p:nvSpPr>
          <p:cNvPr id="3" name="Content Placeholder 2"/>
          <p:cNvSpPr>
            <a:spLocks noGrp="1"/>
          </p:cNvSpPr>
          <p:nvPr>
            <p:ph idx="1"/>
          </p:nvPr>
        </p:nvSpPr>
        <p:spPr/>
        <p:txBody>
          <a:bodyPr/>
          <a:lstStyle/>
          <a:p>
            <a:r>
              <a:rPr lang="en-US" dirty="0"/>
              <a:t>Inheritance is the process of determining default NTFS permissions for newly introduced files or subfolders.</a:t>
            </a:r>
          </a:p>
          <a:p>
            <a:r>
              <a:rPr lang="en-US" dirty="0"/>
              <a:t>The base rule of Windows </a:t>
            </a:r>
            <a:r>
              <a:rPr lang="en-US" dirty="0">
                <a:solidFill>
                  <a:srgbClr val="C00000"/>
                </a:solidFill>
              </a:rPr>
              <a:t>inheritance</a:t>
            </a:r>
            <a:r>
              <a:rPr lang="en-US" dirty="0">
                <a:solidFill>
                  <a:schemeClr val="tx1"/>
                </a:solidFill>
              </a:rPr>
              <a:t>:</a:t>
            </a:r>
          </a:p>
          <a:p>
            <a:pPr lvl="1"/>
            <a:r>
              <a:rPr lang="en-US" dirty="0"/>
              <a:t>Any new files or folders placed into a folder automatically get all the NTFS permissions of the parent folder.</a:t>
            </a:r>
          </a:p>
          <a:p>
            <a:r>
              <a:rPr lang="en-US" dirty="0"/>
              <a:t>All versions of Windows have inheritance turned on by default.</a:t>
            </a:r>
          </a:p>
        </p:txBody>
      </p:sp>
    </p:spTree>
    <p:extLst>
      <p:ext uri="{BB962C8B-B14F-4D97-AF65-F5344CB8AC3E}">
        <p14:creationId xmlns:p14="http://schemas.microsoft.com/office/powerpoint/2010/main" val="912293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altLang="en-US" dirty="0"/>
              <a:t>User Accounts (</a:t>
            </a:r>
            <a:r>
              <a:rPr lang="en-US" altLang="en-US" i="1" dirty="0"/>
              <a:t>continued</a:t>
            </a:r>
            <a:r>
              <a:rPr lang="en-US" altLang="en-US" dirty="0"/>
              <a:t>)</a:t>
            </a:r>
            <a:endParaRPr lang="en-US" altLang="en-US" i="1" dirty="0"/>
          </a:p>
        </p:txBody>
      </p:sp>
      <p:sp>
        <p:nvSpPr>
          <p:cNvPr id="8196" name="TextBox 10"/>
          <p:cNvSpPr txBox="1">
            <a:spLocks noChangeArrowheads="1"/>
          </p:cNvSpPr>
          <p:nvPr/>
        </p:nvSpPr>
        <p:spPr bwMode="auto">
          <a:xfrm>
            <a:off x="2705100" y="4953000"/>
            <a:ext cx="3733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r>
              <a:rPr lang="en-US" altLang="en-US" b="0" dirty="0">
                <a:solidFill>
                  <a:schemeClr val="tx1"/>
                </a:solidFill>
                <a:latin typeface="Arial" panose="020B0604020202020204" pitchFamily="34" charset="0"/>
                <a:cs typeface="Arial" panose="020B0604020202020204" pitchFamily="34" charset="0"/>
              </a:rPr>
              <a:t>Figure 14.1 Windows logon screen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6336" y="2098963"/>
            <a:ext cx="4731327" cy="2660073"/>
          </a:xfrm>
          <a:prstGeom prst="rect">
            <a:avLst/>
          </a:prstGeom>
        </p:spPr>
      </p:pic>
    </p:spTree>
    <p:extLst>
      <p:ext uri="{BB962C8B-B14F-4D97-AF65-F5344CB8AC3E}">
        <p14:creationId xmlns:p14="http://schemas.microsoft.com/office/powerpoint/2010/main" val="19857981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a:t>Inheritance (</a:t>
            </a:r>
            <a:r>
              <a:rPr lang="en-US" i="1" dirty="0"/>
              <a:t>continued</a:t>
            </a:r>
            <a:r>
              <a:rPr lang="en-US" dirty="0"/>
              <a:t>)</a:t>
            </a:r>
            <a:endParaRPr lang="en-US" altLang="en-US" dirty="0"/>
          </a:p>
        </p:txBody>
      </p:sp>
      <p:sp>
        <p:nvSpPr>
          <p:cNvPr id="50179" name="TextBox 5"/>
          <p:cNvSpPr txBox="1">
            <a:spLocks noChangeArrowheads="1"/>
          </p:cNvSpPr>
          <p:nvPr/>
        </p:nvSpPr>
        <p:spPr bwMode="auto">
          <a:xfrm>
            <a:off x="838200" y="4910954"/>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14.24  What permissions do I get?</a:t>
            </a:r>
          </a:p>
        </p:txBody>
      </p:sp>
      <p:sp>
        <p:nvSpPr>
          <p:cNvPr id="5" name="TextBox 5"/>
          <p:cNvSpPr txBox="1">
            <a:spLocks noChangeArrowheads="1"/>
          </p:cNvSpPr>
          <p:nvPr/>
        </p:nvSpPr>
        <p:spPr bwMode="auto">
          <a:xfrm>
            <a:off x="5272449" y="4916269"/>
            <a:ext cx="30333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14.25  Here are your permissions!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8200" y="2069675"/>
            <a:ext cx="3415589" cy="2463252"/>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10200" y="2303378"/>
            <a:ext cx="2269813" cy="2459736"/>
          </a:xfrm>
          <a:prstGeom prst="rect">
            <a:avLst/>
          </a:prstGeom>
        </p:spPr>
      </p:pic>
    </p:spTree>
    <p:extLst>
      <p:ext uri="{BB962C8B-B14F-4D97-AF65-F5344CB8AC3E}">
        <p14:creationId xmlns:p14="http://schemas.microsoft.com/office/powerpoint/2010/main" val="29648013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a:t>Inheritance (</a:t>
            </a:r>
            <a:r>
              <a:rPr lang="en-US" i="1" dirty="0"/>
              <a:t>continued</a:t>
            </a:r>
            <a:r>
              <a:rPr lang="en-US" dirty="0"/>
              <a:t>)</a:t>
            </a:r>
            <a:endParaRPr lang="en-US" altLang="en-US" dirty="0"/>
          </a:p>
        </p:txBody>
      </p:sp>
      <p:sp>
        <p:nvSpPr>
          <p:cNvPr id="5" name="TextBox 5"/>
          <p:cNvSpPr txBox="1">
            <a:spLocks noChangeArrowheads="1"/>
          </p:cNvSpPr>
          <p:nvPr/>
        </p:nvSpPr>
        <p:spPr bwMode="auto">
          <a:xfrm>
            <a:off x="2514600" y="6005629"/>
            <a:ext cx="41259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14.26  Inherited permissions</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47962" y="1209791"/>
            <a:ext cx="3648075" cy="4714875"/>
          </a:xfrm>
          <a:prstGeom prst="rect">
            <a:avLst/>
          </a:prstGeom>
        </p:spPr>
      </p:pic>
    </p:spTree>
    <p:extLst>
      <p:ext uri="{BB962C8B-B14F-4D97-AF65-F5344CB8AC3E}">
        <p14:creationId xmlns:p14="http://schemas.microsoft.com/office/powerpoint/2010/main" val="38272503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Inheritance (</a:t>
            </a:r>
            <a:r>
              <a:rPr lang="en-US" i="1" dirty="0"/>
              <a:t>continued</a:t>
            </a:r>
            <a:r>
              <a:rPr lang="en-US" dirty="0"/>
              <a:t>)</a:t>
            </a:r>
          </a:p>
        </p:txBody>
      </p:sp>
      <p:sp>
        <p:nvSpPr>
          <p:cNvPr id="3" name="Content Placeholder 2"/>
          <p:cNvSpPr>
            <a:spLocks noGrp="1"/>
          </p:cNvSpPr>
          <p:nvPr>
            <p:ph idx="1"/>
          </p:nvPr>
        </p:nvSpPr>
        <p:spPr/>
        <p:txBody>
          <a:bodyPr/>
          <a:lstStyle/>
          <a:p>
            <a:r>
              <a:rPr lang="en-US" dirty="0"/>
              <a:t>Rare situations</a:t>
            </a:r>
          </a:p>
          <a:p>
            <a:pPr lvl="1"/>
            <a:r>
              <a:rPr lang="en-US" dirty="0"/>
              <a:t>Turn off inheritance for specific folder or file</a:t>
            </a:r>
          </a:p>
          <a:p>
            <a:pPr lvl="1"/>
            <a:r>
              <a:rPr lang="en-US" dirty="0"/>
              <a:t>Use Deny checkbox for a particular NTFS permission</a:t>
            </a:r>
          </a:p>
          <a:p>
            <a:pPr lvl="1"/>
            <a:r>
              <a:rPr lang="en-US" dirty="0"/>
              <a:t>Deny checkbox tells Windows to overrule inheritance and stop that particular permission</a:t>
            </a:r>
          </a:p>
        </p:txBody>
      </p:sp>
    </p:spTree>
    <p:extLst>
      <p:ext uri="{BB962C8B-B14F-4D97-AF65-F5344CB8AC3E}">
        <p14:creationId xmlns:p14="http://schemas.microsoft.com/office/powerpoint/2010/main" val="42470883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a:t>Inheritance (</a:t>
            </a:r>
            <a:r>
              <a:rPr lang="en-US" i="1" dirty="0"/>
              <a:t>continued</a:t>
            </a:r>
            <a:r>
              <a:rPr lang="en-US" dirty="0"/>
              <a:t>)</a:t>
            </a:r>
            <a:endParaRPr lang="en-US" altLang="en-US" dirty="0"/>
          </a:p>
        </p:txBody>
      </p:sp>
      <p:sp>
        <p:nvSpPr>
          <p:cNvPr id="5" name="TextBox 5"/>
          <p:cNvSpPr txBox="1">
            <a:spLocks noChangeArrowheads="1"/>
          </p:cNvSpPr>
          <p:nvPr/>
        </p:nvSpPr>
        <p:spPr bwMode="auto">
          <a:xfrm>
            <a:off x="2514600" y="6008433"/>
            <a:ext cx="41259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14.27  Special permissions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80855" y="1295400"/>
            <a:ext cx="4182291" cy="4663440"/>
          </a:xfrm>
          <a:prstGeom prst="rect">
            <a:avLst/>
          </a:prstGeom>
        </p:spPr>
      </p:pic>
    </p:spTree>
    <p:extLst>
      <p:ext uri="{BB962C8B-B14F-4D97-AF65-F5344CB8AC3E}">
        <p14:creationId xmlns:p14="http://schemas.microsoft.com/office/powerpoint/2010/main" val="7999501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Permission Propagation</a:t>
            </a:r>
          </a:p>
        </p:txBody>
      </p:sp>
      <p:sp>
        <p:nvSpPr>
          <p:cNvPr id="57347" name="Content Placeholder 2"/>
          <p:cNvSpPr>
            <a:spLocks noGrp="1"/>
          </p:cNvSpPr>
          <p:nvPr>
            <p:ph idx="1"/>
          </p:nvPr>
        </p:nvSpPr>
        <p:spPr/>
        <p:txBody>
          <a:bodyPr/>
          <a:lstStyle/>
          <a:p>
            <a:r>
              <a:rPr lang="en-US" altLang="en-US" dirty="0"/>
              <a:t>How do permissions change when files or folders are moved or copied?</a:t>
            </a:r>
          </a:p>
          <a:p>
            <a:r>
              <a:rPr lang="en-US" altLang="en-US" dirty="0"/>
              <a:t>Four situations</a:t>
            </a:r>
          </a:p>
          <a:p>
            <a:pPr lvl="1"/>
            <a:r>
              <a:rPr lang="en-US" altLang="en-US" dirty="0"/>
              <a:t>Copying data within one NTFS-based volume</a:t>
            </a:r>
          </a:p>
          <a:p>
            <a:pPr lvl="1"/>
            <a:r>
              <a:rPr lang="en-US" altLang="en-US" dirty="0"/>
              <a:t>Moving data within one NTFS-based volume</a:t>
            </a:r>
          </a:p>
          <a:p>
            <a:pPr lvl="1"/>
            <a:r>
              <a:rPr lang="en-US" altLang="en-US" dirty="0"/>
              <a:t>Copying data between two NTFS-based volumes</a:t>
            </a:r>
          </a:p>
          <a:p>
            <a:pPr lvl="1"/>
            <a:r>
              <a:rPr lang="en-US" altLang="en-US" dirty="0"/>
              <a:t>Moving data between two NTFS-based volumes</a:t>
            </a:r>
          </a:p>
        </p:txBody>
      </p:sp>
    </p:spTree>
    <p:extLst>
      <p:ext uri="{BB962C8B-B14F-4D97-AF65-F5344CB8AC3E}">
        <p14:creationId xmlns:p14="http://schemas.microsoft.com/office/powerpoint/2010/main" val="17408414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Permission Propagation (</a:t>
            </a:r>
            <a:r>
              <a:rPr lang="en-US" altLang="en-US" i="1" dirty="0"/>
              <a:t>continued</a:t>
            </a:r>
            <a:r>
              <a:rPr lang="en-US" altLang="en-US" dirty="0"/>
              <a:t>)</a:t>
            </a:r>
          </a:p>
        </p:txBody>
      </p:sp>
      <p:sp>
        <p:nvSpPr>
          <p:cNvPr id="57347" name="Content Placeholder 2"/>
          <p:cNvSpPr>
            <a:spLocks noGrp="1"/>
          </p:cNvSpPr>
          <p:nvPr>
            <p:ph idx="1"/>
          </p:nvPr>
        </p:nvSpPr>
        <p:spPr/>
        <p:txBody>
          <a:bodyPr/>
          <a:lstStyle/>
          <a:p>
            <a:r>
              <a:rPr lang="en-US" altLang="en-US" dirty="0"/>
              <a:t>Copying data within one NTFS-based volume</a:t>
            </a:r>
          </a:p>
          <a:p>
            <a:pPr lvl="1"/>
            <a:r>
              <a:rPr lang="en-US" altLang="en-US" dirty="0"/>
              <a:t>Creates two copies of an object</a:t>
            </a:r>
          </a:p>
          <a:p>
            <a:pPr lvl="1"/>
            <a:r>
              <a:rPr lang="en-US" altLang="en-US" dirty="0"/>
              <a:t>Copy in the new location inherits permissions from the new location</a:t>
            </a:r>
          </a:p>
          <a:p>
            <a:r>
              <a:rPr lang="en-US" altLang="en-US" dirty="0"/>
              <a:t>Moving data within one NTFS-based volume</a:t>
            </a:r>
          </a:p>
          <a:p>
            <a:pPr lvl="1"/>
            <a:r>
              <a:rPr lang="en-US" altLang="en-US" dirty="0"/>
              <a:t>Permissions are retained, unchanged</a:t>
            </a:r>
          </a:p>
        </p:txBody>
      </p:sp>
    </p:spTree>
    <p:extLst>
      <p:ext uri="{BB962C8B-B14F-4D97-AF65-F5344CB8AC3E}">
        <p14:creationId xmlns:p14="http://schemas.microsoft.com/office/powerpoint/2010/main" val="24493840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Permission Propagation (</a:t>
            </a:r>
            <a:r>
              <a:rPr lang="en-US" altLang="en-US" i="1" dirty="0"/>
              <a:t>continued</a:t>
            </a:r>
            <a:r>
              <a:rPr lang="en-US" altLang="en-US" dirty="0"/>
              <a:t>)</a:t>
            </a:r>
          </a:p>
        </p:txBody>
      </p:sp>
      <p:sp>
        <p:nvSpPr>
          <p:cNvPr id="57347" name="Content Placeholder 2"/>
          <p:cNvSpPr>
            <a:spLocks noGrp="1"/>
          </p:cNvSpPr>
          <p:nvPr>
            <p:ph idx="1"/>
          </p:nvPr>
        </p:nvSpPr>
        <p:spPr/>
        <p:txBody>
          <a:bodyPr/>
          <a:lstStyle/>
          <a:p>
            <a:r>
              <a:rPr lang="en-US" altLang="en-US" dirty="0"/>
              <a:t>Copying data between two NTFS-based volumes</a:t>
            </a:r>
          </a:p>
          <a:p>
            <a:pPr lvl="1"/>
            <a:r>
              <a:rPr lang="en-US" altLang="en-US" dirty="0"/>
              <a:t>Creates two copies of the object</a:t>
            </a:r>
          </a:p>
          <a:p>
            <a:pPr lvl="1"/>
            <a:r>
              <a:rPr lang="en-US" altLang="en-US" dirty="0"/>
              <a:t>Copy in new location inherits permissions from new location</a:t>
            </a:r>
          </a:p>
          <a:p>
            <a:r>
              <a:rPr lang="en-US" altLang="en-US" dirty="0"/>
              <a:t>Moving data between two NTFS-based volumes</a:t>
            </a:r>
          </a:p>
          <a:p>
            <a:pPr lvl="1"/>
            <a:r>
              <a:rPr lang="en-US" altLang="en-US" dirty="0"/>
              <a:t>Object in new location inherits permissions from the new location</a:t>
            </a:r>
          </a:p>
          <a:p>
            <a:pPr lvl="1"/>
            <a:r>
              <a:rPr lang="en-US" altLang="en-US" dirty="0"/>
              <a:t>Newly moved file can have different permissions than the original</a:t>
            </a:r>
          </a:p>
        </p:txBody>
      </p:sp>
    </p:spTree>
    <p:extLst>
      <p:ext uri="{BB962C8B-B14F-4D97-AF65-F5344CB8AC3E}">
        <p14:creationId xmlns:p14="http://schemas.microsoft.com/office/powerpoint/2010/main" val="24546404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Permission Propagation (</a:t>
            </a:r>
            <a:r>
              <a:rPr lang="en-US" i="1" dirty="0"/>
              <a:t>continued</a:t>
            </a:r>
            <a:r>
              <a:rPr 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888558177"/>
              </p:ext>
            </p:extLst>
          </p:nvPr>
        </p:nvGraphicFramePr>
        <p:xfrm>
          <a:off x="914400" y="2895600"/>
          <a:ext cx="7315200" cy="1703494"/>
        </p:xfrm>
        <a:graphic>
          <a:graphicData uri="http://schemas.openxmlformats.org/drawingml/2006/table">
            <a:tbl>
              <a:tblPr firstRow="1" firstCol="1" bandRow="1">
                <a:solidFill>
                  <a:srgbClr val="F4EFC1"/>
                </a:solidFill>
              </a:tblPr>
              <a:tblGrid>
                <a:gridCol w="1009650">
                  <a:extLst>
                    <a:ext uri="{9D8B030D-6E8A-4147-A177-3AD203B41FA5}">
                      <a16:colId xmlns="" xmlns:a16="http://schemas.microsoft.com/office/drawing/2014/main" val="20000"/>
                    </a:ext>
                  </a:extLst>
                </a:gridCol>
                <a:gridCol w="400050">
                  <a:extLst>
                    <a:ext uri="{9D8B030D-6E8A-4147-A177-3AD203B41FA5}">
                      <a16:colId xmlns="" xmlns:a16="http://schemas.microsoft.com/office/drawing/2014/main" val="20002"/>
                    </a:ext>
                  </a:extLst>
                </a:gridCol>
                <a:gridCol w="2781300">
                  <a:extLst>
                    <a:ext uri="{9D8B030D-6E8A-4147-A177-3AD203B41FA5}">
                      <a16:colId xmlns="" xmlns:a16="http://schemas.microsoft.com/office/drawing/2014/main" val="20001"/>
                    </a:ext>
                  </a:extLst>
                </a:gridCol>
                <a:gridCol w="3124200">
                  <a:extLst>
                    <a:ext uri="{9D8B030D-6E8A-4147-A177-3AD203B41FA5}">
                      <a16:colId xmlns="" xmlns:a16="http://schemas.microsoft.com/office/drawing/2014/main" val="20003"/>
                    </a:ext>
                  </a:extLst>
                </a:gridCol>
              </a:tblGrid>
              <a:tr h="323425">
                <a:tc gridSpan="2">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14.1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endParaRPr lang="en-US"/>
                    </a:p>
                  </a:txBody>
                  <a:tcPr/>
                </a:tc>
                <a:tc gridSpan="2">
                  <a:txBody>
                    <a:bodyPr/>
                    <a:lstStyle/>
                    <a:p>
                      <a:pPr marL="1588" marR="0" indent="0">
                        <a:lnSpc>
                          <a:spcPct val="115000"/>
                        </a:lnSpc>
                        <a:spcBef>
                          <a:spcPts val="0"/>
                        </a:spcBef>
                        <a:spcAft>
                          <a:spcPts val="600"/>
                        </a:spcAft>
                      </a:pPr>
                      <a:r>
                        <a:rPr lang="en-US" altLang="en-US" sz="2000" b="1" dirty="0">
                          <a:latin typeface="Calibri" panose="020F0502020204030204" pitchFamily="34" charset="0"/>
                        </a:rPr>
                        <a:t>Permission Propagation</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378382">
                <a:tc>
                  <a:txBody>
                    <a:bodyPr/>
                    <a:lstStyle/>
                    <a:p>
                      <a:pPr marL="0" marR="0">
                        <a:lnSpc>
                          <a:spcPct val="115000"/>
                        </a:lnSpc>
                        <a:spcBef>
                          <a:spcPts val="0"/>
                        </a:spcBef>
                        <a:spcAft>
                          <a:spcPts val="600"/>
                        </a:spcAft>
                      </a:pP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Same Volume</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Different Volume</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87296">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Move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Keeps original permissions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Inherits new permissions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87296">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Copy</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800" dirty="0">
                          <a:latin typeface="Calibri" panose="020F0502020204030204" pitchFamily="34" charset="0"/>
                        </a:rPr>
                        <a:t>Inherits new permissions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Inherits new permissions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033369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
          <p:cNvSpPr>
            <a:spLocks noGrp="1" noChangeArrowheads="1"/>
          </p:cNvSpPr>
          <p:nvPr>
            <p:ph type="title"/>
          </p:nvPr>
        </p:nvSpPr>
        <p:spPr/>
        <p:txBody>
          <a:bodyPr/>
          <a:lstStyle/>
          <a:p>
            <a:r>
              <a:rPr lang="en-GB" altLang="en-US" dirty="0"/>
              <a:t>Techs and Permissions</a:t>
            </a:r>
          </a:p>
        </p:txBody>
      </p:sp>
      <p:sp>
        <p:nvSpPr>
          <p:cNvPr id="62467" name="Rectangle 2"/>
          <p:cNvSpPr>
            <a:spLocks noGrp="1" noChangeArrowheads="1"/>
          </p:cNvSpPr>
          <p:nvPr>
            <p:ph idx="1"/>
          </p:nvPr>
        </p:nvSpPr>
        <p:spPr/>
        <p:txBody>
          <a:bodyPr/>
          <a:lstStyle/>
          <a:p>
            <a:r>
              <a:rPr lang="en-GB" altLang="en-US" dirty="0"/>
              <a:t>Need administrative privileges to work</a:t>
            </a:r>
          </a:p>
          <a:p>
            <a:r>
              <a:rPr lang="en-GB" altLang="en-US" dirty="0"/>
              <a:t>Don’t ask for password—make the administrator log you in</a:t>
            </a:r>
          </a:p>
          <a:p>
            <a:pPr lvl="1"/>
            <a:r>
              <a:rPr lang="en-GB" altLang="en-US" dirty="0"/>
              <a:t>Avoids false accusations</a:t>
            </a:r>
          </a:p>
        </p:txBody>
      </p:sp>
    </p:spTree>
    <p:extLst>
      <p:ext uri="{BB962C8B-B14F-4D97-AF65-F5344CB8AC3E}">
        <p14:creationId xmlns:p14="http://schemas.microsoft.com/office/powerpoint/2010/main" val="3876218427"/>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Permissions in Linux and Mac OS X</a:t>
            </a:r>
          </a:p>
        </p:txBody>
      </p:sp>
      <p:sp>
        <p:nvSpPr>
          <p:cNvPr id="3" name="Content Placeholder 2"/>
          <p:cNvSpPr>
            <a:spLocks noGrp="1"/>
          </p:cNvSpPr>
          <p:nvPr>
            <p:ph idx="1"/>
          </p:nvPr>
        </p:nvSpPr>
        <p:spPr/>
        <p:txBody>
          <a:bodyPr/>
          <a:lstStyle/>
          <a:p>
            <a:r>
              <a:rPr lang="en-US" dirty="0"/>
              <a:t>Linux file permissions</a:t>
            </a:r>
          </a:p>
          <a:p>
            <a:pPr lvl="1"/>
            <a:r>
              <a:rPr lang="en-US" dirty="0"/>
              <a:t>Owner</a:t>
            </a:r>
          </a:p>
          <a:p>
            <a:pPr lvl="1"/>
            <a:r>
              <a:rPr lang="en-US" dirty="0"/>
              <a:t>Group</a:t>
            </a:r>
          </a:p>
          <a:p>
            <a:pPr lvl="1"/>
            <a:r>
              <a:rPr lang="en-US" dirty="0"/>
              <a:t>Everyone</a:t>
            </a:r>
          </a:p>
          <a:p>
            <a:pPr lvl="1"/>
            <a:r>
              <a:rPr lang="en-US" dirty="0"/>
              <a:t>r: Read</a:t>
            </a:r>
          </a:p>
          <a:p>
            <a:pPr lvl="1"/>
            <a:r>
              <a:rPr lang="en-US" dirty="0"/>
              <a:t>w: Write</a:t>
            </a:r>
          </a:p>
          <a:p>
            <a:pPr lvl="1"/>
            <a:r>
              <a:rPr lang="en-US" dirty="0"/>
              <a:t>x: execute</a:t>
            </a:r>
          </a:p>
        </p:txBody>
      </p:sp>
      <p:sp>
        <p:nvSpPr>
          <p:cNvPr id="4" name="TextBox 5"/>
          <p:cNvSpPr txBox="1">
            <a:spLocks noChangeArrowheads="1"/>
          </p:cNvSpPr>
          <p:nvPr/>
        </p:nvSpPr>
        <p:spPr bwMode="auto">
          <a:xfrm>
            <a:off x="4433266" y="4355068"/>
            <a:ext cx="3948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14.28  Linux file permissions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04657" y="2506108"/>
            <a:ext cx="2205953" cy="1672487"/>
          </a:xfrm>
          <a:prstGeom prst="rect">
            <a:avLst/>
          </a:prstGeom>
        </p:spPr>
      </p:pic>
    </p:spTree>
    <p:extLst>
      <p:ext uri="{BB962C8B-B14F-4D97-AF65-F5344CB8AC3E}">
        <p14:creationId xmlns:p14="http://schemas.microsoft.com/office/powerpoint/2010/main" val="311564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Passwords</a:t>
            </a:r>
          </a:p>
        </p:txBody>
      </p:sp>
      <p:sp>
        <p:nvSpPr>
          <p:cNvPr id="10243" name="Content Placeholder 2"/>
          <p:cNvSpPr>
            <a:spLocks noGrp="1"/>
          </p:cNvSpPr>
          <p:nvPr>
            <p:ph idx="1"/>
          </p:nvPr>
        </p:nvSpPr>
        <p:spPr/>
        <p:txBody>
          <a:bodyPr/>
          <a:lstStyle/>
          <a:p>
            <a:r>
              <a:rPr lang="en-US" altLang="en-US" dirty="0"/>
              <a:t>Passwords help secure user accounts.</a:t>
            </a:r>
          </a:p>
          <a:p>
            <a:pPr lvl="1"/>
            <a:r>
              <a:rPr lang="en-US" altLang="en-US" dirty="0"/>
              <a:t>If someone learns your user name and password, they can log on to your computer.</a:t>
            </a:r>
          </a:p>
          <a:p>
            <a:r>
              <a:rPr lang="en-US" altLang="en-US" dirty="0"/>
              <a:t>Make sure you use strong passwords.</a:t>
            </a:r>
          </a:p>
          <a:p>
            <a:pPr lvl="1"/>
            <a:r>
              <a:rPr lang="en-US" altLang="en-US" dirty="0"/>
              <a:t>At least eight characters in length</a:t>
            </a:r>
          </a:p>
          <a:p>
            <a:pPr lvl="1"/>
            <a:r>
              <a:rPr lang="en-US" altLang="en-US" dirty="0"/>
              <a:t>Include letters, numbers, and punctuation symbols</a:t>
            </a:r>
          </a:p>
          <a:p>
            <a:pPr lvl="2"/>
            <a:r>
              <a:rPr lang="en-US" altLang="en-US" dirty="0"/>
              <a:t>Using non-alphanumeric characters makes password much more difficult to crack.</a:t>
            </a:r>
          </a:p>
          <a:p>
            <a:pPr lvl="1"/>
            <a:r>
              <a:rPr lang="en-US" altLang="en-US" dirty="0"/>
              <a:t>Changed at regular intervals</a:t>
            </a:r>
          </a:p>
          <a:p>
            <a:r>
              <a:rPr lang="en-US" altLang="en-US" dirty="0"/>
              <a:t>Windows allows you to create password hint.</a:t>
            </a:r>
          </a:p>
        </p:txBody>
      </p:sp>
    </p:spTree>
    <p:extLst>
      <p:ext uri="{BB962C8B-B14F-4D97-AF65-F5344CB8AC3E}">
        <p14:creationId xmlns:p14="http://schemas.microsoft.com/office/powerpoint/2010/main" val="23682297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Permissions in Linux and Mac OS X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chown</a:t>
            </a:r>
            <a:r>
              <a:rPr lang="en-US" dirty="0"/>
              <a:t> command</a:t>
            </a:r>
          </a:p>
          <a:p>
            <a:pPr lvl="1"/>
            <a:r>
              <a:rPr lang="en-US" dirty="0"/>
              <a:t>Enables you to change owner and group with which a file or folder is associated</a:t>
            </a:r>
          </a:p>
          <a:p>
            <a:pPr lvl="1"/>
            <a:r>
              <a:rPr lang="en-US" dirty="0"/>
              <a:t>Syntax: chown &lt;new owner&gt; filename</a:t>
            </a:r>
          </a:p>
          <a:p>
            <a:r>
              <a:rPr lang="en-US" dirty="0">
                <a:solidFill>
                  <a:srgbClr val="C00000"/>
                </a:solidFill>
              </a:rPr>
              <a:t>chmod</a:t>
            </a:r>
            <a:r>
              <a:rPr lang="en-US" dirty="0"/>
              <a:t> command</a:t>
            </a:r>
          </a:p>
          <a:p>
            <a:pPr lvl="1"/>
            <a:r>
              <a:rPr lang="en-US" dirty="0"/>
              <a:t>Used to change permissions</a:t>
            </a:r>
          </a:p>
          <a:p>
            <a:pPr lvl="1"/>
            <a:r>
              <a:rPr lang="en-US" dirty="0"/>
              <a:t>Uses numbering system</a:t>
            </a:r>
          </a:p>
          <a:p>
            <a:pPr lvl="2"/>
            <a:r>
              <a:rPr lang="en-US" dirty="0"/>
              <a:t>r:4; w:2, x:1</a:t>
            </a:r>
          </a:p>
        </p:txBody>
      </p:sp>
    </p:spTree>
    <p:extLst>
      <p:ext uri="{BB962C8B-B14F-4D97-AF65-F5344CB8AC3E}">
        <p14:creationId xmlns:p14="http://schemas.microsoft.com/office/powerpoint/2010/main" val="17098740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dirty="0"/>
              <a:t>Sharing Resources Securely</a:t>
            </a:r>
          </a:p>
        </p:txBody>
      </p:sp>
      <p:sp>
        <p:nvSpPr>
          <p:cNvPr id="70659" name="Content Placeholder 2"/>
          <p:cNvSpPr>
            <a:spLocks noGrp="1"/>
          </p:cNvSpPr>
          <p:nvPr>
            <p:ph idx="1"/>
          </p:nvPr>
        </p:nvSpPr>
        <p:spPr/>
        <p:txBody>
          <a:bodyPr/>
          <a:lstStyle/>
          <a:p>
            <a:r>
              <a:rPr lang="en-US" altLang="en-US" dirty="0"/>
              <a:t>Windows Vista/7</a:t>
            </a:r>
          </a:p>
          <a:p>
            <a:pPr lvl="1"/>
            <a:r>
              <a:rPr lang="en-US" altLang="en-US" dirty="0"/>
              <a:t>Sharing is simple through Public libraries for documents, music, pictures, and videos.</a:t>
            </a:r>
          </a:p>
          <a:p>
            <a:pPr lvl="1"/>
            <a:r>
              <a:rPr lang="en-US" altLang="en-US" dirty="0"/>
              <a:t>Open Windows Explorer and click down arrow next to one of the libraries folders.</a:t>
            </a:r>
          </a:p>
          <a:p>
            <a:r>
              <a:rPr lang="en-US" altLang="en-US" dirty="0"/>
              <a:t>Windows 8/8.1/10</a:t>
            </a:r>
          </a:p>
          <a:p>
            <a:pPr lvl="1"/>
            <a:r>
              <a:rPr lang="en-US" altLang="en-US" dirty="0"/>
              <a:t>These Windows versions have the same Libraries as Windows Vista/7, but not visible by default.</a:t>
            </a:r>
          </a:p>
          <a:p>
            <a:pPr lvl="1"/>
            <a:r>
              <a:rPr lang="en-US" altLang="en-US" dirty="0"/>
              <a:t>To display, right-click on white space on left side of navigation section of File Explorer.</a:t>
            </a:r>
          </a:p>
          <a:p>
            <a:pPr lvl="2"/>
            <a:r>
              <a:rPr lang="en-US" altLang="en-US" dirty="0"/>
              <a:t>Select Show libraries</a:t>
            </a:r>
          </a:p>
        </p:txBody>
      </p:sp>
    </p:spTree>
    <p:extLst>
      <p:ext uri="{BB962C8B-B14F-4D97-AF65-F5344CB8AC3E}">
        <p14:creationId xmlns:p14="http://schemas.microsoft.com/office/powerpoint/2010/main" val="25247544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dirty="0"/>
              <a:t>Sharing Resources Securely (</a:t>
            </a:r>
            <a:r>
              <a:rPr lang="en-US" altLang="en-US" i="1" dirty="0"/>
              <a:t>continued</a:t>
            </a:r>
            <a:r>
              <a:rPr lang="en-US" altLang="en-US" dirty="0"/>
              <a:t>)</a:t>
            </a:r>
          </a:p>
        </p:txBody>
      </p:sp>
      <p:sp>
        <p:nvSpPr>
          <p:cNvPr id="71683" name="TextBox 5"/>
          <p:cNvSpPr txBox="1">
            <a:spLocks noChangeArrowheads="1"/>
          </p:cNvSpPr>
          <p:nvPr/>
        </p:nvSpPr>
        <p:spPr bwMode="auto">
          <a:xfrm>
            <a:off x="2905125" y="5669518"/>
            <a:ext cx="33337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14.29  Public libraries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67604" y="1582784"/>
            <a:ext cx="6008792" cy="3928554"/>
          </a:xfrm>
          <a:prstGeom prst="rect">
            <a:avLst/>
          </a:prstGeom>
        </p:spPr>
      </p:pic>
    </p:spTree>
    <p:extLst>
      <p:ext uri="{BB962C8B-B14F-4D97-AF65-F5344CB8AC3E}">
        <p14:creationId xmlns:p14="http://schemas.microsoft.com/office/powerpoint/2010/main" val="32932304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dirty="0"/>
              <a:t>Sharing Resources Securely (</a:t>
            </a:r>
            <a:r>
              <a:rPr lang="en-US" altLang="en-US" i="1" dirty="0"/>
              <a:t>continued</a:t>
            </a:r>
            <a:r>
              <a:rPr lang="en-US" altLang="en-US" dirty="0"/>
              <a:t>)</a:t>
            </a:r>
          </a:p>
        </p:txBody>
      </p:sp>
      <p:sp>
        <p:nvSpPr>
          <p:cNvPr id="71683" name="TextBox 5"/>
          <p:cNvSpPr txBox="1">
            <a:spLocks noChangeArrowheads="1"/>
          </p:cNvSpPr>
          <p:nvPr/>
        </p:nvSpPr>
        <p:spPr bwMode="auto">
          <a:xfrm>
            <a:off x="1752601" y="5683957"/>
            <a:ext cx="56387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14.30  Selecting Show libraries in File Explorer</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86990" y="1524000"/>
            <a:ext cx="3970020" cy="3953090"/>
          </a:xfrm>
          <a:prstGeom prst="rect">
            <a:avLst/>
          </a:prstGeom>
        </p:spPr>
      </p:pic>
    </p:spTree>
    <p:extLst>
      <p:ext uri="{BB962C8B-B14F-4D97-AF65-F5344CB8AC3E}">
        <p14:creationId xmlns:p14="http://schemas.microsoft.com/office/powerpoint/2010/main" val="15783779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a Folder</a:t>
            </a:r>
          </a:p>
        </p:txBody>
      </p:sp>
      <p:sp>
        <p:nvSpPr>
          <p:cNvPr id="3" name="Content Placeholder 2"/>
          <p:cNvSpPr>
            <a:spLocks noGrp="1"/>
          </p:cNvSpPr>
          <p:nvPr>
            <p:ph idx="1"/>
          </p:nvPr>
        </p:nvSpPr>
        <p:spPr/>
        <p:txBody>
          <a:bodyPr/>
          <a:lstStyle/>
          <a:p>
            <a:r>
              <a:rPr lang="en-US" dirty="0"/>
              <a:t>Select folder you wish to share, right-click on it, and select Properties | Sharing tab.</a:t>
            </a:r>
          </a:p>
          <a:p>
            <a:pPr lvl="1"/>
            <a:r>
              <a:rPr lang="en-US" dirty="0"/>
              <a:t>Select Advanced Sharing.</a:t>
            </a:r>
          </a:p>
          <a:p>
            <a:pPr lvl="1"/>
            <a:r>
              <a:rPr lang="en-US" dirty="0"/>
              <a:t>Click on Share this folder checkbox.</a:t>
            </a:r>
          </a:p>
          <a:p>
            <a:pPr lvl="1"/>
            <a:r>
              <a:rPr lang="en-US" dirty="0"/>
              <a:t>Give the folder a network share name.</a:t>
            </a:r>
          </a:p>
          <a:p>
            <a:pPr lvl="1"/>
            <a:r>
              <a:rPr lang="en-US" dirty="0"/>
              <a:t>Click on Permissions button.</a:t>
            </a:r>
          </a:p>
          <a:p>
            <a:pPr lvl="1"/>
            <a:r>
              <a:rPr lang="en-US" dirty="0"/>
              <a:t>Set your share to Full Control.</a:t>
            </a:r>
          </a:p>
          <a:p>
            <a:pPr lvl="1"/>
            <a:r>
              <a:rPr lang="en-US" dirty="0"/>
              <a:t>Click OK twice to get back to Properties folder.</a:t>
            </a:r>
          </a:p>
        </p:txBody>
      </p:sp>
    </p:spTree>
    <p:extLst>
      <p:ext uri="{BB962C8B-B14F-4D97-AF65-F5344CB8AC3E}">
        <p14:creationId xmlns:p14="http://schemas.microsoft.com/office/powerpoint/2010/main" val="14918871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a Folder (</a:t>
            </a:r>
            <a:r>
              <a:rPr lang="en-US" i="1" dirty="0"/>
              <a:t>continued</a:t>
            </a:r>
            <a:r>
              <a:rPr lang="en-US" dirty="0"/>
              <a:t>)</a:t>
            </a:r>
          </a:p>
        </p:txBody>
      </p:sp>
      <p:sp>
        <p:nvSpPr>
          <p:cNvPr id="4" name="TextBox 5"/>
          <p:cNvSpPr txBox="1">
            <a:spLocks noChangeArrowheads="1"/>
          </p:cNvSpPr>
          <p:nvPr/>
        </p:nvSpPr>
        <p:spPr bwMode="auto">
          <a:xfrm>
            <a:off x="2286000" y="5707618"/>
            <a:ext cx="457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14.31  Advanced Sharing dialog box</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62055" y="1428750"/>
            <a:ext cx="4419890" cy="4114800"/>
          </a:xfrm>
          <a:prstGeom prst="rect">
            <a:avLst/>
          </a:prstGeom>
        </p:spPr>
      </p:pic>
    </p:spTree>
    <p:extLst>
      <p:ext uri="{BB962C8B-B14F-4D97-AF65-F5344CB8AC3E}">
        <p14:creationId xmlns:p14="http://schemas.microsoft.com/office/powerpoint/2010/main" val="23129582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Sharing a Folder (</a:t>
            </a:r>
            <a:r>
              <a:rPr lang="en-US" i="1" dirty="0"/>
              <a:t>continued</a:t>
            </a:r>
            <a:r>
              <a:rPr lang="en-US" dirty="0"/>
              <a:t>)</a:t>
            </a:r>
          </a:p>
        </p:txBody>
      </p:sp>
      <p:sp>
        <p:nvSpPr>
          <p:cNvPr id="4" name="TextBox 5"/>
          <p:cNvSpPr txBox="1">
            <a:spLocks noChangeArrowheads="1"/>
          </p:cNvSpPr>
          <p:nvPr/>
        </p:nvSpPr>
        <p:spPr bwMode="auto">
          <a:xfrm>
            <a:off x="2286000" y="5783818"/>
            <a:ext cx="495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14.32  Setting the share to Full Control</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9400" y="1406047"/>
            <a:ext cx="3505200" cy="4222586"/>
          </a:xfrm>
          <a:prstGeom prst="rect">
            <a:avLst/>
          </a:prstGeom>
        </p:spPr>
      </p:pic>
    </p:spTree>
    <p:extLst>
      <p:ext uri="{BB962C8B-B14F-4D97-AF65-F5344CB8AC3E}">
        <p14:creationId xmlns:p14="http://schemas.microsoft.com/office/powerpoint/2010/main" val="7675751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Add/Edit Users and/or Groups</a:t>
            </a:r>
          </a:p>
        </p:txBody>
      </p:sp>
      <p:sp>
        <p:nvSpPr>
          <p:cNvPr id="3" name="Content Placeholder 2"/>
          <p:cNvSpPr>
            <a:spLocks noGrp="1"/>
          </p:cNvSpPr>
          <p:nvPr>
            <p:ph idx="1"/>
          </p:nvPr>
        </p:nvSpPr>
        <p:spPr>
          <a:xfrm>
            <a:off x="457201" y="1143000"/>
            <a:ext cx="4648200" cy="5334000"/>
          </a:xfrm>
        </p:spPr>
        <p:txBody>
          <a:bodyPr/>
          <a:lstStyle/>
          <a:p>
            <a:r>
              <a:rPr lang="en-US" dirty="0"/>
              <a:t>Security tab</a:t>
            </a:r>
          </a:p>
          <a:p>
            <a:pPr lvl="1"/>
            <a:r>
              <a:rPr lang="en-US" dirty="0"/>
              <a:t>Top section lists users and groups with current NTFS permissions to that folder.</a:t>
            </a:r>
          </a:p>
          <a:p>
            <a:pPr lvl="1"/>
            <a:r>
              <a:rPr lang="en-US" dirty="0"/>
              <a:t>Bottom section lists NTFS permissions for the currently selected users and groups.</a:t>
            </a:r>
          </a:p>
        </p:txBody>
      </p:sp>
      <p:sp>
        <p:nvSpPr>
          <p:cNvPr id="5" name="TextBox 5"/>
          <p:cNvSpPr txBox="1">
            <a:spLocks noChangeArrowheads="1"/>
          </p:cNvSpPr>
          <p:nvPr/>
        </p:nvSpPr>
        <p:spPr bwMode="auto">
          <a:xfrm>
            <a:off x="5257800" y="5486401"/>
            <a:ext cx="3581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14.33  Folder Security tab</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21235" y="1447800"/>
            <a:ext cx="3054531" cy="3924994"/>
          </a:xfrm>
          <a:prstGeom prst="rect">
            <a:avLst/>
          </a:prstGeom>
        </p:spPr>
      </p:pic>
    </p:spTree>
    <p:extLst>
      <p:ext uri="{BB962C8B-B14F-4D97-AF65-F5344CB8AC3E}">
        <p14:creationId xmlns:p14="http://schemas.microsoft.com/office/powerpoint/2010/main" val="18300240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Add/Edit Users and/or Groups (</a:t>
            </a:r>
            <a:r>
              <a:rPr lang="en-US" i="1" dirty="0"/>
              <a:t>continued</a:t>
            </a:r>
            <a:r>
              <a:rPr lang="en-US" dirty="0"/>
              <a:t>)</a:t>
            </a:r>
          </a:p>
        </p:txBody>
      </p:sp>
      <p:sp>
        <p:nvSpPr>
          <p:cNvPr id="3" name="Content Placeholder 2"/>
          <p:cNvSpPr>
            <a:spLocks noGrp="1"/>
          </p:cNvSpPr>
          <p:nvPr>
            <p:ph idx="1"/>
          </p:nvPr>
        </p:nvSpPr>
        <p:spPr/>
        <p:txBody>
          <a:bodyPr/>
          <a:lstStyle/>
          <a:p>
            <a:r>
              <a:rPr lang="en-US" dirty="0"/>
              <a:t>To add new user or group:</a:t>
            </a:r>
          </a:p>
          <a:p>
            <a:pPr lvl="1"/>
            <a:r>
              <a:rPr lang="en-US" dirty="0"/>
              <a:t>Click Edit button.</a:t>
            </a:r>
          </a:p>
          <a:p>
            <a:pPr lvl="1"/>
            <a:r>
              <a:rPr lang="en-US" dirty="0"/>
              <a:t>Add, remove, or edit NTFS permissions from the Permissions dialog box that opens.</a:t>
            </a:r>
          </a:p>
          <a:p>
            <a:r>
              <a:rPr lang="en-US" dirty="0"/>
              <a:t>These steps are an alternate (easier) method:</a:t>
            </a:r>
          </a:p>
          <a:p>
            <a:pPr lvl="1"/>
            <a:r>
              <a:rPr lang="en-US" dirty="0"/>
              <a:t>Pick anything you want to share.</a:t>
            </a:r>
          </a:p>
          <a:p>
            <a:pPr lvl="1"/>
            <a:r>
              <a:rPr lang="en-US" dirty="0"/>
              <a:t>Right-click on it and select Share (or Share with) Specific people.</a:t>
            </a:r>
          </a:p>
          <a:p>
            <a:pPr lvl="1"/>
            <a:r>
              <a:rPr lang="en-US" dirty="0"/>
              <a:t>Select user accounts from drop down list.</a:t>
            </a:r>
          </a:p>
          <a:p>
            <a:pPr lvl="1"/>
            <a:r>
              <a:rPr lang="en-US" dirty="0"/>
              <a:t>Choose permissions from Read or Read/Write.</a:t>
            </a:r>
          </a:p>
        </p:txBody>
      </p:sp>
    </p:spTree>
    <p:extLst>
      <p:ext uri="{BB962C8B-B14F-4D97-AF65-F5344CB8AC3E}">
        <p14:creationId xmlns:p14="http://schemas.microsoft.com/office/powerpoint/2010/main" val="30213409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Add/Edit Users and/or Groups (</a:t>
            </a:r>
            <a:r>
              <a:rPr lang="en-US" i="1" dirty="0"/>
              <a:t>continued</a:t>
            </a:r>
            <a:r>
              <a:rPr lang="en-US" dirty="0"/>
              <a:t>)</a:t>
            </a:r>
          </a:p>
        </p:txBody>
      </p:sp>
      <p:sp>
        <p:nvSpPr>
          <p:cNvPr id="4" name="TextBox 5"/>
          <p:cNvSpPr txBox="1">
            <a:spLocks noChangeArrowheads="1"/>
          </p:cNvSpPr>
          <p:nvPr/>
        </p:nvSpPr>
        <p:spPr bwMode="auto">
          <a:xfrm>
            <a:off x="2552700" y="5764768"/>
            <a:ext cx="4038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14.34  Permissions dialog box</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78332" y="1485900"/>
            <a:ext cx="3187337" cy="4114423"/>
          </a:xfrm>
          <a:prstGeom prst="rect">
            <a:avLst/>
          </a:prstGeom>
        </p:spPr>
      </p:pic>
    </p:spTree>
    <p:extLst>
      <p:ext uri="{BB962C8B-B14F-4D97-AF65-F5344CB8AC3E}">
        <p14:creationId xmlns:p14="http://schemas.microsoft.com/office/powerpoint/2010/main" val="2226760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Passwords (</a:t>
            </a:r>
            <a:r>
              <a:rPr lang="en-US" altLang="en-US" i="1" dirty="0"/>
              <a:t>continued</a:t>
            </a:r>
            <a:r>
              <a:rPr lang="en-US" altLang="en-US" dirty="0"/>
              <a:t>)</a:t>
            </a:r>
          </a:p>
        </p:txBody>
      </p:sp>
      <p:sp>
        <p:nvSpPr>
          <p:cNvPr id="12292" name="TextBox 5"/>
          <p:cNvSpPr txBox="1">
            <a:spLocks noChangeArrowheads="1"/>
          </p:cNvSpPr>
          <p:nvPr/>
        </p:nvSpPr>
        <p:spPr bwMode="auto">
          <a:xfrm>
            <a:off x="1498082" y="5265972"/>
            <a:ext cx="621195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r>
              <a:rPr lang="en-US" altLang="en-US" b="0" dirty="0">
                <a:solidFill>
                  <a:schemeClr val="tx1"/>
                </a:solidFill>
                <a:latin typeface="Arial" panose="020B0604020202020204" pitchFamily="34" charset="0"/>
                <a:cs typeface="Arial" panose="020B0604020202020204" pitchFamily="34" charset="0"/>
              </a:rPr>
              <a:t>Figure 14.2  Password hint on the Windows 7 logon screen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40983" y="1905000"/>
            <a:ext cx="4262034" cy="3200400"/>
          </a:xfrm>
          <a:prstGeom prst="rect">
            <a:avLst/>
          </a:prstGeom>
        </p:spPr>
      </p:pic>
    </p:spTree>
    <p:extLst>
      <p:ext uri="{BB962C8B-B14F-4D97-AF65-F5344CB8AC3E}">
        <p14:creationId xmlns:p14="http://schemas.microsoft.com/office/powerpoint/2010/main" val="38931082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Add/Edit Users and/or Groups (</a:t>
            </a:r>
            <a:r>
              <a:rPr lang="en-US" i="1" dirty="0"/>
              <a:t>continued</a:t>
            </a:r>
            <a:r>
              <a:rPr lang="en-US" dirty="0"/>
              <a:t>)</a:t>
            </a:r>
          </a:p>
        </p:txBody>
      </p:sp>
      <p:sp>
        <p:nvSpPr>
          <p:cNvPr id="4" name="TextBox 5"/>
          <p:cNvSpPr txBox="1">
            <a:spLocks noChangeArrowheads="1"/>
          </p:cNvSpPr>
          <p:nvPr/>
        </p:nvSpPr>
        <p:spPr bwMode="auto">
          <a:xfrm>
            <a:off x="2552700" y="5574268"/>
            <a:ext cx="4038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14.35  File Sharing dialog box</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1200" y="1600200"/>
            <a:ext cx="5181600" cy="3855696"/>
          </a:xfrm>
          <a:prstGeom prst="rect">
            <a:avLst/>
          </a:prstGeom>
        </p:spPr>
      </p:pic>
    </p:spTree>
    <p:extLst>
      <p:ext uri="{BB962C8B-B14F-4D97-AF65-F5344CB8AC3E}">
        <p14:creationId xmlns:p14="http://schemas.microsoft.com/office/powerpoint/2010/main" val="15526119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Add/Edit Users and/or Groups (</a:t>
            </a:r>
            <a:r>
              <a:rPr lang="en-US" i="1" dirty="0"/>
              <a:t>continued</a:t>
            </a:r>
            <a:r>
              <a:rPr lang="en-US" dirty="0"/>
              <a:t>)</a:t>
            </a:r>
          </a:p>
        </p:txBody>
      </p:sp>
      <p:sp>
        <p:nvSpPr>
          <p:cNvPr id="4" name="TextBox 5"/>
          <p:cNvSpPr txBox="1">
            <a:spLocks noChangeArrowheads="1"/>
          </p:cNvSpPr>
          <p:nvPr/>
        </p:nvSpPr>
        <p:spPr bwMode="auto">
          <a:xfrm>
            <a:off x="2552700" y="5631418"/>
            <a:ext cx="4038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14.36  Permissions options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43100" y="1581150"/>
            <a:ext cx="5257800" cy="3912397"/>
          </a:xfrm>
          <a:prstGeom prst="rect">
            <a:avLst/>
          </a:prstGeom>
        </p:spPr>
      </p:pic>
    </p:spTree>
    <p:extLst>
      <p:ext uri="{BB962C8B-B14F-4D97-AF65-F5344CB8AC3E}">
        <p14:creationId xmlns:p14="http://schemas.microsoft.com/office/powerpoint/2010/main" val="25708912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altLang="en-US" dirty="0"/>
              <a:t>Administrative Shares</a:t>
            </a:r>
          </a:p>
        </p:txBody>
      </p:sp>
      <p:sp>
        <p:nvSpPr>
          <p:cNvPr id="76803" name="Content Placeholder 2"/>
          <p:cNvSpPr>
            <a:spLocks noGrp="1"/>
          </p:cNvSpPr>
          <p:nvPr>
            <p:ph idx="1"/>
          </p:nvPr>
        </p:nvSpPr>
        <p:spPr/>
        <p:txBody>
          <a:bodyPr/>
          <a:lstStyle/>
          <a:p>
            <a:r>
              <a:rPr lang="en-US" altLang="en-US" dirty="0"/>
              <a:t>Created by default—appear as C$ or ADMIN$</a:t>
            </a:r>
          </a:p>
          <a:p>
            <a:r>
              <a:rPr lang="en-US" altLang="en-US" dirty="0"/>
              <a:t>Used so administrators can access everything</a:t>
            </a:r>
          </a:p>
          <a:p>
            <a:r>
              <a:rPr lang="en-US" altLang="en-US" dirty="0"/>
              <a:t>If deleted, recreated at reboot</a:t>
            </a:r>
          </a:p>
          <a:p>
            <a:r>
              <a:rPr lang="en-US" altLang="en-US" dirty="0"/>
              <a:t>Cannot change their default permissions</a:t>
            </a:r>
          </a:p>
          <a:p>
            <a:r>
              <a:rPr lang="en-US" altLang="en-US" dirty="0"/>
              <a:t>Hidden—do not appear when you browse a machine over the network, though you can map them by name</a:t>
            </a:r>
          </a:p>
        </p:txBody>
      </p:sp>
    </p:spTree>
    <p:extLst>
      <p:ext uri="{BB962C8B-B14F-4D97-AF65-F5344CB8AC3E}">
        <p14:creationId xmlns:p14="http://schemas.microsoft.com/office/powerpoint/2010/main" val="36629639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dirty="0"/>
              <a:t>Protecting Data with Encryption</a:t>
            </a:r>
          </a:p>
        </p:txBody>
      </p:sp>
      <p:sp>
        <p:nvSpPr>
          <p:cNvPr id="77827" name="Content Placeholder 2"/>
          <p:cNvSpPr>
            <a:spLocks noGrp="1"/>
          </p:cNvSpPr>
          <p:nvPr>
            <p:ph idx="1"/>
          </p:nvPr>
        </p:nvSpPr>
        <p:spPr/>
        <p:txBody>
          <a:bodyPr/>
          <a:lstStyle/>
          <a:p>
            <a:r>
              <a:rPr lang="en-US" altLang="en-US" dirty="0"/>
              <a:t>Take Ownership permission means that even non-shared documents are not safe from the hands of administrators.</a:t>
            </a:r>
          </a:p>
          <a:p>
            <a:r>
              <a:rPr lang="en-US" altLang="en-US" dirty="0">
                <a:solidFill>
                  <a:srgbClr val="C00000"/>
                </a:solidFill>
              </a:rPr>
              <a:t>Encryption</a:t>
            </a:r>
            <a:r>
              <a:rPr lang="en-US" altLang="en-US" dirty="0"/>
              <a:t> involves scrambling the data in a file or folder so that only the account that encrypts it can read it.</a:t>
            </a:r>
          </a:p>
          <a:p>
            <a:r>
              <a:rPr lang="en-US" altLang="en-US" dirty="0"/>
              <a:t>Encrypting File System (EFS) is available in professional versions of Windows.</a:t>
            </a:r>
          </a:p>
          <a:p>
            <a:pPr lvl="1"/>
            <a:r>
              <a:rPr lang="en-US" altLang="en-US" dirty="0"/>
              <a:t>Home versions have no built-in encryption capabilities.</a:t>
            </a:r>
          </a:p>
        </p:txBody>
      </p:sp>
    </p:spTree>
    <p:extLst>
      <p:ext uri="{BB962C8B-B14F-4D97-AF65-F5344CB8AC3E}">
        <p14:creationId xmlns:p14="http://schemas.microsoft.com/office/powerpoint/2010/main" val="27559410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Encrypting File System (EFS)</a:t>
            </a:r>
          </a:p>
        </p:txBody>
      </p:sp>
      <p:sp>
        <p:nvSpPr>
          <p:cNvPr id="3" name="Content Placeholder 2"/>
          <p:cNvSpPr>
            <a:spLocks noGrp="1"/>
          </p:cNvSpPr>
          <p:nvPr>
            <p:ph idx="1"/>
          </p:nvPr>
        </p:nvSpPr>
        <p:spPr/>
        <p:txBody>
          <a:bodyPr/>
          <a:lstStyle/>
          <a:p>
            <a:r>
              <a:rPr lang="en-US" dirty="0"/>
              <a:t>To encrypt a file or folder:</a:t>
            </a:r>
          </a:p>
          <a:p>
            <a:pPr lvl="1"/>
            <a:r>
              <a:rPr lang="en-US" dirty="0"/>
              <a:t>Right-click on the file or folder.</a:t>
            </a:r>
          </a:p>
          <a:p>
            <a:pPr lvl="1"/>
            <a:r>
              <a:rPr lang="en-US" dirty="0"/>
              <a:t>Select Properties.</a:t>
            </a:r>
          </a:p>
          <a:p>
            <a:pPr lvl="1"/>
            <a:r>
              <a:rPr lang="en-US" dirty="0"/>
              <a:t>Select General tab and click Advanced button to open Advanced Attributes dialog box.</a:t>
            </a:r>
          </a:p>
          <a:p>
            <a:pPr lvl="1"/>
            <a:r>
              <a:rPr lang="en-US" dirty="0"/>
              <a:t>Click checkbox next to Encrypt contents to secure data.</a:t>
            </a:r>
          </a:p>
          <a:p>
            <a:pPr lvl="1"/>
            <a:r>
              <a:rPr lang="en-US" dirty="0"/>
              <a:t>Click OK twice.</a:t>
            </a:r>
          </a:p>
        </p:txBody>
      </p:sp>
    </p:spTree>
    <p:extLst>
      <p:ext uri="{BB962C8B-B14F-4D97-AF65-F5344CB8AC3E}">
        <p14:creationId xmlns:p14="http://schemas.microsoft.com/office/powerpoint/2010/main" val="19080751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Encrypting File System (</a:t>
            </a:r>
            <a:r>
              <a:rPr lang="en-US" i="1" dirty="0"/>
              <a:t>continued</a:t>
            </a:r>
            <a:r>
              <a:rPr lang="en-US" dirty="0"/>
              <a:t>)</a:t>
            </a:r>
          </a:p>
        </p:txBody>
      </p:sp>
      <p:sp>
        <p:nvSpPr>
          <p:cNvPr id="3" name="TextBox 5"/>
          <p:cNvSpPr txBox="1">
            <a:spLocks noChangeArrowheads="1"/>
          </p:cNvSpPr>
          <p:nvPr/>
        </p:nvSpPr>
        <p:spPr bwMode="auto">
          <a:xfrm>
            <a:off x="685800" y="5525869"/>
            <a:ext cx="3657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14.38  Click the Advanced button on the General tab</a:t>
            </a:r>
          </a:p>
        </p:txBody>
      </p:sp>
      <p:sp>
        <p:nvSpPr>
          <p:cNvPr id="6" name="TextBox 5"/>
          <p:cNvSpPr txBox="1">
            <a:spLocks noChangeArrowheads="1"/>
          </p:cNvSpPr>
          <p:nvPr/>
        </p:nvSpPr>
        <p:spPr bwMode="auto">
          <a:xfrm>
            <a:off x="5183532" y="5525869"/>
            <a:ext cx="266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14.39  Selecting encryption</a:t>
            </a:r>
          </a:p>
        </p:txBody>
      </p:sp>
      <p:grpSp>
        <p:nvGrpSpPr>
          <p:cNvPr id="10" name="Group 9"/>
          <p:cNvGrpSpPr/>
          <p:nvPr/>
        </p:nvGrpSpPr>
        <p:grpSpPr>
          <a:xfrm>
            <a:off x="969917" y="1427268"/>
            <a:ext cx="3089367" cy="3969757"/>
            <a:chOff x="969917" y="1427268"/>
            <a:chExt cx="3089367" cy="3969757"/>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9917" y="1427268"/>
              <a:ext cx="3089367" cy="3969757"/>
            </a:xfrm>
            <a:prstGeom prst="rect">
              <a:avLst/>
            </a:prstGeom>
          </p:spPr>
        </p:pic>
        <p:sp>
          <p:nvSpPr>
            <p:cNvPr id="4" name="Oval 3"/>
            <p:cNvSpPr/>
            <p:nvPr/>
          </p:nvSpPr>
          <p:spPr bwMode="auto">
            <a:xfrm>
              <a:off x="2743200" y="4030640"/>
              <a:ext cx="1143000" cy="3048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grpSp>
        <p:nvGrpSpPr>
          <p:cNvPr id="5" name="Group 4"/>
          <p:cNvGrpSpPr/>
          <p:nvPr/>
        </p:nvGrpSpPr>
        <p:grpSpPr>
          <a:xfrm>
            <a:off x="4800600" y="1427269"/>
            <a:ext cx="3432864" cy="3969757"/>
            <a:chOff x="4800600" y="1427269"/>
            <a:chExt cx="3432864" cy="3969757"/>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00600" y="1427269"/>
              <a:ext cx="3432864" cy="3969757"/>
            </a:xfrm>
            <a:prstGeom prst="rect">
              <a:avLst/>
            </a:prstGeom>
          </p:spPr>
        </p:pic>
        <p:sp>
          <p:nvSpPr>
            <p:cNvPr id="9" name="Oval 8"/>
            <p:cNvSpPr/>
            <p:nvPr/>
          </p:nvSpPr>
          <p:spPr bwMode="auto">
            <a:xfrm>
              <a:off x="4953000" y="3703093"/>
              <a:ext cx="2133600" cy="493776"/>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28908817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BitLocker Drive Encryption</a:t>
            </a:r>
          </a:p>
        </p:txBody>
      </p:sp>
      <p:sp>
        <p:nvSpPr>
          <p:cNvPr id="3" name="Content Placeholder 2"/>
          <p:cNvSpPr>
            <a:spLocks noGrp="1"/>
          </p:cNvSpPr>
          <p:nvPr>
            <p:ph idx="1"/>
          </p:nvPr>
        </p:nvSpPr>
        <p:spPr/>
        <p:txBody>
          <a:bodyPr/>
          <a:lstStyle/>
          <a:p>
            <a:r>
              <a:rPr lang="en-US" dirty="0"/>
              <a:t>Offered in Windows Ultimate and Enterprise editions and Windows 8/8.1 Pro</a:t>
            </a:r>
          </a:p>
          <a:p>
            <a:r>
              <a:rPr lang="en-US" dirty="0"/>
              <a:t>Provides full drive encryption</a:t>
            </a:r>
          </a:p>
          <a:p>
            <a:r>
              <a:rPr lang="en-US" dirty="0"/>
              <a:t>Not dependent on any one account</a:t>
            </a:r>
          </a:p>
          <a:p>
            <a:r>
              <a:rPr lang="en-US" dirty="0"/>
              <a:t>Protects data if a hard drive is stolen</a:t>
            </a:r>
          </a:p>
          <a:p>
            <a:r>
              <a:rPr lang="en-US" dirty="0"/>
              <a:t>Requires Trusted Platform Module (TPM) chip on the motherboard</a:t>
            </a:r>
          </a:p>
          <a:p>
            <a:r>
              <a:rPr lang="en-US" dirty="0"/>
              <a:t>Need to have properly created and accessible recovery key or recovery password in case of failure or moving the drive to another system</a:t>
            </a:r>
          </a:p>
        </p:txBody>
      </p:sp>
    </p:spTree>
    <p:extLst>
      <p:ext uri="{BB962C8B-B14F-4D97-AF65-F5344CB8AC3E}">
        <p14:creationId xmlns:p14="http://schemas.microsoft.com/office/powerpoint/2010/main" val="35463623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BitLocker Drive Encryption (</a:t>
            </a:r>
            <a:r>
              <a:rPr lang="en-US" i="1" dirty="0"/>
              <a:t>continued</a:t>
            </a:r>
            <a:r>
              <a:rPr lang="en-US" dirty="0"/>
              <a:t>)</a:t>
            </a:r>
          </a:p>
        </p:txBody>
      </p:sp>
      <p:sp>
        <p:nvSpPr>
          <p:cNvPr id="3" name="TextBox 5"/>
          <p:cNvSpPr txBox="1">
            <a:spLocks noChangeArrowheads="1"/>
          </p:cNvSpPr>
          <p:nvPr/>
        </p:nvSpPr>
        <p:spPr bwMode="auto">
          <a:xfrm>
            <a:off x="1943100" y="5222836"/>
            <a:ext cx="5257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14.40  Enabling BitLocker Drive Encryption</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60271" y="1961927"/>
            <a:ext cx="6023459" cy="3200400"/>
          </a:xfrm>
          <a:prstGeom prst="rect">
            <a:avLst/>
          </a:prstGeom>
        </p:spPr>
      </p:pic>
    </p:spTree>
    <p:extLst>
      <p:ext uri="{BB962C8B-B14F-4D97-AF65-F5344CB8AC3E}">
        <p14:creationId xmlns:p14="http://schemas.microsoft.com/office/powerpoint/2010/main" val="22794899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Beyond Sharing Users and Groups</a:t>
            </a:r>
          </a:p>
        </p:txBody>
      </p:sp>
      <p:sp>
        <p:nvSpPr>
          <p:cNvPr id="3" name="Content Placeholder 2"/>
          <p:cNvSpPr>
            <a:spLocks noGrp="1"/>
          </p:cNvSpPr>
          <p:nvPr>
            <p:ph idx="1"/>
          </p:nvPr>
        </p:nvSpPr>
        <p:spPr/>
        <p:txBody>
          <a:bodyPr/>
          <a:lstStyle/>
          <a:p>
            <a:r>
              <a:rPr lang="en-US" dirty="0"/>
              <a:t>Security policies</a:t>
            </a:r>
          </a:p>
          <a:p>
            <a:pPr lvl="1"/>
            <a:r>
              <a:rPr lang="en-US" dirty="0"/>
              <a:t>All Windows versions have a </a:t>
            </a:r>
            <a:r>
              <a:rPr lang="en-US" dirty="0">
                <a:solidFill>
                  <a:srgbClr val="C00000"/>
                </a:solidFill>
              </a:rPr>
              <a:t>Local Security Policy </a:t>
            </a:r>
            <a:r>
              <a:rPr lang="en-US" dirty="0"/>
              <a:t>utility.</a:t>
            </a:r>
          </a:p>
          <a:p>
            <a:pPr lvl="1"/>
            <a:r>
              <a:rPr lang="en-US" dirty="0"/>
              <a:t>Open a command line and run secpol to access.</a:t>
            </a:r>
          </a:p>
          <a:p>
            <a:pPr lvl="1"/>
            <a:r>
              <a:rPr lang="en-US" dirty="0"/>
              <a:t>Security policies are organized as containers with subcontainers of preset policies.</a:t>
            </a:r>
          </a:p>
          <a:p>
            <a:r>
              <a:rPr lang="en-US" dirty="0"/>
              <a:t>Example: set password expiration</a:t>
            </a:r>
          </a:p>
          <a:p>
            <a:pPr lvl="1"/>
            <a:r>
              <a:rPr lang="en-US" dirty="0"/>
              <a:t>Open Account Policies container and Password Policy subcontainer.</a:t>
            </a:r>
          </a:p>
          <a:p>
            <a:pPr lvl="1"/>
            <a:r>
              <a:rPr lang="en-US" dirty="0"/>
              <a:t>Double click and adjust the setting in Properties dialog box.</a:t>
            </a:r>
          </a:p>
        </p:txBody>
      </p:sp>
    </p:spTree>
    <p:extLst>
      <p:ext uri="{BB962C8B-B14F-4D97-AF65-F5344CB8AC3E}">
        <p14:creationId xmlns:p14="http://schemas.microsoft.com/office/powerpoint/2010/main" val="33184570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a:t>
            </a:r>
            <a:r>
              <a:rPr lang="en-US" dirty="0" smtClean="0"/>
              <a:t>Policies</a:t>
            </a:r>
            <a:endParaRPr lang="en-US" dirty="0"/>
          </a:p>
        </p:txBody>
      </p:sp>
      <p:sp>
        <p:nvSpPr>
          <p:cNvPr id="4" name="TextBox 5"/>
          <p:cNvSpPr txBox="1">
            <a:spLocks noChangeArrowheads="1"/>
          </p:cNvSpPr>
          <p:nvPr/>
        </p:nvSpPr>
        <p:spPr bwMode="auto">
          <a:xfrm>
            <a:off x="2362200" y="5269468"/>
            <a:ext cx="4419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14.41  Local Security Policy utility</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4409" y="1973240"/>
            <a:ext cx="7435183" cy="3200400"/>
          </a:xfrm>
          <a:prstGeom prst="rect">
            <a:avLst/>
          </a:prstGeom>
        </p:spPr>
      </p:pic>
    </p:spTree>
    <p:extLst>
      <p:ext uri="{BB962C8B-B14F-4D97-AF65-F5344CB8AC3E}">
        <p14:creationId xmlns:p14="http://schemas.microsoft.com/office/powerpoint/2010/main" val="534934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Groups</a:t>
            </a:r>
          </a:p>
        </p:txBody>
      </p:sp>
      <p:sp>
        <p:nvSpPr>
          <p:cNvPr id="13315" name="Content Placeholder 2"/>
          <p:cNvSpPr>
            <a:spLocks noGrp="1"/>
          </p:cNvSpPr>
          <p:nvPr>
            <p:ph idx="1"/>
          </p:nvPr>
        </p:nvSpPr>
        <p:spPr/>
        <p:txBody>
          <a:bodyPr/>
          <a:lstStyle/>
          <a:p>
            <a:r>
              <a:rPr lang="en-US" altLang="en-US" dirty="0"/>
              <a:t>A </a:t>
            </a:r>
            <a:r>
              <a:rPr lang="en-US" altLang="en-US" dirty="0">
                <a:solidFill>
                  <a:srgbClr val="C00000"/>
                </a:solidFill>
              </a:rPr>
              <a:t>group</a:t>
            </a:r>
            <a:r>
              <a:rPr lang="en-US" altLang="en-US" dirty="0"/>
              <a:t> is a container that holds user accounts.</a:t>
            </a:r>
          </a:p>
          <a:p>
            <a:r>
              <a:rPr lang="en-US" altLang="en-US" dirty="0"/>
              <a:t>Permissions can be set for the group—whenever a new user is added to the group, that account has the same permissions as the group.</a:t>
            </a:r>
          </a:p>
          <a:p>
            <a:pPr lvl="1"/>
            <a:r>
              <a:rPr lang="en-US" altLang="en-US" dirty="0"/>
              <a:t>Windows provides built-in groups with various access levels predetermined.</a:t>
            </a:r>
          </a:p>
          <a:p>
            <a:r>
              <a:rPr lang="en-US" altLang="en-US" dirty="0"/>
              <a:t>An account may belong to more than one group.</a:t>
            </a:r>
          </a:p>
        </p:txBody>
      </p:sp>
    </p:spTree>
    <p:extLst>
      <p:ext uri="{BB962C8B-B14F-4D97-AF65-F5344CB8AC3E}">
        <p14:creationId xmlns:p14="http://schemas.microsoft.com/office/powerpoint/2010/main" val="13476053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Policies (</a:t>
            </a:r>
            <a:r>
              <a:rPr lang="en-US" i="1" dirty="0"/>
              <a:t>continued</a:t>
            </a:r>
            <a:r>
              <a:rPr lang="en-US" dirty="0"/>
              <a:t>)</a:t>
            </a:r>
          </a:p>
        </p:txBody>
      </p:sp>
      <p:sp>
        <p:nvSpPr>
          <p:cNvPr id="4" name="TextBox 5"/>
          <p:cNvSpPr txBox="1">
            <a:spLocks noChangeArrowheads="1"/>
          </p:cNvSpPr>
          <p:nvPr/>
        </p:nvSpPr>
        <p:spPr bwMode="auto">
          <a:xfrm>
            <a:off x="2324100" y="5802868"/>
            <a:ext cx="449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14.42  Local Security Policy editor</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48896" y="1649537"/>
            <a:ext cx="5446208" cy="4043855"/>
          </a:xfrm>
          <a:prstGeom prst="rect">
            <a:avLst/>
          </a:prstGeom>
        </p:spPr>
      </p:pic>
    </p:spTree>
    <p:extLst>
      <p:ext uri="{BB962C8B-B14F-4D97-AF65-F5344CB8AC3E}">
        <p14:creationId xmlns:p14="http://schemas.microsoft.com/office/powerpoint/2010/main" val="4357141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a:t>
            </a:r>
          </a:p>
        </p:txBody>
      </p:sp>
      <p:sp>
        <p:nvSpPr>
          <p:cNvPr id="3" name="Content Placeholder 2"/>
          <p:cNvSpPr>
            <a:spLocks noGrp="1"/>
          </p:cNvSpPr>
          <p:nvPr>
            <p:ph idx="1"/>
          </p:nvPr>
        </p:nvSpPr>
        <p:spPr/>
        <p:txBody>
          <a:bodyPr/>
          <a:lstStyle/>
          <a:p>
            <a:r>
              <a:rPr lang="en-US" dirty="0"/>
              <a:t>User Account Control (UAC) was unveiled in Windows Vista.</a:t>
            </a:r>
          </a:p>
          <a:p>
            <a:pPr lvl="1"/>
            <a:r>
              <a:rPr lang="en-US" dirty="0"/>
              <a:t>Frustrating for many users</a:t>
            </a:r>
          </a:p>
          <a:p>
            <a:pPr lvl="2"/>
            <a:r>
              <a:rPr lang="en-US" dirty="0"/>
              <a:t>Classic “version 1.0” problems</a:t>
            </a:r>
          </a:p>
          <a:p>
            <a:r>
              <a:rPr lang="en-US" dirty="0"/>
              <a:t>UAC in Windows Vista works for both administrator accounts and standard user accounts.</a:t>
            </a:r>
          </a:p>
          <a:p>
            <a:r>
              <a:rPr lang="en-US" dirty="0"/>
              <a:t>Dialog box prompts for administrator password if task requires administrator privileges.</a:t>
            </a:r>
          </a:p>
        </p:txBody>
      </p:sp>
    </p:spTree>
    <p:extLst>
      <p:ext uri="{BB962C8B-B14F-4D97-AF65-F5344CB8AC3E}">
        <p14:creationId xmlns:p14="http://schemas.microsoft.com/office/powerpoint/2010/main" val="38199722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510309" y="4459069"/>
            <a:ext cx="38330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14.43  UAC in action. Arrgh!</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09600" y="2329373"/>
            <a:ext cx="3634509" cy="1995254"/>
          </a:xfrm>
          <a:prstGeom prst="rect">
            <a:avLst/>
          </a:prstGeom>
        </p:spPr>
      </p:pic>
      <p:sp>
        <p:nvSpPr>
          <p:cNvPr id="6" name="TextBox 5"/>
          <p:cNvSpPr txBox="1">
            <a:spLocks noChangeArrowheads="1"/>
          </p:cNvSpPr>
          <p:nvPr/>
        </p:nvSpPr>
        <p:spPr bwMode="auto">
          <a:xfrm>
            <a:off x="5029200" y="4459069"/>
            <a:ext cx="3581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14.44  UAC equivalent on a Mac</a:t>
            </a: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b="8751"/>
          <a:stretch/>
        </p:blipFill>
        <p:spPr>
          <a:xfrm>
            <a:off x="4648200" y="2096869"/>
            <a:ext cx="4185985" cy="2367517"/>
          </a:xfrm>
          <a:prstGeom prst="rect">
            <a:avLst/>
          </a:prstGeom>
        </p:spPr>
      </p:pic>
    </p:spTree>
    <p:extLst>
      <p:ext uri="{BB962C8B-B14F-4D97-AF65-F5344CB8AC3E}">
        <p14:creationId xmlns:p14="http://schemas.microsoft.com/office/powerpoint/2010/main" val="30108550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3" name="Content Placeholder 2"/>
          <p:cNvSpPr>
            <a:spLocks noGrp="1"/>
          </p:cNvSpPr>
          <p:nvPr>
            <p:ph idx="1"/>
          </p:nvPr>
        </p:nvSpPr>
        <p:spPr/>
        <p:txBody>
          <a:bodyPr/>
          <a:lstStyle/>
          <a:p>
            <a:r>
              <a:rPr lang="en-US" dirty="0"/>
              <a:t>Common actions that require administrator privileges include:</a:t>
            </a:r>
          </a:p>
          <a:p>
            <a:pPr lvl="1"/>
            <a:r>
              <a:rPr lang="en-US" dirty="0"/>
              <a:t>Installing and uninstalling applications</a:t>
            </a:r>
          </a:p>
          <a:p>
            <a:pPr lvl="1"/>
            <a:r>
              <a:rPr lang="en-US" dirty="0"/>
              <a:t>Installing a driver for a device</a:t>
            </a:r>
          </a:p>
          <a:p>
            <a:pPr lvl="1"/>
            <a:r>
              <a:rPr lang="en-US" dirty="0"/>
              <a:t>Installing Windows Updates</a:t>
            </a:r>
          </a:p>
          <a:p>
            <a:pPr lvl="1"/>
            <a:r>
              <a:rPr lang="en-US" dirty="0"/>
              <a:t>Adjusting Windows Firewall settings</a:t>
            </a:r>
          </a:p>
          <a:p>
            <a:pPr lvl="1"/>
            <a:r>
              <a:rPr lang="en-US" dirty="0"/>
              <a:t>Changing a user’s account type</a:t>
            </a:r>
          </a:p>
          <a:p>
            <a:pPr lvl="1"/>
            <a:r>
              <a:rPr lang="en-US" dirty="0"/>
              <a:t>Browsing to another user’s directory</a:t>
            </a:r>
          </a:p>
        </p:txBody>
      </p:sp>
    </p:spTree>
    <p:extLst>
      <p:ext uri="{BB962C8B-B14F-4D97-AF65-F5344CB8AC3E}">
        <p14:creationId xmlns:p14="http://schemas.microsoft.com/office/powerpoint/2010/main" val="14757021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762000" y="5963228"/>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14.45  The danger of administrator privileges in the wrong hands!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95264" y="1330656"/>
            <a:ext cx="4953473" cy="4500992"/>
          </a:xfrm>
          <a:prstGeom prst="rect">
            <a:avLst/>
          </a:prstGeom>
        </p:spPr>
      </p:pic>
    </p:spTree>
    <p:extLst>
      <p:ext uri="{BB962C8B-B14F-4D97-AF65-F5344CB8AC3E}">
        <p14:creationId xmlns:p14="http://schemas.microsoft.com/office/powerpoint/2010/main" val="29411108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3" name="Content Placeholder 2"/>
          <p:cNvSpPr>
            <a:spLocks noGrp="1"/>
          </p:cNvSpPr>
          <p:nvPr>
            <p:ph idx="1"/>
          </p:nvPr>
        </p:nvSpPr>
        <p:spPr/>
        <p:txBody>
          <a:bodyPr/>
          <a:lstStyle/>
          <a:p>
            <a:r>
              <a:rPr lang="en-US" dirty="0"/>
              <a:t>Power Users group</a:t>
            </a:r>
          </a:p>
          <a:p>
            <a:pPr lvl="1"/>
            <a:r>
              <a:rPr lang="en-US" dirty="0"/>
              <a:t>Existed before Vista to give almost all power of an administrative account</a:t>
            </a:r>
          </a:p>
          <a:p>
            <a:r>
              <a:rPr lang="en-US" dirty="0"/>
              <a:t>How UAC works</a:t>
            </a:r>
          </a:p>
          <a:p>
            <a:pPr lvl="1"/>
            <a:r>
              <a:rPr lang="en-US" dirty="0"/>
              <a:t>Four different UAC prompts, depending on the program/feature you wish to run</a:t>
            </a:r>
          </a:p>
        </p:txBody>
      </p:sp>
    </p:spTree>
    <p:extLst>
      <p:ext uri="{BB962C8B-B14F-4D97-AF65-F5344CB8AC3E}">
        <p14:creationId xmlns:p14="http://schemas.microsoft.com/office/powerpoint/2010/main" val="18427809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03194973"/>
              </p:ext>
            </p:extLst>
          </p:nvPr>
        </p:nvGraphicFramePr>
        <p:xfrm>
          <a:off x="742950" y="2325624"/>
          <a:ext cx="7658100" cy="2627376"/>
        </p:xfrm>
        <a:graphic>
          <a:graphicData uri="http://schemas.openxmlformats.org/drawingml/2006/table">
            <a:tbl>
              <a:tblPr firstRow="1" firstCol="1" bandRow="1">
                <a:solidFill>
                  <a:srgbClr val="F4EFC1"/>
                </a:solidFill>
              </a:tblPr>
              <a:tblGrid>
                <a:gridCol w="1643689">
                  <a:extLst>
                    <a:ext uri="{9D8B030D-6E8A-4147-A177-3AD203B41FA5}">
                      <a16:colId xmlns="" xmlns:a16="http://schemas.microsoft.com/office/drawing/2014/main" val="20000"/>
                    </a:ext>
                  </a:extLst>
                </a:gridCol>
                <a:gridCol w="661176">
                  <a:extLst>
                    <a:ext uri="{9D8B030D-6E8A-4147-A177-3AD203B41FA5}">
                      <a16:colId xmlns="" xmlns:a16="http://schemas.microsoft.com/office/drawing/2014/main" val="20001"/>
                    </a:ext>
                  </a:extLst>
                </a:gridCol>
                <a:gridCol w="5353235">
                  <a:extLst>
                    <a:ext uri="{9D8B030D-6E8A-4147-A177-3AD203B41FA5}">
                      <a16:colId xmlns="" xmlns:a16="http://schemas.microsoft.com/office/drawing/2014/main" val="20002"/>
                    </a:ext>
                  </a:extLst>
                </a:gridCol>
              </a:tblGrid>
              <a:tr h="328722">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14.2</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0" marR="0" indent="0">
                        <a:lnSpc>
                          <a:spcPct val="115000"/>
                        </a:lnSpc>
                        <a:spcBef>
                          <a:spcPts val="0"/>
                        </a:spcBef>
                        <a:spcAft>
                          <a:spcPts val="600"/>
                        </a:spcAft>
                      </a:pPr>
                      <a:r>
                        <a:rPr lang="en-US" altLang="en-US" sz="2000" b="1" dirty="0">
                          <a:latin typeface="Calibri" panose="020F0502020204030204" pitchFamily="34" charset="0"/>
                        </a:rPr>
                        <a:t>UAC Prompts in Windows Vista</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11480">
                <a:tc gridSpan="2">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UAC Classification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1" dirty="0">
                          <a:effectLst/>
                          <a:latin typeface="Calibri" panose="020F0502020204030204" pitchFamily="34" charset="0"/>
                          <a:ea typeface="Times New Roman"/>
                        </a:rPr>
                        <a:t>Type of Program</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1148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Blocked program</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 program that has been blocked by a security policy</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1148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Unverified</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An unknown third-party program</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1148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Verified</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 digitally signed, third-party program or non-core OS program</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1148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Published by Vista</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38100" cap="flat" cmpd="sng" algn="ctr">
                      <a:solidFill>
                        <a:srgbClr val="2826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 program that is a core part of the operating system</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38100" cap="flat" cmpd="sng" algn="ctr">
                      <a:solidFill>
                        <a:srgbClr val="2826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
        <p:nvSpPr>
          <p:cNvPr id="3" name="Title 2"/>
          <p:cNvSpPr>
            <a:spLocks noGrp="1"/>
          </p:cNvSpPr>
          <p:nvPr>
            <p:ph type="title"/>
          </p:nvPr>
        </p:nvSpPr>
        <p:spPr/>
        <p:txBody>
          <a:bodyPr/>
          <a:lstStyle/>
          <a:p>
            <a:r>
              <a:rPr lang="en-US" dirty="0"/>
              <a:t>User Account Control (</a:t>
            </a:r>
            <a:r>
              <a:rPr lang="en-US" i="1" dirty="0"/>
              <a:t>continued</a:t>
            </a:r>
            <a:r>
              <a:rPr lang="en-US" dirty="0"/>
              <a:t>)</a:t>
            </a:r>
          </a:p>
        </p:txBody>
      </p:sp>
    </p:spTree>
    <p:extLst>
      <p:ext uri="{BB962C8B-B14F-4D97-AF65-F5344CB8AC3E}">
        <p14:creationId xmlns:p14="http://schemas.microsoft.com/office/powerpoint/2010/main" val="5041748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1981200" y="5568288"/>
            <a:ext cx="5181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14.46  Power Users group—almost never used at the small office/home level</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6810" y="1453487"/>
            <a:ext cx="6590381" cy="3955649"/>
          </a:xfrm>
          <a:prstGeom prst="rect">
            <a:avLst/>
          </a:prstGeom>
        </p:spPr>
      </p:pic>
    </p:spTree>
    <p:extLst>
      <p:ext uri="{BB962C8B-B14F-4D97-AF65-F5344CB8AC3E}">
        <p14:creationId xmlns:p14="http://schemas.microsoft.com/office/powerpoint/2010/main" val="36756135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685800" y="5068669"/>
            <a:ext cx="342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14.47  Prompting for an administrator password in Vista</a:t>
            </a:r>
          </a:p>
        </p:txBody>
      </p:sp>
      <p:sp>
        <p:nvSpPr>
          <p:cNvPr id="6" name="TextBox 5"/>
          <p:cNvSpPr txBox="1">
            <a:spLocks noChangeArrowheads="1"/>
          </p:cNvSpPr>
          <p:nvPr/>
        </p:nvSpPr>
        <p:spPr bwMode="auto">
          <a:xfrm>
            <a:off x="4876800" y="5068669"/>
            <a:ext cx="381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14.48  Classic UAC prompt</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8937" y="1790773"/>
            <a:ext cx="3899263" cy="3181561"/>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47162" y="2879179"/>
            <a:ext cx="3469277" cy="2093155"/>
          </a:xfrm>
          <a:prstGeom prst="rect">
            <a:avLst/>
          </a:prstGeom>
        </p:spPr>
      </p:pic>
    </p:spTree>
    <p:extLst>
      <p:ext uri="{BB962C8B-B14F-4D97-AF65-F5344CB8AC3E}">
        <p14:creationId xmlns:p14="http://schemas.microsoft.com/office/powerpoint/2010/main" val="28379355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734704" y="4583668"/>
            <a:ext cx="342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14.49  Blocked program</a:t>
            </a:r>
          </a:p>
        </p:txBody>
      </p:sp>
      <p:sp>
        <p:nvSpPr>
          <p:cNvPr id="6" name="TextBox 5"/>
          <p:cNvSpPr txBox="1">
            <a:spLocks noChangeArrowheads="1"/>
          </p:cNvSpPr>
          <p:nvPr/>
        </p:nvSpPr>
        <p:spPr bwMode="auto">
          <a:xfrm>
            <a:off x="4827896" y="4583668"/>
            <a:ext cx="365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14.50  Unverified program</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6160" y="2438400"/>
            <a:ext cx="3515711" cy="1930037"/>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63136" y="2486280"/>
            <a:ext cx="3350623" cy="1891017"/>
          </a:xfrm>
          <a:prstGeom prst="rect">
            <a:avLst/>
          </a:prstGeom>
        </p:spPr>
      </p:pic>
    </p:spTree>
    <p:extLst>
      <p:ext uri="{BB962C8B-B14F-4D97-AF65-F5344CB8AC3E}">
        <p14:creationId xmlns:p14="http://schemas.microsoft.com/office/powerpoint/2010/main" val="919141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Groups (</a:t>
            </a:r>
            <a:r>
              <a:rPr lang="en-US" altLang="en-US" i="1" dirty="0"/>
              <a:t>continued</a:t>
            </a:r>
            <a:r>
              <a:rPr lang="en-US" altLang="en-US" dirty="0"/>
              <a:t>)</a:t>
            </a:r>
          </a:p>
        </p:txBody>
      </p:sp>
      <p:sp>
        <p:nvSpPr>
          <p:cNvPr id="14339" name="Content Placeholder 2"/>
          <p:cNvSpPr>
            <a:spLocks noGrp="1"/>
          </p:cNvSpPr>
          <p:nvPr>
            <p:ph idx="1"/>
          </p:nvPr>
        </p:nvSpPr>
        <p:spPr/>
        <p:txBody>
          <a:bodyPr/>
          <a:lstStyle/>
          <a:p>
            <a:r>
              <a:rPr lang="en-US" altLang="en-US" dirty="0">
                <a:solidFill>
                  <a:schemeClr val="tx1"/>
                </a:solidFill>
              </a:rPr>
              <a:t>Administrators </a:t>
            </a:r>
          </a:p>
          <a:p>
            <a:pPr lvl="1"/>
            <a:r>
              <a:rPr lang="en-US" altLang="en-US" dirty="0"/>
              <a:t>Any account that is a member of the </a:t>
            </a:r>
            <a:r>
              <a:rPr lang="en-US" altLang="en-US" dirty="0">
                <a:solidFill>
                  <a:srgbClr val="C00000"/>
                </a:solidFill>
              </a:rPr>
              <a:t>Administrators group </a:t>
            </a:r>
            <a:r>
              <a:rPr lang="en-US" altLang="en-US" dirty="0"/>
              <a:t>has complete administrator privileges, which grant complete control over a machine.</a:t>
            </a:r>
          </a:p>
          <a:p>
            <a:r>
              <a:rPr lang="en-US" altLang="en-US" dirty="0"/>
              <a:t>Power Users</a:t>
            </a:r>
          </a:p>
          <a:p>
            <a:pPr lvl="1"/>
            <a:r>
              <a:rPr lang="en-US" altLang="en-US" dirty="0"/>
              <a:t>Members of the </a:t>
            </a:r>
            <a:r>
              <a:rPr lang="en-US" altLang="en-US" dirty="0">
                <a:solidFill>
                  <a:srgbClr val="C00000"/>
                </a:solidFill>
              </a:rPr>
              <a:t>Power Users group </a:t>
            </a:r>
            <a:r>
              <a:rPr lang="en-US" altLang="en-US" dirty="0"/>
              <a:t>are almost as powerful as Administrators, but they cannot install new devices or access other users’ files or folders unless the files or folders specifically provide them access.</a:t>
            </a:r>
          </a:p>
        </p:txBody>
      </p:sp>
    </p:spTree>
    <p:extLst>
      <p:ext uri="{BB962C8B-B14F-4D97-AF65-F5344CB8AC3E}">
        <p14:creationId xmlns:p14="http://schemas.microsoft.com/office/powerpoint/2010/main" val="23620674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737547" y="4583668"/>
            <a:ext cx="3352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14.51  Verified program</a:t>
            </a:r>
          </a:p>
        </p:txBody>
      </p:sp>
      <p:sp>
        <p:nvSpPr>
          <p:cNvPr id="6" name="TextBox 5"/>
          <p:cNvSpPr txBox="1">
            <a:spLocks noChangeArrowheads="1"/>
          </p:cNvSpPr>
          <p:nvPr/>
        </p:nvSpPr>
        <p:spPr bwMode="auto">
          <a:xfrm>
            <a:off x="4740688" y="4583668"/>
            <a:ext cx="36513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14.52   Published by Vista</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8136" y="2345906"/>
            <a:ext cx="3731623" cy="2106045"/>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48200" y="2345906"/>
            <a:ext cx="3836323" cy="2106045"/>
          </a:xfrm>
          <a:prstGeom prst="rect">
            <a:avLst/>
          </a:prstGeom>
        </p:spPr>
      </p:pic>
    </p:spTree>
    <p:extLst>
      <p:ext uri="{BB962C8B-B14F-4D97-AF65-F5344CB8AC3E}">
        <p14:creationId xmlns:p14="http://schemas.microsoft.com/office/powerpoint/2010/main" val="3444295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3" name="Content Placeholder 2"/>
          <p:cNvSpPr>
            <a:spLocks noGrp="1"/>
          </p:cNvSpPr>
          <p:nvPr>
            <p:ph idx="1"/>
          </p:nvPr>
        </p:nvSpPr>
        <p:spPr/>
        <p:txBody>
          <a:bodyPr/>
          <a:lstStyle/>
          <a:p>
            <a:r>
              <a:rPr lang="en-US" dirty="0"/>
              <a:t>How to turn off UAC</a:t>
            </a:r>
          </a:p>
          <a:p>
            <a:pPr lvl="1"/>
            <a:r>
              <a:rPr lang="en-US" dirty="0"/>
              <a:t>In the User Accounts Control Panel applet, you’ll see an option to Turn User Account Control on or off. Select this option and uncheck the checkbox to turn UAC off. Check the checkbox to turn it on again. </a:t>
            </a:r>
          </a:p>
          <a:p>
            <a:pPr lvl="1"/>
            <a:r>
              <a:rPr lang="en-US" dirty="0"/>
              <a:t>You can also configure UAC from the Tools tab in the System Configuration utility (msconfig).</a:t>
            </a:r>
          </a:p>
        </p:txBody>
      </p:sp>
    </p:spTree>
    <p:extLst>
      <p:ext uri="{BB962C8B-B14F-4D97-AF65-F5344CB8AC3E}">
        <p14:creationId xmlns:p14="http://schemas.microsoft.com/office/powerpoint/2010/main" val="33947401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506104" y="4386072"/>
            <a:ext cx="3657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14.53  Shield icons in the Control Panel</a:t>
            </a:r>
          </a:p>
        </p:txBody>
      </p:sp>
      <p:sp>
        <p:nvSpPr>
          <p:cNvPr id="6" name="TextBox 5"/>
          <p:cNvSpPr txBox="1">
            <a:spLocks noChangeArrowheads="1"/>
          </p:cNvSpPr>
          <p:nvPr/>
        </p:nvSpPr>
        <p:spPr bwMode="auto">
          <a:xfrm>
            <a:off x="4873956" y="4386072"/>
            <a:ext cx="38481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14.54  Turning User Account Control on or off</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00" y="2654808"/>
            <a:ext cx="3657600" cy="1621536"/>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14900" y="2362200"/>
            <a:ext cx="3657600" cy="1914144"/>
          </a:xfrm>
          <a:prstGeom prst="rect">
            <a:avLst/>
          </a:prstGeom>
        </p:spPr>
      </p:pic>
    </p:spTree>
    <p:extLst>
      <p:ext uri="{BB962C8B-B14F-4D97-AF65-F5344CB8AC3E}">
        <p14:creationId xmlns:p14="http://schemas.microsoft.com/office/powerpoint/2010/main" val="18034515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Account Control (</a:t>
            </a:r>
            <a:r>
              <a:rPr lang="en-US" i="1" dirty="0"/>
              <a:t>continued</a:t>
            </a:r>
            <a:r>
              <a:rPr lang="en-US" dirty="0"/>
              <a:t>)</a:t>
            </a:r>
          </a:p>
        </p:txBody>
      </p:sp>
      <p:sp>
        <p:nvSpPr>
          <p:cNvPr id="4" name="TextBox 5"/>
          <p:cNvSpPr txBox="1">
            <a:spLocks noChangeArrowheads="1"/>
          </p:cNvSpPr>
          <p:nvPr/>
        </p:nvSpPr>
        <p:spPr bwMode="auto">
          <a:xfrm>
            <a:off x="1219200" y="5574268"/>
            <a:ext cx="6705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14.55  Disabling UAC in the System Configuration utility</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52600" y="1605634"/>
            <a:ext cx="5638800" cy="3847544"/>
          </a:xfrm>
          <a:prstGeom prst="rect">
            <a:avLst/>
          </a:prstGeom>
        </p:spPr>
      </p:pic>
    </p:spTree>
    <p:extLst>
      <p:ext uri="{BB962C8B-B14F-4D97-AF65-F5344CB8AC3E}">
        <p14:creationId xmlns:p14="http://schemas.microsoft.com/office/powerpoint/2010/main" val="182917937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UAC in Modern Windows</a:t>
            </a:r>
          </a:p>
        </p:txBody>
      </p:sp>
      <p:sp>
        <p:nvSpPr>
          <p:cNvPr id="3" name="Content Placeholder 2"/>
          <p:cNvSpPr>
            <a:spLocks noGrp="1"/>
          </p:cNvSpPr>
          <p:nvPr>
            <p:ph idx="1"/>
          </p:nvPr>
        </p:nvSpPr>
        <p:spPr/>
        <p:txBody>
          <a:bodyPr/>
          <a:lstStyle/>
          <a:p>
            <a:r>
              <a:rPr lang="en-US" dirty="0"/>
              <a:t>A more granular UAC unveiled in Windows 7</a:t>
            </a:r>
          </a:p>
          <a:p>
            <a:pPr lvl="1"/>
            <a:r>
              <a:rPr lang="en-US" dirty="0"/>
              <a:t>Four levels of UAC</a:t>
            </a:r>
          </a:p>
          <a:p>
            <a:pPr lvl="2"/>
            <a:r>
              <a:rPr lang="en-US" dirty="0"/>
              <a:t>Always notify (works like it did in Vista)</a:t>
            </a:r>
          </a:p>
          <a:p>
            <a:pPr lvl="2"/>
            <a:r>
              <a:rPr lang="en-US" dirty="0"/>
              <a:t>Never notify</a:t>
            </a:r>
          </a:p>
          <a:p>
            <a:pPr lvl="2"/>
            <a:r>
              <a:rPr lang="en-US" dirty="0"/>
              <a:t>Two middle options that notify only when programs try to make changes</a:t>
            </a:r>
          </a:p>
        </p:txBody>
      </p:sp>
      <p:sp>
        <p:nvSpPr>
          <p:cNvPr id="5" name="TextBox 5"/>
          <p:cNvSpPr txBox="1">
            <a:spLocks noChangeArrowheads="1"/>
          </p:cNvSpPr>
          <p:nvPr/>
        </p:nvSpPr>
        <p:spPr bwMode="auto">
          <a:xfrm>
            <a:off x="1447800" y="6063367"/>
            <a:ext cx="624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14.56  Change User Account Control settings option</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8915" y="3962400"/>
            <a:ext cx="4746171" cy="2027853"/>
          </a:xfrm>
          <a:prstGeom prst="rect">
            <a:avLst/>
          </a:prstGeom>
        </p:spPr>
      </p:pic>
    </p:spTree>
    <p:extLst>
      <p:ext uri="{BB962C8B-B14F-4D97-AF65-F5344CB8AC3E}">
        <p14:creationId xmlns:p14="http://schemas.microsoft.com/office/powerpoint/2010/main" val="9068859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UAC in Modern Windows (</a:t>
            </a:r>
            <a:r>
              <a:rPr lang="en-US" i="1" dirty="0"/>
              <a:t>continued</a:t>
            </a:r>
            <a:r>
              <a:rPr lang="en-US" dirty="0"/>
              <a:t>)</a:t>
            </a:r>
          </a:p>
        </p:txBody>
      </p:sp>
      <p:sp>
        <p:nvSpPr>
          <p:cNvPr id="4" name="TextBox 5"/>
          <p:cNvSpPr txBox="1">
            <a:spLocks noChangeArrowheads="1"/>
          </p:cNvSpPr>
          <p:nvPr/>
        </p:nvSpPr>
        <p:spPr bwMode="auto">
          <a:xfrm>
            <a:off x="2781300" y="5728648"/>
            <a:ext cx="3581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14.57  Four levels of UAC</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57375" y="1537648"/>
            <a:ext cx="5429250" cy="4053840"/>
          </a:xfrm>
          <a:prstGeom prst="rect">
            <a:avLst/>
          </a:prstGeom>
        </p:spPr>
      </p:pic>
    </p:spTree>
    <p:extLst>
      <p:ext uri="{BB962C8B-B14F-4D97-AF65-F5344CB8AC3E}">
        <p14:creationId xmlns:p14="http://schemas.microsoft.com/office/powerpoint/2010/main" val="287572304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UAC in Modern Windows (</a:t>
            </a:r>
            <a:r>
              <a:rPr lang="en-US" i="1" dirty="0"/>
              <a:t>continued</a:t>
            </a:r>
            <a:r>
              <a:rPr lang="en-US" dirty="0"/>
              <a:t>)</a:t>
            </a:r>
          </a:p>
        </p:txBody>
      </p:sp>
      <p:sp>
        <p:nvSpPr>
          <p:cNvPr id="4" name="TextBox 5"/>
          <p:cNvSpPr txBox="1">
            <a:spLocks noChangeArrowheads="1"/>
          </p:cNvSpPr>
          <p:nvPr/>
        </p:nvSpPr>
        <p:spPr bwMode="auto">
          <a:xfrm>
            <a:off x="838200" y="4572000"/>
            <a:ext cx="3200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14.58  Darkened UAC</a:t>
            </a:r>
          </a:p>
        </p:txBody>
      </p:sp>
      <p:sp>
        <p:nvSpPr>
          <p:cNvPr id="6" name="TextBox 5"/>
          <p:cNvSpPr txBox="1">
            <a:spLocks noChangeArrowheads="1"/>
          </p:cNvSpPr>
          <p:nvPr/>
        </p:nvSpPr>
        <p:spPr bwMode="auto">
          <a:xfrm>
            <a:off x="4809852" y="4572000"/>
            <a:ext cx="3733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bg1"/>
                </a:solidFill>
                <a:latin typeface="Comic Sans MS" panose="030F0702030302020204" pitchFamily="66" charset="0"/>
                <a:ea typeface="MS Gothic" pitchFamily="49" charset="-128"/>
              </a:defRPr>
            </a:lvl1pPr>
            <a:lvl2pPr marL="742950" indent="-285750" eaLnBrk="0" hangingPunct="0">
              <a:defRPr b="1">
                <a:solidFill>
                  <a:schemeClr val="bg1"/>
                </a:solidFill>
                <a:latin typeface="Comic Sans MS" panose="030F0702030302020204" pitchFamily="66" charset="0"/>
                <a:ea typeface="MS Gothic" pitchFamily="49" charset="-128"/>
              </a:defRPr>
            </a:lvl2pPr>
            <a:lvl3pPr marL="1143000" indent="-228600" eaLnBrk="0" hangingPunct="0">
              <a:defRPr b="1">
                <a:solidFill>
                  <a:schemeClr val="bg1"/>
                </a:solidFill>
                <a:latin typeface="Comic Sans MS" panose="030F0702030302020204" pitchFamily="66" charset="0"/>
                <a:ea typeface="MS Gothic" pitchFamily="49" charset="-128"/>
              </a:defRPr>
            </a:lvl3pPr>
            <a:lvl4pPr marL="1600200" indent="-228600" eaLnBrk="0" hangingPunct="0">
              <a:defRPr b="1">
                <a:solidFill>
                  <a:schemeClr val="bg1"/>
                </a:solidFill>
                <a:latin typeface="Comic Sans MS" panose="030F0702030302020204" pitchFamily="66" charset="0"/>
                <a:ea typeface="MS Gothic" pitchFamily="49" charset="-128"/>
              </a:defRPr>
            </a:lvl4pPr>
            <a:lvl5pPr marL="2057400" indent="-228600" eaLnBrk="0" hangingPunct="0">
              <a:defRPr b="1">
                <a:solidFill>
                  <a:schemeClr val="bg1"/>
                </a:solidFill>
                <a:latin typeface="Comic Sans MS" panose="030F0702030302020204"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anose="030F0702030302020204" pitchFamily="66" charset="0"/>
              <a:defRPr b="1">
                <a:solidFill>
                  <a:schemeClr val="bg1"/>
                </a:solidFill>
                <a:latin typeface="Comic Sans MS" panose="030F0702030302020204" pitchFamily="66" charset="0"/>
                <a:ea typeface="MS Gothic" pitchFamily="49" charset="-128"/>
              </a:defRPr>
            </a:lvl9pPr>
          </a:lstStyle>
          <a:p>
            <a:pPr algn="ctr" eaLnBrk="1" hangingPunct="1">
              <a:lnSpc>
                <a:spcPct val="100000"/>
              </a:lnSpc>
            </a:pPr>
            <a:r>
              <a:rPr lang="en-US" altLang="en-US" b="0" dirty="0">
                <a:solidFill>
                  <a:schemeClr val="tx1"/>
                </a:solidFill>
                <a:latin typeface="Arial" panose="020B0604020202020204" pitchFamily="34" charset="0"/>
                <a:cs typeface="Arial" panose="020B0604020202020204" pitchFamily="34" charset="0"/>
              </a:rPr>
              <a:t>Figure 14.59  Non-darkened UAC</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3400" y="2135189"/>
            <a:ext cx="3810000" cy="2250666"/>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71753" y="2135189"/>
            <a:ext cx="3809999" cy="2250665"/>
          </a:xfrm>
          <a:prstGeom prst="rect">
            <a:avLst/>
          </a:prstGeom>
        </p:spPr>
      </p:pic>
    </p:spTree>
    <p:extLst>
      <p:ext uri="{BB962C8B-B14F-4D97-AF65-F5344CB8AC3E}">
        <p14:creationId xmlns:p14="http://schemas.microsoft.com/office/powerpoint/2010/main" val="1388039585"/>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8860</TotalTime>
  <Words>3597</Words>
  <Application>Microsoft Office PowerPoint</Application>
  <PresentationFormat>On-screen Show (4:3)</PresentationFormat>
  <Paragraphs>456</Paragraphs>
  <Slides>96</Slides>
  <Notes>15</Notes>
  <HiddenSlides>0</HiddenSlides>
  <MMClips>0</MMClips>
  <ScaleCrop>false</ScaleCrop>
  <HeadingPairs>
    <vt:vector size="4" baseType="variant">
      <vt:variant>
        <vt:lpstr>Theme</vt:lpstr>
      </vt:variant>
      <vt:variant>
        <vt:i4>1</vt:i4>
      </vt:variant>
      <vt:variant>
        <vt:lpstr>Slide Titles</vt:lpstr>
      </vt:variant>
      <vt:variant>
        <vt:i4>96</vt:i4>
      </vt:variant>
    </vt:vector>
  </HeadingPairs>
  <TitlesOfParts>
    <vt:vector size="97" baseType="lpstr">
      <vt:lpstr>1_Default Design</vt:lpstr>
      <vt:lpstr>Users, Groups, and Permissions</vt:lpstr>
      <vt:lpstr>Overview</vt:lpstr>
      <vt:lpstr>Authentication with Users  and Groups</vt:lpstr>
      <vt:lpstr>User Accounts</vt:lpstr>
      <vt:lpstr>User Accounts (continued)</vt:lpstr>
      <vt:lpstr>Passwords</vt:lpstr>
      <vt:lpstr>Passwords (continued)</vt:lpstr>
      <vt:lpstr>Groups</vt:lpstr>
      <vt:lpstr>Groups (continued)</vt:lpstr>
      <vt:lpstr>Groups (continued)</vt:lpstr>
      <vt:lpstr>Configuring Users and Groups</vt:lpstr>
      <vt:lpstr>Managing Users in Windows Vista</vt:lpstr>
      <vt:lpstr>Managing Users in Windows Vista (continued)</vt:lpstr>
      <vt:lpstr>Managing Users in Windows Vista (continued)</vt:lpstr>
      <vt:lpstr>Managing Users in Windows Vista (continued)</vt:lpstr>
      <vt:lpstr>Managing Users in Windows Vista (continued)</vt:lpstr>
      <vt:lpstr>Managing Users in Windows Vista (continued)</vt:lpstr>
      <vt:lpstr>Managing Users in Windows Vista (continued)</vt:lpstr>
      <vt:lpstr>Managing Users in Windows Vista (continued)</vt:lpstr>
      <vt:lpstr>Managing Users in Windows Vista (continued)</vt:lpstr>
      <vt:lpstr>Managing Users in Windows 7</vt:lpstr>
      <vt:lpstr>Managing Users in Windows 7 (continued)</vt:lpstr>
      <vt:lpstr>Managing Users in Windows 7 (continued)</vt:lpstr>
      <vt:lpstr>Managing Users in Windows 8/8.1/10</vt:lpstr>
      <vt:lpstr>Managing Users in Windows 8/8.1/10 (continued)</vt:lpstr>
      <vt:lpstr>Managing Users in Windows 8/8.1/10 (continued)</vt:lpstr>
      <vt:lpstr>Managing Users in Windows 8/8.1/10 (continued)</vt:lpstr>
      <vt:lpstr>Managing Users in Windows 8/8.1/10 (continued)</vt:lpstr>
      <vt:lpstr>Managing Users in Windows 8/8.1/10 (continued)</vt:lpstr>
      <vt:lpstr>Managing Users in Windows 8/8.1/10 (continued)</vt:lpstr>
      <vt:lpstr>Managing Users in Windows 8/8.1/10 (continued)</vt:lpstr>
      <vt:lpstr>Managing Users in Windows 8/8.1/10 (continued)</vt:lpstr>
      <vt:lpstr>Local Users and Groups</vt:lpstr>
      <vt:lpstr>Local Users and Groups (continued)</vt:lpstr>
      <vt:lpstr>Local Users and Groups (continued)</vt:lpstr>
      <vt:lpstr>Local Users and Groups (continued)</vt:lpstr>
      <vt:lpstr>Local Users and Groups (continued)</vt:lpstr>
      <vt:lpstr>Local Users and Groups (continued)</vt:lpstr>
      <vt:lpstr>Local Users and Groups (continued)</vt:lpstr>
      <vt:lpstr>Local Users and Groups (continued)</vt:lpstr>
      <vt:lpstr>Authorization Through NTFS</vt:lpstr>
      <vt:lpstr>Authorization Through NTFS (continued)</vt:lpstr>
      <vt:lpstr>Authorization Through NTFS (continued)</vt:lpstr>
      <vt:lpstr>Authorization Through NTFS (continued)</vt:lpstr>
      <vt:lpstr>Authorization Through NTFS (continued)</vt:lpstr>
      <vt:lpstr>Authorization Through NTFS (continued)</vt:lpstr>
      <vt:lpstr>Authorization Through NTFS (continued)</vt:lpstr>
      <vt:lpstr>Authorization Through NTFS (continued)</vt:lpstr>
      <vt:lpstr>Inheritance</vt:lpstr>
      <vt:lpstr>Inheritance (continued)</vt:lpstr>
      <vt:lpstr>Inheritance (continued)</vt:lpstr>
      <vt:lpstr>Inheritance (continued)</vt:lpstr>
      <vt:lpstr>Inheritance (continued)</vt:lpstr>
      <vt:lpstr>Permission Propagation</vt:lpstr>
      <vt:lpstr>Permission Propagation (continued)</vt:lpstr>
      <vt:lpstr>Permission Propagation (continued)</vt:lpstr>
      <vt:lpstr>Permission Propagation (continued)</vt:lpstr>
      <vt:lpstr>Techs and Permissions</vt:lpstr>
      <vt:lpstr>Permissions in Linux and Mac OS X</vt:lpstr>
      <vt:lpstr>Permissions in Linux and Mac OS X (continued)</vt:lpstr>
      <vt:lpstr>Sharing Resources Securely</vt:lpstr>
      <vt:lpstr>Sharing Resources Securely (continued)</vt:lpstr>
      <vt:lpstr>Sharing Resources Securely (continued)</vt:lpstr>
      <vt:lpstr>Sharing a Folder</vt:lpstr>
      <vt:lpstr>Sharing a Folder (continued)</vt:lpstr>
      <vt:lpstr>Sharing a Folder (continued)</vt:lpstr>
      <vt:lpstr>Add/Edit Users and/or Groups</vt:lpstr>
      <vt:lpstr>Add/Edit Users and/or Groups (continued)</vt:lpstr>
      <vt:lpstr>Add/Edit Users and/or Groups (continued)</vt:lpstr>
      <vt:lpstr>Add/Edit Users and/or Groups (continued)</vt:lpstr>
      <vt:lpstr>Add/Edit Users and/or Groups (continued)</vt:lpstr>
      <vt:lpstr>Administrative Shares</vt:lpstr>
      <vt:lpstr>Protecting Data with Encryption</vt:lpstr>
      <vt:lpstr>Encrypting File System (EFS)</vt:lpstr>
      <vt:lpstr>Encrypting File System (continued)</vt:lpstr>
      <vt:lpstr>BitLocker Drive Encryption</vt:lpstr>
      <vt:lpstr>BitLocker Drive Encryption (continued)</vt:lpstr>
      <vt:lpstr>Beyond Sharing Users and Groups</vt:lpstr>
      <vt:lpstr>Security Policies</vt:lpstr>
      <vt:lpstr>Security Policies (continued)</vt:lpstr>
      <vt:lpstr>User Account Control</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User Account Control (continued)</vt:lpstr>
      <vt:lpstr>UAC in Modern Windows</vt:lpstr>
      <vt:lpstr>UAC in Modern Windows (continued)</vt:lpstr>
      <vt:lpstr>UAC in Modern Windows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Users, Groups, and Permissions</dc:title>
  <dc:creator>McKenzie, Jody</dc:creator>
  <cp:lastModifiedBy>Pineda, Angelo</cp:lastModifiedBy>
  <cp:revision>232</cp:revision>
  <dcterms:modified xsi:type="dcterms:W3CDTF">2016-06-20T14:34:18Z</dcterms:modified>
</cp:coreProperties>
</file>