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4"/>
  </p:notesMasterIdLst>
  <p:sldIdLst>
    <p:sldId id="366" r:id="rId2"/>
    <p:sldId id="340" r:id="rId3"/>
    <p:sldId id="472" r:id="rId4"/>
    <p:sldId id="473" r:id="rId5"/>
    <p:sldId id="474" r:id="rId6"/>
    <p:sldId id="468" r:id="rId7"/>
    <p:sldId id="482" r:id="rId8"/>
    <p:sldId id="559" r:id="rId9"/>
    <p:sldId id="475" r:id="rId10"/>
    <p:sldId id="488" r:id="rId11"/>
    <p:sldId id="484" r:id="rId12"/>
    <p:sldId id="476" r:id="rId13"/>
    <p:sldId id="485" r:id="rId14"/>
    <p:sldId id="489" r:id="rId15"/>
    <p:sldId id="477" r:id="rId16"/>
    <p:sldId id="478" r:id="rId17"/>
    <p:sldId id="506" r:id="rId18"/>
    <p:sldId id="507" r:id="rId19"/>
    <p:sldId id="508" r:id="rId20"/>
    <p:sldId id="512" r:id="rId21"/>
    <p:sldId id="509" r:id="rId22"/>
    <p:sldId id="513" r:id="rId23"/>
    <p:sldId id="514" r:id="rId24"/>
    <p:sldId id="571" r:id="rId25"/>
    <p:sldId id="535" r:id="rId26"/>
    <p:sldId id="536" r:id="rId27"/>
    <p:sldId id="515" r:id="rId28"/>
    <p:sldId id="538" r:id="rId29"/>
    <p:sldId id="516" r:id="rId30"/>
    <p:sldId id="539" r:id="rId31"/>
    <p:sldId id="540" r:id="rId32"/>
    <p:sldId id="541" r:id="rId33"/>
    <p:sldId id="543" r:id="rId34"/>
    <p:sldId id="517" r:id="rId35"/>
    <p:sldId id="560" r:id="rId36"/>
    <p:sldId id="544" r:id="rId37"/>
    <p:sldId id="545" r:id="rId38"/>
    <p:sldId id="520" r:id="rId39"/>
    <p:sldId id="546" r:id="rId40"/>
    <p:sldId id="547" r:id="rId41"/>
    <p:sldId id="521" r:id="rId42"/>
    <p:sldId id="561" r:id="rId43"/>
    <p:sldId id="562" r:id="rId44"/>
    <p:sldId id="563" r:id="rId45"/>
    <p:sldId id="564" r:id="rId46"/>
    <p:sldId id="565" r:id="rId47"/>
    <p:sldId id="566" r:id="rId48"/>
    <p:sldId id="522" r:id="rId49"/>
    <p:sldId id="511" r:id="rId50"/>
    <p:sldId id="567" r:id="rId51"/>
    <p:sldId id="568" r:id="rId52"/>
    <p:sldId id="526" r:id="rId53"/>
    <p:sldId id="569" r:id="rId54"/>
    <p:sldId id="570" r:id="rId55"/>
    <p:sldId id="529" r:id="rId56"/>
    <p:sldId id="556" r:id="rId57"/>
    <p:sldId id="491" r:id="rId58"/>
    <p:sldId id="493" r:id="rId59"/>
    <p:sldId id="557" r:id="rId60"/>
    <p:sldId id="492" r:id="rId61"/>
    <p:sldId id="494" r:id="rId62"/>
    <p:sldId id="558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" charset="0"/>
        <a:ea typeface="MS Gothic" pitchFamily="49" charset="-128"/>
        <a:cs typeface="MS Gothic" pitchFamily="49" charset="-128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00FF"/>
    <a:srgbClr val="FFCC66"/>
    <a:srgbClr val="CCFFCC"/>
    <a:srgbClr val="A50021"/>
    <a:srgbClr val="66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2434" autoAdjust="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4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20304"/>
    </p:cViewPr>
  </p:sorterViewPr>
  <p:notesViewPr>
    <p:cSldViewPr>
      <p:cViewPr varScale="1">
        <p:scale>
          <a:sx n="65" d="100"/>
          <a:sy n="65" d="100"/>
        </p:scale>
        <p:origin x="-2578" y="-77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FF32E8-FF64-3A4A-AB7E-C75E6EBF04E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3512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746CEA-1B74-FF41-BC69-C310BD22627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Arial" pitchFamily="-1" charset="0"/>
              </a:rPr>
              <a:t>The Windows Experience Index runs on a scale from 1.0 to 7.9 and gives you a pretty good gauge of the relative strengths and weaknesses of a system.</a:t>
            </a: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2F9050-884B-B246-A1D6-F3F87520ECF8}" type="slidenum">
              <a:rPr lang="en-US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-1" charset="0"/>
            </a:endParaRP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BC866C-FC1F-F644-8CEF-061E5A27EB94}" type="slidenum">
              <a:rPr lang="en-US"/>
              <a:pPr/>
              <a:t>55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548EFE-15E2-184B-89B4-CD64F850267F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32E8-FF64-3A4A-AB7E-C75E6EBF04E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597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-1" charset="0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E14C54-BABC-034D-A2DD-618465816601}" type="slidenum">
              <a:rPr lang="en-US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-1" charset="0"/>
            </a:endParaRP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6FF554-34BC-8C41-99B0-8B2E7A0603CD}" type="slidenum">
              <a:rPr lang="en-US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-1" charset="0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D21CD3-DBE8-B34B-AD82-691D77F5DA78}" type="slidenum">
              <a:rPr lang="en-US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“Working with the Command-Line Interface” in Chapter 16 may be helpful to read at this point for those who are not familiar with the command-line interface.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32E8-FF64-3A4A-AB7E-C75E6EBF04E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96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Arial" pitchFamily="-1" charset="0"/>
              </a:rPr>
              <a:t>Note: The BCD file replaces the boot.ini file used in previous operating systems and can be altered by using the command-line tool bcdedit.exe</a:t>
            </a: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B6830-BA23-CF44-BB1A-701464017F90}" type="slidenum">
              <a:rPr lang="en-US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Arial" pitchFamily="-1" charset="0"/>
              </a:rPr>
              <a:t>Note: Unlike Windows XP, the boot files and the system files must all reside on the same partition in Vista/7.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49957-2ECA-4447-8C54-5A09C3F32853}" type="slidenum">
              <a:rPr lang="en-US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8229600" cy="768096"/>
          </a:xfrm>
        </p:spPr>
        <p:txBody>
          <a:bodyPr/>
          <a:lstStyle>
            <a:lvl1pPr algn="ctr">
              <a:defRPr sz="4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12848"/>
            <a:ext cx="6400800" cy="539496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rgbClr val="00660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0893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85000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26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7013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43000"/>
            <a:ext cx="4038600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56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8270"/>
            <a:ext cx="7086600" cy="1005840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93875"/>
            <a:ext cx="4041775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216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6290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995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667000" y="52388"/>
            <a:ext cx="6477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80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0" y="6553200"/>
            <a:ext cx="9144000" cy="309563"/>
            <a:chOff x="0" y="4128"/>
            <a:chExt cx="5760" cy="195"/>
          </a:xfrm>
        </p:grpSpPr>
        <p:sp>
          <p:nvSpPr>
            <p:cNvPr id="1031" name="Rectangle 4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34" name="Text Box 5"/>
            <p:cNvSpPr txBox="1">
              <a:spLocks noChangeArrowheads="1"/>
            </p:cNvSpPr>
            <p:nvPr/>
          </p:nvSpPr>
          <p:spPr bwMode="auto">
            <a:xfrm>
              <a:off x="144" y="4147"/>
              <a:ext cx="504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ts val="750"/>
                </a:spcBef>
                <a:buClr>
                  <a:srgbClr val="FFFFFF"/>
                </a:buClr>
                <a:buFont typeface="Arial" pitchFamily="34" charset="0"/>
                <a:buNone/>
                <a:defRPr/>
              </a:pPr>
              <a:r>
                <a:rPr lang="en-GB" sz="1200" dirty="0">
                  <a:solidFill>
                    <a:srgbClr val="FFFFFF"/>
                  </a:solidFill>
                  <a:latin typeface="Calibri" panose="020F0502020204030204" pitchFamily="34" charset="0"/>
                </a:rPr>
                <a:t>Copyright © 2016 by McGraw-Hill Education. All rights reserved.</a:t>
              </a:r>
            </a:p>
          </p:txBody>
        </p:sp>
      </p:grp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66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ea typeface="MS Gothic" charset="0"/>
              <a:cs typeface="MS Gothic" charset="0"/>
            </a:endParaRPr>
          </a:p>
        </p:txBody>
      </p:sp>
      <p:sp>
        <p:nvSpPr>
          <p:cNvPr id="1032" name="Text Box 10"/>
          <p:cNvSpPr txBox="1">
            <a:spLocks noChangeArrowheads="1"/>
          </p:cNvSpPr>
          <p:nvPr userDrawn="1"/>
        </p:nvSpPr>
        <p:spPr bwMode="auto">
          <a:xfrm>
            <a:off x="0" y="0"/>
            <a:ext cx="1847850" cy="1069848"/>
          </a:xfrm>
          <a:prstGeom prst="rect">
            <a:avLst/>
          </a:prstGeom>
          <a:gradFill flip="none" rotWithShape="1">
            <a:gsLst>
              <a:gs pos="0">
                <a:srgbClr val="800000">
                  <a:shade val="30000"/>
                  <a:satMod val="115000"/>
                </a:srgbClr>
              </a:gs>
              <a:gs pos="50000">
                <a:srgbClr val="800000">
                  <a:shade val="67500"/>
                  <a:satMod val="115000"/>
                </a:srgbClr>
              </a:gs>
              <a:gs pos="100000">
                <a:srgbClr val="80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900" b="1" dirty="0">
                <a:latin typeface="Times New Roman" pitchFamily="18" charset="0"/>
              </a:rPr>
              <a:t>Mike Meyers</a:t>
            </a:r>
            <a:r>
              <a:rPr lang="en-US" altLang="en-US" sz="900" b="1" dirty="0">
                <a:latin typeface="Times New Roman" pitchFamily="18" charset="0"/>
              </a:rPr>
              <a:t>’</a:t>
            </a:r>
            <a:r>
              <a:rPr lang="en-US" sz="900" b="1" dirty="0">
                <a:latin typeface="Times New Roman" pitchFamily="18" charset="0"/>
              </a:rPr>
              <a:t> CompTIA A+</a:t>
            </a:r>
            <a:r>
              <a:rPr lang="en-US" sz="900" b="1" baseline="30000" dirty="0">
                <a:latin typeface="Times New Roman" pitchFamily="18" charset="0"/>
              </a:rPr>
              <a:t>®</a:t>
            </a:r>
            <a:r>
              <a:rPr lang="en-US" sz="900" b="1" dirty="0">
                <a:latin typeface="Times New Roman" pitchFamily="18" charset="0"/>
              </a:rPr>
              <a:t> Guide to</a:t>
            </a:r>
            <a:br>
              <a:rPr lang="en-US" sz="9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Managing and </a:t>
            </a:r>
            <a:br>
              <a:rPr lang="en-US" sz="13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Troubleshooting PCs</a:t>
            </a:r>
            <a:r>
              <a:rPr lang="en-US" sz="1400" b="1" dirty="0">
                <a:latin typeface="Times New Roman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800" b="1" dirty="0">
                <a:latin typeface="Times New Roman" pitchFamily="18" charset="0"/>
              </a:rPr>
              <a:t>Fifth Edition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xStyles>
    <p:titleStyle>
      <a:lvl1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+mj-lt"/>
          <a:ea typeface="+mj-ea"/>
          <a:cs typeface="MS Gothic" charset="0"/>
        </a:defRPr>
      </a:lvl1pPr>
      <a:lvl2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2pPr>
      <a:lvl3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3pPr>
      <a:lvl4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4pPr>
      <a:lvl5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5pPr>
      <a:lvl6pPr marL="4572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6pPr>
      <a:lvl7pPr marL="9144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7pPr>
      <a:lvl8pPr marL="13716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8pPr>
      <a:lvl9pPr marL="18288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9pPr>
    </p:titleStyle>
    <p:bodyStyle>
      <a:lvl1pPr marL="341313" indent="-341313" algn="l" defTabSz="457200" rtl="0" eaLnBrk="0" fontAlgn="base" hangingPunct="0">
        <a:lnSpc>
          <a:spcPct val="101000"/>
        </a:lnSpc>
        <a:spcBef>
          <a:spcPts val="650"/>
        </a:spcBef>
        <a:spcAft>
          <a:spcPct val="0"/>
        </a:spcAft>
        <a:buClr>
          <a:srgbClr val="000000"/>
        </a:buClr>
        <a:buSzPct val="85000"/>
        <a:buFont typeface="Verdana" pitchFamily="34" charset="0"/>
        <a:buChar char="•"/>
        <a:defRPr sz="3200" b="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1363" indent="-284163" algn="l" defTabSz="457200" rtl="0" eaLnBrk="0" fontAlgn="base" hangingPunct="0">
        <a:lnSpc>
          <a:spcPct val="101000"/>
        </a:lnSpc>
        <a:spcBef>
          <a:spcPts val="550"/>
        </a:spcBef>
        <a:spcAft>
          <a:spcPct val="0"/>
        </a:spcAft>
        <a:buClr>
          <a:srgbClr val="006600"/>
        </a:buClr>
        <a:buSzPct val="85000"/>
        <a:buFont typeface="Verdana" pitchFamily="34" charset="0"/>
        <a:buChar char="–"/>
        <a:defRPr sz="2800">
          <a:solidFill>
            <a:srgbClr val="0066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663300"/>
        </a:buClr>
        <a:buSzPct val="85000"/>
        <a:buFont typeface="Verdana" pitchFamily="34" charset="0"/>
        <a:buChar char="•"/>
        <a:defRPr sz="2400">
          <a:solidFill>
            <a:srgbClr val="6633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4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Windows Under the Hood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Chapter 13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2593" y="3200400"/>
            <a:ext cx="4338815" cy="2743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Talkin</a:t>
            </a:r>
            <a:r>
              <a:rPr lang="en-US" altLang="ja-JP" dirty="0">
                <a:cs typeface="MS Gothic" pitchFamily="49" charset="-128"/>
              </a:rPr>
              <a:t>’ Registry (</a:t>
            </a:r>
            <a:r>
              <a:rPr lang="en-US" altLang="ja-JP" i="1" dirty="0">
                <a:cs typeface="MS Gothic" pitchFamily="49" charset="-128"/>
              </a:rPr>
              <a:t>continued</a:t>
            </a:r>
            <a:r>
              <a:rPr lang="en-US" altLang="ja-JP" dirty="0">
                <a:cs typeface="MS Gothic" pitchFamily="49" charset="-128"/>
              </a:rPr>
              <a:t>)</a:t>
            </a:r>
            <a:endParaRPr lang="en-US" dirty="0">
              <a:cs typeface="MS Gothic" pitchFamily="49" charset="-128"/>
            </a:endParaRPr>
          </a:p>
        </p:txBody>
      </p:sp>
      <p:pic>
        <p:nvPicPr>
          <p:cNvPr id="15363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5288" y="1611868"/>
            <a:ext cx="5813425" cy="3706813"/>
          </a:xfrm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685800" y="5574268"/>
            <a:ext cx="7772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13.2  Editing the Registry to move </a:t>
            </a:r>
            <a:r>
              <a:rPr lang="en-US" i="1" dirty="0"/>
              <a:t>World of Warcraft </a:t>
            </a:r>
            <a:r>
              <a:rPr lang="en-US" dirty="0"/>
              <a:t>to a new drive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Talkin’ Registry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Values must have a defined type of data they store:</a:t>
            </a:r>
          </a:p>
          <a:p>
            <a:pPr lvl="1"/>
            <a:r>
              <a:rPr lang="en-US" dirty="0">
                <a:cs typeface="MS Gothic" pitchFamily="49" charset="-128"/>
              </a:rPr>
              <a:t>String value: any form of data</a:t>
            </a:r>
          </a:p>
          <a:p>
            <a:pPr lvl="1"/>
            <a:r>
              <a:rPr lang="en-US" dirty="0">
                <a:cs typeface="MS Gothic" pitchFamily="49" charset="-128"/>
              </a:rPr>
              <a:t>Binary value: long strings of ones and zeros</a:t>
            </a:r>
          </a:p>
          <a:p>
            <a:pPr lvl="1"/>
            <a:r>
              <a:rPr lang="en-US" dirty="0">
                <a:cs typeface="MS Gothic" pitchFamily="49" charset="-128"/>
              </a:rPr>
              <a:t>DWORD value: Binary values limited to exactly 32 bits</a:t>
            </a:r>
          </a:p>
          <a:p>
            <a:pPr lvl="1"/>
            <a:r>
              <a:rPr lang="en-US" dirty="0">
                <a:cs typeface="MS Gothic" pitchFamily="49" charset="-128"/>
              </a:rPr>
              <a:t>QWORD value: Binary values limited to exactly 64 bits</a:t>
            </a:r>
          </a:p>
          <a:p>
            <a:r>
              <a:rPr lang="en-US" dirty="0">
                <a:cs typeface="MS Gothic" pitchFamily="49" charset="-128"/>
              </a:rPr>
              <a:t>There are other types of values, but these four are used for most Registry entries.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Registry Edits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Manually editing the Registry may break things in Windows.</a:t>
            </a:r>
          </a:p>
          <a:p>
            <a:pPr lvl="1"/>
            <a:r>
              <a:rPr lang="en-US" dirty="0"/>
              <a:t>Applications might not start; utilities might not work; the computer might not boot.</a:t>
            </a:r>
          </a:p>
          <a:p>
            <a:r>
              <a:rPr lang="en-US" dirty="0"/>
              <a:t>Always back up the Registry before you change anything.</a:t>
            </a:r>
          </a:p>
          <a:p>
            <a:pPr lvl="1"/>
            <a:r>
              <a:rPr lang="en-US" dirty="0"/>
              <a:t>Create a secure backup on different media (e.g., USB thumb drive).</a:t>
            </a:r>
          </a:p>
          <a:p>
            <a:r>
              <a:rPr lang="en-US" dirty="0"/>
              <a:t>After editing, reboot system to see if the changes you made had the desired result.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Manual Registry Edits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Registry Editor</a:t>
            </a:r>
            <a:r>
              <a:rPr lang="en-US" altLang="ja-JP" dirty="0"/>
              <a:t>’s Export feature enables you to:</a:t>
            </a:r>
          </a:p>
          <a:p>
            <a:pPr lvl="1"/>
            <a:r>
              <a:rPr lang="en-US" altLang="ja-JP" dirty="0"/>
              <a:t>Save the full Registry</a:t>
            </a:r>
          </a:p>
          <a:p>
            <a:pPr lvl="1"/>
            <a:r>
              <a:rPr lang="en-US" altLang="ja-JP" dirty="0"/>
              <a:t>Or save a single root key or subkey (including all subkeys and values under it)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Manual Registry Edits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19459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1451" y="1916668"/>
            <a:ext cx="7561098" cy="3191431"/>
          </a:xfrm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863840" y="5193268"/>
            <a:ext cx="34163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13.3  Mike</a:t>
            </a:r>
            <a:r>
              <a:rPr lang="en-US" altLang="ja-JP" dirty="0"/>
              <a:t>’s Run subkey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Command-Line Registry Editing Tools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reg</a:t>
            </a:r>
            <a:r>
              <a:rPr lang="en-US" dirty="0"/>
              <a:t> command</a:t>
            </a:r>
          </a:p>
          <a:p>
            <a:pPr lvl="1"/>
            <a:r>
              <a:rPr lang="en-US" dirty="0"/>
              <a:t>Full Registry editing tool</a:t>
            </a:r>
          </a:p>
          <a:p>
            <a:pPr lvl="2"/>
            <a:r>
              <a:rPr lang="en-US" dirty="0"/>
              <a:t>View Registry keys and values</a:t>
            </a:r>
          </a:p>
          <a:p>
            <a:pPr lvl="2"/>
            <a:r>
              <a:rPr lang="en-US" dirty="0"/>
              <a:t>Import and export some or all of a Registry</a:t>
            </a:r>
          </a:p>
          <a:p>
            <a:pPr lvl="2"/>
            <a:r>
              <a:rPr lang="en-US" dirty="0"/>
              <a:t>Compare two different versions of a Registry</a:t>
            </a:r>
          </a:p>
          <a:p>
            <a:pPr lvl="2"/>
            <a:r>
              <a:rPr lang="en-US" dirty="0"/>
              <a:t>Tailor a command to accomplish very tight Registry edits</a:t>
            </a:r>
          </a:p>
          <a:p>
            <a:r>
              <a:rPr lang="en-US" dirty="0">
                <a:solidFill>
                  <a:srgbClr val="C00000"/>
                </a:solidFill>
              </a:rPr>
              <a:t>regsvr32</a:t>
            </a:r>
            <a:r>
              <a:rPr lang="en-US" dirty="0"/>
              <a:t> command</a:t>
            </a:r>
          </a:p>
          <a:p>
            <a:pPr lvl="1"/>
            <a:r>
              <a:rPr lang="en-US" dirty="0"/>
              <a:t>Modifies the Registry in only one way—adding (or registering) dynamic link library (DLL) files as command components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Boot Process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Windows versions support both BIOS and UEFI boot processes.</a:t>
            </a:r>
          </a:p>
          <a:p>
            <a:pPr lvl="1"/>
            <a:r>
              <a:rPr lang="en-US" dirty="0">
                <a:cs typeface="MS Gothic" pitchFamily="49" charset="-128"/>
              </a:rPr>
              <a:t>BIOS-based system</a:t>
            </a:r>
          </a:p>
          <a:p>
            <a:pPr lvl="2"/>
            <a:r>
              <a:rPr lang="en-US" dirty="0">
                <a:cs typeface="MS Gothic" pitchFamily="49" charset="-128"/>
              </a:rPr>
              <a:t>The BIOS uses its boot order to scan a hard drive for a master boot record (MBR).  </a:t>
            </a:r>
          </a:p>
          <a:p>
            <a:pPr lvl="2"/>
            <a:r>
              <a:rPr lang="en-US" dirty="0">
                <a:cs typeface="MS Gothic" pitchFamily="49" charset="-128"/>
              </a:rPr>
              <a:t>MBR loads its boot sector, which contains code pointing to the </a:t>
            </a:r>
            <a:r>
              <a:rPr lang="en-US" dirty="0">
                <a:solidFill>
                  <a:srgbClr val="800000"/>
                </a:solidFill>
                <a:cs typeface="MS Gothic" pitchFamily="49" charset="-128"/>
              </a:rPr>
              <a:t>bootmgr</a:t>
            </a:r>
            <a:r>
              <a:rPr lang="en-US" dirty="0">
                <a:cs typeface="MS Gothic" pitchFamily="49" charset="-128"/>
              </a:rPr>
              <a:t> file.</a:t>
            </a:r>
          </a:p>
          <a:p>
            <a:pPr lvl="2"/>
            <a:r>
              <a:rPr lang="en-US" dirty="0">
                <a:cs typeface="MS Gothic" pitchFamily="49" charset="-128"/>
              </a:rPr>
              <a:t>The bootmgr loads winload.exe, which readies your system to load the operating system kernel.</a:t>
            </a:r>
          </a:p>
          <a:p>
            <a:pPr lvl="1"/>
            <a:r>
              <a:rPr lang="en-US" dirty="0">
                <a:cs typeface="MS Gothic" pitchFamily="49" charset="-128"/>
              </a:rPr>
              <a:t>UEFI system</a:t>
            </a:r>
          </a:p>
          <a:p>
            <a:pPr lvl="2"/>
            <a:r>
              <a:rPr lang="en-US" dirty="0">
                <a:cs typeface="MS Gothic" pitchFamily="49" charset="-128"/>
              </a:rPr>
              <a:t>Bootmgr loads directly.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The Boot Process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Bootmgr starts and reads data from a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Boot Configuration Data (BCD)</a:t>
            </a:r>
            <a:r>
              <a:rPr lang="en-US" dirty="0">
                <a:cs typeface="MS Gothic" pitchFamily="49" charset="-128"/>
              </a:rPr>
              <a:t> file.</a:t>
            </a:r>
          </a:p>
          <a:p>
            <a:pPr lvl="1"/>
            <a:r>
              <a:rPr lang="en-US" dirty="0">
                <a:cs typeface="MS Gothic" pitchFamily="49" charset="-128"/>
              </a:rPr>
              <a:t>BCD contains information about the various operating systems installed on the system as well as instructions for how to actually load (bootstrap) them.</a:t>
            </a:r>
          </a:p>
          <a:p>
            <a:r>
              <a:rPr lang="en-US" dirty="0">
                <a:cs typeface="MS Gothic" pitchFamily="49" charset="-128"/>
              </a:rPr>
              <a:t>Once an operating system is selected (immediately, if only one is present), bootmgr loads winload.exe.</a:t>
            </a:r>
          </a:p>
          <a:p>
            <a:pPr lvl="1"/>
            <a:r>
              <a:rPr lang="en-US" dirty="0">
                <a:cs typeface="MS Gothic" pitchFamily="49" charset="-128"/>
              </a:rPr>
              <a:t>Readies your system to load the operating system kernel.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The Boot Process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Winload.exe loads:</a:t>
            </a:r>
          </a:p>
          <a:p>
            <a:pPr lvl="1"/>
            <a:r>
              <a:rPr lang="en-US" dirty="0">
                <a:cs typeface="MS Gothic" pitchFamily="49" charset="-128"/>
              </a:rPr>
              <a:t>Hardware abstraction layer</a:t>
            </a:r>
          </a:p>
          <a:p>
            <a:pPr lvl="1"/>
            <a:r>
              <a:rPr lang="en-US" dirty="0">
                <a:cs typeface="MS Gothic" pitchFamily="49" charset="-128"/>
              </a:rPr>
              <a:t>The system Registry</a:t>
            </a:r>
          </a:p>
          <a:p>
            <a:pPr lvl="1"/>
            <a:r>
              <a:rPr lang="en-US" dirty="0">
                <a:cs typeface="MS Gothic" pitchFamily="49" charset="-128"/>
              </a:rPr>
              <a:t>Drivers for any boot devices into memory before the operating system itself takes over</a:t>
            </a:r>
          </a:p>
          <a:p>
            <a:r>
              <a:rPr lang="en-US" dirty="0">
                <a:cs typeface="MS Gothic" pitchFamily="49" charset="-128"/>
              </a:rPr>
              <a:t>Once the operating system process (ntoskrnl.exe) takes over, it loads all of the various processes and systems that comprise Windows, and the Windows logo comes up.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Processes, Services, and Threads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Windows, programs are executable files waiting on a mass storage device.</a:t>
            </a:r>
          </a:p>
          <a:p>
            <a:r>
              <a:rPr lang="en-US" dirty="0"/>
              <a:t>When a program is started, Windows loads it into RAM as a process.</a:t>
            </a:r>
          </a:p>
          <a:p>
            <a:r>
              <a:rPr lang="en-US" dirty="0"/>
              <a:t>The CPU reads the process; the process tells the CPU which bits of code to run.</a:t>
            </a:r>
          </a:p>
          <a:p>
            <a:r>
              <a:rPr lang="en-US" dirty="0"/>
              <a:t>Windows is a multitasking operating system—it runs many processes simultaneously.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chapter, you will learn how to:</a:t>
            </a:r>
          </a:p>
          <a:p>
            <a:pPr lvl="1"/>
            <a:r>
              <a:rPr lang="en-US" dirty="0"/>
              <a:t>Work with the Registry</a:t>
            </a:r>
          </a:p>
          <a:p>
            <a:pPr lvl="1"/>
            <a:r>
              <a:rPr lang="en-US" dirty="0"/>
              <a:t>Understand and observe the Windows boot process in detail</a:t>
            </a:r>
          </a:p>
          <a:p>
            <a:pPr lvl="1"/>
            <a:r>
              <a:rPr lang="en-US" dirty="0"/>
              <a:t>Manage processes, services, and threads</a:t>
            </a:r>
          </a:p>
          <a:p>
            <a:pPr lvl="1"/>
            <a:r>
              <a:rPr lang="en-US" dirty="0"/>
              <a:t>Explore Windows tools for programmers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Processes, Services, and Threads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processes are called applications; some are called services.</a:t>
            </a:r>
          </a:p>
          <a:p>
            <a:pPr lvl="1"/>
            <a:r>
              <a:rPr lang="en-US" dirty="0"/>
              <a:t>Applications run on screen or in the foreground.</a:t>
            </a:r>
          </a:p>
          <a:p>
            <a:pPr lvl="1"/>
            <a:r>
              <a:rPr lang="en-US" dirty="0"/>
              <a:t>Services run in the background and perform support tasks.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</a:t>
            </a:r>
            <a:r>
              <a:rPr lang="en-US" dirty="0">
                <a:solidFill>
                  <a:srgbClr val="C00000"/>
                </a:solidFill>
              </a:rPr>
              <a:t>Task Manager </a:t>
            </a:r>
            <a:r>
              <a:rPr lang="en-US" dirty="0"/>
              <a:t>is the one-stop-shop for anything you need to do with applications, processes, and services. </a:t>
            </a:r>
          </a:p>
          <a:p>
            <a:r>
              <a:rPr lang="en-US" dirty="0"/>
              <a:t>To open Task Manager in Windows Vista/7:</a:t>
            </a:r>
          </a:p>
          <a:p>
            <a:pPr lvl="1"/>
            <a:r>
              <a:rPr lang="en-US" dirty="0"/>
              <a:t>Press </a:t>
            </a:r>
            <a:r>
              <a:rPr lang="en-US" cap="small" dirty="0"/>
              <a:t>ctrl-shift-esc</a:t>
            </a:r>
            <a:endParaRPr lang="en-US" dirty="0"/>
          </a:p>
          <a:p>
            <a:pPr lvl="1"/>
            <a:r>
              <a:rPr lang="en-US" dirty="0"/>
              <a:t>Start | Search and type taskmgr and press </a:t>
            </a:r>
            <a:r>
              <a:rPr lang="en-US" cap="small" dirty="0"/>
              <a:t>enter</a:t>
            </a:r>
          </a:p>
          <a:p>
            <a:pPr lvl="1"/>
            <a:r>
              <a:rPr lang="en-US" dirty="0"/>
              <a:t>Press </a:t>
            </a:r>
            <a:r>
              <a:rPr lang="en-US" cap="small" dirty="0"/>
              <a:t>ctrl-alt-delete</a:t>
            </a:r>
            <a:r>
              <a:rPr lang="en-US" dirty="0"/>
              <a:t> and select Task Manager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</a:t>
            </a:r>
            <a:r>
              <a:rPr lang="en-US" dirty="0" smtClean="0">
                <a:cs typeface="MS Gothic" pitchFamily="49" charset="-128"/>
              </a:rPr>
              <a:t>Vista/7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Applications</a:t>
            </a:r>
            <a:r>
              <a:rPr lang="en-US" dirty="0">
                <a:cs typeface="MS Gothic" pitchFamily="49" charset="-128"/>
              </a:rPr>
              <a:t> tab shows all the running applications on your system.</a:t>
            </a:r>
          </a:p>
          <a:p>
            <a:pPr lvl="1"/>
            <a:r>
              <a:rPr lang="en-US" dirty="0">
                <a:cs typeface="MS Gothic" pitchFamily="49" charset="-128"/>
              </a:rPr>
              <a:t>Use if an application will not close normally to force it to shut down.</a:t>
            </a:r>
          </a:p>
          <a:p>
            <a:pPr lvl="1"/>
            <a:r>
              <a:rPr lang="en-US" dirty="0">
                <a:cs typeface="MS Gothic" pitchFamily="49" charset="-128"/>
              </a:rPr>
              <a:t>Switch To enables you to bring any program to the front.</a:t>
            </a:r>
          </a:p>
          <a:p>
            <a:pPr lvl="1"/>
            <a:r>
              <a:rPr lang="en-US" dirty="0">
                <a:cs typeface="MS Gothic" pitchFamily="49" charset="-128"/>
              </a:rPr>
              <a:t>New Task enables you to start any program you wish, as long as you know the executable.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Windows Vista/7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Processes tab shows you every running process on your computer.</a:t>
            </a:r>
          </a:p>
          <a:p>
            <a:pPr lvl="1"/>
            <a:r>
              <a:rPr lang="en-US" dirty="0"/>
              <a:t>A process is named after its executable file.</a:t>
            </a:r>
          </a:p>
          <a:p>
            <a:pPr lvl="2"/>
            <a:r>
              <a:rPr lang="en-US" dirty="0"/>
              <a:t>Usually ends in .exe but can also end with other extensions.</a:t>
            </a:r>
          </a:p>
          <a:p>
            <a:pPr lvl="1"/>
            <a:r>
              <a:rPr lang="en-US" dirty="0"/>
              <a:t>All processes have a user name to identify who started the process.</a:t>
            </a:r>
          </a:p>
          <a:p>
            <a:pPr lvl="2"/>
            <a:r>
              <a:rPr lang="en-US" dirty="0"/>
              <a:t>A process started by Windows has the user name System.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Windows Vista/7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processes have a process identifier (PID).</a:t>
            </a:r>
          </a:p>
          <a:p>
            <a:pPr lvl="1"/>
            <a:r>
              <a:rPr lang="en-US" dirty="0"/>
              <a:t>To identify a process, you use the PID, not the process name.</a:t>
            </a:r>
          </a:p>
          <a:p>
            <a:pPr lvl="1"/>
            <a:r>
              <a:rPr lang="en-US" dirty="0"/>
              <a:t>Task Manager doesn’t show the PID by default.</a:t>
            </a:r>
          </a:p>
          <a:p>
            <a:pPr lvl="2"/>
            <a:r>
              <a:rPr lang="en-US" dirty="0"/>
              <a:t>Mark the checkbox under View to display the PID.</a:t>
            </a:r>
          </a:p>
        </p:txBody>
      </p:sp>
    </p:spTree>
    <p:extLst>
      <p:ext uri="{BB962C8B-B14F-4D97-AF65-F5344CB8AC3E}">
        <p14:creationId xmlns:p14="http://schemas.microsoft.com/office/powerpoint/2010/main" val="27092261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1203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4835" y="1295400"/>
            <a:ext cx="4134331" cy="4572000"/>
          </a:xfrm>
        </p:spPr>
      </p:pic>
      <p:sp>
        <p:nvSpPr>
          <p:cNvPr id="51204" name="Rectangle 5"/>
          <p:cNvSpPr>
            <a:spLocks noChangeArrowheads="1"/>
          </p:cNvSpPr>
          <p:nvPr/>
        </p:nvSpPr>
        <p:spPr bwMode="auto">
          <a:xfrm>
            <a:off x="2381944" y="5943600"/>
            <a:ext cx="43801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13.6  Processes tab in Windows 7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2227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4835" y="1371600"/>
            <a:ext cx="4134331" cy="4572000"/>
          </a:xfrm>
        </p:spPr>
      </p:pic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1066800" y="5943600"/>
            <a:ext cx="7010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13.7  Processes tab showing the PID column in Windows 7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Windows Vista/7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Processes tab shows the amount of CPU time (percentage) and the amount of RAM (kilobytes) the process is using.</a:t>
            </a:r>
          </a:p>
          <a:p>
            <a:pPr lvl="1"/>
            <a:r>
              <a:rPr lang="en-US" dirty="0"/>
              <a:t>By default, the Task Manager shows only processes associated with the current user.</a:t>
            </a:r>
          </a:p>
          <a:p>
            <a:pPr lvl="2"/>
            <a:r>
              <a:rPr lang="en-US" dirty="0"/>
              <a:t>Click on Show processes from all users to see every process on the system.</a:t>
            </a:r>
          </a:p>
          <a:p>
            <a:pPr lvl="1"/>
            <a:r>
              <a:rPr lang="en-US" dirty="0"/>
              <a:t>If you select a process and click the End Process button, you</a:t>
            </a:r>
            <a:r>
              <a:rPr lang="en-US" altLang="ja-JP" dirty="0"/>
              <a:t>’ll instantly end that process.</a:t>
            </a:r>
          </a:p>
          <a:p>
            <a:pPr lvl="2"/>
            <a:r>
              <a:rPr lang="en-US" altLang="ja-JP" dirty="0"/>
              <a:t>If the process is an application, that application will close.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5299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9213" y="1322696"/>
            <a:ext cx="5465575" cy="4572000"/>
          </a:xfrm>
        </p:spPr>
      </p:pic>
      <p:sp>
        <p:nvSpPr>
          <p:cNvPr id="55300" name="Rectangle 6"/>
          <p:cNvSpPr>
            <a:spLocks noChangeArrowheads="1"/>
          </p:cNvSpPr>
          <p:nvPr/>
        </p:nvSpPr>
        <p:spPr bwMode="auto">
          <a:xfrm>
            <a:off x="1676400" y="5970896"/>
            <a:ext cx="5791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13.9  Processes from all users in Windows 7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Windows Vista/7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Right-click on a process to display a number of options:</a:t>
            </a:r>
          </a:p>
          <a:p>
            <a:pPr lvl="1"/>
            <a:r>
              <a:rPr lang="en-US" altLang="ja-JP" dirty="0"/>
              <a:t>Open File Location, Debug, UAC Virtualization, Dump files, Set priority, Set Affinity, and other choices</a:t>
            </a:r>
          </a:p>
          <a:p>
            <a:r>
              <a:rPr lang="en-US" dirty="0"/>
              <a:t>The Properties option offers options similar to Windows Explorer. </a:t>
            </a:r>
          </a:p>
          <a:p>
            <a:r>
              <a:rPr lang="en-US" dirty="0"/>
              <a:t>Go to Service(s) will move you to the Services tab of the Task Manager, showing you all services associated with the process.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Registry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Registry </a:t>
            </a:r>
            <a:r>
              <a:rPr lang="en-US" dirty="0"/>
              <a:t>is a huge database that stores everything about your PC. </a:t>
            </a:r>
          </a:p>
          <a:p>
            <a:pPr lvl="1"/>
            <a:r>
              <a:rPr lang="en-US" dirty="0"/>
              <a:t>Hardware information</a:t>
            </a:r>
          </a:p>
          <a:p>
            <a:pPr lvl="1"/>
            <a:r>
              <a:rPr lang="en-US" dirty="0"/>
              <a:t>Network information</a:t>
            </a:r>
          </a:p>
          <a:p>
            <a:pPr lvl="1"/>
            <a:r>
              <a:rPr lang="en-US" dirty="0"/>
              <a:t>User preferences</a:t>
            </a:r>
          </a:p>
          <a:p>
            <a:pPr lvl="1"/>
            <a:r>
              <a:rPr lang="en-US" dirty="0"/>
              <a:t>File types</a:t>
            </a:r>
          </a:p>
          <a:p>
            <a:pPr lvl="1"/>
            <a:r>
              <a:rPr lang="en-US" dirty="0"/>
              <a:t>Application information</a:t>
            </a:r>
          </a:p>
          <a:p>
            <a:r>
              <a:rPr lang="en-US" dirty="0">
                <a:cs typeface="MS Gothic" pitchFamily="49" charset="-128"/>
              </a:rPr>
              <a:t>Windows store the Registry files in:</a:t>
            </a:r>
          </a:p>
          <a:p>
            <a:pPr lvl="1"/>
            <a:r>
              <a:rPr lang="en-US" dirty="0">
                <a:cs typeface="MS Gothic" pitchFamily="49" charset="-128"/>
              </a:rPr>
              <a:t>\%SystemRoot%\System32\config folder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7347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4835" y="1307068"/>
            <a:ext cx="4134331" cy="4572000"/>
          </a:xfrm>
        </p:spPr>
      </p:pic>
      <p:sp>
        <p:nvSpPr>
          <p:cNvPr id="57348" name="Rectangle 8"/>
          <p:cNvSpPr>
            <a:spLocks noChangeArrowheads="1"/>
          </p:cNvSpPr>
          <p:nvPr/>
        </p:nvSpPr>
        <p:spPr bwMode="auto">
          <a:xfrm>
            <a:off x="2019300" y="5955268"/>
            <a:ext cx="5105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13.10  Processes detail on right-click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837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5" y="1219200"/>
            <a:ext cx="4623371" cy="4572000"/>
          </a:xfrm>
        </p:spPr>
      </p:pic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979257" y="5943600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13.11  Process priority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59395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7174" y="1219200"/>
            <a:ext cx="4129653" cy="4572000"/>
          </a:xfrm>
        </p:spPr>
      </p:pic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1562100" y="5955268"/>
            <a:ext cx="6019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13.12  Turning off affinity to the first two cores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61443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0432" y="1295400"/>
            <a:ext cx="7423136" cy="4572000"/>
          </a:xfrm>
        </p:spPr>
      </p:pic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2888749" y="5943600"/>
            <a:ext cx="3366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13.14  Process Explorer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Windows Vista/7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>
                <a:solidFill>
                  <a:srgbClr val="C00000"/>
                </a:solidFill>
              </a:rPr>
              <a:t>Services</a:t>
            </a:r>
            <a:r>
              <a:rPr lang="en-US" dirty="0"/>
              <a:t> tab in the Task Manager to work with services directly—they can be stopped or started, and you can go to the associated process.</a:t>
            </a:r>
          </a:p>
          <a:p>
            <a:r>
              <a:rPr lang="en-US" dirty="0"/>
              <a:t>The best way to work with services is to use the Services Control Panel applet.</a:t>
            </a:r>
          </a:p>
          <a:p>
            <a:pPr lvl="1"/>
            <a:r>
              <a:rPr lang="en-US" dirty="0"/>
              <a:t>Services don</a:t>
            </a:r>
            <a:r>
              <a:rPr lang="en-US" altLang="ja-JP" dirty="0"/>
              <a:t>’t have their own window, so you use the Services applet to start, stop, and configure them.</a:t>
            </a:r>
          </a:p>
          <a:p>
            <a:pPr lvl="1"/>
            <a:r>
              <a:rPr lang="en-US" altLang="ja-JP" dirty="0"/>
              <a:t>You can see if a service is running by reading the Status column.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56751" y="5955268"/>
            <a:ext cx="4630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Figure 13.15  Services tab in Task Manager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5310" y="1295400"/>
            <a:ext cx="441338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64515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9279" y="1317008"/>
            <a:ext cx="6545442" cy="4572000"/>
          </a:xfrm>
        </p:spPr>
      </p:pic>
      <p:sp>
        <p:nvSpPr>
          <p:cNvPr id="64516" name="Rectangle 6"/>
          <p:cNvSpPr>
            <a:spLocks noChangeArrowheads="1"/>
          </p:cNvSpPr>
          <p:nvPr/>
        </p:nvSpPr>
        <p:spPr bwMode="auto">
          <a:xfrm>
            <a:off x="2978411" y="6009860"/>
            <a:ext cx="31871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13.16  Services applet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65539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0523" y="1295400"/>
            <a:ext cx="4082955" cy="4572000"/>
          </a:xfrm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266302" y="5921298"/>
            <a:ext cx="46113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fr-FR" dirty="0"/>
              <a:t>Figure 13.17  Service Properties dialog box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Performance</a:t>
            </a:r>
          </a:p>
          <a:p>
            <a:pPr lvl="1"/>
            <a:r>
              <a:rPr lang="en-US" dirty="0">
                <a:cs typeface="MS Gothic" pitchFamily="49" charset="-128"/>
              </a:rPr>
              <a:t>Task Manager allows one to assess how hard RAM and the CPU are working at any given moment and why.</a:t>
            </a:r>
          </a:p>
          <a:p>
            <a:pPr lvl="1"/>
            <a:r>
              <a:rPr lang="en-US" dirty="0">
                <a:cs typeface="MS Gothic" pitchFamily="49" charset="-128"/>
              </a:rPr>
              <a:t>Click 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Performance</a:t>
            </a:r>
            <a:r>
              <a:rPr lang="en-US" dirty="0">
                <a:cs typeface="MS Gothic" pitchFamily="49" charset="-128"/>
              </a:rPr>
              <a:t> tab to reveal a handy screen with the most commonly used information: </a:t>
            </a:r>
          </a:p>
          <a:p>
            <a:pPr lvl="2"/>
            <a:r>
              <a:rPr lang="en-US" dirty="0">
                <a:cs typeface="MS Gothic" pitchFamily="49" charset="-128"/>
              </a:rPr>
              <a:t>CPU usage, available physical memory, size of the disk cache, commit charge (memory for programs), and kernel memory (memory used by Windows).</a:t>
            </a:r>
          </a:p>
          <a:p>
            <a:pPr lvl="1"/>
            <a:r>
              <a:rPr lang="en-US" dirty="0">
                <a:cs typeface="MS Gothic" pitchFamily="49" charset="-128"/>
              </a:rPr>
              <a:t>Task Manager also tells you what program is using CPU and RAM resources.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68611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75700" y="1307068"/>
            <a:ext cx="4592601" cy="4572000"/>
          </a:xfrm>
        </p:spPr>
      </p:pic>
      <p:sp>
        <p:nvSpPr>
          <p:cNvPr id="68612" name="Rectangle 6"/>
          <p:cNvSpPr>
            <a:spLocks noChangeArrowheads="1"/>
          </p:cNvSpPr>
          <p:nvPr/>
        </p:nvSpPr>
        <p:spPr bwMode="auto">
          <a:xfrm>
            <a:off x="2159396" y="5955268"/>
            <a:ext cx="48252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13.18  Task Manager Performance tab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the Registry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Registry Editor </a:t>
            </a:r>
            <a:r>
              <a:rPr lang="en-US" dirty="0">
                <a:solidFill>
                  <a:schemeClr val="tx1"/>
                </a:solidFill>
              </a:rPr>
              <a:t>gives direct access to the Registry</a:t>
            </a:r>
          </a:p>
          <a:p>
            <a:r>
              <a:rPr lang="en-US" dirty="0"/>
              <a:t>Enter </a:t>
            </a:r>
            <a:r>
              <a:rPr lang="en-US" dirty="0">
                <a:solidFill>
                  <a:srgbClr val="C00000"/>
                </a:solidFill>
              </a:rPr>
              <a:t>regedit</a:t>
            </a:r>
            <a:r>
              <a:rPr lang="en-US" dirty="0"/>
              <a:t> at a command prompt</a:t>
            </a:r>
          </a:p>
          <a:p>
            <a:pPr lvl="1"/>
            <a:r>
              <a:rPr lang="en-US" dirty="0"/>
              <a:t>Or in the Start | Search bar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pic>
        <p:nvPicPr>
          <p:cNvPr id="6963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85119" y="1840468"/>
            <a:ext cx="5973763" cy="3032125"/>
          </a:xfrm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3177290" y="5193268"/>
            <a:ext cx="27894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13.19  CPU usage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Task Manager in Windows Vista/7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Networking and users </a:t>
            </a:r>
          </a:p>
          <a:p>
            <a:pPr lvl="1"/>
            <a:r>
              <a:rPr lang="en-US" dirty="0">
                <a:cs typeface="MS Gothic" pitchFamily="49" charset="-128"/>
              </a:rPr>
              <a:t>Remaining tabs in Task Manager enable you to see:</a:t>
            </a:r>
          </a:p>
          <a:p>
            <a:pPr lvl="2"/>
            <a:r>
              <a:rPr lang="en-US" dirty="0">
                <a:cs typeface="MS Gothic" pitchFamily="49" charset="-128"/>
              </a:rPr>
              <a:t>Network use at a glance </a:t>
            </a:r>
          </a:p>
          <a:p>
            <a:pPr lvl="2"/>
            <a:r>
              <a:rPr lang="en-US" dirty="0">
                <a:cs typeface="MS Gothic" pitchFamily="49" charset="-128"/>
              </a:rPr>
              <a:t>Which users</a:t>
            </a:r>
            <a:r>
              <a:rPr lang="en-US" altLang="ja-JP" dirty="0">
                <a:cs typeface="MS Gothic" pitchFamily="49" charset="-128"/>
              </a:rPr>
              <a:t>’ accounts are currently logged on to the local machine</a:t>
            </a:r>
          </a:p>
          <a:p>
            <a:pPr lvl="1"/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Networking</a:t>
            </a:r>
            <a:r>
              <a:rPr lang="en-US" dirty="0">
                <a:cs typeface="MS Gothic" pitchFamily="49" charset="-128"/>
              </a:rPr>
              <a:t> tab shows network traffic activity and can help troubleshoot network performance problems.</a:t>
            </a:r>
          </a:p>
          <a:p>
            <a:pPr lvl="1"/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Users</a:t>
            </a:r>
            <a:r>
              <a:rPr lang="en-US" dirty="0">
                <a:solidFill>
                  <a:srgbClr val="800000"/>
                </a:solidFill>
                <a:cs typeface="MS Gothic" pitchFamily="49" charset="-128"/>
              </a:rPr>
              <a:t> </a:t>
            </a:r>
            <a:r>
              <a:rPr lang="en-US" dirty="0">
                <a:cs typeface="MS Gothic" pitchFamily="49" charset="-128"/>
              </a:rPr>
              <a:t>tab enables you to log off other users if you have the proper permissions.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Significantly updated</a:t>
            </a:r>
          </a:p>
          <a:p>
            <a:r>
              <a:rPr lang="en-US" dirty="0"/>
              <a:t>New Fewer Details view with a simple interface for seeing and terminating running programs.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5678269"/>
            <a:ext cx="3570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13.20  Fewer details view </a:t>
            </a:r>
            <a:br>
              <a:rPr lang="en-US" dirty="0"/>
            </a:br>
            <a:r>
              <a:rPr lang="en-US" dirty="0"/>
              <a:t>in Windows 8 Task Manager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2" y="2842653"/>
            <a:ext cx="3124198" cy="354290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Processes</a:t>
            </a:r>
          </a:p>
          <a:p>
            <a:pPr lvl="1"/>
            <a:r>
              <a:rPr lang="en-US" dirty="0"/>
              <a:t>In detailed mode, Processes is broken into three sections: Apps, Background processes, and Windows processes.</a:t>
            </a:r>
          </a:p>
          <a:p>
            <a:pPr lvl="1"/>
            <a:r>
              <a:rPr lang="en-US" dirty="0"/>
              <a:t>By default, the Processes tab lists a process description, its status, and its resource use, including CPU, Memory, Disk I/O, and Network I/O.</a:t>
            </a:r>
          </a:p>
          <a:p>
            <a:pPr lvl="1"/>
            <a:r>
              <a:rPr lang="en-US" dirty="0"/>
              <a:t>Most advanced options have moved to the context menu of the Details tab.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7645" y="5963228"/>
            <a:ext cx="7468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Figure 13.22  Processes tab context menu in Windows 8 Task Manager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182" y="1295400"/>
            <a:ext cx="4987637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  <a:p>
            <a:pPr lvl="1"/>
            <a:r>
              <a:rPr lang="en-US" dirty="0"/>
              <a:t>Networking and Disk I/O have been added to the Performance tab.</a:t>
            </a:r>
          </a:p>
          <a:p>
            <a:pPr lvl="1"/>
            <a:r>
              <a:rPr lang="en-US" dirty="0"/>
              <a:t>This provides one simple place to view all major performance metrics.</a:t>
            </a:r>
          </a:p>
          <a:p>
            <a:r>
              <a:rPr lang="en-US" dirty="0"/>
              <a:t>App history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App history </a:t>
            </a:r>
            <a:r>
              <a:rPr lang="en-US" dirty="0"/>
              <a:t>tab collects recent statistics on CPU time and network usage.</a:t>
            </a:r>
          </a:p>
          <a:p>
            <a:pPr lvl="1"/>
            <a:r>
              <a:rPr lang="en-US" dirty="0"/>
              <a:t>These statistics help identify resource-hungry programs.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9522" y="5736608"/>
            <a:ext cx="6489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13.23  Performance tab in Windows 8 Task Manager showing a very active Disk 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7935" y="1290881"/>
            <a:ext cx="4788131" cy="438912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Startup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Startup</a:t>
            </a:r>
            <a:r>
              <a:rPr lang="en-US" dirty="0"/>
              <a:t> tab enables you to identify and disable rogue startup programs.</a:t>
            </a:r>
          </a:p>
          <a:p>
            <a:r>
              <a:rPr lang="en-US" dirty="0"/>
              <a:t>Users</a:t>
            </a:r>
          </a:p>
          <a:p>
            <a:pPr lvl="1"/>
            <a:r>
              <a:rPr lang="en-US" dirty="0"/>
              <a:t>The Users tab shows programs running under a user’s account and clearly indicates resource use.</a:t>
            </a:r>
          </a:p>
          <a:p>
            <a:r>
              <a:rPr lang="en-US" dirty="0"/>
              <a:t>Details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C00000"/>
                </a:solidFill>
              </a:rPr>
              <a:t>Details</a:t>
            </a:r>
            <a:r>
              <a:rPr lang="en-US" dirty="0"/>
              <a:t> tab inherits most of the functionality removed from the old Processes tab.</a:t>
            </a:r>
          </a:p>
          <a:p>
            <a:r>
              <a:rPr lang="en-US" dirty="0"/>
              <a:t>Services</a:t>
            </a:r>
          </a:p>
          <a:p>
            <a:pPr lvl="1"/>
            <a:r>
              <a:rPr lang="en-US" dirty="0"/>
              <a:t>The Services tab is virtually unchanged.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/>
              <a:t>Task Manager in </a:t>
            </a:r>
            <a:br>
              <a:rPr lang="en-US" dirty="0"/>
            </a:br>
            <a:r>
              <a:rPr lang="en-US" dirty="0"/>
              <a:t>Windows 8/8.1/10 (</a:t>
            </a:r>
            <a:r>
              <a:rPr lang="en-US" i="1" dirty="0"/>
              <a:t>continued</a:t>
            </a:r>
            <a:r>
              <a:rPr lang="en-US" dirty="0"/>
              <a:t>)</a:t>
            </a:r>
            <a:endParaRPr lang="en-US" i="1" dirty="0">
              <a:cs typeface="MS Gothic" pitchFamily="49" charset="-128"/>
            </a:endParaRP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The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tasklist</a:t>
            </a:r>
            <a:r>
              <a:rPr lang="en-US" dirty="0">
                <a:cs typeface="MS Gothic" pitchFamily="49" charset="-128"/>
              </a:rPr>
              <a:t> and </a:t>
            </a:r>
            <a:r>
              <a:rPr lang="en-US" dirty="0">
                <a:solidFill>
                  <a:srgbClr val="C00000"/>
                </a:solidFill>
                <a:cs typeface="MS Gothic" pitchFamily="49" charset="-128"/>
              </a:rPr>
              <a:t>taskkill</a:t>
            </a:r>
            <a:r>
              <a:rPr lang="en-US" dirty="0">
                <a:cs typeface="MS Gothic" pitchFamily="49" charset="-128"/>
              </a:rPr>
              <a:t> commands</a:t>
            </a:r>
          </a:p>
          <a:p>
            <a:pPr lvl="1"/>
            <a:r>
              <a:rPr lang="en-US" dirty="0">
                <a:cs typeface="MS Gothic" pitchFamily="49" charset="-128"/>
              </a:rPr>
              <a:t>These commands enable you to work with tasks from the command-line.</a:t>
            </a:r>
          </a:p>
          <a:p>
            <a:pPr lvl="1"/>
            <a:r>
              <a:rPr lang="en-US" dirty="0">
                <a:cs typeface="MS Gothic" pitchFamily="49" charset="-128"/>
              </a:rPr>
              <a:t>The tasklist command enables you to view running processes on a local or remote system.</a:t>
            </a:r>
          </a:p>
          <a:p>
            <a:pPr lvl="1"/>
            <a:r>
              <a:rPr lang="en-US" dirty="0">
                <a:cs typeface="MS Gothic" pitchFamily="49" charset="-128"/>
              </a:rPr>
              <a:t>You can kill a process using the taskkill command, using either the name or the PID.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Reliability and Performance Monitor </a:t>
            </a:r>
            <a:r>
              <a:rPr lang="en-US" dirty="0"/>
              <a:t>(Windows Vista) and </a:t>
            </a:r>
            <a:r>
              <a:rPr lang="en-US" dirty="0">
                <a:solidFill>
                  <a:srgbClr val="C00000"/>
                </a:solidFill>
              </a:rPr>
              <a:t>Performance Monitor </a:t>
            </a:r>
            <a:r>
              <a:rPr lang="en-US" dirty="0"/>
              <a:t>(Windows 7)</a:t>
            </a:r>
          </a:p>
          <a:p>
            <a:pPr lvl="1"/>
            <a:r>
              <a:rPr lang="en-US" dirty="0"/>
              <a:t>These tools track metrics regarding resource usage.</a:t>
            </a:r>
          </a:p>
          <a:p>
            <a:r>
              <a:rPr lang="en-US" dirty="0"/>
              <a:t>Objects and counters</a:t>
            </a:r>
          </a:p>
          <a:p>
            <a:pPr lvl="1"/>
            <a:r>
              <a:rPr lang="en-US" dirty="0"/>
              <a:t>An </a:t>
            </a:r>
            <a:r>
              <a:rPr lang="en-US" dirty="0">
                <a:solidFill>
                  <a:srgbClr val="C00000"/>
                </a:solidFill>
              </a:rPr>
              <a:t>object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is a system component that is given a set of characteristics and can be managed by the OS as a single entity.</a:t>
            </a:r>
          </a:p>
          <a:p>
            <a:pPr lvl="1"/>
            <a:r>
              <a:rPr lang="en-US" dirty="0"/>
              <a:t>A </a:t>
            </a:r>
            <a:r>
              <a:rPr lang="en-US" dirty="0">
                <a:solidFill>
                  <a:srgbClr val="C00000"/>
                </a:solidFill>
              </a:rPr>
              <a:t>counter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tracks specific information about an object.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Registry Components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Registry is organized in a tree structure similar to the folders in the PC.</a:t>
            </a:r>
          </a:p>
          <a:p>
            <a:r>
              <a:rPr lang="en-US" dirty="0"/>
              <a:t>Once you open the Registry Editor in Windows, you will see five main subgroups, or </a:t>
            </a:r>
            <a:r>
              <a:rPr lang="en-US" dirty="0">
                <a:solidFill>
                  <a:srgbClr val="C00000"/>
                </a:solidFill>
              </a:rPr>
              <a:t>root keys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HKEY_CLASSES_ROOT</a:t>
            </a:r>
          </a:p>
          <a:p>
            <a:pPr lvl="1"/>
            <a:r>
              <a:rPr lang="en-US" dirty="0"/>
              <a:t>HKEY_CURRENT_USER</a:t>
            </a:r>
          </a:p>
          <a:p>
            <a:pPr lvl="1"/>
            <a:r>
              <a:rPr lang="en-US" dirty="0"/>
              <a:t>HKEY_USERS</a:t>
            </a:r>
          </a:p>
          <a:p>
            <a:pPr lvl="1"/>
            <a:r>
              <a:rPr lang="en-US" dirty="0"/>
              <a:t>HKEY_LOCAL_MACHINE</a:t>
            </a:r>
          </a:p>
          <a:p>
            <a:pPr lvl="1"/>
            <a:r>
              <a:rPr lang="en-US" dirty="0"/>
              <a:t>HKEY_CURRENT_CONFIG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51751" y="5955268"/>
            <a:ext cx="5440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13.29  Resource Overview in Windows Vista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582" y="1295400"/>
            <a:ext cx="6018836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1464" y="5943600"/>
            <a:ext cx="6561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Figure 13.31  Initial Performance Monitor screen in Windows 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662" y="1295400"/>
            <a:ext cx="6318676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with the tools</a:t>
            </a:r>
          </a:p>
          <a:p>
            <a:pPr lvl="1"/>
            <a:r>
              <a:rPr lang="en-US" dirty="0"/>
              <a:t>Performance monitor gathers and displays real-time data on objects such as memory, physical disk, processor, and network.</a:t>
            </a:r>
          </a:p>
          <a:p>
            <a:pPr lvl="1"/>
            <a:r>
              <a:rPr lang="en-US" dirty="0"/>
              <a:t>To add counters, open the Add Counters dialog box.</a:t>
            </a:r>
          </a:p>
          <a:p>
            <a:pPr lvl="1"/>
            <a:r>
              <a:rPr lang="en-US" dirty="0"/>
              <a:t>Selecting a counter and pressing </a:t>
            </a:r>
            <a:r>
              <a:rPr lang="en-US" cap="small" dirty="0"/>
              <a:t>ctrl-h</a:t>
            </a:r>
            <a:r>
              <a:rPr lang="en-US" dirty="0"/>
              <a:t> makes that counter data stand out on the graph.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1148" y="5955268"/>
            <a:ext cx="412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Figure 13.33  Add Counters dialog box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5262" y="1295400"/>
            <a:ext cx="5353476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7800" y="5486400"/>
            <a:ext cx="6607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Figure 13.34  Pressing </a:t>
            </a:r>
            <a:r>
              <a:rPr lang="en-US" cap="small" dirty="0"/>
              <a:t>ctrl-h</a:t>
            </a:r>
            <a:r>
              <a:rPr lang="en-US" dirty="0"/>
              <a:t> makes one set of data stand out.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230" y="1676400"/>
            <a:ext cx="680754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Collector Sets are groupings of counters you can use to make reports.</a:t>
            </a:r>
          </a:p>
          <a:p>
            <a:pPr lvl="1"/>
            <a:r>
              <a:rPr lang="en-US" dirty="0"/>
              <a:t>You can make your own Data Collector Sets (User Defined) or use one of the predefined system sets.</a:t>
            </a:r>
          </a:p>
          <a:p>
            <a:pPr lvl="1"/>
            <a:r>
              <a:rPr lang="en-US" dirty="0"/>
              <a:t>Data Collector Sets enable you not only to choose counter objects to track but also to schedule when you want them to run.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Tools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90116" name="Rectangle 6"/>
          <p:cNvSpPr>
            <a:spLocks noChangeArrowheads="1"/>
          </p:cNvSpPr>
          <p:nvPr/>
        </p:nvSpPr>
        <p:spPr bwMode="auto">
          <a:xfrm>
            <a:off x="3042600" y="5955268"/>
            <a:ext cx="305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Figure 13.35  Sample report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5683" y="1295400"/>
            <a:ext cx="5532634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Services 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Component services </a:t>
            </a:r>
            <a:r>
              <a:rPr lang="en-US" dirty="0"/>
              <a:t>are tools to enable programmers to share data objects (an element of programs) between applications on a single computer.</a:t>
            </a:r>
          </a:p>
          <a:p>
            <a:r>
              <a:rPr lang="en-US" dirty="0"/>
              <a:t>Over time, this sharing was extended so that you could share objects between computers on a network.</a:t>
            </a:r>
          </a:p>
          <a:p>
            <a:r>
              <a:rPr lang="en-US" dirty="0"/>
              <a:t>In almost all cases, sharing objects doesn</a:t>
            </a:r>
            <a:r>
              <a:rPr lang="en-US" altLang="ja-JP" dirty="0"/>
              <a:t>’t require you to do anything more than install an application that uses these features.</a:t>
            </a:r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Component Services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 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Component Services is there for those very rare times when something</a:t>
            </a:r>
            <a:r>
              <a:rPr lang="en-US" altLang="ja-JP" dirty="0">
                <a:cs typeface="MS Gothic" pitchFamily="49" charset="-128"/>
              </a:rPr>
              <a:t>’s either wrong or a programmer needs you to make manual changes.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Component Services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 </a:t>
            </a:r>
          </a:p>
        </p:txBody>
      </p:sp>
      <p:pic>
        <p:nvPicPr>
          <p:cNvPr id="94211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19" r="-10219"/>
          <a:stretch>
            <a:fillRect/>
          </a:stretch>
        </p:blipFill>
        <p:spPr>
          <a:xfrm>
            <a:off x="1104900" y="1295400"/>
            <a:ext cx="6934200" cy="4495256"/>
          </a:xfrm>
        </p:spPr>
      </p:pic>
      <p:sp>
        <p:nvSpPr>
          <p:cNvPr id="94212" name="Rectangle 5"/>
          <p:cNvSpPr>
            <a:spLocks noChangeArrowheads="1"/>
          </p:cNvSpPr>
          <p:nvPr/>
        </p:nvSpPr>
        <p:spPr bwMode="auto">
          <a:xfrm>
            <a:off x="1866900" y="5879068"/>
            <a:ext cx="5410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13.36  Component Services in Windows 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Registry Components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408965" y="4888468"/>
            <a:ext cx="63260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13.1  Typical Registry root keys, subkeys, and values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531" y="2135108"/>
            <a:ext cx="6484938" cy="253492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 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Database Connectivity (ODBC) </a:t>
            </a:r>
          </a:p>
          <a:p>
            <a:pPr lvl="1"/>
            <a:r>
              <a:rPr lang="en-US" dirty="0"/>
              <a:t>Coding standard that enables programmers to write databases and the applications that use them</a:t>
            </a:r>
          </a:p>
          <a:p>
            <a:pPr lvl="2"/>
            <a:r>
              <a:rPr lang="en-US" dirty="0"/>
              <a:t>Can query ODBC to see how to locate and access a database without any concern about what application or operating system is used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Data Sources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 </a:t>
            </a: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Microsoft</a:t>
            </a:r>
            <a:r>
              <a:rPr lang="en-US" altLang="ja-JP" dirty="0">
                <a:cs typeface="MS Gothic" pitchFamily="49" charset="-128"/>
              </a:rPr>
              <a:t>’s tool to configure ODBC is called </a:t>
            </a:r>
            <a:r>
              <a:rPr lang="en-US" altLang="ja-JP" dirty="0">
                <a:solidFill>
                  <a:srgbClr val="C00000"/>
                </a:solidFill>
                <a:cs typeface="MS Gothic" pitchFamily="49" charset="-128"/>
              </a:rPr>
              <a:t>ODBC Data Source Administrator</a:t>
            </a:r>
            <a:r>
              <a:rPr lang="en-US" altLang="ja-JP" dirty="0">
                <a:cs typeface="MS Gothic" pitchFamily="49" charset="-128"/>
              </a:rPr>
              <a:t>.</a:t>
            </a:r>
          </a:p>
          <a:p>
            <a:pPr lvl="1"/>
            <a:r>
              <a:rPr lang="en-US" dirty="0">
                <a:cs typeface="MS Gothic" pitchFamily="49" charset="-128"/>
              </a:rPr>
              <a:t>Data Source Administrator enables you to create and manage entries called Data Source Names (DSNs) that point OBDC to a database.</a:t>
            </a:r>
          </a:p>
          <a:p>
            <a:pPr lvl="1"/>
            <a:r>
              <a:rPr lang="en-US" dirty="0">
                <a:cs typeface="MS Gothic" pitchFamily="49" charset="-128"/>
              </a:rPr>
              <a:t>DSNs are used by ODBC-aware applications to query ODBC to find their databases.</a:t>
            </a:r>
          </a:p>
          <a:p>
            <a:pPr lvl="1"/>
            <a:r>
              <a:rPr lang="en-US" dirty="0">
                <a:cs typeface="MS Gothic" pitchFamily="49" charset="-128"/>
              </a:rPr>
              <a:t>You will rarely use Data Source Administrator unless you</a:t>
            </a:r>
            <a:r>
              <a:rPr lang="en-US" altLang="ja-JP" dirty="0">
                <a:cs typeface="MS Gothic" pitchFamily="49" charset="-128"/>
              </a:rPr>
              <a:t>’re making your own shared databases.</a:t>
            </a:r>
            <a:endParaRPr lang="en-US" dirty="0">
              <a:cs typeface="MS Gothic" pitchFamily="49" charset="-128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Data Sources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 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181100" y="5889702"/>
            <a:ext cx="678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Figure 13.37  ODBC Data Source Administrator in Windows 8.1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2980" y="1295400"/>
            <a:ext cx="631804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Registry Components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Root keys are composed of subkeys.</a:t>
            </a:r>
          </a:p>
          <a:p>
            <a:pPr lvl="1"/>
            <a:r>
              <a:rPr lang="en-US" dirty="0">
                <a:cs typeface="MS Gothic" pitchFamily="49" charset="-128"/>
              </a:rPr>
              <a:t>A subkey also can have other subkeys, or values.</a:t>
            </a:r>
          </a:p>
          <a:p>
            <a:pPr lvl="1"/>
            <a:r>
              <a:rPr lang="en-US" dirty="0">
                <a:cs typeface="MS Gothic" pitchFamily="49" charset="-128"/>
              </a:rPr>
              <a:t>The Registry Editor shows only keys—root keys and subkeys—on the left and values on the right.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Registry Components (</a:t>
            </a:r>
            <a:r>
              <a:rPr lang="en-US" i="1" dirty="0">
                <a:cs typeface="MS Gothic" pitchFamily="49" charset="-128"/>
              </a:rPr>
              <a:t>continued</a:t>
            </a:r>
            <a:r>
              <a:rPr lang="en-US" dirty="0">
                <a:cs typeface="MS Gothic" pitchFamily="49" charset="-128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HKEY_CLASSES_ROOT </a:t>
            </a:r>
          </a:p>
          <a:p>
            <a:pPr lvl="1"/>
            <a:r>
              <a:rPr lang="en-US" dirty="0">
                <a:cs typeface="MS Gothic" pitchFamily="49" charset="-128"/>
              </a:rPr>
              <a:t>Defines the standard class objects used by Windows (i.e., file types and associations)</a:t>
            </a:r>
          </a:p>
          <a:p>
            <a:r>
              <a:rPr lang="en-US" dirty="0">
                <a:cs typeface="MS Gothic" pitchFamily="49" charset="-128"/>
              </a:rPr>
              <a:t>HKEY_CURRENT_USER and HKEY_USERS</a:t>
            </a:r>
          </a:p>
          <a:p>
            <a:pPr lvl="1"/>
            <a:r>
              <a:rPr lang="en-US" dirty="0">
                <a:cs typeface="MS Gothic" pitchFamily="49" charset="-128"/>
              </a:rPr>
              <a:t>Stores all of the personalized information for all users on a PC</a:t>
            </a:r>
          </a:p>
          <a:p>
            <a:r>
              <a:rPr lang="en-US" dirty="0"/>
              <a:t>HKEY_LOCAL_MACHINE</a:t>
            </a:r>
          </a:p>
          <a:p>
            <a:pPr lvl="1"/>
            <a:r>
              <a:rPr lang="en-US" dirty="0"/>
              <a:t>System’s non-user-specific configurations</a:t>
            </a:r>
          </a:p>
          <a:p>
            <a:r>
              <a:rPr lang="en-US" dirty="0"/>
              <a:t>HKEY_CURRENT_CONFIG</a:t>
            </a:r>
          </a:p>
          <a:p>
            <a:pPr lvl="1"/>
            <a:r>
              <a:rPr lang="en-US" dirty="0"/>
              <a:t>Options currently being used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/>
          <a:p>
            <a:r>
              <a:rPr lang="en-US" dirty="0">
                <a:cs typeface="MS Gothic" pitchFamily="49" charset="-128"/>
              </a:rPr>
              <a:t>Talkin</a:t>
            </a:r>
            <a:r>
              <a:rPr lang="en-US" altLang="ja-JP" dirty="0">
                <a:cs typeface="MS Gothic" pitchFamily="49" charset="-128"/>
              </a:rPr>
              <a:t>’ Registry</a:t>
            </a:r>
            <a:endParaRPr lang="en-US" dirty="0">
              <a:cs typeface="MS Gothic" pitchFamily="49" charset="-12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MS Gothic" pitchFamily="49" charset="-128"/>
              </a:rPr>
              <a:t>Registry nomenclature uses a path type of syntax.  </a:t>
            </a:r>
          </a:p>
          <a:p>
            <a:pPr lvl="1"/>
            <a:r>
              <a:rPr lang="en-US" dirty="0">
                <a:cs typeface="MS Gothic" pitchFamily="49" charset="-128"/>
              </a:rPr>
              <a:t>For example:  HKLM\SOFTWARE\Blizzard Technologies\World of Warcraft</a:t>
            </a:r>
          </a:p>
          <a:p>
            <a:r>
              <a:rPr lang="en-US" dirty="0">
                <a:cs typeface="MS Gothic" pitchFamily="49" charset="-128"/>
              </a:rPr>
              <a:t>This nomenclature describes the location of a specific registry value.</a:t>
            </a:r>
          </a:p>
          <a:p>
            <a:r>
              <a:rPr lang="en-US" dirty="0">
                <a:cs typeface="MS Gothic" pitchFamily="49" charset="-128"/>
              </a:rPr>
              <a:t>Keys and subkeys can have more than one value.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MeyersCombo</Template>
  <TotalTime>23678</TotalTime>
  <Words>2571</Words>
  <Application>Microsoft Office PowerPoint</Application>
  <PresentationFormat>On-screen Show (4:3)</PresentationFormat>
  <Paragraphs>275</Paragraphs>
  <Slides>62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1_Default Design</vt:lpstr>
      <vt:lpstr>Windows Under the Hood</vt:lpstr>
      <vt:lpstr>Overview</vt:lpstr>
      <vt:lpstr>Registry</vt:lpstr>
      <vt:lpstr>Accessing the Registry</vt:lpstr>
      <vt:lpstr>Registry Components</vt:lpstr>
      <vt:lpstr>Registry Components (continued)</vt:lpstr>
      <vt:lpstr>Registry Components (continued)</vt:lpstr>
      <vt:lpstr>Registry Components (continued)</vt:lpstr>
      <vt:lpstr>Talkin’ Registry</vt:lpstr>
      <vt:lpstr>Talkin’ Registry (continued)</vt:lpstr>
      <vt:lpstr>Talkin’ Registry (continued)</vt:lpstr>
      <vt:lpstr>Manual Registry Edits</vt:lpstr>
      <vt:lpstr>Manual Registry Edits (continued)</vt:lpstr>
      <vt:lpstr>Manual Registry Edits (continued)</vt:lpstr>
      <vt:lpstr>Command-Line Registry Editing Tools</vt:lpstr>
      <vt:lpstr>The Boot Process</vt:lpstr>
      <vt:lpstr>The Boot Process (continued)</vt:lpstr>
      <vt:lpstr>The Boot Process (continued)</vt:lpstr>
      <vt:lpstr>Processes, Services, and Threads</vt:lpstr>
      <vt:lpstr>Processes, Services, and Threads (continued)</vt:lpstr>
      <vt:lpstr>Task Manager</vt:lpstr>
      <vt:lpstr>Task Manager in Windows Vista/7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Windows Vista/7 (continued)</vt:lpstr>
      <vt:lpstr>Task Manager in  Windows 8/8.1/10</vt:lpstr>
      <vt:lpstr>Task Manager in  Windows 8/8.1/10 (continued)</vt:lpstr>
      <vt:lpstr>Task Manager in  Windows 8/8.1/10 (continued)</vt:lpstr>
      <vt:lpstr>Task Manager in  Windows 8/8.1/10 (continued)</vt:lpstr>
      <vt:lpstr>Task Manager in  Windows 8/8.1/10 (continued)</vt:lpstr>
      <vt:lpstr>Task Manager in  Windows 8/8.1/10 (continued)</vt:lpstr>
      <vt:lpstr>Task Manager in  Windows 8/8.1/10 (continued)</vt:lpstr>
      <vt:lpstr>Performance Tools</vt:lpstr>
      <vt:lpstr>Performance Tools (continued)</vt:lpstr>
      <vt:lpstr>Performance Tools (continued)</vt:lpstr>
      <vt:lpstr>Performance Tools (continued)</vt:lpstr>
      <vt:lpstr>Performance Tools (continued)</vt:lpstr>
      <vt:lpstr>Performance Tools (continued)</vt:lpstr>
      <vt:lpstr>Performance Tools (continued)</vt:lpstr>
      <vt:lpstr>Performance Tools (continued)</vt:lpstr>
      <vt:lpstr>Component Services </vt:lpstr>
      <vt:lpstr>Component Services (continued) </vt:lpstr>
      <vt:lpstr>Component Services (continued) </vt:lpstr>
      <vt:lpstr>Data Sources </vt:lpstr>
      <vt:lpstr>Data Sources (continued) </vt:lpstr>
      <vt:lpstr>Data Sources (continued)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A+ Instructor Manual Ch 3</dc:title>
  <dc:creator>Darril Gibson</dc:creator>
  <cp:lastModifiedBy>Pineda, Angelo</cp:lastModifiedBy>
  <cp:revision>323</cp:revision>
  <dcterms:created xsi:type="dcterms:W3CDTF">2016-02-16T22:36:14Z</dcterms:created>
  <dcterms:modified xsi:type="dcterms:W3CDTF">2016-06-20T14:30:15Z</dcterms:modified>
</cp:coreProperties>
</file>