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83"/>
  </p:notesMasterIdLst>
  <p:handoutMasterIdLst>
    <p:handoutMasterId r:id="rId84"/>
  </p:handoutMasterIdLst>
  <p:sldIdLst>
    <p:sldId id="256" r:id="rId2"/>
    <p:sldId id="369" r:id="rId3"/>
    <p:sldId id="433" r:id="rId4"/>
    <p:sldId id="373" r:id="rId5"/>
    <p:sldId id="434" r:id="rId6"/>
    <p:sldId id="374" r:id="rId7"/>
    <p:sldId id="435" r:id="rId8"/>
    <p:sldId id="382" r:id="rId9"/>
    <p:sldId id="436" r:id="rId10"/>
    <p:sldId id="383" r:id="rId11"/>
    <p:sldId id="384" r:id="rId12"/>
    <p:sldId id="385" r:id="rId13"/>
    <p:sldId id="390" r:id="rId14"/>
    <p:sldId id="391" r:id="rId15"/>
    <p:sldId id="392" r:id="rId16"/>
    <p:sldId id="393" r:id="rId17"/>
    <p:sldId id="394" r:id="rId18"/>
    <p:sldId id="396" r:id="rId19"/>
    <p:sldId id="437" r:id="rId20"/>
    <p:sldId id="473" r:id="rId21"/>
    <p:sldId id="397" r:id="rId22"/>
    <p:sldId id="398" r:id="rId23"/>
    <p:sldId id="399" r:id="rId24"/>
    <p:sldId id="400" r:id="rId25"/>
    <p:sldId id="404" r:id="rId26"/>
    <p:sldId id="405" r:id="rId27"/>
    <p:sldId id="406" r:id="rId28"/>
    <p:sldId id="407" r:id="rId29"/>
    <p:sldId id="408" r:id="rId30"/>
    <p:sldId id="412" r:id="rId31"/>
    <p:sldId id="410" r:id="rId32"/>
    <p:sldId id="413" r:id="rId33"/>
    <p:sldId id="415" r:id="rId34"/>
    <p:sldId id="417" r:id="rId35"/>
    <p:sldId id="418" r:id="rId36"/>
    <p:sldId id="419" r:id="rId37"/>
    <p:sldId id="259" r:id="rId38"/>
    <p:sldId id="438" r:id="rId39"/>
    <p:sldId id="439" r:id="rId40"/>
    <p:sldId id="440" r:id="rId41"/>
    <p:sldId id="441" r:id="rId42"/>
    <p:sldId id="271" r:id="rId43"/>
    <p:sldId id="442" r:id="rId44"/>
    <p:sldId id="444" r:id="rId45"/>
    <p:sldId id="445" r:id="rId46"/>
    <p:sldId id="446" r:id="rId47"/>
    <p:sldId id="447" r:id="rId48"/>
    <p:sldId id="448" r:id="rId49"/>
    <p:sldId id="449" r:id="rId50"/>
    <p:sldId id="450" r:id="rId51"/>
    <p:sldId id="453" r:id="rId52"/>
    <p:sldId id="451" r:id="rId53"/>
    <p:sldId id="452" r:id="rId54"/>
    <p:sldId id="454" r:id="rId55"/>
    <p:sldId id="455" r:id="rId56"/>
    <p:sldId id="457" r:id="rId57"/>
    <p:sldId id="456" r:id="rId58"/>
    <p:sldId id="458" r:id="rId59"/>
    <p:sldId id="459" r:id="rId60"/>
    <p:sldId id="460" r:id="rId61"/>
    <p:sldId id="462" r:id="rId62"/>
    <p:sldId id="461" r:id="rId63"/>
    <p:sldId id="463" r:id="rId64"/>
    <p:sldId id="341" r:id="rId65"/>
    <p:sldId id="342" r:id="rId66"/>
    <p:sldId id="343" r:id="rId67"/>
    <p:sldId id="464" r:id="rId68"/>
    <p:sldId id="345" r:id="rId69"/>
    <p:sldId id="465" r:id="rId70"/>
    <p:sldId id="466" r:id="rId71"/>
    <p:sldId id="467" r:id="rId72"/>
    <p:sldId id="468" r:id="rId73"/>
    <p:sldId id="469" r:id="rId74"/>
    <p:sldId id="470" r:id="rId75"/>
    <p:sldId id="353" r:id="rId76"/>
    <p:sldId id="363" r:id="rId77"/>
    <p:sldId id="365" r:id="rId78"/>
    <p:sldId id="366" r:id="rId79"/>
    <p:sldId id="367" r:id="rId80"/>
    <p:sldId id="471" r:id="rId81"/>
    <p:sldId id="472" r:id="rId82"/>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A420"/>
    <a:srgbClr val="006600"/>
    <a:srgbClr val="008000"/>
    <a:srgbClr val="800000"/>
    <a:srgbClr val="A50021"/>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3" autoAdjust="0"/>
    <p:restoredTop sz="87829" autoAdjust="0"/>
  </p:normalViewPr>
  <p:slideViewPr>
    <p:cSldViewPr>
      <p:cViewPr varScale="1">
        <p:scale>
          <a:sx n="64" d="100"/>
          <a:sy n="64" d="100"/>
        </p:scale>
        <p:origin x="-1566" y="-108"/>
      </p:cViewPr>
      <p:guideLst>
        <p:guide orient="horz" pos="2160"/>
        <p:guide pos="2880"/>
      </p:guideLst>
    </p:cSldViewPr>
  </p:slideViewPr>
  <p:outlineViewPr>
    <p:cViewPr varScale="1">
      <p:scale>
        <a:sx n="25" d="100"/>
        <a:sy n="25" d="100"/>
      </p:scale>
      <p:origin x="0" y="25662"/>
    </p:cViewPr>
  </p:outlineViewPr>
  <p:notesTextViewPr>
    <p:cViewPr>
      <p:scale>
        <a:sx n="100" d="100"/>
        <a:sy n="100" d="100"/>
      </p:scale>
      <p:origin x="0" y="0"/>
    </p:cViewPr>
  </p:notesTextViewPr>
  <p:sorterViewPr>
    <p:cViewPr>
      <p:scale>
        <a:sx n="100" d="100"/>
        <a:sy n="100" d="100"/>
      </p:scale>
      <p:origin x="0" y="2550"/>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CA0A586-6EA0-4DA4-8A79-EAD7E5CC3B26}" type="slidenum">
              <a:rPr lang="en-GB" altLang="en-US">
                <a:solidFill>
                  <a:srgbClr val="000000"/>
                </a:solidFill>
              </a:rPr>
              <a:pPr eaLnBrk="1" hangingPunct="1">
                <a:buFont typeface="Arial" charset="0"/>
                <a:buNone/>
              </a:pPr>
              <a:t>1</a:t>
            </a:fld>
            <a:endParaRPr lang="en-GB" altLang="en-US" dirty="0">
              <a:solidFill>
                <a:srgbClr val="000000"/>
              </a:solidFill>
            </a:endParaRPr>
          </a:p>
        </p:txBody>
      </p:sp>
      <p:sp>
        <p:nvSpPr>
          <p:cNvPr id="296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97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xfrm>
            <a:off x="1141413" y="685800"/>
            <a:ext cx="4568825" cy="3427413"/>
          </a:xfrm>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12493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A949BA4A-C5EB-4915-A76E-1169EE07B964}" type="slidenum">
              <a:rPr lang="en-GB" altLang="en-US">
                <a:solidFill>
                  <a:srgbClr val="000000"/>
                </a:solidFill>
              </a:rPr>
              <a:pPr eaLnBrk="1" hangingPunct="1"/>
              <a:t>42</a:t>
            </a:fld>
            <a:endParaRPr lang="en-GB" altLang="en-US" dirty="0">
              <a:solidFill>
                <a:srgbClr val="000000"/>
              </a:solidFill>
            </a:endParaRPr>
          </a:p>
        </p:txBody>
      </p:sp>
    </p:spTree>
    <p:extLst>
      <p:ext uri="{BB962C8B-B14F-4D97-AF65-F5344CB8AC3E}">
        <p14:creationId xmlns:p14="http://schemas.microsoft.com/office/powerpoint/2010/main" val="3272809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sz="1200" b="0" i="0" u="none" strike="noStrike" kern="1200" baseline="0" dirty="0">
                <a:solidFill>
                  <a:srgbClr val="000000"/>
                </a:solidFill>
                <a:latin typeface="Times New Roman" pitchFamily="18" charset="0"/>
                <a:ea typeface="MS PGothic" pitchFamily="34" charset="-128"/>
                <a:cs typeface="ＭＳ Ｐゴシック" charset="0"/>
              </a:rPr>
              <a:t>You can upgrade from Windows 7 to Windows 8.1, but you can only keep personal files, not applications.</a:t>
            </a:r>
          </a:p>
          <a:p>
            <a:pPr marL="228600" indent="-228600">
              <a:buFont typeface="+mj-lt"/>
              <a:buAutoNum type="arabicPeriod"/>
            </a:pPr>
            <a:r>
              <a:rPr lang="en-US" sz="1200" b="0" i="0" u="none" strike="noStrike" kern="1200" baseline="0" dirty="0">
                <a:solidFill>
                  <a:srgbClr val="000000"/>
                </a:solidFill>
                <a:latin typeface="Times New Roman" pitchFamily="18" charset="0"/>
                <a:ea typeface="MS PGothic" pitchFamily="34" charset="-128"/>
                <a:cs typeface="ＭＳ Ｐゴシック" charset="0"/>
              </a:rPr>
              <a:t>You can upgrade to Windows 8.1 with one of two methods: through the Windows Store or via upgrade Installing through the Windows Store locks you into the previous edition.</a:t>
            </a:r>
          </a:p>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45</a:t>
            </a:fld>
            <a:endParaRPr lang="en-GB" dirty="0"/>
          </a:p>
        </p:txBody>
      </p:sp>
    </p:spTree>
    <p:extLst>
      <p:ext uri="{BB962C8B-B14F-4D97-AF65-F5344CB8AC3E}">
        <p14:creationId xmlns:p14="http://schemas.microsoft.com/office/powerpoint/2010/main" val="2813724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64</a:t>
            </a:fld>
            <a:endParaRPr lang="en-GB" dirty="0"/>
          </a:p>
        </p:txBody>
      </p:sp>
    </p:spTree>
    <p:extLst>
      <p:ext uri="{BB962C8B-B14F-4D97-AF65-F5344CB8AC3E}">
        <p14:creationId xmlns:p14="http://schemas.microsoft.com/office/powerpoint/2010/main" val="3879748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You learned about driver rollback way back in Chapter 7, “Motherboards,” so check your memory now. How do you roll back a driver? When should you roll back a driver? 	</a:t>
            </a:r>
          </a:p>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72</a:t>
            </a:fld>
            <a:endParaRPr lang="en-GB" dirty="0"/>
          </a:p>
        </p:txBody>
      </p:sp>
    </p:spTree>
    <p:extLst>
      <p:ext uri="{BB962C8B-B14F-4D97-AF65-F5344CB8AC3E}">
        <p14:creationId xmlns:p14="http://schemas.microsoft.com/office/powerpoint/2010/main" val="2740148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Migrating moves data off drives to new drives, allowing you to recycle the old drive.</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74</a:t>
            </a:fld>
            <a:endParaRPr lang="en-GB" dirty="0"/>
          </a:p>
        </p:txBody>
      </p:sp>
    </p:spTree>
    <p:extLst>
      <p:ext uri="{BB962C8B-B14F-4D97-AF65-F5344CB8AC3E}">
        <p14:creationId xmlns:p14="http://schemas.microsoft.com/office/powerpoint/2010/main" val="616806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75</a:t>
            </a:fld>
            <a:endParaRPr lang="en-GB" dirty="0"/>
          </a:p>
        </p:txBody>
      </p:sp>
    </p:spTree>
    <p:extLst>
      <p:ext uri="{BB962C8B-B14F-4D97-AF65-F5344CB8AC3E}">
        <p14:creationId xmlns:p14="http://schemas.microsoft.com/office/powerpoint/2010/main" val="531980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xfrm>
            <a:off x="1141413" y="685800"/>
            <a:ext cx="4568825" cy="3427413"/>
          </a:xfrm>
          <a:ln/>
        </p:spPr>
      </p:sp>
      <p:sp>
        <p:nvSpPr>
          <p:cNvPr id="151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15155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panose="020B0604020202020204" pitchFamily="34" charset="0"/>
                <a:ea typeface="MS Gothic" pitchFamily="49" charset="-128"/>
              </a:defRPr>
            </a:lvl9pPr>
          </a:lstStyle>
          <a:p>
            <a:pPr eaLnBrk="1" hangingPunct="1"/>
            <a:fld id="{F79C084A-EB48-4474-9DFF-D8F6B6C3F1DE}" type="slidenum">
              <a:rPr lang="en-GB" altLang="en-US">
                <a:solidFill>
                  <a:srgbClr val="000000"/>
                </a:solidFill>
              </a:rPr>
              <a:pPr eaLnBrk="1" hangingPunct="1"/>
              <a:t>76</a:t>
            </a:fld>
            <a:endParaRPr lang="en-GB" altLang="en-US" dirty="0">
              <a:solidFill>
                <a:srgbClr val="000000"/>
              </a:solidFill>
            </a:endParaRPr>
          </a:p>
        </p:txBody>
      </p:sp>
    </p:spTree>
    <p:extLst>
      <p:ext uri="{BB962C8B-B14F-4D97-AF65-F5344CB8AC3E}">
        <p14:creationId xmlns:p14="http://schemas.microsoft.com/office/powerpoint/2010/main" val="3205895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Microsoft produces many editions of Windows 10 to accommodate the diversity of uses and devices. Editions include Home, Mobile, Pro, Enterprise, Education, and more.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81</a:t>
            </a:fld>
            <a:endParaRPr lang="en-GB" dirty="0"/>
          </a:p>
        </p:txBody>
      </p:sp>
    </p:spTree>
    <p:extLst>
      <p:ext uri="{BB962C8B-B14F-4D97-AF65-F5344CB8AC3E}">
        <p14:creationId xmlns:p14="http://schemas.microsoft.com/office/powerpoint/2010/main" val="1509170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065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767D745F-B4C5-4A8D-AD77-CA7461E632E0}" type="slidenum">
              <a:rPr lang="en-GB" altLang="en-US">
                <a:solidFill>
                  <a:srgbClr val="000000"/>
                </a:solidFill>
              </a:rPr>
              <a:pPr eaLnBrk="1" hangingPunct="1"/>
              <a:t>2</a:t>
            </a:fld>
            <a:endParaRPr lang="en-GB" altLang="en-US" dirty="0">
              <a:solidFill>
                <a:srgbClr val="000000"/>
              </a:solidFill>
            </a:endParaRPr>
          </a:p>
        </p:txBody>
      </p:sp>
      <p:sp>
        <p:nvSpPr>
          <p:cNvPr id="7065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ABE15358-8A7A-4661-BFB0-B1ED68B8599A}" type="slidenum">
              <a:rPr lang="en-GB" altLang="en-US" sz="1200">
                <a:solidFill>
                  <a:srgbClr val="000000"/>
                </a:solidFill>
              </a:rPr>
              <a:pPr algn="r" eaLnBrk="1" hangingPunct="1">
                <a:lnSpc>
                  <a:spcPct val="100000"/>
                </a:lnSpc>
              </a:pPr>
              <a:t>2</a:t>
            </a:fld>
            <a:endParaRPr lang="en-GB" altLang="en-US" sz="1200" dirty="0">
              <a:solidFill>
                <a:srgbClr val="000000"/>
              </a:solidFill>
            </a:endParaRPr>
          </a:p>
        </p:txBody>
      </p:sp>
      <p:sp>
        <p:nvSpPr>
          <p:cNvPr id="70660"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70661" name="Text Box 3"/>
          <p:cNvSpPr>
            <a:spLocks noGrp="1" noChangeArrowheads="1"/>
          </p:cNvSpPr>
          <p:nvPr>
            <p:ph type="body"/>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772102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US" altLang="en-US" dirty="0"/>
              <a:t>Building your first PC is both fun and scary. This is the first time you bring together everything you know about hardware. You’ll make mistakes, and some brand-new piece of equipment you buy won’t work the first time. You’ll mount the CPU wrong and the system won’t boot. That huge tower case with 23 fans will make too much noise and you’ll hate it. But for all these mistakes, don’t lose track of the fact that you’re building your own PC.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a:t>
            </a:fld>
            <a:endParaRPr lang="en-GB" dirty="0"/>
          </a:p>
        </p:txBody>
      </p:sp>
    </p:spTree>
    <p:extLst>
      <p:ext uri="{BB962C8B-B14F-4D97-AF65-F5344CB8AC3E}">
        <p14:creationId xmlns:p14="http://schemas.microsoft.com/office/powerpoint/2010/main" val="1613511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sz="1200" b="0" i="0" u="none" strike="noStrike" kern="1200" baseline="0" dirty="0">
                <a:solidFill>
                  <a:srgbClr val="000000"/>
                </a:solidFill>
                <a:latin typeface="Times New Roman" pitchFamily="18" charset="0"/>
                <a:ea typeface="MS PGothic" pitchFamily="34" charset="-128"/>
                <a:cs typeface="ＭＳ Ｐゴシック" charset="0"/>
              </a:rPr>
              <a:t>Windows Vista can get by with an 800-MHz processor.</a:t>
            </a:r>
          </a:p>
          <a:p>
            <a:pPr marL="228600" indent="-228600">
              <a:buFont typeface="+mj-lt"/>
              <a:buAutoNum type="arabicPeriod"/>
            </a:pPr>
            <a:r>
              <a:rPr lang="en-US" sz="1200" b="0" i="0" u="none" strike="noStrike" kern="1200" baseline="0" dirty="0">
                <a:solidFill>
                  <a:srgbClr val="000000"/>
                </a:solidFill>
                <a:latin typeface="Times New Roman" pitchFamily="18" charset="0"/>
                <a:ea typeface="MS PGothic" pitchFamily="34" charset="-128"/>
                <a:cs typeface="ＭＳ Ｐゴシック" charset="0"/>
              </a:rPr>
              <a:t>Windows Vista requires a minimum 512 MB of RAM for Vista Home Basic. </a:t>
            </a:r>
          </a:p>
          <a:p>
            <a:pPr marL="228600" indent="-228600">
              <a:buFont typeface="+mj-lt"/>
              <a:buAutoNum type="arabicPeriod"/>
            </a:pPr>
            <a:r>
              <a:rPr lang="en-US" sz="1200" b="0" i="0" u="none" strike="noStrike" kern="1200" baseline="0" dirty="0">
                <a:solidFill>
                  <a:srgbClr val="000000"/>
                </a:solidFill>
                <a:latin typeface="Times New Roman" pitchFamily="18" charset="0"/>
                <a:ea typeface="MS PGothic" pitchFamily="34" charset="-128"/>
                <a:cs typeface="ＭＳ Ｐゴシック" charset="0"/>
              </a:rPr>
              <a:t>Windows Vista requires 15 GB of available hard drive space for all editions.</a:t>
            </a:r>
          </a:p>
          <a:p>
            <a:pPr marL="228600" indent="-228600">
              <a:buFont typeface="+mj-lt"/>
              <a:buAutoNum type="arabicPeriod"/>
            </a:pPr>
            <a:endParaRPr lang="en-US" sz="1200" b="1" i="0" u="none" strike="noStrike" kern="1200" baseline="0" dirty="0">
              <a:solidFill>
                <a:srgbClr val="000000"/>
              </a:solidFill>
              <a:latin typeface="Times New Roman" pitchFamily="18" charset="0"/>
              <a:ea typeface="MS PGothic" pitchFamily="34" charset="-128"/>
              <a:cs typeface="ＭＳ Ｐゴシック" charset="0"/>
            </a:endParaRPr>
          </a:p>
          <a:p>
            <a:r>
              <a:rPr lang="en-US" sz="1200" b="1" i="0" u="none" strike="noStrike" kern="1200" baseline="0" dirty="0">
                <a:solidFill>
                  <a:srgbClr val="000000"/>
                </a:solidFill>
                <a:latin typeface="Times New Roman" pitchFamily="18" charset="0"/>
                <a:ea typeface="MS PGothic" pitchFamily="34" charset="-128"/>
                <a:cs typeface="ＭＳ Ｐゴシック" charset="0"/>
              </a:rPr>
              <a:t>Exam Tip: </a:t>
            </a:r>
            <a:r>
              <a:rPr lang="en-US" sz="1200" b="0" i="0" u="none" strike="noStrike" kern="1200" baseline="0" dirty="0">
                <a:solidFill>
                  <a:srgbClr val="000000"/>
                </a:solidFill>
                <a:latin typeface="Times New Roman" pitchFamily="18" charset="0"/>
                <a:ea typeface="MS PGothic" pitchFamily="34" charset="-128"/>
                <a:cs typeface="ＭＳ Ｐゴシック" charset="0"/>
              </a:rPr>
              <a:t>A standard thick client should meet or exceed the recommended hardware specifications for Windows and offer typical desktop applications, such as office productivity and network applications (like a Web browser and an e-mail client).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7</a:t>
            </a:fld>
            <a:endParaRPr lang="en-GB" dirty="0"/>
          </a:p>
        </p:txBody>
      </p:sp>
    </p:spTree>
    <p:extLst>
      <p:ext uri="{BB962C8B-B14F-4D97-AF65-F5344CB8AC3E}">
        <p14:creationId xmlns:p14="http://schemas.microsoft.com/office/powerpoint/2010/main" val="224340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rgbClr val="000000"/>
              </a:solidFill>
              <a:latin typeface="Times New Roman" pitchFamily="18" charset="0"/>
              <a:ea typeface="MS PGothic" pitchFamily="34" charset="-128"/>
              <a:cs typeface="ＭＳ Ｐゴシック" charset="0"/>
            </a:endParaRPr>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9</a:t>
            </a:fld>
            <a:endParaRPr lang="en-GB" dirty="0"/>
          </a:p>
        </p:txBody>
      </p:sp>
    </p:spTree>
    <p:extLst>
      <p:ext uri="{BB962C8B-B14F-4D97-AF65-F5344CB8AC3E}">
        <p14:creationId xmlns:p14="http://schemas.microsoft.com/office/powerpoint/2010/main" val="4222243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Microsoft dropped support for both DVD playback and Windows Media Center in Windows 10. If you want to use a Windows 10 machine for a home theater system, you’ll need to use Kodi or Plex. </a:t>
            </a:r>
            <a:endParaRPr lang="en-US" altLang="en-US" dirty="0"/>
          </a:p>
        </p:txBody>
      </p:sp>
      <p:sp>
        <p:nvSpPr>
          <p:cNvPr id="7373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0E7E38AB-1959-4E85-A3D3-A1F609B7DABB}" type="slidenum">
              <a:rPr lang="en-GB" altLang="en-US">
                <a:solidFill>
                  <a:srgbClr val="000000"/>
                </a:solidFill>
              </a:rPr>
              <a:pPr eaLnBrk="1" hangingPunct="1"/>
              <a:t>33</a:t>
            </a:fld>
            <a:endParaRPr lang="en-GB" altLang="en-US" dirty="0">
              <a:solidFill>
                <a:srgbClr val="000000"/>
              </a:solidFill>
            </a:endParaRPr>
          </a:p>
        </p:txBody>
      </p:sp>
    </p:spTree>
    <p:extLst>
      <p:ext uri="{BB962C8B-B14F-4D97-AF65-F5344CB8AC3E}">
        <p14:creationId xmlns:p14="http://schemas.microsoft.com/office/powerpoint/2010/main" val="69051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xfrm>
            <a:off x="1141413" y="685800"/>
            <a:ext cx="4568825" cy="3427413"/>
          </a:xfrm>
          <a:ln/>
        </p:spPr>
      </p:sp>
      <p:sp>
        <p:nvSpPr>
          <p:cNvPr id="1187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sz="1200" b="1" i="0" u="none" strike="noStrike" kern="1200" baseline="0" dirty="0">
                <a:solidFill>
                  <a:srgbClr val="000000"/>
                </a:solidFill>
                <a:latin typeface="Times New Roman" pitchFamily="18" charset="0"/>
                <a:ea typeface="MS PGothic" pitchFamily="34" charset="-128"/>
                <a:cs typeface="ＭＳ Ｐゴシック" charset="0"/>
              </a:rPr>
              <a:t>Exam Tip: </a:t>
            </a:r>
            <a:r>
              <a:rPr lang="en-US" sz="1200" b="0" i="0" u="none" strike="noStrike" kern="1200" baseline="0" dirty="0">
                <a:solidFill>
                  <a:srgbClr val="000000"/>
                </a:solidFill>
                <a:latin typeface="Times New Roman" pitchFamily="18" charset="0"/>
                <a:ea typeface="MS PGothic" pitchFamily="34" charset="-128"/>
                <a:cs typeface="ＭＳ Ｐゴシック" charset="0"/>
              </a:rPr>
              <a:t>The CompTIA A+ 220–902 exam objectives offer “internal hard drive (partition)” as a viable boot method for installing Windows. My best guess is that they mean the hidden recovery partition. </a:t>
            </a:r>
            <a:endParaRPr lang="en-US" altLang="en-US" dirty="0"/>
          </a:p>
        </p:txBody>
      </p:sp>
    </p:spTree>
    <p:extLst>
      <p:ext uri="{BB962C8B-B14F-4D97-AF65-F5344CB8AC3E}">
        <p14:creationId xmlns:p14="http://schemas.microsoft.com/office/powerpoint/2010/main" val="2516889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The CompTIA A+ 902 objectives mention </a:t>
            </a:r>
            <a:r>
              <a:rPr lang="en-US" sz="1200" b="0" i="1" u="none" strike="noStrike" kern="1200" baseline="0" dirty="0">
                <a:solidFill>
                  <a:srgbClr val="000000"/>
                </a:solidFill>
                <a:latin typeface="Times New Roman" pitchFamily="18" charset="0"/>
                <a:ea typeface="MS PGothic" pitchFamily="34" charset="-128"/>
                <a:cs typeface="ＭＳ Ｐゴシック" charset="0"/>
              </a:rPr>
              <a:t>refresh/ restore </a:t>
            </a:r>
            <a:r>
              <a:rPr lang="en-US" sz="1200" b="0" i="0" u="none" strike="noStrike" kern="1200" baseline="0" dirty="0">
                <a:solidFill>
                  <a:srgbClr val="000000"/>
                </a:solidFill>
                <a:latin typeface="Times New Roman" pitchFamily="18" charset="0"/>
                <a:ea typeface="MS PGothic" pitchFamily="34" charset="-128"/>
                <a:cs typeface="ＭＳ Ｐゴシック" charset="0"/>
              </a:rPr>
              <a:t>as an appropriate method of installing Windows, and in some scenarios this is true. Both refresh and restore install some or all of an operating system as an attempt to fix an OS that’s not functioning properly. We’ll cover System Restore in detail in Chapter 15 and tackle Refresh your PC when we hit troubleshooting in Chapter 17.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39</a:t>
            </a:fld>
            <a:endParaRPr lang="en-GB" dirty="0"/>
          </a:p>
        </p:txBody>
      </p:sp>
    </p:spTree>
    <p:extLst>
      <p:ext uri="{BB962C8B-B14F-4D97-AF65-F5344CB8AC3E}">
        <p14:creationId xmlns:p14="http://schemas.microsoft.com/office/powerpoint/2010/main" val="1395135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rgbClr val="000000"/>
                </a:solidFill>
                <a:latin typeface="Times New Roman" pitchFamily="18" charset="0"/>
                <a:ea typeface="MS PGothic" pitchFamily="34" charset="-128"/>
                <a:cs typeface="ＭＳ Ｐゴシック" charset="0"/>
              </a:rPr>
              <a:t>Exam Tip: </a:t>
            </a:r>
            <a:r>
              <a:rPr lang="en-US" sz="1200" b="0" i="0" u="none" strike="noStrike" kern="1200" baseline="0" dirty="0">
                <a:solidFill>
                  <a:srgbClr val="000000"/>
                </a:solidFill>
                <a:latin typeface="Times New Roman" pitchFamily="18" charset="0"/>
                <a:ea typeface="MS PGothic" pitchFamily="34" charset="-128"/>
                <a:cs typeface="ＭＳ Ｐゴシック" charset="0"/>
              </a:rPr>
              <a:t>Microsoft often uses the term </a:t>
            </a:r>
            <a:r>
              <a:rPr lang="en-US" sz="1200" b="0" i="1" u="none" strike="noStrike" kern="1200" baseline="0" dirty="0">
                <a:solidFill>
                  <a:srgbClr val="000000"/>
                </a:solidFill>
                <a:latin typeface="Times New Roman" pitchFamily="18" charset="0"/>
                <a:ea typeface="MS PGothic" pitchFamily="34" charset="-128"/>
                <a:cs typeface="ＭＳ Ｐゴシック" charset="0"/>
              </a:rPr>
              <a:t>in-place upgrade </a:t>
            </a:r>
            <a:r>
              <a:rPr lang="en-US" sz="1200" b="0" i="0" u="none" strike="noStrike" kern="1200" baseline="0" dirty="0">
                <a:solidFill>
                  <a:srgbClr val="000000"/>
                </a:solidFill>
                <a:latin typeface="Times New Roman" pitchFamily="18" charset="0"/>
                <a:ea typeface="MS PGothic" pitchFamily="34" charset="-128"/>
                <a:cs typeface="ＭＳ Ｐゴシック" charset="0"/>
              </a:rPr>
              <a:t>to define an upgrade installation, so you might see it on the CompTIA A+ 902 exam. On the other hand, Microsoft documentation also uses the term for a completely different process, called a </a:t>
            </a:r>
            <a:r>
              <a:rPr lang="en-US" sz="1200" b="0" i="1" u="none" strike="noStrike" kern="1200" baseline="0" dirty="0">
                <a:solidFill>
                  <a:srgbClr val="000000"/>
                </a:solidFill>
                <a:latin typeface="Times New Roman" pitchFamily="18" charset="0"/>
                <a:ea typeface="MS PGothic" pitchFamily="34" charset="-128"/>
                <a:cs typeface="ＭＳ Ｐゴシック" charset="0"/>
              </a:rPr>
              <a:t>repair installation</a:t>
            </a:r>
            <a:r>
              <a:rPr lang="en-US" sz="1200" b="0" i="0" u="none" strike="noStrike" kern="1200" baseline="0" dirty="0">
                <a:solidFill>
                  <a:srgbClr val="000000"/>
                </a:solidFill>
                <a:latin typeface="Times New Roman" pitchFamily="18" charset="0"/>
                <a:ea typeface="MS PGothic" pitchFamily="34" charset="-128"/>
                <a:cs typeface="ＭＳ Ｐゴシック" charset="0"/>
              </a:rPr>
              <a:t>, so read whatever questions you get on the exam carefully for context. For repair installations, see Chapter 17. </a:t>
            </a:r>
          </a:p>
          <a:p>
            <a:endParaRPr lang="en-US" sz="1200" b="0" i="0" u="none" strike="noStrike" kern="1200" baseline="0" dirty="0">
              <a:solidFill>
                <a:srgbClr val="000000"/>
              </a:solidFill>
              <a:latin typeface="Times New Roman" pitchFamily="18" charset="0"/>
              <a:ea typeface="MS PGothic" pitchFamily="34" charset="-128"/>
              <a:cs typeface="ＭＳ Ｐゴシック" charset="0"/>
            </a:endParaRPr>
          </a:p>
          <a:p>
            <a:r>
              <a:rPr lang="en-US" sz="1200" b="0" i="0" u="none" strike="noStrike" kern="1200" baseline="0" dirty="0">
                <a:solidFill>
                  <a:srgbClr val="000000"/>
                </a:solidFill>
                <a:latin typeface="Times New Roman" pitchFamily="18" charset="0"/>
                <a:ea typeface="MS PGothic" pitchFamily="34" charset="-128"/>
                <a:cs typeface="ＭＳ Ｐゴシック" charset="0"/>
              </a:rPr>
              <a:t>Before starting an OS upgrade, make sure you have shut down all other open applications!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40</a:t>
            </a:fld>
            <a:endParaRPr lang="en-GB" dirty="0"/>
          </a:p>
        </p:txBody>
      </p:sp>
    </p:spTree>
    <p:extLst>
      <p:ext uri="{BB962C8B-B14F-4D97-AF65-F5344CB8AC3E}">
        <p14:creationId xmlns:p14="http://schemas.microsoft.com/office/powerpoint/2010/main" val="2944305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altLang="en-US" dirty="0"/>
              <a:t>Building a PC</a:t>
            </a:r>
            <a:endParaRPr lang="en-US" dirty="0"/>
          </a:p>
        </p:txBody>
      </p:sp>
      <p:sp>
        <p:nvSpPr>
          <p:cNvPr id="6" name="Subtitle 5"/>
          <p:cNvSpPr>
            <a:spLocks noGrp="1"/>
          </p:cNvSpPr>
          <p:nvPr>
            <p:ph type="subTitle" idx="1"/>
          </p:nvPr>
        </p:nvSpPr>
        <p:spPr/>
        <p:txBody>
          <a:bodyPr/>
          <a:lstStyle/>
          <a:p>
            <a:r>
              <a:rPr lang="en-GB" altLang="en-US" dirty="0"/>
              <a:t>Chapter 12</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2423633" y="3209120"/>
            <a:ext cx="4296734"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Virtualization Workstations</a:t>
            </a:r>
          </a:p>
        </p:txBody>
      </p:sp>
      <p:sp>
        <p:nvSpPr>
          <p:cNvPr id="17411" name="Content Placeholder 2"/>
          <p:cNvSpPr>
            <a:spLocks noGrp="1"/>
          </p:cNvSpPr>
          <p:nvPr>
            <p:ph idx="1"/>
          </p:nvPr>
        </p:nvSpPr>
        <p:spPr/>
        <p:txBody>
          <a:bodyPr/>
          <a:lstStyle/>
          <a:p>
            <a:r>
              <a:rPr lang="en-US" altLang="en-US" dirty="0">
                <a:solidFill>
                  <a:srgbClr val="C00000"/>
                </a:solidFill>
              </a:rPr>
              <a:t>Virtualization</a:t>
            </a:r>
            <a:r>
              <a:rPr lang="en-US" altLang="en-US" dirty="0"/>
              <a:t> is a powerful technology that enables you to run more than one operating system at the same time on a single computer.</a:t>
            </a:r>
          </a:p>
          <a:p>
            <a:r>
              <a:rPr lang="en-US" altLang="en-US" dirty="0"/>
              <a:t>Virtualized servers can help consolidate multiple machines into one box, saving floor space, electricity, etc.</a:t>
            </a:r>
          </a:p>
          <a:p>
            <a:r>
              <a:rPr lang="en-US" altLang="en-US" dirty="0"/>
              <a:t>With workstations, virtualization is most often used to run a second OS within the OS installed on the computer’s hard drive.</a:t>
            </a:r>
          </a:p>
        </p:txBody>
      </p:sp>
    </p:spTree>
    <p:extLst>
      <p:ext uri="{BB962C8B-B14F-4D97-AF65-F5344CB8AC3E}">
        <p14:creationId xmlns:p14="http://schemas.microsoft.com/office/powerpoint/2010/main" val="23916014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Virtualization Workstations (</a:t>
            </a:r>
            <a:r>
              <a:rPr lang="en-US" altLang="en-US" i="1" dirty="0"/>
              <a:t>continued</a:t>
            </a:r>
            <a:r>
              <a:rPr lang="en-US" altLang="en-US" dirty="0"/>
              <a:t>)</a:t>
            </a:r>
          </a:p>
        </p:txBody>
      </p:sp>
      <p:sp>
        <p:nvSpPr>
          <p:cNvPr id="18435" name="Content Placeholder 2"/>
          <p:cNvSpPr>
            <a:spLocks noGrp="1"/>
          </p:cNvSpPr>
          <p:nvPr>
            <p:ph idx="1"/>
          </p:nvPr>
        </p:nvSpPr>
        <p:spPr/>
        <p:txBody>
          <a:bodyPr/>
          <a:lstStyle/>
          <a:p>
            <a:r>
              <a:rPr lang="en-US" altLang="en-US" dirty="0"/>
              <a:t>For good performance on a virtualization workstation, install LOTS of RAM.</a:t>
            </a:r>
          </a:p>
          <a:p>
            <a:pPr lvl="1"/>
            <a:r>
              <a:rPr lang="en-US" altLang="en-US" dirty="0"/>
              <a:t>RAM is the most important thing in virtualization.</a:t>
            </a:r>
          </a:p>
          <a:p>
            <a:pPr lvl="1"/>
            <a:r>
              <a:rPr lang="en-US" altLang="en-US" dirty="0"/>
              <a:t>A powerful 64-bit CPU with many cores helps virtual machines run smoothly.</a:t>
            </a:r>
          </a:p>
        </p:txBody>
      </p:sp>
    </p:spTree>
    <p:extLst>
      <p:ext uri="{BB962C8B-B14F-4D97-AF65-F5344CB8AC3E}">
        <p14:creationId xmlns:p14="http://schemas.microsoft.com/office/powerpoint/2010/main" val="3204782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Media Workstations</a:t>
            </a:r>
          </a:p>
        </p:txBody>
      </p:sp>
      <p:sp>
        <p:nvSpPr>
          <p:cNvPr id="19459" name="Content Placeholder 2"/>
          <p:cNvSpPr>
            <a:spLocks noGrp="1"/>
          </p:cNvSpPr>
          <p:nvPr>
            <p:ph idx="1"/>
          </p:nvPr>
        </p:nvSpPr>
        <p:spPr/>
        <p:txBody>
          <a:bodyPr/>
          <a:lstStyle/>
          <a:p>
            <a:r>
              <a:rPr lang="en-US" altLang="en-US" dirty="0">
                <a:solidFill>
                  <a:srgbClr val="C00000"/>
                </a:solidFill>
              </a:rPr>
              <a:t>Graphics workstations</a:t>
            </a:r>
          </a:p>
          <a:p>
            <a:pPr lvl="1"/>
            <a:r>
              <a:rPr lang="en-US" altLang="en-US" dirty="0"/>
              <a:t>Professional photographers and graphic designers need to have the clearest view possible of their images and image editing software.</a:t>
            </a:r>
          </a:p>
          <a:p>
            <a:pPr lvl="1"/>
            <a:r>
              <a:rPr lang="en-US" altLang="en-US" dirty="0"/>
              <a:t>The primary requirement for a graphics workstation is a large, high-quality monitor.</a:t>
            </a:r>
          </a:p>
          <a:p>
            <a:pPr lvl="2"/>
            <a:r>
              <a:rPr lang="en-US" altLang="en-US" dirty="0"/>
              <a:t>Many monitors require calibration to accurately display colors.</a:t>
            </a:r>
          </a:p>
          <a:p>
            <a:pPr lvl="1"/>
            <a:r>
              <a:rPr lang="en-US" altLang="en-US" dirty="0"/>
              <a:t>The workstation should have a fast, multicore CPU, and maximum RAM.</a:t>
            </a:r>
          </a:p>
        </p:txBody>
      </p:sp>
    </p:spTree>
    <p:extLst>
      <p:ext uri="{BB962C8B-B14F-4D97-AF65-F5344CB8AC3E}">
        <p14:creationId xmlns:p14="http://schemas.microsoft.com/office/powerpoint/2010/main" val="3059502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Audio Editing Workstations</a:t>
            </a:r>
            <a:endParaRPr lang="en-US" altLang="en-US" i="1" dirty="0"/>
          </a:p>
        </p:txBody>
      </p:sp>
      <p:sp>
        <p:nvSpPr>
          <p:cNvPr id="24579" name="Content Placeholder 2"/>
          <p:cNvSpPr>
            <a:spLocks noGrp="1"/>
          </p:cNvSpPr>
          <p:nvPr>
            <p:ph idx="1"/>
          </p:nvPr>
        </p:nvSpPr>
        <p:spPr/>
        <p:txBody>
          <a:bodyPr/>
          <a:lstStyle/>
          <a:p>
            <a:r>
              <a:rPr lang="en-US" altLang="en-US" dirty="0"/>
              <a:t>Requirements similar to those for graphics workstation</a:t>
            </a:r>
          </a:p>
          <a:p>
            <a:pPr lvl="1"/>
            <a:r>
              <a:rPr lang="en-US" altLang="en-US" dirty="0"/>
              <a:t>Fast, multicore CPU, lots of RAM, a large monitor, and a large, fast hard drive</a:t>
            </a:r>
          </a:p>
          <a:p>
            <a:r>
              <a:rPr lang="en-US" altLang="en-US" dirty="0">
                <a:solidFill>
                  <a:srgbClr val="C00000"/>
                </a:solidFill>
              </a:rPr>
              <a:t>Audio interface</a:t>
            </a:r>
          </a:p>
          <a:p>
            <a:pPr lvl="1"/>
            <a:r>
              <a:rPr lang="en-US" altLang="en-US" dirty="0"/>
              <a:t>Connects to PC with inputs for professional microphones and instruments</a:t>
            </a:r>
          </a:p>
          <a:p>
            <a:pPr lvl="1"/>
            <a:r>
              <a:rPr lang="en-US" altLang="en-US" dirty="0"/>
              <a:t>Usually connects to computer via USB or FireWire</a:t>
            </a:r>
          </a:p>
          <a:p>
            <a:pPr lvl="1"/>
            <a:r>
              <a:rPr lang="en-US" altLang="en-US" dirty="0"/>
              <a:t>With a more expensive interface, includes more inputs and produces higher-quality sound</a:t>
            </a:r>
          </a:p>
        </p:txBody>
      </p:sp>
    </p:spTree>
    <p:extLst>
      <p:ext uri="{BB962C8B-B14F-4D97-AF65-F5344CB8AC3E}">
        <p14:creationId xmlns:p14="http://schemas.microsoft.com/office/powerpoint/2010/main" val="107027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Audio Editing Workstations (</a:t>
            </a:r>
            <a:r>
              <a:rPr lang="en-US" altLang="en-US" i="1" dirty="0"/>
              <a:t>continued</a:t>
            </a:r>
            <a:r>
              <a:rPr lang="en-US" altLang="en-US" dirty="0"/>
              <a:t>)</a:t>
            </a:r>
            <a:endParaRPr lang="en-US" altLang="en-US" i="1" dirty="0"/>
          </a:p>
        </p:txBody>
      </p:sp>
      <p:pic>
        <p:nvPicPr>
          <p:cNvPr id="2560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828800" y="2514600"/>
            <a:ext cx="5624512" cy="1803400"/>
          </a:xfrm>
        </p:spPr>
      </p:pic>
      <p:sp>
        <p:nvSpPr>
          <p:cNvPr id="25603" name="TextBox 4"/>
          <p:cNvSpPr txBox="1">
            <a:spLocks noChangeArrowheads="1"/>
          </p:cNvSpPr>
          <p:nvPr/>
        </p:nvSpPr>
        <p:spPr bwMode="auto">
          <a:xfrm>
            <a:off x="1171037" y="4724400"/>
            <a:ext cx="680192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12.3  Audio interface device (photo courtesy of PreSonus)</a:t>
            </a:r>
          </a:p>
        </p:txBody>
      </p:sp>
    </p:spTree>
    <p:extLst>
      <p:ext uri="{BB962C8B-B14F-4D97-AF65-F5344CB8AC3E}">
        <p14:creationId xmlns:p14="http://schemas.microsoft.com/office/powerpoint/2010/main" val="980297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Audio Editing Workstations (</a:t>
            </a:r>
            <a:r>
              <a:rPr lang="en-US" altLang="en-US" i="1" dirty="0"/>
              <a:t>continued</a:t>
            </a:r>
            <a:r>
              <a:rPr lang="en-US" altLang="en-US" dirty="0"/>
              <a:t>)</a:t>
            </a:r>
          </a:p>
        </p:txBody>
      </p:sp>
      <p:sp>
        <p:nvSpPr>
          <p:cNvPr id="26627" name="Content Placeholder 2"/>
          <p:cNvSpPr>
            <a:spLocks noGrp="1"/>
          </p:cNvSpPr>
          <p:nvPr>
            <p:ph idx="1"/>
          </p:nvPr>
        </p:nvSpPr>
        <p:spPr/>
        <p:txBody>
          <a:bodyPr/>
          <a:lstStyle/>
          <a:p>
            <a:r>
              <a:rPr lang="en-US" altLang="en-US" dirty="0"/>
              <a:t>Control surfaces</a:t>
            </a:r>
          </a:p>
          <a:p>
            <a:pPr lvl="1"/>
            <a:r>
              <a:rPr lang="en-US" altLang="en-US" dirty="0"/>
              <a:t>These specialized input devices mimic the look and feel of older, analog mixing consoles.</a:t>
            </a:r>
          </a:p>
          <a:p>
            <a:pPr lvl="1"/>
            <a:r>
              <a:rPr lang="en-US" altLang="en-US" dirty="0"/>
              <a:t>Control surfaces feature a large number of programmable inputs.</a:t>
            </a:r>
          </a:p>
          <a:p>
            <a:pPr lvl="2"/>
            <a:r>
              <a:rPr lang="en-US" altLang="en-US" dirty="0"/>
              <a:t>Controlling the software is much faster and more accurate than with just a mouse and keyboard.</a:t>
            </a:r>
          </a:p>
          <a:p>
            <a:pPr lvl="1"/>
            <a:r>
              <a:rPr lang="en-US" altLang="en-US" dirty="0"/>
              <a:t>Some also contain an audio interface.</a:t>
            </a:r>
          </a:p>
        </p:txBody>
      </p:sp>
    </p:spTree>
    <p:extLst>
      <p:ext uri="{BB962C8B-B14F-4D97-AF65-F5344CB8AC3E}">
        <p14:creationId xmlns:p14="http://schemas.microsoft.com/office/powerpoint/2010/main" val="1084537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Video Editing Workstations</a:t>
            </a:r>
          </a:p>
        </p:txBody>
      </p:sp>
      <p:sp>
        <p:nvSpPr>
          <p:cNvPr id="27651" name="Content Placeholder 2"/>
          <p:cNvSpPr>
            <a:spLocks noGrp="1"/>
          </p:cNvSpPr>
          <p:nvPr>
            <p:ph idx="1"/>
          </p:nvPr>
        </p:nvSpPr>
        <p:spPr/>
        <p:txBody>
          <a:bodyPr/>
          <a:lstStyle/>
          <a:p>
            <a:r>
              <a:rPr lang="en-US" altLang="en-US" dirty="0"/>
              <a:t>Combine requirements of a graphics workstation and an audio workstation</a:t>
            </a:r>
          </a:p>
          <a:p>
            <a:r>
              <a:rPr lang="en-US" altLang="en-US" dirty="0"/>
              <a:t>Often use two or more color-calibrated monitors</a:t>
            </a:r>
          </a:p>
          <a:p>
            <a:pPr lvl="1"/>
            <a:r>
              <a:rPr lang="en-US" altLang="en-US" dirty="0"/>
              <a:t>View the video stream on one monitor and the video editor on another monitor.</a:t>
            </a:r>
          </a:p>
          <a:p>
            <a:r>
              <a:rPr lang="en-US" altLang="en-US" dirty="0"/>
              <a:t>Require a very powerful CPU paired with as much RAM as possible</a:t>
            </a:r>
          </a:p>
          <a:p>
            <a:pPr lvl="1"/>
            <a:r>
              <a:rPr lang="en-US" altLang="en-US" dirty="0"/>
              <a:t>Video editing is a far more intensive process than graphics or audio editing.</a:t>
            </a:r>
          </a:p>
        </p:txBody>
      </p:sp>
    </p:spTree>
    <p:extLst>
      <p:ext uri="{BB962C8B-B14F-4D97-AF65-F5344CB8AC3E}">
        <p14:creationId xmlns:p14="http://schemas.microsoft.com/office/powerpoint/2010/main" val="183999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t>Video Editing Workstations (</a:t>
            </a:r>
            <a:r>
              <a:rPr lang="en-US" altLang="en-US" i="1" dirty="0"/>
              <a:t>continued</a:t>
            </a:r>
            <a:r>
              <a:rPr lang="en-US" altLang="en-US" dirty="0"/>
              <a:t>) </a:t>
            </a:r>
          </a:p>
        </p:txBody>
      </p:sp>
      <p:sp>
        <p:nvSpPr>
          <p:cNvPr id="28675" name="Content Placeholder 2"/>
          <p:cNvSpPr>
            <a:spLocks noGrp="1"/>
          </p:cNvSpPr>
          <p:nvPr>
            <p:ph idx="1"/>
          </p:nvPr>
        </p:nvSpPr>
        <p:spPr/>
        <p:txBody>
          <a:bodyPr/>
          <a:lstStyle/>
          <a:p>
            <a:r>
              <a:rPr lang="en-US" altLang="en-US" dirty="0"/>
              <a:t>Also need high-speed, high-capacity hard drives</a:t>
            </a:r>
          </a:p>
          <a:p>
            <a:pPr lvl="1"/>
            <a:r>
              <a:rPr lang="en-US" altLang="en-US" dirty="0"/>
              <a:t>Video files can be very large.</a:t>
            </a:r>
          </a:p>
          <a:p>
            <a:r>
              <a:rPr lang="en-US" altLang="en-US" dirty="0"/>
              <a:t>Can benefit from a professional-level graphics card</a:t>
            </a:r>
          </a:p>
          <a:p>
            <a:r>
              <a:rPr lang="en-US" altLang="en-US" dirty="0"/>
              <a:t>Frequently have the same audio interfaces and control surfaces as an audio workstation</a:t>
            </a:r>
          </a:p>
          <a:p>
            <a:pPr lvl="1"/>
            <a:r>
              <a:rPr lang="en-US" altLang="en-US" dirty="0"/>
              <a:t>Also may have video interfaces that enable editors to connect to various cameras</a:t>
            </a:r>
          </a:p>
          <a:p>
            <a:r>
              <a:rPr lang="en-US" altLang="en-US" dirty="0"/>
              <a:t>Often used with custom keyboards</a:t>
            </a:r>
          </a:p>
        </p:txBody>
      </p:sp>
    </p:spTree>
    <p:extLst>
      <p:ext uri="{BB962C8B-B14F-4D97-AF65-F5344CB8AC3E}">
        <p14:creationId xmlns:p14="http://schemas.microsoft.com/office/powerpoint/2010/main" val="24873886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Specialized Consumer PCs</a:t>
            </a:r>
          </a:p>
        </p:txBody>
      </p:sp>
      <p:sp>
        <p:nvSpPr>
          <p:cNvPr id="30723" name="Content Placeholder 2"/>
          <p:cNvSpPr>
            <a:spLocks noGrp="1"/>
          </p:cNvSpPr>
          <p:nvPr>
            <p:ph idx="1"/>
          </p:nvPr>
        </p:nvSpPr>
        <p:spPr/>
        <p:txBody>
          <a:bodyPr/>
          <a:lstStyle/>
          <a:p>
            <a:r>
              <a:rPr lang="en-US" altLang="en-US" dirty="0"/>
              <a:t>Building a </a:t>
            </a:r>
            <a:r>
              <a:rPr lang="en-US" altLang="en-US" dirty="0">
                <a:solidFill>
                  <a:srgbClr val="C00000"/>
                </a:solidFill>
              </a:rPr>
              <a:t>home server PC</a:t>
            </a:r>
          </a:p>
          <a:p>
            <a:pPr lvl="1"/>
            <a:r>
              <a:rPr lang="en-US" altLang="en-US" dirty="0"/>
              <a:t>Provides three distinct functions: media streaming, file sharing, and print sharing</a:t>
            </a:r>
          </a:p>
          <a:p>
            <a:r>
              <a:rPr lang="en-US" altLang="en-US" dirty="0"/>
              <a:t>Software</a:t>
            </a:r>
          </a:p>
          <a:p>
            <a:pPr lvl="1"/>
            <a:r>
              <a:rPr lang="en-US" altLang="en-US" dirty="0"/>
              <a:t>Windows allows you to easily share folders, files, and printers.</a:t>
            </a:r>
          </a:p>
          <a:p>
            <a:pPr lvl="1"/>
            <a:r>
              <a:rPr lang="en-US" altLang="en-US" dirty="0"/>
              <a:t>Open the Devices and Printers applet in the Control Panel, right-click on an installed printer, choose Printer properties, and then check the Share this printer checkbox on the Sharing tab.</a:t>
            </a:r>
          </a:p>
        </p:txBody>
      </p:sp>
    </p:spTree>
    <p:extLst>
      <p:ext uri="{BB962C8B-B14F-4D97-AF65-F5344CB8AC3E}">
        <p14:creationId xmlns:p14="http://schemas.microsoft.com/office/powerpoint/2010/main" val="174269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Building a Home Server PC (</a:t>
            </a:r>
            <a:r>
              <a:rPr lang="en-US" altLang="en-US" i="1" dirty="0"/>
              <a:t>continued</a:t>
            </a:r>
            <a:r>
              <a:rPr lang="en-US" altLang="en-US" dirty="0"/>
              <a:t>)</a:t>
            </a:r>
          </a:p>
        </p:txBody>
      </p:sp>
      <p:sp>
        <p:nvSpPr>
          <p:cNvPr id="30723" name="Content Placeholder 2"/>
          <p:cNvSpPr>
            <a:spLocks noGrp="1"/>
          </p:cNvSpPr>
          <p:nvPr>
            <p:ph idx="1"/>
          </p:nvPr>
        </p:nvSpPr>
        <p:spPr/>
        <p:txBody>
          <a:bodyPr/>
          <a:lstStyle/>
          <a:p>
            <a:r>
              <a:rPr lang="en-US" altLang="en-US" dirty="0"/>
              <a:t>In Windows 7, you can stream media by selecting that option in the Control Panel.</a:t>
            </a:r>
          </a:p>
          <a:p>
            <a:r>
              <a:rPr lang="en-US" altLang="en-US" dirty="0"/>
              <a:t>Both Windows Media Player and iTunes have a feature to share media files on a local network.</a:t>
            </a:r>
          </a:p>
        </p:txBody>
      </p:sp>
    </p:spTree>
    <p:extLst>
      <p:ext uri="{BB962C8B-B14F-4D97-AF65-F5344CB8AC3E}">
        <p14:creationId xmlns:p14="http://schemas.microsoft.com/office/powerpoint/2010/main" val="15052102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
          <p:cNvSpPr txBox="1">
            <a:spLocks noChangeArrowheads="1"/>
          </p:cNvSpPr>
          <p:nvPr/>
        </p:nvSpPr>
        <p:spPr bwMode="auto">
          <a:xfrm>
            <a:off x="2057400" y="274638"/>
            <a:ext cx="64770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lnSpc>
                <a:spcPct val="100000"/>
              </a:lnSpc>
              <a:buClr>
                <a:srgbClr val="FFFFFF"/>
              </a:buClr>
              <a:buFont typeface="Verdana" panose="020B0604030504040204" pitchFamily="34" charset="0"/>
              <a:buNone/>
            </a:pPr>
            <a:endParaRPr lang="en-US" altLang="en-US" sz="3000" b="1" dirty="0">
              <a:solidFill>
                <a:srgbClr val="FFFFFF"/>
              </a:solidFill>
              <a:latin typeface="Verdana" panose="020B0604030504040204" pitchFamily="34" charset="0"/>
            </a:endParaRPr>
          </a:p>
        </p:txBody>
      </p:sp>
      <p:sp>
        <p:nvSpPr>
          <p:cNvPr id="3075" name="Text Box 2"/>
          <p:cNvSpPr txBox="1">
            <a:spLocks noChangeArrowheads="1"/>
          </p:cNvSpPr>
          <p:nvPr/>
        </p:nvSpPr>
        <p:spPr bwMode="auto">
          <a:xfrm>
            <a:off x="457200" y="1295400"/>
            <a:ext cx="82296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marL="341313" indent="-341313"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1pPr>
            <a:lvl2pPr marL="742950" indent="-28575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2pPr>
            <a:lvl3pPr marL="11430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3pPr>
            <a:lvl4pPr marL="16002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4pPr>
            <a:lvl5pPr marL="20574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9pPr>
          </a:lstStyle>
          <a:p>
            <a:pPr eaLnBrk="1" hangingPunct="1">
              <a:lnSpc>
                <a:spcPct val="100000"/>
              </a:lnSpc>
              <a:spcBef>
                <a:spcPts val="650"/>
              </a:spcBef>
              <a:buFont typeface="Verdana" panose="020B0604030504040204" pitchFamily="34" charset="0"/>
              <a:buChar char="•"/>
            </a:pPr>
            <a:endParaRPr lang="en-US" altLang="en-US" sz="2200" dirty="0">
              <a:solidFill>
                <a:srgbClr val="006600"/>
              </a:solidFill>
              <a:latin typeface="Verdana" panose="020B0604030504040204" pitchFamily="34" charset="0"/>
            </a:endParaRPr>
          </a:p>
        </p:txBody>
      </p:sp>
      <p:sp>
        <p:nvSpPr>
          <p:cNvPr id="3076" name="Title 3"/>
          <p:cNvSpPr>
            <a:spLocks noGrp="1"/>
          </p:cNvSpPr>
          <p:nvPr>
            <p:ph type="title"/>
          </p:nvPr>
        </p:nvSpPr>
        <p:spPr/>
        <p:txBody>
          <a:bodyPr/>
          <a:lstStyle/>
          <a:p>
            <a:r>
              <a:rPr lang="en-GB" altLang="en-US" dirty="0"/>
              <a:t>Overview</a:t>
            </a:r>
            <a:endParaRPr lang="en-US" altLang="en-US" dirty="0"/>
          </a:p>
        </p:txBody>
      </p:sp>
      <p:sp>
        <p:nvSpPr>
          <p:cNvPr id="3077" name="Text Placeholder 4"/>
          <p:cNvSpPr>
            <a:spLocks noGrp="1"/>
          </p:cNvSpPr>
          <p:nvPr>
            <p:ph idx="1"/>
          </p:nvPr>
        </p:nvSpPr>
        <p:spPr/>
        <p:txBody>
          <a:bodyPr/>
          <a:lstStyle/>
          <a:p>
            <a:r>
              <a:rPr lang="en-GB" altLang="en-US" dirty="0"/>
              <a:t>In this chapter, you will learn how to:</a:t>
            </a:r>
          </a:p>
          <a:p>
            <a:pPr lvl="1"/>
            <a:r>
              <a:rPr lang="en-US" altLang="en-US" dirty="0"/>
              <a:t>Research and spec out specialized PCs</a:t>
            </a:r>
            <a:endParaRPr lang="en-GB" altLang="en-US" dirty="0"/>
          </a:p>
          <a:p>
            <a:pPr lvl="1"/>
            <a:r>
              <a:rPr lang="en-GB" altLang="en-US" dirty="0"/>
              <a:t>Install and upgrade Windows</a:t>
            </a:r>
          </a:p>
          <a:p>
            <a:pPr lvl="1"/>
            <a:r>
              <a:rPr lang="en-US" altLang="en-US" dirty="0"/>
              <a:t>Describe Windows post-installation best practices</a:t>
            </a:r>
            <a:endParaRPr lang="en-GB" altLang="en-US" dirty="0"/>
          </a:p>
        </p:txBody>
      </p:sp>
    </p:spTree>
    <p:extLst>
      <p:ext uri="{BB962C8B-B14F-4D97-AF65-F5344CB8AC3E}">
        <p14:creationId xmlns:p14="http://schemas.microsoft.com/office/powerpoint/2010/main" val="343800329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Building a Home Server PC (</a:t>
            </a:r>
            <a:r>
              <a:rPr lang="en-US" altLang="en-US" i="1" dirty="0"/>
              <a:t>continued</a:t>
            </a:r>
            <a:r>
              <a:rPr lang="en-US" altLang="en-US" dirty="0"/>
              <a:t>)</a:t>
            </a:r>
          </a:p>
        </p:txBody>
      </p:sp>
      <p:sp>
        <p:nvSpPr>
          <p:cNvPr id="30723" name="Content Placeholder 2"/>
          <p:cNvSpPr>
            <a:spLocks noGrp="1"/>
          </p:cNvSpPr>
          <p:nvPr>
            <p:ph idx="1"/>
          </p:nvPr>
        </p:nvSpPr>
        <p:spPr/>
        <p:txBody>
          <a:bodyPr/>
          <a:lstStyle/>
          <a:p>
            <a:r>
              <a:rPr lang="en-US" altLang="en-US" dirty="0"/>
              <a:t>Hardware</a:t>
            </a:r>
          </a:p>
          <a:p>
            <a:pPr lvl="1"/>
            <a:r>
              <a:rPr lang="en-US" altLang="en-US" dirty="0"/>
              <a:t>A wired Gigabit Ethernet NIC for the network</a:t>
            </a:r>
          </a:p>
          <a:p>
            <a:pPr lvl="1"/>
            <a:r>
              <a:rPr lang="en-US" altLang="en-US" dirty="0"/>
              <a:t>Two hard drives of identical size with as much capacity as you can afford</a:t>
            </a:r>
          </a:p>
          <a:p>
            <a:pPr lvl="1"/>
            <a:r>
              <a:rPr lang="en-US" altLang="en-US" dirty="0"/>
              <a:t>RAID 1 configuration at a minimum</a:t>
            </a:r>
          </a:p>
        </p:txBody>
      </p:sp>
    </p:spTree>
    <p:extLst>
      <p:ext uri="{BB962C8B-B14F-4D97-AF65-F5344CB8AC3E}">
        <p14:creationId xmlns:p14="http://schemas.microsoft.com/office/powerpoint/2010/main" val="2544864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Building a Home Server PC (</a:t>
            </a:r>
            <a:r>
              <a:rPr lang="en-US" altLang="en-US" i="1" dirty="0"/>
              <a:t>continued</a:t>
            </a:r>
            <a:r>
              <a:rPr lang="en-US" altLang="en-US" dirty="0"/>
              <a:t>)</a:t>
            </a:r>
          </a:p>
        </p:txBody>
      </p:sp>
      <p:sp>
        <p:nvSpPr>
          <p:cNvPr id="31747" name="TextBox 4"/>
          <p:cNvSpPr txBox="1">
            <a:spLocks noChangeArrowheads="1"/>
          </p:cNvSpPr>
          <p:nvPr/>
        </p:nvSpPr>
        <p:spPr bwMode="auto">
          <a:xfrm>
            <a:off x="2979257" y="5410200"/>
            <a:ext cx="318548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12.4  Sharing a printer</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13017" y="1642654"/>
            <a:ext cx="3317966" cy="3572691"/>
          </a:xfrm>
          <a:prstGeom prst="rect">
            <a:avLst/>
          </a:prstGeom>
        </p:spPr>
      </p:pic>
    </p:spTree>
    <p:extLst>
      <p:ext uri="{BB962C8B-B14F-4D97-AF65-F5344CB8AC3E}">
        <p14:creationId xmlns:p14="http://schemas.microsoft.com/office/powerpoint/2010/main" val="4285633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Building a Home Server PC (</a:t>
            </a:r>
            <a:r>
              <a:rPr lang="en-US" altLang="en-US" i="1" dirty="0"/>
              <a:t>continued</a:t>
            </a:r>
            <a:r>
              <a:rPr lang="en-US" altLang="en-US" dirty="0"/>
              <a:t>)</a:t>
            </a:r>
          </a:p>
        </p:txBody>
      </p:sp>
      <p:sp>
        <p:nvSpPr>
          <p:cNvPr id="32771" name="TextBox 4"/>
          <p:cNvSpPr txBox="1">
            <a:spLocks noChangeArrowheads="1"/>
          </p:cNvSpPr>
          <p:nvPr/>
        </p:nvSpPr>
        <p:spPr bwMode="auto">
          <a:xfrm>
            <a:off x="2450090" y="5486400"/>
            <a:ext cx="417300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12.5  Advanced sharing settings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3246" y="1586429"/>
            <a:ext cx="4577508" cy="3685142"/>
          </a:xfrm>
          <a:prstGeom prst="rect">
            <a:avLst/>
          </a:prstGeom>
        </p:spPr>
      </p:pic>
    </p:spTree>
    <p:extLst>
      <p:ext uri="{BB962C8B-B14F-4D97-AF65-F5344CB8AC3E}">
        <p14:creationId xmlns:p14="http://schemas.microsoft.com/office/powerpoint/2010/main" val="24923832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Building a Home Server PC (</a:t>
            </a:r>
            <a:r>
              <a:rPr lang="en-US" altLang="en-US" i="1" dirty="0"/>
              <a:t>continued</a:t>
            </a:r>
            <a:r>
              <a:rPr lang="en-US" altLang="en-US" dirty="0"/>
              <a:t>)</a:t>
            </a:r>
          </a:p>
        </p:txBody>
      </p:sp>
      <p:sp>
        <p:nvSpPr>
          <p:cNvPr id="33795" name="TextBox 4"/>
          <p:cNvSpPr txBox="1">
            <a:spLocks noChangeArrowheads="1"/>
          </p:cNvSpPr>
          <p:nvPr/>
        </p:nvSpPr>
        <p:spPr bwMode="auto">
          <a:xfrm>
            <a:off x="2575300" y="5486400"/>
            <a:ext cx="399340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12.6  Media streaming options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3246" y="1586429"/>
            <a:ext cx="4577508" cy="3685142"/>
          </a:xfrm>
          <a:prstGeom prst="rect">
            <a:avLst/>
          </a:prstGeom>
        </p:spPr>
      </p:pic>
    </p:spTree>
    <p:extLst>
      <p:ext uri="{BB962C8B-B14F-4D97-AF65-F5344CB8AC3E}">
        <p14:creationId xmlns:p14="http://schemas.microsoft.com/office/powerpoint/2010/main" val="517197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a:t>Building a Home Server PC (</a:t>
            </a:r>
            <a:r>
              <a:rPr lang="en-US" altLang="en-US" i="1" dirty="0"/>
              <a:t>continued</a:t>
            </a:r>
            <a:r>
              <a:rPr lang="en-US" altLang="en-US" dirty="0"/>
              <a:t>)</a:t>
            </a:r>
          </a:p>
        </p:txBody>
      </p:sp>
      <p:sp>
        <p:nvSpPr>
          <p:cNvPr id="34819" name="TextBox 4"/>
          <p:cNvSpPr txBox="1">
            <a:spLocks noChangeArrowheads="1"/>
          </p:cNvSpPr>
          <p:nvPr/>
        </p:nvSpPr>
        <p:spPr bwMode="auto">
          <a:xfrm>
            <a:off x="2695012" y="5365032"/>
            <a:ext cx="375397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12.7  Streaming with iTunes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11376" y="1859832"/>
            <a:ext cx="4921249" cy="3280833"/>
          </a:xfrm>
          <a:prstGeom prst="rect">
            <a:avLst/>
          </a:prstGeom>
        </p:spPr>
      </p:pic>
    </p:spTree>
    <p:extLst>
      <p:ext uri="{BB962C8B-B14F-4D97-AF65-F5344CB8AC3E}">
        <p14:creationId xmlns:p14="http://schemas.microsoft.com/office/powerpoint/2010/main" val="16297961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Setting Up a Home Theater PC</a:t>
            </a:r>
          </a:p>
        </p:txBody>
      </p:sp>
      <p:sp>
        <p:nvSpPr>
          <p:cNvPr id="38915" name="Content Placeholder 2"/>
          <p:cNvSpPr>
            <a:spLocks noGrp="1"/>
          </p:cNvSpPr>
          <p:nvPr>
            <p:ph idx="1"/>
          </p:nvPr>
        </p:nvSpPr>
        <p:spPr/>
        <p:txBody>
          <a:bodyPr/>
          <a:lstStyle/>
          <a:p>
            <a:r>
              <a:rPr lang="en-US" altLang="en-US" dirty="0"/>
              <a:t>A home theater system enables you to play music and watch movies and television.</a:t>
            </a:r>
          </a:p>
          <a:p>
            <a:r>
              <a:rPr lang="en-US" altLang="en-US" dirty="0"/>
              <a:t>Components of an optimal home theater:</a:t>
            </a:r>
          </a:p>
          <a:p>
            <a:pPr lvl="1"/>
            <a:r>
              <a:rPr lang="en-US" altLang="en-US" dirty="0"/>
              <a:t>A monitor, television, or projector</a:t>
            </a:r>
          </a:p>
          <a:p>
            <a:pPr lvl="1"/>
            <a:r>
              <a:rPr lang="en-US" altLang="en-US" dirty="0"/>
              <a:t>Surround-sound speakers</a:t>
            </a:r>
          </a:p>
          <a:p>
            <a:pPr lvl="1"/>
            <a:r>
              <a:rPr lang="en-US" altLang="en-US" dirty="0"/>
              <a:t>A stereo receiver</a:t>
            </a:r>
          </a:p>
          <a:p>
            <a:pPr lvl="1"/>
            <a:r>
              <a:rPr lang="en-US" altLang="en-US" dirty="0"/>
              <a:t>A home theater PC</a:t>
            </a:r>
          </a:p>
          <a:p>
            <a:pPr lvl="1"/>
            <a:r>
              <a:rPr lang="en-US" altLang="en-US" dirty="0"/>
              <a:t>Network connectivity (such as a cable box or Ethernet)</a:t>
            </a:r>
          </a:p>
        </p:txBody>
      </p:sp>
    </p:spTree>
    <p:extLst>
      <p:ext uri="{BB962C8B-B14F-4D97-AF65-F5344CB8AC3E}">
        <p14:creationId xmlns:p14="http://schemas.microsoft.com/office/powerpoint/2010/main" val="909477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t>Setting Up a Home Theater PC (</a:t>
            </a:r>
            <a:r>
              <a:rPr lang="en-US" altLang="en-US" i="1" dirty="0"/>
              <a:t>continued</a:t>
            </a:r>
            <a:r>
              <a:rPr lang="en-US" altLang="en-US" dirty="0"/>
              <a:t>)</a:t>
            </a:r>
          </a:p>
        </p:txBody>
      </p:sp>
      <p:sp>
        <p:nvSpPr>
          <p:cNvPr id="39939" name="Content Placeholder 2"/>
          <p:cNvSpPr>
            <a:spLocks noGrp="1"/>
          </p:cNvSpPr>
          <p:nvPr>
            <p:ph idx="1"/>
          </p:nvPr>
        </p:nvSpPr>
        <p:spPr/>
        <p:txBody>
          <a:bodyPr/>
          <a:lstStyle/>
          <a:p>
            <a:r>
              <a:rPr lang="en-US" altLang="en-US" dirty="0"/>
              <a:t>Output killer video</a:t>
            </a:r>
          </a:p>
          <a:p>
            <a:pPr lvl="1"/>
            <a:r>
              <a:rPr lang="en-US" altLang="en-US" dirty="0"/>
              <a:t>A home theater PC must provide support for large monitors at high resolution—usually via an HDMI connector.</a:t>
            </a:r>
          </a:p>
        </p:txBody>
      </p:sp>
      <p:sp>
        <p:nvSpPr>
          <p:cNvPr id="39940" name="TextBox 4"/>
          <p:cNvSpPr txBox="1">
            <a:spLocks noChangeArrowheads="1"/>
          </p:cNvSpPr>
          <p:nvPr/>
        </p:nvSpPr>
        <p:spPr bwMode="auto">
          <a:xfrm>
            <a:off x="2459884" y="5562600"/>
            <a:ext cx="422423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12.8  HDMI output on video card</a:t>
            </a:r>
          </a:p>
        </p:txBody>
      </p:sp>
      <p:grpSp>
        <p:nvGrpSpPr>
          <p:cNvPr id="4" name="Group 3"/>
          <p:cNvGrpSpPr/>
          <p:nvPr/>
        </p:nvGrpSpPr>
        <p:grpSpPr>
          <a:xfrm>
            <a:off x="2696113" y="3465708"/>
            <a:ext cx="3751774" cy="1868292"/>
            <a:chOff x="2696113" y="3465708"/>
            <a:chExt cx="3751774" cy="1868292"/>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96113" y="3465708"/>
              <a:ext cx="3751774" cy="1868292"/>
            </a:xfrm>
            <a:prstGeom prst="rect">
              <a:avLst/>
            </a:prstGeom>
          </p:spPr>
        </p:pic>
        <p:sp>
          <p:nvSpPr>
            <p:cNvPr id="3" name="Oval 2"/>
            <p:cNvSpPr/>
            <p:nvPr/>
          </p:nvSpPr>
          <p:spPr bwMode="auto">
            <a:xfrm>
              <a:off x="4595150" y="3594958"/>
              <a:ext cx="762000" cy="496692"/>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25506317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a:t>Setting Up a Home Theater PC (</a:t>
            </a:r>
            <a:r>
              <a:rPr lang="en-US" altLang="en-US" i="1" dirty="0"/>
              <a:t>continued</a:t>
            </a:r>
            <a:r>
              <a:rPr lang="en-US" altLang="en-US" dirty="0"/>
              <a:t>)</a:t>
            </a:r>
          </a:p>
        </p:txBody>
      </p:sp>
      <p:pic>
        <p:nvPicPr>
          <p:cNvPr id="4096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1447800" y="1676400"/>
            <a:ext cx="6242304" cy="3694176"/>
          </a:xfrm>
        </p:spPr>
      </p:pic>
      <p:sp>
        <p:nvSpPr>
          <p:cNvPr id="40963" name="TextBox 4"/>
          <p:cNvSpPr txBox="1">
            <a:spLocks noChangeArrowheads="1"/>
          </p:cNvSpPr>
          <p:nvPr/>
        </p:nvSpPr>
        <p:spPr bwMode="auto">
          <a:xfrm>
            <a:off x="2133600" y="5715000"/>
            <a:ext cx="529741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12.9  Television, receiver, home theater PC</a:t>
            </a:r>
          </a:p>
        </p:txBody>
      </p:sp>
    </p:spTree>
    <p:extLst>
      <p:ext uri="{BB962C8B-B14F-4D97-AF65-F5344CB8AC3E}">
        <p14:creationId xmlns:p14="http://schemas.microsoft.com/office/powerpoint/2010/main" val="27425831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dirty="0"/>
              <a:t>Setting Up a Home Theater PC (</a:t>
            </a:r>
            <a:r>
              <a:rPr lang="en-US" altLang="en-US" i="1" dirty="0"/>
              <a:t>continued</a:t>
            </a:r>
            <a:r>
              <a:rPr lang="en-US" altLang="en-US" dirty="0"/>
              <a:t>)</a:t>
            </a:r>
          </a:p>
        </p:txBody>
      </p:sp>
      <p:sp>
        <p:nvSpPr>
          <p:cNvPr id="41987" name="Content Placeholder 2"/>
          <p:cNvSpPr>
            <a:spLocks noGrp="1"/>
          </p:cNvSpPr>
          <p:nvPr>
            <p:ph idx="1"/>
          </p:nvPr>
        </p:nvSpPr>
        <p:spPr/>
        <p:txBody>
          <a:bodyPr/>
          <a:lstStyle/>
          <a:p>
            <a:r>
              <a:rPr lang="en-US" altLang="en-US" dirty="0"/>
              <a:t>Play it loudly</a:t>
            </a:r>
          </a:p>
          <a:p>
            <a:pPr lvl="1"/>
            <a:r>
              <a:rPr lang="en-US" altLang="en-US" dirty="0"/>
              <a:t>The home theater PC needs a sound card or built-in sound processor that supports 5.1 or 7.1 stereo.</a:t>
            </a:r>
          </a:p>
          <a:p>
            <a:pPr lvl="1"/>
            <a:r>
              <a:rPr lang="en-US" altLang="en-US" dirty="0"/>
              <a:t>For the best output, the sound card connects to the stereo receiver via S/PDIF, through either the optical connector or coaxial connector.</a:t>
            </a:r>
          </a:p>
          <a:p>
            <a:r>
              <a:rPr lang="en-US" altLang="en-US" dirty="0"/>
              <a:t>Look cool in the process</a:t>
            </a:r>
          </a:p>
          <a:p>
            <a:pPr lvl="1"/>
            <a:r>
              <a:rPr lang="en-US" altLang="en-US" dirty="0"/>
              <a:t>A case that stacks nicely with other home theater components is called an </a:t>
            </a:r>
            <a:r>
              <a:rPr lang="en-US" altLang="en-US" dirty="0">
                <a:solidFill>
                  <a:srgbClr val="C00000"/>
                </a:solidFill>
              </a:rPr>
              <a:t>HTPC</a:t>
            </a:r>
            <a:r>
              <a:rPr lang="en-US" altLang="en-US" dirty="0"/>
              <a:t>.</a:t>
            </a:r>
          </a:p>
          <a:p>
            <a:pPr lvl="2"/>
            <a:r>
              <a:rPr lang="en-US" altLang="en-US" dirty="0"/>
              <a:t>Not an industry-standard form factor</a:t>
            </a:r>
          </a:p>
        </p:txBody>
      </p:sp>
    </p:spTree>
    <p:extLst>
      <p:ext uri="{BB962C8B-B14F-4D97-AF65-F5344CB8AC3E}">
        <p14:creationId xmlns:p14="http://schemas.microsoft.com/office/powerpoint/2010/main" val="2169767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dirty="0"/>
              <a:t>Setting Up a Home Theater PC (</a:t>
            </a:r>
            <a:r>
              <a:rPr lang="en-US" altLang="en-US" i="1" dirty="0"/>
              <a:t>continued</a:t>
            </a:r>
            <a:r>
              <a:rPr lang="en-US" altLang="en-US" dirty="0"/>
              <a:t>)</a:t>
            </a:r>
          </a:p>
        </p:txBody>
      </p:sp>
      <p:pic>
        <p:nvPicPr>
          <p:cNvPr id="43012" name="Content Placeholder 2"/>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1503860" y="1371600"/>
            <a:ext cx="6242304" cy="3858768"/>
          </a:xfrm>
        </p:spPr>
      </p:pic>
      <p:sp>
        <p:nvSpPr>
          <p:cNvPr id="43011" name="TextBox 4"/>
          <p:cNvSpPr txBox="1">
            <a:spLocks noChangeArrowheads="1"/>
          </p:cNvSpPr>
          <p:nvPr/>
        </p:nvSpPr>
        <p:spPr bwMode="auto">
          <a:xfrm>
            <a:off x="2692399" y="5832094"/>
            <a:ext cx="392934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12.10  PC, receiver, speakers</a:t>
            </a:r>
          </a:p>
        </p:txBody>
      </p:sp>
    </p:spTree>
    <p:extLst>
      <p:ext uri="{BB962C8B-B14F-4D97-AF65-F5344CB8AC3E}">
        <p14:creationId xmlns:p14="http://schemas.microsoft.com/office/powerpoint/2010/main" val="1147135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Specialized Custom PCs</a:t>
            </a:r>
          </a:p>
        </p:txBody>
      </p:sp>
      <p:sp>
        <p:nvSpPr>
          <p:cNvPr id="3" name="Content Placeholder 2"/>
          <p:cNvSpPr>
            <a:spLocks noGrp="1"/>
          </p:cNvSpPr>
          <p:nvPr>
            <p:ph idx="1"/>
          </p:nvPr>
        </p:nvSpPr>
        <p:spPr/>
        <p:txBody>
          <a:bodyPr/>
          <a:lstStyle/>
          <a:p>
            <a:r>
              <a:rPr lang="en-US" dirty="0"/>
              <a:t>Evaluating parts</a:t>
            </a:r>
          </a:p>
          <a:p>
            <a:pPr lvl="1"/>
            <a:r>
              <a:rPr lang="en-US" altLang="en-US" dirty="0"/>
              <a:t>Read the reviews.</a:t>
            </a:r>
          </a:p>
          <a:p>
            <a:pPr lvl="2"/>
            <a:r>
              <a:rPr lang="en-US" altLang="en-US" dirty="0"/>
              <a:t>Search for part reviews by name and model number.</a:t>
            </a:r>
          </a:p>
          <a:p>
            <a:pPr lvl="2"/>
            <a:r>
              <a:rPr lang="en-US" altLang="en-US" dirty="0"/>
              <a:t>Types of reviews include: industry reviews written by professionals and personal reviews written by people who purchased and use the part.</a:t>
            </a:r>
          </a:p>
          <a:p>
            <a:pPr lvl="1"/>
            <a:r>
              <a:rPr lang="en-US" altLang="en-US" dirty="0"/>
              <a:t>Read the fine print.</a:t>
            </a:r>
          </a:p>
          <a:p>
            <a:pPr lvl="2"/>
            <a:r>
              <a:rPr lang="en-US" altLang="en-US" dirty="0"/>
              <a:t>Learn everything you can about the part.</a:t>
            </a:r>
          </a:p>
          <a:p>
            <a:pPr lvl="2"/>
            <a:r>
              <a:rPr lang="en-US" altLang="en-US" dirty="0"/>
              <a:t>Read the technical specifications.</a:t>
            </a:r>
          </a:p>
          <a:p>
            <a:pPr lvl="2"/>
            <a:r>
              <a:rPr lang="en-US" altLang="en-US" dirty="0"/>
              <a:t>Check the return and warranty policy of the manufacturer and the retailer.</a:t>
            </a:r>
            <a:endParaRPr lang="en-US" dirty="0"/>
          </a:p>
        </p:txBody>
      </p:sp>
    </p:spTree>
    <p:extLst>
      <p:ext uri="{BB962C8B-B14F-4D97-AF65-F5344CB8AC3E}">
        <p14:creationId xmlns:p14="http://schemas.microsoft.com/office/powerpoint/2010/main" val="18436259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dirty="0"/>
              <a:t>Setting Up a Home Theater PC (</a:t>
            </a:r>
            <a:r>
              <a:rPr lang="en-US" altLang="en-US" i="1" dirty="0"/>
              <a:t>continued</a:t>
            </a:r>
            <a:r>
              <a:rPr lang="en-US" altLang="en-US" dirty="0"/>
              <a:t>)</a:t>
            </a:r>
          </a:p>
        </p:txBody>
      </p:sp>
      <p:pic>
        <p:nvPicPr>
          <p:cNvPr id="47108"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86000" y="2133600"/>
            <a:ext cx="4572000" cy="2952750"/>
          </a:xfrm>
        </p:spPr>
      </p:pic>
      <p:sp>
        <p:nvSpPr>
          <p:cNvPr id="47107" name="TextBox 4"/>
          <p:cNvSpPr txBox="1">
            <a:spLocks noChangeArrowheads="1"/>
          </p:cNvSpPr>
          <p:nvPr/>
        </p:nvSpPr>
        <p:spPr bwMode="auto">
          <a:xfrm>
            <a:off x="3178029" y="5410200"/>
            <a:ext cx="278794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12.13  HTPC case</a:t>
            </a:r>
          </a:p>
        </p:txBody>
      </p:sp>
    </p:spTree>
    <p:extLst>
      <p:ext uri="{BB962C8B-B14F-4D97-AF65-F5344CB8AC3E}">
        <p14:creationId xmlns:p14="http://schemas.microsoft.com/office/powerpoint/2010/main" val="12480955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t>Setting Up a Home Theater PC (</a:t>
            </a:r>
            <a:r>
              <a:rPr lang="en-US" altLang="en-US" i="1" dirty="0"/>
              <a:t>continued</a:t>
            </a:r>
            <a:r>
              <a:rPr lang="en-US" altLang="en-US" dirty="0"/>
              <a:t>)</a:t>
            </a:r>
          </a:p>
        </p:txBody>
      </p:sp>
      <p:sp>
        <p:nvSpPr>
          <p:cNvPr id="45059" name="Content Placeholder 2"/>
          <p:cNvSpPr>
            <a:spLocks noGrp="1"/>
          </p:cNvSpPr>
          <p:nvPr>
            <p:ph idx="1"/>
          </p:nvPr>
        </p:nvSpPr>
        <p:spPr/>
        <p:txBody>
          <a:bodyPr/>
          <a:lstStyle/>
          <a:p>
            <a:r>
              <a:rPr lang="en-US" altLang="en-US" dirty="0"/>
              <a:t>Access the media—streaming and TV</a:t>
            </a:r>
          </a:p>
          <a:p>
            <a:pPr lvl="1"/>
            <a:r>
              <a:rPr lang="en-US" altLang="en-US" dirty="0"/>
              <a:t>A home theater PC needs access to content, usually through Gigabit Ethernet, to get streaming media.</a:t>
            </a:r>
          </a:p>
          <a:p>
            <a:pPr lvl="1"/>
            <a:r>
              <a:rPr lang="en-US" altLang="en-US" dirty="0"/>
              <a:t>The home theater could use Wi-Fi (802.11n or 802.11ac), though wired is best, especially for HD content.</a:t>
            </a:r>
          </a:p>
          <a:p>
            <a:pPr lvl="1"/>
            <a:r>
              <a:rPr lang="en-US" altLang="en-US" dirty="0"/>
              <a:t>PC would not be connected to cable company signal or dedicated optional disk player.</a:t>
            </a:r>
          </a:p>
          <a:p>
            <a:pPr lvl="1"/>
            <a:r>
              <a:rPr lang="en-US" altLang="en-US" dirty="0"/>
              <a:t>For a television signal through broadcast over the air, the PC needs a television tuner.</a:t>
            </a:r>
          </a:p>
        </p:txBody>
      </p:sp>
    </p:spTree>
    <p:extLst>
      <p:ext uri="{BB962C8B-B14F-4D97-AF65-F5344CB8AC3E}">
        <p14:creationId xmlns:p14="http://schemas.microsoft.com/office/powerpoint/2010/main" val="26021203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dirty="0"/>
              <a:t>Setting Up a Home Theater PC (</a:t>
            </a:r>
            <a:r>
              <a:rPr lang="en-US" altLang="en-US" i="1" dirty="0"/>
              <a:t>continued</a:t>
            </a:r>
            <a:r>
              <a:rPr lang="en-US" altLang="en-US" dirty="0"/>
              <a:t>)</a:t>
            </a:r>
          </a:p>
        </p:txBody>
      </p:sp>
      <p:sp>
        <p:nvSpPr>
          <p:cNvPr id="48131" name="TextBox 4"/>
          <p:cNvSpPr txBox="1">
            <a:spLocks noChangeArrowheads="1"/>
          </p:cNvSpPr>
          <p:nvPr/>
        </p:nvSpPr>
        <p:spPr bwMode="auto">
          <a:xfrm>
            <a:off x="2806132" y="5029200"/>
            <a:ext cx="353173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12.14  Final home theater</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63216" y="2200180"/>
            <a:ext cx="4617568" cy="2457640"/>
          </a:xfrm>
          <a:prstGeom prst="rect">
            <a:avLst/>
          </a:prstGeom>
        </p:spPr>
      </p:pic>
    </p:spTree>
    <p:extLst>
      <p:ext uri="{BB962C8B-B14F-4D97-AF65-F5344CB8AC3E}">
        <p14:creationId xmlns:p14="http://schemas.microsoft.com/office/powerpoint/2010/main" val="41389825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Setting Up a Home Theater PC (</a:t>
            </a:r>
            <a:r>
              <a:rPr lang="en-US" altLang="en-US" i="1" dirty="0"/>
              <a:t>continued</a:t>
            </a:r>
            <a:r>
              <a:rPr lang="en-US" altLang="en-US" dirty="0"/>
              <a:t>)</a:t>
            </a:r>
          </a:p>
        </p:txBody>
      </p:sp>
      <p:sp>
        <p:nvSpPr>
          <p:cNvPr id="50179" name="Content Placeholder 2"/>
          <p:cNvSpPr>
            <a:spLocks noGrp="1"/>
          </p:cNvSpPr>
          <p:nvPr>
            <p:ph idx="1"/>
          </p:nvPr>
        </p:nvSpPr>
        <p:spPr/>
        <p:txBody>
          <a:bodyPr/>
          <a:lstStyle/>
          <a:p>
            <a:r>
              <a:rPr lang="en-US" altLang="en-US" dirty="0"/>
              <a:t>Software tools for playback</a:t>
            </a:r>
          </a:p>
          <a:p>
            <a:pPr lvl="1"/>
            <a:r>
              <a:rPr lang="en-US" altLang="en-US" dirty="0"/>
              <a:t>After the media center hardware is set up properly, you need software to access streaming media.</a:t>
            </a:r>
          </a:p>
          <a:p>
            <a:pPr lvl="1"/>
            <a:r>
              <a:rPr lang="en-US" altLang="en-US" dirty="0"/>
              <a:t>Microsoft includes Windows Media Center in some earlier editions of Windows.</a:t>
            </a:r>
          </a:p>
          <a:p>
            <a:pPr lvl="1"/>
            <a:r>
              <a:rPr lang="en-US" altLang="en-US" dirty="0"/>
              <a:t>If lacking Windows Media Center, you can use a third-party tool, such as Kodi (previously XBMC) or Plex.</a:t>
            </a:r>
          </a:p>
        </p:txBody>
      </p:sp>
    </p:spTree>
    <p:extLst>
      <p:ext uri="{BB962C8B-B14F-4D97-AF65-F5344CB8AC3E}">
        <p14:creationId xmlns:p14="http://schemas.microsoft.com/office/powerpoint/2010/main" val="4731880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dirty="0"/>
              <a:t>Setting Up a Home Theater PC (</a:t>
            </a:r>
            <a:r>
              <a:rPr lang="en-US" altLang="en-US" i="1" dirty="0"/>
              <a:t>continued</a:t>
            </a:r>
            <a:r>
              <a:rPr lang="en-US" altLang="en-US" dirty="0"/>
              <a:t>)</a:t>
            </a:r>
          </a:p>
        </p:txBody>
      </p:sp>
      <p:sp>
        <p:nvSpPr>
          <p:cNvPr id="52227" name="TextBox 4"/>
          <p:cNvSpPr txBox="1">
            <a:spLocks noChangeArrowheads="1"/>
          </p:cNvSpPr>
          <p:nvPr/>
        </p:nvSpPr>
        <p:spPr bwMode="auto">
          <a:xfrm>
            <a:off x="1854878" y="5136432"/>
            <a:ext cx="543424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12.15  Default Kodi feeling retro on YouTube</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44688" y="2016715"/>
            <a:ext cx="5254624" cy="2967317"/>
          </a:xfrm>
          <a:prstGeom prst="rect">
            <a:avLst/>
          </a:prstGeom>
        </p:spPr>
      </p:pic>
    </p:spTree>
    <p:extLst>
      <p:ext uri="{BB962C8B-B14F-4D97-AF65-F5344CB8AC3E}">
        <p14:creationId xmlns:p14="http://schemas.microsoft.com/office/powerpoint/2010/main" val="1251974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dirty="0"/>
              <a:t>Setting Up a Home Theater PC (</a:t>
            </a:r>
            <a:r>
              <a:rPr lang="en-US" altLang="en-US" i="1" dirty="0"/>
              <a:t>continued</a:t>
            </a:r>
            <a:r>
              <a:rPr lang="en-US" altLang="en-US" dirty="0"/>
              <a:t>)</a:t>
            </a:r>
          </a:p>
        </p:txBody>
      </p:sp>
      <p:sp>
        <p:nvSpPr>
          <p:cNvPr id="53251" name="TextBox 4"/>
          <p:cNvSpPr txBox="1">
            <a:spLocks noChangeArrowheads="1"/>
          </p:cNvSpPr>
          <p:nvPr/>
        </p:nvSpPr>
        <p:spPr bwMode="auto">
          <a:xfrm>
            <a:off x="1927654" y="5060232"/>
            <a:ext cx="528869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12.16  Kodi sporting the Arctic: Zephyr skin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12157" y="2016715"/>
            <a:ext cx="5119687" cy="2891117"/>
          </a:xfrm>
          <a:prstGeom prst="rect">
            <a:avLst/>
          </a:prstGeom>
        </p:spPr>
      </p:pic>
    </p:spTree>
    <p:extLst>
      <p:ext uri="{BB962C8B-B14F-4D97-AF65-F5344CB8AC3E}">
        <p14:creationId xmlns:p14="http://schemas.microsoft.com/office/powerpoint/2010/main" val="10336961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dirty="0"/>
              <a:t>Gaming PC</a:t>
            </a:r>
          </a:p>
        </p:txBody>
      </p:sp>
      <p:sp>
        <p:nvSpPr>
          <p:cNvPr id="54275" name="Content Placeholder 2"/>
          <p:cNvSpPr>
            <a:spLocks noGrp="1"/>
          </p:cNvSpPr>
          <p:nvPr>
            <p:ph idx="1"/>
          </p:nvPr>
        </p:nvSpPr>
        <p:spPr/>
        <p:txBody>
          <a:bodyPr/>
          <a:lstStyle/>
          <a:p>
            <a:r>
              <a:rPr lang="en-US" altLang="en-US" dirty="0"/>
              <a:t>Essential features for a </a:t>
            </a:r>
            <a:r>
              <a:rPr lang="en-US" altLang="en-US" dirty="0">
                <a:solidFill>
                  <a:srgbClr val="C00000"/>
                </a:solidFill>
              </a:rPr>
              <a:t>gaming PC</a:t>
            </a:r>
          </a:p>
          <a:p>
            <a:pPr lvl="1"/>
            <a:r>
              <a:rPr lang="en-US" altLang="en-US" dirty="0"/>
              <a:t>Fast, multicore processor</a:t>
            </a:r>
          </a:p>
          <a:p>
            <a:pPr lvl="1"/>
            <a:r>
              <a:rPr lang="en-US" dirty="0"/>
              <a:t>A lot of memory – at least 8 GB, 16 GB for good measure</a:t>
            </a:r>
          </a:p>
          <a:p>
            <a:pPr lvl="2"/>
            <a:r>
              <a:rPr lang="en-US" dirty="0"/>
              <a:t>64 GB if you plan to play five games at once</a:t>
            </a:r>
          </a:p>
          <a:p>
            <a:pPr lvl="1"/>
            <a:r>
              <a:rPr lang="en-US" dirty="0"/>
              <a:t>High-end video card with a specialized graphics processor unit (GPU) for gaming </a:t>
            </a:r>
          </a:p>
          <a:p>
            <a:pPr lvl="1"/>
            <a:r>
              <a:rPr lang="en-US" dirty="0"/>
              <a:t>High-definition sound card to provide optimal positional audio </a:t>
            </a:r>
            <a:endParaRPr lang="en-US" altLang="en-US" dirty="0"/>
          </a:p>
        </p:txBody>
      </p:sp>
    </p:spTree>
    <p:extLst>
      <p:ext uri="{BB962C8B-B14F-4D97-AF65-F5344CB8AC3E}">
        <p14:creationId xmlns:p14="http://schemas.microsoft.com/office/powerpoint/2010/main" val="7046463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altLang="en-US" dirty="0"/>
              <a:t>Installing and Upgrading Windows</a:t>
            </a:r>
          </a:p>
        </p:txBody>
      </p:sp>
      <p:sp>
        <p:nvSpPr>
          <p:cNvPr id="4099" name="Content Placeholder 2"/>
          <p:cNvSpPr>
            <a:spLocks noGrp="1"/>
          </p:cNvSpPr>
          <p:nvPr>
            <p:ph idx="1"/>
          </p:nvPr>
        </p:nvSpPr>
        <p:spPr/>
        <p:txBody>
          <a:bodyPr/>
          <a:lstStyle/>
          <a:p>
            <a:pPr eaLnBrk="1" hangingPunct="1"/>
            <a:r>
              <a:rPr lang="en-US" altLang="en-US" dirty="0"/>
              <a:t>Media sources</a:t>
            </a:r>
          </a:p>
          <a:p>
            <a:pPr lvl="1" eaLnBrk="1" hangingPunct="1"/>
            <a:r>
              <a:rPr lang="en-US" altLang="en-US" dirty="0"/>
              <a:t>A Windows installation has two steps:</a:t>
            </a:r>
          </a:p>
          <a:p>
            <a:pPr lvl="2" eaLnBrk="1" hangingPunct="1"/>
            <a:r>
              <a:rPr lang="en-US" altLang="en-US" dirty="0"/>
              <a:t>Boot the system from an installation medium.</a:t>
            </a:r>
          </a:p>
          <a:p>
            <a:pPr lvl="2" eaLnBrk="1" hangingPunct="1"/>
            <a:r>
              <a:rPr lang="en-US" altLang="en-US" dirty="0"/>
              <a:t>Answer installation wizard’s initial queries and let it do its thing.</a:t>
            </a:r>
          </a:p>
          <a:p>
            <a:pPr lvl="1" eaLnBrk="1" hangingPunct="1"/>
            <a:r>
              <a:rPr lang="en-US" altLang="en-US" dirty="0">
                <a:solidFill>
                  <a:srgbClr val="C00000"/>
                </a:solidFill>
              </a:rPr>
              <a:t>Boot methods</a:t>
            </a:r>
          </a:p>
          <a:p>
            <a:pPr lvl="2" eaLnBrk="1" hangingPunct="1"/>
            <a:r>
              <a:rPr lang="en-US" altLang="en-US" dirty="0"/>
              <a:t>Windows DVD</a:t>
            </a:r>
          </a:p>
          <a:p>
            <a:pPr lvl="2" eaLnBrk="1" hangingPunct="1"/>
            <a:r>
              <a:rPr lang="en-US" altLang="en-US" dirty="0"/>
              <a:t>Removable drive that plugs into USB, FireWire, eSATA, or Thunderbolt ports</a:t>
            </a:r>
          </a:p>
        </p:txBody>
      </p:sp>
    </p:spTree>
    <p:extLst>
      <p:ext uri="{BB962C8B-B14F-4D97-AF65-F5344CB8AC3E}">
        <p14:creationId xmlns:p14="http://schemas.microsoft.com/office/powerpoint/2010/main" val="35820770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Installation</a:t>
            </a:r>
          </a:p>
        </p:txBody>
      </p:sp>
      <p:sp>
        <p:nvSpPr>
          <p:cNvPr id="3" name="Content Placeholder 2"/>
          <p:cNvSpPr>
            <a:spLocks noGrp="1"/>
          </p:cNvSpPr>
          <p:nvPr>
            <p:ph idx="1"/>
          </p:nvPr>
        </p:nvSpPr>
        <p:spPr/>
        <p:txBody>
          <a:bodyPr/>
          <a:lstStyle/>
          <a:p>
            <a:r>
              <a:rPr lang="en-US" dirty="0"/>
              <a:t>Clean installation</a:t>
            </a:r>
          </a:p>
          <a:p>
            <a:pPr lvl="1"/>
            <a:r>
              <a:rPr lang="en-US" dirty="0"/>
              <a:t>Installing onto an empty hard drive or completely replacing an existing installation</a:t>
            </a:r>
          </a:p>
          <a:p>
            <a:r>
              <a:rPr lang="en-US" dirty="0"/>
              <a:t>Upgrade installation</a:t>
            </a:r>
          </a:p>
          <a:p>
            <a:pPr lvl="1"/>
            <a:r>
              <a:rPr lang="en-US" dirty="0"/>
              <a:t>Installing an OS on top of an earlier installed version</a:t>
            </a:r>
          </a:p>
          <a:p>
            <a:r>
              <a:rPr lang="en-US" dirty="0"/>
              <a:t>Multiboot installation</a:t>
            </a:r>
          </a:p>
          <a:p>
            <a:pPr lvl="1"/>
            <a:r>
              <a:rPr lang="en-US" dirty="0"/>
              <a:t>Installing more than one version of Windows</a:t>
            </a:r>
          </a:p>
        </p:txBody>
      </p:sp>
    </p:spTree>
    <p:extLst>
      <p:ext uri="{BB962C8B-B14F-4D97-AF65-F5344CB8AC3E}">
        <p14:creationId xmlns:p14="http://schemas.microsoft.com/office/powerpoint/2010/main" val="16162567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Clean Installation</a:t>
            </a:r>
          </a:p>
        </p:txBody>
      </p:sp>
      <p:sp>
        <p:nvSpPr>
          <p:cNvPr id="3" name="Content Placeholder 2"/>
          <p:cNvSpPr>
            <a:spLocks noGrp="1"/>
          </p:cNvSpPr>
          <p:nvPr>
            <p:ph idx="1"/>
          </p:nvPr>
        </p:nvSpPr>
        <p:spPr/>
        <p:txBody>
          <a:bodyPr/>
          <a:lstStyle/>
          <a:p>
            <a:r>
              <a:rPr lang="en-US" dirty="0"/>
              <a:t>Wipes out the old Windows installation</a:t>
            </a:r>
          </a:p>
          <a:p>
            <a:r>
              <a:rPr lang="en-US" dirty="0"/>
              <a:t>Performed on a new system</a:t>
            </a:r>
          </a:p>
          <a:p>
            <a:r>
              <a:rPr lang="en-US" dirty="0"/>
              <a:t>No problems from old version carry forward</a:t>
            </a:r>
          </a:p>
          <a:p>
            <a:r>
              <a:rPr lang="en-US" dirty="0"/>
              <a:t>Must reinstall all applications and reconfigure preferences</a:t>
            </a:r>
          </a:p>
          <a:p>
            <a:r>
              <a:rPr lang="en-US" dirty="0"/>
              <a:t>Typically performed by setting CMOS to boot from optical drive before the hard drive</a:t>
            </a:r>
          </a:p>
          <a:p>
            <a:r>
              <a:rPr lang="en-US" dirty="0"/>
              <a:t>Option to partition and format during installation process</a:t>
            </a:r>
          </a:p>
        </p:txBody>
      </p:sp>
    </p:spTree>
    <p:extLst>
      <p:ext uri="{BB962C8B-B14F-4D97-AF65-F5344CB8AC3E}">
        <p14:creationId xmlns:p14="http://schemas.microsoft.com/office/powerpoint/2010/main" val="2416477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a:t>Specialized Custom PCs (</a:t>
            </a:r>
            <a:r>
              <a:rPr lang="en-US" altLang="en-US" i="1" dirty="0"/>
              <a:t>continued</a:t>
            </a:r>
            <a:r>
              <a:rPr lang="en-US" altLang="en-US" dirty="0"/>
              <a:t>)</a:t>
            </a:r>
          </a:p>
        </p:txBody>
      </p:sp>
      <p:sp>
        <p:nvSpPr>
          <p:cNvPr id="7171" name="Content Placeholder 2"/>
          <p:cNvSpPr>
            <a:spLocks noGrp="1"/>
          </p:cNvSpPr>
          <p:nvPr>
            <p:ph idx="1"/>
          </p:nvPr>
        </p:nvSpPr>
        <p:spPr/>
        <p:txBody>
          <a:bodyPr/>
          <a:lstStyle/>
          <a:p>
            <a:r>
              <a:rPr lang="en-US" altLang="en-US" dirty="0"/>
              <a:t>Compare and contrast.</a:t>
            </a:r>
          </a:p>
          <a:p>
            <a:pPr lvl="1"/>
            <a:r>
              <a:rPr lang="en-US" altLang="en-US" dirty="0"/>
              <a:t>Before you buy a part, see what folks are saying about the competitors’ parts.</a:t>
            </a:r>
          </a:p>
          <a:p>
            <a:pPr lvl="1"/>
            <a:r>
              <a:rPr lang="en-US" altLang="en-US" dirty="0"/>
              <a:t>Compare cost,  performance, power usage, specs, etc.</a:t>
            </a:r>
          </a:p>
          <a:p>
            <a:r>
              <a:rPr lang="en-US" altLang="en-US" dirty="0"/>
              <a:t>Put it in your hand.</a:t>
            </a:r>
          </a:p>
          <a:p>
            <a:pPr lvl="1"/>
            <a:r>
              <a:rPr lang="en-US" altLang="en-US" dirty="0"/>
              <a:t>If there is an opportunity, handle the part.</a:t>
            </a:r>
          </a:p>
          <a:p>
            <a:pPr lvl="1"/>
            <a:r>
              <a:rPr lang="en-US" altLang="en-US" dirty="0"/>
              <a:t>Open the box, read the instructions, and see what parts come with it.</a:t>
            </a:r>
          </a:p>
          <a:p>
            <a:pPr lvl="1"/>
            <a:r>
              <a:rPr lang="en-US" altLang="en-US" dirty="0"/>
              <a:t>Talk to sales people about alternatives for that part, returns, etc.</a:t>
            </a:r>
          </a:p>
        </p:txBody>
      </p:sp>
    </p:spTree>
    <p:extLst>
      <p:ext uri="{BB962C8B-B14F-4D97-AF65-F5344CB8AC3E}">
        <p14:creationId xmlns:p14="http://schemas.microsoft.com/office/powerpoint/2010/main" val="36429064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Upgrade Installation</a:t>
            </a:r>
          </a:p>
        </p:txBody>
      </p:sp>
      <p:sp>
        <p:nvSpPr>
          <p:cNvPr id="3" name="Content Placeholder 2"/>
          <p:cNvSpPr>
            <a:spLocks noGrp="1"/>
          </p:cNvSpPr>
          <p:nvPr>
            <p:ph idx="1"/>
          </p:nvPr>
        </p:nvSpPr>
        <p:spPr/>
        <p:txBody>
          <a:bodyPr/>
          <a:lstStyle/>
          <a:p>
            <a:r>
              <a:rPr lang="en-US" dirty="0"/>
              <a:t>New OS is installed into the same folders as the old OS.</a:t>
            </a:r>
          </a:p>
          <a:p>
            <a:r>
              <a:rPr lang="en-US" dirty="0"/>
              <a:t>Data, applications, and personal settings are retained.</a:t>
            </a:r>
          </a:p>
          <a:p>
            <a:r>
              <a:rPr lang="en-US" dirty="0">
                <a:solidFill>
                  <a:srgbClr val="C00000"/>
                </a:solidFill>
              </a:rPr>
              <a:t>Windows Upgrade Advisor </a:t>
            </a:r>
            <a:r>
              <a:rPr lang="en-US" dirty="0"/>
              <a:t>is a compatibility tool that checks to see if upgrade is possible.</a:t>
            </a:r>
          </a:p>
          <a:p>
            <a:pPr lvl="1"/>
            <a:r>
              <a:rPr lang="en-US" dirty="0"/>
              <a:t>Called </a:t>
            </a:r>
            <a:r>
              <a:rPr lang="en-US" dirty="0">
                <a:solidFill>
                  <a:srgbClr val="C00000"/>
                </a:solidFill>
              </a:rPr>
              <a:t>Upgrade Assistant </a:t>
            </a:r>
            <a:r>
              <a:rPr lang="en-US" dirty="0"/>
              <a:t>in Windows 8/8.1</a:t>
            </a:r>
          </a:p>
          <a:p>
            <a:pPr lvl="1"/>
            <a:r>
              <a:rPr lang="en-US" dirty="0"/>
              <a:t>Called Windows Upgrade OS Advisor by CompTIA </a:t>
            </a:r>
          </a:p>
          <a:p>
            <a:r>
              <a:rPr lang="en-US" dirty="0"/>
              <a:t>To begin the Windows upgrade, run the appropriate program from the optical disk.</a:t>
            </a:r>
          </a:p>
        </p:txBody>
      </p:sp>
    </p:spTree>
    <p:extLst>
      <p:ext uri="{BB962C8B-B14F-4D97-AF65-F5344CB8AC3E}">
        <p14:creationId xmlns:p14="http://schemas.microsoft.com/office/powerpoint/2010/main" val="34782616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Multiboot Installation</a:t>
            </a:r>
          </a:p>
        </p:txBody>
      </p:sp>
      <p:sp>
        <p:nvSpPr>
          <p:cNvPr id="3" name="Content Placeholder 2"/>
          <p:cNvSpPr>
            <a:spLocks noGrp="1"/>
          </p:cNvSpPr>
          <p:nvPr>
            <p:ph idx="1"/>
          </p:nvPr>
        </p:nvSpPr>
        <p:spPr/>
        <p:txBody>
          <a:bodyPr/>
          <a:lstStyle/>
          <a:p>
            <a:r>
              <a:rPr lang="en-US" dirty="0"/>
              <a:t>Dual-boot or multiboot installation means the system has more than one OS installation.</a:t>
            </a:r>
          </a:p>
          <a:p>
            <a:pPr lvl="1"/>
            <a:r>
              <a:rPr lang="en-US" dirty="0"/>
              <a:t>Choose which OS to use when computer boots.</a:t>
            </a:r>
          </a:p>
          <a:p>
            <a:r>
              <a:rPr lang="en-US" dirty="0"/>
              <a:t>For a multiboot installation:</a:t>
            </a:r>
          </a:p>
          <a:p>
            <a:pPr lvl="1"/>
            <a:r>
              <a:rPr lang="en-US" dirty="0"/>
              <a:t>Use Disk Management to shrink the volume and create another partition in the newly unallocated space.</a:t>
            </a:r>
          </a:p>
          <a:p>
            <a:pPr lvl="1"/>
            <a:r>
              <a:rPr lang="en-US" dirty="0"/>
              <a:t>Use Boot Camp tool to install Windows on an Apple machine.</a:t>
            </a:r>
          </a:p>
          <a:p>
            <a:pPr lvl="1"/>
            <a:r>
              <a:rPr lang="en-US" dirty="0"/>
              <a:t>Install Linux after Windows, not before.</a:t>
            </a:r>
          </a:p>
        </p:txBody>
      </p:sp>
    </p:spTree>
    <p:extLst>
      <p:ext uri="{BB962C8B-B14F-4D97-AF65-F5344CB8AC3E}">
        <p14:creationId xmlns:p14="http://schemas.microsoft.com/office/powerpoint/2010/main" val="39557302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057400" y="52388"/>
            <a:ext cx="7086600" cy="1006475"/>
          </a:xfrm>
        </p:spPr>
        <p:txBody>
          <a:bodyPr/>
          <a:lstStyle/>
          <a:p>
            <a:r>
              <a:rPr lang="en-US" altLang="en-US" dirty="0"/>
              <a:t>Other Installation Methods</a:t>
            </a:r>
          </a:p>
        </p:txBody>
      </p:sp>
      <p:sp>
        <p:nvSpPr>
          <p:cNvPr id="16387" name="Content Placeholder 2"/>
          <p:cNvSpPr>
            <a:spLocks noGrp="1"/>
          </p:cNvSpPr>
          <p:nvPr>
            <p:ph idx="1"/>
          </p:nvPr>
        </p:nvSpPr>
        <p:spPr/>
        <p:txBody>
          <a:bodyPr/>
          <a:lstStyle/>
          <a:p>
            <a:r>
              <a:rPr lang="en-US" altLang="en-US" dirty="0"/>
              <a:t>Install over a network (called a </a:t>
            </a:r>
            <a:r>
              <a:rPr lang="en-US" altLang="en-US" dirty="0">
                <a:solidFill>
                  <a:srgbClr val="C00000"/>
                </a:solidFill>
              </a:rPr>
              <a:t>remote network installation</a:t>
            </a:r>
            <a:r>
              <a:rPr lang="en-US" altLang="en-US" dirty="0"/>
              <a:t>) </a:t>
            </a:r>
          </a:p>
          <a:p>
            <a:pPr lvl="1"/>
            <a:r>
              <a:rPr lang="en-US" altLang="en-US" dirty="0"/>
              <a:t>Can be automated with special scripts to create an </a:t>
            </a:r>
            <a:r>
              <a:rPr lang="en-US" altLang="en-US" dirty="0">
                <a:solidFill>
                  <a:srgbClr val="C00000"/>
                </a:solidFill>
              </a:rPr>
              <a:t>unattended installation</a:t>
            </a:r>
          </a:p>
          <a:p>
            <a:r>
              <a:rPr lang="en-US" altLang="en-US" dirty="0"/>
              <a:t>Image deployment</a:t>
            </a:r>
          </a:p>
          <a:p>
            <a:pPr lvl="1"/>
            <a:r>
              <a:rPr lang="en-US" altLang="en-US" dirty="0"/>
              <a:t>An image is a complete copy of a hard drive volume.</a:t>
            </a:r>
          </a:p>
          <a:p>
            <a:pPr lvl="2"/>
            <a:r>
              <a:rPr lang="en-US" altLang="en-US" dirty="0"/>
              <a:t>Can be stored on optical disks, flash drives, or network servers</a:t>
            </a:r>
          </a:p>
          <a:p>
            <a:pPr lvl="1"/>
            <a:r>
              <a:rPr lang="en-US" altLang="en-US" dirty="0"/>
              <a:t>Use applications such as Symantec Ghost Solution Suite, Clonezilla, and Acronis’s True Image.</a:t>
            </a:r>
            <a:endParaRPr lang="en-US" altLang="en-US" sz="2200" dirty="0">
              <a:solidFill>
                <a:srgbClr val="336600"/>
              </a:solidFill>
            </a:endParaRPr>
          </a:p>
        </p:txBody>
      </p:sp>
    </p:spTree>
    <p:extLst>
      <p:ext uri="{BB962C8B-B14F-4D97-AF65-F5344CB8AC3E}">
        <p14:creationId xmlns:p14="http://schemas.microsoft.com/office/powerpoint/2010/main" val="13647532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Installation and Upgrade Process</a:t>
            </a:r>
          </a:p>
        </p:txBody>
      </p:sp>
      <p:sp>
        <p:nvSpPr>
          <p:cNvPr id="3" name="Content Placeholder 2"/>
          <p:cNvSpPr>
            <a:spLocks noGrp="1"/>
          </p:cNvSpPr>
          <p:nvPr>
            <p:ph idx="1"/>
          </p:nvPr>
        </p:nvSpPr>
        <p:spPr/>
        <p:txBody>
          <a:bodyPr/>
          <a:lstStyle/>
          <a:p>
            <a:r>
              <a:rPr lang="en-US" dirty="0">
                <a:solidFill>
                  <a:srgbClr val="C00000"/>
                </a:solidFill>
              </a:rPr>
              <a:t>End-user license agreement (EULA)</a:t>
            </a:r>
          </a:p>
          <a:p>
            <a:pPr lvl="1"/>
            <a:r>
              <a:rPr lang="en-US" dirty="0"/>
              <a:t>Enter product key from installation disk’s case.</a:t>
            </a:r>
          </a:p>
          <a:p>
            <a:r>
              <a:rPr lang="en-US" dirty="0"/>
              <a:t>Upgrade paths</a:t>
            </a:r>
          </a:p>
          <a:p>
            <a:pPr lvl="1"/>
            <a:r>
              <a:rPr lang="en-US" dirty="0"/>
              <a:t>Determine if you can upgrade a client’s computer from X to Y.</a:t>
            </a:r>
          </a:p>
          <a:p>
            <a:pPr lvl="1"/>
            <a:r>
              <a:rPr lang="en-US" dirty="0"/>
              <a:t>The bit size of the currently installed OS must match the bit size of the upgrade OS.</a:t>
            </a:r>
          </a:p>
        </p:txBody>
      </p:sp>
    </p:spTree>
    <p:extLst>
      <p:ext uri="{BB962C8B-B14F-4D97-AF65-F5344CB8AC3E}">
        <p14:creationId xmlns:p14="http://schemas.microsoft.com/office/powerpoint/2010/main" val="15353907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Upgrade Paths (</a:t>
            </a:r>
            <a:r>
              <a:rPr lang="en-US" i="1" dirty="0"/>
              <a:t>continued</a:t>
            </a:r>
            <a:r>
              <a:rPr lang="en-US" dirty="0"/>
              <a:t>)</a:t>
            </a:r>
          </a:p>
        </p:txBody>
      </p:sp>
      <p:graphicFrame>
        <p:nvGraphicFramePr>
          <p:cNvPr id="6" name="Table 5"/>
          <p:cNvGraphicFramePr>
            <a:graphicFrameLocks noGrp="1"/>
          </p:cNvGraphicFramePr>
          <p:nvPr>
            <p:extLst>
              <p:ext uri="{D42A27DB-BD31-4B8C-83A1-F6EECF244321}">
                <p14:modId xmlns:p14="http://schemas.microsoft.com/office/powerpoint/2010/main" val="4087123922"/>
              </p:ext>
            </p:extLst>
          </p:nvPr>
        </p:nvGraphicFramePr>
        <p:xfrm>
          <a:off x="742950" y="1738820"/>
          <a:ext cx="7658100" cy="3513622"/>
        </p:xfrm>
        <a:graphic>
          <a:graphicData uri="http://schemas.openxmlformats.org/drawingml/2006/table">
            <a:tbl>
              <a:tblPr firstRow="1" firstCol="1" bandRow="1">
                <a:solidFill>
                  <a:srgbClr val="F4EFC1"/>
                </a:solidFill>
              </a:tblPr>
              <a:tblGrid>
                <a:gridCol w="1680972">
                  <a:extLst>
                    <a:ext uri="{9D8B030D-6E8A-4147-A177-3AD203B41FA5}">
                      <a16:colId xmlns:a16="http://schemas.microsoft.com/office/drawing/2014/main" xmlns="" val="20000"/>
                    </a:ext>
                  </a:extLst>
                </a:gridCol>
                <a:gridCol w="1024128">
                  <a:extLst>
                    <a:ext uri="{9D8B030D-6E8A-4147-A177-3AD203B41FA5}">
                      <a16:colId xmlns:a16="http://schemas.microsoft.com/office/drawing/2014/main" xmlns="" val="20001"/>
                    </a:ext>
                  </a:extLst>
                </a:gridCol>
                <a:gridCol w="4953000">
                  <a:extLst>
                    <a:ext uri="{9D8B030D-6E8A-4147-A177-3AD203B41FA5}">
                      <a16:colId xmlns:a16="http://schemas.microsoft.com/office/drawing/2014/main" xmlns="" val="20002"/>
                    </a:ext>
                  </a:extLst>
                </a:gridCol>
              </a:tblGrid>
              <a:tr h="328722">
                <a:tc>
                  <a:txBody>
                    <a:bodyPr/>
                    <a:lstStyle/>
                    <a:p>
                      <a:pPr marL="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12.3</a:t>
                      </a:r>
                    </a:p>
                  </a:txBody>
                  <a:tcPr marL="109728" marR="0" marT="0" marB="0"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pPr marL="0" marR="0" indent="0">
                        <a:lnSpc>
                          <a:spcPct val="115000"/>
                        </a:lnSpc>
                        <a:spcBef>
                          <a:spcPts val="0"/>
                        </a:spcBef>
                        <a:spcAft>
                          <a:spcPts val="600"/>
                        </a:spcAft>
                      </a:pPr>
                      <a:r>
                        <a:rPr lang="en-US" altLang="en-US" sz="2000" b="1" dirty="0">
                          <a:latin typeface="Calibri" panose="020F0502020204030204" pitchFamily="34" charset="0"/>
                        </a:rPr>
                        <a:t>Upgrading from Windows 7 to Windows 8</a:t>
                      </a:r>
                      <a:endParaRPr lang="en-US" sz="2000" b="1" dirty="0">
                        <a:effectLst/>
                        <a:latin typeface="Calibri" panose="020F0502020204030204" pitchFamily="34" charset="0"/>
                        <a:ea typeface="Times New Roman"/>
                      </a:endParaRPr>
                    </a:p>
                  </a:txBody>
                  <a:tcPr marL="109728" marR="0" marT="0" marB="0" anchor="ct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173038" marR="0" indent="0">
                        <a:lnSpc>
                          <a:spcPct val="115000"/>
                        </a:lnSpc>
                        <a:spcBef>
                          <a:spcPts val="0"/>
                        </a:spcBef>
                        <a:spcAft>
                          <a:spcPts val="600"/>
                        </a:spcAft>
                      </a:pP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FAA420"/>
                    </a:solidFill>
                  </a:tcPr>
                </a:tc>
                <a:extLst>
                  <a:ext uri="{0D108BD9-81ED-4DB2-BD59-A6C34878D82A}">
                    <a16:rowId xmlns:a16="http://schemas.microsoft.com/office/drawing/2014/main" xmlns="" val="10000"/>
                  </a:ext>
                </a:extLst>
              </a:tr>
              <a:tr h="425260">
                <a:tc gridSpan="2">
                  <a:txBody>
                    <a:bodyPr/>
                    <a:lstStyle/>
                    <a:p>
                      <a:pPr marL="0" marR="0" indent="0" eaLnBrk="0" hangingPunct="0">
                        <a:lnSpc>
                          <a:spcPct val="115000"/>
                        </a:lnSpc>
                        <a:spcBef>
                          <a:spcPts val="170"/>
                        </a:spcBef>
                        <a:spcAft>
                          <a:spcPts val="0"/>
                        </a:spcAft>
                      </a:pPr>
                      <a:r>
                        <a:rPr lang="en-US" sz="2000" b="1" spc="-15" dirty="0">
                          <a:solidFill>
                            <a:srgbClr val="231F20"/>
                          </a:solidFill>
                          <a:effectLst/>
                          <a:latin typeface="Calibri" panose="020F0502020204030204" pitchFamily="34" charset="0"/>
                          <a:ea typeface="Calibri"/>
                          <a:cs typeface="Calibri"/>
                        </a:rPr>
                        <a:t>F</a:t>
                      </a:r>
                      <a:r>
                        <a:rPr lang="en-US" sz="2000" b="1" spc="-10" dirty="0">
                          <a:solidFill>
                            <a:srgbClr val="231F20"/>
                          </a:solidFill>
                          <a:effectLst/>
                          <a:latin typeface="Calibri" panose="020F0502020204030204" pitchFamily="34" charset="0"/>
                          <a:ea typeface="Calibri"/>
                          <a:cs typeface="Calibri"/>
                        </a:rPr>
                        <a:t>r</a:t>
                      </a:r>
                      <a:r>
                        <a:rPr lang="en-US" sz="2000" b="1" spc="-15" dirty="0">
                          <a:solidFill>
                            <a:srgbClr val="231F20"/>
                          </a:solidFill>
                          <a:effectLst/>
                          <a:latin typeface="Calibri" panose="020F0502020204030204" pitchFamily="34" charset="0"/>
                          <a:ea typeface="Calibri"/>
                          <a:cs typeface="Calibri"/>
                        </a:rPr>
                        <a:t>om</a:t>
                      </a:r>
                      <a:r>
                        <a:rPr lang="en-US" sz="2000" b="1" spc="-155" dirty="0">
                          <a:solidFill>
                            <a:srgbClr val="231F20"/>
                          </a:solidFill>
                          <a:effectLst/>
                          <a:latin typeface="Calibri" panose="020F0502020204030204" pitchFamily="34" charset="0"/>
                          <a:ea typeface="Calibri"/>
                          <a:cs typeface="Calibri"/>
                        </a:rPr>
                        <a:t> </a:t>
                      </a:r>
                      <a:r>
                        <a:rPr lang="en-US" sz="2000" b="1" spc="-10" dirty="0">
                          <a:solidFill>
                            <a:srgbClr val="231F20"/>
                          </a:solidFill>
                          <a:effectLst/>
                          <a:latin typeface="Calibri" panose="020F0502020204030204" pitchFamily="34" charset="0"/>
                          <a:ea typeface="Calibri"/>
                          <a:cs typeface="Calibri"/>
                        </a:rPr>
                        <a:t>W</a:t>
                      </a:r>
                      <a:r>
                        <a:rPr lang="en-US" sz="2000" b="1" spc="-5" dirty="0">
                          <a:solidFill>
                            <a:srgbClr val="231F20"/>
                          </a:solidFill>
                          <a:effectLst/>
                          <a:latin typeface="Calibri" panose="020F0502020204030204" pitchFamily="34" charset="0"/>
                          <a:ea typeface="Calibri"/>
                          <a:cs typeface="Calibri"/>
                        </a:rPr>
                        <a:t>indo</a:t>
                      </a:r>
                      <a:r>
                        <a:rPr lang="en-US" sz="2000" b="1" spc="-10" dirty="0">
                          <a:solidFill>
                            <a:srgbClr val="231F20"/>
                          </a:solidFill>
                          <a:effectLst/>
                          <a:latin typeface="Calibri" panose="020F0502020204030204" pitchFamily="34" charset="0"/>
                          <a:ea typeface="Calibri"/>
                          <a:cs typeface="Calibri"/>
                        </a:rPr>
                        <a:t>w</a:t>
                      </a:r>
                      <a:r>
                        <a:rPr lang="en-US" sz="2000" b="1" spc="-5" dirty="0">
                          <a:solidFill>
                            <a:srgbClr val="231F20"/>
                          </a:solidFill>
                          <a:effectLst/>
                          <a:latin typeface="Calibri" panose="020F0502020204030204" pitchFamily="34" charset="0"/>
                          <a:ea typeface="Calibri"/>
                          <a:cs typeface="Calibri"/>
                        </a:rPr>
                        <a:t>s</a:t>
                      </a:r>
                      <a:r>
                        <a:rPr lang="en-US" sz="2000" b="1" spc="-155" dirty="0">
                          <a:solidFill>
                            <a:srgbClr val="231F20"/>
                          </a:solidFill>
                          <a:effectLst/>
                          <a:latin typeface="Calibri" panose="020F0502020204030204" pitchFamily="34" charset="0"/>
                          <a:ea typeface="Calibri"/>
                          <a:cs typeface="Calibri"/>
                        </a:rPr>
                        <a:t> </a:t>
                      </a:r>
                      <a:r>
                        <a:rPr lang="en-US" sz="2000" b="1" dirty="0">
                          <a:solidFill>
                            <a:srgbClr val="231F20"/>
                          </a:solidFill>
                          <a:effectLst/>
                          <a:latin typeface="Calibri" panose="020F0502020204030204" pitchFamily="34" charset="0"/>
                          <a:ea typeface="Calibri"/>
                          <a:cs typeface="Calibri"/>
                        </a:rPr>
                        <a:t>7</a:t>
                      </a:r>
                      <a:endParaRPr lang="en-US" sz="2000" dirty="0">
                        <a:effectLst/>
                        <a:latin typeface="Calibri" panose="020F0502020204030204" pitchFamily="34" charset="0"/>
                        <a:ea typeface="Calibri"/>
                        <a:cs typeface="Times New Roman"/>
                      </a:endParaRPr>
                    </a:p>
                  </a:txBody>
                  <a:tcPr marL="109728"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eaLnBrk="0" hangingPunct="0">
                        <a:lnSpc>
                          <a:spcPct val="115000"/>
                        </a:lnSpc>
                        <a:spcBef>
                          <a:spcPts val="170"/>
                        </a:spcBef>
                        <a:spcAft>
                          <a:spcPts val="0"/>
                        </a:spcAft>
                      </a:pPr>
                      <a:r>
                        <a:rPr lang="en-US" sz="2000" b="1" spc="-10" dirty="0">
                          <a:solidFill>
                            <a:srgbClr val="231F20"/>
                          </a:solidFill>
                          <a:effectLst/>
                          <a:latin typeface="Calibri" panose="020F0502020204030204" pitchFamily="34" charset="0"/>
                          <a:ea typeface="Calibri"/>
                          <a:cs typeface="Calibri"/>
                        </a:rPr>
                        <a:t>U</a:t>
                      </a:r>
                      <a:r>
                        <a:rPr lang="en-US" sz="2000" b="1" spc="-5" dirty="0">
                          <a:solidFill>
                            <a:srgbClr val="231F20"/>
                          </a:solidFill>
                          <a:effectLst/>
                          <a:latin typeface="Calibri" panose="020F0502020204030204" pitchFamily="34" charset="0"/>
                          <a:ea typeface="Calibri"/>
                          <a:cs typeface="Calibri"/>
                        </a:rPr>
                        <a:t>pgr</a:t>
                      </a:r>
                      <a:r>
                        <a:rPr lang="en-US" sz="2000" b="1" spc="-10" dirty="0">
                          <a:solidFill>
                            <a:srgbClr val="231F20"/>
                          </a:solidFill>
                          <a:effectLst/>
                          <a:latin typeface="Calibri" panose="020F0502020204030204" pitchFamily="34" charset="0"/>
                          <a:ea typeface="Calibri"/>
                          <a:cs typeface="Calibri"/>
                        </a:rPr>
                        <a:t>ade</a:t>
                      </a:r>
                      <a:r>
                        <a:rPr lang="en-US" sz="2000" b="1" spc="-115" dirty="0">
                          <a:solidFill>
                            <a:srgbClr val="231F20"/>
                          </a:solidFill>
                          <a:effectLst/>
                          <a:latin typeface="Calibri" panose="020F0502020204030204" pitchFamily="34" charset="0"/>
                          <a:ea typeface="Calibri"/>
                          <a:cs typeface="Calibri"/>
                        </a:rPr>
                        <a:t> </a:t>
                      </a:r>
                      <a:r>
                        <a:rPr lang="en-US" sz="2000" b="1" spc="-5" dirty="0">
                          <a:solidFill>
                            <a:srgbClr val="231F20"/>
                          </a:solidFill>
                          <a:effectLst/>
                          <a:latin typeface="Calibri" panose="020F0502020204030204" pitchFamily="34" charset="0"/>
                          <a:ea typeface="Calibri"/>
                          <a:cs typeface="Calibri"/>
                        </a:rPr>
                        <a:t>t</a:t>
                      </a:r>
                      <a:r>
                        <a:rPr lang="en-US" sz="2000" b="1" spc="-10" dirty="0">
                          <a:solidFill>
                            <a:srgbClr val="231F20"/>
                          </a:solidFill>
                          <a:effectLst/>
                          <a:latin typeface="Calibri" panose="020F0502020204030204" pitchFamily="34" charset="0"/>
                          <a:ea typeface="Calibri"/>
                          <a:cs typeface="Calibri"/>
                        </a:rPr>
                        <a:t>o</a:t>
                      </a:r>
                      <a:r>
                        <a:rPr lang="en-US" sz="2000" b="1" spc="-115" dirty="0">
                          <a:solidFill>
                            <a:srgbClr val="231F20"/>
                          </a:solidFill>
                          <a:effectLst/>
                          <a:latin typeface="Calibri" panose="020F0502020204030204" pitchFamily="34" charset="0"/>
                          <a:ea typeface="Calibri"/>
                          <a:cs typeface="Calibri"/>
                        </a:rPr>
                        <a:t> </a:t>
                      </a:r>
                      <a:r>
                        <a:rPr lang="en-US" sz="2000" b="1" spc="-10" dirty="0">
                          <a:solidFill>
                            <a:srgbClr val="231F20"/>
                          </a:solidFill>
                          <a:effectLst/>
                          <a:latin typeface="Calibri" panose="020F0502020204030204" pitchFamily="34" charset="0"/>
                          <a:ea typeface="Calibri"/>
                          <a:cs typeface="Calibri"/>
                        </a:rPr>
                        <a:t>W</a:t>
                      </a:r>
                      <a:r>
                        <a:rPr lang="en-US" sz="2000" b="1" spc="-5" dirty="0">
                          <a:solidFill>
                            <a:srgbClr val="231F20"/>
                          </a:solidFill>
                          <a:effectLst/>
                          <a:latin typeface="Calibri" panose="020F0502020204030204" pitchFamily="34" charset="0"/>
                          <a:ea typeface="Calibri"/>
                          <a:cs typeface="Calibri"/>
                        </a:rPr>
                        <a:t>indo</a:t>
                      </a:r>
                      <a:r>
                        <a:rPr lang="en-US" sz="2000" b="1" spc="-10" dirty="0">
                          <a:solidFill>
                            <a:srgbClr val="231F20"/>
                          </a:solidFill>
                          <a:effectLst/>
                          <a:latin typeface="Calibri" panose="020F0502020204030204" pitchFamily="34" charset="0"/>
                          <a:ea typeface="Calibri"/>
                          <a:cs typeface="Calibri"/>
                        </a:rPr>
                        <a:t>w</a:t>
                      </a:r>
                      <a:r>
                        <a:rPr lang="en-US" sz="2000" b="1" spc="-5" dirty="0">
                          <a:solidFill>
                            <a:srgbClr val="231F20"/>
                          </a:solidFill>
                          <a:effectLst/>
                          <a:latin typeface="Calibri" panose="020F0502020204030204" pitchFamily="34" charset="0"/>
                          <a:ea typeface="Calibri"/>
                          <a:cs typeface="Calibri"/>
                        </a:rPr>
                        <a:t>s</a:t>
                      </a:r>
                      <a:r>
                        <a:rPr lang="en-US" sz="2000" b="1" spc="-115" dirty="0">
                          <a:solidFill>
                            <a:srgbClr val="231F20"/>
                          </a:solidFill>
                          <a:effectLst/>
                          <a:latin typeface="Calibri" panose="020F0502020204030204" pitchFamily="34" charset="0"/>
                          <a:ea typeface="Calibri"/>
                          <a:cs typeface="Calibri"/>
                        </a:rPr>
                        <a:t> </a:t>
                      </a:r>
                      <a:r>
                        <a:rPr lang="en-US" sz="2000" b="1" dirty="0">
                          <a:solidFill>
                            <a:srgbClr val="231F20"/>
                          </a:solidFill>
                          <a:effectLst/>
                          <a:latin typeface="Calibri" panose="020F0502020204030204" pitchFamily="34" charset="0"/>
                          <a:ea typeface="Calibri"/>
                          <a:cs typeface="Calibri"/>
                        </a:rPr>
                        <a:t>8</a:t>
                      </a:r>
                      <a:endParaRPr lang="en-US" sz="2000" dirty="0">
                        <a:effectLst/>
                        <a:latin typeface="Calibri" panose="020F0502020204030204" pitchFamily="34" charset="0"/>
                        <a:ea typeface="Times New Roman"/>
                      </a:endParaRPr>
                    </a:p>
                  </a:txBody>
                  <a:tcPr marL="109728" marR="0" marT="0" marB="0"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456307">
                <a:tc gridSpan="2">
                  <a:txBody>
                    <a:bodyPr/>
                    <a:lstStyle/>
                    <a:p>
                      <a:pPr marL="0" marR="0" indent="0" eaLnBrk="0" hangingPunct="0">
                        <a:lnSpc>
                          <a:spcPct val="115000"/>
                        </a:lnSpc>
                        <a:spcBef>
                          <a:spcPts val="5"/>
                        </a:spcBef>
                        <a:spcAft>
                          <a:spcPts val="0"/>
                        </a:spcAft>
                      </a:pPr>
                      <a:r>
                        <a:rPr lang="en-US" sz="1800" dirty="0">
                          <a:solidFill>
                            <a:srgbClr val="231F20"/>
                          </a:solidFill>
                          <a:effectLst/>
                          <a:latin typeface="Calibri" panose="020F0502020204030204" pitchFamily="34" charset="0"/>
                          <a:ea typeface="Calibri"/>
                          <a:cs typeface="Palatino Linotype"/>
                        </a:rPr>
                        <a:t>Starter</a:t>
                      </a:r>
                      <a:endParaRPr lang="en-US" sz="1800" dirty="0">
                        <a:effectLst/>
                        <a:latin typeface="Calibri" panose="020F0502020204030204" pitchFamily="34" charset="0"/>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eaLnBrk="0" hangingPunct="0">
                        <a:lnSpc>
                          <a:spcPct val="115000"/>
                        </a:lnSpc>
                        <a:spcBef>
                          <a:spcPts val="5"/>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a:t>
                      </a: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a:t>
                      </a:r>
                      <a:r>
                        <a:rPr lang="en-US" sz="1800" spc="-10" dirty="0">
                          <a:solidFill>
                            <a:srgbClr val="231F20"/>
                          </a:solidFill>
                          <a:effectLst/>
                          <a:latin typeface="Calibri" panose="020F0502020204030204" pitchFamily="34" charset="0"/>
                          <a:ea typeface="Calibri"/>
                          <a:cs typeface="Palatino Linotype"/>
                        </a:rPr>
                        <a:t>Pro</a:t>
                      </a:r>
                      <a:endParaRPr lang="en-US" sz="1800" dirty="0">
                        <a:effectLst/>
                        <a:latin typeface="Calibri" panose="020F0502020204030204" pitchFamily="34" charset="0"/>
                        <a:ea typeface="Times New Roman"/>
                      </a:endParaRPr>
                    </a:p>
                  </a:txBody>
                  <a:tcPr marL="109728" marR="0" marT="0" marB="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456307">
                <a:tc gridSpan="2">
                  <a:txBody>
                    <a:bodyPr/>
                    <a:lstStyle/>
                    <a:p>
                      <a:pPr marL="0" marR="0" indent="0" eaLnBrk="0" hangingPunct="0">
                        <a:lnSpc>
                          <a:spcPct val="115000"/>
                        </a:lnSpc>
                        <a:spcBef>
                          <a:spcPts val="0"/>
                        </a:spcBef>
                        <a:spcAft>
                          <a:spcPts val="0"/>
                        </a:spcAft>
                      </a:pPr>
                      <a:r>
                        <a:rPr lang="en-US" sz="1800" dirty="0">
                          <a:solidFill>
                            <a:srgbClr val="231F20"/>
                          </a:solidFill>
                          <a:effectLst/>
                          <a:latin typeface="Calibri" panose="020F0502020204030204" pitchFamily="34" charset="0"/>
                          <a:ea typeface="Calibri"/>
                          <a:cs typeface="Palatino Linotype"/>
                        </a:rPr>
                        <a:t>Home Basic</a:t>
                      </a:r>
                      <a:endParaRPr lang="en-US" sz="1800" dirty="0">
                        <a:effectLst/>
                        <a:latin typeface="Calibri" panose="020F0502020204030204" pitchFamily="34" charset="0"/>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eaLnBrk="0" hangingPunct="0">
                        <a:lnSpc>
                          <a:spcPct val="115000"/>
                        </a:lnSpc>
                        <a:spcBef>
                          <a:spcPts val="5"/>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a:t>
                      </a: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a:t>
                      </a:r>
                      <a:r>
                        <a:rPr lang="en-US" sz="1800" spc="-10" dirty="0">
                          <a:solidFill>
                            <a:srgbClr val="231F20"/>
                          </a:solidFill>
                          <a:effectLst/>
                          <a:latin typeface="Calibri" panose="020F0502020204030204" pitchFamily="34" charset="0"/>
                          <a:ea typeface="Calibri"/>
                          <a:cs typeface="Palatino Linotype"/>
                        </a:rPr>
                        <a:t>Pro</a:t>
                      </a:r>
                      <a:endParaRPr lang="en-US" sz="1800" dirty="0">
                        <a:effectLst/>
                        <a:latin typeface="Calibri" panose="020F0502020204030204" pitchFamily="34" charset="0"/>
                        <a:ea typeface="Times New Roman"/>
                      </a:endParaRPr>
                    </a:p>
                  </a:txBody>
                  <a:tcPr marL="109728" marR="0" marT="0" marB="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456307">
                <a:tc gridSpan="2">
                  <a:txBody>
                    <a:bodyPr/>
                    <a:lstStyle/>
                    <a:p>
                      <a:pPr marL="0" marR="0" indent="0" eaLnBrk="0" hangingPunct="0">
                        <a:lnSpc>
                          <a:spcPct val="115000"/>
                        </a:lnSpc>
                        <a:spcBef>
                          <a:spcPts val="0"/>
                        </a:spcBef>
                        <a:spcAft>
                          <a:spcPts val="0"/>
                        </a:spcAft>
                      </a:pPr>
                      <a:r>
                        <a:rPr lang="en-US" sz="1800" dirty="0">
                          <a:solidFill>
                            <a:srgbClr val="231F20"/>
                          </a:solidFill>
                          <a:effectLst/>
                          <a:latin typeface="Calibri" panose="020F0502020204030204" pitchFamily="34" charset="0"/>
                          <a:ea typeface="Calibri"/>
                          <a:cs typeface="Palatino Linotype"/>
                        </a:rPr>
                        <a:t>Home </a:t>
                      </a:r>
                      <a:r>
                        <a:rPr lang="en-US" sz="1800" spc="-5" dirty="0">
                          <a:solidFill>
                            <a:srgbClr val="231F20"/>
                          </a:solidFill>
                          <a:effectLst/>
                          <a:latin typeface="Calibri" panose="020F0502020204030204" pitchFamily="34" charset="0"/>
                          <a:ea typeface="Calibri"/>
                          <a:cs typeface="Palatino Linotype"/>
                        </a:rPr>
                        <a:t>Premium</a:t>
                      </a:r>
                      <a:endParaRPr lang="en-US" sz="1800" dirty="0">
                        <a:effectLst/>
                        <a:latin typeface="Calibri" panose="020F0502020204030204" pitchFamily="34" charset="0"/>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eaLnBrk="0" hangingPunct="0">
                        <a:lnSpc>
                          <a:spcPct val="115000"/>
                        </a:lnSpc>
                        <a:spcBef>
                          <a:spcPts val="5"/>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a:t>
                      </a: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a:t>
                      </a:r>
                      <a:r>
                        <a:rPr lang="en-US" sz="1800" spc="-10" dirty="0">
                          <a:solidFill>
                            <a:srgbClr val="231F20"/>
                          </a:solidFill>
                          <a:effectLst/>
                          <a:latin typeface="Calibri" panose="020F0502020204030204" pitchFamily="34" charset="0"/>
                          <a:ea typeface="Calibri"/>
                          <a:cs typeface="Palatino Linotype"/>
                        </a:rPr>
                        <a:t>Pro</a:t>
                      </a:r>
                      <a:endParaRPr lang="en-US" sz="1800" dirty="0">
                        <a:effectLst/>
                        <a:latin typeface="Calibri" panose="020F0502020204030204" pitchFamily="34" charset="0"/>
                        <a:ea typeface="Times New Roman"/>
                      </a:endParaRPr>
                    </a:p>
                  </a:txBody>
                  <a:tcPr marL="109728" marR="0" marT="0" marB="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456307">
                <a:tc gridSpan="2">
                  <a:txBody>
                    <a:bodyPr/>
                    <a:lstStyle/>
                    <a:p>
                      <a:pPr marL="0" marR="0" indent="0" eaLnBrk="0" hangingPunct="0">
                        <a:lnSpc>
                          <a:spcPct val="115000"/>
                        </a:lnSpc>
                        <a:spcBef>
                          <a:spcPts val="0"/>
                        </a:spcBef>
                        <a:spcAft>
                          <a:spcPts val="0"/>
                        </a:spcAft>
                      </a:pPr>
                      <a:r>
                        <a:rPr lang="en-US" sz="1800" spc="-5" dirty="0">
                          <a:solidFill>
                            <a:srgbClr val="231F20"/>
                          </a:solidFill>
                          <a:effectLst/>
                          <a:latin typeface="Calibri" panose="020F0502020204030204" pitchFamily="34" charset="0"/>
                          <a:ea typeface="Calibri"/>
                          <a:cs typeface="Palatino Linotype"/>
                        </a:rPr>
                        <a:t>Professional</a:t>
                      </a:r>
                      <a:endParaRPr lang="en-US" sz="1800" dirty="0">
                        <a:effectLst/>
                        <a:latin typeface="Calibri" panose="020F0502020204030204" pitchFamily="34" charset="0"/>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eaLnBrk="0" hangingPunct="0">
                        <a:lnSpc>
                          <a:spcPct val="115000"/>
                        </a:lnSpc>
                        <a:spcBef>
                          <a:spcPts val="5"/>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a:t>
                      </a:r>
                      <a:r>
                        <a:rPr lang="en-US" sz="1800" spc="-5" dirty="0">
                          <a:solidFill>
                            <a:srgbClr val="231F20"/>
                          </a:solidFill>
                          <a:effectLst/>
                          <a:latin typeface="Calibri" panose="020F0502020204030204" pitchFamily="34" charset="0"/>
                          <a:ea typeface="Calibri"/>
                          <a:cs typeface="Palatino Linotype"/>
                        </a:rPr>
                        <a:t>Pro,</a:t>
                      </a:r>
                      <a:r>
                        <a:rPr lang="en-US" sz="1800" dirty="0">
                          <a:solidFill>
                            <a:srgbClr val="231F20"/>
                          </a:solidFill>
                          <a:effectLst/>
                          <a:latin typeface="Calibri" panose="020F0502020204030204" pitchFamily="34" charset="0"/>
                          <a:ea typeface="Calibri"/>
                          <a:cs typeface="Palatino Linotype"/>
                        </a:rPr>
                        <a:t> </a:t>
                      </a: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Enterprise</a:t>
                      </a:r>
                      <a:endParaRPr lang="en-US" sz="1800" dirty="0">
                        <a:effectLst/>
                        <a:latin typeface="Calibri" panose="020F0502020204030204" pitchFamily="34" charset="0"/>
                        <a:ea typeface="Times New Roman"/>
                      </a:endParaRPr>
                    </a:p>
                  </a:txBody>
                  <a:tcPr marL="109728" marR="0" marT="0" marB="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456307">
                <a:tc gridSpan="2">
                  <a:txBody>
                    <a:bodyPr/>
                    <a:lstStyle/>
                    <a:p>
                      <a:pPr marL="0" marR="0" indent="0" eaLnBrk="0" hangingPunct="0">
                        <a:lnSpc>
                          <a:spcPct val="115000"/>
                        </a:lnSpc>
                        <a:spcBef>
                          <a:spcPts val="0"/>
                        </a:spcBef>
                        <a:spcAft>
                          <a:spcPts val="0"/>
                        </a:spcAft>
                      </a:pPr>
                      <a:r>
                        <a:rPr lang="en-US" sz="1800" dirty="0">
                          <a:solidFill>
                            <a:srgbClr val="231F20"/>
                          </a:solidFill>
                          <a:effectLst/>
                          <a:latin typeface="Calibri" panose="020F0502020204030204" pitchFamily="34" charset="0"/>
                          <a:ea typeface="Calibri"/>
                          <a:cs typeface="Palatino Linotype"/>
                        </a:rPr>
                        <a:t>Enterprise</a:t>
                      </a:r>
                      <a:endParaRPr lang="en-US" sz="1800" dirty="0">
                        <a:effectLst/>
                        <a:latin typeface="Calibri" panose="020F0502020204030204" pitchFamily="34" charset="0"/>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eaLnBrk="0" hangingPunct="0">
                        <a:lnSpc>
                          <a:spcPct val="115000"/>
                        </a:lnSpc>
                        <a:spcBef>
                          <a:spcPts val="5"/>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Enterprise</a:t>
                      </a:r>
                      <a:endParaRPr lang="en-US" sz="1800" dirty="0">
                        <a:effectLst/>
                        <a:latin typeface="Calibri" panose="020F0502020204030204" pitchFamily="34" charset="0"/>
                        <a:ea typeface="Times New Roman"/>
                      </a:endParaRPr>
                    </a:p>
                  </a:txBody>
                  <a:tcPr marL="109728" marR="0" marT="0" marB="0">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456307">
                <a:tc gridSpan="2">
                  <a:txBody>
                    <a:bodyPr/>
                    <a:lstStyle/>
                    <a:p>
                      <a:pPr marL="0" marR="0" indent="0">
                        <a:lnSpc>
                          <a:spcPct val="100000"/>
                        </a:lnSpc>
                        <a:spcBef>
                          <a:spcPts val="0"/>
                        </a:spcBef>
                        <a:spcAft>
                          <a:spcPts val="600"/>
                        </a:spcAft>
                      </a:pPr>
                      <a:r>
                        <a:rPr lang="en-US" sz="1800" kern="1200" dirty="0">
                          <a:solidFill>
                            <a:srgbClr val="231F20"/>
                          </a:solidFill>
                          <a:effectLst/>
                          <a:latin typeface="Calibri" panose="020F0502020204030204" pitchFamily="34" charset="0"/>
                          <a:ea typeface="Calibri"/>
                          <a:cs typeface="Palatino Linotype"/>
                        </a:rPr>
                        <a:t>Ultimate</a:t>
                      </a: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algn="l" defTabSz="914400" rtl="0" eaLnBrk="0" fontAlgn="auto" latinLnBrk="0" hangingPunct="0">
                        <a:lnSpc>
                          <a:spcPct val="115000"/>
                        </a:lnSpc>
                        <a:spcBef>
                          <a:spcPts val="5"/>
                        </a:spcBef>
                        <a:spcAft>
                          <a:spcPts val="0"/>
                        </a:spcAft>
                        <a:buClrTx/>
                        <a:buSzTx/>
                        <a:buFontTx/>
                        <a:buNone/>
                        <a:tabLst/>
                        <a:defRPr/>
                      </a:pPr>
                      <a:r>
                        <a:rPr lang="en-US" dirty="0"/>
                        <a:t>W</a:t>
                      </a:r>
                      <a:r>
                        <a:rPr lang="en-US" sz="1800" kern="1200" dirty="0">
                          <a:solidFill>
                            <a:schemeClr val="tx1"/>
                          </a:solidFill>
                          <a:effectLst/>
                          <a:latin typeface="Calibri" panose="020F0502020204030204" pitchFamily="34" charset="0"/>
                          <a:ea typeface="Times New Roman"/>
                          <a:cs typeface="+mn-cs"/>
                        </a:rPr>
                        <a:t>indows 8 Pro</a:t>
                      </a: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33870804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Upgrade Paths (</a:t>
            </a:r>
            <a:r>
              <a:rPr lang="en-US" i="1" dirty="0"/>
              <a:t>continued</a:t>
            </a:r>
            <a:r>
              <a:rPr lang="en-US" dirty="0"/>
              <a:t>)</a:t>
            </a:r>
          </a:p>
        </p:txBody>
      </p:sp>
      <p:sp>
        <p:nvSpPr>
          <p:cNvPr id="3" name="TextBox 4"/>
          <p:cNvSpPr txBox="1">
            <a:spLocks noChangeArrowheads="1"/>
          </p:cNvSpPr>
          <p:nvPr/>
        </p:nvSpPr>
        <p:spPr bwMode="auto">
          <a:xfrm>
            <a:off x="1447800" y="4907832"/>
            <a:ext cx="637873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Table 12.4  Upgrading from Windows 7/8/8.1 to Windows 8.1</a:t>
            </a:r>
          </a:p>
        </p:txBody>
      </p:sp>
      <p:graphicFrame>
        <p:nvGraphicFramePr>
          <p:cNvPr id="5" name="Table 4"/>
          <p:cNvGraphicFramePr>
            <a:graphicFrameLocks noGrp="1"/>
          </p:cNvGraphicFramePr>
          <p:nvPr>
            <p:extLst>
              <p:ext uri="{D42A27DB-BD31-4B8C-83A1-F6EECF244321}">
                <p14:modId xmlns:p14="http://schemas.microsoft.com/office/powerpoint/2010/main" val="283274031"/>
              </p:ext>
            </p:extLst>
          </p:nvPr>
        </p:nvGraphicFramePr>
        <p:xfrm>
          <a:off x="552450" y="1738820"/>
          <a:ext cx="8039100" cy="3966807"/>
        </p:xfrm>
        <a:graphic>
          <a:graphicData uri="http://schemas.openxmlformats.org/drawingml/2006/table">
            <a:tbl>
              <a:tblPr firstRow="1" firstCol="1" bandRow="1">
                <a:solidFill>
                  <a:srgbClr val="F4EFC1"/>
                </a:solidFill>
              </a:tblPr>
              <a:tblGrid>
                <a:gridCol w="1571244">
                  <a:extLst>
                    <a:ext uri="{9D8B030D-6E8A-4147-A177-3AD203B41FA5}">
                      <a16:colId xmlns:a16="http://schemas.microsoft.com/office/drawing/2014/main" xmlns="" val="20000"/>
                    </a:ext>
                  </a:extLst>
                </a:gridCol>
                <a:gridCol w="2124456">
                  <a:extLst>
                    <a:ext uri="{9D8B030D-6E8A-4147-A177-3AD203B41FA5}">
                      <a16:colId xmlns:a16="http://schemas.microsoft.com/office/drawing/2014/main" xmlns="" val="20001"/>
                    </a:ext>
                  </a:extLst>
                </a:gridCol>
                <a:gridCol w="4343400">
                  <a:extLst>
                    <a:ext uri="{9D8B030D-6E8A-4147-A177-3AD203B41FA5}">
                      <a16:colId xmlns:a16="http://schemas.microsoft.com/office/drawing/2014/main" xmlns="" val="20002"/>
                    </a:ext>
                  </a:extLst>
                </a:gridCol>
              </a:tblGrid>
              <a:tr h="347472">
                <a:tc>
                  <a:txBody>
                    <a:bodyPr/>
                    <a:lstStyle/>
                    <a:p>
                      <a:pPr marL="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12.4</a:t>
                      </a:r>
                    </a:p>
                  </a:txBody>
                  <a:tcPr marL="109728" marR="0" marT="0" marB="0" anchor="ct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pPr marL="1588" marR="0" indent="0">
                        <a:lnSpc>
                          <a:spcPct val="115000"/>
                        </a:lnSpc>
                        <a:spcBef>
                          <a:spcPts val="0"/>
                        </a:spcBef>
                        <a:spcAft>
                          <a:spcPts val="600"/>
                        </a:spcAft>
                      </a:pPr>
                      <a:r>
                        <a:rPr lang="en-US" altLang="en-US" sz="2000" b="1" dirty="0">
                          <a:latin typeface="Calibri" panose="020F0502020204030204" pitchFamily="34" charset="0"/>
                        </a:rPr>
                        <a:t>Upgrading from Windows 7/8/8.1 to Windows 8.1</a:t>
                      </a:r>
                      <a:endParaRPr lang="en-US" sz="2000" b="1" dirty="0">
                        <a:effectLst/>
                        <a:latin typeface="Calibri" panose="020F0502020204030204" pitchFamily="34" charset="0"/>
                        <a:ea typeface="Times New Roman"/>
                      </a:endParaRPr>
                    </a:p>
                  </a:txBody>
                  <a:tcPr marL="109728" marR="0" marT="0" marB="0" anchor="ct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173038" marR="0" indent="0">
                        <a:lnSpc>
                          <a:spcPct val="115000"/>
                        </a:lnSpc>
                        <a:spcBef>
                          <a:spcPts val="0"/>
                        </a:spcBef>
                        <a:spcAft>
                          <a:spcPts val="600"/>
                        </a:spcAft>
                      </a:pP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solidFill>
                      <a:srgbClr val="FAA420"/>
                    </a:solidFill>
                  </a:tcPr>
                </a:tc>
                <a:extLst>
                  <a:ext uri="{0D108BD9-81ED-4DB2-BD59-A6C34878D82A}">
                    <a16:rowId xmlns:a16="http://schemas.microsoft.com/office/drawing/2014/main" xmlns="" val="10000"/>
                  </a:ext>
                </a:extLst>
              </a:tr>
              <a:tr h="425260">
                <a:tc gridSpan="2">
                  <a:txBody>
                    <a:bodyPr/>
                    <a:lstStyle/>
                    <a:p>
                      <a:pPr marL="0" marR="0" indent="0" eaLnBrk="0" hangingPunct="0">
                        <a:lnSpc>
                          <a:spcPct val="115000"/>
                        </a:lnSpc>
                        <a:spcBef>
                          <a:spcPts val="80"/>
                        </a:spcBef>
                        <a:spcAft>
                          <a:spcPts val="0"/>
                        </a:spcAft>
                      </a:pPr>
                      <a:r>
                        <a:rPr lang="en-US" sz="2000" b="1" spc="-15" dirty="0">
                          <a:solidFill>
                            <a:srgbClr val="231F20"/>
                          </a:solidFill>
                          <a:effectLst/>
                          <a:latin typeface="Calibri" panose="020F0502020204030204" pitchFamily="34" charset="0"/>
                          <a:ea typeface="Calibri"/>
                          <a:cs typeface="Calibri"/>
                        </a:rPr>
                        <a:t>F</a:t>
                      </a:r>
                      <a:r>
                        <a:rPr lang="en-US" sz="2000" b="1" spc="-10" dirty="0">
                          <a:solidFill>
                            <a:srgbClr val="231F20"/>
                          </a:solidFill>
                          <a:effectLst/>
                          <a:latin typeface="Calibri" panose="020F0502020204030204" pitchFamily="34" charset="0"/>
                          <a:ea typeface="Calibri"/>
                          <a:cs typeface="Calibri"/>
                        </a:rPr>
                        <a:t>r</a:t>
                      </a:r>
                      <a:r>
                        <a:rPr lang="en-US" sz="2000" b="1" spc="-15" dirty="0">
                          <a:solidFill>
                            <a:srgbClr val="231F20"/>
                          </a:solidFill>
                          <a:effectLst/>
                          <a:latin typeface="Calibri" panose="020F0502020204030204" pitchFamily="34" charset="0"/>
                          <a:ea typeface="Calibri"/>
                          <a:cs typeface="Calibri"/>
                        </a:rPr>
                        <a:t>om</a:t>
                      </a:r>
                      <a:r>
                        <a:rPr lang="en-US" sz="2000" b="1" spc="-90" dirty="0">
                          <a:solidFill>
                            <a:srgbClr val="231F20"/>
                          </a:solidFill>
                          <a:effectLst/>
                          <a:latin typeface="Calibri" panose="020F0502020204030204" pitchFamily="34" charset="0"/>
                          <a:ea typeface="Calibri"/>
                          <a:cs typeface="Calibri"/>
                        </a:rPr>
                        <a:t> </a:t>
                      </a:r>
                      <a:r>
                        <a:rPr lang="en-US" sz="2000" b="1" spc="-10" dirty="0">
                          <a:solidFill>
                            <a:srgbClr val="231F20"/>
                          </a:solidFill>
                          <a:effectLst/>
                          <a:latin typeface="Calibri" panose="020F0502020204030204" pitchFamily="34" charset="0"/>
                          <a:ea typeface="Calibri"/>
                          <a:cs typeface="Calibri"/>
                        </a:rPr>
                        <a:t>W</a:t>
                      </a:r>
                      <a:r>
                        <a:rPr lang="en-US" sz="2000" b="1" spc="-5" dirty="0">
                          <a:solidFill>
                            <a:srgbClr val="231F20"/>
                          </a:solidFill>
                          <a:effectLst/>
                          <a:latin typeface="Calibri" panose="020F0502020204030204" pitchFamily="34" charset="0"/>
                          <a:ea typeface="Calibri"/>
                          <a:cs typeface="Calibri"/>
                        </a:rPr>
                        <a:t>indo</a:t>
                      </a:r>
                      <a:r>
                        <a:rPr lang="en-US" sz="2000" b="1" spc="-10" dirty="0">
                          <a:solidFill>
                            <a:srgbClr val="231F20"/>
                          </a:solidFill>
                          <a:effectLst/>
                          <a:latin typeface="Calibri" panose="020F0502020204030204" pitchFamily="34" charset="0"/>
                          <a:ea typeface="Calibri"/>
                          <a:cs typeface="Calibri"/>
                        </a:rPr>
                        <a:t>w</a:t>
                      </a:r>
                      <a:r>
                        <a:rPr lang="en-US" sz="2000" b="1" spc="-5" dirty="0">
                          <a:solidFill>
                            <a:srgbClr val="231F20"/>
                          </a:solidFill>
                          <a:effectLst/>
                          <a:latin typeface="Calibri" panose="020F0502020204030204" pitchFamily="34" charset="0"/>
                          <a:ea typeface="Calibri"/>
                          <a:cs typeface="Calibri"/>
                        </a:rPr>
                        <a:t>s</a:t>
                      </a:r>
                      <a:r>
                        <a:rPr lang="en-US" sz="2000" b="1" spc="-85" dirty="0">
                          <a:solidFill>
                            <a:srgbClr val="231F20"/>
                          </a:solidFill>
                          <a:effectLst/>
                          <a:latin typeface="Calibri" panose="020F0502020204030204" pitchFamily="34" charset="0"/>
                          <a:ea typeface="Calibri"/>
                          <a:cs typeface="Calibri"/>
                        </a:rPr>
                        <a:t> </a:t>
                      </a:r>
                      <a:r>
                        <a:rPr lang="en-US" sz="2000" b="1" spc="-10" dirty="0">
                          <a:solidFill>
                            <a:srgbClr val="231F20"/>
                          </a:solidFill>
                          <a:effectLst/>
                          <a:latin typeface="Calibri" panose="020F0502020204030204" pitchFamily="34" charset="0"/>
                          <a:ea typeface="Calibri"/>
                          <a:cs typeface="Calibri"/>
                        </a:rPr>
                        <a:t>7/8/8.1</a:t>
                      </a:r>
                      <a:endParaRPr lang="en-US" sz="2000" dirty="0">
                        <a:effectLst/>
                        <a:latin typeface="Calibri" panose="020F0502020204030204" pitchFamily="34" charset="0"/>
                        <a:ea typeface="Calibri"/>
                        <a:cs typeface="Times New Roman"/>
                      </a:endParaRPr>
                    </a:p>
                  </a:txBody>
                  <a:tcPr marL="109728"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eaLnBrk="0" hangingPunct="0">
                        <a:lnSpc>
                          <a:spcPct val="115000"/>
                        </a:lnSpc>
                        <a:spcBef>
                          <a:spcPts val="80"/>
                        </a:spcBef>
                        <a:spcAft>
                          <a:spcPts val="0"/>
                        </a:spcAft>
                      </a:pPr>
                      <a:r>
                        <a:rPr lang="en-US" sz="2000" b="1" spc="-10" dirty="0">
                          <a:solidFill>
                            <a:srgbClr val="231F20"/>
                          </a:solidFill>
                          <a:effectLst/>
                          <a:latin typeface="Calibri" panose="020F0502020204030204" pitchFamily="34" charset="0"/>
                          <a:ea typeface="Calibri"/>
                          <a:cs typeface="Calibri"/>
                        </a:rPr>
                        <a:t>U</a:t>
                      </a:r>
                      <a:r>
                        <a:rPr lang="en-US" sz="2000" b="1" spc="-5" dirty="0">
                          <a:solidFill>
                            <a:srgbClr val="231F20"/>
                          </a:solidFill>
                          <a:effectLst/>
                          <a:latin typeface="Calibri" panose="020F0502020204030204" pitchFamily="34" charset="0"/>
                          <a:ea typeface="Calibri"/>
                          <a:cs typeface="Calibri"/>
                        </a:rPr>
                        <a:t>pgr</a:t>
                      </a:r>
                      <a:r>
                        <a:rPr lang="en-US" sz="2000" b="1" spc="-10" dirty="0">
                          <a:solidFill>
                            <a:srgbClr val="231F20"/>
                          </a:solidFill>
                          <a:effectLst/>
                          <a:latin typeface="Calibri" panose="020F0502020204030204" pitchFamily="34" charset="0"/>
                          <a:ea typeface="Calibri"/>
                          <a:cs typeface="Calibri"/>
                        </a:rPr>
                        <a:t>ade</a:t>
                      </a:r>
                      <a:r>
                        <a:rPr lang="en-US" sz="2000" b="1" spc="-100" dirty="0">
                          <a:solidFill>
                            <a:srgbClr val="231F20"/>
                          </a:solidFill>
                          <a:effectLst/>
                          <a:latin typeface="Calibri" panose="020F0502020204030204" pitchFamily="34" charset="0"/>
                          <a:ea typeface="Calibri"/>
                          <a:cs typeface="Calibri"/>
                        </a:rPr>
                        <a:t> </a:t>
                      </a:r>
                      <a:r>
                        <a:rPr lang="en-US" sz="2000" b="1" spc="-5" dirty="0">
                          <a:solidFill>
                            <a:srgbClr val="231F20"/>
                          </a:solidFill>
                          <a:effectLst/>
                          <a:latin typeface="Calibri" panose="020F0502020204030204" pitchFamily="34" charset="0"/>
                          <a:ea typeface="Calibri"/>
                          <a:cs typeface="Calibri"/>
                        </a:rPr>
                        <a:t>t</a:t>
                      </a:r>
                      <a:r>
                        <a:rPr lang="en-US" sz="2000" b="1" spc="-10" dirty="0">
                          <a:solidFill>
                            <a:srgbClr val="231F20"/>
                          </a:solidFill>
                          <a:effectLst/>
                          <a:latin typeface="Calibri" panose="020F0502020204030204" pitchFamily="34" charset="0"/>
                          <a:ea typeface="Calibri"/>
                          <a:cs typeface="Calibri"/>
                        </a:rPr>
                        <a:t>o</a:t>
                      </a:r>
                      <a:r>
                        <a:rPr lang="en-US" sz="2000" b="1" spc="-95" dirty="0">
                          <a:solidFill>
                            <a:srgbClr val="231F20"/>
                          </a:solidFill>
                          <a:effectLst/>
                          <a:latin typeface="Calibri" panose="020F0502020204030204" pitchFamily="34" charset="0"/>
                          <a:ea typeface="Calibri"/>
                          <a:cs typeface="Calibri"/>
                        </a:rPr>
                        <a:t> </a:t>
                      </a:r>
                      <a:r>
                        <a:rPr lang="en-US" sz="2000" b="1" spc="-10" dirty="0">
                          <a:solidFill>
                            <a:srgbClr val="231F20"/>
                          </a:solidFill>
                          <a:effectLst/>
                          <a:latin typeface="Calibri" panose="020F0502020204030204" pitchFamily="34" charset="0"/>
                          <a:ea typeface="Calibri"/>
                          <a:cs typeface="Calibri"/>
                        </a:rPr>
                        <a:t>W</a:t>
                      </a:r>
                      <a:r>
                        <a:rPr lang="en-US" sz="2000" b="1" spc="-5" dirty="0">
                          <a:solidFill>
                            <a:srgbClr val="231F20"/>
                          </a:solidFill>
                          <a:effectLst/>
                          <a:latin typeface="Calibri" panose="020F0502020204030204" pitchFamily="34" charset="0"/>
                          <a:ea typeface="Calibri"/>
                          <a:cs typeface="Calibri"/>
                        </a:rPr>
                        <a:t>indo</a:t>
                      </a:r>
                      <a:r>
                        <a:rPr lang="en-US" sz="2000" b="1" spc="-10" dirty="0">
                          <a:solidFill>
                            <a:srgbClr val="231F20"/>
                          </a:solidFill>
                          <a:effectLst/>
                          <a:latin typeface="Calibri" panose="020F0502020204030204" pitchFamily="34" charset="0"/>
                          <a:ea typeface="Calibri"/>
                          <a:cs typeface="Calibri"/>
                        </a:rPr>
                        <a:t>w</a:t>
                      </a:r>
                      <a:r>
                        <a:rPr lang="en-US" sz="2000" b="1" spc="-5" dirty="0">
                          <a:solidFill>
                            <a:srgbClr val="231F20"/>
                          </a:solidFill>
                          <a:effectLst/>
                          <a:latin typeface="Calibri" panose="020F0502020204030204" pitchFamily="34" charset="0"/>
                          <a:ea typeface="Calibri"/>
                          <a:cs typeface="Calibri"/>
                        </a:rPr>
                        <a:t>s</a:t>
                      </a:r>
                      <a:r>
                        <a:rPr lang="en-US" sz="2000" b="1" spc="-100" dirty="0">
                          <a:solidFill>
                            <a:srgbClr val="231F20"/>
                          </a:solidFill>
                          <a:effectLst/>
                          <a:latin typeface="Calibri" panose="020F0502020204030204" pitchFamily="34" charset="0"/>
                          <a:ea typeface="Calibri"/>
                          <a:cs typeface="Calibri"/>
                        </a:rPr>
                        <a:t> </a:t>
                      </a:r>
                      <a:r>
                        <a:rPr lang="en-US" sz="2000" b="1" spc="-15" dirty="0">
                          <a:solidFill>
                            <a:srgbClr val="231F20"/>
                          </a:solidFill>
                          <a:effectLst/>
                          <a:latin typeface="Calibri" panose="020F0502020204030204" pitchFamily="34" charset="0"/>
                          <a:ea typeface="Calibri"/>
                          <a:cs typeface="Calibri"/>
                        </a:rPr>
                        <a:t>8.1</a:t>
                      </a:r>
                      <a:endParaRPr lang="en-US" sz="2000" dirty="0">
                        <a:effectLst/>
                        <a:latin typeface="Calibri" panose="020F0502020204030204" pitchFamily="34" charset="0"/>
                        <a:ea typeface="Calibri"/>
                        <a:cs typeface="Times New Roman"/>
                      </a:endParaRPr>
                    </a:p>
                  </a:txBody>
                  <a:tcPr marL="109728" marR="0" marT="0" marB="0" anchor="ctr">
                    <a:lnL w="12700" cmpd="sng">
                      <a:noFill/>
                      <a:prstDash val="soli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455861">
                <a:tc gridSpan="2">
                  <a:txBody>
                    <a:bodyPr/>
                    <a:lstStyle/>
                    <a:p>
                      <a:pPr marL="0" marR="0" indent="0" eaLnBrk="0" hangingPunct="0">
                        <a:lnSpc>
                          <a:spcPct val="115000"/>
                        </a:lnSpc>
                        <a:spcBef>
                          <a:spcPts val="10"/>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7</a:t>
                      </a:r>
                      <a:r>
                        <a:rPr lang="en-US" sz="1800" baseline="30000" dirty="0">
                          <a:solidFill>
                            <a:srgbClr val="231F20"/>
                          </a:solidFill>
                          <a:effectLst/>
                          <a:latin typeface="Calibri" panose="020F0502020204030204" pitchFamily="34" charset="0"/>
                          <a:ea typeface="Calibri"/>
                          <a:cs typeface="Palatino Linotype"/>
                        </a:rPr>
                        <a:t>1</a:t>
                      </a:r>
                      <a:endParaRPr lang="en-US" sz="1800" baseline="30000" dirty="0">
                        <a:effectLst/>
                        <a:latin typeface="Calibri" panose="020F0502020204030204" pitchFamily="34" charset="0"/>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eaLnBrk="0" hangingPunct="0">
                        <a:lnSpc>
                          <a:spcPct val="115000"/>
                        </a:lnSpc>
                        <a:spcBef>
                          <a:spcPts val="10"/>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8.1</a:t>
                      </a:r>
                      <a:endParaRPr lang="en-US" sz="1800" dirty="0">
                        <a:effectLst/>
                        <a:latin typeface="Calibri" panose="020F0502020204030204" pitchFamily="34" charset="0"/>
                        <a:ea typeface="Calibri"/>
                        <a:cs typeface="Times New Roman"/>
                      </a:endParaRPr>
                    </a:p>
                  </a:txBody>
                  <a:tcPr marL="109728" marR="0" marT="0" marB="0">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455861">
                <a:tc gridSpan="2">
                  <a:txBody>
                    <a:bodyPr/>
                    <a:lstStyle/>
                    <a:p>
                      <a:pPr marL="0" marR="0" indent="0" eaLnBrk="0" hangingPunct="0">
                        <a:lnSpc>
                          <a:spcPct val="115000"/>
                        </a:lnSpc>
                        <a:spcBef>
                          <a:spcPts val="5"/>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a:t>
                      </a:r>
                      <a:endParaRPr lang="en-US" sz="1800" dirty="0">
                        <a:effectLst/>
                        <a:latin typeface="Calibri" panose="020F0502020204030204" pitchFamily="34" charset="0"/>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eaLnBrk="0" hangingPunct="0">
                        <a:lnSpc>
                          <a:spcPct val="115000"/>
                        </a:lnSpc>
                        <a:spcBef>
                          <a:spcPts val="5"/>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8.1, </a:t>
                      </a: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8.1 </a:t>
                      </a:r>
                      <a:r>
                        <a:rPr lang="en-US" sz="1800" spc="-10" dirty="0">
                          <a:solidFill>
                            <a:srgbClr val="231F20"/>
                          </a:solidFill>
                          <a:effectLst/>
                          <a:latin typeface="Calibri" panose="020F0502020204030204" pitchFamily="34" charset="0"/>
                          <a:ea typeface="Calibri"/>
                          <a:cs typeface="Palatino Linotype"/>
                        </a:rPr>
                        <a:t>Pro</a:t>
                      </a:r>
                      <a:r>
                        <a:rPr lang="en-US" sz="1800" spc="-10" baseline="30000" dirty="0">
                          <a:solidFill>
                            <a:srgbClr val="231F20"/>
                          </a:solidFill>
                          <a:effectLst/>
                          <a:latin typeface="Calibri" panose="020F0502020204030204" pitchFamily="34" charset="0"/>
                          <a:ea typeface="Calibri"/>
                          <a:cs typeface="Palatino Linotype"/>
                        </a:rPr>
                        <a:t>2</a:t>
                      </a:r>
                      <a:endParaRPr lang="en-US" sz="1800" baseline="30000" dirty="0">
                        <a:effectLst/>
                        <a:latin typeface="Calibri" panose="020F0502020204030204" pitchFamily="34" charset="0"/>
                        <a:ea typeface="Calibri"/>
                        <a:cs typeface="Times New Roman"/>
                      </a:endParaRPr>
                    </a:p>
                  </a:txBody>
                  <a:tcPr marL="109728" marR="0" marT="0" marB="0">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455861">
                <a:tc gridSpan="2">
                  <a:txBody>
                    <a:bodyPr/>
                    <a:lstStyle/>
                    <a:p>
                      <a:pPr marL="0" marR="0" indent="0" eaLnBrk="0" hangingPunct="0">
                        <a:lnSpc>
                          <a:spcPct val="115000"/>
                        </a:lnSpc>
                        <a:spcBef>
                          <a:spcPts val="0"/>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a:t>
                      </a:r>
                      <a:r>
                        <a:rPr lang="en-US" sz="1800" spc="-10" dirty="0">
                          <a:solidFill>
                            <a:srgbClr val="231F20"/>
                          </a:solidFill>
                          <a:effectLst/>
                          <a:latin typeface="Calibri" panose="020F0502020204030204" pitchFamily="34" charset="0"/>
                          <a:ea typeface="Calibri"/>
                          <a:cs typeface="Palatino Linotype"/>
                        </a:rPr>
                        <a:t>Pro</a:t>
                      </a:r>
                      <a:endParaRPr lang="en-US" sz="1800" dirty="0">
                        <a:effectLst/>
                        <a:latin typeface="Calibri" panose="020F0502020204030204" pitchFamily="34" charset="0"/>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eaLnBrk="0" hangingPunct="0">
                        <a:lnSpc>
                          <a:spcPct val="115000"/>
                        </a:lnSpc>
                        <a:spcBef>
                          <a:spcPts val="0"/>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8.1 </a:t>
                      </a:r>
                      <a:r>
                        <a:rPr lang="en-US" sz="1800" spc="-5" dirty="0">
                          <a:solidFill>
                            <a:srgbClr val="231F20"/>
                          </a:solidFill>
                          <a:effectLst/>
                          <a:latin typeface="Calibri" panose="020F0502020204030204" pitchFamily="34" charset="0"/>
                          <a:ea typeface="Calibri"/>
                          <a:cs typeface="Palatino Linotype"/>
                        </a:rPr>
                        <a:t>Pro,</a:t>
                      </a:r>
                      <a:r>
                        <a:rPr lang="en-US" sz="1800" dirty="0">
                          <a:solidFill>
                            <a:srgbClr val="231F20"/>
                          </a:solidFill>
                          <a:effectLst/>
                          <a:latin typeface="Calibri" panose="020F0502020204030204" pitchFamily="34" charset="0"/>
                          <a:ea typeface="Calibri"/>
                          <a:cs typeface="Palatino Linotype"/>
                        </a:rPr>
                        <a:t> </a:t>
                      </a: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8.1 Enterprise</a:t>
                      </a:r>
                      <a:endParaRPr lang="en-US" sz="1800" dirty="0">
                        <a:effectLst/>
                        <a:latin typeface="Calibri" panose="020F0502020204030204" pitchFamily="34" charset="0"/>
                        <a:ea typeface="Calibri"/>
                        <a:cs typeface="Times New Roman"/>
                      </a:endParaRPr>
                    </a:p>
                  </a:txBody>
                  <a:tcPr marL="109728" marR="0" marT="0" marB="0">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455861">
                <a:tc gridSpan="2">
                  <a:txBody>
                    <a:bodyPr/>
                    <a:lstStyle/>
                    <a:p>
                      <a:pPr marL="0" marR="0" indent="0" eaLnBrk="0" hangingPunct="0">
                        <a:lnSpc>
                          <a:spcPct val="115000"/>
                        </a:lnSpc>
                        <a:spcBef>
                          <a:spcPts val="0"/>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a:t>
                      </a:r>
                      <a:r>
                        <a:rPr lang="en-US" sz="1800" spc="-10" dirty="0">
                          <a:solidFill>
                            <a:srgbClr val="231F20"/>
                          </a:solidFill>
                          <a:effectLst/>
                          <a:latin typeface="Calibri" panose="020F0502020204030204" pitchFamily="34" charset="0"/>
                          <a:ea typeface="Calibri"/>
                          <a:cs typeface="Palatino Linotype"/>
                        </a:rPr>
                        <a:t>Pro</a:t>
                      </a:r>
                      <a:r>
                        <a:rPr lang="en-US" sz="1800" dirty="0">
                          <a:solidFill>
                            <a:srgbClr val="231F20"/>
                          </a:solidFill>
                          <a:effectLst/>
                          <a:latin typeface="Calibri" panose="020F0502020204030204" pitchFamily="34" charset="0"/>
                          <a:ea typeface="Calibri"/>
                          <a:cs typeface="Palatino Linotype"/>
                        </a:rPr>
                        <a:t> with Media Center</a:t>
                      </a:r>
                      <a:endParaRPr lang="en-US" sz="1800" dirty="0">
                        <a:effectLst/>
                        <a:latin typeface="Calibri" panose="020F0502020204030204" pitchFamily="34" charset="0"/>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eaLnBrk="0" hangingPunct="0">
                        <a:lnSpc>
                          <a:spcPct val="115000"/>
                        </a:lnSpc>
                        <a:spcBef>
                          <a:spcPts val="0"/>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8.1 </a:t>
                      </a:r>
                      <a:r>
                        <a:rPr lang="en-US" sz="1800" spc="-5" dirty="0">
                          <a:solidFill>
                            <a:srgbClr val="231F20"/>
                          </a:solidFill>
                          <a:effectLst/>
                          <a:latin typeface="Calibri" panose="020F0502020204030204" pitchFamily="34" charset="0"/>
                          <a:ea typeface="Calibri"/>
                          <a:cs typeface="Palatino Linotype"/>
                        </a:rPr>
                        <a:t>Pro,</a:t>
                      </a:r>
                      <a:r>
                        <a:rPr lang="en-US" sz="1800" dirty="0">
                          <a:solidFill>
                            <a:srgbClr val="231F20"/>
                          </a:solidFill>
                          <a:effectLst/>
                          <a:latin typeface="Calibri" panose="020F0502020204030204" pitchFamily="34" charset="0"/>
                          <a:ea typeface="Calibri"/>
                          <a:cs typeface="Palatino Linotype"/>
                        </a:rPr>
                        <a:t> </a:t>
                      </a: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8.1 Enterprise</a:t>
                      </a:r>
                      <a:endParaRPr lang="en-US" sz="1800" dirty="0">
                        <a:effectLst/>
                        <a:latin typeface="Calibri" panose="020F0502020204030204" pitchFamily="34" charset="0"/>
                        <a:ea typeface="Calibri"/>
                        <a:cs typeface="Times New Roman"/>
                      </a:endParaRPr>
                    </a:p>
                  </a:txBody>
                  <a:tcPr marL="109728" marR="0" marT="0" marB="0">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455861">
                <a:tc gridSpan="2">
                  <a:txBody>
                    <a:bodyPr/>
                    <a:lstStyle/>
                    <a:p>
                      <a:pPr marL="0" marR="0" indent="0" eaLnBrk="0" hangingPunct="0">
                        <a:lnSpc>
                          <a:spcPct val="115000"/>
                        </a:lnSpc>
                        <a:spcBef>
                          <a:spcPts val="0"/>
                        </a:spcBef>
                        <a:spcAft>
                          <a:spcPts val="0"/>
                        </a:spcAft>
                      </a:pPr>
                      <a:r>
                        <a:rPr lang="en-US" sz="1800" spc="-10" dirty="0">
                          <a:solidFill>
                            <a:srgbClr val="231F20"/>
                          </a:solidFill>
                          <a:effectLst/>
                          <a:latin typeface="Calibri" panose="020F0502020204030204" pitchFamily="34" charset="0"/>
                          <a:ea typeface="Calibri"/>
                          <a:cs typeface="Palatino Linotype"/>
                        </a:rPr>
                        <a:t>Windows</a:t>
                      </a:r>
                      <a:r>
                        <a:rPr lang="en-US" sz="1800" dirty="0">
                          <a:solidFill>
                            <a:srgbClr val="231F20"/>
                          </a:solidFill>
                          <a:effectLst/>
                          <a:latin typeface="Calibri" panose="020F0502020204030204" pitchFamily="34" charset="0"/>
                          <a:ea typeface="Calibri"/>
                          <a:cs typeface="Palatino Linotype"/>
                        </a:rPr>
                        <a:t> 8 Enterprise</a:t>
                      </a:r>
                      <a:endParaRPr lang="en-US" sz="1800" dirty="0">
                        <a:effectLst/>
                        <a:latin typeface="Calibri" panose="020F0502020204030204" pitchFamily="34" charset="0"/>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algn="l" defTabSz="914400" rtl="0" eaLnBrk="0" latinLnBrk="0" hangingPunct="0">
                        <a:lnSpc>
                          <a:spcPct val="115000"/>
                        </a:lnSpc>
                        <a:spcBef>
                          <a:spcPts val="0"/>
                        </a:spcBef>
                        <a:spcAft>
                          <a:spcPts val="0"/>
                        </a:spcAft>
                      </a:pPr>
                      <a:r>
                        <a:rPr lang="en-US" sz="1800" kern="1200" spc="-10" dirty="0">
                          <a:solidFill>
                            <a:srgbClr val="231F20"/>
                          </a:solidFill>
                          <a:effectLst/>
                          <a:latin typeface="Calibri" panose="020F0502020204030204" pitchFamily="34" charset="0"/>
                          <a:ea typeface="Calibri"/>
                          <a:cs typeface="Palatino Linotype"/>
                        </a:rPr>
                        <a:t>Windows 8.1 Pro, Windows 8.1 Enterprise</a:t>
                      </a:r>
                    </a:p>
                  </a:txBody>
                  <a:tcPr marL="109728" marR="0" marT="0" marB="0">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455861">
                <a:tc gridSpan="2">
                  <a:txBody>
                    <a:bodyPr/>
                    <a:lstStyle/>
                    <a:p>
                      <a:pPr marL="0" marR="0" indent="0" algn="l" defTabSz="914400" rtl="0" eaLnBrk="0" latinLnBrk="0" hangingPunct="0">
                        <a:lnSpc>
                          <a:spcPct val="115000"/>
                        </a:lnSpc>
                        <a:spcBef>
                          <a:spcPts val="0"/>
                        </a:spcBef>
                        <a:spcAft>
                          <a:spcPts val="0"/>
                        </a:spcAft>
                      </a:pPr>
                      <a:r>
                        <a:rPr lang="en-US" sz="1800" kern="1200" spc="-10" dirty="0">
                          <a:solidFill>
                            <a:srgbClr val="231F20"/>
                          </a:solidFill>
                          <a:effectLst/>
                          <a:latin typeface="Calibri" panose="020F0502020204030204" pitchFamily="34" charset="0"/>
                          <a:ea typeface="Calibri"/>
                          <a:cs typeface="Palatino Linotype"/>
                        </a:rPr>
                        <a:t>Windows 8.1</a:t>
                      </a: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algn="l" defTabSz="914400" rtl="0" eaLnBrk="0" latinLnBrk="0" hangingPunct="0">
                        <a:lnSpc>
                          <a:spcPct val="115000"/>
                        </a:lnSpc>
                        <a:spcBef>
                          <a:spcPts val="0"/>
                        </a:spcBef>
                        <a:spcAft>
                          <a:spcPts val="0"/>
                        </a:spcAft>
                      </a:pPr>
                      <a:r>
                        <a:rPr lang="en-US" sz="1800" kern="1200" spc="-10" dirty="0">
                          <a:solidFill>
                            <a:srgbClr val="231F20"/>
                          </a:solidFill>
                          <a:effectLst/>
                          <a:latin typeface="Calibri" panose="020F0502020204030204" pitchFamily="34" charset="0"/>
                          <a:ea typeface="Calibri"/>
                          <a:cs typeface="Palatino Linotype"/>
                        </a:rPr>
                        <a:t>Windows 8.1 Pro</a:t>
                      </a:r>
                    </a:p>
                  </a:txBody>
                  <a:tcPr marL="109728" marR="0" marT="0" marB="0">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r h="455861">
                <a:tc gridSpan="2">
                  <a:txBody>
                    <a:bodyPr/>
                    <a:lstStyle/>
                    <a:p>
                      <a:pPr marL="0" marR="0" indent="0" algn="l" defTabSz="914400" rtl="0" eaLnBrk="0" latinLnBrk="0" hangingPunct="0">
                        <a:lnSpc>
                          <a:spcPct val="115000"/>
                        </a:lnSpc>
                        <a:spcBef>
                          <a:spcPts val="0"/>
                        </a:spcBef>
                        <a:spcAft>
                          <a:spcPts val="0"/>
                        </a:spcAft>
                      </a:pPr>
                      <a:r>
                        <a:rPr lang="en-US" sz="1800" kern="1200" spc="-10" dirty="0">
                          <a:solidFill>
                            <a:srgbClr val="231F20"/>
                          </a:solidFill>
                          <a:effectLst/>
                          <a:latin typeface="Calibri" panose="020F0502020204030204" pitchFamily="34" charset="0"/>
                          <a:ea typeface="Calibri"/>
                          <a:cs typeface="Palatino Linotype"/>
                        </a:rPr>
                        <a:t>Windows 8.1 Pro</a:t>
                      </a: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algn="l" defTabSz="914400" rtl="0" eaLnBrk="0" latinLnBrk="0" hangingPunct="0">
                        <a:lnSpc>
                          <a:spcPct val="115000"/>
                        </a:lnSpc>
                        <a:spcBef>
                          <a:spcPts val="0"/>
                        </a:spcBef>
                        <a:spcAft>
                          <a:spcPts val="0"/>
                        </a:spcAft>
                      </a:pPr>
                      <a:r>
                        <a:rPr lang="en-US" sz="1800" kern="1200" spc="-10" dirty="0">
                          <a:solidFill>
                            <a:srgbClr val="231F20"/>
                          </a:solidFill>
                          <a:effectLst/>
                          <a:latin typeface="Calibri" panose="020F0502020204030204" pitchFamily="34" charset="0"/>
                          <a:ea typeface="Calibri"/>
                          <a:cs typeface="Palatino Linotype"/>
                        </a:rPr>
                        <a:t>Windows 8.1 Enterprise</a:t>
                      </a:r>
                    </a:p>
                  </a:txBody>
                  <a:tcPr marL="109728" marR="0" marT="0" marB="0">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8048163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a:t>
            </a:r>
          </a:p>
        </p:txBody>
      </p:sp>
      <p:sp>
        <p:nvSpPr>
          <p:cNvPr id="3" name="Content Placeholder 2"/>
          <p:cNvSpPr>
            <a:spLocks noGrp="1"/>
          </p:cNvSpPr>
          <p:nvPr>
            <p:ph idx="1"/>
          </p:nvPr>
        </p:nvSpPr>
        <p:spPr/>
        <p:txBody>
          <a:bodyPr/>
          <a:lstStyle/>
          <a:p>
            <a:r>
              <a:rPr lang="en-US" dirty="0"/>
              <a:t>Windows installer in Vista and later has a full graphical interface.</a:t>
            </a:r>
          </a:p>
          <a:p>
            <a:pPr lvl="1"/>
            <a:r>
              <a:rPr lang="en-US" dirty="0"/>
              <a:t>Installation methods are very similar for Windows Vista/7/8/8.1/10.</a:t>
            </a:r>
          </a:p>
          <a:p>
            <a:r>
              <a:rPr lang="en-US" dirty="0"/>
              <a:t>Boot from Windows installation media.</a:t>
            </a:r>
          </a:p>
          <a:p>
            <a:r>
              <a:rPr lang="en-US" dirty="0"/>
              <a:t>Set language, time zone, currency, and keyboard settings.</a:t>
            </a:r>
          </a:p>
          <a:p>
            <a:r>
              <a:rPr lang="en-US" dirty="0"/>
              <a:t>Install repair tools.</a:t>
            </a:r>
          </a:p>
          <a:p>
            <a:r>
              <a:rPr lang="en-US" dirty="0"/>
              <a:t>Enter product key.</a:t>
            </a:r>
          </a:p>
          <a:p>
            <a:pPr lvl="1"/>
            <a:r>
              <a:rPr lang="en-US" dirty="0"/>
              <a:t>Vista and Windows 7 had a 30-day grace period.</a:t>
            </a:r>
          </a:p>
        </p:txBody>
      </p:sp>
    </p:spTree>
    <p:extLst>
      <p:ext uri="{BB962C8B-B14F-4D97-AF65-F5344CB8AC3E}">
        <p14:creationId xmlns:p14="http://schemas.microsoft.com/office/powerpoint/2010/main" val="25923388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1730998" y="5181600"/>
            <a:ext cx="574612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12.18  Windows Vista language settings screen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26404561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1604842" y="5334000"/>
            <a:ext cx="593431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12.19  The Windows Vista setup welcome screen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0" y="1714500"/>
            <a:ext cx="4572000" cy="3429000"/>
          </a:xfrm>
          <a:prstGeom prst="rect">
            <a:avLst/>
          </a:prstGeom>
        </p:spPr>
      </p:pic>
    </p:spTree>
    <p:extLst>
      <p:ext uri="{BB962C8B-B14F-4D97-AF65-F5344CB8AC3E}">
        <p14:creationId xmlns:p14="http://schemas.microsoft.com/office/powerpoint/2010/main" val="6501437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1777966" y="5365032"/>
            <a:ext cx="558806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12.20  The Windows Vista product key screen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0" y="1714500"/>
            <a:ext cx="4572000" cy="3429000"/>
          </a:xfrm>
          <a:prstGeom prst="rect">
            <a:avLst/>
          </a:prstGeom>
        </p:spPr>
      </p:pic>
    </p:spTree>
    <p:extLst>
      <p:ext uri="{BB962C8B-B14F-4D97-AF65-F5344CB8AC3E}">
        <p14:creationId xmlns:p14="http://schemas.microsoft.com/office/powerpoint/2010/main" val="3079783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Workstation Types</a:t>
            </a:r>
          </a:p>
        </p:txBody>
      </p:sp>
      <p:sp>
        <p:nvSpPr>
          <p:cNvPr id="3" name="Content Placeholder 2"/>
          <p:cNvSpPr>
            <a:spLocks noGrp="1"/>
          </p:cNvSpPr>
          <p:nvPr>
            <p:ph idx="1"/>
          </p:nvPr>
        </p:nvSpPr>
        <p:spPr/>
        <p:txBody>
          <a:bodyPr/>
          <a:lstStyle/>
          <a:p>
            <a:r>
              <a:rPr lang="en-US" dirty="0"/>
              <a:t>Thick client</a:t>
            </a:r>
          </a:p>
          <a:p>
            <a:r>
              <a:rPr lang="en-US" dirty="0"/>
              <a:t>Thin client</a:t>
            </a:r>
          </a:p>
          <a:p>
            <a:r>
              <a:rPr lang="en-US" dirty="0"/>
              <a:t>Virtualization workstations</a:t>
            </a:r>
          </a:p>
          <a:p>
            <a:r>
              <a:rPr lang="en-US" dirty="0"/>
              <a:t>Media workstations</a:t>
            </a:r>
          </a:p>
        </p:txBody>
      </p:sp>
      <p:sp>
        <p:nvSpPr>
          <p:cNvPr id="4" name="TextBox 4"/>
          <p:cNvSpPr txBox="1">
            <a:spLocks noChangeArrowheads="1"/>
          </p:cNvSpPr>
          <p:nvPr/>
        </p:nvSpPr>
        <p:spPr bwMode="auto">
          <a:xfrm>
            <a:off x="5281589" y="5822232"/>
            <a:ext cx="346774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12.1  A typical thick client</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93468" y="2814625"/>
            <a:ext cx="2043986" cy="2818499"/>
          </a:xfrm>
          <a:prstGeom prst="rect">
            <a:avLst/>
          </a:prstGeom>
        </p:spPr>
      </p:pic>
    </p:spTree>
    <p:extLst>
      <p:ext uri="{BB962C8B-B14F-4D97-AF65-F5344CB8AC3E}">
        <p14:creationId xmlns:p14="http://schemas.microsoft.com/office/powerpoint/2010/main" val="18550349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Content Placeholder 2"/>
          <p:cNvSpPr>
            <a:spLocks noGrp="1"/>
          </p:cNvSpPr>
          <p:nvPr>
            <p:ph idx="1"/>
          </p:nvPr>
        </p:nvSpPr>
        <p:spPr/>
        <p:txBody>
          <a:bodyPr/>
          <a:lstStyle/>
          <a:p>
            <a:r>
              <a:rPr lang="en-US" dirty="0"/>
              <a:t>Accept the end user license agreement.</a:t>
            </a:r>
          </a:p>
          <a:p>
            <a:r>
              <a:rPr lang="en-US" dirty="0"/>
              <a:t>Decide whether you want to do an upgrade or clean installation.</a:t>
            </a:r>
          </a:p>
          <a:p>
            <a:pPr lvl="1"/>
            <a:r>
              <a:rPr lang="en-US" dirty="0"/>
              <a:t>Choose Custom (advanced) option.</a:t>
            </a:r>
          </a:p>
          <a:p>
            <a:r>
              <a:rPr lang="en-US" dirty="0"/>
              <a:t>Click the Drive options (advanced) link on the partitioning screen.</a:t>
            </a:r>
          </a:p>
          <a:p>
            <a:r>
              <a:rPr lang="en-US" dirty="0"/>
              <a:t>Click Load Driver button to load third-party drivers.</a:t>
            </a:r>
          </a:p>
          <a:p>
            <a:r>
              <a:rPr lang="en-US" dirty="0"/>
              <a:t>Installation process takes over once drives have been partitioned.</a:t>
            </a:r>
          </a:p>
        </p:txBody>
      </p:sp>
    </p:spTree>
    <p:extLst>
      <p:ext uri="{BB962C8B-B14F-4D97-AF65-F5344CB8AC3E}">
        <p14:creationId xmlns:p14="http://schemas.microsoft.com/office/powerpoint/2010/main" val="702811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1442457" y="5257800"/>
            <a:ext cx="632320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12.21  Choose the edition of Vista you want to install.</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16258273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2951364" y="5257800"/>
            <a:ext cx="324127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12.22  The Vista EULA</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15729769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2286759" y="5257800"/>
            <a:ext cx="463460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12.23  Choose your installation type.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15296010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2596619" y="5212632"/>
            <a:ext cx="395076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12.24  The partitioning screen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20997658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2838192" y="5257800"/>
            <a:ext cx="353173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12.25  Browse for drivers.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6669694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Content Placeholder 2"/>
          <p:cNvSpPr>
            <a:spLocks noGrp="1"/>
          </p:cNvSpPr>
          <p:nvPr>
            <p:ph idx="1"/>
          </p:nvPr>
        </p:nvSpPr>
        <p:spPr/>
        <p:txBody>
          <a:bodyPr/>
          <a:lstStyle/>
          <a:p>
            <a:r>
              <a:rPr lang="en-US" dirty="0"/>
              <a:t>Choose a user name and picture.</a:t>
            </a:r>
          </a:p>
          <a:p>
            <a:r>
              <a:rPr lang="en-US" dirty="0"/>
              <a:t>Choose your computer name.</a:t>
            </a:r>
          </a:p>
          <a:p>
            <a:r>
              <a:rPr lang="en-US" dirty="0"/>
              <a:t>Choose a desktop background.</a:t>
            </a:r>
          </a:p>
          <a:p>
            <a:r>
              <a:rPr lang="en-US" dirty="0"/>
              <a:t>Enter product activation key.</a:t>
            </a:r>
          </a:p>
          <a:p>
            <a:pPr lvl="1"/>
            <a:r>
              <a:rPr lang="en-US" dirty="0"/>
              <a:t>For Windows 7/8/8.1</a:t>
            </a:r>
          </a:p>
          <a:p>
            <a:r>
              <a:rPr lang="en-US" dirty="0"/>
              <a:t>Choose how you want to set up Windows Automatic Updates.</a:t>
            </a:r>
          </a:p>
          <a:p>
            <a:r>
              <a:rPr lang="en-US" dirty="0"/>
              <a:t>Set the correct time zone, date, and time.</a:t>
            </a:r>
          </a:p>
          <a:p>
            <a:r>
              <a:rPr lang="en-US" dirty="0"/>
              <a:t>Choose current location for network.</a:t>
            </a:r>
          </a:p>
        </p:txBody>
      </p:sp>
    </p:spTree>
    <p:extLst>
      <p:ext uri="{BB962C8B-B14F-4D97-AF65-F5344CB8AC3E}">
        <p14:creationId xmlns:p14="http://schemas.microsoft.com/office/powerpoint/2010/main" val="18868147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2639420" y="5257800"/>
            <a:ext cx="392928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12.26  Choose a user picture.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31992224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2280347" y="5257800"/>
            <a:ext cx="464742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12.27  Choose your computer name.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30442765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2218311" y="5257800"/>
            <a:ext cx="475873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12.28  The Automatic Updates screen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3441932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Thick Client</a:t>
            </a:r>
          </a:p>
        </p:txBody>
      </p:sp>
      <p:sp>
        <p:nvSpPr>
          <p:cNvPr id="8195" name="Content Placeholder 2"/>
          <p:cNvSpPr>
            <a:spLocks noGrp="1"/>
          </p:cNvSpPr>
          <p:nvPr>
            <p:ph idx="1"/>
          </p:nvPr>
        </p:nvSpPr>
        <p:spPr/>
        <p:txBody>
          <a:bodyPr/>
          <a:lstStyle/>
          <a:p>
            <a:r>
              <a:rPr lang="en-US" altLang="en-US" dirty="0"/>
              <a:t>A thick client runs a modern operating system and general productivity applications.</a:t>
            </a:r>
          </a:p>
          <a:p>
            <a:pPr lvl="1"/>
            <a:r>
              <a:rPr lang="en-US" altLang="en-US" dirty="0"/>
              <a:t>Sufficient core hardware to support requirements of typical office and home users</a:t>
            </a:r>
          </a:p>
          <a:p>
            <a:r>
              <a:rPr lang="en-US" altLang="en-US" dirty="0">
                <a:solidFill>
                  <a:srgbClr val="C00000"/>
                </a:solidFill>
              </a:rPr>
              <a:t>Thick client </a:t>
            </a:r>
            <a:r>
              <a:rPr lang="en-US" altLang="en-US" dirty="0">
                <a:solidFill>
                  <a:schemeClr val="tx1"/>
                </a:solidFill>
              </a:rPr>
              <a:t>name </a:t>
            </a:r>
            <a:r>
              <a:rPr lang="en-US" altLang="en-US" dirty="0"/>
              <a:t>does not necessarily describe the physical size of the case or unit.</a:t>
            </a:r>
          </a:p>
          <a:p>
            <a:r>
              <a:rPr lang="en-US" altLang="en-US" dirty="0"/>
              <a:t>Most contemporary components are powerful enough to build a useful thick client.</a:t>
            </a:r>
          </a:p>
        </p:txBody>
      </p:sp>
    </p:spTree>
    <p:extLst>
      <p:ext uri="{BB962C8B-B14F-4D97-AF65-F5344CB8AC3E}">
        <p14:creationId xmlns:p14="http://schemas.microsoft.com/office/powerpoint/2010/main" val="39193429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1089797" y="5257800"/>
            <a:ext cx="696440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12.29  Vista pities the fool who doesn’t know what time it is.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2220345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1506546" y="5257800"/>
            <a:ext cx="619502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12.30  Tell Windows what kind of network you’re on.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24901726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Content Placeholder 2"/>
          <p:cNvSpPr>
            <a:spLocks noGrp="1"/>
          </p:cNvSpPr>
          <p:nvPr>
            <p:ph idx="1"/>
          </p:nvPr>
        </p:nvSpPr>
        <p:spPr/>
        <p:txBody>
          <a:bodyPr/>
          <a:lstStyle/>
          <a:p>
            <a:r>
              <a:rPr lang="en-US" dirty="0"/>
              <a:t>Windows Vista and 7 run tests and assign a performance rating.</a:t>
            </a:r>
          </a:p>
          <a:p>
            <a:r>
              <a:rPr lang="en-US" dirty="0"/>
              <a:t>Windows boots up.</a:t>
            </a:r>
          </a:p>
          <a:p>
            <a:pPr lvl="1"/>
            <a:r>
              <a:rPr lang="en-US" dirty="0"/>
              <a:t>30 days to activate new operating system if you didn’t already</a:t>
            </a:r>
          </a:p>
          <a:p>
            <a:pPr lvl="1"/>
            <a:r>
              <a:rPr lang="en-US" dirty="0"/>
              <a:t>Without activation within 30 days, goes into a non-genuine mode with reduced functionality</a:t>
            </a:r>
          </a:p>
        </p:txBody>
      </p:sp>
    </p:spTree>
    <p:extLst>
      <p:ext uri="{BB962C8B-B14F-4D97-AF65-F5344CB8AC3E}">
        <p14:creationId xmlns:p14="http://schemas.microsoft.com/office/powerpoint/2010/main" val="13606317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Windows Clean Installation Process (</a:t>
            </a:r>
            <a:r>
              <a:rPr lang="en-US" i="1" dirty="0"/>
              <a:t>continued</a:t>
            </a:r>
            <a:r>
              <a:rPr lang="en-US" dirty="0"/>
              <a:t>)</a:t>
            </a:r>
          </a:p>
        </p:txBody>
      </p:sp>
      <p:sp>
        <p:nvSpPr>
          <p:cNvPr id="3" name="TextBox 4"/>
          <p:cNvSpPr txBox="1">
            <a:spLocks noChangeArrowheads="1"/>
          </p:cNvSpPr>
          <p:nvPr/>
        </p:nvSpPr>
        <p:spPr bwMode="auto">
          <a:xfrm>
            <a:off x="982813" y="5181600"/>
            <a:ext cx="717837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12.31  Aw, shucks, Microsoft Windows Vista. Don’t mention it.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33052" y="1824789"/>
            <a:ext cx="4277895" cy="3208421"/>
          </a:xfrm>
          <a:prstGeom prst="rect">
            <a:avLst/>
          </a:prstGeom>
        </p:spPr>
      </p:pic>
    </p:spTree>
    <p:extLst>
      <p:ext uri="{BB962C8B-B14F-4D97-AF65-F5344CB8AC3E}">
        <p14:creationId xmlns:p14="http://schemas.microsoft.com/office/powerpoint/2010/main" val="10183254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altLang="en-US" dirty="0"/>
              <a:t>Installing Windows over a Network</a:t>
            </a:r>
          </a:p>
        </p:txBody>
      </p:sp>
      <p:sp>
        <p:nvSpPr>
          <p:cNvPr id="88067" name="Content Placeholder 2"/>
          <p:cNvSpPr>
            <a:spLocks noGrp="1"/>
          </p:cNvSpPr>
          <p:nvPr>
            <p:ph idx="1"/>
          </p:nvPr>
        </p:nvSpPr>
        <p:spPr/>
        <p:txBody>
          <a:bodyPr/>
          <a:lstStyle/>
          <a:p>
            <a:r>
              <a:rPr lang="en-US" altLang="en-US" dirty="0"/>
              <a:t>Network installation takes automated installation one step further.</a:t>
            </a:r>
          </a:p>
          <a:p>
            <a:pPr lvl="1"/>
            <a:r>
              <a:rPr lang="en-US" altLang="en-US" dirty="0"/>
              <a:t>Ideal for deploying Windows to multiple workstations across a network without visiting each PC individually</a:t>
            </a:r>
          </a:p>
          <a:p>
            <a:pPr lvl="1"/>
            <a:r>
              <a:rPr lang="en-US" altLang="en-US" dirty="0"/>
              <a:t>Installation image hosted on a network server that all clients can contact</a:t>
            </a:r>
          </a:p>
          <a:p>
            <a:r>
              <a:rPr lang="en-US" altLang="en-US" dirty="0"/>
              <a:t>Clients need to use the </a:t>
            </a:r>
            <a:r>
              <a:rPr lang="en-US" altLang="en-US" dirty="0">
                <a:solidFill>
                  <a:srgbClr val="C00000"/>
                </a:solidFill>
              </a:rPr>
              <a:t>Preboot Execution Environment (PXE)</a:t>
            </a:r>
            <a:r>
              <a:rPr lang="en-US" altLang="en-US" dirty="0">
                <a:solidFill>
                  <a:schemeClr val="tx1"/>
                </a:solidFill>
              </a:rPr>
              <a:t>.</a:t>
            </a:r>
            <a:endParaRPr lang="en-US" altLang="en-US" dirty="0"/>
          </a:p>
        </p:txBody>
      </p:sp>
    </p:spTree>
    <p:extLst>
      <p:ext uri="{BB962C8B-B14F-4D97-AF65-F5344CB8AC3E}">
        <p14:creationId xmlns:p14="http://schemas.microsoft.com/office/powerpoint/2010/main" val="16953476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r>
              <a:rPr lang="en-US" altLang="en-US" dirty="0"/>
              <a:t>Installing Windows over a Network (</a:t>
            </a:r>
            <a:r>
              <a:rPr lang="en-US" altLang="en-US" i="1" dirty="0"/>
              <a:t>continued</a:t>
            </a:r>
            <a:r>
              <a:rPr lang="en-US" altLang="en-US" dirty="0"/>
              <a:t>)</a:t>
            </a:r>
          </a:p>
        </p:txBody>
      </p:sp>
      <p:sp>
        <p:nvSpPr>
          <p:cNvPr id="89091" name="Content Placeholder 2"/>
          <p:cNvSpPr>
            <a:spLocks noGrp="1"/>
          </p:cNvSpPr>
          <p:nvPr>
            <p:ph idx="1"/>
          </p:nvPr>
        </p:nvSpPr>
        <p:spPr/>
        <p:txBody>
          <a:bodyPr/>
          <a:lstStyle/>
          <a:p>
            <a:r>
              <a:rPr lang="en-US" altLang="en-US" dirty="0"/>
              <a:t>PXE uses multiple protocols such as IP, DHC, and DNS to enable a computer to boot from a network location.</a:t>
            </a:r>
          </a:p>
          <a:p>
            <a:r>
              <a:rPr lang="en-US" altLang="en-US" dirty="0"/>
              <a:t>Enable PXE in the BIOS System Setup.</a:t>
            </a:r>
          </a:p>
          <a:p>
            <a:pPr lvl="1"/>
            <a:r>
              <a:rPr lang="en-US" altLang="en-US" dirty="0"/>
              <a:t>Specify the boot order with</a:t>
            </a:r>
            <a:r>
              <a:rPr lang="en-US" dirty="0"/>
              <a:t> </a:t>
            </a:r>
            <a:r>
              <a:rPr lang="en-US" altLang="en-US" dirty="0"/>
              <a:t>network location first.</a:t>
            </a:r>
          </a:p>
          <a:p>
            <a:r>
              <a:rPr lang="en-US" altLang="en-US" dirty="0"/>
              <a:t>Multiple installation images may be installed on the server requiring you to choose one from a menu. </a:t>
            </a:r>
          </a:p>
          <a:p>
            <a:pPr lvl="1"/>
            <a:r>
              <a:rPr lang="en-US" altLang="en-US" dirty="0"/>
              <a:t>If there is only one image, you’ll see the Windows installation screen begin.</a:t>
            </a:r>
          </a:p>
        </p:txBody>
      </p:sp>
    </p:spTree>
    <p:extLst>
      <p:ext uri="{BB962C8B-B14F-4D97-AF65-F5344CB8AC3E}">
        <p14:creationId xmlns:p14="http://schemas.microsoft.com/office/powerpoint/2010/main" val="12746669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r>
              <a:rPr lang="en-US" altLang="en-US" dirty="0"/>
              <a:t>Installing Windows over a Network (</a:t>
            </a:r>
            <a:r>
              <a:rPr lang="en-US" altLang="en-US" i="1" dirty="0"/>
              <a:t>continued</a:t>
            </a:r>
            <a:r>
              <a:rPr lang="en-US" altLang="en-US" dirty="0"/>
              <a:t>)</a:t>
            </a:r>
          </a:p>
        </p:txBody>
      </p:sp>
      <p:sp>
        <p:nvSpPr>
          <p:cNvPr id="90115" name="TextBox 4"/>
          <p:cNvSpPr txBox="1">
            <a:spLocks noChangeArrowheads="1"/>
          </p:cNvSpPr>
          <p:nvPr/>
        </p:nvSpPr>
        <p:spPr bwMode="auto">
          <a:xfrm>
            <a:off x="3086100" y="4755432"/>
            <a:ext cx="2971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12.32  Network boot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60320" y="2367832"/>
            <a:ext cx="4023360" cy="2235200"/>
          </a:xfrm>
          <a:prstGeom prst="rect">
            <a:avLst/>
          </a:prstGeom>
        </p:spPr>
      </p:pic>
    </p:spTree>
    <p:extLst>
      <p:ext uri="{BB962C8B-B14F-4D97-AF65-F5344CB8AC3E}">
        <p14:creationId xmlns:p14="http://schemas.microsoft.com/office/powerpoint/2010/main" val="24870400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Installing Mac OS X over a Network</a:t>
            </a:r>
          </a:p>
        </p:txBody>
      </p:sp>
      <p:sp>
        <p:nvSpPr>
          <p:cNvPr id="3" name="Content Placeholder 2"/>
          <p:cNvSpPr>
            <a:spLocks noGrp="1"/>
          </p:cNvSpPr>
          <p:nvPr>
            <p:ph idx="1"/>
          </p:nvPr>
        </p:nvSpPr>
        <p:spPr/>
        <p:txBody>
          <a:bodyPr/>
          <a:lstStyle/>
          <a:p>
            <a:r>
              <a:rPr lang="en-US" dirty="0">
                <a:solidFill>
                  <a:srgbClr val="C00000"/>
                </a:solidFill>
              </a:rPr>
              <a:t>NetBoot</a:t>
            </a:r>
          </a:p>
          <a:p>
            <a:pPr lvl="1"/>
            <a:r>
              <a:rPr lang="en-US" dirty="0"/>
              <a:t>NetBoot tool allows you to boot many identical Mac machines remotely.</a:t>
            </a:r>
          </a:p>
          <a:p>
            <a:pPr lvl="1"/>
            <a:r>
              <a:rPr lang="en-US" dirty="0"/>
              <a:t>Any user-generated content goes away at reboot.</a:t>
            </a:r>
          </a:p>
          <a:p>
            <a:pPr lvl="1"/>
            <a:r>
              <a:rPr lang="en-US" dirty="0"/>
              <a:t>NetBoot can load identical images on multiple Macs.</a:t>
            </a:r>
          </a:p>
          <a:p>
            <a:pPr lvl="1"/>
            <a:r>
              <a:rPr lang="en-US" dirty="0"/>
              <a:t>This tool can push specific applications to many computers at once.</a:t>
            </a:r>
          </a:p>
        </p:txBody>
      </p:sp>
    </p:spTree>
    <p:extLst>
      <p:ext uri="{BB962C8B-B14F-4D97-AF65-F5344CB8AC3E}">
        <p14:creationId xmlns:p14="http://schemas.microsoft.com/office/powerpoint/2010/main" val="248053057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US" altLang="en-US" dirty="0"/>
              <a:t>Troubleshooting Installation Problems</a:t>
            </a:r>
          </a:p>
        </p:txBody>
      </p:sp>
      <p:sp>
        <p:nvSpPr>
          <p:cNvPr id="92163" name="Content Placeholder 2"/>
          <p:cNvSpPr>
            <a:spLocks noGrp="1"/>
          </p:cNvSpPr>
          <p:nvPr>
            <p:ph idx="1"/>
          </p:nvPr>
        </p:nvSpPr>
        <p:spPr/>
        <p:txBody>
          <a:bodyPr/>
          <a:lstStyle/>
          <a:p>
            <a:r>
              <a:rPr lang="en-US" altLang="en-US" dirty="0"/>
              <a:t>Media errors</a:t>
            </a:r>
          </a:p>
          <a:p>
            <a:pPr lvl="1"/>
            <a:r>
              <a:rPr lang="en-US" altLang="en-US" dirty="0"/>
              <a:t>RAID Array Not Detected</a:t>
            </a:r>
          </a:p>
          <a:p>
            <a:pPr lvl="2"/>
            <a:r>
              <a:rPr lang="en-US" altLang="en-US" dirty="0"/>
              <a:t>Get the driver disc from the manufacturer and run setup again.</a:t>
            </a:r>
          </a:p>
          <a:p>
            <a:pPr lvl="2"/>
            <a:r>
              <a:rPr lang="en-US" altLang="en-US" dirty="0"/>
              <a:t>Press F6 when prompted very early in the Windows installation process.</a:t>
            </a:r>
          </a:p>
          <a:p>
            <a:pPr lvl="1"/>
            <a:r>
              <a:rPr lang="en-US" altLang="en-US" dirty="0"/>
              <a:t>No boot device present when booting off the startup disk</a:t>
            </a:r>
          </a:p>
          <a:p>
            <a:pPr lvl="2"/>
            <a:r>
              <a:rPr lang="en-US" altLang="en-US" dirty="0"/>
              <a:t>Replace startup disc or set CMOS to look at optical drive first.</a:t>
            </a:r>
          </a:p>
          <a:p>
            <a:pPr lvl="1"/>
            <a:r>
              <a:rPr lang="en-US" altLang="en-US" dirty="0"/>
              <a:t>Not ready error on optical drive</a:t>
            </a:r>
          </a:p>
          <a:p>
            <a:pPr lvl="2"/>
            <a:r>
              <a:rPr lang="en-US" altLang="en-US" dirty="0"/>
              <a:t>Press R for retry a few times.</a:t>
            </a:r>
          </a:p>
        </p:txBody>
      </p:sp>
    </p:spTree>
    <p:extLst>
      <p:ext uri="{BB962C8B-B14F-4D97-AF65-F5344CB8AC3E}">
        <p14:creationId xmlns:p14="http://schemas.microsoft.com/office/powerpoint/2010/main" val="20820310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US" altLang="en-US" dirty="0"/>
              <a:t>Troubleshooting Installation Problems (</a:t>
            </a:r>
            <a:r>
              <a:rPr lang="en-US" altLang="en-US" i="1" dirty="0"/>
              <a:t>continued</a:t>
            </a:r>
            <a:r>
              <a:rPr lang="en-US" altLang="en-US" dirty="0"/>
              <a:t>)</a:t>
            </a:r>
          </a:p>
        </p:txBody>
      </p:sp>
      <p:sp>
        <p:nvSpPr>
          <p:cNvPr id="92163" name="Content Placeholder 2"/>
          <p:cNvSpPr>
            <a:spLocks noGrp="1"/>
          </p:cNvSpPr>
          <p:nvPr>
            <p:ph idx="1"/>
          </p:nvPr>
        </p:nvSpPr>
        <p:spPr/>
        <p:txBody>
          <a:bodyPr/>
          <a:lstStyle/>
          <a:p>
            <a:r>
              <a:rPr lang="en-US" altLang="en-US" dirty="0"/>
              <a:t>Graphical mode errors</a:t>
            </a:r>
          </a:p>
          <a:p>
            <a:pPr lvl="1"/>
            <a:r>
              <a:rPr lang="en-US" altLang="en-US" dirty="0"/>
              <a:t>Failure to detect hardware properly can be avoided by researching compatibility beforehand.</a:t>
            </a:r>
          </a:p>
          <a:p>
            <a:pPr lvl="1"/>
            <a:r>
              <a:rPr lang="en-US" altLang="en-US" dirty="0"/>
              <a:t>Microsoft designed Windows to run on several hardware platforms using the </a:t>
            </a:r>
            <a:r>
              <a:rPr lang="en-US" altLang="en-US" dirty="0">
                <a:solidFill>
                  <a:srgbClr val="C00000"/>
                </a:solidFill>
              </a:rPr>
              <a:t>Hardware abstraction layer (HAL)</a:t>
            </a:r>
            <a:r>
              <a:rPr lang="en-US" altLang="en-US" dirty="0"/>
              <a:t>.</a:t>
            </a:r>
          </a:p>
          <a:p>
            <a:r>
              <a:rPr lang="en-US" altLang="en-US" dirty="0"/>
              <a:t>Lockups during installation</a:t>
            </a:r>
          </a:p>
          <a:p>
            <a:pPr lvl="1"/>
            <a:r>
              <a:rPr lang="en-US" altLang="en-US" dirty="0"/>
              <a:t>Disk, drive, or image errors may cause lockups.</a:t>
            </a:r>
          </a:p>
          <a:p>
            <a:pPr lvl="1"/>
            <a:r>
              <a:rPr lang="en-US" altLang="en-US" dirty="0"/>
              <a:t>Try a known good disk.</a:t>
            </a:r>
          </a:p>
        </p:txBody>
      </p:sp>
    </p:spTree>
    <p:extLst>
      <p:ext uri="{BB962C8B-B14F-4D97-AF65-F5344CB8AC3E}">
        <p14:creationId xmlns:p14="http://schemas.microsoft.com/office/powerpoint/2010/main" val="310257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Thick Client (</a:t>
            </a:r>
            <a:r>
              <a:rPr lang="en-US" i="1" dirty="0"/>
              <a:t>continued</a:t>
            </a:r>
            <a:r>
              <a:rPr lang="en-US" dirty="0"/>
              <a:t>)</a:t>
            </a:r>
          </a:p>
        </p:txBody>
      </p:sp>
      <p:sp>
        <p:nvSpPr>
          <p:cNvPr id="3" name="Content Placeholder 2"/>
          <p:cNvSpPr>
            <a:spLocks noGrp="1"/>
          </p:cNvSpPr>
          <p:nvPr>
            <p:ph idx="1"/>
          </p:nvPr>
        </p:nvSpPr>
        <p:spPr/>
        <p:txBody>
          <a:bodyPr/>
          <a:lstStyle/>
          <a:p>
            <a:r>
              <a:rPr lang="en-US" dirty="0"/>
              <a:t>Minimum hardware requirements for modern Windows (up to Windows 10)</a:t>
            </a:r>
          </a:p>
        </p:txBody>
      </p:sp>
      <p:graphicFrame>
        <p:nvGraphicFramePr>
          <p:cNvPr id="6" name="Table 5"/>
          <p:cNvGraphicFramePr>
            <a:graphicFrameLocks noGrp="1"/>
          </p:cNvGraphicFramePr>
          <p:nvPr>
            <p:extLst>
              <p:ext uri="{D42A27DB-BD31-4B8C-83A1-F6EECF244321}">
                <p14:modId xmlns:p14="http://schemas.microsoft.com/office/powerpoint/2010/main" val="364238231"/>
              </p:ext>
            </p:extLst>
          </p:nvPr>
        </p:nvGraphicFramePr>
        <p:xfrm>
          <a:off x="647700" y="2708805"/>
          <a:ext cx="7848600" cy="3093698"/>
        </p:xfrm>
        <a:graphic>
          <a:graphicData uri="http://schemas.openxmlformats.org/drawingml/2006/table">
            <a:tbl>
              <a:tblPr firstRow="1" firstCol="1" bandRow="1">
                <a:solidFill>
                  <a:srgbClr val="F4EFC1"/>
                </a:solidFill>
              </a:tblPr>
              <a:tblGrid>
                <a:gridCol w="1684577">
                  <a:extLst>
                    <a:ext uri="{9D8B030D-6E8A-4147-A177-3AD203B41FA5}">
                      <a16:colId xmlns:a16="http://schemas.microsoft.com/office/drawing/2014/main" xmlns="" val="20000"/>
                    </a:ext>
                  </a:extLst>
                </a:gridCol>
                <a:gridCol w="487123">
                  <a:extLst>
                    <a:ext uri="{9D8B030D-6E8A-4147-A177-3AD203B41FA5}">
                      <a16:colId xmlns:a16="http://schemas.microsoft.com/office/drawing/2014/main" xmlns="" val="20001"/>
                    </a:ext>
                  </a:extLst>
                </a:gridCol>
                <a:gridCol w="5676900">
                  <a:extLst>
                    <a:ext uri="{9D8B030D-6E8A-4147-A177-3AD203B41FA5}">
                      <a16:colId xmlns:a16="http://schemas.microsoft.com/office/drawing/2014/main" xmlns="" val="20002"/>
                    </a:ext>
                  </a:extLst>
                </a:gridCol>
              </a:tblGrid>
              <a:tr h="328722">
                <a:tc>
                  <a:txBody>
                    <a:bodyPr/>
                    <a:lstStyle/>
                    <a:p>
                      <a:pPr marL="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12.1</a:t>
                      </a:r>
                    </a:p>
                  </a:txBody>
                  <a:tcPr marL="109728" marR="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pPr marL="0" marR="0" indent="0">
                        <a:lnSpc>
                          <a:spcPct val="115000"/>
                        </a:lnSpc>
                        <a:spcBef>
                          <a:spcPts val="0"/>
                        </a:spcBef>
                        <a:spcAft>
                          <a:spcPts val="600"/>
                        </a:spcAft>
                      </a:pPr>
                      <a:r>
                        <a:rPr lang="en-US" altLang="en-US" sz="2000" b="1" dirty="0">
                          <a:latin typeface="Calibri" panose="020F0502020204030204" pitchFamily="34" charset="0"/>
                        </a:rPr>
                        <a:t>Hardware Requirements for Windows</a:t>
                      </a:r>
                      <a:endParaRPr lang="en-US" sz="2000" b="1" dirty="0">
                        <a:effectLst/>
                        <a:latin typeface="Calibri" panose="020F0502020204030204" pitchFamily="34" charset="0"/>
                        <a:ea typeface="Times New Roman"/>
                      </a:endParaRPr>
                    </a:p>
                  </a:txBody>
                  <a:tcPr marL="109728" marR="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411480">
                <a:tc gridSpan="2">
                  <a:txBody>
                    <a:bodyPr/>
                    <a:lstStyle/>
                    <a:p>
                      <a:pPr marL="0" marR="0" indent="0">
                        <a:lnSpc>
                          <a:spcPct val="115000"/>
                        </a:lnSpc>
                        <a:spcBef>
                          <a:spcPts val="0"/>
                        </a:spcBef>
                        <a:spcAft>
                          <a:spcPts val="600"/>
                        </a:spcAft>
                      </a:pPr>
                      <a:r>
                        <a:rPr lang="en-US" sz="2000" b="1" dirty="0">
                          <a:effectLst/>
                          <a:latin typeface="Calibri" panose="020F0502020204030204" pitchFamily="34" charset="0"/>
                          <a:ea typeface="Times New Roman"/>
                        </a:rPr>
                        <a:t>Component</a:t>
                      </a:r>
                      <a:endParaRPr lang="en-US" sz="2000" dirty="0">
                        <a:effectLst/>
                        <a:latin typeface="Calibri" panose="020F0502020204030204" pitchFamily="34" charset="0"/>
                        <a:ea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indent="0">
                        <a:lnSpc>
                          <a:spcPct val="115000"/>
                        </a:lnSpc>
                        <a:spcBef>
                          <a:spcPts val="0"/>
                        </a:spcBef>
                        <a:spcAft>
                          <a:spcPts val="600"/>
                        </a:spcAft>
                      </a:pPr>
                      <a:r>
                        <a:rPr lang="en-US" sz="2000" b="1" dirty="0">
                          <a:effectLst/>
                          <a:latin typeface="Calibri" panose="020F0502020204030204" pitchFamily="34" charset="0"/>
                          <a:ea typeface="Times New Roman"/>
                        </a:rPr>
                        <a:t>Hardware Requirements</a:t>
                      </a:r>
                      <a:endParaRPr lang="en-US" sz="2000" dirty="0">
                        <a:effectLst/>
                        <a:latin typeface="Calibri" panose="020F0502020204030204" pitchFamily="34" charset="0"/>
                        <a:ea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455861">
                <a:tc gridSpan="2">
                  <a:txBody>
                    <a:bodyPr/>
                    <a:lstStyle/>
                    <a:p>
                      <a:pPr marL="0" marR="0" indent="0">
                        <a:lnSpc>
                          <a:spcPct val="115000"/>
                        </a:lnSpc>
                        <a:spcBef>
                          <a:spcPts val="0"/>
                        </a:spcBef>
                        <a:spcAft>
                          <a:spcPts val="0"/>
                        </a:spcAft>
                      </a:pPr>
                      <a:r>
                        <a:rPr lang="pt-BR" sz="1800" kern="1200" dirty="0">
                          <a:solidFill>
                            <a:srgbClr val="000000"/>
                          </a:solidFill>
                          <a:effectLst/>
                          <a:latin typeface="Calibri"/>
                          <a:ea typeface="Times New Roman"/>
                          <a:cs typeface="Arial"/>
                        </a:rPr>
                        <a:t>CPU</a:t>
                      </a:r>
                      <a:r>
                        <a:rPr lang="pt-BR" sz="1800" kern="1200" baseline="30000" dirty="0">
                          <a:solidFill>
                            <a:srgbClr val="000000"/>
                          </a:solidFill>
                          <a:effectLst/>
                          <a:latin typeface="Calibri"/>
                          <a:ea typeface="Times New Roman"/>
                          <a:cs typeface="Arial"/>
                        </a:rPr>
                        <a:t>1</a:t>
                      </a:r>
                      <a:endParaRPr lang="en-US" sz="1100" baseline="30000" dirty="0">
                        <a:effectLst/>
                        <a:latin typeface="Calibri"/>
                        <a:ea typeface="Calibri"/>
                        <a:cs typeface="Times New Roman"/>
                      </a:endParaRPr>
                    </a:p>
                    <a:p>
                      <a:pPr marL="0" marR="0" indent="0">
                        <a:lnSpc>
                          <a:spcPct val="115000"/>
                        </a:lnSpc>
                        <a:spcBef>
                          <a:spcPts val="0"/>
                        </a:spcBef>
                        <a:spcAft>
                          <a:spcPts val="0"/>
                        </a:spcAft>
                      </a:pPr>
                      <a:endParaRPr lang="en-US" sz="1100" dirty="0">
                        <a:effectLst/>
                        <a:latin typeface="Calibri"/>
                        <a:ea typeface="Calibri"/>
                        <a:cs typeface="Times New Roman"/>
                      </a:endParaRPr>
                    </a:p>
                  </a:txBody>
                  <a:tcPr marL="109728" marR="0" marT="0" marB="0">
                    <a:lnL w="12700" cap="flat" cmpd="sng" algn="ctr">
                      <a:no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68580" marR="68580" marT="0" marB="0"/>
                </a:tc>
                <a:tc>
                  <a:txBody>
                    <a:bodyPr/>
                    <a:lstStyle/>
                    <a:p>
                      <a:pPr marL="0" marR="0" indent="0">
                        <a:lnSpc>
                          <a:spcPct val="115000"/>
                        </a:lnSpc>
                        <a:spcBef>
                          <a:spcPts val="0"/>
                        </a:spcBef>
                        <a:spcAft>
                          <a:spcPts val="0"/>
                        </a:spcAft>
                      </a:pPr>
                      <a:r>
                        <a:rPr lang="pt-BR" sz="1800" kern="1200" dirty="0">
                          <a:solidFill>
                            <a:srgbClr val="000000"/>
                          </a:solidFill>
                          <a:effectLst/>
                          <a:latin typeface="Calibri"/>
                          <a:ea typeface="Times New Roman"/>
                          <a:cs typeface="Arial"/>
                        </a:rPr>
                        <a:t>1 gigahertz (GHz) or faster 32-bit (x86) or 64-bit (x64)</a:t>
                      </a:r>
                      <a:endParaRPr lang="en-US" sz="1100" dirty="0">
                        <a:effectLst/>
                        <a:latin typeface="Calibri"/>
                        <a:ea typeface="Calibri"/>
                        <a:cs typeface="Times New Roman"/>
                      </a:endParaRPr>
                    </a:p>
                  </a:txBody>
                  <a:tcPr marL="109728" marR="0" marT="0" marB="0">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455861">
                <a:tc gridSpan="2">
                  <a:txBody>
                    <a:bodyPr/>
                    <a:lstStyle/>
                    <a:p>
                      <a:pPr marL="0" marR="0" indent="0">
                        <a:lnSpc>
                          <a:spcPct val="115000"/>
                        </a:lnSpc>
                        <a:spcBef>
                          <a:spcPts val="0"/>
                        </a:spcBef>
                        <a:spcAft>
                          <a:spcPts val="0"/>
                        </a:spcAft>
                      </a:pPr>
                      <a:r>
                        <a:rPr lang="pt-BR" sz="1800" kern="1200" dirty="0">
                          <a:solidFill>
                            <a:srgbClr val="000000"/>
                          </a:solidFill>
                          <a:effectLst/>
                          <a:latin typeface="Calibri"/>
                          <a:ea typeface="Times New Roman"/>
                          <a:cs typeface="Arial"/>
                        </a:rPr>
                        <a:t>Memory</a:t>
                      </a:r>
                      <a:r>
                        <a:rPr lang="pt-BR" sz="1800" kern="1200" baseline="30000" dirty="0">
                          <a:solidFill>
                            <a:srgbClr val="000000"/>
                          </a:solidFill>
                          <a:effectLst/>
                          <a:latin typeface="Calibri"/>
                          <a:ea typeface="Times New Roman"/>
                          <a:cs typeface="Arial"/>
                        </a:rPr>
                        <a:t>2</a:t>
                      </a:r>
                      <a:endParaRPr lang="en-US" sz="1100" baseline="30000" dirty="0">
                        <a:effectLst/>
                        <a:latin typeface="Calibri"/>
                        <a:ea typeface="Calibri"/>
                        <a:cs typeface="Times New Roman"/>
                      </a:endParaRPr>
                    </a:p>
                  </a:txBody>
                  <a:tcPr marL="109728" marR="0" marT="0" marB="0">
                    <a:lnL w="12700" cap="flat" cmpd="sng" algn="ctr">
                      <a:no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68580" marR="68580" marT="0" marB="0"/>
                </a:tc>
                <a:tc>
                  <a:txBody>
                    <a:bodyPr/>
                    <a:lstStyle/>
                    <a:p>
                      <a:pPr marL="0" marR="0" indent="0">
                        <a:lnSpc>
                          <a:spcPct val="115000"/>
                        </a:lnSpc>
                        <a:spcBef>
                          <a:spcPts val="0"/>
                        </a:spcBef>
                        <a:spcAft>
                          <a:spcPts val="0"/>
                        </a:spcAft>
                      </a:pPr>
                      <a:r>
                        <a:rPr lang="pt-BR" sz="1800" kern="1200" dirty="0">
                          <a:solidFill>
                            <a:srgbClr val="000000"/>
                          </a:solidFill>
                          <a:effectLst/>
                          <a:latin typeface="Calibri"/>
                          <a:ea typeface="Times New Roman"/>
                          <a:cs typeface="Arial"/>
                        </a:rPr>
                        <a:t>1 gigabyte (GB) RAM (32-bit) or 2 GB RAM (64-bit)</a:t>
                      </a:r>
                      <a:endParaRPr lang="en-US" sz="1100" dirty="0">
                        <a:effectLst/>
                        <a:latin typeface="Calibri"/>
                        <a:ea typeface="Calibri"/>
                        <a:cs typeface="Times New Roman"/>
                      </a:endParaRPr>
                    </a:p>
                  </a:txBody>
                  <a:tcPr marL="109728" marR="0" marT="0" marB="0">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455861">
                <a:tc gridSpan="2">
                  <a:txBody>
                    <a:bodyPr/>
                    <a:lstStyle/>
                    <a:p>
                      <a:pPr marL="0" marR="0" indent="0">
                        <a:lnSpc>
                          <a:spcPct val="115000"/>
                        </a:lnSpc>
                        <a:spcBef>
                          <a:spcPts val="0"/>
                        </a:spcBef>
                        <a:spcAft>
                          <a:spcPts val="0"/>
                        </a:spcAft>
                      </a:pPr>
                      <a:r>
                        <a:rPr lang="pt-BR" sz="1800" kern="1200" dirty="0">
                          <a:solidFill>
                            <a:srgbClr val="000000"/>
                          </a:solidFill>
                          <a:effectLst/>
                          <a:latin typeface="Calibri"/>
                          <a:ea typeface="Times New Roman"/>
                          <a:cs typeface="Arial"/>
                        </a:rPr>
                        <a:t>Hard drive</a:t>
                      </a:r>
                      <a:r>
                        <a:rPr lang="pt-BR" sz="1800" kern="1200" baseline="30000" dirty="0">
                          <a:solidFill>
                            <a:srgbClr val="000000"/>
                          </a:solidFill>
                          <a:effectLst/>
                          <a:latin typeface="Calibri"/>
                          <a:ea typeface="Times New Roman"/>
                          <a:cs typeface="Arial"/>
                        </a:rPr>
                        <a:t>3</a:t>
                      </a:r>
                      <a:endParaRPr lang="en-US" sz="1100" baseline="30000" dirty="0">
                        <a:effectLst/>
                        <a:latin typeface="Calibri"/>
                        <a:ea typeface="Calibri"/>
                        <a:cs typeface="Times New Roman"/>
                      </a:endParaRPr>
                    </a:p>
                  </a:txBody>
                  <a:tcPr marL="109728" marR="0" marT="0" marB="0">
                    <a:lnL w="12700" cap="flat" cmpd="sng" algn="ctr">
                      <a:no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68580" marR="68580" marT="0" marB="0"/>
                </a:tc>
                <a:tc>
                  <a:txBody>
                    <a:bodyPr/>
                    <a:lstStyle/>
                    <a:p>
                      <a:pPr marL="0" marR="0" indent="0">
                        <a:lnSpc>
                          <a:spcPct val="115000"/>
                        </a:lnSpc>
                        <a:spcBef>
                          <a:spcPts val="0"/>
                        </a:spcBef>
                        <a:spcAft>
                          <a:spcPts val="0"/>
                        </a:spcAft>
                      </a:pPr>
                      <a:r>
                        <a:rPr lang="pt-BR" sz="1800" kern="1200" dirty="0">
                          <a:solidFill>
                            <a:srgbClr val="000000"/>
                          </a:solidFill>
                          <a:effectLst/>
                          <a:latin typeface="Calibri"/>
                          <a:ea typeface="Times New Roman"/>
                          <a:cs typeface="Arial"/>
                        </a:rPr>
                        <a:t>16 GB available hard drive space (32-bit) or 20 GB (64-bit)</a:t>
                      </a:r>
                      <a:endParaRPr lang="en-US" sz="1100" dirty="0">
                        <a:effectLst/>
                        <a:latin typeface="Calibri"/>
                        <a:ea typeface="Calibri"/>
                        <a:cs typeface="Times New Roman"/>
                      </a:endParaRPr>
                    </a:p>
                  </a:txBody>
                  <a:tcPr marL="109728" marR="0" marT="0" marB="0">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455861">
                <a:tc gridSpan="2">
                  <a:txBody>
                    <a:bodyPr/>
                    <a:lstStyle/>
                    <a:p>
                      <a:pPr marL="0" marR="0" indent="0">
                        <a:lnSpc>
                          <a:spcPct val="115000"/>
                        </a:lnSpc>
                        <a:spcBef>
                          <a:spcPts val="0"/>
                        </a:spcBef>
                        <a:spcAft>
                          <a:spcPts val="0"/>
                        </a:spcAft>
                      </a:pPr>
                      <a:r>
                        <a:rPr lang="pt-BR" sz="1800" kern="1200" dirty="0">
                          <a:solidFill>
                            <a:srgbClr val="000000"/>
                          </a:solidFill>
                          <a:effectLst/>
                          <a:latin typeface="Calibri"/>
                          <a:ea typeface="Times New Roman"/>
                          <a:cs typeface="Arial"/>
                        </a:rPr>
                        <a:t>Graphics</a:t>
                      </a:r>
                      <a:endParaRPr lang="en-US" sz="1100" dirty="0">
                        <a:effectLst/>
                        <a:latin typeface="Calibri"/>
                        <a:ea typeface="Calibri"/>
                        <a:cs typeface="Times New Roman"/>
                      </a:endParaRPr>
                    </a:p>
                  </a:txBody>
                  <a:tcPr marL="109728" marR="0" marT="0" marB="0">
                    <a:lnL w="12700" cap="flat" cmpd="sng" algn="ctr">
                      <a:no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68580" marR="68580" marT="0" marB="0"/>
                </a:tc>
                <a:tc>
                  <a:txBody>
                    <a:bodyPr/>
                    <a:lstStyle/>
                    <a:p>
                      <a:pPr marL="0" marR="0" indent="0">
                        <a:lnSpc>
                          <a:spcPct val="115000"/>
                        </a:lnSpc>
                        <a:spcBef>
                          <a:spcPts val="0"/>
                        </a:spcBef>
                        <a:spcAft>
                          <a:spcPts val="0"/>
                        </a:spcAft>
                      </a:pPr>
                      <a:r>
                        <a:rPr lang="pt-BR" sz="1800" kern="1200" dirty="0">
                          <a:solidFill>
                            <a:srgbClr val="000000"/>
                          </a:solidFill>
                          <a:effectLst/>
                          <a:latin typeface="Calibri"/>
                          <a:ea typeface="Times New Roman"/>
                          <a:cs typeface="Arial"/>
                        </a:rPr>
                        <a:t>DirectX 9 graphics device with WDDM driver</a:t>
                      </a:r>
                      <a:endParaRPr lang="en-US" sz="1100" dirty="0">
                        <a:effectLst/>
                        <a:latin typeface="Calibri"/>
                        <a:ea typeface="Calibri"/>
                        <a:cs typeface="Times New Roman"/>
                      </a:endParaRPr>
                    </a:p>
                  </a:txBody>
                  <a:tcPr marL="109728" marR="0" marT="0" marB="0">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455861">
                <a:tc gridSpan="2">
                  <a:txBody>
                    <a:bodyPr/>
                    <a:lstStyle/>
                    <a:p>
                      <a:pPr marL="0" marR="0" indent="0">
                        <a:lnSpc>
                          <a:spcPct val="115000"/>
                        </a:lnSpc>
                        <a:spcBef>
                          <a:spcPts val="0"/>
                        </a:spcBef>
                        <a:spcAft>
                          <a:spcPts val="0"/>
                        </a:spcAft>
                      </a:pPr>
                      <a:r>
                        <a:rPr lang="pt-BR" sz="1800" kern="1200" dirty="0">
                          <a:solidFill>
                            <a:srgbClr val="000000"/>
                          </a:solidFill>
                          <a:effectLst/>
                          <a:latin typeface="Calibri"/>
                          <a:ea typeface="Times New Roman"/>
                          <a:cs typeface="Arial"/>
                        </a:rPr>
                        <a:t>Network</a:t>
                      </a:r>
                      <a:endParaRPr lang="en-US" sz="1100" dirty="0">
                        <a:effectLst/>
                        <a:latin typeface="Calibri"/>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nSpc>
                          <a:spcPct val="115000"/>
                        </a:lnSpc>
                        <a:spcBef>
                          <a:spcPts val="0"/>
                        </a:spcBef>
                        <a:spcAft>
                          <a:spcPts val="0"/>
                        </a:spcAft>
                      </a:pPr>
                      <a:endParaRPr lang="en-US" sz="1100" dirty="0">
                        <a:effectLst/>
                        <a:latin typeface="Calibri"/>
                        <a:ea typeface="Calibri"/>
                        <a:cs typeface="Times New Roman"/>
                      </a:endParaRPr>
                    </a:p>
                  </a:txBody>
                  <a:tcPr marL="68580" marR="68580" marT="0" marB="0"/>
                </a:tc>
                <a:tc>
                  <a:txBody>
                    <a:bodyPr/>
                    <a:lstStyle/>
                    <a:p>
                      <a:pPr marL="0" marR="0" indent="0">
                        <a:lnSpc>
                          <a:spcPct val="115000"/>
                        </a:lnSpc>
                        <a:spcBef>
                          <a:spcPts val="0"/>
                        </a:spcBef>
                        <a:spcAft>
                          <a:spcPts val="0"/>
                        </a:spcAft>
                      </a:pPr>
                      <a:r>
                        <a:rPr lang="pt-BR" sz="1800" kern="1200" dirty="0">
                          <a:solidFill>
                            <a:srgbClr val="000000"/>
                          </a:solidFill>
                          <a:effectLst/>
                          <a:latin typeface="Calibri"/>
                          <a:ea typeface="Times New Roman"/>
                          <a:cs typeface="Arial"/>
                        </a:rPr>
                        <a:t>Internet access</a:t>
                      </a:r>
                      <a:endParaRPr lang="en-US" sz="1100" dirty="0">
                        <a:effectLst/>
                        <a:latin typeface="Calibri"/>
                        <a:ea typeface="Calibri"/>
                        <a:cs typeface="Times New Roman"/>
                      </a:endParaRPr>
                    </a:p>
                  </a:txBody>
                  <a:tcPr marL="109728"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329960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US" altLang="en-US" dirty="0"/>
              <a:t>Troubleshooting Installation Problems (</a:t>
            </a:r>
            <a:r>
              <a:rPr lang="en-US" altLang="en-US" i="1" dirty="0"/>
              <a:t>continued</a:t>
            </a:r>
            <a:r>
              <a:rPr lang="en-US" altLang="en-US" dirty="0"/>
              <a:t>)</a:t>
            </a:r>
          </a:p>
        </p:txBody>
      </p:sp>
      <p:sp>
        <p:nvSpPr>
          <p:cNvPr id="92163" name="Content Placeholder 2"/>
          <p:cNvSpPr>
            <a:spLocks noGrp="1"/>
          </p:cNvSpPr>
          <p:nvPr>
            <p:ph idx="1"/>
          </p:nvPr>
        </p:nvSpPr>
        <p:spPr/>
        <p:txBody>
          <a:bodyPr/>
          <a:lstStyle/>
          <a:p>
            <a:r>
              <a:rPr lang="en-US" altLang="en-US" dirty="0">
                <a:solidFill>
                  <a:srgbClr val="C00000"/>
                </a:solidFill>
              </a:rPr>
              <a:t>Log files </a:t>
            </a:r>
            <a:r>
              <a:rPr lang="en-US" altLang="en-US" dirty="0"/>
              <a:t>track the progress of certain processes.</a:t>
            </a:r>
          </a:p>
          <a:p>
            <a:r>
              <a:rPr lang="en-US" altLang="en-US" dirty="0"/>
              <a:t>Windows creates about 20 log files, organized by installation phase.</a:t>
            </a:r>
          </a:p>
          <a:p>
            <a:pPr lvl="1"/>
            <a:r>
              <a:rPr lang="en-US" altLang="en-US" dirty="0"/>
              <a:t>Each phase generates a setuperr.log file to track errors.</a:t>
            </a:r>
          </a:p>
          <a:p>
            <a:r>
              <a:rPr lang="en-US" altLang="en-US" dirty="0"/>
              <a:t>Log files are stored in the Windows directory.</a:t>
            </a:r>
          </a:p>
          <a:p>
            <a:r>
              <a:rPr lang="en-US" altLang="en-US" dirty="0"/>
              <a:t>These files are handy if you call Microsoft or a hardware manufacturer.</a:t>
            </a:r>
          </a:p>
        </p:txBody>
      </p:sp>
    </p:spTree>
    <p:extLst>
      <p:ext uri="{BB962C8B-B14F-4D97-AF65-F5344CB8AC3E}">
        <p14:creationId xmlns:p14="http://schemas.microsoft.com/office/powerpoint/2010/main" val="366860186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Post-Installation Tasks</a:t>
            </a:r>
          </a:p>
        </p:txBody>
      </p:sp>
      <p:sp>
        <p:nvSpPr>
          <p:cNvPr id="3" name="Content Placeholder 2"/>
          <p:cNvSpPr>
            <a:spLocks noGrp="1"/>
          </p:cNvSpPr>
          <p:nvPr>
            <p:ph idx="1"/>
          </p:nvPr>
        </p:nvSpPr>
        <p:spPr/>
        <p:txBody>
          <a:bodyPr/>
          <a:lstStyle/>
          <a:p>
            <a:r>
              <a:rPr lang="en-US" dirty="0"/>
              <a:t>A </a:t>
            </a:r>
            <a:r>
              <a:rPr lang="en-US" dirty="0">
                <a:solidFill>
                  <a:srgbClr val="C00000"/>
                </a:solidFill>
              </a:rPr>
              <a:t>patch</a:t>
            </a:r>
            <a:r>
              <a:rPr lang="en-US" dirty="0"/>
              <a:t> is a corrective program to fix a problem.</a:t>
            </a:r>
          </a:p>
          <a:p>
            <a:r>
              <a:rPr lang="en-US" dirty="0"/>
              <a:t>A </a:t>
            </a:r>
            <a:r>
              <a:rPr lang="en-US" dirty="0">
                <a:solidFill>
                  <a:srgbClr val="C00000"/>
                </a:solidFill>
              </a:rPr>
              <a:t>service pack </a:t>
            </a:r>
            <a:r>
              <a:rPr lang="en-US" dirty="0"/>
              <a:t>is a bundle of patches.</a:t>
            </a:r>
          </a:p>
          <a:p>
            <a:pPr lvl="1"/>
            <a:r>
              <a:rPr lang="en-US" dirty="0"/>
              <a:t>Windows 7 was the last version to get one.</a:t>
            </a:r>
          </a:p>
          <a:p>
            <a:r>
              <a:rPr lang="en-US" dirty="0"/>
              <a:t>Install latest updates immediately after installing Windows.</a:t>
            </a:r>
          </a:p>
          <a:p>
            <a:pPr lvl="1"/>
            <a:r>
              <a:rPr lang="en-US" dirty="0"/>
              <a:t>Turning on Windows Update is the easiest way to accomplish this.</a:t>
            </a:r>
          </a:p>
        </p:txBody>
      </p:sp>
    </p:spTree>
    <p:extLst>
      <p:ext uri="{BB962C8B-B14F-4D97-AF65-F5344CB8AC3E}">
        <p14:creationId xmlns:p14="http://schemas.microsoft.com/office/powerpoint/2010/main" val="28146428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Upgrading Drivers</a:t>
            </a:r>
          </a:p>
        </p:txBody>
      </p:sp>
      <p:sp>
        <p:nvSpPr>
          <p:cNvPr id="3" name="Content Placeholder 2"/>
          <p:cNvSpPr>
            <a:spLocks noGrp="1"/>
          </p:cNvSpPr>
          <p:nvPr>
            <p:ph idx="1"/>
          </p:nvPr>
        </p:nvSpPr>
        <p:spPr/>
        <p:txBody>
          <a:bodyPr/>
          <a:lstStyle/>
          <a:p>
            <a:r>
              <a:rPr lang="en-US" dirty="0"/>
              <a:t>During installation, you may decide to go with default drivers that come with Windows.</a:t>
            </a:r>
          </a:p>
          <a:p>
            <a:pPr lvl="1"/>
            <a:r>
              <a:rPr lang="en-US" dirty="0"/>
              <a:t>Upgrade to the latest drivers after the fact.</a:t>
            </a:r>
          </a:p>
          <a:p>
            <a:pPr lvl="1"/>
            <a:r>
              <a:rPr lang="en-US" dirty="0"/>
              <a:t>This method gives you a usable driver to go back to if newest one presents a problem.</a:t>
            </a:r>
          </a:p>
        </p:txBody>
      </p:sp>
    </p:spTree>
    <p:extLst>
      <p:ext uri="{BB962C8B-B14F-4D97-AF65-F5344CB8AC3E}">
        <p14:creationId xmlns:p14="http://schemas.microsoft.com/office/powerpoint/2010/main" val="5539528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Restoring User Data Files </a:t>
            </a:r>
            <a:r>
              <a:rPr lang="en-US" dirty="0" smtClean="0"/>
              <a:t/>
            </a:r>
            <a:br>
              <a:rPr lang="en-US" dirty="0" smtClean="0"/>
            </a:br>
            <a:r>
              <a:rPr lang="en-US" dirty="0" smtClean="0"/>
              <a:t>(</a:t>
            </a:r>
            <a:r>
              <a:rPr lang="en-US" dirty="0"/>
              <a:t>If Applicable)</a:t>
            </a:r>
          </a:p>
        </p:txBody>
      </p:sp>
      <p:sp>
        <p:nvSpPr>
          <p:cNvPr id="3" name="Content Placeholder 2"/>
          <p:cNvSpPr>
            <a:spLocks noGrp="1"/>
          </p:cNvSpPr>
          <p:nvPr>
            <p:ph idx="1"/>
          </p:nvPr>
        </p:nvSpPr>
        <p:spPr/>
        <p:txBody>
          <a:bodyPr/>
          <a:lstStyle/>
          <a:p>
            <a:r>
              <a:rPr lang="en-US" dirty="0"/>
              <a:t>After installation, restore backed-up user data.</a:t>
            </a:r>
          </a:p>
          <a:p>
            <a:r>
              <a:rPr lang="en-US" dirty="0"/>
              <a:t>Method of restore depends on how data was backed up.</a:t>
            </a:r>
          </a:p>
          <a:p>
            <a:pPr lvl="1"/>
            <a:r>
              <a:rPr lang="en-US" dirty="0"/>
              <a:t>Third-party backup program</a:t>
            </a:r>
          </a:p>
          <a:p>
            <a:pPr lvl="1"/>
            <a:r>
              <a:rPr lang="en-US" dirty="0"/>
              <a:t>Backup and Restore Center</a:t>
            </a:r>
          </a:p>
          <a:p>
            <a:pPr lvl="1"/>
            <a:r>
              <a:rPr lang="en-US" dirty="0"/>
              <a:t>Data copied to optical disks, USB, or a network location</a:t>
            </a:r>
          </a:p>
        </p:txBody>
      </p:sp>
    </p:spTree>
    <p:extLst>
      <p:ext uri="{BB962C8B-B14F-4D97-AF65-F5344CB8AC3E}">
        <p14:creationId xmlns:p14="http://schemas.microsoft.com/office/powerpoint/2010/main" val="25764793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Migrating and Retiring Systems</a:t>
            </a:r>
          </a:p>
        </p:txBody>
      </p:sp>
      <p:sp>
        <p:nvSpPr>
          <p:cNvPr id="3" name="Content Placeholder 2"/>
          <p:cNvSpPr>
            <a:spLocks noGrp="1"/>
          </p:cNvSpPr>
          <p:nvPr>
            <p:ph idx="1"/>
          </p:nvPr>
        </p:nvSpPr>
        <p:spPr/>
        <p:txBody>
          <a:bodyPr/>
          <a:lstStyle/>
          <a:p>
            <a:pPr eaLnBrk="1" hangingPunct="1"/>
            <a:r>
              <a:rPr lang="en-US" altLang="en-US" dirty="0">
                <a:solidFill>
                  <a:srgbClr val="C00000"/>
                </a:solidFill>
              </a:rPr>
              <a:t>Migration</a:t>
            </a:r>
          </a:p>
          <a:p>
            <a:pPr lvl="1" eaLnBrk="1" hangingPunct="1"/>
            <a:r>
              <a:rPr lang="en-US" dirty="0"/>
              <a:t>Move data and users to a new system.</a:t>
            </a:r>
          </a:p>
          <a:p>
            <a:pPr lvl="1" eaLnBrk="1" hangingPunct="1"/>
            <a:r>
              <a:rPr lang="en-US" dirty="0"/>
              <a:t>Safely dispose of the old system.</a:t>
            </a:r>
          </a:p>
          <a:p>
            <a:pPr eaLnBrk="1" hangingPunct="1"/>
            <a:r>
              <a:rPr lang="en-US" dirty="0"/>
              <a:t>Microsoft migration tools</a:t>
            </a:r>
          </a:p>
          <a:p>
            <a:pPr lvl="1" eaLnBrk="1" hangingPunct="1"/>
            <a:r>
              <a:rPr lang="en-US" dirty="0"/>
              <a:t>User State Migration Tool (USMT)</a:t>
            </a:r>
          </a:p>
          <a:p>
            <a:pPr lvl="2" eaLnBrk="1" hangingPunct="1"/>
            <a:r>
              <a:rPr lang="en-US" dirty="0"/>
              <a:t>Runs in Windows Server Active Directory Domain</a:t>
            </a:r>
          </a:p>
          <a:p>
            <a:pPr lvl="1" eaLnBrk="1" hangingPunct="1"/>
            <a:r>
              <a:rPr lang="en-US" dirty="0"/>
              <a:t>Windows Easy Transfer</a:t>
            </a:r>
          </a:p>
          <a:p>
            <a:pPr lvl="2" eaLnBrk="1" hangingPunct="1"/>
            <a:r>
              <a:rPr lang="en-US" dirty="0"/>
              <a:t>In Windows Vista/7, in System Tools subfolder of Accessories folder in Programs Menu</a:t>
            </a:r>
          </a:p>
          <a:p>
            <a:pPr lvl="2" eaLnBrk="1" hangingPunct="1"/>
            <a:r>
              <a:rPr lang="en-US" dirty="0"/>
              <a:t>Search Windows Easy Transfer in Windows 8/8.1</a:t>
            </a:r>
          </a:p>
          <a:p>
            <a:pPr lvl="2" eaLnBrk="1" hangingPunct="1"/>
            <a:r>
              <a:rPr lang="en-US" dirty="0"/>
              <a:t>Not available in Windows 10</a:t>
            </a:r>
          </a:p>
        </p:txBody>
      </p:sp>
    </p:spTree>
    <p:extLst>
      <p:ext uri="{BB962C8B-B14F-4D97-AF65-F5344CB8AC3E}">
        <p14:creationId xmlns:p14="http://schemas.microsoft.com/office/powerpoint/2010/main" val="41372160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US" altLang="en-US" dirty="0"/>
              <a:t>Migrating and Retiring Systems (</a:t>
            </a:r>
            <a:r>
              <a:rPr lang="en-US" altLang="en-US" i="1" dirty="0"/>
              <a:t>continued</a:t>
            </a:r>
            <a:r>
              <a:rPr lang="en-US" altLang="en-US" dirty="0"/>
              <a:t>)</a:t>
            </a:r>
          </a:p>
        </p:txBody>
      </p:sp>
      <p:sp>
        <p:nvSpPr>
          <p:cNvPr id="100355" name="TextBox 4"/>
          <p:cNvSpPr txBox="1">
            <a:spLocks noChangeArrowheads="1"/>
          </p:cNvSpPr>
          <p:nvPr/>
        </p:nvSpPr>
        <p:spPr bwMode="auto">
          <a:xfrm>
            <a:off x="1866900" y="5410200"/>
            <a:ext cx="5410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12.33  Start a new transfer or continue one?</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77035" y="1707776"/>
            <a:ext cx="4589929" cy="3442447"/>
          </a:xfrm>
          <a:prstGeom prst="rect">
            <a:avLst/>
          </a:prstGeom>
        </p:spPr>
      </p:pic>
    </p:spTree>
    <p:extLst>
      <p:ext uri="{BB962C8B-B14F-4D97-AF65-F5344CB8AC3E}">
        <p14:creationId xmlns:p14="http://schemas.microsoft.com/office/powerpoint/2010/main" val="13208585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r>
              <a:rPr lang="en-US" altLang="en-US" dirty="0"/>
              <a:t>Migration Practices</a:t>
            </a:r>
          </a:p>
        </p:txBody>
      </p:sp>
      <p:sp>
        <p:nvSpPr>
          <p:cNvPr id="110595" name="Content Placeholder 2"/>
          <p:cNvSpPr>
            <a:spLocks noGrp="1"/>
          </p:cNvSpPr>
          <p:nvPr>
            <p:ph idx="1"/>
          </p:nvPr>
        </p:nvSpPr>
        <p:spPr/>
        <p:txBody>
          <a:bodyPr/>
          <a:lstStyle/>
          <a:p>
            <a:r>
              <a:rPr lang="en-US" altLang="en-US" dirty="0"/>
              <a:t>What do you do with the old drive?</a:t>
            </a:r>
          </a:p>
          <a:p>
            <a:pPr lvl="1"/>
            <a:r>
              <a:rPr lang="en-US" altLang="en-US" dirty="0"/>
              <a:t>Follow these principles:</a:t>
            </a:r>
          </a:p>
          <a:p>
            <a:pPr lvl="2"/>
            <a:r>
              <a:rPr lang="en-US" altLang="en-US" dirty="0"/>
              <a:t>Migrate in a secure environment.</a:t>
            </a:r>
          </a:p>
          <a:p>
            <a:pPr lvl="2"/>
            <a:r>
              <a:rPr lang="en-US" altLang="en-US" dirty="0"/>
              <a:t>Remove data remnants from hard drives.</a:t>
            </a:r>
          </a:p>
          <a:p>
            <a:pPr lvl="2"/>
            <a:r>
              <a:rPr lang="en-US" altLang="en-US" dirty="0"/>
              <a:t>Recycle old equipment; don’t trash it in the trash.</a:t>
            </a:r>
          </a:p>
          <a:p>
            <a:r>
              <a:rPr lang="en-US" altLang="en-US" dirty="0"/>
              <a:t>Data destruction is a security measure.</a:t>
            </a:r>
          </a:p>
          <a:p>
            <a:pPr lvl="1"/>
            <a:r>
              <a:rPr lang="en-US" altLang="en-US" dirty="0"/>
              <a:t>Cleaning a drive is very difficult.</a:t>
            </a:r>
          </a:p>
          <a:p>
            <a:pPr lvl="1"/>
            <a:r>
              <a:rPr lang="en-US" altLang="en-US" dirty="0"/>
              <a:t>Physically destroy the drive.</a:t>
            </a:r>
          </a:p>
          <a:p>
            <a:pPr lvl="1"/>
            <a:r>
              <a:rPr lang="en-US" altLang="en-US" dirty="0"/>
              <a:t>Sanitize it with a software utility.</a:t>
            </a:r>
          </a:p>
        </p:txBody>
      </p:sp>
    </p:spTree>
    <p:extLst>
      <p:ext uri="{BB962C8B-B14F-4D97-AF65-F5344CB8AC3E}">
        <p14:creationId xmlns:p14="http://schemas.microsoft.com/office/powerpoint/2010/main" val="29153007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a:xfrm>
            <a:off x="2057400" y="52388"/>
            <a:ext cx="7086600" cy="1006475"/>
          </a:xfrm>
        </p:spPr>
        <p:txBody>
          <a:bodyPr/>
          <a:lstStyle/>
          <a:p>
            <a:r>
              <a:rPr lang="en-US" altLang="en-US" dirty="0"/>
              <a:t>Data Destruction (</a:t>
            </a:r>
            <a:r>
              <a:rPr lang="en-US" altLang="en-US" i="1" dirty="0"/>
              <a:t>continued</a:t>
            </a:r>
            <a:r>
              <a:rPr lang="en-US" altLang="en-US" dirty="0"/>
              <a:t>)</a:t>
            </a:r>
          </a:p>
        </p:txBody>
      </p:sp>
      <p:sp>
        <p:nvSpPr>
          <p:cNvPr id="112643" name="Content Placeholder 2"/>
          <p:cNvSpPr>
            <a:spLocks noGrp="1"/>
          </p:cNvSpPr>
          <p:nvPr>
            <p:ph idx="1"/>
          </p:nvPr>
        </p:nvSpPr>
        <p:spPr/>
        <p:txBody>
          <a:bodyPr/>
          <a:lstStyle/>
          <a:p>
            <a:r>
              <a:rPr lang="en-US" altLang="en-US" dirty="0"/>
              <a:t>Sanitizing</a:t>
            </a:r>
          </a:p>
          <a:p>
            <a:pPr lvl="1"/>
            <a:r>
              <a:rPr lang="en-US" altLang="en-US" dirty="0"/>
              <a:t>The hard drive will still function once data has been destroyed.</a:t>
            </a:r>
          </a:p>
          <a:p>
            <a:pPr lvl="1"/>
            <a:r>
              <a:rPr lang="en-US" altLang="en-US" dirty="0"/>
              <a:t>Low-level formatting writes zeros to every location on the disk.</a:t>
            </a:r>
          </a:p>
          <a:p>
            <a:pPr lvl="1"/>
            <a:r>
              <a:rPr lang="en-US" altLang="en-US" dirty="0"/>
              <a:t>Drive wiping utilities erase old, deleted data that hasn’t been overwritten yet.</a:t>
            </a:r>
          </a:p>
          <a:p>
            <a:pPr lvl="1"/>
            <a:r>
              <a:rPr lang="en-US" altLang="en-US" dirty="0"/>
              <a:t>Piriform’s CCleaner is a data sanitizing utility.</a:t>
            </a:r>
          </a:p>
        </p:txBody>
      </p:sp>
    </p:spTree>
    <p:extLst>
      <p:ext uri="{BB962C8B-B14F-4D97-AF65-F5344CB8AC3E}">
        <p14:creationId xmlns:p14="http://schemas.microsoft.com/office/powerpoint/2010/main" val="373006628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p:txBody>
          <a:bodyPr/>
          <a:lstStyle/>
          <a:p>
            <a:r>
              <a:rPr lang="en-US" altLang="en-US" dirty="0"/>
              <a:t>Data Destruction (</a:t>
            </a:r>
            <a:r>
              <a:rPr lang="en-US" altLang="en-US" i="1" dirty="0"/>
              <a:t>continued</a:t>
            </a:r>
            <a:r>
              <a:rPr lang="en-US" altLang="en-US" dirty="0"/>
              <a:t>)</a:t>
            </a:r>
          </a:p>
        </p:txBody>
      </p:sp>
      <p:sp>
        <p:nvSpPr>
          <p:cNvPr id="113667" name="TextBox 4"/>
          <p:cNvSpPr txBox="1">
            <a:spLocks noChangeArrowheads="1"/>
          </p:cNvSpPr>
          <p:nvPr/>
        </p:nvSpPr>
        <p:spPr bwMode="auto">
          <a:xfrm>
            <a:off x="1333500" y="5974632"/>
            <a:ext cx="6477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76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12.34  Piriform’s CCleaner showing files to be removed</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7667" y="1295400"/>
            <a:ext cx="4148667" cy="4572000"/>
          </a:xfrm>
          <a:prstGeom prst="rect">
            <a:avLst/>
          </a:prstGeom>
        </p:spPr>
      </p:pic>
    </p:spTree>
    <p:extLst>
      <p:ext uri="{BB962C8B-B14F-4D97-AF65-F5344CB8AC3E}">
        <p14:creationId xmlns:p14="http://schemas.microsoft.com/office/powerpoint/2010/main" val="26914487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r>
              <a:rPr lang="en-US" altLang="en-US" dirty="0"/>
              <a:t>Recycle</a:t>
            </a:r>
          </a:p>
        </p:txBody>
      </p:sp>
      <p:sp>
        <p:nvSpPr>
          <p:cNvPr id="114691" name="Content Placeholder 2"/>
          <p:cNvSpPr>
            <a:spLocks noGrp="1"/>
          </p:cNvSpPr>
          <p:nvPr>
            <p:ph idx="1"/>
          </p:nvPr>
        </p:nvSpPr>
        <p:spPr/>
        <p:txBody>
          <a:bodyPr/>
          <a:lstStyle/>
          <a:p>
            <a:r>
              <a:rPr lang="en-US" altLang="en-US" dirty="0"/>
              <a:t>Recycling paper and printer cartridges keeps them out of landfills.</a:t>
            </a:r>
          </a:p>
          <a:p>
            <a:r>
              <a:rPr lang="en-US" altLang="en-US" dirty="0"/>
              <a:t>Safely disposing of hazardous materials protects people and the environment.</a:t>
            </a:r>
          </a:p>
          <a:p>
            <a:r>
              <a:rPr lang="en-US" altLang="en-US" dirty="0"/>
              <a:t>Thousands of companies specialize in computer recycling.</a:t>
            </a:r>
          </a:p>
          <a:p>
            <a:r>
              <a:rPr lang="en-US" altLang="en-US" dirty="0"/>
              <a:t>Local municipal waste authority offers drop-off options.</a:t>
            </a:r>
          </a:p>
          <a:p>
            <a:r>
              <a:rPr lang="en-US" altLang="en-US" dirty="0"/>
              <a:t>Donate to an organization that refurbishes and uses older PCs in schools, etc.</a:t>
            </a:r>
          </a:p>
        </p:txBody>
      </p:sp>
    </p:spTree>
    <p:extLst>
      <p:ext uri="{BB962C8B-B14F-4D97-AF65-F5344CB8AC3E}">
        <p14:creationId xmlns:p14="http://schemas.microsoft.com/office/powerpoint/2010/main" val="2718084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Thin Client</a:t>
            </a:r>
          </a:p>
        </p:txBody>
      </p:sp>
      <p:sp>
        <p:nvSpPr>
          <p:cNvPr id="16387" name="Content Placeholder 2"/>
          <p:cNvSpPr>
            <a:spLocks noGrp="1"/>
          </p:cNvSpPr>
          <p:nvPr>
            <p:ph idx="1"/>
          </p:nvPr>
        </p:nvSpPr>
        <p:spPr/>
        <p:txBody>
          <a:bodyPr/>
          <a:lstStyle/>
          <a:p>
            <a:r>
              <a:rPr lang="en-US" altLang="en-US" dirty="0"/>
              <a:t>A thin client system handles only basic tasks with minimal hardware.</a:t>
            </a:r>
            <a:endParaRPr lang="en-US" dirty="0"/>
          </a:p>
          <a:p>
            <a:r>
              <a:rPr lang="en-US" dirty="0">
                <a:solidFill>
                  <a:srgbClr val="C00000"/>
                </a:solidFill>
              </a:rPr>
              <a:t>Thin clients </a:t>
            </a:r>
            <a:r>
              <a:rPr lang="en-US" dirty="0"/>
              <a:t>usually rely on resources from powerful servers, so they may not have hard drives.</a:t>
            </a:r>
            <a:endParaRPr lang="en-US" altLang="en-US" dirty="0"/>
          </a:p>
          <a:p>
            <a:r>
              <a:rPr lang="en-US" altLang="en-US" dirty="0"/>
              <a:t>A thin client is cheaper and easier to deploy than a thick client.</a:t>
            </a:r>
          </a:p>
          <a:p>
            <a:r>
              <a:rPr lang="en-US" altLang="en-US" dirty="0"/>
              <a:t>Examples of thin clients:</a:t>
            </a:r>
          </a:p>
          <a:p>
            <a:pPr lvl="1"/>
            <a:r>
              <a:rPr lang="en-US" altLang="en-US" dirty="0"/>
              <a:t>Point-of-sale machines (cash registers)</a:t>
            </a:r>
          </a:p>
          <a:p>
            <a:pPr lvl="1"/>
            <a:r>
              <a:rPr lang="en-US" altLang="en-US" dirty="0"/>
              <a:t>Office workstations</a:t>
            </a:r>
          </a:p>
        </p:txBody>
      </p:sp>
    </p:spTree>
    <p:extLst>
      <p:ext uri="{BB962C8B-B14F-4D97-AF65-F5344CB8AC3E}">
        <p14:creationId xmlns:p14="http://schemas.microsoft.com/office/powerpoint/2010/main" val="202977226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Installation is Perfect</a:t>
            </a:r>
          </a:p>
        </p:txBody>
      </p:sp>
      <p:sp>
        <p:nvSpPr>
          <p:cNvPr id="3" name="Content Placeholder 2"/>
          <p:cNvSpPr>
            <a:spLocks noGrp="1"/>
          </p:cNvSpPr>
          <p:nvPr>
            <p:ph idx="1"/>
          </p:nvPr>
        </p:nvSpPr>
        <p:spPr/>
        <p:txBody>
          <a:bodyPr/>
          <a:lstStyle/>
          <a:p>
            <a:r>
              <a:rPr lang="en-US" dirty="0"/>
              <a:t>Be prepared to reinstall applications or deal with new functions that were absent in the previous OS.</a:t>
            </a:r>
          </a:p>
          <a:p>
            <a:r>
              <a:rPr lang="en-US" dirty="0"/>
              <a:t>If you have an OEM computer, it likely includes a special recovery partition on the hard drive.</a:t>
            </a:r>
          </a:p>
          <a:p>
            <a:pPr lvl="1"/>
            <a:r>
              <a:rPr lang="en-US" dirty="0"/>
              <a:t>Recovery disk or recovery flash drive</a:t>
            </a:r>
          </a:p>
          <a:p>
            <a:pPr lvl="2"/>
            <a:r>
              <a:rPr lang="en-US" dirty="0"/>
              <a:t>To restore factory settings</a:t>
            </a:r>
          </a:p>
        </p:txBody>
      </p:sp>
    </p:spTree>
    <p:extLst>
      <p:ext uri="{BB962C8B-B14F-4D97-AF65-F5344CB8AC3E}">
        <p14:creationId xmlns:p14="http://schemas.microsoft.com/office/powerpoint/2010/main" val="372984126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Installing Windows 10</a:t>
            </a:r>
          </a:p>
        </p:txBody>
      </p:sp>
      <p:sp>
        <p:nvSpPr>
          <p:cNvPr id="3" name="Content Placeholder 2"/>
          <p:cNvSpPr>
            <a:spLocks noGrp="1"/>
          </p:cNvSpPr>
          <p:nvPr>
            <p:ph idx="1"/>
          </p:nvPr>
        </p:nvSpPr>
        <p:spPr/>
        <p:txBody>
          <a:bodyPr/>
          <a:lstStyle/>
          <a:p>
            <a:r>
              <a:rPr lang="en-US" dirty="0"/>
              <a:t>Upgrade from Windows 7/8/8.1 is free if upgraded before July 29, 2016.</a:t>
            </a:r>
          </a:p>
          <a:p>
            <a:r>
              <a:rPr lang="en-US" dirty="0"/>
              <a:t>Logging in with a Microsoft account (Hotmail or Outlook) enables Windows to access much personal information.</a:t>
            </a:r>
          </a:p>
          <a:p>
            <a:pPr lvl="1"/>
            <a:r>
              <a:rPr lang="en-US" dirty="0"/>
              <a:t>Consider using an old-style local user account.</a:t>
            </a:r>
          </a:p>
          <a:p>
            <a:r>
              <a:rPr lang="en-US" dirty="0"/>
              <a:t>Use Privacy utility in the Settings app to opt out of what Windows does with some of your information.</a:t>
            </a:r>
          </a:p>
        </p:txBody>
      </p:sp>
    </p:spTree>
    <p:extLst>
      <p:ext uri="{BB962C8B-B14F-4D97-AF65-F5344CB8AC3E}">
        <p14:creationId xmlns:p14="http://schemas.microsoft.com/office/powerpoint/2010/main" val="2163876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Thin Client (</a:t>
            </a:r>
            <a:r>
              <a:rPr lang="en-US" i="1" dirty="0"/>
              <a:t>continued</a:t>
            </a:r>
            <a:r>
              <a:rPr lang="en-US" dirty="0"/>
              <a:t>)</a:t>
            </a:r>
          </a:p>
        </p:txBody>
      </p:sp>
      <p:sp>
        <p:nvSpPr>
          <p:cNvPr id="4" name="TextBox 4"/>
          <p:cNvSpPr txBox="1">
            <a:spLocks noChangeArrowheads="1"/>
          </p:cNvSpPr>
          <p:nvPr/>
        </p:nvSpPr>
        <p:spPr bwMode="auto">
          <a:xfrm>
            <a:off x="2720532" y="5181600"/>
            <a:ext cx="370293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12.2  Thin client in an office</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03777" y="2209800"/>
            <a:ext cx="3336446" cy="2743200"/>
          </a:xfrm>
          <a:prstGeom prst="rect">
            <a:avLst/>
          </a:prstGeom>
        </p:spPr>
      </p:pic>
    </p:spTree>
    <p:extLst>
      <p:ext uri="{BB962C8B-B14F-4D97-AF65-F5344CB8AC3E}">
        <p14:creationId xmlns:p14="http://schemas.microsoft.com/office/powerpoint/2010/main" val="2835826086"/>
      </p:ext>
    </p:extLst>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6596</TotalTime>
  <Words>3999</Words>
  <Application>Microsoft Office PowerPoint</Application>
  <PresentationFormat>On-screen Show (4:3)</PresentationFormat>
  <Paragraphs>454</Paragraphs>
  <Slides>81</Slides>
  <Notes>17</Notes>
  <HiddenSlides>0</HiddenSlides>
  <MMClips>0</MMClips>
  <ScaleCrop>false</ScaleCrop>
  <HeadingPairs>
    <vt:vector size="4" baseType="variant">
      <vt:variant>
        <vt:lpstr>Theme</vt:lpstr>
      </vt:variant>
      <vt:variant>
        <vt:i4>1</vt:i4>
      </vt:variant>
      <vt:variant>
        <vt:lpstr>Slide Titles</vt:lpstr>
      </vt:variant>
      <vt:variant>
        <vt:i4>81</vt:i4>
      </vt:variant>
    </vt:vector>
  </HeadingPairs>
  <TitlesOfParts>
    <vt:vector size="82" baseType="lpstr">
      <vt:lpstr>1_Default Design</vt:lpstr>
      <vt:lpstr>Building a PC</vt:lpstr>
      <vt:lpstr>Overview</vt:lpstr>
      <vt:lpstr>Specialized Custom PCs</vt:lpstr>
      <vt:lpstr>Specialized Custom PCs (continued)</vt:lpstr>
      <vt:lpstr>Standard Workstation Types</vt:lpstr>
      <vt:lpstr>Thick Client</vt:lpstr>
      <vt:lpstr>Thick Client (continued)</vt:lpstr>
      <vt:lpstr>Thin Client</vt:lpstr>
      <vt:lpstr>Thin Client (continued)</vt:lpstr>
      <vt:lpstr>Virtualization Workstations</vt:lpstr>
      <vt:lpstr>Virtualization Workstations (continued)</vt:lpstr>
      <vt:lpstr>Media Workstations</vt:lpstr>
      <vt:lpstr>Audio Editing Workstations</vt:lpstr>
      <vt:lpstr>Audio Editing Workstations (continued)</vt:lpstr>
      <vt:lpstr>Audio Editing Workstations (continued)</vt:lpstr>
      <vt:lpstr>Video Editing Workstations</vt:lpstr>
      <vt:lpstr>Video Editing Workstations (continued) </vt:lpstr>
      <vt:lpstr>Specialized Consumer PCs</vt:lpstr>
      <vt:lpstr>Building a Home Server PC (continued)</vt:lpstr>
      <vt:lpstr>Building a Home Server PC (continued)</vt:lpstr>
      <vt:lpstr>Building a Home Server PC (continued)</vt:lpstr>
      <vt:lpstr>Building a Home Server PC (continued)</vt:lpstr>
      <vt:lpstr>Building a Home Server PC (continued)</vt:lpstr>
      <vt:lpstr>Building a Home Server PC (continued)</vt:lpstr>
      <vt:lpstr>Setting Up a Home Theater PC</vt:lpstr>
      <vt:lpstr>Setting Up a Home Theater PC (continued)</vt:lpstr>
      <vt:lpstr>Setting Up a Home Theater PC (continued)</vt:lpstr>
      <vt:lpstr>Setting Up a Home Theater PC (continued)</vt:lpstr>
      <vt:lpstr>Setting Up a Home Theater PC (continued)</vt:lpstr>
      <vt:lpstr>Setting Up a Home Theater PC (continued)</vt:lpstr>
      <vt:lpstr>Setting Up a Home Theater PC (continued)</vt:lpstr>
      <vt:lpstr>Setting Up a Home Theater PC (continued)</vt:lpstr>
      <vt:lpstr>Setting Up a Home Theater PC (continued)</vt:lpstr>
      <vt:lpstr>Setting Up a Home Theater PC (continued)</vt:lpstr>
      <vt:lpstr>Setting Up a Home Theater PC (continued)</vt:lpstr>
      <vt:lpstr>Gaming PC</vt:lpstr>
      <vt:lpstr>Installing and Upgrading Windows</vt:lpstr>
      <vt:lpstr>Types of Installation</vt:lpstr>
      <vt:lpstr>Clean Installation</vt:lpstr>
      <vt:lpstr>Upgrade Installation</vt:lpstr>
      <vt:lpstr>Multiboot Installation</vt:lpstr>
      <vt:lpstr>Other Installation Methods</vt:lpstr>
      <vt:lpstr>The Installation and Upgrade Process</vt:lpstr>
      <vt:lpstr>Upgrade Paths (continued)</vt:lpstr>
      <vt:lpstr>Upgrade Paths (continued)</vt:lpstr>
      <vt:lpstr>The Windows Clean Installation Process</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The Windows Clean Installation Process (continued)</vt:lpstr>
      <vt:lpstr>Installing Windows over a Network</vt:lpstr>
      <vt:lpstr>Installing Windows over a Network (continued)</vt:lpstr>
      <vt:lpstr>Installing Windows over a Network (continued)</vt:lpstr>
      <vt:lpstr>Installing Mac OS X over a Network</vt:lpstr>
      <vt:lpstr>Troubleshooting Installation Problems</vt:lpstr>
      <vt:lpstr>Troubleshooting Installation Problems (continued)</vt:lpstr>
      <vt:lpstr>Troubleshooting Installation Problems (continued)</vt:lpstr>
      <vt:lpstr>Post-Installation Tasks</vt:lpstr>
      <vt:lpstr>Upgrading Drivers</vt:lpstr>
      <vt:lpstr>Restoring User Data Files  (If Applicable)</vt:lpstr>
      <vt:lpstr>Migrating and Retiring Systems</vt:lpstr>
      <vt:lpstr>Migrating and Retiring Systems (continued)</vt:lpstr>
      <vt:lpstr>Migration Practices</vt:lpstr>
      <vt:lpstr>Data Destruction (continued)</vt:lpstr>
      <vt:lpstr>Data Destruction (continued)</vt:lpstr>
      <vt:lpstr>Recycle</vt:lpstr>
      <vt:lpstr>No Installation is Perfect</vt:lpstr>
      <vt:lpstr>Installing Windows 10</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PC</dc:title>
  <dc:creator>Jeanette</dc:creator>
  <cp:lastModifiedBy>Pineda, Angelo</cp:lastModifiedBy>
  <cp:revision>230</cp:revision>
  <dcterms:modified xsi:type="dcterms:W3CDTF">2016-06-20T14:29:38Z</dcterms:modified>
</cp:coreProperties>
</file>