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52"/>
  </p:notesMasterIdLst>
  <p:sldIdLst>
    <p:sldId id="256" r:id="rId2"/>
    <p:sldId id="257" r:id="rId3"/>
    <p:sldId id="392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3" r:id="rId12"/>
    <p:sldId id="332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93" r:id="rId30"/>
    <p:sldId id="350" r:id="rId31"/>
    <p:sldId id="351" r:id="rId32"/>
    <p:sldId id="352" r:id="rId33"/>
    <p:sldId id="353" r:id="rId34"/>
    <p:sldId id="354" r:id="rId35"/>
    <p:sldId id="382" r:id="rId36"/>
    <p:sldId id="357" r:id="rId37"/>
    <p:sldId id="383" r:id="rId38"/>
    <p:sldId id="384" r:id="rId39"/>
    <p:sldId id="364" r:id="rId40"/>
    <p:sldId id="365" r:id="rId41"/>
    <p:sldId id="385" r:id="rId42"/>
    <p:sldId id="386" r:id="rId43"/>
    <p:sldId id="373" r:id="rId44"/>
    <p:sldId id="387" r:id="rId45"/>
    <p:sldId id="388" r:id="rId46"/>
    <p:sldId id="389" r:id="rId47"/>
    <p:sldId id="390" r:id="rId48"/>
    <p:sldId id="355" r:id="rId49"/>
    <p:sldId id="394" r:id="rId50"/>
    <p:sldId id="391" r:id="rId51"/>
  </p:sldIdLst>
  <p:sldSz cx="9144000" cy="6858000" type="screen4x3"/>
  <p:notesSz cx="6858000" cy="9144000"/>
  <p:defaultTextStyle>
    <a:defPPr>
      <a:defRPr lang="en-GB"/>
    </a:defPPr>
    <a:lvl1pPr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1pPr>
    <a:lvl2pPr marL="4572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2pPr>
    <a:lvl3pPr marL="9144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3pPr>
    <a:lvl4pPr marL="13716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4pPr>
    <a:lvl5pPr marL="18288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5pPr>
    <a:lvl6pPr marL="22860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6pPr>
    <a:lvl7pPr marL="27432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7pPr>
    <a:lvl8pPr marL="32004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8pPr>
    <a:lvl9pPr marL="36576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6600"/>
    <a:srgbClr val="008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88514" autoAdjust="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outlineViewPr>
    <p:cViewPr varScale="1">
      <p:scale>
        <a:sx n="33" d="100"/>
        <a:sy n="33" d="100"/>
      </p:scale>
      <p:origin x="0" y="329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en-US" dirty="0">
              <a:cs typeface="+mn-cs"/>
            </a:endParaRPr>
          </a:p>
        </p:txBody>
      </p:sp>
      <p:sp>
        <p:nvSpPr>
          <p:cNvPr id="54276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en-US" dirty="0">
              <a:cs typeface="+mn-cs"/>
            </a:endParaRPr>
          </a:p>
        </p:txBody>
      </p:sp>
      <p:sp>
        <p:nvSpPr>
          <p:cNvPr id="65541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4279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en-US" dirty="0"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A1F3951E-51E7-B142-98E7-A897FB0A207E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666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E402608-FAED-D741-848B-B501FF9C096A}" type="slidenum">
              <a:rPr lang="en-GB"/>
              <a:pPr/>
              <a:t>1</a:t>
            </a:fld>
            <a:endParaRPr lang="en-GB" dirty="0"/>
          </a:p>
        </p:txBody>
      </p:sp>
      <p:sp>
        <p:nvSpPr>
          <p:cNvPr id="665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A1C7C39-5964-7E4A-8719-67F3AB9D06F5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6656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6656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811FDA9-B9DE-C64F-BD69-7FCD96191D0B}" type="slidenum">
              <a:rPr lang="en-GB"/>
              <a:pPr/>
              <a:t>40</a:t>
            </a:fld>
            <a:endParaRPr lang="en-GB" dirty="0"/>
          </a:p>
        </p:txBody>
      </p:sp>
      <p:sp>
        <p:nvSpPr>
          <p:cNvPr id="8909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2EECA14D-9494-CE4B-8E49-6BE35761AEFA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40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89092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89093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music CD players can’t handle CD-R discs.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285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94DB2E6-1299-CF4F-96FD-16B759ABE0FC}" type="slidenum">
              <a:rPr lang="en-GB"/>
              <a:pPr/>
              <a:t>43</a:t>
            </a:fld>
            <a:endParaRPr lang="en-GB" dirty="0"/>
          </a:p>
        </p:txBody>
      </p:sp>
      <p:sp>
        <p:nvSpPr>
          <p:cNvPr id="9728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5E204B6-B767-B74B-B7C7-565D19B77A6D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43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9728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9728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Apple stopped including optical drives on both desktop and portable systems a long time ago. Instead, Apple offers </a:t>
            </a:r>
            <a:r>
              <a:rPr lang="en-US" i="1" dirty="0"/>
              <a:t>Remote Disc</a:t>
            </a:r>
            <a:r>
              <a:rPr lang="en-US" dirty="0"/>
              <a:t>, the capability to read optical media from an optical drive in another system.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4902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Flash media has eclipsed all optical media. Optical media is dying as I write this, and might be dead by the time you’re reading this. Optical media is very important on the 901 exam, though, so memorize the terminology for the exam.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0631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FE34BCC-4A89-9240-A01D-0FC39CD8D9AE}" type="slidenum">
              <a:rPr lang="en-GB"/>
              <a:pPr/>
              <a:t>2</a:t>
            </a:fld>
            <a:endParaRPr lang="en-GB" dirty="0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5800C6E-AA9E-894E-8236-919D903E7CC7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6758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67589" name="Text Box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>
            <a:spAutoFit/>
          </a:bodyPr>
          <a:lstStyle/>
          <a:p>
            <a:pPr eaLnBrk="1" hangingPunct="1">
              <a:spcBef>
                <a:spcPts val="450"/>
              </a:spcBef>
              <a:buFont typeface="Arial" pitchFamily="-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b="1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Instructor Tip</a:t>
            </a:r>
          </a:p>
          <a:p>
            <a:pPr eaLnBrk="1" hangingPunct="1">
              <a:spcBef>
                <a:spcPts val="450"/>
              </a:spcBef>
              <a:buFont typeface="Arial" pitchFamily="-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When gaining attention and establishing common ground, ask questions of the class such as, </a:t>
            </a:r>
            <a:r>
              <a:rPr lang="ja-JP" altLang="en-GB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“</a:t>
            </a:r>
            <a:r>
              <a:rPr lang="en-GB" altLang="ja-JP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Who here has ever installed a </a:t>
            </a:r>
            <a:r>
              <a:rPr lang="en-US" altLang="ja-JP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peripheral?</a:t>
            </a:r>
            <a:r>
              <a:rPr lang="ja-JP" altLang="en-GB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”</a:t>
            </a:r>
            <a:endParaRPr lang="en-GB" altLang="ja-JP" dirty="0">
              <a:latin typeface="Arial" pitchFamily="-1" charset="0"/>
              <a:ea typeface="MS Gothic" pitchFamily="49" charset="-128"/>
              <a:cs typeface="MS Gothic" pitchFamily="49" charset="-128"/>
            </a:endParaRPr>
          </a:p>
          <a:p>
            <a:pPr eaLnBrk="1" hangingPunct="1">
              <a:spcBef>
                <a:spcPts val="450"/>
              </a:spcBef>
              <a:buFont typeface="Arial" pitchFamily="-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For a positive statement, tell the class, </a:t>
            </a:r>
            <a:r>
              <a:rPr lang="ja-JP" altLang="en-GB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“</a:t>
            </a:r>
            <a:r>
              <a:rPr lang="en-GB" altLang="ja-JP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In this lesson, we are going to learn about various peripheral drives, how they work, and how to recognize and install them.</a:t>
            </a:r>
            <a:r>
              <a:rPr lang="ja-JP" altLang="en-GB" dirty="0">
                <a:latin typeface="Arial" pitchFamily="-1" charset="0"/>
                <a:ea typeface="MS Gothic" pitchFamily="49" charset="-128"/>
                <a:cs typeface="MS Gothic" pitchFamily="49" charset="-128"/>
              </a:rPr>
              <a:t>”</a:t>
            </a:r>
            <a:endParaRPr lang="en-GB" dirty="0">
              <a:latin typeface="Arial" pitchFamily="-1" charset="0"/>
              <a:ea typeface="MS Gothic" pitchFamily="49" charset="-128"/>
              <a:cs typeface="MS Gothic" pitchFamily="49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 220-901 exam, focus on USB 1.1, 2.0, and 3.0.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679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USB 1.1 and 2.0 cables, the A and B ports and connector use four pins, while the rest use five pins. USB 3.0/3.1 A and B ports and connectors use nine pins. </a:t>
            </a:r>
          </a:p>
          <a:p>
            <a:endParaRPr lang="en-US" dirty="0"/>
          </a:p>
          <a:p>
            <a:r>
              <a:rPr lang="en-US" dirty="0"/>
              <a:t>In general, your USB connection will operate at the speed of the slowest device involved.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043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the characteristics and  purposes of USB, FireWire, and Thunderbolt connection interfaces for the exams.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846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Tech Tip</a:t>
            </a:r>
          </a:p>
          <a:p>
            <a:r>
              <a:rPr lang="en-US" b="0" dirty="0"/>
              <a:t>Wireless keyboards are a wonderful convenience because they remove the cable between you and the PC, but make sure you keep a complete set of spare batteries around.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519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While digital cameras and digital camcorders can be considered distinct products, their features have become nearly identical. Both take pictures. Both take videos. In fact, a lot of high-end digital cameras take better video than digital camcorders.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A1F3951E-51E7-B142-98E7-A897FB0A207E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444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3A90735-8AF2-7E4D-815F-338C32EF6C2F}" type="slidenum">
              <a:rPr lang="en-GB"/>
              <a:pPr/>
              <a:t>36</a:t>
            </a:fld>
            <a:endParaRPr lang="en-GB" dirty="0"/>
          </a:p>
        </p:txBody>
      </p:sp>
      <p:sp>
        <p:nvSpPr>
          <p:cNvPr id="8089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01D912F-196E-5B45-9B3C-AEE9B69B0E2C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36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8090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80901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21CE32-63C0-4B44-8EAA-1F34B60EE8DF}" type="slidenum">
              <a:rPr lang="en-GB"/>
              <a:pPr/>
              <a:t>39</a:t>
            </a:fld>
            <a:endParaRPr lang="en-GB" dirty="0"/>
          </a:p>
        </p:txBody>
      </p:sp>
      <p:sp>
        <p:nvSpPr>
          <p:cNvPr id="8806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CBBAB3C-6043-F444-9CBA-CF89A45BE903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39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8806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88069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371600"/>
            <a:ext cx="8229600" cy="768096"/>
          </a:xfrm>
        </p:spPr>
        <p:txBody>
          <a:bodyPr/>
          <a:lstStyle>
            <a:lvl1pPr algn="ctr">
              <a:defRPr sz="4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12848"/>
            <a:ext cx="6400800" cy="539496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rgbClr val="00660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0893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85000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26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7013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43000"/>
            <a:ext cx="4038600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56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8270"/>
            <a:ext cx="7086600" cy="1005840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93875"/>
            <a:ext cx="4041775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216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6290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995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667000" y="52388"/>
            <a:ext cx="6477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801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outline text format</a:t>
            </a:r>
          </a:p>
          <a:p>
            <a:pPr lvl="1"/>
            <a:r>
              <a:rPr lang="en-GB" altLang="en-US" dirty="0"/>
              <a:t>Second Outline Level</a:t>
            </a:r>
          </a:p>
          <a:p>
            <a:pPr lvl="2"/>
            <a:r>
              <a:rPr lang="en-GB" altLang="en-US" dirty="0"/>
              <a:t>Third Outline Level</a:t>
            </a:r>
          </a:p>
          <a:p>
            <a:pPr lvl="3"/>
            <a:r>
              <a:rPr lang="en-GB" altLang="en-US" dirty="0"/>
              <a:t>Fourth Outline Level</a:t>
            </a:r>
          </a:p>
          <a:p>
            <a:pPr lvl="4"/>
            <a:r>
              <a:rPr lang="en-GB" altLang="en-US" dirty="0"/>
              <a:t>Fifth Outline Level</a:t>
            </a:r>
          </a:p>
          <a:p>
            <a:pPr lvl="4"/>
            <a:r>
              <a:rPr lang="en-GB" altLang="en-US" dirty="0"/>
              <a:t>Sixth Outline Level</a:t>
            </a:r>
          </a:p>
          <a:p>
            <a:pPr lvl="4"/>
            <a:r>
              <a:rPr lang="en-GB" altLang="en-US" dirty="0"/>
              <a:t>Seventh Outline Level</a:t>
            </a:r>
          </a:p>
          <a:p>
            <a:pPr lvl="4"/>
            <a:r>
              <a:rPr lang="en-GB" altLang="en-US" dirty="0"/>
              <a:t>Eighth Outline Level</a:t>
            </a:r>
          </a:p>
          <a:p>
            <a:pPr lvl="4"/>
            <a:r>
              <a:rPr lang="en-GB" altLang="en-US" dirty="0"/>
              <a:t>Ninth Outline Level</a:t>
            </a: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0" y="6553200"/>
            <a:ext cx="9144000" cy="309563"/>
            <a:chOff x="0" y="4128"/>
            <a:chExt cx="5760" cy="195"/>
          </a:xfrm>
        </p:grpSpPr>
        <p:sp>
          <p:nvSpPr>
            <p:cNvPr id="1031" name="Rectangle 4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34" name="Text Box 5"/>
            <p:cNvSpPr txBox="1">
              <a:spLocks noChangeArrowheads="1"/>
            </p:cNvSpPr>
            <p:nvPr/>
          </p:nvSpPr>
          <p:spPr bwMode="auto">
            <a:xfrm>
              <a:off x="144" y="4147"/>
              <a:ext cx="504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ts val="750"/>
                </a:spcBef>
                <a:buClr>
                  <a:srgbClr val="FFFFFF"/>
                </a:buClr>
                <a:buFont typeface="Arial" pitchFamily="34" charset="0"/>
                <a:buNone/>
                <a:defRPr/>
              </a:pPr>
              <a:r>
                <a:rPr lang="en-GB" sz="1200" dirty="0">
                  <a:solidFill>
                    <a:srgbClr val="FFFFFF"/>
                  </a:solidFill>
                  <a:latin typeface="Calibri" panose="020F0502020204030204" pitchFamily="34" charset="0"/>
                </a:rPr>
                <a:t>Copyright © 2016 by McGraw-Hill Education. All rights reserved.</a:t>
              </a:r>
            </a:p>
          </p:txBody>
        </p:sp>
      </p:grpSp>
      <p:sp>
        <p:nvSpPr>
          <p:cNvPr id="102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66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ea typeface="MS Gothic" charset="0"/>
              <a:cs typeface="MS Gothic" charset="0"/>
            </a:endParaRPr>
          </a:p>
        </p:txBody>
      </p:sp>
      <p:sp>
        <p:nvSpPr>
          <p:cNvPr id="1032" name="Text Box 10"/>
          <p:cNvSpPr txBox="1">
            <a:spLocks noChangeArrowheads="1"/>
          </p:cNvSpPr>
          <p:nvPr userDrawn="1"/>
        </p:nvSpPr>
        <p:spPr bwMode="auto">
          <a:xfrm>
            <a:off x="0" y="0"/>
            <a:ext cx="1847850" cy="1069848"/>
          </a:xfrm>
          <a:prstGeom prst="rect">
            <a:avLst/>
          </a:prstGeom>
          <a:gradFill flip="none" rotWithShape="1">
            <a:gsLst>
              <a:gs pos="0">
                <a:srgbClr val="800000">
                  <a:shade val="30000"/>
                  <a:satMod val="115000"/>
                </a:srgbClr>
              </a:gs>
              <a:gs pos="50000">
                <a:srgbClr val="800000">
                  <a:shade val="67500"/>
                  <a:satMod val="115000"/>
                </a:srgbClr>
              </a:gs>
              <a:gs pos="100000">
                <a:srgbClr val="80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900" b="1" dirty="0">
                <a:latin typeface="Times New Roman" pitchFamily="18" charset="0"/>
              </a:rPr>
              <a:t>Mike Meyers</a:t>
            </a:r>
            <a:r>
              <a:rPr lang="en-US" altLang="en-US" sz="900" b="1" dirty="0">
                <a:latin typeface="Times New Roman" pitchFamily="18" charset="0"/>
              </a:rPr>
              <a:t>’</a:t>
            </a:r>
            <a:r>
              <a:rPr lang="en-US" sz="900" b="1" dirty="0">
                <a:latin typeface="Times New Roman" pitchFamily="18" charset="0"/>
              </a:rPr>
              <a:t> CompTIA A+</a:t>
            </a:r>
            <a:r>
              <a:rPr lang="en-US" sz="900" b="1" baseline="30000" dirty="0">
                <a:latin typeface="Times New Roman" pitchFamily="18" charset="0"/>
              </a:rPr>
              <a:t>®</a:t>
            </a:r>
            <a:r>
              <a:rPr lang="en-US" sz="900" b="1" dirty="0">
                <a:latin typeface="Times New Roman" pitchFamily="18" charset="0"/>
              </a:rPr>
              <a:t> Guide to</a:t>
            </a:r>
            <a:br>
              <a:rPr lang="en-US" sz="9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Managing and </a:t>
            </a:r>
            <a:br>
              <a:rPr lang="en-US" sz="13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Troubleshooting PCs</a:t>
            </a:r>
            <a:r>
              <a:rPr lang="en-US" sz="1400" b="1" dirty="0">
                <a:latin typeface="Times New Roman" pitchFamily="18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800" b="1" dirty="0">
                <a:latin typeface="Times New Roman" pitchFamily="18" charset="0"/>
              </a:rPr>
              <a:t>Fifth Edition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xStyles>
    <p:titleStyle>
      <a:lvl1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+mj-lt"/>
          <a:ea typeface="+mj-ea"/>
          <a:cs typeface="MS Gothic" charset="0"/>
        </a:defRPr>
      </a:lvl1pPr>
      <a:lvl2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2pPr>
      <a:lvl3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3pPr>
      <a:lvl4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4pPr>
      <a:lvl5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5pPr>
      <a:lvl6pPr marL="4572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6pPr>
      <a:lvl7pPr marL="9144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7pPr>
      <a:lvl8pPr marL="13716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8pPr>
      <a:lvl9pPr marL="18288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9pPr>
    </p:titleStyle>
    <p:bodyStyle>
      <a:lvl1pPr marL="341313" indent="-341313" algn="l" defTabSz="457200" rtl="0" eaLnBrk="0" fontAlgn="base" hangingPunct="0">
        <a:lnSpc>
          <a:spcPct val="101000"/>
        </a:lnSpc>
        <a:spcBef>
          <a:spcPts val="650"/>
        </a:spcBef>
        <a:spcAft>
          <a:spcPct val="0"/>
        </a:spcAft>
        <a:buClr>
          <a:srgbClr val="000000"/>
        </a:buClr>
        <a:buSzPct val="85000"/>
        <a:buFont typeface="Verdana" pitchFamily="34" charset="0"/>
        <a:buChar char="•"/>
        <a:defRPr sz="3200" b="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1363" indent="-284163" algn="l" defTabSz="457200" rtl="0" eaLnBrk="0" fontAlgn="base" hangingPunct="0">
        <a:lnSpc>
          <a:spcPct val="101000"/>
        </a:lnSpc>
        <a:spcBef>
          <a:spcPts val="550"/>
        </a:spcBef>
        <a:spcAft>
          <a:spcPct val="0"/>
        </a:spcAft>
        <a:buClr>
          <a:srgbClr val="006600"/>
        </a:buClr>
        <a:buSzPct val="85000"/>
        <a:buFont typeface="Verdana" pitchFamily="34" charset="0"/>
        <a:buChar char="–"/>
        <a:defRPr sz="2800">
          <a:solidFill>
            <a:srgbClr val="0066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663300"/>
        </a:buClr>
        <a:buSzPct val="85000"/>
        <a:buFont typeface="Verdana" pitchFamily="34" charset="0"/>
        <a:buChar char="•"/>
        <a:defRPr sz="2400">
          <a:solidFill>
            <a:srgbClr val="6633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–"/>
        <a:defRPr sz="24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0" fontAlgn="base" hangingPunct="0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Essential Peripherals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486" y="3200400"/>
            <a:ext cx="4295029" cy="274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FireWire 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FireWire</a:t>
            </a:r>
            <a:r>
              <a:rPr lang="en-US" dirty="0"/>
              <a:t> (also known as IEEE 1394)</a:t>
            </a:r>
          </a:p>
          <a:p>
            <a:pPr lvl="1"/>
            <a:r>
              <a:rPr lang="en-US" dirty="0"/>
              <a:t>Much like USB but uses different connectors and is the older technology</a:t>
            </a:r>
          </a:p>
          <a:p>
            <a:r>
              <a:rPr lang="en-US" dirty="0"/>
              <a:t>Understanding FireWire</a:t>
            </a:r>
          </a:p>
          <a:p>
            <a:pPr lvl="1"/>
            <a:r>
              <a:rPr lang="en-US" dirty="0"/>
              <a:t>Two distinct connectors</a:t>
            </a:r>
          </a:p>
          <a:p>
            <a:pPr lvl="2"/>
            <a:r>
              <a:rPr lang="en-US" dirty="0"/>
              <a:t>6-pin powered connector</a:t>
            </a:r>
          </a:p>
          <a:p>
            <a:pPr lvl="2"/>
            <a:r>
              <a:rPr lang="en-US" dirty="0"/>
              <a:t>4-pin bus-powered connector</a:t>
            </a:r>
          </a:p>
          <a:p>
            <a:pPr lvl="1"/>
            <a:r>
              <a:rPr lang="en-US" dirty="0"/>
              <a:t>Two speeds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IEEE 1394a </a:t>
            </a:r>
            <a:r>
              <a:rPr lang="en-US" dirty="0"/>
              <a:t>runs at 400Mbps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IEEE 1394b </a:t>
            </a:r>
            <a:r>
              <a:rPr lang="en-US" dirty="0"/>
              <a:t>runs at 800Mbps</a:t>
            </a:r>
          </a:p>
          <a:p>
            <a:pPr lvl="1"/>
            <a:r>
              <a:rPr lang="en-US" dirty="0"/>
              <a:t>FireWire devices may be daisy-chained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FireWire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7506" y="5638800"/>
            <a:ext cx="5928989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11.12  Hubbed versus daisy-chained connections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3586" y="1585010"/>
            <a:ext cx="4076827" cy="36879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FireWire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Configuring FireWire</a:t>
            </a:r>
          </a:p>
          <a:p>
            <a:pPr lvl="1"/>
            <a:r>
              <a:rPr lang="en-US" dirty="0"/>
              <a:t>Install driver before connecting device.</a:t>
            </a:r>
          </a:p>
          <a:p>
            <a:pPr lvl="1"/>
            <a:r>
              <a:rPr lang="en-US" dirty="0"/>
              <a:t>Pre-installed Windows drivers almost always work perfectly.</a:t>
            </a:r>
          </a:p>
          <a:p>
            <a:pPr lvl="1"/>
            <a:r>
              <a:rPr lang="en-US" dirty="0"/>
              <a:t>FireWire devices use more power than USB devices.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Thunderbolt 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Thunderbolt</a:t>
            </a:r>
            <a:r>
              <a:rPr lang="en-US" dirty="0"/>
              <a:t> ports are a high-speed alternative to existing technologies.</a:t>
            </a:r>
          </a:p>
          <a:p>
            <a:pPr lvl="1"/>
            <a:r>
              <a:rPr lang="en-US" dirty="0"/>
              <a:t>Tap into the PCI Express bus for up to 6 external peripherals</a:t>
            </a:r>
          </a:p>
          <a:p>
            <a:pPr lvl="1"/>
            <a:r>
              <a:rPr lang="en-US" dirty="0"/>
              <a:t>Provide amazing bandwidth</a:t>
            </a:r>
          </a:p>
          <a:p>
            <a:pPr lvl="2"/>
            <a:r>
              <a:rPr lang="en-US" dirty="0"/>
              <a:t>Thunderbolt 1 runs full duplex at 10Gbps.</a:t>
            </a:r>
          </a:p>
          <a:p>
            <a:pPr lvl="2"/>
            <a:r>
              <a:rPr lang="en-US" dirty="0"/>
              <a:t>Thunderbolt 2 aggregates internal data channels, enabling throughput at up to 20Gpbs.</a:t>
            </a:r>
          </a:p>
          <a:p>
            <a:pPr lvl="2"/>
            <a:r>
              <a:rPr lang="en-US" dirty="0"/>
              <a:t>Thunderbolt 3 offers throughput at up to 40Gbps.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Port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Troubleshooting</a:t>
            </a:r>
          </a:p>
          <a:p>
            <a:pPr lvl="1"/>
            <a:r>
              <a:rPr lang="en-US" dirty="0"/>
              <a:t>Make sure port is turned on.</a:t>
            </a:r>
          </a:p>
          <a:p>
            <a:pPr lvl="1"/>
            <a:r>
              <a:rPr lang="en-US" dirty="0"/>
              <a:t>Use Windows Device Manager.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2" y="5562600"/>
            <a:ext cx="4114798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11.13  Disabled USB controller in Device Manager in Windows 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945674" y="3117669"/>
            <a:ext cx="3252651" cy="2292531"/>
            <a:chOff x="2945674" y="3117669"/>
            <a:chExt cx="3252651" cy="229253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45674" y="3117669"/>
              <a:ext cx="3252651" cy="2292531"/>
            </a:xfrm>
            <a:prstGeom prst="rect">
              <a:avLst/>
            </a:prstGeom>
          </p:spPr>
        </p:pic>
        <p:sp>
          <p:nvSpPr>
            <p:cNvPr id="4" name="Oval 3"/>
            <p:cNvSpPr/>
            <p:nvPr/>
          </p:nvSpPr>
          <p:spPr bwMode="auto">
            <a:xfrm>
              <a:off x="3276600" y="4373880"/>
              <a:ext cx="457200" cy="274320"/>
            </a:xfrm>
            <a:prstGeom prst="ellipse">
              <a:avLst/>
            </a:prstGeom>
            <a:noFill/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Peripherals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Keyboards</a:t>
            </a:r>
          </a:p>
          <a:p>
            <a:pPr lvl="1"/>
            <a:r>
              <a:rPr lang="en-US" dirty="0"/>
              <a:t>The keyboard is the primary way to input data into a PC.</a:t>
            </a:r>
          </a:p>
          <a:p>
            <a:pPr lvl="1"/>
            <a:r>
              <a:rPr lang="en-US" dirty="0"/>
              <a:t>Modern operating systems come with drivers.</a:t>
            </a:r>
          </a:p>
          <a:p>
            <a:pPr lvl="1"/>
            <a:r>
              <a:rPr lang="en-US" dirty="0"/>
              <a:t>Windows-specific vs. Mac OS-specific keyboards have different modifier keys.</a:t>
            </a:r>
          </a:p>
          <a:p>
            <a:r>
              <a:rPr lang="en-US" dirty="0"/>
              <a:t>Pointing devices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Mouse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Touchpad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Optical mouse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Peripherals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Biometric devices</a:t>
            </a:r>
          </a:p>
          <a:p>
            <a:pPr lvl="1"/>
            <a:r>
              <a:rPr lang="en-US" dirty="0"/>
              <a:t>Scan and remember unique aspects of various body parts</a:t>
            </a:r>
          </a:p>
          <a:p>
            <a:pPr lvl="1"/>
            <a:r>
              <a:rPr lang="en-US" dirty="0"/>
              <a:t>Uses information as a key to restrict access</a:t>
            </a:r>
          </a:p>
          <a:p>
            <a:r>
              <a:rPr lang="en-US" dirty="0">
                <a:solidFill>
                  <a:srgbClr val="C00000"/>
                </a:solidFill>
              </a:rPr>
              <a:t>Smart card readers</a:t>
            </a:r>
          </a:p>
          <a:p>
            <a:pPr lvl="1"/>
            <a:r>
              <a:rPr lang="en-US" dirty="0"/>
              <a:t>Scan an embedded chip in certain devices such as ID badges to enhance security</a:t>
            </a:r>
          </a:p>
          <a:p>
            <a:r>
              <a:rPr lang="en-US" dirty="0">
                <a:solidFill>
                  <a:srgbClr val="C00000"/>
                </a:solidFill>
              </a:rPr>
              <a:t>Bar code readers</a:t>
            </a:r>
          </a:p>
          <a:p>
            <a:pPr lvl="1"/>
            <a:r>
              <a:rPr lang="en-US" dirty="0"/>
              <a:t>Read standard </a:t>
            </a:r>
            <a:r>
              <a:rPr lang="en-US" dirty="0">
                <a:solidFill>
                  <a:srgbClr val="C00000"/>
                </a:solidFill>
              </a:rPr>
              <a:t>Universal Product Code (UPC) </a:t>
            </a:r>
            <a:r>
              <a:rPr lang="en-US" dirty="0"/>
              <a:t>bar codes primarily to track inventory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Peripherals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Touch screens</a:t>
            </a:r>
          </a:p>
          <a:p>
            <a:pPr lvl="1"/>
            <a:r>
              <a:rPr lang="en-US" dirty="0"/>
              <a:t>Monitor with sensing device to detect contact</a:t>
            </a:r>
          </a:p>
          <a:p>
            <a:r>
              <a:rPr lang="en-US" dirty="0"/>
              <a:t>Motion sensors</a:t>
            </a:r>
          </a:p>
          <a:p>
            <a:pPr lvl="1"/>
            <a:r>
              <a:rPr lang="en-US" dirty="0"/>
              <a:t>Respond to external movement to update some function of the computing device</a:t>
            </a:r>
          </a:p>
          <a:p>
            <a:r>
              <a:rPr lang="en-US" dirty="0"/>
              <a:t>KVM switches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Keyboard, video, mouse (KVM) switch </a:t>
            </a:r>
            <a:r>
              <a:rPr lang="en-US" dirty="0"/>
              <a:t>most commonly allows computers to be viewed and controlled by a single mouse, keyboard, and screen.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Peripherals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Gamepads and Joysticks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Joysticks</a:t>
            </a:r>
            <a:r>
              <a:rPr lang="en-US" dirty="0"/>
              <a:t> are used for advanced flight simulation.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Gamepads</a:t>
            </a:r>
            <a:r>
              <a:rPr lang="en-US" dirty="0"/>
              <a:t> look like standard video game controllers.</a:t>
            </a:r>
          </a:p>
          <a:p>
            <a:r>
              <a:rPr lang="en-US" dirty="0">
                <a:solidFill>
                  <a:srgbClr val="C00000"/>
                </a:solidFill>
              </a:rPr>
              <a:t>Digitizers</a:t>
            </a:r>
          </a:p>
          <a:p>
            <a:pPr lvl="1"/>
            <a:r>
              <a:rPr lang="en-US" dirty="0"/>
              <a:t>Pen tablet enables users to paint, ink, pencil, or otherwise draw on a computer.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Multimedia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Digital cameras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camcorders</a:t>
            </a:r>
          </a:p>
          <a:p>
            <a:pPr lvl="1"/>
            <a:r>
              <a:rPr lang="en-US" dirty="0"/>
              <a:t>Electrically simulate older film and tape technology</a:t>
            </a:r>
          </a:p>
          <a:p>
            <a:pPr lvl="1"/>
            <a:r>
              <a:rPr lang="en-US" dirty="0"/>
              <a:t>Storage media – digital film</a:t>
            </a:r>
          </a:p>
          <a:p>
            <a:pPr lvl="2"/>
            <a:r>
              <a:rPr lang="en-US" dirty="0"/>
              <a:t>Removable storage media such as Secure Digital (SD) card</a:t>
            </a:r>
          </a:p>
          <a:p>
            <a:pPr lvl="1"/>
            <a:r>
              <a:rPr lang="en-US" dirty="0"/>
              <a:t>Connection</a:t>
            </a:r>
          </a:p>
          <a:p>
            <a:pPr lvl="2"/>
            <a:r>
              <a:rPr lang="en-US" dirty="0"/>
              <a:t>USB or card reader</a:t>
            </a:r>
          </a:p>
          <a:p>
            <a:pPr lvl="1"/>
            <a:r>
              <a:rPr lang="en-US" dirty="0"/>
              <a:t>Quality expressed as megapixels</a:t>
            </a:r>
          </a:p>
          <a:p>
            <a:pPr lvl="1"/>
            <a:r>
              <a:rPr lang="en-US" dirty="0"/>
              <a:t>Form factor</a:t>
            </a:r>
          </a:p>
          <a:p>
            <a:pPr lvl="2"/>
            <a:r>
              <a:rPr lang="en-US" dirty="0"/>
              <a:t>Range: tiny, ultra-compact models to monster cameras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this chapter, you will learn how to:</a:t>
            </a:r>
          </a:p>
          <a:p>
            <a:pPr lvl="1"/>
            <a:r>
              <a:rPr lang="en-GB" dirty="0"/>
              <a:t>Explain how to support multipurpose connectors</a:t>
            </a:r>
          </a:p>
          <a:p>
            <a:pPr lvl="1"/>
            <a:r>
              <a:rPr lang="en-GB" dirty="0"/>
              <a:t>Identify and install standard peripherals on a computer</a:t>
            </a:r>
          </a:p>
          <a:p>
            <a:pPr lvl="1"/>
            <a:r>
              <a:rPr lang="en-GB" dirty="0"/>
              <a:t>Identify and install standard storage devices (that aren’t SSDs or HDDs) and their media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Multimedia Devices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 cameras (or </a:t>
            </a:r>
            <a:r>
              <a:rPr lang="en-US" dirty="0">
                <a:solidFill>
                  <a:srgbClr val="C00000"/>
                </a:solidFill>
              </a:rPr>
              <a:t>Webcams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dirty="0"/>
              <a:t>Commonly used for Internet video communication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69946" y="5562600"/>
            <a:ext cx="4004108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11.36  Camera Settings applet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2874" y="2562497"/>
            <a:ext cx="2338251" cy="284770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Cards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Sound is recorded through sampling.</a:t>
            </a:r>
          </a:p>
          <a:p>
            <a:r>
              <a:rPr lang="en-US" dirty="0"/>
              <a:t>Bit depth is the number of characteristics captured during sampling.</a:t>
            </a:r>
          </a:p>
          <a:p>
            <a:r>
              <a:rPr lang="en-US" dirty="0"/>
              <a:t>Sound can be captured as stereo (two tracks) or monaural (one track).</a:t>
            </a:r>
          </a:p>
          <a:p>
            <a:r>
              <a:rPr lang="en-US" dirty="0">
                <a:solidFill>
                  <a:srgbClr val="C00000"/>
                </a:solidFill>
              </a:rPr>
              <a:t>CD quality </a:t>
            </a:r>
            <a:r>
              <a:rPr lang="en-US" dirty="0"/>
              <a:t>sound recorded at 44.1 KHz with 16-bit depth in stereo.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0408" y="6096000"/>
            <a:ext cx="4132487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11.37  Sound Recorder settings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3246" y="4710211"/>
            <a:ext cx="2246811" cy="127362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Cards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Recorded sound formats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WAV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– common in the PC world</a:t>
            </a:r>
            <a:endParaRPr lang="en-US" dirty="0">
              <a:solidFill>
                <a:srgbClr val="800000"/>
              </a:solidFill>
            </a:endParaRPr>
          </a:p>
          <a:p>
            <a:pPr lvl="1"/>
            <a:r>
              <a:rPr lang="en-US" dirty="0"/>
              <a:t>Compressor/decompressor programs (</a:t>
            </a:r>
            <a:r>
              <a:rPr lang="en-US" dirty="0">
                <a:solidFill>
                  <a:srgbClr val="C00000"/>
                </a:solidFill>
              </a:rPr>
              <a:t>codecs</a:t>
            </a:r>
            <a:r>
              <a:rPr lang="en-US" dirty="0"/>
              <a:t>)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MP3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– Fraunhoffer MPEG-1 Layer 3 codec</a:t>
            </a:r>
            <a:endParaRPr lang="en-US" dirty="0">
              <a:solidFill>
                <a:srgbClr val="800000"/>
              </a:solidFill>
            </a:endParaRPr>
          </a:p>
          <a:p>
            <a:r>
              <a:rPr lang="en-US" dirty="0"/>
              <a:t>Compressing WAV files to MP3 format</a:t>
            </a:r>
          </a:p>
          <a:p>
            <a:pPr lvl="1"/>
            <a:r>
              <a:rPr lang="en-US" dirty="0"/>
              <a:t>Shrink WAV files by a factor of 12 without losing much sound quality</a:t>
            </a:r>
          </a:p>
          <a:p>
            <a:pPr lvl="1"/>
            <a:r>
              <a:rPr lang="en-US" dirty="0"/>
              <a:t>CD quality MP3 bit rate: 128 Kbps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Cards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MIDI</a:t>
            </a:r>
          </a:p>
          <a:p>
            <a:pPr lvl="1"/>
            <a:r>
              <a:rPr lang="en-US" dirty="0"/>
              <a:t>Second processor on the sound card interprets </a:t>
            </a:r>
            <a:r>
              <a:rPr lang="en-US" dirty="0">
                <a:solidFill>
                  <a:srgbClr val="C00000"/>
                </a:solidFill>
              </a:rPr>
              <a:t>standardized musical instrument digital interface (MIDI) </a:t>
            </a:r>
            <a:r>
              <a:rPr lang="en-US" dirty="0"/>
              <a:t>files.</a:t>
            </a:r>
          </a:p>
          <a:p>
            <a:r>
              <a:rPr lang="en-US" dirty="0"/>
              <a:t>Playing sounds</a:t>
            </a:r>
          </a:p>
          <a:p>
            <a:pPr lvl="1"/>
            <a:r>
              <a:rPr lang="en-US" dirty="0"/>
              <a:t>Standard programs on each OS</a:t>
            </a:r>
          </a:p>
          <a:p>
            <a:pPr lvl="1"/>
            <a:r>
              <a:rPr lang="en-US" dirty="0"/>
              <a:t>Streaming media – via the Internet, not stored on the computer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Cards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Sound card standards</a:t>
            </a:r>
          </a:p>
          <a:p>
            <a:pPr lvl="1"/>
            <a:r>
              <a:rPr lang="en-US" dirty="0"/>
              <a:t>ACʹ97</a:t>
            </a:r>
          </a:p>
          <a:p>
            <a:pPr lvl="1"/>
            <a:r>
              <a:rPr lang="en-US" dirty="0"/>
              <a:t>Intel High Definition Audio (HDA)</a:t>
            </a:r>
          </a:p>
          <a:p>
            <a:r>
              <a:rPr lang="en-US" dirty="0"/>
              <a:t>Speaker support</a:t>
            </a:r>
          </a:p>
          <a:p>
            <a:pPr lvl="1"/>
            <a:r>
              <a:rPr lang="en-US" dirty="0"/>
              <a:t>Every sound card supports two speakers or a pair of headphones.</a:t>
            </a:r>
          </a:p>
          <a:p>
            <a:pPr lvl="1"/>
            <a:r>
              <a:rPr lang="en-US" dirty="0"/>
              <a:t>Better sound cards support five or more discrete speaker channels.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Cards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Jacks</a:t>
            </a:r>
          </a:p>
          <a:p>
            <a:pPr lvl="1"/>
            <a:r>
              <a:rPr lang="en-US" dirty="0"/>
              <a:t>Main speaker out – connects standard speaker</a:t>
            </a:r>
          </a:p>
          <a:p>
            <a:pPr lvl="1"/>
            <a:r>
              <a:rPr lang="en-US" dirty="0"/>
              <a:t>Line out – connect to external device</a:t>
            </a:r>
          </a:p>
          <a:p>
            <a:pPr lvl="1"/>
            <a:r>
              <a:rPr lang="en-US" dirty="0"/>
              <a:t>Line in – allows import from external device</a:t>
            </a:r>
          </a:p>
          <a:p>
            <a:pPr lvl="1"/>
            <a:r>
              <a:rPr lang="en-US" dirty="0"/>
              <a:t>Rear out – rear speakers for surround sound</a:t>
            </a:r>
          </a:p>
          <a:p>
            <a:pPr lvl="1"/>
            <a:r>
              <a:rPr lang="en-US" dirty="0"/>
              <a:t>Analog/digital out – special connection to digital speaker systems or subwoofer</a:t>
            </a:r>
          </a:p>
          <a:p>
            <a:pPr lvl="1"/>
            <a:r>
              <a:rPr lang="en-US" dirty="0"/>
              <a:t>Microphone – voice input</a:t>
            </a:r>
          </a:p>
          <a:p>
            <a:pPr lvl="1"/>
            <a:r>
              <a:rPr lang="en-US" dirty="0"/>
              <a:t>Joystick – now obsolete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Stereo – classic speaker technology</a:t>
            </a:r>
          </a:p>
          <a:p>
            <a:r>
              <a:rPr lang="en-US" dirty="0">
                <a:solidFill>
                  <a:srgbClr val="C00000"/>
                </a:solidFill>
              </a:rPr>
              <a:t>2.1</a:t>
            </a:r>
            <a:r>
              <a:rPr lang="en-US" dirty="0"/>
              <a:t> speaker system</a:t>
            </a:r>
          </a:p>
          <a:p>
            <a:pPr lvl="1"/>
            <a:r>
              <a:rPr lang="en-US" dirty="0"/>
              <a:t>Pair of standard stereo speakers</a:t>
            </a:r>
          </a:p>
          <a:p>
            <a:r>
              <a:rPr lang="en-US" dirty="0">
                <a:solidFill>
                  <a:srgbClr val="C00000"/>
                </a:solidFill>
              </a:rPr>
              <a:t>5.1</a:t>
            </a:r>
            <a:r>
              <a:rPr lang="en-US" dirty="0"/>
              <a:t> speaker system</a:t>
            </a:r>
          </a:p>
          <a:p>
            <a:pPr lvl="1"/>
            <a:r>
              <a:rPr lang="en-US" dirty="0"/>
              <a:t>Five channels for surround sound</a:t>
            </a:r>
          </a:p>
          <a:p>
            <a:r>
              <a:rPr lang="en-US" dirty="0"/>
              <a:t>Sony/Philips Digital Interface (S/PDIF) connector</a:t>
            </a:r>
          </a:p>
          <a:p>
            <a:pPr lvl="1"/>
            <a:r>
              <a:rPr lang="en-US" dirty="0"/>
              <a:t>Enables connection from sound card directly to a 5.1 speaker system or receiver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Cards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Microphones</a:t>
            </a:r>
          </a:p>
          <a:p>
            <a:pPr lvl="1"/>
            <a:r>
              <a:rPr lang="en-US" dirty="0"/>
              <a:t>Connection to the sound card for recording input audio</a:t>
            </a:r>
          </a:p>
          <a:p>
            <a:pPr lvl="1"/>
            <a:r>
              <a:rPr lang="en-US" dirty="0"/>
              <a:t>Headset includes a built-in microphone</a:t>
            </a:r>
          </a:p>
          <a:p>
            <a:r>
              <a:rPr lang="en-US" dirty="0"/>
              <a:t>MIDI-enabled devices</a:t>
            </a:r>
          </a:p>
          <a:p>
            <a:pPr lvl="1"/>
            <a:r>
              <a:rPr lang="en-US" dirty="0"/>
              <a:t>Digital audio workstation software allows input of MIDI information.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Capture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</a:t>
            </a:r>
          </a:p>
          <a:p>
            <a:pPr lvl="1"/>
            <a:r>
              <a:rPr lang="en-US" dirty="0"/>
              <a:t>Connectors for your device</a:t>
            </a:r>
          </a:p>
          <a:p>
            <a:pPr lvl="1"/>
            <a:r>
              <a:rPr lang="en-US" dirty="0"/>
              <a:t>Decent computer with lots of free hard drive space and substantial RAM</a:t>
            </a:r>
          </a:p>
          <a:p>
            <a:r>
              <a:rPr lang="en-US" dirty="0"/>
              <a:t>Software</a:t>
            </a:r>
          </a:p>
          <a:p>
            <a:pPr lvl="1"/>
            <a:r>
              <a:rPr lang="en-US" dirty="0"/>
              <a:t>Video-editing applications for importing and working with video directly</a:t>
            </a:r>
          </a:p>
          <a:p>
            <a:pPr lvl="1"/>
            <a:r>
              <a:rPr lang="en-US" dirty="0"/>
              <a:t>Two or more separate tracks – picture and audio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Capture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8147" y="4648200"/>
            <a:ext cx="402770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11.50  A video capture device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305" y="2494854"/>
            <a:ext cx="2357390" cy="186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537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Common 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Dealing with a device that isn’t playing nicely involves:</a:t>
            </a:r>
          </a:p>
          <a:p>
            <a:pPr lvl="1"/>
            <a:r>
              <a:rPr lang="en-US" dirty="0"/>
              <a:t>The device</a:t>
            </a:r>
          </a:p>
          <a:p>
            <a:pPr lvl="1"/>
            <a:r>
              <a:rPr lang="en-US" dirty="0"/>
              <a:t>The port to which it is connected</a:t>
            </a:r>
          </a:p>
        </p:txBody>
      </p:sp>
    </p:spTree>
    <p:extLst>
      <p:ext uri="{BB962C8B-B14F-4D97-AF65-F5344CB8AC3E}">
        <p14:creationId xmlns:p14="http://schemas.microsoft.com/office/powerpoint/2010/main" val="25421856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Capture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6391" y="5105400"/>
            <a:ext cx="6031218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11.51  Importing video in Adobe Premier Elements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4274" y="1914201"/>
            <a:ext cx="4575451" cy="302959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Capture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Codecs</a:t>
            </a:r>
          </a:p>
          <a:p>
            <a:pPr lvl="1"/>
            <a:r>
              <a:rPr lang="en-US" dirty="0"/>
              <a:t>Standard audio codecs for audio tracks</a:t>
            </a:r>
          </a:p>
          <a:p>
            <a:pPr lvl="1"/>
            <a:r>
              <a:rPr lang="en-US" dirty="0"/>
              <a:t>Standard video codecs include:</a:t>
            </a:r>
          </a:p>
          <a:p>
            <a:pPr lvl="2"/>
            <a:r>
              <a:rPr lang="en-US" dirty="0"/>
              <a:t>MPEG-2 Part 2 (DVDs)</a:t>
            </a:r>
          </a:p>
          <a:p>
            <a:pPr lvl="2"/>
            <a:r>
              <a:rPr lang="en-US" dirty="0"/>
              <a:t>MPEG-4 Part 2 (Internet broadcasts)</a:t>
            </a:r>
          </a:p>
          <a:p>
            <a:pPr lvl="2"/>
            <a:r>
              <a:rPr lang="en-US" dirty="0"/>
              <a:t>H.264 (Blu-ray Discs)</a:t>
            </a:r>
          </a:p>
          <a:p>
            <a:pPr lvl="2"/>
            <a:r>
              <a:rPr lang="en-US" dirty="0"/>
              <a:t>Windows Media Video or WMV (developed by Microsoft)</a:t>
            </a:r>
          </a:p>
          <a:p>
            <a:pPr lvl="2"/>
            <a:r>
              <a:rPr lang="en-US" dirty="0"/>
              <a:t>Theora (open source)</a:t>
            </a:r>
          </a:p>
          <a:p>
            <a:pPr lvl="2"/>
            <a:r>
              <a:rPr lang="en-US" dirty="0"/>
              <a:t>TrueMotion VP6 (Adobe Flash); VP7 (Skype)</a:t>
            </a:r>
          </a:p>
          <a:p>
            <a:pPr lvl="2"/>
            <a:r>
              <a:rPr lang="en-US" dirty="0"/>
              <a:t>VC-1 (competes with H.264)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Capture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Wrappers</a:t>
            </a:r>
          </a:p>
          <a:p>
            <a:pPr lvl="1"/>
            <a:r>
              <a:rPr lang="en-US" dirty="0"/>
              <a:t>A wrapper is a container file.</a:t>
            </a:r>
          </a:p>
          <a:p>
            <a:pPr lvl="2"/>
            <a:r>
              <a:rPr lang="en-US" dirty="0"/>
              <a:t>Both the video and audio streams of a video file are compressed.</a:t>
            </a:r>
          </a:p>
          <a:p>
            <a:pPr lvl="1"/>
            <a:r>
              <a:rPr lang="en-US" dirty="0"/>
              <a:t>Standard video wrappers:</a:t>
            </a:r>
          </a:p>
          <a:p>
            <a:pPr lvl="2"/>
            <a:r>
              <a:rPr lang="en-US" dirty="0"/>
              <a:t>ASF (for WMA and WMV streams)</a:t>
            </a:r>
          </a:p>
          <a:p>
            <a:pPr lvl="2"/>
            <a:r>
              <a:rPr lang="en-US" dirty="0"/>
              <a:t>AVI (standard for Windows)</a:t>
            </a:r>
          </a:p>
          <a:p>
            <a:pPr lvl="2"/>
            <a:r>
              <a:rPr lang="en-US" dirty="0"/>
              <a:t>FLV (flash video)</a:t>
            </a:r>
          </a:p>
          <a:p>
            <a:pPr lvl="2"/>
            <a:r>
              <a:rPr lang="en-US" dirty="0"/>
              <a:t>MOV (standard for Apple Quick Time)</a:t>
            </a:r>
          </a:p>
          <a:p>
            <a:pPr lvl="2"/>
            <a:r>
              <a:rPr lang="en-US" dirty="0"/>
              <a:t>MPEG-2 Transport Stream  or MPEG-TS (broadcasting)</a:t>
            </a:r>
          </a:p>
          <a:p>
            <a:pPr lvl="2"/>
            <a:r>
              <a:rPr lang="en-US" dirty="0"/>
              <a:t>Ogg (open source Vorbis and Theora)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TV Tuners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143000"/>
            <a:ext cx="8321040" cy="533400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TV tuner </a:t>
            </a:r>
            <a:r>
              <a:rPr lang="en-US" dirty="0"/>
              <a:t>allows you to watch HDTV on your computer.</a:t>
            </a:r>
          </a:p>
          <a:p>
            <a:r>
              <a:rPr lang="en-US" dirty="0"/>
              <a:t>Tuner hardware is available in various options.</a:t>
            </a:r>
          </a:p>
          <a:p>
            <a:pPr lvl="1"/>
            <a:r>
              <a:rPr lang="en-US" dirty="0"/>
              <a:t>Expansion cards that plug into PCI or PCIe slots on the motherboard; PC Card or Express Card; Hi-Speed or Super-Speed USB</a:t>
            </a:r>
          </a:p>
          <a:p>
            <a:r>
              <a:rPr lang="en-US" dirty="0"/>
              <a:t>Tuner software includes:</a:t>
            </a:r>
          </a:p>
          <a:p>
            <a:pPr lvl="1"/>
            <a:r>
              <a:rPr lang="en-US" dirty="0"/>
              <a:t>Windows Media Center or third-party applications</a:t>
            </a:r>
          </a:p>
          <a:p>
            <a:r>
              <a:rPr lang="en-US" dirty="0"/>
              <a:t>Online TV channel listings are available through various Internet sites.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TV and Set-Top Boxes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Devices that function as computing devices</a:t>
            </a:r>
          </a:p>
          <a:p>
            <a:pPr lvl="1"/>
            <a:r>
              <a:rPr lang="en-US" dirty="0"/>
              <a:t>Enable viewer to watch content streamed over the Internet</a:t>
            </a:r>
          </a:p>
          <a:p>
            <a:r>
              <a:rPr lang="en-US" dirty="0">
                <a:solidFill>
                  <a:srgbClr val="C00000"/>
                </a:solidFill>
              </a:rPr>
              <a:t>Smart TV </a:t>
            </a:r>
          </a:p>
          <a:p>
            <a:pPr lvl="1"/>
            <a:r>
              <a:rPr lang="en-US" dirty="0"/>
              <a:t>TV with network capabilities</a:t>
            </a:r>
          </a:p>
          <a:p>
            <a:r>
              <a:rPr lang="en-US" dirty="0">
                <a:solidFill>
                  <a:srgbClr val="C00000"/>
                </a:solidFill>
              </a:rPr>
              <a:t>Set-top box</a:t>
            </a:r>
          </a:p>
          <a:p>
            <a:pPr lvl="1"/>
            <a:r>
              <a:rPr lang="en-US" dirty="0"/>
              <a:t>Device to use with a dumb TV</a:t>
            </a:r>
          </a:p>
          <a:p>
            <a:pPr lvl="1"/>
            <a:r>
              <a:rPr lang="en-US" dirty="0"/>
              <a:t>Box handles Internet connectivity and interface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Removable media: any type of mass storage device that you may use in one system and then physically remove from that system and use in another</a:t>
            </a:r>
          </a:p>
          <a:p>
            <a:r>
              <a:rPr lang="en-US" dirty="0"/>
              <a:t>Flash memory</a:t>
            </a:r>
          </a:p>
          <a:p>
            <a:pPr lvl="1"/>
            <a:r>
              <a:rPr lang="en-US" dirty="0"/>
              <a:t>USB drives to flash memory cards</a:t>
            </a:r>
          </a:p>
          <a:p>
            <a:r>
              <a:rPr lang="en-US" dirty="0"/>
              <a:t>Optical discs</a:t>
            </a:r>
          </a:p>
          <a:p>
            <a:pPr lvl="1"/>
            <a:r>
              <a:rPr lang="en-US" dirty="0"/>
              <a:t>Shiny disc technology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Same type of memory used in CMOS</a:t>
            </a:r>
          </a:p>
          <a:p>
            <a:r>
              <a:rPr lang="en-GB" dirty="0">
                <a:solidFill>
                  <a:srgbClr val="C00000"/>
                </a:solidFill>
              </a:rPr>
              <a:t>USB thumb drives</a:t>
            </a:r>
          </a:p>
          <a:p>
            <a:pPr lvl="1"/>
            <a:r>
              <a:rPr lang="en-GB" dirty="0"/>
              <a:t>Contain a standard USB connection</a:t>
            </a:r>
          </a:p>
          <a:p>
            <a:pPr lvl="1"/>
            <a:r>
              <a:rPr lang="en-GB" dirty="0"/>
              <a:t>Used as storage devices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Cards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storage on small appliances</a:t>
            </a:r>
          </a:p>
          <a:p>
            <a:r>
              <a:rPr lang="en-US" dirty="0">
                <a:solidFill>
                  <a:srgbClr val="C00000"/>
                </a:solidFill>
              </a:rPr>
              <a:t>Compact flash (CF)</a:t>
            </a:r>
          </a:p>
          <a:p>
            <a:pPr lvl="1"/>
            <a:r>
              <a:rPr lang="en-US" dirty="0"/>
              <a:t>Interconnection via a simplified PCMCIA bus</a:t>
            </a:r>
          </a:p>
          <a:p>
            <a:r>
              <a:rPr lang="en-US" dirty="0"/>
              <a:t>SmartMedia – replaced by SD media</a:t>
            </a:r>
          </a:p>
          <a:p>
            <a:r>
              <a:rPr lang="en-US" dirty="0">
                <a:solidFill>
                  <a:srgbClr val="C00000"/>
                </a:solidFill>
              </a:rPr>
              <a:t>Secure Digital (SD) cards </a:t>
            </a:r>
            <a:endParaRPr lang="en-US" dirty="0"/>
          </a:p>
          <a:p>
            <a:pPr lvl="1"/>
            <a:r>
              <a:rPr lang="en-US" dirty="0"/>
              <a:t>Most popular flash media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r>
              <a:rPr lang="en-US" dirty="0">
                <a:solidFill>
                  <a:srgbClr val="C00000"/>
                </a:solidFill>
              </a:rPr>
              <a:t>Smaller forms: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Mini Secure Digital (miniSD)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Micro Secure Digital (microSD)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62400" y="6050832"/>
            <a:ext cx="4953000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Figure 11.62  SD, miniSD, and microSD cards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0778" y="4490811"/>
            <a:ext cx="2978422" cy="152898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Cards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Memory stick</a:t>
            </a:r>
          </a:p>
          <a:p>
            <a:pPr lvl="1"/>
            <a:r>
              <a:rPr lang="en-US" dirty="0"/>
              <a:t>Sony proprietary format</a:t>
            </a:r>
          </a:p>
          <a:p>
            <a:r>
              <a:rPr lang="en-GB" dirty="0">
                <a:solidFill>
                  <a:srgbClr val="C00000"/>
                </a:solidFill>
              </a:rPr>
              <a:t>Extreme Digital (xD) Picture Card</a:t>
            </a:r>
          </a:p>
          <a:p>
            <a:pPr lvl="1"/>
            <a:r>
              <a:rPr lang="en-GB" dirty="0"/>
              <a:t>Olympus proprietary format</a:t>
            </a:r>
          </a:p>
          <a:p>
            <a:pPr lvl="1"/>
            <a:r>
              <a:rPr lang="en-GB" dirty="0"/>
              <a:t>Used almost exclusively in Olympus and Fujifilm digital cameras</a:t>
            </a:r>
          </a:p>
          <a:p>
            <a:r>
              <a:rPr lang="en-US" dirty="0">
                <a:solidFill>
                  <a:srgbClr val="C00000"/>
                </a:solidFill>
              </a:rPr>
              <a:t>Card reader</a:t>
            </a:r>
          </a:p>
          <a:p>
            <a:pPr lvl="1"/>
            <a:r>
              <a:rPr lang="en-US" dirty="0"/>
              <a:t>Provides ability to read the different types of memory cards</a:t>
            </a:r>
          </a:p>
          <a:p>
            <a:pPr lvl="1"/>
            <a:r>
              <a:rPr lang="en-US" dirty="0"/>
              <a:t>Available separately or built into a PC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Drives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Generically called optical discs</a:t>
            </a:r>
          </a:p>
          <a:p>
            <a:r>
              <a:rPr lang="en-GB" dirty="0">
                <a:solidFill>
                  <a:srgbClr val="C00000"/>
                </a:solidFill>
              </a:rPr>
              <a:t>CD (compact disc)</a:t>
            </a:r>
          </a:p>
          <a:p>
            <a:r>
              <a:rPr lang="en-GB" dirty="0">
                <a:solidFill>
                  <a:srgbClr val="C00000"/>
                </a:solidFill>
              </a:rPr>
              <a:t>Digital versatile disc (DVD)</a:t>
            </a:r>
          </a:p>
          <a:p>
            <a:r>
              <a:rPr lang="en-GB" dirty="0">
                <a:solidFill>
                  <a:srgbClr val="C00000"/>
                </a:solidFill>
              </a:rPr>
              <a:t>Blu-ray Disc (BD)</a:t>
            </a:r>
          </a:p>
          <a:p>
            <a:r>
              <a:rPr lang="en-GB" dirty="0"/>
              <a:t>Various technologies</a:t>
            </a:r>
          </a:p>
          <a:p>
            <a:pPr lvl="1"/>
            <a:r>
              <a:rPr lang="en-GB" dirty="0"/>
              <a:t>CD-ROM, CD-R, CD-RW, DVD, DVD+RW, HD-DVD, BD, BD-R, BD-RE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USB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USB host controller </a:t>
            </a:r>
            <a:r>
              <a:rPr lang="en-US" dirty="0"/>
              <a:t>– circuit built into the chipset</a:t>
            </a:r>
          </a:p>
          <a:p>
            <a:pPr lvl="2"/>
            <a:r>
              <a:rPr lang="en-US" dirty="0"/>
              <a:t>Controls every USB device connected to it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USB root hub </a:t>
            </a:r>
          </a:p>
          <a:p>
            <a:pPr lvl="2"/>
            <a:r>
              <a:rPr lang="en-US" dirty="0"/>
              <a:t>Physical connection to USB ports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9502" y="5943600"/>
            <a:ext cx="5604996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11.1  Host controller, root hub, and USB ports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677" y="3886453"/>
            <a:ext cx="4222645" cy="1904747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CD-Media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Data stored in microscopic pits</a:t>
            </a:r>
          </a:p>
          <a:p>
            <a:r>
              <a:rPr lang="en-US" dirty="0"/>
              <a:t>CD formats</a:t>
            </a:r>
          </a:p>
          <a:p>
            <a:pPr lvl="1"/>
            <a:r>
              <a:rPr lang="en-US" dirty="0"/>
              <a:t>CD Digital Audio (CDDA) – music applications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CD-ROM </a:t>
            </a:r>
            <a:r>
              <a:rPr lang="en-US" dirty="0"/>
              <a:t>– CD divided into fixed sectors, each holding 2353 bytes</a:t>
            </a:r>
            <a:endParaRPr lang="en-US" dirty="0">
              <a:solidFill>
                <a:srgbClr val="C00000"/>
              </a:solidFill>
            </a:endParaRPr>
          </a:p>
          <a:p>
            <a:pPr lvl="2"/>
            <a:r>
              <a:rPr lang="en-US" dirty="0"/>
              <a:t>ISO-9660 filesystem – also called </a:t>
            </a:r>
            <a:r>
              <a:rPr lang="en-US" dirty="0">
                <a:solidFill>
                  <a:srgbClr val="C00000"/>
                </a:solidFill>
              </a:rPr>
              <a:t>CD File System (CDFS)</a:t>
            </a:r>
          </a:p>
          <a:p>
            <a:r>
              <a:rPr lang="en-US" dirty="0"/>
              <a:t>CD-ROM speeds</a:t>
            </a:r>
          </a:p>
          <a:p>
            <a:pPr lvl="1"/>
            <a:r>
              <a:rPr lang="en-US" dirty="0"/>
              <a:t>Process data at multiples of 150 KBps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CD-Media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C00000"/>
                </a:solidFill>
              </a:rPr>
              <a:t>CD-recordable (CD-R)</a:t>
            </a:r>
          </a:p>
          <a:p>
            <a:pPr lvl="1"/>
            <a:r>
              <a:rPr lang="en-GB" dirty="0"/>
              <a:t>Allows users to record data</a:t>
            </a:r>
          </a:p>
          <a:p>
            <a:pPr lvl="1"/>
            <a:r>
              <a:rPr lang="en-GB" dirty="0"/>
              <a:t>Available in two sizes:</a:t>
            </a:r>
          </a:p>
          <a:p>
            <a:pPr lvl="2"/>
            <a:r>
              <a:rPr lang="en-GB" dirty="0"/>
              <a:t>74-minute 650 MB </a:t>
            </a:r>
          </a:p>
          <a:p>
            <a:pPr lvl="2"/>
            <a:r>
              <a:rPr lang="en-GB" dirty="0"/>
              <a:t>80-minute 700 MB</a:t>
            </a:r>
          </a:p>
          <a:p>
            <a:r>
              <a:rPr lang="en-GB" dirty="0"/>
              <a:t>Single-session and multi-session</a:t>
            </a:r>
          </a:p>
          <a:p>
            <a:pPr lvl="1"/>
            <a:r>
              <a:rPr lang="en-GB" dirty="0"/>
              <a:t>Single-session allow data to be added only once.</a:t>
            </a:r>
          </a:p>
          <a:p>
            <a:pPr lvl="1"/>
            <a:r>
              <a:rPr lang="en-GB" dirty="0"/>
              <a:t>Multi-session enables data to be added multiple times; all modern CD-Rs are multi-session.</a:t>
            </a:r>
          </a:p>
          <a:p>
            <a:pPr lvl="1"/>
            <a:r>
              <a:rPr lang="en-GB" dirty="0"/>
              <a:t>CD-R drives have two speeds: write speed and read speed (example: 8×24×).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CD-Media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CD-R drives have been replaced by </a:t>
            </a:r>
            <a:r>
              <a:rPr lang="en-GB" dirty="0">
                <a:solidFill>
                  <a:srgbClr val="C00000"/>
                </a:solidFill>
              </a:rPr>
              <a:t>CD-RW (CD-Rewritable)</a:t>
            </a:r>
            <a:r>
              <a:rPr lang="en-GB" dirty="0"/>
              <a:t> drives.</a:t>
            </a:r>
          </a:p>
          <a:p>
            <a:pPr lvl="1"/>
            <a:r>
              <a:rPr lang="en-GB" dirty="0"/>
              <a:t>CD-RW discs allow data to be written and overwritten .</a:t>
            </a:r>
          </a:p>
          <a:p>
            <a:pPr lvl="1"/>
            <a:r>
              <a:rPr lang="en-GB" dirty="0"/>
              <a:t>CD-RW drives have three multiplier values: write, rewrite, read (example: 8×4×32×).</a:t>
            </a:r>
          </a:p>
          <a:p>
            <a:pPr lvl="1"/>
            <a:r>
              <a:rPr lang="en-GB" dirty="0"/>
              <a:t>Universal Data Format (UDF) 	is a CD-media file format.</a:t>
            </a:r>
          </a:p>
          <a:p>
            <a:pPr lvl="2"/>
            <a:r>
              <a:rPr lang="en-GB" dirty="0"/>
              <a:t>It is a replacement for ISO-9660.</a:t>
            </a:r>
          </a:p>
          <a:p>
            <a:pPr lvl="2"/>
            <a:r>
              <a:rPr lang="en-GB" dirty="0"/>
              <a:t>All movie DVDs use this.</a:t>
            </a:r>
          </a:p>
          <a:p>
            <a:pPr lvl="2"/>
            <a:r>
              <a:rPr lang="en-GB" dirty="0"/>
              <a:t>It supports packet-writing features, which </a:t>
            </a:r>
            <a:r>
              <a:rPr lang="en-US" dirty="0"/>
              <a:t>enables easy adding and deleting of files on optical media.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and CD-Media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Virtually all optical drives are ATAPI-compliant.</a:t>
            </a:r>
          </a:p>
          <a:p>
            <a:pPr lvl="1"/>
            <a:r>
              <a:rPr lang="en-US" dirty="0"/>
              <a:t>Plug into ATA controllers on the motherboard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4600" y="5410200"/>
            <a:ext cx="4119074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11.69  Optical drive in Windows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226" y="3082682"/>
            <a:ext cx="3733547" cy="21751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DVD-Media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Developed by a consortium of electronics and entertainment firms</a:t>
            </a:r>
          </a:p>
          <a:p>
            <a:pPr lvl="1"/>
            <a:r>
              <a:rPr lang="en-GB" dirty="0"/>
              <a:t>The DVD was released as digital video discs in 1995. </a:t>
            </a:r>
          </a:p>
          <a:p>
            <a:pPr lvl="1"/>
            <a:r>
              <a:rPr lang="en-GB" dirty="0"/>
              <a:t>DVD uses smaller pits than CD-media and packs them more densely, creating much higher data capacities.</a:t>
            </a:r>
          </a:p>
          <a:p>
            <a:pPr lvl="1"/>
            <a:r>
              <a:rPr lang="en-GB" dirty="0"/>
              <a:t>DVD comes in both single-sided (SS) and dual-sided (DS) formats.</a:t>
            </a:r>
          </a:p>
          <a:p>
            <a:pPr lvl="1"/>
            <a:r>
              <a:rPr lang="en-GB" dirty="0"/>
              <a:t>DVDs also come in single-layer (SL) and dual-layer (DL) formats.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DVD-Media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DVD-Video </a:t>
            </a:r>
          </a:p>
          <a:p>
            <a:pPr lvl="1"/>
            <a:r>
              <a:rPr lang="en-GB" dirty="0"/>
              <a:t>Can store two hours of video on one side</a:t>
            </a:r>
          </a:p>
          <a:p>
            <a:pPr lvl="1"/>
            <a:r>
              <a:rPr lang="en-GB" dirty="0"/>
              <a:t>Supports TV-style 4:3 aspect-ratio screens as well as 16:9 theater screens</a:t>
            </a:r>
          </a:p>
          <a:p>
            <a:pPr lvl="2"/>
            <a:r>
              <a:rPr lang="en-GB" dirty="0"/>
              <a:t>Some producers distribute both on opposite sides </a:t>
            </a:r>
            <a:br>
              <a:rPr lang="en-GB" dirty="0"/>
            </a:br>
            <a:r>
              <a:rPr lang="en-GB" dirty="0"/>
              <a:t>of the DVD</a:t>
            </a:r>
          </a:p>
          <a:p>
            <a:pPr lvl="1"/>
            <a:r>
              <a:rPr lang="en-GB" dirty="0"/>
              <a:t>Uses MPEG-2 video and audio compression standard</a:t>
            </a:r>
          </a:p>
          <a:p>
            <a:pPr lvl="2"/>
            <a:r>
              <a:rPr lang="en-GB" dirty="0"/>
              <a:t>Up to 1280 × 720 at 60 frames per second with CD-quality audio</a:t>
            </a: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DVD-Media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C00000"/>
                </a:solidFill>
              </a:rPr>
              <a:t>DVD-ROM</a:t>
            </a:r>
          </a:p>
          <a:p>
            <a:pPr lvl="1"/>
            <a:r>
              <a:rPr lang="en-GB" dirty="0"/>
              <a:t>It is the DVD equivalent of CD-ROM data format.</a:t>
            </a:r>
          </a:p>
          <a:p>
            <a:pPr lvl="1"/>
            <a:r>
              <a:rPr lang="en-GB" dirty="0"/>
              <a:t>DVD-ROM stores up to 16 GB of data.</a:t>
            </a:r>
          </a:p>
          <a:p>
            <a:pPr lvl="1"/>
            <a:r>
              <a:rPr lang="en-GB" dirty="0"/>
              <a:t>Players support DVD-video and most CD-ROM formats.</a:t>
            </a:r>
          </a:p>
          <a:p>
            <a:r>
              <a:rPr lang="en-GB" dirty="0"/>
              <a:t>Recordable DVD</a:t>
            </a:r>
          </a:p>
          <a:p>
            <a:pPr lvl="1"/>
            <a:r>
              <a:rPr lang="en-GB" dirty="0"/>
              <a:t>DVD-R, DVD+R, and DVD+R DL</a:t>
            </a:r>
          </a:p>
          <a:p>
            <a:pPr lvl="2"/>
            <a:r>
              <a:rPr lang="en-GB" dirty="0"/>
              <a:t>Cannot erase</a:t>
            </a:r>
          </a:p>
          <a:p>
            <a:pPr lvl="1"/>
            <a:r>
              <a:rPr lang="en-GB" dirty="0">
                <a:solidFill>
                  <a:srgbClr val="C00000"/>
                </a:solidFill>
              </a:rPr>
              <a:t>DVD-RW</a:t>
            </a:r>
            <a:r>
              <a:rPr lang="en-GB" dirty="0"/>
              <a:t> and DVD+RW</a:t>
            </a:r>
          </a:p>
          <a:p>
            <a:pPr lvl="2"/>
            <a:r>
              <a:rPr lang="en-GB" dirty="0"/>
              <a:t>Can be written and rewritten like CD-RW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Blu-ray Disc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Larger capacity than CD or DVD</a:t>
            </a:r>
          </a:p>
          <a:p>
            <a:pPr lvl="1"/>
            <a:r>
              <a:rPr lang="en-US" dirty="0"/>
              <a:t>25 GB single-layer</a:t>
            </a:r>
          </a:p>
          <a:p>
            <a:pPr lvl="1"/>
            <a:r>
              <a:rPr lang="en-US" dirty="0"/>
              <a:t>50 GB dual-layer</a:t>
            </a:r>
          </a:p>
          <a:p>
            <a:r>
              <a:rPr lang="en-US" dirty="0">
                <a:solidFill>
                  <a:srgbClr val="C00000"/>
                </a:solidFill>
              </a:rPr>
              <a:t>BD-ROM (read only)</a:t>
            </a:r>
          </a:p>
          <a:p>
            <a:pPr lvl="1"/>
            <a:r>
              <a:rPr lang="en-US" dirty="0"/>
              <a:t>Equivalent of DVD-ROM but larger capacity</a:t>
            </a:r>
          </a:p>
          <a:p>
            <a:r>
              <a:rPr lang="en-US" dirty="0">
                <a:solidFill>
                  <a:srgbClr val="C00000"/>
                </a:solidFill>
              </a:rPr>
              <a:t>BD-R (recordable) </a:t>
            </a:r>
            <a:r>
              <a:rPr lang="en-US" dirty="0"/>
              <a:t>and </a:t>
            </a:r>
            <a:r>
              <a:rPr lang="en-US" dirty="0">
                <a:solidFill>
                  <a:srgbClr val="C00000"/>
                </a:solidFill>
              </a:rPr>
              <a:t>BD-RE (rewritable)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Blu-ray Disc Media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Blu-ray Disc burners</a:t>
            </a:r>
          </a:p>
          <a:p>
            <a:pPr lvl="1"/>
            <a:r>
              <a:rPr lang="en-US" dirty="0"/>
              <a:t>These can be connected internally or externally.</a:t>
            </a:r>
          </a:p>
          <a:p>
            <a:pPr lvl="1"/>
            <a:r>
              <a:rPr lang="en-US" dirty="0"/>
              <a:t>Modern Windows and Mac OS X support burners and software.</a:t>
            </a:r>
          </a:p>
          <a:p>
            <a:pPr lvl="1"/>
            <a:r>
              <a:rPr lang="en-US" dirty="0"/>
              <a:t>Most are backwards compatible and will read and play CDs and DVDs.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Blu-ray Disc Media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Blu-ray Disc burners</a:t>
            </a:r>
          </a:p>
          <a:p>
            <a:pPr lvl="1"/>
            <a:r>
              <a:rPr lang="en-US" dirty="0"/>
              <a:t>These can be connected internally or externally.</a:t>
            </a:r>
          </a:p>
          <a:p>
            <a:pPr lvl="1"/>
            <a:r>
              <a:rPr lang="en-US" dirty="0"/>
              <a:t>Modern Windows and Mac OS X support burners and software.</a:t>
            </a:r>
          </a:p>
          <a:p>
            <a:pPr lvl="1"/>
            <a:r>
              <a:rPr lang="en-US" dirty="0"/>
              <a:t>Most are backwards compatible and will read and play CDs and DVDs.</a:t>
            </a:r>
          </a:p>
        </p:txBody>
      </p:sp>
    </p:spTree>
    <p:extLst>
      <p:ext uri="{BB962C8B-B14F-4D97-AF65-F5344CB8AC3E}">
        <p14:creationId xmlns:p14="http://schemas.microsoft.com/office/powerpoint/2010/main" val="1888351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USB standards and compatibility</a:t>
            </a:r>
          </a:p>
          <a:p>
            <a:pPr lvl="1"/>
            <a:r>
              <a:rPr lang="en-US" dirty="0"/>
              <a:t>USB 1.1 had two speeds: </a:t>
            </a:r>
            <a:r>
              <a:rPr lang="en-US" dirty="0">
                <a:solidFill>
                  <a:srgbClr val="C00000"/>
                </a:solidFill>
              </a:rPr>
              <a:t>Low-Speed USB </a:t>
            </a:r>
            <a:r>
              <a:rPr lang="en-US" dirty="0"/>
              <a:t>(1.5Mbps) and </a:t>
            </a:r>
            <a:r>
              <a:rPr lang="en-US" dirty="0">
                <a:solidFill>
                  <a:srgbClr val="C00000"/>
                </a:solidFill>
              </a:rPr>
              <a:t>Full-Speed USB </a:t>
            </a:r>
            <a:r>
              <a:rPr lang="en-US" dirty="0"/>
              <a:t>(up to 12Mbps).</a:t>
            </a:r>
          </a:p>
          <a:p>
            <a:pPr lvl="1"/>
            <a:r>
              <a:rPr lang="en-US" dirty="0"/>
              <a:t>USB 2.0 introduced </a:t>
            </a:r>
            <a:r>
              <a:rPr lang="en-US" dirty="0">
                <a:solidFill>
                  <a:srgbClr val="C00000"/>
                </a:solidFill>
              </a:rPr>
              <a:t>Hi-Speed USB </a:t>
            </a:r>
            <a:r>
              <a:rPr lang="en-US" dirty="0"/>
              <a:t>(480Mbps).</a:t>
            </a:r>
          </a:p>
          <a:p>
            <a:pPr lvl="1"/>
            <a:r>
              <a:rPr lang="en-US" dirty="0"/>
              <a:t>USB 3.0 has speeds up to 5Gbps (</a:t>
            </a:r>
            <a:r>
              <a:rPr lang="en-US" dirty="0">
                <a:solidFill>
                  <a:srgbClr val="C00000"/>
                </a:solidFill>
              </a:rPr>
              <a:t>SuperSpeed USB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USB 3.1 can handle up to 10Gpbs (</a:t>
            </a:r>
            <a:r>
              <a:rPr lang="en-US" dirty="0">
                <a:solidFill>
                  <a:srgbClr val="C00000"/>
                </a:solidFill>
              </a:rPr>
              <a:t>SuperSpeed USB 10Gbps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USB 3.0 and 3.1 use different and clearly marked ports.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Optical Drives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Optical media drives look similar.</a:t>
            </a:r>
          </a:p>
          <a:p>
            <a:r>
              <a:rPr lang="en-US" dirty="0"/>
              <a:t>Internal drives use SATA and support ATAPI standard.</a:t>
            </a:r>
          </a:p>
          <a:p>
            <a:r>
              <a:rPr lang="en-US" dirty="0"/>
              <a:t>External drives use USB or Thunderbolt connections.</a:t>
            </a:r>
          </a:p>
          <a:p>
            <a:r>
              <a:rPr lang="en-US" dirty="0"/>
              <a:t>Older drives can connect via FireWire or eSATA.</a:t>
            </a:r>
          </a:p>
          <a:p>
            <a:pPr lvl="1"/>
            <a:r>
              <a:rPr lang="en-US" dirty="0"/>
              <a:t>Plug them in and go.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676026"/>
            <a:ext cx="7198455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Figure 11.4  Blue USB 3.0 ports (left) and teal USB 3.1 ports (center)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5431" y="2237626"/>
            <a:ext cx="3433138" cy="22295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USB cables and connectors</a:t>
            </a:r>
          </a:p>
          <a:p>
            <a:pPr lvl="1"/>
            <a:r>
              <a:rPr lang="en-US" dirty="0"/>
              <a:t>Multiple sizes: A, B, mini-A, mini-B, micro-A, micro-B, and Type C</a:t>
            </a:r>
          </a:p>
          <a:p>
            <a:pPr lvl="1"/>
            <a:r>
              <a:rPr lang="en-US" dirty="0"/>
              <a:t>SuperSpeed: a USB 3.0/3.1 cable required</a:t>
            </a:r>
          </a:p>
          <a:p>
            <a:r>
              <a:rPr lang="en-US" dirty="0">
                <a:solidFill>
                  <a:srgbClr val="C00000"/>
                </a:solidFill>
              </a:rPr>
              <a:t>USB hub</a:t>
            </a:r>
          </a:p>
          <a:p>
            <a:pPr lvl="1"/>
            <a:r>
              <a:rPr lang="en-US" dirty="0"/>
              <a:t>Extends a single USB connection to two or more USB ports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USB configuration</a:t>
            </a:r>
          </a:p>
          <a:p>
            <a:pPr lvl="1"/>
            <a:r>
              <a:rPr lang="en-US" dirty="0"/>
              <a:t>Install device driver before you plug your device into the USB port.</a:t>
            </a:r>
          </a:p>
          <a:p>
            <a:pPr lvl="1"/>
            <a:r>
              <a:rPr lang="en-US" dirty="0"/>
              <a:t>Windows and Mac OS X come with a large number of built-in drivers.</a:t>
            </a:r>
          </a:p>
          <a:p>
            <a:pPr lvl="1"/>
            <a:r>
              <a:rPr lang="en-US" dirty="0"/>
              <a:t>A mismatch between available and required power for USB devices can result in nonfunctioning or malfunctioning USB devices.</a:t>
            </a:r>
          </a:p>
          <a:p>
            <a:pPr lvl="2"/>
            <a:r>
              <a:rPr lang="en-US" dirty="0"/>
              <a:t>If pulling too much power, remove devices until the error goes away.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Ports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3978" y="5064732"/>
            <a:ext cx="3490822" cy="353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11.9  USB hub Power tab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0" y="5031198"/>
            <a:ext cx="3352800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Figure 11.10  General-purpose bus-powered hub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01" y="1752600"/>
            <a:ext cx="2821577" cy="31220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4812" y="1719066"/>
            <a:ext cx="2821577" cy="312202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Verdana"/>
        <a:ea typeface="MS Gothic"/>
        <a:cs typeface=""/>
      </a:majorFont>
      <a:minorFont>
        <a:latin typeface="Verdan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11808</TotalTime>
  <Words>2453</Words>
  <Application>Microsoft Office PowerPoint</Application>
  <PresentationFormat>On-screen Show (4:3)</PresentationFormat>
  <Paragraphs>362</Paragraphs>
  <Slides>50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2_Default Design</vt:lpstr>
      <vt:lpstr>Essential Peripherals</vt:lpstr>
      <vt:lpstr>Overview</vt:lpstr>
      <vt:lpstr>Supporting Common Ports</vt:lpstr>
      <vt:lpstr>USB Ports</vt:lpstr>
      <vt:lpstr>USB Ports (continued)</vt:lpstr>
      <vt:lpstr>USB Ports (continued)</vt:lpstr>
      <vt:lpstr>USB Ports (continued)</vt:lpstr>
      <vt:lpstr>USB Ports (continued)</vt:lpstr>
      <vt:lpstr>USB Ports (continued)</vt:lpstr>
      <vt:lpstr>FireWire Ports</vt:lpstr>
      <vt:lpstr>FireWire Ports (continued)</vt:lpstr>
      <vt:lpstr>FireWire Ports (continued)</vt:lpstr>
      <vt:lpstr>Thunderbolt Ports</vt:lpstr>
      <vt:lpstr>General Port Issues</vt:lpstr>
      <vt:lpstr>Common Peripherals</vt:lpstr>
      <vt:lpstr>Common Peripherals (continued)</vt:lpstr>
      <vt:lpstr>Common Peripherals (continued)</vt:lpstr>
      <vt:lpstr>Common Peripherals (continued)</vt:lpstr>
      <vt:lpstr>Multimedia Devices</vt:lpstr>
      <vt:lpstr>Multimedia Devices (continued)</vt:lpstr>
      <vt:lpstr>Sound Cards</vt:lpstr>
      <vt:lpstr>Sound Cards (continued)</vt:lpstr>
      <vt:lpstr>Sound Cards (continued)</vt:lpstr>
      <vt:lpstr>Sound Cards (continued)</vt:lpstr>
      <vt:lpstr>Sound Cards (continued)</vt:lpstr>
      <vt:lpstr>Speakers</vt:lpstr>
      <vt:lpstr>Sound Cards (continued)</vt:lpstr>
      <vt:lpstr>Video Capture</vt:lpstr>
      <vt:lpstr>Video Capture (continued)</vt:lpstr>
      <vt:lpstr>Video Capture (continued)</vt:lpstr>
      <vt:lpstr>Video Capture (continued)</vt:lpstr>
      <vt:lpstr>Video Capture (continued)</vt:lpstr>
      <vt:lpstr>TV Tuners</vt:lpstr>
      <vt:lpstr>Smart TV and Set-Top Boxes</vt:lpstr>
      <vt:lpstr>Storage Devices</vt:lpstr>
      <vt:lpstr>Flash Memory</vt:lpstr>
      <vt:lpstr>Flash Cards</vt:lpstr>
      <vt:lpstr>Flash Cards (continued)</vt:lpstr>
      <vt:lpstr>Optical Drives</vt:lpstr>
      <vt:lpstr>CD-Media</vt:lpstr>
      <vt:lpstr>CD-Media (continued)</vt:lpstr>
      <vt:lpstr>CD-Media (continued)</vt:lpstr>
      <vt:lpstr>Windows and CD-Media</vt:lpstr>
      <vt:lpstr>DVD-Media</vt:lpstr>
      <vt:lpstr>DVD-Media (continued)</vt:lpstr>
      <vt:lpstr>DVD-Media (continued)</vt:lpstr>
      <vt:lpstr>Blu-ray Disc Media</vt:lpstr>
      <vt:lpstr>Blu-ray Disc Media (continued)</vt:lpstr>
      <vt:lpstr>Blu-ray Disc Media (continued)</vt:lpstr>
      <vt:lpstr>Installing Optical Drives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Jernigan</dc:creator>
  <cp:lastModifiedBy>Pineda, Angelo</cp:lastModifiedBy>
  <cp:revision>179</cp:revision>
  <dcterms:created xsi:type="dcterms:W3CDTF">2016-02-12T16:35:54Z</dcterms:created>
  <dcterms:modified xsi:type="dcterms:W3CDTF">2016-06-20T14:28:31Z</dcterms:modified>
</cp:coreProperties>
</file>