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6"/>
  </p:notesMasterIdLst>
  <p:handoutMasterIdLst>
    <p:handoutMasterId r:id="rId117"/>
  </p:handoutMasterIdLst>
  <p:sldIdLst>
    <p:sldId id="256" r:id="rId2"/>
    <p:sldId id="259" r:id="rId3"/>
    <p:sldId id="381" r:id="rId4"/>
    <p:sldId id="38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383" r:id="rId27"/>
    <p:sldId id="384" r:id="rId28"/>
    <p:sldId id="385" r:id="rId29"/>
    <p:sldId id="386" r:id="rId30"/>
    <p:sldId id="287" r:id="rId31"/>
    <p:sldId id="387" r:id="rId32"/>
    <p:sldId id="388" r:id="rId33"/>
    <p:sldId id="289" r:id="rId34"/>
    <p:sldId id="290" r:id="rId35"/>
    <p:sldId id="389" r:id="rId36"/>
    <p:sldId id="292" r:id="rId37"/>
    <p:sldId id="293" r:id="rId38"/>
    <p:sldId id="294" r:id="rId39"/>
    <p:sldId id="390" r:id="rId40"/>
    <p:sldId id="391" r:id="rId41"/>
    <p:sldId id="392" r:id="rId42"/>
    <p:sldId id="298" r:id="rId43"/>
    <p:sldId id="299" r:id="rId44"/>
    <p:sldId id="393" r:id="rId45"/>
    <p:sldId id="395" r:id="rId46"/>
    <p:sldId id="394" r:id="rId47"/>
    <p:sldId id="303" r:id="rId48"/>
    <p:sldId id="396" r:id="rId49"/>
    <p:sldId id="397" r:id="rId50"/>
    <p:sldId id="398" r:id="rId51"/>
    <p:sldId id="399" r:id="rId52"/>
    <p:sldId id="400" r:id="rId53"/>
    <p:sldId id="308" r:id="rId54"/>
    <p:sldId id="309" r:id="rId55"/>
    <p:sldId id="310" r:id="rId56"/>
    <p:sldId id="312" r:id="rId57"/>
    <p:sldId id="401" r:id="rId58"/>
    <p:sldId id="402" r:id="rId59"/>
    <p:sldId id="403" r:id="rId60"/>
    <p:sldId id="315" r:id="rId61"/>
    <p:sldId id="318" r:id="rId62"/>
    <p:sldId id="404" r:id="rId63"/>
    <p:sldId id="329" r:id="rId64"/>
    <p:sldId id="330" r:id="rId65"/>
    <p:sldId id="332" r:id="rId66"/>
    <p:sldId id="334" r:id="rId67"/>
    <p:sldId id="335" r:id="rId68"/>
    <p:sldId id="338" r:id="rId69"/>
    <p:sldId id="341" r:id="rId70"/>
    <p:sldId id="343" r:id="rId71"/>
    <p:sldId id="344" r:id="rId72"/>
    <p:sldId id="345" r:id="rId73"/>
    <p:sldId id="347" r:id="rId74"/>
    <p:sldId id="422" r:id="rId75"/>
    <p:sldId id="348" r:id="rId76"/>
    <p:sldId id="423" r:id="rId77"/>
    <p:sldId id="349" r:id="rId78"/>
    <p:sldId id="350" r:id="rId79"/>
    <p:sldId id="351" r:id="rId80"/>
    <p:sldId id="352" r:id="rId81"/>
    <p:sldId id="424" r:id="rId82"/>
    <p:sldId id="353" r:id="rId83"/>
    <p:sldId id="354" r:id="rId84"/>
    <p:sldId id="355" r:id="rId85"/>
    <p:sldId id="356" r:id="rId86"/>
    <p:sldId id="406" r:id="rId87"/>
    <p:sldId id="405" r:id="rId88"/>
    <p:sldId id="407" r:id="rId89"/>
    <p:sldId id="408" r:id="rId90"/>
    <p:sldId id="409" r:id="rId91"/>
    <p:sldId id="419" r:id="rId92"/>
    <p:sldId id="360" r:id="rId93"/>
    <p:sldId id="361" r:id="rId94"/>
    <p:sldId id="410" r:id="rId95"/>
    <p:sldId id="363" r:id="rId96"/>
    <p:sldId id="411" r:id="rId97"/>
    <p:sldId id="366" r:id="rId98"/>
    <p:sldId id="367" r:id="rId99"/>
    <p:sldId id="412" r:id="rId100"/>
    <p:sldId id="413" r:id="rId101"/>
    <p:sldId id="414" r:id="rId102"/>
    <p:sldId id="415" r:id="rId103"/>
    <p:sldId id="416" r:id="rId104"/>
    <p:sldId id="417" r:id="rId105"/>
    <p:sldId id="418" r:id="rId106"/>
    <p:sldId id="373" r:id="rId107"/>
    <p:sldId id="375" r:id="rId108"/>
    <p:sldId id="420" r:id="rId109"/>
    <p:sldId id="376" r:id="rId110"/>
    <p:sldId id="421" r:id="rId111"/>
    <p:sldId id="377" r:id="rId112"/>
    <p:sldId id="378" r:id="rId113"/>
    <p:sldId id="379" r:id="rId114"/>
    <p:sldId id="380" r:id="rId11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85878" autoAdjust="0"/>
  </p:normalViewPr>
  <p:slideViewPr>
    <p:cSldViewPr>
      <p:cViewPr>
        <p:scale>
          <a:sx n="75" d="100"/>
          <a:sy n="75" d="100"/>
        </p:scale>
        <p:origin x="-1236" y="-36"/>
      </p:cViewPr>
      <p:guideLst>
        <p:guide orient="horz" pos="2160"/>
        <p:guide pos="2880"/>
      </p:guideLst>
    </p:cSldViewPr>
  </p:slideViewPr>
  <p:outlineViewPr>
    <p:cViewPr varScale="1">
      <p:scale>
        <a:sx n="25" d="100"/>
        <a:sy n="25" d="100"/>
      </p:scale>
      <p:origin x="0" y="36006"/>
    </p:cViewPr>
  </p:outlineViewPr>
  <p:notesTextViewPr>
    <p:cViewPr>
      <p:scale>
        <a:sx n="100" d="100"/>
        <a:sy n="100" d="100"/>
      </p:scale>
      <p:origin x="0" y="0"/>
    </p:cViewPr>
  </p:notesTextViewPr>
  <p:sorterViewPr>
    <p:cViewPr>
      <p:scale>
        <a:sx n="100" d="100"/>
        <a:sy n="100" d="100"/>
      </p:scale>
      <p:origin x="0" y="19518"/>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4234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96476B2-9884-48D3-8264-FB42EB2D9107}" type="slidenum">
              <a:rPr lang="en-GB" altLang="en-US">
                <a:solidFill>
                  <a:srgbClr val="000000"/>
                </a:solidFill>
              </a:rPr>
              <a:pPr eaLnBrk="1" hangingPunct="1"/>
              <a:t>34</a:t>
            </a:fld>
            <a:endParaRPr lang="en-GB" altLang="en-US" dirty="0">
              <a:solidFill>
                <a:srgbClr val="000000"/>
              </a:solidFill>
            </a:endParaRPr>
          </a:p>
        </p:txBody>
      </p:sp>
    </p:spTree>
    <p:extLst>
      <p:ext uri="{BB962C8B-B14F-4D97-AF65-F5344CB8AC3E}">
        <p14:creationId xmlns:p14="http://schemas.microsoft.com/office/powerpoint/2010/main" val="221883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EE3B2EAC-749B-4C04-8510-FA762EF716EA}" type="slidenum">
              <a:rPr lang="en-GB" altLang="en-US">
                <a:solidFill>
                  <a:srgbClr val="000000"/>
                </a:solidFill>
              </a:rPr>
              <a:pPr eaLnBrk="1" hangingPunct="1"/>
              <a:t>36</a:t>
            </a:fld>
            <a:endParaRPr lang="en-GB" altLang="en-US" dirty="0">
              <a:solidFill>
                <a:srgbClr val="000000"/>
              </a:solidFill>
            </a:endParaRPr>
          </a:p>
        </p:txBody>
      </p:sp>
      <p:sp>
        <p:nvSpPr>
          <p:cNvPr id="14438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9295D724-C9D0-4877-8B4E-3DD7031FE334}" type="slidenum">
              <a:rPr lang="en-GB" altLang="en-US" sz="1200">
                <a:solidFill>
                  <a:srgbClr val="000000"/>
                </a:solidFill>
              </a:rPr>
              <a:pPr algn="r" eaLnBrk="1" hangingPunct="1">
                <a:lnSpc>
                  <a:spcPct val="100000"/>
                </a:lnSpc>
              </a:pPr>
              <a:t>36</a:t>
            </a:fld>
            <a:endParaRPr lang="en-GB" altLang="en-US" sz="1200" dirty="0">
              <a:solidFill>
                <a:srgbClr val="000000"/>
              </a:solidFill>
            </a:endParaRPr>
          </a:p>
        </p:txBody>
      </p:sp>
      <p:sp>
        <p:nvSpPr>
          <p:cNvPr id="1443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4438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559600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472BDA7E-0362-4662-ABE4-F20A4E8C29CE}" type="slidenum">
              <a:rPr lang="en-GB" altLang="en-US">
                <a:solidFill>
                  <a:srgbClr val="000000"/>
                </a:solidFill>
              </a:rPr>
              <a:pPr eaLnBrk="1" hangingPunct="1"/>
              <a:t>37</a:t>
            </a:fld>
            <a:endParaRPr lang="en-GB" altLang="en-US" dirty="0">
              <a:solidFill>
                <a:srgbClr val="000000"/>
              </a:solidFill>
            </a:endParaRPr>
          </a:p>
        </p:txBody>
      </p:sp>
      <p:sp>
        <p:nvSpPr>
          <p:cNvPr id="1454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97FB5147-92EE-4224-89F3-6D89D2E03F2B}" type="slidenum">
              <a:rPr lang="en-GB" altLang="en-US" sz="1200">
                <a:solidFill>
                  <a:srgbClr val="000000"/>
                </a:solidFill>
              </a:rPr>
              <a:pPr algn="r" eaLnBrk="1" hangingPunct="1">
                <a:lnSpc>
                  <a:spcPct val="100000"/>
                </a:lnSpc>
              </a:pPr>
              <a:t>37</a:t>
            </a:fld>
            <a:endParaRPr lang="en-GB" altLang="en-US" sz="1200" dirty="0">
              <a:solidFill>
                <a:srgbClr val="000000"/>
              </a:solidFill>
            </a:endParaRPr>
          </a:p>
        </p:txBody>
      </p:sp>
      <p:sp>
        <p:nvSpPr>
          <p:cNvPr id="14541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45413"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45144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94D63EE3-1671-4B5E-8D22-D0F5FF6A3E1E}" type="slidenum">
              <a:rPr lang="en-GB" altLang="en-US">
                <a:solidFill>
                  <a:srgbClr val="000000"/>
                </a:solidFill>
              </a:rPr>
              <a:pPr eaLnBrk="1" hangingPunct="1"/>
              <a:t>38</a:t>
            </a:fld>
            <a:endParaRPr lang="en-GB" altLang="en-US" dirty="0">
              <a:solidFill>
                <a:srgbClr val="000000"/>
              </a:solidFill>
            </a:endParaRPr>
          </a:p>
        </p:txBody>
      </p:sp>
      <p:sp>
        <p:nvSpPr>
          <p:cNvPr id="14643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4FB4FA81-C01F-4636-A5C4-109337AEF54B}" type="slidenum">
              <a:rPr lang="en-GB" altLang="en-US" sz="1200">
                <a:solidFill>
                  <a:srgbClr val="000000"/>
                </a:solidFill>
              </a:rPr>
              <a:pPr algn="r" eaLnBrk="1" hangingPunct="1">
                <a:lnSpc>
                  <a:spcPct val="100000"/>
                </a:lnSpc>
              </a:pPr>
              <a:t>38</a:t>
            </a:fld>
            <a:endParaRPr lang="en-GB" altLang="en-US" sz="1200" dirty="0">
              <a:solidFill>
                <a:srgbClr val="000000"/>
              </a:solidFill>
            </a:endParaRPr>
          </a:p>
        </p:txBody>
      </p:sp>
      <p:sp>
        <p:nvSpPr>
          <p:cNvPr id="1464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4643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107459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8119D74-FA89-4A65-BEAE-79E6715A3E67}" type="slidenum">
              <a:rPr lang="en-GB" altLang="en-US">
                <a:solidFill>
                  <a:srgbClr val="000000"/>
                </a:solidFill>
              </a:rPr>
              <a:pPr eaLnBrk="1" hangingPunct="1"/>
              <a:t>42</a:t>
            </a:fld>
            <a:endParaRPr lang="en-GB" altLang="en-US" dirty="0">
              <a:solidFill>
                <a:srgbClr val="000000"/>
              </a:solidFill>
            </a:endParaRPr>
          </a:p>
        </p:txBody>
      </p:sp>
      <p:sp>
        <p:nvSpPr>
          <p:cNvPr id="15053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6B34A762-5632-4283-A91D-2928A9B8A090}" type="slidenum">
              <a:rPr lang="en-GB" altLang="en-US" sz="1200">
                <a:solidFill>
                  <a:srgbClr val="000000"/>
                </a:solidFill>
              </a:rPr>
              <a:pPr algn="r" eaLnBrk="1" hangingPunct="1">
                <a:lnSpc>
                  <a:spcPct val="100000"/>
                </a:lnSpc>
              </a:pPr>
              <a:t>42</a:t>
            </a:fld>
            <a:endParaRPr lang="en-GB" altLang="en-US" sz="1200" dirty="0">
              <a:solidFill>
                <a:srgbClr val="000000"/>
              </a:solidFill>
            </a:endParaRPr>
          </a:p>
        </p:txBody>
      </p:sp>
      <p:sp>
        <p:nvSpPr>
          <p:cNvPr id="1505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50533"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337998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46579A-AC1C-4314-B133-637165D70CF3}" type="slidenum">
              <a:rPr lang="en-GB" altLang="en-US">
                <a:solidFill>
                  <a:srgbClr val="000000"/>
                </a:solidFill>
              </a:rPr>
              <a:pPr eaLnBrk="1" hangingPunct="1"/>
              <a:t>43</a:t>
            </a:fld>
            <a:endParaRPr lang="en-GB" altLang="en-US" dirty="0">
              <a:solidFill>
                <a:srgbClr val="000000"/>
              </a:solidFill>
            </a:endParaRPr>
          </a:p>
        </p:txBody>
      </p:sp>
      <p:sp>
        <p:nvSpPr>
          <p:cNvPr id="15155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141998C-8764-4E40-A755-E87AC73908C5}" type="slidenum">
              <a:rPr lang="en-GB" altLang="en-US" sz="1200">
                <a:solidFill>
                  <a:srgbClr val="000000"/>
                </a:solidFill>
              </a:rPr>
              <a:pPr algn="r" eaLnBrk="1" hangingPunct="1">
                <a:lnSpc>
                  <a:spcPct val="100000"/>
                </a:lnSpc>
              </a:pPr>
              <a:t>43</a:t>
            </a:fld>
            <a:endParaRPr lang="en-GB" altLang="en-US"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5155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50492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46579A-AC1C-4314-B133-637165D70CF3}" type="slidenum">
              <a:rPr lang="en-GB" altLang="en-US">
                <a:solidFill>
                  <a:srgbClr val="000000"/>
                </a:solidFill>
              </a:rPr>
              <a:pPr eaLnBrk="1" hangingPunct="1"/>
              <a:t>44</a:t>
            </a:fld>
            <a:endParaRPr lang="en-GB" altLang="en-US" dirty="0">
              <a:solidFill>
                <a:srgbClr val="000000"/>
              </a:solidFill>
            </a:endParaRPr>
          </a:p>
        </p:txBody>
      </p:sp>
      <p:sp>
        <p:nvSpPr>
          <p:cNvPr id="15155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141998C-8764-4E40-A755-E87AC73908C5}" type="slidenum">
              <a:rPr lang="en-GB" altLang="en-US" sz="1200">
                <a:solidFill>
                  <a:srgbClr val="000000"/>
                </a:solidFill>
              </a:rPr>
              <a:pPr algn="r" eaLnBrk="1" hangingPunct="1">
                <a:lnSpc>
                  <a:spcPct val="100000"/>
                </a:lnSpc>
              </a:pPr>
              <a:t>44</a:t>
            </a:fld>
            <a:endParaRPr lang="en-GB" altLang="en-US"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5155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512800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46579A-AC1C-4314-B133-637165D70CF3}" type="slidenum">
              <a:rPr lang="en-GB" altLang="en-US">
                <a:solidFill>
                  <a:srgbClr val="000000"/>
                </a:solidFill>
              </a:rPr>
              <a:pPr eaLnBrk="1" hangingPunct="1"/>
              <a:t>45</a:t>
            </a:fld>
            <a:endParaRPr lang="en-GB" altLang="en-US" dirty="0">
              <a:solidFill>
                <a:srgbClr val="000000"/>
              </a:solidFill>
            </a:endParaRPr>
          </a:p>
        </p:txBody>
      </p:sp>
      <p:sp>
        <p:nvSpPr>
          <p:cNvPr id="15155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141998C-8764-4E40-A755-E87AC73908C5}" type="slidenum">
              <a:rPr lang="en-GB" altLang="en-US" sz="1200">
                <a:solidFill>
                  <a:srgbClr val="000000"/>
                </a:solidFill>
              </a:rPr>
              <a:pPr algn="r" eaLnBrk="1" hangingPunct="1">
                <a:lnSpc>
                  <a:spcPct val="100000"/>
                </a:lnSpc>
              </a:pPr>
              <a:t>45</a:t>
            </a:fld>
            <a:endParaRPr lang="en-GB" altLang="en-US"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5155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232273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5565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3A0D728-405B-40BE-A0C9-DB49EFF7B733}" type="slidenum">
              <a:rPr lang="en-GB" altLang="en-US">
                <a:solidFill>
                  <a:srgbClr val="000000"/>
                </a:solidFill>
              </a:rPr>
              <a:pPr eaLnBrk="1" hangingPunct="1"/>
              <a:t>47</a:t>
            </a:fld>
            <a:endParaRPr lang="en-GB" altLang="en-US" dirty="0">
              <a:solidFill>
                <a:srgbClr val="000000"/>
              </a:solidFill>
            </a:endParaRPr>
          </a:p>
        </p:txBody>
      </p:sp>
    </p:spTree>
    <p:extLst>
      <p:ext uri="{BB962C8B-B14F-4D97-AF65-F5344CB8AC3E}">
        <p14:creationId xmlns:p14="http://schemas.microsoft.com/office/powerpoint/2010/main" val="1057988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7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7A3A536-DCD2-4C42-A8B3-AEABC357718D}" type="slidenum">
              <a:rPr lang="en-GB" altLang="en-US">
                <a:solidFill>
                  <a:srgbClr val="000000"/>
                </a:solidFill>
              </a:rPr>
              <a:pPr eaLnBrk="1" hangingPunct="1"/>
              <a:t>53</a:t>
            </a:fld>
            <a:endParaRPr lang="en-GB" altLang="en-US" dirty="0">
              <a:solidFill>
                <a:srgbClr val="000000"/>
              </a:solidFill>
            </a:endParaRPr>
          </a:p>
        </p:txBody>
      </p:sp>
      <p:sp>
        <p:nvSpPr>
          <p:cNvPr id="16077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C1ED76BA-EAB0-4587-B36A-FFB2408FA582}" type="slidenum">
              <a:rPr lang="en-GB" altLang="en-US" sz="1200">
                <a:solidFill>
                  <a:srgbClr val="000000"/>
                </a:solidFill>
              </a:rPr>
              <a:pPr algn="r" eaLnBrk="1" hangingPunct="1">
                <a:lnSpc>
                  <a:spcPct val="100000"/>
                </a:lnSpc>
              </a:pPr>
              <a:t>53</a:t>
            </a:fld>
            <a:endParaRPr lang="en-GB" altLang="en-US" sz="1200" dirty="0">
              <a:solidFill>
                <a:srgbClr val="000000"/>
              </a:solidFill>
            </a:endParaRPr>
          </a:p>
        </p:txBody>
      </p:sp>
      <p:sp>
        <p:nvSpPr>
          <p:cNvPr id="16077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60773" name="Text Box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Theoretical maximum partition size for NTFS is 16 EB minus 1 KB. </a:t>
            </a:r>
          </a:p>
        </p:txBody>
      </p:sp>
    </p:spTree>
    <p:extLst>
      <p:ext uri="{BB962C8B-B14F-4D97-AF65-F5344CB8AC3E}">
        <p14:creationId xmlns:p14="http://schemas.microsoft.com/office/powerpoint/2010/main" val="1347847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95C303F-C93A-4D4D-84B6-AB51A1A3B57E}" type="slidenum">
              <a:rPr lang="en-GB" altLang="en-US">
                <a:solidFill>
                  <a:srgbClr val="000000"/>
                </a:solidFill>
              </a:rPr>
              <a:pPr eaLnBrk="1" hangingPunct="1"/>
              <a:t>2</a:t>
            </a:fld>
            <a:endParaRPr lang="en-GB" altLang="en-US" dirty="0">
              <a:solidFill>
                <a:srgbClr val="000000"/>
              </a:solidFill>
            </a:endParaRPr>
          </a:p>
        </p:txBody>
      </p:sp>
      <p:sp>
        <p:nvSpPr>
          <p:cNvPr id="13005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91ACB2E8-E865-412A-B7A3-A63314B0139F}"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1300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30053" name="Text Box 3"/>
          <p:cNvSpPr>
            <a:spLocks noGrp="1" noChangeArrowheads="1"/>
          </p:cNvSpPr>
          <p:nvPr>
            <p:ph type="body"/>
          </p:nvPr>
        </p:nvSpPr>
        <p:spPr>
          <a:xfrm>
            <a:off x="685800" y="4343400"/>
            <a:ext cx="5486400" cy="14843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b="1" dirty="0">
                <a:latin typeface="Arial" panose="020B0604020202020204" pitchFamily="34" charset="0"/>
                <a:ea typeface="MS Gothic" pitchFamily="49" charset="-128"/>
              </a:rPr>
              <a:t>Instructor Tip</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When gaining attention and establishing common ground, ask questions of the class such as, </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Who here has ever partitioned or formatted a hard drive?</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 or </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Who here has ever had a hard drive crash?</a:t>
            </a:r>
            <a:r>
              <a:rPr lang="ja-JP" altLang="en-GB" dirty="0">
                <a:latin typeface="Arial" panose="020B0604020202020204" pitchFamily="34" charset="0"/>
                <a:ea typeface="MS Gothic" pitchFamily="49" charset="-128"/>
              </a:rPr>
              <a:t>”</a:t>
            </a:r>
            <a:endParaRPr lang="en-GB" altLang="ja-JP" dirty="0">
              <a:latin typeface="Arial" panose="020B0604020202020204" pitchFamily="34" charset="0"/>
              <a:ea typeface="MS Gothic" pitchFamily="49" charset="-128"/>
            </a:endParaRP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For a positive statement, tell the class, </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In this lesson, we are going to learn how to set up a hard drive, partition and format it, and use tools to maintain and troubleshoot a hard drive.</a:t>
            </a:r>
            <a:r>
              <a:rPr lang="ja-JP" altLang="en-GB" dirty="0">
                <a:latin typeface="Arial" panose="020B0604020202020204" pitchFamily="34" charset="0"/>
                <a:ea typeface="MS Gothic" pitchFamily="49" charset="-128"/>
              </a:rPr>
              <a:t>”</a:t>
            </a: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14444197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6179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B318926-AD6F-4F2A-B7EA-B5ED2BB36C89}" type="slidenum">
              <a:rPr lang="en-GB" altLang="en-US">
                <a:solidFill>
                  <a:srgbClr val="000000"/>
                </a:solidFill>
              </a:rPr>
              <a:pPr eaLnBrk="1" hangingPunct="1"/>
              <a:t>54</a:t>
            </a:fld>
            <a:endParaRPr lang="en-GB" altLang="en-US" dirty="0">
              <a:solidFill>
                <a:srgbClr val="000000"/>
              </a:solidFill>
            </a:endParaRPr>
          </a:p>
        </p:txBody>
      </p:sp>
    </p:spTree>
    <p:extLst>
      <p:ext uri="{BB962C8B-B14F-4D97-AF65-F5344CB8AC3E}">
        <p14:creationId xmlns:p14="http://schemas.microsoft.com/office/powerpoint/2010/main" val="302231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281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E8C322B-ADAF-46BC-AF55-E845382BB2DF}" type="slidenum">
              <a:rPr lang="en-GB" altLang="en-US">
                <a:solidFill>
                  <a:srgbClr val="000000"/>
                </a:solidFill>
              </a:rPr>
              <a:pPr eaLnBrk="1" hangingPunct="1"/>
              <a:t>56</a:t>
            </a:fld>
            <a:endParaRPr lang="en-GB" altLang="en-US" dirty="0">
              <a:solidFill>
                <a:srgbClr val="000000"/>
              </a:solidFill>
            </a:endParaRPr>
          </a:p>
        </p:txBody>
      </p:sp>
      <p:sp>
        <p:nvSpPr>
          <p:cNvPr id="16281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7E434AF8-D2DA-4764-9CF6-FE43272567B9}" type="slidenum">
              <a:rPr lang="en-GB" altLang="en-US" sz="1200">
                <a:solidFill>
                  <a:srgbClr val="000000"/>
                </a:solidFill>
              </a:rPr>
              <a:pPr algn="r" eaLnBrk="1" hangingPunct="1">
                <a:lnSpc>
                  <a:spcPct val="100000"/>
                </a:lnSpc>
              </a:pPr>
              <a:t>56</a:t>
            </a:fld>
            <a:endParaRPr lang="en-GB" altLang="en-US" sz="1200" dirty="0">
              <a:solidFill>
                <a:srgbClr val="000000"/>
              </a:solidFill>
            </a:endParaRPr>
          </a:p>
        </p:txBody>
      </p:sp>
      <p:sp>
        <p:nvSpPr>
          <p:cNvPr id="1628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62821"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If for some reason you really want to format large USB flash drives with NTFS, Windows will gladly allow you to do so, as shown in Figure 10.24.</a:t>
            </a:r>
          </a:p>
        </p:txBody>
      </p:sp>
    </p:spTree>
    <p:extLst>
      <p:ext uri="{BB962C8B-B14F-4D97-AF65-F5344CB8AC3E}">
        <p14:creationId xmlns:p14="http://schemas.microsoft.com/office/powerpoint/2010/main" val="1989993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6691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C7D8171-A411-4C05-A5D8-A5477ABA3C69}" type="slidenum">
              <a:rPr lang="en-GB" altLang="en-US">
                <a:solidFill>
                  <a:srgbClr val="000000"/>
                </a:solidFill>
              </a:rPr>
              <a:pPr eaLnBrk="1" hangingPunct="1"/>
              <a:t>78</a:t>
            </a:fld>
            <a:endParaRPr lang="en-GB" altLang="en-US" dirty="0">
              <a:solidFill>
                <a:srgbClr val="000000"/>
              </a:solidFill>
            </a:endParaRPr>
          </a:p>
        </p:txBody>
      </p:sp>
    </p:spTree>
    <p:extLst>
      <p:ext uri="{BB962C8B-B14F-4D97-AF65-F5344CB8AC3E}">
        <p14:creationId xmlns:p14="http://schemas.microsoft.com/office/powerpoint/2010/main" val="1358385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6794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5454F091-B5CF-436B-A7E5-28103BD7E166}" type="slidenum">
              <a:rPr lang="en-GB" altLang="en-US">
                <a:solidFill>
                  <a:srgbClr val="000000"/>
                </a:solidFill>
              </a:rPr>
              <a:pPr eaLnBrk="1" hangingPunct="1"/>
              <a:t>82</a:t>
            </a:fld>
            <a:endParaRPr lang="en-GB" altLang="en-US" dirty="0">
              <a:solidFill>
                <a:srgbClr val="000000"/>
              </a:solidFill>
            </a:endParaRPr>
          </a:p>
        </p:txBody>
      </p:sp>
    </p:spTree>
    <p:extLst>
      <p:ext uri="{BB962C8B-B14F-4D97-AF65-F5344CB8AC3E}">
        <p14:creationId xmlns:p14="http://schemas.microsoft.com/office/powerpoint/2010/main" val="32312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5D9F8F92-0CFA-4B83-B0B8-15E4E59F46E2}" type="slidenum">
              <a:rPr lang="en-GB" altLang="en-US">
                <a:solidFill>
                  <a:srgbClr val="000000"/>
                </a:solidFill>
              </a:rPr>
              <a:pPr eaLnBrk="1" hangingPunct="1"/>
              <a:t>92</a:t>
            </a:fld>
            <a:endParaRPr lang="en-GB" altLang="en-US" dirty="0">
              <a:solidFill>
                <a:srgbClr val="000000"/>
              </a:solidFill>
            </a:endParaRPr>
          </a:p>
        </p:txBody>
      </p:sp>
      <p:sp>
        <p:nvSpPr>
          <p:cNvPr id="17203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CB4EC3DD-713B-496A-ABCE-1C3FDE5213DF}" type="slidenum">
              <a:rPr lang="en-GB" altLang="en-US" sz="1200">
                <a:solidFill>
                  <a:srgbClr val="000000"/>
                </a:solidFill>
              </a:rPr>
              <a:pPr algn="r" eaLnBrk="1" hangingPunct="1">
                <a:lnSpc>
                  <a:spcPct val="100000"/>
                </a:lnSpc>
              </a:pPr>
              <a:t>92</a:t>
            </a:fld>
            <a:endParaRPr lang="en-GB" altLang="en-US" sz="1200" dirty="0">
              <a:solidFill>
                <a:srgbClr val="000000"/>
              </a:solidFill>
            </a:endParaRPr>
          </a:p>
        </p:txBody>
      </p:sp>
      <p:sp>
        <p:nvSpPr>
          <p:cNvPr id="1720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7203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1457093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b="1" dirty="0">
                <a:latin typeface="Arial" panose="020B0604020202020204" pitchFamily="34" charset="0"/>
                <a:ea typeface="MS Gothic" pitchFamily="49" charset="-128"/>
              </a:rPr>
              <a:t>Hard Drive Warranties</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Most hard drives have three-year warranties. Before you throw away a dead drive, check the hard-drive maker</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s Web site or call them to see if the drive is still under warranty. Ask for a Return Material Authorization (RMA). You</a:t>
            </a:r>
            <a:r>
              <a:rPr lang="en-US" altLang="ja-JP" dirty="0">
                <a:latin typeface="Arial" panose="020B0604020202020204" pitchFamily="34" charset="0"/>
                <a:ea typeface="MS Gothic" pitchFamily="49" charset="-128"/>
              </a:rPr>
              <a:t>’l</a:t>
            </a:r>
            <a:r>
              <a:rPr lang="en-GB" altLang="ja-JP" dirty="0">
                <a:latin typeface="Arial" panose="020B0604020202020204" pitchFamily="34" charset="0"/>
                <a:ea typeface="MS Gothic" pitchFamily="49" charset="-128"/>
              </a:rPr>
              <a:t>l be amazed at how often you get a newer, usually larger, hard drive for free! It never hurts to check!</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altLang="en-US" dirty="0">
              <a:latin typeface="Arial" panose="020B0604020202020204" pitchFamily="34" charset="0"/>
              <a:ea typeface="MS Gothic" pitchFamily="49" charset="-128"/>
            </a:endParaRPr>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104</a:t>
            </a:fld>
            <a:endParaRPr lang="en-GB" dirty="0"/>
          </a:p>
        </p:txBody>
      </p:sp>
    </p:spTree>
    <p:extLst>
      <p:ext uri="{BB962C8B-B14F-4D97-AF65-F5344CB8AC3E}">
        <p14:creationId xmlns:p14="http://schemas.microsoft.com/office/powerpoint/2010/main" val="3199230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b="1" dirty="0">
                <a:latin typeface="Arial" panose="020B0604020202020204" pitchFamily="34" charset="0"/>
                <a:ea typeface="MS Gothic" pitchFamily="49" charset="-128"/>
              </a:rPr>
              <a:t>Data Rescue</a:t>
            </a:r>
            <a:r>
              <a:rPr lang="en-GB" altLang="en-US" b="1" baseline="0" dirty="0">
                <a:latin typeface="Arial" panose="020B0604020202020204" pitchFamily="34" charset="0"/>
                <a:ea typeface="MS Gothic" pitchFamily="49" charset="-128"/>
              </a:rPr>
              <a:t> Specialists</a:t>
            </a:r>
            <a:endParaRPr lang="en-GB" altLang="en-US" b="1" dirty="0">
              <a:latin typeface="Arial" panose="020B0604020202020204" pitchFamily="34" charset="0"/>
              <a:ea typeface="MS Gothic" pitchFamily="49" charset="-128"/>
            </a:endParaRP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If you ever lose a hard drive that contains absolutely critical information, you can turn to a company that specializes in hard drive data recovery. The job will be expensive—prices usually start around US$1000—but when you must recover the data, such companies are your only hope. Do a web search for </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data recovery</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 or check the Yellow Pages for companies in this line of business. </a:t>
            </a:r>
            <a:endParaRPr lang="en-GB" altLang="en-US" dirty="0">
              <a:latin typeface="Arial" panose="020B0604020202020204" pitchFamily="34" charset="0"/>
              <a:ea typeface="MS Gothic" pitchFamily="49" charset="-128"/>
            </a:endParaRP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105</a:t>
            </a:fld>
            <a:endParaRPr lang="en-GB" dirty="0"/>
          </a:p>
        </p:txBody>
      </p:sp>
    </p:spTree>
    <p:extLst>
      <p:ext uri="{BB962C8B-B14F-4D97-AF65-F5344CB8AC3E}">
        <p14:creationId xmlns:p14="http://schemas.microsoft.com/office/powerpoint/2010/main" val="3259744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125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1249C2E7-1015-40F5-BD65-FE124A5AC747}" type="slidenum">
              <a:rPr lang="en-GB" altLang="en-US">
                <a:solidFill>
                  <a:srgbClr val="000000"/>
                </a:solidFill>
              </a:rPr>
              <a:pPr eaLnBrk="1" hangingPunct="1"/>
              <a:t>107</a:t>
            </a:fld>
            <a:endParaRPr lang="en-GB" altLang="en-US" dirty="0">
              <a:solidFill>
                <a:srgbClr val="000000"/>
              </a:solidFill>
            </a:endParaRPr>
          </a:p>
        </p:txBody>
      </p:sp>
      <p:sp>
        <p:nvSpPr>
          <p:cNvPr id="18125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6F8A1E9F-FBCC-423F-9E1D-733EB8D5D874}" type="slidenum">
              <a:rPr lang="en-GB" altLang="en-US" sz="1200">
                <a:solidFill>
                  <a:srgbClr val="000000"/>
                </a:solidFill>
              </a:rPr>
              <a:pPr algn="r" eaLnBrk="1" hangingPunct="1">
                <a:lnSpc>
                  <a:spcPct val="100000"/>
                </a:lnSpc>
              </a:pPr>
              <a:t>107</a:t>
            </a:fld>
            <a:endParaRPr lang="en-GB" altLang="en-US" sz="1200" dirty="0">
              <a:solidFill>
                <a:srgbClr val="000000"/>
              </a:solidFill>
            </a:endParaRPr>
          </a:p>
        </p:txBody>
      </p:sp>
      <p:sp>
        <p:nvSpPr>
          <p:cNvPr id="1812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81253" name="Text Box 3"/>
          <p:cNvSpPr>
            <a:spLocks noGrp="1" noChangeArrowheads="1"/>
          </p:cNvSpPr>
          <p:nvPr>
            <p:ph type="body"/>
          </p:nvPr>
        </p:nvSpPr>
        <p:spPr>
          <a:xfrm>
            <a:off x="685800" y="4343400"/>
            <a:ext cx="5486400" cy="1849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3634075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125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1249C2E7-1015-40F5-BD65-FE124A5AC747}" type="slidenum">
              <a:rPr lang="en-GB" altLang="en-US">
                <a:solidFill>
                  <a:srgbClr val="000000"/>
                </a:solidFill>
              </a:rPr>
              <a:pPr eaLnBrk="1" hangingPunct="1"/>
              <a:t>108</a:t>
            </a:fld>
            <a:endParaRPr lang="en-GB" altLang="en-US" dirty="0">
              <a:solidFill>
                <a:srgbClr val="000000"/>
              </a:solidFill>
            </a:endParaRPr>
          </a:p>
        </p:txBody>
      </p:sp>
      <p:sp>
        <p:nvSpPr>
          <p:cNvPr id="18125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6F8A1E9F-FBCC-423F-9E1D-733EB8D5D874}" type="slidenum">
              <a:rPr lang="en-GB" altLang="en-US" sz="1200">
                <a:solidFill>
                  <a:srgbClr val="000000"/>
                </a:solidFill>
              </a:rPr>
              <a:pPr algn="r" eaLnBrk="1" hangingPunct="1">
                <a:lnSpc>
                  <a:spcPct val="100000"/>
                </a:lnSpc>
              </a:pPr>
              <a:t>108</a:t>
            </a:fld>
            <a:endParaRPr lang="en-GB" altLang="en-US" sz="1200" dirty="0">
              <a:solidFill>
                <a:srgbClr val="000000"/>
              </a:solidFill>
            </a:endParaRPr>
          </a:p>
        </p:txBody>
      </p:sp>
      <p:sp>
        <p:nvSpPr>
          <p:cNvPr id="1812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81253" name="Text Box 3"/>
          <p:cNvSpPr>
            <a:spLocks noGrp="1" noChangeArrowheads="1"/>
          </p:cNvSpPr>
          <p:nvPr>
            <p:ph type="body"/>
          </p:nvPr>
        </p:nvSpPr>
        <p:spPr>
          <a:xfrm>
            <a:off x="685800" y="4343400"/>
            <a:ext cx="5486400" cy="1849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b="1" dirty="0">
                <a:latin typeface="Arial" panose="020B0604020202020204" pitchFamily="34" charset="0"/>
                <a:ea typeface="MS Gothic" pitchFamily="49" charset="-128"/>
              </a:rPr>
              <a:t>Exercise</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HDD Diagnosis</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While the students are out of the classroom on a break, surreptitiously change the ribbon cable orientations on some drives, reset the jumpers, partially unplug ribbon cables from the motherboards, or change the CMOS values for the drives on others. Allow the students to track down the problems. Having the students work on systems other than those into which they installed the drives will orient them to working on unfamiliar systems—something we all must do.</a:t>
            </a:r>
          </a:p>
        </p:txBody>
      </p:sp>
    </p:spTree>
    <p:extLst>
      <p:ext uri="{BB962C8B-B14F-4D97-AF65-F5344CB8AC3E}">
        <p14:creationId xmlns:p14="http://schemas.microsoft.com/office/powerpoint/2010/main" val="3634075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227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D7753A3-FDDD-4102-9425-CCB7CE80C6D7}" type="slidenum">
              <a:rPr lang="en-GB" altLang="en-US">
                <a:solidFill>
                  <a:srgbClr val="000000"/>
                </a:solidFill>
              </a:rPr>
              <a:pPr eaLnBrk="1" hangingPunct="1"/>
              <a:t>113</a:t>
            </a:fld>
            <a:endParaRPr lang="en-GB" altLang="en-US" dirty="0">
              <a:solidFill>
                <a:srgbClr val="000000"/>
              </a:solidFill>
            </a:endParaRPr>
          </a:p>
        </p:txBody>
      </p:sp>
      <p:sp>
        <p:nvSpPr>
          <p:cNvPr id="18227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2A302D76-78C6-4729-BB2C-6C56DB09157A}" type="slidenum">
              <a:rPr lang="en-GB" altLang="en-US" sz="1200">
                <a:solidFill>
                  <a:srgbClr val="000000"/>
                </a:solidFill>
              </a:rPr>
              <a:pPr algn="r" eaLnBrk="1" hangingPunct="1">
                <a:lnSpc>
                  <a:spcPct val="100000"/>
                </a:lnSpc>
              </a:pPr>
              <a:t>113</a:t>
            </a:fld>
            <a:endParaRPr lang="en-GB" altLang="en-US" sz="1200" dirty="0">
              <a:solidFill>
                <a:srgbClr val="000000"/>
              </a:solidFill>
            </a:endParaRPr>
          </a:p>
        </p:txBody>
      </p:sp>
      <p:sp>
        <p:nvSpPr>
          <p:cNvPr id="18227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8227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508243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Techs often refer to MBR-partitioned drives as “MBR drives.” The same holds true for GPT-partitioned drives, which many techs refer to as “GPT drives.”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a:t>
            </a:fld>
            <a:endParaRPr lang="en-GB" dirty="0"/>
          </a:p>
        </p:txBody>
      </p:sp>
    </p:spTree>
    <p:extLst>
      <p:ext uri="{BB962C8B-B14F-4D97-AF65-F5344CB8AC3E}">
        <p14:creationId xmlns:p14="http://schemas.microsoft.com/office/powerpoint/2010/main" val="2913788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Extended partitions do not receive drive letters, but the logical drives within an extended partition do.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11</a:t>
            </a:fld>
            <a:endParaRPr lang="en-GB" dirty="0"/>
          </a:p>
        </p:txBody>
      </p:sp>
    </p:spTree>
    <p:extLst>
      <p:ext uri="{BB962C8B-B14F-4D97-AF65-F5344CB8AC3E}">
        <p14:creationId xmlns:p14="http://schemas.microsoft.com/office/powerpoint/2010/main" val="1861477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Only the lower-end editions of Windows Vista and Windows 7 don’t support dynamic disks. Almost every version and edition you’ll run into these days supports dynamic disks.</a:t>
            </a:r>
            <a:endParaRPr lang="en-US" altLang="en-US" dirty="0"/>
          </a:p>
        </p:txBody>
      </p:sp>
      <p:sp>
        <p:nvSpPr>
          <p:cNvPr id="13414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072032A-D292-46F3-B6BD-D000B310DA79}" type="slidenum">
              <a:rPr lang="en-GB" altLang="en-US">
                <a:solidFill>
                  <a:srgbClr val="000000"/>
                </a:solidFill>
              </a:rPr>
              <a:pPr eaLnBrk="1" hangingPunct="1"/>
              <a:t>17</a:t>
            </a:fld>
            <a:endParaRPr lang="en-GB" altLang="en-US" dirty="0">
              <a:solidFill>
                <a:srgbClr val="000000"/>
              </a:solidFill>
            </a:endParaRPr>
          </a:p>
        </p:txBody>
      </p:sp>
    </p:spTree>
    <p:extLst>
      <p:ext uri="{BB962C8B-B14F-4D97-AF65-F5344CB8AC3E}">
        <p14:creationId xmlns:p14="http://schemas.microsoft.com/office/powerpoint/2010/main" val="158189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1 zettabyte = 1 million terabytes</a:t>
            </a:r>
          </a:p>
          <a:p>
            <a:endParaRPr lang="en-US" altLang="en-US" dirty="0"/>
          </a:p>
        </p:txBody>
      </p:sp>
      <p:sp>
        <p:nvSpPr>
          <p:cNvPr id="13517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910A8D9C-4AE3-4EC2-B973-9BB7E1E29593}" type="slidenum">
              <a:rPr lang="en-GB" altLang="en-US">
                <a:solidFill>
                  <a:srgbClr val="000000"/>
                </a:solidFill>
              </a:rPr>
              <a:pPr eaLnBrk="1" hangingPunct="1"/>
              <a:t>18</a:t>
            </a:fld>
            <a:endParaRPr lang="en-GB" altLang="en-US" dirty="0">
              <a:solidFill>
                <a:srgbClr val="000000"/>
              </a:solidFill>
            </a:endParaRPr>
          </a:p>
        </p:txBody>
      </p:sp>
    </p:spTree>
    <p:extLst>
      <p:ext uri="{BB962C8B-B14F-4D97-AF65-F5344CB8AC3E}">
        <p14:creationId xmlns:p14="http://schemas.microsoft.com/office/powerpoint/2010/main" val="1502634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3619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8798E5B6-6CB2-4417-8B37-AAF2437E115D}" type="slidenum">
              <a:rPr lang="en-GB" altLang="en-US">
                <a:solidFill>
                  <a:srgbClr val="000000"/>
                </a:solidFill>
              </a:rPr>
              <a:pPr eaLnBrk="1" hangingPunct="1"/>
              <a:t>19</a:t>
            </a:fld>
            <a:endParaRPr lang="en-GB" altLang="en-US" dirty="0">
              <a:solidFill>
                <a:srgbClr val="000000"/>
              </a:solidFill>
            </a:endParaRPr>
          </a:p>
        </p:txBody>
      </p:sp>
    </p:spTree>
    <p:extLst>
      <p:ext uri="{BB962C8B-B14F-4D97-AF65-F5344CB8AC3E}">
        <p14:creationId xmlns:p14="http://schemas.microsoft.com/office/powerpoint/2010/main" val="4291752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Hexadecimal characters cover the decimal numbers 0-15; and number 0-9, A-F; each character reflects the state of four binary characters. You add them up to make the number. So, 0000 in binary shows zero numbers and the hex number is 0. When you go up numerically in binary to 0001, this represents the number 1 in decimal and also in hex. The key to hex is when you reach the number 10. In binary, this looks like this: 1010. But because hex sticks with a single digit, it’s represented as A. B translates as 11 in decimal or 1011 in binary, and so on.</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30</a:t>
            </a:fld>
            <a:endParaRPr lang="en-GB" dirty="0"/>
          </a:p>
        </p:txBody>
      </p:sp>
    </p:spTree>
    <p:extLst>
      <p:ext uri="{BB962C8B-B14F-4D97-AF65-F5344CB8AC3E}">
        <p14:creationId xmlns:p14="http://schemas.microsoft.com/office/powerpoint/2010/main" val="2648315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589A74E-3AFF-4FBC-8AA7-0BA662C5F35B}" type="slidenum">
              <a:rPr lang="en-GB" altLang="en-US">
                <a:solidFill>
                  <a:srgbClr val="000000"/>
                </a:solidFill>
              </a:rPr>
              <a:pPr eaLnBrk="1" hangingPunct="1"/>
              <a:t>33</a:t>
            </a:fld>
            <a:endParaRPr lang="en-GB" altLang="en-US" dirty="0">
              <a:solidFill>
                <a:srgbClr val="000000"/>
              </a:solidFill>
            </a:endParaRPr>
          </a:p>
        </p:txBody>
      </p:sp>
      <p:sp>
        <p:nvSpPr>
          <p:cNvPr id="14131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11E4A234-0FEB-479F-9DD1-3DD35C061DD6}" type="slidenum">
              <a:rPr lang="en-GB" altLang="en-US" sz="1200">
                <a:solidFill>
                  <a:srgbClr val="000000"/>
                </a:solidFill>
              </a:rPr>
              <a:pPr algn="r" eaLnBrk="1" hangingPunct="1">
                <a:lnSpc>
                  <a:spcPct val="100000"/>
                </a:lnSpc>
              </a:pPr>
              <a:t>33</a:t>
            </a:fld>
            <a:endParaRPr lang="en-GB" altLang="en-US" sz="1200" dirty="0">
              <a:solidFill>
                <a:srgbClr val="000000"/>
              </a:solidFill>
            </a:endParaRPr>
          </a:p>
        </p:txBody>
      </p:sp>
      <p:sp>
        <p:nvSpPr>
          <p:cNvPr id="1413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14131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40873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Implementing Hard Drives</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10</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89790" y="3200400"/>
            <a:ext cx="4364421"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2291" name="TextBox 4"/>
          <p:cNvSpPr txBox="1">
            <a:spLocks noChangeArrowheads="1"/>
          </p:cNvSpPr>
          <p:nvPr/>
        </p:nvSpPr>
        <p:spPr bwMode="auto">
          <a:xfrm>
            <a:off x="1877730" y="5913832"/>
            <a:ext cx="554094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10.3  The active partition containing Windows</a:t>
            </a:r>
          </a:p>
        </p:txBody>
      </p:sp>
      <p:pic>
        <p:nvPicPr>
          <p:cNvPr id="12292" name="Picture 3" descr="F12-03.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24200" y="1340604"/>
            <a:ext cx="3048000"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88915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Installation</a:t>
            </a:r>
          </a:p>
        </p:txBody>
      </p:sp>
      <p:sp>
        <p:nvSpPr>
          <p:cNvPr id="3" name="Content Placeholder 2"/>
          <p:cNvSpPr>
            <a:spLocks noGrp="1"/>
          </p:cNvSpPr>
          <p:nvPr>
            <p:ph idx="1"/>
          </p:nvPr>
        </p:nvSpPr>
        <p:spPr/>
        <p:txBody>
          <a:bodyPr/>
          <a:lstStyle/>
          <a:p>
            <a:r>
              <a:rPr lang="en-GB" dirty="0"/>
              <a:t>Connectivity</a:t>
            </a:r>
          </a:p>
          <a:p>
            <a:pPr lvl="1"/>
            <a:r>
              <a:rPr lang="en-GB" dirty="0"/>
              <a:t>Covered earlier</a:t>
            </a:r>
            <a:endParaRPr lang="en-US" dirty="0"/>
          </a:p>
          <a:p>
            <a:r>
              <a:rPr lang="en-US" dirty="0"/>
              <a:t>CMOS</a:t>
            </a:r>
          </a:p>
          <a:p>
            <a:pPr lvl="1"/>
            <a:r>
              <a:rPr lang="en-US" dirty="0"/>
              <a:t>Covered earlier</a:t>
            </a:r>
          </a:p>
          <a:p>
            <a:r>
              <a:rPr lang="en-US" dirty="0"/>
              <a:t>Partitions</a:t>
            </a:r>
          </a:p>
          <a:p>
            <a:pPr lvl="1"/>
            <a:r>
              <a:rPr lang="en-US" dirty="0"/>
              <a:t>Errors fall into two groups:</a:t>
            </a:r>
          </a:p>
          <a:p>
            <a:pPr lvl="2"/>
            <a:r>
              <a:rPr lang="en-US" dirty="0"/>
              <a:t>Failing to partition at all</a:t>
            </a:r>
          </a:p>
          <a:p>
            <a:pPr lvl="2"/>
            <a:r>
              <a:rPr lang="en-US" dirty="0"/>
              <a:t>Creating the wrong size or type of partition</a:t>
            </a:r>
          </a:p>
          <a:p>
            <a:pPr lvl="1"/>
            <a:r>
              <a:rPr lang="en-US" dirty="0"/>
              <a:t>Solution: open Disk Management and do partitioning correctly</a:t>
            </a:r>
          </a:p>
        </p:txBody>
      </p:sp>
    </p:spTree>
    <p:extLst>
      <p:ext uri="{BB962C8B-B14F-4D97-AF65-F5344CB8AC3E}">
        <p14:creationId xmlns:p14="http://schemas.microsoft.com/office/powerpoint/2010/main" val="267169947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Installation (</a:t>
            </a:r>
            <a:r>
              <a:rPr lang="en-US" i="1" dirty="0"/>
              <a:t>continued</a:t>
            </a:r>
            <a:r>
              <a:rPr lang="en-US" dirty="0"/>
              <a:t>)</a:t>
            </a:r>
          </a:p>
        </p:txBody>
      </p:sp>
      <p:sp>
        <p:nvSpPr>
          <p:cNvPr id="3" name="Content Placeholder 2"/>
          <p:cNvSpPr>
            <a:spLocks noGrp="1"/>
          </p:cNvSpPr>
          <p:nvPr>
            <p:ph idx="1"/>
          </p:nvPr>
        </p:nvSpPr>
        <p:spPr/>
        <p:txBody>
          <a:bodyPr/>
          <a:lstStyle/>
          <a:p>
            <a:r>
              <a:rPr lang="en-US" dirty="0"/>
              <a:t>Failing to format a drive makes it unable to hold data.</a:t>
            </a:r>
          </a:p>
          <a:p>
            <a:pPr lvl="1"/>
            <a:r>
              <a:rPr lang="en-US" dirty="0"/>
              <a:t>Accessing the drive in Windows results in error messages, such as drive “is not accessible” or “invalid media.”</a:t>
            </a:r>
          </a:p>
          <a:p>
            <a:pPr lvl="1"/>
            <a:r>
              <a:rPr lang="en-US" altLang="ja-JP" dirty="0"/>
              <a:t>“</a:t>
            </a:r>
            <a:r>
              <a:rPr lang="en-GB" altLang="ja-JP" dirty="0"/>
              <a:t>Trying to recover lost allocation unit</a:t>
            </a:r>
            <a:r>
              <a:rPr lang="en-US" altLang="ja-JP" dirty="0"/>
              <a:t>”</a:t>
            </a:r>
            <a:r>
              <a:rPr lang="en-GB" altLang="ja-JP" dirty="0"/>
              <a:t> indicates </a:t>
            </a:r>
            <a:br>
              <a:rPr lang="en-GB" altLang="ja-JP" dirty="0"/>
            </a:br>
            <a:r>
              <a:rPr lang="en-GB" altLang="ja-JP" dirty="0"/>
              <a:t>the drive is dying.</a:t>
            </a:r>
          </a:p>
          <a:p>
            <a:r>
              <a:rPr lang="en-GB" altLang="en-US" dirty="0"/>
              <a:t>Go through “mental reinstallation” to identify errors that may have occurred during installation.</a:t>
            </a:r>
            <a:endParaRPr lang="en-US" dirty="0"/>
          </a:p>
        </p:txBody>
      </p:sp>
    </p:spTree>
    <p:extLst>
      <p:ext uri="{BB962C8B-B14F-4D97-AF65-F5344CB8AC3E}">
        <p14:creationId xmlns:p14="http://schemas.microsoft.com/office/powerpoint/2010/main" val="77300237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Installation (</a:t>
            </a:r>
            <a:r>
              <a:rPr lang="en-US" i="1" dirty="0"/>
              <a:t>continued</a:t>
            </a:r>
            <a:r>
              <a:rPr lang="en-US" dirty="0"/>
              <a:t>)</a:t>
            </a:r>
          </a:p>
        </p:txBody>
      </p:sp>
      <p:sp>
        <p:nvSpPr>
          <p:cNvPr id="4" name="TextBox 7"/>
          <p:cNvSpPr txBox="1">
            <a:spLocks noChangeArrowheads="1"/>
          </p:cNvSpPr>
          <p:nvPr/>
        </p:nvSpPr>
        <p:spPr bwMode="auto">
          <a:xfrm>
            <a:off x="1322387" y="4831632"/>
            <a:ext cx="64992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10.58  The “Trying to recover lost allocation unit” error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04881" y="2261515"/>
            <a:ext cx="4534238" cy="2417717"/>
          </a:xfrm>
          <a:prstGeom prst="rect">
            <a:avLst/>
          </a:prstGeom>
        </p:spPr>
      </p:pic>
    </p:spTree>
    <p:extLst>
      <p:ext uri="{BB962C8B-B14F-4D97-AF65-F5344CB8AC3E}">
        <p14:creationId xmlns:p14="http://schemas.microsoft.com/office/powerpoint/2010/main" val="369780869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Corruption</a:t>
            </a:r>
          </a:p>
        </p:txBody>
      </p:sp>
      <p:sp>
        <p:nvSpPr>
          <p:cNvPr id="3" name="Content Placeholder 2"/>
          <p:cNvSpPr>
            <a:spLocks noGrp="1"/>
          </p:cNvSpPr>
          <p:nvPr>
            <p:ph idx="1"/>
          </p:nvPr>
        </p:nvSpPr>
        <p:spPr/>
        <p:txBody>
          <a:bodyPr/>
          <a:lstStyle/>
          <a:p>
            <a:r>
              <a:rPr lang="en-GB" dirty="0"/>
              <a:t>Data corruption may be due to power surges, accidental shutdowns, viruses, and more.</a:t>
            </a:r>
          </a:p>
          <a:p>
            <a:r>
              <a:rPr lang="en-GB" dirty="0"/>
              <a:t>Typical Windows error messages include:</a:t>
            </a:r>
          </a:p>
          <a:p>
            <a:pPr lvl="1"/>
            <a:r>
              <a:rPr lang="en-GB" dirty="0"/>
              <a:t>“The following file is missing or corrupt”</a:t>
            </a:r>
          </a:p>
          <a:p>
            <a:pPr lvl="1"/>
            <a:r>
              <a:rPr lang="en-GB" dirty="0"/>
              <a:t>“The download location information is damaged”</a:t>
            </a:r>
          </a:p>
          <a:p>
            <a:pPr lvl="1"/>
            <a:r>
              <a:rPr lang="en-GB" dirty="0"/>
              <a:t>“Unable to load file”</a:t>
            </a:r>
          </a:p>
          <a:p>
            <a:pPr lvl="1"/>
            <a:r>
              <a:rPr lang="en-GB" dirty="0"/>
              <a:t>“…is not a valid Win32 application”</a:t>
            </a:r>
          </a:p>
          <a:p>
            <a:pPr lvl="1"/>
            <a:r>
              <a:rPr lang="en-GB" dirty="0"/>
              <a:t>“Bootmgr is missing...”</a:t>
            </a:r>
          </a:p>
          <a:p>
            <a:pPr lvl="1"/>
            <a:r>
              <a:rPr lang="en-GB" dirty="0"/>
              <a:t>“Your PC ran into a problem… caused it to restart”</a:t>
            </a:r>
          </a:p>
          <a:p>
            <a:pPr lvl="1"/>
            <a:r>
              <a:rPr lang="en-GB" dirty="0"/>
              <a:t>“This app can’t run on your PC”</a:t>
            </a:r>
          </a:p>
        </p:txBody>
      </p:sp>
    </p:spTree>
    <p:extLst>
      <p:ext uri="{BB962C8B-B14F-4D97-AF65-F5344CB8AC3E}">
        <p14:creationId xmlns:p14="http://schemas.microsoft.com/office/powerpoint/2010/main" val="14840398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Corruption (</a:t>
            </a:r>
            <a:r>
              <a:rPr lang="en-US" i="1" dirty="0"/>
              <a:t>continued</a:t>
            </a:r>
            <a:r>
              <a:rPr lang="en-US" dirty="0"/>
              <a:t>)</a:t>
            </a:r>
          </a:p>
        </p:txBody>
      </p:sp>
      <p:sp>
        <p:nvSpPr>
          <p:cNvPr id="3" name="Content Placeholder 2"/>
          <p:cNvSpPr>
            <a:spLocks noGrp="1"/>
          </p:cNvSpPr>
          <p:nvPr>
            <p:ph idx="1"/>
          </p:nvPr>
        </p:nvSpPr>
        <p:spPr/>
        <p:txBody>
          <a:bodyPr/>
          <a:lstStyle/>
          <a:p>
            <a:r>
              <a:rPr lang="en-GB" dirty="0"/>
              <a:t>Typical core boot errors include:</a:t>
            </a:r>
          </a:p>
          <a:p>
            <a:pPr lvl="1"/>
            <a:r>
              <a:rPr lang="en-GB" dirty="0"/>
              <a:t>“Cannot find COMMAND.COM”</a:t>
            </a:r>
          </a:p>
          <a:p>
            <a:pPr lvl="1"/>
            <a:r>
              <a:rPr lang="en-GB" dirty="0"/>
              <a:t>“Error loading operating system”</a:t>
            </a:r>
          </a:p>
          <a:p>
            <a:pPr lvl="1"/>
            <a:r>
              <a:rPr lang="en-GB" dirty="0"/>
              <a:t>“NTLDR is missing or corrupt”</a:t>
            </a:r>
          </a:p>
          <a:p>
            <a:pPr lvl="1"/>
            <a:r>
              <a:rPr lang="en-GB" dirty="0"/>
              <a:t>“An error occurred while attempting to read the boot configuration data”</a:t>
            </a:r>
          </a:p>
          <a:p>
            <a:r>
              <a:rPr lang="en-GB" dirty="0"/>
              <a:t>Try running error checking utility.</a:t>
            </a:r>
            <a:endParaRPr lang="en-US" dirty="0"/>
          </a:p>
        </p:txBody>
      </p:sp>
    </p:spTree>
    <p:extLst>
      <p:ext uri="{BB962C8B-B14F-4D97-AF65-F5344CB8AC3E}">
        <p14:creationId xmlns:p14="http://schemas.microsoft.com/office/powerpoint/2010/main" val="300130008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Corruption (</a:t>
            </a:r>
            <a:r>
              <a:rPr lang="en-US" i="1" dirty="0"/>
              <a:t>continued</a:t>
            </a:r>
            <a:r>
              <a:rPr lang="en-US" dirty="0"/>
              <a:t>)</a:t>
            </a:r>
          </a:p>
        </p:txBody>
      </p:sp>
      <p:sp>
        <p:nvSpPr>
          <p:cNvPr id="3" name="Content Placeholder 2"/>
          <p:cNvSpPr>
            <a:spLocks noGrp="1"/>
          </p:cNvSpPr>
          <p:nvPr>
            <p:ph idx="1"/>
          </p:nvPr>
        </p:nvSpPr>
        <p:spPr/>
        <p:txBody>
          <a:bodyPr/>
          <a:lstStyle/>
          <a:p>
            <a:r>
              <a:rPr lang="en-GB" altLang="en-US" dirty="0"/>
              <a:t>A drive may have bad sectors.</a:t>
            </a:r>
          </a:p>
          <a:p>
            <a:pPr lvl="1"/>
            <a:r>
              <a:rPr lang="en-GB" altLang="en-US" dirty="0"/>
              <a:t>The built-in </a:t>
            </a:r>
            <a:r>
              <a:rPr lang="en-GB" altLang="en-US" dirty="0">
                <a:solidFill>
                  <a:srgbClr val="C00000"/>
                </a:solidFill>
              </a:rPr>
              <a:t>error correction code (ECC) </a:t>
            </a:r>
            <a:r>
              <a:rPr lang="en-GB" altLang="en-US" dirty="0"/>
              <a:t>checks the drive for bad sectors.</a:t>
            </a:r>
          </a:p>
          <a:p>
            <a:pPr lvl="1"/>
            <a:r>
              <a:rPr lang="en-GB" altLang="en-US" dirty="0"/>
              <a:t>Disk checkers can fix problems pertaining to corrupted data.</a:t>
            </a:r>
          </a:p>
          <a:p>
            <a:r>
              <a:rPr lang="en-US" altLang="en-US" dirty="0"/>
              <a:t>Windows will give you error messages with read/write failures.</a:t>
            </a:r>
          </a:p>
          <a:p>
            <a:pPr lvl="1"/>
            <a:r>
              <a:rPr lang="en-US" altLang="en-US" dirty="0"/>
              <a:t>Good hard drives don’t fail to read or write, only dying ones.</a:t>
            </a:r>
            <a:endParaRPr lang="en-US" dirty="0"/>
          </a:p>
        </p:txBody>
      </p:sp>
    </p:spTree>
    <p:extLst>
      <p:ext uri="{BB962C8B-B14F-4D97-AF65-F5344CB8AC3E}">
        <p14:creationId xmlns:p14="http://schemas.microsoft.com/office/powerpoint/2010/main" val="308139583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Data Corruption </a:t>
            </a:r>
            <a:r>
              <a:rPr lang="en-US" dirty="0"/>
              <a:t>(</a:t>
            </a:r>
            <a:r>
              <a:rPr lang="en-US" i="1" dirty="0"/>
              <a:t>continued</a:t>
            </a:r>
            <a:r>
              <a:rPr lang="en-US" dirty="0"/>
              <a:t>)</a:t>
            </a:r>
          </a:p>
        </p:txBody>
      </p:sp>
      <p:pic>
        <p:nvPicPr>
          <p:cNvPr id="119812"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676400" y="1783632"/>
            <a:ext cx="6261100" cy="3478213"/>
          </a:xfrm>
        </p:spPr>
      </p:pic>
      <p:sp>
        <p:nvSpPr>
          <p:cNvPr id="119811" name="TextBox 7"/>
          <p:cNvSpPr txBox="1">
            <a:spLocks noChangeArrowheads="1"/>
          </p:cNvSpPr>
          <p:nvPr/>
        </p:nvSpPr>
        <p:spPr bwMode="auto">
          <a:xfrm>
            <a:off x="2971800" y="5441232"/>
            <a:ext cx="3276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10.60  SpinRite at work</a:t>
            </a:r>
          </a:p>
        </p:txBody>
      </p:sp>
    </p:spTree>
    <p:extLst>
      <p:ext uri="{BB962C8B-B14F-4D97-AF65-F5344CB8AC3E}">
        <p14:creationId xmlns:p14="http://schemas.microsoft.com/office/powerpoint/2010/main" val="16708589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Dying Hard Drive</a:t>
            </a:r>
          </a:p>
        </p:txBody>
      </p:sp>
      <p:sp>
        <p:nvSpPr>
          <p:cNvPr id="9" name="Content Placeholder 8"/>
          <p:cNvSpPr>
            <a:spLocks noGrp="1"/>
          </p:cNvSpPr>
          <p:nvPr>
            <p:ph idx="1"/>
          </p:nvPr>
        </p:nvSpPr>
        <p:spPr/>
        <p:txBody>
          <a:bodyPr/>
          <a:lstStyle/>
          <a:p>
            <a:r>
              <a:rPr lang="en-GB" altLang="en-US" dirty="0"/>
              <a:t>Sounds that indicate a drive about to die:</a:t>
            </a:r>
          </a:p>
          <a:p>
            <a:pPr lvl="1"/>
            <a:r>
              <a:rPr lang="en-GB" altLang="en-US" dirty="0"/>
              <a:t>Continuous high-pitched squeal</a:t>
            </a:r>
          </a:p>
          <a:p>
            <a:pPr lvl="1"/>
            <a:r>
              <a:rPr lang="en-GB" altLang="en-US" dirty="0"/>
              <a:t>Series of clicks, a short pause, and then more clicks</a:t>
            </a:r>
          </a:p>
          <a:p>
            <a:pPr lvl="1"/>
            <a:r>
              <a:rPr lang="en-GB" altLang="en-US" dirty="0"/>
              <a:t>Continuous grinding or rumbling</a:t>
            </a:r>
          </a:p>
          <a:p>
            <a:r>
              <a:rPr lang="en-GB" altLang="en-US" dirty="0"/>
              <a:t>Back up data and replace the drive.</a:t>
            </a:r>
          </a:p>
        </p:txBody>
      </p:sp>
    </p:spTree>
    <p:extLst>
      <p:ext uri="{BB962C8B-B14F-4D97-AF65-F5344CB8AC3E}">
        <p14:creationId xmlns:p14="http://schemas.microsoft.com/office/powerpoint/2010/main" val="70958312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Dying Hard Drive (</a:t>
            </a:r>
            <a:r>
              <a:rPr lang="en-US" i="1" dirty="0"/>
              <a:t>continued</a:t>
            </a:r>
            <a:r>
              <a:rPr lang="en-US" dirty="0"/>
              <a:t>)</a:t>
            </a:r>
          </a:p>
        </p:txBody>
      </p:sp>
      <p:sp>
        <p:nvSpPr>
          <p:cNvPr id="9" name="Content Placeholder 8"/>
          <p:cNvSpPr>
            <a:spLocks noGrp="1"/>
          </p:cNvSpPr>
          <p:nvPr>
            <p:ph idx="1"/>
          </p:nvPr>
        </p:nvSpPr>
        <p:spPr/>
        <p:txBody>
          <a:bodyPr/>
          <a:lstStyle/>
          <a:p>
            <a:r>
              <a:rPr lang="en-GB" altLang="en-US" dirty="0"/>
              <a:t>If a drive with the OS dies:</a:t>
            </a:r>
          </a:p>
          <a:p>
            <a:pPr lvl="1"/>
            <a:r>
              <a:rPr lang="en-GB" altLang="en-US" dirty="0"/>
              <a:t>The system locks up.</a:t>
            </a:r>
          </a:p>
          <a:p>
            <a:pPr lvl="1"/>
            <a:r>
              <a:rPr lang="en-US" altLang="ja-JP" dirty="0"/>
              <a:t>“</a:t>
            </a:r>
            <a:r>
              <a:rPr lang="en-GB" altLang="ja-JP" dirty="0"/>
              <a:t>No boot device present</a:t>
            </a:r>
            <a:r>
              <a:rPr lang="en-US" altLang="ja-JP" dirty="0"/>
              <a:t>” message appears on restart.</a:t>
            </a:r>
            <a:endParaRPr lang="en-GB" altLang="en-US" dirty="0"/>
          </a:p>
          <a:p>
            <a:r>
              <a:rPr lang="en-GB" altLang="en-US" dirty="0"/>
              <a:t>If it is a second drives, it will stop showing up in Windows Explorer/File Explorer.</a:t>
            </a:r>
          </a:p>
          <a:p>
            <a:pPr lvl="1"/>
            <a:r>
              <a:rPr lang="en-GB" altLang="en-US" dirty="0"/>
              <a:t>Troubleshooting techniques include:</a:t>
            </a:r>
          </a:p>
          <a:p>
            <a:pPr lvl="2"/>
            <a:r>
              <a:rPr lang="en-GB" altLang="en-US" dirty="0"/>
              <a:t>Checking System Setup program for autodetect</a:t>
            </a:r>
          </a:p>
          <a:p>
            <a:pPr lvl="2"/>
            <a:r>
              <a:rPr lang="en-GB" altLang="en-US" dirty="0"/>
              <a:t>Restarting and listening</a:t>
            </a:r>
          </a:p>
          <a:p>
            <a:pPr lvl="2"/>
            <a:r>
              <a:rPr lang="en-GB" altLang="en-US" dirty="0"/>
              <a:t>Checking jumpers (PATA only) and data cable</a:t>
            </a:r>
          </a:p>
        </p:txBody>
      </p:sp>
    </p:spTree>
    <p:extLst>
      <p:ext uri="{BB962C8B-B14F-4D97-AF65-F5344CB8AC3E}">
        <p14:creationId xmlns:p14="http://schemas.microsoft.com/office/powerpoint/2010/main" val="215970419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altLang="en-US" dirty="0"/>
              <a:t>Troubleshooting RAID</a:t>
            </a:r>
          </a:p>
        </p:txBody>
      </p:sp>
      <p:sp>
        <p:nvSpPr>
          <p:cNvPr id="122883" name="Content Placeholder 2"/>
          <p:cNvSpPr>
            <a:spLocks noGrp="1"/>
          </p:cNvSpPr>
          <p:nvPr>
            <p:ph idx="1"/>
          </p:nvPr>
        </p:nvSpPr>
        <p:spPr/>
        <p:txBody>
          <a:bodyPr/>
          <a:lstStyle/>
          <a:p>
            <a:r>
              <a:rPr lang="en-US" altLang="en-US" dirty="0"/>
              <a:t>Drive problems in a RAID array are almost identical to those seen on an individual drive.</a:t>
            </a:r>
          </a:p>
          <a:p>
            <a:r>
              <a:rPr lang="en-US" dirty="0"/>
              <a:t>There are a couple of errors unique to RAID, however, that need their own separate discussion.</a:t>
            </a:r>
            <a:endParaRPr lang="en-US" altLang="en-US" dirty="0"/>
          </a:p>
        </p:txBody>
      </p:sp>
    </p:spTree>
    <p:extLst>
      <p:ext uri="{BB962C8B-B14F-4D97-AF65-F5344CB8AC3E}">
        <p14:creationId xmlns:p14="http://schemas.microsoft.com/office/powerpoint/2010/main" val="1686875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3315" name="Content Placeholder 2"/>
          <p:cNvSpPr>
            <a:spLocks noGrp="1"/>
          </p:cNvSpPr>
          <p:nvPr>
            <p:ph idx="1"/>
          </p:nvPr>
        </p:nvSpPr>
        <p:spPr/>
        <p:txBody>
          <a:bodyPr/>
          <a:lstStyle/>
          <a:p>
            <a:r>
              <a:rPr lang="en-US" altLang="en-US" dirty="0"/>
              <a:t>Every primary partition on a single drive has a special setting stored in the partition table called active that determines the </a:t>
            </a:r>
            <a:r>
              <a:rPr lang="en-US" altLang="en-US" dirty="0">
                <a:solidFill>
                  <a:srgbClr val="C00000"/>
                </a:solidFill>
              </a:rPr>
              <a:t>active partition</a:t>
            </a:r>
            <a:r>
              <a:rPr lang="en-US" altLang="en-US" dirty="0"/>
              <a:t>.</a:t>
            </a:r>
          </a:p>
          <a:p>
            <a:pPr lvl="1"/>
            <a:r>
              <a:rPr lang="en-US" altLang="en-US" dirty="0"/>
              <a:t>The MBR finds the active partition and boots the operating system on that partition. </a:t>
            </a:r>
          </a:p>
          <a:p>
            <a:pPr lvl="1"/>
            <a:r>
              <a:rPr lang="en-US" altLang="en-US" dirty="0"/>
              <a:t>Only one partition can be active at a time because you can run only one OS at a time.</a:t>
            </a:r>
          </a:p>
        </p:txBody>
      </p:sp>
    </p:spTree>
    <p:extLst>
      <p:ext uri="{BB962C8B-B14F-4D97-AF65-F5344CB8AC3E}">
        <p14:creationId xmlns:p14="http://schemas.microsoft.com/office/powerpoint/2010/main" val="396939885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altLang="en-US" dirty="0"/>
              <a:t>Troubleshooting RAID (</a:t>
            </a:r>
            <a:r>
              <a:rPr lang="en-US" altLang="en-US" i="1" dirty="0"/>
              <a:t>continued</a:t>
            </a:r>
            <a:r>
              <a:rPr lang="en-US" altLang="en-US" dirty="0"/>
              <a:t>)</a:t>
            </a:r>
          </a:p>
        </p:txBody>
      </p:sp>
      <p:sp>
        <p:nvSpPr>
          <p:cNvPr id="122883" name="Content Placeholder 2"/>
          <p:cNvSpPr>
            <a:spLocks noGrp="1"/>
          </p:cNvSpPr>
          <p:nvPr>
            <p:ph idx="1"/>
          </p:nvPr>
        </p:nvSpPr>
        <p:spPr/>
        <p:txBody>
          <a:bodyPr/>
          <a:lstStyle/>
          <a:p>
            <a:r>
              <a:rPr lang="en-US" altLang="en-US" dirty="0"/>
              <a:t>Drive not recognized</a:t>
            </a:r>
          </a:p>
          <a:p>
            <a:pPr lvl="1"/>
            <a:r>
              <a:rPr lang="en-US" altLang="en-US" dirty="0"/>
              <a:t>If the configuration firmware doesn’t recognize one of the drives, check to make sure the drives are powered and that they have the proper connections.</a:t>
            </a:r>
          </a:p>
          <a:p>
            <a:pPr lvl="1"/>
            <a:r>
              <a:rPr lang="en-US" altLang="en-US" dirty="0"/>
              <a:t>Motherboards with onboard RAID may require you to use only certain special RAID connectors.</a:t>
            </a:r>
          </a:p>
        </p:txBody>
      </p:sp>
    </p:spTree>
    <p:extLst>
      <p:ext uri="{BB962C8B-B14F-4D97-AF65-F5344CB8AC3E}">
        <p14:creationId xmlns:p14="http://schemas.microsoft.com/office/powerpoint/2010/main" val="29961117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US" altLang="en-US" dirty="0"/>
              <a:t>Troubleshooting RAID (</a:t>
            </a:r>
            <a:r>
              <a:rPr lang="en-US" altLang="en-US" i="1" dirty="0"/>
              <a:t>continued</a:t>
            </a:r>
            <a:r>
              <a:rPr lang="en-US" altLang="en-US" dirty="0"/>
              <a:t>)</a:t>
            </a:r>
          </a:p>
        </p:txBody>
      </p:sp>
      <p:sp>
        <p:nvSpPr>
          <p:cNvPr id="123907" name="Content Placeholder 2"/>
          <p:cNvSpPr>
            <a:spLocks noGrp="1"/>
          </p:cNvSpPr>
          <p:nvPr>
            <p:ph idx="1"/>
          </p:nvPr>
        </p:nvSpPr>
        <p:spPr/>
        <p:txBody>
          <a:bodyPr/>
          <a:lstStyle/>
          <a:p>
            <a:r>
              <a:rPr lang="en-US" altLang="en-US" dirty="0"/>
              <a:t>Symptoms when RAID stops working include:</a:t>
            </a:r>
          </a:p>
          <a:p>
            <a:pPr lvl="1"/>
            <a:r>
              <a:rPr lang="en-US" altLang="en-US" dirty="0"/>
              <a:t>With RAID 0, the effect is a critical stop error, or a Blue Screen of Death (BSoD). </a:t>
            </a:r>
          </a:p>
          <a:p>
            <a:pPr lvl="2"/>
            <a:r>
              <a:rPr lang="en-US" altLang="en-US" dirty="0"/>
              <a:t>On reboot, the computer will fail to boot or you’ll get a message that the OS can’t be found.</a:t>
            </a:r>
          </a:p>
          <a:p>
            <a:pPr lvl="2"/>
            <a:r>
              <a:rPr lang="en-US" altLang="en-US" dirty="0"/>
              <a:t>You will normally lose all data.  </a:t>
            </a:r>
          </a:p>
          <a:p>
            <a:pPr lvl="1"/>
            <a:r>
              <a:rPr lang="en-US" altLang="en-US" dirty="0"/>
              <a:t>With all other RAID levels, you will get a notification of the drive failure, and performance will suffer. </a:t>
            </a:r>
          </a:p>
          <a:p>
            <a:pPr lvl="2"/>
            <a:r>
              <a:rPr lang="en-US" altLang="en-US" dirty="0"/>
              <a:t>You usually won’t lose data, but you must replace the failed drive.</a:t>
            </a:r>
          </a:p>
        </p:txBody>
      </p:sp>
    </p:spTree>
    <p:extLst>
      <p:ext uri="{BB962C8B-B14F-4D97-AF65-F5344CB8AC3E}">
        <p14:creationId xmlns:p14="http://schemas.microsoft.com/office/powerpoint/2010/main" val="34002297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2057400" y="52388"/>
            <a:ext cx="7086600" cy="1006475"/>
          </a:xfrm>
        </p:spPr>
        <p:txBody>
          <a:bodyPr/>
          <a:lstStyle/>
          <a:p>
            <a:pPr eaLnBrk="1" hangingPunct="1"/>
            <a:r>
              <a:rPr lang="en-US" altLang="en-US" dirty="0"/>
              <a:t>Troubleshooting RAID (</a:t>
            </a:r>
            <a:r>
              <a:rPr lang="en-US" altLang="en-US" i="1" dirty="0"/>
              <a:t>continued</a:t>
            </a:r>
            <a:r>
              <a:rPr lang="en-US" altLang="en-US" dirty="0"/>
              <a:t>)</a:t>
            </a:r>
            <a:endParaRPr lang="en-US" altLang="en-US" i="1" dirty="0"/>
          </a:p>
        </p:txBody>
      </p:sp>
      <p:sp>
        <p:nvSpPr>
          <p:cNvPr id="124931" name="Content Placeholder 2"/>
          <p:cNvSpPr>
            <a:spLocks noGrp="1"/>
          </p:cNvSpPr>
          <p:nvPr>
            <p:ph idx="1"/>
          </p:nvPr>
        </p:nvSpPr>
        <p:spPr/>
        <p:txBody>
          <a:bodyPr/>
          <a:lstStyle/>
          <a:p>
            <a:pPr eaLnBrk="1" hangingPunct="1"/>
            <a:r>
              <a:rPr lang="en-US" altLang="en-US" dirty="0"/>
              <a:t>“RAID Not Found” errors</a:t>
            </a:r>
          </a:p>
          <a:p>
            <a:pPr lvl="1" eaLnBrk="1" hangingPunct="1"/>
            <a:r>
              <a:rPr lang="en-US" altLang="en-US" dirty="0"/>
              <a:t>These vary greatly depending on make and model of hardware RAID or if you used software RAID.</a:t>
            </a:r>
          </a:p>
          <a:p>
            <a:pPr lvl="1" eaLnBrk="1" hangingPunct="1"/>
            <a:r>
              <a:rPr lang="en-US" altLang="en-US" dirty="0"/>
              <a:t>A properly functioning hardware RAID array will always show up in the configuration utility.</a:t>
            </a:r>
          </a:p>
          <a:p>
            <a:pPr lvl="1" eaLnBrk="1" hangingPunct="1"/>
            <a:r>
              <a:rPr lang="en-US" altLang="en-US" dirty="0"/>
              <a:t>If an existing array stops working and you enter the configuration utility to find the array is gone, you have either dead drives or faulty controllers.</a:t>
            </a:r>
          </a:p>
          <a:p>
            <a:pPr lvl="1" eaLnBrk="1" hangingPunct="1"/>
            <a:r>
              <a:rPr lang="en-US" altLang="en-US" dirty="0"/>
              <a:t>If the array is gone but you can still see the drives, then the controller may have broken the array on its own.</a:t>
            </a:r>
          </a:p>
        </p:txBody>
      </p:sp>
    </p:spTree>
    <p:extLst>
      <p:ext uri="{BB962C8B-B14F-4D97-AF65-F5344CB8AC3E}">
        <p14:creationId xmlns:p14="http://schemas.microsoft.com/office/powerpoint/2010/main" val="392703770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Beyond A+</a:t>
            </a:r>
          </a:p>
        </p:txBody>
      </p:sp>
      <p:sp>
        <p:nvSpPr>
          <p:cNvPr id="7" name="Content Placeholder 6"/>
          <p:cNvSpPr>
            <a:spLocks noGrp="1"/>
          </p:cNvSpPr>
          <p:nvPr>
            <p:ph idx="1"/>
          </p:nvPr>
        </p:nvSpPr>
        <p:spPr/>
        <p:txBody>
          <a:bodyPr/>
          <a:lstStyle/>
          <a:p>
            <a:r>
              <a:rPr lang="en-GB" altLang="en-US" dirty="0"/>
              <a:t>StorageReview.com is an excellent site.</a:t>
            </a:r>
          </a:p>
          <a:p>
            <a:r>
              <a:rPr lang="en-GB" altLang="en-US" dirty="0"/>
              <a:t>Third-party partition tools enable you to create, change, and delete partitions without destroying the data.</a:t>
            </a:r>
          </a:p>
          <a:p>
            <a:pPr lvl="1"/>
            <a:r>
              <a:rPr lang="en-US" altLang="ja-JP" dirty="0"/>
              <a:t>Avanquest </a:t>
            </a:r>
            <a:r>
              <a:rPr lang="en-GB" altLang="ja-JP" dirty="0"/>
              <a:t>Partition Commander</a:t>
            </a:r>
          </a:p>
          <a:p>
            <a:pPr lvl="1"/>
            <a:r>
              <a:rPr lang="en-GB" altLang="en-US" dirty="0"/>
              <a:t>GParted</a:t>
            </a:r>
          </a:p>
          <a:p>
            <a:pPr lvl="2"/>
            <a:r>
              <a:rPr lang="en-GB" altLang="en-US" dirty="0"/>
              <a:t>Free (open source) license</a:t>
            </a:r>
          </a:p>
          <a:p>
            <a:pPr lvl="2"/>
            <a:r>
              <a:rPr lang="en-GB" altLang="en-US" dirty="0"/>
              <a:t>Linux only</a:t>
            </a:r>
            <a:endParaRPr lang="en-US" dirty="0"/>
          </a:p>
        </p:txBody>
      </p:sp>
    </p:spTree>
    <p:extLst>
      <p:ext uri="{BB962C8B-B14F-4D97-AF65-F5344CB8AC3E}">
        <p14:creationId xmlns:p14="http://schemas.microsoft.com/office/powerpoint/2010/main" val="261419713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en-US" altLang="en-US" dirty="0"/>
              <a:t>Beyond A+ (</a:t>
            </a:r>
            <a:r>
              <a:rPr lang="en-US" altLang="en-US" i="1" dirty="0"/>
              <a:t>continued</a:t>
            </a:r>
            <a:r>
              <a:rPr lang="en-US" altLang="en-US" dirty="0"/>
              <a:t>)</a:t>
            </a:r>
          </a:p>
        </p:txBody>
      </p:sp>
      <p:sp>
        <p:nvSpPr>
          <p:cNvPr id="126979" name="TextBox 7"/>
          <p:cNvSpPr txBox="1">
            <a:spLocks noChangeArrowheads="1"/>
          </p:cNvSpPr>
          <p:nvPr/>
        </p:nvSpPr>
        <p:spPr bwMode="auto">
          <a:xfrm>
            <a:off x="153234" y="5181600"/>
            <a:ext cx="40005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10.61  Partition Commander</a:t>
            </a:r>
          </a:p>
        </p:txBody>
      </p:sp>
      <p:sp>
        <p:nvSpPr>
          <p:cNvPr id="126982" name="TextBox 8"/>
          <p:cNvSpPr txBox="1">
            <a:spLocks noChangeArrowheads="1"/>
          </p:cNvSpPr>
          <p:nvPr/>
        </p:nvSpPr>
        <p:spPr bwMode="auto">
          <a:xfrm>
            <a:off x="4606452" y="5181600"/>
            <a:ext cx="39306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10.62  </a:t>
            </a:r>
            <a:r>
              <a:rPr lang="en-US" altLang="en-US" dirty="0" err="1">
                <a:solidFill>
                  <a:schemeClr val="tx1"/>
                </a:solidFill>
              </a:rPr>
              <a:t>GParted</a:t>
            </a:r>
            <a:r>
              <a:rPr lang="en-US" altLang="en-US" dirty="0">
                <a:solidFill>
                  <a:schemeClr val="tx1"/>
                </a:solidFill>
              </a:rPr>
              <a:t> in action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1740" y="1938528"/>
            <a:ext cx="3523488" cy="2980944"/>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5327" y="1840555"/>
            <a:ext cx="4592901" cy="3176887"/>
          </a:xfrm>
          <a:prstGeom prst="rect">
            <a:avLst/>
          </a:prstGeom>
        </p:spPr>
      </p:pic>
    </p:spTree>
    <p:extLst>
      <p:ext uri="{BB962C8B-B14F-4D97-AF65-F5344CB8AC3E}">
        <p14:creationId xmlns:p14="http://schemas.microsoft.com/office/powerpoint/2010/main" val="317441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4339" name="Content Placeholder 2"/>
          <p:cNvSpPr>
            <a:spLocks noGrp="1"/>
          </p:cNvSpPr>
          <p:nvPr>
            <p:ph idx="1"/>
          </p:nvPr>
        </p:nvSpPr>
        <p:spPr/>
        <p:txBody>
          <a:bodyPr/>
          <a:lstStyle/>
          <a:p>
            <a:r>
              <a:rPr lang="en-US" altLang="en-US" dirty="0"/>
              <a:t>To control multiboot setups, a bootloader can be used.</a:t>
            </a:r>
          </a:p>
          <a:p>
            <a:pPr lvl="1"/>
            <a:r>
              <a:rPr lang="en-US" altLang="en-US" dirty="0"/>
              <a:t>When the computer boots, the boot-manager software yanks control from the MBR and asks which OS you wish to boot.</a:t>
            </a:r>
          </a:p>
          <a:p>
            <a:pPr lvl="1"/>
            <a:r>
              <a:rPr lang="en-US" altLang="en-US" dirty="0"/>
              <a:t>Once a partition is set as active, the partition boot sector loads the operating system.</a:t>
            </a:r>
          </a:p>
          <a:p>
            <a:pPr lvl="1"/>
            <a:r>
              <a:rPr lang="en-US" dirty="0"/>
              <a:t>Grand Unified Bootloader (GRUB) is a popular free Linux-based boot manager</a:t>
            </a:r>
            <a:r>
              <a:rPr lang="en-US" altLang="en-US" dirty="0"/>
              <a:t>.</a:t>
            </a:r>
          </a:p>
        </p:txBody>
      </p:sp>
    </p:spTree>
    <p:extLst>
      <p:ext uri="{BB962C8B-B14F-4D97-AF65-F5344CB8AC3E}">
        <p14:creationId xmlns:p14="http://schemas.microsoft.com/office/powerpoint/2010/main" val="1757466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pic>
        <p:nvPicPr>
          <p:cNvPr id="15364"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67744" y="1752600"/>
            <a:ext cx="4608513" cy="3457575"/>
          </a:xfrm>
        </p:spPr>
      </p:pic>
      <p:sp>
        <p:nvSpPr>
          <p:cNvPr id="15363" name="TextBox 4"/>
          <p:cNvSpPr txBox="1">
            <a:spLocks noChangeArrowheads="1"/>
          </p:cNvSpPr>
          <p:nvPr/>
        </p:nvSpPr>
        <p:spPr bwMode="auto">
          <a:xfrm>
            <a:off x="3036965" y="5410200"/>
            <a:ext cx="307007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10.4  GRUB in action</a:t>
            </a:r>
          </a:p>
        </p:txBody>
      </p:sp>
    </p:spTree>
    <p:extLst>
      <p:ext uri="{BB962C8B-B14F-4D97-AF65-F5344CB8AC3E}">
        <p14:creationId xmlns:p14="http://schemas.microsoft.com/office/powerpoint/2010/main" val="1459235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057400" y="52388"/>
            <a:ext cx="7086600" cy="1006475"/>
          </a:xfrm>
        </p:spPr>
        <p:txBody>
          <a:bodyPr/>
          <a:lstStyle/>
          <a:p>
            <a:pPr eaLnBrk="1" hangingPunct="1"/>
            <a:r>
              <a:rPr lang="en-US" altLang="en-US" dirty="0"/>
              <a:t>MBR (</a:t>
            </a:r>
            <a:r>
              <a:rPr lang="en-US" altLang="en-US" i="1" dirty="0"/>
              <a:t>continued</a:t>
            </a:r>
            <a:r>
              <a:rPr lang="en-US" altLang="en-US" dirty="0"/>
              <a:t>)</a:t>
            </a:r>
          </a:p>
        </p:txBody>
      </p:sp>
      <p:sp>
        <p:nvSpPr>
          <p:cNvPr id="16387" name="Content Placeholder 2"/>
          <p:cNvSpPr>
            <a:spLocks noGrp="1"/>
          </p:cNvSpPr>
          <p:nvPr>
            <p:ph idx="1"/>
          </p:nvPr>
        </p:nvSpPr>
        <p:spPr/>
        <p:txBody>
          <a:bodyPr/>
          <a:lstStyle/>
          <a:p>
            <a:pPr eaLnBrk="1" hangingPunct="1"/>
            <a:r>
              <a:rPr lang="en-US" altLang="en-US" dirty="0"/>
              <a:t>With a four-partition limit, an MBR disk is  limited to four drive letters if using only primary partitions—an extended partition overcomes this limit.</a:t>
            </a:r>
          </a:p>
          <a:p>
            <a:pPr lvl="1" eaLnBrk="1" hangingPunct="1"/>
            <a:r>
              <a:rPr lang="en-US" altLang="en-US" dirty="0"/>
              <a:t>An extended partition can contain multiple </a:t>
            </a:r>
            <a:r>
              <a:rPr lang="en-US" altLang="en-US" dirty="0">
                <a:solidFill>
                  <a:srgbClr val="C00000"/>
                </a:solidFill>
              </a:rPr>
              <a:t>logical drives</a:t>
            </a:r>
            <a:r>
              <a:rPr lang="en-US" altLang="en-US" dirty="0"/>
              <a:t>, each of which can get a drive letter.</a:t>
            </a:r>
          </a:p>
          <a:p>
            <a:pPr lvl="1" eaLnBrk="1" hangingPunct="1"/>
            <a:r>
              <a:rPr lang="en-US" altLang="en-US" dirty="0"/>
              <a:t>A logical drive works like a primary partition, except that you cannot boot from it.</a:t>
            </a:r>
          </a:p>
        </p:txBody>
      </p:sp>
    </p:spTree>
    <p:extLst>
      <p:ext uri="{BB962C8B-B14F-4D97-AF65-F5344CB8AC3E}">
        <p14:creationId xmlns:p14="http://schemas.microsoft.com/office/powerpoint/2010/main" val="288384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7411" name="TextBox 4"/>
          <p:cNvSpPr txBox="1">
            <a:spLocks noChangeArrowheads="1"/>
          </p:cNvSpPr>
          <p:nvPr/>
        </p:nvSpPr>
        <p:spPr bwMode="auto">
          <a:xfrm>
            <a:off x="1094093" y="5956518"/>
            <a:ext cx="695581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10.5  An extended partition containing multiple logical drives</a:t>
            </a:r>
          </a:p>
        </p:txBody>
      </p:sp>
      <p:pic>
        <p:nvPicPr>
          <p:cNvPr id="17412" name="Picture 1" descr="F12-05.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6463" y="1367631"/>
            <a:ext cx="225107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0925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Dynamic Disks</a:t>
            </a:r>
          </a:p>
        </p:txBody>
      </p:sp>
      <p:sp>
        <p:nvSpPr>
          <p:cNvPr id="18435" name="Content Placeholder 2"/>
          <p:cNvSpPr>
            <a:spLocks noGrp="1"/>
          </p:cNvSpPr>
          <p:nvPr>
            <p:ph idx="1"/>
          </p:nvPr>
        </p:nvSpPr>
        <p:spPr/>
        <p:txBody>
          <a:bodyPr/>
          <a:lstStyle/>
          <a:p>
            <a:r>
              <a:rPr lang="en-US" altLang="en-US" dirty="0"/>
              <a:t>Introduced with Windows 2000</a:t>
            </a:r>
          </a:p>
          <a:p>
            <a:r>
              <a:rPr lang="en-US" altLang="en-US" dirty="0"/>
              <a:t>Partitions referred to as </a:t>
            </a:r>
            <a:r>
              <a:rPr lang="en-US" altLang="en-US" dirty="0">
                <a:solidFill>
                  <a:srgbClr val="C00000"/>
                </a:solidFill>
              </a:rPr>
              <a:t>volumes</a:t>
            </a:r>
          </a:p>
          <a:p>
            <a:r>
              <a:rPr lang="en-US" altLang="en-US" dirty="0"/>
              <a:t>Enable spanned volumes over multiple drives</a:t>
            </a:r>
          </a:p>
          <a:p>
            <a:r>
              <a:rPr lang="en-US" altLang="en-US" dirty="0"/>
              <a:t>Enable use of software-based RAID</a:t>
            </a:r>
          </a:p>
          <a:p>
            <a:pPr lvl="1"/>
            <a:r>
              <a:rPr lang="en-US" altLang="en-US" dirty="0"/>
              <a:t>The RAID levels you can use depends on the version of Windows</a:t>
            </a:r>
          </a:p>
          <a:p>
            <a:r>
              <a:rPr lang="en-US" altLang="en-US" dirty="0"/>
              <a:t>Not limited to four volumes</a:t>
            </a:r>
          </a:p>
        </p:txBody>
      </p:sp>
    </p:spTree>
    <p:extLst>
      <p:ext uri="{BB962C8B-B14F-4D97-AF65-F5344CB8AC3E}">
        <p14:creationId xmlns:p14="http://schemas.microsoft.com/office/powerpoint/2010/main" val="2661005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Dynamic Disks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1850440416"/>
              </p:ext>
            </p:extLst>
          </p:nvPr>
        </p:nvGraphicFramePr>
        <p:xfrm>
          <a:off x="266700" y="1981201"/>
          <a:ext cx="8610601" cy="3439164"/>
        </p:xfrm>
        <a:graphic>
          <a:graphicData uri="http://schemas.openxmlformats.org/drawingml/2006/table">
            <a:tbl>
              <a:tblPr firstRow="1" firstCol="1" bandRow="1">
                <a:solidFill>
                  <a:srgbClr val="F4EFC1"/>
                </a:solidFill>
              </a:tblPr>
              <a:tblGrid>
                <a:gridCol w="1336216">
                  <a:extLst>
                    <a:ext uri="{9D8B030D-6E8A-4147-A177-3AD203B41FA5}">
                      <a16:colId xmlns="" xmlns:a16="http://schemas.microsoft.com/office/drawing/2014/main" val="20000"/>
                    </a:ext>
                  </a:extLst>
                </a:gridCol>
                <a:gridCol w="386800">
                  <a:extLst>
                    <a:ext uri="{9D8B030D-6E8A-4147-A177-3AD203B41FA5}">
                      <a16:colId xmlns="" xmlns:a16="http://schemas.microsoft.com/office/drawing/2014/main" val="20002"/>
                    </a:ext>
                  </a:extLst>
                </a:gridCol>
                <a:gridCol w="1858385">
                  <a:extLst>
                    <a:ext uri="{9D8B030D-6E8A-4147-A177-3AD203B41FA5}">
                      <a16:colId xmlns="" xmlns:a16="http://schemas.microsoft.com/office/drawing/2014/main" val="20001"/>
                    </a:ext>
                  </a:extLst>
                </a:gridCol>
                <a:gridCol w="2632038">
                  <a:extLst>
                    <a:ext uri="{9D8B030D-6E8A-4147-A177-3AD203B41FA5}">
                      <a16:colId xmlns="" xmlns:a16="http://schemas.microsoft.com/office/drawing/2014/main" val="20003"/>
                    </a:ext>
                  </a:extLst>
                </a:gridCol>
                <a:gridCol w="1276734">
                  <a:extLst>
                    <a:ext uri="{9D8B030D-6E8A-4147-A177-3AD203B41FA5}">
                      <a16:colId xmlns="" xmlns:a16="http://schemas.microsoft.com/office/drawing/2014/main" val="20004"/>
                    </a:ext>
                  </a:extLst>
                </a:gridCol>
                <a:gridCol w="1120428">
                  <a:extLst>
                    <a:ext uri="{9D8B030D-6E8A-4147-A177-3AD203B41FA5}">
                      <a16:colId xmlns="" xmlns:a16="http://schemas.microsoft.com/office/drawing/2014/main" val="20005"/>
                    </a:ext>
                  </a:extLst>
                </a:gridCol>
              </a:tblGrid>
              <a:tr h="472880">
                <a:tc gridSpan="2">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10.1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tc gridSpan="4">
                  <a:txBody>
                    <a:bodyPr/>
                    <a:lstStyle/>
                    <a:p>
                      <a:pPr marL="0" marR="0" indent="0">
                        <a:lnSpc>
                          <a:spcPct val="115000"/>
                        </a:lnSpc>
                        <a:spcBef>
                          <a:spcPts val="0"/>
                        </a:spcBef>
                        <a:spcAft>
                          <a:spcPts val="600"/>
                        </a:spcAft>
                      </a:pPr>
                      <a:r>
                        <a:rPr lang="en-US" altLang="en-US" sz="2000" b="1" dirty="0">
                          <a:latin typeface="Calibri" panose="020F0502020204030204" pitchFamily="34" charset="0"/>
                        </a:rPr>
                        <a:t>Dynamic Disk Compatibility</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898719">
                <a:tc>
                  <a:txBody>
                    <a:bodyPr/>
                    <a:lstStyle/>
                    <a:p>
                      <a:pPr marL="0" marR="0">
                        <a:lnSpc>
                          <a:spcPct val="100000"/>
                        </a:lnSpc>
                        <a:spcBef>
                          <a:spcPts val="0"/>
                        </a:spcBef>
                        <a:spcAft>
                          <a:spcPts val="600"/>
                        </a:spcAft>
                      </a:pPr>
                      <a:r>
                        <a:rPr lang="en-US" sz="1800" b="1" dirty="0">
                          <a:effectLst/>
                          <a:latin typeface="Calibri" panose="020F0502020204030204" pitchFamily="34" charset="0"/>
                          <a:ea typeface="Times New Roman"/>
                        </a:rPr>
                        <a:t>Volume</a:t>
                      </a:r>
                    </a:p>
                  </a:txBody>
                  <a:tcPr marL="68580" marR="68580" marT="0" marB="0" anchor="b">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nSpc>
                          <a:spcPct val="100000"/>
                        </a:lnSpc>
                      </a:pPr>
                      <a:r>
                        <a:rPr lang="en-US" sz="1800" b="1" dirty="0">
                          <a:latin typeface="Calibri" panose="020F0502020204030204" pitchFamily="34" charset="0"/>
                        </a:rPr>
                        <a:t>Windows Vista Business/</a:t>
                      </a:r>
                    </a:p>
                    <a:p>
                      <a:pPr>
                        <a:lnSpc>
                          <a:spcPct val="100000"/>
                        </a:lnSpc>
                      </a:pPr>
                      <a:r>
                        <a:rPr lang="en-US" sz="1800" b="1" dirty="0">
                          <a:latin typeface="Calibri" panose="020F0502020204030204" pitchFamily="34" charset="0"/>
                        </a:rPr>
                        <a:t>Ultimate/Enterprise</a:t>
                      </a:r>
                    </a:p>
                  </a:txBody>
                  <a:tcPr marL="68580" marR="68580" marT="0" marB="0" anchor="b">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b="1" dirty="0">
                        <a:latin typeface="Calibri" panose="020F0502020204030204" pitchFamily="34" charset="0"/>
                      </a:endParaRPr>
                    </a:p>
                  </a:txBody>
                  <a:tcPr marL="68580" marR="6858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1800" b="1" dirty="0">
                          <a:effectLst/>
                          <a:latin typeface="Calibri" panose="020F0502020204030204" pitchFamily="34" charset="0"/>
                          <a:ea typeface="Times New Roman"/>
                        </a:rPr>
                        <a:t>Windows 7 Professional/</a:t>
                      </a:r>
                      <a:br>
                        <a:rPr lang="en-US" sz="1800" b="1" dirty="0">
                          <a:effectLst/>
                          <a:latin typeface="Calibri" panose="020F0502020204030204" pitchFamily="34" charset="0"/>
                          <a:ea typeface="Times New Roman"/>
                        </a:rPr>
                      </a:br>
                      <a:r>
                        <a:rPr lang="en-US" sz="1800" b="1" dirty="0">
                          <a:effectLst/>
                          <a:latin typeface="Calibri" panose="020F0502020204030204" pitchFamily="34" charset="0"/>
                          <a:ea typeface="Times New Roman"/>
                        </a:rPr>
                        <a:t>Ultimate/Enterprise</a:t>
                      </a:r>
                    </a:p>
                  </a:txBody>
                  <a:tcPr marL="68580" marR="68580" marT="0" marB="0" anchor="b">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1800" b="1" dirty="0">
                          <a:effectLst/>
                          <a:latin typeface="Calibri" panose="020F0502020204030204" pitchFamily="34" charset="0"/>
                          <a:ea typeface="Times New Roman"/>
                        </a:rPr>
                        <a:t>Windows 8/8.1/10</a:t>
                      </a:r>
                    </a:p>
                  </a:txBody>
                  <a:tcPr marL="68580" marR="68580" marT="0" marB="0" anchor="b">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1800" b="1" dirty="0">
                          <a:effectLst/>
                          <a:latin typeface="Calibri" panose="020F0502020204030204" pitchFamily="34" charset="0"/>
                          <a:ea typeface="Times New Roman"/>
                        </a:rPr>
                        <a:t>Window  Server</a:t>
                      </a:r>
                    </a:p>
                  </a:txBody>
                  <a:tcPr marL="68580" marR="68580" marT="0" marB="0" anchor="b">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13513">
                <a:tc>
                  <a:txBody>
                    <a:bodyPr/>
                    <a:lstStyle/>
                    <a:p>
                      <a:pPr marL="0" marR="0">
                        <a:lnSpc>
                          <a:spcPct val="115000"/>
                        </a:lnSpc>
                        <a:spcBef>
                          <a:spcPts val="0"/>
                        </a:spcBef>
                        <a:spcAft>
                          <a:spcPts val="600"/>
                        </a:spcAft>
                      </a:pPr>
                      <a:r>
                        <a:rPr lang="en-US" sz="1800" b="0" dirty="0">
                          <a:effectLst/>
                          <a:latin typeface="Calibri" panose="020F0502020204030204" pitchFamily="34" charset="0"/>
                          <a:ea typeface="Times New Roman"/>
                        </a:rPr>
                        <a:t>Simple</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800" dirty="0">
                          <a:latin typeface="Calibri" panose="020F0502020204030204" pitchFamily="34" charset="0"/>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13513">
                <a:tc>
                  <a:txBody>
                    <a:bodyPr/>
                    <a:lstStyle/>
                    <a:p>
                      <a:pPr marL="0" marR="0">
                        <a:lnSpc>
                          <a:spcPct val="115000"/>
                        </a:lnSpc>
                        <a:spcBef>
                          <a:spcPts val="0"/>
                        </a:spcBef>
                        <a:spcAft>
                          <a:spcPts val="600"/>
                        </a:spcAft>
                      </a:pPr>
                      <a:r>
                        <a:rPr lang="en-US" sz="1800" b="0" dirty="0">
                          <a:effectLst/>
                          <a:latin typeface="Calibri" panose="020F0502020204030204" pitchFamily="34" charset="0"/>
                          <a:ea typeface="Times New Roman"/>
                        </a:rPr>
                        <a:t>Spanned</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800" dirty="0">
                          <a:latin typeface="Calibri" panose="020F0502020204030204" pitchFamily="34" charset="0"/>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13513">
                <a:tc>
                  <a:txBody>
                    <a:bodyPr/>
                    <a:lstStyle/>
                    <a:p>
                      <a:pPr marL="0" marR="0">
                        <a:lnSpc>
                          <a:spcPct val="115000"/>
                        </a:lnSpc>
                        <a:spcBef>
                          <a:spcPts val="0"/>
                        </a:spcBef>
                        <a:spcAft>
                          <a:spcPts val="600"/>
                        </a:spcAft>
                      </a:pPr>
                      <a:r>
                        <a:rPr lang="en-US" sz="1800" b="0" dirty="0">
                          <a:effectLst/>
                          <a:latin typeface="Calibri" panose="020F0502020204030204" pitchFamily="34" charset="0"/>
                          <a:ea typeface="Times New Roman"/>
                        </a:rPr>
                        <a:t>Striped</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800" dirty="0">
                          <a:latin typeface="Calibri" panose="020F0502020204030204" pitchFamily="34" charset="0"/>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13513">
                <a:tc>
                  <a:txBody>
                    <a:bodyPr/>
                    <a:lstStyle/>
                    <a:p>
                      <a:pPr marL="0" marR="0">
                        <a:lnSpc>
                          <a:spcPct val="115000"/>
                        </a:lnSpc>
                        <a:spcBef>
                          <a:spcPts val="0"/>
                        </a:spcBef>
                        <a:spcAft>
                          <a:spcPts val="600"/>
                        </a:spcAft>
                      </a:pPr>
                      <a:r>
                        <a:rPr lang="en-US" sz="1800" b="0" dirty="0">
                          <a:effectLst/>
                          <a:latin typeface="Calibri" panose="020F0502020204030204" pitchFamily="34" charset="0"/>
                          <a:ea typeface="Times New Roman"/>
                        </a:rPr>
                        <a:t>Mirrored</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endParaRPr lang="en-US" sz="1800" b="0" dirty="0">
                        <a:effectLst/>
                        <a:latin typeface="Calibri" panose="020F0502020204030204" pitchFamily="34" charset="0"/>
                        <a:ea typeface="Times New Roman"/>
                      </a:endParaRP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413513">
                <a:tc>
                  <a:txBody>
                    <a:bodyPr/>
                    <a:lstStyle/>
                    <a:p>
                      <a:pPr marL="0" marR="0">
                        <a:lnSpc>
                          <a:spcPct val="115000"/>
                        </a:lnSpc>
                        <a:spcBef>
                          <a:spcPts val="0"/>
                        </a:spcBef>
                        <a:spcAft>
                          <a:spcPts val="600"/>
                        </a:spcAft>
                      </a:pPr>
                      <a:r>
                        <a:rPr lang="en-US" sz="1700" b="0" dirty="0">
                          <a:effectLst/>
                          <a:latin typeface="Calibri" panose="020F0502020204030204" pitchFamily="34" charset="0"/>
                          <a:ea typeface="Times New Roman"/>
                        </a:rPr>
                        <a:t>RAID</a:t>
                      </a:r>
                      <a:r>
                        <a:rPr lang="en-US" sz="1700" b="0" baseline="0" dirty="0">
                          <a:effectLst/>
                          <a:latin typeface="Calibri" panose="020F0502020204030204" pitchFamily="34" charset="0"/>
                          <a:ea typeface="Times New Roman"/>
                        </a:rPr>
                        <a:t> 5</a:t>
                      </a:r>
                      <a:endParaRPr lang="en-US" sz="1700" b="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endParaRPr lang="en-US" sz="1700" b="0" dirty="0">
                        <a:effectLst/>
                        <a:latin typeface="Calibri" panose="020F0502020204030204" pitchFamily="34" charset="0"/>
                        <a:ea typeface="Times New Roman"/>
                      </a:endParaRP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1700"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endParaRPr lang="en-US" sz="1700" dirty="0">
                        <a:effectLst/>
                        <a:latin typeface="Calibri" panose="020F0502020204030204" pitchFamily="34" charset="0"/>
                        <a:ea typeface="Times New Roman"/>
                      </a:endParaRP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endParaRPr lang="en-US" sz="1700" dirty="0">
                        <a:effectLst/>
                        <a:latin typeface="Calibri" panose="020F0502020204030204" pitchFamily="34" charset="0"/>
                        <a:ea typeface="Times New Roman"/>
                      </a:endParaRPr>
                    </a:p>
                  </a:txBody>
                  <a:tcPr marL="68580" marR="68580" marT="0" marB="0">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700" dirty="0">
                          <a:effectLst/>
                          <a:latin typeface="Calibri" panose="020F0502020204030204" pitchFamily="34" charset="0"/>
                          <a:ea typeface="Times New Roman"/>
                        </a:rPr>
                        <a:t>X</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508478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GUID Partition Table</a:t>
            </a:r>
          </a:p>
        </p:txBody>
      </p:sp>
      <p:sp>
        <p:nvSpPr>
          <p:cNvPr id="20483" name="Content Placeholder 2"/>
          <p:cNvSpPr>
            <a:spLocks noGrp="1"/>
          </p:cNvSpPr>
          <p:nvPr>
            <p:ph idx="1"/>
          </p:nvPr>
        </p:nvSpPr>
        <p:spPr/>
        <p:txBody>
          <a:bodyPr/>
          <a:lstStyle/>
          <a:p>
            <a:r>
              <a:rPr lang="en-US" altLang="en-US" dirty="0"/>
              <a:t>The </a:t>
            </a:r>
            <a:r>
              <a:rPr lang="en-US" altLang="en-US" dirty="0">
                <a:solidFill>
                  <a:srgbClr val="C00000"/>
                </a:solidFill>
              </a:rPr>
              <a:t>globally unique identifier partition table (GPT) </a:t>
            </a:r>
            <a:r>
              <a:rPr lang="en-US" altLang="en-US" dirty="0"/>
              <a:t>follows some of the same principles as the MBR scheme, but many limits have been overcome.</a:t>
            </a:r>
          </a:p>
          <a:p>
            <a:pPr lvl="1"/>
            <a:r>
              <a:rPr lang="en-US" altLang="en-US" dirty="0"/>
              <a:t>A GPT drive can have an almost unlimited number of primary partitions (Microsoft limits Windows to 128 partitions).</a:t>
            </a:r>
          </a:p>
          <a:p>
            <a:pPr lvl="1"/>
            <a:r>
              <a:rPr lang="en-US" altLang="en-US" dirty="0"/>
              <a:t>MBR partitions have a limit of 2.2 TB—but GPT is only limited to a size in zettabytes.</a:t>
            </a:r>
          </a:p>
        </p:txBody>
      </p:sp>
    </p:spTree>
    <p:extLst>
      <p:ext uri="{BB962C8B-B14F-4D97-AF65-F5344CB8AC3E}">
        <p14:creationId xmlns:p14="http://schemas.microsoft.com/office/powerpoint/2010/main" val="2343465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GUID Partition Table (</a:t>
            </a:r>
            <a:r>
              <a:rPr lang="en-US" altLang="en-US" i="1" dirty="0"/>
              <a:t>continued</a:t>
            </a:r>
            <a:r>
              <a:rPr lang="en-US" altLang="en-US" dirty="0"/>
              <a:t>)</a:t>
            </a:r>
          </a:p>
        </p:txBody>
      </p:sp>
      <p:sp>
        <p:nvSpPr>
          <p:cNvPr id="21507" name="Content Placeholder 2"/>
          <p:cNvSpPr>
            <a:spLocks noGrp="1"/>
          </p:cNvSpPr>
          <p:nvPr>
            <p:ph idx="1"/>
          </p:nvPr>
        </p:nvSpPr>
        <p:spPr/>
        <p:txBody>
          <a:bodyPr/>
          <a:lstStyle/>
          <a:p>
            <a:r>
              <a:rPr lang="en-US" altLang="en-US" dirty="0"/>
              <a:t>GPT is arranged by LBA instead of sectors.</a:t>
            </a:r>
          </a:p>
          <a:p>
            <a:pPr lvl="1"/>
            <a:r>
              <a:rPr lang="en-US" altLang="en-US" dirty="0"/>
              <a:t>LBA 0 is the protective MBR.</a:t>
            </a:r>
          </a:p>
        </p:txBody>
      </p:sp>
      <p:sp>
        <p:nvSpPr>
          <p:cNvPr id="21508" name="TextBox 4"/>
          <p:cNvSpPr txBox="1">
            <a:spLocks noChangeArrowheads="1"/>
          </p:cNvSpPr>
          <p:nvPr/>
        </p:nvSpPr>
        <p:spPr bwMode="auto">
          <a:xfrm>
            <a:off x="2590800" y="4953000"/>
            <a:ext cx="350608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10.6  GUID partition table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0028" y="2667000"/>
            <a:ext cx="4123944" cy="1923288"/>
          </a:xfrm>
          <a:prstGeom prst="rect">
            <a:avLst/>
          </a:prstGeom>
        </p:spPr>
      </p:pic>
    </p:spTree>
    <p:extLst>
      <p:ext uri="{BB962C8B-B14F-4D97-AF65-F5344CB8AC3E}">
        <p14:creationId xmlns:p14="http://schemas.microsoft.com/office/powerpoint/2010/main" val="3258626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Overview</a:t>
            </a:r>
          </a:p>
        </p:txBody>
      </p:sp>
      <p:sp>
        <p:nvSpPr>
          <p:cNvPr id="5" name="Content Placeholder 4"/>
          <p:cNvSpPr>
            <a:spLocks noGrp="1"/>
          </p:cNvSpPr>
          <p:nvPr>
            <p:ph idx="1"/>
          </p:nvPr>
        </p:nvSpPr>
        <p:spPr/>
        <p:txBody>
          <a:bodyPr/>
          <a:lstStyle/>
          <a:p>
            <a:r>
              <a:rPr lang="en-GB" altLang="en-US" dirty="0"/>
              <a:t>In this chapter, you will learn how to:</a:t>
            </a:r>
          </a:p>
          <a:p>
            <a:pPr lvl="1"/>
            <a:r>
              <a:rPr lang="en-GB" altLang="en-US" dirty="0"/>
              <a:t>Explain the partitions available in Windows</a:t>
            </a:r>
          </a:p>
          <a:p>
            <a:pPr lvl="1"/>
            <a:r>
              <a:rPr lang="en-GB" altLang="en-US" dirty="0"/>
              <a:t>Discuss hard drive formatting options</a:t>
            </a:r>
          </a:p>
          <a:p>
            <a:pPr lvl="1"/>
            <a:r>
              <a:rPr lang="en-GB" altLang="en-US" dirty="0"/>
              <a:t>Partition and format hard drives</a:t>
            </a:r>
          </a:p>
          <a:p>
            <a:pPr lvl="1"/>
            <a:r>
              <a:rPr lang="en-GB" altLang="en-US" dirty="0"/>
              <a:t>Maintain and troubleshoot hard drives</a:t>
            </a:r>
            <a:endParaRPr lang="en-US" dirty="0"/>
          </a:p>
        </p:txBody>
      </p:sp>
    </p:spTree>
    <p:extLst>
      <p:ext uri="{BB962C8B-B14F-4D97-AF65-F5344CB8AC3E}">
        <p14:creationId xmlns:p14="http://schemas.microsoft.com/office/powerpoint/2010/main" val="210126045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057400" y="52388"/>
            <a:ext cx="7086600" cy="1006475"/>
          </a:xfrm>
        </p:spPr>
        <p:txBody>
          <a:bodyPr/>
          <a:lstStyle/>
          <a:p>
            <a:pPr eaLnBrk="1" hangingPunct="1"/>
            <a:r>
              <a:rPr lang="en-US" altLang="en-US" dirty="0"/>
              <a:t>Other Partition Types</a:t>
            </a:r>
          </a:p>
        </p:txBody>
      </p:sp>
      <p:sp>
        <p:nvSpPr>
          <p:cNvPr id="22531" name="Content Placeholder 2"/>
          <p:cNvSpPr>
            <a:spLocks noGrp="1"/>
          </p:cNvSpPr>
          <p:nvPr>
            <p:ph idx="1"/>
          </p:nvPr>
        </p:nvSpPr>
        <p:spPr/>
        <p:txBody>
          <a:bodyPr/>
          <a:lstStyle/>
          <a:p>
            <a:pPr eaLnBrk="1" hangingPunct="1"/>
            <a:r>
              <a:rPr lang="en-US" altLang="en-US" dirty="0"/>
              <a:t>Hidden partition</a:t>
            </a:r>
          </a:p>
          <a:p>
            <a:pPr lvl="1" eaLnBrk="1" hangingPunct="1"/>
            <a:r>
              <a:rPr lang="en-US" altLang="en-US" dirty="0"/>
              <a:t>A primary partition that is hidden from the OS, often used for backup purposes—sometimes called a factory recovery partition</a:t>
            </a:r>
          </a:p>
          <a:p>
            <a:pPr eaLnBrk="1" hangingPunct="1"/>
            <a:r>
              <a:rPr lang="en-US" altLang="en-US" dirty="0"/>
              <a:t>Swap partition</a:t>
            </a:r>
          </a:p>
          <a:p>
            <a:pPr lvl="1" eaLnBrk="1" hangingPunct="1"/>
            <a:r>
              <a:rPr lang="en-US" altLang="en-US" dirty="0"/>
              <a:t>Only found on Linux and UNIX systems</a:t>
            </a:r>
          </a:p>
          <a:p>
            <a:pPr lvl="1" eaLnBrk="1" hangingPunct="1"/>
            <a:r>
              <a:rPr lang="en-US" altLang="en-US" dirty="0"/>
              <a:t>Acts like RAM when system needs more RAM than you have installed</a:t>
            </a:r>
          </a:p>
          <a:p>
            <a:pPr lvl="1" eaLnBrk="1" hangingPunct="1"/>
            <a:r>
              <a:rPr lang="en-US" altLang="en-US" dirty="0"/>
              <a:t>Similar to a Windows page file, but has a dedicated partition</a:t>
            </a:r>
          </a:p>
        </p:txBody>
      </p:sp>
    </p:spTree>
    <p:extLst>
      <p:ext uri="{BB962C8B-B14F-4D97-AF65-F5344CB8AC3E}">
        <p14:creationId xmlns:p14="http://schemas.microsoft.com/office/powerpoint/2010/main" val="4006641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When to Partition</a:t>
            </a:r>
          </a:p>
        </p:txBody>
      </p:sp>
      <p:sp>
        <p:nvSpPr>
          <p:cNvPr id="23555" name="Content Placeholder 2"/>
          <p:cNvSpPr>
            <a:spLocks noGrp="1"/>
          </p:cNvSpPr>
          <p:nvPr>
            <p:ph idx="1"/>
          </p:nvPr>
        </p:nvSpPr>
        <p:spPr/>
        <p:txBody>
          <a:bodyPr/>
          <a:lstStyle/>
          <a:p>
            <a:r>
              <a:rPr lang="en-US" altLang="en-US" dirty="0"/>
              <a:t>You can partition:</a:t>
            </a:r>
          </a:p>
          <a:p>
            <a:pPr lvl="1"/>
            <a:r>
              <a:rPr lang="en-US" altLang="en-US" dirty="0"/>
              <a:t>When installing a new OS</a:t>
            </a:r>
          </a:p>
          <a:p>
            <a:pPr lvl="1"/>
            <a:r>
              <a:rPr lang="en-US" altLang="en-US" dirty="0"/>
              <a:t>When adding a new hard drive</a:t>
            </a:r>
          </a:p>
          <a:p>
            <a:r>
              <a:rPr lang="en-US" altLang="en-US" dirty="0"/>
              <a:t>Older Versions of Windows used the </a:t>
            </a:r>
            <a:r>
              <a:rPr lang="en-US" altLang="en-US" dirty="0">
                <a:solidFill>
                  <a:srgbClr val="C00000"/>
                </a:solidFill>
              </a:rPr>
              <a:t>FDISK </a:t>
            </a:r>
            <a:r>
              <a:rPr lang="en-US" altLang="en-US" dirty="0"/>
              <a:t>program.</a:t>
            </a:r>
          </a:p>
          <a:p>
            <a:r>
              <a:rPr lang="en-US" altLang="en-US" dirty="0"/>
              <a:t>Modern versions use </a:t>
            </a:r>
            <a:r>
              <a:rPr lang="en-US" altLang="en-US" dirty="0">
                <a:solidFill>
                  <a:srgbClr val="C00000"/>
                </a:solidFill>
              </a:rPr>
              <a:t>Disk Management</a:t>
            </a:r>
            <a:r>
              <a:rPr lang="en-US" altLang="en-US" dirty="0">
                <a:solidFill>
                  <a:schemeClr val="tx1"/>
                </a:solidFill>
              </a:rPr>
              <a:t>.</a:t>
            </a:r>
          </a:p>
          <a:p>
            <a:r>
              <a:rPr lang="en-US" altLang="en-US" dirty="0"/>
              <a:t>Linux uses FDISK (not the same as Windows) or other tools, like Gparted.</a:t>
            </a:r>
          </a:p>
          <a:p>
            <a:r>
              <a:rPr lang="en-US" altLang="en-US" dirty="0"/>
              <a:t>Current versions of Windows can nondestructively resize partitions.</a:t>
            </a:r>
          </a:p>
        </p:txBody>
      </p:sp>
    </p:spTree>
    <p:extLst>
      <p:ext uri="{BB962C8B-B14F-4D97-AF65-F5344CB8AC3E}">
        <p14:creationId xmlns:p14="http://schemas.microsoft.com/office/powerpoint/2010/main" val="756110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When to Partition (</a:t>
            </a:r>
            <a:r>
              <a:rPr lang="en-US" altLang="en-US" i="1" dirty="0"/>
              <a:t>continued</a:t>
            </a:r>
            <a:r>
              <a:rPr lang="en-US" altLang="en-US" dirty="0"/>
              <a:t>)</a:t>
            </a:r>
          </a:p>
        </p:txBody>
      </p:sp>
      <p:sp>
        <p:nvSpPr>
          <p:cNvPr id="24579" name="TextBox 4"/>
          <p:cNvSpPr txBox="1">
            <a:spLocks noChangeArrowheads="1"/>
          </p:cNvSpPr>
          <p:nvPr/>
        </p:nvSpPr>
        <p:spPr bwMode="auto">
          <a:xfrm>
            <a:off x="290286" y="4706259"/>
            <a:ext cx="279241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10.7  FDISK</a:t>
            </a:r>
          </a:p>
        </p:txBody>
      </p:sp>
      <p:sp>
        <p:nvSpPr>
          <p:cNvPr id="24582" name="TextBox 7"/>
          <p:cNvSpPr txBox="1">
            <a:spLocks noChangeArrowheads="1"/>
          </p:cNvSpPr>
          <p:nvPr/>
        </p:nvSpPr>
        <p:spPr bwMode="auto">
          <a:xfrm>
            <a:off x="4419600" y="4706259"/>
            <a:ext cx="4572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10.8  Windows 7 Disk Management tool in Computer Management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0286" y="2341104"/>
            <a:ext cx="3976914" cy="2209397"/>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41060" y="2133600"/>
            <a:ext cx="4575794" cy="2416900"/>
          </a:xfrm>
          <a:prstGeom prst="rect">
            <a:avLst/>
          </a:prstGeom>
        </p:spPr>
      </p:pic>
    </p:spTree>
    <p:extLst>
      <p:ext uri="{BB962C8B-B14F-4D97-AF65-F5344CB8AC3E}">
        <p14:creationId xmlns:p14="http://schemas.microsoft.com/office/powerpoint/2010/main" val="9282017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Partition Naming Problems</a:t>
            </a:r>
          </a:p>
        </p:txBody>
      </p:sp>
      <p:sp>
        <p:nvSpPr>
          <p:cNvPr id="25603" name="Content Placeholder 2"/>
          <p:cNvSpPr>
            <a:spLocks noGrp="1"/>
          </p:cNvSpPr>
          <p:nvPr>
            <p:ph idx="1"/>
          </p:nvPr>
        </p:nvSpPr>
        <p:spPr/>
        <p:txBody>
          <a:bodyPr/>
          <a:lstStyle/>
          <a:p>
            <a:r>
              <a:rPr lang="en-US" dirty="0"/>
              <a:t>MBR and GPT disks use partitions and dynamic disks use volumes.</a:t>
            </a:r>
          </a:p>
          <a:p>
            <a:r>
              <a:rPr lang="en-US" dirty="0"/>
              <a:t>Unfortunately, when you create a new partition or volume in current versions of Windows, the tool (Disk Management) only shows that you’re about to create a volume. </a:t>
            </a:r>
          </a:p>
          <a:p>
            <a:pPr lvl="1"/>
            <a:r>
              <a:rPr lang="en-US" dirty="0"/>
              <a:t>Even though the context menu says “volumes,” you create partitions on basic disks.</a:t>
            </a:r>
            <a:endParaRPr lang="en-US" altLang="en-US" dirty="0"/>
          </a:p>
        </p:txBody>
      </p:sp>
    </p:spTree>
    <p:extLst>
      <p:ext uri="{BB962C8B-B14F-4D97-AF65-F5344CB8AC3E}">
        <p14:creationId xmlns:p14="http://schemas.microsoft.com/office/powerpoint/2010/main" val="1977342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Partition Naming Problems (</a:t>
            </a:r>
            <a:r>
              <a:rPr lang="en-US" altLang="en-US" i="1" dirty="0"/>
              <a:t>continued</a:t>
            </a:r>
            <a:r>
              <a:rPr lang="en-US" altLang="en-US" dirty="0"/>
              <a:t>)</a:t>
            </a:r>
          </a:p>
        </p:txBody>
      </p:sp>
      <p:sp>
        <p:nvSpPr>
          <p:cNvPr id="26627" name="TextBox 4"/>
          <p:cNvSpPr txBox="1">
            <a:spLocks noChangeArrowheads="1"/>
          </p:cNvSpPr>
          <p:nvPr/>
        </p:nvSpPr>
        <p:spPr bwMode="auto">
          <a:xfrm>
            <a:off x="381000" y="5410200"/>
            <a:ext cx="838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10.9  Note that the context menu only mentions volumes, not partitions.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2588" y="1647967"/>
            <a:ext cx="4578824" cy="3562066"/>
          </a:xfrm>
          <a:prstGeom prst="rect">
            <a:avLst/>
          </a:prstGeom>
        </p:spPr>
      </p:pic>
    </p:spTree>
    <p:extLst>
      <p:ext uri="{BB962C8B-B14F-4D97-AF65-F5344CB8AC3E}">
        <p14:creationId xmlns:p14="http://schemas.microsoft.com/office/powerpoint/2010/main" val="1055249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Partition Naming Problems (</a:t>
            </a:r>
            <a:r>
              <a:rPr lang="en-US" altLang="en-US" i="1" dirty="0"/>
              <a:t>continued</a:t>
            </a:r>
            <a:r>
              <a:rPr lang="en-US" altLang="en-US" dirty="0"/>
              <a:t>)</a:t>
            </a:r>
          </a:p>
        </p:txBody>
      </p:sp>
      <p:sp>
        <p:nvSpPr>
          <p:cNvPr id="27651" name="TextBox 4"/>
          <p:cNvSpPr txBox="1">
            <a:spLocks noChangeArrowheads="1"/>
          </p:cNvSpPr>
          <p:nvPr/>
        </p:nvSpPr>
        <p:spPr bwMode="auto">
          <a:xfrm>
            <a:off x="838200" y="5029200"/>
            <a:ext cx="7848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10.10  Drive with four partitions displayed in Disk Management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8594" y="2064123"/>
            <a:ext cx="4746812" cy="2729753"/>
          </a:xfrm>
          <a:prstGeom prst="rect">
            <a:avLst/>
          </a:prstGeom>
        </p:spPr>
      </p:pic>
    </p:spTree>
    <p:extLst>
      <p:ext uri="{BB962C8B-B14F-4D97-AF65-F5344CB8AC3E}">
        <p14:creationId xmlns:p14="http://schemas.microsoft.com/office/powerpoint/2010/main" val="2966486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 Drive Formatting</a:t>
            </a:r>
          </a:p>
        </p:txBody>
      </p:sp>
      <p:sp>
        <p:nvSpPr>
          <p:cNvPr id="3" name="Content Placeholder 2"/>
          <p:cNvSpPr>
            <a:spLocks noGrp="1"/>
          </p:cNvSpPr>
          <p:nvPr>
            <p:ph idx="1"/>
          </p:nvPr>
        </p:nvSpPr>
        <p:spPr/>
        <p:txBody>
          <a:bodyPr/>
          <a:lstStyle/>
          <a:p>
            <a:r>
              <a:rPr lang="en-GB" altLang="en-US" dirty="0"/>
              <a:t>Formatting configures a partition to hold files and folders suitable to the OS.</a:t>
            </a:r>
          </a:p>
          <a:p>
            <a:r>
              <a:rPr lang="en-GB" altLang="en-US" dirty="0"/>
              <a:t>Two major functions of formatting: </a:t>
            </a:r>
          </a:p>
          <a:p>
            <a:pPr lvl="1"/>
            <a:r>
              <a:rPr lang="en-GB" altLang="en-US" dirty="0"/>
              <a:t>Creates a file system</a:t>
            </a:r>
          </a:p>
          <a:p>
            <a:pPr lvl="1"/>
            <a:r>
              <a:rPr lang="en-GB" altLang="en-US" dirty="0"/>
              <a:t>Creates a root directory</a:t>
            </a:r>
            <a:endParaRPr lang="en-US" dirty="0"/>
          </a:p>
        </p:txBody>
      </p:sp>
    </p:spTree>
    <p:extLst>
      <p:ext uri="{BB962C8B-B14F-4D97-AF65-F5344CB8AC3E}">
        <p14:creationId xmlns:p14="http://schemas.microsoft.com/office/powerpoint/2010/main" val="13160979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Systems in Windows</a:t>
            </a:r>
          </a:p>
        </p:txBody>
      </p:sp>
      <p:sp>
        <p:nvSpPr>
          <p:cNvPr id="3" name="Content Placeholder 2"/>
          <p:cNvSpPr>
            <a:spLocks noGrp="1"/>
          </p:cNvSpPr>
          <p:nvPr>
            <p:ph idx="1"/>
          </p:nvPr>
        </p:nvSpPr>
        <p:spPr/>
        <p:txBody>
          <a:bodyPr/>
          <a:lstStyle/>
          <a:p>
            <a:r>
              <a:rPr lang="en-GB" altLang="en-US" dirty="0"/>
              <a:t>Windows supports four different file systems:</a:t>
            </a:r>
          </a:p>
          <a:p>
            <a:pPr lvl="1"/>
            <a:r>
              <a:rPr lang="en-GB" altLang="en-US" dirty="0"/>
              <a:t>FAT (often called FAT16)</a:t>
            </a:r>
          </a:p>
          <a:p>
            <a:pPr lvl="1"/>
            <a:r>
              <a:rPr lang="en-GB" altLang="en-US" dirty="0"/>
              <a:t>FAT32</a:t>
            </a:r>
          </a:p>
          <a:p>
            <a:pPr lvl="1"/>
            <a:r>
              <a:rPr lang="en-GB" altLang="en-US" dirty="0"/>
              <a:t>NTFS</a:t>
            </a:r>
          </a:p>
          <a:p>
            <a:pPr lvl="1"/>
            <a:r>
              <a:rPr lang="en-GB" altLang="en-US" dirty="0"/>
              <a:t>exFAT/FAT64 (for removable media)</a:t>
            </a:r>
            <a:endParaRPr lang="en-US" dirty="0"/>
          </a:p>
        </p:txBody>
      </p:sp>
    </p:spTree>
    <p:extLst>
      <p:ext uri="{BB962C8B-B14F-4D97-AF65-F5344CB8AC3E}">
        <p14:creationId xmlns:p14="http://schemas.microsoft.com/office/powerpoint/2010/main" val="30218204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Allocation Table (FAT)</a:t>
            </a:r>
          </a:p>
        </p:txBody>
      </p:sp>
      <p:sp>
        <p:nvSpPr>
          <p:cNvPr id="3" name="Content Placeholder 2"/>
          <p:cNvSpPr>
            <a:spLocks noGrp="1"/>
          </p:cNvSpPr>
          <p:nvPr>
            <p:ph idx="1"/>
          </p:nvPr>
        </p:nvSpPr>
        <p:spPr/>
        <p:txBody>
          <a:bodyPr/>
          <a:lstStyle/>
          <a:p>
            <a:r>
              <a:rPr lang="en-US" dirty="0"/>
              <a:t>Sector</a:t>
            </a:r>
          </a:p>
          <a:p>
            <a:pPr lvl="1"/>
            <a:r>
              <a:rPr lang="en-US" dirty="0"/>
              <a:t>Base area of storage for hard drives</a:t>
            </a:r>
          </a:p>
          <a:p>
            <a:pPr lvl="1"/>
            <a:r>
              <a:rPr lang="en-US" dirty="0"/>
              <a:t>Stores up to 512 bytes of data</a:t>
            </a:r>
          </a:p>
          <a:p>
            <a:r>
              <a:rPr lang="en-US" dirty="0">
                <a:solidFill>
                  <a:srgbClr val="C00000"/>
                </a:solidFill>
              </a:rPr>
              <a:t>File allocation table</a:t>
            </a:r>
          </a:p>
          <a:p>
            <a:pPr lvl="1"/>
            <a:r>
              <a:rPr lang="en-US" dirty="0"/>
              <a:t>Indexing system to keep track of data on a hard drive</a:t>
            </a:r>
          </a:p>
          <a:p>
            <a:pPr lvl="1"/>
            <a:r>
              <a:rPr lang="en-US" dirty="0"/>
              <a:t>Determines which sectors store various parts of a file</a:t>
            </a:r>
          </a:p>
          <a:p>
            <a:pPr lvl="1"/>
            <a:r>
              <a:rPr lang="en-US" dirty="0"/>
              <a:t>Also called </a:t>
            </a:r>
            <a:r>
              <a:rPr lang="en-US" dirty="0">
                <a:solidFill>
                  <a:srgbClr val="C00000"/>
                </a:solidFill>
              </a:rPr>
              <a:t>data structure</a:t>
            </a:r>
          </a:p>
        </p:txBody>
      </p:sp>
    </p:spTree>
    <p:extLst>
      <p:ext uri="{BB962C8B-B14F-4D97-AF65-F5344CB8AC3E}">
        <p14:creationId xmlns:p14="http://schemas.microsoft.com/office/powerpoint/2010/main" val="4061330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 (</a:t>
            </a:r>
            <a:r>
              <a:rPr lang="en-US" i="1" dirty="0"/>
              <a:t>continued</a:t>
            </a:r>
            <a:r>
              <a:rPr lang="en-US" dirty="0"/>
              <a:t>)</a:t>
            </a:r>
          </a:p>
        </p:txBody>
      </p:sp>
      <p:sp>
        <p:nvSpPr>
          <p:cNvPr id="3" name="Content Placeholder 2"/>
          <p:cNvSpPr>
            <a:spLocks noGrp="1"/>
          </p:cNvSpPr>
          <p:nvPr>
            <p:ph idx="1"/>
          </p:nvPr>
        </p:nvSpPr>
        <p:spPr/>
        <p:txBody>
          <a:bodyPr/>
          <a:lstStyle/>
          <a:p>
            <a:r>
              <a:rPr lang="en-GB" altLang="en-US" dirty="0"/>
              <a:t>16-bit FAT (FAT16) uses 4 hexadecimal digits to number the sectors.</a:t>
            </a:r>
          </a:p>
          <a:p>
            <a:pPr lvl="1"/>
            <a:r>
              <a:rPr lang="en-GB" altLang="en-US" dirty="0"/>
              <a:t>0000 thru FFFF</a:t>
            </a:r>
          </a:p>
          <a:p>
            <a:r>
              <a:rPr lang="en-GB" altLang="en-US" dirty="0"/>
              <a:t>FAT is like a two-column spreadsheet.</a:t>
            </a:r>
          </a:p>
          <a:p>
            <a:pPr lvl="1"/>
            <a:r>
              <a:rPr lang="en-GB" altLang="en-US" dirty="0"/>
              <a:t>Column one numbers the sectors.</a:t>
            </a:r>
          </a:p>
          <a:p>
            <a:pPr lvl="1"/>
            <a:r>
              <a:rPr lang="en-GB" altLang="en-US" dirty="0"/>
              <a:t>Column two contains the status of the sector.</a:t>
            </a:r>
          </a:p>
          <a:p>
            <a:pPr lvl="2"/>
            <a:r>
              <a:rPr lang="en-GB" altLang="en-US" dirty="0"/>
              <a:t>Bad sectors = FFF7</a:t>
            </a:r>
          </a:p>
          <a:p>
            <a:pPr lvl="2"/>
            <a:r>
              <a:rPr lang="en-GB" altLang="en-US" dirty="0"/>
              <a:t>Good sectors = 0000</a:t>
            </a:r>
          </a:p>
          <a:p>
            <a:r>
              <a:rPr lang="en-GB" altLang="en-US" dirty="0"/>
              <a:t>Full format creates the FAT and then writes to and reads from each sector to see if it is good.</a:t>
            </a:r>
            <a:endParaRPr lang="en-US" dirty="0"/>
          </a:p>
        </p:txBody>
      </p:sp>
    </p:spTree>
    <p:extLst>
      <p:ext uri="{BB962C8B-B14F-4D97-AF65-F5344CB8AC3E}">
        <p14:creationId xmlns:p14="http://schemas.microsoft.com/office/powerpoint/2010/main" val="604010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Partitioning</a:t>
            </a:r>
          </a:p>
        </p:txBody>
      </p:sp>
      <p:sp>
        <p:nvSpPr>
          <p:cNvPr id="3" name="Content Placeholder 2"/>
          <p:cNvSpPr>
            <a:spLocks noGrp="1"/>
          </p:cNvSpPr>
          <p:nvPr>
            <p:ph idx="1"/>
          </p:nvPr>
        </p:nvSpPr>
        <p:spPr/>
        <p:txBody>
          <a:bodyPr/>
          <a:lstStyle/>
          <a:p>
            <a:r>
              <a:rPr lang="en-US" dirty="0"/>
              <a:t>Partitioning is the process of electronically subdividing the physical hard drive into units called </a:t>
            </a:r>
            <a:r>
              <a:rPr lang="en-US" dirty="0">
                <a:solidFill>
                  <a:srgbClr val="C00000"/>
                </a:solidFill>
              </a:rPr>
              <a:t>partitions</a:t>
            </a:r>
            <a:r>
              <a:rPr lang="en-US" dirty="0">
                <a:solidFill>
                  <a:schemeClr val="tx1"/>
                </a:solidFill>
              </a:rPr>
              <a:t>.</a:t>
            </a:r>
            <a:endParaRPr lang="en-US" dirty="0">
              <a:solidFill>
                <a:srgbClr val="C00000"/>
              </a:solidFill>
            </a:endParaRPr>
          </a:p>
          <a:p>
            <a:pPr lvl="1"/>
            <a:r>
              <a:rPr lang="en-US" dirty="0"/>
              <a:t>Hard drive must have at least one partition.</a:t>
            </a:r>
          </a:p>
          <a:p>
            <a:pPr lvl="1"/>
            <a:r>
              <a:rPr lang="en-US" dirty="0"/>
              <a:t>Each is typically assigned a drive letter such as C: or D:.</a:t>
            </a:r>
          </a:p>
          <a:p>
            <a:r>
              <a:rPr lang="en-US" dirty="0">
                <a:solidFill>
                  <a:srgbClr val="C00000"/>
                </a:solidFill>
              </a:rPr>
              <a:t>Format </a:t>
            </a:r>
            <a:r>
              <a:rPr lang="en-US" dirty="0"/>
              <a:t>the drive after </a:t>
            </a:r>
            <a:r>
              <a:rPr lang="en-US" dirty="0">
                <a:solidFill>
                  <a:srgbClr val="C00000"/>
                </a:solidFill>
              </a:rPr>
              <a:t>partitioning</a:t>
            </a:r>
            <a:r>
              <a:rPr lang="en-US" dirty="0">
                <a:solidFill>
                  <a:schemeClr val="tx1"/>
                </a:solidFill>
              </a:rPr>
              <a:t>.</a:t>
            </a:r>
          </a:p>
          <a:p>
            <a:pPr lvl="1"/>
            <a:r>
              <a:rPr lang="en-US" dirty="0"/>
              <a:t>Installs a file system onto the drive</a:t>
            </a:r>
          </a:p>
          <a:p>
            <a:pPr lvl="1"/>
            <a:r>
              <a:rPr lang="en-US" dirty="0"/>
              <a:t>Organizes each partition so it can be used to store files and folders</a:t>
            </a:r>
          </a:p>
        </p:txBody>
      </p:sp>
    </p:spTree>
    <p:extLst>
      <p:ext uri="{BB962C8B-B14F-4D97-AF65-F5344CB8AC3E}">
        <p14:creationId xmlns:p14="http://schemas.microsoft.com/office/powerpoint/2010/main" val="244260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FAT </a:t>
            </a:r>
            <a:r>
              <a:rPr lang="en-US" dirty="0"/>
              <a:t>(</a:t>
            </a:r>
            <a:r>
              <a:rPr lang="en-US" i="1" dirty="0"/>
              <a:t>continued</a:t>
            </a:r>
            <a:r>
              <a:rPr lang="en-US" dirty="0"/>
              <a:t>)</a:t>
            </a:r>
          </a:p>
        </p:txBody>
      </p:sp>
      <p:sp>
        <p:nvSpPr>
          <p:cNvPr id="31747" name="TextBox 4"/>
          <p:cNvSpPr txBox="1">
            <a:spLocks noChangeArrowheads="1"/>
          </p:cNvSpPr>
          <p:nvPr/>
        </p:nvSpPr>
        <p:spPr bwMode="auto">
          <a:xfrm>
            <a:off x="1995487" y="6073457"/>
            <a:ext cx="5181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10.11  16-bit FAT</a:t>
            </a:r>
          </a:p>
        </p:txBody>
      </p:sp>
      <p:pic>
        <p:nvPicPr>
          <p:cNvPr id="31748" name="Picture 3" descr="F12-1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0" y="1295400"/>
            <a:ext cx="15525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31631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 Limitations</a:t>
            </a:r>
          </a:p>
        </p:txBody>
      </p:sp>
      <p:sp>
        <p:nvSpPr>
          <p:cNvPr id="3" name="Content Placeholder 2"/>
          <p:cNvSpPr>
            <a:spLocks noGrp="1"/>
          </p:cNvSpPr>
          <p:nvPr>
            <p:ph idx="1"/>
          </p:nvPr>
        </p:nvSpPr>
        <p:spPr/>
        <p:txBody>
          <a:bodyPr/>
          <a:lstStyle/>
          <a:p>
            <a:r>
              <a:rPr lang="en-GB" altLang="en-US" dirty="0"/>
              <a:t>16 bits </a:t>
            </a:r>
            <a:r>
              <a:rPr lang="en-US" dirty="0"/>
              <a:t>–  </a:t>
            </a:r>
            <a:r>
              <a:rPr lang="en-GB" altLang="en-US" dirty="0"/>
              <a:t>only 64 K (2</a:t>
            </a:r>
            <a:r>
              <a:rPr lang="en-GB" altLang="en-US" baseline="30000" dirty="0"/>
              <a:t>16</a:t>
            </a:r>
            <a:r>
              <a:rPr lang="en-GB" altLang="en-US" dirty="0"/>
              <a:t>) sectors addressed</a:t>
            </a:r>
          </a:p>
          <a:p>
            <a:r>
              <a:rPr lang="en-GB" altLang="en-US" dirty="0"/>
              <a:t>Sector sizes limited to 512 bytes</a:t>
            </a:r>
          </a:p>
          <a:p>
            <a:r>
              <a:rPr lang="en-GB" altLang="en-US" dirty="0"/>
              <a:t>64 K × 512 bytes = 32 MB maximum size in early drives</a:t>
            </a:r>
          </a:p>
          <a:p>
            <a:pPr lvl="1"/>
            <a:r>
              <a:rPr lang="en-GB" altLang="en-US" dirty="0"/>
              <a:t>What to do to increase capacity?</a:t>
            </a:r>
          </a:p>
          <a:p>
            <a:r>
              <a:rPr lang="en-GB" altLang="en-US" dirty="0"/>
              <a:t>Clustering as the solution</a:t>
            </a:r>
          </a:p>
          <a:p>
            <a:pPr lvl="1"/>
            <a:r>
              <a:rPr lang="en-GB" altLang="en-US" dirty="0"/>
              <a:t>Enables partition sizes up to 2 GB</a:t>
            </a:r>
            <a:endParaRPr lang="en-US" dirty="0"/>
          </a:p>
        </p:txBody>
      </p:sp>
    </p:spTree>
    <p:extLst>
      <p:ext uri="{BB962C8B-B14F-4D97-AF65-F5344CB8AC3E}">
        <p14:creationId xmlns:p14="http://schemas.microsoft.com/office/powerpoint/2010/main" val="3254456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Clustering</a:t>
            </a:r>
          </a:p>
        </p:txBody>
      </p:sp>
      <p:sp>
        <p:nvSpPr>
          <p:cNvPr id="3" name="Content Placeholder 2"/>
          <p:cNvSpPr>
            <a:spLocks noGrp="1"/>
          </p:cNvSpPr>
          <p:nvPr>
            <p:ph idx="1"/>
          </p:nvPr>
        </p:nvSpPr>
        <p:spPr/>
        <p:txBody>
          <a:bodyPr/>
          <a:lstStyle/>
          <a:p>
            <a:r>
              <a:rPr lang="en-GB" altLang="en-US" dirty="0"/>
              <a:t>Clustering combines a set of contiguous sectors and treats them as a single unit.</a:t>
            </a:r>
          </a:p>
          <a:p>
            <a:r>
              <a:rPr lang="en-GB" altLang="en-US" dirty="0"/>
              <a:t>Units are called </a:t>
            </a:r>
            <a:r>
              <a:rPr lang="en-GB" altLang="en-US" dirty="0">
                <a:solidFill>
                  <a:srgbClr val="C00000"/>
                </a:solidFill>
              </a:rPr>
              <a:t>clusters </a:t>
            </a:r>
            <a:r>
              <a:rPr lang="en-GB" altLang="en-US" dirty="0"/>
              <a:t>or </a:t>
            </a:r>
            <a:r>
              <a:rPr lang="en-GB" altLang="en-US" dirty="0">
                <a:solidFill>
                  <a:srgbClr val="C00000"/>
                </a:solidFill>
              </a:rPr>
              <a:t>file allocation units</a:t>
            </a:r>
            <a:r>
              <a:rPr lang="en-GB" altLang="en-US" dirty="0">
                <a:solidFill>
                  <a:schemeClr val="tx1"/>
                </a:solidFill>
              </a:rPr>
              <a:t>.</a:t>
            </a:r>
          </a:p>
          <a:p>
            <a:pPr lvl="1"/>
            <a:r>
              <a:rPr lang="en-GB" altLang="en-US" dirty="0"/>
              <a:t>Instead of numbering the sectors, clusters were numbered.</a:t>
            </a:r>
          </a:p>
          <a:p>
            <a:pPr lvl="1"/>
            <a:r>
              <a:rPr lang="en-GB" altLang="en-US" dirty="0"/>
              <a:t>This allowed partition sizes up to 2 GB.</a:t>
            </a:r>
          </a:p>
          <a:p>
            <a:r>
              <a:rPr lang="en-GB" altLang="en-US" dirty="0"/>
              <a:t>Size of cluster increases with the size of the partition.</a:t>
            </a:r>
            <a:endParaRPr lang="en-US" dirty="0"/>
          </a:p>
        </p:txBody>
      </p:sp>
    </p:spTree>
    <p:extLst>
      <p:ext uri="{BB962C8B-B14F-4D97-AF65-F5344CB8AC3E}">
        <p14:creationId xmlns:p14="http://schemas.microsoft.com/office/powerpoint/2010/main" val="2874568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TextBox 6"/>
          <p:cNvSpPr txBox="1">
            <a:spLocks noChangeArrowheads="1"/>
          </p:cNvSpPr>
          <p:nvPr/>
        </p:nvSpPr>
        <p:spPr bwMode="auto">
          <a:xfrm>
            <a:off x="2286000" y="5791200"/>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10.12  Cluster versus sector</a:t>
            </a:r>
          </a:p>
        </p:txBody>
      </p:sp>
      <p:pic>
        <p:nvPicPr>
          <p:cNvPr id="33797" name="Picture 1" descr="F12-1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5937" y="2209800"/>
            <a:ext cx="3878263"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dirty="0"/>
              <a:t>Clustering (</a:t>
            </a:r>
            <a:r>
              <a:rPr lang="en-US" i="1" dirty="0"/>
              <a:t>continued</a:t>
            </a:r>
            <a:r>
              <a:rPr lang="en-US" dirty="0"/>
              <a:t>)</a:t>
            </a:r>
          </a:p>
        </p:txBody>
      </p:sp>
    </p:spTree>
    <p:extLst>
      <p:ext uri="{BB962C8B-B14F-4D97-AF65-F5344CB8AC3E}">
        <p14:creationId xmlns:p14="http://schemas.microsoft.com/office/powerpoint/2010/main" val="60111951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2057400" y="52388"/>
            <a:ext cx="7086600" cy="1006475"/>
          </a:xfrm>
        </p:spPr>
        <p:txBody>
          <a:bodyPr/>
          <a:lstStyle/>
          <a:p>
            <a:pPr eaLnBrk="1" hangingPunct="1"/>
            <a:r>
              <a:rPr lang="en-US" altLang="en-US" dirty="0"/>
              <a:t>Clustering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3767402181"/>
              </p:ext>
            </p:extLst>
          </p:nvPr>
        </p:nvGraphicFramePr>
        <p:xfrm>
          <a:off x="1771650" y="2102831"/>
          <a:ext cx="5600700" cy="3231169"/>
        </p:xfrm>
        <a:graphic>
          <a:graphicData uri="http://schemas.openxmlformats.org/drawingml/2006/table">
            <a:tbl>
              <a:tblPr firstRow="1" firstCol="1" bandRow="1">
                <a:solidFill>
                  <a:srgbClr val="F4EFC1"/>
                </a:solidFill>
              </a:tblPr>
              <a:tblGrid>
                <a:gridCol w="1684577">
                  <a:extLst>
                    <a:ext uri="{9D8B030D-6E8A-4147-A177-3AD203B41FA5}">
                      <a16:colId xmlns="" xmlns:a16="http://schemas.microsoft.com/office/drawing/2014/main" val="20000"/>
                    </a:ext>
                  </a:extLst>
                </a:gridCol>
                <a:gridCol w="1401523">
                  <a:extLst>
                    <a:ext uri="{9D8B030D-6E8A-4147-A177-3AD203B41FA5}">
                      <a16:colId xmlns="" xmlns:a16="http://schemas.microsoft.com/office/drawing/2014/main" val="20001"/>
                    </a:ext>
                  </a:extLst>
                </a:gridCol>
                <a:gridCol w="2514600">
                  <a:extLst>
                    <a:ext uri="{9D8B030D-6E8A-4147-A177-3AD203B41FA5}">
                      <a16:colId xmlns="" xmlns:a16="http://schemas.microsoft.com/office/drawing/2014/main" val="20002"/>
                    </a:ext>
                  </a:extLst>
                </a:gridCol>
              </a:tblGrid>
              <a:tr h="32872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10.2</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FAT16</a:t>
                      </a:r>
                      <a:r>
                        <a:rPr lang="en-US" altLang="en-US" sz="2000" b="1" baseline="0" dirty="0">
                          <a:latin typeface="Calibri" panose="020F0502020204030204" pitchFamily="34" charset="0"/>
                        </a:rPr>
                        <a:t> Cluster Sizes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716424">
                <a:tc gridSpan="2">
                  <a:txBody>
                    <a:bodyPr/>
                    <a:lstStyle/>
                    <a:p>
                      <a:pPr marL="0" marR="0">
                        <a:lnSpc>
                          <a:spcPct val="100000"/>
                        </a:lnSpc>
                        <a:spcBef>
                          <a:spcPts val="0"/>
                        </a:spcBef>
                        <a:spcAft>
                          <a:spcPts val="600"/>
                        </a:spcAft>
                      </a:pPr>
                      <a:r>
                        <a:rPr lang="en-US" sz="2000" b="1" dirty="0">
                          <a:latin typeface="Calibri" panose="020F0502020204030204" pitchFamily="34" charset="0"/>
                        </a:rPr>
                        <a:t>If FDISK makes a partition this big: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00000"/>
                        </a:lnSpc>
                        <a:spcBef>
                          <a:spcPts val="0"/>
                        </a:spcBef>
                        <a:spcAft>
                          <a:spcPts val="600"/>
                        </a:spcAft>
                      </a:pPr>
                      <a:r>
                        <a:rPr lang="en-US" sz="2000" b="1" dirty="0">
                          <a:latin typeface="Calibri" panose="020F0502020204030204" pitchFamily="34" charset="0"/>
                        </a:rPr>
                        <a:t>You’ll get this many sectors/cluster:</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32845">
                <a:tc gridSpan="2">
                  <a:txBody>
                    <a:bodyPr/>
                    <a:lstStyle/>
                    <a:p>
                      <a:pPr marL="0" marR="0">
                        <a:lnSpc>
                          <a:spcPct val="100000"/>
                        </a:lnSpc>
                        <a:spcBef>
                          <a:spcPts val="0"/>
                        </a:spcBef>
                        <a:spcAft>
                          <a:spcPts val="600"/>
                        </a:spcAft>
                      </a:pPr>
                      <a:r>
                        <a:rPr lang="en-US" dirty="0"/>
                        <a:t>16 to 127.9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t>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32845">
                <a:tc gridSpan="2">
                  <a:txBody>
                    <a:bodyPr/>
                    <a:lstStyle/>
                    <a:p>
                      <a:pPr marL="0" marR="0">
                        <a:lnSpc>
                          <a:spcPct val="100000"/>
                        </a:lnSpc>
                        <a:spcBef>
                          <a:spcPts val="0"/>
                        </a:spcBef>
                        <a:spcAft>
                          <a:spcPts val="600"/>
                        </a:spcAft>
                      </a:pPr>
                      <a:r>
                        <a:rPr lang="pt-BR" dirty="0"/>
                        <a:t>128 to 255.9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t>8</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32845">
                <a:tc gridSpan="2">
                  <a:txBody>
                    <a:bodyPr/>
                    <a:lstStyle/>
                    <a:p>
                      <a:pPr marL="0" marR="0">
                        <a:lnSpc>
                          <a:spcPct val="100000"/>
                        </a:lnSpc>
                        <a:spcBef>
                          <a:spcPts val="0"/>
                        </a:spcBef>
                        <a:spcAft>
                          <a:spcPts val="600"/>
                        </a:spcAft>
                      </a:pPr>
                      <a:r>
                        <a:rPr lang="en-US" dirty="0"/>
                        <a:t>256 to 511.9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t>16</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32845">
                <a:tc gridSpan="2">
                  <a:txBody>
                    <a:bodyPr/>
                    <a:lstStyle/>
                    <a:p>
                      <a:pPr marL="0" marR="0">
                        <a:lnSpc>
                          <a:spcPct val="100000"/>
                        </a:lnSpc>
                        <a:spcBef>
                          <a:spcPts val="0"/>
                        </a:spcBef>
                        <a:spcAft>
                          <a:spcPts val="600"/>
                        </a:spcAft>
                      </a:pPr>
                      <a:r>
                        <a:rPr lang="pt-BR" dirty="0"/>
                        <a:t>512 to 1023.9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t>32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432845">
                <a:tc gridSpan="2">
                  <a:txBody>
                    <a:bodyPr/>
                    <a:lstStyle/>
                    <a:p>
                      <a:pPr marL="0" marR="0">
                        <a:lnSpc>
                          <a:spcPct val="100000"/>
                        </a:lnSpc>
                        <a:spcBef>
                          <a:spcPts val="0"/>
                        </a:spcBef>
                        <a:spcAft>
                          <a:spcPts val="600"/>
                        </a:spcAft>
                      </a:pPr>
                      <a:r>
                        <a:rPr lang="en-US" dirty="0"/>
                        <a:t>1024 to 2048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dirty="0"/>
                        <a:t>64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5666416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FAT16 in Action</a:t>
            </a:r>
          </a:p>
        </p:txBody>
      </p:sp>
      <p:sp>
        <p:nvSpPr>
          <p:cNvPr id="3" name="Content Placeholder 2"/>
          <p:cNvSpPr>
            <a:spLocks noGrp="1"/>
          </p:cNvSpPr>
          <p:nvPr>
            <p:ph idx="1"/>
          </p:nvPr>
        </p:nvSpPr>
        <p:spPr/>
        <p:txBody>
          <a:bodyPr/>
          <a:lstStyle/>
          <a:p>
            <a:r>
              <a:rPr lang="en-GB" altLang="en-US" dirty="0"/>
              <a:t>Windows looks for the first cluster marked 0000 (good and available).</a:t>
            </a:r>
          </a:p>
          <a:p>
            <a:r>
              <a:rPr lang="en-GB" altLang="en-US" dirty="0"/>
              <a:t>If the file fits in that cluster, FFFF is put in the status column.</a:t>
            </a:r>
          </a:p>
          <a:p>
            <a:r>
              <a:rPr lang="en-GB" altLang="en-US" dirty="0"/>
              <a:t>If the file is larger than the cluster, Windows finds the next open cluster.</a:t>
            </a:r>
          </a:p>
          <a:p>
            <a:pPr lvl="1"/>
            <a:r>
              <a:rPr lang="en-GB" altLang="en-US" dirty="0"/>
              <a:t>That open cluster</a:t>
            </a:r>
            <a:r>
              <a:rPr lang="en-US" altLang="ja-JP" dirty="0"/>
              <a:t>’</a:t>
            </a:r>
            <a:r>
              <a:rPr lang="en-GB" altLang="ja-JP" dirty="0"/>
              <a:t>s number is put in the first status field to know where to link.</a:t>
            </a:r>
          </a:p>
          <a:p>
            <a:pPr lvl="1"/>
            <a:r>
              <a:rPr lang="en-GB" altLang="en-US" dirty="0"/>
              <a:t>Process continues until the file is fully stored.</a:t>
            </a:r>
          </a:p>
          <a:p>
            <a:pPr lvl="1"/>
            <a:r>
              <a:rPr lang="en-GB" altLang="en-US" dirty="0"/>
              <a:t>Last cluster</a:t>
            </a:r>
            <a:r>
              <a:rPr lang="en-US" altLang="ja-JP" dirty="0"/>
              <a:t>’</a:t>
            </a:r>
            <a:r>
              <a:rPr lang="en-GB" altLang="ja-JP" dirty="0"/>
              <a:t>s status field is FFFF (end-of-file).</a:t>
            </a:r>
            <a:endParaRPr lang="en-US" dirty="0"/>
          </a:p>
        </p:txBody>
      </p:sp>
    </p:spTree>
    <p:extLst>
      <p:ext uri="{BB962C8B-B14F-4D97-AF65-F5344CB8AC3E}">
        <p14:creationId xmlns:p14="http://schemas.microsoft.com/office/powerpoint/2010/main" val="11214906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2600" y="1447800"/>
            <a:ext cx="5861050" cy="429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Box 16"/>
          <p:cNvSpPr txBox="1">
            <a:spLocks noChangeArrowheads="1"/>
          </p:cNvSpPr>
          <p:nvPr/>
        </p:nvSpPr>
        <p:spPr bwMode="auto">
          <a:xfrm>
            <a:off x="2971800" y="6012680"/>
            <a:ext cx="306167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10.13  The initial FAT</a:t>
            </a:r>
          </a:p>
        </p:txBody>
      </p:sp>
      <p:sp>
        <p:nvSpPr>
          <p:cNvPr id="4" name="Title 3"/>
          <p:cNvSpPr>
            <a:spLocks noGrp="1"/>
          </p:cNvSpPr>
          <p:nvPr>
            <p:ph type="title"/>
          </p:nvPr>
        </p:nvSpPr>
        <p:spPr/>
        <p:txBody>
          <a:bodyPr/>
          <a:lstStyle/>
          <a:p>
            <a:r>
              <a:rPr lang="en-US" dirty="0"/>
              <a:t>FAT16 in Action (</a:t>
            </a:r>
            <a:r>
              <a:rPr lang="en-US" i="1" dirty="0"/>
              <a:t>continued</a:t>
            </a:r>
            <a:r>
              <a:rPr lang="en-US" dirty="0"/>
              <a:t>)</a:t>
            </a:r>
          </a:p>
        </p:txBody>
      </p:sp>
    </p:spTree>
    <p:extLst>
      <p:ext uri="{BB962C8B-B14F-4D97-AF65-F5344CB8AC3E}">
        <p14:creationId xmlns:p14="http://schemas.microsoft.com/office/powerpoint/2010/main" val="46405849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Box 16"/>
          <p:cNvSpPr txBox="1">
            <a:spLocks noChangeArrowheads="1"/>
          </p:cNvSpPr>
          <p:nvPr/>
        </p:nvSpPr>
        <p:spPr bwMode="auto">
          <a:xfrm>
            <a:off x="2971800" y="6062303"/>
            <a:ext cx="399256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10.14  The first cluster used</a:t>
            </a:r>
          </a:p>
        </p:txBody>
      </p:sp>
      <p:pic>
        <p:nvPicPr>
          <p:cNvPr id="37892" name="Picture 1" descr="F12-14.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71600" y="1352550"/>
            <a:ext cx="624205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FAT16 in Action (</a:t>
            </a:r>
            <a:r>
              <a:rPr lang="en-US" i="1" dirty="0"/>
              <a:t>continued</a:t>
            </a:r>
            <a:r>
              <a:rPr lang="en-US" dirty="0"/>
              <a:t>)</a:t>
            </a:r>
          </a:p>
        </p:txBody>
      </p:sp>
    </p:spTree>
    <p:extLst>
      <p:ext uri="{BB962C8B-B14F-4D97-AF65-F5344CB8AC3E}">
        <p14:creationId xmlns:p14="http://schemas.microsoft.com/office/powerpoint/2010/main" val="385522841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Box 16"/>
          <p:cNvSpPr txBox="1">
            <a:spLocks noChangeArrowheads="1"/>
          </p:cNvSpPr>
          <p:nvPr/>
        </p:nvSpPr>
        <p:spPr bwMode="auto">
          <a:xfrm>
            <a:off x="2286000" y="6019441"/>
            <a:ext cx="47879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10.15  The second cluster used</a:t>
            </a:r>
          </a:p>
        </p:txBody>
      </p:sp>
      <p:pic>
        <p:nvPicPr>
          <p:cNvPr id="38916" name="Picture 1" descr="F12-1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8263" y="1358900"/>
            <a:ext cx="6242050"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FAT16 in Action (</a:t>
            </a:r>
            <a:r>
              <a:rPr lang="en-US" i="1" dirty="0"/>
              <a:t>continued</a:t>
            </a:r>
            <a:r>
              <a:rPr lang="en-US" dirty="0"/>
              <a:t>)</a:t>
            </a:r>
          </a:p>
        </p:txBody>
      </p:sp>
    </p:spTree>
    <p:extLst>
      <p:ext uri="{BB962C8B-B14F-4D97-AF65-F5344CB8AC3E}">
        <p14:creationId xmlns:p14="http://schemas.microsoft.com/office/powerpoint/2010/main" val="213001924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FAT16 in Action (</a:t>
            </a:r>
            <a:r>
              <a:rPr lang="en-US" i="1" dirty="0"/>
              <a:t>continued</a:t>
            </a:r>
            <a:r>
              <a:rPr lang="en-US" dirty="0"/>
              <a:t>)</a:t>
            </a:r>
          </a:p>
        </p:txBody>
      </p:sp>
      <p:pic>
        <p:nvPicPr>
          <p:cNvPr id="3" name="Picture 1" descr="F12-16.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52538" y="1695450"/>
            <a:ext cx="6243637" cy="383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6"/>
          <p:cNvSpPr txBox="1">
            <a:spLocks noChangeArrowheads="1"/>
          </p:cNvSpPr>
          <p:nvPr/>
        </p:nvSpPr>
        <p:spPr bwMode="auto">
          <a:xfrm>
            <a:off x="2819400" y="5943600"/>
            <a:ext cx="353173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10.16  End of file reached</a:t>
            </a:r>
          </a:p>
        </p:txBody>
      </p:sp>
    </p:spTree>
    <p:extLst>
      <p:ext uri="{BB962C8B-B14F-4D97-AF65-F5344CB8AC3E}">
        <p14:creationId xmlns:p14="http://schemas.microsoft.com/office/powerpoint/2010/main" val="2547922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 Drive Partitions</a:t>
            </a:r>
          </a:p>
        </p:txBody>
      </p:sp>
      <p:sp>
        <p:nvSpPr>
          <p:cNvPr id="5" name="Content Placeholder 4"/>
          <p:cNvSpPr>
            <a:spLocks noGrp="1"/>
          </p:cNvSpPr>
          <p:nvPr>
            <p:ph idx="1"/>
          </p:nvPr>
        </p:nvSpPr>
        <p:spPr/>
        <p:txBody>
          <a:bodyPr/>
          <a:lstStyle/>
          <a:p>
            <a:r>
              <a:rPr lang="en-GB" dirty="0"/>
              <a:t>Partitioning methods</a:t>
            </a:r>
          </a:p>
          <a:p>
            <a:pPr lvl="1"/>
            <a:r>
              <a:rPr lang="en-GB" dirty="0"/>
              <a:t>Master boot record (MBR)</a:t>
            </a:r>
          </a:p>
          <a:p>
            <a:pPr lvl="2"/>
            <a:r>
              <a:rPr lang="en-GB" dirty="0"/>
              <a:t>Older style</a:t>
            </a:r>
          </a:p>
          <a:p>
            <a:pPr lvl="2"/>
            <a:r>
              <a:rPr lang="en-GB" dirty="0"/>
              <a:t>Readable by other utilities</a:t>
            </a:r>
          </a:p>
          <a:p>
            <a:pPr lvl="2"/>
            <a:r>
              <a:rPr lang="en-GB" dirty="0"/>
              <a:t>Called basic disk</a:t>
            </a:r>
          </a:p>
          <a:p>
            <a:pPr lvl="1"/>
            <a:r>
              <a:rPr lang="en-GB" dirty="0"/>
              <a:t>GUID partition table (GPT)</a:t>
            </a:r>
          </a:p>
          <a:p>
            <a:pPr lvl="2"/>
            <a:r>
              <a:rPr lang="en-GB" dirty="0"/>
              <a:t>Newer scheme that replaces the MBR</a:t>
            </a:r>
          </a:p>
          <a:p>
            <a:pPr lvl="2"/>
            <a:r>
              <a:rPr lang="en-GB" dirty="0"/>
              <a:t>Called basic disk</a:t>
            </a:r>
          </a:p>
          <a:p>
            <a:pPr lvl="1"/>
            <a:r>
              <a:rPr lang="en-GB" dirty="0"/>
              <a:t>Windows proprietary dynamic storage partitioning scheme</a:t>
            </a:r>
          </a:p>
          <a:p>
            <a:pPr lvl="2"/>
            <a:r>
              <a:rPr lang="en-GB" dirty="0"/>
              <a:t>Called dynamic disk</a:t>
            </a:r>
            <a:endParaRPr lang="en-US" dirty="0"/>
          </a:p>
        </p:txBody>
      </p:sp>
    </p:spTree>
    <p:extLst>
      <p:ext uri="{BB962C8B-B14F-4D97-AF65-F5344CB8AC3E}">
        <p14:creationId xmlns:p14="http://schemas.microsoft.com/office/powerpoint/2010/main" val="12373743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Fragmentation</a:t>
            </a:r>
          </a:p>
        </p:txBody>
      </p:sp>
      <p:sp>
        <p:nvSpPr>
          <p:cNvPr id="3" name="Content Placeholder 2"/>
          <p:cNvSpPr>
            <a:spLocks noGrp="1"/>
          </p:cNvSpPr>
          <p:nvPr>
            <p:ph idx="1"/>
          </p:nvPr>
        </p:nvSpPr>
        <p:spPr/>
        <p:txBody>
          <a:bodyPr/>
          <a:lstStyle/>
          <a:p>
            <a:r>
              <a:rPr lang="en-GB" altLang="en-US" dirty="0"/>
              <a:t>Fragmentation occurs when files are spread across clusters.</a:t>
            </a:r>
          </a:p>
          <a:p>
            <a:pPr lvl="1"/>
            <a:r>
              <a:rPr lang="en-GB" altLang="en-US" dirty="0"/>
              <a:t>Individual files are broken into pieces that fit into a sector or cluster.</a:t>
            </a:r>
          </a:p>
          <a:p>
            <a:pPr lvl="1"/>
            <a:r>
              <a:rPr lang="en-GB" altLang="en-US" dirty="0"/>
              <a:t>The pieces are stored on the hard drive but may not be stored in contiguous clusters.</a:t>
            </a:r>
          </a:p>
          <a:p>
            <a:r>
              <a:rPr lang="en-GB" altLang="en-US" dirty="0"/>
              <a:t>Fragmentation slows down the system during hard drive reads and writes.</a:t>
            </a:r>
          </a:p>
          <a:p>
            <a:r>
              <a:rPr lang="en-GB" altLang="en-US" dirty="0"/>
              <a:t>Programs such as Disk Defragmenter and Optimize Drives can rearrange files.</a:t>
            </a:r>
            <a:endParaRPr lang="en-US" dirty="0"/>
          </a:p>
        </p:txBody>
      </p:sp>
    </p:spTree>
    <p:extLst>
      <p:ext uri="{BB962C8B-B14F-4D97-AF65-F5344CB8AC3E}">
        <p14:creationId xmlns:p14="http://schemas.microsoft.com/office/powerpoint/2010/main" val="12919004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Fragmentation (</a:t>
            </a:r>
            <a:r>
              <a:rPr lang="en-US" i="1" dirty="0"/>
              <a:t>continued</a:t>
            </a:r>
            <a:r>
              <a:rPr lang="en-US" dirty="0"/>
              <a:t>)</a:t>
            </a:r>
          </a:p>
        </p:txBody>
      </p:sp>
      <p:sp>
        <p:nvSpPr>
          <p:cNvPr id="4" name="TextBox 11"/>
          <p:cNvSpPr txBox="1">
            <a:spLocks noChangeArrowheads="1"/>
          </p:cNvSpPr>
          <p:nvPr/>
        </p:nvSpPr>
        <p:spPr bwMode="auto">
          <a:xfrm>
            <a:off x="3060700" y="5756994"/>
            <a:ext cx="336085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10.17  Three files saved</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49324" y="1752600"/>
            <a:ext cx="6245352" cy="3668562"/>
          </a:xfrm>
          <a:prstGeom prst="rect">
            <a:avLst/>
          </a:prstGeom>
        </p:spPr>
      </p:pic>
    </p:spTree>
    <p:extLst>
      <p:ext uri="{BB962C8B-B14F-4D97-AF65-F5344CB8AC3E}">
        <p14:creationId xmlns:p14="http://schemas.microsoft.com/office/powerpoint/2010/main" val="333803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extBox 16"/>
          <p:cNvSpPr txBox="1">
            <a:spLocks noChangeArrowheads="1"/>
          </p:cNvSpPr>
          <p:nvPr/>
        </p:nvSpPr>
        <p:spPr bwMode="auto">
          <a:xfrm>
            <a:off x="2819400" y="5715000"/>
            <a:ext cx="401488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10.18  The mom.txt file erased</a:t>
            </a:r>
          </a:p>
        </p:txBody>
      </p:sp>
      <p:pic>
        <p:nvPicPr>
          <p:cNvPr id="43012" name="Picture 1" descr="F12-18.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8263" y="1828800"/>
            <a:ext cx="6242050" cy="364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Fragmentation (</a:t>
            </a:r>
            <a:r>
              <a:rPr lang="en-US" i="1" dirty="0"/>
              <a:t>continued</a:t>
            </a:r>
            <a:r>
              <a:rPr lang="en-US" dirty="0"/>
              <a:t>)</a:t>
            </a:r>
          </a:p>
        </p:txBody>
      </p:sp>
    </p:spTree>
    <p:extLst>
      <p:ext uri="{BB962C8B-B14F-4D97-AF65-F5344CB8AC3E}">
        <p14:creationId xmlns:p14="http://schemas.microsoft.com/office/powerpoint/2010/main" val="312623019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16"/>
          <p:cNvSpPr txBox="1">
            <a:spLocks noChangeArrowheads="1"/>
          </p:cNvSpPr>
          <p:nvPr/>
        </p:nvSpPr>
        <p:spPr bwMode="auto">
          <a:xfrm>
            <a:off x="2438400" y="5212632"/>
            <a:ext cx="417293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10.19  Piriform Recuva in action</a:t>
            </a:r>
          </a:p>
        </p:txBody>
      </p:sp>
      <p:sp>
        <p:nvSpPr>
          <p:cNvPr id="2" name="Title 1"/>
          <p:cNvSpPr>
            <a:spLocks noGrp="1"/>
          </p:cNvSpPr>
          <p:nvPr>
            <p:ph type="title"/>
          </p:nvPr>
        </p:nvSpPr>
        <p:spPr/>
        <p:txBody>
          <a:bodyPr/>
          <a:lstStyle/>
          <a:p>
            <a:r>
              <a:rPr lang="en-US" dirty="0"/>
              <a:t>Fragmentation (</a:t>
            </a:r>
            <a:r>
              <a:rPr lang="en-US" i="1" dirty="0"/>
              <a:t>continued</a:t>
            </a:r>
            <a:r>
              <a:rPr lang="en-US" dirty="0"/>
              <a:t>)</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05000" y="1931893"/>
            <a:ext cx="5334000" cy="3074293"/>
          </a:xfrm>
          <a:prstGeom prst="rect">
            <a:avLst/>
          </a:prstGeom>
        </p:spPr>
      </p:pic>
    </p:spTree>
    <p:extLst>
      <p:ext uri="{BB962C8B-B14F-4D97-AF65-F5344CB8AC3E}">
        <p14:creationId xmlns:p14="http://schemas.microsoft.com/office/powerpoint/2010/main" val="111539031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16"/>
          <p:cNvSpPr txBox="1">
            <a:spLocks noChangeArrowheads="1"/>
          </p:cNvSpPr>
          <p:nvPr/>
        </p:nvSpPr>
        <p:spPr bwMode="auto">
          <a:xfrm>
            <a:off x="2438400" y="5562600"/>
            <a:ext cx="456631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10.20 The taxrec.xls file fragmented</a:t>
            </a:r>
          </a:p>
        </p:txBody>
      </p:sp>
      <p:sp>
        <p:nvSpPr>
          <p:cNvPr id="2" name="Title 1"/>
          <p:cNvSpPr>
            <a:spLocks noGrp="1"/>
          </p:cNvSpPr>
          <p:nvPr>
            <p:ph type="title"/>
          </p:nvPr>
        </p:nvSpPr>
        <p:spPr/>
        <p:txBody>
          <a:bodyPr/>
          <a:lstStyle/>
          <a:p>
            <a:r>
              <a:rPr lang="en-US" dirty="0"/>
              <a:t>Fragmentation (</a:t>
            </a:r>
            <a:r>
              <a:rPr lang="en-US" i="1" dirty="0"/>
              <a:t>continued</a:t>
            </a:r>
            <a:r>
              <a:rPr lang="en-US" dirty="0"/>
              <a:t>)</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9324" y="1828800"/>
            <a:ext cx="6245352" cy="3562313"/>
          </a:xfrm>
          <a:prstGeom prst="rect">
            <a:avLst/>
          </a:prstGeom>
        </p:spPr>
      </p:pic>
    </p:spTree>
    <p:extLst>
      <p:ext uri="{BB962C8B-B14F-4D97-AF65-F5344CB8AC3E}">
        <p14:creationId xmlns:p14="http://schemas.microsoft.com/office/powerpoint/2010/main" val="35432971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16"/>
          <p:cNvSpPr txBox="1">
            <a:spLocks noChangeArrowheads="1"/>
          </p:cNvSpPr>
          <p:nvPr/>
        </p:nvSpPr>
        <p:spPr bwMode="auto">
          <a:xfrm>
            <a:off x="2209800" y="5410200"/>
            <a:ext cx="472437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10.21  Windows 7 Disk Defragmenter</a:t>
            </a:r>
          </a:p>
        </p:txBody>
      </p:sp>
      <p:sp>
        <p:nvSpPr>
          <p:cNvPr id="2" name="Title 1"/>
          <p:cNvSpPr>
            <a:spLocks noGrp="1"/>
          </p:cNvSpPr>
          <p:nvPr>
            <p:ph type="title"/>
          </p:nvPr>
        </p:nvSpPr>
        <p:spPr/>
        <p:txBody>
          <a:bodyPr/>
          <a:lstStyle/>
          <a:p>
            <a:r>
              <a:rPr lang="en-US" dirty="0"/>
              <a:t>Fragmentation (</a:t>
            </a:r>
            <a:r>
              <a:rPr lang="en-US" i="1" dirty="0"/>
              <a:t>continued</a:t>
            </a:r>
            <a:r>
              <a:rPr lang="en-US" dirty="0"/>
              <a:t>)</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2613" y="1590040"/>
            <a:ext cx="4578773" cy="3677920"/>
          </a:xfrm>
          <a:prstGeom prst="rect">
            <a:avLst/>
          </a:prstGeom>
        </p:spPr>
      </p:pic>
    </p:spTree>
    <p:extLst>
      <p:ext uri="{BB962C8B-B14F-4D97-AF65-F5344CB8AC3E}">
        <p14:creationId xmlns:p14="http://schemas.microsoft.com/office/powerpoint/2010/main" val="353377079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FAT32</a:t>
            </a:r>
          </a:p>
        </p:txBody>
      </p:sp>
      <p:sp>
        <p:nvSpPr>
          <p:cNvPr id="3" name="Content Placeholder 2"/>
          <p:cNvSpPr>
            <a:spLocks noGrp="1"/>
          </p:cNvSpPr>
          <p:nvPr>
            <p:ph idx="1"/>
          </p:nvPr>
        </p:nvSpPr>
        <p:spPr/>
        <p:txBody>
          <a:bodyPr/>
          <a:lstStyle/>
          <a:p>
            <a:r>
              <a:rPr lang="en-GB" altLang="en-US" dirty="0">
                <a:solidFill>
                  <a:srgbClr val="C00000"/>
                </a:solidFill>
              </a:rPr>
              <a:t>FAT32 </a:t>
            </a:r>
            <a:r>
              <a:rPr lang="en-GB" altLang="en-US" dirty="0"/>
              <a:t>introduced with Windows 95 OSR2 (OEM Service Release 2)</a:t>
            </a:r>
          </a:p>
          <a:p>
            <a:pPr lvl="1"/>
            <a:r>
              <a:rPr lang="en-GB" altLang="en-US" dirty="0"/>
              <a:t>Supports partitions up to 2 terabytes </a:t>
            </a:r>
          </a:p>
          <a:p>
            <a:pPr lvl="1"/>
            <a:r>
              <a:rPr lang="en-GB" altLang="en-US" dirty="0"/>
              <a:t>Uses 32 bits to describe each cluster</a:t>
            </a:r>
          </a:p>
          <a:p>
            <a:pPr lvl="1"/>
            <a:r>
              <a:rPr lang="en-GB" altLang="en-US" dirty="0"/>
              <a:t>Allows the use of small clusters</a:t>
            </a:r>
          </a:p>
          <a:p>
            <a:pPr lvl="1"/>
            <a:r>
              <a:rPr lang="en-GB" altLang="en-US" dirty="0"/>
              <a:t>Can still become fragmented</a:t>
            </a:r>
          </a:p>
          <a:p>
            <a:pPr lvl="1"/>
            <a:r>
              <a:rPr lang="en-GB" altLang="en-US" dirty="0"/>
              <a:t>Commonly used on smaller USB flash drives</a:t>
            </a:r>
          </a:p>
        </p:txBody>
      </p:sp>
    </p:spTree>
    <p:extLst>
      <p:ext uri="{BB962C8B-B14F-4D97-AF65-F5344CB8AC3E}">
        <p14:creationId xmlns:p14="http://schemas.microsoft.com/office/powerpoint/2010/main" val="37260700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FAT32 (</a:t>
            </a:r>
            <a:r>
              <a:rPr lang="en-US" altLang="en-US" i="1" dirty="0"/>
              <a:t>continued</a:t>
            </a:r>
            <a:r>
              <a:rPr lang="en-US" altLang="en-US" dirty="0"/>
              <a:t>)</a:t>
            </a:r>
          </a:p>
        </p:txBody>
      </p:sp>
      <p:graphicFrame>
        <p:nvGraphicFramePr>
          <p:cNvPr id="6" name="Table 5"/>
          <p:cNvGraphicFramePr>
            <a:graphicFrameLocks noGrp="1"/>
          </p:cNvGraphicFramePr>
          <p:nvPr>
            <p:extLst>
              <p:ext uri="{D42A27DB-BD31-4B8C-83A1-F6EECF244321}">
                <p14:modId xmlns:p14="http://schemas.microsoft.com/office/powerpoint/2010/main" val="4019331859"/>
              </p:ext>
            </p:extLst>
          </p:nvPr>
        </p:nvGraphicFramePr>
        <p:xfrm>
          <a:off x="2219325" y="2102831"/>
          <a:ext cx="4705350" cy="3334213"/>
        </p:xfrm>
        <a:graphic>
          <a:graphicData uri="http://schemas.openxmlformats.org/drawingml/2006/table">
            <a:tbl>
              <a:tblPr firstRow="1" firstCol="1" bandRow="1">
                <a:solidFill>
                  <a:srgbClr val="F4EFC1"/>
                </a:solidFill>
              </a:tblPr>
              <a:tblGrid>
                <a:gridCol w="142875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2209800">
                  <a:extLst>
                    <a:ext uri="{9D8B030D-6E8A-4147-A177-3AD203B41FA5}">
                      <a16:colId xmlns="" xmlns:a16="http://schemas.microsoft.com/office/drawing/2014/main" val="20002"/>
                    </a:ext>
                  </a:extLst>
                </a:gridCol>
              </a:tblGrid>
              <a:tr h="32872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10.3</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FAT32</a:t>
                      </a:r>
                      <a:r>
                        <a:rPr lang="en-US" altLang="en-US" sz="2000" b="1" baseline="0" dirty="0">
                          <a:latin typeface="Calibri" panose="020F0502020204030204" pitchFamily="34" charset="0"/>
                        </a:rPr>
                        <a:t> Cluster Sizes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386623">
                <a:tc gridSpan="2">
                  <a:txBody>
                    <a:bodyPr/>
                    <a:lstStyle/>
                    <a:p>
                      <a:pPr marL="0" marR="0">
                        <a:lnSpc>
                          <a:spcPct val="100000"/>
                        </a:lnSpc>
                        <a:spcBef>
                          <a:spcPts val="0"/>
                        </a:spcBef>
                        <a:spcAft>
                          <a:spcPts val="600"/>
                        </a:spcAft>
                      </a:pPr>
                      <a:r>
                        <a:rPr lang="en-US" sz="2000" b="1" dirty="0">
                          <a:latin typeface="Calibri" panose="020F0502020204030204" pitchFamily="34" charset="0"/>
                        </a:rPr>
                        <a:t>Drive Size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00000"/>
                        </a:lnSpc>
                        <a:spcBef>
                          <a:spcPts val="0"/>
                        </a:spcBef>
                        <a:spcAft>
                          <a:spcPts val="600"/>
                        </a:spcAft>
                      </a:pPr>
                      <a:r>
                        <a:rPr lang="en-US" sz="2000" b="1" dirty="0">
                          <a:latin typeface="Calibri" panose="020F0502020204030204" pitchFamily="34" charset="0"/>
                        </a:rPr>
                        <a:t>Cluster Size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32845">
                <a:tc gridSpan="2">
                  <a:txBody>
                    <a:bodyPr/>
                    <a:lstStyle/>
                    <a:p>
                      <a:pPr marL="0" marR="0">
                        <a:lnSpc>
                          <a:spcPct val="100000"/>
                        </a:lnSpc>
                        <a:spcBef>
                          <a:spcPts val="0"/>
                        </a:spcBef>
                        <a:spcAft>
                          <a:spcPts val="600"/>
                        </a:spcAft>
                      </a:pPr>
                      <a:r>
                        <a:rPr lang="en-US" dirty="0">
                          <a:latin typeface="Calibri" panose="020F0502020204030204" pitchFamily="34" charset="0"/>
                        </a:rPr>
                        <a:t>512 MB or 1023 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4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32845">
                <a:tc gridSpan="2">
                  <a:txBody>
                    <a:bodyPr/>
                    <a:lstStyle/>
                    <a:p>
                      <a:pPr marL="0" marR="0">
                        <a:lnSpc>
                          <a:spcPct val="100000"/>
                        </a:lnSpc>
                        <a:spcBef>
                          <a:spcPts val="0"/>
                        </a:spcBef>
                        <a:spcAft>
                          <a:spcPts val="600"/>
                        </a:spcAft>
                      </a:pPr>
                      <a:r>
                        <a:rPr lang="en-US" dirty="0">
                          <a:latin typeface="Calibri" panose="020F0502020204030204" pitchFamily="34" charset="0"/>
                        </a:rPr>
                        <a:t>1024 MB to 2 GB</a:t>
                      </a:r>
                      <a:endParaRPr lang="pt-BR"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4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32845">
                <a:tc gridSpan="2">
                  <a:txBody>
                    <a:bodyPr/>
                    <a:lstStyle/>
                    <a:p>
                      <a:pPr marL="0" marR="0">
                        <a:lnSpc>
                          <a:spcPct val="100000"/>
                        </a:lnSpc>
                        <a:spcBef>
                          <a:spcPts val="0"/>
                        </a:spcBef>
                        <a:spcAft>
                          <a:spcPts val="600"/>
                        </a:spcAft>
                      </a:pPr>
                      <a:r>
                        <a:rPr lang="en-US" dirty="0">
                          <a:latin typeface="Calibri" panose="020F0502020204030204" pitchFamily="34" charset="0"/>
                        </a:rPr>
                        <a:t>2 GB to 8 GB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4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32845">
                <a:tc gridSpan="2">
                  <a:txBody>
                    <a:bodyPr/>
                    <a:lstStyle/>
                    <a:p>
                      <a:pPr marL="0" marR="0">
                        <a:lnSpc>
                          <a:spcPct val="100000"/>
                        </a:lnSpc>
                        <a:spcBef>
                          <a:spcPts val="0"/>
                        </a:spcBef>
                        <a:spcAft>
                          <a:spcPts val="600"/>
                        </a:spcAft>
                      </a:pPr>
                      <a:r>
                        <a:rPr lang="pt-BR" dirty="0">
                          <a:latin typeface="Calibri" panose="020F0502020204030204" pitchFamily="34" charset="0"/>
                        </a:rPr>
                        <a:t>8 GB to 16 GB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8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432845">
                <a:tc gridSpan="2">
                  <a:txBody>
                    <a:bodyPr/>
                    <a:lstStyle/>
                    <a:p>
                      <a:pPr marL="0" marR="0">
                        <a:lnSpc>
                          <a:spcPct val="100000"/>
                        </a:lnSpc>
                        <a:spcBef>
                          <a:spcPts val="0"/>
                        </a:spcBef>
                        <a:spcAft>
                          <a:spcPts val="600"/>
                        </a:spcAft>
                      </a:pPr>
                      <a:r>
                        <a:rPr lang="pt-BR" dirty="0">
                          <a:latin typeface="Calibri" panose="020F0502020204030204" pitchFamily="34" charset="0"/>
                        </a:rPr>
                        <a:t>16 GB to 32 GB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16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432845">
                <a:tc gridSpan="2">
                  <a:txBody>
                    <a:bodyPr/>
                    <a:lstStyle/>
                    <a:p>
                      <a:pPr marL="0" marR="0">
                        <a:lnSpc>
                          <a:spcPct val="100000"/>
                        </a:lnSpc>
                        <a:spcBef>
                          <a:spcPts val="0"/>
                        </a:spcBef>
                        <a:spcAft>
                          <a:spcPts val="600"/>
                        </a:spcAft>
                      </a:pPr>
                      <a:r>
                        <a:rPr lang="en-US" dirty="0">
                          <a:latin typeface="Calibri" panose="020F0502020204030204" pitchFamily="34" charset="0"/>
                        </a:rPr>
                        <a:t>&gt;32 GB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dirty="0">
                          <a:latin typeface="Calibri" panose="020F0502020204030204" pitchFamily="34" charset="0"/>
                        </a:rPr>
                        <a:t>32 KB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2666049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Technology File System (NTFS)</a:t>
            </a:r>
          </a:p>
        </p:txBody>
      </p:sp>
      <p:sp>
        <p:nvSpPr>
          <p:cNvPr id="3" name="Content Placeholder 2"/>
          <p:cNvSpPr>
            <a:spLocks noGrp="1"/>
          </p:cNvSpPr>
          <p:nvPr>
            <p:ph idx="1"/>
          </p:nvPr>
        </p:nvSpPr>
        <p:spPr/>
        <p:txBody>
          <a:bodyPr/>
          <a:lstStyle/>
          <a:p>
            <a:r>
              <a:rPr lang="en-US" dirty="0">
                <a:solidFill>
                  <a:srgbClr val="C00000"/>
                </a:solidFill>
              </a:rPr>
              <a:t>NTFS</a:t>
            </a:r>
            <a:r>
              <a:rPr lang="en-US" dirty="0"/>
              <a:t> was introduced with Windows NT.</a:t>
            </a:r>
          </a:p>
          <a:p>
            <a:pPr lvl="1"/>
            <a:r>
              <a:rPr lang="en-US" dirty="0"/>
              <a:t>The file system of choice today</a:t>
            </a:r>
          </a:p>
          <a:p>
            <a:r>
              <a:rPr lang="en-US" dirty="0"/>
              <a:t>Major improvements/refinements include:</a:t>
            </a:r>
          </a:p>
          <a:p>
            <a:pPr lvl="1"/>
            <a:r>
              <a:rPr lang="en-US" dirty="0"/>
              <a:t>Redundancy</a:t>
            </a:r>
          </a:p>
          <a:p>
            <a:pPr lvl="1"/>
            <a:r>
              <a:rPr lang="en-US" dirty="0"/>
              <a:t>Security</a:t>
            </a:r>
          </a:p>
          <a:p>
            <a:pPr lvl="1"/>
            <a:r>
              <a:rPr lang="en-US" dirty="0"/>
              <a:t>Compression</a:t>
            </a:r>
          </a:p>
          <a:p>
            <a:pPr lvl="1"/>
            <a:r>
              <a:rPr lang="en-US" dirty="0"/>
              <a:t>Encryption</a:t>
            </a:r>
          </a:p>
          <a:p>
            <a:pPr lvl="1"/>
            <a:r>
              <a:rPr lang="en-US" dirty="0"/>
              <a:t>Disk quotes</a:t>
            </a:r>
          </a:p>
          <a:p>
            <a:pPr lvl="1"/>
            <a:r>
              <a:rPr lang="en-US" dirty="0"/>
              <a:t>Cluster sizing</a:t>
            </a:r>
          </a:p>
        </p:txBody>
      </p:sp>
    </p:spTree>
    <p:extLst>
      <p:ext uri="{BB962C8B-B14F-4D97-AF65-F5344CB8AC3E}">
        <p14:creationId xmlns:p14="http://schemas.microsoft.com/office/powerpoint/2010/main" val="42583874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NTFS Structure</a:t>
            </a:r>
          </a:p>
        </p:txBody>
      </p:sp>
      <p:sp>
        <p:nvSpPr>
          <p:cNvPr id="3" name="Content Placeholder 2"/>
          <p:cNvSpPr>
            <a:spLocks noGrp="1"/>
          </p:cNvSpPr>
          <p:nvPr>
            <p:ph idx="1"/>
          </p:nvPr>
        </p:nvSpPr>
        <p:spPr/>
        <p:txBody>
          <a:bodyPr/>
          <a:lstStyle/>
          <a:p>
            <a:r>
              <a:rPr lang="en-GB" altLang="en-US" dirty="0"/>
              <a:t>NTFS structure provides redundancy.</a:t>
            </a:r>
          </a:p>
          <a:p>
            <a:pPr lvl="1"/>
            <a:r>
              <a:rPr lang="en-GB" altLang="en-US" dirty="0"/>
              <a:t>Uses an enhanced file allocation table called the </a:t>
            </a:r>
            <a:r>
              <a:rPr lang="en-GB" altLang="en-US" dirty="0">
                <a:solidFill>
                  <a:srgbClr val="C00000"/>
                </a:solidFill>
              </a:rPr>
              <a:t>master file table (MFT)</a:t>
            </a:r>
          </a:p>
          <a:p>
            <a:pPr lvl="2"/>
            <a:r>
              <a:rPr lang="en-GB" altLang="en-US" dirty="0"/>
              <a:t>NTFS keeps a backup copy in the middle of the disk.</a:t>
            </a:r>
          </a:p>
          <a:p>
            <a:r>
              <a:rPr lang="en-GB" altLang="en-US" dirty="0"/>
              <a:t>Security is provided for objects.</a:t>
            </a:r>
          </a:p>
          <a:p>
            <a:pPr lvl="1"/>
            <a:r>
              <a:rPr lang="en-GB" altLang="en-US" dirty="0"/>
              <a:t>Provides file and folder access control</a:t>
            </a:r>
          </a:p>
          <a:p>
            <a:pPr lvl="1"/>
            <a:r>
              <a:rPr lang="en-GB" altLang="en-US" dirty="0"/>
              <a:t>Uses Access Control List (ACL) to restrict or grant access</a:t>
            </a:r>
            <a:endParaRPr lang="en-US" dirty="0"/>
          </a:p>
        </p:txBody>
      </p:sp>
    </p:spTree>
    <p:extLst>
      <p:ext uri="{BB962C8B-B14F-4D97-AF65-F5344CB8AC3E}">
        <p14:creationId xmlns:p14="http://schemas.microsoft.com/office/powerpoint/2010/main" val="124541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Master Boot Record (MBR)</a:t>
            </a:r>
          </a:p>
        </p:txBody>
      </p:sp>
      <p:sp>
        <p:nvSpPr>
          <p:cNvPr id="7171" name="Content Placeholder 2"/>
          <p:cNvSpPr>
            <a:spLocks noGrp="1"/>
          </p:cNvSpPr>
          <p:nvPr>
            <p:ph idx="1"/>
          </p:nvPr>
        </p:nvSpPr>
        <p:spPr/>
        <p:txBody>
          <a:bodyPr/>
          <a:lstStyle/>
          <a:p>
            <a:r>
              <a:rPr lang="en-US" altLang="en-US" dirty="0"/>
              <a:t>The first sector of an MBR hard drive contains the </a:t>
            </a:r>
            <a:r>
              <a:rPr lang="en-US" altLang="en-US" dirty="0">
                <a:solidFill>
                  <a:srgbClr val="C00000"/>
                </a:solidFill>
              </a:rPr>
              <a:t>master boot record (MBR)</a:t>
            </a:r>
            <a:r>
              <a:rPr lang="en-US" altLang="en-US" dirty="0"/>
              <a:t>.</a:t>
            </a:r>
          </a:p>
          <a:p>
            <a:pPr lvl="1"/>
            <a:r>
              <a:rPr lang="en-US" altLang="en-US" dirty="0"/>
              <a:t>MBR is a small amount of data that contains the </a:t>
            </a:r>
            <a:r>
              <a:rPr lang="en-US" altLang="en-US" dirty="0">
                <a:solidFill>
                  <a:srgbClr val="C00000"/>
                </a:solidFill>
              </a:rPr>
              <a:t>partition table</a:t>
            </a:r>
            <a:r>
              <a:rPr lang="en-US" altLang="en-US" dirty="0">
                <a:solidFill>
                  <a:schemeClr val="tx1"/>
                </a:solidFill>
              </a:rPr>
              <a:t>.</a:t>
            </a:r>
          </a:p>
          <a:p>
            <a:pPr lvl="2"/>
            <a:r>
              <a:rPr lang="en-US" altLang="en-US" dirty="0"/>
              <a:t>Describes the number and size of partitions on the disk</a:t>
            </a:r>
          </a:p>
          <a:p>
            <a:r>
              <a:rPr lang="en-US" altLang="en-US" dirty="0"/>
              <a:t>MBR partition tables support up to four partitions</a:t>
            </a:r>
          </a:p>
          <a:p>
            <a:r>
              <a:rPr lang="en-US" altLang="en-US" dirty="0"/>
              <a:t>Instructions in the MBR use the partition table to determine which partition contains the active operating system.</a:t>
            </a:r>
          </a:p>
        </p:txBody>
      </p:sp>
    </p:spTree>
    <p:extLst>
      <p:ext uri="{BB962C8B-B14F-4D97-AF65-F5344CB8AC3E}">
        <p14:creationId xmlns:p14="http://schemas.microsoft.com/office/powerpoint/2010/main" val="4302034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NTFS Structure (</a:t>
            </a:r>
            <a:r>
              <a:rPr lang="en-US" i="1" dirty="0"/>
              <a:t>continued</a:t>
            </a:r>
            <a:r>
              <a:rPr lang="en-US" dirty="0"/>
              <a:t>)</a:t>
            </a:r>
          </a:p>
        </p:txBody>
      </p:sp>
      <p:sp>
        <p:nvSpPr>
          <p:cNvPr id="3" name="TextBox 6"/>
          <p:cNvSpPr txBox="1">
            <a:spLocks noChangeArrowheads="1"/>
          </p:cNvSpPr>
          <p:nvPr/>
        </p:nvSpPr>
        <p:spPr bwMode="auto">
          <a:xfrm>
            <a:off x="1606701" y="5068669"/>
            <a:ext cx="59305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10.22  The NTFS MFT appears in a defragmenter program  as the highlighted red blocks.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5213" y="1887545"/>
            <a:ext cx="5253574" cy="3065455"/>
          </a:xfrm>
          <a:prstGeom prst="rect">
            <a:avLst/>
          </a:prstGeom>
        </p:spPr>
      </p:pic>
    </p:spTree>
    <p:extLst>
      <p:ext uri="{BB962C8B-B14F-4D97-AF65-F5344CB8AC3E}">
        <p14:creationId xmlns:p14="http://schemas.microsoft.com/office/powerpoint/2010/main" val="7462225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NTFS Structure (</a:t>
            </a:r>
            <a:r>
              <a:rPr lang="en-US" i="1" dirty="0"/>
              <a:t>continued</a:t>
            </a:r>
            <a:r>
              <a:rPr lang="en-US" dirty="0"/>
              <a:t>)</a:t>
            </a:r>
          </a:p>
        </p:txBody>
      </p:sp>
      <p:sp>
        <p:nvSpPr>
          <p:cNvPr id="3" name="Content Placeholder 2"/>
          <p:cNvSpPr>
            <a:spLocks noGrp="1"/>
          </p:cNvSpPr>
          <p:nvPr>
            <p:ph idx="1"/>
          </p:nvPr>
        </p:nvSpPr>
        <p:spPr/>
        <p:txBody>
          <a:bodyPr/>
          <a:lstStyle/>
          <a:p>
            <a:r>
              <a:rPr lang="en-GB" altLang="en-US" dirty="0"/>
              <a:t>Compression</a:t>
            </a:r>
          </a:p>
          <a:p>
            <a:pPr lvl="1"/>
            <a:r>
              <a:rPr lang="en-GB" altLang="en-US" dirty="0"/>
              <a:t>Files and folders may be compressed to save space.</a:t>
            </a:r>
          </a:p>
          <a:p>
            <a:pPr lvl="1"/>
            <a:r>
              <a:rPr lang="en-US" altLang="en-US" dirty="0"/>
              <a:t>Windows Explorer/File Explorer displays filenames for compressed files in blue.</a:t>
            </a:r>
            <a:endParaRPr lang="en-GB" altLang="en-US" dirty="0"/>
          </a:p>
          <a:p>
            <a:r>
              <a:rPr lang="en-GB" altLang="en-US" dirty="0">
                <a:solidFill>
                  <a:srgbClr val="C00000"/>
                </a:solidFill>
              </a:rPr>
              <a:t>Encrypting file system (EFS)</a:t>
            </a:r>
          </a:p>
          <a:p>
            <a:pPr lvl="1"/>
            <a:r>
              <a:rPr lang="en-GB" altLang="en-US" dirty="0"/>
              <a:t>Encrypted files and folders are unreadable to anyone without the key.</a:t>
            </a:r>
          </a:p>
          <a:p>
            <a:pPr lvl="1"/>
            <a:r>
              <a:rPr lang="en-GB" altLang="en-US" dirty="0"/>
              <a:t>Files and folders can be encrypted or compressed.</a:t>
            </a:r>
            <a:endParaRPr lang="en-US" dirty="0"/>
          </a:p>
        </p:txBody>
      </p:sp>
    </p:spTree>
    <p:extLst>
      <p:ext uri="{BB962C8B-B14F-4D97-AF65-F5344CB8AC3E}">
        <p14:creationId xmlns:p14="http://schemas.microsoft.com/office/powerpoint/2010/main" val="3920321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NTFS Structure (</a:t>
            </a:r>
            <a:r>
              <a:rPr lang="en-US" i="1" dirty="0"/>
              <a:t>continued</a:t>
            </a:r>
            <a:r>
              <a:rPr lang="en-US" dirty="0"/>
              <a:t>)</a:t>
            </a:r>
          </a:p>
        </p:txBody>
      </p:sp>
      <p:sp>
        <p:nvSpPr>
          <p:cNvPr id="3" name="Content Placeholder 2"/>
          <p:cNvSpPr>
            <a:spLocks noGrp="1"/>
          </p:cNvSpPr>
          <p:nvPr>
            <p:ph idx="1"/>
          </p:nvPr>
        </p:nvSpPr>
        <p:spPr/>
        <p:txBody>
          <a:bodyPr/>
          <a:lstStyle/>
          <a:p>
            <a:r>
              <a:rPr lang="en-US" altLang="en-US" dirty="0">
                <a:solidFill>
                  <a:srgbClr val="C00000"/>
                </a:solidFill>
              </a:rPr>
              <a:t>Disk quotas</a:t>
            </a:r>
          </a:p>
          <a:p>
            <a:pPr lvl="1"/>
            <a:r>
              <a:rPr lang="en-GB" altLang="en-US" dirty="0"/>
              <a:t>Can control how users can use space</a:t>
            </a:r>
          </a:p>
          <a:p>
            <a:pPr lvl="1"/>
            <a:r>
              <a:rPr lang="en-GB" altLang="en-US" dirty="0"/>
              <a:t>Set on a per-drive basis</a:t>
            </a:r>
          </a:p>
          <a:p>
            <a:r>
              <a:rPr lang="en-GB" altLang="en-US" dirty="0"/>
              <a:t>Cluster sizes</a:t>
            </a:r>
          </a:p>
          <a:p>
            <a:pPr lvl="1"/>
            <a:r>
              <a:rPr lang="en-GB" altLang="en-US" dirty="0"/>
              <a:t>It is possible to adjust cluster sizes, but rare to do so.</a:t>
            </a:r>
          </a:p>
          <a:p>
            <a:pPr lvl="1"/>
            <a:r>
              <a:rPr lang="en-GB" altLang="en-US" dirty="0"/>
              <a:t>NTFS supports 16 TB on a dynamic disk but limited to 2 TB on a basic disk.</a:t>
            </a:r>
            <a:endParaRPr lang="en-US" dirty="0"/>
          </a:p>
        </p:txBody>
      </p:sp>
    </p:spTree>
    <p:extLst>
      <p:ext uri="{BB962C8B-B14F-4D97-AF65-F5344CB8AC3E}">
        <p14:creationId xmlns:p14="http://schemas.microsoft.com/office/powerpoint/2010/main" val="6766445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TextBox 5"/>
          <p:cNvSpPr txBox="1">
            <a:spLocks noChangeArrowheads="1"/>
          </p:cNvSpPr>
          <p:nvPr/>
        </p:nvSpPr>
        <p:spPr bwMode="auto">
          <a:xfrm>
            <a:off x="2209800" y="5669832"/>
            <a:ext cx="486543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10.23  Hard drive quotas in Windows 7</a:t>
            </a:r>
          </a:p>
        </p:txBody>
      </p:sp>
      <p:sp>
        <p:nvSpPr>
          <p:cNvPr id="3" name="Title 2"/>
          <p:cNvSpPr>
            <a:spLocks noGrp="1"/>
          </p:cNvSpPr>
          <p:nvPr>
            <p:ph type="title"/>
          </p:nvPr>
        </p:nvSpPr>
        <p:spPr/>
        <p:txBody>
          <a:bodyPr/>
          <a:lstStyle/>
          <a:p>
            <a:r>
              <a:rPr lang="en-US" dirty="0"/>
              <a:t>NTFS Structure (</a:t>
            </a:r>
            <a:r>
              <a:rPr lang="en-US" i="1" dirty="0"/>
              <a:t>continued</a:t>
            </a:r>
            <a:r>
              <a:rPr lang="en-US" dirty="0"/>
              <a: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38621" y="1406769"/>
            <a:ext cx="3066757" cy="4044462"/>
          </a:xfrm>
          <a:prstGeom prst="rect">
            <a:avLst/>
          </a:prstGeom>
        </p:spPr>
      </p:pic>
    </p:spTree>
    <p:extLst>
      <p:ext uri="{BB962C8B-B14F-4D97-AF65-F5344CB8AC3E}">
        <p14:creationId xmlns:p14="http://schemas.microsoft.com/office/powerpoint/2010/main" val="48803943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NTFS Structure (</a:t>
            </a:r>
            <a:r>
              <a:rPr lang="en-US" i="1" dirty="0"/>
              <a:t>continued</a:t>
            </a:r>
            <a:r>
              <a:rPr 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1585811689"/>
              </p:ext>
            </p:extLst>
          </p:nvPr>
        </p:nvGraphicFramePr>
        <p:xfrm>
          <a:off x="647700" y="2102831"/>
          <a:ext cx="7848600" cy="2363441"/>
        </p:xfrm>
        <a:graphic>
          <a:graphicData uri="http://schemas.openxmlformats.org/drawingml/2006/table">
            <a:tbl>
              <a:tblPr firstRow="1" firstCol="1" bandRow="1">
                <a:solidFill>
                  <a:srgbClr val="F4EFC1"/>
                </a:solidFill>
              </a:tblPr>
              <a:tblGrid>
                <a:gridCol w="1938943">
                  <a:extLst>
                    <a:ext uri="{9D8B030D-6E8A-4147-A177-3AD203B41FA5}">
                      <a16:colId xmlns="" xmlns:a16="http://schemas.microsoft.com/office/drawing/2014/main" val="20000"/>
                    </a:ext>
                  </a:extLst>
                </a:gridCol>
                <a:gridCol w="1185257">
                  <a:extLst>
                    <a:ext uri="{9D8B030D-6E8A-4147-A177-3AD203B41FA5}">
                      <a16:colId xmlns="" xmlns:a16="http://schemas.microsoft.com/office/drawing/2014/main" val="20001"/>
                    </a:ext>
                  </a:extLst>
                </a:gridCol>
                <a:gridCol w="2286000">
                  <a:extLst>
                    <a:ext uri="{9D8B030D-6E8A-4147-A177-3AD203B41FA5}">
                      <a16:colId xmlns="" xmlns:a16="http://schemas.microsoft.com/office/drawing/2014/main" val="20002"/>
                    </a:ext>
                  </a:extLst>
                </a:gridCol>
                <a:gridCol w="2438400">
                  <a:extLst>
                    <a:ext uri="{9D8B030D-6E8A-4147-A177-3AD203B41FA5}">
                      <a16:colId xmlns="" xmlns:a16="http://schemas.microsoft.com/office/drawing/2014/main" val="20003"/>
                    </a:ext>
                  </a:extLst>
                </a:gridCol>
              </a:tblGrid>
              <a:tr h="33341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10.3</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3">
                  <a:txBody>
                    <a:bodyPr/>
                    <a:lstStyle/>
                    <a:p>
                      <a:pPr marL="0" marR="0" indent="0">
                        <a:lnSpc>
                          <a:spcPct val="115000"/>
                        </a:lnSpc>
                        <a:spcBef>
                          <a:spcPts val="0"/>
                        </a:spcBef>
                        <a:spcAft>
                          <a:spcPts val="600"/>
                        </a:spcAft>
                      </a:pPr>
                      <a:r>
                        <a:rPr lang="en-US" altLang="en-US" sz="2000" b="1" dirty="0">
                          <a:latin typeface="Calibri" panose="020F0502020204030204" pitchFamily="34" charset="0"/>
                        </a:rPr>
                        <a:t>NTFS </a:t>
                      </a:r>
                      <a:r>
                        <a:rPr lang="en-US" altLang="en-US" sz="2000" b="1" baseline="0" dirty="0">
                          <a:latin typeface="Calibri" panose="020F0502020204030204" pitchFamily="34" charset="0"/>
                        </a:rPr>
                        <a:t>Cluster Sizes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0"/>
                  </a:ext>
                </a:extLst>
              </a:tr>
              <a:tr h="366049">
                <a:tc gridSpan="2">
                  <a:txBody>
                    <a:bodyPr/>
                    <a:lstStyle/>
                    <a:p>
                      <a:pPr marL="0" marR="0">
                        <a:lnSpc>
                          <a:spcPct val="100000"/>
                        </a:lnSpc>
                        <a:spcBef>
                          <a:spcPts val="0"/>
                        </a:spcBef>
                        <a:spcAft>
                          <a:spcPts val="600"/>
                        </a:spcAft>
                      </a:pPr>
                      <a:r>
                        <a:rPr lang="en-US" sz="2000" b="1" dirty="0">
                          <a:latin typeface="Calibri" panose="020F0502020204030204" pitchFamily="34" charset="0"/>
                        </a:rPr>
                        <a:t>Drive Size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00000"/>
                        </a:lnSpc>
                        <a:spcBef>
                          <a:spcPts val="0"/>
                        </a:spcBef>
                        <a:spcAft>
                          <a:spcPts val="600"/>
                        </a:spcAft>
                      </a:pPr>
                      <a:r>
                        <a:rPr lang="en-US" sz="2000" b="1" dirty="0">
                          <a:latin typeface="Calibri" panose="020F0502020204030204" pitchFamily="34" charset="0"/>
                        </a:rPr>
                        <a:t>Cluster Size</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00000"/>
                        </a:lnSpc>
                        <a:spcBef>
                          <a:spcPts val="0"/>
                        </a:spcBef>
                        <a:spcAft>
                          <a:spcPts val="600"/>
                        </a:spcAft>
                      </a:pPr>
                      <a:r>
                        <a:rPr lang="en-US" sz="2000" b="1" dirty="0">
                          <a:latin typeface="Calibri" panose="020F0502020204030204" pitchFamily="34" charset="0"/>
                        </a:rPr>
                        <a:t>Number of Sectors</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11718">
                <a:tc gridSpan="2">
                  <a:txBody>
                    <a:bodyPr/>
                    <a:lstStyle/>
                    <a:p>
                      <a:pPr marL="0" marR="0">
                        <a:lnSpc>
                          <a:spcPct val="100000"/>
                        </a:lnSpc>
                        <a:spcBef>
                          <a:spcPts val="0"/>
                        </a:spcBef>
                        <a:spcAft>
                          <a:spcPts val="600"/>
                        </a:spcAft>
                      </a:pPr>
                      <a:r>
                        <a:rPr lang="en-US" dirty="0">
                          <a:latin typeface="Calibri" panose="020F0502020204030204" pitchFamily="34" charset="0"/>
                        </a:rPr>
                        <a:t>512 MB or less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512 bytes</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dirty="0">
                          <a:latin typeface="Calibri" panose="020F0502020204030204" pitchFamily="34" charset="0"/>
                        </a:rPr>
                        <a:t>1</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11718">
                <a:tc gridSpan="2">
                  <a:txBody>
                    <a:bodyPr/>
                    <a:lstStyle/>
                    <a:p>
                      <a:pPr marL="0" marR="0">
                        <a:lnSpc>
                          <a:spcPct val="100000"/>
                        </a:lnSpc>
                        <a:spcBef>
                          <a:spcPts val="0"/>
                        </a:spcBef>
                        <a:spcAft>
                          <a:spcPts val="600"/>
                        </a:spcAft>
                      </a:pPr>
                      <a:r>
                        <a:rPr lang="en-US" dirty="0">
                          <a:latin typeface="Calibri" panose="020F0502020204030204" pitchFamily="34" charset="0"/>
                        </a:rPr>
                        <a:t>513 MB to 1024 MB (1 GB)</a:t>
                      </a:r>
                      <a:endParaRPr lang="pt-BR" dirty="0">
                        <a:latin typeface="Calibri" panose="020F0502020204030204"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1024 bytes (1 KB)</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dirty="0">
                          <a:latin typeface="Calibri" panose="020F0502020204030204" pitchFamily="34" charset="0"/>
                        </a:rPr>
                        <a:t>2</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11718">
                <a:tc gridSpan="2">
                  <a:txBody>
                    <a:bodyPr/>
                    <a:lstStyle/>
                    <a:p>
                      <a:pPr marL="0" marR="0">
                        <a:lnSpc>
                          <a:spcPct val="100000"/>
                        </a:lnSpc>
                        <a:spcBef>
                          <a:spcPts val="0"/>
                        </a:spcBef>
                        <a:spcAft>
                          <a:spcPts val="600"/>
                        </a:spcAft>
                      </a:pPr>
                      <a:r>
                        <a:rPr lang="en-US" dirty="0">
                          <a:latin typeface="Calibri" panose="020F0502020204030204" pitchFamily="34" charset="0"/>
                        </a:rPr>
                        <a:t>1025 MB to 2048 MB (2 GB)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dirty="0">
                          <a:latin typeface="Calibri" panose="020F0502020204030204" pitchFamily="34" charset="0"/>
                        </a:rPr>
                        <a:t>2048 bytes (2 KB)</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dirty="0">
                          <a:latin typeface="Calibri" panose="020F0502020204030204" pitchFamily="34" charset="0"/>
                        </a:rPr>
                        <a:t>4</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11718">
                <a:tc gridSpan="2">
                  <a:txBody>
                    <a:bodyPr/>
                    <a:lstStyle/>
                    <a:p>
                      <a:pPr marL="0" marR="0">
                        <a:lnSpc>
                          <a:spcPct val="100000"/>
                        </a:lnSpc>
                        <a:spcBef>
                          <a:spcPts val="0"/>
                        </a:spcBef>
                        <a:spcAft>
                          <a:spcPts val="600"/>
                        </a:spcAft>
                      </a:pPr>
                      <a:r>
                        <a:rPr lang="en-US" dirty="0">
                          <a:latin typeface="Calibri" panose="020F0502020204030204" pitchFamily="34" charset="0"/>
                        </a:rPr>
                        <a:t>2049 MB and larger</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dirty="0">
                          <a:latin typeface="Calibri" panose="020F0502020204030204" pitchFamily="34" charset="0"/>
                        </a:rPr>
                        <a:t>4096 bytes (4 KB)</a:t>
                      </a:r>
                    </a:p>
                  </a:txBody>
                  <a:tcPr marL="68580" marR="68580" marT="0" marB="0">
                    <a:lnL w="12700" cap="flat" cmpd="sng" algn="ctr">
                      <a:noFill/>
                      <a:prstDash val="solid"/>
                      <a:round/>
                      <a:headEnd type="none" w="med" len="med"/>
                      <a:tailEnd type="none" w="med" len="med"/>
                    </a:lnL>
                    <a:lnR w="31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dirty="0">
                          <a:latin typeface="Calibri" panose="020F0502020204030204" pitchFamily="34" charset="0"/>
                        </a:rPr>
                        <a:t>8</a:t>
                      </a:r>
                    </a:p>
                  </a:txBody>
                  <a:tcPr marL="68580" marR="68580" marT="0" marB="0">
                    <a:lnL w="31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22047280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2057400" y="52388"/>
            <a:ext cx="7086600" cy="1006475"/>
          </a:xfrm>
        </p:spPr>
        <p:txBody>
          <a:bodyPr/>
          <a:lstStyle/>
          <a:p>
            <a:pPr eaLnBrk="1" hangingPunct="1"/>
            <a:r>
              <a:rPr lang="en-US" altLang="en-US" dirty="0"/>
              <a:t>FAT64</a:t>
            </a:r>
          </a:p>
        </p:txBody>
      </p:sp>
      <p:sp>
        <p:nvSpPr>
          <p:cNvPr id="55299" name="Content Placeholder 2"/>
          <p:cNvSpPr>
            <a:spLocks noGrp="1"/>
          </p:cNvSpPr>
          <p:nvPr>
            <p:ph idx="1"/>
          </p:nvPr>
        </p:nvSpPr>
        <p:spPr/>
        <p:txBody>
          <a:bodyPr/>
          <a:lstStyle/>
          <a:p>
            <a:pPr eaLnBrk="1" hangingPunct="1"/>
            <a:r>
              <a:rPr lang="en-US" altLang="en-US" dirty="0"/>
              <a:t>Today’s USB drives are considerably larger, so the file system becomes an issue.</a:t>
            </a:r>
          </a:p>
          <a:p>
            <a:pPr lvl="1" eaLnBrk="1" hangingPunct="1"/>
            <a:r>
              <a:rPr lang="en-US" altLang="en-US" dirty="0"/>
              <a:t>FAT32 does not work on drives larger than 2 TB and limits file size to 4 GB.</a:t>
            </a:r>
          </a:p>
          <a:p>
            <a:pPr eaLnBrk="1" hangingPunct="1"/>
            <a:r>
              <a:rPr lang="en-US" altLang="en-US" dirty="0">
                <a:solidFill>
                  <a:srgbClr val="C00000"/>
                </a:solidFill>
              </a:rPr>
              <a:t>exFAT </a:t>
            </a:r>
            <a:r>
              <a:rPr lang="en-US" altLang="en-US" dirty="0"/>
              <a:t>(or </a:t>
            </a:r>
            <a:r>
              <a:rPr lang="en-US" altLang="en-US" dirty="0">
                <a:solidFill>
                  <a:srgbClr val="C00000"/>
                </a:solidFill>
              </a:rPr>
              <a:t>FAT64</a:t>
            </a:r>
            <a:r>
              <a:rPr lang="en-US" altLang="en-US" dirty="0"/>
              <a:t>) replaced FAT32.</a:t>
            </a:r>
          </a:p>
          <a:p>
            <a:pPr lvl="1" eaLnBrk="1" hangingPunct="1"/>
            <a:r>
              <a:rPr lang="en-US" altLang="en-US" dirty="0"/>
              <a:t>Supports files up to 16 exabytes (EB)</a:t>
            </a:r>
          </a:p>
          <a:p>
            <a:pPr lvl="1" eaLnBrk="1" hangingPunct="1"/>
            <a:r>
              <a:rPr lang="en-US" altLang="en-US" dirty="0"/>
              <a:t>Theoretical partition limit of 64 zettabytes (ZB)</a:t>
            </a:r>
          </a:p>
          <a:p>
            <a:pPr lvl="1" eaLnBrk="1" hangingPunct="1"/>
            <a:r>
              <a:rPr lang="en-US" altLang="en-US" dirty="0"/>
              <a:t>Extends FAT32 from 32-bit cluster entries to 64-bit cluster entries in the file table</a:t>
            </a:r>
          </a:p>
          <a:p>
            <a:pPr lvl="1" eaLnBrk="1" hangingPunct="1"/>
            <a:r>
              <a:rPr lang="en-US" altLang="en-US" dirty="0"/>
              <a:t>Does not have NTFS features (compression, encryption, etc.)</a:t>
            </a:r>
          </a:p>
        </p:txBody>
      </p:sp>
    </p:spTree>
    <p:extLst>
      <p:ext uri="{BB962C8B-B14F-4D97-AF65-F5344CB8AC3E}">
        <p14:creationId xmlns:p14="http://schemas.microsoft.com/office/powerpoint/2010/main" val="42223914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TextBox 16"/>
          <p:cNvSpPr txBox="1">
            <a:spLocks noChangeArrowheads="1"/>
          </p:cNvSpPr>
          <p:nvPr/>
        </p:nvSpPr>
        <p:spPr bwMode="auto">
          <a:xfrm>
            <a:off x="2286000" y="5181600"/>
            <a:ext cx="53270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10.24  Formatting a flash drive in Windows </a:t>
            </a:r>
          </a:p>
        </p:txBody>
      </p:sp>
      <p:sp>
        <p:nvSpPr>
          <p:cNvPr id="3" name="Title 2"/>
          <p:cNvSpPr>
            <a:spLocks noGrp="1"/>
          </p:cNvSpPr>
          <p:nvPr>
            <p:ph type="title"/>
          </p:nvPr>
        </p:nvSpPr>
        <p:spPr/>
        <p:txBody>
          <a:bodyPr/>
          <a:lstStyle/>
          <a:p>
            <a:r>
              <a:rPr lang="en-US" altLang="en-US" dirty="0"/>
              <a:t>FAT64 (</a:t>
            </a:r>
            <a:r>
              <a:rPr lang="en-US" altLang="en-US" i="1" dirty="0"/>
              <a:t>continued</a:t>
            </a:r>
            <a:r>
              <a:rPr lang="en-US" altLang="en-US" dirty="0"/>
              <a:t>)</a:t>
            </a:r>
            <a:endParaRPr lang="en-US"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98817" y="1812471"/>
            <a:ext cx="1946366" cy="3233057"/>
          </a:xfrm>
          <a:prstGeom prst="rect">
            <a:avLst/>
          </a:prstGeom>
        </p:spPr>
      </p:pic>
    </p:spTree>
    <p:extLst>
      <p:ext uri="{BB962C8B-B14F-4D97-AF65-F5344CB8AC3E}">
        <p14:creationId xmlns:p14="http://schemas.microsoft.com/office/powerpoint/2010/main" val="271623496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Systems in Mac OS X</a:t>
            </a:r>
          </a:p>
        </p:txBody>
      </p:sp>
      <p:sp>
        <p:nvSpPr>
          <p:cNvPr id="3" name="Content Placeholder 2"/>
          <p:cNvSpPr>
            <a:spLocks noGrp="1"/>
          </p:cNvSpPr>
          <p:nvPr>
            <p:ph idx="1"/>
          </p:nvPr>
        </p:nvSpPr>
        <p:spPr/>
        <p:txBody>
          <a:bodyPr/>
          <a:lstStyle/>
          <a:p>
            <a:r>
              <a:rPr lang="en-US" dirty="0"/>
              <a:t>Mac OS X uses the </a:t>
            </a:r>
            <a:r>
              <a:rPr lang="en-US" dirty="0">
                <a:solidFill>
                  <a:srgbClr val="C00000"/>
                </a:solidFill>
              </a:rPr>
              <a:t>Hierarchical File System Plus (HFS+)</a:t>
            </a:r>
            <a:r>
              <a:rPr lang="en-US" dirty="0"/>
              <a:t> by default.</a:t>
            </a:r>
          </a:p>
          <a:p>
            <a:pPr lvl="1"/>
            <a:r>
              <a:rPr lang="en-US" dirty="0"/>
              <a:t>You can read and write to several different file systems with the OS.</a:t>
            </a:r>
          </a:p>
          <a:p>
            <a:pPr lvl="1"/>
            <a:r>
              <a:rPr lang="en-US" dirty="0"/>
              <a:t>Latest versions can read and write to FAT32 and exFAT, though only read NTFS.</a:t>
            </a:r>
          </a:p>
          <a:p>
            <a:r>
              <a:rPr lang="en-US" dirty="0"/>
              <a:t>Surprisingly, HFS+ is not listed in the CompTIA A+ 902 exam objectives.</a:t>
            </a:r>
          </a:p>
        </p:txBody>
      </p:sp>
    </p:spTree>
    <p:extLst>
      <p:ext uri="{BB962C8B-B14F-4D97-AF65-F5344CB8AC3E}">
        <p14:creationId xmlns:p14="http://schemas.microsoft.com/office/powerpoint/2010/main" val="15395652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Systems in Linux</a:t>
            </a:r>
          </a:p>
        </p:txBody>
      </p:sp>
      <p:sp>
        <p:nvSpPr>
          <p:cNvPr id="3" name="Content Placeholder 2"/>
          <p:cNvSpPr>
            <a:spLocks noGrp="1"/>
          </p:cNvSpPr>
          <p:nvPr>
            <p:ph idx="1"/>
          </p:nvPr>
        </p:nvSpPr>
        <p:spPr/>
        <p:txBody>
          <a:bodyPr/>
          <a:lstStyle/>
          <a:p>
            <a:r>
              <a:rPr lang="en-US" dirty="0">
                <a:solidFill>
                  <a:srgbClr val="C00000"/>
                </a:solidFill>
              </a:rPr>
              <a:t>Fourth Extended File System (ext4)</a:t>
            </a:r>
            <a:r>
              <a:rPr lang="en-US" dirty="0"/>
              <a:t> is used in some Linux distros.</a:t>
            </a:r>
          </a:p>
          <a:p>
            <a:pPr lvl="1"/>
            <a:r>
              <a:rPr lang="en-US" dirty="0"/>
              <a:t>The ext4 file system supports volumes up to 1 exabyte (EB) with file sizes up to 16 TB.</a:t>
            </a:r>
          </a:p>
          <a:p>
            <a:pPr lvl="1"/>
            <a:r>
              <a:rPr lang="en-US" dirty="0"/>
              <a:t>It is backward compatible with predecessors ext2 and ext3.</a:t>
            </a:r>
          </a:p>
          <a:p>
            <a:r>
              <a:rPr lang="en-US" dirty="0"/>
              <a:t>Linux file system capabilities exceed those of Mac OS X.</a:t>
            </a:r>
          </a:p>
          <a:p>
            <a:pPr lvl="1"/>
            <a:r>
              <a:rPr lang="en-US" dirty="0"/>
              <a:t>Able to read and write to NTFS, FAT32, exFAT, HFS+, ext2, ext3, and ext4 </a:t>
            </a:r>
          </a:p>
        </p:txBody>
      </p:sp>
    </p:spTree>
    <p:extLst>
      <p:ext uri="{BB962C8B-B14F-4D97-AF65-F5344CB8AC3E}">
        <p14:creationId xmlns:p14="http://schemas.microsoft.com/office/powerpoint/2010/main" val="35314458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Partitioning, Formatting, and Pooling Processes</a:t>
            </a:r>
          </a:p>
        </p:txBody>
      </p:sp>
      <p:sp>
        <p:nvSpPr>
          <p:cNvPr id="3" name="Content Placeholder 2"/>
          <p:cNvSpPr>
            <a:spLocks noGrp="1"/>
          </p:cNvSpPr>
          <p:nvPr>
            <p:ph idx="1"/>
          </p:nvPr>
        </p:nvSpPr>
        <p:spPr/>
        <p:txBody>
          <a:bodyPr/>
          <a:lstStyle/>
          <a:p>
            <a:r>
              <a:rPr lang="en-US" dirty="0"/>
              <a:t>Bootable media</a:t>
            </a:r>
          </a:p>
          <a:p>
            <a:pPr lvl="1"/>
            <a:r>
              <a:rPr lang="en-GB" altLang="en-US" dirty="0"/>
              <a:t>Any removable media that has a bootable OS installed</a:t>
            </a:r>
          </a:p>
          <a:p>
            <a:pPr lvl="1"/>
            <a:r>
              <a:rPr lang="en-GB" altLang="en-US" dirty="0"/>
              <a:t>Optical disk or USB flash drive</a:t>
            </a:r>
          </a:p>
          <a:p>
            <a:pPr lvl="1"/>
            <a:r>
              <a:rPr lang="en-GB" altLang="en-US" dirty="0"/>
              <a:t>All Windows and Linux installation CDs </a:t>
            </a:r>
          </a:p>
          <a:p>
            <a:pPr lvl="1"/>
            <a:r>
              <a:rPr lang="en-GB" altLang="en-US" dirty="0"/>
              <a:t>Media that has an image of an installation disk</a:t>
            </a:r>
            <a:endParaRPr lang="en-US" dirty="0"/>
          </a:p>
        </p:txBody>
      </p:sp>
    </p:spTree>
    <p:extLst>
      <p:ext uri="{BB962C8B-B14F-4D97-AF65-F5344CB8AC3E}">
        <p14:creationId xmlns:p14="http://schemas.microsoft.com/office/powerpoint/2010/main" val="3777335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8195" name="TextBox 4"/>
          <p:cNvSpPr txBox="1">
            <a:spLocks noChangeArrowheads="1"/>
          </p:cNvSpPr>
          <p:nvPr/>
        </p:nvSpPr>
        <p:spPr bwMode="auto">
          <a:xfrm>
            <a:off x="2708116" y="5334000"/>
            <a:ext cx="387381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10.1  The master boot record</a:t>
            </a:r>
          </a:p>
        </p:txBody>
      </p:sp>
      <p:pic>
        <p:nvPicPr>
          <p:cNvPr id="8196" name="Picture 3" descr="F12-0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0" y="1905000"/>
            <a:ext cx="6242050"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529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2057400" y="52388"/>
            <a:ext cx="7086600" cy="1006475"/>
          </a:xfrm>
        </p:spPr>
        <p:txBody>
          <a:bodyPr/>
          <a:lstStyle/>
          <a:p>
            <a:pPr eaLnBrk="1" hangingPunct="1"/>
            <a:r>
              <a:rPr lang="en-US" altLang="en-US" dirty="0"/>
              <a:t>Partitioning and Formatting with the Installation Media</a:t>
            </a:r>
          </a:p>
        </p:txBody>
      </p:sp>
      <p:sp>
        <p:nvSpPr>
          <p:cNvPr id="60419" name="Content Placeholder 2"/>
          <p:cNvSpPr>
            <a:spLocks noGrp="1"/>
          </p:cNvSpPr>
          <p:nvPr>
            <p:ph idx="1"/>
          </p:nvPr>
        </p:nvSpPr>
        <p:spPr/>
        <p:txBody>
          <a:bodyPr/>
          <a:lstStyle/>
          <a:p>
            <a:pPr eaLnBrk="1" hangingPunct="1"/>
            <a:r>
              <a:rPr lang="en-US" altLang="en-US" dirty="0"/>
              <a:t>Installation screens</a:t>
            </a:r>
          </a:p>
          <a:p>
            <a:pPr lvl="1" eaLnBrk="1" hangingPunct="1"/>
            <a:r>
              <a:rPr lang="en-US" altLang="en-US" dirty="0"/>
              <a:t>Prompts you through sequence of steps to partition and format the hard drive</a:t>
            </a:r>
          </a:p>
        </p:txBody>
      </p:sp>
      <p:sp>
        <p:nvSpPr>
          <p:cNvPr id="5" name="TextBox 3"/>
          <p:cNvSpPr txBox="1">
            <a:spLocks noChangeArrowheads="1"/>
          </p:cNvSpPr>
          <p:nvPr/>
        </p:nvSpPr>
        <p:spPr bwMode="auto">
          <a:xfrm>
            <a:off x="1981200" y="6049368"/>
            <a:ext cx="51347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10.25  Starting the Windows 7 installation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00300" y="2721306"/>
            <a:ext cx="4343400" cy="3257550"/>
          </a:xfrm>
          <a:prstGeom prst="rect">
            <a:avLst/>
          </a:prstGeom>
        </p:spPr>
      </p:pic>
    </p:spTree>
    <p:extLst>
      <p:ext uri="{BB962C8B-B14F-4D97-AF65-F5344CB8AC3E}">
        <p14:creationId xmlns:p14="http://schemas.microsoft.com/office/powerpoint/2010/main" val="42864085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extBox 3"/>
          <p:cNvSpPr txBox="1">
            <a:spLocks noChangeArrowheads="1"/>
          </p:cNvSpPr>
          <p:nvPr/>
        </p:nvSpPr>
        <p:spPr bwMode="auto">
          <a:xfrm>
            <a:off x="1905000" y="5334000"/>
            <a:ext cx="563487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10.26  Where do you want to install Windows?</a:t>
            </a:r>
          </a:p>
        </p:txBody>
      </p:sp>
      <p:sp>
        <p:nvSpPr>
          <p:cNvPr id="4" name="Title 3"/>
          <p:cNvSpPr>
            <a:spLocks noGrp="1"/>
          </p:cNvSpPr>
          <p:nvPr>
            <p:ph type="title"/>
          </p:nvPr>
        </p:nvSpPr>
        <p:spPr/>
        <p:txBody>
          <a:bodyPr/>
          <a:lstStyle/>
          <a:p>
            <a:r>
              <a:rPr lang="en-US" altLang="en-US" dirty="0"/>
              <a:t>Partitioning and Formatting with the Installation Media (</a:t>
            </a:r>
            <a:r>
              <a:rPr lang="en-US" altLang="en-US" i="1" dirty="0"/>
              <a:t>continued</a:t>
            </a:r>
            <a:r>
              <a:rPr lang="en-US" altLang="en-US" dirty="0"/>
              <a:t>)</a:t>
            </a:r>
            <a:endParaRPr lang="en-US"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1622" y="1703717"/>
            <a:ext cx="4600755" cy="3450566"/>
          </a:xfrm>
          <a:prstGeom prst="rect">
            <a:avLst/>
          </a:prstGeom>
        </p:spPr>
      </p:pic>
    </p:spTree>
    <p:extLst>
      <p:ext uri="{BB962C8B-B14F-4D97-AF65-F5344CB8AC3E}">
        <p14:creationId xmlns:p14="http://schemas.microsoft.com/office/powerpoint/2010/main" val="41826766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extBox 3"/>
          <p:cNvSpPr txBox="1">
            <a:spLocks noChangeArrowheads="1"/>
          </p:cNvSpPr>
          <p:nvPr/>
        </p:nvSpPr>
        <p:spPr bwMode="auto">
          <a:xfrm>
            <a:off x="762000" y="4953000"/>
            <a:ext cx="789190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10.27  Disk Management showing the default partitions in Windows 7</a:t>
            </a:r>
          </a:p>
        </p:txBody>
      </p:sp>
      <p:sp>
        <p:nvSpPr>
          <p:cNvPr id="4" name="Title 3"/>
          <p:cNvSpPr>
            <a:spLocks noGrp="1"/>
          </p:cNvSpPr>
          <p:nvPr>
            <p:ph type="title"/>
          </p:nvPr>
        </p:nvSpPr>
        <p:spPr/>
        <p:txBody>
          <a:bodyPr/>
          <a:lstStyle/>
          <a:p>
            <a:r>
              <a:rPr lang="en-US" altLang="en-US" dirty="0"/>
              <a:t>Partitioning and Formatting with the Installation Media (</a:t>
            </a:r>
            <a:r>
              <a:rPr lang="en-US" altLang="en-US" i="1" dirty="0"/>
              <a:t>continued</a:t>
            </a:r>
            <a:r>
              <a:rPr lang="en-US" altLang="en-US" dirty="0"/>
              <a:t>)</a:t>
            </a:r>
            <a:endParaRPr lang="en-US"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6621" y="2099603"/>
            <a:ext cx="4590757" cy="2658794"/>
          </a:xfrm>
          <a:prstGeom prst="rect">
            <a:avLst/>
          </a:prstGeom>
        </p:spPr>
      </p:pic>
    </p:spTree>
    <p:extLst>
      <p:ext uri="{BB962C8B-B14F-4D97-AF65-F5344CB8AC3E}">
        <p14:creationId xmlns:p14="http://schemas.microsoft.com/office/powerpoint/2010/main" val="26671390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dirty="0"/>
              <a:t>Partitioning and Formatting with the Installation Media (</a:t>
            </a:r>
            <a:r>
              <a:rPr lang="en-US" altLang="en-US" i="1" dirty="0"/>
              <a:t>continued</a:t>
            </a:r>
            <a:r>
              <a:rPr lang="en-US" altLang="en-US" dirty="0"/>
              <a:t>)</a:t>
            </a:r>
          </a:p>
        </p:txBody>
      </p:sp>
      <p:sp>
        <p:nvSpPr>
          <p:cNvPr id="74755" name="TextBox 3"/>
          <p:cNvSpPr txBox="1">
            <a:spLocks noChangeArrowheads="1"/>
          </p:cNvSpPr>
          <p:nvPr/>
        </p:nvSpPr>
        <p:spPr bwMode="auto">
          <a:xfrm>
            <a:off x="1538671" y="5328312"/>
            <a:ext cx="60666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10.28  New 499-GB partition with 100-MB System Reserved partition and Unallocated Space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1622" y="1703717"/>
            <a:ext cx="4600755" cy="3450566"/>
          </a:xfrm>
          <a:prstGeom prst="rect">
            <a:avLst/>
          </a:prstGeom>
        </p:spPr>
      </p:pic>
    </p:spTree>
    <p:extLst>
      <p:ext uri="{BB962C8B-B14F-4D97-AF65-F5344CB8AC3E}">
        <p14:creationId xmlns:p14="http://schemas.microsoft.com/office/powerpoint/2010/main" val="2180338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dirty="0"/>
              <a:t>Disk Management</a:t>
            </a:r>
          </a:p>
        </p:txBody>
      </p:sp>
      <p:sp>
        <p:nvSpPr>
          <p:cNvPr id="75779" name="Content Placeholder 2"/>
          <p:cNvSpPr>
            <a:spLocks noGrp="1"/>
          </p:cNvSpPr>
          <p:nvPr>
            <p:ph idx="1"/>
          </p:nvPr>
        </p:nvSpPr>
        <p:spPr/>
        <p:txBody>
          <a:bodyPr/>
          <a:lstStyle/>
          <a:p>
            <a:r>
              <a:rPr lang="en-US" altLang="en-US" dirty="0"/>
              <a:t>Primary tool for partitioning and formatting drives after installation</a:t>
            </a:r>
          </a:p>
        </p:txBody>
      </p:sp>
      <p:sp>
        <p:nvSpPr>
          <p:cNvPr id="6" name="TextBox 3"/>
          <p:cNvSpPr txBox="1">
            <a:spLocks noChangeArrowheads="1"/>
          </p:cNvSpPr>
          <p:nvPr/>
        </p:nvSpPr>
        <p:spPr bwMode="auto">
          <a:xfrm>
            <a:off x="2838192" y="5867400"/>
            <a:ext cx="346761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10.29  Disk Management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1110" y="2373202"/>
            <a:ext cx="4581780" cy="3417998"/>
          </a:xfrm>
          <a:prstGeom prst="rect">
            <a:avLst/>
          </a:prstGeom>
        </p:spPr>
      </p:pic>
    </p:spTree>
    <p:extLst>
      <p:ext uri="{BB962C8B-B14F-4D97-AF65-F5344CB8AC3E}">
        <p14:creationId xmlns:p14="http://schemas.microsoft.com/office/powerpoint/2010/main" val="17874324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dirty="0"/>
              <a:t>Disk Initialization</a:t>
            </a:r>
          </a:p>
        </p:txBody>
      </p:sp>
      <p:sp>
        <p:nvSpPr>
          <p:cNvPr id="77827" name="Content Placeholder 2"/>
          <p:cNvSpPr>
            <a:spLocks noGrp="1"/>
          </p:cNvSpPr>
          <p:nvPr>
            <p:ph idx="1"/>
          </p:nvPr>
        </p:nvSpPr>
        <p:spPr/>
        <p:txBody>
          <a:bodyPr/>
          <a:lstStyle/>
          <a:p>
            <a:r>
              <a:rPr lang="en-US" altLang="en-US" dirty="0"/>
              <a:t>In a Windows system, this process places special information on a hard drive.</a:t>
            </a:r>
          </a:p>
          <a:p>
            <a:pPr lvl="1"/>
            <a:r>
              <a:rPr lang="en-US" altLang="en-US" dirty="0"/>
              <a:t>Identifies the hard drive and what the hard drive does in the system, e.g., RAID information</a:t>
            </a:r>
          </a:p>
          <a:p>
            <a:r>
              <a:rPr lang="en-US" altLang="en-US" dirty="0"/>
              <a:t>All drives must be initialized before you can use them.</a:t>
            </a:r>
          </a:p>
          <a:p>
            <a:r>
              <a:rPr lang="en-US" altLang="en-US" dirty="0"/>
              <a:t>To initialize a disk, right-click the icon and select Initialize.</a:t>
            </a:r>
          </a:p>
          <a:p>
            <a:r>
              <a:rPr lang="en-US" altLang="en-US" dirty="0"/>
              <a:t>You will get the option to select MBR or GPT as a partition style.</a:t>
            </a:r>
          </a:p>
        </p:txBody>
      </p:sp>
    </p:spTree>
    <p:extLst>
      <p:ext uri="{BB962C8B-B14F-4D97-AF65-F5344CB8AC3E}">
        <p14:creationId xmlns:p14="http://schemas.microsoft.com/office/powerpoint/2010/main" val="2257965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altLang="en-US" dirty="0"/>
              <a:t>Disk Initialization (</a:t>
            </a:r>
            <a:r>
              <a:rPr lang="en-US" altLang="en-US" i="1" dirty="0"/>
              <a:t>continued</a:t>
            </a:r>
            <a:r>
              <a:rPr lang="en-US" altLang="en-US" dirty="0"/>
              <a:t>)</a:t>
            </a:r>
          </a:p>
        </p:txBody>
      </p:sp>
      <p:sp>
        <p:nvSpPr>
          <p:cNvPr id="79875" name="Content Placeholder 2"/>
          <p:cNvSpPr>
            <a:spLocks noGrp="1"/>
          </p:cNvSpPr>
          <p:nvPr>
            <p:ph idx="1"/>
          </p:nvPr>
        </p:nvSpPr>
        <p:spPr/>
        <p:txBody>
          <a:bodyPr/>
          <a:lstStyle/>
          <a:p>
            <a:r>
              <a:rPr lang="en-US" altLang="en-US" dirty="0"/>
              <a:t>You can view the status of a drive in Disk Management.</a:t>
            </a:r>
          </a:p>
          <a:p>
            <a:pPr lvl="1"/>
            <a:r>
              <a:rPr lang="en-US" altLang="en-US" dirty="0"/>
              <a:t>Healthy: just what it sounds like</a:t>
            </a:r>
          </a:p>
          <a:p>
            <a:pPr lvl="1"/>
            <a:r>
              <a:rPr lang="en-US" altLang="en-US" dirty="0"/>
              <a:t>Unallocated: space with no partition</a:t>
            </a:r>
          </a:p>
          <a:p>
            <a:pPr lvl="1"/>
            <a:r>
              <a:rPr lang="en-US" altLang="en-US" dirty="0"/>
              <a:t>Active: potentially bootable partition</a:t>
            </a:r>
          </a:p>
          <a:p>
            <a:pPr lvl="1"/>
            <a:r>
              <a:rPr lang="en-US" altLang="en-US" dirty="0"/>
              <a:t>Foreign drive: unknown dynamic disk</a:t>
            </a:r>
          </a:p>
          <a:p>
            <a:pPr lvl="1"/>
            <a:r>
              <a:rPr lang="en-US" altLang="en-US" dirty="0"/>
              <a:t>Formatting: drive is being formatted</a:t>
            </a:r>
          </a:p>
          <a:p>
            <a:pPr lvl="1"/>
            <a:r>
              <a:rPr lang="en-US" altLang="en-US" dirty="0"/>
              <a:t>Failed: disk is damaged or corrupt</a:t>
            </a:r>
          </a:p>
          <a:p>
            <a:pPr lvl="1"/>
            <a:r>
              <a:rPr lang="en-US" altLang="en-US" dirty="0"/>
              <a:t>Online: normal, working drive</a:t>
            </a:r>
          </a:p>
          <a:p>
            <a:pPr lvl="1"/>
            <a:r>
              <a:rPr lang="en-US" altLang="en-US" dirty="0"/>
              <a:t>Offline: corrupted drive, communication problem</a:t>
            </a:r>
          </a:p>
        </p:txBody>
      </p:sp>
    </p:spTree>
    <p:extLst>
      <p:ext uri="{BB962C8B-B14F-4D97-AF65-F5344CB8AC3E}">
        <p14:creationId xmlns:p14="http://schemas.microsoft.com/office/powerpoint/2010/main" val="22966891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dirty="0"/>
              <a:t>Creating Partitions and Volumes in Disk Management</a:t>
            </a:r>
          </a:p>
        </p:txBody>
      </p:sp>
      <p:sp>
        <p:nvSpPr>
          <p:cNvPr id="80899" name="Content Placeholder 2"/>
          <p:cNvSpPr>
            <a:spLocks noGrp="1"/>
          </p:cNvSpPr>
          <p:nvPr>
            <p:ph idx="1"/>
          </p:nvPr>
        </p:nvSpPr>
        <p:spPr/>
        <p:txBody>
          <a:bodyPr/>
          <a:lstStyle/>
          <a:p>
            <a:r>
              <a:rPr lang="en-US" altLang="en-US" dirty="0"/>
              <a:t>To create partitions or volumes:</a:t>
            </a:r>
          </a:p>
          <a:p>
            <a:pPr lvl="1"/>
            <a:r>
              <a:rPr lang="en-US" altLang="en-US" dirty="0"/>
              <a:t>Right-click the unallocated part of the drive and select New Simple Volume.</a:t>
            </a:r>
          </a:p>
          <a:p>
            <a:pPr lvl="1"/>
            <a:r>
              <a:rPr lang="en-US" altLang="en-US" dirty="0"/>
              <a:t>Specify a volume size and click Next.</a:t>
            </a:r>
          </a:p>
          <a:p>
            <a:pPr lvl="1"/>
            <a:r>
              <a:rPr lang="en-US" altLang="en-US" dirty="0"/>
              <a:t>Assign a drive letter.</a:t>
            </a:r>
          </a:p>
          <a:p>
            <a:r>
              <a:rPr lang="en-US" altLang="en-US" dirty="0"/>
              <a:t>The first three volumes created are primary partitions.</a:t>
            </a:r>
          </a:p>
          <a:p>
            <a:pPr lvl="1"/>
            <a:r>
              <a:rPr lang="en-US" altLang="en-US" dirty="0"/>
              <a:t>Subsequent volumes are logical drives in an extended partition.</a:t>
            </a:r>
          </a:p>
        </p:txBody>
      </p:sp>
    </p:spTree>
    <p:extLst>
      <p:ext uri="{BB962C8B-B14F-4D97-AF65-F5344CB8AC3E}">
        <p14:creationId xmlns:p14="http://schemas.microsoft.com/office/powerpoint/2010/main" val="109445769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altLang="en-US" dirty="0"/>
              <a:t>Creating Partitions and Volumes in Disk Management (</a:t>
            </a:r>
            <a:r>
              <a:rPr lang="en-US" altLang="en-US" i="1" dirty="0"/>
              <a:t>continued</a:t>
            </a:r>
            <a:r>
              <a:rPr lang="en-US" altLang="en-US" dirty="0"/>
              <a:t>)</a:t>
            </a:r>
          </a:p>
        </p:txBody>
      </p:sp>
      <p:sp>
        <p:nvSpPr>
          <p:cNvPr id="83971" name="TextBox 3"/>
          <p:cNvSpPr txBox="1">
            <a:spLocks noChangeArrowheads="1"/>
          </p:cNvSpPr>
          <p:nvPr/>
        </p:nvSpPr>
        <p:spPr bwMode="auto">
          <a:xfrm>
            <a:off x="772238" y="4925704"/>
            <a:ext cx="3276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10.32  Assigning a drive letter to a volume</a:t>
            </a:r>
          </a:p>
        </p:txBody>
      </p:sp>
      <p:sp>
        <p:nvSpPr>
          <p:cNvPr id="6" name="TextBox 3"/>
          <p:cNvSpPr txBox="1">
            <a:spLocks noChangeArrowheads="1"/>
          </p:cNvSpPr>
          <p:nvPr/>
        </p:nvSpPr>
        <p:spPr bwMode="auto">
          <a:xfrm>
            <a:off x="4912056" y="4925704"/>
            <a:ext cx="3276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10.33  Choosing a file system type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4103" y="1981200"/>
            <a:ext cx="3553097" cy="2808514"/>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00600" y="1981200"/>
            <a:ext cx="3553097" cy="2808514"/>
          </a:xfrm>
          <a:prstGeom prst="rect">
            <a:avLst/>
          </a:prstGeom>
        </p:spPr>
      </p:pic>
    </p:spTree>
    <p:extLst>
      <p:ext uri="{BB962C8B-B14F-4D97-AF65-F5344CB8AC3E}">
        <p14:creationId xmlns:p14="http://schemas.microsoft.com/office/powerpoint/2010/main" val="13128641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2057400" y="52388"/>
            <a:ext cx="7086600" cy="1006475"/>
          </a:xfrm>
        </p:spPr>
        <p:txBody>
          <a:bodyPr/>
          <a:lstStyle/>
          <a:p>
            <a:pPr eaLnBrk="1" hangingPunct="1"/>
            <a:r>
              <a:rPr lang="en-US" altLang="en-US" dirty="0"/>
              <a:t>Creating Partitions and Volumes in Disk Management (</a:t>
            </a:r>
            <a:r>
              <a:rPr lang="en-US" altLang="en-US" i="1" dirty="0"/>
              <a:t>continued</a:t>
            </a:r>
            <a:r>
              <a:rPr lang="en-US" altLang="en-US" dirty="0"/>
              <a:t>)</a:t>
            </a:r>
          </a:p>
        </p:txBody>
      </p:sp>
      <p:sp>
        <p:nvSpPr>
          <p:cNvPr id="87043" name="Content Placeholder 2"/>
          <p:cNvSpPr>
            <a:spLocks noGrp="1"/>
          </p:cNvSpPr>
          <p:nvPr>
            <p:ph idx="1"/>
          </p:nvPr>
        </p:nvSpPr>
        <p:spPr/>
        <p:txBody>
          <a:bodyPr/>
          <a:lstStyle/>
          <a:p>
            <a:pPr eaLnBrk="1" hangingPunct="1"/>
            <a:r>
              <a:rPr lang="en-US" altLang="en-US" dirty="0"/>
              <a:t>Select the type of format for the partition.</a:t>
            </a:r>
          </a:p>
          <a:p>
            <a:pPr lvl="1" eaLnBrk="1" hangingPunct="1"/>
            <a:r>
              <a:rPr lang="en-US" altLang="en-US" dirty="0"/>
              <a:t>If the partition is less than 4 GB, you can choose FAT, FAT32, or NTFS.</a:t>
            </a:r>
          </a:p>
          <a:p>
            <a:pPr lvl="1" eaLnBrk="1" hangingPunct="1"/>
            <a:r>
              <a:rPr lang="en-US" altLang="en-US" dirty="0"/>
              <a:t>If the partition is 4 GB to 32 GB, you can choose FAT32 or NTFS.</a:t>
            </a:r>
          </a:p>
          <a:p>
            <a:pPr lvl="1" eaLnBrk="1" hangingPunct="1"/>
            <a:r>
              <a:rPr lang="en-US" altLang="en-US" dirty="0"/>
              <a:t>If the partition is larger than 32 GB, you can choose only NTFS.</a:t>
            </a:r>
          </a:p>
          <a:p>
            <a:pPr lvl="2" eaLnBrk="1" hangingPunct="1"/>
            <a:r>
              <a:rPr lang="en-US" altLang="en-US" dirty="0"/>
              <a:t>While FAT32 supports partitions up to 2 TB, Microsoft wants you to use NTFS on larger partitions.</a:t>
            </a:r>
          </a:p>
          <a:p>
            <a:pPr eaLnBrk="1" hangingPunct="1"/>
            <a:r>
              <a:rPr lang="en-US" altLang="en-US" dirty="0"/>
              <a:t>Full format tests the disk clusters.</a:t>
            </a:r>
          </a:p>
          <a:p>
            <a:pPr lvl="1" eaLnBrk="1" hangingPunct="1"/>
            <a:r>
              <a:rPr lang="en-US" altLang="en-US" dirty="0"/>
              <a:t>Quick format does not perform tests.</a:t>
            </a:r>
          </a:p>
        </p:txBody>
      </p:sp>
    </p:spTree>
    <p:extLst>
      <p:ext uri="{BB962C8B-B14F-4D97-AF65-F5344CB8AC3E}">
        <p14:creationId xmlns:p14="http://schemas.microsoft.com/office/powerpoint/2010/main" val="3429174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9219" name="Content Placeholder 2"/>
          <p:cNvSpPr>
            <a:spLocks noGrp="1"/>
          </p:cNvSpPr>
          <p:nvPr>
            <p:ph idx="1"/>
          </p:nvPr>
        </p:nvSpPr>
        <p:spPr/>
        <p:txBody>
          <a:bodyPr/>
          <a:lstStyle/>
          <a:p>
            <a:r>
              <a:rPr lang="en-US" altLang="en-US" dirty="0"/>
              <a:t>After the MBR locates the appropriate partition, the </a:t>
            </a:r>
            <a:r>
              <a:rPr lang="en-US" altLang="en-US" dirty="0">
                <a:solidFill>
                  <a:srgbClr val="C00000"/>
                </a:solidFill>
              </a:rPr>
              <a:t>partition boot sector </a:t>
            </a:r>
            <a:r>
              <a:rPr lang="en-US" altLang="en-US" dirty="0"/>
              <a:t>loads the OS on that partition.</a:t>
            </a:r>
          </a:p>
          <a:p>
            <a:pPr lvl="1"/>
            <a:r>
              <a:rPr lang="en-US" altLang="en-US" dirty="0"/>
              <a:t>The partition boot sector stores information important to its partition, such as the location of the OS boot files.</a:t>
            </a:r>
          </a:p>
        </p:txBody>
      </p:sp>
    </p:spTree>
    <p:extLst>
      <p:ext uri="{BB962C8B-B14F-4D97-AF65-F5344CB8AC3E}">
        <p14:creationId xmlns:p14="http://schemas.microsoft.com/office/powerpoint/2010/main" val="31660259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r>
              <a:rPr lang="en-US" altLang="en-US" dirty="0"/>
              <a:t>Creating Partitions and Volumes in Disk Management (</a:t>
            </a:r>
            <a:r>
              <a:rPr lang="en-US" altLang="en-US" i="1" dirty="0"/>
              <a:t>continued</a:t>
            </a:r>
            <a:r>
              <a:rPr lang="en-US" altLang="en-US" dirty="0"/>
              <a:t>)</a:t>
            </a:r>
          </a:p>
        </p:txBody>
      </p:sp>
      <p:sp>
        <p:nvSpPr>
          <p:cNvPr id="89091" name="TextBox 3"/>
          <p:cNvSpPr txBox="1">
            <a:spLocks noChangeArrowheads="1"/>
          </p:cNvSpPr>
          <p:nvPr/>
        </p:nvSpPr>
        <p:spPr bwMode="auto">
          <a:xfrm>
            <a:off x="2458216" y="5257800"/>
            <a:ext cx="407041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10.34  Turning on compression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28554" y="1786345"/>
            <a:ext cx="2886891" cy="3285309"/>
          </a:xfrm>
          <a:prstGeom prst="rect">
            <a:avLst/>
          </a:prstGeom>
        </p:spPr>
      </p:pic>
    </p:spTree>
    <p:extLst>
      <p:ext uri="{BB962C8B-B14F-4D97-AF65-F5344CB8AC3E}">
        <p14:creationId xmlns:p14="http://schemas.microsoft.com/office/powerpoint/2010/main" val="19085946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altLang="en-US" dirty="0"/>
              <a:t>Dynamic Disks</a:t>
            </a:r>
          </a:p>
        </p:txBody>
      </p:sp>
      <p:sp>
        <p:nvSpPr>
          <p:cNvPr id="90115" name="Content Placeholder 2"/>
          <p:cNvSpPr>
            <a:spLocks noGrp="1"/>
          </p:cNvSpPr>
          <p:nvPr>
            <p:ph idx="1"/>
          </p:nvPr>
        </p:nvSpPr>
        <p:spPr/>
        <p:txBody>
          <a:bodyPr/>
          <a:lstStyle/>
          <a:p>
            <a:r>
              <a:rPr lang="en-US" altLang="en-US" dirty="0"/>
              <a:t>Create dynamic disks from basic disks in Disk Management.</a:t>
            </a:r>
          </a:p>
          <a:p>
            <a:pPr eaLnBrk="1" hangingPunct="1"/>
            <a:r>
              <a:rPr lang="en-US" altLang="en-US" dirty="0"/>
              <a:t>Types of volumes include:</a:t>
            </a:r>
          </a:p>
          <a:p>
            <a:pPr lvl="1" eaLnBrk="1" hangingPunct="1"/>
            <a:r>
              <a:rPr lang="en-US" altLang="en-US" dirty="0"/>
              <a:t>A simple volume, which acts just like a primary partition.</a:t>
            </a:r>
          </a:p>
          <a:p>
            <a:pPr lvl="1" eaLnBrk="1" hangingPunct="1"/>
            <a:r>
              <a:rPr lang="en-US" altLang="en-US" dirty="0"/>
              <a:t>A spanned volume, which extends a partition on a single drive into unallocated space or extends the volume to grab extra space on completely different dynamic disks.</a:t>
            </a:r>
          </a:p>
        </p:txBody>
      </p:sp>
    </p:spTree>
    <p:extLst>
      <p:ext uri="{BB962C8B-B14F-4D97-AF65-F5344CB8AC3E}">
        <p14:creationId xmlns:p14="http://schemas.microsoft.com/office/powerpoint/2010/main" val="30912012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eaLnBrk="1" hangingPunct="1"/>
            <a:r>
              <a:rPr lang="en-US" altLang="en-US" dirty="0"/>
              <a:t>Dynamic Disks</a:t>
            </a:r>
            <a:r>
              <a:rPr lang="en-US" altLang="en-US" i="1" dirty="0"/>
              <a:t> </a:t>
            </a:r>
            <a:r>
              <a:rPr lang="en-US" altLang="en-US" dirty="0"/>
              <a:t>(</a:t>
            </a:r>
            <a:r>
              <a:rPr lang="en-US" altLang="en-US" i="1" dirty="0"/>
              <a:t>continued</a:t>
            </a:r>
            <a:r>
              <a:rPr lang="en-US" altLang="en-US" dirty="0"/>
              <a:t>)</a:t>
            </a:r>
          </a:p>
        </p:txBody>
      </p:sp>
      <p:sp>
        <p:nvSpPr>
          <p:cNvPr id="91139" name="TextBox 3"/>
          <p:cNvSpPr txBox="1">
            <a:spLocks noChangeArrowheads="1"/>
          </p:cNvSpPr>
          <p:nvPr/>
        </p:nvSpPr>
        <p:spPr bwMode="auto">
          <a:xfrm>
            <a:off x="2208181" y="5105400"/>
            <a:ext cx="457048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10.35  Converting to a dynamic disk</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276" y="1920688"/>
            <a:ext cx="4585447" cy="3016624"/>
          </a:xfrm>
          <a:prstGeom prst="rect">
            <a:avLst/>
          </a:prstGeom>
        </p:spPr>
      </p:pic>
    </p:spTree>
    <p:extLst>
      <p:ext uri="{BB962C8B-B14F-4D97-AF65-F5344CB8AC3E}">
        <p14:creationId xmlns:p14="http://schemas.microsoft.com/office/powerpoint/2010/main" val="19773145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3187" name="TextBox 3"/>
          <p:cNvSpPr txBox="1">
            <a:spLocks noChangeArrowheads="1"/>
          </p:cNvSpPr>
          <p:nvPr/>
        </p:nvSpPr>
        <p:spPr bwMode="auto">
          <a:xfrm>
            <a:off x="1219200" y="5105400"/>
            <a:ext cx="6705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10.36  Selecting to open the New Simple Volume Wizard</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276" y="1920688"/>
            <a:ext cx="4585447" cy="3016624"/>
          </a:xfrm>
          <a:prstGeom prst="rect">
            <a:avLst/>
          </a:prstGeom>
        </p:spPr>
      </p:pic>
    </p:spTree>
    <p:extLst>
      <p:ext uri="{BB962C8B-B14F-4D97-AF65-F5344CB8AC3E}">
        <p14:creationId xmlns:p14="http://schemas.microsoft.com/office/powerpoint/2010/main" val="41086902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3190" name="TextBox 7"/>
          <p:cNvSpPr txBox="1">
            <a:spLocks noChangeArrowheads="1"/>
          </p:cNvSpPr>
          <p:nvPr/>
        </p:nvSpPr>
        <p:spPr bwMode="auto">
          <a:xfrm>
            <a:off x="2953608" y="5105400"/>
            <a:ext cx="323678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10.37  Simple volumes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276" y="1920688"/>
            <a:ext cx="4585447" cy="3016624"/>
          </a:xfrm>
          <a:prstGeom prst="rect">
            <a:avLst/>
          </a:prstGeom>
        </p:spPr>
      </p:pic>
    </p:spTree>
    <p:extLst>
      <p:ext uri="{BB962C8B-B14F-4D97-AF65-F5344CB8AC3E}">
        <p14:creationId xmlns:p14="http://schemas.microsoft.com/office/powerpoint/2010/main" val="25339156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4211" name="TextBox 3"/>
          <p:cNvSpPr txBox="1">
            <a:spLocks noChangeArrowheads="1"/>
          </p:cNvSpPr>
          <p:nvPr/>
        </p:nvSpPr>
        <p:spPr bwMode="auto">
          <a:xfrm>
            <a:off x="1926648" y="5345668"/>
            <a:ext cx="52907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lnSpc>
                <a:spcPct val="100000"/>
              </a:lnSpc>
            </a:pPr>
            <a:r>
              <a:rPr lang="en-US" altLang="en-US" dirty="0">
                <a:solidFill>
                  <a:schemeClr val="tx1"/>
                </a:solidFill>
              </a:rPr>
              <a:t>Figure 10.38  Selecting the Extend Volume option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276" y="1721223"/>
            <a:ext cx="4585447" cy="3415553"/>
          </a:xfrm>
          <a:prstGeom prst="rect">
            <a:avLst/>
          </a:prstGeom>
        </p:spPr>
      </p:pic>
    </p:spTree>
    <p:extLst>
      <p:ext uri="{BB962C8B-B14F-4D97-AF65-F5344CB8AC3E}">
        <p14:creationId xmlns:p14="http://schemas.microsoft.com/office/powerpoint/2010/main" val="30871972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4212" name="TextBox 7"/>
          <p:cNvSpPr txBox="1">
            <a:spLocks noChangeArrowheads="1"/>
          </p:cNvSpPr>
          <p:nvPr/>
        </p:nvSpPr>
        <p:spPr bwMode="auto">
          <a:xfrm>
            <a:off x="2372167" y="5029200"/>
            <a:ext cx="439966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10.39  The Extend Volume Wizard</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95451" y="1972491"/>
            <a:ext cx="3553097" cy="2913017"/>
          </a:xfrm>
          <a:prstGeom prst="rect">
            <a:avLst/>
          </a:prstGeom>
        </p:spPr>
      </p:pic>
    </p:spTree>
    <p:extLst>
      <p:ext uri="{BB962C8B-B14F-4D97-AF65-F5344CB8AC3E}">
        <p14:creationId xmlns:p14="http://schemas.microsoft.com/office/powerpoint/2010/main" val="25648603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altLang="en-US" dirty="0"/>
              <a:t>Dynamic Disks (</a:t>
            </a:r>
            <a:r>
              <a:rPr lang="en-US" altLang="en-US" i="1" dirty="0"/>
              <a:t>continued</a:t>
            </a:r>
            <a:r>
              <a:rPr lang="en-US" altLang="en-US" dirty="0"/>
              <a:t>)</a:t>
            </a:r>
          </a:p>
        </p:txBody>
      </p:sp>
      <p:sp>
        <p:nvSpPr>
          <p:cNvPr id="95235" name="TextBox 3"/>
          <p:cNvSpPr txBox="1">
            <a:spLocks noChangeArrowheads="1"/>
          </p:cNvSpPr>
          <p:nvPr/>
        </p:nvSpPr>
        <p:spPr bwMode="auto">
          <a:xfrm>
            <a:off x="2876664" y="5288832"/>
            <a:ext cx="339067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10.40  Extended volume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276" y="1710017"/>
            <a:ext cx="4585447" cy="3437965"/>
          </a:xfrm>
          <a:prstGeom prst="rect">
            <a:avLst/>
          </a:prstGeom>
        </p:spPr>
      </p:pic>
    </p:spTree>
    <p:extLst>
      <p:ext uri="{BB962C8B-B14F-4D97-AF65-F5344CB8AC3E}">
        <p14:creationId xmlns:p14="http://schemas.microsoft.com/office/powerpoint/2010/main" val="18852764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altLang="en-US" dirty="0"/>
              <a:t>Dynamic Disks (</a:t>
            </a:r>
            <a:r>
              <a:rPr lang="en-US" altLang="en-US" i="1" dirty="0"/>
              <a:t>continued</a:t>
            </a:r>
            <a:r>
              <a:rPr lang="en-US" altLang="en-US" dirty="0"/>
              <a:t>)</a:t>
            </a:r>
          </a:p>
        </p:txBody>
      </p:sp>
      <p:sp>
        <p:nvSpPr>
          <p:cNvPr id="96259" name="Content Placeholder 2"/>
          <p:cNvSpPr>
            <a:spLocks noGrp="1"/>
          </p:cNvSpPr>
          <p:nvPr>
            <p:ph idx="1"/>
          </p:nvPr>
        </p:nvSpPr>
        <p:spPr/>
        <p:txBody>
          <a:bodyPr/>
          <a:lstStyle/>
          <a:p>
            <a:r>
              <a:rPr lang="en-US" altLang="en-US" dirty="0"/>
              <a:t>Additional types of volumes include:</a:t>
            </a:r>
          </a:p>
          <a:p>
            <a:pPr lvl="1"/>
            <a:r>
              <a:rPr lang="en-US" altLang="en-US" dirty="0"/>
              <a:t>A striped volume is comprised of two or more dynamic disks that spread out blocks of each file across multiple disks. </a:t>
            </a:r>
          </a:p>
          <a:p>
            <a:pPr lvl="2"/>
            <a:r>
              <a:rPr lang="en-US" altLang="en-US" dirty="0"/>
              <a:t>All the drives in a group make up a </a:t>
            </a:r>
            <a:r>
              <a:rPr lang="en-US" altLang="en-US" dirty="0">
                <a:solidFill>
                  <a:srgbClr val="C00000"/>
                </a:solidFill>
              </a:rPr>
              <a:t>stripe set</a:t>
            </a:r>
            <a:r>
              <a:rPr lang="en-US" altLang="en-US" dirty="0"/>
              <a:t>. </a:t>
            </a:r>
          </a:p>
          <a:p>
            <a:pPr lvl="2"/>
            <a:r>
              <a:rPr lang="en-US" altLang="en-US" dirty="0"/>
              <a:t>This is a RAID 0 array.</a:t>
            </a:r>
          </a:p>
          <a:p>
            <a:pPr lvl="1"/>
            <a:r>
              <a:rPr lang="en-US" altLang="en-US" dirty="0"/>
              <a:t>A mirrored volume can be created with </a:t>
            </a:r>
            <a:r>
              <a:rPr lang="en-US" altLang="en-US" dirty="0" smtClean="0"/>
              <a:t/>
            </a:r>
            <a:br>
              <a:rPr lang="en-US" altLang="en-US" dirty="0" smtClean="0"/>
            </a:br>
            <a:r>
              <a:rPr lang="en-US" altLang="en-US" dirty="0" smtClean="0"/>
              <a:t>Windows </a:t>
            </a:r>
            <a:r>
              <a:rPr lang="en-US" altLang="en-US" dirty="0"/>
              <a:t>7, and later Professional, Enterprise, </a:t>
            </a:r>
            <a:r>
              <a:rPr lang="en-US" altLang="en-US" dirty="0" smtClean="0"/>
              <a:t/>
            </a:r>
            <a:br>
              <a:rPr lang="en-US" altLang="en-US" dirty="0" smtClean="0"/>
            </a:br>
            <a:r>
              <a:rPr lang="en-US" altLang="en-US" dirty="0" smtClean="0"/>
              <a:t>and </a:t>
            </a:r>
            <a:r>
              <a:rPr lang="en-US" altLang="en-US" dirty="0"/>
              <a:t>Ultimate editions.</a:t>
            </a:r>
          </a:p>
          <a:p>
            <a:pPr lvl="2"/>
            <a:r>
              <a:rPr lang="en-US" altLang="en-US" dirty="0"/>
              <a:t>A </a:t>
            </a:r>
            <a:r>
              <a:rPr lang="en-US" altLang="en-US" dirty="0">
                <a:solidFill>
                  <a:srgbClr val="C00000"/>
                </a:solidFill>
              </a:rPr>
              <a:t>mirror set </a:t>
            </a:r>
            <a:r>
              <a:rPr lang="en-US" altLang="en-US" dirty="0"/>
              <a:t>features two drives for data redundancy.</a:t>
            </a:r>
          </a:p>
          <a:p>
            <a:pPr lvl="2"/>
            <a:r>
              <a:rPr lang="en-US" altLang="en-US" dirty="0"/>
              <a:t>Mirrors are RAID 1.</a:t>
            </a:r>
          </a:p>
        </p:txBody>
      </p:sp>
    </p:spTree>
    <p:extLst>
      <p:ext uri="{BB962C8B-B14F-4D97-AF65-F5344CB8AC3E}">
        <p14:creationId xmlns:p14="http://schemas.microsoft.com/office/powerpoint/2010/main" val="29061180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7283" name="TextBox 3"/>
          <p:cNvSpPr txBox="1">
            <a:spLocks noChangeArrowheads="1"/>
          </p:cNvSpPr>
          <p:nvPr/>
        </p:nvSpPr>
        <p:spPr bwMode="auto">
          <a:xfrm>
            <a:off x="2840244" y="5605183"/>
            <a:ext cx="346351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10.41  Two striped drives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5939" y="1676400"/>
            <a:ext cx="5112123" cy="3832843"/>
          </a:xfrm>
          <a:prstGeom prst="rect">
            <a:avLst/>
          </a:prstGeom>
        </p:spPr>
      </p:pic>
    </p:spTree>
    <p:extLst>
      <p:ext uri="{BB962C8B-B14F-4D97-AF65-F5344CB8AC3E}">
        <p14:creationId xmlns:p14="http://schemas.microsoft.com/office/powerpoint/2010/main" val="3720277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0243" name="TextBox 4"/>
          <p:cNvSpPr txBox="1">
            <a:spLocks noChangeArrowheads="1"/>
          </p:cNvSpPr>
          <p:nvPr/>
        </p:nvSpPr>
        <p:spPr bwMode="auto">
          <a:xfrm>
            <a:off x="1594798" y="5334000"/>
            <a:ext cx="594265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10.2  Using the master boot record to boot an OS</a:t>
            </a:r>
          </a:p>
        </p:txBody>
      </p:sp>
      <p:pic>
        <p:nvPicPr>
          <p:cNvPr id="10244" name="Picture 2" descr="F12-02.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95400" y="1905000"/>
            <a:ext cx="624205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03324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8307" name="TextBox 3"/>
          <p:cNvSpPr txBox="1">
            <a:spLocks noChangeArrowheads="1"/>
          </p:cNvSpPr>
          <p:nvPr/>
        </p:nvSpPr>
        <p:spPr bwMode="auto">
          <a:xfrm>
            <a:off x="2588124" y="5517432"/>
            <a:ext cx="396775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10.42  Selecting a new mirror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0238" y="1715133"/>
            <a:ext cx="4883524" cy="3661450"/>
          </a:xfrm>
          <a:prstGeom prst="rect">
            <a:avLst/>
          </a:prstGeom>
        </p:spPr>
      </p:pic>
    </p:spTree>
    <p:extLst>
      <p:ext uri="{BB962C8B-B14F-4D97-AF65-F5344CB8AC3E}">
        <p14:creationId xmlns:p14="http://schemas.microsoft.com/office/powerpoint/2010/main" val="26451232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eaLnBrk="1" hangingPunct="1"/>
            <a:r>
              <a:rPr lang="en-US" altLang="en-US" dirty="0"/>
              <a:t>Dynamic Disks (</a:t>
            </a:r>
            <a:r>
              <a:rPr lang="en-US" altLang="en-US" i="1" dirty="0"/>
              <a:t>continued</a:t>
            </a:r>
            <a:r>
              <a:rPr lang="en-US" altLang="en-US" dirty="0"/>
              <a:t>)</a:t>
            </a:r>
          </a:p>
        </p:txBody>
      </p:sp>
      <p:sp>
        <p:nvSpPr>
          <p:cNvPr id="98308" name="TextBox 7"/>
          <p:cNvSpPr txBox="1">
            <a:spLocks noChangeArrowheads="1"/>
          </p:cNvSpPr>
          <p:nvPr/>
        </p:nvSpPr>
        <p:spPr bwMode="auto">
          <a:xfrm>
            <a:off x="2299583" y="5029200"/>
            <a:ext cx="454483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10.43  Selecting drives for the array</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95451" y="1972491"/>
            <a:ext cx="3553097" cy="2913017"/>
          </a:xfrm>
          <a:prstGeom prst="rect">
            <a:avLst/>
          </a:prstGeom>
        </p:spPr>
      </p:pic>
    </p:spTree>
    <p:extLst>
      <p:ext uri="{BB962C8B-B14F-4D97-AF65-F5344CB8AC3E}">
        <p14:creationId xmlns:p14="http://schemas.microsoft.com/office/powerpoint/2010/main" val="13835641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2057400" y="52388"/>
            <a:ext cx="7086600" cy="1006475"/>
          </a:xfrm>
        </p:spPr>
        <p:txBody>
          <a:bodyPr/>
          <a:lstStyle/>
          <a:p>
            <a:pPr eaLnBrk="1" hangingPunct="1"/>
            <a:r>
              <a:rPr lang="en-US" altLang="en-US" dirty="0"/>
              <a:t>Dynamic Disks (</a:t>
            </a:r>
            <a:r>
              <a:rPr lang="en-US" altLang="en-US" i="1" dirty="0"/>
              <a:t>continued</a:t>
            </a:r>
            <a:r>
              <a:rPr lang="en-US" altLang="en-US" dirty="0"/>
              <a:t>)</a:t>
            </a:r>
            <a:endParaRPr lang="en-US" altLang="en-US" i="1" dirty="0"/>
          </a:p>
        </p:txBody>
      </p:sp>
      <p:sp>
        <p:nvSpPr>
          <p:cNvPr id="99331" name="Content Placeholder 2"/>
          <p:cNvSpPr>
            <a:spLocks noGrp="1"/>
          </p:cNvSpPr>
          <p:nvPr>
            <p:ph idx="1"/>
          </p:nvPr>
        </p:nvSpPr>
        <p:spPr/>
        <p:txBody>
          <a:bodyPr/>
          <a:lstStyle/>
          <a:p>
            <a:r>
              <a:rPr lang="en-US" altLang="en-US" dirty="0"/>
              <a:t>Other levels of RAID</a:t>
            </a:r>
          </a:p>
          <a:p>
            <a:pPr lvl="1"/>
            <a:r>
              <a:rPr lang="en-US" altLang="en-US" dirty="0"/>
              <a:t>RAID5 storage array uses three or more disks to create a robust solution for storage. </a:t>
            </a:r>
          </a:p>
          <a:p>
            <a:pPr lvl="2"/>
            <a:r>
              <a:rPr lang="en-US" altLang="en-US" dirty="0"/>
              <a:t>Applies to Professional versions of Windows</a:t>
            </a:r>
          </a:p>
          <a:p>
            <a:pPr lvl="2" eaLnBrk="1" hangingPunct="1"/>
            <a:r>
              <a:rPr lang="en-US" altLang="en-US" dirty="0"/>
              <a:t>However, for those operating systems, you can make the array only on a Windows Server machine that you access remotely across a network.</a:t>
            </a:r>
          </a:p>
          <a:p>
            <a:pPr lvl="1" eaLnBrk="1" hangingPunct="1"/>
            <a:r>
              <a:rPr lang="en-US" dirty="0"/>
              <a:t>If RAID 0+1 or RAID 1+0 (RAID 10) are needed, you must use third-party software or implement as hardware RAID.</a:t>
            </a:r>
            <a:endParaRPr lang="en-US" altLang="en-US" dirty="0"/>
          </a:p>
        </p:txBody>
      </p:sp>
    </p:spTree>
    <p:extLst>
      <p:ext uri="{BB962C8B-B14F-4D97-AF65-F5344CB8AC3E}">
        <p14:creationId xmlns:p14="http://schemas.microsoft.com/office/powerpoint/2010/main" val="1052747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2057400" y="52388"/>
            <a:ext cx="7086600" cy="1006475"/>
          </a:xfrm>
        </p:spPr>
        <p:txBody>
          <a:bodyPr/>
          <a:lstStyle/>
          <a:p>
            <a:pPr eaLnBrk="1" hangingPunct="1"/>
            <a:r>
              <a:rPr lang="en-US" altLang="en-US" dirty="0"/>
              <a:t>Mounting Partitions as Folders</a:t>
            </a:r>
          </a:p>
        </p:txBody>
      </p:sp>
      <p:sp>
        <p:nvSpPr>
          <p:cNvPr id="100355" name="Content Placeholder 2"/>
          <p:cNvSpPr>
            <a:spLocks noGrp="1"/>
          </p:cNvSpPr>
          <p:nvPr>
            <p:ph idx="1"/>
          </p:nvPr>
        </p:nvSpPr>
        <p:spPr/>
        <p:txBody>
          <a:bodyPr/>
          <a:lstStyle/>
          <a:p>
            <a:pPr eaLnBrk="1" hangingPunct="1"/>
            <a:r>
              <a:rPr lang="en-US" altLang="en-US" dirty="0"/>
              <a:t>Partitions and volumes can also be mounted as a folder on another drive.</a:t>
            </a:r>
          </a:p>
          <a:p>
            <a:pPr lvl="1" eaLnBrk="1" hangingPunct="1"/>
            <a:r>
              <a:rPr lang="en-US" altLang="en-US" dirty="0"/>
              <a:t>Known as a </a:t>
            </a:r>
            <a:r>
              <a:rPr lang="en-US" altLang="en-US" dirty="0">
                <a:solidFill>
                  <a:srgbClr val="C00000"/>
                </a:solidFill>
              </a:rPr>
              <a:t>mount point</a:t>
            </a:r>
          </a:p>
          <a:p>
            <a:pPr lvl="1" eaLnBrk="1" hangingPunct="1"/>
            <a:r>
              <a:rPr lang="en-US" altLang="en-US" dirty="0"/>
              <a:t>Enables existing folders to store more data than can fit on a single drive or partition/volume</a:t>
            </a:r>
          </a:p>
        </p:txBody>
      </p:sp>
    </p:spTree>
    <p:extLst>
      <p:ext uri="{BB962C8B-B14F-4D97-AF65-F5344CB8AC3E}">
        <p14:creationId xmlns:p14="http://schemas.microsoft.com/office/powerpoint/2010/main" val="39898998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eaLnBrk="1" hangingPunct="1"/>
            <a:r>
              <a:rPr lang="en-US" altLang="en-US" dirty="0"/>
              <a:t>Mounting Partitions as Folders (</a:t>
            </a:r>
            <a:r>
              <a:rPr lang="en-US" altLang="en-US" i="1" dirty="0"/>
              <a:t>continued</a:t>
            </a:r>
            <a:r>
              <a:rPr lang="en-US" altLang="en-US" dirty="0"/>
              <a:t>)</a:t>
            </a:r>
          </a:p>
        </p:txBody>
      </p:sp>
      <p:pic>
        <p:nvPicPr>
          <p:cNvPr id="101380"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77812" y="1379053"/>
            <a:ext cx="4114800" cy="2004779"/>
          </a:xfrm>
        </p:spPr>
      </p:pic>
      <p:sp>
        <p:nvSpPr>
          <p:cNvPr id="101379" name="TextBox 7"/>
          <p:cNvSpPr txBox="1">
            <a:spLocks noChangeArrowheads="1"/>
          </p:cNvSpPr>
          <p:nvPr/>
        </p:nvSpPr>
        <p:spPr bwMode="auto">
          <a:xfrm>
            <a:off x="4397826" y="5675313"/>
            <a:ext cx="46634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10.45  Adding photos to the mounted folder stores them on the second hard drive.</a:t>
            </a:r>
          </a:p>
        </p:txBody>
      </p:sp>
      <p:pic>
        <p:nvPicPr>
          <p:cNvPr id="101381" name="Picture 8"/>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73734" y="2133600"/>
            <a:ext cx="4111625"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2" name="TextBox 3"/>
          <p:cNvSpPr txBox="1">
            <a:spLocks noChangeArrowheads="1"/>
          </p:cNvSpPr>
          <p:nvPr/>
        </p:nvSpPr>
        <p:spPr bwMode="auto">
          <a:xfrm>
            <a:off x="139738" y="3612432"/>
            <a:ext cx="439094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10.44 Mounting a drive as a folder</a:t>
            </a:r>
          </a:p>
        </p:txBody>
      </p:sp>
    </p:spTree>
    <p:extLst>
      <p:ext uri="{BB962C8B-B14F-4D97-AF65-F5344CB8AC3E}">
        <p14:creationId xmlns:p14="http://schemas.microsoft.com/office/powerpoint/2010/main" val="11523098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altLang="en-US" dirty="0"/>
              <a:t>Mounting Partitions as Folders (</a:t>
            </a:r>
            <a:r>
              <a:rPr lang="en-US" altLang="en-US" i="1" dirty="0"/>
              <a:t>continued</a:t>
            </a:r>
            <a:r>
              <a:rPr lang="en-US" altLang="en-US" dirty="0"/>
              <a:t>)</a:t>
            </a:r>
          </a:p>
        </p:txBody>
      </p:sp>
      <p:sp>
        <p:nvSpPr>
          <p:cNvPr id="102403" name="TextBox 3"/>
          <p:cNvSpPr txBox="1">
            <a:spLocks noChangeArrowheads="1"/>
          </p:cNvSpPr>
          <p:nvPr/>
        </p:nvSpPr>
        <p:spPr bwMode="auto">
          <a:xfrm>
            <a:off x="1720540" y="4953000"/>
            <a:ext cx="550663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10.46  Choosing to create a mounted volume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95451" y="2024743"/>
            <a:ext cx="3553097" cy="2808514"/>
          </a:xfrm>
          <a:prstGeom prst="rect">
            <a:avLst/>
          </a:prstGeom>
        </p:spPr>
      </p:pic>
    </p:spTree>
    <p:extLst>
      <p:ext uri="{BB962C8B-B14F-4D97-AF65-F5344CB8AC3E}">
        <p14:creationId xmlns:p14="http://schemas.microsoft.com/office/powerpoint/2010/main" val="23154545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Assigning/Changing Drive Letters and Paths</a:t>
            </a:r>
          </a:p>
        </p:txBody>
      </p:sp>
      <p:sp>
        <p:nvSpPr>
          <p:cNvPr id="3" name="Content Placeholder 2"/>
          <p:cNvSpPr>
            <a:spLocks noGrp="1"/>
          </p:cNvSpPr>
          <p:nvPr>
            <p:ph idx="1"/>
          </p:nvPr>
        </p:nvSpPr>
        <p:spPr/>
        <p:txBody>
          <a:bodyPr/>
          <a:lstStyle/>
          <a:p>
            <a:r>
              <a:rPr lang="en-US" dirty="0"/>
              <a:t>Disk Management enables you to modify the drive letter, path, or mount point on currently installed mass storage devices.</a:t>
            </a:r>
          </a:p>
          <a:p>
            <a:pPr lvl="1"/>
            <a:r>
              <a:rPr lang="en-US" dirty="0"/>
              <a:t>Right-click a drive and select Change Drive Letter and Paths.</a:t>
            </a:r>
          </a:p>
        </p:txBody>
      </p:sp>
    </p:spTree>
    <p:extLst>
      <p:ext uri="{BB962C8B-B14F-4D97-AF65-F5344CB8AC3E}">
        <p14:creationId xmlns:p14="http://schemas.microsoft.com/office/powerpoint/2010/main" val="202197039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Formatting a Partition</a:t>
            </a:r>
          </a:p>
        </p:txBody>
      </p:sp>
      <p:sp>
        <p:nvSpPr>
          <p:cNvPr id="3" name="Content Placeholder 2"/>
          <p:cNvSpPr>
            <a:spLocks noGrp="1"/>
          </p:cNvSpPr>
          <p:nvPr>
            <p:ph idx="1"/>
          </p:nvPr>
        </p:nvSpPr>
        <p:spPr/>
        <p:txBody>
          <a:bodyPr/>
          <a:lstStyle/>
          <a:p>
            <a:r>
              <a:rPr lang="en-US" dirty="0"/>
              <a:t>You can format any Windows partition/volume Format in: </a:t>
            </a:r>
          </a:p>
          <a:p>
            <a:pPr lvl="1"/>
            <a:r>
              <a:rPr lang="en-US" dirty="0"/>
              <a:t>Windows Explorer/File Explorer</a:t>
            </a:r>
          </a:p>
          <a:p>
            <a:pPr lvl="2"/>
            <a:r>
              <a:rPr lang="en-US" dirty="0"/>
              <a:t>Right click on the drive name and choose Format</a:t>
            </a:r>
          </a:p>
          <a:p>
            <a:pPr lvl="1"/>
            <a:r>
              <a:rPr lang="en-US" dirty="0"/>
              <a:t>Disk Management</a:t>
            </a:r>
          </a:p>
          <a:p>
            <a:pPr lvl="2"/>
            <a:r>
              <a:rPr lang="en-US" dirty="0"/>
              <a:t>Preferred formatting tool</a:t>
            </a:r>
          </a:p>
        </p:txBody>
      </p:sp>
    </p:spTree>
    <p:extLst>
      <p:ext uri="{BB962C8B-B14F-4D97-AF65-F5344CB8AC3E}">
        <p14:creationId xmlns:p14="http://schemas.microsoft.com/office/powerpoint/2010/main" val="19642933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Spaces</a:t>
            </a:r>
          </a:p>
        </p:txBody>
      </p:sp>
      <p:sp>
        <p:nvSpPr>
          <p:cNvPr id="3" name="Content Placeholder 2"/>
          <p:cNvSpPr>
            <a:spLocks noGrp="1"/>
          </p:cNvSpPr>
          <p:nvPr>
            <p:ph idx="1"/>
          </p:nvPr>
        </p:nvSpPr>
        <p:spPr/>
        <p:txBody>
          <a:bodyPr/>
          <a:lstStyle/>
          <a:p>
            <a:r>
              <a:rPr lang="en-US" dirty="0"/>
              <a:t>You can group one or more physical drives of any size into a single </a:t>
            </a:r>
            <a:r>
              <a:rPr lang="en-US" dirty="0">
                <a:solidFill>
                  <a:srgbClr val="C00000"/>
                </a:solidFill>
              </a:rPr>
              <a:t>storage pool</a:t>
            </a:r>
            <a:r>
              <a:rPr lang="en-US" dirty="0">
                <a:solidFill>
                  <a:schemeClr val="tx1"/>
                </a:solidFill>
              </a:rPr>
              <a:t>.</a:t>
            </a:r>
          </a:p>
          <a:p>
            <a:pPr lvl="1"/>
            <a:r>
              <a:rPr lang="en-US" dirty="0"/>
              <a:t>Available with Windows 8 and later</a:t>
            </a:r>
          </a:p>
          <a:p>
            <a:pPr lvl="1"/>
            <a:r>
              <a:rPr lang="en-US" dirty="0"/>
              <a:t>Functions like a RAID management tool</a:t>
            </a:r>
          </a:p>
          <a:p>
            <a:r>
              <a:rPr lang="en-US" dirty="0"/>
              <a:t>Three different types include:</a:t>
            </a:r>
          </a:p>
          <a:p>
            <a:pPr lvl="1"/>
            <a:r>
              <a:rPr lang="en-US" dirty="0"/>
              <a:t>Simple spaces</a:t>
            </a:r>
          </a:p>
          <a:p>
            <a:pPr lvl="1"/>
            <a:r>
              <a:rPr lang="en-US" dirty="0"/>
              <a:t>Mirror spaces</a:t>
            </a:r>
          </a:p>
          <a:p>
            <a:pPr lvl="1"/>
            <a:r>
              <a:rPr lang="en-US" dirty="0"/>
              <a:t>Parity spaces</a:t>
            </a:r>
          </a:p>
          <a:p>
            <a:r>
              <a:rPr lang="en-US" dirty="0">
                <a:solidFill>
                  <a:srgbClr val="C00000"/>
                </a:solidFill>
              </a:rPr>
              <a:t>Thin provisioning </a:t>
            </a:r>
            <a:r>
              <a:rPr lang="en-US" dirty="0"/>
              <a:t>allows creating a space with more capacity than physical drives allow.</a:t>
            </a:r>
          </a:p>
        </p:txBody>
      </p:sp>
    </p:spTree>
    <p:extLst>
      <p:ext uri="{BB962C8B-B14F-4D97-AF65-F5344CB8AC3E}">
        <p14:creationId xmlns:p14="http://schemas.microsoft.com/office/powerpoint/2010/main" val="1197451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Spaces (</a:t>
            </a:r>
            <a:r>
              <a:rPr lang="en-US" i="1" dirty="0"/>
              <a:t>continued</a:t>
            </a:r>
            <a:r>
              <a:rPr lang="en-US" dirty="0"/>
              <a:t>)</a:t>
            </a:r>
          </a:p>
        </p:txBody>
      </p:sp>
      <p:sp>
        <p:nvSpPr>
          <p:cNvPr id="3" name="TextBox 3"/>
          <p:cNvSpPr txBox="1">
            <a:spLocks noChangeArrowheads="1"/>
          </p:cNvSpPr>
          <p:nvPr/>
        </p:nvSpPr>
        <p:spPr bwMode="auto">
          <a:xfrm>
            <a:off x="2427823" y="4984032"/>
            <a:ext cx="428835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10.49  Formatted drives revealed</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48890" y="2080260"/>
            <a:ext cx="4046220" cy="2697480"/>
          </a:xfrm>
          <a:prstGeom prst="rect">
            <a:avLst/>
          </a:prstGeom>
        </p:spPr>
      </p:pic>
    </p:spTree>
    <p:extLst>
      <p:ext uri="{BB962C8B-B14F-4D97-AF65-F5344CB8AC3E}">
        <p14:creationId xmlns:p14="http://schemas.microsoft.com/office/powerpoint/2010/main" val="4211712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MBR (</a:t>
            </a:r>
            <a:r>
              <a:rPr lang="en-US" altLang="en-US" i="1" dirty="0"/>
              <a:t>continued</a:t>
            </a:r>
            <a:r>
              <a:rPr lang="en-US" altLang="en-US" dirty="0"/>
              <a:t>)</a:t>
            </a:r>
          </a:p>
        </p:txBody>
      </p:sp>
      <p:sp>
        <p:nvSpPr>
          <p:cNvPr id="11267" name="Content Placeholder 2"/>
          <p:cNvSpPr>
            <a:spLocks noGrp="1"/>
          </p:cNvSpPr>
          <p:nvPr>
            <p:ph idx="1"/>
          </p:nvPr>
        </p:nvSpPr>
        <p:spPr/>
        <p:txBody>
          <a:bodyPr/>
          <a:lstStyle/>
          <a:p>
            <a:r>
              <a:rPr lang="en-US" altLang="en-US" dirty="0"/>
              <a:t>MBR partition tables support </a:t>
            </a:r>
            <a:r>
              <a:rPr lang="en-US" altLang="en-US" dirty="0">
                <a:solidFill>
                  <a:srgbClr val="C00000"/>
                </a:solidFill>
              </a:rPr>
              <a:t>primary partitions </a:t>
            </a:r>
            <a:r>
              <a:rPr lang="en-US" altLang="en-US" dirty="0"/>
              <a:t>and </a:t>
            </a:r>
            <a:r>
              <a:rPr lang="en-US" altLang="en-US" dirty="0">
                <a:solidFill>
                  <a:srgbClr val="C00000"/>
                </a:solidFill>
              </a:rPr>
              <a:t>extended partitions</a:t>
            </a:r>
            <a:r>
              <a:rPr lang="en-US" altLang="en-US" dirty="0"/>
              <a:t>.</a:t>
            </a:r>
          </a:p>
          <a:p>
            <a:pPr lvl="1"/>
            <a:r>
              <a:rPr lang="en-US" altLang="en-US" dirty="0"/>
              <a:t>Primary partitions are designed to support bootable operating systems—only one can be active.</a:t>
            </a:r>
          </a:p>
          <a:p>
            <a:pPr lvl="1"/>
            <a:r>
              <a:rPr lang="en-US" altLang="en-US" dirty="0"/>
              <a:t>Extended partitions are not bootable.</a:t>
            </a:r>
          </a:p>
          <a:p>
            <a:pPr lvl="1"/>
            <a:r>
              <a:rPr lang="en-US" altLang="en-US" dirty="0"/>
              <a:t>A single MBR disk may have up to four primary partitions or three primary partitions and one extended partition.</a:t>
            </a:r>
          </a:p>
        </p:txBody>
      </p:sp>
    </p:spTree>
    <p:extLst>
      <p:ext uri="{BB962C8B-B14F-4D97-AF65-F5344CB8AC3E}">
        <p14:creationId xmlns:p14="http://schemas.microsoft.com/office/powerpoint/2010/main" val="36216585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and Troubleshooting Hard Drives</a:t>
            </a:r>
          </a:p>
        </p:txBody>
      </p:sp>
      <p:sp>
        <p:nvSpPr>
          <p:cNvPr id="3" name="Content Placeholder 2"/>
          <p:cNvSpPr>
            <a:spLocks noGrp="1"/>
          </p:cNvSpPr>
          <p:nvPr>
            <p:ph idx="1"/>
          </p:nvPr>
        </p:nvSpPr>
        <p:spPr/>
        <p:txBody>
          <a:bodyPr/>
          <a:lstStyle/>
          <a:p>
            <a:r>
              <a:rPr lang="en-US" dirty="0">
                <a:solidFill>
                  <a:schemeClr val="tx1"/>
                </a:solidFill>
              </a:rPr>
              <a:t>Maintenance includes two distinct functions:</a:t>
            </a:r>
          </a:p>
          <a:p>
            <a:pPr lvl="1"/>
            <a:r>
              <a:rPr lang="en-US" dirty="0">
                <a:solidFill>
                  <a:schemeClr val="tx1"/>
                </a:solidFill>
              </a:rPr>
              <a:t>Checking the disk occasionally for failed clusters</a:t>
            </a:r>
          </a:p>
          <a:p>
            <a:pPr lvl="1"/>
            <a:r>
              <a:rPr lang="en-US" dirty="0">
                <a:solidFill>
                  <a:schemeClr val="tx1"/>
                </a:solidFill>
              </a:rPr>
              <a:t>Keeping data organized on the drive so it can be accessed quickly</a:t>
            </a:r>
          </a:p>
        </p:txBody>
      </p:sp>
    </p:spTree>
    <p:extLst>
      <p:ext uri="{BB962C8B-B14F-4D97-AF65-F5344CB8AC3E}">
        <p14:creationId xmlns:p14="http://schemas.microsoft.com/office/powerpoint/2010/main" val="23075039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and Troubleshooting Hard Drives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Error checking</a:t>
            </a:r>
          </a:p>
          <a:p>
            <a:pPr lvl="1"/>
            <a:r>
              <a:rPr lang="en-GB" altLang="en-US" dirty="0"/>
              <a:t>Scan for bad clusters</a:t>
            </a:r>
          </a:p>
          <a:p>
            <a:pPr lvl="1"/>
            <a:r>
              <a:rPr lang="en-GB" altLang="en-US" dirty="0"/>
              <a:t>Check for invalid filenames</a:t>
            </a:r>
          </a:p>
          <a:p>
            <a:pPr lvl="1"/>
            <a:r>
              <a:rPr lang="en-GB" altLang="en-US" dirty="0"/>
              <a:t>Can be set to fix errors automatically </a:t>
            </a:r>
          </a:p>
          <a:p>
            <a:pPr lvl="1"/>
            <a:r>
              <a:rPr lang="en-GB" altLang="en-US" dirty="0"/>
              <a:t>Can recover bad sectors</a:t>
            </a:r>
          </a:p>
          <a:p>
            <a:r>
              <a:rPr lang="en-GB" altLang="en-US" dirty="0"/>
              <a:t>Tools</a:t>
            </a:r>
          </a:p>
          <a:p>
            <a:pPr lvl="1"/>
            <a:r>
              <a:rPr lang="en-GB" altLang="en-US" dirty="0"/>
              <a:t>ScanDisk and </a:t>
            </a:r>
            <a:r>
              <a:rPr lang="en-GB" altLang="en-US" dirty="0">
                <a:solidFill>
                  <a:srgbClr val="C00000"/>
                </a:solidFill>
              </a:rPr>
              <a:t>chkdsk </a:t>
            </a:r>
            <a:r>
              <a:rPr lang="en-GB" altLang="en-US" dirty="0"/>
              <a:t>(Microsoft)</a:t>
            </a:r>
          </a:p>
          <a:p>
            <a:pPr lvl="1"/>
            <a:r>
              <a:rPr lang="en-GB" altLang="en-US" dirty="0">
                <a:solidFill>
                  <a:srgbClr val="C00000"/>
                </a:solidFill>
              </a:rPr>
              <a:t>Disk Utility </a:t>
            </a:r>
            <a:r>
              <a:rPr lang="en-GB" altLang="en-US" dirty="0"/>
              <a:t>(Mac OS X)</a:t>
            </a:r>
          </a:p>
          <a:p>
            <a:pPr lvl="1"/>
            <a:r>
              <a:rPr lang="en-GB" altLang="en-US" dirty="0"/>
              <a:t>Command-line tool </a:t>
            </a:r>
            <a:r>
              <a:rPr lang="en-GB" altLang="en-US" dirty="0">
                <a:solidFill>
                  <a:srgbClr val="C00000"/>
                </a:solidFill>
              </a:rPr>
              <a:t>fsck </a:t>
            </a:r>
            <a:r>
              <a:rPr lang="en-GB" altLang="en-US" dirty="0"/>
              <a:t>(Linux)</a:t>
            </a:r>
            <a:endParaRPr lang="en-US" dirty="0"/>
          </a:p>
        </p:txBody>
      </p:sp>
    </p:spTree>
    <p:extLst>
      <p:ext uri="{BB962C8B-B14F-4D97-AF65-F5344CB8AC3E}">
        <p14:creationId xmlns:p14="http://schemas.microsoft.com/office/powerpoint/2010/main" val="17434410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1" name="TextBox 6"/>
          <p:cNvSpPr txBox="1">
            <a:spLocks noChangeArrowheads="1"/>
          </p:cNvSpPr>
          <p:nvPr/>
        </p:nvSpPr>
        <p:spPr bwMode="auto">
          <a:xfrm>
            <a:off x="838200" y="5334000"/>
            <a:ext cx="7467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10.51  The Tools tab in the Properties dialog box </a:t>
            </a:r>
          </a:p>
        </p:txBody>
      </p:sp>
      <p:sp>
        <p:nvSpPr>
          <p:cNvPr id="3" name="Title 2"/>
          <p:cNvSpPr>
            <a:spLocks noGrp="1"/>
          </p:cNvSpPr>
          <p:nvPr>
            <p:ph type="title"/>
          </p:nvPr>
        </p:nvSpPr>
        <p:spPr/>
        <p:txBody>
          <a:bodyPr/>
          <a:lstStyle/>
          <a:p>
            <a:r>
              <a:rPr lang="en-US" dirty="0"/>
              <a:t>Error Checking</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9588" y="1678577"/>
            <a:ext cx="2664823" cy="3500846"/>
          </a:xfrm>
          <a:prstGeom prst="rect">
            <a:avLst/>
          </a:prstGeom>
        </p:spPr>
      </p:pic>
    </p:spTree>
    <p:extLst>
      <p:ext uri="{BB962C8B-B14F-4D97-AF65-F5344CB8AC3E}">
        <p14:creationId xmlns:p14="http://schemas.microsoft.com/office/powerpoint/2010/main" val="77740784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extBox 3"/>
          <p:cNvSpPr txBox="1">
            <a:spLocks noChangeArrowheads="1"/>
          </p:cNvSpPr>
          <p:nvPr/>
        </p:nvSpPr>
        <p:spPr bwMode="auto">
          <a:xfrm>
            <a:off x="381000" y="5663837"/>
            <a:ext cx="358303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10.52  Check Disk options</a:t>
            </a:r>
          </a:p>
        </p:txBody>
      </p:sp>
      <p:sp>
        <p:nvSpPr>
          <p:cNvPr id="5" name="Title 4"/>
          <p:cNvSpPr>
            <a:spLocks noGrp="1"/>
          </p:cNvSpPr>
          <p:nvPr>
            <p:ph type="title"/>
          </p:nvPr>
        </p:nvSpPr>
        <p:spPr/>
        <p:txBody>
          <a:bodyPr/>
          <a:lstStyle/>
          <a:p>
            <a:r>
              <a:rPr lang="en-US" dirty="0"/>
              <a:t>Error Checking (</a:t>
            </a:r>
            <a:r>
              <a:rPr lang="en-US" i="1" dirty="0"/>
              <a:t>continued</a:t>
            </a:r>
            <a:r>
              <a:rPr lang="en-US" dirty="0"/>
              <a:t>)</a:t>
            </a:r>
          </a:p>
        </p:txBody>
      </p:sp>
      <p:sp>
        <p:nvSpPr>
          <p:cNvPr id="10" name="TextBox 3"/>
          <p:cNvSpPr txBox="1">
            <a:spLocks noChangeArrowheads="1"/>
          </p:cNvSpPr>
          <p:nvPr/>
        </p:nvSpPr>
        <p:spPr bwMode="auto">
          <a:xfrm>
            <a:off x="4803970" y="5663837"/>
            <a:ext cx="349326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10.53  Disk Utility options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0471" y="1905000"/>
            <a:ext cx="3344091" cy="3402874"/>
          </a:xfrm>
          <a:prstGeom prst="rect">
            <a:avLst/>
          </a:prstGeom>
        </p:spPr>
      </p:pic>
      <p:grpSp>
        <p:nvGrpSpPr>
          <p:cNvPr id="6" name="Group 5"/>
          <p:cNvGrpSpPr/>
          <p:nvPr/>
        </p:nvGrpSpPr>
        <p:grpSpPr>
          <a:xfrm>
            <a:off x="4262005" y="1407968"/>
            <a:ext cx="4577195" cy="4042064"/>
            <a:chOff x="4262005" y="1407968"/>
            <a:chExt cx="4577195" cy="4042064"/>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2005" y="1407968"/>
              <a:ext cx="4577195" cy="4042064"/>
            </a:xfrm>
            <a:prstGeom prst="rect">
              <a:avLst/>
            </a:prstGeom>
          </p:spPr>
        </p:pic>
        <p:sp>
          <p:nvSpPr>
            <p:cNvPr id="4" name="Oval 3"/>
            <p:cNvSpPr/>
            <p:nvPr/>
          </p:nvSpPr>
          <p:spPr bwMode="auto">
            <a:xfrm>
              <a:off x="7924800" y="4114800"/>
              <a:ext cx="685800" cy="5334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90653498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Defragmentation</a:t>
            </a:r>
          </a:p>
        </p:txBody>
      </p:sp>
      <p:sp>
        <p:nvSpPr>
          <p:cNvPr id="3" name="Content Placeholder 2"/>
          <p:cNvSpPr>
            <a:spLocks noGrp="1"/>
          </p:cNvSpPr>
          <p:nvPr>
            <p:ph idx="1"/>
          </p:nvPr>
        </p:nvSpPr>
        <p:spPr/>
        <p:txBody>
          <a:bodyPr/>
          <a:lstStyle/>
          <a:p>
            <a:r>
              <a:rPr lang="en-US" dirty="0"/>
              <a:t>It is a good idea to defragment drives as part of monthly maintenance.</a:t>
            </a:r>
          </a:p>
          <a:p>
            <a:pPr lvl="1"/>
            <a:r>
              <a:rPr lang="en-US" dirty="0"/>
              <a:t>Right click a drive and choose Properties.</a:t>
            </a:r>
          </a:p>
          <a:p>
            <a:pPr lvl="1"/>
            <a:r>
              <a:rPr lang="en-US" dirty="0"/>
              <a:t>Select Defragment Now to open Optimize Drives.</a:t>
            </a:r>
          </a:p>
        </p:txBody>
      </p:sp>
    </p:spTree>
    <p:extLst>
      <p:ext uri="{BB962C8B-B14F-4D97-AF65-F5344CB8AC3E}">
        <p14:creationId xmlns:p14="http://schemas.microsoft.com/office/powerpoint/2010/main" val="21524336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dirty="0"/>
              <a:t>Defragmentation (</a:t>
            </a:r>
            <a:r>
              <a:rPr lang="en-US" altLang="en-US" i="1" dirty="0"/>
              <a:t>continued</a:t>
            </a:r>
            <a:r>
              <a:rPr lang="en-US" altLang="en-US" dirty="0"/>
              <a:t>)</a:t>
            </a:r>
          </a:p>
        </p:txBody>
      </p:sp>
      <p:sp>
        <p:nvSpPr>
          <p:cNvPr id="109571" name="TextBox 7"/>
          <p:cNvSpPr txBox="1">
            <a:spLocks noChangeArrowheads="1"/>
          </p:cNvSpPr>
          <p:nvPr/>
        </p:nvSpPr>
        <p:spPr bwMode="auto">
          <a:xfrm>
            <a:off x="1322387" y="5136432"/>
            <a:ext cx="64992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10.54  Drives, the defragmenting tool in Windows 8.1</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03170" y="1940242"/>
            <a:ext cx="4137660" cy="2977515"/>
          </a:xfrm>
          <a:prstGeom prst="rect">
            <a:avLst/>
          </a:prstGeom>
        </p:spPr>
      </p:pic>
    </p:spTree>
    <p:extLst>
      <p:ext uri="{BB962C8B-B14F-4D97-AF65-F5344CB8AC3E}">
        <p14:creationId xmlns:p14="http://schemas.microsoft.com/office/powerpoint/2010/main" val="327785531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Disk Cleanup</a:t>
            </a:r>
          </a:p>
        </p:txBody>
      </p:sp>
      <p:sp>
        <p:nvSpPr>
          <p:cNvPr id="3" name="Content Placeholder 2"/>
          <p:cNvSpPr>
            <a:spLocks noGrp="1"/>
          </p:cNvSpPr>
          <p:nvPr>
            <p:ph idx="1"/>
          </p:nvPr>
        </p:nvSpPr>
        <p:spPr/>
        <p:txBody>
          <a:bodyPr/>
          <a:lstStyle/>
          <a:p>
            <a:r>
              <a:rPr lang="en-US" dirty="0"/>
              <a:t>Allows you to purge system of unneeded files</a:t>
            </a:r>
          </a:p>
          <a:p>
            <a:pPr lvl="1"/>
            <a:r>
              <a:rPr lang="en-US" dirty="0"/>
              <a:t>Files in the recycle bin</a:t>
            </a:r>
          </a:p>
          <a:p>
            <a:pPr lvl="1"/>
            <a:r>
              <a:rPr lang="en-US" dirty="0"/>
              <a:t>Temporary Internet files</a:t>
            </a:r>
          </a:p>
          <a:p>
            <a:pPr lvl="1"/>
            <a:r>
              <a:rPr lang="en-US" dirty="0"/>
              <a:t>Downloaded program files</a:t>
            </a:r>
          </a:p>
          <a:p>
            <a:pPr lvl="1"/>
            <a:r>
              <a:rPr lang="en-US" dirty="0"/>
              <a:t>Temporary files</a:t>
            </a:r>
          </a:p>
          <a:p>
            <a:r>
              <a:rPr lang="en-US" dirty="0"/>
              <a:t>Access to Disk Cleanup:</a:t>
            </a:r>
          </a:p>
          <a:p>
            <a:pPr lvl="1"/>
            <a:r>
              <a:rPr lang="en-US" dirty="0"/>
              <a:t>In Windows Vista and 7, choose:</a:t>
            </a:r>
          </a:p>
          <a:p>
            <a:pPr lvl="2"/>
            <a:r>
              <a:rPr lang="en-US" dirty="0"/>
              <a:t>Start | All Programs | Accessories | System Tools | Disk Cleanup</a:t>
            </a:r>
          </a:p>
          <a:p>
            <a:pPr lvl="1"/>
            <a:r>
              <a:rPr lang="en-US" dirty="0"/>
              <a:t>In Windows 8, type Disk Cleanup in search charm.</a:t>
            </a:r>
          </a:p>
        </p:txBody>
      </p:sp>
    </p:spTree>
    <p:extLst>
      <p:ext uri="{BB962C8B-B14F-4D97-AF65-F5344CB8AC3E}">
        <p14:creationId xmlns:p14="http://schemas.microsoft.com/office/powerpoint/2010/main" val="25954365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US" altLang="en-US" dirty="0"/>
              <a:t>Disk Cleanup (</a:t>
            </a:r>
            <a:r>
              <a:rPr lang="en-US" altLang="en-US" i="1" dirty="0"/>
              <a:t>continued</a:t>
            </a:r>
            <a:r>
              <a:rPr lang="en-US" altLang="en-US" dirty="0"/>
              <a:t>)</a:t>
            </a:r>
          </a:p>
        </p:txBody>
      </p:sp>
      <p:sp>
        <p:nvSpPr>
          <p:cNvPr id="112643" name="TextBox 7"/>
          <p:cNvSpPr txBox="1">
            <a:spLocks noChangeArrowheads="1"/>
          </p:cNvSpPr>
          <p:nvPr/>
        </p:nvSpPr>
        <p:spPr bwMode="auto">
          <a:xfrm>
            <a:off x="1855787" y="5136432"/>
            <a:ext cx="54324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10.56  Lots of temporary Internet files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54952" y="1936032"/>
            <a:ext cx="5434097" cy="3027282"/>
          </a:xfrm>
          <a:prstGeom prst="rect">
            <a:avLst/>
          </a:prstGeom>
        </p:spPr>
      </p:pic>
    </p:spTree>
    <p:extLst>
      <p:ext uri="{BB962C8B-B14F-4D97-AF65-F5344CB8AC3E}">
        <p14:creationId xmlns:p14="http://schemas.microsoft.com/office/powerpoint/2010/main" val="42477774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US" altLang="en-US" dirty="0"/>
              <a:t>Disk Cleanup (</a:t>
            </a:r>
            <a:r>
              <a:rPr lang="en-US" altLang="en-US" i="1" dirty="0"/>
              <a:t>continued</a:t>
            </a:r>
            <a:r>
              <a:rPr lang="en-US" altLang="en-US" dirty="0"/>
              <a:t>)</a:t>
            </a:r>
          </a:p>
        </p:txBody>
      </p:sp>
      <p:sp>
        <p:nvSpPr>
          <p:cNvPr id="113667" name="TextBox 7"/>
          <p:cNvSpPr txBox="1">
            <a:spLocks noChangeArrowheads="1"/>
          </p:cNvSpPr>
          <p:nvPr/>
        </p:nvSpPr>
        <p:spPr bwMode="auto">
          <a:xfrm>
            <a:off x="2933700" y="5517432"/>
            <a:ext cx="3276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10.57  Disk Cleanup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0" y="1695930"/>
            <a:ext cx="3048000" cy="3714270"/>
          </a:xfrm>
          <a:prstGeom prst="rect">
            <a:avLst/>
          </a:prstGeom>
        </p:spPr>
      </p:pic>
    </p:spTree>
    <p:extLst>
      <p:ext uri="{BB962C8B-B14F-4D97-AF65-F5344CB8AC3E}">
        <p14:creationId xmlns:p14="http://schemas.microsoft.com/office/powerpoint/2010/main" val="289948657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Hard Drive Implementation</a:t>
            </a:r>
          </a:p>
        </p:txBody>
      </p:sp>
      <p:sp>
        <p:nvSpPr>
          <p:cNvPr id="3" name="Content Placeholder 2"/>
          <p:cNvSpPr>
            <a:spLocks noGrp="1"/>
          </p:cNvSpPr>
          <p:nvPr>
            <p:ph idx="1"/>
          </p:nvPr>
        </p:nvSpPr>
        <p:spPr/>
        <p:txBody>
          <a:bodyPr/>
          <a:lstStyle/>
          <a:p>
            <a:r>
              <a:rPr lang="en-GB" altLang="en-US" dirty="0"/>
              <a:t>Four broad categories of hard drive failures</a:t>
            </a:r>
          </a:p>
          <a:p>
            <a:pPr lvl="1"/>
            <a:r>
              <a:rPr lang="en-GB" altLang="en-US" dirty="0"/>
              <a:t>Installation errors</a:t>
            </a:r>
          </a:p>
          <a:p>
            <a:pPr lvl="1"/>
            <a:r>
              <a:rPr lang="en-GB" altLang="en-US" dirty="0"/>
              <a:t>Data corruption</a:t>
            </a:r>
          </a:p>
          <a:p>
            <a:pPr lvl="1"/>
            <a:r>
              <a:rPr lang="en-GB" altLang="en-US" dirty="0"/>
              <a:t>Dying hard drives</a:t>
            </a:r>
          </a:p>
          <a:p>
            <a:pPr lvl="1"/>
            <a:r>
              <a:rPr lang="en-GB" altLang="en-US" dirty="0"/>
              <a:t>RAID issues</a:t>
            </a:r>
            <a:endParaRPr lang="en-US" dirty="0"/>
          </a:p>
        </p:txBody>
      </p:sp>
    </p:spTree>
    <p:extLst>
      <p:ext uri="{BB962C8B-B14F-4D97-AF65-F5344CB8AC3E}">
        <p14:creationId xmlns:p14="http://schemas.microsoft.com/office/powerpoint/2010/main" val="381142118"/>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8276</TotalTime>
  <Words>4842</Words>
  <Application>Microsoft Office PowerPoint</Application>
  <PresentationFormat>On-screen Show (4:3)</PresentationFormat>
  <Paragraphs>637</Paragraphs>
  <Slides>114</Slides>
  <Notes>29</Notes>
  <HiddenSlides>0</HiddenSlides>
  <MMClips>0</MMClips>
  <ScaleCrop>false</ScaleCrop>
  <HeadingPairs>
    <vt:vector size="4" baseType="variant">
      <vt:variant>
        <vt:lpstr>Theme</vt:lpstr>
      </vt:variant>
      <vt:variant>
        <vt:i4>1</vt:i4>
      </vt:variant>
      <vt:variant>
        <vt:lpstr>Slide Titles</vt:lpstr>
      </vt:variant>
      <vt:variant>
        <vt:i4>114</vt:i4>
      </vt:variant>
    </vt:vector>
  </HeadingPairs>
  <TitlesOfParts>
    <vt:vector size="115" baseType="lpstr">
      <vt:lpstr>1_Default Design</vt:lpstr>
      <vt:lpstr>Implementing Hard Drives</vt:lpstr>
      <vt:lpstr>Overview</vt:lpstr>
      <vt:lpstr>Partitioning</vt:lpstr>
      <vt:lpstr>Hard Drive Partitions</vt:lpstr>
      <vt:lpstr>Master Boot Record (MBR)</vt:lpstr>
      <vt:lpstr>MBR (continued)</vt:lpstr>
      <vt:lpstr>MBR (continued)</vt:lpstr>
      <vt:lpstr>MBR (continued)</vt:lpstr>
      <vt:lpstr>MBR (continued)</vt:lpstr>
      <vt:lpstr>MBR (continued)</vt:lpstr>
      <vt:lpstr>MBR (continued)</vt:lpstr>
      <vt:lpstr>MBR (continued)</vt:lpstr>
      <vt:lpstr>MBR (continued)</vt:lpstr>
      <vt:lpstr>MBR (continued)</vt:lpstr>
      <vt:lpstr>MBR (continued)</vt:lpstr>
      <vt:lpstr>Dynamic Disks</vt:lpstr>
      <vt:lpstr>Dynamic Disks (continued)</vt:lpstr>
      <vt:lpstr>GUID Partition Table</vt:lpstr>
      <vt:lpstr>GUID Partition Table (continued)</vt:lpstr>
      <vt:lpstr>Other Partition Types</vt:lpstr>
      <vt:lpstr>When to Partition</vt:lpstr>
      <vt:lpstr>When to Partition (continued)</vt:lpstr>
      <vt:lpstr>Partition Naming Problems</vt:lpstr>
      <vt:lpstr>Partition Naming Problems (continued)</vt:lpstr>
      <vt:lpstr>Partition Naming Problems (continued)</vt:lpstr>
      <vt:lpstr>Hard Drive Formatting</vt:lpstr>
      <vt:lpstr>File Systems in Windows</vt:lpstr>
      <vt:lpstr>File Allocation Table (FAT)</vt:lpstr>
      <vt:lpstr>FAT (continued)</vt:lpstr>
      <vt:lpstr>FAT (continued)</vt:lpstr>
      <vt:lpstr>FAT Limitations</vt:lpstr>
      <vt:lpstr>Clustering</vt:lpstr>
      <vt:lpstr>Clustering (continued)</vt:lpstr>
      <vt:lpstr>Clustering (continued)</vt:lpstr>
      <vt:lpstr>FAT16 in Action</vt:lpstr>
      <vt:lpstr>FAT16 in Action (continued)</vt:lpstr>
      <vt:lpstr>FAT16 in Action (continued)</vt:lpstr>
      <vt:lpstr>FAT16 in Action (continued)</vt:lpstr>
      <vt:lpstr>FAT16 in Action (continued)</vt:lpstr>
      <vt:lpstr>Fragmentation</vt:lpstr>
      <vt:lpstr>Fragmentation (continued)</vt:lpstr>
      <vt:lpstr>Fragmentation (continued)</vt:lpstr>
      <vt:lpstr>Fragmentation (continued)</vt:lpstr>
      <vt:lpstr>Fragmentation (continued)</vt:lpstr>
      <vt:lpstr>Fragmentation (continued)</vt:lpstr>
      <vt:lpstr>FAT32</vt:lpstr>
      <vt:lpstr>FAT32 (continued)</vt:lpstr>
      <vt:lpstr>New Technology File System (NTFS)</vt:lpstr>
      <vt:lpstr>NTFS Structure</vt:lpstr>
      <vt:lpstr>NTFS Structure (continued)</vt:lpstr>
      <vt:lpstr>NTFS Structure (continued)</vt:lpstr>
      <vt:lpstr>NTFS Structure (continued)</vt:lpstr>
      <vt:lpstr>NTFS Structure (continued)</vt:lpstr>
      <vt:lpstr>NTFS Structure (continued)</vt:lpstr>
      <vt:lpstr>FAT64</vt:lpstr>
      <vt:lpstr>FAT64 (continued)</vt:lpstr>
      <vt:lpstr>File Systems in Mac OS X</vt:lpstr>
      <vt:lpstr>File Systems in Linux</vt:lpstr>
      <vt:lpstr>The Partitioning, Formatting, and Pooling Processes</vt:lpstr>
      <vt:lpstr>Partitioning and Formatting with the Installation Media</vt:lpstr>
      <vt:lpstr>Partitioning and Formatting with the Installation Media (continued)</vt:lpstr>
      <vt:lpstr>Partitioning and Formatting with the Installation Media (continued)</vt:lpstr>
      <vt:lpstr>Partitioning and Formatting with the Installation Media (continued)</vt:lpstr>
      <vt:lpstr>Disk Management</vt:lpstr>
      <vt:lpstr>Disk Initialization</vt:lpstr>
      <vt:lpstr>Disk Initialization (continued)</vt:lpstr>
      <vt:lpstr>Creating Partitions and Volumes in Disk Management</vt:lpstr>
      <vt:lpstr>Creating Partitions and Volumes in Disk Management (continued)</vt:lpstr>
      <vt:lpstr>Creating Partitions and Volumes in Disk Management (continued)</vt:lpstr>
      <vt:lpstr>Creating Partitions and Volumes in Disk Management (continued)</vt:lpstr>
      <vt:lpstr>Dynamic Disks</vt:lpstr>
      <vt:lpstr>Dynamic Disks (continued)</vt:lpstr>
      <vt:lpstr>Dynamic Disks (continued)</vt:lpstr>
      <vt:lpstr>Dynamic Disks (continued)</vt:lpstr>
      <vt:lpstr>Dynamic Disks (continued)</vt:lpstr>
      <vt:lpstr>Dynamic Disks (continued)</vt:lpstr>
      <vt:lpstr>Dynamic Disks (continued)</vt:lpstr>
      <vt:lpstr>Dynamic Disks (continued)</vt:lpstr>
      <vt:lpstr>Dynamic Disks (continued)</vt:lpstr>
      <vt:lpstr>Dynamic Disks (continued)</vt:lpstr>
      <vt:lpstr>Dynamic Disks (continued)</vt:lpstr>
      <vt:lpstr>Dynamic Disks (continued)</vt:lpstr>
      <vt:lpstr>Mounting Partitions as Folders</vt:lpstr>
      <vt:lpstr>Mounting Partitions as Folders (continued)</vt:lpstr>
      <vt:lpstr>Mounting Partitions as Folders (continued)</vt:lpstr>
      <vt:lpstr>Assigning/Changing Drive Letters and Paths</vt:lpstr>
      <vt:lpstr>Formatting a Partition</vt:lpstr>
      <vt:lpstr>Storage Spaces</vt:lpstr>
      <vt:lpstr>Storage Spaces (continued)</vt:lpstr>
      <vt:lpstr>Maintaining and Troubleshooting Hard Drives</vt:lpstr>
      <vt:lpstr>Maintaining and Troubleshooting Hard Drives (continued)</vt:lpstr>
      <vt:lpstr>Error Checking</vt:lpstr>
      <vt:lpstr>Error Checking (continued)</vt:lpstr>
      <vt:lpstr>Defragmentation</vt:lpstr>
      <vt:lpstr>Defragmentation (continued)</vt:lpstr>
      <vt:lpstr>Disk Cleanup</vt:lpstr>
      <vt:lpstr>Disk Cleanup (continued)</vt:lpstr>
      <vt:lpstr>Disk Cleanup (continued)</vt:lpstr>
      <vt:lpstr>Troubleshooting Hard Drive Implementation</vt:lpstr>
      <vt:lpstr>Troubleshooting Installation</vt:lpstr>
      <vt:lpstr>Troubleshooting Installation (continued)</vt:lpstr>
      <vt:lpstr>Troubleshooting Installation (continued)</vt:lpstr>
      <vt:lpstr>Data Corruption</vt:lpstr>
      <vt:lpstr>Data Corruption (continued)</vt:lpstr>
      <vt:lpstr>Data Corruption (continued)</vt:lpstr>
      <vt:lpstr>Data Corruption (continued)</vt:lpstr>
      <vt:lpstr>Dying Hard Drive</vt:lpstr>
      <vt:lpstr>Dying Hard Drive (continued)</vt:lpstr>
      <vt:lpstr>Troubleshooting RAID</vt:lpstr>
      <vt:lpstr>Troubleshooting RAID (continued)</vt:lpstr>
      <vt:lpstr>Troubleshooting RAID (continued)</vt:lpstr>
      <vt:lpstr>Troubleshooting RAID (continued)</vt:lpstr>
      <vt:lpstr>Beyond A+</vt:lpstr>
      <vt:lpstr>Beyond A+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Hard Drives</dc:title>
  <dc:creator>Jeanette</dc:creator>
  <cp:lastModifiedBy>Pineda, Angelo</cp:lastModifiedBy>
  <cp:revision>224</cp:revision>
  <dcterms:modified xsi:type="dcterms:W3CDTF">2016-06-20T14:27:59Z</dcterms:modified>
</cp:coreProperties>
</file>