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38"/>
  </p:notesMasterIdLst>
  <p:sldIdLst>
    <p:sldId id="256" r:id="rId2"/>
    <p:sldId id="257" r:id="rId3"/>
    <p:sldId id="258" r:id="rId4"/>
    <p:sldId id="324" r:id="rId5"/>
    <p:sldId id="260" r:id="rId6"/>
    <p:sldId id="326" r:id="rId7"/>
    <p:sldId id="318" r:id="rId8"/>
    <p:sldId id="347" r:id="rId9"/>
    <p:sldId id="348" r:id="rId10"/>
    <p:sldId id="270" r:id="rId11"/>
    <p:sldId id="281" r:id="rId12"/>
    <p:sldId id="282" r:id="rId13"/>
    <p:sldId id="349" r:id="rId14"/>
    <p:sldId id="319" r:id="rId15"/>
    <p:sldId id="350" r:id="rId16"/>
    <p:sldId id="283" r:id="rId17"/>
    <p:sldId id="293" r:id="rId18"/>
    <p:sldId id="340" r:id="rId19"/>
    <p:sldId id="294" r:id="rId20"/>
    <p:sldId id="351" r:id="rId21"/>
    <p:sldId id="352" r:id="rId22"/>
    <p:sldId id="299" r:id="rId23"/>
    <p:sldId id="300" r:id="rId24"/>
    <p:sldId id="341" r:id="rId25"/>
    <p:sldId id="303" r:id="rId26"/>
    <p:sldId id="343" r:id="rId27"/>
    <p:sldId id="344" r:id="rId28"/>
    <p:sldId id="322" r:id="rId29"/>
    <p:sldId id="320" r:id="rId30"/>
    <p:sldId id="353" r:id="rId31"/>
    <p:sldId id="308" r:id="rId32"/>
    <p:sldId id="346" r:id="rId33"/>
    <p:sldId id="309" r:id="rId34"/>
    <p:sldId id="311" r:id="rId35"/>
    <p:sldId id="355" r:id="rId36"/>
    <p:sldId id="354" r:id="rId37"/>
  </p:sldIdLst>
  <p:sldSz cx="9144000" cy="6858000" type="screen4x3"/>
  <p:notesSz cx="6858000" cy="9144000"/>
  <p:defaultTextStyle>
    <a:defPPr>
      <a:defRPr lang="en-GB"/>
    </a:defPPr>
    <a:lvl1pPr algn="l" defTabSz="457200" rtl="0" fontAlgn="base">
      <a:lnSpc>
        <a:spcPct val="81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1pPr>
    <a:lvl2pPr marL="457200" algn="l" defTabSz="457200" rtl="0" fontAlgn="base">
      <a:lnSpc>
        <a:spcPct val="81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2pPr>
    <a:lvl3pPr marL="914400" algn="l" defTabSz="457200" rtl="0" fontAlgn="base">
      <a:lnSpc>
        <a:spcPct val="81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3pPr>
    <a:lvl4pPr marL="1371600" algn="l" defTabSz="457200" rtl="0" fontAlgn="base">
      <a:lnSpc>
        <a:spcPct val="81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4pPr>
    <a:lvl5pPr marL="1828800" algn="l" defTabSz="457200" rtl="0" fontAlgn="base">
      <a:lnSpc>
        <a:spcPct val="81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1"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1"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1"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1" charset="0"/>
        <a:ea typeface="MS Gothic" pitchFamily="49" charset="-128"/>
        <a:cs typeface="MS Gothic" pitchFamily="49" charset="-128"/>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800000"/>
    <a:srgbClr val="0080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92882" autoAdjust="0"/>
  </p:normalViewPr>
  <p:slideViewPr>
    <p:cSldViewPr>
      <p:cViewPr varScale="1">
        <p:scale>
          <a:sx n="68" d="100"/>
          <a:sy n="68" d="100"/>
        </p:scale>
        <p:origin x="-1446" y="-102"/>
      </p:cViewPr>
      <p:guideLst>
        <p:guide orient="horz" pos="2160"/>
        <p:guide pos="2880"/>
      </p:guideLst>
    </p:cSldViewPr>
  </p:slideViewPr>
  <p:outlineViewPr>
    <p:cViewPr varScale="1">
      <p:scale>
        <a:sx n="20" d="100"/>
        <a:sy n="20" d="100"/>
      </p:scale>
      <p:origin x="0" y="747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p:spPr>
        <p:txBody>
          <a:bodyPr wrap="none" anchor="ctr">
            <a:prstTxWarp prst="textNoShape">
              <a:avLst/>
            </a:prstTxWarp>
          </a:bodyPr>
          <a:lstStyle/>
          <a:p>
            <a:endParaRPr lang="en-US" dirty="0"/>
          </a:p>
        </p:txBody>
      </p:sp>
      <p:sp>
        <p:nvSpPr>
          <p:cNvPr id="87043"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87044"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65541" name="Text Box 4"/>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65542" name="Text Box 5"/>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87047" name="Rectangle 6"/>
          <p:cNvSpPr>
            <a:spLocks noGrp="1" noRot="1" noChangeAspect="1" noChangeArrowheads="1"/>
          </p:cNvSpPr>
          <p:nvPr>
            <p:ph type="sldImg"/>
          </p:nvPr>
        </p:nvSpPr>
        <p:spPr bwMode="auto">
          <a:xfrm>
            <a:off x="1143000" y="685800"/>
            <a:ext cx="4567238" cy="3427413"/>
          </a:xfrm>
          <a:prstGeom prst="rect">
            <a:avLst/>
          </a:prstGeom>
          <a:noFill/>
          <a:ln w="9360">
            <a:solidFill>
              <a:srgbClr val="000000"/>
            </a:solidFill>
            <a:miter lim="800000"/>
            <a:headEnd/>
            <a:tailEnd/>
          </a:ln>
        </p:spPr>
      </p:sp>
      <p:sp>
        <p:nvSpPr>
          <p:cNvPr id="2" name="Rectangle 7"/>
          <p:cNvSpPr>
            <a:spLocks noGrp="1" noChangeArrowheads="1"/>
          </p:cNvSpPr>
          <p:nvPr>
            <p:ph type="body"/>
          </p:nvPr>
        </p:nvSpPr>
        <p:spPr bwMode="auto">
          <a:xfrm>
            <a:off x="685800" y="4343400"/>
            <a:ext cx="5481638"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65545" name="Text Box 8"/>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81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2057" name="Rectangle 9"/>
          <p:cNvSpPr>
            <a:spLocks noGrp="1" noChangeArrowheads="1"/>
          </p:cNvSpPr>
          <p:nvPr>
            <p:ph type="sldNum"/>
          </p:nvPr>
        </p:nvSpPr>
        <p:spPr bwMode="auto">
          <a:xfrm>
            <a:off x="3884613" y="8685213"/>
            <a:ext cx="2967037" cy="452437"/>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defRPr>
            </a:lvl1pPr>
          </a:lstStyle>
          <a:p>
            <a:fld id="{FA5A0855-D9B5-BA4E-B7BB-2A9960CBB8E3}" type="slidenum">
              <a:rPr lang="en-GB"/>
              <a:pPr/>
              <a:t>‹#›</a:t>
            </a:fld>
            <a:endParaRPr lang="en-GB" dirty="0"/>
          </a:p>
        </p:txBody>
      </p:sp>
    </p:spTree>
    <p:extLst>
      <p:ext uri="{BB962C8B-B14F-4D97-AF65-F5344CB8AC3E}">
        <p14:creationId xmlns:p14="http://schemas.microsoft.com/office/powerpoint/2010/main" val="3535387742"/>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2pPr>
    <a:lvl3pPr marL="11430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3pPr>
    <a:lvl4pPr marL="16002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4pPr>
    <a:lvl5pPr marL="20574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9"/>
          <p:cNvSpPr>
            <a:spLocks noGrp="1" noChangeArrowheads="1"/>
          </p:cNvSpPr>
          <p:nvPr>
            <p:ph type="sldNum" sz="quarter"/>
          </p:nvPr>
        </p:nvSpPr>
        <p:spPr>
          <a:noFill/>
        </p:spPr>
        <p:txBody>
          <a:bodyPr/>
          <a:lstStyle/>
          <a:p>
            <a:fld id="{30211370-B961-0B4D-8EB2-AE70E9AC29C8}" type="slidenum">
              <a:rPr lang="en-GB"/>
              <a:pPr/>
              <a:t>1</a:t>
            </a:fld>
            <a:endParaRPr lang="en-GB" dirty="0"/>
          </a:p>
        </p:txBody>
      </p:sp>
      <p:sp>
        <p:nvSpPr>
          <p:cNvPr id="8806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40CE32B-C3CB-324E-BD02-67C11CEE5F9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a:t>
            </a:fld>
            <a:endParaRPr lang="en-GB" sz="1200" dirty="0">
              <a:solidFill>
                <a:srgbClr val="000000"/>
              </a:solidFill>
            </a:endParaRPr>
          </a:p>
        </p:txBody>
      </p:sp>
      <p:sp>
        <p:nvSpPr>
          <p:cNvPr id="8806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88069"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3906" name="Rectangle 9"/>
          <p:cNvSpPr>
            <a:spLocks noGrp="1" noChangeArrowheads="1"/>
          </p:cNvSpPr>
          <p:nvPr>
            <p:ph type="sldNum" sz="quarter"/>
          </p:nvPr>
        </p:nvSpPr>
        <p:spPr>
          <a:noFill/>
        </p:spPr>
        <p:txBody>
          <a:bodyPr/>
          <a:lstStyle/>
          <a:p>
            <a:fld id="{EFD26AB4-0253-B046-BF2E-D90C337960B0}" type="slidenum">
              <a:rPr lang="en-GB"/>
              <a:pPr/>
              <a:t>12</a:t>
            </a:fld>
            <a:endParaRPr lang="en-GB" dirty="0"/>
          </a:p>
        </p:txBody>
      </p:sp>
      <p:sp>
        <p:nvSpPr>
          <p:cNvPr id="12390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80FE9B4-C269-8341-A944-24274D1B378B}"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12</a:t>
            </a:fld>
            <a:endParaRPr lang="en-GB" sz="1200" dirty="0">
              <a:solidFill>
                <a:srgbClr val="000000"/>
              </a:solidFill>
            </a:endParaRPr>
          </a:p>
        </p:txBody>
      </p:sp>
      <p:sp>
        <p:nvSpPr>
          <p:cNvPr id="12390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23909" name="Rectangle 3"/>
          <p:cNvSpPr>
            <a:spLocks noGrp="1" noChangeArrowheads="1"/>
          </p:cNvSpPr>
          <p:nvPr>
            <p:ph type="body"/>
          </p:nvPr>
        </p:nvSpPr>
        <p:spPr>
          <a:xfrm>
            <a:off x="685800" y="4343400"/>
            <a:ext cx="5483225" cy="4114800"/>
          </a:xfrm>
          <a:noFill/>
          <a:ln/>
        </p:spPr>
        <p:txBody>
          <a:bodyPr wrap="none" anchor="ctr"/>
          <a:lstStyle/>
          <a:p>
            <a:r>
              <a:rPr lang="en-US" dirty="0">
                <a:latin typeface="Times New Roman" pitchFamily="-1" charset="0"/>
              </a:rPr>
              <a:t>Point-to-point means that there are no intermediary chips or devices to slow down the flow of data. The drive and controller follow the same set of rules and it’s only one drive, one controller. </a:t>
            </a:r>
          </a:p>
          <a:p>
            <a:endParaRPr lang="en-US" dirty="0">
              <a:latin typeface="Times New Roman" pitchFamily="-1" charset="0"/>
            </a:endParaRPr>
          </a:p>
          <a:p>
            <a:r>
              <a:rPr lang="en-US" dirty="0">
                <a:latin typeface="Times New Roman" pitchFamily="-1" charset="0"/>
              </a:rPr>
              <a:t>SATA specifications and speeds are: 1.0: 1.5 GBPS; 2.0: 3 GBPS; and 3.0: 6 GBPS.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dirty="0">
                <a:latin typeface="Times New Roman" pitchFamily="-1" charset="0"/>
              </a:rPr>
              <a:t>NCQ is a technology that enables the hard drive to organize read and write requests to optimize them. This is especially useful on server drives that get multiple simultaneous read/write requests. </a:t>
            </a:r>
          </a:p>
          <a:p>
            <a:endParaRPr lang="en-US" dirty="0">
              <a:latin typeface="Times New Roman" pitchFamily="-1" charset="0"/>
            </a:endParaRPr>
          </a:p>
          <a:p>
            <a:r>
              <a:rPr lang="en-US" dirty="0">
                <a:latin typeface="Times New Roman" pitchFamily="-1" charset="0"/>
              </a:rPr>
              <a:t>You must implement AHCI in CMOS before you install Vista/7 (otherwise you must edit the registry). </a:t>
            </a:r>
          </a:p>
        </p:txBody>
      </p:sp>
      <p:sp>
        <p:nvSpPr>
          <p:cNvPr id="125956" name="Slide Number Placeholder 3"/>
          <p:cNvSpPr>
            <a:spLocks noGrp="1"/>
          </p:cNvSpPr>
          <p:nvPr>
            <p:ph type="sldNum" sz="quarter"/>
          </p:nvPr>
        </p:nvSpPr>
        <p:spPr>
          <a:noFill/>
        </p:spPr>
        <p:txBody>
          <a:bodyPr/>
          <a:lstStyle/>
          <a:p>
            <a:fld id="{7C2A201D-F7A8-0941-8586-3DA663377B59}" type="slidenum">
              <a:rPr lang="en-GB"/>
              <a:pPr/>
              <a:t>14</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8002" name="Rectangle 9"/>
          <p:cNvSpPr>
            <a:spLocks noGrp="1" noChangeArrowheads="1"/>
          </p:cNvSpPr>
          <p:nvPr>
            <p:ph type="sldNum" sz="quarter"/>
          </p:nvPr>
        </p:nvSpPr>
        <p:spPr>
          <a:noFill/>
        </p:spPr>
        <p:txBody>
          <a:bodyPr/>
          <a:lstStyle/>
          <a:p>
            <a:fld id="{EDC1BFD6-9B4B-F14A-B4B2-A22D4307DC00}" type="slidenum">
              <a:rPr lang="en-GB"/>
              <a:pPr/>
              <a:t>16</a:t>
            </a:fld>
            <a:endParaRPr lang="en-GB" dirty="0"/>
          </a:p>
        </p:txBody>
      </p:sp>
      <p:sp>
        <p:nvSpPr>
          <p:cNvPr id="12800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850AD63-5AB8-1045-B299-EDE86A4E646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16</a:t>
            </a:fld>
            <a:endParaRPr lang="en-GB" sz="1200" dirty="0">
              <a:solidFill>
                <a:srgbClr val="000000"/>
              </a:solidFill>
            </a:endParaRPr>
          </a:p>
        </p:txBody>
      </p:sp>
      <p:sp>
        <p:nvSpPr>
          <p:cNvPr id="12800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28005"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6" name="Rectangle 9"/>
          <p:cNvSpPr>
            <a:spLocks noGrp="1" noChangeArrowheads="1"/>
          </p:cNvSpPr>
          <p:nvPr>
            <p:ph type="sldNum" sz="quarter"/>
          </p:nvPr>
        </p:nvSpPr>
        <p:spPr>
          <a:noFill/>
        </p:spPr>
        <p:txBody>
          <a:bodyPr/>
          <a:lstStyle/>
          <a:p>
            <a:fld id="{A26738B5-8266-BE48-9AE6-16B5686E3291}" type="slidenum">
              <a:rPr lang="en-GB"/>
              <a:pPr/>
              <a:t>17</a:t>
            </a:fld>
            <a:endParaRPr lang="en-GB" dirty="0"/>
          </a:p>
        </p:txBody>
      </p:sp>
      <p:sp>
        <p:nvSpPr>
          <p:cNvPr id="14438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312703A-E57A-4441-859B-3824175F1636}"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17</a:t>
            </a:fld>
            <a:endParaRPr lang="en-GB" sz="1200" dirty="0">
              <a:solidFill>
                <a:srgbClr val="000000"/>
              </a:solidFill>
            </a:endParaRPr>
          </a:p>
        </p:txBody>
      </p:sp>
      <p:sp>
        <p:nvSpPr>
          <p:cNvPr id="14438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4389"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9"/>
          <p:cNvSpPr>
            <a:spLocks noGrp="1" noChangeArrowheads="1"/>
          </p:cNvSpPr>
          <p:nvPr>
            <p:ph type="sldNum" sz="quarter"/>
          </p:nvPr>
        </p:nvSpPr>
        <p:spPr>
          <a:noFill/>
        </p:spPr>
        <p:txBody>
          <a:bodyPr/>
          <a:lstStyle/>
          <a:p>
            <a:fld id="{E4D3E56F-B720-6C47-86AD-0FD5A50B8D93}" type="slidenum">
              <a:rPr lang="en-GB"/>
              <a:pPr/>
              <a:t>18</a:t>
            </a:fld>
            <a:endParaRPr lang="en-GB" dirty="0"/>
          </a:p>
        </p:txBody>
      </p:sp>
      <p:sp>
        <p:nvSpPr>
          <p:cNvPr id="14541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3651EBF-08F3-7745-8765-A167F202437B}"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18</a:t>
            </a:fld>
            <a:endParaRPr lang="en-GB" sz="1200" dirty="0">
              <a:solidFill>
                <a:srgbClr val="000000"/>
              </a:solidFill>
            </a:endParaRPr>
          </a:p>
        </p:txBody>
      </p:sp>
      <p:sp>
        <p:nvSpPr>
          <p:cNvPr id="14541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5413" name="Text Box 3"/>
          <p:cNvSpPr>
            <a:spLocks noGrp="1" noChangeArrowheads="1"/>
          </p:cNvSpPr>
          <p:nvPr>
            <p:ph type="body"/>
          </p:nvPr>
        </p:nvSpPr>
        <p:spPr>
          <a:xfrm>
            <a:off x="685800" y="4343400"/>
            <a:ext cx="5486400" cy="17240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Disk mirroring means that you install a hard drive controller that reads and writes data to two hard drives simultaneously (see Figure 12). The data on each drive would always be identical. One drive would be the primary drive and the other drive, called the mirror drive, would not be used unless the primary drive failed. </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You can also use a separate controller for each drive. With two drives, each on a separate controller, the system will continue to operate even if the primary drive’s controller stops working. This super-drive mirroring technique is called disk duplexing (see Figure 13). </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Disk striping by itself provides no redundancy. If you save a small Microsoft Word file, for example, the file is split into multiple pieces; half of the pieces go on one drive and half on the other (see Figure 14).</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4" name="Rectangle 9"/>
          <p:cNvSpPr>
            <a:spLocks noGrp="1" noChangeArrowheads="1"/>
          </p:cNvSpPr>
          <p:nvPr>
            <p:ph type="sldNum" sz="quarter"/>
          </p:nvPr>
        </p:nvSpPr>
        <p:spPr>
          <a:noFill/>
        </p:spPr>
        <p:txBody>
          <a:bodyPr/>
          <a:lstStyle/>
          <a:p>
            <a:fld id="{9CF77E15-DA67-8740-9734-BAE36C92486F}" type="slidenum">
              <a:rPr lang="en-GB"/>
              <a:pPr/>
              <a:t>19</a:t>
            </a:fld>
            <a:endParaRPr lang="en-GB" dirty="0"/>
          </a:p>
        </p:txBody>
      </p:sp>
      <p:sp>
        <p:nvSpPr>
          <p:cNvPr id="14643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148E940-A44F-4E4A-9097-F552E97AABE3}"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19</a:t>
            </a:fld>
            <a:endParaRPr lang="en-GB" sz="1200" dirty="0">
              <a:solidFill>
                <a:srgbClr val="000000"/>
              </a:solidFill>
            </a:endParaRPr>
          </a:p>
        </p:txBody>
      </p:sp>
      <p:sp>
        <p:nvSpPr>
          <p:cNvPr id="1464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6437"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2578" name="Rectangle 9"/>
          <p:cNvSpPr>
            <a:spLocks noGrp="1" noChangeArrowheads="1"/>
          </p:cNvSpPr>
          <p:nvPr>
            <p:ph type="sldNum" sz="quarter"/>
          </p:nvPr>
        </p:nvSpPr>
        <p:spPr>
          <a:noFill/>
        </p:spPr>
        <p:txBody>
          <a:bodyPr/>
          <a:lstStyle/>
          <a:p>
            <a:fld id="{D9E42056-4291-974B-9E15-FE43596F6035}" type="slidenum">
              <a:rPr lang="en-GB"/>
              <a:pPr/>
              <a:t>22</a:t>
            </a:fld>
            <a:endParaRPr lang="en-GB" dirty="0"/>
          </a:p>
        </p:txBody>
      </p:sp>
      <p:sp>
        <p:nvSpPr>
          <p:cNvPr id="15257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1D34E9D-6CF1-7945-BE11-19DB40FE11F5}"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22</a:t>
            </a:fld>
            <a:endParaRPr lang="en-GB" sz="1200" dirty="0">
              <a:solidFill>
                <a:srgbClr val="000000"/>
              </a:solidFill>
            </a:endParaRPr>
          </a:p>
        </p:txBody>
      </p:sp>
      <p:sp>
        <p:nvSpPr>
          <p:cNvPr id="15258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2581"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02" name="Rectangle 9"/>
          <p:cNvSpPr>
            <a:spLocks noGrp="1" noChangeArrowheads="1"/>
          </p:cNvSpPr>
          <p:nvPr>
            <p:ph type="sldNum" sz="quarter"/>
          </p:nvPr>
        </p:nvSpPr>
        <p:spPr>
          <a:noFill/>
        </p:spPr>
        <p:txBody>
          <a:bodyPr/>
          <a:lstStyle/>
          <a:p>
            <a:fld id="{F69F2942-4286-E54C-B46B-BF1FDFECED2C}" type="slidenum">
              <a:rPr lang="en-GB"/>
              <a:pPr/>
              <a:t>23</a:t>
            </a:fld>
            <a:endParaRPr lang="en-GB" dirty="0"/>
          </a:p>
        </p:txBody>
      </p:sp>
      <p:sp>
        <p:nvSpPr>
          <p:cNvPr id="15360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C85F8B0-FFD4-704A-B646-0D31C062DC0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23</a:t>
            </a:fld>
            <a:endParaRPr lang="en-GB" sz="1200" dirty="0">
              <a:solidFill>
                <a:srgbClr val="000000"/>
              </a:solidFill>
            </a:endParaRPr>
          </a:p>
        </p:txBody>
      </p:sp>
      <p:sp>
        <p:nvSpPr>
          <p:cNvPr id="15360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3605"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6" name="Rectangle 9"/>
          <p:cNvSpPr>
            <a:spLocks noGrp="1" noChangeArrowheads="1"/>
          </p:cNvSpPr>
          <p:nvPr>
            <p:ph type="sldNum" sz="quarter"/>
          </p:nvPr>
        </p:nvSpPr>
        <p:spPr>
          <a:noFill/>
        </p:spPr>
        <p:txBody>
          <a:bodyPr/>
          <a:lstStyle/>
          <a:p>
            <a:fld id="{EC7050F9-C2DD-8D4A-A210-1FAB32252A7E}" type="slidenum">
              <a:rPr lang="en-GB"/>
              <a:pPr/>
              <a:t>24</a:t>
            </a:fld>
            <a:endParaRPr lang="en-GB" dirty="0"/>
          </a:p>
        </p:txBody>
      </p:sp>
      <p:sp>
        <p:nvSpPr>
          <p:cNvPr id="15462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0AFEAFE2-B046-4C45-8A89-F8C42FC79B4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24</a:t>
            </a:fld>
            <a:endParaRPr lang="en-GB" sz="1200" dirty="0">
              <a:solidFill>
                <a:srgbClr val="000000"/>
              </a:solidFill>
            </a:endParaRPr>
          </a:p>
        </p:txBody>
      </p:sp>
      <p:sp>
        <p:nvSpPr>
          <p:cNvPr id="15462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4629" name="Text Box 3"/>
          <p:cNvSpPr>
            <a:spLocks noGrp="1" noChangeArrowheads="1"/>
          </p:cNvSpPr>
          <p:nvPr>
            <p:ph type="body"/>
          </p:nvPr>
        </p:nvSpPr>
        <p:spPr>
          <a:xfrm>
            <a:off x="685800" y="4343400"/>
            <a:ext cx="5486400" cy="17240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The most common software implementation of RAID is the built-in RAID software that comes with Windows 2008 Server and Windows Server 2008 R2. The Disk Management program in these Windows Server versions can configure drives for RAID 0, 1, or 5, and it works with PATA, SATA, and/or SCSI (see Figure 15). Disk Management in Windows XP and Windows Vista can only do RAID 0, while Windows 7’s Disk Management can do RAID 0 and 1.</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8722" name="Rectangle 9"/>
          <p:cNvSpPr>
            <a:spLocks noGrp="1" noChangeArrowheads="1"/>
          </p:cNvSpPr>
          <p:nvPr>
            <p:ph type="sldNum" sz="quarter"/>
          </p:nvPr>
        </p:nvSpPr>
        <p:spPr>
          <a:noFill/>
        </p:spPr>
        <p:txBody>
          <a:bodyPr/>
          <a:lstStyle/>
          <a:p>
            <a:fld id="{00556F58-4FF2-F04F-A0C1-D16DF400BE2F}" type="slidenum">
              <a:rPr lang="en-GB"/>
              <a:pPr/>
              <a:t>25</a:t>
            </a:fld>
            <a:endParaRPr lang="en-GB" dirty="0"/>
          </a:p>
        </p:txBody>
      </p:sp>
      <p:sp>
        <p:nvSpPr>
          <p:cNvPr id="15872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F77E6F5F-4339-3B4F-8366-D5CFFC30854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25</a:t>
            </a:fld>
            <a:endParaRPr lang="en-GB" sz="1200" dirty="0">
              <a:solidFill>
                <a:srgbClr val="000000"/>
              </a:solidFill>
            </a:endParaRPr>
          </a:p>
        </p:txBody>
      </p:sp>
      <p:sp>
        <p:nvSpPr>
          <p:cNvPr id="15872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8725"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090" name="Rectangle 9"/>
          <p:cNvSpPr>
            <a:spLocks noGrp="1" noChangeArrowheads="1"/>
          </p:cNvSpPr>
          <p:nvPr>
            <p:ph type="sldNum" sz="quarter"/>
          </p:nvPr>
        </p:nvSpPr>
        <p:spPr>
          <a:noFill/>
        </p:spPr>
        <p:txBody>
          <a:bodyPr/>
          <a:lstStyle/>
          <a:p>
            <a:fld id="{A1FA3BF5-A425-BC4F-8029-74AEA36FB953}" type="slidenum">
              <a:rPr lang="en-GB"/>
              <a:pPr/>
              <a:t>2</a:t>
            </a:fld>
            <a:endParaRPr lang="en-GB" dirty="0"/>
          </a:p>
        </p:txBody>
      </p:sp>
      <p:sp>
        <p:nvSpPr>
          <p:cNvPr id="8909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9C64E31-C1A3-8A4E-807B-B35CB478436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a:t>
            </a:fld>
            <a:endParaRPr lang="en-GB" sz="1200" dirty="0">
              <a:solidFill>
                <a:srgbClr val="000000"/>
              </a:solidFill>
            </a:endParaRPr>
          </a:p>
        </p:txBody>
      </p:sp>
      <p:sp>
        <p:nvSpPr>
          <p:cNvPr id="890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89093"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Instructor Tip</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When gaining attention and establishing common ground, ask questions of the class such as, </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Who here has ever installed a hard drive?</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 or </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Who here has ever had a hard drive crash?</a:t>
            </a:r>
            <a:r>
              <a:rPr lang="ja-JP" altLang="en-GB" dirty="0">
                <a:latin typeface="Arial" pitchFamily="-1" charset="0"/>
                <a:ea typeface="MS Gothic" pitchFamily="49" charset="-128"/>
                <a:cs typeface="MS Gothic" pitchFamily="49" charset="-128"/>
              </a:rPr>
              <a:t>”</a:t>
            </a:r>
            <a:endParaRPr lang="en-GB" altLang="ja-JP"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For a positive statement, tell the class, </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In this lesson, we are going to learn how to install a hard drive and diagnose hard drive problems.</a:t>
            </a:r>
            <a:r>
              <a:rPr lang="ja-JP" altLang="en-GB" dirty="0">
                <a:latin typeface="Arial" pitchFamily="-1" charset="0"/>
                <a:ea typeface="MS Gothic" pitchFamily="49" charset="-128"/>
                <a:cs typeface="MS Gothic" pitchFamily="49" charset="-128"/>
              </a:rPr>
              <a:t>”</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Rectangle 9"/>
          <p:cNvSpPr>
            <a:spLocks noGrp="1" noChangeArrowheads="1"/>
          </p:cNvSpPr>
          <p:nvPr>
            <p:ph type="sldNum" sz="quarter"/>
          </p:nvPr>
        </p:nvSpPr>
        <p:spPr>
          <a:noFill/>
        </p:spPr>
        <p:txBody>
          <a:bodyPr/>
          <a:lstStyle/>
          <a:p>
            <a:fld id="{02BAD1FF-371C-D14E-AFAF-BD6D42DEEF75}" type="slidenum">
              <a:rPr lang="en-GB"/>
              <a:pPr/>
              <a:t>26</a:t>
            </a:fld>
            <a:endParaRPr lang="en-GB" dirty="0"/>
          </a:p>
        </p:txBody>
      </p:sp>
      <p:sp>
        <p:nvSpPr>
          <p:cNvPr id="15974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58BB8E4-1626-8A43-AB73-CF82CB35583B}"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26</a:t>
            </a:fld>
            <a:endParaRPr lang="en-GB" sz="1200" dirty="0">
              <a:solidFill>
                <a:srgbClr val="000000"/>
              </a:solidFill>
            </a:endParaRPr>
          </a:p>
        </p:txBody>
      </p:sp>
      <p:sp>
        <p:nvSpPr>
          <p:cNvPr id="15974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9749" name="Text Box 3"/>
          <p:cNvSpPr>
            <a:spLocks noGrp="1" noChangeArrowheads="1"/>
          </p:cNvSpPr>
          <p:nvPr>
            <p:ph type="body"/>
          </p:nvPr>
        </p:nvSpPr>
        <p:spPr>
          <a:xfrm>
            <a:off x="685800" y="4343400"/>
            <a:ext cx="5486400" cy="17240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If you have only one hard drive, set the drive’s jumpers to master or standalone. If you have two drives, set one to master and the other to slave. See Figure 19 for a close-up of a PATA hard drive, showing the jumpers.</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0770" name="Rectangle 9"/>
          <p:cNvSpPr>
            <a:spLocks noGrp="1" noChangeArrowheads="1"/>
          </p:cNvSpPr>
          <p:nvPr>
            <p:ph type="sldNum" sz="quarter"/>
          </p:nvPr>
        </p:nvSpPr>
        <p:spPr>
          <a:noFill/>
        </p:spPr>
        <p:txBody>
          <a:bodyPr/>
          <a:lstStyle/>
          <a:p>
            <a:fld id="{6AF5AFD1-0F4F-6C4D-AA9E-5DAC5497490C}" type="slidenum">
              <a:rPr lang="en-GB"/>
              <a:pPr/>
              <a:t>27</a:t>
            </a:fld>
            <a:endParaRPr lang="en-GB" dirty="0"/>
          </a:p>
        </p:txBody>
      </p:sp>
      <p:sp>
        <p:nvSpPr>
          <p:cNvPr id="16077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22E3315-EDB6-114E-AA86-57F7FDE0A5A4}"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27</a:t>
            </a:fld>
            <a:endParaRPr lang="en-GB" sz="1200" dirty="0">
              <a:solidFill>
                <a:srgbClr val="000000"/>
              </a:solidFill>
            </a:endParaRPr>
          </a:p>
        </p:txBody>
      </p:sp>
      <p:sp>
        <p:nvSpPr>
          <p:cNvPr id="16077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0773" name="Text Box 3"/>
          <p:cNvSpPr>
            <a:spLocks noGrp="1" noChangeArrowheads="1"/>
          </p:cNvSpPr>
          <p:nvPr>
            <p:ph type="body"/>
          </p:nvPr>
        </p:nvSpPr>
        <p:spPr>
          <a:xfrm>
            <a:off x="685800" y="4343400"/>
            <a:ext cx="5486400" cy="17240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Figure 20 shows the label of one of these drives, so you can see how to set the drive to master or slave.</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noFill/>
          <a:ln/>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 charset="0"/>
              <a:buNone/>
              <a:tabLst/>
              <a:defRPr/>
            </a:pPr>
            <a:r>
              <a:rPr lang="en-US" dirty="0">
                <a:latin typeface="Arial" pitchFamily="-1" charset="0"/>
                <a:ea typeface="MS Gothic" pitchFamily="49" charset="-128"/>
                <a:cs typeface="MS Gothic" pitchFamily="49" charset="-128"/>
              </a:rPr>
              <a:t>Installing SATA hard disk drives is even easier than installing PATA devices because there’s no master, slave, or cable select configuration to mess with. In fact, there are no jumper settings to worry about at all, as SATA supports only a single device per controller channel. Simply connect the power and plug in the controller cable as shown in Figure 21—the OS automatically detects the drive and it’s ready to go. </a:t>
            </a:r>
            <a:endParaRPr lang="en-GB" dirty="0">
              <a:latin typeface="Arial" pitchFamily="-1" charset="0"/>
              <a:ea typeface="MS Gothic" pitchFamily="49" charset="-128"/>
              <a:cs typeface="MS Gothic" pitchFamily="49" charset="-128"/>
            </a:endParaRPr>
          </a:p>
          <a:p>
            <a:endParaRPr lang="en-US" dirty="0">
              <a:latin typeface="Times New Roman" pitchFamily="-1"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noFill/>
          <a:ln/>
        </p:spPr>
        <p:txBody>
          <a:bodyPr/>
          <a:lstStyle/>
          <a:p>
            <a:endParaRPr lang="en-US" dirty="0">
              <a:latin typeface="Times New Roman" pitchFamily="-1"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6914" name="Rectangle 9"/>
          <p:cNvSpPr>
            <a:spLocks noGrp="1" noChangeArrowheads="1"/>
          </p:cNvSpPr>
          <p:nvPr>
            <p:ph type="sldNum" sz="quarter"/>
          </p:nvPr>
        </p:nvSpPr>
        <p:spPr>
          <a:noFill/>
        </p:spPr>
        <p:txBody>
          <a:bodyPr/>
          <a:lstStyle/>
          <a:p>
            <a:fld id="{395878D2-656E-384B-8DDE-6A2151D1D978}" type="slidenum">
              <a:rPr lang="en-GB"/>
              <a:pPr/>
              <a:t>31</a:t>
            </a:fld>
            <a:endParaRPr lang="en-GB" dirty="0"/>
          </a:p>
        </p:txBody>
      </p:sp>
      <p:sp>
        <p:nvSpPr>
          <p:cNvPr id="1669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84CA24A-E76E-E943-B1BD-038762195F9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31</a:t>
            </a:fld>
            <a:endParaRPr lang="en-GB" sz="1200" dirty="0">
              <a:solidFill>
                <a:srgbClr val="000000"/>
              </a:solidFill>
            </a:endParaRPr>
          </a:p>
        </p:txBody>
      </p:sp>
      <p:sp>
        <p:nvSpPr>
          <p:cNvPr id="16691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6917"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9"/>
          <p:cNvSpPr>
            <a:spLocks noGrp="1" noChangeArrowheads="1"/>
          </p:cNvSpPr>
          <p:nvPr>
            <p:ph type="sldNum" sz="quarter"/>
          </p:nvPr>
        </p:nvSpPr>
        <p:spPr>
          <a:noFill/>
        </p:spPr>
        <p:txBody>
          <a:bodyPr/>
          <a:lstStyle/>
          <a:p>
            <a:fld id="{D2869450-8EDC-7D49-B574-7D79E41D3986}" type="slidenum">
              <a:rPr lang="en-GB"/>
              <a:pPr/>
              <a:t>32</a:t>
            </a:fld>
            <a:endParaRPr lang="en-GB" dirty="0"/>
          </a:p>
        </p:txBody>
      </p:sp>
      <p:sp>
        <p:nvSpPr>
          <p:cNvPr id="16793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E2A31D08-188D-2A43-88D7-7D6A3769952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32</a:t>
            </a:fld>
            <a:endParaRPr lang="en-GB" sz="1200" dirty="0">
              <a:solidFill>
                <a:srgbClr val="000000"/>
              </a:solidFill>
            </a:endParaRPr>
          </a:p>
        </p:txBody>
      </p:sp>
      <p:sp>
        <p:nvSpPr>
          <p:cNvPr id="16794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7941" name="Text Box 3"/>
          <p:cNvSpPr>
            <a:spLocks noGrp="1" noChangeArrowheads="1"/>
          </p:cNvSpPr>
          <p:nvPr>
            <p:ph type="body"/>
          </p:nvPr>
        </p:nvSpPr>
        <p:spPr>
          <a:xfrm>
            <a:off x="685800" y="4343400"/>
            <a:ext cx="5486400" cy="17240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One common numbering method uses the term channels for each controller. The first boot device is channel 1, the second is channel 2, and so on. (PATA channels may have a master and a slave, but a SATA channel has only a master, because SATA controllers support only one drive.) So instead of names of drives, you see numbers. Take a look at Figure 46.</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62" name="Rectangle 9"/>
          <p:cNvSpPr>
            <a:spLocks noGrp="1" noChangeArrowheads="1"/>
          </p:cNvSpPr>
          <p:nvPr>
            <p:ph type="sldNum" sz="quarter"/>
          </p:nvPr>
        </p:nvSpPr>
        <p:spPr>
          <a:noFill/>
        </p:spPr>
        <p:txBody>
          <a:bodyPr/>
          <a:lstStyle/>
          <a:p>
            <a:fld id="{125600D3-47B2-AA4E-AEEF-CF0970EDDBBF}" type="slidenum">
              <a:rPr lang="en-GB"/>
              <a:pPr/>
              <a:t>33</a:t>
            </a:fld>
            <a:endParaRPr lang="en-GB" dirty="0"/>
          </a:p>
        </p:txBody>
      </p:sp>
      <p:sp>
        <p:nvSpPr>
          <p:cNvPr id="16896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8F79CD3-674D-014D-BA37-639BDAB99378}"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33</a:t>
            </a:fld>
            <a:endParaRPr lang="en-GB" sz="1200" dirty="0">
              <a:solidFill>
                <a:srgbClr val="000000"/>
              </a:solidFill>
            </a:endParaRPr>
          </a:p>
        </p:txBody>
      </p:sp>
      <p:sp>
        <p:nvSpPr>
          <p:cNvPr id="1689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8965"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6" name="Rectangle 9"/>
          <p:cNvSpPr>
            <a:spLocks noGrp="1" noChangeArrowheads="1"/>
          </p:cNvSpPr>
          <p:nvPr>
            <p:ph type="sldNum" sz="quarter"/>
          </p:nvPr>
        </p:nvSpPr>
        <p:spPr>
          <a:noFill/>
        </p:spPr>
        <p:txBody>
          <a:bodyPr/>
          <a:lstStyle/>
          <a:p>
            <a:fld id="{B8AB2423-BF4E-C946-84D2-B3A02BCD7DD3}" type="slidenum">
              <a:rPr lang="en-GB"/>
              <a:pPr/>
              <a:t>34</a:t>
            </a:fld>
            <a:endParaRPr lang="en-GB" dirty="0"/>
          </a:p>
        </p:txBody>
      </p:sp>
      <p:sp>
        <p:nvSpPr>
          <p:cNvPr id="169987" name="Text Box 1"/>
          <p:cNvSpPr txBox="1">
            <a:spLocks noChangeArrowheads="1"/>
          </p:cNvSpPr>
          <p:nvPr/>
        </p:nvSpPr>
        <p:spPr bwMode="auto">
          <a:xfrm>
            <a:off x="1143000" y="685800"/>
            <a:ext cx="4570413"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169988" name="Rectangle 2"/>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6" name="Rectangle 9"/>
          <p:cNvSpPr>
            <a:spLocks noGrp="1" noChangeArrowheads="1"/>
          </p:cNvSpPr>
          <p:nvPr>
            <p:ph type="sldNum" sz="quarter"/>
          </p:nvPr>
        </p:nvSpPr>
        <p:spPr>
          <a:noFill/>
        </p:spPr>
        <p:txBody>
          <a:bodyPr/>
          <a:lstStyle/>
          <a:p>
            <a:fld id="{B8AB2423-BF4E-C946-84D2-B3A02BCD7DD3}" type="slidenum">
              <a:rPr lang="en-GB"/>
              <a:pPr/>
              <a:t>35</a:t>
            </a:fld>
            <a:endParaRPr lang="en-GB" dirty="0"/>
          </a:p>
        </p:txBody>
      </p:sp>
      <p:sp>
        <p:nvSpPr>
          <p:cNvPr id="169987" name="Text Box 1"/>
          <p:cNvSpPr txBox="1">
            <a:spLocks noChangeArrowheads="1"/>
          </p:cNvSpPr>
          <p:nvPr/>
        </p:nvSpPr>
        <p:spPr bwMode="auto">
          <a:xfrm>
            <a:off x="1143000" y="685800"/>
            <a:ext cx="4570413"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169988" name="Rectangle 2"/>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6" name="Rectangle 9"/>
          <p:cNvSpPr>
            <a:spLocks noGrp="1" noChangeArrowheads="1"/>
          </p:cNvSpPr>
          <p:nvPr>
            <p:ph type="sldNum" sz="quarter"/>
          </p:nvPr>
        </p:nvSpPr>
        <p:spPr>
          <a:noFill/>
        </p:spPr>
        <p:txBody>
          <a:bodyPr/>
          <a:lstStyle/>
          <a:p>
            <a:fld id="{B8AB2423-BF4E-C946-84D2-B3A02BCD7DD3}" type="slidenum">
              <a:rPr lang="en-GB"/>
              <a:pPr/>
              <a:t>36</a:t>
            </a:fld>
            <a:endParaRPr lang="en-GB" dirty="0"/>
          </a:p>
        </p:txBody>
      </p:sp>
      <p:sp>
        <p:nvSpPr>
          <p:cNvPr id="169987" name="Text Box 1"/>
          <p:cNvSpPr txBox="1">
            <a:spLocks noChangeArrowheads="1"/>
          </p:cNvSpPr>
          <p:nvPr/>
        </p:nvSpPr>
        <p:spPr bwMode="auto">
          <a:xfrm>
            <a:off x="1143000" y="685800"/>
            <a:ext cx="4570413"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169988" name="Rectangle 2"/>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0114" name="Rectangle 9"/>
          <p:cNvSpPr>
            <a:spLocks noGrp="1" noChangeArrowheads="1"/>
          </p:cNvSpPr>
          <p:nvPr>
            <p:ph type="sldNum" sz="quarter"/>
          </p:nvPr>
        </p:nvSpPr>
        <p:spPr>
          <a:noFill/>
        </p:spPr>
        <p:txBody>
          <a:bodyPr/>
          <a:lstStyle/>
          <a:p>
            <a:fld id="{C7FD472A-5462-AE44-BF97-0D913D04D3FA}" type="slidenum">
              <a:rPr lang="en-GB"/>
              <a:pPr/>
              <a:t>3</a:t>
            </a:fld>
            <a:endParaRPr lang="en-GB" dirty="0"/>
          </a:p>
        </p:txBody>
      </p:sp>
      <p:sp>
        <p:nvSpPr>
          <p:cNvPr id="901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0B61CF75-FE2B-684C-9E0F-677F12926AD1}"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a:t>
            </a:fld>
            <a:endParaRPr lang="en-GB" sz="1200" dirty="0">
              <a:solidFill>
                <a:srgbClr val="000000"/>
              </a:solidFill>
            </a:endParaRPr>
          </a:p>
        </p:txBody>
      </p:sp>
      <p:sp>
        <p:nvSpPr>
          <p:cNvPr id="9011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90117"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62" name="Rectangle 9"/>
          <p:cNvSpPr>
            <a:spLocks noGrp="1" noChangeArrowheads="1"/>
          </p:cNvSpPr>
          <p:nvPr>
            <p:ph type="sldNum" sz="quarter"/>
          </p:nvPr>
        </p:nvSpPr>
        <p:spPr>
          <a:noFill/>
        </p:spPr>
        <p:txBody>
          <a:bodyPr/>
          <a:lstStyle/>
          <a:p>
            <a:fld id="{63F32327-8A4A-4749-BE0D-CBC4401BADB8}" type="slidenum">
              <a:rPr lang="en-GB"/>
              <a:pPr/>
              <a:t>4</a:t>
            </a:fld>
            <a:endParaRPr lang="en-GB" dirty="0"/>
          </a:p>
        </p:txBody>
      </p:sp>
      <p:sp>
        <p:nvSpPr>
          <p:cNvPr id="9216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8A037A4B-81E3-0C43-93E2-56BC76A42695}"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a:t>
            </a:fld>
            <a:endParaRPr lang="en-GB" sz="1200" dirty="0">
              <a:solidFill>
                <a:srgbClr val="000000"/>
              </a:solidFill>
            </a:endParaRPr>
          </a:p>
        </p:txBody>
      </p:sp>
      <p:sp>
        <p:nvSpPr>
          <p:cNvPr id="921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92165" name="Text Box 3"/>
          <p:cNvSpPr>
            <a:spLocks noGrp="1" noChangeArrowheads="1"/>
          </p:cNvSpPr>
          <p:nvPr>
            <p:ph type="body"/>
          </p:nvPr>
        </p:nvSpPr>
        <p:spPr>
          <a:xfrm>
            <a:off x="685800" y="4343400"/>
            <a:ext cx="5486400" cy="17240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A traditional hard disk drive (HDD) is composed of individual disks, or platters, with read/write heads on actuator arms controlled by a servo motor—all contained in a sealed case that prevents contamination by outside air (see Figure 1).</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3186" name="Rectangle 9"/>
          <p:cNvSpPr>
            <a:spLocks noGrp="1" noChangeArrowheads="1"/>
          </p:cNvSpPr>
          <p:nvPr>
            <p:ph type="sldNum" sz="quarter"/>
          </p:nvPr>
        </p:nvSpPr>
        <p:spPr>
          <a:noFill/>
        </p:spPr>
        <p:txBody>
          <a:bodyPr/>
          <a:lstStyle/>
          <a:p>
            <a:fld id="{930E504D-FCBE-3147-9AF0-1A8A5732D13B}" type="slidenum">
              <a:rPr lang="en-GB"/>
              <a:pPr/>
              <a:t>5</a:t>
            </a:fld>
            <a:endParaRPr lang="en-GB" dirty="0"/>
          </a:p>
        </p:txBody>
      </p:sp>
      <p:sp>
        <p:nvSpPr>
          <p:cNvPr id="9318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CBF82B3-5D9E-F249-8787-11DA6C75B5A3}"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a:t>
            </a:fld>
            <a:endParaRPr lang="en-GB" sz="1200" dirty="0">
              <a:solidFill>
                <a:srgbClr val="000000"/>
              </a:solidFill>
            </a:endParaRPr>
          </a:p>
        </p:txBody>
      </p:sp>
      <p:sp>
        <p:nvSpPr>
          <p:cNvPr id="9318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93189" name="Text Box 3"/>
          <p:cNvSpPr>
            <a:spLocks noGrp="1" noChangeArrowheads="1"/>
          </p:cNvSpPr>
          <p:nvPr>
            <p:ph type="body"/>
          </p:nvPr>
        </p:nvSpPr>
        <p:spPr>
          <a:xfrm>
            <a:off x="685800" y="4343400"/>
            <a:ext cx="5486400" cy="3838575"/>
          </a:xfrm>
          <a:noFill/>
          <a:ln/>
        </p:spPr>
        <p:txBody>
          <a:bodyPr>
            <a:spAutoFit/>
          </a:bodyPr>
          <a:lstStyle/>
          <a:p>
            <a:pPr eaLnBrk="1" hangingPunct="1">
              <a:lnSpc>
                <a:spcPct val="90000"/>
              </a:lnSpc>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Tech Tip</a:t>
            </a:r>
          </a:p>
          <a:p>
            <a:pPr eaLnBrk="1" hangingPunct="1">
              <a:lnSpc>
                <a:spcPct val="90000"/>
              </a:lnSpc>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Fluid Bearings</a:t>
            </a:r>
          </a:p>
          <a:p>
            <a:pPr eaLnBrk="1" hangingPunct="1">
              <a:lnSpc>
                <a:spcPct val="90000"/>
              </a:lnSpc>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Currently, almost all hard drives use a motor located in the center spindle supporting the drive platters. Tiny ball bearings support the spindle motor. As disk technology has advanced, these ball bearings have become the limiting factor in the three critical design criteria for hard drives: rotational speed, storage capacity, and noise levels. The higher the rotational speed of a drive, the more the metal-on-metal contact creates heat and lubricant problems that impact the lifespan of the bearings. However precisely machined, ball bearings are not perfectly round. The measurement of how much they wobble (and thus how much the drive platters wobble), called runout, is now the limiting factor on how densely you can pack information together on a disk drive. The technological fix? Fluid bearings. A fluid bearing is basically a small amount of lubricant trapped in a carefully machined housing. The use of fluid in place of metal balls means there</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s no contact between metal surfaces to generate heat and wear, and no mechanical vibration, so fluid bearings can support higher rotational speeds. The runout of a fluid bearing is about one-tenth that of the best ball bearing, increasing potential information density significantly. The absence of a mechanical connection between moving parts also dramatically reduces noise levels, and the fluid itself acts to dampen the sound further. Finally, liquid bearings provide better shock resistance than ball bearings. </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426" name="Rectangle 9"/>
          <p:cNvSpPr>
            <a:spLocks noGrp="1" noChangeArrowheads="1"/>
          </p:cNvSpPr>
          <p:nvPr>
            <p:ph type="sldNum" sz="quarter"/>
          </p:nvPr>
        </p:nvSpPr>
        <p:spPr>
          <a:noFill/>
        </p:spPr>
        <p:txBody>
          <a:bodyPr/>
          <a:lstStyle/>
          <a:p>
            <a:fld id="{DF3D6717-0775-074D-A545-F3653C1B3FF3}" type="slidenum">
              <a:rPr lang="en-GB"/>
              <a:pPr/>
              <a:t>6</a:t>
            </a:fld>
            <a:endParaRPr lang="en-GB" dirty="0"/>
          </a:p>
        </p:txBody>
      </p:sp>
      <p:sp>
        <p:nvSpPr>
          <p:cNvPr id="10342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CF66BEE-E477-F346-AC32-4D757FB5B03F}"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6</a:t>
            </a:fld>
            <a:endParaRPr lang="en-GB" sz="1200" dirty="0">
              <a:solidFill>
                <a:srgbClr val="000000"/>
              </a:solidFill>
            </a:endParaRPr>
          </a:p>
        </p:txBody>
      </p:sp>
      <p:sp>
        <p:nvSpPr>
          <p:cNvPr id="10342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03429" name="Text Box 3"/>
          <p:cNvSpPr>
            <a:spLocks noGrp="1" noChangeArrowheads="1"/>
          </p:cNvSpPr>
          <p:nvPr>
            <p:ph type="body"/>
          </p:nvPr>
        </p:nvSpPr>
        <p:spPr>
          <a:xfrm>
            <a:off x="685800" y="4343400"/>
            <a:ext cx="5486400" cy="17240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Drive bay fans sit at the front of a bay and blow air across the drive. They range in price from $10 to $100 (U.S.) and can lower the temperature of your drives dramatically. Some cases come with a bay fan built in (see Figure 3).</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endParaRPr lang="en-US" dirty="0">
              <a:latin typeface="Times New Roman" pitchFamily="-1" charset="0"/>
            </a:endParaRPr>
          </a:p>
        </p:txBody>
      </p:sp>
      <p:sp>
        <p:nvSpPr>
          <p:cNvPr id="104452" name="Slide Number Placeholder 3"/>
          <p:cNvSpPr>
            <a:spLocks noGrp="1"/>
          </p:cNvSpPr>
          <p:nvPr>
            <p:ph type="sldNum" sz="quarter"/>
          </p:nvPr>
        </p:nvSpPr>
        <p:spPr>
          <a:noFill/>
        </p:spPr>
        <p:txBody>
          <a:bodyPr/>
          <a:lstStyle/>
          <a:p>
            <a:fld id="{CDEE8563-E6CA-F142-8E95-FEDC5644B2D2}" type="slidenum">
              <a:rPr lang="en-GB"/>
              <a:pPr/>
              <a:t>7</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498" name="Rectangle 9"/>
          <p:cNvSpPr>
            <a:spLocks noGrp="1" noChangeArrowheads="1"/>
          </p:cNvSpPr>
          <p:nvPr>
            <p:ph type="sldNum" sz="quarter"/>
          </p:nvPr>
        </p:nvSpPr>
        <p:spPr>
          <a:noFill/>
        </p:spPr>
        <p:txBody>
          <a:bodyPr/>
          <a:lstStyle/>
          <a:p>
            <a:fld id="{4C21D0AB-3B4A-3646-AD67-7416F125FF55}" type="slidenum">
              <a:rPr lang="en-GB"/>
              <a:pPr/>
              <a:t>10</a:t>
            </a:fld>
            <a:endParaRPr lang="en-GB" dirty="0"/>
          </a:p>
        </p:txBody>
      </p:sp>
      <p:sp>
        <p:nvSpPr>
          <p:cNvPr id="10649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2B3ECDC-5A3C-E24F-87DD-B282A73BA98F}"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10</a:t>
            </a:fld>
            <a:endParaRPr lang="en-GB" sz="1200" dirty="0">
              <a:solidFill>
                <a:srgbClr val="000000"/>
              </a:solidFill>
            </a:endParaRPr>
          </a:p>
        </p:txBody>
      </p:sp>
      <p:sp>
        <p:nvSpPr>
          <p:cNvPr id="10650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06501" name="Rectangle 3"/>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2" name="Rectangle 9"/>
          <p:cNvSpPr>
            <a:spLocks noGrp="1" noChangeArrowheads="1"/>
          </p:cNvSpPr>
          <p:nvPr>
            <p:ph type="sldNum" sz="quarter"/>
          </p:nvPr>
        </p:nvSpPr>
        <p:spPr>
          <a:noFill/>
        </p:spPr>
        <p:txBody>
          <a:bodyPr/>
          <a:lstStyle/>
          <a:p>
            <a:fld id="{900C50BE-87A4-4741-801F-72A94AACE068}" type="slidenum">
              <a:rPr lang="en-GB"/>
              <a:pPr/>
              <a:t>11</a:t>
            </a:fld>
            <a:endParaRPr lang="en-GB" dirty="0"/>
          </a:p>
        </p:txBody>
      </p:sp>
      <p:sp>
        <p:nvSpPr>
          <p:cNvPr id="12288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2884" name="Rectangle 2"/>
          <p:cNvSpPr>
            <a:spLocks noGrp="1" noChangeArrowheads="1"/>
          </p:cNvSpPr>
          <p:nvPr>
            <p:ph type="body"/>
          </p:nvPr>
        </p:nvSpPr>
        <p:spPr>
          <a:xfrm>
            <a:off x="685800" y="4343400"/>
            <a:ext cx="5483225" cy="4114800"/>
          </a:xfrm>
          <a:noFill/>
          <a:ln/>
        </p:spPr>
        <p:txBody>
          <a:bodyPr wrap="none" anchor="ctr"/>
          <a:lstStyle/>
          <a:p>
            <a:endParaRPr lang="en-US" dirty="0">
              <a:latin typeface="Times New Roman"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4572000" y="5638800"/>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5562600" y="5715000"/>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5486400" y="4876800"/>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a:t>Hard Drive Technologies</a:t>
            </a:r>
          </a:p>
        </p:txBody>
      </p:sp>
      <p:sp>
        <p:nvSpPr>
          <p:cNvPr id="8" name="Subtitle 7"/>
          <p:cNvSpPr>
            <a:spLocks noGrp="1"/>
          </p:cNvSpPr>
          <p:nvPr>
            <p:ph type="subTitle" idx="1"/>
          </p:nvPr>
        </p:nvSpPr>
        <p:spPr/>
        <p:txBody>
          <a:bodyPr/>
          <a:lstStyle/>
          <a:p>
            <a:r>
              <a:rPr lang="en-US" dirty="0"/>
              <a:t>Chapter 9</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3996" y="3200400"/>
            <a:ext cx="4296009" cy="274320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Parallel and Serial ATA</a:t>
            </a:r>
          </a:p>
        </p:txBody>
      </p:sp>
      <p:sp>
        <p:nvSpPr>
          <p:cNvPr id="8" name="Content Placeholder 7"/>
          <p:cNvSpPr>
            <a:spLocks noGrp="1"/>
          </p:cNvSpPr>
          <p:nvPr>
            <p:ph idx="1"/>
          </p:nvPr>
        </p:nvSpPr>
        <p:spPr/>
        <p:txBody>
          <a:bodyPr/>
          <a:lstStyle/>
          <a:p>
            <a:r>
              <a:rPr lang="en-US" dirty="0">
                <a:solidFill>
                  <a:srgbClr val="C00000"/>
                </a:solidFill>
              </a:rPr>
              <a:t>Advanced Technology Attachment (ATA) </a:t>
            </a:r>
          </a:p>
          <a:p>
            <a:pPr lvl="1"/>
            <a:r>
              <a:rPr lang="en-US" dirty="0"/>
              <a:t>Appeared around 1990, virtually monopolizes hard drive market</a:t>
            </a:r>
          </a:p>
          <a:p>
            <a:pPr lvl="1"/>
            <a:r>
              <a:rPr lang="en-US" dirty="0"/>
              <a:t>ATA hard drives referred to as </a:t>
            </a:r>
            <a:r>
              <a:rPr lang="en-US" dirty="0">
                <a:solidFill>
                  <a:srgbClr val="C00000"/>
                </a:solidFill>
              </a:rPr>
              <a:t>Integrated Drive Electronics (IDE) </a:t>
            </a:r>
            <a:r>
              <a:rPr lang="en-US" dirty="0"/>
              <a:t>drives</a:t>
            </a:r>
          </a:p>
          <a:p>
            <a:r>
              <a:rPr lang="en-US" dirty="0">
                <a:solidFill>
                  <a:srgbClr val="C00000"/>
                </a:solidFill>
              </a:rPr>
              <a:t>Parallel ATA (PATA)</a:t>
            </a:r>
          </a:p>
          <a:p>
            <a:pPr lvl="1"/>
            <a:r>
              <a:rPr lang="en-US" dirty="0"/>
              <a:t>Send data in parallel on a 40- or 80-wire ribbon cable</a:t>
            </a:r>
          </a:p>
          <a:p>
            <a:r>
              <a:rPr lang="en-US" dirty="0">
                <a:solidFill>
                  <a:srgbClr val="C00000"/>
                </a:solidFill>
              </a:rPr>
              <a:t>Serial ATA (SATA)</a:t>
            </a:r>
          </a:p>
          <a:p>
            <a:pPr lvl="1"/>
            <a:r>
              <a:rPr lang="en-US" dirty="0"/>
              <a:t>Send data in serial on one wire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PATA</a:t>
            </a:r>
          </a:p>
        </p:txBody>
      </p:sp>
      <p:sp>
        <p:nvSpPr>
          <p:cNvPr id="7" name="Content Placeholder 6"/>
          <p:cNvSpPr>
            <a:spLocks noGrp="1"/>
          </p:cNvSpPr>
          <p:nvPr>
            <p:ph idx="1"/>
          </p:nvPr>
        </p:nvSpPr>
        <p:spPr/>
        <p:txBody>
          <a:bodyPr/>
          <a:lstStyle/>
          <a:p>
            <a:r>
              <a:rPr lang="en-US" dirty="0"/>
              <a:t>Latest ATA/ATAPI-7 standard allows very large hard drives (144 petabytes).</a:t>
            </a:r>
          </a:p>
          <a:p>
            <a:r>
              <a:rPr lang="en-US" dirty="0"/>
              <a:t>Up to two PATA drives can be connected on a single ATA controller.</a:t>
            </a:r>
          </a:p>
          <a:p>
            <a:r>
              <a:rPr lang="en-US" dirty="0"/>
              <a:t>ATA-3 introduced </a:t>
            </a:r>
            <a:r>
              <a:rPr lang="en-US" dirty="0">
                <a:solidFill>
                  <a:srgbClr val="C00000"/>
                </a:solidFill>
              </a:rPr>
              <a:t>Self-Monitoring, Analysis, and Reporting Technology (S.M.A.R.T.)</a:t>
            </a:r>
            <a:r>
              <a:rPr lang="en-US" dirty="0">
                <a:solidFill>
                  <a:schemeClr val="tx1"/>
                </a:solidFill>
              </a:rPr>
              <a:t>.</a:t>
            </a:r>
          </a:p>
          <a:p>
            <a:pPr lvl="1"/>
            <a:r>
              <a:rPr lang="en-US" dirty="0"/>
              <a:t>Internal drive program that tracks errors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SATA</a:t>
            </a:r>
          </a:p>
        </p:txBody>
      </p:sp>
      <p:sp>
        <p:nvSpPr>
          <p:cNvPr id="10" name="Content Placeholder 9"/>
          <p:cNvSpPr>
            <a:spLocks noGrp="1"/>
          </p:cNvSpPr>
          <p:nvPr>
            <p:ph idx="1"/>
          </p:nvPr>
        </p:nvSpPr>
        <p:spPr/>
        <p:txBody>
          <a:bodyPr/>
          <a:lstStyle/>
          <a:p>
            <a:r>
              <a:rPr lang="en-GB" dirty="0"/>
              <a:t>SATA improvements over PATA</a:t>
            </a:r>
          </a:p>
          <a:p>
            <a:pPr lvl="1"/>
            <a:r>
              <a:rPr lang="en-GB" dirty="0"/>
              <a:t>Point-to-point connections between the SATA device and the </a:t>
            </a:r>
            <a:r>
              <a:rPr lang="en-GB" dirty="0">
                <a:solidFill>
                  <a:srgbClr val="C00000"/>
                </a:solidFill>
              </a:rPr>
              <a:t>host bus adapter (HBA)</a:t>
            </a:r>
          </a:p>
          <a:p>
            <a:pPr lvl="1"/>
            <a:r>
              <a:rPr lang="en-GB" dirty="0"/>
              <a:t>Narrower cables</a:t>
            </a:r>
          </a:p>
          <a:p>
            <a:pPr lvl="1"/>
            <a:r>
              <a:rPr lang="en-GB" dirty="0"/>
              <a:t>Maximum cable length 1 meter</a:t>
            </a:r>
          </a:p>
          <a:p>
            <a:pPr lvl="1"/>
            <a:r>
              <a:rPr lang="en-GB" dirty="0"/>
              <a:t>Hot-swappable</a:t>
            </a:r>
          </a:p>
          <a:p>
            <a:pPr lvl="1"/>
            <a:r>
              <a:rPr lang="en-GB" dirty="0"/>
              <a:t>No drive limit</a:t>
            </a:r>
          </a:p>
          <a:p>
            <a:pPr lvl="1"/>
            <a:r>
              <a:rPr lang="en-GB" dirty="0"/>
              <a:t>Theoretically 30 times faster than PATA</a:t>
            </a:r>
          </a:p>
          <a:p>
            <a:pPr lvl="2"/>
            <a:r>
              <a:rPr lang="en-GB" dirty="0">
                <a:solidFill>
                  <a:srgbClr val="C00000"/>
                </a:solidFill>
              </a:rPr>
              <a:t>1.5Gbps, 3Gbps, and 6Gbps</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SATA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SATA Express (SATAe)</a:t>
            </a:r>
            <a:r>
              <a:rPr lang="en-US" dirty="0"/>
              <a:t> or </a:t>
            </a:r>
            <a:r>
              <a:rPr lang="en-US" dirty="0">
                <a:solidFill>
                  <a:srgbClr val="C00000"/>
                </a:solidFill>
              </a:rPr>
              <a:t>SATA 3.2</a:t>
            </a:r>
          </a:p>
          <a:p>
            <a:pPr lvl="1"/>
            <a:r>
              <a:rPr lang="en-US" dirty="0"/>
              <a:t>Ties capable drives directly into the PCI Express bus on motherboards</a:t>
            </a:r>
          </a:p>
          <a:p>
            <a:pPr lvl="1"/>
            <a:r>
              <a:rPr lang="en-US" dirty="0"/>
              <a:t>Lack of overhead enhances speed of throughput</a:t>
            </a:r>
          </a:p>
          <a:p>
            <a:pPr lvl="1"/>
            <a:r>
              <a:rPr lang="en-US" dirty="0"/>
              <a:t>Requires motherboard with SATAe support to take advantage of superfast speeds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dirty="0"/>
              <a:t>AHCI</a:t>
            </a:r>
          </a:p>
        </p:txBody>
      </p:sp>
      <p:sp>
        <p:nvSpPr>
          <p:cNvPr id="40963" name="Content Placeholder 2"/>
          <p:cNvSpPr>
            <a:spLocks noGrp="1"/>
          </p:cNvSpPr>
          <p:nvPr>
            <p:ph idx="1"/>
          </p:nvPr>
        </p:nvSpPr>
        <p:spPr/>
        <p:txBody>
          <a:bodyPr/>
          <a:lstStyle/>
          <a:p>
            <a:r>
              <a:rPr lang="en-US" dirty="0"/>
              <a:t>Current versions of Windows support the </a:t>
            </a:r>
            <a:r>
              <a:rPr lang="en-US" dirty="0">
                <a:solidFill>
                  <a:srgbClr val="C00000"/>
                </a:solidFill>
              </a:rPr>
              <a:t>Advanced Host Controller Interface (AHCI)</a:t>
            </a:r>
            <a:r>
              <a:rPr lang="en-US" dirty="0">
                <a:solidFill>
                  <a:schemeClr val="tx1"/>
                </a:solidFill>
              </a:rPr>
              <a:t>.</a:t>
            </a:r>
          </a:p>
          <a:p>
            <a:pPr lvl="1"/>
            <a:r>
              <a:rPr lang="en-US" dirty="0"/>
              <a:t>AHCI is an efficient way to work with SATA HBAs.</a:t>
            </a:r>
          </a:p>
          <a:p>
            <a:pPr lvl="1"/>
            <a:r>
              <a:rPr lang="en-US" dirty="0"/>
              <a:t>AHCI supports hot-swapping</a:t>
            </a:r>
          </a:p>
          <a:p>
            <a:pPr lvl="2"/>
            <a:r>
              <a:rPr lang="en-US" dirty="0"/>
              <a:t>If a Windows computer does not have ACHI enabled, must use Add New Hardware Wizard</a:t>
            </a:r>
          </a:p>
          <a:p>
            <a:pPr lvl="1"/>
            <a:r>
              <a:rPr lang="en-US" dirty="0">
                <a:solidFill>
                  <a:srgbClr val="C00000"/>
                </a:solidFill>
              </a:rPr>
              <a:t>Native command queuing (NCQ) </a:t>
            </a:r>
            <a:r>
              <a:rPr lang="en-US" dirty="0"/>
              <a:t>is a disk-optimization feature that enables faster read/write speeds.</a:t>
            </a:r>
          </a:p>
          <a:p>
            <a:pPr lvl="1"/>
            <a:r>
              <a:rPr lang="en-US" dirty="0"/>
              <a:t>It is best to enable AHCI in CMOS before installing the OS.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NVMe</a:t>
            </a:r>
          </a:p>
        </p:txBody>
      </p:sp>
      <p:sp>
        <p:nvSpPr>
          <p:cNvPr id="3" name="Content Placeholder 2"/>
          <p:cNvSpPr>
            <a:spLocks noGrp="1"/>
          </p:cNvSpPr>
          <p:nvPr>
            <p:ph idx="1"/>
          </p:nvPr>
        </p:nvSpPr>
        <p:spPr/>
        <p:txBody>
          <a:bodyPr/>
          <a:lstStyle/>
          <a:p>
            <a:r>
              <a:rPr lang="en-US" dirty="0"/>
              <a:t>In order for an SSD to work with an OS, the SSD has to include some circuitry that makes it “appear” to be a traditional spinning drive.</a:t>
            </a:r>
          </a:p>
          <a:p>
            <a:r>
              <a:rPr lang="en-US" dirty="0">
                <a:solidFill>
                  <a:srgbClr val="C00000"/>
                </a:solidFill>
              </a:rPr>
              <a:t>Non-Volatile Memory Express (NVMe) </a:t>
            </a:r>
            <a:r>
              <a:rPr lang="en-US" dirty="0"/>
              <a:t>specification supports communication connection directly through a PCIe bus lane.</a:t>
            </a:r>
          </a:p>
          <a:p>
            <a:pPr lvl="1"/>
            <a:r>
              <a:rPr lang="en-US" dirty="0"/>
              <a:t>Reduces latency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eSATA and Other External Drives</a:t>
            </a:r>
          </a:p>
        </p:txBody>
      </p:sp>
      <p:sp>
        <p:nvSpPr>
          <p:cNvPr id="7" name="Content Placeholder 6"/>
          <p:cNvSpPr>
            <a:spLocks noGrp="1"/>
          </p:cNvSpPr>
          <p:nvPr>
            <p:ph idx="1"/>
          </p:nvPr>
        </p:nvSpPr>
        <p:spPr/>
        <p:txBody>
          <a:bodyPr/>
          <a:lstStyle/>
          <a:p>
            <a:r>
              <a:rPr lang="en-GB" dirty="0">
                <a:solidFill>
                  <a:srgbClr val="C00000"/>
                </a:solidFill>
              </a:rPr>
              <a:t>External SATA (eSATA)</a:t>
            </a:r>
          </a:p>
          <a:p>
            <a:pPr lvl="1"/>
            <a:r>
              <a:rPr lang="en-GB" dirty="0"/>
              <a:t>eSATA extends the SATA bus to external devices.</a:t>
            </a:r>
          </a:p>
          <a:p>
            <a:pPr lvl="1"/>
            <a:r>
              <a:rPr lang="en-GB" dirty="0"/>
              <a:t>Cable length up to 2 meters are possible.</a:t>
            </a:r>
          </a:p>
          <a:p>
            <a:pPr lvl="1"/>
            <a:r>
              <a:rPr lang="en-US" dirty="0"/>
              <a:t>eSATA extends the SATA bus at full speed.</a:t>
            </a:r>
          </a:p>
          <a:p>
            <a:pPr lvl="1"/>
            <a:r>
              <a:rPr lang="en-US" dirty="0"/>
              <a:t>External drives are encased in the </a:t>
            </a:r>
            <a:r>
              <a:rPr lang="en-US" dirty="0">
                <a:solidFill>
                  <a:srgbClr val="800000"/>
                </a:solidFill>
              </a:rPr>
              <a:t>external enclosure</a:t>
            </a:r>
            <a:r>
              <a:rPr lang="en-US" dirty="0"/>
              <a:t>.</a:t>
            </a:r>
            <a:endParaRPr lang="en-GB"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Protecting Data with RAID</a:t>
            </a:r>
          </a:p>
        </p:txBody>
      </p:sp>
      <p:sp>
        <p:nvSpPr>
          <p:cNvPr id="5" name="Content Placeholder 4"/>
          <p:cNvSpPr>
            <a:spLocks noGrp="1"/>
          </p:cNvSpPr>
          <p:nvPr>
            <p:ph idx="1"/>
          </p:nvPr>
        </p:nvSpPr>
        <p:spPr/>
        <p:txBody>
          <a:bodyPr>
            <a:normAutofit lnSpcReduction="10000"/>
          </a:bodyPr>
          <a:lstStyle/>
          <a:p>
            <a:r>
              <a:rPr lang="en-GB" dirty="0"/>
              <a:t>Data is the most critical part of a PC.</a:t>
            </a:r>
          </a:p>
          <a:p>
            <a:r>
              <a:rPr lang="en-GB" dirty="0"/>
              <a:t>There are several ways to protect data.</a:t>
            </a:r>
          </a:p>
          <a:p>
            <a:pPr lvl="1"/>
            <a:r>
              <a:rPr lang="en-US" dirty="0">
                <a:solidFill>
                  <a:srgbClr val="C00000"/>
                </a:solidFill>
              </a:rPr>
              <a:t>Disk mirroring</a:t>
            </a:r>
          </a:p>
          <a:p>
            <a:pPr lvl="2"/>
            <a:r>
              <a:rPr lang="en-US" dirty="0"/>
              <a:t>Reading and writing data at the same time to two drives</a:t>
            </a:r>
          </a:p>
          <a:p>
            <a:pPr lvl="1"/>
            <a:r>
              <a:rPr lang="en-US" dirty="0">
                <a:solidFill>
                  <a:srgbClr val="C00000"/>
                </a:solidFill>
              </a:rPr>
              <a:t>Disk duplexing</a:t>
            </a:r>
          </a:p>
          <a:p>
            <a:pPr lvl="2"/>
            <a:r>
              <a:rPr lang="en-US" dirty="0"/>
              <a:t>A separate controller for each drive</a:t>
            </a:r>
          </a:p>
          <a:p>
            <a:pPr lvl="1"/>
            <a:r>
              <a:rPr lang="en-US" dirty="0">
                <a:solidFill>
                  <a:srgbClr val="C00000"/>
                </a:solidFill>
              </a:rPr>
              <a:t>Disk striping</a:t>
            </a:r>
          </a:p>
          <a:p>
            <a:pPr lvl="2"/>
            <a:r>
              <a:rPr lang="en-US" dirty="0"/>
              <a:t>Spreading the data among multiple drives</a:t>
            </a:r>
          </a:p>
          <a:p>
            <a:pPr lvl="2"/>
            <a:r>
              <a:rPr lang="en-US" dirty="0"/>
              <a:t>No redundancy</a:t>
            </a:r>
          </a:p>
          <a:p>
            <a:pPr lvl="1"/>
            <a:r>
              <a:rPr lang="en-US" dirty="0">
                <a:solidFill>
                  <a:srgbClr val="C00000"/>
                </a:solidFill>
              </a:rPr>
              <a:t>Disk striping with parity</a:t>
            </a:r>
          </a:p>
          <a:p>
            <a:pPr lvl="2"/>
            <a:r>
              <a:rPr lang="en-US" dirty="0"/>
              <a:t>Adds parity data that can be used to rebuild</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extBox 2"/>
          <p:cNvSpPr txBox="1">
            <a:spLocks noChangeArrowheads="1"/>
          </p:cNvSpPr>
          <p:nvPr/>
        </p:nvSpPr>
        <p:spPr bwMode="auto">
          <a:xfrm>
            <a:off x="458788" y="4027488"/>
            <a:ext cx="2743200" cy="646331"/>
          </a:xfrm>
          <a:prstGeom prst="rect">
            <a:avLst/>
          </a:prstGeom>
          <a:noFill/>
          <a:ln w="9525">
            <a:noFill/>
            <a:miter lim="800000"/>
            <a:headEnd/>
            <a:tailEnd/>
          </a:ln>
        </p:spPr>
        <p:txBody>
          <a:bodyPr>
            <a:prstTxWarp prst="textNoShape">
              <a:avLst/>
            </a:prstTxWarp>
            <a:spAutoFit/>
          </a:bodyPr>
          <a:lstStyle/>
          <a:p>
            <a:pPr>
              <a:lnSpc>
                <a:spcPct val="100000"/>
              </a:lnSpc>
            </a:pPr>
            <a:r>
              <a:rPr lang="en-US" dirty="0">
                <a:solidFill>
                  <a:schemeClr val="tx1"/>
                </a:solidFill>
              </a:rPr>
              <a:t>Figure 9.12  Mirrored drives</a:t>
            </a:r>
          </a:p>
        </p:txBody>
      </p:sp>
      <p:sp>
        <p:nvSpPr>
          <p:cNvPr id="60420" name="TextBox 6"/>
          <p:cNvSpPr txBox="1">
            <a:spLocks noChangeArrowheads="1"/>
          </p:cNvSpPr>
          <p:nvPr/>
        </p:nvSpPr>
        <p:spPr bwMode="auto">
          <a:xfrm>
            <a:off x="5791201" y="3763391"/>
            <a:ext cx="3278188" cy="316690"/>
          </a:xfrm>
          <a:prstGeom prst="rect">
            <a:avLst/>
          </a:prstGeom>
          <a:noFill/>
          <a:ln w="9525">
            <a:noFill/>
            <a:miter lim="800000"/>
            <a:headEnd/>
            <a:tailEnd/>
          </a:ln>
        </p:spPr>
        <p:txBody>
          <a:bodyPr wrap="square">
            <a:prstTxWarp prst="textNoShape">
              <a:avLst/>
            </a:prstTxWarp>
            <a:spAutoFit/>
          </a:bodyPr>
          <a:lstStyle/>
          <a:p>
            <a:pPr algn="ctr"/>
            <a:r>
              <a:rPr lang="en-US" dirty="0">
                <a:solidFill>
                  <a:schemeClr val="tx1"/>
                </a:solidFill>
              </a:rPr>
              <a:t>Figure 9.13  Duplexing drives</a:t>
            </a:r>
          </a:p>
        </p:txBody>
      </p:sp>
      <p:pic>
        <p:nvPicPr>
          <p:cNvPr id="60421"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1295400"/>
            <a:ext cx="3205163" cy="2743200"/>
          </a:xfrm>
          <a:prstGeom prst="rect">
            <a:avLst/>
          </a:prstGeom>
          <a:noFill/>
          <a:ln w="9525">
            <a:noFill/>
            <a:miter lim="800000"/>
            <a:headEnd/>
            <a:tailEnd/>
          </a:ln>
        </p:spPr>
      </p:pic>
      <p:pic>
        <p:nvPicPr>
          <p:cNvPr id="60422"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96000" y="1143000"/>
            <a:ext cx="2973388" cy="2544763"/>
          </a:xfrm>
          <a:prstGeom prst="rect">
            <a:avLst/>
          </a:prstGeom>
          <a:noFill/>
          <a:ln w="9525">
            <a:noFill/>
            <a:miter lim="800000"/>
            <a:headEnd/>
            <a:tailEnd/>
          </a:ln>
        </p:spPr>
      </p:pic>
      <p:pic>
        <p:nvPicPr>
          <p:cNvPr id="60423" name="Picture 7"/>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24200" y="4027487"/>
            <a:ext cx="2862262" cy="2449513"/>
          </a:xfrm>
          <a:prstGeom prst="rect">
            <a:avLst/>
          </a:prstGeom>
          <a:noFill/>
          <a:ln w="9525">
            <a:noFill/>
            <a:miter lim="800000"/>
            <a:headEnd/>
            <a:tailEnd/>
          </a:ln>
        </p:spPr>
      </p:pic>
      <p:sp>
        <p:nvSpPr>
          <p:cNvPr id="60424" name="TextBox 9"/>
          <p:cNvSpPr txBox="1">
            <a:spLocks noChangeArrowheads="1"/>
          </p:cNvSpPr>
          <p:nvPr/>
        </p:nvSpPr>
        <p:spPr bwMode="auto">
          <a:xfrm>
            <a:off x="245110" y="6151526"/>
            <a:ext cx="2941638" cy="325474"/>
          </a:xfrm>
          <a:prstGeom prst="rect">
            <a:avLst/>
          </a:prstGeom>
          <a:noFill/>
          <a:ln w="9525">
            <a:noFill/>
            <a:miter lim="800000"/>
            <a:headEnd/>
            <a:tailEnd/>
          </a:ln>
        </p:spPr>
        <p:txBody>
          <a:bodyPr>
            <a:prstTxWarp prst="textNoShape">
              <a:avLst/>
            </a:prstTxWarp>
            <a:spAutoFit/>
          </a:bodyPr>
          <a:lstStyle/>
          <a:p>
            <a:pPr algn="ctr"/>
            <a:r>
              <a:rPr lang="en-US" dirty="0">
                <a:solidFill>
                  <a:schemeClr val="tx1"/>
                </a:solidFill>
              </a:rPr>
              <a:t>Figure 9.14  Disk striping</a:t>
            </a:r>
          </a:p>
        </p:txBody>
      </p:sp>
      <p:sp>
        <p:nvSpPr>
          <p:cNvPr id="10" name="Title 9"/>
          <p:cNvSpPr>
            <a:spLocks noGrp="1"/>
          </p:cNvSpPr>
          <p:nvPr>
            <p:ph type="title"/>
          </p:nvPr>
        </p:nvSpPr>
        <p:spPr/>
        <p:txBody>
          <a:bodyPr/>
          <a:lstStyle/>
          <a:p>
            <a:r>
              <a:rPr lang="en-US" dirty="0"/>
              <a:t>Protecting Data with RAID (</a:t>
            </a:r>
            <a:r>
              <a:rPr lang="en-US" i="1" dirty="0"/>
              <a:t>continued</a:t>
            </a:r>
            <a:r>
              <a:rPr lang="en-US" dirty="0"/>
              <a:t>)</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RAID</a:t>
            </a:r>
          </a:p>
        </p:txBody>
      </p:sp>
      <p:sp>
        <p:nvSpPr>
          <p:cNvPr id="7" name="Content Placeholder 6"/>
          <p:cNvSpPr>
            <a:spLocks noGrp="1"/>
          </p:cNvSpPr>
          <p:nvPr>
            <p:ph idx="1"/>
          </p:nvPr>
        </p:nvSpPr>
        <p:spPr/>
        <p:txBody>
          <a:bodyPr/>
          <a:lstStyle/>
          <a:p>
            <a:r>
              <a:rPr lang="en-US" dirty="0">
                <a:solidFill>
                  <a:srgbClr val="C00000"/>
                </a:solidFill>
              </a:rPr>
              <a:t>Redundant Array of Independent (or Inexpensive) Disks (RAID)</a:t>
            </a:r>
          </a:p>
          <a:p>
            <a:r>
              <a:rPr lang="en-US" dirty="0">
                <a:solidFill>
                  <a:srgbClr val="C00000"/>
                </a:solidFill>
              </a:rPr>
              <a:t>RAID 0</a:t>
            </a:r>
            <a:r>
              <a:rPr lang="en-US" dirty="0"/>
              <a:t>—disk striping</a:t>
            </a:r>
          </a:p>
          <a:p>
            <a:pPr lvl="1"/>
            <a:r>
              <a:rPr lang="en-US" dirty="0"/>
              <a:t>Requires at least two drives</a:t>
            </a:r>
          </a:p>
          <a:p>
            <a:pPr lvl="1"/>
            <a:r>
              <a:rPr lang="en-US" dirty="0"/>
              <a:t>No redundancy</a:t>
            </a:r>
          </a:p>
          <a:p>
            <a:r>
              <a:rPr lang="en-US" dirty="0">
                <a:solidFill>
                  <a:srgbClr val="C00000"/>
                </a:solidFill>
              </a:rPr>
              <a:t>RAID 1</a:t>
            </a:r>
            <a:r>
              <a:rPr lang="en-US" dirty="0"/>
              <a:t>—disk mirroring/duplexing</a:t>
            </a:r>
          </a:p>
          <a:p>
            <a:pPr lvl="1"/>
            <a:r>
              <a:rPr lang="en-US" dirty="0"/>
              <a:t>At least 2 hard drives</a:t>
            </a:r>
          </a:p>
          <a:p>
            <a:pPr lvl="1"/>
            <a:r>
              <a:rPr lang="en-US" dirty="0"/>
              <a:t>Requires double storage space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Overview</a:t>
            </a:r>
          </a:p>
        </p:txBody>
      </p:sp>
      <p:sp>
        <p:nvSpPr>
          <p:cNvPr id="5" name="Content Placeholder 4"/>
          <p:cNvSpPr>
            <a:spLocks noGrp="1"/>
          </p:cNvSpPr>
          <p:nvPr>
            <p:ph idx="1"/>
          </p:nvPr>
        </p:nvSpPr>
        <p:spPr/>
        <p:txBody>
          <a:bodyPr/>
          <a:lstStyle/>
          <a:p>
            <a:r>
              <a:rPr lang="en-GB" dirty="0"/>
              <a:t>In this chapter, you will learn how to:</a:t>
            </a:r>
          </a:p>
          <a:p>
            <a:pPr lvl="1"/>
            <a:r>
              <a:rPr lang="en-GB" dirty="0"/>
              <a:t>Explain how hard drives work</a:t>
            </a:r>
          </a:p>
          <a:p>
            <a:pPr lvl="1"/>
            <a:r>
              <a:rPr lang="en-GB" dirty="0"/>
              <a:t>Identify and explain the PATA and SATA hard drive interfaces</a:t>
            </a:r>
          </a:p>
          <a:p>
            <a:pPr lvl="1"/>
            <a:r>
              <a:rPr lang="en-GB" dirty="0"/>
              <a:t>Describe how to protect data with RAID</a:t>
            </a:r>
          </a:p>
          <a:p>
            <a:pPr lvl="1"/>
            <a:r>
              <a:rPr lang="en-GB" dirty="0"/>
              <a:t>Describe hard drive installation</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RAID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RAID 5</a:t>
            </a:r>
            <a:r>
              <a:rPr lang="en-US" dirty="0"/>
              <a:t>—disk striping with distributed parity</a:t>
            </a:r>
          </a:p>
          <a:p>
            <a:pPr lvl="1"/>
            <a:r>
              <a:rPr lang="en-US" dirty="0"/>
              <a:t>Distributes data and parity information across all drives</a:t>
            </a:r>
          </a:p>
          <a:p>
            <a:pPr lvl="1"/>
            <a:r>
              <a:rPr lang="en-US" dirty="0"/>
              <a:t>Fastest way to provide redundancy</a:t>
            </a:r>
          </a:p>
          <a:p>
            <a:r>
              <a:rPr lang="en-US" dirty="0">
                <a:solidFill>
                  <a:srgbClr val="C00000"/>
                </a:solidFill>
              </a:rPr>
              <a:t>RAID 6</a:t>
            </a:r>
            <a:r>
              <a:rPr lang="en-US" dirty="0"/>
              <a:t>—disk striping with extra parity</a:t>
            </a:r>
          </a:p>
          <a:p>
            <a:pPr lvl="1"/>
            <a:r>
              <a:rPr lang="en-US" dirty="0"/>
              <a:t>RAID 5 with extra parity information</a:t>
            </a:r>
          </a:p>
          <a:p>
            <a:pPr lvl="1"/>
            <a:r>
              <a:rPr lang="en-US" dirty="0"/>
              <a:t>Larger arrays of disks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RAID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RAID 10</a:t>
            </a:r>
            <a:r>
              <a:rPr lang="en-US" dirty="0"/>
              <a:t>—nested, striped mirrors</a:t>
            </a:r>
          </a:p>
          <a:p>
            <a:pPr lvl="1"/>
            <a:r>
              <a:rPr lang="en-US" dirty="0"/>
              <a:t>“Stripe of mirrors”</a:t>
            </a:r>
          </a:p>
          <a:p>
            <a:pPr lvl="1"/>
            <a:r>
              <a:rPr lang="en-US" dirty="0"/>
              <a:t>1 pair of mirrored disks, and another pair mirrors the first pair</a:t>
            </a:r>
          </a:p>
          <a:p>
            <a:r>
              <a:rPr lang="en-US" dirty="0">
                <a:solidFill>
                  <a:srgbClr val="C00000"/>
                </a:solidFill>
              </a:rPr>
              <a:t>RAID 0+1</a:t>
            </a:r>
            <a:r>
              <a:rPr lang="en-US" dirty="0"/>
              <a:t>—nested, mirrored stripes</a:t>
            </a:r>
          </a:p>
          <a:p>
            <a:pPr lvl="1"/>
            <a:r>
              <a:rPr lang="en-US" dirty="0"/>
              <a:t>Start with two RAID 0 striped arrays, then mirror the two arrays to each other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Implementing RAID</a:t>
            </a:r>
          </a:p>
        </p:txBody>
      </p:sp>
      <p:sp>
        <p:nvSpPr>
          <p:cNvPr id="5" name="Content Placeholder 4"/>
          <p:cNvSpPr>
            <a:spLocks noGrp="1"/>
          </p:cNvSpPr>
          <p:nvPr>
            <p:ph idx="1"/>
          </p:nvPr>
        </p:nvSpPr>
        <p:spPr/>
        <p:txBody>
          <a:bodyPr/>
          <a:lstStyle/>
          <a:p>
            <a:r>
              <a:rPr lang="en-US" dirty="0"/>
              <a:t>Thousands of methods can be used to set up RAID.</a:t>
            </a:r>
          </a:p>
          <a:p>
            <a:r>
              <a:rPr lang="en-US" dirty="0"/>
              <a:t>Specialized RAID controller cards support arrays of up to 15 drives.</a:t>
            </a:r>
            <a:endParaRPr lang="en-GB"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Software Versus Hardware</a:t>
            </a:r>
          </a:p>
        </p:txBody>
      </p:sp>
      <p:sp>
        <p:nvSpPr>
          <p:cNvPr id="7" name="Content Placeholder 6"/>
          <p:cNvSpPr>
            <a:spLocks noGrp="1"/>
          </p:cNvSpPr>
          <p:nvPr>
            <p:ph idx="1"/>
          </p:nvPr>
        </p:nvSpPr>
        <p:spPr/>
        <p:txBody>
          <a:bodyPr/>
          <a:lstStyle/>
          <a:p>
            <a:r>
              <a:rPr lang="en-GB" dirty="0"/>
              <a:t>Software RAID</a:t>
            </a:r>
          </a:p>
          <a:p>
            <a:pPr lvl="1"/>
            <a:r>
              <a:rPr lang="en-GB" dirty="0"/>
              <a:t>Operating system is in charge of all RAID functions.</a:t>
            </a:r>
          </a:p>
          <a:p>
            <a:pPr lvl="1"/>
            <a:r>
              <a:rPr lang="en-GB" dirty="0"/>
              <a:t>Built-in software RAID comes with Windows.</a:t>
            </a:r>
          </a:p>
          <a:p>
            <a:r>
              <a:rPr lang="en-GB" dirty="0"/>
              <a:t>Hardware RAID</a:t>
            </a:r>
          </a:p>
          <a:p>
            <a:pPr lvl="1"/>
            <a:r>
              <a:rPr lang="en-GB" dirty="0"/>
              <a:t>Requires an intelligent controller that handles all of the work of implementing RAID</a:t>
            </a:r>
          </a:p>
          <a:p>
            <a:pPr lvl="1"/>
            <a:r>
              <a:rPr lang="en-GB" dirty="0"/>
              <a:t>Invisible to the operating system</a:t>
            </a:r>
          </a:p>
          <a:p>
            <a:pPr lvl="1"/>
            <a:r>
              <a:rPr lang="en-GB" dirty="0"/>
              <a:t>Provides needed speed along with redundancy</a:t>
            </a:r>
          </a:p>
          <a:p>
            <a:pPr lvl="1"/>
            <a:r>
              <a:rPr lang="en-GB" dirty="0"/>
              <a:t>Provides </a:t>
            </a:r>
            <a:r>
              <a:rPr lang="en-GB" dirty="0">
                <a:solidFill>
                  <a:srgbClr val="C00000"/>
                </a:solidFill>
              </a:rPr>
              <a:t>hot-swapping</a:t>
            </a:r>
          </a:p>
          <a:p>
            <a:pPr lvl="2"/>
            <a:r>
              <a:rPr lang="en-GB" dirty="0"/>
              <a:t>Replace a bad drive without disturbing the OS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TextBox 6"/>
          <p:cNvSpPr txBox="1">
            <a:spLocks noChangeArrowheads="1"/>
          </p:cNvSpPr>
          <p:nvPr/>
        </p:nvSpPr>
        <p:spPr bwMode="auto">
          <a:xfrm>
            <a:off x="1981200" y="5410200"/>
            <a:ext cx="5120640"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9.15  Disk Management tool of Computer Management in Windows Server</a:t>
            </a:r>
          </a:p>
        </p:txBody>
      </p:sp>
      <p:sp>
        <p:nvSpPr>
          <p:cNvPr id="7" name="Title 6"/>
          <p:cNvSpPr>
            <a:spLocks noGrp="1"/>
          </p:cNvSpPr>
          <p:nvPr>
            <p:ph type="title"/>
          </p:nvPr>
        </p:nvSpPr>
        <p:spPr/>
        <p:txBody>
          <a:bodyPr/>
          <a:lstStyle/>
          <a:p>
            <a:r>
              <a:rPr lang="en-US" dirty="0"/>
              <a:t>Software RAID Management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2762" y="1577591"/>
            <a:ext cx="4878475" cy="3702818"/>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Installing Drives</a:t>
            </a:r>
          </a:p>
        </p:txBody>
      </p:sp>
      <p:sp>
        <p:nvSpPr>
          <p:cNvPr id="5" name="Content Placeholder 4"/>
          <p:cNvSpPr>
            <a:spLocks noGrp="1"/>
          </p:cNvSpPr>
          <p:nvPr>
            <p:ph idx="1"/>
          </p:nvPr>
        </p:nvSpPr>
        <p:spPr/>
        <p:txBody>
          <a:bodyPr/>
          <a:lstStyle/>
          <a:p>
            <a:r>
              <a:rPr lang="en-GB" dirty="0"/>
              <a:t>Choosing your drive </a:t>
            </a:r>
          </a:p>
          <a:p>
            <a:pPr lvl="1"/>
            <a:r>
              <a:rPr lang="en-GB" dirty="0"/>
              <a:t>Decide where you are going to put the drive.</a:t>
            </a:r>
          </a:p>
          <a:p>
            <a:pPr lvl="1"/>
            <a:r>
              <a:rPr lang="en-GB" dirty="0"/>
              <a:t>Make sure you have room for the drive in the case.</a:t>
            </a:r>
          </a:p>
          <a:p>
            <a:r>
              <a:rPr lang="en-GB" dirty="0"/>
              <a:t>Jumpers and cabling on PATA drives</a:t>
            </a:r>
          </a:p>
          <a:p>
            <a:pPr lvl="1"/>
            <a:r>
              <a:rPr lang="en-GB" dirty="0"/>
              <a:t>Master</a:t>
            </a:r>
          </a:p>
          <a:p>
            <a:pPr lvl="1"/>
            <a:r>
              <a:rPr lang="en-GB" dirty="0"/>
              <a:t>Slave</a:t>
            </a:r>
          </a:p>
          <a:p>
            <a:pPr lvl="1"/>
            <a:r>
              <a:rPr lang="en-GB" dirty="0"/>
              <a:t>Cable select</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TextBox 6"/>
          <p:cNvSpPr txBox="1">
            <a:spLocks noChangeArrowheads="1"/>
          </p:cNvSpPr>
          <p:nvPr/>
        </p:nvSpPr>
        <p:spPr bwMode="auto">
          <a:xfrm>
            <a:off x="1447800" y="4876800"/>
            <a:ext cx="5562600" cy="325474"/>
          </a:xfrm>
          <a:prstGeom prst="rect">
            <a:avLst/>
          </a:prstGeom>
          <a:noFill/>
          <a:ln w="9525">
            <a:noFill/>
            <a:miter lim="800000"/>
            <a:headEnd/>
            <a:tailEnd/>
          </a:ln>
        </p:spPr>
        <p:txBody>
          <a:bodyPr>
            <a:prstTxWarp prst="textNoShape">
              <a:avLst/>
            </a:prstTxWarp>
            <a:spAutoFit/>
          </a:bodyPr>
          <a:lstStyle/>
          <a:p>
            <a:pPr algn="ctr"/>
            <a:r>
              <a:rPr lang="en-US" dirty="0">
                <a:solidFill>
                  <a:schemeClr val="tx1"/>
                </a:solidFill>
              </a:rPr>
              <a:t>Figure 9.19  Master/slave jumpers on a hard drive</a:t>
            </a:r>
          </a:p>
        </p:txBody>
      </p:sp>
      <p:pic>
        <p:nvPicPr>
          <p:cNvPr id="74758"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62200" y="1905000"/>
            <a:ext cx="3657600" cy="27432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a:t>Jumpers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Box 2"/>
          <p:cNvSpPr txBox="1">
            <a:spLocks noChangeArrowheads="1"/>
          </p:cNvSpPr>
          <p:nvPr/>
        </p:nvSpPr>
        <p:spPr bwMode="auto">
          <a:xfrm>
            <a:off x="1824038" y="5334000"/>
            <a:ext cx="5703887" cy="325474"/>
          </a:xfrm>
          <a:prstGeom prst="rect">
            <a:avLst/>
          </a:prstGeom>
          <a:noFill/>
          <a:ln w="9525">
            <a:noFill/>
            <a:miter lim="800000"/>
            <a:headEnd/>
            <a:tailEnd/>
          </a:ln>
        </p:spPr>
        <p:txBody>
          <a:bodyPr>
            <a:prstTxWarp prst="textNoShape">
              <a:avLst/>
            </a:prstTxWarp>
            <a:spAutoFit/>
          </a:bodyPr>
          <a:lstStyle/>
          <a:p>
            <a:pPr algn="ctr"/>
            <a:r>
              <a:rPr lang="en-US" dirty="0">
                <a:solidFill>
                  <a:schemeClr val="tx1"/>
                </a:solidFill>
              </a:rPr>
              <a:t>Figure 9.20  Drive label showing master/slave settings</a:t>
            </a:r>
          </a:p>
        </p:txBody>
      </p:sp>
      <p:pic>
        <p:nvPicPr>
          <p:cNvPr id="75780"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47875" y="1676400"/>
            <a:ext cx="5257800" cy="3463925"/>
          </a:xfrm>
          <a:prstGeom prst="rect">
            <a:avLst/>
          </a:prstGeom>
          <a:noFill/>
          <a:ln w="9525">
            <a:noFill/>
            <a:miter lim="800000"/>
            <a:headEnd/>
            <a:tailEnd/>
          </a:ln>
        </p:spPr>
      </p:pic>
      <p:sp>
        <p:nvSpPr>
          <p:cNvPr id="5" name="Title 4"/>
          <p:cNvSpPr>
            <a:spLocks noGrp="1"/>
          </p:cNvSpPr>
          <p:nvPr>
            <p:ph type="title"/>
          </p:nvPr>
        </p:nvSpPr>
        <p:spPr/>
        <p:txBody>
          <a:bodyPr/>
          <a:lstStyle/>
          <a:p>
            <a:r>
              <a:rPr lang="en-US" dirty="0"/>
              <a:t>Master/Slave Settings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dirty="0"/>
              <a:t>Cabling SATA Drives</a:t>
            </a:r>
          </a:p>
        </p:txBody>
      </p:sp>
      <p:sp>
        <p:nvSpPr>
          <p:cNvPr id="76803" name="Content Placeholder 2"/>
          <p:cNvSpPr>
            <a:spLocks noGrp="1"/>
          </p:cNvSpPr>
          <p:nvPr>
            <p:ph idx="1"/>
          </p:nvPr>
        </p:nvSpPr>
        <p:spPr/>
        <p:txBody>
          <a:bodyPr/>
          <a:lstStyle/>
          <a:p>
            <a:r>
              <a:rPr lang="en-US" dirty="0"/>
              <a:t>Connect the power and plug in the controller cable. </a:t>
            </a:r>
          </a:p>
          <a:p>
            <a:pPr lvl="1"/>
            <a:r>
              <a:rPr lang="en-US" dirty="0"/>
              <a:t>No jumpers</a:t>
            </a:r>
          </a:p>
        </p:txBody>
      </p:sp>
      <p:sp>
        <p:nvSpPr>
          <p:cNvPr id="7" name="TextBox 6"/>
          <p:cNvSpPr txBox="1"/>
          <p:nvPr/>
        </p:nvSpPr>
        <p:spPr>
          <a:xfrm>
            <a:off x="2219245" y="5618126"/>
            <a:ext cx="4705510" cy="325474"/>
          </a:xfrm>
          <a:prstGeom prst="rect">
            <a:avLst/>
          </a:prstGeom>
          <a:noFill/>
        </p:spPr>
        <p:txBody>
          <a:bodyPr wrap="none" rtlCol="0">
            <a:spAutoFit/>
          </a:bodyPr>
          <a:lstStyle/>
          <a:p>
            <a:pPr algn="ctr"/>
            <a:r>
              <a:rPr lang="en-US" dirty="0">
                <a:solidFill>
                  <a:schemeClr val="tx1"/>
                </a:solidFill>
              </a:rPr>
              <a:t>Figure 9.21  Properly connected SATA cable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9774" y="3040300"/>
            <a:ext cx="3144453" cy="23699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Connecting Solid-State Drives</a:t>
            </a:r>
          </a:p>
        </p:txBody>
      </p:sp>
      <p:sp>
        <p:nvSpPr>
          <p:cNvPr id="78851" name="Content Placeholder 2"/>
          <p:cNvSpPr>
            <a:spLocks noGrp="1"/>
          </p:cNvSpPr>
          <p:nvPr>
            <p:ph idx="1"/>
          </p:nvPr>
        </p:nvSpPr>
        <p:spPr/>
        <p:txBody>
          <a:bodyPr/>
          <a:lstStyle/>
          <a:p>
            <a:r>
              <a:rPr lang="en-US" dirty="0"/>
              <a:t>Connect the same way as  any PATA or SATA drive.</a:t>
            </a:r>
          </a:p>
          <a:p>
            <a:r>
              <a:rPr lang="en-US" dirty="0"/>
              <a:t>Before replacing an HDD with an SSD, these are considerations:</a:t>
            </a:r>
          </a:p>
          <a:p>
            <a:pPr lvl="1"/>
            <a:r>
              <a:rPr lang="en-US" dirty="0"/>
              <a:t>Do you have appropriate drivers and firmware?</a:t>
            </a:r>
          </a:p>
          <a:p>
            <a:pPr lvl="1"/>
            <a:r>
              <a:rPr lang="en-US" dirty="0"/>
              <a:t>Is everything important backed up?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Hard Drives Work</a:t>
            </a:r>
          </a:p>
        </p:txBody>
      </p:sp>
      <p:sp>
        <p:nvSpPr>
          <p:cNvPr id="5" name="Content Placeholder 4"/>
          <p:cNvSpPr>
            <a:spLocks noGrp="1"/>
          </p:cNvSpPr>
          <p:nvPr>
            <p:ph idx="1"/>
          </p:nvPr>
        </p:nvSpPr>
        <p:spPr/>
        <p:txBody>
          <a:bodyPr/>
          <a:lstStyle/>
          <a:p>
            <a:r>
              <a:rPr lang="en-GB" dirty="0"/>
              <a:t>A traditional </a:t>
            </a:r>
            <a:r>
              <a:rPr lang="en-GB" dirty="0">
                <a:solidFill>
                  <a:srgbClr val="C00000"/>
                </a:solidFill>
              </a:rPr>
              <a:t>hard disk drive (HDD)</a:t>
            </a:r>
            <a:r>
              <a:rPr lang="en-GB" dirty="0">
                <a:solidFill>
                  <a:srgbClr val="800000"/>
                </a:solidFill>
              </a:rPr>
              <a:t> </a:t>
            </a:r>
            <a:r>
              <a:rPr lang="en-GB" dirty="0"/>
              <a:t>is composed of individual disks or platters.</a:t>
            </a:r>
          </a:p>
          <a:p>
            <a:r>
              <a:rPr lang="en-GB" dirty="0"/>
              <a:t>The platters are comprised of aluminum and coated with a magnetic medium.</a:t>
            </a:r>
          </a:p>
          <a:p>
            <a:r>
              <a:rPr lang="en-GB" dirty="0"/>
              <a:t>Two tiny read/write heads service each     platter.</a:t>
            </a:r>
          </a:p>
          <a:p>
            <a:r>
              <a:rPr lang="en-GB" dirty="0"/>
              <a:t>HDDs are referred to as </a:t>
            </a:r>
            <a:r>
              <a:rPr lang="en-GB" dirty="0">
                <a:solidFill>
                  <a:srgbClr val="C00000"/>
                </a:solidFill>
              </a:rPr>
              <a:t>magnetic hard drives </a:t>
            </a:r>
            <a:r>
              <a:rPr lang="en-GB" dirty="0">
                <a:solidFill>
                  <a:schemeClr val="tx1"/>
                </a:solidFill>
              </a:rPr>
              <a:t>or platter-based hard drives</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BIOS Support: Configuring CMOS and Installing Drivers</a:t>
            </a:r>
          </a:p>
        </p:txBody>
      </p:sp>
      <p:sp>
        <p:nvSpPr>
          <p:cNvPr id="3" name="Content Placeholder 2"/>
          <p:cNvSpPr>
            <a:spLocks noGrp="1"/>
          </p:cNvSpPr>
          <p:nvPr>
            <p:ph idx="1"/>
          </p:nvPr>
        </p:nvSpPr>
        <p:spPr/>
        <p:txBody>
          <a:bodyPr/>
          <a:lstStyle/>
          <a:p>
            <a:r>
              <a:rPr lang="en-US" dirty="0"/>
              <a:t>Configuring controllers</a:t>
            </a:r>
          </a:p>
          <a:p>
            <a:pPr lvl="1"/>
            <a:r>
              <a:rPr lang="en-US" dirty="0"/>
              <a:t>Make sure controllers are enabled.</a:t>
            </a:r>
          </a:p>
          <a:p>
            <a:r>
              <a:rPr lang="en-US" dirty="0">
                <a:solidFill>
                  <a:srgbClr val="C00000"/>
                </a:solidFill>
              </a:rPr>
              <a:t>Autodetection</a:t>
            </a:r>
          </a:p>
          <a:p>
            <a:pPr lvl="1"/>
            <a:r>
              <a:rPr lang="en-US" dirty="0"/>
              <a:t>If controllers are enabled and the drive is properly connected, the drive should appear in CMOS.</a:t>
            </a:r>
          </a:p>
          <a:p>
            <a:pPr lvl="1"/>
            <a:r>
              <a:rPr lang="en-US" dirty="0"/>
              <a:t>SATA uses </a:t>
            </a:r>
            <a:r>
              <a:rPr lang="en-US" dirty="0">
                <a:solidFill>
                  <a:srgbClr val="C00000"/>
                </a:solidFill>
              </a:rPr>
              <a:t>channels</a:t>
            </a:r>
            <a:r>
              <a:rPr lang="en-US" dirty="0"/>
              <a:t> for each controller with channel 1 as the first boot device.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4"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1295400"/>
            <a:ext cx="4130675" cy="2581275"/>
          </a:xfrm>
          <a:prstGeom prst="rect">
            <a:avLst/>
          </a:prstGeom>
          <a:noFill/>
          <a:ln w="9525">
            <a:noFill/>
            <a:miter lim="800000"/>
            <a:headEnd/>
            <a:tailEnd/>
          </a:ln>
        </p:spPr>
      </p:pic>
      <p:pic>
        <p:nvPicPr>
          <p:cNvPr id="81925" name="Picture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51387" y="3051211"/>
            <a:ext cx="4200525" cy="2625725"/>
          </a:xfrm>
          <a:prstGeom prst="rect">
            <a:avLst/>
          </a:prstGeom>
          <a:noFill/>
          <a:ln w="9525">
            <a:noFill/>
            <a:miter lim="800000"/>
            <a:headEnd/>
            <a:tailEnd/>
          </a:ln>
        </p:spPr>
      </p:pic>
      <p:sp>
        <p:nvSpPr>
          <p:cNvPr id="81926" name="TextBox 9"/>
          <p:cNvSpPr txBox="1">
            <a:spLocks noChangeArrowheads="1"/>
          </p:cNvSpPr>
          <p:nvPr/>
        </p:nvSpPr>
        <p:spPr bwMode="auto">
          <a:xfrm>
            <a:off x="244475" y="3983736"/>
            <a:ext cx="4098926"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9.23  Typical controller settings in CMOS</a:t>
            </a:r>
          </a:p>
        </p:txBody>
      </p:sp>
      <p:sp>
        <p:nvSpPr>
          <p:cNvPr id="81927" name="TextBox 10"/>
          <p:cNvSpPr txBox="1">
            <a:spLocks noChangeArrowheads="1"/>
          </p:cNvSpPr>
          <p:nvPr/>
        </p:nvSpPr>
        <p:spPr bwMode="auto">
          <a:xfrm>
            <a:off x="4751388" y="5773774"/>
            <a:ext cx="4200524"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9.24  Old standard CMOS settings</a:t>
            </a:r>
          </a:p>
        </p:txBody>
      </p:sp>
      <p:sp>
        <p:nvSpPr>
          <p:cNvPr id="11" name="Title 10"/>
          <p:cNvSpPr>
            <a:spLocks noGrp="1"/>
          </p:cNvSpPr>
          <p:nvPr>
            <p:ph type="title"/>
          </p:nvPr>
        </p:nvSpPr>
        <p:spPr/>
        <p:txBody>
          <a:bodyPr/>
          <a:lstStyle/>
          <a:p>
            <a:r>
              <a:rPr lang="en-US" dirty="0"/>
              <a:t>BIOS Support: Configuring CMOS and Installing Drivers (</a:t>
            </a:r>
            <a:r>
              <a:rPr lang="en-US" i="1" dirty="0"/>
              <a:t>continued</a:t>
            </a:r>
            <a:r>
              <a:rPr lang="en-US" dirty="0"/>
              <a:t>)</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TextBox 2"/>
          <p:cNvSpPr txBox="1">
            <a:spLocks noChangeArrowheads="1"/>
          </p:cNvSpPr>
          <p:nvPr/>
        </p:nvSpPr>
        <p:spPr bwMode="auto">
          <a:xfrm>
            <a:off x="2133601" y="5410200"/>
            <a:ext cx="4876800" cy="325474"/>
          </a:xfrm>
          <a:prstGeom prst="rect">
            <a:avLst/>
          </a:prstGeom>
          <a:noFill/>
          <a:ln w="9525">
            <a:noFill/>
            <a:miter lim="800000"/>
            <a:headEnd/>
            <a:tailEnd/>
          </a:ln>
        </p:spPr>
        <p:txBody>
          <a:bodyPr wrap="square">
            <a:prstTxWarp prst="textNoShape">
              <a:avLst/>
            </a:prstTxWarp>
            <a:spAutoFit/>
          </a:bodyPr>
          <a:lstStyle/>
          <a:p>
            <a:pPr algn="ctr"/>
            <a:r>
              <a:rPr lang="en-US" dirty="0">
                <a:solidFill>
                  <a:schemeClr val="tx1"/>
                </a:solidFill>
              </a:rPr>
              <a:t>Figure 9.25  Current standard CMOS features</a:t>
            </a:r>
          </a:p>
        </p:txBody>
      </p:sp>
      <p:sp>
        <p:nvSpPr>
          <p:cNvPr id="5" name="Title 4"/>
          <p:cNvSpPr>
            <a:spLocks noGrp="1"/>
          </p:cNvSpPr>
          <p:nvPr>
            <p:ph type="title"/>
          </p:nvPr>
        </p:nvSpPr>
        <p:spPr/>
        <p:txBody>
          <a:bodyPr/>
          <a:lstStyle/>
          <a:p>
            <a:r>
              <a:rPr lang="en-US" dirty="0"/>
              <a:t>BIOS Support: Configuring CMOS and Installing Drivers (</a:t>
            </a:r>
            <a:r>
              <a:rPr lang="en-US" i="1" dirty="0"/>
              <a:t>continued</a:t>
            </a:r>
            <a:r>
              <a:rPr lang="en-US" dirty="0"/>
              <a: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3600" y="1655726"/>
            <a:ext cx="4876800" cy="365760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BIOS Support: Configuring CMOS and Installing Drivers (</a:t>
            </a:r>
            <a:r>
              <a:rPr lang="en-US" i="1" dirty="0"/>
              <a:t>continued</a:t>
            </a:r>
            <a:r>
              <a:rPr lang="en-US" dirty="0"/>
              <a:t>)</a:t>
            </a:r>
          </a:p>
        </p:txBody>
      </p:sp>
      <p:sp>
        <p:nvSpPr>
          <p:cNvPr id="7" name="Content Placeholder 6"/>
          <p:cNvSpPr>
            <a:spLocks noGrp="1"/>
          </p:cNvSpPr>
          <p:nvPr>
            <p:ph idx="1"/>
          </p:nvPr>
        </p:nvSpPr>
        <p:spPr/>
        <p:txBody>
          <a:bodyPr/>
          <a:lstStyle/>
          <a:p>
            <a:r>
              <a:rPr lang="en-GB" dirty="0"/>
              <a:t>Boot order</a:t>
            </a:r>
          </a:p>
          <a:p>
            <a:pPr lvl="1"/>
            <a:r>
              <a:rPr lang="en-GB" dirty="0"/>
              <a:t>Identifies drive or device from which the system will try to load an operating system</a:t>
            </a:r>
          </a:p>
          <a:p>
            <a:pPr lvl="2"/>
            <a:r>
              <a:rPr lang="en-GB" dirty="0"/>
              <a:t>Multiple devices configured</a:t>
            </a:r>
          </a:p>
          <a:p>
            <a:r>
              <a:rPr lang="en-GB" dirty="0"/>
              <a:t>Enabling AHCI</a:t>
            </a:r>
          </a:p>
          <a:p>
            <a:pPr lvl="1"/>
            <a:r>
              <a:rPr lang="en-GB" dirty="0"/>
              <a:t>Applies to motherboards that support AHCI</a:t>
            </a:r>
          </a:p>
          <a:p>
            <a:pPr lvl="1"/>
            <a:r>
              <a:rPr lang="en-GB" dirty="0"/>
              <a:t>Implement in CMOS</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Troubleshooting Hard Drive Installation</a:t>
            </a:r>
          </a:p>
        </p:txBody>
      </p:sp>
      <p:sp>
        <p:nvSpPr>
          <p:cNvPr id="5" name="Content Placeholder 4"/>
          <p:cNvSpPr>
            <a:spLocks noGrp="1"/>
          </p:cNvSpPr>
          <p:nvPr>
            <p:ph idx="1"/>
          </p:nvPr>
        </p:nvSpPr>
        <p:spPr/>
        <p:txBody>
          <a:bodyPr/>
          <a:lstStyle/>
          <a:p>
            <a:r>
              <a:rPr lang="en-GB" dirty="0"/>
              <a:t>Drive recognition by a PC requires:</a:t>
            </a:r>
          </a:p>
          <a:p>
            <a:pPr lvl="1"/>
            <a:r>
              <a:rPr lang="en-GB" dirty="0"/>
              <a:t>Power</a:t>
            </a:r>
          </a:p>
          <a:p>
            <a:pPr lvl="1"/>
            <a:r>
              <a:rPr lang="en-GB" dirty="0"/>
              <a:t>Proper connection</a:t>
            </a:r>
          </a:p>
          <a:p>
            <a:pPr lvl="1"/>
            <a:r>
              <a:rPr lang="en-GB" dirty="0"/>
              <a:t>CMOS setup recognition</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Troubleshooting Hard Drive Installation (</a:t>
            </a:r>
            <a:r>
              <a:rPr lang="en-US" i="1" dirty="0"/>
              <a:t>continued</a:t>
            </a:r>
            <a:r>
              <a:rPr lang="en-US" dirty="0"/>
              <a:t>)</a:t>
            </a:r>
          </a:p>
        </p:txBody>
      </p:sp>
      <p:sp>
        <p:nvSpPr>
          <p:cNvPr id="5" name="Content Placeholder 4"/>
          <p:cNvSpPr>
            <a:spLocks noGrp="1"/>
          </p:cNvSpPr>
          <p:nvPr>
            <p:ph idx="1"/>
          </p:nvPr>
        </p:nvSpPr>
        <p:spPr/>
        <p:txBody>
          <a:bodyPr/>
          <a:lstStyle/>
          <a:p>
            <a:r>
              <a:rPr lang="en-GB" dirty="0"/>
              <a:t>If device is not recognized, work though steps to figure out what went wrong.</a:t>
            </a:r>
          </a:p>
          <a:p>
            <a:pPr lvl="1"/>
            <a:r>
              <a:rPr lang="en-US" dirty="0"/>
              <a:t>Make sure the BIOS recognizes your hard drive.</a:t>
            </a:r>
          </a:p>
          <a:p>
            <a:pPr lvl="2"/>
            <a:r>
              <a:rPr lang="en-US" dirty="0"/>
              <a:t>Use the CMOS setup program to check.</a:t>
            </a:r>
          </a:p>
          <a:p>
            <a:pPr lvl="1"/>
            <a:r>
              <a:rPr lang="en-US" dirty="0"/>
              <a:t>Check physical connections.</a:t>
            </a:r>
          </a:p>
          <a:p>
            <a:pPr lvl="1"/>
            <a:r>
              <a:rPr lang="en-US" dirty="0"/>
              <a:t>Run through issues in CMOS.</a:t>
            </a:r>
          </a:p>
          <a:p>
            <a:pPr lvl="2"/>
            <a:r>
              <a:rPr lang="en-US" dirty="0"/>
              <a:t>Is the controller enabled?</a:t>
            </a:r>
          </a:p>
          <a:p>
            <a:pPr lvl="2"/>
            <a:r>
              <a:rPr lang="en-US" dirty="0"/>
              <a:t>Can your motherboard support the type of drive you are using?</a:t>
            </a:r>
          </a:p>
        </p:txBody>
      </p:sp>
    </p:spTree>
    <p:extLst>
      <p:ext uri="{BB962C8B-B14F-4D97-AF65-F5344CB8AC3E}">
        <p14:creationId xmlns:p14="http://schemas.microsoft.com/office/powerpoint/2010/main" val="374932756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Troubleshooting Hard Drive Installation (</a:t>
            </a:r>
            <a:r>
              <a:rPr lang="en-US" i="1" dirty="0"/>
              <a:t>continued</a:t>
            </a:r>
            <a:r>
              <a:rPr lang="en-US" dirty="0"/>
              <a:t>)</a:t>
            </a:r>
          </a:p>
        </p:txBody>
      </p:sp>
      <p:sp>
        <p:nvSpPr>
          <p:cNvPr id="5" name="Content Placeholder 4"/>
          <p:cNvSpPr>
            <a:spLocks noGrp="1"/>
          </p:cNvSpPr>
          <p:nvPr>
            <p:ph idx="1"/>
          </p:nvPr>
        </p:nvSpPr>
        <p:spPr/>
        <p:txBody>
          <a:bodyPr/>
          <a:lstStyle/>
          <a:p>
            <a:r>
              <a:rPr lang="en-GB" dirty="0"/>
              <a:t>If device is not supported by the motherboard:</a:t>
            </a:r>
          </a:p>
          <a:p>
            <a:pPr lvl="1"/>
            <a:r>
              <a:rPr lang="en-GB" dirty="0"/>
              <a:t>Flash the BIOS with an upgraded BIOS.</a:t>
            </a:r>
          </a:p>
          <a:p>
            <a:pPr lvl="1"/>
            <a:r>
              <a:rPr lang="en-US" dirty="0"/>
              <a:t>Get a hard drive controller that goes into an expansion slot.</a:t>
            </a:r>
            <a:endParaRPr lang="en-GB" dirty="0"/>
          </a:p>
        </p:txBody>
      </p:sp>
    </p:spTree>
    <p:extLst>
      <p:ext uri="{BB962C8B-B14F-4D97-AF65-F5344CB8AC3E}">
        <p14:creationId xmlns:p14="http://schemas.microsoft.com/office/powerpoint/2010/main" val="46276886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43200" y="1295400"/>
            <a:ext cx="3657600" cy="4267200"/>
          </a:xfrm>
          <a:prstGeom prst="rect">
            <a:avLst/>
          </a:prstGeom>
          <a:noFill/>
          <a:ln w="9525">
            <a:noFill/>
            <a:miter lim="800000"/>
            <a:headEnd/>
            <a:tailEnd/>
          </a:ln>
        </p:spPr>
      </p:pic>
      <p:sp>
        <p:nvSpPr>
          <p:cNvPr id="6148" name="TextBox 2"/>
          <p:cNvSpPr txBox="1">
            <a:spLocks noChangeArrowheads="1"/>
          </p:cNvSpPr>
          <p:nvPr/>
        </p:nvSpPr>
        <p:spPr bwMode="auto">
          <a:xfrm>
            <a:off x="2255311" y="5632450"/>
            <a:ext cx="4633378" cy="316690"/>
          </a:xfrm>
          <a:prstGeom prst="rect">
            <a:avLst/>
          </a:prstGeom>
          <a:noFill/>
          <a:ln w="9525">
            <a:noFill/>
            <a:miter lim="800000"/>
            <a:headEnd/>
            <a:tailEnd/>
          </a:ln>
        </p:spPr>
        <p:txBody>
          <a:bodyPr wrap="square">
            <a:prstTxWarp prst="textNoShape">
              <a:avLst/>
            </a:prstTxWarp>
            <a:spAutoFit/>
          </a:bodyPr>
          <a:lstStyle/>
          <a:p>
            <a:pPr algn="ctr"/>
            <a:r>
              <a:rPr lang="en-US" dirty="0">
                <a:solidFill>
                  <a:schemeClr val="tx1"/>
                </a:solidFill>
              </a:rPr>
              <a:t>Figure 9.1  Inside the magnetic hard drive</a:t>
            </a:r>
          </a:p>
        </p:txBody>
      </p:sp>
      <p:sp>
        <p:nvSpPr>
          <p:cNvPr id="7" name="Title 6"/>
          <p:cNvSpPr>
            <a:spLocks noGrp="1"/>
          </p:cNvSpPr>
          <p:nvPr>
            <p:ph type="title"/>
          </p:nvPr>
        </p:nvSpPr>
        <p:spPr/>
        <p:txBody>
          <a:bodyPr/>
          <a:lstStyle/>
          <a:p>
            <a:r>
              <a:rPr lang="en-US" dirty="0"/>
              <a:t>Inside the Hard Drive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Spindle (or Rotational) Speed</a:t>
            </a:r>
          </a:p>
        </p:txBody>
      </p:sp>
      <p:sp>
        <p:nvSpPr>
          <p:cNvPr id="9" name="Content Placeholder 8"/>
          <p:cNvSpPr>
            <a:spLocks noGrp="1"/>
          </p:cNvSpPr>
          <p:nvPr>
            <p:ph idx="1"/>
          </p:nvPr>
        </p:nvSpPr>
        <p:spPr/>
        <p:txBody>
          <a:bodyPr/>
          <a:lstStyle/>
          <a:p>
            <a:r>
              <a:rPr lang="en-GB" dirty="0"/>
              <a:t>Hard drives run at a set </a:t>
            </a:r>
            <a:r>
              <a:rPr lang="en-GB" dirty="0">
                <a:solidFill>
                  <a:srgbClr val="C00000"/>
                </a:solidFill>
              </a:rPr>
              <a:t>spindle speed</a:t>
            </a:r>
            <a:r>
              <a:rPr lang="en-GB" dirty="0"/>
              <a:t>, measured in revolutions per minute (RPM)</a:t>
            </a:r>
          </a:p>
          <a:p>
            <a:r>
              <a:rPr lang="en-GB" dirty="0"/>
              <a:t>Older drives ran at 3600 revolutions per minute (RPM).</a:t>
            </a:r>
          </a:p>
          <a:p>
            <a:r>
              <a:rPr lang="en-GB" dirty="0"/>
              <a:t>Common speeds are </a:t>
            </a:r>
            <a:r>
              <a:rPr lang="en-US" dirty="0"/>
              <a:t>5400, 7200, 10,000, and 15,000 RPM. </a:t>
            </a:r>
            <a:endParaRPr lang="en-GB" dirty="0"/>
          </a:p>
          <a:p>
            <a:pPr lvl="1"/>
            <a:r>
              <a:rPr lang="en-GB" dirty="0"/>
              <a:t>Faster speeds means better performance, but also, possible overheating.	</a:t>
            </a:r>
          </a:p>
          <a:p>
            <a:r>
              <a:rPr lang="en-GB" dirty="0"/>
              <a:t>Heat can reduce life.</a:t>
            </a:r>
          </a:p>
          <a:p>
            <a:pPr lvl="1"/>
            <a:r>
              <a:rPr lang="en-GB" dirty="0"/>
              <a:t>Drive bay fans help airflow.</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Box 2"/>
          <p:cNvSpPr txBox="1">
            <a:spLocks noChangeArrowheads="1"/>
          </p:cNvSpPr>
          <p:nvPr/>
        </p:nvSpPr>
        <p:spPr bwMode="auto">
          <a:xfrm>
            <a:off x="3504490" y="6019800"/>
            <a:ext cx="2135020" cy="325474"/>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9.3  Bay fan</a:t>
            </a:r>
          </a:p>
        </p:txBody>
      </p:sp>
      <p:pic>
        <p:nvPicPr>
          <p:cNvPr id="18436"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20206" y="1371600"/>
            <a:ext cx="3303588" cy="4529138"/>
          </a:xfrm>
          <a:prstGeom prst="rect">
            <a:avLst/>
          </a:prstGeom>
          <a:noFill/>
          <a:ln w="9525">
            <a:noFill/>
            <a:miter lim="800000"/>
            <a:headEnd/>
            <a:tailEnd/>
          </a:ln>
        </p:spPr>
      </p:pic>
      <p:sp>
        <p:nvSpPr>
          <p:cNvPr id="5" name="Title 4"/>
          <p:cNvSpPr>
            <a:spLocks noGrp="1"/>
          </p:cNvSpPr>
          <p:nvPr>
            <p:ph type="title"/>
          </p:nvPr>
        </p:nvSpPr>
        <p:spPr/>
        <p:txBody>
          <a:bodyPr/>
          <a:lstStyle/>
          <a:p>
            <a:r>
              <a:rPr lang="en-US" dirty="0"/>
              <a:t>Drive Bay Fan</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Solid-State Drives</a:t>
            </a:r>
          </a:p>
        </p:txBody>
      </p:sp>
      <p:sp>
        <p:nvSpPr>
          <p:cNvPr id="19459" name="Content Placeholder 2"/>
          <p:cNvSpPr>
            <a:spLocks noGrp="1"/>
          </p:cNvSpPr>
          <p:nvPr>
            <p:ph idx="1"/>
          </p:nvPr>
        </p:nvSpPr>
        <p:spPr/>
        <p:txBody>
          <a:bodyPr/>
          <a:lstStyle/>
          <a:p>
            <a:r>
              <a:rPr lang="en-US" dirty="0"/>
              <a:t>A </a:t>
            </a:r>
            <a:r>
              <a:rPr lang="en-US" dirty="0">
                <a:solidFill>
                  <a:srgbClr val="C00000"/>
                </a:solidFill>
              </a:rPr>
              <a:t>solid-state drives (SSDs) </a:t>
            </a:r>
            <a:r>
              <a:rPr lang="en-US" dirty="0"/>
              <a:t>are based on semiconductors and transistors with no moving parts.</a:t>
            </a:r>
          </a:p>
          <a:p>
            <a:pPr lvl="1"/>
            <a:r>
              <a:rPr lang="en-US" dirty="0"/>
              <a:t>Address shortcomings of HDDs</a:t>
            </a:r>
          </a:p>
          <a:p>
            <a:pPr lvl="1"/>
            <a:r>
              <a:rPr lang="en-US" dirty="0"/>
              <a:t>Expensive compared to HDDs</a:t>
            </a:r>
          </a:p>
          <a:p>
            <a:r>
              <a:rPr lang="en-US" dirty="0"/>
              <a:t>Solid-state technology is commonly used in desktop and laptop hard drives, memory cards, cameras, USB thumb drives, etc.</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Solid-State Drives (</a:t>
            </a:r>
            <a:r>
              <a:rPr lang="en-US" i="1" dirty="0"/>
              <a:t>continued</a:t>
            </a:r>
            <a:r>
              <a:rPr lang="en-US" dirty="0"/>
              <a:t>)</a:t>
            </a:r>
          </a:p>
        </p:txBody>
      </p:sp>
      <p:sp>
        <p:nvSpPr>
          <p:cNvPr id="3" name="Content Placeholder 2"/>
          <p:cNvSpPr>
            <a:spLocks noGrp="1"/>
          </p:cNvSpPr>
          <p:nvPr>
            <p:ph idx="1"/>
          </p:nvPr>
        </p:nvSpPr>
        <p:spPr/>
        <p:txBody>
          <a:bodyPr/>
          <a:lstStyle/>
          <a:p>
            <a:r>
              <a:rPr lang="en-US" dirty="0"/>
              <a:t>SSD form factors are typically 1.8-inch, 2.5-inch, or (rarely) 3.5-inch.</a:t>
            </a:r>
          </a:p>
          <a:p>
            <a:r>
              <a:rPr lang="en-US" dirty="0"/>
              <a:t>Other variations include:</a:t>
            </a:r>
          </a:p>
          <a:p>
            <a:pPr lvl="1"/>
            <a:r>
              <a:rPr lang="en-US" dirty="0">
                <a:solidFill>
                  <a:srgbClr val="C00000"/>
                </a:solidFill>
              </a:rPr>
              <a:t>mSATA </a:t>
            </a:r>
            <a:r>
              <a:rPr lang="en-US" dirty="0"/>
              <a:t>– standard form used in portable devices</a:t>
            </a:r>
          </a:p>
          <a:p>
            <a:pPr lvl="1"/>
            <a:r>
              <a:rPr lang="en-US" dirty="0">
                <a:solidFill>
                  <a:srgbClr val="C00000"/>
                </a:solidFill>
              </a:rPr>
              <a:t>M.2</a:t>
            </a:r>
          </a:p>
          <a:p>
            <a:pPr lvl="1"/>
            <a:r>
              <a:rPr lang="en-US" dirty="0"/>
              <a:t>Add-on PCIe cards</a:t>
            </a:r>
          </a:p>
          <a:p>
            <a:r>
              <a:rPr lang="en-US" dirty="0"/>
              <a:t>SSDs operate by writing data to high-speed flash memory cells.</a:t>
            </a:r>
          </a:p>
          <a:p>
            <a:pPr lvl="1"/>
            <a:r>
              <a:rPr lang="en-US" dirty="0"/>
              <a:t>Have a finite number of write cycles before wearing out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Hard Drives</a:t>
            </a:r>
          </a:p>
        </p:txBody>
      </p:sp>
      <p:sp>
        <p:nvSpPr>
          <p:cNvPr id="3" name="Content Placeholder 2"/>
          <p:cNvSpPr>
            <a:spLocks noGrp="1"/>
          </p:cNvSpPr>
          <p:nvPr>
            <p:ph idx="1"/>
          </p:nvPr>
        </p:nvSpPr>
        <p:spPr/>
        <p:txBody>
          <a:bodyPr/>
          <a:lstStyle/>
          <a:p>
            <a:r>
              <a:rPr lang="en-US" dirty="0"/>
              <a:t>Windows </a:t>
            </a:r>
            <a:r>
              <a:rPr lang="en-US" dirty="0">
                <a:solidFill>
                  <a:srgbClr val="C00000"/>
                </a:solidFill>
              </a:rPr>
              <a:t>supports hybrid hard driv</a:t>
            </a:r>
            <a:r>
              <a:rPr lang="en-US" dirty="0">
                <a:solidFill>
                  <a:srgbClr val="800000"/>
                </a:solidFill>
              </a:rPr>
              <a:t>es</a:t>
            </a:r>
            <a:r>
              <a:rPr lang="en-US" dirty="0">
                <a:solidFill>
                  <a:schemeClr val="tx1"/>
                </a:solidFill>
              </a:rPr>
              <a:t>.</a:t>
            </a:r>
          </a:p>
          <a:p>
            <a:pPr lvl="1"/>
            <a:r>
              <a:rPr lang="en-US" dirty="0"/>
              <a:t>Combine flash memory and spinning platters</a:t>
            </a:r>
          </a:p>
          <a:p>
            <a:pPr lvl="1"/>
            <a:r>
              <a:rPr lang="en-US" dirty="0"/>
              <a:t>Fast boot times</a:t>
            </a:r>
          </a:p>
          <a:p>
            <a:pPr lvl="1"/>
            <a:r>
              <a:rPr lang="en-US" dirty="0"/>
              <a:t>Add 20–30 more minutes of battery life for portable computers</a:t>
            </a:r>
          </a:p>
        </p:txBody>
      </p:sp>
    </p:spTree>
  </p:cSld>
  <p:clrMapOvr>
    <a:masterClrMapping/>
  </p:clrMapOvr>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13547</TotalTime>
  <Words>2402</Words>
  <Application>Microsoft Office PowerPoint</Application>
  <PresentationFormat>On-screen Show (4:3)</PresentationFormat>
  <Paragraphs>266</Paragraphs>
  <Slides>36</Slides>
  <Notes>29</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2_Default Design</vt:lpstr>
      <vt:lpstr>Hard Drive Technologies</vt:lpstr>
      <vt:lpstr>Overview</vt:lpstr>
      <vt:lpstr>How Hard Drives Work</vt:lpstr>
      <vt:lpstr>Inside the Hard Drive</vt:lpstr>
      <vt:lpstr>Spindle (or Rotational) Speed</vt:lpstr>
      <vt:lpstr>Drive Bay Fan</vt:lpstr>
      <vt:lpstr>Solid-State Drives</vt:lpstr>
      <vt:lpstr>Solid-State Drives (continued)</vt:lpstr>
      <vt:lpstr>Hybrid Hard Drives</vt:lpstr>
      <vt:lpstr>Parallel and Serial ATA</vt:lpstr>
      <vt:lpstr>PATA</vt:lpstr>
      <vt:lpstr>SATA</vt:lpstr>
      <vt:lpstr>SATA (continued)</vt:lpstr>
      <vt:lpstr>AHCI</vt:lpstr>
      <vt:lpstr>NVMe</vt:lpstr>
      <vt:lpstr>eSATA and Other External Drives</vt:lpstr>
      <vt:lpstr>Protecting Data with RAID</vt:lpstr>
      <vt:lpstr>Protecting Data with RAID (continued)</vt:lpstr>
      <vt:lpstr>RAID</vt:lpstr>
      <vt:lpstr>RAID (continued)</vt:lpstr>
      <vt:lpstr>RAID (continued)</vt:lpstr>
      <vt:lpstr>Implementing RAID</vt:lpstr>
      <vt:lpstr>Software Versus Hardware</vt:lpstr>
      <vt:lpstr>Software RAID Management</vt:lpstr>
      <vt:lpstr>Installing Drives</vt:lpstr>
      <vt:lpstr>Jumpers</vt:lpstr>
      <vt:lpstr>Master/Slave Settings</vt:lpstr>
      <vt:lpstr>Cabling SATA Drives</vt:lpstr>
      <vt:lpstr>Connecting Solid-State Drives</vt:lpstr>
      <vt:lpstr>BIOS Support: Configuring CMOS and Installing Drivers</vt:lpstr>
      <vt:lpstr>BIOS Support: Configuring CMOS and Installing Drivers (continued)</vt:lpstr>
      <vt:lpstr>BIOS Support: Configuring CMOS and Installing Drivers (continued)</vt:lpstr>
      <vt:lpstr>BIOS Support: Configuring CMOS and Installing Drivers (continued)</vt:lpstr>
      <vt:lpstr>Troubleshooting Hard Drive Installation</vt:lpstr>
      <vt:lpstr>Troubleshooting Hard Drive Installation (continued)</vt:lpstr>
      <vt:lpstr>Troubleshooting Hard Drive Installation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Jernigan</dc:creator>
  <cp:lastModifiedBy>Pineda, Angelo</cp:lastModifiedBy>
  <cp:revision>128</cp:revision>
  <dcterms:created xsi:type="dcterms:W3CDTF">2016-02-11T14:05:19Z</dcterms:created>
  <dcterms:modified xsi:type="dcterms:W3CDTF">2016-06-20T14:27:43Z</dcterms:modified>
</cp:coreProperties>
</file>